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7"/>
  </p:notesMasterIdLst>
  <p:handoutMasterIdLst>
    <p:handoutMasterId r:id="rId18"/>
  </p:handoutMasterIdLst>
  <p:sldIdLst>
    <p:sldId id="310" r:id="rId2"/>
    <p:sldId id="282" r:id="rId3"/>
    <p:sldId id="311" r:id="rId4"/>
    <p:sldId id="315" r:id="rId5"/>
    <p:sldId id="316" r:id="rId6"/>
    <p:sldId id="317" r:id="rId7"/>
    <p:sldId id="345" r:id="rId8"/>
    <p:sldId id="318" r:id="rId9"/>
    <p:sldId id="346" r:id="rId10"/>
    <p:sldId id="417" r:id="rId11"/>
    <p:sldId id="319" r:id="rId12"/>
    <p:sldId id="325" r:id="rId13"/>
    <p:sldId id="329" r:id="rId14"/>
    <p:sldId id="381" r:id="rId15"/>
    <p:sldId id="331" r:id="rId16"/>
  </p:sldIdLst>
  <p:sldSz cx="9144000" cy="6858000" type="screen4x3"/>
  <p:notesSz cx="9283700" cy="6997700"/>
  <p:defaultTextStyle>
    <a:defPPr>
      <a:defRPr lang="en-US"/>
    </a:defPPr>
    <a:lvl1pPr algn="ctr"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A964"/>
    <a:srgbClr val="9E9A54"/>
    <a:srgbClr val="EAEAEA"/>
    <a:srgbClr val="AEAB66"/>
    <a:srgbClr val="BAB77C"/>
    <a:srgbClr val="E6E5D0"/>
    <a:srgbClr val="8495A9"/>
    <a:srgbClr val="AF912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7" autoAdjust="0"/>
    <p:restoredTop sz="94655" autoAdjust="0"/>
  </p:normalViewPr>
  <p:slideViewPr>
    <p:cSldViewPr>
      <p:cViewPr varScale="1">
        <p:scale>
          <a:sx n="75" d="100"/>
          <a:sy n="75" d="100"/>
        </p:scale>
        <p:origin x="-5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1536" y="-558"/>
      </p:cViewPr>
      <p:guideLst>
        <p:guide orient="horz" pos="2923"/>
        <p:guide pos="218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dt" sz="quarter" idx="1"/>
          </p:nvPr>
        </p:nvSpPr>
        <p:spPr bwMode="auto">
          <a:xfrm>
            <a:off x="5283200" y="-65088"/>
            <a:ext cx="4192588" cy="3571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1011238">
              <a:defRPr sz="1200"/>
            </a:lvl1pPr>
          </a:lstStyle>
          <a:p>
            <a:endParaRPr lang="en-US"/>
          </a:p>
        </p:txBody>
      </p:sp>
      <p:sp>
        <p:nvSpPr>
          <p:cNvPr id="4100" name="Rectangle 4"/>
          <p:cNvSpPr>
            <a:spLocks noChangeArrowheads="1"/>
          </p:cNvSpPr>
          <p:nvPr/>
        </p:nvSpPr>
        <p:spPr bwMode="auto">
          <a:xfrm>
            <a:off x="6469063" y="-65088"/>
            <a:ext cx="3003550" cy="520701"/>
          </a:xfrm>
          <a:prstGeom prst="rect">
            <a:avLst/>
          </a:prstGeom>
          <a:noFill/>
          <a:ln w="9525">
            <a:noFill/>
            <a:miter lim="800000"/>
            <a:headEnd/>
            <a:tailEnd/>
          </a:ln>
          <a:effectLst/>
        </p:spPr>
        <p:txBody>
          <a:bodyPr wrap="none" lIns="93662" tIns="47625" rIns="93662" bIns="47625" anchor="ctr"/>
          <a:lstStyle/>
          <a:p>
            <a:pPr defTabSz="973138"/>
            <a:r>
              <a:rPr lang="en-US" sz="1700"/>
              <a:t>Winter 2007</a:t>
            </a:r>
          </a:p>
        </p:txBody>
      </p:sp>
      <p:sp>
        <p:nvSpPr>
          <p:cNvPr id="4101" name="Rectangle 5"/>
          <p:cNvSpPr>
            <a:spLocks noGrp="1" noChangeArrowheads="1"/>
          </p:cNvSpPr>
          <p:nvPr>
            <p:ph type="ftr" sz="quarter" idx="2"/>
          </p:nvPr>
        </p:nvSpPr>
        <p:spPr bwMode="auto">
          <a:xfrm>
            <a:off x="-193675" y="6705600"/>
            <a:ext cx="4192588" cy="35718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1011238">
              <a:defRPr sz="1000" i="1">
                <a:latin typeface="Arial" charset="0"/>
              </a:defRPr>
            </a:lvl1pPr>
          </a:lstStyle>
          <a:p>
            <a:endParaRPr lang="en-US"/>
          </a:p>
        </p:txBody>
      </p:sp>
      <p:sp>
        <p:nvSpPr>
          <p:cNvPr id="4102" name="Rectangle 6"/>
          <p:cNvSpPr>
            <a:spLocks noGrp="1" noChangeArrowheads="1"/>
          </p:cNvSpPr>
          <p:nvPr>
            <p:ph type="sldNum" sz="quarter" idx="3"/>
          </p:nvPr>
        </p:nvSpPr>
        <p:spPr bwMode="auto">
          <a:xfrm>
            <a:off x="4889500" y="6553200"/>
            <a:ext cx="3640138" cy="28892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5pPr marL="1919288" lvl="4" algn="r" defTabSz="1011238">
              <a:defRPr sz="1500"/>
            </a:lvl5pPr>
          </a:lstStyle>
          <a:p>
            <a:pPr lvl="4"/>
            <a:fld id="{B9EE565E-4007-4B19-8FF3-CA5BD925FCD6}" type="slidenum">
              <a:rPr lang="en-US"/>
              <a:pPr lvl="4"/>
              <a:t>‹#›</a:t>
            </a:fld>
            <a:endParaRPr lang="en-US"/>
          </a:p>
        </p:txBody>
      </p:sp>
      <p:sp>
        <p:nvSpPr>
          <p:cNvPr id="4103" name="Rectangle 7"/>
          <p:cNvSpPr>
            <a:spLocks noChangeArrowheads="1"/>
          </p:cNvSpPr>
          <p:nvPr/>
        </p:nvSpPr>
        <p:spPr bwMode="auto">
          <a:xfrm>
            <a:off x="608013" y="6592888"/>
            <a:ext cx="1976437" cy="469900"/>
          </a:xfrm>
          <a:prstGeom prst="rect">
            <a:avLst/>
          </a:prstGeom>
          <a:noFill/>
          <a:ln w="9525">
            <a:noFill/>
            <a:miter lim="800000"/>
            <a:headEnd/>
            <a:tailEnd/>
          </a:ln>
          <a:effectLst/>
        </p:spPr>
        <p:txBody>
          <a:bodyPr wrap="none" lIns="93662" tIns="47625" rIns="93662" bIns="47625" anchor="ctr"/>
          <a:lstStyle/>
          <a:p>
            <a:pPr algn="l" defTabSz="973138"/>
            <a:endParaRPr lang="en-US" sz="1500"/>
          </a:p>
          <a:p>
            <a:pPr algn="l" defTabSz="973138"/>
            <a:r>
              <a:rPr lang="en-US" sz="1200"/>
              <a:t>© 2007 Rollins</a:t>
            </a:r>
            <a:r>
              <a:rPr lang="en-US" sz="1500"/>
              <a:t/>
            </a:r>
            <a:br>
              <a:rPr lang="en-US" sz="1500"/>
            </a:br>
            <a:endParaRPr lang="en-US" sz="1500"/>
          </a:p>
        </p:txBody>
      </p:sp>
      <p:sp>
        <p:nvSpPr>
          <p:cNvPr id="4104" name="Line 8"/>
          <p:cNvSpPr>
            <a:spLocks noChangeShapeType="1"/>
          </p:cNvSpPr>
          <p:nvPr/>
        </p:nvSpPr>
        <p:spPr bwMode="auto">
          <a:xfrm>
            <a:off x="422275" y="6532563"/>
            <a:ext cx="87534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5" name="Rectangle 9"/>
          <p:cNvSpPr>
            <a:spLocks noChangeArrowheads="1"/>
          </p:cNvSpPr>
          <p:nvPr/>
        </p:nvSpPr>
        <p:spPr bwMode="auto">
          <a:xfrm>
            <a:off x="1076325" y="87313"/>
            <a:ext cx="3003550" cy="520700"/>
          </a:xfrm>
          <a:prstGeom prst="rect">
            <a:avLst/>
          </a:prstGeom>
          <a:noFill/>
          <a:ln w="9525">
            <a:noFill/>
            <a:miter lim="800000"/>
            <a:headEnd/>
            <a:tailEnd/>
          </a:ln>
          <a:effectLst/>
        </p:spPr>
        <p:txBody>
          <a:bodyPr wrap="none" lIns="93662" tIns="47625" rIns="93662" bIns="47625" anchor="ctr"/>
          <a:lstStyle/>
          <a:p>
            <a:pPr defTabSz="973138"/>
            <a:r>
              <a:rPr lang="en-US" sz="1700"/>
              <a:t>ECEN 301 Class Notes</a:t>
            </a:r>
          </a:p>
          <a:p>
            <a:pPr defTabSz="973138"/>
            <a:r>
              <a:rPr lang="en-US" sz="1700"/>
              <a:t>Syllabus</a:t>
            </a:r>
          </a:p>
        </p:txBody>
      </p:sp>
      <p:pic>
        <p:nvPicPr>
          <p:cNvPr id="154626" name="Picture 2" descr="ECEN_logo"/>
          <p:cNvPicPr>
            <a:picLocks noChangeAspect="1" noChangeArrowheads="1"/>
          </p:cNvPicPr>
          <p:nvPr/>
        </p:nvPicPr>
        <p:blipFill>
          <a:blip r:embed="rId2" cstate="print"/>
          <a:srcRect/>
          <a:stretch>
            <a:fillRect/>
          </a:stretch>
        </p:blipFill>
        <p:spPr bwMode="auto">
          <a:xfrm>
            <a:off x="622300" y="69850"/>
            <a:ext cx="819150" cy="509588"/>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75"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defTabSz="973138">
              <a:defRPr sz="1000" i="1"/>
            </a:lvl1pPr>
          </a:lstStyle>
          <a:p>
            <a:endParaRPr lang="en-US"/>
          </a:p>
        </p:txBody>
      </p:sp>
      <p:sp>
        <p:nvSpPr>
          <p:cNvPr id="2051" name="Rectangle 3"/>
          <p:cNvSpPr>
            <a:spLocks noGrp="1" noChangeArrowheads="1"/>
          </p:cNvSpPr>
          <p:nvPr>
            <p:ph type="dt" idx="1"/>
          </p:nvPr>
        </p:nvSpPr>
        <p:spPr bwMode="auto">
          <a:xfrm>
            <a:off x="5257800"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973138">
              <a:defRPr sz="1000" i="1"/>
            </a:lvl1pPr>
          </a:lstStyle>
          <a:p>
            <a:endParaRPr lang="en-US"/>
          </a:p>
        </p:txBody>
      </p:sp>
      <p:sp>
        <p:nvSpPr>
          <p:cNvPr id="2052" name="Rectangle 4"/>
          <p:cNvSpPr>
            <a:spLocks noGrp="1" noChangeArrowheads="1"/>
          </p:cNvSpPr>
          <p:nvPr>
            <p:ph type="ftr" sz="quarter" idx="4"/>
          </p:nvPr>
        </p:nvSpPr>
        <p:spPr bwMode="auto">
          <a:xfrm>
            <a:off x="-3175"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973138">
              <a:defRPr sz="1000" i="1"/>
            </a:lvl1pPr>
          </a:lstStyle>
          <a:p>
            <a:endParaRPr lang="en-US"/>
          </a:p>
        </p:txBody>
      </p:sp>
      <p:sp>
        <p:nvSpPr>
          <p:cNvPr id="2053" name="Rectangle 5"/>
          <p:cNvSpPr>
            <a:spLocks noGrp="1" noChangeArrowheads="1"/>
          </p:cNvSpPr>
          <p:nvPr>
            <p:ph type="sldNum" sz="quarter" idx="5"/>
          </p:nvPr>
        </p:nvSpPr>
        <p:spPr bwMode="auto">
          <a:xfrm>
            <a:off x="5257800"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973138">
              <a:defRPr sz="1000" i="1"/>
            </a:lvl1pPr>
          </a:lstStyle>
          <a:p>
            <a:fld id="{30EC69F6-3276-4683-8DE1-AA251BC8C54D}" type="slidenum">
              <a:rPr lang="en-US"/>
              <a:pPr/>
              <a:t>‹#›</a:t>
            </a:fld>
            <a:endParaRPr lang="en-US"/>
          </a:p>
        </p:txBody>
      </p:sp>
      <p:sp>
        <p:nvSpPr>
          <p:cNvPr id="2054" name="Rectangle 6"/>
          <p:cNvSpPr>
            <a:spLocks noGrp="1" noChangeArrowheads="1"/>
          </p:cNvSpPr>
          <p:nvPr>
            <p:ph type="body" sz="quarter" idx="3"/>
          </p:nvPr>
        </p:nvSpPr>
        <p:spPr bwMode="auto">
          <a:xfrm>
            <a:off x="1236663" y="3324225"/>
            <a:ext cx="6808787" cy="3149600"/>
          </a:xfrm>
          <a:prstGeom prst="rect">
            <a:avLst/>
          </a:prstGeom>
          <a:noFill/>
          <a:ln w="9525">
            <a:noFill/>
            <a:miter lim="800000"/>
            <a:headEnd/>
            <a:tailEnd/>
          </a:ln>
          <a:effectLst/>
        </p:spPr>
        <p:txBody>
          <a:bodyPr vert="horz" wrap="square" lIns="93662" tIns="47625" rIns="93662" bIns="47625"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5" name="Rectangle 7"/>
          <p:cNvSpPr>
            <a:spLocks noGrp="1" noRot="1" noChangeAspect="1" noChangeArrowheads="1" noTextEdit="1"/>
          </p:cNvSpPr>
          <p:nvPr>
            <p:ph type="sldImg" idx="2"/>
          </p:nvPr>
        </p:nvSpPr>
        <p:spPr bwMode="auto">
          <a:xfrm>
            <a:off x="2905125" y="541338"/>
            <a:ext cx="3471863" cy="26035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defTabSz="973138" rtl="0" eaLnBrk="0" fontAlgn="base" hangingPunct="0">
      <a:spcBef>
        <a:spcPct val="30000"/>
      </a:spcBef>
      <a:spcAft>
        <a:spcPct val="0"/>
      </a:spcAft>
      <a:defRPr sz="1200" kern="1200">
        <a:solidFill>
          <a:schemeClr val="tx1"/>
        </a:solidFill>
        <a:latin typeface="Arial" charset="0"/>
        <a:ea typeface="+mn-ea"/>
        <a:cs typeface="+mn-cs"/>
      </a:defRPr>
    </a:lvl1pPr>
    <a:lvl2pPr marL="471488" algn="l" defTabSz="973138" rtl="0" eaLnBrk="0" fontAlgn="base" hangingPunct="0">
      <a:spcBef>
        <a:spcPct val="30000"/>
      </a:spcBef>
      <a:spcAft>
        <a:spcPct val="0"/>
      </a:spcAft>
      <a:defRPr sz="1200" kern="1200">
        <a:solidFill>
          <a:schemeClr val="tx1"/>
        </a:solidFill>
        <a:latin typeface="Arial" charset="0"/>
        <a:ea typeface="+mn-ea"/>
        <a:cs typeface="+mn-cs"/>
      </a:defRPr>
    </a:lvl2pPr>
    <a:lvl3pPr marL="942975" algn="l" defTabSz="973138" rtl="0" eaLnBrk="0" fontAlgn="base" hangingPunct="0">
      <a:spcBef>
        <a:spcPct val="30000"/>
      </a:spcBef>
      <a:spcAft>
        <a:spcPct val="0"/>
      </a:spcAft>
      <a:defRPr sz="1200" kern="1200">
        <a:solidFill>
          <a:schemeClr val="tx1"/>
        </a:solidFill>
        <a:latin typeface="Arial" charset="0"/>
        <a:ea typeface="+mn-ea"/>
        <a:cs typeface="+mn-cs"/>
      </a:defRPr>
    </a:lvl3pPr>
    <a:lvl4pPr marL="1414463" algn="l" defTabSz="973138" rtl="0" eaLnBrk="0" fontAlgn="base" hangingPunct="0">
      <a:spcBef>
        <a:spcPct val="30000"/>
      </a:spcBef>
      <a:spcAft>
        <a:spcPct val="0"/>
      </a:spcAft>
      <a:defRPr sz="1200" kern="1200">
        <a:solidFill>
          <a:schemeClr val="tx1"/>
        </a:solidFill>
        <a:latin typeface="Arial" charset="0"/>
        <a:ea typeface="+mn-ea"/>
        <a:cs typeface="+mn-cs"/>
      </a:defRPr>
    </a:lvl4pPr>
    <a:lvl5pPr marL="1884363" algn="l" defTabSz="97313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4930" name="Line 2"/>
          <p:cNvSpPr>
            <a:spLocks noChangeShapeType="1"/>
          </p:cNvSpPr>
          <p:nvPr/>
        </p:nvSpPr>
        <p:spPr bwMode="auto">
          <a:xfrm>
            <a:off x="0" y="3429000"/>
            <a:ext cx="8026400" cy="0"/>
          </a:xfrm>
          <a:prstGeom prst="line">
            <a:avLst/>
          </a:prstGeom>
          <a:noFill/>
          <a:ln w="50800">
            <a:solidFill>
              <a:srgbClr val="ACA964"/>
            </a:solidFill>
            <a:round/>
            <a:headEnd type="none" w="sm" len="sm"/>
            <a:tailEnd type="none" w="sm" len="sm"/>
          </a:ln>
          <a:effectLst/>
        </p:spPr>
        <p:txBody>
          <a:bodyPr wrap="none" anchor="ctr"/>
          <a:lstStyle/>
          <a:p>
            <a:endParaRPr lang="en-US"/>
          </a:p>
        </p:txBody>
      </p:sp>
      <p:sp>
        <p:nvSpPr>
          <p:cNvPr id="124931" name="Rectangle 3"/>
          <p:cNvSpPr>
            <a:spLocks noGrp="1" noChangeArrowheads="1"/>
          </p:cNvSpPr>
          <p:nvPr>
            <p:ph type="ctrTitle" sz="quarter"/>
          </p:nvPr>
        </p:nvSpPr>
        <p:spPr>
          <a:xfrm>
            <a:off x="381000" y="2286000"/>
            <a:ext cx="7772400" cy="1143000"/>
          </a:xfrm>
        </p:spPr>
        <p:txBody>
          <a:bodyPr/>
          <a:lstStyle>
            <a:lvl1pPr>
              <a:defRPr/>
            </a:lvl1pPr>
          </a:lstStyle>
          <a:p>
            <a:r>
              <a:rPr lang="en-US"/>
              <a:t>Click to edit Master title style</a:t>
            </a:r>
          </a:p>
        </p:txBody>
      </p:sp>
      <p:sp>
        <p:nvSpPr>
          <p:cNvPr id="124932"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124936" name="Rectangle 8"/>
          <p:cNvSpPr>
            <a:spLocks noGrp="1" noChangeArrowheads="1"/>
          </p:cNvSpPr>
          <p:nvPr>
            <p:ph type="dt" sz="half" idx="2"/>
          </p:nvPr>
        </p:nvSpPr>
        <p:spPr/>
        <p:txBody>
          <a:bodyPr/>
          <a:lstStyle>
            <a:lvl1pPr>
              <a:defRPr/>
            </a:lvl1pPr>
          </a:lstStyle>
          <a:p>
            <a:r>
              <a:rPr lang="en-US"/>
              <a:t>ECEN 301</a:t>
            </a:r>
          </a:p>
        </p:txBody>
      </p:sp>
      <p:sp>
        <p:nvSpPr>
          <p:cNvPr id="124937" name="Rectangle 9"/>
          <p:cNvSpPr>
            <a:spLocks noGrp="1" noChangeArrowheads="1"/>
          </p:cNvSpPr>
          <p:nvPr>
            <p:ph type="ftr" sz="quarter" idx="3"/>
          </p:nvPr>
        </p:nvSpPr>
        <p:spPr/>
        <p:txBody>
          <a:bodyPr/>
          <a:lstStyle>
            <a:lvl1pPr>
              <a:defRPr/>
            </a:lvl1pPr>
          </a:lstStyle>
          <a:p>
            <a:r>
              <a:rPr lang="en-US"/>
              <a:t>Discussion #1 – Syllabus</a:t>
            </a:r>
          </a:p>
        </p:txBody>
      </p:sp>
      <p:sp>
        <p:nvSpPr>
          <p:cNvPr id="124938" name="Rectangle 10"/>
          <p:cNvSpPr>
            <a:spLocks noGrp="1" noChangeArrowheads="1"/>
          </p:cNvSpPr>
          <p:nvPr>
            <p:ph type="sldNum" sz="quarter" idx="4"/>
          </p:nvPr>
        </p:nvSpPr>
        <p:spPr/>
        <p:txBody>
          <a:bodyPr/>
          <a:lstStyle>
            <a:lvl2pPr lvl="1">
              <a:defRPr/>
            </a:lvl2pPr>
          </a:lstStyle>
          <a:p>
            <a:pPr lvl="1"/>
            <a:fld id="{C1A78EA4-1E5D-434D-89E6-E2D2822FC32C}" type="slidenum">
              <a:rPr lang="en-US"/>
              <a:pPr lvl="1"/>
              <a:t>‹#›</a:t>
            </a:fld>
            <a:endParaRPr lang="en-US"/>
          </a:p>
        </p:txBody>
      </p:sp>
      <p:pic>
        <p:nvPicPr>
          <p:cNvPr id="124940" name="Picture 12" descr="ECEN_logo"/>
          <p:cNvPicPr>
            <a:picLocks noChangeAspect="1" noChangeArrowheads="1"/>
          </p:cNvPicPr>
          <p:nvPr userDrawn="1"/>
        </p:nvPicPr>
        <p:blipFill>
          <a:blip r:embed="rId2" cstate="print"/>
          <a:srcRect/>
          <a:stretch>
            <a:fillRect/>
          </a:stretch>
        </p:blipFill>
        <p:spPr bwMode="auto">
          <a:xfrm>
            <a:off x="7562850" y="6324600"/>
            <a:ext cx="819150" cy="509588"/>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#1 – Syllabus</a:t>
            </a:r>
          </a:p>
        </p:txBody>
      </p:sp>
      <p:sp>
        <p:nvSpPr>
          <p:cNvPr id="6" name="Slide Number Placeholder 5"/>
          <p:cNvSpPr>
            <a:spLocks noGrp="1"/>
          </p:cNvSpPr>
          <p:nvPr>
            <p:ph type="sldNum" sz="quarter" idx="12"/>
          </p:nvPr>
        </p:nvSpPr>
        <p:spPr/>
        <p:txBody>
          <a:bodyPr/>
          <a:lstStyle>
            <a:lvl2pPr lvl="1">
              <a:defRPr/>
            </a:lvl2pPr>
          </a:lstStyle>
          <a:p>
            <a:pPr lvl="1"/>
            <a:fld id="{2651449A-478B-4893-9311-BE982083F382}" type="slidenum">
              <a:rPr lang="en-US"/>
              <a:pPr lvl="1"/>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259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134100" cy="259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#1 – Syllabus</a:t>
            </a:r>
          </a:p>
        </p:txBody>
      </p:sp>
      <p:sp>
        <p:nvSpPr>
          <p:cNvPr id="6" name="Slide Number Placeholder 5"/>
          <p:cNvSpPr>
            <a:spLocks noGrp="1"/>
          </p:cNvSpPr>
          <p:nvPr>
            <p:ph type="sldNum" sz="quarter" idx="12"/>
          </p:nvPr>
        </p:nvSpPr>
        <p:spPr/>
        <p:txBody>
          <a:bodyPr/>
          <a:lstStyle>
            <a:lvl2pPr lvl="1">
              <a:defRPr/>
            </a:lvl2pPr>
          </a:lstStyle>
          <a:p>
            <a:pPr lvl="1"/>
            <a:fld id="{99BCFA68-C0D1-4455-89BA-CE10D5DC4283}" type="slidenum">
              <a:rPr lang="en-US"/>
              <a:pPr lvl="1"/>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#1 – Syllabus</a:t>
            </a:r>
          </a:p>
        </p:txBody>
      </p:sp>
      <p:sp>
        <p:nvSpPr>
          <p:cNvPr id="6" name="Slide Number Placeholder 5"/>
          <p:cNvSpPr>
            <a:spLocks noGrp="1"/>
          </p:cNvSpPr>
          <p:nvPr>
            <p:ph type="sldNum" sz="quarter" idx="12"/>
          </p:nvPr>
        </p:nvSpPr>
        <p:spPr/>
        <p:txBody>
          <a:bodyPr/>
          <a:lstStyle>
            <a:lvl2pPr lvl="1">
              <a:defRPr/>
            </a:lvl2pPr>
          </a:lstStyle>
          <a:p>
            <a:pPr lvl="1"/>
            <a:fld id="{8C180184-123A-4C74-AA5A-CDDA8F2C0276}" type="slidenum">
              <a:rPr lang="en-US"/>
              <a:pPr lvl="1"/>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#1 – Syllabus</a:t>
            </a:r>
          </a:p>
        </p:txBody>
      </p:sp>
      <p:sp>
        <p:nvSpPr>
          <p:cNvPr id="6" name="Slide Number Placeholder 5"/>
          <p:cNvSpPr>
            <a:spLocks noGrp="1"/>
          </p:cNvSpPr>
          <p:nvPr>
            <p:ph type="sldNum" sz="quarter" idx="12"/>
          </p:nvPr>
        </p:nvSpPr>
        <p:spPr/>
        <p:txBody>
          <a:bodyPr/>
          <a:lstStyle>
            <a:lvl2pPr lvl="1">
              <a:defRPr/>
            </a:lvl2pPr>
          </a:lstStyle>
          <a:p>
            <a:pPr lvl="1"/>
            <a:fld id="{02F31D05-F4C0-46A5-B123-AF0F60C3AB95}" type="slidenum">
              <a:rPr lang="en-US"/>
              <a:pPr lvl="1"/>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#1 – Syllabus</a:t>
            </a:r>
          </a:p>
        </p:txBody>
      </p:sp>
      <p:sp>
        <p:nvSpPr>
          <p:cNvPr id="7" name="Slide Number Placeholder 6"/>
          <p:cNvSpPr>
            <a:spLocks noGrp="1"/>
          </p:cNvSpPr>
          <p:nvPr>
            <p:ph type="sldNum" sz="quarter" idx="12"/>
          </p:nvPr>
        </p:nvSpPr>
        <p:spPr/>
        <p:txBody>
          <a:bodyPr/>
          <a:lstStyle>
            <a:lvl2pPr lvl="1">
              <a:defRPr/>
            </a:lvl2pPr>
          </a:lstStyle>
          <a:p>
            <a:pPr lvl="1"/>
            <a:fld id="{F1759918-43D6-4FE1-BE2A-8C2C0114F078}" type="slidenum">
              <a:rPr lang="en-US"/>
              <a:pPr lvl="1"/>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ECEN 301</a:t>
            </a:r>
          </a:p>
        </p:txBody>
      </p:sp>
      <p:sp>
        <p:nvSpPr>
          <p:cNvPr id="8" name="Footer Placeholder 7"/>
          <p:cNvSpPr>
            <a:spLocks noGrp="1"/>
          </p:cNvSpPr>
          <p:nvPr>
            <p:ph type="ftr" sz="quarter" idx="11"/>
          </p:nvPr>
        </p:nvSpPr>
        <p:spPr/>
        <p:txBody>
          <a:bodyPr/>
          <a:lstStyle>
            <a:lvl1pPr>
              <a:defRPr/>
            </a:lvl1pPr>
          </a:lstStyle>
          <a:p>
            <a:r>
              <a:rPr lang="en-US"/>
              <a:t>Discussion #1 – Syllabus</a:t>
            </a:r>
          </a:p>
        </p:txBody>
      </p:sp>
      <p:sp>
        <p:nvSpPr>
          <p:cNvPr id="9" name="Slide Number Placeholder 8"/>
          <p:cNvSpPr>
            <a:spLocks noGrp="1"/>
          </p:cNvSpPr>
          <p:nvPr>
            <p:ph type="sldNum" sz="quarter" idx="12"/>
          </p:nvPr>
        </p:nvSpPr>
        <p:spPr/>
        <p:txBody>
          <a:bodyPr/>
          <a:lstStyle>
            <a:lvl2pPr lvl="1">
              <a:defRPr/>
            </a:lvl2pPr>
          </a:lstStyle>
          <a:p>
            <a:pPr lvl="1"/>
            <a:fld id="{7A0650F4-A137-41E6-B416-FC2F0BD7B3DF}" type="slidenum">
              <a:rPr lang="en-US"/>
              <a:pPr lvl="1"/>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ECEN 301</a:t>
            </a:r>
          </a:p>
        </p:txBody>
      </p:sp>
      <p:sp>
        <p:nvSpPr>
          <p:cNvPr id="4" name="Footer Placeholder 3"/>
          <p:cNvSpPr>
            <a:spLocks noGrp="1"/>
          </p:cNvSpPr>
          <p:nvPr>
            <p:ph type="ftr" sz="quarter" idx="11"/>
          </p:nvPr>
        </p:nvSpPr>
        <p:spPr/>
        <p:txBody>
          <a:bodyPr/>
          <a:lstStyle>
            <a:lvl1pPr>
              <a:defRPr/>
            </a:lvl1pPr>
          </a:lstStyle>
          <a:p>
            <a:r>
              <a:rPr lang="en-US"/>
              <a:t>Discussion #1 – Syllabus</a:t>
            </a:r>
          </a:p>
        </p:txBody>
      </p:sp>
      <p:sp>
        <p:nvSpPr>
          <p:cNvPr id="5" name="Slide Number Placeholder 4"/>
          <p:cNvSpPr>
            <a:spLocks noGrp="1"/>
          </p:cNvSpPr>
          <p:nvPr>
            <p:ph type="sldNum" sz="quarter" idx="12"/>
          </p:nvPr>
        </p:nvSpPr>
        <p:spPr/>
        <p:txBody>
          <a:bodyPr/>
          <a:lstStyle>
            <a:lvl2pPr lvl="1">
              <a:defRPr/>
            </a:lvl2pPr>
          </a:lstStyle>
          <a:p>
            <a:pPr lvl="1"/>
            <a:fld id="{06231C13-0437-438E-87BE-1F1489799D02}" type="slidenum">
              <a:rPr lang="en-US"/>
              <a:pPr lvl="1"/>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ECEN 301</a:t>
            </a:r>
          </a:p>
        </p:txBody>
      </p:sp>
      <p:sp>
        <p:nvSpPr>
          <p:cNvPr id="3" name="Footer Placeholder 2"/>
          <p:cNvSpPr>
            <a:spLocks noGrp="1"/>
          </p:cNvSpPr>
          <p:nvPr>
            <p:ph type="ftr" sz="quarter" idx="11"/>
          </p:nvPr>
        </p:nvSpPr>
        <p:spPr/>
        <p:txBody>
          <a:bodyPr/>
          <a:lstStyle>
            <a:lvl1pPr>
              <a:defRPr/>
            </a:lvl1pPr>
          </a:lstStyle>
          <a:p>
            <a:r>
              <a:rPr lang="en-US"/>
              <a:t>Discussion #1 – Syllabus</a:t>
            </a:r>
          </a:p>
        </p:txBody>
      </p:sp>
      <p:sp>
        <p:nvSpPr>
          <p:cNvPr id="4" name="Slide Number Placeholder 3"/>
          <p:cNvSpPr>
            <a:spLocks noGrp="1"/>
          </p:cNvSpPr>
          <p:nvPr>
            <p:ph type="sldNum" sz="quarter" idx="12"/>
          </p:nvPr>
        </p:nvSpPr>
        <p:spPr/>
        <p:txBody>
          <a:bodyPr/>
          <a:lstStyle>
            <a:lvl2pPr lvl="1">
              <a:defRPr/>
            </a:lvl2pPr>
          </a:lstStyle>
          <a:p>
            <a:pPr lvl="1"/>
            <a:fld id="{765B830D-A6A9-4BC6-8DE8-E35A39804637}" type="slidenum">
              <a:rPr lang="en-US"/>
              <a:pPr lvl="1"/>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#1 – Syllabus</a:t>
            </a:r>
          </a:p>
        </p:txBody>
      </p:sp>
      <p:sp>
        <p:nvSpPr>
          <p:cNvPr id="7" name="Slide Number Placeholder 6"/>
          <p:cNvSpPr>
            <a:spLocks noGrp="1"/>
          </p:cNvSpPr>
          <p:nvPr>
            <p:ph type="sldNum" sz="quarter" idx="12"/>
          </p:nvPr>
        </p:nvSpPr>
        <p:spPr/>
        <p:txBody>
          <a:bodyPr/>
          <a:lstStyle>
            <a:lvl2pPr lvl="1">
              <a:defRPr/>
            </a:lvl2pPr>
          </a:lstStyle>
          <a:p>
            <a:pPr lvl="1"/>
            <a:fld id="{3F9CDE05-88C7-41C5-9E1C-D6215BDC7900}" type="slidenum">
              <a:rPr lang="en-US"/>
              <a:pPr lvl="1"/>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#1 – Syllabus</a:t>
            </a:r>
          </a:p>
        </p:txBody>
      </p:sp>
      <p:sp>
        <p:nvSpPr>
          <p:cNvPr id="7" name="Slide Number Placeholder 6"/>
          <p:cNvSpPr>
            <a:spLocks noGrp="1"/>
          </p:cNvSpPr>
          <p:nvPr>
            <p:ph type="sldNum" sz="quarter" idx="12"/>
          </p:nvPr>
        </p:nvSpPr>
        <p:spPr/>
        <p:txBody>
          <a:bodyPr/>
          <a:lstStyle>
            <a:lvl2pPr lvl="1">
              <a:defRPr/>
            </a:lvl2pPr>
          </a:lstStyle>
          <a:p>
            <a:pPr lvl="1"/>
            <a:fld id="{DC69EB66-8C9E-4785-B08D-F950C2791AE8}" type="slidenum">
              <a:rPr lang="en-US"/>
              <a:pPr lvl="1"/>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123906" name="Line 2"/>
          <p:cNvSpPr>
            <a:spLocks noChangeShapeType="1"/>
          </p:cNvSpPr>
          <p:nvPr/>
        </p:nvSpPr>
        <p:spPr bwMode="auto">
          <a:xfrm>
            <a:off x="0" y="1143000"/>
            <a:ext cx="8026400" cy="0"/>
          </a:xfrm>
          <a:prstGeom prst="line">
            <a:avLst/>
          </a:prstGeom>
          <a:noFill/>
          <a:ln w="50800">
            <a:solidFill>
              <a:srgbClr val="8495A9"/>
            </a:solidFill>
            <a:round/>
            <a:headEnd type="none" w="sm" len="sm"/>
            <a:tailEnd type="none" w="sm" len="sm"/>
          </a:ln>
          <a:effectLst/>
        </p:spPr>
        <p:txBody>
          <a:bodyPr wrap="none" anchor="ctr"/>
          <a:lstStyle/>
          <a:p>
            <a:endParaRPr lang="en-US"/>
          </a:p>
        </p:txBody>
      </p:sp>
      <p:sp>
        <p:nvSpPr>
          <p:cNvPr id="123907" name="Rectangle 3"/>
          <p:cNvSpPr>
            <a:spLocks noGrp="1" noChangeArrowheads="1"/>
          </p:cNvSpPr>
          <p:nvPr>
            <p:ph type="title"/>
          </p:nvPr>
        </p:nvSpPr>
        <p:spPr bwMode="auto">
          <a:xfrm>
            <a:off x="381000" y="152400"/>
            <a:ext cx="8382000" cy="9144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23908" name="Rectangle 4"/>
          <p:cNvSpPr>
            <a:spLocks noGrp="1" noChangeArrowheads="1"/>
          </p:cNvSpPr>
          <p:nvPr>
            <p:ph type="body" idx="1"/>
          </p:nvPr>
        </p:nvSpPr>
        <p:spPr bwMode="auto">
          <a:xfrm>
            <a:off x="406400" y="1333500"/>
            <a:ext cx="8356600" cy="14097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909" name="Rectangle 5"/>
          <p:cNvSpPr>
            <a:spLocks noGrp="1" noChangeArrowheads="1"/>
          </p:cNvSpPr>
          <p:nvPr>
            <p:ph type="dt" sz="half" idx="2"/>
          </p:nvPr>
        </p:nvSpPr>
        <p:spPr bwMode="auto">
          <a:xfrm>
            <a:off x="381000" y="6400800"/>
            <a:ext cx="1981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600"/>
            </a:lvl1pPr>
          </a:lstStyle>
          <a:p>
            <a:r>
              <a:rPr lang="en-US"/>
              <a:t>ECEN 301</a:t>
            </a:r>
          </a:p>
        </p:txBody>
      </p:sp>
      <p:sp>
        <p:nvSpPr>
          <p:cNvPr id="123910" name="Rectangle 6"/>
          <p:cNvSpPr>
            <a:spLocks noGrp="1" noChangeArrowheads="1"/>
          </p:cNvSpPr>
          <p:nvPr>
            <p:ph type="ftr" sz="quarter" idx="3"/>
          </p:nvPr>
        </p:nvSpPr>
        <p:spPr bwMode="auto">
          <a:xfrm>
            <a:off x="2971800" y="6400800"/>
            <a:ext cx="3505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600"/>
            </a:lvl1pPr>
          </a:lstStyle>
          <a:p>
            <a:r>
              <a:rPr lang="en-US"/>
              <a:t>Discussion #1 – Syllabus</a:t>
            </a:r>
          </a:p>
        </p:txBody>
      </p:sp>
      <p:sp>
        <p:nvSpPr>
          <p:cNvPr id="123911" name="Rectangle 7"/>
          <p:cNvSpPr>
            <a:spLocks noGrp="1" noChangeArrowheads="1"/>
          </p:cNvSpPr>
          <p:nvPr>
            <p:ph type="sldNum" sz="quarter" idx="4"/>
          </p:nvPr>
        </p:nvSpPr>
        <p:spPr bwMode="auto">
          <a:xfrm>
            <a:off x="7086600" y="6400800"/>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2pPr lvl="1" algn="r">
              <a:defRPr sz="1600"/>
            </a:lvl2pPr>
          </a:lstStyle>
          <a:p>
            <a:pPr lvl="1"/>
            <a:fld id="{F54B830D-C691-4D8F-8220-589D248EC961}" type="slidenum">
              <a:rPr lang="en-US"/>
              <a:pPr lvl="1"/>
              <a:t>‹#›</a:t>
            </a:fld>
            <a:endParaRPr lang="en-US"/>
          </a:p>
        </p:txBody>
      </p:sp>
      <p:sp>
        <p:nvSpPr>
          <p:cNvPr id="123912" name="Line 8"/>
          <p:cNvSpPr>
            <a:spLocks noChangeShapeType="1"/>
          </p:cNvSpPr>
          <p:nvPr/>
        </p:nvSpPr>
        <p:spPr bwMode="auto">
          <a:xfrm>
            <a:off x="508000" y="6286500"/>
            <a:ext cx="8432800" cy="0"/>
          </a:xfrm>
          <a:prstGeom prst="line">
            <a:avLst/>
          </a:prstGeom>
          <a:noFill/>
          <a:ln w="12700">
            <a:solidFill>
              <a:schemeClr val="tx1"/>
            </a:solidFill>
            <a:round/>
            <a:headEnd type="none" w="sm" len="sm"/>
            <a:tailEnd type="none" w="sm" len="sm"/>
          </a:ln>
          <a:effectLst/>
        </p:spPr>
        <p:txBody>
          <a:bodyPr wrap="none" anchor="ctr"/>
          <a:lstStyle/>
          <a:p>
            <a:endParaRPr lang="en-US"/>
          </a:p>
        </p:txBody>
      </p:sp>
      <p:pic>
        <p:nvPicPr>
          <p:cNvPr id="123914" name="Picture 10" descr="ECEN_logo"/>
          <p:cNvPicPr>
            <a:picLocks noChangeAspect="1" noChangeArrowheads="1"/>
          </p:cNvPicPr>
          <p:nvPr userDrawn="1"/>
        </p:nvPicPr>
        <p:blipFill>
          <a:blip r:embed="rId13" cstate="print"/>
          <a:srcRect/>
          <a:stretch>
            <a:fillRect/>
          </a:stretch>
        </p:blipFill>
        <p:spPr bwMode="auto">
          <a:xfrm>
            <a:off x="7562850" y="6324600"/>
            <a:ext cx="819150" cy="509588"/>
          </a:xfrm>
          <a:prstGeom prst="rect">
            <a:avLst/>
          </a:prstGeom>
          <a:noFill/>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ACA964"/>
        </a:buClr>
        <a:buFont typeface="Monotype Sorts" pitchFamily="2" charset="2"/>
        <a:buChar char="u"/>
        <a:defRPr sz="3200">
          <a:solidFill>
            <a:schemeClr val="bg2"/>
          </a:solidFill>
          <a:latin typeface="+mn-lt"/>
          <a:ea typeface="+mn-ea"/>
          <a:cs typeface="+mn-cs"/>
        </a:defRPr>
      </a:lvl1pPr>
      <a:lvl2pPr marL="742950" indent="-285750" algn="l" rtl="0" eaLnBrk="0" fontAlgn="base" hangingPunct="0">
        <a:spcBef>
          <a:spcPct val="20000"/>
        </a:spcBef>
        <a:spcAft>
          <a:spcPct val="0"/>
        </a:spcAft>
        <a:buClr>
          <a:srgbClr val="ACA964"/>
        </a:buClr>
        <a:buFont typeface="Monotype Sorts" pitchFamily="2" charset="2"/>
        <a:buChar char="Ù"/>
        <a:defRPr sz="2800">
          <a:solidFill>
            <a:schemeClr val="bg2"/>
          </a:solidFill>
          <a:latin typeface="+mn-lt"/>
        </a:defRPr>
      </a:lvl2pPr>
      <a:lvl3pPr marL="1143000" indent="-228600" algn="l" rtl="0" eaLnBrk="0" fontAlgn="base" hangingPunct="0">
        <a:spcBef>
          <a:spcPct val="20000"/>
        </a:spcBef>
        <a:spcAft>
          <a:spcPct val="0"/>
        </a:spcAft>
        <a:buClr>
          <a:srgbClr val="ACA964"/>
        </a:buClr>
        <a:buChar char="•"/>
        <a:defRPr sz="2400">
          <a:solidFill>
            <a:schemeClr val="bg2"/>
          </a:solidFill>
          <a:latin typeface="+mn-lt"/>
        </a:defRPr>
      </a:lvl3pPr>
      <a:lvl4pPr marL="1600200" indent="-228600" algn="l" rtl="0" eaLnBrk="0" fontAlgn="base" hangingPunct="0">
        <a:spcBef>
          <a:spcPct val="20000"/>
        </a:spcBef>
        <a:spcAft>
          <a:spcPct val="0"/>
        </a:spcAft>
        <a:buClr>
          <a:srgbClr val="ACA964"/>
        </a:buClr>
        <a:buChar char="•"/>
        <a:defRPr sz="2000">
          <a:solidFill>
            <a:schemeClr val="bg2"/>
          </a:solidFill>
          <a:latin typeface="+mn-lt"/>
        </a:defRPr>
      </a:lvl4pPr>
      <a:lvl5pPr marL="2057400" indent="-228600" algn="l" rtl="0" eaLnBrk="0" fontAlgn="base" hangingPunct="0">
        <a:spcBef>
          <a:spcPct val="20000"/>
        </a:spcBef>
        <a:spcAft>
          <a:spcPct val="0"/>
        </a:spcAft>
        <a:buClr>
          <a:srgbClr val="ACA964"/>
        </a:buClr>
        <a:buChar char="•"/>
        <a:defRPr sz="2000">
          <a:solidFill>
            <a:schemeClr val="bg2"/>
          </a:solidFill>
          <a:latin typeface="+mn-lt"/>
        </a:defRPr>
      </a:lvl5pPr>
      <a:lvl6pPr marL="2514600" indent="-228600" algn="l" rtl="0" eaLnBrk="0" fontAlgn="base" hangingPunct="0">
        <a:spcBef>
          <a:spcPct val="20000"/>
        </a:spcBef>
        <a:spcAft>
          <a:spcPct val="0"/>
        </a:spcAft>
        <a:buClr>
          <a:srgbClr val="ACA964"/>
        </a:buClr>
        <a:buChar char="•"/>
        <a:defRPr sz="2000">
          <a:solidFill>
            <a:schemeClr val="bg2"/>
          </a:solidFill>
          <a:latin typeface="+mn-lt"/>
        </a:defRPr>
      </a:lvl6pPr>
      <a:lvl7pPr marL="2971800" indent="-228600" algn="l" rtl="0" eaLnBrk="0" fontAlgn="base" hangingPunct="0">
        <a:spcBef>
          <a:spcPct val="20000"/>
        </a:spcBef>
        <a:spcAft>
          <a:spcPct val="0"/>
        </a:spcAft>
        <a:buClr>
          <a:srgbClr val="ACA964"/>
        </a:buClr>
        <a:buChar char="•"/>
        <a:defRPr sz="2000">
          <a:solidFill>
            <a:schemeClr val="bg2"/>
          </a:solidFill>
          <a:latin typeface="+mn-lt"/>
        </a:defRPr>
      </a:lvl7pPr>
      <a:lvl8pPr marL="3429000" indent="-228600" algn="l" rtl="0" eaLnBrk="0" fontAlgn="base" hangingPunct="0">
        <a:spcBef>
          <a:spcPct val="20000"/>
        </a:spcBef>
        <a:spcAft>
          <a:spcPct val="0"/>
        </a:spcAft>
        <a:buClr>
          <a:srgbClr val="ACA964"/>
        </a:buClr>
        <a:buChar char="•"/>
        <a:defRPr sz="2000">
          <a:solidFill>
            <a:schemeClr val="bg2"/>
          </a:solidFill>
          <a:latin typeface="+mn-lt"/>
        </a:defRPr>
      </a:lvl8pPr>
      <a:lvl9pPr marL="3886200" indent="-228600" algn="l" rtl="0" eaLnBrk="0" fontAlgn="base" hangingPunct="0">
        <a:spcBef>
          <a:spcPct val="20000"/>
        </a:spcBef>
        <a:spcAft>
          <a:spcPct val="0"/>
        </a:spcAft>
        <a:buClr>
          <a:srgbClr val="ACA964"/>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hrollins@gmail.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et.byu.edu/groups/ece301we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#1 – Syllabus</a:t>
            </a:r>
          </a:p>
        </p:txBody>
      </p:sp>
      <p:sp>
        <p:nvSpPr>
          <p:cNvPr id="6" name="Slide Number Placeholder 5"/>
          <p:cNvSpPr>
            <a:spLocks noGrp="1"/>
          </p:cNvSpPr>
          <p:nvPr>
            <p:ph type="sldNum" sz="quarter" idx="12"/>
          </p:nvPr>
        </p:nvSpPr>
        <p:spPr/>
        <p:txBody>
          <a:bodyPr/>
          <a:lstStyle/>
          <a:p>
            <a:pPr lvl="1"/>
            <a:fld id="{ABF28A72-4D89-4574-AD5B-0589C146B1F3}" type="slidenum">
              <a:rPr lang="en-US"/>
              <a:pPr lvl="1"/>
              <a:t>1</a:t>
            </a:fld>
            <a:endParaRPr lang="en-US"/>
          </a:p>
        </p:txBody>
      </p:sp>
      <p:sp>
        <p:nvSpPr>
          <p:cNvPr id="66563" name="Rectangle 1027"/>
          <p:cNvSpPr>
            <a:spLocks noGrp="1" noChangeArrowheads="1"/>
          </p:cNvSpPr>
          <p:nvPr>
            <p:ph type="body" idx="1"/>
          </p:nvPr>
        </p:nvSpPr>
        <p:spPr>
          <a:xfrm>
            <a:off x="406400" y="1333500"/>
            <a:ext cx="8356600" cy="4686300"/>
          </a:xfrm>
        </p:spPr>
        <p:txBody>
          <a:bodyPr/>
          <a:lstStyle/>
          <a:p>
            <a:pPr>
              <a:lnSpc>
                <a:spcPct val="90000"/>
              </a:lnSpc>
            </a:pPr>
            <a:r>
              <a:rPr lang="en-US" b="1" u="sng" dirty="0">
                <a:solidFill>
                  <a:schemeClr val="tx2"/>
                </a:solidFill>
                <a:cs typeface="Times New Roman" pitchFamily="18" charset="0"/>
              </a:rPr>
              <a:t>Section 001-003</a:t>
            </a:r>
          </a:p>
          <a:p>
            <a:pPr>
              <a:lnSpc>
                <a:spcPct val="90000"/>
              </a:lnSpc>
              <a:buFont typeface="Monotype Sorts" pitchFamily="2" charset="2"/>
              <a:buNone/>
            </a:pPr>
            <a:r>
              <a:rPr lang="en-US" b="1" dirty="0">
                <a:solidFill>
                  <a:schemeClr val="tx2"/>
                </a:solidFill>
                <a:cs typeface="Times New Roman" pitchFamily="18" charset="0"/>
              </a:rPr>
              <a:t>	</a:t>
            </a:r>
            <a:r>
              <a:rPr lang="en-US" b="1" dirty="0">
                <a:cs typeface="Times New Roman" pitchFamily="18" charset="0"/>
              </a:rPr>
              <a:t>MWF </a:t>
            </a:r>
            <a:r>
              <a:rPr lang="en-US" dirty="0">
                <a:cs typeface="Times New Roman" pitchFamily="18" charset="0"/>
              </a:rPr>
              <a:t>1:00 – 1:50 PM</a:t>
            </a:r>
          </a:p>
          <a:p>
            <a:pPr>
              <a:lnSpc>
                <a:spcPct val="90000"/>
              </a:lnSpc>
              <a:buFont typeface="Monotype Sorts" pitchFamily="2" charset="2"/>
              <a:buNone/>
            </a:pPr>
            <a:r>
              <a:rPr lang="en-US" dirty="0">
                <a:cs typeface="Times New Roman" pitchFamily="18" charset="0"/>
              </a:rPr>
              <a:t>	381 CB</a:t>
            </a:r>
          </a:p>
          <a:p>
            <a:pPr>
              <a:lnSpc>
                <a:spcPct val="90000"/>
              </a:lnSpc>
              <a:buFont typeface="Monotype Sorts" pitchFamily="2" charset="2"/>
              <a:buNone/>
            </a:pPr>
            <a:endParaRPr lang="en-US" b="1" dirty="0">
              <a:solidFill>
                <a:srgbClr val="000000"/>
              </a:solidFill>
              <a:cs typeface="Times New Roman" pitchFamily="18" charset="0"/>
            </a:endParaRPr>
          </a:p>
          <a:p>
            <a:pPr>
              <a:lnSpc>
                <a:spcPct val="90000"/>
              </a:lnSpc>
            </a:pPr>
            <a:r>
              <a:rPr lang="en-US" b="1" dirty="0">
                <a:cs typeface="Times New Roman" pitchFamily="18" charset="0"/>
              </a:rPr>
              <a:t>Instructor:</a:t>
            </a:r>
            <a:r>
              <a:rPr lang="en-US" dirty="0">
                <a:cs typeface="Times New Roman" pitchFamily="18" charset="0"/>
              </a:rPr>
              <a:t> Nathan Rollins</a:t>
            </a:r>
            <a:br>
              <a:rPr lang="en-US" dirty="0">
                <a:cs typeface="Times New Roman" pitchFamily="18" charset="0"/>
              </a:rPr>
            </a:br>
            <a:r>
              <a:rPr lang="en-US" b="1" dirty="0">
                <a:cs typeface="Times New Roman" pitchFamily="18" charset="0"/>
              </a:rPr>
              <a:t>Office:</a:t>
            </a:r>
            <a:r>
              <a:rPr lang="en-US" dirty="0">
                <a:cs typeface="Times New Roman" pitchFamily="18" charset="0"/>
              </a:rPr>
              <a:t> CB ?</a:t>
            </a:r>
            <a:r>
              <a:rPr lang="en-US" dirty="0" smtClean="0">
                <a:solidFill>
                  <a:srgbClr val="000000"/>
                </a:solidFill>
                <a:cs typeface="Times New Roman" pitchFamily="18" charset="0"/>
              </a:rPr>
              <a:t>, </a:t>
            </a:r>
            <a:r>
              <a:rPr lang="en-US" dirty="0">
                <a:solidFill>
                  <a:srgbClr val="000000"/>
                </a:solidFill>
                <a:cs typeface="Times New Roman" pitchFamily="18" charset="0"/>
              </a:rPr>
              <a:t>422-7206</a:t>
            </a:r>
          </a:p>
          <a:p>
            <a:pPr>
              <a:lnSpc>
                <a:spcPct val="90000"/>
              </a:lnSpc>
              <a:spcBef>
                <a:spcPct val="0"/>
              </a:spcBef>
              <a:buFont typeface="Monotype Sorts" pitchFamily="2" charset="2"/>
              <a:buNone/>
            </a:pPr>
            <a:r>
              <a:rPr lang="en-US" dirty="0">
                <a:cs typeface="Times New Roman" pitchFamily="18" charset="0"/>
              </a:rPr>
              <a:t>	</a:t>
            </a:r>
            <a:r>
              <a:rPr lang="en-US" b="1" dirty="0">
                <a:cs typeface="Times New Roman" pitchFamily="18" charset="0"/>
              </a:rPr>
              <a:t>Email:</a:t>
            </a:r>
            <a:r>
              <a:rPr lang="en-US" dirty="0">
                <a:cs typeface="Times New Roman" pitchFamily="18" charset="0"/>
              </a:rPr>
              <a:t> </a:t>
            </a:r>
            <a:r>
              <a:rPr lang="en-US" dirty="0">
                <a:solidFill>
                  <a:srgbClr val="000000"/>
                </a:solidFill>
                <a:cs typeface="Times New Roman" pitchFamily="18" charset="0"/>
                <a:hlinkClick r:id="rId2"/>
              </a:rPr>
              <a:t>nhrollins@gmail.com</a:t>
            </a:r>
            <a:endParaRPr lang="en-US" dirty="0">
              <a:solidFill>
                <a:srgbClr val="000000"/>
              </a:solidFill>
              <a:cs typeface="Times New Roman" pitchFamily="18" charset="0"/>
            </a:endParaRPr>
          </a:p>
          <a:p>
            <a:pPr>
              <a:lnSpc>
                <a:spcPct val="90000"/>
              </a:lnSpc>
              <a:buFont typeface="Monotype Sorts" pitchFamily="2" charset="2"/>
              <a:buNone/>
            </a:pPr>
            <a:endParaRPr lang="en-US" dirty="0">
              <a:cs typeface="Times New Roman" pitchFamily="18" charset="0"/>
            </a:endParaRPr>
          </a:p>
          <a:p>
            <a:pPr>
              <a:lnSpc>
                <a:spcPct val="90000"/>
              </a:lnSpc>
            </a:pPr>
            <a:r>
              <a:rPr lang="en-US" b="1" dirty="0">
                <a:cs typeface="Times New Roman" pitchFamily="18" charset="0"/>
              </a:rPr>
              <a:t>Office Hours:</a:t>
            </a:r>
            <a:r>
              <a:rPr lang="en-US" dirty="0">
                <a:cs typeface="Times New Roman" pitchFamily="18" charset="0"/>
              </a:rPr>
              <a:t> </a:t>
            </a:r>
            <a:r>
              <a:rPr lang="en-US" dirty="0">
                <a:solidFill>
                  <a:srgbClr val="000000"/>
                </a:solidFill>
                <a:cs typeface="Times New Roman" pitchFamily="18" charset="0"/>
              </a:rPr>
              <a:t>By Appointment</a:t>
            </a:r>
            <a:endParaRPr lang="en-US" dirty="0"/>
          </a:p>
        </p:txBody>
      </p:sp>
      <p:sp>
        <p:nvSpPr>
          <p:cNvPr id="122912" name="Rectangle 2080"/>
          <p:cNvSpPr>
            <a:spLocks noGrp="1" noChangeArrowheads="1"/>
          </p:cNvSpPr>
          <p:nvPr>
            <p:ph type="title"/>
          </p:nvPr>
        </p:nvSpPr>
        <p:spPr>
          <a:xfrm>
            <a:off x="381000" y="152400"/>
            <a:ext cx="8763000" cy="914400"/>
          </a:xfrm>
        </p:spPr>
        <p:txBody>
          <a:bodyPr/>
          <a:lstStyle/>
          <a:p>
            <a:r>
              <a:rPr lang="en-US" sz="3400"/>
              <a:t>ECEN 301 – Elements of Electrical Engineering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#1 – Syllabus</a:t>
            </a:r>
          </a:p>
        </p:txBody>
      </p:sp>
      <p:sp>
        <p:nvSpPr>
          <p:cNvPr id="6" name="Slide Number Placeholder 5"/>
          <p:cNvSpPr>
            <a:spLocks noGrp="1"/>
          </p:cNvSpPr>
          <p:nvPr>
            <p:ph type="sldNum" sz="quarter" idx="12"/>
          </p:nvPr>
        </p:nvSpPr>
        <p:spPr/>
        <p:txBody>
          <a:bodyPr/>
          <a:lstStyle/>
          <a:p>
            <a:pPr lvl="1"/>
            <a:fld id="{E20DE459-8C70-47A8-8014-301A99D3995F}" type="slidenum">
              <a:rPr lang="en-US"/>
              <a:pPr lvl="1"/>
              <a:t>10</a:t>
            </a:fld>
            <a:endParaRPr lang="en-US"/>
          </a:p>
        </p:txBody>
      </p:sp>
      <p:sp>
        <p:nvSpPr>
          <p:cNvPr id="229378" name="Rectangle 2"/>
          <p:cNvSpPr>
            <a:spLocks noGrp="1" noChangeArrowheads="1"/>
          </p:cNvSpPr>
          <p:nvPr>
            <p:ph type="title"/>
          </p:nvPr>
        </p:nvSpPr>
        <p:spPr/>
        <p:txBody>
          <a:bodyPr/>
          <a:lstStyle/>
          <a:p>
            <a:r>
              <a:rPr lang="en-US" sz="3600"/>
              <a:t>Exams (15% per Midterm &amp; 25% Final)</a:t>
            </a:r>
          </a:p>
        </p:txBody>
      </p:sp>
      <p:sp>
        <p:nvSpPr>
          <p:cNvPr id="229379" name="Rectangle 3"/>
          <p:cNvSpPr>
            <a:spLocks noGrp="1" noChangeArrowheads="1"/>
          </p:cNvSpPr>
          <p:nvPr>
            <p:ph type="body" idx="1"/>
          </p:nvPr>
        </p:nvSpPr>
        <p:spPr>
          <a:xfrm>
            <a:off x="406400" y="1333500"/>
            <a:ext cx="8356600" cy="4762500"/>
          </a:xfrm>
        </p:spPr>
        <p:txBody>
          <a:bodyPr/>
          <a:lstStyle/>
          <a:p>
            <a:r>
              <a:rPr lang="en-US"/>
              <a:t>Midterms and the final exam are administered in the testing center.</a:t>
            </a:r>
          </a:p>
          <a:p>
            <a:r>
              <a:rPr lang="en-US"/>
              <a:t>The midterms are available for 5 days.</a:t>
            </a:r>
          </a:p>
          <a:p>
            <a:r>
              <a:rPr lang="en-US"/>
              <a:t>Two midterms are administered during the course of the semester.</a:t>
            </a:r>
          </a:p>
          <a:p>
            <a:r>
              <a:rPr lang="en-US"/>
              <a:t>The final will be given during finals week at the testing center.</a:t>
            </a:r>
            <a:endParaRPr lang="en-US" sz="2800" b="1"/>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#1 – Syllabus</a:t>
            </a:r>
          </a:p>
        </p:txBody>
      </p:sp>
      <p:sp>
        <p:nvSpPr>
          <p:cNvPr id="6" name="Slide Number Placeholder 5"/>
          <p:cNvSpPr>
            <a:spLocks noGrp="1"/>
          </p:cNvSpPr>
          <p:nvPr>
            <p:ph type="sldNum" sz="quarter" idx="12"/>
          </p:nvPr>
        </p:nvSpPr>
        <p:spPr/>
        <p:txBody>
          <a:bodyPr/>
          <a:lstStyle/>
          <a:p>
            <a:pPr lvl="1"/>
            <a:fld id="{2AD18CC0-A6B3-4641-B2CA-AE5B3F0B440F}" type="slidenum">
              <a:rPr lang="en-US"/>
              <a:pPr lvl="1"/>
              <a:t>11</a:t>
            </a:fld>
            <a:endParaRPr lang="en-US"/>
          </a:p>
        </p:txBody>
      </p:sp>
      <p:sp>
        <p:nvSpPr>
          <p:cNvPr id="75778" name="Rectangle 2"/>
          <p:cNvSpPr>
            <a:spLocks noGrp="1" noChangeArrowheads="1"/>
          </p:cNvSpPr>
          <p:nvPr>
            <p:ph type="title"/>
          </p:nvPr>
        </p:nvSpPr>
        <p:spPr/>
        <p:txBody>
          <a:bodyPr/>
          <a:lstStyle/>
          <a:p>
            <a:r>
              <a:rPr lang="en-US"/>
              <a:t>Quizzes (10%)</a:t>
            </a:r>
          </a:p>
        </p:txBody>
      </p:sp>
      <p:sp>
        <p:nvSpPr>
          <p:cNvPr id="75779" name="Rectangle 3"/>
          <p:cNvSpPr>
            <a:spLocks noGrp="1" noChangeArrowheads="1"/>
          </p:cNvSpPr>
          <p:nvPr>
            <p:ph type="body" idx="1"/>
          </p:nvPr>
        </p:nvSpPr>
        <p:spPr>
          <a:xfrm>
            <a:off x="406400" y="1333500"/>
            <a:ext cx="8356600" cy="4762500"/>
          </a:xfrm>
        </p:spPr>
        <p:txBody>
          <a:bodyPr/>
          <a:lstStyle/>
          <a:p>
            <a:r>
              <a:rPr lang="en-US" sz="2800" dirty="0" smtClean="0"/>
              <a:t> Quizzes </a:t>
            </a:r>
            <a:r>
              <a:rPr lang="en-US" sz="2800" dirty="0"/>
              <a:t>will be administered by TAs on Friday </a:t>
            </a:r>
            <a:r>
              <a:rPr lang="en-US" sz="2800" dirty="0" smtClean="0"/>
              <a:t>lectures</a:t>
            </a:r>
          </a:p>
          <a:p>
            <a:r>
              <a:rPr lang="en-US" sz="2800" dirty="0" smtClean="0"/>
              <a:t> If you have questions about the quizzes please address them to the TA who administered the quiz</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#1 – Syllabus</a:t>
            </a:r>
          </a:p>
        </p:txBody>
      </p:sp>
      <p:sp>
        <p:nvSpPr>
          <p:cNvPr id="6" name="Slide Number Placeholder 5"/>
          <p:cNvSpPr>
            <a:spLocks noGrp="1"/>
          </p:cNvSpPr>
          <p:nvPr>
            <p:ph type="sldNum" sz="quarter" idx="12"/>
          </p:nvPr>
        </p:nvSpPr>
        <p:spPr/>
        <p:txBody>
          <a:bodyPr/>
          <a:lstStyle/>
          <a:p>
            <a:pPr lvl="1"/>
            <a:fld id="{887DAC76-EC80-4B5B-A7E6-E730060D4622}" type="slidenum">
              <a:rPr lang="en-US"/>
              <a:pPr lvl="1"/>
              <a:t>12</a:t>
            </a:fld>
            <a:endParaRPr lang="en-US"/>
          </a:p>
        </p:txBody>
      </p:sp>
      <p:sp>
        <p:nvSpPr>
          <p:cNvPr id="81922" name="Rectangle 1026"/>
          <p:cNvSpPr>
            <a:spLocks noGrp="1" noChangeArrowheads="1"/>
          </p:cNvSpPr>
          <p:nvPr>
            <p:ph type="title"/>
          </p:nvPr>
        </p:nvSpPr>
        <p:spPr>
          <a:xfrm>
            <a:off x="381000" y="436563"/>
            <a:ext cx="7945438" cy="630237"/>
          </a:xfrm>
        </p:spPr>
        <p:txBody>
          <a:bodyPr/>
          <a:lstStyle/>
          <a:p>
            <a:r>
              <a:rPr lang="en-US" sz="3600" b="1"/>
              <a:t>Grade Verification and Appeals Policy</a:t>
            </a:r>
          </a:p>
        </p:txBody>
      </p:sp>
      <p:sp>
        <p:nvSpPr>
          <p:cNvPr id="81923" name="Rectangle 1027"/>
          <p:cNvSpPr>
            <a:spLocks noGrp="1" noChangeArrowheads="1"/>
          </p:cNvSpPr>
          <p:nvPr>
            <p:ph type="body" idx="1"/>
          </p:nvPr>
        </p:nvSpPr>
        <p:spPr>
          <a:xfrm>
            <a:off x="406400" y="1333500"/>
            <a:ext cx="8356600" cy="4610100"/>
          </a:xfrm>
        </p:spPr>
        <p:txBody>
          <a:bodyPr/>
          <a:lstStyle/>
          <a:p>
            <a:pPr>
              <a:lnSpc>
                <a:spcPct val="90000"/>
              </a:lnSpc>
            </a:pPr>
            <a:r>
              <a:rPr lang="en-US"/>
              <a:t>It is the student’s responsibility to verify that scores have been correctly recorded.</a:t>
            </a:r>
          </a:p>
          <a:p>
            <a:pPr>
              <a:lnSpc>
                <a:spcPct val="90000"/>
              </a:lnSpc>
            </a:pPr>
            <a:r>
              <a:rPr lang="en-US"/>
              <a:t>If a lab score is incorrect on Blackboard, then the student should contact the TA who passed off the lab and not the instructor.</a:t>
            </a:r>
          </a:p>
          <a:p>
            <a:pPr>
              <a:lnSpc>
                <a:spcPct val="90000"/>
              </a:lnSpc>
            </a:pPr>
            <a:r>
              <a:rPr lang="en-US"/>
              <a:t>The student can appeal a grade on a homework through email with any TA.</a:t>
            </a:r>
          </a:p>
          <a:p>
            <a:pPr>
              <a:lnSpc>
                <a:spcPct val="90000"/>
              </a:lnSpc>
            </a:pPr>
            <a:r>
              <a:rPr lang="en-US"/>
              <a:t>The student can appeal a grade on an exam directly to their instructor through email.</a:t>
            </a:r>
          </a:p>
          <a:p>
            <a:pPr>
              <a:lnSpc>
                <a:spcPct val="90000"/>
              </a:lnSpc>
              <a:buFont typeface="Monotype Sorts" pitchFamily="2" charset="2"/>
              <a:buNone/>
            </a:pP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#1 – Syllabus</a:t>
            </a:r>
          </a:p>
        </p:txBody>
      </p:sp>
      <p:sp>
        <p:nvSpPr>
          <p:cNvPr id="6" name="Slide Number Placeholder 5"/>
          <p:cNvSpPr>
            <a:spLocks noGrp="1"/>
          </p:cNvSpPr>
          <p:nvPr>
            <p:ph type="sldNum" sz="quarter" idx="12"/>
          </p:nvPr>
        </p:nvSpPr>
        <p:spPr/>
        <p:txBody>
          <a:bodyPr/>
          <a:lstStyle/>
          <a:p>
            <a:pPr lvl="1"/>
            <a:fld id="{8D8F94EF-A745-48C1-A862-0A1D0AFB42C3}" type="slidenum">
              <a:rPr lang="en-US"/>
              <a:pPr lvl="1"/>
              <a:t>13</a:t>
            </a:fld>
            <a:endParaRPr lang="en-US"/>
          </a:p>
        </p:txBody>
      </p:sp>
      <p:sp>
        <p:nvSpPr>
          <p:cNvPr id="86018" name="Rectangle 2"/>
          <p:cNvSpPr>
            <a:spLocks noGrp="1" noChangeArrowheads="1"/>
          </p:cNvSpPr>
          <p:nvPr>
            <p:ph type="title"/>
          </p:nvPr>
        </p:nvSpPr>
        <p:spPr>
          <a:xfrm>
            <a:off x="381000" y="373063"/>
            <a:ext cx="7945438" cy="693737"/>
          </a:xfrm>
        </p:spPr>
        <p:txBody>
          <a:bodyPr/>
          <a:lstStyle/>
          <a:p>
            <a:r>
              <a:rPr lang="en-US" b="1">
                <a:solidFill>
                  <a:srgbClr val="000000"/>
                </a:solidFill>
                <a:cs typeface="Times New Roman" pitchFamily="18" charset="0"/>
              </a:rPr>
              <a:t>Academic Honesty</a:t>
            </a:r>
          </a:p>
        </p:txBody>
      </p:sp>
      <p:sp>
        <p:nvSpPr>
          <p:cNvPr id="86019" name="Rectangle 3"/>
          <p:cNvSpPr>
            <a:spLocks noGrp="1" noChangeArrowheads="1"/>
          </p:cNvSpPr>
          <p:nvPr>
            <p:ph type="body" idx="1"/>
          </p:nvPr>
        </p:nvSpPr>
        <p:spPr>
          <a:xfrm>
            <a:off x="406400" y="1333500"/>
            <a:ext cx="8356600" cy="4686300"/>
          </a:xfrm>
        </p:spPr>
        <p:txBody>
          <a:bodyPr/>
          <a:lstStyle/>
          <a:p>
            <a:r>
              <a:rPr lang="en-US" sz="2800">
                <a:cs typeface="Times New Roman" pitchFamily="18" charset="0"/>
              </a:rPr>
              <a:t>Academic honesty includes completing your own homework, labs, midterms, and final.</a:t>
            </a:r>
          </a:p>
          <a:p>
            <a:r>
              <a:rPr lang="en-US" sz="2800">
                <a:cs typeface="Times New Roman" pitchFamily="18" charset="0"/>
              </a:rPr>
              <a:t>Students should work together to help each other understand material, but should always turn in their own work.</a:t>
            </a:r>
          </a:p>
          <a:p>
            <a:r>
              <a:rPr lang="en-US" sz="2800">
                <a:cs typeface="Times New Roman" pitchFamily="18" charset="0"/>
              </a:rPr>
              <a:t>The first violation of academic honesty standards will result in the student failing the class.</a:t>
            </a:r>
          </a:p>
          <a:p>
            <a:r>
              <a:rPr lang="en-US" sz="2800" u="sng">
                <a:cs typeface="Times New Roman" pitchFamily="18" charset="0"/>
              </a:rPr>
              <a:t>All</a:t>
            </a:r>
            <a:r>
              <a:rPr lang="en-US" sz="2800">
                <a:cs typeface="Times New Roman" pitchFamily="18" charset="0"/>
              </a:rPr>
              <a:t> violations of academic honesty are documented and reported to the Honor Code office.</a:t>
            </a:r>
            <a:r>
              <a:rPr lang="en-US" sz="2800"/>
              <a:t> </a:t>
            </a:r>
            <a:endParaRPr lang="en-US" sz="280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Date Placeholder 3"/>
          <p:cNvSpPr>
            <a:spLocks noGrp="1"/>
          </p:cNvSpPr>
          <p:nvPr>
            <p:ph type="dt" sz="half" idx="10"/>
          </p:nvPr>
        </p:nvSpPr>
        <p:spPr/>
        <p:txBody>
          <a:bodyPr/>
          <a:lstStyle/>
          <a:p>
            <a:r>
              <a:rPr lang="en-US"/>
              <a:t>ECEN 301</a:t>
            </a:r>
          </a:p>
        </p:txBody>
      </p:sp>
      <p:sp>
        <p:nvSpPr>
          <p:cNvPr id="38" name="Footer Placeholder 4"/>
          <p:cNvSpPr>
            <a:spLocks noGrp="1"/>
          </p:cNvSpPr>
          <p:nvPr>
            <p:ph type="ftr" sz="quarter" idx="11"/>
          </p:nvPr>
        </p:nvSpPr>
        <p:spPr/>
        <p:txBody>
          <a:bodyPr/>
          <a:lstStyle/>
          <a:p>
            <a:r>
              <a:rPr lang="en-US"/>
              <a:t>Discussion #1 – Syllabus</a:t>
            </a:r>
          </a:p>
        </p:txBody>
      </p:sp>
      <p:sp>
        <p:nvSpPr>
          <p:cNvPr id="39" name="Slide Number Placeholder 5"/>
          <p:cNvSpPr>
            <a:spLocks noGrp="1"/>
          </p:cNvSpPr>
          <p:nvPr>
            <p:ph type="sldNum" sz="quarter" idx="12"/>
          </p:nvPr>
        </p:nvSpPr>
        <p:spPr/>
        <p:txBody>
          <a:bodyPr/>
          <a:lstStyle/>
          <a:p>
            <a:pPr lvl="1"/>
            <a:fld id="{FFFBAC34-857C-41DC-BA15-C4D87F4E39E1}" type="slidenum">
              <a:rPr lang="en-US"/>
              <a:pPr lvl="1"/>
              <a:t>14</a:t>
            </a:fld>
            <a:endParaRPr lang="en-US"/>
          </a:p>
        </p:txBody>
      </p:sp>
      <p:sp>
        <p:nvSpPr>
          <p:cNvPr id="151554" name="Rectangle 2"/>
          <p:cNvSpPr>
            <a:spLocks noGrp="1" noChangeArrowheads="1"/>
          </p:cNvSpPr>
          <p:nvPr>
            <p:ph type="body" idx="1"/>
          </p:nvPr>
        </p:nvSpPr>
        <p:spPr>
          <a:xfrm>
            <a:off x="685800" y="1474788"/>
            <a:ext cx="8240713" cy="4292600"/>
          </a:xfrm>
        </p:spPr>
        <p:txBody>
          <a:bodyPr/>
          <a:lstStyle/>
          <a:p>
            <a:pPr>
              <a:buFont typeface="Monotype Sorts" pitchFamily="2" charset="2"/>
              <a:buNone/>
            </a:pPr>
            <a:r>
              <a:rPr lang="en-US">
                <a:cs typeface="Times New Roman" pitchFamily="18" charset="0"/>
              </a:rPr>
              <a:t>	10% of what I read,</a:t>
            </a:r>
          </a:p>
          <a:p>
            <a:pPr>
              <a:buFont typeface="Monotype Sorts" pitchFamily="2" charset="2"/>
              <a:buNone/>
            </a:pPr>
            <a:r>
              <a:rPr lang="en-US">
                <a:cs typeface="Times New Roman" pitchFamily="18" charset="0"/>
              </a:rPr>
              <a:t>	20% of what I hear,</a:t>
            </a:r>
          </a:p>
          <a:p>
            <a:pPr>
              <a:buFont typeface="Monotype Sorts" pitchFamily="2" charset="2"/>
              <a:buNone/>
            </a:pPr>
            <a:r>
              <a:rPr lang="en-US">
                <a:cs typeface="Times New Roman" pitchFamily="18" charset="0"/>
              </a:rPr>
              <a:t>	30% of what I see,</a:t>
            </a:r>
          </a:p>
          <a:p>
            <a:pPr>
              <a:buFont typeface="Monotype Sorts" pitchFamily="2" charset="2"/>
              <a:buNone/>
            </a:pPr>
            <a:r>
              <a:rPr lang="en-US">
                <a:cs typeface="Times New Roman" pitchFamily="18" charset="0"/>
              </a:rPr>
              <a:t>	50% of what I see and hear,           </a:t>
            </a:r>
            <a:r>
              <a:rPr lang="en-US" b="1">
                <a:cs typeface="Times New Roman" pitchFamily="18" charset="0"/>
              </a:rPr>
              <a:t>+</a:t>
            </a:r>
            <a:endParaRPr lang="en-US">
              <a:cs typeface="Times New Roman" pitchFamily="18" charset="0"/>
            </a:endParaRPr>
          </a:p>
          <a:p>
            <a:pPr>
              <a:buFont typeface="Monotype Sorts" pitchFamily="2" charset="2"/>
              <a:buNone/>
            </a:pPr>
            <a:r>
              <a:rPr lang="en-US">
                <a:cs typeface="Times New Roman" pitchFamily="18" charset="0"/>
              </a:rPr>
              <a:t>	70% of what I discuss with others,</a:t>
            </a:r>
          </a:p>
          <a:p>
            <a:pPr>
              <a:buFont typeface="Monotype Sorts" pitchFamily="2" charset="2"/>
              <a:buNone/>
            </a:pPr>
            <a:r>
              <a:rPr lang="en-US">
                <a:cs typeface="Times New Roman" pitchFamily="18" charset="0"/>
              </a:rPr>
              <a:t>	80% of what I experience by doing,</a:t>
            </a:r>
          </a:p>
          <a:p>
            <a:pPr>
              <a:buFont typeface="Monotype Sorts" pitchFamily="2" charset="2"/>
              <a:buNone/>
            </a:pPr>
            <a:r>
              <a:rPr lang="en-US">
                <a:cs typeface="Times New Roman" pitchFamily="18" charset="0"/>
              </a:rPr>
              <a:t>	95% of what I teach others.</a:t>
            </a:r>
            <a:r>
              <a:rPr lang="en-US"/>
              <a:t> </a:t>
            </a:r>
          </a:p>
        </p:txBody>
      </p:sp>
      <p:pic>
        <p:nvPicPr>
          <p:cNvPr id="151555" name="Picture 3"/>
          <p:cNvPicPr>
            <a:picLocks noChangeAspect="1" noChangeArrowheads="1"/>
          </p:cNvPicPr>
          <p:nvPr/>
        </p:nvPicPr>
        <p:blipFill>
          <a:blip r:embed="rId2"/>
          <a:srcRect/>
          <a:stretch>
            <a:fillRect/>
          </a:stretch>
        </p:blipFill>
        <p:spPr bwMode="auto">
          <a:xfrm>
            <a:off x="4503738" y="1512888"/>
            <a:ext cx="609600" cy="531812"/>
          </a:xfrm>
          <a:prstGeom prst="rect">
            <a:avLst/>
          </a:prstGeom>
          <a:noFill/>
        </p:spPr>
      </p:pic>
      <p:grpSp>
        <p:nvGrpSpPr>
          <p:cNvPr id="151556" name="Group 4"/>
          <p:cNvGrpSpPr>
            <a:grpSpLocks/>
          </p:cNvGrpSpPr>
          <p:nvPr/>
        </p:nvGrpSpPr>
        <p:grpSpPr bwMode="auto">
          <a:xfrm>
            <a:off x="4679950" y="2236788"/>
            <a:ext cx="355600" cy="609600"/>
            <a:chOff x="4096" y="736"/>
            <a:chExt cx="1184" cy="1904"/>
          </a:xfrm>
        </p:grpSpPr>
        <p:sp>
          <p:nvSpPr>
            <p:cNvPr id="151557" name="Freeform 5"/>
            <p:cNvSpPr>
              <a:spLocks/>
            </p:cNvSpPr>
            <p:nvPr/>
          </p:nvSpPr>
          <p:spPr bwMode="auto">
            <a:xfrm>
              <a:off x="4096" y="736"/>
              <a:ext cx="1184" cy="1904"/>
            </a:xfrm>
            <a:custGeom>
              <a:avLst/>
              <a:gdLst/>
              <a:ahLst/>
              <a:cxnLst>
                <a:cxn ang="0">
                  <a:pos x="0" y="48"/>
                </a:cxn>
                <a:cxn ang="0">
                  <a:pos x="64" y="0"/>
                </a:cxn>
                <a:cxn ang="0">
                  <a:pos x="160" y="24"/>
                </a:cxn>
                <a:cxn ang="0">
                  <a:pos x="192" y="72"/>
                </a:cxn>
                <a:cxn ang="0">
                  <a:pos x="144" y="168"/>
                </a:cxn>
                <a:cxn ang="0">
                  <a:pos x="80" y="328"/>
                </a:cxn>
                <a:cxn ang="0">
                  <a:pos x="0" y="248"/>
                </a:cxn>
              </a:cxnLst>
              <a:rect l="0" t="0" r="r" b="b"/>
              <a:pathLst>
                <a:path w="192" h="328">
                  <a:moveTo>
                    <a:pt x="0" y="48"/>
                  </a:moveTo>
                  <a:cubicBezTo>
                    <a:pt x="13" y="8"/>
                    <a:pt x="30" y="22"/>
                    <a:pt x="64" y="0"/>
                  </a:cubicBezTo>
                  <a:cubicBezTo>
                    <a:pt x="87" y="2"/>
                    <a:pt x="138" y="2"/>
                    <a:pt x="160" y="24"/>
                  </a:cubicBezTo>
                  <a:cubicBezTo>
                    <a:pt x="173" y="37"/>
                    <a:pt x="192" y="72"/>
                    <a:pt x="192" y="72"/>
                  </a:cubicBezTo>
                  <a:cubicBezTo>
                    <a:pt x="183" y="128"/>
                    <a:pt x="192" y="143"/>
                    <a:pt x="144" y="168"/>
                  </a:cubicBezTo>
                  <a:cubicBezTo>
                    <a:pt x="109" y="220"/>
                    <a:pt x="134" y="291"/>
                    <a:pt x="80" y="328"/>
                  </a:cubicBezTo>
                  <a:cubicBezTo>
                    <a:pt x="11" y="310"/>
                    <a:pt x="0" y="319"/>
                    <a:pt x="0" y="248"/>
                  </a:cubicBezTo>
                </a:path>
              </a:pathLst>
            </a:custGeom>
            <a:solidFill>
              <a:srgbClr val="FFD59B"/>
            </a:solidFill>
            <a:ln w="38100" cap="flat" cmpd="sng">
              <a:solidFill>
                <a:srgbClr val="FFC27C"/>
              </a:solidFill>
              <a:prstDash val="solid"/>
              <a:round/>
              <a:headEnd/>
              <a:tailEnd/>
            </a:ln>
            <a:effectLst/>
          </p:spPr>
          <p:txBody>
            <a:bodyPr wrap="none" anchor="ctr"/>
            <a:lstStyle/>
            <a:p>
              <a:endParaRPr lang="en-US"/>
            </a:p>
          </p:txBody>
        </p:sp>
        <p:sp>
          <p:nvSpPr>
            <p:cNvPr id="151558" name="Freeform 6"/>
            <p:cNvSpPr>
              <a:spLocks/>
            </p:cNvSpPr>
            <p:nvPr/>
          </p:nvSpPr>
          <p:spPr bwMode="auto">
            <a:xfrm>
              <a:off x="4368" y="912"/>
              <a:ext cx="709" cy="1248"/>
            </a:xfrm>
            <a:custGeom>
              <a:avLst/>
              <a:gdLst/>
              <a:ahLst/>
              <a:cxnLst>
                <a:cxn ang="0">
                  <a:pos x="0" y="88"/>
                </a:cxn>
                <a:cxn ang="0">
                  <a:pos x="296" y="0"/>
                </a:cxn>
                <a:cxn ang="0">
                  <a:pos x="584" y="32"/>
                </a:cxn>
                <a:cxn ang="0">
                  <a:pos x="680" y="88"/>
                </a:cxn>
                <a:cxn ang="0">
                  <a:pos x="728" y="104"/>
                </a:cxn>
                <a:cxn ang="0">
                  <a:pos x="800" y="168"/>
                </a:cxn>
                <a:cxn ang="0">
                  <a:pos x="832" y="216"/>
                </a:cxn>
                <a:cxn ang="0">
                  <a:pos x="824" y="408"/>
                </a:cxn>
                <a:cxn ang="0">
                  <a:pos x="712" y="536"/>
                </a:cxn>
                <a:cxn ang="0">
                  <a:pos x="696" y="568"/>
                </a:cxn>
                <a:cxn ang="0">
                  <a:pos x="616" y="616"/>
                </a:cxn>
                <a:cxn ang="0">
                  <a:pos x="512" y="736"/>
                </a:cxn>
                <a:cxn ang="0">
                  <a:pos x="440" y="920"/>
                </a:cxn>
                <a:cxn ang="0">
                  <a:pos x="320" y="1160"/>
                </a:cxn>
                <a:cxn ang="0">
                  <a:pos x="272" y="1216"/>
                </a:cxn>
                <a:cxn ang="0">
                  <a:pos x="176" y="1256"/>
                </a:cxn>
                <a:cxn ang="0">
                  <a:pos x="88" y="1168"/>
                </a:cxn>
                <a:cxn ang="0">
                  <a:pos x="96" y="1136"/>
                </a:cxn>
              </a:cxnLst>
              <a:rect l="0" t="0" r="r" b="b"/>
              <a:pathLst>
                <a:path w="853" h="1256">
                  <a:moveTo>
                    <a:pt x="0" y="88"/>
                  </a:moveTo>
                  <a:cubicBezTo>
                    <a:pt x="93" y="41"/>
                    <a:pt x="202" y="46"/>
                    <a:pt x="296" y="0"/>
                  </a:cubicBezTo>
                  <a:cubicBezTo>
                    <a:pt x="388" y="4"/>
                    <a:pt x="493" y="1"/>
                    <a:pt x="584" y="32"/>
                  </a:cubicBezTo>
                  <a:cubicBezTo>
                    <a:pt x="609" y="57"/>
                    <a:pt x="646" y="73"/>
                    <a:pt x="680" y="88"/>
                  </a:cubicBezTo>
                  <a:cubicBezTo>
                    <a:pt x="695" y="94"/>
                    <a:pt x="728" y="104"/>
                    <a:pt x="728" y="104"/>
                  </a:cubicBezTo>
                  <a:cubicBezTo>
                    <a:pt x="750" y="126"/>
                    <a:pt x="780" y="142"/>
                    <a:pt x="800" y="168"/>
                  </a:cubicBezTo>
                  <a:cubicBezTo>
                    <a:pt x="811" y="183"/>
                    <a:pt x="832" y="216"/>
                    <a:pt x="832" y="216"/>
                  </a:cubicBezTo>
                  <a:cubicBezTo>
                    <a:pt x="844" y="278"/>
                    <a:pt x="853" y="349"/>
                    <a:pt x="824" y="408"/>
                  </a:cubicBezTo>
                  <a:cubicBezTo>
                    <a:pt x="799" y="457"/>
                    <a:pt x="735" y="488"/>
                    <a:pt x="712" y="536"/>
                  </a:cubicBezTo>
                  <a:cubicBezTo>
                    <a:pt x="706" y="546"/>
                    <a:pt x="703" y="558"/>
                    <a:pt x="696" y="568"/>
                  </a:cubicBezTo>
                  <a:cubicBezTo>
                    <a:pt x="676" y="591"/>
                    <a:pt x="643" y="600"/>
                    <a:pt x="616" y="616"/>
                  </a:cubicBezTo>
                  <a:cubicBezTo>
                    <a:pt x="592" y="662"/>
                    <a:pt x="555" y="706"/>
                    <a:pt x="512" y="736"/>
                  </a:cubicBezTo>
                  <a:cubicBezTo>
                    <a:pt x="474" y="791"/>
                    <a:pt x="460" y="857"/>
                    <a:pt x="440" y="920"/>
                  </a:cubicBezTo>
                  <a:cubicBezTo>
                    <a:pt x="411" y="1004"/>
                    <a:pt x="374" y="1087"/>
                    <a:pt x="320" y="1160"/>
                  </a:cubicBezTo>
                  <a:cubicBezTo>
                    <a:pt x="308" y="1174"/>
                    <a:pt x="288" y="1204"/>
                    <a:pt x="272" y="1216"/>
                  </a:cubicBezTo>
                  <a:cubicBezTo>
                    <a:pt x="246" y="1232"/>
                    <a:pt x="204" y="1244"/>
                    <a:pt x="176" y="1256"/>
                  </a:cubicBezTo>
                  <a:cubicBezTo>
                    <a:pt x="111" y="1243"/>
                    <a:pt x="121" y="1218"/>
                    <a:pt x="88" y="1168"/>
                  </a:cubicBezTo>
                  <a:cubicBezTo>
                    <a:pt x="90" y="1157"/>
                    <a:pt x="96" y="1136"/>
                    <a:pt x="96" y="1136"/>
                  </a:cubicBezTo>
                </a:path>
              </a:pathLst>
            </a:custGeom>
            <a:noFill/>
            <a:ln w="38100" cap="flat" cmpd="sng">
              <a:solidFill>
                <a:srgbClr val="693B16"/>
              </a:solidFill>
              <a:prstDash val="solid"/>
              <a:round/>
              <a:headEnd/>
              <a:tailEnd/>
            </a:ln>
            <a:effectLst/>
          </p:spPr>
          <p:txBody>
            <a:bodyPr wrap="none" anchor="ctr"/>
            <a:lstStyle/>
            <a:p>
              <a:endParaRPr lang="en-US"/>
            </a:p>
          </p:txBody>
        </p:sp>
        <p:sp>
          <p:nvSpPr>
            <p:cNvPr id="151559" name="Freeform 7"/>
            <p:cNvSpPr>
              <a:spLocks/>
            </p:cNvSpPr>
            <p:nvPr/>
          </p:nvSpPr>
          <p:spPr bwMode="auto">
            <a:xfrm>
              <a:off x="4462" y="1256"/>
              <a:ext cx="133" cy="536"/>
            </a:xfrm>
            <a:custGeom>
              <a:avLst/>
              <a:gdLst/>
              <a:ahLst/>
              <a:cxnLst>
                <a:cxn ang="0">
                  <a:pos x="26" y="0"/>
                </a:cxn>
                <a:cxn ang="0">
                  <a:pos x="90" y="184"/>
                </a:cxn>
                <a:cxn ang="0">
                  <a:pos x="130" y="256"/>
                </a:cxn>
                <a:cxn ang="0">
                  <a:pos x="114" y="344"/>
                </a:cxn>
                <a:cxn ang="0">
                  <a:pos x="50" y="416"/>
                </a:cxn>
                <a:cxn ang="0">
                  <a:pos x="26" y="488"/>
                </a:cxn>
                <a:cxn ang="0">
                  <a:pos x="2" y="536"/>
                </a:cxn>
              </a:cxnLst>
              <a:rect l="0" t="0" r="r" b="b"/>
              <a:pathLst>
                <a:path w="133" h="536">
                  <a:moveTo>
                    <a:pt x="26" y="0"/>
                  </a:moveTo>
                  <a:cubicBezTo>
                    <a:pt x="35" y="93"/>
                    <a:pt x="6" y="156"/>
                    <a:pt x="90" y="184"/>
                  </a:cubicBezTo>
                  <a:cubicBezTo>
                    <a:pt x="126" y="239"/>
                    <a:pt x="115" y="213"/>
                    <a:pt x="130" y="256"/>
                  </a:cubicBezTo>
                  <a:cubicBezTo>
                    <a:pt x="126" y="285"/>
                    <a:pt x="133" y="321"/>
                    <a:pt x="114" y="344"/>
                  </a:cubicBezTo>
                  <a:cubicBezTo>
                    <a:pt x="77" y="387"/>
                    <a:pt x="73" y="345"/>
                    <a:pt x="50" y="416"/>
                  </a:cubicBezTo>
                  <a:cubicBezTo>
                    <a:pt x="42" y="440"/>
                    <a:pt x="39" y="466"/>
                    <a:pt x="26" y="488"/>
                  </a:cubicBezTo>
                  <a:cubicBezTo>
                    <a:pt x="0" y="530"/>
                    <a:pt x="2" y="512"/>
                    <a:pt x="2" y="536"/>
                  </a:cubicBezTo>
                </a:path>
              </a:pathLst>
            </a:custGeom>
            <a:noFill/>
            <a:ln w="38100" cap="flat" cmpd="sng">
              <a:solidFill>
                <a:srgbClr val="693B16"/>
              </a:solidFill>
              <a:prstDash val="solid"/>
              <a:round/>
              <a:headEnd/>
              <a:tailEnd/>
            </a:ln>
            <a:effectLst/>
          </p:spPr>
          <p:txBody>
            <a:bodyPr wrap="none" anchor="ctr"/>
            <a:lstStyle/>
            <a:p>
              <a:endParaRPr lang="en-US"/>
            </a:p>
          </p:txBody>
        </p:sp>
      </p:grpSp>
      <p:grpSp>
        <p:nvGrpSpPr>
          <p:cNvPr id="151560" name="Group 8"/>
          <p:cNvGrpSpPr>
            <a:grpSpLocks/>
          </p:cNvGrpSpPr>
          <p:nvPr/>
        </p:nvGrpSpPr>
        <p:grpSpPr bwMode="auto">
          <a:xfrm>
            <a:off x="4348163" y="2974975"/>
            <a:ext cx="762000" cy="257175"/>
            <a:chOff x="3624" y="903"/>
            <a:chExt cx="480" cy="162"/>
          </a:xfrm>
        </p:grpSpPr>
        <p:grpSp>
          <p:nvGrpSpPr>
            <p:cNvPr id="151561" name="Group 9"/>
            <p:cNvGrpSpPr>
              <a:grpSpLocks/>
            </p:cNvGrpSpPr>
            <p:nvPr/>
          </p:nvGrpSpPr>
          <p:grpSpPr bwMode="auto">
            <a:xfrm>
              <a:off x="3624" y="903"/>
              <a:ext cx="216" cy="153"/>
              <a:chOff x="3624" y="903"/>
              <a:chExt cx="216" cy="153"/>
            </a:xfrm>
          </p:grpSpPr>
          <p:grpSp>
            <p:nvGrpSpPr>
              <p:cNvPr id="151562" name="Group 10"/>
              <p:cNvGrpSpPr>
                <a:grpSpLocks/>
              </p:cNvGrpSpPr>
              <p:nvPr/>
            </p:nvGrpSpPr>
            <p:grpSpPr bwMode="auto">
              <a:xfrm>
                <a:off x="3648" y="912"/>
                <a:ext cx="192" cy="144"/>
                <a:chOff x="3648" y="912"/>
                <a:chExt cx="192" cy="144"/>
              </a:xfrm>
            </p:grpSpPr>
            <p:sp>
              <p:nvSpPr>
                <p:cNvPr id="151563" name="Oval 11"/>
                <p:cNvSpPr>
                  <a:spLocks noChangeArrowheads="1"/>
                </p:cNvSpPr>
                <p:nvPr/>
              </p:nvSpPr>
              <p:spPr bwMode="auto">
                <a:xfrm>
                  <a:off x="3648" y="912"/>
                  <a:ext cx="192" cy="144"/>
                </a:xfrm>
                <a:prstGeom prst="ellipse">
                  <a:avLst/>
                </a:prstGeom>
                <a:solidFill>
                  <a:schemeClr val="tx1"/>
                </a:solidFill>
                <a:ln w="9525">
                  <a:solidFill>
                    <a:srgbClr val="693B16"/>
                  </a:solidFill>
                  <a:round/>
                  <a:headEnd/>
                  <a:tailEnd/>
                </a:ln>
                <a:effectLst/>
              </p:spPr>
              <p:txBody>
                <a:bodyPr wrap="none" anchor="ctr"/>
                <a:lstStyle/>
                <a:p>
                  <a:endParaRPr lang="en-US"/>
                </a:p>
              </p:txBody>
            </p:sp>
            <p:sp>
              <p:nvSpPr>
                <p:cNvPr id="151564" name="Oval 12"/>
                <p:cNvSpPr>
                  <a:spLocks noChangeArrowheads="1"/>
                </p:cNvSpPr>
                <p:nvPr/>
              </p:nvSpPr>
              <p:spPr bwMode="auto">
                <a:xfrm>
                  <a:off x="3728" y="944"/>
                  <a:ext cx="96" cy="96"/>
                </a:xfrm>
                <a:prstGeom prst="ellipse">
                  <a:avLst/>
                </a:prstGeom>
                <a:solidFill>
                  <a:schemeClr val="bg1"/>
                </a:solidFill>
                <a:ln w="9525">
                  <a:solidFill>
                    <a:schemeClr val="tx1"/>
                  </a:solidFill>
                  <a:round/>
                  <a:headEnd/>
                  <a:tailEnd/>
                </a:ln>
                <a:effectLst/>
              </p:spPr>
              <p:txBody>
                <a:bodyPr wrap="none" anchor="ctr"/>
                <a:lstStyle/>
                <a:p>
                  <a:endParaRPr lang="en-US"/>
                </a:p>
              </p:txBody>
            </p:sp>
          </p:grpSp>
          <p:sp>
            <p:nvSpPr>
              <p:cNvPr id="151565" name="Freeform 13"/>
              <p:cNvSpPr>
                <a:spLocks/>
              </p:cNvSpPr>
              <p:nvPr/>
            </p:nvSpPr>
            <p:spPr bwMode="auto">
              <a:xfrm>
                <a:off x="3624" y="903"/>
                <a:ext cx="216" cy="73"/>
              </a:xfrm>
              <a:custGeom>
                <a:avLst/>
                <a:gdLst/>
                <a:ahLst/>
                <a:cxnLst>
                  <a:cxn ang="0">
                    <a:pos x="0" y="73"/>
                  </a:cxn>
                  <a:cxn ang="0">
                    <a:pos x="216" y="41"/>
                  </a:cxn>
                  <a:cxn ang="0">
                    <a:pos x="64" y="17"/>
                  </a:cxn>
                  <a:cxn ang="0">
                    <a:pos x="40" y="25"/>
                  </a:cxn>
                  <a:cxn ang="0">
                    <a:pos x="0" y="73"/>
                  </a:cxn>
                </a:cxnLst>
                <a:rect l="0" t="0" r="r" b="b"/>
                <a:pathLst>
                  <a:path w="216" h="73">
                    <a:moveTo>
                      <a:pt x="0" y="73"/>
                    </a:moveTo>
                    <a:cubicBezTo>
                      <a:pt x="74" y="58"/>
                      <a:pt x="138" y="46"/>
                      <a:pt x="216" y="41"/>
                    </a:cubicBezTo>
                    <a:cubicBezTo>
                      <a:pt x="155" y="0"/>
                      <a:pt x="151" y="9"/>
                      <a:pt x="64" y="17"/>
                    </a:cubicBezTo>
                    <a:cubicBezTo>
                      <a:pt x="56" y="19"/>
                      <a:pt x="45" y="19"/>
                      <a:pt x="40" y="25"/>
                    </a:cubicBezTo>
                    <a:cubicBezTo>
                      <a:pt x="21" y="43"/>
                      <a:pt x="43" y="73"/>
                      <a:pt x="0" y="73"/>
                    </a:cubicBezTo>
                    <a:close/>
                  </a:path>
                </a:pathLst>
              </a:custGeom>
              <a:solidFill>
                <a:srgbClr val="FFD59B"/>
              </a:solidFill>
              <a:ln w="9525" cap="flat" cmpd="sng">
                <a:solidFill>
                  <a:srgbClr val="693B16"/>
                </a:solidFill>
                <a:prstDash val="solid"/>
                <a:round/>
                <a:headEnd/>
                <a:tailEnd/>
              </a:ln>
              <a:effectLst/>
            </p:spPr>
            <p:txBody>
              <a:bodyPr wrap="none" anchor="ctr"/>
              <a:lstStyle/>
              <a:p>
                <a:endParaRPr lang="en-US"/>
              </a:p>
            </p:txBody>
          </p:sp>
        </p:grpSp>
        <p:grpSp>
          <p:nvGrpSpPr>
            <p:cNvPr id="151566" name="Group 14"/>
            <p:cNvGrpSpPr>
              <a:grpSpLocks/>
            </p:cNvGrpSpPr>
            <p:nvPr/>
          </p:nvGrpSpPr>
          <p:grpSpPr bwMode="auto">
            <a:xfrm>
              <a:off x="3888" y="912"/>
              <a:ext cx="216" cy="153"/>
              <a:chOff x="3624" y="903"/>
              <a:chExt cx="216" cy="153"/>
            </a:xfrm>
          </p:grpSpPr>
          <p:grpSp>
            <p:nvGrpSpPr>
              <p:cNvPr id="151567" name="Group 15"/>
              <p:cNvGrpSpPr>
                <a:grpSpLocks/>
              </p:cNvGrpSpPr>
              <p:nvPr/>
            </p:nvGrpSpPr>
            <p:grpSpPr bwMode="auto">
              <a:xfrm>
                <a:off x="3648" y="912"/>
                <a:ext cx="192" cy="144"/>
                <a:chOff x="3648" y="912"/>
                <a:chExt cx="192" cy="144"/>
              </a:xfrm>
            </p:grpSpPr>
            <p:sp>
              <p:nvSpPr>
                <p:cNvPr id="151568" name="Oval 16"/>
                <p:cNvSpPr>
                  <a:spLocks noChangeArrowheads="1"/>
                </p:cNvSpPr>
                <p:nvPr/>
              </p:nvSpPr>
              <p:spPr bwMode="auto">
                <a:xfrm>
                  <a:off x="3648" y="912"/>
                  <a:ext cx="192" cy="144"/>
                </a:xfrm>
                <a:prstGeom prst="ellipse">
                  <a:avLst/>
                </a:prstGeom>
                <a:solidFill>
                  <a:schemeClr val="tx1"/>
                </a:solidFill>
                <a:ln w="9525">
                  <a:solidFill>
                    <a:srgbClr val="693B16"/>
                  </a:solidFill>
                  <a:round/>
                  <a:headEnd/>
                  <a:tailEnd/>
                </a:ln>
                <a:effectLst/>
              </p:spPr>
              <p:txBody>
                <a:bodyPr wrap="none" anchor="ctr"/>
                <a:lstStyle/>
                <a:p>
                  <a:endParaRPr lang="en-US"/>
                </a:p>
              </p:txBody>
            </p:sp>
            <p:sp>
              <p:nvSpPr>
                <p:cNvPr id="151569" name="Oval 17"/>
                <p:cNvSpPr>
                  <a:spLocks noChangeArrowheads="1"/>
                </p:cNvSpPr>
                <p:nvPr/>
              </p:nvSpPr>
              <p:spPr bwMode="auto">
                <a:xfrm>
                  <a:off x="3728" y="944"/>
                  <a:ext cx="96" cy="96"/>
                </a:xfrm>
                <a:prstGeom prst="ellipse">
                  <a:avLst/>
                </a:prstGeom>
                <a:solidFill>
                  <a:schemeClr val="bg1"/>
                </a:solidFill>
                <a:ln w="9525">
                  <a:solidFill>
                    <a:schemeClr val="tx1"/>
                  </a:solidFill>
                  <a:round/>
                  <a:headEnd/>
                  <a:tailEnd/>
                </a:ln>
                <a:effectLst/>
              </p:spPr>
              <p:txBody>
                <a:bodyPr wrap="none" anchor="ctr"/>
                <a:lstStyle/>
                <a:p>
                  <a:endParaRPr lang="en-US"/>
                </a:p>
              </p:txBody>
            </p:sp>
          </p:grpSp>
          <p:sp>
            <p:nvSpPr>
              <p:cNvPr id="151570" name="Freeform 18"/>
              <p:cNvSpPr>
                <a:spLocks/>
              </p:cNvSpPr>
              <p:nvPr/>
            </p:nvSpPr>
            <p:spPr bwMode="auto">
              <a:xfrm>
                <a:off x="3624" y="903"/>
                <a:ext cx="216" cy="73"/>
              </a:xfrm>
              <a:custGeom>
                <a:avLst/>
                <a:gdLst/>
                <a:ahLst/>
                <a:cxnLst>
                  <a:cxn ang="0">
                    <a:pos x="0" y="73"/>
                  </a:cxn>
                  <a:cxn ang="0">
                    <a:pos x="216" y="41"/>
                  </a:cxn>
                  <a:cxn ang="0">
                    <a:pos x="64" y="17"/>
                  </a:cxn>
                  <a:cxn ang="0">
                    <a:pos x="40" y="25"/>
                  </a:cxn>
                  <a:cxn ang="0">
                    <a:pos x="0" y="73"/>
                  </a:cxn>
                </a:cxnLst>
                <a:rect l="0" t="0" r="r" b="b"/>
                <a:pathLst>
                  <a:path w="216" h="73">
                    <a:moveTo>
                      <a:pt x="0" y="73"/>
                    </a:moveTo>
                    <a:cubicBezTo>
                      <a:pt x="74" y="58"/>
                      <a:pt x="138" y="46"/>
                      <a:pt x="216" y="41"/>
                    </a:cubicBezTo>
                    <a:cubicBezTo>
                      <a:pt x="155" y="0"/>
                      <a:pt x="151" y="9"/>
                      <a:pt x="64" y="17"/>
                    </a:cubicBezTo>
                    <a:cubicBezTo>
                      <a:pt x="56" y="19"/>
                      <a:pt x="45" y="19"/>
                      <a:pt x="40" y="25"/>
                    </a:cubicBezTo>
                    <a:cubicBezTo>
                      <a:pt x="21" y="43"/>
                      <a:pt x="43" y="73"/>
                      <a:pt x="0" y="73"/>
                    </a:cubicBezTo>
                    <a:close/>
                  </a:path>
                </a:pathLst>
              </a:custGeom>
              <a:solidFill>
                <a:srgbClr val="FFD59B"/>
              </a:solidFill>
              <a:ln w="9525" cap="flat" cmpd="sng">
                <a:solidFill>
                  <a:srgbClr val="693B16"/>
                </a:solidFill>
                <a:prstDash val="solid"/>
                <a:round/>
                <a:headEnd/>
                <a:tailEnd/>
              </a:ln>
              <a:effectLst/>
            </p:spPr>
            <p:txBody>
              <a:bodyPr wrap="none" anchor="ctr"/>
              <a:lstStyle/>
              <a:p>
                <a:endParaRPr lang="en-US"/>
              </a:p>
            </p:txBody>
          </p:sp>
        </p:grpSp>
      </p:grpSp>
      <p:grpSp>
        <p:nvGrpSpPr>
          <p:cNvPr id="151571" name="Group 19"/>
          <p:cNvGrpSpPr>
            <a:grpSpLocks/>
          </p:cNvGrpSpPr>
          <p:nvPr/>
        </p:nvGrpSpPr>
        <p:grpSpPr bwMode="auto">
          <a:xfrm>
            <a:off x="5876925" y="3443288"/>
            <a:ext cx="762000" cy="257175"/>
            <a:chOff x="3624" y="903"/>
            <a:chExt cx="480" cy="162"/>
          </a:xfrm>
        </p:grpSpPr>
        <p:grpSp>
          <p:nvGrpSpPr>
            <p:cNvPr id="151572" name="Group 20"/>
            <p:cNvGrpSpPr>
              <a:grpSpLocks/>
            </p:cNvGrpSpPr>
            <p:nvPr/>
          </p:nvGrpSpPr>
          <p:grpSpPr bwMode="auto">
            <a:xfrm>
              <a:off x="3624" y="903"/>
              <a:ext cx="216" cy="153"/>
              <a:chOff x="3624" y="903"/>
              <a:chExt cx="216" cy="153"/>
            </a:xfrm>
          </p:grpSpPr>
          <p:grpSp>
            <p:nvGrpSpPr>
              <p:cNvPr id="151573" name="Group 21"/>
              <p:cNvGrpSpPr>
                <a:grpSpLocks/>
              </p:cNvGrpSpPr>
              <p:nvPr/>
            </p:nvGrpSpPr>
            <p:grpSpPr bwMode="auto">
              <a:xfrm>
                <a:off x="3648" y="912"/>
                <a:ext cx="192" cy="144"/>
                <a:chOff x="3648" y="912"/>
                <a:chExt cx="192" cy="144"/>
              </a:xfrm>
            </p:grpSpPr>
            <p:sp>
              <p:nvSpPr>
                <p:cNvPr id="151574" name="Oval 22"/>
                <p:cNvSpPr>
                  <a:spLocks noChangeArrowheads="1"/>
                </p:cNvSpPr>
                <p:nvPr/>
              </p:nvSpPr>
              <p:spPr bwMode="auto">
                <a:xfrm>
                  <a:off x="3648" y="912"/>
                  <a:ext cx="192" cy="144"/>
                </a:xfrm>
                <a:prstGeom prst="ellipse">
                  <a:avLst/>
                </a:prstGeom>
                <a:solidFill>
                  <a:schemeClr val="tx1"/>
                </a:solidFill>
                <a:ln w="9525">
                  <a:solidFill>
                    <a:srgbClr val="693B16"/>
                  </a:solidFill>
                  <a:round/>
                  <a:headEnd/>
                  <a:tailEnd/>
                </a:ln>
                <a:effectLst/>
              </p:spPr>
              <p:txBody>
                <a:bodyPr wrap="none" anchor="ctr"/>
                <a:lstStyle/>
                <a:p>
                  <a:endParaRPr lang="en-US"/>
                </a:p>
              </p:txBody>
            </p:sp>
            <p:sp>
              <p:nvSpPr>
                <p:cNvPr id="151575" name="Oval 23"/>
                <p:cNvSpPr>
                  <a:spLocks noChangeArrowheads="1"/>
                </p:cNvSpPr>
                <p:nvPr/>
              </p:nvSpPr>
              <p:spPr bwMode="auto">
                <a:xfrm>
                  <a:off x="3728" y="944"/>
                  <a:ext cx="96" cy="96"/>
                </a:xfrm>
                <a:prstGeom prst="ellipse">
                  <a:avLst/>
                </a:prstGeom>
                <a:solidFill>
                  <a:schemeClr val="bg1"/>
                </a:solidFill>
                <a:ln w="9525">
                  <a:solidFill>
                    <a:schemeClr val="tx1"/>
                  </a:solidFill>
                  <a:round/>
                  <a:headEnd/>
                  <a:tailEnd/>
                </a:ln>
                <a:effectLst/>
              </p:spPr>
              <p:txBody>
                <a:bodyPr wrap="none" anchor="ctr"/>
                <a:lstStyle/>
                <a:p>
                  <a:endParaRPr lang="en-US"/>
                </a:p>
              </p:txBody>
            </p:sp>
          </p:grpSp>
          <p:sp>
            <p:nvSpPr>
              <p:cNvPr id="151576" name="Freeform 24"/>
              <p:cNvSpPr>
                <a:spLocks/>
              </p:cNvSpPr>
              <p:nvPr/>
            </p:nvSpPr>
            <p:spPr bwMode="auto">
              <a:xfrm>
                <a:off x="3624" y="903"/>
                <a:ext cx="216" cy="73"/>
              </a:xfrm>
              <a:custGeom>
                <a:avLst/>
                <a:gdLst/>
                <a:ahLst/>
                <a:cxnLst>
                  <a:cxn ang="0">
                    <a:pos x="0" y="73"/>
                  </a:cxn>
                  <a:cxn ang="0">
                    <a:pos x="216" y="41"/>
                  </a:cxn>
                  <a:cxn ang="0">
                    <a:pos x="64" y="17"/>
                  </a:cxn>
                  <a:cxn ang="0">
                    <a:pos x="40" y="25"/>
                  </a:cxn>
                  <a:cxn ang="0">
                    <a:pos x="0" y="73"/>
                  </a:cxn>
                </a:cxnLst>
                <a:rect l="0" t="0" r="r" b="b"/>
                <a:pathLst>
                  <a:path w="216" h="73">
                    <a:moveTo>
                      <a:pt x="0" y="73"/>
                    </a:moveTo>
                    <a:cubicBezTo>
                      <a:pt x="74" y="58"/>
                      <a:pt x="138" y="46"/>
                      <a:pt x="216" y="41"/>
                    </a:cubicBezTo>
                    <a:cubicBezTo>
                      <a:pt x="155" y="0"/>
                      <a:pt x="151" y="9"/>
                      <a:pt x="64" y="17"/>
                    </a:cubicBezTo>
                    <a:cubicBezTo>
                      <a:pt x="56" y="19"/>
                      <a:pt x="45" y="19"/>
                      <a:pt x="40" y="25"/>
                    </a:cubicBezTo>
                    <a:cubicBezTo>
                      <a:pt x="21" y="43"/>
                      <a:pt x="43" y="73"/>
                      <a:pt x="0" y="73"/>
                    </a:cubicBezTo>
                    <a:close/>
                  </a:path>
                </a:pathLst>
              </a:custGeom>
              <a:solidFill>
                <a:srgbClr val="FFD59B"/>
              </a:solidFill>
              <a:ln w="9525" cap="flat" cmpd="sng">
                <a:solidFill>
                  <a:srgbClr val="693B16"/>
                </a:solidFill>
                <a:prstDash val="solid"/>
                <a:round/>
                <a:headEnd/>
                <a:tailEnd/>
              </a:ln>
              <a:effectLst/>
            </p:spPr>
            <p:txBody>
              <a:bodyPr wrap="none" anchor="ctr"/>
              <a:lstStyle/>
              <a:p>
                <a:endParaRPr lang="en-US"/>
              </a:p>
            </p:txBody>
          </p:sp>
        </p:grpSp>
        <p:grpSp>
          <p:nvGrpSpPr>
            <p:cNvPr id="151577" name="Group 25"/>
            <p:cNvGrpSpPr>
              <a:grpSpLocks/>
            </p:cNvGrpSpPr>
            <p:nvPr/>
          </p:nvGrpSpPr>
          <p:grpSpPr bwMode="auto">
            <a:xfrm>
              <a:off x="3888" y="912"/>
              <a:ext cx="216" cy="153"/>
              <a:chOff x="3624" y="903"/>
              <a:chExt cx="216" cy="153"/>
            </a:xfrm>
          </p:grpSpPr>
          <p:grpSp>
            <p:nvGrpSpPr>
              <p:cNvPr id="151578" name="Group 26"/>
              <p:cNvGrpSpPr>
                <a:grpSpLocks/>
              </p:cNvGrpSpPr>
              <p:nvPr/>
            </p:nvGrpSpPr>
            <p:grpSpPr bwMode="auto">
              <a:xfrm>
                <a:off x="3648" y="912"/>
                <a:ext cx="192" cy="144"/>
                <a:chOff x="3648" y="912"/>
                <a:chExt cx="192" cy="144"/>
              </a:xfrm>
            </p:grpSpPr>
            <p:sp>
              <p:nvSpPr>
                <p:cNvPr id="151579" name="Oval 27"/>
                <p:cNvSpPr>
                  <a:spLocks noChangeArrowheads="1"/>
                </p:cNvSpPr>
                <p:nvPr/>
              </p:nvSpPr>
              <p:spPr bwMode="auto">
                <a:xfrm>
                  <a:off x="3648" y="912"/>
                  <a:ext cx="192" cy="144"/>
                </a:xfrm>
                <a:prstGeom prst="ellipse">
                  <a:avLst/>
                </a:prstGeom>
                <a:solidFill>
                  <a:schemeClr val="tx1"/>
                </a:solidFill>
                <a:ln w="9525">
                  <a:solidFill>
                    <a:srgbClr val="693B16"/>
                  </a:solidFill>
                  <a:round/>
                  <a:headEnd/>
                  <a:tailEnd/>
                </a:ln>
                <a:effectLst/>
              </p:spPr>
              <p:txBody>
                <a:bodyPr wrap="none" anchor="ctr"/>
                <a:lstStyle/>
                <a:p>
                  <a:endParaRPr lang="en-US"/>
                </a:p>
              </p:txBody>
            </p:sp>
            <p:sp>
              <p:nvSpPr>
                <p:cNvPr id="151580" name="Oval 28"/>
                <p:cNvSpPr>
                  <a:spLocks noChangeArrowheads="1"/>
                </p:cNvSpPr>
                <p:nvPr/>
              </p:nvSpPr>
              <p:spPr bwMode="auto">
                <a:xfrm>
                  <a:off x="3728" y="944"/>
                  <a:ext cx="96" cy="96"/>
                </a:xfrm>
                <a:prstGeom prst="ellipse">
                  <a:avLst/>
                </a:prstGeom>
                <a:solidFill>
                  <a:schemeClr val="bg1"/>
                </a:solidFill>
                <a:ln w="9525">
                  <a:solidFill>
                    <a:schemeClr val="tx1"/>
                  </a:solidFill>
                  <a:round/>
                  <a:headEnd/>
                  <a:tailEnd/>
                </a:ln>
                <a:effectLst/>
              </p:spPr>
              <p:txBody>
                <a:bodyPr wrap="none" anchor="ctr"/>
                <a:lstStyle/>
                <a:p>
                  <a:endParaRPr lang="en-US"/>
                </a:p>
              </p:txBody>
            </p:sp>
          </p:grpSp>
          <p:sp>
            <p:nvSpPr>
              <p:cNvPr id="151581" name="Freeform 29"/>
              <p:cNvSpPr>
                <a:spLocks/>
              </p:cNvSpPr>
              <p:nvPr/>
            </p:nvSpPr>
            <p:spPr bwMode="auto">
              <a:xfrm>
                <a:off x="3624" y="903"/>
                <a:ext cx="216" cy="73"/>
              </a:xfrm>
              <a:custGeom>
                <a:avLst/>
                <a:gdLst/>
                <a:ahLst/>
                <a:cxnLst>
                  <a:cxn ang="0">
                    <a:pos x="0" y="73"/>
                  </a:cxn>
                  <a:cxn ang="0">
                    <a:pos x="216" y="41"/>
                  </a:cxn>
                  <a:cxn ang="0">
                    <a:pos x="64" y="17"/>
                  </a:cxn>
                  <a:cxn ang="0">
                    <a:pos x="40" y="25"/>
                  </a:cxn>
                  <a:cxn ang="0">
                    <a:pos x="0" y="73"/>
                  </a:cxn>
                </a:cxnLst>
                <a:rect l="0" t="0" r="r" b="b"/>
                <a:pathLst>
                  <a:path w="216" h="73">
                    <a:moveTo>
                      <a:pt x="0" y="73"/>
                    </a:moveTo>
                    <a:cubicBezTo>
                      <a:pt x="74" y="58"/>
                      <a:pt x="138" y="46"/>
                      <a:pt x="216" y="41"/>
                    </a:cubicBezTo>
                    <a:cubicBezTo>
                      <a:pt x="155" y="0"/>
                      <a:pt x="151" y="9"/>
                      <a:pt x="64" y="17"/>
                    </a:cubicBezTo>
                    <a:cubicBezTo>
                      <a:pt x="56" y="19"/>
                      <a:pt x="45" y="19"/>
                      <a:pt x="40" y="25"/>
                    </a:cubicBezTo>
                    <a:cubicBezTo>
                      <a:pt x="21" y="43"/>
                      <a:pt x="43" y="73"/>
                      <a:pt x="0" y="73"/>
                    </a:cubicBezTo>
                    <a:close/>
                  </a:path>
                </a:pathLst>
              </a:custGeom>
              <a:solidFill>
                <a:srgbClr val="FFD59B"/>
              </a:solidFill>
              <a:ln w="9525" cap="flat" cmpd="sng">
                <a:solidFill>
                  <a:srgbClr val="693B16"/>
                </a:solidFill>
                <a:prstDash val="solid"/>
                <a:round/>
                <a:headEnd/>
                <a:tailEnd/>
              </a:ln>
              <a:effectLst/>
            </p:spPr>
            <p:txBody>
              <a:bodyPr wrap="none" anchor="ctr"/>
              <a:lstStyle/>
              <a:p>
                <a:endParaRPr lang="en-US"/>
              </a:p>
            </p:txBody>
          </p:sp>
        </p:grpSp>
      </p:grpSp>
      <p:grpSp>
        <p:nvGrpSpPr>
          <p:cNvPr id="151582" name="Group 30"/>
          <p:cNvGrpSpPr>
            <a:grpSpLocks/>
          </p:cNvGrpSpPr>
          <p:nvPr/>
        </p:nvGrpSpPr>
        <p:grpSpPr bwMode="auto">
          <a:xfrm>
            <a:off x="7310438" y="3365500"/>
            <a:ext cx="355600" cy="609600"/>
            <a:chOff x="4096" y="736"/>
            <a:chExt cx="1184" cy="1904"/>
          </a:xfrm>
        </p:grpSpPr>
        <p:sp>
          <p:nvSpPr>
            <p:cNvPr id="151583" name="Freeform 31"/>
            <p:cNvSpPr>
              <a:spLocks/>
            </p:cNvSpPr>
            <p:nvPr/>
          </p:nvSpPr>
          <p:spPr bwMode="auto">
            <a:xfrm>
              <a:off x="4096" y="736"/>
              <a:ext cx="1184" cy="1904"/>
            </a:xfrm>
            <a:custGeom>
              <a:avLst/>
              <a:gdLst/>
              <a:ahLst/>
              <a:cxnLst>
                <a:cxn ang="0">
                  <a:pos x="0" y="48"/>
                </a:cxn>
                <a:cxn ang="0">
                  <a:pos x="64" y="0"/>
                </a:cxn>
                <a:cxn ang="0">
                  <a:pos x="160" y="24"/>
                </a:cxn>
                <a:cxn ang="0">
                  <a:pos x="192" y="72"/>
                </a:cxn>
                <a:cxn ang="0">
                  <a:pos x="144" y="168"/>
                </a:cxn>
                <a:cxn ang="0">
                  <a:pos x="80" y="328"/>
                </a:cxn>
                <a:cxn ang="0">
                  <a:pos x="0" y="248"/>
                </a:cxn>
              </a:cxnLst>
              <a:rect l="0" t="0" r="r" b="b"/>
              <a:pathLst>
                <a:path w="192" h="328">
                  <a:moveTo>
                    <a:pt x="0" y="48"/>
                  </a:moveTo>
                  <a:cubicBezTo>
                    <a:pt x="13" y="8"/>
                    <a:pt x="30" y="22"/>
                    <a:pt x="64" y="0"/>
                  </a:cubicBezTo>
                  <a:cubicBezTo>
                    <a:pt x="87" y="2"/>
                    <a:pt x="138" y="2"/>
                    <a:pt x="160" y="24"/>
                  </a:cubicBezTo>
                  <a:cubicBezTo>
                    <a:pt x="173" y="37"/>
                    <a:pt x="192" y="72"/>
                    <a:pt x="192" y="72"/>
                  </a:cubicBezTo>
                  <a:cubicBezTo>
                    <a:pt x="183" y="128"/>
                    <a:pt x="192" y="143"/>
                    <a:pt x="144" y="168"/>
                  </a:cubicBezTo>
                  <a:cubicBezTo>
                    <a:pt x="109" y="220"/>
                    <a:pt x="134" y="291"/>
                    <a:pt x="80" y="328"/>
                  </a:cubicBezTo>
                  <a:cubicBezTo>
                    <a:pt x="11" y="310"/>
                    <a:pt x="0" y="319"/>
                    <a:pt x="0" y="248"/>
                  </a:cubicBezTo>
                </a:path>
              </a:pathLst>
            </a:custGeom>
            <a:solidFill>
              <a:srgbClr val="FFD59B"/>
            </a:solidFill>
            <a:ln w="38100" cap="flat" cmpd="sng">
              <a:solidFill>
                <a:srgbClr val="FFC27C"/>
              </a:solidFill>
              <a:prstDash val="solid"/>
              <a:round/>
              <a:headEnd/>
              <a:tailEnd/>
            </a:ln>
            <a:effectLst/>
          </p:spPr>
          <p:txBody>
            <a:bodyPr wrap="none" anchor="ctr"/>
            <a:lstStyle/>
            <a:p>
              <a:endParaRPr lang="en-US"/>
            </a:p>
          </p:txBody>
        </p:sp>
        <p:sp>
          <p:nvSpPr>
            <p:cNvPr id="151584" name="Freeform 32"/>
            <p:cNvSpPr>
              <a:spLocks/>
            </p:cNvSpPr>
            <p:nvPr/>
          </p:nvSpPr>
          <p:spPr bwMode="auto">
            <a:xfrm>
              <a:off x="4368" y="912"/>
              <a:ext cx="709" cy="1248"/>
            </a:xfrm>
            <a:custGeom>
              <a:avLst/>
              <a:gdLst/>
              <a:ahLst/>
              <a:cxnLst>
                <a:cxn ang="0">
                  <a:pos x="0" y="88"/>
                </a:cxn>
                <a:cxn ang="0">
                  <a:pos x="296" y="0"/>
                </a:cxn>
                <a:cxn ang="0">
                  <a:pos x="584" y="32"/>
                </a:cxn>
                <a:cxn ang="0">
                  <a:pos x="680" y="88"/>
                </a:cxn>
                <a:cxn ang="0">
                  <a:pos x="728" y="104"/>
                </a:cxn>
                <a:cxn ang="0">
                  <a:pos x="800" y="168"/>
                </a:cxn>
                <a:cxn ang="0">
                  <a:pos x="832" y="216"/>
                </a:cxn>
                <a:cxn ang="0">
                  <a:pos x="824" y="408"/>
                </a:cxn>
                <a:cxn ang="0">
                  <a:pos x="712" y="536"/>
                </a:cxn>
                <a:cxn ang="0">
                  <a:pos x="696" y="568"/>
                </a:cxn>
                <a:cxn ang="0">
                  <a:pos x="616" y="616"/>
                </a:cxn>
                <a:cxn ang="0">
                  <a:pos x="512" y="736"/>
                </a:cxn>
                <a:cxn ang="0">
                  <a:pos x="440" y="920"/>
                </a:cxn>
                <a:cxn ang="0">
                  <a:pos x="320" y="1160"/>
                </a:cxn>
                <a:cxn ang="0">
                  <a:pos x="272" y="1216"/>
                </a:cxn>
                <a:cxn ang="0">
                  <a:pos x="176" y="1256"/>
                </a:cxn>
                <a:cxn ang="0">
                  <a:pos x="88" y="1168"/>
                </a:cxn>
                <a:cxn ang="0">
                  <a:pos x="96" y="1136"/>
                </a:cxn>
              </a:cxnLst>
              <a:rect l="0" t="0" r="r" b="b"/>
              <a:pathLst>
                <a:path w="853" h="1256">
                  <a:moveTo>
                    <a:pt x="0" y="88"/>
                  </a:moveTo>
                  <a:cubicBezTo>
                    <a:pt x="93" y="41"/>
                    <a:pt x="202" y="46"/>
                    <a:pt x="296" y="0"/>
                  </a:cubicBezTo>
                  <a:cubicBezTo>
                    <a:pt x="388" y="4"/>
                    <a:pt x="493" y="1"/>
                    <a:pt x="584" y="32"/>
                  </a:cubicBezTo>
                  <a:cubicBezTo>
                    <a:pt x="609" y="57"/>
                    <a:pt x="646" y="73"/>
                    <a:pt x="680" y="88"/>
                  </a:cubicBezTo>
                  <a:cubicBezTo>
                    <a:pt x="695" y="94"/>
                    <a:pt x="728" y="104"/>
                    <a:pt x="728" y="104"/>
                  </a:cubicBezTo>
                  <a:cubicBezTo>
                    <a:pt x="750" y="126"/>
                    <a:pt x="780" y="142"/>
                    <a:pt x="800" y="168"/>
                  </a:cubicBezTo>
                  <a:cubicBezTo>
                    <a:pt x="811" y="183"/>
                    <a:pt x="832" y="216"/>
                    <a:pt x="832" y="216"/>
                  </a:cubicBezTo>
                  <a:cubicBezTo>
                    <a:pt x="844" y="278"/>
                    <a:pt x="853" y="349"/>
                    <a:pt x="824" y="408"/>
                  </a:cubicBezTo>
                  <a:cubicBezTo>
                    <a:pt x="799" y="457"/>
                    <a:pt x="735" y="488"/>
                    <a:pt x="712" y="536"/>
                  </a:cubicBezTo>
                  <a:cubicBezTo>
                    <a:pt x="706" y="546"/>
                    <a:pt x="703" y="558"/>
                    <a:pt x="696" y="568"/>
                  </a:cubicBezTo>
                  <a:cubicBezTo>
                    <a:pt x="676" y="591"/>
                    <a:pt x="643" y="600"/>
                    <a:pt x="616" y="616"/>
                  </a:cubicBezTo>
                  <a:cubicBezTo>
                    <a:pt x="592" y="662"/>
                    <a:pt x="555" y="706"/>
                    <a:pt x="512" y="736"/>
                  </a:cubicBezTo>
                  <a:cubicBezTo>
                    <a:pt x="474" y="791"/>
                    <a:pt x="460" y="857"/>
                    <a:pt x="440" y="920"/>
                  </a:cubicBezTo>
                  <a:cubicBezTo>
                    <a:pt x="411" y="1004"/>
                    <a:pt x="374" y="1087"/>
                    <a:pt x="320" y="1160"/>
                  </a:cubicBezTo>
                  <a:cubicBezTo>
                    <a:pt x="308" y="1174"/>
                    <a:pt x="288" y="1204"/>
                    <a:pt x="272" y="1216"/>
                  </a:cubicBezTo>
                  <a:cubicBezTo>
                    <a:pt x="246" y="1232"/>
                    <a:pt x="204" y="1244"/>
                    <a:pt x="176" y="1256"/>
                  </a:cubicBezTo>
                  <a:cubicBezTo>
                    <a:pt x="111" y="1243"/>
                    <a:pt x="121" y="1218"/>
                    <a:pt x="88" y="1168"/>
                  </a:cubicBezTo>
                  <a:cubicBezTo>
                    <a:pt x="90" y="1157"/>
                    <a:pt x="96" y="1136"/>
                    <a:pt x="96" y="1136"/>
                  </a:cubicBezTo>
                </a:path>
              </a:pathLst>
            </a:custGeom>
            <a:noFill/>
            <a:ln w="38100" cap="flat" cmpd="sng">
              <a:solidFill>
                <a:srgbClr val="693B16"/>
              </a:solidFill>
              <a:prstDash val="solid"/>
              <a:round/>
              <a:headEnd/>
              <a:tailEnd/>
            </a:ln>
            <a:effectLst/>
          </p:spPr>
          <p:txBody>
            <a:bodyPr wrap="none" anchor="ctr"/>
            <a:lstStyle/>
            <a:p>
              <a:endParaRPr lang="en-US"/>
            </a:p>
          </p:txBody>
        </p:sp>
        <p:sp>
          <p:nvSpPr>
            <p:cNvPr id="151585" name="Freeform 33"/>
            <p:cNvSpPr>
              <a:spLocks/>
            </p:cNvSpPr>
            <p:nvPr/>
          </p:nvSpPr>
          <p:spPr bwMode="auto">
            <a:xfrm>
              <a:off x="4462" y="1256"/>
              <a:ext cx="133" cy="536"/>
            </a:xfrm>
            <a:custGeom>
              <a:avLst/>
              <a:gdLst/>
              <a:ahLst/>
              <a:cxnLst>
                <a:cxn ang="0">
                  <a:pos x="26" y="0"/>
                </a:cxn>
                <a:cxn ang="0">
                  <a:pos x="90" y="184"/>
                </a:cxn>
                <a:cxn ang="0">
                  <a:pos x="130" y="256"/>
                </a:cxn>
                <a:cxn ang="0">
                  <a:pos x="114" y="344"/>
                </a:cxn>
                <a:cxn ang="0">
                  <a:pos x="50" y="416"/>
                </a:cxn>
                <a:cxn ang="0">
                  <a:pos x="26" y="488"/>
                </a:cxn>
                <a:cxn ang="0">
                  <a:pos x="2" y="536"/>
                </a:cxn>
              </a:cxnLst>
              <a:rect l="0" t="0" r="r" b="b"/>
              <a:pathLst>
                <a:path w="133" h="536">
                  <a:moveTo>
                    <a:pt x="26" y="0"/>
                  </a:moveTo>
                  <a:cubicBezTo>
                    <a:pt x="35" y="93"/>
                    <a:pt x="6" y="156"/>
                    <a:pt x="90" y="184"/>
                  </a:cubicBezTo>
                  <a:cubicBezTo>
                    <a:pt x="126" y="239"/>
                    <a:pt x="115" y="213"/>
                    <a:pt x="130" y="256"/>
                  </a:cubicBezTo>
                  <a:cubicBezTo>
                    <a:pt x="126" y="285"/>
                    <a:pt x="133" y="321"/>
                    <a:pt x="114" y="344"/>
                  </a:cubicBezTo>
                  <a:cubicBezTo>
                    <a:pt x="77" y="387"/>
                    <a:pt x="73" y="345"/>
                    <a:pt x="50" y="416"/>
                  </a:cubicBezTo>
                  <a:cubicBezTo>
                    <a:pt x="42" y="440"/>
                    <a:pt x="39" y="466"/>
                    <a:pt x="26" y="488"/>
                  </a:cubicBezTo>
                  <a:cubicBezTo>
                    <a:pt x="0" y="530"/>
                    <a:pt x="2" y="512"/>
                    <a:pt x="2" y="536"/>
                  </a:cubicBezTo>
                </a:path>
              </a:pathLst>
            </a:custGeom>
            <a:noFill/>
            <a:ln w="38100" cap="flat" cmpd="sng">
              <a:solidFill>
                <a:srgbClr val="693B16"/>
              </a:solidFill>
              <a:prstDash val="solid"/>
              <a:round/>
              <a:headEnd/>
              <a:tailEnd/>
            </a:ln>
            <a:effectLst/>
          </p:spPr>
          <p:txBody>
            <a:bodyPr wrap="none" anchor="ctr"/>
            <a:lstStyle/>
            <a:p>
              <a:endParaRPr lang="en-US"/>
            </a:p>
          </p:txBody>
        </p:sp>
      </p:grpSp>
      <p:pic>
        <p:nvPicPr>
          <p:cNvPr id="151586" name="Picture 34"/>
          <p:cNvPicPr>
            <a:picLocks noChangeAspect="1" noChangeArrowheads="1"/>
          </p:cNvPicPr>
          <p:nvPr/>
        </p:nvPicPr>
        <p:blipFill>
          <a:blip r:embed="rId3"/>
          <a:srcRect/>
          <a:stretch>
            <a:fillRect/>
          </a:stretch>
        </p:blipFill>
        <p:spPr bwMode="auto">
          <a:xfrm>
            <a:off x="7197725" y="4076700"/>
            <a:ext cx="1524000" cy="1009650"/>
          </a:xfrm>
          <a:prstGeom prst="rect">
            <a:avLst/>
          </a:prstGeom>
          <a:noFill/>
        </p:spPr>
      </p:pic>
      <p:pic>
        <p:nvPicPr>
          <p:cNvPr id="151587" name="Picture 35"/>
          <p:cNvPicPr>
            <a:picLocks noChangeAspect="1" noChangeArrowheads="1"/>
          </p:cNvPicPr>
          <p:nvPr/>
        </p:nvPicPr>
        <p:blipFill>
          <a:blip r:embed="rId4"/>
          <a:srcRect/>
          <a:stretch>
            <a:fillRect/>
          </a:stretch>
        </p:blipFill>
        <p:spPr bwMode="auto">
          <a:xfrm>
            <a:off x="6022975" y="5116513"/>
            <a:ext cx="1143000" cy="977900"/>
          </a:xfrm>
          <a:prstGeom prst="rect">
            <a:avLst/>
          </a:prstGeom>
          <a:noFill/>
        </p:spPr>
      </p:pic>
      <p:sp>
        <p:nvSpPr>
          <p:cNvPr id="151588" name="Rectangle 36"/>
          <p:cNvSpPr>
            <a:spLocks noGrp="1" noChangeArrowheads="1"/>
          </p:cNvSpPr>
          <p:nvPr>
            <p:ph type="title"/>
          </p:nvPr>
        </p:nvSpPr>
        <p:spPr>
          <a:xfrm>
            <a:off x="381000" y="373063"/>
            <a:ext cx="7361238" cy="693737"/>
          </a:xfrm>
          <a:noFill/>
          <a:ln/>
        </p:spPr>
        <p:txBody>
          <a:bodyPr/>
          <a:lstStyle/>
          <a:p>
            <a:r>
              <a:rPr lang="en-US"/>
              <a:t>I Remember…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#1 – Syllabus</a:t>
            </a:r>
          </a:p>
        </p:txBody>
      </p:sp>
      <p:sp>
        <p:nvSpPr>
          <p:cNvPr id="6" name="Slide Number Placeholder 5"/>
          <p:cNvSpPr>
            <a:spLocks noGrp="1"/>
          </p:cNvSpPr>
          <p:nvPr>
            <p:ph type="sldNum" sz="quarter" idx="12"/>
          </p:nvPr>
        </p:nvSpPr>
        <p:spPr/>
        <p:txBody>
          <a:bodyPr/>
          <a:lstStyle/>
          <a:p>
            <a:pPr lvl="1"/>
            <a:fld id="{70A8ED59-1D33-4B98-8821-564BCBA12CD1}" type="slidenum">
              <a:rPr lang="en-US"/>
              <a:pPr lvl="1"/>
              <a:t>15</a:t>
            </a:fld>
            <a:endParaRPr lang="en-US"/>
          </a:p>
        </p:txBody>
      </p:sp>
      <p:sp>
        <p:nvSpPr>
          <p:cNvPr id="88066" name="Rectangle 2"/>
          <p:cNvSpPr>
            <a:spLocks noGrp="1" noChangeArrowheads="1"/>
          </p:cNvSpPr>
          <p:nvPr>
            <p:ph type="title"/>
          </p:nvPr>
        </p:nvSpPr>
        <p:spPr>
          <a:xfrm>
            <a:off x="381000" y="373063"/>
            <a:ext cx="7945438" cy="693737"/>
          </a:xfrm>
        </p:spPr>
        <p:txBody>
          <a:bodyPr/>
          <a:lstStyle/>
          <a:p>
            <a:r>
              <a:rPr lang="en-US"/>
              <a:t>Miscellaneous…</a:t>
            </a:r>
          </a:p>
        </p:txBody>
      </p:sp>
      <p:sp>
        <p:nvSpPr>
          <p:cNvPr id="88067" name="Rectangle 3"/>
          <p:cNvSpPr>
            <a:spLocks noGrp="1" noChangeArrowheads="1"/>
          </p:cNvSpPr>
          <p:nvPr>
            <p:ph type="body" idx="1"/>
          </p:nvPr>
        </p:nvSpPr>
        <p:spPr>
          <a:xfrm>
            <a:off x="406400" y="1333500"/>
            <a:ext cx="8356600" cy="4914900"/>
          </a:xfrm>
        </p:spPr>
        <p:txBody>
          <a:bodyPr/>
          <a:lstStyle/>
          <a:p>
            <a:r>
              <a:rPr lang="en-US"/>
              <a:t>TA’s</a:t>
            </a:r>
          </a:p>
          <a:p>
            <a:r>
              <a:rPr lang="en-US"/>
              <a:t>Help sessions</a:t>
            </a:r>
          </a:p>
          <a:p>
            <a:r>
              <a:rPr lang="en-US"/>
              <a:t>Discussion board</a:t>
            </a:r>
          </a:p>
          <a:p>
            <a:r>
              <a:rPr lang="en-US"/>
              <a:t>Office hours</a:t>
            </a:r>
          </a:p>
          <a:p>
            <a:r>
              <a:rPr lang="en-US"/>
              <a:t>Time</a:t>
            </a:r>
          </a:p>
          <a:p>
            <a:r>
              <a:rPr lang="en-US"/>
              <a:t>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ECEN 301</a:t>
            </a:r>
          </a:p>
        </p:txBody>
      </p:sp>
      <p:sp>
        <p:nvSpPr>
          <p:cNvPr id="6" name="Footer Placeholder 4"/>
          <p:cNvSpPr>
            <a:spLocks noGrp="1"/>
          </p:cNvSpPr>
          <p:nvPr>
            <p:ph type="ftr" sz="quarter" idx="11"/>
          </p:nvPr>
        </p:nvSpPr>
        <p:spPr/>
        <p:txBody>
          <a:bodyPr/>
          <a:lstStyle/>
          <a:p>
            <a:r>
              <a:rPr lang="en-US"/>
              <a:t>Discussion #1 – Syllabus</a:t>
            </a:r>
          </a:p>
        </p:txBody>
      </p:sp>
      <p:sp>
        <p:nvSpPr>
          <p:cNvPr id="7" name="Slide Number Placeholder 5"/>
          <p:cNvSpPr>
            <a:spLocks noGrp="1"/>
          </p:cNvSpPr>
          <p:nvPr>
            <p:ph type="sldNum" sz="quarter" idx="12"/>
          </p:nvPr>
        </p:nvSpPr>
        <p:spPr/>
        <p:txBody>
          <a:bodyPr/>
          <a:lstStyle/>
          <a:p>
            <a:pPr lvl="1"/>
            <a:fld id="{CC186C0F-8FBC-4B2A-8373-8BA748CA81FA}" type="slidenum">
              <a:rPr lang="en-US"/>
              <a:pPr lvl="1"/>
              <a:t>2</a:t>
            </a:fld>
            <a:endParaRPr lang="en-US"/>
          </a:p>
        </p:txBody>
      </p:sp>
      <p:sp>
        <p:nvSpPr>
          <p:cNvPr id="7170" name="Rectangle 2"/>
          <p:cNvSpPr>
            <a:spLocks noGrp="1" noChangeArrowheads="1"/>
          </p:cNvSpPr>
          <p:nvPr>
            <p:ph type="title"/>
          </p:nvPr>
        </p:nvSpPr>
        <p:spPr>
          <a:noFill/>
          <a:ln/>
        </p:spPr>
        <p:txBody>
          <a:bodyPr/>
          <a:lstStyle/>
          <a:p>
            <a:r>
              <a:rPr lang="en-US"/>
              <a:t>Course Information</a:t>
            </a:r>
          </a:p>
        </p:txBody>
      </p:sp>
      <p:sp>
        <p:nvSpPr>
          <p:cNvPr id="7172" name="Rectangle 4"/>
          <p:cNvSpPr>
            <a:spLocks noGrp="1" noChangeArrowheads="1"/>
          </p:cNvSpPr>
          <p:nvPr>
            <p:ph type="body" idx="1"/>
          </p:nvPr>
        </p:nvSpPr>
        <p:spPr>
          <a:xfrm>
            <a:off x="406400" y="1333500"/>
            <a:ext cx="8356600" cy="4762500"/>
          </a:xfrm>
        </p:spPr>
        <p:txBody>
          <a:bodyPr/>
          <a:lstStyle/>
          <a:p>
            <a:pPr lvl="1">
              <a:lnSpc>
                <a:spcPct val="80000"/>
              </a:lnSpc>
              <a:buFont typeface="Monotype Sorts" pitchFamily="2" charset="2"/>
              <a:buNone/>
            </a:pPr>
            <a:endParaRPr lang="en-US" sz="2000">
              <a:solidFill>
                <a:srgbClr val="800000"/>
              </a:solidFill>
            </a:endParaRPr>
          </a:p>
          <a:p>
            <a:pPr>
              <a:lnSpc>
                <a:spcPct val="80000"/>
              </a:lnSpc>
            </a:pPr>
            <a:r>
              <a:rPr lang="en-US" sz="2400" b="1"/>
              <a:t>TEXT</a:t>
            </a:r>
            <a:r>
              <a:rPr lang="en-US" sz="2400"/>
              <a:t>: “</a:t>
            </a:r>
            <a:r>
              <a:rPr lang="en-US" sz="2400" i="1"/>
              <a:t>Principles and Applications of Electrical Engineering</a:t>
            </a:r>
            <a:r>
              <a:rPr lang="en-US" sz="2400"/>
              <a:t>” 5</a:t>
            </a:r>
            <a:r>
              <a:rPr lang="en-US" sz="2400" baseline="30000"/>
              <a:t>th</a:t>
            </a:r>
            <a:r>
              <a:rPr lang="en-US" sz="2400"/>
              <a:t> Ed</a:t>
            </a:r>
            <a:endParaRPr lang="en-US" sz="2000" i="1"/>
          </a:p>
          <a:p>
            <a:pPr>
              <a:lnSpc>
                <a:spcPct val="80000"/>
              </a:lnSpc>
              <a:buFont typeface="Monotype Sorts" pitchFamily="2" charset="2"/>
              <a:buNone/>
            </a:pPr>
            <a:endParaRPr lang="en-US" sz="2400"/>
          </a:p>
          <a:p>
            <a:pPr>
              <a:lnSpc>
                <a:spcPct val="80000"/>
              </a:lnSpc>
            </a:pPr>
            <a:r>
              <a:rPr lang="en-US" sz="2400"/>
              <a:t>Make use of Blackboard</a:t>
            </a:r>
          </a:p>
          <a:p>
            <a:pPr lvl="1">
              <a:lnSpc>
                <a:spcPct val="80000"/>
              </a:lnSpc>
            </a:pPr>
            <a:r>
              <a:rPr lang="en-US" sz="2000"/>
              <a:t> homework</a:t>
            </a:r>
          </a:p>
          <a:p>
            <a:pPr lvl="1">
              <a:lnSpc>
                <a:spcPct val="80000"/>
              </a:lnSpc>
            </a:pPr>
            <a:r>
              <a:rPr lang="en-US" sz="2000"/>
              <a:t> labs</a:t>
            </a:r>
          </a:p>
          <a:p>
            <a:pPr lvl="1">
              <a:lnSpc>
                <a:spcPct val="80000"/>
              </a:lnSpc>
            </a:pPr>
            <a:r>
              <a:rPr lang="en-US" sz="2000"/>
              <a:t>quizzes</a:t>
            </a:r>
          </a:p>
          <a:p>
            <a:pPr lvl="1">
              <a:lnSpc>
                <a:spcPct val="80000"/>
              </a:lnSpc>
            </a:pPr>
            <a:r>
              <a:rPr lang="en-US" sz="2000"/>
              <a:t>lecture slides</a:t>
            </a:r>
          </a:p>
          <a:p>
            <a:pPr lvl="1">
              <a:lnSpc>
                <a:spcPct val="80000"/>
              </a:lnSpc>
            </a:pPr>
            <a:endParaRPr lang="en-US" sz="2000"/>
          </a:p>
          <a:p>
            <a:pPr>
              <a:lnSpc>
                <a:spcPct val="80000"/>
              </a:lnSpc>
            </a:pPr>
            <a:r>
              <a:rPr lang="en-US" sz="2400"/>
              <a:t>Course website: </a:t>
            </a:r>
            <a:r>
              <a:rPr lang="en-US" sz="2400">
                <a:hlinkClick r:id="rId2"/>
              </a:rPr>
              <a:t>http://www.et.byu.edu/groups/ece301web</a:t>
            </a:r>
            <a:r>
              <a:rPr lang="en-US" sz="2400"/>
              <a:t>/</a:t>
            </a:r>
          </a:p>
          <a:p>
            <a:pPr>
              <a:lnSpc>
                <a:spcPct val="80000"/>
              </a:lnSpc>
            </a:pPr>
            <a:endParaRPr lang="en-US" sz="2400"/>
          </a:p>
          <a:p>
            <a:pPr>
              <a:lnSpc>
                <a:spcPct val="80000"/>
              </a:lnSpc>
            </a:pPr>
            <a:r>
              <a:rPr lang="en-US" sz="2400"/>
              <a:t>Complete assigned reading and attend class!</a:t>
            </a:r>
          </a:p>
        </p:txBody>
      </p:sp>
      <p:pic>
        <p:nvPicPr>
          <p:cNvPr id="7174" name="Picture 6" descr="Route Y"/>
          <p:cNvPicPr>
            <a:picLocks noChangeAspect="1" noChangeArrowheads="1"/>
          </p:cNvPicPr>
          <p:nvPr/>
        </p:nvPicPr>
        <p:blipFill>
          <a:blip r:embed="rId3"/>
          <a:srcRect/>
          <a:stretch>
            <a:fillRect/>
          </a:stretch>
        </p:blipFill>
        <p:spPr bwMode="auto">
          <a:xfrm>
            <a:off x="3657600" y="3276600"/>
            <a:ext cx="600075" cy="5429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#1 – Syllabus</a:t>
            </a:r>
          </a:p>
        </p:txBody>
      </p:sp>
      <p:sp>
        <p:nvSpPr>
          <p:cNvPr id="6" name="Slide Number Placeholder 5"/>
          <p:cNvSpPr>
            <a:spLocks noGrp="1"/>
          </p:cNvSpPr>
          <p:nvPr>
            <p:ph type="sldNum" sz="quarter" idx="12"/>
          </p:nvPr>
        </p:nvSpPr>
        <p:spPr/>
        <p:txBody>
          <a:bodyPr/>
          <a:lstStyle/>
          <a:p>
            <a:pPr lvl="1"/>
            <a:fld id="{F694ED89-A4C6-4915-A92B-0E46421C5398}" type="slidenum">
              <a:rPr lang="en-US"/>
              <a:pPr lvl="1"/>
              <a:t>3</a:t>
            </a:fld>
            <a:endParaRPr lang="en-US"/>
          </a:p>
        </p:txBody>
      </p:sp>
      <p:sp>
        <p:nvSpPr>
          <p:cNvPr id="67586" name="Rectangle 1026"/>
          <p:cNvSpPr>
            <a:spLocks noGrp="1" noChangeArrowheads="1"/>
          </p:cNvSpPr>
          <p:nvPr>
            <p:ph type="title"/>
          </p:nvPr>
        </p:nvSpPr>
        <p:spPr>
          <a:xfrm>
            <a:off x="381000" y="373063"/>
            <a:ext cx="7215188" cy="693737"/>
          </a:xfrm>
        </p:spPr>
        <p:txBody>
          <a:bodyPr/>
          <a:lstStyle/>
          <a:p>
            <a:r>
              <a:rPr lang="en-US"/>
              <a:t>Syllabus</a:t>
            </a:r>
          </a:p>
        </p:txBody>
      </p:sp>
      <p:sp>
        <p:nvSpPr>
          <p:cNvPr id="67587" name="Rectangle 1027"/>
          <p:cNvSpPr>
            <a:spLocks noGrp="1" noChangeArrowheads="1"/>
          </p:cNvSpPr>
          <p:nvPr>
            <p:ph type="body" idx="1"/>
          </p:nvPr>
        </p:nvSpPr>
        <p:spPr>
          <a:xfrm>
            <a:off x="406400" y="1333500"/>
            <a:ext cx="7975600" cy="4381500"/>
          </a:xfrm>
        </p:spPr>
        <p:txBody>
          <a:bodyPr/>
          <a:lstStyle/>
          <a:p>
            <a:r>
              <a:rPr lang="en-US" dirty="0">
                <a:solidFill>
                  <a:srgbClr val="000000"/>
                </a:solidFill>
                <a:cs typeface="Times New Roman" pitchFamily="18" charset="0"/>
              </a:rPr>
              <a:t>Class consists of 3 lectures a week:</a:t>
            </a:r>
          </a:p>
          <a:p>
            <a:pPr lvl="1"/>
            <a:r>
              <a:rPr lang="en-US" dirty="0">
                <a:solidFill>
                  <a:srgbClr val="000000"/>
                </a:solidFill>
                <a:cs typeface="Times New Roman" pitchFamily="18" charset="0"/>
              </a:rPr>
              <a:t>Mon and Wed – Lecture in 381 CB</a:t>
            </a:r>
          </a:p>
          <a:p>
            <a:pPr lvl="2"/>
            <a:r>
              <a:rPr lang="en-US" dirty="0">
                <a:solidFill>
                  <a:srgbClr val="000000"/>
                </a:solidFill>
                <a:cs typeface="Times New Roman" pitchFamily="18" charset="0"/>
              </a:rPr>
              <a:t>Reading assignment due each class</a:t>
            </a:r>
          </a:p>
          <a:p>
            <a:pPr lvl="1"/>
            <a:r>
              <a:rPr lang="en-US" dirty="0">
                <a:solidFill>
                  <a:srgbClr val="000000"/>
                </a:solidFill>
                <a:cs typeface="Times New Roman" pitchFamily="18" charset="0"/>
              </a:rPr>
              <a:t>Fri – Recitation in 381 CB</a:t>
            </a:r>
          </a:p>
          <a:p>
            <a:pPr lvl="2"/>
            <a:r>
              <a:rPr lang="en-US" dirty="0">
                <a:solidFill>
                  <a:srgbClr val="000000"/>
                </a:solidFill>
                <a:cs typeface="Times New Roman" pitchFamily="18" charset="0"/>
              </a:rPr>
              <a:t>Lab information session</a:t>
            </a:r>
          </a:p>
          <a:p>
            <a:pPr lvl="2"/>
            <a:r>
              <a:rPr lang="en-US" dirty="0">
                <a:solidFill>
                  <a:srgbClr val="000000"/>
                </a:solidFill>
                <a:cs typeface="Times New Roman" pitchFamily="18" charset="0"/>
              </a:rPr>
              <a:t>Homework information session</a:t>
            </a:r>
          </a:p>
          <a:p>
            <a:pPr lvl="2"/>
            <a:r>
              <a:rPr lang="en-US" dirty="0">
                <a:solidFill>
                  <a:srgbClr val="000000"/>
                </a:solidFill>
                <a:cs typeface="Times New Roman" pitchFamily="18" charset="0"/>
              </a:rPr>
              <a:t>Quizzes </a:t>
            </a:r>
            <a:r>
              <a:rPr lang="en-US" dirty="0" smtClean="0">
                <a:solidFill>
                  <a:srgbClr val="000000"/>
                </a:solidFill>
                <a:cs typeface="Times New Roman" pitchFamily="18" charset="0"/>
              </a:rPr>
              <a:t>given</a:t>
            </a:r>
          </a:p>
          <a:p>
            <a:pPr lvl="2"/>
            <a:r>
              <a:rPr lang="en-US" dirty="0" smtClean="0">
                <a:solidFill>
                  <a:srgbClr val="000000"/>
                </a:solidFill>
                <a:cs typeface="Times New Roman" pitchFamily="18" charset="0"/>
              </a:rPr>
              <a:t>Exam review </a:t>
            </a:r>
            <a:endParaRPr lang="en-US"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#1 – Syllabus</a:t>
            </a:r>
          </a:p>
        </p:txBody>
      </p:sp>
      <p:sp>
        <p:nvSpPr>
          <p:cNvPr id="6" name="Slide Number Placeholder 5"/>
          <p:cNvSpPr>
            <a:spLocks noGrp="1"/>
          </p:cNvSpPr>
          <p:nvPr>
            <p:ph type="sldNum" sz="quarter" idx="12"/>
          </p:nvPr>
        </p:nvSpPr>
        <p:spPr/>
        <p:txBody>
          <a:bodyPr/>
          <a:lstStyle/>
          <a:p>
            <a:pPr lvl="1"/>
            <a:fld id="{C18B0C2E-A438-497B-B6BC-4A5ED0CE3A23}" type="slidenum">
              <a:rPr lang="en-US"/>
              <a:pPr lvl="1"/>
              <a:t>4</a:t>
            </a:fld>
            <a:endParaRPr lang="en-US"/>
          </a:p>
        </p:txBody>
      </p:sp>
      <p:sp>
        <p:nvSpPr>
          <p:cNvPr id="71682" name="Rectangle 1026"/>
          <p:cNvSpPr>
            <a:spLocks noGrp="1" noChangeArrowheads="1"/>
          </p:cNvSpPr>
          <p:nvPr>
            <p:ph type="title"/>
          </p:nvPr>
        </p:nvSpPr>
        <p:spPr/>
        <p:txBody>
          <a:bodyPr/>
          <a:lstStyle/>
          <a:p>
            <a:r>
              <a:rPr lang="en-US"/>
              <a:t>Organization and Grading</a:t>
            </a:r>
          </a:p>
        </p:txBody>
      </p:sp>
      <p:sp>
        <p:nvSpPr>
          <p:cNvPr id="71683" name="Rectangle 1027"/>
          <p:cNvSpPr>
            <a:spLocks noGrp="1" noChangeArrowheads="1"/>
          </p:cNvSpPr>
          <p:nvPr>
            <p:ph type="body" idx="1"/>
          </p:nvPr>
        </p:nvSpPr>
        <p:spPr>
          <a:xfrm>
            <a:off x="406400" y="1333500"/>
            <a:ext cx="8356600" cy="4914900"/>
          </a:xfrm>
        </p:spPr>
        <p:txBody>
          <a:bodyPr/>
          <a:lstStyle/>
          <a:p>
            <a:r>
              <a:rPr lang="en-US">
                <a:solidFill>
                  <a:srgbClr val="000000"/>
                </a:solidFill>
                <a:cs typeface="Times New Roman" pitchFamily="18" charset="0"/>
              </a:rPr>
              <a:t>This class consists of reading, lecture, quizzes, homework, labs, midterms, and a final. Each has a weighted contribution to your final grade.</a:t>
            </a:r>
          </a:p>
          <a:p>
            <a:pPr lvl="1"/>
            <a:endParaRPr lang="en-US" b="1"/>
          </a:p>
          <a:p>
            <a:pPr lvl="1"/>
            <a:r>
              <a:rPr lang="en-US" b="1"/>
              <a:t>Homework:</a:t>
            </a:r>
            <a:r>
              <a:rPr lang="en-US"/>
              <a:t> 15% </a:t>
            </a:r>
          </a:p>
          <a:p>
            <a:pPr lvl="1"/>
            <a:r>
              <a:rPr lang="en-US" b="1"/>
              <a:t>Labs:</a:t>
            </a:r>
            <a:r>
              <a:rPr lang="en-US"/>
              <a:t> 20% </a:t>
            </a:r>
          </a:p>
          <a:p>
            <a:pPr lvl="1"/>
            <a:r>
              <a:rPr lang="en-US" b="1"/>
              <a:t>Quizzes:</a:t>
            </a:r>
            <a:r>
              <a:rPr lang="en-US"/>
              <a:t> 10%</a:t>
            </a:r>
          </a:p>
          <a:p>
            <a:pPr lvl="1"/>
            <a:r>
              <a:rPr lang="en-US" b="1"/>
              <a:t>Midterms:</a:t>
            </a:r>
            <a:r>
              <a:rPr lang="en-US"/>
              <a:t> 30% </a:t>
            </a:r>
          </a:p>
          <a:p>
            <a:pPr lvl="1"/>
            <a:r>
              <a:rPr lang="en-US" b="1"/>
              <a:t>Final:</a:t>
            </a:r>
            <a:r>
              <a:rPr lang="en-US"/>
              <a:t> 25%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ECEN 301</a:t>
            </a:r>
          </a:p>
        </p:txBody>
      </p:sp>
      <p:sp>
        <p:nvSpPr>
          <p:cNvPr id="6" name="Footer Placeholder 4"/>
          <p:cNvSpPr>
            <a:spLocks noGrp="1"/>
          </p:cNvSpPr>
          <p:nvPr>
            <p:ph type="ftr" sz="quarter" idx="11"/>
          </p:nvPr>
        </p:nvSpPr>
        <p:spPr/>
        <p:txBody>
          <a:bodyPr/>
          <a:lstStyle/>
          <a:p>
            <a:r>
              <a:rPr lang="en-US"/>
              <a:t>Discussion #1 – Syllabus</a:t>
            </a:r>
          </a:p>
        </p:txBody>
      </p:sp>
      <p:sp>
        <p:nvSpPr>
          <p:cNvPr id="7" name="Slide Number Placeholder 5"/>
          <p:cNvSpPr>
            <a:spLocks noGrp="1"/>
          </p:cNvSpPr>
          <p:nvPr>
            <p:ph type="sldNum" sz="quarter" idx="12"/>
          </p:nvPr>
        </p:nvSpPr>
        <p:spPr/>
        <p:txBody>
          <a:bodyPr/>
          <a:lstStyle/>
          <a:p>
            <a:pPr lvl="1"/>
            <a:fld id="{11E097D0-B6B9-4533-8E64-63442534C79A}" type="slidenum">
              <a:rPr lang="en-US"/>
              <a:pPr lvl="1"/>
              <a:t>5</a:t>
            </a:fld>
            <a:endParaRPr lang="en-US"/>
          </a:p>
        </p:txBody>
      </p:sp>
      <p:sp>
        <p:nvSpPr>
          <p:cNvPr id="72706" name="Rectangle 1026"/>
          <p:cNvSpPr>
            <a:spLocks noGrp="1" noChangeArrowheads="1"/>
          </p:cNvSpPr>
          <p:nvPr>
            <p:ph type="title"/>
          </p:nvPr>
        </p:nvSpPr>
        <p:spPr>
          <a:xfrm>
            <a:off x="381000" y="373063"/>
            <a:ext cx="7507288" cy="693737"/>
          </a:xfrm>
        </p:spPr>
        <p:txBody>
          <a:bodyPr/>
          <a:lstStyle/>
          <a:p>
            <a:r>
              <a:rPr lang="en-US"/>
              <a:t>Grades </a:t>
            </a:r>
            <a:endParaRPr lang="en-US" sz="2800"/>
          </a:p>
        </p:txBody>
      </p:sp>
      <p:sp>
        <p:nvSpPr>
          <p:cNvPr id="72707" name="Rectangle 1027"/>
          <p:cNvSpPr>
            <a:spLocks noGrp="1" noChangeArrowheads="1"/>
          </p:cNvSpPr>
          <p:nvPr>
            <p:ph type="body" idx="1"/>
          </p:nvPr>
        </p:nvSpPr>
        <p:spPr>
          <a:xfrm>
            <a:off x="406400" y="1333500"/>
            <a:ext cx="8356600" cy="4686300"/>
          </a:xfrm>
        </p:spPr>
        <p:txBody>
          <a:bodyPr/>
          <a:lstStyle/>
          <a:p>
            <a:r>
              <a:rPr lang="en-US">
                <a:solidFill>
                  <a:srgbClr val="000000"/>
                </a:solidFill>
                <a:cs typeface="Times New Roman" pitchFamily="18" charset="0"/>
              </a:rPr>
              <a:t>Grades are assigned on the following scale from the composite total of above areas:</a:t>
            </a:r>
          </a:p>
          <a:p>
            <a:pPr>
              <a:buFont typeface="Monotype Sorts" pitchFamily="2" charset="2"/>
              <a:buNone/>
            </a:pPr>
            <a:endParaRPr lang="en-US">
              <a:solidFill>
                <a:srgbClr val="000000"/>
              </a:solidFill>
              <a:cs typeface="Times New Roman" pitchFamily="18" charset="0"/>
            </a:endParaRPr>
          </a:p>
        </p:txBody>
      </p:sp>
      <p:sp>
        <p:nvSpPr>
          <p:cNvPr id="72851" name="Text Box 1171"/>
          <p:cNvSpPr txBox="1">
            <a:spLocks noChangeArrowheads="1"/>
          </p:cNvSpPr>
          <p:nvPr/>
        </p:nvSpPr>
        <p:spPr bwMode="auto">
          <a:xfrm>
            <a:off x="762000" y="2743200"/>
            <a:ext cx="7848600" cy="3195638"/>
          </a:xfrm>
          <a:prstGeom prst="rect">
            <a:avLst/>
          </a:prstGeom>
          <a:noFill/>
          <a:ln w="12700">
            <a:noFill/>
            <a:miter lim="800000"/>
            <a:headEnd type="none" w="lg" len="lg"/>
            <a:tailEnd type="none" w="lg" len="lg"/>
          </a:ln>
          <a:effectLst/>
        </p:spPr>
        <p:txBody>
          <a:bodyPr>
            <a:spAutoFit/>
          </a:bodyPr>
          <a:lstStyle/>
          <a:p>
            <a:pPr algn="l">
              <a:spcBef>
                <a:spcPct val="50000"/>
              </a:spcBef>
              <a:tabLst>
                <a:tab pos="455613" algn="l"/>
                <a:tab pos="687388" algn="l"/>
                <a:tab pos="4000500" algn="l"/>
                <a:tab pos="4456113" algn="l"/>
                <a:tab pos="4687888" algn="l"/>
              </a:tabLst>
            </a:pPr>
            <a:r>
              <a:rPr lang="en-US" sz="2400" b="1"/>
              <a:t>A	=	93%	C	=	73%</a:t>
            </a:r>
          </a:p>
          <a:p>
            <a:pPr algn="l">
              <a:spcBef>
                <a:spcPct val="50000"/>
              </a:spcBef>
              <a:tabLst>
                <a:tab pos="455613" algn="l"/>
                <a:tab pos="687388" algn="l"/>
                <a:tab pos="4000500" algn="l"/>
                <a:tab pos="4456113" algn="l"/>
                <a:tab pos="4687888" algn="l"/>
              </a:tabLst>
            </a:pPr>
            <a:r>
              <a:rPr lang="en-US" sz="2400" b="1"/>
              <a:t>A-	=	90%	C-	=	70%</a:t>
            </a:r>
          </a:p>
          <a:p>
            <a:pPr algn="l">
              <a:spcBef>
                <a:spcPct val="50000"/>
              </a:spcBef>
              <a:tabLst>
                <a:tab pos="455613" algn="l"/>
                <a:tab pos="687388" algn="l"/>
                <a:tab pos="4000500" algn="l"/>
                <a:tab pos="4456113" algn="l"/>
                <a:tab pos="4687888" algn="l"/>
              </a:tabLst>
            </a:pPr>
            <a:r>
              <a:rPr lang="en-US" sz="2400" b="1"/>
              <a:t>B+	=	87%	D+	=	67%</a:t>
            </a:r>
          </a:p>
          <a:p>
            <a:pPr algn="l">
              <a:spcBef>
                <a:spcPct val="50000"/>
              </a:spcBef>
              <a:tabLst>
                <a:tab pos="455613" algn="l"/>
                <a:tab pos="687388" algn="l"/>
                <a:tab pos="4000500" algn="l"/>
                <a:tab pos="4456113" algn="l"/>
                <a:tab pos="4687888" algn="l"/>
              </a:tabLst>
            </a:pPr>
            <a:r>
              <a:rPr lang="en-US" sz="2400" b="1"/>
              <a:t>B	=	83%	D	= 63%</a:t>
            </a:r>
          </a:p>
          <a:p>
            <a:pPr algn="l">
              <a:spcBef>
                <a:spcPct val="50000"/>
              </a:spcBef>
              <a:tabLst>
                <a:tab pos="455613" algn="l"/>
                <a:tab pos="687388" algn="l"/>
                <a:tab pos="4000500" algn="l"/>
                <a:tab pos="4456113" algn="l"/>
                <a:tab pos="4687888" algn="l"/>
              </a:tabLst>
            </a:pPr>
            <a:r>
              <a:rPr lang="en-US" sz="2400" b="1"/>
              <a:t>B-	=	80%	D-	=	60%</a:t>
            </a:r>
          </a:p>
          <a:p>
            <a:pPr algn="l">
              <a:spcBef>
                <a:spcPct val="50000"/>
              </a:spcBef>
              <a:tabLst>
                <a:tab pos="455613" algn="l"/>
                <a:tab pos="687388" algn="l"/>
                <a:tab pos="4000500" algn="l"/>
                <a:tab pos="4456113" algn="l"/>
                <a:tab pos="4687888" algn="l"/>
              </a:tabLst>
            </a:pPr>
            <a:r>
              <a:rPr lang="en-US" sz="2400" b="1"/>
              <a:t>C+	=	77%	E	= below 60%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#1 – Syllabus</a:t>
            </a:r>
          </a:p>
        </p:txBody>
      </p:sp>
      <p:sp>
        <p:nvSpPr>
          <p:cNvPr id="6" name="Slide Number Placeholder 5"/>
          <p:cNvSpPr>
            <a:spLocks noGrp="1"/>
          </p:cNvSpPr>
          <p:nvPr>
            <p:ph type="sldNum" sz="quarter" idx="12"/>
          </p:nvPr>
        </p:nvSpPr>
        <p:spPr/>
        <p:txBody>
          <a:bodyPr/>
          <a:lstStyle/>
          <a:p>
            <a:pPr lvl="1"/>
            <a:fld id="{120C2FCD-553C-46D7-ACD4-36985C3E265E}" type="slidenum">
              <a:rPr lang="en-US"/>
              <a:pPr lvl="1"/>
              <a:t>6</a:t>
            </a:fld>
            <a:endParaRPr lang="en-US"/>
          </a:p>
        </p:txBody>
      </p:sp>
      <p:sp>
        <p:nvSpPr>
          <p:cNvPr id="73730" name="Rectangle 2"/>
          <p:cNvSpPr>
            <a:spLocks noGrp="1" noChangeArrowheads="1"/>
          </p:cNvSpPr>
          <p:nvPr>
            <p:ph type="title"/>
          </p:nvPr>
        </p:nvSpPr>
        <p:spPr>
          <a:xfrm>
            <a:off x="381000" y="373063"/>
            <a:ext cx="7580313" cy="693737"/>
          </a:xfrm>
        </p:spPr>
        <p:txBody>
          <a:bodyPr/>
          <a:lstStyle/>
          <a:p>
            <a:r>
              <a:rPr lang="en-US"/>
              <a:t>Homework (15%)</a:t>
            </a:r>
          </a:p>
        </p:txBody>
      </p:sp>
      <p:sp>
        <p:nvSpPr>
          <p:cNvPr id="73731" name="Rectangle 3"/>
          <p:cNvSpPr>
            <a:spLocks noGrp="1" noChangeArrowheads="1"/>
          </p:cNvSpPr>
          <p:nvPr>
            <p:ph type="body" idx="1"/>
          </p:nvPr>
        </p:nvSpPr>
        <p:spPr>
          <a:xfrm>
            <a:off x="406400" y="1333500"/>
            <a:ext cx="8509000" cy="4610100"/>
          </a:xfrm>
        </p:spPr>
        <p:txBody>
          <a:bodyPr/>
          <a:lstStyle/>
          <a:p>
            <a:pPr>
              <a:lnSpc>
                <a:spcPct val="90000"/>
              </a:lnSpc>
            </a:pPr>
            <a:r>
              <a:rPr lang="en-US" sz="2800" dirty="0">
                <a:solidFill>
                  <a:srgbClr val="000000"/>
                </a:solidFill>
                <a:cs typeface="Times New Roman" pitchFamily="18" charset="0"/>
              </a:rPr>
              <a:t>Homework assignments are designed to reinforce class material and help in exam preparation, and lab understanding.</a:t>
            </a:r>
          </a:p>
          <a:p>
            <a:pPr>
              <a:lnSpc>
                <a:spcPct val="90000"/>
              </a:lnSpc>
            </a:pPr>
            <a:r>
              <a:rPr lang="en-US" sz="2800" dirty="0">
                <a:solidFill>
                  <a:srgbClr val="000000"/>
                </a:solidFill>
                <a:cs typeface="Times New Roman" pitchFamily="18" charset="0"/>
              </a:rPr>
              <a:t>On the days that homework assignments are due, the TA will collect them from the homework box (SE corner on the CB 4</a:t>
            </a:r>
            <a:r>
              <a:rPr lang="en-US" sz="2800" baseline="30000" dirty="0">
                <a:solidFill>
                  <a:srgbClr val="000000"/>
                </a:solidFill>
                <a:cs typeface="Times New Roman" pitchFamily="18" charset="0"/>
              </a:rPr>
              <a:t>th</a:t>
            </a:r>
            <a:r>
              <a:rPr lang="en-US" sz="2800" dirty="0">
                <a:solidFill>
                  <a:srgbClr val="000000"/>
                </a:solidFill>
                <a:cs typeface="Times New Roman" pitchFamily="18" charset="0"/>
              </a:rPr>
              <a:t> floor).</a:t>
            </a:r>
          </a:p>
          <a:p>
            <a:pPr>
              <a:lnSpc>
                <a:spcPct val="90000"/>
              </a:lnSpc>
            </a:pPr>
            <a:r>
              <a:rPr lang="en-US" sz="2800" dirty="0">
                <a:solidFill>
                  <a:srgbClr val="000000"/>
                </a:solidFill>
                <a:cs typeface="Times New Roman" pitchFamily="18" charset="0"/>
              </a:rPr>
              <a:t>Late homework will be given </a:t>
            </a:r>
            <a:r>
              <a:rPr lang="en-US" sz="2800" b="1" dirty="0" smtClean="0">
                <a:solidFill>
                  <a:srgbClr val="000000"/>
                </a:solidFill>
                <a:cs typeface="Times New Roman" pitchFamily="18" charset="0"/>
              </a:rPr>
              <a:t>50%</a:t>
            </a:r>
            <a:r>
              <a:rPr lang="en-US" sz="2800" dirty="0" smtClean="0">
                <a:solidFill>
                  <a:srgbClr val="000000"/>
                </a:solidFill>
                <a:cs typeface="Times New Roman" pitchFamily="18" charset="0"/>
              </a:rPr>
              <a:t> </a:t>
            </a:r>
            <a:r>
              <a:rPr lang="en-US" sz="2800" dirty="0">
                <a:solidFill>
                  <a:srgbClr val="000000"/>
                </a:solidFill>
                <a:cs typeface="Times New Roman" pitchFamily="18" charset="0"/>
              </a:rPr>
              <a:t>credit within the first 7 late </a:t>
            </a:r>
            <a:r>
              <a:rPr lang="en-US" sz="2800" dirty="0" smtClean="0">
                <a:solidFill>
                  <a:srgbClr val="000000"/>
                </a:solidFill>
                <a:cs typeface="Times New Roman" pitchFamily="18" charset="0"/>
              </a:rPr>
              <a:t>days.</a:t>
            </a:r>
            <a:endParaRPr lang="en-US" sz="2800" dirty="0">
              <a:solidFill>
                <a:srgbClr val="000000"/>
              </a:solidFill>
              <a:cs typeface="Times New Roman" pitchFamily="18" charset="0"/>
            </a:endParaRPr>
          </a:p>
          <a:p>
            <a:pPr>
              <a:lnSpc>
                <a:spcPct val="90000"/>
              </a:lnSpc>
            </a:pPr>
            <a:r>
              <a:rPr lang="en-US" sz="2800" dirty="0">
                <a:solidFill>
                  <a:srgbClr val="000000"/>
                </a:solidFill>
                <a:cs typeface="Times New Roman" pitchFamily="18" charset="0"/>
              </a:rPr>
              <a:t>Homework is late if it is not handed in </a:t>
            </a:r>
            <a:r>
              <a:rPr lang="en-US" sz="2800" b="1" dirty="0">
                <a:solidFill>
                  <a:srgbClr val="000000"/>
                </a:solidFill>
                <a:cs typeface="Times New Roman" pitchFamily="18" charset="0"/>
              </a:rPr>
              <a:t>before 4pm </a:t>
            </a:r>
            <a:r>
              <a:rPr lang="en-US" sz="2800" dirty="0">
                <a:solidFill>
                  <a:srgbClr val="000000"/>
                </a:solidFill>
                <a:cs typeface="Times New Roman" pitchFamily="18" charset="0"/>
              </a:rPr>
              <a:t>on the due date.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#1 – Syllabus</a:t>
            </a:r>
          </a:p>
        </p:txBody>
      </p:sp>
      <p:sp>
        <p:nvSpPr>
          <p:cNvPr id="6" name="Slide Number Placeholder 5"/>
          <p:cNvSpPr>
            <a:spLocks noGrp="1"/>
          </p:cNvSpPr>
          <p:nvPr>
            <p:ph type="sldNum" sz="quarter" idx="12"/>
          </p:nvPr>
        </p:nvSpPr>
        <p:spPr/>
        <p:txBody>
          <a:bodyPr/>
          <a:lstStyle/>
          <a:p>
            <a:pPr lvl="1"/>
            <a:fld id="{F9CFD003-51D1-4ECD-8E49-11213DB9FCCF}" type="slidenum">
              <a:rPr lang="en-US"/>
              <a:pPr lvl="1"/>
              <a:t>7</a:t>
            </a:fld>
            <a:endParaRPr lang="en-US"/>
          </a:p>
        </p:txBody>
      </p:sp>
      <p:sp>
        <p:nvSpPr>
          <p:cNvPr id="103426" name="Rectangle 2050"/>
          <p:cNvSpPr>
            <a:spLocks noGrp="1" noChangeArrowheads="1"/>
          </p:cNvSpPr>
          <p:nvPr>
            <p:ph type="title"/>
          </p:nvPr>
        </p:nvSpPr>
        <p:spPr/>
        <p:txBody>
          <a:bodyPr/>
          <a:lstStyle/>
          <a:p>
            <a:r>
              <a:rPr lang="en-US"/>
              <a:t>Homework </a:t>
            </a:r>
            <a:endParaRPr lang="en-US" sz="2800"/>
          </a:p>
        </p:txBody>
      </p:sp>
      <p:sp>
        <p:nvSpPr>
          <p:cNvPr id="103427" name="Rectangle 2051"/>
          <p:cNvSpPr>
            <a:spLocks noGrp="1" noChangeArrowheads="1"/>
          </p:cNvSpPr>
          <p:nvPr>
            <p:ph type="body" idx="1"/>
          </p:nvPr>
        </p:nvSpPr>
        <p:spPr>
          <a:xfrm>
            <a:off x="406400" y="1333500"/>
            <a:ext cx="8509000" cy="4762500"/>
          </a:xfrm>
        </p:spPr>
        <p:txBody>
          <a:bodyPr/>
          <a:lstStyle/>
          <a:p>
            <a:r>
              <a:rPr lang="en-US">
                <a:cs typeface="Times New Roman" pitchFamily="18" charset="0"/>
              </a:rPr>
              <a:t>You are welcome and encouraged to discuss the homework with your classmates and others.  However, you are to do and submit your own work.  Submitting someone else’s work is considered cheating for which you will receive an E grade for the class and be reported to the Honor Code Office.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dirty="0"/>
              <a:t>Discussion #1 – Syllabus</a:t>
            </a:r>
          </a:p>
        </p:txBody>
      </p:sp>
      <p:sp>
        <p:nvSpPr>
          <p:cNvPr id="6" name="Slide Number Placeholder 5"/>
          <p:cNvSpPr>
            <a:spLocks noGrp="1"/>
          </p:cNvSpPr>
          <p:nvPr>
            <p:ph type="sldNum" sz="quarter" idx="12"/>
          </p:nvPr>
        </p:nvSpPr>
        <p:spPr/>
        <p:txBody>
          <a:bodyPr/>
          <a:lstStyle/>
          <a:p>
            <a:pPr lvl="1"/>
            <a:fld id="{16BFFB91-8973-451E-9BCE-DD2C85A2D86B}" type="slidenum">
              <a:rPr lang="en-US"/>
              <a:pPr lvl="1"/>
              <a:t>8</a:t>
            </a:fld>
            <a:endParaRPr lang="en-US"/>
          </a:p>
        </p:txBody>
      </p:sp>
      <p:sp>
        <p:nvSpPr>
          <p:cNvPr id="74754" name="Rectangle 2"/>
          <p:cNvSpPr>
            <a:spLocks noGrp="1" noChangeArrowheads="1"/>
          </p:cNvSpPr>
          <p:nvPr>
            <p:ph type="title"/>
          </p:nvPr>
        </p:nvSpPr>
        <p:spPr/>
        <p:txBody>
          <a:bodyPr/>
          <a:lstStyle/>
          <a:p>
            <a:r>
              <a:rPr lang="en-US"/>
              <a:t>Labs (20%)</a:t>
            </a:r>
          </a:p>
        </p:txBody>
      </p:sp>
      <p:sp>
        <p:nvSpPr>
          <p:cNvPr id="74755" name="Rectangle 3"/>
          <p:cNvSpPr>
            <a:spLocks noGrp="1" noChangeArrowheads="1"/>
          </p:cNvSpPr>
          <p:nvPr>
            <p:ph type="body" idx="1"/>
          </p:nvPr>
        </p:nvSpPr>
        <p:spPr>
          <a:xfrm>
            <a:off x="406400" y="1333500"/>
            <a:ext cx="8356600" cy="4838700"/>
          </a:xfrm>
        </p:spPr>
        <p:txBody>
          <a:bodyPr/>
          <a:lstStyle/>
          <a:p>
            <a:r>
              <a:rPr lang="en-US" dirty="0"/>
              <a:t>There are 10 labs designed to emphasize topics discussed in class.</a:t>
            </a:r>
          </a:p>
          <a:p>
            <a:r>
              <a:rPr lang="en-US" dirty="0"/>
              <a:t>Labs are held in </a:t>
            </a:r>
            <a:r>
              <a:rPr lang="en-US" b="1" dirty="0"/>
              <a:t>428 CB</a:t>
            </a:r>
            <a:r>
              <a:rPr lang="en-US" dirty="0"/>
              <a:t> and last for 3 hours:</a:t>
            </a:r>
          </a:p>
          <a:p>
            <a:pPr lvl="1"/>
            <a:r>
              <a:rPr lang="en-US" dirty="0" smtClean="0"/>
              <a:t>Section 1</a:t>
            </a:r>
            <a:r>
              <a:rPr lang="en-US" dirty="0"/>
              <a:t>	Mon	2pm-5pm</a:t>
            </a:r>
          </a:p>
          <a:p>
            <a:pPr lvl="1"/>
            <a:r>
              <a:rPr lang="en-US" dirty="0"/>
              <a:t>Section </a:t>
            </a:r>
            <a:r>
              <a:rPr lang="en-US" dirty="0" smtClean="0"/>
              <a:t>2</a:t>
            </a:r>
            <a:r>
              <a:rPr lang="en-US" dirty="0"/>
              <a:t>	Tue	</a:t>
            </a:r>
            <a:r>
              <a:rPr lang="en-US" dirty="0" smtClean="0"/>
              <a:t>12pm-3pm</a:t>
            </a:r>
          </a:p>
          <a:p>
            <a:pPr lvl="1"/>
            <a:r>
              <a:rPr lang="en-US" dirty="0" smtClean="0"/>
              <a:t>Section 3	Thu	9am-12am</a:t>
            </a:r>
            <a:endParaRPr lang="en-US" dirty="0"/>
          </a:p>
          <a:p>
            <a:r>
              <a:rPr lang="en-US" dirty="0"/>
              <a:t>You will need to purchase a lab kit and lab instructions from </a:t>
            </a:r>
            <a:r>
              <a:rPr lang="en-US" b="1" dirty="0"/>
              <a:t>416 CB </a:t>
            </a:r>
          </a:p>
          <a:p>
            <a:endParaRPr lang="en-US" dirty="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#1 – Syllabus</a:t>
            </a:r>
          </a:p>
        </p:txBody>
      </p:sp>
      <p:sp>
        <p:nvSpPr>
          <p:cNvPr id="6" name="Slide Number Placeholder 5"/>
          <p:cNvSpPr>
            <a:spLocks noGrp="1"/>
          </p:cNvSpPr>
          <p:nvPr>
            <p:ph type="sldNum" sz="quarter" idx="12"/>
          </p:nvPr>
        </p:nvSpPr>
        <p:spPr/>
        <p:txBody>
          <a:bodyPr/>
          <a:lstStyle/>
          <a:p>
            <a:pPr lvl="1"/>
            <a:fld id="{515085DB-9390-419B-8FF2-1DAD3878B422}" type="slidenum">
              <a:rPr lang="en-US"/>
              <a:pPr lvl="1"/>
              <a:t>9</a:t>
            </a:fld>
            <a:endParaRPr lang="en-US"/>
          </a:p>
        </p:txBody>
      </p:sp>
      <p:sp>
        <p:nvSpPr>
          <p:cNvPr id="104450" name="Rectangle 1026"/>
          <p:cNvSpPr>
            <a:spLocks noGrp="1" noChangeArrowheads="1"/>
          </p:cNvSpPr>
          <p:nvPr>
            <p:ph type="title"/>
          </p:nvPr>
        </p:nvSpPr>
        <p:spPr/>
        <p:txBody>
          <a:bodyPr/>
          <a:lstStyle/>
          <a:p>
            <a:r>
              <a:rPr lang="en-US"/>
              <a:t>Labs</a:t>
            </a:r>
            <a:endParaRPr lang="en-US" sz="2800"/>
          </a:p>
        </p:txBody>
      </p:sp>
      <p:sp>
        <p:nvSpPr>
          <p:cNvPr id="104451" name="Rectangle 1027"/>
          <p:cNvSpPr>
            <a:spLocks noGrp="1" noChangeArrowheads="1"/>
          </p:cNvSpPr>
          <p:nvPr>
            <p:ph type="body" idx="1"/>
          </p:nvPr>
        </p:nvSpPr>
        <p:spPr>
          <a:xfrm>
            <a:off x="406400" y="1333500"/>
            <a:ext cx="8356600" cy="4914900"/>
          </a:xfrm>
        </p:spPr>
        <p:txBody>
          <a:bodyPr/>
          <a:lstStyle/>
          <a:p>
            <a:r>
              <a:rPr lang="en-US">
                <a:cs typeface="Times New Roman" pitchFamily="18" charset="0"/>
              </a:rPr>
              <a:t>You will work in teams of 2 in the laboratory </a:t>
            </a:r>
            <a:r>
              <a:rPr lang="en-US" b="1">
                <a:cs typeface="Times New Roman" pitchFamily="18" charset="0"/>
              </a:rPr>
              <a:t>but</a:t>
            </a:r>
            <a:r>
              <a:rPr lang="en-US">
                <a:cs typeface="Times New Roman" pitchFamily="18" charset="0"/>
              </a:rPr>
              <a:t> each person must keep and submit individual reports</a:t>
            </a:r>
          </a:p>
          <a:p>
            <a:r>
              <a:rPr lang="en-US">
                <a:cs typeface="Times New Roman" pitchFamily="18" charset="0"/>
              </a:rPr>
              <a:t>A TA must </a:t>
            </a:r>
            <a:r>
              <a:rPr lang="en-US" b="1">
                <a:cs typeface="Times New Roman" pitchFamily="18" charset="0"/>
              </a:rPr>
              <a:t>pass-off</a:t>
            </a:r>
            <a:r>
              <a:rPr lang="en-US">
                <a:cs typeface="Times New Roman" pitchFamily="18" charset="0"/>
              </a:rPr>
              <a:t> each lab by the assigned due date</a:t>
            </a:r>
          </a:p>
          <a:p>
            <a:r>
              <a:rPr lang="en-US">
                <a:cs typeface="Times New Roman" pitchFamily="18" charset="0"/>
              </a:rPr>
              <a:t>Write-ups will be due before the start of the next lab</a:t>
            </a:r>
          </a:p>
          <a:p>
            <a:r>
              <a:rPr lang="en-US">
                <a:cs typeface="Times New Roman" pitchFamily="18" charset="0"/>
              </a:rPr>
              <a:t>Late labs will be penalized </a:t>
            </a:r>
            <a:r>
              <a:rPr lang="en-US" b="1">
                <a:cs typeface="Times New Roman" pitchFamily="18" charset="0"/>
              </a:rPr>
              <a:t>10% per day</a:t>
            </a:r>
            <a:r>
              <a:rPr lang="en-US">
                <a:cs typeface="Times New Roman" pitchFamily="18" charset="0"/>
              </a:rPr>
              <a:t> for up to 5 days</a:t>
            </a:r>
            <a:endParaRPr lang="en-US" b="1">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S124">
  <a:themeElements>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fontScheme name="CS12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S124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CS124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CS124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6029</TotalTime>
  <Pages>10</Pages>
  <Words>743</Words>
  <Application>Microsoft PowerPoint 4.0</Application>
  <PresentationFormat>On-screen Show (4:3)</PresentationFormat>
  <Paragraphs>144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CS124</vt:lpstr>
      <vt:lpstr>ECEN 301 – Elements of Electrical Engineering</vt:lpstr>
      <vt:lpstr>Course Information</vt:lpstr>
      <vt:lpstr>Syllabus</vt:lpstr>
      <vt:lpstr>Organization and Grading</vt:lpstr>
      <vt:lpstr>Grades </vt:lpstr>
      <vt:lpstr>Homework (15%)</vt:lpstr>
      <vt:lpstr>Homework </vt:lpstr>
      <vt:lpstr>Labs (20%)</vt:lpstr>
      <vt:lpstr>Labs</vt:lpstr>
      <vt:lpstr>Exams (15% per Midterm &amp; 25% Final)</vt:lpstr>
      <vt:lpstr>Quizzes (10%)</vt:lpstr>
      <vt:lpstr>Grade Verification and Appeals Policy</vt:lpstr>
      <vt:lpstr>Academic Honesty</vt:lpstr>
      <vt:lpstr>I Remember…</vt:lpstr>
      <vt:lpstr>Miscellaneous…</vt:lpstr>
    </vt:vector>
  </TitlesOfParts>
  <Company>BYU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#1 - Syllabus</dc:title>
  <dc:subject>ECEN 301</dc:subject>
  <dc:creator>Nathaniel Rollins</dc:creator>
  <cp:keywords/>
  <dc:description/>
  <cp:lastModifiedBy>nathan</cp:lastModifiedBy>
  <cp:revision>203</cp:revision>
  <cp:lastPrinted>2001-01-08T22:32:48Z</cp:lastPrinted>
  <dcterms:created xsi:type="dcterms:W3CDTF">1996-12-30T23:48:02Z</dcterms:created>
  <dcterms:modified xsi:type="dcterms:W3CDTF">2008-09-03T16:23:00Z</dcterms:modified>
</cp:coreProperties>
</file>