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418" r:id="rId2"/>
    <p:sldId id="434" r:id="rId3"/>
    <p:sldId id="310" r:id="rId4"/>
    <p:sldId id="420" r:id="rId5"/>
    <p:sldId id="419" r:id="rId6"/>
    <p:sldId id="421" r:id="rId7"/>
    <p:sldId id="423" r:id="rId8"/>
    <p:sldId id="424" r:id="rId9"/>
    <p:sldId id="422" r:id="rId10"/>
    <p:sldId id="426" r:id="rId11"/>
    <p:sldId id="425" r:id="rId12"/>
    <p:sldId id="427" r:id="rId13"/>
    <p:sldId id="428" r:id="rId14"/>
    <p:sldId id="429" r:id="rId15"/>
    <p:sldId id="435" r:id="rId16"/>
    <p:sldId id="430" r:id="rId17"/>
    <p:sldId id="436" r:id="rId18"/>
    <p:sldId id="431" r:id="rId19"/>
    <p:sldId id="432" r:id="rId20"/>
    <p:sldId id="433" r:id="rId21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A964"/>
    <a:srgbClr val="9E9A54"/>
    <a:srgbClr val="EAEAEA"/>
    <a:srgbClr val="AEAB66"/>
    <a:srgbClr val="8495A9"/>
    <a:srgbClr val="666699"/>
    <a:srgbClr val="0033CC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55" autoAdjust="0"/>
  </p:normalViewPr>
  <p:slideViewPr>
    <p:cSldViewPr snapToObjects="1">
      <p:cViewPr varScale="1">
        <p:scale>
          <a:sx n="75" d="100"/>
          <a:sy n="75" d="100"/>
        </p:scale>
        <p:origin x="-5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/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/>
            </a:lvl5pPr>
          </a:lstStyle>
          <a:p>
            <a:pPr lvl="4"/>
            <a:fld id="{5D817F03-1B4F-45BB-B5D7-1159279E852A}" type="slidenum">
              <a:rPr lang="en-US"/>
              <a:pPr lvl="4"/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/>
            <a:endParaRPr lang="en-US" sz="1500"/>
          </a:p>
          <a:p>
            <a:pPr algn="l" defTabSz="973138"/>
            <a:r>
              <a:rPr lang="en-US" sz="1200"/>
              <a:t>© 2007 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/>
            <a:r>
              <a:rPr lang="en-US" sz="1700"/>
              <a:t>ECEN 301 Class Notes</a:t>
            </a:r>
          </a:p>
          <a:p>
            <a:pPr defTabSz="973138"/>
            <a:r>
              <a:rPr lang="en-US" sz="1700"/>
              <a:t>Lecture 1</a:t>
            </a:r>
          </a:p>
        </p:txBody>
      </p:sp>
      <p:pic>
        <p:nvPicPr>
          <p:cNvPr id="154626" name="Picture 2" descr="ECE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0" y="36513"/>
            <a:ext cx="819150" cy="5095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fld id="{25B5FD9F-0FF2-4795-A036-7624DFF6A6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12493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12493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FDD75BB9-AA87-4801-A1A3-0F5D2E6E9F42}" type="slidenum">
              <a:rPr lang="en-US"/>
              <a:pPr lvl="1"/>
              <a:t>‹#›</a:t>
            </a:fld>
            <a:endParaRPr lang="en-US"/>
          </a:p>
        </p:txBody>
      </p:sp>
      <p:pic>
        <p:nvPicPr>
          <p:cNvPr id="124940" name="Picture 12" descr="ECEN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9D64530A-5775-4979-88EF-5F7134CC4545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C2590981-F9EC-45CA-89D8-D09238E43247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400800"/>
            <a:ext cx="1981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71800" y="64008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86600" y="6400800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5E83B9C3-AEC1-4E98-8431-EC98736FFD9B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9059A79-51DF-47F4-9EB4-891D4986F9F4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78EDC2FE-019B-44B8-9183-817E072EEE34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1B18954-F5DA-4662-B386-08C84BF5726A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7298E41-6A7A-42CD-B744-5B1E7739DA0E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290929C7-6153-4057-A026-2F7C36908C50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2FBAF4EC-4854-4748-97CA-91486AA99531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D3D8D649-D656-4381-98FC-B44D6312D40C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DEBBE540-4CA5-4DCC-A552-50F9C30BE762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r>
              <a:rPr lang="en-US"/>
              <a:t>Discussion #1 – Fundamentals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/>
            </a:lvl2pPr>
          </a:lstStyle>
          <a:p>
            <a:pPr lvl="1"/>
            <a:fld id="{D223F7A0-01DA-445C-A5F1-D2028A8FD4CF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3914" name="Picture 10" descr="ECEN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10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C86544D-F886-409D-B13D-EC1902082956}" type="slidenum">
              <a:rPr lang="en-US"/>
              <a:pPr lvl="1"/>
              <a:t>1</a:t>
            </a:fld>
            <a:endParaRPr lang="en-US"/>
          </a:p>
        </p:txBody>
      </p:sp>
      <p:graphicFrame>
        <p:nvGraphicFramePr>
          <p:cNvPr id="233688" name="Group 216"/>
          <p:cNvGraphicFramePr>
            <a:graphicFrameLocks noGrp="1"/>
          </p:cNvGraphicFramePr>
          <p:nvPr/>
        </p:nvGraphicFramePr>
        <p:xfrm>
          <a:off x="1143000" y="1990725"/>
          <a:ext cx="6705600" cy="3574735"/>
        </p:xfrm>
        <a:graphic>
          <a:graphicData uri="http://schemas.openxmlformats.org/drawingml/2006/table">
            <a:tbl>
              <a:tblPr/>
              <a:tblGrid>
                <a:gridCol w="712788"/>
                <a:gridCol w="644525"/>
                <a:gridCol w="595312"/>
                <a:gridCol w="1519238"/>
                <a:gridCol w="857250"/>
                <a:gridCol w="933450"/>
                <a:gridCol w="763587"/>
                <a:gridCol w="67945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Labor 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3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Fundamentals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Kirchoff’s Laws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2.2 – 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33566" name="Rectangle 94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Ideal Current Sources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4686300"/>
          </a:xfrm>
        </p:spPr>
        <p:txBody>
          <a:bodyPr/>
          <a:lstStyle/>
          <a:p>
            <a:r>
              <a:rPr lang="en-US"/>
              <a:t>An electric device that generates a prescribed current</a:t>
            </a:r>
          </a:p>
          <a:p>
            <a:endParaRPr lang="en-US"/>
          </a:p>
          <a:p>
            <a:r>
              <a:rPr lang="en-US"/>
              <a:t>Provides a prescribed current to any circuit connected to it.  The voltage generated by the source is determined by the circuit connected to it.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1334ED93-0BDF-40C3-ABAB-9708799AC72A}" type="slidenum">
              <a:rPr lang="en-US"/>
              <a:pPr lvl="1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Ideal Current Sources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2095500"/>
          </a:xfrm>
        </p:spPr>
        <p:txBody>
          <a:bodyPr/>
          <a:lstStyle/>
          <a:p>
            <a:r>
              <a:rPr lang="en-US"/>
              <a:t>Lowercase </a:t>
            </a:r>
            <a:r>
              <a:rPr lang="en-US" b="1" i="1"/>
              <a:t>i</a:t>
            </a:r>
            <a:r>
              <a:rPr lang="en-US"/>
              <a:t> connotes AC current</a:t>
            </a:r>
          </a:p>
          <a:p>
            <a:r>
              <a:rPr lang="en-US"/>
              <a:t>Capital </a:t>
            </a:r>
            <a:r>
              <a:rPr lang="en-US" b="1" i="1"/>
              <a:t>I</a:t>
            </a:r>
            <a:r>
              <a:rPr lang="en-US"/>
              <a:t> connotes DC current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E22BE0E-FD8B-4D38-8FFA-567D2A53EA24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240645" name="Oval 5"/>
          <p:cNvSpPr>
            <a:spLocks noChangeArrowheads="1"/>
          </p:cNvSpPr>
          <p:nvPr/>
        </p:nvSpPr>
        <p:spPr bwMode="auto">
          <a:xfrm>
            <a:off x="2593975" y="4398963"/>
            <a:ext cx="773113" cy="7270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0648" name="AutoShape 8"/>
          <p:cNvCxnSpPr>
            <a:cxnSpLocks noChangeShapeType="1"/>
            <a:stCxn id="240645" idx="0"/>
            <a:endCxn id="240649" idx="2"/>
          </p:cNvCxnSpPr>
          <p:nvPr/>
        </p:nvCxnSpPr>
        <p:spPr bwMode="auto">
          <a:xfrm rot="16200000">
            <a:off x="3294062" y="3359151"/>
            <a:ext cx="727075" cy="13525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240649" name="Oval 9"/>
          <p:cNvSpPr>
            <a:spLocks noChangeArrowheads="1"/>
          </p:cNvSpPr>
          <p:nvPr/>
        </p:nvSpPr>
        <p:spPr bwMode="auto">
          <a:xfrm>
            <a:off x="4333875" y="3581400"/>
            <a:ext cx="193675" cy="180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0650" name="AutoShape 10"/>
          <p:cNvCxnSpPr>
            <a:cxnSpLocks noChangeShapeType="1"/>
            <a:stCxn id="240645" idx="4"/>
            <a:endCxn id="240651" idx="2"/>
          </p:cNvCxnSpPr>
          <p:nvPr/>
        </p:nvCxnSpPr>
        <p:spPr bwMode="auto">
          <a:xfrm rot="16200000" flipH="1">
            <a:off x="3294062" y="4813301"/>
            <a:ext cx="727075" cy="13525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240651" name="Oval 11"/>
          <p:cNvSpPr>
            <a:spLocks noChangeArrowheads="1"/>
          </p:cNvSpPr>
          <p:nvPr/>
        </p:nvSpPr>
        <p:spPr bwMode="auto">
          <a:xfrm>
            <a:off x="4333875" y="5762625"/>
            <a:ext cx="193675" cy="180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4914900" y="4398963"/>
            <a:ext cx="676275" cy="727075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0653" name="AutoShape 13"/>
          <p:cNvCxnSpPr>
            <a:cxnSpLocks noChangeShapeType="1"/>
            <a:stCxn id="240649" idx="6"/>
            <a:endCxn id="240652" idx="0"/>
          </p:cNvCxnSpPr>
          <p:nvPr/>
        </p:nvCxnSpPr>
        <p:spPr bwMode="auto">
          <a:xfrm>
            <a:off x="4527550" y="3671888"/>
            <a:ext cx="725488" cy="727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240654" name="AutoShape 14"/>
          <p:cNvCxnSpPr>
            <a:cxnSpLocks noChangeShapeType="1"/>
            <a:stCxn id="240651" idx="6"/>
            <a:endCxn id="240652" idx="2"/>
          </p:cNvCxnSpPr>
          <p:nvPr/>
        </p:nvCxnSpPr>
        <p:spPr bwMode="auto">
          <a:xfrm flipV="1">
            <a:off x="4527550" y="5126038"/>
            <a:ext cx="725488" cy="727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240655" name="Text Box 15"/>
          <p:cNvSpPr txBox="1">
            <a:spLocks noChangeArrowheads="1"/>
          </p:cNvSpPr>
          <p:nvPr/>
        </p:nvSpPr>
        <p:spPr bwMode="auto">
          <a:xfrm>
            <a:off x="1944688" y="4511675"/>
            <a:ext cx="542925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i</a:t>
            </a:r>
            <a:r>
              <a:rPr lang="en-US" sz="2000" b="1" baseline="-25000"/>
              <a:t>s</a:t>
            </a:r>
            <a:r>
              <a:rPr lang="en-US" sz="2000" b="1"/>
              <a:t>,I</a:t>
            </a:r>
            <a:r>
              <a:rPr lang="en-US" sz="2000" b="1" baseline="-25000"/>
              <a:t>s</a:t>
            </a:r>
          </a:p>
        </p:txBody>
      </p:sp>
      <p:sp>
        <p:nvSpPr>
          <p:cNvPr id="240656" name="Text Box 16"/>
          <p:cNvSpPr txBox="1">
            <a:spLocks noChangeArrowheads="1"/>
          </p:cNvSpPr>
          <p:nvPr/>
        </p:nvSpPr>
        <p:spPr bwMode="auto">
          <a:xfrm>
            <a:off x="4273550" y="4494213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  <a:r>
              <a:rPr lang="en-US" sz="2000" b="1" baseline="-25000"/>
              <a:t>s</a:t>
            </a:r>
            <a:endParaRPr lang="en-US" sz="2000" b="1"/>
          </a:p>
        </p:txBody>
      </p:sp>
      <p:sp>
        <p:nvSpPr>
          <p:cNvPr id="240657" name="Text Box 17"/>
          <p:cNvSpPr txBox="1">
            <a:spLocks noChangeArrowheads="1"/>
          </p:cNvSpPr>
          <p:nvPr/>
        </p:nvSpPr>
        <p:spPr bwMode="auto">
          <a:xfrm>
            <a:off x="4267200" y="3810000"/>
            <a:ext cx="31273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240658" name="Text Box 18"/>
          <p:cNvSpPr txBox="1">
            <a:spLocks noChangeArrowheads="1"/>
          </p:cNvSpPr>
          <p:nvPr/>
        </p:nvSpPr>
        <p:spPr bwMode="auto">
          <a:xfrm>
            <a:off x="4267200" y="527208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sp>
        <p:nvSpPr>
          <p:cNvPr id="240659" name="Freeform 19"/>
          <p:cNvSpPr>
            <a:spLocks/>
          </p:cNvSpPr>
          <p:nvPr/>
        </p:nvSpPr>
        <p:spPr bwMode="auto">
          <a:xfrm>
            <a:off x="2743200" y="3429000"/>
            <a:ext cx="1143000" cy="723900"/>
          </a:xfrm>
          <a:custGeom>
            <a:avLst/>
            <a:gdLst/>
            <a:ahLst/>
            <a:cxnLst>
              <a:cxn ang="0">
                <a:pos x="32" y="456"/>
              </a:cxn>
              <a:cxn ang="0">
                <a:pos x="128" y="72"/>
              </a:cxn>
              <a:cxn ang="0">
                <a:pos x="800" y="24"/>
              </a:cxn>
            </a:cxnLst>
            <a:rect l="0" t="0" r="r" b="b"/>
            <a:pathLst>
              <a:path w="800" h="456">
                <a:moveTo>
                  <a:pt x="32" y="456"/>
                </a:moveTo>
                <a:cubicBezTo>
                  <a:pt x="16" y="300"/>
                  <a:pt x="0" y="144"/>
                  <a:pt x="128" y="72"/>
                </a:cubicBezTo>
                <a:cubicBezTo>
                  <a:pt x="256" y="0"/>
                  <a:pt x="680" y="32"/>
                  <a:pt x="800" y="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60" name="Text Box 20"/>
          <p:cNvSpPr txBox="1">
            <a:spLocks noChangeArrowheads="1"/>
          </p:cNvSpPr>
          <p:nvPr/>
        </p:nvSpPr>
        <p:spPr bwMode="auto">
          <a:xfrm>
            <a:off x="2998788" y="3048000"/>
            <a:ext cx="606425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  <a:r>
              <a:rPr lang="en-US" sz="2000" b="1" i="1" baseline="-25000"/>
              <a:t>s</a:t>
            </a:r>
            <a:r>
              <a:rPr lang="en-US" sz="2000" b="1" i="1"/>
              <a:t>, I</a:t>
            </a:r>
            <a:r>
              <a:rPr lang="en-US" sz="2000" b="1" i="1" baseline="-25000"/>
              <a:t>s</a:t>
            </a:r>
          </a:p>
        </p:txBody>
      </p:sp>
      <p:sp>
        <p:nvSpPr>
          <p:cNvPr id="240661" name="Line 21"/>
          <p:cNvSpPr>
            <a:spLocks noChangeShapeType="1"/>
          </p:cNvSpPr>
          <p:nvPr/>
        </p:nvSpPr>
        <p:spPr bwMode="auto">
          <a:xfrm flipV="1">
            <a:off x="2971800" y="4572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62" name="Text Box 22"/>
          <p:cNvSpPr txBox="1">
            <a:spLocks noChangeArrowheads="1"/>
          </p:cNvSpPr>
          <p:nvPr/>
        </p:nvSpPr>
        <p:spPr bwMode="auto">
          <a:xfrm>
            <a:off x="5700713" y="4562475"/>
            <a:ext cx="887412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Circuit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Dependent (Controlled) Sources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1257300"/>
          </a:xfrm>
        </p:spPr>
        <p:txBody>
          <a:bodyPr/>
          <a:lstStyle/>
          <a:p>
            <a:r>
              <a:rPr lang="en-US" sz="2800"/>
              <a:t>Diamond shaped source indicates dependent source</a:t>
            </a:r>
          </a:p>
          <a:p>
            <a:r>
              <a:rPr lang="en-US" sz="2800"/>
              <a:t>Dependent sources are an important part of amplifiers</a:t>
            </a:r>
          </a:p>
        </p:txBody>
      </p:sp>
      <p:graphicFrame>
        <p:nvGraphicFramePr>
          <p:cNvPr id="242805" name="Group 117"/>
          <p:cNvGraphicFramePr>
            <a:graphicFrameLocks noGrp="1"/>
          </p:cNvGraphicFramePr>
          <p:nvPr>
            <p:ph sz="half" idx="2"/>
          </p:nvPr>
        </p:nvGraphicFramePr>
        <p:xfrm>
          <a:off x="3048000" y="2971800"/>
          <a:ext cx="5867400" cy="1981200"/>
        </p:xfrm>
        <a:graphic>
          <a:graphicData uri="http://schemas.openxmlformats.org/drawingml/2006/table">
            <a:tbl>
              <a:tblPr/>
              <a:tblGrid>
                <a:gridCol w="4267200"/>
                <a:gridCol w="1600200"/>
              </a:tblGrid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Source Type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Relationship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 controlled voltage source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VCVS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v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= a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 controlled voltage source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CCVS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v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= a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 controlled current source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VCCS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i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= a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 controlled current source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CCCS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i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= a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AD85CD1-5629-4969-B287-2EB65A9C4309}" type="slidenum">
              <a:rPr lang="en-US"/>
              <a:pPr lvl="1"/>
              <a:t>12</a:t>
            </a:fld>
            <a:endParaRPr lang="en-US"/>
          </a:p>
        </p:txBody>
      </p:sp>
      <p:grpSp>
        <p:nvGrpSpPr>
          <p:cNvPr id="242713" name="Group 25"/>
          <p:cNvGrpSpPr>
            <a:grpSpLocks/>
          </p:cNvGrpSpPr>
          <p:nvPr/>
        </p:nvGrpSpPr>
        <p:grpSpPr bwMode="auto">
          <a:xfrm>
            <a:off x="457200" y="2863850"/>
            <a:ext cx="914400" cy="2727325"/>
            <a:chOff x="288" y="1804"/>
            <a:chExt cx="576" cy="1718"/>
          </a:xfrm>
        </p:grpSpPr>
        <p:sp>
          <p:nvSpPr>
            <p:cNvPr id="242692" name="AutoShape 4"/>
            <p:cNvSpPr>
              <a:spLocks noChangeArrowheads="1"/>
            </p:cNvSpPr>
            <p:nvPr/>
          </p:nvSpPr>
          <p:spPr bwMode="auto">
            <a:xfrm>
              <a:off x="288" y="2400"/>
              <a:ext cx="576" cy="576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3" name="Text Box 5"/>
            <p:cNvSpPr txBox="1">
              <a:spLocks noChangeArrowheads="1"/>
            </p:cNvSpPr>
            <p:nvPr/>
          </p:nvSpPr>
          <p:spPr bwMode="auto">
            <a:xfrm>
              <a:off x="465" y="2400"/>
              <a:ext cx="2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+</a:t>
              </a:r>
            </a:p>
          </p:txBody>
        </p:sp>
        <p:sp>
          <p:nvSpPr>
            <p:cNvPr id="242696" name="Text Box 8"/>
            <p:cNvSpPr txBox="1">
              <a:spLocks noChangeArrowheads="1"/>
            </p:cNvSpPr>
            <p:nvPr/>
          </p:nvSpPr>
          <p:spPr bwMode="auto">
            <a:xfrm>
              <a:off x="469" y="2574"/>
              <a:ext cx="21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_</a:t>
              </a:r>
            </a:p>
          </p:txBody>
        </p:sp>
        <p:sp>
          <p:nvSpPr>
            <p:cNvPr id="242704" name="Line 16"/>
            <p:cNvSpPr>
              <a:spLocks noChangeShapeType="1"/>
            </p:cNvSpPr>
            <p:nvPr/>
          </p:nvSpPr>
          <p:spPr bwMode="auto">
            <a:xfrm flipV="1">
              <a:off x="576" y="1920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2705" name="Line 17"/>
            <p:cNvSpPr>
              <a:spLocks noChangeShapeType="1"/>
            </p:cNvSpPr>
            <p:nvPr/>
          </p:nvSpPr>
          <p:spPr bwMode="auto">
            <a:xfrm flipV="1">
              <a:off x="576" y="297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2706" name="Oval 18"/>
            <p:cNvSpPr>
              <a:spLocks noChangeArrowheads="1"/>
            </p:cNvSpPr>
            <p:nvPr/>
          </p:nvSpPr>
          <p:spPr bwMode="auto">
            <a:xfrm>
              <a:off x="513" y="1804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707" name="Oval 19"/>
            <p:cNvSpPr>
              <a:spLocks noChangeArrowheads="1"/>
            </p:cNvSpPr>
            <p:nvPr/>
          </p:nvSpPr>
          <p:spPr bwMode="auto">
            <a:xfrm>
              <a:off x="515" y="3408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2712" name="Group 24"/>
          <p:cNvGrpSpPr>
            <a:grpSpLocks/>
          </p:cNvGrpSpPr>
          <p:nvPr/>
        </p:nvGrpSpPr>
        <p:grpSpPr bwMode="auto">
          <a:xfrm>
            <a:off x="1752600" y="2879725"/>
            <a:ext cx="914400" cy="2717800"/>
            <a:chOff x="1104" y="1814"/>
            <a:chExt cx="576" cy="1712"/>
          </a:xfrm>
        </p:grpSpPr>
        <p:grpSp>
          <p:nvGrpSpPr>
            <p:cNvPr id="242703" name="Group 15"/>
            <p:cNvGrpSpPr>
              <a:grpSpLocks/>
            </p:cNvGrpSpPr>
            <p:nvPr/>
          </p:nvGrpSpPr>
          <p:grpSpPr bwMode="auto">
            <a:xfrm>
              <a:off x="1104" y="2400"/>
              <a:ext cx="576" cy="576"/>
              <a:chOff x="1200" y="2112"/>
              <a:chExt cx="576" cy="576"/>
            </a:xfrm>
          </p:grpSpPr>
          <p:sp>
            <p:nvSpPr>
              <p:cNvPr id="242699" name="AutoShape 11"/>
              <p:cNvSpPr>
                <a:spLocks noChangeArrowheads="1"/>
              </p:cNvSpPr>
              <p:nvPr/>
            </p:nvSpPr>
            <p:spPr bwMode="auto">
              <a:xfrm>
                <a:off x="1200" y="2112"/>
                <a:ext cx="576" cy="576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702" name="Line 14"/>
              <p:cNvSpPr>
                <a:spLocks noChangeShapeType="1"/>
              </p:cNvSpPr>
              <p:nvPr/>
            </p:nvSpPr>
            <p:spPr bwMode="auto">
              <a:xfrm flipV="1">
                <a:off x="1488" y="2256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2708" name="Line 20"/>
            <p:cNvSpPr>
              <a:spLocks noChangeShapeType="1"/>
            </p:cNvSpPr>
            <p:nvPr/>
          </p:nvSpPr>
          <p:spPr bwMode="auto">
            <a:xfrm flipV="1">
              <a:off x="1392" y="1930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2709" name="Line 21"/>
            <p:cNvSpPr>
              <a:spLocks noChangeShapeType="1"/>
            </p:cNvSpPr>
            <p:nvPr/>
          </p:nvSpPr>
          <p:spPr bwMode="auto">
            <a:xfrm flipV="1">
              <a:off x="1392" y="297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2710" name="Oval 22"/>
            <p:cNvSpPr>
              <a:spLocks noChangeArrowheads="1"/>
            </p:cNvSpPr>
            <p:nvPr/>
          </p:nvSpPr>
          <p:spPr bwMode="auto">
            <a:xfrm>
              <a:off x="1332" y="1814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711" name="Oval 23"/>
            <p:cNvSpPr>
              <a:spLocks noChangeArrowheads="1"/>
            </p:cNvSpPr>
            <p:nvPr/>
          </p:nvSpPr>
          <p:spPr bwMode="auto">
            <a:xfrm>
              <a:off x="1331" y="3412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2801" name="Text Box 113"/>
          <p:cNvSpPr txBox="1">
            <a:spLocks noChangeArrowheads="1"/>
          </p:cNvSpPr>
          <p:nvPr/>
        </p:nvSpPr>
        <p:spPr bwMode="auto">
          <a:xfrm>
            <a:off x="92075" y="4014788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  <a:r>
              <a:rPr lang="en-US" sz="2000" b="1" baseline="-25000"/>
              <a:t>s</a:t>
            </a:r>
          </a:p>
        </p:txBody>
      </p:sp>
      <p:sp>
        <p:nvSpPr>
          <p:cNvPr id="242802" name="Text Box 114"/>
          <p:cNvSpPr txBox="1">
            <a:spLocks noChangeArrowheads="1"/>
          </p:cNvSpPr>
          <p:nvPr/>
        </p:nvSpPr>
        <p:spPr bwMode="auto">
          <a:xfrm>
            <a:off x="1511300" y="4052888"/>
            <a:ext cx="3175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  <a:r>
              <a:rPr lang="en-US" sz="2000" b="1" i="1" baseline="-25000"/>
              <a:t>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Network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collection of elements through which current flows</a:t>
            </a:r>
            <a:endParaRPr lang="en-US" b="1" u="sng"/>
          </a:p>
        </p:txBody>
      </p:sp>
      <p:sp>
        <p:nvSpPr>
          <p:cNvPr id="7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33915797-FF2D-420B-87B0-983783F45585}" type="slidenum">
              <a:rPr lang="en-US"/>
              <a:pPr lvl="1"/>
              <a:t>13</a:t>
            </a:fld>
            <a:endParaRPr lang="en-US"/>
          </a:p>
        </p:txBody>
      </p:sp>
      <p:grpSp>
        <p:nvGrpSpPr>
          <p:cNvPr id="244824" name="Group 88"/>
          <p:cNvGrpSpPr>
            <a:grpSpLocks/>
          </p:cNvGrpSpPr>
          <p:nvPr/>
        </p:nvGrpSpPr>
        <p:grpSpPr bwMode="auto">
          <a:xfrm>
            <a:off x="2473325" y="2681288"/>
            <a:ext cx="4351338" cy="2774950"/>
            <a:chOff x="1558" y="1689"/>
            <a:chExt cx="2741" cy="1748"/>
          </a:xfrm>
        </p:grpSpPr>
        <p:grpSp>
          <p:nvGrpSpPr>
            <p:cNvPr id="244782" name="Group 46"/>
            <p:cNvGrpSpPr>
              <a:grpSpLocks/>
            </p:cNvGrpSpPr>
            <p:nvPr/>
          </p:nvGrpSpPr>
          <p:grpSpPr bwMode="auto">
            <a:xfrm>
              <a:off x="1558" y="2504"/>
              <a:ext cx="657" cy="328"/>
              <a:chOff x="1558" y="2299"/>
              <a:chExt cx="657" cy="328"/>
            </a:xfrm>
          </p:grpSpPr>
          <p:sp>
            <p:nvSpPr>
              <p:cNvPr id="244741" name="Text Box 5"/>
              <p:cNvSpPr txBox="1">
                <a:spLocks noChangeArrowheads="1"/>
              </p:cNvSpPr>
              <p:nvPr/>
            </p:nvSpPr>
            <p:spPr bwMode="auto">
              <a:xfrm>
                <a:off x="1558" y="2365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s1</a:t>
                </a:r>
                <a:endParaRPr lang="en-US" sz="2000" b="1"/>
              </a:p>
            </p:txBody>
          </p:sp>
          <p:sp>
            <p:nvSpPr>
              <p:cNvPr id="244743" name="Oval 7"/>
              <p:cNvSpPr>
                <a:spLocks noChangeArrowheads="1"/>
              </p:cNvSpPr>
              <p:nvPr/>
            </p:nvSpPr>
            <p:spPr bwMode="auto">
              <a:xfrm>
                <a:off x="1883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44" name="Text Box 8"/>
              <p:cNvSpPr txBox="1">
                <a:spLocks noChangeArrowheads="1"/>
              </p:cNvSpPr>
              <p:nvPr/>
            </p:nvSpPr>
            <p:spPr bwMode="auto">
              <a:xfrm>
                <a:off x="1952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44745" name="Text Box 9"/>
              <p:cNvSpPr txBox="1">
                <a:spLocks noChangeArrowheads="1"/>
              </p:cNvSpPr>
              <p:nvPr/>
            </p:nvSpPr>
            <p:spPr bwMode="auto">
              <a:xfrm>
                <a:off x="1953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44746" name="AutoShape 10"/>
            <p:cNvCxnSpPr>
              <a:cxnSpLocks noChangeShapeType="1"/>
              <a:stCxn id="244744" idx="0"/>
              <a:endCxn id="244810" idx="0"/>
            </p:cNvCxnSpPr>
            <p:nvPr/>
          </p:nvCxnSpPr>
          <p:spPr bwMode="auto">
            <a:xfrm rot="16200000">
              <a:off x="1913" y="2156"/>
              <a:ext cx="486" cy="2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44747" name="Oval 11"/>
            <p:cNvSpPr>
              <a:spLocks noChangeArrowheads="1"/>
            </p:cNvSpPr>
            <p:nvPr/>
          </p:nvSpPr>
          <p:spPr bwMode="auto">
            <a:xfrm>
              <a:off x="2631" y="196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4748" name="AutoShape 12"/>
            <p:cNvCxnSpPr>
              <a:cxnSpLocks noChangeShapeType="1"/>
              <a:stCxn id="244743" idx="4"/>
              <a:endCxn id="244749" idx="2"/>
            </p:cNvCxnSpPr>
            <p:nvPr/>
          </p:nvCxnSpPr>
          <p:spPr bwMode="auto">
            <a:xfrm rot="16200000" flipH="1">
              <a:off x="2061" y="2820"/>
              <a:ext cx="567" cy="59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44749" name="Oval 13"/>
            <p:cNvSpPr>
              <a:spLocks noChangeArrowheads="1"/>
            </p:cNvSpPr>
            <p:nvPr/>
          </p:nvSpPr>
          <p:spPr bwMode="auto">
            <a:xfrm>
              <a:off x="2640" y="336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4750" name="AutoShape 14"/>
            <p:cNvCxnSpPr>
              <a:cxnSpLocks noChangeShapeType="1"/>
              <a:stCxn id="244747" idx="6"/>
              <a:endCxn id="244806" idx="0"/>
            </p:cNvCxnSpPr>
            <p:nvPr/>
          </p:nvCxnSpPr>
          <p:spPr bwMode="auto">
            <a:xfrm>
              <a:off x="2714" y="2007"/>
              <a:ext cx="1097" cy="1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244751" name="AutoShape 15"/>
            <p:cNvCxnSpPr>
              <a:cxnSpLocks noChangeShapeType="1"/>
              <a:stCxn id="244749" idx="6"/>
              <a:endCxn id="244758" idx="1"/>
            </p:cNvCxnSpPr>
            <p:nvPr/>
          </p:nvCxnSpPr>
          <p:spPr bwMode="auto">
            <a:xfrm flipV="1">
              <a:off x="2723" y="3288"/>
              <a:ext cx="1099" cy="1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244755" name="Group 19"/>
            <p:cNvGrpSpPr>
              <a:grpSpLocks/>
            </p:cNvGrpSpPr>
            <p:nvPr/>
          </p:nvGrpSpPr>
          <p:grpSpPr bwMode="auto">
            <a:xfrm>
              <a:off x="3765" y="3072"/>
              <a:ext cx="111" cy="216"/>
              <a:chOff x="3450" y="2313"/>
              <a:chExt cx="111" cy="216"/>
            </a:xfrm>
          </p:grpSpPr>
          <p:sp>
            <p:nvSpPr>
              <p:cNvPr id="244756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57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58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59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0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1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2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4766" name="Group 30"/>
            <p:cNvGrpSpPr>
              <a:grpSpLocks/>
            </p:cNvGrpSpPr>
            <p:nvPr/>
          </p:nvGrpSpPr>
          <p:grpSpPr bwMode="auto">
            <a:xfrm>
              <a:off x="2622" y="2256"/>
              <a:ext cx="111" cy="216"/>
              <a:chOff x="3450" y="2313"/>
              <a:chExt cx="111" cy="216"/>
            </a:xfrm>
          </p:grpSpPr>
          <p:sp>
            <p:nvSpPr>
              <p:cNvPr id="244767" name="Line 3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8" name="Line 3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9" name="Line 3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70" name="Line 3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71" name="Line 3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72" name="Line 3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73" name="Line 3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4774" name="Group 38"/>
            <p:cNvGrpSpPr>
              <a:grpSpLocks/>
            </p:cNvGrpSpPr>
            <p:nvPr/>
          </p:nvGrpSpPr>
          <p:grpSpPr bwMode="auto">
            <a:xfrm>
              <a:off x="2625" y="2964"/>
              <a:ext cx="111" cy="216"/>
              <a:chOff x="3450" y="2313"/>
              <a:chExt cx="111" cy="216"/>
            </a:xfrm>
          </p:grpSpPr>
          <p:sp>
            <p:nvSpPr>
              <p:cNvPr id="244775" name="Line 3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76" name="Line 4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77" name="Line 4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78" name="Line 4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79" name="Line 4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80" name="Line 4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81" name="Line 4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4783" name="Group 47"/>
            <p:cNvGrpSpPr>
              <a:grpSpLocks/>
            </p:cNvGrpSpPr>
            <p:nvPr/>
          </p:nvGrpSpPr>
          <p:grpSpPr bwMode="auto">
            <a:xfrm rot="-5400000">
              <a:off x="3211" y="2621"/>
              <a:ext cx="111" cy="216"/>
              <a:chOff x="3450" y="2313"/>
              <a:chExt cx="111" cy="216"/>
            </a:xfrm>
          </p:grpSpPr>
          <p:sp>
            <p:nvSpPr>
              <p:cNvPr id="244784" name="Line 4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85" name="Line 4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86" name="Line 5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87" name="Line 5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88" name="Line 5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89" name="Line 5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90" name="Line 5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4791" name="Oval 55"/>
            <p:cNvSpPr>
              <a:spLocks noChangeArrowheads="1"/>
            </p:cNvSpPr>
            <p:nvPr/>
          </p:nvSpPr>
          <p:spPr bwMode="auto">
            <a:xfrm>
              <a:off x="2634" y="269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4795" name="AutoShape 59"/>
            <p:cNvCxnSpPr>
              <a:cxnSpLocks noChangeShapeType="1"/>
              <a:stCxn id="244749" idx="0"/>
              <a:endCxn id="244777" idx="1"/>
            </p:cNvCxnSpPr>
            <p:nvPr/>
          </p:nvCxnSpPr>
          <p:spPr bwMode="auto">
            <a:xfrm flipV="1">
              <a:off x="2682" y="3180"/>
              <a:ext cx="0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4796" name="AutoShape 60"/>
            <p:cNvCxnSpPr>
              <a:cxnSpLocks noChangeShapeType="1"/>
              <a:stCxn id="244775" idx="0"/>
              <a:endCxn id="244791" idx="4"/>
            </p:cNvCxnSpPr>
            <p:nvPr/>
          </p:nvCxnSpPr>
          <p:spPr bwMode="auto">
            <a:xfrm flipV="1">
              <a:off x="2673" y="2774"/>
              <a:ext cx="3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4797" name="AutoShape 61"/>
            <p:cNvCxnSpPr>
              <a:cxnSpLocks noChangeShapeType="1"/>
              <a:stCxn id="244791" idx="0"/>
              <a:endCxn id="244769" idx="1"/>
            </p:cNvCxnSpPr>
            <p:nvPr/>
          </p:nvCxnSpPr>
          <p:spPr bwMode="auto">
            <a:xfrm flipV="1">
              <a:off x="2676" y="2472"/>
              <a:ext cx="3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4798" name="AutoShape 62"/>
            <p:cNvCxnSpPr>
              <a:cxnSpLocks noChangeShapeType="1"/>
              <a:stCxn id="244747" idx="4"/>
              <a:endCxn id="244767" idx="0"/>
            </p:cNvCxnSpPr>
            <p:nvPr/>
          </p:nvCxnSpPr>
          <p:spPr bwMode="auto">
            <a:xfrm flipH="1">
              <a:off x="2670" y="2045"/>
              <a:ext cx="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44799" name="Oval 63"/>
            <p:cNvSpPr>
              <a:spLocks noChangeArrowheads="1"/>
            </p:cNvSpPr>
            <p:nvPr/>
          </p:nvSpPr>
          <p:spPr bwMode="auto">
            <a:xfrm>
              <a:off x="3769" y="268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4800" name="AutoShape 64"/>
            <p:cNvCxnSpPr>
              <a:cxnSpLocks noChangeShapeType="1"/>
              <a:stCxn id="244799" idx="4"/>
              <a:endCxn id="244756" idx="0"/>
            </p:cNvCxnSpPr>
            <p:nvPr/>
          </p:nvCxnSpPr>
          <p:spPr bwMode="auto">
            <a:xfrm>
              <a:off x="3811" y="2765"/>
              <a:ext cx="2" cy="3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4801" name="AutoShape 65"/>
            <p:cNvCxnSpPr>
              <a:cxnSpLocks noChangeShapeType="1"/>
              <a:stCxn id="244799" idx="2"/>
              <a:endCxn id="244786" idx="1"/>
            </p:cNvCxnSpPr>
            <p:nvPr/>
          </p:nvCxnSpPr>
          <p:spPr bwMode="auto">
            <a:xfrm flipH="1">
              <a:off x="3376" y="2727"/>
              <a:ext cx="39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4802" name="AutoShape 66"/>
            <p:cNvCxnSpPr>
              <a:cxnSpLocks noChangeShapeType="1"/>
              <a:stCxn id="244791" idx="6"/>
              <a:endCxn id="244784" idx="0"/>
            </p:cNvCxnSpPr>
            <p:nvPr/>
          </p:nvCxnSpPr>
          <p:spPr bwMode="auto">
            <a:xfrm>
              <a:off x="2717" y="2736"/>
              <a:ext cx="4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44822" name="Group 86"/>
            <p:cNvGrpSpPr>
              <a:grpSpLocks/>
            </p:cNvGrpSpPr>
            <p:nvPr/>
          </p:nvGrpSpPr>
          <p:grpSpPr bwMode="auto">
            <a:xfrm>
              <a:off x="3643" y="2176"/>
              <a:ext cx="656" cy="328"/>
              <a:chOff x="3643" y="2176"/>
              <a:chExt cx="656" cy="328"/>
            </a:xfrm>
          </p:grpSpPr>
          <p:sp>
            <p:nvSpPr>
              <p:cNvPr id="244804" name="Text Box 68"/>
              <p:cNvSpPr txBox="1">
                <a:spLocks noChangeArrowheads="1"/>
              </p:cNvSpPr>
              <p:nvPr/>
            </p:nvSpPr>
            <p:spPr bwMode="auto">
              <a:xfrm>
                <a:off x="3975" y="2238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s2</a:t>
                </a:r>
                <a:endParaRPr lang="en-US" sz="2000" b="1"/>
              </a:p>
            </p:txBody>
          </p:sp>
          <p:sp>
            <p:nvSpPr>
              <p:cNvPr id="244805" name="Oval 69"/>
              <p:cNvSpPr>
                <a:spLocks noChangeArrowheads="1"/>
              </p:cNvSpPr>
              <p:nvPr/>
            </p:nvSpPr>
            <p:spPr bwMode="auto">
              <a:xfrm>
                <a:off x="3643" y="219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06" name="Text Box 70"/>
              <p:cNvSpPr txBox="1">
                <a:spLocks noChangeArrowheads="1"/>
              </p:cNvSpPr>
              <p:nvPr/>
            </p:nvSpPr>
            <p:spPr bwMode="auto">
              <a:xfrm>
                <a:off x="3712" y="217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44807" name="Text Box 71"/>
              <p:cNvSpPr txBox="1">
                <a:spLocks noChangeArrowheads="1"/>
              </p:cNvSpPr>
              <p:nvPr/>
            </p:nvSpPr>
            <p:spPr bwMode="auto">
              <a:xfrm>
                <a:off x="3713" y="223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44808" name="AutoShape 72"/>
            <p:cNvCxnSpPr>
              <a:cxnSpLocks noChangeShapeType="1"/>
              <a:stCxn id="244799" idx="0"/>
              <a:endCxn id="244805" idx="4"/>
            </p:cNvCxnSpPr>
            <p:nvPr/>
          </p:nvCxnSpPr>
          <p:spPr bwMode="auto">
            <a:xfrm flipH="1" flipV="1">
              <a:off x="3809" y="2504"/>
              <a:ext cx="2" cy="1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44809" name="Group 73"/>
            <p:cNvGrpSpPr>
              <a:grpSpLocks/>
            </p:cNvGrpSpPr>
            <p:nvPr/>
          </p:nvGrpSpPr>
          <p:grpSpPr bwMode="auto">
            <a:xfrm rot="-5400000">
              <a:off x="2311" y="1901"/>
              <a:ext cx="111" cy="216"/>
              <a:chOff x="3450" y="2313"/>
              <a:chExt cx="111" cy="216"/>
            </a:xfrm>
          </p:grpSpPr>
          <p:sp>
            <p:nvSpPr>
              <p:cNvPr id="244810" name="Line 7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811" name="Line 7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812" name="Line 7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813" name="Line 7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814" name="Line 7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815" name="Line 7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816" name="Line 8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4817" name="AutoShape 81"/>
            <p:cNvCxnSpPr>
              <a:cxnSpLocks noChangeShapeType="1"/>
              <a:stCxn id="244812" idx="1"/>
              <a:endCxn id="244747" idx="2"/>
            </p:cNvCxnSpPr>
            <p:nvPr/>
          </p:nvCxnSpPr>
          <p:spPr bwMode="auto">
            <a:xfrm flipV="1">
              <a:off x="2476" y="2007"/>
              <a:ext cx="15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44818" name="Text Box 82"/>
            <p:cNvSpPr txBox="1">
              <a:spLocks noChangeArrowheads="1"/>
            </p:cNvSpPr>
            <p:nvPr/>
          </p:nvSpPr>
          <p:spPr bwMode="auto">
            <a:xfrm>
              <a:off x="2209" y="1689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244819" name="Text Box 83"/>
            <p:cNvSpPr txBox="1">
              <a:spLocks noChangeArrowheads="1"/>
            </p:cNvSpPr>
            <p:nvPr/>
          </p:nvSpPr>
          <p:spPr bwMode="auto">
            <a:xfrm>
              <a:off x="2317" y="2222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244820" name="Text Box 84"/>
            <p:cNvSpPr txBox="1">
              <a:spLocks noChangeArrowheads="1"/>
            </p:cNvSpPr>
            <p:nvPr/>
          </p:nvSpPr>
          <p:spPr bwMode="auto">
            <a:xfrm>
              <a:off x="2352" y="2936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244821" name="Text Box 85"/>
            <p:cNvSpPr txBox="1">
              <a:spLocks noChangeArrowheads="1"/>
            </p:cNvSpPr>
            <p:nvPr/>
          </p:nvSpPr>
          <p:spPr bwMode="auto">
            <a:xfrm>
              <a:off x="3133" y="243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4</a:t>
              </a:r>
            </a:p>
          </p:txBody>
        </p:sp>
        <p:sp>
          <p:nvSpPr>
            <p:cNvPr id="244823" name="Text Box 87"/>
            <p:cNvSpPr txBox="1">
              <a:spLocks noChangeArrowheads="1"/>
            </p:cNvSpPr>
            <p:nvPr/>
          </p:nvSpPr>
          <p:spPr bwMode="auto">
            <a:xfrm>
              <a:off x="3876" y="3051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5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Network - Branches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Any portion of a circuit with two terminals connected to it.</a:t>
            </a:r>
          </a:p>
          <a:p>
            <a:pPr>
              <a:lnSpc>
                <a:spcPct val="90000"/>
              </a:lnSpc>
            </a:pPr>
            <a:r>
              <a:rPr lang="en-US" sz="2800"/>
              <a:t>May consist of one or more circuit elements</a:t>
            </a:r>
          </a:p>
        </p:txBody>
      </p:sp>
      <p:sp>
        <p:nvSpPr>
          <p:cNvPr id="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4D170D4-B8A5-4CC2-B93A-34B50C1B434B}" type="slidenum">
              <a:rPr lang="en-US"/>
              <a:pPr lvl="1"/>
              <a:t>14</a:t>
            </a:fld>
            <a:endParaRPr lang="en-US"/>
          </a:p>
        </p:txBody>
      </p:sp>
      <p:grpSp>
        <p:nvGrpSpPr>
          <p:cNvPr id="245764" name="Group 4"/>
          <p:cNvGrpSpPr>
            <a:grpSpLocks/>
          </p:cNvGrpSpPr>
          <p:nvPr/>
        </p:nvGrpSpPr>
        <p:grpSpPr bwMode="auto">
          <a:xfrm>
            <a:off x="3581400" y="2863850"/>
            <a:ext cx="4351338" cy="2774950"/>
            <a:chOff x="1558" y="1689"/>
            <a:chExt cx="2741" cy="1748"/>
          </a:xfrm>
        </p:grpSpPr>
        <p:grpSp>
          <p:nvGrpSpPr>
            <p:cNvPr id="245765" name="Group 5"/>
            <p:cNvGrpSpPr>
              <a:grpSpLocks/>
            </p:cNvGrpSpPr>
            <p:nvPr/>
          </p:nvGrpSpPr>
          <p:grpSpPr bwMode="auto">
            <a:xfrm>
              <a:off x="1558" y="2504"/>
              <a:ext cx="657" cy="328"/>
              <a:chOff x="1558" y="2299"/>
              <a:chExt cx="657" cy="328"/>
            </a:xfrm>
          </p:grpSpPr>
          <p:sp>
            <p:nvSpPr>
              <p:cNvPr id="245766" name="Text Box 6"/>
              <p:cNvSpPr txBox="1">
                <a:spLocks noChangeArrowheads="1"/>
              </p:cNvSpPr>
              <p:nvPr/>
            </p:nvSpPr>
            <p:spPr bwMode="auto">
              <a:xfrm>
                <a:off x="1558" y="2365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s1</a:t>
                </a:r>
                <a:endParaRPr lang="en-US" sz="2000" b="1"/>
              </a:p>
            </p:txBody>
          </p:sp>
          <p:sp>
            <p:nvSpPr>
              <p:cNvPr id="245767" name="Oval 7"/>
              <p:cNvSpPr>
                <a:spLocks noChangeArrowheads="1"/>
              </p:cNvSpPr>
              <p:nvPr/>
            </p:nvSpPr>
            <p:spPr bwMode="auto">
              <a:xfrm>
                <a:off x="1883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68" name="Text Box 8"/>
              <p:cNvSpPr txBox="1">
                <a:spLocks noChangeArrowheads="1"/>
              </p:cNvSpPr>
              <p:nvPr/>
            </p:nvSpPr>
            <p:spPr bwMode="auto">
              <a:xfrm>
                <a:off x="1952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45769" name="Text Box 9"/>
              <p:cNvSpPr txBox="1">
                <a:spLocks noChangeArrowheads="1"/>
              </p:cNvSpPr>
              <p:nvPr/>
            </p:nvSpPr>
            <p:spPr bwMode="auto">
              <a:xfrm>
                <a:off x="1953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45770" name="AutoShape 10"/>
            <p:cNvCxnSpPr>
              <a:cxnSpLocks noChangeShapeType="1"/>
              <a:stCxn id="245768" idx="0"/>
              <a:endCxn id="245824" idx="0"/>
            </p:cNvCxnSpPr>
            <p:nvPr/>
          </p:nvCxnSpPr>
          <p:spPr bwMode="auto">
            <a:xfrm rot="16200000">
              <a:off x="1913" y="2156"/>
              <a:ext cx="486" cy="2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45771" name="Oval 11"/>
            <p:cNvSpPr>
              <a:spLocks noChangeArrowheads="1"/>
            </p:cNvSpPr>
            <p:nvPr/>
          </p:nvSpPr>
          <p:spPr bwMode="auto">
            <a:xfrm>
              <a:off x="2631" y="196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5772" name="AutoShape 12"/>
            <p:cNvCxnSpPr>
              <a:cxnSpLocks noChangeShapeType="1"/>
              <a:stCxn id="245767" idx="4"/>
              <a:endCxn id="245773" idx="2"/>
            </p:cNvCxnSpPr>
            <p:nvPr/>
          </p:nvCxnSpPr>
          <p:spPr bwMode="auto">
            <a:xfrm rot="16200000" flipH="1">
              <a:off x="2061" y="2820"/>
              <a:ext cx="567" cy="59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45773" name="Oval 13"/>
            <p:cNvSpPr>
              <a:spLocks noChangeArrowheads="1"/>
            </p:cNvSpPr>
            <p:nvPr/>
          </p:nvSpPr>
          <p:spPr bwMode="auto">
            <a:xfrm>
              <a:off x="2640" y="336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5774" name="AutoShape 14"/>
            <p:cNvCxnSpPr>
              <a:cxnSpLocks noChangeShapeType="1"/>
              <a:stCxn id="245771" idx="6"/>
              <a:endCxn id="245820" idx="0"/>
            </p:cNvCxnSpPr>
            <p:nvPr/>
          </p:nvCxnSpPr>
          <p:spPr bwMode="auto">
            <a:xfrm>
              <a:off x="2714" y="2007"/>
              <a:ext cx="1097" cy="1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245775" name="AutoShape 15"/>
            <p:cNvCxnSpPr>
              <a:cxnSpLocks noChangeShapeType="1"/>
              <a:stCxn id="245773" idx="6"/>
              <a:endCxn id="245779" idx="1"/>
            </p:cNvCxnSpPr>
            <p:nvPr/>
          </p:nvCxnSpPr>
          <p:spPr bwMode="auto">
            <a:xfrm flipV="1">
              <a:off x="2723" y="3288"/>
              <a:ext cx="1099" cy="1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245776" name="Group 16"/>
            <p:cNvGrpSpPr>
              <a:grpSpLocks/>
            </p:cNvGrpSpPr>
            <p:nvPr/>
          </p:nvGrpSpPr>
          <p:grpSpPr bwMode="auto">
            <a:xfrm>
              <a:off x="3765" y="3072"/>
              <a:ext cx="111" cy="216"/>
              <a:chOff x="3450" y="2313"/>
              <a:chExt cx="111" cy="216"/>
            </a:xfrm>
          </p:grpSpPr>
          <p:sp>
            <p:nvSpPr>
              <p:cNvPr id="245777" name="Line 1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78" name="Line 1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79" name="Line 1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80" name="Line 2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81" name="Line 2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82" name="Line 2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83" name="Line 2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784" name="Group 24"/>
            <p:cNvGrpSpPr>
              <a:grpSpLocks/>
            </p:cNvGrpSpPr>
            <p:nvPr/>
          </p:nvGrpSpPr>
          <p:grpSpPr bwMode="auto">
            <a:xfrm>
              <a:off x="2622" y="2256"/>
              <a:ext cx="111" cy="216"/>
              <a:chOff x="3450" y="2313"/>
              <a:chExt cx="111" cy="216"/>
            </a:xfrm>
          </p:grpSpPr>
          <p:sp>
            <p:nvSpPr>
              <p:cNvPr id="245785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86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87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88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89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90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91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792" name="Group 32"/>
            <p:cNvGrpSpPr>
              <a:grpSpLocks/>
            </p:cNvGrpSpPr>
            <p:nvPr/>
          </p:nvGrpSpPr>
          <p:grpSpPr bwMode="auto">
            <a:xfrm>
              <a:off x="2625" y="2964"/>
              <a:ext cx="111" cy="216"/>
              <a:chOff x="3450" y="2313"/>
              <a:chExt cx="111" cy="216"/>
            </a:xfrm>
          </p:grpSpPr>
          <p:sp>
            <p:nvSpPr>
              <p:cNvPr id="245793" name="Line 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94" name="Line 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95" name="Line 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96" name="Line 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97" name="Line 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98" name="Line 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99" name="Line 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800" name="Group 40"/>
            <p:cNvGrpSpPr>
              <a:grpSpLocks/>
            </p:cNvGrpSpPr>
            <p:nvPr/>
          </p:nvGrpSpPr>
          <p:grpSpPr bwMode="auto">
            <a:xfrm rot="-5400000">
              <a:off x="3211" y="2621"/>
              <a:ext cx="111" cy="216"/>
              <a:chOff x="3450" y="2313"/>
              <a:chExt cx="111" cy="216"/>
            </a:xfrm>
          </p:grpSpPr>
          <p:sp>
            <p:nvSpPr>
              <p:cNvPr id="245801" name="Line 4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02" name="Line 4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03" name="Line 4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04" name="Line 4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05" name="Line 4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06" name="Line 4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07" name="Line 4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5808" name="Oval 48"/>
            <p:cNvSpPr>
              <a:spLocks noChangeArrowheads="1"/>
            </p:cNvSpPr>
            <p:nvPr/>
          </p:nvSpPr>
          <p:spPr bwMode="auto">
            <a:xfrm>
              <a:off x="2634" y="269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5809" name="AutoShape 49"/>
            <p:cNvCxnSpPr>
              <a:cxnSpLocks noChangeShapeType="1"/>
              <a:stCxn id="245773" idx="0"/>
              <a:endCxn id="245795" idx="1"/>
            </p:cNvCxnSpPr>
            <p:nvPr/>
          </p:nvCxnSpPr>
          <p:spPr bwMode="auto">
            <a:xfrm flipV="1">
              <a:off x="2682" y="3180"/>
              <a:ext cx="0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5810" name="AutoShape 50"/>
            <p:cNvCxnSpPr>
              <a:cxnSpLocks noChangeShapeType="1"/>
              <a:stCxn id="245793" idx="0"/>
              <a:endCxn id="245808" idx="4"/>
            </p:cNvCxnSpPr>
            <p:nvPr/>
          </p:nvCxnSpPr>
          <p:spPr bwMode="auto">
            <a:xfrm flipV="1">
              <a:off x="2673" y="2774"/>
              <a:ext cx="3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5811" name="AutoShape 51"/>
            <p:cNvCxnSpPr>
              <a:cxnSpLocks noChangeShapeType="1"/>
              <a:stCxn id="245808" idx="0"/>
              <a:endCxn id="245787" idx="1"/>
            </p:cNvCxnSpPr>
            <p:nvPr/>
          </p:nvCxnSpPr>
          <p:spPr bwMode="auto">
            <a:xfrm flipV="1">
              <a:off x="2676" y="2472"/>
              <a:ext cx="3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5812" name="AutoShape 52"/>
            <p:cNvCxnSpPr>
              <a:cxnSpLocks noChangeShapeType="1"/>
              <a:stCxn id="245771" idx="4"/>
              <a:endCxn id="245785" idx="0"/>
            </p:cNvCxnSpPr>
            <p:nvPr/>
          </p:nvCxnSpPr>
          <p:spPr bwMode="auto">
            <a:xfrm flipH="1">
              <a:off x="2670" y="2045"/>
              <a:ext cx="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45813" name="Oval 53"/>
            <p:cNvSpPr>
              <a:spLocks noChangeArrowheads="1"/>
            </p:cNvSpPr>
            <p:nvPr/>
          </p:nvSpPr>
          <p:spPr bwMode="auto">
            <a:xfrm>
              <a:off x="3769" y="268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5814" name="AutoShape 54"/>
            <p:cNvCxnSpPr>
              <a:cxnSpLocks noChangeShapeType="1"/>
              <a:stCxn id="245813" idx="4"/>
              <a:endCxn id="245777" idx="0"/>
            </p:cNvCxnSpPr>
            <p:nvPr/>
          </p:nvCxnSpPr>
          <p:spPr bwMode="auto">
            <a:xfrm>
              <a:off x="3811" y="2765"/>
              <a:ext cx="2" cy="3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5815" name="AutoShape 55"/>
            <p:cNvCxnSpPr>
              <a:cxnSpLocks noChangeShapeType="1"/>
              <a:stCxn id="245813" idx="2"/>
              <a:endCxn id="245803" idx="1"/>
            </p:cNvCxnSpPr>
            <p:nvPr/>
          </p:nvCxnSpPr>
          <p:spPr bwMode="auto">
            <a:xfrm flipH="1">
              <a:off x="3376" y="2727"/>
              <a:ext cx="39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5816" name="AutoShape 56"/>
            <p:cNvCxnSpPr>
              <a:cxnSpLocks noChangeShapeType="1"/>
              <a:stCxn id="245808" idx="6"/>
              <a:endCxn id="245801" idx="0"/>
            </p:cNvCxnSpPr>
            <p:nvPr/>
          </p:nvCxnSpPr>
          <p:spPr bwMode="auto">
            <a:xfrm>
              <a:off x="2717" y="2736"/>
              <a:ext cx="4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45817" name="Group 57"/>
            <p:cNvGrpSpPr>
              <a:grpSpLocks/>
            </p:cNvGrpSpPr>
            <p:nvPr/>
          </p:nvGrpSpPr>
          <p:grpSpPr bwMode="auto">
            <a:xfrm>
              <a:off x="3643" y="2176"/>
              <a:ext cx="656" cy="328"/>
              <a:chOff x="3643" y="2176"/>
              <a:chExt cx="656" cy="328"/>
            </a:xfrm>
          </p:grpSpPr>
          <p:sp>
            <p:nvSpPr>
              <p:cNvPr id="245818" name="Text Box 58"/>
              <p:cNvSpPr txBox="1">
                <a:spLocks noChangeArrowheads="1"/>
              </p:cNvSpPr>
              <p:nvPr/>
            </p:nvSpPr>
            <p:spPr bwMode="auto">
              <a:xfrm>
                <a:off x="3975" y="2238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s2</a:t>
                </a:r>
                <a:endParaRPr lang="en-US" sz="2000" b="1"/>
              </a:p>
            </p:txBody>
          </p:sp>
          <p:sp>
            <p:nvSpPr>
              <p:cNvPr id="245819" name="Oval 59"/>
              <p:cNvSpPr>
                <a:spLocks noChangeArrowheads="1"/>
              </p:cNvSpPr>
              <p:nvPr/>
            </p:nvSpPr>
            <p:spPr bwMode="auto">
              <a:xfrm>
                <a:off x="3643" y="219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20" name="Text Box 60"/>
              <p:cNvSpPr txBox="1">
                <a:spLocks noChangeArrowheads="1"/>
              </p:cNvSpPr>
              <p:nvPr/>
            </p:nvSpPr>
            <p:spPr bwMode="auto">
              <a:xfrm>
                <a:off x="3712" y="217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45821" name="Text Box 61"/>
              <p:cNvSpPr txBox="1">
                <a:spLocks noChangeArrowheads="1"/>
              </p:cNvSpPr>
              <p:nvPr/>
            </p:nvSpPr>
            <p:spPr bwMode="auto">
              <a:xfrm>
                <a:off x="3713" y="223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45822" name="AutoShape 62"/>
            <p:cNvCxnSpPr>
              <a:cxnSpLocks noChangeShapeType="1"/>
              <a:stCxn id="245813" idx="0"/>
              <a:endCxn id="245819" idx="4"/>
            </p:cNvCxnSpPr>
            <p:nvPr/>
          </p:nvCxnSpPr>
          <p:spPr bwMode="auto">
            <a:xfrm flipH="1" flipV="1">
              <a:off x="3809" y="2504"/>
              <a:ext cx="2" cy="1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45823" name="Group 63"/>
            <p:cNvGrpSpPr>
              <a:grpSpLocks/>
            </p:cNvGrpSpPr>
            <p:nvPr/>
          </p:nvGrpSpPr>
          <p:grpSpPr bwMode="auto">
            <a:xfrm rot="-5400000">
              <a:off x="2311" y="1901"/>
              <a:ext cx="111" cy="216"/>
              <a:chOff x="3450" y="2313"/>
              <a:chExt cx="111" cy="216"/>
            </a:xfrm>
          </p:grpSpPr>
          <p:sp>
            <p:nvSpPr>
              <p:cNvPr id="245824" name="Line 6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25" name="Line 6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26" name="Line 6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27" name="Line 6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28" name="Line 6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29" name="Line 6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30" name="Line 7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5831" name="AutoShape 71"/>
            <p:cNvCxnSpPr>
              <a:cxnSpLocks noChangeShapeType="1"/>
              <a:stCxn id="245826" idx="1"/>
              <a:endCxn id="245771" idx="2"/>
            </p:cNvCxnSpPr>
            <p:nvPr/>
          </p:nvCxnSpPr>
          <p:spPr bwMode="auto">
            <a:xfrm flipV="1">
              <a:off x="2476" y="2007"/>
              <a:ext cx="15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45832" name="Text Box 72"/>
            <p:cNvSpPr txBox="1">
              <a:spLocks noChangeArrowheads="1"/>
            </p:cNvSpPr>
            <p:nvPr/>
          </p:nvSpPr>
          <p:spPr bwMode="auto">
            <a:xfrm>
              <a:off x="2209" y="1689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245833" name="Text Box 73"/>
            <p:cNvSpPr txBox="1">
              <a:spLocks noChangeArrowheads="1"/>
            </p:cNvSpPr>
            <p:nvPr/>
          </p:nvSpPr>
          <p:spPr bwMode="auto">
            <a:xfrm>
              <a:off x="2317" y="2222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245834" name="Text Box 74"/>
            <p:cNvSpPr txBox="1">
              <a:spLocks noChangeArrowheads="1"/>
            </p:cNvSpPr>
            <p:nvPr/>
          </p:nvSpPr>
          <p:spPr bwMode="auto">
            <a:xfrm>
              <a:off x="2352" y="2936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245835" name="Text Box 75"/>
            <p:cNvSpPr txBox="1">
              <a:spLocks noChangeArrowheads="1"/>
            </p:cNvSpPr>
            <p:nvPr/>
          </p:nvSpPr>
          <p:spPr bwMode="auto">
            <a:xfrm>
              <a:off x="3133" y="243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4</a:t>
              </a:r>
            </a:p>
          </p:txBody>
        </p:sp>
        <p:sp>
          <p:nvSpPr>
            <p:cNvPr id="245836" name="Text Box 76"/>
            <p:cNvSpPr txBox="1">
              <a:spLocks noChangeArrowheads="1"/>
            </p:cNvSpPr>
            <p:nvPr/>
          </p:nvSpPr>
          <p:spPr bwMode="auto">
            <a:xfrm>
              <a:off x="3876" y="3051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5</a:t>
              </a:r>
            </a:p>
          </p:txBody>
        </p:sp>
      </p:grpSp>
      <p:grpSp>
        <p:nvGrpSpPr>
          <p:cNvPr id="245856" name="Group 96"/>
          <p:cNvGrpSpPr>
            <a:grpSpLocks/>
          </p:cNvGrpSpPr>
          <p:nvPr/>
        </p:nvGrpSpPr>
        <p:grpSpPr bwMode="auto">
          <a:xfrm>
            <a:off x="304800" y="3063875"/>
            <a:ext cx="2713038" cy="2727325"/>
            <a:chOff x="192" y="1930"/>
            <a:chExt cx="1709" cy="1718"/>
          </a:xfrm>
        </p:grpSpPr>
        <p:sp>
          <p:nvSpPr>
            <p:cNvPr id="245844" name="Text Box 84"/>
            <p:cNvSpPr txBox="1">
              <a:spLocks noChangeArrowheads="1"/>
            </p:cNvSpPr>
            <p:nvPr/>
          </p:nvSpPr>
          <p:spPr bwMode="auto">
            <a:xfrm>
              <a:off x="816" y="2160"/>
              <a:ext cx="2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+</a:t>
              </a:r>
            </a:p>
          </p:txBody>
        </p:sp>
        <p:sp>
          <p:nvSpPr>
            <p:cNvPr id="245845" name="Text Box 85"/>
            <p:cNvSpPr txBox="1">
              <a:spLocks noChangeArrowheads="1"/>
            </p:cNvSpPr>
            <p:nvPr/>
          </p:nvSpPr>
          <p:spPr bwMode="auto">
            <a:xfrm>
              <a:off x="816" y="3024"/>
              <a:ext cx="21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_</a:t>
              </a:r>
            </a:p>
          </p:txBody>
        </p:sp>
        <p:sp>
          <p:nvSpPr>
            <p:cNvPr id="245846" name="Line 86"/>
            <p:cNvSpPr>
              <a:spLocks noChangeShapeType="1"/>
            </p:cNvSpPr>
            <p:nvPr/>
          </p:nvSpPr>
          <p:spPr bwMode="auto">
            <a:xfrm flipV="1">
              <a:off x="1152" y="2046"/>
              <a:ext cx="0" cy="3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7" name="Line 87"/>
            <p:cNvSpPr>
              <a:spLocks noChangeShapeType="1"/>
            </p:cNvSpPr>
            <p:nvPr/>
          </p:nvSpPr>
          <p:spPr bwMode="auto">
            <a:xfrm flipV="1">
              <a:off x="1152" y="3147"/>
              <a:ext cx="0" cy="3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8" name="Oval 88"/>
            <p:cNvSpPr>
              <a:spLocks noChangeArrowheads="1"/>
            </p:cNvSpPr>
            <p:nvPr/>
          </p:nvSpPr>
          <p:spPr bwMode="auto">
            <a:xfrm>
              <a:off x="1089" y="1930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9" name="Oval 89"/>
            <p:cNvSpPr>
              <a:spLocks noChangeArrowheads="1"/>
            </p:cNvSpPr>
            <p:nvPr/>
          </p:nvSpPr>
          <p:spPr bwMode="auto">
            <a:xfrm>
              <a:off x="1091" y="3534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0" name="Rectangle 90"/>
            <p:cNvSpPr>
              <a:spLocks noChangeArrowheads="1"/>
            </p:cNvSpPr>
            <p:nvPr/>
          </p:nvSpPr>
          <p:spPr bwMode="auto">
            <a:xfrm>
              <a:off x="1017" y="2405"/>
              <a:ext cx="268" cy="74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1" name="Line 91"/>
            <p:cNvSpPr>
              <a:spLocks noChangeShapeType="1"/>
            </p:cNvSpPr>
            <p:nvPr/>
          </p:nvSpPr>
          <p:spPr bwMode="auto">
            <a:xfrm>
              <a:off x="1213" y="2112"/>
              <a:ext cx="0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52" name="Text Box 92"/>
            <p:cNvSpPr txBox="1">
              <a:spLocks noChangeArrowheads="1"/>
            </p:cNvSpPr>
            <p:nvPr/>
          </p:nvSpPr>
          <p:spPr bwMode="auto">
            <a:xfrm>
              <a:off x="1205" y="2035"/>
              <a:ext cx="16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</a:p>
          </p:txBody>
        </p:sp>
        <p:sp>
          <p:nvSpPr>
            <p:cNvPr id="245853" name="Text Box 93"/>
            <p:cNvSpPr txBox="1">
              <a:spLocks noChangeArrowheads="1"/>
            </p:cNvSpPr>
            <p:nvPr/>
          </p:nvSpPr>
          <p:spPr bwMode="auto">
            <a:xfrm>
              <a:off x="718" y="2598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</a:p>
          </p:txBody>
        </p:sp>
        <p:sp>
          <p:nvSpPr>
            <p:cNvPr id="245854" name="Text Box 94"/>
            <p:cNvSpPr txBox="1">
              <a:spLocks noChangeArrowheads="1"/>
            </p:cNvSpPr>
            <p:nvPr/>
          </p:nvSpPr>
          <p:spPr bwMode="auto">
            <a:xfrm>
              <a:off x="192" y="2544"/>
              <a:ext cx="54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Branch</a:t>
              </a:r>
            </a:p>
            <a:p>
              <a:r>
                <a:rPr lang="en-US"/>
                <a:t>voltage</a:t>
              </a:r>
            </a:p>
          </p:txBody>
        </p:sp>
        <p:sp>
          <p:nvSpPr>
            <p:cNvPr id="245855" name="Text Box 95"/>
            <p:cNvSpPr txBox="1">
              <a:spLocks noChangeArrowheads="1"/>
            </p:cNvSpPr>
            <p:nvPr/>
          </p:nvSpPr>
          <p:spPr bwMode="auto">
            <a:xfrm>
              <a:off x="1369" y="2194"/>
              <a:ext cx="532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Branch</a:t>
              </a:r>
            </a:p>
            <a:p>
              <a:r>
                <a:rPr lang="en-US"/>
                <a:t>current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Network - Branches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Any portion of a circuit with two terminals connected to it.</a:t>
            </a:r>
          </a:p>
          <a:p>
            <a:pPr>
              <a:lnSpc>
                <a:spcPct val="90000"/>
              </a:lnSpc>
            </a:pPr>
            <a:r>
              <a:rPr lang="en-US" sz="2800"/>
              <a:t>May consist of one or more circuit elements</a:t>
            </a:r>
          </a:p>
        </p:txBody>
      </p:sp>
      <p:sp>
        <p:nvSpPr>
          <p:cNvPr id="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718E2D0-D163-48B5-8535-77021AF93180}" type="slidenum">
              <a:rPr lang="en-US"/>
              <a:pPr lvl="1"/>
              <a:t>15</a:t>
            </a:fld>
            <a:endParaRPr lang="en-US"/>
          </a:p>
        </p:txBody>
      </p:sp>
      <p:grpSp>
        <p:nvGrpSpPr>
          <p:cNvPr id="252932" name="Group 4"/>
          <p:cNvGrpSpPr>
            <a:grpSpLocks/>
          </p:cNvGrpSpPr>
          <p:nvPr/>
        </p:nvGrpSpPr>
        <p:grpSpPr bwMode="auto">
          <a:xfrm>
            <a:off x="3581400" y="2863850"/>
            <a:ext cx="4351338" cy="3003550"/>
            <a:chOff x="2256" y="1804"/>
            <a:chExt cx="2741" cy="1892"/>
          </a:xfrm>
        </p:grpSpPr>
        <p:grpSp>
          <p:nvGrpSpPr>
            <p:cNvPr id="252933" name="Group 5"/>
            <p:cNvGrpSpPr>
              <a:grpSpLocks/>
            </p:cNvGrpSpPr>
            <p:nvPr/>
          </p:nvGrpSpPr>
          <p:grpSpPr bwMode="auto">
            <a:xfrm>
              <a:off x="2256" y="1804"/>
              <a:ext cx="2741" cy="1748"/>
              <a:chOff x="1558" y="1689"/>
              <a:chExt cx="2741" cy="1748"/>
            </a:xfrm>
          </p:grpSpPr>
          <p:grpSp>
            <p:nvGrpSpPr>
              <p:cNvPr id="252934" name="Group 6"/>
              <p:cNvGrpSpPr>
                <a:grpSpLocks/>
              </p:cNvGrpSpPr>
              <p:nvPr/>
            </p:nvGrpSpPr>
            <p:grpSpPr bwMode="auto">
              <a:xfrm>
                <a:off x="1558" y="2504"/>
                <a:ext cx="657" cy="328"/>
                <a:chOff x="1558" y="2299"/>
                <a:chExt cx="657" cy="328"/>
              </a:xfrm>
            </p:grpSpPr>
            <p:sp>
              <p:nvSpPr>
                <p:cNvPr id="25293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558" y="2365"/>
                  <a:ext cx="324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s1</a:t>
                  </a:r>
                  <a:endParaRPr lang="en-US" sz="2000" b="1"/>
                </a:p>
              </p:txBody>
            </p:sp>
            <p:sp>
              <p:nvSpPr>
                <p:cNvPr id="252936" name="Oval 8"/>
                <p:cNvSpPr>
                  <a:spLocks noChangeArrowheads="1"/>
                </p:cNvSpPr>
                <p:nvPr/>
              </p:nvSpPr>
              <p:spPr bwMode="auto">
                <a:xfrm>
                  <a:off x="1883" y="2317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293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952" y="2299"/>
                  <a:ext cx="19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25293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53" y="2361"/>
                  <a:ext cx="188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_</a:t>
                  </a:r>
                </a:p>
              </p:txBody>
            </p:sp>
          </p:grpSp>
          <p:cxnSp>
            <p:nvCxnSpPr>
              <p:cNvPr id="252939" name="AutoShape 11"/>
              <p:cNvCxnSpPr>
                <a:cxnSpLocks noChangeShapeType="1"/>
                <a:stCxn id="252937" idx="0"/>
                <a:endCxn id="252993" idx="0"/>
              </p:cNvCxnSpPr>
              <p:nvPr/>
            </p:nvCxnSpPr>
            <p:spPr bwMode="auto">
              <a:xfrm rot="16200000">
                <a:off x="1913" y="2156"/>
                <a:ext cx="486" cy="20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252940" name="Oval 12"/>
              <p:cNvSpPr>
                <a:spLocks noChangeArrowheads="1"/>
              </p:cNvSpPr>
              <p:nvPr/>
            </p:nvSpPr>
            <p:spPr bwMode="auto">
              <a:xfrm>
                <a:off x="2631" y="1968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2941" name="AutoShape 13"/>
              <p:cNvCxnSpPr>
                <a:cxnSpLocks noChangeShapeType="1"/>
                <a:stCxn id="252936" idx="4"/>
                <a:endCxn id="252942" idx="2"/>
              </p:cNvCxnSpPr>
              <p:nvPr/>
            </p:nvCxnSpPr>
            <p:spPr bwMode="auto">
              <a:xfrm rot="16200000" flipH="1">
                <a:off x="2061" y="2820"/>
                <a:ext cx="567" cy="59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252942" name="Oval 14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2943" name="AutoShape 15"/>
              <p:cNvCxnSpPr>
                <a:cxnSpLocks noChangeShapeType="1"/>
                <a:stCxn id="252940" idx="6"/>
                <a:endCxn id="252989" idx="0"/>
              </p:cNvCxnSpPr>
              <p:nvPr/>
            </p:nvCxnSpPr>
            <p:spPr bwMode="auto">
              <a:xfrm>
                <a:off x="2714" y="2007"/>
                <a:ext cx="1097" cy="16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52944" name="AutoShape 16"/>
              <p:cNvCxnSpPr>
                <a:cxnSpLocks noChangeShapeType="1"/>
                <a:stCxn id="252942" idx="6"/>
                <a:endCxn id="252948" idx="1"/>
              </p:cNvCxnSpPr>
              <p:nvPr/>
            </p:nvCxnSpPr>
            <p:spPr bwMode="auto">
              <a:xfrm flipV="1">
                <a:off x="2723" y="3288"/>
                <a:ext cx="1099" cy="11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252945" name="Group 17"/>
              <p:cNvGrpSpPr>
                <a:grpSpLocks/>
              </p:cNvGrpSpPr>
              <p:nvPr/>
            </p:nvGrpSpPr>
            <p:grpSpPr bwMode="auto">
              <a:xfrm>
                <a:off x="3765" y="3072"/>
                <a:ext cx="111" cy="216"/>
                <a:chOff x="3450" y="2313"/>
                <a:chExt cx="111" cy="216"/>
              </a:xfrm>
            </p:grpSpPr>
            <p:sp>
              <p:nvSpPr>
                <p:cNvPr id="252946" name="Line 18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47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48" name="Line 20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49" name="Line 21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50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51" name="Line 23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5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2953" name="Group 25"/>
              <p:cNvGrpSpPr>
                <a:grpSpLocks/>
              </p:cNvGrpSpPr>
              <p:nvPr/>
            </p:nvGrpSpPr>
            <p:grpSpPr bwMode="auto">
              <a:xfrm>
                <a:off x="2622" y="2256"/>
                <a:ext cx="111" cy="216"/>
                <a:chOff x="3450" y="2313"/>
                <a:chExt cx="111" cy="216"/>
              </a:xfrm>
            </p:grpSpPr>
            <p:sp>
              <p:nvSpPr>
                <p:cNvPr id="252954" name="Line 26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55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56" name="Line 28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57" name="Line 29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58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59" name="Line 31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60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2961" name="Group 33"/>
              <p:cNvGrpSpPr>
                <a:grpSpLocks/>
              </p:cNvGrpSpPr>
              <p:nvPr/>
            </p:nvGrpSpPr>
            <p:grpSpPr bwMode="auto">
              <a:xfrm>
                <a:off x="2625" y="2964"/>
                <a:ext cx="111" cy="216"/>
                <a:chOff x="3450" y="2313"/>
                <a:chExt cx="111" cy="216"/>
              </a:xfrm>
            </p:grpSpPr>
            <p:sp>
              <p:nvSpPr>
                <p:cNvPr id="252962" name="Line 34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63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64" name="Line 36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65" name="Line 37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66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67" name="Line 39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68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2969" name="Group 41"/>
              <p:cNvGrpSpPr>
                <a:grpSpLocks/>
              </p:cNvGrpSpPr>
              <p:nvPr/>
            </p:nvGrpSpPr>
            <p:grpSpPr bwMode="auto">
              <a:xfrm rot="-5400000">
                <a:off x="3211" y="2621"/>
                <a:ext cx="111" cy="216"/>
                <a:chOff x="3450" y="2313"/>
                <a:chExt cx="111" cy="216"/>
              </a:xfrm>
            </p:grpSpPr>
            <p:sp>
              <p:nvSpPr>
                <p:cNvPr id="252970" name="Line 42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71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72" name="Line 44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73" name="Line 45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74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75" name="Line 47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76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2977" name="Oval 49"/>
              <p:cNvSpPr>
                <a:spLocks noChangeArrowheads="1"/>
              </p:cNvSpPr>
              <p:nvPr/>
            </p:nvSpPr>
            <p:spPr bwMode="auto">
              <a:xfrm>
                <a:off x="2634" y="269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2978" name="AutoShape 50"/>
              <p:cNvCxnSpPr>
                <a:cxnSpLocks noChangeShapeType="1"/>
                <a:stCxn id="252942" idx="0"/>
                <a:endCxn id="252964" idx="1"/>
              </p:cNvCxnSpPr>
              <p:nvPr/>
            </p:nvCxnSpPr>
            <p:spPr bwMode="auto">
              <a:xfrm flipV="1">
                <a:off x="2682" y="3180"/>
                <a:ext cx="0" cy="18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52979" name="AutoShape 51"/>
              <p:cNvCxnSpPr>
                <a:cxnSpLocks noChangeShapeType="1"/>
                <a:stCxn id="252962" idx="0"/>
                <a:endCxn id="252977" idx="4"/>
              </p:cNvCxnSpPr>
              <p:nvPr/>
            </p:nvCxnSpPr>
            <p:spPr bwMode="auto">
              <a:xfrm flipV="1">
                <a:off x="2673" y="2774"/>
                <a:ext cx="3" cy="19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52980" name="AutoShape 52"/>
              <p:cNvCxnSpPr>
                <a:cxnSpLocks noChangeShapeType="1"/>
                <a:stCxn id="252977" idx="0"/>
                <a:endCxn id="252956" idx="1"/>
              </p:cNvCxnSpPr>
              <p:nvPr/>
            </p:nvCxnSpPr>
            <p:spPr bwMode="auto">
              <a:xfrm flipV="1">
                <a:off x="2676" y="2472"/>
                <a:ext cx="3" cy="22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52981" name="AutoShape 53"/>
              <p:cNvCxnSpPr>
                <a:cxnSpLocks noChangeShapeType="1"/>
                <a:stCxn id="252940" idx="4"/>
                <a:endCxn id="252954" idx="0"/>
              </p:cNvCxnSpPr>
              <p:nvPr/>
            </p:nvCxnSpPr>
            <p:spPr bwMode="auto">
              <a:xfrm flipH="1">
                <a:off x="2670" y="2045"/>
                <a:ext cx="3" cy="21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52982" name="Oval 54"/>
              <p:cNvSpPr>
                <a:spLocks noChangeArrowheads="1"/>
              </p:cNvSpPr>
              <p:nvPr/>
            </p:nvSpPr>
            <p:spPr bwMode="auto">
              <a:xfrm>
                <a:off x="3769" y="2688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2983" name="AutoShape 55"/>
              <p:cNvCxnSpPr>
                <a:cxnSpLocks noChangeShapeType="1"/>
                <a:stCxn id="252982" idx="4"/>
                <a:endCxn id="252946" idx="0"/>
              </p:cNvCxnSpPr>
              <p:nvPr/>
            </p:nvCxnSpPr>
            <p:spPr bwMode="auto">
              <a:xfrm>
                <a:off x="3811" y="2765"/>
                <a:ext cx="2" cy="30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52984" name="AutoShape 56"/>
              <p:cNvCxnSpPr>
                <a:cxnSpLocks noChangeShapeType="1"/>
                <a:stCxn id="252982" idx="2"/>
                <a:endCxn id="252972" idx="1"/>
              </p:cNvCxnSpPr>
              <p:nvPr/>
            </p:nvCxnSpPr>
            <p:spPr bwMode="auto">
              <a:xfrm flipH="1">
                <a:off x="3376" y="2727"/>
                <a:ext cx="393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52985" name="AutoShape 57"/>
              <p:cNvCxnSpPr>
                <a:cxnSpLocks noChangeShapeType="1"/>
                <a:stCxn id="252977" idx="6"/>
                <a:endCxn id="252970" idx="0"/>
              </p:cNvCxnSpPr>
              <p:nvPr/>
            </p:nvCxnSpPr>
            <p:spPr bwMode="auto">
              <a:xfrm>
                <a:off x="2717" y="2736"/>
                <a:ext cx="443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252986" name="Group 58"/>
              <p:cNvGrpSpPr>
                <a:grpSpLocks/>
              </p:cNvGrpSpPr>
              <p:nvPr/>
            </p:nvGrpSpPr>
            <p:grpSpPr bwMode="auto">
              <a:xfrm>
                <a:off x="3643" y="2176"/>
                <a:ext cx="656" cy="328"/>
                <a:chOff x="3643" y="2176"/>
                <a:chExt cx="656" cy="328"/>
              </a:xfrm>
            </p:grpSpPr>
            <p:sp>
              <p:nvSpPr>
                <p:cNvPr id="252987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975" y="2238"/>
                  <a:ext cx="324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s2</a:t>
                  </a:r>
                  <a:endParaRPr lang="en-US" sz="2000" b="1"/>
                </a:p>
              </p:txBody>
            </p:sp>
            <p:sp>
              <p:nvSpPr>
                <p:cNvPr id="252988" name="Oval 60"/>
                <p:cNvSpPr>
                  <a:spLocks noChangeArrowheads="1"/>
                </p:cNvSpPr>
                <p:nvPr/>
              </p:nvSpPr>
              <p:spPr bwMode="auto">
                <a:xfrm>
                  <a:off x="3643" y="2194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2989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712" y="2176"/>
                  <a:ext cx="19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252990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713" y="2238"/>
                  <a:ext cx="188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_</a:t>
                  </a:r>
                </a:p>
              </p:txBody>
            </p:sp>
          </p:grpSp>
          <p:cxnSp>
            <p:nvCxnSpPr>
              <p:cNvPr id="252991" name="AutoShape 63"/>
              <p:cNvCxnSpPr>
                <a:cxnSpLocks noChangeShapeType="1"/>
                <a:stCxn id="252982" idx="0"/>
                <a:endCxn id="252988" idx="4"/>
              </p:cNvCxnSpPr>
              <p:nvPr/>
            </p:nvCxnSpPr>
            <p:spPr bwMode="auto">
              <a:xfrm flipH="1" flipV="1">
                <a:off x="3809" y="2504"/>
                <a:ext cx="2" cy="18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252992" name="Group 64"/>
              <p:cNvGrpSpPr>
                <a:grpSpLocks/>
              </p:cNvGrpSpPr>
              <p:nvPr/>
            </p:nvGrpSpPr>
            <p:grpSpPr bwMode="auto">
              <a:xfrm rot="-5400000">
                <a:off x="2311" y="1901"/>
                <a:ext cx="111" cy="216"/>
                <a:chOff x="3450" y="2313"/>
                <a:chExt cx="111" cy="216"/>
              </a:xfrm>
            </p:grpSpPr>
            <p:sp>
              <p:nvSpPr>
                <p:cNvPr id="252993" name="Line 65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94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95" name="Line 67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96" name="Line 68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97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98" name="Line 70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999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53000" name="AutoShape 72"/>
              <p:cNvCxnSpPr>
                <a:cxnSpLocks noChangeShapeType="1"/>
                <a:stCxn id="252995" idx="1"/>
                <a:endCxn id="252940" idx="2"/>
              </p:cNvCxnSpPr>
              <p:nvPr/>
            </p:nvCxnSpPr>
            <p:spPr bwMode="auto">
              <a:xfrm flipV="1">
                <a:off x="2476" y="2007"/>
                <a:ext cx="155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53001" name="Text Box 73"/>
              <p:cNvSpPr txBox="1">
                <a:spLocks noChangeArrowheads="1"/>
              </p:cNvSpPr>
              <p:nvPr/>
            </p:nvSpPr>
            <p:spPr bwMode="auto">
              <a:xfrm>
                <a:off x="2209" y="1689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1</a:t>
                </a:r>
              </a:p>
            </p:txBody>
          </p:sp>
          <p:sp>
            <p:nvSpPr>
              <p:cNvPr id="253002" name="Text Box 74"/>
              <p:cNvSpPr txBox="1">
                <a:spLocks noChangeArrowheads="1"/>
              </p:cNvSpPr>
              <p:nvPr/>
            </p:nvSpPr>
            <p:spPr bwMode="auto">
              <a:xfrm>
                <a:off x="2317" y="2222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2</a:t>
                </a:r>
              </a:p>
            </p:txBody>
          </p:sp>
          <p:sp>
            <p:nvSpPr>
              <p:cNvPr id="253003" name="Text Box 75"/>
              <p:cNvSpPr txBox="1">
                <a:spLocks noChangeArrowheads="1"/>
              </p:cNvSpPr>
              <p:nvPr/>
            </p:nvSpPr>
            <p:spPr bwMode="auto">
              <a:xfrm>
                <a:off x="2352" y="2936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3</a:t>
                </a:r>
              </a:p>
            </p:txBody>
          </p:sp>
          <p:sp>
            <p:nvSpPr>
              <p:cNvPr id="253004" name="Text Box 76"/>
              <p:cNvSpPr txBox="1">
                <a:spLocks noChangeArrowheads="1"/>
              </p:cNvSpPr>
              <p:nvPr/>
            </p:nvSpPr>
            <p:spPr bwMode="auto">
              <a:xfrm>
                <a:off x="3133" y="2438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4</a:t>
                </a:r>
              </a:p>
            </p:txBody>
          </p:sp>
          <p:sp>
            <p:nvSpPr>
              <p:cNvPr id="253005" name="Text Box 77"/>
              <p:cNvSpPr txBox="1">
                <a:spLocks noChangeArrowheads="1"/>
              </p:cNvSpPr>
              <p:nvPr/>
            </p:nvSpPr>
            <p:spPr bwMode="auto">
              <a:xfrm>
                <a:off x="3876" y="3051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5</a:t>
                </a:r>
              </a:p>
            </p:txBody>
          </p:sp>
        </p:grpSp>
        <p:sp>
          <p:nvSpPr>
            <p:cNvPr id="253006" name="Oval 78"/>
            <p:cNvSpPr>
              <a:spLocks noChangeArrowheads="1"/>
            </p:cNvSpPr>
            <p:nvPr/>
          </p:nvSpPr>
          <p:spPr bwMode="auto">
            <a:xfrm>
              <a:off x="3182" y="1804"/>
              <a:ext cx="444" cy="1220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07" name="Oval 79"/>
            <p:cNvSpPr>
              <a:spLocks noChangeArrowheads="1"/>
            </p:cNvSpPr>
            <p:nvPr/>
          </p:nvSpPr>
          <p:spPr bwMode="auto">
            <a:xfrm>
              <a:off x="3149" y="2685"/>
              <a:ext cx="1700" cy="366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08" name="Oval 80"/>
            <p:cNvSpPr>
              <a:spLocks noChangeArrowheads="1"/>
            </p:cNvSpPr>
            <p:nvPr/>
          </p:nvSpPr>
          <p:spPr bwMode="auto">
            <a:xfrm>
              <a:off x="2256" y="1804"/>
              <a:ext cx="1064" cy="1892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09" name="Oval 81"/>
            <p:cNvSpPr>
              <a:spLocks noChangeArrowheads="1"/>
            </p:cNvSpPr>
            <p:nvPr/>
          </p:nvSpPr>
          <p:spPr bwMode="auto">
            <a:xfrm>
              <a:off x="4341" y="2947"/>
              <a:ext cx="508" cy="605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3010" name="Group 82"/>
          <p:cNvGrpSpPr>
            <a:grpSpLocks/>
          </p:cNvGrpSpPr>
          <p:nvPr/>
        </p:nvGrpSpPr>
        <p:grpSpPr bwMode="auto">
          <a:xfrm>
            <a:off x="304800" y="3063875"/>
            <a:ext cx="2713038" cy="2727325"/>
            <a:chOff x="192" y="1930"/>
            <a:chExt cx="1709" cy="1718"/>
          </a:xfrm>
        </p:grpSpPr>
        <p:sp>
          <p:nvSpPr>
            <p:cNvPr id="253011" name="Text Box 83"/>
            <p:cNvSpPr txBox="1">
              <a:spLocks noChangeArrowheads="1"/>
            </p:cNvSpPr>
            <p:nvPr/>
          </p:nvSpPr>
          <p:spPr bwMode="auto">
            <a:xfrm>
              <a:off x="816" y="2160"/>
              <a:ext cx="2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+</a:t>
              </a:r>
            </a:p>
          </p:txBody>
        </p:sp>
        <p:sp>
          <p:nvSpPr>
            <p:cNvPr id="253012" name="Text Box 84"/>
            <p:cNvSpPr txBox="1">
              <a:spLocks noChangeArrowheads="1"/>
            </p:cNvSpPr>
            <p:nvPr/>
          </p:nvSpPr>
          <p:spPr bwMode="auto">
            <a:xfrm>
              <a:off x="816" y="3024"/>
              <a:ext cx="21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_</a:t>
              </a:r>
            </a:p>
          </p:txBody>
        </p:sp>
        <p:sp>
          <p:nvSpPr>
            <p:cNvPr id="253013" name="Line 85"/>
            <p:cNvSpPr>
              <a:spLocks noChangeShapeType="1"/>
            </p:cNvSpPr>
            <p:nvPr/>
          </p:nvSpPr>
          <p:spPr bwMode="auto">
            <a:xfrm flipV="1">
              <a:off x="1152" y="2046"/>
              <a:ext cx="0" cy="3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014" name="Line 86"/>
            <p:cNvSpPr>
              <a:spLocks noChangeShapeType="1"/>
            </p:cNvSpPr>
            <p:nvPr/>
          </p:nvSpPr>
          <p:spPr bwMode="auto">
            <a:xfrm flipV="1">
              <a:off x="1152" y="3147"/>
              <a:ext cx="0" cy="3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015" name="Oval 87"/>
            <p:cNvSpPr>
              <a:spLocks noChangeArrowheads="1"/>
            </p:cNvSpPr>
            <p:nvPr/>
          </p:nvSpPr>
          <p:spPr bwMode="auto">
            <a:xfrm>
              <a:off x="1089" y="1930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16" name="Oval 88"/>
            <p:cNvSpPr>
              <a:spLocks noChangeArrowheads="1"/>
            </p:cNvSpPr>
            <p:nvPr/>
          </p:nvSpPr>
          <p:spPr bwMode="auto">
            <a:xfrm>
              <a:off x="1091" y="3534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17" name="Rectangle 89"/>
            <p:cNvSpPr>
              <a:spLocks noChangeArrowheads="1"/>
            </p:cNvSpPr>
            <p:nvPr/>
          </p:nvSpPr>
          <p:spPr bwMode="auto">
            <a:xfrm>
              <a:off x="1017" y="2405"/>
              <a:ext cx="268" cy="74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18" name="Line 90"/>
            <p:cNvSpPr>
              <a:spLocks noChangeShapeType="1"/>
            </p:cNvSpPr>
            <p:nvPr/>
          </p:nvSpPr>
          <p:spPr bwMode="auto">
            <a:xfrm>
              <a:off x="1213" y="2112"/>
              <a:ext cx="0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019" name="Text Box 91"/>
            <p:cNvSpPr txBox="1">
              <a:spLocks noChangeArrowheads="1"/>
            </p:cNvSpPr>
            <p:nvPr/>
          </p:nvSpPr>
          <p:spPr bwMode="auto">
            <a:xfrm>
              <a:off x="1205" y="2035"/>
              <a:ext cx="16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</a:p>
          </p:txBody>
        </p:sp>
        <p:sp>
          <p:nvSpPr>
            <p:cNvPr id="253020" name="Text Box 92"/>
            <p:cNvSpPr txBox="1">
              <a:spLocks noChangeArrowheads="1"/>
            </p:cNvSpPr>
            <p:nvPr/>
          </p:nvSpPr>
          <p:spPr bwMode="auto">
            <a:xfrm>
              <a:off x="718" y="2598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</a:p>
          </p:txBody>
        </p:sp>
        <p:sp>
          <p:nvSpPr>
            <p:cNvPr id="253021" name="Text Box 93"/>
            <p:cNvSpPr txBox="1">
              <a:spLocks noChangeArrowheads="1"/>
            </p:cNvSpPr>
            <p:nvPr/>
          </p:nvSpPr>
          <p:spPr bwMode="auto">
            <a:xfrm>
              <a:off x="192" y="2544"/>
              <a:ext cx="54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Branch</a:t>
              </a:r>
            </a:p>
            <a:p>
              <a:r>
                <a:rPr lang="en-US"/>
                <a:t>voltage</a:t>
              </a:r>
            </a:p>
          </p:txBody>
        </p:sp>
        <p:sp>
          <p:nvSpPr>
            <p:cNvPr id="253022" name="Text Box 94"/>
            <p:cNvSpPr txBox="1">
              <a:spLocks noChangeArrowheads="1"/>
            </p:cNvSpPr>
            <p:nvPr/>
          </p:nvSpPr>
          <p:spPr bwMode="auto">
            <a:xfrm>
              <a:off x="1369" y="2194"/>
              <a:ext cx="532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Branch</a:t>
              </a:r>
            </a:p>
            <a:p>
              <a:r>
                <a:rPr lang="en-US"/>
                <a:t>current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Network - Nodes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junction of two or more branches</a:t>
            </a:r>
          </a:p>
          <a:p>
            <a:r>
              <a:rPr lang="en-US" u="sng"/>
              <a:t>Trivial Node</a:t>
            </a:r>
            <a:r>
              <a:rPr lang="en-US"/>
              <a:t>: the junction of only two branches</a:t>
            </a:r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F44BB6D7-6629-4F78-A0D8-E3A8899FA995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246856" name="Text Box 72"/>
          <p:cNvSpPr txBox="1">
            <a:spLocks noChangeArrowheads="1"/>
          </p:cNvSpPr>
          <p:nvPr/>
        </p:nvSpPr>
        <p:spPr bwMode="auto">
          <a:xfrm>
            <a:off x="5181600" y="3032125"/>
            <a:ext cx="436563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1</a:t>
            </a:r>
          </a:p>
        </p:txBody>
      </p:sp>
      <p:grpSp>
        <p:nvGrpSpPr>
          <p:cNvPr id="246789" name="Group 5"/>
          <p:cNvGrpSpPr>
            <a:grpSpLocks/>
          </p:cNvGrpSpPr>
          <p:nvPr/>
        </p:nvGrpSpPr>
        <p:grpSpPr bwMode="auto">
          <a:xfrm>
            <a:off x="4108450" y="4246563"/>
            <a:ext cx="1042988" cy="520700"/>
            <a:chOff x="1558" y="2299"/>
            <a:chExt cx="657" cy="328"/>
          </a:xfrm>
        </p:grpSpPr>
        <p:sp>
          <p:nvSpPr>
            <p:cNvPr id="246790" name="Text Box 6"/>
            <p:cNvSpPr txBox="1">
              <a:spLocks noChangeArrowheads="1"/>
            </p:cNvSpPr>
            <p:nvPr/>
          </p:nvSpPr>
          <p:spPr bwMode="auto">
            <a:xfrm>
              <a:off x="1558" y="2365"/>
              <a:ext cx="32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s1</a:t>
              </a:r>
              <a:endParaRPr lang="en-US" sz="2000" b="1"/>
            </a:p>
          </p:txBody>
        </p:sp>
        <p:sp>
          <p:nvSpPr>
            <p:cNvPr id="246791" name="Oval 7"/>
            <p:cNvSpPr>
              <a:spLocks noChangeArrowheads="1"/>
            </p:cNvSpPr>
            <p:nvPr/>
          </p:nvSpPr>
          <p:spPr bwMode="auto">
            <a:xfrm>
              <a:off x="1883" y="231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92" name="Text Box 8"/>
            <p:cNvSpPr txBox="1">
              <a:spLocks noChangeArrowheads="1"/>
            </p:cNvSpPr>
            <p:nvPr/>
          </p:nvSpPr>
          <p:spPr bwMode="auto">
            <a:xfrm>
              <a:off x="1952" y="2299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46793" name="Text Box 9"/>
            <p:cNvSpPr txBox="1">
              <a:spLocks noChangeArrowheads="1"/>
            </p:cNvSpPr>
            <p:nvPr/>
          </p:nvSpPr>
          <p:spPr bwMode="auto">
            <a:xfrm>
              <a:off x="1953" y="2361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</p:grpSp>
      <p:cxnSp>
        <p:nvCxnSpPr>
          <p:cNvPr id="246794" name="AutoShape 10"/>
          <p:cNvCxnSpPr>
            <a:cxnSpLocks noChangeShapeType="1"/>
            <a:stCxn id="246792" idx="0"/>
            <a:endCxn id="246848" idx="0"/>
          </p:cNvCxnSpPr>
          <p:nvPr/>
        </p:nvCxnSpPr>
        <p:spPr bwMode="auto">
          <a:xfrm rot="16200000">
            <a:off x="4671219" y="3694907"/>
            <a:ext cx="771525" cy="33178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246795" name="Oval 11"/>
          <p:cNvSpPr>
            <a:spLocks noChangeArrowheads="1"/>
          </p:cNvSpPr>
          <p:nvPr/>
        </p:nvSpPr>
        <p:spPr bwMode="auto">
          <a:xfrm>
            <a:off x="5811838" y="33956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796" name="AutoShape 12"/>
          <p:cNvCxnSpPr>
            <a:cxnSpLocks noChangeShapeType="1"/>
            <a:stCxn id="246791" idx="4"/>
            <a:endCxn id="246797" idx="2"/>
          </p:cNvCxnSpPr>
          <p:nvPr/>
        </p:nvCxnSpPr>
        <p:spPr bwMode="auto">
          <a:xfrm rot="16200000" flipH="1">
            <a:off x="4906963" y="4748213"/>
            <a:ext cx="900112" cy="9382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246797" name="Oval 13"/>
          <p:cNvSpPr>
            <a:spLocks noChangeArrowheads="1"/>
          </p:cNvSpPr>
          <p:nvPr/>
        </p:nvSpPr>
        <p:spPr bwMode="auto">
          <a:xfrm>
            <a:off x="5826125" y="56054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798" name="AutoShape 14"/>
          <p:cNvCxnSpPr>
            <a:cxnSpLocks noChangeShapeType="1"/>
            <a:stCxn id="246795" idx="6"/>
            <a:endCxn id="246844" idx="0"/>
          </p:cNvCxnSpPr>
          <p:nvPr/>
        </p:nvCxnSpPr>
        <p:spPr bwMode="auto">
          <a:xfrm>
            <a:off x="5943600" y="3457575"/>
            <a:ext cx="1741488" cy="2682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246799" name="AutoShape 15"/>
          <p:cNvCxnSpPr>
            <a:cxnSpLocks noChangeShapeType="1"/>
            <a:stCxn id="246797" idx="6"/>
            <a:endCxn id="246803" idx="1"/>
          </p:cNvCxnSpPr>
          <p:nvPr/>
        </p:nvCxnSpPr>
        <p:spPr bwMode="auto">
          <a:xfrm flipV="1">
            <a:off x="5957888" y="5491163"/>
            <a:ext cx="1744662" cy="1762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grpSp>
        <p:nvGrpSpPr>
          <p:cNvPr id="246800" name="Group 16"/>
          <p:cNvGrpSpPr>
            <a:grpSpLocks/>
          </p:cNvGrpSpPr>
          <p:nvPr/>
        </p:nvGrpSpPr>
        <p:grpSpPr bwMode="auto">
          <a:xfrm>
            <a:off x="7612063" y="5148263"/>
            <a:ext cx="176212" cy="342900"/>
            <a:chOff x="3450" y="2313"/>
            <a:chExt cx="111" cy="216"/>
          </a:xfrm>
        </p:grpSpPr>
        <p:sp>
          <p:nvSpPr>
            <p:cNvPr id="246801" name="Line 17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02" name="Line 18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03" name="Line 19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04" name="Line 20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05" name="Line 21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06" name="Line 22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07" name="Line 23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808" name="Group 24"/>
          <p:cNvGrpSpPr>
            <a:grpSpLocks/>
          </p:cNvGrpSpPr>
          <p:nvPr/>
        </p:nvGrpSpPr>
        <p:grpSpPr bwMode="auto">
          <a:xfrm>
            <a:off x="5797550" y="3852863"/>
            <a:ext cx="176213" cy="342900"/>
            <a:chOff x="3450" y="2313"/>
            <a:chExt cx="111" cy="216"/>
          </a:xfrm>
        </p:grpSpPr>
        <p:sp>
          <p:nvSpPr>
            <p:cNvPr id="246809" name="Line 25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0" name="Line 26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1" name="Line 27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2" name="Line 28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3" name="Line 29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4" name="Line 30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5" name="Line 31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816" name="Group 32"/>
          <p:cNvGrpSpPr>
            <a:grpSpLocks/>
          </p:cNvGrpSpPr>
          <p:nvPr/>
        </p:nvGrpSpPr>
        <p:grpSpPr bwMode="auto">
          <a:xfrm>
            <a:off x="5802313" y="4976813"/>
            <a:ext cx="176212" cy="342900"/>
            <a:chOff x="3450" y="2313"/>
            <a:chExt cx="111" cy="216"/>
          </a:xfrm>
        </p:grpSpPr>
        <p:sp>
          <p:nvSpPr>
            <p:cNvPr id="246817" name="Line 3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8" name="Line 3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9" name="Line 3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0" name="Line 3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1" name="Line 3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2" name="Line 3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3" name="Line 3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824" name="Group 40"/>
          <p:cNvGrpSpPr>
            <a:grpSpLocks/>
          </p:cNvGrpSpPr>
          <p:nvPr/>
        </p:nvGrpSpPr>
        <p:grpSpPr bwMode="auto">
          <a:xfrm rot="-5400000">
            <a:off x="6733381" y="4431507"/>
            <a:ext cx="176213" cy="342900"/>
            <a:chOff x="3450" y="2313"/>
            <a:chExt cx="111" cy="216"/>
          </a:xfrm>
        </p:grpSpPr>
        <p:sp>
          <p:nvSpPr>
            <p:cNvPr id="246825" name="Line 41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6" name="Line 42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7" name="Line 43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8" name="Line 44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9" name="Line 45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30" name="Line 46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31" name="Line 47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832" name="Oval 48"/>
          <p:cNvSpPr>
            <a:spLocks noChangeArrowheads="1"/>
          </p:cNvSpPr>
          <p:nvPr/>
        </p:nvSpPr>
        <p:spPr bwMode="auto">
          <a:xfrm>
            <a:off x="5816600" y="45529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833" name="AutoShape 49"/>
          <p:cNvCxnSpPr>
            <a:cxnSpLocks noChangeShapeType="1"/>
            <a:stCxn id="246797" idx="0"/>
            <a:endCxn id="246819" idx="1"/>
          </p:cNvCxnSpPr>
          <p:nvPr/>
        </p:nvCxnSpPr>
        <p:spPr bwMode="auto">
          <a:xfrm flipV="1">
            <a:off x="5892800" y="5319713"/>
            <a:ext cx="0" cy="285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6834" name="AutoShape 50"/>
          <p:cNvCxnSpPr>
            <a:cxnSpLocks noChangeShapeType="1"/>
            <a:stCxn id="246817" idx="0"/>
            <a:endCxn id="246832" idx="4"/>
          </p:cNvCxnSpPr>
          <p:nvPr/>
        </p:nvCxnSpPr>
        <p:spPr bwMode="auto">
          <a:xfrm flipV="1">
            <a:off x="5878513" y="4675188"/>
            <a:ext cx="4762" cy="3016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6835" name="AutoShape 51"/>
          <p:cNvCxnSpPr>
            <a:cxnSpLocks noChangeShapeType="1"/>
            <a:stCxn id="246832" idx="0"/>
            <a:endCxn id="246811" idx="1"/>
          </p:cNvCxnSpPr>
          <p:nvPr/>
        </p:nvCxnSpPr>
        <p:spPr bwMode="auto">
          <a:xfrm flipV="1">
            <a:off x="5883275" y="4195763"/>
            <a:ext cx="4763" cy="3571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6836" name="AutoShape 52"/>
          <p:cNvCxnSpPr>
            <a:cxnSpLocks noChangeShapeType="1"/>
            <a:stCxn id="246795" idx="4"/>
            <a:endCxn id="246809" idx="0"/>
          </p:cNvCxnSpPr>
          <p:nvPr/>
        </p:nvCxnSpPr>
        <p:spPr bwMode="auto">
          <a:xfrm flipH="1">
            <a:off x="5873750" y="3517900"/>
            <a:ext cx="4763" cy="334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246837" name="Oval 53"/>
          <p:cNvSpPr>
            <a:spLocks noChangeArrowheads="1"/>
          </p:cNvSpPr>
          <p:nvPr/>
        </p:nvSpPr>
        <p:spPr bwMode="auto">
          <a:xfrm>
            <a:off x="7618413" y="45386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838" name="AutoShape 54"/>
          <p:cNvCxnSpPr>
            <a:cxnSpLocks noChangeShapeType="1"/>
            <a:stCxn id="246837" idx="4"/>
            <a:endCxn id="246801" idx="0"/>
          </p:cNvCxnSpPr>
          <p:nvPr/>
        </p:nvCxnSpPr>
        <p:spPr bwMode="auto">
          <a:xfrm>
            <a:off x="7685088" y="4660900"/>
            <a:ext cx="3175" cy="4873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6839" name="AutoShape 55"/>
          <p:cNvCxnSpPr>
            <a:cxnSpLocks noChangeShapeType="1"/>
            <a:stCxn id="246837" idx="2"/>
            <a:endCxn id="246827" idx="1"/>
          </p:cNvCxnSpPr>
          <p:nvPr/>
        </p:nvCxnSpPr>
        <p:spPr bwMode="auto">
          <a:xfrm flipH="1">
            <a:off x="6994525" y="4600575"/>
            <a:ext cx="62388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6840" name="AutoShape 56"/>
          <p:cNvCxnSpPr>
            <a:cxnSpLocks noChangeShapeType="1"/>
            <a:stCxn id="246832" idx="6"/>
            <a:endCxn id="246825" idx="0"/>
          </p:cNvCxnSpPr>
          <p:nvPr/>
        </p:nvCxnSpPr>
        <p:spPr bwMode="auto">
          <a:xfrm>
            <a:off x="5948363" y="4614863"/>
            <a:ext cx="7032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grpSp>
        <p:nvGrpSpPr>
          <p:cNvPr id="246841" name="Group 57"/>
          <p:cNvGrpSpPr>
            <a:grpSpLocks/>
          </p:cNvGrpSpPr>
          <p:nvPr/>
        </p:nvGrpSpPr>
        <p:grpSpPr bwMode="auto">
          <a:xfrm>
            <a:off x="7418388" y="3725863"/>
            <a:ext cx="1041400" cy="520700"/>
            <a:chOff x="3643" y="2176"/>
            <a:chExt cx="656" cy="328"/>
          </a:xfrm>
        </p:grpSpPr>
        <p:sp>
          <p:nvSpPr>
            <p:cNvPr id="246842" name="Text Box 58"/>
            <p:cNvSpPr txBox="1">
              <a:spLocks noChangeArrowheads="1"/>
            </p:cNvSpPr>
            <p:nvPr/>
          </p:nvSpPr>
          <p:spPr bwMode="auto">
            <a:xfrm>
              <a:off x="3975" y="2238"/>
              <a:ext cx="32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s2</a:t>
              </a:r>
              <a:endParaRPr lang="en-US" sz="2000" b="1"/>
            </a:p>
          </p:txBody>
        </p:sp>
        <p:sp>
          <p:nvSpPr>
            <p:cNvPr id="246843" name="Oval 59"/>
            <p:cNvSpPr>
              <a:spLocks noChangeArrowheads="1"/>
            </p:cNvSpPr>
            <p:nvPr/>
          </p:nvSpPr>
          <p:spPr bwMode="auto">
            <a:xfrm>
              <a:off x="3643" y="2194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44" name="Text Box 60"/>
            <p:cNvSpPr txBox="1">
              <a:spLocks noChangeArrowheads="1"/>
            </p:cNvSpPr>
            <p:nvPr/>
          </p:nvSpPr>
          <p:spPr bwMode="auto">
            <a:xfrm>
              <a:off x="3712" y="2176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46845" name="Text Box 61"/>
            <p:cNvSpPr txBox="1">
              <a:spLocks noChangeArrowheads="1"/>
            </p:cNvSpPr>
            <p:nvPr/>
          </p:nvSpPr>
          <p:spPr bwMode="auto">
            <a:xfrm>
              <a:off x="3713" y="2238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</p:grpSp>
      <p:cxnSp>
        <p:nvCxnSpPr>
          <p:cNvPr id="246846" name="AutoShape 62"/>
          <p:cNvCxnSpPr>
            <a:cxnSpLocks noChangeShapeType="1"/>
            <a:stCxn id="246837" idx="0"/>
            <a:endCxn id="246843" idx="4"/>
          </p:cNvCxnSpPr>
          <p:nvPr/>
        </p:nvCxnSpPr>
        <p:spPr bwMode="auto">
          <a:xfrm flipH="1" flipV="1">
            <a:off x="7681913" y="4246563"/>
            <a:ext cx="3175" cy="292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grpSp>
        <p:nvGrpSpPr>
          <p:cNvPr id="246847" name="Group 63"/>
          <p:cNvGrpSpPr>
            <a:grpSpLocks/>
          </p:cNvGrpSpPr>
          <p:nvPr/>
        </p:nvGrpSpPr>
        <p:grpSpPr bwMode="auto">
          <a:xfrm rot="-5400000">
            <a:off x="5304631" y="3288507"/>
            <a:ext cx="176213" cy="342900"/>
            <a:chOff x="3450" y="2313"/>
            <a:chExt cx="111" cy="216"/>
          </a:xfrm>
        </p:grpSpPr>
        <p:sp>
          <p:nvSpPr>
            <p:cNvPr id="246848" name="Line 6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49" name="Line 6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50" name="Line 6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51" name="Line 6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52" name="Line 6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53" name="Line 6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54" name="Line 7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46855" name="AutoShape 71"/>
          <p:cNvCxnSpPr>
            <a:cxnSpLocks noChangeShapeType="1"/>
            <a:stCxn id="246850" idx="1"/>
            <a:endCxn id="246795" idx="2"/>
          </p:cNvCxnSpPr>
          <p:nvPr/>
        </p:nvCxnSpPr>
        <p:spPr bwMode="auto">
          <a:xfrm flipV="1">
            <a:off x="5565775" y="3457575"/>
            <a:ext cx="2460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246857" name="Text Box 73"/>
          <p:cNvSpPr txBox="1">
            <a:spLocks noChangeArrowheads="1"/>
          </p:cNvSpPr>
          <p:nvPr/>
        </p:nvSpPr>
        <p:spPr bwMode="auto">
          <a:xfrm>
            <a:off x="5313363" y="3798888"/>
            <a:ext cx="436562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2</a:t>
            </a:r>
          </a:p>
        </p:txBody>
      </p:sp>
      <p:sp>
        <p:nvSpPr>
          <p:cNvPr id="246858" name="Text Box 74"/>
          <p:cNvSpPr txBox="1">
            <a:spLocks noChangeArrowheads="1"/>
          </p:cNvSpPr>
          <p:nvPr/>
        </p:nvSpPr>
        <p:spPr bwMode="auto">
          <a:xfrm>
            <a:off x="5368925" y="4932363"/>
            <a:ext cx="436563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3</a:t>
            </a:r>
          </a:p>
        </p:txBody>
      </p:sp>
      <p:sp>
        <p:nvSpPr>
          <p:cNvPr id="246859" name="Text Box 75"/>
          <p:cNvSpPr txBox="1">
            <a:spLocks noChangeArrowheads="1"/>
          </p:cNvSpPr>
          <p:nvPr/>
        </p:nvSpPr>
        <p:spPr bwMode="auto">
          <a:xfrm>
            <a:off x="6608763" y="4141788"/>
            <a:ext cx="436562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4</a:t>
            </a:r>
          </a:p>
        </p:txBody>
      </p:sp>
      <p:sp>
        <p:nvSpPr>
          <p:cNvPr id="246860" name="Text Box 76"/>
          <p:cNvSpPr txBox="1">
            <a:spLocks noChangeArrowheads="1"/>
          </p:cNvSpPr>
          <p:nvPr/>
        </p:nvSpPr>
        <p:spPr bwMode="auto">
          <a:xfrm>
            <a:off x="7788275" y="5114925"/>
            <a:ext cx="436563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5</a:t>
            </a:r>
          </a:p>
        </p:txBody>
      </p:sp>
      <p:grpSp>
        <p:nvGrpSpPr>
          <p:cNvPr id="246884" name="Group 100"/>
          <p:cNvGrpSpPr>
            <a:grpSpLocks/>
          </p:cNvGrpSpPr>
          <p:nvPr/>
        </p:nvGrpSpPr>
        <p:grpSpPr bwMode="auto">
          <a:xfrm>
            <a:off x="838200" y="3352800"/>
            <a:ext cx="2819400" cy="2362200"/>
            <a:chOff x="528" y="2256"/>
            <a:chExt cx="1776" cy="1488"/>
          </a:xfrm>
        </p:grpSpPr>
        <p:sp>
          <p:nvSpPr>
            <p:cNvPr id="246871" name="Line 87"/>
            <p:cNvSpPr>
              <a:spLocks noChangeShapeType="1"/>
            </p:cNvSpPr>
            <p:nvPr/>
          </p:nvSpPr>
          <p:spPr bwMode="auto">
            <a:xfrm>
              <a:off x="1440" y="3570"/>
              <a:ext cx="0" cy="1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6883" name="Group 99"/>
            <p:cNvGrpSpPr>
              <a:grpSpLocks/>
            </p:cNvGrpSpPr>
            <p:nvPr/>
          </p:nvGrpSpPr>
          <p:grpSpPr bwMode="auto">
            <a:xfrm>
              <a:off x="528" y="2256"/>
              <a:ext cx="1776" cy="1311"/>
              <a:chOff x="240" y="2259"/>
              <a:chExt cx="1776" cy="1311"/>
            </a:xfrm>
          </p:grpSpPr>
          <p:sp>
            <p:nvSpPr>
              <p:cNvPr id="246861" name="Oval 77"/>
              <p:cNvSpPr>
                <a:spLocks noChangeArrowheads="1"/>
              </p:cNvSpPr>
              <p:nvPr/>
            </p:nvSpPr>
            <p:spPr bwMode="auto">
              <a:xfrm>
                <a:off x="1104" y="276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63" name="Rectangle 79"/>
              <p:cNvSpPr>
                <a:spLocks noChangeArrowheads="1"/>
              </p:cNvSpPr>
              <p:nvPr/>
            </p:nvSpPr>
            <p:spPr bwMode="auto">
              <a:xfrm>
                <a:off x="1056" y="3222"/>
                <a:ext cx="192" cy="348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46864" name="AutoShape 80"/>
              <p:cNvCxnSpPr>
                <a:cxnSpLocks noChangeShapeType="1"/>
                <a:stCxn id="246863" idx="0"/>
                <a:endCxn id="246861" idx="4"/>
              </p:cNvCxnSpPr>
              <p:nvPr/>
            </p:nvCxnSpPr>
            <p:spPr bwMode="auto">
              <a:xfrm flipH="1" flipV="1">
                <a:off x="1146" y="2844"/>
                <a:ext cx="6" cy="37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46865" name="Rectangle 81"/>
              <p:cNvSpPr>
                <a:spLocks noChangeArrowheads="1"/>
              </p:cNvSpPr>
              <p:nvPr/>
            </p:nvSpPr>
            <p:spPr bwMode="auto">
              <a:xfrm rot="3639564">
                <a:off x="528" y="2945"/>
                <a:ext cx="192" cy="348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46866" name="AutoShape 82"/>
              <p:cNvCxnSpPr>
                <a:cxnSpLocks noChangeShapeType="1"/>
                <a:stCxn id="246865" idx="0"/>
                <a:endCxn id="246861" idx="3"/>
              </p:cNvCxnSpPr>
              <p:nvPr/>
            </p:nvCxnSpPr>
            <p:spPr bwMode="auto">
              <a:xfrm flipV="1">
                <a:off x="775" y="2833"/>
                <a:ext cx="341" cy="2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46867" name="Rectangle 83"/>
              <p:cNvSpPr>
                <a:spLocks noChangeArrowheads="1"/>
              </p:cNvSpPr>
              <p:nvPr/>
            </p:nvSpPr>
            <p:spPr bwMode="auto">
              <a:xfrm rot="6611853">
                <a:off x="505" y="2436"/>
                <a:ext cx="192" cy="348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46868" name="AutoShape 84"/>
              <p:cNvCxnSpPr>
                <a:cxnSpLocks noChangeShapeType="1"/>
                <a:stCxn id="246867" idx="0"/>
                <a:endCxn id="246861" idx="1"/>
              </p:cNvCxnSpPr>
              <p:nvPr/>
            </p:nvCxnSpPr>
            <p:spPr bwMode="auto">
              <a:xfrm>
                <a:off x="764" y="2670"/>
                <a:ext cx="352" cy="10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46869" name="Rectangle 85"/>
              <p:cNvSpPr>
                <a:spLocks noChangeArrowheads="1"/>
              </p:cNvSpPr>
              <p:nvPr/>
            </p:nvSpPr>
            <p:spPr bwMode="auto">
              <a:xfrm rot="-27975302">
                <a:off x="1536" y="2466"/>
                <a:ext cx="192" cy="348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46870" name="AutoShape 86"/>
              <p:cNvCxnSpPr>
                <a:cxnSpLocks noChangeShapeType="1"/>
                <a:stCxn id="246869" idx="0"/>
                <a:endCxn id="246861" idx="7"/>
              </p:cNvCxnSpPr>
              <p:nvPr/>
            </p:nvCxnSpPr>
            <p:spPr bwMode="auto">
              <a:xfrm flipH="1">
                <a:off x="1175" y="2688"/>
                <a:ext cx="289" cy="9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46872" name="Line 88"/>
              <p:cNvSpPr>
                <a:spLocks noChangeShapeType="1"/>
              </p:cNvSpPr>
              <p:nvPr/>
            </p:nvSpPr>
            <p:spPr bwMode="auto">
              <a:xfrm flipH="1">
                <a:off x="256" y="3215"/>
                <a:ext cx="194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73" name="Line 89"/>
              <p:cNvSpPr>
                <a:spLocks noChangeShapeType="1"/>
              </p:cNvSpPr>
              <p:nvPr/>
            </p:nvSpPr>
            <p:spPr bwMode="auto">
              <a:xfrm flipH="1" flipV="1">
                <a:off x="240" y="2469"/>
                <a:ext cx="187" cy="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74" name="Line 90"/>
              <p:cNvSpPr>
                <a:spLocks noChangeShapeType="1"/>
              </p:cNvSpPr>
              <p:nvPr/>
            </p:nvSpPr>
            <p:spPr bwMode="auto">
              <a:xfrm flipV="1">
                <a:off x="1806" y="2514"/>
                <a:ext cx="21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75" name="Oval 91"/>
              <p:cNvSpPr>
                <a:spLocks noChangeArrowheads="1"/>
              </p:cNvSpPr>
              <p:nvPr/>
            </p:nvSpPr>
            <p:spPr bwMode="auto">
              <a:xfrm>
                <a:off x="1056" y="2586"/>
                <a:ext cx="192" cy="417"/>
              </a:xfrm>
              <a:prstGeom prst="ellipse">
                <a:avLst/>
              </a:prstGeom>
              <a:solidFill>
                <a:srgbClr val="800000">
                  <a:alpha val="20000"/>
                </a:srgbClr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76" name="Text Box 92"/>
              <p:cNvSpPr txBox="1">
                <a:spLocks noChangeArrowheads="1"/>
              </p:cNvSpPr>
              <p:nvPr/>
            </p:nvSpPr>
            <p:spPr bwMode="auto">
              <a:xfrm>
                <a:off x="886" y="2259"/>
                <a:ext cx="4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Node</a:t>
                </a:r>
              </a:p>
            </p:txBody>
          </p: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Network - Nodes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junction of two or more branches</a:t>
            </a:r>
          </a:p>
          <a:p>
            <a:r>
              <a:rPr lang="en-US" u="sng"/>
              <a:t>Trivial Node</a:t>
            </a:r>
            <a:r>
              <a:rPr lang="en-US"/>
              <a:t>: the junction of only two branches</a:t>
            </a:r>
          </a:p>
        </p:txBody>
      </p:sp>
      <p:sp>
        <p:nvSpPr>
          <p:cNvPr id="1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C43A283-86FC-4118-96A1-422FF1CCA999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181600" y="3032125"/>
            <a:ext cx="436563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1</a:t>
            </a:r>
          </a:p>
        </p:txBody>
      </p:sp>
      <p:grpSp>
        <p:nvGrpSpPr>
          <p:cNvPr id="253957" name="Group 5"/>
          <p:cNvGrpSpPr>
            <a:grpSpLocks/>
          </p:cNvGrpSpPr>
          <p:nvPr/>
        </p:nvGrpSpPr>
        <p:grpSpPr bwMode="auto">
          <a:xfrm>
            <a:off x="4108450" y="3371850"/>
            <a:ext cx="4351338" cy="2355850"/>
            <a:chOff x="2588" y="2124"/>
            <a:chExt cx="2741" cy="1484"/>
          </a:xfrm>
        </p:grpSpPr>
        <p:grpSp>
          <p:nvGrpSpPr>
            <p:cNvPr id="253958" name="Group 6"/>
            <p:cNvGrpSpPr>
              <a:grpSpLocks/>
            </p:cNvGrpSpPr>
            <p:nvPr/>
          </p:nvGrpSpPr>
          <p:grpSpPr bwMode="auto">
            <a:xfrm>
              <a:off x="2588" y="2675"/>
              <a:ext cx="657" cy="328"/>
              <a:chOff x="1558" y="2299"/>
              <a:chExt cx="657" cy="328"/>
            </a:xfrm>
          </p:grpSpPr>
          <p:sp>
            <p:nvSpPr>
              <p:cNvPr id="253959" name="Text Box 7"/>
              <p:cNvSpPr txBox="1">
                <a:spLocks noChangeArrowheads="1"/>
              </p:cNvSpPr>
              <p:nvPr/>
            </p:nvSpPr>
            <p:spPr bwMode="auto">
              <a:xfrm>
                <a:off x="1558" y="2365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s1</a:t>
                </a:r>
                <a:endParaRPr lang="en-US" sz="2000" b="1"/>
              </a:p>
            </p:txBody>
          </p:sp>
          <p:sp>
            <p:nvSpPr>
              <p:cNvPr id="253960" name="Oval 8"/>
              <p:cNvSpPr>
                <a:spLocks noChangeArrowheads="1"/>
              </p:cNvSpPr>
              <p:nvPr/>
            </p:nvSpPr>
            <p:spPr bwMode="auto">
              <a:xfrm>
                <a:off x="1883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61" name="Text Box 9"/>
              <p:cNvSpPr txBox="1">
                <a:spLocks noChangeArrowheads="1"/>
              </p:cNvSpPr>
              <p:nvPr/>
            </p:nvSpPr>
            <p:spPr bwMode="auto">
              <a:xfrm>
                <a:off x="1952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53962" name="Text Box 10"/>
              <p:cNvSpPr txBox="1">
                <a:spLocks noChangeArrowheads="1"/>
              </p:cNvSpPr>
              <p:nvPr/>
            </p:nvSpPr>
            <p:spPr bwMode="auto">
              <a:xfrm>
                <a:off x="1953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53963" name="AutoShape 11"/>
            <p:cNvCxnSpPr>
              <a:cxnSpLocks noChangeShapeType="1"/>
              <a:stCxn id="253961" idx="0"/>
              <a:endCxn id="254017" idx="0"/>
            </p:cNvCxnSpPr>
            <p:nvPr/>
          </p:nvCxnSpPr>
          <p:spPr bwMode="auto">
            <a:xfrm rot="16200000">
              <a:off x="2943" y="2327"/>
              <a:ext cx="486" cy="2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53964" name="Oval 12"/>
            <p:cNvSpPr>
              <a:spLocks noChangeArrowheads="1"/>
            </p:cNvSpPr>
            <p:nvPr/>
          </p:nvSpPr>
          <p:spPr bwMode="auto">
            <a:xfrm>
              <a:off x="3661" y="213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3965" name="AutoShape 13"/>
            <p:cNvCxnSpPr>
              <a:cxnSpLocks noChangeShapeType="1"/>
              <a:stCxn id="253960" idx="4"/>
              <a:endCxn id="253966" idx="2"/>
            </p:cNvCxnSpPr>
            <p:nvPr/>
          </p:nvCxnSpPr>
          <p:spPr bwMode="auto">
            <a:xfrm rot="16200000" flipH="1">
              <a:off x="3091" y="2991"/>
              <a:ext cx="567" cy="59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53966" name="Oval 14"/>
            <p:cNvSpPr>
              <a:spLocks noChangeArrowheads="1"/>
            </p:cNvSpPr>
            <p:nvPr/>
          </p:nvSpPr>
          <p:spPr bwMode="auto">
            <a:xfrm>
              <a:off x="3670" y="353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3967" name="AutoShape 15"/>
            <p:cNvCxnSpPr>
              <a:cxnSpLocks noChangeShapeType="1"/>
              <a:stCxn id="253964" idx="6"/>
              <a:endCxn id="254013" idx="0"/>
            </p:cNvCxnSpPr>
            <p:nvPr/>
          </p:nvCxnSpPr>
          <p:spPr bwMode="auto">
            <a:xfrm>
              <a:off x="3744" y="2178"/>
              <a:ext cx="1097" cy="1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253968" name="AutoShape 16"/>
            <p:cNvCxnSpPr>
              <a:cxnSpLocks noChangeShapeType="1"/>
              <a:stCxn id="253966" idx="6"/>
              <a:endCxn id="253972" idx="1"/>
            </p:cNvCxnSpPr>
            <p:nvPr/>
          </p:nvCxnSpPr>
          <p:spPr bwMode="auto">
            <a:xfrm flipV="1">
              <a:off x="3753" y="3459"/>
              <a:ext cx="1099" cy="1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253969" name="Group 17"/>
            <p:cNvGrpSpPr>
              <a:grpSpLocks/>
            </p:cNvGrpSpPr>
            <p:nvPr/>
          </p:nvGrpSpPr>
          <p:grpSpPr bwMode="auto">
            <a:xfrm>
              <a:off x="4795" y="3243"/>
              <a:ext cx="111" cy="216"/>
              <a:chOff x="3450" y="2313"/>
              <a:chExt cx="111" cy="216"/>
            </a:xfrm>
          </p:grpSpPr>
          <p:sp>
            <p:nvSpPr>
              <p:cNvPr id="253970" name="Line 1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71" name="Line 1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72" name="Line 2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73" name="Line 2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74" name="Line 2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75" name="Line 2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76" name="Line 2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3977" name="Group 25"/>
            <p:cNvGrpSpPr>
              <a:grpSpLocks/>
            </p:cNvGrpSpPr>
            <p:nvPr/>
          </p:nvGrpSpPr>
          <p:grpSpPr bwMode="auto">
            <a:xfrm>
              <a:off x="3652" y="2427"/>
              <a:ext cx="111" cy="216"/>
              <a:chOff x="3450" y="2313"/>
              <a:chExt cx="111" cy="216"/>
            </a:xfrm>
          </p:grpSpPr>
          <p:sp>
            <p:nvSpPr>
              <p:cNvPr id="253978" name="Line 2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79" name="Line 2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80" name="Line 2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81" name="Line 2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82" name="Line 3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83" name="Line 3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84" name="Line 3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3985" name="Group 33"/>
            <p:cNvGrpSpPr>
              <a:grpSpLocks/>
            </p:cNvGrpSpPr>
            <p:nvPr/>
          </p:nvGrpSpPr>
          <p:grpSpPr bwMode="auto">
            <a:xfrm>
              <a:off x="3655" y="3135"/>
              <a:ext cx="111" cy="216"/>
              <a:chOff x="3450" y="2313"/>
              <a:chExt cx="111" cy="216"/>
            </a:xfrm>
          </p:grpSpPr>
          <p:sp>
            <p:nvSpPr>
              <p:cNvPr id="253986" name="Line 3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87" name="Line 3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88" name="Line 3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89" name="Line 3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90" name="Line 3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91" name="Line 3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92" name="Line 4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3993" name="Group 41"/>
            <p:cNvGrpSpPr>
              <a:grpSpLocks/>
            </p:cNvGrpSpPr>
            <p:nvPr/>
          </p:nvGrpSpPr>
          <p:grpSpPr bwMode="auto">
            <a:xfrm rot="-5400000">
              <a:off x="4241" y="2792"/>
              <a:ext cx="111" cy="216"/>
              <a:chOff x="3450" y="2313"/>
              <a:chExt cx="111" cy="216"/>
            </a:xfrm>
          </p:grpSpPr>
          <p:sp>
            <p:nvSpPr>
              <p:cNvPr id="253994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95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96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97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98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99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00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4001" name="Oval 49"/>
            <p:cNvSpPr>
              <a:spLocks noChangeArrowheads="1"/>
            </p:cNvSpPr>
            <p:nvPr/>
          </p:nvSpPr>
          <p:spPr bwMode="auto">
            <a:xfrm>
              <a:off x="3664" y="286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4002" name="AutoShape 50"/>
            <p:cNvCxnSpPr>
              <a:cxnSpLocks noChangeShapeType="1"/>
              <a:stCxn id="253966" idx="0"/>
              <a:endCxn id="253988" idx="1"/>
            </p:cNvCxnSpPr>
            <p:nvPr/>
          </p:nvCxnSpPr>
          <p:spPr bwMode="auto">
            <a:xfrm flipV="1">
              <a:off x="3712" y="3351"/>
              <a:ext cx="0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4003" name="AutoShape 51"/>
            <p:cNvCxnSpPr>
              <a:cxnSpLocks noChangeShapeType="1"/>
              <a:stCxn id="253986" idx="0"/>
              <a:endCxn id="254001" idx="4"/>
            </p:cNvCxnSpPr>
            <p:nvPr/>
          </p:nvCxnSpPr>
          <p:spPr bwMode="auto">
            <a:xfrm flipV="1">
              <a:off x="3703" y="2945"/>
              <a:ext cx="3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4004" name="AutoShape 52"/>
            <p:cNvCxnSpPr>
              <a:cxnSpLocks noChangeShapeType="1"/>
              <a:stCxn id="254001" idx="0"/>
              <a:endCxn id="253980" idx="1"/>
            </p:cNvCxnSpPr>
            <p:nvPr/>
          </p:nvCxnSpPr>
          <p:spPr bwMode="auto">
            <a:xfrm flipV="1">
              <a:off x="3706" y="2643"/>
              <a:ext cx="3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4005" name="AutoShape 53"/>
            <p:cNvCxnSpPr>
              <a:cxnSpLocks noChangeShapeType="1"/>
              <a:stCxn id="253964" idx="4"/>
              <a:endCxn id="253978" idx="0"/>
            </p:cNvCxnSpPr>
            <p:nvPr/>
          </p:nvCxnSpPr>
          <p:spPr bwMode="auto">
            <a:xfrm flipH="1">
              <a:off x="3700" y="2216"/>
              <a:ext cx="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54006" name="Oval 54"/>
            <p:cNvSpPr>
              <a:spLocks noChangeArrowheads="1"/>
            </p:cNvSpPr>
            <p:nvPr/>
          </p:nvSpPr>
          <p:spPr bwMode="auto">
            <a:xfrm>
              <a:off x="4799" y="285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4007" name="AutoShape 55"/>
            <p:cNvCxnSpPr>
              <a:cxnSpLocks noChangeShapeType="1"/>
              <a:stCxn id="254006" idx="4"/>
              <a:endCxn id="253970" idx="0"/>
            </p:cNvCxnSpPr>
            <p:nvPr/>
          </p:nvCxnSpPr>
          <p:spPr bwMode="auto">
            <a:xfrm>
              <a:off x="4841" y="2936"/>
              <a:ext cx="2" cy="3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4008" name="AutoShape 56"/>
            <p:cNvCxnSpPr>
              <a:cxnSpLocks noChangeShapeType="1"/>
              <a:stCxn id="254006" idx="2"/>
              <a:endCxn id="253996" idx="1"/>
            </p:cNvCxnSpPr>
            <p:nvPr/>
          </p:nvCxnSpPr>
          <p:spPr bwMode="auto">
            <a:xfrm flipH="1">
              <a:off x="4406" y="2898"/>
              <a:ext cx="39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4009" name="AutoShape 57"/>
            <p:cNvCxnSpPr>
              <a:cxnSpLocks noChangeShapeType="1"/>
              <a:stCxn id="254001" idx="6"/>
              <a:endCxn id="253994" idx="0"/>
            </p:cNvCxnSpPr>
            <p:nvPr/>
          </p:nvCxnSpPr>
          <p:spPr bwMode="auto">
            <a:xfrm>
              <a:off x="3747" y="2907"/>
              <a:ext cx="4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54010" name="Group 58"/>
            <p:cNvGrpSpPr>
              <a:grpSpLocks/>
            </p:cNvGrpSpPr>
            <p:nvPr/>
          </p:nvGrpSpPr>
          <p:grpSpPr bwMode="auto">
            <a:xfrm>
              <a:off x="4673" y="2347"/>
              <a:ext cx="656" cy="328"/>
              <a:chOff x="3643" y="2176"/>
              <a:chExt cx="656" cy="328"/>
            </a:xfrm>
          </p:grpSpPr>
          <p:sp>
            <p:nvSpPr>
              <p:cNvPr id="254011" name="Text Box 59"/>
              <p:cNvSpPr txBox="1">
                <a:spLocks noChangeArrowheads="1"/>
              </p:cNvSpPr>
              <p:nvPr/>
            </p:nvSpPr>
            <p:spPr bwMode="auto">
              <a:xfrm>
                <a:off x="3975" y="2238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s2</a:t>
                </a:r>
                <a:endParaRPr lang="en-US" sz="2000" b="1"/>
              </a:p>
            </p:txBody>
          </p:sp>
          <p:sp>
            <p:nvSpPr>
              <p:cNvPr id="254012" name="Oval 60"/>
              <p:cNvSpPr>
                <a:spLocks noChangeArrowheads="1"/>
              </p:cNvSpPr>
              <p:nvPr/>
            </p:nvSpPr>
            <p:spPr bwMode="auto">
              <a:xfrm>
                <a:off x="3643" y="219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013" name="Text Box 61"/>
              <p:cNvSpPr txBox="1">
                <a:spLocks noChangeArrowheads="1"/>
              </p:cNvSpPr>
              <p:nvPr/>
            </p:nvSpPr>
            <p:spPr bwMode="auto">
              <a:xfrm>
                <a:off x="3712" y="217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54014" name="Text Box 62"/>
              <p:cNvSpPr txBox="1">
                <a:spLocks noChangeArrowheads="1"/>
              </p:cNvSpPr>
              <p:nvPr/>
            </p:nvSpPr>
            <p:spPr bwMode="auto">
              <a:xfrm>
                <a:off x="3713" y="223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54015" name="AutoShape 63"/>
            <p:cNvCxnSpPr>
              <a:cxnSpLocks noChangeShapeType="1"/>
              <a:stCxn id="254006" idx="0"/>
              <a:endCxn id="254012" idx="4"/>
            </p:cNvCxnSpPr>
            <p:nvPr/>
          </p:nvCxnSpPr>
          <p:spPr bwMode="auto">
            <a:xfrm flipH="1" flipV="1">
              <a:off x="4839" y="2675"/>
              <a:ext cx="2" cy="1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54016" name="Group 64"/>
            <p:cNvGrpSpPr>
              <a:grpSpLocks/>
            </p:cNvGrpSpPr>
            <p:nvPr/>
          </p:nvGrpSpPr>
          <p:grpSpPr bwMode="auto">
            <a:xfrm rot="-5400000">
              <a:off x="3341" y="2072"/>
              <a:ext cx="111" cy="216"/>
              <a:chOff x="3450" y="2313"/>
              <a:chExt cx="111" cy="216"/>
            </a:xfrm>
          </p:grpSpPr>
          <p:sp>
            <p:nvSpPr>
              <p:cNvPr id="254017" name="Line 6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18" name="Line 6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19" name="Line 6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20" name="Line 6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21" name="Line 6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22" name="Line 7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23" name="Line 7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4024" name="AutoShape 72"/>
            <p:cNvCxnSpPr>
              <a:cxnSpLocks noChangeShapeType="1"/>
              <a:stCxn id="254019" idx="1"/>
              <a:endCxn id="253964" idx="2"/>
            </p:cNvCxnSpPr>
            <p:nvPr/>
          </p:nvCxnSpPr>
          <p:spPr bwMode="auto">
            <a:xfrm flipV="1">
              <a:off x="3506" y="2178"/>
              <a:ext cx="15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54025" name="Text Box 73"/>
            <p:cNvSpPr txBox="1">
              <a:spLocks noChangeArrowheads="1"/>
            </p:cNvSpPr>
            <p:nvPr/>
          </p:nvSpPr>
          <p:spPr bwMode="auto">
            <a:xfrm>
              <a:off x="3347" y="2393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254026" name="Text Box 74"/>
            <p:cNvSpPr txBox="1">
              <a:spLocks noChangeArrowheads="1"/>
            </p:cNvSpPr>
            <p:nvPr/>
          </p:nvSpPr>
          <p:spPr bwMode="auto">
            <a:xfrm>
              <a:off x="3382" y="3107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254027" name="Text Box 75"/>
            <p:cNvSpPr txBox="1">
              <a:spLocks noChangeArrowheads="1"/>
            </p:cNvSpPr>
            <p:nvPr/>
          </p:nvSpPr>
          <p:spPr bwMode="auto">
            <a:xfrm>
              <a:off x="4163" y="2609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4</a:t>
              </a:r>
            </a:p>
          </p:txBody>
        </p:sp>
        <p:sp>
          <p:nvSpPr>
            <p:cNvPr id="254028" name="Text Box 76"/>
            <p:cNvSpPr txBox="1">
              <a:spLocks noChangeArrowheads="1"/>
            </p:cNvSpPr>
            <p:nvPr/>
          </p:nvSpPr>
          <p:spPr bwMode="auto">
            <a:xfrm>
              <a:off x="4906" y="3222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5</a:t>
              </a:r>
            </a:p>
          </p:txBody>
        </p:sp>
      </p:grpSp>
      <p:grpSp>
        <p:nvGrpSpPr>
          <p:cNvPr id="254029" name="Group 77"/>
          <p:cNvGrpSpPr>
            <a:grpSpLocks/>
          </p:cNvGrpSpPr>
          <p:nvPr/>
        </p:nvGrpSpPr>
        <p:grpSpPr bwMode="auto">
          <a:xfrm>
            <a:off x="838200" y="3352800"/>
            <a:ext cx="2819400" cy="2362200"/>
            <a:chOff x="528" y="2256"/>
            <a:chExt cx="1776" cy="1488"/>
          </a:xfrm>
        </p:grpSpPr>
        <p:sp>
          <p:nvSpPr>
            <p:cNvPr id="254030" name="Line 78"/>
            <p:cNvSpPr>
              <a:spLocks noChangeShapeType="1"/>
            </p:cNvSpPr>
            <p:nvPr/>
          </p:nvSpPr>
          <p:spPr bwMode="auto">
            <a:xfrm>
              <a:off x="1440" y="3570"/>
              <a:ext cx="0" cy="1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4031" name="Group 79"/>
            <p:cNvGrpSpPr>
              <a:grpSpLocks/>
            </p:cNvGrpSpPr>
            <p:nvPr/>
          </p:nvGrpSpPr>
          <p:grpSpPr bwMode="auto">
            <a:xfrm>
              <a:off x="528" y="2256"/>
              <a:ext cx="1776" cy="1311"/>
              <a:chOff x="240" y="2259"/>
              <a:chExt cx="1776" cy="1311"/>
            </a:xfrm>
          </p:grpSpPr>
          <p:sp>
            <p:nvSpPr>
              <p:cNvPr id="254032" name="Oval 80"/>
              <p:cNvSpPr>
                <a:spLocks noChangeArrowheads="1"/>
              </p:cNvSpPr>
              <p:nvPr/>
            </p:nvSpPr>
            <p:spPr bwMode="auto">
              <a:xfrm>
                <a:off x="1104" y="276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033" name="Rectangle 81"/>
              <p:cNvSpPr>
                <a:spLocks noChangeArrowheads="1"/>
              </p:cNvSpPr>
              <p:nvPr/>
            </p:nvSpPr>
            <p:spPr bwMode="auto">
              <a:xfrm>
                <a:off x="1056" y="3222"/>
                <a:ext cx="192" cy="348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4034" name="AutoShape 82"/>
              <p:cNvCxnSpPr>
                <a:cxnSpLocks noChangeShapeType="1"/>
                <a:stCxn id="254033" idx="0"/>
                <a:endCxn id="254032" idx="4"/>
              </p:cNvCxnSpPr>
              <p:nvPr/>
            </p:nvCxnSpPr>
            <p:spPr bwMode="auto">
              <a:xfrm flipH="1" flipV="1">
                <a:off x="1146" y="2844"/>
                <a:ext cx="6" cy="37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54035" name="Rectangle 83"/>
              <p:cNvSpPr>
                <a:spLocks noChangeArrowheads="1"/>
              </p:cNvSpPr>
              <p:nvPr/>
            </p:nvSpPr>
            <p:spPr bwMode="auto">
              <a:xfrm rot="3639564">
                <a:off x="528" y="2945"/>
                <a:ext cx="192" cy="348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4036" name="AutoShape 84"/>
              <p:cNvCxnSpPr>
                <a:cxnSpLocks noChangeShapeType="1"/>
                <a:stCxn id="254035" idx="0"/>
                <a:endCxn id="254032" idx="3"/>
              </p:cNvCxnSpPr>
              <p:nvPr/>
            </p:nvCxnSpPr>
            <p:spPr bwMode="auto">
              <a:xfrm flipV="1">
                <a:off x="775" y="2833"/>
                <a:ext cx="341" cy="2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54037" name="Rectangle 85"/>
              <p:cNvSpPr>
                <a:spLocks noChangeArrowheads="1"/>
              </p:cNvSpPr>
              <p:nvPr/>
            </p:nvSpPr>
            <p:spPr bwMode="auto">
              <a:xfrm rot="6611853">
                <a:off x="505" y="2436"/>
                <a:ext cx="192" cy="348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4038" name="AutoShape 86"/>
              <p:cNvCxnSpPr>
                <a:cxnSpLocks noChangeShapeType="1"/>
                <a:stCxn id="254037" idx="0"/>
                <a:endCxn id="254032" idx="1"/>
              </p:cNvCxnSpPr>
              <p:nvPr/>
            </p:nvCxnSpPr>
            <p:spPr bwMode="auto">
              <a:xfrm>
                <a:off x="764" y="2670"/>
                <a:ext cx="352" cy="10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54039" name="Rectangle 87"/>
              <p:cNvSpPr>
                <a:spLocks noChangeArrowheads="1"/>
              </p:cNvSpPr>
              <p:nvPr/>
            </p:nvSpPr>
            <p:spPr bwMode="auto">
              <a:xfrm rot="-27975302">
                <a:off x="1536" y="2466"/>
                <a:ext cx="192" cy="348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4040" name="AutoShape 88"/>
              <p:cNvCxnSpPr>
                <a:cxnSpLocks noChangeShapeType="1"/>
                <a:stCxn id="254039" idx="0"/>
                <a:endCxn id="254032" idx="7"/>
              </p:cNvCxnSpPr>
              <p:nvPr/>
            </p:nvCxnSpPr>
            <p:spPr bwMode="auto">
              <a:xfrm flipH="1">
                <a:off x="1175" y="2688"/>
                <a:ext cx="289" cy="9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54041" name="Line 89"/>
              <p:cNvSpPr>
                <a:spLocks noChangeShapeType="1"/>
              </p:cNvSpPr>
              <p:nvPr/>
            </p:nvSpPr>
            <p:spPr bwMode="auto">
              <a:xfrm flipH="1">
                <a:off x="256" y="3215"/>
                <a:ext cx="194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42" name="Line 90"/>
              <p:cNvSpPr>
                <a:spLocks noChangeShapeType="1"/>
              </p:cNvSpPr>
              <p:nvPr/>
            </p:nvSpPr>
            <p:spPr bwMode="auto">
              <a:xfrm flipH="1" flipV="1">
                <a:off x="240" y="2469"/>
                <a:ext cx="187" cy="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43" name="Line 91"/>
              <p:cNvSpPr>
                <a:spLocks noChangeShapeType="1"/>
              </p:cNvSpPr>
              <p:nvPr/>
            </p:nvSpPr>
            <p:spPr bwMode="auto">
              <a:xfrm flipV="1">
                <a:off x="1806" y="2514"/>
                <a:ext cx="21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44" name="Oval 92"/>
              <p:cNvSpPr>
                <a:spLocks noChangeArrowheads="1"/>
              </p:cNvSpPr>
              <p:nvPr/>
            </p:nvSpPr>
            <p:spPr bwMode="auto">
              <a:xfrm>
                <a:off x="1056" y="2586"/>
                <a:ext cx="192" cy="417"/>
              </a:xfrm>
              <a:prstGeom prst="ellipse">
                <a:avLst/>
              </a:prstGeom>
              <a:solidFill>
                <a:srgbClr val="800000">
                  <a:alpha val="20000"/>
                </a:srgbClr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045" name="Text Box 93"/>
              <p:cNvSpPr txBox="1">
                <a:spLocks noChangeArrowheads="1"/>
              </p:cNvSpPr>
              <p:nvPr/>
            </p:nvSpPr>
            <p:spPr bwMode="auto">
              <a:xfrm>
                <a:off x="886" y="2259"/>
                <a:ext cx="4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Node</a:t>
                </a:r>
              </a:p>
            </p:txBody>
          </p:sp>
        </p:grpSp>
      </p:grpSp>
      <p:sp>
        <p:nvSpPr>
          <p:cNvPr id="254046" name="Oval 94"/>
          <p:cNvSpPr>
            <a:spLocks noChangeArrowheads="1"/>
          </p:cNvSpPr>
          <p:nvPr/>
        </p:nvSpPr>
        <p:spPr bwMode="auto">
          <a:xfrm>
            <a:off x="4622800" y="5575300"/>
            <a:ext cx="3322638" cy="215900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047" name="Oval 95"/>
          <p:cNvSpPr>
            <a:spLocks noChangeArrowheads="1"/>
          </p:cNvSpPr>
          <p:nvPr/>
        </p:nvSpPr>
        <p:spPr bwMode="auto">
          <a:xfrm>
            <a:off x="5764213" y="3276600"/>
            <a:ext cx="2024062" cy="37623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048" name="Oval 96"/>
          <p:cNvSpPr>
            <a:spLocks noChangeArrowheads="1"/>
          </p:cNvSpPr>
          <p:nvPr/>
        </p:nvSpPr>
        <p:spPr bwMode="auto">
          <a:xfrm>
            <a:off x="4776788" y="3328988"/>
            <a:ext cx="228600" cy="376237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049" name="Text Box 97"/>
          <p:cNvSpPr txBox="1">
            <a:spLocks noChangeArrowheads="1"/>
          </p:cNvSpPr>
          <p:nvPr/>
        </p:nvSpPr>
        <p:spPr bwMode="auto">
          <a:xfrm>
            <a:off x="6381750" y="2909888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Node b</a:t>
            </a:r>
          </a:p>
        </p:txBody>
      </p:sp>
      <p:sp>
        <p:nvSpPr>
          <p:cNvPr id="254050" name="Text Box 98"/>
          <p:cNvSpPr txBox="1">
            <a:spLocks noChangeArrowheads="1"/>
          </p:cNvSpPr>
          <p:nvPr/>
        </p:nvSpPr>
        <p:spPr bwMode="auto">
          <a:xfrm>
            <a:off x="4154488" y="2878138"/>
            <a:ext cx="863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Node a</a:t>
            </a:r>
          </a:p>
        </p:txBody>
      </p:sp>
      <p:sp>
        <p:nvSpPr>
          <p:cNvPr id="254051" name="Text Box 99"/>
          <p:cNvSpPr txBox="1">
            <a:spLocks noChangeArrowheads="1"/>
          </p:cNvSpPr>
          <p:nvPr/>
        </p:nvSpPr>
        <p:spPr bwMode="auto">
          <a:xfrm>
            <a:off x="5838825" y="5791200"/>
            <a:ext cx="8509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Node c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Network – Supernodes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1866900"/>
          </a:xfrm>
        </p:spPr>
        <p:txBody>
          <a:bodyPr/>
          <a:lstStyle/>
          <a:p>
            <a:r>
              <a:rPr lang="en-US" sz="2800"/>
              <a:t>Obtained by defining a region that encloses more than one node</a:t>
            </a:r>
          </a:p>
          <a:p>
            <a:r>
              <a:rPr lang="en-US" sz="2800"/>
              <a:t>Can be treated the exact same way as normal nodes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158BB8F2-4C5C-49E8-8EED-275B20ECB77F}" type="slidenum">
              <a:rPr lang="en-US"/>
              <a:pPr lvl="1"/>
              <a:t>18</a:t>
            </a:fld>
            <a:endParaRPr lang="en-US"/>
          </a:p>
        </p:txBody>
      </p:sp>
      <p:grpSp>
        <p:nvGrpSpPr>
          <p:cNvPr id="247886" name="Group 78"/>
          <p:cNvGrpSpPr>
            <a:grpSpLocks/>
          </p:cNvGrpSpPr>
          <p:nvPr/>
        </p:nvGrpSpPr>
        <p:grpSpPr bwMode="auto">
          <a:xfrm>
            <a:off x="2286000" y="3089275"/>
            <a:ext cx="4914900" cy="2652713"/>
            <a:chOff x="1440" y="1946"/>
            <a:chExt cx="3096" cy="1671"/>
          </a:xfrm>
        </p:grpSpPr>
        <p:grpSp>
          <p:nvGrpSpPr>
            <p:cNvPr id="247812" name="Group 4"/>
            <p:cNvGrpSpPr>
              <a:grpSpLocks/>
            </p:cNvGrpSpPr>
            <p:nvPr/>
          </p:nvGrpSpPr>
          <p:grpSpPr bwMode="auto">
            <a:xfrm>
              <a:off x="1440" y="2133"/>
              <a:ext cx="2741" cy="1484"/>
              <a:chOff x="2588" y="2124"/>
              <a:chExt cx="2741" cy="1484"/>
            </a:xfrm>
          </p:grpSpPr>
          <p:grpSp>
            <p:nvGrpSpPr>
              <p:cNvPr id="247813" name="Group 5"/>
              <p:cNvGrpSpPr>
                <a:grpSpLocks/>
              </p:cNvGrpSpPr>
              <p:nvPr/>
            </p:nvGrpSpPr>
            <p:grpSpPr bwMode="auto">
              <a:xfrm>
                <a:off x="2588" y="2675"/>
                <a:ext cx="657" cy="328"/>
                <a:chOff x="1558" y="2299"/>
                <a:chExt cx="657" cy="328"/>
              </a:xfrm>
            </p:grpSpPr>
            <p:sp>
              <p:nvSpPr>
                <p:cNvPr id="24781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558" y="2365"/>
                  <a:ext cx="324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s1</a:t>
                  </a:r>
                  <a:endParaRPr lang="en-US" sz="2000" b="1"/>
                </a:p>
              </p:txBody>
            </p:sp>
            <p:sp>
              <p:nvSpPr>
                <p:cNvPr id="247815" name="Oval 7"/>
                <p:cNvSpPr>
                  <a:spLocks noChangeArrowheads="1"/>
                </p:cNvSpPr>
                <p:nvPr/>
              </p:nvSpPr>
              <p:spPr bwMode="auto">
                <a:xfrm>
                  <a:off x="1883" y="2317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81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952" y="2299"/>
                  <a:ext cx="19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24781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953" y="2361"/>
                  <a:ext cx="188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_</a:t>
                  </a:r>
                </a:p>
              </p:txBody>
            </p:sp>
          </p:grpSp>
          <p:cxnSp>
            <p:nvCxnSpPr>
              <p:cNvPr id="247818" name="AutoShape 10"/>
              <p:cNvCxnSpPr>
                <a:cxnSpLocks noChangeShapeType="1"/>
                <a:stCxn id="247816" idx="0"/>
                <a:endCxn id="247872" idx="0"/>
              </p:cNvCxnSpPr>
              <p:nvPr/>
            </p:nvCxnSpPr>
            <p:spPr bwMode="auto">
              <a:xfrm rot="16200000">
                <a:off x="2943" y="2327"/>
                <a:ext cx="486" cy="20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247819" name="Oval 11"/>
              <p:cNvSpPr>
                <a:spLocks noChangeArrowheads="1"/>
              </p:cNvSpPr>
              <p:nvPr/>
            </p:nvSpPr>
            <p:spPr bwMode="auto">
              <a:xfrm>
                <a:off x="3661" y="213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47820" name="AutoShape 12"/>
              <p:cNvCxnSpPr>
                <a:cxnSpLocks noChangeShapeType="1"/>
                <a:stCxn id="247815" idx="4"/>
                <a:endCxn id="247821" idx="2"/>
              </p:cNvCxnSpPr>
              <p:nvPr/>
            </p:nvCxnSpPr>
            <p:spPr bwMode="auto">
              <a:xfrm rot="16200000" flipH="1">
                <a:off x="3091" y="2991"/>
                <a:ext cx="567" cy="59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247821" name="Oval 13"/>
              <p:cNvSpPr>
                <a:spLocks noChangeArrowheads="1"/>
              </p:cNvSpPr>
              <p:nvPr/>
            </p:nvSpPr>
            <p:spPr bwMode="auto">
              <a:xfrm>
                <a:off x="3670" y="3531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47822" name="AutoShape 14"/>
              <p:cNvCxnSpPr>
                <a:cxnSpLocks noChangeShapeType="1"/>
                <a:stCxn id="247819" idx="6"/>
                <a:endCxn id="247868" idx="0"/>
              </p:cNvCxnSpPr>
              <p:nvPr/>
            </p:nvCxnSpPr>
            <p:spPr bwMode="auto">
              <a:xfrm>
                <a:off x="3744" y="2178"/>
                <a:ext cx="1097" cy="16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47823" name="AutoShape 15"/>
              <p:cNvCxnSpPr>
                <a:cxnSpLocks noChangeShapeType="1"/>
                <a:stCxn id="247821" idx="6"/>
                <a:endCxn id="247827" idx="1"/>
              </p:cNvCxnSpPr>
              <p:nvPr/>
            </p:nvCxnSpPr>
            <p:spPr bwMode="auto">
              <a:xfrm flipV="1">
                <a:off x="3753" y="3459"/>
                <a:ext cx="1099" cy="11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247824" name="Group 16"/>
              <p:cNvGrpSpPr>
                <a:grpSpLocks/>
              </p:cNvGrpSpPr>
              <p:nvPr/>
            </p:nvGrpSpPr>
            <p:grpSpPr bwMode="auto">
              <a:xfrm>
                <a:off x="4795" y="3243"/>
                <a:ext cx="111" cy="216"/>
                <a:chOff x="3450" y="2313"/>
                <a:chExt cx="111" cy="216"/>
              </a:xfrm>
            </p:grpSpPr>
            <p:sp>
              <p:nvSpPr>
                <p:cNvPr id="247825" name="Line 17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26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27" name="Line 19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28" name="Line 20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29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30" name="Line 22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31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7832" name="Group 24"/>
              <p:cNvGrpSpPr>
                <a:grpSpLocks/>
              </p:cNvGrpSpPr>
              <p:nvPr/>
            </p:nvGrpSpPr>
            <p:grpSpPr bwMode="auto">
              <a:xfrm>
                <a:off x="3652" y="2427"/>
                <a:ext cx="111" cy="216"/>
                <a:chOff x="3450" y="2313"/>
                <a:chExt cx="111" cy="216"/>
              </a:xfrm>
            </p:grpSpPr>
            <p:sp>
              <p:nvSpPr>
                <p:cNvPr id="247833" name="Line 25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34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35" name="Line 27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36" name="Line 28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37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38" name="Line 30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39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7840" name="Group 32"/>
              <p:cNvGrpSpPr>
                <a:grpSpLocks/>
              </p:cNvGrpSpPr>
              <p:nvPr/>
            </p:nvGrpSpPr>
            <p:grpSpPr bwMode="auto">
              <a:xfrm>
                <a:off x="3655" y="3135"/>
                <a:ext cx="111" cy="216"/>
                <a:chOff x="3450" y="2313"/>
                <a:chExt cx="111" cy="216"/>
              </a:xfrm>
            </p:grpSpPr>
            <p:sp>
              <p:nvSpPr>
                <p:cNvPr id="247841" name="Line 33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42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43" name="Line 35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44" name="Line 36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45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46" name="Line 38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4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7848" name="Group 40"/>
              <p:cNvGrpSpPr>
                <a:grpSpLocks/>
              </p:cNvGrpSpPr>
              <p:nvPr/>
            </p:nvGrpSpPr>
            <p:grpSpPr bwMode="auto">
              <a:xfrm rot="-5400000">
                <a:off x="4241" y="2792"/>
                <a:ext cx="111" cy="216"/>
                <a:chOff x="3450" y="2313"/>
                <a:chExt cx="111" cy="216"/>
              </a:xfrm>
            </p:grpSpPr>
            <p:sp>
              <p:nvSpPr>
                <p:cNvPr id="247849" name="Line 41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50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51" name="Line 43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52" name="Line 44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53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54" name="Line 46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55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7856" name="Oval 48"/>
              <p:cNvSpPr>
                <a:spLocks noChangeArrowheads="1"/>
              </p:cNvSpPr>
              <p:nvPr/>
            </p:nvSpPr>
            <p:spPr bwMode="auto">
              <a:xfrm>
                <a:off x="3664" y="2868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47857" name="AutoShape 49"/>
              <p:cNvCxnSpPr>
                <a:cxnSpLocks noChangeShapeType="1"/>
                <a:stCxn id="247821" idx="0"/>
                <a:endCxn id="247843" idx="1"/>
              </p:cNvCxnSpPr>
              <p:nvPr/>
            </p:nvCxnSpPr>
            <p:spPr bwMode="auto">
              <a:xfrm flipV="1">
                <a:off x="3712" y="3351"/>
                <a:ext cx="0" cy="18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47858" name="AutoShape 50"/>
              <p:cNvCxnSpPr>
                <a:cxnSpLocks noChangeShapeType="1"/>
                <a:stCxn id="247841" idx="0"/>
                <a:endCxn id="247856" idx="4"/>
              </p:cNvCxnSpPr>
              <p:nvPr/>
            </p:nvCxnSpPr>
            <p:spPr bwMode="auto">
              <a:xfrm flipV="1">
                <a:off x="3703" y="2945"/>
                <a:ext cx="3" cy="19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47859" name="AutoShape 51"/>
              <p:cNvCxnSpPr>
                <a:cxnSpLocks noChangeShapeType="1"/>
                <a:stCxn id="247856" idx="0"/>
                <a:endCxn id="247835" idx="1"/>
              </p:cNvCxnSpPr>
              <p:nvPr/>
            </p:nvCxnSpPr>
            <p:spPr bwMode="auto">
              <a:xfrm flipV="1">
                <a:off x="3706" y="2643"/>
                <a:ext cx="3" cy="22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47860" name="AutoShape 52"/>
              <p:cNvCxnSpPr>
                <a:cxnSpLocks noChangeShapeType="1"/>
                <a:stCxn id="247819" idx="4"/>
                <a:endCxn id="247833" idx="0"/>
              </p:cNvCxnSpPr>
              <p:nvPr/>
            </p:nvCxnSpPr>
            <p:spPr bwMode="auto">
              <a:xfrm flipH="1">
                <a:off x="3700" y="2216"/>
                <a:ext cx="3" cy="21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47861" name="Oval 53"/>
              <p:cNvSpPr>
                <a:spLocks noChangeArrowheads="1"/>
              </p:cNvSpPr>
              <p:nvPr/>
            </p:nvSpPr>
            <p:spPr bwMode="auto">
              <a:xfrm>
                <a:off x="4799" y="28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47862" name="AutoShape 54"/>
              <p:cNvCxnSpPr>
                <a:cxnSpLocks noChangeShapeType="1"/>
                <a:stCxn id="247861" idx="4"/>
                <a:endCxn id="247825" idx="0"/>
              </p:cNvCxnSpPr>
              <p:nvPr/>
            </p:nvCxnSpPr>
            <p:spPr bwMode="auto">
              <a:xfrm>
                <a:off x="4841" y="2936"/>
                <a:ext cx="2" cy="30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47863" name="AutoShape 55"/>
              <p:cNvCxnSpPr>
                <a:cxnSpLocks noChangeShapeType="1"/>
                <a:stCxn id="247861" idx="2"/>
                <a:endCxn id="247851" idx="1"/>
              </p:cNvCxnSpPr>
              <p:nvPr/>
            </p:nvCxnSpPr>
            <p:spPr bwMode="auto">
              <a:xfrm flipH="1">
                <a:off x="4406" y="2898"/>
                <a:ext cx="393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47864" name="AutoShape 56"/>
              <p:cNvCxnSpPr>
                <a:cxnSpLocks noChangeShapeType="1"/>
                <a:stCxn id="247856" idx="6"/>
                <a:endCxn id="247849" idx="0"/>
              </p:cNvCxnSpPr>
              <p:nvPr/>
            </p:nvCxnSpPr>
            <p:spPr bwMode="auto">
              <a:xfrm>
                <a:off x="3747" y="2907"/>
                <a:ext cx="443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247865" name="Group 57"/>
              <p:cNvGrpSpPr>
                <a:grpSpLocks/>
              </p:cNvGrpSpPr>
              <p:nvPr/>
            </p:nvGrpSpPr>
            <p:grpSpPr bwMode="auto">
              <a:xfrm>
                <a:off x="4673" y="2347"/>
                <a:ext cx="656" cy="328"/>
                <a:chOff x="3643" y="2176"/>
                <a:chExt cx="656" cy="328"/>
              </a:xfrm>
            </p:grpSpPr>
            <p:sp>
              <p:nvSpPr>
                <p:cNvPr id="247866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975" y="2238"/>
                  <a:ext cx="324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s2</a:t>
                  </a:r>
                  <a:endParaRPr lang="en-US" sz="2000" b="1"/>
                </a:p>
              </p:txBody>
            </p:sp>
            <p:sp>
              <p:nvSpPr>
                <p:cNvPr id="247867" name="Oval 59"/>
                <p:cNvSpPr>
                  <a:spLocks noChangeArrowheads="1"/>
                </p:cNvSpPr>
                <p:nvPr/>
              </p:nvSpPr>
              <p:spPr bwMode="auto">
                <a:xfrm>
                  <a:off x="3643" y="2194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868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712" y="2176"/>
                  <a:ext cx="19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247869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713" y="2238"/>
                  <a:ext cx="188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_</a:t>
                  </a:r>
                </a:p>
              </p:txBody>
            </p:sp>
          </p:grpSp>
          <p:cxnSp>
            <p:nvCxnSpPr>
              <p:cNvPr id="247870" name="AutoShape 62"/>
              <p:cNvCxnSpPr>
                <a:cxnSpLocks noChangeShapeType="1"/>
                <a:stCxn id="247861" idx="0"/>
                <a:endCxn id="247867" idx="4"/>
              </p:cNvCxnSpPr>
              <p:nvPr/>
            </p:nvCxnSpPr>
            <p:spPr bwMode="auto">
              <a:xfrm flipH="1" flipV="1">
                <a:off x="4839" y="2675"/>
                <a:ext cx="2" cy="18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247871" name="Group 63"/>
              <p:cNvGrpSpPr>
                <a:grpSpLocks/>
              </p:cNvGrpSpPr>
              <p:nvPr/>
            </p:nvGrpSpPr>
            <p:grpSpPr bwMode="auto">
              <a:xfrm rot="-5400000">
                <a:off x="3341" y="2072"/>
                <a:ext cx="111" cy="216"/>
                <a:chOff x="3450" y="2313"/>
                <a:chExt cx="111" cy="216"/>
              </a:xfrm>
            </p:grpSpPr>
            <p:sp>
              <p:nvSpPr>
                <p:cNvPr id="247872" name="Line 64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73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74" name="Line 66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75" name="Line 67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76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77" name="Line 69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878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47879" name="AutoShape 71"/>
              <p:cNvCxnSpPr>
                <a:cxnSpLocks noChangeShapeType="1"/>
                <a:stCxn id="247874" idx="1"/>
                <a:endCxn id="247819" idx="2"/>
              </p:cNvCxnSpPr>
              <p:nvPr/>
            </p:nvCxnSpPr>
            <p:spPr bwMode="auto">
              <a:xfrm flipV="1">
                <a:off x="3506" y="2178"/>
                <a:ext cx="155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247880" name="Text Box 72"/>
              <p:cNvSpPr txBox="1">
                <a:spLocks noChangeArrowheads="1"/>
              </p:cNvSpPr>
              <p:nvPr/>
            </p:nvSpPr>
            <p:spPr bwMode="auto">
              <a:xfrm>
                <a:off x="3347" y="2393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2</a:t>
                </a:r>
              </a:p>
            </p:txBody>
          </p:sp>
          <p:sp>
            <p:nvSpPr>
              <p:cNvPr id="247881" name="Text Box 73"/>
              <p:cNvSpPr txBox="1">
                <a:spLocks noChangeArrowheads="1"/>
              </p:cNvSpPr>
              <p:nvPr/>
            </p:nvSpPr>
            <p:spPr bwMode="auto">
              <a:xfrm>
                <a:off x="3382" y="3107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3</a:t>
                </a:r>
              </a:p>
            </p:txBody>
          </p:sp>
          <p:sp>
            <p:nvSpPr>
              <p:cNvPr id="247882" name="Text Box 74"/>
              <p:cNvSpPr txBox="1">
                <a:spLocks noChangeArrowheads="1"/>
              </p:cNvSpPr>
              <p:nvPr/>
            </p:nvSpPr>
            <p:spPr bwMode="auto">
              <a:xfrm>
                <a:off x="4163" y="2609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4</a:t>
                </a:r>
              </a:p>
            </p:txBody>
          </p:sp>
          <p:sp>
            <p:nvSpPr>
              <p:cNvPr id="247883" name="Text Box 75"/>
              <p:cNvSpPr txBox="1">
                <a:spLocks noChangeArrowheads="1"/>
              </p:cNvSpPr>
              <p:nvPr/>
            </p:nvSpPr>
            <p:spPr bwMode="auto">
              <a:xfrm>
                <a:off x="4906" y="3222"/>
                <a:ext cx="27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r>
                  <a:rPr lang="en-US" sz="2000" baseline="-25000"/>
                  <a:t>5</a:t>
                </a:r>
              </a:p>
            </p:txBody>
          </p:sp>
        </p:grpSp>
        <p:sp>
          <p:nvSpPr>
            <p:cNvPr id="247884" name="Oval 76"/>
            <p:cNvSpPr>
              <a:spLocks noChangeArrowheads="1"/>
            </p:cNvSpPr>
            <p:nvPr/>
          </p:nvSpPr>
          <p:spPr bwMode="auto">
            <a:xfrm>
              <a:off x="2256" y="1946"/>
              <a:ext cx="1679" cy="1240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85" name="Text Box 77"/>
            <p:cNvSpPr txBox="1">
              <a:spLocks noChangeArrowheads="1"/>
            </p:cNvSpPr>
            <p:nvPr/>
          </p:nvSpPr>
          <p:spPr bwMode="auto">
            <a:xfrm>
              <a:off x="3756" y="2016"/>
              <a:ext cx="7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Supernode</a:t>
              </a:r>
            </a:p>
          </p:txBody>
        </p:sp>
      </p:grpSp>
      <p:sp>
        <p:nvSpPr>
          <p:cNvPr id="247887" name="Text Box 79"/>
          <p:cNvSpPr txBox="1">
            <a:spLocks noChangeArrowheads="1"/>
          </p:cNvSpPr>
          <p:nvPr/>
        </p:nvSpPr>
        <p:spPr bwMode="auto">
          <a:xfrm>
            <a:off x="3352800" y="3032125"/>
            <a:ext cx="436563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Network – Loops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Any enclosed connection of branches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DE3D875-77E4-4AF1-BA01-2E5C2B78B8FA}" type="slidenum">
              <a:rPr lang="en-US"/>
              <a:pPr lvl="1"/>
              <a:t>19</a:t>
            </a:fld>
            <a:endParaRPr lang="en-US"/>
          </a:p>
        </p:txBody>
      </p:sp>
      <p:grpSp>
        <p:nvGrpSpPr>
          <p:cNvPr id="248910" name="Group 78"/>
          <p:cNvGrpSpPr>
            <a:grpSpLocks/>
          </p:cNvGrpSpPr>
          <p:nvPr/>
        </p:nvGrpSpPr>
        <p:grpSpPr bwMode="auto">
          <a:xfrm>
            <a:off x="1793875" y="2586038"/>
            <a:ext cx="5208588" cy="2944812"/>
            <a:chOff x="1130" y="1629"/>
            <a:chExt cx="3281" cy="1855"/>
          </a:xfrm>
        </p:grpSpPr>
        <p:grpSp>
          <p:nvGrpSpPr>
            <p:cNvPr id="248908" name="Group 76"/>
            <p:cNvGrpSpPr>
              <a:grpSpLocks/>
            </p:cNvGrpSpPr>
            <p:nvPr/>
          </p:nvGrpSpPr>
          <p:grpSpPr bwMode="auto">
            <a:xfrm>
              <a:off x="1130" y="2318"/>
              <a:ext cx="767" cy="410"/>
              <a:chOff x="1130" y="2318"/>
              <a:chExt cx="767" cy="410"/>
            </a:xfrm>
          </p:grpSpPr>
          <p:sp>
            <p:nvSpPr>
              <p:cNvPr id="248838" name="Text Box 6"/>
              <p:cNvSpPr txBox="1">
                <a:spLocks noChangeArrowheads="1"/>
              </p:cNvSpPr>
              <p:nvPr/>
            </p:nvSpPr>
            <p:spPr bwMode="auto">
              <a:xfrm>
                <a:off x="1130" y="2401"/>
                <a:ext cx="32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s1</a:t>
                </a:r>
                <a:endParaRPr lang="en-US" sz="2000" b="1"/>
              </a:p>
            </p:txBody>
          </p:sp>
          <p:sp>
            <p:nvSpPr>
              <p:cNvPr id="248839" name="Oval 7"/>
              <p:cNvSpPr>
                <a:spLocks noChangeArrowheads="1"/>
              </p:cNvSpPr>
              <p:nvPr/>
            </p:nvSpPr>
            <p:spPr bwMode="auto">
              <a:xfrm>
                <a:off x="1491" y="2341"/>
                <a:ext cx="406" cy="38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840" name="Text Box 8"/>
              <p:cNvSpPr txBox="1">
                <a:spLocks noChangeArrowheads="1"/>
              </p:cNvSpPr>
              <p:nvPr/>
            </p:nvSpPr>
            <p:spPr bwMode="auto">
              <a:xfrm>
                <a:off x="1596" y="2318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48841" name="Text Box 9"/>
              <p:cNvSpPr txBox="1">
                <a:spLocks noChangeArrowheads="1"/>
              </p:cNvSpPr>
              <p:nvPr/>
            </p:nvSpPr>
            <p:spPr bwMode="auto">
              <a:xfrm>
                <a:off x="1599" y="2457"/>
                <a:ext cx="18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48842" name="AutoShape 10"/>
            <p:cNvCxnSpPr>
              <a:cxnSpLocks noChangeShapeType="1"/>
              <a:stCxn id="248840" idx="0"/>
              <a:endCxn id="248896" idx="0"/>
            </p:cNvCxnSpPr>
            <p:nvPr/>
          </p:nvCxnSpPr>
          <p:spPr bwMode="auto">
            <a:xfrm rot="16200000">
              <a:off x="1519" y="1885"/>
              <a:ext cx="609" cy="2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48843" name="Oval 11"/>
            <p:cNvSpPr>
              <a:spLocks noChangeArrowheads="1"/>
            </p:cNvSpPr>
            <p:nvPr/>
          </p:nvSpPr>
          <p:spPr bwMode="auto">
            <a:xfrm>
              <a:off x="2406" y="1648"/>
              <a:ext cx="102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8844" name="AutoShape 12"/>
            <p:cNvCxnSpPr>
              <a:cxnSpLocks noChangeShapeType="1"/>
              <a:stCxn id="248839" idx="4"/>
              <a:endCxn id="248845" idx="2"/>
            </p:cNvCxnSpPr>
            <p:nvPr/>
          </p:nvCxnSpPr>
          <p:spPr bwMode="auto">
            <a:xfrm rot="16200000" flipH="1">
              <a:off x="1702" y="2720"/>
              <a:ext cx="708" cy="7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48845" name="Oval 13"/>
            <p:cNvSpPr>
              <a:spLocks noChangeArrowheads="1"/>
            </p:cNvSpPr>
            <p:nvPr/>
          </p:nvSpPr>
          <p:spPr bwMode="auto">
            <a:xfrm>
              <a:off x="2417" y="3388"/>
              <a:ext cx="102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8846" name="AutoShape 14"/>
            <p:cNvCxnSpPr>
              <a:cxnSpLocks noChangeShapeType="1"/>
              <a:stCxn id="248843" idx="6"/>
              <a:endCxn id="248892" idx="0"/>
            </p:cNvCxnSpPr>
            <p:nvPr/>
          </p:nvCxnSpPr>
          <p:spPr bwMode="auto">
            <a:xfrm>
              <a:off x="2508" y="1696"/>
              <a:ext cx="1343" cy="21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248847" name="AutoShape 15"/>
            <p:cNvCxnSpPr>
              <a:cxnSpLocks noChangeShapeType="1"/>
              <a:stCxn id="248845" idx="6"/>
              <a:endCxn id="248851" idx="1"/>
            </p:cNvCxnSpPr>
            <p:nvPr/>
          </p:nvCxnSpPr>
          <p:spPr bwMode="auto">
            <a:xfrm flipV="1">
              <a:off x="2519" y="3298"/>
              <a:ext cx="1345" cy="13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248848" name="Group 16"/>
            <p:cNvGrpSpPr>
              <a:grpSpLocks/>
            </p:cNvGrpSpPr>
            <p:nvPr/>
          </p:nvGrpSpPr>
          <p:grpSpPr bwMode="auto">
            <a:xfrm>
              <a:off x="3794" y="3028"/>
              <a:ext cx="136" cy="270"/>
              <a:chOff x="3450" y="2313"/>
              <a:chExt cx="111" cy="216"/>
            </a:xfrm>
          </p:grpSpPr>
          <p:sp>
            <p:nvSpPr>
              <p:cNvPr id="248849" name="Line 1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50" name="Line 1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51" name="Line 1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52" name="Line 2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53" name="Line 2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54" name="Line 2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55" name="Line 2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8856" name="Group 24"/>
            <p:cNvGrpSpPr>
              <a:grpSpLocks/>
            </p:cNvGrpSpPr>
            <p:nvPr/>
          </p:nvGrpSpPr>
          <p:grpSpPr bwMode="auto">
            <a:xfrm>
              <a:off x="2395" y="2008"/>
              <a:ext cx="136" cy="270"/>
              <a:chOff x="3450" y="2313"/>
              <a:chExt cx="111" cy="216"/>
            </a:xfrm>
          </p:grpSpPr>
          <p:sp>
            <p:nvSpPr>
              <p:cNvPr id="248857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58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59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60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61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62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63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8864" name="Group 32"/>
            <p:cNvGrpSpPr>
              <a:grpSpLocks/>
            </p:cNvGrpSpPr>
            <p:nvPr/>
          </p:nvGrpSpPr>
          <p:grpSpPr bwMode="auto">
            <a:xfrm>
              <a:off x="2399" y="2893"/>
              <a:ext cx="136" cy="270"/>
              <a:chOff x="3450" y="2313"/>
              <a:chExt cx="111" cy="216"/>
            </a:xfrm>
          </p:grpSpPr>
          <p:sp>
            <p:nvSpPr>
              <p:cNvPr id="248865" name="Line 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66" name="Line 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67" name="Line 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68" name="Line 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69" name="Line 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70" name="Line 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71" name="Line 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8872" name="Group 40"/>
            <p:cNvGrpSpPr>
              <a:grpSpLocks/>
            </p:cNvGrpSpPr>
            <p:nvPr/>
          </p:nvGrpSpPr>
          <p:grpSpPr bwMode="auto">
            <a:xfrm rot="-5400000">
              <a:off x="3115" y="2467"/>
              <a:ext cx="139" cy="264"/>
              <a:chOff x="3450" y="2313"/>
              <a:chExt cx="111" cy="216"/>
            </a:xfrm>
          </p:grpSpPr>
          <p:sp>
            <p:nvSpPr>
              <p:cNvPr id="248873" name="Line 4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74" name="Line 4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75" name="Line 4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76" name="Line 4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77" name="Line 4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78" name="Line 4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79" name="Line 4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8880" name="Oval 48"/>
            <p:cNvSpPr>
              <a:spLocks noChangeArrowheads="1"/>
            </p:cNvSpPr>
            <p:nvPr/>
          </p:nvSpPr>
          <p:spPr bwMode="auto">
            <a:xfrm>
              <a:off x="2410" y="2559"/>
              <a:ext cx="102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8881" name="AutoShape 49"/>
            <p:cNvCxnSpPr>
              <a:cxnSpLocks noChangeShapeType="1"/>
              <a:stCxn id="248845" idx="0"/>
              <a:endCxn id="248867" idx="1"/>
            </p:cNvCxnSpPr>
            <p:nvPr/>
          </p:nvCxnSpPr>
          <p:spPr bwMode="auto">
            <a:xfrm flipV="1">
              <a:off x="2469" y="3163"/>
              <a:ext cx="0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8882" name="AutoShape 50"/>
            <p:cNvCxnSpPr>
              <a:cxnSpLocks noChangeShapeType="1"/>
              <a:stCxn id="248865" idx="0"/>
              <a:endCxn id="248880" idx="4"/>
            </p:cNvCxnSpPr>
            <p:nvPr/>
          </p:nvCxnSpPr>
          <p:spPr bwMode="auto">
            <a:xfrm flipV="1">
              <a:off x="2458" y="2655"/>
              <a:ext cx="3" cy="23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8883" name="AutoShape 51"/>
            <p:cNvCxnSpPr>
              <a:cxnSpLocks noChangeShapeType="1"/>
              <a:stCxn id="248880" idx="0"/>
              <a:endCxn id="248859" idx="1"/>
            </p:cNvCxnSpPr>
            <p:nvPr/>
          </p:nvCxnSpPr>
          <p:spPr bwMode="auto">
            <a:xfrm flipV="1">
              <a:off x="2461" y="2278"/>
              <a:ext cx="4" cy="2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8884" name="AutoShape 52"/>
            <p:cNvCxnSpPr>
              <a:cxnSpLocks noChangeShapeType="1"/>
              <a:stCxn id="248843" idx="4"/>
              <a:endCxn id="248857" idx="0"/>
            </p:cNvCxnSpPr>
            <p:nvPr/>
          </p:nvCxnSpPr>
          <p:spPr bwMode="auto">
            <a:xfrm flipH="1">
              <a:off x="2454" y="1744"/>
              <a:ext cx="4" cy="26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48885" name="Oval 53"/>
            <p:cNvSpPr>
              <a:spLocks noChangeArrowheads="1"/>
            </p:cNvSpPr>
            <p:nvPr/>
          </p:nvSpPr>
          <p:spPr bwMode="auto">
            <a:xfrm>
              <a:off x="3799" y="2548"/>
              <a:ext cx="102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8886" name="AutoShape 54"/>
            <p:cNvCxnSpPr>
              <a:cxnSpLocks noChangeShapeType="1"/>
              <a:stCxn id="248885" idx="4"/>
              <a:endCxn id="248849" idx="0"/>
            </p:cNvCxnSpPr>
            <p:nvPr/>
          </p:nvCxnSpPr>
          <p:spPr bwMode="auto">
            <a:xfrm>
              <a:off x="3851" y="2644"/>
              <a:ext cx="2" cy="3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8887" name="AutoShape 55"/>
            <p:cNvCxnSpPr>
              <a:cxnSpLocks noChangeShapeType="1"/>
              <a:stCxn id="248885" idx="2"/>
              <a:endCxn id="248875" idx="1"/>
            </p:cNvCxnSpPr>
            <p:nvPr/>
          </p:nvCxnSpPr>
          <p:spPr bwMode="auto">
            <a:xfrm flipH="1">
              <a:off x="3318" y="2597"/>
              <a:ext cx="48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8888" name="AutoShape 56"/>
            <p:cNvCxnSpPr>
              <a:cxnSpLocks noChangeShapeType="1"/>
              <a:stCxn id="248880" idx="6"/>
              <a:endCxn id="248873" idx="0"/>
            </p:cNvCxnSpPr>
            <p:nvPr/>
          </p:nvCxnSpPr>
          <p:spPr bwMode="auto">
            <a:xfrm>
              <a:off x="2512" y="2608"/>
              <a:ext cx="542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48909" name="Group 77"/>
            <p:cNvGrpSpPr>
              <a:grpSpLocks/>
            </p:cNvGrpSpPr>
            <p:nvPr/>
          </p:nvGrpSpPr>
          <p:grpSpPr bwMode="auto">
            <a:xfrm>
              <a:off x="3645" y="1908"/>
              <a:ext cx="766" cy="410"/>
              <a:chOff x="3645" y="1908"/>
              <a:chExt cx="766" cy="410"/>
            </a:xfrm>
          </p:grpSpPr>
          <p:sp>
            <p:nvSpPr>
              <p:cNvPr id="248890" name="Text Box 58"/>
              <p:cNvSpPr txBox="1">
                <a:spLocks noChangeArrowheads="1"/>
              </p:cNvSpPr>
              <p:nvPr/>
            </p:nvSpPr>
            <p:spPr bwMode="auto">
              <a:xfrm>
                <a:off x="4087" y="1986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s2</a:t>
                </a:r>
                <a:endParaRPr lang="en-US" sz="2000" b="1"/>
              </a:p>
            </p:txBody>
          </p:sp>
          <p:sp>
            <p:nvSpPr>
              <p:cNvPr id="248891" name="Oval 59"/>
              <p:cNvSpPr>
                <a:spLocks noChangeArrowheads="1"/>
              </p:cNvSpPr>
              <p:nvPr/>
            </p:nvSpPr>
            <p:spPr bwMode="auto">
              <a:xfrm>
                <a:off x="3645" y="1931"/>
                <a:ext cx="406" cy="38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892" name="Text Box 60"/>
              <p:cNvSpPr txBox="1">
                <a:spLocks noChangeArrowheads="1"/>
              </p:cNvSpPr>
              <p:nvPr/>
            </p:nvSpPr>
            <p:spPr bwMode="auto">
              <a:xfrm>
                <a:off x="3751" y="1908"/>
                <a:ext cx="19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48893" name="Text Box 61"/>
              <p:cNvSpPr txBox="1">
                <a:spLocks noChangeArrowheads="1"/>
              </p:cNvSpPr>
              <p:nvPr/>
            </p:nvSpPr>
            <p:spPr bwMode="auto">
              <a:xfrm>
                <a:off x="3760" y="2037"/>
                <a:ext cx="18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48894" name="AutoShape 62"/>
            <p:cNvCxnSpPr>
              <a:cxnSpLocks noChangeShapeType="1"/>
              <a:stCxn id="248885" idx="0"/>
              <a:endCxn id="248891" idx="4"/>
            </p:cNvCxnSpPr>
            <p:nvPr/>
          </p:nvCxnSpPr>
          <p:spPr bwMode="auto">
            <a:xfrm flipH="1" flipV="1">
              <a:off x="3848" y="2318"/>
              <a:ext cx="2" cy="2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48895" name="Group 63"/>
            <p:cNvGrpSpPr>
              <a:grpSpLocks/>
            </p:cNvGrpSpPr>
            <p:nvPr/>
          </p:nvGrpSpPr>
          <p:grpSpPr bwMode="auto">
            <a:xfrm rot="-5400000">
              <a:off x="2014" y="1566"/>
              <a:ext cx="139" cy="265"/>
              <a:chOff x="3450" y="2313"/>
              <a:chExt cx="111" cy="216"/>
            </a:xfrm>
          </p:grpSpPr>
          <p:sp>
            <p:nvSpPr>
              <p:cNvPr id="248896" name="Line 6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97" name="Line 6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98" name="Line 6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99" name="Line 6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900" name="Line 6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901" name="Line 6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902" name="Line 7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8903" name="AutoShape 71"/>
            <p:cNvCxnSpPr>
              <a:cxnSpLocks noChangeShapeType="1"/>
              <a:stCxn id="248898" idx="1"/>
              <a:endCxn id="248843" idx="2"/>
            </p:cNvCxnSpPr>
            <p:nvPr/>
          </p:nvCxnSpPr>
          <p:spPr bwMode="auto">
            <a:xfrm flipV="1">
              <a:off x="2217" y="1697"/>
              <a:ext cx="1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48904" name="Text Box 72"/>
            <p:cNvSpPr txBox="1">
              <a:spLocks noChangeArrowheads="1"/>
            </p:cNvSpPr>
            <p:nvPr/>
          </p:nvSpPr>
          <p:spPr bwMode="auto">
            <a:xfrm>
              <a:off x="2052" y="1965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248905" name="Text Box 73"/>
            <p:cNvSpPr txBox="1">
              <a:spLocks noChangeArrowheads="1"/>
            </p:cNvSpPr>
            <p:nvPr/>
          </p:nvSpPr>
          <p:spPr bwMode="auto">
            <a:xfrm>
              <a:off x="2096" y="285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248906" name="Text Box 74"/>
            <p:cNvSpPr txBox="1">
              <a:spLocks noChangeArrowheads="1"/>
            </p:cNvSpPr>
            <p:nvPr/>
          </p:nvSpPr>
          <p:spPr bwMode="auto">
            <a:xfrm>
              <a:off x="3050" y="2235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4</a:t>
              </a:r>
            </a:p>
          </p:txBody>
        </p:sp>
        <p:sp>
          <p:nvSpPr>
            <p:cNvPr id="248907" name="Text Box 75"/>
            <p:cNvSpPr txBox="1">
              <a:spLocks noChangeArrowheads="1"/>
            </p:cNvSpPr>
            <p:nvPr/>
          </p:nvSpPr>
          <p:spPr bwMode="auto">
            <a:xfrm>
              <a:off x="3961" y="3002"/>
              <a:ext cx="27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5</a:t>
              </a:r>
            </a:p>
          </p:txBody>
        </p:sp>
      </p:grpSp>
      <p:sp>
        <p:nvSpPr>
          <p:cNvPr id="248913" name="Freeform 81"/>
          <p:cNvSpPr>
            <a:spLocks/>
          </p:cNvSpPr>
          <p:nvPr/>
        </p:nvSpPr>
        <p:spPr bwMode="auto">
          <a:xfrm>
            <a:off x="3949700" y="2781300"/>
            <a:ext cx="2082800" cy="2705100"/>
          </a:xfrm>
          <a:custGeom>
            <a:avLst/>
            <a:gdLst/>
            <a:ahLst/>
            <a:cxnLst>
              <a:cxn ang="0">
                <a:pos x="1112" y="120"/>
              </a:cxn>
              <a:cxn ang="0">
                <a:pos x="1160" y="1560"/>
              </a:cxn>
              <a:cxn ang="0">
                <a:pos x="200" y="1608"/>
              </a:cxn>
              <a:cxn ang="0">
                <a:pos x="104" y="264"/>
              </a:cxn>
              <a:cxn ang="0">
                <a:pos x="824" y="24"/>
              </a:cxn>
            </a:cxnLst>
            <a:rect l="0" t="0" r="r" b="b"/>
            <a:pathLst>
              <a:path w="1312" h="1824">
                <a:moveTo>
                  <a:pt x="1112" y="120"/>
                </a:moveTo>
                <a:cubicBezTo>
                  <a:pt x="1212" y="716"/>
                  <a:pt x="1312" y="1312"/>
                  <a:pt x="1160" y="1560"/>
                </a:cubicBezTo>
                <a:cubicBezTo>
                  <a:pt x="1008" y="1808"/>
                  <a:pt x="376" y="1824"/>
                  <a:pt x="200" y="1608"/>
                </a:cubicBezTo>
                <a:cubicBezTo>
                  <a:pt x="24" y="1392"/>
                  <a:pt x="0" y="528"/>
                  <a:pt x="104" y="264"/>
                </a:cubicBezTo>
                <a:cubicBezTo>
                  <a:pt x="208" y="0"/>
                  <a:pt x="516" y="12"/>
                  <a:pt x="824" y="24"/>
                </a:cubicBezTo>
              </a:path>
            </a:pathLst>
          </a:custGeom>
          <a:noFill/>
          <a:ln w="31750" cap="flat" cmpd="sng">
            <a:solidFill>
              <a:srgbClr val="8000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914" name="Freeform 82"/>
          <p:cNvSpPr>
            <a:spLocks/>
          </p:cNvSpPr>
          <p:nvPr/>
        </p:nvSpPr>
        <p:spPr bwMode="auto">
          <a:xfrm>
            <a:off x="1905000" y="2286000"/>
            <a:ext cx="5105400" cy="3810000"/>
          </a:xfrm>
          <a:custGeom>
            <a:avLst/>
            <a:gdLst/>
            <a:ahLst/>
            <a:cxnLst>
              <a:cxn ang="0">
                <a:pos x="3840" y="472"/>
              </a:cxn>
              <a:cxn ang="0">
                <a:pos x="3840" y="2392"/>
              </a:cxn>
              <a:cxn ang="0">
                <a:pos x="816" y="2536"/>
              </a:cxn>
              <a:cxn ang="0">
                <a:pos x="480" y="376"/>
              </a:cxn>
              <a:cxn ang="0">
                <a:pos x="3696" y="280"/>
              </a:cxn>
            </a:cxnLst>
            <a:rect l="0" t="0" r="r" b="b"/>
            <a:pathLst>
              <a:path w="4344" h="2872">
                <a:moveTo>
                  <a:pt x="3840" y="472"/>
                </a:moveTo>
                <a:cubicBezTo>
                  <a:pt x="4092" y="1260"/>
                  <a:pt x="4344" y="2048"/>
                  <a:pt x="3840" y="2392"/>
                </a:cubicBezTo>
                <a:cubicBezTo>
                  <a:pt x="3336" y="2736"/>
                  <a:pt x="1376" y="2872"/>
                  <a:pt x="816" y="2536"/>
                </a:cubicBezTo>
                <a:cubicBezTo>
                  <a:pt x="256" y="2200"/>
                  <a:pt x="0" y="752"/>
                  <a:pt x="480" y="376"/>
                </a:cubicBezTo>
                <a:cubicBezTo>
                  <a:pt x="960" y="0"/>
                  <a:pt x="2328" y="140"/>
                  <a:pt x="3696" y="280"/>
                </a:cubicBezTo>
              </a:path>
            </a:pathLst>
          </a:custGeom>
          <a:noFill/>
          <a:ln w="31750" cap="flat" cmpd="sng">
            <a:solidFill>
              <a:srgbClr val="8000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915" name="Freeform 83"/>
          <p:cNvSpPr>
            <a:spLocks/>
          </p:cNvSpPr>
          <p:nvPr/>
        </p:nvSpPr>
        <p:spPr bwMode="auto">
          <a:xfrm>
            <a:off x="3048000" y="2857500"/>
            <a:ext cx="736600" cy="2628900"/>
          </a:xfrm>
          <a:custGeom>
            <a:avLst/>
            <a:gdLst/>
            <a:ahLst/>
            <a:cxnLst>
              <a:cxn ang="0">
                <a:pos x="592" y="120"/>
              </a:cxn>
              <a:cxn ang="0">
                <a:pos x="592" y="1512"/>
              </a:cxn>
              <a:cxn ang="0">
                <a:pos x="112" y="1368"/>
              </a:cxn>
              <a:cxn ang="0">
                <a:pos x="64" y="216"/>
              </a:cxn>
              <a:cxn ang="0">
                <a:pos x="496" y="72"/>
              </a:cxn>
            </a:cxnLst>
            <a:rect l="0" t="0" r="r" b="b"/>
            <a:pathLst>
              <a:path w="672" h="1720">
                <a:moveTo>
                  <a:pt x="592" y="120"/>
                </a:moveTo>
                <a:cubicBezTo>
                  <a:pt x="632" y="712"/>
                  <a:pt x="672" y="1304"/>
                  <a:pt x="592" y="1512"/>
                </a:cubicBezTo>
                <a:cubicBezTo>
                  <a:pt x="512" y="1720"/>
                  <a:pt x="200" y="1584"/>
                  <a:pt x="112" y="1368"/>
                </a:cubicBezTo>
                <a:cubicBezTo>
                  <a:pt x="24" y="1152"/>
                  <a:pt x="0" y="432"/>
                  <a:pt x="64" y="216"/>
                </a:cubicBezTo>
                <a:cubicBezTo>
                  <a:pt x="128" y="0"/>
                  <a:pt x="312" y="36"/>
                  <a:pt x="496" y="72"/>
                </a:cubicBezTo>
              </a:path>
            </a:pathLst>
          </a:custGeom>
          <a:noFill/>
          <a:ln w="31750" cap="flat" cmpd="sng">
            <a:solidFill>
              <a:srgbClr val="8000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916" name="Text Box 84"/>
          <p:cNvSpPr txBox="1">
            <a:spLocks noChangeArrowheads="1"/>
          </p:cNvSpPr>
          <p:nvPr/>
        </p:nvSpPr>
        <p:spPr bwMode="auto">
          <a:xfrm>
            <a:off x="3082925" y="2209800"/>
            <a:ext cx="436563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Small and Simple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25527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/>
              <a:t>Alma 37:6</a:t>
            </a:r>
          </a:p>
          <a:p>
            <a:pPr>
              <a:buFont typeface="Monotype Sorts" pitchFamily="2" charset="2"/>
              <a:buNone/>
            </a:pPr>
            <a:r>
              <a:rPr lang="en-US" sz="2800"/>
              <a:t> 6 Now ye may suppose that this is foolishness in me; but behold I say unto you, that by small and simple things are great things brought to pass; and small means in many instances doth confound the wise.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A28A3C3-D5CE-49AF-9181-2E62ED449692}" type="slidenum">
              <a:rPr lang="en-US"/>
              <a:pPr lvl="1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Network – Meshes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loop that does not contain other loops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C36DAB79-AC44-4275-B152-25E65A4121FA}" type="slidenum">
              <a:rPr lang="en-US"/>
              <a:pPr lvl="1"/>
              <a:t>20</a:t>
            </a:fld>
            <a:endParaRPr lang="en-US"/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1793875" y="2586038"/>
            <a:ext cx="5208588" cy="2944812"/>
            <a:chOff x="1130" y="1629"/>
            <a:chExt cx="3281" cy="1855"/>
          </a:xfrm>
        </p:grpSpPr>
        <p:grpSp>
          <p:nvGrpSpPr>
            <p:cNvPr id="249861" name="Group 5"/>
            <p:cNvGrpSpPr>
              <a:grpSpLocks/>
            </p:cNvGrpSpPr>
            <p:nvPr/>
          </p:nvGrpSpPr>
          <p:grpSpPr bwMode="auto">
            <a:xfrm>
              <a:off x="1130" y="2318"/>
              <a:ext cx="767" cy="410"/>
              <a:chOff x="1130" y="2318"/>
              <a:chExt cx="767" cy="410"/>
            </a:xfrm>
          </p:grpSpPr>
          <p:sp>
            <p:nvSpPr>
              <p:cNvPr id="249862" name="Text Box 6"/>
              <p:cNvSpPr txBox="1">
                <a:spLocks noChangeArrowheads="1"/>
              </p:cNvSpPr>
              <p:nvPr/>
            </p:nvSpPr>
            <p:spPr bwMode="auto">
              <a:xfrm>
                <a:off x="1130" y="2401"/>
                <a:ext cx="32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s1</a:t>
                </a:r>
                <a:endParaRPr lang="en-US" sz="2000" b="1"/>
              </a:p>
            </p:txBody>
          </p:sp>
          <p:sp>
            <p:nvSpPr>
              <p:cNvPr id="249863" name="Oval 7"/>
              <p:cNvSpPr>
                <a:spLocks noChangeArrowheads="1"/>
              </p:cNvSpPr>
              <p:nvPr/>
            </p:nvSpPr>
            <p:spPr bwMode="auto">
              <a:xfrm>
                <a:off x="1491" y="2341"/>
                <a:ext cx="406" cy="38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64" name="Text Box 8"/>
              <p:cNvSpPr txBox="1">
                <a:spLocks noChangeArrowheads="1"/>
              </p:cNvSpPr>
              <p:nvPr/>
            </p:nvSpPr>
            <p:spPr bwMode="auto">
              <a:xfrm>
                <a:off x="1596" y="2318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49865" name="Text Box 9"/>
              <p:cNvSpPr txBox="1">
                <a:spLocks noChangeArrowheads="1"/>
              </p:cNvSpPr>
              <p:nvPr/>
            </p:nvSpPr>
            <p:spPr bwMode="auto">
              <a:xfrm>
                <a:off x="1599" y="2457"/>
                <a:ext cx="18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49866" name="AutoShape 10"/>
            <p:cNvCxnSpPr>
              <a:cxnSpLocks noChangeShapeType="1"/>
              <a:stCxn id="249864" idx="0"/>
              <a:endCxn id="249920" idx="0"/>
            </p:cNvCxnSpPr>
            <p:nvPr/>
          </p:nvCxnSpPr>
          <p:spPr bwMode="auto">
            <a:xfrm rot="16200000">
              <a:off x="1519" y="1885"/>
              <a:ext cx="609" cy="2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49867" name="Oval 11"/>
            <p:cNvSpPr>
              <a:spLocks noChangeArrowheads="1"/>
            </p:cNvSpPr>
            <p:nvPr/>
          </p:nvSpPr>
          <p:spPr bwMode="auto">
            <a:xfrm>
              <a:off x="2406" y="1648"/>
              <a:ext cx="102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9868" name="AutoShape 12"/>
            <p:cNvCxnSpPr>
              <a:cxnSpLocks noChangeShapeType="1"/>
              <a:stCxn id="249863" idx="4"/>
              <a:endCxn id="249869" idx="2"/>
            </p:cNvCxnSpPr>
            <p:nvPr/>
          </p:nvCxnSpPr>
          <p:spPr bwMode="auto">
            <a:xfrm rot="16200000" flipH="1">
              <a:off x="1702" y="2720"/>
              <a:ext cx="708" cy="7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49869" name="Oval 13"/>
            <p:cNvSpPr>
              <a:spLocks noChangeArrowheads="1"/>
            </p:cNvSpPr>
            <p:nvPr/>
          </p:nvSpPr>
          <p:spPr bwMode="auto">
            <a:xfrm>
              <a:off x="2417" y="3388"/>
              <a:ext cx="102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9870" name="AutoShape 14"/>
            <p:cNvCxnSpPr>
              <a:cxnSpLocks noChangeShapeType="1"/>
              <a:stCxn id="249867" idx="6"/>
              <a:endCxn id="249916" idx="0"/>
            </p:cNvCxnSpPr>
            <p:nvPr/>
          </p:nvCxnSpPr>
          <p:spPr bwMode="auto">
            <a:xfrm>
              <a:off x="2508" y="1696"/>
              <a:ext cx="1343" cy="21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249871" name="AutoShape 15"/>
            <p:cNvCxnSpPr>
              <a:cxnSpLocks noChangeShapeType="1"/>
              <a:stCxn id="249869" idx="6"/>
              <a:endCxn id="249875" idx="1"/>
            </p:cNvCxnSpPr>
            <p:nvPr/>
          </p:nvCxnSpPr>
          <p:spPr bwMode="auto">
            <a:xfrm flipV="1">
              <a:off x="2519" y="3298"/>
              <a:ext cx="1345" cy="13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249872" name="Group 16"/>
            <p:cNvGrpSpPr>
              <a:grpSpLocks/>
            </p:cNvGrpSpPr>
            <p:nvPr/>
          </p:nvGrpSpPr>
          <p:grpSpPr bwMode="auto">
            <a:xfrm>
              <a:off x="3794" y="3028"/>
              <a:ext cx="136" cy="270"/>
              <a:chOff x="3450" y="2313"/>
              <a:chExt cx="111" cy="216"/>
            </a:xfrm>
          </p:grpSpPr>
          <p:sp>
            <p:nvSpPr>
              <p:cNvPr id="249873" name="Line 1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74" name="Line 1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75" name="Line 1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76" name="Line 2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77" name="Line 2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78" name="Line 2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79" name="Line 2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9880" name="Group 24"/>
            <p:cNvGrpSpPr>
              <a:grpSpLocks/>
            </p:cNvGrpSpPr>
            <p:nvPr/>
          </p:nvGrpSpPr>
          <p:grpSpPr bwMode="auto">
            <a:xfrm>
              <a:off x="2395" y="2008"/>
              <a:ext cx="136" cy="270"/>
              <a:chOff x="3450" y="2313"/>
              <a:chExt cx="111" cy="216"/>
            </a:xfrm>
          </p:grpSpPr>
          <p:sp>
            <p:nvSpPr>
              <p:cNvPr id="249881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82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83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84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85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86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87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9888" name="Group 32"/>
            <p:cNvGrpSpPr>
              <a:grpSpLocks/>
            </p:cNvGrpSpPr>
            <p:nvPr/>
          </p:nvGrpSpPr>
          <p:grpSpPr bwMode="auto">
            <a:xfrm>
              <a:off x="2399" y="2893"/>
              <a:ext cx="136" cy="270"/>
              <a:chOff x="3450" y="2313"/>
              <a:chExt cx="111" cy="216"/>
            </a:xfrm>
          </p:grpSpPr>
          <p:sp>
            <p:nvSpPr>
              <p:cNvPr id="249889" name="Line 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90" name="Line 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91" name="Line 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92" name="Line 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93" name="Line 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94" name="Line 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95" name="Line 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9896" name="Group 40"/>
            <p:cNvGrpSpPr>
              <a:grpSpLocks/>
            </p:cNvGrpSpPr>
            <p:nvPr/>
          </p:nvGrpSpPr>
          <p:grpSpPr bwMode="auto">
            <a:xfrm rot="-5400000">
              <a:off x="3115" y="2467"/>
              <a:ext cx="139" cy="264"/>
              <a:chOff x="3450" y="2313"/>
              <a:chExt cx="111" cy="216"/>
            </a:xfrm>
          </p:grpSpPr>
          <p:sp>
            <p:nvSpPr>
              <p:cNvPr id="249897" name="Line 4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98" name="Line 4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99" name="Line 4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00" name="Line 4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01" name="Line 4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02" name="Line 4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03" name="Line 4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9904" name="Oval 48"/>
            <p:cNvSpPr>
              <a:spLocks noChangeArrowheads="1"/>
            </p:cNvSpPr>
            <p:nvPr/>
          </p:nvSpPr>
          <p:spPr bwMode="auto">
            <a:xfrm>
              <a:off x="2410" y="2559"/>
              <a:ext cx="102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9905" name="AutoShape 49"/>
            <p:cNvCxnSpPr>
              <a:cxnSpLocks noChangeShapeType="1"/>
              <a:stCxn id="249869" idx="0"/>
              <a:endCxn id="249891" idx="1"/>
            </p:cNvCxnSpPr>
            <p:nvPr/>
          </p:nvCxnSpPr>
          <p:spPr bwMode="auto">
            <a:xfrm flipV="1">
              <a:off x="2469" y="3163"/>
              <a:ext cx="0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9906" name="AutoShape 50"/>
            <p:cNvCxnSpPr>
              <a:cxnSpLocks noChangeShapeType="1"/>
              <a:stCxn id="249889" idx="0"/>
              <a:endCxn id="249904" idx="4"/>
            </p:cNvCxnSpPr>
            <p:nvPr/>
          </p:nvCxnSpPr>
          <p:spPr bwMode="auto">
            <a:xfrm flipV="1">
              <a:off x="2458" y="2655"/>
              <a:ext cx="3" cy="23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9907" name="AutoShape 51"/>
            <p:cNvCxnSpPr>
              <a:cxnSpLocks noChangeShapeType="1"/>
              <a:stCxn id="249904" idx="0"/>
              <a:endCxn id="249883" idx="1"/>
            </p:cNvCxnSpPr>
            <p:nvPr/>
          </p:nvCxnSpPr>
          <p:spPr bwMode="auto">
            <a:xfrm flipV="1">
              <a:off x="2461" y="2278"/>
              <a:ext cx="4" cy="2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9908" name="AutoShape 52"/>
            <p:cNvCxnSpPr>
              <a:cxnSpLocks noChangeShapeType="1"/>
              <a:stCxn id="249867" idx="4"/>
              <a:endCxn id="249881" idx="0"/>
            </p:cNvCxnSpPr>
            <p:nvPr/>
          </p:nvCxnSpPr>
          <p:spPr bwMode="auto">
            <a:xfrm flipH="1">
              <a:off x="2454" y="1744"/>
              <a:ext cx="4" cy="26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49909" name="Oval 53"/>
            <p:cNvSpPr>
              <a:spLocks noChangeArrowheads="1"/>
            </p:cNvSpPr>
            <p:nvPr/>
          </p:nvSpPr>
          <p:spPr bwMode="auto">
            <a:xfrm>
              <a:off x="3799" y="2548"/>
              <a:ext cx="102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9910" name="AutoShape 54"/>
            <p:cNvCxnSpPr>
              <a:cxnSpLocks noChangeShapeType="1"/>
              <a:stCxn id="249909" idx="4"/>
              <a:endCxn id="249873" idx="0"/>
            </p:cNvCxnSpPr>
            <p:nvPr/>
          </p:nvCxnSpPr>
          <p:spPr bwMode="auto">
            <a:xfrm>
              <a:off x="3851" y="2644"/>
              <a:ext cx="2" cy="3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9911" name="AutoShape 55"/>
            <p:cNvCxnSpPr>
              <a:cxnSpLocks noChangeShapeType="1"/>
              <a:stCxn id="249909" idx="2"/>
              <a:endCxn id="249899" idx="1"/>
            </p:cNvCxnSpPr>
            <p:nvPr/>
          </p:nvCxnSpPr>
          <p:spPr bwMode="auto">
            <a:xfrm flipH="1">
              <a:off x="3318" y="2597"/>
              <a:ext cx="48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9912" name="AutoShape 56"/>
            <p:cNvCxnSpPr>
              <a:cxnSpLocks noChangeShapeType="1"/>
              <a:stCxn id="249904" idx="6"/>
              <a:endCxn id="249897" idx="0"/>
            </p:cNvCxnSpPr>
            <p:nvPr/>
          </p:nvCxnSpPr>
          <p:spPr bwMode="auto">
            <a:xfrm>
              <a:off x="2512" y="2608"/>
              <a:ext cx="542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49913" name="Group 57"/>
            <p:cNvGrpSpPr>
              <a:grpSpLocks/>
            </p:cNvGrpSpPr>
            <p:nvPr/>
          </p:nvGrpSpPr>
          <p:grpSpPr bwMode="auto">
            <a:xfrm>
              <a:off x="3645" y="1908"/>
              <a:ext cx="766" cy="410"/>
              <a:chOff x="3645" y="1908"/>
              <a:chExt cx="766" cy="410"/>
            </a:xfrm>
          </p:grpSpPr>
          <p:sp>
            <p:nvSpPr>
              <p:cNvPr id="249914" name="Text Box 58"/>
              <p:cNvSpPr txBox="1">
                <a:spLocks noChangeArrowheads="1"/>
              </p:cNvSpPr>
              <p:nvPr/>
            </p:nvSpPr>
            <p:spPr bwMode="auto">
              <a:xfrm>
                <a:off x="4087" y="1986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s2</a:t>
                </a:r>
                <a:endParaRPr lang="en-US" sz="2000" b="1"/>
              </a:p>
            </p:txBody>
          </p:sp>
          <p:sp>
            <p:nvSpPr>
              <p:cNvPr id="249915" name="Oval 59"/>
              <p:cNvSpPr>
                <a:spLocks noChangeArrowheads="1"/>
              </p:cNvSpPr>
              <p:nvPr/>
            </p:nvSpPr>
            <p:spPr bwMode="auto">
              <a:xfrm>
                <a:off x="3645" y="1931"/>
                <a:ext cx="406" cy="38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916" name="Text Box 60"/>
              <p:cNvSpPr txBox="1">
                <a:spLocks noChangeArrowheads="1"/>
              </p:cNvSpPr>
              <p:nvPr/>
            </p:nvSpPr>
            <p:spPr bwMode="auto">
              <a:xfrm>
                <a:off x="3751" y="1908"/>
                <a:ext cx="19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49917" name="Text Box 61"/>
              <p:cNvSpPr txBox="1">
                <a:spLocks noChangeArrowheads="1"/>
              </p:cNvSpPr>
              <p:nvPr/>
            </p:nvSpPr>
            <p:spPr bwMode="auto">
              <a:xfrm>
                <a:off x="3760" y="2037"/>
                <a:ext cx="18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249918" name="AutoShape 62"/>
            <p:cNvCxnSpPr>
              <a:cxnSpLocks noChangeShapeType="1"/>
              <a:stCxn id="249909" idx="0"/>
              <a:endCxn id="249915" idx="4"/>
            </p:cNvCxnSpPr>
            <p:nvPr/>
          </p:nvCxnSpPr>
          <p:spPr bwMode="auto">
            <a:xfrm flipH="1" flipV="1">
              <a:off x="3848" y="2318"/>
              <a:ext cx="2" cy="2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249919" name="Group 63"/>
            <p:cNvGrpSpPr>
              <a:grpSpLocks/>
            </p:cNvGrpSpPr>
            <p:nvPr/>
          </p:nvGrpSpPr>
          <p:grpSpPr bwMode="auto">
            <a:xfrm rot="-5400000">
              <a:off x="2014" y="1566"/>
              <a:ext cx="139" cy="265"/>
              <a:chOff x="3450" y="2313"/>
              <a:chExt cx="111" cy="216"/>
            </a:xfrm>
          </p:grpSpPr>
          <p:sp>
            <p:nvSpPr>
              <p:cNvPr id="249920" name="Line 6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21" name="Line 6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22" name="Line 6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23" name="Line 6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24" name="Line 6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25" name="Line 6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26" name="Line 7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9927" name="AutoShape 71"/>
            <p:cNvCxnSpPr>
              <a:cxnSpLocks noChangeShapeType="1"/>
              <a:stCxn id="249922" idx="1"/>
              <a:endCxn id="249867" idx="2"/>
            </p:cNvCxnSpPr>
            <p:nvPr/>
          </p:nvCxnSpPr>
          <p:spPr bwMode="auto">
            <a:xfrm flipV="1">
              <a:off x="2217" y="1697"/>
              <a:ext cx="1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49928" name="Text Box 72"/>
            <p:cNvSpPr txBox="1">
              <a:spLocks noChangeArrowheads="1"/>
            </p:cNvSpPr>
            <p:nvPr/>
          </p:nvSpPr>
          <p:spPr bwMode="auto">
            <a:xfrm>
              <a:off x="2052" y="1965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249929" name="Text Box 73"/>
            <p:cNvSpPr txBox="1">
              <a:spLocks noChangeArrowheads="1"/>
            </p:cNvSpPr>
            <p:nvPr/>
          </p:nvSpPr>
          <p:spPr bwMode="auto">
            <a:xfrm>
              <a:off x="2096" y="285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249930" name="Text Box 74"/>
            <p:cNvSpPr txBox="1">
              <a:spLocks noChangeArrowheads="1"/>
            </p:cNvSpPr>
            <p:nvPr/>
          </p:nvSpPr>
          <p:spPr bwMode="auto">
            <a:xfrm>
              <a:off x="3050" y="2235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4</a:t>
              </a:r>
            </a:p>
          </p:txBody>
        </p:sp>
        <p:sp>
          <p:nvSpPr>
            <p:cNvPr id="249931" name="Text Box 75"/>
            <p:cNvSpPr txBox="1">
              <a:spLocks noChangeArrowheads="1"/>
            </p:cNvSpPr>
            <p:nvPr/>
          </p:nvSpPr>
          <p:spPr bwMode="auto">
            <a:xfrm>
              <a:off x="3961" y="3002"/>
              <a:ext cx="27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R</a:t>
              </a:r>
              <a:r>
                <a:rPr lang="en-US" sz="2000" baseline="-25000"/>
                <a:t>5</a:t>
              </a:r>
            </a:p>
          </p:txBody>
        </p:sp>
      </p:grpSp>
      <p:sp>
        <p:nvSpPr>
          <p:cNvPr id="249932" name="Freeform 76"/>
          <p:cNvSpPr>
            <a:spLocks/>
          </p:cNvSpPr>
          <p:nvPr/>
        </p:nvSpPr>
        <p:spPr bwMode="auto">
          <a:xfrm>
            <a:off x="3048000" y="2857500"/>
            <a:ext cx="736600" cy="2628900"/>
          </a:xfrm>
          <a:custGeom>
            <a:avLst/>
            <a:gdLst/>
            <a:ahLst/>
            <a:cxnLst>
              <a:cxn ang="0">
                <a:pos x="592" y="120"/>
              </a:cxn>
              <a:cxn ang="0">
                <a:pos x="592" y="1512"/>
              </a:cxn>
              <a:cxn ang="0">
                <a:pos x="112" y="1368"/>
              </a:cxn>
              <a:cxn ang="0">
                <a:pos x="64" y="216"/>
              </a:cxn>
              <a:cxn ang="0">
                <a:pos x="496" y="72"/>
              </a:cxn>
            </a:cxnLst>
            <a:rect l="0" t="0" r="r" b="b"/>
            <a:pathLst>
              <a:path w="672" h="1720">
                <a:moveTo>
                  <a:pt x="592" y="120"/>
                </a:moveTo>
                <a:cubicBezTo>
                  <a:pt x="632" y="712"/>
                  <a:pt x="672" y="1304"/>
                  <a:pt x="592" y="1512"/>
                </a:cubicBezTo>
                <a:cubicBezTo>
                  <a:pt x="512" y="1720"/>
                  <a:pt x="200" y="1584"/>
                  <a:pt x="112" y="1368"/>
                </a:cubicBezTo>
                <a:cubicBezTo>
                  <a:pt x="24" y="1152"/>
                  <a:pt x="0" y="432"/>
                  <a:pt x="64" y="216"/>
                </a:cubicBezTo>
                <a:cubicBezTo>
                  <a:pt x="128" y="0"/>
                  <a:pt x="312" y="36"/>
                  <a:pt x="496" y="72"/>
                </a:cubicBezTo>
              </a:path>
            </a:pathLst>
          </a:custGeom>
          <a:noFill/>
          <a:ln w="31750" cap="flat" cmpd="sng">
            <a:solidFill>
              <a:srgbClr val="8000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934" name="Freeform 78"/>
          <p:cNvSpPr>
            <a:spLocks/>
          </p:cNvSpPr>
          <p:nvPr/>
        </p:nvSpPr>
        <p:spPr bwMode="auto">
          <a:xfrm>
            <a:off x="4114800" y="4254500"/>
            <a:ext cx="1752600" cy="1155700"/>
          </a:xfrm>
          <a:custGeom>
            <a:avLst/>
            <a:gdLst/>
            <a:ahLst/>
            <a:cxnLst>
              <a:cxn ang="0">
                <a:pos x="1168" y="104"/>
              </a:cxn>
              <a:cxn ang="0">
                <a:pos x="1168" y="632"/>
              </a:cxn>
              <a:cxn ang="0">
                <a:pos x="256" y="680"/>
              </a:cxn>
              <a:cxn ang="0">
                <a:pos x="112" y="104"/>
              </a:cxn>
              <a:cxn ang="0">
                <a:pos x="928" y="56"/>
              </a:cxn>
            </a:cxnLst>
            <a:rect l="0" t="0" r="r" b="b"/>
            <a:pathLst>
              <a:path w="1320" h="768">
                <a:moveTo>
                  <a:pt x="1168" y="104"/>
                </a:moveTo>
                <a:cubicBezTo>
                  <a:pt x="1244" y="320"/>
                  <a:pt x="1320" y="536"/>
                  <a:pt x="1168" y="632"/>
                </a:cubicBezTo>
                <a:cubicBezTo>
                  <a:pt x="1016" y="728"/>
                  <a:pt x="432" y="768"/>
                  <a:pt x="256" y="680"/>
                </a:cubicBezTo>
                <a:cubicBezTo>
                  <a:pt x="80" y="592"/>
                  <a:pt x="0" y="208"/>
                  <a:pt x="112" y="104"/>
                </a:cubicBezTo>
                <a:cubicBezTo>
                  <a:pt x="224" y="0"/>
                  <a:pt x="576" y="28"/>
                  <a:pt x="928" y="56"/>
                </a:cubicBezTo>
              </a:path>
            </a:pathLst>
          </a:custGeom>
          <a:noFill/>
          <a:ln w="31750" cap="flat" cmpd="sng">
            <a:solidFill>
              <a:srgbClr val="8000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935" name="Freeform 79"/>
          <p:cNvSpPr>
            <a:spLocks/>
          </p:cNvSpPr>
          <p:nvPr/>
        </p:nvSpPr>
        <p:spPr bwMode="auto">
          <a:xfrm>
            <a:off x="4038600" y="2895600"/>
            <a:ext cx="1752600" cy="1155700"/>
          </a:xfrm>
          <a:custGeom>
            <a:avLst/>
            <a:gdLst/>
            <a:ahLst/>
            <a:cxnLst>
              <a:cxn ang="0">
                <a:pos x="1168" y="104"/>
              </a:cxn>
              <a:cxn ang="0">
                <a:pos x="1168" y="632"/>
              </a:cxn>
              <a:cxn ang="0">
                <a:pos x="256" y="680"/>
              </a:cxn>
              <a:cxn ang="0">
                <a:pos x="112" y="104"/>
              </a:cxn>
              <a:cxn ang="0">
                <a:pos x="928" y="56"/>
              </a:cxn>
            </a:cxnLst>
            <a:rect l="0" t="0" r="r" b="b"/>
            <a:pathLst>
              <a:path w="1320" h="768">
                <a:moveTo>
                  <a:pt x="1168" y="104"/>
                </a:moveTo>
                <a:cubicBezTo>
                  <a:pt x="1244" y="320"/>
                  <a:pt x="1320" y="536"/>
                  <a:pt x="1168" y="632"/>
                </a:cubicBezTo>
                <a:cubicBezTo>
                  <a:pt x="1016" y="728"/>
                  <a:pt x="432" y="768"/>
                  <a:pt x="256" y="680"/>
                </a:cubicBezTo>
                <a:cubicBezTo>
                  <a:pt x="80" y="592"/>
                  <a:pt x="0" y="208"/>
                  <a:pt x="112" y="104"/>
                </a:cubicBezTo>
                <a:cubicBezTo>
                  <a:pt x="224" y="0"/>
                  <a:pt x="576" y="28"/>
                  <a:pt x="928" y="56"/>
                </a:cubicBezTo>
              </a:path>
            </a:pathLst>
          </a:custGeom>
          <a:noFill/>
          <a:ln w="31750" cap="flat" cmpd="sng">
            <a:solidFill>
              <a:srgbClr val="8000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936" name="Text Box 80"/>
          <p:cNvSpPr txBox="1">
            <a:spLocks noChangeArrowheads="1"/>
          </p:cNvSpPr>
          <p:nvPr/>
        </p:nvSpPr>
        <p:spPr bwMode="auto">
          <a:xfrm>
            <a:off x="3081338" y="2208213"/>
            <a:ext cx="436562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</a:t>
            </a:r>
            <a:r>
              <a:rPr lang="en-US" sz="2000" baseline="-2500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2" name="Rectangle 2080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Lecture 1 – Fundamentals of Electrical Circuits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lvl="1"/>
            <a:fld id="{72036597-D978-4D4C-A7DF-937767981DB1}" type="slidenum">
              <a:rPr lang="en-US"/>
              <a:pPr lvl="1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Concepts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4686300"/>
          </a:xfrm>
        </p:spPr>
        <p:txBody>
          <a:bodyPr/>
          <a:lstStyle/>
          <a:p>
            <a:r>
              <a:rPr lang="en-US"/>
              <a:t>Ideal/Dependent voltage sources</a:t>
            </a:r>
          </a:p>
          <a:p>
            <a:r>
              <a:rPr lang="en-US"/>
              <a:t>Ideal/Dependent current sources</a:t>
            </a:r>
          </a:p>
          <a:p>
            <a:r>
              <a:rPr lang="en-US"/>
              <a:t>Electrical Networks</a:t>
            </a:r>
          </a:p>
          <a:p>
            <a:pPr lvl="1"/>
            <a:r>
              <a:rPr lang="en-US"/>
              <a:t>Branches</a:t>
            </a:r>
          </a:p>
          <a:p>
            <a:pPr lvl="1"/>
            <a:r>
              <a:rPr lang="en-US"/>
              <a:t>Nodes</a:t>
            </a:r>
          </a:p>
          <a:p>
            <a:pPr lvl="1"/>
            <a:r>
              <a:rPr lang="en-US"/>
              <a:t>Loops</a:t>
            </a:r>
          </a:p>
          <a:p>
            <a:pPr lvl="1"/>
            <a:r>
              <a:rPr lang="en-US"/>
              <a:t>Meshes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CC1333B-C68C-466C-9317-EBDA6EFD941C}" type="slidenum">
              <a:rPr lang="en-US"/>
              <a:pPr lvl="1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Ideal Voltage Sources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4686300"/>
          </a:xfrm>
        </p:spPr>
        <p:txBody>
          <a:bodyPr/>
          <a:lstStyle/>
          <a:p>
            <a:r>
              <a:rPr lang="en-US"/>
              <a:t>An electric device that generates a prescribed voltage</a:t>
            </a:r>
          </a:p>
          <a:p>
            <a:endParaRPr lang="en-US"/>
          </a:p>
          <a:p>
            <a:r>
              <a:rPr lang="en-US"/>
              <a:t>Provides a prescribed voltage across its terminals irrespective of the current flowing through it.  The amount of current supplied by the source is determined by the circuit connected to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18A8E6B-F2C6-48E5-B200-229F26CF177E}" type="slidenum">
              <a:rPr lang="en-US"/>
              <a:pPr lvl="1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Ideal Voltage Sources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2095500"/>
          </a:xfrm>
        </p:spPr>
        <p:txBody>
          <a:bodyPr/>
          <a:lstStyle/>
          <a:p>
            <a:r>
              <a:rPr lang="en-US" dirty="0"/>
              <a:t>Time-dependent voltage source</a:t>
            </a:r>
          </a:p>
          <a:p>
            <a:pPr lvl="1"/>
            <a:r>
              <a:rPr lang="en-US" dirty="0"/>
              <a:t>Voltage as a function of time t</a:t>
            </a:r>
          </a:p>
          <a:p>
            <a:pPr lvl="1"/>
            <a:r>
              <a:rPr lang="en-US" dirty="0"/>
              <a:t>Lowercase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 smtClean="0"/>
              <a:t>usually connotes </a:t>
            </a:r>
            <a:r>
              <a:rPr lang="en-US" dirty="0"/>
              <a:t>AC source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BFE7AB8-D0AA-434E-A476-562B061FE127}" type="slidenum">
              <a:rPr lang="en-US"/>
              <a:pPr lvl="1"/>
              <a:t>6</a:t>
            </a:fld>
            <a:endParaRPr lang="en-US"/>
          </a:p>
        </p:txBody>
      </p:sp>
      <p:grpSp>
        <p:nvGrpSpPr>
          <p:cNvPr id="236629" name="Group 85"/>
          <p:cNvGrpSpPr>
            <a:grpSpLocks/>
          </p:cNvGrpSpPr>
          <p:nvPr/>
        </p:nvGrpSpPr>
        <p:grpSpPr bwMode="auto">
          <a:xfrm>
            <a:off x="1905000" y="3581400"/>
            <a:ext cx="3686175" cy="2362200"/>
            <a:chOff x="1200" y="2256"/>
            <a:chExt cx="2322" cy="1488"/>
          </a:xfrm>
        </p:grpSpPr>
        <p:sp>
          <p:nvSpPr>
            <p:cNvPr id="236548" name="Oval 4"/>
            <p:cNvSpPr>
              <a:spLocks noChangeArrowheads="1"/>
            </p:cNvSpPr>
            <p:nvPr/>
          </p:nvSpPr>
          <p:spPr bwMode="auto">
            <a:xfrm>
              <a:off x="1634" y="2771"/>
              <a:ext cx="487" cy="45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49" name="Text Box 5"/>
            <p:cNvSpPr txBox="1">
              <a:spLocks noChangeArrowheads="1"/>
            </p:cNvSpPr>
            <p:nvPr/>
          </p:nvSpPr>
          <p:spPr bwMode="auto">
            <a:xfrm>
              <a:off x="1781" y="2745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6550" name="Text Box 6"/>
            <p:cNvSpPr txBox="1">
              <a:spLocks noChangeArrowheads="1"/>
            </p:cNvSpPr>
            <p:nvPr/>
          </p:nvSpPr>
          <p:spPr bwMode="auto">
            <a:xfrm>
              <a:off x="1781" y="2938"/>
              <a:ext cx="188" cy="23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cxnSp>
          <p:nvCxnSpPr>
            <p:cNvPr id="236552" name="AutoShape 8"/>
            <p:cNvCxnSpPr>
              <a:cxnSpLocks noChangeShapeType="1"/>
              <a:stCxn id="236549" idx="0"/>
              <a:endCxn id="236553" idx="2"/>
            </p:cNvCxnSpPr>
            <p:nvPr/>
          </p:nvCxnSpPr>
          <p:spPr bwMode="auto">
            <a:xfrm rot="16200000">
              <a:off x="2089" y="2104"/>
              <a:ext cx="432" cy="8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36553" name="Oval 9"/>
            <p:cNvSpPr>
              <a:spLocks noChangeArrowheads="1"/>
            </p:cNvSpPr>
            <p:nvPr/>
          </p:nvSpPr>
          <p:spPr bwMode="auto">
            <a:xfrm>
              <a:off x="2730" y="2256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554" name="AutoShape 10"/>
            <p:cNvCxnSpPr>
              <a:cxnSpLocks noChangeShapeType="1"/>
              <a:stCxn id="236548" idx="4"/>
              <a:endCxn id="236555" idx="2"/>
            </p:cNvCxnSpPr>
            <p:nvPr/>
          </p:nvCxnSpPr>
          <p:spPr bwMode="auto">
            <a:xfrm rot="16200000" flipH="1">
              <a:off x="2075" y="3032"/>
              <a:ext cx="458" cy="85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36555" name="Oval 11"/>
            <p:cNvSpPr>
              <a:spLocks noChangeArrowheads="1"/>
            </p:cNvSpPr>
            <p:nvPr/>
          </p:nvSpPr>
          <p:spPr bwMode="auto">
            <a:xfrm>
              <a:off x="2730" y="3630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56" name="Rectangle 12"/>
            <p:cNvSpPr>
              <a:spLocks noChangeArrowheads="1"/>
            </p:cNvSpPr>
            <p:nvPr/>
          </p:nvSpPr>
          <p:spPr bwMode="auto">
            <a:xfrm>
              <a:off x="3096" y="2771"/>
              <a:ext cx="426" cy="458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558" name="AutoShape 14"/>
            <p:cNvCxnSpPr>
              <a:cxnSpLocks noChangeShapeType="1"/>
              <a:stCxn id="236553" idx="6"/>
              <a:endCxn id="236556" idx="0"/>
            </p:cNvCxnSpPr>
            <p:nvPr/>
          </p:nvCxnSpPr>
          <p:spPr bwMode="auto">
            <a:xfrm>
              <a:off x="2852" y="2313"/>
              <a:ext cx="457" cy="4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236559" name="AutoShape 15"/>
            <p:cNvCxnSpPr>
              <a:cxnSpLocks noChangeShapeType="1"/>
              <a:stCxn id="236555" idx="6"/>
              <a:endCxn id="236556" idx="2"/>
            </p:cNvCxnSpPr>
            <p:nvPr/>
          </p:nvCxnSpPr>
          <p:spPr bwMode="auto">
            <a:xfrm flipV="1">
              <a:off x="2852" y="3229"/>
              <a:ext cx="457" cy="4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36560" name="Text Box 16"/>
            <p:cNvSpPr txBox="1">
              <a:spLocks noChangeArrowheads="1"/>
            </p:cNvSpPr>
            <p:nvPr/>
          </p:nvSpPr>
          <p:spPr bwMode="auto">
            <a:xfrm>
              <a:off x="1200" y="2842"/>
              <a:ext cx="39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(t)</a:t>
              </a:r>
            </a:p>
          </p:txBody>
        </p:sp>
        <p:sp>
          <p:nvSpPr>
            <p:cNvPr id="236561" name="Text Box 17"/>
            <p:cNvSpPr txBox="1">
              <a:spLocks noChangeArrowheads="1"/>
            </p:cNvSpPr>
            <p:nvPr/>
          </p:nvSpPr>
          <p:spPr bwMode="auto">
            <a:xfrm>
              <a:off x="2556" y="2831"/>
              <a:ext cx="39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(t)</a:t>
              </a:r>
            </a:p>
          </p:txBody>
        </p:sp>
        <p:sp>
          <p:nvSpPr>
            <p:cNvPr id="236562" name="Text Box 18"/>
            <p:cNvSpPr txBox="1">
              <a:spLocks noChangeArrowheads="1"/>
            </p:cNvSpPr>
            <p:nvPr/>
          </p:nvSpPr>
          <p:spPr bwMode="auto">
            <a:xfrm>
              <a:off x="3055" y="2497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6563" name="Text Box 19"/>
            <p:cNvSpPr txBox="1">
              <a:spLocks noChangeArrowheads="1"/>
            </p:cNvSpPr>
            <p:nvPr/>
          </p:nvSpPr>
          <p:spPr bwMode="auto">
            <a:xfrm>
              <a:off x="3061" y="311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</p:grpSp>
      <p:sp>
        <p:nvSpPr>
          <p:cNvPr id="236632" name="Freeform 88"/>
          <p:cNvSpPr>
            <a:spLocks/>
          </p:cNvSpPr>
          <p:nvPr/>
        </p:nvSpPr>
        <p:spPr bwMode="auto">
          <a:xfrm>
            <a:off x="2743200" y="3429000"/>
            <a:ext cx="1143000" cy="723900"/>
          </a:xfrm>
          <a:custGeom>
            <a:avLst/>
            <a:gdLst/>
            <a:ahLst/>
            <a:cxnLst>
              <a:cxn ang="0">
                <a:pos x="32" y="456"/>
              </a:cxn>
              <a:cxn ang="0">
                <a:pos x="128" y="72"/>
              </a:cxn>
              <a:cxn ang="0">
                <a:pos x="800" y="24"/>
              </a:cxn>
            </a:cxnLst>
            <a:rect l="0" t="0" r="r" b="b"/>
            <a:pathLst>
              <a:path w="800" h="456">
                <a:moveTo>
                  <a:pt x="32" y="456"/>
                </a:moveTo>
                <a:cubicBezTo>
                  <a:pt x="16" y="300"/>
                  <a:pt x="0" y="144"/>
                  <a:pt x="128" y="72"/>
                </a:cubicBezTo>
                <a:cubicBezTo>
                  <a:pt x="256" y="0"/>
                  <a:pt x="680" y="32"/>
                  <a:pt x="800" y="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633" name="Text Box 89"/>
          <p:cNvSpPr txBox="1">
            <a:spLocks noChangeArrowheads="1"/>
          </p:cNvSpPr>
          <p:nvPr/>
        </p:nvSpPr>
        <p:spPr bwMode="auto">
          <a:xfrm>
            <a:off x="3175000" y="3100388"/>
            <a:ext cx="2540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</a:p>
        </p:txBody>
      </p:sp>
      <p:sp>
        <p:nvSpPr>
          <p:cNvPr id="236634" name="Text Box 90"/>
          <p:cNvSpPr txBox="1">
            <a:spLocks noChangeArrowheads="1"/>
          </p:cNvSpPr>
          <p:nvPr/>
        </p:nvSpPr>
        <p:spPr bwMode="auto">
          <a:xfrm>
            <a:off x="5700713" y="4562475"/>
            <a:ext cx="887412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Circuit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Ideal Voltage Sources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1943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Time-dependent voltage source – special case: sinusoidal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Voltage as a function of time t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IE:  </a:t>
            </a:r>
            <a:r>
              <a:rPr lang="en-US" b="1" dirty="0" err="1"/>
              <a:t>v</a:t>
            </a:r>
            <a:r>
              <a:rPr lang="en-US" b="1" baseline="-25000" dirty="0" err="1"/>
              <a:t>s</a:t>
            </a:r>
            <a:r>
              <a:rPr lang="en-US" b="1" dirty="0"/>
              <a:t>(t) = </a:t>
            </a:r>
            <a:r>
              <a:rPr lang="en-US" b="1" dirty="0" err="1"/>
              <a:t>Vcos</a:t>
            </a:r>
            <a:r>
              <a:rPr lang="en-US" b="1" dirty="0"/>
              <a:t>(</a:t>
            </a:r>
            <a:r>
              <a:rPr lang="el-GR" b="1" dirty="0">
                <a:cs typeface="Times New Roman" pitchFamily="18" charset="0"/>
              </a:rPr>
              <a:t>ω</a:t>
            </a:r>
            <a:r>
              <a:rPr lang="en-US" b="1" dirty="0">
                <a:cs typeface="Times New Roman" pitchFamily="18" charset="0"/>
              </a:rPr>
              <a:t>t)</a:t>
            </a:r>
            <a:endParaRPr lang="el-GR" b="1" dirty="0"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/>
              <a:t>Lowercase v </a:t>
            </a:r>
            <a:r>
              <a:rPr lang="en-US" sz="2400" dirty="0" smtClean="0"/>
              <a:t>usually connotes </a:t>
            </a:r>
            <a:r>
              <a:rPr lang="en-US" sz="2400" dirty="0"/>
              <a:t>AC source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A106E54-FBAF-4089-8ED3-0225DCA61EF3}" type="slidenum">
              <a:rPr lang="en-US"/>
              <a:pPr lvl="1"/>
              <a:t>7</a:t>
            </a:fld>
            <a:endParaRPr lang="en-US"/>
          </a:p>
        </p:txBody>
      </p:sp>
      <p:grpSp>
        <p:nvGrpSpPr>
          <p:cNvPr id="238612" name="Group 20"/>
          <p:cNvGrpSpPr>
            <a:grpSpLocks/>
          </p:cNvGrpSpPr>
          <p:nvPr/>
        </p:nvGrpSpPr>
        <p:grpSpPr bwMode="auto">
          <a:xfrm>
            <a:off x="1905000" y="3581400"/>
            <a:ext cx="3686175" cy="2362200"/>
            <a:chOff x="1200" y="2256"/>
            <a:chExt cx="2322" cy="1488"/>
          </a:xfrm>
        </p:grpSpPr>
        <p:sp>
          <p:nvSpPr>
            <p:cNvPr id="238597" name="Oval 5"/>
            <p:cNvSpPr>
              <a:spLocks noChangeArrowheads="1"/>
            </p:cNvSpPr>
            <p:nvPr/>
          </p:nvSpPr>
          <p:spPr bwMode="auto">
            <a:xfrm>
              <a:off x="1634" y="2771"/>
              <a:ext cx="487" cy="45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598" name="Text Box 6"/>
            <p:cNvSpPr txBox="1">
              <a:spLocks noChangeArrowheads="1"/>
            </p:cNvSpPr>
            <p:nvPr/>
          </p:nvSpPr>
          <p:spPr bwMode="auto">
            <a:xfrm>
              <a:off x="1781" y="2745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8599" name="Text Box 7"/>
            <p:cNvSpPr txBox="1">
              <a:spLocks noChangeArrowheads="1"/>
            </p:cNvSpPr>
            <p:nvPr/>
          </p:nvSpPr>
          <p:spPr bwMode="auto">
            <a:xfrm>
              <a:off x="1786" y="2943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_</a:t>
              </a:r>
            </a:p>
          </p:txBody>
        </p:sp>
        <p:cxnSp>
          <p:nvCxnSpPr>
            <p:cNvPr id="238600" name="AutoShape 8"/>
            <p:cNvCxnSpPr>
              <a:cxnSpLocks noChangeShapeType="1"/>
              <a:stCxn id="238598" idx="0"/>
              <a:endCxn id="238601" idx="2"/>
            </p:cNvCxnSpPr>
            <p:nvPr/>
          </p:nvCxnSpPr>
          <p:spPr bwMode="auto">
            <a:xfrm rot="16200000">
              <a:off x="2089" y="2104"/>
              <a:ext cx="432" cy="8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38601" name="Oval 9"/>
            <p:cNvSpPr>
              <a:spLocks noChangeArrowheads="1"/>
            </p:cNvSpPr>
            <p:nvPr/>
          </p:nvSpPr>
          <p:spPr bwMode="auto">
            <a:xfrm>
              <a:off x="2730" y="2256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8602" name="AutoShape 10"/>
            <p:cNvCxnSpPr>
              <a:cxnSpLocks noChangeShapeType="1"/>
              <a:stCxn id="238597" idx="4"/>
              <a:endCxn id="238603" idx="2"/>
            </p:cNvCxnSpPr>
            <p:nvPr/>
          </p:nvCxnSpPr>
          <p:spPr bwMode="auto">
            <a:xfrm rot="16200000" flipH="1">
              <a:off x="2075" y="3032"/>
              <a:ext cx="458" cy="85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38603" name="Oval 11"/>
            <p:cNvSpPr>
              <a:spLocks noChangeArrowheads="1"/>
            </p:cNvSpPr>
            <p:nvPr/>
          </p:nvSpPr>
          <p:spPr bwMode="auto">
            <a:xfrm>
              <a:off x="2730" y="3630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04" name="Rectangle 12"/>
            <p:cNvSpPr>
              <a:spLocks noChangeArrowheads="1"/>
            </p:cNvSpPr>
            <p:nvPr/>
          </p:nvSpPr>
          <p:spPr bwMode="auto">
            <a:xfrm>
              <a:off x="3096" y="2771"/>
              <a:ext cx="426" cy="458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8605" name="AutoShape 13"/>
            <p:cNvCxnSpPr>
              <a:cxnSpLocks noChangeShapeType="1"/>
              <a:stCxn id="238601" idx="6"/>
              <a:endCxn id="238604" idx="0"/>
            </p:cNvCxnSpPr>
            <p:nvPr/>
          </p:nvCxnSpPr>
          <p:spPr bwMode="auto">
            <a:xfrm>
              <a:off x="2852" y="2313"/>
              <a:ext cx="457" cy="4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238606" name="AutoShape 14"/>
            <p:cNvCxnSpPr>
              <a:cxnSpLocks noChangeShapeType="1"/>
              <a:stCxn id="238603" idx="6"/>
              <a:endCxn id="238604" idx="2"/>
            </p:cNvCxnSpPr>
            <p:nvPr/>
          </p:nvCxnSpPr>
          <p:spPr bwMode="auto">
            <a:xfrm flipV="1">
              <a:off x="2852" y="3229"/>
              <a:ext cx="457" cy="4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38607" name="Text Box 15"/>
            <p:cNvSpPr txBox="1">
              <a:spLocks noChangeArrowheads="1"/>
            </p:cNvSpPr>
            <p:nvPr/>
          </p:nvSpPr>
          <p:spPr bwMode="auto">
            <a:xfrm>
              <a:off x="1200" y="2842"/>
              <a:ext cx="39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(t)</a:t>
              </a:r>
            </a:p>
          </p:txBody>
        </p:sp>
        <p:sp>
          <p:nvSpPr>
            <p:cNvPr id="238608" name="Text Box 16"/>
            <p:cNvSpPr txBox="1">
              <a:spLocks noChangeArrowheads="1"/>
            </p:cNvSpPr>
            <p:nvPr/>
          </p:nvSpPr>
          <p:spPr bwMode="auto">
            <a:xfrm>
              <a:off x="2556" y="2831"/>
              <a:ext cx="39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(t)</a:t>
              </a:r>
            </a:p>
          </p:txBody>
        </p:sp>
        <p:sp>
          <p:nvSpPr>
            <p:cNvPr id="238609" name="Text Box 17"/>
            <p:cNvSpPr txBox="1">
              <a:spLocks noChangeArrowheads="1"/>
            </p:cNvSpPr>
            <p:nvPr/>
          </p:nvSpPr>
          <p:spPr bwMode="auto">
            <a:xfrm>
              <a:off x="3055" y="2497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8610" name="Text Box 18"/>
            <p:cNvSpPr txBox="1">
              <a:spLocks noChangeArrowheads="1"/>
            </p:cNvSpPr>
            <p:nvPr/>
          </p:nvSpPr>
          <p:spPr bwMode="auto">
            <a:xfrm>
              <a:off x="3061" y="311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sp>
          <p:nvSpPr>
            <p:cNvPr id="238611" name="Text Box 19"/>
            <p:cNvSpPr txBox="1">
              <a:spLocks noChangeArrowheads="1"/>
            </p:cNvSpPr>
            <p:nvPr/>
          </p:nvSpPr>
          <p:spPr bwMode="auto">
            <a:xfrm>
              <a:off x="1774" y="2872"/>
              <a:ext cx="21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/>
                <a:t>~</a:t>
              </a:r>
            </a:p>
          </p:txBody>
        </p:sp>
      </p:grpSp>
      <p:sp>
        <p:nvSpPr>
          <p:cNvPr id="238613" name="Freeform 21"/>
          <p:cNvSpPr>
            <a:spLocks/>
          </p:cNvSpPr>
          <p:nvPr/>
        </p:nvSpPr>
        <p:spPr bwMode="auto">
          <a:xfrm>
            <a:off x="2743200" y="3429000"/>
            <a:ext cx="1143000" cy="723900"/>
          </a:xfrm>
          <a:custGeom>
            <a:avLst/>
            <a:gdLst/>
            <a:ahLst/>
            <a:cxnLst>
              <a:cxn ang="0">
                <a:pos x="32" y="456"/>
              </a:cxn>
              <a:cxn ang="0">
                <a:pos x="128" y="72"/>
              </a:cxn>
              <a:cxn ang="0">
                <a:pos x="800" y="24"/>
              </a:cxn>
            </a:cxnLst>
            <a:rect l="0" t="0" r="r" b="b"/>
            <a:pathLst>
              <a:path w="800" h="456">
                <a:moveTo>
                  <a:pt x="32" y="456"/>
                </a:moveTo>
                <a:cubicBezTo>
                  <a:pt x="16" y="300"/>
                  <a:pt x="0" y="144"/>
                  <a:pt x="128" y="72"/>
                </a:cubicBezTo>
                <a:cubicBezTo>
                  <a:pt x="256" y="0"/>
                  <a:pt x="680" y="32"/>
                  <a:pt x="800" y="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14" name="Text Box 22"/>
          <p:cNvSpPr txBox="1">
            <a:spLocks noChangeArrowheads="1"/>
          </p:cNvSpPr>
          <p:nvPr/>
        </p:nvSpPr>
        <p:spPr bwMode="auto">
          <a:xfrm>
            <a:off x="3175000" y="3100388"/>
            <a:ext cx="2540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</a:p>
        </p:txBody>
      </p:sp>
      <p:sp>
        <p:nvSpPr>
          <p:cNvPr id="238615" name="Text Box 23"/>
          <p:cNvSpPr txBox="1">
            <a:spLocks noChangeArrowheads="1"/>
          </p:cNvSpPr>
          <p:nvPr/>
        </p:nvSpPr>
        <p:spPr bwMode="auto">
          <a:xfrm>
            <a:off x="5700713" y="4562475"/>
            <a:ext cx="887412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Circuit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Ideal Voltage Sources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33500"/>
            <a:ext cx="8356600" cy="1866900"/>
          </a:xfrm>
        </p:spPr>
        <p:txBody>
          <a:bodyPr/>
          <a:lstStyle/>
          <a:p>
            <a:r>
              <a:rPr lang="en-US" sz="2800"/>
              <a:t>DC voltage source</a:t>
            </a:r>
          </a:p>
          <a:p>
            <a:pPr lvl="1"/>
            <a:r>
              <a:rPr lang="en-US" sz="2400"/>
              <a:t>Voltage is not a function of time</a:t>
            </a:r>
          </a:p>
          <a:p>
            <a:pPr lvl="1"/>
            <a:r>
              <a:rPr lang="en-US" sz="2400"/>
              <a:t>Capital V connotes DC voltage</a:t>
            </a:r>
          </a:p>
          <a:p>
            <a:pPr lvl="1"/>
            <a:r>
              <a:rPr lang="en-US" sz="2400"/>
              <a:t>DC voltage source example: </a:t>
            </a:r>
            <a:r>
              <a:rPr lang="en-US" sz="2400" b="1"/>
              <a:t>a battery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889D29D-1E79-4280-861B-63843F4B7D65}" type="slidenum">
              <a:rPr lang="en-US"/>
              <a:pPr lvl="1"/>
              <a:t>8</a:t>
            </a:fld>
            <a:endParaRPr lang="en-US"/>
          </a:p>
        </p:txBody>
      </p:sp>
      <p:cxnSp>
        <p:nvCxnSpPr>
          <p:cNvPr id="239624" name="AutoShape 8"/>
          <p:cNvCxnSpPr>
            <a:cxnSpLocks noChangeShapeType="1"/>
            <a:endCxn id="239625" idx="2"/>
          </p:cNvCxnSpPr>
          <p:nvPr/>
        </p:nvCxnSpPr>
        <p:spPr bwMode="auto">
          <a:xfrm flipV="1">
            <a:off x="2971800" y="3671888"/>
            <a:ext cx="1362075" cy="900112"/>
          </a:xfrm>
          <a:prstGeom prst="bentConnector3">
            <a:avLst>
              <a:gd name="adj1" fmla="val -352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239625" name="Oval 9"/>
          <p:cNvSpPr>
            <a:spLocks noChangeArrowheads="1"/>
          </p:cNvSpPr>
          <p:nvPr/>
        </p:nvSpPr>
        <p:spPr bwMode="auto">
          <a:xfrm>
            <a:off x="4333875" y="3581400"/>
            <a:ext cx="193675" cy="180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9626" name="AutoShape 10"/>
          <p:cNvCxnSpPr>
            <a:cxnSpLocks noChangeShapeType="1"/>
            <a:endCxn id="239627" idx="2"/>
          </p:cNvCxnSpPr>
          <p:nvPr/>
        </p:nvCxnSpPr>
        <p:spPr bwMode="auto">
          <a:xfrm>
            <a:off x="2971800" y="5029200"/>
            <a:ext cx="1362075" cy="823913"/>
          </a:xfrm>
          <a:prstGeom prst="bentConnector3">
            <a:avLst>
              <a:gd name="adj1" fmla="val 352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239627" name="Oval 11"/>
          <p:cNvSpPr>
            <a:spLocks noChangeArrowheads="1"/>
          </p:cNvSpPr>
          <p:nvPr/>
        </p:nvSpPr>
        <p:spPr bwMode="auto">
          <a:xfrm>
            <a:off x="4333875" y="5762625"/>
            <a:ext cx="193675" cy="180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8" name="Rectangle 12"/>
          <p:cNvSpPr>
            <a:spLocks noChangeArrowheads="1"/>
          </p:cNvSpPr>
          <p:nvPr/>
        </p:nvSpPr>
        <p:spPr bwMode="auto">
          <a:xfrm>
            <a:off x="4914900" y="4398963"/>
            <a:ext cx="676275" cy="727075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9629" name="AutoShape 13"/>
          <p:cNvCxnSpPr>
            <a:cxnSpLocks noChangeShapeType="1"/>
            <a:stCxn id="239625" idx="6"/>
            <a:endCxn id="239628" idx="0"/>
          </p:cNvCxnSpPr>
          <p:nvPr/>
        </p:nvCxnSpPr>
        <p:spPr bwMode="auto">
          <a:xfrm>
            <a:off x="4527550" y="3671888"/>
            <a:ext cx="725488" cy="727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239630" name="AutoShape 14"/>
          <p:cNvCxnSpPr>
            <a:cxnSpLocks noChangeShapeType="1"/>
            <a:stCxn id="239627" idx="6"/>
            <a:endCxn id="239628" idx="2"/>
          </p:cNvCxnSpPr>
          <p:nvPr/>
        </p:nvCxnSpPr>
        <p:spPr bwMode="auto">
          <a:xfrm flipV="1">
            <a:off x="4527550" y="5126038"/>
            <a:ext cx="725488" cy="727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4213225" y="4494213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</a:p>
        </p:txBody>
      </p:sp>
      <p:sp>
        <p:nvSpPr>
          <p:cNvPr id="239633" name="Text Box 17"/>
          <p:cNvSpPr txBox="1">
            <a:spLocks noChangeArrowheads="1"/>
          </p:cNvSpPr>
          <p:nvPr/>
        </p:nvSpPr>
        <p:spPr bwMode="auto">
          <a:xfrm>
            <a:off x="4849813" y="3963988"/>
            <a:ext cx="3127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239634" name="Text Box 18"/>
          <p:cNvSpPr txBox="1">
            <a:spLocks noChangeArrowheads="1"/>
          </p:cNvSpPr>
          <p:nvPr/>
        </p:nvSpPr>
        <p:spPr bwMode="auto">
          <a:xfrm>
            <a:off x="4859338" y="494347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grpSp>
        <p:nvGrpSpPr>
          <p:cNvPr id="239643" name="Group 27"/>
          <p:cNvGrpSpPr>
            <a:grpSpLocks/>
          </p:cNvGrpSpPr>
          <p:nvPr/>
        </p:nvGrpSpPr>
        <p:grpSpPr bwMode="auto">
          <a:xfrm>
            <a:off x="2000250" y="4191000"/>
            <a:ext cx="1276350" cy="1050925"/>
            <a:chOff x="1260" y="2640"/>
            <a:chExt cx="804" cy="662"/>
          </a:xfrm>
        </p:grpSpPr>
        <p:sp>
          <p:nvSpPr>
            <p:cNvPr id="239622" name="Text Box 6"/>
            <p:cNvSpPr txBox="1">
              <a:spLocks noChangeArrowheads="1"/>
            </p:cNvSpPr>
            <p:nvPr/>
          </p:nvSpPr>
          <p:spPr bwMode="auto">
            <a:xfrm>
              <a:off x="1627" y="2640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9623" name="Text Box 7"/>
            <p:cNvSpPr txBox="1">
              <a:spLocks noChangeArrowheads="1"/>
            </p:cNvSpPr>
            <p:nvPr/>
          </p:nvSpPr>
          <p:spPr bwMode="auto">
            <a:xfrm>
              <a:off x="1632" y="3072"/>
              <a:ext cx="188" cy="23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sp>
          <p:nvSpPr>
            <p:cNvPr id="239631" name="Text Box 15"/>
            <p:cNvSpPr txBox="1">
              <a:spLocks noChangeArrowheads="1"/>
            </p:cNvSpPr>
            <p:nvPr/>
          </p:nvSpPr>
          <p:spPr bwMode="auto">
            <a:xfrm>
              <a:off x="1260" y="2842"/>
              <a:ext cx="27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239635" name="Line 19"/>
            <p:cNvSpPr>
              <a:spLocks noChangeShapeType="1"/>
            </p:cNvSpPr>
            <p:nvPr/>
          </p:nvSpPr>
          <p:spPr bwMode="auto">
            <a:xfrm flipH="1">
              <a:off x="1680" y="2880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9636" name="Line 20"/>
            <p:cNvSpPr>
              <a:spLocks noChangeShapeType="1"/>
            </p:cNvSpPr>
            <p:nvPr/>
          </p:nvSpPr>
          <p:spPr bwMode="auto">
            <a:xfrm>
              <a:off x="1776" y="297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9637" name="Line 21"/>
            <p:cNvSpPr>
              <a:spLocks noChangeShapeType="1"/>
            </p:cNvSpPr>
            <p:nvPr/>
          </p:nvSpPr>
          <p:spPr bwMode="auto">
            <a:xfrm flipH="1">
              <a:off x="1680" y="3072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9638" name="Line 22"/>
            <p:cNvSpPr>
              <a:spLocks noChangeShapeType="1"/>
            </p:cNvSpPr>
            <p:nvPr/>
          </p:nvSpPr>
          <p:spPr bwMode="auto">
            <a:xfrm>
              <a:off x="1776" y="316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9639" name="Freeform 23"/>
          <p:cNvSpPr>
            <a:spLocks/>
          </p:cNvSpPr>
          <p:nvPr/>
        </p:nvSpPr>
        <p:spPr bwMode="auto">
          <a:xfrm>
            <a:off x="2743200" y="3429000"/>
            <a:ext cx="1143000" cy="723900"/>
          </a:xfrm>
          <a:custGeom>
            <a:avLst/>
            <a:gdLst/>
            <a:ahLst/>
            <a:cxnLst>
              <a:cxn ang="0">
                <a:pos x="32" y="456"/>
              </a:cxn>
              <a:cxn ang="0">
                <a:pos x="128" y="72"/>
              </a:cxn>
              <a:cxn ang="0">
                <a:pos x="800" y="24"/>
              </a:cxn>
            </a:cxnLst>
            <a:rect l="0" t="0" r="r" b="b"/>
            <a:pathLst>
              <a:path w="800" h="456">
                <a:moveTo>
                  <a:pt x="32" y="456"/>
                </a:moveTo>
                <a:cubicBezTo>
                  <a:pt x="16" y="300"/>
                  <a:pt x="0" y="144"/>
                  <a:pt x="128" y="72"/>
                </a:cubicBezTo>
                <a:cubicBezTo>
                  <a:pt x="256" y="0"/>
                  <a:pt x="680" y="32"/>
                  <a:pt x="800" y="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40" name="Text Box 24"/>
          <p:cNvSpPr txBox="1">
            <a:spLocks noChangeArrowheads="1"/>
          </p:cNvSpPr>
          <p:nvPr/>
        </p:nvSpPr>
        <p:spPr bwMode="auto">
          <a:xfrm>
            <a:off x="3175000" y="3100388"/>
            <a:ext cx="2540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</a:p>
        </p:txBody>
      </p:sp>
      <p:sp>
        <p:nvSpPr>
          <p:cNvPr id="239641" name="Text Box 25"/>
          <p:cNvSpPr txBox="1">
            <a:spLocks noChangeArrowheads="1"/>
          </p:cNvSpPr>
          <p:nvPr/>
        </p:nvSpPr>
        <p:spPr bwMode="auto">
          <a:xfrm>
            <a:off x="5700713" y="4562475"/>
            <a:ext cx="887412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Circuit</a:t>
            </a:r>
          </a:p>
        </p:txBody>
      </p:sp>
      <p:sp>
        <p:nvSpPr>
          <p:cNvPr id="239642" name="Text Box 26"/>
          <p:cNvSpPr txBox="1">
            <a:spLocks noChangeArrowheads="1"/>
          </p:cNvSpPr>
          <p:nvPr/>
        </p:nvSpPr>
        <p:spPr bwMode="auto">
          <a:xfrm>
            <a:off x="5700713" y="3497263"/>
            <a:ext cx="2892425" cy="654050"/>
          </a:xfrm>
          <a:prstGeom prst="rect">
            <a:avLst/>
          </a:prstGeom>
          <a:solidFill>
            <a:srgbClr val="AEAB66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/>
              <a:t>A generic voltage is denoted by just a lowercase </a:t>
            </a:r>
            <a:r>
              <a:rPr lang="en-US" b="1"/>
              <a:t>v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Ideal Voltage Sources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Source-load representation</a:t>
            </a:r>
          </a:p>
        </p:txBody>
      </p:sp>
      <p:sp>
        <p:nvSpPr>
          <p:cNvPr id="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#1 – Fundamentals</a:t>
            </a: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E4B2563-3F09-42CA-A2D1-5CAEAEF585A8}" type="slidenum">
              <a:rPr lang="en-US"/>
              <a:pPr lvl="1"/>
              <a:t>9</a:t>
            </a:fld>
            <a:endParaRPr lang="en-US"/>
          </a:p>
        </p:txBody>
      </p:sp>
      <p:grpSp>
        <p:nvGrpSpPr>
          <p:cNvPr id="237654" name="Group 86"/>
          <p:cNvGrpSpPr>
            <a:grpSpLocks/>
          </p:cNvGrpSpPr>
          <p:nvPr/>
        </p:nvGrpSpPr>
        <p:grpSpPr bwMode="auto">
          <a:xfrm>
            <a:off x="228600" y="3048000"/>
            <a:ext cx="2057400" cy="1524000"/>
            <a:chOff x="432" y="1920"/>
            <a:chExt cx="1296" cy="960"/>
          </a:xfrm>
        </p:grpSpPr>
        <p:sp>
          <p:nvSpPr>
            <p:cNvPr id="237620" name="Rectangle 52"/>
            <p:cNvSpPr>
              <a:spLocks noChangeArrowheads="1"/>
            </p:cNvSpPr>
            <p:nvPr/>
          </p:nvSpPr>
          <p:spPr bwMode="auto">
            <a:xfrm>
              <a:off x="432" y="2448"/>
              <a:ext cx="576" cy="43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622" name="Text Box 54"/>
            <p:cNvSpPr txBox="1">
              <a:spLocks noChangeArrowheads="1"/>
            </p:cNvSpPr>
            <p:nvPr/>
          </p:nvSpPr>
          <p:spPr bwMode="auto">
            <a:xfrm>
              <a:off x="480" y="2409"/>
              <a:ext cx="46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      -</a:t>
              </a:r>
            </a:p>
          </p:txBody>
        </p:sp>
        <p:sp>
          <p:nvSpPr>
            <p:cNvPr id="237623" name="Rectangle 55"/>
            <p:cNvSpPr>
              <a:spLocks noChangeArrowheads="1"/>
            </p:cNvSpPr>
            <p:nvPr/>
          </p:nvSpPr>
          <p:spPr bwMode="auto">
            <a:xfrm>
              <a:off x="528" y="2400"/>
              <a:ext cx="96" cy="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624" name="Rectangle 56"/>
            <p:cNvSpPr>
              <a:spLocks noChangeArrowheads="1"/>
            </p:cNvSpPr>
            <p:nvPr/>
          </p:nvSpPr>
          <p:spPr bwMode="auto">
            <a:xfrm>
              <a:off x="816" y="2400"/>
              <a:ext cx="96" cy="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7634" name="Group 66"/>
            <p:cNvGrpSpPr>
              <a:grpSpLocks/>
            </p:cNvGrpSpPr>
            <p:nvPr/>
          </p:nvGrpSpPr>
          <p:grpSpPr bwMode="auto">
            <a:xfrm>
              <a:off x="1152" y="1920"/>
              <a:ext cx="480" cy="384"/>
              <a:chOff x="1152" y="1920"/>
              <a:chExt cx="480" cy="384"/>
            </a:xfrm>
          </p:grpSpPr>
          <p:sp>
            <p:nvSpPr>
              <p:cNvPr id="237625" name="Oval 57"/>
              <p:cNvSpPr>
                <a:spLocks noChangeArrowheads="1"/>
              </p:cNvSpPr>
              <p:nvPr/>
            </p:nvSpPr>
            <p:spPr bwMode="auto">
              <a:xfrm>
                <a:off x="1440" y="1920"/>
                <a:ext cx="192" cy="384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27" name="Line 59"/>
              <p:cNvSpPr>
                <a:spLocks noChangeShapeType="1"/>
              </p:cNvSpPr>
              <p:nvPr/>
            </p:nvSpPr>
            <p:spPr bwMode="auto">
              <a:xfrm flipH="1">
                <a:off x="1440" y="1920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628" name="Line 60"/>
              <p:cNvSpPr>
                <a:spLocks noChangeShapeType="1"/>
              </p:cNvSpPr>
              <p:nvPr/>
            </p:nvSpPr>
            <p:spPr bwMode="auto">
              <a:xfrm flipH="1">
                <a:off x="1440" y="230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631" name="Arc 63"/>
              <p:cNvSpPr>
                <a:spLocks/>
              </p:cNvSpPr>
              <p:nvPr/>
            </p:nvSpPr>
            <p:spPr bwMode="auto">
              <a:xfrm flipH="1">
                <a:off x="1296" y="1920"/>
                <a:ext cx="144" cy="19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32" name="Arc 64"/>
              <p:cNvSpPr>
                <a:spLocks/>
              </p:cNvSpPr>
              <p:nvPr/>
            </p:nvSpPr>
            <p:spPr bwMode="auto">
              <a:xfrm flipH="1" flipV="1">
                <a:off x="1296" y="2112"/>
                <a:ext cx="144" cy="19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33" name="Rectangle 65"/>
              <p:cNvSpPr>
                <a:spLocks noChangeArrowheads="1"/>
              </p:cNvSpPr>
              <p:nvPr/>
            </p:nvSpPr>
            <p:spPr bwMode="auto">
              <a:xfrm>
                <a:off x="1152" y="2064"/>
                <a:ext cx="144" cy="96"/>
              </a:xfrm>
              <a:prstGeom prst="rect">
                <a:avLst/>
              </a:prstGeom>
              <a:solidFill>
                <a:srgbClr val="ACA964">
                  <a:alpha val="5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237635" name="AutoShape 67"/>
            <p:cNvCxnSpPr>
              <a:cxnSpLocks noChangeShapeType="1"/>
              <a:endCxn id="237624" idx="0"/>
            </p:cNvCxnSpPr>
            <p:nvPr/>
          </p:nvCxnSpPr>
          <p:spPr bwMode="auto">
            <a:xfrm rot="10800000" flipV="1">
              <a:off x="864" y="2130"/>
              <a:ext cx="288" cy="2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237636" name="AutoShape 68"/>
            <p:cNvCxnSpPr>
              <a:cxnSpLocks noChangeShapeType="1"/>
              <a:endCxn id="237623" idx="0"/>
            </p:cNvCxnSpPr>
            <p:nvPr/>
          </p:nvCxnSpPr>
          <p:spPr bwMode="auto">
            <a:xfrm rot="10800000" flipV="1">
              <a:off x="576" y="2091"/>
              <a:ext cx="576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237637" name="Text Box 69"/>
            <p:cNvSpPr txBox="1">
              <a:spLocks noChangeArrowheads="1"/>
            </p:cNvSpPr>
            <p:nvPr/>
          </p:nvSpPr>
          <p:spPr bwMode="auto">
            <a:xfrm>
              <a:off x="450" y="2616"/>
              <a:ext cx="5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Battery</a:t>
              </a:r>
            </a:p>
          </p:txBody>
        </p:sp>
        <p:sp>
          <p:nvSpPr>
            <p:cNvPr id="237638" name="Text Box 70"/>
            <p:cNvSpPr txBox="1">
              <a:spLocks noChangeArrowheads="1"/>
            </p:cNvSpPr>
            <p:nvPr/>
          </p:nvSpPr>
          <p:spPr bwMode="auto">
            <a:xfrm>
              <a:off x="1300" y="2424"/>
              <a:ext cx="4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Light</a:t>
              </a:r>
            </a:p>
          </p:txBody>
        </p:sp>
      </p:grpSp>
      <p:grpSp>
        <p:nvGrpSpPr>
          <p:cNvPr id="237667" name="Group 99"/>
          <p:cNvGrpSpPr>
            <a:grpSpLocks/>
          </p:cNvGrpSpPr>
          <p:nvPr/>
        </p:nvGrpSpPr>
        <p:grpSpPr bwMode="auto">
          <a:xfrm>
            <a:off x="2514600" y="2667000"/>
            <a:ext cx="2703513" cy="2057400"/>
            <a:chOff x="2061" y="1680"/>
            <a:chExt cx="1703" cy="1296"/>
          </a:xfrm>
        </p:grpSpPr>
        <p:sp>
          <p:nvSpPr>
            <p:cNvPr id="237650" name="Text Box 82"/>
            <p:cNvSpPr txBox="1">
              <a:spLocks noChangeArrowheads="1"/>
            </p:cNvSpPr>
            <p:nvPr/>
          </p:nvSpPr>
          <p:spPr bwMode="auto">
            <a:xfrm>
              <a:off x="2061" y="2365"/>
              <a:ext cx="27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grpSp>
          <p:nvGrpSpPr>
            <p:cNvPr id="237666" name="Group 98"/>
            <p:cNvGrpSpPr>
              <a:grpSpLocks/>
            </p:cNvGrpSpPr>
            <p:nvPr/>
          </p:nvGrpSpPr>
          <p:grpSpPr bwMode="auto">
            <a:xfrm>
              <a:off x="2360" y="1680"/>
              <a:ext cx="1404" cy="1296"/>
              <a:chOff x="2360" y="1680"/>
              <a:chExt cx="1404" cy="1296"/>
            </a:xfrm>
          </p:grpSpPr>
          <p:sp>
            <p:nvSpPr>
              <p:cNvPr id="237640" name="Oval 72"/>
              <p:cNvSpPr>
                <a:spLocks noChangeArrowheads="1"/>
              </p:cNvSpPr>
              <p:nvPr/>
            </p:nvSpPr>
            <p:spPr bwMode="auto">
              <a:xfrm>
                <a:off x="2360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41" name="Text Box 73"/>
              <p:cNvSpPr txBox="1">
                <a:spLocks noChangeArrowheads="1"/>
              </p:cNvSpPr>
              <p:nvPr/>
            </p:nvSpPr>
            <p:spPr bwMode="auto">
              <a:xfrm>
                <a:off x="2429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37642" name="Text Box 74"/>
              <p:cNvSpPr txBox="1">
                <a:spLocks noChangeArrowheads="1"/>
              </p:cNvSpPr>
              <p:nvPr/>
            </p:nvSpPr>
            <p:spPr bwMode="auto">
              <a:xfrm>
                <a:off x="2430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  <p:cxnSp>
            <p:nvCxnSpPr>
              <p:cNvPr id="237643" name="AutoShape 75"/>
              <p:cNvCxnSpPr>
                <a:cxnSpLocks noChangeShapeType="1"/>
                <a:stCxn id="237641" idx="0"/>
                <a:endCxn id="237644" idx="2"/>
              </p:cNvCxnSpPr>
              <p:nvPr/>
            </p:nvCxnSpPr>
            <p:spPr bwMode="auto">
              <a:xfrm rot="16200000">
                <a:off x="2672" y="1863"/>
                <a:ext cx="292" cy="58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237644" name="Oval 76"/>
              <p:cNvSpPr>
                <a:spLocks noChangeArrowheads="1"/>
              </p:cNvSpPr>
              <p:nvPr/>
            </p:nvSpPr>
            <p:spPr bwMode="auto">
              <a:xfrm>
                <a:off x="3108" y="1968"/>
                <a:ext cx="83" cy="7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37645" name="AutoShape 77"/>
              <p:cNvCxnSpPr>
                <a:cxnSpLocks noChangeShapeType="1"/>
                <a:stCxn id="237640" idx="4"/>
                <a:endCxn id="237646" idx="2"/>
              </p:cNvCxnSpPr>
              <p:nvPr/>
            </p:nvCxnSpPr>
            <p:spPr bwMode="auto">
              <a:xfrm rot="16200000" flipH="1">
                <a:off x="2662" y="2491"/>
                <a:ext cx="310" cy="58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237646" name="Oval 78"/>
              <p:cNvSpPr>
                <a:spLocks noChangeArrowheads="1"/>
              </p:cNvSpPr>
              <p:nvPr/>
            </p:nvSpPr>
            <p:spPr bwMode="auto">
              <a:xfrm>
                <a:off x="3108" y="2899"/>
                <a:ext cx="83" cy="7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37648" name="AutoShape 80"/>
              <p:cNvCxnSpPr>
                <a:cxnSpLocks noChangeShapeType="1"/>
                <a:stCxn id="237644" idx="6"/>
                <a:endCxn id="237655" idx="0"/>
              </p:cNvCxnSpPr>
              <p:nvPr/>
            </p:nvCxnSpPr>
            <p:spPr bwMode="auto">
              <a:xfrm>
                <a:off x="3191" y="2007"/>
                <a:ext cx="307" cy="36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37649" name="AutoShape 81"/>
              <p:cNvCxnSpPr>
                <a:cxnSpLocks noChangeShapeType="1"/>
                <a:stCxn id="237646" idx="6"/>
                <a:endCxn id="237657" idx="1"/>
              </p:cNvCxnSpPr>
              <p:nvPr/>
            </p:nvCxnSpPr>
            <p:spPr bwMode="auto">
              <a:xfrm flipV="1">
                <a:off x="3191" y="2592"/>
                <a:ext cx="316" cy="34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237651" name="Text Box 83"/>
              <p:cNvSpPr txBox="1">
                <a:spLocks noChangeArrowheads="1"/>
              </p:cNvSpPr>
              <p:nvPr/>
            </p:nvSpPr>
            <p:spPr bwMode="auto">
              <a:xfrm>
                <a:off x="3057" y="2331"/>
                <a:ext cx="19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</a:p>
            </p:txBody>
          </p:sp>
          <p:sp>
            <p:nvSpPr>
              <p:cNvPr id="237652" name="Text Box 84"/>
              <p:cNvSpPr txBox="1">
                <a:spLocks noChangeArrowheads="1"/>
              </p:cNvSpPr>
              <p:nvPr/>
            </p:nvSpPr>
            <p:spPr bwMode="auto">
              <a:xfrm>
                <a:off x="3052" y="2025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37653" name="Text Box 85"/>
              <p:cNvSpPr txBox="1">
                <a:spLocks noChangeArrowheads="1"/>
              </p:cNvSpPr>
              <p:nvPr/>
            </p:nvSpPr>
            <p:spPr bwMode="auto">
              <a:xfrm>
                <a:off x="3057" y="2640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  <p:grpSp>
            <p:nvGrpSpPr>
              <p:cNvPr id="237662" name="Group 94"/>
              <p:cNvGrpSpPr>
                <a:grpSpLocks/>
              </p:cNvGrpSpPr>
              <p:nvPr/>
            </p:nvGrpSpPr>
            <p:grpSpPr bwMode="auto">
              <a:xfrm>
                <a:off x="3450" y="2376"/>
                <a:ext cx="111" cy="216"/>
                <a:chOff x="3450" y="2313"/>
                <a:chExt cx="111" cy="216"/>
              </a:xfrm>
            </p:grpSpPr>
            <p:sp>
              <p:nvSpPr>
                <p:cNvPr id="237655" name="Line 87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656" name="Line 88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657" name="Line 89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658" name="Line 90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659" name="Line 91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660" name="Line 92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661" name="Line 93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663" name="Line 95"/>
              <p:cNvSpPr>
                <a:spLocks noChangeShapeType="1"/>
              </p:cNvSpPr>
              <p:nvPr/>
            </p:nvSpPr>
            <p:spPr bwMode="auto">
              <a:xfrm>
                <a:off x="2736" y="1920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664" name="Text Box 96"/>
              <p:cNvSpPr txBox="1">
                <a:spLocks noChangeArrowheads="1"/>
              </p:cNvSpPr>
              <p:nvPr/>
            </p:nvSpPr>
            <p:spPr bwMode="auto">
              <a:xfrm>
                <a:off x="2752" y="1680"/>
                <a:ext cx="1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</a:p>
            </p:txBody>
          </p:sp>
          <p:sp>
            <p:nvSpPr>
              <p:cNvPr id="237665" name="Text Box 97"/>
              <p:cNvSpPr txBox="1">
                <a:spLocks noChangeArrowheads="1"/>
              </p:cNvSpPr>
              <p:nvPr/>
            </p:nvSpPr>
            <p:spPr bwMode="auto">
              <a:xfrm>
                <a:off x="3532" y="2390"/>
                <a:ext cx="23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R</a:t>
                </a:r>
              </a:p>
            </p:txBody>
          </p:sp>
        </p:grpSp>
      </p:grpSp>
      <p:grpSp>
        <p:nvGrpSpPr>
          <p:cNvPr id="237704" name="Group 136"/>
          <p:cNvGrpSpPr>
            <a:grpSpLocks/>
          </p:cNvGrpSpPr>
          <p:nvPr/>
        </p:nvGrpSpPr>
        <p:grpSpPr bwMode="auto">
          <a:xfrm>
            <a:off x="6019800" y="2667000"/>
            <a:ext cx="2886075" cy="2133600"/>
            <a:chOff x="3888" y="1680"/>
            <a:chExt cx="1818" cy="1344"/>
          </a:xfrm>
        </p:grpSpPr>
        <p:sp>
          <p:nvSpPr>
            <p:cNvPr id="237675" name="Oval 107"/>
            <p:cNvSpPr>
              <a:spLocks noChangeArrowheads="1"/>
            </p:cNvSpPr>
            <p:nvPr/>
          </p:nvSpPr>
          <p:spPr bwMode="auto">
            <a:xfrm>
              <a:off x="4755" y="1968"/>
              <a:ext cx="83" cy="7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677" name="Oval 109"/>
            <p:cNvSpPr>
              <a:spLocks noChangeArrowheads="1"/>
            </p:cNvSpPr>
            <p:nvPr/>
          </p:nvSpPr>
          <p:spPr bwMode="auto">
            <a:xfrm>
              <a:off x="4755" y="2899"/>
              <a:ext cx="83" cy="7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680" name="Text Box 112"/>
            <p:cNvSpPr txBox="1">
              <a:spLocks noChangeArrowheads="1"/>
            </p:cNvSpPr>
            <p:nvPr/>
          </p:nvSpPr>
          <p:spPr bwMode="auto">
            <a:xfrm>
              <a:off x="4704" y="2331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</a:p>
          </p:txBody>
        </p:sp>
        <p:sp>
          <p:nvSpPr>
            <p:cNvPr id="237681" name="Text Box 113"/>
            <p:cNvSpPr txBox="1">
              <a:spLocks noChangeArrowheads="1"/>
            </p:cNvSpPr>
            <p:nvPr/>
          </p:nvSpPr>
          <p:spPr bwMode="auto">
            <a:xfrm>
              <a:off x="4704" y="2016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7682" name="Text Box 114"/>
            <p:cNvSpPr txBox="1">
              <a:spLocks noChangeArrowheads="1"/>
            </p:cNvSpPr>
            <p:nvPr/>
          </p:nvSpPr>
          <p:spPr bwMode="auto">
            <a:xfrm>
              <a:off x="4704" y="264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sp>
          <p:nvSpPr>
            <p:cNvPr id="237691" name="Line 123"/>
            <p:cNvSpPr>
              <a:spLocks noChangeShapeType="1"/>
            </p:cNvSpPr>
            <p:nvPr/>
          </p:nvSpPr>
          <p:spPr bwMode="auto">
            <a:xfrm>
              <a:off x="4563" y="1920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692" name="Text Box 124"/>
            <p:cNvSpPr txBox="1">
              <a:spLocks noChangeArrowheads="1"/>
            </p:cNvSpPr>
            <p:nvPr/>
          </p:nvSpPr>
          <p:spPr bwMode="auto">
            <a:xfrm>
              <a:off x="4579" y="1680"/>
              <a:ext cx="16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</a:p>
          </p:txBody>
        </p:sp>
        <p:sp>
          <p:nvSpPr>
            <p:cNvPr id="237694" name="Rectangle 126"/>
            <p:cNvSpPr>
              <a:spLocks noChangeArrowheads="1"/>
            </p:cNvSpPr>
            <p:nvPr/>
          </p:nvSpPr>
          <p:spPr bwMode="auto">
            <a:xfrm>
              <a:off x="3888" y="1872"/>
              <a:ext cx="528" cy="115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r>
                <a:rPr lang="en-US"/>
                <a:t>Source</a:t>
              </a:r>
            </a:p>
          </p:txBody>
        </p:sp>
        <p:sp>
          <p:nvSpPr>
            <p:cNvPr id="237695" name="Line 127"/>
            <p:cNvSpPr>
              <a:spLocks noChangeShapeType="1"/>
            </p:cNvSpPr>
            <p:nvPr/>
          </p:nvSpPr>
          <p:spPr bwMode="auto">
            <a:xfrm flipH="1">
              <a:off x="4416" y="2007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696" name="Line 128"/>
            <p:cNvSpPr>
              <a:spLocks noChangeShapeType="1"/>
            </p:cNvSpPr>
            <p:nvPr/>
          </p:nvSpPr>
          <p:spPr bwMode="auto">
            <a:xfrm flipH="1">
              <a:off x="4416" y="2937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697" name="Rectangle 129"/>
            <p:cNvSpPr>
              <a:spLocks noChangeArrowheads="1"/>
            </p:cNvSpPr>
            <p:nvPr/>
          </p:nvSpPr>
          <p:spPr bwMode="auto">
            <a:xfrm>
              <a:off x="5178" y="1872"/>
              <a:ext cx="528" cy="115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r>
                <a:rPr lang="en-US"/>
                <a:t>Load</a:t>
              </a:r>
            </a:p>
          </p:txBody>
        </p:sp>
        <p:sp>
          <p:nvSpPr>
            <p:cNvPr id="237699" name="Line 131"/>
            <p:cNvSpPr>
              <a:spLocks noChangeShapeType="1"/>
            </p:cNvSpPr>
            <p:nvPr/>
          </p:nvSpPr>
          <p:spPr bwMode="auto">
            <a:xfrm flipH="1">
              <a:off x="4842" y="2010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700" name="Line 132"/>
            <p:cNvSpPr>
              <a:spLocks noChangeShapeType="1"/>
            </p:cNvSpPr>
            <p:nvPr/>
          </p:nvSpPr>
          <p:spPr bwMode="auto">
            <a:xfrm flipH="1">
              <a:off x="4842" y="2937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7705" name="AutoShape 137"/>
          <p:cNvSpPr>
            <a:spLocks noChangeArrowheads="1"/>
          </p:cNvSpPr>
          <p:nvPr/>
        </p:nvSpPr>
        <p:spPr bwMode="auto">
          <a:xfrm>
            <a:off x="1981200" y="44196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800000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706" name="AutoShape 138"/>
          <p:cNvSpPr>
            <a:spLocks noChangeArrowheads="1"/>
          </p:cNvSpPr>
          <p:nvPr/>
        </p:nvSpPr>
        <p:spPr bwMode="auto">
          <a:xfrm>
            <a:off x="5105400" y="44196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800000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6859</TotalTime>
  <Pages>10</Pages>
  <Words>860</Words>
  <Application>Microsoft PowerPoint 4.0</Application>
  <PresentationFormat>On-screen Show (4:3)</PresentationFormat>
  <Paragraphs>366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CS124</vt:lpstr>
      <vt:lpstr>Slide 1</vt:lpstr>
      <vt:lpstr>Small and Simple</vt:lpstr>
      <vt:lpstr>Lecture 1 – Fundamentals of Electrical Circuits</vt:lpstr>
      <vt:lpstr>Important Concepts</vt:lpstr>
      <vt:lpstr>Ideal Voltage Sources</vt:lpstr>
      <vt:lpstr>Ideal Voltage Sources</vt:lpstr>
      <vt:lpstr>Ideal Voltage Sources</vt:lpstr>
      <vt:lpstr>Ideal Voltage Sources</vt:lpstr>
      <vt:lpstr>Ideal Voltage Sources</vt:lpstr>
      <vt:lpstr>Ideal Current Sources</vt:lpstr>
      <vt:lpstr>Ideal Current Sources</vt:lpstr>
      <vt:lpstr>Dependent (Controlled) Sources</vt:lpstr>
      <vt:lpstr>Electrical Network</vt:lpstr>
      <vt:lpstr>Electrical Network - Branches</vt:lpstr>
      <vt:lpstr>Electrical Network - Branches</vt:lpstr>
      <vt:lpstr>Electrical Network - Nodes</vt:lpstr>
      <vt:lpstr>Electrical Network - Nodes</vt:lpstr>
      <vt:lpstr>Electrical Network – Supernodes</vt:lpstr>
      <vt:lpstr>Electrical Network – Loops</vt:lpstr>
      <vt:lpstr>Electrical Network – Meshes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#1 - Fundamentals</dc:title>
  <dc:subject>ECEN 301</dc:subject>
  <dc:creator>Nathaniel Rollins</dc:creator>
  <cp:keywords/>
  <dc:description/>
  <cp:lastModifiedBy>nathan</cp:lastModifiedBy>
  <cp:revision>231</cp:revision>
  <cp:lastPrinted>2001-01-08T22:32:48Z</cp:lastPrinted>
  <dcterms:created xsi:type="dcterms:W3CDTF">1996-12-30T23:48:02Z</dcterms:created>
  <dcterms:modified xsi:type="dcterms:W3CDTF">2008-09-03T16:05:07Z</dcterms:modified>
</cp:coreProperties>
</file>