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59"/>
  </p:notesMasterIdLst>
  <p:handoutMasterIdLst>
    <p:handoutMasterId r:id="rId60"/>
  </p:handoutMasterIdLst>
  <p:sldIdLst>
    <p:sldId id="659" r:id="rId2"/>
    <p:sldId id="717" r:id="rId3"/>
    <p:sldId id="310" r:id="rId4"/>
    <p:sldId id="660" r:id="rId5"/>
    <p:sldId id="661" r:id="rId6"/>
    <p:sldId id="662" r:id="rId7"/>
    <p:sldId id="715" r:id="rId8"/>
    <p:sldId id="663" r:id="rId9"/>
    <p:sldId id="669" r:id="rId10"/>
    <p:sldId id="664" r:id="rId11"/>
    <p:sldId id="666" r:id="rId12"/>
    <p:sldId id="667" r:id="rId13"/>
    <p:sldId id="716" r:id="rId14"/>
    <p:sldId id="668" r:id="rId15"/>
    <p:sldId id="670" r:id="rId16"/>
    <p:sldId id="671" r:id="rId17"/>
    <p:sldId id="672" r:id="rId18"/>
    <p:sldId id="673" r:id="rId19"/>
    <p:sldId id="674" r:id="rId20"/>
    <p:sldId id="675" r:id="rId21"/>
    <p:sldId id="676" r:id="rId22"/>
    <p:sldId id="677" r:id="rId23"/>
    <p:sldId id="678" r:id="rId24"/>
    <p:sldId id="679" r:id="rId25"/>
    <p:sldId id="680" r:id="rId26"/>
    <p:sldId id="693" r:id="rId27"/>
    <p:sldId id="696" r:id="rId28"/>
    <p:sldId id="695" r:id="rId29"/>
    <p:sldId id="681" r:id="rId30"/>
    <p:sldId id="682" r:id="rId31"/>
    <p:sldId id="683" r:id="rId32"/>
    <p:sldId id="685" r:id="rId33"/>
    <p:sldId id="686" r:id="rId34"/>
    <p:sldId id="687" r:id="rId35"/>
    <p:sldId id="688" r:id="rId36"/>
    <p:sldId id="689" r:id="rId37"/>
    <p:sldId id="690" r:id="rId38"/>
    <p:sldId id="691" r:id="rId39"/>
    <p:sldId id="692" r:id="rId40"/>
    <p:sldId id="697" r:id="rId41"/>
    <p:sldId id="698" r:id="rId42"/>
    <p:sldId id="699" r:id="rId43"/>
    <p:sldId id="700" r:id="rId44"/>
    <p:sldId id="701" r:id="rId45"/>
    <p:sldId id="702" r:id="rId46"/>
    <p:sldId id="703" r:id="rId47"/>
    <p:sldId id="704" r:id="rId48"/>
    <p:sldId id="705" r:id="rId49"/>
    <p:sldId id="706" r:id="rId50"/>
    <p:sldId id="707" r:id="rId51"/>
    <p:sldId id="708" r:id="rId52"/>
    <p:sldId id="709" r:id="rId53"/>
    <p:sldId id="710" r:id="rId54"/>
    <p:sldId id="711" r:id="rId55"/>
    <p:sldId id="712" r:id="rId56"/>
    <p:sldId id="713" r:id="rId57"/>
    <p:sldId id="714" r:id="rId58"/>
  </p:sldIdLst>
  <p:sldSz cx="9144000" cy="6858000" type="screen4x3"/>
  <p:notesSz cx="9283700" cy="69977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FFFF66"/>
    <a:srgbClr val="FF9900"/>
    <a:srgbClr val="800000"/>
    <a:srgbClr val="ACA964"/>
    <a:srgbClr val="8495A9"/>
    <a:srgbClr val="0033CC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8" autoAdjust="0"/>
    <p:restoredTop sz="94845" autoAdjust="0"/>
  </p:normalViewPr>
  <p:slideViewPr>
    <p:cSldViewPr snapToObjects="1">
      <p:cViewPr varScale="1">
        <p:scale>
          <a:sx n="75" d="100"/>
          <a:sy n="75" d="100"/>
        </p:scale>
        <p:origin x="-4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66" d="100"/>
          <a:sy n="66" d="100"/>
        </p:scale>
        <p:origin x="-1536" y="-558"/>
      </p:cViewPr>
      <p:guideLst>
        <p:guide orient="horz" pos="2923"/>
        <p:guide pos="218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e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wmf"/><Relationship Id="rId1" Type="http://schemas.openxmlformats.org/officeDocument/2006/relationships/image" Target="../media/image2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3.wmf"/><Relationship Id="rId1" Type="http://schemas.openxmlformats.org/officeDocument/2006/relationships/image" Target="../media/image32.e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2.e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2.emf"/><Relationship Id="rId1" Type="http://schemas.openxmlformats.org/officeDocument/2006/relationships/image" Target="../media/image37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e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e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emf"/><Relationship Id="rId2" Type="http://schemas.openxmlformats.org/officeDocument/2006/relationships/image" Target="../media/image55.wmf"/><Relationship Id="rId1" Type="http://schemas.openxmlformats.org/officeDocument/2006/relationships/image" Target="../media/image53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3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4.wmf"/></Relationships>
</file>

<file path=ppt/drawings/_rels/vmlDrawing40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4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23.wmf"/></Relationships>
</file>

<file path=ppt/drawings/_rels/vmlDrawing4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83200" y="-65088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10112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469063" y="-65088"/>
            <a:ext cx="3003550" cy="52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>
              <a:defRPr/>
            </a:pPr>
            <a:r>
              <a:rPr lang="en-US" sz="1700"/>
              <a:t>Winter 2007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93675" y="6705600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1011238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889500" y="6553200"/>
            <a:ext cx="36401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5pPr marL="1919288" lvl="4" algn="r" defTabSz="1011238">
              <a:defRPr sz="1500"/>
            </a:lvl5pPr>
          </a:lstStyle>
          <a:p>
            <a:pPr lvl="4">
              <a:defRPr/>
            </a:pPr>
            <a:fld id="{1196BF46-718F-41C1-BA8C-214909F3F968}" type="slidenum">
              <a:rPr lang="en-US"/>
              <a:pPr lvl="4">
                <a:defRPr/>
              </a:pPr>
              <a:t>‹#›</a:t>
            </a:fld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08013" y="6592888"/>
            <a:ext cx="19764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algn="l" defTabSz="973138">
              <a:defRPr/>
            </a:pPr>
            <a:endParaRPr lang="en-US" sz="1500"/>
          </a:p>
          <a:p>
            <a:pPr algn="l" defTabSz="973138">
              <a:defRPr/>
            </a:pPr>
            <a:r>
              <a:rPr lang="en-US" sz="1200"/>
              <a:t>© 2007 Rollins</a:t>
            </a:r>
            <a:r>
              <a:rPr lang="en-US" sz="1500"/>
              <a:t/>
            </a:r>
            <a:br>
              <a:rPr lang="en-US" sz="1500"/>
            </a:br>
            <a:endParaRPr lang="en-US" sz="1500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22275" y="6532563"/>
            <a:ext cx="8753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076325" y="87313"/>
            <a:ext cx="300355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>
              <a:defRPr/>
            </a:pPr>
            <a:r>
              <a:rPr lang="en-US" sz="1700"/>
              <a:t>ECEN 301 Class Notes</a:t>
            </a:r>
          </a:p>
          <a:p>
            <a:pPr defTabSz="973138">
              <a:defRPr/>
            </a:pPr>
            <a:r>
              <a:rPr lang="en-US" sz="1700"/>
              <a:t>Lecture 10</a:t>
            </a:r>
          </a:p>
        </p:txBody>
      </p:sp>
      <p:pic>
        <p:nvPicPr>
          <p:cNvPr id="62473" name="Picture 2" descr="ECEN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013" y="98425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3175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973138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7800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73138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3175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973138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7800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73138">
              <a:defRPr sz="1000" i="1"/>
            </a:lvl1pPr>
          </a:lstStyle>
          <a:p>
            <a:pPr>
              <a:defRPr/>
            </a:pPr>
            <a:fld id="{EEE03A39-069E-411D-91A9-BCDCA28F0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24225"/>
            <a:ext cx="6808787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447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905125" y="541338"/>
            <a:ext cx="3471863" cy="260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71488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42975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144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843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rgbClr val="ACA964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12" descr="ECEN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3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#10 – Energy Storage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F1B714B-3298-4ABD-9CE3-B78247BC3499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#10 – Energy Storage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627BA4D2-8EA0-497C-8504-0F1D35C7BFAD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152400"/>
            <a:ext cx="2095500" cy="259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34100" cy="259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#10 – Energy Storage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CC8B331A-160A-44E5-87F3-CF2F03729CA9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0900" y="133350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0900" y="211455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#10 – Energy Storage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616FBC0-6813-42F9-A040-035BDF9BC60B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#10 – Energy Storage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5D0AD3AA-85C3-4A0B-A76F-ED35C3839F08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0900" y="133350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0900" y="211455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#10 – Energy Storage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67C84CE3-A1EB-4564-91C2-F7867EAB4AF2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6400" y="133350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0900" y="133350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06400" y="211455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0900" y="211455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#10 – Energy Storage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A59143B-8840-4519-BE2B-8668836519CD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#10 – Energy Storage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B8BDBA40-BAD7-4BC1-AE7B-919C837C5D99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#10 – Energy Storage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8791E682-7128-4C84-9ECE-03821629FA1E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#10 – Energy Storage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C5CE3651-0D09-4F8A-85C6-3AEF11C7EEF5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#10 – Energy Storage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0243BBE-6ED4-4DC0-8839-5F9898A2E4FC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#10 – Energy Storage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24EB6652-4FEB-44AD-9EF7-1F904DFF3829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#10 – Energy Storage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C3391A0B-6B50-4359-ADDC-0A1D2D24A557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#10 – Energy Storage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56376496-95AA-4399-A365-929B5D58DF8F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#10 – Energy Storage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5A54CBA-9F73-4603-B17A-9F3166C4E968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Line 2"/>
          <p:cNvSpPr>
            <a:spLocks noChangeShapeType="1"/>
          </p:cNvSpPr>
          <p:nvPr/>
        </p:nvSpPr>
        <p:spPr bwMode="auto">
          <a:xfrm>
            <a:off x="0" y="1143000"/>
            <a:ext cx="8026400" cy="0"/>
          </a:xfrm>
          <a:prstGeom prst="line">
            <a:avLst/>
          </a:prstGeom>
          <a:noFill/>
          <a:ln w="50800">
            <a:solidFill>
              <a:srgbClr val="8495A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333500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008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600"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600"/>
            </a:lvl1pPr>
          </a:lstStyle>
          <a:p>
            <a:pPr>
              <a:defRPr/>
            </a:pPr>
            <a:r>
              <a:rPr lang="en-US"/>
              <a:t>Discussion #10 – Energy Storage</a:t>
            </a:r>
          </a:p>
        </p:txBody>
      </p:sp>
      <p:sp>
        <p:nvSpPr>
          <p:cNvPr id="1239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2pPr lvl="1" algn="r">
              <a:defRPr sz="1600"/>
            </a:lvl2pPr>
          </a:lstStyle>
          <a:p>
            <a:pPr lvl="1">
              <a:defRPr/>
            </a:pPr>
            <a:fld id="{365368E6-AAE4-493C-91AF-A3E1176DAF56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  <p:sp>
        <p:nvSpPr>
          <p:cNvPr id="123912" name="Line 8"/>
          <p:cNvSpPr>
            <a:spLocks noChangeShapeType="1"/>
          </p:cNvSpPr>
          <p:nvPr/>
        </p:nvSpPr>
        <p:spPr bwMode="auto">
          <a:xfrm>
            <a:off x="508000" y="6286500"/>
            <a:ext cx="843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44041" name="Picture 10" descr="ECEN_logo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u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Ù"/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26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2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4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Microsoft_Office_Excel_Chart5.xls"/><Relationship Id="rId4" Type="http://schemas.openxmlformats.org/officeDocument/2006/relationships/oleObject" Target="../embeddings/oleObject28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6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7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8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9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3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0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Microsoft_Office_Excel_Chart11.xls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3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4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5.v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39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4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8.v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oleObject44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oleObject47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oleObject49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3.v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oleObject50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4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5.vml"/><Relationship Id="rId5" Type="http://schemas.openxmlformats.org/officeDocument/2006/relationships/oleObject" Target="../embeddings/Microsoft_Office_Excel_Chart15.xls"/><Relationship Id="rId4" Type="http://schemas.openxmlformats.org/officeDocument/2006/relationships/oleObject" Target="../embeddings/oleObject5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6.v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7.v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8.vml"/><Relationship Id="rId4" Type="http://schemas.openxmlformats.org/officeDocument/2006/relationships/oleObject" Target="../embeddings/oleObject55.bin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9.v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0.vml"/><Relationship Id="rId4" Type="http://schemas.openxmlformats.org/officeDocument/2006/relationships/oleObject" Target="../embeddings/oleObject58.bin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41.vml"/><Relationship Id="rId6" Type="http://schemas.openxmlformats.org/officeDocument/2006/relationships/oleObject" Target="../embeddings/oleObject62.bin"/><Relationship Id="rId5" Type="http://schemas.openxmlformats.org/officeDocument/2006/relationships/oleObject" Target="../embeddings/oleObject61.bin"/><Relationship Id="rId4" Type="http://schemas.openxmlformats.org/officeDocument/2006/relationships/oleObject" Target="../embeddings/oleObject60.bin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42.vml"/><Relationship Id="rId4" Type="http://schemas.openxmlformats.org/officeDocument/2006/relationships/oleObject" Target="../embeddings/oleObject66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Chart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608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C58750B-5D7A-40DE-9E03-0CA83B9F18D1}" type="slidenum">
              <a:rPr lang="en-US" smtClean="0"/>
              <a:pPr lvl="1"/>
              <a:t>1</a:t>
            </a:fld>
            <a:endParaRPr lang="en-US" smtClean="0"/>
          </a:p>
        </p:txBody>
      </p:sp>
      <p:graphicFrame>
        <p:nvGraphicFramePr>
          <p:cNvPr id="680282" name="Group 346"/>
          <p:cNvGraphicFramePr>
            <a:graphicFrameLocks noGrp="1"/>
          </p:cNvGraphicFramePr>
          <p:nvPr/>
        </p:nvGraphicFramePr>
        <p:xfrm>
          <a:off x="1143000" y="1990725"/>
          <a:ext cx="6858000" cy="3652205"/>
        </p:xfrm>
        <a:graphic>
          <a:graphicData uri="http://schemas.openxmlformats.org/drawingml/2006/table">
            <a:tbl>
              <a:tblPr/>
              <a:tblGrid>
                <a:gridCol w="712788"/>
                <a:gridCol w="644525"/>
                <a:gridCol w="595312"/>
                <a:gridCol w="1519238"/>
                <a:gridCol w="1023937"/>
                <a:gridCol w="766763"/>
                <a:gridCol w="833437"/>
                <a:gridCol w="7620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Title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Chapters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HW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6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Energy Storage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3.7, 4.1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NO LAB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NO LAB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Dynamic Circuits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4.2 – 4.4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Recitation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HW 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Exam 1 Review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LAB 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5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EXAM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>
                        <a:alpha val="50000"/>
                      </a:srgbClr>
                    </a:solidFill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6190" name="Rectangle 106"/>
          <p:cNvSpPr>
            <a:spLocks noChangeArrowheads="1"/>
          </p:cNvSpPr>
          <p:nvPr/>
        </p:nvSpPr>
        <p:spPr bwMode="auto">
          <a:xfrm>
            <a:off x="381000" y="152400"/>
            <a:ext cx="845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l"/>
            <a:r>
              <a:rPr lang="en-US" sz="4400">
                <a:solidFill>
                  <a:schemeClr val="tx2"/>
                </a:solidFill>
              </a:rPr>
              <a:t>Schedule…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10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410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50CAD7E-DBB3-4DAE-87AF-69ACCB7D080A}" type="slidenum">
              <a:rPr lang="en-US" smtClean="0"/>
              <a:pPr lvl="1"/>
              <a:t>10</a:t>
            </a:fld>
            <a:endParaRPr lang="en-US" smtClean="0"/>
          </a:p>
        </p:txBody>
      </p:sp>
      <p:sp>
        <p:nvSpPr>
          <p:cNvPr id="41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Maximum Power Transfer</a:t>
            </a:r>
          </a:p>
        </p:txBody>
      </p:sp>
      <p:sp>
        <p:nvSpPr>
          <p:cNvPr id="410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7145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u="sng" smtClean="0"/>
              <a:t>Maximum power theorem</a:t>
            </a:r>
            <a:r>
              <a:rPr lang="en-US" sz="2800" smtClean="0"/>
              <a:t>: maximum power is delivered by a source (represented by its Th</a:t>
            </a:r>
            <a:r>
              <a:rPr lang="en-US" sz="2800" smtClean="0">
                <a:cs typeface="Times New Roman" pitchFamily="18" charset="0"/>
              </a:rPr>
              <a:t>évenin equivalent circuit) is attained when the load (</a:t>
            </a:r>
            <a:r>
              <a:rPr lang="en-US" sz="2800" b="1" smtClean="0">
                <a:cs typeface="Times New Roman" pitchFamily="18" charset="0"/>
              </a:rPr>
              <a:t>R</a:t>
            </a:r>
            <a:r>
              <a:rPr lang="en-US" sz="2800" b="1" baseline="-25000" smtClean="0">
                <a:cs typeface="Times New Roman" pitchFamily="18" charset="0"/>
              </a:rPr>
              <a:t>L</a:t>
            </a:r>
            <a:r>
              <a:rPr lang="en-US" sz="2800" smtClean="0">
                <a:cs typeface="Times New Roman" pitchFamily="18" charset="0"/>
              </a:rPr>
              <a:t>) is equal to the </a:t>
            </a:r>
            <a:r>
              <a:rPr lang="en-US" sz="2800" smtClean="0"/>
              <a:t>Th</a:t>
            </a:r>
            <a:r>
              <a:rPr lang="en-US" sz="2800" smtClean="0">
                <a:cs typeface="Times New Roman" pitchFamily="18" charset="0"/>
              </a:rPr>
              <a:t>évenin resistance </a:t>
            </a:r>
            <a:r>
              <a:rPr lang="en-US" sz="2800" b="1" smtClean="0">
                <a:cs typeface="Times New Roman" pitchFamily="18" charset="0"/>
              </a:rPr>
              <a:t>R</a:t>
            </a:r>
            <a:r>
              <a:rPr lang="en-US" sz="2800" b="1" baseline="-25000" smtClean="0">
                <a:cs typeface="Times New Roman" pitchFamily="18" charset="0"/>
              </a:rPr>
              <a:t>T</a:t>
            </a:r>
          </a:p>
        </p:txBody>
      </p:sp>
      <p:grpSp>
        <p:nvGrpSpPr>
          <p:cNvPr id="4105" name="Group 4"/>
          <p:cNvGrpSpPr>
            <a:grpSpLocks/>
          </p:cNvGrpSpPr>
          <p:nvPr/>
        </p:nvGrpSpPr>
        <p:grpSpPr bwMode="auto">
          <a:xfrm>
            <a:off x="393700" y="3551238"/>
            <a:ext cx="3087688" cy="1771650"/>
            <a:chOff x="1555" y="1716"/>
            <a:chExt cx="1945" cy="1116"/>
          </a:xfrm>
        </p:grpSpPr>
        <p:grpSp>
          <p:nvGrpSpPr>
            <p:cNvPr id="4107" name="Group 5"/>
            <p:cNvGrpSpPr>
              <a:grpSpLocks/>
            </p:cNvGrpSpPr>
            <p:nvPr/>
          </p:nvGrpSpPr>
          <p:grpSpPr bwMode="auto">
            <a:xfrm>
              <a:off x="1555" y="2171"/>
              <a:ext cx="577" cy="404"/>
              <a:chOff x="28" y="2584"/>
              <a:chExt cx="577" cy="404"/>
            </a:xfrm>
          </p:grpSpPr>
          <p:sp>
            <p:nvSpPr>
              <p:cNvPr id="4135" name="Text Box 6"/>
              <p:cNvSpPr txBox="1">
                <a:spLocks noChangeArrowheads="1"/>
              </p:cNvSpPr>
              <p:nvPr/>
            </p:nvSpPr>
            <p:spPr bwMode="auto">
              <a:xfrm>
                <a:off x="28" y="2608"/>
                <a:ext cx="26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T</a:t>
                </a:r>
                <a:endParaRPr lang="en-US" sz="2000" b="1"/>
              </a:p>
            </p:txBody>
          </p:sp>
          <p:sp>
            <p:nvSpPr>
              <p:cNvPr id="4136" name="Oval 7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7" name="Text Box 8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sp>
          <p:nvSpPr>
            <p:cNvPr id="4108" name="Oval 9"/>
            <p:cNvSpPr>
              <a:spLocks noChangeArrowheads="1"/>
            </p:cNvSpPr>
            <p:nvPr/>
          </p:nvSpPr>
          <p:spPr bwMode="auto">
            <a:xfrm>
              <a:off x="2849" y="275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Oval 10"/>
            <p:cNvSpPr>
              <a:spLocks noChangeArrowheads="1"/>
            </p:cNvSpPr>
            <p:nvPr/>
          </p:nvSpPr>
          <p:spPr bwMode="auto">
            <a:xfrm>
              <a:off x="2849" y="194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10" name="Group 11"/>
            <p:cNvGrpSpPr>
              <a:grpSpLocks/>
            </p:cNvGrpSpPr>
            <p:nvPr/>
          </p:nvGrpSpPr>
          <p:grpSpPr bwMode="auto">
            <a:xfrm rot="5400000" flipH="1" flipV="1">
              <a:off x="2385" y="1844"/>
              <a:ext cx="112" cy="287"/>
              <a:chOff x="3450" y="2313"/>
              <a:chExt cx="111" cy="216"/>
            </a:xfrm>
          </p:grpSpPr>
          <p:sp>
            <p:nvSpPr>
              <p:cNvPr id="4128" name="Line 1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9" name="Line 1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0" name="Line 1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Line 1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2" name="Line 1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3" name="Line 1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4" name="Line 1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1" name="Text Box 19"/>
            <p:cNvSpPr txBox="1">
              <a:spLocks noChangeArrowheads="1"/>
            </p:cNvSpPr>
            <p:nvPr/>
          </p:nvSpPr>
          <p:spPr bwMode="auto">
            <a:xfrm>
              <a:off x="2294" y="1716"/>
              <a:ext cx="28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T</a:t>
              </a:r>
            </a:p>
          </p:txBody>
        </p:sp>
        <p:cxnSp>
          <p:nvCxnSpPr>
            <p:cNvPr id="4112" name="AutoShape 20"/>
            <p:cNvCxnSpPr>
              <a:cxnSpLocks noChangeShapeType="1"/>
              <a:stCxn id="4137" idx="2"/>
              <a:endCxn id="4108" idx="2"/>
            </p:cNvCxnSpPr>
            <p:nvPr/>
          </p:nvCxnSpPr>
          <p:spPr bwMode="auto">
            <a:xfrm rot="16200000" flipH="1">
              <a:off x="2297" y="2243"/>
              <a:ext cx="219" cy="88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113" name="AutoShape 21"/>
            <p:cNvCxnSpPr>
              <a:cxnSpLocks noChangeShapeType="1"/>
              <a:stCxn id="4137" idx="0"/>
              <a:endCxn id="4128" idx="0"/>
            </p:cNvCxnSpPr>
            <p:nvPr/>
          </p:nvCxnSpPr>
          <p:spPr bwMode="auto">
            <a:xfrm rot="-5400000">
              <a:off x="2044" y="1917"/>
              <a:ext cx="175" cy="33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114" name="AutoShape 22"/>
            <p:cNvCxnSpPr>
              <a:cxnSpLocks noChangeShapeType="1"/>
              <a:stCxn id="4109" idx="2"/>
              <a:endCxn id="4130" idx="1"/>
            </p:cNvCxnSpPr>
            <p:nvPr/>
          </p:nvCxnSpPr>
          <p:spPr bwMode="auto">
            <a:xfrm flipH="1">
              <a:off x="2585" y="1986"/>
              <a:ext cx="26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115" name="Group 23"/>
            <p:cNvGrpSpPr>
              <a:grpSpLocks/>
            </p:cNvGrpSpPr>
            <p:nvPr/>
          </p:nvGrpSpPr>
          <p:grpSpPr bwMode="auto">
            <a:xfrm>
              <a:off x="3108" y="2295"/>
              <a:ext cx="111" cy="216"/>
              <a:chOff x="1670" y="2765"/>
              <a:chExt cx="111" cy="216"/>
            </a:xfrm>
          </p:grpSpPr>
          <p:sp>
            <p:nvSpPr>
              <p:cNvPr id="4121" name="Line 24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Line 25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Line 26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4" name="Line 27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5" name="Line 28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" name="Line 29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Line 30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6" name="Text Box 31"/>
            <p:cNvSpPr txBox="1">
              <a:spLocks noChangeArrowheads="1"/>
            </p:cNvSpPr>
            <p:nvPr/>
          </p:nvSpPr>
          <p:spPr bwMode="auto">
            <a:xfrm>
              <a:off x="3216" y="2099"/>
              <a:ext cx="28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L</a:t>
              </a:r>
            </a:p>
            <a:p>
              <a:endParaRPr lang="en-US" b="1"/>
            </a:p>
          </p:txBody>
        </p:sp>
        <p:cxnSp>
          <p:nvCxnSpPr>
            <p:cNvPr id="4117" name="AutoShape 32"/>
            <p:cNvCxnSpPr>
              <a:cxnSpLocks noChangeShapeType="1"/>
              <a:stCxn id="4108" idx="6"/>
              <a:endCxn id="4123" idx="1"/>
            </p:cNvCxnSpPr>
            <p:nvPr/>
          </p:nvCxnSpPr>
          <p:spPr bwMode="auto">
            <a:xfrm flipV="1">
              <a:off x="2932" y="2511"/>
              <a:ext cx="233" cy="28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118" name="AutoShape 33"/>
            <p:cNvCxnSpPr>
              <a:cxnSpLocks noChangeShapeType="1"/>
              <a:stCxn id="4109" idx="6"/>
              <a:endCxn id="4121" idx="0"/>
            </p:cNvCxnSpPr>
            <p:nvPr/>
          </p:nvCxnSpPr>
          <p:spPr bwMode="auto">
            <a:xfrm>
              <a:off x="2932" y="1986"/>
              <a:ext cx="224" cy="3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4119" name="Arc 34"/>
            <p:cNvSpPr>
              <a:spLocks/>
            </p:cNvSpPr>
            <p:nvPr/>
          </p:nvSpPr>
          <p:spPr bwMode="auto">
            <a:xfrm>
              <a:off x="2252" y="2129"/>
              <a:ext cx="724" cy="559"/>
            </a:xfrm>
            <a:custGeom>
              <a:avLst/>
              <a:gdLst>
                <a:gd name="T0" fmla="*/ 6 w 43200"/>
                <a:gd name="T1" fmla="*/ 0 h 43200"/>
                <a:gd name="T2" fmla="*/ 3 w 43200"/>
                <a:gd name="T3" fmla="*/ 0 h 43200"/>
                <a:gd name="T4" fmla="*/ 6 w 43200"/>
                <a:gd name="T5" fmla="*/ 4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3653"/>
                    <a:pt x="4362" y="6349"/>
                    <a:pt x="11359" y="2582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3653"/>
                    <a:pt x="4362" y="6349"/>
                    <a:pt x="11359" y="258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0" name="Text Box 35"/>
            <p:cNvSpPr txBox="1">
              <a:spLocks noChangeArrowheads="1"/>
            </p:cNvSpPr>
            <p:nvPr/>
          </p:nvSpPr>
          <p:spPr bwMode="auto">
            <a:xfrm>
              <a:off x="2470" y="2316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L</a:t>
              </a:r>
            </a:p>
          </p:txBody>
        </p:sp>
      </p:grpSp>
      <p:graphicFrame>
        <p:nvGraphicFramePr>
          <p:cNvPr id="4098" name="Object 44"/>
          <p:cNvGraphicFramePr>
            <a:graphicFrameLocks noChangeAspect="1"/>
          </p:cNvGraphicFramePr>
          <p:nvPr/>
        </p:nvGraphicFramePr>
        <p:xfrm>
          <a:off x="3813175" y="3925888"/>
          <a:ext cx="2546350" cy="1050925"/>
        </p:xfrm>
        <a:graphic>
          <a:graphicData uri="http://schemas.openxmlformats.org/presentationml/2006/ole">
            <p:oleObj spid="_x0000_s4098" name="Equation" r:id="rId3" imgW="1168200" imgH="482400" progId="Equation.3">
              <p:embed/>
            </p:oleObj>
          </a:graphicData>
        </a:graphic>
      </p:graphicFrame>
      <p:graphicFrame>
        <p:nvGraphicFramePr>
          <p:cNvPr id="4099" name="Object 47"/>
          <p:cNvGraphicFramePr>
            <a:graphicFrameLocks noChangeAspect="1"/>
          </p:cNvGraphicFramePr>
          <p:nvPr>
            <p:ph sz="half" idx="2"/>
          </p:nvPr>
        </p:nvGraphicFramePr>
        <p:xfrm>
          <a:off x="6553200" y="3463925"/>
          <a:ext cx="1825625" cy="1962150"/>
        </p:xfrm>
        <a:graphic>
          <a:graphicData uri="http://schemas.openxmlformats.org/presentationml/2006/ole">
            <p:oleObj spid="_x0000_s4099" name="Equation" r:id="rId4" imgW="850680" imgH="914400" progId="Equation.3">
              <p:embed/>
            </p:oleObj>
          </a:graphicData>
        </a:graphic>
      </p:graphicFrame>
      <p:sp>
        <p:nvSpPr>
          <p:cNvPr id="4106" name="Text Box 50"/>
          <p:cNvSpPr txBox="1">
            <a:spLocks noChangeArrowheads="1"/>
          </p:cNvSpPr>
          <p:nvPr/>
        </p:nvSpPr>
        <p:spPr bwMode="auto">
          <a:xfrm>
            <a:off x="3962400" y="5600700"/>
            <a:ext cx="3714750" cy="3794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b="1"/>
              <a:t>NB: </a:t>
            </a:r>
            <a:r>
              <a:rPr lang="en-US"/>
              <a:t>Substitute (</a:t>
            </a:r>
            <a:r>
              <a:rPr lang="en-US" b="1"/>
              <a:t>R</a:t>
            </a:r>
            <a:r>
              <a:rPr lang="en-US" b="1" baseline="-25000"/>
              <a:t>T</a:t>
            </a:r>
            <a:r>
              <a:rPr lang="en-US"/>
              <a:t> = </a:t>
            </a:r>
            <a:r>
              <a:rPr lang="en-US" b="1"/>
              <a:t>R</a:t>
            </a:r>
            <a:r>
              <a:rPr lang="en-US" b="1" baseline="-25000"/>
              <a:t>L</a:t>
            </a:r>
            <a:r>
              <a:rPr lang="en-US"/>
              <a:t>) to get </a:t>
            </a:r>
            <a:r>
              <a:rPr lang="en-US" b="1"/>
              <a:t>P</a:t>
            </a:r>
            <a:r>
              <a:rPr lang="en-US" b="1" baseline="-25000"/>
              <a:t>LMax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12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512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E4FA308-254E-48F6-9AA4-9A2932472F58}" type="slidenum">
              <a:rPr lang="en-US" smtClean="0"/>
              <a:pPr lvl="1"/>
              <a:t>11</a:t>
            </a:fld>
            <a:endParaRPr lang="en-US" smtClean="0"/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Maximum Power Transfer</a:t>
            </a:r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7145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Efficiency of power transfer (</a:t>
            </a:r>
            <a:r>
              <a:rPr lang="el-GR" sz="2800" b="1" u="sng" smtClean="0">
                <a:cs typeface="Times New Roman" pitchFamily="18" charset="0"/>
              </a:rPr>
              <a:t>η</a:t>
            </a:r>
            <a:r>
              <a:rPr lang="en-US" sz="2800" b="1" u="sng" smtClean="0">
                <a:cs typeface="Times New Roman" pitchFamily="18" charset="0"/>
              </a:rPr>
              <a:t>)</a:t>
            </a:r>
            <a:r>
              <a:rPr lang="en-US" sz="2800" smtClean="0"/>
              <a:t>: the ratio of the power delivered to the load (</a:t>
            </a:r>
            <a:r>
              <a:rPr lang="en-US" sz="2800" b="1" smtClean="0"/>
              <a:t>P</a:t>
            </a:r>
            <a:r>
              <a:rPr lang="en-US" sz="2800" b="1" baseline="-25000" smtClean="0"/>
              <a:t>out</a:t>
            </a:r>
            <a:r>
              <a:rPr lang="en-US" sz="2800" smtClean="0"/>
              <a:t>), to the power supplied by the source (</a:t>
            </a:r>
            <a:r>
              <a:rPr lang="en-US" sz="2800" b="1" smtClean="0"/>
              <a:t>P</a:t>
            </a:r>
            <a:r>
              <a:rPr lang="en-US" sz="2800" b="1" baseline="-25000" smtClean="0"/>
              <a:t>in</a:t>
            </a:r>
            <a:r>
              <a:rPr lang="en-US" sz="2800" smtClean="0"/>
              <a:t>)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714750" y="3505200"/>
          <a:ext cx="1771650" cy="1401763"/>
        </p:xfrm>
        <a:graphic>
          <a:graphicData uri="http://schemas.openxmlformats.org/presentationml/2006/ole">
            <p:oleObj spid="_x0000_s5122" name="Equation" r:id="rId3" imgW="545760" imgH="431640" progId="Equation.3">
              <p:embed/>
            </p:oleObj>
          </a:graphicData>
        </a:graphic>
      </p:graphicFrame>
      <p:sp>
        <p:nvSpPr>
          <p:cNvPr id="5128" name="Text Box 45"/>
          <p:cNvSpPr txBox="1">
            <a:spLocks noChangeArrowheads="1"/>
          </p:cNvSpPr>
          <p:nvPr/>
        </p:nvSpPr>
        <p:spPr bwMode="auto">
          <a:xfrm>
            <a:off x="4016375" y="5676900"/>
            <a:ext cx="1482725" cy="3794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b="1"/>
              <a:t>NB:</a:t>
            </a:r>
            <a:r>
              <a:rPr lang="en-US"/>
              <a:t> </a:t>
            </a:r>
            <a:r>
              <a:rPr lang="en-US" b="1"/>
              <a:t>P</a:t>
            </a:r>
            <a:r>
              <a:rPr lang="en-US" b="1" baseline="-25000"/>
              <a:t>out</a:t>
            </a:r>
            <a:r>
              <a:rPr lang="en-US"/>
              <a:t> = </a:t>
            </a:r>
            <a:r>
              <a:rPr lang="en-US" b="1"/>
              <a:t>P</a:t>
            </a:r>
            <a:r>
              <a:rPr lang="en-US" b="1" baseline="-25000"/>
              <a:t>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2227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5222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D9920C6-F63A-44A8-A284-B8189A058BE4}" type="slidenum">
              <a:rPr lang="en-US" smtClean="0"/>
              <a:pPr lvl="1"/>
              <a:t>12</a:t>
            </a:fld>
            <a:endParaRPr lang="en-US" smtClean="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Maximum Power Transfer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7145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Efficiency of power transfer (</a:t>
            </a:r>
            <a:r>
              <a:rPr lang="el-GR" sz="2800" b="1" u="sng" smtClean="0">
                <a:cs typeface="Times New Roman" pitchFamily="18" charset="0"/>
              </a:rPr>
              <a:t>η</a:t>
            </a:r>
            <a:r>
              <a:rPr lang="en-US" sz="2800" b="1" u="sng" smtClean="0">
                <a:cs typeface="Times New Roman" pitchFamily="18" charset="0"/>
              </a:rPr>
              <a:t>)</a:t>
            </a:r>
            <a:r>
              <a:rPr lang="en-US" sz="2800" smtClean="0"/>
              <a:t>: the ratio of the power delivered to the load (</a:t>
            </a:r>
            <a:r>
              <a:rPr lang="en-US" sz="2800" b="1" smtClean="0"/>
              <a:t>P</a:t>
            </a:r>
            <a:r>
              <a:rPr lang="en-US" sz="2800" b="1" baseline="-25000" smtClean="0"/>
              <a:t>out</a:t>
            </a:r>
            <a:r>
              <a:rPr lang="en-US" sz="2800" smtClean="0"/>
              <a:t>), to the power supplied by the source (</a:t>
            </a:r>
            <a:r>
              <a:rPr lang="en-US" sz="2800" b="1" smtClean="0"/>
              <a:t>P</a:t>
            </a:r>
            <a:r>
              <a:rPr lang="en-US" sz="2800" b="1" baseline="-25000" smtClean="0"/>
              <a:t>in</a:t>
            </a:r>
            <a:r>
              <a:rPr lang="en-US" sz="2800" smtClean="0"/>
              <a:t>)</a:t>
            </a:r>
          </a:p>
        </p:txBody>
      </p:sp>
      <p:grpSp>
        <p:nvGrpSpPr>
          <p:cNvPr id="52231" name="Group 5"/>
          <p:cNvGrpSpPr>
            <a:grpSpLocks/>
          </p:cNvGrpSpPr>
          <p:nvPr/>
        </p:nvGrpSpPr>
        <p:grpSpPr bwMode="auto">
          <a:xfrm>
            <a:off x="390525" y="3519488"/>
            <a:ext cx="3087688" cy="1771650"/>
            <a:chOff x="1555" y="1716"/>
            <a:chExt cx="1945" cy="1116"/>
          </a:xfrm>
        </p:grpSpPr>
        <p:grpSp>
          <p:nvGrpSpPr>
            <p:cNvPr id="52232" name="Group 6"/>
            <p:cNvGrpSpPr>
              <a:grpSpLocks/>
            </p:cNvGrpSpPr>
            <p:nvPr/>
          </p:nvGrpSpPr>
          <p:grpSpPr bwMode="auto">
            <a:xfrm>
              <a:off x="1555" y="2171"/>
              <a:ext cx="577" cy="404"/>
              <a:chOff x="28" y="2584"/>
              <a:chExt cx="577" cy="404"/>
            </a:xfrm>
          </p:grpSpPr>
          <p:sp>
            <p:nvSpPr>
              <p:cNvPr id="52260" name="Text Box 7"/>
              <p:cNvSpPr txBox="1">
                <a:spLocks noChangeArrowheads="1"/>
              </p:cNvSpPr>
              <p:nvPr/>
            </p:nvSpPr>
            <p:spPr bwMode="auto">
              <a:xfrm>
                <a:off x="28" y="2608"/>
                <a:ext cx="26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T</a:t>
                </a:r>
                <a:endParaRPr lang="en-US" sz="2000" b="1"/>
              </a:p>
            </p:txBody>
          </p:sp>
          <p:sp>
            <p:nvSpPr>
              <p:cNvPr id="52261" name="Oval 8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62" name="Text Box 9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sp>
          <p:nvSpPr>
            <p:cNvPr id="52233" name="Oval 10"/>
            <p:cNvSpPr>
              <a:spLocks noChangeArrowheads="1"/>
            </p:cNvSpPr>
            <p:nvPr/>
          </p:nvSpPr>
          <p:spPr bwMode="auto">
            <a:xfrm>
              <a:off x="2849" y="275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4" name="Oval 11"/>
            <p:cNvSpPr>
              <a:spLocks noChangeArrowheads="1"/>
            </p:cNvSpPr>
            <p:nvPr/>
          </p:nvSpPr>
          <p:spPr bwMode="auto">
            <a:xfrm>
              <a:off x="2849" y="194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2235" name="Group 12"/>
            <p:cNvGrpSpPr>
              <a:grpSpLocks/>
            </p:cNvGrpSpPr>
            <p:nvPr/>
          </p:nvGrpSpPr>
          <p:grpSpPr bwMode="auto">
            <a:xfrm rot="5400000" flipH="1" flipV="1">
              <a:off x="2385" y="1844"/>
              <a:ext cx="112" cy="287"/>
              <a:chOff x="3450" y="2313"/>
              <a:chExt cx="111" cy="216"/>
            </a:xfrm>
          </p:grpSpPr>
          <p:sp>
            <p:nvSpPr>
              <p:cNvPr id="52253" name="Line 1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4" name="Line 1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5" name="Line 1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6" name="Line 1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7" name="Line 1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8" name="Line 1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9" name="Line 1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236" name="Text Box 20"/>
            <p:cNvSpPr txBox="1">
              <a:spLocks noChangeArrowheads="1"/>
            </p:cNvSpPr>
            <p:nvPr/>
          </p:nvSpPr>
          <p:spPr bwMode="auto">
            <a:xfrm>
              <a:off x="2294" y="1716"/>
              <a:ext cx="28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T</a:t>
              </a:r>
            </a:p>
          </p:txBody>
        </p:sp>
        <p:cxnSp>
          <p:nvCxnSpPr>
            <p:cNvPr id="52237" name="AutoShape 21"/>
            <p:cNvCxnSpPr>
              <a:cxnSpLocks noChangeShapeType="1"/>
              <a:stCxn id="52262" idx="2"/>
              <a:endCxn id="52233" idx="2"/>
            </p:cNvCxnSpPr>
            <p:nvPr/>
          </p:nvCxnSpPr>
          <p:spPr bwMode="auto">
            <a:xfrm rot="16200000" flipH="1">
              <a:off x="2297" y="2243"/>
              <a:ext cx="219" cy="88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2238" name="AutoShape 22"/>
            <p:cNvCxnSpPr>
              <a:cxnSpLocks noChangeShapeType="1"/>
              <a:stCxn id="52262" idx="0"/>
              <a:endCxn id="52253" idx="0"/>
            </p:cNvCxnSpPr>
            <p:nvPr/>
          </p:nvCxnSpPr>
          <p:spPr bwMode="auto">
            <a:xfrm rot="-5400000">
              <a:off x="2044" y="1917"/>
              <a:ext cx="175" cy="33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2239" name="AutoShape 23"/>
            <p:cNvCxnSpPr>
              <a:cxnSpLocks noChangeShapeType="1"/>
              <a:stCxn id="52234" idx="2"/>
              <a:endCxn id="52255" idx="1"/>
            </p:cNvCxnSpPr>
            <p:nvPr/>
          </p:nvCxnSpPr>
          <p:spPr bwMode="auto">
            <a:xfrm flipH="1">
              <a:off x="2585" y="1986"/>
              <a:ext cx="26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2240" name="Group 24"/>
            <p:cNvGrpSpPr>
              <a:grpSpLocks/>
            </p:cNvGrpSpPr>
            <p:nvPr/>
          </p:nvGrpSpPr>
          <p:grpSpPr bwMode="auto">
            <a:xfrm>
              <a:off x="3108" y="2295"/>
              <a:ext cx="111" cy="216"/>
              <a:chOff x="1670" y="2765"/>
              <a:chExt cx="111" cy="216"/>
            </a:xfrm>
          </p:grpSpPr>
          <p:sp>
            <p:nvSpPr>
              <p:cNvPr id="52246" name="Line 25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7" name="Line 26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8" name="Line 27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9" name="Line 28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0" name="Line 29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1" name="Line 30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2" name="Line 31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241" name="Text Box 32"/>
            <p:cNvSpPr txBox="1">
              <a:spLocks noChangeArrowheads="1"/>
            </p:cNvSpPr>
            <p:nvPr/>
          </p:nvSpPr>
          <p:spPr bwMode="auto">
            <a:xfrm>
              <a:off x="3216" y="2099"/>
              <a:ext cx="28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L</a:t>
              </a:r>
            </a:p>
            <a:p>
              <a:endParaRPr lang="en-US" b="1"/>
            </a:p>
          </p:txBody>
        </p:sp>
        <p:cxnSp>
          <p:nvCxnSpPr>
            <p:cNvPr id="52242" name="AutoShape 33"/>
            <p:cNvCxnSpPr>
              <a:cxnSpLocks noChangeShapeType="1"/>
              <a:stCxn id="52233" idx="6"/>
              <a:endCxn id="52248" idx="1"/>
            </p:cNvCxnSpPr>
            <p:nvPr/>
          </p:nvCxnSpPr>
          <p:spPr bwMode="auto">
            <a:xfrm flipV="1">
              <a:off x="2932" y="2511"/>
              <a:ext cx="233" cy="28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2243" name="AutoShape 34"/>
            <p:cNvCxnSpPr>
              <a:cxnSpLocks noChangeShapeType="1"/>
              <a:stCxn id="52234" idx="6"/>
              <a:endCxn id="52246" idx="0"/>
            </p:cNvCxnSpPr>
            <p:nvPr/>
          </p:nvCxnSpPr>
          <p:spPr bwMode="auto">
            <a:xfrm>
              <a:off x="2932" y="1986"/>
              <a:ext cx="224" cy="3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2244" name="Arc 35"/>
            <p:cNvSpPr>
              <a:spLocks/>
            </p:cNvSpPr>
            <p:nvPr/>
          </p:nvSpPr>
          <p:spPr bwMode="auto">
            <a:xfrm>
              <a:off x="2252" y="2129"/>
              <a:ext cx="724" cy="559"/>
            </a:xfrm>
            <a:custGeom>
              <a:avLst/>
              <a:gdLst>
                <a:gd name="T0" fmla="*/ 6 w 43200"/>
                <a:gd name="T1" fmla="*/ 0 h 43200"/>
                <a:gd name="T2" fmla="*/ 3 w 43200"/>
                <a:gd name="T3" fmla="*/ 0 h 43200"/>
                <a:gd name="T4" fmla="*/ 6 w 43200"/>
                <a:gd name="T5" fmla="*/ 4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3653"/>
                    <a:pt x="4362" y="6349"/>
                    <a:pt x="11359" y="2582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3653"/>
                    <a:pt x="4362" y="6349"/>
                    <a:pt x="11359" y="258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5" name="Text Box 36"/>
            <p:cNvSpPr txBox="1">
              <a:spLocks noChangeArrowheads="1"/>
            </p:cNvSpPr>
            <p:nvPr/>
          </p:nvSpPr>
          <p:spPr bwMode="auto">
            <a:xfrm>
              <a:off x="2470" y="2316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L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14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615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A66FC29-7E65-491A-BEF6-8C2427937BDE}" type="slidenum">
              <a:rPr lang="en-US" smtClean="0"/>
              <a:pPr lvl="1"/>
              <a:t>13</a:t>
            </a:fld>
            <a:endParaRPr lang="en-US" smtClean="0"/>
          </a:p>
        </p:txBody>
      </p:sp>
      <p:sp>
        <p:nvSpPr>
          <p:cNvPr id="61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Maximum Power Transfer</a:t>
            </a:r>
          </a:p>
        </p:txBody>
      </p:sp>
      <p:sp>
        <p:nvSpPr>
          <p:cNvPr id="61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7145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Efficiency of power transfer (</a:t>
            </a:r>
            <a:r>
              <a:rPr lang="el-GR" sz="2800" b="1" u="sng" smtClean="0">
                <a:cs typeface="Times New Roman" pitchFamily="18" charset="0"/>
              </a:rPr>
              <a:t>η</a:t>
            </a:r>
            <a:r>
              <a:rPr lang="en-US" sz="2800" b="1" u="sng" smtClean="0">
                <a:cs typeface="Times New Roman" pitchFamily="18" charset="0"/>
              </a:rPr>
              <a:t>)</a:t>
            </a:r>
            <a:r>
              <a:rPr lang="en-US" sz="2800" smtClean="0"/>
              <a:t>: the ratio of the power delivered to the load (</a:t>
            </a:r>
            <a:r>
              <a:rPr lang="en-US" sz="2800" b="1" smtClean="0"/>
              <a:t>P</a:t>
            </a:r>
            <a:r>
              <a:rPr lang="en-US" sz="2800" b="1" baseline="-25000" smtClean="0"/>
              <a:t>out</a:t>
            </a:r>
            <a:r>
              <a:rPr lang="en-US" sz="2800" smtClean="0"/>
              <a:t>), to the power supplied by the source (</a:t>
            </a:r>
            <a:r>
              <a:rPr lang="en-US" sz="2800" b="1" smtClean="0"/>
              <a:t>P</a:t>
            </a:r>
            <a:r>
              <a:rPr lang="en-US" sz="2800" b="1" baseline="-25000" smtClean="0"/>
              <a:t>in</a:t>
            </a:r>
            <a:r>
              <a:rPr lang="en-US" sz="2800" smtClean="0"/>
              <a:t>)</a:t>
            </a:r>
          </a:p>
        </p:txBody>
      </p:sp>
      <p:grpSp>
        <p:nvGrpSpPr>
          <p:cNvPr id="6153" name="Group 4"/>
          <p:cNvGrpSpPr>
            <a:grpSpLocks/>
          </p:cNvGrpSpPr>
          <p:nvPr/>
        </p:nvGrpSpPr>
        <p:grpSpPr bwMode="auto">
          <a:xfrm>
            <a:off x="390525" y="3519488"/>
            <a:ext cx="3087688" cy="1771650"/>
            <a:chOff x="1555" y="1716"/>
            <a:chExt cx="1945" cy="1116"/>
          </a:xfrm>
        </p:grpSpPr>
        <p:grpSp>
          <p:nvGrpSpPr>
            <p:cNvPr id="6155" name="Group 5"/>
            <p:cNvGrpSpPr>
              <a:grpSpLocks/>
            </p:cNvGrpSpPr>
            <p:nvPr/>
          </p:nvGrpSpPr>
          <p:grpSpPr bwMode="auto">
            <a:xfrm>
              <a:off x="1555" y="2171"/>
              <a:ext cx="577" cy="404"/>
              <a:chOff x="28" y="2584"/>
              <a:chExt cx="577" cy="404"/>
            </a:xfrm>
          </p:grpSpPr>
          <p:sp>
            <p:nvSpPr>
              <p:cNvPr id="6183" name="Text Box 6"/>
              <p:cNvSpPr txBox="1">
                <a:spLocks noChangeArrowheads="1"/>
              </p:cNvSpPr>
              <p:nvPr/>
            </p:nvSpPr>
            <p:spPr bwMode="auto">
              <a:xfrm>
                <a:off x="28" y="2608"/>
                <a:ext cx="26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T</a:t>
                </a:r>
                <a:endParaRPr lang="en-US" sz="2000" b="1"/>
              </a:p>
            </p:txBody>
          </p:sp>
          <p:sp>
            <p:nvSpPr>
              <p:cNvPr id="6184" name="Oval 7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5" name="Text Box 8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sp>
          <p:nvSpPr>
            <p:cNvPr id="6156" name="Oval 9"/>
            <p:cNvSpPr>
              <a:spLocks noChangeArrowheads="1"/>
            </p:cNvSpPr>
            <p:nvPr/>
          </p:nvSpPr>
          <p:spPr bwMode="auto">
            <a:xfrm>
              <a:off x="2849" y="275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7" name="Oval 10"/>
            <p:cNvSpPr>
              <a:spLocks noChangeArrowheads="1"/>
            </p:cNvSpPr>
            <p:nvPr/>
          </p:nvSpPr>
          <p:spPr bwMode="auto">
            <a:xfrm>
              <a:off x="2849" y="194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158" name="Group 11"/>
            <p:cNvGrpSpPr>
              <a:grpSpLocks/>
            </p:cNvGrpSpPr>
            <p:nvPr/>
          </p:nvGrpSpPr>
          <p:grpSpPr bwMode="auto">
            <a:xfrm rot="5400000" flipH="1" flipV="1">
              <a:off x="2385" y="1844"/>
              <a:ext cx="112" cy="287"/>
              <a:chOff x="3450" y="2313"/>
              <a:chExt cx="111" cy="216"/>
            </a:xfrm>
          </p:grpSpPr>
          <p:sp>
            <p:nvSpPr>
              <p:cNvPr id="6176" name="Line 1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7" name="Line 1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8" name="Line 1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9" name="Line 1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0" name="Line 1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1" name="Line 1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2" name="Line 1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59" name="Text Box 19"/>
            <p:cNvSpPr txBox="1">
              <a:spLocks noChangeArrowheads="1"/>
            </p:cNvSpPr>
            <p:nvPr/>
          </p:nvSpPr>
          <p:spPr bwMode="auto">
            <a:xfrm>
              <a:off x="2294" y="1716"/>
              <a:ext cx="28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T</a:t>
              </a:r>
            </a:p>
          </p:txBody>
        </p:sp>
        <p:cxnSp>
          <p:nvCxnSpPr>
            <p:cNvPr id="6160" name="AutoShape 20"/>
            <p:cNvCxnSpPr>
              <a:cxnSpLocks noChangeShapeType="1"/>
              <a:stCxn id="6185" idx="2"/>
              <a:endCxn id="6156" idx="2"/>
            </p:cNvCxnSpPr>
            <p:nvPr/>
          </p:nvCxnSpPr>
          <p:spPr bwMode="auto">
            <a:xfrm rot="16200000" flipH="1">
              <a:off x="2297" y="2243"/>
              <a:ext cx="219" cy="88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6161" name="AutoShape 21"/>
            <p:cNvCxnSpPr>
              <a:cxnSpLocks noChangeShapeType="1"/>
              <a:stCxn id="6185" idx="0"/>
              <a:endCxn id="6176" idx="0"/>
            </p:cNvCxnSpPr>
            <p:nvPr/>
          </p:nvCxnSpPr>
          <p:spPr bwMode="auto">
            <a:xfrm rot="-5400000">
              <a:off x="2044" y="1917"/>
              <a:ext cx="175" cy="33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6162" name="AutoShape 22"/>
            <p:cNvCxnSpPr>
              <a:cxnSpLocks noChangeShapeType="1"/>
              <a:stCxn id="6157" idx="2"/>
              <a:endCxn id="6178" idx="1"/>
            </p:cNvCxnSpPr>
            <p:nvPr/>
          </p:nvCxnSpPr>
          <p:spPr bwMode="auto">
            <a:xfrm flipH="1">
              <a:off x="2585" y="1986"/>
              <a:ext cx="26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6163" name="Group 23"/>
            <p:cNvGrpSpPr>
              <a:grpSpLocks/>
            </p:cNvGrpSpPr>
            <p:nvPr/>
          </p:nvGrpSpPr>
          <p:grpSpPr bwMode="auto">
            <a:xfrm>
              <a:off x="3108" y="2295"/>
              <a:ext cx="111" cy="216"/>
              <a:chOff x="1670" y="2765"/>
              <a:chExt cx="111" cy="216"/>
            </a:xfrm>
          </p:grpSpPr>
          <p:sp>
            <p:nvSpPr>
              <p:cNvPr id="6169" name="Line 24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0" name="Line 25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1" name="Line 26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2" name="Line 27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3" name="Line 28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4" name="Line 29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5" name="Line 30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64" name="Text Box 31"/>
            <p:cNvSpPr txBox="1">
              <a:spLocks noChangeArrowheads="1"/>
            </p:cNvSpPr>
            <p:nvPr/>
          </p:nvSpPr>
          <p:spPr bwMode="auto">
            <a:xfrm>
              <a:off x="3216" y="2099"/>
              <a:ext cx="28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L</a:t>
              </a:r>
            </a:p>
            <a:p>
              <a:endParaRPr lang="en-US" b="1"/>
            </a:p>
          </p:txBody>
        </p:sp>
        <p:cxnSp>
          <p:nvCxnSpPr>
            <p:cNvPr id="6165" name="AutoShape 32"/>
            <p:cNvCxnSpPr>
              <a:cxnSpLocks noChangeShapeType="1"/>
              <a:stCxn id="6156" idx="6"/>
              <a:endCxn id="6171" idx="1"/>
            </p:cNvCxnSpPr>
            <p:nvPr/>
          </p:nvCxnSpPr>
          <p:spPr bwMode="auto">
            <a:xfrm flipV="1">
              <a:off x="2932" y="2511"/>
              <a:ext cx="233" cy="28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6166" name="AutoShape 33"/>
            <p:cNvCxnSpPr>
              <a:cxnSpLocks noChangeShapeType="1"/>
              <a:stCxn id="6157" idx="6"/>
              <a:endCxn id="6169" idx="0"/>
            </p:cNvCxnSpPr>
            <p:nvPr/>
          </p:nvCxnSpPr>
          <p:spPr bwMode="auto">
            <a:xfrm>
              <a:off x="2932" y="1986"/>
              <a:ext cx="224" cy="3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6167" name="Arc 34"/>
            <p:cNvSpPr>
              <a:spLocks/>
            </p:cNvSpPr>
            <p:nvPr/>
          </p:nvSpPr>
          <p:spPr bwMode="auto">
            <a:xfrm>
              <a:off x="2252" y="2129"/>
              <a:ext cx="724" cy="559"/>
            </a:xfrm>
            <a:custGeom>
              <a:avLst/>
              <a:gdLst>
                <a:gd name="T0" fmla="*/ 6 w 43200"/>
                <a:gd name="T1" fmla="*/ 0 h 43200"/>
                <a:gd name="T2" fmla="*/ 3 w 43200"/>
                <a:gd name="T3" fmla="*/ 0 h 43200"/>
                <a:gd name="T4" fmla="*/ 6 w 43200"/>
                <a:gd name="T5" fmla="*/ 4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3653"/>
                    <a:pt x="4362" y="6349"/>
                    <a:pt x="11359" y="2582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3653"/>
                    <a:pt x="4362" y="6349"/>
                    <a:pt x="11359" y="258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8" name="Text Box 35"/>
            <p:cNvSpPr txBox="1">
              <a:spLocks noChangeArrowheads="1"/>
            </p:cNvSpPr>
            <p:nvPr/>
          </p:nvSpPr>
          <p:spPr bwMode="auto">
            <a:xfrm>
              <a:off x="2470" y="2316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L</a:t>
              </a:r>
            </a:p>
          </p:txBody>
        </p:sp>
      </p:grpSp>
      <p:graphicFrame>
        <p:nvGraphicFramePr>
          <p:cNvPr id="6146" name="Object 36"/>
          <p:cNvGraphicFramePr>
            <a:graphicFrameLocks noChangeAspect="1"/>
          </p:cNvGraphicFramePr>
          <p:nvPr>
            <p:ph sz="quarter" idx="3"/>
          </p:nvPr>
        </p:nvGraphicFramePr>
        <p:xfrm>
          <a:off x="3886200" y="3597275"/>
          <a:ext cx="2286000" cy="1422400"/>
        </p:xfrm>
        <a:graphic>
          <a:graphicData uri="http://schemas.openxmlformats.org/presentationml/2006/ole">
            <p:oleObj spid="_x0000_s6146" name="Equation" r:id="rId3" imgW="1143000" imgH="711000" progId="Equation.3">
              <p:embed/>
            </p:oleObj>
          </a:graphicData>
        </a:graphic>
      </p:graphicFrame>
      <p:graphicFrame>
        <p:nvGraphicFramePr>
          <p:cNvPr id="6147" name="Object 37"/>
          <p:cNvGraphicFramePr>
            <a:graphicFrameLocks noChangeAspect="1"/>
          </p:cNvGraphicFramePr>
          <p:nvPr/>
        </p:nvGraphicFramePr>
        <p:xfrm>
          <a:off x="6553200" y="3586163"/>
          <a:ext cx="1727200" cy="1828800"/>
        </p:xfrm>
        <a:graphic>
          <a:graphicData uri="http://schemas.openxmlformats.org/presentationml/2006/ole">
            <p:oleObj spid="_x0000_s6147" name="Equation" r:id="rId4" imgW="863280" imgH="914400" progId="Equation.3">
              <p:embed/>
            </p:oleObj>
          </a:graphicData>
        </a:graphic>
      </p:graphicFrame>
      <p:sp>
        <p:nvSpPr>
          <p:cNvPr id="6154" name="Text Box 38"/>
          <p:cNvSpPr txBox="1">
            <a:spLocks noChangeArrowheads="1"/>
          </p:cNvSpPr>
          <p:nvPr/>
        </p:nvSpPr>
        <p:spPr bwMode="auto">
          <a:xfrm>
            <a:off x="3962400" y="5715000"/>
            <a:ext cx="3740150" cy="3794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b="1"/>
              <a:t>NB: </a:t>
            </a:r>
            <a:r>
              <a:rPr lang="en-US"/>
              <a:t>Substitute (</a:t>
            </a:r>
            <a:r>
              <a:rPr lang="en-US" b="1"/>
              <a:t>R</a:t>
            </a:r>
            <a:r>
              <a:rPr lang="en-US" b="1" baseline="-25000"/>
              <a:t>T</a:t>
            </a:r>
            <a:r>
              <a:rPr lang="en-US"/>
              <a:t> = </a:t>
            </a:r>
            <a:r>
              <a:rPr lang="en-US" b="1"/>
              <a:t>R</a:t>
            </a:r>
            <a:r>
              <a:rPr lang="en-US" b="1" baseline="-25000"/>
              <a:t>L</a:t>
            </a:r>
            <a:r>
              <a:rPr lang="en-US"/>
              <a:t>) to get </a:t>
            </a:r>
            <a:r>
              <a:rPr lang="en-US" b="1"/>
              <a:t>P</a:t>
            </a:r>
            <a:r>
              <a:rPr lang="en-US" b="1" baseline="-25000"/>
              <a:t>inMax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17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7173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047AE72-90F1-48D9-8E36-4D0C6CA20F91}" type="slidenum">
              <a:rPr lang="en-US" smtClean="0"/>
              <a:pPr lvl="1"/>
              <a:t>14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Maximum Power Transfer</a:t>
            </a:r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7145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Efficiency of power transfer (</a:t>
            </a:r>
            <a:r>
              <a:rPr lang="el-GR" sz="2800" b="1" u="sng" smtClean="0">
                <a:cs typeface="Times New Roman" pitchFamily="18" charset="0"/>
              </a:rPr>
              <a:t>η</a:t>
            </a:r>
            <a:r>
              <a:rPr lang="en-US" sz="2800" b="1" u="sng" smtClean="0">
                <a:cs typeface="Times New Roman" pitchFamily="18" charset="0"/>
              </a:rPr>
              <a:t>)</a:t>
            </a:r>
            <a:r>
              <a:rPr lang="en-US" sz="2800" smtClean="0"/>
              <a:t>: the ratio of the power delivered to the load (</a:t>
            </a:r>
            <a:r>
              <a:rPr lang="en-US" sz="2800" b="1" smtClean="0"/>
              <a:t>P</a:t>
            </a:r>
            <a:r>
              <a:rPr lang="en-US" sz="2800" b="1" baseline="-25000" smtClean="0"/>
              <a:t>out</a:t>
            </a:r>
            <a:r>
              <a:rPr lang="en-US" sz="2800" smtClean="0"/>
              <a:t>), to the power supplied by the source (</a:t>
            </a:r>
            <a:r>
              <a:rPr lang="en-US" sz="2800" b="1" smtClean="0"/>
              <a:t>P</a:t>
            </a:r>
            <a:r>
              <a:rPr lang="en-US" sz="2800" b="1" baseline="-25000" smtClean="0"/>
              <a:t>in</a:t>
            </a:r>
            <a:r>
              <a:rPr lang="en-US" sz="2800" smtClean="0"/>
              <a:t>)</a:t>
            </a:r>
          </a:p>
        </p:txBody>
      </p:sp>
      <p:grpSp>
        <p:nvGrpSpPr>
          <p:cNvPr id="7176" name="Group 4"/>
          <p:cNvGrpSpPr>
            <a:grpSpLocks/>
          </p:cNvGrpSpPr>
          <p:nvPr/>
        </p:nvGrpSpPr>
        <p:grpSpPr bwMode="auto">
          <a:xfrm>
            <a:off x="390525" y="3519488"/>
            <a:ext cx="3087688" cy="1771650"/>
            <a:chOff x="1555" y="1716"/>
            <a:chExt cx="1945" cy="1116"/>
          </a:xfrm>
        </p:grpSpPr>
        <p:grpSp>
          <p:nvGrpSpPr>
            <p:cNvPr id="7178" name="Group 5"/>
            <p:cNvGrpSpPr>
              <a:grpSpLocks/>
            </p:cNvGrpSpPr>
            <p:nvPr/>
          </p:nvGrpSpPr>
          <p:grpSpPr bwMode="auto">
            <a:xfrm>
              <a:off x="1555" y="2171"/>
              <a:ext cx="577" cy="404"/>
              <a:chOff x="28" y="2584"/>
              <a:chExt cx="577" cy="404"/>
            </a:xfrm>
          </p:grpSpPr>
          <p:sp>
            <p:nvSpPr>
              <p:cNvPr id="7206" name="Text Box 6"/>
              <p:cNvSpPr txBox="1">
                <a:spLocks noChangeArrowheads="1"/>
              </p:cNvSpPr>
              <p:nvPr/>
            </p:nvSpPr>
            <p:spPr bwMode="auto">
              <a:xfrm>
                <a:off x="28" y="2608"/>
                <a:ext cx="26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T</a:t>
                </a:r>
                <a:endParaRPr lang="en-US" sz="2000" b="1"/>
              </a:p>
            </p:txBody>
          </p:sp>
          <p:sp>
            <p:nvSpPr>
              <p:cNvPr id="7207" name="Oval 7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8" name="Text Box 8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sp>
          <p:nvSpPr>
            <p:cNvPr id="7179" name="Oval 9"/>
            <p:cNvSpPr>
              <a:spLocks noChangeArrowheads="1"/>
            </p:cNvSpPr>
            <p:nvPr/>
          </p:nvSpPr>
          <p:spPr bwMode="auto">
            <a:xfrm>
              <a:off x="2849" y="275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0" name="Oval 10"/>
            <p:cNvSpPr>
              <a:spLocks noChangeArrowheads="1"/>
            </p:cNvSpPr>
            <p:nvPr/>
          </p:nvSpPr>
          <p:spPr bwMode="auto">
            <a:xfrm>
              <a:off x="2849" y="194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81" name="Group 11"/>
            <p:cNvGrpSpPr>
              <a:grpSpLocks/>
            </p:cNvGrpSpPr>
            <p:nvPr/>
          </p:nvGrpSpPr>
          <p:grpSpPr bwMode="auto">
            <a:xfrm rot="5400000" flipH="1" flipV="1">
              <a:off x="2385" y="1844"/>
              <a:ext cx="112" cy="287"/>
              <a:chOff x="3450" y="2313"/>
              <a:chExt cx="111" cy="216"/>
            </a:xfrm>
          </p:grpSpPr>
          <p:sp>
            <p:nvSpPr>
              <p:cNvPr id="7199" name="Line 1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0" name="Line 1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1" name="Line 1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2" name="Line 1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3" name="Line 1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4" name="Line 1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5" name="Line 1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82" name="Text Box 19"/>
            <p:cNvSpPr txBox="1">
              <a:spLocks noChangeArrowheads="1"/>
            </p:cNvSpPr>
            <p:nvPr/>
          </p:nvSpPr>
          <p:spPr bwMode="auto">
            <a:xfrm>
              <a:off x="2294" y="1716"/>
              <a:ext cx="28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T</a:t>
              </a:r>
            </a:p>
          </p:txBody>
        </p:sp>
        <p:cxnSp>
          <p:nvCxnSpPr>
            <p:cNvPr id="7183" name="AutoShape 20"/>
            <p:cNvCxnSpPr>
              <a:cxnSpLocks noChangeShapeType="1"/>
              <a:stCxn id="7208" idx="2"/>
              <a:endCxn id="7179" idx="2"/>
            </p:cNvCxnSpPr>
            <p:nvPr/>
          </p:nvCxnSpPr>
          <p:spPr bwMode="auto">
            <a:xfrm rot="16200000" flipH="1">
              <a:off x="2297" y="2243"/>
              <a:ext cx="219" cy="88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184" name="AutoShape 21"/>
            <p:cNvCxnSpPr>
              <a:cxnSpLocks noChangeShapeType="1"/>
              <a:stCxn id="7208" idx="0"/>
              <a:endCxn id="7199" idx="0"/>
            </p:cNvCxnSpPr>
            <p:nvPr/>
          </p:nvCxnSpPr>
          <p:spPr bwMode="auto">
            <a:xfrm rot="-5400000">
              <a:off x="2044" y="1917"/>
              <a:ext cx="175" cy="33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185" name="AutoShape 22"/>
            <p:cNvCxnSpPr>
              <a:cxnSpLocks noChangeShapeType="1"/>
              <a:stCxn id="7180" idx="2"/>
              <a:endCxn id="7201" idx="1"/>
            </p:cNvCxnSpPr>
            <p:nvPr/>
          </p:nvCxnSpPr>
          <p:spPr bwMode="auto">
            <a:xfrm flipH="1">
              <a:off x="2585" y="1986"/>
              <a:ext cx="26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7186" name="Group 23"/>
            <p:cNvGrpSpPr>
              <a:grpSpLocks/>
            </p:cNvGrpSpPr>
            <p:nvPr/>
          </p:nvGrpSpPr>
          <p:grpSpPr bwMode="auto">
            <a:xfrm>
              <a:off x="3108" y="2295"/>
              <a:ext cx="111" cy="216"/>
              <a:chOff x="1670" y="2765"/>
              <a:chExt cx="111" cy="216"/>
            </a:xfrm>
          </p:grpSpPr>
          <p:sp>
            <p:nvSpPr>
              <p:cNvPr id="7192" name="Line 24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3" name="Line 25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4" name="Line 26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5" name="Line 27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6" name="Line 28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7" name="Line 29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8" name="Line 30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87" name="Text Box 31"/>
            <p:cNvSpPr txBox="1">
              <a:spLocks noChangeArrowheads="1"/>
            </p:cNvSpPr>
            <p:nvPr/>
          </p:nvSpPr>
          <p:spPr bwMode="auto">
            <a:xfrm>
              <a:off x="3216" y="2099"/>
              <a:ext cx="28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L</a:t>
              </a:r>
            </a:p>
            <a:p>
              <a:endParaRPr lang="en-US" b="1"/>
            </a:p>
          </p:txBody>
        </p:sp>
        <p:cxnSp>
          <p:nvCxnSpPr>
            <p:cNvPr id="7188" name="AutoShape 32"/>
            <p:cNvCxnSpPr>
              <a:cxnSpLocks noChangeShapeType="1"/>
              <a:stCxn id="7179" idx="6"/>
              <a:endCxn id="7194" idx="1"/>
            </p:cNvCxnSpPr>
            <p:nvPr/>
          </p:nvCxnSpPr>
          <p:spPr bwMode="auto">
            <a:xfrm flipV="1">
              <a:off x="2932" y="2511"/>
              <a:ext cx="233" cy="28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189" name="AutoShape 33"/>
            <p:cNvCxnSpPr>
              <a:cxnSpLocks noChangeShapeType="1"/>
              <a:stCxn id="7180" idx="6"/>
              <a:endCxn id="7192" idx="0"/>
            </p:cNvCxnSpPr>
            <p:nvPr/>
          </p:nvCxnSpPr>
          <p:spPr bwMode="auto">
            <a:xfrm>
              <a:off x="2932" y="1986"/>
              <a:ext cx="224" cy="3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7190" name="Arc 34"/>
            <p:cNvSpPr>
              <a:spLocks/>
            </p:cNvSpPr>
            <p:nvPr/>
          </p:nvSpPr>
          <p:spPr bwMode="auto">
            <a:xfrm>
              <a:off x="2252" y="2129"/>
              <a:ext cx="724" cy="559"/>
            </a:xfrm>
            <a:custGeom>
              <a:avLst/>
              <a:gdLst>
                <a:gd name="T0" fmla="*/ 6 w 43200"/>
                <a:gd name="T1" fmla="*/ 0 h 43200"/>
                <a:gd name="T2" fmla="*/ 3 w 43200"/>
                <a:gd name="T3" fmla="*/ 0 h 43200"/>
                <a:gd name="T4" fmla="*/ 6 w 43200"/>
                <a:gd name="T5" fmla="*/ 4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3653"/>
                    <a:pt x="4362" y="6349"/>
                    <a:pt x="11359" y="2582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3653"/>
                    <a:pt x="4362" y="6349"/>
                    <a:pt x="11359" y="258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1" name="Text Box 35"/>
            <p:cNvSpPr txBox="1">
              <a:spLocks noChangeArrowheads="1"/>
            </p:cNvSpPr>
            <p:nvPr/>
          </p:nvSpPr>
          <p:spPr bwMode="auto">
            <a:xfrm>
              <a:off x="2470" y="2316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L</a:t>
              </a:r>
            </a:p>
          </p:txBody>
        </p:sp>
      </p:grpSp>
      <p:graphicFrame>
        <p:nvGraphicFramePr>
          <p:cNvPr id="7170" name="Object 36"/>
          <p:cNvGraphicFramePr>
            <a:graphicFrameLocks noChangeAspect="1"/>
          </p:cNvGraphicFramePr>
          <p:nvPr>
            <p:ph sz="quarter" idx="3"/>
          </p:nvPr>
        </p:nvGraphicFramePr>
        <p:xfrm>
          <a:off x="3810000" y="3313113"/>
          <a:ext cx="2182813" cy="2727325"/>
        </p:xfrm>
        <a:graphic>
          <a:graphicData uri="http://schemas.openxmlformats.org/presentationml/2006/ole">
            <p:oleObj spid="_x0000_s7170" name="Equation" r:id="rId3" imgW="1066680" imgH="1333440" progId="Equation.3">
              <p:embed/>
            </p:oleObj>
          </a:graphicData>
        </a:graphic>
      </p:graphicFrame>
      <p:sp>
        <p:nvSpPr>
          <p:cNvPr id="7177" name="Text Box 39"/>
          <p:cNvSpPr txBox="1">
            <a:spLocks noChangeArrowheads="1"/>
          </p:cNvSpPr>
          <p:nvPr/>
        </p:nvSpPr>
        <p:spPr bwMode="auto">
          <a:xfrm>
            <a:off x="6384925" y="3963988"/>
            <a:ext cx="2530475" cy="1565275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400"/>
              <a:t>In other words, </a:t>
            </a:r>
            <a:r>
              <a:rPr lang="en-US" sz="2400" b="1"/>
              <a:t>at best</a:t>
            </a:r>
            <a:r>
              <a:rPr lang="en-US" sz="2400"/>
              <a:t>, only 50% efficiency can be achieved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3364B09-CEA7-4C0C-9AF0-E3A923E65B52}" type="slidenum">
              <a:rPr lang="en-US" smtClean="0"/>
              <a:pPr lvl="1"/>
              <a:t>15</a:t>
            </a:fld>
            <a:endParaRPr lang="en-US" smtClean="0"/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Maximum Power Transfer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104900"/>
          </a:xfrm>
        </p:spPr>
        <p:txBody>
          <a:bodyPr/>
          <a:lstStyle/>
          <a:p>
            <a:r>
              <a:rPr lang="en-US" sz="2800" b="1" u="sng" smtClean="0"/>
              <a:t>Example1</a:t>
            </a:r>
            <a:r>
              <a:rPr lang="en-US" sz="2800" smtClean="0"/>
              <a:t>: Find the maximum power delivered to </a:t>
            </a:r>
            <a:r>
              <a:rPr lang="en-US" sz="2800" b="1" smtClean="0"/>
              <a:t>R</a:t>
            </a:r>
            <a:r>
              <a:rPr lang="en-US" sz="2800" b="1" baseline="-25000" smtClean="0"/>
              <a:t>L</a:t>
            </a:r>
          </a:p>
          <a:p>
            <a:pPr lvl="1"/>
            <a:r>
              <a:rPr lang="en-US" sz="2400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18V,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2</a:t>
            </a:r>
            <a:r>
              <a:rPr lang="el-GR" sz="2400" smtClean="0"/>
              <a:t>Ω</a:t>
            </a:r>
            <a:endParaRPr lang="en-US" sz="2400" smtClean="0"/>
          </a:p>
        </p:txBody>
      </p:sp>
      <p:grpSp>
        <p:nvGrpSpPr>
          <p:cNvPr id="53255" name="Group 4"/>
          <p:cNvGrpSpPr>
            <a:grpSpLocks/>
          </p:cNvGrpSpPr>
          <p:nvPr/>
        </p:nvGrpSpPr>
        <p:grpSpPr bwMode="auto">
          <a:xfrm>
            <a:off x="215900" y="3197225"/>
            <a:ext cx="4248150" cy="2352675"/>
            <a:chOff x="96" y="1830"/>
            <a:chExt cx="2676" cy="1482"/>
          </a:xfrm>
        </p:grpSpPr>
        <p:sp>
          <p:nvSpPr>
            <p:cNvPr id="53256" name="Oval 5"/>
            <p:cNvSpPr>
              <a:spLocks noChangeArrowheads="1"/>
            </p:cNvSpPr>
            <p:nvPr/>
          </p:nvSpPr>
          <p:spPr bwMode="auto">
            <a:xfrm>
              <a:off x="1391" y="185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3257" name="AutoShape 6"/>
            <p:cNvCxnSpPr>
              <a:cxnSpLocks noChangeShapeType="1"/>
              <a:stCxn id="53266" idx="2"/>
              <a:endCxn id="53282" idx="4"/>
            </p:cNvCxnSpPr>
            <p:nvPr/>
          </p:nvCxnSpPr>
          <p:spPr bwMode="auto">
            <a:xfrm rot="10800000">
              <a:off x="480" y="2628"/>
              <a:ext cx="927" cy="43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3258" name="AutoShape 7"/>
            <p:cNvCxnSpPr>
              <a:cxnSpLocks noChangeShapeType="1"/>
              <a:stCxn id="53256" idx="4"/>
              <a:endCxn id="53310" idx="0"/>
            </p:cNvCxnSpPr>
            <p:nvPr/>
          </p:nvCxnSpPr>
          <p:spPr bwMode="auto">
            <a:xfrm>
              <a:off x="1433" y="1931"/>
              <a:ext cx="6" cy="5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3259" name="Group 8"/>
            <p:cNvGrpSpPr>
              <a:grpSpLocks/>
            </p:cNvGrpSpPr>
            <p:nvPr/>
          </p:nvGrpSpPr>
          <p:grpSpPr bwMode="auto">
            <a:xfrm>
              <a:off x="1391" y="2438"/>
              <a:ext cx="111" cy="216"/>
              <a:chOff x="1670" y="2765"/>
              <a:chExt cx="111" cy="216"/>
            </a:xfrm>
          </p:grpSpPr>
          <p:sp>
            <p:nvSpPr>
              <p:cNvPr id="53310" name="Line 9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11" name="Line 10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12" name="Line 11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13" name="Line 12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14" name="Line 13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15" name="Line 14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16" name="Line 15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260" name="Text Box 16"/>
            <p:cNvSpPr txBox="1">
              <a:spLocks noChangeArrowheads="1"/>
            </p:cNvSpPr>
            <p:nvPr/>
          </p:nvSpPr>
          <p:spPr bwMode="auto">
            <a:xfrm>
              <a:off x="1161" y="2245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  <a:p>
              <a:endParaRPr lang="en-US" b="1"/>
            </a:p>
          </p:txBody>
        </p:sp>
        <p:grpSp>
          <p:nvGrpSpPr>
            <p:cNvPr id="53261" name="Group 17"/>
            <p:cNvGrpSpPr>
              <a:grpSpLocks/>
            </p:cNvGrpSpPr>
            <p:nvPr/>
          </p:nvGrpSpPr>
          <p:grpSpPr bwMode="auto">
            <a:xfrm rot="5400000" flipH="1" flipV="1">
              <a:off x="866" y="1749"/>
              <a:ext cx="112" cy="287"/>
              <a:chOff x="3450" y="2313"/>
              <a:chExt cx="111" cy="216"/>
            </a:xfrm>
          </p:grpSpPr>
          <p:sp>
            <p:nvSpPr>
              <p:cNvPr id="53303" name="Line 18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4" name="Line 19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5" name="Line 20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6" name="Line 21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7" name="Line 22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8" name="Line 23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9" name="Line 24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3262" name="AutoShape 25"/>
            <p:cNvCxnSpPr>
              <a:cxnSpLocks noChangeShapeType="1"/>
              <a:stCxn id="53256" idx="2"/>
              <a:endCxn id="53305" idx="1"/>
            </p:cNvCxnSpPr>
            <p:nvPr/>
          </p:nvCxnSpPr>
          <p:spPr bwMode="auto">
            <a:xfrm flipH="1" flipV="1">
              <a:off x="1065" y="1891"/>
              <a:ext cx="326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3263" name="Group 26"/>
            <p:cNvGrpSpPr>
              <a:grpSpLocks/>
            </p:cNvGrpSpPr>
            <p:nvPr/>
          </p:nvGrpSpPr>
          <p:grpSpPr bwMode="auto">
            <a:xfrm>
              <a:off x="1304" y="3216"/>
              <a:ext cx="288" cy="96"/>
              <a:chOff x="1392" y="3552"/>
              <a:chExt cx="288" cy="96"/>
            </a:xfrm>
          </p:grpSpPr>
          <p:sp>
            <p:nvSpPr>
              <p:cNvPr id="53300" name="Line 27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1" name="Line 28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2" name="Line 29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264" name="Line 30"/>
            <p:cNvSpPr>
              <a:spLocks noChangeShapeType="1"/>
            </p:cNvSpPr>
            <p:nvPr/>
          </p:nvSpPr>
          <p:spPr bwMode="auto">
            <a:xfrm flipV="1">
              <a:off x="1451" y="3063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5" name="Oval 31"/>
            <p:cNvSpPr>
              <a:spLocks noChangeArrowheads="1"/>
            </p:cNvSpPr>
            <p:nvPr/>
          </p:nvSpPr>
          <p:spPr bwMode="auto">
            <a:xfrm>
              <a:off x="2134" y="184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6" name="Oval 32"/>
            <p:cNvSpPr>
              <a:spLocks noChangeArrowheads="1"/>
            </p:cNvSpPr>
            <p:nvPr/>
          </p:nvSpPr>
          <p:spPr bwMode="auto">
            <a:xfrm>
              <a:off x="1407" y="302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7" name="Text Box 33"/>
            <p:cNvSpPr txBox="1">
              <a:spLocks noChangeArrowheads="1"/>
            </p:cNvSpPr>
            <p:nvPr/>
          </p:nvSpPr>
          <p:spPr bwMode="auto">
            <a:xfrm>
              <a:off x="768" y="1920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  <a:r>
                <a:rPr lang="en-US" b="1" baseline="-25000"/>
                <a:t>1</a:t>
              </a:r>
              <a:endParaRPr lang="en-US" b="1"/>
            </a:p>
          </p:txBody>
        </p:sp>
        <p:cxnSp>
          <p:nvCxnSpPr>
            <p:cNvPr id="53268" name="AutoShape 34"/>
            <p:cNvCxnSpPr>
              <a:cxnSpLocks noChangeShapeType="1"/>
              <a:stCxn id="53266" idx="0"/>
              <a:endCxn id="53312" idx="1"/>
            </p:cNvCxnSpPr>
            <p:nvPr/>
          </p:nvCxnSpPr>
          <p:spPr bwMode="auto">
            <a:xfrm flipH="1" flipV="1">
              <a:off x="1448" y="2654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3269" name="Oval 35"/>
            <p:cNvSpPr>
              <a:spLocks noChangeArrowheads="1"/>
            </p:cNvSpPr>
            <p:nvPr/>
          </p:nvSpPr>
          <p:spPr bwMode="auto">
            <a:xfrm>
              <a:off x="2144" y="3024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3270" name="AutoShape 36"/>
            <p:cNvCxnSpPr>
              <a:cxnSpLocks noChangeShapeType="1"/>
              <a:stCxn id="53266" idx="6"/>
              <a:endCxn id="53269" idx="2"/>
            </p:cNvCxnSpPr>
            <p:nvPr/>
          </p:nvCxnSpPr>
          <p:spPr bwMode="auto">
            <a:xfrm>
              <a:off x="1490" y="3063"/>
              <a:ext cx="65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3271" name="Group 37"/>
            <p:cNvGrpSpPr>
              <a:grpSpLocks/>
            </p:cNvGrpSpPr>
            <p:nvPr/>
          </p:nvGrpSpPr>
          <p:grpSpPr bwMode="auto">
            <a:xfrm>
              <a:off x="2364" y="2377"/>
              <a:ext cx="111" cy="216"/>
              <a:chOff x="1670" y="2765"/>
              <a:chExt cx="111" cy="216"/>
            </a:xfrm>
          </p:grpSpPr>
          <p:sp>
            <p:nvSpPr>
              <p:cNvPr id="53293" name="Line 38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4" name="Line 39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5" name="Line 40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6" name="Line 41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7" name="Line 42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8" name="Line 43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9" name="Line 44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272" name="Text Box 45"/>
            <p:cNvSpPr txBox="1">
              <a:spLocks noChangeArrowheads="1"/>
            </p:cNvSpPr>
            <p:nvPr/>
          </p:nvSpPr>
          <p:spPr bwMode="auto">
            <a:xfrm>
              <a:off x="2488" y="2200"/>
              <a:ext cx="28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L</a:t>
              </a:r>
            </a:p>
            <a:p>
              <a:endParaRPr lang="en-US" b="1"/>
            </a:p>
          </p:txBody>
        </p:sp>
        <p:grpSp>
          <p:nvGrpSpPr>
            <p:cNvPr id="53273" name="Group 46"/>
            <p:cNvGrpSpPr>
              <a:grpSpLocks/>
            </p:cNvGrpSpPr>
            <p:nvPr/>
          </p:nvGrpSpPr>
          <p:grpSpPr bwMode="auto">
            <a:xfrm rot="5400000" flipH="1" flipV="1">
              <a:off x="1765" y="1742"/>
              <a:ext cx="112" cy="287"/>
              <a:chOff x="3450" y="2313"/>
              <a:chExt cx="111" cy="216"/>
            </a:xfrm>
          </p:grpSpPr>
          <p:sp>
            <p:nvSpPr>
              <p:cNvPr id="53286" name="Line 4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87" name="Line 4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88" name="Line 4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89" name="Line 5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0" name="Line 5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1" name="Line 5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2" name="Line 5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274" name="Text Box 54"/>
            <p:cNvSpPr txBox="1">
              <a:spLocks noChangeArrowheads="1"/>
            </p:cNvSpPr>
            <p:nvPr/>
          </p:nvSpPr>
          <p:spPr bwMode="auto">
            <a:xfrm>
              <a:off x="1641" y="1920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  <a:r>
                <a:rPr lang="en-US" b="1" baseline="-25000"/>
                <a:t>3</a:t>
              </a:r>
              <a:endParaRPr lang="en-US" b="1"/>
            </a:p>
          </p:txBody>
        </p:sp>
        <p:cxnSp>
          <p:nvCxnSpPr>
            <p:cNvPr id="53275" name="AutoShape 55"/>
            <p:cNvCxnSpPr>
              <a:cxnSpLocks noChangeShapeType="1"/>
              <a:stCxn id="53265" idx="2"/>
              <a:endCxn id="53288" idx="1"/>
            </p:cNvCxnSpPr>
            <p:nvPr/>
          </p:nvCxnSpPr>
          <p:spPr bwMode="auto">
            <a:xfrm flipH="1">
              <a:off x="1964" y="1884"/>
              <a:ext cx="17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3276" name="AutoShape 56"/>
            <p:cNvCxnSpPr>
              <a:cxnSpLocks noChangeShapeType="1"/>
              <a:stCxn id="53256" idx="6"/>
              <a:endCxn id="53286" idx="0"/>
            </p:cNvCxnSpPr>
            <p:nvPr/>
          </p:nvCxnSpPr>
          <p:spPr bwMode="auto">
            <a:xfrm>
              <a:off x="1474" y="1893"/>
              <a:ext cx="20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3277" name="Group 57"/>
            <p:cNvGrpSpPr>
              <a:grpSpLocks/>
            </p:cNvGrpSpPr>
            <p:nvPr/>
          </p:nvGrpSpPr>
          <p:grpSpPr bwMode="auto">
            <a:xfrm>
              <a:off x="96" y="2121"/>
              <a:ext cx="550" cy="634"/>
              <a:chOff x="150" y="2121"/>
              <a:chExt cx="550" cy="634"/>
            </a:xfrm>
          </p:grpSpPr>
          <p:sp>
            <p:nvSpPr>
              <p:cNvPr id="53281" name="Text Box 58"/>
              <p:cNvSpPr txBox="1">
                <a:spLocks noChangeArrowheads="1"/>
              </p:cNvSpPr>
              <p:nvPr/>
            </p:nvSpPr>
            <p:spPr bwMode="auto">
              <a:xfrm>
                <a:off x="150" y="2121"/>
                <a:ext cx="236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53282" name="Oval 59"/>
              <p:cNvSpPr>
                <a:spLocks noChangeArrowheads="1"/>
              </p:cNvSpPr>
              <p:nvPr/>
            </p:nvSpPr>
            <p:spPr bwMode="auto">
              <a:xfrm>
                <a:off x="368" y="231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83" name="Text Box 60"/>
              <p:cNvSpPr txBox="1">
                <a:spLocks noChangeArrowheads="1"/>
              </p:cNvSpPr>
              <p:nvPr/>
            </p:nvSpPr>
            <p:spPr bwMode="auto">
              <a:xfrm>
                <a:off x="477" y="2300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284" name="Text Box 61"/>
              <p:cNvSpPr txBox="1">
                <a:spLocks noChangeArrowheads="1"/>
              </p:cNvSpPr>
              <p:nvPr/>
            </p:nvSpPr>
            <p:spPr bwMode="auto">
              <a:xfrm>
                <a:off x="474" y="236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285" name="Text Box 62"/>
              <p:cNvSpPr txBox="1">
                <a:spLocks noChangeArrowheads="1"/>
              </p:cNvSpPr>
              <p:nvPr/>
            </p:nvSpPr>
            <p:spPr bwMode="auto">
              <a:xfrm>
                <a:off x="435" y="2268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cxnSp>
          <p:nvCxnSpPr>
            <p:cNvPr id="53278" name="AutoShape 63"/>
            <p:cNvCxnSpPr>
              <a:cxnSpLocks noChangeShapeType="1"/>
              <a:stCxn id="53285" idx="0"/>
              <a:endCxn id="53303" idx="0"/>
            </p:cNvCxnSpPr>
            <p:nvPr/>
          </p:nvCxnSpPr>
          <p:spPr bwMode="auto">
            <a:xfrm rot="-5400000">
              <a:off x="445" y="1936"/>
              <a:ext cx="367" cy="29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3279" name="AutoShape 64"/>
            <p:cNvCxnSpPr>
              <a:cxnSpLocks noChangeShapeType="1"/>
              <a:stCxn id="53269" idx="6"/>
              <a:endCxn id="53295" idx="1"/>
            </p:cNvCxnSpPr>
            <p:nvPr/>
          </p:nvCxnSpPr>
          <p:spPr bwMode="auto">
            <a:xfrm flipV="1">
              <a:off x="2227" y="2593"/>
              <a:ext cx="194" cy="47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3280" name="AutoShape 65"/>
            <p:cNvCxnSpPr>
              <a:cxnSpLocks noChangeShapeType="1"/>
              <a:stCxn id="53265" idx="6"/>
              <a:endCxn id="53293" idx="0"/>
            </p:cNvCxnSpPr>
            <p:nvPr/>
          </p:nvCxnSpPr>
          <p:spPr bwMode="auto">
            <a:xfrm>
              <a:off x="2217" y="1884"/>
              <a:ext cx="195" cy="49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A36CCE8-D9BA-4021-B905-4BC45DA652BF}" type="slidenum">
              <a:rPr lang="en-US" smtClean="0"/>
              <a:pPr lvl="1"/>
              <a:t>16</a:t>
            </a:fld>
            <a:endParaRPr lang="en-US" smtClean="0"/>
          </a:p>
        </p:txBody>
      </p:sp>
      <p:sp>
        <p:nvSpPr>
          <p:cNvPr id="81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Maximum Power Transfer</a:t>
            </a:r>
          </a:p>
        </p:txBody>
      </p:sp>
      <p:sp>
        <p:nvSpPr>
          <p:cNvPr id="82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104900"/>
          </a:xfrm>
        </p:spPr>
        <p:txBody>
          <a:bodyPr/>
          <a:lstStyle/>
          <a:p>
            <a:r>
              <a:rPr lang="en-US" sz="2800" b="1" u="sng" smtClean="0"/>
              <a:t>Example1</a:t>
            </a:r>
            <a:r>
              <a:rPr lang="en-US" sz="2800" smtClean="0"/>
              <a:t>: Find the maximum power delivered to </a:t>
            </a:r>
            <a:r>
              <a:rPr lang="en-US" sz="2800" b="1" smtClean="0"/>
              <a:t>R</a:t>
            </a:r>
            <a:r>
              <a:rPr lang="en-US" sz="2800" b="1" baseline="-25000" smtClean="0"/>
              <a:t>L</a:t>
            </a:r>
          </a:p>
          <a:p>
            <a:pPr lvl="1"/>
            <a:r>
              <a:rPr lang="en-US" sz="2400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18V,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2</a:t>
            </a:r>
            <a:r>
              <a:rPr lang="el-GR" sz="2400" smtClean="0"/>
              <a:t>Ω</a:t>
            </a:r>
            <a:endParaRPr lang="en-US" sz="2400" smtClean="0"/>
          </a:p>
        </p:txBody>
      </p:sp>
      <p:sp>
        <p:nvSpPr>
          <p:cNvPr id="8201" name="Text Box 66"/>
          <p:cNvSpPr txBox="1">
            <a:spLocks noChangeArrowheads="1"/>
          </p:cNvSpPr>
          <p:nvPr/>
        </p:nvSpPr>
        <p:spPr bwMode="auto">
          <a:xfrm>
            <a:off x="4800600" y="2563813"/>
            <a:ext cx="3962400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/>
              <a:t>Find Th</a:t>
            </a:r>
            <a:r>
              <a:rPr lang="en-US">
                <a:cs typeface="Times New Roman" pitchFamily="18" charset="0"/>
              </a:rPr>
              <a:t>évenin equivalent circuit</a:t>
            </a:r>
            <a:endParaRPr lang="en-US" b="1">
              <a:cs typeface="Times New Roman" pitchFamily="18" charset="0"/>
            </a:endParaRPr>
          </a:p>
        </p:txBody>
      </p:sp>
      <p:graphicFrame>
        <p:nvGraphicFramePr>
          <p:cNvPr id="8194" name="Object 67"/>
          <p:cNvGraphicFramePr>
            <a:graphicFrameLocks noChangeAspect="1"/>
          </p:cNvGraphicFramePr>
          <p:nvPr/>
        </p:nvGraphicFramePr>
        <p:xfrm>
          <a:off x="3886200" y="3829050"/>
          <a:ext cx="2159000" cy="1482725"/>
        </p:xfrm>
        <a:graphic>
          <a:graphicData uri="http://schemas.openxmlformats.org/presentationml/2006/ole">
            <p:oleObj spid="_x0000_s8194" name="Equation" r:id="rId3" imgW="927000" imgH="634680" progId="Equation.3">
              <p:embed/>
            </p:oleObj>
          </a:graphicData>
        </a:graphic>
      </p:graphicFrame>
      <p:grpSp>
        <p:nvGrpSpPr>
          <p:cNvPr id="8202" name="Group 68"/>
          <p:cNvGrpSpPr>
            <a:grpSpLocks/>
          </p:cNvGrpSpPr>
          <p:nvPr/>
        </p:nvGrpSpPr>
        <p:grpSpPr bwMode="auto">
          <a:xfrm>
            <a:off x="457200" y="3541713"/>
            <a:ext cx="915988" cy="641350"/>
            <a:chOff x="28" y="2584"/>
            <a:chExt cx="577" cy="404"/>
          </a:xfrm>
        </p:grpSpPr>
        <p:sp>
          <p:nvSpPr>
            <p:cNvPr id="8228" name="Text Box 69"/>
            <p:cNvSpPr txBox="1">
              <a:spLocks noChangeArrowheads="1"/>
            </p:cNvSpPr>
            <p:nvPr/>
          </p:nvSpPr>
          <p:spPr bwMode="auto">
            <a:xfrm>
              <a:off x="28" y="2608"/>
              <a:ext cx="26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T</a:t>
              </a:r>
              <a:endParaRPr lang="en-US" sz="2000" b="1"/>
            </a:p>
          </p:txBody>
        </p:sp>
        <p:sp>
          <p:nvSpPr>
            <p:cNvPr id="8229" name="Oval 70"/>
            <p:cNvSpPr>
              <a:spLocks noChangeArrowheads="1"/>
            </p:cNvSpPr>
            <p:nvPr/>
          </p:nvSpPr>
          <p:spPr bwMode="auto">
            <a:xfrm>
              <a:off x="273" y="262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0" name="Text Box 71"/>
            <p:cNvSpPr txBox="1">
              <a:spLocks noChangeArrowheads="1"/>
            </p:cNvSpPr>
            <p:nvPr/>
          </p:nvSpPr>
          <p:spPr bwMode="auto">
            <a:xfrm>
              <a:off x="339" y="2584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</p:grpSp>
      <p:sp>
        <p:nvSpPr>
          <p:cNvPr id="8203" name="Oval 72"/>
          <p:cNvSpPr>
            <a:spLocks noChangeArrowheads="1"/>
          </p:cNvSpPr>
          <p:nvPr/>
        </p:nvSpPr>
        <p:spPr bwMode="auto">
          <a:xfrm>
            <a:off x="2511425" y="446881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Oval 73"/>
          <p:cNvSpPr>
            <a:spLocks noChangeArrowheads="1"/>
          </p:cNvSpPr>
          <p:nvPr/>
        </p:nvSpPr>
        <p:spPr bwMode="auto">
          <a:xfrm>
            <a:off x="2511425" y="318611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05" name="Group 74"/>
          <p:cNvGrpSpPr>
            <a:grpSpLocks/>
          </p:cNvGrpSpPr>
          <p:nvPr/>
        </p:nvGrpSpPr>
        <p:grpSpPr bwMode="auto">
          <a:xfrm rot="5400000" flipH="1" flipV="1">
            <a:off x="1774032" y="3023393"/>
            <a:ext cx="177800" cy="455613"/>
            <a:chOff x="3450" y="2313"/>
            <a:chExt cx="111" cy="216"/>
          </a:xfrm>
        </p:grpSpPr>
        <p:sp>
          <p:nvSpPr>
            <p:cNvPr id="8221" name="Line 75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2" name="Line 76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3" name="Line 77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4" name="Line 78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5" name="Line 79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6" name="Line 80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7" name="Line 81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6" name="Text Box 82"/>
          <p:cNvSpPr txBox="1">
            <a:spLocks noChangeArrowheads="1"/>
          </p:cNvSpPr>
          <p:nvPr/>
        </p:nvSpPr>
        <p:spPr bwMode="auto">
          <a:xfrm>
            <a:off x="1630363" y="2819400"/>
            <a:ext cx="450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R</a:t>
            </a:r>
            <a:r>
              <a:rPr lang="en-US" b="1" baseline="-25000"/>
              <a:t>T</a:t>
            </a:r>
          </a:p>
        </p:txBody>
      </p:sp>
      <p:cxnSp>
        <p:nvCxnSpPr>
          <p:cNvPr id="8207" name="AutoShape 83"/>
          <p:cNvCxnSpPr>
            <a:cxnSpLocks noChangeShapeType="1"/>
            <a:stCxn id="8230" idx="2"/>
            <a:endCxn id="8203" idx="2"/>
          </p:cNvCxnSpPr>
          <p:nvPr/>
        </p:nvCxnSpPr>
        <p:spPr bwMode="auto">
          <a:xfrm rot="16200000" flipH="1">
            <a:off x="1635919" y="3655219"/>
            <a:ext cx="347662" cy="1403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8208" name="AutoShape 84"/>
          <p:cNvCxnSpPr>
            <a:cxnSpLocks noChangeShapeType="1"/>
            <a:stCxn id="8230" idx="0"/>
            <a:endCxn id="8221" idx="0"/>
          </p:cNvCxnSpPr>
          <p:nvPr/>
        </p:nvCxnSpPr>
        <p:spPr bwMode="auto">
          <a:xfrm rot="-5400000">
            <a:off x="1232693" y="3139282"/>
            <a:ext cx="277813" cy="5270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8209" name="AutoShape 85"/>
          <p:cNvCxnSpPr>
            <a:cxnSpLocks noChangeShapeType="1"/>
            <a:stCxn id="8204" idx="2"/>
            <a:endCxn id="8223" idx="1"/>
          </p:cNvCxnSpPr>
          <p:nvPr/>
        </p:nvCxnSpPr>
        <p:spPr bwMode="auto">
          <a:xfrm flipH="1">
            <a:off x="2090738" y="3248025"/>
            <a:ext cx="42068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8210" name="Group 86"/>
          <p:cNvGrpSpPr>
            <a:grpSpLocks/>
          </p:cNvGrpSpPr>
          <p:nvPr/>
        </p:nvGrpSpPr>
        <p:grpSpPr bwMode="auto">
          <a:xfrm>
            <a:off x="2965450" y="3700463"/>
            <a:ext cx="176213" cy="342900"/>
            <a:chOff x="1670" y="2765"/>
            <a:chExt cx="111" cy="216"/>
          </a:xfrm>
        </p:grpSpPr>
        <p:sp>
          <p:nvSpPr>
            <p:cNvPr id="8214" name="Line 87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5" name="Line 88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6" name="Line 89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7" name="Line 90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8" name="Line 91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9" name="Line 92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0" name="Line 93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8211" name="AutoShape 94"/>
          <p:cNvCxnSpPr>
            <a:cxnSpLocks noChangeShapeType="1"/>
            <a:stCxn id="8203" idx="6"/>
            <a:endCxn id="8216" idx="1"/>
          </p:cNvCxnSpPr>
          <p:nvPr/>
        </p:nvCxnSpPr>
        <p:spPr bwMode="auto">
          <a:xfrm flipV="1">
            <a:off x="2643188" y="4043363"/>
            <a:ext cx="412750" cy="48736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8212" name="AutoShape 95"/>
          <p:cNvCxnSpPr>
            <a:cxnSpLocks noChangeShapeType="1"/>
            <a:stCxn id="8204" idx="6"/>
            <a:endCxn id="8214" idx="0"/>
          </p:cNvCxnSpPr>
          <p:nvPr/>
        </p:nvCxnSpPr>
        <p:spPr bwMode="auto">
          <a:xfrm>
            <a:off x="2643188" y="3248025"/>
            <a:ext cx="398462" cy="45243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8213" name="Text Box 96"/>
          <p:cNvSpPr txBox="1">
            <a:spLocks noChangeArrowheads="1"/>
          </p:cNvSpPr>
          <p:nvPr/>
        </p:nvSpPr>
        <p:spPr bwMode="auto">
          <a:xfrm>
            <a:off x="3136900" y="3494088"/>
            <a:ext cx="4508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b="1"/>
          </a:p>
          <a:p>
            <a:r>
              <a:rPr lang="en-US" b="1"/>
              <a:t>R</a:t>
            </a:r>
            <a:r>
              <a:rPr lang="en-US" b="1" baseline="-25000"/>
              <a:t>L</a:t>
            </a:r>
          </a:p>
          <a:p>
            <a:endParaRPr lang="en-US" b="1"/>
          </a:p>
        </p:txBody>
      </p:sp>
      <p:graphicFrame>
        <p:nvGraphicFramePr>
          <p:cNvPr id="8195" name="Object 99"/>
          <p:cNvGraphicFramePr>
            <a:graphicFrameLocks noChangeAspect="1"/>
          </p:cNvGraphicFramePr>
          <p:nvPr/>
        </p:nvGraphicFramePr>
        <p:xfrm>
          <a:off x="6240463" y="4106863"/>
          <a:ext cx="2522537" cy="969962"/>
        </p:xfrm>
        <a:graphic>
          <a:graphicData uri="http://schemas.openxmlformats.org/presentationml/2006/ole">
            <p:oleObj spid="_x0000_s8195" name="Equation" r:id="rId4" imgW="1054080" imgH="40608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E95274C-F07A-4BB1-8465-C9CCD1F3A93B}" type="slidenum">
              <a:rPr lang="en-US" smtClean="0"/>
              <a:pPr lvl="1"/>
              <a:t>17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Maximum Power Transfer</a:t>
            </a: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104900"/>
          </a:xfrm>
        </p:spPr>
        <p:txBody>
          <a:bodyPr/>
          <a:lstStyle/>
          <a:p>
            <a:r>
              <a:rPr lang="en-US" sz="2800" b="1" u="sng" smtClean="0"/>
              <a:t>Example1</a:t>
            </a:r>
            <a:r>
              <a:rPr lang="en-US" sz="2800" smtClean="0"/>
              <a:t>: Find the maximum power delivered to </a:t>
            </a:r>
            <a:r>
              <a:rPr lang="en-US" sz="2800" b="1" smtClean="0"/>
              <a:t>R</a:t>
            </a:r>
            <a:r>
              <a:rPr lang="en-US" sz="2800" b="1" baseline="-25000" smtClean="0"/>
              <a:t>L</a:t>
            </a:r>
          </a:p>
          <a:p>
            <a:pPr lvl="1"/>
            <a:r>
              <a:rPr lang="en-US" sz="2400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18V,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2</a:t>
            </a:r>
            <a:r>
              <a:rPr lang="el-GR" sz="2400" smtClean="0"/>
              <a:t>Ω</a:t>
            </a:r>
            <a:endParaRPr lang="en-US" sz="2400" smtClean="0"/>
          </a:p>
        </p:txBody>
      </p:sp>
      <p:sp>
        <p:nvSpPr>
          <p:cNvPr id="9224" name="Text Box 4"/>
          <p:cNvSpPr txBox="1">
            <a:spLocks noChangeArrowheads="1"/>
          </p:cNvSpPr>
          <p:nvPr/>
        </p:nvSpPr>
        <p:spPr bwMode="auto">
          <a:xfrm>
            <a:off x="4800600" y="2563813"/>
            <a:ext cx="3962400" cy="928687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/>
              <a:t>Find Th</a:t>
            </a:r>
            <a:r>
              <a:rPr lang="en-US">
                <a:cs typeface="Times New Roman" pitchFamily="18" charset="0"/>
              </a:rPr>
              <a:t>évenin equivalent circuit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Set </a:t>
            </a:r>
            <a:r>
              <a:rPr lang="en-US" b="1">
                <a:cs typeface="Times New Roman" pitchFamily="18" charset="0"/>
              </a:rPr>
              <a:t>R</a:t>
            </a:r>
            <a:r>
              <a:rPr lang="en-US" b="1" baseline="-25000">
                <a:cs typeface="Times New Roman" pitchFamily="18" charset="0"/>
              </a:rPr>
              <a:t>L</a:t>
            </a:r>
            <a:r>
              <a:rPr lang="en-US">
                <a:cs typeface="Times New Roman" pitchFamily="18" charset="0"/>
              </a:rPr>
              <a:t> = </a:t>
            </a:r>
            <a:r>
              <a:rPr lang="en-US" b="1">
                <a:cs typeface="Times New Roman" pitchFamily="18" charset="0"/>
              </a:rPr>
              <a:t>R</a:t>
            </a:r>
            <a:r>
              <a:rPr lang="en-US" b="1" baseline="-25000">
                <a:cs typeface="Times New Roman" pitchFamily="18" charset="0"/>
              </a:rPr>
              <a:t>T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cs typeface="Times New Roman" pitchFamily="18" charset="0"/>
              </a:rPr>
              <a:t>Calculate </a:t>
            </a:r>
            <a:r>
              <a:rPr lang="en-US" b="1">
                <a:cs typeface="Times New Roman" pitchFamily="18" charset="0"/>
              </a:rPr>
              <a:t>P</a:t>
            </a:r>
            <a:r>
              <a:rPr lang="en-US" b="1" baseline="-25000">
                <a:cs typeface="Times New Roman" pitchFamily="18" charset="0"/>
              </a:rPr>
              <a:t>LMax</a:t>
            </a:r>
          </a:p>
        </p:txBody>
      </p:sp>
      <p:graphicFrame>
        <p:nvGraphicFramePr>
          <p:cNvPr id="9218" name="Object 5"/>
          <p:cNvGraphicFramePr>
            <a:graphicFrameLocks noChangeAspect="1"/>
          </p:cNvGraphicFramePr>
          <p:nvPr/>
        </p:nvGraphicFramePr>
        <p:xfrm>
          <a:off x="5791200" y="3700463"/>
          <a:ext cx="1957388" cy="2457450"/>
        </p:xfrm>
        <a:graphic>
          <a:graphicData uri="http://schemas.openxmlformats.org/presentationml/2006/ole">
            <p:oleObj spid="_x0000_s9218" name="Equation" r:id="rId3" imgW="1054080" imgH="1320480" progId="Equation.3">
              <p:embed/>
            </p:oleObj>
          </a:graphicData>
        </a:graphic>
      </p:graphicFrame>
      <p:grpSp>
        <p:nvGrpSpPr>
          <p:cNvPr id="9225" name="Group 6"/>
          <p:cNvGrpSpPr>
            <a:grpSpLocks/>
          </p:cNvGrpSpPr>
          <p:nvPr/>
        </p:nvGrpSpPr>
        <p:grpSpPr bwMode="auto">
          <a:xfrm>
            <a:off x="457200" y="3541713"/>
            <a:ext cx="915988" cy="641350"/>
            <a:chOff x="28" y="2584"/>
            <a:chExt cx="577" cy="404"/>
          </a:xfrm>
        </p:grpSpPr>
        <p:sp>
          <p:nvSpPr>
            <p:cNvPr id="9251" name="Text Box 7"/>
            <p:cNvSpPr txBox="1">
              <a:spLocks noChangeArrowheads="1"/>
            </p:cNvSpPr>
            <p:nvPr/>
          </p:nvSpPr>
          <p:spPr bwMode="auto">
            <a:xfrm>
              <a:off x="28" y="2608"/>
              <a:ext cx="26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T</a:t>
              </a:r>
              <a:endParaRPr lang="en-US" sz="2000" b="1"/>
            </a:p>
          </p:txBody>
        </p:sp>
        <p:sp>
          <p:nvSpPr>
            <p:cNvPr id="9252" name="Oval 8"/>
            <p:cNvSpPr>
              <a:spLocks noChangeArrowheads="1"/>
            </p:cNvSpPr>
            <p:nvPr/>
          </p:nvSpPr>
          <p:spPr bwMode="auto">
            <a:xfrm>
              <a:off x="273" y="262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3" name="Text Box 9"/>
            <p:cNvSpPr txBox="1">
              <a:spLocks noChangeArrowheads="1"/>
            </p:cNvSpPr>
            <p:nvPr/>
          </p:nvSpPr>
          <p:spPr bwMode="auto">
            <a:xfrm>
              <a:off x="339" y="2584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</p:grp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2511425" y="446881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auto">
          <a:xfrm>
            <a:off x="2511425" y="318611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28" name="Group 12"/>
          <p:cNvGrpSpPr>
            <a:grpSpLocks/>
          </p:cNvGrpSpPr>
          <p:nvPr/>
        </p:nvGrpSpPr>
        <p:grpSpPr bwMode="auto">
          <a:xfrm rot="5400000" flipH="1" flipV="1">
            <a:off x="1774032" y="3023393"/>
            <a:ext cx="177800" cy="455613"/>
            <a:chOff x="3450" y="2313"/>
            <a:chExt cx="111" cy="216"/>
          </a:xfrm>
        </p:grpSpPr>
        <p:sp>
          <p:nvSpPr>
            <p:cNvPr id="9244" name="Line 13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5" name="Line 14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Line 15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Line 16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8" name="Line 17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9" name="Line 18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0" name="Line 19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9" name="Text Box 20"/>
          <p:cNvSpPr txBox="1">
            <a:spLocks noChangeArrowheads="1"/>
          </p:cNvSpPr>
          <p:nvPr/>
        </p:nvSpPr>
        <p:spPr bwMode="auto">
          <a:xfrm>
            <a:off x="1630363" y="2819400"/>
            <a:ext cx="450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R</a:t>
            </a:r>
            <a:r>
              <a:rPr lang="en-US" b="1" baseline="-25000"/>
              <a:t>T</a:t>
            </a:r>
          </a:p>
        </p:txBody>
      </p:sp>
      <p:cxnSp>
        <p:nvCxnSpPr>
          <p:cNvPr id="9230" name="AutoShape 21"/>
          <p:cNvCxnSpPr>
            <a:cxnSpLocks noChangeShapeType="1"/>
            <a:stCxn id="9253" idx="2"/>
            <a:endCxn id="9226" idx="2"/>
          </p:cNvCxnSpPr>
          <p:nvPr/>
        </p:nvCxnSpPr>
        <p:spPr bwMode="auto">
          <a:xfrm rot="16200000" flipH="1">
            <a:off x="1635919" y="3655219"/>
            <a:ext cx="347662" cy="1403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9231" name="AutoShape 22"/>
          <p:cNvCxnSpPr>
            <a:cxnSpLocks noChangeShapeType="1"/>
            <a:stCxn id="9253" idx="0"/>
            <a:endCxn id="9244" idx="0"/>
          </p:cNvCxnSpPr>
          <p:nvPr/>
        </p:nvCxnSpPr>
        <p:spPr bwMode="auto">
          <a:xfrm rot="-5400000">
            <a:off x="1232693" y="3139282"/>
            <a:ext cx="277813" cy="5270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9232" name="AutoShape 23"/>
          <p:cNvCxnSpPr>
            <a:cxnSpLocks noChangeShapeType="1"/>
            <a:stCxn id="9227" idx="2"/>
            <a:endCxn id="9246" idx="1"/>
          </p:cNvCxnSpPr>
          <p:nvPr/>
        </p:nvCxnSpPr>
        <p:spPr bwMode="auto">
          <a:xfrm flipH="1">
            <a:off x="2090738" y="3248025"/>
            <a:ext cx="42068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9233" name="Group 24"/>
          <p:cNvGrpSpPr>
            <a:grpSpLocks/>
          </p:cNvGrpSpPr>
          <p:nvPr/>
        </p:nvGrpSpPr>
        <p:grpSpPr bwMode="auto">
          <a:xfrm>
            <a:off x="2965450" y="3700463"/>
            <a:ext cx="176213" cy="342900"/>
            <a:chOff x="1670" y="2765"/>
            <a:chExt cx="111" cy="216"/>
          </a:xfrm>
        </p:grpSpPr>
        <p:sp>
          <p:nvSpPr>
            <p:cNvPr id="9237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9234" name="AutoShape 32"/>
          <p:cNvCxnSpPr>
            <a:cxnSpLocks noChangeShapeType="1"/>
            <a:stCxn id="9226" idx="6"/>
            <a:endCxn id="9239" idx="1"/>
          </p:cNvCxnSpPr>
          <p:nvPr/>
        </p:nvCxnSpPr>
        <p:spPr bwMode="auto">
          <a:xfrm flipV="1">
            <a:off x="2643188" y="4043363"/>
            <a:ext cx="412750" cy="48736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9235" name="AutoShape 33"/>
          <p:cNvCxnSpPr>
            <a:cxnSpLocks noChangeShapeType="1"/>
            <a:stCxn id="9227" idx="6"/>
            <a:endCxn id="9237" idx="0"/>
          </p:cNvCxnSpPr>
          <p:nvPr/>
        </p:nvCxnSpPr>
        <p:spPr bwMode="auto">
          <a:xfrm>
            <a:off x="2643188" y="3248025"/>
            <a:ext cx="398462" cy="45243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9236" name="Text Box 34"/>
          <p:cNvSpPr txBox="1">
            <a:spLocks noChangeArrowheads="1"/>
          </p:cNvSpPr>
          <p:nvPr/>
        </p:nvSpPr>
        <p:spPr bwMode="auto">
          <a:xfrm>
            <a:off x="3136900" y="3494088"/>
            <a:ext cx="4508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b="1"/>
          </a:p>
          <a:p>
            <a:r>
              <a:rPr lang="en-US" b="1"/>
              <a:t>R</a:t>
            </a:r>
            <a:r>
              <a:rPr lang="en-US" b="1" baseline="-25000"/>
              <a:t>L</a:t>
            </a:r>
          </a:p>
          <a:p>
            <a:endParaRPr lang="en-US" b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8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4275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54276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43AA8F2-9AA6-4CF3-B27B-6FD7DF85B665}" type="slidenum">
              <a:rPr lang="en-US" smtClean="0"/>
              <a:pPr lvl="1"/>
              <a:t>18</a:t>
            </a:fld>
            <a:endParaRPr lang="en-US" smtClean="0"/>
          </a:p>
        </p:txBody>
      </p:sp>
      <p:sp>
        <p:nvSpPr>
          <p:cNvPr id="5427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smtClean="0"/>
              <a:t>Dynamic Energy Storage Elements</a:t>
            </a:r>
          </a:p>
        </p:txBody>
      </p:sp>
      <p:sp>
        <p:nvSpPr>
          <p:cNvPr id="5427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Capacitor and Inductor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553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57EF757-A6FB-4E87-A9F0-1F959B5D48D1}" type="slidenum">
              <a:rPr lang="en-US" smtClean="0"/>
              <a:pPr lvl="1"/>
              <a:t>19</a:t>
            </a:fld>
            <a:endParaRPr lang="en-US" smtClean="0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Storage Elements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3162300"/>
          </a:xfrm>
        </p:spPr>
        <p:txBody>
          <a:bodyPr/>
          <a:lstStyle/>
          <a:p>
            <a:r>
              <a:rPr lang="en-US" sz="2800" smtClean="0"/>
              <a:t>To this point, circuits have consisted of either:</a:t>
            </a:r>
          </a:p>
          <a:p>
            <a:pPr lvl="1"/>
            <a:r>
              <a:rPr lang="en-US" sz="2400" b="1" smtClean="0"/>
              <a:t>DC Sources</a:t>
            </a:r>
            <a:r>
              <a:rPr lang="en-US" sz="2400" smtClean="0"/>
              <a:t> (active element, provide energy)</a:t>
            </a:r>
          </a:p>
          <a:p>
            <a:pPr lvl="1"/>
            <a:r>
              <a:rPr lang="en-US" sz="2400" b="1" smtClean="0"/>
              <a:t>Resistors</a:t>
            </a:r>
            <a:r>
              <a:rPr lang="en-US" sz="2400" smtClean="0"/>
              <a:t> (passive element, absorb energy)</a:t>
            </a:r>
          </a:p>
          <a:p>
            <a:r>
              <a:rPr lang="en-US" sz="2800" smtClean="0"/>
              <a:t>Some passive (non-source) elements can store energy</a:t>
            </a:r>
          </a:p>
          <a:p>
            <a:pPr lvl="1"/>
            <a:r>
              <a:rPr lang="en-US" sz="2400" b="1" smtClean="0"/>
              <a:t>Capacitors</a:t>
            </a:r>
            <a:r>
              <a:rPr lang="en-US" sz="2400" smtClean="0"/>
              <a:t> – store voltage</a:t>
            </a:r>
          </a:p>
          <a:p>
            <a:pPr lvl="1"/>
            <a:r>
              <a:rPr lang="en-US" sz="2400" b="1" smtClean="0"/>
              <a:t>Inductors</a:t>
            </a:r>
            <a:r>
              <a:rPr lang="en-US" sz="2400" smtClean="0"/>
              <a:t> – store current</a:t>
            </a:r>
          </a:p>
        </p:txBody>
      </p:sp>
      <p:grpSp>
        <p:nvGrpSpPr>
          <p:cNvPr id="55303" name="Group 66"/>
          <p:cNvGrpSpPr>
            <a:grpSpLocks/>
          </p:cNvGrpSpPr>
          <p:nvPr/>
        </p:nvGrpSpPr>
        <p:grpSpPr bwMode="auto">
          <a:xfrm>
            <a:off x="1143000" y="4267200"/>
            <a:ext cx="806450" cy="1387475"/>
            <a:chOff x="500" y="2755"/>
            <a:chExt cx="508" cy="874"/>
          </a:xfrm>
        </p:grpSpPr>
        <p:sp>
          <p:nvSpPr>
            <p:cNvPr id="55336" name="Freeform 5"/>
            <p:cNvSpPr>
              <a:spLocks/>
            </p:cNvSpPr>
            <p:nvPr/>
          </p:nvSpPr>
          <p:spPr bwMode="auto">
            <a:xfrm>
              <a:off x="720" y="3216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37" name="Oval 17"/>
            <p:cNvSpPr>
              <a:spLocks noChangeArrowheads="1"/>
            </p:cNvSpPr>
            <p:nvPr/>
          </p:nvSpPr>
          <p:spPr bwMode="auto">
            <a:xfrm>
              <a:off x="824" y="3552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8" name="Oval 18"/>
            <p:cNvSpPr>
              <a:spLocks noChangeArrowheads="1"/>
            </p:cNvSpPr>
            <p:nvPr/>
          </p:nvSpPr>
          <p:spPr bwMode="auto">
            <a:xfrm>
              <a:off x="820" y="275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39" name="AutoShape 19"/>
            <p:cNvCxnSpPr>
              <a:cxnSpLocks noChangeShapeType="1"/>
              <a:stCxn id="55337" idx="0"/>
              <a:endCxn id="55336" idx="1"/>
            </p:cNvCxnSpPr>
            <p:nvPr/>
          </p:nvCxnSpPr>
          <p:spPr bwMode="auto">
            <a:xfrm flipH="1" flipV="1">
              <a:off x="864" y="3216"/>
              <a:ext cx="2" cy="33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5340" name="Freeform 21"/>
            <p:cNvSpPr>
              <a:spLocks/>
            </p:cNvSpPr>
            <p:nvPr/>
          </p:nvSpPr>
          <p:spPr bwMode="auto">
            <a:xfrm>
              <a:off x="720" y="3120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55341" name="AutoShape 22"/>
            <p:cNvCxnSpPr>
              <a:cxnSpLocks noChangeShapeType="1"/>
              <a:stCxn id="55338" idx="4"/>
              <a:endCxn id="55340" idx="1"/>
            </p:cNvCxnSpPr>
            <p:nvPr/>
          </p:nvCxnSpPr>
          <p:spPr bwMode="auto">
            <a:xfrm>
              <a:off x="862" y="2832"/>
              <a:ext cx="2" cy="2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5342" name="Text Box 28"/>
            <p:cNvSpPr txBox="1">
              <a:spLocks noChangeArrowheads="1"/>
            </p:cNvSpPr>
            <p:nvPr/>
          </p:nvSpPr>
          <p:spPr bwMode="auto">
            <a:xfrm>
              <a:off x="500" y="2880"/>
              <a:ext cx="22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C</a:t>
              </a:r>
            </a:p>
            <a:p>
              <a:r>
                <a:rPr lang="en-US" b="1"/>
                <a:t>–</a:t>
              </a:r>
            </a:p>
          </p:txBody>
        </p:sp>
      </p:grpSp>
      <p:grpSp>
        <p:nvGrpSpPr>
          <p:cNvPr id="55304" name="Group 67"/>
          <p:cNvGrpSpPr>
            <a:grpSpLocks/>
          </p:cNvGrpSpPr>
          <p:nvPr/>
        </p:nvGrpSpPr>
        <p:grpSpPr bwMode="auto">
          <a:xfrm>
            <a:off x="2133600" y="4267200"/>
            <a:ext cx="817563" cy="1389063"/>
            <a:chOff x="1412" y="2754"/>
            <a:chExt cx="515" cy="875"/>
          </a:xfrm>
        </p:grpSpPr>
        <p:sp>
          <p:nvSpPr>
            <p:cNvPr id="55329" name="Arc 15"/>
            <p:cNvSpPr>
              <a:spLocks/>
            </p:cNvSpPr>
            <p:nvPr/>
          </p:nvSpPr>
          <p:spPr bwMode="auto">
            <a:xfrm>
              <a:off x="1636" y="3216"/>
              <a:ext cx="291" cy="192"/>
            </a:xfrm>
            <a:custGeom>
              <a:avLst/>
              <a:gdLst>
                <a:gd name="T0" fmla="*/ 0 w 18067"/>
                <a:gd name="T1" fmla="*/ 0 h 21600"/>
                <a:gd name="T2" fmla="*/ 5 w 18067"/>
                <a:gd name="T3" fmla="*/ 0 h 21600"/>
                <a:gd name="T4" fmla="*/ 2 w 18067"/>
                <a:gd name="T5" fmla="*/ 2 h 21600"/>
                <a:gd name="T6" fmla="*/ 0 60000 65536"/>
                <a:gd name="T7" fmla="*/ 0 60000 65536"/>
                <a:gd name="T8" fmla="*/ 0 60000 65536"/>
                <a:gd name="T9" fmla="*/ 0 w 18067"/>
                <a:gd name="T10" fmla="*/ 0 h 21600"/>
                <a:gd name="T11" fmla="*/ 18067 w 1806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067" h="21600" fill="none" extrusionOk="0">
                  <a:moveTo>
                    <a:pt x="-1" y="1743"/>
                  </a:moveTo>
                  <a:cubicBezTo>
                    <a:pt x="2686" y="593"/>
                    <a:pt x="5579" y="-1"/>
                    <a:pt x="8502" y="0"/>
                  </a:cubicBezTo>
                  <a:cubicBezTo>
                    <a:pt x="11819" y="0"/>
                    <a:pt x="15092" y="764"/>
                    <a:pt x="18066" y="2233"/>
                  </a:cubicBezTo>
                </a:path>
                <a:path w="18067" h="21600" stroke="0" extrusionOk="0">
                  <a:moveTo>
                    <a:pt x="-1" y="1743"/>
                  </a:moveTo>
                  <a:cubicBezTo>
                    <a:pt x="2686" y="593"/>
                    <a:pt x="5579" y="-1"/>
                    <a:pt x="8502" y="0"/>
                  </a:cubicBezTo>
                  <a:cubicBezTo>
                    <a:pt x="11819" y="0"/>
                    <a:pt x="15092" y="764"/>
                    <a:pt x="18066" y="2233"/>
                  </a:cubicBezTo>
                  <a:lnTo>
                    <a:pt x="8502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0" name="Oval 23"/>
            <p:cNvSpPr>
              <a:spLocks noChangeArrowheads="1"/>
            </p:cNvSpPr>
            <p:nvPr/>
          </p:nvSpPr>
          <p:spPr bwMode="auto">
            <a:xfrm>
              <a:off x="1732" y="2754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1" name="Freeform 24"/>
            <p:cNvSpPr>
              <a:spLocks/>
            </p:cNvSpPr>
            <p:nvPr/>
          </p:nvSpPr>
          <p:spPr bwMode="auto">
            <a:xfrm>
              <a:off x="1632" y="3119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55332" name="AutoShape 25"/>
            <p:cNvCxnSpPr>
              <a:cxnSpLocks noChangeShapeType="1"/>
              <a:stCxn id="55330" idx="4"/>
              <a:endCxn id="55331" idx="1"/>
            </p:cNvCxnSpPr>
            <p:nvPr/>
          </p:nvCxnSpPr>
          <p:spPr bwMode="auto">
            <a:xfrm>
              <a:off x="1774" y="2831"/>
              <a:ext cx="2" cy="2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5333" name="Oval 26"/>
            <p:cNvSpPr>
              <a:spLocks noChangeArrowheads="1"/>
            </p:cNvSpPr>
            <p:nvPr/>
          </p:nvSpPr>
          <p:spPr bwMode="auto">
            <a:xfrm>
              <a:off x="1734" y="3552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34" name="AutoShape 27"/>
            <p:cNvCxnSpPr>
              <a:cxnSpLocks noChangeShapeType="1"/>
              <a:stCxn id="55333" idx="0"/>
            </p:cNvCxnSpPr>
            <p:nvPr/>
          </p:nvCxnSpPr>
          <p:spPr bwMode="auto">
            <a:xfrm flipH="1" flipV="1">
              <a:off x="1775" y="3219"/>
              <a:ext cx="1" cy="33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5335" name="Text Box 29"/>
            <p:cNvSpPr txBox="1">
              <a:spLocks noChangeArrowheads="1"/>
            </p:cNvSpPr>
            <p:nvPr/>
          </p:nvSpPr>
          <p:spPr bwMode="auto">
            <a:xfrm>
              <a:off x="1412" y="2880"/>
              <a:ext cx="22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C</a:t>
              </a:r>
            </a:p>
            <a:p>
              <a:r>
                <a:rPr lang="en-US" b="1"/>
                <a:t>–</a:t>
              </a:r>
            </a:p>
          </p:txBody>
        </p:sp>
      </p:grpSp>
      <p:grpSp>
        <p:nvGrpSpPr>
          <p:cNvPr id="55305" name="Group 65"/>
          <p:cNvGrpSpPr>
            <a:grpSpLocks/>
          </p:cNvGrpSpPr>
          <p:nvPr/>
        </p:nvGrpSpPr>
        <p:grpSpPr bwMode="auto">
          <a:xfrm>
            <a:off x="5867400" y="4038600"/>
            <a:ext cx="468313" cy="1417638"/>
            <a:chOff x="2784" y="2755"/>
            <a:chExt cx="295" cy="893"/>
          </a:xfrm>
        </p:grpSpPr>
        <p:sp>
          <p:nvSpPr>
            <p:cNvPr id="55323" name="Freeform 43"/>
            <p:cNvSpPr>
              <a:spLocks/>
            </p:cNvSpPr>
            <p:nvPr/>
          </p:nvSpPr>
          <p:spPr bwMode="auto">
            <a:xfrm>
              <a:off x="2983" y="3061"/>
              <a:ext cx="96" cy="288"/>
            </a:xfrm>
            <a:custGeom>
              <a:avLst/>
              <a:gdLst>
                <a:gd name="T0" fmla="*/ 49 w 528"/>
                <a:gd name="T1" fmla="*/ 0 h 936"/>
                <a:gd name="T2" fmla="*/ 17 w 528"/>
                <a:gd name="T3" fmla="*/ 13 h 936"/>
                <a:gd name="T4" fmla="*/ 0 w 528"/>
                <a:gd name="T5" fmla="*/ 35 h 936"/>
                <a:gd name="T6" fmla="*/ 17 w 528"/>
                <a:gd name="T7" fmla="*/ 57 h 936"/>
                <a:gd name="T8" fmla="*/ 85 w 528"/>
                <a:gd name="T9" fmla="*/ 79 h 936"/>
                <a:gd name="T10" fmla="*/ 85 w 528"/>
                <a:gd name="T11" fmla="*/ 46 h 936"/>
                <a:gd name="T12" fmla="*/ 17 w 528"/>
                <a:gd name="T13" fmla="*/ 79 h 936"/>
                <a:gd name="T14" fmla="*/ 0 w 528"/>
                <a:gd name="T15" fmla="*/ 102 h 936"/>
                <a:gd name="T16" fmla="*/ 17 w 528"/>
                <a:gd name="T17" fmla="*/ 124 h 936"/>
                <a:gd name="T18" fmla="*/ 85 w 528"/>
                <a:gd name="T19" fmla="*/ 157 h 936"/>
                <a:gd name="T20" fmla="*/ 85 w 528"/>
                <a:gd name="T21" fmla="*/ 124 h 936"/>
                <a:gd name="T22" fmla="*/ 17 w 528"/>
                <a:gd name="T23" fmla="*/ 157 h 936"/>
                <a:gd name="T24" fmla="*/ 0 w 528"/>
                <a:gd name="T25" fmla="*/ 179 h 936"/>
                <a:gd name="T26" fmla="*/ 17 w 528"/>
                <a:gd name="T27" fmla="*/ 201 h 936"/>
                <a:gd name="T28" fmla="*/ 85 w 528"/>
                <a:gd name="T29" fmla="*/ 234 h 936"/>
                <a:gd name="T30" fmla="*/ 85 w 528"/>
                <a:gd name="T31" fmla="*/ 201 h 936"/>
                <a:gd name="T32" fmla="*/ 17 w 528"/>
                <a:gd name="T33" fmla="*/ 234 h 936"/>
                <a:gd name="T34" fmla="*/ 0 w 528"/>
                <a:gd name="T35" fmla="*/ 257 h 936"/>
                <a:gd name="T36" fmla="*/ 17 w 528"/>
                <a:gd name="T37" fmla="*/ 279 h 936"/>
                <a:gd name="T38" fmla="*/ 48 w 528"/>
                <a:gd name="T39" fmla="*/ 288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24" name="Oval 46"/>
            <p:cNvSpPr>
              <a:spLocks noChangeArrowheads="1"/>
            </p:cNvSpPr>
            <p:nvPr/>
          </p:nvSpPr>
          <p:spPr bwMode="auto">
            <a:xfrm>
              <a:off x="2987" y="275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25" name="Oval 49"/>
            <p:cNvSpPr>
              <a:spLocks noChangeArrowheads="1"/>
            </p:cNvSpPr>
            <p:nvPr/>
          </p:nvSpPr>
          <p:spPr bwMode="auto">
            <a:xfrm>
              <a:off x="2989" y="357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26" name="Text Box 51"/>
            <p:cNvSpPr txBox="1">
              <a:spLocks noChangeArrowheads="1"/>
            </p:cNvSpPr>
            <p:nvPr/>
          </p:nvSpPr>
          <p:spPr bwMode="auto">
            <a:xfrm>
              <a:off x="2784" y="2899"/>
              <a:ext cx="212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L</a:t>
              </a:r>
            </a:p>
            <a:p>
              <a:r>
                <a:rPr lang="en-US" b="1"/>
                <a:t>–</a:t>
              </a:r>
            </a:p>
          </p:txBody>
        </p:sp>
        <p:cxnSp>
          <p:nvCxnSpPr>
            <p:cNvPr id="55327" name="AutoShape 52"/>
            <p:cNvCxnSpPr>
              <a:cxnSpLocks noChangeShapeType="1"/>
              <a:stCxn id="55325" idx="0"/>
              <a:endCxn id="55323" idx="19"/>
            </p:cNvCxnSpPr>
            <p:nvPr/>
          </p:nvCxnSpPr>
          <p:spPr bwMode="auto">
            <a:xfrm flipV="1">
              <a:off x="3031" y="3349"/>
              <a:ext cx="0" cy="22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5328" name="AutoShape 53"/>
            <p:cNvCxnSpPr>
              <a:cxnSpLocks noChangeShapeType="1"/>
              <a:stCxn id="55324" idx="4"/>
              <a:endCxn id="55323" idx="0"/>
            </p:cNvCxnSpPr>
            <p:nvPr/>
          </p:nvCxnSpPr>
          <p:spPr bwMode="auto">
            <a:xfrm>
              <a:off x="3029" y="2832"/>
              <a:ext cx="3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grpSp>
        <p:nvGrpSpPr>
          <p:cNvPr id="55306" name="Group 78"/>
          <p:cNvGrpSpPr>
            <a:grpSpLocks/>
          </p:cNvGrpSpPr>
          <p:nvPr/>
        </p:nvGrpSpPr>
        <p:grpSpPr bwMode="auto">
          <a:xfrm>
            <a:off x="6913563" y="4267200"/>
            <a:ext cx="1350962" cy="501650"/>
            <a:chOff x="3504" y="2951"/>
            <a:chExt cx="851" cy="316"/>
          </a:xfrm>
        </p:grpSpPr>
        <p:sp>
          <p:nvSpPr>
            <p:cNvPr id="55317" name="Freeform 56"/>
            <p:cNvSpPr>
              <a:spLocks/>
            </p:cNvSpPr>
            <p:nvPr/>
          </p:nvSpPr>
          <p:spPr bwMode="auto">
            <a:xfrm rot="5400000">
              <a:off x="3888" y="3075"/>
              <a:ext cx="96" cy="288"/>
            </a:xfrm>
            <a:custGeom>
              <a:avLst/>
              <a:gdLst>
                <a:gd name="T0" fmla="*/ 49 w 528"/>
                <a:gd name="T1" fmla="*/ 0 h 936"/>
                <a:gd name="T2" fmla="*/ 17 w 528"/>
                <a:gd name="T3" fmla="*/ 13 h 936"/>
                <a:gd name="T4" fmla="*/ 0 w 528"/>
                <a:gd name="T5" fmla="*/ 35 h 936"/>
                <a:gd name="T6" fmla="*/ 17 w 528"/>
                <a:gd name="T7" fmla="*/ 57 h 936"/>
                <a:gd name="T8" fmla="*/ 85 w 528"/>
                <a:gd name="T9" fmla="*/ 79 h 936"/>
                <a:gd name="T10" fmla="*/ 85 w 528"/>
                <a:gd name="T11" fmla="*/ 46 h 936"/>
                <a:gd name="T12" fmla="*/ 17 w 528"/>
                <a:gd name="T13" fmla="*/ 79 h 936"/>
                <a:gd name="T14" fmla="*/ 0 w 528"/>
                <a:gd name="T15" fmla="*/ 102 h 936"/>
                <a:gd name="T16" fmla="*/ 17 w 528"/>
                <a:gd name="T17" fmla="*/ 124 h 936"/>
                <a:gd name="T18" fmla="*/ 85 w 528"/>
                <a:gd name="T19" fmla="*/ 157 h 936"/>
                <a:gd name="T20" fmla="*/ 85 w 528"/>
                <a:gd name="T21" fmla="*/ 124 h 936"/>
                <a:gd name="T22" fmla="*/ 17 w 528"/>
                <a:gd name="T23" fmla="*/ 157 h 936"/>
                <a:gd name="T24" fmla="*/ 0 w 528"/>
                <a:gd name="T25" fmla="*/ 179 h 936"/>
                <a:gd name="T26" fmla="*/ 17 w 528"/>
                <a:gd name="T27" fmla="*/ 201 h 936"/>
                <a:gd name="T28" fmla="*/ 85 w 528"/>
                <a:gd name="T29" fmla="*/ 234 h 936"/>
                <a:gd name="T30" fmla="*/ 85 w 528"/>
                <a:gd name="T31" fmla="*/ 201 h 936"/>
                <a:gd name="T32" fmla="*/ 17 w 528"/>
                <a:gd name="T33" fmla="*/ 234 h 936"/>
                <a:gd name="T34" fmla="*/ 0 w 528"/>
                <a:gd name="T35" fmla="*/ 257 h 936"/>
                <a:gd name="T36" fmla="*/ 17 w 528"/>
                <a:gd name="T37" fmla="*/ 279 h 936"/>
                <a:gd name="T38" fmla="*/ 48 w 528"/>
                <a:gd name="T39" fmla="*/ 288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18" name="Oval 57"/>
            <p:cNvSpPr>
              <a:spLocks noChangeArrowheads="1"/>
            </p:cNvSpPr>
            <p:nvPr/>
          </p:nvSpPr>
          <p:spPr bwMode="auto">
            <a:xfrm>
              <a:off x="4272" y="317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9" name="Oval 58"/>
            <p:cNvSpPr>
              <a:spLocks noChangeArrowheads="1"/>
            </p:cNvSpPr>
            <p:nvPr/>
          </p:nvSpPr>
          <p:spPr bwMode="auto">
            <a:xfrm>
              <a:off x="3504" y="318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20" name="AutoShape 62"/>
            <p:cNvCxnSpPr>
              <a:cxnSpLocks noChangeShapeType="1"/>
              <a:stCxn id="55319" idx="6"/>
              <a:endCxn id="55317" idx="19"/>
            </p:cNvCxnSpPr>
            <p:nvPr/>
          </p:nvCxnSpPr>
          <p:spPr bwMode="auto">
            <a:xfrm>
              <a:off x="3587" y="3219"/>
              <a:ext cx="205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5321" name="AutoShape 63"/>
            <p:cNvCxnSpPr>
              <a:cxnSpLocks noChangeShapeType="1"/>
              <a:stCxn id="55318" idx="2"/>
              <a:endCxn id="55317" idx="0"/>
            </p:cNvCxnSpPr>
            <p:nvPr/>
          </p:nvCxnSpPr>
          <p:spPr bwMode="auto">
            <a:xfrm flipH="1">
              <a:off x="4080" y="3216"/>
              <a:ext cx="192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5322" name="Text Box 64"/>
            <p:cNvSpPr txBox="1">
              <a:spLocks noChangeArrowheads="1"/>
            </p:cNvSpPr>
            <p:nvPr/>
          </p:nvSpPr>
          <p:spPr bwMode="auto">
            <a:xfrm>
              <a:off x="3666" y="2951"/>
              <a:ext cx="54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  L   –</a:t>
              </a:r>
            </a:p>
          </p:txBody>
        </p:sp>
      </p:grpSp>
      <p:grpSp>
        <p:nvGrpSpPr>
          <p:cNvPr id="55307" name="Group 77"/>
          <p:cNvGrpSpPr>
            <a:grpSpLocks/>
          </p:cNvGrpSpPr>
          <p:nvPr/>
        </p:nvGrpSpPr>
        <p:grpSpPr bwMode="auto">
          <a:xfrm>
            <a:off x="3222625" y="4343400"/>
            <a:ext cx="1387475" cy="788988"/>
            <a:chOff x="1372" y="2976"/>
            <a:chExt cx="874" cy="497"/>
          </a:xfrm>
        </p:grpSpPr>
        <p:sp>
          <p:nvSpPr>
            <p:cNvPr id="55310" name="Freeform 69"/>
            <p:cNvSpPr>
              <a:spLocks/>
            </p:cNvSpPr>
            <p:nvPr/>
          </p:nvSpPr>
          <p:spPr bwMode="auto">
            <a:xfrm rot="5400000">
              <a:off x="1641" y="3328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11" name="Oval 70"/>
            <p:cNvSpPr>
              <a:spLocks noChangeArrowheads="1"/>
            </p:cNvSpPr>
            <p:nvPr/>
          </p:nvSpPr>
          <p:spPr bwMode="auto">
            <a:xfrm rot="5400000">
              <a:off x="1369" y="3292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2" name="Oval 71"/>
            <p:cNvSpPr>
              <a:spLocks noChangeArrowheads="1"/>
            </p:cNvSpPr>
            <p:nvPr/>
          </p:nvSpPr>
          <p:spPr bwMode="auto">
            <a:xfrm rot="5400000">
              <a:off x="2166" y="328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13" name="AutoShape 72"/>
            <p:cNvCxnSpPr>
              <a:cxnSpLocks noChangeShapeType="1"/>
              <a:stCxn id="55311" idx="0"/>
              <a:endCxn id="55310" idx="1"/>
            </p:cNvCxnSpPr>
            <p:nvPr/>
          </p:nvCxnSpPr>
          <p:spPr bwMode="auto">
            <a:xfrm flipV="1">
              <a:off x="1451" y="3330"/>
              <a:ext cx="33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5314" name="Freeform 73"/>
            <p:cNvSpPr>
              <a:spLocks/>
            </p:cNvSpPr>
            <p:nvPr/>
          </p:nvSpPr>
          <p:spPr bwMode="auto">
            <a:xfrm rot="5400000">
              <a:off x="1737" y="3328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55315" name="AutoShape 74"/>
            <p:cNvCxnSpPr>
              <a:cxnSpLocks noChangeShapeType="1"/>
              <a:stCxn id="55312" idx="4"/>
              <a:endCxn id="55314" idx="1"/>
            </p:cNvCxnSpPr>
            <p:nvPr/>
          </p:nvCxnSpPr>
          <p:spPr bwMode="auto">
            <a:xfrm flipH="1">
              <a:off x="1882" y="3327"/>
              <a:ext cx="289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5316" name="Text Box 76"/>
            <p:cNvSpPr txBox="1">
              <a:spLocks noChangeArrowheads="1"/>
            </p:cNvSpPr>
            <p:nvPr/>
          </p:nvSpPr>
          <p:spPr bwMode="auto">
            <a:xfrm>
              <a:off x="1584" y="2976"/>
              <a:ext cx="44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 C –</a:t>
              </a:r>
            </a:p>
          </p:txBody>
        </p:sp>
      </p:grpSp>
      <p:sp>
        <p:nvSpPr>
          <p:cNvPr id="55308" name="Text Box 79"/>
          <p:cNvSpPr txBox="1">
            <a:spLocks noChangeArrowheads="1"/>
          </p:cNvSpPr>
          <p:nvPr/>
        </p:nvSpPr>
        <p:spPr bwMode="auto">
          <a:xfrm>
            <a:off x="1905000" y="5829300"/>
            <a:ext cx="1905000" cy="3794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Capacitor symbols</a:t>
            </a:r>
          </a:p>
        </p:txBody>
      </p:sp>
      <p:sp>
        <p:nvSpPr>
          <p:cNvPr id="55309" name="Text Box 88"/>
          <p:cNvSpPr txBox="1">
            <a:spLocks noChangeArrowheads="1"/>
          </p:cNvSpPr>
          <p:nvPr/>
        </p:nvSpPr>
        <p:spPr bwMode="auto">
          <a:xfrm>
            <a:off x="6092825" y="5776913"/>
            <a:ext cx="1790700" cy="379412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Inductor symbols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3F99A9C-26C3-4219-9155-BAF7A68724F0}" type="slidenum">
              <a:rPr lang="en-US" smtClean="0"/>
              <a:pPr lvl="1"/>
              <a:t>2</a:t>
            </a:fld>
            <a:endParaRPr lang="en-US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Energy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3543300"/>
          </a:xfrm>
          <a:solidFill>
            <a:srgbClr val="FFFFFF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 smtClean="0"/>
              <a:t>Moro. 7: 48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smtClean="0"/>
              <a:t>  48 Wherefore, my beloved brethren, pray unto the Father with all the </a:t>
            </a:r>
            <a:r>
              <a:rPr lang="en-US" sz="2800" b="1" smtClean="0"/>
              <a:t>energy</a:t>
            </a:r>
            <a:r>
              <a:rPr lang="en-US" sz="2800" smtClean="0"/>
              <a:t> of heart, that ye may be filled with this love, which he hath bestowed upon all who are true followers of his Son, Jesus Christ; that ye may become the sons of God; that when he shall appear we shall be like him, for we shall see him as he is; that we may have this hope; that we may be purified even as he is pure. Amen.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024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1024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34D3451-83BD-4714-AC20-E450D6E86740}" type="slidenum">
              <a:rPr lang="en-US" smtClean="0"/>
              <a:pPr lvl="1"/>
              <a:t>20</a:t>
            </a:fld>
            <a:endParaRPr lang="en-US" smtClean="0"/>
          </a:p>
        </p:txBody>
      </p:sp>
      <p:sp>
        <p:nvSpPr>
          <p:cNvPr id="102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Ideal Capacitor</a:t>
            </a:r>
          </a:p>
        </p:txBody>
      </p:sp>
      <p:sp>
        <p:nvSpPr>
          <p:cNvPr id="102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496175" cy="24765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A capacitor (</a:t>
            </a:r>
            <a:r>
              <a:rPr lang="en-US" sz="2800" b="1" smtClean="0"/>
              <a:t>C</a:t>
            </a:r>
            <a:r>
              <a:rPr lang="en-US" sz="2800" smtClean="0"/>
              <a:t>) is composed of: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2 parallel conducting plates 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cross-sectional area </a:t>
            </a:r>
            <a:r>
              <a:rPr lang="en-US" sz="2000" b="1" smtClean="0"/>
              <a:t>A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Separated distance </a:t>
            </a:r>
            <a:r>
              <a:rPr lang="en-US" sz="2400" b="1" smtClean="0"/>
              <a:t>d</a:t>
            </a:r>
            <a:r>
              <a:rPr lang="en-US" sz="2400" smtClean="0"/>
              <a:t> by either: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Air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Dielectric (insulating) material</a:t>
            </a:r>
          </a:p>
        </p:txBody>
      </p:sp>
      <p:grpSp>
        <p:nvGrpSpPr>
          <p:cNvPr id="10248" name="Group 30"/>
          <p:cNvGrpSpPr>
            <a:grpSpLocks/>
          </p:cNvGrpSpPr>
          <p:nvPr/>
        </p:nvGrpSpPr>
        <p:grpSpPr bwMode="auto">
          <a:xfrm>
            <a:off x="4641850" y="1905000"/>
            <a:ext cx="4121150" cy="3030538"/>
            <a:chOff x="2832" y="1643"/>
            <a:chExt cx="2596" cy="1909"/>
          </a:xfrm>
        </p:grpSpPr>
        <p:grpSp>
          <p:nvGrpSpPr>
            <p:cNvPr id="10255" name="Group 20"/>
            <p:cNvGrpSpPr>
              <a:grpSpLocks/>
            </p:cNvGrpSpPr>
            <p:nvPr/>
          </p:nvGrpSpPr>
          <p:grpSpPr bwMode="auto">
            <a:xfrm>
              <a:off x="3696" y="1643"/>
              <a:ext cx="1488" cy="1909"/>
              <a:chOff x="3504" y="1643"/>
              <a:chExt cx="1488" cy="1909"/>
            </a:xfrm>
          </p:grpSpPr>
          <p:grpSp>
            <p:nvGrpSpPr>
              <p:cNvPr id="10262" name="Group 17"/>
              <p:cNvGrpSpPr>
                <a:grpSpLocks/>
              </p:cNvGrpSpPr>
              <p:nvPr/>
            </p:nvGrpSpPr>
            <p:grpSpPr bwMode="auto">
              <a:xfrm>
                <a:off x="3504" y="2400"/>
                <a:ext cx="1488" cy="624"/>
                <a:chOff x="3360" y="2544"/>
                <a:chExt cx="1488" cy="624"/>
              </a:xfrm>
            </p:grpSpPr>
            <p:grpSp>
              <p:nvGrpSpPr>
                <p:cNvPr id="10265" name="Group 16"/>
                <p:cNvGrpSpPr>
                  <a:grpSpLocks/>
                </p:cNvGrpSpPr>
                <p:nvPr/>
              </p:nvGrpSpPr>
              <p:grpSpPr bwMode="auto">
                <a:xfrm>
                  <a:off x="3360" y="2544"/>
                  <a:ext cx="1488" cy="240"/>
                  <a:chOff x="3360" y="2544"/>
                  <a:chExt cx="1488" cy="240"/>
                </a:xfrm>
              </p:grpSpPr>
              <p:sp>
                <p:nvSpPr>
                  <p:cNvPr id="10271" name="AutoShape 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3360" y="2544"/>
                    <a:ext cx="1488" cy="192"/>
                  </a:xfrm>
                  <a:prstGeom prst="parallelogram">
                    <a:avLst>
                      <a:gd name="adj" fmla="val 273941"/>
                    </a:avLst>
                  </a:prstGeom>
                  <a:solidFill>
                    <a:srgbClr val="ACA964">
                      <a:alpha val="50195"/>
                    </a:srgbClr>
                  </a:solidFill>
                  <a:ln w="12700">
                    <a:solidFill>
                      <a:schemeClr val="tx1"/>
                    </a:solidFill>
                    <a:miter lim="800000"/>
                    <a:headEnd type="none" w="lg" len="lg"/>
                    <a:tailEnd type="none" w="lg" len="lg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272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2736"/>
                    <a:ext cx="960" cy="48"/>
                  </a:xfrm>
                  <a:prstGeom prst="rect">
                    <a:avLst/>
                  </a:prstGeom>
                  <a:solidFill>
                    <a:srgbClr val="8495A9">
                      <a:alpha val="20000"/>
                    </a:srgbClr>
                  </a:solidFill>
                  <a:ln w="12700">
                    <a:solidFill>
                      <a:schemeClr val="tx1"/>
                    </a:solidFill>
                    <a:miter lim="800000"/>
                    <a:headEnd type="none" w="lg" len="lg"/>
                    <a:tailEnd type="none" w="lg" len="lg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273" name="AutoShape 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3504" y="2400"/>
                    <a:ext cx="240" cy="528"/>
                  </a:xfrm>
                  <a:prstGeom prst="parallelogram">
                    <a:avLst>
                      <a:gd name="adj" fmla="val 84167"/>
                    </a:avLst>
                  </a:prstGeom>
                  <a:solidFill>
                    <a:srgbClr val="8495A9">
                      <a:alpha val="50195"/>
                    </a:srgbClr>
                  </a:solidFill>
                  <a:ln w="12700">
                    <a:solidFill>
                      <a:schemeClr val="tx1"/>
                    </a:solidFill>
                    <a:miter lim="800000"/>
                    <a:headEnd type="none" w="lg" len="lg"/>
                    <a:tailEnd type="none" w="lg" len="lg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266" name="AutoShape 10"/>
                <p:cNvSpPr>
                  <a:spLocks noChangeArrowheads="1"/>
                </p:cNvSpPr>
                <p:nvPr/>
              </p:nvSpPr>
              <p:spPr bwMode="auto">
                <a:xfrm flipV="1">
                  <a:off x="3360" y="2928"/>
                  <a:ext cx="1488" cy="192"/>
                </a:xfrm>
                <a:prstGeom prst="parallelogram">
                  <a:avLst>
                    <a:gd name="adj" fmla="val 273941"/>
                  </a:avLst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67" name="Rectangle 11"/>
                <p:cNvSpPr>
                  <a:spLocks noChangeArrowheads="1"/>
                </p:cNvSpPr>
                <p:nvPr/>
              </p:nvSpPr>
              <p:spPr bwMode="auto">
                <a:xfrm>
                  <a:off x="3888" y="3120"/>
                  <a:ext cx="960" cy="48"/>
                </a:xfrm>
                <a:prstGeom prst="rect">
                  <a:avLst/>
                </a:prstGeom>
                <a:solidFill>
                  <a:srgbClr val="8495A9">
                    <a:alpha val="2000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68" name="AutoShape 12"/>
                <p:cNvSpPr>
                  <a:spLocks noChangeArrowheads="1"/>
                </p:cNvSpPr>
                <p:nvPr/>
              </p:nvSpPr>
              <p:spPr bwMode="auto">
                <a:xfrm rot="-5400000">
                  <a:off x="3504" y="2784"/>
                  <a:ext cx="240" cy="528"/>
                </a:xfrm>
                <a:prstGeom prst="parallelogram">
                  <a:avLst>
                    <a:gd name="adj" fmla="val 84167"/>
                  </a:avLst>
                </a:prstGeom>
                <a:solidFill>
                  <a:srgbClr val="8495A9">
                    <a:alpha val="50195"/>
                  </a:srgbClr>
                </a:solidFill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69" name="Rectangle 13"/>
                <p:cNvSpPr>
                  <a:spLocks noChangeArrowheads="1"/>
                </p:cNvSpPr>
                <p:nvPr/>
              </p:nvSpPr>
              <p:spPr bwMode="auto">
                <a:xfrm>
                  <a:off x="3888" y="2784"/>
                  <a:ext cx="960" cy="336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0" name="AutoShape 14"/>
                <p:cNvSpPr>
                  <a:spLocks noChangeArrowheads="1"/>
                </p:cNvSpPr>
                <p:nvPr/>
              </p:nvSpPr>
              <p:spPr bwMode="auto">
                <a:xfrm rot="-5400000">
                  <a:off x="3354" y="2587"/>
                  <a:ext cx="539" cy="528"/>
                </a:xfrm>
                <a:prstGeom prst="parallelogram">
                  <a:avLst>
                    <a:gd name="adj" fmla="val 36741"/>
                  </a:avLst>
                </a:prstGeom>
                <a:solidFill>
                  <a:srgbClr val="FFFFFF"/>
                </a:solidFill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263" name="Line 18"/>
              <p:cNvSpPr>
                <a:spLocks noChangeShapeType="1"/>
              </p:cNvSpPr>
              <p:nvPr/>
            </p:nvSpPr>
            <p:spPr bwMode="auto">
              <a:xfrm flipV="1">
                <a:off x="4224" y="1643"/>
                <a:ext cx="0" cy="853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4" name="Line 19"/>
              <p:cNvSpPr>
                <a:spLocks noChangeShapeType="1"/>
              </p:cNvSpPr>
              <p:nvPr/>
            </p:nvSpPr>
            <p:spPr bwMode="auto">
              <a:xfrm flipV="1">
                <a:off x="4224" y="3024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56" name="Line 21"/>
            <p:cNvSpPr>
              <a:spLocks noChangeShapeType="1"/>
            </p:cNvSpPr>
            <p:nvPr/>
          </p:nvSpPr>
          <p:spPr bwMode="auto">
            <a:xfrm>
              <a:off x="5232" y="2654"/>
              <a:ext cx="0" cy="3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7" name="Text Box 22"/>
            <p:cNvSpPr txBox="1">
              <a:spLocks noChangeArrowheads="1"/>
            </p:cNvSpPr>
            <p:nvPr/>
          </p:nvSpPr>
          <p:spPr bwMode="auto">
            <a:xfrm>
              <a:off x="5232" y="2697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d</a:t>
              </a:r>
            </a:p>
          </p:txBody>
        </p:sp>
        <p:sp>
          <p:nvSpPr>
            <p:cNvPr id="10258" name="Text Box 23"/>
            <p:cNvSpPr txBox="1">
              <a:spLocks noChangeArrowheads="1"/>
            </p:cNvSpPr>
            <p:nvPr/>
          </p:nvSpPr>
          <p:spPr bwMode="auto">
            <a:xfrm>
              <a:off x="4964" y="2064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10259" name="Arc 26"/>
            <p:cNvSpPr>
              <a:spLocks/>
            </p:cNvSpPr>
            <p:nvPr/>
          </p:nvSpPr>
          <p:spPr bwMode="auto">
            <a:xfrm flipH="1">
              <a:off x="4560" y="2208"/>
              <a:ext cx="418" cy="301"/>
            </a:xfrm>
            <a:custGeom>
              <a:avLst/>
              <a:gdLst>
                <a:gd name="T0" fmla="*/ 0 w 21600"/>
                <a:gd name="T1" fmla="*/ 0 h 21600"/>
                <a:gd name="T2" fmla="*/ 8 w 21600"/>
                <a:gd name="T3" fmla="*/ 4 h 21600"/>
                <a:gd name="T4" fmla="*/ 0 w 21600"/>
                <a:gd name="T5" fmla="*/ 4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0" name="Text Box 28"/>
            <p:cNvSpPr txBox="1">
              <a:spLocks noChangeArrowheads="1"/>
            </p:cNvSpPr>
            <p:nvPr/>
          </p:nvSpPr>
          <p:spPr bwMode="auto">
            <a:xfrm>
              <a:off x="2832" y="2976"/>
              <a:ext cx="1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Dielectric (or air)</a:t>
              </a:r>
            </a:p>
          </p:txBody>
        </p:sp>
        <p:sp>
          <p:nvSpPr>
            <p:cNvPr id="10261" name="Arc 29"/>
            <p:cNvSpPr>
              <a:spLocks/>
            </p:cNvSpPr>
            <p:nvPr/>
          </p:nvSpPr>
          <p:spPr bwMode="auto">
            <a:xfrm rot="11227501" flipV="1">
              <a:off x="3408" y="2702"/>
              <a:ext cx="480" cy="322"/>
            </a:xfrm>
            <a:custGeom>
              <a:avLst/>
              <a:gdLst>
                <a:gd name="T0" fmla="*/ 0 w 21600"/>
                <a:gd name="T1" fmla="*/ 0 h 21600"/>
                <a:gd name="T2" fmla="*/ 11 w 21600"/>
                <a:gd name="T3" fmla="*/ 5 h 21600"/>
                <a:gd name="T4" fmla="*/ 0 w 21600"/>
                <a:gd name="T5" fmla="*/ 5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stealth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10242" name="Object 31"/>
          <p:cNvGraphicFramePr>
            <a:graphicFrameLocks noChangeAspect="1"/>
          </p:cNvGraphicFramePr>
          <p:nvPr>
            <p:ph sz="half" idx="2"/>
          </p:nvPr>
        </p:nvGraphicFramePr>
        <p:xfrm>
          <a:off x="2133600" y="4005263"/>
          <a:ext cx="1260475" cy="1027112"/>
        </p:xfrm>
        <a:graphic>
          <a:graphicData uri="http://schemas.openxmlformats.org/presentationml/2006/ole">
            <p:oleObj spid="_x0000_s10242" name="Equation" r:id="rId3" imgW="482400" imgH="393480" progId="Equation.3">
              <p:embed/>
            </p:oleObj>
          </a:graphicData>
        </a:graphic>
      </p:graphicFrame>
      <p:sp>
        <p:nvSpPr>
          <p:cNvPr id="10249" name="Text Box 33"/>
          <p:cNvSpPr txBox="1">
            <a:spLocks noChangeArrowheads="1"/>
          </p:cNvSpPr>
          <p:nvPr/>
        </p:nvSpPr>
        <p:spPr bwMode="auto">
          <a:xfrm>
            <a:off x="2397125" y="5334000"/>
            <a:ext cx="2403475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l-GR" b="1">
                <a:cs typeface="Times New Roman" pitchFamily="18" charset="0"/>
              </a:rPr>
              <a:t>ε</a:t>
            </a:r>
            <a:r>
              <a:rPr lang="en-US" b="1">
                <a:cs typeface="Times New Roman" pitchFamily="18" charset="0"/>
              </a:rPr>
              <a:t> – </a:t>
            </a:r>
            <a:r>
              <a:rPr lang="en-US">
                <a:cs typeface="Times New Roman" pitchFamily="18" charset="0"/>
              </a:rPr>
              <a:t>relative permittivity </a:t>
            </a:r>
          </a:p>
          <a:p>
            <a:pPr algn="l"/>
            <a:r>
              <a:rPr lang="en-US">
                <a:cs typeface="Times New Roman" pitchFamily="18" charset="0"/>
              </a:rPr>
              <a:t>(dielectric constant)</a:t>
            </a:r>
            <a:endParaRPr lang="el-GR" b="1">
              <a:cs typeface="Times New Roman" pitchFamily="18" charset="0"/>
            </a:endParaRPr>
          </a:p>
        </p:txBody>
      </p:sp>
      <p:sp>
        <p:nvSpPr>
          <p:cNvPr id="10250" name="Text Box 34"/>
          <p:cNvSpPr txBox="1">
            <a:spLocks noChangeArrowheads="1"/>
          </p:cNvSpPr>
          <p:nvPr/>
        </p:nvSpPr>
        <p:spPr bwMode="auto">
          <a:xfrm>
            <a:off x="5257800" y="5181600"/>
            <a:ext cx="3505200" cy="928688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the parallel plates </a:t>
            </a:r>
            <a:r>
              <a:rPr lang="en-US" b="1"/>
              <a:t>do not touch –</a:t>
            </a:r>
            <a:r>
              <a:rPr lang="en-US"/>
              <a:t> thus under DC current a capacitor acts like an </a:t>
            </a:r>
            <a:r>
              <a:rPr lang="en-US" b="1"/>
              <a:t>open circuit</a:t>
            </a:r>
          </a:p>
        </p:txBody>
      </p:sp>
      <p:sp>
        <p:nvSpPr>
          <p:cNvPr id="10251" name="Text Box 35"/>
          <p:cNvSpPr txBox="1">
            <a:spLocks noChangeArrowheads="1"/>
          </p:cNvSpPr>
          <p:nvPr/>
        </p:nvSpPr>
        <p:spPr bwMode="auto">
          <a:xfrm>
            <a:off x="6696075" y="2673350"/>
            <a:ext cx="31432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</p:txBody>
      </p:sp>
      <p:sp>
        <p:nvSpPr>
          <p:cNvPr id="10252" name="Text Box 36"/>
          <p:cNvSpPr txBox="1">
            <a:spLocks noChangeArrowheads="1"/>
          </p:cNvSpPr>
          <p:nvPr/>
        </p:nvSpPr>
        <p:spPr bwMode="auto">
          <a:xfrm>
            <a:off x="6688138" y="4203700"/>
            <a:ext cx="2984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–</a:t>
            </a:r>
          </a:p>
        </p:txBody>
      </p:sp>
      <p:sp>
        <p:nvSpPr>
          <p:cNvPr id="10253" name="Text Box 33"/>
          <p:cNvSpPr txBox="1">
            <a:spLocks noChangeArrowheads="1"/>
          </p:cNvSpPr>
          <p:nvPr/>
        </p:nvSpPr>
        <p:spPr bwMode="auto">
          <a:xfrm>
            <a:off x="381000" y="4964113"/>
            <a:ext cx="1711325" cy="369887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cs typeface="Times New Roman" pitchFamily="18" charset="0"/>
              </a:rPr>
              <a:t>C – </a:t>
            </a:r>
            <a:r>
              <a:rPr lang="en-US">
                <a:cs typeface="Times New Roman" pitchFamily="18" charset="0"/>
              </a:rPr>
              <a:t>Capacitance</a:t>
            </a:r>
            <a:endParaRPr lang="el-GR" b="1">
              <a:cs typeface="Times New Roman" pitchFamily="18" charset="0"/>
            </a:endParaRPr>
          </a:p>
        </p:txBody>
      </p:sp>
      <p:cxnSp>
        <p:nvCxnSpPr>
          <p:cNvPr id="10254" name="Straight Arrow Connector 33"/>
          <p:cNvCxnSpPr>
            <a:cxnSpLocks noChangeShapeType="1"/>
            <a:stCxn id="10253" idx="0"/>
          </p:cNvCxnSpPr>
          <p:nvPr/>
        </p:nvCxnSpPr>
        <p:spPr bwMode="auto">
          <a:xfrm rot="5400000" flipH="1" flipV="1">
            <a:off x="1467644" y="4339432"/>
            <a:ext cx="393700" cy="85566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arrow" w="med" len="med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126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1126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28811B8-6FCB-4C7F-96CB-C50F840A6C87}" type="slidenum">
              <a:rPr lang="en-US" smtClean="0"/>
              <a:pPr lvl="1"/>
              <a:t>21</a:t>
            </a:fld>
            <a:endParaRPr lang="en-US" smtClean="0"/>
          </a:p>
        </p:txBody>
      </p:sp>
      <p:sp>
        <p:nvSpPr>
          <p:cNvPr id="112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Ideal Capacitor</a:t>
            </a:r>
          </a:p>
        </p:txBody>
      </p:sp>
      <p:sp>
        <p:nvSpPr>
          <p:cNvPr id="112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09000" cy="11049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Capacitance</a:t>
            </a:r>
            <a:r>
              <a:rPr lang="en-US" sz="2800" smtClean="0"/>
              <a:t>: a measure of the ability to store energy in the form of separated charge (or an electric field)</a:t>
            </a:r>
          </a:p>
        </p:txBody>
      </p:sp>
      <p:grpSp>
        <p:nvGrpSpPr>
          <p:cNvPr id="11272" name="Group 56"/>
          <p:cNvGrpSpPr>
            <a:grpSpLocks/>
          </p:cNvGrpSpPr>
          <p:nvPr/>
        </p:nvGrpSpPr>
        <p:grpSpPr bwMode="auto">
          <a:xfrm>
            <a:off x="3505200" y="2895600"/>
            <a:ext cx="5407025" cy="2801938"/>
            <a:chOff x="1760" y="1632"/>
            <a:chExt cx="3406" cy="1765"/>
          </a:xfrm>
        </p:grpSpPr>
        <p:grpSp>
          <p:nvGrpSpPr>
            <p:cNvPr id="11274" name="Group 7"/>
            <p:cNvGrpSpPr>
              <a:grpSpLocks/>
            </p:cNvGrpSpPr>
            <p:nvPr/>
          </p:nvGrpSpPr>
          <p:grpSpPr bwMode="auto">
            <a:xfrm>
              <a:off x="3678" y="2245"/>
              <a:ext cx="1488" cy="240"/>
              <a:chOff x="3360" y="2544"/>
              <a:chExt cx="1488" cy="240"/>
            </a:xfrm>
          </p:grpSpPr>
          <p:sp>
            <p:nvSpPr>
              <p:cNvPr id="11311" name="AutoShape 8"/>
              <p:cNvSpPr>
                <a:spLocks noChangeArrowheads="1"/>
              </p:cNvSpPr>
              <p:nvPr/>
            </p:nvSpPr>
            <p:spPr bwMode="auto">
              <a:xfrm flipV="1">
                <a:off x="3360" y="2544"/>
                <a:ext cx="1488" cy="192"/>
              </a:xfrm>
              <a:prstGeom prst="parallelogram">
                <a:avLst>
                  <a:gd name="adj" fmla="val 273941"/>
                </a:avLst>
              </a:prstGeom>
              <a:solidFill>
                <a:srgbClr val="ACA964">
                  <a:alpha val="50195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2" name="Rectangle 9"/>
              <p:cNvSpPr>
                <a:spLocks noChangeArrowheads="1"/>
              </p:cNvSpPr>
              <p:nvPr/>
            </p:nvSpPr>
            <p:spPr bwMode="auto">
              <a:xfrm>
                <a:off x="3888" y="2736"/>
                <a:ext cx="960" cy="48"/>
              </a:xfrm>
              <a:prstGeom prst="rect">
                <a:avLst/>
              </a:prstGeom>
              <a:solidFill>
                <a:srgbClr val="8495A9">
                  <a:alpha val="20000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3" name="AutoShape 10"/>
              <p:cNvSpPr>
                <a:spLocks noChangeArrowheads="1"/>
              </p:cNvSpPr>
              <p:nvPr/>
            </p:nvSpPr>
            <p:spPr bwMode="auto">
              <a:xfrm rot="-5400000">
                <a:off x="3504" y="2400"/>
                <a:ext cx="240" cy="528"/>
              </a:xfrm>
              <a:prstGeom prst="parallelogram">
                <a:avLst>
                  <a:gd name="adj" fmla="val 84167"/>
                </a:avLst>
              </a:prstGeom>
              <a:solidFill>
                <a:srgbClr val="8495A9">
                  <a:alpha val="50195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75" name="AutoShape 11"/>
            <p:cNvSpPr>
              <a:spLocks noChangeArrowheads="1"/>
            </p:cNvSpPr>
            <p:nvPr/>
          </p:nvSpPr>
          <p:spPr bwMode="auto">
            <a:xfrm flipV="1">
              <a:off x="3678" y="2629"/>
              <a:ext cx="1488" cy="192"/>
            </a:xfrm>
            <a:prstGeom prst="parallelogram">
              <a:avLst>
                <a:gd name="adj" fmla="val 273941"/>
              </a:avLst>
            </a:prstGeom>
            <a:solidFill>
              <a:srgbClr val="ACA964">
                <a:alpha val="20000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rot="10800000" wrap="none" anchor="ctr"/>
            <a:lstStyle/>
            <a:p>
              <a:endParaRPr lang="en-US" b="1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4206" y="2821"/>
              <a:ext cx="960" cy="48"/>
            </a:xfrm>
            <a:prstGeom prst="rect">
              <a:avLst/>
            </a:prstGeom>
            <a:solidFill>
              <a:srgbClr val="8495A9">
                <a:alpha val="20000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AutoShape 13"/>
            <p:cNvSpPr>
              <a:spLocks noChangeArrowheads="1"/>
            </p:cNvSpPr>
            <p:nvPr/>
          </p:nvSpPr>
          <p:spPr bwMode="auto">
            <a:xfrm rot="-5400000">
              <a:off x="3822" y="2485"/>
              <a:ext cx="240" cy="528"/>
            </a:xfrm>
            <a:prstGeom prst="parallelogram">
              <a:avLst>
                <a:gd name="adj" fmla="val 84167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4206" y="2488"/>
              <a:ext cx="960" cy="336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AutoShape 15"/>
            <p:cNvSpPr>
              <a:spLocks noChangeArrowheads="1"/>
            </p:cNvSpPr>
            <p:nvPr/>
          </p:nvSpPr>
          <p:spPr bwMode="auto">
            <a:xfrm rot="-5400000">
              <a:off x="3672" y="2299"/>
              <a:ext cx="539" cy="528"/>
            </a:xfrm>
            <a:prstGeom prst="parallelogram">
              <a:avLst>
                <a:gd name="adj" fmla="val 36741"/>
              </a:avLst>
            </a:prstGeom>
            <a:solidFill>
              <a:srgbClr val="FFFFFF">
                <a:alpha val="39999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Line 16"/>
            <p:cNvSpPr>
              <a:spLocks noChangeShapeType="1"/>
            </p:cNvSpPr>
            <p:nvPr/>
          </p:nvSpPr>
          <p:spPr bwMode="auto">
            <a:xfrm flipV="1">
              <a:off x="4398" y="1632"/>
              <a:ext cx="0" cy="7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 flipV="1">
              <a:off x="4398" y="2869"/>
              <a:ext cx="0" cy="5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Text Box 24"/>
            <p:cNvSpPr txBox="1">
              <a:spLocks noChangeArrowheads="1"/>
            </p:cNvSpPr>
            <p:nvPr/>
          </p:nvSpPr>
          <p:spPr bwMode="auto">
            <a:xfrm>
              <a:off x="3968" y="2173"/>
              <a:ext cx="19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</p:txBody>
        </p:sp>
        <p:sp>
          <p:nvSpPr>
            <p:cNvPr id="11283" name="Text Box 25"/>
            <p:cNvSpPr txBox="1">
              <a:spLocks noChangeArrowheads="1"/>
            </p:cNvSpPr>
            <p:nvPr/>
          </p:nvSpPr>
          <p:spPr bwMode="auto">
            <a:xfrm>
              <a:off x="4128" y="2169"/>
              <a:ext cx="19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</p:txBody>
        </p:sp>
        <p:sp>
          <p:nvSpPr>
            <p:cNvPr id="11284" name="Text Box 26"/>
            <p:cNvSpPr txBox="1">
              <a:spLocks noChangeArrowheads="1"/>
            </p:cNvSpPr>
            <p:nvPr/>
          </p:nvSpPr>
          <p:spPr bwMode="auto">
            <a:xfrm>
              <a:off x="4050" y="2233"/>
              <a:ext cx="19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</p:txBody>
        </p:sp>
        <p:sp>
          <p:nvSpPr>
            <p:cNvPr id="11285" name="Text Box 27"/>
            <p:cNvSpPr txBox="1">
              <a:spLocks noChangeArrowheads="1"/>
            </p:cNvSpPr>
            <p:nvPr/>
          </p:nvSpPr>
          <p:spPr bwMode="auto">
            <a:xfrm>
              <a:off x="4224" y="2265"/>
              <a:ext cx="19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</p:txBody>
        </p:sp>
        <p:sp>
          <p:nvSpPr>
            <p:cNvPr id="11286" name="Text Box 28"/>
            <p:cNvSpPr txBox="1">
              <a:spLocks noChangeArrowheads="1"/>
            </p:cNvSpPr>
            <p:nvPr/>
          </p:nvSpPr>
          <p:spPr bwMode="auto">
            <a:xfrm>
              <a:off x="4416" y="2160"/>
              <a:ext cx="19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</p:txBody>
        </p:sp>
        <p:sp>
          <p:nvSpPr>
            <p:cNvPr id="11287" name="Text Box 29"/>
            <p:cNvSpPr txBox="1">
              <a:spLocks noChangeArrowheads="1"/>
            </p:cNvSpPr>
            <p:nvPr/>
          </p:nvSpPr>
          <p:spPr bwMode="auto">
            <a:xfrm>
              <a:off x="4376" y="2257"/>
              <a:ext cx="19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</p:txBody>
        </p:sp>
        <p:sp>
          <p:nvSpPr>
            <p:cNvPr id="11288" name="Text Box 30"/>
            <p:cNvSpPr txBox="1">
              <a:spLocks noChangeArrowheads="1"/>
            </p:cNvSpPr>
            <p:nvPr/>
          </p:nvSpPr>
          <p:spPr bwMode="auto">
            <a:xfrm>
              <a:off x="4506" y="2256"/>
              <a:ext cx="19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</p:txBody>
        </p:sp>
        <p:sp>
          <p:nvSpPr>
            <p:cNvPr id="11289" name="Text Box 31"/>
            <p:cNvSpPr txBox="1">
              <a:spLocks noChangeArrowheads="1"/>
            </p:cNvSpPr>
            <p:nvPr/>
          </p:nvSpPr>
          <p:spPr bwMode="auto">
            <a:xfrm>
              <a:off x="4546" y="2168"/>
              <a:ext cx="19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</p:txBody>
        </p:sp>
        <p:sp>
          <p:nvSpPr>
            <p:cNvPr id="11290" name="Text Box 32"/>
            <p:cNvSpPr txBox="1">
              <a:spLocks noChangeArrowheads="1"/>
            </p:cNvSpPr>
            <p:nvPr/>
          </p:nvSpPr>
          <p:spPr bwMode="auto">
            <a:xfrm>
              <a:off x="4632" y="2232"/>
              <a:ext cx="19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</p:txBody>
        </p:sp>
        <p:sp>
          <p:nvSpPr>
            <p:cNvPr id="11291" name="Text Box 33"/>
            <p:cNvSpPr txBox="1">
              <a:spLocks noChangeArrowheads="1"/>
            </p:cNvSpPr>
            <p:nvPr/>
          </p:nvSpPr>
          <p:spPr bwMode="auto">
            <a:xfrm>
              <a:off x="4768" y="2253"/>
              <a:ext cx="19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</p:txBody>
        </p:sp>
        <p:sp>
          <p:nvSpPr>
            <p:cNvPr id="11292" name="Text Box 34"/>
            <p:cNvSpPr txBox="1">
              <a:spLocks noChangeArrowheads="1"/>
            </p:cNvSpPr>
            <p:nvPr/>
          </p:nvSpPr>
          <p:spPr bwMode="auto">
            <a:xfrm>
              <a:off x="3840" y="2160"/>
              <a:ext cx="19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</p:txBody>
        </p:sp>
        <p:sp>
          <p:nvSpPr>
            <p:cNvPr id="11293" name="Text Box 36"/>
            <p:cNvSpPr txBox="1">
              <a:spLocks noChangeArrowheads="1"/>
            </p:cNvSpPr>
            <p:nvPr/>
          </p:nvSpPr>
          <p:spPr bwMode="auto">
            <a:xfrm>
              <a:off x="3848" y="2536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</p:txBody>
        </p:sp>
        <p:sp>
          <p:nvSpPr>
            <p:cNvPr id="11294" name="Text Box 37"/>
            <p:cNvSpPr txBox="1">
              <a:spLocks noChangeArrowheads="1"/>
            </p:cNvSpPr>
            <p:nvPr/>
          </p:nvSpPr>
          <p:spPr bwMode="auto">
            <a:xfrm>
              <a:off x="4036" y="2544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</p:txBody>
        </p:sp>
        <p:sp>
          <p:nvSpPr>
            <p:cNvPr id="11295" name="Text Box 38"/>
            <p:cNvSpPr txBox="1">
              <a:spLocks noChangeArrowheads="1"/>
            </p:cNvSpPr>
            <p:nvPr/>
          </p:nvSpPr>
          <p:spPr bwMode="auto">
            <a:xfrm>
              <a:off x="4036" y="2601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</p:txBody>
        </p:sp>
        <p:sp>
          <p:nvSpPr>
            <p:cNvPr id="11296" name="Text Box 39"/>
            <p:cNvSpPr txBox="1">
              <a:spLocks noChangeArrowheads="1"/>
            </p:cNvSpPr>
            <p:nvPr/>
          </p:nvSpPr>
          <p:spPr bwMode="auto">
            <a:xfrm>
              <a:off x="4128" y="2649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</p:txBody>
        </p:sp>
        <p:sp>
          <p:nvSpPr>
            <p:cNvPr id="11297" name="Text Box 40"/>
            <p:cNvSpPr txBox="1">
              <a:spLocks noChangeArrowheads="1"/>
            </p:cNvSpPr>
            <p:nvPr/>
          </p:nvSpPr>
          <p:spPr bwMode="auto">
            <a:xfrm>
              <a:off x="4180" y="2592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</p:txBody>
        </p:sp>
        <p:sp>
          <p:nvSpPr>
            <p:cNvPr id="11298" name="Text Box 41"/>
            <p:cNvSpPr txBox="1">
              <a:spLocks noChangeArrowheads="1"/>
            </p:cNvSpPr>
            <p:nvPr/>
          </p:nvSpPr>
          <p:spPr bwMode="auto">
            <a:xfrm>
              <a:off x="4228" y="2536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</p:txBody>
        </p:sp>
        <p:sp>
          <p:nvSpPr>
            <p:cNvPr id="11299" name="Text Box 42"/>
            <p:cNvSpPr txBox="1">
              <a:spLocks noChangeArrowheads="1"/>
            </p:cNvSpPr>
            <p:nvPr/>
          </p:nvSpPr>
          <p:spPr bwMode="auto">
            <a:xfrm>
              <a:off x="4324" y="2649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</p:txBody>
        </p:sp>
        <p:sp>
          <p:nvSpPr>
            <p:cNvPr id="11300" name="Text Box 43"/>
            <p:cNvSpPr txBox="1">
              <a:spLocks noChangeArrowheads="1"/>
            </p:cNvSpPr>
            <p:nvPr/>
          </p:nvSpPr>
          <p:spPr bwMode="auto">
            <a:xfrm>
              <a:off x="4372" y="2592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</p:txBody>
        </p:sp>
        <p:sp>
          <p:nvSpPr>
            <p:cNvPr id="11301" name="Text Box 44"/>
            <p:cNvSpPr txBox="1">
              <a:spLocks noChangeArrowheads="1"/>
            </p:cNvSpPr>
            <p:nvPr/>
          </p:nvSpPr>
          <p:spPr bwMode="auto">
            <a:xfrm>
              <a:off x="4420" y="2544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</p:txBody>
        </p:sp>
        <p:sp>
          <p:nvSpPr>
            <p:cNvPr id="11302" name="Text Box 45"/>
            <p:cNvSpPr txBox="1">
              <a:spLocks noChangeArrowheads="1"/>
            </p:cNvSpPr>
            <p:nvPr/>
          </p:nvSpPr>
          <p:spPr bwMode="auto">
            <a:xfrm>
              <a:off x="4468" y="2632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</p:txBody>
        </p:sp>
        <p:sp>
          <p:nvSpPr>
            <p:cNvPr id="11303" name="Text Box 46"/>
            <p:cNvSpPr txBox="1">
              <a:spLocks noChangeArrowheads="1"/>
            </p:cNvSpPr>
            <p:nvPr/>
          </p:nvSpPr>
          <p:spPr bwMode="auto">
            <a:xfrm>
              <a:off x="4564" y="2592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</p:txBody>
        </p:sp>
        <p:sp>
          <p:nvSpPr>
            <p:cNvPr id="11304" name="Text Box 47"/>
            <p:cNvSpPr txBox="1">
              <a:spLocks noChangeArrowheads="1"/>
            </p:cNvSpPr>
            <p:nvPr/>
          </p:nvSpPr>
          <p:spPr bwMode="auto">
            <a:xfrm>
              <a:off x="4564" y="2544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</p:txBody>
        </p:sp>
        <p:sp>
          <p:nvSpPr>
            <p:cNvPr id="11305" name="Text Box 48"/>
            <p:cNvSpPr txBox="1">
              <a:spLocks noChangeArrowheads="1"/>
            </p:cNvSpPr>
            <p:nvPr/>
          </p:nvSpPr>
          <p:spPr bwMode="auto">
            <a:xfrm>
              <a:off x="4612" y="2640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</p:txBody>
        </p:sp>
        <p:sp>
          <p:nvSpPr>
            <p:cNvPr id="11306" name="Text Box 49"/>
            <p:cNvSpPr txBox="1">
              <a:spLocks noChangeArrowheads="1"/>
            </p:cNvSpPr>
            <p:nvPr/>
          </p:nvSpPr>
          <p:spPr bwMode="auto">
            <a:xfrm>
              <a:off x="4728" y="2617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</p:txBody>
        </p:sp>
        <p:sp>
          <p:nvSpPr>
            <p:cNvPr id="11307" name="Text Box 50"/>
            <p:cNvSpPr txBox="1">
              <a:spLocks noChangeArrowheads="1"/>
            </p:cNvSpPr>
            <p:nvPr/>
          </p:nvSpPr>
          <p:spPr bwMode="auto">
            <a:xfrm>
              <a:off x="4844" y="2649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</p:txBody>
        </p:sp>
        <p:sp>
          <p:nvSpPr>
            <p:cNvPr id="11308" name="Text Box 51"/>
            <p:cNvSpPr txBox="1">
              <a:spLocks noChangeArrowheads="1"/>
            </p:cNvSpPr>
            <p:nvPr/>
          </p:nvSpPr>
          <p:spPr bwMode="auto">
            <a:xfrm>
              <a:off x="1760" y="2232"/>
              <a:ext cx="1776" cy="585"/>
            </a:xfrm>
            <a:prstGeom prst="rect">
              <a:avLst/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US"/>
                <a:t>The charge </a:t>
              </a:r>
              <a:r>
                <a:rPr lang="en-US" b="1"/>
                <a:t>q+</a:t>
              </a:r>
              <a:r>
                <a:rPr lang="en-US"/>
                <a:t> on one plate is equal to the charge </a:t>
              </a:r>
              <a:r>
                <a:rPr lang="en-US" b="1"/>
                <a:t>q–</a:t>
              </a:r>
              <a:r>
                <a:rPr lang="en-US"/>
                <a:t> on the other plate</a:t>
              </a:r>
            </a:p>
          </p:txBody>
        </p:sp>
        <p:sp>
          <p:nvSpPr>
            <p:cNvPr id="11309" name="Arc 52"/>
            <p:cNvSpPr>
              <a:spLocks/>
            </p:cNvSpPr>
            <p:nvPr/>
          </p:nvSpPr>
          <p:spPr bwMode="auto">
            <a:xfrm rot="10244387" flipH="1" flipV="1">
              <a:off x="3270" y="2004"/>
              <a:ext cx="678" cy="414"/>
            </a:xfrm>
            <a:custGeom>
              <a:avLst/>
              <a:gdLst>
                <a:gd name="T0" fmla="*/ 0 w 39122"/>
                <a:gd name="T1" fmla="*/ 4 h 21600"/>
                <a:gd name="T2" fmla="*/ 12 w 39122"/>
                <a:gd name="T3" fmla="*/ 5 h 21600"/>
                <a:gd name="T4" fmla="*/ 6 w 39122"/>
                <a:gd name="T5" fmla="*/ 8 h 21600"/>
                <a:gd name="T6" fmla="*/ 0 60000 65536"/>
                <a:gd name="T7" fmla="*/ 0 60000 65536"/>
                <a:gd name="T8" fmla="*/ 0 60000 65536"/>
                <a:gd name="T9" fmla="*/ 0 w 39122"/>
                <a:gd name="T10" fmla="*/ 0 h 21600"/>
                <a:gd name="T11" fmla="*/ 39122 w 3912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122" h="21600" fill="none" extrusionOk="0">
                  <a:moveTo>
                    <a:pt x="-1" y="11811"/>
                  </a:moveTo>
                  <a:cubicBezTo>
                    <a:pt x="3683" y="4564"/>
                    <a:pt x="11125" y="-1"/>
                    <a:pt x="19255" y="0"/>
                  </a:cubicBezTo>
                  <a:cubicBezTo>
                    <a:pt x="27908" y="0"/>
                    <a:pt x="35726" y="5164"/>
                    <a:pt x="39122" y="13123"/>
                  </a:cubicBezTo>
                </a:path>
                <a:path w="39122" h="21600" stroke="0" extrusionOk="0">
                  <a:moveTo>
                    <a:pt x="-1" y="11811"/>
                  </a:moveTo>
                  <a:cubicBezTo>
                    <a:pt x="3683" y="4564"/>
                    <a:pt x="11125" y="-1"/>
                    <a:pt x="19255" y="0"/>
                  </a:cubicBezTo>
                  <a:cubicBezTo>
                    <a:pt x="27908" y="0"/>
                    <a:pt x="35726" y="5164"/>
                    <a:pt x="39122" y="13123"/>
                  </a:cubicBezTo>
                  <a:lnTo>
                    <a:pt x="19255" y="21600"/>
                  </a:lnTo>
                  <a:close/>
                </a:path>
              </a:pathLst>
            </a:custGeom>
            <a:noFill/>
            <a:ln w="25400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Arc 53"/>
            <p:cNvSpPr>
              <a:spLocks/>
            </p:cNvSpPr>
            <p:nvPr/>
          </p:nvSpPr>
          <p:spPr bwMode="auto">
            <a:xfrm rot="11355613" flipH="1">
              <a:off x="2982" y="2737"/>
              <a:ext cx="981" cy="289"/>
            </a:xfrm>
            <a:custGeom>
              <a:avLst/>
              <a:gdLst>
                <a:gd name="T0" fmla="*/ 0 w 41737"/>
                <a:gd name="T1" fmla="*/ 3 h 21600"/>
                <a:gd name="T2" fmla="*/ 23 w 41737"/>
                <a:gd name="T3" fmla="*/ 3 h 21600"/>
                <a:gd name="T4" fmla="*/ 11 w 41737"/>
                <a:gd name="T5" fmla="*/ 4 h 21600"/>
                <a:gd name="T6" fmla="*/ 0 60000 65536"/>
                <a:gd name="T7" fmla="*/ 0 60000 65536"/>
                <a:gd name="T8" fmla="*/ 0 60000 65536"/>
                <a:gd name="T9" fmla="*/ 0 w 41737"/>
                <a:gd name="T10" fmla="*/ 0 h 21600"/>
                <a:gd name="T11" fmla="*/ 41737 w 4173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37" h="21600" fill="none" extrusionOk="0">
                  <a:moveTo>
                    <a:pt x="0" y="14110"/>
                  </a:moveTo>
                  <a:cubicBezTo>
                    <a:pt x="3135" y="5630"/>
                    <a:pt x="11219" y="-1"/>
                    <a:pt x="20260" y="0"/>
                  </a:cubicBezTo>
                  <a:cubicBezTo>
                    <a:pt x="31298" y="0"/>
                    <a:pt x="40560" y="8322"/>
                    <a:pt x="41736" y="19298"/>
                  </a:cubicBezTo>
                </a:path>
                <a:path w="41737" h="21600" stroke="0" extrusionOk="0">
                  <a:moveTo>
                    <a:pt x="0" y="14110"/>
                  </a:moveTo>
                  <a:cubicBezTo>
                    <a:pt x="3135" y="5630"/>
                    <a:pt x="11219" y="-1"/>
                    <a:pt x="20260" y="0"/>
                  </a:cubicBezTo>
                  <a:cubicBezTo>
                    <a:pt x="31298" y="0"/>
                    <a:pt x="40560" y="8322"/>
                    <a:pt x="41736" y="19298"/>
                  </a:cubicBezTo>
                  <a:lnTo>
                    <a:pt x="20260" y="21600"/>
                  </a:lnTo>
                  <a:close/>
                </a:path>
              </a:pathLst>
            </a:custGeom>
            <a:noFill/>
            <a:ln w="25400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11266" name="Object 57"/>
          <p:cNvGraphicFramePr>
            <a:graphicFrameLocks noChangeAspect="1"/>
          </p:cNvGraphicFramePr>
          <p:nvPr>
            <p:ph sz="half" idx="2"/>
          </p:nvPr>
        </p:nvGraphicFramePr>
        <p:xfrm>
          <a:off x="3825875" y="2814638"/>
          <a:ext cx="1622425" cy="742950"/>
        </p:xfrm>
        <a:graphic>
          <a:graphicData uri="http://schemas.openxmlformats.org/presentationml/2006/ole">
            <p:oleObj spid="_x0000_s11266" name="Equation" r:id="rId3" imgW="444240" imgH="203040" progId="Equation.3">
              <p:embed/>
            </p:oleObj>
          </a:graphicData>
        </a:graphic>
      </p:graphicFrame>
      <p:sp>
        <p:nvSpPr>
          <p:cNvPr id="11273" name="Text Box 59"/>
          <p:cNvSpPr txBox="1">
            <a:spLocks noChangeArrowheads="1"/>
          </p:cNvSpPr>
          <p:nvPr/>
        </p:nvSpPr>
        <p:spPr bwMode="auto">
          <a:xfrm>
            <a:off x="533400" y="5432425"/>
            <a:ext cx="4457700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 u="sng"/>
              <a:t>Farad (</a:t>
            </a:r>
            <a:r>
              <a:rPr lang="en-US" b="1" i="1" u="sng"/>
              <a:t>F</a:t>
            </a:r>
            <a:r>
              <a:rPr lang="en-US" b="1" u="sng"/>
              <a:t>)</a:t>
            </a:r>
            <a:r>
              <a:rPr lang="en-US"/>
              <a:t>: unit of capacitance. </a:t>
            </a:r>
          </a:p>
          <a:p>
            <a:pPr algn="l"/>
            <a:r>
              <a:rPr lang="en-US"/>
              <a:t>	1 farad = 1 coulomb/volt (C/V)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229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12293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3BA481A-DA48-4DA5-B512-7A3D10E48C36}" type="slidenum">
              <a:rPr lang="en-US" smtClean="0"/>
              <a:pPr lvl="1"/>
              <a:t>22</a:t>
            </a:fld>
            <a:endParaRPr lang="en-US" smtClean="0"/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Ideal Capacitor</a:t>
            </a:r>
          </a:p>
        </p:txBody>
      </p:sp>
      <p:sp>
        <p:nvSpPr>
          <p:cNvPr id="122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866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smtClean="0"/>
              <a:t>No current</a:t>
            </a:r>
            <a:r>
              <a:rPr lang="en-US" sz="2400" smtClean="0"/>
              <a:t> can flow through a capacitor if the voltage across it is </a:t>
            </a:r>
            <a:r>
              <a:rPr lang="en-US" sz="2400" b="1" smtClean="0"/>
              <a:t>constant</a:t>
            </a:r>
            <a:r>
              <a:rPr lang="en-US" sz="2400" smtClean="0"/>
              <a:t> (i.e. connected to a </a:t>
            </a:r>
            <a:r>
              <a:rPr lang="en-US" sz="2400" b="1" smtClean="0"/>
              <a:t>DC source</a:t>
            </a:r>
            <a:r>
              <a:rPr lang="en-US" sz="2400" smtClean="0"/>
              <a:t>)</a:t>
            </a:r>
          </a:p>
          <a:p>
            <a:pPr>
              <a:lnSpc>
                <a:spcPct val="90000"/>
              </a:lnSpc>
            </a:pPr>
            <a:r>
              <a:rPr lang="en-US" sz="2400" b="1" smtClean="0"/>
              <a:t>BUT</a:t>
            </a:r>
            <a:r>
              <a:rPr lang="en-US" sz="2400" smtClean="0"/>
              <a:t> when a DC source is applied to a capacitor, there is an </a:t>
            </a:r>
            <a:r>
              <a:rPr lang="en-US" sz="2400" b="1" smtClean="0"/>
              <a:t>initial</a:t>
            </a:r>
            <a:r>
              <a:rPr lang="en-US" sz="2400" smtClean="0"/>
              <a:t> circuit current as the capacitor plates are charged (‘</a:t>
            </a:r>
            <a:r>
              <a:rPr lang="en-US" sz="2400" b="1" smtClean="0"/>
              <a:t>charging</a:t>
            </a:r>
            <a:r>
              <a:rPr lang="en-US" sz="2400" smtClean="0"/>
              <a:t>’ the capacitor)</a:t>
            </a:r>
          </a:p>
        </p:txBody>
      </p:sp>
      <p:graphicFrame>
        <p:nvGraphicFramePr>
          <p:cNvPr id="12290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3962400" y="3276600"/>
          <a:ext cx="1631950" cy="873125"/>
        </p:xfrm>
        <a:graphic>
          <a:graphicData uri="http://schemas.openxmlformats.org/presentationml/2006/ole">
            <p:oleObj spid="_x0000_s12290" name="Equation" r:id="rId3" imgW="736560" imgH="393480" progId="Equation.3">
              <p:embed/>
            </p:oleObj>
          </a:graphicData>
        </a:graphic>
      </p:graphicFrame>
      <p:grpSp>
        <p:nvGrpSpPr>
          <p:cNvPr id="12296" name="Group 62"/>
          <p:cNvGrpSpPr>
            <a:grpSpLocks/>
          </p:cNvGrpSpPr>
          <p:nvPr/>
        </p:nvGrpSpPr>
        <p:grpSpPr bwMode="auto">
          <a:xfrm>
            <a:off x="5356225" y="4318000"/>
            <a:ext cx="3606800" cy="1549400"/>
            <a:chOff x="2765" y="2720"/>
            <a:chExt cx="2272" cy="976"/>
          </a:xfrm>
        </p:grpSpPr>
        <p:grpSp>
          <p:nvGrpSpPr>
            <p:cNvPr id="12300" name="Group 53"/>
            <p:cNvGrpSpPr>
              <a:grpSpLocks/>
            </p:cNvGrpSpPr>
            <p:nvPr/>
          </p:nvGrpSpPr>
          <p:grpSpPr bwMode="auto">
            <a:xfrm rot="5400000">
              <a:off x="4087" y="2735"/>
              <a:ext cx="958" cy="943"/>
              <a:chOff x="3366" y="2436"/>
              <a:chExt cx="958" cy="943"/>
            </a:xfrm>
          </p:grpSpPr>
          <p:grpSp>
            <p:nvGrpSpPr>
              <p:cNvPr id="12307" name="Group 11"/>
              <p:cNvGrpSpPr>
                <a:grpSpLocks/>
              </p:cNvGrpSpPr>
              <p:nvPr/>
            </p:nvGrpSpPr>
            <p:grpSpPr bwMode="auto">
              <a:xfrm rot="-5400000">
                <a:off x="3293" y="2843"/>
                <a:ext cx="942" cy="130"/>
                <a:chOff x="3360" y="2544"/>
                <a:chExt cx="1488" cy="240"/>
              </a:xfrm>
            </p:grpSpPr>
            <p:sp>
              <p:nvSpPr>
                <p:cNvPr id="12325" name="AutoShape 12"/>
                <p:cNvSpPr>
                  <a:spLocks noChangeArrowheads="1"/>
                </p:cNvSpPr>
                <p:nvPr/>
              </p:nvSpPr>
              <p:spPr bwMode="auto">
                <a:xfrm flipV="1">
                  <a:off x="3360" y="2544"/>
                  <a:ext cx="1488" cy="192"/>
                </a:xfrm>
                <a:prstGeom prst="parallelogram">
                  <a:avLst>
                    <a:gd name="adj" fmla="val 273941"/>
                  </a:avLst>
                </a:prstGeom>
                <a:solidFill>
                  <a:srgbClr val="ACA964">
                    <a:alpha val="50195"/>
                  </a:srgbClr>
                </a:solidFill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26" name="Rectangle 13"/>
                <p:cNvSpPr>
                  <a:spLocks noChangeArrowheads="1"/>
                </p:cNvSpPr>
                <p:nvPr/>
              </p:nvSpPr>
              <p:spPr bwMode="auto">
                <a:xfrm>
                  <a:off x="3888" y="2736"/>
                  <a:ext cx="960" cy="48"/>
                </a:xfrm>
                <a:prstGeom prst="rect">
                  <a:avLst/>
                </a:prstGeom>
                <a:solidFill>
                  <a:srgbClr val="8495A9">
                    <a:alpha val="2000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27" name="AutoShape 14"/>
                <p:cNvSpPr>
                  <a:spLocks noChangeArrowheads="1"/>
                </p:cNvSpPr>
                <p:nvPr/>
              </p:nvSpPr>
              <p:spPr bwMode="auto">
                <a:xfrm rot="-5400000">
                  <a:off x="3504" y="2400"/>
                  <a:ext cx="240" cy="528"/>
                </a:xfrm>
                <a:prstGeom prst="parallelogram">
                  <a:avLst>
                    <a:gd name="adj" fmla="val 84167"/>
                  </a:avLst>
                </a:prstGeom>
                <a:solidFill>
                  <a:srgbClr val="8495A9">
                    <a:alpha val="50195"/>
                  </a:srgbClr>
                </a:solidFill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308" name="AutoShape 15"/>
              <p:cNvSpPr>
                <a:spLocks noChangeArrowheads="1"/>
              </p:cNvSpPr>
              <p:nvPr/>
            </p:nvSpPr>
            <p:spPr bwMode="auto">
              <a:xfrm rot="16200000" flipV="1">
                <a:off x="3488" y="2856"/>
                <a:ext cx="942" cy="104"/>
              </a:xfrm>
              <a:prstGeom prst="parallelogram">
                <a:avLst>
                  <a:gd name="adj" fmla="val 320164"/>
                </a:avLst>
              </a:prstGeom>
              <a:solidFill>
                <a:srgbClr val="ACA964">
                  <a:alpha val="20000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rot="10800000" wrap="none" anchor="ctr"/>
              <a:lstStyle/>
              <a:p>
                <a:endParaRPr lang="en-US" b="1"/>
              </a:p>
            </p:txBody>
          </p:sp>
          <p:sp>
            <p:nvSpPr>
              <p:cNvPr id="12309" name="Rectangle 16"/>
              <p:cNvSpPr>
                <a:spLocks noChangeArrowheads="1"/>
              </p:cNvSpPr>
              <p:nvPr/>
            </p:nvSpPr>
            <p:spPr bwMode="auto">
              <a:xfrm rot="-5400000">
                <a:off x="3720" y="2727"/>
                <a:ext cx="608" cy="26"/>
              </a:xfrm>
              <a:prstGeom prst="rect">
                <a:avLst/>
              </a:prstGeom>
              <a:solidFill>
                <a:srgbClr val="8495A9">
                  <a:alpha val="20000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10" name="AutoShape 17"/>
              <p:cNvSpPr>
                <a:spLocks noChangeArrowheads="1"/>
              </p:cNvSpPr>
              <p:nvPr/>
            </p:nvSpPr>
            <p:spPr bwMode="auto">
              <a:xfrm rot="10800000">
                <a:off x="3907" y="3044"/>
                <a:ext cx="130" cy="334"/>
              </a:xfrm>
              <a:prstGeom prst="parallelogram">
                <a:avLst>
                  <a:gd name="adj" fmla="val 84167"/>
                </a:avLst>
              </a:prstGeom>
              <a:solidFill>
                <a:srgbClr val="8495A9">
                  <a:alpha val="50195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11" name="Rectangle 18"/>
              <p:cNvSpPr>
                <a:spLocks noChangeArrowheads="1"/>
              </p:cNvSpPr>
              <p:nvPr/>
            </p:nvSpPr>
            <p:spPr bwMode="auto">
              <a:xfrm rot="-5400000">
                <a:off x="3618" y="2649"/>
                <a:ext cx="608" cy="182"/>
              </a:xfrm>
              <a:prstGeom prst="rect">
                <a:avLst/>
              </a:prstGeom>
              <a:solidFill>
                <a:srgbClr val="FFFFFF">
                  <a:alpha val="50195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12" name="AutoShape 19"/>
              <p:cNvSpPr>
                <a:spLocks noChangeArrowheads="1"/>
              </p:cNvSpPr>
              <p:nvPr/>
            </p:nvSpPr>
            <p:spPr bwMode="auto">
              <a:xfrm rot="10800000">
                <a:off x="3725" y="3044"/>
                <a:ext cx="292" cy="334"/>
              </a:xfrm>
              <a:prstGeom prst="parallelogram">
                <a:avLst>
                  <a:gd name="adj" fmla="val 35991"/>
                </a:avLst>
              </a:prstGeom>
              <a:solidFill>
                <a:srgbClr val="FFFFFF">
                  <a:alpha val="39999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13" name="Line 20"/>
              <p:cNvSpPr>
                <a:spLocks noChangeShapeType="1"/>
              </p:cNvSpPr>
              <p:nvPr/>
            </p:nvSpPr>
            <p:spPr bwMode="auto">
              <a:xfrm rot="16200000" flipV="1">
                <a:off x="3559" y="2730"/>
                <a:ext cx="0" cy="38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14" name="Line 21"/>
              <p:cNvSpPr>
                <a:spLocks noChangeShapeType="1"/>
              </p:cNvSpPr>
              <p:nvPr/>
            </p:nvSpPr>
            <p:spPr bwMode="auto">
              <a:xfrm rot="16200000" flipV="1">
                <a:off x="4181" y="2779"/>
                <a:ext cx="0" cy="28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15" name="Text Box 22"/>
              <p:cNvSpPr txBox="1">
                <a:spLocks noChangeArrowheads="1"/>
              </p:cNvSpPr>
              <p:nvPr/>
            </p:nvSpPr>
            <p:spPr bwMode="auto">
              <a:xfrm rot="-5400000">
                <a:off x="3630" y="3010"/>
                <a:ext cx="19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</a:t>
                </a:r>
              </a:p>
            </p:txBody>
          </p:sp>
          <p:sp>
            <p:nvSpPr>
              <p:cNvPr id="12316" name="Text Box 23"/>
              <p:cNvSpPr txBox="1">
                <a:spLocks noChangeArrowheads="1"/>
              </p:cNvSpPr>
              <p:nvPr/>
            </p:nvSpPr>
            <p:spPr bwMode="auto">
              <a:xfrm rot="-5400000">
                <a:off x="3636" y="2905"/>
                <a:ext cx="19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</a:t>
                </a:r>
              </a:p>
            </p:txBody>
          </p:sp>
          <p:sp>
            <p:nvSpPr>
              <p:cNvPr id="12317" name="Text Box 26"/>
              <p:cNvSpPr txBox="1">
                <a:spLocks noChangeArrowheads="1"/>
              </p:cNvSpPr>
              <p:nvPr/>
            </p:nvSpPr>
            <p:spPr bwMode="auto">
              <a:xfrm rot="-5400000">
                <a:off x="3640" y="2731"/>
                <a:ext cx="19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</a:t>
                </a:r>
              </a:p>
            </p:txBody>
          </p:sp>
          <p:sp>
            <p:nvSpPr>
              <p:cNvPr id="12318" name="Text Box 29"/>
              <p:cNvSpPr txBox="1">
                <a:spLocks noChangeArrowheads="1"/>
              </p:cNvSpPr>
              <p:nvPr/>
            </p:nvSpPr>
            <p:spPr bwMode="auto">
              <a:xfrm rot="-5400000">
                <a:off x="3652" y="2616"/>
                <a:ext cx="19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</a:t>
                </a:r>
              </a:p>
            </p:txBody>
          </p:sp>
          <p:sp>
            <p:nvSpPr>
              <p:cNvPr id="12319" name="Text Box 37"/>
              <p:cNvSpPr txBox="1">
                <a:spLocks noChangeArrowheads="1"/>
              </p:cNvSpPr>
              <p:nvPr/>
            </p:nvSpPr>
            <p:spPr bwMode="auto">
              <a:xfrm rot="-5400000">
                <a:off x="3818" y="3058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–</a:t>
                </a:r>
              </a:p>
            </p:txBody>
          </p:sp>
          <p:sp>
            <p:nvSpPr>
              <p:cNvPr id="12320" name="Text Box 38"/>
              <p:cNvSpPr txBox="1">
                <a:spLocks noChangeArrowheads="1"/>
              </p:cNvSpPr>
              <p:nvPr/>
            </p:nvSpPr>
            <p:spPr bwMode="auto">
              <a:xfrm rot="-5400000">
                <a:off x="3838" y="2898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–</a:t>
                </a:r>
              </a:p>
            </p:txBody>
          </p:sp>
          <p:sp>
            <p:nvSpPr>
              <p:cNvPr id="12321" name="Text Box 40"/>
              <p:cNvSpPr txBox="1">
                <a:spLocks noChangeArrowheads="1"/>
              </p:cNvSpPr>
              <p:nvPr/>
            </p:nvSpPr>
            <p:spPr bwMode="auto">
              <a:xfrm rot="-5400000">
                <a:off x="3863" y="2762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–</a:t>
                </a:r>
              </a:p>
            </p:txBody>
          </p:sp>
          <p:sp>
            <p:nvSpPr>
              <p:cNvPr id="12322" name="Text Box 41"/>
              <p:cNvSpPr txBox="1">
                <a:spLocks noChangeArrowheads="1"/>
              </p:cNvSpPr>
              <p:nvPr/>
            </p:nvSpPr>
            <p:spPr bwMode="auto">
              <a:xfrm rot="-5400000">
                <a:off x="3822" y="2725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–</a:t>
                </a:r>
              </a:p>
            </p:txBody>
          </p:sp>
          <p:sp>
            <p:nvSpPr>
              <p:cNvPr id="12323" name="Text Box 43"/>
              <p:cNvSpPr txBox="1">
                <a:spLocks noChangeArrowheads="1"/>
              </p:cNvSpPr>
              <p:nvPr/>
            </p:nvSpPr>
            <p:spPr bwMode="auto">
              <a:xfrm rot="-5400000">
                <a:off x="3916" y="2512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–</a:t>
                </a:r>
              </a:p>
            </p:txBody>
          </p:sp>
          <p:sp>
            <p:nvSpPr>
              <p:cNvPr id="12324" name="Text Box 44"/>
              <p:cNvSpPr txBox="1">
                <a:spLocks noChangeArrowheads="1"/>
              </p:cNvSpPr>
              <p:nvPr/>
            </p:nvSpPr>
            <p:spPr bwMode="auto">
              <a:xfrm rot="-5400000">
                <a:off x="3862" y="2625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–</a:t>
                </a:r>
              </a:p>
            </p:txBody>
          </p:sp>
        </p:grpSp>
        <p:grpSp>
          <p:nvGrpSpPr>
            <p:cNvPr id="12301" name="Group 55"/>
            <p:cNvGrpSpPr>
              <a:grpSpLocks/>
            </p:cNvGrpSpPr>
            <p:nvPr/>
          </p:nvGrpSpPr>
          <p:grpSpPr bwMode="auto">
            <a:xfrm>
              <a:off x="2765" y="3010"/>
              <a:ext cx="563" cy="404"/>
              <a:chOff x="42" y="2584"/>
              <a:chExt cx="563" cy="404"/>
            </a:xfrm>
          </p:grpSpPr>
          <p:sp>
            <p:nvSpPr>
              <p:cNvPr id="12304" name="Text Box 56"/>
              <p:cNvSpPr txBox="1">
                <a:spLocks noChangeArrowheads="1"/>
              </p:cNvSpPr>
              <p:nvPr/>
            </p:nvSpPr>
            <p:spPr bwMode="auto">
              <a:xfrm>
                <a:off x="42" y="2608"/>
                <a:ext cx="23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12305" name="Oval 57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6" name="Text Box 58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cxnSp>
          <p:nvCxnSpPr>
            <p:cNvPr id="12302" name="AutoShape 59"/>
            <p:cNvCxnSpPr>
              <a:cxnSpLocks noChangeShapeType="1"/>
              <a:stCxn id="12306" idx="0"/>
              <a:endCxn id="12313" idx="1"/>
            </p:cNvCxnSpPr>
            <p:nvPr/>
          </p:nvCxnSpPr>
          <p:spPr bwMode="auto">
            <a:xfrm rot="-5400000">
              <a:off x="3711" y="2170"/>
              <a:ext cx="290" cy="1390"/>
            </a:xfrm>
            <a:prstGeom prst="bentConnector3">
              <a:avLst>
                <a:gd name="adj1" fmla="val 100343"/>
              </a:avLst>
            </a:prstGeom>
            <a:noFill/>
            <a:ln w="28575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2303" name="AutoShape 60"/>
            <p:cNvCxnSpPr>
              <a:cxnSpLocks noChangeShapeType="1"/>
              <a:stCxn id="12306" idx="2"/>
              <a:endCxn id="12314" idx="0"/>
            </p:cNvCxnSpPr>
            <p:nvPr/>
          </p:nvCxnSpPr>
          <p:spPr bwMode="auto">
            <a:xfrm rot="16200000" flipH="1">
              <a:off x="3715" y="2860"/>
              <a:ext cx="282" cy="1390"/>
            </a:xfrm>
            <a:prstGeom prst="bentConnector3">
              <a:avLst>
                <a:gd name="adj1" fmla="val 99287"/>
              </a:avLst>
            </a:prstGeom>
            <a:noFill/>
            <a:ln w="28575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</p:grpSp>
      <p:sp>
        <p:nvSpPr>
          <p:cNvPr id="12297" name="Text Box 61"/>
          <p:cNvSpPr txBox="1">
            <a:spLocks noChangeArrowheads="1"/>
          </p:cNvSpPr>
          <p:nvPr/>
        </p:nvSpPr>
        <p:spPr bwMode="auto">
          <a:xfrm>
            <a:off x="687388" y="4419600"/>
            <a:ext cx="3656012" cy="1477963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 u="sng">
                <a:solidFill>
                  <a:schemeClr val="bg2"/>
                </a:solidFill>
              </a:rPr>
              <a:t>Charging the capacitor</a:t>
            </a:r>
            <a:r>
              <a:rPr lang="en-US">
                <a:solidFill>
                  <a:schemeClr val="bg2"/>
                </a:solidFill>
              </a:rPr>
              <a:t>: a current flows as electrons leave one plate to accumulate on the other.  </a:t>
            </a:r>
          </a:p>
          <a:p>
            <a:pPr algn="l"/>
            <a:r>
              <a:rPr lang="en-US">
                <a:solidFill>
                  <a:schemeClr val="bg2"/>
                </a:solidFill>
              </a:rPr>
              <a:t>   This occurs until the voltage across the capacitor = source voltage</a:t>
            </a:r>
          </a:p>
        </p:txBody>
      </p:sp>
      <p:sp>
        <p:nvSpPr>
          <p:cNvPr id="12298" name="Line 63"/>
          <p:cNvSpPr>
            <a:spLocks noChangeShapeType="1"/>
          </p:cNvSpPr>
          <p:nvPr/>
        </p:nvSpPr>
        <p:spPr bwMode="auto">
          <a:xfrm>
            <a:off x="6296025" y="4165600"/>
            <a:ext cx="788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2299" name="Text Box 64"/>
          <p:cNvSpPr txBox="1">
            <a:spLocks noChangeArrowheads="1"/>
          </p:cNvSpPr>
          <p:nvPr/>
        </p:nvSpPr>
        <p:spPr bwMode="auto">
          <a:xfrm>
            <a:off x="6553200" y="3810000"/>
            <a:ext cx="2476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85481B1-216B-4FE8-A3BC-8AEB57F6C770}" type="slidenum">
              <a:rPr lang="en-US" smtClean="0"/>
              <a:pPr lvl="1"/>
              <a:t>23</a:t>
            </a:fld>
            <a:endParaRPr lang="en-US" smtClean="0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Ideal Capacitor</a:t>
            </a:r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25352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u="sng" smtClean="0"/>
              <a:t>Capacitor with an AC source</a:t>
            </a:r>
            <a:r>
              <a:rPr lang="en-US" sz="2400" smtClean="0"/>
              <a:t>: since AC sources periodically reverse voltage directions, the capacitor plates will change charge polarity accordingly 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With each polarity change, the capacitor goes through a ‘</a:t>
            </a:r>
            <a:r>
              <a:rPr lang="en-US" sz="2000" b="1" smtClean="0"/>
              <a:t>charging</a:t>
            </a:r>
            <a:r>
              <a:rPr lang="en-US" sz="2000" smtClean="0"/>
              <a:t>’ state, thus current continuously flows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Just as with a DC source, </a:t>
            </a:r>
            <a:r>
              <a:rPr lang="en-US" sz="2000" b="1" smtClean="0"/>
              <a:t>no electrons cross between the plates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Just as with a DC source, </a:t>
            </a:r>
            <a:r>
              <a:rPr lang="en-US" sz="2000" b="1" smtClean="0"/>
              <a:t>voltage across a capacitor cannot change instantaneously</a:t>
            </a:r>
          </a:p>
        </p:txBody>
      </p:sp>
      <p:grpSp>
        <p:nvGrpSpPr>
          <p:cNvPr id="56327" name="Group 70"/>
          <p:cNvGrpSpPr>
            <a:grpSpLocks/>
          </p:cNvGrpSpPr>
          <p:nvPr/>
        </p:nvGrpSpPr>
        <p:grpSpPr bwMode="auto">
          <a:xfrm>
            <a:off x="142875" y="3816350"/>
            <a:ext cx="3867150" cy="2057400"/>
            <a:chOff x="90" y="2404"/>
            <a:chExt cx="2436" cy="1296"/>
          </a:xfrm>
        </p:grpSpPr>
        <p:grpSp>
          <p:nvGrpSpPr>
            <p:cNvPr id="56357" name="Group 5"/>
            <p:cNvGrpSpPr>
              <a:grpSpLocks/>
            </p:cNvGrpSpPr>
            <p:nvPr/>
          </p:nvGrpSpPr>
          <p:grpSpPr bwMode="auto">
            <a:xfrm rot="5400000">
              <a:off x="1576" y="2739"/>
              <a:ext cx="958" cy="943"/>
              <a:chOff x="3366" y="2436"/>
              <a:chExt cx="958" cy="943"/>
            </a:xfrm>
          </p:grpSpPr>
          <p:grpSp>
            <p:nvGrpSpPr>
              <p:cNvPr id="56365" name="Group 6"/>
              <p:cNvGrpSpPr>
                <a:grpSpLocks/>
              </p:cNvGrpSpPr>
              <p:nvPr/>
            </p:nvGrpSpPr>
            <p:grpSpPr bwMode="auto">
              <a:xfrm rot="-5400000">
                <a:off x="3293" y="2843"/>
                <a:ext cx="942" cy="130"/>
                <a:chOff x="3360" y="2544"/>
                <a:chExt cx="1488" cy="240"/>
              </a:xfrm>
            </p:grpSpPr>
            <p:sp>
              <p:nvSpPr>
                <p:cNvPr id="56383" name="AutoShape 7"/>
                <p:cNvSpPr>
                  <a:spLocks noChangeArrowheads="1"/>
                </p:cNvSpPr>
                <p:nvPr/>
              </p:nvSpPr>
              <p:spPr bwMode="auto">
                <a:xfrm flipV="1">
                  <a:off x="3360" y="2544"/>
                  <a:ext cx="1488" cy="192"/>
                </a:xfrm>
                <a:prstGeom prst="parallelogram">
                  <a:avLst>
                    <a:gd name="adj" fmla="val 273941"/>
                  </a:avLst>
                </a:prstGeom>
                <a:solidFill>
                  <a:srgbClr val="ACA964">
                    <a:alpha val="50195"/>
                  </a:srgbClr>
                </a:solidFill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384" name="Rectangle 8"/>
                <p:cNvSpPr>
                  <a:spLocks noChangeArrowheads="1"/>
                </p:cNvSpPr>
                <p:nvPr/>
              </p:nvSpPr>
              <p:spPr bwMode="auto">
                <a:xfrm>
                  <a:off x="3888" y="2736"/>
                  <a:ext cx="960" cy="48"/>
                </a:xfrm>
                <a:prstGeom prst="rect">
                  <a:avLst/>
                </a:prstGeom>
                <a:solidFill>
                  <a:srgbClr val="8495A9">
                    <a:alpha val="2000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385" name="AutoShape 9"/>
                <p:cNvSpPr>
                  <a:spLocks noChangeArrowheads="1"/>
                </p:cNvSpPr>
                <p:nvPr/>
              </p:nvSpPr>
              <p:spPr bwMode="auto">
                <a:xfrm rot="-5400000">
                  <a:off x="3504" y="2400"/>
                  <a:ext cx="240" cy="528"/>
                </a:xfrm>
                <a:prstGeom prst="parallelogram">
                  <a:avLst>
                    <a:gd name="adj" fmla="val 84167"/>
                  </a:avLst>
                </a:prstGeom>
                <a:solidFill>
                  <a:srgbClr val="8495A9">
                    <a:alpha val="50195"/>
                  </a:srgbClr>
                </a:solidFill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6366" name="AutoShape 10"/>
              <p:cNvSpPr>
                <a:spLocks noChangeArrowheads="1"/>
              </p:cNvSpPr>
              <p:nvPr/>
            </p:nvSpPr>
            <p:spPr bwMode="auto">
              <a:xfrm rot="16200000" flipV="1">
                <a:off x="3488" y="2856"/>
                <a:ext cx="942" cy="104"/>
              </a:xfrm>
              <a:prstGeom prst="parallelogram">
                <a:avLst>
                  <a:gd name="adj" fmla="val 320164"/>
                </a:avLst>
              </a:prstGeom>
              <a:solidFill>
                <a:srgbClr val="ACA964">
                  <a:alpha val="20000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rot="10800000" wrap="none" anchor="ctr"/>
              <a:lstStyle/>
              <a:p>
                <a:endParaRPr lang="en-US" b="1"/>
              </a:p>
            </p:txBody>
          </p:sp>
          <p:sp>
            <p:nvSpPr>
              <p:cNvPr id="56367" name="Rectangle 11"/>
              <p:cNvSpPr>
                <a:spLocks noChangeArrowheads="1"/>
              </p:cNvSpPr>
              <p:nvPr/>
            </p:nvSpPr>
            <p:spPr bwMode="auto">
              <a:xfrm rot="-5400000">
                <a:off x="3720" y="2727"/>
                <a:ext cx="608" cy="26"/>
              </a:xfrm>
              <a:prstGeom prst="rect">
                <a:avLst/>
              </a:prstGeom>
              <a:solidFill>
                <a:srgbClr val="8495A9">
                  <a:alpha val="20000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68" name="AutoShape 12"/>
              <p:cNvSpPr>
                <a:spLocks noChangeArrowheads="1"/>
              </p:cNvSpPr>
              <p:nvPr/>
            </p:nvSpPr>
            <p:spPr bwMode="auto">
              <a:xfrm rot="10800000">
                <a:off x="3907" y="3044"/>
                <a:ext cx="130" cy="334"/>
              </a:xfrm>
              <a:prstGeom prst="parallelogram">
                <a:avLst>
                  <a:gd name="adj" fmla="val 84167"/>
                </a:avLst>
              </a:prstGeom>
              <a:solidFill>
                <a:srgbClr val="8495A9">
                  <a:alpha val="50195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69" name="Rectangle 13"/>
              <p:cNvSpPr>
                <a:spLocks noChangeArrowheads="1"/>
              </p:cNvSpPr>
              <p:nvPr/>
            </p:nvSpPr>
            <p:spPr bwMode="auto">
              <a:xfrm rot="-5400000">
                <a:off x="3618" y="2649"/>
                <a:ext cx="608" cy="182"/>
              </a:xfrm>
              <a:prstGeom prst="rect">
                <a:avLst/>
              </a:prstGeom>
              <a:solidFill>
                <a:srgbClr val="FFFFFF">
                  <a:alpha val="50195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70" name="AutoShape 14"/>
              <p:cNvSpPr>
                <a:spLocks noChangeArrowheads="1"/>
              </p:cNvSpPr>
              <p:nvPr/>
            </p:nvSpPr>
            <p:spPr bwMode="auto">
              <a:xfrm rot="10800000">
                <a:off x="3725" y="3044"/>
                <a:ext cx="292" cy="334"/>
              </a:xfrm>
              <a:prstGeom prst="parallelogram">
                <a:avLst>
                  <a:gd name="adj" fmla="val 35991"/>
                </a:avLst>
              </a:prstGeom>
              <a:solidFill>
                <a:srgbClr val="FFFFFF">
                  <a:alpha val="39999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71" name="Line 15"/>
              <p:cNvSpPr>
                <a:spLocks noChangeShapeType="1"/>
              </p:cNvSpPr>
              <p:nvPr/>
            </p:nvSpPr>
            <p:spPr bwMode="auto">
              <a:xfrm rot="16200000" flipV="1">
                <a:off x="3559" y="2730"/>
                <a:ext cx="0" cy="38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72" name="Line 16"/>
              <p:cNvSpPr>
                <a:spLocks noChangeShapeType="1"/>
              </p:cNvSpPr>
              <p:nvPr/>
            </p:nvSpPr>
            <p:spPr bwMode="auto">
              <a:xfrm rot="16200000" flipV="1">
                <a:off x="4181" y="2779"/>
                <a:ext cx="0" cy="28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73" name="Text Box 17"/>
              <p:cNvSpPr txBox="1">
                <a:spLocks noChangeArrowheads="1"/>
              </p:cNvSpPr>
              <p:nvPr/>
            </p:nvSpPr>
            <p:spPr bwMode="auto">
              <a:xfrm rot="-5400000">
                <a:off x="3630" y="3010"/>
                <a:ext cx="19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</a:t>
                </a:r>
              </a:p>
            </p:txBody>
          </p:sp>
          <p:sp>
            <p:nvSpPr>
              <p:cNvPr id="56374" name="Text Box 18"/>
              <p:cNvSpPr txBox="1">
                <a:spLocks noChangeArrowheads="1"/>
              </p:cNvSpPr>
              <p:nvPr/>
            </p:nvSpPr>
            <p:spPr bwMode="auto">
              <a:xfrm rot="-5400000">
                <a:off x="3636" y="2905"/>
                <a:ext cx="19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</a:t>
                </a:r>
              </a:p>
            </p:txBody>
          </p:sp>
          <p:sp>
            <p:nvSpPr>
              <p:cNvPr id="56375" name="Text Box 19"/>
              <p:cNvSpPr txBox="1">
                <a:spLocks noChangeArrowheads="1"/>
              </p:cNvSpPr>
              <p:nvPr/>
            </p:nvSpPr>
            <p:spPr bwMode="auto">
              <a:xfrm rot="-5400000">
                <a:off x="3640" y="2731"/>
                <a:ext cx="19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</a:t>
                </a:r>
              </a:p>
            </p:txBody>
          </p:sp>
          <p:sp>
            <p:nvSpPr>
              <p:cNvPr id="56376" name="Text Box 20"/>
              <p:cNvSpPr txBox="1">
                <a:spLocks noChangeArrowheads="1"/>
              </p:cNvSpPr>
              <p:nvPr/>
            </p:nvSpPr>
            <p:spPr bwMode="auto">
              <a:xfrm rot="-5400000">
                <a:off x="3652" y="2616"/>
                <a:ext cx="19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</a:t>
                </a:r>
              </a:p>
            </p:txBody>
          </p:sp>
          <p:sp>
            <p:nvSpPr>
              <p:cNvPr id="56377" name="Text Box 21"/>
              <p:cNvSpPr txBox="1">
                <a:spLocks noChangeArrowheads="1"/>
              </p:cNvSpPr>
              <p:nvPr/>
            </p:nvSpPr>
            <p:spPr bwMode="auto">
              <a:xfrm rot="-5400000">
                <a:off x="3818" y="3058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–</a:t>
                </a:r>
              </a:p>
            </p:txBody>
          </p:sp>
          <p:sp>
            <p:nvSpPr>
              <p:cNvPr id="56378" name="Text Box 22"/>
              <p:cNvSpPr txBox="1">
                <a:spLocks noChangeArrowheads="1"/>
              </p:cNvSpPr>
              <p:nvPr/>
            </p:nvSpPr>
            <p:spPr bwMode="auto">
              <a:xfrm rot="-5400000">
                <a:off x="3838" y="2898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–</a:t>
                </a:r>
              </a:p>
            </p:txBody>
          </p:sp>
          <p:sp>
            <p:nvSpPr>
              <p:cNvPr id="56379" name="Text Box 23"/>
              <p:cNvSpPr txBox="1">
                <a:spLocks noChangeArrowheads="1"/>
              </p:cNvSpPr>
              <p:nvPr/>
            </p:nvSpPr>
            <p:spPr bwMode="auto">
              <a:xfrm rot="-5400000">
                <a:off x="3863" y="2762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–</a:t>
                </a:r>
              </a:p>
            </p:txBody>
          </p:sp>
          <p:sp>
            <p:nvSpPr>
              <p:cNvPr id="56380" name="Text Box 24"/>
              <p:cNvSpPr txBox="1">
                <a:spLocks noChangeArrowheads="1"/>
              </p:cNvSpPr>
              <p:nvPr/>
            </p:nvSpPr>
            <p:spPr bwMode="auto">
              <a:xfrm rot="-5400000">
                <a:off x="3822" y="2725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–</a:t>
                </a:r>
              </a:p>
            </p:txBody>
          </p:sp>
          <p:sp>
            <p:nvSpPr>
              <p:cNvPr id="56381" name="Text Box 25"/>
              <p:cNvSpPr txBox="1">
                <a:spLocks noChangeArrowheads="1"/>
              </p:cNvSpPr>
              <p:nvPr/>
            </p:nvSpPr>
            <p:spPr bwMode="auto">
              <a:xfrm rot="-5400000">
                <a:off x="3916" y="2512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–</a:t>
                </a:r>
              </a:p>
            </p:txBody>
          </p:sp>
          <p:sp>
            <p:nvSpPr>
              <p:cNvPr id="56382" name="Text Box 26"/>
              <p:cNvSpPr txBox="1">
                <a:spLocks noChangeArrowheads="1"/>
              </p:cNvSpPr>
              <p:nvPr/>
            </p:nvSpPr>
            <p:spPr bwMode="auto">
              <a:xfrm rot="-5400000">
                <a:off x="3862" y="2625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–</a:t>
                </a:r>
              </a:p>
            </p:txBody>
          </p:sp>
        </p:grpSp>
        <p:sp>
          <p:nvSpPr>
            <p:cNvPr id="56358" name="Text Box 28"/>
            <p:cNvSpPr txBox="1">
              <a:spLocks noChangeArrowheads="1"/>
            </p:cNvSpPr>
            <p:nvPr/>
          </p:nvSpPr>
          <p:spPr bwMode="auto">
            <a:xfrm>
              <a:off x="90" y="3072"/>
              <a:ext cx="39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r>
                <a:rPr lang="en-US" sz="2000" b="1"/>
                <a:t>(t)</a:t>
              </a:r>
            </a:p>
          </p:txBody>
        </p:sp>
        <p:sp>
          <p:nvSpPr>
            <p:cNvPr id="56359" name="Oval 29"/>
            <p:cNvSpPr>
              <a:spLocks noChangeArrowheads="1"/>
            </p:cNvSpPr>
            <p:nvPr/>
          </p:nvSpPr>
          <p:spPr bwMode="auto">
            <a:xfrm>
              <a:off x="485" y="305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60" name="Text Box 30"/>
            <p:cNvSpPr txBox="1">
              <a:spLocks noChangeArrowheads="1"/>
            </p:cNvSpPr>
            <p:nvPr/>
          </p:nvSpPr>
          <p:spPr bwMode="auto">
            <a:xfrm>
              <a:off x="551" y="3014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  <p:cxnSp>
          <p:nvCxnSpPr>
            <p:cNvPr id="56361" name="AutoShape 31"/>
            <p:cNvCxnSpPr>
              <a:cxnSpLocks noChangeShapeType="1"/>
              <a:stCxn id="56360" idx="0"/>
              <a:endCxn id="56371" idx="1"/>
            </p:cNvCxnSpPr>
            <p:nvPr/>
          </p:nvCxnSpPr>
          <p:spPr bwMode="auto">
            <a:xfrm rot="-5400000">
              <a:off x="1200" y="2174"/>
              <a:ext cx="290" cy="1390"/>
            </a:xfrm>
            <a:prstGeom prst="bentConnector3">
              <a:avLst>
                <a:gd name="adj1" fmla="val 97931"/>
              </a:avLst>
            </a:prstGeom>
            <a:noFill/>
            <a:ln w="28575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6362" name="AutoShape 32"/>
            <p:cNvCxnSpPr>
              <a:cxnSpLocks noChangeShapeType="1"/>
              <a:stCxn id="56360" idx="2"/>
              <a:endCxn id="56372" idx="0"/>
            </p:cNvCxnSpPr>
            <p:nvPr/>
          </p:nvCxnSpPr>
          <p:spPr bwMode="auto">
            <a:xfrm rot="16200000" flipH="1">
              <a:off x="1204" y="2864"/>
              <a:ext cx="282" cy="1390"/>
            </a:xfrm>
            <a:prstGeom prst="bentConnector3">
              <a:avLst>
                <a:gd name="adj1" fmla="val 99644"/>
              </a:avLst>
            </a:prstGeom>
            <a:noFill/>
            <a:ln w="28575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6363" name="Line 33"/>
            <p:cNvSpPr>
              <a:spLocks noChangeShapeType="1"/>
            </p:cNvSpPr>
            <p:nvPr/>
          </p:nvSpPr>
          <p:spPr bwMode="auto">
            <a:xfrm>
              <a:off x="846" y="2628"/>
              <a:ext cx="4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64" name="Text Box 34"/>
            <p:cNvSpPr txBox="1">
              <a:spLocks noChangeArrowheads="1"/>
            </p:cNvSpPr>
            <p:nvPr/>
          </p:nvSpPr>
          <p:spPr bwMode="auto">
            <a:xfrm>
              <a:off x="1008" y="2404"/>
              <a:ext cx="1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</a:p>
          </p:txBody>
        </p:sp>
      </p:grpSp>
      <p:grpSp>
        <p:nvGrpSpPr>
          <p:cNvPr id="56328" name="Group 71"/>
          <p:cNvGrpSpPr>
            <a:grpSpLocks/>
          </p:cNvGrpSpPr>
          <p:nvPr/>
        </p:nvGrpSpPr>
        <p:grpSpPr bwMode="auto">
          <a:xfrm>
            <a:off x="5108575" y="3868738"/>
            <a:ext cx="3857625" cy="2057400"/>
            <a:chOff x="3218" y="2437"/>
            <a:chExt cx="2430" cy="1296"/>
          </a:xfrm>
        </p:grpSpPr>
        <p:grpSp>
          <p:nvGrpSpPr>
            <p:cNvPr id="56330" name="Group 41"/>
            <p:cNvGrpSpPr>
              <a:grpSpLocks/>
            </p:cNvGrpSpPr>
            <p:nvPr/>
          </p:nvGrpSpPr>
          <p:grpSpPr bwMode="auto">
            <a:xfrm>
              <a:off x="4705" y="3098"/>
              <a:ext cx="942" cy="130"/>
              <a:chOff x="3360" y="2544"/>
              <a:chExt cx="1488" cy="240"/>
            </a:xfrm>
          </p:grpSpPr>
          <p:sp>
            <p:nvSpPr>
              <p:cNvPr id="56354" name="AutoShape 42"/>
              <p:cNvSpPr>
                <a:spLocks noChangeArrowheads="1"/>
              </p:cNvSpPr>
              <p:nvPr/>
            </p:nvSpPr>
            <p:spPr bwMode="auto">
              <a:xfrm flipV="1">
                <a:off x="3360" y="2544"/>
                <a:ext cx="1488" cy="192"/>
              </a:xfrm>
              <a:prstGeom prst="parallelogram">
                <a:avLst>
                  <a:gd name="adj" fmla="val 273941"/>
                </a:avLst>
              </a:prstGeom>
              <a:solidFill>
                <a:srgbClr val="ACA964">
                  <a:alpha val="50195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55" name="Rectangle 43"/>
              <p:cNvSpPr>
                <a:spLocks noChangeArrowheads="1"/>
              </p:cNvSpPr>
              <p:nvPr/>
            </p:nvSpPr>
            <p:spPr bwMode="auto">
              <a:xfrm>
                <a:off x="3888" y="2736"/>
                <a:ext cx="960" cy="48"/>
              </a:xfrm>
              <a:prstGeom prst="rect">
                <a:avLst/>
              </a:prstGeom>
              <a:solidFill>
                <a:srgbClr val="8495A9">
                  <a:alpha val="20000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56" name="AutoShape 44"/>
              <p:cNvSpPr>
                <a:spLocks noChangeArrowheads="1"/>
              </p:cNvSpPr>
              <p:nvPr/>
            </p:nvSpPr>
            <p:spPr bwMode="auto">
              <a:xfrm rot="-5400000">
                <a:off x="3504" y="2400"/>
                <a:ext cx="240" cy="528"/>
              </a:xfrm>
              <a:prstGeom prst="parallelogram">
                <a:avLst>
                  <a:gd name="adj" fmla="val 84167"/>
                </a:avLst>
              </a:prstGeom>
              <a:solidFill>
                <a:srgbClr val="8495A9">
                  <a:alpha val="50195"/>
                </a:srgbClr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6331" name="AutoShape 45"/>
            <p:cNvSpPr>
              <a:spLocks noChangeArrowheads="1"/>
            </p:cNvSpPr>
            <p:nvPr/>
          </p:nvSpPr>
          <p:spPr bwMode="auto">
            <a:xfrm flipV="1">
              <a:off x="4705" y="3306"/>
              <a:ext cx="942" cy="104"/>
            </a:xfrm>
            <a:prstGeom prst="parallelogram">
              <a:avLst>
                <a:gd name="adj" fmla="val 320164"/>
              </a:avLst>
            </a:prstGeom>
            <a:solidFill>
              <a:srgbClr val="ACA964">
                <a:alpha val="20000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rot="10800000" wrap="none" anchor="ctr"/>
            <a:lstStyle/>
            <a:p>
              <a:endParaRPr lang="en-US" b="1"/>
            </a:p>
          </p:txBody>
        </p:sp>
        <p:sp>
          <p:nvSpPr>
            <p:cNvPr id="56332" name="Rectangle 46"/>
            <p:cNvSpPr>
              <a:spLocks noChangeArrowheads="1"/>
            </p:cNvSpPr>
            <p:nvPr/>
          </p:nvSpPr>
          <p:spPr bwMode="auto">
            <a:xfrm>
              <a:off x="5040" y="3410"/>
              <a:ext cx="608" cy="26"/>
            </a:xfrm>
            <a:prstGeom prst="rect">
              <a:avLst/>
            </a:prstGeom>
            <a:solidFill>
              <a:srgbClr val="8495A9">
                <a:alpha val="20000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33" name="AutoShape 47"/>
            <p:cNvSpPr>
              <a:spLocks noChangeArrowheads="1"/>
            </p:cNvSpPr>
            <p:nvPr/>
          </p:nvSpPr>
          <p:spPr bwMode="auto">
            <a:xfrm rot="-5400000">
              <a:off x="4808" y="3204"/>
              <a:ext cx="130" cy="334"/>
            </a:xfrm>
            <a:prstGeom prst="parallelogram">
              <a:avLst>
                <a:gd name="adj" fmla="val 84167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34" name="Rectangle 48"/>
            <p:cNvSpPr>
              <a:spLocks noChangeArrowheads="1"/>
            </p:cNvSpPr>
            <p:nvPr/>
          </p:nvSpPr>
          <p:spPr bwMode="auto">
            <a:xfrm>
              <a:off x="5040" y="3230"/>
              <a:ext cx="608" cy="182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35" name="AutoShape 49"/>
            <p:cNvSpPr>
              <a:spLocks noChangeArrowheads="1"/>
            </p:cNvSpPr>
            <p:nvPr/>
          </p:nvSpPr>
          <p:spPr bwMode="auto">
            <a:xfrm rot="-5400000">
              <a:off x="4727" y="3103"/>
              <a:ext cx="292" cy="334"/>
            </a:xfrm>
            <a:prstGeom prst="parallelogram">
              <a:avLst>
                <a:gd name="adj" fmla="val 35991"/>
              </a:avLst>
            </a:prstGeom>
            <a:solidFill>
              <a:srgbClr val="FFFFFF">
                <a:alpha val="39999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36" name="Line 50"/>
            <p:cNvSpPr>
              <a:spLocks noChangeShapeType="1"/>
            </p:cNvSpPr>
            <p:nvPr/>
          </p:nvSpPr>
          <p:spPr bwMode="auto">
            <a:xfrm flipV="1">
              <a:off x="5161" y="2765"/>
              <a:ext cx="0" cy="3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7" name="Line 51"/>
            <p:cNvSpPr>
              <a:spLocks noChangeShapeType="1"/>
            </p:cNvSpPr>
            <p:nvPr/>
          </p:nvSpPr>
          <p:spPr bwMode="auto">
            <a:xfrm flipV="1">
              <a:off x="5161" y="3436"/>
              <a:ext cx="0" cy="2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8" name="Text Box 52"/>
            <p:cNvSpPr txBox="1">
              <a:spLocks noChangeArrowheads="1"/>
            </p:cNvSpPr>
            <p:nvPr/>
          </p:nvSpPr>
          <p:spPr bwMode="auto">
            <a:xfrm>
              <a:off x="4864" y="3012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</p:txBody>
        </p:sp>
        <p:sp>
          <p:nvSpPr>
            <p:cNvPr id="56339" name="Text Box 53"/>
            <p:cNvSpPr txBox="1">
              <a:spLocks noChangeArrowheads="1"/>
            </p:cNvSpPr>
            <p:nvPr/>
          </p:nvSpPr>
          <p:spPr bwMode="auto">
            <a:xfrm>
              <a:off x="4969" y="3018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</p:txBody>
        </p:sp>
        <p:sp>
          <p:nvSpPr>
            <p:cNvPr id="56340" name="Text Box 54"/>
            <p:cNvSpPr txBox="1">
              <a:spLocks noChangeArrowheads="1"/>
            </p:cNvSpPr>
            <p:nvPr/>
          </p:nvSpPr>
          <p:spPr bwMode="auto">
            <a:xfrm>
              <a:off x="5143" y="3022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</p:txBody>
        </p:sp>
        <p:sp>
          <p:nvSpPr>
            <p:cNvPr id="56341" name="Text Box 55"/>
            <p:cNvSpPr txBox="1">
              <a:spLocks noChangeArrowheads="1"/>
            </p:cNvSpPr>
            <p:nvPr/>
          </p:nvSpPr>
          <p:spPr bwMode="auto">
            <a:xfrm>
              <a:off x="5258" y="3034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</p:txBody>
        </p:sp>
        <p:sp>
          <p:nvSpPr>
            <p:cNvPr id="56342" name="Text Box 56"/>
            <p:cNvSpPr txBox="1">
              <a:spLocks noChangeArrowheads="1"/>
            </p:cNvSpPr>
            <p:nvPr/>
          </p:nvSpPr>
          <p:spPr bwMode="auto">
            <a:xfrm>
              <a:off x="4811" y="3195"/>
              <a:ext cx="19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</p:txBody>
        </p:sp>
        <p:sp>
          <p:nvSpPr>
            <p:cNvPr id="56343" name="Text Box 57"/>
            <p:cNvSpPr txBox="1">
              <a:spLocks noChangeArrowheads="1"/>
            </p:cNvSpPr>
            <p:nvPr/>
          </p:nvSpPr>
          <p:spPr bwMode="auto">
            <a:xfrm>
              <a:off x="4971" y="3215"/>
              <a:ext cx="19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</p:txBody>
        </p:sp>
        <p:sp>
          <p:nvSpPr>
            <p:cNvPr id="56344" name="Text Box 58"/>
            <p:cNvSpPr txBox="1">
              <a:spLocks noChangeArrowheads="1"/>
            </p:cNvSpPr>
            <p:nvPr/>
          </p:nvSpPr>
          <p:spPr bwMode="auto">
            <a:xfrm>
              <a:off x="5107" y="3240"/>
              <a:ext cx="19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</p:txBody>
        </p:sp>
        <p:sp>
          <p:nvSpPr>
            <p:cNvPr id="56345" name="Text Box 59"/>
            <p:cNvSpPr txBox="1">
              <a:spLocks noChangeArrowheads="1"/>
            </p:cNvSpPr>
            <p:nvPr/>
          </p:nvSpPr>
          <p:spPr bwMode="auto">
            <a:xfrm>
              <a:off x="5184" y="3199"/>
              <a:ext cx="19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</p:txBody>
        </p:sp>
        <p:sp>
          <p:nvSpPr>
            <p:cNvPr id="56346" name="Text Box 61"/>
            <p:cNvSpPr txBox="1">
              <a:spLocks noChangeArrowheads="1"/>
            </p:cNvSpPr>
            <p:nvPr/>
          </p:nvSpPr>
          <p:spPr bwMode="auto">
            <a:xfrm>
              <a:off x="5244" y="3239"/>
              <a:ext cx="19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</p:txBody>
        </p:sp>
        <p:sp>
          <p:nvSpPr>
            <p:cNvPr id="56347" name="Text Box 63"/>
            <p:cNvSpPr txBox="1">
              <a:spLocks noChangeArrowheads="1"/>
            </p:cNvSpPr>
            <p:nvPr/>
          </p:nvSpPr>
          <p:spPr bwMode="auto">
            <a:xfrm>
              <a:off x="3218" y="3087"/>
              <a:ext cx="39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r>
                <a:rPr lang="en-US" sz="2000" b="1"/>
                <a:t>(t)</a:t>
              </a:r>
            </a:p>
          </p:txBody>
        </p:sp>
        <p:sp>
          <p:nvSpPr>
            <p:cNvPr id="56348" name="Oval 64"/>
            <p:cNvSpPr>
              <a:spLocks noChangeArrowheads="1"/>
            </p:cNvSpPr>
            <p:nvPr/>
          </p:nvSpPr>
          <p:spPr bwMode="auto">
            <a:xfrm>
              <a:off x="3605" y="3089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49" name="Text Box 65"/>
            <p:cNvSpPr txBox="1">
              <a:spLocks noChangeArrowheads="1"/>
            </p:cNvSpPr>
            <p:nvPr/>
          </p:nvSpPr>
          <p:spPr bwMode="auto">
            <a:xfrm>
              <a:off x="3671" y="3047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  <a:p>
              <a:r>
                <a:rPr lang="en-US"/>
                <a:t>+</a:t>
              </a:r>
            </a:p>
          </p:txBody>
        </p:sp>
        <p:cxnSp>
          <p:nvCxnSpPr>
            <p:cNvPr id="56350" name="AutoShape 66"/>
            <p:cNvCxnSpPr>
              <a:cxnSpLocks noChangeShapeType="1"/>
              <a:stCxn id="56349" idx="0"/>
              <a:endCxn id="56336" idx="1"/>
            </p:cNvCxnSpPr>
            <p:nvPr/>
          </p:nvCxnSpPr>
          <p:spPr bwMode="auto">
            <a:xfrm rot="-5400000">
              <a:off x="4321" y="2206"/>
              <a:ext cx="290" cy="1391"/>
            </a:xfrm>
            <a:prstGeom prst="bentConnector3">
              <a:avLst>
                <a:gd name="adj1" fmla="val 102755"/>
              </a:avLst>
            </a:prstGeom>
            <a:noFill/>
            <a:ln w="28575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6351" name="AutoShape 67"/>
            <p:cNvCxnSpPr>
              <a:cxnSpLocks noChangeShapeType="1"/>
              <a:stCxn id="56349" idx="2"/>
              <a:endCxn id="56337" idx="0"/>
            </p:cNvCxnSpPr>
            <p:nvPr/>
          </p:nvCxnSpPr>
          <p:spPr bwMode="auto">
            <a:xfrm rot="16200000" flipH="1">
              <a:off x="4325" y="2896"/>
              <a:ext cx="282" cy="1391"/>
            </a:xfrm>
            <a:prstGeom prst="bentConnector3">
              <a:avLst>
                <a:gd name="adj1" fmla="val 97514"/>
              </a:avLst>
            </a:prstGeom>
            <a:noFill/>
            <a:ln w="28575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6352" name="Line 68"/>
            <p:cNvSpPr>
              <a:spLocks noChangeShapeType="1"/>
            </p:cNvSpPr>
            <p:nvPr/>
          </p:nvSpPr>
          <p:spPr bwMode="auto">
            <a:xfrm flipH="1">
              <a:off x="3966" y="2661"/>
              <a:ext cx="4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53" name="Text Box 69"/>
            <p:cNvSpPr txBox="1">
              <a:spLocks noChangeArrowheads="1"/>
            </p:cNvSpPr>
            <p:nvPr/>
          </p:nvSpPr>
          <p:spPr bwMode="auto">
            <a:xfrm>
              <a:off x="4128" y="2437"/>
              <a:ext cx="1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</a:p>
          </p:txBody>
        </p:sp>
      </p:grpSp>
      <p:sp>
        <p:nvSpPr>
          <p:cNvPr id="56329" name="AutoShape 72"/>
          <p:cNvSpPr>
            <a:spLocks noChangeArrowheads="1"/>
          </p:cNvSpPr>
          <p:nvPr/>
        </p:nvSpPr>
        <p:spPr bwMode="auto">
          <a:xfrm>
            <a:off x="4267200" y="4781550"/>
            <a:ext cx="841375" cy="492125"/>
          </a:xfrm>
          <a:prstGeom prst="rightArrow">
            <a:avLst>
              <a:gd name="adj1" fmla="val 50000"/>
              <a:gd name="adj2" fmla="val 42742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332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1332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AC1E2B6-CA17-4C34-AA93-D1B91A7A0A95}" type="slidenum">
              <a:rPr lang="en-US" smtClean="0"/>
              <a:pPr lvl="1"/>
              <a:t>24</a:t>
            </a:fld>
            <a:endParaRPr lang="en-US" smtClean="0"/>
          </a:p>
        </p:txBody>
      </p:sp>
      <p:sp>
        <p:nvSpPr>
          <p:cNvPr id="13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Ideal Capacitor</a:t>
            </a:r>
          </a:p>
        </p:txBody>
      </p:sp>
      <p:sp>
        <p:nvSpPr>
          <p:cNvPr id="13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723900"/>
          </a:xfrm>
        </p:spPr>
        <p:txBody>
          <a:bodyPr/>
          <a:lstStyle/>
          <a:p>
            <a:r>
              <a:rPr lang="en-US" sz="2800" smtClean="0"/>
              <a:t>i – v characteristic for an ideal capacitor</a:t>
            </a:r>
          </a:p>
        </p:txBody>
      </p:sp>
      <p:graphicFrame>
        <p:nvGraphicFramePr>
          <p:cNvPr id="13314" name="Object 37"/>
          <p:cNvGraphicFramePr>
            <a:graphicFrameLocks noChangeAspect="1"/>
          </p:cNvGraphicFramePr>
          <p:nvPr>
            <p:ph sz="half" idx="2"/>
          </p:nvPr>
        </p:nvGraphicFramePr>
        <p:xfrm>
          <a:off x="381000" y="3060700"/>
          <a:ext cx="1677988" cy="446088"/>
        </p:xfrm>
        <a:graphic>
          <a:graphicData uri="http://schemas.openxmlformats.org/presentationml/2006/ole">
            <p:oleObj spid="_x0000_s13314" name="Equation" r:id="rId3" imgW="761760" imgH="203040" progId="Equation.3">
              <p:embed/>
            </p:oleObj>
          </a:graphicData>
        </a:graphic>
      </p:graphicFrame>
      <p:graphicFrame>
        <p:nvGraphicFramePr>
          <p:cNvPr id="13315" name="Object 38"/>
          <p:cNvGraphicFramePr>
            <a:graphicFrameLocks noChangeAspect="1"/>
          </p:cNvGraphicFramePr>
          <p:nvPr/>
        </p:nvGraphicFramePr>
        <p:xfrm>
          <a:off x="3581400" y="2819400"/>
          <a:ext cx="2125663" cy="865188"/>
        </p:xfrm>
        <a:graphic>
          <a:graphicData uri="http://schemas.openxmlformats.org/presentationml/2006/ole">
            <p:oleObj spid="_x0000_s13315" name="Equation" r:id="rId4" imgW="965160" imgH="393480" progId="Equation.3">
              <p:embed/>
            </p:oleObj>
          </a:graphicData>
        </a:graphic>
      </p:graphicFrame>
      <p:sp>
        <p:nvSpPr>
          <p:cNvPr id="13324" name="Text Box 39"/>
          <p:cNvSpPr txBox="1">
            <a:spLocks noChangeArrowheads="1"/>
          </p:cNvSpPr>
          <p:nvPr/>
        </p:nvSpPr>
        <p:spPr bwMode="auto">
          <a:xfrm>
            <a:off x="1905000" y="2286000"/>
            <a:ext cx="1660525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r>
              <a:rPr lang="en-US"/>
              <a:t>Differentiate both sides</a:t>
            </a:r>
          </a:p>
        </p:txBody>
      </p:sp>
      <p:sp>
        <p:nvSpPr>
          <p:cNvPr id="13325" name="AutoShape 40"/>
          <p:cNvSpPr>
            <a:spLocks noChangeArrowheads="1"/>
          </p:cNvSpPr>
          <p:nvPr/>
        </p:nvSpPr>
        <p:spPr bwMode="auto">
          <a:xfrm>
            <a:off x="2514600" y="3060700"/>
            <a:ext cx="696913" cy="446088"/>
          </a:xfrm>
          <a:prstGeom prst="rightArrow">
            <a:avLst>
              <a:gd name="adj1" fmla="val 50000"/>
              <a:gd name="adj2" fmla="val 39057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Oval 41"/>
          <p:cNvSpPr>
            <a:spLocks noChangeArrowheads="1"/>
          </p:cNvSpPr>
          <p:nvPr/>
        </p:nvSpPr>
        <p:spPr bwMode="auto">
          <a:xfrm>
            <a:off x="7880350" y="2819400"/>
            <a:ext cx="914400" cy="10668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16" name="Object 46"/>
          <p:cNvGraphicFramePr>
            <a:graphicFrameLocks noChangeAspect="1"/>
          </p:cNvGraphicFramePr>
          <p:nvPr>
            <p:ph sz="quarter" idx="3"/>
          </p:nvPr>
        </p:nvGraphicFramePr>
        <p:xfrm>
          <a:off x="7162800" y="2894013"/>
          <a:ext cx="1631950" cy="873125"/>
        </p:xfrm>
        <a:graphic>
          <a:graphicData uri="http://schemas.openxmlformats.org/presentationml/2006/ole">
            <p:oleObj spid="_x0000_s13316" name="Equation" r:id="rId5" imgW="736560" imgH="393480" progId="Equation.3">
              <p:embed/>
            </p:oleObj>
          </a:graphicData>
        </a:graphic>
      </p:graphicFrame>
      <p:sp>
        <p:nvSpPr>
          <p:cNvPr id="13327" name="Text Box 47"/>
          <p:cNvSpPr txBox="1">
            <a:spLocks noChangeArrowheads="1"/>
          </p:cNvSpPr>
          <p:nvPr/>
        </p:nvSpPr>
        <p:spPr bwMode="auto">
          <a:xfrm>
            <a:off x="6248400" y="3127375"/>
            <a:ext cx="654050" cy="3794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BUT</a:t>
            </a:r>
          </a:p>
        </p:txBody>
      </p:sp>
      <p:cxnSp>
        <p:nvCxnSpPr>
          <p:cNvPr id="13328" name="AutoShape 48"/>
          <p:cNvCxnSpPr>
            <a:cxnSpLocks noChangeShapeType="1"/>
          </p:cNvCxnSpPr>
          <p:nvPr/>
        </p:nvCxnSpPr>
        <p:spPr bwMode="auto">
          <a:xfrm rot="5400000" flipV="1">
            <a:off x="6274593" y="1189832"/>
            <a:ext cx="74613" cy="3333750"/>
          </a:xfrm>
          <a:prstGeom prst="curvedConnector3">
            <a:avLst>
              <a:gd name="adj1" fmla="val -306384"/>
            </a:avLst>
          </a:prstGeom>
          <a:noFill/>
          <a:ln w="28575">
            <a:solidFill>
              <a:srgbClr val="800000"/>
            </a:solidFill>
            <a:round/>
            <a:headEnd type="stealth" w="lg" len="lg"/>
            <a:tailEnd type="none" w="lg" len="lg"/>
          </a:ln>
        </p:spPr>
      </p:cxnSp>
      <p:graphicFrame>
        <p:nvGraphicFramePr>
          <p:cNvPr id="13317" name="Object 49"/>
          <p:cNvGraphicFramePr>
            <a:graphicFrameLocks noChangeAspect="1"/>
          </p:cNvGraphicFramePr>
          <p:nvPr/>
        </p:nvGraphicFramePr>
        <p:xfrm>
          <a:off x="1371600" y="4648200"/>
          <a:ext cx="2668588" cy="1231900"/>
        </p:xfrm>
        <a:graphic>
          <a:graphicData uri="http://schemas.openxmlformats.org/presentationml/2006/ole">
            <p:oleObj spid="_x0000_s13317" name="Equation" r:id="rId6" imgW="850680" imgH="393480" progId="Equation.3">
              <p:embed/>
            </p:oleObj>
          </a:graphicData>
        </a:graphic>
      </p:graphicFrame>
      <p:sp>
        <p:nvSpPr>
          <p:cNvPr id="13329" name="Text Box 50"/>
          <p:cNvSpPr txBox="1">
            <a:spLocks noChangeArrowheads="1"/>
          </p:cNvSpPr>
          <p:nvPr/>
        </p:nvSpPr>
        <p:spPr bwMode="auto">
          <a:xfrm>
            <a:off x="4268788" y="4953000"/>
            <a:ext cx="514350" cy="3794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OR</a:t>
            </a:r>
          </a:p>
        </p:txBody>
      </p:sp>
      <p:graphicFrame>
        <p:nvGraphicFramePr>
          <p:cNvPr id="13318" name="Object 51"/>
          <p:cNvGraphicFramePr>
            <a:graphicFrameLocks noChangeAspect="1"/>
          </p:cNvGraphicFramePr>
          <p:nvPr/>
        </p:nvGraphicFramePr>
        <p:xfrm>
          <a:off x="5106988" y="4772025"/>
          <a:ext cx="3198812" cy="1019175"/>
        </p:xfrm>
        <a:graphic>
          <a:graphicData uri="http://schemas.openxmlformats.org/presentationml/2006/ole">
            <p:oleObj spid="_x0000_s13318" name="Equation" r:id="rId7" imgW="123156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434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1434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CBB548B-11D0-423F-A609-CB30858F7355}" type="slidenum">
              <a:rPr lang="en-US" smtClean="0"/>
              <a:pPr lvl="1"/>
              <a:t>25</a:t>
            </a:fld>
            <a:endParaRPr lang="en-US" smtClean="0"/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Ideal Capacitor</a:t>
            </a:r>
          </a:p>
        </p:txBody>
      </p:sp>
      <p:sp>
        <p:nvSpPr>
          <p:cNvPr id="143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723900"/>
          </a:xfrm>
        </p:spPr>
        <p:txBody>
          <a:bodyPr/>
          <a:lstStyle/>
          <a:p>
            <a:r>
              <a:rPr lang="en-US" sz="2800" smtClean="0"/>
              <a:t>i – v characteristic for an ideal capacitor</a:t>
            </a:r>
          </a:p>
        </p:txBody>
      </p:sp>
      <p:graphicFrame>
        <p:nvGraphicFramePr>
          <p:cNvPr id="14338" name="Object 14"/>
          <p:cNvGraphicFramePr>
            <a:graphicFrameLocks noChangeAspect="1"/>
          </p:cNvGraphicFramePr>
          <p:nvPr/>
        </p:nvGraphicFramePr>
        <p:xfrm>
          <a:off x="685800" y="2057400"/>
          <a:ext cx="3198813" cy="1019175"/>
        </p:xfrm>
        <a:graphic>
          <a:graphicData uri="http://schemas.openxmlformats.org/presentationml/2006/ole">
            <p:oleObj spid="_x0000_s14338" name="Equation" r:id="rId3" imgW="1231560" imgH="393480" progId="Equation.3">
              <p:embed/>
            </p:oleObj>
          </a:graphicData>
        </a:graphic>
      </p:graphicFrame>
      <p:sp>
        <p:nvSpPr>
          <p:cNvPr id="14345" name="Text Box 17"/>
          <p:cNvSpPr txBox="1">
            <a:spLocks noChangeArrowheads="1"/>
          </p:cNvSpPr>
          <p:nvPr/>
        </p:nvSpPr>
        <p:spPr bwMode="auto">
          <a:xfrm>
            <a:off x="4273550" y="2389188"/>
            <a:ext cx="4489450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Assumes we know the value of the capacitor from time (</a:t>
            </a:r>
            <a:r>
              <a:rPr lang="el-GR" b="1">
                <a:cs typeface="Times New Roman" pitchFamily="18" charset="0"/>
              </a:rPr>
              <a:t>τ</a:t>
            </a:r>
            <a:r>
              <a:rPr lang="en-US" b="1"/>
              <a:t> = -</a:t>
            </a:r>
            <a:r>
              <a:rPr lang="en-US" b="1">
                <a:cs typeface="Times New Roman" pitchFamily="18" charset="0"/>
              </a:rPr>
              <a:t>∞) </a:t>
            </a:r>
            <a:r>
              <a:rPr lang="en-US">
                <a:cs typeface="Times New Roman" pitchFamily="18" charset="0"/>
              </a:rPr>
              <a:t>until time (</a:t>
            </a:r>
            <a:r>
              <a:rPr lang="el-GR" b="1"/>
              <a:t>τ</a:t>
            </a:r>
            <a:r>
              <a:rPr lang="en-US">
                <a:cs typeface="Times New Roman" pitchFamily="18" charset="0"/>
              </a:rPr>
              <a:t> = t)</a:t>
            </a:r>
          </a:p>
        </p:txBody>
      </p:sp>
      <p:graphicFrame>
        <p:nvGraphicFramePr>
          <p:cNvPr id="14339" name="Object 18"/>
          <p:cNvGraphicFramePr>
            <a:graphicFrameLocks noChangeAspect="1"/>
          </p:cNvGraphicFramePr>
          <p:nvPr>
            <p:ph sz="half" idx="2"/>
          </p:nvPr>
        </p:nvGraphicFramePr>
        <p:xfrm>
          <a:off x="2743200" y="4191000"/>
          <a:ext cx="3968750" cy="976313"/>
        </p:xfrm>
        <a:graphic>
          <a:graphicData uri="http://schemas.openxmlformats.org/presentationml/2006/ole">
            <p:oleObj spid="_x0000_s14339" name="Equation" r:id="rId4" imgW="1600200" imgH="393480" progId="Equation.3">
              <p:embed/>
            </p:oleObj>
          </a:graphicData>
        </a:graphic>
      </p:graphicFrame>
      <p:sp>
        <p:nvSpPr>
          <p:cNvPr id="14346" name="Text Box 20"/>
          <p:cNvSpPr txBox="1">
            <a:spLocks noChangeArrowheads="1"/>
          </p:cNvSpPr>
          <p:nvPr/>
        </p:nvSpPr>
        <p:spPr bwMode="auto">
          <a:xfrm>
            <a:off x="4132263" y="3571875"/>
            <a:ext cx="1323975" cy="5318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/>
              <a:t>Instead</a:t>
            </a:r>
          </a:p>
        </p:txBody>
      </p:sp>
      <p:sp>
        <p:nvSpPr>
          <p:cNvPr id="14347" name="Oval 21"/>
          <p:cNvSpPr>
            <a:spLocks noChangeArrowheads="1"/>
          </p:cNvSpPr>
          <p:nvPr/>
        </p:nvSpPr>
        <p:spPr bwMode="auto">
          <a:xfrm>
            <a:off x="4132263" y="4800600"/>
            <a:ext cx="306387" cy="366713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Oval 22"/>
          <p:cNvSpPr>
            <a:spLocks noChangeArrowheads="1"/>
          </p:cNvSpPr>
          <p:nvPr/>
        </p:nvSpPr>
        <p:spPr bwMode="auto">
          <a:xfrm>
            <a:off x="5892800" y="4343400"/>
            <a:ext cx="768350" cy="747713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Text Box 23"/>
          <p:cNvSpPr txBox="1">
            <a:spLocks noChangeArrowheads="1"/>
          </p:cNvSpPr>
          <p:nvPr/>
        </p:nvSpPr>
        <p:spPr bwMode="auto">
          <a:xfrm>
            <a:off x="1820863" y="5792788"/>
            <a:ext cx="2452687" cy="379412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Initial time (often </a:t>
            </a:r>
            <a:r>
              <a:rPr lang="en-US" b="1"/>
              <a:t>t</a:t>
            </a:r>
            <a:r>
              <a:rPr lang="en-US" b="1" baseline="-25000"/>
              <a:t>0</a:t>
            </a:r>
            <a:r>
              <a:rPr lang="en-US"/>
              <a:t> = 0)</a:t>
            </a:r>
          </a:p>
        </p:txBody>
      </p:sp>
      <p:sp>
        <p:nvSpPr>
          <p:cNvPr id="14350" name="Text Box 24"/>
          <p:cNvSpPr txBox="1">
            <a:spLocks noChangeArrowheads="1"/>
          </p:cNvSpPr>
          <p:nvPr/>
        </p:nvSpPr>
        <p:spPr bwMode="auto">
          <a:xfrm>
            <a:off x="6356350" y="5486400"/>
            <a:ext cx="1720850" cy="3794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Initial condition </a:t>
            </a:r>
          </a:p>
        </p:txBody>
      </p:sp>
      <p:cxnSp>
        <p:nvCxnSpPr>
          <p:cNvPr id="14351" name="AutoShape 25"/>
          <p:cNvCxnSpPr>
            <a:cxnSpLocks noChangeShapeType="1"/>
            <a:stCxn id="14347" idx="2"/>
          </p:cNvCxnSpPr>
          <p:nvPr/>
        </p:nvCxnSpPr>
        <p:spPr bwMode="auto">
          <a:xfrm rot="10800000" flipV="1">
            <a:off x="3884613" y="4984750"/>
            <a:ext cx="233362" cy="765175"/>
          </a:xfrm>
          <a:prstGeom prst="curvedConnector2">
            <a:avLst/>
          </a:prstGeom>
          <a:noFill/>
          <a:ln w="25400">
            <a:solidFill>
              <a:srgbClr val="800000"/>
            </a:solidFill>
            <a:round/>
            <a:headEnd type="none" w="lg" len="lg"/>
            <a:tailEnd type="stealth" w="lg" len="lg"/>
          </a:ln>
        </p:spPr>
      </p:cxnSp>
      <p:cxnSp>
        <p:nvCxnSpPr>
          <p:cNvPr id="14352" name="AutoShape 26"/>
          <p:cNvCxnSpPr>
            <a:cxnSpLocks noChangeShapeType="1"/>
            <a:stCxn id="14348" idx="6"/>
            <a:endCxn id="14350" idx="0"/>
          </p:cNvCxnSpPr>
          <p:nvPr/>
        </p:nvCxnSpPr>
        <p:spPr bwMode="auto">
          <a:xfrm>
            <a:off x="6675438" y="4718050"/>
            <a:ext cx="541337" cy="768350"/>
          </a:xfrm>
          <a:prstGeom prst="curvedConnector2">
            <a:avLst/>
          </a:prstGeom>
          <a:noFill/>
          <a:ln w="25400">
            <a:solidFill>
              <a:srgbClr val="800000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536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1536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6265686-6E17-4578-850F-CCFBDE1B75E1}" type="slidenum">
              <a:rPr lang="en-US" smtClean="0"/>
              <a:pPr lvl="1"/>
              <a:t>26</a:t>
            </a:fld>
            <a:endParaRPr lang="en-US" smtClean="0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Ideal Capacitor</a:t>
            </a:r>
          </a:p>
        </p:txBody>
      </p:sp>
      <p:sp>
        <p:nvSpPr>
          <p:cNvPr id="153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1409700"/>
          </a:xfrm>
        </p:spPr>
        <p:txBody>
          <a:bodyPr/>
          <a:lstStyle/>
          <a:p>
            <a:r>
              <a:rPr lang="en-US" sz="2400" b="1" u="sng" smtClean="0"/>
              <a:t>Example2</a:t>
            </a:r>
            <a:r>
              <a:rPr lang="en-US" sz="2400" smtClean="0"/>
              <a:t>: calculate the current through the capacitor C = 0.1</a:t>
            </a:r>
            <a:r>
              <a:rPr lang="el-GR" sz="2400" smtClean="0">
                <a:cs typeface="Times New Roman" pitchFamily="18" charset="0"/>
              </a:rPr>
              <a:t>μ</a:t>
            </a:r>
            <a:r>
              <a:rPr lang="en-US" sz="2400" smtClean="0">
                <a:cs typeface="Times New Roman" pitchFamily="18" charset="0"/>
              </a:rPr>
              <a:t>F with the voltage as shown: </a:t>
            </a:r>
            <a:r>
              <a:rPr lang="en-US" sz="2400" b="1" smtClean="0">
                <a:cs typeface="Times New Roman" pitchFamily="18" charset="0"/>
              </a:rPr>
              <a:t>v(t) = 5(1-e</a:t>
            </a:r>
            <a:r>
              <a:rPr lang="en-US" sz="2400" b="1" baseline="30000" smtClean="0">
                <a:cs typeface="Times New Roman" pitchFamily="18" charset="0"/>
              </a:rPr>
              <a:t>-t/10</a:t>
            </a:r>
            <a:r>
              <a:rPr lang="en-US" sz="2400" b="1" baseline="50000" smtClean="0">
                <a:cs typeface="Times New Roman" pitchFamily="18" charset="0"/>
              </a:rPr>
              <a:t>-6</a:t>
            </a:r>
            <a:r>
              <a:rPr lang="en-US" sz="2400" b="1" smtClean="0">
                <a:cs typeface="Times New Roman" pitchFamily="18" charset="0"/>
              </a:rPr>
              <a:t>)</a:t>
            </a:r>
            <a:endParaRPr lang="el-GR" sz="2400" b="1" smtClean="0">
              <a:cs typeface="Times New Roman" pitchFamily="18" charset="0"/>
            </a:endParaRPr>
          </a:p>
        </p:txBody>
      </p:sp>
      <p:graphicFrame>
        <p:nvGraphicFramePr>
          <p:cNvPr id="15362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381000" y="2743200"/>
          <a:ext cx="4325938" cy="2789238"/>
        </p:xfrm>
        <a:graphic>
          <a:graphicData uri="http://schemas.openxmlformats.org/presentationml/2006/ole">
            <p:oleObj spid="_x0000_s15362" name="Chart" r:id="rId3" imgW="6305588" imgH="4067137" progId="Excel.Chart.8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638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1639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9A0A8C7-1812-4135-9447-CFBF059394B3}" type="slidenum">
              <a:rPr lang="en-US" smtClean="0"/>
              <a:pPr lvl="1"/>
              <a:t>27</a:t>
            </a:fld>
            <a:endParaRPr lang="en-US" smtClean="0"/>
          </a:p>
        </p:txBody>
      </p:sp>
      <p:sp>
        <p:nvSpPr>
          <p:cNvPr id="163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Ideal Capacitor</a:t>
            </a:r>
          </a:p>
        </p:txBody>
      </p:sp>
      <p:sp>
        <p:nvSpPr>
          <p:cNvPr id="163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1409700"/>
          </a:xfrm>
        </p:spPr>
        <p:txBody>
          <a:bodyPr/>
          <a:lstStyle/>
          <a:p>
            <a:r>
              <a:rPr lang="en-US" sz="2400" b="1" u="sng" smtClean="0"/>
              <a:t>Example2</a:t>
            </a:r>
            <a:r>
              <a:rPr lang="en-US" sz="2400" smtClean="0"/>
              <a:t>: calculate the current through the capacitor C = 0.1</a:t>
            </a:r>
            <a:r>
              <a:rPr lang="el-GR" sz="2400" smtClean="0">
                <a:cs typeface="Times New Roman" pitchFamily="18" charset="0"/>
              </a:rPr>
              <a:t>μ</a:t>
            </a:r>
            <a:r>
              <a:rPr lang="en-US" sz="2400" smtClean="0">
                <a:cs typeface="Times New Roman" pitchFamily="18" charset="0"/>
              </a:rPr>
              <a:t>F with the voltage as shown: </a:t>
            </a:r>
            <a:r>
              <a:rPr lang="en-US" sz="2400" b="1" smtClean="0">
                <a:cs typeface="Times New Roman" pitchFamily="18" charset="0"/>
              </a:rPr>
              <a:t>v(t) = 5(1-e</a:t>
            </a:r>
            <a:r>
              <a:rPr lang="en-US" sz="2400" b="1" baseline="30000" smtClean="0">
                <a:cs typeface="Times New Roman" pitchFamily="18" charset="0"/>
              </a:rPr>
              <a:t>-t/10</a:t>
            </a:r>
            <a:r>
              <a:rPr lang="en-US" sz="2400" b="1" baseline="50000" smtClean="0">
                <a:cs typeface="Times New Roman" pitchFamily="18" charset="0"/>
              </a:rPr>
              <a:t>-6</a:t>
            </a:r>
            <a:r>
              <a:rPr lang="en-US" sz="2400" b="1" smtClean="0">
                <a:cs typeface="Times New Roman" pitchFamily="18" charset="0"/>
              </a:rPr>
              <a:t>)</a:t>
            </a:r>
            <a:endParaRPr lang="el-GR" sz="2400" b="1" smtClean="0">
              <a:cs typeface="Times New Roman" pitchFamily="18" charset="0"/>
            </a:endParaRP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381000" y="2743200"/>
          <a:ext cx="4325938" cy="2789238"/>
        </p:xfrm>
        <a:graphic>
          <a:graphicData uri="http://schemas.openxmlformats.org/presentationml/2006/ole">
            <p:oleObj spid="_x0000_s16386" name="Chart" r:id="rId3" imgW="6305588" imgH="4067137" progId="Excel.Chart.8">
              <p:embed/>
            </p:oleObj>
          </a:graphicData>
        </a:graphic>
      </p:graphicFrame>
      <p:graphicFrame>
        <p:nvGraphicFramePr>
          <p:cNvPr id="16387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5105400" y="3124200"/>
          <a:ext cx="3276600" cy="2266950"/>
        </p:xfrm>
        <a:graphic>
          <a:graphicData uri="http://schemas.openxmlformats.org/presentationml/2006/ole">
            <p:oleObj spid="_x0000_s16387" name="Equation" r:id="rId4" imgW="1523880" imgH="1054080" progId="Equation.3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741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1741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964F436-5635-41A6-A483-465164314832}" type="slidenum">
              <a:rPr lang="en-US" smtClean="0"/>
              <a:pPr lvl="1"/>
              <a:t>28</a:t>
            </a:fld>
            <a:endParaRPr lang="en-US" smtClean="0"/>
          </a:p>
        </p:txBody>
      </p:sp>
      <p:sp>
        <p:nvSpPr>
          <p:cNvPr id="174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Ideal Capacitor</a:t>
            </a:r>
          </a:p>
        </p:txBody>
      </p:sp>
      <p:sp>
        <p:nvSpPr>
          <p:cNvPr id="174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85200" cy="1409700"/>
          </a:xfrm>
        </p:spPr>
        <p:txBody>
          <a:bodyPr/>
          <a:lstStyle/>
          <a:p>
            <a:r>
              <a:rPr lang="en-US" sz="2400" b="1" u="sng" smtClean="0"/>
              <a:t>Example2</a:t>
            </a:r>
            <a:r>
              <a:rPr lang="en-US" sz="2400" smtClean="0"/>
              <a:t>: calculate the current through the capacitor C = 0.1</a:t>
            </a:r>
            <a:r>
              <a:rPr lang="el-GR" sz="2400" smtClean="0">
                <a:cs typeface="Times New Roman" pitchFamily="18" charset="0"/>
              </a:rPr>
              <a:t>μ</a:t>
            </a:r>
            <a:r>
              <a:rPr lang="en-US" sz="2400" smtClean="0">
                <a:cs typeface="Times New Roman" pitchFamily="18" charset="0"/>
              </a:rPr>
              <a:t>F with the voltage as shown: </a:t>
            </a:r>
            <a:r>
              <a:rPr lang="en-US" sz="2400" b="1" smtClean="0">
                <a:cs typeface="Times New Roman" pitchFamily="18" charset="0"/>
              </a:rPr>
              <a:t>v(t) = 5(1-e</a:t>
            </a:r>
            <a:r>
              <a:rPr lang="en-US" sz="2400" b="1" baseline="30000" smtClean="0">
                <a:cs typeface="Times New Roman" pitchFamily="18" charset="0"/>
              </a:rPr>
              <a:t>-t/10</a:t>
            </a:r>
            <a:r>
              <a:rPr lang="en-US" sz="2400" b="1" baseline="50000" smtClean="0">
                <a:cs typeface="Times New Roman" pitchFamily="18" charset="0"/>
              </a:rPr>
              <a:t>-6</a:t>
            </a:r>
            <a:r>
              <a:rPr lang="en-US" sz="2400" b="1" smtClean="0">
                <a:cs typeface="Times New Roman" pitchFamily="18" charset="0"/>
              </a:rPr>
              <a:t>)</a:t>
            </a:r>
            <a:endParaRPr lang="el-GR" sz="2400" b="1" smtClean="0">
              <a:cs typeface="Times New Roman" pitchFamily="18" charset="0"/>
            </a:endParaRPr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228600" y="2286000"/>
          <a:ext cx="4325938" cy="2789238"/>
        </p:xfrm>
        <a:graphic>
          <a:graphicData uri="http://schemas.openxmlformats.org/presentationml/2006/ole">
            <p:oleObj spid="_x0000_s17410" name="Chart" r:id="rId3" imgW="6305588" imgH="4067137" progId="Excel.Chart.8">
              <p:embed/>
            </p:oleObj>
          </a:graphicData>
        </a:graphic>
      </p:graphicFrame>
      <p:graphicFrame>
        <p:nvGraphicFramePr>
          <p:cNvPr id="17411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6553200" y="5305425"/>
          <a:ext cx="2362200" cy="561975"/>
        </p:xfrm>
        <a:graphic>
          <a:graphicData uri="http://schemas.openxmlformats.org/presentationml/2006/ole">
            <p:oleObj spid="_x0000_s17411" name="Equation" r:id="rId4" imgW="1066680" imgH="253800" progId="Equation.3">
              <p:embed/>
            </p:oleObj>
          </a:graphicData>
        </a:graphic>
      </p:graphicFrame>
      <p:graphicFrame>
        <p:nvGraphicFramePr>
          <p:cNvPr id="17412" name="Object 6"/>
          <p:cNvGraphicFramePr>
            <a:graphicFrameLocks noChangeAspect="1"/>
          </p:cNvGraphicFramePr>
          <p:nvPr/>
        </p:nvGraphicFramePr>
        <p:xfrm>
          <a:off x="4646613" y="2286000"/>
          <a:ext cx="4359275" cy="2881313"/>
        </p:xfrm>
        <a:graphic>
          <a:graphicData uri="http://schemas.openxmlformats.org/presentationml/2006/ole">
            <p:oleObj spid="_x0000_s17412" name="Chart" r:id="rId5" imgW="6400914" imgH="4228986" progId="Excel.Chart.8">
              <p:embed/>
            </p:oleObj>
          </a:graphicData>
        </a:graphic>
      </p:graphicFrame>
      <p:sp>
        <p:nvSpPr>
          <p:cNvPr id="17418" name="Text Box 7"/>
          <p:cNvSpPr txBox="1">
            <a:spLocks noChangeArrowheads="1"/>
          </p:cNvSpPr>
          <p:nvPr/>
        </p:nvSpPr>
        <p:spPr bwMode="auto">
          <a:xfrm>
            <a:off x="381000" y="5181600"/>
            <a:ext cx="6019800" cy="928688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the capacitor’s current jumps ‘</a:t>
            </a:r>
            <a:r>
              <a:rPr lang="en-US" b="1"/>
              <a:t>instantaneously</a:t>
            </a:r>
            <a:r>
              <a:rPr lang="en-US"/>
              <a:t>’ to 0.5A.</a:t>
            </a:r>
          </a:p>
          <a:p>
            <a:pPr algn="l"/>
            <a:r>
              <a:rPr lang="en-US"/>
              <a:t>The ability of a capacitor’s current to change instantaneously is an important property of capacitors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843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18437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FB138EF-D359-4134-ADA5-0FBC299AD5EF}" type="slidenum">
              <a:rPr lang="en-US" smtClean="0"/>
              <a:pPr lvl="1"/>
              <a:t>29</a:t>
            </a:fld>
            <a:endParaRPr lang="en-US" smtClean="0"/>
          </a:p>
        </p:txBody>
      </p:sp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Ideal Capacitor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r>
              <a:rPr lang="en-US" sz="2800" b="1" u="sng" smtClean="0"/>
              <a:t>Example3</a:t>
            </a:r>
            <a:r>
              <a:rPr lang="en-US" sz="2800" smtClean="0"/>
              <a:t>: find the voltage v(t) for a capacitor C = 0.5F with the current as shown and v(0) = 0</a:t>
            </a:r>
          </a:p>
        </p:txBody>
      </p:sp>
      <p:graphicFrame>
        <p:nvGraphicFramePr>
          <p:cNvPr id="18434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34950" y="2519363"/>
          <a:ext cx="4567238" cy="2392362"/>
        </p:xfrm>
        <a:graphic>
          <a:graphicData uri="http://schemas.openxmlformats.org/presentationml/2006/ole">
            <p:oleObj spid="_x0000_s18434" name="Chart" r:id="rId3" imgW="6400914" imgH="3352876" progId="Excel.Chart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8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8131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48132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CC0709D-CB90-442B-AE78-06FBC3657DE6}" type="slidenum">
              <a:rPr lang="en-US" smtClean="0"/>
              <a:pPr lvl="1"/>
              <a:t>3</a:t>
            </a:fld>
            <a:endParaRPr lang="en-US" smtClean="0"/>
          </a:p>
        </p:txBody>
      </p:sp>
      <p:sp>
        <p:nvSpPr>
          <p:cNvPr id="48133" name="Rectangle 2080"/>
          <p:cNvSpPr>
            <a:spLocks noGrp="1" noChangeArrowheads="1"/>
          </p:cNvSpPr>
          <p:nvPr>
            <p:ph type="ctrTitle"/>
          </p:nvPr>
        </p:nvSpPr>
        <p:spPr>
          <a:xfrm>
            <a:off x="381000" y="2286000"/>
            <a:ext cx="8077200" cy="1143000"/>
          </a:xfrm>
        </p:spPr>
        <p:txBody>
          <a:bodyPr/>
          <a:lstStyle/>
          <a:p>
            <a:r>
              <a:rPr lang="en-US" smtClean="0"/>
              <a:t>Lecture 10 – Energy Storage</a:t>
            </a:r>
          </a:p>
        </p:txBody>
      </p:sp>
      <p:sp>
        <p:nvSpPr>
          <p:cNvPr id="48134" name="Rectangle 208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cs typeface="Times New Roman" pitchFamily="18" charset="0"/>
              </a:rPr>
              <a:t>Maximum Power Transfer</a:t>
            </a:r>
          </a:p>
          <a:p>
            <a:r>
              <a:rPr lang="en-US" smtClean="0">
                <a:solidFill>
                  <a:schemeClr val="tx1"/>
                </a:solidFill>
                <a:cs typeface="Times New Roman" pitchFamily="18" charset="0"/>
              </a:rPr>
              <a:t>Capacitors</a:t>
            </a:r>
          </a:p>
          <a:p>
            <a:r>
              <a:rPr lang="en-US" smtClean="0">
                <a:solidFill>
                  <a:schemeClr val="tx1"/>
                </a:solidFill>
                <a:cs typeface="Times New Roman" pitchFamily="18" charset="0"/>
              </a:rPr>
              <a:t>Inductors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19463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DAC3FDF-72FE-4D47-87BD-65304108FC6D}" type="slidenum">
              <a:rPr lang="en-US" smtClean="0"/>
              <a:pPr lvl="1"/>
              <a:t>30</a:t>
            </a:fld>
            <a:endParaRPr lang="en-US" smtClean="0"/>
          </a:p>
        </p:txBody>
      </p:sp>
      <p:sp>
        <p:nvSpPr>
          <p:cNvPr id="194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Ideal Capacitor</a:t>
            </a:r>
          </a:p>
        </p:txBody>
      </p:sp>
      <p:sp>
        <p:nvSpPr>
          <p:cNvPr id="194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r>
              <a:rPr lang="en-US" sz="2800" b="1" u="sng" smtClean="0"/>
              <a:t>Example3</a:t>
            </a:r>
            <a:r>
              <a:rPr lang="en-US" sz="2800" smtClean="0"/>
              <a:t>: find the voltage v(t) for a capacitor C = 0.5F with the current as shown and v(0) = 0</a:t>
            </a: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234950" y="2519363"/>
          <a:ext cx="4567238" cy="2392362"/>
        </p:xfrm>
        <a:graphic>
          <a:graphicData uri="http://schemas.openxmlformats.org/presentationml/2006/ole">
            <p:oleObj spid="_x0000_s19458" name="Chart" r:id="rId3" imgW="6400914" imgH="3352876" progId="Excel.Chart.8">
              <p:embed/>
            </p:oleObj>
          </a:graphicData>
        </a:graphic>
      </p:graphicFrame>
      <p:graphicFrame>
        <p:nvGraphicFramePr>
          <p:cNvPr id="19459" name="Object 6"/>
          <p:cNvGraphicFramePr>
            <a:graphicFrameLocks noChangeAspect="1"/>
          </p:cNvGraphicFramePr>
          <p:nvPr/>
        </p:nvGraphicFramePr>
        <p:xfrm>
          <a:off x="5715000" y="5253038"/>
          <a:ext cx="2555875" cy="776287"/>
        </p:xfrm>
        <a:graphic>
          <a:graphicData uri="http://schemas.openxmlformats.org/presentationml/2006/ole">
            <p:oleObj spid="_x0000_s19459" name="Equation" r:id="rId4" imgW="1295280" imgH="393480" progId="Equation.3">
              <p:embed/>
            </p:oleObj>
          </a:graphicData>
        </a:graphic>
      </p:graphicFrame>
      <p:graphicFrame>
        <p:nvGraphicFramePr>
          <p:cNvPr id="19460" name="Object 8"/>
          <p:cNvGraphicFramePr>
            <a:graphicFrameLocks noChangeAspect="1"/>
          </p:cNvGraphicFramePr>
          <p:nvPr/>
        </p:nvGraphicFramePr>
        <p:xfrm>
          <a:off x="5562600" y="2606675"/>
          <a:ext cx="2624138" cy="2117725"/>
        </p:xfrm>
        <a:graphic>
          <a:graphicData uri="http://schemas.openxmlformats.org/presentationml/2006/ole">
            <p:oleObj spid="_x0000_s19460" name="Equation" r:id="rId5" imgW="1384200" imgH="1117440" progId="Equation.3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048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20487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CF78418-2795-4131-AC9F-1FDAA2E19FE3}" type="slidenum">
              <a:rPr lang="en-US" smtClean="0"/>
              <a:pPr lvl="1"/>
              <a:t>31</a:t>
            </a:fld>
            <a:endParaRPr lang="en-US" smtClean="0"/>
          </a:p>
        </p:txBody>
      </p:sp>
      <p:sp>
        <p:nvSpPr>
          <p:cNvPr id="204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Ideal Capacitor</a:t>
            </a:r>
          </a:p>
        </p:txBody>
      </p:sp>
      <p:sp>
        <p:nvSpPr>
          <p:cNvPr id="204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r>
              <a:rPr lang="en-US" sz="2800" b="1" u="sng" smtClean="0"/>
              <a:t>Example3</a:t>
            </a:r>
            <a:r>
              <a:rPr lang="en-US" sz="2800" smtClean="0"/>
              <a:t>: find the voltage v(t) for a capacitor C = 0.5F with the current as shown and v(0) = 0</a:t>
            </a:r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234950" y="2519363"/>
          <a:ext cx="4567238" cy="2392362"/>
        </p:xfrm>
        <a:graphic>
          <a:graphicData uri="http://schemas.openxmlformats.org/presentationml/2006/ole">
            <p:oleObj spid="_x0000_s20482" name="Chart" r:id="rId3" imgW="6400914" imgH="3352876" progId="Excel.Chart.8">
              <p:embed/>
            </p:oleObj>
          </a:graphicData>
        </a:graphic>
      </p:graphicFrame>
      <p:graphicFrame>
        <p:nvGraphicFramePr>
          <p:cNvPr id="20483" name="Object 6"/>
          <p:cNvGraphicFramePr>
            <a:graphicFrameLocks noChangeAspect="1"/>
          </p:cNvGraphicFramePr>
          <p:nvPr/>
        </p:nvGraphicFramePr>
        <p:xfrm>
          <a:off x="5486400" y="5403850"/>
          <a:ext cx="2708275" cy="822325"/>
        </p:xfrm>
        <a:graphic>
          <a:graphicData uri="http://schemas.openxmlformats.org/presentationml/2006/ole">
            <p:oleObj spid="_x0000_s20483" name="Equation" r:id="rId4" imgW="1295280" imgH="393480" progId="Equation.3">
              <p:embed/>
            </p:oleObj>
          </a:graphicData>
        </a:graphic>
      </p:graphicFrame>
      <p:graphicFrame>
        <p:nvGraphicFramePr>
          <p:cNvPr id="20484" name="Object 7"/>
          <p:cNvGraphicFramePr>
            <a:graphicFrameLocks noChangeAspect="1"/>
          </p:cNvGraphicFramePr>
          <p:nvPr/>
        </p:nvGraphicFramePr>
        <p:xfrm>
          <a:off x="5334000" y="2743200"/>
          <a:ext cx="3130550" cy="2286000"/>
        </p:xfrm>
        <a:graphic>
          <a:graphicData uri="http://schemas.openxmlformats.org/presentationml/2006/ole">
            <p:oleObj spid="_x0000_s20484" name="Equation" r:id="rId5" imgW="1650960" imgH="1206360" progId="Equation.3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150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2151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7B7B06E-246E-42FC-939A-1F7C3FBE8649}" type="slidenum">
              <a:rPr lang="en-US" smtClean="0"/>
              <a:pPr lvl="1"/>
              <a:t>32</a:t>
            </a:fld>
            <a:endParaRPr lang="en-US" smtClean="0"/>
          </a:p>
        </p:txBody>
      </p:sp>
      <p:sp>
        <p:nvSpPr>
          <p:cNvPr id="215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Ideal Capacitor</a:t>
            </a:r>
          </a:p>
        </p:txBody>
      </p:sp>
      <p:sp>
        <p:nvSpPr>
          <p:cNvPr id="215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r>
              <a:rPr lang="en-US" sz="2800" b="1" u="sng" smtClean="0"/>
              <a:t>Example3</a:t>
            </a:r>
            <a:r>
              <a:rPr lang="en-US" sz="2800" smtClean="0"/>
              <a:t>: find the voltage v(t) for a capacitor C = 0.5F with the current as shown and v(0) = 0</a:t>
            </a:r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234950" y="2519363"/>
          <a:ext cx="4567238" cy="2392362"/>
        </p:xfrm>
        <a:graphic>
          <a:graphicData uri="http://schemas.openxmlformats.org/presentationml/2006/ole">
            <p:oleObj spid="_x0000_s21506" name="Chart" r:id="rId3" imgW="6400914" imgH="3352876" progId="Excel.Chart.8">
              <p:embed/>
            </p:oleObj>
          </a:graphicData>
        </a:graphic>
      </p:graphicFrame>
      <p:graphicFrame>
        <p:nvGraphicFramePr>
          <p:cNvPr id="21507" name="Object 7"/>
          <p:cNvGraphicFramePr>
            <a:graphicFrameLocks noChangeAspect="1"/>
          </p:cNvGraphicFramePr>
          <p:nvPr/>
        </p:nvGraphicFramePr>
        <p:xfrm>
          <a:off x="5562600" y="2684463"/>
          <a:ext cx="2697163" cy="2116137"/>
        </p:xfrm>
        <a:graphic>
          <a:graphicData uri="http://schemas.openxmlformats.org/presentationml/2006/ole">
            <p:oleObj spid="_x0000_s21507" name="Equation" r:id="rId4" imgW="1422360" imgH="1117440" progId="Equation.3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2253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7BECC10-4C41-4FFC-BA6D-CE7CE200E638}" type="slidenum">
              <a:rPr lang="en-US" smtClean="0"/>
              <a:pPr lvl="1"/>
              <a:t>33</a:t>
            </a:fld>
            <a:endParaRPr lang="en-US" smtClean="0"/>
          </a:p>
        </p:txBody>
      </p:sp>
      <p:sp>
        <p:nvSpPr>
          <p:cNvPr id="225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Ideal Capacitor</a:t>
            </a:r>
          </a:p>
        </p:txBody>
      </p:sp>
      <p:sp>
        <p:nvSpPr>
          <p:cNvPr id="225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r>
              <a:rPr lang="en-US" sz="2800" b="1" u="sng" smtClean="0"/>
              <a:t>Example3</a:t>
            </a:r>
            <a:r>
              <a:rPr lang="en-US" sz="2800" smtClean="0"/>
              <a:t>: find the voltage v(t) for a capacitor C = 0.5F with the current as shown and v(0) = 0</a:t>
            </a:r>
          </a:p>
        </p:txBody>
      </p:sp>
      <p:graphicFrame>
        <p:nvGraphicFramePr>
          <p:cNvPr id="22530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4776788" y="2286000"/>
          <a:ext cx="4298950" cy="2392363"/>
        </p:xfrm>
        <a:graphic>
          <a:graphicData uri="http://schemas.openxmlformats.org/presentationml/2006/ole">
            <p:oleObj spid="_x0000_s22530" name="Chart" r:id="rId3" imgW="6515100" imgH="3819563" progId="Excel.Chart.8">
              <p:embed/>
            </p:oleObj>
          </a:graphicData>
        </a:graphic>
      </p:graphicFrame>
      <p:graphicFrame>
        <p:nvGraphicFramePr>
          <p:cNvPr id="22531" name="Object 6"/>
          <p:cNvGraphicFramePr>
            <a:graphicFrameLocks noChangeAspect="1"/>
          </p:cNvGraphicFramePr>
          <p:nvPr/>
        </p:nvGraphicFramePr>
        <p:xfrm>
          <a:off x="158750" y="2286000"/>
          <a:ext cx="4567238" cy="2392363"/>
        </p:xfrm>
        <a:graphic>
          <a:graphicData uri="http://schemas.openxmlformats.org/presentationml/2006/ole">
            <p:oleObj spid="_x0000_s22531" name="Chart" r:id="rId4" imgW="6400914" imgH="3352876" progId="Excel.Chart.8">
              <p:embed/>
            </p:oleObj>
          </a:graphicData>
        </a:graphic>
      </p:graphicFrame>
      <p:sp>
        <p:nvSpPr>
          <p:cNvPr id="22538" name="Line 9"/>
          <p:cNvSpPr>
            <a:spLocks noChangeShapeType="1"/>
          </p:cNvSpPr>
          <p:nvPr/>
        </p:nvSpPr>
        <p:spPr bwMode="auto">
          <a:xfrm flipV="1">
            <a:off x="6324600" y="3594100"/>
            <a:ext cx="0" cy="457200"/>
          </a:xfrm>
          <a:prstGeom prst="line">
            <a:avLst/>
          </a:prstGeom>
          <a:noFill/>
          <a:ln w="28575">
            <a:solidFill>
              <a:srgbClr val="800000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539" name="Line 10"/>
          <p:cNvSpPr>
            <a:spLocks noChangeShapeType="1"/>
          </p:cNvSpPr>
          <p:nvPr/>
        </p:nvSpPr>
        <p:spPr bwMode="auto">
          <a:xfrm>
            <a:off x="5410200" y="3594100"/>
            <a:ext cx="914400" cy="0"/>
          </a:xfrm>
          <a:prstGeom prst="line">
            <a:avLst/>
          </a:prstGeom>
          <a:noFill/>
          <a:ln w="28575">
            <a:solidFill>
              <a:srgbClr val="800000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540" name="Line 11"/>
          <p:cNvSpPr>
            <a:spLocks noChangeShapeType="1"/>
          </p:cNvSpPr>
          <p:nvPr/>
        </p:nvSpPr>
        <p:spPr bwMode="auto">
          <a:xfrm flipV="1">
            <a:off x="7162800" y="2679700"/>
            <a:ext cx="0" cy="1371600"/>
          </a:xfrm>
          <a:prstGeom prst="line">
            <a:avLst/>
          </a:prstGeom>
          <a:noFill/>
          <a:ln w="28575">
            <a:solidFill>
              <a:srgbClr val="800000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541" name="Line 12"/>
          <p:cNvSpPr>
            <a:spLocks noChangeShapeType="1"/>
          </p:cNvSpPr>
          <p:nvPr/>
        </p:nvSpPr>
        <p:spPr bwMode="auto">
          <a:xfrm flipH="1">
            <a:off x="5410200" y="2730500"/>
            <a:ext cx="1752600" cy="0"/>
          </a:xfrm>
          <a:prstGeom prst="line">
            <a:avLst/>
          </a:prstGeom>
          <a:noFill/>
          <a:ln w="28575">
            <a:solidFill>
              <a:srgbClr val="800000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542" name="Text Box 13"/>
          <p:cNvSpPr txBox="1">
            <a:spLocks noChangeArrowheads="1"/>
          </p:cNvSpPr>
          <p:nvPr/>
        </p:nvSpPr>
        <p:spPr bwMode="auto">
          <a:xfrm>
            <a:off x="406400" y="4724400"/>
            <a:ext cx="4892675" cy="147796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/>
            <a:r>
              <a:rPr lang="en-US" b="1"/>
              <a:t>NB</a:t>
            </a:r>
            <a:r>
              <a:rPr lang="en-US"/>
              <a:t>: The final value of the capacitor voltage after the current source has stopped charging the capacitor depends on two things:</a:t>
            </a:r>
          </a:p>
          <a:p>
            <a:pPr marL="914400" lvl="1" indent="-457200" algn="l">
              <a:buFontTx/>
              <a:buAutoNum type="arabicPeriod"/>
            </a:pPr>
            <a:r>
              <a:rPr lang="en-US"/>
              <a:t>The initial capacitor voltage</a:t>
            </a:r>
          </a:p>
          <a:p>
            <a:pPr marL="914400" lvl="1" indent="-457200" algn="l">
              <a:buFontTx/>
              <a:buAutoNum type="arabicPeriod"/>
            </a:pPr>
            <a:r>
              <a:rPr lang="en-US"/>
              <a:t>The history of the capacitor current</a:t>
            </a:r>
          </a:p>
        </p:txBody>
      </p:sp>
      <p:graphicFrame>
        <p:nvGraphicFramePr>
          <p:cNvPr id="22532" name="Object 14"/>
          <p:cNvGraphicFramePr>
            <a:graphicFrameLocks noChangeAspect="1"/>
          </p:cNvGraphicFramePr>
          <p:nvPr/>
        </p:nvGraphicFramePr>
        <p:xfrm>
          <a:off x="5835650" y="4678363"/>
          <a:ext cx="2017713" cy="1582737"/>
        </p:xfrm>
        <a:graphic>
          <a:graphicData uri="http://schemas.openxmlformats.org/presentationml/2006/ole">
            <p:oleObj spid="_x0000_s22532" name="Equation" r:id="rId5" imgW="1422360" imgH="1117440" progId="Equation.3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355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23557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B5493E3-CF84-425D-8DDC-B1372CDC984B}" type="slidenum">
              <a:rPr lang="en-US" smtClean="0"/>
              <a:pPr lvl="1"/>
              <a:t>34</a:t>
            </a:fld>
            <a:endParaRPr lang="en-US" smtClean="0"/>
          </a:p>
        </p:txBody>
      </p:sp>
      <p:sp>
        <p:nvSpPr>
          <p:cNvPr id="235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Series Capacitors</a:t>
            </a:r>
          </a:p>
        </p:txBody>
      </p:sp>
      <p:sp>
        <p:nvSpPr>
          <p:cNvPr id="235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737600" cy="17145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b="1" u="sng" smtClean="0"/>
              <a:t>Capacitor Series Rule</a:t>
            </a:r>
            <a:r>
              <a:rPr lang="en-US" sz="2800" smtClean="0"/>
              <a:t>: two or more circuit elements are said to be </a:t>
            </a:r>
            <a:r>
              <a:rPr lang="en-US" b="1" smtClean="0"/>
              <a:t>in series</a:t>
            </a:r>
            <a:r>
              <a:rPr lang="en-US" sz="2800" smtClean="0"/>
              <a:t> if the current from one element </a:t>
            </a:r>
            <a:r>
              <a:rPr lang="en-US" sz="2800" i="1" smtClean="0"/>
              <a:t>exclusively</a:t>
            </a:r>
            <a:r>
              <a:rPr lang="en-US" sz="2800" smtClean="0"/>
              <a:t> flows into the next element.  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Capacitors in </a:t>
            </a:r>
            <a:r>
              <a:rPr lang="en-US" sz="2400" b="1" smtClean="0"/>
              <a:t>series</a:t>
            </a:r>
            <a:r>
              <a:rPr lang="en-US" sz="2400" smtClean="0"/>
              <a:t> add the same way resistors in </a:t>
            </a:r>
            <a:r>
              <a:rPr lang="en-US" sz="2400" b="1" smtClean="0"/>
              <a:t>parallel</a:t>
            </a:r>
            <a:r>
              <a:rPr lang="en-US" sz="2400" smtClean="0"/>
              <a:t> add</a:t>
            </a:r>
          </a:p>
        </p:txBody>
      </p:sp>
      <p:graphicFrame>
        <p:nvGraphicFramePr>
          <p:cNvPr id="23554" name="Object 80"/>
          <p:cNvGraphicFramePr>
            <a:graphicFrameLocks noChangeAspect="1"/>
          </p:cNvGraphicFramePr>
          <p:nvPr/>
        </p:nvGraphicFramePr>
        <p:xfrm>
          <a:off x="1524000" y="3175000"/>
          <a:ext cx="6551613" cy="1092200"/>
        </p:xfrm>
        <a:graphic>
          <a:graphicData uri="http://schemas.openxmlformats.org/presentationml/2006/ole">
            <p:oleObj spid="_x0000_s23554" name="Equation" r:id="rId3" imgW="3733560" imgH="622080" progId="Equation.3">
              <p:embed/>
            </p:oleObj>
          </a:graphicData>
        </a:graphic>
      </p:graphicFrame>
      <p:grpSp>
        <p:nvGrpSpPr>
          <p:cNvPr id="23560" name="Group 92"/>
          <p:cNvGrpSpPr>
            <a:grpSpLocks/>
          </p:cNvGrpSpPr>
          <p:nvPr/>
        </p:nvGrpSpPr>
        <p:grpSpPr bwMode="auto">
          <a:xfrm>
            <a:off x="5427663" y="5334000"/>
            <a:ext cx="1387475" cy="839788"/>
            <a:chOff x="2417" y="3432"/>
            <a:chExt cx="874" cy="529"/>
          </a:xfrm>
        </p:grpSpPr>
        <p:sp>
          <p:nvSpPr>
            <p:cNvPr id="23595" name="Freeform 85"/>
            <p:cNvSpPr>
              <a:spLocks/>
            </p:cNvSpPr>
            <p:nvPr/>
          </p:nvSpPr>
          <p:spPr bwMode="auto">
            <a:xfrm rot="5400000">
              <a:off x="2686" y="3816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6" name="Oval 86"/>
            <p:cNvSpPr>
              <a:spLocks noChangeArrowheads="1"/>
            </p:cNvSpPr>
            <p:nvPr/>
          </p:nvSpPr>
          <p:spPr bwMode="auto">
            <a:xfrm rot="5400000">
              <a:off x="2414" y="378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7" name="Oval 87"/>
            <p:cNvSpPr>
              <a:spLocks noChangeArrowheads="1"/>
            </p:cNvSpPr>
            <p:nvPr/>
          </p:nvSpPr>
          <p:spPr bwMode="auto">
            <a:xfrm rot="5400000">
              <a:off x="3211" y="3776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3598" name="AutoShape 88"/>
            <p:cNvCxnSpPr>
              <a:cxnSpLocks noChangeShapeType="1"/>
              <a:stCxn id="23596" idx="0"/>
              <a:endCxn id="23595" idx="1"/>
            </p:cNvCxnSpPr>
            <p:nvPr/>
          </p:nvCxnSpPr>
          <p:spPr bwMode="auto">
            <a:xfrm flipV="1">
              <a:off x="2496" y="3818"/>
              <a:ext cx="33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3599" name="Freeform 89"/>
            <p:cNvSpPr>
              <a:spLocks/>
            </p:cNvSpPr>
            <p:nvPr/>
          </p:nvSpPr>
          <p:spPr bwMode="auto">
            <a:xfrm rot="5400000">
              <a:off x="2782" y="3816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23600" name="AutoShape 90"/>
            <p:cNvCxnSpPr>
              <a:cxnSpLocks noChangeShapeType="1"/>
              <a:stCxn id="23597" idx="4"/>
              <a:endCxn id="23599" idx="1"/>
            </p:cNvCxnSpPr>
            <p:nvPr/>
          </p:nvCxnSpPr>
          <p:spPr bwMode="auto">
            <a:xfrm flipH="1">
              <a:off x="2927" y="3815"/>
              <a:ext cx="289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3601" name="Text Box 91"/>
            <p:cNvSpPr txBox="1">
              <a:spLocks noChangeArrowheads="1"/>
            </p:cNvSpPr>
            <p:nvPr/>
          </p:nvSpPr>
          <p:spPr bwMode="auto">
            <a:xfrm>
              <a:off x="2660" y="3432"/>
              <a:ext cx="43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C</a:t>
              </a:r>
              <a:r>
                <a:rPr lang="en-US" b="1" baseline="-25000"/>
                <a:t>EQ</a:t>
              </a:r>
              <a:r>
                <a:rPr lang="en-US" b="1"/>
                <a:t> </a:t>
              </a:r>
            </a:p>
          </p:txBody>
        </p:sp>
      </p:grpSp>
      <p:grpSp>
        <p:nvGrpSpPr>
          <p:cNvPr id="23561" name="Group 114"/>
          <p:cNvGrpSpPr>
            <a:grpSpLocks/>
          </p:cNvGrpSpPr>
          <p:nvPr/>
        </p:nvGrpSpPr>
        <p:grpSpPr bwMode="auto">
          <a:xfrm>
            <a:off x="1684338" y="4324350"/>
            <a:ext cx="5707062" cy="933450"/>
            <a:chOff x="768" y="2619"/>
            <a:chExt cx="3595" cy="588"/>
          </a:xfrm>
        </p:grpSpPr>
        <p:sp>
          <p:nvSpPr>
            <p:cNvPr id="23563" name="Oval 6"/>
            <p:cNvSpPr>
              <a:spLocks noChangeArrowheads="1"/>
            </p:cNvSpPr>
            <p:nvPr/>
          </p:nvSpPr>
          <p:spPr bwMode="auto">
            <a:xfrm rot="-5400000">
              <a:off x="767" y="2998"/>
              <a:ext cx="66" cy="64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" name="Oval 7"/>
            <p:cNvSpPr>
              <a:spLocks noChangeArrowheads="1"/>
            </p:cNvSpPr>
            <p:nvPr/>
          </p:nvSpPr>
          <p:spPr bwMode="auto">
            <a:xfrm rot="-5400000">
              <a:off x="4295" y="3034"/>
              <a:ext cx="66" cy="7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5" name="Text Box 16"/>
            <p:cNvSpPr txBox="1">
              <a:spLocks noChangeArrowheads="1"/>
            </p:cNvSpPr>
            <p:nvPr/>
          </p:nvSpPr>
          <p:spPr bwMode="auto">
            <a:xfrm>
              <a:off x="1076" y="2619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  <a:r>
                <a:rPr lang="en-US" b="1" baseline="-25000"/>
                <a:t>1</a:t>
              </a:r>
            </a:p>
          </p:txBody>
        </p:sp>
        <p:cxnSp>
          <p:nvCxnSpPr>
            <p:cNvPr id="23566" name="AutoShape 49"/>
            <p:cNvCxnSpPr>
              <a:cxnSpLocks noChangeShapeType="1"/>
              <a:stCxn id="23563" idx="4"/>
              <a:endCxn id="23593" idx="1"/>
            </p:cNvCxnSpPr>
            <p:nvPr/>
          </p:nvCxnSpPr>
          <p:spPr bwMode="auto">
            <a:xfrm>
              <a:off x="832" y="3030"/>
              <a:ext cx="330" cy="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3567" name="AutoShape 50"/>
            <p:cNvCxnSpPr>
              <a:cxnSpLocks noChangeShapeType="1"/>
              <a:stCxn id="23594" idx="1"/>
              <a:endCxn id="23591" idx="1"/>
            </p:cNvCxnSpPr>
            <p:nvPr/>
          </p:nvCxnSpPr>
          <p:spPr bwMode="auto">
            <a:xfrm>
              <a:off x="1258" y="3034"/>
              <a:ext cx="386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3568" name="AutoShape 51"/>
            <p:cNvCxnSpPr>
              <a:cxnSpLocks noChangeShapeType="1"/>
              <a:stCxn id="23592" idx="1"/>
              <a:endCxn id="23589" idx="1"/>
            </p:cNvCxnSpPr>
            <p:nvPr/>
          </p:nvCxnSpPr>
          <p:spPr bwMode="auto">
            <a:xfrm flipV="1">
              <a:off x="1740" y="3033"/>
              <a:ext cx="290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3569" name="AutoShape 52"/>
            <p:cNvCxnSpPr>
              <a:cxnSpLocks noChangeShapeType="1"/>
              <a:stCxn id="23590" idx="1"/>
            </p:cNvCxnSpPr>
            <p:nvPr/>
          </p:nvCxnSpPr>
          <p:spPr bwMode="auto">
            <a:xfrm>
              <a:off x="2126" y="3033"/>
              <a:ext cx="192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3570" name="AutoShape 53"/>
            <p:cNvCxnSpPr>
              <a:cxnSpLocks noChangeShapeType="1"/>
              <a:stCxn id="23587" idx="1"/>
            </p:cNvCxnSpPr>
            <p:nvPr/>
          </p:nvCxnSpPr>
          <p:spPr bwMode="auto">
            <a:xfrm flipH="1">
              <a:off x="2753" y="3060"/>
              <a:ext cx="15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3571" name="AutoShape 54"/>
            <p:cNvCxnSpPr>
              <a:cxnSpLocks noChangeShapeType="1"/>
              <a:stCxn id="23588" idx="1"/>
            </p:cNvCxnSpPr>
            <p:nvPr/>
          </p:nvCxnSpPr>
          <p:spPr bwMode="auto">
            <a:xfrm>
              <a:off x="3006" y="3060"/>
              <a:ext cx="143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3572" name="AutoShape 55"/>
            <p:cNvCxnSpPr>
              <a:cxnSpLocks noChangeShapeType="1"/>
              <a:stCxn id="23585" idx="1"/>
            </p:cNvCxnSpPr>
            <p:nvPr/>
          </p:nvCxnSpPr>
          <p:spPr bwMode="auto">
            <a:xfrm flipH="1">
              <a:off x="3618" y="3064"/>
              <a:ext cx="19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3573" name="AutoShape 56"/>
            <p:cNvCxnSpPr>
              <a:cxnSpLocks noChangeShapeType="1"/>
              <a:stCxn id="23586" idx="1"/>
              <a:endCxn id="23564" idx="0"/>
            </p:cNvCxnSpPr>
            <p:nvPr/>
          </p:nvCxnSpPr>
          <p:spPr bwMode="auto">
            <a:xfrm>
              <a:off x="3910" y="3064"/>
              <a:ext cx="383" cy="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3574" name="Text Box 57"/>
            <p:cNvSpPr txBox="1">
              <a:spLocks noChangeArrowheads="1"/>
            </p:cNvSpPr>
            <p:nvPr/>
          </p:nvSpPr>
          <p:spPr bwMode="auto">
            <a:xfrm>
              <a:off x="2417" y="2925"/>
              <a:ext cx="2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∙ ∙ ∙</a:t>
              </a:r>
            </a:p>
          </p:txBody>
        </p:sp>
        <p:sp>
          <p:nvSpPr>
            <p:cNvPr id="23575" name="Text Box 58"/>
            <p:cNvSpPr txBox="1">
              <a:spLocks noChangeArrowheads="1"/>
            </p:cNvSpPr>
            <p:nvPr/>
          </p:nvSpPr>
          <p:spPr bwMode="auto">
            <a:xfrm>
              <a:off x="3216" y="2944"/>
              <a:ext cx="2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∙ ∙ ∙</a:t>
              </a:r>
            </a:p>
          </p:txBody>
        </p:sp>
        <p:sp>
          <p:nvSpPr>
            <p:cNvPr id="23576" name="Text Box 59"/>
            <p:cNvSpPr txBox="1">
              <a:spLocks noChangeArrowheads="1"/>
            </p:cNvSpPr>
            <p:nvPr/>
          </p:nvSpPr>
          <p:spPr bwMode="auto">
            <a:xfrm>
              <a:off x="1556" y="2640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  <a:r>
                <a:rPr lang="en-US" b="1" baseline="-25000"/>
                <a:t>2</a:t>
              </a:r>
            </a:p>
          </p:txBody>
        </p:sp>
        <p:sp>
          <p:nvSpPr>
            <p:cNvPr id="23577" name="Text Box 60"/>
            <p:cNvSpPr txBox="1">
              <a:spLocks noChangeArrowheads="1"/>
            </p:cNvSpPr>
            <p:nvPr/>
          </p:nvSpPr>
          <p:spPr bwMode="auto">
            <a:xfrm>
              <a:off x="1940" y="2640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  <a:r>
                <a:rPr lang="en-US" b="1" baseline="-25000"/>
                <a:t>3</a:t>
              </a:r>
            </a:p>
          </p:txBody>
        </p:sp>
        <p:sp>
          <p:nvSpPr>
            <p:cNvPr id="23578" name="Text Box 61"/>
            <p:cNvSpPr txBox="1">
              <a:spLocks noChangeArrowheads="1"/>
            </p:cNvSpPr>
            <p:nvPr/>
          </p:nvSpPr>
          <p:spPr bwMode="auto">
            <a:xfrm>
              <a:off x="2829" y="2640"/>
              <a:ext cx="273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  <a:r>
                <a:rPr lang="en-US" b="1" baseline="-25000"/>
                <a:t>n</a:t>
              </a:r>
            </a:p>
          </p:txBody>
        </p:sp>
        <p:sp>
          <p:nvSpPr>
            <p:cNvPr id="23579" name="Text Box 62"/>
            <p:cNvSpPr txBox="1">
              <a:spLocks noChangeArrowheads="1"/>
            </p:cNvSpPr>
            <p:nvPr/>
          </p:nvSpPr>
          <p:spPr bwMode="auto">
            <a:xfrm>
              <a:off x="3743" y="2694"/>
              <a:ext cx="28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C</a:t>
              </a:r>
              <a:r>
                <a:rPr lang="en-US" b="1" baseline="-25000"/>
                <a:t>N</a:t>
              </a:r>
            </a:p>
          </p:txBody>
        </p:sp>
        <p:grpSp>
          <p:nvGrpSpPr>
            <p:cNvPr id="23580" name="Group 101"/>
            <p:cNvGrpSpPr>
              <a:grpSpLocks/>
            </p:cNvGrpSpPr>
            <p:nvPr/>
          </p:nvGrpSpPr>
          <p:grpSpPr bwMode="auto">
            <a:xfrm>
              <a:off x="1160" y="2889"/>
              <a:ext cx="97" cy="288"/>
              <a:chOff x="4732" y="3531"/>
              <a:chExt cx="97" cy="288"/>
            </a:xfrm>
          </p:grpSpPr>
          <p:sp>
            <p:nvSpPr>
              <p:cNvPr id="23593" name="Freeform 94"/>
              <p:cNvSpPr>
                <a:spLocks/>
              </p:cNvSpPr>
              <p:nvPr/>
            </p:nvSpPr>
            <p:spPr bwMode="auto">
              <a:xfrm rot="5400000">
                <a:off x="4589" y="3674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4" name="Freeform 98"/>
              <p:cNvSpPr>
                <a:spLocks/>
              </p:cNvSpPr>
              <p:nvPr/>
            </p:nvSpPr>
            <p:spPr bwMode="auto">
              <a:xfrm rot="5400000">
                <a:off x="4685" y="3674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81" name="Group 102"/>
            <p:cNvGrpSpPr>
              <a:grpSpLocks/>
            </p:cNvGrpSpPr>
            <p:nvPr/>
          </p:nvGrpSpPr>
          <p:grpSpPr bwMode="auto">
            <a:xfrm>
              <a:off x="1642" y="2890"/>
              <a:ext cx="97" cy="288"/>
              <a:chOff x="4732" y="3531"/>
              <a:chExt cx="97" cy="288"/>
            </a:xfrm>
          </p:grpSpPr>
          <p:sp>
            <p:nvSpPr>
              <p:cNvPr id="23591" name="Freeform 103"/>
              <p:cNvSpPr>
                <a:spLocks/>
              </p:cNvSpPr>
              <p:nvPr/>
            </p:nvSpPr>
            <p:spPr bwMode="auto">
              <a:xfrm rot="5400000">
                <a:off x="4589" y="3674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2" name="Freeform 104"/>
              <p:cNvSpPr>
                <a:spLocks/>
              </p:cNvSpPr>
              <p:nvPr/>
            </p:nvSpPr>
            <p:spPr bwMode="auto">
              <a:xfrm rot="5400000">
                <a:off x="4685" y="3674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82" name="Group 105"/>
            <p:cNvGrpSpPr>
              <a:grpSpLocks/>
            </p:cNvGrpSpPr>
            <p:nvPr/>
          </p:nvGrpSpPr>
          <p:grpSpPr bwMode="auto">
            <a:xfrm>
              <a:off x="2028" y="2888"/>
              <a:ext cx="97" cy="288"/>
              <a:chOff x="4732" y="3531"/>
              <a:chExt cx="97" cy="288"/>
            </a:xfrm>
          </p:grpSpPr>
          <p:sp>
            <p:nvSpPr>
              <p:cNvPr id="23589" name="Freeform 106"/>
              <p:cNvSpPr>
                <a:spLocks/>
              </p:cNvSpPr>
              <p:nvPr/>
            </p:nvSpPr>
            <p:spPr bwMode="auto">
              <a:xfrm rot="5400000">
                <a:off x="4589" y="3674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0" name="Freeform 107"/>
              <p:cNvSpPr>
                <a:spLocks/>
              </p:cNvSpPr>
              <p:nvPr/>
            </p:nvSpPr>
            <p:spPr bwMode="auto">
              <a:xfrm rot="5400000">
                <a:off x="4685" y="3674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83" name="Group 108"/>
            <p:cNvGrpSpPr>
              <a:grpSpLocks/>
            </p:cNvGrpSpPr>
            <p:nvPr/>
          </p:nvGrpSpPr>
          <p:grpSpPr bwMode="auto">
            <a:xfrm>
              <a:off x="2908" y="2915"/>
              <a:ext cx="97" cy="288"/>
              <a:chOff x="4732" y="3531"/>
              <a:chExt cx="97" cy="288"/>
            </a:xfrm>
          </p:grpSpPr>
          <p:sp>
            <p:nvSpPr>
              <p:cNvPr id="23587" name="Freeform 109"/>
              <p:cNvSpPr>
                <a:spLocks/>
              </p:cNvSpPr>
              <p:nvPr/>
            </p:nvSpPr>
            <p:spPr bwMode="auto">
              <a:xfrm rot="5400000">
                <a:off x="4589" y="3674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8" name="Freeform 110"/>
              <p:cNvSpPr>
                <a:spLocks/>
              </p:cNvSpPr>
              <p:nvPr/>
            </p:nvSpPr>
            <p:spPr bwMode="auto">
              <a:xfrm rot="5400000">
                <a:off x="4685" y="3674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84" name="Group 111"/>
            <p:cNvGrpSpPr>
              <a:grpSpLocks/>
            </p:cNvGrpSpPr>
            <p:nvPr/>
          </p:nvGrpSpPr>
          <p:grpSpPr bwMode="auto">
            <a:xfrm>
              <a:off x="3812" y="2919"/>
              <a:ext cx="97" cy="288"/>
              <a:chOff x="4732" y="3531"/>
              <a:chExt cx="97" cy="288"/>
            </a:xfrm>
          </p:grpSpPr>
          <p:sp>
            <p:nvSpPr>
              <p:cNvPr id="23585" name="Freeform 112"/>
              <p:cNvSpPr>
                <a:spLocks/>
              </p:cNvSpPr>
              <p:nvPr/>
            </p:nvSpPr>
            <p:spPr bwMode="auto">
              <a:xfrm rot="5400000">
                <a:off x="4589" y="3674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6" name="Freeform 113"/>
              <p:cNvSpPr>
                <a:spLocks/>
              </p:cNvSpPr>
              <p:nvPr/>
            </p:nvSpPr>
            <p:spPr bwMode="auto">
              <a:xfrm rot="5400000">
                <a:off x="4685" y="3674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3562" name="AutoShape 115"/>
          <p:cNvSpPr>
            <a:spLocks noChangeArrowheads="1"/>
          </p:cNvSpPr>
          <p:nvPr/>
        </p:nvSpPr>
        <p:spPr bwMode="auto">
          <a:xfrm flipV="1">
            <a:off x="4295775" y="5280025"/>
            <a:ext cx="809625" cy="839788"/>
          </a:xfrm>
          <a:custGeom>
            <a:avLst/>
            <a:gdLst>
              <a:gd name="T0" fmla="*/ 21251234 w 21600"/>
              <a:gd name="T1" fmla="*/ 0 h 21600"/>
              <a:gd name="T2" fmla="*/ 21251234 w 21600"/>
              <a:gd name="T3" fmla="*/ 18377825 h 21600"/>
              <a:gd name="T4" fmla="*/ 4547806 w 21600"/>
              <a:gd name="T5" fmla="*/ 32650178 h 21600"/>
              <a:gd name="T6" fmla="*/ 30346880 w 21600"/>
              <a:gd name="T7" fmla="*/ 9188913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458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2458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AF4CAA8-26D7-4319-856E-5C2D069C3D74}" type="slidenum">
              <a:rPr lang="en-US" smtClean="0"/>
              <a:pPr lvl="1"/>
              <a:t>35</a:t>
            </a:fld>
            <a:endParaRPr lang="en-US" smtClean="0"/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 Capacitors</a:t>
            </a:r>
          </a:p>
        </p:txBody>
      </p:sp>
      <p:sp>
        <p:nvSpPr>
          <p:cNvPr id="245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737600" cy="1866900"/>
          </a:xfrm>
        </p:spPr>
        <p:txBody>
          <a:bodyPr/>
          <a:lstStyle/>
          <a:p>
            <a:r>
              <a:rPr lang="en-US" sz="2800" b="1" u="sng" smtClean="0"/>
              <a:t>Parallel Rule</a:t>
            </a:r>
            <a:r>
              <a:rPr lang="en-US" sz="2800" smtClean="0"/>
              <a:t>: two or more circuit elements are said to be </a:t>
            </a:r>
            <a:r>
              <a:rPr lang="en-US" sz="2800" b="1" smtClean="0"/>
              <a:t>in parallel</a:t>
            </a:r>
            <a:r>
              <a:rPr lang="en-US" sz="2800" smtClean="0"/>
              <a:t> if the elements share the </a:t>
            </a:r>
            <a:r>
              <a:rPr lang="en-US" sz="2800" i="1" smtClean="0"/>
              <a:t>same</a:t>
            </a:r>
            <a:r>
              <a:rPr lang="en-US" sz="2800" smtClean="0"/>
              <a:t> terminal</a:t>
            </a:r>
            <a:r>
              <a:rPr lang="en-US" sz="2800" b="1" u="sng" smtClean="0"/>
              <a:t>s </a:t>
            </a:r>
          </a:p>
          <a:p>
            <a:pPr lvl="1"/>
            <a:r>
              <a:rPr lang="en-US" sz="2400" smtClean="0"/>
              <a:t>Capacitors in </a:t>
            </a:r>
            <a:r>
              <a:rPr lang="en-US" sz="2400" b="1" smtClean="0"/>
              <a:t>parallel</a:t>
            </a:r>
            <a:r>
              <a:rPr lang="en-US" sz="2400" smtClean="0"/>
              <a:t> add the same way resistors in </a:t>
            </a:r>
            <a:r>
              <a:rPr lang="en-US" sz="2400" b="1" smtClean="0"/>
              <a:t>series</a:t>
            </a:r>
            <a:r>
              <a:rPr lang="en-US" sz="2400" smtClean="0"/>
              <a:t> add</a:t>
            </a:r>
          </a:p>
        </p:txBody>
      </p:sp>
      <p:sp>
        <p:nvSpPr>
          <p:cNvPr id="24584" name="Oval 6"/>
          <p:cNvSpPr>
            <a:spLocks noChangeArrowheads="1"/>
          </p:cNvSpPr>
          <p:nvPr/>
        </p:nvSpPr>
        <p:spPr bwMode="auto">
          <a:xfrm>
            <a:off x="2035175" y="459581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Oval 7"/>
          <p:cNvSpPr>
            <a:spLocks noChangeArrowheads="1"/>
          </p:cNvSpPr>
          <p:nvPr/>
        </p:nvSpPr>
        <p:spPr bwMode="auto">
          <a:xfrm>
            <a:off x="2728913" y="459581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Oval 8"/>
          <p:cNvSpPr>
            <a:spLocks noChangeArrowheads="1"/>
          </p:cNvSpPr>
          <p:nvPr/>
        </p:nvSpPr>
        <p:spPr bwMode="auto">
          <a:xfrm>
            <a:off x="2038350" y="578326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Oval 9"/>
          <p:cNvSpPr>
            <a:spLocks noChangeArrowheads="1"/>
          </p:cNvSpPr>
          <p:nvPr/>
        </p:nvSpPr>
        <p:spPr bwMode="auto">
          <a:xfrm>
            <a:off x="2743200" y="578326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588" name="AutoShape 10"/>
          <p:cNvCxnSpPr>
            <a:cxnSpLocks noChangeShapeType="1"/>
            <a:stCxn id="24586" idx="6"/>
            <a:endCxn id="24587" idx="2"/>
          </p:cNvCxnSpPr>
          <p:nvPr/>
        </p:nvCxnSpPr>
        <p:spPr bwMode="auto">
          <a:xfrm>
            <a:off x="2170113" y="5845175"/>
            <a:ext cx="57308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4589" name="AutoShape 11"/>
          <p:cNvCxnSpPr>
            <a:cxnSpLocks noChangeShapeType="1"/>
            <a:stCxn id="24586" idx="0"/>
            <a:endCxn id="24643" idx="1"/>
          </p:cNvCxnSpPr>
          <p:nvPr/>
        </p:nvCxnSpPr>
        <p:spPr bwMode="auto">
          <a:xfrm flipH="1" flipV="1">
            <a:off x="2101850" y="5341938"/>
            <a:ext cx="3175" cy="4413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4590" name="AutoShape 12"/>
          <p:cNvCxnSpPr>
            <a:cxnSpLocks noChangeShapeType="1"/>
            <a:stCxn id="24584" idx="4"/>
            <a:endCxn id="24644" idx="1"/>
          </p:cNvCxnSpPr>
          <p:nvPr/>
        </p:nvCxnSpPr>
        <p:spPr bwMode="auto">
          <a:xfrm>
            <a:off x="2101850" y="4718050"/>
            <a:ext cx="0" cy="4714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4591" name="AutoShape 13"/>
          <p:cNvCxnSpPr>
            <a:cxnSpLocks noChangeShapeType="1"/>
            <a:stCxn id="24584" idx="6"/>
            <a:endCxn id="24585" idx="2"/>
          </p:cNvCxnSpPr>
          <p:nvPr/>
        </p:nvCxnSpPr>
        <p:spPr bwMode="auto">
          <a:xfrm>
            <a:off x="2166938" y="4657725"/>
            <a:ext cx="5619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4592" name="AutoShape 14"/>
          <p:cNvCxnSpPr>
            <a:cxnSpLocks noChangeShapeType="1"/>
            <a:stCxn id="24585" idx="4"/>
            <a:endCxn id="24642" idx="1"/>
          </p:cNvCxnSpPr>
          <p:nvPr/>
        </p:nvCxnSpPr>
        <p:spPr bwMode="auto">
          <a:xfrm>
            <a:off x="2795588" y="4718050"/>
            <a:ext cx="0" cy="4746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4593" name="AutoShape 15"/>
          <p:cNvCxnSpPr>
            <a:cxnSpLocks noChangeShapeType="1"/>
            <a:stCxn id="24587" idx="0"/>
            <a:endCxn id="24641" idx="1"/>
          </p:cNvCxnSpPr>
          <p:nvPr/>
        </p:nvCxnSpPr>
        <p:spPr bwMode="auto">
          <a:xfrm flipH="1" flipV="1">
            <a:off x="2795588" y="5345113"/>
            <a:ext cx="14287" cy="4381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4594" name="Text Box 16"/>
          <p:cNvSpPr txBox="1">
            <a:spLocks noChangeArrowheads="1"/>
          </p:cNvSpPr>
          <p:nvPr/>
        </p:nvSpPr>
        <p:spPr bwMode="auto">
          <a:xfrm>
            <a:off x="1524000" y="4730750"/>
            <a:ext cx="4254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C</a:t>
            </a:r>
            <a:r>
              <a:rPr lang="en-US" b="1" baseline="-25000"/>
              <a:t>1</a:t>
            </a:r>
            <a:endParaRPr lang="en-US" b="1"/>
          </a:p>
        </p:txBody>
      </p:sp>
      <p:sp>
        <p:nvSpPr>
          <p:cNvPr id="24595" name="Text Box 33"/>
          <p:cNvSpPr txBox="1">
            <a:spLocks noChangeArrowheads="1"/>
          </p:cNvSpPr>
          <p:nvPr/>
        </p:nvSpPr>
        <p:spPr bwMode="auto">
          <a:xfrm>
            <a:off x="2209800" y="4729163"/>
            <a:ext cx="4254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C</a:t>
            </a:r>
            <a:r>
              <a:rPr lang="en-US" b="1" baseline="-25000"/>
              <a:t>2</a:t>
            </a:r>
            <a:endParaRPr lang="en-US" b="1"/>
          </a:p>
        </p:txBody>
      </p:sp>
      <p:sp>
        <p:nvSpPr>
          <p:cNvPr id="24596" name="Text Box 34"/>
          <p:cNvSpPr txBox="1">
            <a:spLocks noChangeArrowheads="1"/>
          </p:cNvSpPr>
          <p:nvPr/>
        </p:nvSpPr>
        <p:spPr bwMode="auto">
          <a:xfrm>
            <a:off x="2895600" y="4730750"/>
            <a:ext cx="4254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C</a:t>
            </a:r>
            <a:r>
              <a:rPr lang="en-US" b="1" baseline="-25000"/>
              <a:t>3</a:t>
            </a:r>
            <a:endParaRPr lang="en-US" b="1"/>
          </a:p>
        </p:txBody>
      </p:sp>
      <p:cxnSp>
        <p:nvCxnSpPr>
          <p:cNvPr id="24597" name="AutoShape 35"/>
          <p:cNvCxnSpPr>
            <a:cxnSpLocks noChangeShapeType="1"/>
            <a:stCxn id="24585" idx="6"/>
            <a:endCxn id="24599" idx="2"/>
          </p:cNvCxnSpPr>
          <p:nvPr/>
        </p:nvCxnSpPr>
        <p:spPr bwMode="auto">
          <a:xfrm>
            <a:off x="2860675" y="4657725"/>
            <a:ext cx="5667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4598" name="AutoShape 36"/>
          <p:cNvCxnSpPr>
            <a:cxnSpLocks noChangeShapeType="1"/>
            <a:stCxn id="24587" idx="6"/>
            <a:endCxn id="24600" idx="2"/>
          </p:cNvCxnSpPr>
          <p:nvPr/>
        </p:nvCxnSpPr>
        <p:spPr bwMode="auto">
          <a:xfrm>
            <a:off x="2874963" y="5845175"/>
            <a:ext cx="5667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4599" name="Oval 46"/>
          <p:cNvSpPr>
            <a:spLocks noChangeArrowheads="1"/>
          </p:cNvSpPr>
          <p:nvPr/>
        </p:nvSpPr>
        <p:spPr bwMode="auto">
          <a:xfrm>
            <a:off x="3427413" y="459581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0" name="Oval 47"/>
          <p:cNvSpPr>
            <a:spLocks noChangeArrowheads="1"/>
          </p:cNvSpPr>
          <p:nvPr/>
        </p:nvSpPr>
        <p:spPr bwMode="auto">
          <a:xfrm>
            <a:off x="3441700" y="578326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601" name="AutoShape 48"/>
          <p:cNvCxnSpPr>
            <a:cxnSpLocks noChangeShapeType="1"/>
            <a:stCxn id="24600" idx="0"/>
            <a:endCxn id="24639" idx="1"/>
          </p:cNvCxnSpPr>
          <p:nvPr/>
        </p:nvCxnSpPr>
        <p:spPr bwMode="auto">
          <a:xfrm flipH="1" flipV="1">
            <a:off x="3494088" y="5332413"/>
            <a:ext cx="14287" cy="4508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4602" name="AutoShape 49"/>
          <p:cNvCxnSpPr>
            <a:cxnSpLocks noChangeShapeType="1"/>
            <a:stCxn id="24599" idx="4"/>
            <a:endCxn id="24640" idx="1"/>
          </p:cNvCxnSpPr>
          <p:nvPr/>
        </p:nvCxnSpPr>
        <p:spPr bwMode="auto">
          <a:xfrm>
            <a:off x="3494088" y="4718050"/>
            <a:ext cx="0" cy="4619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4603" name="Oval 50"/>
          <p:cNvSpPr>
            <a:spLocks noChangeArrowheads="1"/>
          </p:cNvSpPr>
          <p:nvPr/>
        </p:nvSpPr>
        <p:spPr bwMode="auto">
          <a:xfrm>
            <a:off x="1392238" y="4595813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Oval 51"/>
          <p:cNvSpPr>
            <a:spLocks noChangeArrowheads="1"/>
          </p:cNvSpPr>
          <p:nvPr/>
        </p:nvSpPr>
        <p:spPr bwMode="auto">
          <a:xfrm>
            <a:off x="1392238" y="5783263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605" name="AutoShape 52"/>
          <p:cNvCxnSpPr>
            <a:cxnSpLocks noChangeShapeType="1"/>
            <a:stCxn id="24604" idx="6"/>
            <a:endCxn id="24586" idx="2"/>
          </p:cNvCxnSpPr>
          <p:nvPr/>
        </p:nvCxnSpPr>
        <p:spPr bwMode="auto">
          <a:xfrm>
            <a:off x="1524000" y="5845175"/>
            <a:ext cx="51435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4606" name="AutoShape 53"/>
          <p:cNvCxnSpPr>
            <a:cxnSpLocks noChangeShapeType="1"/>
            <a:stCxn id="24603" idx="6"/>
            <a:endCxn id="24584" idx="2"/>
          </p:cNvCxnSpPr>
          <p:nvPr/>
        </p:nvCxnSpPr>
        <p:spPr bwMode="auto">
          <a:xfrm>
            <a:off x="1524000" y="4657725"/>
            <a:ext cx="5111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4607" name="Oval 63"/>
          <p:cNvSpPr>
            <a:spLocks noChangeArrowheads="1"/>
          </p:cNvSpPr>
          <p:nvPr/>
        </p:nvSpPr>
        <p:spPr bwMode="auto">
          <a:xfrm>
            <a:off x="4157663" y="459581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Oval 64"/>
          <p:cNvSpPr>
            <a:spLocks noChangeArrowheads="1"/>
          </p:cNvSpPr>
          <p:nvPr/>
        </p:nvSpPr>
        <p:spPr bwMode="auto">
          <a:xfrm>
            <a:off x="4159250" y="578326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609" name="AutoShape 65"/>
          <p:cNvCxnSpPr>
            <a:cxnSpLocks noChangeShapeType="1"/>
            <a:stCxn id="24608" idx="0"/>
            <a:endCxn id="24637" idx="1"/>
          </p:cNvCxnSpPr>
          <p:nvPr/>
        </p:nvCxnSpPr>
        <p:spPr bwMode="auto">
          <a:xfrm flipH="1" flipV="1">
            <a:off x="4224338" y="5335588"/>
            <a:ext cx="1587" cy="447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4610" name="AutoShape 66"/>
          <p:cNvCxnSpPr>
            <a:cxnSpLocks noChangeShapeType="1"/>
            <a:stCxn id="24607" idx="4"/>
            <a:endCxn id="24638" idx="1"/>
          </p:cNvCxnSpPr>
          <p:nvPr/>
        </p:nvCxnSpPr>
        <p:spPr bwMode="auto">
          <a:xfrm>
            <a:off x="4224338" y="4718050"/>
            <a:ext cx="0" cy="4651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4611" name="Oval 76"/>
          <p:cNvSpPr>
            <a:spLocks noChangeArrowheads="1"/>
          </p:cNvSpPr>
          <p:nvPr/>
        </p:nvSpPr>
        <p:spPr bwMode="auto">
          <a:xfrm>
            <a:off x="4819650" y="459581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12" name="Oval 77"/>
          <p:cNvSpPr>
            <a:spLocks noChangeArrowheads="1"/>
          </p:cNvSpPr>
          <p:nvPr/>
        </p:nvSpPr>
        <p:spPr bwMode="auto">
          <a:xfrm>
            <a:off x="4821238" y="57832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613" name="AutoShape 78"/>
          <p:cNvCxnSpPr>
            <a:cxnSpLocks noChangeShapeType="1"/>
            <a:stCxn id="24612" idx="0"/>
            <a:endCxn id="24635" idx="1"/>
          </p:cNvCxnSpPr>
          <p:nvPr/>
        </p:nvCxnSpPr>
        <p:spPr bwMode="auto">
          <a:xfrm flipV="1">
            <a:off x="4887913" y="5330825"/>
            <a:ext cx="0" cy="4524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4614" name="AutoShape 79"/>
          <p:cNvCxnSpPr>
            <a:cxnSpLocks noChangeShapeType="1"/>
            <a:stCxn id="24611" idx="4"/>
            <a:endCxn id="24636" idx="1"/>
          </p:cNvCxnSpPr>
          <p:nvPr/>
        </p:nvCxnSpPr>
        <p:spPr bwMode="auto">
          <a:xfrm>
            <a:off x="4886325" y="4718050"/>
            <a:ext cx="1588" cy="460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4615" name="Text Box 80"/>
          <p:cNvSpPr txBox="1">
            <a:spLocks noChangeArrowheads="1"/>
          </p:cNvSpPr>
          <p:nvPr/>
        </p:nvSpPr>
        <p:spPr bwMode="auto">
          <a:xfrm>
            <a:off x="3657600" y="4711700"/>
            <a:ext cx="433388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C</a:t>
            </a:r>
            <a:r>
              <a:rPr lang="en-US" b="1" baseline="-25000"/>
              <a:t>n</a:t>
            </a:r>
            <a:endParaRPr lang="en-US" b="1"/>
          </a:p>
        </p:txBody>
      </p:sp>
      <p:sp>
        <p:nvSpPr>
          <p:cNvPr id="24616" name="Text Box 81"/>
          <p:cNvSpPr txBox="1">
            <a:spLocks noChangeArrowheads="1"/>
          </p:cNvSpPr>
          <p:nvPr/>
        </p:nvSpPr>
        <p:spPr bwMode="auto">
          <a:xfrm>
            <a:off x="4267200" y="4730750"/>
            <a:ext cx="458788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C</a:t>
            </a:r>
            <a:r>
              <a:rPr lang="en-US" b="1" baseline="-25000"/>
              <a:t>N</a:t>
            </a:r>
            <a:endParaRPr lang="en-US" b="1"/>
          </a:p>
        </p:txBody>
      </p:sp>
      <p:cxnSp>
        <p:nvCxnSpPr>
          <p:cNvPr id="24617" name="AutoShape 82"/>
          <p:cNvCxnSpPr>
            <a:cxnSpLocks noChangeShapeType="1"/>
            <a:stCxn id="24599" idx="6"/>
            <a:endCxn id="24607" idx="2"/>
          </p:cNvCxnSpPr>
          <p:nvPr/>
        </p:nvCxnSpPr>
        <p:spPr bwMode="auto">
          <a:xfrm>
            <a:off x="3559175" y="4657725"/>
            <a:ext cx="5984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24618" name="AutoShape 83"/>
          <p:cNvCxnSpPr>
            <a:cxnSpLocks noChangeShapeType="1"/>
            <a:stCxn id="24600" idx="6"/>
            <a:endCxn id="24608" idx="2"/>
          </p:cNvCxnSpPr>
          <p:nvPr/>
        </p:nvCxnSpPr>
        <p:spPr bwMode="auto">
          <a:xfrm>
            <a:off x="3573463" y="5845175"/>
            <a:ext cx="58578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24619" name="AutoShape 84"/>
          <p:cNvCxnSpPr>
            <a:cxnSpLocks noChangeShapeType="1"/>
            <a:stCxn id="24607" idx="6"/>
            <a:endCxn id="24611" idx="2"/>
          </p:cNvCxnSpPr>
          <p:nvPr/>
        </p:nvCxnSpPr>
        <p:spPr bwMode="auto">
          <a:xfrm>
            <a:off x="4289425" y="4657725"/>
            <a:ext cx="530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24620" name="AutoShape 85"/>
          <p:cNvCxnSpPr>
            <a:cxnSpLocks noChangeShapeType="1"/>
            <a:stCxn id="24608" idx="6"/>
            <a:endCxn id="24612" idx="2"/>
          </p:cNvCxnSpPr>
          <p:nvPr/>
        </p:nvCxnSpPr>
        <p:spPr bwMode="auto">
          <a:xfrm>
            <a:off x="4291013" y="5845175"/>
            <a:ext cx="530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</p:cxnSp>
      <p:sp>
        <p:nvSpPr>
          <p:cNvPr id="24621" name="Oval 95"/>
          <p:cNvSpPr>
            <a:spLocks noChangeArrowheads="1"/>
          </p:cNvSpPr>
          <p:nvPr/>
        </p:nvSpPr>
        <p:spPr bwMode="auto">
          <a:xfrm>
            <a:off x="6553200" y="459581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22" name="Oval 96"/>
          <p:cNvSpPr>
            <a:spLocks noChangeArrowheads="1"/>
          </p:cNvSpPr>
          <p:nvPr/>
        </p:nvSpPr>
        <p:spPr bwMode="auto">
          <a:xfrm>
            <a:off x="6553200" y="578008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23" name="Text Box 97"/>
          <p:cNvSpPr txBox="1">
            <a:spLocks noChangeArrowheads="1"/>
          </p:cNvSpPr>
          <p:nvPr/>
        </p:nvSpPr>
        <p:spPr bwMode="auto">
          <a:xfrm>
            <a:off x="7126288" y="4824413"/>
            <a:ext cx="569912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C</a:t>
            </a:r>
            <a:r>
              <a:rPr lang="en-US" b="1" baseline="-25000"/>
              <a:t>EQ</a:t>
            </a:r>
            <a:endParaRPr lang="en-US" b="1"/>
          </a:p>
        </p:txBody>
      </p:sp>
      <p:cxnSp>
        <p:nvCxnSpPr>
          <p:cNvPr id="24624" name="AutoShape 98"/>
          <p:cNvCxnSpPr>
            <a:cxnSpLocks noChangeShapeType="1"/>
            <a:stCxn id="24622" idx="6"/>
            <a:endCxn id="24633" idx="1"/>
          </p:cNvCxnSpPr>
          <p:nvPr/>
        </p:nvCxnSpPr>
        <p:spPr bwMode="auto">
          <a:xfrm flipV="1">
            <a:off x="6684963" y="5346700"/>
            <a:ext cx="395287" cy="495300"/>
          </a:xfrm>
          <a:prstGeom prst="bentConnector4">
            <a:avLst>
              <a:gd name="adj1" fmla="val 2407"/>
              <a:gd name="adj2" fmla="val -3847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4625" name="AutoShape 99"/>
          <p:cNvCxnSpPr>
            <a:cxnSpLocks noChangeShapeType="1"/>
            <a:stCxn id="24621" idx="6"/>
            <a:endCxn id="24634" idx="1"/>
          </p:cNvCxnSpPr>
          <p:nvPr/>
        </p:nvCxnSpPr>
        <p:spPr bwMode="auto">
          <a:xfrm>
            <a:off x="6684963" y="4657725"/>
            <a:ext cx="395287" cy="5365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4626" name="AutoShape 100"/>
          <p:cNvSpPr>
            <a:spLocks noChangeArrowheads="1"/>
          </p:cNvSpPr>
          <p:nvPr/>
        </p:nvSpPr>
        <p:spPr bwMode="auto">
          <a:xfrm>
            <a:off x="5486400" y="5097463"/>
            <a:ext cx="609600" cy="376237"/>
          </a:xfrm>
          <a:prstGeom prst="rightArrow">
            <a:avLst>
              <a:gd name="adj1" fmla="val 50000"/>
              <a:gd name="adj2" fmla="val 40506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4578" name="Object 104"/>
          <p:cNvGraphicFramePr>
            <a:graphicFrameLocks noChangeAspect="1"/>
          </p:cNvGraphicFramePr>
          <p:nvPr/>
        </p:nvGraphicFramePr>
        <p:xfrm>
          <a:off x="3721100" y="2895600"/>
          <a:ext cx="1917700" cy="1050925"/>
        </p:xfrm>
        <a:graphic>
          <a:graphicData uri="http://schemas.openxmlformats.org/presentationml/2006/ole">
            <p:oleObj spid="_x0000_s24578" name="Equation" r:id="rId3" imgW="787320" imgH="431640" progId="Equation.3">
              <p:embed/>
            </p:oleObj>
          </a:graphicData>
        </a:graphic>
      </p:graphicFrame>
      <p:grpSp>
        <p:nvGrpSpPr>
          <p:cNvPr id="24627" name="Group 116"/>
          <p:cNvGrpSpPr>
            <a:grpSpLocks/>
          </p:cNvGrpSpPr>
          <p:nvPr/>
        </p:nvGrpSpPr>
        <p:grpSpPr bwMode="auto">
          <a:xfrm>
            <a:off x="1873250" y="5189538"/>
            <a:ext cx="457200" cy="153987"/>
            <a:chOff x="5020" y="2459"/>
            <a:chExt cx="288" cy="97"/>
          </a:xfrm>
        </p:grpSpPr>
        <p:sp>
          <p:nvSpPr>
            <p:cNvPr id="24643" name="Freeform 117"/>
            <p:cNvSpPr>
              <a:spLocks/>
            </p:cNvSpPr>
            <p:nvPr/>
          </p:nvSpPr>
          <p:spPr bwMode="auto">
            <a:xfrm>
              <a:off x="5020" y="2555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44" name="Freeform 118"/>
            <p:cNvSpPr>
              <a:spLocks/>
            </p:cNvSpPr>
            <p:nvPr/>
          </p:nvSpPr>
          <p:spPr bwMode="auto">
            <a:xfrm>
              <a:off x="5020" y="2459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28" name="Group 119"/>
          <p:cNvGrpSpPr>
            <a:grpSpLocks/>
          </p:cNvGrpSpPr>
          <p:nvPr/>
        </p:nvGrpSpPr>
        <p:grpSpPr bwMode="auto">
          <a:xfrm>
            <a:off x="2566988" y="5192713"/>
            <a:ext cx="457200" cy="153987"/>
            <a:chOff x="5020" y="2459"/>
            <a:chExt cx="288" cy="97"/>
          </a:xfrm>
        </p:grpSpPr>
        <p:sp>
          <p:nvSpPr>
            <p:cNvPr id="24641" name="Freeform 120"/>
            <p:cNvSpPr>
              <a:spLocks/>
            </p:cNvSpPr>
            <p:nvPr/>
          </p:nvSpPr>
          <p:spPr bwMode="auto">
            <a:xfrm>
              <a:off x="5020" y="2555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42" name="Freeform 121"/>
            <p:cNvSpPr>
              <a:spLocks/>
            </p:cNvSpPr>
            <p:nvPr/>
          </p:nvSpPr>
          <p:spPr bwMode="auto">
            <a:xfrm>
              <a:off x="5020" y="2459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29" name="Group 122"/>
          <p:cNvGrpSpPr>
            <a:grpSpLocks/>
          </p:cNvGrpSpPr>
          <p:nvPr/>
        </p:nvGrpSpPr>
        <p:grpSpPr bwMode="auto">
          <a:xfrm>
            <a:off x="3265488" y="5180013"/>
            <a:ext cx="457200" cy="153987"/>
            <a:chOff x="5020" y="2459"/>
            <a:chExt cx="288" cy="97"/>
          </a:xfrm>
        </p:grpSpPr>
        <p:sp>
          <p:nvSpPr>
            <p:cNvPr id="24639" name="Freeform 123"/>
            <p:cNvSpPr>
              <a:spLocks/>
            </p:cNvSpPr>
            <p:nvPr/>
          </p:nvSpPr>
          <p:spPr bwMode="auto">
            <a:xfrm>
              <a:off x="5020" y="2555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40" name="Freeform 124"/>
            <p:cNvSpPr>
              <a:spLocks/>
            </p:cNvSpPr>
            <p:nvPr/>
          </p:nvSpPr>
          <p:spPr bwMode="auto">
            <a:xfrm>
              <a:off x="5020" y="2459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30" name="Group 125"/>
          <p:cNvGrpSpPr>
            <a:grpSpLocks/>
          </p:cNvGrpSpPr>
          <p:nvPr/>
        </p:nvGrpSpPr>
        <p:grpSpPr bwMode="auto">
          <a:xfrm>
            <a:off x="3995738" y="5183188"/>
            <a:ext cx="457200" cy="153987"/>
            <a:chOff x="5020" y="2459"/>
            <a:chExt cx="288" cy="97"/>
          </a:xfrm>
        </p:grpSpPr>
        <p:sp>
          <p:nvSpPr>
            <p:cNvPr id="24637" name="Freeform 126"/>
            <p:cNvSpPr>
              <a:spLocks/>
            </p:cNvSpPr>
            <p:nvPr/>
          </p:nvSpPr>
          <p:spPr bwMode="auto">
            <a:xfrm>
              <a:off x="5020" y="2555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8" name="Freeform 127"/>
            <p:cNvSpPr>
              <a:spLocks/>
            </p:cNvSpPr>
            <p:nvPr/>
          </p:nvSpPr>
          <p:spPr bwMode="auto">
            <a:xfrm>
              <a:off x="5020" y="2459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31" name="Group 128"/>
          <p:cNvGrpSpPr>
            <a:grpSpLocks/>
          </p:cNvGrpSpPr>
          <p:nvPr/>
        </p:nvGrpSpPr>
        <p:grpSpPr bwMode="auto">
          <a:xfrm>
            <a:off x="4659313" y="5178425"/>
            <a:ext cx="457200" cy="153988"/>
            <a:chOff x="5020" y="2459"/>
            <a:chExt cx="288" cy="97"/>
          </a:xfrm>
        </p:grpSpPr>
        <p:sp>
          <p:nvSpPr>
            <p:cNvPr id="24635" name="Freeform 129"/>
            <p:cNvSpPr>
              <a:spLocks/>
            </p:cNvSpPr>
            <p:nvPr/>
          </p:nvSpPr>
          <p:spPr bwMode="auto">
            <a:xfrm>
              <a:off x="5020" y="2555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6" name="Freeform 130"/>
            <p:cNvSpPr>
              <a:spLocks/>
            </p:cNvSpPr>
            <p:nvPr/>
          </p:nvSpPr>
          <p:spPr bwMode="auto">
            <a:xfrm>
              <a:off x="5020" y="2459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32" name="Group 131"/>
          <p:cNvGrpSpPr>
            <a:grpSpLocks/>
          </p:cNvGrpSpPr>
          <p:nvPr/>
        </p:nvGrpSpPr>
        <p:grpSpPr bwMode="auto">
          <a:xfrm>
            <a:off x="6851650" y="5194300"/>
            <a:ext cx="457200" cy="153988"/>
            <a:chOff x="5020" y="2459"/>
            <a:chExt cx="288" cy="97"/>
          </a:xfrm>
        </p:grpSpPr>
        <p:sp>
          <p:nvSpPr>
            <p:cNvPr id="24633" name="Freeform 132"/>
            <p:cNvSpPr>
              <a:spLocks/>
            </p:cNvSpPr>
            <p:nvPr/>
          </p:nvSpPr>
          <p:spPr bwMode="auto">
            <a:xfrm>
              <a:off x="5020" y="2555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4" name="Freeform 133"/>
            <p:cNvSpPr>
              <a:spLocks/>
            </p:cNvSpPr>
            <p:nvPr/>
          </p:nvSpPr>
          <p:spPr bwMode="auto">
            <a:xfrm>
              <a:off x="5020" y="2459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CC5B1F3-820C-49EB-8125-C98F404650CB}" type="slidenum">
              <a:rPr lang="en-US" smtClean="0"/>
              <a:pPr lvl="1"/>
              <a:t>36</a:t>
            </a:fld>
            <a:endParaRPr lang="en-US" smtClean="0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 and Series Capacitors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u="sng" smtClean="0"/>
              <a:t>Example4</a:t>
            </a:r>
            <a:r>
              <a:rPr lang="en-US" sz="2800" smtClean="0"/>
              <a:t>: determine the equivalent capacitance </a:t>
            </a:r>
            <a:r>
              <a:rPr lang="en-US" sz="2800" b="1" smtClean="0"/>
              <a:t>C</a:t>
            </a:r>
            <a:r>
              <a:rPr lang="en-US" sz="2800" b="1" baseline="-25000" smtClean="0"/>
              <a:t>EQ</a:t>
            </a:r>
          </a:p>
          <a:p>
            <a:pPr lvl="1"/>
            <a:r>
              <a:rPr lang="en-US" sz="2400" b="1" smtClean="0"/>
              <a:t>C</a:t>
            </a:r>
            <a:r>
              <a:rPr lang="en-US" sz="2400" b="1" baseline="-25000" smtClean="0"/>
              <a:t>1</a:t>
            </a:r>
            <a:r>
              <a:rPr lang="en-US" sz="2400" smtClean="0"/>
              <a:t> = 2mF, </a:t>
            </a:r>
            <a:r>
              <a:rPr lang="en-US" sz="2400" b="1" smtClean="0"/>
              <a:t>C</a:t>
            </a:r>
            <a:r>
              <a:rPr lang="en-US" sz="2400" b="1" baseline="-25000" smtClean="0"/>
              <a:t>2</a:t>
            </a:r>
            <a:r>
              <a:rPr lang="en-US" sz="2400" smtClean="0"/>
              <a:t> = 2mF, </a:t>
            </a:r>
            <a:r>
              <a:rPr lang="en-US" sz="2400" b="1" smtClean="0"/>
              <a:t>C</a:t>
            </a:r>
            <a:r>
              <a:rPr lang="en-US" sz="2400" b="1" baseline="-25000" smtClean="0"/>
              <a:t>3</a:t>
            </a:r>
            <a:r>
              <a:rPr lang="en-US" sz="2400" smtClean="0"/>
              <a:t> = 1mF, </a:t>
            </a:r>
            <a:r>
              <a:rPr lang="en-US" sz="2400" b="1" smtClean="0"/>
              <a:t>C</a:t>
            </a:r>
            <a:r>
              <a:rPr lang="en-US" sz="2400" b="1" baseline="-25000" smtClean="0"/>
              <a:t>4</a:t>
            </a:r>
            <a:r>
              <a:rPr lang="en-US" sz="2400" smtClean="0"/>
              <a:t> = 1/3mF, </a:t>
            </a:r>
            <a:r>
              <a:rPr lang="en-US" sz="2400" b="1" smtClean="0"/>
              <a:t>C</a:t>
            </a:r>
            <a:r>
              <a:rPr lang="en-US" sz="2400" b="1" baseline="-25000" smtClean="0"/>
              <a:t>5</a:t>
            </a:r>
            <a:r>
              <a:rPr lang="en-US" sz="2400" smtClean="0"/>
              <a:t> = 1/3mF, </a:t>
            </a:r>
            <a:r>
              <a:rPr lang="en-US" sz="2400" b="1" smtClean="0"/>
              <a:t>C</a:t>
            </a:r>
            <a:r>
              <a:rPr lang="en-US" sz="2400" b="1" baseline="-25000" smtClean="0"/>
              <a:t>6</a:t>
            </a:r>
            <a:r>
              <a:rPr lang="en-US" sz="2400" smtClean="0"/>
              <a:t> = 1/3mF</a:t>
            </a:r>
          </a:p>
        </p:txBody>
      </p:sp>
      <p:grpSp>
        <p:nvGrpSpPr>
          <p:cNvPr id="57351" name="Group 47"/>
          <p:cNvGrpSpPr>
            <a:grpSpLocks/>
          </p:cNvGrpSpPr>
          <p:nvPr/>
        </p:nvGrpSpPr>
        <p:grpSpPr bwMode="auto">
          <a:xfrm>
            <a:off x="685800" y="3200400"/>
            <a:ext cx="3019425" cy="1812925"/>
            <a:chOff x="501" y="2121"/>
            <a:chExt cx="1902" cy="1142"/>
          </a:xfrm>
        </p:grpSpPr>
        <p:grpSp>
          <p:nvGrpSpPr>
            <p:cNvPr id="57352" name="Group 4"/>
            <p:cNvGrpSpPr>
              <a:grpSpLocks/>
            </p:cNvGrpSpPr>
            <p:nvPr/>
          </p:nvGrpSpPr>
          <p:grpSpPr bwMode="auto">
            <a:xfrm>
              <a:off x="1231" y="2736"/>
              <a:ext cx="288" cy="97"/>
              <a:chOff x="5020" y="2459"/>
              <a:chExt cx="288" cy="97"/>
            </a:xfrm>
          </p:grpSpPr>
          <p:sp>
            <p:nvSpPr>
              <p:cNvPr id="57388" name="Freeform 5"/>
              <p:cNvSpPr>
                <a:spLocks/>
              </p:cNvSpPr>
              <p:nvPr/>
            </p:nvSpPr>
            <p:spPr bwMode="auto">
              <a:xfrm>
                <a:off x="5020" y="2555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9" name="Freeform 6"/>
              <p:cNvSpPr>
                <a:spLocks/>
              </p:cNvSpPr>
              <p:nvPr/>
            </p:nvSpPr>
            <p:spPr bwMode="auto">
              <a:xfrm>
                <a:off x="5020" y="2459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7353" name="Oval 12"/>
            <p:cNvSpPr>
              <a:spLocks noChangeArrowheads="1"/>
            </p:cNvSpPr>
            <p:nvPr/>
          </p:nvSpPr>
          <p:spPr bwMode="auto">
            <a:xfrm rot="5400000">
              <a:off x="498" y="236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54" name="Oval 13"/>
            <p:cNvSpPr>
              <a:spLocks noChangeArrowheads="1"/>
            </p:cNvSpPr>
            <p:nvPr/>
          </p:nvSpPr>
          <p:spPr bwMode="auto">
            <a:xfrm rot="5400000">
              <a:off x="1327" y="236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7355" name="AutoShape 14"/>
            <p:cNvCxnSpPr>
              <a:cxnSpLocks noChangeShapeType="1"/>
            </p:cNvCxnSpPr>
            <p:nvPr/>
          </p:nvCxnSpPr>
          <p:spPr bwMode="auto">
            <a:xfrm flipV="1">
              <a:off x="576" y="2406"/>
              <a:ext cx="33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7356" name="Group 26"/>
            <p:cNvGrpSpPr>
              <a:grpSpLocks/>
            </p:cNvGrpSpPr>
            <p:nvPr/>
          </p:nvGrpSpPr>
          <p:grpSpPr bwMode="auto">
            <a:xfrm>
              <a:off x="913" y="2261"/>
              <a:ext cx="97" cy="288"/>
              <a:chOff x="913" y="2261"/>
              <a:chExt cx="97" cy="288"/>
            </a:xfrm>
          </p:grpSpPr>
          <p:sp>
            <p:nvSpPr>
              <p:cNvPr id="57386" name="Freeform 11"/>
              <p:cNvSpPr>
                <a:spLocks/>
              </p:cNvSpPr>
              <p:nvPr/>
            </p:nvSpPr>
            <p:spPr bwMode="auto">
              <a:xfrm rot="5400000">
                <a:off x="770" y="2404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7" name="Freeform 15"/>
              <p:cNvSpPr>
                <a:spLocks/>
              </p:cNvSpPr>
              <p:nvPr/>
            </p:nvSpPr>
            <p:spPr bwMode="auto">
              <a:xfrm rot="5400000">
                <a:off x="866" y="2404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7357" name="AutoShape 16"/>
            <p:cNvCxnSpPr>
              <a:cxnSpLocks noChangeShapeType="1"/>
              <a:stCxn id="57354" idx="4"/>
              <a:endCxn id="57387" idx="1"/>
            </p:cNvCxnSpPr>
            <p:nvPr/>
          </p:nvCxnSpPr>
          <p:spPr bwMode="auto">
            <a:xfrm flipH="1">
              <a:off x="1011" y="2403"/>
              <a:ext cx="321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7358" name="Text Box 17"/>
            <p:cNvSpPr txBox="1">
              <a:spLocks noChangeArrowheads="1"/>
            </p:cNvSpPr>
            <p:nvPr/>
          </p:nvSpPr>
          <p:spPr bwMode="auto">
            <a:xfrm>
              <a:off x="622" y="2121"/>
              <a:ext cx="34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C</a:t>
              </a:r>
              <a:r>
                <a:rPr lang="en-US" b="1" baseline="-25000"/>
                <a:t>1</a:t>
              </a:r>
              <a:r>
                <a:rPr lang="en-US" b="1"/>
                <a:t> </a:t>
              </a:r>
            </a:p>
          </p:txBody>
        </p:sp>
        <p:sp>
          <p:nvSpPr>
            <p:cNvPr id="57359" name="Oval 19"/>
            <p:cNvSpPr>
              <a:spLocks noChangeArrowheads="1"/>
            </p:cNvSpPr>
            <p:nvPr/>
          </p:nvSpPr>
          <p:spPr bwMode="auto">
            <a:xfrm rot="5400000">
              <a:off x="519" y="3082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0" name="Oval 20"/>
            <p:cNvSpPr>
              <a:spLocks noChangeArrowheads="1"/>
            </p:cNvSpPr>
            <p:nvPr/>
          </p:nvSpPr>
          <p:spPr bwMode="auto">
            <a:xfrm rot="5400000">
              <a:off x="1332" y="307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7361" name="AutoShape 21"/>
            <p:cNvCxnSpPr>
              <a:cxnSpLocks noChangeShapeType="1"/>
            </p:cNvCxnSpPr>
            <p:nvPr/>
          </p:nvCxnSpPr>
          <p:spPr bwMode="auto">
            <a:xfrm flipV="1">
              <a:off x="597" y="3120"/>
              <a:ext cx="33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7362" name="Group 27"/>
            <p:cNvGrpSpPr>
              <a:grpSpLocks/>
            </p:cNvGrpSpPr>
            <p:nvPr/>
          </p:nvGrpSpPr>
          <p:grpSpPr bwMode="auto">
            <a:xfrm>
              <a:off x="934" y="2975"/>
              <a:ext cx="97" cy="288"/>
              <a:chOff x="934" y="2975"/>
              <a:chExt cx="97" cy="288"/>
            </a:xfrm>
          </p:grpSpPr>
          <p:sp>
            <p:nvSpPr>
              <p:cNvPr id="57384" name="Freeform 18"/>
              <p:cNvSpPr>
                <a:spLocks/>
              </p:cNvSpPr>
              <p:nvPr/>
            </p:nvSpPr>
            <p:spPr bwMode="auto">
              <a:xfrm rot="5400000">
                <a:off x="791" y="311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5" name="Freeform 22"/>
              <p:cNvSpPr>
                <a:spLocks/>
              </p:cNvSpPr>
              <p:nvPr/>
            </p:nvSpPr>
            <p:spPr bwMode="auto">
              <a:xfrm rot="5400000">
                <a:off x="887" y="311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7363" name="AutoShape 23"/>
            <p:cNvCxnSpPr>
              <a:cxnSpLocks noChangeShapeType="1"/>
              <a:stCxn id="57360" idx="4"/>
              <a:endCxn id="57385" idx="1"/>
            </p:cNvCxnSpPr>
            <p:nvPr/>
          </p:nvCxnSpPr>
          <p:spPr bwMode="auto">
            <a:xfrm flipH="1">
              <a:off x="1032" y="3117"/>
              <a:ext cx="305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7364" name="AutoShape 24"/>
            <p:cNvCxnSpPr>
              <a:cxnSpLocks noChangeShapeType="1"/>
              <a:stCxn id="57360" idx="2"/>
              <a:endCxn id="57388" idx="1"/>
            </p:cNvCxnSpPr>
            <p:nvPr/>
          </p:nvCxnSpPr>
          <p:spPr bwMode="auto">
            <a:xfrm flipV="1">
              <a:off x="1375" y="2832"/>
              <a:ext cx="0" cy="24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7365" name="AutoShape 25"/>
            <p:cNvCxnSpPr>
              <a:cxnSpLocks noChangeShapeType="1"/>
              <a:stCxn id="57354" idx="6"/>
              <a:endCxn id="57389" idx="1"/>
            </p:cNvCxnSpPr>
            <p:nvPr/>
          </p:nvCxnSpPr>
          <p:spPr bwMode="auto">
            <a:xfrm>
              <a:off x="1370" y="2445"/>
              <a:ext cx="5" cy="29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7366" name="Group 28"/>
            <p:cNvGrpSpPr>
              <a:grpSpLocks/>
            </p:cNvGrpSpPr>
            <p:nvPr/>
          </p:nvGrpSpPr>
          <p:grpSpPr bwMode="auto">
            <a:xfrm>
              <a:off x="1776" y="2255"/>
              <a:ext cx="97" cy="288"/>
              <a:chOff x="934" y="2975"/>
              <a:chExt cx="97" cy="288"/>
            </a:xfrm>
          </p:grpSpPr>
          <p:sp>
            <p:nvSpPr>
              <p:cNvPr id="57382" name="Freeform 29"/>
              <p:cNvSpPr>
                <a:spLocks/>
              </p:cNvSpPr>
              <p:nvPr/>
            </p:nvSpPr>
            <p:spPr bwMode="auto">
              <a:xfrm rot="5400000">
                <a:off x="791" y="311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3" name="Freeform 30"/>
              <p:cNvSpPr>
                <a:spLocks/>
              </p:cNvSpPr>
              <p:nvPr/>
            </p:nvSpPr>
            <p:spPr bwMode="auto">
              <a:xfrm rot="5400000">
                <a:off x="887" y="311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7367" name="Group 31"/>
            <p:cNvGrpSpPr>
              <a:grpSpLocks/>
            </p:cNvGrpSpPr>
            <p:nvPr/>
          </p:nvGrpSpPr>
          <p:grpSpPr bwMode="auto">
            <a:xfrm>
              <a:off x="1775" y="2969"/>
              <a:ext cx="97" cy="288"/>
              <a:chOff x="934" y="2975"/>
              <a:chExt cx="97" cy="288"/>
            </a:xfrm>
          </p:grpSpPr>
          <p:sp>
            <p:nvSpPr>
              <p:cNvPr id="57380" name="Freeform 32"/>
              <p:cNvSpPr>
                <a:spLocks/>
              </p:cNvSpPr>
              <p:nvPr/>
            </p:nvSpPr>
            <p:spPr bwMode="auto">
              <a:xfrm rot="5400000">
                <a:off x="791" y="311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1" name="Freeform 33"/>
              <p:cNvSpPr>
                <a:spLocks/>
              </p:cNvSpPr>
              <p:nvPr/>
            </p:nvSpPr>
            <p:spPr bwMode="auto">
              <a:xfrm rot="5400000">
                <a:off x="887" y="311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7368" name="AutoShape 34"/>
            <p:cNvCxnSpPr>
              <a:cxnSpLocks noChangeShapeType="1"/>
              <a:stCxn id="57354" idx="0"/>
              <a:endCxn id="57382" idx="1"/>
            </p:cNvCxnSpPr>
            <p:nvPr/>
          </p:nvCxnSpPr>
          <p:spPr bwMode="auto">
            <a:xfrm flipV="1">
              <a:off x="1409" y="2400"/>
              <a:ext cx="369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7369" name="AutoShape 35"/>
            <p:cNvCxnSpPr>
              <a:cxnSpLocks noChangeShapeType="1"/>
              <a:stCxn id="57360" idx="0"/>
              <a:endCxn id="57380" idx="1"/>
            </p:cNvCxnSpPr>
            <p:nvPr/>
          </p:nvCxnSpPr>
          <p:spPr bwMode="auto">
            <a:xfrm flipV="1">
              <a:off x="1414" y="3114"/>
              <a:ext cx="363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7370" name="Group 36"/>
            <p:cNvGrpSpPr>
              <a:grpSpLocks/>
            </p:cNvGrpSpPr>
            <p:nvPr/>
          </p:nvGrpSpPr>
          <p:grpSpPr bwMode="auto">
            <a:xfrm>
              <a:off x="2115" y="2737"/>
              <a:ext cx="288" cy="97"/>
              <a:chOff x="5020" y="2459"/>
              <a:chExt cx="288" cy="97"/>
            </a:xfrm>
          </p:grpSpPr>
          <p:sp>
            <p:nvSpPr>
              <p:cNvPr id="57378" name="Freeform 37"/>
              <p:cNvSpPr>
                <a:spLocks/>
              </p:cNvSpPr>
              <p:nvPr/>
            </p:nvSpPr>
            <p:spPr bwMode="auto">
              <a:xfrm>
                <a:off x="5020" y="2555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79" name="Freeform 38"/>
              <p:cNvSpPr>
                <a:spLocks/>
              </p:cNvSpPr>
              <p:nvPr/>
            </p:nvSpPr>
            <p:spPr bwMode="auto">
              <a:xfrm>
                <a:off x="5020" y="2459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7371" name="AutoShape 39"/>
            <p:cNvCxnSpPr>
              <a:cxnSpLocks noChangeShapeType="1"/>
              <a:stCxn id="57383" idx="1"/>
              <a:endCxn id="57379" idx="1"/>
            </p:cNvCxnSpPr>
            <p:nvPr/>
          </p:nvCxnSpPr>
          <p:spPr bwMode="auto">
            <a:xfrm>
              <a:off x="1874" y="2400"/>
              <a:ext cx="385" cy="33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7372" name="AutoShape 41"/>
            <p:cNvCxnSpPr>
              <a:cxnSpLocks noChangeShapeType="1"/>
              <a:stCxn id="57378" idx="1"/>
              <a:endCxn id="57381" idx="1"/>
            </p:cNvCxnSpPr>
            <p:nvPr/>
          </p:nvCxnSpPr>
          <p:spPr bwMode="auto">
            <a:xfrm rot="-5400000" flipH="1" flipV="1">
              <a:off x="1925" y="2781"/>
              <a:ext cx="281" cy="386"/>
            </a:xfrm>
            <a:prstGeom prst="bentConnector4">
              <a:avLst>
                <a:gd name="adj1" fmla="val 98931"/>
                <a:gd name="adj2" fmla="val 68912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7373" name="Text Box 42"/>
            <p:cNvSpPr txBox="1">
              <a:spLocks noChangeArrowheads="1"/>
            </p:cNvSpPr>
            <p:nvPr/>
          </p:nvSpPr>
          <p:spPr bwMode="auto">
            <a:xfrm>
              <a:off x="640" y="2832"/>
              <a:ext cx="34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C</a:t>
              </a:r>
              <a:r>
                <a:rPr lang="en-US" b="1" baseline="-25000"/>
                <a:t>2</a:t>
              </a:r>
              <a:r>
                <a:rPr lang="en-US" b="1"/>
                <a:t> </a:t>
              </a:r>
            </a:p>
          </p:txBody>
        </p:sp>
        <p:sp>
          <p:nvSpPr>
            <p:cNvPr id="57374" name="Text Box 43"/>
            <p:cNvSpPr txBox="1">
              <a:spLocks noChangeArrowheads="1"/>
            </p:cNvSpPr>
            <p:nvPr/>
          </p:nvSpPr>
          <p:spPr bwMode="auto">
            <a:xfrm>
              <a:off x="888" y="2601"/>
              <a:ext cx="34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C</a:t>
              </a:r>
              <a:r>
                <a:rPr lang="en-US" b="1" baseline="-25000"/>
                <a:t>3</a:t>
              </a:r>
              <a:r>
                <a:rPr lang="en-US" b="1"/>
                <a:t> </a:t>
              </a:r>
            </a:p>
          </p:txBody>
        </p:sp>
        <p:sp>
          <p:nvSpPr>
            <p:cNvPr id="57375" name="Text Box 44"/>
            <p:cNvSpPr txBox="1">
              <a:spLocks noChangeArrowheads="1"/>
            </p:cNvSpPr>
            <p:nvPr/>
          </p:nvSpPr>
          <p:spPr bwMode="auto">
            <a:xfrm>
              <a:off x="1438" y="2145"/>
              <a:ext cx="34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C</a:t>
              </a:r>
              <a:r>
                <a:rPr lang="en-US" b="1" baseline="-25000"/>
                <a:t>4</a:t>
              </a:r>
              <a:r>
                <a:rPr lang="en-US" b="1"/>
                <a:t> </a:t>
              </a:r>
            </a:p>
          </p:txBody>
        </p:sp>
        <p:sp>
          <p:nvSpPr>
            <p:cNvPr id="57376" name="Text Box 45"/>
            <p:cNvSpPr txBox="1">
              <a:spLocks noChangeArrowheads="1"/>
            </p:cNvSpPr>
            <p:nvPr/>
          </p:nvSpPr>
          <p:spPr bwMode="auto">
            <a:xfrm>
              <a:off x="1438" y="2853"/>
              <a:ext cx="34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C</a:t>
              </a:r>
              <a:r>
                <a:rPr lang="en-US" b="1" baseline="-25000"/>
                <a:t>5</a:t>
              </a:r>
              <a:r>
                <a:rPr lang="en-US" b="1"/>
                <a:t> </a:t>
              </a:r>
            </a:p>
          </p:txBody>
        </p:sp>
        <p:sp>
          <p:nvSpPr>
            <p:cNvPr id="57377" name="Text Box 46"/>
            <p:cNvSpPr txBox="1">
              <a:spLocks noChangeArrowheads="1"/>
            </p:cNvSpPr>
            <p:nvPr/>
          </p:nvSpPr>
          <p:spPr bwMode="auto">
            <a:xfrm>
              <a:off x="1820" y="2622"/>
              <a:ext cx="34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C</a:t>
              </a:r>
              <a:r>
                <a:rPr lang="en-US" b="1" baseline="-25000"/>
                <a:t>6</a:t>
              </a:r>
              <a:r>
                <a:rPr lang="en-US" b="1"/>
                <a:t> </a:t>
              </a:r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560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2560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42E7F3C-17DC-413D-98FB-7D4255969F4B}" type="slidenum">
              <a:rPr lang="en-US" smtClean="0"/>
              <a:pPr lvl="1"/>
              <a:t>37</a:t>
            </a:fld>
            <a:endParaRPr lang="en-US" smtClean="0"/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 and Series Capacitors</a:t>
            </a:r>
          </a:p>
        </p:txBody>
      </p:sp>
      <p:sp>
        <p:nvSpPr>
          <p:cNvPr id="256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r>
              <a:rPr lang="en-US" sz="2800" b="1" u="sng" smtClean="0"/>
              <a:t>Example4</a:t>
            </a:r>
            <a:r>
              <a:rPr lang="en-US" sz="2800" smtClean="0"/>
              <a:t>: determine the equivalent capacitance </a:t>
            </a:r>
            <a:r>
              <a:rPr lang="en-US" sz="2800" b="1" smtClean="0"/>
              <a:t>C</a:t>
            </a:r>
            <a:r>
              <a:rPr lang="en-US" sz="2800" b="1" baseline="-25000" smtClean="0"/>
              <a:t>EQ</a:t>
            </a:r>
          </a:p>
          <a:p>
            <a:pPr lvl="1"/>
            <a:r>
              <a:rPr lang="en-US" sz="2400" b="1" smtClean="0"/>
              <a:t>C</a:t>
            </a:r>
            <a:r>
              <a:rPr lang="en-US" sz="2400" b="1" baseline="-25000" smtClean="0"/>
              <a:t>1</a:t>
            </a:r>
            <a:r>
              <a:rPr lang="en-US" sz="2400" smtClean="0"/>
              <a:t> = 2mF, </a:t>
            </a:r>
            <a:r>
              <a:rPr lang="en-US" sz="2400" b="1" smtClean="0"/>
              <a:t>C</a:t>
            </a:r>
            <a:r>
              <a:rPr lang="en-US" sz="2400" b="1" baseline="-25000" smtClean="0"/>
              <a:t>2</a:t>
            </a:r>
            <a:r>
              <a:rPr lang="en-US" sz="2400" smtClean="0"/>
              <a:t> = 2mF, </a:t>
            </a:r>
            <a:r>
              <a:rPr lang="en-US" sz="2400" b="1" smtClean="0"/>
              <a:t>C</a:t>
            </a:r>
            <a:r>
              <a:rPr lang="en-US" sz="2400" b="1" baseline="-25000" smtClean="0"/>
              <a:t>3</a:t>
            </a:r>
            <a:r>
              <a:rPr lang="en-US" sz="2400" smtClean="0"/>
              <a:t> = 1mF, </a:t>
            </a:r>
            <a:r>
              <a:rPr lang="en-US" sz="2400" b="1" smtClean="0"/>
              <a:t>C</a:t>
            </a:r>
            <a:r>
              <a:rPr lang="en-US" sz="2400" b="1" baseline="-25000" smtClean="0"/>
              <a:t>4</a:t>
            </a:r>
            <a:r>
              <a:rPr lang="en-US" sz="2400" smtClean="0"/>
              <a:t> = 1/3mF, </a:t>
            </a:r>
            <a:r>
              <a:rPr lang="en-US" sz="2400" b="1" smtClean="0"/>
              <a:t>C</a:t>
            </a:r>
            <a:r>
              <a:rPr lang="en-US" sz="2400" b="1" baseline="-25000" smtClean="0"/>
              <a:t>5</a:t>
            </a:r>
            <a:r>
              <a:rPr lang="en-US" sz="2400" smtClean="0"/>
              <a:t> = 1/3mF, </a:t>
            </a:r>
            <a:r>
              <a:rPr lang="en-US" sz="2400" b="1" smtClean="0"/>
              <a:t>C</a:t>
            </a:r>
            <a:r>
              <a:rPr lang="en-US" sz="2400" b="1" baseline="-25000" smtClean="0"/>
              <a:t>6</a:t>
            </a:r>
            <a:r>
              <a:rPr lang="en-US" sz="2400" smtClean="0"/>
              <a:t> = 1/3mF</a:t>
            </a:r>
          </a:p>
        </p:txBody>
      </p:sp>
      <p:grpSp>
        <p:nvGrpSpPr>
          <p:cNvPr id="25608" name="Group 4"/>
          <p:cNvGrpSpPr>
            <a:grpSpLocks/>
          </p:cNvGrpSpPr>
          <p:nvPr/>
        </p:nvGrpSpPr>
        <p:grpSpPr bwMode="auto">
          <a:xfrm>
            <a:off x="685800" y="3200400"/>
            <a:ext cx="3019425" cy="1812925"/>
            <a:chOff x="501" y="2121"/>
            <a:chExt cx="1902" cy="1142"/>
          </a:xfrm>
        </p:grpSpPr>
        <p:grpSp>
          <p:nvGrpSpPr>
            <p:cNvPr id="25610" name="Group 5"/>
            <p:cNvGrpSpPr>
              <a:grpSpLocks/>
            </p:cNvGrpSpPr>
            <p:nvPr/>
          </p:nvGrpSpPr>
          <p:grpSpPr bwMode="auto">
            <a:xfrm>
              <a:off x="1231" y="2736"/>
              <a:ext cx="288" cy="97"/>
              <a:chOff x="5020" y="2459"/>
              <a:chExt cx="288" cy="97"/>
            </a:xfrm>
          </p:grpSpPr>
          <p:sp>
            <p:nvSpPr>
              <p:cNvPr id="25646" name="Freeform 6"/>
              <p:cNvSpPr>
                <a:spLocks/>
              </p:cNvSpPr>
              <p:nvPr/>
            </p:nvSpPr>
            <p:spPr bwMode="auto">
              <a:xfrm>
                <a:off x="5020" y="2555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47" name="Freeform 7"/>
              <p:cNvSpPr>
                <a:spLocks/>
              </p:cNvSpPr>
              <p:nvPr/>
            </p:nvSpPr>
            <p:spPr bwMode="auto">
              <a:xfrm>
                <a:off x="5020" y="2459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11" name="Oval 8"/>
            <p:cNvSpPr>
              <a:spLocks noChangeArrowheads="1"/>
            </p:cNvSpPr>
            <p:nvPr/>
          </p:nvSpPr>
          <p:spPr bwMode="auto">
            <a:xfrm rot="5400000">
              <a:off x="498" y="236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2" name="Oval 9"/>
            <p:cNvSpPr>
              <a:spLocks noChangeArrowheads="1"/>
            </p:cNvSpPr>
            <p:nvPr/>
          </p:nvSpPr>
          <p:spPr bwMode="auto">
            <a:xfrm rot="5400000">
              <a:off x="1327" y="236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613" name="AutoShape 10"/>
            <p:cNvCxnSpPr>
              <a:cxnSpLocks noChangeShapeType="1"/>
            </p:cNvCxnSpPr>
            <p:nvPr/>
          </p:nvCxnSpPr>
          <p:spPr bwMode="auto">
            <a:xfrm flipV="1">
              <a:off x="576" y="2406"/>
              <a:ext cx="33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5614" name="Group 11"/>
            <p:cNvGrpSpPr>
              <a:grpSpLocks/>
            </p:cNvGrpSpPr>
            <p:nvPr/>
          </p:nvGrpSpPr>
          <p:grpSpPr bwMode="auto">
            <a:xfrm>
              <a:off x="913" y="2261"/>
              <a:ext cx="97" cy="288"/>
              <a:chOff x="913" y="2261"/>
              <a:chExt cx="97" cy="288"/>
            </a:xfrm>
          </p:grpSpPr>
          <p:sp>
            <p:nvSpPr>
              <p:cNvPr id="25644" name="Freeform 12"/>
              <p:cNvSpPr>
                <a:spLocks/>
              </p:cNvSpPr>
              <p:nvPr/>
            </p:nvSpPr>
            <p:spPr bwMode="auto">
              <a:xfrm rot="5400000">
                <a:off x="770" y="2404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45" name="Freeform 13"/>
              <p:cNvSpPr>
                <a:spLocks/>
              </p:cNvSpPr>
              <p:nvPr/>
            </p:nvSpPr>
            <p:spPr bwMode="auto">
              <a:xfrm rot="5400000">
                <a:off x="866" y="2404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5615" name="AutoShape 14"/>
            <p:cNvCxnSpPr>
              <a:cxnSpLocks noChangeShapeType="1"/>
              <a:stCxn id="25612" idx="4"/>
              <a:endCxn id="25645" idx="1"/>
            </p:cNvCxnSpPr>
            <p:nvPr/>
          </p:nvCxnSpPr>
          <p:spPr bwMode="auto">
            <a:xfrm flipH="1">
              <a:off x="1011" y="2403"/>
              <a:ext cx="321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5616" name="Text Box 15"/>
            <p:cNvSpPr txBox="1">
              <a:spLocks noChangeArrowheads="1"/>
            </p:cNvSpPr>
            <p:nvPr/>
          </p:nvSpPr>
          <p:spPr bwMode="auto">
            <a:xfrm>
              <a:off x="622" y="2121"/>
              <a:ext cx="34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C</a:t>
              </a:r>
              <a:r>
                <a:rPr lang="en-US" b="1" baseline="-25000"/>
                <a:t>1</a:t>
              </a:r>
              <a:r>
                <a:rPr lang="en-US" b="1"/>
                <a:t> </a:t>
              </a:r>
            </a:p>
          </p:txBody>
        </p:sp>
        <p:sp>
          <p:nvSpPr>
            <p:cNvPr id="25617" name="Oval 16"/>
            <p:cNvSpPr>
              <a:spLocks noChangeArrowheads="1"/>
            </p:cNvSpPr>
            <p:nvPr/>
          </p:nvSpPr>
          <p:spPr bwMode="auto">
            <a:xfrm rot="5400000">
              <a:off x="519" y="3082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8" name="Oval 17"/>
            <p:cNvSpPr>
              <a:spLocks noChangeArrowheads="1"/>
            </p:cNvSpPr>
            <p:nvPr/>
          </p:nvSpPr>
          <p:spPr bwMode="auto">
            <a:xfrm rot="5400000">
              <a:off x="1332" y="307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619" name="AutoShape 18"/>
            <p:cNvCxnSpPr>
              <a:cxnSpLocks noChangeShapeType="1"/>
            </p:cNvCxnSpPr>
            <p:nvPr/>
          </p:nvCxnSpPr>
          <p:spPr bwMode="auto">
            <a:xfrm flipV="1">
              <a:off x="597" y="3120"/>
              <a:ext cx="33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5620" name="Group 19"/>
            <p:cNvGrpSpPr>
              <a:grpSpLocks/>
            </p:cNvGrpSpPr>
            <p:nvPr/>
          </p:nvGrpSpPr>
          <p:grpSpPr bwMode="auto">
            <a:xfrm>
              <a:off x="934" y="2975"/>
              <a:ext cx="97" cy="288"/>
              <a:chOff x="934" y="2975"/>
              <a:chExt cx="97" cy="288"/>
            </a:xfrm>
          </p:grpSpPr>
          <p:sp>
            <p:nvSpPr>
              <p:cNvPr id="25642" name="Freeform 20"/>
              <p:cNvSpPr>
                <a:spLocks/>
              </p:cNvSpPr>
              <p:nvPr/>
            </p:nvSpPr>
            <p:spPr bwMode="auto">
              <a:xfrm rot="5400000">
                <a:off x="791" y="311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43" name="Freeform 21"/>
              <p:cNvSpPr>
                <a:spLocks/>
              </p:cNvSpPr>
              <p:nvPr/>
            </p:nvSpPr>
            <p:spPr bwMode="auto">
              <a:xfrm rot="5400000">
                <a:off x="887" y="311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5621" name="AutoShape 22"/>
            <p:cNvCxnSpPr>
              <a:cxnSpLocks noChangeShapeType="1"/>
              <a:stCxn id="25618" idx="4"/>
              <a:endCxn id="25643" idx="1"/>
            </p:cNvCxnSpPr>
            <p:nvPr/>
          </p:nvCxnSpPr>
          <p:spPr bwMode="auto">
            <a:xfrm flipH="1">
              <a:off x="1032" y="3117"/>
              <a:ext cx="305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5622" name="AutoShape 23"/>
            <p:cNvCxnSpPr>
              <a:cxnSpLocks noChangeShapeType="1"/>
              <a:stCxn id="25618" idx="2"/>
              <a:endCxn id="25646" idx="1"/>
            </p:cNvCxnSpPr>
            <p:nvPr/>
          </p:nvCxnSpPr>
          <p:spPr bwMode="auto">
            <a:xfrm flipV="1">
              <a:off x="1375" y="2832"/>
              <a:ext cx="0" cy="24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5623" name="AutoShape 24"/>
            <p:cNvCxnSpPr>
              <a:cxnSpLocks noChangeShapeType="1"/>
              <a:stCxn id="25612" idx="6"/>
              <a:endCxn id="25647" idx="1"/>
            </p:cNvCxnSpPr>
            <p:nvPr/>
          </p:nvCxnSpPr>
          <p:spPr bwMode="auto">
            <a:xfrm>
              <a:off x="1370" y="2445"/>
              <a:ext cx="5" cy="29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5624" name="Group 25"/>
            <p:cNvGrpSpPr>
              <a:grpSpLocks/>
            </p:cNvGrpSpPr>
            <p:nvPr/>
          </p:nvGrpSpPr>
          <p:grpSpPr bwMode="auto">
            <a:xfrm>
              <a:off x="1776" y="2255"/>
              <a:ext cx="97" cy="288"/>
              <a:chOff x="934" y="2975"/>
              <a:chExt cx="97" cy="288"/>
            </a:xfrm>
          </p:grpSpPr>
          <p:sp>
            <p:nvSpPr>
              <p:cNvPr id="25640" name="Freeform 26"/>
              <p:cNvSpPr>
                <a:spLocks/>
              </p:cNvSpPr>
              <p:nvPr/>
            </p:nvSpPr>
            <p:spPr bwMode="auto">
              <a:xfrm rot="5400000">
                <a:off x="791" y="311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41" name="Freeform 27"/>
              <p:cNvSpPr>
                <a:spLocks/>
              </p:cNvSpPr>
              <p:nvPr/>
            </p:nvSpPr>
            <p:spPr bwMode="auto">
              <a:xfrm rot="5400000">
                <a:off x="887" y="311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625" name="Group 28"/>
            <p:cNvGrpSpPr>
              <a:grpSpLocks/>
            </p:cNvGrpSpPr>
            <p:nvPr/>
          </p:nvGrpSpPr>
          <p:grpSpPr bwMode="auto">
            <a:xfrm>
              <a:off x="1775" y="2969"/>
              <a:ext cx="97" cy="288"/>
              <a:chOff x="934" y="2975"/>
              <a:chExt cx="97" cy="288"/>
            </a:xfrm>
          </p:grpSpPr>
          <p:sp>
            <p:nvSpPr>
              <p:cNvPr id="25638" name="Freeform 29"/>
              <p:cNvSpPr>
                <a:spLocks/>
              </p:cNvSpPr>
              <p:nvPr/>
            </p:nvSpPr>
            <p:spPr bwMode="auto">
              <a:xfrm rot="5400000">
                <a:off x="791" y="311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39" name="Freeform 30"/>
              <p:cNvSpPr>
                <a:spLocks/>
              </p:cNvSpPr>
              <p:nvPr/>
            </p:nvSpPr>
            <p:spPr bwMode="auto">
              <a:xfrm rot="5400000">
                <a:off x="887" y="311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5626" name="AutoShape 31"/>
            <p:cNvCxnSpPr>
              <a:cxnSpLocks noChangeShapeType="1"/>
              <a:stCxn id="25612" idx="0"/>
              <a:endCxn id="25640" idx="1"/>
            </p:cNvCxnSpPr>
            <p:nvPr/>
          </p:nvCxnSpPr>
          <p:spPr bwMode="auto">
            <a:xfrm flipV="1">
              <a:off x="1409" y="2400"/>
              <a:ext cx="369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5627" name="AutoShape 32"/>
            <p:cNvCxnSpPr>
              <a:cxnSpLocks noChangeShapeType="1"/>
              <a:stCxn id="25618" idx="0"/>
              <a:endCxn id="25638" idx="1"/>
            </p:cNvCxnSpPr>
            <p:nvPr/>
          </p:nvCxnSpPr>
          <p:spPr bwMode="auto">
            <a:xfrm flipV="1">
              <a:off x="1414" y="3114"/>
              <a:ext cx="363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5628" name="Group 33"/>
            <p:cNvGrpSpPr>
              <a:grpSpLocks/>
            </p:cNvGrpSpPr>
            <p:nvPr/>
          </p:nvGrpSpPr>
          <p:grpSpPr bwMode="auto">
            <a:xfrm>
              <a:off x="2115" y="2737"/>
              <a:ext cx="288" cy="97"/>
              <a:chOff x="5020" y="2459"/>
              <a:chExt cx="288" cy="97"/>
            </a:xfrm>
          </p:grpSpPr>
          <p:sp>
            <p:nvSpPr>
              <p:cNvPr id="25636" name="Freeform 34"/>
              <p:cNvSpPr>
                <a:spLocks/>
              </p:cNvSpPr>
              <p:nvPr/>
            </p:nvSpPr>
            <p:spPr bwMode="auto">
              <a:xfrm>
                <a:off x="5020" y="2555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37" name="Freeform 35"/>
              <p:cNvSpPr>
                <a:spLocks/>
              </p:cNvSpPr>
              <p:nvPr/>
            </p:nvSpPr>
            <p:spPr bwMode="auto">
              <a:xfrm>
                <a:off x="5020" y="2459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5629" name="AutoShape 36"/>
            <p:cNvCxnSpPr>
              <a:cxnSpLocks noChangeShapeType="1"/>
              <a:stCxn id="25641" idx="1"/>
              <a:endCxn id="25637" idx="1"/>
            </p:cNvCxnSpPr>
            <p:nvPr/>
          </p:nvCxnSpPr>
          <p:spPr bwMode="auto">
            <a:xfrm>
              <a:off x="1874" y="2400"/>
              <a:ext cx="385" cy="33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5630" name="AutoShape 37"/>
            <p:cNvCxnSpPr>
              <a:cxnSpLocks noChangeShapeType="1"/>
              <a:stCxn id="25636" idx="1"/>
              <a:endCxn id="25639" idx="1"/>
            </p:cNvCxnSpPr>
            <p:nvPr/>
          </p:nvCxnSpPr>
          <p:spPr bwMode="auto">
            <a:xfrm rot="-5400000" flipH="1" flipV="1">
              <a:off x="1925" y="2781"/>
              <a:ext cx="281" cy="386"/>
            </a:xfrm>
            <a:prstGeom prst="bentConnector4">
              <a:avLst>
                <a:gd name="adj1" fmla="val 98931"/>
                <a:gd name="adj2" fmla="val 68912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5631" name="Text Box 38"/>
            <p:cNvSpPr txBox="1">
              <a:spLocks noChangeArrowheads="1"/>
            </p:cNvSpPr>
            <p:nvPr/>
          </p:nvSpPr>
          <p:spPr bwMode="auto">
            <a:xfrm>
              <a:off x="640" y="2832"/>
              <a:ext cx="34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C</a:t>
              </a:r>
              <a:r>
                <a:rPr lang="en-US" b="1" baseline="-25000"/>
                <a:t>2</a:t>
              </a:r>
              <a:r>
                <a:rPr lang="en-US" b="1"/>
                <a:t> </a:t>
              </a:r>
            </a:p>
          </p:txBody>
        </p:sp>
        <p:sp>
          <p:nvSpPr>
            <p:cNvPr id="25632" name="Text Box 39"/>
            <p:cNvSpPr txBox="1">
              <a:spLocks noChangeArrowheads="1"/>
            </p:cNvSpPr>
            <p:nvPr/>
          </p:nvSpPr>
          <p:spPr bwMode="auto">
            <a:xfrm>
              <a:off x="888" y="2601"/>
              <a:ext cx="34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C</a:t>
              </a:r>
              <a:r>
                <a:rPr lang="en-US" b="1" baseline="-25000"/>
                <a:t>3</a:t>
              </a:r>
              <a:r>
                <a:rPr lang="en-US" b="1"/>
                <a:t> </a:t>
              </a:r>
            </a:p>
          </p:txBody>
        </p:sp>
        <p:sp>
          <p:nvSpPr>
            <p:cNvPr id="25633" name="Text Box 40"/>
            <p:cNvSpPr txBox="1">
              <a:spLocks noChangeArrowheads="1"/>
            </p:cNvSpPr>
            <p:nvPr/>
          </p:nvSpPr>
          <p:spPr bwMode="auto">
            <a:xfrm>
              <a:off x="1438" y="2145"/>
              <a:ext cx="34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C</a:t>
              </a:r>
              <a:r>
                <a:rPr lang="en-US" b="1" baseline="-25000"/>
                <a:t>4</a:t>
              </a:r>
              <a:r>
                <a:rPr lang="en-US" b="1"/>
                <a:t> </a:t>
              </a:r>
            </a:p>
          </p:txBody>
        </p:sp>
        <p:sp>
          <p:nvSpPr>
            <p:cNvPr id="25634" name="Text Box 41"/>
            <p:cNvSpPr txBox="1">
              <a:spLocks noChangeArrowheads="1"/>
            </p:cNvSpPr>
            <p:nvPr/>
          </p:nvSpPr>
          <p:spPr bwMode="auto">
            <a:xfrm>
              <a:off x="1438" y="2853"/>
              <a:ext cx="34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C</a:t>
              </a:r>
              <a:r>
                <a:rPr lang="en-US" b="1" baseline="-25000"/>
                <a:t>5</a:t>
              </a:r>
              <a:r>
                <a:rPr lang="en-US" b="1"/>
                <a:t> </a:t>
              </a:r>
            </a:p>
          </p:txBody>
        </p:sp>
        <p:sp>
          <p:nvSpPr>
            <p:cNvPr id="25635" name="Text Box 42"/>
            <p:cNvSpPr txBox="1">
              <a:spLocks noChangeArrowheads="1"/>
            </p:cNvSpPr>
            <p:nvPr/>
          </p:nvSpPr>
          <p:spPr bwMode="auto">
            <a:xfrm>
              <a:off x="1820" y="2622"/>
              <a:ext cx="34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C</a:t>
              </a:r>
              <a:r>
                <a:rPr lang="en-US" b="1" baseline="-25000"/>
                <a:t>6</a:t>
              </a:r>
              <a:r>
                <a:rPr lang="en-US" b="1"/>
                <a:t> </a:t>
              </a:r>
            </a:p>
          </p:txBody>
        </p:sp>
      </p:grpSp>
      <p:graphicFrame>
        <p:nvGraphicFramePr>
          <p:cNvPr id="25602" name="Object 43"/>
          <p:cNvGraphicFramePr>
            <a:graphicFrameLocks noChangeAspect="1"/>
          </p:cNvGraphicFramePr>
          <p:nvPr>
            <p:ph sz="half" idx="2"/>
          </p:nvPr>
        </p:nvGraphicFramePr>
        <p:xfrm>
          <a:off x="4267200" y="3030538"/>
          <a:ext cx="4572000" cy="2959100"/>
        </p:xfrm>
        <a:graphic>
          <a:graphicData uri="http://schemas.openxmlformats.org/presentationml/2006/ole">
            <p:oleObj spid="_x0000_s25602" name="Equation" r:id="rId3" imgW="2628720" imgH="1701720" progId="Equation.3">
              <p:embed/>
            </p:oleObj>
          </a:graphicData>
        </a:graphic>
      </p:graphicFrame>
      <p:sp>
        <p:nvSpPr>
          <p:cNvPr id="25609" name="Rectangle 45"/>
          <p:cNvSpPr>
            <a:spLocks noChangeArrowheads="1"/>
          </p:cNvSpPr>
          <p:nvPr/>
        </p:nvSpPr>
        <p:spPr bwMode="auto">
          <a:xfrm>
            <a:off x="2301875" y="3200400"/>
            <a:ext cx="1660525" cy="1981200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662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2663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E4E1CFD-0063-4592-AA8B-79A16C39B8EB}" type="slidenum">
              <a:rPr lang="en-US" smtClean="0"/>
              <a:pPr lvl="1"/>
              <a:t>38</a:t>
            </a:fld>
            <a:endParaRPr lang="en-US" smtClean="0"/>
          </a:p>
        </p:txBody>
      </p:sp>
      <p:sp>
        <p:nvSpPr>
          <p:cNvPr id="266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 and Series Capacitors</a:t>
            </a:r>
          </a:p>
        </p:txBody>
      </p:sp>
      <p:sp>
        <p:nvSpPr>
          <p:cNvPr id="266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r>
              <a:rPr lang="en-US" sz="2800" b="1" u="sng" smtClean="0"/>
              <a:t>Example4</a:t>
            </a:r>
            <a:r>
              <a:rPr lang="en-US" sz="2800" smtClean="0"/>
              <a:t>: determine the equivalent capacitance </a:t>
            </a:r>
            <a:r>
              <a:rPr lang="en-US" sz="2800" b="1" smtClean="0"/>
              <a:t>C</a:t>
            </a:r>
            <a:r>
              <a:rPr lang="en-US" sz="2800" b="1" baseline="-25000" smtClean="0"/>
              <a:t>EQ</a:t>
            </a:r>
          </a:p>
          <a:p>
            <a:pPr lvl="1"/>
            <a:r>
              <a:rPr lang="en-US" sz="2400" b="1" smtClean="0"/>
              <a:t>C</a:t>
            </a:r>
            <a:r>
              <a:rPr lang="en-US" sz="2400" b="1" baseline="-25000" smtClean="0"/>
              <a:t>1</a:t>
            </a:r>
            <a:r>
              <a:rPr lang="en-US" sz="2400" smtClean="0"/>
              <a:t> = 2mF, </a:t>
            </a:r>
            <a:r>
              <a:rPr lang="en-US" sz="2400" b="1" smtClean="0"/>
              <a:t>C</a:t>
            </a:r>
            <a:r>
              <a:rPr lang="en-US" sz="2400" b="1" baseline="-25000" smtClean="0"/>
              <a:t>2</a:t>
            </a:r>
            <a:r>
              <a:rPr lang="en-US" sz="2400" smtClean="0"/>
              <a:t> = 2mF, </a:t>
            </a:r>
            <a:r>
              <a:rPr lang="en-US" sz="2400" b="1" smtClean="0"/>
              <a:t>C</a:t>
            </a:r>
            <a:r>
              <a:rPr lang="en-US" sz="2400" b="1" baseline="-25000" smtClean="0"/>
              <a:t>3</a:t>
            </a:r>
            <a:r>
              <a:rPr lang="en-US" sz="2400" smtClean="0"/>
              <a:t> = 1mF, </a:t>
            </a:r>
            <a:r>
              <a:rPr lang="en-US" sz="2400" b="1" smtClean="0"/>
              <a:t>C</a:t>
            </a:r>
            <a:r>
              <a:rPr lang="en-US" sz="2400" b="1" baseline="-25000" smtClean="0"/>
              <a:t>4</a:t>
            </a:r>
            <a:r>
              <a:rPr lang="en-US" sz="2400" smtClean="0"/>
              <a:t> = 1/3mF, </a:t>
            </a:r>
            <a:r>
              <a:rPr lang="en-US" sz="2400" b="1" smtClean="0"/>
              <a:t>C</a:t>
            </a:r>
            <a:r>
              <a:rPr lang="en-US" sz="2400" b="1" baseline="-25000" smtClean="0"/>
              <a:t>5</a:t>
            </a:r>
            <a:r>
              <a:rPr lang="en-US" sz="2400" smtClean="0"/>
              <a:t> = 1/3mF, </a:t>
            </a:r>
            <a:r>
              <a:rPr lang="en-US" sz="2400" b="1" smtClean="0"/>
              <a:t>C</a:t>
            </a:r>
            <a:r>
              <a:rPr lang="en-US" sz="2400" b="1" baseline="-25000" smtClean="0"/>
              <a:t>6</a:t>
            </a:r>
            <a:r>
              <a:rPr lang="en-US" sz="2400" smtClean="0"/>
              <a:t> = 1/3mF</a:t>
            </a:r>
          </a:p>
        </p:txBody>
      </p:sp>
      <p:graphicFrame>
        <p:nvGraphicFramePr>
          <p:cNvPr id="26626" name="Object 43"/>
          <p:cNvGraphicFramePr>
            <a:graphicFrameLocks noChangeAspect="1"/>
          </p:cNvGraphicFramePr>
          <p:nvPr>
            <p:ph sz="quarter" idx="2"/>
          </p:nvPr>
        </p:nvGraphicFramePr>
        <p:xfrm>
          <a:off x="5334000" y="3059113"/>
          <a:ext cx="2286000" cy="2427287"/>
        </p:xfrm>
        <a:graphic>
          <a:graphicData uri="http://schemas.openxmlformats.org/presentationml/2006/ole">
            <p:oleObj spid="_x0000_s26626" name="Equation" r:id="rId3" imgW="1041120" imgH="1104840" progId="Equation.3">
              <p:embed/>
            </p:oleObj>
          </a:graphicData>
        </a:graphic>
      </p:graphicFrame>
      <p:grpSp>
        <p:nvGrpSpPr>
          <p:cNvPr id="26633" name="Group 5"/>
          <p:cNvGrpSpPr>
            <a:grpSpLocks/>
          </p:cNvGrpSpPr>
          <p:nvPr/>
        </p:nvGrpSpPr>
        <p:grpSpPr bwMode="auto">
          <a:xfrm>
            <a:off x="2482850" y="3948113"/>
            <a:ext cx="457200" cy="153987"/>
            <a:chOff x="5020" y="2459"/>
            <a:chExt cx="288" cy="97"/>
          </a:xfrm>
        </p:grpSpPr>
        <p:sp>
          <p:nvSpPr>
            <p:cNvPr id="26660" name="Freeform 6"/>
            <p:cNvSpPr>
              <a:spLocks/>
            </p:cNvSpPr>
            <p:nvPr/>
          </p:nvSpPr>
          <p:spPr bwMode="auto">
            <a:xfrm>
              <a:off x="5020" y="2555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61" name="Freeform 7"/>
            <p:cNvSpPr>
              <a:spLocks/>
            </p:cNvSpPr>
            <p:nvPr/>
          </p:nvSpPr>
          <p:spPr bwMode="auto">
            <a:xfrm>
              <a:off x="5020" y="2459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Oval 8"/>
          <p:cNvSpPr>
            <a:spLocks noChangeArrowheads="1"/>
          </p:cNvSpPr>
          <p:nvPr/>
        </p:nvSpPr>
        <p:spPr bwMode="auto">
          <a:xfrm rot="5400000">
            <a:off x="1319212" y="3363913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Oval 9"/>
          <p:cNvSpPr>
            <a:spLocks noChangeArrowheads="1"/>
          </p:cNvSpPr>
          <p:nvPr/>
        </p:nvSpPr>
        <p:spPr bwMode="auto">
          <a:xfrm rot="5400000">
            <a:off x="2635250" y="335756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6636" name="AutoShape 10"/>
          <p:cNvCxnSpPr>
            <a:cxnSpLocks noChangeShapeType="1"/>
          </p:cNvCxnSpPr>
          <p:nvPr/>
        </p:nvCxnSpPr>
        <p:spPr bwMode="auto">
          <a:xfrm flipV="1">
            <a:off x="1443038" y="3424238"/>
            <a:ext cx="531812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6637" name="Group 11"/>
          <p:cNvGrpSpPr>
            <a:grpSpLocks/>
          </p:cNvGrpSpPr>
          <p:nvPr/>
        </p:nvGrpSpPr>
        <p:grpSpPr bwMode="auto">
          <a:xfrm>
            <a:off x="1978025" y="3194050"/>
            <a:ext cx="153988" cy="457200"/>
            <a:chOff x="913" y="2261"/>
            <a:chExt cx="97" cy="288"/>
          </a:xfrm>
        </p:grpSpPr>
        <p:sp>
          <p:nvSpPr>
            <p:cNvPr id="26658" name="Freeform 12"/>
            <p:cNvSpPr>
              <a:spLocks/>
            </p:cNvSpPr>
            <p:nvPr/>
          </p:nvSpPr>
          <p:spPr bwMode="auto">
            <a:xfrm rot="5400000">
              <a:off x="770" y="2404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9" name="Freeform 13"/>
            <p:cNvSpPr>
              <a:spLocks/>
            </p:cNvSpPr>
            <p:nvPr/>
          </p:nvSpPr>
          <p:spPr bwMode="auto">
            <a:xfrm rot="5400000">
              <a:off x="866" y="2404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6638" name="AutoShape 14"/>
          <p:cNvCxnSpPr>
            <a:cxnSpLocks noChangeShapeType="1"/>
            <a:stCxn id="26635" idx="4"/>
            <a:endCxn id="26659" idx="1"/>
          </p:cNvCxnSpPr>
          <p:nvPr/>
        </p:nvCxnSpPr>
        <p:spPr bwMode="auto">
          <a:xfrm flipH="1">
            <a:off x="2133600" y="3419475"/>
            <a:ext cx="509588" cy="47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1516063" y="2971800"/>
            <a:ext cx="5397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C</a:t>
            </a:r>
            <a:r>
              <a:rPr lang="en-US" b="1" baseline="-25000"/>
              <a:t>1</a:t>
            </a:r>
            <a:r>
              <a:rPr lang="en-US" b="1"/>
              <a:t> </a:t>
            </a:r>
          </a:p>
        </p:txBody>
      </p:sp>
      <p:sp>
        <p:nvSpPr>
          <p:cNvPr id="26640" name="Oval 16"/>
          <p:cNvSpPr>
            <a:spLocks noChangeArrowheads="1"/>
          </p:cNvSpPr>
          <p:nvPr/>
        </p:nvSpPr>
        <p:spPr bwMode="auto">
          <a:xfrm rot="5400000">
            <a:off x="1352550" y="449738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Oval 17"/>
          <p:cNvSpPr>
            <a:spLocks noChangeArrowheads="1"/>
          </p:cNvSpPr>
          <p:nvPr/>
        </p:nvSpPr>
        <p:spPr bwMode="auto">
          <a:xfrm rot="5400000">
            <a:off x="2643187" y="4491038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6642" name="AutoShape 18"/>
          <p:cNvCxnSpPr>
            <a:cxnSpLocks noChangeShapeType="1"/>
          </p:cNvCxnSpPr>
          <p:nvPr/>
        </p:nvCxnSpPr>
        <p:spPr bwMode="auto">
          <a:xfrm flipV="1">
            <a:off x="1476375" y="4557713"/>
            <a:ext cx="531813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6643" name="Group 19"/>
          <p:cNvGrpSpPr>
            <a:grpSpLocks/>
          </p:cNvGrpSpPr>
          <p:nvPr/>
        </p:nvGrpSpPr>
        <p:grpSpPr bwMode="auto">
          <a:xfrm>
            <a:off x="2011363" y="4327525"/>
            <a:ext cx="153987" cy="457200"/>
            <a:chOff x="934" y="2975"/>
            <a:chExt cx="97" cy="288"/>
          </a:xfrm>
        </p:grpSpPr>
        <p:sp>
          <p:nvSpPr>
            <p:cNvPr id="26656" name="Freeform 20"/>
            <p:cNvSpPr>
              <a:spLocks/>
            </p:cNvSpPr>
            <p:nvPr/>
          </p:nvSpPr>
          <p:spPr bwMode="auto">
            <a:xfrm rot="5400000">
              <a:off x="791" y="3118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7" name="Freeform 21"/>
            <p:cNvSpPr>
              <a:spLocks/>
            </p:cNvSpPr>
            <p:nvPr/>
          </p:nvSpPr>
          <p:spPr bwMode="auto">
            <a:xfrm rot="5400000">
              <a:off x="887" y="3118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6644" name="AutoShape 22"/>
          <p:cNvCxnSpPr>
            <a:cxnSpLocks noChangeShapeType="1"/>
            <a:stCxn id="26641" idx="4"/>
            <a:endCxn id="26657" idx="1"/>
          </p:cNvCxnSpPr>
          <p:nvPr/>
        </p:nvCxnSpPr>
        <p:spPr bwMode="auto">
          <a:xfrm flipH="1">
            <a:off x="2166938" y="4552950"/>
            <a:ext cx="484187" cy="47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6645" name="AutoShape 23"/>
          <p:cNvCxnSpPr>
            <a:cxnSpLocks noChangeShapeType="1"/>
            <a:stCxn id="26641" idx="2"/>
            <a:endCxn id="26660" idx="1"/>
          </p:cNvCxnSpPr>
          <p:nvPr/>
        </p:nvCxnSpPr>
        <p:spPr bwMode="auto">
          <a:xfrm flipV="1">
            <a:off x="2711450" y="4100513"/>
            <a:ext cx="0" cy="3873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6646" name="AutoShape 24"/>
          <p:cNvCxnSpPr>
            <a:cxnSpLocks noChangeShapeType="1"/>
            <a:stCxn id="26635" idx="6"/>
            <a:endCxn id="26661" idx="1"/>
          </p:cNvCxnSpPr>
          <p:nvPr/>
        </p:nvCxnSpPr>
        <p:spPr bwMode="auto">
          <a:xfrm>
            <a:off x="2703513" y="3486150"/>
            <a:ext cx="7937" cy="4619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6647" name="Group 33"/>
          <p:cNvGrpSpPr>
            <a:grpSpLocks/>
          </p:cNvGrpSpPr>
          <p:nvPr/>
        </p:nvGrpSpPr>
        <p:grpSpPr bwMode="auto">
          <a:xfrm>
            <a:off x="3429000" y="3951288"/>
            <a:ext cx="457200" cy="153987"/>
            <a:chOff x="5020" y="2459"/>
            <a:chExt cx="288" cy="97"/>
          </a:xfrm>
        </p:grpSpPr>
        <p:sp>
          <p:nvSpPr>
            <p:cNvPr id="26654" name="Freeform 34"/>
            <p:cNvSpPr>
              <a:spLocks/>
            </p:cNvSpPr>
            <p:nvPr/>
          </p:nvSpPr>
          <p:spPr bwMode="auto">
            <a:xfrm>
              <a:off x="5020" y="2555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5" name="Freeform 35"/>
            <p:cNvSpPr>
              <a:spLocks/>
            </p:cNvSpPr>
            <p:nvPr/>
          </p:nvSpPr>
          <p:spPr bwMode="auto">
            <a:xfrm>
              <a:off x="5020" y="2459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6648" name="AutoShape 36"/>
          <p:cNvCxnSpPr>
            <a:cxnSpLocks noChangeShapeType="1"/>
            <a:stCxn id="26635" idx="0"/>
            <a:endCxn id="26655" idx="1"/>
          </p:cNvCxnSpPr>
          <p:nvPr/>
        </p:nvCxnSpPr>
        <p:spPr bwMode="auto">
          <a:xfrm>
            <a:off x="2765425" y="3419475"/>
            <a:ext cx="892175" cy="53181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6649" name="AutoShape 37"/>
          <p:cNvCxnSpPr>
            <a:cxnSpLocks noChangeShapeType="1"/>
            <a:stCxn id="26654" idx="1"/>
            <a:endCxn id="26641" idx="0"/>
          </p:cNvCxnSpPr>
          <p:nvPr/>
        </p:nvCxnSpPr>
        <p:spPr bwMode="auto">
          <a:xfrm rot="-5400000" flipH="1" flipV="1">
            <a:off x="2990851" y="3886200"/>
            <a:ext cx="449262" cy="884237"/>
          </a:xfrm>
          <a:prstGeom prst="bentConnector4">
            <a:avLst>
              <a:gd name="adj1" fmla="val 98231"/>
              <a:gd name="adj2" fmla="val 104125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6650" name="Text Box 38"/>
          <p:cNvSpPr txBox="1">
            <a:spLocks noChangeArrowheads="1"/>
          </p:cNvSpPr>
          <p:nvPr/>
        </p:nvSpPr>
        <p:spPr bwMode="auto">
          <a:xfrm>
            <a:off x="1544638" y="4100513"/>
            <a:ext cx="5397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C</a:t>
            </a:r>
            <a:r>
              <a:rPr lang="en-US" b="1" baseline="-25000"/>
              <a:t>2</a:t>
            </a:r>
            <a:r>
              <a:rPr lang="en-US" b="1"/>
              <a:t> </a:t>
            </a:r>
          </a:p>
        </p:txBody>
      </p:sp>
      <p:sp>
        <p:nvSpPr>
          <p:cNvPr id="26651" name="Text Box 39"/>
          <p:cNvSpPr txBox="1">
            <a:spLocks noChangeArrowheads="1"/>
          </p:cNvSpPr>
          <p:nvPr/>
        </p:nvSpPr>
        <p:spPr bwMode="auto">
          <a:xfrm>
            <a:off x="1938338" y="3733800"/>
            <a:ext cx="5397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C</a:t>
            </a:r>
            <a:r>
              <a:rPr lang="en-US" b="1" baseline="-25000"/>
              <a:t>3</a:t>
            </a:r>
            <a:r>
              <a:rPr lang="en-US" b="1"/>
              <a:t> </a:t>
            </a:r>
          </a:p>
        </p:txBody>
      </p:sp>
      <p:sp>
        <p:nvSpPr>
          <p:cNvPr id="26652" name="Text Box 42"/>
          <p:cNvSpPr txBox="1">
            <a:spLocks noChangeArrowheads="1"/>
          </p:cNvSpPr>
          <p:nvPr/>
        </p:nvSpPr>
        <p:spPr bwMode="auto">
          <a:xfrm>
            <a:off x="2830513" y="3767138"/>
            <a:ext cx="760412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C</a:t>
            </a:r>
            <a:r>
              <a:rPr lang="en-US" b="1" baseline="-25000"/>
              <a:t>EQ1</a:t>
            </a:r>
            <a:r>
              <a:rPr lang="en-US" b="1"/>
              <a:t> </a:t>
            </a:r>
          </a:p>
        </p:txBody>
      </p:sp>
      <p:graphicFrame>
        <p:nvGraphicFramePr>
          <p:cNvPr id="26627" name="Object 45"/>
          <p:cNvGraphicFramePr>
            <a:graphicFrameLocks noChangeAspect="1"/>
          </p:cNvGraphicFramePr>
          <p:nvPr>
            <p:ph sz="quarter" idx="3"/>
          </p:nvPr>
        </p:nvGraphicFramePr>
        <p:xfrm>
          <a:off x="808038" y="5199063"/>
          <a:ext cx="1706562" cy="827087"/>
        </p:xfrm>
        <a:graphic>
          <a:graphicData uri="http://schemas.openxmlformats.org/presentationml/2006/ole">
            <p:oleObj spid="_x0000_s26627" name="Equation" r:id="rId4" imgW="812520" imgH="393480" progId="Equation.3">
              <p:embed/>
            </p:oleObj>
          </a:graphicData>
        </a:graphic>
      </p:graphicFrame>
      <p:sp>
        <p:nvSpPr>
          <p:cNvPr id="26653" name="Rectangle 47"/>
          <p:cNvSpPr>
            <a:spLocks noChangeArrowheads="1"/>
          </p:cNvSpPr>
          <p:nvPr/>
        </p:nvSpPr>
        <p:spPr bwMode="auto">
          <a:xfrm>
            <a:off x="2362200" y="3059113"/>
            <a:ext cx="1905000" cy="1725612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7653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2765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4D5D58C-1435-4DB8-AE3E-403464DF3FBD}" type="slidenum">
              <a:rPr lang="en-US" smtClean="0"/>
              <a:pPr lvl="1"/>
              <a:t>39</a:t>
            </a:fld>
            <a:endParaRPr lang="en-US" smtClean="0"/>
          </a:p>
        </p:txBody>
      </p:sp>
      <p:sp>
        <p:nvSpPr>
          <p:cNvPr id="276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 and Series Capacitors</a:t>
            </a:r>
          </a:p>
        </p:txBody>
      </p:sp>
      <p:sp>
        <p:nvSpPr>
          <p:cNvPr id="276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r>
              <a:rPr lang="en-US" sz="2800" b="1" u="sng" smtClean="0"/>
              <a:t>Example4</a:t>
            </a:r>
            <a:r>
              <a:rPr lang="en-US" sz="2800" smtClean="0"/>
              <a:t>: determine the equivalent capacitance </a:t>
            </a:r>
            <a:r>
              <a:rPr lang="en-US" sz="2800" b="1" smtClean="0"/>
              <a:t>C</a:t>
            </a:r>
            <a:r>
              <a:rPr lang="en-US" sz="2800" b="1" baseline="-25000" smtClean="0"/>
              <a:t>EQ</a:t>
            </a:r>
          </a:p>
          <a:p>
            <a:pPr lvl="1"/>
            <a:r>
              <a:rPr lang="en-US" sz="2400" b="1" smtClean="0"/>
              <a:t>C</a:t>
            </a:r>
            <a:r>
              <a:rPr lang="en-US" sz="2400" b="1" baseline="-25000" smtClean="0"/>
              <a:t>1</a:t>
            </a:r>
            <a:r>
              <a:rPr lang="en-US" sz="2400" smtClean="0"/>
              <a:t> = 2mF, </a:t>
            </a:r>
            <a:r>
              <a:rPr lang="en-US" sz="2400" b="1" smtClean="0"/>
              <a:t>C</a:t>
            </a:r>
            <a:r>
              <a:rPr lang="en-US" sz="2400" b="1" baseline="-25000" smtClean="0"/>
              <a:t>2</a:t>
            </a:r>
            <a:r>
              <a:rPr lang="en-US" sz="2400" smtClean="0"/>
              <a:t> = 2mF, </a:t>
            </a:r>
            <a:r>
              <a:rPr lang="en-US" sz="2400" b="1" smtClean="0"/>
              <a:t>C</a:t>
            </a:r>
            <a:r>
              <a:rPr lang="en-US" sz="2400" b="1" baseline="-25000" smtClean="0"/>
              <a:t>3</a:t>
            </a:r>
            <a:r>
              <a:rPr lang="en-US" sz="2400" smtClean="0"/>
              <a:t> = 1mF, </a:t>
            </a:r>
            <a:r>
              <a:rPr lang="en-US" sz="2400" b="1" smtClean="0"/>
              <a:t>C</a:t>
            </a:r>
            <a:r>
              <a:rPr lang="en-US" sz="2400" b="1" baseline="-25000" smtClean="0"/>
              <a:t>4</a:t>
            </a:r>
            <a:r>
              <a:rPr lang="en-US" sz="2400" smtClean="0"/>
              <a:t> = 1/3mF, </a:t>
            </a:r>
            <a:r>
              <a:rPr lang="en-US" sz="2400" b="1" smtClean="0"/>
              <a:t>C</a:t>
            </a:r>
            <a:r>
              <a:rPr lang="en-US" sz="2400" b="1" baseline="-25000" smtClean="0"/>
              <a:t>5</a:t>
            </a:r>
            <a:r>
              <a:rPr lang="en-US" sz="2400" smtClean="0"/>
              <a:t> = 1/3mF, </a:t>
            </a:r>
            <a:r>
              <a:rPr lang="en-US" sz="2400" b="1" smtClean="0"/>
              <a:t>C</a:t>
            </a:r>
            <a:r>
              <a:rPr lang="en-US" sz="2400" b="1" baseline="-25000" smtClean="0"/>
              <a:t>6</a:t>
            </a:r>
            <a:r>
              <a:rPr lang="en-US" sz="2400" smtClean="0"/>
              <a:t> = 1/3mF</a:t>
            </a:r>
          </a:p>
        </p:txBody>
      </p:sp>
      <p:grpSp>
        <p:nvGrpSpPr>
          <p:cNvPr id="27657" name="Group 5"/>
          <p:cNvGrpSpPr>
            <a:grpSpLocks/>
          </p:cNvGrpSpPr>
          <p:nvPr/>
        </p:nvGrpSpPr>
        <p:grpSpPr bwMode="auto">
          <a:xfrm>
            <a:off x="2482850" y="3948113"/>
            <a:ext cx="457200" cy="153987"/>
            <a:chOff x="5020" y="2459"/>
            <a:chExt cx="288" cy="97"/>
          </a:xfrm>
        </p:grpSpPr>
        <p:sp>
          <p:nvSpPr>
            <p:cNvPr id="27677" name="Freeform 6"/>
            <p:cNvSpPr>
              <a:spLocks/>
            </p:cNvSpPr>
            <p:nvPr/>
          </p:nvSpPr>
          <p:spPr bwMode="auto">
            <a:xfrm>
              <a:off x="5020" y="2555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8" name="Freeform 7"/>
            <p:cNvSpPr>
              <a:spLocks/>
            </p:cNvSpPr>
            <p:nvPr/>
          </p:nvSpPr>
          <p:spPr bwMode="auto">
            <a:xfrm>
              <a:off x="5020" y="2459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58" name="Oval 8"/>
          <p:cNvSpPr>
            <a:spLocks noChangeArrowheads="1"/>
          </p:cNvSpPr>
          <p:nvPr/>
        </p:nvSpPr>
        <p:spPr bwMode="auto">
          <a:xfrm rot="5400000">
            <a:off x="1319212" y="3363913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Oval 9"/>
          <p:cNvSpPr>
            <a:spLocks noChangeArrowheads="1"/>
          </p:cNvSpPr>
          <p:nvPr/>
        </p:nvSpPr>
        <p:spPr bwMode="auto">
          <a:xfrm rot="5400000">
            <a:off x="2635250" y="335756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7660" name="AutoShape 10"/>
          <p:cNvCxnSpPr>
            <a:cxnSpLocks noChangeShapeType="1"/>
          </p:cNvCxnSpPr>
          <p:nvPr/>
        </p:nvCxnSpPr>
        <p:spPr bwMode="auto">
          <a:xfrm flipV="1">
            <a:off x="1443038" y="3424238"/>
            <a:ext cx="531812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7661" name="Group 11"/>
          <p:cNvGrpSpPr>
            <a:grpSpLocks/>
          </p:cNvGrpSpPr>
          <p:nvPr/>
        </p:nvGrpSpPr>
        <p:grpSpPr bwMode="auto">
          <a:xfrm>
            <a:off x="1978025" y="3194050"/>
            <a:ext cx="153988" cy="457200"/>
            <a:chOff x="913" y="2261"/>
            <a:chExt cx="97" cy="288"/>
          </a:xfrm>
        </p:grpSpPr>
        <p:sp>
          <p:nvSpPr>
            <p:cNvPr id="27675" name="Freeform 12"/>
            <p:cNvSpPr>
              <a:spLocks/>
            </p:cNvSpPr>
            <p:nvPr/>
          </p:nvSpPr>
          <p:spPr bwMode="auto">
            <a:xfrm rot="5400000">
              <a:off x="770" y="2404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6" name="Freeform 13"/>
            <p:cNvSpPr>
              <a:spLocks/>
            </p:cNvSpPr>
            <p:nvPr/>
          </p:nvSpPr>
          <p:spPr bwMode="auto">
            <a:xfrm rot="5400000">
              <a:off x="866" y="2404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7662" name="AutoShape 14"/>
          <p:cNvCxnSpPr>
            <a:cxnSpLocks noChangeShapeType="1"/>
            <a:stCxn id="27659" idx="4"/>
            <a:endCxn id="27676" idx="1"/>
          </p:cNvCxnSpPr>
          <p:nvPr/>
        </p:nvCxnSpPr>
        <p:spPr bwMode="auto">
          <a:xfrm flipH="1">
            <a:off x="2133600" y="3419475"/>
            <a:ext cx="509588" cy="47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1516063" y="2971800"/>
            <a:ext cx="5397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C</a:t>
            </a:r>
            <a:r>
              <a:rPr lang="en-US" b="1" baseline="-25000"/>
              <a:t>1</a:t>
            </a:r>
            <a:r>
              <a:rPr lang="en-US" b="1"/>
              <a:t> </a:t>
            </a:r>
          </a:p>
        </p:txBody>
      </p:sp>
      <p:sp>
        <p:nvSpPr>
          <p:cNvPr id="27664" name="Oval 16"/>
          <p:cNvSpPr>
            <a:spLocks noChangeArrowheads="1"/>
          </p:cNvSpPr>
          <p:nvPr/>
        </p:nvSpPr>
        <p:spPr bwMode="auto">
          <a:xfrm rot="5400000">
            <a:off x="1352550" y="449738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Oval 17"/>
          <p:cNvSpPr>
            <a:spLocks noChangeArrowheads="1"/>
          </p:cNvSpPr>
          <p:nvPr/>
        </p:nvSpPr>
        <p:spPr bwMode="auto">
          <a:xfrm rot="5400000">
            <a:off x="2643187" y="4491038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7666" name="AutoShape 18"/>
          <p:cNvCxnSpPr>
            <a:cxnSpLocks noChangeShapeType="1"/>
          </p:cNvCxnSpPr>
          <p:nvPr/>
        </p:nvCxnSpPr>
        <p:spPr bwMode="auto">
          <a:xfrm flipV="1">
            <a:off x="1476375" y="4557713"/>
            <a:ext cx="531813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7667" name="Group 19"/>
          <p:cNvGrpSpPr>
            <a:grpSpLocks/>
          </p:cNvGrpSpPr>
          <p:nvPr/>
        </p:nvGrpSpPr>
        <p:grpSpPr bwMode="auto">
          <a:xfrm>
            <a:off x="2011363" y="4327525"/>
            <a:ext cx="153987" cy="457200"/>
            <a:chOff x="934" y="2975"/>
            <a:chExt cx="97" cy="288"/>
          </a:xfrm>
        </p:grpSpPr>
        <p:sp>
          <p:nvSpPr>
            <p:cNvPr id="27673" name="Freeform 20"/>
            <p:cNvSpPr>
              <a:spLocks/>
            </p:cNvSpPr>
            <p:nvPr/>
          </p:nvSpPr>
          <p:spPr bwMode="auto">
            <a:xfrm rot="5400000">
              <a:off x="791" y="3118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4" name="Freeform 21"/>
            <p:cNvSpPr>
              <a:spLocks/>
            </p:cNvSpPr>
            <p:nvPr/>
          </p:nvSpPr>
          <p:spPr bwMode="auto">
            <a:xfrm rot="5400000">
              <a:off x="887" y="3118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7668" name="AutoShape 22"/>
          <p:cNvCxnSpPr>
            <a:cxnSpLocks noChangeShapeType="1"/>
            <a:stCxn id="27665" idx="4"/>
            <a:endCxn id="27674" idx="1"/>
          </p:cNvCxnSpPr>
          <p:nvPr/>
        </p:nvCxnSpPr>
        <p:spPr bwMode="auto">
          <a:xfrm flipH="1">
            <a:off x="2166938" y="4552950"/>
            <a:ext cx="484187" cy="47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7669" name="AutoShape 23"/>
          <p:cNvCxnSpPr>
            <a:cxnSpLocks noChangeShapeType="1"/>
            <a:stCxn id="27665" idx="2"/>
            <a:endCxn id="27677" idx="1"/>
          </p:cNvCxnSpPr>
          <p:nvPr/>
        </p:nvCxnSpPr>
        <p:spPr bwMode="auto">
          <a:xfrm flipV="1">
            <a:off x="2711450" y="4100513"/>
            <a:ext cx="0" cy="3873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7670" name="AutoShape 24"/>
          <p:cNvCxnSpPr>
            <a:cxnSpLocks noChangeShapeType="1"/>
            <a:stCxn id="27659" idx="6"/>
            <a:endCxn id="27678" idx="1"/>
          </p:cNvCxnSpPr>
          <p:nvPr/>
        </p:nvCxnSpPr>
        <p:spPr bwMode="auto">
          <a:xfrm>
            <a:off x="2703513" y="3486150"/>
            <a:ext cx="7937" cy="4619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7671" name="Text Box 30"/>
          <p:cNvSpPr txBox="1">
            <a:spLocks noChangeArrowheads="1"/>
          </p:cNvSpPr>
          <p:nvPr/>
        </p:nvSpPr>
        <p:spPr bwMode="auto">
          <a:xfrm>
            <a:off x="1544638" y="4100513"/>
            <a:ext cx="5397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C</a:t>
            </a:r>
            <a:r>
              <a:rPr lang="en-US" b="1" baseline="-25000"/>
              <a:t>2</a:t>
            </a:r>
            <a:r>
              <a:rPr lang="en-US" b="1"/>
              <a:t> </a:t>
            </a:r>
          </a:p>
        </p:txBody>
      </p:sp>
      <p:sp>
        <p:nvSpPr>
          <p:cNvPr id="27672" name="Text Box 31"/>
          <p:cNvSpPr txBox="1">
            <a:spLocks noChangeArrowheads="1"/>
          </p:cNvSpPr>
          <p:nvPr/>
        </p:nvSpPr>
        <p:spPr bwMode="auto">
          <a:xfrm>
            <a:off x="1828800" y="3733800"/>
            <a:ext cx="760413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C</a:t>
            </a:r>
            <a:r>
              <a:rPr lang="en-US" b="1" baseline="-25000"/>
              <a:t>EQ2</a:t>
            </a:r>
            <a:r>
              <a:rPr lang="en-US" b="1"/>
              <a:t> </a:t>
            </a:r>
          </a:p>
        </p:txBody>
      </p:sp>
      <p:graphicFrame>
        <p:nvGraphicFramePr>
          <p:cNvPr id="27650" name="Object 33"/>
          <p:cNvGraphicFramePr>
            <a:graphicFrameLocks noChangeAspect="1"/>
          </p:cNvGraphicFramePr>
          <p:nvPr>
            <p:ph sz="quarter" idx="3"/>
          </p:nvPr>
        </p:nvGraphicFramePr>
        <p:xfrm>
          <a:off x="808038" y="5233988"/>
          <a:ext cx="1706562" cy="755650"/>
        </p:xfrm>
        <a:graphic>
          <a:graphicData uri="http://schemas.openxmlformats.org/presentationml/2006/ole">
            <p:oleObj spid="_x0000_s27650" name="Equation" r:id="rId3" imgW="888840" imgH="393480" progId="Equation.3">
              <p:embed/>
            </p:oleObj>
          </a:graphicData>
        </a:graphic>
      </p:graphicFrame>
      <p:graphicFrame>
        <p:nvGraphicFramePr>
          <p:cNvPr id="27651" name="Object 35"/>
          <p:cNvGraphicFramePr>
            <a:graphicFrameLocks noChangeAspect="1"/>
          </p:cNvGraphicFramePr>
          <p:nvPr/>
        </p:nvGraphicFramePr>
        <p:xfrm>
          <a:off x="4052888" y="2949575"/>
          <a:ext cx="3932237" cy="3003550"/>
        </p:xfrm>
        <a:graphic>
          <a:graphicData uri="http://schemas.openxmlformats.org/presentationml/2006/ole">
            <p:oleObj spid="_x0000_s27651" name="Equation" r:id="rId4" imgW="2260440" imgH="172692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491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B30F388-05C9-437D-97BB-915C54D2E6CF}" type="slidenum">
              <a:rPr lang="en-US" smtClean="0"/>
              <a:pPr lvl="1"/>
              <a:t>4</a:t>
            </a:fld>
            <a:endParaRPr lang="en-US" smtClean="0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Maximum Power Transfer</a:t>
            </a:r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262063"/>
          </a:xfrm>
        </p:spPr>
        <p:txBody>
          <a:bodyPr/>
          <a:lstStyle/>
          <a:p>
            <a:r>
              <a:rPr lang="en-US" smtClean="0"/>
              <a:t>Equivalent circuit representations are important in power transfer analysis</a:t>
            </a:r>
          </a:p>
        </p:txBody>
      </p:sp>
      <p:grpSp>
        <p:nvGrpSpPr>
          <p:cNvPr id="49159" name="Group 4"/>
          <p:cNvGrpSpPr>
            <a:grpSpLocks/>
          </p:cNvGrpSpPr>
          <p:nvPr/>
        </p:nvGrpSpPr>
        <p:grpSpPr bwMode="auto">
          <a:xfrm>
            <a:off x="2468563" y="2438400"/>
            <a:ext cx="3346450" cy="1944688"/>
            <a:chOff x="436" y="2016"/>
            <a:chExt cx="2108" cy="1225"/>
          </a:xfrm>
        </p:grpSpPr>
        <p:grpSp>
          <p:nvGrpSpPr>
            <p:cNvPr id="49161" name="Group 5"/>
            <p:cNvGrpSpPr>
              <a:grpSpLocks/>
            </p:cNvGrpSpPr>
            <p:nvPr/>
          </p:nvGrpSpPr>
          <p:grpSpPr bwMode="auto">
            <a:xfrm>
              <a:off x="436" y="2503"/>
              <a:ext cx="577" cy="404"/>
              <a:chOff x="28" y="2584"/>
              <a:chExt cx="577" cy="404"/>
            </a:xfrm>
          </p:grpSpPr>
          <p:sp>
            <p:nvSpPr>
              <p:cNvPr id="49184" name="Text Box 6"/>
              <p:cNvSpPr txBox="1">
                <a:spLocks noChangeArrowheads="1"/>
              </p:cNvSpPr>
              <p:nvPr/>
            </p:nvSpPr>
            <p:spPr bwMode="auto">
              <a:xfrm>
                <a:off x="28" y="2608"/>
                <a:ext cx="26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T</a:t>
                </a:r>
                <a:endParaRPr lang="en-US" sz="2000" b="1"/>
              </a:p>
            </p:txBody>
          </p:sp>
          <p:sp>
            <p:nvSpPr>
              <p:cNvPr id="49185" name="Oval 7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86" name="Text Box 8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sp>
          <p:nvSpPr>
            <p:cNvPr id="49162" name="Oval 9"/>
            <p:cNvSpPr>
              <a:spLocks noChangeArrowheads="1"/>
            </p:cNvSpPr>
            <p:nvPr/>
          </p:nvSpPr>
          <p:spPr bwMode="auto">
            <a:xfrm>
              <a:off x="1730" y="308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3" name="Oval 10"/>
            <p:cNvSpPr>
              <a:spLocks noChangeArrowheads="1"/>
            </p:cNvSpPr>
            <p:nvPr/>
          </p:nvSpPr>
          <p:spPr bwMode="auto">
            <a:xfrm>
              <a:off x="1730" y="227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9164" name="Group 11"/>
            <p:cNvGrpSpPr>
              <a:grpSpLocks/>
            </p:cNvGrpSpPr>
            <p:nvPr/>
          </p:nvGrpSpPr>
          <p:grpSpPr bwMode="auto">
            <a:xfrm rot="5400000" flipH="1" flipV="1">
              <a:off x="1266" y="2176"/>
              <a:ext cx="112" cy="287"/>
              <a:chOff x="3450" y="2313"/>
              <a:chExt cx="111" cy="216"/>
            </a:xfrm>
          </p:grpSpPr>
          <p:sp>
            <p:nvSpPr>
              <p:cNvPr id="49177" name="Line 1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78" name="Line 1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79" name="Line 1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80" name="Line 1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81" name="Line 1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82" name="Line 1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83" name="Line 1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165" name="Text Box 19"/>
            <p:cNvSpPr txBox="1">
              <a:spLocks noChangeArrowheads="1"/>
            </p:cNvSpPr>
            <p:nvPr/>
          </p:nvSpPr>
          <p:spPr bwMode="auto">
            <a:xfrm>
              <a:off x="1175" y="2048"/>
              <a:ext cx="28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T</a:t>
              </a:r>
            </a:p>
          </p:txBody>
        </p:sp>
        <p:cxnSp>
          <p:nvCxnSpPr>
            <p:cNvPr id="49166" name="AutoShape 20"/>
            <p:cNvCxnSpPr>
              <a:cxnSpLocks noChangeShapeType="1"/>
              <a:stCxn id="49186" idx="2"/>
              <a:endCxn id="49162" idx="2"/>
            </p:cNvCxnSpPr>
            <p:nvPr/>
          </p:nvCxnSpPr>
          <p:spPr bwMode="auto">
            <a:xfrm rot="16200000" flipH="1">
              <a:off x="1178" y="2575"/>
              <a:ext cx="219" cy="88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9167" name="AutoShape 21"/>
            <p:cNvCxnSpPr>
              <a:cxnSpLocks noChangeShapeType="1"/>
              <a:stCxn id="49186" idx="0"/>
              <a:endCxn id="49177" idx="0"/>
            </p:cNvCxnSpPr>
            <p:nvPr/>
          </p:nvCxnSpPr>
          <p:spPr bwMode="auto">
            <a:xfrm rot="-5400000">
              <a:off x="925" y="2249"/>
              <a:ext cx="175" cy="33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9168" name="AutoShape 22"/>
            <p:cNvCxnSpPr>
              <a:cxnSpLocks noChangeShapeType="1"/>
              <a:stCxn id="49163" idx="2"/>
              <a:endCxn id="49179" idx="1"/>
            </p:cNvCxnSpPr>
            <p:nvPr/>
          </p:nvCxnSpPr>
          <p:spPr bwMode="auto">
            <a:xfrm flipH="1">
              <a:off x="1466" y="2318"/>
              <a:ext cx="26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9169" name="AutoShape 23"/>
            <p:cNvCxnSpPr>
              <a:cxnSpLocks noChangeShapeType="1"/>
              <a:stCxn id="49163" idx="6"/>
            </p:cNvCxnSpPr>
            <p:nvPr/>
          </p:nvCxnSpPr>
          <p:spPr bwMode="auto">
            <a:xfrm flipV="1">
              <a:off x="1813" y="2317"/>
              <a:ext cx="244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9170" name="AutoShape 24"/>
            <p:cNvCxnSpPr>
              <a:cxnSpLocks noChangeShapeType="1"/>
              <a:stCxn id="49162" idx="6"/>
            </p:cNvCxnSpPr>
            <p:nvPr/>
          </p:nvCxnSpPr>
          <p:spPr bwMode="auto">
            <a:xfrm>
              <a:off x="1813" y="3126"/>
              <a:ext cx="24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9171" name="Group 25"/>
            <p:cNvGrpSpPr>
              <a:grpSpLocks/>
            </p:cNvGrpSpPr>
            <p:nvPr/>
          </p:nvGrpSpPr>
          <p:grpSpPr bwMode="auto">
            <a:xfrm>
              <a:off x="2064" y="2204"/>
              <a:ext cx="480" cy="1037"/>
              <a:chOff x="1680" y="2060"/>
              <a:chExt cx="480" cy="1037"/>
            </a:xfrm>
          </p:grpSpPr>
          <p:sp>
            <p:nvSpPr>
              <p:cNvPr id="49175" name="Rectangle 26"/>
              <p:cNvSpPr>
                <a:spLocks noChangeArrowheads="1"/>
              </p:cNvSpPr>
              <p:nvPr/>
            </p:nvSpPr>
            <p:spPr bwMode="auto">
              <a:xfrm>
                <a:off x="1680" y="2060"/>
                <a:ext cx="480" cy="1037"/>
              </a:xfrm>
              <a:prstGeom prst="rect">
                <a:avLst/>
              </a:prstGeom>
              <a:solidFill>
                <a:srgbClr val="8495A9"/>
              </a:solidFill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76" name="Text Box 27"/>
              <p:cNvSpPr txBox="1">
                <a:spLocks noChangeArrowheads="1"/>
              </p:cNvSpPr>
              <p:nvPr/>
            </p:nvSpPr>
            <p:spPr bwMode="auto">
              <a:xfrm>
                <a:off x="1716" y="2457"/>
                <a:ext cx="41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Load</a:t>
                </a:r>
              </a:p>
            </p:txBody>
          </p:sp>
        </p:grpSp>
        <p:sp>
          <p:nvSpPr>
            <p:cNvPr id="49172" name="Text Box 28"/>
            <p:cNvSpPr txBox="1">
              <a:spLocks noChangeArrowheads="1"/>
            </p:cNvSpPr>
            <p:nvPr/>
          </p:nvSpPr>
          <p:spPr bwMode="auto">
            <a:xfrm>
              <a:off x="1675" y="2313"/>
              <a:ext cx="198" cy="80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  <a:endParaRPr lang="en-US" sz="1200" b="1"/>
            </a:p>
            <a:p>
              <a:endParaRPr lang="en-US" sz="1200" b="1"/>
            </a:p>
            <a:p>
              <a:r>
                <a:rPr lang="en-US" b="1"/>
                <a:t>v</a:t>
              </a:r>
              <a:endParaRPr lang="en-US" sz="1200" b="1"/>
            </a:p>
            <a:p>
              <a:endParaRPr lang="en-US" sz="1200" b="1"/>
            </a:p>
            <a:p>
              <a:r>
                <a:rPr lang="en-US" b="1"/>
                <a:t>–</a:t>
              </a:r>
            </a:p>
          </p:txBody>
        </p:sp>
        <p:sp>
          <p:nvSpPr>
            <p:cNvPr id="49173" name="Line 29"/>
            <p:cNvSpPr>
              <a:spLocks noChangeShapeType="1"/>
            </p:cNvSpPr>
            <p:nvPr/>
          </p:nvSpPr>
          <p:spPr bwMode="auto">
            <a:xfrm>
              <a:off x="1622" y="2221"/>
              <a:ext cx="2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4" name="Text Box 30"/>
            <p:cNvSpPr txBox="1">
              <a:spLocks noChangeArrowheads="1"/>
            </p:cNvSpPr>
            <p:nvPr/>
          </p:nvSpPr>
          <p:spPr bwMode="auto">
            <a:xfrm>
              <a:off x="1652" y="2016"/>
              <a:ext cx="1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</a:p>
          </p:txBody>
        </p:sp>
      </p:grpSp>
      <p:sp>
        <p:nvSpPr>
          <p:cNvPr id="49160" name="Rectangle 31"/>
          <p:cNvSpPr>
            <a:spLocks noChangeArrowheads="1"/>
          </p:cNvSpPr>
          <p:nvPr/>
        </p:nvSpPr>
        <p:spPr bwMode="auto">
          <a:xfrm>
            <a:off x="457200" y="4540250"/>
            <a:ext cx="83566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u"/>
            </a:pPr>
            <a:r>
              <a:rPr lang="en-US" sz="2800" b="1">
                <a:solidFill>
                  <a:schemeClr val="bg2"/>
                </a:solidFill>
              </a:rPr>
              <a:t>Ideally</a:t>
            </a:r>
            <a:r>
              <a:rPr lang="en-US" sz="2800">
                <a:solidFill>
                  <a:schemeClr val="bg2"/>
                </a:solidFill>
              </a:rPr>
              <a:t> all power from source is absorbed by the load</a:t>
            </a:r>
          </a:p>
          <a:p>
            <a:pPr marL="742950" lvl="1" indent="-285750"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Ù"/>
            </a:pPr>
            <a:r>
              <a:rPr lang="en-US" sz="2400">
                <a:solidFill>
                  <a:schemeClr val="bg2"/>
                </a:solidFill>
              </a:rPr>
              <a:t>But some power will be absorbed by internal circuits (represented by </a:t>
            </a:r>
            <a:r>
              <a:rPr lang="en-US" sz="2400" b="1">
                <a:solidFill>
                  <a:schemeClr val="bg2"/>
                </a:solidFill>
              </a:rPr>
              <a:t>R</a:t>
            </a:r>
            <a:r>
              <a:rPr lang="en-US" sz="2400" b="1" baseline="-25000">
                <a:solidFill>
                  <a:schemeClr val="bg2"/>
                </a:solidFill>
              </a:rPr>
              <a:t>T</a:t>
            </a:r>
            <a:r>
              <a:rPr lang="en-US" sz="2400">
                <a:solidFill>
                  <a:schemeClr val="bg2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867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28677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ACD91C3-7C81-4F2B-9470-53B9CFBC8E35}" type="slidenum">
              <a:rPr lang="en-US" smtClean="0"/>
              <a:pPr lvl="1"/>
              <a:t>40</a:t>
            </a:fld>
            <a:endParaRPr lang="en-US" smtClean="0"/>
          </a:p>
        </p:txBody>
      </p:sp>
      <p:sp>
        <p:nvSpPr>
          <p:cNvPr id="286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 and Series Capacitors</a:t>
            </a:r>
          </a:p>
        </p:txBody>
      </p:sp>
      <p:sp>
        <p:nvSpPr>
          <p:cNvPr id="286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r>
              <a:rPr lang="en-US" sz="2800" b="1" u="sng" smtClean="0"/>
              <a:t>Example4</a:t>
            </a:r>
            <a:r>
              <a:rPr lang="en-US" sz="2800" smtClean="0"/>
              <a:t>: determine the equivalent capacitance </a:t>
            </a:r>
            <a:r>
              <a:rPr lang="en-US" sz="2800" b="1" smtClean="0"/>
              <a:t>C</a:t>
            </a:r>
            <a:r>
              <a:rPr lang="en-US" sz="2800" b="1" baseline="-25000" smtClean="0"/>
              <a:t>EQ</a:t>
            </a:r>
          </a:p>
          <a:p>
            <a:pPr lvl="1"/>
            <a:r>
              <a:rPr lang="en-US" sz="2400" b="1" smtClean="0"/>
              <a:t>C</a:t>
            </a:r>
            <a:r>
              <a:rPr lang="en-US" sz="2400" b="1" baseline="-25000" smtClean="0"/>
              <a:t>1</a:t>
            </a:r>
            <a:r>
              <a:rPr lang="en-US" sz="2400" smtClean="0"/>
              <a:t> = 2mF, </a:t>
            </a:r>
            <a:r>
              <a:rPr lang="en-US" sz="2400" b="1" smtClean="0"/>
              <a:t>C</a:t>
            </a:r>
            <a:r>
              <a:rPr lang="en-US" sz="2400" b="1" baseline="-25000" smtClean="0"/>
              <a:t>2</a:t>
            </a:r>
            <a:r>
              <a:rPr lang="en-US" sz="2400" smtClean="0"/>
              <a:t> = 2mF, </a:t>
            </a:r>
            <a:r>
              <a:rPr lang="en-US" sz="2400" b="1" smtClean="0"/>
              <a:t>C</a:t>
            </a:r>
            <a:r>
              <a:rPr lang="en-US" sz="2400" b="1" baseline="-25000" smtClean="0"/>
              <a:t>3</a:t>
            </a:r>
            <a:r>
              <a:rPr lang="en-US" sz="2400" smtClean="0"/>
              <a:t> = 1mF, </a:t>
            </a:r>
            <a:r>
              <a:rPr lang="en-US" sz="2400" b="1" smtClean="0"/>
              <a:t>C</a:t>
            </a:r>
            <a:r>
              <a:rPr lang="en-US" sz="2400" b="1" baseline="-25000" smtClean="0"/>
              <a:t>4</a:t>
            </a:r>
            <a:r>
              <a:rPr lang="en-US" sz="2400" smtClean="0"/>
              <a:t> = 1/3mF, </a:t>
            </a:r>
            <a:r>
              <a:rPr lang="en-US" sz="2400" b="1" smtClean="0"/>
              <a:t>C</a:t>
            </a:r>
            <a:r>
              <a:rPr lang="en-US" sz="2400" b="1" baseline="-25000" smtClean="0"/>
              <a:t>5</a:t>
            </a:r>
            <a:r>
              <a:rPr lang="en-US" sz="2400" smtClean="0"/>
              <a:t> = 1/3mF, </a:t>
            </a:r>
            <a:r>
              <a:rPr lang="en-US" sz="2400" b="1" smtClean="0"/>
              <a:t>C</a:t>
            </a:r>
            <a:r>
              <a:rPr lang="en-US" sz="2400" b="1" baseline="-25000" smtClean="0"/>
              <a:t>6</a:t>
            </a:r>
            <a:r>
              <a:rPr lang="en-US" sz="2400" smtClean="0"/>
              <a:t> = 1/3mF</a:t>
            </a:r>
          </a:p>
        </p:txBody>
      </p:sp>
      <p:grpSp>
        <p:nvGrpSpPr>
          <p:cNvPr id="28680" name="Group 4"/>
          <p:cNvGrpSpPr>
            <a:grpSpLocks/>
          </p:cNvGrpSpPr>
          <p:nvPr/>
        </p:nvGrpSpPr>
        <p:grpSpPr bwMode="auto">
          <a:xfrm>
            <a:off x="2482850" y="3948113"/>
            <a:ext cx="457200" cy="153987"/>
            <a:chOff x="5020" y="2459"/>
            <a:chExt cx="288" cy="97"/>
          </a:xfrm>
        </p:grpSpPr>
        <p:sp>
          <p:nvSpPr>
            <p:cNvPr id="28690" name="Freeform 5"/>
            <p:cNvSpPr>
              <a:spLocks/>
            </p:cNvSpPr>
            <p:nvPr/>
          </p:nvSpPr>
          <p:spPr bwMode="auto">
            <a:xfrm>
              <a:off x="5020" y="2555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1" name="Freeform 6"/>
            <p:cNvSpPr>
              <a:spLocks/>
            </p:cNvSpPr>
            <p:nvPr/>
          </p:nvSpPr>
          <p:spPr bwMode="auto">
            <a:xfrm>
              <a:off x="5020" y="2459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81" name="Oval 7"/>
          <p:cNvSpPr>
            <a:spLocks noChangeArrowheads="1"/>
          </p:cNvSpPr>
          <p:nvPr/>
        </p:nvSpPr>
        <p:spPr bwMode="auto">
          <a:xfrm rot="5400000">
            <a:off x="2006600" y="336391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Oval 8"/>
          <p:cNvSpPr>
            <a:spLocks noChangeArrowheads="1"/>
          </p:cNvSpPr>
          <p:nvPr/>
        </p:nvSpPr>
        <p:spPr bwMode="auto">
          <a:xfrm rot="5400000">
            <a:off x="2635250" y="335756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683" name="AutoShape 13"/>
          <p:cNvCxnSpPr>
            <a:cxnSpLocks noChangeShapeType="1"/>
            <a:stCxn id="28682" idx="4"/>
            <a:endCxn id="28681" idx="0"/>
          </p:cNvCxnSpPr>
          <p:nvPr/>
        </p:nvCxnSpPr>
        <p:spPr bwMode="auto">
          <a:xfrm flipH="1">
            <a:off x="2136775" y="3419475"/>
            <a:ext cx="506413" cy="63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8684" name="Oval 15"/>
          <p:cNvSpPr>
            <a:spLocks noChangeArrowheads="1"/>
          </p:cNvSpPr>
          <p:nvPr/>
        </p:nvSpPr>
        <p:spPr bwMode="auto">
          <a:xfrm rot="5400000">
            <a:off x="2003425" y="449103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Oval 16"/>
          <p:cNvSpPr>
            <a:spLocks noChangeArrowheads="1"/>
          </p:cNvSpPr>
          <p:nvPr/>
        </p:nvSpPr>
        <p:spPr bwMode="auto">
          <a:xfrm rot="5400000">
            <a:off x="2643187" y="4491038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686" name="AutoShape 21"/>
          <p:cNvCxnSpPr>
            <a:cxnSpLocks noChangeShapeType="1"/>
            <a:stCxn id="28685" idx="4"/>
            <a:endCxn id="28684" idx="0"/>
          </p:cNvCxnSpPr>
          <p:nvPr/>
        </p:nvCxnSpPr>
        <p:spPr bwMode="auto">
          <a:xfrm flipH="1">
            <a:off x="2133600" y="4552950"/>
            <a:ext cx="5175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8687" name="AutoShape 22"/>
          <p:cNvCxnSpPr>
            <a:cxnSpLocks noChangeShapeType="1"/>
            <a:stCxn id="28685" idx="2"/>
            <a:endCxn id="28690" idx="1"/>
          </p:cNvCxnSpPr>
          <p:nvPr/>
        </p:nvCxnSpPr>
        <p:spPr bwMode="auto">
          <a:xfrm flipV="1">
            <a:off x="2711450" y="4100513"/>
            <a:ext cx="0" cy="3873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8688" name="AutoShape 23"/>
          <p:cNvCxnSpPr>
            <a:cxnSpLocks noChangeShapeType="1"/>
            <a:stCxn id="28682" idx="6"/>
            <a:endCxn id="28691" idx="1"/>
          </p:cNvCxnSpPr>
          <p:nvPr/>
        </p:nvCxnSpPr>
        <p:spPr bwMode="auto">
          <a:xfrm>
            <a:off x="2703513" y="3486150"/>
            <a:ext cx="7937" cy="4619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8689" name="Text Box 25"/>
          <p:cNvSpPr txBox="1">
            <a:spLocks noChangeArrowheads="1"/>
          </p:cNvSpPr>
          <p:nvPr/>
        </p:nvSpPr>
        <p:spPr bwMode="auto">
          <a:xfrm>
            <a:off x="1866900" y="3733800"/>
            <a:ext cx="684213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C</a:t>
            </a:r>
            <a:r>
              <a:rPr lang="en-US" b="1" baseline="-25000"/>
              <a:t>EQ</a:t>
            </a:r>
            <a:r>
              <a:rPr lang="en-US" b="1"/>
              <a:t> </a:t>
            </a:r>
          </a:p>
        </p:txBody>
      </p:sp>
      <p:graphicFrame>
        <p:nvGraphicFramePr>
          <p:cNvPr id="28674" name="Object 27"/>
          <p:cNvGraphicFramePr>
            <a:graphicFrameLocks noChangeAspect="1"/>
          </p:cNvGraphicFramePr>
          <p:nvPr/>
        </p:nvGraphicFramePr>
        <p:xfrm>
          <a:off x="4560888" y="3490913"/>
          <a:ext cx="2525712" cy="1185862"/>
        </p:xfrm>
        <a:graphic>
          <a:graphicData uri="http://schemas.openxmlformats.org/presentationml/2006/ole">
            <p:oleObj spid="_x0000_s28674" name="Equation" r:id="rId3" imgW="83808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9701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29702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D4C3C97-AB5C-4878-86D4-DA9698A51D3A}" type="slidenum">
              <a:rPr lang="en-US" smtClean="0"/>
              <a:pPr lvl="1"/>
              <a:t>41</a:t>
            </a:fld>
            <a:endParaRPr lang="en-US" smtClean="0"/>
          </a:p>
        </p:txBody>
      </p:sp>
      <p:sp>
        <p:nvSpPr>
          <p:cNvPr id="297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Energy Storage in Capacitors</a:t>
            </a:r>
          </a:p>
        </p:txBody>
      </p:sp>
      <p:sp>
        <p:nvSpPr>
          <p:cNvPr id="2970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09000" cy="16383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Capacitor energy W</a:t>
            </a:r>
            <a:r>
              <a:rPr lang="en-US" sz="2800" b="1" u="sng" baseline="-25000" smtClean="0"/>
              <a:t>C</a:t>
            </a:r>
            <a:r>
              <a:rPr lang="en-US" sz="2800" b="1" u="sng" smtClean="0"/>
              <a:t>(t)</a:t>
            </a:r>
            <a:r>
              <a:rPr lang="en-US" sz="2800" smtClean="0"/>
              <a:t>: can be found by taking the integral of power</a:t>
            </a:r>
          </a:p>
          <a:p>
            <a:pPr lvl="1">
              <a:buClr>
                <a:schemeClr val="tx1"/>
              </a:buClr>
            </a:pPr>
            <a:r>
              <a:rPr lang="en-US" sz="2400" smtClean="0"/>
              <a:t>Instantaneous power      </a:t>
            </a:r>
            <a:r>
              <a:rPr lang="en-US" sz="2400" b="1" smtClean="0"/>
              <a:t>P</a:t>
            </a:r>
            <a:r>
              <a:rPr lang="en-US" sz="2400" b="1" baseline="-25000" smtClean="0"/>
              <a:t>C</a:t>
            </a:r>
            <a:r>
              <a:rPr lang="en-US" sz="2400" b="1" smtClean="0"/>
              <a:t> = </a:t>
            </a:r>
            <a:r>
              <a:rPr lang="en-US" sz="2400" b="1" i="1" smtClean="0"/>
              <a:t>i</a:t>
            </a:r>
            <a:r>
              <a:rPr lang="en-US" sz="2400" b="1" smtClean="0"/>
              <a:t>v</a:t>
            </a:r>
          </a:p>
        </p:txBody>
      </p:sp>
      <p:graphicFrame>
        <p:nvGraphicFramePr>
          <p:cNvPr id="29698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1076325" y="2971800"/>
          <a:ext cx="3079750" cy="3276600"/>
        </p:xfrm>
        <a:graphic>
          <a:graphicData uri="http://schemas.openxmlformats.org/presentationml/2006/ole">
            <p:oleObj spid="_x0000_s29698" name="Equation" r:id="rId3" imgW="1803240" imgH="1917360" progId="Equation.3">
              <p:embed/>
            </p:oleObj>
          </a:graphicData>
        </a:graphic>
      </p:graphicFrame>
      <p:sp>
        <p:nvSpPr>
          <p:cNvPr id="29705" name="Line 4"/>
          <p:cNvSpPr>
            <a:spLocks noChangeShapeType="1"/>
          </p:cNvSpPr>
          <p:nvPr/>
        </p:nvSpPr>
        <p:spPr bwMode="auto">
          <a:xfrm>
            <a:off x="3810000" y="2514600"/>
            <a:ext cx="3048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9706" name="Text Box 7"/>
          <p:cNvSpPr txBox="1">
            <a:spLocks noChangeArrowheads="1"/>
          </p:cNvSpPr>
          <p:nvPr/>
        </p:nvSpPr>
        <p:spPr bwMode="auto">
          <a:xfrm>
            <a:off x="4632325" y="3848100"/>
            <a:ext cx="4130675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Since the capacitor is uncharged at </a:t>
            </a:r>
            <a:r>
              <a:rPr lang="en-US" b="1"/>
              <a:t>t = -</a:t>
            </a:r>
            <a:r>
              <a:rPr lang="en-US" b="1">
                <a:cs typeface="Times New Roman" pitchFamily="18" charset="0"/>
              </a:rPr>
              <a:t>∞</a:t>
            </a:r>
            <a:r>
              <a:rPr lang="en-US">
                <a:cs typeface="Times New Roman" pitchFamily="18" charset="0"/>
              </a:rPr>
              <a:t>,  v(- </a:t>
            </a:r>
            <a:r>
              <a:rPr lang="en-US" b="1"/>
              <a:t>∞) = 0</a:t>
            </a:r>
            <a:r>
              <a:rPr lang="en-US"/>
              <a:t>, thus:</a:t>
            </a:r>
            <a:endParaRPr lang="en-US" b="1"/>
          </a:p>
        </p:txBody>
      </p:sp>
      <p:graphicFrame>
        <p:nvGraphicFramePr>
          <p:cNvPr id="29699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5353050" y="4800600"/>
          <a:ext cx="2724150" cy="898525"/>
        </p:xfrm>
        <a:graphic>
          <a:graphicData uri="http://schemas.openxmlformats.org/presentationml/2006/ole">
            <p:oleObj spid="_x0000_s29699" name="Equation" r:id="rId4" imgW="119376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307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0CBBDDF-6A89-4EA5-82D6-46AECA180035}" type="slidenum">
              <a:rPr lang="en-US" smtClean="0"/>
              <a:pPr lvl="1"/>
              <a:t>42</a:t>
            </a:fld>
            <a:endParaRPr lang="en-US" smtClean="0"/>
          </a:p>
        </p:txBody>
      </p:sp>
      <p:sp>
        <p:nvSpPr>
          <p:cNvPr id="307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Ideal Inductor</a:t>
            </a:r>
          </a:p>
        </p:txBody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Inductors are made by winding a coil of wire around a core</a:t>
            </a:r>
          </a:p>
          <a:p>
            <a:pPr lvl="1"/>
            <a:r>
              <a:rPr lang="en-US" sz="2400" smtClean="0"/>
              <a:t>The core can be an insulator or ferromagnetic material</a:t>
            </a:r>
          </a:p>
        </p:txBody>
      </p:sp>
      <p:grpSp>
        <p:nvGrpSpPr>
          <p:cNvPr id="30728" name="Group 16"/>
          <p:cNvGrpSpPr>
            <a:grpSpLocks/>
          </p:cNvGrpSpPr>
          <p:nvPr/>
        </p:nvGrpSpPr>
        <p:grpSpPr bwMode="auto">
          <a:xfrm>
            <a:off x="5697538" y="3352800"/>
            <a:ext cx="1617662" cy="1804988"/>
            <a:chOff x="3043" y="2112"/>
            <a:chExt cx="1019" cy="1137"/>
          </a:xfrm>
        </p:grpSpPr>
        <p:sp>
          <p:nvSpPr>
            <p:cNvPr id="30744" name="Rectangle 4"/>
            <p:cNvSpPr>
              <a:spLocks noChangeArrowheads="1"/>
            </p:cNvSpPr>
            <p:nvPr/>
          </p:nvSpPr>
          <p:spPr bwMode="auto">
            <a:xfrm>
              <a:off x="3552" y="2112"/>
              <a:ext cx="432" cy="1137"/>
            </a:xfrm>
            <a:prstGeom prst="rect">
              <a:avLst/>
            </a:prstGeom>
            <a:solidFill>
              <a:srgbClr val="8495A9"/>
            </a:solidFill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5" name="Arc 5"/>
            <p:cNvSpPr>
              <a:spLocks/>
            </p:cNvSpPr>
            <p:nvPr/>
          </p:nvSpPr>
          <p:spPr bwMode="auto">
            <a:xfrm>
              <a:off x="3669" y="2253"/>
              <a:ext cx="363" cy="99"/>
            </a:xfrm>
            <a:custGeom>
              <a:avLst/>
              <a:gdLst>
                <a:gd name="T0" fmla="*/ 0 w 25134"/>
                <a:gd name="T1" fmla="*/ 0 h 34465"/>
                <a:gd name="T2" fmla="*/ 4 w 25134"/>
                <a:gd name="T3" fmla="*/ 0 h 34465"/>
                <a:gd name="T4" fmla="*/ 1 w 25134"/>
                <a:gd name="T5" fmla="*/ 0 h 34465"/>
                <a:gd name="T6" fmla="*/ 0 60000 65536"/>
                <a:gd name="T7" fmla="*/ 0 60000 65536"/>
                <a:gd name="T8" fmla="*/ 0 60000 65536"/>
                <a:gd name="T9" fmla="*/ 0 w 25134"/>
                <a:gd name="T10" fmla="*/ 0 h 34465"/>
                <a:gd name="T11" fmla="*/ 25134 w 25134"/>
                <a:gd name="T12" fmla="*/ 34465 h 3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134" h="34465" fill="none" extrusionOk="0">
                  <a:moveTo>
                    <a:pt x="0" y="291"/>
                  </a:moveTo>
                  <a:cubicBezTo>
                    <a:pt x="1168" y="97"/>
                    <a:pt x="2350" y="-1"/>
                    <a:pt x="3534" y="0"/>
                  </a:cubicBezTo>
                  <a:cubicBezTo>
                    <a:pt x="15463" y="0"/>
                    <a:pt x="25134" y="9670"/>
                    <a:pt x="25134" y="21600"/>
                  </a:cubicBezTo>
                  <a:cubicBezTo>
                    <a:pt x="25134" y="26233"/>
                    <a:pt x="23644" y="30743"/>
                    <a:pt x="20884" y="34464"/>
                  </a:cubicBezTo>
                </a:path>
                <a:path w="25134" h="34465" stroke="0" extrusionOk="0">
                  <a:moveTo>
                    <a:pt x="0" y="291"/>
                  </a:moveTo>
                  <a:cubicBezTo>
                    <a:pt x="1168" y="97"/>
                    <a:pt x="2350" y="-1"/>
                    <a:pt x="3534" y="0"/>
                  </a:cubicBezTo>
                  <a:cubicBezTo>
                    <a:pt x="15463" y="0"/>
                    <a:pt x="25134" y="9670"/>
                    <a:pt x="25134" y="21600"/>
                  </a:cubicBezTo>
                  <a:cubicBezTo>
                    <a:pt x="25134" y="26233"/>
                    <a:pt x="23644" y="30743"/>
                    <a:pt x="20884" y="34464"/>
                  </a:cubicBezTo>
                  <a:lnTo>
                    <a:pt x="3534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6" name="Line 6"/>
            <p:cNvSpPr>
              <a:spLocks noChangeShapeType="1"/>
            </p:cNvSpPr>
            <p:nvPr/>
          </p:nvSpPr>
          <p:spPr bwMode="auto">
            <a:xfrm flipH="1">
              <a:off x="3120" y="2253"/>
              <a:ext cx="54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7" name="Arc 7"/>
            <p:cNvSpPr>
              <a:spLocks/>
            </p:cNvSpPr>
            <p:nvPr/>
          </p:nvSpPr>
          <p:spPr bwMode="auto">
            <a:xfrm flipH="1" flipV="1">
              <a:off x="3477" y="2400"/>
              <a:ext cx="363" cy="99"/>
            </a:xfrm>
            <a:custGeom>
              <a:avLst/>
              <a:gdLst>
                <a:gd name="T0" fmla="*/ 0 w 25134"/>
                <a:gd name="T1" fmla="*/ 0 h 34465"/>
                <a:gd name="T2" fmla="*/ 4 w 25134"/>
                <a:gd name="T3" fmla="*/ 0 h 34465"/>
                <a:gd name="T4" fmla="*/ 1 w 25134"/>
                <a:gd name="T5" fmla="*/ 0 h 34465"/>
                <a:gd name="T6" fmla="*/ 0 60000 65536"/>
                <a:gd name="T7" fmla="*/ 0 60000 65536"/>
                <a:gd name="T8" fmla="*/ 0 60000 65536"/>
                <a:gd name="T9" fmla="*/ 0 w 25134"/>
                <a:gd name="T10" fmla="*/ 0 h 34465"/>
                <a:gd name="T11" fmla="*/ 25134 w 25134"/>
                <a:gd name="T12" fmla="*/ 34465 h 3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134" h="34465" fill="none" extrusionOk="0">
                  <a:moveTo>
                    <a:pt x="0" y="291"/>
                  </a:moveTo>
                  <a:cubicBezTo>
                    <a:pt x="1168" y="97"/>
                    <a:pt x="2350" y="-1"/>
                    <a:pt x="3534" y="0"/>
                  </a:cubicBezTo>
                  <a:cubicBezTo>
                    <a:pt x="15463" y="0"/>
                    <a:pt x="25134" y="9670"/>
                    <a:pt x="25134" y="21600"/>
                  </a:cubicBezTo>
                  <a:cubicBezTo>
                    <a:pt x="25134" y="26233"/>
                    <a:pt x="23644" y="30743"/>
                    <a:pt x="20884" y="34464"/>
                  </a:cubicBezTo>
                </a:path>
                <a:path w="25134" h="34465" stroke="0" extrusionOk="0">
                  <a:moveTo>
                    <a:pt x="0" y="291"/>
                  </a:moveTo>
                  <a:cubicBezTo>
                    <a:pt x="1168" y="97"/>
                    <a:pt x="2350" y="-1"/>
                    <a:pt x="3534" y="0"/>
                  </a:cubicBezTo>
                  <a:cubicBezTo>
                    <a:pt x="15463" y="0"/>
                    <a:pt x="25134" y="9670"/>
                    <a:pt x="25134" y="21600"/>
                  </a:cubicBezTo>
                  <a:cubicBezTo>
                    <a:pt x="25134" y="26233"/>
                    <a:pt x="23644" y="30743"/>
                    <a:pt x="20884" y="34464"/>
                  </a:cubicBezTo>
                  <a:lnTo>
                    <a:pt x="3534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8" name="Arc 8"/>
            <p:cNvSpPr>
              <a:spLocks/>
            </p:cNvSpPr>
            <p:nvPr/>
          </p:nvSpPr>
          <p:spPr bwMode="auto">
            <a:xfrm>
              <a:off x="3696" y="2496"/>
              <a:ext cx="363" cy="99"/>
            </a:xfrm>
            <a:custGeom>
              <a:avLst/>
              <a:gdLst>
                <a:gd name="T0" fmla="*/ 0 w 25134"/>
                <a:gd name="T1" fmla="*/ 0 h 34465"/>
                <a:gd name="T2" fmla="*/ 4 w 25134"/>
                <a:gd name="T3" fmla="*/ 0 h 34465"/>
                <a:gd name="T4" fmla="*/ 1 w 25134"/>
                <a:gd name="T5" fmla="*/ 0 h 34465"/>
                <a:gd name="T6" fmla="*/ 0 60000 65536"/>
                <a:gd name="T7" fmla="*/ 0 60000 65536"/>
                <a:gd name="T8" fmla="*/ 0 60000 65536"/>
                <a:gd name="T9" fmla="*/ 0 w 25134"/>
                <a:gd name="T10" fmla="*/ 0 h 34465"/>
                <a:gd name="T11" fmla="*/ 25134 w 25134"/>
                <a:gd name="T12" fmla="*/ 34465 h 3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134" h="34465" fill="none" extrusionOk="0">
                  <a:moveTo>
                    <a:pt x="0" y="291"/>
                  </a:moveTo>
                  <a:cubicBezTo>
                    <a:pt x="1168" y="97"/>
                    <a:pt x="2350" y="-1"/>
                    <a:pt x="3534" y="0"/>
                  </a:cubicBezTo>
                  <a:cubicBezTo>
                    <a:pt x="15463" y="0"/>
                    <a:pt x="25134" y="9670"/>
                    <a:pt x="25134" y="21600"/>
                  </a:cubicBezTo>
                  <a:cubicBezTo>
                    <a:pt x="25134" y="26233"/>
                    <a:pt x="23644" y="30743"/>
                    <a:pt x="20884" y="34464"/>
                  </a:cubicBezTo>
                </a:path>
                <a:path w="25134" h="34465" stroke="0" extrusionOk="0">
                  <a:moveTo>
                    <a:pt x="0" y="291"/>
                  </a:moveTo>
                  <a:cubicBezTo>
                    <a:pt x="1168" y="97"/>
                    <a:pt x="2350" y="-1"/>
                    <a:pt x="3534" y="0"/>
                  </a:cubicBezTo>
                  <a:cubicBezTo>
                    <a:pt x="15463" y="0"/>
                    <a:pt x="25134" y="9670"/>
                    <a:pt x="25134" y="21600"/>
                  </a:cubicBezTo>
                  <a:cubicBezTo>
                    <a:pt x="25134" y="26233"/>
                    <a:pt x="23644" y="30743"/>
                    <a:pt x="20884" y="34464"/>
                  </a:cubicBezTo>
                  <a:lnTo>
                    <a:pt x="3534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9" name="Arc 9"/>
            <p:cNvSpPr>
              <a:spLocks/>
            </p:cNvSpPr>
            <p:nvPr/>
          </p:nvSpPr>
          <p:spPr bwMode="auto">
            <a:xfrm flipH="1" flipV="1">
              <a:off x="3480" y="2637"/>
              <a:ext cx="363" cy="99"/>
            </a:xfrm>
            <a:custGeom>
              <a:avLst/>
              <a:gdLst>
                <a:gd name="T0" fmla="*/ 0 w 25134"/>
                <a:gd name="T1" fmla="*/ 0 h 34465"/>
                <a:gd name="T2" fmla="*/ 4 w 25134"/>
                <a:gd name="T3" fmla="*/ 0 h 34465"/>
                <a:gd name="T4" fmla="*/ 1 w 25134"/>
                <a:gd name="T5" fmla="*/ 0 h 34465"/>
                <a:gd name="T6" fmla="*/ 0 60000 65536"/>
                <a:gd name="T7" fmla="*/ 0 60000 65536"/>
                <a:gd name="T8" fmla="*/ 0 60000 65536"/>
                <a:gd name="T9" fmla="*/ 0 w 25134"/>
                <a:gd name="T10" fmla="*/ 0 h 34465"/>
                <a:gd name="T11" fmla="*/ 25134 w 25134"/>
                <a:gd name="T12" fmla="*/ 34465 h 3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134" h="34465" fill="none" extrusionOk="0">
                  <a:moveTo>
                    <a:pt x="0" y="291"/>
                  </a:moveTo>
                  <a:cubicBezTo>
                    <a:pt x="1168" y="97"/>
                    <a:pt x="2350" y="-1"/>
                    <a:pt x="3534" y="0"/>
                  </a:cubicBezTo>
                  <a:cubicBezTo>
                    <a:pt x="15463" y="0"/>
                    <a:pt x="25134" y="9670"/>
                    <a:pt x="25134" y="21600"/>
                  </a:cubicBezTo>
                  <a:cubicBezTo>
                    <a:pt x="25134" y="26233"/>
                    <a:pt x="23644" y="30743"/>
                    <a:pt x="20884" y="34464"/>
                  </a:cubicBezTo>
                </a:path>
                <a:path w="25134" h="34465" stroke="0" extrusionOk="0">
                  <a:moveTo>
                    <a:pt x="0" y="291"/>
                  </a:moveTo>
                  <a:cubicBezTo>
                    <a:pt x="1168" y="97"/>
                    <a:pt x="2350" y="-1"/>
                    <a:pt x="3534" y="0"/>
                  </a:cubicBezTo>
                  <a:cubicBezTo>
                    <a:pt x="15463" y="0"/>
                    <a:pt x="25134" y="9670"/>
                    <a:pt x="25134" y="21600"/>
                  </a:cubicBezTo>
                  <a:cubicBezTo>
                    <a:pt x="25134" y="26233"/>
                    <a:pt x="23644" y="30743"/>
                    <a:pt x="20884" y="34464"/>
                  </a:cubicBezTo>
                  <a:lnTo>
                    <a:pt x="3534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0" name="Arc 10"/>
            <p:cNvSpPr>
              <a:spLocks/>
            </p:cNvSpPr>
            <p:nvPr/>
          </p:nvSpPr>
          <p:spPr bwMode="auto">
            <a:xfrm>
              <a:off x="3699" y="2733"/>
              <a:ext cx="363" cy="99"/>
            </a:xfrm>
            <a:custGeom>
              <a:avLst/>
              <a:gdLst>
                <a:gd name="T0" fmla="*/ 0 w 25134"/>
                <a:gd name="T1" fmla="*/ 0 h 34465"/>
                <a:gd name="T2" fmla="*/ 4 w 25134"/>
                <a:gd name="T3" fmla="*/ 0 h 34465"/>
                <a:gd name="T4" fmla="*/ 1 w 25134"/>
                <a:gd name="T5" fmla="*/ 0 h 34465"/>
                <a:gd name="T6" fmla="*/ 0 60000 65536"/>
                <a:gd name="T7" fmla="*/ 0 60000 65536"/>
                <a:gd name="T8" fmla="*/ 0 60000 65536"/>
                <a:gd name="T9" fmla="*/ 0 w 25134"/>
                <a:gd name="T10" fmla="*/ 0 h 34465"/>
                <a:gd name="T11" fmla="*/ 25134 w 25134"/>
                <a:gd name="T12" fmla="*/ 34465 h 3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134" h="34465" fill="none" extrusionOk="0">
                  <a:moveTo>
                    <a:pt x="0" y="291"/>
                  </a:moveTo>
                  <a:cubicBezTo>
                    <a:pt x="1168" y="97"/>
                    <a:pt x="2350" y="-1"/>
                    <a:pt x="3534" y="0"/>
                  </a:cubicBezTo>
                  <a:cubicBezTo>
                    <a:pt x="15463" y="0"/>
                    <a:pt x="25134" y="9670"/>
                    <a:pt x="25134" y="21600"/>
                  </a:cubicBezTo>
                  <a:cubicBezTo>
                    <a:pt x="25134" y="26233"/>
                    <a:pt x="23644" y="30743"/>
                    <a:pt x="20884" y="34464"/>
                  </a:cubicBezTo>
                </a:path>
                <a:path w="25134" h="34465" stroke="0" extrusionOk="0">
                  <a:moveTo>
                    <a:pt x="0" y="291"/>
                  </a:moveTo>
                  <a:cubicBezTo>
                    <a:pt x="1168" y="97"/>
                    <a:pt x="2350" y="-1"/>
                    <a:pt x="3534" y="0"/>
                  </a:cubicBezTo>
                  <a:cubicBezTo>
                    <a:pt x="15463" y="0"/>
                    <a:pt x="25134" y="9670"/>
                    <a:pt x="25134" y="21600"/>
                  </a:cubicBezTo>
                  <a:cubicBezTo>
                    <a:pt x="25134" y="26233"/>
                    <a:pt x="23644" y="30743"/>
                    <a:pt x="20884" y="34464"/>
                  </a:cubicBezTo>
                  <a:lnTo>
                    <a:pt x="3534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1" name="Arc 11"/>
            <p:cNvSpPr>
              <a:spLocks/>
            </p:cNvSpPr>
            <p:nvPr/>
          </p:nvSpPr>
          <p:spPr bwMode="auto">
            <a:xfrm flipH="1" flipV="1">
              <a:off x="3480" y="2877"/>
              <a:ext cx="363" cy="99"/>
            </a:xfrm>
            <a:custGeom>
              <a:avLst/>
              <a:gdLst>
                <a:gd name="T0" fmla="*/ 0 w 25134"/>
                <a:gd name="T1" fmla="*/ 0 h 34465"/>
                <a:gd name="T2" fmla="*/ 4 w 25134"/>
                <a:gd name="T3" fmla="*/ 0 h 34465"/>
                <a:gd name="T4" fmla="*/ 1 w 25134"/>
                <a:gd name="T5" fmla="*/ 0 h 34465"/>
                <a:gd name="T6" fmla="*/ 0 60000 65536"/>
                <a:gd name="T7" fmla="*/ 0 60000 65536"/>
                <a:gd name="T8" fmla="*/ 0 60000 65536"/>
                <a:gd name="T9" fmla="*/ 0 w 25134"/>
                <a:gd name="T10" fmla="*/ 0 h 34465"/>
                <a:gd name="T11" fmla="*/ 25134 w 25134"/>
                <a:gd name="T12" fmla="*/ 34465 h 3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134" h="34465" fill="none" extrusionOk="0">
                  <a:moveTo>
                    <a:pt x="0" y="291"/>
                  </a:moveTo>
                  <a:cubicBezTo>
                    <a:pt x="1168" y="97"/>
                    <a:pt x="2350" y="-1"/>
                    <a:pt x="3534" y="0"/>
                  </a:cubicBezTo>
                  <a:cubicBezTo>
                    <a:pt x="15463" y="0"/>
                    <a:pt x="25134" y="9670"/>
                    <a:pt x="25134" y="21600"/>
                  </a:cubicBezTo>
                  <a:cubicBezTo>
                    <a:pt x="25134" y="26233"/>
                    <a:pt x="23644" y="30743"/>
                    <a:pt x="20884" y="34464"/>
                  </a:cubicBezTo>
                </a:path>
                <a:path w="25134" h="34465" stroke="0" extrusionOk="0">
                  <a:moveTo>
                    <a:pt x="0" y="291"/>
                  </a:moveTo>
                  <a:cubicBezTo>
                    <a:pt x="1168" y="97"/>
                    <a:pt x="2350" y="-1"/>
                    <a:pt x="3534" y="0"/>
                  </a:cubicBezTo>
                  <a:cubicBezTo>
                    <a:pt x="15463" y="0"/>
                    <a:pt x="25134" y="9670"/>
                    <a:pt x="25134" y="21600"/>
                  </a:cubicBezTo>
                  <a:cubicBezTo>
                    <a:pt x="25134" y="26233"/>
                    <a:pt x="23644" y="30743"/>
                    <a:pt x="20884" y="34464"/>
                  </a:cubicBezTo>
                  <a:lnTo>
                    <a:pt x="3534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2" name="Arc 12"/>
            <p:cNvSpPr>
              <a:spLocks/>
            </p:cNvSpPr>
            <p:nvPr/>
          </p:nvSpPr>
          <p:spPr bwMode="auto">
            <a:xfrm>
              <a:off x="3699" y="2973"/>
              <a:ext cx="363" cy="99"/>
            </a:xfrm>
            <a:custGeom>
              <a:avLst/>
              <a:gdLst>
                <a:gd name="T0" fmla="*/ 0 w 25134"/>
                <a:gd name="T1" fmla="*/ 0 h 34465"/>
                <a:gd name="T2" fmla="*/ 4 w 25134"/>
                <a:gd name="T3" fmla="*/ 0 h 34465"/>
                <a:gd name="T4" fmla="*/ 1 w 25134"/>
                <a:gd name="T5" fmla="*/ 0 h 34465"/>
                <a:gd name="T6" fmla="*/ 0 60000 65536"/>
                <a:gd name="T7" fmla="*/ 0 60000 65536"/>
                <a:gd name="T8" fmla="*/ 0 60000 65536"/>
                <a:gd name="T9" fmla="*/ 0 w 25134"/>
                <a:gd name="T10" fmla="*/ 0 h 34465"/>
                <a:gd name="T11" fmla="*/ 25134 w 25134"/>
                <a:gd name="T12" fmla="*/ 34465 h 3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134" h="34465" fill="none" extrusionOk="0">
                  <a:moveTo>
                    <a:pt x="0" y="291"/>
                  </a:moveTo>
                  <a:cubicBezTo>
                    <a:pt x="1168" y="97"/>
                    <a:pt x="2350" y="-1"/>
                    <a:pt x="3534" y="0"/>
                  </a:cubicBezTo>
                  <a:cubicBezTo>
                    <a:pt x="15463" y="0"/>
                    <a:pt x="25134" y="9670"/>
                    <a:pt x="25134" y="21600"/>
                  </a:cubicBezTo>
                  <a:cubicBezTo>
                    <a:pt x="25134" y="26233"/>
                    <a:pt x="23644" y="30743"/>
                    <a:pt x="20884" y="34464"/>
                  </a:cubicBezTo>
                </a:path>
                <a:path w="25134" h="34465" stroke="0" extrusionOk="0">
                  <a:moveTo>
                    <a:pt x="0" y="291"/>
                  </a:moveTo>
                  <a:cubicBezTo>
                    <a:pt x="1168" y="97"/>
                    <a:pt x="2350" y="-1"/>
                    <a:pt x="3534" y="0"/>
                  </a:cubicBezTo>
                  <a:cubicBezTo>
                    <a:pt x="15463" y="0"/>
                    <a:pt x="25134" y="9670"/>
                    <a:pt x="25134" y="21600"/>
                  </a:cubicBezTo>
                  <a:cubicBezTo>
                    <a:pt x="25134" y="26233"/>
                    <a:pt x="23644" y="30743"/>
                    <a:pt x="20884" y="34464"/>
                  </a:cubicBezTo>
                  <a:lnTo>
                    <a:pt x="3534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3" name="Line 13"/>
            <p:cNvSpPr>
              <a:spLocks noChangeShapeType="1"/>
            </p:cNvSpPr>
            <p:nvPr/>
          </p:nvSpPr>
          <p:spPr bwMode="auto">
            <a:xfrm flipH="1">
              <a:off x="3120" y="312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4" name="Oval 14"/>
            <p:cNvSpPr>
              <a:spLocks noChangeArrowheads="1"/>
            </p:cNvSpPr>
            <p:nvPr/>
          </p:nvSpPr>
          <p:spPr bwMode="auto">
            <a:xfrm rot="5400000">
              <a:off x="3040" y="2214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5" name="Oval 15"/>
            <p:cNvSpPr>
              <a:spLocks noChangeArrowheads="1"/>
            </p:cNvSpPr>
            <p:nvPr/>
          </p:nvSpPr>
          <p:spPr bwMode="auto">
            <a:xfrm rot="5400000">
              <a:off x="3059" y="307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29" name="Line 17"/>
          <p:cNvSpPr>
            <a:spLocks noChangeShapeType="1"/>
          </p:cNvSpPr>
          <p:nvPr/>
        </p:nvSpPr>
        <p:spPr bwMode="auto">
          <a:xfrm>
            <a:off x="7467600" y="3352800"/>
            <a:ext cx="0" cy="1804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730" name="Text Box 18"/>
          <p:cNvSpPr txBox="1">
            <a:spLocks noChangeArrowheads="1"/>
          </p:cNvSpPr>
          <p:nvPr/>
        </p:nvSpPr>
        <p:spPr bwMode="auto">
          <a:xfrm>
            <a:off x="7496175" y="4071938"/>
            <a:ext cx="2476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l</a:t>
            </a:r>
          </a:p>
        </p:txBody>
      </p:sp>
      <p:sp>
        <p:nvSpPr>
          <p:cNvPr id="30731" name="Text Box 19"/>
          <p:cNvSpPr txBox="1">
            <a:spLocks noChangeArrowheads="1"/>
          </p:cNvSpPr>
          <p:nvPr/>
        </p:nvSpPr>
        <p:spPr bwMode="auto">
          <a:xfrm>
            <a:off x="5522913" y="4002088"/>
            <a:ext cx="8636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N</a:t>
            </a:r>
            <a:r>
              <a:rPr lang="en-US"/>
              <a:t> turns</a:t>
            </a:r>
          </a:p>
        </p:txBody>
      </p:sp>
      <p:sp>
        <p:nvSpPr>
          <p:cNvPr id="30732" name="Oval 20"/>
          <p:cNvSpPr>
            <a:spLocks noChangeArrowheads="1"/>
          </p:cNvSpPr>
          <p:nvPr/>
        </p:nvSpPr>
        <p:spPr bwMode="auto">
          <a:xfrm>
            <a:off x="6505575" y="5108575"/>
            <a:ext cx="685800" cy="149225"/>
          </a:xfrm>
          <a:prstGeom prst="ellipse">
            <a:avLst/>
          </a:prstGeom>
          <a:solidFill>
            <a:srgbClr val="8495A9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Oval 21"/>
          <p:cNvSpPr>
            <a:spLocks noChangeArrowheads="1"/>
          </p:cNvSpPr>
          <p:nvPr/>
        </p:nvSpPr>
        <p:spPr bwMode="auto">
          <a:xfrm>
            <a:off x="6515100" y="3276600"/>
            <a:ext cx="685800" cy="149225"/>
          </a:xfrm>
          <a:prstGeom prst="ellipse">
            <a:avLst/>
          </a:prstGeom>
          <a:solidFill>
            <a:srgbClr val="8495A9"/>
          </a:solidFill>
          <a:ln w="12700">
            <a:noFill/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Arc 22"/>
          <p:cNvSpPr>
            <a:spLocks/>
          </p:cNvSpPr>
          <p:nvPr/>
        </p:nvSpPr>
        <p:spPr bwMode="auto">
          <a:xfrm>
            <a:off x="6505575" y="3276600"/>
            <a:ext cx="695325" cy="76200"/>
          </a:xfrm>
          <a:custGeom>
            <a:avLst/>
            <a:gdLst>
              <a:gd name="T0" fmla="*/ 0 w 43138"/>
              <a:gd name="T1" fmla="*/ 248507 h 21600"/>
              <a:gd name="T2" fmla="*/ 11207679 w 43138"/>
              <a:gd name="T3" fmla="*/ 268817 h 21600"/>
              <a:gd name="T4" fmla="*/ 5595788 w 43138"/>
              <a:gd name="T5" fmla="*/ 268817 h 21600"/>
              <a:gd name="T6" fmla="*/ 0 60000 65536"/>
              <a:gd name="T7" fmla="*/ 0 60000 65536"/>
              <a:gd name="T8" fmla="*/ 0 60000 65536"/>
              <a:gd name="T9" fmla="*/ 0 w 43138"/>
              <a:gd name="T10" fmla="*/ 0 h 21600"/>
              <a:gd name="T11" fmla="*/ 43138 w 4313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38" h="21600" fill="none" extrusionOk="0">
                <a:moveTo>
                  <a:pt x="-1" y="19967"/>
                </a:moveTo>
                <a:cubicBezTo>
                  <a:pt x="853" y="8703"/>
                  <a:pt x="10241" y="-1"/>
                  <a:pt x="21538" y="0"/>
                </a:cubicBezTo>
                <a:cubicBezTo>
                  <a:pt x="33467" y="0"/>
                  <a:pt x="43138" y="9670"/>
                  <a:pt x="43138" y="21600"/>
                </a:cubicBezTo>
              </a:path>
              <a:path w="43138" h="21600" stroke="0" extrusionOk="0">
                <a:moveTo>
                  <a:pt x="-1" y="19967"/>
                </a:moveTo>
                <a:cubicBezTo>
                  <a:pt x="853" y="8703"/>
                  <a:pt x="10241" y="-1"/>
                  <a:pt x="21538" y="0"/>
                </a:cubicBezTo>
                <a:cubicBezTo>
                  <a:pt x="33467" y="0"/>
                  <a:pt x="43138" y="9670"/>
                  <a:pt x="43138" y="21600"/>
                </a:cubicBezTo>
                <a:lnTo>
                  <a:pt x="21538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735" name="AutoShape 23"/>
          <p:cNvCxnSpPr>
            <a:cxnSpLocks noChangeShapeType="1"/>
            <a:stCxn id="30734" idx="0"/>
            <a:endCxn id="30732" idx="2"/>
          </p:cNvCxnSpPr>
          <p:nvPr/>
        </p:nvCxnSpPr>
        <p:spPr bwMode="auto">
          <a:xfrm>
            <a:off x="6505575" y="3346450"/>
            <a:ext cx="0" cy="18367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0736" name="AutoShape 24"/>
          <p:cNvCxnSpPr>
            <a:cxnSpLocks noChangeShapeType="1"/>
            <a:stCxn id="30732" idx="6"/>
            <a:endCxn id="30734" idx="1"/>
          </p:cNvCxnSpPr>
          <p:nvPr/>
        </p:nvCxnSpPr>
        <p:spPr bwMode="auto">
          <a:xfrm flipV="1">
            <a:off x="7191375" y="3352800"/>
            <a:ext cx="9525" cy="18303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0737" name="Text Box 25"/>
          <p:cNvSpPr txBox="1">
            <a:spLocks noChangeArrowheads="1"/>
          </p:cNvSpPr>
          <p:nvPr/>
        </p:nvSpPr>
        <p:spPr bwMode="auto">
          <a:xfrm>
            <a:off x="6180138" y="5576888"/>
            <a:ext cx="2390775" cy="6413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r>
              <a:rPr lang="en-US"/>
              <a:t> Cross-sectional area </a:t>
            </a:r>
            <a:r>
              <a:rPr lang="en-US" b="1"/>
              <a:t>A</a:t>
            </a:r>
          </a:p>
          <a:p>
            <a:pPr algn="l">
              <a:buFontTx/>
              <a:buChar char="•"/>
            </a:pPr>
            <a:r>
              <a:rPr lang="en-US"/>
              <a:t> Diameter </a:t>
            </a:r>
            <a:r>
              <a:rPr lang="en-US" b="1"/>
              <a:t>d</a:t>
            </a:r>
          </a:p>
        </p:txBody>
      </p:sp>
      <p:sp>
        <p:nvSpPr>
          <p:cNvPr id="30738" name="Line 26"/>
          <p:cNvSpPr>
            <a:spLocks noChangeShapeType="1"/>
          </p:cNvSpPr>
          <p:nvPr/>
        </p:nvSpPr>
        <p:spPr bwMode="auto">
          <a:xfrm flipH="1" flipV="1">
            <a:off x="7077075" y="5260975"/>
            <a:ext cx="238125" cy="387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30722" name="Object 27"/>
          <p:cNvGraphicFramePr>
            <a:graphicFrameLocks noChangeAspect="1"/>
          </p:cNvGraphicFramePr>
          <p:nvPr/>
        </p:nvGraphicFramePr>
        <p:xfrm>
          <a:off x="1981200" y="3330575"/>
          <a:ext cx="2255838" cy="1125538"/>
        </p:xfrm>
        <a:graphic>
          <a:graphicData uri="http://schemas.openxmlformats.org/presentationml/2006/ole">
            <p:oleObj spid="_x0000_s30722" name="Equation" r:id="rId3" imgW="863280" imgH="431640" progId="Equation.3">
              <p:embed/>
            </p:oleObj>
          </a:graphicData>
        </a:graphic>
      </p:graphicFrame>
      <p:sp>
        <p:nvSpPr>
          <p:cNvPr id="30739" name="Text Box 28"/>
          <p:cNvSpPr txBox="1">
            <a:spLocks noChangeArrowheads="1"/>
          </p:cNvSpPr>
          <p:nvPr/>
        </p:nvSpPr>
        <p:spPr bwMode="auto">
          <a:xfrm>
            <a:off x="2362200" y="4953000"/>
            <a:ext cx="2511425" cy="3794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l-GR" b="1">
                <a:cs typeface="Times New Roman" pitchFamily="18" charset="0"/>
              </a:rPr>
              <a:t>μ</a:t>
            </a:r>
            <a:r>
              <a:rPr lang="en-US" b="1">
                <a:cs typeface="Times New Roman" pitchFamily="18" charset="0"/>
              </a:rPr>
              <a:t> – </a:t>
            </a:r>
            <a:r>
              <a:rPr lang="en-US">
                <a:cs typeface="Times New Roman" pitchFamily="18" charset="0"/>
              </a:rPr>
              <a:t>relative permeability </a:t>
            </a:r>
            <a:endParaRPr lang="el-GR" b="1">
              <a:cs typeface="Times New Roman" pitchFamily="18" charset="0"/>
            </a:endParaRPr>
          </a:p>
        </p:txBody>
      </p:sp>
      <p:sp>
        <p:nvSpPr>
          <p:cNvPr id="30740" name="Text Box 29"/>
          <p:cNvSpPr txBox="1">
            <a:spLocks noChangeArrowheads="1"/>
          </p:cNvSpPr>
          <p:nvPr/>
        </p:nvSpPr>
        <p:spPr bwMode="auto">
          <a:xfrm>
            <a:off x="6024563" y="3159125"/>
            <a:ext cx="312737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</p:txBody>
      </p:sp>
      <p:sp>
        <p:nvSpPr>
          <p:cNvPr id="30741" name="Text Box 30"/>
          <p:cNvSpPr txBox="1">
            <a:spLocks noChangeArrowheads="1"/>
          </p:cNvSpPr>
          <p:nvPr/>
        </p:nvSpPr>
        <p:spPr bwMode="auto">
          <a:xfrm>
            <a:off x="5999163" y="4540250"/>
            <a:ext cx="3556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– </a:t>
            </a:r>
          </a:p>
        </p:txBody>
      </p:sp>
      <p:sp>
        <p:nvSpPr>
          <p:cNvPr id="30742" name="Text Box 33"/>
          <p:cNvSpPr txBox="1">
            <a:spLocks noChangeArrowheads="1"/>
          </p:cNvSpPr>
          <p:nvPr/>
        </p:nvSpPr>
        <p:spPr bwMode="auto">
          <a:xfrm>
            <a:off x="381000" y="4964113"/>
            <a:ext cx="1570038" cy="369887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cs typeface="Times New Roman" pitchFamily="18" charset="0"/>
              </a:rPr>
              <a:t>L – </a:t>
            </a:r>
            <a:r>
              <a:rPr lang="en-US">
                <a:cs typeface="Times New Roman" pitchFamily="18" charset="0"/>
              </a:rPr>
              <a:t>Inductance</a:t>
            </a:r>
            <a:endParaRPr lang="el-GR" b="1">
              <a:cs typeface="Times New Roman" pitchFamily="18" charset="0"/>
            </a:endParaRPr>
          </a:p>
        </p:txBody>
      </p:sp>
      <p:cxnSp>
        <p:nvCxnSpPr>
          <p:cNvPr id="30743" name="Straight Arrow Connector 35"/>
          <p:cNvCxnSpPr>
            <a:cxnSpLocks noChangeShapeType="1"/>
            <a:stCxn id="30742" idx="0"/>
          </p:cNvCxnSpPr>
          <p:nvPr/>
        </p:nvCxnSpPr>
        <p:spPr bwMode="auto">
          <a:xfrm rot="5400000" flipH="1" flipV="1">
            <a:off x="1184275" y="4167188"/>
            <a:ext cx="777875" cy="81597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arrow" w="med" len="med"/>
          </a:ln>
        </p:spPr>
      </p:cxn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7C59025-9F4F-41B4-8AC0-D54646335C20}" type="slidenum">
              <a:rPr lang="en-US" smtClean="0"/>
              <a:pPr lvl="1"/>
              <a:t>43</a:t>
            </a:fld>
            <a:endParaRPr lang="en-US" smtClean="0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Ideal Inductor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1811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b="1" u="sng" smtClean="0"/>
              <a:t>Inductance</a:t>
            </a:r>
            <a:r>
              <a:rPr lang="en-US" smtClean="0"/>
              <a:t>: a measure of the ability of a device to store energy in the form of a magnetic field</a:t>
            </a: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533400" y="5432425"/>
            <a:ext cx="4876800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 u="sng"/>
              <a:t>Henry (</a:t>
            </a:r>
            <a:r>
              <a:rPr lang="en-US" b="1" i="1" u="sng"/>
              <a:t>H</a:t>
            </a:r>
            <a:r>
              <a:rPr lang="en-US" b="1" u="sng"/>
              <a:t>)</a:t>
            </a:r>
            <a:r>
              <a:rPr lang="en-US"/>
              <a:t>: unit of inductance.</a:t>
            </a:r>
          </a:p>
          <a:p>
            <a:pPr algn="l"/>
            <a:r>
              <a:rPr lang="en-US"/>
              <a:t>	1 henry = 1 volt-second/ampere (V-s/A)</a:t>
            </a:r>
          </a:p>
        </p:txBody>
      </p:sp>
      <p:sp>
        <p:nvSpPr>
          <p:cNvPr id="58376" name="Text Box 26"/>
          <p:cNvSpPr txBox="1">
            <a:spLocks noChangeArrowheads="1"/>
          </p:cNvSpPr>
          <p:nvPr/>
        </p:nvSpPr>
        <p:spPr bwMode="auto">
          <a:xfrm>
            <a:off x="1127125" y="3048000"/>
            <a:ext cx="4740275" cy="201453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Ideally the resistance through an inductor is </a:t>
            </a:r>
            <a:r>
              <a:rPr lang="en-US" b="1"/>
              <a:t>zero</a:t>
            </a:r>
            <a:r>
              <a:rPr lang="en-US"/>
              <a:t> (i.e. </a:t>
            </a:r>
            <a:r>
              <a:rPr lang="en-US" b="1"/>
              <a:t>no voltage drop</a:t>
            </a:r>
            <a:r>
              <a:rPr lang="en-US"/>
              <a:t>), thus an inductor acts like a </a:t>
            </a:r>
            <a:r>
              <a:rPr lang="en-US" b="1"/>
              <a:t>short circuit</a:t>
            </a:r>
            <a:r>
              <a:rPr lang="en-US"/>
              <a:t> in the presence of a </a:t>
            </a:r>
            <a:r>
              <a:rPr lang="en-US" b="1"/>
              <a:t>DC source.</a:t>
            </a:r>
          </a:p>
          <a:p>
            <a:pPr algn="l"/>
            <a:endParaRPr lang="en-US" b="1"/>
          </a:p>
          <a:p>
            <a:pPr algn="l"/>
            <a:r>
              <a:rPr lang="en-US" b="1"/>
              <a:t>BUT </a:t>
            </a:r>
            <a:r>
              <a:rPr lang="en-US"/>
              <a:t>there is an </a:t>
            </a:r>
            <a:r>
              <a:rPr lang="en-US" b="1"/>
              <a:t>initial</a:t>
            </a:r>
            <a:r>
              <a:rPr lang="en-US"/>
              <a:t> voltage across the inductor as the current builds up (much like ‘charging’ with capacitors)</a:t>
            </a:r>
            <a:endParaRPr lang="en-US" b="1"/>
          </a:p>
        </p:txBody>
      </p:sp>
      <p:grpSp>
        <p:nvGrpSpPr>
          <p:cNvPr id="58377" name="Group 30"/>
          <p:cNvGrpSpPr>
            <a:grpSpLocks/>
          </p:cNvGrpSpPr>
          <p:nvPr/>
        </p:nvGrpSpPr>
        <p:grpSpPr bwMode="auto">
          <a:xfrm>
            <a:off x="6230938" y="2933700"/>
            <a:ext cx="1617662" cy="2247900"/>
            <a:chOff x="3925" y="1848"/>
            <a:chExt cx="1019" cy="1416"/>
          </a:xfrm>
        </p:grpSpPr>
        <p:grpSp>
          <p:nvGrpSpPr>
            <p:cNvPr id="58378" name="Group 5"/>
            <p:cNvGrpSpPr>
              <a:grpSpLocks/>
            </p:cNvGrpSpPr>
            <p:nvPr/>
          </p:nvGrpSpPr>
          <p:grpSpPr bwMode="auto">
            <a:xfrm>
              <a:off x="3925" y="2064"/>
              <a:ext cx="1019" cy="1137"/>
              <a:chOff x="3043" y="2112"/>
              <a:chExt cx="1019" cy="1137"/>
            </a:xfrm>
          </p:grpSpPr>
          <p:sp>
            <p:nvSpPr>
              <p:cNvPr id="58386" name="Rectangle 6"/>
              <p:cNvSpPr>
                <a:spLocks noChangeArrowheads="1"/>
              </p:cNvSpPr>
              <p:nvPr/>
            </p:nvSpPr>
            <p:spPr bwMode="auto">
              <a:xfrm>
                <a:off x="3552" y="2112"/>
                <a:ext cx="432" cy="1137"/>
              </a:xfrm>
              <a:prstGeom prst="rect">
                <a:avLst/>
              </a:prstGeom>
              <a:solidFill>
                <a:srgbClr val="8495A9"/>
              </a:solidFill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87" name="Arc 7"/>
              <p:cNvSpPr>
                <a:spLocks/>
              </p:cNvSpPr>
              <p:nvPr/>
            </p:nvSpPr>
            <p:spPr bwMode="auto">
              <a:xfrm>
                <a:off x="3669" y="2253"/>
                <a:ext cx="363" cy="99"/>
              </a:xfrm>
              <a:custGeom>
                <a:avLst/>
                <a:gdLst>
                  <a:gd name="T0" fmla="*/ 0 w 25134"/>
                  <a:gd name="T1" fmla="*/ 0 h 34465"/>
                  <a:gd name="T2" fmla="*/ 4 w 25134"/>
                  <a:gd name="T3" fmla="*/ 0 h 34465"/>
                  <a:gd name="T4" fmla="*/ 1 w 25134"/>
                  <a:gd name="T5" fmla="*/ 0 h 34465"/>
                  <a:gd name="T6" fmla="*/ 0 60000 65536"/>
                  <a:gd name="T7" fmla="*/ 0 60000 65536"/>
                  <a:gd name="T8" fmla="*/ 0 60000 65536"/>
                  <a:gd name="T9" fmla="*/ 0 w 25134"/>
                  <a:gd name="T10" fmla="*/ 0 h 34465"/>
                  <a:gd name="T11" fmla="*/ 25134 w 25134"/>
                  <a:gd name="T12" fmla="*/ 34465 h 344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134" h="34465" fill="none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</a:path>
                  <a:path w="25134" h="34465" stroke="0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  <a:lnTo>
                      <a:pt x="3534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88" name="Line 8"/>
              <p:cNvSpPr>
                <a:spLocks noChangeShapeType="1"/>
              </p:cNvSpPr>
              <p:nvPr/>
            </p:nvSpPr>
            <p:spPr bwMode="auto">
              <a:xfrm flipH="1">
                <a:off x="3120" y="2253"/>
                <a:ext cx="54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89" name="Arc 9"/>
              <p:cNvSpPr>
                <a:spLocks/>
              </p:cNvSpPr>
              <p:nvPr/>
            </p:nvSpPr>
            <p:spPr bwMode="auto">
              <a:xfrm flipH="1" flipV="1">
                <a:off x="3477" y="2400"/>
                <a:ext cx="363" cy="99"/>
              </a:xfrm>
              <a:custGeom>
                <a:avLst/>
                <a:gdLst>
                  <a:gd name="T0" fmla="*/ 0 w 25134"/>
                  <a:gd name="T1" fmla="*/ 0 h 34465"/>
                  <a:gd name="T2" fmla="*/ 4 w 25134"/>
                  <a:gd name="T3" fmla="*/ 0 h 34465"/>
                  <a:gd name="T4" fmla="*/ 1 w 25134"/>
                  <a:gd name="T5" fmla="*/ 0 h 34465"/>
                  <a:gd name="T6" fmla="*/ 0 60000 65536"/>
                  <a:gd name="T7" fmla="*/ 0 60000 65536"/>
                  <a:gd name="T8" fmla="*/ 0 60000 65536"/>
                  <a:gd name="T9" fmla="*/ 0 w 25134"/>
                  <a:gd name="T10" fmla="*/ 0 h 34465"/>
                  <a:gd name="T11" fmla="*/ 25134 w 25134"/>
                  <a:gd name="T12" fmla="*/ 34465 h 344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134" h="34465" fill="none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</a:path>
                  <a:path w="25134" h="34465" stroke="0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  <a:lnTo>
                      <a:pt x="3534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90" name="Arc 10"/>
              <p:cNvSpPr>
                <a:spLocks/>
              </p:cNvSpPr>
              <p:nvPr/>
            </p:nvSpPr>
            <p:spPr bwMode="auto">
              <a:xfrm>
                <a:off x="3696" y="2496"/>
                <a:ext cx="363" cy="99"/>
              </a:xfrm>
              <a:custGeom>
                <a:avLst/>
                <a:gdLst>
                  <a:gd name="T0" fmla="*/ 0 w 25134"/>
                  <a:gd name="T1" fmla="*/ 0 h 34465"/>
                  <a:gd name="T2" fmla="*/ 4 w 25134"/>
                  <a:gd name="T3" fmla="*/ 0 h 34465"/>
                  <a:gd name="T4" fmla="*/ 1 w 25134"/>
                  <a:gd name="T5" fmla="*/ 0 h 34465"/>
                  <a:gd name="T6" fmla="*/ 0 60000 65536"/>
                  <a:gd name="T7" fmla="*/ 0 60000 65536"/>
                  <a:gd name="T8" fmla="*/ 0 60000 65536"/>
                  <a:gd name="T9" fmla="*/ 0 w 25134"/>
                  <a:gd name="T10" fmla="*/ 0 h 34465"/>
                  <a:gd name="T11" fmla="*/ 25134 w 25134"/>
                  <a:gd name="T12" fmla="*/ 34465 h 344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134" h="34465" fill="none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</a:path>
                  <a:path w="25134" h="34465" stroke="0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  <a:lnTo>
                      <a:pt x="3534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91" name="Arc 11"/>
              <p:cNvSpPr>
                <a:spLocks/>
              </p:cNvSpPr>
              <p:nvPr/>
            </p:nvSpPr>
            <p:spPr bwMode="auto">
              <a:xfrm flipH="1" flipV="1">
                <a:off x="3480" y="2637"/>
                <a:ext cx="363" cy="99"/>
              </a:xfrm>
              <a:custGeom>
                <a:avLst/>
                <a:gdLst>
                  <a:gd name="T0" fmla="*/ 0 w 25134"/>
                  <a:gd name="T1" fmla="*/ 0 h 34465"/>
                  <a:gd name="T2" fmla="*/ 4 w 25134"/>
                  <a:gd name="T3" fmla="*/ 0 h 34465"/>
                  <a:gd name="T4" fmla="*/ 1 w 25134"/>
                  <a:gd name="T5" fmla="*/ 0 h 34465"/>
                  <a:gd name="T6" fmla="*/ 0 60000 65536"/>
                  <a:gd name="T7" fmla="*/ 0 60000 65536"/>
                  <a:gd name="T8" fmla="*/ 0 60000 65536"/>
                  <a:gd name="T9" fmla="*/ 0 w 25134"/>
                  <a:gd name="T10" fmla="*/ 0 h 34465"/>
                  <a:gd name="T11" fmla="*/ 25134 w 25134"/>
                  <a:gd name="T12" fmla="*/ 34465 h 344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134" h="34465" fill="none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</a:path>
                  <a:path w="25134" h="34465" stroke="0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  <a:lnTo>
                      <a:pt x="3534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92" name="Arc 12"/>
              <p:cNvSpPr>
                <a:spLocks/>
              </p:cNvSpPr>
              <p:nvPr/>
            </p:nvSpPr>
            <p:spPr bwMode="auto">
              <a:xfrm>
                <a:off x="3699" y="2733"/>
                <a:ext cx="363" cy="99"/>
              </a:xfrm>
              <a:custGeom>
                <a:avLst/>
                <a:gdLst>
                  <a:gd name="T0" fmla="*/ 0 w 25134"/>
                  <a:gd name="T1" fmla="*/ 0 h 34465"/>
                  <a:gd name="T2" fmla="*/ 4 w 25134"/>
                  <a:gd name="T3" fmla="*/ 0 h 34465"/>
                  <a:gd name="T4" fmla="*/ 1 w 25134"/>
                  <a:gd name="T5" fmla="*/ 0 h 34465"/>
                  <a:gd name="T6" fmla="*/ 0 60000 65536"/>
                  <a:gd name="T7" fmla="*/ 0 60000 65536"/>
                  <a:gd name="T8" fmla="*/ 0 60000 65536"/>
                  <a:gd name="T9" fmla="*/ 0 w 25134"/>
                  <a:gd name="T10" fmla="*/ 0 h 34465"/>
                  <a:gd name="T11" fmla="*/ 25134 w 25134"/>
                  <a:gd name="T12" fmla="*/ 34465 h 344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134" h="34465" fill="none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</a:path>
                  <a:path w="25134" h="34465" stroke="0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  <a:lnTo>
                      <a:pt x="3534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93" name="Arc 13"/>
              <p:cNvSpPr>
                <a:spLocks/>
              </p:cNvSpPr>
              <p:nvPr/>
            </p:nvSpPr>
            <p:spPr bwMode="auto">
              <a:xfrm flipH="1" flipV="1">
                <a:off x="3480" y="2877"/>
                <a:ext cx="363" cy="99"/>
              </a:xfrm>
              <a:custGeom>
                <a:avLst/>
                <a:gdLst>
                  <a:gd name="T0" fmla="*/ 0 w 25134"/>
                  <a:gd name="T1" fmla="*/ 0 h 34465"/>
                  <a:gd name="T2" fmla="*/ 4 w 25134"/>
                  <a:gd name="T3" fmla="*/ 0 h 34465"/>
                  <a:gd name="T4" fmla="*/ 1 w 25134"/>
                  <a:gd name="T5" fmla="*/ 0 h 34465"/>
                  <a:gd name="T6" fmla="*/ 0 60000 65536"/>
                  <a:gd name="T7" fmla="*/ 0 60000 65536"/>
                  <a:gd name="T8" fmla="*/ 0 60000 65536"/>
                  <a:gd name="T9" fmla="*/ 0 w 25134"/>
                  <a:gd name="T10" fmla="*/ 0 h 34465"/>
                  <a:gd name="T11" fmla="*/ 25134 w 25134"/>
                  <a:gd name="T12" fmla="*/ 34465 h 344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134" h="34465" fill="none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</a:path>
                  <a:path w="25134" h="34465" stroke="0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  <a:lnTo>
                      <a:pt x="3534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94" name="Arc 14"/>
              <p:cNvSpPr>
                <a:spLocks/>
              </p:cNvSpPr>
              <p:nvPr/>
            </p:nvSpPr>
            <p:spPr bwMode="auto">
              <a:xfrm>
                <a:off x="3699" y="2973"/>
                <a:ext cx="363" cy="99"/>
              </a:xfrm>
              <a:custGeom>
                <a:avLst/>
                <a:gdLst>
                  <a:gd name="T0" fmla="*/ 0 w 25134"/>
                  <a:gd name="T1" fmla="*/ 0 h 34465"/>
                  <a:gd name="T2" fmla="*/ 4 w 25134"/>
                  <a:gd name="T3" fmla="*/ 0 h 34465"/>
                  <a:gd name="T4" fmla="*/ 1 w 25134"/>
                  <a:gd name="T5" fmla="*/ 0 h 34465"/>
                  <a:gd name="T6" fmla="*/ 0 60000 65536"/>
                  <a:gd name="T7" fmla="*/ 0 60000 65536"/>
                  <a:gd name="T8" fmla="*/ 0 60000 65536"/>
                  <a:gd name="T9" fmla="*/ 0 w 25134"/>
                  <a:gd name="T10" fmla="*/ 0 h 34465"/>
                  <a:gd name="T11" fmla="*/ 25134 w 25134"/>
                  <a:gd name="T12" fmla="*/ 34465 h 344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134" h="34465" fill="none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</a:path>
                  <a:path w="25134" h="34465" stroke="0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  <a:lnTo>
                      <a:pt x="3534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95" name="Line 15"/>
              <p:cNvSpPr>
                <a:spLocks noChangeShapeType="1"/>
              </p:cNvSpPr>
              <p:nvPr/>
            </p:nvSpPr>
            <p:spPr bwMode="auto">
              <a:xfrm flipH="1">
                <a:off x="3120" y="3120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96" name="Oval 16"/>
              <p:cNvSpPr>
                <a:spLocks noChangeArrowheads="1"/>
              </p:cNvSpPr>
              <p:nvPr/>
            </p:nvSpPr>
            <p:spPr bwMode="auto">
              <a:xfrm rot="5400000">
                <a:off x="3040" y="2214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97" name="Oval 17"/>
              <p:cNvSpPr>
                <a:spLocks noChangeArrowheads="1"/>
              </p:cNvSpPr>
              <p:nvPr/>
            </p:nvSpPr>
            <p:spPr bwMode="auto">
              <a:xfrm rot="5400000">
                <a:off x="3059" y="3075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8379" name="Oval 21"/>
            <p:cNvSpPr>
              <a:spLocks noChangeArrowheads="1"/>
            </p:cNvSpPr>
            <p:nvPr/>
          </p:nvSpPr>
          <p:spPr bwMode="auto">
            <a:xfrm>
              <a:off x="4434" y="3170"/>
              <a:ext cx="432" cy="94"/>
            </a:xfrm>
            <a:prstGeom prst="ellipse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0" name="Oval 22"/>
            <p:cNvSpPr>
              <a:spLocks noChangeArrowheads="1"/>
            </p:cNvSpPr>
            <p:nvPr/>
          </p:nvSpPr>
          <p:spPr bwMode="auto">
            <a:xfrm>
              <a:off x="4440" y="2016"/>
              <a:ext cx="432" cy="94"/>
            </a:xfrm>
            <a:prstGeom prst="ellipse">
              <a:avLst/>
            </a:prstGeom>
            <a:solidFill>
              <a:srgbClr val="8495A9"/>
            </a:solidFill>
            <a:ln w="12700">
              <a:noFill/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1" name="Arc 23"/>
            <p:cNvSpPr>
              <a:spLocks/>
            </p:cNvSpPr>
            <p:nvPr/>
          </p:nvSpPr>
          <p:spPr bwMode="auto">
            <a:xfrm>
              <a:off x="4434" y="2016"/>
              <a:ext cx="438" cy="48"/>
            </a:xfrm>
            <a:custGeom>
              <a:avLst/>
              <a:gdLst>
                <a:gd name="T0" fmla="*/ 0 w 43138"/>
                <a:gd name="T1" fmla="*/ 0 h 21600"/>
                <a:gd name="T2" fmla="*/ 4 w 43138"/>
                <a:gd name="T3" fmla="*/ 0 h 21600"/>
                <a:gd name="T4" fmla="*/ 2 w 43138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38"/>
                <a:gd name="T10" fmla="*/ 0 h 21600"/>
                <a:gd name="T11" fmla="*/ 43138 w 4313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38" h="21600" fill="none" extrusionOk="0">
                  <a:moveTo>
                    <a:pt x="-1" y="19967"/>
                  </a:moveTo>
                  <a:cubicBezTo>
                    <a:pt x="853" y="8703"/>
                    <a:pt x="10241" y="-1"/>
                    <a:pt x="21538" y="0"/>
                  </a:cubicBezTo>
                  <a:cubicBezTo>
                    <a:pt x="33467" y="0"/>
                    <a:pt x="43138" y="9670"/>
                    <a:pt x="43138" y="21600"/>
                  </a:cubicBezTo>
                </a:path>
                <a:path w="43138" h="21600" stroke="0" extrusionOk="0">
                  <a:moveTo>
                    <a:pt x="-1" y="19967"/>
                  </a:moveTo>
                  <a:cubicBezTo>
                    <a:pt x="853" y="8703"/>
                    <a:pt x="10241" y="-1"/>
                    <a:pt x="21538" y="0"/>
                  </a:cubicBezTo>
                  <a:cubicBezTo>
                    <a:pt x="33467" y="0"/>
                    <a:pt x="43138" y="9670"/>
                    <a:pt x="43138" y="21600"/>
                  </a:cubicBezTo>
                  <a:lnTo>
                    <a:pt x="21538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8382" name="AutoShape 24"/>
            <p:cNvCxnSpPr>
              <a:cxnSpLocks noChangeShapeType="1"/>
              <a:stCxn id="58381" idx="0"/>
              <a:endCxn id="58379" idx="2"/>
            </p:cNvCxnSpPr>
            <p:nvPr/>
          </p:nvCxnSpPr>
          <p:spPr bwMode="auto">
            <a:xfrm>
              <a:off x="4434" y="2060"/>
              <a:ext cx="0" cy="115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8383" name="AutoShape 25"/>
            <p:cNvCxnSpPr>
              <a:cxnSpLocks noChangeShapeType="1"/>
              <a:stCxn id="58379" idx="6"/>
              <a:endCxn id="58381" idx="1"/>
            </p:cNvCxnSpPr>
            <p:nvPr/>
          </p:nvCxnSpPr>
          <p:spPr bwMode="auto">
            <a:xfrm flipV="1">
              <a:off x="4866" y="2064"/>
              <a:ext cx="6" cy="115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8384" name="Line 28"/>
            <p:cNvSpPr>
              <a:spLocks noChangeShapeType="1"/>
            </p:cNvSpPr>
            <p:nvPr/>
          </p:nvSpPr>
          <p:spPr bwMode="auto">
            <a:xfrm>
              <a:off x="4021" y="2110"/>
              <a:ext cx="3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385" name="Text Box 29"/>
            <p:cNvSpPr txBox="1">
              <a:spLocks noChangeArrowheads="1"/>
            </p:cNvSpPr>
            <p:nvPr/>
          </p:nvSpPr>
          <p:spPr bwMode="auto">
            <a:xfrm>
              <a:off x="4098" y="1848"/>
              <a:ext cx="1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</a:p>
          </p:txBody>
        </p:sp>
      </p:grp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93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593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7E4A2E5-A8AC-47D6-9B21-CEEB8AE78D83}" type="slidenum">
              <a:rPr lang="en-US" smtClean="0"/>
              <a:pPr lvl="1"/>
              <a:t>44</a:t>
            </a:fld>
            <a:endParaRPr lang="en-US" smtClean="0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Ideal Inductor</a:t>
            </a:r>
          </a:p>
        </p:txBody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25352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Inductor with an AC source</a:t>
            </a:r>
            <a:r>
              <a:rPr lang="en-US" sz="2400" smtClean="0"/>
              <a:t>: since AC sources periodically reverse current directions, the current flow through the inductor also changes 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With each current direction change, the current through the inductor must ‘build up’, thus there is a continual voltage drop across the inductor</a:t>
            </a:r>
            <a:endParaRPr lang="en-US" sz="2000" b="1" smtClean="0"/>
          </a:p>
          <a:p>
            <a:pPr lvl="1">
              <a:lnSpc>
                <a:spcPct val="90000"/>
              </a:lnSpc>
            </a:pPr>
            <a:r>
              <a:rPr lang="en-US" sz="2000" smtClean="0"/>
              <a:t>Just as with a DC source, </a:t>
            </a:r>
            <a:r>
              <a:rPr lang="en-US" sz="2000" b="1" smtClean="0"/>
              <a:t>current across an inductor cannot change instantaneously</a:t>
            </a:r>
          </a:p>
        </p:txBody>
      </p:sp>
      <p:sp>
        <p:nvSpPr>
          <p:cNvPr id="59399" name="Text Box 27"/>
          <p:cNvSpPr txBox="1">
            <a:spLocks noChangeArrowheads="1"/>
          </p:cNvSpPr>
          <p:nvPr/>
        </p:nvSpPr>
        <p:spPr bwMode="auto">
          <a:xfrm>
            <a:off x="457200" y="4937125"/>
            <a:ext cx="627063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 b="1"/>
              <a:t>v</a:t>
            </a:r>
            <a:r>
              <a:rPr lang="en-US" sz="2000" b="1" baseline="-25000"/>
              <a:t>s</a:t>
            </a:r>
            <a:r>
              <a:rPr lang="en-US" sz="2000" b="1"/>
              <a:t>(t)</a:t>
            </a:r>
          </a:p>
        </p:txBody>
      </p:sp>
      <p:sp>
        <p:nvSpPr>
          <p:cNvPr id="59400" name="Oval 28"/>
          <p:cNvSpPr>
            <a:spLocks noChangeArrowheads="1"/>
          </p:cNvSpPr>
          <p:nvPr/>
        </p:nvSpPr>
        <p:spPr bwMode="auto">
          <a:xfrm>
            <a:off x="1084263" y="4911725"/>
            <a:ext cx="527050" cy="4921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1" name="Text Box 29"/>
          <p:cNvSpPr txBox="1">
            <a:spLocks noChangeArrowheads="1"/>
          </p:cNvSpPr>
          <p:nvPr/>
        </p:nvSpPr>
        <p:spPr bwMode="auto">
          <a:xfrm>
            <a:off x="1189038" y="4845050"/>
            <a:ext cx="312737" cy="6413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–</a:t>
            </a:r>
          </a:p>
        </p:txBody>
      </p:sp>
      <p:cxnSp>
        <p:nvCxnSpPr>
          <p:cNvPr id="59402" name="AutoShape 30"/>
          <p:cNvCxnSpPr>
            <a:cxnSpLocks noChangeShapeType="1"/>
            <a:stCxn id="59401" idx="0"/>
            <a:endCxn id="59450" idx="2"/>
          </p:cNvCxnSpPr>
          <p:nvPr/>
        </p:nvCxnSpPr>
        <p:spPr bwMode="auto">
          <a:xfrm rot="-5400000">
            <a:off x="2086769" y="4083844"/>
            <a:ext cx="20637" cy="1501775"/>
          </a:xfrm>
          <a:prstGeom prst="bentConnector3">
            <a:avLst>
              <a:gd name="adj1" fmla="val 1215384"/>
            </a:avLst>
          </a:prstGeom>
          <a:noFill/>
          <a:ln w="2857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59403" name="AutoShape 31"/>
          <p:cNvCxnSpPr>
            <a:cxnSpLocks noChangeShapeType="1"/>
            <a:stCxn id="59401" idx="2"/>
            <a:endCxn id="59451" idx="6"/>
          </p:cNvCxnSpPr>
          <p:nvPr/>
        </p:nvCxnSpPr>
        <p:spPr bwMode="auto">
          <a:xfrm rot="16200000" flipH="1">
            <a:off x="2067719" y="4764881"/>
            <a:ext cx="71438" cy="1514475"/>
          </a:xfrm>
          <a:prstGeom prst="bentConnector3">
            <a:avLst>
              <a:gd name="adj1" fmla="val 415556"/>
            </a:avLst>
          </a:prstGeom>
          <a:noFill/>
          <a:ln w="2857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59404" name="Line 32"/>
          <p:cNvSpPr>
            <a:spLocks noChangeShapeType="1"/>
          </p:cNvSpPr>
          <p:nvPr/>
        </p:nvSpPr>
        <p:spPr bwMode="auto">
          <a:xfrm>
            <a:off x="1649413" y="4408488"/>
            <a:ext cx="7889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9405" name="Text Box 33"/>
          <p:cNvSpPr txBox="1">
            <a:spLocks noChangeArrowheads="1"/>
          </p:cNvSpPr>
          <p:nvPr/>
        </p:nvSpPr>
        <p:spPr bwMode="auto">
          <a:xfrm>
            <a:off x="1906588" y="4052888"/>
            <a:ext cx="2476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</a:p>
        </p:txBody>
      </p:sp>
      <p:sp>
        <p:nvSpPr>
          <p:cNvPr id="59406" name="Text Box 55"/>
          <p:cNvSpPr txBox="1">
            <a:spLocks noChangeArrowheads="1"/>
          </p:cNvSpPr>
          <p:nvPr/>
        </p:nvSpPr>
        <p:spPr bwMode="auto">
          <a:xfrm>
            <a:off x="5245100" y="4895850"/>
            <a:ext cx="627063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 b="1"/>
              <a:t>v</a:t>
            </a:r>
            <a:r>
              <a:rPr lang="en-US" sz="2000" b="1" baseline="-25000"/>
              <a:t>s</a:t>
            </a:r>
            <a:r>
              <a:rPr lang="en-US" sz="2000" b="1"/>
              <a:t>(t)</a:t>
            </a:r>
          </a:p>
        </p:txBody>
      </p:sp>
      <p:sp>
        <p:nvSpPr>
          <p:cNvPr id="59407" name="Oval 56"/>
          <p:cNvSpPr>
            <a:spLocks noChangeArrowheads="1"/>
          </p:cNvSpPr>
          <p:nvPr/>
        </p:nvSpPr>
        <p:spPr bwMode="auto">
          <a:xfrm>
            <a:off x="5859463" y="4899025"/>
            <a:ext cx="527050" cy="4921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8" name="Text Box 57"/>
          <p:cNvSpPr txBox="1">
            <a:spLocks noChangeArrowheads="1"/>
          </p:cNvSpPr>
          <p:nvPr/>
        </p:nvSpPr>
        <p:spPr bwMode="auto">
          <a:xfrm>
            <a:off x="5964238" y="4795838"/>
            <a:ext cx="312737" cy="6413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–</a:t>
            </a:r>
          </a:p>
          <a:p>
            <a:r>
              <a:rPr lang="en-US"/>
              <a:t>+</a:t>
            </a:r>
          </a:p>
        </p:txBody>
      </p:sp>
      <p:cxnSp>
        <p:nvCxnSpPr>
          <p:cNvPr id="59409" name="AutoShape 58"/>
          <p:cNvCxnSpPr>
            <a:cxnSpLocks noChangeShapeType="1"/>
            <a:stCxn id="59408" idx="0"/>
            <a:endCxn id="59432" idx="2"/>
          </p:cNvCxnSpPr>
          <p:nvPr/>
        </p:nvCxnSpPr>
        <p:spPr bwMode="auto">
          <a:xfrm rot="-5400000">
            <a:off x="6917531" y="3988594"/>
            <a:ext cx="11113" cy="1603375"/>
          </a:xfrm>
          <a:prstGeom prst="bentConnector3">
            <a:avLst>
              <a:gd name="adj1" fmla="val 2171431"/>
            </a:avLst>
          </a:prstGeom>
          <a:noFill/>
          <a:ln w="2857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59410" name="AutoShape 59"/>
          <p:cNvCxnSpPr>
            <a:cxnSpLocks noChangeShapeType="1"/>
            <a:stCxn id="59408" idx="2"/>
            <a:endCxn id="59433" idx="6"/>
          </p:cNvCxnSpPr>
          <p:nvPr/>
        </p:nvCxnSpPr>
        <p:spPr bwMode="auto">
          <a:xfrm rot="16200000" flipH="1">
            <a:off x="6888957" y="4669631"/>
            <a:ext cx="80962" cy="1616075"/>
          </a:xfrm>
          <a:prstGeom prst="bentConnector3">
            <a:avLst>
              <a:gd name="adj1" fmla="val 378431"/>
            </a:avLst>
          </a:prstGeom>
          <a:noFill/>
          <a:ln w="2857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59411" name="Line 60"/>
          <p:cNvSpPr>
            <a:spLocks noChangeShapeType="1"/>
          </p:cNvSpPr>
          <p:nvPr/>
        </p:nvSpPr>
        <p:spPr bwMode="auto">
          <a:xfrm flipH="1">
            <a:off x="6432550" y="4371975"/>
            <a:ext cx="788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9412" name="Text Box 61"/>
          <p:cNvSpPr txBox="1">
            <a:spLocks noChangeArrowheads="1"/>
          </p:cNvSpPr>
          <p:nvPr/>
        </p:nvSpPr>
        <p:spPr bwMode="auto">
          <a:xfrm>
            <a:off x="6689725" y="4016375"/>
            <a:ext cx="2476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</a:p>
        </p:txBody>
      </p:sp>
      <p:sp>
        <p:nvSpPr>
          <p:cNvPr id="59413" name="AutoShape 62"/>
          <p:cNvSpPr>
            <a:spLocks noChangeArrowheads="1"/>
          </p:cNvSpPr>
          <p:nvPr/>
        </p:nvSpPr>
        <p:spPr bwMode="auto">
          <a:xfrm>
            <a:off x="4191000" y="4868863"/>
            <a:ext cx="841375" cy="492125"/>
          </a:xfrm>
          <a:prstGeom prst="rightArrow">
            <a:avLst>
              <a:gd name="adj1" fmla="val 50000"/>
              <a:gd name="adj2" fmla="val 42742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9414" name="Group 97"/>
          <p:cNvGrpSpPr>
            <a:grpSpLocks/>
          </p:cNvGrpSpPr>
          <p:nvPr/>
        </p:nvGrpSpPr>
        <p:grpSpPr bwMode="auto">
          <a:xfrm>
            <a:off x="2819400" y="4710113"/>
            <a:ext cx="685800" cy="968375"/>
            <a:chOff x="2855" y="2451"/>
            <a:chExt cx="222" cy="428"/>
          </a:xfrm>
        </p:grpSpPr>
        <p:grpSp>
          <p:nvGrpSpPr>
            <p:cNvPr id="59434" name="Group 77"/>
            <p:cNvGrpSpPr>
              <a:grpSpLocks/>
            </p:cNvGrpSpPr>
            <p:nvPr/>
          </p:nvGrpSpPr>
          <p:grpSpPr bwMode="auto">
            <a:xfrm>
              <a:off x="2855" y="2467"/>
              <a:ext cx="222" cy="390"/>
              <a:chOff x="3043" y="2112"/>
              <a:chExt cx="1019" cy="1137"/>
            </a:xfrm>
          </p:grpSpPr>
          <p:sp>
            <p:nvSpPr>
              <p:cNvPr id="59440" name="Rectangle 78"/>
              <p:cNvSpPr>
                <a:spLocks noChangeArrowheads="1"/>
              </p:cNvSpPr>
              <p:nvPr/>
            </p:nvSpPr>
            <p:spPr bwMode="auto">
              <a:xfrm>
                <a:off x="3552" y="2112"/>
                <a:ext cx="432" cy="1137"/>
              </a:xfrm>
              <a:prstGeom prst="rect">
                <a:avLst/>
              </a:prstGeom>
              <a:solidFill>
                <a:srgbClr val="8495A9"/>
              </a:solidFill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41" name="Arc 79"/>
              <p:cNvSpPr>
                <a:spLocks/>
              </p:cNvSpPr>
              <p:nvPr/>
            </p:nvSpPr>
            <p:spPr bwMode="auto">
              <a:xfrm>
                <a:off x="3669" y="2253"/>
                <a:ext cx="363" cy="99"/>
              </a:xfrm>
              <a:custGeom>
                <a:avLst/>
                <a:gdLst>
                  <a:gd name="T0" fmla="*/ 0 w 25134"/>
                  <a:gd name="T1" fmla="*/ 0 h 34465"/>
                  <a:gd name="T2" fmla="*/ 4 w 25134"/>
                  <a:gd name="T3" fmla="*/ 0 h 34465"/>
                  <a:gd name="T4" fmla="*/ 1 w 25134"/>
                  <a:gd name="T5" fmla="*/ 0 h 34465"/>
                  <a:gd name="T6" fmla="*/ 0 60000 65536"/>
                  <a:gd name="T7" fmla="*/ 0 60000 65536"/>
                  <a:gd name="T8" fmla="*/ 0 60000 65536"/>
                  <a:gd name="T9" fmla="*/ 0 w 25134"/>
                  <a:gd name="T10" fmla="*/ 0 h 34465"/>
                  <a:gd name="T11" fmla="*/ 25134 w 25134"/>
                  <a:gd name="T12" fmla="*/ 34465 h 344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134" h="34465" fill="none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</a:path>
                  <a:path w="25134" h="34465" stroke="0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  <a:lnTo>
                      <a:pt x="3534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42" name="Line 80"/>
              <p:cNvSpPr>
                <a:spLocks noChangeShapeType="1"/>
              </p:cNvSpPr>
              <p:nvPr/>
            </p:nvSpPr>
            <p:spPr bwMode="auto">
              <a:xfrm flipH="1">
                <a:off x="3120" y="2253"/>
                <a:ext cx="54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43" name="Arc 81"/>
              <p:cNvSpPr>
                <a:spLocks/>
              </p:cNvSpPr>
              <p:nvPr/>
            </p:nvSpPr>
            <p:spPr bwMode="auto">
              <a:xfrm flipH="1" flipV="1">
                <a:off x="3477" y="2400"/>
                <a:ext cx="363" cy="99"/>
              </a:xfrm>
              <a:custGeom>
                <a:avLst/>
                <a:gdLst>
                  <a:gd name="T0" fmla="*/ 0 w 25134"/>
                  <a:gd name="T1" fmla="*/ 0 h 34465"/>
                  <a:gd name="T2" fmla="*/ 4 w 25134"/>
                  <a:gd name="T3" fmla="*/ 0 h 34465"/>
                  <a:gd name="T4" fmla="*/ 1 w 25134"/>
                  <a:gd name="T5" fmla="*/ 0 h 34465"/>
                  <a:gd name="T6" fmla="*/ 0 60000 65536"/>
                  <a:gd name="T7" fmla="*/ 0 60000 65536"/>
                  <a:gd name="T8" fmla="*/ 0 60000 65536"/>
                  <a:gd name="T9" fmla="*/ 0 w 25134"/>
                  <a:gd name="T10" fmla="*/ 0 h 34465"/>
                  <a:gd name="T11" fmla="*/ 25134 w 25134"/>
                  <a:gd name="T12" fmla="*/ 34465 h 344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134" h="34465" fill="none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</a:path>
                  <a:path w="25134" h="34465" stroke="0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  <a:lnTo>
                      <a:pt x="3534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44" name="Arc 82"/>
              <p:cNvSpPr>
                <a:spLocks/>
              </p:cNvSpPr>
              <p:nvPr/>
            </p:nvSpPr>
            <p:spPr bwMode="auto">
              <a:xfrm>
                <a:off x="3696" y="2496"/>
                <a:ext cx="363" cy="99"/>
              </a:xfrm>
              <a:custGeom>
                <a:avLst/>
                <a:gdLst>
                  <a:gd name="T0" fmla="*/ 0 w 25134"/>
                  <a:gd name="T1" fmla="*/ 0 h 34465"/>
                  <a:gd name="T2" fmla="*/ 4 w 25134"/>
                  <a:gd name="T3" fmla="*/ 0 h 34465"/>
                  <a:gd name="T4" fmla="*/ 1 w 25134"/>
                  <a:gd name="T5" fmla="*/ 0 h 34465"/>
                  <a:gd name="T6" fmla="*/ 0 60000 65536"/>
                  <a:gd name="T7" fmla="*/ 0 60000 65536"/>
                  <a:gd name="T8" fmla="*/ 0 60000 65536"/>
                  <a:gd name="T9" fmla="*/ 0 w 25134"/>
                  <a:gd name="T10" fmla="*/ 0 h 34465"/>
                  <a:gd name="T11" fmla="*/ 25134 w 25134"/>
                  <a:gd name="T12" fmla="*/ 34465 h 344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134" h="34465" fill="none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</a:path>
                  <a:path w="25134" h="34465" stroke="0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  <a:lnTo>
                      <a:pt x="3534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45" name="Arc 83"/>
              <p:cNvSpPr>
                <a:spLocks/>
              </p:cNvSpPr>
              <p:nvPr/>
            </p:nvSpPr>
            <p:spPr bwMode="auto">
              <a:xfrm flipH="1" flipV="1">
                <a:off x="3480" y="2637"/>
                <a:ext cx="363" cy="99"/>
              </a:xfrm>
              <a:custGeom>
                <a:avLst/>
                <a:gdLst>
                  <a:gd name="T0" fmla="*/ 0 w 25134"/>
                  <a:gd name="T1" fmla="*/ 0 h 34465"/>
                  <a:gd name="T2" fmla="*/ 4 w 25134"/>
                  <a:gd name="T3" fmla="*/ 0 h 34465"/>
                  <a:gd name="T4" fmla="*/ 1 w 25134"/>
                  <a:gd name="T5" fmla="*/ 0 h 34465"/>
                  <a:gd name="T6" fmla="*/ 0 60000 65536"/>
                  <a:gd name="T7" fmla="*/ 0 60000 65536"/>
                  <a:gd name="T8" fmla="*/ 0 60000 65536"/>
                  <a:gd name="T9" fmla="*/ 0 w 25134"/>
                  <a:gd name="T10" fmla="*/ 0 h 34465"/>
                  <a:gd name="T11" fmla="*/ 25134 w 25134"/>
                  <a:gd name="T12" fmla="*/ 34465 h 344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134" h="34465" fill="none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</a:path>
                  <a:path w="25134" h="34465" stroke="0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  <a:lnTo>
                      <a:pt x="3534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46" name="Arc 84"/>
              <p:cNvSpPr>
                <a:spLocks/>
              </p:cNvSpPr>
              <p:nvPr/>
            </p:nvSpPr>
            <p:spPr bwMode="auto">
              <a:xfrm>
                <a:off x="3699" y="2733"/>
                <a:ext cx="363" cy="99"/>
              </a:xfrm>
              <a:custGeom>
                <a:avLst/>
                <a:gdLst>
                  <a:gd name="T0" fmla="*/ 0 w 25134"/>
                  <a:gd name="T1" fmla="*/ 0 h 34465"/>
                  <a:gd name="T2" fmla="*/ 4 w 25134"/>
                  <a:gd name="T3" fmla="*/ 0 h 34465"/>
                  <a:gd name="T4" fmla="*/ 1 w 25134"/>
                  <a:gd name="T5" fmla="*/ 0 h 34465"/>
                  <a:gd name="T6" fmla="*/ 0 60000 65536"/>
                  <a:gd name="T7" fmla="*/ 0 60000 65536"/>
                  <a:gd name="T8" fmla="*/ 0 60000 65536"/>
                  <a:gd name="T9" fmla="*/ 0 w 25134"/>
                  <a:gd name="T10" fmla="*/ 0 h 34465"/>
                  <a:gd name="T11" fmla="*/ 25134 w 25134"/>
                  <a:gd name="T12" fmla="*/ 34465 h 344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134" h="34465" fill="none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</a:path>
                  <a:path w="25134" h="34465" stroke="0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  <a:lnTo>
                      <a:pt x="3534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47" name="Arc 85"/>
              <p:cNvSpPr>
                <a:spLocks/>
              </p:cNvSpPr>
              <p:nvPr/>
            </p:nvSpPr>
            <p:spPr bwMode="auto">
              <a:xfrm flipH="1" flipV="1">
                <a:off x="3480" y="2877"/>
                <a:ext cx="363" cy="99"/>
              </a:xfrm>
              <a:custGeom>
                <a:avLst/>
                <a:gdLst>
                  <a:gd name="T0" fmla="*/ 0 w 25134"/>
                  <a:gd name="T1" fmla="*/ 0 h 34465"/>
                  <a:gd name="T2" fmla="*/ 4 w 25134"/>
                  <a:gd name="T3" fmla="*/ 0 h 34465"/>
                  <a:gd name="T4" fmla="*/ 1 w 25134"/>
                  <a:gd name="T5" fmla="*/ 0 h 34465"/>
                  <a:gd name="T6" fmla="*/ 0 60000 65536"/>
                  <a:gd name="T7" fmla="*/ 0 60000 65536"/>
                  <a:gd name="T8" fmla="*/ 0 60000 65536"/>
                  <a:gd name="T9" fmla="*/ 0 w 25134"/>
                  <a:gd name="T10" fmla="*/ 0 h 34465"/>
                  <a:gd name="T11" fmla="*/ 25134 w 25134"/>
                  <a:gd name="T12" fmla="*/ 34465 h 344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134" h="34465" fill="none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</a:path>
                  <a:path w="25134" h="34465" stroke="0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  <a:lnTo>
                      <a:pt x="3534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48" name="Arc 86"/>
              <p:cNvSpPr>
                <a:spLocks/>
              </p:cNvSpPr>
              <p:nvPr/>
            </p:nvSpPr>
            <p:spPr bwMode="auto">
              <a:xfrm>
                <a:off x="3699" y="2973"/>
                <a:ext cx="363" cy="99"/>
              </a:xfrm>
              <a:custGeom>
                <a:avLst/>
                <a:gdLst>
                  <a:gd name="T0" fmla="*/ 0 w 25134"/>
                  <a:gd name="T1" fmla="*/ 0 h 34465"/>
                  <a:gd name="T2" fmla="*/ 4 w 25134"/>
                  <a:gd name="T3" fmla="*/ 0 h 34465"/>
                  <a:gd name="T4" fmla="*/ 1 w 25134"/>
                  <a:gd name="T5" fmla="*/ 0 h 34465"/>
                  <a:gd name="T6" fmla="*/ 0 60000 65536"/>
                  <a:gd name="T7" fmla="*/ 0 60000 65536"/>
                  <a:gd name="T8" fmla="*/ 0 60000 65536"/>
                  <a:gd name="T9" fmla="*/ 0 w 25134"/>
                  <a:gd name="T10" fmla="*/ 0 h 34465"/>
                  <a:gd name="T11" fmla="*/ 25134 w 25134"/>
                  <a:gd name="T12" fmla="*/ 34465 h 344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134" h="34465" fill="none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</a:path>
                  <a:path w="25134" h="34465" stroke="0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  <a:lnTo>
                      <a:pt x="3534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49" name="Line 87"/>
              <p:cNvSpPr>
                <a:spLocks noChangeShapeType="1"/>
              </p:cNvSpPr>
              <p:nvPr/>
            </p:nvSpPr>
            <p:spPr bwMode="auto">
              <a:xfrm flipH="1">
                <a:off x="3120" y="3120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0" name="Oval 88"/>
              <p:cNvSpPr>
                <a:spLocks noChangeArrowheads="1"/>
              </p:cNvSpPr>
              <p:nvPr/>
            </p:nvSpPr>
            <p:spPr bwMode="auto">
              <a:xfrm rot="5400000">
                <a:off x="3040" y="2214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51" name="Oval 89"/>
              <p:cNvSpPr>
                <a:spLocks noChangeArrowheads="1"/>
              </p:cNvSpPr>
              <p:nvPr/>
            </p:nvSpPr>
            <p:spPr bwMode="auto">
              <a:xfrm rot="5400000">
                <a:off x="3059" y="3075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435" name="Oval 90"/>
            <p:cNvSpPr>
              <a:spLocks noChangeArrowheads="1"/>
            </p:cNvSpPr>
            <p:nvPr/>
          </p:nvSpPr>
          <p:spPr bwMode="auto">
            <a:xfrm>
              <a:off x="2966" y="2847"/>
              <a:ext cx="94" cy="32"/>
            </a:xfrm>
            <a:prstGeom prst="ellipse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6" name="Oval 91"/>
            <p:cNvSpPr>
              <a:spLocks noChangeArrowheads="1"/>
            </p:cNvSpPr>
            <p:nvPr/>
          </p:nvSpPr>
          <p:spPr bwMode="auto">
            <a:xfrm>
              <a:off x="2967" y="2451"/>
              <a:ext cx="94" cy="32"/>
            </a:xfrm>
            <a:prstGeom prst="ellipse">
              <a:avLst/>
            </a:prstGeom>
            <a:solidFill>
              <a:srgbClr val="8495A9"/>
            </a:solidFill>
            <a:ln w="12700">
              <a:noFill/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7" name="Arc 92"/>
            <p:cNvSpPr>
              <a:spLocks/>
            </p:cNvSpPr>
            <p:nvPr/>
          </p:nvSpPr>
          <p:spPr bwMode="auto">
            <a:xfrm>
              <a:off x="2966" y="2451"/>
              <a:ext cx="95" cy="16"/>
            </a:xfrm>
            <a:custGeom>
              <a:avLst/>
              <a:gdLst>
                <a:gd name="T0" fmla="*/ 0 w 43138"/>
                <a:gd name="T1" fmla="*/ 0 h 21600"/>
                <a:gd name="T2" fmla="*/ 0 w 43138"/>
                <a:gd name="T3" fmla="*/ 0 h 21600"/>
                <a:gd name="T4" fmla="*/ 0 w 43138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38"/>
                <a:gd name="T10" fmla="*/ 0 h 21600"/>
                <a:gd name="T11" fmla="*/ 43138 w 4313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38" h="21600" fill="none" extrusionOk="0">
                  <a:moveTo>
                    <a:pt x="-1" y="19967"/>
                  </a:moveTo>
                  <a:cubicBezTo>
                    <a:pt x="853" y="8703"/>
                    <a:pt x="10241" y="-1"/>
                    <a:pt x="21538" y="0"/>
                  </a:cubicBezTo>
                  <a:cubicBezTo>
                    <a:pt x="33467" y="0"/>
                    <a:pt x="43138" y="9670"/>
                    <a:pt x="43138" y="21600"/>
                  </a:cubicBezTo>
                </a:path>
                <a:path w="43138" h="21600" stroke="0" extrusionOk="0">
                  <a:moveTo>
                    <a:pt x="-1" y="19967"/>
                  </a:moveTo>
                  <a:cubicBezTo>
                    <a:pt x="853" y="8703"/>
                    <a:pt x="10241" y="-1"/>
                    <a:pt x="21538" y="0"/>
                  </a:cubicBezTo>
                  <a:cubicBezTo>
                    <a:pt x="33467" y="0"/>
                    <a:pt x="43138" y="9670"/>
                    <a:pt x="43138" y="21600"/>
                  </a:cubicBezTo>
                  <a:lnTo>
                    <a:pt x="21538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9438" name="AutoShape 93"/>
            <p:cNvCxnSpPr>
              <a:cxnSpLocks noChangeShapeType="1"/>
              <a:stCxn id="59437" idx="0"/>
              <a:endCxn id="59435" idx="2"/>
            </p:cNvCxnSpPr>
            <p:nvPr/>
          </p:nvCxnSpPr>
          <p:spPr bwMode="auto">
            <a:xfrm>
              <a:off x="2966" y="2466"/>
              <a:ext cx="0" cy="39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9439" name="AutoShape 94"/>
            <p:cNvCxnSpPr>
              <a:cxnSpLocks noChangeShapeType="1"/>
              <a:stCxn id="59435" idx="6"/>
              <a:endCxn id="59437" idx="1"/>
            </p:cNvCxnSpPr>
            <p:nvPr/>
          </p:nvCxnSpPr>
          <p:spPr bwMode="auto">
            <a:xfrm flipV="1">
              <a:off x="3060" y="2467"/>
              <a:ext cx="1" cy="39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grpSp>
        <p:nvGrpSpPr>
          <p:cNvPr id="59415" name="Group 98"/>
          <p:cNvGrpSpPr>
            <a:grpSpLocks/>
          </p:cNvGrpSpPr>
          <p:nvPr/>
        </p:nvGrpSpPr>
        <p:grpSpPr bwMode="auto">
          <a:xfrm>
            <a:off x="7696200" y="4670425"/>
            <a:ext cx="685800" cy="968375"/>
            <a:chOff x="2855" y="2451"/>
            <a:chExt cx="222" cy="428"/>
          </a:xfrm>
        </p:grpSpPr>
        <p:grpSp>
          <p:nvGrpSpPr>
            <p:cNvPr id="59416" name="Group 99"/>
            <p:cNvGrpSpPr>
              <a:grpSpLocks/>
            </p:cNvGrpSpPr>
            <p:nvPr/>
          </p:nvGrpSpPr>
          <p:grpSpPr bwMode="auto">
            <a:xfrm>
              <a:off x="2855" y="2467"/>
              <a:ext cx="222" cy="390"/>
              <a:chOff x="3043" y="2112"/>
              <a:chExt cx="1019" cy="1137"/>
            </a:xfrm>
          </p:grpSpPr>
          <p:sp>
            <p:nvSpPr>
              <p:cNvPr id="59422" name="Rectangle 100"/>
              <p:cNvSpPr>
                <a:spLocks noChangeArrowheads="1"/>
              </p:cNvSpPr>
              <p:nvPr/>
            </p:nvSpPr>
            <p:spPr bwMode="auto">
              <a:xfrm>
                <a:off x="3552" y="2112"/>
                <a:ext cx="432" cy="1137"/>
              </a:xfrm>
              <a:prstGeom prst="rect">
                <a:avLst/>
              </a:prstGeom>
              <a:solidFill>
                <a:srgbClr val="8495A9"/>
              </a:solidFill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23" name="Arc 101"/>
              <p:cNvSpPr>
                <a:spLocks/>
              </p:cNvSpPr>
              <p:nvPr/>
            </p:nvSpPr>
            <p:spPr bwMode="auto">
              <a:xfrm>
                <a:off x="3669" y="2253"/>
                <a:ext cx="363" cy="99"/>
              </a:xfrm>
              <a:custGeom>
                <a:avLst/>
                <a:gdLst>
                  <a:gd name="T0" fmla="*/ 0 w 25134"/>
                  <a:gd name="T1" fmla="*/ 0 h 34465"/>
                  <a:gd name="T2" fmla="*/ 4 w 25134"/>
                  <a:gd name="T3" fmla="*/ 0 h 34465"/>
                  <a:gd name="T4" fmla="*/ 1 w 25134"/>
                  <a:gd name="T5" fmla="*/ 0 h 34465"/>
                  <a:gd name="T6" fmla="*/ 0 60000 65536"/>
                  <a:gd name="T7" fmla="*/ 0 60000 65536"/>
                  <a:gd name="T8" fmla="*/ 0 60000 65536"/>
                  <a:gd name="T9" fmla="*/ 0 w 25134"/>
                  <a:gd name="T10" fmla="*/ 0 h 34465"/>
                  <a:gd name="T11" fmla="*/ 25134 w 25134"/>
                  <a:gd name="T12" fmla="*/ 34465 h 344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134" h="34465" fill="none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</a:path>
                  <a:path w="25134" h="34465" stroke="0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  <a:lnTo>
                      <a:pt x="3534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24" name="Line 102"/>
              <p:cNvSpPr>
                <a:spLocks noChangeShapeType="1"/>
              </p:cNvSpPr>
              <p:nvPr/>
            </p:nvSpPr>
            <p:spPr bwMode="auto">
              <a:xfrm flipH="1">
                <a:off x="3120" y="2253"/>
                <a:ext cx="54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25" name="Arc 103"/>
              <p:cNvSpPr>
                <a:spLocks/>
              </p:cNvSpPr>
              <p:nvPr/>
            </p:nvSpPr>
            <p:spPr bwMode="auto">
              <a:xfrm flipH="1" flipV="1">
                <a:off x="3477" y="2400"/>
                <a:ext cx="363" cy="99"/>
              </a:xfrm>
              <a:custGeom>
                <a:avLst/>
                <a:gdLst>
                  <a:gd name="T0" fmla="*/ 0 w 25134"/>
                  <a:gd name="T1" fmla="*/ 0 h 34465"/>
                  <a:gd name="T2" fmla="*/ 4 w 25134"/>
                  <a:gd name="T3" fmla="*/ 0 h 34465"/>
                  <a:gd name="T4" fmla="*/ 1 w 25134"/>
                  <a:gd name="T5" fmla="*/ 0 h 34465"/>
                  <a:gd name="T6" fmla="*/ 0 60000 65536"/>
                  <a:gd name="T7" fmla="*/ 0 60000 65536"/>
                  <a:gd name="T8" fmla="*/ 0 60000 65536"/>
                  <a:gd name="T9" fmla="*/ 0 w 25134"/>
                  <a:gd name="T10" fmla="*/ 0 h 34465"/>
                  <a:gd name="T11" fmla="*/ 25134 w 25134"/>
                  <a:gd name="T12" fmla="*/ 34465 h 344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134" h="34465" fill="none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</a:path>
                  <a:path w="25134" h="34465" stroke="0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  <a:lnTo>
                      <a:pt x="3534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26" name="Arc 104"/>
              <p:cNvSpPr>
                <a:spLocks/>
              </p:cNvSpPr>
              <p:nvPr/>
            </p:nvSpPr>
            <p:spPr bwMode="auto">
              <a:xfrm>
                <a:off x="3696" y="2496"/>
                <a:ext cx="363" cy="99"/>
              </a:xfrm>
              <a:custGeom>
                <a:avLst/>
                <a:gdLst>
                  <a:gd name="T0" fmla="*/ 0 w 25134"/>
                  <a:gd name="T1" fmla="*/ 0 h 34465"/>
                  <a:gd name="T2" fmla="*/ 4 w 25134"/>
                  <a:gd name="T3" fmla="*/ 0 h 34465"/>
                  <a:gd name="T4" fmla="*/ 1 w 25134"/>
                  <a:gd name="T5" fmla="*/ 0 h 34465"/>
                  <a:gd name="T6" fmla="*/ 0 60000 65536"/>
                  <a:gd name="T7" fmla="*/ 0 60000 65536"/>
                  <a:gd name="T8" fmla="*/ 0 60000 65536"/>
                  <a:gd name="T9" fmla="*/ 0 w 25134"/>
                  <a:gd name="T10" fmla="*/ 0 h 34465"/>
                  <a:gd name="T11" fmla="*/ 25134 w 25134"/>
                  <a:gd name="T12" fmla="*/ 34465 h 344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134" h="34465" fill="none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</a:path>
                  <a:path w="25134" h="34465" stroke="0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  <a:lnTo>
                      <a:pt x="3534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27" name="Arc 105"/>
              <p:cNvSpPr>
                <a:spLocks/>
              </p:cNvSpPr>
              <p:nvPr/>
            </p:nvSpPr>
            <p:spPr bwMode="auto">
              <a:xfrm flipH="1" flipV="1">
                <a:off x="3480" y="2637"/>
                <a:ext cx="363" cy="99"/>
              </a:xfrm>
              <a:custGeom>
                <a:avLst/>
                <a:gdLst>
                  <a:gd name="T0" fmla="*/ 0 w 25134"/>
                  <a:gd name="T1" fmla="*/ 0 h 34465"/>
                  <a:gd name="T2" fmla="*/ 4 w 25134"/>
                  <a:gd name="T3" fmla="*/ 0 h 34465"/>
                  <a:gd name="T4" fmla="*/ 1 w 25134"/>
                  <a:gd name="T5" fmla="*/ 0 h 34465"/>
                  <a:gd name="T6" fmla="*/ 0 60000 65536"/>
                  <a:gd name="T7" fmla="*/ 0 60000 65536"/>
                  <a:gd name="T8" fmla="*/ 0 60000 65536"/>
                  <a:gd name="T9" fmla="*/ 0 w 25134"/>
                  <a:gd name="T10" fmla="*/ 0 h 34465"/>
                  <a:gd name="T11" fmla="*/ 25134 w 25134"/>
                  <a:gd name="T12" fmla="*/ 34465 h 344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134" h="34465" fill="none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</a:path>
                  <a:path w="25134" h="34465" stroke="0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  <a:lnTo>
                      <a:pt x="3534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28" name="Arc 106"/>
              <p:cNvSpPr>
                <a:spLocks/>
              </p:cNvSpPr>
              <p:nvPr/>
            </p:nvSpPr>
            <p:spPr bwMode="auto">
              <a:xfrm>
                <a:off x="3699" y="2733"/>
                <a:ext cx="363" cy="99"/>
              </a:xfrm>
              <a:custGeom>
                <a:avLst/>
                <a:gdLst>
                  <a:gd name="T0" fmla="*/ 0 w 25134"/>
                  <a:gd name="T1" fmla="*/ 0 h 34465"/>
                  <a:gd name="T2" fmla="*/ 4 w 25134"/>
                  <a:gd name="T3" fmla="*/ 0 h 34465"/>
                  <a:gd name="T4" fmla="*/ 1 w 25134"/>
                  <a:gd name="T5" fmla="*/ 0 h 34465"/>
                  <a:gd name="T6" fmla="*/ 0 60000 65536"/>
                  <a:gd name="T7" fmla="*/ 0 60000 65536"/>
                  <a:gd name="T8" fmla="*/ 0 60000 65536"/>
                  <a:gd name="T9" fmla="*/ 0 w 25134"/>
                  <a:gd name="T10" fmla="*/ 0 h 34465"/>
                  <a:gd name="T11" fmla="*/ 25134 w 25134"/>
                  <a:gd name="T12" fmla="*/ 34465 h 344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134" h="34465" fill="none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</a:path>
                  <a:path w="25134" h="34465" stroke="0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  <a:lnTo>
                      <a:pt x="3534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29" name="Arc 107"/>
              <p:cNvSpPr>
                <a:spLocks/>
              </p:cNvSpPr>
              <p:nvPr/>
            </p:nvSpPr>
            <p:spPr bwMode="auto">
              <a:xfrm flipH="1" flipV="1">
                <a:off x="3480" y="2877"/>
                <a:ext cx="363" cy="99"/>
              </a:xfrm>
              <a:custGeom>
                <a:avLst/>
                <a:gdLst>
                  <a:gd name="T0" fmla="*/ 0 w 25134"/>
                  <a:gd name="T1" fmla="*/ 0 h 34465"/>
                  <a:gd name="T2" fmla="*/ 4 w 25134"/>
                  <a:gd name="T3" fmla="*/ 0 h 34465"/>
                  <a:gd name="T4" fmla="*/ 1 w 25134"/>
                  <a:gd name="T5" fmla="*/ 0 h 34465"/>
                  <a:gd name="T6" fmla="*/ 0 60000 65536"/>
                  <a:gd name="T7" fmla="*/ 0 60000 65536"/>
                  <a:gd name="T8" fmla="*/ 0 60000 65536"/>
                  <a:gd name="T9" fmla="*/ 0 w 25134"/>
                  <a:gd name="T10" fmla="*/ 0 h 34465"/>
                  <a:gd name="T11" fmla="*/ 25134 w 25134"/>
                  <a:gd name="T12" fmla="*/ 34465 h 344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134" h="34465" fill="none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</a:path>
                  <a:path w="25134" h="34465" stroke="0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  <a:lnTo>
                      <a:pt x="3534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30" name="Arc 108"/>
              <p:cNvSpPr>
                <a:spLocks/>
              </p:cNvSpPr>
              <p:nvPr/>
            </p:nvSpPr>
            <p:spPr bwMode="auto">
              <a:xfrm>
                <a:off x="3699" y="2973"/>
                <a:ext cx="363" cy="99"/>
              </a:xfrm>
              <a:custGeom>
                <a:avLst/>
                <a:gdLst>
                  <a:gd name="T0" fmla="*/ 0 w 25134"/>
                  <a:gd name="T1" fmla="*/ 0 h 34465"/>
                  <a:gd name="T2" fmla="*/ 4 w 25134"/>
                  <a:gd name="T3" fmla="*/ 0 h 34465"/>
                  <a:gd name="T4" fmla="*/ 1 w 25134"/>
                  <a:gd name="T5" fmla="*/ 0 h 34465"/>
                  <a:gd name="T6" fmla="*/ 0 60000 65536"/>
                  <a:gd name="T7" fmla="*/ 0 60000 65536"/>
                  <a:gd name="T8" fmla="*/ 0 60000 65536"/>
                  <a:gd name="T9" fmla="*/ 0 w 25134"/>
                  <a:gd name="T10" fmla="*/ 0 h 34465"/>
                  <a:gd name="T11" fmla="*/ 25134 w 25134"/>
                  <a:gd name="T12" fmla="*/ 34465 h 344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134" h="34465" fill="none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</a:path>
                  <a:path w="25134" h="34465" stroke="0" extrusionOk="0">
                    <a:moveTo>
                      <a:pt x="0" y="291"/>
                    </a:moveTo>
                    <a:cubicBezTo>
                      <a:pt x="1168" y="97"/>
                      <a:pt x="2350" y="-1"/>
                      <a:pt x="3534" y="0"/>
                    </a:cubicBezTo>
                    <a:cubicBezTo>
                      <a:pt x="15463" y="0"/>
                      <a:pt x="25134" y="9670"/>
                      <a:pt x="25134" y="21600"/>
                    </a:cubicBezTo>
                    <a:cubicBezTo>
                      <a:pt x="25134" y="26233"/>
                      <a:pt x="23644" y="30743"/>
                      <a:pt x="20884" y="34464"/>
                    </a:cubicBezTo>
                    <a:lnTo>
                      <a:pt x="3534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31" name="Line 109"/>
              <p:cNvSpPr>
                <a:spLocks noChangeShapeType="1"/>
              </p:cNvSpPr>
              <p:nvPr/>
            </p:nvSpPr>
            <p:spPr bwMode="auto">
              <a:xfrm flipH="1">
                <a:off x="3120" y="3120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32" name="Oval 110"/>
              <p:cNvSpPr>
                <a:spLocks noChangeArrowheads="1"/>
              </p:cNvSpPr>
              <p:nvPr/>
            </p:nvSpPr>
            <p:spPr bwMode="auto">
              <a:xfrm rot="5400000">
                <a:off x="3040" y="2214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33" name="Oval 111"/>
              <p:cNvSpPr>
                <a:spLocks noChangeArrowheads="1"/>
              </p:cNvSpPr>
              <p:nvPr/>
            </p:nvSpPr>
            <p:spPr bwMode="auto">
              <a:xfrm rot="5400000">
                <a:off x="3059" y="3075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417" name="Oval 112"/>
            <p:cNvSpPr>
              <a:spLocks noChangeArrowheads="1"/>
            </p:cNvSpPr>
            <p:nvPr/>
          </p:nvSpPr>
          <p:spPr bwMode="auto">
            <a:xfrm>
              <a:off x="2966" y="2847"/>
              <a:ext cx="94" cy="32"/>
            </a:xfrm>
            <a:prstGeom prst="ellipse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18" name="Oval 113"/>
            <p:cNvSpPr>
              <a:spLocks noChangeArrowheads="1"/>
            </p:cNvSpPr>
            <p:nvPr/>
          </p:nvSpPr>
          <p:spPr bwMode="auto">
            <a:xfrm>
              <a:off x="2967" y="2451"/>
              <a:ext cx="94" cy="32"/>
            </a:xfrm>
            <a:prstGeom prst="ellipse">
              <a:avLst/>
            </a:prstGeom>
            <a:solidFill>
              <a:srgbClr val="8495A9"/>
            </a:solidFill>
            <a:ln w="12700">
              <a:noFill/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19" name="Arc 114"/>
            <p:cNvSpPr>
              <a:spLocks/>
            </p:cNvSpPr>
            <p:nvPr/>
          </p:nvSpPr>
          <p:spPr bwMode="auto">
            <a:xfrm>
              <a:off x="2966" y="2451"/>
              <a:ext cx="95" cy="16"/>
            </a:xfrm>
            <a:custGeom>
              <a:avLst/>
              <a:gdLst>
                <a:gd name="T0" fmla="*/ 0 w 43138"/>
                <a:gd name="T1" fmla="*/ 0 h 21600"/>
                <a:gd name="T2" fmla="*/ 0 w 43138"/>
                <a:gd name="T3" fmla="*/ 0 h 21600"/>
                <a:gd name="T4" fmla="*/ 0 w 43138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38"/>
                <a:gd name="T10" fmla="*/ 0 h 21600"/>
                <a:gd name="T11" fmla="*/ 43138 w 4313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38" h="21600" fill="none" extrusionOk="0">
                  <a:moveTo>
                    <a:pt x="-1" y="19967"/>
                  </a:moveTo>
                  <a:cubicBezTo>
                    <a:pt x="853" y="8703"/>
                    <a:pt x="10241" y="-1"/>
                    <a:pt x="21538" y="0"/>
                  </a:cubicBezTo>
                  <a:cubicBezTo>
                    <a:pt x="33467" y="0"/>
                    <a:pt x="43138" y="9670"/>
                    <a:pt x="43138" y="21600"/>
                  </a:cubicBezTo>
                </a:path>
                <a:path w="43138" h="21600" stroke="0" extrusionOk="0">
                  <a:moveTo>
                    <a:pt x="-1" y="19967"/>
                  </a:moveTo>
                  <a:cubicBezTo>
                    <a:pt x="853" y="8703"/>
                    <a:pt x="10241" y="-1"/>
                    <a:pt x="21538" y="0"/>
                  </a:cubicBezTo>
                  <a:cubicBezTo>
                    <a:pt x="33467" y="0"/>
                    <a:pt x="43138" y="9670"/>
                    <a:pt x="43138" y="21600"/>
                  </a:cubicBezTo>
                  <a:lnTo>
                    <a:pt x="21538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9420" name="AutoShape 115"/>
            <p:cNvCxnSpPr>
              <a:cxnSpLocks noChangeShapeType="1"/>
              <a:stCxn id="59419" idx="0"/>
              <a:endCxn id="59417" idx="2"/>
            </p:cNvCxnSpPr>
            <p:nvPr/>
          </p:nvCxnSpPr>
          <p:spPr bwMode="auto">
            <a:xfrm>
              <a:off x="2966" y="2466"/>
              <a:ext cx="0" cy="39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9421" name="AutoShape 116"/>
            <p:cNvCxnSpPr>
              <a:cxnSpLocks noChangeShapeType="1"/>
              <a:stCxn id="59417" idx="6"/>
              <a:endCxn id="59419" idx="1"/>
            </p:cNvCxnSpPr>
            <p:nvPr/>
          </p:nvCxnSpPr>
          <p:spPr bwMode="auto">
            <a:xfrm flipV="1">
              <a:off x="3060" y="2467"/>
              <a:ext cx="1" cy="39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5B4487D-AC1F-4F33-A882-9CF7D12ADE62}" type="slidenum">
              <a:rPr lang="en-US" smtClean="0"/>
              <a:pPr lvl="1"/>
              <a:t>45</a:t>
            </a:fld>
            <a:endParaRPr lang="en-US" smtClean="0"/>
          </a:p>
        </p:txBody>
      </p:sp>
      <p:sp>
        <p:nvSpPr>
          <p:cNvPr id="317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Ideal Inductor</a:t>
            </a:r>
          </a:p>
        </p:txBody>
      </p:sp>
      <p:sp>
        <p:nvSpPr>
          <p:cNvPr id="317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 – v characteristic for an ideal inductor</a:t>
            </a:r>
          </a:p>
        </p:txBody>
      </p:sp>
      <p:graphicFrame>
        <p:nvGraphicFramePr>
          <p:cNvPr id="31746" name="Object 4"/>
          <p:cNvGraphicFramePr>
            <a:graphicFrameLocks noChangeAspect="1"/>
          </p:cNvGraphicFramePr>
          <p:nvPr/>
        </p:nvGraphicFramePr>
        <p:xfrm>
          <a:off x="1239838" y="2924175"/>
          <a:ext cx="2627312" cy="1231900"/>
        </p:xfrm>
        <a:graphic>
          <a:graphicData uri="http://schemas.openxmlformats.org/presentationml/2006/ole">
            <p:oleObj spid="_x0000_s31746" name="Equation" r:id="rId3" imgW="838080" imgH="393480" progId="Equation.3">
              <p:embed/>
            </p:oleObj>
          </a:graphicData>
        </a:graphic>
      </p:graphicFrame>
      <p:graphicFrame>
        <p:nvGraphicFramePr>
          <p:cNvPr id="31747" name="Object 5"/>
          <p:cNvGraphicFramePr>
            <a:graphicFrameLocks noChangeAspect="1"/>
          </p:cNvGraphicFramePr>
          <p:nvPr/>
        </p:nvGraphicFramePr>
        <p:xfrm>
          <a:off x="4816475" y="3030538"/>
          <a:ext cx="3132138" cy="1019175"/>
        </p:xfrm>
        <a:graphic>
          <a:graphicData uri="http://schemas.openxmlformats.org/presentationml/2006/ole">
            <p:oleObj spid="_x0000_s31747" name="Equation" r:id="rId4" imgW="1206360" imgH="393480" progId="Equation.3">
              <p:embed/>
            </p:oleObj>
          </a:graphicData>
        </a:graphic>
      </p:graphicFrame>
      <p:sp>
        <p:nvSpPr>
          <p:cNvPr id="31753" name="Text Box 17"/>
          <p:cNvSpPr txBox="1">
            <a:spLocks noChangeArrowheads="1"/>
          </p:cNvSpPr>
          <p:nvPr/>
        </p:nvSpPr>
        <p:spPr bwMode="auto">
          <a:xfrm>
            <a:off x="2228850" y="4914900"/>
            <a:ext cx="5207000" cy="3794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note the </a:t>
            </a:r>
            <a:r>
              <a:rPr lang="en-US" b="1"/>
              <a:t>duality</a:t>
            </a:r>
            <a:r>
              <a:rPr lang="en-US"/>
              <a:t> between inductors and capacitors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277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3277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671AB67-7D77-476C-B500-102E426550CB}" type="slidenum">
              <a:rPr lang="en-US" smtClean="0"/>
              <a:pPr lvl="1"/>
              <a:t>46</a:t>
            </a:fld>
            <a:endParaRPr lang="en-US" smtClean="0"/>
          </a:p>
        </p:txBody>
      </p:sp>
      <p:sp>
        <p:nvSpPr>
          <p:cNvPr id="327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Ideal Inductor</a:t>
            </a:r>
          </a:p>
        </p:txBody>
      </p:sp>
      <p:sp>
        <p:nvSpPr>
          <p:cNvPr id="327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723900"/>
          </a:xfrm>
        </p:spPr>
        <p:txBody>
          <a:bodyPr/>
          <a:lstStyle/>
          <a:p>
            <a:r>
              <a:rPr lang="en-US" sz="2800" smtClean="0"/>
              <a:t>i – v characteristic for an ideal inductor</a:t>
            </a:r>
          </a:p>
        </p:txBody>
      </p:sp>
      <p:graphicFrame>
        <p:nvGraphicFramePr>
          <p:cNvPr id="32770" name="Object 4"/>
          <p:cNvGraphicFramePr>
            <a:graphicFrameLocks noChangeAspect="1"/>
          </p:cNvGraphicFramePr>
          <p:nvPr/>
        </p:nvGraphicFramePr>
        <p:xfrm>
          <a:off x="717550" y="2057400"/>
          <a:ext cx="3133725" cy="1019175"/>
        </p:xfrm>
        <a:graphic>
          <a:graphicData uri="http://schemas.openxmlformats.org/presentationml/2006/ole">
            <p:oleObj spid="_x0000_s32770" name="Equation" r:id="rId3" imgW="1206360" imgH="393480" progId="Equation.3">
              <p:embed/>
            </p:oleObj>
          </a:graphicData>
        </a:graphic>
      </p:graphicFrame>
      <p:sp>
        <p:nvSpPr>
          <p:cNvPr id="32777" name="Text Box 5"/>
          <p:cNvSpPr txBox="1">
            <a:spLocks noChangeArrowheads="1"/>
          </p:cNvSpPr>
          <p:nvPr/>
        </p:nvSpPr>
        <p:spPr bwMode="auto">
          <a:xfrm>
            <a:off x="4273550" y="2389188"/>
            <a:ext cx="4489450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Assumes we know the value of the inductor from time (</a:t>
            </a:r>
            <a:r>
              <a:rPr lang="el-GR" b="1">
                <a:cs typeface="Times New Roman" pitchFamily="18" charset="0"/>
              </a:rPr>
              <a:t>τ</a:t>
            </a:r>
            <a:r>
              <a:rPr lang="en-US" b="1"/>
              <a:t> = -</a:t>
            </a:r>
            <a:r>
              <a:rPr lang="en-US" b="1">
                <a:cs typeface="Times New Roman" pitchFamily="18" charset="0"/>
              </a:rPr>
              <a:t>∞) </a:t>
            </a:r>
            <a:r>
              <a:rPr lang="en-US">
                <a:cs typeface="Times New Roman" pitchFamily="18" charset="0"/>
              </a:rPr>
              <a:t>until time (</a:t>
            </a:r>
            <a:r>
              <a:rPr lang="el-GR" b="1"/>
              <a:t>τ</a:t>
            </a:r>
            <a:r>
              <a:rPr lang="en-US">
                <a:cs typeface="Times New Roman" pitchFamily="18" charset="0"/>
              </a:rPr>
              <a:t> = t)</a:t>
            </a:r>
          </a:p>
        </p:txBody>
      </p:sp>
      <p:graphicFrame>
        <p:nvGraphicFramePr>
          <p:cNvPr id="32771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2806700" y="4191000"/>
          <a:ext cx="3841750" cy="976313"/>
        </p:xfrm>
        <a:graphic>
          <a:graphicData uri="http://schemas.openxmlformats.org/presentationml/2006/ole">
            <p:oleObj spid="_x0000_s32771" name="Equation" r:id="rId4" imgW="1549080" imgH="393480" progId="Equation.3">
              <p:embed/>
            </p:oleObj>
          </a:graphicData>
        </a:graphic>
      </p:graphicFrame>
      <p:sp>
        <p:nvSpPr>
          <p:cNvPr id="32778" name="Text Box 7"/>
          <p:cNvSpPr txBox="1">
            <a:spLocks noChangeArrowheads="1"/>
          </p:cNvSpPr>
          <p:nvPr/>
        </p:nvSpPr>
        <p:spPr bwMode="auto">
          <a:xfrm>
            <a:off x="4132263" y="3571875"/>
            <a:ext cx="1323975" cy="5318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/>
              <a:t>Instead</a:t>
            </a:r>
          </a:p>
        </p:txBody>
      </p:sp>
      <p:sp>
        <p:nvSpPr>
          <p:cNvPr id="32779" name="Oval 8"/>
          <p:cNvSpPr>
            <a:spLocks noChangeArrowheads="1"/>
          </p:cNvSpPr>
          <p:nvPr/>
        </p:nvSpPr>
        <p:spPr bwMode="auto">
          <a:xfrm>
            <a:off x="4132263" y="4800600"/>
            <a:ext cx="306387" cy="366713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Oval 9"/>
          <p:cNvSpPr>
            <a:spLocks noChangeArrowheads="1"/>
          </p:cNvSpPr>
          <p:nvPr/>
        </p:nvSpPr>
        <p:spPr bwMode="auto">
          <a:xfrm>
            <a:off x="5892800" y="4343400"/>
            <a:ext cx="768350" cy="747713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Text Box 10"/>
          <p:cNvSpPr txBox="1">
            <a:spLocks noChangeArrowheads="1"/>
          </p:cNvSpPr>
          <p:nvPr/>
        </p:nvSpPr>
        <p:spPr bwMode="auto">
          <a:xfrm>
            <a:off x="1820863" y="5792788"/>
            <a:ext cx="2452687" cy="379412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Initial time (often </a:t>
            </a:r>
            <a:r>
              <a:rPr lang="en-US" b="1"/>
              <a:t>t</a:t>
            </a:r>
            <a:r>
              <a:rPr lang="en-US" b="1" baseline="-25000"/>
              <a:t>0</a:t>
            </a:r>
            <a:r>
              <a:rPr lang="en-US"/>
              <a:t> = 0)</a:t>
            </a:r>
          </a:p>
        </p:txBody>
      </p:sp>
      <p:sp>
        <p:nvSpPr>
          <p:cNvPr id="32782" name="Text Box 11"/>
          <p:cNvSpPr txBox="1">
            <a:spLocks noChangeArrowheads="1"/>
          </p:cNvSpPr>
          <p:nvPr/>
        </p:nvSpPr>
        <p:spPr bwMode="auto">
          <a:xfrm>
            <a:off x="6356350" y="5486400"/>
            <a:ext cx="1720850" cy="3794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Initial condition </a:t>
            </a:r>
          </a:p>
        </p:txBody>
      </p:sp>
      <p:cxnSp>
        <p:nvCxnSpPr>
          <p:cNvPr id="32783" name="AutoShape 12"/>
          <p:cNvCxnSpPr>
            <a:cxnSpLocks noChangeShapeType="1"/>
            <a:stCxn id="32779" idx="2"/>
          </p:cNvCxnSpPr>
          <p:nvPr/>
        </p:nvCxnSpPr>
        <p:spPr bwMode="auto">
          <a:xfrm rot="10800000" flipV="1">
            <a:off x="3884613" y="4984750"/>
            <a:ext cx="233362" cy="765175"/>
          </a:xfrm>
          <a:prstGeom prst="curvedConnector2">
            <a:avLst/>
          </a:prstGeom>
          <a:noFill/>
          <a:ln w="25400">
            <a:solidFill>
              <a:srgbClr val="800000"/>
            </a:solidFill>
            <a:round/>
            <a:headEnd type="none" w="lg" len="lg"/>
            <a:tailEnd type="stealth" w="lg" len="lg"/>
          </a:ln>
        </p:spPr>
      </p:cxnSp>
      <p:cxnSp>
        <p:nvCxnSpPr>
          <p:cNvPr id="32784" name="AutoShape 13"/>
          <p:cNvCxnSpPr>
            <a:cxnSpLocks noChangeShapeType="1"/>
            <a:stCxn id="32780" idx="6"/>
            <a:endCxn id="32782" idx="0"/>
          </p:cNvCxnSpPr>
          <p:nvPr/>
        </p:nvCxnSpPr>
        <p:spPr bwMode="auto">
          <a:xfrm>
            <a:off x="6675438" y="4718050"/>
            <a:ext cx="541337" cy="768350"/>
          </a:xfrm>
          <a:prstGeom prst="curvedConnector2">
            <a:avLst/>
          </a:prstGeom>
          <a:noFill/>
          <a:ln w="25400">
            <a:solidFill>
              <a:srgbClr val="800000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379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33797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BA61075-442C-415D-8F8B-147FD4845EC7}" type="slidenum">
              <a:rPr lang="en-US" smtClean="0"/>
              <a:pPr lvl="1"/>
              <a:t>47</a:t>
            </a:fld>
            <a:endParaRPr lang="en-US" smtClean="0"/>
          </a:p>
        </p:txBody>
      </p:sp>
      <p:sp>
        <p:nvSpPr>
          <p:cNvPr id="337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Ideal Inductor</a:t>
            </a:r>
          </a:p>
        </p:txBody>
      </p:sp>
      <p:sp>
        <p:nvSpPr>
          <p:cNvPr id="337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09000" cy="1409700"/>
          </a:xfrm>
        </p:spPr>
        <p:txBody>
          <a:bodyPr/>
          <a:lstStyle/>
          <a:p>
            <a:r>
              <a:rPr lang="en-US" sz="2800" b="1" u="sng" smtClean="0"/>
              <a:t>Example5</a:t>
            </a:r>
            <a:r>
              <a:rPr lang="en-US" sz="2800" smtClean="0"/>
              <a:t>: find the voltage across an inductor L = 0.1H when the current is: </a:t>
            </a:r>
            <a:r>
              <a:rPr lang="en-US" sz="2800" b="1" smtClean="0"/>
              <a:t>i(t) = 20 t e</a:t>
            </a:r>
            <a:r>
              <a:rPr lang="en-US" sz="2800" b="1" baseline="30000" smtClean="0"/>
              <a:t>-2t</a:t>
            </a:r>
          </a:p>
        </p:txBody>
      </p:sp>
      <p:graphicFrame>
        <p:nvGraphicFramePr>
          <p:cNvPr id="33794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152400" y="2514600"/>
          <a:ext cx="5040313" cy="2763838"/>
        </p:xfrm>
        <a:graphic>
          <a:graphicData uri="http://schemas.openxmlformats.org/presentationml/2006/ole">
            <p:oleObj spid="_x0000_s33794" name="Chart" r:id="rId3" imgW="4857864" imgH="2667076" progId="Excel.Chart.8">
              <p:embed/>
            </p:oleObj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4821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34822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C916E4E-9339-4D2D-8960-CC30695853E8}" type="slidenum">
              <a:rPr lang="en-US" smtClean="0"/>
              <a:pPr lvl="1"/>
              <a:t>48</a:t>
            </a:fld>
            <a:endParaRPr lang="en-US" smtClean="0"/>
          </a:p>
        </p:txBody>
      </p:sp>
      <p:sp>
        <p:nvSpPr>
          <p:cNvPr id="348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Ideal Inductor</a:t>
            </a:r>
          </a:p>
        </p:txBody>
      </p:sp>
      <p:sp>
        <p:nvSpPr>
          <p:cNvPr id="348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09000" cy="1409700"/>
          </a:xfrm>
        </p:spPr>
        <p:txBody>
          <a:bodyPr/>
          <a:lstStyle/>
          <a:p>
            <a:r>
              <a:rPr lang="en-US" sz="2800" b="1" u="sng" smtClean="0"/>
              <a:t>Example5</a:t>
            </a:r>
            <a:r>
              <a:rPr lang="en-US" sz="2800" smtClean="0"/>
              <a:t>: find the voltage across an inductor L = 0.1H when the current is: </a:t>
            </a:r>
            <a:r>
              <a:rPr lang="en-US" sz="2800" b="1" smtClean="0"/>
              <a:t>i(t) = 20 t e</a:t>
            </a:r>
            <a:r>
              <a:rPr lang="en-US" sz="2800" b="1" baseline="30000" smtClean="0"/>
              <a:t>-2t</a:t>
            </a:r>
          </a:p>
        </p:txBody>
      </p:sp>
      <p:graphicFrame>
        <p:nvGraphicFramePr>
          <p:cNvPr id="34818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152400" y="2514600"/>
          <a:ext cx="5040313" cy="2763838"/>
        </p:xfrm>
        <a:graphic>
          <a:graphicData uri="http://schemas.openxmlformats.org/presentationml/2006/ole">
            <p:oleObj spid="_x0000_s34818" name="Chart" r:id="rId3" imgW="4857864" imgH="2667076" progId="Excel.Chart.8">
              <p:embed/>
            </p:oleObj>
          </a:graphicData>
        </a:graphic>
      </p:graphicFrame>
      <p:graphicFrame>
        <p:nvGraphicFramePr>
          <p:cNvPr id="34819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5562600" y="2743200"/>
          <a:ext cx="2743200" cy="2565400"/>
        </p:xfrm>
        <a:graphic>
          <a:graphicData uri="http://schemas.openxmlformats.org/presentationml/2006/ole">
            <p:oleObj spid="_x0000_s34819" name="Equation" r:id="rId4" imgW="1384200" imgH="1295280" progId="Equation.3">
              <p:embed/>
            </p:oleObj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584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35847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6E090DF-9CDF-4EAD-AE2A-CAC47B72F60A}" type="slidenum">
              <a:rPr lang="en-US" smtClean="0"/>
              <a:pPr lvl="1"/>
              <a:t>49</a:t>
            </a:fld>
            <a:endParaRPr lang="en-US" smtClean="0"/>
          </a:p>
        </p:txBody>
      </p:sp>
      <p:sp>
        <p:nvSpPr>
          <p:cNvPr id="358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Ideal Inductor</a:t>
            </a:r>
          </a:p>
        </p:txBody>
      </p:sp>
      <p:sp>
        <p:nvSpPr>
          <p:cNvPr id="358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09000" cy="1409700"/>
          </a:xfrm>
        </p:spPr>
        <p:txBody>
          <a:bodyPr/>
          <a:lstStyle/>
          <a:p>
            <a:r>
              <a:rPr lang="en-US" sz="2800" b="1" u="sng" smtClean="0"/>
              <a:t>Example5</a:t>
            </a:r>
            <a:r>
              <a:rPr lang="en-US" sz="2800" smtClean="0"/>
              <a:t>: find the voltage across an inductor L = 0.1H when the current is: </a:t>
            </a:r>
            <a:r>
              <a:rPr lang="en-US" sz="2800" b="1" smtClean="0"/>
              <a:t>i(t) = 20 t e</a:t>
            </a:r>
            <a:r>
              <a:rPr lang="en-US" sz="2800" b="1" baseline="30000" smtClean="0"/>
              <a:t>-2t</a:t>
            </a:r>
          </a:p>
        </p:txBody>
      </p:sp>
      <p:graphicFrame>
        <p:nvGraphicFramePr>
          <p:cNvPr id="35842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0" y="2362200"/>
          <a:ext cx="4419600" cy="2763838"/>
        </p:xfrm>
        <a:graphic>
          <a:graphicData uri="http://schemas.openxmlformats.org/presentationml/2006/ole">
            <p:oleObj spid="_x0000_s35842" name="Chart" r:id="rId3" imgW="4857864" imgH="2667076" progId="Excel.Chart.8">
              <p:embed/>
            </p:oleObj>
          </a:graphicData>
        </a:graphic>
      </p:graphicFrame>
      <p:graphicFrame>
        <p:nvGraphicFramePr>
          <p:cNvPr id="35843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6172200" y="5562600"/>
          <a:ext cx="2743200" cy="509588"/>
        </p:xfrm>
        <a:graphic>
          <a:graphicData uri="http://schemas.openxmlformats.org/presentationml/2006/ole">
            <p:oleObj spid="_x0000_s35843" name="Equation" r:id="rId4" imgW="1231560" imgH="228600" progId="Equation.3">
              <p:embed/>
            </p:oleObj>
          </a:graphicData>
        </a:graphic>
      </p:graphicFrame>
      <p:graphicFrame>
        <p:nvGraphicFramePr>
          <p:cNvPr id="35844" name="Object 6"/>
          <p:cNvGraphicFramePr>
            <a:graphicFrameLocks noChangeAspect="1"/>
          </p:cNvGraphicFramePr>
          <p:nvPr/>
        </p:nvGraphicFramePr>
        <p:xfrm>
          <a:off x="4419600" y="2362200"/>
          <a:ext cx="4705350" cy="2763838"/>
        </p:xfrm>
        <a:graphic>
          <a:graphicData uri="http://schemas.openxmlformats.org/presentationml/2006/ole">
            <p:oleObj spid="_x0000_s35844" name="Chart" r:id="rId5" imgW="5076977" imgH="2543289" progId="Excel.Chart.8">
              <p:embed/>
            </p:oleObj>
          </a:graphicData>
        </a:graphic>
      </p:graphicFrame>
      <p:sp>
        <p:nvSpPr>
          <p:cNvPr id="35850" name="Text Box 7"/>
          <p:cNvSpPr txBox="1">
            <a:spLocks noChangeArrowheads="1"/>
          </p:cNvSpPr>
          <p:nvPr/>
        </p:nvSpPr>
        <p:spPr bwMode="auto">
          <a:xfrm>
            <a:off x="533400" y="5181600"/>
            <a:ext cx="5181600" cy="928688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the inductor’s voltage jumps ‘</a:t>
            </a:r>
            <a:r>
              <a:rPr lang="en-US" b="1"/>
              <a:t>instantaneously</a:t>
            </a:r>
            <a:r>
              <a:rPr lang="en-US"/>
              <a:t>’ to 2V.  The ability of an inductor’s voltage to change instantaneously is an important property of inductors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501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F46DAAF-6FAE-4C43-82B0-C75C5AFDDBB1}" type="slidenum">
              <a:rPr lang="en-US" smtClean="0"/>
              <a:pPr lvl="1"/>
              <a:t>5</a:t>
            </a:fld>
            <a:endParaRPr lang="en-US" smtClean="0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Maximum Power Transfer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Efficiently transferring power from source to load means that internal resistances (</a:t>
            </a:r>
            <a:r>
              <a:rPr lang="en-US" sz="2800" b="1" smtClean="0"/>
              <a:t>R</a:t>
            </a:r>
            <a:r>
              <a:rPr lang="en-US" sz="2800" b="1" baseline="-25000" smtClean="0"/>
              <a:t>T</a:t>
            </a:r>
            <a:r>
              <a:rPr lang="en-US" sz="2800" smtClean="0"/>
              <a:t>) must be minimized 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i.e. </a:t>
            </a:r>
            <a:r>
              <a:rPr lang="en-US" sz="2400" u="sng" smtClean="0"/>
              <a:t>for a given </a:t>
            </a:r>
            <a:r>
              <a:rPr lang="en-US" sz="2400" b="1" u="sng" smtClean="0"/>
              <a:t>R</a:t>
            </a:r>
            <a:r>
              <a:rPr lang="en-US" sz="2400" b="1" u="sng" baseline="-25000" smtClean="0"/>
              <a:t>L </a:t>
            </a:r>
            <a:r>
              <a:rPr lang="en-US" sz="2400" smtClean="0"/>
              <a:t>we want </a:t>
            </a:r>
            <a:r>
              <a:rPr lang="en-US" sz="2400" b="1" smtClean="0"/>
              <a:t>R</a:t>
            </a:r>
            <a:r>
              <a:rPr lang="en-US" sz="2400" b="1" baseline="-25000" smtClean="0"/>
              <a:t>T</a:t>
            </a:r>
            <a:r>
              <a:rPr lang="en-US" sz="2400" smtClean="0"/>
              <a:t> </a:t>
            </a:r>
            <a:r>
              <a:rPr lang="en-US" sz="2400" u="sng" smtClean="0"/>
              <a:t>as small as possible</a:t>
            </a:r>
            <a:r>
              <a:rPr lang="en-US" sz="2400" smtClean="0"/>
              <a:t>!</a:t>
            </a:r>
            <a:endParaRPr lang="en-US" sz="2400" b="1" baseline="-25000" smtClean="0"/>
          </a:p>
        </p:txBody>
      </p:sp>
      <p:sp>
        <p:nvSpPr>
          <p:cNvPr id="50183" name="Rectangle 31"/>
          <p:cNvSpPr>
            <a:spLocks noChangeArrowheads="1"/>
          </p:cNvSpPr>
          <p:nvPr/>
        </p:nvSpPr>
        <p:spPr bwMode="auto">
          <a:xfrm>
            <a:off x="457200" y="4618038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u"/>
            </a:pPr>
            <a:r>
              <a:rPr lang="en-US" sz="3200" u="sng">
                <a:solidFill>
                  <a:schemeClr val="bg2"/>
                </a:solidFill>
              </a:rPr>
              <a:t>For a given </a:t>
            </a:r>
            <a:r>
              <a:rPr lang="en-US" sz="3200" b="1" u="sng">
                <a:solidFill>
                  <a:schemeClr val="bg2"/>
                </a:solidFill>
              </a:rPr>
              <a:t>R</a:t>
            </a:r>
            <a:r>
              <a:rPr lang="en-US" sz="3200" b="1" u="sng" baseline="-25000">
                <a:solidFill>
                  <a:schemeClr val="bg2"/>
                </a:solidFill>
              </a:rPr>
              <a:t>T</a:t>
            </a:r>
            <a:r>
              <a:rPr lang="en-US" sz="3200">
                <a:solidFill>
                  <a:schemeClr val="bg2"/>
                </a:solidFill>
              </a:rPr>
              <a:t> there is a specific </a:t>
            </a:r>
            <a:r>
              <a:rPr lang="en-US" sz="3200" b="1">
                <a:solidFill>
                  <a:schemeClr val="bg2"/>
                </a:solidFill>
              </a:rPr>
              <a:t>R</a:t>
            </a:r>
            <a:r>
              <a:rPr lang="en-US" sz="3200" b="1" baseline="-25000">
                <a:solidFill>
                  <a:schemeClr val="bg2"/>
                </a:solidFill>
              </a:rPr>
              <a:t>L</a:t>
            </a:r>
            <a:r>
              <a:rPr lang="en-US" sz="3200">
                <a:solidFill>
                  <a:schemeClr val="bg2"/>
                </a:solidFill>
              </a:rPr>
              <a:t> that will maximize power transfer to the load</a:t>
            </a:r>
          </a:p>
        </p:txBody>
      </p:sp>
      <p:grpSp>
        <p:nvGrpSpPr>
          <p:cNvPr id="50184" name="Group 46"/>
          <p:cNvGrpSpPr>
            <a:grpSpLocks/>
          </p:cNvGrpSpPr>
          <p:nvPr/>
        </p:nvGrpSpPr>
        <p:grpSpPr bwMode="auto">
          <a:xfrm>
            <a:off x="2627313" y="2832100"/>
            <a:ext cx="3087687" cy="1771650"/>
            <a:chOff x="1555" y="1716"/>
            <a:chExt cx="1945" cy="1116"/>
          </a:xfrm>
        </p:grpSpPr>
        <p:grpSp>
          <p:nvGrpSpPr>
            <p:cNvPr id="50185" name="Group 5"/>
            <p:cNvGrpSpPr>
              <a:grpSpLocks/>
            </p:cNvGrpSpPr>
            <p:nvPr/>
          </p:nvGrpSpPr>
          <p:grpSpPr bwMode="auto">
            <a:xfrm>
              <a:off x="1555" y="2171"/>
              <a:ext cx="577" cy="404"/>
              <a:chOff x="28" y="2584"/>
              <a:chExt cx="577" cy="404"/>
            </a:xfrm>
          </p:grpSpPr>
          <p:sp>
            <p:nvSpPr>
              <p:cNvPr id="50213" name="Text Box 6"/>
              <p:cNvSpPr txBox="1">
                <a:spLocks noChangeArrowheads="1"/>
              </p:cNvSpPr>
              <p:nvPr/>
            </p:nvSpPr>
            <p:spPr bwMode="auto">
              <a:xfrm>
                <a:off x="28" y="2608"/>
                <a:ext cx="26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T</a:t>
                </a:r>
                <a:endParaRPr lang="en-US" sz="2000" b="1"/>
              </a:p>
            </p:txBody>
          </p:sp>
          <p:sp>
            <p:nvSpPr>
              <p:cNvPr id="50214" name="Oval 7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15" name="Text Box 8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sp>
          <p:nvSpPr>
            <p:cNvPr id="50186" name="Oval 9"/>
            <p:cNvSpPr>
              <a:spLocks noChangeArrowheads="1"/>
            </p:cNvSpPr>
            <p:nvPr/>
          </p:nvSpPr>
          <p:spPr bwMode="auto">
            <a:xfrm>
              <a:off x="2849" y="275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7" name="Oval 10"/>
            <p:cNvSpPr>
              <a:spLocks noChangeArrowheads="1"/>
            </p:cNvSpPr>
            <p:nvPr/>
          </p:nvSpPr>
          <p:spPr bwMode="auto">
            <a:xfrm>
              <a:off x="2849" y="194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0188" name="Group 11"/>
            <p:cNvGrpSpPr>
              <a:grpSpLocks/>
            </p:cNvGrpSpPr>
            <p:nvPr/>
          </p:nvGrpSpPr>
          <p:grpSpPr bwMode="auto">
            <a:xfrm rot="5400000" flipH="1" flipV="1">
              <a:off x="2385" y="1844"/>
              <a:ext cx="112" cy="287"/>
              <a:chOff x="3450" y="2313"/>
              <a:chExt cx="111" cy="216"/>
            </a:xfrm>
          </p:grpSpPr>
          <p:sp>
            <p:nvSpPr>
              <p:cNvPr id="50206" name="Line 1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07" name="Line 1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08" name="Line 1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09" name="Line 1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10" name="Line 1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11" name="Line 1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12" name="Line 1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0189" name="Text Box 19"/>
            <p:cNvSpPr txBox="1">
              <a:spLocks noChangeArrowheads="1"/>
            </p:cNvSpPr>
            <p:nvPr/>
          </p:nvSpPr>
          <p:spPr bwMode="auto">
            <a:xfrm>
              <a:off x="2294" y="1716"/>
              <a:ext cx="28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T</a:t>
              </a:r>
            </a:p>
          </p:txBody>
        </p:sp>
        <p:cxnSp>
          <p:nvCxnSpPr>
            <p:cNvPr id="50190" name="AutoShape 20"/>
            <p:cNvCxnSpPr>
              <a:cxnSpLocks noChangeShapeType="1"/>
              <a:stCxn id="50215" idx="2"/>
              <a:endCxn id="50186" idx="2"/>
            </p:cNvCxnSpPr>
            <p:nvPr/>
          </p:nvCxnSpPr>
          <p:spPr bwMode="auto">
            <a:xfrm rot="16200000" flipH="1">
              <a:off x="2297" y="2243"/>
              <a:ext cx="219" cy="88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0191" name="AutoShape 21"/>
            <p:cNvCxnSpPr>
              <a:cxnSpLocks noChangeShapeType="1"/>
              <a:stCxn id="50215" idx="0"/>
              <a:endCxn id="50206" idx="0"/>
            </p:cNvCxnSpPr>
            <p:nvPr/>
          </p:nvCxnSpPr>
          <p:spPr bwMode="auto">
            <a:xfrm rot="-5400000">
              <a:off x="2044" y="1917"/>
              <a:ext cx="175" cy="33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0192" name="AutoShape 22"/>
            <p:cNvCxnSpPr>
              <a:cxnSpLocks noChangeShapeType="1"/>
              <a:stCxn id="50187" idx="2"/>
              <a:endCxn id="50208" idx="1"/>
            </p:cNvCxnSpPr>
            <p:nvPr/>
          </p:nvCxnSpPr>
          <p:spPr bwMode="auto">
            <a:xfrm flipH="1">
              <a:off x="2585" y="1986"/>
              <a:ext cx="26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0193" name="Group 32"/>
            <p:cNvGrpSpPr>
              <a:grpSpLocks/>
            </p:cNvGrpSpPr>
            <p:nvPr/>
          </p:nvGrpSpPr>
          <p:grpSpPr bwMode="auto">
            <a:xfrm>
              <a:off x="3108" y="2295"/>
              <a:ext cx="111" cy="216"/>
              <a:chOff x="1670" y="2765"/>
              <a:chExt cx="111" cy="216"/>
            </a:xfrm>
          </p:grpSpPr>
          <p:sp>
            <p:nvSpPr>
              <p:cNvPr id="50199" name="Line 33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00" name="Line 34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01" name="Line 35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02" name="Line 36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03" name="Line 37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04" name="Line 38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05" name="Line 39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0194" name="Text Box 40"/>
            <p:cNvSpPr txBox="1">
              <a:spLocks noChangeArrowheads="1"/>
            </p:cNvSpPr>
            <p:nvPr/>
          </p:nvSpPr>
          <p:spPr bwMode="auto">
            <a:xfrm>
              <a:off x="3216" y="2099"/>
              <a:ext cx="28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L</a:t>
              </a:r>
            </a:p>
            <a:p>
              <a:endParaRPr lang="en-US" b="1"/>
            </a:p>
          </p:txBody>
        </p:sp>
        <p:cxnSp>
          <p:nvCxnSpPr>
            <p:cNvPr id="50195" name="AutoShape 42"/>
            <p:cNvCxnSpPr>
              <a:cxnSpLocks noChangeShapeType="1"/>
              <a:stCxn id="50186" idx="6"/>
              <a:endCxn id="50201" idx="1"/>
            </p:cNvCxnSpPr>
            <p:nvPr/>
          </p:nvCxnSpPr>
          <p:spPr bwMode="auto">
            <a:xfrm flipV="1">
              <a:off x="2932" y="2511"/>
              <a:ext cx="233" cy="28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0196" name="AutoShape 43"/>
            <p:cNvCxnSpPr>
              <a:cxnSpLocks noChangeShapeType="1"/>
              <a:stCxn id="50187" idx="6"/>
              <a:endCxn id="50199" idx="0"/>
            </p:cNvCxnSpPr>
            <p:nvPr/>
          </p:nvCxnSpPr>
          <p:spPr bwMode="auto">
            <a:xfrm>
              <a:off x="2932" y="1986"/>
              <a:ext cx="224" cy="3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0197" name="Arc 44"/>
            <p:cNvSpPr>
              <a:spLocks/>
            </p:cNvSpPr>
            <p:nvPr/>
          </p:nvSpPr>
          <p:spPr bwMode="auto">
            <a:xfrm>
              <a:off x="2252" y="2129"/>
              <a:ext cx="724" cy="559"/>
            </a:xfrm>
            <a:custGeom>
              <a:avLst/>
              <a:gdLst>
                <a:gd name="T0" fmla="*/ 6 w 43200"/>
                <a:gd name="T1" fmla="*/ 0 h 43200"/>
                <a:gd name="T2" fmla="*/ 3 w 43200"/>
                <a:gd name="T3" fmla="*/ 0 h 43200"/>
                <a:gd name="T4" fmla="*/ 6 w 43200"/>
                <a:gd name="T5" fmla="*/ 4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3653"/>
                    <a:pt x="4362" y="6349"/>
                    <a:pt x="11359" y="2582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3653"/>
                    <a:pt x="4362" y="6349"/>
                    <a:pt x="11359" y="258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8" name="Text Box 45"/>
            <p:cNvSpPr txBox="1">
              <a:spLocks noChangeArrowheads="1"/>
            </p:cNvSpPr>
            <p:nvPr/>
          </p:nvSpPr>
          <p:spPr bwMode="auto">
            <a:xfrm>
              <a:off x="2470" y="2316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L</a:t>
              </a:r>
            </a:p>
          </p:txBody>
        </p:sp>
      </p:grp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686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3686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4AAF656-0C56-45D8-B9EC-553681B3B48A}" type="slidenum">
              <a:rPr lang="en-US" smtClean="0"/>
              <a:pPr lvl="1"/>
              <a:t>50</a:t>
            </a:fld>
            <a:endParaRPr lang="en-US" smtClean="0"/>
          </a:p>
        </p:txBody>
      </p:sp>
      <p:sp>
        <p:nvSpPr>
          <p:cNvPr id="368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Series Inductors</a:t>
            </a:r>
          </a:p>
        </p:txBody>
      </p:sp>
      <p:sp>
        <p:nvSpPr>
          <p:cNvPr id="368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b="1" u="sng" smtClean="0"/>
              <a:t>Series Rule</a:t>
            </a:r>
            <a:r>
              <a:rPr lang="en-US" sz="2800" smtClean="0"/>
              <a:t>: two or more circuit elements are said to be </a:t>
            </a:r>
            <a:r>
              <a:rPr lang="en-US" b="1" smtClean="0"/>
              <a:t>in series</a:t>
            </a:r>
            <a:r>
              <a:rPr lang="en-US" sz="2800" smtClean="0"/>
              <a:t> if the current from one element </a:t>
            </a:r>
            <a:r>
              <a:rPr lang="en-US" sz="2800" i="1" smtClean="0"/>
              <a:t>exclusively</a:t>
            </a:r>
            <a:r>
              <a:rPr lang="en-US" sz="2800" smtClean="0"/>
              <a:t> flows into the next element.  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Inductors in </a:t>
            </a:r>
            <a:r>
              <a:rPr lang="en-US" sz="2400" b="1" smtClean="0"/>
              <a:t>series</a:t>
            </a:r>
            <a:r>
              <a:rPr lang="en-US" sz="2400" smtClean="0"/>
              <a:t> add the same way resistors in </a:t>
            </a:r>
            <a:r>
              <a:rPr lang="en-US" sz="2400" b="1" smtClean="0"/>
              <a:t>series</a:t>
            </a:r>
            <a:r>
              <a:rPr lang="en-US" sz="2400" smtClean="0"/>
              <a:t> add</a:t>
            </a:r>
          </a:p>
        </p:txBody>
      </p:sp>
      <p:graphicFrame>
        <p:nvGraphicFramePr>
          <p:cNvPr id="3686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444875" y="3048000"/>
          <a:ext cx="1854200" cy="1050925"/>
        </p:xfrm>
        <a:graphic>
          <a:graphicData uri="http://schemas.openxmlformats.org/presentationml/2006/ole">
            <p:oleObj spid="_x0000_s36866" name="Equation" r:id="rId3" imgW="761760" imgH="431640" progId="Equation.3">
              <p:embed/>
            </p:oleObj>
          </a:graphicData>
        </a:graphic>
      </p:graphicFrame>
      <p:sp>
        <p:nvSpPr>
          <p:cNvPr id="36872" name="AutoShape 77"/>
          <p:cNvSpPr>
            <a:spLocks noChangeArrowheads="1"/>
          </p:cNvSpPr>
          <p:nvPr/>
        </p:nvSpPr>
        <p:spPr bwMode="auto">
          <a:xfrm>
            <a:off x="4470400" y="5024438"/>
            <a:ext cx="406400" cy="461962"/>
          </a:xfrm>
          <a:prstGeom prst="downArrow">
            <a:avLst>
              <a:gd name="adj1" fmla="val 50000"/>
              <a:gd name="adj2" fmla="val 28418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vert="eaVert" wrap="none" anchor="ctr"/>
          <a:lstStyle/>
          <a:p>
            <a:endParaRPr lang="en-US"/>
          </a:p>
        </p:txBody>
      </p:sp>
      <p:grpSp>
        <p:nvGrpSpPr>
          <p:cNvPr id="36873" name="Group 90"/>
          <p:cNvGrpSpPr>
            <a:grpSpLocks/>
          </p:cNvGrpSpPr>
          <p:nvPr/>
        </p:nvGrpSpPr>
        <p:grpSpPr bwMode="auto">
          <a:xfrm>
            <a:off x="3948113" y="5486400"/>
            <a:ext cx="1350962" cy="608013"/>
            <a:chOff x="2487" y="3456"/>
            <a:chExt cx="851" cy="383"/>
          </a:xfrm>
        </p:grpSpPr>
        <p:sp>
          <p:nvSpPr>
            <p:cNvPr id="36897" name="Freeform 79"/>
            <p:cNvSpPr>
              <a:spLocks/>
            </p:cNvSpPr>
            <p:nvPr/>
          </p:nvSpPr>
          <p:spPr bwMode="auto">
            <a:xfrm rot="5400000">
              <a:off x="2871" y="3647"/>
              <a:ext cx="96" cy="288"/>
            </a:xfrm>
            <a:custGeom>
              <a:avLst/>
              <a:gdLst>
                <a:gd name="T0" fmla="*/ 49 w 528"/>
                <a:gd name="T1" fmla="*/ 0 h 936"/>
                <a:gd name="T2" fmla="*/ 17 w 528"/>
                <a:gd name="T3" fmla="*/ 13 h 936"/>
                <a:gd name="T4" fmla="*/ 0 w 528"/>
                <a:gd name="T5" fmla="*/ 35 h 936"/>
                <a:gd name="T6" fmla="*/ 17 w 528"/>
                <a:gd name="T7" fmla="*/ 57 h 936"/>
                <a:gd name="T8" fmla="*/ 85 w 528"/>
                <a:gd name="T9" fmla="*/ 79 h 936"/>
                <a:gd name="T10" fmla="*/ 85 w 528"/>
                <a:gd name="T11" fmla="*/ 46 h 936"/>
                <a:gd name="T12" fmla="*/ 17 w 528"/>
                <a:gd name="T13" fmla="*/ 79 h 936"/>
                <a:gd name="T14" fmla="*/ 0 w 528"/>
                <a:gd name="T15" fmla="*/ 102 h 936"/>
                <a:gd name="T16" fmla="*/ 17 w 528"/>
                <a:gd name="T17" fmla="*/ 124 h 936"/>
                <a:gd name="T18" fmla="*/ 85 w 528"/>
                <a:gd name="T19" fmla="*/ 157 h 936"/>
                <a:gd name="T20" fmla="*/ 85 w 528"/>
                <a:gd name="T21" fmla="*/ 124 h 936"/>
                <a:gd name="T22" fmla="*/ 17 w 528"/>
                <a:gd name="T23" fmla="*/ 157 h 936"/>
                <a:gd name="T24" fmla="*/ 0 w 528"/>
                <a:gd name="T25" fmla="*/ 179 h 936"/>
                <a:gd name="T26" fmla="*/ 17 w 528"/>
                <a:gd name="T27" fmla="*/ 201 h 936"/>
                <a:gd name="T28" fmla="*/ 85 w 528"/>
                <a:gd name="T29" fmla="*/ 234 h 936"/>
                <a:gd name="T30" fmla="*/ 85 w 528"/>
                <a:gd name="T31" fmla="*/ 201 h 936"/>
                <a:gd name="T32" fmla="*/ 17 w 528"/>
                <a:gd name="T33" fmla="*/ 234 h 936"/>
                <a:gd name="T34" fmla="*/ 0 w 528"/>
                <a:gd name="T35" fmla="*/ 257 h 936"/>
                <a:gd name="T36" fmla="*/ 17 w 528"/>
                <a:gd name="T37" fmla="*/ 279 h 936"/>
                <a:gd name="T38" fmla="*/ 48 w 528"/>
                <a:gd name="T39" fmla="*/ 288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8" name="Oval 80"/>
            <p:cNvSpPr>
              <a:spLocks noChangeArrowheads="1"/>
            </p:cNvSpPr>
            <p:nvPr/>
          </p:nvSpPr>
          <p:spPr bwMode="auto">
            <a:xfrm>
              <a:off x="3255" y="374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9" name="Oval 81"/>
            <p:cNvSpPr>
              <a:spLocks noChangeArrowheads="1"/>
            </p:cNvSpPr>
            <p:nvPr/>
          </p:nvSpPr>
          <p:spPr bwMode="auto">
            <a:xfrm>
              <a:off x="2487" y="3752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6900" name="AutoShape 82"/>
            <p:cNvCxnSpPr>
              <a:cxnSpLocks noChangeShapeType="1"/>
              <a:stCxn id="36899" idx="6"/>
              <a:endCxn id="36897" idx="19"/>
            </p:cNvCxnSpPr>
            <p:nvPr/>
          </p:nvCxnSpPr>
          <p:spPr bwMode="auto">
            <a:xfrm>
              <a:off x="2570" y="3791"/>
              <a:ext cx="205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6901" name="AutoShape 83"/>
            <p:cNvCxnSpPr>
              <a:cxnSpLocks noChangeShapeType="1"/>
              <a:stCxn id="36898" idx="2"/>
              <a:endCxn id="36897" idx="0"/>
            </p:cNvCxnSpPr>
            <p:nvPr/>
          </p:nvCxnSpPr>
          <p:spPr bwMode="auto">
            <a:xfrm flipH="1">
              <a:off x="3063" y="3788"/>
              <a:ext cx="192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6902" name="Text Box 84"/>
            <p:cNvSpPr txBox="1">
              <a:spLocks noChangeArrowheads="1"/>
            </p:cNvSpPr>
            <p:nvPr/>
          </p:nvSpPr>
          <p:spPr bwMode="auto">
            <a:xfrm>
              <a:off x="2685" y="3456"/>
              <a:ext cx="53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 L</a:t>
              </a:r>
              <a:r>
                <a:rPr lang="en-US" b="1" baseline="-25000"/>
                <a:t>EQ</a:t>
              </a:r>
              <a:r>
                <a:rPr lang="en-US" b="1"/>
                <a:t>   </a:t>
              </a:r>
            </a:p>
          </p:txBody>
        </p:sp>
      </p:grpSp>
      <p:grpSp>
        <p:nvGrpSpPr>
          <p:cNvPr id="36874" name="Group 91"/>
          <p:cNvGrpSpPr>
            <a:grpSpLocks/>
          </p:cNvGrpSpPr>
          <p:nvPr/>
        </p:nvGrpSpPr>
        <p:grpSpPr bwMode="auto">
          <a:xfrm>
            <a:off x="1244600" y="4276725"/>
            <a:ext cx="6791325" cy="676275"/>
            <a:chOff x="784" y="2694"/>
            <a:chExt cx="4278" cy="426"/>
          </a:xfrm>
        </p:grpSpPr>
        <p:sp>
          <p:nvSpPr>
            <p:cNvPr id="36875" name="Oval 6"/>
            <p:cNvSpPr>
              <a:spLocks noChangeArrowheads="1"/>
            </p:cNvSpPr>
            <p:nvPr/>
          </p:nvSpPr>
          <p:spPr bwMode="auto">
            <a:xfrm rot="-5400000">
              <a:off x="783" y="2998"/>
              <a:ext cx="66" cy="64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6" name="Oval 7"/>
            <p:cNvSpPr>
              <a:spLocks noChangeArrowheads="1"/>
            </p:cNvSpPr>
            <p:nvPr/>
          </p:nvSpPr>
          <p:spPr bwMode="auto">
            <a:xfrm rot="-5400000">
              <a:off x="4994" y="2972"/>
              <a:ext cx="66" cy="7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7" name="Text Box 16"/>
            <p:cNvSpPr txBox="1">
              <a:spLocks noChangeArrowheads="1"/>
            </p:cNvSpPr>
            <p:nvPr/>
          </p:nvSpPr>
          <p:spPr bwMode="auto">
            <a:xfrm>
              <a:off x="1164" y="2703"/>
              <a:ext cx="26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L</a:t>
              </a:r>
              <a:r>
                <a:rPr lang="en-US" b="1" baseline="-25000"/>
                <a:t>1</a:t>
              </a:r>
            </a:p>
          </p:txBody>
        </p:sp>
        <p:cxnSp>
          <p:nvCxnSpPr>
            <p:cNvPr id="36878" name="AutoShape 49"/>
            <p:cNvCxnSpPr>
              <a:cxnSpLocks noChangeShapeType="1"/>
              <a:stCxn id="36875" idx="4"/>
              <a:endCxn id="36892" idx="19"/>
            </p:cNvCxnSpPr>
            <p:nvPr/>
          </p:nvCxnSpPr>
          <p:spPr bwMode="auto">
            <a:xfrm>
              <a:off x="848" y="3030"/>
              <a:ext cx="29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6879" name="AutoShape 50"/>
            <p:cNvCxnSpPr>
              <a:cxnSpLocks noChangeShapeType="1"/>
              <a:stCxn id="36892" idx="0"/>
              <a:endCxn id="36893" idx="19"/>
            </p:cNvCxnSpPr>
            <p:nvPr/>
          </p:nvCxnSpPr>
          <p:spPr bwMode="auto">
            <a:xfrm flipV="1">
              <a:off x="1427" y="3028"/>
              <a:ext cx="382" cy="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6880" name="AutoShape 51"/>
            <p:cNvCxnSpPr>
              <a:cxnSpLocks noChangeShapeType="1"/>
              <a:stCxn id="36893" idx="0"/>
              <a:endCxn id="36894" idx="19"/>
            </p:cNvCxnSpPr>
            <p:nvPr/>
          </p:nvCxnSpPr>
          <p:spPr bwMode="auto">
            <a:xfrm>
              <a:off x="2097" y="3028"/>
              <a:ext cx="27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6881" name="AutoShape 52"/>
            <p:cNvCxnSpPr>
              <a:cxnSpLocks noChangeShapeType="1"/>
              <a:stCxn id="36894" idx="0"/>
            </p:cNvCxnSpPr>
            <p:nvPr/>
          </p:nvCxnSpPr>
          <p:spPr bwMode="auto">
            <a:xfrm flipV="1">
              <a:off x="2663" y="3025"/>
              <a:ext cx="205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6882" name="AutoShape 53"/>
            <p:cNvCxnSpPr>
              <a:cxnSpLocks noChangeShapeType="1"/>
              <a:stCxn id="36895" idx="19"/>
            </p:cNvCxnSpPr>
            <p:nvPr/>
          </p:nvCxnSpPr>
          <p:spPr bwMode="auto">
            <a:xfrm flipH="1">
              <a:off x="3288" y="3015"/>
              <a:ext cx="15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6883" name="AutoShape 54"/>
            <p:cNvCxnSpPr>
              <a:cxnSpLocks noChangeShapeType="1"/>
              <a:stCxn id="36895" idx="0"/>
            </p:cNvCxnSpPr>
            <p:nvPr/>
          </p:nvCxnSpPr>
          <p:spPr bwMode="auto">
            <a:xfrm flipV="1">
              <a:off x="3732" y="3012"/>
              <a:ext cx="154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6884" name="AutoShape 55"/>
            <p:cNvCxnSpPr>
              <a:cxnSpLocks noChangeShapeType="1"/>
              <a:stCxn id="36896" idx="19"/>
            </p:cNvCxnSpPr>
            <p:nvPr/>
          </p:nvCxnSpPr>
          <p:spPr bwMode="auto">
            <a:xfrm flipH="1">
              <a:off x="4270" y="3006"/>
              <a:ext cx="182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6885" name="AutoShape 56"/>
            <p:cNvCxnSpPr>
              <a:cxnSpLocks noChangeShapeType="1"/>
              <a:stCxn id="36896" idx="0"/>
              <a:endCxn id="36876" idx="0"/>
            </p:cNvCxnSpPr>
            <p:nvPr/>
          </p:nvCxnSpPr>
          <p:spPr bwMode="auto">
            <a:xfrm>
              <a:off x="4740" y="3006"/>
              <a:ext cx="25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6886" name="Text Box 57"/>
            <p:cNvSpPr txBox="1">
              <a:spLocks noChangeArrowheads="1"/>
            </p:cNvSpPr>
            <p:nvPr/>
          </p:nvSpPr>
          <p:spPr bwMode="auto">
            <a:xfrm>
              <a:off x="2916" y="2889"/>
              <a:ext cx="2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∙ ∙ ∙</a:t>
              </a:r>
            </a:p>
          </p:txBody>
        </p:sp>
        <p:sp>
          <p:nvSpPr>
            <p:cNvPr id="36887" name="Text Box 58"/>
            <p:cNvSpPr txBox="1">
              <a:spLocks noChangeArrowheads="1"/>
            </p:cNvSpPr>
            <p:nvPr/>
          </p:nvSpPr>
          <p:spPr bwMode="auto">
            <a:xfrm>
              <a:off x="3924" y="2886"/>
              <a:ext cx="2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∙ ∙ ∙</a:t>
              </a:r>
            </a:p>
          </p:txBody>
        </p:sp>
        <p:sp>
          <p:nvSpPr>
            <p:cNvPr id="36888" name="Text Box 59"/>
            <p:cNvSpPr txBox="1">
              <a:spLocks noChangeArrowheads="1"/>
            </p:cNvSpPr>
            <p:nvPr/>
          </p:nvSpPr>
          <p:spPr bwMode="auto">
            <a:xfrm>
              <a:off x="1833" y="2694"/>
              <a:ext cx="26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L</a:t>
              </a:r>
              <a:r>
                <a:rPr lang="en-US" b="1" baseline="-25000"/>
                <a:t>2</a:t>
              </a:r>
            </a:p>
          </p:txBody>
        </p:sp>
        <p:sp>
          <p:nvSpPr>
            <p:cNvPr id="36889" name="Text Box 60"/>
            <p:cNvSpPr txBox="1">
              <a:spLocks noChangeArrowheads="1"/>
            </p:cNvSpPr>
            <p:nvPr/>
          </p:nvSpPr>
          <p:spPr bwMode="auto">
            <a:xfrm>
              <a:off x="2379" y="2694"/>
              <a:ext cx="26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L</a:t>
              </a:r>
              <a:r>
                <a:rPr lang="en-US" b="1" baseline="-25000"/>
                <a:t>3</a:t>
              </a:r>
            </a:p>
          </p:txBody>
        </p:sp>
        <p:sp>
          <p:nvSpPr>
            <p:cNvPr id="36890" name="Text Box 61"/>
            <p:cNvSpPr txBox="1">
              <a:spLocks noChangeArrowheads="1"/>
            </p:cNvSpPr>
            <p:nvPr/>
          </p:nvSpPr>
          <p:spPr bwMode="auto">
            <a:xfrm>
              <a:off x="3446" y="2694"/>
              <a:ext cx="26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L</a:t>
              </a:r>
              <a:r>
                <a:rPr lang="en-US" b="1" baseline="-25000"/>
                <a:t>n</a:t>
              </a:r>
            </a:p>
          </p:txBody>
        </p:sp>
        <p:sp>
          <p:nvSpPr>
            <p:cNvPr id="36891" name="Text Box 62"/>
            <p:cNvSpPr txBox="1">
              <a:spLocks noChangeArrowheads="1"/>
            </p:cNvSpPr>
            <p:nvPr/>
          </p:nvSpPr>
          <p:spPr bwMode="auto">
            <a:xfrm>
              <a:off x="4463" y="2694"/>
              <a:ext cx="28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L</a:t>
              </a:r>
              <a:r>
                <a:rPr lang="en-US" b="1" baseline="-25000"/>
                <a:t>N</a:t>
              </a:r>
            </a:p>
          </p:txBody>
        </p:sp>
        <p:sp>
          <p:nvSpPr>
            <p:cNvPr id="36892" name="Freeform 85"/>
            <p:cNvSpPr>
              <a:spLocks/>
            </p:cNvSpPr>
            <p:nvPr/>
          </p:nvSpPr>
          <p:spPr bwMode="auto">
            <a:xfrm rot="5400000">
              <a:off x="1235" y="2888"/>
              <a:ext cx="96" cy="288"/>
            </a:xfrm>
            <a:custGeom>
              <a:avLst/>
              <a:gdLst>
                <a:gd name="T0" fmla="*/ 49 w 528"/>
                <a:gd name="T1" fmla="*/ 0 h 936"/>
                <a:gd name="T2" fmla="*/ 17 w 528"/>
                <a:gd name="T3" fmla="*/ 13 h 936"/>
                <a:gd name="T4" fmla="*/ 0 w 528"/>
                <a:gd name="T5" fmla="*/ 35 h 936"/>
                <a:gd name="T6" fmla="*/ 17 w 528"/>
                <a:gd name="T7" fmla="*/ 57 h 936"/>
                <a:gd name="T8" fmla="*/ 85 w 528"/>
                <a:gd name="T9" fmla="*/ 79 h 936"/>
                <a:gd name="T10" fmla="*/ 85 w 528"/>
                <a:gd name="T11" fmla="*/ 46 h 936"/>
                <a:gd name="T12" fmla="*/ 17 w 528"/>
                <a:gd name="T13" fmla="*/ 79 h 936"/>
                <a:gd name="T14" fmla="*/ 0 w 528"/>
                <a:gd name="T15" fmla="*/ 102 h 936"/>
                <a:gd name="T16" fmla="*/ 17 w 528"/>
                <a:gd name="T17" fmla="*/ 124 h 936"/>
                <a:gd name="T18" fmla="*/ 85 w 528"/>
                <a:gd name="T19" fmla="*/ 157 h 936"/>
                <a:gd name="T20" fmla="*/ 85 w 528"/>
                <a:gd name="T21" fmla="*/ 124 h 936"/>
                <a:gd name="T22" fmla="*/ 17 w 528"/>
                <a:gd name="T23" fmla="*/ 157 h 936"/>
                <a:gd name="T24" fmla="*/ 0 w 528"/>
                <a:gd name="T25" fmla="*/ 179 h 936"/>
                <a:gd name="T26" fmla="*/ 17 w 528"/>
                <a:gd name="T27" fmla="*/ 201 h 936"/>
                <a:gd name="T28" fmla="*/ 85 w 528"/>
                <a:gd name="T29" fmla="*/ 234 h 936"/>
                <a:gd name="T30" fmla="*/ 85 w 528"/>
                <a:gd name="T31" fmla="*/ 201 h 936"/>
                <a:gd name="T32" fmla="*/ 17 w 528"/>
                <a:gd name="T33" fmla="*/ 234 h 936"/>
                <a:gd name="T34" fmla="*/ 0 w 528"/>
                <a:gd name="T35" fmla="*/ 257 h 936"/>
                <a:gd name="T36" fmla="*/ 17 w 528"/>
                <a:gd name="T37" fmla="*/ 279 h 936"/>
                <a:gd name="T38" fmla="*/ 48 w 528"/>
                <a:gd name="T39" fmla="*/ 288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3" name="Freeform 86"/>
            <p:cNvSpPr>
              <a:spLocks/>
            </p:cNvSpPr>
            <p:nvPr/>
          </p:nvSpPr>
          <p:spPr bwMode="auto">
            <a:xfrm rot="5400000">
              <a:off x="1905" y="2884"/>
              <a:ext cx="96" cy="288"/>
            </a:xfrm>
            <a:custGeom>
              <a:avLst/>
              <a:gdLst>
                <a:gd name="T0" fmla="*/ 49 w 528"/>
                <a:gd name="T1" fmla="*/ 0 h 936"/>
                <a:gd name="T2" fmla="*/ 17 w 528"/>
                <a:gd name="T3" fmla="*/ 13 h 936"/>
                <a:gd name="T4" fmla="*/ 0 w 528"/>
                <a:gd name="T5" fmla="*/ 35 h 936"/>
                <a:gd name="T6" fmla="*/ 17 w 528"/>
                <a:gd name="T7" fmla="*/ 57 h 936"/>
                <a:gd name="T8" fmla="*/ 85 w 528"/>
                <a:gd name="T9" fmla="*/ 79 h 936"/>
                <a:gd name="T10" fmla="*/ 85 w 528"/>
                <a:gd name="T11" fmla="*/ 46 h 936"/>
                <a:gd name="T12" fmla="*/ 17 w 528"/>
                <a:gd name="T13" fmla="*/ 79 h 936"/>
                <a:gd name="T14" fmla="*/ 0 w 528"/>
                <a:gd name="T15" fmla="*/ 102 h 936"/>
                <a:gd name="T16" fmla="*/ 17 w 528"/>
                <a:gd name="T17" fmla="*/ 124 h 936"/>
                <a:gd name="T18" fmla="*/ 85 w 528"/>
                <a:gd name="T19" fmla="*/ 157 h 936"/>
                <a:gd name="T20" fmla="*/ 85 w 528"/>
                <a:gd name="T21" fmla="*/ 124 h 936"/>
                <a:gd name="T22" fmla="*/ 17 w 528"/>
                <a:gd name="T23" fmla="*/ 157 h 936"/>
                <a:gd name="T24" fmla="*/ 0 w 528"/>
                <a:gd name="T25" fmla="*/ 179 h 936"/>
                <a:gd name="T26" fmla="*/ 17 w 528"/>
                <a:gd name="T27" fmla="*/ 201 h 936"/>
                <a:gd name="T28" fmla="*/ 85 w 528"/>
                <a:gd name="T29" fmla="*/ 234 h 936"/>
                <a:gd name="T30" fmla="*/ 85 w 528"/>
                <a:gd name="T31" fmla="*/ 201 h 936"/>
                <a:gd name="T32" fmla="*/ 17 w 528"/>
                <a:gd name="T33" fmla="*/ 234 h 936"/>
                <a:gd name="T34" fmla="*/ 0 w 528"/>
                <a:gd name="T35" fmla="*/ 257 h 936"/>
                <a:gd name="T36" fmla="*/ 17 w 528"/>
                <a:gd name="T37" fmla="*/ 279 h 936"/>
                <a:gd name="T38" fmla="*/ 48 w 528"/>
                <a:gd name="T39" fmla="*/ 288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4" name="Freeform 87"/>
            <p:cNvSpPr>
              <a:spLocks/>
            </p:cNvSpPr>
            <p:nvPr/>
          </p:nvSpPr>
          <p:spPr bwMode="auto">
            <a:xfrm rot="5400000">
              <a:off x="2471" y="2884"/>
              <a:ext cx="96" cy="288"/>
            </a:xfrm>
            <a:custGeom>
              <a:avLst/>
              <a:gdLst>
                <a:gd name="T0" fmla="*/ 49 w 528"/>
                <a:gd name="T1" fmla="*/ 0 h 936"/>
                <a:gd name="T2" fmla="*/ 17 w 528"/>
                <a:gd name="T3" fmla="*/ 13 h 936"/>
                <a:gd name="T4" fmla="*/ 0 w 528"/>
                <a:gd name="T5" fmla="*/ 35 h 936"/>
                <a:gd name="T6" fmla="*/ 17 w 528"/>
                <a:gd name="T7" fmla="*/ 57 h 936"/>
                <a:gd name="T8" fmla="*/ 85 w 528"/>
                <a:gd name="T9" fmla="*/ 79 h 936"/>
                <a:gd name="T10" fmla="*/ 85 w 528"/>
                <a:gd name="T11" fmla="*/ 46 h 936"/>
                <a:gd name="T12" fmla="*/ 17 w 528"/>
                <a:gd name="T13" fmla="*/ 79 h 936"/>
                <a:gd name="T14" fmla="*/ 0 w 528"/>
                <a:gd name="T15" fmla="*/ 102 h 936"/>
                <a:gd name="T16" fmla="*/ 17 w 528"/>
                <a:gd name="T17" fmla="*/ 124 h 936"/>
                <a:gd name="T18" fmla="*/ 85 w 528"/>
                <a:gd name="T19" fmla="*/ 157 h 936"/>
                <a:gd name="T20" fmla="*/ 85 w 528"/>
                <a:gd name="T21" fmla="*/ 124 h 936"/>
                <a:gd name="T22" fmla="*/ 17 w 528"/>
                <a:gd name="T23" fmla="*/ 157 h 936"/>
                <a:gd name="T24" fmla="*/ 0 w 528"/>
                <a:gd name="T25" fmla="*/ 179 h 936"/>
                <a:gd name="T26" fmla="*/ 17 w 528"/>
                <a:gd name="T27" fmla="*/ 201 h 936"/>
                <a:gd name="T28" fmla="*/ 85 w 528"/>
                <a:gd name="T29" fmla="*/ 234 h 936"/>
                <a:gd name="T30" fmla="*/ 85 w 528"/>
                <a:gd name="T31" fmla="*/ 201 h 936"/>
                <a:gd name="T32" fmla="*/ 17 w 528"/>
                <a:gd name="T33" fmla="*/ 234 h 936"/>
                <a:gd name="T34" fmla="*/ 0 w 528"/>
                <a:gd name="T35" fmla="*/ 257 h 936"/>
                <a:gd name="T36" fmla="*/ 17 w 528"/>
                <a:gd name="T37" fmla="*/ 279 h 936"/>
                <a:gd name="T38" fmla="*/ 48 w 528"/>
                <a:gd name="T39" fmla="*/ 288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5" name="Freeform 88"/>
            <p:cNvSpPr>
              <a:spLocks/>
            </p:cNvSpPr>
            <p:nvPr/>
          </p:nvSpPr>
          <p:spPr bwMode="auto">
            <a:xfrm rot="5400000">
              <a:off x="3540" y="2871"/>
              <a:ext cx="96" cy="288"/>
            </a:xfrm>
            <a:custGeom>
              <a:avLst/>
              <a:gdLst>
                <a:gd name="T0" fmla="*/ 49 w 528"/>
                <a:gd name="T1" fmla="*/ 0 h 936"/>
                <a:gd name="T2" fmla="*/ 17 w 528"/>
                <a:gd name="T3" fmla="*/ 13 h 936"/>
                <a:gd name="T4" fmla="*/ 0 w 528"/>
                <a:gd name="T5" fmla="*/ 35 h 936"/>
                <a:gd name="T6" fmla="*/ 17 w 528"/>
                <a:gd name="T7" fmla="*/ 57 h 936"/>
                <a:gd name="T8" fmla="*/ 85 w 528"/>
                <a:gd name="T9" fmla="*/ 79 h 936"/>
                <a:gd name="T10" fmla="*/ 85 w 528"/>
                <a:gd name="T11" fmla="*/ 46 h 936"/>
                <a:gd name="T12" fmla="*/ 17 w 528"/>
                <a:gd name="T13" fmla="*/ 79 h 936"/>
                <a:gd name="T14" fmla="*/ 0 w 528"/>
                <a:gd name="T15" fmla="*/ 102 h 936"/>
                <a:gd name="T16" fmla="*/ 17 w 528"/>
                <a:gd name="T17" fmla="*/ 124 h 936"/>
                <a:gd name="T18" fmla="*/ 85 w 528"/>
                <a:gd name="T19" fmla="*/ 157 h 936"/>
                <a:gd name="T20" fmla="*/ 85 w 528"/>
                <a:gd name="T21" fmla="*/ 124 h 936"/>
                <a:gd name="T22" fmla="*/ 17 w 528"/>
                <a:gd name="T23" fmla="*/ 157 h 936"/>
                <a:gd name="T24" fmla="*/ 0 w 528"/>
                <a:gd name="T25" fmla="*/ 179 h 936"/>
                <a:gd name="T26" fmla="*/ 17 w 528"/>
                <a:gd name="T27" fmla="*/ 201 h 936"/>
                <a:gd name="T28" fmla="*/ 85 w 528"/>
                <a:gd name="T29" fmla="*/ 234 h 936"/>
                <a:gd name="T30" fmla="*/ 85 w 528"/>
                <a:gd name="T31" fmla="*/ 201 h 936"/>
                <a:gd name="T32" fmla="*/ 17 w 528"/>
                <a:gd name="T33" fmla="*/ 234 h 936"/>
                <a:gd name="T34" fmla="*/ 0 w 528"/>
                <a:gd name="T35" fmla="*/ 257 h 936"/>
                <a:gd name="T36" fmla="*/ 17 w 528"/>
                <a:gd name="T37" fmla="*/ 279 h 936"/>
                <a:gd name="T38" fmla="*/ 48 w 528"/>
                <a:gd name="T39" fmla="*/ 288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6" name="Freeform 89"/>
            <p:cNvSpPr>
              <a:spLocks/>
            </p:cNvSpPr>
            <p:nvPr/>
          </p:nvSpPr>
          <p:spPr bwMode="auto">
            <a:xfrm rot="5400000">
              <a:off x="4548" y="2862"/>
              <a:ext cx="96" cy="288"/>
            </a:xfrm>
            <a:custGeom>
              <a:avLst/>
              <a:gdLst>
                <a:gd name="T0" fmla="*/ 49 w 528"/>
                <a:gd name="T1" fmla="*/ 0 h 936"/>
                <a:gd name="T2" fmla="*/ 17 w 528"/>
                <a:gd name="T3" fmla="*/ 13 h 936"/>
                <a:gd name="T4" fmla="*/ 0 w 528"/>
                <a:gd name="T5" fmla="*/ 35 h 936"/>
                <a:gd name="T6" fmla="*/ 17 w 528"/>
                <a:gd name="T7" fmla="*/ 57 h 936"/>
                <a:gd name="T8" fmla="*/ 85 w 528"/>
                <a:gd name="T9" fmla="*/ 79 h 936"/>
                <a:gd name="T10" fmla="*/ 85 w 528"/>
                <a:gd name="T11" fmla="*/ 46 h 936"/>
                <a:gd name="T12" fmla="*/ 17 w 528"/>
                <a:gd name="T13" fmla="*/ 79 h 936"/>
                <a:gd name="T14" fmla="*/ 0 w 528"/>
                <a:gd name="T15" fmla="*/ 102 h 936"/>
                <a:gd name="T16" fmla="*/ 17 w 528"/>
                <a:gd name="T17" fmla="*/ 124 h 936"/>
                <a:gd name="T18" fmla="*/ 85 w 528"/>
                <a:gd name="T19" fmla="*/ 157 h 936"/>
                <a:gd name="T20" fmla="*/ 85 w 528"/>
                <a:gd name="T21" fmla="*/ 124 h 936"/>
                <a:gd name="T22" fmla="*/ 17 w 528"/>
                <a:gd name="T23" fmla="*/ 157 h 936"/>
                <a:gd name="T24" fmla="*/ 0 w 528"/>
                <a:gd name="T25" fmla="*/ 179 h 936"/>
                <a:gd name="T26" fmla="*/ 17 w 528"/>
                <a:gd name="T27" fmla="*/ 201 h 936"/>
                <a:gd name="T28" fmla="*/ 85 w 528"/>
                <a:gd name="T29" fmla="*/ 234 h 936"/>
                <a:gd name="T30" fmla="*/ 85 w 528"/>
                <a:gd name="T31" fmla="*/ 201 h 936"/>
                <a:gd name="T32" fmla="*/ 17 w 528"/>
                <a:gd name="T33" fmla="*/ 234 h 936"/>
                <a:gd name="T34" fmla="*/ 0 w 528"/>
                <a:gd name="T35" fmla="*/ 257 h 936"/>
                <a:gd name="T36" fmla="*/ 17 w 528"/>
                <a:gd name="T37" fmla="*/ 279 h 936"/>
                <a:gd name="T38" fmla="*/ 48 w 528"/>
                <a:gd name="T39" fmla="*/ 288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789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3789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6607EFE-8069-4FF2-98CC-22F817D04F4D}" type="slidenum">
              <a:rPr lang="en-US" smtClean="0"/>
              <a:pPr lvl="1"/>
              <a:t>51</a:t>
            </a:fld>
            <a:endParaRPr lang="en-US" smtClean="0"/>
          </a:p>
        </p:txBody>
      </p:sp>
      <p:sp>
        <p:nvSpPr>
          <p:cNvPr id="378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 Inductors</a:t>
            </a:r>
          </a:p>
        </p:txBody>
      </p:sp>
      <p:sp>
        <p:nvSpPr>
          <p:cNvPr id="378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737600" cy="1409700"/>
          </a:xfrm>
        </p:spPr>
        <p:txBody>
          <a:bodyPr/>
          <a:lstStyle/>
          <a:p>
            <a:r>
              <a:rPr lang="en-US" sz="2800" b="1" u="sng" smtClean="0"/>
              <a:t>Parallel Rule</a:t>
            </a:r>
            <a:r>
              <a:rPr lang="en-US" sz="2800" smtClean="0"/>
              <a:t>: two or more circuit elements are said to be </a:t>
            </a:r>
            <a:r>
              <a:rPr lang="en-US" sz="2800" b="1" smtClean="0"/>
              <a:t>in parallel</a:t>
            </a:r>
            <a:r>
              <a:rPr lang="en-US" sz="2800" smtClean="0"/>
              <a:t> if the elements share the </a:t>
            </a:r>
            <a:r>
              <a:rPr lang="en-US" sz="2800" i="1" smtClean="0"/>
              <a:t>same</a:t>
            </a:r>
            <a:r>
              <a:rPr lang="en-US" sz="2800" smtClean="0"/>
              <a:t> terminal</a:t>
            </a:r>
            <a:r>
              <a:rPr lang="en-US" sz="2800" b="1" u="sng" smtClean="0"/>
              <a:t>s</a:t>
            </a:r>
            <a:r>
              <a:rPr lang="en-US" sz="2800" b="1" smtClean="0"/>
              <a:t> </a:t>
            </a:r>
          </a:p>
          <a:p>
            <a:pPr lvl="1"/>
            <a:r>
              <a:rPr lang="en-US" sz="2400" smtClean="0"/>
              <a:t>Inductors in </a:t>
            </a:r>
            <a:r>
              <a:rPr lang="en-US" sz="2400" b="1" smtClean="0"/>
              <a:t>parallel</a:t>
            </a:r>
            <a:r>
              <a:rPr lang="en-US" sz="2400" smtClean="0"/>
              <a:t> add the same way resistors in </a:t>
            </a:r>
            <a:r>
              <a:rPr lang="en-US" sz="2400" b="1" smtClean="0"/>
              <a:t>parallel</a:t>
            </a:r>
            <a:r>
              <a:rPr lang="en-US" sz="2400" smtClean="0"/>
              <a:t> add</a:t>
            </a:r>
          </a:p>
        </p:txBody>
      </p:sp>
      <p:graphicFrame>
        <p:nvGraphicFramePr>
          <p:cNvPr id="3789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538288" y="2971800"/>
          <a:ext cx="6015037" cy="1041400"/>
        </p:xfrm>
        <a:graphic>
          <a:graphicData uri="http://schemas.openxmlformats.org/presentationml/2006/ole">
            <p:oleObj spid="_x0000_s37890" name="Equation" r:id="rId3" imgW="3593880" imgH="622080" progId="Equation.3">
              <p:embed/>
            </p:oleObj>
          </a:graphicData>
        </a:graphic>
      </p:graphicFrame>
      <p:sp>
        <p:nvSpPr>
          <p:cNvPr id="37896" name="Oval 6"/>
          <p:cNvSpPr>
            <a:spLocks noChangeArrowheads="1"/>
          </p:cNvSpPr>
          <p:nvPr/>
        </p:nvSpPr>
        <p:spPr bwMode="auto">
          <a:xfrm>
            <a:off x="2379663" y="459581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Oval 7"/>
          <p:cNvSpPr>
            <a:spLocks noChangeArrowheads="1"/>
          </p:cNvSpPr>
          <p:nvPr/>
        </p:nvSpPr>
        <p:spPr bwMode="auto">
          <a:xfrm>
            <a:off x="3086100" y="459581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Oval 8"/>
          <p:cNvSpPr>
            <a:spLocks noChangeArrowheads="1"/>
          </p:cNvSpPr>
          <p:nvPr/>
        </p:nvSpPr>
        <p:spPr bwMode="auto">
          <a:xfrm>
            <a:off x="2395538" y="57832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Oval 9"/>
          <p:cNvSpPr>
            <a:spLocks noChangeArrowheads="1"/>
          </p:cNvSpPr>
          <p:nvPr/>
        </p:nvSpPr>
        <p:spPr bwMode="auto">
          <a:xfrm>
            <a:off x="3100388" y="57832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00" name="AutoShape 10"/>
          <p:cNvCxnSpPr>
            <a:cxnSpLocks noChangeShapeType="1"/>
            <a:stCxn id="37898" idx="6"/>
            <a:endCxn id="37899" idx="2"/>
          </p:cNvCxnSpPr>
          <p:nvPr/>
        </p:nvCxnSpPr>
        <p:spPr bwMode="auto">
          <a:xfrm>
            <a:off x="2527300" y="5845175"/>
            <a:ext cx="5730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7901" name="AutoShape 11"/>
          <p:cNvCxnSpPr>
            <a:cxnSpLocks noChangeShapeType="1"/>
            <a:stCxn id="37898" idx="0"/>
            <a:endCxn id="37940" idx="19"/>
          </p:cNvCxnSpPr>
          <p:nvPr/>
        </p:nvCxnSpPr>
        <p:spPr bwMode="auto">
          <a:xfrm flipH="1" flipV="1">
            <a:off x="2451100" y="5486400"/>
            <a:ext cx="11113" cy="296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7902" name="AutoShape 12"/>
          <p:cNvCxnSpPr>
            <a:cxnSpLocks noChangeShapeType="1"/>
            <a:stCxn id="37896" idx="4"/>
            <a:endCxn id="37940" idx="0"/>
          </p:cNvCxnSpPr>
          <p:nvPr/>
        </p:nvCxnSpPr>
        <p:spPr bwMode="auto">
          <a:xfrm>
            <a:off x="2446338" y="4718050"/>
            <a:ext cx="6350" cy="3111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7903" name="AutoShape 13"/>
          <p:cNvCxnSpPr>
            <a:cxnSpLocks noChangeShapeType="1"/>
            <a:stCxn id="37896" idx="6"/>
            <a:endCxn id="37897" idx="2"/>
          </p:cNvCxnSpPr>
          <p:nvPr/>
        </p:nvCxnSpPr>
        <p:spPr bwMode="auto">
          <a:xfrm>
            <a:off x="2511425" y="4657725"/>
            <a:ext cx="5746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7904" name="AutoShape 14"/>
          <p:cNvCxnSpPr>
            <a:cxnSpLocks noChangeShapeType="1"/>
            <a:stCxn id="37897" idx="4"/>
            <a:endCxn id="37941" idx="0"/>
          </p:cNvCxnSpPr>
          <p:nvPr/>
        </p:nvCxnSpPr>
        <p:spPr bwMode="auto">
          <a:xfrm>
            <a:off x="3152775" y="4718050"/>
            <a:ext cx="15875" cy="3111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7905" name="AutoShape 15"/>
          <p:cNvCxnSpPr>
            <a:cxnSpLocks noChangeShapeType="1"/>
            <a:stCxn id="37899" idx="0"/>
            <a:endCxn id="37941" idx="19"/>
          </p:cNvCxnSpPr>
          <p:nvPr/>
        </p:nvCxnSpPr>
        <p:spPr bwMode="auto">
          <a:xfrm flipV="1">
            <a:off x="3167063" y="5486400"/>
            <a:ext cx="0" cy="296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7906" name="Text Box 16"/>
          <p:cNvSpPr txBox="1">
            <a:spLocks noChangeArrowheads="1"/>
          </p:cNvSpPr>
          <p:nvPr/>
        </p:nvSpPr>
        <p:spPr bwMode="auto">
          <a:xfrm>
            <a:off x="1925638" y="5029200"/>
            <a:ext cx="4127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L</a:t>
            </a:r>
            <a:r>
              <a:rPr lang="en-US" b="1" baseline="-25000"/>
              <a:t>1</a:t>
            </a:r>
            <a:endParaRPr lang="en-US" b="1"/>
          </a:p>
        </p:txBody>
      </p:sp>
      <p:sp>
        <p:nvSpPr>
          <p:cNvPr id="37907" name="Text Box 33"/>
          <p:cNvSpPr txBox="1">
            <a:spLocks noChangeArrowheads="1"/>
          </p:cNvSpPr>
          <p:nvPr/>
        </p:nvSpPr>
        <p:spPr bwMode="auto">
          <a:xfrm>
            <a:off x="2687638" y="5043488"/>
            <a:ext cx="4127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L</a:t>
            </a:r>
            <a:r>
              <a:rPr lang="en-US" b="1" baseline="-25000"/>
              <a:t>2</a:t>
            </a:r>
            <a:endParaRPr lang="en-US" b="1"/>
          </a:p>
        </p:txBody>
      </p:sp>
      <p:sp>
        <p:nvSpPr>
          <p:cNvPr id="37908" name="Text Box 34"/>
          <p:cNvSpPr txBox="1">
            <a:spLocks noChangeArrowheads="1"/>
          </p:cNvSpPr>
          <p:nvPr/>
        </p:nvSpPr>
        <p:spPr bwMode="auto">
          <a:xfrm>
            <a:off x="3405188" y="5043488"/>
            <a:ext cx="4127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L</a:t>
            </a:r>
            <a:r>
              <a:rPr lang="en-US" b="1" baseline="-25000"/>
              <a:t>3</a:t>
            </a:r>
            <a:endParaRPr lang="en-US" b="1"/>
          </a:p>
        </p:txBody>
      </p:sp>
      <p:cxnSp>
        <p:nvCxnSpPr>
          <p:cNvPr id="37909" name="AutoShape 35"/>
          <p:cNvCxnSpPr>
            <a:cxnSpLocks noChangeShapeType="1"/>
            <a:stCxn id="37897" idx="6"/>
            <a:endCxn id="37911" idx="2"/>
          </p:cNvCxnSpPr>
          <p:nvPr/>
        </p:nvCxnSpPr>
        <p:spPr bwMode="auto">
          <a:xfrm>
            <a:off x="3217863" y="4657725"/>
            <a:ext cx="5667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7910" name="AutoShape 36"/>
          <p:cNvCxnSpPr>
            <a:cxnSpLocks noChangeShapeType="1"/>
            <a:stCxn id="37899" idx="6"/>
            <a:endCxn id="37912" idx="2"/>
          </p:cNvCxnSpPr>
          <p:nvPr/>
        </p:nvCxnSpPr>
        <p:spPr bwMode="auto">
          <a:xfrm>
            <a:off x="3232150" y="5845175"/>
            <a:ext cx="5667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7911" name="Oval 46"/>
          <p:cNvSpPr>
            <a:spLocks noChangeArrowheads="1"/>
          </p:cNvSpPr>
          <p:nvPr/>
        </p:nvSpPr>
        <p:spPr bwMode="auto">
          <a:xfrm>
            <a:off x="3784600" y="459581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12" name="Oval 47"/>
          <p:cNvSpPr>
            <a:spLocks noChangeArrowheads="1"/>
          </p:cNvSpPr>
          <p:nvPr/>
        </p:nvSpPr>
        <p:spPr bwMode="auto">
          <a:xfrm>
            <a:off x="3798888" y="57832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13" name="AutoShape 48"/>
          <p:cNvCxnSpPr>
            <a:cxnSpLocks noChangeShapeType="1"/>
            <a:stCxn id="37912" idx="0"/>
            <a:endCxn id="37942" idx="19"/>
          </p:cNvCxnSpPr>
          <p:nvPr/>
        </p:nvCxnSpPr>
        <p:spPr bwMode="auto">
          <a:xfrm flipH="1" flipV="1">
            <a:off x="3854450" y="5486400"/>
            <a:ext cx="11113" cy="296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7914" name="AutoShape 49"/>
          <p:cNvCxnSpPr>
            <a:cxnSpLocks noChangeShapeType="1"/>
            <a:stCxn id="37911" idx="4"/>
            <a:endCxn id="37942" idx="0"/>
          </p:cNvCxnSpPr>
          <p:nvPr/>
        </p:nvCxnSpPr>
        <p:spPr bwMode="auto">
          <a:xfrm>
            <a:off x="3851275" y="4718050"/>
            <a:ext cx="4763" cy="3111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7915" name="Oval 50"/>
          <p:cNvSpPr>
            <a:spLocks noChangeArrowheads="1"/>
          </p:cNvSpPr>
          <p:nvPr/>
        </p:nvSpPr>
        <p:spPr bwMode="auto">
          <a:xfrm>
            <a:off x="1749425" y="459581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Oval 51"/>
          <p:cNvSpPr>
            <a:spLocks noChangeArrowheads="1"/>
          </p:cNvSpPr>
          <p:nvPr/>
        </p:nvSpPr>
        <p:spPr bwMode="auto">
          <a:xfrm>
            <a:off x="1749425" y="578326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17" name="AutoShape 52"/>
          <p:cNvCxnSpPr>
            <a:cxnSpLocks noChangeShapeType="1"/>
            <a:stCxn id="37916" idx="6"/>
            <a:endCxn id="37898" idx="2"/>
          </p:cNvCxnSpPr>
          <p:nvPr/>
        </p:nvCxnSpPr>
        <p:spPr bwMode="auto">
          <a:xfrm>
            <a:off x="1881188" y="5845175"/>
            <a:ext cx="51435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7918" name="AutoShape 53"/>
          <p:cNvCxnSpPr>
            <a:cxnSpLocks noChangeShapeType="1"/>
            <a:stCxn id="37915" idx="6"/>
            <a:endCxn id="37896" idx="2"/>
          </p:cNvCxnSpPr>
          <p:nvPr/>
        </p:nvCxnSpPr>
        <p:spPr bwMode="auto">
          <a:xfrm>
            <a:off x="1881188" y="4657725"/>
            <a:ext cx="4984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7919" name="Oval 63"/>
          <p:cNvSpPr>
            <a:spLocks noChangeArrowheads="1"/>
          </p:cNvSpPr>
          <p:nvPr/>
        </p:nvSpPr>
        <p:spPr bwMode="auto">
          <a:xfrm>
            <a:off x="4502150" y="459581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20" name="Oval 64"/>
          <p:cNvSpPr>
            <a:spLocks noChangeArrowheads="1"/>
          </p:cNvSpPr>
          <p:nvPr/>
        </p:nvSpPr>
        <p:spPr bwMode="auto">
          <a:xfrm>
            <a:off x="4516438" y="57832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21" name="AutoShape 65"/>
          <p:cNvCxnSpPr>
            <a:cxnSpLocks noChangeShapeType="1"/>
            <a:stCxn id="37920" idx="0"/>
            <a:endCxn id="37943" idx="19"/>
          </p:cNvCxnSpPr>
          <p:nvPr/>
        </p:nvCxnSpPr>
        <p:spPr bwMode="auto">
          <a:xfrm flipH="1" flipV="1">
            <a:off x="4572000" y="5486400"/>
            <a:ext cx="11113" cy="296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7922" name="AutoShape 66"/>
          <p:cNvCxnSpPr>
            <a:cxnSpLocks noChangeShapeType="1"/>
            <a:stCxn id="37919" idx="4"/>
            <a:endCxn id="37943" idx="0"/>
          </p:cNvCxnSpPr>
          <p:nvPr/>
        </p:nvCxnSpPr>
        <p:spPr bwMode="auto">
          <a:xfrm>
            <a:off x="4568825" y="4718050"/>
            <a:ext cx="4763" cy="3111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7923" name="Oval 76"/>
          <p:cNvSpPr>
            <a:spLocks noChangeArrowheads="1"/>
          </p:cNvSpPr>
          <p:nvPr/>
        </p:nvSpPr>
        <p:spPr bwMode="auto">
          <a:xfrm>
            <a:off x="5189538" y="459581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24" name="Oval 77"/>
          <p:cNvSpPr>
            <a:spLocks noChangeArrowheads="1"/>
          </p:cNvSpPr>
          <p:nvPr/>
        </p:nvSpPr>
        <p:spPr bwMode="auto">
          <a:xfrm>
            <a:off x="5191125" y="578326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25" name="AutoShape 78"/>
          <p:cNvCxnSpPr>
            <a:cxnSpLocks noChangeShapeType="1"/>
            <a:stCxn id="37924" idx="0"/>
            <a:endCxn id="37944" idx="19"/>
          </p:cNvCxnSpPr>
          <p:nvPr/>
        </p:nvCxnSpPr>
        <p:spPr bwMode="auto">
          <a:xfrm flipH="1" flipV="1">
            <a:off x="5254625" y="5486400"/>
            <a:ext cx="3175" cy="296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7926" name="AutoShape 79"/>
          <p:cNvCxnSpPr>
            <a:cxnSpLocks noChangeShapeType="1"/>
            <a:stCxn id="37923" idx="4"/>
            <a:endCxn id="37944" idx="0"/>
          </p:cNvCxnSpPr>
          <p:nvPr/>
        </p:nvCxnSpPr>
        <p:spPr bwMode="auto">
          <a:xfrm>
            <a:off x="5256213" y="4718050"/>
            <a:ext cx="0" cy="3111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7927" name="Text Box 80"/>
          <p:cNvSpPr txBox="1">
            <a:spLocks noChangeArrowheads="1"/>
          </p:cNvSpPr>
          <p:nvPr/>
        </p:nvSpPr>
        <p:spPr bwMode="auto">
          <a:xfrm>
            <a:off x="4127500" y="5043488"/>
            <a:ext cx="420688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L</a:t>
            </a:r>
            <a:r>
              <a:rPr lang="en-US" b="1" baseline="-25000"/>
              <a:t>n</a:t>
            </a:r>
            <a:endParaRPr lang="en-US" b="1"/>
          </a:p>
        </p:txBody>
      </p:sp>
      <p:sp>
        <p:nvSpPr>
          <p:cNvPr id="37928" name="Text Box 81"/>
          <p:cNvSpPr txBox="1">
            <a:spLocks noChangeArrowheads="1"/>
          </p:cNvSpPr>
          <p:nvPr/>
        </p:nvSpPr>
        <p:spPr bwMode="auto">
          <a:xfrm>
            <a:off x="4776788" y="5043488"/>
            <a:ext cx="446087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L</a:t>
            </a:r>
            <a:r>
              <a:rPr lang="en-US" b="1" baseline="-25000"/>
              <a:t>N</a:t>
            </a:r>
            <a:endParaRPr lang="en-US" b="1"/>
          </a:p>
        </p:txBody>
      </p:sp>
      <p:cxnSp>
        <p:nvCxnSpPr>
          <p:cNvPr id="37929" name="AutoShape 82"/>
          <p:cNvCxnSpPr>
            <a:cxnSpLocks noChangeShapeType="1"/>
            <a:stCxn id="37911" idx="6"/>
            <a:endCxn id="37919" idx="2"/>
          </p:cNvCxnSpPr>
          <p:nvPr/>
        </p:nvCxnSpPr>
        <p:spPr bwMode="auto">
          <a:xfrm>
            <a:off x="3916363" y="4657725"/>
            <a:ext cx="58578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37930" name="AutoShape 83"/>
          <p:cNvCxnSpPr>
            <a:cxnSpLocks noChangeShapeType="1"/>
            <a:stCxn id="37912" idx="6"/>
            <a:endCxn id="37920" idx="2"/>
          </p:cNvCxnSpPr>
          <p:nvPr/>
        </p:nvCxnSpPr>
        <p:spPr bwMode="auto">
          <a:xfrm>
            <a:off x="3930650" y="5845175"/>
            <a:ext cx="5857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37931" name="AutoShape 84"/>
          <p:cNvCxnSpPr>
            <a:cxnSpLocks noChangeShapeType="1"/>
            <a:stCxn id="37919" idx="6"/>
            <a:endCxn id="37923" idx="2"/>
          </p:cNvCxnSpPr>
          <p:nvPr/>
        </p:nvCxnSpPr>
        <p:spPr bwMode="auto">
          <a:xfrm>
            <a:off x="4633913" y="4657725"/>
            <a:ext cx="5556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37932" name="AutoShape 85"/>
          <p:cNvCxnSpPr>
            <a:cxnSpLocks noChangeShapeType="1"/>
            <a:stCxn id="37920" idx="6"/>
            <a:endCxn id="37924" idx="2"/>
          </p:cNvCxnSpPr>
          <p:nvPr/>
        </p:nvCxnSpPr>
        <p:spPr bwMode="auto">
          <a:xfrm>
            <a:off x="4648200" y="5845175"/>
            <a:ext cx="5429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</p:cxnSp>
      <p:sp>
        <p:nvSpPr>
          <p:cNvPr id="37933" name="Oval 95"/>
          <p:cNvSpPr>
            <a:spLocks noChangeArrowheads="1"/>
          </p:cNvSpPr>
          <p:nvPr/>
        </p:nvSpPr>
        <p:spPr bwMode="auto">
          <a:xfrm>
            <a:off x="6473825" y="459581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Oval 96"/>
          <p:cNvSpPr>
            <a:spLocks noChangeArrowheads="1"/>
          </p:cNvSpPr>
          <p:nvPr/>
        </p:nvSpPr>
        <p:spPr bwMode="auto">
          <a:xfrm>
            <a:off x="6473825" y="578008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35" name="Text Box 97"/>
          <p:cNvSpPr txBox="1">
            <a:spLocks noChangeArrowheads="1"/>
          </p:cNvSpPr>
          <p:nvPr/>
        </p:nvSpPr>
        <p:spPr bwMode="auto">
          <a:xfrm>
            <a:off x="7138988" y="5043488"/>
            <a:ext cx="557212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L</a:t>
            </a:r>
            <a:r>
              <a:rPr lang="en-US" b="1" baseline="-25000"/>
              <a:t>EQ</a:t>
            </a:r>
            <a:endParaRPr lang="en-US" b="1"/>
          </a:p>
        </p:txBody>
      </p:sp>
      <p:cxnSp>
        <p:nvCxnSpPr>
          <p:cNvPr id="37936" name="AutoShape 98"/>
          <p:cNvCxnSpPr>
            <a:cxnSpLocks noChangeShapeType="1"/>
            <a:stCxn id="37934" idx="6"/>
            <a:endCxn id="37939" idx="19"/>
          </p:cNvCxnSpPr>
          <p:nvPr/>
        </p:nvCxnSpPr>
        <p:spPr bwMode="auto">
          <a:xfrm flipV="1">
            <a:off x="6605588" y="5486400"/>
            <a:ext cx="407987" cy="35560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7937" name="AutoShape 99"/>
          <p:cNvCxnSpPr>
            <a:cxnSpLocks noChangeShapeType="1"/>
            <a:stCxn id="37933" idx="6"/>
            <a:endCxn id="37939" idx="0"/>
          </p:cNvCxnSpPr>
          <p:nvPr/>
        </p:nvCxnSpPr>
        <p:spPr bwMode="auto">
          <a:xfrm>
            <a:off x="6605588" y="4657725"/>
            <a:ext cx="409575" cy="3714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37938" name="AutoShape 100"/>
          <p:cNvSpPr>
            <a:spLocks noChangeArrowheads="1"/>
          </p:cNvSpPr>
          <p:nvPr/>
        </p:nvSpPr>
        <p:spPr bwMode="auto">
          <a:xfrm>
            <a:off x="5635625" y="5035550"/>
            <a:ext cx="609600" cy="376238"/>
          </a:xfrm>
          <a:prstGeom prst="rightArrow">
            <a:avLst>
              <a:gd name="adj1" fmla="val 50000"/>
              <a:gd name="adj2" fmla="val 40506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39" name="Freeform 109"/>
          <p:cNvSpPr>
            <a:spLocks/>
          </p:cNvSpPr>
          <p:nvPr/>
        </p:nvSpPr>
        <p:spPr bwMode="auto">
          <a:xfrm>
            <a:off x="6937375" y="5029200"/>
            <a:ext cx="152400" cy="457200"/>
          </a:xfrm>
          <a:custGeom>
            <a:avLst/>
            <a:gdLst>
              <a:gd name="T0" fmla="*/ 77066 w 528"/>
              <a:gd name="T1" fmla="*/ 0 h 936"/>
              <a:gd name="T2" fmla="*/ 26843 w 528"/>
              <a:gd name="T3" fmla="*/ 20515 h 936"/>
              <a:gd name="T4" fmla="*/ 0 w 528"/>
              <a:gd name="T5" fmla="*/ 55685 h 936"/>
              <a:gd name="T6" fmla="*/ 26843 w 528"/>
              <a:gd name="T7" fmla="*/ 90854 h 936"/>
              <a:gd name="T8" fmla="*/ 134505 w 528"/>
              <a:gd name="T9" fmla="*/ 126023 h 936"/>
              <a:gd name="T10" fmla="*/ 134505 w 528"/>
              <a:gd name="T11" fmla="*/ 73269 h 936"/>
              <a:gd name="T12" fmla="*/ 26843 w 528"/>
              <a:gd name="T13" fmla="*/ 126023 h 936"/>
              <a:gd name="T14" fmla="*/ 0 w 528"/>
              <a:gd name="T15" fmla="*/ 161192 h 936"/>
              <a:gd name="T16" fmla="*/ 26843 w 528"/>
              <a:gd name="T17" fmla="*/ 196362 h 936"/>
              <a:gd name="T18" fmla="*/ 134505 w 528"/>
              <a:gd name="T19" fmla="*/ 249115 h 936"/>
              <a:gd name="T20" fmla="*/ 134505 w 528"/>
              <a:gd name="T21" fmla="*/ 196362 h 936"/>
              <a:gd name="T22" fmla="*/ 26843 w 528"/>
              <a:gd name="T23" fmla="*/ 249115 h 936"/>
              <a:gd name="T24" fmla="*/ 0 w 528"/>
              <a:gd name="T25" fmla="*/ 284285 h 936"/>
              <a:gd name="T26" fmla="*/ 26843 w 528"/>
              <a:gd name="T27" fmla="*/ 319454 h 936"/>
              <a:gd name="T28" fmla="*/ 134505 w 528"/>
              <a:gd name="T29" fmla="*/ 372208 h 936"/>
              <a:gd name="T30" fmla="*/ 134505 w 528"/>
              <a:gd name="T31" fmla="*/ 319454 h 936"/>
              <a:gd name="T32" fmla="*/ 26843 w 528"/>
              <a:gd name="T33" fmla="*/ 372208 h 936"/>
              <a:gd name="T34" fmla="*/ 0 w 528"/>
              <a:gd name="T35" fmla="*/ 407377 h 936"/>
              <a:gd name="T36" fmla="*/ 26843 w 528"/>
              <a:gd name="T37" fmla="*/ 442546 h 936"/>
              <a:gd name="T38" fmla="*/ 76200 w 528"/>
              <a:gd name="T39" fmla="*/ 457200 h 9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28"/>
              <a:gd name="T61" fmla="*/ 0 h 936"/>
              <a:gd name="T62" fmla="*/ 528 w 528"/>
              <a:gd name="T63" fmla="*/ 936 h 9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28" h="936">
                <a:moveTo>
                  <a:pt x="267" y="0"/>
                </a:moveTo>
                <a:cubicBezTo>
                  <a:pt x="239" y="7"/>
                  <a:pt x="138" y="23"/>
                  <a:pt x="93" y="42"/>
                </a:cubicBezTo>
                <a:cubicBezTo>
                  <a:pt x="48" y="61"/>
                  <a:pt x="0" y="90"/>
                  <a:pt x="0" y="114"/>
                </a:cubicBezTo>
                <a:cubicBezTo>
                  <a:pt x="0" y="138"/>
                  <a:pt x="16" y="162"/>
                  <a:pt x="93" y="186"/>
                </a:cubicBezTo>
                <a:cubicBezTo>
                  <a:pt x="171" y="210"/>
                  <a:pt x="404" y="264"/>
                  <a:pt x="466" y="258"/>
                </a:cubicBezTo>
                <a:cubicBezTo>
                  <a:pt x="528" y="252"/>
                  <a:pt x="528" y="150"/>
                  <a:pt x="466" y="150"/>
                </a:cubicBezTo>
                <a:cubicBezTo>
                  <a:pt x="404" y="150"/>
                  <a:pt x="171" y="228"/>
                  <a:pt x="93" y="258"/>
                </a:cubicBezTo>
                <a:cubicBezTo>
                  <a:pt x="16" y="288"/>
                  <a:pt x="0" y="306"/>
                  <a:pt x="0" y="330"/>
                </a:cubicBezTo>
                <a:cubicBezTo>
                  <a:pt x="0" y="354"/>
                  <a:pt x="16" y="372"/>
                  <a:pt x="93" y="402"/>
                </a:cubicBezTo>
                <a:cubicBezTo>
                  <a:pt x="171" y="432"/>
                  <a:pt x="404" y="510"/>
                  <a:pt x="466" y="510"/>
                </a:cubicBezTo>
                <a:cubicBezTo>
                  <a:pt x="528" y="510"/>
                  <a:pt x="528" y="402"/>
                  <a:pt x="466" y="402"/>
                </a:cubicBezTo>
                <a:cubicBezTo>
                  <a:pt x="404" y="402"/>
                  <a:pt x="171" y="480"/>
                  <a:pt x="93" y="510"/>
                </a:cubicBezTo>
                <a:cubicBezTo>
                  <a:pt x="16" y="540"/>
                  <a:pt x="0" y="558"/>
                  <a:pt x="0" y="582"/>
                </a:cubicBezTo>
                <a:cubicBezTo>
                  <a:pt x="0" y="606"/>
                  <a:pt x="16" y="624"/>
                  <a:pt x="93" y="654"/>
                </a:cubicBezTo>
                <a:cubicBezTo>
                  <a:pt x="171" y="684"/>
                  <a:pt x="404" y="762"/>
                  <a:pt x="466" y="762"/>
                </a:cubicBezTo>
                <a:cubicBezTo>
                  <a:pt x="528" y="762"/>
                  <a:pt x="528" y="654"/>
                  <a:pt x="466" y="654"/>
                </a:cubicBezTo>
                <a:cubicBezTo>
                  <a:pt x="404" y="654"/>
                  <a:pt x="171" y="732"/>
                  <a:pt x="93" y="762"/>
                </a:cubicBezTo>
                <a:cubicBezTo>
                  <a:pt x="16" y="792"/>
                  <a:pt x="0" y="810"/>
                  <a:pt x="0" y="834"/>
                </a:cubicBezTo>
                <a:cubicBezTo>
                  <a:pt x="0" y="858"/>
                  <a:pt x="49" y="889"/>
                  <a:pt x="93" y="906"/>
                </a:cubicBezTo>
                <a:cubicBezTo>
                  <a:pt x="137" y="923"/>
                  <a:pt x="229" y="930"/>
                  <a:pt x="264" y="936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40" name="Freeform 110"/>
          <p:cNvSpPr>
            <a:spLocks/>
          </p:cNvSpPr>
          <p:nvPr/>
        </p:nvSpPr>
        <p:spPr bwMode="auto">
          <a:xfrm>
            <a:off x="2374900" y="5029200"/>
            <a:ext cx="152400" cy="457200"/>
          </a:xfrm>
          <a:custGeom>
            <a:avLst/>
            <a:gdLst>
              <a:gd name="T0" fmla="*/ 77066 w 528"/>
              <a:gd name="T1" fmla="*/ 0 h 936"/>
              <a:gd name="T2" fmla="*/ 26843 w 528"/>
              <a:gd name="T3" fmla="*/ 20515 h 936"/>
              <a:gd name="T4" fmla="*/ 0 w 528"/>
              <a:gd name="T5" fmla="*/ 55685 h 936"/>
              <a:gd name="T6" fmla="*/ 26843 w 528"/>
              <a:gd name="T7" fmla="*/ 90854 h 936"/>
              <a:gd name="T8" fmla="*/ 134505 w 528"/>
              <a:gd name="T9" fmla="*/ 126023 h 936"/>
              <a:gd name="T10" fmla="*/ 134505 w 528"/>
              <a:gd name="T11" fmla="*/ 73269 h 936"/>
              <a:gd name="T12" fmla="*/ 26843 w 528"/>
              <a:gd name="T13" fmla="*/ 126023 h 936"/>
              <a:gd name="T14" fmla="*/ 0 w 528"/>
              <a:gd name="T15" fmla="*/ 161192 h 936"/>
              <a:gd name="T16" fmla="*/ 26843 w 528"/>
              <a:gd name="T17" fmla="*/ 196362 h 936"/>
              <a:gd name="T18" fmla="*/ 134505 w 528"/>
              <a:gd name="T19" fmla="*/ 249115 h 936"/>
              <a:gd name="T20" fmla="*/ 134505 w 528"/>
              <a:gd name="T21" fmla="*/ 196362 h 936"/>
              <a:gd name="T22" fmla="*/ 26843 w 528"/>
              <a:gd name="T23" fmla="*/ 249115 h 936"/>
              <a:gd name="T24" fmla="*/ 0 w 528"/>
              <a:gd name="T25" fmla="*/ 284285 h 936"/>
              <a:gd name="T26" fmla="*/ 26843 w 528"/>
              <a:gd name="T27" fmla="*/ 319454 h 936"/>
              <a:gd name="T28" fmla="*/ 134505 w 528"/>
              <a:gd name="T29" fmla="*/ 372208 h 936"/>
              <a:gd name="T30" fmla="*/ 134505 w 528"/>
              <a:gd name="T31" fmla="*/ 319454 h 936"/>
              <a:gd name="T32" fmla="*/ 26843 w 528"/>
              <a:gd name="T33" fmla="*/ 372208 h 936"/>
              <a:gd name="T34" fmla="*/ 0 w 528"/>
              <a:gd name="T35" fmla="*/ 407377 h 936"/>
              <a:gd name="T36" fmla="*/ 26843 w 528"/>
              <a:gd name="T37" fmla="*/ 442546 h 936"/>
              <a:gd name="T38" fmla="*/ 76200 w 528"/>
              <a:gd name="T39" fmla="*/ 457200 h 9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28"/>
              <a:gd name="T61" fmla="*/ 0 h 936"/>
              <a:gd name="T62" fmla="*/ 528 w 528"/>
              <a:gd name="T63" fmla="*/ 936 h 9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28" h="936">
                <a:moveTo>
                  <a:pt x="267" y="0"/>
                </a:moveTo>
                <a:cubicBezTo>
                  <a:pt x="239" y="7"/>
                  <a:pt x="138" y="23"/>
                  <a:pt x="93" y="42"/>
                </a:cubicBezTo>
                <a:cubicBezTo>
                  <a:pt x="48" y="61"/>
                  <a:pt x="0" y="90"/>
                  <a:pt x="0" y="114"/>
                </a:cubicBezTo>
                <a:cubicBezTo>
                  <a:pt x="0" y="138"/>
                  <a:pt x="16" y="162"/>
                  <a:pt x="93" y="186"/>
                </a:cubicBezTo>
                <a:cubicBezTo>
                  <a:pt x="171" y="210"/>
                  <a:pt x="404" y="264"/>
                  <a:pt x="466" y="258"/>
                </a:cubicBezTo>
                <a:cubicBezTo>
                  <a:pt x="528" y="252"/>
                  <a:pt x="528" y="150"/>
                  <a:pt x="466" y="150"/>
                </a:cubicBezTo>
                <a:cubicBezTo>
                  <a:pt x="404" y="150"/>
                  <a:pt x="171" y="228"/>
                  <a:pt x="93" y="258"/>
                </a:cubicBezTo>
                <a:cubicBezTo>
                  <a:pt x="16" y="288"/>
                  <a:pt x="0" y="306"/>
                  <a:pt x="0" y="330"/>
                </a:cubicBezTo>
                <a:cubicBezTo>
                  <a:pt x="0" y="354"/>
                  <a:pt x="16" y="372"/>
                  <a:pt x="93" y="402"/>
                </a:cubicBezTo>
                <a:cubicBezTo>
                  <a:pt x="171" y="432"/>
                  <a:pt x="404" y="510"/>
                  <a:pt x="466" y="510"/>
                </a:cubicBezTo>
                <a:cubicBezTo>
                  <a:pt x="528" y="510"/>
                  <a:pt x="528" y="402"/>
                  <a:pt x="466" y="402"/>
                </a:cubicBezTo>
                <a:cubicBezTo>
                  <a:pt x="404" y="402"/>
                  <a:pt x="171" y="480"/>
                  <a:pt x="93" y="510"/>
                </a:cubicBezTo>
                <a:cubicBezTo>
                  <a:pt x="16" y="540"/>
                  <a:pt x="0" y="558"/>
                  <a:pt x="0" y="582"/>
                </a:cubicBezTo>
                <a:cubicBezTo>
                  <a:pt x="0" y="606"/>
                  <a:pt x="16" y="624"/>
                  <a:pt x="93" y="654"/>
                </a:cubicBezTo>
                <a:cubicBezTo>
                  <a:pt x="171" y="684"/>
                  <a:pt x="404" y="762"/>
                  <a:pt x="466" y="762"/>
                </a:cubicBezTo>
                <a:cubicBezTo>
                  <a:pt x="528" y="762"/>
                  <a:pt x="528" y="654"/>
                  <a:pt x="466" y="654"/>
                </a:cubicBezTo>
                <a:cubicBezTo>
                  <a:pt x="404" y="654"/>
                  <a:pt x="171" y="732"/>
                  <a:pt x="93" y="762"/>
                </a:cubicBezTo>
                <a:cubicBezTo>
                  <a:pt x="16" y="792"/>
                  <a:pt x="0" y="810"/>
                  <a:pt x="0" y="834"/>
                </a:cubicBezTo>
                <a:cubicBezTo>
                  <a:pt x="0" y="858"/>
                  <a:pt x="49" y="889"/>
                  <a:pt x="93" y="906"/>
                </a:cubicBezTo>
                <a:cubicBezTo>
                  <a:pt x="137" y="923"/>
                  <a:pt x="229" y="930"/>
                  <a:pt x="264" y="936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41" name="Freeform 111"/>
          <p:cNvSpPr>
            <a:spLocks/>
          </p:cNvSpPr>
          <p:nvPr/>
        </p:nvSpPr>
        <p:spPr bwMode="auto">
          <a:xfrm>
            <a:off x="3090863" y="5029200"/>
            <a:ext cx="152400" cy="457200"/>
          </a:xfrm>
          <a:custGeom>
            <a:avLst/>
            <a:gdLst>
              <a:gd name="T0" fmla="*/ 77066 w 528"/>
              <a:gd name="T1" fmla="*/ 0 h 936"/>
              <a:gd name="T2" fmla="*/ 26843 w 528"/>
              <a:gd name="T3" fmla="*/ 20515 h 936"/>
              <a:gd name="T4" fmla="*/ 0 w 528"/>
              <a:gd name="T5" fmla="*/ 55685 h 936"/>
              <a:gd name="T6" fmla="*/ 26843 w 528"/>
              <a:gd name="T7" fmla="*/ 90854 h 936"/>
              <a:gd name="T8" fmla="*/ 134505 w 528"/>
              <a:gd name="T9" fmla="*/ 126023 h 936"/>
              <a:gd name="T10" fmla="*/ 134505 w 528"/>
              <a:gd name="T11" fmla="*/ 73269 h 936"/>
              <a:gd name="T12" fmla="*/ 26843 w 528"/>
              <a:gd name="T13" fmla="*/ 126023 h 936"/>
              <a:gd name="T14" fmla="*/ 0 w 528"/>
              <a:gd name="T15" fmla="*/ 161192 h 936"/>
              <a:gd name="T16" fmla="*/ 26843 w 528"/>
              <a:gd name="T17" fmla="*/ 196362 h 936"/>
              <a:gd name="T18" fmla="*/ 134505 w 528"/>
              <a:gd name="T19" fmla="*/ 249115 h 936"/>
              <a:gd name="T20" fmla="*/ 134505 w 528"/>
              <a:gd name="T21" fmla="*/ 196362 h 936"/>
              <a:gd name="T22" fmla="*/ 26843 w 528"/>
              <a:gd name="T23" fmla="*/ 249115 h 936"/>
              <a:gd name="T24" fmla="*/ 0 w 528"/>
              <a:gd name="T25" fmla="*/ 284285 h 936"/>
              <a:gd name="T26" fmla="*/ 26843 w 528"/>
              <a:gd name="T27" fmla="*/ 319454 h 936"/>
              <a:gd name="T28" fmla="*/ 134505 w 528"/>
              <a:gd name="T29" fmla="*/ 372208 h 936"/>
              <a:gd name="T30" fmla="*/ 134505 w 528"/>
              <a:gd name="T31" fmla="*/ 319454 h 936"/>
              <a:gd name="T32" fmla="*/ 26843 w 528"/>
              <a:gd name="T33" fmla="*/ 372208 h 936"/>
              <a:gd name="T34" fmla="*/ 0 w 528"/>
              <a:gd name="T35" fmla="*/ 407377 h 936"/>
              <a:gd name="T36" fmla="*/ 26843 w 528"/>
              <a:gd name="T37" fmla="*/ 442546 h 936"/>
              <a:gd name="T38" fmla="*/ 76200 w 528"/>
              <a:gd name="T39" fmla="*/ 457200 h 9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28"/>
              <a:gd name="T61" fmla="*/ 0 h 936"/>
              <a:gd name="T62" fmla="*/ 528 w 528"/>
              <a:gd name="T63" fmla="*/ 936 h 9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28" h="936">
                <a:moveTo>
                  <a:pt x="267" y="0"/>
                </a:moveTo>
                <a:cubicBezTo>
                  <a:pt x="239" y="7"/>
                  <a:pt x="138" y="23"/>
                  <a:pt x="93" y="42"/>
                </a:cubicBezTo>
                <a:cubicBezTo>
                  <a:pt x="48" y="61"/>
                  <a:pt x="0" y="90"/>
                  <a:pt x="0" y="114"/>
                </a:cubicBezTo>
                <a:cubicBezTo>
                  <a:pt x="0" y="138"/>
                  <a:pt x="16" y="162"/>
                  <a:pt x="93" y="186"/>
                </a:cubicBezTo>
                <a:cubicBezTo>
                  <a:pt x="171" y="210"/>
                  <a:pt x="404" y="264"/>
                  <a:pt x="466" y="258"/>
                </a:cubicBezTo>
                <a:cubicBezTo>
                  <a:pt x="528" y="252"/>
                  <a:pt x="528" y="150"/>
                  <a:pt x="466" y="150"/>
                </a:cubicBezTo>
                <a:cubicBezTo>
                  <a:pt x="404" y="150"/>
                  <a:pt x="171" y="228"/>
                  <a:pt x="93" y="258"/>
                </a:cubicBezTo>
                <a:cubicBezTo>
                  <a:pt x="16" y="288"/>
                  <a:pt x="0" y="306"/>
                  <a:pt x="0" y="330"/>
                </a:cubicBezTo>
                <a:cubicBezTo>
                  <a:pt x="0" y="354"/>
                  <a:pt x="16" y="372"/>
                  <a:pt x="93" y="402"/>
                </a:cubicBezTo>
                <a:cubicBezTo>
                  <a:pt x="171" y="432"/>
                  <a:pt x="404" y="510"/>
                  <a:pt x="466" y="510"/>
                </a:cubicBezTo>
                <a:cubicBezTo>
                  <a:pt x="528" y="510"/>
                  <a:pt x="528" y="402"/>
                  <a:pt x="466" y="402"/>
                </a:cubicBezTo>
                <a:cubicBezTo>
                  <a:pt x="404" y="402"/>
                  <a:pt x="171" y="480"/>
                  <a:pt x="93" y="510"/>
                </a:cubicBezTo>
                <a:cubicBezTo>
                  <a:pt x="16" y="540"/>
                  <a:pt x="0" y="558"/>
                  <a:pt x="0" y="582"/>
                </a:cubicBezTo>
                <a:cubicBezTo>
                  <a:pt x="0" y="606"/>
                  <a:pt x="16" y="624"/>
                  <a:pt x="93" y="654"/>
                </a:cubicBezTo>
                <a:cubicBezTo>
                  <a:pt x="171" y="684"/>
                  <a:pt x="404" y="762"/>
                  <a:pt x="466" y="762"/>
                </a:cubicBezTo>
                <a:cubicBezTo>
                  <a:pt x="528" y="762"/>
                  <a:pt x="528" y="654"/>
                  <a:pt x="466" y="654"/>
                </a:cubicBezTo>
                <a:cubicBezTo>
                  <a:pt x="404" y="654"/>
                  <a:pt x="171" y="732"/>
                  <a:pt x="93" y="762"/>
                </a:cubicBezTo>
                <a:cubicBezTo>
                  <a:pt x="16" y="792"/>
                  <a:pt x="0" y="810"/>
                  <a:pt x="0" y="834"/>
                </a:cubicBezTo>
                <a:cubicBezTo>
                  <a:pt x="0" y="858"/>
                  <a:pt x="49" y="889"/>
                  <a:pt x="93" y="906"/>
                </a:cubicBezTo>
                <a:cubicBezTo>
                  <a:pt x="137" y="923"/>
                  <a:pt x="229" y="930"/>
                  <a:pt x="264" y="936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42" name="Freeform 112"/>
          <p:cNvSpPr>
            <a:spLocks/>
          </p:cNvSpPr>
          <p:nvPr/>
        </p:nvSpPr>
        <p:spPr bwMode="auto">
          <a:xfrm>
            <a:off x="3778250" y="5029200"/>
            <a:ext cx="152400" cy="457200"/>
          </a:xfrm>
          <a:custGeom>
            <a:avLst/>
            <a:gdLst>
              <a:gd name="T0" fmla="*/ 77066 w 528"/>
              <a:gd name="T1" fmla="*/ 0 h 936"/>
              <a:gd name="T2" fmla="*/ 26843 w 528"/>
              <a:gd name="T3" fmla="*/ 20515 h 936"/>
              <a:gd name="T4" fmla="*/ 0 w 528"/>
              <a:gd name="T5" fmla="*/ 55685 h 936"/>
              <a:gd name="T6" fmla="*/ 26843 w 528"/>
              <a:gd name="T7" fmla="*/ 90854 h 936"/>
              <a:gd name="T8" fmla="*/ 134505 w 528"/>
              <a:gd name="T9" fmla="*/ 126023 h 936"/>
              <a:gd name="T10" fmla="*/ 134505 w 528"/>
              <a:gd name="T11" fmla="*/ 73269 h 936"/>
              <a:gd name="T12" fmla="*/ 26843 w 528"/>
              <a:gd name="T13" fmla="*/ 126023 h 936"/>
              <a:gd name="T14" fmla="*/ 0 w 528"/>
              <a:gd name="T15" fmla="*/ 161192 h 936"/>
              <a:gd name="T16" fmla="*/ 26843 w 528"/>
              <a:gd name="T17" fmla="*/ 196362 h 936"/>
              <a:gd name="T18" fmla="*/ 134505 w 528"/>
              <a:gd name="T19" fmla="*/ 249115 h 936"/>
              <a:gd name="T20" fmla="*/ 134505 w 528"/>
              <a:gd name="T21" fmla="*/ 196362 h 936"/>
              <a:gd name="T22" fmla="*/ 26843 w 528"/>
              <a:gd name="T23" fmla="*/ 249115 h 936"/>
              <a:gd name="T24" fmla="*/ 0 w 528"/>
              <a:gd name="T25" fmla="*/ 284285 h 936"/>
              <a:gd name="T26" fmla="*/ 26843 w 528"/>
              <a:gd name="T27" fmla="*/ 319454 h 936"/>
              <a:gd name="T28" fmla="*/ 134505 w 528"/>
              <a:gd name="T29" fmla="*/ 372208 h 936"/>
              <a:gd name="T30" fmla="*/ 134505 w 528"/>
              <a:gd name="T31" fmla="*/ 319454 h 936"/>
              <a:gd name="T32" fmla="*/ 26843 w 528"/>
              <a:gd name="T33" fmla="*/ 372208 h 936"/>
              <a:gd name="T34" fmla="*/ 0 w 528"/>
              <a:gd name="T35" fmla="*/ 407377 h 936"/>
              <a:gd name="T36" fmla="*/ 26843 w 528"/>
              <a:gd name="T37" fmla="*/ 442546 h 936"/>
              <a:gd name="T38" fmla="*/ 76200 w 528"/>
              <a:gd name="T39" fmla="*/ 457200 h 9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28"/>
              <a:gd name="T61" fmla="*/ 0 h 936"/>
              <a:gd name="T62" fmla="*/ 528 w 528"/>
              <a:gd name="T63" fmla="*/ 936 h 9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28" h="936">
                <a:moveTo>
                  <a:pt x="267" y="0"/>
                </a:moveTo>
                <a:cubicBezTo>
                  <a:pt x="239" y="7"/>
                  <a:pt x="138" y="23"/>
                  <a:pt x="93" y="42"/>
                </a:cubicBezTo>
                <a:cubicBezTo>
                  <a:pt x="48" y="61"/>
                  <a:pt x="0" y="90"/>
                  <a:pt x="0" y="114"/>
                </a:cubicBezTo>
                <a:cubicBezTo>
                  <a:pt x="0" y="138"/>
                  <a:pt x="16" y="162"/>
                  <a:pt x="93" y="186"/>
                </a:cubicBezTo>
                <a:cubicBezTo>
                  <a:pt x="171" y="210"/>
                  <a:pt x="404" y="264"/>
                  <a:pt x="466" y="258"/>
                </a:cubicBezTo>
                <a:cubicBezTo>
                  <a:pt x="528" y="252"/>
                  <a:pt x="528" y="150"/>
                  <a:pt x="466" y="150"/>
                </a:cubicBezTo>
                <a:cubicBezTo>
                  <a:pt x="404" y="150"/>
                  <a:pt x="171" y="228"/>
                  <a:pt x="93" y="258"/>
                </a:cubicBezTo>
                <a:cubicBezTo>
                  <a:pt x="16" y="288"/>
                  <a:pt x="0" y="306"/>
                  <a:pt x="0" y="330"/>
                </a:cubicBezTo>
                <a:cubicBezTo>
                  <a:pt x="0" y="354"/>
                  <a:pt x="16" y="372"/>
                  <a:pt x="93" y="402"/>
                </a:cubicBezTo>
                <a:cubicBezTo>
                  <a:pt x="171" y="432"/>
                  <a:pt x="404" y="510"/>
                  <a:pt x="466" y="510"/>
                </a:cubicBezTo>
                <a:cubicBezTo>
                  <a:pt x="528" y="510"/>
                  <a:pt x="528" y="402"/>
                  <a:pt x="466" y="402"/>
                </a:cubicBezTo>
                <a:cubicBezTo>
                  <a:pt x="404" y="402"/>
                  <a:pt x="171" y="480"/>
                  <a:pt x="93" y="510"/>
                </a:cubicBezTo>
                <a:cubicBezTo>
                  <a:pt x="16" y="540"/>
                  <a:pt x="0" y="558"/>
                  <a:pt x="0" y="582"/>
                </a:cubicBezTo>
                <a:cubicBezTo>
                  <a:pt x="0" y="606"/>
                  <a:pt x="16" y="624"/>
                  <a:pt x="93" y="654"/>
                </a:cubicBezTo>
                <a:cubicBezTo>
                  <a:pt x="171" y="684"/>
                  <a:pt x="404" y="762"/>
                  <a:pt x="466" y="762"/>
                </a:cubicBezTo>
                <a:cubicBezTo>
                  <a:pt x="528" y="762"/>
                  <a:pt x="528" y="654"/>
                  <a:pt x="466" y="654"/>
                </a:cubicBezTo>
                <a:cubicBezTo>
                  <a:pt x="404" y="654"/>
                  <a:pt x="171" y="732"/>
                  <a:pt x="93" y="762"/>
                </a:cubicBezTo>
                <a:cubicBezTo>
                  <a:pt x="16" y="792"/>
                  <a:pt x="0" y="810"/>
                  <a:pt x="0" y="834"/>
                </a:cubicBezTo>
                <a:cubicBezTo>
                  <a:pt x="0" y="858"/>
                  <a:pt x="49" y="889"/>
                  <a:pt x="93" y="906"/>
                </a:cubicBezTo>
                <a:cubicBezTo>
                  <a:pt x="137" y="923"/>
                  <a:pt x="229" y="930"/>
                  <a:pt x="264" y="936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43" name="Freeform 113"/>
          <p:cNvSpPr>
            <a:spLocks/>
          </p:cNvSpPr>
          <p:nvPr/>
        </p:nvSpPr>
        <p:spPr bwMode="auto">
          <a:xfrm>
            <a:off x="4495800" y="5029200"/>
            <a:ext cx="152400" cy="457200"/>
          </a:xfrm>
          <a:custGeom>
            <a:avLst/>
            <a:gdLst>
              <a:gd name="T0" fmla="*/ 77066 w 528"/>
              <a:gd name="T1" fmla="*/ 0 h 936"/>
              <a:gd name="T2" fmla="*/ 26843 w 528"/>
              <a:gd name="T3" fmla="*/ 20515 h 936"/>
              <a:gd name="T4" fmla="*/ 0 w 528"/>
              <a:gd name="T5" fmla="*/ 55685 h 936"/>
              <a:gd name="T6" fmla="*/ 26843 w 528"/>
              <a:gd name="T7" fmla="*/ 90854 h 936"/>
              <a:gd name="T8" fmla="*/ 134505 w 528"/>
              <a:gd name="T9" fmla="*/ 126023 h 936"/>
              <a:gd name="T10" fmla="*/ 134505 w 528"/>
              <a:gd name="T11" fmla="*/ 73269 h 936"/>
              <a:gd name="T12" fmla="*/ 26843 w 528"/>
              <a:gd name="T13" fmla="*/ 126023 h 936"/>
              <a:gd name="T14" fmla="*/ 0 w 528"/>
              <a:gd name="T15" fmla="*/ 161192 h 936"/>
              <a:gd name="T16" fmla="*/ 26843 w 528"/>
              <a:gd name="T17" fmla="*/ 196362 h 936"/>
              <a:gd name="T18" fmla="*/ 134505 w 528"/>
              <a:gd name="T19" fmla="*/ 249115 h 936"/>
              <a:gd name="T20" fmla="*/ 134505 w 528"/>
              <a:gd name="T21" fmla="*/ 196362 h 936"/>
              <a:gd name="T22" fmla="*/ 26843 w 528"/>
              <a:gd name="T23" fmla="*/ 249115 h 936"/>
              <a:gd name="T24" fmla="*/ 0 w 528"/>
              <a:gd name="T25" fmla="*/ 284285 h 936"/>
              <a:gd name="T26" fmla="*/ 26843 w 528"/>
              <a:gd name="T27" fmla="*/ 319454 h 936"/>
              <a:gd name="T28" fmla="*/ 134505 w 528"/>
              <a:gd name="T29" fmla="*/ 372208 h 936"/>
              <a:gd name="T30" fmla="*/ 134505 w 528"/>
              <a:gd name="T31" fmla="*/ 319454 h 936"/>
              <a:gd name="T32" fmla="*/ 26843 w 528"/>
              <a:gd name="T33" fmla="*/ 372208 h 936"/>
              <a:gd name="T34" fmla="*/ 0 w 528"/>
              <a:gd name="T35" fmla="*/ 407377 h 936"/>
              <a:gd name="T36" fmla="*/ 26843 w 528"/>
              <a:gd name="T37" fmla="*/ 442546 h 936"/>
              <a:gd name="T38" fmla="*/ 76200 w 528"/>
              <a:gd name="T39" fmla="*/ 457200 h 9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28"/>
              <a:gd name="T61" fmla="*/ 0 h 936"/>
              <a:gd name="T62" fmla="*/ 528 w 528"/>
              <a:gd name="T63" fmla="*/ 936 h 9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28" h="936">
                <a:moveTo>
                  <a:pt x="267" y="0"/>
                </a:moveTo>
                <a:cubicBezTo>
                  <a:pt x="239" y="7"/>
                  <a:pt x="138" y="23"/>
                  <a:pt x="93" y="42"/>
                </a:cubicBezTo>
                <a:cubicBezTo>
                  <a:pt x="48" y="61"/>
                  <a:pt x="0" y="90"/>
                  <a:pt x="0" y="114"/>
                </a:cubicBezTo>
                <a:cubicBezTo>
                  <a:pt x="0" y="138"/>
                  <a:pt x="16" y="162"/>
                  <a:pt x="93" y="186"/>
                </a:cubicBezTo>
                <a:cubicBezTo>
                  <a:pt x="171" y="210"/>
                  <a:pt x="404" y="264"/>
                  <a:pt x="466" y="258"/>
                </a:cubicBezTo>
                <a:cubicBezTo>
                  <a:pt x="528" y="252"/>
                  <a:pt x="528" y="150"/>
                  <a:pt x="466" y="150"/>
                </a:cubicBezTo>
                <a:cubicBezTo>
                  <a:pt x="404" y="150"/>
                  <a:pt x="171" y="228"/>
                  <a:pt x="93" y="258"/>
                </a:cubicBezTo>
                <a:cubicBezTo>
                  <a:pt x="16" y="288"/>
                  <a:pt x="0" y="306"/>
                  <a:pt x="0" y="330"/>
                </a:cubicBezTo>
                <a:cubicBezTo>
                  <a:pt x="0" y="354"/>
                  <a:pt x="16" y="372"/>
                  <a:pt x="93" y="402"/>
                </a:cubicBezTo>
                <a:cubicBezTo>
                  <a:pt x="171" y="432"/>
                  <a:pt x="404" y="510"/>
                  <a:pt x="466" y="510"/>
                </a:cubicBezTo>
                <a:cubicBezTo>
                  <a:pt x="528" y="510"/>
                  <a:pt x="528" y="402"/>
                  <a:pt x="466" y="402"/>
                </a:cubicBezTo>
                <a:cubicBezTo>
                  <a:pt x="404" y="402"/>
                  <a:pt x="171" y="480"/>
                  <a:pt x="93" y="510"/>
                </a:cubicBezTo>
                <a:cubicBezTo>
                  <a:pt x="16" y="540"/>
                  <a:pt x="0" y="558"/>
                  <a:pt x="0" y="582"/>
                </a:cubicBezTo>
                <a:cubicBezTo>
                  <a:pt x="0" y="606"/>
                  <a:pt x="16" y="624"/>
                  <a:pt x="93" y="654"/>
                </a:cubicBezTo>
                <a:cubicBezTo>
                  <a:pt x="171" y="684"/>
                  <a:pt x="404" y="762"/>
                  <a:pt x="466" y="762"/>
                </a:cubicBezTo>
                <a:cubicBezTo>
                  <a:pt x="528" y="762"/>
                  <a:pt x="528" y="654"/>
                  <a:pt x="466" y="654"/>
                </a:cubicBezTo>
                <a:cubicBezTo>
                  <a:pt x="404" y="654"/>
                  <a:pt x="171" y="732"/>
                  <a:pt x="93" y="762"/>
                </a:cubicBezTo>
                <a:cubicBezTo>
                  <a:pt x="16" y="792"/>
                  <a:pt x="0" y="810"/>
                  <a:pt x="0" y="834"/>
                </a:cubicBezTo>
                <a:cubicBezTo>
                  <a:pt x="0" y="858"/>
                  <a:pt x="49" y="889"/>
                  <a:pt x="93" y="906"/>
                </a:cubicBezTo>
                <a:cubicBezTo>
                  <a:pt x="137" y="923"/>
                  <a:pt x="229" y="930"/>
                  <a:pt x="264" y="936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44" name="Freeform 114"/>
          <p:cNvSpPr>
            <a:spLocks/>
          </p:cNvSpPr>
          <p:nvPr/>
        </p:nvSpPr>
        <p:spPr bwMode="auto">
          <a:xfrm>
            <a:off x="5178425" y="5029200"/>
            <a:ext cx="152400" cy="457200"/>
          </a:xfrm>
          <a:custGeom>
            <a:avLst/>
            <a:gdLst>
              <a:gd name="T0" fmla="*/ 77066 w 528"/>
              <a:gd name="T1" fmla="*/ 0 h 936"/>
              <a:gd name="T2" fmla="*/ 26843 w 528"/>
              <a:gd name="T3" fmla="*/ 20515 h 936"/>
              <a:gd name="T4" fmla="*/ 0 w 528"/>
              <a:gd name="T5" fmla="*/ 55685 h 936"/>
              <a:gd name="T6" fmla="*/ 26843 w 528"/>
              <a:gd name="T7" fmla="*/ 90854 h 936"/>
              <a:gd name="T8" fmla="*/ 134505 w 528"/>
              <a:gd name="T9" fmla="*/ 126023 h 936"/>
              <a:gd name="T10" fmla="*/ 134505 w 528"/>
              <a:gd name="T11" fmla="*/ 73269 h 936"/>
              <a:gd name="T12" fmla="*/ 26843 w 528"/>
              <a:gd name="T13" fmla="*/ 126023 h 936"/>
              <a:gd name="T14" fmla="*/ 0 w 528"/>
              <a:gd name="T15" fmla="*/ 161192 h 936"/>
              <a:gd name="T16" fmla="*/ 26843 w 528"/>
              <a:gd name="T17" fmla="*/ 196362 h 936"/>
              <a:gd name="T18" fmla="*/ 134505 w 528"/>
              <a:gd name="T19" fmla="*/ 249115 h 936"/>
              <a:gd name="T20" fmla="*/ 134505 w 528"/>
              <a:gd name="T21" fmla="*/ 196362 h 936"/>
              <a:gd name="T22" fmla="*/ 26843 w 528"/>
              <a:gd name="T23" fmla="*/ 249115 h 936"/>
              <a:gd name="T24" fmla="*/ 0 w 528"/>
              <a:gd name="T25" fmla="*/ 284285 h 936"/>
              <a:gd name="T26" fmla="*/ 26843 w 528"/>
              <a:gd name="T27" fmla="*/ 319454 h 936"/>
              <a:gd name="T28" fmla="*/ 134505 w 528"/>
              <a:gd name="T29" fmla="*/ 372208 h 936"/>
              <a:gd name="T30" fmla="*/ 134505 w 528"/>
              <a:gd name="T31" fmla="*/ 319454 h 936"/>
              <a:gd name="T32" fmla="*/ 26843 w 528"/>
              <a:gd name="T33" fmla="*/ 372208 h 936"/>
              <a:gd name="T34" fmla="*/ 0 w 528"/>
              <a:gd name="T35" fmla="*/ 407377 h 936"/>
              <a:gd name="T36" fmla="*/ 26843 w 528"/>
              <a:gd name="T37" fmla="*/ 442546 h 936"/>
              <a:gd name="T38" fmla="*/ 76200 w 528"/>
              <a:gd name="T39" fmla="*/ 457200 h 9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28"/>
              <a:gd name="T61" fmla="*/ 0 h 936"/>
              <a:gd name="T62" fmla="*/ 528 w 528"/>
              <a:gd name="T63" fmla="*/ 936 h 9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28" h="936">
                <a:moveTo>
                  <a:pt x="267" y="0"/>
                </a:moveTo>
                <a:cubicBezTo>
                  <a:pt x="239" y="7"/>
                  <a:pt x="138" y="23"/>
                  <a:pt x="93" y="42"/>
                </a:cubicBezTo>
                <a:cubicBezTo>
                  <a:pt x="48" y="61"/>
                  <a:pt x="0" y="90"/>
                  <a:pt x="0" y="114"/>
                </a:cubicBezTo>
                <a:cubicBezTo>
                  <a:pt x="0" y="138"/>
                  <a:pt x="16" y="162"/>
                  <a:pt x="93" y="186"/>
                </a:cubicBezTo>
                <a:cubicBezTo>
                  <a:pt x="171" y="210"/>
                  <a:pt x="404" y="264"/>
                  <a:pt x="466" y="258"/>
                </a:cubicBezTo>
                <a:cubicBezTo>
                  <a:pt x="528" y="252"/>
                  <a:pt x="528" y="150"/>
                  <a:pt x="466" y="150"/>
                </a:cubicBezTo>
                <a:cubicBezTo>
                  <a:pt x="404" y="150"/>
                  <a:pt x="171" y="228"/>
                  <a:pt x="93" y="258"/>
                </a:cubicBezTo>
                <a:cubicBezTo>
                  <a:pt x="16" y="288"/>
                  <a:pt x="0" y="306"/>
                  <a:pt x="0" y="330"/>
                </a:cubicBezTo>
                <a:cubicBezTo>
                  <a:pt x="0" y="354"/>
                  <a:pt x="16" y="372"/>
                  <a:pt x="93" y="402"/>
                </a:cubicBezTo>
                <a:cubicBezTo>
                  <a:pt x="171" y="432"/>
                  <a:pt x="404" y="510"/>
                  <a:pt x="466" y="510"/>
                </a:cubicBezTo>
                <a:cubicBezTo>
                  <a:pt x="528" y="510"/>
                  <a:pt x="528" y="402"/>
                  <a:pt x="466" y="402"/>
                </a:cubicBezTo>
                <a:cubicBezTo>
                  <a:pt x="404" y="402"/>
                  <a:pt x="171" y="480"/>
                  <a:pt x="93" y="510"/>
                </a:cubicBezTo>
                <a:cubicBezTo>
                  <a:pt x="16" y="540"/>
                  <a:pt x="0" y="558"/>
                  <a:pt x="0" y="582"/>
                </a:cubicBezTo>
                <a:cubicBezTo>
                  <a:pt x="0" y="606"/>
                  <a:pt x="16" y="624"/>
                  <a:pt x="93" y="654"/>
                </a:cubicBezTo>
                <a:cubicBezTo>
                  <a:pt x="171" y="684"/>
                  <a:pt x="404" y="762"/>
                  <a:pt x="466" y="762"/>
                </a:cubicBezTo>
                <a:cubicBezTo>
                  <a:pt x="528" y="762"/>
                  <a:pt x="528" y="654"/>
                  <a:pt x="466" y="654"/>
                </a:cubicBezTo>
                <a:cubicBezTo>
                  <a:pt x="404" y="654"/>
                  <a:pt x="171" y="732"/>
                  <a:pt x="93" y="762"/>
                </a:cubicBezTo>
                <a:cubicBezTo>
                  <a:pt x="16" y="792"/>
                  <a:pt x="0" y="810"/>
                  <a:pt x="0" y="834"/>
                </a:cubicBezTo>
                <a:cubicBezTo>
                  <a:pt x="0" y="858"/>
                  <a:pt x="49" y="889"/>
                  <a:pt x="93" y="906"/>
                </a:cubicBezTo>
                <a:cubicBezTo>
                  <a:pt x="137" y="923"/>
                  <a:pt x="229" y="930"/>
                  <a:pt x="264" y="936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8917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3891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BDB96ED-D022-419E-A112-F98EAB3D0143}" type="slidenum">
              <a:rPr lang="en-US" smtClean="0"/>
              <a:pPr lvl="1"/>
              <a:t>52</a:t>
            </a:fld>
            <a:endParaRPr lang="en-US" smtClean="0"/>
          </a:p>
        </p:txBody>
      </p:sp>
      <p:sp>
        <p:nvSpPr>
          <p:cNvPr id="389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Energy Storage in Capacitors</a:t>
            </a:r>
          </a:p>
        </p:txBody>
      </p:sp>
      <p:sp>
        <p:nvSpPr>
          <p:cNvPr id="389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09000" cy="16383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Capacitor energy W</a:t>
            </a:r>
            <a:r>
              <a:rPr lang="en-US" sz="2800" b="1" u="sng" baseline="-25000" smtClean="0"/>
              <a:t>L</a:t>
            </a:r>
            <a:r>
              <a:rPr lang="en-US" sz="2800" b="1" u="sng" smtClean="0"/>
              <a:t>(t)</a:t>
            </a:r>
            <a:r>
              <a:rPr lang="en-US" sz="2800" smtClean="0"/>
              <a:t>: can be found by taking the integral of power</a:t>
            </a:r>
          </a:p>
          <a:p>
            <a:pPr lvl="1">
              <a:buClr>
                <a:schemeClr val="tx1"/>
              </a:buClr>
            </a:pPr>
            <a:r>
              <a:rPr lang="en-US" sz="2400" smtClean="0"/>
              <a:t>Instantaneous power      </a:t>
            </a:r>
            <a:r>
              <a:rPr lang="en-US" sz="2400" b="1" smtClean="0"/>
              <a:t>P</a:t>
            </a:r>
            <a:r>
              <a:rPr lang="en-US" sz="2400" b="1" baseline="-25000" smtClean="0"/>
              <a:t>L</a:t>
            </a:r>
            <a:r>
              <a:rPr lang="en-US" sz="2400" b="1" smtClean="0"/>
              <a:t> = </a:t>
            </a:r>
            <a:r>
              <a:rPr lang="en-US" sz="2400" b="1" i="1" smtClean="0"/>
              <a:t>i</a:t>
            </a:r>
            <a:r>
              <a:rPr lang="en-US" sz="2400" b="1" smtClean="0"/>
              <a:t>v</a:t>
            </a:r>
          </a:p>
        </p:txBody>
      </p:sp>
      <p:graphicFrame>
        <p:nvGraphicFramePr>
          <p:cNvPr id="3891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162050" y="2971800"/>
          <a:ext cx="2908300" cy="3276600"/>
        </p:xfrm>
        <a:graphic>
          <a:graphicData uri="http://schemas.openxmlformats.org/presentationml/2006/ole">
            <p:oleObj spid="_x0000_s38914" name="Equation" r:id="rId3" imgW="1701720" imgH="1917360" progId="Equation.3">
              <p:embed/>
            </p:oleObj>
          </a:graphicData>
        </a:graphic>
      </p:graphicFrame>
      <p:sp>
        <p:nvSpPr>
          <p:cNvPr id="38921" name="Line 5"/>
          <p:cNvSpPr>
            <a:spLocks noChangeShapeType="1"/>
          </p:cNvSpPr>
          <p:nvPr/>
        </p:nvSpPr>
        <p:spPr bwMode="auto">
          <a:xfrm>
            <a:off x="3810000" y="2514600"/>
            <a:ext cx="3048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8922" name="Text Box 6"/>
          <p:cNvSpPr txBox="1">
            <a:spLocks noChangeArrowheads="1"/>
          </p:cNvSpPr>
          <p:nvPr/>
        </p:nvSpPr>
        <p:spPr bwMode="auto">
          <a:xfrm>
            <a:off x="4632325" y="3848100"/>
            <a:ext cx="4130675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Since the inductor is uncharged at </a:t>
            </a:r>
            <a:r>
              <a:rPr lang="en-US" b="1"/>
              <a:t>t = -</a:t>
            </a:r>
            <a:r>
              <a:rPr lang="en-US" b="1">
                <a:cs typeface="Times New Roman" pitchFamily="18" charset="0"/>
              </a:rPr>
              <a:t>∞</a:t>
            </a:r>
            <a:r>
              <a:rPr lang="en-US">
                <a:cs typeface="Times New Roman" pitchFamily="18" charset="0"/>
              </a:rPr>
              <a:t>,  i(- </a:t>
            </a:r>
            <a:r>
              <a:rPr lang="en-US" b="1"/>
              <a:t>∞) = 0</a:t>
            </a:r>
            <a:r>
              <a:rPr lang="en-US"/>
              <a:t>, thus:</a:t>
            </a:r>
            <a:endParaRPr lang="en-US" b="1"/>
          </a:p>
        </p:txBody>
      </p:sp>
      <p:graphicFrame>
        <p:nvGraphicFramePr>
          <p:cNvPr id="38915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5353050" y="4786313"/>
          <a:ext cx="2724150" cy="928687"/>
        </p:xfrm>
        <a:graphic>
          <a:graphicData uri="http://schemas.openxmlformats.org/presentationml/2006/ole">
            <p:oleObj spid="_x0000_s38915" name="Equation" r:id="rId4" imgW="115560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041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6042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3B08801-70E3-4991-9DF9-51B65E2E827B}" type="slidenum">
              <a:rPr lang="en-US" smtClean="0"/>
              <a:pPr lvl="1"/>
              <a:t>53</a:t>
            </a:fld>
            <a:endParaRPr lang="en-US" smtClean="0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Energy Storage in Capacitors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u="sng" smtClean="0"/>
              <a:t>Example6</a:t>
            </a:r>
            <a:r>
              <a:rPr lang="en-US" sz="2400" smtClean="0"/>
              <a:t>: calculate the power and energy stored in a 0.1-H inductor when: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i = 20 t e</a:t>
            </a:r>
            <a:r>
              <a:rPr lang="en-US" sz="2000" baseline="30000" smtClean="0"/>
              <a:t>-2t </a:t>
            </a:r>
            <a:r>
              <a:rPr lang="en-US" sz="2000" smtClean="0"/>
              <a:t>A  (i = 0 for t &lt; 0)</a:t>
            </a:r>
            <a:endParaRPr lang="en-US" sz="2000" baseline="30000" smtClean="0"/>
          </a:p>
          <a:p>
            <a:pPr lvl="1">
              <a:lnSpc>
                <a:spcPct val="80000"/>
              </a:lnSpc>
            </a:pPr>
            <a:r>
              <a:rPr lang="en-US" sz="2000" smtClean="0"/>
              <a:t>V = 2 e</a:t>
            </a:r>
            <a:r>
              <a:rPr lang="en-US" sz="2000" baseline="30000" smtClean="0"/>
              <a:t>-2t </a:t>
            </a:r>
            <a:r>
              <a:rPr lang="en-US" sz="2000" smtClean="0"/>
              <a:t>(1- 2t)V  (for t &gt;= 0) </a:t>
            </a:r>
            <a:endParaRPr lang="en-US" sz="2000" baseline="30000" smtClean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99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3994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480661D-F517-4A4C-9440-428676115D95}" type="slidenum">
              <a:rPr lang="en-US" smtClean="0"/>
              <a:pPr lvl="1"/>
              <a:t>54</a:t>
            </a:fld>
            <a:endParaRPr lang="en-US" smtClean="0"/>
          </a:p>
        </p:txBody>
      </p:sp>
      <p:sp>
        <p:nvSpPr>
          <p:cNvPr id="399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Energy Storage in Capacitors</a:t>
            </a:r>
          </a:p>
        </p:txBody>
      </p:sp>
      <p:sp>
        <p:nvSpPr>
          <p:cNvPr id="399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u="sng" smtClean="0"/>
              <a:t>Example6</a:t>
            </a:r>
            <a:r>
              <a:rPr lang="en-US" sz="2400" smtClean="0"/>
              <a:t>: calculate the power and energy stored in a 0.1-H inductor when: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i = 20 t e</a:t>
            </a:r>
            <a:r>
              <a:rPr lang="en-US" sz="2000" baseline="30000" smtClean="0"/>
              <a:t>-2t </a:t>
            </a:r>
            <a:r>
              <a:rPr lang="en-US" sz="2000" smtClean="0"/>
              <a:t>A  (i = 0 for t &lt; 0)</a:t>
            </a:r>
            <a:endParaRPr lang="en-US" sz="2000" baseline="30000" smtClean="0"/>
          </a:p>
          <a:p>
            <a:pPr lvl="1">
              <a:lnSpc>
                <a:spcPct val="80000"/>
              </a:lnSpc>
            </a:pPr>
            <a:r>
              <a:rPr lang="en-US" sz="2000" smtClean="0"/>
              <a:t>V = 2 e</a:t>
            </a:r>
            <a:r>
              <a:rPr lang="en-US" sz="2000" baseline="30000" smtClean="0"/>
              <a:t>-2t </a:t>
            </a:r>
            <a:r>
              <a:rPr lang="en-US" sz="2000" smtClean="0"/>
              <a:t>(1- 2t)V  (for t &gt;= 0) </a:t>
            </a:r>
            <a:endParaRPr lang="en-US" sz="2000" baseline="30000" smtClean="0"/>
          </a:p>
        </p:txBody>
      </p:sp>
      <p:graphicFrame>
        <p:nvGraphicFramePr>
          <p:cNvPr id="3993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143000" y="3368675"/>
          <a:ext cx="3962400" cy="1584325"/>
        </p:xfrm>
        <a:graphic>
          <a:graphicData uri="http://schemas.openxmlformats.org/presentationml/2006/ole">
            <p:oleObj spid="_x0000_s39938" name="Equation" r:id="rId3" imgW="177768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0965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4096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C69AF26-3F6F-4A2D-9CE7-71C6821AC9E4}" type="slidenum">
              <a:rPr lang="en-US" smtClean="0"/>
              <a:pPr lvl="1"/>
              <a:t>55</a:t>
            </a:fld>
            <a:endParaRPr lang="en-US" smtClean="0"/>
          </a:p>
        </p:txBody>
      </p:sp>
      <p:sp>
        <p:nvSpPr>
          <p:cNvPr id="409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Energy Storage in Capacitors</a:t>
            </a:r>
          </a:p>
        </p:txBody>
      </p:sp>
      <p:sp>
        <p:nvSpPr>
          <p:cNvPr id="409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u="sng" smtClean="0"/>
              <a:t>Example6</a:t>
            </a:r>
            <a:r>
              <a:rPr lang="en-US" sz="2400" smtClean="0"/>
              <a:t>: calculate the </a:t>
            </a:r>
            <a:r>
              <a:rPr lang="en-US" sz="2400" b="1" smtClean="0"/>
              <a:t>power</a:t>
            </a:r>
            <a:r>
              <a:rPr lang="en-US" sz="2400" smtClean="0"/>
              <a:t> and </a:t>
            </a:r>
            <a:r>
              <a:rPr lang="en-US" sz="2400" b="1" smtClean="0"/>
              <a:t>energy</a:t>
            </a:r>
            <a:r>
              <a:rPr lang="en-US" sz="2400" smtClean="0"/>
              <a:t> stored in a 0.1-H inductor when: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i = 20 t e</a:t>
            </a:r>
            <a:r>
              <a:rPr lang="en-US" sz="2000" baseline="30000" smtClean="0"/>
              <a:t>-2t </a:t>
            </a:r>
            <a:r>
              <a:rPr lang="en-US" sz="2000" smtClean="0"/>
              <a:t>A  (i = 0 for t &lt; 0)</a:t>
            </a:r>
            <a:endParaRPr lang="en-US" sz="2000" baseline="30000" smtClean="0"/>
          </a:p>
          <a:p>
            <a:pPr lvl="1">
              <a:lnSpc>
                <a:spcPct val="80000"/>
              </a:lnSpc>
            </a:pPr>
            <a:r>
              <a:rPr lang="en-US" sz="2000" smtClean="0"/>
              <a:t>V = 2 e</a:t>
            </a:r>
            <a:r>
              <a:rPr lang="en-US" sz="2000" baseline="30000" smtClean="0"/>
              <a:t>-2t </a:t>
            </a:r>
            <a:r>
              <a:rPr lang="en-US" sz="2000" smtClean="0"/>
              <a:t>(1- 2t)V  (for t &gt;= 0) </a:t>
            </a:r>
            <a:endParaRPr lang="en-US" sz="2000" baseline="30000" smtClean="0"/>
          </a:p>
        </p:txBody>
      </p:sp>
      <p:graphicFrame>
        <p:nvGraphicFramePr>
          <p:cNvPr id="4096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486400" y="3352800"/>
          <a:ext cx="2944813" cy="1997075"/>
        </p:xfrm>
        <a:graphic>
          <a:graphicData uri="http://schemas.openxmlformats.org/presentationml/2006/ole">
            <p:oleObj spid="_x0000_s40962" name="Equation" r:id="rId3" imgW="1498320" imgH="1015920" progId="Equation.3">
              <p:embed/>
            </p:oleObj>
          </a:graphicData>
        </a:graphic>
      </p:graphicFrame>
      <p:graphicFrame>
        <p:nvGraphicFramePr>
          <p:cNvPr id="40963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1143000" y="3357563"/>
          <a:ext cx="3886200" cy="1554162"/>
        </p:xfrm>
        <a:graphic>
          <a:graphicData uri="http://schemas.openxmlformats.org/presentationml/2006/ole">
            <p:oleObj spid="_x0000_s40963" name="Equation" r:id="rId4" imgW="177768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2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1993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41994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DE193AC-66BA-4F1D-8EB1-6064D6113B3A}" type="slidenum">
              <a:rPr lang="en-US" smtClean="0"/>
              <a:pPr lvl="1"/>
              <a:t>56</a:t>
            </a:fld>
            <a:endParaRPr lang="en-US" smtClean="0"/>
          </a:p>
        </p:txBody>
      </p:sp>
      <p:sp>
        <p:nvSpPr>
          <p:cNvPr id="41995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smtClean="0"/>
              <a:t>Ideal Capacitors and Inductors</a:t>
            </a:r>
          </a:p>
        </p:txBody>
      </p:sp>
      <p:graphicFrame>
        <p:nvGraphicFramePr>
          <p:cNvPr id="771166" name="Group 94"/>
          <p:cNvGraphicFramePr>
            <a:graphicFrameLocks noGrp="1"/>
          </p:cNvGraphicFramePr>
          <p:nvPr>
            <p:ph sz="quarter" idx="1"/>
          </p:nvPr>
        </p:nvGraphicFramePr>
        <p:xfrm>
          <a:off x="406400" y="1333500"/>
          <a:ext cx="8356600" cy="4457700"/>
        </p:xfrm>
        <a:graphic>
          <a:graphicData uri="http://schemas.openxmlformats.org/drawingml/2006/table">
            <a:tbl>
              <a:tblPr/>
              <a:tblGrid>
                <a:gridCol w="1651000"/>
                <a:gridCol w="3429000"/>
                <a:gridCol w="3276600"/>
              </a:tblGrid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Inductors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Capacitors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057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Passive sign convention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Voltage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Current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Power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986" name="Object 61"/>
          <p:cNvGraphicFramePr>
            <a:graphicFrameLocks noChangeAspect="1"/>
          </p:cNvGraphicFramePr>
          <p:nvPr>
            <p:ph sz="quarter" idx="2"/>
          </p:nvPr>
        </p:nvGraphicFramePr>
        <p:xfrm>
          <a:off x="2146300" y="3962400"/>
          <a:ext cx="3230563" cy="820738"/>
        </p:xfrm>
        <a:graphic>
          <a:graphicData uri="http://schemas.openxmlformats.org/presentationml/2006/ole">
            <p:oleObj spid="_x0000_s41986" name="Equation" r:id="rId3" imgW="1549080" imgH="393480" progId="Equation.3">
              <p:embed/>
            </p:oleObj>
          </a:graphicData>
        </a:graphic>
      </p:graphicFrame>
      <p:graphicFrame>
        <p:nvGraphicFramePr>
          <p:cNvPr id="41987" name="Object 64"/>
          <p:cNvGraphicFramePr>
            <a:graphicFrameLocks noChangeAspect="1"/>
          </p:cNvGraphicFramePr>
          <p:nvPr>
            <p:ph sz="quarter" idx="3"/>
          </p:nvPr>
        </p:nvGraphicFramePr>
        <p:xfrm>
          <a:off x="2897188" y="3048000"/>
          <a:ext cx="1619250" cy="760413"/>
        </p:xfrm>
        <a:graphic>
          <a:graphicData uri="http://schemas.openxmlformats.org/presentationml/2006/ole">
            <p:oleObj spid="_x0000_s41987" name="Equation" r:id="rId4" imgW="838080" imgH="393480" progId="Equation.3">
              <p:embed/>
            </p:oleObj>
          </a:graphicData>
        </a:graphic>
      </p:graphicFrame>
      <p:grpSp>
        <p:nvGrpSpPr>
          <p:cNvPr id="42024" name="Group 52"/>
          <p:cNvGrpSpPr>
            <a:grpSpLocks/>
          </p:cNvGrpSpPr>
          <p:nvPr/>
        </p:nvGrpSpPr>
        <p:grpSpPr bwMode="auto">
          <a:xfrm>
            <a:off x="3048000" y="2095500"/>
            <a:ext cx="1352550" cy="801688"/>
            <a:chOff x="2340" y="1166"/>
            <a:chExt cx="852" cy="505"/>
          </a:xfrm>
        </p:grpSpPr>
        <p:grpSp>
          <p:nvGrpSpPr>
            <p:cNvPr id="42036" name="Group 32"/>
            <p:cNvGrpSpPr>
              <a:grpSpLocks/>
            </p:cNvGrpSpPr>
            <p:nvPr/>
          </p:nvGrpSpPr>
          <p:grpSpPr bwMode="auto">
            <a:xfrm>
              <a:off x="2341" y="1166"/>
              <a:ext cx="851" cy="316"/>
              <a:chOff x="3504" y="2951"/>
              <a:chExt cx="851" cy="316"/>
            </a:xfrm>
          </p:grpSpPr>
          <p:sp>
            <p:nvSpPr>
              <p:cNvPr id="42039" name="Freeform 33"/>
              <p:cNvSpPr>
                <a:spLocks/>
              </p:cNvSpPr>
              <p:nvPr/>
            </p:nvSpPr>
            <p:spPr bwMode="auto">
              <a:xfrm rot="5400000">
                <a:off x="3888" y="3075"/>
                <a:ext cx="96" cy="288"/>
              </a:xfrm>
              <a:custGeom>
                <a:avLst/>
                <a:gdLst>
                  <a:gd name="T0" fmla="*/ 49 w 528"/>
                  <a:gd name="T1" fmla="*/ 0 h 936"/>
                  <a:gd name="T2" fmla="*/ 17 w 528"/>
                  <a:gd name="T3" fmla="*/ 13 h 936"/>
                  <a:gd name="T4" fmla="*/ 0 w 528"/>
                  <a:gd name="T5" fmla="*/ 35 h 936"/>
                  <a:gd name="T6" fmla="*/ 17 w 528"/>
                  <a:gd name="T7" fmla="*/ 57 h 936"/>
                  <a:gd name="T8" fmla="*/ 85 w 528"/>
                  <a:gd name="T9" fmla="*/ 79 h 936"/>
                  <a:gd name="T10" fmla="*/ 85 w 528"/>
                  <a:gd name="T11" fmla="*/ 46 h 936"/>
                  <a:gd name="T12" fmla="*/ 17 w 528"/>
                  <a:gd name="T13" fmla="*/ 79 h 936"/>
                  <a:gd name="T14" fmla="*/ 0 w 528"/>
                  <a:gd name="T15" fmla="*/ 102 h 936"/>
                  <a:gd name="T16" fmla="*/ 17 w 528"/>
                  <a:gd name="T17" fmla="*/ 124 h 936"/>
                  <a:gd name="T18" fmla="*/ 85 w 528"/>
                  <a:gd name="T19" fmla="*/ 157 h 936"/>
                  <a:gd name="T20" fmla="*/ 85 w 528"/>
                  <a:gd name="T21" fmla="*/ 124 h 936"/>
                  <a:gd name="T22" fmla="*/ 17 w 528"/>
                  <a:gd name="T23" fmla="*/ 157 h 936"/>
                  <a:gd name="T24" fmla="*/ 0 w 528"/>
                  <a:gd name="T25" fmla="*/ 179 h 936"/>
                  <a:gd name="T26" fmla="*/ 17 w 528"/>
                  <a:gd name="T27" fmla="*/ 201 h 936"/>
                  <a:gd name="T28" fmla="*/ 85 w 528"/>
                  <a:gd name="T29" fmla="*/ 234 h 936"/>
                  <a:gd name="T30" fmla="*/ 85 w 528"/>
                  <a:gd name="T31" fmla="*/ 201 h 936"/>
                  <a:gd name="T32" fmla="*/ 17 w 528"/>
                  <a:gd name="T33" fmla="*/ 234 h 936"/>
                  <a:gd name="T34" fmla="*/ 0 w 528"/>
                  <a:gd name="T35" fmla="*/ 257 h 936"/>
                  <a:gd name="T36" fmla="*/ 17 w 528"/>
                  <a:gd name="T37" fmla="*/ 279 h 936"/>
                  <a:gd name="T38" fmla="*/ 48 w 528"/>
                  <a:gd name="T39" fmla="*/ 288 h 9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528"/>
                  <a:gd name="T61" fmla="*/ 0 h 936"/>
                  <a:gd name="T62" fmla="*/ 528 w 528"/>
                  <a:gd name="T63" fmla="*/ 936 h 9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528" h="936">
                    <a:moveTo>
                      <a:pt x="267" y="0"/>
                    </a:moveTo>
                    <a:cubicBezTo>
                      <a:pt x="239" y="7"/>
                      <a:pt x="138" y="23"/>
                      <a:pt x="93" y="42"/>
                    </a:cubicBezTo>
                    <a:cubicBezTo>
                      <a:pt x="48" y="61"/>
                      <a:pt x="0" y="90"/>
                      <a:pt x="0" y="114"/>
                    </a:cubicBezTo>
                    <a:cubicBezTo>
                      <a:pt x="0" y="138"/>
                      <a:pt x="16" y="162"/>
                      <a:pt x="93" y="186"/>
                    </a:cubicBezTo>
                    <a:cubicBezTo>
                      <a:pt x="171" y="210"/>
                      <a:pt x="404" y="264"/>
                      <a:pt x="466" y="258"/>
                    </a:cubicBezTo>
                    <a:cubicBezTo>
                      <a:pt x="528" y="252"/>
                      <a:pt x="528" y="150"/>
                      <a:pt x="466" y="150"/>
                    </a:cubicBezTo>
                    <a:cubicBezTo>
                      <a:pt x="404" y="150"/>
                      <a:pt x="171" y="228"/>
                      <a:pt x="93" y="258"/>
                    </a:cubicBezTo>
                    <a:cubicBezTo>
                      <a:pt x="16" y="288"/>
                      <a:pt x="0" y="306"/>
                      <a:pt x="0" y="330"/>
                    </a:cubicBezTo>
                    <a:cubicBezTo>
                      <a:pt x="0" y="354"/>
                      <a:pt x="16" y="372"/>
                      <a:pt x="93" y="402"/>
                    </a:cubicBezTo>
                    <a:cubicBezTo>
                      <a:pt x="171" y="432"/>
                      <a:pt x="404" y="510"/>
                      <a:pt x="466" y="510"/>
                    </a:cubicBezTo>
                    <a:cubicBezTo>
                      <a:pt x="528" y="510"/>
                      <a:pt x="528" y="402"/>
                      <a:pt x="466" y="402"/>
                    </a:cubicBezTo>
                    <a:cubicBezTo>
                      <a:pt x="404" y="402"/>
                      <a:pt x="171" y="480"/>
                      <a:pt x="93" y="510"/>
                    </a:cubicBezTo>
                    <a:cubicBezTo>
                      <a:pt x="16" y="540"/>
                      <a:pt x="0" y="558"/>
                      <a:pt x="0" y="582"/>
                    </a:cubicBezTo>
                    <a:cubicBezTo>
                      <a:pt x="0" y="606"/>
                      <a:pt x="16" y="624"/>
                      <a:pt x="93" y="654"/>
                    </a:cubicBezTo>
                    <a:cubicBezTo>
                      <a:pt x="171" y="684"/>
                      <a:pt x="404" y="762"/>
                      <a:pt x="466" y="762"/>
                    </a:cubicBezTo>
                    <a:cubicBezTo>
                      <a:pt x="528" y="762"/>
                      <a:pt x="528" y="654"/>
                      <a:pt x="466" y="654"/>
                    </a:cubicBezTo>
                    <a:cubicBezTo>
                      <a:pt x="404" y="654"/>
                      <a:pt x="171" y="732"/>
                      <a:pt x="93" y="762"/>
                    </a:cubicBezTo>
                    <a:cubicBezTo>
                      <a:pt x="16" y="792"/>
                      <a:pt x="0" y="810"/>
                      <a:pt x="0" y="834"/>
                    </a:cubicBezTo>
                    <a:cubicBezTo>
                      <a:pt x="0" y="858"/>
                      <a:pt x="49" y="889"/>
                      <a:pt x="93" y="906"/>
                    </a:cubicBezTo>
                    <a:cubicBezTo>
                      <a:pt x="137" y="923"/>
                      <a:pt x="229" y="930"/>
                      <a:pt x="264" y="936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0" name="Oval 34"/>
              <p:cNvSpPr>
                <a:spLocks noChangeArrowheads="1"/>
              </p:cNvSpPr>
              <p:nvPr/>
            </p:nvSpPr>
            <p:spPr bwMode="auto">
              <a:xfrm>
                <a:off x="4272" y="3177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41" name="Oval 35"/>
              <p:cNvSpPr>
                <a:spLocks noChangeArrowheads="1"/>
              </p:cNvSpPr>
              <p:nvPr/>
            </p:nvSpPr>
            <p:spPr bwMode="auto">
              <a:xfrm>
                <a:off x="3504" y="3180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42042" name="AutoShape 36"/>
              <p:cNvCxnSpPr>
                <a:cxnSpLocks noChangeShapeType="1"/>
                <a:stCxn id="42041" idx="6"/>
                <a:endCxn id="42039" idx="19"/>
              </p:cNvCxnSpPr>
              <p:nvPr/>
            </p:nvCxnSpPr>
            <p:spPr bwMode="auto">
              <a:xfrm>
                <a:off x="3587" y="3219"/>
                <a:ext cx="205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42043" name="AutoShape 37"/>
              <p:cNvCxnSpPr>
                <a:cxnSpLocks noChangeShapeType="1"/>
                <a:stCxn id="42040" idx="2"/>
                <a:endCxn id="42039" idx="0"/>
              </p:cNvCxnSpPr>
              <p:nvPr/>
            </p:nvCxnSpPr>
            <p:spPr bwMode="auto">
              <a:xfrm flipH="1">
                <a:off x="4080" y="3216"/>
                <a:ext cx="192" cy="3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sp>
            <p:nvSpPr>
              <p:cNvPr id="42044" name="Text Box 38"/>
              <p:cNvSpPr txBox="1">
                <a:spLocks noChangeArrowheads="1"/>
              </p:cNvSpPr>
              <p:nvPr/>
            </p:nvSpPr>
            <p:spPr bwMode="auto">
              <a:xfrm>
                <a:off x="3666" y="2951"/>
                <a:ext cx="54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  L   –</a:t>
                </a:r>
              </a:p>
            </p:txBody>
          </p:sp>
        </p:grpSp>
        <p:sp>
          <p:nvSpPr>
            <p:cNvPr id="42037" name="Line 49"/>
            <p:cNvSpPr>
              <a:spLocks noChangeShapeType="1"/>
            </p:cNvSpPr>
            <p:nvPr/>
          </p:nvSpPr>
          <p:spPr bwMode="auto">
            <a:xfrm>
              <a:off x="2521" y="1536"/>
              <a:ext cx="3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38" name="Text Box 50"/>
            <p:cNvSpPr txBox="1">
              <a:spLocks noChangeArrowheads="1"/>
            </p:cNvSpPr>
            <p:nvPr/>
          </p:nvSpPr>
          <p:spPr bwMode="auto">
            <a:xfrm>
              <a:off x="2340" y="1440"/>
              <a:ext cx="1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</a:p>
          </p:txBody>
        </p:sp>
      </p:grpSp>
      <p:grpSp>
        <p:nvGrpSpPr>
          <p:cNvPr id="42025" name="Group 55"/>
          <p:cNvGrpSpPr>
            <a:grpSpLocks/>
          </p:cNvGrpSpPr>
          <p:nvPr/>
        </p:nvGrpSpPr>
        <p:grpSpPr bwMode="auto">
          <a:xfrm>
            <a:off x="6400800" y="1978025"/>
            <a:ext cx="1387475" cy="966788"/>
            <a:chOff x="2109" y="2742"/>
            <a:chExt cx="874" cy="609"/>
          </a:xfrm>
        </p:grpSpPr>
        <p:grpSp>
          <p:nvGrpSpPr>
            <p:cNvPr id="42026" name="Group 39"/>
            <p:cNvGrpSpPr>
              <a:grpSpLocks/>
            </p:cNvGrpSpPr>
            <p:nvPr/>
          </p:nvGrpSpPr>
          <p:grpSpPr bwMode="auto">
            <a:xfrm>
              <a:off x="2109" y="2742"/>
              <a:ext cx="874" cy="497"/>
              <a:chOff x="1372" y="2976"/>
              <a:chExt cx="874" cy="497"/>
            </a:xfrm>
          </p:grpSpPr>
          <p:sp>
            <p:nvSpPr>
              <p:cNvPr id="42029" name="Freeform 40"/>
              <p:cNvSpPr>
                <a:spLocks/>
              </p:cNvSpPr>
              <p:nvPr/>
            </p:nvSpPr>
            <p:spPr bwMode="auto">
              <a:xfrm rot="5400000">
                <a:off x="1641" y="332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0" name="Oval 41"/>
              <p:cNvSpPr>
                <a:spLocks noChangeArrowheads="1"/>
              </p:cNvSpPr>
              <p:nvPr/>
            </p:nvSpPr>
            <p:spPr bwMode="auto">
              <a:xfrm rot="5400000">
                <a:off x="1369" y="3292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31" name="Oval 42"/>
              <p:cNvSpPr>
                <a:spLocks noChangeArrowheads="1"/>
              </p:cNvSpPr>
              <p:nvPr/>
            </p:nvSpPr>
            <p:spPr bwMode="auto">
              <a:xfrm rot="5400000">
                <a:off x="2166" y="3288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42032" name="AutoShape 43"/>
              <p:cNvCxnSpPr>
                <a:cxnSpLocks noChangeShapeType="1"/>
                <a:stCxn id="42030" idx="0"/>
                <a:endCxn id="42029" idx="1"/>
              </p:cNvCxnSpPr>
              <p:nvPr/>
            </p:nvCxnSpPr>
            <p:spPr bwMode="auto">
              <a:xfrm flipV="1">
                <a:off x="1451" y="3330"/>
                <a:ext cx="335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sp>
            <p:nvSpPr>
              <p:cNvPr id="42033" name="Freeform 44"/>
              <p:cNvSpPr>
                <a:spLocks/>
              </p:cNvSpPr>
              <p:nvPr/>
            </p:nvSpPr>
            <p:spPr bwMode="auto">
              <a:xfrm rot="5400000">
                <a:off x="1737" y="332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42034" name="AutoShape 45"/>
              <p:cNvCxnSpPr>
                <a:cxnSpLocks noChangeShapeType="1"/>
                <a:stCxn id="42031" idx="4"/>
                <a:endCxn id="42033" idx="1"/>
              </p:cNvCxnSpPr>
              <p:nvPr/>
            </p:nvCxnSpPr>
            <p:spPr bwMode="auto">
              <a:xfrm flipH="1">
                <a:off x="1882" y="3327"/>
                <a:ext cx="289" cy="3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sp>
            <p:nvSpPr>
              <p:cNvPr id="42035" name="Text Box 46"/>
              <p:cNvSpPr txBox="1">
                <a:spLocks noChangeArrowheads="1"/>
              </p:cNvSpPr>
              <p:nvPr/>
            </p:nvSpPr>
            <p:spPr bwMode="auto">
              <a:xfrm>
                <a:off x="1584" y="2976"/>
                <a:ext cx="44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 C –</a:t>
                </a:r>
              </a:p>
            </p:txBody>
          </p:sp>
        </p:grpSp>
        <p:sp>
          <p:nvSpPr>
            <p:cNvPr id="42027" name="Line 53"/>
            <p:cNvSpPr>
              <a:spLocks noChangeShapeType="1"/>
            </p:cNvSpPr>
            <p:nvPr/>
          </p:nvSpPr>
          <p:spPr bwMode="auto">
            <a:xfrm>
              <a:off x="2399" y="3312"/>
              <a:ext cx="3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28" name="Text Box 54"/>
            <p:cNvSpPr txBox="1">
              <a:spLocks noChangeArrowheads="1"/>
            </p:cNvSpPr>
            <p:nvPr/>
          </p:nvSpPr>
          <p:spPr bwMode="auto">
            <a:xfrm>
              <a:off x="2244" y="3120"/>
              <a:ext cx="1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</a:p>
          </p:txBody>
        </p:sp>
      </p:grpSp>
      <p:graphicFrame>
        <p:nvGraphicFramePr>
          <p:cNvPr id="41988" name="Object 77"/>
          <p:cNvGraphicFramePr>
            <a:graphicFrameLocks noChangeAspect="1"/>
          </p:cNvGraphicFramePr>
          <p:nvPr>
            <p:ph sz="quarter" idx="4"/>
          </p:nvPr>
        </p:nvGraphicFramePr>
        <p:xfrm>
          <a:off x="5638800" y="3124200"/>
          <a:ext cx="3022600" cy="742950"/>
        </p:xfrm>
        <a:graphic>
          <a:graphicData uri="http://schemas.openxmlformats.org/presentationml/2006/ole">
            <p:oleObj spid="_x0000_s41988" name="Equation" r:id="rId5" imgW="1600200" imgH="393480" progId="Equation.3">
              <p:embed/>
            </p:oleObj>
          </a:graphicData>
        </a:graphic>
      </p:graphicFrame>
      <p:graphicFrame>
        <p:nvGraphicFramePr>
          <p:cNvPr id="41989" name="Object 79"/>
          <p:cNvGraphicFramePr>
            <a:graphicFrameLocks noChangeAspect="1"/>
          </p:cNvGraphicFramePr>
          <p:nvPr/>
        </p:nvGraphicFramePr>
        <p:xfrm>
          <a:off x="6245225" y="3989388"/>
          <a:ext cx="1924050" cy="887412"/>
        </p:xfrm>
        <a:graphic>
          <a:graphicData uri="http://schemas.openxmlformats.org/presentationml/2006/ole">
            <p:oleObj spid="_x0000_s41989" name="Equation" r:id="rId6" imgW="850680" imgH="393480" progId="Equation.3">
              <p:embed/>
            </p:oleObj>
          </a:graphicData>
        </a:graphic>
      </p:graphicFrame>
      <p:graphicFrame>
        <p:nvGraphicFramePr>
          <p:cNvPr id="41990" name="Object 87"/>
          <p:cNvGraphicFramePr>
            <a:graphicFrameLocks noChangeAspect="1"/>
          </p:cNvGraphicFramePr>
          <p:nvPr/>
        </p:nvGraphicFramePr>
        <p:xfrm>
          <a:off x="2473325" y="4864100"/>
          <a:ext cx="2633663" cy="928688"/>
        </p:xfrm>
        <a:graphic>
          <a:graphicData uri="http://schemas.openxmlformats.org/presentationml/2006/ole">
            <p:oleObj spid="_x0000_s41990" name="Equation" r:id="rId7" imgW="1117440" imgH="393480" progId="Equation.3">
              <p:embed/>
            </p:oleObj>
          </a:graphicData>
        </a:graphic>
      </p:graphicFrame>
      <p:graphicFrame>
        <p:nvGraphicFramePr>
          <p:cNvPr id="41991" name="Object 88"/>
          <p:cNvGraphicFramePr>
            <a:graphicFrameLocks noChangeAspect="1"/>
          </p:cNvGraphicFramePr>
          <p:nvPr/>
        </p:nvGraphicFramePr>
        <p:xfrm>
          <a:off x="5726113" y="4864100"/>
          <a:ext cx="2784475" cy="928688"/>
        </p:xfrm>
        <a:graphic>
          <a:graphicData uri="http://schemas.openxmlformats.org/presentationml/2006/ole">
            <p:oleObj spid="_x0000_s41991" name="Equation" r:id="rId8" imgW="118080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3013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43014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8902AB4-E65D-4E79-822F-3F983F0DCC65}" type="slidenum">
              <a:rPr lang="en-US" smtClean="0"/>
              <a:pPr lvl="1"/>
              <a:t>57</a:t>
            </a:fld>
            <a:endParaRPr lang="en-US" smtClean="0"/>
          </a:p>
        </p:txBody>
      </p:sp>
      <p:sp>
        <p:nvSpPr>
          <p:cNvPr id="43015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smtClean="0"/>
              <a:t>Ideal Capacitors and Inductors</a:t>
            </a:r>
          </a:p>
        </p:txBody>
      </p:sp>
      <p:graphicFrame>
        <p:nvGraphicFramePr>
          <p:cNvPr id="776260" name="Group 68"/>
          <p:cNvGraphicFramePr>
            <a:graphicFrameLocks noGrp="1"/>
          </p:cNvGraphicFramePr>
          <p:nvPr>
            <p:ph sz="quarter" idx="1"/>
          </p:nvPr>
        </p:nvGraphicFramePr>
        <p:xfrm>
          <a:off x="406400" y="1333500"/>
          <a:ext cx="8356600" cy="4457700"/>
        </p:xfrm>
        <a:graphic>
          <a:graphicData uri="http://schemas.openxmlformats.org/drawingml/2006/table">
            <a:tbl>
              <a:tblPr/>
              <a:tblGrid>
                <a:gridCol w="3022600"/>
                <a:gridCol w="2667000"/>
                <a:gridCol w="2667000"/>
              </a:tblGrid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Inductors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Capacitors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057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Energy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An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instantaneous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 change is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not permitted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in: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Current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Voltage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Will permit an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instantaneous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 change in: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Voltage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Current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With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DC source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 element acts as a: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95A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Short Circuit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Open Circuit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010" name="Object 58"/>
          <p:cNvGraphicFramePr>
            <a:graphicFrameLocks noChangeAspect="1"/>
          </p:cNvGraphicFramePr>
          <p:nvPr/>
        </p:nvGraphicFramePr>
        <p:xfrm>
          <a:off x="3730625" y="1990725"/>
          <a:ext cx="2365375" cy="928688"/>
        </p:xfrm>
        <a:graphic>
          <a:graphicData uri="http://schemas.openxmlformats.org/presentationml/2006/ole">
            <p:oleObj spid="_x0000_s43010" name="Equation" r:id="rId3" imgW="1002960" imgH="393480" progId="Equation.3">
              <p:embed/>
            </p:oleObj>
          </a:graphicData>
        </a:graphic>
      </p:graphicFrame>
      <p:graphicFrame>
        <p:nvGraphicFramePr>
          <p:cNvPr id="43011" name="Object 60"/>
          <p:cNvGraphicFramePr>
            <a:graphicFrameLocks noChangeAspect="1"/>
          </p:cNvGraphicFramePr>
          <p:nvPr/>
        </p:nvGraphicFramePr>
        <p:xfrm>
          <a:off x="6230938" y="1990725"/>
          <a:ext cx="2455862" cy="928688"/>
        </p:xfrm>
        <a:graphic>
          <a:graphicData uri="http://schemas.openxmlformats.org/presentationml/2006/ole">
            <p:oleObj spid="_x0000_s43011" name="Equation" r:id="rId4" imgW="104112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1203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5120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7349AE6-EACA-441D-A512-9906AD28E098}" type="slidenum">
              <a:rPr lang="en-US" smtClean="0"/>
              <a:pPr lvl="1"/>
              <a:t>6</a:t>
            </a:fld>
            <a:endParaRPr lang="en-US" smtClean="0"/>
          </a:p>
        </p:txBody>
      </p:sp>
      <p:sp>
        <p:nvSpPr>
          <p:cNvPr id="51205" name="Rectangle 4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Maximum Power Transfer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979488"/>
          </a:xfrm>
        </p:spPr>
        <p:txBody>
          <a:bodyPr/>
          <a:lstStyle/>
          <a:p>
            <a:r>
              <a:rPr lang="en-US" sz="2800" smtClean="0"/>
              <a:t>Consider the power (</a:t>
            </a:r>
            <a:r>
              <a:rPr lang="en-US" sz="2800" b="1" smtClean="0"/>
              <a:t>P</a:t>
            </a:r>
            <a:r>
              <a:rPr lang="en-US" sz="2800" b="1" baseline="-25000" smtClean="0"/>
              <a:t>L</a:t>
            </a:r>
            <a:r>
              <a:rPr lang="en-US" sz="2800" smtClean="0"/>
              <a:t>) absorbed by the load</a:t>
            </a:r>
          </a:p>
        </p:txBody>
      </p:sp>
      <p:grpSp>
        <p:nvGrpSpPr>
          <p:cNvPr id="51207" name="Group 4"/>
          <p:cNvGrpSpPr>
            <a:grpSpLocks/>
          </p:cNvGrpSpPr>
          <p:nvPr/>
        </p:nvGrpSpPr>
        <p:grpSpPr bwMode="auto">
          <a:xfrm>
            <a:off x="1206500" y="2895600"/>
            <a:ext cx="3087688" cy="1771650"/>
            <a:chOff x="1555" y="1716"/>
            <a:chExt cx="1945" cy="1116"/>
          </a:xfrm>
        </p:grpSpPr>
        <p:grpSp>
          <p:nvGrpSpPr>
            <p:cNvPr id="51208" name="Group 5"/>
            <p:cNvGrpSpPr>
              <a:grpSpLocks/>
            </p:cNvGrpSpPr>
            <p:nvPr/>
          </p:nvGrpSpPr>
          <p:grpSpPr bwMode="auto">
            <a:xfrm>
              <a:off x="1555" y="2171"/>
              <a:ext cx="577" cy="404"/>
              <a:chOff x="28" y="2584"/>
              <a:chExt cx="577" cy="404"/>
            </a:xfrm>
          </p:grpSpPr>
          <p:sp>
            <p:nvSpPr>
              <p:cNvPr id="51236" name="Text Box 6"/>
              <p:cNvSpPr txBox="1">
                <a:spLocks noChangeArrowheads="1"/>
              </p:cNvSpPr>
              <p:nvPr/>
            </p:nvSpPr>
            <p:spPr bwMode="auto">
              <a:xfrm>
                <a:off x="28" y="2608"/>
                <a:ext cx="26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T</a:t>
                </a:r>
                <a:endParaRPr lang="en-US" sz="2000" b="1"/>
              </a:p>
            </p:txBody>
          </p:sp>
          <p:sp>
            <p:nvSpPr>
              <p:cNvPr id="51237" name="Oval 7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38" name="Text Box 8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sp>
          <p:nvSpPr>
            <p:cNvPr id="51209" name="Oval 9"/>
            <p:cNvSpPr>
              <a:spLocks noChangeArrowheads="1"/>
            </p:cNvSpPr>
            <p:nvPr/>
          </p:nvSpPr>
          <p:spPr bwMode="auto">
            <a:xfrm>
              <a:off x="2849" y="275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0" name="Oval 10"/>
            <p:cNvSpPr>
              <a:spLocks noChangeArrowheads="1"/>
            </p:cNvSpPr>
            <p:nvPr/>
          </p:nvSpPr>
          <p:spPr bwMode="auto">
            <a:xfrm>
              <a:off x="2849" y="194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1211" name="Group 11"/>
            <p:cNvGrpSpPr>
              <a:grpSpLocks/>
            </p:cNvGrpSpPr>
            <p:nvPr/>
          </p:nvGrpSpPr>
          <p:grpSpPr bwMode="auto">
            <a:xfrm rot="5400000" flipH="1" flipV="1">
              <a:off x="2385" y="1844"/>
              <a:ext cx="112" cy="287"/>
              <a:chOff x="3450" y="2313"/>
              <a:chExt cx="111" cy="216"/>
            </a:xfrm>
          </p:grpSpPr>
          <p:sp>
            <p:nvSpPr>
              <p:cNvPr id="51229" name="Line 1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30" name="Line 1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31" name="Line 1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32" name="Line 1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33" name="Line 1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34" name="Line 1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35" name="Line 1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12" name="Text Box 19"/>
            <p:cNvSpPr txBox="1">
              <a:spLocks noChangeArrowheads="1"/>
            </p:cNvSpPr>
            <p:nvPr/>
          </p:nvSpPr>
          <p:spPr bwMode="auto">
            <a:xfrm>
              <a:off x="2294" y="1716"/>
              <a:ext cx="28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T</a:t>
              </a:r>
            </a:p>
          </p:txBody>
        </p:sp>
        <p:cxnSp>
          <p:nvCxnSpPr>
            <p:cNvPr id="51213" name="AutoShape 20"/>
            <p:cNvCxnSpPr>
              <a:cxnSpLocks noChangeShapeType="1"/>
              <a:stCxn id="51238" idx="2"/>
              <a:endCxn id="51209" idx="2"/>
            </p:cNvCxnSpPr>
            <p:nvPr/>
          </p:nvCxnSpPr>
          <p:spPr bwMode="auto">
            <a:xfrm rot="16200000" flipH="1">
              <a:off x="2297" y="2243"/>
              <a:ext cx="219" cy="88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1214" name="AutoShape 21"/>
            <p:cNvCxnSpPr>
              <a:cxnSpLocks noChangeShapeType="1"/>
              <a:stCxn id="51238" idx="0"/>
              <a:endCxn id="51229" idx="0"/>
            </p:cNvCxnSpPr>
            <p:nvPr/>
          </p:nvCxnSpPr>
          <p:spPr bwMode="auto">
            <a:xfrm rot="-5400000">
              <a:off x="2044" y="1917"/>
              <a:ext cx="175" cy="33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1215" name="AutoShape 22"/>
            <p:cNvCxnSpPr>
              <a:cxnSpLocks noChangeShapeType="1"/>
              <a:stCxn id="51210" idx="2"/>
              <a:endCxn id="51231" idx="1"/>
            </p:cNvCxnSpPr>
            <p:nvPr/>
          </p:nvCxnSpPr>
          <p:spPr bwMode="auto">
            <a:xfrm flipH="1">
              <a:off x="2585" y="1986"/>
              <a:ext cx="26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1216" name="Group 23"/>
            <p:cNvGrpSpPr>
              <a:grpSpLocks/>
            </p:cNvGrpSpPr>
            <p:nvPr/>
          </p:nvGrpSpPr>
          <p:grpSpPr bwMode="auto">
            <a:xfrm>
              <a:off x="3108" y="2295"/>
              <a:ext cx="111" cy="216"/>
              <a:chOff x="1670" y="2765"/>
              <a:chExt cx="111" cy="216"/>
            </a:xfrm>
          </p:grpSpPr>
          <p:sp>
            <p:nvSpPr>
              <p:cNvPr id="51222" name="Line 24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23" name="Line 25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24" name="Line 26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25" name="Line 27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26" name="Line 28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27" name="Line 29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28" name="Line 30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17" name="Text Box 31"/>
            <p:cNvSpPr txBox="1">
              <a:spLocks noChangeArrowheads="1"/>
            </p:cNvSpPr>
            <p:nvPr/>
          </p:nvSpPr>
          <p:spPr bwMode="auto">
            <a:xfrm>
              <a:off x="3216" y="2099"/>
              <a:ext cx="28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L</a:t>
              </a:r>
            </a:p>
            <a:p>
              <a:endParaRPr lang="en-US" b="1"/>
            </a:p>
          </p:txBody>
        </p:sp>
        <p:cxnSp>
          <p:nvCxnSpPr>
            <p:cNvPr id="51218" name="AutoShape 32"/>
            <p:cNvCxnSpPr>
              <a:cxnSpLocks noChangeShapeType="1"/>
              <a:stCxn id="51209" idx="6"/>
              <a:endCxn id="51224" idx="1"/>
            </p:cNvCxnSpPr>
            <p:nvPr/>
          </p:nvCxnSpPr>
          <p:spPr bwMode="auto">
            <a:xfrm flipV="1">
              <a:off x="2932" y="2511"/>
              <a:ext cx="233" cy="28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1219" name="AutoShape 33"/>
            <p:cNvCxnSpPr>
              <a:cxnSpLocks noChangeShapeType="1"/>
              <a:stCxn id="51210" idx="6"/>
              <a:endCxn id="51222" idx="0"/>
            </p:cNvCxnSpPr>
            <p:nvPr/>
          </p:nvCxnSpPr>
          <p:spPr bwMode="auto">
            <a:xfrm>
              <a:off x="2932" y="1986"/>
              <a:ext cx="224" cy="3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1220" name="Arc 34"/>
            <p:cNvSpPr>
              <a:spLocks/>
            </p:cNvSpPr>
            <p:nvPr/>
          </p:nvSpPr>
          <p:spPr bwMode="auto">
            <a:xfrm>
              <a:off x="2252" y="2129"/>
              <a:ext cx="724" cy="559"/>
            </a:xfrm>
            <a:custGeom>
              <a:avLst/>
              <a:gdLst>
                <a:gd name="T0" fmla="*/ 6 w 43200"/>
                <a:gd name="T1" fmla="*/ 0 h 43200"/>
                <a:gd name="T2" fmla="*/ 3 w 43200"/>
                <a:gd name="T3" fmla="*/ 0 h 43200"/>
                <a:gd name="T4" fmla="*/ 6 w 43200"/>
                <a:gd name="T5" fmla="*/ 4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3653"/>
                    <a:pt x="4362" y="6349"/>
                    <a:pt x="11359" y="2582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3653"/>
                    <a:pt x="4362" y="6349"/>
                    <a:pt x="11359" y="258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1" name="Text Box 35"/>
            <p:cNvSpPr txBox="1">
              <a:spLocks noChangeArrowheads="1"/>
            </p:cNvSpPr>
            <p:nvPr/>
          </p:nvSpPr>
          <p:spPr bwMode="auto">
            <a:xfrm>
              <a:off x="2470" y="2316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L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03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103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77793C9-E563-42A6-88AE-6B97CC11DC3D}" type="slidenum">
              <a:rPr lang="en-US" smtClean="0"/>
              <a:pPr lvl="1"/>
              <a:t>7</a:t>
            </a:fld>
            <a:endParaRPr lang="en-US" smtClean="0"/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Maximum Power Transfer</a:t>
            </a:r>
          </a:p>
        </p:txBody>
      </p:sp>
      <p:sp>
        <p:nvSpPr>
          <p:cNvPr id="103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979488"/>
          </a:xfrm>
        </p:spPr>
        <p:txBody>
          <a:bodyPr/>
          <a:lstStyle/>
          <a:p>
            <a:r>
              <a:rPr lang="en-US" sz="2800" smtClean="0"/>
              <a:t>Consider the power (</a:t>
            </a:r>
            <a:r>
              <a:rPr lang="en-US" sz="2800" b="1" smtClean="0"/>
              <a:t>P</a:t>
            </a:r>
            <a:r>
              <a:rPr lang="en-US" sz="2800" b="1" baseline="-25000" smtClean="0"/>
              <a:t>L</a:t>
            </a:r>
            <a:r>
              <a:rPr lang="en-US" sz="2800" smtClean="0"/>
              <a:t>) absorbed by the load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029200" y="3429000"/>
          <a:ext cx="1685925" cy="909638"/>
        </p:xfrm>
        <a:graphic>
          <a:graphicData uri="http://schemas.openxmlformats.org/presentationml/2006/ole">
            <p:oleObj spid="_x0000_s1026" name="Equation" r:id="rId3" imgW="799920" imgH="431640" progId="Equation.3">
              <p:embed/>
            </p:oleObj>
          </a:graphicData>
        </a:graphic>
      </p:graphicFrame>
      <p:grpSp>
        <p:nvGrpSpPr>
          <p:cNvPr id="1034" name="Group 5"/>
          <p:cNvGrpSpPr>
            <a:grpSpLocks/>
          </p:cNvGrpSpPr>
          <p:nvPr/>
        </p:nvGrpSpPr>
        <p:grpSpPr bwMode="auto">
          <a:xfrm>
            <a:off x="1206500" y="2895600"/>
            <a:ext cx="3087688" cy="1771650"/>
            <a:chOff x="1555" y="1716"/>
            <a:chExt cx="1945" cy="1116"/>
          </a:xfrm>
        </p:grpSpPr>
        <p:grpSp>
          <p:nvGrpSpPr>
            <p:cNvPr id="1037" name="Group 6"/>
            <p:cNvGrpSpPr>
              <a:grpSpLocks/>
            </p:cNvGrpSpPr>
            <p:nvPr/>
          </p:nvGrpSpPr>
          <p:grpSpPr bwMode="auto">
            <a:xfrm>
              <a:off x="1555" y="2171"/>
              <a:ext cx="577" cy="404"/>
              <a:chOff x="28" y="2584"/>
              <a:chExt cx="577" cy="404"/>
            </a:xfrm>
          </p:grpSpPr>
          <p:sp>
            <p:nvSpPr>
              <p:cNvPr id="1065" name="Text Box 7"/>
              <p:cNvSpPr txBox="1">
                <a:spLocks noChangeArrowheads="1"/>
              </p:cNvSpPr>
              <p:nvPr/>
            </p:nvSpPr>
            <p:spPr bwMode="auto">
              <a:xfrm>
                <a:off x="28" y="2608"/>
                <a:ext cx="26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T</a:t>
                </a:r>
                <a:endParaRPr lang="en-US" sz="2000" b="1"/>
              </a:p>
            </p:txBody>
          </p:sp>
          <p:sp>
            <p:nvSpPr>
              <p:cNvPr id="1066" name="Oval 8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Text Box 9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sp>
          <p:nvSpPr>
            <p:cNvPr id="1038" name="Oval 10"/>
            <p:cNvSpPr>
              <a:spLocks noChangeArrowheads="1"/>
            </p:cNvSpPr>
            <p:nvPr/>
          </p:nvSpPr>
          <p:spPr bwMode="auto">
            <a:xfrm>
              <a:off x="2849" y="275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Oval 11"/>
            <p:cNvSpPr>
              <a:spLocks noChangeArrowheads="1"/>
            </p:cNvSpPr>
            <p:nvPr/>
          </p:nvSpPr>
          <p:spPr bwMode="auto">
            <a:xfrm>
              <a:off x="2849" y="194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40" name="Group 12"/>
            <p:cNvGrpSpPr>
              <a:grpSpLocks/>
            </p:cNvGrpSpPr>
            <p:nvPr/>
          </p:nvGrpSpPr>
          <p:grpSpPr bwMode="auto">
            <a:xfrm rot="5400000" flipH="1" flipV="1">
              <a:off x="2385" y="1844"/>
              <a:ext cx="112" cy="287"/>
              <a:chOff x="3450" y="2313"/>
              <a:chExt cx="111" cy="216"/>
            </a:xfrm>
          </p:grpSpPr>
          <p:sp>
            <p:nvSpPr>
              <p:cNvPr id="1058" name="Line 1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" name="Line 1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" name="Line 1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" name="Line 1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" name="Line 1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Line 1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Line 1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1" name="Text Box 20"/>
            <p:cNvSpPr txBox="1">
              <a:spLocks noChangeArrowheads="1"/>
            </p:cNvSpPr>
            <p:nvPr/>
          </p:nvSpPr>
          <p:spPr bwMode="auto">
            <a:xfrm>
              <a:off x="2294" y="1716"/>
              <a:ext cx="28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T</a:t>
              </a:r>
            </a:p>
          </p:txBody>
        </p:sp>
        <p:cxnSp>
          <p:nvCxnSpPr>
            <p:cNvPr id="1042" name="AutoShape 21"/>
            <p:cNvCxnSpPr>
              <a:cxnSpLocks noChangeShapeType="1"/>
              <a:stCxn id="1067" idx="2"/>
              <a:endCxn id="1038" idx="2"/>
            </p:cNvCxnSpPr>
            <p:nvPr/>
          </p:nvCxnSpPr>
          <p:spPr bwMode="auto">
            <a:xfrm rot="16200000" flipH="1">
              <a:off x="2297" y="2243"/>
              <a:ext cx="219" cy="88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043" name="AutoShape 22"/>
            <p:cNvCxnSpPr>
              <a:cxnSpLocks noChangeShapeType="1"/>
              <a:stCxn id="1067" idx="0"/>
              <a:endCxn id="1058" idx="0"/>
            </p:cNvCxnSpPr>
            <p:nvPr/>
          </p:nvCxnSpPr>
          <p:spPr bwMode="auto">
            <a:xfrm rot="-5400000">
              <a:off x="2044" y="1917"/>
              <a:ext cx="175" cy="33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044" name="AutoShape 23"/>
            <p:cNvCxnSpPr>
              <a:cxnSpLocks noChangeShapeType="1"/>
              <a:stCxn id="1039" idx="2"/>
              <a:endCxn id="1060" idx="1"/>
            </p:cNvCxnSpPr>
            <p:nvPr/>
          </p:nvCxnSpPr>
          <p:spPr bwMode="auto">
            <a:xfrm flipH="1">
              <a:off x="2585" y="1986"/>
              <a:ext cx="26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045" name="Group 24"/>
            <p:cNvGrpSpPr>
              <a:grpSpLocks/>
            </p:cNvGrpSpPr>
            <p:nvPr/>
          </p:nvGrpSpPr>
          <p:grpSpPr bwMode="auto">
            <a:xfrm>
              <a:off x="3108" y="2295"/>
              <a:ext cx="111" cy="216"/>
              <a:chOff x="1670" y="2765"/>
              <a:chExt cx="111" cy="216"/>
            </a:xfrm>
          </p:grpSpPr>
          <p:sp>
            <p:nvSpPr>
              <p:cNvPr id="1051" name="Line 25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26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27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28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" name="Line 29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" name="Line 30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" name="Line 31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6" name="Text Box 32"/>
            <p:cNvSpPr txBox="1">
              <a:spLocks noChangeArrowheads="1"/>
            </p:cNvSpPr>
            <p:nvPr/>
          </p:nvSpPr>
          <p:spPr bwMode="auto">
            <a:xfrm>
              <a:off x="3216" y="2099"/>
              <a:ext cx="28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L</a:t>
              </a:r>
            </a:p>
            <a:p>
              <a:endParaRPr lang="en-US" b="1"/>
            </a:p>
          </p:txBody>
        </p:sp>
        <p:cxnSp>
          <p:nvCxnSpPr>
            <p:cNvPr id="1047" name="AutoShape 33"/>
            <p:cNvCxnSpPr>
              <a:cxnSpLocks noChangeShapeType="1"/>
              <a:stCxn id="1038" idx="6"/>
              <a:endCxn id="1053" idx="1"/>
            </p:cNvCxnSpPr>
            <p:nvPr/>
          </p:nvCxnSpPr>
          <p:spPr bwMode="auto">
            <a:xfrm flipV="1">
              <a:off x="2932" y="2511"/>
              <a:ext cx="233" cy="28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048" name="AutoShape 34"/>
            <p:cNvCxnSpPr>
              <a:cxnSpLocks noChangeShapeType="1"/>
              <a:stCxn id="1039" idx="6"/>
              <a:endCxn id="1051" idx="0"/>
            </p:cNvCxnSpPr>
            <p:nvPr/>
          </p:nvCxnSpPr>
          <p:spPr bwMode="auto">
            <a:xfrm>
              <a:off x="2932" y="1986"/>
              <a:ext cx="224" cy="3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1049" name="Arc 35"/>
            <p:cNvSpPr>
              <a:spLocks/>
            </p:cNvSpPr>
            <p:nvPr/>
          </p:nvSpPr>
          <p:spPr bwMode="auto">
            <a:xfrm>
              <a:off x="2252" y="2129"/>
              <a:ext cx="724" cy="559"/>
            </a:xfrm>
            <a:custGeom>
              <a:avLst/>
              <a:gdLst>
                <a:gd name="T0" fmla="*/ 6 w 43200"/>
                <a:gd name="T1" fmla="*/ 0 h 43200"/>
                <a:gd name="T2" fmla="*/ 3 w 43200"/>
                <a:gd name="T3" fmla="*/ 0 h 43200"/>
                <a:gd name="T4" fmla="*/ 6 w 43200"/>
                <a:gd name="T5" fmla="*/ 4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3653"/>
                    <a:pt x="4362" y="6349"/>
                    <a:pt x="11359" y="2582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3653"/>
                    <a:pt x="4362" y="6349"/>
                    <a:pt x="11359" y="258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Text Box 36"/>
            <p:cNvSpPr txBox="1">
              <a:spLocks noChangeArrowheads="1"/>
            </p:cNvSpPr>
            <p:nvPr/>
          </p:nvSpPr>
          <p:spPr bwMode="auto">
            <a:xfrm>
              <a:off x="2470" y="2316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L</a:t>
              </a:r>
            </a:p>
          </p:txBody>
        </p:sp>
      </p:grpSp>
      <p:graphicFrame>
        <p:nvGraphicFramePr>
          <p:cNvPr id="1027" name="Object 37"/>
          <p:cNvGraphicFramePr>
            <a:graphicFrameLocks noChangeAspect="1"/>
          </p:cNvGraphicFramePr>
          <p:nvPr>
            <p:ph sz="quarter" idx="3"/>
          </p:nvPr>
        </p:nvGraphicFramePr>
        <p:xfrm>
          <a:off x="5029200" y="2209800"/>
          <a:ext cx="1600200" cy="595313"/>
        </p:xfrm>
        <a:graphic>
          <a:graphicData uri="http://schemas.openxmlformats.org/presentationml/2006/ole">
            <p:oleObj spid="_x0000_s1027" name="Equation" r:id="rId4" imgW="647640" imgH="241200" progId="Equation.3">
              <p:embed/>
            </p:oleObj>
          </a:graphicData>
        </a:graphic>
      </p:graphicFrame>
      <p:sp>
        <p:nvSpPr>
          <p:cNvPr id="1035" name="Text Box 38"/>
          <p:cNvSpPr txBox="1">
            <a:spLocks noChangeArrowheads="1"/>
          </p:cNvSpPr>
          <p:nvPr/>
        </p:nvSpPr>
        <p:spPr bwMode="auto">
          <a:xfrm>
            <a:off x="5410200" y="2895600"/>
            <a:ext cx="823913" cy="4699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/>
              <a:t>BUT</a:t>
            </a:r>
          </a:p>
        </p:txBody>
      </p:sp>
      <p:graphicFrame>
        <p:nvGraphicFramePr>
          <p:cNvPr id="1028" name="Object 39"/>
          <p:cNvGraphicFramePr>
            <a:graphicFrameLocks noChangeAspect="1"/>
          </p:cNvGraphicFramePr>
          <p:nvPr/>
        </p:nvGraphicFramePr>
        <p:xfrm>
          <a:off x="4419600" y="4953000"/>
          <a:ext cx="2898775" cy="1196975"/>
        </p:xfrm>
        <a:graphic>
          <a:graphicData uri="http://schemas.openxmlformats.org/presentationml/2006/ole">
            <p:oleObj spid="_x0000_s1028" name="Equation" r:id="rId5" imgW="1168200" imgH="482400" progId="Equation.3">
              <p:embed/>
            </p:oleObj>
          </a:graphicData>
        </a:graphic>
      </p:graphicFrame>
      <p:sp>
        <p:nvSpPr>
          <p:cNvPr id="1036" name="Text Box 40"/>
          <p:cNvSpPr txBox="1">
            <a:spLocks noChangeArrowheads="1"/>
          </p:cNvSpPr>
          <p:nvPr/>
        </p:nvSpPr>
        <p:spPr bwMode="auto">
          <a:xfrm>
            <a:off x="5105400" y="4419600"/>
            <a:ext cx="1498600" cy="4699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/>
              <a:t>Therefore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05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20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7485973-BFEB-40A7-AB02-383CC0C8497F}" type="slidenum">
              <a:rPr lang="en-US" smtClean="0"/>
              <a:pPr lvl="1"/>
              <a:t>8</a:t>
            </a:fld>
            <a:endParaRPr lang="en-US" smtClean="0"/>
          </a:p>
        </p:txBody>
      </p:sp>
      <p:sp>
        <p:nvSpPr>
          <p:cNvPr id="20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Maximum Power Transfer</a:t>
            </a:r>
          </a:p>
        </p:txBody>
      </p:sp>
      <p:sp>
        <p:nvSpPr>
          <p:cNvPr id="20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440738" cy="1104900"/>
          </a:xfrm>
        </p:spPr>
        <p:txBody>
          <a:bodyPr/>
          <a:lstStyle/>
          <a:p>
            <a:r>
              <a:rPr lang="en-US" sz="2800" smtClean="0"/>
              <a:t>The </a:t>
            </a:r>
            <a:r>
              <a:rPr lang="en-US" sz="2800" b="1" smtClean="0"/>
              <a:t>maximum</a:t>
            </a:r>
            <a:r>
              <a:rPr lang="en-US" sz="2800" smtClean="0"/>
              <a:t> power transfer can be found by calculating </a:t>
            </a:r>
            <a:r>
              <a:rPr lang="en-US" sz="2800" b="1" i="1" smtClean="0"/>
              <a:t>d</a:t>
            </a:r>
            <a:r>
              <a:rPr lang="en-US" sz="2800" b="1" smtClean="0"/>
              <a:t>P</a:t>
            </a:r>
            <a:r>
              <a:rPr lang="en-US" sz="2800" b="1" baseline="-25000" smtClean="0"/>
              <a:t>L</a:t>
            </a:r>
            <a:r>
              <a:rPr lang="en-US" sz="2800" smtClean="0"/>
              <a:t>/</a:t>
            </a:r>
            <a:r>
              <a:rPr lang="en-US" sz="2800" b="1" i="1" smtClean="0"/>
              <a:t>d</a:t>
            </a:r>
            <a:r>
              <a:rPr lang="en-US" sz="2800" b="1" smtClean="0"/>
              <a:t>R</a:t>
            </a:r>
            <a:r>
              <a:rPr lang="en-US" sz="2800" b="1" baseline="-25000" smtClean="0"/>
              <a:t>L</a:t>
            </a:r>
            <a:r>
              <a:rPr lang="en-US" sz="2800" smtClean="0"/>
              <a:t> = 0</a:t>
            </a:r>
          </a:p>
        </p:txBody>
      </p:sp>
      <p:grpSp>
        <p:nvGrpSpPr>
          <p:cNvPr id="2058" name="Group 5"/>
          <p:cNvGrpSpPr>
            <a:grpSpLocks/>
          </p:cNvGrpSpPr>
          <p:nvPr/>
        </p:nvGrpSpPr>
        <p:grpSpPr bwMode="auto">
          <a:xfrm>
            <a:off x="406400" y="3311525"/>
            <a:ext cx="3087688" cy="1771650"/>
            <a:chOff x="1555" y="1716"/>
            <a:chExt cx="1945" cy="1116"/>
          </a:xfrm>
        </p:grpSpPr>
        <p:grpSp>
          <p:nvGrpSpPr>
            <p:cNvPr id="2062" name="Group 6"/>
            <p:cNvGrpSpPr>
              <a:grpSpLocks/>
            </p:cNvGrpSpPr>
            <p:nvPr/>
          </p:nvGrpSpPr>
          <p:grpSpPr bwMode="auto">
            <a:xfrm>
              <a:off x="1555" y="2171"/>
              <a:ext cx="577" cy="404"/>
              <a:chOff x="28" y="2584"/>
              <a:chExt cx="577" cy="404"/>
            </a:xfrm>
          </p:grpSpPr>
          <p:sp>
            <p:nvSpPr>
              <p:cNvPr id="2090" name="Text Box 7"/>
              <p:cNvSpPr txBox="1">
                <a:spLocks noChangeArrowheads="1"/>
              </p:cNvSpPr>
              <p:nvPr/>
            </p:nvSpPr>
            <p:spPr bwMode="auto">
              <a:xfrm>
                <a:off x="28" y="2608"/>
                <a:ext cx="26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T</a:t>
                </a:r>
                <a:endParaRPr lang="en-US" sz="2000" b="1"/>
              </a:p>
            </p:txBody>
          </p:sp>
          <p:sp>
            <p:nvSpPr>
              <p:cNvPr id="2091" name="Oval 8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2" name="Text Box 9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sp>
          <p:nvSpPr>
            <p:cNvPr id="2063" name="Oval 10"/>
            <p:cNvSpPr>
              <a:spLocks noChangeArrowheads="1"/>
            </p:cNvSpPr>
            <p:nvPr/>
          </p:nvSpPr>
          <p:spPr bwMode="auto">
            <a:xfrm>
              <a:off x="2849" y="275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4" name="Oval 11"/>
            <p:cNvSpPr>
              <a:spLocks noChangeArrowheads="1"/>
            </p:cNvSpPr>
            <p:nvPr/>
          </p:nvSpPr>
          <p:spPr bwMode="auto">
            <a:xfrm>
              <a:off x="2849" y="194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65" name="Group 12"/>
            <p:cNvGrpSpPr>
              <a:grpSpLocks/>
            </p:cNvGrpSpPr>
            <p:nvPr/>
          </p:nvGrpSpPr>
          <p:grpSpPr bwMode="auto">
            <a:xfrm rot="5400000" flipH="1" flipV="1">
              <a:off x="2385" y="1844"/>
              <a:ext cx="112" cy="287"/>
              <a:chOff x="3450" y="2313"/>
              <a:chExt cx="111" cy="216"/>
            </a:xfrm>
          </p:grpSpPr>
          <p:sp>
            <p:nvSpPr>
              <p:cNvPr id="2083" name="Line 1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4" name="Line 1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5" name="Line 1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6" name="Line 1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7" name="Line 1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8" name="Line 1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9" name="Line 1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66" name="Text Box 20"/>
            <p:cNvSpPr txBox="1">
              <a:spLocks noChangeArrowheads="1"/>
            </p:cNvSpPr>
            <p:nvPr/>
          </p:nvSpPr>
          <p:spPr bwMode="auto">
            <a:xfrm>
              <a:off x="2294" y="1716"/>
              <a:ext cx="28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T</a:t>
              </a:r>
            </a:p>
          </p:txBody>
        </p:sp>
        <p:cxnSp>
          <p:nvCxnSpPr>
            <p:cNvPr id="2067" name="AutoShape 21"/>
            <p:cNvCxnSpPr>
              <a:cxnSpLocks noChangeShapeType="1"/>
              <a:stCxn id="2092" idx="2"/>
              <a:endCxn id="2063" idx="2"/>
            </p:cNvCxnSpPr>
            <p:nvPr/>
          </p:nvCxnSpPr>
          <p:spPr bwMode="auto">
            <a:xfrm rot="16200000" flipH="1">
              <a:off x="2297" y="2243"/>
              <a:ext cx="219" cy="88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068" name="AutoShape 22"/>
            <p:cNvCxnSpPr>
              <a:cxnSpLocks noChangeShapeType="1"/>
              <a:stCxn id="2092" idx="0"/>
              <a:endCxn id="2083" idx="0"/>
            </p:cNvCxnSpPr>
            <p:nvPr/>
          </p:nvCxnSpPr>
          <p:spPr bwMode="auto">
            <a:xfrm rot="-5400000">
              <a:off x="2044" y="1917"/>
              <a:ext cx="175" cy="33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069" name="AutoShape 23"/>
            <p:cNvCxnSpPr>
              <a:cxnSpLocks noChangeShapeType="1"/>
              <a:stCxn id="2064" idx="2"/>
              <a:endCxn id="2085" idx="1"/>
            </p:cNvCxnSpPr>
            <p:nvPr/>
          </p:nvCxnSpPr>
          <p:spPr bwMode="auto">
            <a:xfrm flipH="1">
              <a:off x="2585" y="1986"/>
              <a:ext cx="26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070" name="Group 24"/>
            <p:cNvGrpSpPr>
              <a:grpSpLocks/>
            </p:cNvGrpSpPr>
            <p:nvPr/>
          </p:nvGrpSpPr>
          <p:grpSpPr bwMode="auto">
            <a:xfrm>
              <a:off x="3108" y="2295"/>
              <a:ext cx="111" cy="216"/>
              <a:chOff x="1670" y="2765"/>
              <a:chExt cx="111" cy="216"/>
            </a:xfrm>
          </p:grpSpPr>
          <p:sp>
            <p:nvSpPr>
              <p:cNvPr id="2076" name="Line 25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7" name="Line 26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8" name="Line 27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9" name="Line 28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0" name="Line 29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1" name="Line 30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2" name="Line 31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71" name="Text Box 32"/>
            <p:cNvSpPr txBox="1">
              <a:spLocks noChangeArrowheads="1"/>
            </p:cNvSpPr>
            <p:nvPr/>
          </p:nvSpPr>
          <p:spPr bwMode="auto">
            <a:xfrm>
              <a:off x="3216" y="2099"/>
              <a:ext cx="28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L</a:t>
              </a:r>
            </a:p>
            <a:p>
              <a:endParaRPr lang="en-US" b="1"/>
            </a:p>
          </p:txBody>
        </p:sp>
        <p:cxnSp>
          <p:nvCxnSpPr>
            <p:cNvPr id="2072" name="AutoShape 33"/>
            <p:cNvCxnSpPr>
              <a:cxnSpLocks noChangeShapeType="1"/>
              <a:stCxn id="2063" idx="6"/>
              <a:endCxn id="2078" idx="1"/>
            </p:cNvCxnSpPr>
            <p:nvPr/>
          </p:nvCxnSpPr>
          <p:spPr bwMode="auto">
            <a:xfrm flipV="1">
              <a:off x="2932" y="2511"/>
              <a:ext cx="233" cy="28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073" name="AutoShape 34"/>
            <p:cNvCxnSpPr>
              <a:cxnSpLocks noChangeShapeType="1"/>
              <a:stCxn id="2064" idx="6"/>
              <a:endCxn id="2076" idx="0"/>
            </p:cNvCxnSpPr>
            <p:nvPr/>
          </p:nvCxnSpPr>
          <p:spPr bwMode="auto">
            <a:xfrm>
              <a:off x="2932" y="1986"/>
              <a:ext cx="224" cy="3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074" name="Arc 35"/>
            <p:cNvSpPr>
              <a:spLocks/>
            </p:cNvSpPr>
            <p:nvPr/>
          </p:nvSpPr>
          <p:spPr bwMode="auto">
            <a:xfrm>
              <a:off x="2252" y="2129"/>
              <a:ext cx="724" cy="559"/>
            </a:xfrm>
            <a:custGeom>
              <a:avLst/>
              <a:gdLst>
                <a:gd name="T0" fmla="*/ 6 w 43200"/>
                <a:gd name="T1" fmla="*/ 0 h 43200"/>
                <a:gd name="T2" fmla="*/ 3 w 43200"/>
                <a:gd name="T3" fmla="*/ 0 h 43200"/>
                <a:gd name="T4" fmla="*/ 6 w 43200"/>
                <a:gd name="T5" fmla="*/ 4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3653"/>
                    <a:pt x="4362" y="6349"/>
                    <a:pt x="11359" y="2582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3653"/>
                    <a:pt x="4362" y="6349"/>
                    <a:pt x="11359" y="258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5" name="Text Box 36"/>
            <p:cNvSpPr txBox="1">
              <a:spLocks noChangeArrowheads="1"/>
            </p:cNvSpPr>
            <p:nvPr/>
          </p:nvSpPr>
          <p:spPr bwMode="auto">
            <a:xfrm>
              <a:off x="2470" y="2316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L</a:t>
              </a:r>
            </a:p>
          </p:txBody>
        </p:sp>
      </p:grpSp>
      <p:sp>
        <p:nvSpPr>
          <p:cNvPr id="2059" name="Text Box 38"/>
          <p:cNvSpPr txBox="1">
            <a:spLocks noChangeArrowheads="1"/>
          </p:cNvSpPr>
          <p:nvPr/>
        </p:nvSpPr>
        <p:spPr bwMode="auto">
          <a:xfrm>
            <a:off x="5899150" y="3727450"/>
            <a:ext cx="654050" cy="4699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/>
              <a:t>OR</a:t>
            </a:r>
          </a:p>
        </p:txBody>
      </p:sp>
      <p:graphicFrame>
        <p:nvGraphicFramePr>
          <p:cNvPr id="2050" name="Object 39"/>
          <p:cNvGraphicFramePr>
            <a:graphicFrameLocks noChangeAspect="1"/>
          </p:cNvGraphicFramePr>
          <p:nvPr/>
        </p:nvGraphicFramePr>
        <p:xfrm>
          <a:off x="3049588" y="2514600"/>
          <a:ext cx="5865812" cy="1065213"/>
        </p:xfrm>
        <a:graphic>
          <a:graphicData uri="http://schemas.openxmlformats.org/presentationml/2006/ole">
            <p:oleObj spid="_x0000_s2050" name="Equation" r:id="rId3" imgW="2654280" imgH="482400" progId="Equation.3">
              <p:embed/>
            </p:oleObj>
          </a:graphicData>
        </a:graphic>
      </p:graphicFrame>
      <p:graphicFrame>
        <p:nvGraphicFramePr>
          <p:cNvPr id="2051" name="Object 44"/>
          <p:cNvGraphicFramePr>
            <a:graphicFrameLocks noChangeAspect="1"/>
          </p:cNvGraphicFramePr>
          <p:nvPr/>
        </p:nvGraphicFramePr>
        <p:xfrm>
          <a:off x="4265613" y="4267200"/>
          <a:ext cx="3963987" cy="519113"/>
        </p:xfrm>
        <a:graphic>
          <a:graphicData uri="http://schemas.openxmlformats.org/presentationml/2006/ole">
            <p:oleObj spid="_x0000_s2051" name="Equation" r:id="rId4" imgW="1841400" imgH="241200" progId="Equation.3">
              <p:embed/>
            </p:oleObj>
          </a:graphicData>
        </a:graphic>
      </p:graphicFrame>
      <p:sp>
        <p:nvSpPr>
          <p:cNvPr id="2060" name="Text Box 47"/>
          <p:cNvSpPr txBox="1">
            <a:spLocks noChangeArrowheads="1"/>
          </p:cNvSpPr>
          <p:nvPr/>
        </p:nvSpPr>
        <p:spPr bwMode="auto">
          <a:xfrm>
            <a:off x="5899150" y="4953000"/>
            <a:ext cx="654050" cy="4699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/>
              <a:t>OR</a:t>
            </a:r>
          </a:p>
        </p:txBody>
      </p:sp>
      <p:graphicFrame>
        <p:nvGraphicFramePr>
          <p:cNvPr id="2052" name="Object 48"/>
          <p:cNvGraphicFramePr>
            <a:graphicFrameLocks noChangeAspect="1"/>
          </p:cNvGraphicFramePr>
          <p:nvPr>
            <p:ph sz="half" idx="2"/>
          </p:nvPr>
        </p:nvGraphicFramePr>
        <p:xfrm>
          <a:off x="5410200" y="5557838"/>
          <a:ext cx="1668463" cy="690562"/>
        </p:xfrm>
        <a:graphic>
          <a:graphicData uri="http://schemas.openxmlformats.org/presentationml/2006/ole">
            <p:oleObj spid="_x0000_s2052" name="Equation" r:id="rId5" imgW="520560" imgH="215640" progId="Equation.3">
              <p:embed/>
            </p:oleObj>
          </a:graphicData>
        </a:graphic>
      </p:graphicFrame>
      <p:sp>
        <p:nvSpPr>
          <p:cNvPr id="2061" name="Text Box 50"/>
          <p:cNvSpPr txBox="1">
            <a:spLocks noChangeArrowheads="1"/>
          </p:cNvSpPr>
          <p:nvPr/>
        </p:nvSpPr>
        <p:spPr bwMode="auto">
          <a:xfrm>
            <a:off x="1746250" y="5422900"/>
            <a:ext cx="2519363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assumes </a:t>
            </a:r>
            <a:r>
              <a:rPr lang="en-US" b="1"/>
              <a:t>R</a:t>
            </a:r>
            <a:r>
              <a:rPr lang="en-US" b="1" baseline="-25000"/>
              <a:t>T</a:t>
            </a:r>
            <a:r>
              <a:rPr lang="en-US"/>
              <a:t> is fixed and </a:t>
            </a:r>
            <a:r>
              <a:rPr lang="en-US" b="1"/>
              <a:t>R</a:t>
            </a:r>
            <a:r>
              <a:rPr lang="en-US" b="1" baseline="-25000"/>
              <a:t>L</a:t>
            </a:r>
            <a:r>
              <a:rPr lang="en-US"/>
              <a:t> is variable</a:t>
            </a:r>
            <a:endParaRPr lang="en-US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077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#10 – Energy Storage</a:t>
            </a:r>
          </a:p>
        </p:txBody>
      </p:sp>
      <p:sp>
        <p:nvSpPr>
          <p:cNvPr id="307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719E18C-2F11-4C8F-A7DB-1C19FFCF39A5}" type="slidenum">
              <a:rPr lang="en-US" smtClean="0"/>
              <a:pPr lvl="1"/>
              <a:t>9</a:t>
            </a:fld>
            <a:endParaRPr lang="en-US" smtClean="0"/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Maximum Power Transfer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2400300" y="1930400"/>
          <a:ext cx="114300" cy="215900"/>
        </p:xfrm>
        <a:graphic>
          <a:graphicData uri="http://schemas.openxmlformats.org/presentationml/2006/ole">
            <p:oleObj spid="_x0000_s3074" name="Equation" r:id="rId3" imgW="114120" imgH="215640" progId="Equation.3">
              <p:embed/>
            </p:oleObj>
          </a:graphicData>
        </a:graphic>
      </p:graphicFrame>
      <p:graphicFrame>
        <p:nvGraphicFramePr>
          <p:cNvPr id="3075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647700" y="1219200"/>
          <a:ext cx="4762500" cy="3962400"/>
        </p:xfrm>
        <a:graphic>
          <a:graphicData uri="http://schemas.openxmlformats.org/presentationml/2006/ole">
            <p:oleObj spid="_x0000_s3075" name="Chart" r:id="rId4" imgW="7010248" imgH="6457836" progId="Excel.Chart.8">
              <p:embed/>
            </p:oleObj>
          </a:graphicData>
        </a:graphic>
      </p:graphicFrame>
      <p:sp>
        <p:nvSpPr>
          <p:cNvPr id="3080" name="Text Box 5"/>
          <p:cNvSpPr txBox="1">
            <a:spLocks noChangeArrowheads="1"/>
          </p:cNvSpPr>
          <p:nvPr/>
        </p:nvSpPr>
        <p:spPr bwMode="auto">
          <a:xfrm>
            <a:off x="822325" y="5181600"/>
            <a:ext cx="7407275" cy="110966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200"/>
              <a:t>To transfer maximum power to the load, the source and load resistors must be </a:t>
            </a:r>
            <a:r>
              <a:rPr lang="en-US" sz="2200" b="1"/>
              <a:t>matched </a:t>
            </a:r>
            <a:r>
              <a:rPr lang="en-US" sz="2200"/>
              <a:t>(i.e.</a:t>
            </a:r>
            <a:r>
              <a:rPr lang="en-US" sz="2200" b="1"/>
              <a:t> R</a:t>
            </a:r>
            <a:r>
              <a:rPr lang="en-US" sz="2200" b="1" baseline="-25000"/>
              <a:t>T</a:t>
            </a:r>
            <a:r>
              <a:rPr lang="en-US" sz="2200" b="1"/>
              <a:t> = R</a:t>
            </a:r>
            <a:r>
              <a:rPr lang="en-US" sz="2200" b="1" baseline="-25000"/>
              <a:t>L</a:t>
            </a:r>
            <a:r>
              <a:rPr lang="en-US" sz="2200"/>
              <a:t>).</a:t>
            </a:r>
            <a:r>
              <a:rPr lang="en-US" sz="2200" b="1"/>
              <a:t>  </a:t>
            </a:r>
            <a:r>
              <a:rPr lang="en-US" sz="2200"/>
              <a:t>Power is attenuated as </a:t>
            </a:r>
            <a:r>
              <a:rPr lang="en-US" sz="2200" b="1"/>
              <a:t>R</a:t>
            </a:r>
            <a:r>
              <a:rPr lang="en-US" sz="2200" b="1" baseline="-25000"/>
              <a:t>L</a:t>
            </a:r>
            <a:r>
              <a:rPr lang="en-US" sz="2200"/>
              <a:t> departs from </a:t>
            </a:r>
            <a:r>
              <a:rPr lang="en-US" sz="2200" b="1"/>
              <a:t>R</a:t>
            </a:r>
            <a:r>
              <a:rPr lang="en-US" sz="2200" b="1" baseline="-25000"/>
              <a:t>T</a:t>
            </a:r>
          </a:p>
        </p:txBody>
      </p:sp>
      <p:sp>
        <p:nvSpPr>
          <p:cNvPr id="3081" name="Text Box 6"/>
          <p:cNvSpPr txBox="1">
            <a:spLocks noChangeArrowheads="1"/>
          </p:cNvSpPr>
          <p:nvPr/>
        </p:nvSpPr>
        <p:spPr bwMode="auto">
          <a:xfrm>
            <a:off x="5622925" y="1930400"/>
            <a:ext cx="3292475" cy="208756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000" u="sng"/>
              <a:t>When </a:t>
            </a:r>
            <a:r>
              <a:rPr lang="en-US" sz="2000" b="1" u="sng"/>
              <a:t>R</a:t>
            </a:r>
            <a:r>
              <a:rPr lang="en-US" sz="2000" b="1" u="sng" baseline="-25000"/>
              <a:t>L</a:t>
            </a:r>
            <a:r>
              <a:rPr lang="en-US" sz="2000" u="sng"/>
              <a:t> &lt; </a:t>
            </a:r>
            <a:r>
              <a:rPr lang="en-US" sz="2000" b="1" u="sng"/>
              <a:t>R</a:t>
            </a:r>
            <a:r>
              <a:rPr lang="en-US" sz="2000" b="1" u="sng" baseline="-25000"/>
              <a:t>T</a:t>
            </a:r>
            <a:r>
              <a:rPr lang="en-US" sz="2000" u="sng"/>
              <a:t>:</a:t>
            </a:r>
          </a:p>
          <a:p>
            <a:pPr algn="l"/>
            <a:r>
              <a:rPr lang="en-US"/>
              <a:t>     </a:t>
            </a:r>
            <a:r>
              <a:rPr lang="en-US" b="1"/>
              <a:t>P</a:t>
            </a:r>
            <a:r>
              <a:rPr lang="en-US" b="1" baseline="-25000"/>
              <a:t>L</a:t>
            </a:r>
            <a:r>
              <a:rPr lang="en-US"/>
              <a:t> is lowered since </a:t>
            </a:r>
            <a:r>
              <a:rPr lang="en-US" b="1"/>
              <a:t>v</a:t>
            </a:r>
            <a:r>
              <a:rPr lang="en-US" b="1" baseline="-25000"/>
              <a:t>L</a:t>
            </a:r>
            <a:r>
              <a:rPr lang="en-US"/>
              <a:t> goes </a:t>
            </a:r>
          </a:p>
          <a:p>
            <a:pPr algn="l"/>
            <a:r>
              <a:rPr lang="en-US"/>
              <a:t>     down</a:t>
            </a:r>
          </a:p>
          <a:p>
            <a:pPr algn="l"/>
            <a:endParaRPr lang="en-US"/>
          </a:p>
          <a:p>
            <a:pPr algn="l"/>
            <a:r>
              <a:rPr lang="en-US" sz="2000" u="sng"/>
              <a:t>When </a:t>
            </a:r>
            <a:r>
              <a:rPr lang="en-US" sz="2000" b="1" u="sng"/>
              <a:t>R</a:t>
            </a:r>
            <a:r>
              <a:rPr lang="en-US" sz="2000" b="1" u="sng" baseline="-25000"/>
              <a:t>L</a:t>
            </a:r>
            <a:r>
              <a:rPr lang="en-US" sz="2000" u="sng"/>
              <a:t> &gt; </a:t>
            </a:r>
            <a:r>
              <a:rPr lang="en-US" sz="2000" b="1" u="sng"/>
              <a:t>R</a:t>
            </a:r>
            <a:r>
              <a:rPr lang="en-US" sz="2000" b="1" u="sng" baseline="-25000"/>
              <a:t>T</a:t>
            </a:r>
            <a:r>
              <a:rPr lang="en-US" sz="2000" u="sng"/>
              <a:t>:</a:t>
            </a:r>
          </a:p>
          <a:p>
            <a:pPr algn="l"/>
            <a:r>
              <a:rPr lang="en-US"/>
              <a:t>     </a:t>
            </a:r>
            <a:r>
              <a:rPr lang="en-US" b="1"/>
              <a:t>P</a:t>
            </a:r>
            <a:r>
              <a:rPr lang="en-US" b="1" baseline="-25000"/>
              <a:t>L</a:t>
            </a:r>
            <a:r>
              <a:rPr lang="en-US"/>
              <a:t> is lowered since less </a:t>
            </a:r>
          </a:p>
          <a:p>
            <a:pPr algn="l"/>
            <a:r>
              <a:rPr lang="en-US"/>
              <a:t>     current (</a:t>
            </a:r>
            <a:r>
              <a:rPr lang="en-US" b="1" i="1"/>
              <a:t>i</a:t>
            </a:r>
            <a:r>
              <a:rPr lang="en-US" b="1" i="1" baseline="-25000"/>
              <a:t>L</a:t>
            </a:r>
            <a:r>
              <a:rPr lang="en-US"/>
              <a:t>) flows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S124">
  <a:themeElements>
    <a:clrScheme name="CS124 2">
      <a:dk1>
        <a:srgbClr val="000066"/>
      </a:dk1>
      <a:lt1>
        <a:srgbClr val="CCECFF"/>
      </a:lt1>
      <a:dk2>
        <a:srgbClr val="000080"/>
      </a:dk2>
      <a:lt2>
        <a:srgbClr val="000000"/>
      </a:lt2>
      <a:accent1>
        <a:srgbClr val="9999FF"/>
      </a:accent1>
      <a:accent2>
        <a:srgbClr val="CC00FF"/>
      </a:accent2>
      <a:accent3>
        <a:srgbClr val="E2F4FF"/>
      </a:accent3>
      <a:accent4>
        <a:srgbClr val="000056"/>
      </a:accent4>
      <a:accent5>
        <a:srgbClr val="CAC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CS124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S124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124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30932</TotalTime>
  <Pages>10</Pages>
  <Words>2971</Words>
  <Application>Microsoft PowerPoint 4.0</Application>
  <PresentationFormat>On-screen Show (4:3)</PresentationFormat>
  <Paragraphs>707</Paragraphs>
  <Slides>57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57</vt:i4>
      </vt:variant>
    </vt:vector>
  </HeadingPairs>
  <TitlesOfParts>
    <vt:vector size="63" baseType="lpstr">
      <vt:lpstr>Times New Roman</vt:lpstr>
      <vt:lpstr>Arial</vt:lpstr>
      <vt:lpstr>Monotype Sorts</vt:lpstr>
      <vt:lpstr>CS124</vt:lpstr>
      <vt:lpstr>Microsoft Equation 3.0</vt:lpstr>
      <vt:lpstr>Microsoft Office Excel Chart</vt:lpstr>
      <vt:lpstr>Slide 1</vt:lpstr>
      <vt:lpstr>Energy</vt:lpstr>
      <vt:lpstr>Lecture 10 – Energy Storage</vt:lpstr>
      <vt:lpstr>Maximum Power Transfer</vt:lpstr>
      <vt:lpstr>Maximum Power Transfer</vt:lpstr>
      <vt:lpstr>Maximum Power Transfer</vt:lpstr>
      <vt:lpstr>Maximum Power Transfer</vt:lpstr>
      <vt:lpstr>Maximum Power Transfer</vt:lpstr>
      <vt:lpstr>Maximum Power Transfer</vt:lpstr>
      <vt:lpstr>Maximum Power Transfer</vt:lpstr>
      <vt:lpstr>Maximum Power Transfer</vt:lpstr>
      <vt:lpstr>Maximum Power Transfer</vt:lpstr>
      <vt:lpstr>Maximum Power Transfer</vt:lpstr>
      <vt:lpstr>Maximum Power Transfer</vt:lpstr>
      <vt:lpstr>Maximum Power Transfer</vt:lpstr>
      <vt:lpstr>Maximum Power Transfer</vt:lpstr>
      <vt:lpstr>Maximum Power Transfer</vt:lpstr>
      <vt:lpstr>Dynamic Energy Storage Elements</vt:lpstr>
      <vt:lpstr>Storage Elements</vt:lpstr>
      <vt:lpstr>Ideal Capacitor</vt:lpstr>
      <vt:lpstr>Ideal Capacitor</vt:lpstr>
      <vt:lpstr>Ideal Capacitor</vt:lpstr>
      <vt:lpstr>Ideal Capacitor</vt:lpstr>
      <vt:lpstr>Ideal Capacitor</vt:lpstr>
      <vt:lpstr>Ideal Capacitor</vt:lpstr>
      <vt:lpstr>Ideal Capacitor</vt:lpstr>
      <vt:lpstr>Ideal Capacitor</vt:lpstr>
      <vt:lpstr>Ideal Capacitor</vt:lpstr>
      <vt:lpstr>Ideal Capacitor</vt:lpstr>
      <vt:lpstr>Ideal Capacitor</vt:lpstr>
      <vt:lpstr>Ideal Capacitor</vt:lpstr>
      <vt:lpstr>Ideal Capacitor</vt:lpstr>
      <vt:lpstr>Ideal Capacitor</vt:lpstr>
      <vt:lpstr>Series Capacitors</vt:lpstr>
      <vt:lpstr>Parallel Capacitors</vt:lpstr>
      <vt:lpstr>Parallel and Series Capacitors</vt:lpstr>
      <vt:lpstr>Parallel and Series Capacitors</vt:lpstr>
      <vt:lpstr>Parallel and Series Capacitors</vt:lpstr>
      <vt:lpstr>Parallel and Series Capacitors</vt:lpstr>
      <vt:lpstr>Parallel and Series Capacitors</vt:lpstr>
      <vt:lpstr>Energy Storage in Capacitors</vt:lpstr>
      <vt:lpstr>Ideal Inductor</vt:lpstr>
      <vt:lpstr>Ideal Inductor</vt:lpstr>
      <vt:lpstr>Ideal Inductor</vt:lpstr>
      <vt:lpstr>Ideal Inductor</vt:lpstr>
      <vt:lpstr>Ideal Inductor</vt:lpstr>
      <vt:lpstr>Ideal Inductor</vt:lpstr>
      <vt:lpstr>Ideal Inductor</vt:lpstr>
      <vt:lpstr>Ideal Inductor</vt:lpstr>
      <vt:lpstr>Series Inductors</vt:lpstr>
      <vt:lpstr>Parallel Inductors</vt:lpstr>
      <vt:lpstr>Energy Storage in Capacitors</vt:lpstr>
      <vt:lpstr>Energy Storage in Capacitors</vt:lpstr>
      <vt:lpstr>Energy Storage in Capacitors</vt:lpstr>
      <vt:lpstr>Energy Storage in Capacitors</vt:lpstr>
      <vt:lpstr>Ideal Capacitors and Inductors</vt:lpstr>
      <vt:lpstr>Ideal Capacitors and Inductors</vt:lpstr>
    </vt:vector>
  </TitlesOfParts>
  <Company>BYU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#10 - Energy Storage</dc:title>
  <dc:subject>ECEN 301</dc:subject>
  <dc:creator>Nathaniel Rollins</dc:creator>
  <cp:keywords/>
  <dc:description/>
  <cp:lastModifiedBy>nathan</cp:lastModifiedBy>
  <cp:revision>568</cp:revision>
  <cp:lastPrinted>2001-01-08T22:32:48Z</cp:lastPrinted>
  <dcterms:created xsi:type="dcterms:W3CDTF">1996-12-30T23:48:02Z</dcterms:created>
  <dcterms:modified xsi:type="dcterms:W3CDTF">2008-08-25T21:32:54Z</dcterms:modified>
</cp:coreProperties>
</file>