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29"/>
  </p:notesMasterIdLst>
  <p:handoutMasterIdLst>
    <p:handoutMasterId r:id="rId30"/>
  </p:handoutMasterIdLst>
  <p:sldIdLst>
    <p:sldId id="660" r:id="rId2"/>
    <p:sldId id="714" r:id="rId3"/>
    <p:sldId id="310" r:id="rId4"/>
    <p:sldId id="661" r:id="rId5"/>
    <p:sldId id="662" r:id="rId6"/>
    <p:sldId id="663" r:id="rId7"/>
    <p:sldId id="664" r:id="rId8"/>
    <p:sldId id="665" r:id="rId9"/>
    <p:sldId id="666" r:id="rId10"/>
    <p:sldId id="667" r:id="rId11"/>
    <p:sldId id="668" r:id="rId12"/>
    <p:sldId id="669" r:id="rId13"/>
    <p:sldId id="670" r:id="rId14"/>
    <p:sldId id="671" r:id="rId15"/>
    <p:sldId id="672" r:id="rId16"/>
    <p:sldId id="673" r:id="rId17"/>
    <p:sldId id="674" r:id="rId18"/>
    <p:sldId id="676" r:id="rId19"/>
    <p:sldId id="715" r:id="rId20"/>
    <p:sldId id="675" r:id="rId21"/>
    <p:sldId id="677" r:id="rId22"/>
    <p:sldId id="678" r:id="rId23"/>
    <p:sldId id="679" r:id="rId24"/>
    <p:sldId id="680" r:id="rId25"/>
    <p:sldId id="681" r:id="rId26"/>
    <p:sldId id="683" r:id="rId27"/>
    <p:sldId id="682" r:id="rId28"/>
  </p:sldIdLst>
  <p:sldSz cx="9144000" cy="6858000" type="screen4x3"/>
  <p:notesSz cx="9283700" cy="6997700"/>
  <p:defaultTextStyle>
    <a:defPPr>
      <a:defRPr lang="en-US"/>
    </a:defPPr>
    <a:lvl1pPr algn="ctr"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80"/>
    <a:srgbClr val="FFFF66"/>
    <a:srgbClr val="FF9900"/>
    <a:srgbClr val="800000"/>
    <a:srgbClr val="ACA964"/>
    <a:srgbClr val="8495A9"/>
    <a:srgbClr val="0033CC"/>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8" autoAdjust="0"/>
    <p:restoredTop sz="94845" autoAdjust="0"/>
  </p:normalViewPr>
  <p:slideViewPr>
    <p:cSldViewPr snapToObjects="1">
      <p:cViewPr varScale="1">
        <p:scale>
          <a:sx n="75" d="100"/>
          <a:sy n="75" d="100"/>
        </p:scale>
        <p:origin x="-43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p:scale>
          <a:sx n="66" d="100"/>
          <a:sy n="66" d="100"/>
        </p:scale>
        <p:origin x="-1536" y="-558"/>
      </p:cViewPr>
      <p:guideLst>
        <p:guide orient="horz" pos="2923"/>
        <p:guide pos="218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wmf"/><Relationship Id="rId4" Type="http://schemas.openxmlformats.org/officeDocument/2006/relationships/image" Target="../media/image5.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 Id="rId4" Type="http://schemas.openxmlformats.org/officeDocument/2006/relationships/image" Target="../media/image29.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image" Target="../media/image30.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1.wmf"/><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9.wmf"/></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dt" sz="quarter" idx="1"/>
          </p:nvPr>
        </p:nvSpPr>
        <p:spPr bwMode="auto">
          <a:xfrm>
            <a:off x="5283200" y="-65088"/>
            <a:ext cx="4192588" cy="35718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defTabSz="1011238">
              <a:defRPr sz="1200"/>
            </a:lvl1pPr>
          </a:lstStyle>
          <a:p>
            <a:pPr>
              <a:defRPr/>
            </a:pPr>
            <a:endParaRPr lang="en-US"/>
          </a:p>
        </p:txBody>
      </p:sp>
      <p:sp>
        <p:nvSpPr>
          <p:cNvPr id="4100" name="Rectangle 4"/>
          <p:cNvSpPr>
            <a:spLocks noChangeArrowheads="1"/>
          </p:cNvSpPr>
          <p:nvPr/>
        </p:nvSpPr>
        <p:spPr bwMode="auto">
          <a:xfrm>
            <a:off x="6469063" y="-65088"/>
            <a:ext cx="3003550" cy="520701"/>
          </a:xfrm>
          <a:prstGeom prst="rect">
            <a:avLst/>
          </a:prstGeom>
          <a:noFill/>
          <a:ln w="9525">
            <a:noFill/>
            <a:miter lim="800000"/>
            <a:headEnd/>
            <a:tailEnd/>
          </a:ln>
          <a:effectLst/>
        </p:spPr>
        <p:txBody>
          <a:bodyPr wrap="none" lIns="93662" tIns="47625" rIns="93662" bIns="47625" anchor="ctr"/>
          <a:lstStyle/>
          <a:p>
            <a:pPr defTabSz="973138">
              <a:defRPr/>
            </a:pPr>
            <a:r>
              <a:rPr lang="en-US" sz="1700"/>
              <a:t>Winter 2007</a:t>
            </a:r>
          </a:p>
        </p:txBody>
      </p:sp>
      <p:sp>
        <p:nvSpPr>
          <p:cNvPr id="4101" name="Rectangle 5"/>
          <p:cNvSpPr>
            <a:spLocks noGrp="1" noChangeArrowheads="1"/>
          </p:cNvSpPr>
          <p:nvPr>
            <p:ph type="ftr" sz="quarter" idx="2"/>
          </p:nvPr>
        </p:nvSpPr>
        <p:spPr bwMode="auto">
          <a:xfrm>
            <a:off x="-193675" y="6705600"/>
            <a:ext cx="4192588" cy="357188"/>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defTabSz="1011238">
              <a:defRPr sz="1000" i="1">
                <a:latin typeface="Arial" charset="0"/>
              </a:defRPr>
            </a:lvl1pPr>
          </a:lstStyle>
          <a:p>
            <a:pPr>
              <a:defRPr/>
            </a:pPr>
            <a:endParaRPr lang="en-US"/>
          </a:p>
        </p:txBody>
      </p:sp>
      <p:sp>
        <p:nvSpPr>
          <p:cNvPr id="4102" name="Rectangle 6"/>
          <p:cNvSpPr>
            <a:spLocks noGrp="1" noChangeArrowheads="1"/>
          </p:cNvSpPr>
          <p:nvPr>
            <p:ph type="sldNum" sz="quarter" idx="3"/>
          </p:nvPr>
        </p:nvSpPr>
        <p:spPr bwMode="auto">
          <a:xfrm>
            <a:off x="4889500" y="6553200"/>
            <a:ext cx="3640138" cy="28892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5pPr marL="1919288" lvl="4" algn="r" defTabSz="1011238">
              <a:defRPr sz="1500"/>
            </a:lvl5pPr>
          </a:lstStyle>
          <a:p>
            <a:pPr lvl="4">
              <a:defRPr/>
            </a:pPr>
            <a:fld id="{28FE0D8D-690C-4159-BD45-BDA4D86C593C}" type="slidenum">
              <a:rPr lang="en-US"/>
              <a:pPr lvl="4">
                <a:defRPr/>
              </a:pPr>
              <a:t>‹#›</a:t>
            </a:fld>
            <a:endParaRPr lang="en-US"/>
          </a:p>
        </p:txBody>
      </p:sp>
      <p:sp>
        <p:nvSpPr>
          <p:cNvPr id="4103" name="Rectangle 7"/>
          <p:cNvSpPr>
            <a:spLocks noChangeArrowheads="1"/>
          </p:cNvSpPr>
          <p:nvPr/>
        </p:nvSpPr>
        <p:spPr bwMode="auto">
          <a:xfrm>
            <a:off x="608013" y="6592888"/>
            <a:ext cx="1976437" cy="469900"/>
          </a:xfrm>
          <a:prstGeom prst="rect">
            <a:avLst/>
          </a:prstGeom>
          <a:noFill/>
          <a:ln w="9525">
            <a:noFill/>
            <a:miter lim="800000"/>
            <a:headEnd/>
            <a:tailEnd/>
          </a:ln>
          <a:effectLst/>
        </p:spPr>
        <p:txBody>
          <a:bodyPr wrap="none" lIns="93662" tIns="47625" rIns="93662" bIns="47625" anchor="ctr"/>
          <a:lstStyle/>
          <a:p>
            <a:pPr algn="l" defTabSz="973138">
              <a:defRPr/>
            </a:pPr>
            <a:endParaRPr lang="en-US" sz="1500"/>
          </a:p>
          <a:p>
            <a:pPr algn="l" defTabSz="973138">
              <a:defRPr/>
            </a:pPr>
            <a:r>
              <a:rPr lang="en-US" sz="1200"/>
              <a:t>© 2007 Rollins</a:t>
            </a:r>
            <a:r>
              <a:rPr lang="en-US" sz="1500"/>
              <a:t/>
            </a:r>
            <a:br>
              <a:rPr lang="en-US" sz="1500"/>
            </a:br>
            <a:endParaRPr lang="en-US" sz="1500"/>
          </a:p>
        </p:txBody>
      </p:sp>
      <p:sp>
        <p:nvSpPr>
          <p:cNvPr id="4104" name="Line 8"/>
          <p:cNvSpPr>
            <a:spLocks noChangeShapeType="1"/>
          </p:cNvSpPr>
          <p:nvPr/>
        </p:nvSpPr>
        <p:spPr bwMode="auto">
          <a:xfrm>
            <a:off x="422275" y="6532563"/>
            <a:ext cx="875347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4105" name="Rectangle 9"/>
          <p:cNvSpPr>
            <a:spLocks noChangeArrowheads="1"/>
          </p:cNvSpPr>
          <p:nvPr/>
        </p:nvSpPr>
        <p:spPr bwMode="auto">
          <a:xfrm>
            <a:off x="1076325" y="87313"/>
            <a:ext cx="3003550" cy="520700"/>
          </a:xfrm>
          <a:prstGeom prst="rect">
            <a:avLst/>
          </a:prstGeom>
          <a:noFill/>
          <a:ln w="9525">
            <a:noFill/>
            <a:miter lim="800000"/>
            <a:headEnd/>
            <a:tailEnd/>
          </a:ln>
          <a:effectLst/>
        </p:spPr>
        <p:txBody>
          <a:bodyPr wrap="none" lIns="93662" tIns="47625" rIns="93662" bIns="47625" anchor="ctr"/>
          <a:lstStyle/>
          <a:p>
            <a:pPr defTabSz="973138">
              <a:defRPr/>
            </a:pPr>
            <a:r>
              <a:rPr lang="en-US" sz="1700"/>
              <a:t>ECEN 301 Class Notes</a:t>
            </a:r>
          </a:p>
          <a:p>
            <a:pPr defTabSz="973138">
              <a:defRPr/>
            </a:pPr>
            <a:r>
              <a:rPr lang="en-US" sz="1700"/>
              <a:t>Lecture 11</a:t>
            </a:r>
          </a:p>
        </p:txBody>
      </p:sp>
      <p:pic>
        <p:nvPicPr>
          <p:cNvPr id="31753" name="Picture 2" descr="ECEN_logo"/>
          <p:cNvPicPr>
            <a:picLocks noChangeAspect="1" noChangeArrowheads="1"/>
          </p:cNvPicPr>
          <p:nvPr/>
        </p:nvPicPr>
        <p:blipFill>
          <a:blip r:embed="rId2"/>
          <a:srcRect/>
          <a:stretch>
            <a:fillRect/>
          </a:stretch>
        </p:blipFill>
        <p:spPr bwMode="auto">
          <a:xfrm>
            <a:off x="608013" y="98425"/>
            <a:ext cx="819150" cy="5095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175" y="0"/>
            <a:ext cx="4027488" cy="35083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l" defTabSz="973138">
              <a:defRPr sz="1000" i="1"/>
            </a:lvl1pPr>
          </a:lstStyle>
          <a:p>
            <a:pPr>
              <a:defRPr/>
            </a:pPr>
            <a:endParaRPr lang="en-US"/>
          </a:p>
        </p:txBody>
      </p:sp>
      <p:sp>
        <p:nvSpPr>
          <p:cNvPr id="2051" name="Rectangle 3"/>
          <p:cNvSpPr>
            <a:spLocks noGrp="1" noChangeArrowheads="1"/>
          </p:cNvSpPr>
          <p:nvPr>
            <p:ph type="dt" idx="1"/>
          </p:nvPr>
        </p:nvSpPr>
        <p:spPr bwMode="auto">
          <a:xfrm>
            <a:off x="5257800" y="0"/>
            <a:ext cx="4027488" cy="35083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defTabSz="973138">
              <a:defRPr sz="1000" i="1"/>
            </a:lvl1pPr>
          </a:lstStyle>
          <a:p>
            <a:pPr>
              <a:defRPr/>
            </a:pPr>
            <a:endParaRPr lang="en-US"/>
          </a:p>
        </p:txBody>
      </p:sp>
      <p:sp>
        <p:nvSpPr>
          <p:cNvPr id="2052" name="Rectangle 4"/>
          <p:cNvSpPr>
            <a:spLocks noGrp="1" noChangeArrowheads="1"/>
          </p:cNvSpPr>
          <p:nvPr>
            <p:ph type="ftr" sz="quarter" idx="4"/>
          </p:nvPr>
        </p:nvSpPr>
        <p:spPr bwMode="auto">
          <a:xfrm>
            <a:off x="-3175" y="6646863"/>
            <a:ext cx="4027488" cy="350837"/>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defTabSz="973138">
              <a:defRPr sz="1000" i="1"/>
            </a:lvl1pPr>
          </a:lstStyle>
          <a:p>
            <a:pPr>
              <a:defRPr/>
            </a:pPr>
            <a:endParaRPr lang="en-US"/>
          </a:p>
        </p:txBody>
      </p:sp>
      <p:sp>
        <p:nvSpPr>
          <p:cNvPr id="2053" name="Rectangle 5"/>
          <p:cNvSpPr>
            <a:spLocks noGrp="1" noChangeArrowheads="1"/>
          </p:cNvSpPr>
          <p:nvPr>
            <p:ph type="sldNum" sz="quarter" idx="5"/>
          </p:nvPr>
        </p:nvSpPr>
        <p:spPr bwMode="auto">
          <a:xfrm>
            <a:off x="5257800" y="6646863"/>
            <a:ext cx="4027488" cy="350837"/>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defTabSz="973138">
              <a:defRPr sz="1000" i="1"/>
            </a:lvl1pPr>
          </a:lstStyle>
          <a:p>
            <a:pPr>
              <a:defRPr/>
            </a:pPr>
            <a:fld id="{C5575E12-D130-4CDE-A6DA-1E336A7A591A}" type="slidenum">
              <a:rPr lang="en-US"/>
              <a:pPr>
                <a:defRPr/>
              </a:pPr>
              <a:t>‹#›</a:t>
            </a:fld>
            <a:endParaRPr lang="en-US"/>
          </a:p>
        </p:txBody>
      </p:sp>
      <p:sp>
        <p:nvSpPr>
          <p:cNvPr id="2054" name="Rectangle 6"/>
          <p:cNvSpPr>
            <a:spLocks noGrp="1" noChangeArrowheads="1"/>
          </p:cNvSpPr>
          <p:nvPr>
            <p:ph type="body" sz="quarter" idx="3"/>
          </p:nvPr>
        </p:nvSpPr>
        <p:spPr bwMode="auto">
          <a:xfrm>
            <a:off x="1236663" y="3324225"/>
            <a:ext cx="6808787" cy="3149600"/>
          </a:xfrm>
          <a:prstGeom prst="rect">
            <a:avLst/>
          </a:prstGeom>
          <a:noFill/>
          <a:ln w="9525">
            <a:noFill/>
            <a:miter lim="800000"/>
            <a:headEnd/>
            <a:tailEnd/>
          </a:ln>
          <a:effectLst/>
        </p:spPr>
        <p:txBody>
          <a:bodyPr vert="horz" wrap="square" lIns="93662" tIns="47625" rIns="93662" bIns="47625" numCol="1" anchor="t" anchorCtr="0" compatLnSpc="1">
            <a:prstTxWarp prst="textNoShape">
              <a:avLst/>
            </a:prstTxWarp>
          </a:bodyPr>
          <a:lstStyle/>
          <a:p>
            <a:pPr lvl="0"/>
            <a:r>
              <a:rPr lang="en-US" noProof="0" smtClean="0"/>
              <a:t>Click to edit Master notes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27" name="Rectangle 7"/>
          <p:cNvSpPr>
            <a:spLocks noChangeArrowheads="1" noTextEdit="1"/>
          </p:cNvSpPr>
          <p:nvPr>
            <p:ph type="sldImg" idx="2"/>
          </p:nvPr>
        </p:nvSpPr>
        <p:spPr bwMode="auto">
          <a:xfrm>
            <a:off x="2905125" y="541338"/>
            <a:ext cx="3471863" cy="2603500"/>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notesStyle>
    <a:lvl1pPr algn="l" defTabSz="973138" rtl="0" eaLnBrk="0" fontAlgn="base" hangingPunct="0">
      <a:spcBef>
        <a:spcPct val="30000"/>
      </a:spcBef>
      <a:spcAft>
        <a:spcPct val="0"/>
      </a:spcAft>
      <a:defRPr sz="1200" kern="1200">
        <a:solidFill>
          <a:schemeClr val="tx1"/>
        </a:solidFill>
        <a:latin typeface="Arial" charset="0"/>
        <a:ea typeface="+mn-ea"/>
        <a:cs typeface="+mn-cs"/>
      </a:defRPr>
    </a:lvl1pPr>
    <a:lvl2pPr marL="471488" algn="l" defTabSz="973138" rtl="0" eaLnBrk="0" fontAlgn="base" hangingPunct="0">
      <a:spcBef>
        <a:spcPct val="30000"/>
      </a:spcBef>
      <a:spcAft>
        <a:spcPct val="0"/>
      </a:spcAft>
      <a:defRPr sz="1200" kern="1200">
        <a:solidFill>
          <a:schemeClr val="tx1"/>
        </a:solidFill>
        <a:latin typeface="Arial" charset="0"/>
        <a:ea typeface="+mn-ea"/>
        <a:cs typeface="+mn-cs"/>
      </a:defRPr>
    </a:lvl2pPr>
    <a:lvl3pPr marL="942975" algn="l" defTabSz="973138" rtl="0" eaLnBrk="0" fontAlgn="base" hangingPunct="0">
      <a:spcBef>
        <a:spcPct val="30000"/>
      </a:spcBef>
      <a:spcAft>
        <a:spcPct val="0"/>
      </a:spcAft>
      <a:defRPr sz="1200" kern="1200">
        <a:solidFill>
          <a:schemeClr val="tx1"/>
        </a:solidFill>
        <a:latin typeface="Arial" charset="0"/>
        <a:ea typeface="+mn-ea"/>
        <a:cs typeface="+mn-cs"/>
      </a:defRPr>
    </a:lvl3pPr>
    <a:lvl4pPr marL="1414463" algn="l" defTabSz="973138" rtl="0" eaLnBrk="0" fontAlgn="base" hangingPunct="0">
      <a:spcBef>
        <a:spcPct val="30000"/>
      </a:spcBef>
      <a:spcAft>
        <a:spcPct val="0"/>
      </a:spcAft>
      <a:defRPr sz="1200" kern="1200">
        <a:solidFill>
          <a:schemeClr val="tx1"/>
        </a:solidFill>
        <a:latin typeface="Arial" charset="0"/>
        <a:ea typeface="+mn-ea"/>
        <a:cs typeface="+mn-cs"/>
      </a:defRPr>
    </a:lvl4pPr>
    <a:lvl5pPr marL="1884363" algn="l" defTabSz="973138"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3429000"/>
            <a:ext cx="8026400" cy="0"/>
          </a:xfrm>
          <a:prstGeom prst="line">
            <a:avLst/>
          </a:prstGeom>
          <a:noFill/>
          <a:ln w="50800">
            <a:solidFill>
              <a:srgbClr val="ACA964"/>
            </a:solidFill>
            <a:round/>
            <a:headEnd type="none" w="sm" len="sm"/>
            <a:tailEnd type="none" w="sm" len="sm"/>
          </a:ln>
          <a:effectLst/>
        </p:spPr>
        <p:txBody>
          <a:bodyPr wrap="none" anchor="ctr"/>
          <a:lstStyle/>
          <a:p>
            <a:pPr>
              <a:defRPr/>
            </a:pPr>
            <a:endParaRPr lang="en-US"/>
          </a:p>
        </p:txBody>
      </p:sp>
      <p:pic>
        <p:nvPicPr>
          <p:cNvPr id="5" name="Picture 12" descr="ECEN_logo"/>
          <p:cNvPicPr>
            <a:picLocks noChangeAspect="1" noChangeArrowheads="1"/>
          </p:cNvPicPr>
          <p:nvPr/>
        </p:nvPicPr>
        <p:blipFill>
          <a:blip r:embed="rId2"/>
          <a:srcRect/>
          <a:stretch>
            <a:fillRect/>
          </a:stretch>
        </p:blipFill>
        <p:spPr bwMode="auto">
          <a:xfrm>
            <a:off x="7562850" y="6324600"/>
            <a:ext cx="819150" cy="509588"/>
          </a:xfrm>
          <a:prstGeom prst="rect">
            <a:avLst/>
          </a:prstGeom>
          <a:noFill/>
          <a:ln w="9525">
            <a:noFill/>
            <a:miter lim="800000"/>
            <a:headEnd/>
            <a:tailEnd/>
          </a:ln>
        </p:spPr>
      </p:pic>
      <p:sp>
        <p:nvSpPr>
          <p:cNvPr id="124931" name="Rectangle 3"/>
          <p:cNvSpPr>
            <a:spLocks noGrp="1" noChangeArrowheads="1"/>
          </p:cNvSpPr>
          <p:nvPr>
            <p:ph type="ctrTitle" sz="quarter"/>
          </p:nvPr>
        </p:nvSpPr>
        <p:spPr>
          <a:xfrm>
            <a:off x="381000" y="2286000"/>
            <a:ext cx="7772400" cy="1143000"/>
          </a:xfrm>
        </p:spPr>
        <p:txBody>
          <a:bodyPr/>
          <a:lstStyle>
            <a:lvl1pPr>
              <a:defRPr/>
            </a:lvl1pPr>
          </a:lstStyle>
          <a:p>
            <a:r>
              <a:rPr lang="en-US"/>
              <a:t>Click to edit Master title style</a:t>
            </a:r>
          </a:p>
        </p:txBody>
      </p:sp>
      <p:sp>
        <p:nvSpPr>
          <p:cNvPr id="124932" name="Rectangle 4"/>
          <p:cNvSpPr>
            <a:spLocks noGrp="1" noChangeArrowheads="1"/>
          </p:cNvSpPr>
          <p:nvPr>
            <p:ph type="subTitle" sz="quarter" idx="1"/>
          </p:nvPr>
        </p:nvSpPr>
        <p:spPr>
          <a:xfrm>
            <a:off x="1371600" y="3886200"/>
            <a:ext cx="6400800" cy="1752600"/>
          </a:xfrm>
        </p:spPr>
        <p:txBody>
          <a:bodyPr/>
          <a:lstStyle>
            <a:lvl1pPr marL="0" indent="0" algn="ctr">
              <a:buFont typeface="Monotype Sorts" pitchFamily="2" charset="2"/>
              <a:buNone/>
              <a:defRPr/>
            </a:lvl1pPr>
          </a:lstStyle>
          <a:p>
            <a:r>
              <a:rPr lang="en-US"/>
              <a:t>Click to edit Master subtitle style</a:t>
            </a:r>
          </a:p>
        </p:txBody>
      </p:sp>
      <p:sp>
        <p:nvSpPr>
          <p:cNvPr id="6" name="Rectangle 8"/>
          <p:cNvSpPr>
            <a:spLocks noGrp="1" noChangeArrowheads="1"/>
          </p:cNvSpPr>
          <p:nvPr>
            <p:ph type="dt" sz="half" idx="10"/>
          </p:nvPr>
        </p:nvSpPr>
        <p:spPr/>
        <p:txBody>
          <a:bodyPr/>
          <a:lstStyle>
            <a:lvl1pPr>
              <a:defRPr/>
            </a:lvl1pPr>
          </a:lstStyle>
          <a:p>
            <a:pPr>
              <a:defRPr/>
            </a:pPr>
            <a:r>
              <a:rPr lang="en-US"/>
              <a:t>ECEN 301</a:t>
            </a:r>
          </a:p>
        </p:txBody>
      </p:sp>
      <p:sp>
        <p:nvSpPr>
          <p:cNvPr id="7" name="Rectangle 9"/>
          <p:cNvSpPr>
            <a:spLocks noGrp="1" noChangeArrowheads="1"/>
          </p:cNvSpPr>
          <p:nvPr>
            <p:ph type="ftr" sz="quarter" idx="11"/>
          </p:nvPr>
        </p:nvSpPr>
        <p:spPr/>
        <p:txBody>
          <a:bodyPr/>
          <a:lstStyle>
            <a:lvl1pPr>
              <a:defRPr/>
            </a:lvl1pPr>
          </a:lstStyle>
          <a:p>
            <a:pPr>
              <a:defRPr/>
            </a:pPr>
            <a:r>
              <a:rPr lang="en-US"/>
              <a:t>Discussion #11 – Dynamic Circuits</a:t>
            </a:r>
          </a:p>
        </p:txBody>
      </p:sp>
      <p:sp>
        <p:nvSpPr>
          <p:cNvPr id="8" name="Rectangle 10"/>
          <p:cNvSpPr>
            <a:spLocks noGrp="1" noChangeArrowheads="1"/>
          </p:cNvSpPr>
          <p:nvPr>
            <p:ph type="sldNum" sz="quarter" idx="12"/>
          </p:nvPr>
        </p:nvSpPr>
        <p:spPr/>
        <p:txBody>
          <a:bodyPr/>
          <a:lstStyle>
            <a:lvl2pPr lvl="1">
              <a:defRPr/>
            </a:lvl2pPr>
          </a:lstStyle>
          <a:p>
            <a:pPr lvl="1">
              <a:defRPr/>
            </a:pPr>
            <a:fld id="{A562F779-F59A-4D36-A5BB-F5C958554E18}" type="slidenum">
              <a:rPr lang="en-US"/>
              <a:pPr lvl="1">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5" name="Rectangle 6"/>
          <p:cNvSpPr>
            <a:spLocks noGrp="1" noChangeArrowheads="1"/>
          </p:cNvSpPr>
          <p:nvPr>
            <p:ph type="ftr" sz="quarter" idx="11"/>
          </p:nvPr>
        </p:nvSpPr>
        <p:spPr>
          <a:ln/>
        </p:spPr>
        <p:txBody>
          <a:bodyPr/>
          <a:lstStyle>
            <a:lvl1pPr>
              <a:defRPr/>
            </a:lvl1pPr>
          </a:lstStyle>
          <a:p>
            <a:pPr>
              <a:defRPr/>
            </a:pPr>
            <a:r>
              <a:rPr lang="en-US"/>
              <a:t>Discussion #11 – Dynamic Circuits</a:t>
            </a:r>
          </a:p>
        </p:txBody>
      </p:sp>
      <p:sp>
        <p:nvSpPr>
          <p:cNvPr id="6" name="Rectangle 7"/>
          <p:cNvSpPr>
            <a:spLocks noGrp="1" noChangeArrowheads="1"/>
          </p:cNvSpPr>
          <p:nvPr>
            <p:ph type="sldNum" sz="quarter" idx="12"/>
          </p:nvPr>
        </p:nvSpPr>
        <p:spPr>
          <a:ln/>
        </p:spPr>
        <p:txBody>
          <a:bodyPr/>
          <a:lstStyle>
            <a:lvl2pPr lvl="1">
              <a:defRPr/>
            </a:lvl2pPr>
          </a:lstStyle>
          <a:p>
            <a:pPr lvl="1">
              <a:defRPr/>
            </a:pPr>
            <a:fld id="{A38B7352-440A-475A-9504-A2F2484877EB}" type="slidenum">
              <a:rPr lang="en-US"/>
              <a:pPr lvl="1">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152400"/>
            <a:ext cx="2095500" cy="259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152400"/>
            <a:ext cx="6134100" cy="259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5" name="Rectangle 6"/>
          <p:cNvSpPr>
            <a:spLocks noGrp="1" noChangeArrowheads="1"/>
          </p:cNvSpPr>
          <p:nvPr>
            <p:ph type="ftr" sz="quarter" idx="11"/>
          </p:nvPr>
        </p:nvSpPr>
        <p:spPr>
          <a:ln/>
        </p:spPr>
        <p:txBody>
          <a:bodyPr/>
          <a:lstStyle>
            <a:lvl1pPr>
              <a:defRPr/>
            </a:lvl1pPr>
          </a:lstStyle>
          <a:p>
            <a:pPr>
              <a:defRPr/>
            </a:pPr>
            <a:r>
              <a:rPr lang="en-US"/>
              <a:t>Discussion #11 – Dynamic Circuits</a:t>
            </a:r>
          </a:p>
        </p:txBody>
      </p:sp>
      <p:sp>
        <p:nvSpPr>
          <p:cNvPr id="6" name="Rectangle 7"/>
          <p:cNvSpPr>
            <a:spLocks noGrp="1" noChangeArrowheads="1"/>
          </p:cNvSpPr>
          <p:nvPr>
            <p:ph type="sldNum" sz="quarter" idx="12"/>
          </p:nvPr>
        </p:nvSpPr>
        <p:spPr>
          <a:ln/>
        </p:spPr>
        <p:txBody>
          <a:bodyPr/>
          <a:lstStyle>
            <a:lvl2pPr lvl="1">
              <a:defRPr/>
            </a:lvl2pPr>
          </a:lstStyle>
          <a:p>
            <a:pPr lvl="1">
              <a:defRPr/>
            </a:pPr>
            <a:fld id="{C45A125D-E40B-46BE-990F-1E21981A528E}" type="slidenum">
              <a:rPr lang="en-US"/>
              <a:pPr lvl="1">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064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60900" y="1333500"/>
            <a:ext cx="4102100" cy="628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60900" y="2114550"/>
            <a:ext cx="4102100" cy="628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7" name="Rectangle 6"/>
          <p:cNvSpPr>
            <a:spLocks noGrp="1" noChangeArrowheads="1"/>
          </p:cNvSpPr>
          <p:nvPr>
            <p:ph type="ftr" sz="quarter" idx="11"/>
          </p:nvPr>
        </p:nvSpPr>
        <p:spPr>
          <a:ln/>
        </p:spPr>
        <p:txBody>
          <a:bodyPr/>
          <a:lstStyle>
            <a:lvl1pPr>
              <a:defRPr/>
            </a:lvl1pPr>
          </a:lstStyle>
          <a:p>
            <a:pPr>
              <a:defRPr/>
            </a:pPr>
            <a:r>
              <a:rPr lang="en-US"/>
              <a:t>Discussion #11 – Dynamic Circuits</a:t>
            </a:r>
          </a:p>
        </p:txBody>
      </p:sp>
      <p:sp>
        <p:nvSpPr>
          <p:cNvPr id="8" name="Rectangle 7"/>
          <p:cNvSpPr>
            <a:spLocks noGrp="1" noChangeArrowheads="1"/>
          </p:cNvSpPr>
          <p:nvPr>
            <p:ph type="sldNum" sz="quarter" idx="12"/>
          </p:nvPr>
        </p:nvSpPr>
        <p:spPr>
          <a:ln/>
        </p:spPr>
        <p:txBody>
          <a:bodyPr/>
          <a:lstStyle>
            <a:lvl2pPr lvl="1">
              <a:defRPr/>
            </a:lvl2pPr>
          </a:lstStyle>
          <a:p>
            <a:pPr lvl="1">
              <a:defRPr/>
            </a:pPr>
            <a:fld id="{24F11E8E-3295-466F-9090-64AD12C4E40F}" type="slidenum">
              <a:rPr lang="en-US"/>
              <a:pPr lvl="1">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064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6" name="Rectangle 6"/>
          <p:cNvSpPr>
            <a:spLocks noGrp="1" noChangeArrowheads="1"/>
          </p:cNvSpPr>
          <p:nvPr>
            <p:ph type="ftr" sz="quarter" idx="11"/>
          </p:nvPr>
        </p:nvSpPr>
        <p:spPr>
          <a:ln/>
        </p:spPr>
        <p:txBody>
          <a:bodyPr/>
          <a:lstStyle>
            <a:lvl1pPr>
              <a:defRPr/>
            </a:lvl1pPr>
          </a:lstStyle>
          <a:p>
            <a:pPr>
              <a:defRPr/>
            </a:pPr>
            <a:r>
              <a:rPr lang="en-US"/>
              <a:t>Discussion #11 – Dynamic Circuits</a:t>
            </a:r>
          </a:p>
        </p:txBody>
      </p:sp>
      <p:sp>
        <p:nvSpPr>
          <p:cNvPr id="7" name="Rectangle 7"/>
          <p:cNvSpPr>
            <a:spLocks noGrp="1" noChangeArrowheads="1"/>
          </p:cNvSpPr>
          <p:nvPr>
            <p:ph type="sldNum" sz="quarter" idx="12"/>
          </p:nvPr>
        </p:nvSpPr>
        <p:spPr>
          <a:ln/>
        </p:spPr>
        <p:txBody>
          <a:bodyPr/>
          <a:lstStyle>
            <a:lvl2pPr lvl="1">
              <a:defRPr/>
            </a:lvl2pPr>
          </a:lstStyle>
          <a:p>
            <a:pPr lvl="1">
              <a:defRPr/>
            </a:pPr>
            <a:fld id="{4CEDA99A-1457-49CD-BACC-4D43165B404C}" type="slidenum">
              <a:rPr lang="en-US"/>
              <a:pPr lvl="1">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5" name="Rectangle 6"/>
          <p:cNvSpPr>
            <a:spLocks noGrp="1" noChangeArrowheads="1"/>
          </p:cNvSpPr>
          <p:nvPr>
            <p:ph type="ftr" sz="quarter" idx="11"/>
          </p:nvPr>
        </p:nvSpPr>
        <p:spPr>
          <a:ln/>
        </p:spPr>
        <p:txBody>
          <a:bodyPr/>
          <a:lstStyle>
            <a:lvl1pPr>
              <a:defRPr/>
            </a:lvl1pPr>
          </a:lstStyle>
          <a:p>
            <a:pPr>
              <a:defRPr/>
            </a:pPr>
            <a:r>
              <a:rPr lang="en-US"/>
              <a:t>Discussion #11 – Dynamic Circuits</a:t>
            </a:r>
          </a:p>
        </p:txBody>
      </p:sp>
      <p:sp>
        <p:nvSpPr>
          <p:cNvPr id="6" name="Rectangle 7"/>
          <p:cNvSpPr>
            <a:spLocks noGrp="1" noChangeArrowheads="1"/>
          </p:cNvSpPr>
          <p:nvPr>
            <p:ph type="sldNum" sz="quarter" idx="12"/>
          </p:nvPr>
        </p:nvSpPr>
        <p:spPr>
          <a:ln/>
        </p:spPr>
        <p:txBody>
          <a:bodyPr/>
          <a:lstStyle>
            <a:lvl2pPr lvl="1">
              <a:defRPr/>
            </a:lvl2pPr>
          </a:lstStyle>
          <a:p>
            <a:pPr lvl="1">
              <a:defRPr/>
            </a:pPr>
            <a:fld id="{D8BB4D77-9506-4553-92C3-6FA199A28E1B}" type="slidenum">
              <a:rPr lang="en-US"/>
              <a:pPr lvl="1">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5" name="Rectangle 6"/>
          <p:cNvSpPr>
            <a:spLocks noGrp="1" noChangeArrowheads="1"/>
          </p:cNvSpPr>
          <p:nvPr>
            <p:ph type="ftr" sz="quarter" idx="11"/>
          </p:nvPr>
        </p:nvSpPr>
        <p:spPr>
          <a:ln/>
        </p:spPr>
        <p:txBody>
          <a:bodyPr/>
          <a:lstStyle>
            <a:lvl1pPr>
              <a:defRPr/>
            </a:lvl1pPr>
          </a:lstStyle>
          <a:p>
            <a:pPr>
              <a:defRPr/>
            </a:pPr>
            <a:r>
              <a:rPr lang="en-US"/>
              <a:t>Discussion #11 – Dynamic Circuits</a:t>
            </a:r>
          </a:p>
        </p:txBody>
      </p:sp>
      <p:sp>
        <p:nvSpPr>
          <p:cNvPr id="6" name="Rectangle 7"/>
          <p:cNvSpPr>
            <a:spLocks noGrp="1" noChangeArrowheads="1"/>
          </p:cNvSpPr>
          <p:nvPr>
            <p:ph type="sldNum" sz="quarter" idx="12"/>
          </p:nvPr>
        </p:nvSpPr>
        <p:spPr>
          <a:ln/>
        </p:spPr>
        <p:txBody>
          <a:bodyPr/>
          <a:lstStyle>
            <a:lvl2pPr lvl="1">
              <a:defRPr/>
            </a:lvl2pPr>
          </a:lstStyle>
          <a:p>
            <a:pPr lvl="1">
              <a:defRPr/>
            </a:pPr>
            <a:fld id="{C82216B2-57FA-42AE-A5D2-9240B93A247A}" type="slidenum">
              <a:rPr lang="en-US"/>
              <a:pPr lvl="1">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06400" y="1333500"/>
            <a:ext cx="4102100" cy="1409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333500"/>
            <a:ext cx="4102100" cy="1409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6" name="Rectangle 6"/>
          <p:cNvSpPr>
            <a:spLocks noGrp="1" noChangeArrowheads="1"/>
          </p:cNvSpPr>
          <p:nvPr>
            <p:ph type="ftr" sz="quarter" idx="11"/>
          </p:nvPr>
        </p:nvSpPr>
        <p:spPr>
          <a:ln/>
        </p:spPr>
        <p:txBody>
          <a:bodyPr/>
          <a:lstStyle>
            <a:lvl1pPr>
              <a:defRPr/>
            </a:lvl1pPr>
          </a:lstStyle>
          <a:p>
            <a:pPr>
              <a:defRPr/>
            </a:pPr>
            <a:r>
              <a:rPr lang="en-US"/>
              <a:t>Discussion #11 – Dynamic Circuits</a:t>
            </a:r>
          </a:p>
        </p:txBody>
      </p:sp>
      <p:sp>
        <p:nvSpPr>
          <p:cNvPr id="7" name="Rectangle 7"/>
          <p:cNvSpPr>
            <a:spLocks noGrp="1" noChangeArrowheads="1"/>
          </p:cNvSpPr>
          <p:nvPr>
            <p:ph type="sldNum" sz="quarter" idx="12"/>
          </p:nvPr>
        </p:nvSpPr>
        <p:spPr>
          <a:ln/>
        </p:spPr>
        <p:txBody>
          <a:bodyPr/>
          <a:lstStyle>
            <a:lvl2pPr lvl="1">
              <a:defRPr/>
            </a:lvl2pPr>
          </a:lstStyle>
          <a:p>
            <a:pPr lvl="1">
              <a:defRPr/>
            </a:pPr>
            <a:fld id="{3FF3C5BC-D7C5-4391-99AC-733B193BACE5}" type="slidenum">
              <a:rPr lang="en-US"/>
              <a:pPr lvl="1">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8" name="Rectangle 6"/>
          <p:cNvSpPr>
            <a:spLocks noGrp="1" noChangeArrowheads="1"/>
          </p:cNvSpPr>
          <p:nvPr>
            <p:ph type="ftr" sz="quarter" idx="11"/>
          </p:nvPr>
        </p:nvSpPr>
        <p:spPr>
          <a:ln/>
        </p:spPr>
        <p:txBody>
          <a:bodyPr/>
          <a:lstStyle>
            <a:lvl1pPr>
              <a:defRPr/>
            </a:lvl1pPr>
          </a:lstStyle>
          <a:p>
            <a:pPr>
              <a:defRPr/>
            </a:pPr>
            <a:r>
              <a:rPr lang="en-US"/>
              <a:t>Discussion #11 – Dynamic Circuits</a:t>
            </a:r>
          </a:p>
        </p:txBody>
      </p:sp>
      <p:sp>
        <p:nvSpPr>
          <p:cNvPr id="9" name="Rectangle 7"/>
          <p:cNvSpPr>
            <a:spLocks noGrp="1" noChangeArrowheads="1"/>
          </p:cNvSpPr>
          <p:nvPr>
            <p:ph type="sldNum" sz="quarter" idx="12"/>
          </p:nvPr>
        </p:nvSpPr>
        <p:spPr>
          <a:ln/>
        </p:spPr>
        <p:txBody>
          <a:bodyPr/>
          <a:lstStyle>
            <a:lvl2pPr lvl="1">
              <a:defRPr/>
            </a:lvl2pPr>
          </a:lstStyle>
          <a:p>
            <a:pPr lvl="1">
              <a:defRPr/>
            </a:pPr>
            <a:fld id="{EBF51CE6-A8A5-47CA-870A-26FCB639651B}" type="slidenum">
              <a:rPr lang="en-US"/>
              <a:pPr lvl="1">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4" name="Rectangle 6"/>
          <p:cNvSpPr>
            <a:spLocks noGrp="1" noChangeArrowheads="1"/>
          </p:cNvSpPr>
          <p:nvPr>
            <p:ph type="ftr" sz="quarter" idx="11"/>
          </p:nvPr>
        </p:nvSpPr>
        <p:spPr>
          <a:ln/>
        </p:spPr>
        <p:txBody>
          <a:bodyPr/>
          <a:lstStyle>
            <a:lvl1pPr>
              <a:defRPr/>
            </a:lvl1pPr>
          </a:lstStyle>
          <a:p>
            <a:pPr>
              <a:defRPr/>
            </a:pPr>
            <a:r>
              <a:rPr lang="en-US"/>
              <a:t>Discussion #11 – Dynamic Circuits</a:t>
            </a:r>
          </a:p>
        </p:txBody>
      </p:sp>
      <p:sp>
        <p:nvSpPr>
          <p:cNvPr id="5" name="Rectangle 7"/>
          <p:cNvSpPr>
            <a:spLocks noGrp="1" noChangeArrowheads="1"/>
          </p:cNvSpPr>
          <p:nvPr>
            <p:ph type="sldNum" sz="quarter" idx="12"/>
          </p:nvPr>
        </p:nvSpPr>
        <p:spPr>
          <a:ln/>
        </p:spPr>
        <p:txBody>
          <a:bodyPr/>
          <a:lstStyle>
            <a:lvl2pPr lvl="1">
              <a:defRPr/>
            </a:lvl2pPr>
          </a:lstStyle>
          <a:p>
            <a:pPr lvl="1">
              <a:defRPr/>
            </a:pPr>
            <a:fld id="{1D5AA755-F6AA-4372-A777-3709B76C4D75}" type="slidenum">
              <a:rPr lang="en-US"/>
              <a:pPr lvl="1">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3" name="Rectangle 6"/>
          <p:cNvSpPr>
            <a:spLocks noGrp="1" noChangeArrowheads="1"/>
          </p:cNvSpPr>
          <p:nvPr>
            <p:ph type="ftr" sz="quarter" idx="11"/>
          </p:nvPr>
        </p:nvSpPr>
        <p:spPr>
          <a:ln/>
        </p:spPr>
        <p:txBody>
          <a:bodyPr/>
          <a:lstStyle>
            <a:lvl1pPr>
              <a:defRPr/>
            </a:lvl1pPr>
          </a:lstStyle>
          <a:p>
            <a:pPr>
              <a:defRPr/>
            </a:pPr>
            <a:r>
              <a:rPr lang="en-US"/>
              <a:t>Discussion #11 – Dynamic Circuits</a:t>
            </a:r>
          </a:p>
        </p:txBody>
      </p:sp>
      <p:sp>
        <p:nvSpPr>
          <p:cNvPr id="4" name="Rectangle 7"/>
          <p:cNvSpPr>
            <a:spLocks noGrp="1" noChangeArrowheads="1"/>
          </p:cNvSpPr>
          <p:nvPr>
            <p:ph type="sldNum" sz="quarter" idx="12"/>
          </p:nvPr>
        </p:nvSpPr>
        <p:spPr>
          <a:ln/>
        </p:spPr>
        <p:txBody>
          <a:bodyPr/>
          <a:lstStyle>
            <a:lvl2pPr lvl="1">
              <a:defRPr/>
            </a:lvl2pPr>
          </a:lstStyle>
          <a:p>
            <a:pPr lvl="1">
              <a:defRPr/>
            </a:pPr>
            <a:fld id="{CB5A1C91-4471-427A-9AD8-388E498C9183}" type="slidenum">
              <a:rPr lang="en-US"/>
              <a:pPr lvl="1">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6" name="Rectangle 6"/>
          <p:cNvSpPr>
            <a:spLocks noGrp="1" noChangeArrowheads="1"/>
          </p:cNvSpPr>
          <p:nvPr>
            <p:ph type="ftr" sz="quarter" idx="11"/>
          </p:nvPr>
        </p:nvSpPr>
        <p:spPr>
          <a:ln/>
        </p:spPr>
        <p:txBody>
          <a:bodyPr/>
          <a:lstStyle>
            <a:lvl1pPr>
              <a:defRPr/>
            </a:lvl1pPr>
          </a:lstStyle>
          <a:p>
            <a:pPr>
              <a:defRPr/>
            </a:pPr>
            <a:r>
              <a:rPr lang="en-US"/>
              <a:t>Discussion #11 – Dynamic Circuits</a:t>
            </a:r>
          </a:p>
        </p:txBody>
      </p:sp>
      <p:sp>
        <p:nvSpPr>
          <p:cNvPr id="7" name="Rectangle 7"/>
          <p:cNvSpPr>
            <a:spLocks noGrp="1" noChangeArrowheads="1"/>
          </p:cNvSpPr>
          <p:nvPr>
            <p:ph type="sldNum" sz="quarter" idx="12"/>
          </p:nvPr>
        </p:nvSpPr>
        <p:spPr>
          <a:ln/>
        </p:spPr>
        <p:txBody>
          <a:bodyPr/>
          <a:lstStyle>
            <a:lvl2pPr lvl="1">
              <a:defRPr/>
            </a:lvl2pPr>
          </a:lstStyle>
          <a:p>
            <a:pPr lvl="1">
              <a:defRPr/>
            </a:pPr>
            <a:fld id="{B16595CF-B739-4228-813B-B5E4F104C80A}" type="slidenum">
              <a:rPr lang="en-US"/>
              <a:pPr lvl="1">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6" name="Rectangle 6"/>
          <p:cNvSpPr>
            <a:spLocks noGrp="1" noChangeArrowheads="1"/>
          </p:cNvSpPr>
          <p:nvPr>
            <p:ph type="ftr" sz="quarter" idx="11"/>
          </p:nvPr>
        </p:nvSpPr>
        <p:spPr>
          <a:ln/>
        </p:spPr>
        <p:txBody>
          <a:bodyPr/>
          <a:lstStyle>
            <a:lvl1pPr>
              <a:defRPr/>
            </a:lvl1pPr>
          </a:lstStyle>
          <a:p>
            <a:pPr>
              <a:defRPr/>
            </a:pPr>
            <a:r>
              <a:rPr lang="en-US"/>
              <a:t>Discussion #11 – Dynamic Circuits</a:t>
            </a:r>
          </a:p>
        </p:txBody>
      </p:sp>
      <p:sp>
        <p:nvSpPr>
          <p:cNvPr id="7" name="Rectangle 7"/>
          <p:cNvSpPr>
            <a:spLocks noGrp="1" noChangeArrowheads="1"/>
          </p:cNvSpPr>
          <p:nvPr>
            <p:ph type="sldNum" sz="quarter" idx="12"/>
          </p:nvPr>
        </p:nvSpPr>
        <p:spPr>
          <a:ln/>
        </p:spPr>
        <p:txBody>
          <a:bodyPr/>
          <a:lstStyle>
            <a:lvl2pPr lvl="1">
              <a:defRPr/>
            </a:lvl2pPr>
          </a:lstStyle>
          <a:p>
            <a:pPr lvl="1">
              <a:defRPr/>
            </a:pPr>
            <a:fld id="{B902298F-C216-480D-8EA6-5D75731C34AF}" type="slidenum">
              <a:rPr lang="en-US"/>
              <a:pPr lvl="1">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AEAEA"/>
        </a:solidFill>
        <a:effectLst/>
      </p:bgPr>
    </p:bg>
    <p:spTree>
      <p:nvGrpSpPr>
        <p:cNvPr id="1" name=""/>
        <p:cNvGrpSpPr/>
        <p:nvPr/>
      </p:nvGrpSpPr>
      <p:grpSpPr>
        <a:xfrm>
          <a:off x="0" y="0"/>
          <a:ext cx="0" cy="0"/>
          <a:chOff x="0" y="0"/>
          <a:chExt cx="0" cy="0"/>
        </a:xfrm>
      </p:grpSpPr>
      <p:sp>
        <p:nvSpPr>
          <p:cNvPr id="123906" name="Line 2"/>
          <p:cNvSpPr>
            <a:spLocks noChangeShapeType="1"/>
          </p:cNvSpPr>
          <p:nvPr/>
        </p:nvSpPr>
        <p:spPr bwMode="auto">
          <a:xfrm>
            <a:off x="0" y="1143000"/>
            <a:ext cx="8026400" cy="0"/>
          </a:xfrm>
          <a:prstGeom prst="line">
            <a:avLst/>
          </a:prstGeom>
          <a:noFill/>
          <a:ln w="50800">
            <a:solidFill>
              <a:srgbClr val="8495A9"/>
            </a:solidFill>
            <a:round/>
            <a:headEnd type="none" w="sm" len="sm"/>
            <a:tailEnd type="none" w="sm" len="sm"/>
          </a:ln>
          <a:effectLst/>
        </p:spPr>
        <p:txBody>
          <a:bodyPr wrap="none" anchor="ctr"/>
          <a:lstStyle/>
          <a:p>
            <a:pPr>
              <a:defRPr/>
            </a:pPr>
            <a:endParaRPr lang="en-US"/>
          </a:p>
        </p:txBody>
      </p:sp>
      <p:sp>
        <p:nvSpPr>
          <p:cNvPr id="18435" name="Rectangle 3"/>
          <p:cNvSpPr>
            <a:spLocks noGrp="1" noChangeArrowheads="1"/>
          </p:cNvSpPr>
          <p:nvPr>
            <p:ph type="title"/>
          </p:nvPr>
        </p:nvSpPr>
        <p:spPr bwMode="auto">
          <a:xfrm>
            <a:off x="381000" y="152400"/>
            <a:ext cx="8382000" cy="9144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8436" name="Rectangle 4"/>
          <p:cNvSpPr>
            <a:spLocks noGrp="1" noChangeArrowheads="1"/>
          </p:cNvSpPr>
          <p:nvPr>
            <p:ph type="body" idx="1"/>
          </p:nvPr>
        </p:nvSpPr>
        <p:spPr bwMode="auto">
          <a:xfrm>
            <a:off x="406400" y="1333500"/>
            <a:ext cx="8356600" cy="14097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3909" name="Rectangle 5"/>
          <p:cNvSpPr>
            <a:spLocks noGrp="1" noChangeArrowheads="1"/>
          </p:cNvSpPr>
          <p:nvPr>
            <p:ph type="dt" sz="half" idx="2"/>
          </p:nvPr>
        </p:nvSpPr>
        <p:spPr bwMode="auto">
          <a:xfrm>
            <a:off x="381000" y="6400800"/>
            <a:ext cx="19812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defRPr sz="1600"/>
            </a:lvl1pPr>
          </a:lstStyle>
          <a:p>
            <a:pPr>
              <a:defRPr/>
            </a:pPr>
            <a:r>
              <a:rPr lang="en-US"/>
              <a:t>ECEN 301</a:t>
            </a:r>
          </a:p>
        </p:txBody>
      </p:sp>
      <p:sp>
        <p:nvSpPr>
          <p:cNvPr id="123910" name="Rectangle 6"/>
          <p:cNvSpPr>
            <a:spLocks noGrp="1" noChangeArrowheads="1"/>
          </p:cNvSpPr>
          <p:nvPr>
            <p:ph type="ftr" sz="quarter" idx="3"/>
          </p:nvPr>
        </p:nvSpPr>
        <p:spPr bwMode="auto">
          <a:xfrm>
            <a:off x="2971800" y="6400800"/>
            <a:ext cx="35052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600"/>
            </a:lvl1pPr>
          </a:lstStyle>
          <a:p>
            <a:pPr>
              <a:defRPr/>
            </a:pPr>
            <a:r>
              <a:rPr lang="en-US"/>
              <a:t>Discussion #11 – Dynamic Circuits</a:t>
            </a:r>
          </a:p>
        </p:txBody>
      </p:sp>
      <p:sp>
        <p:nvSpPr>
          <p:cNvPr id="123911" name="Rectangle 7"/>
          <p:cNvSpPr>
            <a:spLocks noGrp="1" noChangeArrowheads="1"/>
          </p:cNvSpPr>
          <p:nvPr>
            <p:ph type="sldNum" sz="quarter" idx="4"/>
          </p:nvPr>
        </p:nvSpPr>
        <p:spPr bwMode="auto">
          <a:xfrm>
            <a:off x="7086600" y="6400800"/>
            <a:ext cx="19050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2pPr lvl="1" algn="r">
              <a:defRPr sz="1600"/>
            </a:lvl2pPr>
          </a:lstStyle>
          <a:p>
            <a:pPr lvl="1">
              <a:defRPr/>
            </a:pPr>
            <a:fld id="{78DA7D21-D252-46DA-A211-365AF7C17E29}" type="slidenum">
              <a:rPr lang="en-US"/>
              <a:pPr lvl="1">
                <a:defRPr/>
              </a:pPr>
              <a:t>‹#›</a:t>
            </a:fld>
            <a:endParaRPr lang="en-US"/>
          </a:p>
        </p:txBody>
      </p:sp>
      <p:sp>
        <p:nvSpPr>
          <p:cNvPr id="123912" name="Line 8"/>
          <p:cNvSpPr>
            <a:spLocks noChangeShapeType="1"/>
          </p:cNvSpPr>
          <p:nvPr/>
        </p:nvSpPr>
        <p:spPr bwMode="auto">
          <a:xfrm>
            <a:off x="508000" y="6286500"/>
            <a:ext cx="8432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pic>
        <p:nvPicPr>
          <p:cNvPr id="18441" name="Picture 10" descr="ECEN_logo"/>
          <p:cNvPicPr>
            <a:picLocks noChangeAspect="1" noChangeArrowheads="1"/>
          </p:cNvPicPr>
          <p:nvPr/>
        </p:nvPicPr>
        <p:blipFill>
          <a:blip r:embed="rId15"/>
          <a:srcRect/>
          <a:stretch>
            <a:fillRect/>
          </a:stretch>
        </p:blipFill>
        <p:spPr bwMode="auto">
          <a:xfrm>
            <a:off x="7562850" y="6324600"/>
            <a:ext cx="819150" cy="5095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1"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eaLnBrk="0" fontAlgn="base" hangingPunct="0">
        <a:spcBef>
          <a:spcPct val="0"/>
        </a:spcBef>
        <a:spcAft>
          <a:spcPct val="0"/>
        </a:spcAft>
        <a:defRPr sz="4400">
          <a:solidFill>
            <a:schemeClr val="tx2"/>
          </a:solidFill>
          <a:latin typeface="Times New Roman" pitchFamily="18" charset="0"/>
        </a:defRPr>
      </a:lvl6pPr>
      <a:lvl7pPr marL="914400" algn="l" rtl="0" eaLnBrk="0" fontAlgn="base" hangingPunct="0">
        <a:spcBef>
          <a:spcPct val="0"/>
        </a:spcBef>
        <a:spcAft>
          <a:spcPct val="0"/>
        </a:spcAft>
        <a:defRPr sz="4400">
          <a:solidFill>
            <a:schemeClr val="tx2"/>
          </a:solidFill>
          <a:latin typeface="Times New Roman" pitchFamily="18" charset="0"/>
        </a:defRPr>
      </a:lvl7pPr>
      <a:lvl8pPr marL="1371600" algn="l" rtl="0" eaLnBrk="0" fontAlgn="base" hangingPunct="0">
        <a:spcBef>
          <a:spcPct val="0"/>
        </a:spcBef>
        <a:spcAft>
          <a:spcPct val="0"/>
        </a:spcAft>
        <a:defRPr sz="4400">
          <a:solidFill>
            <a:schemeClr val="tx2"/>
          </a:solidFill>
          <a:latin typeface="Times New Roman" pitchFamily="18" charset="0"/>
        </a:defRPr>
      </a:lvl8pPr>
      <a:lvl9pPr marL="1828800" algn="l"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ACA964"/>
        </a:buClr>
        <a:buFont typeface="Monotype Sorts" pitchFamily="2" charset="2"/>
        <a:buChar char="u"/>
        <a:defRPr sz="3200">
          <a:solidFill>
            <a:schemeClr val="bg2"/>
          </a:solidFill>
          <a:latin typeface="+mn-lt"/>
          <a:ea typeface="+mn-ea"/>
          <a:cs typeface="+mn-cs"/>
        </a:defRPr>
      </a:lvl1pPr>
      <a:lvl2pPr marL="742950" indent="-285750" algn="l" rtl="0" eaLnBrk="0" fontAlgn="base" hangingPunct="0">
        <a:spcBef>
          <a:spcPct val="20000"/>
        </a:spcBef>
        <a:spcAft>
          <a:spcPct val="0"/>
        </a:spcAft>
        <a:buClr>
          <a:srgbClr val="ACA964"/>
        </a:buClr>
        <a:buFont typeface="Monotype Sorts" pitchFamily="2" charset="2"/>
        <a:buChar char="Ù"/>
        <a:defRPr sz="2800">
          <a:solidFill>
            <a:schemeClr val="bg2"/>
          </a:solidFill>
          <a:latin typeface="+mn-lt"/>
        </a:defRPr>
      </a:lvl2pPr>
      <a:lvl3pPr marL="1143000" indent="-228600" algn="l" rtl="0" eaLnBrk="0" fontAlgn="base" hangingPunct="0">
        <a:spcBef>
          <a:spcPct val="20000"/>
        </a:spcBef>
        <a:spcAft>
          <a:spcPct val="0"/>
        </a:spcAft>
        <a:buClr>
          <a:srgbClr val="ACA964"/>
        </a:buClr>
        <a:buChar char="•"/>
        <a:defRPr sz="2400">
          <a:solidFill>
            <a:schemeClr val="bg2"/>
          </a:solidFill>
          <a:latin typeface="+mn-lt"/>
        </a:defRPr>
      </a:lvl3pPr>
      <a:lvl4pPr marL="1600200" indent="-228600" algn="l" rtl="0" eaLnBrk="0" fontAlgn="base" hangingPunct="0">
        <a:spcBef>
          <a:spcPct val="20000"/>
        </a:spcBef>
        <a:spcAft>
          <a:spcPct val="0"/>
        </a:spcAft>
        <a:buClr>
          <a:srgbClr val="ACA964"/>
        </a:buClr>
        <a:buChar char="•"/>
        <a:defRPr sz="2000">
          <a:solidFill>
            <a:schemeClr val="bg2"/>
          </a:solidFill>
          <a:latin typeface="+mn-lt"/>
        </a:defRPr>
      </a:lvl4pPr>
      <a:lvl5pPr marL="2057400" indent="-228600" algn="l" rtl="0" eaLnBrk="0" fontAlgn="base" hangingPunct="0">
        <a:spcBef>
          <a:spcPct val="20000"/>
        </a:spcBef>
        <a:spcAft>
          <a:spcPct val="0"/>
        </a:spcAft>
        <a:buClr>
          <a:srgbClr val="ACA964"/>
        </a:buClr>
        <a:buChar char="•"/>
        <a:defRPr sz="2000">
          <a:solidFill>
            <a:schemeClr val="bg2"/>
          </a:solidFill>
          <a:latin typeface="+mn-lt"/>
        </a:defRPr>
      </a:lvl5pPr>
      <a:lvl6pPr marL="2514600" indent="-228600" algn="l" rtl="0" eaLnBrk="0" fontAlgn="base" hangingPunct="0">
        <a:spcBef>
          <a:spcPct val="20000"/>
        </a:spcBef>
        <a:spcAft>
          <a:spcPct val="0"/>
        </a:spcAft>
        <a:buClr>
          <a:srgbClr val="ACA964"/>
        </a:buClr>
        <a:buChar char="•"/>
        <a:defRPr sz="2000">
          <a:solidFill>
            <a:schemeClr val="bg2"/>
          </a:solidFill>
          <a:latin typeface="+mn-lt"/>
        </a:defRPr>
      </a:lvl6pPr>
      <a:lvl7pPr marL="2971800" indent="-228600" algn="l" rtl="0" eaLnBrk="0" fontAlgn="base" hangingPunct="0">
        <a:spcBef>
          <a:spcPct val="20000"/>
        </a:spcBef>
        <a:spcAft>
          <a:spcPct val="0"/>
        </a:spcAft>
        <a:buClr>
          <a:srgbClr val="ACA964"/>
        </a:buClr>
        <a:buChar char="•"/>
        <a:defRPr sz="2000">
          <a:solidFill>
            <a:schemeClr val="bg2"/>
          </a:solidFill>
          <a:latin typeface="+mn-lt"/>
        </a:defRPr>
      </a:lvl7pPr>
      <a:lvl8pPr marL="3429000" indent="-228600" algn="l" rtl="0" eaLnBrk="0" fontAlgn="base" hangingPunct="0">
        <a:spcBef>
          <a:spcPct val="20000"/>
        </a:spcBef>
        <a:spcAft>
          <a:spcPct val="0"/>
        </a:spcAft>
        <a:buClr>
          <a:srgbClr val="ACA964"/>
        </a:buClr>
        <a:buChar char="•"/>
        <a:defRPr sz="2000">
          <a:solidFill>
            <a:schemeClr val="bg2"/>
          </a:solidFill>
          <a:latin typeface="+mn-lt"/>
        </a:defRPr>
      </a:lvl8pPr>
      <a:lvl9pPr marL="3886200" indent="-228600" algn="l" rtl="0" eaLnBrk="0" fontAlgn="base" hangingPunct="0">
        <a:spcBef>
          <a:spcPct val="20000"/>
        </a:spcBef>
        <a:spcAft>
          <a:spcPct val="0"/>
        </a:spcAft>
        <a:buClr>
          <a:srgbClr val="ACA964"/>
        </a:buClr>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3.xml"/><Relationship Id="rId1" Type="http://schemas.openxmlformats.org/officeDocument/2006/relationships/vmlDrawing" Target="../drawings/vmlDrawing5.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2.xml"/><Relationship Id="rId1" Type="http://schemas.openxmlformats.org/officeDocument/2006/relationships/vmlDrawing" Target="../drawings/vmlDrawing6.vml"/><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2.xml"/><Relationship Id="rId1" Type="http://schemas.openxmlformats.org/officeDocument/2006/relationships/vmlDrawing" Target="../drawings/vmlDrawing7.vml"/><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2.xml"/><Relationship Id="rId1" Type="http://schemas.openxmlformats.org/officeDocument/2006/relationships/vmlDrawing" Target="../drawings/vmlDrawing8.vml"/><Relationship Id="rId4" Type="http://schemas.openxmlformats.org/officeDocument/2006/relationships/oleObject" Target="../embeddings/oleObject14.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13.xml"/><Relationship Id="rId1" Type="http://schemas.openxmlformats.org/officeDocument/2006/relationships/vmlDrawing" Target="../drawings/vmlDrawing9.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13.xml"/><Relationship Id="rId1" Type="http://schemas.openxmlformats.org/officeDocument/2006/relationships/vmlDrawing" Target="../drawings/vmlDrawing10.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13.xml"/><Relationship Id="rId1" Type="http://schemas.openxmlformats.org/officeDocument/2006/relationships/vmlDrawing" Target="../drawings/vmlDrawing11.v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2.xml"/><Relationship Id="rId1" Type="http://schemas.openxmlformats.org/officeDocument/2006/relationships/vmlDrawing" Target="../drawings/vmlDrawing12.vml"/><Relationship Id="rId4" Type="http://schemas.openxmlformats.org/officeDocument/2006/relationships/oleObject" Target="../embeddings/oleObject19.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12.xml"/><Relationship Id="rId1" Type="http://schemas.openxmlformats.org/officeDocument/2006/relationships/vmlDrawing" Target="../drawings/vmlDrawing13.v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12.xml"/><Relationship Id="rId1" Type="http://schemas.openxmlformats.org/officeDocument/2006/relationships/vmlDrawing" Target="../drawings/vmlDrawing14.vml"/><Relationship Id="rId5" Type="http://schemas.openxmlformats.org/officeDocument/2006/relationships/oleObject" Target="../embeddings/oleObject23.bin"/><Relationship Id="rId4" Type="http://schemas.openxmlformats.org/officeDocument/2006/relationships/oleObject" Target="../embeddings/oleObject22.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12.xml"/><Relationship Id="rId1" Type="http://schemas.openxmlformats.org/officeDocument/2006/relationships/vmlDrawing" Target="../drawings/vmlDrawing15.vml"/><Relationship Id="rId6" Type="http://schemas.openxmlformats.org/officeDocument/2006/relationships/oleObject" Target="../embeddings/oleObject27.bin"/><Relationship Id="rId5" Type="http://schemas.openxmlformats.org/officeDocument/2006/relationships/oleObject" Target="../embeddings/oleObject26.bin"/><Relationship Id="rId4" Type="http://schemas.openxmlformats.org/officeDocument/2006/relationships/oleObject" Target="../embeddings/oleObject25.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12.xml"/><Relationship Id="rId1" Type="http://schemas.openxmlformats.org/officeDocument/2006/relationships/vmlDrawing" Target="../drawings/vmlDrawing16.v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12.xml"/><Relationship Id="rId1" Type="http://schemas.openxmlformats.org/officeDocument/2006/relationships/vmlDrawing" Target="../drawings/vmlDrawing17.vml"/><Relationship Id="rId4" Type="http://schemas.openxmlformats.org/officeDocument/2006/relationships/oleObject" Target="../embeddings/Microsoft_Office_Excel_Chart5.xls"/></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Microsoft_Office_Excel_Chart3.xls"/><Relationship Id="rId5" Type="http://schemas.openxmlformats.org/officeDocument/2006/relationships/oleObject" Target="../embeddings/Microsoft_Office_Excel_Chart2.xls"/><Relationship Id="rId4" Type="http://schemas.openxmlformats.org/officeDocument/2006/relationships/oleObject" Target="../embeddings/Microsoft_Office_Excel_Chart1.xls"/></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oleObject" Target="../embeddings/Microsoft_Office_Excel_Chart4.xls"/></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3.xml"/><Relationship Id="rId1" Type="http://schemas.openxmlformats.org/officeDocument/2006/relationships/vmlDrawing" Target="../drawings/vmlDrawing4.v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Date Placeholder 1"/>
          <p:cNvSpPr>
            <a:spLocks noGrp="1"/>
          </p:cNvSpPr>
          <p:nvPr>
            <p:ph type="dt" sz="quarter" idx="10"/>
          </p:nvPr>
        </p:nvSpPr>
        <p:spPr>
          <a:noFill/>
        </p:spPr>
        <p:txBody>
          <a:bodyPr/>
          <a:lstStyle/>
          <a:p>
            <a:r>
              <a:rPr lang="en-US" smtClean="0"/>
              <a:t>ECEN 301</a:t>
            </a:r>
          </a:p>
        </p:txBody>
      </p:sp>
      <p:sp>
        <p:nvSpPr>
          <p:cNvPr id="20483" name="Footer Placeholder 2"/>
          <p:cNvSpPr>
            <a:spLocks noGrp="1"/>
          </p:cNvSpPr>
          <p:nvPr>
            <p:ph type="ftr" sz="quarter" idx="11"/>
          </p:nvPr>
        </p:nvSpPr>
        <p:spPr>
          <a:noFill/>
        </p:spPr>
        <p:txBody>
          <a:bodyPr/>
          <a:lstStyle/>
          <a:p>
            <a:r>
              <a:rPr lang="en-US" smtClean="0"/>
              <a:t>Discussion #11 – Dynamic Circuits</a:t>
            </a:r>
          </a:p>
        </p:txBody>
      </p:sp>
      <p:sp>
        <p:nvSpPr>
          <p:cNvPr id="20484" name="Slide Number Placeholder 3"/>
          <p:cNvSpPr>
            <a:spLocks noGrp="1"/>
          </p:cNvSpPr>
          <p:nvPr>
            <p:ph type="sldNum" sz="quarter" idx="12"/>
          </p:nvPr>
        </p:nvSpPr>
        <p:spPr>
          <a:noFill/>
        </p:spPr>
        <p:txBody>
          <a:bodyPr/>
          <a:lstStyle/>
          <a:p>
            <a:pPr lvl="1"/>
            <a:fld id="{70C50536-1307-4049-9A80-F2EE127657C5}" type="slidenum">
              <a:rPr lang="en-US" smtClean="0"/>
              <a:pPr lvl="1"/>
              <a:t>1</a:t>
            </a:fld>
            <a:endParaRPr lang="en-US" smtClean="0"/>
          </a:p>
        </p:txBody>
      </p:sp>
      <p:graphicFrame>
        <p:nvGraphicFramePr>
          <p:cNvPr id="778450" name="Group 210"/>
          <p:cNvGraphicFramePr>
            <a:graphicFrameLocks noGrp="1"/>
          </p:cNvGraphicFramePr>
          <p:nvPr/>
        </p:nvGraphicFramePr>
        <p:xfrm>
          <a:off x="1143000" y="1990725"/>
          <a:ext cx="6858000" cy="3335022"/>
        </p:xfrm>
        <a:graphic>
          <a:graphicData uri="http://schemas.openxmlformats.org/drawingml/2006/table">
            <a:tbl>
              <a:tblPr/>
              <a:tblGrid>
                <a:gridCol w="712788"/>
                <a:gridCol w="644525"/>
                <a:gridCol w="595312"/>
                <a:gridCol w="1552575"/>
                <a:gridCol w="914400"/>
                <a:gridCol w="842963"/>
                <a:gridCol w="763587"/>
                <a:gridCol w="831850"/>
              </a:tblGrid>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80"/>
                          </a:solidFill>
                          <a:effectLst/>
                          <a:latin typeface="Times New Roman" pitchFamily="18" charset="0"/>
                          <a:cs typeface="Times New Roman" pitchFamily="18" charset="0"/>
                        </a:rPr>
                        <a:t>Date</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Day</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Class</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No.</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Title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Chapters</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HW</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Due date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Lab</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Due date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Exam</a:t>
                      </a:r>
                      <a:endParaRPr kumimoji="0" lang="en-US" sz="12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r>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FFFF"/>
                          </a:solidFill>
                          <a:effectLst/>
                          <a:latin typeface="Times New Roman" pitchFamily="18" charset="0"/>
                        </a:rPr>
                        <a:t>8 </a:t>
                      </a:r>
                      <a:r>
                        <a:rPr kumimoji="0" lang="en-US" sz="1200" b="0" i="0" u="none" strike="noStrike" cap="none" normalizeH="0" baseline="0" dirty="0" smtClean="0">
                          <a:ln>
                            <a:noFill/>
                          </a:ln>
                          <a:solidFill>
                            <a:srgbClr val="FFFFFF"/>
                          </a:solidFill>
                          <a:effectLst/>
                          <a:latin typeface="Times New Roman" pitchFamily="18" charset="0"/>
                        </a:rPr>
                        <a:t>Oct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Wed</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11</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cs typeface="Times New Roman" pitchFamily="18" charset="0"/>
                        </a:rPr>
                        <a:t>Dynamic Circuits</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4.2 – 4.4</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cs typeface="Times New Roman" pitchFamily="18" charset="0"/>
                        </a:rPr>
                        <a:t> </a:t>
                      </a:r>
                      <a:endParaRPr kumimoji="0" lang="en-US" sz="1200" b="0" i="0" u="none" strike="noStrike" cap="none" normalizeH="0" baseline="0" smtClean="0">
                        <a:ln>
                          <a:noFill/>
                        </a:ln>
                        <a:solidFill>
                          <a:srgbClr val="FFFFFF"/>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rgbClr val="FFFFFF"/>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cs typeface="Times New Roman" pitchFamily="18" charset="0"/>
                        </a:rPr>
                        <a:t> </a:t>
                      </a:r>
                      <a:endParaRPr kumimoji="0" lang="en-US" sz="1200" b="0" i="0" u="none" strike="noStrike" cap="none" normalizeH="0" baseline="0" smtClean="0">
                        <a:ln>
                          <a:noFill/>
                        </a:ln>
                        <a:solidFill>
                          <a:srgbClr val="FFFFFF"/>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r>
              <a:tr h="2730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9 </a:t>
                      </a:r>
                      <a:r>
                        <a:rPr kumimoji="0" lang="en-US" sz="1200" b="0" i="0" u="none" strike="noStrike" cap="none" normalizeH="0" baseline="0" dirty="0" smtClean="0">
                          <a:ln>
                            <a:noFill/>
                          </a:ln>
                          <a:solidFill>
                            <a:schemeClr val="tx1"/>
                          </a:solidFill>
                          <a:effectLst/>
                          <a:latin typeface="Times New Roman" pitchFamily="18" charset="0"/>
                        </a:rPr>
                        <a:t>Oct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Thu</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r>
              <a:tr h="3619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10 </a:t>
                      </a:r>
                      <a:r>
                        <a:rPr kumimoji="0" lang="en-US" sz="1200" b="0" i="0" u="none" strike="noStrike" cap="none" normalizeH="0" baseline="0" dirty="0" smtClean="0">
                          <a:ln>
                            <a:noFill/>
                          </a:ln>
                          <a:solidFill>
                            <a:schemeClr val="tx1"/>
                          </a:solidFill>
                          <a:effectLst/>
                          <a:latin typeface="Times New Roman" pitchFamily="18" charset="0"/>
                        </a:rPr>
                        <a:t>Oct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Fri</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Recitation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HW 5</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66">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r>
              <a:tr h="2746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11 </a:t>
                      </a:r>
                      <a:r>
                        <a:rPr kumimoji="0" lang="en-US" sz="1200" b="0" i="0" u="none" strike="noStrike" cap="none" normalizeH="0" baseline="0" dirty="0" smtClean="0">
                          <a:ln>
                            <a:noFill/>
                          </a:ln>
                          <a:solidFill>
                            <a:schemeClr val="tx1"/>
                          </a:solidFill>
                          <a:effectLst/>
                          <a:latin typeface="Times New Roman" pitchFamily="18" charset="0"/>
                        </a:rPr>
                        <a:t>Oct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Sat</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r>
              <a:tr h="3175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12 </a:t>
                      </a:r>
                      <a:r>
                        <a:rPr kumimoji="0" lang="en-US" sz="1200" b="0" i="0" u="none" strike="noStrike" cap="none" normalizeH="0" baseline="0" dirty="0" smtClean="0">
                          <a:ln>
                            <a:noFill/>
                          </a:ln>
                          <a:solidFill>
                            <a:schemeClr val="tx1"/>
                          </a:solidFill>
                          <a:effectLst/>
                          <a:latin typeface="Times New Roman" pitchFamily="18" charset="0"/>
                        </a:rPr>
                        <a:t>Oct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Sun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r>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13 </a:t>
                      </a:r>
                      <a:r>
                        <a:rPr kumimoji="0" lang="en-US" sz="1200" b="0" i="0" u="none" strike="noStrike" cap="none" normalizeH="0" baseline="0" dirty="0" smtClean="0">
                          <a:ln>
                            <a:noFill/>
                          </a:ln>
                          <a:solidFill>
                            <a:schemeClr val="tx1"/>
                          </a:solidFill>
                          <a:effectLst/>
                          <a:latin typeface="Times New Roman" pitchFamily="18" charset="0"/>
                        </a:rPr>
                        <a:t>Oct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Mon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12</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Exam 1 Review</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LAB 4</a:t>
                      </a:r>
                    </a:p>
                  </a:txBody>
                  <a:tcPr anchor="ct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800000">
                        <a:alpha val="50000"/>
                      </a:srgbClr>
                    </a:solidFill>
                  </a:tcPr>
                </a:tc>
                <a:tc rowSpan="3">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EXAM 1</a:t>
                      </a:r>
                    </a:p>
                  </a:txBody>
                  <a:tcPr anchor="ct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006600">
                        <a:alpha val="50000"/>
                      </a:srgbClr>
                    </a:solidFill>
                  </a:tcPr>
                </a:tc>
              </a:tr>
              <a:tr h="3111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14 </a:t>
                      </a:r>
                      <a:r>
                        <a:rPr kumimoji="0" lang="en-US" sz="1200" b="0" i="0" u="none" strike="noStrike" cap="none" normalizeH="0" baseline="0" dirty="0" smtClean="0">
                          <a:ln>
                            <a:noFill/>
                          </a:ln>
                          <a:solidFill>
                            <a:schemeClr val="tx1"/>
                          </a:solidFill>
                          <a:effectLst/>
                          <a:latin typeface="Times New Roman" pitchFamily="18" charset="0"/>
                        </a:rPr>
                        <a:t>Oct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Tue</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vMerge="1">
                  <a:txBody>
                    <a:bodyPr/>
                    <a:lstStyle/>
                    <a:p>
                      <a:endParaRPr lang="en-US"/>
                    </a:p>
                  </a:txBody>
                  <a:tcPr/>
                </a:tc>
                <a:tc vMerge="1">
                  <a:txBody>
                    <a:bodyPr/>
                    <a:lstStyle/>
                    <a:p>
                      <a:endParaRPr lang="en-US"/>
                    </a:p>
                  </a:txBody>
                  <a:tcPr/>
                </a:tc>
              </a:tr>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15 </a:t>
                      </a:r>
                      <a:r>
                        <a:rPr kumimoji="0" lang="en-US" sz="1200" b="0" i="0" u="none" strike="noStrike" cap="none" normalizeH="0" baseline="0" smtClean="0">
                          <a:ln>
                            <a:noFill/>
                          </a:ln>
                          <a:solidFill>
                            <a:schemeClr val="tx1"/>
                          </a:solidFill>
                          <a:effectLst/>
                          <a:latin typeface="Times New Roman" pitchFamily="18" charset="0"/>
                        </a:rPr>
                        <a:t>Oct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Wed</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13</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AC Circuit Analysis</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4.5</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vMerge="1">
                  <a:txBody>
                    <a:bodyPr/>
                    <a:lstStyle/>
                    <a:p>
                      <a:endParaRPr lang="en-US"/>
                    </a:p>
                  </a:txBody>
                  <a:tcPr/>
                </a:tc>
              </a:tr>
            </a:tbl>
          </a:graphicData>
        </a:graphic>
      </p:graphicFrame>
      <p:sp>
        <p:nvSpPr>
          <p:cNvPr id="20574" name="Rectangle 94"/>
          <p:cNvSpPr>
            <a:spLocks noChangeArrowheads="1"/>
          </p:cNvSpPr>
          <p:nvPr/>
        </p:nvSpPr>
        <p:spPr bwMode="auto">
          <a:xfrm>
            <a:off x="381000" y="152400"/>
            <a:ext cx="8458200" cy="914400"/>
          </a:xfrm>
          <a:prstGeom prst="rect">
            <a:avLst/>
          </a:prstGeom>
          <a:noFill/>
          <a:ln w="9525">
            <a:noFill/>
            <a:miter lim="800000"/>
            <a:headEnd/>
            <a:tailEnd/>
          </a:ln>
        </p:spPr>
        <p:txBody>
          <a:bodyPr lIns="92075" tIns="46038" rIns="92075" bIns="46038" anchor="b"/>
          <a:lstStyle/>
          <a:p>
            <a:pPr algn="l"/>
            <a:r>
              <a:rPr lang="en-US" sz="4400">
                <a:solidFill>
                  <a:schemeClr val="tx2"/>
                </a:solidFill>
              </a:rPr>
              <a:t>Schedule…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4"/>
          <p:cNvSpPr>
            <a:spLocks noGrp="1"/>
          </p:cNvSpPr>
          <p:nvPr>
            <p:ph type="dt" sz="quarter" idx="10"/>
          </p:nvPr>
        </p:nvSpPr>
        <p:spPr>
          <a:noFill/>
        </p:spPr>
        <p:txBody>
          <a:bodyPr/>
          <a:lstStyle/>
          <a:p>
            <a:r>
              <a:rPr lang="en-US" smtClean="0"/>
              <a:t>ECEN 301</a:t>
            </a:r>
          </a:p>
        </p:txBody>
      </p:sp>
      <p:sp>
        <p:nvSpPr>
          <p:cNvPr id="25603" name="Footer Placeholder 5"/>
          <p:cNvSpPr>
            <a:spLocks noGrp="1"/>
          </p:cNvSpPr>
          <p:nvPr>
            <p:ph type="ftr" sz="quarter" idx="11"/>
          </p:nvPr>
        </p:nvSpPr>
        <p:spPr>
          <a:noFill/>
        </p:spPr>
        <p:txBody>
          <a:bodyPr/>
          <a:lstStyle/>
          <a:p>
            <a:r>
              <a:rPr lang="en-US" smtClean="0"/>
              <a:t>Discussion #11 – Dynamic Circuits</a:t>
            </a:r>
          </a:p>
        </p:txBody>
      </p:sp>
      <p:sp>
        <p:nvSpPr>
          <p:cNvPr id="25604" name="Slide Number Placeholder 6"/>
          <p:cNvSpPr>
            <a:spLocks noGrp="1"/>
          </p:cNvSpPr>
          <p:nvPr>
            <p:ph type="sldNum" sz="quarter" idx="12"/>
          </p:nvPr>
        </p:nvSpPr>
        <p:spPr>
          <a:noFill/>
        </p:spPr>
        <p:txBody>
          <a:bodyPr/>
          <a:lstStyle/>
          <a:p>
            <a:pPr lvl="1"/>
            <a:fld id="{601D9F63-6DA3-485F-9486-F136A77F1D8F}" type="slidenum">
              <a:rPr lang="en-US" smtClean="0"/>
              <a:pPr lvl="1"/>
              <a:t>10</a:t>
            </a:fld>
            <a:endParaRPr lang="en-US" smtClean="0"/>
          </a:p>
        </p:txBody>
      </p:sp>
      <p:sp>
        <p:nvSpPr>
          <p:cNvPr id="25605" name="Rectangle 2"/>
          <p:cNvSpPr>
            <a:spLocks noGrp="1" noChangeArrowheads="1"/>
          </p:cNvSpPr>
          <p:nvPr>
            <p:ph type="title"/>
          </p:nvPr>
        </p:nvSpPr>
        <p:spPr/>
        <p:txBody>
          <a:bodyPr/>
          <a:lstStyle/>
          <a:p>
            <a:r>
              <a:rPr lang="en-US" smtClean="0"/>
              <a:t>Measuring Signal Strength</a:t>
            </a:r>
          </a:p>
        </p:txBody>
      </p:sp>
      <p:sp>
        <p:nvSpPr>
          <p:cNvPr id="25606" name="Rectangle 3"/>
          <p:cNvSpPr>
            <a:spLocks noGrp="1" noChangeArrowheads="1"/>
          </p:cNvSpPr>
          <p:nvPr>
            <p:ph type="body" sz="half" idx="1"/>
          </p:nvPr>
        </p:nvSpPr>
        <p:spPr>
          <a:xfrm>
            <a:off x="406400" y="1333500"/>
            <a:ext cx="8204200" cy="1409700"/>
          </a:xfrm>
        </p:spPr>
        <p:txBody>
          <a:bodyPr/>
          <a:lstStyle/>
          <a:p>
            <a:r>
              <a:rPr lang="en-US" sz="2800" b="1" u="sng" smtClean="0"/>
              <a:t>Example1</a:t>
            </a:r>
            <a:r>
              <a:rPr lang="en-US" sz="2800" smtClean="0"/>
              <a:t>: compute the average value of the signal – </a:t>
            </a:r>
            <a:r>
              <a:rPr lang="en-US" sz="2800" b="1" smtClean="0"/>
              <a:t>x(t) = 10cos(100t)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Date Placeholder 4"/>
          <p:cNvSpPr>
            <a:spLocks noGrp="1"/>
          </p:cNvSpPr>
          <p:nvPr>
            <p:ph type="dt" sz="quarter" idx="10"/>
          </p:nvPr>
        </p:nvSpPr>
        <p:spPr>
          <a:noFill/>
        </p:spPr>
        <p:txBody>
          <a:bodyPr/>
          <a:lstStyle/>
          <a:p>
            <a:r>
              <a:rPr lang="en-US" smtClean="0"/>
              <a:t>ECEN 301</a:t>
            </a:r>
          </a:p>
        </p:txBody>
      </p:sp>
      <p:sp>
        <p:nvSpPr>
          <p:cNvPr id="5124" name="Footer Placeholder 5"/>
          <p:cNvSpPr>
            <a:spLocks noGrp="1"/>
          </p:cNvSpPr>
          <p:nvPr>
            <p:ph type="ftr" sz="quarter" idx="11"/>
          </p:nvPr>
        </p:nvSpPr>
        <p:spPr>
          <a:noFill/>
        </p:spPr>
        <p:txBody>
          <a:bodyPr/>
          <a:lstStyle/>
          <a:p>
            <a:r>
              <a:rPr lang="en-US" smtClean="0"/>
              <a:t>Discussion #11 – Dynamic Circuits</a:t>
            </a:r>
          </a:p>
        </p:txBody>
      </p:sp>
      <p:sp>
        <p:nvSpPr>
          <p:cNvPr id="5125" name="Slide Number Placeholder 6"/>
          <p:cNvSpPr>
            <a:spLocks noGrp="1"/>
          </p:cNvSpPr>
          <p:nvPr>
            <p:ph type="sldNum" sz="quarter" idx="12"/>
          </p:nvPr>
        </p:nvSpPr>
        <p:spPr>
          <a:noFill/>
        </p:spPr>
        <p:txBody>
          <a:bodyPr/>
          <a:lstStyle/>
          <a:p>
            <a:pPr lvl="1"/>
            <a:fld id="{D48D35EB-9F7B-4ABB-BBDE-7465F75DCCD2}" type="slidenum">
              <a:rPr lang="en-US" smtClean="0"/>
              <a:pPr lvl="1"/>
              <a:t>11</a:t>
            </a:fld>
            <a:endParaRPr lang="en-US" smtClean="0"/>
          </a:p>
        </p:txBody>
      </p:sp>
      <p:sp>
        <p:nvSpPr>
          <p:cNvPr id="5126" name="Rectangle 2"/>
          <p:cNvSpPr>
            <a:spLocks noGrp="1" noChangeArrowheads="1"/>
          </p:cNvSpPr>
          <p:nvPr>
            <p:ph type="title"/>
          </p:nvPr>
        </p:nvSpPr>
        <p:spPr/>
        <p:txBody>
          <a:bodyPr/>
          <a:lstStyle/>
          <a:p>
            <a:r>
              <a:rPr lang="en-US" smtClean="0"/>
              <a:t>Measuring Signal Strength</a:t>
            </a:r>
          </a:p>
        </p:txBody>
      </p:sp>
      <p:sp>
        <p:nvSpPr>
          <p:cNvPr id="5127" name="Rectangle 3"/>
          <p:cNvSpPr>
            <a:spLocks noGrp="1" noChangeArrowheads="1"/>
          </p:cNvSpPr>
          <p:nvPr>
            <p:ph type="body" sz="half" idx="1"/>
          </p:nvPr>
        </p:nvSpPr>
        <p:spPr>
          <a:xfrm>
            <a:off x="406400" y="1333500"/>
            <a:ext cx="8204200" cy="1409700"/>
          </a:xfrm>
        </p:spPr>
        <p:txBody>
          <a:bodyPr/>
          <a:lstStyle/>
          <a:p>
            <a:r>
              <a:rPr lang="en-US" sz="2800" b="1" u="sng" smtClean="0"/>
              <a:t>Example1</a:t>
            </a:r>
            <a:r>
              <a:rPr lang="en-US" sz="2800" smtClean="0"/>
              <a:t>: compute the average value of the signal – </a:t>
            </a:r>
            <a:r>
              <a:rPr lang="en-US" sz="2800" b="1" smtClean="0"/>
              <a:t>x(t) = 10cos(100t)</a:t>
            </a:r>
          </a:p>
        </p:txBody>
      </p:sp>
      <p:graphicFrame>
        <p:nvGraphicFramePr>
          <p:cNvPr id="5122" name="Object 4"/>
          <p:cNvGraphicFramePr>
            <a:graphicFrameLocks noChangeAspect="1"/>
          </p:cNvGraphicFramePr>
          <p:nvPr>
            <p:ph sz="half" idx="2"/>
          </p:nvPr>
        </p:nvGraphicFramePr>
        <p:xfrm>
          <a:off x="1371600" y="2590800"/>
          <a:ext cx="1301750" cy="1981200"/>
        </p:xfrm>
        <a:graphic>
          <a:graphicData uri="http://schemas.openxmlformats.org/presentationml/2006/ole">
            <p:oleObj spid="_x0000_s5122" name="Equation" r:id="rId3" imgW="533160" imgH="812520" progId="Equation.3">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Date Placeholder 5"/>
          <p:cNvSpPr>
            <a:spLocks noGrp="1"/>
          </p:cNvSpPr>
          <p:nvPr>
            <p:ph type="dt" sz="quarter" idx="10"/>
          </p:nvPr>
        </p:nvSpPr>
        <p:spPr>
          <a:noFill/>
        </p:spPr>
        <p:txBody>
          <a:bodyPr/>
          <a:lstStyle/>
          <a:p>
            <a:r>
              <a:rPr lang="en-US" smtClean="0"/>
              <a:t>ECEN 301</a:t>
            </a:r>
          </a:p>
        </p:txBody>
      </p:sp>
      <p:sp>
        <p:nvSpPr>
          <p:cNvPr id="6150" name="Footer Placeholder 6"/>
          <p:cNvSpPr>
            <a:spLocks noGrp="1"/>
          </p:cNvSpPr>
          <p:nvPr>
            <p:ph type="ftr" sz="quarter" idx="11"/>
          </p:nvPr>
        </p:nvSpPr>
        <p:spPr>
          <a:noFill/>
        </p:spPr>
        <p:txBody>
          <a:bodyPr/>
          <a:lstStyle/>
          <a:p>
            <a:r>
              <a:rPr lang="en-US" smtClean="0"/>
              <a:t>Discussion #11 – Dynamic Circuits</a:t>
            </a:r>
          </a:p>
        </p:txBody>
      </p:sp>
      <p:sp>
        <p:nvSpPr>
          <p:cNvPr id="6151" name="Slide Number Placeholder 7"/>
          <p:cNvSpPr>
            <a:spLocks noGrp="1"/>
          </p:cNvSpPr>
          <p:nvPr>
            <p:ph type="sldNum" sz="quarter" idx="12"/>
          </p:nvPr>
        </p:nvSpPr>
        <p:spPr>
          <a:noFill/>
        </p:spPr>
        <p:txBody>
          <a:bodyPr/>
          <a:lstStyle/>
          <a:p>
            <a:pPr lvl="1"/>
            <a:fld id="{C500B1C3-E732-4103-B142-AAA5BAD8AAFF}" type="slidenum">
              <a:rPr lang="en-US" smtClean="0"/>
              <a:pPr lvl="1"/>
              <a:t>12</a:t>
            </a:fld>
            <a:endParaRPr lang="en-US" smtClean="0"/>
          </a:p>
        </p:txBody>
      </p:sp>
      <p:sp>
        <p:nvSpPr>
          <p:cNvPr id="6152" name="Rectangle 2"/>
          <p:cNvSpPr>
            <a:spLocks noGrp="1" noChangeArrowheads="1"/>
          </p:cNvSpPr>
          <p:nvPr>
            <p:ph type="title"/>
          </p:nvPr>
        </p:nvSpPr>
        <p:spPr/>
        <p:txBody>
          <a:bodyPr/>
          <a:lstStyle/>
          <a:p>
            <a:r>
              <a:rPr lang="en-US" smtClean="0"/>
              <a:t>Measuring Signal Strength</a:t>
            </a:r>
          </a:p>
        </p:txBody>
      </p:sp>
      <p:sp>
        <p:nvSpPr>
          <p:cNvPr id="6153" name="Rectangle 3"/>
          <p:cNvSpPr>
            <a:spLocks noGrp="1" noChangeArrowheads="1"/>
          </p:cNvSpPr>
          <p:nvPr>
            <p:ph type="body" sz="half" idx="1"/>
          </p:nvPr>
        </p:nvSpPr>
        <p:spPr>
          <a:xfrm>
            <a:off x="406400" y="1333500"/>
            <a:ext cx="8356600" cy="1409700"/>
          </a:xfrm>
        </p:spPr>
        <p:txBody>
          <a:bodyPr/>
          <a:lstStyle/>
          <a:p>
            <a:r>
              <a:rPr lang="en-US" sz="2800" b="1" u="sng" smtClean="0"/>
              <a:t>Example1</a:t>
            </a:r>
            <a:r>
              <a:rPr lang="en-US" sz="2800" smtClean="0"/>
              <a:t>: compute the average value of the signal – </a:t>
            </a:r>
            <a:r>
              <a:rPr lang="en-US" sz="2800" b="1" smtClean="0"/>
              <a:t>x(t) = 10cos(100t)</a:t>
            </a:r>
          </a:p>
        </p:txBody>
      </p:sp>
      <p:graphicFrame>
        <p:nvGraphicFramePr>
          <p:cNvPr id="6146" name="Object 8"/>
          <p:cNvGraphicFramePr>
            <a:graphicFrameLocks noChangeAspect="1"/>
          </p:cNvGraphicFramePr>
          <p:nvPr>
            <p:ph sz="quarter" idx="3"/>
          </p:nvPr>
        </p:nvGraphicFramePr>
        <p:xfrm>
          <a:off x="4114800" y="2286000"/>
          <a:ext cx="3481388" cy="2438400"/>
        </p:xfrm>
        <a:graphic>
          <a:graphicData uri="http://schemas.openxmlformats.org/presentationml/2006/ole">
            <p:oleObj spid="_x0000_s6146" name="Equation" r:id="rId3" imgW="2031840" imgH="1422360" progId="Equation.3">
              <p:embed/>
            </p:oleObj>
          </a:graphicData>
        </a:graphic>
      </p:graphicFrame>
      <p:graphicFrame>
        <p:nvGraphicFramePr>
          <p:cNvPr id="6147" name="Object 11"/>
          <p:cNvGraphicFramePr>
            <a:graphicFrameLocks noChangeAspect="1"/>
          </p:cNvGraphicFramePr>
          <p:nvPr/>
        </p:nvGraphicFramePr>
        <p:xfrm>
          <a:off x="1371600" y="2590800"/>
          <a:ext cx="1301750" cy="1981200"/>
        </p:xfrm>
        <a:graphic>
          <a:graphicData uri="http://schemas.openxmlformats.org/presentationml/2006/ole">
            <p:oleObj spid="_x0000_s6147" name="Equation" r:id="rId4" imgW="533160" imgH="812520" progId="Equation.3">
              <p:embed/>
            </p:oleObj>
          </a:graphicData>
        </a:graphic>
      </p:graphicFrame>
      <p:grpSp>
        <p:nvGrpSpPr>
          <p:cNvPr id="6154" name="Group 16"/>
          <p:cNvGrpSpPr>
            <a:grpSpLocks/>
          </p:cNvGrpSpPr>
          <p:nvPr/>
        </p:nvGrpSpPr>
        <p:grpSpPr bwMode="auto">
          <a:xfrm>
            <a:off x="2673350" y="5105400"/>
            <a:ext cx="3898900" cy="942975"/>
            <a:chOff x="1684" y="3216"/>
            <a:chExt cx="2456" cy="594"/>
          </a:xfrm>
        </p:grpSpPr>
        <p:sp>
          <p:nvSpPr>
            <p:cNvPr id="6155" name="Text Box 13"/>
            <p:cNvSpPr txBox="1">
              <a:spLocks noChangeArrowheads="1"/>
            </p:cNvSpPr>
            <p:nvPr/>
          </p:nvSpPr>
          <p:spPr bwMode="auto">
            <a:xfrm>
              <a:off x="1684" y="3216"/>
              <a:ext cx="2456" cy="585"/>
            </a:xfrm>
            <a:prstGeom prst="rect">
              <a:avLst/>
            </a:prstGeom>
            <a:solidFill>
              <a:srgbClr val="8495A9">
                <a:alpha val="50195"/>
              </a:srgbClr>
            </a:solidFill>
            <a:ln w="12700">
              <a:solidFill>
                <a:schemeClr val="tx1"/>
              </a:solidFill>
              <a:miter lim="800000"/>
              <a:headEnd type="none" w="lg" len="lg"/>
              <a:tailEnd type="none" w="lg" len="lg"/>
            </a:ln>
          </p:spPr>
          <p:txBody>
            <a:bodyPr wrap="none">
              <a:spAutoFit/>
            </a:bodyPr>
            <a:lstStyle/>
            <a:p>
              <a:pPr algn="l"/>
              <a:r>
                <a:rPr lang="en-US" b="1"/>
                <a:t>NB</a:t>
              </a:r>
              <a:r>
                <a:rPr lang="en-US"/>
                <a:t>: in general, for any sinusoidal signal</a:t>
              </a:r>
            </a:p>
            <a:p>
              <a:pPr algn="l"/>
              <a:endParaRPr lang="en-US"/>
            </a:p>
            <a:p>
              <a:pPr algn="l"/>
              <a:endParaRPr lang="en-US" b="1"/>
            </a:p>
          </p:txBody>
        </p:sp>
        <p:graphicFrame>
          <p:nvGraphicFramePr>
            <p:cNvPr id="6148" name="Object 14"/>
            <p:cNvGraphicFramePr>
              <a:graphicFrameLocks noChangeAspect="1"/>
            </p:cNvGraphicFramePr>
            <p:nvPr/>
          </p:nvGraphicFramePr>
          <p:xfrm>
            <a:off x="2126" y="3480"/>
            <a:ext cx="1522" cy="330"/>
          </p:xfrm>
          <a:graphic>
            <a:graphicData uri="http://schemas.openxmlformats.org/presentationml/2006/ole">
              <p:oleObj spid="_x0000_s6148" name="Equation" r:id="rId5" imgW="1168200" imgH="253800" progId="Equation.3">
                <p:embed/>
              </p:oleObj>
            </a:graphicData>
          </a:graphic>
        </p:graphicFrame>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Date Placeholder 5"/>
          <p:cNvSpPr>
            <a:spLocks noGrp="1"/>
          </p:cNvSpPr>
          <p:nvPr>
            <p:ph type="dt" sz="quarter" idx="10"/>
          </p:nvPr>
        </p:nvSpPr>
        <p:spPr>
          <a:noFill/>
        </p:spPr>
        <p:txBody>
          <a:bodyPr/>
          <a:lstStyle/>
          <a:p>
            <a:r>
              <a:rPr lang="en-US" smtClean="0"/>
              <a:t>ECEN 301</a:t>
            </a:r>
          </a:p>
        </p:txBody>
      </p:sp>
      <p:sp>
        <p:nvSpPr>
          <p:cNvPr id="7174" name="Footer Placeholder 6"/>
          <p:cNvSpPr>
            <a:spLocks noGrp="1"/>
          </p:cNvSpPr>
          <p:nvPr>
            <p:ph type="ftr" sz="quarter" idx="11"/>
          </p:nvPr>
        </p:nvSpPr>
        <p:spPr>
          <a:noFill/>
        </p:spPr>
        <p:txBody>
          <a:bodyPr/>
          <a:lstStyle/>
          <a:p>
            <a:r>
              <a:rPr lang="en-US" smtClean="0"/>
              <a:t>Discussion #11 – Dynamic Circuits</a:t>
            </a:r>
          </a:p>
        </p:txBody>
      </p:sp>
      <p:sp>
        <p:nvSpPr>
          <p:cNvPr id="7175" name="Slide Number Placeholder 7"/>
          <p:cNvSpPr>
            <a:spLocks noGrp="1"/>
          </p:cNvSpPr>
          <p:nvPr>
            <p:ph type="sldNum" sz="quarter" idx="12"/>
          </p:nvPr>
        </p:nvSpPr>
        <p:spPr>
          <a:noFill/>
        </p:spPr>
        <p:txBody>
          <a:bodyPr/>
          <a:lstStyle/>
          <a:p>
            <a:pPr lvl="1"/>
            <a:fld id="{3EB159EA-0017-40F8-BB52-115DAB5EE04D}" type="slidenum">
              <a:rPr lang="en-US" smtClean="0"/>
              <a:pPr lvl="1"/>
              <a:t>13</a:t>
            </a:fld>
            <a:endParaRPr lang="en-US" smtClean="0"/>
          </a:p>
        </p:txBody>
      </p:sp>
      <p:sp>
        <p:nvSpPr>
          <p:cNvPr id="7176" name="Rectangle 2"/>
          <p:cNvSpPr>
            <a:spLocks noGrp="1" noChangeArrowheads="1"/>
          </p:cNvSpPr>
          <p:nvPr>
            <p:ph type="title"/>
          </p:nvPr>
        </p:nvSpPr>
        <p:spPr/>
        <p:txBody>
          <a:bodyPr/>
          <a:lstStyle/>
          <a:p>
            <a:r>
              <a:rPr lang="en-US" smtClean="0"/>
              <a:t>Measuring Signal Strength</a:t>
            </a:r>
          </a:p>
        </p:txBody>
      </p:sp>
      <p:sp>
        <p:nvSpPr>
          <p:cNvPr id="7177" name="Rectangle 3"/>
          <p:cNvSpPr>
            <a:spLocks noGrp="1" noChangeArrowheads="1"/>
          </p:cNvSpPr>
          <p:nvPr>
            <p:ph type="body" sz="half" idx="1"/>
          </p:nvPr>
        </p:nvSpPr>
        <p:spPr>
          <a:xfrm>
            <a:off x="406400" y="1333500"/>
            <a:ext cx="8356600" cy="2019300"/>
          </a:xfrm>
        </p:spPr>
        <p:txBody>
          <a:bodyPr/>
          <a:lstStyle/>
          <a:p>
            <a:r>
              <a:rPr lang="en-US" sz="2800" b="1" u="sng" smtClean="0"/>
              <a:t>Root–mean–square (RMS)</a:t>
            </a:r>
            <a:r>
              <a:rPr lang="en-US" sz="2800" smtClean="0"/>
              <a:t>: since a zero average signal strength is not useful, often the RMS value is used instead</a:t>
            </a:r>
          </a:p>
          <a:p>
            <a:pPr lvl="1"/>
            <a:r>
              <a:rPr lang="en-US" sz="2400" smtClean="0"/>
              <a:t>The RMS value of a signal x(t) is defined as:</a:t>
            </a:r>
          </a:p>
        </p:txBody>
      </p:sp>
      <p:graphicFrame>
        <p:nvGraphicFramePr>
          <p:cNvPr id="7170" name="Object 4"/>
          <p:cNvGraphicFramePr>
            <a:graphicFrameLocks noChangeAspect="1"/>
          </p:cNvGraphicFramePr>
          <p:nvPr>
            <p:ph sz="quarter" idx="2"/>
          </p:nvPr>
        </p:nvGraphicFramePr>
        <p:xfrm>
          <a:off x="990600" y="3536950"/>
          <a:ext cx="4191000" cy="1243013"/>
        </p:xfrm>
        <a:graphic>
          <a:graphicData uri="http://schemas.openxmlformats.org/presentationml/2006/ole">
            <p:oleObj spid="_x0000_s7170" name="Equation" r:id="rId3" imgW="1498320" imgH="444240" progId="Equation.3">
              <p:embed/>
            </p:oleObj>
          </a:graphicData>
        </a:graphic>
      </p:graphicFrame>
      <p:sp>
        <p:nvSpPr>
          <p:cNvPr id="7178" name="Text Box 6"/>
          <p:cNvSpPr txBox="1">
            <a:spLocks noChangeArrowheads="1"/>
          </p:cNvSpPr>
          <p:nvPr/>
        </p:nvSpPr>
        <p:spPr bwMode="auto">
          <a:xfrm>
            <a:off x="1431925" y="5143500"/>
            <a:ext cx="5730875" cy="654050"/>
          </a:xfrm>
          <a:prstGeom prst="rect">
            <a:avLst/>
          </a:prstGeom>
          <a:solidFill>
            <a:srgbClr val="8495A9">
              <a:alpha val="50195"/>
            </a:srgbClr>
          </a:solidFill>
          <a:ln w="12700">
            <a:solidFill>
              <a:schemeClr val="tx1"/>
            </a:solidFill>
            <a:miter lim="800000"/>
            <a:headEnd type="none" w="lg" len="lg"/>
            <a:tailEnd type="none" w="lg" len="lg"/>
          </a:ln>
        </p:spPr>
        <p:txBody>
          <a:bodyPr>
            <a:spAutoFit/>
          </a:bodyPr>
          <a:lstStyle/>
          <a:p>
            <a:pPr algn="l"/>
            <a:r>
              <a:rPr lang="en-US" b="1"/>
              <a:t>NB</a:t>
            </a:r>
            <a:r>
              <a:rPr lang="en-US"/>
              <a:t>: the </a:t>
            </a:r>
            <a:r>
              <a:rPr lang="en-US" b="1"/>
              <a:t>rms</a:t>
            </a:r>
            <a:r>
              <a:rPr lang="en-US"/>
              <a:t> value is simply the </a:t>
            </a:r>
            <a:r>
              <a:rPr lang="en-US" b="1"/>
              <a:t>square root</a:t>
            </a:r>
            <a:r>
              <a:rPr lang="en-US"/>
              <a:t> of the average (</a:t>
            </a:r>
            <a:r>
              <a:rPr lang="en-US" b="1"/>
              <a:t>mean</a:t>
            </a:r>
            <a:r>
              <a:rPr lang="en-US"/>
              <a:t>) after being </a:t>
            </a:r>
            <a:r>
              <a:rPr lang="en-US" b="1"/>
              <a:t>squared</a:t>
            </a:r>
            <a:r>
              <a:rPr lang="en-US"/>
              <a:t> – hence: </a:t>
            </a:r>
            <a:r>
              <a:rPr lang="en-US" b="1"/>
              <a:t>root – mean – square</a:t>
            </a:r>
            <a:r>
              <a:rPr lang="en-US"/>
              <a:t> </a:t>
            </a:r>
            <a:endParaRPr lang="en-US" b="1"/>
          </a:p>
        </p:txBody>
      </p:sp>
      <p:grpSp>
        <p:nvGrpSpPr>
          <p:cNvPr id="7179" name="Group 11"/>
          <p:cNvGrpSpPr>
            <a:grpSpLocks/>
          </p:cNvGrpSpPr>
          <p:nvPr/>
        </p:nvGrpSpPr>
        <p:grpSpPr bwMode="auto">
          <a:xfrm>
            <a:off x="5705475" y="3770313"/>
            <a:ext cx="3057525" cy="685800"/>
            <a:chOff x="3594" y="2375"/>
            <a:chExt cx="1926" cy="432"/>
          </a:xfrm>
        </p:grpSpPr>
        <p:sp>
          <p:nvSpPr>
            <p:cNvPr id="7180" name="Text Box 7"/>
            <p:cNvSpPr txBox="1">
              <a:spLocks noChangeArrowheads="1"/>
            </p:cNvSpPr>
            <p:nvPr/>
          </p:nvSpPr>
          <p:spPr bwMode="auto">
            <a:xfrm>
              <a:off x="3594" y="2375"/>
              <a:ext cx="1926" cy="412"/>
            </a:xfrm>
            <a:prstGeom prst="rect">
              <a:avLst/>
            </a:prstGeom>
            <a:solidFill>
              <a:srgbClr val="8495A9">
                <a:alpha val="50195"/>
              </a:srgbClr>
            </a:solidFill>
            <a:ln w="12700">
              <a:solidFill>
                <a:schemeClr val="tx1"/>
              </a:solidFill>
              <a:miter lim="800000"/>
              <a:headEnd type="none" w="lg" len="lg"/>
              <a:tailEnd type="none" w="lg" len="lg"/>
            </a:ln>
          </p:spPr>
          <p:txBody>
            <a:bodyPr>
              <a:spAutoFit/>
            </a:bodyPr>
            <a:lstStyle/>
            <a:p>
              <a:pPr algn="l"/>
              <a:r>
                <a:rPr lang="en-US" b="1"/>
                <a:t>NB</a:t>
              </a:r>
              <a:r>
                <a:rPr lang="en-US"/>
                <a:t>: often		notation is used instead of</a:t>
              </a:r>
              <a:endParaRPr lang="en-US" baseline="-25000"/>
            </a:p>
          </p:txBody>
        </p:sp>
        <p:graphicFrame>
          <p:nvGraphicFramePr>
            <p:cNvPr id="7171" name="Object 8"/>
            <p:cNvGraphicFramePr>
              <a:graphicFrameLocks noChangeAspect="1"/>
            </p:cNvGraphicFramePr>
            <p:nvPr/>
          </p:nvGraphicFramePr>
          <p:xfrm>
            <a:off x="4344" y="2400"/>
            <a:ext cx="336" cy="234"/>
          </p:xfrm>
          <a:graphic>
            <a:graphicData uri="http://schemas.openxmlformats.org/presentationml/2006/ole">
              <p:oleObj spid="_x0000_s7171" name="Equation" r:id="rId4" imgW="291960" imgH="203040" progId="Equation.3">
                <p:embed/>
              </p:oleObj>
            </a:graphicData>
          </a:graphic>
        </p:graphicFrame>
        <p:graphicFrame>
          <p:nvGraphicFramePr>
            <p:cNvPr id="7172" name="Object 10"/>
            <p:cNvGraphicFramePr>
              <a:graphicFrameLocks noChangeAspect="1"/>
            </p:cNvGraphicFramePr>
            <p:nvPr/>
          </p:nvGraphicFramePr>
          <p:xfrm>
            <a:off x="4591" y="2544"/>
            <a:ext cx="497" cy="263"/>
          </p:xfrm>
          <a:graphic>
            <a:graphicData uri="http://schemas.openxmlformats.org/presentationml/2006/ole">
              <p:oleObj spid="_x0000_s7172" name="Equation" r:id="rId5" imgW="431640" imgH="228600" progId="Equation.3">
                <p:embed/>
              </p:oleObj>
            </a:graphicData>
          </a:graphic>
        </p:graphicFrame>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4"/>
          <p:cNvSpPr>
            <a:spLocks noGrp="1"/>
          </p:cNvSpPr>
          <p:nvPr>
            <p:ph type="dt" sz="quarter" idx="10"/>
          </p:nvPr>
        </p:nvSpPr>
        <p:spPr>
          <a:noFill/>
        </p:spPr>
        <p:txBody>
          <a:bodyPr/>
          <a:lstStyle/>
          <a:p>
            <a:r>
              <a:rPr lang="en-US" smtClean="0"/>
              <a:t>ECEN 301</a:t>
            </a:r>
          </a:p>
        </p:txBody>
      </p:sp>
      <p:sp>
        <p:nvSpPr>
          <p:cNvPr id="26627" name="Footer Placeholder 5"/>
          <p:cNvSpPr>
            <a:spLocks noGrp="1"/>
          </p:cNvSpPr>
          <p:nvPr>
            <p:ph type="ftr" sz="quarter" idx="11"/>
          </p:nvPr>
        </p:nvSpPr>
        <p:spPr>
          <a:noFill/>
        </p:spPr>
        <p:txBody>
          <a:bodyPr/>
          <a:lstStyle/>
          <a:p>
            <a:r>
              <a:rPr lang="en-US" smtClean="0"/>
              <a:t>Discussion #11 – Dynamic Circuits</a:t>
            </a:r>
          </a:p>
        </p:txBody>
      </p:sp>
      <p:sp>
        <p:nvSpPr>
          <p:cNvPr id="26628" name="Slide Number Placeholder 6"/>
          <p:cNvSpPr>
            <a:spLocks noGrp="1"/>
          </p:cNvSpPr>
          <p:nvPr>
            <p:ph type="sldNum" sz="quarter" idx="12"/>
          </p:nvPr>
        </p:nvSpPr>
        <p:spPr>
          <a:noFill/>
        </p:spPr>
        <p:txBody>
          <a:bodyPr/>
          <a:lstStyle/>
          <a:p>
            <a:pPr lvl="1"/>
            <a:fld id="{37B1FD06-5375-4DEC-BAA4-E104468047D3}" type="slidenum">
              <a:rPr lang="en-US" smtClean="0"/>
              <a:pPr lvl="1"/>
              <a:t>14</a:t>
            </a:fld>
            <a:endParaRPr lang="en-US" smtClean="0"/>
          </a:p>
        </p:txBody>
      </p:sp>
      <p:sp>
        <p:nvSpPr>
          <p:cNvPr id="26629" name="Rectangle 2"/>
          <p:cNvSpPr>
            <a:spLocks noGrp="1" noChangeArrowheads="1"/>
          </p:cNvSpPr>
          <p:nvPr>
            <p:ph type="title"/>
          </p:nvPr>
        </p:nvSpPr>
        <p:spPr/>
        <p:txBody>
          <a:bodyPr/>
          <a:lstStyle/>
          <a:p>
            <a:r>
              <a:rPr lang="en-US" smtClean="0"/>
              <a:t>Measuring Signal Strength</a:t>
            </a:r>
          </a:p>
        </p:txBody>
      </p:sp>
      <p:sp>
        <p:nvSpPr>
          <p:cNvPr id="26630" name="Rectangle 3"/>
          <p:cNvSpPr>
            <a:spLocks noGrp="1" noChangeArrowheads="1"/>
          </p:cNvSpPr>
          <p:nvPr>
            <p:ph type="body" sz="half" idx="1"/>
          </p:nvPr>
        </p:nvSpPr>
        <p:spPr>
          <a:xfrm>
            <a:off x="406400" y="1333500"/>
            <a:ext cx="8356600" cy="1104900"/>
          </a:xfrm>
        </p:spPr>
        <p:txBody>
          <a:bodyPr/>
          <a:lstStyle/>
          <a:p>
            <a:r>
              <a:rPr lang="en-US" sz="2800" b="1" u="sng" smtClean="0"/>
              <a:t>Example2</a:t>
            </a:r>
            <a:r>
              <a:rPr lang="en-US" sz="2800" smtClean="0"/>
              <a:t>: Compute the rms value of the sinusoidal current </a:t>
            </a:r>
            <a:r>
              <a:rPr lang="en-US" sz="2800" b="1" smtClean="0"/>
              <a:t>i(t) = I cos(</a:t>
            </a:r>
            <a:r>
              <a:rPr lang="el-GR" sz="2800" b="1" smtClean="0">
                <a:cs typeface="Times New Roman" pitchFamily="18" charset="0"/>
              </a:rPr>
              <a:t>ω</a:t>
            </a:r>
            <a:r>
              <a:rPr lang="en-US" sz="2800" b="1" smtClean="0">
                <a:cs typeface="Times New Roman" pitchFamily="18" charset="0"/>
              </a:rPr>
              <a:t>t)</a:t>
            </a:r>
            <a:endParaRPr lang="el-GR" sz="2800" b="1" smtClean="0">
              <a:cs typeface="Times New Roman" pitchFamily="18" charset="0"/>
            </a:endParaRPr>
          </a:p>
          <a:p>
            <a:endParaRPr lang="en-US" sz="2800" b="1"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Date Placeholder 5"/>
          <p:cNvSpPr>
            <a:spLocks noGrp="1"/>
          </p:cNvSpPr>
          <p:nvPr>
            <p:ph type="dt" sz="quarter" idx="10"/>
          </p:nvPr>
        </p:nvSpPr>
        <p:spPr>
          <a:noFill/>
        </p:spPr>
        <p:txBody>
          <a:bodyPr/>
          <a:lstStyle/>
          <a:p>
            <a:r>
              <a:rPr lang="en-US" smtClean="0"/>
              <a:t>ECEN 301</a:t>
            </a:r>
          </a:p>
        </p:txBody>
      </p:sp>
      <p:sp>
        <p:nvSpPr>
          <p:cNvPr id="8197" name="Footer Placeholder 6"/>
          <p:cNvSpPr>
            <a:spLocks noGrp="1"/>
          </p:cNvSpPr>
          <p:nvPr>
            <p:ph type="ftr" sz="quarter" idx="11"/>
          </p:nvPr>
        </p:nvSpPr>
        <p:spPr>
          <a:noFill/>
        </p:spPr>
        <p:txBody>
          <a:bodyPr/>
          <a:lstStyle/>
          <a:p>
            <a:r>
              <a:rPr lang="en-US" smtClean="0"/>
              <a:t>Discussion #11 – Dynamic Circuits</a:t>
            </a:r>
          </a:p>
        </p:txBody>
      </p:sp>
      <p:sp>
        <p:nvSpPr>
          <p:cNvPr id="8198" name="Slide Number Placeholder 7"/>
          <p:cNvSpPr>
            <a:spLocks noGrp="1"/>
          </p:cNvSpPr>
          <p:nvPr>
            <p:ph type="sldNum" sz="quarter" idx="12"/>
          </p:nvPr>
        </p:nvSpPr>
        <p:spPr>
          <a:noFill/>
        </p:spPr>
        <p:txBody>
          <a:bodyPr/>
          <a:lstStyle/>
          <a:p>
            <a:pPr lvl="1"/>
            <a:fld id="{FDDACDD2-3343-45E6-9EC8-ECF5ACA59D77}" type="slidenum">
              <a:rPr lang="en-US" smtClean="0"/>
              <a:pPr lvl="1"/>
              <a:t>15</a:t>
            </a:fld>
            <a:endParaRPr lang="en-US" smtClean="0"/>
          </a:p>
        </p:txBody>
      </p:sp>
      <p:sp>
        <p:nvSpPr>
          <p:cNvPr id="8199" name="Rectangle 2"/>
          <p:cNvSpPr>
            <a:spLocks noGrp="1" noChangeArrowheads="1"/>
          </p:cNvSpPr>
          <p:nvPr>
            <p:ph type="title"/>
          </p:nvPr>
        </p:nvSpPr>
        <p:spPr/>
        <p:txBody>
          <a:bodyPr/>
          <a:lstStyle/>
          <a:p>
            <a:r>
              <a:rPr lang="en-US" smtClean="0"/>
              <a:t>Measuring Signal Strength</a:t>
            </a:r>
          </a:p>
        </p:txBody>
      </p:sp>
      <p:sp>
        <p:nvSpPr>
          <p:cNvPr id="8200" name="Rectangle 3"/>
          <p:cNvSpPr>
            <a:spLocks noGrp="1" noChangeArrowheads="1"/>
          </p:cNvSpPr>
          <p:nvPr>
            <p:ph type="body" sz="half" idx="1"/>
          </p:nvPr>
        </p:nvSpPr>
        <p:spPr>
          <a:xfrm>
            <a:off x="406400" y="1333500"/>
            <a:ext cx="8356600" cy="1409700"/>
          </a:xfrm>
        </p:spPr>
        <p:txBody>
          <a:bodyPr/>
          <a:lstStyle/>
          <a:p>
            <a:r>
              <a:rPr lang="en-US" sz="2800" b="1" u="sng" smtClean="0"/>
              <a:t>Example2</a:t>
            </a:r>
            <a:r>
              <a:rPr lang="en-US" sz="2800" smtClean="0"/>
              <a:t>: Compute the rms value of the sinusoidal current </a:t>
            </a:r>
            <a:r>
              <a:rPr lang="en-US" sz="2800" b="1" smtClean="0"/>
              <a:t>i(t) = I cos(</a:t>
            </a:r>
            <a:r>
              <a:rPr lang="el-GR" sz="2800" b="1" smtClean="0">
                <a:cs typeface="Times New Roman" pitchFamily="18" charset="0"/>
              </a:rPr>
              <a:t>ω</a:t>
            </a:r>
            <a:r>
              <a:rPr lang="en-US" sz="2800" b="1" smtClean="0">
                <a:cs typeface="Times New Roman" pitchFamily="18" charset="0"/>
              </a:rPr>
              <a:t>t)</a:t>
            </a:r>
            <a:endParaRPr lang="el-GR" sz="2800" b="1" smtClean="0">
              <a:cs typeface="Times New Roman" pitchFamily="18" charset="0"/>
            </a:endParaRPr>
          </a:p>
          <a:p>
            <a:endParaRPr lang="en-US" sz="2800" b="1" smtClean="0"/>
          </a:p>
        </p:txBody>
      </p:sp>
      <p:graphicFrame>
        <p:nvGraphicFramePr>
          <p:cNvPr id="8194" name="Object 4"/>
          <p:cNvGraphicFramePr>
            <a:graphicFrameLocks noChangeAspect="1"/>
          </p:cNvGraphicFramePr>
          <p:nvPr>
            <p:ph sz="quarter" idx="2"/>
          </p:nvPr>
        </p:nvGraphicFramePr>
        <p:xfrm>
          <a:off x="4800600" y="1905000"/>
          <a:ext cx="3832225" cy="4362450"/>
        </p:xfrm>
        <a:graphic>
          <a:graphicData uri="http://schemas.openxmlformats.org/presentationml/2006/ole">
            <p:oleObj spid="_x0000_s8194" name="Equation" r:id="rId3" imgW="2412720" imgH="2743200" progId="Equation.3">
              <p:embed/>
            </p:oleObj>
          </a:graphicData>
        </a:graphic>
      </p:graphicFrame>
      <p:sp>
        <p:nvSpPr>
          <p:cNvPr id="8201" name="Text Box 5"/>
          <p:cNvSpPr txBox="1">
            <a:spLocks noChangeArrowheads="1"/>
          </p:cNvSpPr>
          <p:nvPr/>
        </p:nvSpPr>
        <p:spPr bwMode="auto">
          <a:xfrm>
            <a:off x="796925" y="5029200"/>
            <a:ext cx="3394075" cy="654050"/>
          </a:xfrm>
          <a:prstGeom prst="rect">
            <a:avLst/>
          </a:prstGeom>
          <a:solidFill>
            <a:srgbClr val="8495A9">
              <a:alpha val="50195"/>
            </a:srgbClr>
          </a:solidFill>
          <a:ln w="12700">
            <a:solidFill>
              <a:schemeClr val="tx1"/>
            </a:solidFill>
            <a:miter lim="800000"/>
            <a:headEnd type="none" w="lg" len="lg"/>
            <a:tailEnd type="none" w="lg" len="lg"/>
          </a:ln>
        </p:spPr>
        <p:txBody>
          <a:bodyPr>
            <a:spAutoFit/>
          </a:bodyPr>
          <a:lstStyle/>
          <a:p>
            <a:pPr algn="l"/>
            <a:r>
              <a:rPr lang="en-US"/>
              <a:t>Integrating a sinusoidal waveform over 2 periods equals zero</a:t>
            </a:r>
          </a:p>
        </p:txBody>
      </p:sp>
      <p:sp>
        <p:nvSpPr>
          <p:cNvPr id="8202" name="Line 6"/>
          <p:cNvSpPr>
            <a:spLocks noChangeShapeType="1"/>
          </p:cNvSpPr>
          <p:nvPr/>
        </p:nvSpPr>
        <p:spPr bwMode="auto">
          <a:xfrm flipV="1">
            <a:off x="4191000" y="4800600"/>
            <a:ext cx="2362200" cy="533400"/>
          </a:xfrm>
          <a:prstGeom prst="line">
            <a:avLst/>
          </a:prstGeom>
          <a:noFill/>
          <a:ln w="12700">
            <a:solidFill>
              <a:srgbClr val="800000"/>
            </a:solidFill>
            <a:round/>
            <a:headEnd type="none" w="lg" len="lg"/>
            <a:tailEnd type="stealth" w="lg" len="lg"/>
          </a:ln>
        </p:spPr>
        <p:txBody>
          <a:bodyPr/>
          <a:lstStyle/>
          <a:p>
            <a:endParaRPr lang="en-US"/>
          </a:p>
        </p:txBody>
      </p:sp>
      <p:graphicFrame>
        <p:nvGraphicFramePr>
          <p:cNvPr id="8195" name="Object 7"/>
          <p:cNvGraphicFramePr>
            <a:graphicFrameLocks noChangeAspect="1"/>
          </p:cNvGraphicFramePr>
          <p:nvPr>
            <p:ph sz="quarter" idx="3"/>
          </p:nvPr>
        </p:nvGraphicFramePr>
        <p:xfrm>
          <a:off x="796925" y="3276600"/>
          <a:ext cx="2765425" cy="857250"/>
        </p:xfrm>
        <a:graphic>
          <a:graphicData uri="http://schemas.openxmlformats.org/presentationml/2006/ole">
            <p:oleObj spid="_x0000_s8195" name="Equation" r:id="rId4" imgW="1269720" imgH="393480" progId="Equation.3">
              <p:embed/>
            </p:oleObj>
          </a:graphicData>
        </a:graphic>
      </p:graphicFrame>
      <p:sp>
        <p:nvSpPr>
          <p:cNvPr id="8203" name="Line 9"/>
          <p:cNvSpPr>
            <a:spLocks noChangeShapeType="1"/>
          </p:cNvSpPr>
          <p:nvPr/>
        </p:nvSpPr>
        <p:spPr bwMode="auto">
          <a:xfrm flipV="1">
            <a:off x="3562350" y="3124200"/>
            <a:ext cx="2990850" cy="533400"/>
          </a:xfrm>
          <a:prstGeom prst="line">
            <a:avLst/>
          </a:prstGeom>
          <a:noFill/>
          <a:ln w="12700">
            <a:solidFill>
              <a:srgbClr val="800000"/>
            </a:solidFill>
            <a:round/>
            <a:headEnd type="none" w="lg" len="lg"/>
            <a:tailEnd type="stealth" w="lg" len="lg"/>
          </a:ln>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Date Placeholder 4"/>
          <p:cNvSpPr>
            <a:spLocks noGrp="1"/>
          </p:cNvSpPr>
          <p:nvPr>
            <p:ph type="dt" sz="quarter" idx="10"/>
          </p:nvPr>
        </p:nvSpPr>
        <p:spPr>
          <a:noFill/>
        </p:spPr>
        <p:txBody>
          <a:bodyPr/>
          <a:lstStyle/>
          <a:p>
            <a:r>
              <a:rPr lang="en-US" smtClean="0"/>
              <a:t>ECEN 301</a:t>
            </a:r>
          </a:p>
        </p:txBody>
      </p:sp>
      <p:sp>
        <p:nvSpPr>
          <p:cNvPr id="9220" name="Footer Placeholder 5"/>
          <p:cNvSpPr>
            <a:spLocks noGrp="1"/>
          </p:cNvSpPr>
          <p:nvPr>
            <p:ph type="ftr" sz="quarter" idx="11"/>
          </p:nvPr>
        </p:nvSpPr>
        <p:spPr>
          <a:noFill/>
        </p:spPr>
        <p:txBody>
          <a:bodyPr/>
          <a:lstStyle/>
          <a:p>
            <a:r>
              <a:rPr lang="en-US" smtClean="0"/>
              <a:t>Discussion #11 – Dynamic Circuits</a:t>
            </a:r>
          </a:p>
        </p:txBody>
      </p:sp>
      <p:sp>
        <p:nvSpPr>
          <p:cNvPr id="9221" name="Slide Number Placeholder 6"/>
          <p:cNvSpPr>
            <a:spLocks noGrp="1"/>
          </p:cNvSpPr>
          <p:nvPr>
            <p:ph type="sldNum" sz="quarter" idx="12"/>
          </p:nvPr>
        </p:nvSpPr>
        <p:spPr>
          <a:noFill/>
        </p:spPr>
        <p:txBody>
          <a:bodyPr/>
          <a:lstStyle/>
          <a:p>
            <a:pPr lvl="1"/>
            <a:fld id="{2CE83257-2356-4A24-A23E-64137204C443}" type="slidenum">
              <a:rPr lang="en-US" smtClean="0"/>
              <a:pPr lvl="1"/>
              <a:t>16</a:t>
            </a:fld>
            <a:endParaRPr lang="en-US" smtClean="0"/>
          </a:p>
        </p:txBody>
      </p:sp>
      <p:sp>
        <p:nvSpPr>
          <p:cNvPr id="9222" name="Rectangle 2"/>
          <p:cNvSpPr>
            <a:spLocks noGrp="1" noChangeArrowheads="1"/>
          </p:cNvSpPr>
          <p:nvPr>
            <p:ph type="title"/>
          </p:nvPr>
        </p:nvSpPr>
        <p:spPr/>
        <p:txBody>
          <a:bodyPr/>
          <a:lstStyle/>
          <a:p>
            <a:r>
              <a:rPr lang="en-US" smtClean="0"/>
              <a:t>Measuring Signal Strength</a:t>
            </a:r>
          </a:p>
        </p:txBody>
      </p:sp>
      <p:sp>
        <p:nvSpPr>
          <p:cNvPr id="9223" name="Rectangle 3"/>
          <p:cNvSpPr>
            <a:spLocks noGrp="1" noChangeArrowheads="1"/>
          </p:cNvSpPr>
          <p:nvPr>
            <p:ph type="body" sz="half" idx="1"/>
          </p:nvPr>
        </p:nvSpPr>
        <p:spPr>
          <a:xfrm>
            <a:off x="406400" y="1333500"/>
            <a:ext cx="8356600" cy="1104900"/>
          </a:xfrm>
        </p:spPr>
        <p:txBody>
          <a:bodyPr/>
          <a:lstStyle/>
          <a:p>
            <a:r>
              <a:rPr lang="en-US" sz="2800" b="1" u="sng" smtClean="0"/>
              <a:t>Example2</a:t>
            </a:r>
            <a:r>
              <a:rPr lang="en-US" sz="2800" smtClean="0"/>
              <a:t>: Compute the rms value of the sinusoidal current </a:t>
            </a:r>
            <a:r>
              <a:rPr lang="en-US" sz="2800" b="1" smtClean="0"/>
              <a:t>i(t) = I cos(</a:t>
            </a:r>
            <a:r>
              <a:rPr lang="el-GR" sz="2800" b="1" smtClean="0">
                <a:cs typeface="Times New Roman" pitchFamily="18" charset="0"/>
              </a:rPr>
              <a:t>ω</a:t>
            </a:r>
            <a:r>
              <a:rPr lang="en-US" sz="2800" b="1" smtClean="0">
                <a:cs typeface="Times New Roman" pitchFamily="18" charset="0"/>
              </a:rPr>
              <a:t>t)</a:t>
            </a:r>
            <a:endParaRPr lang="el-GR" sz="2800" b="1" smtClean="0">
              <a:cs typeface="Times New Roman" pitchFamily="18" charset="0"/>
            </a:endParaRPr>
          </a:p>
          <a:p>
            <a:endParaRPr lang="en-US" sz="2800" b="1" smtClean="0"/>
          </a:p>
        </p:txBody>
      </p:sp>
      <p:graphicFrame>
        <p:nvGraphicFramePr>
          <p:cNvPr id="9218" name="Object 4"/>
          <p:cNvGraphicFramePr>
            <a:graphicFrameLocks noChangeAspect="1"/>
          </p:cNvGraphicFramePr>
          <p:nvPr>
            <p:ph sz="half" idx="2"/>
          </p:nvPr>
        </p:nvGraphicFramePr>
        <p:xfrm>
          <a:off x="4627563" y="2057400"/>
          <a:ext cx="4135437" cy="4191000"/>
        </p:xfrm>
        <a:graphic>
          <a:graphicData uri="http://schemas.openxmlformats.org/presentationml/2006/ole">
            <p:oleObj spid="_x0000_s9218" name="Equation" r:id="rId3" imgW="2412720" imgH="2743200" progId="Equation.3">
              <p:embed/>
            </p:oleObj>
          </a:graphicData>
        </a:graphic>
      </p:graphicFrame>
      <p:sp>
        <p:nvSpPr>
          <p:cNvPr id="9224" name="Text Box 5"/>
          <p:cNvSpPr txBox="1">
            <a:spLocks noChangeArrowheads="1"/>
          </p:cNvSpPr>
          <p:nvPr/>
        </p:nvSpPr>
        <p:spPr bwMode="auto">
          <a:xfrm>
            <a:off x="796925" y="4427538"/>
            <a:ext cx="3394075" cy="1203325"/>
          </a:xfrm>
          <a:prstGeom prst="rect">
            <a:avLst/>
          </a:prstGeom>
          <a:solidFill>
            <a:srgbClr val="8495A9">
              <a:alpha val="50195"/>
            </a:srgbClr>
          </a:solidFill>
          <a:ln w="12700">
            <a:solidFill>
              <a:schemeClr val="tx1"/>
            </a:solidFill>
            <a:miter lim="800000"/>
            <a:headEnd type="none" w="lg" len="lg"/>
            <a:tailEnd type="none" w="lg" len="lg"/>
          </a:ln>
        </p:spPr>
        <p:txBody>
          <a:bodyPr>
            <a:spAutoFit/>
          </a:bodyPr>
          <a:lstStyle/>
          <a:p>
            <a:pPr algn="l"/>
            <a:r>
              <a:rPr lang="en-US"/>
              <a:t>The RMS value of any sinusoid signal is always equal to 0.707 times the peak value (regardless of amplitude or frequency)</a:t>
            </a:r>
          </a:p>
        </p:txBody>
      </p:sp>
      <p:sp>
        <p:nvSpPr>
          <p:cNvPr id="9225" name="Line 6"/>
          <p:cNvSpPr>
            <a:spLocks noChangeShapeType="1"/>
          </p:cNvSpPr>
          <p:nvPr/>
        </p:nvSpPr>
        <p:spPr bwMode="auto">
          <a:xfrm>
            <a:off x="4191000" y="5105400"/>
            <a:ext cx="990600" cy="525463"/>
          </a:xfrm>
          <a:prstGeom prst="line">
            <a:avLst/>
          </a:prstGeom>
          <a:noFill/>
          <a:ln w="12700">
            <a:solidFill>
              <a:srgbClr val="800000"/>
            </a:solidFill>
            <a:round/>
            <a:headEnd type="none" w="lg" len="lg"/>
            <a:tailEnd type="stealth" w="lg" len="lg"/>
          </a:ln>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8"/>
          <p:cNvSpPr>
            <a:spLocks noGrp="1" noChangeArrowheads="1"/>
          </p:cNvSpPr>
          <p:nvPr>
            <p:ph type="dt" sz="quarter" idx="10"/>
          </p:nvPr>
        </p:nvSpPr>
        <p:spPr>
          <a:noFill/>
        </p:spPr>
        <p:txBody>
          <a:bodyPr/>
          <a:lstStyle/>
          <a:p>
            <a:r>
              <a:rPr lang="en-US" smtClean="0"/>
              <a:t>ECEN 301</a:t>
            </a:r>
          </a:p>
        </p:txBody>
      </p:sp>
      <p:sp>
        <p:nvSpPr>
          <p:cNvPr id="27651" name="Rectangle 9"/>
          <p:cNvSpPr>
            <a:spLocks noGrp="1" noChangeArrowheads="1"/>
          </p:cNvSpPr>
          <p:nvPr>
            <p:ph type="ftr" sz="quarter" idx="11"/>
          </p:nvPr>
        </p:nvSpPr>
        <p:spPr>
          <a:noFill/>
        </p:spPr>
        <p:txBody>
          <a:bodyPr/>
          <a:lstStyle/>
          <a:p>
            <a:r>
              <a:rPr lang="en-US" smtClean="0"/>
              <a:t>Discussion #11 – Dynamic Circuits</a:t>
            </a:r>
          </a:p>
        </p:txBody>
      </p:sp>
      <p:sp>
        <p:nvSpPr>
          <p:cNvPr id="27652" name="Rectangle 10"/>
          <p:cNvSpPr>
            <a:spLocks noGrp="1" noChangeArrowheads="1"/>
          </p:cNvSpPr>
          <p:nvPr>
            <p:ph type="sldNum" sz="quarter" idx="12"/>
          </p:nvPr>
        </p:nvSpPr>
        <p:spPr>
          <a:noFill/>
        </p:spPr>
        <p:txBody>
          <a:bodyPr/>
          <a:lstStyle/>
          <a:p>
            <a:pPr lvl="1"/>
            <a:fld id="{D0E10834-CB90-4F71-BF57-73EA18D790E6}" type="slidenum">
              <a:rPr lang="en-US" smtClean="0"/>
              <a:pPr lvl="1"/>
              <a:t>17</a:t>
            </a:fld>
            <a:endParaRPr lang="en-US" smtClean="0"/>
          </a:p>
        </p:txBody>
      </p:sp>
      <p:sp>
        <p:nvSpPr>
          <p:cNvPr id="27653" name="Rectangle 4"/>
          <p:cNvSpPr>
            <a:spLocks noGrp="1" noChangeArrowheads="1"/>
          </p:cNvSpPr>
          <p:nvPr>
            <p:ph type="ctrTitle"/>
          </p:nvPr>
        </p:nvSpPr>
        <p:spPr/>
        <p:txBody>
          <a:bodyPr/>
          <a:lstStyle/>
          <a:p>
            <a:r>
              <a:rPr lang="en-US" sz="4000" smtClean="0"/>
              <a:t>Network Analysis with Capacitors and Inductors (Dynamic Circuits)</a:t>
            </a:r>
          </a:p>
        </p:txBody>
      </p:sp>
      <p:sp>
        <p:nvSpPr>
          <p:cNvPr id="27654" name="Rectangle 5"/>
          <p:cNvSpPr>
            <a:spLocks noGrp="1" noChangeArrowheads="1"/>
          </p:cNvSpPr>
          <p:nvPr>
            <p:ph type="subTitle" idx="1"/>
          </p:nvPr>
        </p:nvSpPr>
        <p:spPr/>
        <p:txBody>
          <a:bodyPr/>
          <a:lstStyle/>
          <a:p>
            <a:r>
              <a:rPr lang="en-US" smtClean="0"/>
              <a:t>Differential Equations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4"/>
          <p:cNvSpPr>
            <a:spLocks noGrp="1"/>
          </p:cNvSpPr>
          <p:nvPr>
            <p:ph type="dt" sz="quarter" idx="10"/>
          </p:nvPr>
        </p:nvSpPr>
        <p:spPr>
          <a:noFill/>
        </p:spPr>
        <p:txBody>
          <a:bodyPr/>
          <a:lstStyle/>
          <a:p>
            <a:r>
              <a:rPr lang="en-US" smtClean="0"/>
              <a:t>ECEN 301</a:t>
            </a:r>
          </a:p>
        </p:txBody>
      </p:sp>
      <p:sp>
        <p:nvSpPr>
          <p:cNvPr id="28675" name="Footer Placeholder 5"/>
          <p:cNvSpPr>
            <a:spLocks noGrp="1"/>
          </p:cNvSpPr>
          <p:nvPr>
            <p:ph type="ftr" sz="quarter" idx="11"/>
          </p:nvPr>
        </p:nvSpPr>
        <p:spPr>
          <a:noFill/>
        </p:spPr>
        <p:txBody>
          <a:bodyPr/>
          <a:lstStyle/>
          <a:p>
            <a:r>
              <a:rPr lang="en-US" smtClean="0"/>
              <a:t>Discussion #11 – Dynamic Circuits</a:t>
            </a:r>
          </a:p>
        </p:txBody>
      </p:sp>
      <p:sp>
        <p:nvSpPr>
          <p:cNvPr id="28676" name="Slide Number Placeholder 6"/>
          <p:cNvSpPr>
            <a:spLocks noGrp="1"/>
          </p:cNvSpPr>
          <p:nvPr>
            <p:ph type="sldNum" sz="quarter" idx="12"/>
          </p:nvPr>
        </p:nvSpPr>
        <p:spPr>
          <a:noFill/>
        </p:spPr>
        <p:txBody>
          <a:bodyPr/>
          <a:lstStyle/>
          <a:p>
            <a:pPr lvl="1"/>
            <a:fld id="{A4E0D974-2864-4446-A326-15E87A299655}" type="slidenum">
              <a:rPr lang="en-US" smtClean="0"/>
              <a:pPr lvl="1"/>
              <a:t>18</a:t>
            </a:fld>
            <a:endParaRPr lang="en-US" smtClean="0"/>
          </a:p>
        </p:txBody>
      </p:sp>
      <p:sp>
        <p:nvSpPr>
          <p:cNvPr id="28677" name="Rectangle 2"/>
          <p:cNvSpPr>
            <a:spLocks noGrp="1" noChangeArrowheads="1"/>
          </p:cNvSpPr>
          <p:nvPr>
            <p:ph type="title"/>
          </p:nvPr>
        </p:nvSpPr>
        <p:spPr/>
        <p:txBody>
          <a:bodyPr/>
          <a:lstStyle/>
          <a:p>
            <a:r>
              <a:rPr lang="en-US" smtClean="0"/>
              <a:t>Dynamic Circuit Network Analysis</a:t>
            </a:r>
          </a:p>
        </p:txBody>
      </p:sp>
      <p:sp>
        <p:nvSpPr>
          <p:cNvPr id="28678" name="Rectangle 3"/>
          <p:cNvSpPr>
            <a:spLocks noGrp="1" noChangeArrowheads="1"/>
          </p:cNvSpPr>
          <p:nvPr>
            <p:ph type="body" sz="half" idx="1"/>
          </p:nvPr>
        </p:nvSpPr>
        <p:spPr>
          <a:xfrm>
            <a:off x="406400" y="1333500"/>
            <a:ext cx="7899400" cy="1028700"/>
          </a:xfrm>
          <a:solidFill>
            <a:srgbClr val="8495A9"/>
          </a:solidFill>
          <a:ln>
            <a:solidFill>
              <a:schemeClr val="tx1"/>
            </a:solidFill>
          </a:ln>
        </p:spPr>
        <p:txBody>
          <a:bodyPr/>
          <a:lstStyle/>
          <a:p>
            <a:pPr>
              <a:buFont typeface="Monotype Sorts" pitchFamily="2" charset="2"/>
              <a:buNone/>
            </a:pPr>
            <a:r>
              <a:rPr lang="en-US" sz="2800" smtClean="0"/>
              <a:t>Kirchoff’s law’s (KCL and KVL) still apply, but they will now produce differential equations.</a:t>
            </a:r>
          </a:p>
        </p:txBody>
      </p:sp>
      <p:grpSp>
        <p:nvGrpSpPr>
          <p:cNvPr id="28679" name="Group 4"/>
          <p:cNvGrpSpPr>
            <a:grpSpLocks/>
          </p:cNvGrpSpPr>
          <p:nvPr/>
        </p:nvGrpSpPr>
        <p:grpSpPr bwMode="auto">
          <a:xfrm>
            <a:off x="76200" y="3352800"/>
            <a:ext cx="3432175" cy="1450975"/>
            <a:chOff x="210" y="2111"/>
            <a:chExt cx="2162" cy="914"/>
          </a:xfrm>
        </p:grpSpPr>
        <p:grpSp>
          <p:nvGrpSpPr>
            <p:cNvPr id="28680" name="Group 5"/>
            <p:cNvGrpSpPr>
              <a:grpSpLocks/>
            </p:cNvGrpSpPr>
            <p:nvPr/>
          </p:nvGrpSpPr>
          <p:grpSpPr bwMode="auto">
            <a:xfrm rot="5400000" flipH="1" flipV="1">
              <a:off x="1237" y="2239"/>
              <a:ext cx="112" cy="287"/>
              <a:chOff x="3450" y="2313"/>
              <a:chExt cx="111" cy="216"/>
            </a:xfrm>
          </p:grpSpPr>
          <p:sp>
            <p:nvSpPr>
              <p:cNvPr id="28698" name="Line 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8699" name="Line 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8700" name="Line 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8701" name="Line 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8702" name="Line 1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8703" name="Line 1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8704" name="Line 1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8681" name="Text Box 13"/>
            <p:cNvSpPr txBox="1">
              <a:spLocks noChangeArrowheads="1"/>
            </p:cNvSpPr>
            <p:nvPr/>
          </p:nvSpPr>
          <p:spPr bwMode="auto">
            <a:xfrm>
              <a:off x="1071" y="2111"/>
              <a:ext cx="434" cy="231"/>
            </a:xfrm>
            <a:prstGeom prst="rect">
              <a:avLst/>
            </a:prstGeom>
            <a:noFill/>
            <a:ln w="12700">
              <a:noFill/>
              <a:miter lim="800000"/>
              <a:headEnd type="none" w="lg" len="lg"/>
              <a:tailEnd type="none" w="lg" len="lg"/>
            </a:ln>
          </p:spPr>
          <p:txBody>
            <a:bodyPr wrap="none">
              <a:spAutoFit/>
            </a:bodyPr>
            <a:lstStyle/>
            <a:p>
              <a:r>
                <a:rPr lang="en-US" b="1"/>
                <a:t>+ R</a:t>
              </a:r>
              <a:r>
                <a:rPr lang="en-US" b="1" baseline="-25000"/>
                <a:t> </a:t>
              </a:r>
              <a:r>
                <a:rPr lang="en-US"/>
                <a:t>–</a:t>
              </a:r>
              <a:endParaRPr lang="en-US" b="1" baseline="-25000"/>
            </a:p>
          </p:txBody>
        </p:sp>
        <p:cxnSp>
          <p:nvCxnSpPr>
            <p:cNvPr id="28682" name="AutoShape 14"/>
            <p:cNvCxnSpPr>
              <a:cxnSpLocks noChangeShapeType="1"/>
              <a:stCxn id="28694" idx="0"/>
              <a:endCxn id="28698" idx="0"/>
            </p:cNvCxnSpPr>
            <p:nvPr/>
          </p:nvCxnSpPr>
          <p:spPr bwMode="auto">
            <a:xfrm rot="-5400000">
              <a:off x="884" y="2300"/>
              <a:ext cx="175" cy="357"/>
            </a:xfrm>
            <a:prstGeom prst="bentConnector2">
              <a:avLst/>
            </a:prstGeom>
            <a:noFill/>
            <a:ln w="12700">
              <a:solidFill>
                <a:schemeClr val="tx1"/>
              </a:solidFill>
              <a:miter lim="800000"/>
              <a:headEnd type="none" w="lg" len="lg"/>
              <a:tailEnd type="none" w="lg" len="lg"/>
            </a:ln>
          </p:spPr>
        </p:cxnSp>
        <p:cxnSp>
          <p:nvCxnSpPr>
            <p:cNvPr id="28683" name="AutoShape 15"/>
            <p:cNvCxnSpPr>
              <a:cxnSpLocks noChangeShapeType="1"/>
              <a:stCxn id="28694" idx="2"/>
              <a:endCxn id="28696" idx="1"/>
            </p:cNvCxnSpPr>
            <p:nvPr/>
          </p:nvCxnSpPr>
          <p:spPr bwMode="auto">
            <a:xfrm rot="5400000" flipH="1" flipV="1">
              <a:off x="1308" y="2269"/>
              <a:ext cx="186" cy="1215"/>
            </a:xfrm>
            <a:prstGeom prst="bentConnector5">
              <a:avLst>
                <a:gd name="adj1" fmla="val -77421"/>
                <a:gd name="adj2" fmla="val 48065"/>
                <a:gd name="adj3" fmla="val -76884"/>
              </a:avLst>
            </a:prstGeom>
            <a:noFill/>
            <a:ln w="12700">
              <a:solidFill>
                <a:schemeClr val="tx1"/>
              </a:solidFill>
              <a:miter lim="800000"/>
              <a:headEnd type="none" w="lg" len="lg"/>
              <a:tailEnd type="none" w="lg" len="lg"/>
            </a:ln>
          </p:spPr>
        </p:cxnSp>
        <p:sp>
          <p:nvSpPr>
            <p:cNvPr id="28684" name="Text Box 16"/>
            <p:cNvSpPr txBox="1">
              <a:spLocks noChangeArrowheads="1"/>
            </p:cNvSpPr>
            <p:nvPr/>
          </p:nvSpPr>
          <p:spPr bwMode="auto">
            <a:xfrm>
              <a:off x="1218" y="2448"/>
              <a:ext cx="220" cy="231"/>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R</a:t>
              </a:r>
            </a:p>
          </p:txBody>
        </p:sp>
        <p:grpSp>
          <p:nvGrpSpPr>
            <p:cNvPr id="28685" name="Group 17"/>
            <p:cNvGrpSpPr>
              <a:grpSpLocks/>
            </p:cNvGrpSpPr>
            <p:nvPr/>
          </p:nvGrpSpPr>
          <p:grpSpPr bwMode="auto">
            <a:xfrm>
              <a:off x="1864" y="2688"/>
              <a:ext cx="288" cy="97"/>
              <a:chOff x="3436" y="2784"/>
              <a:chExt cx="288" cy="97"/>
            </a:xfrm>
          </p:grpSpPr>
          <p:sp>
            <p:nvSpPr>
              <p:cNvPr id="28696" name="Freeform 18"/>
              <p:cNvSpPr>
                <a:spLocks/>
              </p:cNvSpPr>
              <p:nvPr/>
            </p:nvSpPr>
            <p:spPr bwMode="auto">
              <a:xfrm>
                <a:off x="3436" y="2880"/>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28697" name="Freeform 19"/>
              <p:cNvSpPr>
                <a:spLocks/>
              </p:cNvSpPr>
              <p:nvPr/>
            </p:nvSpPr>
            <p:spPr bwMode="auto">
              <a:xfrm>
                <a:off x="3436" y="2784"/>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sp>
          <p:nvSpPr>
            <p:cNvPr id="28686" name="Text Box 20"/>
            <p:cNvSpPr txBox="1">
              <a:spLocks noChangeArrowheads="1"/>
            </p:cNvSpPr>
            <p:nvPr/>
          </p:nvSpPr>
          <p:spPr bwMode="auto">
            <a:xfrm>
              <a:off x="2152" y="2448"/>
              <a:ext cx="220" cy="577"/>
            </a:xfrm>
            <a:prstGeom prst="rect">
              <a:avLst/>
            </a:prstGeom>
            <a:noFill/>
            <a:ln w="12700">
              <a:noFill/>
              <a:miter lim="800000"/>
              <a:headEnd type="none" w="lg" len="lg"/>
              <a:tailEnd type="none" w="lg" len="lg"/>
            </a:ln>
          </p:spPr>
          <p:txBody>
            <a:bodyPr wrap="none">
              <a:spAutoFit/>
            </a:bodyPr>
            <a:lstStyle/>
            <a:p>
              <a:r>
                <a:rPr lang="en-US" b="1"/>
                <a:t>+</a:t>
              </a:r>
            </a:p>
            <a:p>
              <a:r>
                <a:rPr lang="en-US" b="1"/>
                <a:t>C</a:t>
              </a:r>
            </a:p>
            <a:p>
              <a:r>
                <a:rPr lang="en-US" b="1"/>
                <a:t>–</a:t>
              </a:r>
            </a:p>
          </p:txBody>
        </p:sp>
        <p:cxnSp>
          <p:nvCxnSpPr>
            <p:cNvPr id="28687" name="AutoShape 21"/>
            <p:cNvCxnSpPr>
              <a:cxnSpLocks noChangeShapeType="1"/>
              <a:stCxn id="28697" idx="1"/>
              <a:endCxn id="28700" idx="1"/>
            </p:cNvCxnSpPr>
            <p:nvPr/>
          </p:nvCxnSpPr>
          <p:spPr bwMode="auto">
            <a:xfrm rot="5400000" flipH="1">
              <a:off x="1569" y="2249"/>
              <a:ext cx="307" cy="571"/>
            </a:xfrm>
            <a:prstGeom prst="bentConnector2">
              <a:avLst/>
            </a:prstGeom>
            <a:noFill/>
            <a:ln w="12700">
              <a:solidFill>
                <a:schemeClr val="tx1"/>
              </a:solidFill>
              <a:miter lim="800000"/>
              <a:headEnd type="none" w="lg" len="lg"/>
              <a:tailEnd type="none" w="lg" len="lg"/>
            </a:ln>
          </p:spPr>
        </p:cxnSp>
        <p:sp>
          <p:nvSpPr>
            <p:cNvPr id="28688" name="Line 22"/>
            <p:cNvSpPr>
              <a:spLocks noChangeShapeType="1"/>
            </p:cNvSpPr>
            <p:nvPr/>
          </p:nvSpPr>
          <p:spPr bwMode="auto">
            <a:xfrm>
              <a:off x="1104" y="2496"/>
              <a:ext cx="380" cy="0"/>
            </a:xfrm>
            <a:prstGeom prst="line">
              <a:avLst/>
            </a:prstGeom>
            <a:noFill/>
            <a:ln w="12700">
              <a:solidFill>
                <a:schemeClr val="tx1"/>
              </a:solidFill>
              <a:round/>
              <a:headEnd type="none" w="lg" len="lg"/>
              <a:tailEnd type="stealth" w="lg" len="lg"/>
            </a:ln>
          </p:spPr>
          <p:txBody>
            <a:bodyPr/>
            <a:lstStyle/>
            <a:p>
              <a:endParaRPr lang="en-US"/>
            </a:p>
          </p:txBody>
        </p:sp>
        <p:sp>
          <p:nvSpPr>
            <p:cNvPr id="28689" name="Line 23"/>
            <p:cNvSpPr>
              <a:spLocks noChangeShapeType="1"/>
            </p:cNvSpPr>
            <p:nvPr/>
          </p:nvSpPr>
          <p:spPr bwMode="auto">
            <a:xfrm>
              <a:off x="1824" y="2608"/>
              <a:ext cx="0" cy="272"/>
            </a:xfrm>
            <a:prstGeom prst="line">
              <a:avLst/>
            </a:prstGeom>
            <a:noFill/>
            <a:ln w="12700">
              <a:solidFill>
                <a:schemeClr val="tx1"/>
              </a:solidFill>
              <a:round/>
              <a:headEnd type="none" w="lg" len="lg"/>
              <a:tailEnd type="stealth" w="lg" len="lg"/>
            </a:ln>
          </p:spPr>
          <p:txBody>
            <a:bodyPr/>
            <a:lstStyle/>
            <a:p>
              <a:endParaRPr lang="en-US"/>
            </a:p>
          </p:txBody>
        </p:sp>
        <p:sp>
          <p:nvSpPr>
            <p:cNvPr id="28690" name="Text Box 24"/>
            <p:cNvSpPr txBox="1">
              <a:spLocks noChangeArrowheads="1"/>
            </p:cNvSpPr>
            <p:nvPr/>
          </p:nvSpPr>
          <p:spPr bwMode="auto">
            <a:xfrm>
              <a:off x="1584" y="2617"/>
              <a:ext cx="220" cy="231"/>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C</a:t>
              </a:r>
            </a:p>
          </p:txBody>
        </p:sp>
        <p:grpSp>
          <p:nvGrpSpPr>
            <p:cNvPr id="28691" name="Group 25"/>
            <p:cNvGrpSpPr>
              <a:grpSpLocks/>
            </p:cNvGrpSpPr>
            <p:nvPr/>
          </p:nvGrpSpPr>
          <p:grpSpPr bwMode="auto">
            <a:xfrm>
              <a:off x="210" y="2566"/>
              <a:ext cx="750" cy="404"/>
              <a:chOff x="210" y="2566"/>
              <a:chExt cx="750" cy="404"/>
            </a:xfrm>
          </p:grpSpPr>
          <p:sp>
            <p:nvSpPr>
              <p:cNvPr id="28692" name="Text Box 26"/>
              <p:cNvSpPr txBox="1">
                <a:spLocks noChangeArrowheads="1"/>
              </p:cNvSpPr>
              <p:nvPr/>
            </p:nvSpPr>
            <p:spPr bwMode="auto">
              <a:xfrm>
                <a:off x="210" y="2630"/>
                <a:ext cx="395"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a:t>
                </a:r>
                <a:r>
                  <a:rPr lang="en-US" sz="2000" b="1"/>
                  <a:t>(t)</a:t>
                </a:r>
              </a:p>
            </p:txBody>
          </p:sp>
          <p:sp>
            <p:nvSpPr>
              <p:cNvPr id="28693" name="Oval 27"/>
              <p:cNvSpPr>
                <a:spLocks noChangeArrowheads="1"/>
              </p:cNvSpPr>
              <p:nvPr/>
            </p:nvSpPr>
            <p:spPr bwMode="auto">
              <a:xfrm>
                <a:off x="628" y="2608"/>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28694" name="Text Box 28"/>
              <p:cNvSpPr txBox="1">
                <a:spLocks noChangeArrowheads="1"/>
              </p:cNvSpPr>
              <p:nvPr/>
            </p:nvSpPr>
            <p:spPr bwMode="auto">
              <a:xfrm>
                <a:off x="694" y="2566"/>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sp>
            <p:nvSpPr>
              <p:cNvPr id="28695" name="Text Box 29"/>
              <p:cNvSpPr txBox="1">
                <a:spLocks noChangeArrowheads="1"/>
              </p:cNvSpPr>
              <p:nvPr/>
            </p:nvSpPr>
            <p:spPr bwMode="auto">
              <a:xfrm>
                <a:off x="696" y="2657"/>
                <a:ext cx="194" cy="231"/>
              </a:xfrm>
              <a:prstGeom prst="rect">
                <a:avLst/>
              </a:prstGeom>
              <a:noFill/>
              <a:ln w="12700">
                <a:noFill/>
                <a:miter lim="800000"/>
                <a:headEnd type="none" w="lg" len="lg"/>
                <a:tailEnd type="none" w="lg" len="lg"/>
              </a:ln>
            </p:spPr>
            <p:txBody>
              <a:bodyPr wrap="none">
                <a:spAutoFit/>
              </a:bodyPr>
              <a:lstStyle/>
              <a:p>
                <a:r>
                  <a:rPr lang="en-US"/>
                  <a:t>~</a:t>
                </a:r>
              </a:p>
            </p:txBody>
          </p:sp>
        </p:gr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Date Placeholder 4"/>
          <p:cNvSpPr>
            <a:spLocks noGrp="1"/>
          </p:cNvSpPr>
          <p:nvPr>
            <p:ph type="dt" sz="quarter" idx="10"/>
          </p:nvPr>
        </p:nvSpPr>
        <p:spPr>
          <a:noFill/>
        </p:spPr>
        <p:txBody>
          <a:bodyPr/>
          <a:lstStyle/>
          <a:p>
            <a:r>
              <a:rPr lang="en-US" smtClean="0"/>
              <a:t>ECEN 301</a:t>
            </a:r>
          </a:p>
        </p:txBody>
      </p:sp>
      <p:sp>
        <p:nvSpPr>
          <p:cNvPr id="10244" name="Footer Placeholder 5"/>
          <p:cNvSpPr>
            <a:spLocks noGrp="1"/>
          </p:cNvSpPr>
          <p:nvPr>
            <p:ph type="ftr" sz="quarter" idx="11"/>
          </p:nvPr>
        </p:nvSpPr>
        <p:spPr>
          <a:noFill/>
        </p:spPr>
        <p:txBody>
          <a:bodyPr/>
          <a:lstStyle/>
          <a:p>
            <a:r>
              <a:rPr lang="en-US" smtClean="0"/>
              <a:t>Discussion #11 – Dynamic Circuits</a:t>
            </a:r>
          </a:p>
        </p:txBody>
      </p:sp>
      <p:sp>
        <p:nvSpPr>
          <p:cNvPr id="10245" name="Slide Number Placeholder 6"/>
          <p:cNvSpPr>
            <a:spLocks noGrp="1"/>
          </p:cNvSpPr>
          <p:nvPr>
            <p:ph type="sldNum" sz="quarter" idx="12"/>
          </p:nvPr>
        </p:nvSpPr>
        <p:spPr>
          <a:noFill/>
        </p:spPr>
        <p:txBody>
          <a:bodyPr/>
          <a:lstStyle/>
          <a:p>
            <a:pPr lvl="1"/>
            <a:fld id="{8A4C700C-AB12-465A-BBA2-65FA278D83BB}" type="slidenum">
              <a:rPr lang="en-US" smtClean="0"/>
              <a:pPr lvl="1"/>
              <a:t>19</a:t>
            </a:fld>
            <a:endParaRPr lang="en-US" smtClean="0"/>
          </a:p>
        </p:txBody>
      </p:sp>
      <p:sp>
        <p:nvSpPr>
          <p:cNvPr id="10246" name="Rectangle 2"/>
          <p:cNvSpPr>
            <a:spLocks noGrp="1" noChangeArrowheads="1"/>
          </p:cNvSpPr>
          <p:nvPr>
            <p:ph type="title"/>
          </p:nvPr>
        </p:nvSpPr>
        <p:spPr/>
        <p:txBody>
          <a:bodyPr/>
          <a:lstStyle/>
          <a:p>
            <a:r>
              <a:rPr lang="en-US" smtClean="0"/>
              <a:t>Dynamic Circuit Network Analysis</a:t>
            </a:r>
          </a:p>
        </p:txBody>
      </p:sp>
      <p:sp>
        <p:nvSpPr>
          <p:cNvPr id="10247" name="Rectangle 3"/>
          <p:cNvSpPr>
            <a:spLocks noGrp="1" noChangeArrowheads="1"/>
          </p:cNvSpPr>
          <p:nvPr>
            <p:ph type="body" sz="half" idx="1"/>
          </p:nvPr>
        </p:nvSpPr>
        <p:spPr>
          <a:xfrm>
            <a:off x="406400" y="1333500"/>
            <a:ext cx="7899400" cy="1028700"/>
          </a:xfrm>
          <a:solidFill>
            <a:srgbClr val="8495A9"/>
          </a:solidFill>
          <a:ln>
            <a:solidFill>
              <a:schemeClr val="tx1"/>
            </a:solidFill>
          </a:ln>
        </p:spPr>
        <p:txBody>
          <a:bodyPr/>
          <a:lstStyle/>
          <a:p>
            <a:pPr>
              <a:buFont typeface="Monotype Sorts" pitchFamily="2" charset="2"/>
              <a:buNone/>
            </a:pPr>
            <a:r>
              <a:rPr lang="en-US" sz="2800" smtClean="0"/>
              <a:t>Kirchoff’s law’s (KCL and KVL) still apply, but they will now produce differential equations.</a:t>
            </a:r>
          </a:p>
        </p:txBody>
      </p:sp>
      <p:grpSp>
        <p:nvGrpSpPr>
          <p:cNvPr id="10248" name="Group 4"/>
          <p:cNvGrpSpPr>
            <a:grpSpLocks/>
          </p:cNvGrpSpPr>
          <p:nvPr/>
        </p:nvGrpSpPr>
        <p:grpSpPr bwMode="auto">
          <a:xfrm>
            <a:off x="76200" y="3352800"/>
            <a:ext cx="3432175" cy="1450975"/>
            <a:chOff x="210" y="2111"/>
            <a:chExt cx="2162" cy="914"/>
          </a:xfrm>
        </p:grpSpPr>
        <p:grpSp>
          <p:nvGrpSpPr>
            <p:cNvPr id="10249" name="Group 5"/>
            <p:cNvGrpSpPr>
              <a:grpSpLocks/>
            </p:cNvGrpSpPr>
            <p:nvPr/>
          </p:nvGrpSpPr>
          <p:grpSpPr bwMode="auto">
            <a:xfrm rot="5400000" flipH="1" flipV="1">
              <a:off x="1237" y="2239"/>
              <a:ext cx="112" cy="287"/>
              <a:chOff x="3450" y="2313"/>
              <a:chExt cx="111" cy="216"/>
            </a:xfrm>
          </p:grpSpPr>
          <p:sp>
            <p:nvSpPr>
              <p:cNvPr id="10267" name="Line 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0268" name="Line 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0269" name="Line 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0270" name="Line 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0271" name="Line 1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0272" name="Line 1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0273" name="Line 1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0250" name="Text Box 13"/>
            <p:cNvSpPr txBox="1">
              <a:spLocks noChangeArrowheads="1"/>
            </p:cNvSpPr>
            <p:nvPr/>
          </p:nvSpPr>
          <p:spPr bwMode="auto">
            <a:xfrm>
              <a:off x="1071" y="2111"/>
              <a:ext cx="434" cy="231"/>
            </a:xfrm>
            <a:prstGeom prst="rect">
              <a:avLst/>
            </a:prstGeom>
            <a:noFill/>
            <a:ln w="12700">
              <a:noFill/>
              <a:miter lim="800000"/>
              <a:headEnd type="none" w="lg" len="lg"/>
              <a:tailEnd type="none" w="lg" len="lg"/>
            </a:ln>
          </p:spPr>
          <p:txBody>
            <a:bodyPr wrap="none">
              <a:spAutoFit/>
            </a:bodyPr>
            <a:lstStyle/>
            <a:p>
              <a:r>
                <a:rPr lang="en-US" b="1"/>
                <a:t>+ R</a:t>
              </a:r>
              <a:r>
                <a:rPr lang="en-US" b="1" baseline="-25000"/>
                <a:t> </a:t>
              </a:r>
              <a:r>
                <a:rPr lang="en-US"/>
                <a:t>–</a:t>
              </a:r>
              <a:endParaRPr lang="en-US" b="1" baseline="-25000"/>
            </a:p>
          </p:txBody>
        </p:sp>
        <p:cxnSp>
          <p:nvCxnSpPr>
            <p:cNvPr id="10251" name="AutoShape 14"/>
            <p:cNvCxnSpPr>
              <a:cxnSpLocks noChangeShapeType="1"/>
              <a:stCxn id="10263" idx="0"/>
              <a:endCxn id="10267" idx="0"/>
            </p:cNvCxnSpPr>
            <p:nvPr/>
          </p:nvCxnSpPr>
          <p:spPr bwMode="auto">
            <a:xfrm rot="-5400000">
              <a:off x="884" y="2300"/>
              <a:ext cx="175" cy="357"/>
            </a:xfrm>
            <a:prstGeom prst="bentConnector2">
              <a:avLst/>
            </a:prstGeom>
            <a:noFill/>
            <a:ln w="12700">
              <a:solidFill>
                <a:schemeClr val="tx1"/>
              </a:solidFill>
              <a:miter lim="800000"/>
              <a:headEnd type="none" w="lg" len="lg"/>
              <a:tailEnd type="none" w="lg" len="lg"/>
            </a:ln>
          </p:spPr>
        </p:cxnSp>
        <p:cxnSp>
          <p:nvCxnSpPr>
            <p:cNvPr id="10252" name="AutoShape 15"/>
            <p:cNvCxnSpPr>
              <a:cxnSpLocks noChangeShapeType="1"/>
              <a:stCxn id="10263" idx="2"/>
              <a:endCxn id="10265" idx="1"/>
            </p:cNvCxnSpPr>
            <p:nvPr/>
          </p:nvCxnSpPr>
          <p:spPr bwMode="auto">
            <a:xfrm rot="5400000" flipH="1" flipV="1">
              <a:off x="1308" y="2269"/>
              <a:ext cx="186" cy="1215"/>
            </a:xfrm>
            <a:prstGeom prst="bentConnector5">
              <a:avLst>
                <a:gd name="adj1" fmla="val -77421"/>
                <a:gd name="adj2" fmla="val 48065"/>
                <a:gd name="adj3" fmla="val -76884"/>
              </a:avLst>
            </a:prstGeom>
            <a:noFill/>
            <a:ln w="12700">
              <a:solidFill>
                <a:schemeClr val="tx1"/>
              </a:solidFill>
              <a:miter lim="800000"/>
              <a:headEnd type="none" w="lg" len="lg"/>
              <a:tailEnd type="none" w="lg" len="lg"/>
            </a:ln>
          </p:spPr>
        </p:cxnSp>
        <p:sp>
          <p:nvSpPr>
            <p:cNvPr id="10253" name="Text Box 16"/>
            <p:cNvSpPr txBox="1">
              <a:spLocks noChangeArrowheads="1"/>
            </p:cNvSpPr>
            <p:nvPr/>
          </p:nvSpPr>
          <p:spPr bwMode="auto">
            <a:xfrm>
              <a:off x="1218" y="2448"/>
              <a:ext cx="220" cy="231"/>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R</a:t>
              </a:r>
            </a:p>
          </p:txBody>
        </p:sp>
        <p:grpSp>
          <p:nvGrpSpPr>
            <p:cNvPr id="10254" name="Group 17"/>
            <p:cNvGrpSpPr>
              <a:grpSpLocks/>
            </p:cNvGrpSpPr>
            <p:nvPr/>
          </p:nvGrpSpPr>
          <p:grpSpPr bwMode="auto">
            <a:xfrm>
              <a:off x="1864" y="2688"/>
              <a:ext cx="288" cy="97"/>
              <a:chOff x="3436" y="2784"/>
              <a:chExt cx="288" cy="97"/>
            </a:xfrm>
          </p:grpSpPr>
          <p:sp>
            <p:nvSpPr>
              <p:cNvPr id="10265" name="Freeform 18"/>
              <p:cNvSpPr>
                <a:spLocks/>
              </p:cNvSpPr>
              <p:nvPr/>
            </p:nvSpPr>
            <p:spPr bwMode="auto">
              <a:xfrm>
                <a:off x="3436" y="2880"/>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10266" name="Freeform 19"/>
              <p:cNvSpPr>
                <a:spLocks/>
              </p:cNvSpPr>
              <p:nvPr/>
            </p:nvSpPr>
            <p:spPr bwMode="auto">
              <a:xfrm>
                <a:off x="3436" y="2784"/>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sp>
          <p:nvSpPr>
            <p:cNvPr id="10255" name="Text Box 20"/>
            <p:cNvSpPr txBox="1">
              <a:spLocks noChangeArrowheads="1"/>
            </p:cNvSpPr>
            <p:nvPr/>
          </p:nvSpPr>
          <p:spPr bwMode="auto">
            <a:xfrm>
              <a:off x="2152" y="2448"/>
              <a:ext cx="220" cy="577"/>
            </a:xfrm>
            <a:prstGeom prst="rect">
              <a:avLst/>
            </a:prstGeom>
            <a:noFill/>
            <a:ln w="12700">
              <a:noFill/>
              <a:miter lim="800000"/>
              <a:headEnd type="none" w="lg" len="lg"/>
              <a:tailEnd type="none" w="lg" len="lg"/>
            </a:ln>
          </p:spPr>
          <p:txBody>
            <a:bodyPr wrap="none">
              <a:spAutoFit/>
            </a:bodyPr>
            <a:lstStyle/>
            <a:p>
              <a:r>
                <a:rPr lang="en-US" b="1"/>
                <a:t>+</a:t>
              </a:r>
            </a:p>
            <a:p>
              <a:r>
                <a:rPr lang="en-US" b="1"/>
                <a:t>C</a:t>
              </a:r>
            </a:p>
            <a:p>
              <a:r>
                <a:rPr lang="en-US" b="1"/>
                <a:t>–</a:t>
              </a:r>
            </a:p>
          </p:txBody>
        </p:sp>
        <p:cxnSp>
          <p:nvCxnSpPr>
            <p:cNvPr id="10256" name="AutoShape 21"/>
            <p:cNvCxnSpPr>
              <a:cxnSpLocks noChangeShapeType="1"/>
              <a:stCxn id="10266" idx="1"/>
              <a:endCxn id="10269" idx="1"/>
            </p:cNvCxnSpPr>
            <p:nvPr/>
          </p:nvCxnSpPr>
          <p:spPr bwMode="auto">
            <a:xfrm rot="5400000" flipH="1">
              <a:off x="1569" y="2249"/>
              <a:ext cx="307" cy="571"/>
            </a:xfrm>
            <a:prstGeom prst="bentConnector2">
              <a:avLst/>
            </a:prstGeom>
            <a:noFill/>
            <a:ln w="12700">
              <a:solidFill>
                <a:schemeClr val="tx1"/>
              </a:solidFill>
              <a:miter lim="800000"/>
              <a:headEnd type="none" w="lg" len="lg"/>
              <a:tailEnd type="none" w="lg" len="lg"/>
            </a:ln>
          </p:spPr>
        </p:cxnSp>
        <p:sp>
          <p:nvSpPr>
            <p:cNvPr id="10257" name="Line 22"/>
            <p:cNvSpPr>
              <a:spLocks noChangeShapeType="1"/>
            </p:cNvSpPr>
            <p:nvPr/>
          </p:nvSpPr>
          <p:spPr bwMode="auto">
            <a:xfrm>
              <a:off x="1104" y="2496"/>
              <a:ext cx="380" cy="0"/>
            </a:xfrm>
            <a:prstGeom prst="line">
              <a:avLst/>
            </a:prstGeom>
            <a:noFill/>
            <a:ln w="12700">
              <a:solidFill>
                <a:schemeClr val="tx1"/>
              </a:solidFill>
              <a:round/>
              <a:headEnd type="none" w="lg" len="lg"/>
              <a:tailEnd type="stealth" w="lg" len="lg"/>
            </a:ln>
          </p:spPr>
          <p:txBody>
            <a:bodyPr/>
            <a:lstStyle/>
            <a:p>
              <a:endParaRPr lang="en-US"/>
            </a:p>
          </p:txBody>
        </p:sp>
        <p:sp>
          <p:nvSpPr>
            <p:cNvPr id="10258" name="Line 23"/>
            <p:cNvSpPr>
              <a:spLocks noChangeShapeType="1"/>
            </p:cNvSpPr>
            <p:nvPr/>
          </p:nvSpPr>
          <p:spPr bwMode="auto">
            <a:xfrm>
              <a:off x="1824" y="2608"/>
              <a:ext cx="0" cy="272"/>
            </a:xfrm>
            <a:prstGeom prst="line">
              <a:avLst/>
            </a:prstGeom>
            <a:noFill/>
            <a:ln w="12700">
              <a:solidFill>
                <a:schemeClr val="tx1"/>
              </a:solidFill>
              <a:round/>
              <a:headEnd type="none" w="lg" len="lg"/>
              <a:tailEnd type="stealth" w="lg" len="lg"/>
            </a:ln>
          </p:spPr>
          <p:txBody>
            <a:bodyPr/>
            <a:lstStyle/>
            <a:p>
              <a:endParaRPr lang="en-US"/>
            </a:p>
          </p:txBody>
        </p:sp>
        <p:sp>
          <p:nvSpPr>
            <p:cNvPr id="10259" name="Text Box 24"/>
            <p:cNvSpPr txBox="1">
              <a:spLocks noChangeArrowheads="1"/>
            </p:cNvSpPr>
            <p:nvPr/>
          </p:nvSpPr>
          <p:spPr bwMode="auto">
            <a:xfrm>
              <a:off x="1584" y="2617"/>
              <a:ext cx="220" cy="231"/>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C</a:t>
              </a:r>
            </a:p>
          </p:txBody>
        </p:sp>
        <p:grpSp>
          <p:nvGrpSpPr>
            <p:cNvPr id="10260" name="Group 25"/>
            <p:cNvGrpSpPr>
              <a:grpSpLocks/>
            </p:cNvGrpSpPr>
            <p:nvPr/>
          </p:nvGrpSpPr>
          <p:grpSpPr bwMode="auto">
            <a:xfrm>
              <a:off x="210" y="2566"/>
              <a:ext cx="750" cy="404"/>
              <a:chOff x="210" y="2566"/>
              <a:chExt cx="750" cy="404"/>
            </a:xfrm>
          </p:grpSpPr>
          <p:sp>
            <p:nvSpPr>
              <p:cNvPr id="10261" name="Text Box 26"/>
              <p:cNvSpPr txBox="1">
                <a:spLocks noChangeArrowheads="1"/>
              </p:cNvSpPr>
              <p:nvPr/>
            </p:nvSpPr>
            <p:spPr bwMode="auto">
              <a:xfrm>
                <a:off x="210" y="2630"/>
                <a:ext cx="395"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a:t>
                </a:r>
                <a:r>
                  <a:rPr lang="en-US" sz="2000" b="1"/>
                  <a:t>(t)</a:t>
                </a:r>
              </a:p>
            </p:txBody>
          </p:sp>
          <p:sp>
            <p:nvSpPr>
              <p:cNvPr id="10262" name="Oval 27"/>
              <p:cNvSpPr>
                <a:spLocks noChangeArrowheads="1"/>
              </p:cNvSpPr>
              <p:nvPr/>
            </p:nvSpPr>
            <p:spPr bwMode="auto">
              <a:xfrm>
                <a:off x="628" y="2608"/>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0263" name="Text Box 28"/>
              <p:cNvSpPr txBox="1">
                <a:spLocks noChangeArrowheads="1"/>
              </p:cNvSpPr>
              <p:nvPr/>
            </p:nvSpPr>
            <p:spPr bwMode="auto">
              <a:xfrm>
                <a:off x="694" y="2566"/>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sp>
            <p:nvSpPr>
              <p:cNvPr id="10264" name="Text Box 29"/>
              <p:cNvSpPr txBox="1">
                <a:spLocks noChangeArrowheads="1"/>
              </p:cNvSpPr>
              <p:nvPr/>
            </p:nvSpPr>
            <p:spPr bwMode="auto">
              <a:xfrm>
                <a:off x="696" y="2657"/>
                <a:ext cx="194" cy="231"/>
              </a:xfrm>
              <a:prstGeom prst="rect">
                <a:avLst/>
              </a:prstGeom>
              <a:noFill/>
              <a:ln w="12700">
                <a:noFill/>
                <a:miter lim="800000"/>
                <a:headEnd type="none" w="lg" len="lg"/>
                <a:tailEnd type="none" w="lg" len="lg"/>
              </a:ln>
            </p:spPr>
            <p:txBody>
              <a:bodyPr wrap="none">
                <a:spAutoFit/>
              </a:bodyPr>
              <a:lstStyle/>
              <a:p>
                <a:r>
                  <a:rPr lang="en-US"/>
                  <a:t>~</a:t>
                </a:r>
              </a:p>
            </p:txBody>
          </p:sp>
        </p:grpSp>
      </p:grpSp>
      <p:graphicFrame>
        <p:nvGraphicFramePr>
          <p:cNvPr id="10242" name="Object 30"/>
          <p:cNvGraphicFramePr>
            <a:graphicFrameLocks noChangeAspect="1"/>
          </p:cNvGraphicFramePr>
          <p:nvPr>
            <p:ph sz="half" idx="2"/>
          </p:nvPr>
        </p:nvGraphicFramePr>
        <p:xfrm>
          <a:off x="3660775" y="2759075"/>
          <a:ext cx="5330825" cy="3032125"/>
        </p:xfrm>
        <a:graphic>
          <a:graphicData uri="http://schemas.openxmlformats.org/presentationml/2006/ole">
            <p:oleObj spid="_x0000_s10242" name="Equation" r:id="rId3" imgW="2590560" imgH="1473120" progId="Equation.3">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p>
            <a:r>
              <a:rPr lang="en-US" smtClean="0"/>
              <a:t>ECEN 301</a:t>
            </a:r>
          </a:p>
        </p:txBody>
      </p:sp>
      <p:sp>
        <p:nvSpPr>
          <p:cNvPr id="21507" name="Footer Placeholder 4"/>
          <p:cNvSpPr>
            <a:spLocks noGrp="1"/>
          </p:cNvSpPr>
          <p:nvPr>
            <p:ph type="ftr" sz="quarter" idx="11"/>
          </p:nvPr>
        </p:nvSpPr>
        <p:spPr>
          <a:noFill/>
        </p:spPr>
        <p:txBody>
          <a:bodyPr/>
          <a:lstStyle/>
          <a:p>
            <a:r>
              <a:rPr lang="en-US" smtClean="0"/>
              <a:t>Discussion #11 – Dynamic Circuits</a:t>
            </a:r>
          </a:p>
        </p:txBody>
      </p:sp>
      <p:sp>
        <p:nvSpPr>
          <p:cNvPr id="21508" name="Slide Number Placeholder 5"/>
          <p:cNvSpPr>
            <a:spLocks noGrp="1"/>
          </p:cNvSpPr>
          <p:nvPr>
            <p:ph type="sldNum" sz="quarter" idx="12"/>
          </p:nvPr>
        </p:nvSpPr>
        <p:spPr>
          <a:noFill/>
        </p:spPr>
        <p:txBody>
          <a:bodyPr/>
          <a:lstStyle/>
          <a:p>
            <a:pPr lvl="1"/>
            <a:fld id="{E82A5DFC-3CAD-4AEB-A753-86D88B23DB31}" type="slidenum">
              <a:rPr lang="en-US" smtClean="0"/>
              <a:pPr lvl="1"/>
              <a:t>2</a:t>
            </a:fld>
            <a:endParaRPr lang="en-US" smtClean="0"/>
          </a:p>
        </p:txBody>
      </p:sp>
      <p:sp>
        <p:nvSpPr>
          <p:cNvPr id="21509" name="Rectangle 2"/>
          <p:cNvSpPr>
            <a:spLocks noGrp="1" noChangeArrowheads="1"/>
          </p:cNvSpPr>
          <p:nvPr>
            <p:ph type="title"/>
          </p:nvPr>
        </p:nvSpPr>
        <p:spPr/>
        <p:txBody>
          <a:bodyPr/>
          <a:lstStyle/>
          <a:p>
            <a:r>
              <a:rPr lang="en-US" smtClean="0"/>
              <a:t>Change</a:t>
            </a:r>
          </a:p>
        </p:txBody>
      </p:sp>
      <p:sp>
        <p:nvSpPr>
          <p:cNvPr id="21510" name="Rectangle 3"/>
          <p:cNvSpPr>
            <a:spLocks noGrp="1" noChangeArrowheads="1"/>
          </p:cNvSpPr>
          <p:nvPr>
            <p:ph type="body" idx="1"/>
          </p:nvPr>
        </p:nvSpPr>
        <p:spPr>
          <a:xfrm>
            <a:off x="406400" y="1219200"/>
            <a:ext cx="8356600" cy="5029200"/>
          </a:xfrm>
          <a:solidFill>
            <a:srgbClr val="FFFFFF"/>
          </a:solidFill>
          <a:ln>
            <a:solidFill>
              <a:schemeClr val="tx1"/>
            </a:solidFill>
          </a:ln>
        </p:spPr>
        <p:txBody>
          <a:bodyPr/>
          <a:lstStyle/>
          <a:p>
            <a:pPr>
              <a:lnSpc>
                <a:spcPct val="90000"/>
              </a:lnSpc>
              <a:buFont typeface="Monotype Sorts" pitchFamily="2" charset="2"/>
              <a:buNone/>
            </a:pPr>
            <a:r>
              <a:rPr lang="en-US" sz="2000" b="1" u="sng" smtClean="0"/>
              <a:t>1 Corinthians 15:51-57</a:t>
            </a:r>
          </a:p>
          <a:p>
            <a:pPr>
              <a:buFont typeface="Monotype Sorts" pitchFamily="2" charset="2"/>
              <a:buNone/>
            </a:pPr>
            <a:r>
              <a:rPr lang="en-US" sz="2000" smtClean="0"/>
              <a:t>  51 Behold, I shew you a mystery; We shall not all sleep, but we shall all be </a:t>
            </a:r>
            <a:r>
              <a:rPr lang="en-US" sz="2000" b="1" smtClean="0"/>
              <a:t>changed</a:t>
            </a:r>
            <a:r>
              <a:rPr lang="en-US" sz="2000" smtClean="0"/>
              <a:t>, </a:t>
            </a:r>
          </a:p>
          <a:p>
            <a:pPr>
              <a:buFont typeface="Monotype Sorts" pitchFamily="2" charset="2"/>
              <a:buNone/>
            </a:pPr>
            <a:r>
              <a:rPr lang="en-US" sz="2000" smtClean="0"/>
              <a:t>  52 In a moment, in the twinkling of an eye, at the last trump: for the trumpet shall sound, and the dead shall be raised incorruptible, and we shall be </a:t>
            </a:r>
            <a:r>
              <a:rPr lang="en-US" sz="2000" b="1" smtClean="0"/>
              <a:t>changed</a:t>
            </a:r>
            <a:r>
              <a:rPr lang="en-US" sz="2000" smtClean="0"/>
              <a:t>. </a:t>
            </a:r>
          </a:p>
          <a:p>
            <a:pPr>
              <a:buFont typeface="Monotype Sorts" pitchFamily="2" charset="2"/>
              <a:buNone/>
            </a:pPr>
            <a:r>
              <a:rPr lang="en-US" sz="2000" smtClean="0"/>
              <a:t>  53 For this corruptible must put on incorruption, and this mortal </a:t>
            </a:r>
            <a:r>
              <a:rPr lang="en-US" sz="2000" i="1" smtClean="0"/>
              <a:t>must</a:t>
            </a:r>
            <a:r>
              <a:rPr lang="en-US" sz="2000" smtClean="0"/>
              <a:t> put on immortality. </a:t>
            </a:r>
          </a:p>
          <a:p>
            <a:pPr>
              <a:buFont typeface="Monotype Sorts" pitchFamily="2" charset="2"/>
              <a:buNone/>
            </a:pPr>
            <a:r>
              <a:rPr lang="en-US" sz="2000" smtClean="0"/>
              <a:t>  54 So when this corruptible shall have put on incorruption, and this mortal shall have put on immortality, then shall be brought to pass the saying that is written, Death is swallowed up in victory. </a:t>
            </a:r>
          </a:p>
          <a:p>
            <a:pPr>
              <a:buFont typeface="Monotype Sorts" pitchFamily="2" charset="2"/>
              <a:buNone/>
            </a:pPr>
            <a:r>
              <a:rPr lang="en-US" sz="2000" smtClean="0"/>
              <a:t>  55 O death, where </a:t>
            </a:r>
            <a:r>
              <a:rPr lang="en-US" sz="2000" i="1" smtClean="0"/>
              <a:t>is</a:t>
            </a:r>
            <a:r>
              <a:rPr lang="en-US" sz="2000" smtClean="0"/>
              <a:t> thy sting? O grave, where </a:t>
            </a:r>
            <a:r>
              <a:rPr lang="en-US" sz="2000" i="1" smtClean="0"/>
              <a:t>is</a:t>
            </a:r>
            <a:r>
              <a:rPr lang="en-US" sz="2000" smtClean="0"/>
              <a:t> thy victory? </a:t>
            </a:r>
          </a:p>
          <a:p>
            <a:pPr>
              <a:buFont typeface="Monotype Sorts" pitchFamily="2" charset="2"/>
              <a:buNone/>
            </a:pPr>
            <a:r>
              <a:rPr lang="en-US" sz="2000" smtClean="0"/>
              <a:t>  56 The sting of death </a:t>
            </a:r>
            <a:r>
              <a:rPr lang="en-US" sz="2000" i="1" smtClean="0"/>
              <a:t>is</a:t>
            </a:r>
            <a:r>
              <a:rPr lang="en-US" sz="2000" smtClean="0"/>
              <a:t> sin; and the strength of sin </a:t>
            </a:r>
            <a:r>
              <a:rPr lang="en-US" sz="2000" i="1" smtClean="0"/>
              <a:t>is</a:t>
            </a:r>
            <a:r>
              <a:rPr lang="en-US" sz="2000" smtClean="0"/>
              <a:t> the law. </a:t>
            </a:r>
          </a:p>
          <a:p>
            <a:pPr>
              <a:buFont typeface="Monotype Sorts" pitchFamily="2" charset="2"/>
              <a:buNone/>
            </a:pPr>
            <a:r>
              <a:rPr lang="en-US" sz="2000" smtClean="0"/>
              <a:t>  57 But thanks </a:t>
            </a:r>
            <a:r>
              <a:rPr lang="en-US" sz="2000" i="1" smtClean="0"/>
              <a:t>be</a:t>
            </a:r>
            <a:r>
              <a:rPr lang="en-US" sz="2000" smtClean="0"/>
              <a:t> to God, which giveth us the victory through our Lord Jesus Christ. </a:t>
            </a:r>
          </a:p>
          <a:p>
            <a:pPr>
              <a:lnSpc>
                <a:spcPct val="90000"/>
              </a:lnSpc>
              <a:buFont typeface="Monotype Sorts" pitchFamily="2" charset="2"/>
              <a:buNone/>
            </a:pPr>
            <a:endParaRPr lang="en-US" sz="2000" b="1" u="sng"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Date Placeholder 4"/>
          <p:cNvSpPr>
            <a:spLocks noGrp="1"/>
          </p:cNvSpPr>
          <p:nvPr>
            <p:ph type="dt" sz="quarter" idx="10"/>
          </p:nvPr>
        </p:nvSpPr>
        <p:spPr>
          <a:noFill/>
        </p:spPr>
        <p:txBody>
          <a:bodyPr/>
          <a:lstStyle/>
          <a:p>
            <a:r>
              <a:rPr lang="en-US" smtClean="0"/>
              <a:t>ECEN 301</a:t>
            </a:r>
          </a:p>
        </p:txBody>
      </p:sp>
      <p:sp>
        <p:nvSpPr>
          <p:cNvPr id="11268" name="Footer Placeholder 5"/>
          <p:cNvSpPr>
            <a:spLocks noGrp="1"/>
          </p:cNvSpPr>
          <p:nvPr>
            <p:ph type="ftr" sz="quarter" idx="11"/>
          </p:nvPr>
        </p:nvSpPr>
        <p:spPr>
          <a:noFill/>
        </p:spPr>
        <p:txBody>
          <a:bodyPr/>
          <a:lstStyle/>
          <a:p>
            <a:r>
              <a:rPr lang="en-US" smtClean="0"/>
              <a:t>Discussion #11 – Dynamic Circuits</a:t>
            </a:r>
          </a:p>
        </p:txBody>
      </p:sp>
      <p:sp>
        <p:nvSpPr>
          <p:cNvPr id="11269" name="Slide Number Placeholder 6"/>
          <p:cNvSpPr>
            <a:spLocks noGrp="1"/>
          </p:cNvSpPr>
          <p:nvPr>
            <p:ph type="sldNum" sz="quarter" idx="12"/>
          </p:nvPr>
        </p:nvSpPr>
        <p:spPr>
          <a:noFill/>
        </p:spPr>
        <p:txBody>
          <a:bodyPr/>
          <a:lstStyle/>
          <a:p>
            <a:pPr lvl="1"/>
            <a:fld id="{E5CC6E71-44EE-4F5E-A84A-DF6847DB2603}" type="slidenum">
              <a:rPr lang="en-US" smtClean="0"/>
              <a:pPr lvl="1"/>
              <a:t>20</a:t>
            </a:fld>
            <a:endParaRPr lang="en-US" smtClean="0"/>
          </a:p>
        </p:txBody>
      </p:sp>
      <p:sp>
        <p:nvSpPr>
          <p:cNvPr id="11270" name="Rectangle 2"/>
          <p:cNvSpPr>
            <a:spLocks noGrp="1" noChangeArrowheads="1"/>
          </p:cNvSpPr>
          <p:nvPr>
            <p:ph type="title"/>
          </p:nvPr>
        </p:nvSpPr>
        <p:spPr/>
        <p:txBody>
          <a:bodyPr/>
          <a:lstStyle/>
          <a:p>
            <a:r>
              <a:rPr lang="en-US" smtClean="0"/>
              <a:t>Dynamic Circuit Network Analysis</a:t>
            </a:r>
          </a:p>
        </p:txBody>
      </p:sp>
      <p:sp>
        <p:nvSpPr>
          <p:cNvPr id="11271" name="Rectangle 3"/>
          <p:cNvSpPr>
            <a:spLocks noGrp="1" noChangeArrowheads="1"/>
          </p:cNvSpPr>
          <p:nvPr>
            <p:ph type="body" sz="half" idx="1"/>
          </p:nvPr>
        </p:nvSpPr>
        <p:spPr>
          <a:xfrm>
            <a:off x="406400" y="1333500"/>
            <a:ext cx="7899400" cy="1028700"/>
          </a:xfrm>
          <a:solidFill>
            <a:srgbClr val="8495A9"/>
          </a:solidFill>
          <a:ln>
            <a:solidFill>
              <a:schemeClr val="tx1"/>
            </a:solidFill>
          </a:ln>
        </p:spPr>
        <p:txBody>
          <a:bodyPr/>
          <a:lstStyle/>
          <a:p>
            <a:pPr>
              <a:buFont typeface="Monotype Sorts" pitchFamily="2" charset="2"/>
              <a:buNone/>
            </a:pPr>
            <a:r>
              <a:rPr lang="en-US" sz="2800" smtClean="0"/>
              <a:t>Kirchoff’s law’s (KCL and KVL) still apply, but they will now produce differential equations.</a:t>
            </a:r>
          </a:p>
        </p:txBody>
      </p:sp>
      <p:grpSp>
        <p:nvGrpSpPr>
          <p:cNvPr id="11272" name="Group 51"/>
          <p:cNvGrpSpPr>
            <a:grpSpLocks/>
          </p:cNvGrpSpPr>
          <p:nvPr/>
        </p:nvGrpSpPr>
        <p:grpSpPr bwMode="auto">
          <a:xfrm>
            <a:off x="228600" y="3352800"/>
            <a:ext cx="3432175" cy="1450975"/>
            <a:chOff x="210" y="2111"/>
            <a:chExt cx="2162" cy="914"/>
          </a:xfrm>
        </p:grpSpPr>
        <p:grpSp>
          <p:nvGrpSpPr>
            <p:cNvPr id="11273" name="Group 11"/>
            <p:cNvGrpSpPr>
              <a:grpSpLocks/>
            </p:cNvGrpSpPr>
            <p:nvPr/>
          </p:nvGrpSpPr>
          <p:grpSpPr bwMode="auto">
            <a:xfrm rot="5400000" flipH="1" flipV="1">
              <a:off x="1237" y="2239"/>
              <a:ext cx="112" cy="287"/>
              <a:chOff x="3450" y="2313"/>
              <a:chExt cx="111" cy="216"/>
            </a:xfrm>
          </p:grpSpPr>
          <p:sp>
            <p:nvSpPr>
              <p:cNvPr id="11291" name="Line 1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1292" name="Line 1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1293" name="Line 1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1294" name="Line 1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1295" name="Line 1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1296" name="Line 1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1297" name="Line 1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1274" name="Text Box 19"/>
            <p:cNvSpPr txBox="1">
              <a:spLocks noChangeArrowheads="1"/>
            </p:cNvSpPr>
            <p:nvPr/>
          </p:nvSpPr>
          <p:spPr bwMode="auto">
            <a:xfrm>
              <a:off x="1071" y="2111"/>
              <a:ext cx="434" cy="231"/>
            </a:xfrm>
            <a:prstGeom prst="rect">
              <a:avLst/>
            </a:prstGeom>
            <a:noFill/>
            <a:ln w="12700">
              <a:noFill/>
              <a:miter lim="800000"/>
              <a:headEnd type="none" w="lg" len="lg"/>
              <a:tailEnd type="none" w="lg" len="lg"/>
            </a:ln>
          </p:spPr>
          <p:txBody>
            <a:bodyPr wrap="none">
              <a:spAutoFit/>
            </a:bodyPr>
            <a:lstStyle/>
            <a:p>
              <a:r>
                <a:rPr lang="en-US" b="1"/>
                <a:t>+ R</a:t>
              </a:r>
              <a:r>
                <a:rPr lang="en-US" b="1" baseline="-25000"/>
                <a:t> </a:t>
              </a:r>
              <a:r>
                <a:rPr lang="en-US"/>
                <a:t>–</a:t>
              </a:r>
              <a:endParaRPr lang="en-US" b="1" baseline="-25000"/>
            </a:p>
          </p:txBody>
        </p:sp>
        <p:cxnSp>
          <p:nvCxnSpPr>
            <p:cNvPr id="11275" name="AutoShape 21"/>
            <p:cNvCxnSpPr>
              <a:cxnSpLocks noChangeShapeType="1"/>
              <a:stCxn id="11287" idx="0"/>
              <a:endCxn id="11291" idx="0"/>
            </p:cNvCxnSpPr>
            <p:nvPr/>
          </p:nvCxnSpPr>
          <p:spPr bwMode="auto">
            <a:xfrm rot="-5400000">
              <a:off x="884" y="2300"/>
              <a:ext cx="175" cy="357"/>
            </a:xfrm>
            <a:prstGeom prst="bentConnector2">
              <a:avLst/>
            </a:prstGeom>
            <a:noFill/>
            <a:ln w="12700">
              <a:solidFill>
                <a:schemeClr val="tx1"/>
              </a:solidFill>
              <a:miter lim="800000"/>
              <a:headEnd type="none" w="lg" len="lg"/>
              <a:tailEnd type="none" w="lg" len="lg"/>
            </a:ln>
          </p:spPr>
        </p:cxnSp>
        <p:cxnSp>
          <p:nvCxnSpPr>
            <p:cNvPr id="11276" name="AutoShape 32"/>
            <p:cNvCxnSpPr>
              <a:cxnSpLocks noChangeShapeType="1"/>
              <a:stCxn id="11287" idx="2"/>
              <a:endCxn id="11289" idx="1"/>
            </p:cNvCxnSpPr>
            <p:nvPr/>
          </p:nvCxnSpPr>
          <p:spPr bwMode="auto">
            <a:xfrm rot="5400000" flipH="1" flipV="1">
              <a:off x="1308" y="2269"/>
              <a:ext cx="186" cy="1215"/>
            </a:xfrm>
            <a:prstGeom prst="bentConnector5">
              <a:avLst>
                <a:gd name="adj1" fmla="val -77421"/>
                <a:gd name="adj2" fmla="val 48065"/>
                <a:gd name="adj3" fmla="val -76884"/>
              </a:avLst>
            </a:prstGeom>
            <a:noFill/>
            <a:ln w="12700">
              <a:solidFill>
                <a:schemeClr val="tx1"/>
              </a:solidFill>
              <a:miter lim="800000"/>
              <a:headEnd type="none" w="lg" len="lg"/>
              <a:tailEnd type="none" w="lg" len="lg"/>
            </a:ln>
          </p:spPr>
        </p:cxnSp>
        <p:sp>
          <p:nvSpPr>
            <p:cNvPr id="11277" name="Text Box 35"/>
            <p:cNvSpPr txBox="1">
              <a:spLocks noChangeArrowheads="1"/>
            </p:cNvSpPr>
            <p:nvPr/>
          </p:nvSpPr>
          <p:spPr bwMode="auto">
            <a:xfrm>
              <a:off x="1218" y="2448"/>
              <a:ext cx="220" cy="231"/>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R</a:t>
              </a:r>
            </a:p>
          </p:txBody>
        </p:sp>
        <p:grpSp>
          <p:nvGrpSpPr>
            <p:cNvPr id="11278" name="Group 44"/>
            <p:cNvGrpSpPr>
              <a:grpSpLocks/>
            </p:cNvGrpSpPr>
            <p:nvPr/>
          </p:nvGrpSpPr>
          <p:grpSpPr bwMode="auto">
            <a:xfrm>
              <a:off x="1864" y="2688"/>
              <a:ext cx="288" cy="97"/>
              <a:chOff x="3436" y="2784"/>
              <a:chExt cx="288" cy="97"/>
            </a:xfrm>
          </p:grpSpPr>
          <p:sp>
            <p:nvSpPr>
              <p:cNvPr id="11289" name="Freeform 37"/>
              <p:cNvSpPr>
                <a:spLocks/>
              </p:cNvSpPr>
              <p:nvPr/>
            </p:nvSpPr>
            <p:spPr bwMode="auto">
              <a:xfrm>
                <a:off x="3436" y="2880"/>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11290" name="Freeform 41"/>
              <p:cNvSpPr>
                <a:spLocks/>
              </p:cNvSpPr>
              <p:nvPr/>
            </p:nvSpPr>
            <p:spPr bwMode="auto">
              <a:xfrm>
                <a:off x="3436" y="2784"/>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sp>
          <p:nvSpPr>
            <p:cNvPr id="11279" name="Text Box 43"/>
            <p:cNvSpPr txBox="1">
              <a:spLocks noChangeArrowheads="1"/>
            </p:cNvSpPr>
            <p:nvPr/>
          </p:nvSpPr>
          <p:spPr bwMode="auto">
            <a:xfrm>
              <a:off x="2152" y="2448"/>
              <a:ext cx="220" cy="577"/>
            </a:xfrm>
            <a:prstGeom prst="rect">
              <a:avLst/>
            </a:prstGeom>
            <a:noFill/>
            <a:ln w="12700">
              <a:noFill/>
              <a:miter lim="800000"/>
              <a:headEnd type="none" w="lg" len="lg"/>
              <a:tailEnd type="none" w="lg" len="lg"/>
            </a:ln>
          </p:spPr>
          <p:txBody>
            <a:bodyPr wrap="none">
              <a:spAutoFit/>
            </a:bodyPr>
            <a:lstStyle/>
            <a:p>
              <a:r>
                <a:rPr lang="en-US" b="1"/>
                <a:t>+</a:t>
              </a:r>
            </a:p>
            <a:p>
              <a:r>
                <a:rPr lang="en-US" b="1"/>
                <a:t>C</a:t>
              </a:r>
            </a:p>
            <a:p>
              <a:r>
                <a:rPr lang="en-US" b="1"/>
                <a:t>–</a:t>
              </a:r>
            </a:p>
          </p:txBody>
        </p:sp>
        <p:cxnSp>
          <p:nvCxnSpPr>
            <p:cNvPr id="11280" name="AutoShape 45"/>
            <p:cNvCxnSpPr>
              <a:cxnSpLocks noChangeShapeType="1"/>
              <a:stCxn id="11290" idx="1"/>
              <a:endCxn id="11293" idx="1"/>
            </p:cNvCxnSpPr>
            <p:nvPr/>
          </p:nvCxnSpPr>
          <p:spPr bwMode="auto">
            <a:xfrm rot="5400000" flipH="1">
              <a:off x="1569" y="2249"/>
              <a:ext cx="307" cy="571"/>
            </a:xfrm>
            <a:prstGeom prst="bentConnector2">
              <a:avLst/>
            </a:prstGeom>
            <a:noFill/>
            <a:ln w="12700">
              <a:solidFill>
                <a:schemeClr val="tx1"/>
              </a:solidFill>
              <a:miter lim="800000"/>
              <a:headEnd type="none" w="lg" len="lg"/>
              <a:tailEnd type="none" w="lg" len="lg"/>
            </a:ln>
          </p:spPr>
        </p:cxnSp>
        <p:sp>
          <p:nvSpPr>
            <p:cNvPr id="11281" name="Line 46"/>
            <p:cNvSpPr>
              <a:spLocks noChangeShapeType="1"/>
            </p:cNvSpPr>
            <p:nvPr/>
          </p:nvSpPr>
          <p:spPr bwMode="auto">
            <a:xfrm>
              <a:off x="1104" y="2496"/>
              <a:ext cx="380" cy="0"/>
            </a:xfrm>
            <a:prstGeom prst="line">
              <a:avLst/>
            </a:prstGeom>
            <a:noFill/>
            <a:ln w="12700">
              <a:solidFill>
                <a:schemeClr val="tx1"/>
              </a:solidFill>
              <a:round/>
              <a:headEnd type="none" w="lg" len="lg"/>
              <a:tailEnd type="stealth" w="lg" len="lg"/>
            </a:ln>
          </p:spPr>
          <p:txBody>
            <a:bodyPr/>
            <a:lstStyle/>
            <a:p>
              <a:endParaRPr lang="en-US"/>
            </a:p>
          </p:txBody>
        </p:sp>
        <p:sp>
          <p:nvSpPr>
            <p:cNvPr id="11282" name="Line 47"/>
            <p:cNvSpPr>
              <a:spLocks noChangeShapeType="1"/>
            </p:cNvSpPr>
            <p:nvPr/>
          </p:nvSpPr>
          <p:spPr bwMode="auto">
            <a:xfrm>
              <a:off x="1824" y="2608"/>
              <a:ext cx="0" cy="272"/>
            </a:xfrm>
            <a:prstGeom prst="line">
              <a:avLst/>
            </a:prstGeom>
            <a:noFill/>
            <a:ln w="12700">
              <a:solidFill>
                <a:schemeClr val="tx1"/>
              </a:solidFill>
              <a:round/>
              <a:headEnd type="none" w="lg" len="lg"/>
              <a:tailEnd type="stealth" w="lg" len="lg"/>
            </a:ln>
          </p:spPr>
          <p:txBody>
            <a:bodyPr/>
            <a:lstStyle/>
            <a:p>
              <a:endParaRPr lang="en-US"/>
            </a:p>
          </p:txBody>
        </p:sp>
        <p:sp>
          <p:nvSpPr>
            <p:cNvPr id="11283" name="Text Box 48"/>
            <p:cNvSpPr txBox="1">
              <a:spLocks noChangeArrowheads="1"/>
            </p:cNvSpPr>
            <p:nvPr/>
          </p:nvSpPr>
          <p:spPr bwMode="auto">
            <a:xfrm>
              <a:off x="1584" y="2617"/>
              <a:ext cx="220" cy="231"/>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C</a:t>
              </a:r>
            </a:p>
          </p:txBody>
        </p:sp>
        <p:grpSp>
          <p:nvGrpSpPr>
            <p:cNvPr id="11284" name="Group 50"/>
            <p:cNvGrpSpPr>
              <a:grpSpLocks/>
            </p:cNvGrpSpPr>
            <p:nvPr/>
          </p:nvGrpSpPr>
          <p:grpSpPr bwMode="auto">
            <a:xfrm>
              <a:off x="210" y="2566"/>
              <a:ext cx="750" cy="404"/>
              <a:chOff x="210" y="2566"/>
              <a:chExt cx="750" cy="404"/>
            </a:xfrm>
          </p:grpSpPr>
          <p:sp>
            <p:nvSpPr>
              <p:cNvPr id="11285" name="Text Box 6"/>
              <p:cNvSpPr txBox="1">
                <a:spLocks noChangeArrowheads="1"/>
              </p:cNvSpPr>
              <p:nvPr/>
            </p:nvSpPr>
            <p:spPr bwMode="auto">
              <a:xfrm>
                <a:off x="210" y="2630"/>
                <a:ext cx="395"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a:t>
                </a:r>
                <a:r>
                  <a:rPr lang="en-US" sz="2000" b="1"/>
                  <a:t>(t)</a:t>
                </a:r>
              </a:p>
            </p:txBody>
          </p:sp>
          <p:sp>
            <p:nvSpPr>
              <p:cNvPr id="11286" name="Oval 7"/>
              <p:cNvSpPr>
                <a:spLocks noChangeArrowheads="1"/>
              </p:cNvSpPr>
              <p:nvPr/>
            </p:nvSpPr>
            <p:spPr bwMode="auto">
              <a:xfrm>
                <a:off x="628" y="2608"/>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1287" name="Text Box 8"/>
              <p:cNvSpPr txBox="1">
                <a:spLocks noChangeArrowheads="1"/>
              </p:cNvSpPr>
              <p:nvPr/>
            </p:nvSpPr>
            <p:spPr bwMode="auto">
              <a:xfrm>
                <a:off x="694" y="2566"/>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sp>
            <p:nvSpPr>
              <p:cNvPr id="11288" name="Text Box 49"/>
              <p:cNvSpPr txBox="1">
                <a:spLocks noChangeArrowheads="1"/>
              </p:cNvSpPr>
              <p:nvPr/>
            </p:nvSpPr>
            <p:spPr bwMode="auto">
              <a:xfrm>
                <a:off x="696" y="2657"/>
                <a:ext cx="194" cy="231"/>
              </a:xfrm>
              <a:prstGeom prst="rect">
                <a:avLst/>
              </a:prstGeom>
              <a:noFill/>
              <a:ln w="12700">
                <a:noFill/>
                <a:miter lim="800000"/>
                <a:headEnd type="none" w="lg" len="lg"/>
                <a:tailEnd type="none" w="lg" len="lg"/>
              </a:ln>
            </p:spPr>
            <p:txBody>
              <a:bodyPr wrap="none">
                <a:spAutoFit/>
              </a:bodyPr>
              <a:lstStyle/>
              <a:p>
                <a:r>
                  <a:rPr lang="en-US"/>
                  <a:t>~</a:t>
                </a:r>
              </a:p>
            </p:txBody>
          </p:sp>
        </p:grpSp>
      </p:grpSp>
      <p:graphicFrame>
        <p:nvGraphicFramePr>
          <p:cNvPr id="11266" name="Object 52"/>
          <p:cNvGraphicFramePr>
            <a:graphicFrameLocks noChangeAspect="1"/>
          </p:cNvGraphicFramePr>
          <p:nvPr>
            <p:ph sz="half" idx="2"/>
          </p:nvPr>
        </p:nvGraphicFramePr>
        <p:xfrm>
          <a:off x="4038600" y="2438400"/>
          <a:ext cx="4114800" cy="3746500"/>
        </p:xfrm>
        <a:graphic>
          <a:graphicData uri="http://schemas.openxmlformats.org/presentationml/2006/ole">
            <p:oleObj spid="_x0000_s11266" name="Equation" r:id="rId3" imgW="1841400" imgH="1676160" progId="Equation.3">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Date Placeholder 5"/>
          <p:cNvSpPr>
            <a:spLocks noGrp="1"/>
          </p:cNvSpPr>
          <p:nvPr>
            <p:ph type="dt" sz="quarter" idx="10"/>
          </p:nvPr>
        </p:nvSpPr>
        <p:spPr>
          <a:noFill/>
        </p:spPr>
        <p:txBody>
          <a:bodyPr/>
          <a:lstStyle/>
          <a:p>
            <a:r>
              <a:rPr lang="en-US" smtClean="0"/>
              <a:t>ECEN 301</a:t>
            </a:r>
          </a:p>
        </p:txBody>
      </p:sp>
      <p:sp>
        <p:nvSpPr>
          <p:cNvPr id="12293" name="Footer Placeholder 6"/>
          <p:cNvSpPr>
            <a:spLocks noGrp="1"/>
          </p:cNvSpPr>
          <p:nvPr>
            <p:ph type="ftr" sz="quarter" idx="11"/>
          </p:nvPr>
        </p:nvSpPr>
        <p:spPr>
          <a:noFill/>
        </p:spPr>
        <p:txBody>
          <a:bodyPr/>
          <a:lstStyle/>
          <a:p>
            <a:r>
              <a:rPr lang="en-US" smtClean="0"/>
              <a:t>Discussion #11 – Dynamic Circuits</a:t>
            </a:r>
          </a:p>
        </p:txBody>
      </p:sp>
      <p:sp>
        <p:nvSpPr>
          <p:cNvPr id="12294" name="Slide Number Placeholder 7"/>
          <p:cNvSpPr>
            <a:spLocks noGrp="1"/>
          </p:cNvSpPr>
          <p:nvPr>
            <p:ph type="sldNum" sz="quarter" idx="12"/>
          </p:nvPr>
        </p:nvSpPr>
        <p:spPr>
          <a:noFill/>
        </p:spPr>
        <p:txBody>
          <a:bodyPr/>
          <a:lstStyle/>
          <a:p>
            <a:pPr lvl="1"/>
            <a:fld id="{4B325E2E-2FCC-41C7-9FA7-D619962720DF}" type="slidenum">
              <a:rPr lang="en-US" smtClean="0"/>
              <a:pPr lvl="1"/>
              <a:t>21</a:t>
            </a:fld>
            <a:endParaRPr lang="en-US" smtClean="0"/>
          </a:p>
        </p:txBody>
      </p:sp>
      <p:sp>
        <p:nvSpPr>
          <p:cNvPr id="12295" name="Rectangle 2"/>
          <p:cNvSpPr>
            <a:spLocks noGrp="1" noChangeArrowheads="1"/>
          </p:cNvSpPr>
          <p:nvPr>
            <p:ph type="title"/>
          </p:nvPr>
        </p:nvSpPr>
        <p:spPr/>
        <p:txBody>
          <a:bodyPr/>
          <a:lstStyle/>
          <a:p>
            <a:r>
              <a:rPr lang="en-US" smtClean="0"/>
              <a:t>Sinusoidal Source Responses</a:t>
            </a:r>
          </a:p>
        </p:txBody>
      </p:sp>
      <p:sp>
        <p:nvSpPr>
          <p:cNvPr id="12296" name="Rectangle 3"/>
          <p:cNvSpPr>
            <a:spLocks noGrp="1" noChangeArrowheads="1"/>
          </p:cNvSpPr>
          <p:nvPr>
            <p:ph type="body" sz="half" idx="1"/>
          </p:nvPr>
        </p:nvSpPr>
        <p:spPr>
          <a:xfrm>
            <a:off x="406400" y="1333500"/>
            <a:ext cx="8045450" cy="1104900"/>
          </a:xfrm>
        </p:spPr>
        <p:txBody>
          <a:bodyPr/>
          <a:lstStyle/>
          <a:p>
            <a:r>
              <a:rPr lang="en-US" sz="2800" smtClean="0"/>
              <a:t>Consider the AC source producing the voltage:</a:t>
            </a:r>
          </a:p>
          <a:p>
            <a:pPr>
              <a:buFont typeface="Monotype Sorts" pitchFamily="2" charset="2"/>
              <a:buNone/>
            </a:pPr>
            <a:r>
              <a:rPr lang="en-US" sz="2800" smtClean="0"/>
              <a:t>	</a:t>
            </a:r>
            <a:r>
              <a:rPr lang="en-US" sz="2800" b="1" smtClean="0"/>
              <a:t>v</a:t>
            </a:r>
            <a:r>
              <a:rPr lang="en-US" sz="2800" b="1" baseline="-25000" smtClean="0"/>
              <a:t>s</a:t>
            </a:r>
            <a:r>
              <a:rPr lang="en-US" sz="2800" b="1" smtClean="0"/>
              <a:t>(t) = Vcos(</a:t>
            </a:r>
            <a:r>
              <a:rPr lang="el-GR" sz="2800" b="1" smtClean="0">
                <a:cs typeface="Times New Roman" pitchFamily="18" charset="0"/>
              </a:rPr>
              <a:t>ω</a:t>
            </a:r>
            <a:r>
              <a:rPr lang="en-US" sz="2800" b="1" smtClean="0"/>
              <a:t>t)</a:t>
            </a:r>
          </a:p>
        </p:txBody>
      </p:sp>
      <p:graphicFrame>
        <p:nvGraphicFramePr>
          <p:cNvPr id="12290" name="Object 30"/>
          <p:cNvGraphicFramePr>
            <a:graphicFrameLocks noChangeAspect="1"/>
          </p:cNvGraphicFramePr>
          <p:nvPr>
            <p:ph sz="quarter" idx="2"/>
          </p:nvPr>
        </p:nvGraphicFramePr>
        <p:xfrm>
          <a:off x="4114800" y="4554538"/>
          <a:ext cx="4184650" cy="1084262"/>
        </p:xfrm>
        <a:graphic>
          <a:graphicData uri="http://schemas.openxmlformats.org/presentationml/2006/ole">
            <p:oleObj spid="_x0000_s12290" name="Equation" r:id="rId3" imgW="1765080" imgH="457200" progId="Equation.3">
              <p:embed/>
            </p:oleObj>
          </a:graphicData>
        </a:graphic>
      </p:graphicFrame>
      <p:grpSp>
        <p:nvGrpSpPr>
          <p:cNvPr id="12297" name="Group 4"/>
          <p:cNvGrpSpPr>
            <a:grpSpLocks/>
          </p:cNvGrpSpPr>
          <p:nvPr/>
        </p:nvGrpSpPr>
        <p:grpSpPr bwMode="auto">
          <a:xfrm>
            <a:off x="76200" y="3352800"/>
            <a:ext cx="3432175" cy="1450975"/>
            <a:chOff x="210" y="2111"/>
            <a:chExt cx="2162" cy="914"/>
          </a:xfrm>
        </p:grpSpPr>
        <p:grpSp>
          <p:nvGrpSpPr>
            <p:cNvPr id="12299" name="Group 5"/>
            <p:cNvGrpSpPr>
              <a:grpSpLocks/>
            </p:cNvGrpSpPr>
            <p:nvPr/>
          </p:nvGrpSpPr>
          <p:grpSpPr bwMode="auto">
            <a:xfrm rot="5400000" flipH="1" flipV="1">
              <a:off x="1237" y="2239"/>
              <a:ext cx="112" cy="287"/>
              <a:chOff x="3450" y="2313"/>
              <a:chExt cx="111" cy="216"/>
            </a:xfrm>
          </p:grpSpPr>
          <p:sp>
            <p:nvSpPr>
              <p:cNvPr id="12317" name="Line 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2318" name="Line 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2319" name="Line 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2320" name="Line 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2321" name="Line 1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2322" name="Line 1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2323" name="Line 1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2300" name="Text Box 13"/>
            <p:cNvSpPr txBox="1">
              <a:spLocks noChangeArrowheads="1"/>
            </p:cNvSpPr>
            <p:nvPr/>
          </p:nvSpPr>
          <p:spPr bwMode="auto">
            <a:xfrm>
              <a:off x="1071" y="2111"/>
              <a:ext cx="434" cy="231"/>
            </a:xfrm>
            <a:prstGeom prst="rect">
              <a:avLst/>
            </a:prstGeom>
            <a:noFill/>
            <a:ln w="12700">
              <a:noFill/>
              <a:miter lim="800000"/>
              <a:headEnd type="none" w="lg" len="lg"/>
              <a:tailEnd type="none" w="lg" len="lg"/>
            </a:ln>
          </p:spPr>
          <p:txBody>
            <a:bodyPr wrap="none">
              <a:spAutoFit/>
            </a:bodyPr>
            <a:lstStyle/>
            <a:p>
              <a:r>
                <a:rPr lang="en-US" b="1"/>
                <a:t>+ R</a:t>
              </a:r>
              <a:r>
                <a:rPr lang="en-US" b="1" baseline="-25000"/>
                <a:t> </a:t>
              </a:r>
              <a:r>
                <a:rPr lang="en-US"/>
                <a:t>–</a:t>
              </a:r>
              <a:endParaRPr lang="en-US" b="1" baseline="-25000"/>
            </a:p>
          </p:txBody>
        </p:sp>
        <p:cxnSp>
          <p:nvCxnSpPr>
            <p:cNvPr id="12301" name="AutoShape 14"/>
            <p:cNvCxnSpPr>
              <a:cxnSpLocks noChangeShapeType="1"/>
              <a:stCxn id="12313" idx="0"/>
              <a:endCxn id="12317" idx="0"/>
            </p:cNvCxnSpPr>
            <p:nvPr/>
          </p:nvCxnSpPr>
          <p:spPr bwMode="auto">
            <a:xfrm rot="-5400000">
              <a:off x="884" y="2300"/>
              <a:ext cx="175" cy="357"/>
            </a:xfrm>
            <a:prstGeom prst="bentConnector2">
              <a:avLst/>
            </a:prstGeom>
            <a:noFill/>
            <a:ln w="12700">
              <a:solidFill>
                <a:schemeClr val="tx1"/>
              </a:solidFill>
              <a:miter lim="800000"/>
              <a:headEnd type="none" w="lg" len="lg"/>
              <a:tailEnd type="none" w="lg" len="lg"/>
            </a:ln>
          </p:spPr>
        </p:cxnSp>
        <p:cxnSp>
          <p:nvCxnSpPr>
            <p:cNvPr id="12302" name="AutoShape 15"/>
            <p:cNvCxnSpPr>
              <a:cxnSpLocks noChangeShapeType="1"/>
              <a:stCxn id="12313" idx="2"/>
              <a:endCxn id="12315" idx="1"/>
            </p:cNvCxnSpPr>
            <p:nvPr/>
          </p:nvCxnSpPr>
          <p:spPr bwMode="auto">
            <a:xfrm rot="5400000" flipH="1" flipV="1">
              <a:off x="1308" y="2269"/>
              <a:ext cx="186" cy="1215"/>
            </a:xfrm>
            <a:prstGeom prst="bentConnector5">
              <a:avLst>
                <a:gd name="adj1" fmla="val -77421"/>
                <a:gd name="adj2" fmla="val 48065"/>
                <a:gd name="adj3" fmla="val -76884"/>
              </a:avLst>
            </a:prstGeom>
            <a:noFill/>
            <a:ln w="12700">
              <a:solidFill>
                <a:schemeClr val="tx1"/>
              </a:solidFill>
              <a:miter lim="800000"/>
              <a:headEnd type="none" w="lg" len="lg"/>
              <a:tailEnd type="none" w="lg" len="lg"/>
            </a:ln>
          </p:spPr>
        </p:cxnSp>
        <p:sp>
          <p:nvSpPr>
            <p:cNvPr id="12303" name="Text Box 16"/>
            <p:cNvSpPr txBox="1">
              <a:spLocks noChangeArrowheads="1"/>
            </p:cNvSpPr>
            <p:nvPr/>
          </p:nvSpPr>
          <p:spPr bwMode="auto">
            <a:xfrm>
              <a:off x="1218" y="2448"/>
              <a:ext cx="220" cy="231"/>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R</a:t>
              </a:r>
            </a:p>
          </p:txBody>
        </p:sp>
        <p:grpSp>
          <p:nvGrpSpPr>
            <p:cNvPr id="12304" name="Group 17"/>
            <p:cNvGrpSpPr>
              <a:grpSpLocks/>
            </p:cNvGrpSpPr>
            <p:nvPr/>
          </p:nvGrpSpPr>
          <p:grpSpPr bwMode="auto">
            <a:xfrm>
              <a:off x="1864" y="2688"/>
              <a:ext cx="288" cy="97"/>
              <a:chOff x="3436" y="2784"/>
              <a:chExt cx="288" cy="97"/>
            </a:xfrm>
          </p:grpSpPr>
          <p:sp>
            <p:nvSpPr>
              <p:cNvPr id="12315" name="Freeform 18"/>
              <p:cNvSpPr>
                <a:spLocks/>
              </p:cNvSpPr>
              <p:nvPr/>
            </p:nvSpPr>
            <p:spPr bwMode="auto">
              <a:xfrm>
                <a:off x="3436" y="2880"/>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12316" name="Freeform 19"/>
              <p:cNvSpPr>
                <a:spLocks/>
              </p:cNvSpPr>
              <p:nvPr/>
            </p:nvSpPr>
            <p:spPr bwMode="auto">
              <a:xfrm>
                <a:off x="3436" y="2784"/>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sp>
          <p:nvSpPr>
            <p:cNvPr id="12305" name="Text Box 20"/>
            <p:cNvSpPr txBox="1">
              <a:spLocks noChangeArrowheads="1"/>
            </p:cNvSpPr>
            <p:nvPr/>
          </p:nvSpPr>
          <p:spPr bwMode="auto">
            <a:xfrm>
              <a:off x="2152" y="2448"/>
              <a:ext cx="220" cy="577"/>
            </a:xfrm>
            <a:prstGeom prst="rect">
              <a:avLst/>
            </a:prstGeom>
            <a:noFill/>
            <a:ln w="12700">
              <a:noFill/>
              <a:miter lim="800000"/>
              <a:headEnd type="none" w="lg" len="lg"/>
              <a:tailEnd type="none" w="lg" len="lg"/>
            </a:ln>
          </p:spPr>
          <p:txBody>
            <a:bodyPr wrap="none">
              <a:spAutoFit/>
            </a:bodyPr>
            <a:lstStyle/>
            <a:p>
              <a:r>
                <a:rPr lang="en-US" b="1"/>
                <a:t>+</a:t>
              </a:r>
            </a:p>
            <a:p>
              <a:r>
                <a:rPr lang="en-US" b="1"/>
                <a:t>C</a:t>
              </a:r>
            </a:p>
            <a:p>
              <a:r>
                <a:rPr lang="en-US" b="1"/>
                <a:t>–</a:t>
              </a:r>
            </a:p>
          </p:txBody>
        </p:sp>
        <p:cxnSp>
          <p:nvCxnSpPr>
            <p:cNvPr id="12306" name="AutoShape 21"/>
            <p:cNvCxnSpPr>
              <a:cxnSpLocks noChangeShapeType="1"/>
              <a:stCxn id="12316" idx="1"/>
              <a:endCxn id="12319" idx="1"/>
            </p:cNvCxnSpPr>
            <p:nvPr/>
          </p:nvCxnSpPr>
          <p:spPr bwMode="auto">
            <a:xfrm rot="5400000" flipH="1">
              <a:off x="1569" y="2249"/>
              <a:ext cx="307" cy="571"/>
            </a:xfrm>
            <a:prstGeom prst="bentConnector2">
              <a:avLst/>
            </a:prstGeom>
            <a:noFill/>
            <a:ln w="12700">
              <a:solidFill>
                <a:schemeClr val="tx1"/>
              </a:solidFill>
              <a:miter lim="800000"/>
              <a:headEnd type="none" w="lg" len="lg"/>
              <a:tailEnd type="none" w="lg" len="lg"/>
            </a:ln>
          </p:spPr>
        </p:cxnSp>
        <p:sp>
          <p:nvSpPr>
            <p:cNvPr id="12307" name="Line 22"/>
            <p:cNvSpPr>
              <a:spLocks noChangeShapeType="1"/>
            </p:cNvSpPr>
            <p:nvPr/>
          </p:nvSpPr>
          <p:spPr bwMode="auto">
            <a:xfrm>
              <a:off x="1104" y="2496"/>
              <a:ext cx="380" cy="0"/>
            </a:xfrm>
            <a:prstGeom prst="line">
              <a:avLst/>
            </a:prstGeom>
            <a:noFill/>
            <a:ln w="12700">
              <a:solidFill>
                <a:schemeClr val="tx1"/>
              </a:solidFill>
              <a:round/>
              <a:headEnd type="none" w="lg" len="lg"/>
              <a:tailEnd type="stealth" w="lg" len="lg"/>
            </a:ln>
          </p:spPr>
          <p:txBody>
            <a:bodyPr/>
            <a:lstStyle/>
            <a:p>
              <a:endParaRPr lang="en-US"/>
            </a:p>
          </p:txBody>
        </p:sp>
        <p:sp>
          <p:nvSpPr>
            <p:cNvPr id="12308" name="Line 23"/>
            <p:cNvSpPr>
              <a:spLocks noChangeShapeType="1"/>
            </p:cNvSpPr>
            <p:nvPr/>
          </p:nvSpPr>
          <p:spPr bwMode="auto">
            <a:xfrm>
              <a:off x="1824" y="2608"/>
              <a:ext cx="0" cy="272"/>
            </a:xfrm>
            <a:prstGeom prst="line">
              <a:avLst/>
            </a:prstGeom>
            <a:noFill/>
            <a:ln w="12700">
              <a:solidFill>
                <a:schemeClr val="tx1"/>
              </a:solidFill>
              <a:round/>
              <a:headEnd type="none" w="lg" len="lg"/>
              <a:tailEnd type="stealth" w="lg" len="lg"/>
            </a:ln>
          </p:spPr>
          <p:txBody>
            <a:bodyPr/>
            <a:lstStyle/>
            <a:p>
              <a:endParaRPr lang="en-US"/>
            </a:p>
          </p:txBody>
        </p:sp>
        <p:sp>
          <p:nvSpPr>
            <p:cNvPr id="12309" name="Text Box 24"/>
            <p:cNvSpPr txBox="1">
              <a:spLocks noChangeArrowheads="1"/>
            </p:cNvSpPr>
            <p:nvPr/>
          </p:nvSpPr>
          <p:spPr bwMode="auto">
            <a:xfrm>
              <a:off x="1584" y="2617"/>
              <a:ext cx="220" cy="231"/>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C</a:t>
              </a:r>
            </a:p>
          </p:txBody>
        </p:sp>
        <p:grpSp>
          <p:nvGrpSpPr>
            <p:cNvPr id="12310" name="Group 25"/>
            <p:cNvGrpSpPr>
              <a:grpSpLocks/>
            </p:cNvGrpSpPr>
            <p:nvPr/>
          </p:nvGrpSpPr>
          <p:grpSpPr bwMode="auto">
            <a:xfrm>
              <a:off x="210" y="2566"/>
              <a:ext cx="750" cy="404"/>
              <a:chOff x="210" y="2566"/>
              <a:chExt cx="750" cy="404"/>
            </a:xfrm>
          </p:grpSpPr>
          <p:sp>
            <p:nvSpPr>
              <p:cNvPr id="12311" name="Text Box 26"/>
              <p:cNvSpPr txBox="1">
                <a:spLocks noChangeArrowheads="1"/>
              </p:cNvSpPr>
              <p:nvPr/>
            </p:nvSpPr>
            <p:spPr bwMode="auto">
              <a:xfrm>
                <a:off x="210" y="2630"/>
                <a:ext cx="395"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a:t>
                </a:r>
                <a:r>
                  <a:rPr lang="en-US" sz="2000" b="1"/>
                  <a:t>(t)</a:t>
                </a:r>
              </a:p>
            </p:txBody>
          </p:sp>
          <p:sp>
            <p:nvSpPr>
              <p:cNvPr id="12312" name="Oval 27"/>
              <p:cNvSpPr>
                <a:spLocks noChangeArrowheads="1"/>
              </p:cNvSpPr>
              <p:nvPr/>
            </p:nvSpPr>
            <p:spPr bwMode="auto">
              <a:xfrm>
                <a:off x="628" y="2608"/>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2313" name="Text Box 28"/>
              <p:cNvSpPr txBox="1">
                <a:spLocks noChangeArrowheads="1"/>
              </p:cNvSpPr>
              <p:nvPr/>
            </p:nvSpPr>
            <p:spPr bwMode="auto">
              <a:xfrm>
                <a:off x="694" y="2566"/>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sp>
            <p:nvSpPr>
              <p:cNvPr id="12314" name="Text Box 29"/>
              <p:cNvSpPr txBox="1">
                <a:spLocks noChangeArrowheads="1"/>
              </p:cNvSpPr>
              <p:nvPr/>
            </p:nvSpPr>
            <p:spPr bwMode="auto">
              <a:xfrm>
                <a:off x="696" y="2657"/>
                <a:ext cx="194" cy="231"/>
              </a:xfrm>
              <a:prstGeom prst="rect">
                <a:avLst/>
              </a:prstGeom>
              <a:noFill/>
              <a:ln w="12700">
                <a:noFill/>
                <a:miter lim="800000"/>
                <a:headEnd type="none" w="lg" len="lg"/>
                <a:tailEnd type="none" w="lg" len="lg"/>
              </a:ln>
            </p:spPr>
            <p:txBody>
              <a:bodyPr wrap="none">
                <a:spAutoFit/>
              </a:bodyPr>
              <a:lstStyle/>
              <a:p>
                <a:r>
                  <a:rPr lang="en-US"/>
                  <a:t>~</a:t>
                </a:r>
              </a:p>
            </p:txBody>
          </p:sp>
        </p:grpSp>
      </p:grpSp>
      <p:sp>
        <p:nvSpPr>
          <p:cNvPr id="12298" name="Text Box 32"/>
          <p:cNvSpPr txBox="1">
            <a:spLocks noChangeArrowheads="1"/>
          </p:cNvSpPr>
          <p:nvPr/>
        </p:nvSpPr>
        <p:spPr bwMode="auto">
          <a:xfrm>
            <a:off x="3968750" y="3808413"/>
            <a:ext cx="4445000" cy="379412"/>
          </a:xfrm>
          <a:prstGeom prst="rect">
            <a:avLst/>
          </a:prstGeom>
          <a:solidFill>
            <a:srgbClr val="8495A9">
              <a:alpha val="50195"/>
            </a:srgbClr>
          </a:solidFill>
          <a:ln w="12700">
            <a:solidFill>
              <a:schemeClr val="tx1"/>
            </a:solidFill>
            <a:miter lim="800000"/>
            <a:headEnd type="none" w="lg" len="lg"/>
            <a:tailEnd type="none" w="lg" len="lg"/>
          </a:ln>
        </p:spPr>
        <p:txBody>
          <a:bodyPr wrap="none">
            <a:spAutoFit/>
          </a:bodyPr>
          <a:lstStyle/>
          <a:p>
            <a:pPr algn="l"/>
            <a:r>
              <a:rPr lang="en-US"/>
              <a:t>The solution to this diff EQ will be a sinusoid:</a:t>
            </a:r>
          </a:p>
        </p:txBody>
      </p:sp>
      <p:graphicFrame>
        <p:nvGraphicFramePr>
          <p:cNvPr id="12291" name="Object 33"/>
          <p:cNvGraphicFramePr>
            <a:graphicFrameLocks noChangeAspect="1"/>
          </p:cNvGraphicFramePr>
          <p:nvPr>
            <p:ph sz="quarter" idx="3"/>
          </p:nvPr>
        </p:nvGraphicFramePr>
        <p:xfrm>
          <a:off x="4114800" y="2667000"/>
          <a:ext cx="4108450" cy="762000"/>
        </p:xfrm>
        <a:graphic>
          <a:graphicData uri="http://schemas.openxmlformats.org/presentationml/2006/ole">
            <p:oleObj spid="_x0000_s12291" name="Equation" r:id="rId4" imgW="2120760" imgH="393480" progId="Equation.3">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Date Placeholder 5"/>
          <p:cNvSpPr>
            <a:spLocks noGrp="1"/>
          </p:cNvSpPr>
          <p:nvPr>
            <p:ph type="dt" sz="quarter" idx="10"/>
          </p:nvPr>
        </p:nvSpPr>
        <p:spPr>
          <a:noFill/>
        </p:spPr>
        <p:txBody>
          <a:bodyPr/>
          <a:lstStyle/>
          <a:p>
            <a:r>
              <a:rPr lang="en-US" smtClean="0"/>
              <a:t>ECEN 301</a:t>
            </a:r>
          </a:p>
        </p:txBody>
      </p:sp>
      <p:sp>
        <p:nvSpPr>
          <p:cNvPr id="13316" name="Footer Placeholder 6"/>
          <p:cNvSpPr>
            <a:spLocks noGrp="1"/>
          </p:cNvSpPr>
          <p:nvPr>
            <p:ph type="ftr" sz="quarter" idx="11"/>
          </p:nvPr>
        </p:nvSpPr>
        <p:spPr>
          <a:noFill/>
        </p:spPr>
        <p:txBody>
          <a:bodyPr/>
          <a:lstStyle/>
          <a:p>
            <a:r>
              <a:rPr lang="en-US" smtClean="0"/>
              <a:t>Discussion #11 – Dynamic Circuits</a:t>
            </a:r>
          </a:p>
        </p:txBody>
      </p:sp>
      <p:sp>
        <p:nvSpPr>
          <p:cNvPr id="13317" name="Slide Number Placeholder 7"/>
          <p:cNvSpPr>
            <a:spLocks noGrp="1"/>
          </p:cNvSpPr>
          <p:nvPr>
            <p:ph type="sldNum" sz="quarter" idx="12"/>
          </p:nvPr>
        </p:nvSpPr>
        <p:spPr>
          <a:noFill/>
        </p:spPr>
        <p:txBody>
          <a:bodyPr/>
          <a:lstStyle/>
          <a:p>
            <a:pPr lvl="1"/>
            <a:fld id="{088ED071-5CB2-431F-8B26-CABFD68EEC16}" type="slidenum">
              <a:rPr lang="en-US" smtClean="0"/>
              <a:pPr lvl="1"/>
              <a:t>22</a:t>
            </a:fld>
            <a:endParaRPr lang="en-US" smtClean="0"/>
          </a:p>
        </p:txBody>
      </p:sp>
      <p:sp>
        <p:nvSpPr>
          <p:cNvPr id="13318" name="Rectangle 2"/>
          <p:cNvSpPr>
            <a:spLocks noGrp="1" noChangeArrowheads="1"/>
          </p:cNvSpPr>
          <p:nvPr>
            <p:ph type="title"/>
          </p:nvPr>
        </p:nvSpPr>
        <p:spPr/>
        <p:txBody>
          <a:bodyPr/>
          <a:lstStyle/>
          <a:p>
            <a:r>
              <a:rPr lang="en-US" smtClean="0"/>
              <a:t>Sinusoidal Source Responses</a:t>
            </a:r>
          </a:p>
        </p:txBody>
      </p:sp>
      <p:sp>
        <p:nvSpPr>
          <p:cNvPr id="13319" name="Rectangle 3"/>
          <p:cNvSpPr>
            <a:spLocks noGrp="1" noChangeArrowheads="1"/>
          </p:cNvSpPr>
          <p:nvPr>
            <p:ph type="body" sz="half" idx="1"/>
          </p:nvPr>
        </p:nvSpPr>
        <p:spPr>
          <a:xfrm>
            <a:off x="406400" y="1333500"/>
            <a:ext cx="8045450" cy="1104900"/>
          </a:xfrm>
        </p:spPr>
        <p:txBody>
          <a:bodyPr/>
          <a:lstStyle/>
          <a:p>
            <a:r>
              <a:rPr lang="en-US" sz="2800" smtClean="0"/>
              <a:t>Consider the AC source producing the voltage:</a:t>
            </a:r>
          </a:p>
          <a:p>
            <a:pPr>
              <a:buFont typeface="Monotype Sorts" pitchFamily="2" charset="2"/>
              <a:buNone/>
            </a:pPr>
            <a:r>
              <a:rPr lang="en-US" sz="2800" smtClean="0"/>
              <a:t>	</a:t>
            </a:r>
            <a:r>
              <a:rPr lang="en-US" sz="2800" b="1" smtClean="0"/>
              <a:t>v</a:t>
            </a:r>
            <a:r>
              <a:rPr lang="en-US" sz="2800" b="1" baseline="-25000" smtClean="0"/>
              <a:t>s</a:t>
            </a:r>
            <a:r>
              <a:rPr lang="en-US" sz="2800" b="1" smtClean="0"/>
              <a:t>(t) = Vcos(</a:t>
            </a:r>
            <a:r>
              <a:rPr lang="el-GR" sz="2800" b="1" smtClean="0">
                <a:cs typeface="Times New Roman" pitchFamily="18" charset="0"/>
              </a:rPr>
              <a:t>ω</a:t>
            </a:r>
            <a:r>
              <a:rPr lang="en-US" sz="2800" b="1" smtClean="0"/>
              <a:t>t)</a:t>
            </a:r>
          </a:p>
        </p:txBody>
      </p:sp>
      <p:grpSp>
        <p:nvGrpSpPr>
          <p:cNvPr id="13320" name="Group 5"/>
          <p:cNvGrpSpPr>
            <a:grpSpLocks/>
          </p:cNvGrpSpPr>
          <p:nvPr/>
        </p:nvGrpSpPr>
        <p:grpSpPr bwMode="auto">
          <a:xfrm>
            <a:off x="76200" y="3352800"/>
            <a:ext cx="3432175" cy="1450975"/>
            <a:chOff x="210" y="2111"/>
            <a:chExt cx="2162" cy="914"/>
          </a:xfrm>
        </p:grpSpPr>
        <p:grpSp>
          <p:nvGrpSpPr>
            <p:cNvPr id="13322" name="Group 6"/>
            <p:cNvGrpSpPr>
              <a:grpSpLocks/>
            </p:cNvGrpSpPr>
            <p:nvPr/>
          </p:nvGrpSpPr>
          <p:grpSpPr bwMode="auto">
            <a:xfrm rot="5400000" flipH="1" flipV="1">
              <a:off x="1237" y="2239"/>
              <a:ext cx="112" cy="287"/>
              <a:chOff x="3450" y="2313"/>
              <a:chExt cx="111" cy="216"/>
            </a:xfrm>
          </p:grpSpPr>
          <p:sp>
            <p:nvSpPr>
              <p:cNvPr id="13340" name="Line 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3341" name="Line 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3342" name="Line 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3343" name="Line 1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3344" name="Line 1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3345" name="Line 1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3346" name="Line 1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3323" name="Text Box 14"/>
            <p:cNvSpPr txBox="1">
              <a:spLocks noChangeArrowheads="1"/>
            </p:cNvSpPr>
            <p:nvPr/>
          </p:nvSpPr>
          <p:spPr bwMode="auto">
            <a:xfrm>
              <a:off x="1071" y="2111"/>
              <a:ext cx="434" cy="231"/>
            </a:xfrm>
            <a:prstGeom prst="rect">
              <a:avLst/>
            </a:prstGeom>
            <a:noFill/>
            <a:ln w="12700">
              <a:noFill/>
              <a:miter lim="800000"/>
              <a:headEnd type="none" w="lg" len="lg"/>
              <a:tailEnd type="none" w="lg" len="lg"/>
            </a:ln>
          </p:spPr>
          <p:txBody>
            <a:bodyPr wrap="none">
              <a:spAutoFit/>
            </a:bodyPr>
            <a:lstStyle/>
            <a:p>
              <a:r>
                <a:rPr lang="en-US" b="1"/>
                <a:t>+ R</a:t>
              </a:r>
              <a:r>
                <a:rPr lang="en-US" b="1" baseline="-25000"/>
                <a:t> </a:t>
              </a:r>
              <a:r>
                <a:rPr lang="en-US"/>
                <a:t>–</a:t>
              </a:r>
              <a:endParaRPr lang="en-US" b="1" baseline="-25000"/>
            </a:p>
          </p:txBody>
        </p:sp>
        <p:cxnSp>
          <p:nvCxnSpPr>
            <p:cNvPr id="13324" name="AutoShape 15"/>
            <p:cNvCxnSpPr>
              <a:cxnSpLocks noChangeShapeType="1"/>
              <a:stCxn id="13336" idx="0"/>
              <a:endCxn id="13340" idx="0"/>
            </p:cNvCxnSpPr>
            <p:nvPr/>
          </p:nvCxnSpPr>
          <p:spPr bwMode="auto">
            <a:xfrm rot="-5400000">
              <a:off x="884" y="2300"/>
              <a:ext cx="175" cy="357"/>
            </a:xfrm>
            <a:prstGeom prst="bentConnector2">
              <a:avLst/>
            </a:prstGeom>
            <a:noFill/>
            <a:ln w="12700">
              <a:solidFill>
                <a:schemeClr val="tx1"/>
              </a:solidFill>
              <a:miter lim="800000"/>
              <a:headEnd type="none" w="lg" len="lg"/>
              <a:tailEnd type="none" w="lg" len="lg"/>
            </a:ln>
          </p:spPr>
        </p:cxnSp>
        <p:cxnSp>
          <p:nvCxnSpPr>
            <p:cNvPr id="13325" name="AutoShape 16"/>
            <p:cNvCxnSpPr>
              <a:cxnSpLocks noChangeShapeType="1"/>
              <a:stCxn id="13336" idx="2"/>
              <a:endCxn id="13338" idx="1"/>
            </p:cNvCxnSpPr>
            <p:nvPr/>
          </p:nvCxnSpPr>
          <p:spPr bwMode="auto">
            <a:xfrm rot="5400000" flipH="1" flipV="1">
              <a:off x="1308" y="2269"/>
              <a:ext cx="186" cy="1215"/>
            </a:xfrm>
            <a:prstGeom prst="bentConnector5">
              <a:avLst>
                <a:gd name="adj1" fmla="val -77421"/>
                <a:gd name="adj2" fmla="val 48065"/>
                <a:gd name="adj3" fmla="val -76884"/>
              </a:avLst>
            </a:prstGeom>
            <a:noFill/>
            <a:ln w="12700">
              <a:solidFill>
                <a:schemeClr val="tx1"/>
              </a:solidFill>
              <a:miter lim="800000"/>
              <a:headEnd type="none" w="lg" len="lg"/>
              <a:tailEnd type="none" w="lg" len="lg"/>
            </a:ln>
          </p:spPr>
        </p:cxnSp>
        <p:sp>
          <p:nvSpPr>
            <p:cNvPr id="13326" name="Text Box 17"/>
            <p:cNvSpPr txBox="1">
              <a:spLocks noChangeArrowheads="1"/>
            </p:cNvSpPr>
            <p:nvPr/>
          </p:nvSpPr>
          <p:spPr bwMode="auto">
            <a:xfrm>
              <a:off x="1218" y="2448"/>
              <a:ext cx="220" cy="231"/>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R</a:t>
              </a:r>
            </a:p>
          </p:txBody>
        </p:sp>
        <p:grpSp>
          <p:nvGrpSpPr>
            <p:cNvPr id="13327" name="Group 18"/>
            <p:cNvGrpSpPr>
              <a:grpSpLocks/>
            </p:cNvGrpSpPr>
            <p:nvPr/>
          </p:nvGrpSpPr>
          <p:grpSpPr bwMode="auto">
            <a:xfrm>
              <a:off x="1864" y="2688"/>
              <a:ext cx="288" cy="97"/>
              <a:chOff x="3436" y="2784"/>
              <a:chExt cx="288" cy="97"/>
            </a:xfrm>
          </p:grpSpPr>
          <p:sp>
            <p:nvSpPr>
              <p:cNvPr id="13338" name="Freeform 19"/>
              <p:cNvSpPr>
                <a:spLocks/>
              </p:cNvSpPr>
              <p:nvPr/>
            </p:nvSpPr>
            <p:spPr bwMode="auto">
              <a:xfrm>
                <a:off x="3436" y="2880"/>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13339" name="Freeform 20"/>
              <p:cNvSpPr>
                <a:spLocks/>
              </p:cNvSpPr>
              <p:nvPr/>
            </p:nvSpPr>
            <p:spPr bwMode="auto">
              <a:xfrm>
                <a:off x="3436" y="2784"/>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sp>
          <p:nvSpPr>
            <p:cNvPr id="13328" name="Text Box 21"/>
            <p:cNvSpPr txBox="1">
              <a:spLocks noChangeArrowheads="1"/>
            </p:cNvSpPr>
            <p:nvPr/>
          </p:nvSpPr>
          <p:spPr bwMode="auto">
            <a:xfrm>
              <a:off x="2152" y="2448"/>
              <a:ext cx="220" cy="577"/>
            </a:xfrm>
            <a:prstGeom prst="rect">
              <a:avLst/>
            </a:prstGeom>
            <a:noFill/>
            <a:ln w="12700">
              <a:noFill/>
              <a:miter lim="800000"/>
              <a:headEnd type="none" w="lg" len="lg"/>
              <a:tailEnd type="none" w="lg" len="lg"/>
            </a:ln>
          </p:spPr>
          <p:txBody>
            <a:bodyPr wrap="none">
              <a:spAutoFit/>
            </a:bodyPr>
            <a:lstStyle/>
            <a:p>
              <a:r>
                <a:rPr lang="en-US" b="1"/>
                <a:t>+</a:t>
              </a:r>
            </a:p>
            <a:p>
              <a:r>
                <a:rPr lang="en-US" b="1"/>
                <a:t>C</a:t>
              </a:r>
            </a:p>
            <a:p>
              <a:r>
                <a:rPr lang="en-US" b="1"/>
                <a:t>–</a:t>
              </a:r>
            </a:p>
          </p:txBody>
        </p:sp>
        <p:cxnSp>
          <p:nvCxnSpPr>
            <p:cNvPr id="13329" name="AutoShape 22"/>
            <p:cNvCxnSpPr>
              <a:cxnSpLocks noChangeShapeType="1"/>
              <a:stCxn id="13339" idx="1"/>
              <a:endCxn id="13342" idx="1"/>
            </p:cNvCxnSpPr>
            <p:nvPr/>
          </p:nvCxnSpPr>
          <p:spPr bwMode="auto">
            <a:xfrm rot="5400000" flipH="1">
              <a:off x="1569" y="2249"/>
              <a:ext cx="307" cy="571"/>
            </a:xfrm>
            <a:prstGeom prst="bentConnector2">
              <a:avLst/>
            </a:prstGeom>
            <a:noFill/>
            <a:ln w="12700">
              <a:solidFill>
                <a:schemeClr val="tx1"/>
              </a:solidFill>
              <a:miter lim="800000"/>
              <a:headEnd type="none" w="lg" len="lg"/>
              <a:tailEnd type="none" w="lg" len="lg"/>
            </a:ln>
          </p:spPr>
        </p:cxnSp>
        <p:sp>
          <p:nvSpPr>
            <p:cNvPr id="13330" name="Line 23"/>
            <p:cNvSpPr>
              <a:spLocks noChangeShapeType="1"/>
            </p:cNvSpPr>
            <p:nvPr/>
          </p:nvSpPr>
          <p:spPr bwMode="auto">
            <a:xfrm>
              <a:off x="1104" y="2496"/>
              <a:ext cx="380" cy="0"/>
            </a:xfrm>
            <a:prstGeom prst="line">
              <a:avLst/>
            </a:prstGeom>
            <a:noFill/>
            <a:ln w="12700">
              <a:solidFill>
                <a:schemeClr val="tx1"/>
              </a:solidFill>
              <a:round/>
              <a:headEnd type="none" w="lg" len="lg"/>
              <a:tailEnd type="stealth" w="lg" len="lg"/>
            </a:ln>
          </p:spPr>
          <p:txBody>
            <a:bodyPr/>
            <a:lstStyle/>
            <a:p>
              <a:endParaRPr lang="en-US"/>
            </a:p>
          </p:txBody>
        </p:sp>
        <p:sp>
          <p:nvSpPr>
            <p:cNvPr id="13331" name="Line 24"/>
            <p:cNvSpPr>
              <a:spLocks noChangeShapeType="1"/>
            </p:cNvSpPr>
            <p:nvPr/>
          </p:nvSpPr>
          <p:spPr bwMode="auto">
            <a:xfrm>
              <a:off x="1824" y="2608"/>
              <a:ext cx="0" cy="272"/>
            </a:xfrm>
            <a:prstGeom prst="line">
              <a:avLst/>
            </a:prstGeom>
            <a:noFill/>
            <a:ln w="12700">
              <a:solidFill>
                <a:schemeClr val="tx1"/>
              </a:solidFill>
              <a:round/>
              <a:headEnd type="none" w="lg" len="lg"/>
              <a:tailEnd type="stealth" w="lg" len="lg"/>
            </a:ln>
          </p:spPr>
          <p:txBody>
            <a:bodyPr/>
            <a:lstStyle/>
            <a:p>
              <a:endParaRPr lang="en-US"/>
            </a:p>
          </p:txBody>
        </p:sp>
        <p:sp>
          <p:nvSpPr>
            <p:cNvPr id="13332" name="Text Box 25"/>
            <p:cNvSpPr txBox="1">
              <a:spLocks noChangeArrowheads="1"/>
            </p:cNvSpPr>
            <p:nvPr/>
          </p:nvSpPr>
          <p:spPr bwMode="auto">
            <a:xfrm>
              <a:off x="1584" y="2617"/>
              <a:ext cx="220" cy="231"/>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C</a:t>
              </a:r>
            </a:p>
          </p:txBody>
        </p:sp>
        <p:grpSp>
          <p:nvGrpSpPr>
            <p:cNvPr id="13333" name="Group 26"/>
            <p:cNvGrpSpPr>
              <a:grpSpLocks/>
            </p:cNvGrpSpPr>
            <p:nvPr/>
          </p:nvGrpSpPr>
          <p:grpSpPr bwMode="auto">
            <a:xfrm>
              <a:off x="210" y="2566"/>
              <a:ext cx="750" cy="404"/>
              <a:chOff x="210" y="2566"/>
              <a:chExt cx="750" cy="404"/>
            </a:xfrm>
          </p:grpSpPr>
          <p:sp>
            <p:nvSpPr>
              <p:cNvPr id="13334" name="Text Box 27"/>
              <p:cNvSpPr txBox="1">
                <a:spLocks noChangeArrowheads="1"/>
              </p:cNvSpPr>
              <p:nvPr/>
            </p:nvSpPr>
            <p:spPr bwMode="auto">
              <a:xfrm>
                <a:off x="210" y="2630"/>
                <a:ext cx="395"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a:t>
                </a:r>
                <a:r>
                  <a:rPr lang="en-US" sz="2000" b="1"/>
                  <a:t>(t)</a:t>
                </a:r>
              </a:p>
            </p:txBody>
          </p:sp>
          <p:sp>
            <p:nvSpPr>
              <p:cNvPr id="13335" name="Oval 28"/>
              <p:cNvSpPr>
                <a:spLocks noChangeArrowheads="1"/>
              </p:cNvSpPr>
              <p:nvPr/>
            </p:nvSpPr>
            <p:spPr bwMode="auto">
              <a:xfrm>
                <a:off x="628" y="2608"/>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3336" name="Text Box 29"/>
              <p:cNvSpPr txBox="1">
                <a:spLocks noChangeArrowheads="1"/>
              </p:cNvSpPr>
              <p:nvPr/>
            </p:nvSpPr>
            <p:spPr bwMode="auto">
              <a:xfrm>
                <a:off x="694" y="2566"/>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sp>
            <p:nvSpPr>
              <p:cNvPr id="13337" name="Text Box 30"/>
              <p:cNvSpPr txBox="1">
                <a:spLocks noChangeArrowheads="1"/>
              </p:cNvSpPr>
              <p:nvPr/>
            </p:nvSpPr>
            <p:spPr bwMode="auto">
              <a:xfrm>
                <a:off x="696" y="2657"/>
                <a:ext cx="194" cy="231"/>
              </a:xfrm>
              <a:prstGeom prst="rect">
                <a:avLst/>
              </a:prstGeom>
              <a:noFill/>
              <a:ln w="12700">
                <a:noFill/>
                <a:miter lim="800000"/>
                <a:headEnd type="none" w="lg" len="lg"/>
                <a:tailEnd type="none" w="lg" len="lg"/>
              </a:ln>
            </p:spPr>
            <p:txBody>
              <a:bodyPr wrap="none">
                <a:spAutoFit/>
              </a:bodyPr>
              <a:lstStyle/>
              <a:p>
                <a:r>
                  <a:rPr lang="en-US"/>
                  <a:t>~</a:t>
                </a:r>
              </a:p>
            </p:txBody>
          </p:sp>
        </p:grpSp>
      </p:grpSp>
      <p:sp>
        <p:nvSpPr>
          <p:cNvPr id="13321" name="Text Box 31"/>
          <p:cNvSpPr txBox="1">
            <a:spLocks noChangeArrowheads="1"/>
          </p:cNvSpPr>
          <p:nvPr/>
        </p:nvSpPr>
        <p:spPr bwMode="auto">
          <a:xfrm>
            <a:off x="4146550" y="2057400"/>
            <a:ext cx="4305300" cy="379413"/>
          </a:xfrm>
          <a:prstGeom prst="rect">
            <a:avLst/>
          </a:prstGeom>
          <a:solidFill>
            <a:srgbClr val="8495A9">
              <a:alpha val="50195"/>
            </a:srgbClr>
          </a:solidFill>
          <a:ln w="12700">
            <a:solidFill>
              <a:schemeClr val="tx1"/>
            </a:solidFill>
            <a:miter lim="800000"/>
            <a:headEnd type="none" w="lg" len="lg"/>
            <a:tailEnd type="none" w="lg" len="lg"/>
          </a:ln>
        </p:spPr>
        <p:txBody>
          <a:bodyPr wrap="none">
            <a:spAutoFit/>
          </a:bodyPr>
          <a:lstStyle/>
          <a:p>
            <a:pPr algn="l"/>
            <a:r>
              <a:rPr lang="en-US"/>
              <a:t>Substitute the solution form into the diff EQ:</a:t>
            </a:r>
          </a:p>
        </p:txBody>
      </p:sp>
      <p:graphicFrame>
        <p:nvGraphicFramePr>
          <p:cNvPr id="13314" name="Object 32"/>
          <p:cNvGraphicFramePr>
            <a:graphicFrameLocks noChangeAspect="1"/>
          </p:cNvGraphicFramePr>
          <p:nvPr>
            <p:ph sz="quarter" idx="3"/>
          </p:nvPr>
        </p:nvGraphicFramePr>
        <p:xfrm>
          <a:off x="4159250" y="2890838"/>
          <a:ext cx="4456113" cy="3052762"/>
        </p:xfrm>
        <a:graphic>
          <a:graphicData uri="http://schemas.openxmlformats.org/presentationml/2006/ole">
            <p:oleObj spid="_x0000_s13314" name="Equation" r:id="rId3" imgW="2781000" imgH="1904760" progId="Equation.3">
              <p:embed/>
            </p:oleObj>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Date Placeholder 5"/>
          <p:cNvSpPr>
            <a:spLocks noGrp="1"/>
          </p:cNvSpPr>
          <p:nvPr>
            <p:ph type="dt" sz="quarter" idx="10"/>
          </p:nvPr>
        </p:nvSpPr>
        <p:spPr>
          <a:noFill/>
        </p:spPr>
        <p:txBody>
          <a:bodyPr/>
          <a:lstStyle/>
          <a:p>
            <a:r>
              <a:rPr lang="en-US" smtClean="0"/>
              <a:t>ECEN 301</a:t>
            </a:r>
          </a:p>
        </p:txBody>
      </p:sp>
      <p:sp>
        <p:nvSpPr>
          <p:cNvPr id="14342" name="Footer Placeholder 6"/>
          <p:cNvSpPr>
            <a:spLocks noGrp="1"/>
          </p:cNvSpPr>
          <p:nvPr>
            <p:ph type="ftr" sz="quarter" idx="11"/>
          </p:nvPr>
        </p:nvSpPr>
        <p:spPr>
          <a:noFill/>
        </p:spPr>
        <p:txBody>
          <a:bodyPr/>
          <a:lstStyle/>
          <a:p>
            <a:r>
              <a:rPr lang="en-US" smtClean="0"/>
              <a:t>Discussion #11 – Dynamic Circuits</a:t>
            </a:r>
          </a:p>
        </p:txBody>
      </p:sp>
      <p:sp>
        <p:nvSpPr>
          <p:cNvPr id="14343" name="Slide Number Placeholder 7"/>
          <p:cNvSpPr>
            <a:spLocks noGrp="1"/>
          </p:cNvSpPr>
          <p:nvPr>
            <p:ph type="sldNum" sz="quarter" idx="12"/>
          </p:nvPr>
        </p:nvSpPr>
        <p:spPr>
          <a:noFill/>
        </p:spPr>
        <p:txBody>
          <a:bodyPr/>
          <a:lstStyle/>
          <a:p>
            <a:pPr lvl="1"/>
            <a:fld id="{954F1F97-6527-4C55-A0D4-24C921B96480}" type="slidenum">
              <a:rPr lang="en-US" smtClean="0"/>
              <a:pPr lvl="1"/>
              <a:t>23</a:t>
            </a:fld>
            <a:endParaRPr lang="en-US" smtClean="0"/>
          </a:p>
        </p:txBody>
      </p:sp>
      <p:sp>
        <p:nvSpPr>
          <p:cNvPr id="14344" name="Rectangle 2"/>
          <p:cNvSpPr>
            <a:spLocks noGrp="1" noChangeArrowheads="1"/>
          </p:cNvSpPr>
          <p:nvPr>
            <p:ph type="title"/>
          </p:nvPr>
        </p:nvSpPr>
        <p:spPr/>
        <p:txBody>
          <a:bodyPr/>
          <a:lstStyle/>
          <a:p>
            <a:r>
              <a:rPr lang="en-US" smtClean="0"/>
              <a:t>Sinusoidal Source Responses</a:t>
            </a:r>
          </a:p>
        </p:txBody>
      </p:sp>
      <p:sp>
        <p:nvSpPr>
          <p:cNvPr id="14345" name="Rectangle 3"/>
          <p:cNvSpPr>
            <a:spLocks noGrp="1" noChangeArrowheads="1"/>
          </p:cNvSpPr>
          <p:nvPr>
            <p:ph type="body" sz="half" idx="1"/>
          </p:nvPr>
        </p:nvSpPr>
        <p:spPr>
          <a:xfrm>
            <a:off x="406400" y="1333500"/>
            <a:ext cx="8045450" cy="1104900"/>
          </a:xfrm>
        </p:spPr>
        <p:txBody>
          <a:bodyPr/>
          <a:lstStyle/>
          <a:p>
            <a:r>
              <a:rPr lang="en-US" sz="2800" smtClean="0"/>
              <a:t>Consider the AC source producing the voltage:</a:t>
            </a:r>
          </a:p>
          <a:p>
            <a:pPr>
              <a:buFont typeface="Monotype Sorts" pitchFamily="2" charset="2"/>
              <a:buNone/>
            </a:pPr>
            <a:r>
              <a:rPr lang="en-US" sz="2800" smtClean="0"/>
              <a:t>	</a:t>
            </a:r>
            <a:r>
              <a:rPr lang="en-US" sz="2800" b="1" smtClean="0"/>
              <a:t>v</a:t>
            </a:r>
            <a:r>
              <a:rPr lang="en-US" sz="2800" b="1" baseline="-25000" smtClean="0"/>
              <a:t>s</a:t>
            </a:r>
            <a:r>
              <a:rPr lang="en-US" sz="2800" b="1" smtClean="0"/>
              <a:t>(t) = Vcos(</a:t>
            </a:r>
            <a:r>
              <a:rPr lang="el-GR" sz="2800" b="1" smtClean="0">
                <a:cs typeface="Times New Roman" pitchFamily="18" charset="0"/>
              </a:rPr>
              <a:t>ω</a:t>
            </a:r>
            <a:r>
              <a:rPr lang="en-US" sz="2800" b="1" smtClean="0"/>
              <a:t>t)</a:t>
            </a:r>
          </a:p>
        </p:txBody>
      </p:sp>
      <p:graphicFrame>
        <p:nvGraphicFramePr>
          <p:cNvPr id="14338" name="Object 31"/>
          <p:cNvGraphicFramePr>
            <a:graphicFrameLocks noChangeAspect="1"/>
          </p:cNvGraphicFramePr>
          <p:nvPr>
            <p:ph sz="quarter" idx="3"/>
          </p:nvPr>
        </p:nvGraphicFramePr>
        <p:xfrm>
          <a:off x="2022475" y="2405063"/>
          <a:ext cx="6813550" cy="1401762"/>
        </p:xfrm>
        <a:graphic>
          <a:graphicData uri="http://schemas.openxmlformats.org/presentationml/2006/ole">
            <p:oleObj spid="_x0000_s14338" name="Equation" r:id="rId3" imgW="4292280" imgH="838080" progId="Equation.3">
              <p:embed/>
            </p:oleObj>
          </a:graphicData>
        </a:graphic>
      </p:graphicFrame>
      <p:grpSp>
        <p:nvGrpSpPr>
          <p:cNvPr id="14346" name="Group 4"/>
          <p:cNvGrpSpPr>
            <a:grpSpLocks/>
          </p:cNvGrpSpPr>
          <p:nvPr/>
        </p:nvGrpSpPr>
        <p:grpSpPr bwMode="auto">
          <a:xfrm>
            <a:off x="0" y="3806825"/>
            <a:ext cx="3432175" cy="1450975"/>
            <a:chOff x="210" y="2111"/>
            <a:chExt cx="2162" cy="914"/>
          </a:xfrm>
        </p:grpSpPr>
        <p:grpSp>
          <p:nvGrpSpPr>
            <p:cNvPr id="14348" name="Group 5"/>
            <p:cNvGrpSpPr>
              <a:grpSpLocks/>
            </p:cNvGrpSpPr>
            <p:nvPr/>
          </p:nvGrpSpPr>
          <p:grpSpPr bwMode="auto">
            <a:xfrm rot="5400000" flipH="1" flipV="1">
              <a:off x="1237" y="2239"/>
              <a:ext cx="112" cy="287"/>
              <a:chOff x="3450" y="2313"/>
              <a:chExt cx="111" cy="216"/>
            </a:xfrm>
          </p:grpSpPr>
          <p:sp>
            <p:nvSpPr>
              <p:cNvPr id="14366" name="Line 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4367" name="Line 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4368" name="Line 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4369" name="Line 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4370" name="Line 1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4371" name="Line 1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4372" name="Line 1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4349" name="Text Box 13"/>
            <p:cNvSpPr txBox="1">
              <a:spLocks noChangeArrowheads="1"/>
            </p:cNvSpPr>
            <p:nvPr/>
          </p:nvSpPr>
          <p:spPr bwMode="auto">
            <a:xfrm>
              <a:off x="1071" y="2111"/>
              <a:ext cx="434" cy="231"/>
            </a:xfrm>
            <a:prstGeom prst="rect">
              <a:avLst/>
            </a:prstGeom>
            <a:noFill/>
            <a:ln w="12700">
              <a:noFill/>
              <a:miter lim="800000"/>
              <a:headEnd type="none" w="lg" len="lg"/>
              <a:tailEnd type="none" w="lg" len="lg"/>
            </a:ln>
          </p:spPr>
          <p:txBody>
            <a:bodyPr wrap="none">
              <a:spAutoFit/>
            </a:bodyPr>
            <a:lstStyle/>
            <a:p>
              <a:r>
                <a:rPr lang="en-US" b="1"/>
                <a:t>+ R</a:t>
              </a:r>
              <a:r>
                <a:rPr lang="en-US" b="1" baseline="-25000"/>
                <a:t> </a:t>
              </a:r>
              <a:r>
                <a:rPr lang="en-US"/>
                <a:t>–</a:t>
              </a:r>
              <a:endParaRPr lang="en-US" b="1" baseline="-25000"/>
            </a:p>
          </p:txBody>
        </p:sp>
        <p:cxnSp>
          <p:nvCxnSpPr>
            <p:cNvPr id="14350" name="AutoShape 14"/>
            <p:cNvCxnSpPr>
              <a:cxnSpLocks noChangeShapeType="1"/>
              <a:stCxn id="14362" idx="0"/>
              <a:endCxn id="14366" idx="0"/>
            </p:cNvCxnSpPr>
            <p:nvPr/>
          </p:nvCxnSpPr>
          <p:spPr bwMode="auto">
            <a:xfrm rot="-5400000">
              <a:off x="884" y="2300"/>
              <a:ext cx="175" cy="357"/>
            </a:xfrm>
            <a:prstGeom prst="bentConnector2">
              <a:avLst/>
            </a:prstGeom>
            <a:noFill/>
            <a:ln w="12700">
              <a:solidFill>
                <a:schemeClr val="tx1"/>
              </a:solidFill>
              <a:miter lim="800000"/>
              <a:headEnd type="none" w="lg" len="lg"/>
              <a:tailEnd type="none" w="lg" len="lg"/>
            </a:ln>
          </p:spPr>
        </p:cxnSp>
        <p:cxnSp>
          <p:nvCxnSpPr>
            <p:cNvPr id="14351" name="AutoShape 15"/>
            <p:cNvCxnSpPr>
              <a:cxnSpLocks noChangeShapeType="1"/>
              <a:stCxn id="14362" idx="2"/>
              <a:endCxn id="14364" idx="1"/>
            </p:cNvCxnSpPr>
            <p:nvPr/>
          </p:nvCxnSpPr>
          <p:spPr bwMode="auto">
            <a:xfrm rot="5400000" flipH="1" flipV="1">
              <a:off x="1308" y="2269"/>
              <a:ext cx="186" cy="1215"/>
            </a:xfrm>
            <a:prstGeom prst="bentConnector5">
              <a:avLst>
                <a:gd name="adj1" fmla="val -77421"/>
                <a:gd name="adj2" fmla="val 48065"/>
                <a:gd name="adj3" fmla="val -76884"/>
              </a:avLst>
            </a:prstGeom>
            <a:noFill/>
            <a:ln w="12700">
              <a:solidFill>
                <a:schemeClr val="tx1"/>
              </a:solidFill>
              <a:miter lim="800000"/>
              <a:headEnd type="none" w="lg" len="lg"/>
              <a:tailEnd type="none" w="lg" len="lg"/>
            </a:ln>
          </p:spPr>
        </p:cxnSp>
        <p:sp>
          <p:nvSpPr>
            <p:cNvPr id="14352" name="Text Box 16"/>
            <p:cNvSpPr txBox="1">
              <a:spLocks noChangeArrowheads="1"/>
            </p:cNvSpPr>
            <p:nvPr/>
          </p:nvSpPr>
          <p:spPr bwMode="auto">
            <a:xfrm>
              <a:off x="1218" y="2448"/>
              <a:ext cx="220" cy="231"/>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R</a:t>
              </a:r>
            </a:p>
          </p:txBody>
        </p:sp>
        <p:grpSp>
          <p:nvGrpSpPr>
            <p:cNvPr id="14353" name="Group 17"/>
            <p:cNvGrpSpPr>
              <a:grpSpLocks/>
            </p:cNvGrpSpPr>
            <p:nvPr/>
          </p:nvGrpSpPr>
          <p:grpSpPr bwMode="auto">
            <a:xfrm>
              <a:off x="1864" y="2688"/>
              <a:ext cx="288" cy="97"/>
              <a:chOff x="3436" y="2784"/>
              <a:chExt cx="288" cy="97"/>
            </a:xfrm>
          </p:grpSpPr>
          <p:sp>
            <p:nvSpPr>
              <p:cNvPr id="14364" name="Freeform 18"/>
              <p:cNvSpPr>
                <a:spLocks/>
              </p:cNvSpPr>
              <p:nvPr/>
            </p:nvSpPr>
            <p:spPr bwMode="auto">
              <a:xfrm>
                <a:off x="3436" y="2880"/>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14365" name="Freeform 19"/>
              <p:cNvSpPr>
                <a:spLocks/>
              </p:cNvSpPr>
              <p:nvPr/>
            </p:nvSpPr>
            <p:spPr bwMode="auto">
              <a:xfrm>
                <a:off x="3436" y="2784"/>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sp>
          <p:nvSpPr>
            <p:cNvPr id="14354" name="Text Box 20"/>
            <p:cNvSpPr txBox="1">
              <a:spLocks noChangeArrowheads="1"/>
            </p:cNvSpPr>
            <p:nvPr/>
          </p:nvSpPr>
          <p:spPr bwMode="auto">
            <a:xfrm>
              <a:off x="2152" y="2448"/>
              <a:ext cx="220" cy="577"/>
            </a:xfrm>
            <a:prstGeom prst="rect">
              <a:avLst/>
            </a:prstGeom>
            <a:noFill/>
            <a:ln w="12700">
              <a:noFill/>
              <a:miter lim="800000"/>
              <a:headEnd type="none" w="lg" len="lg"/>
              <a:tailEnd type="none" w="lg" len="lg"/>
            </a:ln>
          </p:spPr>
          <p:txBody>
            <a:bodyPr wrap="none">
              <a:spAutoFit/>
            </a:bodyPr>
            <a:lstStyle/>
            <a:p>
              <a:r>
                <a:rPr lang="en-US" b="1"/>
                <a:t>+</a:t>
              </a:r>
            </a:p>
            <a:p>
              <a:r>
                <a:rPr lang="en-US" b="1"/>
                <a:t>C</a:t>
              </a:r>
            </a:p>
            <a:p>
              <a:r>
                <a:rPr lang="en-US" b="1"/>
                <a:t>–</a:t>
              </a:r>
            </a:p>
          </p:txBody>
        </p:sp>
        <p:cxnSp>
          <p:nvCxnSpPr>
            <p:cNvPr id="14355" name="AutoShape 21"/>
            <p:cNvCxnSpPr>
              <a:cxnSpLocks noChangeShapeType="1"/>
              <a:stCxn id="14365" idx="1"/>
              <a:endCxn id="14368" idx="1"/>
            </p:cNvCxnSpPr>
            <p:nvPr/>
          </p:nvCxnSpPr>
          <p:spPr bwMode="auto">
            <a:xfrm rot="5400000" flipH="1">
              <a:off x="1569" y="2249"/>
              <a:ext cx="307" cy="571"/>
            </a:xfrm>
            <a:prstGeom prst="bentConnector2">
              <a:avLst/>
            </a:prstGeom>
            <a:noFill/>
            <a:ln w="12700">
              <a:solidFill>
                <a:schemeClr val="tx1"/>
              </a:solidFill>
              <a:miter lim="800000"/>
              <a:headEnd type="none" w="lg" len="lg"/>
              <a:tailEnd type="none" w="lg" len="lg"/>
            </a:ln>
          </p:spPr>
        </p:cxnSp>
        <p:sp>
          <p:nvSpPr>
            <p:cNvPr id="14356" name="Line 22"/>
            <p:cNvSpPr>
              <a:spLocks noChangeShapeType="1"/>
            </p:cNvSpPr>
            <p:nvPr/>
          </p:nvSpPr>
          <p:spPr bwMode="auto">
            <a:xfrm>
              <a:off x="1104" y="2496"/>
              <a:ext cx="380" cy="0"/>
            </a:xfrm>
            <a:prstGeom prst="line">
              <a:avLst/>
            </a:prstGeom>
            <a:noFill/>
            <a:ln w="12700">
              <a:solidFill>
                <a:schemeClr val="tx1"/>
              </a:solidFill>
              <a:round/>
              <a:headEnd type="none" w="lg" len="lg"/>
              <a:tailEnd type="stealth" w="lg" len="lg"/>
            </a:ln>
          </p:spPr>
          <p:txBody>
            <a:bodyPr/>
            <a:lstStyle/>
            <a:p>
              <a:endParaRPr lang="en-US"/>
            </a:p>
          </p:txBody>
        </p:sp>
        <p:sp>
          <p:nvSpPr>
            <p:cNvPr id="14357" name="Line 23"/>
            <p:cNvSpPr>
              <a:spLocks noChangeShapeType="1"/>
            </p:cNvSpPr>
            <p:nvPr/>
          </p:nvSpPr>
          <p:spPr bwMode="auto">
            <a:xfrm>
              <a:off x="1824" y="2608"/>
              <a:ext cx="0" cy="272"/>
            </a:xfrm>
            <a:prstGeom prst="line">
              <a:avLst/>
            </a:prstGeom>
            <a:noFill/>
            <a:ln w="12700">
              <a:solidFill>
                <a:schemeClr val="tx1"/>
              </a:solidFill>
              <a:round/>
              <a:headEnd type="none" w="lg" len="lg"/>
              <a:tailEnd type="stealth" w="lg" len="lg"/>
            </a:ln>
          </p:spPr>
          <p:txBody>
            <a:bodyPr/>
            <a:lstStyle/>
            <a:p>
              <a:endParaRPr lang="en-US"/>
            </a:p>
          </p:txBody>
        </p:sp>
        <p:sp>
          <p:nvSpPr>
            <p:cNvPr id="14358" name="Text Box 24"/>
            <p:cNvSpPr txBox="1">
              <a:spLocks noChangeArrowheads="1"/>
            </p:cNvSpPr>
            <p:nvPr/>
          </p:nvSpPr>
          <p:spPr bwMode="auto">
            <a:xfrm>
              <a:off x="1584" y="2617"/>
              <a:ext cx="220" cy="231"/>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C</a:t>
              </a:r>
            </a:p>
          </p:txBody>
        </p:sp>
        <p:grpSp>
          <p:nvGrpSpPr>
            <p:cNvPr id="14359" name="Group 25"/>
            <p:cNvGrpSpPr>
              <a:grpSpLocks/>
            </p:cNvGrpSpPr>
            <p:nvPr/>
          </p:nvGrpSpPr>
          <p:grpSpPr bwMode="auto">
            <a:xfrm>
              <a:off x="210" y="2566"/>
              <a:ext cx="750" cy="404"/>
              <a:chOff x="210" y="2566"/>
              <a:chExt cx="750" cy="404"/>
            </a:xfrm>
          </p:grpSpPr>
          <p:sp>
            <p:nvSpPr>
              <p:cNvPr id="14360" name="Text Box 26"/>
              <p:cNvSpPr txBox="1">
                <a:spLocks noChangeArrowheads="1"/>
              </p:cNvSpPr>
              <p:nvPr/>
            </p:nvSpPr>
            <p:spPr bwMode="auto">
              <a:xfrm>
                <a:off x="210" y="2630"/>
                <a:ext cx="395"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a:t>
                </a:r>
                <a:r>
                  <a:rPr lang="en-US" sz="2000" b="1"/>
                  <a:t>(t)</a:t>
                </a:r>
              </a:p>
            </p:txBody>
          </p:sp>
          <p:sp>
            <p:nvSpPr>
              <p:cNvPr id="14361" name="Oval 27"/>
              <p:cNvSpPr>
                <a:spLocks noChangeArrowheads="1"/>
              </p:cNvSpPr>
              <p:nvPr/>
            </p:nvSpPr>
            <p:spPr bwMode="auto">
              <a:xfrm>
                <a:off x="628" y="2608"/>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4362" name="Text Box 28"/>
              <p:cNvSpPr txBox="1">
                <a:spLocks noChangeArrowheads="1"/>
              </p:cNvSpPr>
              <p:nvPr/>
            </p:nvSpPr>
            <p:spPr bwMode="auto">
              <a:xfrm>
                <a:off x="694" y="2566"/>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sp>
            <p:nvSpPr>
              <p:cNvPr id="14363" name="Text Box 29"/>
              <p:cNvSpPr txBox="1">
                <a:spLocks noChangeArrowheads="1"/>
              </p:cNvSpPr>
              <p:nvPr/>
            </p:nvSpPr>
            <p:spPr bwMode="auto">
              <a:xfrm>
                <a:off x="696" y="2657"/>
                <a:ext cx="194" cy="231"/>
              </a:xfrm>
              <a:prstGeom prst="rect">
                <a:avLst/>
              </a:prstGeom>
              <a:noFill/>
              <a:ln w="12700">
                <a:noFill/>
                <a:miter lim="800000"/>
                <a:headEnd type="none" w="lg" len="lg"/>
                <a:tailEnd type="none" w="lg" len="lg"/>
              </a:ln>
            </p:spPr>
            <p:txBody>
              <a:bodyPr wrap="none">
                <a:spAutoFit/>
              </a:bodyPr>
              <a:lstStyle/>
              <a:p>
                <a:r>
                  <a:rPr lang="en-US"/>
                  <a:t>~</a:t>
                </a:r>
              </a:p>
            </p:txBody>
          </p:sp>
        </p:grpSp>
      </p:grpSp>
      <p:sp>
        <p:nvSpPr>
          <p:cNvPr id="14347" name="Text Box 32"/>
          <p:cNvSpPr txBox="1">
            <a:spLocks noChangeArrowheads="1"/>
          </p:cNvSpPr>
          <p:nvPr/>
        </p:nvSpPr>
        <p:spPr bwMode="auto">
          <a:xfrm>
            <a:off x="3813175" y="4267200"/>
            <a:ext cx="4638675" cy="654050"/>
          </a:xfrm>
          <a:prstGeom prst="rect">
            <a:avLst/>
          </a:prstGeom>
          <a:solidFill>
            <a:srgbClr val="8495A9">
              <a:alpha val="50195"/>
            </a:srgbClr>
          </a:solidFill>
          <a:ln w="12700">
            <a:solidFill>
              <a:schemeClr val="tx1"/>
            </a:solidFill>
            <a:miter lim="800000"/>
            <a:headEnd type="none" w="lg" len="lg"/>
            <a:tailEnd type="none" w="lg" len="lg"/>
          </a:ln>
        </p:spPr>
        <p:txBody>
          <a:bodyPr>
            <a:spAutoFit/>
          </a:bodyPr>
          <a:lstStyle/>
          <a:p>
            <a:pPr algn="l"/>
            <a:r>
              <a:rPr lang="en-US"/>
              <a:t>For this equation to hold, both the </a:t>
            </a:r>
            <a:r>
              <a:rPr lang="en-US" b="1"/>
              <a:t>sin(</a:t>
            </a:r>
            <a:r>
              <a:rPr lang="el-GR" b="1">
                <a:cs typeface="Times New Roman" pitchFamily="18" charset="0"/>
              </a:rPr>
              <a:t>ω</a:t>
            </a:r>
            <a:r>
              <a:rPr lang="en-US" b="1">
                <a:cs typeface="Times New Roman" pitchFamily="18" charset="0"/>
              </a:rPr>
              <a:t>t)</a:t>
            </a:r>
            <a:r>
              <a:rPr lang="en-US">
                <a:cs typeface="Times New Roman" pitchFamily="18" charset="0"/>
              </a:rPr>
              <a:t> and </a:t>
            </a:r>
            <a:r>
              <a:rPr lang="en-US" b="1">
                <a:cs typeface="Times New Roman" pitchFamily="18" charset="0"/>
              </a:rPr>
              <a:t>cos(</a:t>
            </a:r>
            <a:r>
              <a:rPr lang="el-GR" b="1"/>
              <a:t>ω</a:t>
            </a:r>
            <a:r>
              <a:rPr lang="en-US" b="1"/>
              <a:t>t)</a:t>
            </a:r>
            <a:r>
              <a:rPr lang="en-US"/>
              <a:t> coefficients must be zero</a:t>
            </a:r>
            <a:endParaRPr lang="el-GR"/>
          </a:p>
        </p:txBody>
      </p:sp>
      <p:graphicFrame>
        <p:nvGraphicFramePr>
          <p:cNvPr id="14339" name="Object 33"/>
          <p:cNvGraphicFramePr>
            <a:graphicFrameLocks noChangeAspect="1"/>
          </p:cNvGraphicFramePr>
          <p:nvPr>
            <p:ph sz="quarter" idx="2"/>
          </p:nvPr>
        </p:nvGraphicFramePr>
        <p:xfrm>
          <a:off x="3508375" y="5257800"/>
          <a:ext cx="1763713" cy="817563"/>
        </p:xfrm>
        <a:graphic>
          <a:graphicData uri="http://schemas.openxmlformats.org/presentationml/2006/ole">
            <p:oleObj spid="_x0000_s14339" name="Equation" r:id="rId4" imgW="850680" imgH="393480" progId="Equation.3">
              <p:embed/>
            </p:oleObj>
          </a:graphicData>
        </a:graphic>
      </p:graphicFrame>
      <p:graphicFrame>
        <p:nvGraphicFramePr>
          <p:cNvPr id="14340" name="Object 35"/>
          <p:cNvGraphicFramePr>
            <a:graphicFrameLocks noChangeAspect="1"/>
          </p:cNvGraphicFramePr>
          <p:nvPr/>
        </p:nvGraphicFramePr>
        <p:xfrm>
          <a:off x="6210300" y="5257800"/>
          <a:ext cx="2552700" cy="817563"/>
        </p:xfrm>
        <a:graphic>
          <a:graphicData uri="http://schemas.openxmlformats.org/presentationml/2006/ole">
            <p:oleObj spid="_x0000_s14340" name="Equation" r:id="rId5" imgW="1231560" imgH="393480" progId="Equation.3">
              <p:embed/>
            </p:oleObj>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Date Placeholder 5"/>
          <p:cNvSpPr>
            <a:spLocks noGrp="1"/>
          </p:cNvSpPr>
          <p:nvPr>
            <p:ph type="dt" sz="quarter" idx="10"/>
          </p:nvPr>
        </p:nvSpPr>
        <p:spPr>
          <a:noFill/>
        </p:spPr>
        <p:txBody>
          <a:bodyPr/>
          <a:lstStyle/>
          <a:p>
            <a:r>
              <a:rPr lang="en-US" smtClean="0"/>
              <a:t>ECEN 301</a:t>
            </a:r>
          </a:p>
        </p:txBody>
      </p:sp>
      <p:sp>
        <p:nvSpPr>
          <p:cNvPr id="15367" name="Footer Placeholder 6"/>
          <p:cNvSpPr>
            <a:spLocks noGrp="1"/>
          </p:cNvSpPr>
          <p:nvPr>
            <p:ph type="ftr" sz="quarter" idx="11"/>
          </p:nvPr>
        </p:nvSpPr>
        <p:spPr>
          <a:noFill/>
        </p:spPr>
        <p:txBody>
          <a:bodyPr/>
          <a:lstStyle/>
          <a:p>
            <a:r>
              <a:rPr lang="en-US" smtClean="0"/>
              <a:t>Discussion #11 – Dynamic Circuits</a:t>
            </a:r>
          </a:p>
        </p:txBody>
      </p:sp>
      <p:sp>
        <p:nvSpPr>
          <p:cNvPr id="15368" name="Slide Number Placeholder 7"/>
          <p:cNvSpPr>
            <a:spLocks noGrp="1"/>
          </p:cNvSpPr>
          <p:nvPr>
            <p:ph type="sldNum" sz="quarter" idx="12"/>
          </p:nvPr>
        </p:nvSpPr>
        <p:spPr>
          <a:noFill/>
        </p:spPr>
        <p:txBody>
          <a:bodyPr/>
          <a:lstStyle/>
          <a:p>
            <a:pPr lvl="1"/>
            <a:fld id="{0AC32E7C-587E-4D9C-A073-25C63B826EC9}" type="slidenum">
              <a:rPr lang="en-US" smtClean="0"/>
              <a:pPr lvl="1"/>
              <a:t>24</a:t>
            </a:fld>
            <a:endParaRPr lang="en-US" smtClean="0"/>
          </a:p>
        </p:txBody>
      </p:sp>
      <p:sp>
        <p:nvSpPr>
          <p:cNvPr id="15369" name="Rectangle 2"/>
          <p:cNvSpPr>
            <a:spLocks noGrp="1" noChangeArrowheads="1"/>
          </p:cNvSpPr>
          <p:nvPr>
            <p:ph type="title"/>
          </p:nvPr>
        </p:nvSpPr>
        <p:spPr/>
        <p:txBody>
          <a:bodyPr/>
          <a:lstStyle/>
          <a:p>
            <a:r>
              <a:rPr lang="en-US" smtClean="0"/>
              <a:t>Sinusoidal Source Responses</a:t>
            </a:r>
          </a:p>
        </p:txBody>
      </p:sp>
      <p:sp>
        <p:nvSpPr>
          <p:cNvPr id="15370" name="Rectangle 3"/>
          <p:cNvSpPr>
            <a:spLocks noGrp="1" noChangeArrowheads="1"/>
          </p:cNvSpPr>
          <p:nvPr>
            <p:ph type="body" sz="half" idx="1"/>
          </p:nvPr>
        </p:nvSpPr>
        <p:spPr>
          <a:xfrm>
            <a:off x="406400" y="1333500"/>
            <a:ext cx="8045450" cy="1104900"/>
          </a:xfrm>
        </p:spPr>
        <p:txBody>
          <a:bodyPr/>
          <a:lstStyle/>
          <a:p>
            <a:r>
              <a:rPr lang="en-US" sz="2800" smtClean="0"/>
              <a:t>Consider the AC source producing the voltage:</a:t>
            </a:r>
          </a:p>
          <a:p>
            <a:pPr>
              <a:buFont typeface="Monotype Sorts" pitchFamily="2" charset="2"/>
              <a:buNone/>
            </a:pPr>
            <a:r>
              <a:rPr lang="en-US" sz="2800" smtClean="0"/>
              <a:t>	</a:t>
            </a:r>
            <a:r>
              <a:rPr lang="en-US" sz="2800" b="1" smtClean="0"/>
              <a:t>v</a:t>
            </a:r>
            <a:r>
              <a:rPr lang="en-US" sz="2800" b="1" baseline="-25000" smtClean="0"/>
              <a:t>s</a:t>
            </a:r>
            <a:r>
              <a:rPr lang="en-US" sz="2800" b="1" smtClean="0"/>
              <a:t>(t) = Vcos(</a:t>
            </a:r>
            <a:r>
              <a:rPr lang="el-GR" sz="2800" b="1" smtClean="0">
                <a:cs typeface="Times New Roman" pitchFamily="18" charset="0"/>
              </a:rPr>
              <a:t>ω</a:t>
            </a:r>
            <a:r>
              <a:rPr lang="en-US" sz="2800" b="1" smtClean="0"/>
              <a:t>t)</a:t>
            </a:r>
          </a:p>
        </p:txBody>
      </p:sp>
      <p:graphicFrame>
        <p:nvGraphicFramePr>
          <p:cNvPr id="15362" name="Object 32"/>
          <p:cNvGraphicFramePr>
            <a:graphicFrameLocks noChangeAspect="1"/>
          </p:cNvGraphicFramePr>
          <p:nvPr>
            <p:ph sz="quarter" idx="2"/>
          </p:nvPr>
        </p:nvGraphicFramePr>
        <p:xfrm>
          <a:off x="3813175" y="2535238"/>
          <a:ext cx="1763713" cy="817562"/>
        </p:xfrm>
        <a:graphic>
          <a:graphicData uri="http://schemas.openxmlformats.org/presentationml/2006/ole">
            <p:oleObj spid="_x0000_s15362" name="Equation" r:id="rId3" imgW="850680" imgH="393480" progId="Equation.3">
              <p:embed/>
            </p:oleObj>
          </a:graphicData>
        </a:graphic>
      </p:graphicFrame>
      <p:grpSp>
        <p:nvGrpSpPr>
          <p:cNvPr id="15371" name="Group 5"/>
          <p:cNvGrpSpPr>
            <a:grpSpLocks/>
          </p:cNvGrpSpPr>
          <p:nvPr/>
        </p:nvGrpSpPr>
        <p:grpSpPr bwMode="auto">
          <a:xfrm>
            <a:off x="76200" y="3352800"/>
            <a:ext cx="3432175" cy="1450975"/>
            <a:chOff x="210" y="2111"/>
            <a:chExt cx="2162" cy="914"/>
          </a:xfrm>
        </p:grpSpPr>
        <p:grpSp>
          <p:nvGrpSpPr>
            <p:cNvPr id="15373" name="Group 6"/>
            <p:cNvGrpSpPr>
              <a:grpSpLocks/>
            </p:cNvGrpSpPr>
            <p:nvPr/>
          </p:nvGrpSpPr>
          <p:grpSpPr bwMode="auto">
            <a:xfrm rot="5400000" flipH="1" flipV="1">
              <a:off x="1237" y="2239"/>
              <a:ext cx="112" cy="287"/>
              <a:chOff x="3450" y="2313"/>
              <a:chExt cx="111" cy="216"/>
            </a:xfrm>
          </p:grpSpPr>
          <p:sp>
            <p:nvSpPr>
              <p:cNvPr id="15391" name="Line 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5392" name="Line 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5393" name="Line 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5394" name="Line 1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5395" name="Line 1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5396" name="Line 1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5397" name="Line 1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5374" name="Text Box 14"/>
            <p:cNvSpPr txBox="1">
              <a:spLocks noChangeArrowheads="1"/>
            </p:cNvSpPr>
            <p:nvPr/>
          </p:nvSpPr>
          <p:spPr bwMode="auto">
            <a:xfrm>
              <a:off x="1071" y="2111"/>
              <a:ext cx="434" cy="231"/>
            </a:xfrm>
            <a:prstGeom prst="rect">
              <a:avLst/>
            </a:prstGeom>
            <a:noFill/>
            <a:ln w="12700">
              <a:noFill/>
              <a:miter lim="800000"/>
              <a:headEnd type="none" w="lg" len="lg"/>
              <a:tailEnd type="none" w="lg" len="lg"/>
            </a:ln>
          </p:spPr>
          <p:txBody>
            <a:bodyPr wrap="none">
              <a:spAutoFit/>
            </a:bodyPr>
            <a:lstStyle/>
            <a:p>
              <a:r>
                <a:rPr lang="en-US" b="1"/>
                <a:t>+ R</a:t>
              </a:r>
              <a:r>
                <a:rPr lang="en-US" b="1" baseline="-25000"/>
                <a:t> </a:t>
              </a:r>
              <a:r>
                <a:rPr lang="en-US"/>
                <a:t>–</a:t>
              </a:r>
              <a:endParaRPr lang="en-US" b="1" baseline="-25000"/>
            </a:p>
          </p:txBody>
        </p:sp>
        <p:cxnSp>
          <p:nvCxnSpPr>
            <p:cNvPr id="15375" name="AutoShape 15"/>
            <p:cNvCxnSpPr>
              <a:cxnSpLocks noChangeShapeType="1"/>
              <a:stCxn id="15387" idx="0"/>
              <a:endCxn id="15391" idx="0"/>
            </p:cNvCxnSpPr>
            <p:nvPr/>
          </p:nvCxnSpPr>
          <p:spPr bwMode="auto">
            <a:xfrm rot="-5400000">
              <a:off x="884" y="2300"/>
              <a:ext cx="175" cy="357"/>
            </a:xfrm>
            <a:prstGeom prst="bentConnector2">
              <a:avLst/>
            </a:prstGeom>
            <a:noFill/>
            <a:ln w="12700">
              <a:solidFill>
                <a:schemeClr val="tx1"/>
              </a:solidFill>
              <a:miter lim="800000"/>
              <a:headEnd type="none" w="lg" len="lg"/>
              <a:tailEnd type="none" w="lg" len="lg"/>
            </a:ln>
          </p:spPr>
        </p:cxnSp>
        <p:cxnSp>
          <p:nvCxnSpPr>
            <p:cNvPr id="15376" name="AutoShape 16"/>
            <p:cNvCxnSpPr>
              <a:cxnSpLocks noChangeShapeType="1"/>
              <a:stCxn id="15387" idx="2"/>
              <a:endCxn id="15389" idx="1"/>
            </p:cNvCxnSpPr>
            <p:nvPr/>
          </p:nvCxnSpPr>
          <p:spPr bwMode="auto">
            <a:xfrm rot="5400000" flipH="1" flipV="1">
              <a:off x="1308" y="2269"/>
              <a:ext cx="186" cy="1215"/>
            </a:xfrm>
            <a:prstGeom prst="bentConnector5">
              <a:avLst>
                <a:gd name="adj1" fmla="val -77421"/>
                <a:gd name="adj2" fmla="val 48065"/>
                <a:gd name="adj3" fmla="val -76884"/>
              </a:avLst>
            </a:prstGeom>
            <a:noFill/>
            <a:ln w="12700">
              <a:solidFill>
                <a:schemeClr val="tx1"/>
              </a:solidFill>
              <a:miter lim="800000"/>
              <a:headEnd type="none" w="lg" len="lg"/>
              <a:tailEnd type="none" w="lg" len="lg"/>
            </a:ln>
          </p:spPr>
        </p:cxnSp>
        <p:sp>
          <p:nvSpPr>
            <p:cNvPr id="15377" name="Text Box 17"/>
            <p:cNvSpPr txBox="1">
              <a:spLocks noChangeArrowheads="1"/>
            </p:cNvSpPr>
            <p:nvPr/>
          </p:nvSpPr>
          <p:spPr bwMode="auto">
            <a:xfrm>
              <a:off x="1218" y="2448"/>
              <a:ext cx="220" cy="231"/>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R</a:t>
              </a:r>
            </a:p>
          </p:txBody>
        </p:sp>
        <p:grpSp>
          <p:nvGrpSpPr>
            <p:cNvPr id="15378" name="Group 18"/>
            <p:cNvGrpSpPr>
              <a:grpSpLocks/>
            </p:cNvGrpSpPr>
            <p:nvPr/>
          </p:nvGrpSpPr>
          <p:grpSpPr bwMode="auto">
            <a:xfrm>
              <a:off x="1864" y="2688"/>
              <a:ext cx="288" cy="97"/>
              <a:chOff x="3436" y="2784"/>
              <a:chExt cx="288" cy="97"/>
            </a:xfrm>
          </p:grpSpPr>
          <p:sp>
            <p:nvSpPr>
              <p:cNvPr id="15389" name="Freeform 19"/>
              <p:cNvSpPr>
                <a:spLocks/>
              </p:cNvSpPr>
              <p:nvPr/>
            </p:nvSpPr>
            <p:spPr bwMode="auto">
              <a:xfrm>
                <a:off x="3436" y="2880"/>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15390" name="Freeform 20"/>
              <p:cNvSpPr>
                <a:spLocks/>
              </p:cNvSpPr>
              <p:nvPr/>
            </p:nvSpPr>
            <p:spPr bwMode="auto">
              <a:xfrm>
                <a:off x="3436" y="2784"/>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sp>
          <p:nvSpPr>
            <p:cNvPr id="15379" name="Text Box 21"/>
            <p:cNvSpPr txBox="1">
              <a:spLocks noChangeArrowheads="1"/>
            </p:cNvSpPr>
            <p:nvPr/>
          </p:nvSpPr>
          <p:spPr bwMode="auto">
            <a:xfrm>
              <a:off x="2152" y="2448"/>
              <a:ext cx="220" cy="577"/>
            </a:xfrm>
            <a:prstGeom prst="rect">
              <a:avLst/>
            </a:prstGeom>
            <a:noFill/>
            <a:ln w="12700">
              <a:noFill/>
              <a:miter lim="800000"/>
              <a:headEnd type="none" w="lg" len="lg"/>
              <a:tailEnd type="none" w="lg" len="lg"/>
            </a:ln>
          </p:spPr>
          <p:txBody>
            <a:bodyPr wrap="none">
              <a:spAutoFit/>
            </a:bodyPr>
            <a:lstStyle/>
            <a:p>
              <a:r>
                <a:rPr lang="en-US" b="1"/>
                <a:t>+</a:t>
              </a:r>
            </a:p>
            <a:p>
              <a:r>
                <a:rPr lang="en-US" b="1"/>
                <a:t>C</a:t>
              </a:r>
            </a:p>
            <a:p>
              <a:r>
                <a:rPr lang="en-US" b="1"/>
                <a:t>–</a:t>
              </a:r>
            </a:p>
          </p:txBody>
        </p:sp>
        <p:cxnSp>
          <p:nvCxnSpPr>
            <p:cNvPr id="15380" name="AutoShape 22"/>
            <p:cNvCxnSpPr>
              <a:cxnSpLocks noChangeShapeType="1"/>
              <a:stCxn id="15390" idx="1"/>
              <a:endCxn id="15393" idx="1"/>
            </p:cNvCxnSpPr>
            <p:nvPr/>
          </p:nvCxnSpPr>
          <p:spPr bwMode="auto">
            <a:xfrm rot="5400000" flipH="1">
              <a:off x="1569" y="2249"/>
              <a:ext cx="307" cy="571"/>
            </a:xfrm>
            <a:prstGeom prst="bentConnector2">
              <a:avLst/>
            </a:prstGeom>
            <a:noFill/>
            <a:ln w="12700">
              <a:solidFill>
                <a:schemeClr val="tx1"/>
              </a:solidFill>
              <a:miter lim="800000"/>
              <a:headEnd type="none" w="lg" len="lg"/>
              <a:tailEnd type="none" w="lg" len="lg"/>
            </a:ln>
          </p:spPr>
        </p:cxnSp>
        <p:sp>
          <p:nvSpPr>
            <p:cNvPr id="15381" name="Line 23"/>
            <p:cNvSpPr>
              <a:spLocks noChangeShapeType="1"/>
            </p:cNvSpPr>
            <p:nvPr/>
          </p:nvSpPr>
          <p:spPr bwMode="auto">
            <a:xfrm>
              <a:off x="1104" y="2496"/>
              <a:ext cx="380" cy="0"/>
            </a:xfrm>
            <a:prstGeom prst="line">
              <a:avLst/>
            </a:prstGeom>
            <a:noFill/>
            <a:ln w="12700">
              <a:solidFill>
                <a:schemeClr val="tx1"/>
              </a:solidFill>
              <a:round/>
              <a:headEnd type="none" w="lg" len="lg"/>
              <a:tailEnd type="stealth" w="lg" len="lg"/>
            </a:ln>
          </p:spPr>
          <p:txBody>
            <a:bodyPr/>
            <a:lstStyle/>
            <a:p>
              <a:endParaRPr lang="en-US"/>
            </a:p>
          </p:txBody>
        </p:sp>
        <p:sp>
          <p:nvSpPr>
            <p:cNvPr id="15382" name="Line 24"/>
            <p:cNvSpPr>
              <a:spLocks noChangeShapeType="1"/>
            </p:cNvSpPr>
            <p:nvPr/>
          </p:nvSpPr>
          <p:spPr bwMode="auto">
            <a:xfrm>
              <a:off x="1824" y="2608"/>
              <a:ext cx="0" cy="272"/>
            </a:xfrm>
            <a:prstGeom prst="line">
              <a:avLst/>
            </a:prstGeom>
            <a:noFill/>
            <a:ln w="12700">
              <a:solidFill>
                <a:schemeClr val="tx1"/>
              </a:solidFill>
              <a:round/>
              <a:headEnd type="none" w="lg" len="lg"/>
              <a:tailEnd type="stealth" w="lg" len="lg"/>
            </a:ln>
          </p:spPr>
          <p:txBody>
            <a:bodyPr/>
            <a:lstStyle/>
            <a:p>
              <a:endParaRPr lang="en-US"/>
            </a:p>
          </p:txBody>
        </p:sp>
        <p:sp>
          <p:nvSpPr>
            <p:cNvPr id="15383" name="Text Box 25"/>
            <p:cNvSpPr txBox="1">
              <a:spLocks noChangeArrowheads="1"/>
            </p:cNvSpPr>
            <p:nvPr/>
          </p:nvSpPr>
          <p:spPr bwMode="auto">
            <a:xfrm>
              <a:off x="1584" y="2617"/>
              <a:ext cx="220" cy="231"/>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C</a:t>
              </a:r>
            </a:p>
          </p:txBody>
        </p:sp>
        <p:grpSp>
          <p:nvGrpSpPr>
            <p:cNvPr id="15384" name="Group 26"/>
            <p:cNvGrpSpPr>
              <a:grpSpLocks/>
            </p:cNvGrpSpPr>
            <p:nvPr/>
          </p:nvGrpSpPr>
          <p:grpSpPr bwMode="auto">
            <a:xfrm>
              <a:off x="210" y="2566"/>
              <a:ext cx="750" cy="404"/>
              <a:chOff x="210" y="2566"/>
              <a:chExt cx="750" cy="404"/>
            </a:xfrm>
          </p:grpSpPr>
          <p:sp>
            <p:nvSpPr>
              <p:cNvPr id="15385" name="Text Box 27"/>
              <p:cNvSpPr txBox="1">
                <a:spLocks noChangeArrowheads="1"/>
              </p:cNvSpPr>
              <p:nvPr/>
            </p:nvSpPr>
            <p:spPr bwMode="auto">
              <a:xfrm>
                <a:off x="210" y="2630"/>
                <a:ext cx="395"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a:t>
                </a:r>
                <a:r>
                  <a:rPr lang="en-US" sz="2000" b="1"/>
                  <a:t>(t)</a:t>
                </a:r>
              </a:p>
            </p:txBody>
          </p:sp>
          <p:sp>
            <p:nvSpPr>
              <p:cNvPr id="15386" name="Oval 28"/>
              <p:cNvSpPr>
                <a:spLocks noChangeArrowheads="1"/>
              </p:cNvSpPr>
              <p:nvPr/>
            </p:nvSpPr>
            <p:spPr bwMode="auto">
              <a:xfrm>
                <a:off x="628" y="2608"/>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5387" name="Text Box 29"/>
              <p:cNvSpPr txBox="1">
                <a:spLocks noChangeArrowheads="1"/>
              </p:cNvSpPr>
              <p:nvPr/>
            </p:nvSpPr>
            <p:spPr bwMode="auto">
              <a:xfrm>
                <a:off x="694" y="2566"/>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sp>
            <p:nvSpPr>
              <p:cNvPr id="15388" name="Text Box 30"/>
              <p:cNvSpPr txBox="1">
                <a:spLocks noChangeArrowheads="1"/>
              </p:cNvSpPr>
              <p:nvPr/>
            </p:nvSpPr>
            <p:spPr bwMode="auto">
              <a:xfrm>
                <a:off x="696" y="2657"/>
                <a:ext cx="194" cy="231"/>
              </a:xfrm>
              <a:prstGeom prst="rect">
                <a:avLst/>
              </a:prstGeom>
              <a:noFill/>
              <a:ln w="12700">
                <a:noFill/>
                <a:miter lim="800000"/>
                <a:headEnd type="none" w="lg" len="lg"/>
                <a:tailEnd type="none" w="lg" len="lg"/>
              </a:ln>
            </p:spPr>
            <p:txBody>
              <a:bodyPr wrap="none">
                <a:spAutoFit/>
              </a:bodyPr>
              <a:lstStyle/>
              <a:p>
                <a:r>
                  <a:rPr lang="en-US"/>
                  <a:t>~</a:t>
                </a:r>
              </a:p>
            </p:txBody>
          </p:sp>
        </p:grpSp>
      </p:grpSp>
      <p:sp>
        <p:nvSpPr>
          <p:cNvPr id="15372" name="Text Box 31"/>
          <p:cNvSpPr txBox="1">
            <a:spLocks noChangeArrowheads="1"/>
          </p:cNvSpPr>
          <p:nvPr/>
        </p:nvSpPr>
        <p:spPr bwMode="auto">
          <a:xfrm>
            <a:off x="4114800" y="3735388"/>
            <a:ext cx="4186238" cy="379412"/>
          </a:xfrm>
          <a:prstGeom prst="rect">
            <a:avLst/>
          </a:prstGeom>
          <a:solidFill>
            <a:srgbClr val="8495A9">
              <a:alpha val="50195"/>
            </a:srgbClr>
          </a:solidFill>
          <a:ln w="12700">
            <a:solidFill>
              <a:schemeClr val="tx1"/>
            </a:solidFill>
            <a:miter lim="800000"/>
            <a:headEnd type="none" w="lg" len="lg"/>
            <a:tailEnd type="none" w="lg" len="lg"/>
          </a:ln>
        </p:spPr>
        <p:txBody>
          <a:bodyPr>
            <a:spAutoFit/>
          </a:bodyPr>
          <a:lstStyle/>
          <a:p>
            <a:pPr algn="l"/>
            <a:r>
              <a:rPr lang="en-US"/>
              <a:t>Solving these equations for </a:t>
            </a:r>
            <a:r>
              <a:rPr lang="en-US" b="1"/>
              <a:t>A</a:t>
            </a:r>
            <a:r>
              <a:rPr lang="en-US"/>
              <a:t> and </a:t>
            </a:r>
            <a:r>
              <a:rPr lang="en-US" b="1"/>
              <a:t>B</a:t>
            </a:r>
            <a:r>
              <a:rPr lang="en-US"/>
              <a:t> gives:</a:t>
            </a:r>
            <a:endParaRPr lang="el-GR"/>
          </a:p>
        </p:txBody>
      </p:sp>
      <p:graphicFrame>
        <p:nvGraphicFramePr>
          <p:cNvPr id="15363" name="Object 33"/>
          <p:cNvGraphicFramePr>
            <a:graphicFrameLocks noChangeAspect="1"/>
          </p:cNvGraphicFramePr>
          <p:nvPr/>
        </p:nvGraphicFramePr>
        <p:xfrm>
          <a:off x="6210300" y="2535238"/>
          <a:ext cx="2552700" cy="817562"/>
        </p:xfrm>
        <a:graphic>
          <a:graphicData uri="http://schemas.openxmlformats.org/presentationml/2006/ole">
            <p:oleObj spid="_x0000_s15363" name="Equation" r:id="rId4" imgW="1231560" imgH="393480" progId="Equation.3">
              <p:embed/>
            </p:oleObj>
          </a:graphicData>
        </a:graphic>
      </p:graphicFrame>
      <p:graphicFrame>
        <p:nvGraphicFramePr>
          <p:cNvPr id="15364" name="Object 35"/>
          <p:cNvGraphicFramePr>
            <a:graphicFrameLocks noChangeAspect="1"/>
          </p:cNvGraphicFramePr>
          <p:nvPr>
            <p:ph sz="quarter" idx="3"/>
          </p:nvPr>
        </p:nvGraphicFramePr>
        <p:xfrm>
          <a:off x="3813175" y="4522788"/>
          <a:ext cx="2171700" cy="852487"/>
        </p:xfrm>
        <a:graphic>
          <a:graphicData uri="http://schemas.openxmlformats.org/presentationml/2006/ole">
            <p:oleObj spid="_x0000_s15364" name="Equation" r:id="rId5" imgW="1066680" imgH="419040" progId="Equation.3">
              <p:embed/>
            </p:oleObj>
          </a:graphicData>
        </a:graphic>
      </p:graphicFrame>
      <p:graphicFrame>
        <p:nvGraphicFramePr>
          <p:cNvPr id="15365" name="Object 37"/>
          <p:cNvGraphicFramePr>
            <a:graphicFrameLocks noChangeAspect="1"/>
          </p:cNvGraphicFramePr>
          <p:nvPr/>
        </p:nvGraphicFramePr>
        <p:xfrm>
          <a:off x="6280150" y="4522788"/>
          <a:ext cx="2171700" cy="852487"/>
        </p:xfrm>
        <a:graphic>
          <a:graphicData uri="http://schemas.openxmlformats.org/presentationml/2006/ole">
            <p:oleObj spid="_x0000_s15365" name="Equation" r:id="rId6" imgW="1066680" imgH="419040" progId="Equation.3">
              <p:embed/>
            </p:oleObj>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Date Placeholder 5"/>
          <p:cNvSpPr>
            <a:spLocks noGrp="1"/>
          </p:cNvSpPr>
          <p:nvPr>
            <p:ph type="dt" sz="quarter" idx="10"/>
          </p:nvPr>
        </p:nvSpPr>
        <p:spPr>
          <a:noFill/>
        </p:spPr>
        <p:txBody>
          <a:bodyPr/>
          <a:lstStyle/>
          <a:p>
            <a:r>
              <a:rPr lang="en-US" smtClean="0"/>
              <a:t>ECEN 301</a:t>
            </a:r>
          </a:p>
        </p:txBody>
      </p:sp>
      <p:sp>
        <p:nvSpPr>
          <p:cNvPr id="16388" name="Footer Placeholder 6"/>
          <p:cNvSpPr>
            <a:spLocks noGrp="1"/>
          </p:cNvSpPr>
          <p:nvPr>
            <p:ph type="ftr" sz="quarter" idx="11"/>
          </p:nvPr>
        </p:nvSpPr>
        <p:spPr>
          <a:noFill/>
        </p:spPr>
        <p:txBody>
          <a:bodyPr/>
          <a:lstStyle/>
          <a:p>
            <a:r>
              <a:rPr lang="en-US" smtClean="0"/>
              <a:t>Discussion #11 – Dynamic Circuits</a:t>
            </a:r>
          </a:p>
        </p:txBody>
      </p:sp>
      <p:sp>
        <p:nvSpPr>
          <p:cNvPr id="16389" name="Slide Number Placeholder 7"/>
          <p:cNvSpPr>
            <a:spLocks noGrp="1"/>
          </p:cNvSpPr>
          <p:nvPr>
            <p:ph type="sldNum" sz="quarter" idx="12"/>
          </p:nvPr>
        </p:nvSpPr>
        <p:spPr>
          <a:noFill/>
        </p:spPr>
        <p:txBody>
          <a:bodyPr/>
          <a:lstStyle/>
          <a:p>
            <a:pPr lvl="1"/>
            <a:fld id="{1C3553CE-50D7-4203-B601-143D5B7D31AB}" type="slidenum">
              <a:rPr lang="en-US" smtClean="0"/>
              <a:pPr lvl="1"/>
              <a:t>25</a:t>
            </a:fld>
            <a:endParaRPr lang="en-US" smtClean="0"/>
          </a:p>
        </p:txBody>
      </p:sp>
      <p:sp>
        <p:nvSpPr>
          <p:cNvPr id="16390" name="Rectangle 2"/>
          <p:cNvSpPr>
            <a:spLocks noGrp="1" noChangeArrowheads="1"/>
          </p:cNvSpPr>
          <p:nvPr>
            <p:ph type="title"/>
          </p:nvPr>
        </p:nvSpPr>
        <p:spPr/>
        <p:txBody>
          <a:bodyPr/>
          <a:lstStyle/>
          <a:p>
            <a:r>
              <a:rPr lang="en-US" smtClean="0"/>
              <a:t>Sinusoidal Source Responses</a:t>
            </a:r>
          </a:p>
        </p:txBody>
      </p:sp>
      <p:sp>
        <p:nvSpPr>
          <p:cNvPr id="16391" name="Rectangle 3"/>
          <p:cNvSpPr>
            <a:spLocks noGrp="1" noChangeArrowheads="1"/>
          </p:cNvSpPr>
          <p:nvPr>
            <p:ph type="body" sz="half" idx="1"/>
          </p:nvPr>
        </p:nvSpPr>
        <p:spPr>
          <a:xfrm>
            <a:off x="406400" y="1333500"/>
            <a:ext cx="8045450" cy="1104900"/>
          </a:xfrm>
        </p:spPr>
        <p:txBody>
          <a:bodyPr/>
          <a:lstStyle/>
          <a:p>
            <a:r>
              <a:rPr lang="en-US" sz="2800" smtClean="0"/>
              <a:t>Consider the AC source producing the voltage:</a:t>
            </a:r>
          </a:p>
          <a:p>
            <a:pPr>
              <a:buFont typeface="Monotype Sorts" pitchFamily="2" charset="2"/>
              <a:buNone/>
            </a:pPr>
            <a:r>
              <a:rPr lang="en-US" sz="2800" smtClean="0"/>
              <a:t>	</a:t>
            </a:r>
            <a:r>
              <a:rPr lang="en-US" sz="2800" b="1" smtClean="0"/>
              <a:t>v</a:t>
            </a:r>
            <a:r>
              <a:rPr lang="en-US" sz="2800" b="1" baseline="-25000" smtClean="0"/>
              <a:t>s</a:t>
            </a:r>
            <a:r>
              <a:rPr lang="en-US" sz="2800" b="1" smtClean="0"/>
              <a:t>(t) = Vcos(</a:t>
            </a:r>
            <a:r>
              <a:rPr lang="el-GR" sz="2800" b="1" smtClean="0">
                <a:cs typeface="Times New Roman" pitchFamily="18" charset="0"/>
              </a:rPr>
              <a:t>ω</a:t>
            </a:r>
            <a:r>
              <a:rPr lang="en-US" sz="2800" b="1" smtClean="0"/>
              <a:t>t)</a:t>
            </a:r>
          </a:p>
        </p:txBody>
      </p:sp>
      <p:grpSp>
        <p:nvGrpSpPr>
          <p:cNvPr id="16392" name="Group 5"/>
          <p:cNvGrpSpPr>
            <a:grpSpLocks/>
          </p:cNvGrpSpPr>
          <p:nvPr/>
        </p:nvGrpSpPr>
        <p:grpSpPr bwMode="auto">
          <a:xfrm>
            <a:off x="76200" y="2768600"/>
            <a:ext cx="3432175" cy="1450975"/>
            <a:chOff x="210" y="2111"/>
            <a:chExt cx="2162" cy="914"/>
          </a:xfrm>
        </p:grpSpPr>
        <p:grpSp>
          <p:nvGrpSpPr>
            <p:cNvPr id="16395" name="Group 6"/>
            <p:cNvGrpSpPr>
              <a:grpSpLocks/>
            </p:cNvGrpSpPr>
            <p:nvPr/>
          </p:nvGrpSpPr>
          <p:grpSpPr bwMode="auto">
            <a:xfrm rot="5400000" flipH="1" flipV="1">
              <a:off x="1237" y="2239"/>
              <a:ext cx="112" cy="287"/>
              <a:chOff x="3450" y="2313"/>
              <a:chExt cx="111" cy="216"/>
            </a:xfrm>
          </p:grpSpPr>
          <p:sp>
            <p:nvSpPr>
              <p:cNvPr id="16413" name="Line 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6414" name="Line 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6415" name="Line 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6416" name="Line 1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6417" name="Line 1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6418" name="Line 1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6419" name="Line 1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6396" name="Text Box 14"/>
            <p:cNvSpPr txBox="1">
              <a:spLocks noChangeArrowheads="1"/>
            </p:cNvSpPr>
            <p:nvPr/>
          </p:nvSpPr>
          <p:spPr bwMode="auto">
            <a:xfrm>
              <a:off x="1071" y="2111"/>
              <a:ext cx="434" cy="231"/>
            </a:xfrm>
            <a:prstGeom prst="rect">
              <a:avLst/>
            </a:prstGeom>
            <a:noFill/>
            <a:ln w="12700">
              <a:noFill/>
              <a:miter lim="800000"/>
              <a:headEnd type="none" w="lg" len="lg"/>
              <a:tailEnd type="none" w="lg" len="lg"/>
            </a:ln>
          </p:spPr>
          <p:txBody>
            <a:bodyPr wrap="none">
              <a:spAutoFit/>
            </a:bodyPr>
            <a:lstStyle/>
            <a:p>
              <a:r>
                <a:rPr lang="en-US" b="1"/>
                <a:t>+ R</a:t>
              </a:r>
              <a:r>
                <a:rPr lang="en-US" b="1" baseline="-25000"/>
                <a:t> </a:t>
              </a:r>
              <a:r>
                <a:rPr lang="en-US"/>
                <a:t>–</a:t>
              </a:r>
              <a:endParaRPr lang="en-US" b="1" baseline="-25000"/>
            </a:p>
          </p:txBody>
        </p:sp>
        <p:cxnSp>
          <p:nvCxnSpPr>
            <p:cNvPr id="16397" name="AutoShape 15"/>
            <p:cNvCxnSpPr>
              <a:cxnSpLocks noChangeShapeType="1"/>
              <a:stCxn id="16409" idx="0"/>
              <a:endCxn id="16413" idx="0"/>
            </p:cNvCxnSpPr>
            <p:nvPr/>
          </p:nvCxnSpPr>
          <p:spPr bwMode="auto">
            <a:xfrm rot="-5400000">
              <a:off x="884" y="2300"/>
              <a:ext cx="175" cy="357"/>
            </a:xfrm>
            <a:prstGeom prst="bentConnector2">
              <a:avLst/>
            </a:prstGeom>
            <a:noFill/>
            <a:ln w="12700">
              <a:solidFill>
                <a:schemeClr val="tx1"/>
              </a:solidFill>
              <a:miter lim="800000"/>
              <a:headEnd type="none" w="lg" len="lg"/>
              <a:tailEnd type="none" w="lg" len="lg"/>
            </a:ln>
          </p:spPr>
        </p:cxnSp>
        <p:cxnSp>
          <p:nvCxnSpPr>
            <p:cNvPr id="16398" name="AutoShape 16"/>
            <p:cNvCxnSpPr>
              <a:cxnSpLocks noChangeShapeType="1"/>
              <a:stCxn id="16409" idx="2"/>
              <a:endCxn id="16411" idx="1"/>
            </p:cNvCxnSpPr>
            <p:nvPr/>
          </p:nvCxnSpPr>
          <p:spPr bwMode="auto">
            <a:xfrm rot="5400000" flipH="1" flipV="1">
              <a:off x="1308" y="2269"/>
              <a:ext cx="186" cy="1215"/>
            </a:xfrm>
            <a:prstGeom prst="bentConnector5">
              <a:avLst>
                <a:gd name="adj1" fmla="val -77421"/>
                <a:gd name="adj2" fmla="val 48065"/>
                <a:gd name="adj3" fmla="val -76884"/>
              </a:avLst>
            </a:prstGeom>
            <a:noFill/>
            <a:ln w="12700">
              <a:solidFill>
                <a:schemeClr val="tx1"/>
              </a:solidFill>
              <a:miter lim="800000"/>
              <a:headEnd type="none" w="lg" len="lg"/>
              <a:tailEnd type="none" w="lg" len="lg"/>
            </a:ln>
          </p:spPr>
        </p:cxnSp>
        <p:sp>
          <p:nvSpPr>
            <p:cNvPr id="16399" name="Text Box 17"/>
            <p:cNvSpPr txBox="1">
              <a:spLocks noChangeArrowheads="1"/>
            </p:cNvSpPr>
            <p:nvPr/>
          </p:nvSpPr>
          <p:spPr bwMode="auto">
            <a:xfrm>
              <a:off x="1218" y="2448"/>
              <a:ext cx="220" cy="231"/>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R</a:t>
              </a:r>
            </a:p>
          </p:txBody>
        </p:sp>
        <p:grpSp>
          <p:nvGrpSpPr>
            <p:cNvPr id="16400" name="Group 18"/>
            <p:cNvGrpSpPr>
              <a:grpSpLocks/>
            </p:cNvGrpSpPr>
            <p:nvPr/>
          </p:nvGrpSpPr>
          <p:grpSpPr bwMode="auto">
            <a:xfrm>
              <a:off x="1864" y="2688"/>
              <a:ext cx="288" cy="97"/>
              <a:chOff x="3436" y="2784"/>
              <a:chExt cx="288" cy="97"/>
            </a:xfrm>
          </p:grpSpPr>
          <p:sp>
            <p:nvSpPr>
              <p:cNvPr id="16411" name="Freeform 19"/>
              <p:cNvSpPr>
                <a:spLocks/>
              </p:cNvSpPr>
              <p:nvPr/>
            </p:nvSpPr>
            <p:spPr bwMode="auto">
              <a:xfrm>
                <a:off x="3436" y="2880"/>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16412" name="Freeform 20"/>
              <p:cNvSpPr>
                <a:spLocks/>
              </p:cNvSpPr>
              <p:nvPr/>
            </p:nvSpPr>
            <p:spPr bwMode="auto">
              <a:xfrm>
                <a:off x="3436" y="2784"/>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sp>
          <p:nvSpPr>
            <p:cNvPr id="16401" name="Text Box 21"/>
            <p:cNvSpPr txBox="1">
              <a:spLocks noChangeArrowheads="1"/>
            </p:cNvSpPr>
            <p:nvPr/>
          </p:nvSpPr>
          <p:spPr bwMode="auto">
            <a:xfrm>
              <a:off x="2152" y="2448"/>
              <a:ext cx="220" cy="577"/>
            </a:xfrm>
            <a:prstGeom prst="rect">
              <a:avLst/>
            </a:prstGeom>
            <a:noFill/>
            <a:ln w="12700">
              <a:noFill/>
              <a:miter lim="800000"/>
              <a:headEnd type="none" w="lg" len="lg"/>
              <a:tailEnd type="none" w="lg" len="lg"/>
            </a:ln>
          </p:spPr>
          <p:txBody>
            <a:bodyPr wrap="none">
              <a:spAutoFit/>
            </a:bodyPr>
            <a:lstStyle/>
            <a:p>
              <a:r>
                <a:rPr lang="en-US" b="1"/>
                <a:t>+</a:t>
              </a:r>
            </a:p>
            <a:p>
              <a:r>
                <a:rPr lang="en-US" b="1"/>
                <a:t>C</a:t>
              </a:r>
            </a:p>
            <a:p>
              <a:r>
                <a:rPr lang="en-US" b="1"/>
                <a:t>–</a:t>
              </a:r>
            </a:p>
          </p:txBody>
        </p:sp>
        <p:cxnSp>
          <p:nvCxnSpPr>
            <p:cNvPr id="16402" name="AutoShape 22"/>
            <p:cNvCxnSpPr>
              <a:cxnSpLocks noChangeShapeType="1"/>
              <a:stCxn id="16412" idx="1"/>
              <a:endCxn id="16415" idx="1"/>
            </p:cNvCxnSpPr>
            <p:nvPr/>
          </p:nvCxnSpPr>
          <p:spPr bwMode="auto">
            <a:xfrm rot="5400000" flipH="1">
              <a:off x="1569" y="2249"/>
              <a:ext cx="307" cy="571"/>
            </a:xfrm>
            <a:prstGeom prst="bentConnector2">
              <a:avLst/>
            </a:prstGeom>
            <a:noFill/>
            <a:ln w="12700">
              <a:solidFill>
                <a:schemeClr val="tx1"/>
              </a:solidFill>
              <a:miter lim="800000"/>
              <a:headEnd type="none" w="lg" len="lg"/>
              <a:tailEnd type="none" w="lg" len="lg"/>
            </a:ln>
          </p:spPr>
        </p:cxnSp>
        <p:sp>
          <p:nvSpPr>
            <p:cNvPr id="16403" name="Line 23"/>
            <p:cNvSpPr>
              <a:spLocks noChangeShapeType="1"/>
            </p:cNvSpPr>
            <p:nvPr/>
          </p:nvSpPr>
          <p:spPr bwMode="auto">
            <a:xfrm>
              <a:off x="1104" y="2496"/>
              <a:ext cx="380" cy="0"/>
            </a:xfrm>
            <a:prstGeom prst="line">
              <a:avLst/>
            </a:prstGeom>
            <a:noFill/>
            <a:ln w="12700">
              <a:solidFill>
                <a:schemeClr val="tx1"/>
              </a:solidFill>
              <a:round/>
              <a:headEnd type="none" w="lg" len="lg"/>
              <a:tailEnd type="stealth" w="lg" len="lg"/>
            </a:ln>
          </p:spPr>
          <p:txBody>
            <a:bodyPr/>
            <a:lstStyle/>
            <a:p>
              <a:endParaRPr lang="en-US"/>
            </a:p>
          </p:txBody>
        </p:sp>
        <p:sp>
          <p:nvSpPr>
            <p:cNvPr id="16404" name="Line 24"/>
            <p:cNvSpPr>
              <a:spLocks noChangeShapeType="1"/>
            </p:cNvSpPr>
            <p:nvPr/>
          </p:nvSpPr>
          <p:spPr bwMode="auto">
            <a:xfrm>
              <a:off x="1824" y="2608"/>
              <a:ext cx="0" cy="272"/>
            </a:xfrm>
            <a:prstGeom prst="line">
              <a:avLst/>
            </a:prstGeom>
            <a:noFill/>
            <a:ln w="12700">
              <a:solidFill>
                <a:schemeClr val="tx1"/>
              </a:solidFill>
              <a:round/>
              <a:headEnd type="none" w="lg" len="lg"/>
              <a:tailEnd type="stealth" w="lg" len="lg"/>
            </a:ln>
          </p:spPr>
          <p:txBody>
            <a:bodyPr/>
            <a:lstStyle/>
            <a:p>
              <a:endParaRPr lang="en-US"/>
            </a:p>
          </p:txBody>
        </p:sp>
        <p:sp>
          <p:nvSpPr>
            <p:cNvPr id="16405" name="Text Box 25"/>
            <p:cNvSpPr txBox="1">
              <a:spLocks noChangeArrowheads="1"/>
            </p:cNvSpPr>
            <p:nvPr/>
          </p:nvSpPr>
          <p:spPr bwMode="auto">
            <a:xfrm>
              <a:off x="1584" y="2617"/>
              <a:ext cx="220" cy="231"/>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C</a:t>
              </a:r>
            </a:p>
          </p:txBody>
        </p:sp>
        <p:grpSp>
          <p:nvGrpSpPr>
            <p:cNvPr id="16406" name="Group 26"/>
            <p:cNvGrpSpPr>
              <a:grpSpLocks/>
            </p:cNvGrpSpPr>
            <p:nvPr/>
          </p:nvGrpSpPr>
          <p:grpSpPr bwMode="auto">
            <a:xfrm>
              <a:off x="210" y="2566"/>
              <a:ext cx="750" cy="404"/>
              <a:chOff x="210" y="2566"/>
              <a:chExt cx="750" cy="404"/>
            </a:xfrm>
          </p:grpSpPr>
          <p:sp>
            <p:nvSpPr>
              <p:cNvPr id="16407" name="Text Box 27"/>
              <p:cNvSpPr txBox="1">
                <a:spLocks noChangeArrowheads="1"/>
              </p:cNvSpPr>
              <p:nvPr/>
            </p:nvSpPr>
            <p:spPr bwMode="auto">
              <a:xfrm>
                <a:off x="210" y="2630"/>
                <a:ext cx="395"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a:t>
                </a:r>
                <a:r>
                  <a:rPr lang="en-US" sz="2000" b="1"/>
                  <a:t>(t)</a:t>
                </a:r>
              </a:p>
            </p:txBody>
          </p:sp>
          <p:sp>
            <p:nvSpPr>
              <p:cNvPr id="16408" name="Oval 28"/>
              <p:cNvSpPr>
                <a:spLocks noChangeArrowheads="1"/>
              </p:cNvSpPr>
              <p:nvPr/>
            </p:nvSpPr>
            <p:spPr bwMode="auto">
              <a:xfrm>
                <a:off x="628" y="2608"/>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6409" name="Text Box 29"/>
              <p:cNvSpPr txBox="1">
                <a:spLocks noChangeArrowheads="1"/>
              </p:cNvSpPr>
              <p:nvPr/>
            </p:nvSpPr>
            <p:spPr bwMode="auto">
              <a:xfrm>
                <a:off x="694" y="2566"/>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sp>
            <p:nvSpPr>
              <p:cNvPr id="16410" name="Text Box 30"/>
              <p:cNvSpPr txBox="1">
                <a:spLocks noChangeArrowheads="1"/>
              </p:cNvSpPr>
              <p:nvPr/>
            </p:nvSpPr>
            <p:spPr bwMode="auto">
              <a:xfrm>
                <a:off x="696" y="2657"/>
                <a:ext cx="194" cy="231"/>
              </a:xfrm>
              <a:prstGeom prst="rect">
                <a:avLst/>
              </a:prstGeom>
              <a:noFill/>
              <a:ln w="12700">
                <a:noFill/>
                <a:miter lim="800000"/>
                <a:headEnd type="none" w="lg" len="lg"/>
                <a:tailEnd type="none" w="lg" len="lg"/>
              </a:ln>
            </p:spPr>
            <p:txBody>
              <a:bodyPr wrap="none">
                <a:spAutoFit/>
              </a:bodyPr>
              <a:lstStyle/>
              <a:p>
                <a:r>
                  <a:rPr lang="en-US"/>
                  <a:t>~</a:t>
                </a:r>
              </a:p>
            </p:txBody>
          </p:sp>
        </p:grpSp>
      </p:grpSp>
      <p:sp>
        <p:nvSpPr>
          <p:cNvPr id="16393" name="Text Box 31"/>
          <p:cNvSpPr txBox="1">
            <a:spLocks noChangeArrowheads="1"/>
          </p:cNvSpPr>
          <p:nvPr/>
        </p:nvSpPr>
        <p:spPr bwMode="auto">
          <a:xfrm>
            <a:off x="4343400" y="3049588"/>
            <a:ext cx="3886200" cy="469900"/>
          </a:xfrm>
          <a:prstGeom prst="rect">
            <a:avLst/>
          </a:prstGeom>
          <a:solidFill>
            <a:srgbClr val="8495A9">
              <a:alpha val="50195"/>
            </a:srgbClr>
          </a:solidFill>
          <a:ln w="12700">
            <a:solidFill>
              <a:schemeClr val="tx1"/>
            </a:solidFill>
            <a:miter lim="800000"/>
            <a:headEnd type="none" w="lg" len="lg"/>
            <a:tailEnd type="none" w="lg" len="lg"/>
          </a:ln>
        </p:spPr>
        <p:txBody>
          <a:bodyPr>
            <a:spAutoFit/>
          </a:bodyPr>
          <a:lstStyle/>
          <a:p>
            <a:pPr algn="l"/>
            <a:r>
              <a:rPr lang="en-US" sz="2400"/>
              <a:t>Writing the solution for </a:t>
            </a:r>
            <a:r>
              <a:rPr lang="en-US" sz="2400" b="1"/>
              <a:t>v</a:t>
            </a:r>
            <a:r>
              <a:rPr lang="en-US" sz="2400" b="1" baseline="-25000"/>
              <a:t>C</a:t>
            </a:r>
            <a:r>
              <a:rPr lang="en-US" sz="2400" b="1"/>
              <a:t>(t):</a:t>
            </a:r>
            <a:endParaRPr lang="el-GR" sz="2400" b="1"/>
          </a:p>
        </p:txBody>
      </p:sp>
      <p:graphicFrame>
        <p:nvGraphicFramePr>
          <p:cNvPr id="16386" name="Object 33"/>
          <p:cNvGraphicFramePr>
            <a:graphicFrameLocks noChangeAspect="1"/>
          </p:cNvGraphicFramePr>
          <p:nvPr>
            <p:ph sz="quarter" idx="3"/>
          </p:nvPr>
        </p:nvGraphicFramePr>
        <p:xfrm>
          <a:off x="3159125" y="4325938"/>
          <a:ext cx="5727700" cy="779462"/>
        </p:xfrm>
        <a:graphic>
          <a:graphicData uri="http://schemas.openxmlformats.org/presentationml/2006/ole">
            <p:oleObj spid="_x0000_s16386" name="Equation" r:id="rId3" imgW="3085920" imgH="419040" progId="Equation.3">
              <p:embed/>
            </p:oleObj>
          </a:graphicData>
        </a:graphic>
      </p:graphicFrame>
      <p:sp>
        <p:nvSpPr>
          <p:cNvPr id="16394" name="Text Box 36"/>
          <p:cNvSpPr txBox="1">
            <a:spLocks noChangeArrowheads="1"/>
          </p:cNvSpPr>
          <p:nvPr/>
        </p:nvSpPr>
        <p:spPr bwMode="auto">
          <a:xfrm>
            <a:off x="152400" y="5441950"/>
            <a:ext cx="4191000" cy="654050"/>
          </a:xfrm>
          <a:prstGeom prst="rect">
            <a:avLst/>
          </a:prstGeom>
          <a:solidFill>
            <a:srgbClr val="8495A9">
              <a:alpha val="50195"/>
            </a:srgbClr>
          </a:solidFill>
          <a:ln w="12700">
            <a:solidFill>
              <a:schemeClr val="tx1"/>
            </a:solidFill>
            <a:miter lim="800000"/>
            <a:headEnd type="none" w="lg" len="lg"/>
            <a:tailEnd type="none" w="lg" len="lg"/>
          </a:ln>
        </p:spPr>
        <p:txBody>
          <a:bodyPr>
            <a:spAutoFit/>
          </a:bodyPr>
          <a:lstStyle/>
          <a:p>
            <a:pPr algn="l"/>
            <a:r>
              <a:rPr lang="en-US" b="1"/>
              <a:t>NB</a:t>
            </a:r>
            <a:r>
              <a:rPr lang="en-US"/>
              <a:t>: This is the solution for </a:t>
            </a:r>
            <a:r>
              <a:rPr lang="en-US" b="1"/>
              <a:t>a single-order</a:t>
            </a:r>
            <a:r>
              <a:rPr lang="en-US"/>
              <a:t> diff EQ (i.e. with only </a:t>
            </a:r>
            <a:r>
              <a:rPr lang="en-US" b="1"/>
              <a:t>one</a:t>
            </a:r>
            <a:r>
              <a:rPr lang="en-US"/>
              <a:t> capacitor)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Date Placeholder 5"/>
          <p:cNvSpPr>
            <a:spLocks noGrp="1"/>
          </p:cNvSpPr>
          <p:nvPr>
            <p:ph type="dt" sz="quarter" idx="10"/>
          </p:nvPr>
        </p:nvSpPr>
        <p:spPr>
          <a:noFill/>
        </p:spPr>
        <p:txBody>
          <a:bodyPr/>
          <a:lstStyle/>
          <a:p>
            <a:r>
              <a:rPr lang="en-US" smtClean="0"/>
              <a:t>ECEN 301</a:t>
            </a:r>
          </a:p>
        </p:txBody>
      </p:sp>
      <p:sp>
        <p:nvSpPr>
          <p:cNvPr id="17413" name="Footer Placeholder 6"/>
          <p:cNvSpPr>
            <a:spLocks noGrp="1"/>
          </p:cNvSpPr>
          <p:nvPr>
            <p:ph type="ftr" sz="quarter" idx="11"/>
          </p:nvPr>
        </p:nvSpPr>
        <p:spPr>
          <a:noFill/>
        </p:spPr>
        <p:txBody>
          <a:bodyPr/>
          <a:lstStyle/>
          <a:p>
            <a:r>
              <a:rPr lang="en-US" smtClean="0"/>
              <a:t>Discussion #11 – Dynamic Circuits</a:t>
            </a:r>
          </a:p>
        </p:txBody>
      </p:sp>
      <p:sp>
        <p:nvSpPr>
          <p:cNvPr id="17414" name="Slide Number Placeholder 7"/>
          <p:cNvSpPr>
            <a:spLocks noGrp="1"/>
          </p:cNvSpPr>
          <p:nvPr>
            <p:ph type="sldNum" sz="quarter" idx="12"/>
          </p:nvPr>
        </p:nvSpPr>
        <p:spPr>
          <a:noFill/>
        </p:spPr>
        <p:txBody>
          <a:bodyPr/>
          <a:lstStyle/>
          <a:p>
            <a:pPr lvl="1"/>
            <a:fld id="{5FC25F41-AA54-40D5-BF7A-7B2F68E585FD}" type="slidenum">
              <a:rPr lang="en-US" smtClean="0"/>
              <a:pPr lvl="1"/>
              <a:t>26</a:t>
            </a:fld>
            <a:endParaRPr lang="en-US" smtClean="0"/>
          </a:p>
        </p:txBody>
      </p:sp>
      <p:sp>
        <p:nvSpPr>
          <p:cNvPr id="17415" name="Rectangle 2"/>
          <p:cNvSpPr>
            <a:spLocks noGrp="1" noChangeArrowheads="1"/>
          </p:cNvSpPr>
          <p:nvPr>
            <p:ph type="title"/>
          </p:nvPr>
        </p:nvSpPr>
        <p:spPr/>
        <p:txBody>
          <a:bodyPr/>
          <a:lstStyle/>
          <a:p>
            <a:r>
              <a:rPr lang="en-US" smtClean="0"/>
              <a:t>Sinusoidal Source Responses</a:t>
            </a:r>
          </a:p>
        </p:txBody>
      </p:sp>
      <p:sp>
        <p:nvSpPr>
          <p:cNvPr id="17416" name="Rectangle 3"/>
          <p:cNvSpPr>
            <a:spLocks noGrp="1" noChangeArrowheads="1"/>
          </p:cNvSpPr>
          <p:nvPr>
            <p:ph type="body" sz="half" idx="1"/>
          </p:nvPr>
        </p:nvSpPr>
        <p:spPr>
          <a:xfrm>
            <a:off x="406400" y="1333500"/>
            <a:ext cx="8045450" cy="1104900"/>
          </a:xfrm>
        </p:spPr>
        <p:txBody>
          <a:bodyPr/>
          <a:lstStyle/>
          <a:p>
            <a:pPr>
              <a:buFont typeface="Monotype Sorts" pitchFamily="2" charset="2"/>
              <a:buNone/>
            </a:pPr>
            <a:r>
              <a:rPr lang="en-US" sz="2800" b="1" smtClean="0"/>
              <a:t>v</a:t>
            </a:r>
            <a:r>
              <a:rPr lang="en-US" sz="2800" b="1" baseline="-25000" smtClean="0"/>
              <a:t>c</a:t>
            </a:r>
            <a:r>
              <a:rPr lang="en-US" sz="2800" b="1" smtClean="0"/>
              <a:t>(t) </a:t>
            </a:r>
            <a:r>
              <a:rPr lang="en-US" sz="2800" smtClean="0"/>
              <a:t>has the same </a:t>
            </a:r>
            <a:r>
              <a:rPr lang="en-US" sz="2800" b="1" smtClean="0"/>
              <a:t>frequency</a:t>
            </a:r>
            <a:r>
              <a:rPr lang="en-US" sz="2800" smtClean="0"/>
              <a:t>, but different </a:t>
            </a:r>
            <a:r>
              <a:rPr lang="en-US" sz="2800" b="1" smtClean="0"/>
              <a:t>amplitude</a:t>
            </a:r>
            <a:r>
              <a:rPr lang="en-US" sz="2800" smtClean="0"/>
              <a:t> and different </a:t>
            </a:r>
            <a:r>
              <a:rPr lang="en-US" sz="2800" b="1" smtClean="0"/>
              <a:t>phase</a:t>
            </a:r>
            <a:r>
              <a:rPr lang="en-US" sz="2800" smtClean="0"/>
              <a:t> than </a:t>
            </a:r>
            <a:r>
              <a:rPr lang="en-US" sz="2800" b="1" smtClean="0"/>
              <a:t>v</a:t>
            </a:r>
            <a:r>
              <a:rPr lang="en-US" sz="2800" b="1" baseline="-25000" smtClean="0"/>
              <a:t>s</a:t>
            </a:r>
            <a:r>
              <a:rPr lang="en-US" sz="2800" b="1" smtClean="0"/>
              <a:t>(t)</a:t>
            </a:r>
          </a:p>
        </p:txBody>
      </p:sp>
      <p:graphicFrame>
        <p:nvGraphicFramePr>
          <p:cNvPr id="17410" name="Object 31"/>
          <p:cNvGraphicFramePr>
            <a:graphicFrameLocks noChangeAspect="1"/>
          </p:cNvGraphicFramePr>
          <p:nvPr>
            <p:ph sz="quarter" idx="3"/>
          </p:nvPr>
        </p:nvGraphicFramePr>
        <p:xfrm>
          <a:off x="1524000" y="5468938"/>
          <a:ext cx="5943600" cy="779462"/>
        </p:xfrm>
        <a:graphic>
          <a:graphicData uri="http://schemas.openxmlformats.org/presentationml/2006/ole">
            <p:oleObj spid="_x0000_s17410" name="Equation" r:id="rId3" imgW="3085920" imgH="419040" progId="Equation.3">
              <p:embed/>
            </p:oleObj>
          </a:graphicData>
        </a:graphic>
      </p:graphicFrame>
      <p:graphicFrame>
        <p:nvGraphicFramePr>
          <p:cNvPr id="17411" name="Object 35"/>
          <p:cNvGraphicFramePr>
            <a:graphicFrameLocks noChangeAspect="1"/>
          </p:cNvGraphicFramePr>
          <p:nvPr/>
        </p:nvGraphicFramePr>
        <p:xfrm>
          <a:off x="838200" y="2246313"/>
          <a:ext cx="5715000" cy="3168650"/>
        </p:xfrm>
        <a:graphic>
          <a:graphicData uri="http://schemas.openxmlformats.org/presentationml/2006/ole">
            <p:oleObj spid="_x0000_s17411" r:id="rId4" imgW="5712447" imgH="3170195" progId="Excel.Chart.8">
              <p:embed/>
            </p:oleObj>
          </a:graphicData>
        </a:graphic>
      </p:graphicFrame>
      <p:sp>
        <p:nvSpPr>
          <p:cNvPr id="17417" name="Text Box 37"/>
          <p:cNvSpPr txBox="1">
            <a:spLocks noChangeArrowheads="1"/>
          </p:cNvSpPr>
          <p:nvPr/>
        </p:nvSpPr>
        <p:spPr bwMode="auto">
          <a:xfrm>
            <a:off x="6800850" y="2438400"/>
            <a:ext cx="720725" cy="457200"/>
          </a:xfrm>
          <a:prstGeom prst="rect">
            <a:avLst/>
          </a:prstGeom>
          <a:noFill/>
          <a:ln w="12700">
            <a:noFill/>
            <a:miter lim="800000"/>
            <a:headEnd type="none" w="lg" len="lg"/>
            <a:tailEnd type="none" w="lg" len="lg"/>
          </a:ln>
        </p:spPr>
        <p:txBody>
          <a:bodyPr wrap="none">
            <a:spAutoFit/>
          </a:bodyPr>
          <a:lstStyle/>
          <a:p>
            <a:r>
              <a:rPr lang="en-US" sz="2400" b="1">
                <a:solidFill>
                  <a:schemeClr val="bg2"/>
                </a:solidFill>
              </a:rPr>
              <a:t>v</a:t>
            </a:r>
            <a:r>
              <a:rPr lang="en-US" sz="2400" b="1" baseline="-25000">
                <a:solidFill>
                  <a:schemeClr val="bg2"/>
                </a:solidFill>
              </a:rPr>
              <a:t>s</a:t>
            </a:r>
            <a:r>
              <a:rPr lang="en-US" sz="2400" b="1">
                <a:solidFill>
                  <a:schemeClr val="bg2"/>
                </a:solidFill>
              </a:rPr>
              <a:t>(t)</a:t>
            </a:r>
          </a:p>
        </p:txBody>
      </p:sp>
      <p:sp>
        <p:nvSpPr>
          <p:cNvPr id="17418" name="Line 38"/>
          <p:cNvSpPr>
            <a:spLocks noChangeShapeType="1"/>
          </p:cNvSpPr>
          <p:nvPr/>
        </p:nvSpPr>
        <p:spPr bwMode="auto">
          <a:xfrm flipH="1">
            <a:off x="5791200" y="2743200"/>
            <a:ext cx="1004888" cy="152400"/>
          </a:xfrm>
          <a:prstGeom prst="line">
            <a:avLst/>
          </a:prstGeom>
          <a:noFill/>
          <a:ln w="12700">
            <a:solidFill>
              <a:schemeClr val="tx1"/>
            </a:solidFill>
            <a:round/>
            <a:headEnd type="none" w="lg" len="lg"/>
            <a:tailEnd type="stealth" w="lg" len="lg"/>
          </a:ln>
        </p:spPr>
        <p:txBody>
          <a:bodyPr/>
          <a:lstStyle/>
          <a:p>
            <a:endParaRPr lang="en-US"/>
          </a:p>
        </p:txBody>
      </p:sp>
      <p:sp>
        <p:nvSpPr>
          <p:cNvPr id="17419" name="Text Box 39"/>
          <p:cNvSpPr txBox="1">
            <a:spLocks noChangeArrowheads="1"/>
          </p:cNvSpPr>
          <p:nvPr/>
        </p:nvSpPr>
        <p:spPr bwMode="auto">
          <a:xfrm>
            <a:off x="6811963" y="3352800"/>
            <a:ext cx="731837" cy="457200"/>
          </a:xfrm>
          <a:prstGeom prst="rect">
            <a:avLst/>
          </a:prstGeom>
          <a:noFill/>
          <a:ln w="12700">
            <a:noFill/>
            <a:miter lim="800000"/>
            <a:headEnd type="none" w="lg" len="lg"/>
            <a:tailEnd type="none" w="lg" len="lg"/>
          </a:ln>
        </p:spPr>
        <p:txBody>
          <a:bodyPr wrap="none">
            <a:spAutoFit/>
          </a:bodyPr>
          <a:lstStyle/>
          <a:p>
            <a:r>
              <a:rPr lang="en-US" sz="2400" b="1">
                <a:solidFill>
                  <a:schemeClr val="bg2"/>
                </a:solidFill>
              </a:rPr>
              <a:t>v</a:t>
            </a:r>
            <a:r>
              <a:rPr lang="en-US" sz="2400" b="1" baseline="-25000">
                <a:solidFill>
                  <a:schemeClr val="bg2"/>
                </a:solidFill>
              </a:rPr>
              <a:t>c</a:t>
            </a:r>
            <a:r>
              <a:rPr lang="en-US" sz="2400" b="1">
                <a:solidFill>
                  <a:schemeClr val="bg2"/>
                </a:solidFill>
              </a:rPr>
              <a:t>(t)</a:t>
            </a:r>
          </a:p>
        </p:txBody>
      </p:sp>
      <p:sp>
        <p:nvSpPr>
          <p:cNvPr id="17420" name="Line 40"/>
          <p:cNvSpPr>
            <a:spLocks noChangeShapeType="1"/>
          </p:cNvSpPr>
          <p:nvPr/>
        </p:nvSpPr>
        <p:spPr bwMode="auto">
          <a:xfrm flipH="1" flipV="1">
            <a:off x="6172200" y="3352800"/>
            <a:ext cx="623888" cy="228600"/>
          </a:xfrm>
          <a:prstGeom prst="line">
            <a:avLst/>
          </a:prstGeom>
          <a:noFill/>
          <a:ln w="12700">
            <a:solidFill>
              <a:srgbClr val="800000"/>
            </a:solidFill>
            <a:round/>
            <a:headEnd type="none" w="lg" len="lg"/>
            <a:tailEnd type="stealth" w="lg" len="lg"/>
          </a:ln>
        </p:spPr>
        <p:txBody>
          <a:bodyPr/>
          <a:lstStyle/>
          <a:p>
            <a:endParaRPr lang="en-US"/>
          </a:p>
        </p:txBody>
      </p:sp>
      <p:sp>
        <p:nvSpPr>
          <p:cNvPr id="17421" name="Text Box 41"/>
          <p:cNvSpPr txBox="1">
            <a:spLocks noChangeArrowheads="1"/>
          </p:cNvSpPr>
          <p:nvPr/>
        </p:nvSpPr>
        <p:spPr bwMode="auto">
          <a:xfrm>
            <a:off x="6811963" y="4625975"/>
            <a:ext cx="2209800" cy="654050"/>
          </a:xfrm>
          <a:prstGeom prst="rect">
            <a:avLst/>
          </a:prstGeom>
          <a:solidFill>
            <a:srgbClr val="8495A9">
              <a:alpha val="50195"/>
            </a:srgbClr>
          </a:solidFill>
          <a:ln w="12700">
            <a:solidFill>
              <a:schemeClr val="tx1"/>
            </a:solidFill>
            <a:miter lim="800000"/>
            <a:headEnd type="none" w="lg" len="lg"/>
            <a:tailEnd type="none" w="lg" len="lg"/>
          </a:ln>
        </p:spPr>
        <p:txBody>
          <a:bodyPr>
            <a:spAutoFit/>
          </a:bodyPr>
          <a:lstStyle/>
          <a:p>
            <a:pPr algn="l"/>
            <a:r>
              <a:rPr lang="en-US"/>
              <a:t>What happens when </a:t>
            </a:r>
            <a:r>
              <a:rPr lang="en-US" b="1"/>
              <a:t>R</a:t>
            </a:r>
            <a:r>
              <a:rPr lang="en-US"/>
              <a:t> or </a:t>
            </a:r>
            <a:r>
              <a:rPr lang="en-US" b="1"/>
              <a:t>C</a:t>
            </a:r>
            <a:r>
              <a:rPr lang="en-US"/>
              <a:t> is small?</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5"/>
          <p:cNvSpPr>
            <a:spLocks noGrp="1"/>
          </p:cNvSpPr>
          <p:nvPr>
            <p:ph type="dt" sz="quarter" idx="10"/>
          </p:nvPr>
        </p:nvSpPr>
        <p:spPr>
          <a:noFill/>
        </p:spPr>
        <p:txBody>
          <a:bodyPr/>
          <a:lstStyle/>
          <a:p>
            <a:r>
              <a:rPr lang="en-US" smtClean="0"/>
              <a:t>ECEN 301</a:t>
            </a:r>
          </a:p>
        </p:txBody>
      </p:sp>
      <p:sp>
        <p:nvSpPr>
          <p:cNvPr id="29699" name="Footer Placeholder 6"/>
          <p:cNvSpPr>
            <a:spLocks noGrp="1"/>
          </p:cNvSpPr>
          <p:nvPr>
            <p:ph type="ftr" sz="quarter" idx="11"/>
          </p:nvPr>
        </p:nvSpPr>
        <p:spPr>
          <a:noFill/>
        </p:spPr>
        <p:txBody>
          <a:bodyPr/>
          <a:lstStyle/>
          <a:p>
            <a:r>
              <a:rPr lang="en-US" smtClean="0"/>
              <a:t>Discussion #11 – Dynamic Circuits</a:t>
            </a:r>
          </a:p>
        </p:txBody>
      </p:sp>
      <p:sp>
        <p:nvSpPr>
          <p:cNvPr id="29700" name="Slide Number Placeholder 7"/>
          <p:cNvSpPr>
            <a:spLocks noGrp="1"/>
          </p:cNvSpPr>
          <p:nvPr>
            <p:ph type="sldNum" sz="quarter" idx="12"/>
          </p:nvPr>
        </p:nvSpPr>
        <p:spPr>
          <a:noFill/>
        </p:spPr>
        <p:txBody>
          <a:bodyPr/>
          <a:lstStyle/>
          <a:p>
            <a:pPr lvl="1"/>
            <a:fld id="{A626ADC6-8B64-410D-A65A-BAF3A6B73473}" type="slidenum">
              <a:rPr lang="en-US" smtClean="0"/>
              <a:pPr lvl="1"/>
              <a:t>27</a:t>
            </a:fld>
            <a:endParaRPr lang="en-US" smtClean="0"/>
          </a:p>
        </p:txBody>
      </p:sp>
      <p:sp>
        <p:nvSpPr>
          <p:cNvPr id="29701" name="Rectangle 2"/>
          <p:cNvSpPr>
            <a:spLocks noGrp="1" noChangeArrowheads="1"/>
          </p:cNvSpPr>
          <p:nvPr>
            <p:ph type="title"/>
          </p:nvPr>
        </p:nvSpPr>
        <p:spPr/>
        <p:txBody>
          <a:bodyPr/>
          <a:lstStyle/>
          <a:p>
            <a:r>
              <a:rPr lang="en-US" smtClean="0"/>
              <a:t>Sinusoidal Source Responses</a:t>
            </a:r>
          </a:p>
        </p:txBody>
      </p:sp>
      <p:sp>
        <p:nvSpPr>
          <p:cNvPr id="29702" name="Rectangle 3"/>
          <p:cNvSpPr>
            <a:spLocks noGrp="1" noChangeArrowheads="1"/>
          </p:cNvSpPr>
          <p:nvPr>
            <p:ph type="body" sz="half" idx="1"/>
          </p:nvPr>
        </p:nvSpPr>
        <p:spPr>
          <a:xfrm>
            <a:off x="406400" y="1333500"/>
            <a:ext cx="8045450" cy="2238375"/>
          </a:xfrm>
          <a:solidFill>
            <a:srgbClr val="8495A9"/>
          </a:solidFill>
          <a:ln>
            <a:solidFill>
              <a:schemeClr val="tx1"/>
            </a:solidFill>
          </a:ln>
        </p:spPr>
        <p:txBody>
          <a:bodyPr/>
          <a:lstStyle/>
          <a:p>
            <a:pPr>
              <a:lnSpc>
                <a:spcPct val="90000"/>
              </a:lnSpc>
              <a:buFont typeface="Monotype Sorts" pitchFamily="2" charset="2"/>
              <a:buNone/>
            </a:pPr>
            <a:r>
              <a:rPr lang="en-US" sz="2400" b="1" u="sng" smtClean="0"/>
              <a:t>In a circuit with an AC source</a:t>
            </a:r>
            <a:r>
              <a:rPr lang="en-US" sz="2400" smtClean="0"/>
              <a:t>: all branch voltages and currents are also </a:t>
            </a:r>
            <a:r>
              <a:rPr lang="en-US" sz="2400" b="1" smtClean="0"/>
              <a:t>sinusoids</a:t>
            </a:r>
            <a:r>
              <a:rPr lang="en-US" sz="2400" smtClean="0"/>
              <a:t> with the </a:t>
            </a:r>
            <a:r>
              <a:rPr lang="en-US" sz="2400" b="1" smtClean="0"/>
              <a:t>same frequency</a:t>
            </a:r>
            <a:r>
              <a:rPr lang="en-US" sz="2400" smtClean="0"/>
              <a:t> as the source.  The </a:t>
            </a:r>
            <a:r>
              <a:rPr lang="en-US" sz="2400" b="1" smtClean="0"/>
              <a:t>amplitudes</a:t>
            </a:r>
            <a:r>
              <a:rPr lang="en-US" sz="2400" smtClean="0"/>
              <a:t> of the branch voltages and currents are </a:t>
            </a:r>
            <a:r>
              <a:rPr lang="en-US" sz="2400" b="1" smtClean="0"/>
              <a:t>scaled versions</a:t>
            </a:r>
            <a:r>
              <a:rPr lang="en-US" sz="2400" smtClean="0"/>
              <a:t> of the source amplitude (i.e. not as large as the source) and the branch voltages and currents may be </a:t>
            </a:r>
            <a:r>
              <a:rPr lang="en-US" sz="2400" b="1" smtClean="0"/>
              <a:t>shifted in phase</a:t>
            </a:r>
            <a:r>
              <a:rPr lang="en-US" sz="2400" smtClean="0"/>
              <a:t> with respect to the source.</a:t>
            </a:r>
          </a:p>
        </p:txBody>
      </p:sp>
      <p:grpSp>
        <p:nvGrpSpPr>
          <p:cNvPr id="29703" name="Group 4"/>
          <p:cNvGrpSpPr>
            <a:grpSpLocks/>
          </p:cNvGrpSpPr>
          <p:nvPr/>
        </p:nvGrpSpPr>
        <p:grpSpPr bwMode="auto">
          <a:xfrm>
            <a:off x="76200" y="3806825"/>
            <a:ext cx="3432175" cy="1450975"/>
            <a:chOff x="210" y="2111"/>
            <a:chExt cx="2162" cy="914"/>
          </a:xfrm>
        </p:grpSpPr>
        <p:grpSp>
          <p:nvGrpSpPr>
            <p:cNvPr id="29705" name="Group 5"/>
            <p:cNvGrpSpPr>
              <a:grpSpLocks/>
            </p:cNvGrpSpPr>
            <p:nvPr/>
          </p:nvGrpSpPr>
          <p:grpSpPr bwMode="auto">
            <a:xfrm rot="5400000" flipH="1" flipV="1">
              <a:off x="1237" y="2239"/>
              <a:ext cx="112" cy="287"/>
              <a:chOff x="3450" y="2313"/>
              <a:chExt cx="111" cy="216"/>
            </a:xfrm>
          </p:grpSpPr>
          <p:sp>
            <p:nvSpPr>
              <p:cNvPr id="29723" name="Line 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9724" name="Line 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9725" name="Line 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9726" name="Line 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9727" name="Line 1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9728" name="Line 1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9729" name="Line 1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9706" name="Text Box 13"/>
            <p:cNvSpPr txBox="1">
              <a:spLocks noChangeArrowheads="1"/>
            </p:cNvSpPr>
            <p:nvPr/>
          </p:nvSpPr>
          <p:spPr bwMode="auto">
            <a:xfrm>
              <a:off x="1071" y="2111"/>
              <a:ext cx="434" cy="231"/>
            </a:xfrm>
            <a:prstGeom prst="rect">
              <a:avLst/>
            </a:prstGeom>
            <a:noFill/>
            <a:ln w="12700">
              <a:noFill/>
              <a:miter lim="800000"/>
              <a:headEnd type="none" w="lg" len="lg"/>
              <a:tailEnd type="none" w="lg" len="lg"/>
            </a:ln>
          </p:spPr>
          <p:txBody>
            <a:bodyPr wrap="none">
              <a:spAutoFit/>
            </a:bodyPr>
            <a:lstStyle/>
            <a:p>
              <a:r>
                <a:rPr lang="en-US" b="1"/>
                <a:t>+ R</a:t>
              </a:r>
              <a:r>
                <a:rPr lang="en-US" b="1" baseline="-25000"/>
                <a:t> </a:t>
              </a:r>
              <a:r>
                <a:rPr lang="en-US"/>
                <a:t>–</a:t>
              </a:r>
              <a:endParaRPr lang="en-US" b="1" baseline="-25000"/>
            </a:p>
          </p:txBody>
        </p:sp>
        <p:cxnSp>
          <p:nvCxnSpPr>
            <p:cNvPr id="29707" name="AutoShape 14"/>
            <p:cNvCxnSpPr>
              <a:cxnSpLocks noChangeShapeType="1"/>
              <a:stCxn id="29719" idx="0"/>
              <a:endCxn id="29723" idx="0"/>
            </p:cNvCxnSpPr>
            <p:nvPr/>
          </p:nvCxnSpPr>
          <p:spPr bwMode="auto">
            <a:xfrm rot="-5400000">
              <a:off x="884" y="2300"/>
              <a:ext cx="175" cy="357"/>
            </a:xfrm>
            <a:prstGeom prst="bentConnector2">
              <a:avLst/>
            </a:prstGeom>
            <a:noFill/>
            <a:ln w="12700">
              <a:solidFill>
                <a:schemeClr val="tx1"/>
              </a:solidFill>
              <a:miter lim="800000"/>
              <a:headEnd type="none" w="lg" len="lg"/>
              <a:tailEnd type="none" w="lg" len="lg"/>
            </a:ln>
          </p:spPr>
        </p:cxnSp>
        <p:cxnSp>
          <p:nvCxnSpPr>
            <p:cNvPr id="29708" name="AutoShape 15"/>
            <p:cNvCxnSpPr>
              <a:cxnSpLocks noChangeShapeType="1"/>
              <a:stCxn id="29719" idx="2"/>
              <a:endCxn id="29721" idx="1"/>
            </p:cNvCxnSpPr>
            <p:nvPr/>
          </p:nvCxnSpPr>
          <p:spPr bwMode="auto">
            <a:xfrm rot="5400000" flipH="1" flipV="1">
              <a:off x="1308" y="2269"/>
              <a:ext cx="186" cy="1215"/>
            </a:xfrm>
            <a:prstGeom prst="bentConnector5">
              <a:avLst>
                <a:gd name="adj1" fmla="val -77421"/>
                <a:gd name="adj2" fmla="val 48065"/>
                <a:gd name="adj3" fmla="val -76884"/>
              </a:avLst>
            </a:prstGeom>
            <a:noFill/>
            <a:ln w="12700">
              <a:solidFill>
                <a:schemeClr val="tx1"/>
              </a:solidFill>
              <a:miter lim="800000"/>
              <a:headEnd type="none" w="lg" len="lg"/>
              <a:tailEnd type="none" w="lg" len="lg"/>
            </a:ln>
          </p:spPr>
        </p:cxnSp>
        <p:sp>
          <p:nvSpPr>
            <p:cNvPr id="29709" name="Text Box 16"/>
            <p:cNvSpPr txBox="1">
              <a:spLocks noChangeArrowheads="1"/>
            </p:cNvSpPr>
            <p:nvPr/>
          </p:nvSpPr>
          <p:spPr bwMode="auto">
            <a:xfrm>
              <a:off x="1218" y="2448"/>
              <a:ext cx="220" cy="231"/>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R</a:t>
              </a:r>
            </a:p>
          </p:txBody>
        </p:sp>
        <p:grpSp>
          <p:nvGrpSpPr>
            <p:cNvPr id="29710" name="Group 17"/>
            <p:cNvGrpSpPr>
              <a:grpSpLocks/>
            </p:cNvGrpSpPr>
            <p:nvPr/>
          </p:nvGrpSpPr>
          <p:grpSpPr bwMode="auto">
            <a:xfrm>
              <a:off x="1864" y="2688"/>
              <a:ext cx="288" cy="97"/>
              <a:chOff x="3436" y="2784"/>
              <a:chExt cx="288" cy="97"/>
            </a:xfrm>
          </p:grpSpPr>
          <p:sp>
            <p:nvSpPr>
              <p:cNvPr id="29721" name="Freeform 18"/>
              <p:cNvSpPr>
                <a:spLocks/>
              </p:cNvSpPr>
              <p:nvPr/>
            </p:nvSpPr>
            <p:spPr bwMode="auto">
              <a:xfrm>
                <a:off x="3436" y="2880"/>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sp>
            <p:nvSpPr>
              <p:cNvPr id="29722" name="Freeform 19"/>
              <p:cNvSpPr>
                <a:spLocks/>
              </p:cNvSpPr>
              <p:nvPr/>
            </p:nvSpPr>
            <p:spPr bwMode="auto">
              <a:xfrm>
                <a:off x="3436" y="2784"/>
                <a:ext cx="288" cy="1"/>
              </a:xfrm>
              <a:custGeom>
                <a:avLst/>
                <a:gdLst>
                  <a:gd name="T0" fmla="*/ 0 w 288"/>
                  <a:gd name="T1" fmla="*/ 0 h 1"/>
                  <a:gd name="T2" fmla="*/ 144 w 288"/>
                  <a:gd name="T3" fmla="*/ 0 h 1"/>
                  <a:gd name="T4" fmla="*/ 288 w 288"/>
                  <a:gd name="T5" fmla="*/ 0 h 1"/>
                  <a:gd name="T6" fmla="*/ 0 60000 65536"/>
                  <a:gd name="T7" fmla="*/ 0 60000 65536"/>
                  <a:gd name="T8" fmla="*/ 0 60000 65536"/>
                  <a:gd name="T9" fmla="*/ 0 w 288"/>
                  <a:gd name="T10" fmla="*/ 0 h 1"/>
                  <a:gd name="T11" fmla="*/ 288 w 288"/>
                  <a:gd name="T12" fmla="*/ 1 h 1"/>
                </a:gdLst>
                <a:ahLst/>
                <a:cxnLst>
                  <a:cxn ang="T6">
                    <a:pos x="T0" y="T1"/>
                  </a:cxn>
                  <a:cxn ang="T7">
                    <a:pos x="T2" y="T3"/>
                  </a:cxn>
                  <a:cxn ang="T8">
                    <a:pos x="T4" y="T5"/>
                  </a:cxn>
                </a:cxnLst>
                <a:rect l="T9" t="T10" r="T11" b="T12"/>
                <a:pathLst>
                  <a:path w="288" h="1">
                    <a:moveTo>
                      <a:pt x="0" y="0"/>
                    </a:moveTo>
                    <a:lnTo>
                      <a:pt x="144" y="0"/>
                    </a:lnTo>
                    <a:lnTo>
                      <a:pt x="288" y="0"/>
                    </a:lnTo>
                  </a:path>
                </a:pathLst>
              </a:custGeom>
              <a:noFill/>
              <a:ln w="12700">
                <a:solidFill>
                  <a:schemeClr val="tx1"/>
                </a:solidFill>
                <a:round/>
                <a:headEnd type="none" w="lg" len="lg"/>
                <a:tailEnd type="none" w="lg" len="lg"/>
              </a:ln>
            </p:spPr>
            <p:txBody>
              <a:bodyPr/>
              <a:lstStyle/>
              <a:p>
                <a:endParaRPr lang="en-US"/>
              </a:p>
            </p:txBody>
          </p:sp>
        </p:grpSp>
        <p:sp>
          <p:nvSpPr>
            <p:cNvPr id="29711" name="Text Box 20"/>
            <p:cNvSpPr txBox="1">
              <a:spLocks noChangeArrowheads="1"/>
            </p:cNvSpPr>
            <p:nvPr/>
          </p:nvSpPr>
          <p:spPr bwMode="auto">
            <a:xfrm>
              <a:off x="2152" y="2448"/>
              <a:ext cx="220" cy="577"/>
            </a:xfrm>
            <a:prstGeom prst="rect">
              <a:avLst/>
            </a:prstGeom>
            <a:noFill/>
            <a:ln w="12700">
              <a:noFill/>
              <a:miter lim="800000"/>
              <a:headEnd type="none" w="lg" len="lg"/>
              <a:tailEnd type="none" w="lg" len="lg"/>
            </a:ln>
          </p:spPr>
          <p:txBody>
            <a:bodyPr wrap="none">
              <a:spAutoFit/>
            </a:bodyPr>
            <a:lstStyle/>
            <a:p>
              <a:r>
                <a:rPr lang="en-US" b="1"/>
                <a:t>+</a:t>
              </a:r>
            </a:p>
            <a:p>
              <a:r>
                <a:rPr lang="en-US" b="1"/>
                <a:t>C</a:t>
              </a:r>
            </a:p>
            <a:p>
              <a:r>
                <a:rPr lang="en-US" b="1"/>
                <a:t>–</a:t>
              </a:r>
            </a:p>
          </p:txBody>
        </p:sp>
        <p:cxnSp>
          <p:nvCxnSpPr>
            <p:cNvPr id="29712" name="AutoShape 21"/>
            <p:cNvCxnSpPr>
              <a:cxnSpLocks noChangeShapeType="1"/>
              <a:stCxn id="29722" idx="1"/>
              <a:endCxn id="29725" idx="1"/>
            </p:cNvCxnSpPr>
            <p:nvPr/>
          </p:nvCxnSpPr>
          <p:spPr bwMode="auto">
            <a:xfrm rot="5400000" flipH="1">
              <a:off x="1569" y="2249"/>
              <a:ext cx="307" cy="571"/>
            </a:xfrm>
            <a:prstGeom prst="bentConnector2">
              <a:avLst/>
            </a:prstGeom>
            <a:noFill/>
            <a:ln w="12700">
              <a:solidFill>
                <a:schemeClr val="tx1"/>
              </a:solidFill>
              <a:miter lim="800000"/>
              <a:headEnd type="none" w="lg" len="lg"/>
              <a:tailEnd type="none" w="lg" len="lg"/>
            </a:ln>
          </p:spPr>
        </p:cxnSp>
        <p:sp>
          <p:nvSpPr>
            <p:cNvPr id="29713" name="Line 22"/>
            <p:cNvSpPr>
              <a:spLocks noChangeShapeType="1"/>
            </p:cNvSpPr>
            <p:nvPr/>
          </p:nvSpPr>
          <p:spPr bwMode="auto">
            <a:xfrm>
              <a:off x="1104" y="2496"/>
              <a:ext cx="380" cy="0"/>
            </a:xfrm>
            <a:prstGeom prst="line">
              <a:avLst/>
            </a:prstGeom>
            <a:noFill/>
            <a:ln w="12700">
              <a:solidFill>
                <a:schemeClr val="tx1"/>
              </a:solidFill>
              <a:round/>
              <a:headEnd type="none" w="lg" len="lg"/>
              <a:tailEnd type="stealth" w="lg" len="lg"/>
            </a:ln>
          </p:spPr>
          <p:txBody>
            <a:bodyPr/>
            <a:lstStyle/>
            <a:p>
              <a:endParaRPr lang="en-US"/>
            </a:p>
          </p:txBody>
        </p:sp>
        <p:sp>
          <p:nvSpPr>
            <p:cNvPr id="29714" name="Line 23"/>
            <p:cNvSpPr>
              <a:spLocks noChangeShapeType="1"/>
            </p:cNvSpPr>
            <p:nvPr/>
          </p:nvSpPr>
          <p:spPr bwMode="auto">
            <a:xfrm>
              <a:off x="1824" y="2608"/>
              <a:ext cx="0" cy="272"/>
            </a:xfrm>
            <a:prstGeom prst="line">
              <a:avLst/>
            </a:prstGeom>
            <a:noFill/>
            <a:ln w="12700">
              <a:solidFill>
                <a:schemeClr val="tx1"/>
              </a:solidFill>
              <a:round/>
              <a:headEnd type="none" w="lg" len="lg"/>
              <a:tailEnd type="stealth" w="lg" len="lg"/>
            </a:ln>
          </p:spPr>
          <p:txBody>
            <a:bodyPr/>
            <a:lstStyle/>
            <a:p>
              <a:endParaRPr lang="en-US"/>
            </a:p>
          </p:txBody>
        </p:sp>
        <p:sp>
          <p:nvSpPr>
            <p:cNvPr id="29715" name="Text Box 24"/>
            <p:cNvSpPr txBox="1">
              <a:spLocks noChangeArrowheads="1"/>
            </p:cNvSpPr>
            <p:nvPr/>
          </p:nvSpPr>
          <p:spPr bwMode="auto">
            <a:xfrm>
              <a:off x="1584" y="2617"/>
              <a:ext cx="220" cy="231"/>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C</a:t>
              </a:r>
            </a:p>
          </p:txBody>
        </p:sp>
        <p:grpSp>
          <p:nvGrpSpPr>
            <p:cNvPr id="29716" name="Group 25"/>
            <p:cNvGrpSpPr>
              <a:grpSpLocks/>
            </p:cNvGrpSpPr>
            <p:nvPr/>
          </p:nvGrpSpPr>
          <p:grpSpPr bwMode="auto">
            <a:xfrm>
              <a:off x="210" y="2566"/>
              <a:ext cx="750" cy="404"/>
              <a:chOff x="210" y="2566"/>
              <a:chExt cx="750" cy="404"/>
            </a:xfrm>
          </p:grpSpPr>
          <p:sp>
            <p:nvSpPr>
              <p:cNvPr id="29717" name="Text Box 26"/>
              <p:cNvSpPr txBox="1">
                <a:spLocks noChangeArrowheads="1"/>
              </p:cNvSpPr>
              <p:nvPr/>
            </p:nvSpPr>
            <p:spPr bwMode="auto">
              <a:xfrm>
                <a:off x="210" y="2630"/>
                <a:ext cx="395"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s</a:t>
                </a:r>
                <a:r>
                  <a:rPr lang="en-US" sz="2000" b="1"/>
                  <a:t>(t)</a:t>
                </a:r>
              </a:p>
            </p:txBody>
          </p:sp>
          <p:sp>
            <p:nvSpPr>
              <p:cNvPr id="29718" name="Oval 27"/>
              <p:cNvSpPr>
                <a:spLocks noChangeArrowheads="1"/>
              </p:cNvSpPr>
              <p:nvPr/>
            </p:nvSpPr>
            <p:spPr bwMode="auto">
              <a:xfrm>
                <a:off x="628" y="2608"/>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29719" name="Text Box 28"/>
              <p:cNvSpPr txBox="1">
                <a:spLocks noChangeArrowheads="1"/>
              </p:cNvSpPr>
              <p:nvPr/>
            </p:nvSpPr>
            <p:spPr bwMode="auto">
              <a:xfrm>
                <a:off x="694" y="2566"/>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sp>
            <p:nvSpPr>
              <p:cNvPr id="29720" name="Text Box 29"/>
              <p:cNvSpPr txBox="1">
                <a:spLocks noChangeArrowheads="1"/>
              </p:cNvSpPr>
              <p:nvPr/>
            </p:nvSpPr>
            <p:spPr bwMode="auto">
              <a:xfrm>
                <a:off x="696" y="2657"/>
                <a:ext cx="194" cy="231"/>
              </a:xfrm>
              <a:prstGeom prst="rect">
                <a:avLst/>
              </a:prstGeom>
              <a:noFill/>
              <a:ln w="12700">
                <a:noFill/>
                <a:miter lim="800000"/>
                <a:headEnd type="none" w="lg" len="lg"/>
                <a:tailEnd type="none" w="lg" len="lg"/>
              </a:ln>
            </p:spPr>
            <p:txBody>
              <a:bodyPr wrap="none">
                <a:spAutoFit/>
              </a:bodyPr>
              <a:lstStyle/>
              <a:p>
                <a:r>
                  <a:rPr lang="en-US"/>
                  <a:t>~</a:t>
                </a:r>
              </a:p>
            </p:txBody>
          </p:sp>
        </p:grpSp>
      </p:grpSp>
      <p:sp>
        <p:nvSpPr>
          <p:cNvPr id="29704" name="Text Box 34"/>
          <p:cNvSpPr txBox="1">
            <a:spLocks noChangeArrowheads="1"/>
          </p:cNvSpPr>
          <p:nvPr/>
        </p:nvSpPr>
        <p:spPr bwMode="auto">
          <a:xfrm>
            <a:off x="3733800" y="4314825"/>
            <a:ext cx="5240338" cy="1323975"/>
          </a:xfrm>
          <a:prstGeom prst="rect">
            <a:avLst/>
          </a:prstGeom>
          <a:solidFill>
            <a:srgbClr val="8495A9">
              <a:alpha val="50195"/>
            </a:srgbClr>
          </a:solidFill>
          <a:ln w="12700">
            <a:solidFill>
              <a:schemeClr val="tx1"/>
            </a:solidFill>
            <a:miter lim="800000"/>
            <a:headEnd type="none" w="lg" len="lg"/>
            <a:tailEnd type="none" w="lg" len="lg"/>
          </a:ln>
        </p:spPr>
        <p:txBody>
          <a:bodyPr wrap="none">
            <a:spAutoFit/>
          </a:bodyPr>
          <a:lstStyle/>
          <a:p>
            <a:pPr algn="l"/>
            <a:r>
              <a:rPr lang="en-US" sz="2000" b="1"/>
              <a:t>3 parameters that uniquely identify a sinusoid</a:t>
            </a:r>
            <a:r>
              <a:rPr lang="en-US" sz="2000"/>
              <a:t>:</a:t>
            </a:r>
          </a:p>
          <a:p>
            <a:pPr lvl="1" algn="l">
              <a:buFontTx/>
              <a:buChar char="•"/>
            </a:pPr>
            <a:r>
              <a:rPr lang="en-US" sz="2000"/>
              <a:t> frequency</a:t>
            </a:r>
          </a:p>
          <a:p>
            <a:pPr lvl="1" algn="l">
              <a:buFontTx/>
              <a:buChar char="•"/>
            </a:pPr>
            <a:r>
              <a:rPr lang="en-US" sz="2000"/>
              <a:t> amplitude</a:t>
            </a:r>
          </a:p>
          <a:p>
            <a:pPr lvl="1" algn="l">
              <a:buFontTx/>
              <a:buChar char="•"/>
            </a:pPr>
            <a:r>
              <a:rPr lang="en-US" sz="2000"/>
              <a:t> phase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8"/>
          <p:cNvSpPr>
            <a:spLocks noGrp="1" noChangeArrowheads="1"/>
          </p:cNvSpPr>
          <p:nvPr>
            <p:ph type="dt" sz="quarter" idx="10"/>
          </p:nvPr>
        </p:nvSpPr>
        <p:spPr>
          <a:noFill/>
        </p:spPr>
        <p:txBody>
          <a:bodyPr/>
          <a:lstStyle/>
          <a:p>
            <a:r>
              <a:rPr lang="en-US" smtClean="0"/>
              <a:t>ECEN 301</a:t>
            </a:r>
          </a:p>
        </p:txBody>
      </p:sp>
      <p:sp>
        <p:nvSpPr>
          <p:cNvPr id="22531" name="Rectangle 9"/>
          <p:cNvSpPr>
            <a:spLocks noGrp="1" noChangeArrowheads="1"/>
          </p:cNvSpPr>
          <p:nvPr>
            <p:ph type="ftr" sz="quarter" idx="11"/>
          </p:nvPr>
        </p:nvSpPr>
        <p:spPr>
          <a:noFill/>
        </p:spPr>
        <p:txBody>
          <a:bodyPr/>
          <a:lstStyle/>
          <a:p>
            <a:r>
              <a:rPr lang="en-US" smtClean="0"/>
              <a:t>Discussion #11 – Dynamic Circuits</a:t>
            </a:r>
          </a:p>
        </p:txBody>
      </p:sp>
      <p:sp>
        <p:nvSpPr>
          <p:cNvPr id="22532" name="Rectangle 10"/>
          <p:cNvSpPr>
            <a:spLocks noGrp="1" noChangeArrowheads="1"/>
          </p:cNvSpPr>
          <p:nvPr>
            <p:ph type="sldNum" sz="quarter" idx="12"/>
          </p:nvPr>
        </p:nvSpPr>
        <p:spPr>
          <a:noFill/>
        </p:spPr>
        <p:txBody>
          <a:bodyPr/>
          <a:lstStyle/>
          <a:p>
            <a:pPr lvl="1"/>
            <a:fld id="{7A471988-2690-4153-83EE-6CD0E9224847}" type="slidenum">
              <a:rPr lang="en-US" smtClean="0"/>
              <a:pPr lvl="1"/>
              <a:t>3</a:t>
            </a:fld>
            <a:endParaRPr lang="en-US" smtClean="0"/>
          </a:p>
        </p:txBody>
      </p:sp>
      <p:sp>
        <p:nvSpPr>
          <p:cNvPr id="22533" name="Rectangle 2080"/>
          <p:cNvSpPr>
            <a:spLocks noGrp="1" noChangeArrowheads="1"/>
          </p:cNvSpPr>
          <p:nvPr>
            <p:ph type="ctrTitle"/>
          </p:nvPr>
        </p:nvSpPr>
        <p:spPr>
          <a:xfrm>
            <a:off x="381000" y="2286000"/>
            <a:ext cx="8077200" cy="1143000"/>
          </a:xfrm>
        </p:spPr>
        <p:txBody>
          <a:bodyPr/>
          <a:lstStyle/>
          <a:p>
            <a:r>
              <a:rPr lang="en-US" smtClean="0"/>
              <a:t>Lecture 11 – Dynamic Circuits</a:t>
            </a:r>
          </a:p>
        </p:txBody>
      </p:sp>
      <p:sp>
        <p:nvSpPr>
          <p:cNvPr id="22534" name="Rectangle 2081"/>
          <p:cNvSpPr>
            <a:spLocks noGrp="1" noChangeArrowheads="1"/>
          </p:cNvSpPr>
          <p:nvPr>
            <p:ph type="subTitle" idx="1"/>
          </p:nvPr>
        </p:nvSpPr>
        <p:spPr/>
        <p:txBody>
          <a:bodyPr/>
          <a:lstStyle/>
          <a:p>
            <a:r>
              <a:rPr lang="en-US" smtClean="0">
                <a:solidFill>
                  <a:schemeClr val="tx1"/>
                </a:solidFill>
                <a:cs typeface="Times New Roman" pitchFamily="18" charset="0"/>
              </a:rPr>
              <a:t>Time-Dependent Sources</a:t>
            </a:r>
          </a:p>
          <a:p>
            <a:endParaRPr lang="en-US" smtClean="0">
              <a:solidFill>
                <a:schemeClr val="tx1"/>
              </a:solidFill>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Date Placeholder 5"/>
          <p:cNvSpPr>
            <a:spLocks noGrp="1"/>
          </p:cNvSpPr>
          <p:nvPr>
            <p:ph type="dt" sz="quarter" idx="10"/>
          </p:nvPr>
        </p:nvSpPr>
        <p:spPr>
          <a:noFill/>
        </p:spPr>
        <p:txBody>
          <a:bodyPr/>
          <a:lstStyle/>
          <a:p>
            <a:r>
              <a:rPr lang="en-US" smtClean="0"/>
              <a:t>ECEN 301</a:t>
            </a:r>
          </a:p>
        </p:txBody>
      </p:sp>
      <p:sp>
        <p:nvSpPr>
          <p:cNvPr id="1031" name="Footer Placeholder 6"/>
          <p:cNvSpPr>
            <a:spLocks noGrp="1"/>
          </p:cNvSpPr>
          <p:nvPr>
            <p:ph type="ftr" sz="quarter" idx="11"/>
          </p:nvPr>
        </p:nvSpPr>
        <p:spPr>
          <a:noFill/>
        </p:spPr>
        <p:txBody>
          <a:bodyPr/>
          <a:lstStyle/>
          <a:p>
            <a:r>
              <a:rPr lang="en-US" smtClean="0"/>
              <a:t>Discussion #11 – Dynamic Circuits</a:t>
            </a:r>
          </a:p>
        </p:txBody>
      </p:sp>
      <p:sp>
        <p:nvSpPr>
          <p:cNvPr id="1032" name="Slide Number Placeholder 7"/>
          <p:cNvSpPr>
            <a:spLocks noGrp="1"/>
          </p:cNvSpPr>
          <p:nvPr>
            <p:ph type="sldNum" sz="quarter" idx="12"/>
          </p:nvPr>
        </p:nvSpPr>
        <p:spPr>
          <a:noFill/>
        </p:spPr>
        <p:txBody>
          <a:bodyPr/>
          <a:lstStyle/>
          <a:p>
            <a:pPr lvl="1"/>
            <a:fld id="{976D14E2-512E-47E3-9DF5-04BA93D1ECD6}" type="slidenum">
              <a:rPr lang="en-US" smtClean="0"/>
              <a:pPr lvl="1"/>
              <a:t>4</a:t>
            </a:fld>
            <a:endParaRPr lang="en-US" smtClean="0"/>
          </a:p>
        </p:txBody>
      </p:sp>
      <p:sp>
        <p:nvSpPr>
          <p:cNvPr id="1033" name="Rectangle 2"/>
          <p:cNvSpPr>
            <a:spLocks noGrp="1" noChangeArrowheads="1"/>
          </p:cNvSpPr>
          <p:nvPr>
            <p:ph type="title"/>
          </p:nvPr>
        </p:nvSpPr>
        <p:spPr/>
        <p:txBody>
          <a:bodyPr/>
          <a:lstStyle/>
          <a:p>
            <a:r>
              <a:rPr lang="en-US" smtClean="0"/>
              <a:t>Time Dependent Sources</a:t>
            </a:r>
          </a:p>
        </p:txBody>
      </p:sp>
      <p:sp>
        <p:nvSpPr>
          <p:cNvPr id="1034" name="Rectangle 3"/>
          <p:cNvSpPr>
            <a:spLocks noGrp="1" noChangeArrowheads="1"/>
          </p:cNvSpPr>
          <p:nvPr>
            <p:ph type="body" sz="half" idx="1"/>
          </p:nvPr>
        </p:nvSpPr>
        <p:spPr>
          <a:xfrm>
            <a:off x="406400" y="1333500"/>
            <a:ext cx="8356600" cy="1790700"/>
          </a:xfrm>
        </p:spPr>
        <p:txBody>
          <a:bodyPr/>
          <a:lstStyle/>
          <a:p>
            <a:r>
              <a:rPr lang="en-US" sz="2800" b="1" u="sng" smtClean="0"/>
              <a:t>Periodic signals</a:t>
            </a:r>
            <a:r>
              <a:rPr lang="en-US" sz="2800" smtClean="0"/>
              <a:t>: repeating patterns that appear frequently in practical applications </a:t>
            </a:r>
          </a:p>
          <a:p>
            <a:pPr lvl="1"/>
            <a:r>
              <a:rPr lang="en-US" sz="2400" smtClean="0"/>
              <a:t>A periodic signal x(t) satisfies the equation:</a:t>
            </a:r>
          </a:p>
        </p:txBody>
      </p:sp>
      <p:graphicFrame>
        <p:nvGraphicFramePr>
          <p:cNvPr id="1026" name="Object 4"/>
          <p:cNvGraphicFramePr>
            <a:graphicFrameLocks noChangeAspect="1"/>
          </p:cNvGraphicFramePr>
          <p:nvPr>
            <p:ph sz="quarter" idx="2"/>
          </p:nvPr>
        </p:nvGraphicFramePr>
        <p:xfrm>
          <a:off x="1905000" y="2774950"/>
          <a:ext cx="5638800" cy="577850"/>
        </p:xfrm>
        <a:graphic>
          <a:graphicData uri="http://schemas.openxmlformats.org/presentationml/2006/ole">
            <p:oleObj spid="_x0000_s1026" name="Equation" r:id="rId3" imgW="1981080" imgH="203040" progId="Equation.3">
              <p:embed/>
            </p:oleObj>
          </a:graphicData>
        </a:graphic>
      </p:graphicFrame>
      <p:graphicFrame>
        <p:nvGraphicFramePr>
          <p:cNvPr id="1027" name="Object 7"/>
          <p:cNvGraphicFramePr>
            <a:graphicFrameLocks noChangeAspect="1"/>
          </p:cNvGraphicFramePr>
          <p:nvPr>
            <p:ph sz="quarter" idx="3"/>
          </p:nvPr>
        </p:nvGraphicFramePr>
        <p:xfrm>
          <a:off x="0" y="3397250"/>
          <a:ext cx="2938463" cy="2822575"/>
        </p:xfrm>
        <a:graphic>
          <a:graphicData uri="http://schemas.openxmlformats.org/presentationml/2006/ole">
            <p:oleObj spid="_x0000_s1027" name="Chart" r:id="rId4" imgW="5324551" imgH="5829300" progId="Excel.Chart.8">
              <p:embed/>
            </p:oleObj>
          </a:graphicData>
        </a:graphic>
      </p:graphicFrame>
      <p:graphicFrame>
        <p:nvGraphicFramePr>
          <p:cNvPr id="1028" name="Object 9"/>
          <p:cNvGraphicFramePr>
            <a:graphicFrameLocks noChangeAspect="1"/>
          </p:cNvGraphicFramePr>
          <p:nvPr/>
        </p:nvGraphicFramePr>
        <p:xfrm>
          <a:off x="2894013" y="3402013"/>
          <a:ext cx="3125787" cy="2817812"/>
        </p:xfrm>
        <a:graphic>
          <a:graphicData uri="http://schemas.openxmlformats.org/presentationml/2006/ole">
            <p:oleObj spid="_x0000_s1028" name="Chart" r:id="rId5" imgW="5124298" imgH="5057775" progId="Excel.Chart.8">
              <p:embed/>
            </p:oleObj>
          </a:graphicData>
        </a:graphic>
      </p:graphicFrame>
      <p:graphicFrame>
        <p:nvGraphicFramePr>
          <p:cNvPr id="1029" name="Object 10"/>
          <p:cNvGraphicFramePr>
            <a:graphicFrameLocks noChangeAspect="1"/>
          </p:cNvGraphicFramePr>
          <p:nvPr/>
        </p:nvGraphicFramePr>
        <p:xfrm>
          <a:off x="6019800" y="3429000"/>
          <a:ext cx="3124200" cy="2790825"/>
        </p:xfrm>
        <a:graphic>
          <a:graphicData uri="http://schemas.openxmlformats.org/presentationml/2006/ole">
            <p:oleObj spid="_x0000_s1029" name="Chart" r:id="rId6" imgW="5086236" imgH="4695673" progId="Excel.Chart.8">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5"/>
          <p:cNvSpPr>
            <a:spLocks noGrp="1"/>
          </p:cNvSpPr>
          <p:nvPr>
            <p:ph type="dt" sz="quarter" idx="10"/>
          </p:nvPr>
        </p:nvSpPr>
        <p:spPr>
          <a:noFill/>
        </p:spPr>
        <p:txBody>
          <a:bodyPr/>
          <a:lstStyle/>
          <a:p>
            <a:r>
              <a:rPr lang="en-US" smtClean="0"/>
              <a:t>ECEN 301</a:t>
            </a:r>
          </a:p>
        </p:txBody>
      </p:sp>
      <p:sp>
        <p:nvSpPr>
          <p:cNvPr id="2053" name="Footer Placeholder 6"/>
          <p:cNvSpPr>
            <a:spLocks noGrp="1"/>
          </p:cNvSpPr>
          <p:nvPr>
            <p:ph type="ftr" sz="quarter" idx="11"/>
          </p:nvPr>
        </p:nvSpPr>
        <p:spPr>
          <a:noFill/>
        </p:spPr>
        <p:txBody>
          <a:bodyPr/>
          <a:lstStyle/>
          <a:p>
            <a:r>
              <a:rPr lang="en-US" smtClean="0"/>
              <a:t>Discussion #11 – Dynamic Circuits</a:t>
            </a:r>
          </a:p>
        </p:txBody>
      </p:sp>
      <p:sp>
        <p:nvSpPr>
          <p:cNvPr id="2054" name="Slide Number Placeholder 7"/>
          <p:cNvSpPr>
            <a:spLocks noGrp="1"/>
          </p:cNvSpPr>
          <p:nvPr>
            <p:ph type="sldNum" sz="quarter" idx="12"/>
          </p:nvPr>
        </p:nvSpPr>
        <p:spPr>
          <a:noFill/>
        </p:spPr>
        <p:txBody>
          <a:bodyPr/>
          <a:lstStyle/>
          <a:p>
            <a:pPr lvl="1"/>
            <a:fld id="{B33FE634-B0B6-4C3B-AB98-CCCE38F76DC2}" type="slidenum">
              <a:rPr lang="en-US" smtClean="0"/>
              <a:pPr lvl="1"/>
              <a:t>5</a:t>
            </a:fld>
            <a:endParaRPr lang="en-US" smtClean="0"/>
          </a:p>
        </p:txBody>
      </p:sp>
      <p:sp>
        <p:nvSpPr>
          <p:cNvPr id="2055" name="Rectangle 2"/>
          <p:cNvSpPr>
            <a:spLocks noGrp="1" noChangeArrowheads="1"/>
          </p:cNvSpPr>
          <p:nvPr>
            <p:ph type="title"/>
          </p:nvPr>
        </p:nvSpPr>
        <p:spPr/>
        <p:txBody>
          <a:bodyPr/>
          <a:lstStyle/>
          <a:p>
            <a:r>
              <a:rPr lang="en-US" smtClean="0"/>
              <a:t>Time Dependent Sources</a:t>
            </a:r>
          </a:p>
        </p:txBody>
      </p:sp>
      <p:sp>
        <p:nvSpPr>
          <p:cNvPr id="2056" name="Rectangle 3"/>
          <p:cNvSpPr>
            <a:spLocks noGrp="1" noChangeArrowheads="1"/>
          </p:cNvSpPr>
          <p:nvPr>
            <p:ph type="body" sz="half" idx="1"/>
          </p:nvPr>
        </p:nvSpPr>
        <p:spPr>
          <a:xfrm>
            <a:off x="406400" y="1333500"/>
            <a:ext cx="8356600" cy="1409700"/>
          </a:xfrm>
        </p:spPr>
        <p:txBody>
          <a:bodyPr/>
          <a:lstStyle/>
          <a:p>
            <a:r>
              <a:rPr lang="en-US" sz="2800" b="1" u="sng" smtClean="0"/>
              <a:t>Sinusoidal signal</a:t>
            </a:r>
            <a:r>
              <a:rPr lang="en-US" sz="2800" smtClean="0"/>
              <a:t>: a periodic waveform satisfying the following equation:</a:t>
            </a:r>
          </a:p>
        </p:txBody>
      </p:sp>
      <p:graphicFrame>
        <p:nvGraphicFramePr>
          <p:cNvPr id="2050" name="Object 4"/>
          <p:cNvGraphicFramePr>
            <a:graphicFrameLocks noChangeAspect="1"/>
          </p:cNvGraphicFramePr>
          <p:nvPr>
            <p:ph sz="quarter" idx="2"/>
          </p:nvPr>
        </p:nvGraphicFramePr>
        <p:xfrm>
          <a:off x="2611438" y="2438400"/>
          <a:ext cx="3484562" cy="574675"/>
        </p:xfrm>
        <a:graphic>
          <a:graphicData uri="http://schemas.openxmlformats.org/presentationml/2006/ole">
            <p:oleObj spid="_x0000_s2050" name="Equation" r:id="rId3" imgW="1231560" imgH="203040" progId="Equation.3">
              <p:embed/>
            </p:oleObj>
          </a:graphicData>
        </a:graphic>
      </p:graphicFrame>
      <p:sp>
        <p:nvSpPr>
          <p:cNvPr id="2057" name="Text Box 6"/>
          <p:cNvSpPr txBox="1">
            <a:spLocks noChangeArrowheads="1"/>
          </p:cNvSpPr>
          <p:nvPr/>
        </p:nvSpPr>
        <p:spPr bwMode="auto">
          <a:xfrm>
            <a:off x="5791200" y="3414713"/>
            <a:ext cx="2119313" cy="928687"/>
          </a:xfrm>
          <a:prstGeom prst="rect">
            <a:avLst/>
          </a:prstGeom>
          <a:solidFill>
            <a:srgbClr val="8495A9">
              <a:alpha val="50195"/>
            </a:srgbClr>
          </a:solidFill>
          <a:ln w="12700">
            <a:solidFill>
              <a:schemeClr val="tx1"/>
            </a:solidFill>
            <a:miter lim="800000"/>
            <a:headEnd type="none" w="lg" len="lg"/>
            <a:tailEnd type="none" w="lg" len="lg"/>
          </a:ln>
        </p:spPr>
        <p:txBody>
          <a:bodyPr wrap="none">
            <a:spAutoFit/>
          </a:bodyPr>
          <a:lstStyle/>
          <a:p>
            <a:pPr algn="l"/>
            <a:r>
              <a:rPr lang="en-US"/>
              <a:t>A – amplitude </a:t>
            </a:r>
          </a:p>
          <a:p>
            <a:pPr algn="l"/>
            <a:r>
              <a:rPr lang="el-GR">
                <a:cs typeface="Times New Roman" pitchFamily="18" charset="0"/>
              </a:rPr>
              <a:t>ω</a:t>
            </a:r>
            <a:r>
              <a:rPr lang="en-US">
                <a:cs typeface="Times New Roman" pitchFamily="18" charset="0"/>
              </a:rPr>
              <a:t> – radian frequency</a:t>
            </a:r>
          </a:p>
          <a:p>
            <a:pPr algn="l"/>
            <a:r>
              <a:rPr lang="el-GR">
                <a:cs typeface="Times New Roman" pitchFamily="18" charset="0"/>
              </a:rPr>
              <a:t>φ</a:t>
            </a:r>
            <a:r>
              <a:rPr lang="en-US">
                <a:cs typeface="Times New Roman" pitchFamily="18" charset="0"/>
              </a:rPr>
              <a:t> – phase </a:t>
            </a:r>
            <a:endParaRPr lang="el-GR">
              <a:cs typeface="Times New Roman" pitchFamily="18" charset="0"/>
            </a:endParaRPr>
          </a:p>
        </p:txBody>
      </p:sp>
      <p:grpSp>
        <p:nvGrpSpPr>
          <p:cNvPr id="2058" name="Group 18"/>
          <p:cNvGrpSpPr>
            <a:grpSpLocks/>
          </p:cNvGrpSpPr>
          <p:nvPr/>
        </p:nvGrpSpPr>
        <p:grpSpPr bwMode="auto">
          <a:xfrm>
            <a:off x="1368425" y="3200400"/>
            <a:ext cx="3584575" cy="2987675"/>
            <a:chOff x="1473" y="1976"/>
            <a:chExt cx="2258" cy="1882"/>
          </a:xfrm>
        </p:grpSpPr>
        <p:graphicFrame>
          <p:nvGraphicFramePr>
            <p:cNvPr id="2051" name="Object 7"/>
            <p:cNvGraphicFramePr>
              <a:graphicFrameLocks noChangeAspect="1"/>
            </p:cNvGraphicFramePr>
            <p:nvPr/>
          </p:nvGraphicFramePr>
          <p:xfrm>
            <a:off x="1473" y="1976"/>
            <a:ext cx="2258" cy="1882"/>
          </p:xfrm>
          <a:graphic>
            <a:graphicData uri="http://schemas.openxmlformats.org/presentationml/2006/ole">
              <p:oleObj spid="_x0000_s2051" name="Chart" r:id="rId4" imgW="5095837" imgH="4248188" progId="Excel.Chart.8">
                <p:embed/>
              </p:oleObj>
            </a:graphicData>
          </a:graphic>
        </p:graphicFrame>
        <p:sp>
          <p:nvSpPr>
            <p:cNvPr id="2059" name="Line 9"/>
            <p:cNvSpPr>
              <a:spLocks noChangeShapeType="1"/>
            </p:cNvSpPr>
            <p:nvPr/>
          </p:nvSpPr>
          <p:spPr bwMode="auto">
            <a:xfrm flipH="1">
              <a:off x="1920" y="2352"/>
              <a:ext cx="528" cy="0"/>
            </a:xfrm>
            <a:prstGeom prst="line">
              <a:avLst/>
            </a:prstGeom>
            <a:noFill/>
            <a:ln w="25400">
              <a:solidFill>
                <a:srgbClr val="800000"/>
              </a:solidFill>
              <a:prstDash val="dash"/>
              <a:round/>
              <a:headEnd type="none" w="lg" len="lg"/>
              <a:tailEnd type="none" w="lg" len="lg"/>
            </a:ln>
          </p:spPr>
          <p:txBody>
            <a:bodyPr/>
            <a:lstStyle/>
            <a:p>
              <a:endParaRPr lang="en-US"/>
            </a:p>
          </p:txBody>
        </p:sp>
        <p:sp>
          <p:nvSpPr>
            <p:cNvPr id="2060" name="Line 10"/>
            <p:cNvSpPr>
              <a:spLocks noChangeShapeType="1"/>
            </p:cNvSpPr>
            <p:nvPr/>
          </p:nvSpPr>
          <p:spPr bwMode="auto">
            <a:xfrm flipH="1">
              <a:off x="1920" y="3312"/>
              <a:ext cx="144" cy="0"/>
            </a:xfrm>
            <a:prstGeom prst="line">
              <a:avLst/>
            </a:prstGeom>
            <a:noFill/>
            <a:ln w="25400">
              <a:solidFill>
                <a:srgbClr val="800000"/>
              </a:solidFill>
              <a:prstDash val="dash"/>
              <a:round/>
              <a:headEnd type="none" w="lg" len="lg"/>
              <a:tailEnd type="none" w="lg" len="lg"/>
            </a:ln>
          </p:spPr>
          <p:txBody>
            <a:bodyPr/>
            <a:lstStyle/>
            <a:p>
              <a:endParaRPr lang="en-US"/>
            </a:p>
          </p:txBody>
        </p:sp>
        <p:sp>
          <p:nvSpPr>
            <p:cNvPr id="2061" name="Text Box 11"/>
            <p:cNvSpPr txBox="1">
              <a:spLocks noChangeArrowheads="1"/>
            </p:cNvSpPr>
            <p:nvPr/>
          </p:nvSpPr>
          <p:spPr bwMode="auto">
            <a:xfrm>
              <a:off x="1700" y="2217"/>
              <a:ext cx="220" cy="231"/>
            </a:xfrm>
            <a:prstGeom prst="rect">
              <a:avLst/>
            </a:prstGeom>
            <a:noFill/>
            <a:ln w="12700">
              <a:noFill/>
              <a:miter lim="800000"/>
              <a:headEnd type="none" w="lg" len="lg"/>
              <a:tailEnd type="none" w="lg" len="lg"/>
            </a:ln>
          </p:spPr>
          <p:txBody>
            <a:bodyPr wrap="none">
              <a:spAutoFit/>
            </a:bodyPr>
            <a:lstStyle/>
            <a:p>
              <a:r>
                <a:rPr lang="en-US"/>
                <a:t>A</a:t>
              </a:r>
            </a:p>
          </p:txBody>
        </p:sp>
        <p:sp>
          <p:nvSpPr>
            <p:cNvPr id="2062" name="Text Box 12"/>
            <p:cNvSpPr txBox="1">
              <a:spLocks noChangeArrowheads="1"/>
            </p:cNvSpPr>
            <p:nvPr/>
          </p:nvSpPr>
          <p:spPr bwMode="auto">
            <a:xfrm>
              <a:off x="1662" y="3196"/>
              <a:ext cx="268" cy="231"/>
            </a:xfrm>
            <a:prstGeom prst="rect">
              <a:avLst/>
            </a:prstGeom>
            <a:noFill/>
            <a:ln w="12700">
              <a:noFill/>
              <a:miter lim="800000"/>
              <a:headEnd type="none" w="lg" len="lg"/>
              <a:tailEnd type="none" w="lg" len="lg"/>
            </a:ln>
          </p:spPr>
          <p:txBody>
            <a:bodyPr wrap="none">
              <a:spAutoFit/>
            </a:bodyPr>
            <a:lstStyle/>
            <a:p>
              <a:r>
                <a:rPr lang="en-US"/>
                <a:t>-A</a:t>
              </a:r>
            </a:p>
          </p:txBody>
        </p:sp>
        <p:sp>
          <p:nvSpPr>
            <p:cNvPr id="2063" name="Line 13"/>
            <p:cNvSpPr>
              <a:spLocks noChangeShapeType="1"/>
            </p:cNvSpPr>
            <p:nvPr/>
          </p:nvSpPr>
          <p:spPr bwMode="auto">
            <a:xfrm>
              <a:off x="2448" y="2352"/>
              <a:ext cx="768" cy="0"/>
            </a:xfrm>
            <a:prstGeom prst="line">
              <a:avLst/>
            </a:prstGeom>
            <a:noFill/>
            <a:ln w="25400">
              <a:solidFill>
                <a:srgbClr val="003300"/>
              </a:solidFill>
              <a:round/>
              <a:headEnd type="stealth" w="lg" len="lg"/>
              <a:tailEnd type="stealth" w="lg" len="lg"/>
            </a:ln>
          </p:spPr>
          <p:txBody>
            <a:bodyPr/>
            <a:lstStyle/>
            <a:p>
              <a:endParaRPr lang="en-US"/>
            </a:p>
          </p:txBody>
        </p:sp>
        <p:sp>
          <p:nvSpPr>
            <p:cNvPr id="2064" name="Text Box 14"/>
            <p:cNvSpPr txBox="1">
              <a:spLocks noChangeArrowheads="1"/>
            </p:cNvSpPr>
            <p:nvPr/>
          </p:nvSpPr>
          <p:spPr bwMode="auto">
            <a:xfrm>
              <a:off x="2724" y="2112"/>
              <a:ext cx="204" cy="231"/>
            </a:xfrm>
            <a:prstGeom prst="rect">
              <a:avLst/>
            </a:prstGeom>
            <a:noFill/>
            <a:ln w="12700">
              <a:noFill/>
              <a:miter lim="800000"/>
              <a:headEnd type="none" w="lg" len="lg"/>
              <a:tailEnd type="none" w="lg" len="lg"/>
            </a:ln>
          </p:spPr>
          <p:txBody>
            <a:bodyPr wrap="none">
              <a:spAutoFit/>
            </a:bodyPr>
            <a:lstStyle/>
            <a:p>
              <a:r>
                <a:rPr lang="en-US"/>
                <a:t>T</a:t>
              </a:r>
            </a:p>
          </p:txBody>
        </p:sp>
        <p:sp>
          <p:nvSpPr>
            <p:cNvPr id="2065" name="Line 15"/>
            <p:cNvSpPr>
              <a:spLocks noChangeShapeType="1"/>
            </p:cNvSpPr>
            <p:nvPr/>
          </p:nvSpPr>
          <p:spPr bwMode="auto">
            <a:xfrm flipV="1">
              <a:off x="2448" y="2352"/>
              <a:ext cx="0" cy="480"/>
            </a:xfrm>
            <a:prstGeom prst="line">
              <a:avLst/>
            </a:prstGeom>
            <a:noFill/>
            <a:ln w="12700">
              <a:solidFill>
                <a:schemeClr val="tx1"/>
              </a:solidFill>
              <a:round/>
              <a:headEnd type="none" w="lg" len="lg"/>
              <a:tailEnd type="none" w="lg" len="lg"/>
            </a:ln>
          </p:spPr>
          <p:txBody>
            <a:bodyPr/>
            <a:lstStyle/>
            <a:p>
              <a:endParaRPr lang="en-US"/>
            </a:p>
          </p:txBody>
        </p:sp>
        <p:sp>
          <p:nvSpPr>
            <p:cNvPr id="2066" name="Line 16"/>
            <p:cNvSpPr>
              <a:spLocks noChangeShapeType="1"/>
            </p:cNvSpPr>
            <p:nvPr/>
          </p:nvSpPr>
          <p:spPr bwMode="auto">
            <a:xfrm>
              <a:off x="1920" y="2688"/>
              <a:ext cx="528" cy="0"/>
            </a:xfrm>
            <a:prstGeom prst="line">
              <a:avLst/>
            </a:prstGeom>
            <a:noFill/>
            <a:ln w="12700">
              <a:solidFill>
                <a:srgbClr val="FFFF99"/>
              </a:solidFill>
              <a:round/>
              <a:headEnd type="stealth" w="lg" len="lg"/>
              <a:tailEnd type="stealth" w="lg" len="lg"/>
            </a:ln>
          </p:spPr>
          <p:txBody>
            <a:bodyPr/>
            <a:lstStyle/>
            <a:p>
              <a:endParaRPr lang="en-US"/>
            </a:p>
          </p:txBody>
        </p:sp>
        <p:sp>
          <p:nvSpPr>
            <p:cNvPr id="2067" name="Text Box 17"/>
            <p:cNvSpPr txBox="1">
              <a:spLocks noChangeArrowheads="1"/>
            </p:cNvSpPr>
            <p:nvPr/>
          </p:nvSpPr>
          <p:spPr bwMode="auto">
            <a:xfrm>
              <a:off x="1920" y="2457"/>
              <a:ext cx="334" cy="231"/>
            </a:xfrm>
            <a:prstGeom prst="rect">
              <a:avLst/>
            </a:prstGeom>
            <a:noFill/>
            <a:ln w="12700">
              <a:noFill/>
              <a:miter lim="800000"/>
              <a:headEnd type="none" w="lg" len="lg"/>
              <a:tailEnd type="none" w="lg" len="lg"/>
            </a:ln>
          </p:spPr>
          <p:txBody>
            <a:bodyPr wrap="none">
              <a:spAutoFit/>
            </a:bodyPr>
            <a:lstStyle/>
            <a:p>
              <a:r>
                <a:rPr lang="el-GR">
                  <a:cs typeface="Times New Roman" pitchFamily="18" charset="0"/>
                </a:rPr>
                <a:t>φ</a:t>
              </a:r>
              <a:r>
                <a:rPr lang="en-US">
                  <a:cs typeface="Times New Roman" pitchFamily="18" charset="0"/>
                </a:rPr>
                <a:t>/</a:t>
              </a:r>
              <a:r>
                <a:rPr lang="el-GR">
                  <a:cs typeface="Times New Roman" pitchFamily="18" charset="0"/>
                </a:rPr>
                <a:t>ω</a:t>
              </a: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Date Placeholder 5"/>
          <p:cNvSpPr>
            <a:spLocks noGrp="1"/>
          </p:cNvSpPr>
          <p:nvPr>
            <p:ph type="dt" sz="quarter" idx="10"/>
          </p:nvPr>
        </p:nvSpPr>
        <p:spPr>
          <a:noFill/>
        </p:spPr>
        <p:txBody>
          <a:bodyPr/>
          <a:lstStyle/>
          <a:p>
            <a:r>
              <a:rPr lang="en-US" smtClean="0"/>
              <a:t>ECEN 301</a:t>
            </a:r>
          </a:p>
        </p:txBody>
      </p:sp>
      <p:sp>
        <p:nvSpPr>
          <p:cNvPr id="3077" name="Footer Placeholder 6"/>
          <p:cNvSpPr>
            <a:spLocks noGrp="1"/>
          </p:cNvSpPr>
          <p:nvPr>
            <p:ph type="ftr" sz="quarter" idx="11"/>
          </p:nvPr>
        </p:nvSpPr>
        <p:spPr>
          <a:noFill/>
        </p:spPr>
        <p:txBody>
          <a:bodyPr/>
          <a:lstStyle/>
          <a:p>
            <a:r>
              <a:rPr lang="en-US" smtClean="0"/>
              <a:t>Discussion #11 – Dynamic Circuits</a:t>
            </a:r>
          </a:p>
        </p:txBody>
      </p:sp>
      <p:sp>
        <p:nvSpPr>
          <p:cNvPr id="3078" name="Slide Number Placeholder 7"/>
          <p:cNvSpPr>
            <a:spLocks noGrp="1"/>
          </p:cNvSpPr>
          <p:nvPr>
            <p:ph type="sldNum" sz="quarter" idx="12"/>
          </p:nvPr>
        </p:nvSpPr>
        <p:spPr>
          <a:noFill/>
        </p:spPr>
        <p:txBody>
          <a:bodyPr/>
          <a:lstStyle/>
          <a:p>
            <a:pPr lvl="1"/>
            <a:fld id="{1C62A75C-F8D4-4097-985D-1C4A57E2736A}" type="slidenum">
              <a:rPr lang="en-US" smtClean="0"/>
              <a:pPr lvl="1"/>
              <a:t>6</a:t>
            </a:fld>
            <a:endParaRPr lang="en-US" smtClean="0"/>
          </a:p>
        </p:txBody>
      </p:sp>
      <p:sp>
        <p:nvSpPr>
          <p:cNvPr id="3079" name="Rectangle 2"/>
          <p:cNvSpPr>
            <a:spLocks noGrp="1" noChangeArrowheads="1"/>
          </p:cNvSpPr>
          <p:nvPr>
            <p:ph type="title"/>
          </p:nvPr>
        </p:nvSpPr>
        <p:spPr/>
        <p:txBody>
          <a:bodyPr/>
          <a:lstStyle/>
          <a:p>
            <a:r>
              <a:rPr lang="en-US" smtClean="0"/>
              <a:t>Sinusoidal Sources</a:t>
            </a:r>
          </a:p>
        </p:txBody>
      </p:sp>
      <p:sp>
        <p:nvSpPr>
          <p:cNvPr id="3080" name="Rectangle 3"/>
          <p:cNvSpPr>
            <a:spLocks noGrp="1" noChangeArrowheads="1"/>
          </p:cNvSpPr>
          <p:nvPr>
            <p:ph type="body" sz="half" idx="1"/>
          </p:nvPr>
        </p:nvSpPr>
        <p:spPr/>
        <p:txBody>
          <a:bodyPr/>
          <a:lstStyle/>
          <a:p>
            <a:r>
              <a:rPr lang="en-US" sz="2800" smtClean="0"/>
              <a:t>Helpful identities:</a:t>
            </a:r>
          </a:p>
        </p:txBody>
      </p:sp>
      <p:graphicFrame>
        <p:nvGraphicFramePr>
          <p:cNvPr id="3074" name="Object 4"/>
          <p:cNvGraphicFramePr>
            <a:graphicFrameLocks noChangeAspect="1"/>
          </p:cNvGraphicFramePr>
          <p:nvPr>
            <p:ph sz="quarter" idx="2"/>
          </p:nvPr>
        </p:nvGraphicFramePr>
        <p:xfrm>
          <a:off x="914400" y="2514600"/>
          <a:ext cx="2251075" cy="3168650"/>
        </p:xfrm>
        <a:graphic>
          <a:graphicData uri="http://schemas.openxmlformats.org/presentationml/2006/ole">
            <p:oleObj spid="_x0000_s3074" name="Equation" r:id="rId3" imgW="1307880" imgH="1841400" progId="Equation.3">
              <p:embed/>
            </p:oleObj>
          </a:graphicData>
        </a:graphic>
      </p:graphicFrame>
      <p:graphicFrame>
        <p:nvGraphicFramePr>
          <p:cNvPr id="3075" name="Object 6"/>
          <p:cNvGraphicFramePr>
            <a:graphicFrameLocks noChangeAspect="1"/>
          </p:cNvGraphicFramePr>
          <p:nvPr>
            <p:ph sz="quarter" idx="3"/>
          </p:nvPr>
        </p:nvGraphicFramePr>
        <p:xfrm>
          <a:off x="3505200" y="2514600"/>
          <a:ext cx="5410200" cy="3168650"/>
        </p:xfrm>
        <a:graphic>
          <a:graphicData uri="http://schemas.openxmlformats.org/presentationml/2006/ole">
            <p:oleObj spid="_x0000_s3075" name="Equation" r:id="rId4" imgW="2692080" imgH="1574640" progId="Equation.3">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noFill/>
        </p:spPr>
        <p:txBody>
          <a:bodyPr/>
          <a:lstStyle/>
          <a:p>
            <a:r>
              <a:rPr lang="en-US" smtClean="0"/>
              <a:t>ECEN 301</a:t>
            </a:r>
          </a:p>
        </p:txBody>
      </p:sp>
      <p:sp>
        <p:nvSpPr>
          <p:cNvPr id="23555" name="Footer Placeholder 4"/>
          <p:cNvSpPr>
            <a:spLocks noGrp="1"/>
          </p:cNvSpPr>
          <p:nvPr>
            <p:ph type="ftr" sz="quarter" idx="11"/>
          </p:nvPr>
        </p:nvSpPr>
        <p:spPr>
          <a:noFill/>
        </p:spPr>
        <p:txBody>
          <a:bodyPr/>
          <a:lstStyle/>
          <a:p>
            <a:r>
              <a:rPr lang="en-US" smtClean="0"/>
              <a:t>Discussion #11 – Dynamic Circuits</a:t>
            </a:r>
          </a:p>
        </p:txBody>
      </p:sp>
      <p:sp>
        <p:nvSpPr>
          <p:cNvPr id="23556" name="Slide Number Placeholder 5"/>
          <p:cNvSpPr>
            <a:spLocks noGrp="1"/>
          </p:cNvSpPr>
          <p:nvPr>
            <p:ph type="sldNum" sz="quarter" idx="12"/>
          </p:nvPr>
        </p:nvSpPr>
        <p:spPr>
          <a:noFill/>
        </p:spPr>
        <p:txBody>
          <a:bodyPr/>
          <a:lstStyle/>
          <a:p>
            <a:pPr lvl="1"/>
            <a:fld id="{7D246FE6-B016-49D1-A19F-FC326DA6BDB1}" type="slidenum">
              <a:rPr lang="en-US" smtClean="0"/>
              <a:pPr lvl="1"/>
              <a:t>7</a:t>
            </a:fld>
            <a:endParaRPr lang="en-US" smtClean="0"/>
          </a:p>
        </p:txBody>
      </p:sp>
      <p:sp>
        <p:nvSpPr>
          <p:cNvPr id="23557" name="Rectangle 2"/>
          <p:cNvSpPr>
            <a:spLocks noGrp="1" noChangeArrowheads="1"/>
          </p:cNvSpPr>
          <p:nvPr>
            <p:ph type="title"/>
          </p:nvPr>
        </p:nvSpPr>
        <p:spPr/>
        <p:txBody>
          <a:bodyPr/>
          <a:lstStyle/>
          <a:p>
            <a:r>
              <a:rPr lang="en-US" smtClean="0"/>
              <a:t>Sinusoidal Sources</a:t>
            </a:r>
          </a:p>
        </p:txBody>
      </p:sp>
      <p:sp>
        <p:nvSpPr>
          <p:cNvPr id="23558" name="Rectangle 3"/>
          <p:cNvSpPr>
            <a:spLocks noGrp="1" noChangeArrowheads="1"/>
          </p:cNvSpPr>
          <p:nvPr>
            <p:ph type="body" idx="1"/>
          </p:nvPr>
        </p:nvSpPr>
        <p:spPr>
          <a:xfrm>
            <a:off x="406400" y="1333500"/>
            <a:ext cx="8356600" cy="800100"/>
          </a:xfrm>
        </p:spPr>
        <p:txBody>
          <a:bodyPr/>
          <a:lstStyle/>
          <a:p>
            <a:r>
              <a:rPr lang="en-US" smtClean="0"/>
              <a:t>Why sinusoidal sources?</a:t>
            </a:r>
          </a:p>
        </p:txBody>
      </p:sp>
      <p:sp>
        <p:nvSpPr>
          <p:cNvPr id="23559" name="Text Box 4"/>
          <p:cNvSpPr txBox="1">
            <a:spLocks noChangeArrowheads="1"/>
          </p:cNvSpPr>
          <p:nvPr/>
        </p:nvSpPr>
        <p:spPr bwMode="auto">
          <a:xfrm>
            <a:off x="603250" y="1981200"/>
            <a:ext cx="8159750" cy="4224338"/>
          </a:xfrm>
          <a:prstGeom prst="rect">
            <a:avLst/>
          </a:prstGeom>
          <a:solidFill>
            <a:srgbClr val="8495A9">
              <a:alpha val="50195"/>
            </a:srgbClr>
          </a:solidFill>
          <a:ln w="12700">
            <a:solidFill>
              <a:schemeClr val="tx1"/>
            </a:solidFill>
            <a:miter lim="800000"/>
            <a:headEnd type="none" w="lg" len="lg"/>
            <a:tailEnd type="none" w="lg" len="lg"/>
          </a:ln>
        </p:spPr>
        <p:txBody>
          <a:bodyPr>
            <a:spAutoFit/>
          </a:bodyPr>
          <a:lstStyle/>
          <a:p>
            <a:pPr algn="l">
              <a:buFontTx/>
              <a:buChar char="•"/>
            </a:pPr>
            <a:r>
              <a:rPr lang="en-US"/>
              <a:t> Sinusoidal AC is the fundamental current type supplied to homes throughout the world by way of power grids</a:t>
            </a:r>
          </a:p>
          <a:p>
            <a:pPr lvl="1" algn="l">
              <a:buFontTx/>
              <a:buChar char="•"/>
            </a:pPr>
            <a:r>
              <a:rPr lang="en-US"/>
              <a:t> </a:t>
            </a:r>
            <a:r>
              <a:rPr lang="en-US" b="1" u="sng"/>
              <a:t>Current war</a:t>
            </a:r>
            <a:r>
              <a:rPr lang="en-US"/>
              <a:t>:</a:t>
            </a:r>
          </a:p>
          <a:p>
            <a:pPr lvl="2" algn="l">
              <a:buFontTx/>
              <a:buChar char="•"/>
            </a:pPr>
            <a:r>
              <a:rPr lang="en-US"/>
              <a:t> late 1880’s AC (Westinghouse and Tesla) competed with DC (Edison) for the electric power grid standard</a:t>
            </a:r>
          </a:p>
          <a:p>
            <a:pPr lvl="2" algn="l">
              <a:buFontTx/>
              <a:buChar char="•"/>
            </a:pPr>
            <a:r>
              <a:rPr lang="en-US"/>
              <a:t> Low frequency AC (50 - 60Hz) can be more dangerous than DC</a:t>
            </a:r>
          </a:p>
          <a:p>
            <a:pPr lvl="3" algn="l">
              <a:buFontTx/>
              <a:buChar char="•"/>
            </a:pPr>
            <a:r>
              <a:rPr lang="en-US"/>
              <a:t> Alternating fluctuations can cause the heart to lose coordination (death)</a:t>
            </a:r>
          </a:p>
          <a:p>
            <a:pPr lvl="2" algn="l">
              <a:buFontTx/>
              <a:buChar char="•"/>
            </a:pPr>
            <a:r>
              <a:rPr lang="en-US"/>
              <a:t> High frequency DC can be more dangerous than AC</a:t>
            </a:r>
          </a:p>
          <a:p>
            <a:pPr lvl="3" algn="l">
              <a:buFontTx/>
              <a:buChar char="•"/>
            </a:pPr>
            <a:r>
              <a:rPr lang="en-US"/>
              <a:t> causes muscles to lock in position – preventing victim from releasing conductor</a:t>
            </a:r>
          </a:p>
          <a:p>
            <a:pPr lvl="2" algn="l">
              <a:buFontTx/>
              <a:buChar char="•"/>
            </a:pPr>
            <a:r>
              <a:rPr lang="en-US"/>
              <a:t> DC has serious limitations</a:t>
            </a:r>
          </a:p>
          <a:p>
            <a:pPr lvl="3" algn="l">
              <a:buFontTx/>
              <a:buChar char="•"/>
            </a:pPr>
            <a:r>
              <a:rPr lang="en-US"/>
              <a:t> DC cannot be transmitted over long distances (greater than 1 mile) without serious power losses</a:t>
            </a:r>
          </a:p>
          <a:p>
            <a:pPr lvl="3" algn="l">
              <a:buFontTx/>
              <a:buChar char="•"/>
            </a:pPr>
            <a:r>
              <a:rPr lang="en-US"/>
              <a:t> DC cannot be easily changed to higher or lower voltages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p:spPr>
        <p:txBody>
          <a:bodyPr/>
          <a:lstStyle/>
          <a:p>
            <a:r>
              <a:rPr lang="en-US" smtClean="0"/>
              <a:t>ECEN 301</a:t>
            </a:r>
          </a:p>
        </p:txBody>
      </p:sp>
      <p:sp>
        <p:nvSpPr>
          <p:cNvPr id="24579" name="Footer Placeholder 4"/>
          <p:cNvSpPr>
            <a:spLocks noGrp="1"/>
          </p:cNvSpPr>
          <p:nvPr>
            <p:ph type="ftr" sz="quarter" idx="11"/>
          </p:nvPr>
        </p:nvSpPr>
        <p:spPr>
          <a:noFill/>
        </p:spPr>
        <p:txBody>
          <a:bodyPr/>
          <a:lstStyle/>
          <a:p>
            <a:r>
              <a:rPr lang="en-US" smtClean="0"/>
              <a:t>Discussion #11 – Dynamic Circuits</a:t>
            </a:r>
          </a:p>
        </p:txBody>
      </p:sp>
      <p:sp>
        <p:nvSpPr>
          <p:cNvPr id="24580" name="Slide Number Placeholder 5"/>
          <p:cNvSpPr>
            <a:spLocks noGrp="1"/>
          </p:cNvSpPr>
          <p:nvPr>
            <p:ph type="sldNum" sz="quarter" idx="12"/>
          </p:nvPr>
        </p:nvSpPr>
        <p:spPr>
          <a:noFill/>
        </p:spPr>
        <p:txBody>
          <a:bodyPr/>
          <a:lstStyle/>
          <a:p>
            <a:pPr lvl="1"/>
            <a:fld id="{958A638D-042B-452E-A33A-2F17337A5E27}" type="slidenum">
              <a:rPr lang="en-US" smtClean="0"/>
              <a:pPr lvl="1"/>
              <a:t>8</a:t>
            </a:fld>
            <a:endParaRPr lang="en-US" smtClean="0"/>
          </a:p>
        </p:txBody>
      </p:sp>
      <p:sp>
        <p:nvSpPr>
          <p:cNvPr id="24581" name="Rectangle 2"/>
          <p:cNvSpPr>
            <a:spLocks noGrp="1" noChangeArrowheads="1"/>
          </p:cNvSpPr>
          <p:nvPr>
            <p:ph type="title"/>
          </p:nvPr>
        </p:nvSpPr>
        <p:spPr/>
        <p:txBody>
          <a:bodyPr/>
          <a:lstStyle/>
          <a:p>
            <a:r>
              <a:rPr lang="en-US" smtClean="0"/>
              <a:t>Measuring Signal Strength</a:t>
            </a:r>
          </a:p>
        </p:txBody>
      </p:sp>
      <p:sp>
        <p:nvSpPr>
          <p:cNvPr id="24582" name="Rectangle 3"/>
          <p:cNvSpPr>
            <a:spLocks noGrp="1" noChangeArrowheads="1"/>
          </p:cNvSpPr>
          <p:nvPr>
            <p:ph type="body" idx="1"/>
          </p:nvPr>
        </p:nvSpPr>
        <p:spPr>
          <a:xfrm>
            <a:off x="406400" y="1333500"/>
            <a:ext cx="8356600" cy="3771900"/>
          </a:xfrm>
        </p:spPr>
        <p:txBody>
          <a:bodyPr/>
          <a:lstStyle/>
          <a:p>
            <a:r>
              <a:rPr lang="en-US" smtClean="0"/>
              <a:t>Methods of quantifying the strength of time-varying electric signals:</a:t>
            </a:r>
          </a:p>
          <a:p>
            <a:pPr lvl="1"/>
            <a:r>
              <a:rPr lang="en-US" b="1" smtClean="0"/>
              <a:t>Average (DC) value</a:t>
            </a:r>
          </a:p>
          <a:p>
            <a:pPr lvl="2"/>
            <a:r>
              <a:rPr lang="en-US" smtClean="0"/>
              <a:t>Mean voltage (or current) over a period of time</a:t>
            </a:r>
          </a:p>
          <a:p>
            <a:pPr lvl="1"/>
            <a:r>
              <a:rPr lang="en-US" b="1" smtClean="0"/>
              <a:t>Root-mean-square (RMS) value</a:t>
            </a:r>
          </a:p>
          <a:p>
            <a:pPr lvl="2"/>
            <a:r>
              <a:rPr lang="en-US" smtClean="0"/>
              <a:t>Takes into account the fluctuations of the signal about its average value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Date Placeholder 4"/>
          <p:cNvSpPr>
            <a:spLocks noGrp="1"/>
          </p:cNvSpPr>
          <p:nvPr>
            <p:ph type="dt" sz="quarter" idx="10"/>
          </p:nvPr>
        </p:nvSpPr>
        <p:spPr>
          <a:noFill/>
        </p:spPr>
        <p:txBody>
          <a:bodyPr/>
          <a:lstStyle/>
          <a:p>
            <a:r>
              <a:rPr lang="en-US" smtClean="0"/>
              <a:t>ECEN 301</a:t>
            </a:r>
          </a:p>
        </p:txBody>
      </p:sp>
      <p:sp>
        <p:nvSpPr>
          <p:cNvPr id="4100" name="Footer Placeholder 5"/>
          <p:cNvSpPr>
            <a:spLocks noGrp="1"/>
          </p:cNvSpPr>
          <p:nvPr>
            <p:ph type="ftr" sz="quarter" idx="11"/>
          </p:nvPr>
        </p:nvSpPr>
        <p:spPr>
          <a:noFill/>
        </p:spPr>
        <p:txBody>
          <a:bodyPr/>
          <a:lstStyle/>
          <a:p>
            <a:r>
              <a:rPr lang="en-US" smtClean="0"/>
              <a:t>Discussion #11 – Dynamic Circuits</a:t>
            </a:r>
          </a:p>
        </p:txBody>
      </p:sp>
      <p:sp>
        <p:nvSpPr>
          <p:cNvPr id="4101" name="Slide Number Placeholder 6"/>
          <p:cNvSpPr>
            <a:spLocks noGrp="1"/>
          </p:cNvSpPr>
          <p:nvPr>
            <p:ph type="sldNum" sz="quarter" idx="12"/>
          </p:nvPr>
        </p:nvSpPr>
        <p:spPr>
          <a:noFill/>
        </p:spPr>
        <p:txBody>
          <a:bodyPr/>
          <a:lstStyle/>
          <a:p>
            <a:pPr lvl="1"/>
            <a:fld id="{2D453BBE-6475-449F-8881-CF11DAABE17C}" type="slidenum">
              <a:rPr lang="en-US" smtClean="0"/>
              <a:pPr lvl="1"/>
              <a:t>9</a:t>
            </a:fld>
            <a:endParaRPr lang="en-US" smtClean="0"/>
          </a:p>
        </p:txBody>
      </p:sp>
      <p:sp>
        <p:nvSpPr>
          <p:cNvPr id="4102" name="Rectangle 2"/>
          <p:cNvSpPr>
            <a:spLocks noGrp="1" noChangeArrowheads="1"/>
          </p:cNvSpPr>
          <p:nvPr>
            <p:ph type="title"/>
          </p:nvPr>
        </p:nvSpPr>
        <p:spPr/>
        <p:txBody>
          <a:bodyPr/>
          <a:lstStyle/>
          <a:p>
            <a:r>
              <a:rPr lang="en-US" smtClean="0"/>
              <a:t>Measuring Signal Strength</a:t>
            </a:r>
          </a:p>
        </p:txBody>
      </p:sp>
      <p:sp>
        <p:nvSpPr>
          <p:cNvPr id="4103" name="Rectangle 3"/>
          <p:cNvSpPr>
            <a:spLocks noGrp="1" noChangeArrowheads="1"/>
          </p:cNvSpPr>
          <p:nvPr>
            <p:ph type="body" sz="half" idx="1"/>
          </p:nvPr>
        </p:nvSpPr>
        <p:spPr>
          <a:xfrm>
            <a:off x="406400" y="1333500"/>
            <a:ext cx="8356600" cy="1409700"/>
          </a:xfrm>
        </p:spPr>
        <p:txBody>
          <a:bodyPr/>
          <a:lstStyle/>
          <a:p>
            <a:r>
              <a:rPr lang="en-US" sz="2800" b="1" u="sng" smtClean="0"/>
              <a:t>Time – averaged signal strength</a:t>
            </a:r>
            <a:r>
              <a:rPr lang="en-US" sz="2800" smtClean="0"/>
              <a:t>: integrate signal </a:t>
            </a:r>
            <a:r>
              <a:rPr lang="en-US" sz="2800" b="1" smtClean="0"/>
              <a:t>x(t)</a:t>
            </a:r>
            <a:r>
              <a:rPr lang="en-US" sz="2800" smtClean="0"/>
              <a:t> over a period (</a:t>
            </a:r>
            <a:r>
              <a:rPr lang="en-US" sz="2800" b="1" smtClean="0"/>
              <a:t>T</a:t>
            </a:r>
            <a:r>
              <a:rPr lang="en-US" sz="2800" smtClean="0"/>
              <a:t>) of time</a:t>
            </a:r>
          </a:p>
        </p:txBody>
      </p:sp>
      <p:graphicFrame>
        <p:nvGraphicFramePr>
          <p:cNvPr id="4098" name="Object 4"/>
          <p:cNvGraphicFramePr>
            <a:graphicFrameLocks noChangeAspect="1"/>
          </p:cNvGraphicFramePr>
          <p:nvPr>
            <p:ph sz="half" idx="2"/>
          </p:nvPr>
        </p:nvGraphicFramePr>
        <p:xfrm>
          <a:off x="2743200" y="3276600"/>
          <a:ext cx="4191000" cy="1312863"/>
        </p:xfrm>
        <a:graphic>
          <a:graphicData uri="http://schemas.openxmlformats.org/presentationml/2006/ole">
            <p:oleObj spid="_x0000_s4098" name="Equation" r:id="rId3" imgW="1257120" imgH="393480" progId="Equation.3">
              <p:embed/>
            </p:oleObj>
          </a:graphicData>
        </a:graphic>
      </p:graphicFrame>
    </p:spTree>
  </p:cSld>
  <p:clrMapOvr>
    <a:masterClrMapping/>
  </p:clrMapOvr>
</p:sld>
</file>

<file path=ppt/theme/theme1.xml><?xml version="1.0" encoding="utf-8"?>
<a:theme xmlns:a="http://schemas.openxmlformats.org/drawingml/2006/main" name="CS124">
  <a:themeElements>
    <a:clrScheme name="CS124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fontScheme name="CS124">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lg" len="lg"/>
          <a:tailEnd type="stealth" w="lg" len="lg"/>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lg" len="lg"/>
          <a:tailEnd type="stealth" w="lg" len="lg"/>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S124 1">
        <a:dk1>
          <a:srgbClr val="000099"/>
        </a:dk1>
        <a:lt1>
          <a:srgbClr val="FFFFFF"/>
        </a:lt1>
        <a:dk2>
          <a:srgbClr val="0000FF"/>
        </a:dk2>
        <a:lt2>
          <a:srgbClr val="FFFF00"/>
        </a:lt2>
        <a:accent1>
          <a:srgbClr val="FF6633"/>
        </a:accent1>
        <a:accent2>
          <a:srgbClr val="FF00FF"/>
        </a:accent2>
        <a:accent3>
          <a:srgbClr val="AAAAFF"/>
        </a:accent3>
        <a:accent4>
          <a:srgbClr val="DADADA"/>
        </a:accent4>
        <a:accent5>
          <a:srgbClr val="FFB8AD"/>
        </a:accent5>
        <a:accent6>
          <a:srgbClr val="E700E7"/>
        </a:accent6>
        <a:hlink>
          <a:srgbClr val="FF0000"/>
        </a:hlink>
        <a:folHlink>
          <a:srgbClr val="808080"/>
        </a:folHlink>
      </a:clrScheme>
      <a:clrMap bg1="dk2" tx1="lt1" bg2="dk1" tx2="lt2" accent1="accent1" accent2="accent2" accent3="accent3" accent4="accent4" accent5="accent5" accent6="accent6" hlink="hlink" folHlink="folHlink"/>
    </a:extraClrScheme>
    <a:extraClrScheme>
      <a:clrScheme name="CS124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CS124 3">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CS124 4">
        <a:dk1>
          <a:srgbClr val="000000"/>
        </a:dk1>
        <a:lt1>
          <a:srgbClr val="FFFFFF"/>
        </a:lt1>
        <a:dk2>
          <a:srgbClr val="660033"/>
        </a:dk2>
        <a:lt2>
          <a:srgbClr val="FFFF66"/>
        </a:lt2>
        <a:accent1>
          <a:srgbClr val="FF0033"/>
        </a:accent1>
        <a:accent2>
          <a:srgbClr val="CC6600"/>
        </a:accent2>
        <a:accent3>
          <a:srgbClr val="B8AAAD"/>
        </a:accent3>
        <a:accent4>
          <a:srgbClr val="DADADA"/>
        </a:accent4>
        <a:accent5>
          <a:srgbClr val="FFAAAD"/>
        </a:accent5>
        <a:accent6>
          <a:srgbClr val="B95C00"/>
        </a:accent6>
        <a:hlink>
          <a:srgbClr val="999933"/>
        </a:hlink>
        <a:folHlink>
          <a:srgbClr val="A50021"/>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29701</TotalTime>
  <Pages>10</Pages>
  <Words>1263</Words>
  <Application>Microsoft PowerPoint 4.0</Application>
  <PresentationFormat>On-screen Show (4:3)</PresentationFormat>
  <Paragraphs>336</Paragraphs>
  <Slides>27</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33" baseType="lpstr">
      <vt:lpstr>Times New Roman</vt:lpstr>
      <vt:lpstr>Arial</vt:lpstr>
      <vt:lpstr>Monotype Sorts</vt:lpstr>
      <vt:lpstr>CS124</vt:lpstr>
      <vt:lpstr>Microsoft Equation 3.0</vt:lpstr>
      <vt:lpstr>Microsoft Office Excel Chart</vt:lpstr>
      <vt:lpstr>Slide 1</vt:lpstr>
      <vt:lpstr>Change</vt:lpstr>
      <vt:lpstr>Lecture 11 – Dynamic Circuits</vt:lpstr>
      <vt:lpstr>Time Dependent Sources</vt:lpstr>
      <vt:lpstr>Time Dependent Sources</vt:lpstr>
      <vt:lpstr>Sinusoidal Sources</vt:lpstr>
      <vt:lpstr>Sinusoidal Sources</vt:lpstr>
      <vt:lpstr>Measuring Signal Strength</vt:lpstr>
      <vt:lpstr>Measuring Signal Strength</vt:lpstr>
      <vt:lpstr>Measuring Signal Strength</vt:lpstr>
      <vt:lpstr>Measuring Signal Strength</vt:lpstr>
      <vt:lpstr>Measuring Signal Strength</vt:lpstr>
      <vt:lpstr>Measuring Signal Strength</vt:lpstr>
      <vt:lpstr>Measuring Signal Strength</vt:lpstr>
      <vt:lpstr>Measuring Signal Strength</vt:lpstr>
      <vt:lpstr>Measuring Signal Strength</vt:lpstr>
      <vt:lpstr>Network Analysis with Capacitors and Inductors (Dynamic Circuits)</vt:lpstr>
      <vt:lpstr>Dynamic Circuit Network Analysis</vt:lpstr>
      <vt:lpstr>Dynamic Circuit Network Analysis</vt:lpstr>
      <vt:lpstr>Dynamic Circuit Network Analysis</vt:lpstr>
      <vt:lpstr>Sinusoidal Source Responses</vt:lpstr>
      <vt:lpstr>Sinusoidal Source Responses</vt:lpstr>
      <vt:lpstr>Sinusoidal Source Responses</vt:lpstr>
      <vt:lpstr>Sinusoidal Source Responses</vt:lpstr>
      <vt:lpstr>Sinusoidal Source Responses</vt:lpstr>
      <vt:lpstr>Sinusoidal Source Responses</vt:lpstr>
      <vt:lpstr>Sinusoidal Source Responses</vt:lpstr>
    </vt:vector>
  </TitlesOfParts>
  <Company>BYU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#11 - Dynamic Circuits</dc:title>
  <dc:subject>ECEN 301</dc:subject>
  <dc:creator>Nathaniel Rollins</dc:creator>
  <cp:keywords/>
  <dc:description/>
  <cp:lastModifiedBy>nathan</cp:lastModifiedBy>
  <cp:revision>613</cp:revision>
  <cp:lastPrinted>2001-01-08T22:32:48Z</cp:lastPrinted>
  <dcterms:created xsi:type="dcterms:W3CDTF">1996-12-30T23:48:02Z</dcterms:created>
  <dcterms:modified xsi:type="dcterms:W3CDTF">2008-08-25T21:33:38Z</dcterms:modified>
</cp:coreProperties>
</file>