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02"/>
  </p:notesMasterIdLst>
  <p:handoutMasterIdLst>
    <p:handoutMasterId r:id="rId103"/>
  </p:handoutMasterIdLst>
  <p:sldIdLst>
    <p:sldId id="660" r:id="rId2"/>
    <p:sldId id="797" r:id="rId3"/>
    <p:sldId id="684" r:id="rId4"/>
    <p:sldId id="715" r:id="rId5"/>
    <p:sldId id="796" r:id="rId6"/>
    <p:sldId id="716" r:id="rId7"/>
    <p:sldId id="717" r:id="rId8"/>
    <p:sldId id="718" r:id="rId9"/>
    <p:sldId id="719" r:id="rId10"/>
    <p:sldId id="720" r:id="rId11"/>
    <p:sldId id="721" r:id="rId12"/>
    <p:sldId id="722" r:id="rId13"/>
    <p:sldId id="723" r:id="rId14"/>
    <p:sldId id="724" r:id="rId15"/>
    <p:sldId id="725" r:id="rId16"/>
    <p:sldId id="726" r:id="rId17"/>
    <p:sldId id="727" r:id="rId18"/>
    <p:sldId id="728" r:id="rId19"/>
    <p:sldId id="729" r:id="rId20"/>
    <p:sldId id="730" r:id="rId21"/>
    <p:sldId id="731" r:id="rId22"/>
    <p:sldId id="732" r:id="rId23"/>
    <p:sldId id="734" r:id="rId24"/>
    <p:sldId id="733" r:id="rId25"/>
    <p:sldId id="735" r:id="rId26"/>
    <p:sldId id="736" r:id="rId27"/>
    <p:sldId id="737" r:id="rId28"/>
    <p:sldId id="738" r:id="rId29"/>
    <p:sldId id="739" r:id="rId30"/>
    <p:sldId id="741" r:id="rId31"/>
    <p:sldId id="740" r:id="rId32"/>
    <p:sldId id="742" r:id="rId33"/>
    <p:sldId id="743" r:id="rId34"/>
    <p:sldId id="744" r:id="rId35"/>
    <p:sldId id="745" r:id="rId36"/>
    <p:sldId id="746" r:id="rId37"/>
    <p:sldId id="747" r:id="rId38"/>
    <p:sldId id="748" r:id="rId39"/>
    <p:sldId id="749" r:id="rId40"/>
    <p:sldId id="750" r:id="rId41"/>
    <p:sldId id="751" r:id="rId42"/>
    <p:sldId id="752" r:id="rId43"/>
    <p:sldId id="753" r:id="rId44"/>
    <p:sldId id="754" r:id="rId45"/>
    <p:sldId id="755" r:id="rId46"/>
    <p:sldId id="756" r:id="rId47"/>
    <p:sldId id="757" r:id="rId48"/>
    <p:sldId id="758" r:id="rId49"/>
    <p:sldId id="759" r:id="rId50"/>
    <p:sldId id="760" r:id="rId51"/>
    <p:sldId id="761" r:id="rId52"/>
    <p:sldId id="762" r:id="rId53"/>
    <p:sldId id="763" r:id="rId54"/>
    <p:sldId id="764" r:id="rId55"/>
    <p:sldId id="765" r:id="rId56"/>
    <p:sldId id="766" r:id="rId57"/>
    <p:sldId id="767" r:id="rId58"/>
    <p:sldId id="768" r:id="rId59"/>
    <p:sldId id="769" r:id="rId60"/>
    <p:sldId id="770" r:id="rId61"/>
    <p:sldId id="771" r:id="rId62"/>
    <p:sldId id="772" r:id="rId63"/>
    <p:sldId id="773" r:id="rId64"/>
    <p:sldId id="774" r:id="rId65"/>
    <p:sldId id="775" r:id="rId66"/>
    <p:sldId id="776" r:id="rId67"/>
    <p:sldId id="777" r:id="rId68"/>
    <p:sldId id="778" r:id="rId69"/>
    <p:sldId id="779" r:id="rId70"/>
    <p:sldId id="780" r:id="rId71"/>
    <p:sldId id="781" r:id="rId72"/>
    <p:sldId id="782" r:id="rId73"/>
    <p:sldId id="783" r:id="rId74"/>
    <p:sldId id="784" r:id="rId75"/>
    <p:sldId id="785" r:id="rId76"/>
    <p:sldId id="786" r:id="rId77"/>
    <p:sldId id="787" r:id="rId78"/>
    <p:sldId id="788" r:id="rId79"/>
    <p:sldId id="789" r:id="rId80"/>
    <p:sldId id="790" r:id="rId81"/>
    <p:sldId id="791" r:id="rId82"/>
    <p:sldId id="792" r:id="rId83"/>
    <p:sldId id="793" r:id="rId84"/>
    <p:sldId id="795" r:id="rId85"/>
    <p:sldId id="806" r:id="rId86"/>
    <p:sldId id="807" r:id="rId87"/>
    <p:sldId id="808" r:id="rId88"/>
    <p:sldId id="809" r:id="rId89"/>
    <p:sldId id="810" r:id="rId90"/>
    <p:sldId id="811" r:id="rId91"/>
    <p:sldId id="812" r:id="rId92"/>
    <p:sldId id="813" r:id="rId93"/>
    <p:sldId id="798" r:id="rId94"/>
    <p:sldId id="799" r:id="rId95"/>
    <p:sldId id="800" r:id="rId96"/>
    <p:sldId id="801" r:id="rId97"/>
    <p:sldId id="802" r:id="rId98"/>
    <p:sldId id="805" r:id="rId99"/>
    <p:sldId id="803" r:id="rId100"/>
    <p:sldId id="804" r:id="rId101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00"/>
    <a:srgbClr val="8495A9"/>
    <a:srgbClr val="FFFF99"/>
    <a:srgbClr val="800080"/>
    <a:srgbClr val="FFFF66"/>
    <a:srgbClr val="FF9900"/>
    <a:srgbClr val="ACA9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83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3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4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2.wmf"/><Relationship Id="rId1" Type="http://schemas.openxmlformats.org/officeDocument/2006/relationships/image" Target="../media/image44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7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7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47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47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4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 b="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b="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 b="0"/>
            </a:lvl5pPr>
          </a:lstStyle>
          <a:p>
            <a:pPr lvl="4">
              <a:defRPr/>
            </a:pPr>
            <a:fld id="{D0D99F0B-DBD8-489B-9063-D0B0B1D0668E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 b="0"/>
          </a:p>
          <a:p>
            <a:pPr algn="l" defTabSz="973138">
              <a:defRPr/>
            </a:pPr>
            <a:r>
              <a:rPr lang="en-US" sz="1200" b="0"/>
              <a:t>© 2007 Rollins</a:t>
            </a:r>
            <a:r>
              <a:rPr lang="en-US" sz="1500" b="0"/>
              <a:t/>
            </a:r>
            <a:br>
              <a:rPr lang="en-US" sz="1500" b="0"/>
            </a:br>
            <a:endParaRPr lang="en-US" sz="1500" b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 b="0"/>
              <a:t>ECEN 301 Class Notes</a:t>
            </a:r>
          </a:p>
          <a:p>
            <a:pPr defTabSz="973138">
              <a:defRPr/>
            </a:pPr>
            <a:r>
              <a:rPr lang="en-US" sz="1700" b="0"/>
              <a:t>Lecture 12</a:t>
            </a:r>
          </a:p>
        </p:txBody>
      </p:sp>
      <p:pic>
        <p:nvPicPr>
          <p:cNvPr id="106505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3" y="98425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b="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b="0" i="1"/>
            </a:lvl1pPr>
          </a:lstStyle>
          <a:p>
            <a:pPr>
              <a:defRPr/>
            </a:pPr>
            <a:fld id="{A81491DC-A044-4B8E-BB56-7E4798EA4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 Exam 1 Review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02D6609-5B01-4E9F-9D77-5AAEC6601CB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4CAF41B-1775-4EB5-ADE4-322084BCEEC9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6B2E39F-8B1A-4A76-A9EF-10A06BFADD7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A24237A-344B-4CE6-A5BD-89902639BEB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0879584-1526-4B11-B001-83085798473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D7A667C5-9228-486F-828E-F8D2DFE3AC6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43A8ADD-F73C-4C75-B27F-10197BCC10F3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7FB167E-279E-466D-9DB4-5183D804DB1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C300C93-97E6-4C01-B522-2690DEF80866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712CC61-628A-43D9-853F-D888BAD7FA1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8384C26-0C94-4147-AF68-5FEC562B263F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4FF2DFB-9E2D-497D-8C5E-4F8195551CA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C3C8376-17EB-42FC-9F81-BB00B2BE4EBA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 b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 b="0"/>
            </a:lvl1pPr>
          </a:lstStyle>
          <a:p>
            <a:pPr>
              <a:defRPr/>
            </a:pPr>
            <a:r>
              <a:rPr lang="en-US"/>
              <a:t>Discussion #12 –Exam 1 Review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 b="0"/>
            </a:lvl2pPr>
          </a:lstStyle>
          <a:p>
            <a:pPr lvl="1">
              <a:defRPr/>
            </a:pPr>
            <a:fld id="{3A94ACB5-A68B-4492-BC51-3A4943537BB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8137" name="Picture 10" descr="ECEN_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9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6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2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4.bin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46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48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50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60.bin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62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67.bin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6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8.vml"/><Relationship Id="rId4" Type="http://schemas.openxmlformats.org/officeDocument/2006/relationships/oleObject" Target="../embeddings/oleObject71.bin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73.bin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oleObject7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81.bin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oleObject83.bin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017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5F6A187-ED76-4733-8D70-C3C818510A52}" type="slidenum">
              <a:rPr lang="en-US" smtClean="0"/>
              <a:pPr lvl="1"/>
              <a:t>1</a:t>
            </a:fld>
            <a:endParaRPr lang="en-US" smtClean="0"/>
          </a:p>
        </p:txBody>
      </p:sp>
      <p:graphicFrame>
        <p:nvGraphicFramePr>
          <p:cNvPr id="778664" name="Group 424"/>
          <p:cNvGraphicFramePr>
            <a:graphicFrameLocks noGrp="1"/>
          </p:cNvGraphicFramePr>
          <p:nvPr/>
        </p:nvGraphicFramePr>
        <p:xfrm>
          <a:off x="1143000" y="2057400"/>
          <a:ext cx="6934200" cy="3585530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52575"/>
                <a:gridCol w="914400"/>
                <a:gridCol w="842963"/>
                <a:gridCol w="833437"/>
                <a:gridCol w="8382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13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 1 Review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EXAM 1 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00">
                        <a:alpha val="50000"/>
                      </a:srgbClr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Phasors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 Circuit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Oct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NO LAB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0277" name="Rectangle 94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 b="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5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AD2A2BC-6104-4F7B-9638-5978707AD6F7}" type="slidenum">
              <a:rPr lang="en-US" smtClean="0"/>
              <a:pPr lvl="1"/>
              <a:t>10</a:t>
            </a:fld>
            <a:endParaRPr lang="en-US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Review…KCL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Kirchoff’s current law?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a) What is an expression for the current at </a:t>
            </a:r>
            <a:r>
              <a:rPr lang="en-US" sz="2400" b="1" smtClean="0"/>
              <a:t>Node a</a:t>
            </a:r>
            <a:r>
              <a:rPr lang="en-US" sz="24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b) what expressions for the current through R</a:t>
            </a:r>
            <a:r>
              <a:rPr lang="en-US" sz="2400" baseline="-25000" smtClean="0"/>
              <a:t>2</a:t>
            </a:r>
            <a:r>
              <a:rPr lang="en-US" sz="2400" smtClean="0"/>
              <a:t> are valid?</a:t>
            </a:r>
          </a:p>
        </p:txBody>
      </p:sp>
      <p:grpSp>
        <p:nvGrpSpPr>
          <p:cNvPr id="2056" name="Group 4"/>
          <p:cNvGrpSpPr>
            <a:grpSpLocks/>
          </p:cNvGrpSpPr>
          <p:nvPr/>
        </p:nvGrpSpPr>
        <p:grpSpPr bwMode="auto">
          <a:xfrm>
            <a:off x="373063" y="2681288"/>
            <a:ext cx="4351337" cy="2790825"/>
            <a:chOff x="0" y="1689"/>
            <a:chExt cx="2741" cy="1758"/>
          </a:xfrm>
        </p:grpSpPr>
        <p:grpSp>
          <p:nvGrpSpPr>
            <p:cNvPr id="2057" name="Group 5"/>
            <p:cNvGrpSpPr>
              <a:grpSpLocks/>
            </p:cNvGrpSpPr>
            <p:nvPr/>
          </p:nvGrpSpPr>
          <p:grpSpPr bwMode="auto">
            <a:xfrm>
              <a:off x="0" y="2514"/>
              <a:ext cx="657" cy="328"/>
              <a:chOff x="1558" y="2299"/>
              <a:chExt cx="657" cy="328"/>
            </a:xfrm>
          </p:grpSpPr>
          <p:sp>
            <p:nvSpPr>
              <p:cNvPr id="2138" name="Text Box 6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s1</a:t>
                </a:r>
                <a:endParaRPr lang="en-US" sz="2000"/>
              </a:p>
            </p:txBody>
          </p:sp>
          <p:sp>
            <p:nvSpPr>
              <p:cNvPr id="2139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0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2141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2058" name="AutoShape 10"/>
            <p:cNvCxnSpPr>
              <a:cxnSpLocks noChangeShapeType="1"/>
              <a:stCxn id="2140" idx="0"/>
              <a:endCxn id="2099" idx="0"/>
            </p:cNvCxnSpPr>
            <p:nvPr/>
          </p:nvCxnSpPr>
          <p:spPr bwMode="auto">
            <a:xfrm rot="-5400000">
              <a:off x="355" y="216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1073" y="19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60" name="AutoShape 12"/>
            <p:cNvCxnSpPr>
              <a:cxnSpLocks noChangeShapeType="1"/>
              <a:stCxn id="2139" idx="4"/>
              <a:endCxn id="2061" idx="2"/>
            </p:cNvCxnSpPr>
            <p:nvPr/>
          </p:nvCxnSpPr>
          <p:spPr bwMode="auto">
            <a:xfrm rot="16200000" flipH="1">
              <a:off x="503" y="283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1082" y="33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62" name="AutoShape 14"/>
            <p:cNvCxnSpPr>
              <a:cxnSpLocks noChangeShapeType="1"/>
              <a:stCxn id="2059" idx="6"/>
              <a:endCxn id="2108" idx="0"/>
            </p:cNvCxnSpPr>
            <p:nvPr/>
          </p:nvCxnSpPr>
          <p:spPr bwMode="auto">
            <a:xfrm>
              <a:off x="1156" y="201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63" name="AutoShape 15"/>
            <p:cNvCxnSpPr>
              <a:cxnSpLocks noChangeShapeType="1"/>
              <a:stCxn id="2061" idx="6"/>
              <a:endCxn id="2133" idx="1"/>
            </p:cNvCxnSpPr>
            <p:nvPr/>
          </p:nvCxnSpPr>
          <p:spPr bwMode="auto">
            <a:xfrm flipV="1">
              <a:off x="1165" y="329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2064" name="Group 16"/>
            <p:cNvGrpSpPr>
              <a:grpSpLocks/>
            </p:cNvGrpSpPr>
            <p:nvPr/>
          </p:nvGrpSpPr>
          <p:grpSpPr bwMode="auto">
            <a:xfrm>
              <a:off x="2207" y="3082"/>
              <a:ext cx="111" cy="216"/>
              <a:chOff x="3450" y="2313"/>
              <a:chExt cx="111" cy="216"/>
            </a:xfrm>
          </p:grpSpPr>
          <p:sp>
            <p:nvSpPr>
              <p:cNvPr id="2131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2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3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5" name="Group 24"/>
            <p:cNvGrpSpPr>
              <a:grpSpLocks/>
            </p:cNvGrpSpPr>
            <p:nvPr/>
          </p:nvGrpSpPr>
          <p:grpSpPr bwMode="auto">
            <a:xfrm>
              <a:off x="1064" y="2266"/>
              <a:ext cx="111" cy="216"/>
              <a:chOff x="3450" y="2313"/>
              <a:chExt cx="111" cy="216"/>
            </a:xfrm>
          </p:grpSpPr>
          <p:sp>
            <p:nvSpPr>
              <p:cNvPr id="2124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6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7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8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9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0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6" name="Group 32"/>
            <p:cNvGrpSpPr>
              <a:grpSpLocks/>
            </p:cNvGrpSpPr>
            <p:nvPr/>
          </p:nvGrpSpPr>
          <p:grpSpPr bwMode="auto">
            <a:xfrm>
              <a:off x="1067" y="2974"/>
              <a:ext cx="111" cy="216"/>
              <a:chOff x="3450" y="2313"/>
              <a:chExt cx="111" cy="216"/>
            </a:xfrm>
          </p:grpSpPr>
          <p:sp>
            <p:nvSpPr>
              <p:cNvPr id="2117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3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7" name="Group 40"/>
            <p:cNvGrpSpPr>
              <a:grpSpLocks/>
            </p:cNvGrpSpPr>
            <p:nvPr/>
          </p:nvGrpSpPr>
          <p:grpSpPr bwMode="auto">
            <a:xfrm rot="-5400000">
              <a:off x="1653" y="2631"/>
              <a:ext cx="111" cy="216"/>
              <a:chOff x="3450" y="2313"/>
              <a:chExt cx="111" cy="216"/>
            </a:xfrm>
          </p:grpSpPr>
          <p:sp>
            <p:nvSpPr>
              <p:cNvPr id="2110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1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8" name="Oval 48"/>
            <p:cNvSpPr>
              <a:spLocks noChangeArrowheads="1"/>
            </p:cNvSpPr>
            <p:nvPr/>
          </p:nvSpPr>
          <p:spPr bwMode="auto">
            <a:xfrm>
              <a:off x="1076" y="270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69" name="AutoShape 49"/>
            <p:cNvCxnSpPr>
              <a:cxnSpLocks noChangeShapeType="1"/>
              <a:stCxn id="2061" idx="0"/>
              <a:endCxn id="2119" idx="1"/>
            </p:cNvCxnSpPr>
            <p:nvPr/>
          </p:nvCxnSpPr>
          <p:spPr bwMode="auto">
            <a:xfrm flipV="1">
              <a:off x="1124" y="319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0" name="AutoShape 50"/>
            <p:cNvCxnSpPr>
              <a:cxnSpLocks noChangeShapeType="1"/>
              <a:stCxn id="2117" idx="0"/>
              <a:endCxn id="2068" idx="4"/>
            </p:cNvCxnSpPr>
            <p:nvPr/>
          </p:nvCxnSpPr>
          <p:spPr bwMode="auto">
            <a:xfrm flipV="1">
              <a:off x="1115" y="278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1" name="AutoShape 51"/>
            <p:cNvCxnSpPr>
              <a:cxnSpLocks noChangeShapeType="1"/>
              <a:stCxn id="2068" idx="0"/>
              <a:endCxn id="2126" idx="1"/>
            </p:cNvCxnSpPr>
            <p:nvPr/>
          </p:nvCxnSpPr>
          <p:spPr bwMode="auto">
            <a:xfrm flipV="1">
              <a:off x="1118" y="248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2" name="AutoShape 52"/>
            <p:cNvCxnSpPr>
              <a:cxnSpLocks noChangeShapeType="1"/>
              <a:stCxn id="2059" idx="4"/>
              <a:endCxn id="2124" idx="0"/>
            </p:cNvCxnSpPr>
            <p:nvPr/>
          </p:nvCxnSpPr>
          <p:spPr bwMode="auto">
            <a:xfrm flipH="1">
              <a:off x="1112" y="205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73" name="Oval 53"/>
            <p:cNvSpPr>
              <a:spLocks noChangeArrowheads="1"/>
            </p:cNvSpPr>
            <p:nvPr/>
          </p:nvSpPr>
          <p:spPr bwMode="auto">
            <a:xfrm>
              <a:off x="2211" y="269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74" name="AutoShape 54"/>
            <p:cNvCxnSpPr>
              <a:cxnSpLocks noChangeShapeType="1"/>
              <a:stCxn id="2073" idx="4"/>
              <a:endCxn id="2131" idx="0"/>
            </p:cNvCxnSpPr>
            <p:nvPr/>
          </p:nvCxnSpPr>
          <p:spPr bwMode="auto">
            <a:xfrm>
              <a:off x="2253" y="277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5" name="AutoShape 55"/>
            <p:cNvCxnSpPr>
              <a:cxnSpLocks noChangeShapeType="1"/>
              <a:stCxn id="2073" idx="2"/>
              <a:endCxn id="2112" idx="1"/>
            </p:cNvCxnSpPr>
            <p:nvPr/>
          </p:nvCxnSpPr>
          <p:spPr bwMode="auto">
            <a:xfrm flipH="1">
              <a:off x="1818" y="273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6" name="AutoShape 56"/>
            <p:cNvCxnSpPr>
              <a:cxnSpLocks noChangeShapeType="1"/>
              <a:stCxn id="2068" idx="6"/>
              <a:endCxn id="2110" idx="0"/>
            </p:cNvCxnSpPr>
            <p:nvPr/>
          </p:nvCxnSpPr>
          <p:spPr bwMode="auto">
            <a:xfrm>
              <a:off x="1159" y="274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77" name="Group 57"/>
            <p:cNvGrpSpPr>
              <a:grpSpLocks/>
            </p:cNvGrpSpPr>
            <p:nvPr/>
          </p:nvGrpSpPr>
          <p:grpSpPr bwMode="auto">
            <a:xfrm>
              <a:off x="2085" y="2186"/>
              <a:ext cx="656" cy="328"/>
              <a:chOff x="3643" y="2176"/>
              <a:chExt cx="656" cy="328"/>
            </a:xfrm>
          </p:grpSpPr>
          <p:sp>
            <p:nvSpPr>
              <p:cNvPr id="2106" name="Text Box 5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s2</a:t>
                </a:r>
                <a:endParaRPr lang="en-US" sz="2000"/>
              </a:p>
            </p:txBody>
          </p:sp>
          <p:sp>
            <p:nvSpPr>
              <p:cNvPr id="2107" name="Oval 5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" name="Text Box 6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2109" name="Text Box 6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2078" name="AutoShape 62"/>
            <p:cNvCxnSpPr>
              <a:cxnSpLocks noChangeShapeType="1"/>
              <a:stCxn id="2073" idx="0"/>
              <a:endCxn id="2107" idx="4"/>
            </p:cNvCxnSpPr>
            <p:nvPr/>
          </p:nvCxnSpPr>
          <p:spPr bwMode="auto">
            <a:xfrm flipH="1" flipV="1">
              <a:off x="2251" y="251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79" name="Group 63"/>
            <p:cNvGrpSpPr>
              <a:grpSpLocks/>
            </p:cNvGrpSpPr>
            <p:nvPr/>
          </p:nvGrpSpPr>
          <p:grpSpPr bwMode="auto">
            <a:xfrm rot="-5400000">
              <a:off x="753" y="1911"/>
              <a:ext cx="111" cy="216"/>
              <a:chOff x="3450" y="2313"/>
              <a:chExt cx="111" cy="216"/>
            </a:xfrm>
          </p:grpSpPr>
          <p:sp>
            <p:nvSpPr>
              <p:cNvPr id="2099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2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3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4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80" name="AutoShape 71"/>
            <p:cNvCxnSpPr>
              <a:cxnSpLocks noChangeShapeType="1"/>
              <a:stCxn id="2101" idx="1"/>
              <a:endCxn id="2059" idx="2"/>
            </p:cNvCxnSpPr>
            <p:nvPr/>
          </p:nvCxnSpPr>
          <p:spPr bwMode="auto">
            <a:xfrm flipV="1">
              <a:off x="918" y="201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081" name="Text Box 72"/>
            <p:cNvSpPr txBox="1">
              <a:spLocks noChangeArrowheads="1"/>
            </p:cNvSpPr>
            <p:nvPr/>
          </p:nvSpPr>
          <p:spPr bwMode="auto">
            <a:xfrm>
              <a:off x="759" y="223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2</a:t>
              </a:r>
            </a:p>
          </p:txBody>
        </p:sp>
        <p:sp>
          <p:nvSpPr>
            <p:cNvPr id="2082" name="Text Box 73"/>
            <p:cNvSpPr txBox="1">
              <a:spLocks noChangeArrowheads="1"/>
            </p:cNvSpPr>
            <p:nvPr/>
          </p:nvSpPr>
          <p:spPr bwMode="auto">
            <a:xfrm>
              <a:off x="794" y="294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3</a:t>
              </a:r>
            </a:p>
          </p:txBody>
        </p:sp>
        <p:sp>
          <p:nvSpPr>
            <p:cNvPr id="2083" name="Text Box 74"/>
            <p:cNvSpPr txBox="1">
              <a:spLocks noChangeArrowheads="1"/>
            </p:cNvSpPr>
            <p:nvPr/>
          </p:nvSpPr>
          <p:spPr bwMode="auto">
            <a:xfrm>
              <a:off x="1575" y="244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4</a:t>
              </a:r>
            </a:p>
          </p:txBody>
        </p:sp>
        <p:sp>
          <p:nvSpPr>
            <p:cNvPr id="2084" name="Text Box 75"/>
            <p:cNvSpPr txBox="1">
              <a:spLocks noChangeArrowheads="1"/>
            </p:cNvSpPr>
            <p:nvPr/>
          </p:nvSpPr>
          <p:spPr bwMode="auto">
            <a:xfrm>
              <a:off x="2318" y="306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5</a:t>
              </a:r>
            </a:p>
          </p:txBody>
        </p:sp>
        <p:sp>
          <p:nvSpPr>
            <p:cNvPr id="2085" name="Line 76"/>
            <p:cNvSpPr>
              <a:spLocks noChangeShapeType="1"/>
            </p:cNvSpPr>
            <p:nvPr/>
          </p:nvSpPr>
          <p:spPr bwMode="auto">
            <a:xfrm flipV="1">
              <a:off x="395" y="2077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Text Box 77"/>
            <p:cNvSpPr txBox="1">
              <a:spLocks noChangeArrowheads="1"/>
            </p:cNvSpPr>
            <p:nvPr/>
          </p:nvSpPr>
          <p:spPr bwMode="auto">
            <a:xfrm>
              <a:off x="133" y="2119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s1</a:t>
              </a:r>
            </a:p>
          </p:txBody>
        </p:sp>
        <p:sp>
          <p:nvSpPr>
            <p:cNvPr id="2087" name="Line 78"/>
            <p:cNvSpPr>
              <a:spLocks noChangeShapeType="1"/>
            </p:cNvSpPr>
            <p:nvPr/>
          </p:nvSpPr>
          <p:spPr bwMode="auto">
            <a:xfrm>
              <a:off x="1237" y="218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Text Box 79"/>
            <p:cNvSpPr txBox="1">
              <a:spLocks noChangeArrowheads="1"/>
            </p:cNvSpPr>
            <p:nvPr/>
          </p:nvSpPr>
          <p:spPr bwMode="auto">
            <a:xfrm>
              <a:off x="1237" y="213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2089" name="Line 80"/>
            <p:cNvSpPr>
              <a:spLocks noChangeShapeType="1"/>
            </p:cNvSpPr>
            <p:nvPr/>
          </p:nvSpPr>
          <p:spPr bwMode="auto">
            <a:xfrm flipH="1">
              <a:off x="1685" y="2119"/>
              <a:ext cx="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Text Box 81"/>
            <p:cNvSpPr txBox="1">
              <a:spLocks noChangeArrowheads="1"/>
            </p:cNvSpPr>
            <p:nvPr/>
          </p:nvSpPr>
          <p:spPr bwMode="auto">
            <a:xfrm>
              <a:off x="1729" y="1795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s2</a:t>
              </a:r>
            </a:p>
          </p:txBody>
        </p:sp>
        <p:sp>
          <p:nvSpPr>
            <p:cNvPr id="2091" name="Line 82"/>
            <p:cNvSpPr>
              <a:spLocks noChangeShapeType="1"/>
            </p:cNvSpPr>
            <p:nvPr/>
          </p:nvSpPr>
          <p:spPr bwMode="auto">
            <a:xfrm>
              <a:off x="1441" y="2842"/>
              <a:ext cx="4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Text Box 83"/>
            <p:cNvSpPr txBox="1">
              <a:spLocks noChangeArrowheads="1"/>
            </p:cNvSpPr>
            <p:nvPr/>
          </p:nvSpPr>
          <p:spPr bwMode="auto">
            <a:xfrm>
              <a:off x="1499" y="27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2093" name="Line 84"/>
            <p:cNvSpPr>
              <a:spLocks noChangeShapeType="1"/>
            </p:cNvSpPr>
            <p:nvPr/>
          </p:nvSpPr>
          <p:spPr bwMode="auto">
            <a:xfrm>
              <a:off x="1237" y="294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Text Box 85"/>
            <p:cNvSpPr txBox="1">
              <a:spLocks noChangeArrowheads="1"/>
            </p:cNvSpPr>
            <p:nvPr/>
          </p:nvSpPr>
          <p:spPr bwMode="auto">
            <a:xfrm>
              <a:off x="1273" y="30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2095" name="Line 86"/>
            <p:cNvSpPr>
              <a:spLocks noChangeShapeType="1"/>
            </p:cNvSpPr>
            <p:nvPr/>
          </p:nvSpPr>
          <p:spPr bwMode="auto">
            <a:xfrm>
              <a:off x="2154" y="2946"/>
              <a:ext cx="0" cy="3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Text Box 87"/>
            <p:cNvSpPr txBox="1">
              <a:spLocks noChangeArrowheads="1"/>
            </p:cNvSpPr>
            <p:nvPr/>
          </p:nvSpPr>
          <p:spPr bwMode="auto">
            <a:xfrm>
              <a:off x="1868" y="302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5</a:t>
              </a:r>
            </a:p>
          </p:txBody>
        </p:sp>
        <p:sp>
          <p:nvSpPr>
            <p:cNvPr id="2097" name="Oval 88"/>
            <p:cNvSpPr>
              <a:spLocks noChangeArrowheads="1"/>
            </p:cNvSpPr>
            <p:nvPr/>
          </p:nvSpPr>
          <p:spPr bwMode="auto">
            <a:xfrm>
              <a:off x="1008" y="1928"/>
              <a:ext cx="203" cy="191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8" name="Text Box 89"/>
            <p:cNvSpPr txBox="1">
              <a:spLocks noChangeArrowheads="1"/>
            </p:cNvSpPr>
            <p:nvPr/>
          </p:nvSpPr>
          <p:spPr bwMode="auto">
            <a:xfrm>
              <a:off x="864" y="1689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</p:grpSp>
      <p:graphicFrame>
        <p:nvGraphicFramePr>
          <p:cNvPr id="2050" name="Object 90"/>
          <p:cNvGraphicFramePr>
            <a:graphicFrameLocks noChangeAspect="1"/>
          </p:cNvGraphicFramePr>
          <p:nvPr>
            <p:ph sz="half" idx="2"/>
          </p:nvPr>
        </p:nvGraphicFramePr>
        <p:xfrm>
          <a:off x="5486400" y="3270250"/>
          <a:ext cx="2120900" cy="2182813"/>
        </p:xfrm>
        <a:graphic>
          <a:graphicData uri="http://schemas.openxmlformats.org/presentationml/2006/ole">
            <p:oleObj spid="_x0000_s2050" name="Equation" r:id="rId3" imgW="88884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710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471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7ECEB08-DAFE-47C0-A086-F87A77985F11}" type="slidenum">
              <a:rPr lang="en-US" smtClean="0"/>
              <a:pPr lvl="1"/>
              <a:t>100</a:t>
            </a:fld>
            <a:endParaRPr lang="en-US" smtClean="0"/>
          </a:p>
        </p:txBody>
      </p:sp>
      <p:sp>
        <p:nvSpPr>
          <p:cNvPr id="471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471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47112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113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47154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5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6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7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8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9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60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4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47115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47147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8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9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0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1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2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53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7116" name="AutoShape 41"/>
          <p:cNvCxnSpPr>
            <a:cxnSpLocks noChangeShapeType="1"/>
            <a:stCxn id="47112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7117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47144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6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18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47122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23" name="AutoShape 52"/>
          <p:cNvCxnSpPr>
            <a:cxnSpLocks noChangeShapeType="1"/>
            <a:stCxn id="47120" idx="6"/>
            <a:endCxn id="47122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7124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47137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1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25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47126" name="AutoShape 71"/>
          <p:cNvCxnSpPr>
            <a:cxnSpLocks noChangeShapeType="1"/>
            <a:stCxn id="47119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7" name="AutoShape 72"/>
          <p:cNvCxnSpPr>
            <a:cxnSpLocks noChangeShapeType="1"/>
            <a:stCxn id="47112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8" name="Straight Connector 164"/>
          <p:cNvCxnSpPr>
            <a:cxnSpLocks noChangeShapeType="1"/>
            <a:stCxn id="47147" idx="0"/>
            <a:endCxn id="47132" idx="0"/>
          </p:cNvCxnSpPr>
          <p:nvPr/>
        </p:nvCxnSpPr>
        <p:spPr bwMode="auto">
          <a:xfrm flipH="1">
            <a:off x="2387600" y="3248025"/>
            <a:ext cx="1306513" cy="485775"/>
          </a:xfrm>
          <a:prstGeom prst="bentConnector4">
            <a:avLst>
              <a:gd name="adj1" fmla="val 41477"/>
              <a:gd name="adj2" fmla="val 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29" name="Straight Connector 166"/>
          <p:cNvCxnSpPr>
            <a:cxnSpLocks noChangeShapeType="1"/>
            <a:stCxn id="47133" idx="4"/>
            <a:endCxn id="47120" idx="2"/>
          </p:cNvCxnSpPr>
          <p:nvPr/>
        </p:nvCxnSpPr>
        <p:spPr bwMode="auto">
          <a:xfrm rot="16200000" flipH="1">
            <a:off x="3262313" y="3544887"/>
            <a:ext cx="554038" cy="2303463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30" name="Straight Connector 170"/>
          <p:cNvCxnSpPr>
            <a:cxnSpLocks noChangeShapeType="1"/>
            <a:stCxn id="47154" idx="0"/>
            <a:endCxn id="47112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7131" name="Straight Connector 172"/>
          <p:cNvCxnSpPr>
            <a:cxnSpLocks noChangeShapeType="1"/>
            <a:stCxn id="47156" idx="1"/>
            <a:endCxn id="47120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7132" name="Oval 47"/>
          <p:cNvSpPr>
            <a:spLocks noChangeArrowheads="1"/>
          </p:cNvSpPr>
          <p:nvPr/>
        </p:nvSpPr>
        <p:spPr bwMode="auto">
          <a:xfrm>
            <a:off x="2322513" y="37338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Oval 47"/>
          <p:cNvSpPr>
            <a:spLocks noChangeArrowheads="1"/>
          </p:cNvSpPr>
          <p:nvPr/>
        </p:nvSpPr>
        <p:spPr bwMode="auto">
          <a:xfrm>
            <a:off x="2322513" y="42973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134" name="Straight Connector 130"/>
          <p:cNvCxnSpPr>
            <a:cxnSpLocks noChangeShapeType="1"/>
            <a:stCxn id="47132" idx="4"/>
            <a:endCxn id="47133" idx="0"/>
          </p:cNvCxnSpPr>
          <p:nvPr/>
        </p:nvCxnSpPr>
        <p:spPr bwMode="auto">
          <a:xfrm rot="5400000">
            <a:off x="2168525" y="4076700"/>
            <a:ext cx="4397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7135" name="TextBox 109"/>
          <p:cNvSpPr txBox="1">
            <a:spLocks noChangeArrowheads="1"/>
          </p:cNvSpPr>
          <p:nvPr/>
        </p:nvSpPr>
        <p:spPr bwMode="auto">
          <a:xfrm>
            <a:off x="457200" y="5638800"/>
            <a:ext cx="4070350" cy="369888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There are only 3 resistors to consider</a:t>
            </a:r>
          </a:p>
        </p:txBody>
      </p:sp>
      <p:graphicFrame>
        <p:nvGraphicFramePr>
          <p:cNvPr id="47106" name="Object 97"/>
          <p:cNvGraphicFramePr>
            <a:graphicFrameLocks noChangeAspect="1"/>
          </p:cNvGraphicFramePr>
          <p:nvPr/>
        </p:nvGraphicFramePr>
        <p:xfrm>
          <a:off x="6224588" y="4357688"/>
          <a:ext cx="2554287" cy="969962"/>
        </p:xfrm>
        <a:graphic>
          <a:graphicData uri="http://schemas.openxmlformats.org/presentationml/2006/ole">
            <p:oleObj spid="_x0000_s47106" name="Equation" r:id="rId3" imgW="1066680" imgH="406080" progId="Equation.3">
              <p:embed/>
            </p:oleObj>
          </a:graphicData>
        </a:graphic>
      </p:graphicFrame>
      <p:sp>
        <p:nvSpPr>
          <p:cNvPr id="47136" name="Text Box 48"/>
          <p:cNvSpPr txBox="1">
            <a:spLocks noChangeArrowheads="1"/>
          </p:cNvSpPr>
          <p:nvPr/>
        </p:nvSpPr>
        <p:spPr bwMode="auto">
          <a:xfrm>
            <a:off x="6019800" y="2438400"/>
            <a:ext cx="3048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  <a:r>
              <a:rPr lang="en-US" b="0"/>
              <a:t> = </a:t>
            </a:r>
            <a:r>
              <a:rPr lang="en-US"/>
              <a:t>R</a:t>
            </a:r>
            <a:r>
              <a:rPr lang="en-US" baseline="-25000"/>
              <a:t>EQ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A54514F-4E37-46BC-9343-F463E713A830}" type="slidenum">
              <a:rPr lang="en-US" smtClean="0"/>
              <a:pPr lvl="1"/>
              <a:t>11</a:t>
            </a:fld>
            <a:endParaRPr lang="en-US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Review…KCL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Kirchoff’s current law?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a) What is an expression for the current at </a:t>
            </a:r>
            <a:r>
              <a:rPr lang="en-US" sz="2400" b="1" smtClean="0"/>
              <a:t>Node a</a:t>
            </a:r>
            <a:r>
              <a:rPr lang="en-US" sz="24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b) what expressions for the current through R</a:t>
            </a:r>
            <a:r>
              <a:rPr lang="en-US" sz="2400" baseline="-25000" smtClean="0"/>
              <a:t>2</a:t>
            </a:r>
            <a:r>
              <a:rPr lang="en-US" sz="2400" smtClean="0"/>
              <a:t> are valid?</a:t>
            </a:r>
          </a:p>
        </p:txBody>
      </p:sp>
      <p:grpSp>
        <p:nvGrpSpPr>
          <p:cNvPr id="3080" name="Group 4"/>
          <p:cNvGrpSpPr>
            <a:grpSpLocks/>
          </p:cNvGrpSpPr>
          <p:nvPr/>
        </p:nvGrpSpPr>
        <p:grpSpPr bwMode="auto">
          <a:xfrm>
            <a:off x="373063" y="2681288"/>
            <a:ext cx="4351337" cy="2790825"/>
            <a:chOff x="0" y="1689"/>
            <a:chExt cx="2741" cy="1758"/>
          </a:xfrm>
        </p:grpSpPr>
        <p:grpSp>
          <p:nvGrpSpPr>
            <p:cNvPr id="3084" name="Group 5"/>
            <p:cNvGrpSpPr>
              <a:grpSpLocks/>
            </p:cNvGrpSpPr>
            <p:nvPr/>
          </p:nvGrpSpPr>
          <p:grpSpPr bwMode="auto">
            <a:xfrm>
              <a:off x="0" y="2514"/>
              <a:ext cx="657" cy="328"/>
              <a:chOff x="1558" y="2299"/>
              <a:chExt cx="657" cy="328"/>
            </a:xfrm>
          </p:grpSpPr>
          <p:sp>
            <p:nvSpPr>
              <p:cNvPr id="3165" name="Text Box 6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s1</a:t>
                </a:r>
                <a:endParaRPr lang="en-US" sz="2000"/>
              </a:p>
            </p:txBody>
          </p:sp>
          <p:sp>
            <p:nvSpPr>
              <p:cNvPr id="3166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7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3168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3085" name="AutoShape 10"/>
            <p:cNvCxnSpPr>
              <a:cxnSpLocks noChangeShapeType="1"/>
              <a:stCxn id="3167" idx="0"/>
              <a:endCxn id="3126" idx="0"/>
            </p:cNvCxnSpPr>
            <p:nvPr/>
          </p:nvCxnSpPr>
          <p:spPr bwMode="auto">
            <a:xfrm rot="-5400000">
              <a:off x="355" y="216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86" name="Oval 11"/>
            <p:cNvSpPr>
              <a:spLocks noChangeArrowheads="1"/>
            </p:cNvSpPr>
            <p:nvPr/>
          </p:nvSpPr>
          <p:spPr bwMode="auto">
            <a:xfrm>
              <a:off x="1073" y="19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7" name="AutoShape 12"/>
            <p:cNvCxnSpPr>
              <a:cxnSpLocks noChangeShapeType="1"/>
              <a:stCxn id="3166" idx="4"/>
              <a:endCxn id="3088" idx="2"/>
            </p:cNvCxnSpPr>
            <p:nvPr/>
          </p:nvCxnSpPr>
          <p:spPr bwMode="auto">
            <a:xfrm rot="16200000" flipH="1">
              <a:off x="503" y="283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088" name="Oval 13"/>
            <p:cNvSpPr>
              <a:spLocks noChangeArrowheads="1"/>
            </p:cNvSpPr>
            <p:nvPr/>
          </p:nvSpPr>
          <p:spPr bwMode="auto">
            <a:xfrm>
              <a:off x="1082" y="33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9" name="AutoShape 14"/>
            <p:cNvCxnSpPr>
              <a:cxnSpLocks noChangeShapeType="1"/>
              <a:stCxn id="3086" idx="6"/>
              <a:endCxn id="3135" idx="0"/>
            </p:cNvCxnSpPr>
            <p:nvPr/>
          </p:nvCxnSpPr>
          <p:spPr bwMode="auto">
            <a:xfrm>
              <a:off x="1156" y="201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90" name="AutoShape 15"/>
            <p:cNvCxnSpPr>
              <a:cxnSpLocks noChangeShapeType="1"/>
              <a:stCxn id="3088" idx="6"/>
              <a:endCxn id="3160" idx="1"/>
            </p:cNvCxnSpPr>
            <p:nvPr/>
          </p:nvCxnSpPr>
          <p:spPr bwMode="auto">
            <a:xfrm flipV="1">
              <a:off x="1165" y="329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091" name="Group 16"/>
            <p:cNvGrpSpPr>
              <a:grpSpLocks/>
            </p:cNvGrpSpPr>
            <p:nvPr/>
          </p:nvGrpSpPr>
          <p:grpSpPr bwMode="auto">
            <a:xfrm>
              <a:off x="2207" y="3082"/>
              <a:ext cx="111" cy="216"/>
              <a:chOff x="3450" y="2313"/>
              <a:chExt cx="111" cy="216"/>
            </a:xfrm>
          </p:grpSpPr>
          <p:sp>
            <p:nvSpPr>
              <p:cNvPr id="3158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9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0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1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2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3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4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92" name="Group 24"/>
            <p:cNvGrpSpPr>
              <a:grpSpLocks/>
            </p:cNvGrpSpPr>
            <p:nvPr/>
          </p:nvGrpSpPr>
          <p:grpSpPr bwMode="auto">
            <a:xfrm>
              <a:off x="1064" y="2266"/>
              <a:ext cx="111" cy="216"/>
              <a:chOff x="3450" y="2313"/>
              <a:chExt cx="111" cy="216"/>
            </a:xfrm>
          </p:grpSpPr>
          <p:sp>
            <p:nvSpPr>
              <p:cNvPr id="3151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2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3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4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5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6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7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93" name="Group 32"/>
            <p:cNvGrpSpPr>
              <a:grpSpLocks/>
            </p:cNvGrpSpPr>
            <p:nvPr/>
          </p:nvGrpSpPr>
          <p:grpSpPr bwMode="auto">
            <a:xfrm>
              <a:off x="1067" y="2974"/>
              <a:ext cx="111" cy="216"/>
              <a:chOff x="3450" y="2313"/>
              <a:chExt cx="111" cy="216"/>
            </a:xfrm>
          </p:grpSpPr>
          <p:sp>
            <p:nvSpPr>
              <p:cNvPr id="3144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6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7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0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94" name="Group 40"/>
            <p:cNvGrpSpPr>
              <a:grpSpLocks/>
            </p:cNvGrpSpPr>
            <p:nvPr/>
          </p:nvGrpSpPr>
          <p:grpSpPr bwMode="auto">
            <a:xfrm rot="-5400000">
              <a:off x="1653" y="2631"/>
              <a:ext cx="111" cy="216"/>
              <a:chOff x="3450" y="2313"/>
              <a:chExt cx="111" cy="216"/>
            </a:xfrm>
          </p:grpSpPr>
          <p:sp>
            <p:nvSpPr>
              <p:cNvPr id="3137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5" name="Oval 48"/>
            <p:cNvSpPr>
              <a:spLocks noChangeArrowheads="1"/>
            </p:cNvSpPr>
            <p:nvPr/>
          </p:nvSpPr>
          <p:spPr bwMode="auto">
            <a:xfrm>
              <a:off x="1076" y="270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96" name="AutoShape 49"/>
            <p:cNvCxnSpPr>
              <a:cxnSpLocks noChangeShapeType="1"/>
              <a:stCxn id="3088" idx="0"/>
              <a:endCxn id="3146" idx="1"/>
            </p:cNvCxnSpPr>
            <p:nvPr/>
          </p:nvCxnSpPr>
          <p:spPr bwMode="auto">
            <a:xfrm flipV="1">
              <a:off x="1124" y="319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7" name="AutoShape 50"/>
            <p:cNvCxnSpPr>
              <a:cxnSpLocks noChangeShapeType="1"/>
              <a:stCxn id="3144" idx="0"/>
              <a:endCxn id="3095" idx="4"/>
            </p:cNvCxnSpPr>
            <p:nvPr/>
          </p:nvCxnSpPr>
          <p:spPr bwMode="auto">
            <a:xfrm flipV="1">
              <a:off x="1115" y="278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8" name="AutoShape 51"/>
            <p:cNvCxnSpPr>
              <a:cxnSpLocks noChangeShapeType="1"/>
              <a:stCxn id="3095" idx="0"/>
              <a:endCxn id="3153" idx="1"/>
            </p:cNvCxnSpPr>
            <p:nvPr/>
          </p:nvCxnSpPr>
          <p:spPr bwMode="auto">
            <a:xfrm flipV="1">
              <a:off x="1118" y="248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9" name="AutoShape 52"/>
            <p:cNvCxnSpPr>
              <a:cxnSpLocks noChangeShapeType="1"/>
              <a:stCxn id="3086" idx="4"/>
              <a:endCxn id="3151" idx="0"/>
            </p:cNvCxnSpPr>
            <p:nvPr/>
          </p:nvCxnSpPr>
          <p:spPr bwMode="auto">
            <a:xfrm flipH="1">
              <a:off x="1112" y="205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00" name="Oval 53"/>
            <p:cNvSpPr>
              <a:spLocks noChangeArrowheads="1"/>
            </p:cNvSpPr>
            <p:nvPr/>
          </p:nvSpPr>
          <p:spPr bwMode="auto">
            <a:xfrm>
              <a:off x="2211" y="269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01" name="AutoShape 54"/>
            <p:cNvCxnSpPr>
              <a:cxnSpLocks noChangeShapeType="1"/>
              <a:stCxn id="3100" idx="4"/>
              <a:endCxn id="3158" idx="0"/>
            </p:cNvCxnSpPr>
            <p:nvPr/>
          </p:nvCxnSpPr>
          <p:spPr bwMode="auto">
            <a:xfrm>
              <a:off x="2253" y="277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02" name="AutoShape 55"/>
            <p:cNvCxnSpPr>
              <a:cxnSpLocks noChangeShapeType="1"/>
              <a:stCxn id="3100" idx="2"/>
              <a:endCxn id="3139" idx="1"/>
            </p:cNvCxnSpPr>
            <p:nvPr/>
          </p:nvCxnSpPr>
          <p:spPr bwMode="auto">
            <a:xfrm flipH="1">
              <a:off x="1818" y="273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03" name="AutoShape 56"/>
            <p:cNvCxnSpPr>
              <a:cxnSpLocks noChangeShapeType="1"/>
              <a:stCxn id="3095" idx="6"/>
              <a:endCxn id="3137" idx="0"/>
            </p:cNvCxnSpPr>
            <p:nvPr/>
          </p:nvCxnSpPr>
          <p:spPr bwMode="auto">
            <a:xfrm>
              <a:off x="1159" y="274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04" name="Group 57"/>
            <p:cNvGrpSpPr>
              <a:grpSpLocks/>
            </p:cNvGrpSpPr>
            <p:nvPr/>
          </p:nvGrpSpPr>
          <p:grpSpPr bwMode="auto">
            <a:xfrm>
              <a:off x="2085" y="2186"/>
              <a:ext cx="656" cy="328"/>
              <a:chOff x="3643" y="2176"/>
              <a:chExt cx="656" cy="328"/>
            </a:xfrm>
          </p:grpSpPr>
          <p:sp>
            <p:nvSpPr>
              <p:cNvPr id="3133" name="Text Box 5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s2</a:t>
                </a:r>
                <a:endParaRPr lang="en-US" sz="2000"/>
              </a:p>
            </p:txBody>
          </p:sp>
          <p:sp>
            <p:nvSpPr>
              <p:cNvPr id="3134" name="Oval 5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Text Box 6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3136" name="Text Box 6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3105" name="AutoShape 62"/>
            <p:cNvCxnSpPr>
              <a:cxnSpLocks noChangeShapeType="1"/>
              <a:stCxn id="3100" idx="0"/>
              <a:endCxn id="3134" idx="4"/>
            </p:cNvCxnSpPr>
            <p:nvPr/>
          </p:nvCxnSpPr>
          <p:spPr bwMode="auto">
            <a:xfrm flipH="1" flipV="1">
              <a:off x="2251" y="251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06" name="Group 63"/>
            <p:cNvGrpSpPr>
              <a:grpSpLocks/>
            </p:cNvGrpSpPr>
            <p:nvPr/>
          </p:nvGrpSpPr>
          <p:grpSpPr bwMode="auto">
            <a:xfrm rot="-5400000">
              <a:off x="753" y="1911"/>
              <a:ext cx="111" cy="216"/>
              <a:chOff x="3450" y="2313"/>
              <a:chExt cx="111" cy="216"/>
            </a:xfrm>
          </p:grpSpPr>
          <p:sp>
            <p:nvSpPr>
              <p:cNvPr id="3126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1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107" name="AutoShape 71"/>
            <p:cNvCxnSpPr>
              <a:cxnSpLocks noChangeShapeType="1"/>
              <a:stCxn id="3128" idx="1"/>
              <a:endCxn id="3086" idx="2"/>
            </p:cNvCxnSpPr>
            <p:nvPr/>
          </p:nvCxnSpPr>
          <p:spPr bwMode="auto">
            <a:xfrm flipV="1">
              <a:off x="918" y="201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108" name="Text Box 72"/>
            <p:cNvSpPr txBox="1">
              <a:spLocks noChangeArrowheads="1"/>
            </p:cNvSpPr>
            <p:nvPr/>
          </p:nvSpPr>
          <p:spPr bwMode="auto">
            <a:xfrm>
              <a:off x="759" y="223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2</a:t>
              </a:r>
            </a:p>
          </p:txBody>
        </p:sp>
        <p:sp>
          <p:nvSpPr>
            <p:cNvPr id="3109" name="Text Box 73"/>
            <p:cNvSpPr txBox="1">
              <a:spLocks noChangeArrowheads="1"/>
            </p:cNvSpPr>
            <p:nvPr/>
          </p:nvSpPr>
          <p:spPr bwMode="auto">
            <a:xfrm>
              <a:off x="794" y="294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3</a:t>
              </a:r>
            </a:p>
          </p:txBody>
        </p:sp>
        <p:sp>
          <p:nvSpPr>
            <p:cNvPr id="3110" name="Text Box 74"/>
            <p:cNvSpPr txBox="1">
              <a:spLocks noChangeArrowheads="1"/>
            </p:cNvSpPr>
            <p:nvPr/>
          </p:nvSpPr>
          <p:spPr bwMode="auto">
            <a:xfrm>
              <a:off x="1575" y="244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4</a:t>
              </a:r>
            </a:p>
          </p:txBody>
        </p:sp>
        <p:sp>
          <p:nvSpPr>
            <p:cNvPr id="3111" name="Text Box 75"/>
            <p:cNvSpPr txBox="1">
              <a:spLocks noChangeArrowheads="1"/>
            </p:cNvSpPr>
            <p:nvPr/>
          </p:nvSpPr>
          <p:spPr bwMode="auto">
            <a:xfrm>
              <a:off x="2318" y="306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5</a:t>
              </a:r>
            </a:p>
          </p:txBody>
        </p:sp>
        <p:sp>
          <p:nvSpPr>
            <p:cNvPr id="3112" name="Line 76"/>
            <p:cNvSpPr>
              <a:spLocks noChangeShapeType="1"/>
            </p:cNvSpPr>
            <p:nvPr/>
          </p:nvSpPr>
          <p:spPr bwMode="auto">
            <a:xfrm flipV="1">
              <a:off x="395" y="2077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Text Box 77"/>
            <p:cNvSpPr txBox="1">
              <a:spLocks noChangeArrowheads="1"/>
            </p:cNvSpPr>
            <p:nvPr/>
          </p:nvSpPr>
          <p:spPr bwMode="auto">
            <a:xfrm>
              <a:off x="133" y="2119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s1</a:t>
              </a:r>
            </a:p>
          </p:txBody>
        </p:sp>
        <p:sp>
          <p:nvSpPr>
            <p:cNvPr id="3114" name="Line 78"/>
            <p:cNvSpPr>
              <a:spLocks noChangeShapeType="1"/>
            </p:cNvSpPr>
            <p:nvPr/>
          </p:nvSpPr>
          <p:spPr bwMode="auto">
            <a:xfrm>
              <a:off x="1237" y="218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Text Box 79"/>
            <p:cNvSpPr txBox="1">
              <a:spLocks noChangeArrowheads="1"/>
            </p:cNvSpPr>
            <p:nvPr/>
          </p:nvSpPr>
          <p:spPr bwMode="auto">
            <a:xfrm>
              <a:off x="1237" y="213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3116" name="Line 80"/>
            <p:cNvSpPr>
              <a:spLocks noChangeShapeType="1"/>
            </p:cNvSpPr>
            <p:nvPr/>
          </p:nvSpPr>
          <p:spPr bwMode="auto">
            <a:xfrm flipH="1">
              <a:off x="1685" y="2119"/>
              <a:ext cx="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Text Box 81"/>
            <p:cNvSpPr txBox="1">
              <a:spLocks noChangeArrowheads="1"/>
            </p:cNvSpPr>
            <p:nvPr/>
          </p:nvSpPr>
          <p:spPr bwMode="auto">
            <a:xfrm>
              <a:off x="1729" y="1795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s2</a:t>
              </a:r>
            </a:p>
          </p:txBody>
        </p:sp>
        <p:sp>
          <p:nvSpPr>
            <p:cNvPr id="3118" name="Line 82"/>
            <p:cNvSpPr>
              <a:spLocks noChangeShapeType="1"/>
            </p:cNvSpPr>
            <p:nvPr/>
          </p:nvSpPr>
          <p:spPr bwMode="auto">
            <a:xfrm>
              <a:off x="1441" y="2842"/>
              <a:ext cx="4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Text Box 83"/>
            <p:cNvSpPr txBox="1">
              <a:spLocks noChangeArrowheads="1"/>
            </p:cNvSpPr>
            <p:nvPr/>
          </p:nvSpPr>
          <p:spPr bwMode="auto">
            <a:xfrm>
              <a:off x="1499" y="27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3120" name="Line 84"/>
            <p:cNvSpPr>
              <a:spLocks noChangeShapeType="1"/>
            </p:cNvSpPr>
            <p:nvPr/>
          </p:nvSpPr>
          <p:spPr bwMode="auto">
            <a:xfrm>
              <a:off x="1237" y="294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Text Box 85"/>
            <p:cNvSpPr txBox="1">
              <a:spLocks noChangeArrowheads="1"/>
            </p:cNvSpPr>
            <p:nvPr/>
          </p:nvSpPr>
          <p:spPr bwMode="auto">
            <a:xfrm>
              <a:off x="1273" y="30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3122" name="Line 86"/>
            <p:cNvSpPr>
              <a:spLocks noChangeShapeType="1"/>
            </p:cNvSpPr>
            <p:nvPr/>
          </p:nvSpPr>
          <p:spPr bwMode="auto">
            <a:xfrm>
              <a:off x="2154" y="2946"/>
              <a:ext cx="0" cy="3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Text Box 87"/>
            <p:cNvSpPr txBox="1">
              <a:spLocks noChangeArrowheads="1"/>
            </p:cNvSpPr>
            <p:nvPr/>
          </p:nvSpPr>
          <p:spPr bwMode="auto">
            <a:xfrm>
              <a:off x="1868" y="302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5</a:t>
              </a:r>
            </a:p>
          </p:txBody>
        </p:sp>
        <p:sp>
          <p:nvSpPr>
            <p:cNvPr id="3124" name="Oval 88"/>
            <p:cNvSpPr>
              <a:spLocks noChangeArrowheads="1"/>
            </p:cNvSpPr>
            <p:nvPr/>
          </p:nvSpPr>
          <p:spPr bwMode="auto">
            <a:xfrm>
              <a:off x="1008" y="1928"/>
              <a:ext cx="203" cy="191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5" name="Text Box 89"/>
            <p:cNvSpPr txBox="1">
              <a:spLocks noChangeArrowheads="1"/>
            </p:cNvSpPr>
            <p:nvPr/>
          </p:nvSpPr>
          <p:spPr bwMode="auto">
            <a:xfrm>
              <a:off x="864" y="1689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</p:grpSp>
      <p:graphicFrame>
        <p:nvGraphicFramePr>
          <p:cNvPr id="3074" name="Object 90"/>
          <p:cNvGraphicFramePr>
            <a:graphicFrameLocks noChangeAspect="1"/>
          </p:cNvGraphicFramePr>
          <p:nvPr>
            <p:ph sz="half" idx="2"/>
          </p:nvPr>
        </p:nvGraphicFramePr>
        <p:xfrm>
          <a:off x="5486400" y="3270250"/>
          <a:ext cx="2120900" cy="2182813"/>
        </p:xfrm>
        <a:graphic>
          <a:graphicData uri="http://schemas.openxmlformats.org/presentationml/2006/ole">
            <p:oleObj spid="_x0000_s3074" name="Equation" r:id="rId3" imgW="888840" imgH="914400" progId="Equation.3">
              <p:embed/>
            </p:oleObj>
          </a:graphicData>
        </a:graphic>
      </p:graphicFrame>
      <p:sp>
        <p:nvSpPr>
          <p:cNvPr id="875611" name="Oval 91"/>
          <p:cNvSpPr>
            <a:spLocks noChangeArrowheads="1"/>
          </p:cNvSpPr>
          <p:nvPr/>
        </p:nvSpPr>
        <p:spPr bwMode="auto">
          <a:xfrm>
            <a:off x="5181600" y="4267200"/>
            <a:ext cx="2667000" cy="1298575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181600" y="3297238"/>
            <a:ext cx="2819400" cy="1195388"/>
          </a:xfrm>
          <a:prstGeom prst="line">
            <a:avLst/>
          </a:prstGeom>
          <a:ln>
            <a:solidFill>
              <a:srgbClr val="800000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 bwMode="auto">
          <a:xfrm flipV="1">
            <a:off x="5181600" y="3297238"/>
            <a:ext cx="2819400" cy="1108076"/>
          </a:xfrm>
          <a:prstGeom prst="line">
            <a:avLst/>
          </a:prstGeom>
          <a:ln>
            <a:solidFill>
              <a:srgbClr val="800000"/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005720F-D145-48D0-82F6-3426FE21B2DC}" type="slidenum">
              <a:rPr lang="en-US" smtClean="0"/>
              <a:pPr lvl="1"/>
              <a:t>12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Review…KVL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mtClean="0"/>
              <a:t>What is Kirchoff’s voltage law?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A0F26E4-DB12-49F1-BCBE-DA6A401216B3}" type="slidenum">
              <a:rPr lang="en-US" smtClean="0"/>
              <a:pPr lvl="1"/>
              <a:t>13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Review…KVL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What is Kirchoff’s voltage law?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If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3V, what are the voltages across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, and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?</a:t>
            </a:r>
          </a:p>
        </p:txBody>
      </p:sp>
      <p:grpSp>
        <p:nvGrpSpPr>
          <p:cNvPr id="59399" name="Group 4"/>
          <p:cNvGrpSpPr>
            <a:grpSpLocks/>
          </p:cNvGrpSpPr>
          <p:nvPr/>
        </p:nvGrpSpPr>
        <p:grpSpPr bwMode="auto">
          <a:xfrm>
            <a:off x="152400" y="2819400"/>
            <a:ext cx="4395788" cy="2365375"/>
            <a:chOff x="239" y="2101"/>
            <a:chExt cx="2769" cy="1490"/>
          </a:xfrm>
        </p:grpSpPr>
        <p:sp>
          <p:nvSpPr>
            <p:cNvPr id="59400" name="Text Box 5"/>
            <p:cNvSpPr txBox="1">
              <a:spLocks noChangeArrowheads="1"/>
            </p:cNvSpPr>
            <p:nvPr/>
          </p:nvSpPr>
          <p:spPr bwMode="auto">
            <a:xfrm>
              <a:off x="818" y="210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i="1" baseline="-25000"/>
                <a:t>s</a:t>
              </a:r>
            </a:p>
          </p:txBody>
        </p:sp>
        <p:sp>
          <p:nvSpPr>
            <p:cNvPr id="59401" name="Oval 6"/>
            <p:cNvSpPr>
              <a:spLocks noChangeArrowheads="1"/>
            </p:cNvSpPr>
            <p:nvPr/>
          </p:nvSpPr>
          <p:spPr bwMode="auto">
            <a:xfrm>
              <a:off x="1346" y="235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9402" name="AutoShape 7"/>
            <p:cNvCxnSpPr>
              <a:cxnSpLocks noChangeShapeType="1"/>
              <a:stCxn id="59425" idx="0"/>
              <a:endCxn id="59401" idx="2"/>
            </p:cNvCxnSpPr>
            <p:nvPr/>
          </p:nvCxnSpPr>
          <p:spPr bwMode="auto">
            <a:xfrm rot="-5400000">
              <a:off x="826" y="2270"/>
              <a:ext cx="400" cy="64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9403" name="Oval 8"/>
            <p:cNvSpPr>
              <a:spLocks noChangeArrowheads="1"/>
            </p:cNvSpPr>
            <p:nvPr/>
          </p:nvSpPr>
          <p:spPr bwMode="auto">
            <a:xfrm>
              <a:off x="2037" y="235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4" name="Oval 9"/>
            <p:cNvSpPr>
              <a:spLocks noChangeArrowheads="1"/>
            </p:cNvSpPr>
            <p:nvPr/>
          </p:nvSpPr>
          <p:spPr bwMode="auto">
            <a:xfrm>
              <a:off x="1366" y="35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5" name="Oval 10"/>
            <p:cNvSpPr>
              <a:spLocks noChangeArrowheads="1"/>
            </p:cNvSpPr>
            <p:nvPr/>
          </p:nvSpPr>
          <p:spPr bwMode="auto">
            <a:xfrm>
              <a:off x="2051" y="35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9406" name="AutoShape 11"/>
            <p:cNvCxnSpPr>
              <a:cxnSpLocks noChangeShapeType="1"/>
              <a:stCxn id="59404" idx="2"/>
              <a:endCxn id="59424" idx="4"/>
            </p:cNvCxnSpPr>
            <p:nvPr/>
          </p:nvCxnSpPr>
          <p:spPr bwMode="auto">
            <a:xfrm rot="10800000">
              <a:off x="704" y="3118"/>
              <a:ext cx="662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9407" name="AutoShape 12"/>
            <p:cNvCxnSpPr>
              <a:cxnSpLocks noChangeShapeType="1"/>
              <a:stCxn id="59404" idx="6"/>
              <a:endCxn id="59405" idx="2"/>
            </p:cNvCxnSpPr>
            <p:nvPr/>
          </p:nvCxnSpPr>
          <p:spPr bwMode="auto">
            <a:xfrm>
              <a:off x="1449" y="3553"/>
              <a:ext cx="60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08" name="AutoShape 13"/>
            <p:cNvCxnSpPr>
              <a:cxnSpLocks noChangeShapeType="1"/>
              <a:stCxn id="59404" idx="0"/>
              <a:endCxn id="59429" idx="1"/>
            </p:cNvCxnSpPr>
            <p:nvPr/>
          </p:nvCxnSpPr>
          <p:spPr bwMode="auto">
            <a:xfrm flipH="1" flipV="1">
              <a:off x="1407" y="314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09" name="AutoShape 14"/>
            <p:cNvCxnSpPr>
              <a:cxnSpLocks noChangeShapeType="1"/>
              <a:stCxn id="59401" idx="4"/>
              <a:endCxn id="59427" idx="0"/>
            </p:cNvCxnSpPr>
            <p:nvPr/>
          </p:nvCxnSpPr>
          <p:spPr bwMode="auto">
            <a:xfrm>
              <a:off x="1388" y="242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10" name="AutoShape 15"/>
            <p:cNvCxnSpPr>
              <a:cxnSpLocks noChangeShapeType="1"/>
              <a:stCxn id="59401" idx="6"/>
              <a:endCxn id="59403" idx="2"/>
            </p:cNvCxnSpPr>
            <p:nvPr/>
          </p:nvCxnSpPr>
          <p:spPr bwMode="auto">
            <a:xfrm>
              <a:off x="1429" y="2390"/>
              <a:ext cx="6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11" name="AutoShape 16"/>
            <p:cNvCxnSpPr>
              <a:cxnSpLocks noChangeShapeType="1"/>
              <a:stCxn id="59403" idx="4"/>
              <a:endCxn id="59434" idx="0"/>
            </p:cNvCxnSpPr>
            <p:nvPr/>
          </p:nvCxnSpPr>
          <p:spPr bwMode="auto">
            <a:xfrm>
              <a:off x="2079" y="2428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12" name="AutoShape 17"/>
            <p:cNvCxnSpPr>
              <a:cxnSpLocks noChangeShapeType="1"/>
              <a:stCxn id="59405" idx="0"/>
              <a:endCxn id="59436" idx="1"/>
            </p:cNvCxnSpPr>
            <p:nvPr/>
          </p:nvCxnSpPr>
          <p:spPr bwMode="auto">
            <a:xfrm flipV="1">
              <a:off x="2093" y="314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9413" name="AutoShape 18"/>
            <p:cNvCxnSpPr>
              <a:cxnSpLocks noChangeShapeType="1"/>
              <a:stCxn id="59405" idx="6"/>
              <a:endCxn id="59443" idx="1"/>
            </p:cNvCxnSpPr>
            <p:nvPr/>
          </p:nvCxnSpPr>
          <p:spPr bwMode="auto">
            <a:xfrm flipV="1">
              <a:off x="2134" y="3129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9414" name="AutoShape 19"/>
            <p:cNvCxnSpPr>
              <a:cxnSpLocks noChangeShapeType="1"/>
              <a:stCxn id="59403" idx="6"/>
              <a:endCxn id="59441" idx="0"/>
            </p:cNvCxnSpPr>
            <p:nvPr/>
          </p:nvCxnSpPr>
          <p:spPr bwMode="auto">
            <a:xfrm>
              <a:off x="2120" y="2390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9415" name="Line 20"/>
            <p:cNvSpPr>
              <a:spLocks noChangeShapeType="1"/>
            </p:cNvSpPr>
            <p:nvPr/>
          </p:nvSpPr>
          <p:spPr bwMode="auto">
            <a:xfrm>
              <a:off x="838" y="2351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6" name="Line 21"/>
            <p:cNvSpPr>
              <a:spLocks noChangeShapeType="1"/>
            </p:cNvSpPr>
            <p:nvPr/>
          </p:nvSpPr>
          <p:spPr bwMode="auto">
            <a:xfrm>
              <a:off x="1464" y="2505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7" name="Text Box 22"/>
            <p:cNvSpPr txBox="1">
              <a:spLocks noChangeArrowheads="1"/>
            </p:cNvSpPr>
            <p:nvPr/>
          </p:nvSpPr>
          <p:spPr bwMode="auto">
            <a:xfrm>
              <a:off x="1162" y="248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59418" name="Line 23"/>
            <p:cNvSpPr>
              <a:spLocks noChangeShapeType="1"/>
            </p:cNvSpPr>
            <p:nvPr/>
          </p:nvSpPr>
          <p:spPr bwMode="auto">
            <a:xfrm>
              <a:off x="2139" y="2524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19" name="Text Box 24"/>
            <p:cNvSpPr txBox="1">
              <a:spLocks noChangeArrowheads="1"/>
            </p:cNvSpPr>
            <p:nvPr/>
          </p:nvSpPr>
          <p:spPr bwMode="auto">
            <a:xfrm>
              <a:off x="1875" y="250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59420" name="Line 25"/>
            <p:cNvSpPr>
              <a:spLocks noChangeShapeType="1"/>
            </p:cNvSpPr>
            <p:nvPr/>
          </p:nvSpPr>
          <p:spPr bwMode="auto">
            <a:xfrm>
              <a:off x="2774" y="2524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21" name="Text Box 26"/>
            <p:cNvSpPr txBox="1">
              <a:spLocks noChangeArrowheads="1"/>
            </p:cNvSpPr>
            <p:nvPr/>
          </p:nvSpPr>
          <p:spPr bwMode="auto">
            <a:xfrm>
              <a:off x="2532" y="24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59422" name="Text Box 27"/>
            <p:cNvSpPr txBox="1">
              <a:spLocks noChangeArrowheads="1"/>
            </p:cNvSpPr>
            <p:nvPr/>
          </p:nvSpPr>
          <p:spPr bwMode="auto">
            <a:xfrm>
              <a:off x="1112" y="273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59423" name="Text Box 28"/>
            <p:cNvSpPr txBox="1">
              <a:spLocks noChangeArrowheads="1"/>
            </p:cNvSpPr>
            <p:nvPr/>
          </p:nvSpPr>
          <p:spPr bwMode="auto">
            <a:xfrm>
              <a:off x="239" y="2856"/>
              <a:ext cx="27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59424" name="Oval 29"/>
            <p:cNvSpPr>
              <a:spLocks noChangeArrowheads="1"/>
            </p:cNvSpPr>
            <p:nvPr/>
          </p:nvSpPr>
          <p:spPr bwMode="auto">
            <a:xfrm>
              <a:off x="538" y="280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25" name="Text Box 30"/>
            <p:cNvSpPr txBox="1">
              <a:spLocks noChangeArrowheads="1"/>
            </p:cNvSpPr>
            <p:nvPr/>
          </p:nvSpPr>
          <p:spPr bwMode="auto">
            <a:xfrm>
              <a:off x="607" y="2790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</p:txBody>
        </p:sp>
        <p:sp>
          <p:nvSpPr>
            <p:cNvPr id="59426" name="Text Box 31"/>
            <p:cNvSpPr txBox="1">
              <a:spLocks noChangeArrowheads="1"/>
            </p:cNvSpPr>
            <p:nvPr/>
          </p:nvSpPr>
          <p:spPr bwMode="auto">
            <a:xfrm>
              <a:off x="608" y="285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_</a:t>
              </a:r>
            </a:p>
          </p:txBody>
        </p:sp>
        <p:sp>
          <p:nvSpPr>
            <p:cNvPr id="59427" name="Line 32"/>
            <p:cNvSpPr>
              <a:spLocks noChangeShapeType="1"/>
            </p:cNvSpPr>
            <p:nvPr/>
          </p:nvSpPr>
          <p:spPr bwMode="auto">
            <a:xfrm>
              <a:off x="1398" y="292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28" name="Line 33"/>
            <p:cNvSpPr>
              <a:spLocks noChangeShapeType="1"/>
            </p:cNvSpPr>
            <p:nvPr/>
          </p:nvSpPr>
          <p:spPr bwMode="auto">
            <a:xfrm flipH="1">
              <a:off x="1350" y="294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29" name="Line 34"/>
            <p:cNvSpPr>
              <a:spLocks noChangeShapeType="1"/>
            </p:cNvSpPr>
            <p:nvPr/>
          </p:nvSpPr>
          <p:spPr bwMode="auto">
            <a:xfrm>
              <a:off x="1350" y="312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0" name="Line 35"/>
            <p:cNvSpPr>
              <a:spLocks noChangeShapeType="1"/>
            </p:cNvSpPr>
            <p:nvPr/>
          </p:nvSpPr>
          <p:spPr bwMode="auto">
            <a:xfrm>
              <a:off x="1353" y="297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1" name="Line 36"/>
            <p:cNvSpPr>
              <a:spLocks noChangeShapeType="1"/>
            </p:cNvSpPr>
            <p:nvPr/>
          </p:nvSpPr>
          <p:spPr bwMode="auto">
            <a:xfrm flipH="1">
              <a:off x="1353" y="301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2" name="Line 37"/>
            <p:cNvSpPr>
              <a:spLocks noChangeShapeType="1"/>
            </p:cNvSpPr>
            <p:nvPr/>
          </p:nvSpPr>
          <p:spPr bwMode="auto">
            <a:xfrm>
              <a:off x="1353" y="304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3" name="Line 38"/>
            <p:cNvSpPr>
              <a:spLocks noChangeShapeType="1"/>
            </p:cNvSpPr>
            <p:nvPr/>
          </p:nvSpPr>
          <p:spPr bwMode="auto">
            <a:xfrm flipH="1">
              <a:off x="1353" y="308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4" name="Line 39"/>
            <p:cNvSpPr>
              <a:spLocks noChangeShapeType="1"/>
            </p:cNvSpPr>
            <p:nvPr/>
          </p:nvSpPr>
          <p:spPr bwMode="auto">
            <a:xfrm>
              <a:off x="2085" y="292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5" name="Line 40"/>
            <p:cNvSpPr>
              <a:spLocks noChangeShapeType="1"/>
            </p:cNvSpPr>
            <p:nvPr/>
          </p:nvSpPr>
          <p:spPr bwMode="auto">
            <a:xfrm flipH="1">
              <a:off x="2037" y="294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6" name="Line 41"/>
            <p:cNvSpPr>
              <a:spLocks noChangeShapeType="1"/>
            </p:cNvSpPr>
            <p:nvPr/>
          </p:nvSpPr>
          <p:spPr bwMode="auto">
            <a:xfrm>
              <a:off x="2037" y="312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7" name="Line 42"/>
            <p:cNvSpPr>
              <a:spLocks noChangeShapeType="1"/>
            </p:cNvSpPr>
            <p:nvPr/>
          </p:nvSpPr>
          <p:spPr bwMode="auto">
            <a:xfrm>
              <a:off x="2040" y="297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8" name="Line 43"/>
            <p:cNvSpPr>
              <a:spLocks noChangeShapeType="1"/>
            </p:cNvSpPr>
            <p:nvPr/>
          </p:nvSpPr>
          <p:spPr bwMode="auto">
            <a:xfrm flipH="1">
              <a:off x="2040" y="301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39" name="Line 44"/>
            <p:cNvSpPr>
              <a:spLocks noChangeShapeType="1"/>
            </p:cNvSpPr>
            <p:nvPr/>
          </p:nvSpPr>
          <p:spPr bwMode="auto">
            <a:xfrm>
              <a:off x="2040" y="304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0" name="Line 45"/>
            <p:cNvSpPr>
              <a:spLocks noChangeShapeType="1"/>
            </p:cNvSpPr>
            <p:nvPr/>
          </p:nvSpPr>
          <p:spPr bwMode="auto">
            <a:xfrm flipH="1">
              <a:off x="2040" y="308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1" name="Line 46"/>
            <p:cNvSpPr>
              <a:spLocks noChangeShapeType="1"/>
            </p:cNvSpPr>
            <p:nvPr/>
          </p:nvSpPr>
          <p:spPr bwMode="auto">
            <a:xfrm>
              <a:off x="2707" y="29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2" name="Line 47"/>
            <p:cNvSpPr>
              <a:spLocks noChangeShapeType="1"/>
            </p:cNvSpPr>
            <p:nvPr/>
          </p:nvSpPr>
          <p:spPr bwMode="auto">
            <a:xfrm flipH="1">
              <a:off x="2659" y="29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3" name="Line 48"/>
            <p:cNvSpPr>
              <a:spLocks noChangeShapeType="1"/>
            </p:cNvSpPr>
            <p:nvPr/>
          </p:nvSpPr>
          <p:spPr bwMode="auto">
            <a:xfrm>
              <a:off x="2659" y="31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4" name="Line 49"/>
            <p:cNvSpPr>
              <a:spLocks noChangeShapeType="1"/>
            </p:cNvSpPr>
            <p:nvPr/>
          </p:nvSpPr>
          <p:spPr bwMode="auto">
            <a:xfrm>
              <a:off x="2662" y="29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5" name="Line 50"/>
            <p:cNvSpPr>
              <a:spLocks noChangeShapeType="1"/>
            </p:cNvSpPr>
            <p:nvPr/>
          </p:nvSpPr>
          <p:spPr bwMode="auto">
            <a:xfrm flipH="1">
              <a:off x="2662" y="30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6" name="Line 51"/>
            <p:cNvSpPr>
              <a:spLocks noChangeShapeType="1"/>
            </p:cNvSpPr>
            <p:nvPr/>
          </p:nvSpPr>
          <p:spPr bwMode="auto">
            <a:xfrm>
              <a:off x="2662" y="30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7" name="Line 52"/>
            <p:cNvSpPr>
              <a:spLocks noChangeShapeType="1"/>
            </p:cNvSpPr>
            <p:nvPr/>
          </p:nvSpPr>
          <p:spPr bwMode="auto">
            <a:xfrm flipH="1">
              <a:off x="2662" y="30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48" name="Text Box 53"/>
            <p:cNvSpPr txBox="1">
              <a:spLocks noChangeArrowheads="1"/>
            </p:cNvSpPr>
            <p:nvPr/>
          </p:nvSpPr>
          <p:spPr bwMode="auto">
            <a:xfrm>
              <a:off x="1795" y="273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59449" name="Text Box 54"/>
            <p:cNvSpPr txBox="1">
              <a:spLocks noChangeArrowheads="1"/>
            </p:cNvSpPr>
            <p:nvPr/>
          </p:nvSpPr>
          <p:spPr bwMode="auto">
            <a:xfrm>
              <a:off x="2740" y="272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–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7560CF6-05AD-47FA-AA0F-82366AA5A34B}" type="slidenum">
              <a:rPr lang="en-US" smtClean="0"/>
              <a:pPr lvl="1"/>
              <a:t>14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Review…KVL</a:t>
            </a:r>
          </a:p>
        </p:txBody>
      </p:sp>
      <p:grpSp>
        <p:nvGrpSpPr>
          <p:cNvPr id="4103" name="Group 55"/>
          <p:cNvGrpSpPr>
            <a:grpSpLocks/>
          </p:cNvGrpSpPr>
          <p:nvPr/>
        </p:nvGrpSpPr>
        <p:grpSpPr bwMode="auto">
          <a:xfrm>
            <a:off x="304800" y="2971800"/>
            <a:ext cx="4395788" cy="2365375"/>
            <a:chOff x="239" y="2101"/>
            <a:chExt cx="2769" cy="1490"/>
          </a:xfrm>
        </p:grpSpPr>
        <p:sp>
          <p:nvSpPr>
            <p:cNvPr id="4108" name="Text Box 56"/>
            <p:cNvSpPr txBox="1">
              <a:spLocks noChangeArrowheads="1"/>
            </p:cNvSpPr>
            <p:nvPr/>
          </p:nvSpPr>
          <p:spPr bwMode="auto">
            <a:xfrm>
              <a:off x="818" y="210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i="1" baseline="-25000"/>
                <a:t>s</a:t>
              </a:r>
            </a:p>
          </p:txBody>
        </p:sp>
        <p:sp>
          <p:nvSpPr>
            <p:cNvPr id="4109" name="Oval 57"/>
            <p:cNvSpPr>
              <a:spLocks noChangeArrowheads="1"/>
            </p:cNvSpPr>
            <p:nvPr/>
          </p:nvSpPr>
          <p:spPr bwMode="auto">
            <a:xfrm>
              <a:off x="1346" y="235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10" name="AutoShape 58"/>
            <p:cNvCxnSpPr>
              <a:cxnSpLocks noChangeShapeType="1"/>
              <a:stCxn id="4133" idx="0"/>
              <a:endCxn id="4109" idx="2"/>
            </p:cNvCxnSpPr>
            <p:nvPr/>
          </p:nvCxnSpPr>
          <p:spPr bwMode="auto">
            <a:xfrm rot="-5400000">
              <a:off x="826" y="2270"/>
              <a:ext cx="400" cy="64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11" name="Oval 59"/>
            <p:cNvSpPr>
              <a:spLocks noChangeArrowheads="1"/>
            </p:cNvSpPr>
            <p:nvPr/>
          </p:nvSpPr>
          <p:spPr bwMode="auto">
            <a:xfrm>
              <a:off x="2037" y="235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Oval 60"/>
            <p:cNvSpPr>
              <a:spLocks noChangeArrowheads="1"/>
            </p:cNvSpPr>
            <p:nvPr/>
          </p:nvSpPr>
          <p:spPr bwMode="auto">
            <a:xfrm>
              <a:off x="1366" y="35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Oval 61"/>
            <p:cNvSpPr>
              <a:spLocks noChangeArrowheads="1"/>
            </p:cNvSpPr>
            <p:nvPr/>
          </p:nvSpPr>
          <p:spPr bwMode="auto">
            <a:xfrm>
              <a:off x="2051" y="35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14" name="AutoShape 62"/>
            <p:cNvCxnSpPr>
              <a:cxnSpLocks noChangeShapeType="1"/>
              <a:stCxn id="4112" idx="2"/>
              <a:endCxn id="4132" idx="4"/>
            </p:cNvCxnSpPr>
            <p:nvPr/>
          </p:nvCxnSpPr>
          <p:spPr bwMode="auto">
            <a:xfrm rot="10800000">
              <a:off x="704" y="3118"/>
              <a:ext cx="662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15" name="AutoShape 63"/>
            <p:cNvCxnSpPr>
              <a:cxnSpLocks noChangeShapeType="1"/>
              <a:stCxn id="4112" idx="6"/>
              <a:endCxn id="4113" idx="2"/>
            </p:cNvCxnSpPr>
            <p:nvPr/>
          </p:nvCxnSpPr>
          <p:spPr bwMode="auto">
            <a:xfrm>
              <a:off x="1449" y="3553"/>
              <a:ext cx="60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16" name="AutoShape 64"/>
            <p:cNvCxnSpPr>
              <a:cxnSpLocks noChangeShapeType="1"/>
              <a:stCxn id="4112" idx="0"/>
              <a:endCxn id="4137" idx="1"/>
            </p:cNvCxnSpPr>
            <p:nvPr/>
          </p:nvCxnSpPr>
          <p:spPr bwMode="auto">
            <a:xfrm flipH="1" flipV="1">
              <a:off x="1407" y="314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17" name="AutoShape 65"/>
            <p:cNvCxnSpPr>
              <a:cxnSpLocks noChangeShapeType="1"/>
              <a:stCxn id="4109" idx="4"/>
              <a:endCxn id="4135" idx="0"/>
            </p:cNvCxnSpPr>
            <p:nvPr/>
          </p:nvCxnSpPr>
          <p:spPr bwMode="auto">
            <a:xfrm>
              <a:off x="1388" y="242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18" name="AutoShape 66"/>
            <p:cNvCxnSpPr>
              <a:cxnSpLocks noChangeShapeType="1"/>
              <a:stCxn id="4109" idx="6"/>
              <a:endCxn id="4111" idx="2"/>
            </p:cNvCxnSpPr>
            <p:nvPr/>
          </p:nvCxnSpPr>
          <p:spPr bwMode="auto">
            <a:xfrm>
              <a:off x="1429" y="2390"/>
              <a:ext cx="60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19" name="AutoShape 67"/>
            <p:cNvCxnSpPr>
              <a:cxnSpLocks noChangeShapeType="1"/>
              <a:stCxn id="4111" idx="4"/>
              <a:endCxn id="4142" idx="0"/>
            </p:cNvCxnSpPr>
            <p:nvPr/>
          </p:nvCxnSpPr>
          <p:spPr bwMode="auto">
            <a:xfrm>
              <a:off x="2079" y="2428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20" name="AutoShape 68"/>
            <p:cNvCxnSpPr>
              <a:cxnSpLocks noChangeShapeType="1"/>
              <a:stCxn id="4113" idx="0"/>
              <a:endCxn id="4144" idx="1"/>
            </p:cNvCxnSpPr>
            <p:nvPr/>
          </p:nvCxnSpPr>
          <p:spPr bwMode="auto">
            <a:xfrm flipV="1">
              <a:off x="2093" y="314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21" name="AutoShape 69"/>
            <p:cNvCxnSpPr>
              <a:cxnSpLocks noChangeShapeType="1"/>
              <a:stCxn id="4113" idx="6"/>
              <a:endCxn id="4151" idx="1"/>
            </p:cNvCxnSpPr>
            <p:nvPr/>
          </p:nvCxnSpPr>
          <p:spPr bwMode="auto">
            <a:xfrm flipV="1">
              <a:off x="2134" y="3129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22" name="AutoShape 70"/>
            <p:cNvCxnSpPr>
              <a:cxnSpLocks noChangeShapeType="1"/>
              <a:stCxn id="4111" idx="6"/>
              <a:endCxn id="4149" idx="0"/>
            </p:cNvCxnSpPr>
            <p:nvPr/>
          </p:nvCxnSpPr>
          <p:spPr bwMode="auto">
            <a:xfrm>
              <a:off x="2120" y="2390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23" name="Line 71"/>
            <p:cNvSpPr>
              <a:spLocks noChangeShapeType="1"/>
            </p:cNvSpPr>
            <p:nvPr/>
          </p:nvSpPr>
          <p:spPr bwMode="auto">
            <a:xfrm>
              <a:off x="838" y="2351"/>
              <a:ext cx="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72"/>
            <p:cNvSpPr>
              <a:spLocks noChangeShapeType="1"/>
            </p:cNvSpPr>
            <p:nvPr/>
          </p:nvSpPr>
          <p:spPr bwMode="auto">
            <a:xfrm>
              <a:off x="1464" y="2505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Text Box 73"/>
            <p:cNvSpPr txBox="1">
              <a:spLocks noChangeArrowheads="1"/>
            </p:cNvSpPr>
            <p:nvPr/>
          </p:nvSpPr>
          <p:spPr bwMode="auto">
            <a:xfrm>
              <a:off x="1162" y="248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4126" name="Line 74"/>
            <p:cNvSpPr>
              <a:spLocks noChangeShapeType="1"/>
            </p:cNvSpPr>
            <p:nvPr/>
          </p:nvSpPr>
          <p:spPr bwMode="auto">
            <a:xfrm>
              <a:off x="2139" y="2524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Text Box 75"/>
            <p:cNvSpPr txBox="1">
              <a:spLocks noChangeArrowheads="1"/>
            </p:cNvSpPr>
            <p:nvPr/>
          </p:nvSpPr>
          <p:spPr bwMode="auto">
            <a:xfrm>
              <a:off x="1875" y="250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4128" name="Line 76"/>
            <p:cNvSpPr>
              <a:spLocks noChangeShapeType="1"/>
            </p:cNvSpPr>
            <p:nvPr/>
          </p:nvSpPr>
          <p:spPr bwMode="auto">
            <a:xfrm>
              <a:off x="2774" y="2524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Text Box 77"/>
            <p:cNvSpPr txBox="1">
              <a:spLocks noChangeArrowheads="1"/>
            </p:cNvSpPr>
            <p:nvPr/>
          </p:nvSpPr>
          <p:spPr bwMode="auto">
            <a:xfrm>
              <a:off x="2532" y="24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4130" name="Text Box 78"/>
            <p:cNvSpPr txBox="1">
              <a:spLocks noChangeArrowheads="1"/>
            </p:cNvSpPr>
            <p:nvPr/>
          </p:nvSpPr>
          <p:spPr bwMode="auto">
            <a:xfrm>
              <a:off x="1112" y="273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131" name="Text Box 79"/>
            <p:cNvSpPr txBox="1">
              <a:spLocks noChangeArrowheads="1"/>
            </p:cNvSpPr>
            <p:nvPr/>
          </p:nvSpPr>
          <p:spPr bwMode="auto">
            <a:xfrm>
              <a:off x="239" y="2856"/>
              <a:ext cx="27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4132" name="Oval 80"/>
            <p:cNvSpPr>
              <a:spLocks noChangeArrowheads="1"/>
            </p:cNvSpPr>
            <p:nvPr/>
          </p:nvSpPr>
          <p:spPr bwMode="auto">
            <a:xfrm>
              <a:off x="538" y="280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Text Box 81"/>
            <p:cNvSpPr txBox="1">
              <a:spLocks noChangeArrowheads="1"/>
            </p:cNvSpPr>
            <p:nvPr/>
          </p:nvSpPr>
          <p:spPr bwMode="auto">
            <a:xfrm>
              <a:off x="607" y="2790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</p:txBody>
        </p:sp>
        <p:sp>
          <p:nvSpPr>
            <p:cNvPr id="4134" name="Text Box 82"/>
            <p:cNvSpPr txBox="1">
              <a:spLocks noChangeArrowheads="1"/>
            </p:cNvSpPr>
            <p:nvPr/>
          </p:nvSpPr>
          <p:spPr bwMode="auto">
            <a:xfrm>
              <a:off x="608" y="2852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_</a:t>
              </a:r>
            </a:p>
          </p:txBody>
        </p:sp>
        <p:sp>
          <p:nvSpPr>
            <p:cNvPr id="4135" name="Line 83"/>
            <p:cNvSpPr>
              <a:spLocks noChangeShapeType="1"/>
            </p:cNvSpPr>
            <p:nvPr/>
          </p:nvSpPr>
          <p:spPr bwMode="auto">
            <a:xfrm>
              <a:off x="1398" y="292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84"/>
            <p:cNvSpPr>
              <a:spLocks noChangeShapeType="1"/>
            </p:cNvSpPr>
            <p:nvPr/>
          </p:nvSpPr>
          <p:spPr bwMode="auto">
            <a:xfrm flipH="1">
              <a:off x="1350" y="294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85"/>
            <p:cNvSpPr>
              <a:spLocks noChangeShapeType="1"/>
            </p:cNvSpPr>
            <p:nvPr/>
          </p:nvSpPr>
          <p:spPr bwMode="auto">
            <a:xfrm>
              <a:off x="1350" y="312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Line 86"/>
            <p:cNvSpPr>
              <a:spLocks noChangeShapeType="1"/>
            </p:cNvSpPr>
            <p:nvPr/>
          </p:nvSpPr>
          <p:spPr bwMode="auto">
            <a:xfrm>
              <a:off x="1353" y="297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Line 87"/>
            <p:cNvSpPr>
              <a:spLocks noChangeShapeType="1"/>
            </p:cNvSpPr>
            <p:nvPr/>
          </p:nvSpPr>
          <p:spPr bwMode="auto">
            <a:xfrm flipH="1">
              <a:off x="1353" y="301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88"/>
            <p:cNvSpPr>
              <a:spLocks noChangeShapeType="1"/>
            </p:cNvSpPr>
            <p:nvPr/>
          </p:nvSpPr>
          <p:spPr bwMode="auto">
            <a:xfrm>
              <a:off x="1353" y="304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89"/>
            <p:cNvSpPr>
              <a:spLocks noChangeShapeType="1"/>
            </p:cNvSpPr>
            <p:nvPr/>
          </p:nvSpPr>
          <p:spPr bwMode="auto">
            <a:xfrm flipH="1">
              <a:off x="1353" y="308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Line 90"/>
            <p:cNvSpPr>
              <a:spLocks noChangeShapeType="1"/>
            </p:cNvSpPr>
            <p:nvPr/>
          </p:nvSpPr>
          <p:spPr bwMode="auto">
            <a:xfrm>
              <a:off x="2085" y="292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91"/>
            <p:cNvSpPr>
              <a:spLocks noChangeShapeType="1"/>
            </p:cNvSpPr>
            <p:nvPr/>
          </p:nvSpPr>
          <p:spPr bwMode="auto">
            <a:xfrm flipH="1">
              <a:off x="2037" y="294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Line 92"/>
            <p:cNvSpPr>
              <a:spLocks noChangeShapeType="1"/>
            </p:cNvSpPr>
            <p:nvPr/>
          </p:nvSpPr>
          <p:spPr bwMode="auto">
            <a:xfrm>
              <a:off x="2037" y="312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93"/>
            <p:cNvSpPr>
              <a:spLocks noChangeShapeType="1"/>
            </p:cNvSpPr>
            <p:nvPr/>
          </p:nvSpPr>
          <p:spPr bwMode="auto">
            <a:xfrm>
              <a:off x="2040" y="297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Line 94"/>
            <p:cNvSpPr>
              <a:spLocks noChangeShapeType="1"/>
            </p:cNvSpPr>
            <p:nvPr/>
          </p:nvSpPr>
          <p:spPr bwMode="auto">
            <a:xfrm flipH="1">
              <a:off x="2040" y="301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Line 95"/>
            <p:cNvSpPr>
              <a:spLocks noChangeShapeType="1"/>
            </p:cNvSpPr>
            <p:nvPr/>
          </p:nvSpPr>
          <p:spPr bwMode="auto">
            <a:xfrm>
              <a:off x="2040" y="304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Line 96"/>
            <p:cNvSpPr>
              <a:spLocks noChangeShapeType="1"/>
            </p:cNvSpPr>
            <p:nvPr/>
          </p:nvSpPr>
          <p:spPr bwMode="auto">
            <a:xfrm flipH="1">
              <a:off x="2040" y="308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Line 97"/>
            <p:cNvSpPr>
              <a:spLocks noChangeShapeType="1"/>
            </p:cNvSpPr>
            <p:nvPr/>
          </p:nvSpPr>
          <p:spPr bwMode="auto">
            <a:xfrm>
              <a:off x="2707" y="29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Line 98"/>
            <p:cNvSpPr>
              <a:spLocks noChangeShapeType="1"/>
            </p:cNvSpPr>
            <p:nvPr/>
          </p:nvSpPr>
          <p:spPr bwMode="auto">
            <a:xfrm flipH="1">
              <a:off x="2659" y="29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Line 99"/>
            <p:cNvSpPr>
              <a:spLocks noChangeShapeType="1"/>
            </p:cNvSpPr>
            <p:nvPr/>
          </p:nvSpPr>
          <p:spPr bwMode="auto">
            <a:xfrm>
              <a:off x="2659" y="31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2" name="Line 100"/>
            <p:cNvSpPr>
              <a:spLocks noChangeShapeType="1"/>
            </p:cNvSpPr>
            <p:nvPr/>
          </p:nvSpPr>
          <p:spPr bwMode="auto">
            <a:xfrm>
              <a:off x="2662" y="29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3" name="Line 101"/>
            <p:cNvSpPr>
              <a:spLocks noChangeShapeType="1"/>
            </p:cNvSpPr>
            <p:nvPr/>
          </p:nvSpPr>
          <p:spPr bwMode="auto">
            <a:xfrm flipH="1">
              <a:off x="2662" y="30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Line 102"/>
            <p:cNvSpPr>
              <a:spLocks noChangeShapeType="1"/>
            </p:cNvSpPr>
            <p:nvPr/>
          </p:nvSpPr>
          <p:spPr bwMode="auto">
            <a:xfrm>
              <a:off x="2662" y="30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Line 103"/>
            <p:cNvSpPr>
              <a:spLocks noChangeShapeType="1"/>
            </p:cNvSpPr>
            <p:nvPr/>
          </p:nvSpPr>
          <p:spPr bwMode="auto">
            <a:xfrm flipH="1">
              <a:off x="2662" y="30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Text Box 104"/>
            <p:cNvSpPr txBox="1">
              <a:spLocks noChangeArrowheads="1"/>
            </p:cNvSpPr>
            <p:nvPr/>
          </p:nvSpPr>
          <p:spPr bwMode="auto">
            <a:xfrm>
              <a:off x="1795" y="273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157" name="Text Box 105"/>
            <p:cNvSpPr txBox="1">
              <a:spLocks noChangeArrowheads="1"/>
            </p:cNvSpPr>
            <p:nvPr/>
          </p:nvSpPr>
          <p:spPr bwMode="auto">
            <a:xfrm>
              <a:off x="2740" y="272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–</a:t>
              </a:r>
            </a:p>
          </p:txBody>
        </p:sp>
      </p:grpSp>
      <p:graphicFrame>
        <p:nvGraphicFramePr>
          <p:cNvPr id="4098" name="Object 106"/>
          <p:cNvGraphicFramePr>
            <a:graphicFrameLocks noChangeAspect="1"/>
          </p:cNvGraphicFramePr>
          <p:nvPr/>
        </p:nvGraphicFramePr>
        <p:xfrm>
          <a:off x="5337175" y="3076575"/>
          <a:ext cx="1970088" cy="2562225"/>
        </p:xfrm>
        <a:graphic>
          <a:graphicData uri="http://schemas.openxmlformats.org/presentationml/2006/ole">
            <p:oleObj spid="_x0000_s4098" name="Equation" r:id="rId3" imgW="1054080" imgH="1371600" progId="Equation.3">
              <p:embed/>
            </p:oleObj>
          </a:graphicData>
        </a:graphic>
      </p:graphicFrame>
      <p:sp>
        <p:nvSpPr>
          <p:cNvPr id="4104" name="Arc 107"/>
          <p:cNvSpPr>
            <a:spLocks/>
          </p:cNvSpPr>
          <p:nvPr/>
        </p:nvSpPr>
        <p:spPr bwMode="auto">
          <a:xfrm>
            <a:off x="1320800" y="3643313"/>
            <a:ext cx="449263" cy="1516062"/>
          </a:xfrm>
          <a:custGeom>
            <a:avLst/>
            <a:gdLst>
              <a:gd name="T0" fmla="*/ 252651692 w 43200"/>
              <a:gd name="T1" fmla="*/ 0 h 43200"/>
              <a:gd name="T2" fmla="*/ 123050554 w 43200"/>
              <a:gd name="T3" fmla="*/ 2147483647 h 43200"/>
              <a:gd name="T4" fmla="*/ 252651692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3998"/>
                  <a:pt x="3995" y="6957"/>
                  <a:pt x="10520" y="3058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3998"/>
                  <a:pt x="3995" y="6957"/>
                  <a:pt x="10520" y="3058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Arc 108"/>
          <p:cNvSpPr>
            <a:spLocks/>
          </p:cNvSpPr>
          <p:nvPr/>
        </p:nvSpPr>
        <p:spPr bwMode="auto">
          <a:xfrm>
            <a:off x="1306513" y="3635375"/>
            <a:ext cx="1852612" cy="1516063"/>
          </a:xfrm>
          <a:custGeom>
            <a:avLst/>
            <a:gdLst>
              <a:gd name="T0" fmla="*/ 2147483647 w 43200"/>
              <a:gd name="T1" fmla="*/ 0 h 43200"/>
              <a:gd name="T2" fmla="*/ 2147483647 w 43200"/>
              <a:gd name="T3" fmla="*/ 2147483647 h 43200"/>
              <a:gd name="T4" fmla="*/ 2147483647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3998"/>
                  <a:pt x="3995" y="6957"/>
                  <a:pt x="10520" y="3058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3998"/>
                  <a:pt x="3995" y="6957"/>
                  <a:pt x="10520" y="3058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Arc 109"/>
          <p:cNvSpPr>
            <a:spLocks/>
          </p:cNvSpPr>
          <p:nvPr/>
        </p:nvSpPr>
        <p:spPr bwMode="auto">
          <a:xfrm>
            <a:off x="1298575" y="3635375"/>
            <a:ext cx="2847975" cy="1516063"/>
          </a:xfrm>
          <a:custGeom>
            <a:avLst/>
            <a:gdLst>
              <a:gd name="T0" fmla="*/ 2147483647 w 43200"/>
              <a:gd name="T1" fmla="*/ 0 h 43200"/>
              <a:gd name="T2" fmla="*/ 2147483647 w 43200"/>
              <a:gd name="T3" fmla="*/ 2147483647 h 43200"/>
              <a:gd name="T4" fmla="*/ 2147483647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3998"/>
                  <a:pt x="3995" y="6957"/>
                  <a:pt x="10520" y="3058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3998"/>
                  <a:pt x="3995" y="6957"/>
                  <a:pt x="10520" y="3058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Rectangle 111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2"/>
            </a:pPr>
            <a:r>
              <a:rPr lang="en-US" sz="2800" smtClean="0"/>
              <a:t>What is Kirchoff’s voltage law?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If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3V, what are the voltages across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smtClean="0"/>
              <a:t>, and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B46A059-ACCC-4848-9384-ED6D4901C7D6}" type="slidenum">
              <a:rPr lang="en-US" smtClean="0"/>
              <a:pPr lvl="1"/>
              <a:t>15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Review…Passive Sign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mtClean="0"/>
              <a:t>What is the passive sign convention?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49BD10D-30B5-4DA3-BAFF-8874D55765C4}" type="slidenum">
              <a:rPr lang="en-US" smtClean="0"/>
              <a:pPr lvl="1"/>
              <a:t>16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Review…Passive Sign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mtClean="0"/>
              <a:t>What is the passive sign convention?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mtClean="0"/>
              <a:t>Which element dissipates power and which generates power?</a:t>
            </a:r>
          </a:p>
        </p:txBody>
      </p:sp>
      <p:grpSp>
        <p:nvGrpSpPr>
          <p:cNvPr id="61447" name="Group 4"/>
          <p:cNvGrpSpPr>
            <a:grpSpLocks/>
          </p:cNvGrpSpPr>
          <p:nvPr/>
        </p:nvGrpSpPr>
        <p:grpSpPr bwMode="auto">
          <a:xfrm>
            <a:off x="1476375" y="3086100"/>
            <a:ext cx="2259013" cy="1270000"/>
            <a:chOff x="451" y="1881"/>
            <a:chExt cx="1623" cy="951"/>
          </a:xfrm>
        </p:grpSpPr>
        <p:sp>
          <p:nvSpPr>
            <p:cNvPr id="61461" name="Text Box 5"/>
            <p:cNvSpPr txBox="1">
              <a:spLocks noChangeArrowheads="1"/>
            </p:cNvSpPr>
            <p:nvPr/>
          </p:nvSpPr>
          <p:spPr bwMode="auto">
            <a:xfrm rot="-5400000">
              <a:off x="782" y="2328"/>
              <a:ext cx="266" cy="32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0"/>
                <a:t>+</a:t>
              </a:r>
            </a:p>
          </p:txBody>
        </p:sp>
        <p:sp>
          <p:nvSpPr>
            <p:cNvPr id="61462" name="Line 6"/>
            <p:cNvSpPr>
              <a:spLocks noChangeShapeType="1"/>
            </p:cNvSpPr>
            <p:nvPr/>
          </p:nvSpPr>
          <p:spPr bwMode="auto">
            <a:xfrm rot="16200000" flipV="1">
              <a:off x="899" y="2181"/>
              <a:ext cx="0" cy="2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3" name="Line 7"/>
            <p:cNvSpPr>
              <a:spLocks noChangeShapeType="1"/>
            </p:cNvSpPr>
            <p:nvPr/>
          </p:nvSpPr>
          <p:spPr bwMode="auto">
            <a:xfrm rot="16200000" flipV="1">
              <a:off x="1582" y="2172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4" name="Oval 8"/>
            <p:cNvSpPr>
              <a:spLocks noChangeArrowheads="1"/>
            </p:cNvSpPr>
            <p:nvPr/>
          </p:nvSpPr>
          <p:spPr bwMode="auto">
            <a:xfrm rot="-5400000">
              <a:off x="720" y="2257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5" name="Oval 9"/>
            <p:cNvSpPr>
              <a:spLocks noChangeArrowheads="1"/>
            </p:cNvSpPr>
            <p:nvPr/>
          </p:nvSpPr>
          <p:spPr bwMode="auto">
            <a:xfrm rot="-5400000">
              <a:off x="1701" y="2255"/>
              <a:ext cx="67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6" name="Rectangle 10"/>
            <p:cNvSpPr>
              <a:spLocks noChangeArrowheads="1"/>
            </p:cNvSpPr>
            <p:nvPr/>
          </p:nvSpPr>
          <p:spPr bwMode="auto">
            <a:xfrm rot="-5400000">
              <a:off x="1162" y="2064"/>
              <a:ext cx="147" cy="45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7" name="Text Box 11"/>
            <p:cNvSpPr txBox="1">
              <a:spLocks noChangeArrowheads="1"/>
            </p:cNvSpPr>
            <p:nvPr/>
          </p:nvSpPr>
          <p:spPr bwMode="auto">
            <a:xfrm>
              <a:off x="1038" y="2534"/>
              <a:ext cx="440" cy="29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ab</a:t>
              </a:r>
            </a:p>
          </p:txBody>
        </p:sp>
        <p:sp>
          <p:nvSpPr>
            <p:cNvPr id="61468" name="Text Box 12"/>
            <p:cNvSpPr txBox="1">
              <a:spLocks noChangeArrowheads="1"/>
            </p:cNvSpPr>
            <p:nvPr/>
          </p:nvSpPr>
          <p:spPr bwMode="auto">
            <a:xfrm>
              <a:off x="1443" y="2253"/>
              <a:ext cx="242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0"/>
                <a:t>_</a:t>
              </a:r>
            </a:p>
          </p:txBody>
        </p:sp>
        <p:sp>
          <p:nvSpPr>
            <p:cNvPr id="61469" name="Text Box 13"/>
            <p:cNvSpPr txBox="1">
              <a:spLocks noChangeArrowheads="1"/>
            </p:cNvSpPr>
            <p:nvPr/>
          </p:nvSpPr>
          <p:spPr bwMode="auto">
            <a:xfrm>
              <a:off x="451" y="2140"/>
              <a:ext cx="215" cy="2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1470" name="Text Box 14"/>
            <p:cNvSpPr txBox="1">
              <a:spLocks noChangeArrowheads="1"/>
            </p:cNvSpPr>
            <p:nvPr/>
          </p:nvSpPr>
          <p:spPr bwMode="auto">
            <a:xfrm>
              <a:off x="1850" y="2173"/>
              <a:ext cx="224" cy="2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61471" name="Line 15"/>
            <p:cNvSpPr>
              <a:spLocks noChangeShapeType="1"/>
            </p:cNvSpPr>
            <p:nvPr/>
          </p:nvSpPr>
          <p:spPr bwMode="auto">
            <a:xfrm>
              <a:off x="789" y="2140"/>
              <a:ext cx="4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72" name="Text Box 16"/>
            <p:cNvSpPr txBox="1">
              <a:spLocks noChangeArrowheads="1"/>
            </p:cNvSpPr>
            <p:nvPr/>
          </p:nvSpPr>
          <p:spPr bwMode="auto">
            <a:xfrm>
              <a:off x="920" y="1881"/>
              <a:ext cx="178" cy="2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</a:p>
          </p:txBody>
        </p:sp>
      </p:grpSp>
      <p:grpSp>
        <p:nvGrpSpPr>
          <p:cNvPr id="61448" name="Group 17"/>
          <p:cNvGrpSpPr>
            <a:grpSpLocks/>
          </p:cNvGrpSpPr>
          <p:nvPr/>
        </p:nvGrpSpPr>
        <p:grpSpPr bwMode="auto">
          <a:xfrm>
            <a:off x="4930775" y="3124200"/>
            <a:ext cx="2271713" cy="1327150"/>
            <a:chOff x="2964" y="1832"/>
            <a:chExt cx="1622" cy="931"/>
          </a:xfrm>
        </p:grpSpPr>
        <p:sp>
          <p:nvSpPr>
            <p:cNvPr id="61449" name="Line 18"/>
            <p:cNvSpPr>
              <a:spLocks noChangeShapeType="1"/>
            </p:cNvSpPr>
            <p:nvPr/>
          </p:nvSpPr>
          <p:spPr bwMode="auto">
            <a:xfrm rot="16200000" flipV="1">
              <a:off x="3411" y="2132"/>
              <a:ext cx="0" cy="2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0" name="Line 19"/>
            <p:cNvSpPr>
              <a:spLocks noChangeShapeType="1"/>
            </p:cNvSpPr>
            <p:nvPr/>
          </p:nvSpPr>
          <p:spPr bwMode="auto">
            <a:xfrm rot="16200000" flipV="1">
              <a:off x="4094" y="212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1" name="Oval 20"/>
            <p:cNvSpPr>
              <a:spLocks noChangeArrowheads="1"/>
            </p:cNvSpPr>
            <p:nvPr/>
          </p:nvSpPr>
          <p:spPr bwMode="auto">
            <a:xfrm rot="-5400000">
              <a:off x="3232" y="2208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2" name="Oval 21"/>
            <p:cNvSpPr>
              <a:spLocks noChangeArrowheads="1"/>
            </p:cNvSpPr>
            <p:nvPr/>
          </p:nvSpPr>
          <p:spPr bwMode="auto">
            <a:xfrm rot="-5400000">
              <a:off x="4213" y="2206"/>
              <a:ext cx="67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3" name="Rectangle 22"/>
            <p:cNvSpPr>
              <a:spLocks noChangeArrowheads="1"/>
            </p:cNvSpPr>
            <p:nvPr/>
          </p:nvSpPr>
          <p:spPr bwMode="auto">
            <a:xfrm rot="-5400000">
              <a:off x="3674" y="2015"/>
              <a:ext cx="147" cy="45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4" name="Text Box 23"/>
            <p:cNvSpPr txBox="1">
              <a:spLocks noChangeArrowheads="1"/>
            </p:cNvSpPr>
            <p:nvPr/>
          </p:nvSpPr>
          <p:spPr bwMode="auto">
            <a:xfrm>
              <a:off x="3550" y="2484"/>
              <a:ext cx="44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ba</a:t>
              </a:r>
            </a:p>
          </p:txBody>
        </p:sp>
        <p:sp>
          <p:nvSpPr>
            <p:cNvPr id="61455" name="Text Box 24"/>
            <p:cNvSpPr txBox="1">
              <a:spLocks noChangeArrowheads="1"/>
            </p:cNvSpPr>
            <p:nvPr/>
          </p:nvSpPr>
          <p:spPr bwMode="auto">
            <a:xfrm>
              <a:off x="3278" y="2208"/>
              <a:ext cx="240" cy="32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0"/>
                <a:t>_</a:t>
              </a:r>
            </a:p>
          </p:txBody>
        </p:sp>
        <p:sp>
          <p:nvSpPr>
            <p:cNvPr id="61456" name="Text Box 25"/>
            <p:cNvSpPr txBox="1">
              <a:spLocks noChangeArrowheads="1"/>
            </p:cNvSpPr>
            <p:nvPr/>
          </p:nvSpPr>
          <p:spPr bwMode="auto">
            <a:xfrm>
              <a:off x="2964" y="2091"/>
              <a:ext cx="213" cy="25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1457" name="Text Box 26"/>
            <p:cNvSpPr txBox="1">
              <a:spLocks noChangeArrowheads="1"/>
            </p:cNvSpPr>
            <p:nvPr/>
          </p:nvSpPr>
          <p:spPr bwMode="auto">
            <a:xfrm>
              <a:off x="4363" y="2126"/>
              <a:ext cx="223" cy="25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61458" name="Line 27"/>
            <p:cNvSpPr>
              <a:spLocks noChangeShapeType="1"/>
            </p:cNvSpPr>
            <p:nvPr/>
          </p:nvSpPr>
          <p:spPr bwMode="auto">
            <a:xfrm>
              <a:off x="3301" y="2091"/>
              <a:ext cx="4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59" name="Text Box 28"/>
            <p:cNvSpPr txBox="1">
              <a:spLocks noChangeArrowheads="1"/>
            </p:cNvSpPr>
            <p:nvPr/>
          </p:nvSpPr>
          <p:spPr bwMode="auto">
            <a:xfrm>
              <a:off x="3433" y="1832"/>
              <a:ext cx="177" cy="25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</a:p>
          </p:txBody>
        </p:sp>
        <p:sp>
          <p:nvSpPr>
            <p:cNvPr id="61460" name="Text Box 29"/>
            <p:cNvSpPr txBox="1">
              <a:spLocks noChangeArrowheads="1"/>
            </p:cNvSpPr>
            <p:nvPr/>
          </p:nvSpPr>
          <p:spPr bwMode="auto">
            <a:xfrm>
              <a:off x="3970" y="2342"/>
              <a:ext cx="234" cy="27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+</a:t>
              </a: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1386717-3EBF-4A55-B86F-D3A352D0FCFE}" type="slidenum">
              <a:rPr lang="en-US" smtClean="0"/>
              <a:pPr lvl="1"/>
              <a:t>17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Review…Passive Sign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mtClean="0"/>
              <a:t>What is the passive sign convention?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mtClean="0"/>
              <a:t>Which element dissipates power and which generates power?</a:t>
            </a:r>
          </a:p>
        </p:txBody>
      </p:sp>
      <p:grpSp>
        <p:nvGrpSpPr>
          <p:cNvPr id="62471" name="Group 4"/>
          <p:cNvGrpSpPr>
            <a:grpSpLocks/>
          </p:cNvGrpSpPr>
          <p:nvPr/>
        </p:nvGrpSpPr>
        <p:grpSpPr bwMode="auto">
          <a:xfrm>
            <a:off x="1476375" y="3086100"/>
            <a:ext cx="2259013" cy="1270000"/>
            <a:chOff x="451" y="1881"/>
            <a:chExt cx="1623" cy="951"/>
          </a:xfrm>
        </p:grpSpPr>
        <p:sp>
          <p:nvSpPr>
            <p:cNvPr id="62489" name="Text Box 5"/>
            <p:cNvSpPr txBox="1">
              <a:spLocks noChangeArrowheads="1"/>
            </p:cNvSpPr>
            <p:nvPr/>
          </p:nvSpPr>
          <p:spPr bwMode="auto">
            <a:xfrm rot="-5400000">
              <a:off x="782" y="2328"/>
              <a:ext cx="266" cy="32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0"/>
                <a:t>+</a:t>
              </a:r>
            </a:p>
          </p:txBody>
        </p:sp>
        <p:sp>
          <p:nvSpPr>
            <p:cNvPr id="62490" name="Line 6"/>
            <p:cNvSpPr>
              <a:spLocks noChangeShapeType="1"/>
            </p:cNvSpPr>
            <p:nvPr/>
          </p:nvSpPr>
          <p:spPr bwMode="auto">
            <a:xfrm rot="16200000" flipV="1">
              <a:off x="899" y="2181"/>
              <a:ext cx="0" cy="2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1" name="Line 7"/>
            <p:cNvSpPr>
              <a:spLocks noChangeShapeType="1"/>
            </p:cNvSpPr>
            <p:nvPr/>
          </p:nvSpPr>
          <p:spPr bwMode="auto">
            <a:xfrm rot="16200000" flipV="1">
              <a:off x="1582" y="2172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2" name="Oval 8"/>
            <p:cNvSpPr>
              <a:spLocks noChangeArrowheads="1"/>
            </p:cNvSpPr>
            <p:nvPr/>
          </p:nvSpPr>
          <p:spPr bwMode="auto">
            <a:xfrm rot="-5400000">
              <a:off x="720" y="2257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3" name="Oval 9"/>
            <p:cNvSpPr>
              <a:spLocks noChangeArrowheads="1"/>
            </p:cNvSpPr>
            <p:nvPr/>
          </p:nvSpPr>
          <p:spPr bwMode="auto">
            <a:xfrm rot="-5400000">
              <a:off x="1701" y="2255"/>
              <a:ext cx="67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4" name="Rectangle 10"/>
            <p:cNvSpPr>
              <a:spLocks noChangeArrowheads="1"/>
            </p:cNvSpPr>
            <p:nvPr/>
          </p:nvSpPr>
          <p:spPr bwMode="auto">
            <a:xfrm rot="-5400000">
              <a:off x="1162" y="2064"/>
              <a:ext cx="147" cy="45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5" name="Text Box 11"/>
            <p:cNvSpPr txBox="1">
              <a:spLocks noChangeArrowheads="1"/>
            </p:cNvSpPr>
            <p:nvPr/>
          </p:nvSpPr>
          <p:spPr bwMode="auto">
            <a:xfrm>
              <a:off x="1038" y="2534"/>
              <a:ext cx="440" cy="29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ab</a:t>
              </a:r>
            </a:p>
          </p:txBody>
        </p:sp>
        <p:sp>
          <p:nvSpPr>
            <p:cNvPr id="62496" name="Text Box 12"/>
            <p:cNvSpPr txBox="1">
              <a:spLocks noChangeArrowheads="1"/>
            </p:cNvSpPr>
            <p:nvPr/>
          </p:nvSpPr>
          <p:spPr bwMode="auto">
            <a:xfrm>
              <a:off x="1443" y="2253"/>
              <a:ext cx="242" cy="34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0"/>
                <a:t>_</a:t>
              </a:r>
            </a:p>
          </p:txBody>
        </p:sp>
        <p:sp>
          <p:nvSpPr>
            <p:cNvPr id="62497" name="Text Box 13"/>
            <p:cNvSpPr txBox="1">
              <a:spLocks noChangeArrowheads="1"/>
            </p:cNvSpPr>
            <p:nvPr/>
          </p:nvSpPr>
          <p:spPr bwMode="auto">
            <a:xfrm>
              <a:off x="451" y="2140"/>
              <a:ext cx="215" cy="2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2498" name="Text Box 14"/>
            <p:cNvSpPr txBox="1">
              <a:spLocks noChangeArrowheads="1"/>
            </p:cNvSpPr>
            <p:nvPr/>
          </p:nvSpPr>
          <p:spPr bwMode="auto">
            <a:xfrm>
              <a:off x="1850" y="2173"/>
              <a:ext cx="224" cy="2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62499" name="Line 15"/>
            <p:cNvSpPr>
              <a:spLocks noChangeShapeType="1"/>
            </p:cNvSpPr>
            <p:nvPr/>
          </p:nvSpPr>
          <p:spPr bwMode="auto">
            <a:xfrm>
              <a:off x="789" y="2140"/>
              <a:ext cx="4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0" name="Text Box 16"/>
            <p:cNvSpPr txBox="1">
              <a:spLocks noChangeArrowheads="1"/>
            </p:cNvSpPr>
            <p:nvPr/>
          </p:nvSpPr>
          <p:spPr bwMode="auto">
            <a:xfrm>
              <a:off x="920" y="1881"/>
              <a:ext cx="178" cy="275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</a:p>
          </p:txBody>
        </p:sp>
      </p:grpSp>
      <p:grpSp>
        <p:nvGrpSpPr>
          <p:cNvPr id="62472" name="Group 17"/>
          <p:cNvGrpSpPr>
            <a:grpSpLocks/>
          </p:cNvGrpSpPr>
          <p:nvPr/>
        </p:nvGrpSpPr>
        <p:grpSpPr bwMode="auto">
          <a:xfrm>
            <a:off x="4930775" y="3124200"/>
            <a:ext cx="2271713" cy="1327150"/>
            <a:chOff x="2964" y="1832"/>
            <a:chExt cx="1622" cy="931"/>
          </a:xfrm>
        </p:grpSpPr>
        <p:sp>
          <p:nvSpPr>
            <p:cNvPr id="62477" name="Line 18"/>
            <p:cNvSpPr>
              <a:spLocks noChangeShapeType="1"/>
            </p:cNvSpPr>
            <p:nvPr/>
          </p:nvSpPr>
          <p:spPr bwMode="auto">
            <a:xfrm rot="16200000" flipV="1">
              <a:off x="3411" y="2132"/>
              <a:ext cx="0" cy="2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8" name="Line 19"/>
            <p:cNvSpPr>
              <a:spLocks noChangeShapeType="1"/>
            </p:cNvSpPr>
            <p:nvPr/>
          </p:nvSpPr>
          <p:spPr bwMode="auto">
            <a:xfrm rot="16200000" flipV="1">
              <a:off x="4094" y="2123"/>
              <a:ext cx="0" cy="2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79" name="Oval 20"/>
            <p:cNvSpPr>
              <a:spLocks noChangeArrowheads="1"/>
            </p:cNvSpPr>
            <p:nvPr/>
          </p:nvSpPr>
          <p:spPr bwMode="auto">
            <a:xfrm rot="-5400000">
              <a:off x="3232" y="2208"/>
              <a:ext cx="66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0" name="Oval 21"/>
            <p:cNvSpPr>
              <a:spLocks noChangeArrowheads="1"/>
            </p:cNvSpPr>
            <p:nvPr/>
          </p:nvSpPr>
          <p:spPr bwMode="auto">
            <a:xfrm rot="-5400000">
              <a:off x="4213" y="2206"/>
              <a:ext cx="67" cy="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1" name="Rectangle 22"/>
            <p:cNvSpPr>
              <a:spLocks noChangeArrowheads="1"/>
            </p:cNvSpPr>
            <p:nvPr/>
          </p:nvSpPr>
          <p:spPr bwMode="auto">
            <a:xfrm rot="-5400000">
              <a:off x="3674" y="2015"/>
              <a:ext cx="147" cy="454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82" name="Text Box 23"/>
            <p:cNvSpPr txBox="1">
              <a:spLocks noChangeArrowheads="1"/>
            </p:cNvSpPr>
            <p:nvPr/>
          </p:nvSpPr>
          <p:spPr bwMode="auto">
            <a:xfrm>
              <a:off x="3550" y="2484"/>
              <a:ext cx="440" cy="279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ba</a:t>
              </a:r>
            </a:p>
          </p:txBody>
        </p:sp>
        <p:sp>
          <p:nvSpPr>
            <p:cNvPr id="62483" name="Text Box 24"/>
            <p:cNvSpPr txBox="1">
              <a:spLocks noChangeArrowheads="1"/>
            </p:cNvSpPr>
            <p:nvPr/>
          </p:nvSpPr>
          <p:spPr bwMode="auto">
            <a:xfrm>
              <a:off x="3278" y="2208"/>
              <a:ext cx="240" cy="32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0"/>
                <a:t>_</a:t>
              </a:r>
            </a:p>
          </p:txBody>
        </p:sp>
        <p:sp>
          <p:nvSpPr>
            <p:cNvPr id="62484" name="Text Box 25"/>
            <p:cNvSpPr txBox="1">
              <a:spLocks noChangeArrowheads="1"/>
            </p:cNvSpPr>
            <p:nvPr/>
          </p:nvSpPr>
          <p:spPr bwMode="auto">
            <a:xfrm>
              <a:off x="2964" y="2091"/>
              <a:ext cx="213" cy="25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2485" name="Text Box 26"/>
            <p:cNvSpPr txBox="1">
              <a:spLocks noChangeArrowheads="1"/>
            </p:cNvSpPr>
            <p:nvPr/>
          </p:nvSpPr>
          <p:spPr bwMode="auto">
            <a:xfrm>
              <a:off x="4363" y="2126"/>
              <a:ext cx="223" cy="25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62486" name="Line 27"/>
            <p:cNvSpPr>
              <a:spLocks noChangeShapeType="1"/>
            </p:cNvSpPr>
            <p:nvPr/>
          </p:nvSpPr>
          <p:spPr bwMode="auto">
            <a:xfrm>
              <a:off x="3301" y="2091"/>
              <a:ext cx="45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87" name="Text Box 28"/>
            <p:cNvSpPr txBox="1">
              <a:spLocks noChangeArrowheads="1"/>
            </p:cNvSpPr>
            <p:nvPr/>
          </p:nvSpPr>
          <p:spPr bwMode="auto">
            <a:xfrm>
              <a:off x="3433" y="1832"/>
              <a:ext cx="177" cy="25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</a:p>
          </p:txBody>
        </p:sp>
        <p:sp>
          <p:nvSpPr>
            <p:cNvPr id="62488" name="Text Box 29"/>
            <p:cNvSpPr txBox="1">
              <a:spLocks noChangeArrowheads="1"/>
            </p:cNvSpPr>
            <p:nvPr/>
          </p:nvSpPr>
          <p:spPr bwMode="auto">
            <a:xfrm>
              <a:off x="3970" y="2342"/>
              <a:ext cx="234" cy="27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+</a:t>
              </a:r>
            </a:p>
          </p:txBody>
        </p:sp>
      </p:grpSp>
      <p:sp>
        <p:nvSpPr>
          <p:cNvPr id="62473" name="Text Box 30"/>
          <p:cNvSpPr txBox="1">
            <a:spLocks noChangeArrowheads="1"/>
          </p:cNvSpPr>
          <p:nvPr/>
        </p:nvSpPr>
        <p:spPr bwMode="auto">
          <a:xfrm>
            <a:off x="4876800" y="4725988"/>
            <a:ext cx="2603500" cy="928687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Active Element (source)</a:t>
            </a:r>
          </a:p>
          <a:p>
            <a:pPr algn="l">
              <a:buFontTx/>
              <a:buChar char="•"/>
            </a:pPr>
            <a:r>
              <a:rPr lang="en-US" b="0"/>
              <a:t>  power dissipated = -</a:t>
            </a:r>
            <a:r>
              <a:rPr lang="en-US"/>
              <a:t>v</a:t>
            </a:r>
            <a:r>
              <a:rPr lang="en-US" i="1"/>
              <a:t>i</a:t>
            </a:r>
          </a:p>
          <a:p>
            <a:pPr algn="l">
              <a:buFontTx/>
              <a:buChar char="•"/>
            </a:pPr>
            <a:r>
              <a:rPr lang="en-US" b="0"/>
              <a:t>  power generated = </a:t>
            </a:r>
            <a:r>
              <a:rPr lang="en-US"/>
              <a:t>v</a:t>
            </a:r>
            <a:r>
              <a:rPr lang="en-US" i="1"/>
              <a:t>i</a:t>
            </a:r>
          </a:p>
        </p:txBody>
      </p:sp>
      <p:sp>
        <p:nvSpPr>
          <p:cNvPr id="62474" name="Text Box 31"/>
          <p:cNvSpPr txBox="1">
            <a:spLocks noChangeArrowheads="1"/>
          </p:cNvSpPr>
          <p:nvPr/>
        </p:nvSpPr>
        <p:spPr bwMode="auto">
          <a:xfrm>
            <a:off x="1241425" y="4725988"/>
            <a:ext cx="2687638" cy="928687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Passive Element (load)</a:t>
            </a:r>
          </a:p>
          <a:p>
            <a:pPr algn="l">
              <a:buFontTx/>
              <a:buChar char="•"/>
            </a:pPr>
            <a:r>
              <a:rPr lang="en-US" b="0"/>
              <a:t>  power dissipated = </a:t>
            </a:r>
            <a:r>
              <a:rPr lang="en-US"/>
              <a:t>v</a:t>
            </a:r>
            <a:r>
              <a:rPr lang="en-US" i="1"/>
              <a:t>i</a:t>
            </a:r>
          </a:p>
          <a:p>
            <a:pPr algn="l">
              <a:buFontTx/>
              <a:buChar char="•"/>
            </a:pPr>
            <a:r>
              <a:rPr lang="en-US" b="0"/>
              <a:t>  power generated = -</a:t>
            </a:r>
            <a:r>
              <a:rPr lang="en-US"/>
              <a:t>v</a:t>
            </a:r>
            <a:r>
              <a:rPr lang="en-US" i="1"/>
              <a:t>i</a:t>
            </a:r>
          </a:p>
        </p:txBody>
      </p:sp>
      <p:sp>
        <p:nvSpPr>
          <p:cNvPr id="62475" name="Text Box 32"/>
          <p:cNvSpPr txBox="1">
            <a:spLocks noChangeArrowheads="1"/>
          </p:cNvSpPr>
          <p:nvPr/>
        </p:nvSpPr>
        <p:spPr bwMode="auto">
          <a:xfrm>
            <a:off x="1765300" y="5868988"/>
            <a:ext cx="16637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Positive voltage</a:t>
            </a:r>
          </a:p>
        </p:txBody>
      </p:sp>
      <p:sp>
        <p:nvSpPr>
          <p:cNvPr id="62476" name="Text Box 33"/>
          <p:cNvSpPr txBox="1">
            <a:spLocks noChangeArrowheads="1"/>
          </p:cNvSpPr>
          <p:nvPr/>
        </p:nvSpPr>
        <p:spPr bwMode="auto">
          <a:xfrm>
            <a:off x="5334000" y="5868988"/>
            <a:ext cx="1752600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Negative voltage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08C10AB-2685-4029-BD93-AA395477A4AD}" type="slidenum">
              <a:rPr lang="en-US" smtClean="0"/>
              <a:pPr lvl="1"/>
              <a:t>18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Review…Passive Sign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z="2800" smtClean="0"/>
              <a:t>What is the passive sign convention?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 startAt="2"/>
            </a:pPr>
            <a:r>
              <a:rPr lang="en-US" sz="2400" smtClean="0"/>
              <a:t>Find the power dissipated by each element</a:t>
            </a:r>
          </a:p>
        </p:txBody>
      </p:sp>
      <p:grpSp>
        <p:nvGrpSpPr>
          <p:cNvPr id="63495" name="Group 34"/>
          <p:cNvGrpSpPr>
            <a:grpSpLocks/>
          </p:cNvGrpSpPr>
          <p:nvPr/>
        </p:nvGrpSpPr>
        <p:grpSpPr bwMode="auto">
          <a:xfrm>
            <a:off x="457200" y="2457450"/>
            <a:ext cx="3582988" cy="2952750"/>
            <a:chOff x="288" y="1308"/>
            <a:chExt cx="2257" cy="1860"/>
          </a:xfrm>
        </p:grpSpPr>
        <p:cxnSp>
          <p:nvCxnSpPr>
            <p:cNvPr id="63496" name="AutoShape 35"/>
            <p:cNvCxnSpPr>
              <a:cxnSpLocks noChangeShapeType="1"/>
              <a:stCxn id="63507" idx="1"/>
              <a:endCxn id="63502" idx="1"/>
            </p:cNvCxnSpPr>
            <p:nvPr/>
          </p:nvCxnSpPr>
          <p:spPr bwMode="auto">
            <a:xfrm rot="-5400000">
              <a:off x="544" y="1706"/>
              <a:ext cx="357" cy="2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3497" name="Oval 36"/>
            <p:cNvSpPr>
              <a:spLocks noChangeArrowheads="1"/>
            </p:cNvSpPr>
            <p:nvPr/>
          </p:nvSpPr>
          <p:spPr bwMode="auto">
            <a:xfrm>
              <a:off x="1468" y="162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3498" name="AutoShape 37"/>
            <p:cNvCxnSpPr>
              <a:cxnSpLocks noChangeShapeType="1"/>
              <a:stCxn id="63507" idx="3"/>
              <a:endCxn id="63509" idx="1"/>
            </p:cNvCxnSpPr>
            <p:nvPr/>
          </p:nvCxnSpPr>
          <p:spPr bwMode="auto">
            <a:xfrm rot="16200000" flipH="1">
              <a:off x="510" y="2481"/>
              <a:ext cx="426" cy="2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3499" name="Oval 38"/>
            <p:cNvSpPr>
              <a:spLocks noChangeArrowheads="1"/>
            </p:cNvSpPr>
            <p:nvPr/>
          </p:nvSpPr>
          <p:spPr bwMode="auto">
            <a:xfrm>
              <a:off x="1468" y="27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3500" name="AutoShape 39"/>
            <p:cNvCxnSpPr>
              <a:cxnSpLocks noChangeShapeType="1"/>
              <a:stCxn id="63499" idx="6"/>
              <a:endCxn id="63503" idx="3"/>
            </p:cNvCxnSpPr>
            <p:nvPr/>
          </p:nvCxnSpPr>
          <p:spPr bwMode="auto">
            <a:xfrm flipV="1">
              <a:off x="1551" y="2307"/>
              <a:ext cx="543" cy="5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3501" name="AutoShape 40"/>
            <p:cNvCxnSpPr>
              <a:cxnSpLocks noChangeShapeType="1"/>
              <a:stCxn id="63502" idx="3"/>
              <a:endCxn id="63497" idx="2"/>
            </p:cNvCxnSpPr>
            <p:nvPr/>
          </p:nvCxnSpPr>
          <p:spPr bwMode="auto">
            <a:xfrm flipV="1">
              <a:off x="1242" y="1661"/>
              <a:ext cx="22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3502" name="Rectangle 41"/>
            <p:cNvSpPr>
              <a:spLocks noChangeArrowheads="1"/>
            </p:cNvSpPr>
            <p:nvPr/>
          </p:nvSpPr>
          <p:spPr bwMode="auto">
            <a:xfrm>
              <a:off x="858" y="1554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/>
                <a:t>B</a:t>
              </a:r>
            </a:p>
          </p:txBody>
        </p:sp>
        <p:sp>
          <p:nvSpPr>
            <p:cNvPr id="63503" name="Rectangle 42"/>
            <p:cNvSpPr>
              <a:spLocks noChangeArrowheads="1"/>
            </p:cNvSpPr>
            <p:nvPr/>
          </p:nvSpPr>
          <p:spPr bwMode="auto">
            <a:xfrm rot="5400000">
              <a:off x="1902" y="2007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vert="eaVert" wrap="none" anchor="ctr"/>
            <a:lstStyle/>
            <a:p>
              <a:r>
                <a:rPr lang="en-US" b="0"/>
                <a:t>E</a:t>
              </a:r>
            </a:p>
          </p:txBody>
        </p:sp>
        <p:cxnSp>
          <p:nvCxnSpPr>
            <p:cNvPr id="63504" name="AutoShape 43"/>
            <p:cNvCxnSpPr>
              <a:cxnSpLocks noChangeShapeType="1"/>
              <a:stCxn id="63497" idx="6"/>
              <a:endCxn id="63503" idx="1"/>
            </p:cNvCxnSpPr>
            <p:nvPr/>
          </p:nvCxnSpPr>
          <p:spPr bwMode="auto">
            <a:xfrm>
              <a:off x="1551" y="1661"/>
              <a:ext cx="543" cy="26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3505" name="Text Box 44"/>
            <p:cNvSpPr txBox="1">
              <a:spLocks noChangeArrowheads="1"/>
            </p:cNvSpPr>
            <p:nvPr/>
          </p:nvSpPr>
          <p:spPr bwMode="auto">
            <a:xfrm>
              <a:off x="2181" y="1827"/>
              <a:ext cx="36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/>
                <a:t>10V</a:t>
              </a:r>
              <a:endParaRPr lang="en-US" b="0"/>
            </a:p>
            <a:p>
              <a:r>
                <a:rPr lang="en-US" b="0"/>
                <a:t>–</a:t>
              </a:r>
            </a:p>
          </p:txBody>
        </p:sp>
        <p:sp>
          <p:nvSpPr>
            <p:cNvPr id="63506" name="Text Box 45"/>
            <p:cNvSpPr txBox="1">
              <a:spLocks noChangeArrowheads="1"/>
            </p:cNvSpPr>
            <p:nvPr/>
          </p:nvSpPr>
          <p:spPr bwMode="auto">
            <a:xfrm>
              <a:off x="761" y="1323"/>
              <a:ext cx="63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 </a:t>
              </a:r>
              <a:r>
                <a:rPr lang="en-US"/>
                <a:t>3V</a:t>
              </a:r>
              <a:r>
                <a:rPr lang="en-US" baseline="-25000"/>
                <a:t>  </a:t>
              </a:r>
              <a:r>
                <a:rPr lang="en-US" b="0"/>
                <a:t> +</a:t>
              </a:r>
            </a:p>
          </p:txBody>
        </p:sp>
        <p:sp>
          <p:nvSpPr>
            <p:cNvPr id="63507" name="Rectangle 46"/>
            <p:cNvSpPr>
              <a:spLocks noChangeArrowheads="1"/>
            </p:cNvSpPr>
            <p:nvPr/>
          </p:nvSpPr>
          <p:spPr bwMode="auto">
            <a:xfrm rot="5400000">
              <a:off x="396" y="2103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vert="eaVert" wrap="none" anchor="ctr"/>
            <a:lstStyle/>
            <a:p>
              <a:r>
                <a:rPr lang="en-US"/>
                <a:t>A</a:t>
              </a:r>
            </a:p>
          </p:txBody>
        </p:sp>
        <p:sp>
          <p:nvSpPr>
            <p:cNvPr id="63508" name="Rectangle 47"/>
            <p:cNvSpPr>
              <a:spLocks noChangeArrowheads="1"/>
            </p:cNvSpPr>
            <p:nvPr/>
          </p:nvSpPr>
          <p:spPr bwMode="auto">
            <a:xfrm rot="5400000">
              <a:off x="1318" y="2055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vert="eaVert" wrap="none" anchor="ctr"/>
            <a:lstStyle/>
            <a:p>
              <a:r>
                <a:rPr lang="en-US" b="0"/>
                <a:t>D</a:t>
              </a:r>
            </a:p>
          </p:txBody>
        </p:sp>
        <p:sp>
          <p:nvSpPr>
            <p:cNvPr id="63509" name="Rectangle 48"/>
            <p:cNvSpPr>
              <a:spLocks noChangeArrowheads="1"/>
            </p:cNvSpPr>
            <p:nvPr/>
          </p:nvSpPr>
          <p:spPr bwMode="auto">
            <a:xfrm>
              <a:off x="858" y="2721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/>
                <a:t>C</a:t>
              </a:r>
            </a:p>
          </p:txBody>
        </p:sp>
        <p:cxnSp>
          <p:nvCxnSpPr>
            <p:cNvPr id="63510" name="AutoShape 49"/>
            <p:cNvCxnSpPr>
              <a:cxnSpLocks noChangeShapeType="1"/>
              <a:stCxn id="63509" idx="3"/>
              <a:endCxn id="63499" idx="2"/>
            </p:cNvCxnSpPr>
            <p:nvPr/>
          </p:nvCxnSpPr>
          <p:spPr bwMode="auto">
            <a:xfrm>
              <a:off x="1242" y="2829"/>
              <a:ext cx="22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3511" name="AutoShape 50"/>
            <p:cNvCxnSpPr>
              <a:cxnSpLocks noChangeShapeType="1"/>
              <a:stCxn id="63499" idx="0"/>
              <a:endCxn id="63508" idx="3"/>
            </p:cNvCxnSpPr>
            <p:nvPr/>
          </p:nvCxnSpPr>
          <p:spPr bwMode="auto">
            <a:xfrm flipV="1">
              <a:off x="1510" y="2355"/>
              <a:ext cx="0" cy="43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3512" name="AutoShape 51"/>
            <p:cNvCxnSpPr>
              <a:cxnSpLocks noChangeShapeType="1"/>
              <a:stCxn id="63497" idx="4"/>
              <a:endCxn id="63508" idx="1"/>
            </p:cNvCxnSpPr>
            <p:nvPr/>
          </p:nvCxnSpPr>
          <p:spPr bwMode="auto">
            <a:xfrm>
              <a:off x="1510" y="1699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3513" name="Text Box 52"/>
            <p:cNvSpPr txBox="1">
              <a:spLocks noChangeArrowheads="1"/>
            </p:cNvSpPr>
            <p:nvPr/>
          </p:nvSpPr>
          <p:spPr bwMode="auto">
            <a:xfrm>
              <a:off x="696" y="2937"/>
              <a:ext cx="63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 </a:t>
              </a:r>
              <a:r>
                <a:rPr lang="en-US"/>
                <a:t>5V</a:t>
              </a:r>
              <a:r>
                <a:rPr lang="en-US" baseline="-25000"/>
                <a:t>  </a:t>
              </a:r>
              <a:r>
                <a:rPr lang="en-US" b="0"/>
                <a:t> +</a:t>
              </a:r>
            </a:p>
          </p:txBody>
        </p:sp>
        <p:sp>
          <p:nvSpPr>
            <p:cNvPr id="63514" name="Line 53"/>
            <p:cNvSpPr>
              <a:spLocks noChangeShapeType="1"/>
            </p:cNvSpPr>
            <p:nvPr/>
          </p:nvSpPr>
          <p:spPr bwMode="auto">
            <a:xfrm>
              <a:off x="1797" y="1554"/>
              <a:ext cx="2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5" name="Text Box 54"/>
            <p:cNvSpPr txBox="1">
              <a:spLocks noChangeArrowheads="1"/>
            </p:cNvSpPr>
            <p:nvPr/>
          </p:nvSpPr>
          <p:spPr bwMode="auto">
            <a:xfrm>
              <a:off x="1631" y="1308"/>
              <a:ext cx="5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e</a:t>
              </a:r>
              <a:r>
                <a:rPr lang="en-US" b="0"/>
                <a:t> = 2A</a:t>
              </a:r>
            </a:p>
          </p:txBody>
        </p:sp>
        <p:sp>
          <p:nvSpPr>
            <p:cNvPr id="63516" name="Line 55"/>
            <p:cNvSpPr>
              <a:spLocks noChangeShapeType="1"/>
            </p:cNvSpPr>
            <p:nvPr/>
          </p:nvSpPr>
          <p:spPr bwMode="auto">
            <a:xfrm>
              <a:off x="1618" y="2500"/>
              <a:ext cx="0" cy="2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7" name="Text Box 56"/>
            <p:cNvSpPr txBox="1">
              <a:spLocks noChangeArrowheads="1"/>
            </p:cNvSpPr>
            <p:nvPr/>
          </p:nvSpPr>
          <p:spPr bwMode="auto">
            <a:xfrm>
              <a:off x="1584" y="2460"/>
              <a:ext cx="4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d</a:t>
              </a:r>
              <a:r>
                <a:rPr lang="en-US" b="0"/>
                <a:t> =3A</a:t>
              </a:r>
            </a:p>
          </p:txBody>
        </p:sp>
        <p:sp>
          <p:nvSpPr>
            <p:cNvPr id="63518" name="Line 57"/>
            <p:cNvSpPr>
              <a:spLocks noChangeShapeType="1"/>
            </p:cNvSpPr>
            <p:nvPr/>
          </p:nvSpPr>
          <p:spPr bwMode="auto">
            <a:xfrm flipV="1">
              <a:off x="480" y="1662"/>
              <a:ext cx="0" cy="2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9" name="Text Box 58"/>
            <p:cNvSpPr txBox="1">
              <a:spLocks noChangeArrowheads="1"/>
            </p:cNvSpPr>
            <p:nvPr/>
          </p:nvSpPr>
          <p:spPr bwMode="auto">
            <a:xfrm>
              <a:off x="288" y="1659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1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4C115B9-90B1-4EFF-B6FC-C97F6E59466B}" type="slidenum">
              <a:rPr lang="en-US" smtClean="0"/>
              <a:pPr lvl="1"/>
              <a:t>19</a:t>
            </a:fld>
            <a:endParaRPr lang="en-US" smtClean="0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Review…Passive Sign</a:t>
            </a:r>
          </a:p>
        </p:txBody>
      </p:sp>
      <p:sp>
        <p:nvSpPr>
          <p:cNvPr id="51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z="2800" smtClean="0"/>
              <a:t>What is the passive sign convention?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 startAt="2"/>
            </a:pPr>
            <a:r>
              <a:rPr lang="en-US" sz="2400" smtClean="0"/>
              <a:t>Find the power dissipated by each element</a:t>
            </a:r>
          </a:p>
        </p:txBody>
      </p:sp>
      <p:graphicFrame>
        <p:nvGraphicFramePr>
          <p:cNvPr id="5122" name="Object 29"/>
          <p:cNvGraphicFramePr>
            <a:graphicFrameLocks noChangeAspect="1"/>
          </p:cNvGraphicFramePr>
          <p:nvPr/>
        </p:nvGraphicFramePr>
        <p:xfrm>
          <a:off x="4800600" y="2438400"/>
          <a:ext cx="2209800" cy="1792288"/>
        </p:xfrm>
        <a:graphic>
          <a:graphicData uri="http://schemas.openxmlformats.org/presentationml/2006/ole">
            <p:oleObj spid="_x0000_s5122" name="Equation" r:id="rId3" imgW="1346040" imgH="1091880" progId="Equation.3">
              <p:embed/>
            </p:oleObj>
          </a:graphicData>
        </a:graphic>
      </p:graphicFrame>
      <p:grpSp>
        <p:nvGrpSpPr>
          <p:cNvPr id="5129" name="Group 30"/>
          <p:cNvGrpSpPr>
            <a:grpSpLocks/>
          </p:cNvGrpSpPr>
          <p:nvPr/>
        </p:nvGrpSpPr>
        <p:grpSpPr bwMode="auto">
          <a:xfrm>
            <a:off x="457200" y="2533650"/>
            <a:ext cx="3582988" cy="2952750"/>
            <a:chOff x="288" y="1308"/>
            <a:chExt cx="2257" cy="1860"/>
          </a:xfrm>
        </p:grpSpPr>
        <p:cxnSp>
          <p:nvCxnSpPr>
            <p:cNvPr id="5135" name="AutoShape 31"/>
            <p:cNvCxnSpPr>
              <a:cxnSpLocks noChangeShapeType="1"/>
              <a:stCxn id="5146" idx="1"/>
              <a:endCxn id="5141" idx="1"/>
            </p:cNvCxnSpPr>
            <p:nvPr/>
          </p:nvCxnSpPr>
          <p:spPr bwMode="auto">
            <a:xfrm rot="-5400000">
              <a:off x="544" y="1706"/>
              <a:ext cx="357" cy="2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136" name="Oval 32"/>
            <p:cNvSpPr>
              <a:spLocks noChangeArrowheads="1"/>
            </p:cNvSpPr>
            <p:nvPr/>
          </p:nvSpPr>
          <p:spPr bwMode="auto">
            <a:xfrm>
              <a:off x="1468" y="162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37" name="AutoShape 33"/>
            <p:cNvCxnSpPr>
              <a:cxnSpLocks noChangeShapeType="1"/>
              <a:stCxn id="5146" idx="3"/>
              <a:endCxn id="5148" idx="1"/>
            </p:cNvCxnSpPr>
            <p:nvPr/>
          </p:nvCxnSpPr>
          <p:spPr bwMode="auto">
            <a:xfrm rot="16200000" flipH="1">
              <a:off x="510" y="2481"/>
              <a:ext cx="426" cy="2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138" name="Oval 34"/>
            <p:cNvSpPr>
              <a:spLocks noChangeArrowheads="1"/>
            </p:cNvSpPr>
            <p:nvPr/>
          </p:nvSpPr>
          <p:spPr bwMode="auto">
            <a:xfrm>
              <a:off x="1468" y="279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139" name="AutoShape 35"/>
            <p:cNvCxnSpPr>
              <a:cxnSpLocks noChangeShapeType="1"/>
              <a:stCxn id="5138" idx="6"/>
              <a:endCxn id="5142" idx="3"/>
            </p:cNvCxnSpPr>
            <p:nvPr/>
          </p:nvCxnSpPr>
          <p:spPr bwMode="auto">
            <a:xfrm flipV="1">
              <a:off x="1551" y="2307"/>
              <a:ext cx="543" cy="5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140" name="AutoShape 36"/>
            <p:cNvCxnSpPr>
              <a:cxnSpLocks noChangeShapeType="1"/>
              <a:stCxn id="5141" idx="3"/>
              <a:endCxn id="5136" idx="2"/>
            </p:cNvCxnSpPr>
            <p:nvPr/>
          </p:nvCxnSpPr>
          <p:spPr bwMode="auto">
            <a:xfrm flipV="1">
              <a:off x="1242" y="1661"/>
              <a:ext cx="22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41" name="Rectangle 37"/>
            <p:cNvSpPr>
              <a:spLocks noChangeArrowheads="1"/>
            </p:cNvSpPr>
            <p:nvPr/>
          </p:nvSpPr>
          <p:spPr bwMode="auto">
            <a:xfrm>
              <a:off x="858" y="1554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/>
                <a:t>B</a:t>
              </a:r>
            </a:p>
          </p:txBody>
        </p:sp>
        <p:sp>
          <p:nvSpPr>
            <p:cNvPr id="5142" name="Rectangle 38"/>
            <p:cNvSpPr>
              <a:spLocks noChangeArrowheads="1"/>
            </p:cNvSpPr>
            <p:nvPr/>
          </p:nvSpPr>
          <p:spPr bwMode="auto">
            <a:xfrm rot="5400000">
              <a:off x="1902" y="2007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vert="eaVert" wrap="none" anchor="ctr"/>
            <a:lstStyle/>
            <a:p>
              <a:r>
                <a:rPr lang="en-US" b="0"/>
                <a:t>E</a:t>
              </a:r>
            </a:p>
          </p:txBody>
        </p:sp>
        <p:cxnSp>
          <p:nvCxnSpPr>
            <p:cNvPr id="5143" name="AutoShape 39"/>
            <p:cNvCxnSpPr>
              <a:cxnSpLocks noChangeShapeType="1"/>
              <a:stCxn id="5136" idx="6"/>
              <a:endCxn id="5142" idx="1"/>
            </p:cNvCxnSpPr>
            <p:nvPr/>
          </p:nvCxnSpPr>
          <p:spPr bwMode="auto">
            <a:xfrm>
              <a:off x="1551" y="1661"/>
              <a:ext cx="543" cy="26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144" name="Text Box 40"/>
            <p:cNvSpPr txBox="1">
              <a:spLocks noChangeArrowheads="1"/>
            </p:cNvSpPr>
            <p:nvPr/>
          </p:nvSpPr>
          <p:spPr bwMode="auto">
            <a:xfrm>
              <a:off x="2181" y="1827"/>
              <a:ext cx="36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/>
                <a:t>10V</a:t>
              </a:r>
              <a:endParaRPr lang="en-US" b="0"/>
            </a:p>
            <a:p>
              <a:r>
                <a:rPr lang="en-US" b="0"/>
                <a:t>–</a:t>
              </a:r>
            </a:p>
          </p:txBody>
        </p:sp>
        <p:sp>
          <p:nvSpPr>
            <p:cNvPr id="5145" name="Text Box 41"/>
            <p:cNvSpPr txBox="1">
              <a:spLocks noChangeArrowheads="1"/>
            </p:cNvSpPr>
            <p:nvPr/>
          </p:nvSpPr>
          <p:spPr bwMode="auto">
            <a:xfrm>
              <a:off x="761" y="1323"/>
              <a:ext cx="63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 </a:t>
              </a:r>
              <a:r>
                <a:rPr lang="en-US"/>
                <a:t>3V</a:t>
              </a:r>
              <a:r>
                <a:rPr lang="en-US" baseline="-25000"/>
                <a:t>  </a:t>
              </a:r>
              <a:r>
                <a:rPr lang="en-US" b="0"/>
                <a:t> +</a:t>
              </a:r>
            </a:p>
          </p:txBody>
        </p:sp>
        <p:sp>
          <p:nvSpPr>
            <p:cNvPr id="5146" name="Rectangle 42"/>
            <p:cNvSpPr>
              <a:spLocks noChangeArrowheads="1"/>
            </p:cNvSpPr>
            <p:nvPr/>
          </p:nvSpPr>
          <p:spPr bwMode="auto">
            <a:xfrm rot="5400000">
              <a:off x="396" y="2103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vert="eaVert" wrap="none" anchor="ctr"/>
            <a:lstStyle/>
            <a:p>
              <a:r>
                <a:rPr lang="en-US"/>
                <a:t>A</a:t>
              </a:r>
            </a:p>
          </p:txBody>
        </p:sp>
        <p:sp>
          <p:nvSpPr>
            <p:cNvPr id="5147" name="Rectangle 43"/>
            <p:cNvSpPr>
              <a:spLocks noChangeArrowheads="1"/>
            </p:cNvSpPr>
            <p:nvPr/>
          </p:nvSpPr>
          <p:spPr bwMode="auto">
            <a:xfrm rot="5400000">
              <a:off x="1318" y="2055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rot="10800000" vert="eaVert" wrap="none" anchor="ctr"/>
            <a:lstStyle/>
            <a:p>
              <a:r>
                <a:rPr lang="en-US" b="0"/>
                <a:t>D</a:t>
              </a:r>
            </a:p>
          </p:txBody>
        </p:sp>
        <p:sp>
          <p:nvSpPr>
            <p:cNvPr id="5148" name="Rectangle 44"/>
            <p:cNvSpPr>
              <a:spLocks noChangeArrowheads="1"/>
            </p:cNvSpPr>
            <p:nvPr/>
          </p:nvSpPr>
          <p:spPr bwMode="auto">
            <a:xfrm>
              <a:off x="858" y="2721"/>
              <a:ext cx="384" cy="216"/>
            </a:xfrm>
            <a:prstGeom prst="rect">
              <a:avLst/>
            </a:prstGeom>
            <a:solidFill>
              <a:srgbClr val="8495A9"/>
            </a:solidFill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r>
                <a:rPr lang="en-US"/>
                <a:t>C</a:t>
              </a:r>
            </a:p>
          </p:txBody>
        </p:sp>
        <p:cxnSp>
          <p:nvCxnSpPr>
            <p:cNvPr id="5149" name="AutoShape 45"/>
            <p:cNvCxnSpPr>
              <a:cxnSpLocks noChangeShapeType="1"/>
              <a:stCxn id="5148" idx="3"/>
              <a:endCxn id="5138" idx="2"/>
            </p:cNvCxnSpPr>
            <p:nvPr/>
          </p:nvCxnSpPr>
          <p:spPr bwMode="auto">
            <a:xfrm>
              <a:off x="1242" y="2829"/>
              <a:ext cx="22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50" name="AutoShape 46"/>
            <p:cNvCxnSpPr>
              <a:cxnSpLocks noChangeShapeType="1"/>
              <a:stCxn id="5138" idx="0"/>
              <a:endCxn id="5147" idx="3"/>
            </p:cNvCxnSpPr>
            <p:nvPr/>
          </p:nvCxnSpPr>
          <p:spPr bwMode="auto">
            <a:xfrm flipV="1">
              <a:off x="1510" y="2355"/>
              <a:ext cx="0" cy="43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151" name="AutoShape 47"/>
            <p:cNvCxnSpPr>
              <a:cxnSpLocks noChangeShapeType="1"/>
              <a:stCxn id="5136" idx="4"/>
              <a:endCxn id="5147" idx="1"/>
            </p:cNvCxnSpPr>
            <p:nvPr/>
          </p:nvCxnSpPr>
          <p:spPr bwMode="auto">
            <a:xfrm>
              <a:off x="1510" y="1699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152" name="Text Box 48"/>
            <p:cNvSpPr txBox="1">
              <a:spLocks noChangeArrowheads="1"/>
            </p:cNvSpPr>
            <p:nvPr/>
          </p:nvSpPr>
          <p:spPr bwMode="auto">
            <a:xfrm>
              <a:off x="696" y="2937"/>
              <a:ext cx="63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 </a:t>
              </a:r>
              <a:r>
                <a:rPr lang="en-US"/>
                <a:t>5V</a:t>
              </a:r>
              <a:r>
                <a:rPr lang="en-US" baseline="-25000"/>
                <a:t>  </a:t>
              </a:r>
              <a:r>
                <a:rPr lang="en-US" b="0"/>
                <a:t> +</a:t>
              </a:r>
            </a:p>
          </p:txBody>
        </p:sp>
        <p:sp>
          <p:nvSpPr>
            <p:cNvPr id="5153" name="Line 49"/>
            <p:cNvSpPr>
              <a:spLocks noChangeShapeType="1"/>
            </p:cNvSpPr>
            <p:nvPr/>
          </p:nvSpPr>
          <p:spPr bwMode="auto">
            <a:xfrm>
              <a:off x="1797" y="1554"/>
              <a:ext cx="2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Text Box 50"/>
            <p:cNvSpPr txBox="1">
              <a:spLocks noChangeArrowheads="1"/>
            </p:cNvSpPr>
            <p:nvPr/>
          </p:nvSpPr>
          <p:spPr bwMode="auto">
            <a:xfrm>
              <a:off x="1631" y="1308"/>
              <a:ext cx="52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e</a:t>
              </a:r>
              <a:r>
                <a:rPr lang="en-US" b="0"/>
                <a:t> = 2A</a:t>
              </a:r>
            </a:p>
          </p:txBody>
        </p:sp>
        <p:sp>
          <p:nvSpPr>
            <p:cNvPr id="5155" name="Line 51"/>
            <p:cNvSpPr>
              <a:spLocks noChangeShapeType="1"/>
            </p:cNvSpPr>
            <p:nvPr/>
          </p:nvSpPr>
          <p:spPr bwMode="auto">
            <a:xfrm>
              <a:off x="1618" y="2500"/>
              <a:ext cx="0" cy="2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52"/>
            <p:cNvSpPr txBox="1">
              <a:spLocks noChangeArrowheads="1"/>
            </p:cNvSpPr>
            <p:nvPr/>
          </p:nvSpPr>
          <p:spPr bwMode="auto">
            <a:xfrm>
              <a:off x="1584" y="2460"/>
              <a:ext cx="4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d</a:t>
              </a:r>
              <a:r>
                <a:rPr lang="en-US" b="0"/>
                <a:t> =3A</a:t>
              </a:r>
            </a:p>
          </p:txBody>
        </p:sp>
        <p:sp>
          <p:nvSpPr>
            <p:cNvPr id="5157" name="Oval 53"/>
            <p:cNvSpPr>
              <a:spLocks noChangeArrowheads="1"/>
            </p:cNvSpPr>
            <p:nvPr/>
          </p:nvSpPr>
          <p:spPr bwMode="auto">
            <a:xfrm>
              <a:off x="1402" y="1554"/>
              <a:ext cx="216" cy="216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Text Box 54"/>
            <p:cNvSpPr txBox="1">
              <a:spLocks noChangeArrowheads="1"/>
            </p:cNvSpPr>
            <p:nvPr/>
          </p:nvSpPr>
          <p:spPr bwMode="auto">
            <a:xfrm>
              <a:off x="1416" y="1344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800000"/>
                  </a:solidFill>
                </a:rPr>
                <a:t>a</a:t>
              </a:r>
            </a:p>
          </p:txBody>
        </p:sp>
        <p:sp>
          <p:nvSpPr>
            <p:cNvPr id="5159" name="Line 55"/>
            <p:cNvSpPr>
              <a:spLocks noChangeShapeType="1"/>
            </p:cNvSpPr>
            <p:nvPr/>
          </p:nvSpPr>
          <p:spPr bwMode="auto">
            <a:xfrm flipV="1">
              <a:off x="480" y="1662"/>
              <a:ext cx="0" cy="26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Text Box 56"/>
            <p:cNvSpPr txBox="1">
              <a:spLocks noChangeArrowheads="1"/>
            </p:cNvSpPr>
            <p:nvPr/>
          </p:nvSpPr>
          <p:spPr bwMode="auto">
            <a:xfrm>
              <a:off x="288" y="1659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solidFill>
                    <a:srgbClr val="800000"/>
                  </a:solidFill>
                </a:rPr>
                <a:t>i</a:t>
              </a:r>
              <a:r>
                <a:rPr lang="en-US" i="1" baseline="-25000">
                  <a:solidFill>
                    <a:srgbClr val="800000"/>
                  </a:solidFill>
                </a:rPr>
                <a:t>a</a:t>
              </a:r>
            </a:p>
          </p:txBody>
        </p:sp>
      </p:grpSp>
      <p:graphicFrame>
        <p:nvGraphicFramePr>
          <p:cNvPr id="5123" name="Object 57"/>
          <p:cNvGraphicFramePr>
            <a:graphicFrameLocks noChangeAspect="1"/>
          </p:cNvGraphicFramePr>
          <p:nvPr>
            <p:ph sz="half" idx="2"/>
          </p:nvPr>
        </p:nvGraphicFramePr>
        <p:xfrm>
          <a:off x="4800600" y="4419600"/>
          <a:ext cx="2971800" cy="1774825"/>
        </p:xfrm>
        <a:graphic>
          <a:graphicData uri="http://schemas.openxmlformats.org/presentationml/2006/ole">
            <p:oleObj spid="_x0000_s5123" name="Equation" r:id="rId4" imgW="1828800" imgH="1091880" progId="Equation.3">
              <p:embed/>
            </p:oleObj>
          </a:graphicData>
        </a:graphic>
      </p:graphicFrame>
      <p:sp>
        <p:nvSpPr>
          <p:cNvPr id="5130" name="Arc 59"/>
          <p:cNvSpPr>
            <a:spLocks/>
          </p:cNvSpPr>
          <p:nvPr/>
        </p:nvSpPr>
        <p:spPr bwMode="auto">
          <a:xfrm>
            <a:off x="1181100" y="3352800"/>
            <a:ext cx="1849438" cy="1363663"/>
          </a:xfrm>
          <a:custGeom>
            <a:avLst/>
            <a:gdLst>
              <a:gd name="T0" fmla="*/ 2147483647 w 43200"/>
              <a:gd name="T1" fmla="*/ 0 h 43200"/>
              <a:gd name="T2" fmla="*/ 2147483647 w 43200"/>
              <a:gd name="T3" fmla="*/ 2147483647 h 43200"/>
              <a:gd name="T4" fmla="*/ 2147483647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5862"/>
                  <a:pt x="2282" y="10361"/>
                  <a:pt x="6344" y="6309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5862"/>
                  <a:pt x="2282" y="10361"/>
                  <a:pt x="6344" y="630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Text Box 60"/>
          <p:cNvSpPr txBox="1">
            <a:spLocks noChangeArrowheads="1"/>
          </p:cNvSpPr>
          <p:nvPr/>
        </p:nvSpPr>
        <p:spPr bwMode="auto">
          <a:xfrm>
            <a:off x="1352550" y="4005263"/>
            <a:ext cx="7810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Loop1</a:t>
            </a:r>
          </a:p>
        </p:txBody>
      </p:sp>
      <p:sp>
        <p:nvSpPr>
          <p:cNvPr id="5132" name="Text Box 61"/>
          <p:cNvSpPr txBox="1">
            <a:spLocks noChangeArrowheads="1"/>
          </p:cNvSpPr>
          <p:nvPr/>
        </p:nvSpPr>
        <p:spPr bwMode="auto">
          <a:xfrm>
            <a:off x="381000" y="3505200"/>
            <a:ext cx="3746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800000"/>
                </a:solidFill>
              </a:rPr>
              <a:t>+</a:t>
            </a:r>
          </a:p>
          <a:p>
            <a:r>
              <a:rPr lang="en-US">
                <a:solidFill>
                  <a:srgbClr val="800000"/>
                </a:solidFill>
              </a:rPr>
              <a:t>v</a:t>
            </a:r>
            <a:r>
              <a:rPr lang="en-US" baseline="-25000">
                <a:solidFill>
                  <a:srgbClr val="800000"/>
                </a:solidFill>
              </a:rPr>
              <a:t>a</a:t>
            </a:r>
            <a:endParaRPr lang="en-US" b="0" baseline="-25000">
              <a:solidFill>
                <a:srgbClr val="800000"/>
              </a:solidFill>
            </a:endParaRPr>
          </a:p>
          <a:p>
            <a:r>
              <a:rPr lang="en-US" b="0">
                <a:solidFill>
                  <a:srgbClr val="800000"/>
                </a:solidFill>
              </a:rPr>
              <a:t>–</a:t>
            </a:r>
          </a:p>
        </p:txBody>
      </p:sp>
      <p:sp>
        <p:nvSpPr>
          <p:cNvPr id="5133" name="Text Box 62"/>
          <p:cNvSpPr txBox="1">
            <a:spLocks noChangeArrowheads="1"/>
          </p:cNvSpPr>
          <p:nvPr/>
        </p:nvSpPr>
        <p:spPr bwMode="auto">
          <a:xfrm>
            <a:off x="381000" y="5594350"/>
            <a:ext cx="411480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NB</a:t>
            </a:r>
            <a:r>
              <a:rPr lang="en-US" b="0"/>
              <a:t>: since </a:t>
            </a:r>
            <a:r>
              <a:rPr lang="en-US"/>
              <a:t>load D</a:t>
            </a:r>
            <a:r>
              <a:rPr lang="en-US" b="0"/>
              <a:t> and </a:t>
            </a:r>
            <a:r>
              <a:rPr lang="en-US"/>
              <a:t>load E</a:t>
            </a:r>
            <a:r>
              <a:rPr lang="en-US" b="0"/>
              <a:t> share the same nodes their voltages will be the same</a:t>
            </a:r>
          </a:p>
        </p:txBody>
      </p:sp>
      <p:sp>
        <p:nvSpPr>
          <p:cNvPr id="5134" name="Text Box 63"/>
          <p:cNvSpPr txBox="1">
            <a:spLocks noChangeArrowheads="1"/>
          </p:cNvSpPr>
          <p:nvPr/>
        </p:nvSpPr>
        <p:spPr bwMode="auto">
          <a:xfrm>
            <a:off x="2514600" y="3579813"/>
            <a:ext cx="577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800000"/>
                </a:solidFill>
              </a:rPr>
              <a:t>+</a:t>
            </a:r>
          </a:p>
          <a:p>
            <a:r>
              <a:rPr lang="en-US">
                <a:solidFill>
                  <a:srgbClr val="800000"/>
                </a:solidFill>
              </a:rPr>
              <a:t>10V</a:t>
            </a:r>
            <a:endParaRPr lang="en-US" baseline="-25000">
              <a:solidFill>
                <a:srgbClr val="800000"/>
              </a:solidFill>
            </a:endParaRPr>
          </a:p>
          <a:p>
            <a:r>
              <a:rPr lang="en-US" b="0">
                <a:solidFill>
                  <a:srgbClr val="800000"/>
                </a:solidFill>
              </a:rPr>
              <a:t>–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009EEE0-4303-42B7-A1A6-64688CB56A08}" type="slidenum">
              <a:rPr lang="en-US" smtClean="0"/>
              <a:pPr lvl="1"/>
              <a:t>2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Examine Yourselves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9431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b="1" u="sng" smtClean="0"/>
              <a:t>2 Cor. 13: 5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5 </a:t>
            </a:r>
            <a:r>
              <a:rPr lang="en-US" b="1" smtClean="0"/>
              <a:t>Examine</a:t>
            </a:r>
            <a:r>
              <a:rPr lang="en-US" smtClean="0"/>
              <a:t> yourselves, whether ye be in the faith; prove your own selves.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1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435DF5D-1F30-4D5F-9144-1797A29643B3}" type="slidenum">
              <a:rPr lang="en-US" smtClean="0"/>
              <a:pPr lvl="1"/>
              <a:t>20</a:t>
            </a:fld>
            <a:endParaRPr lang="en-US" smtClean="0"/>
          </a:p>
        </p:txBody>
      </p: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Review…Passive Sign</a:t>
            </a:r>
          </a:p>
        </p:txBody>
      </p:sp>
      <p:sp>
        <p:nvSpPr>
          <p:cNvPr id="61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3"/>
            </a:pPr>
            <a:r>
              <a:rPr lang="en-US" sz="2800" smtClean="0"/>
              <a:t>What is the passive sign convention?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 startAt="2"/>
            </a:pPr>
            <a:r>
              <a:rPr lang="en-US" sz="2400" smtClean="0"/>
              <a:t>Find the power dissipated by each element</a:t>
            </a:r>
          </a:p>
        </p:txBody>
      </p:sp>
      <p:cxnSp>
        <p:nvCxnSpPr>
          <p:cNvPr id="6158" name="AutoShape 6"/>
          <p:cNvCxnSpPr>
            <a:cxnSpLocks noChangeShapeType="1"/>
            <a:stCxn id="6169" idx="1"/>
            <a:endCxn id="6164" idx="1"/>
          </p:cNvCxnSpPr>
          <p:nvPr/>
        </p:nvCxnSpPr>
        <p:spPr bwMode="auto">
          <a:xfrm rot="-5400000">
            <a:off x="864394" y="3164681"/>
            <a:ext cx="566738" cy="4286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159" name="Oval 7"/>
          <p:cNvSpPr>
            <a:spLocks noChangeArrowheads="1"/>
          </p:cNvSpPr>
          <p:nvPr/>
        </p:nvSpPr>
        <p:spPr bwMode="auto">
          <a:xfrm>
            <a:off x="2330450" y="303212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60" name="AutoShape 8"/>
          <p:cNvCxnSpPr>
            <a:cxnSpLocks noChangeShapeType="1"/>
            <a:stCxn id="6169" idx="3"/>
            <a:endCxn id="6171" idx="1"/>
          </p:cNvCxnSpPr>
          <p:nvPr/>
        </p:nvCxnSpPr>
        <p:spPr bwMode="auto">
          <a:xfrm rot="16200000" flipH="1">
            <a:off x="809625" y="4395788"/>
            <a:ext cx="676275" cy="4286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161" name="Oval 9"/>
          <p:cNvSpPr>
            <a:spLocks noChangeArrowheads="1"/>
          </p:cNvSpPr>
          <p:nvPr/>
        </p:nvSpPr>
        <p:spPr bwMode="auto">
          <a:xfrm>
            <a:off x="2330450" y="488632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62" name="AutoShape 10"/>
          <p:cNvCxnSpPr>
            <a:cxnSpLocks noChangeShapeType="1"/>
            <a:stCxn id="6161" idx="6"/>
            <a:endCxn id="6165" idx="3"/>
          </p:cNvCxnSpPr>
          <p:nvPr/>
        </p:nvCxnSpPr>
        <p:spPr bwMode="auto">
          <a:xfrm flipV="1">
            <a:off x="2462213" y="4119563"/>
            <a:ext cx="862012" cy="8286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163" name="AutoShape 11"/>
          <p:cNvCxnSpPr>
            <a:cxnSpLocks noChangeShapeType="1"/>
            <a:stCxn id="6164" idx="3"/>
            <a:endCxn id="6159" idx="2"/>
          </p:cNvCxnSpPr>
          <p:nvPr/>
        </p:nvCxnSpPr>
        <p:spPr bwMode="auto">
          <a:xfrm flipV="1">
            <a:off x="1971675" y="3094038"/>
            <a:ext cx="3587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164" name="Rectangle 12"/>
          <p:cNvSpPr>
            <a:spLocks noChangeArrowheads="1"/>
          </p:cNvSpPr>
          <p:nvPr/>
        </p:nvSpPr>
        <p:spPr bwMode="auto">
          <a:xfrm>
            <a:off x="1362075" y="2924175"/>
            <a:ext cx="609600" cy="342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/>
              <a:t>B</a:t>
            </a:r>
          </a:p>
        </p:txBody>
      </p:sp>
      <p:sp>
        <p:nvSpPr>
          <p:cNvPr id="6165" name="Rectangle 13"/>
          <p:cNvSpPr>
            <a:spLocks noChangeArrowheads="1"/>
          </p:cNvSpPr>
          <p:nvPr/>
        </p:nvSpPr>
        <p:spPr bwMode="auto">
          <a:xfrm rot="5400000">
            <a:off x="3019425" y="3643313"/>
            <a:ext cx="609600" cy="342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rot="10800000" vert="eaVert" wrap="none" anchor="ctr"/>
          <a:lstStyle/>
          <a:p>
            <a:r>
              <a:rPr lang="en-US" b="0"/>
              <a:t>E</a:t>
            </a:r>
          </a:p>
        </p:txBody>
      </p:sp>
      <p:cxnSp>
        <p:nvCxnSpPr>
          <p:cNvPr id="6166" name="AutoShape 14"/>
          <p:cNvCxnSpPr>
            <a:cxnSpLocks noChangeShapeType="1"/>
            <a:stCxn id="6159" idx="6"/>
            <a:endCxn id="6165" idx="1"/>
          </p:cNvCxnSpPr>
          <p:nvPr/>
        </p:nvCxnSpPr>
        <p:spPr bwMode="auto">
          <a:xfrm>
            <a:off x="2462213" y="3094038"/>
            <a:ext cx="862012" cy="4159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167" name="Text Box 15"/>
          <p:cNvSpPr txBox="1">
            <a:spLocks noChangeArrowheads="1"/>
          </p:cNvSpPr>
          <p:nvPr/>
        </p:nvSpPr>
        <p:spPr bwMode="auto">
          <a:xfrm>
            <a:off x="3462338" y="3357563"/>
            <a:ext cx="577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+</a:t>
            </a:r>
          </a:p>
          <a:p>
            <a:r>
              <a:rPr lang="en-US"/>
              <a:t>10V</a:t>
            </a:r>
            <a:endParaRPr lang="en-US" b="0"/>
          </a:p>
          <a:p>
            <a:r>
              <a:rPr lang="en-US" b="0"/>
              <a:t>–</a:t>
            </a:r>
          </a:p>
        </p:txBody>
      </p:sp>
      <p:sp>
        <p:nvSpPr>
          <p:cNvPr id="6168" name="Text Box 16"/>
          <p:cNvSpPr txBox="1">
            <a:spLocks noChangeArrowheads="1"/>
          </p:cNvSpPr>
          <p:nvPr/>
        </p:nvSpPr>
        <p:spPr bwMode="auto">
          <a:xfrm>
            <a:off x="1208088" y="2557463"/>
            <a:ext cx="10112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–   </a:t>
            </a:r>
            <a:r>
              <a:rPr lang="en-US"/>
              <a:t>3V</a:t>
            </a:r>
            <a:r>
              <a:rPr lang="en-US" baseline="-25000"/>
              <a:t>  </a:t>
            </a:r>
            <a:r>
              <a:rPr lang="en-US" b="0"/>
              <a:t> +</a:t>
            </a:r>
          </a:p>
        </p:txBody>
      </p:sp>
      <p:sp>
        <p:nvSpPr>
          <p:cNvPr id="6169" name="Rectangle 17"/>
          <p:cNvSpPr>
            <a:spLocks noChangeArrowheads="1"/>
          </p:cNvSpPr>
          <p:nvPr/>
        </p:nvSpPr>
        <p:spPr bwMode="auto">
          <a:xfrm rot="5400000">
            <a:off x="628650" y="3795713"/>
            <a:ext cx="609600" cy="342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rot="10800000" vert="eaVert" wrap="none" anchor="ctr"/>
          <a:lstStyle/>
          <a:p>
            <a:r>
              <a:rPr lang="en-US"/>
              <a:t>A</a:t>
            </a:r>
          </a:p>
        </p:txBody>
      </p:sp>
      <p:sp>
        <p:nvSpPr>
          <p:cNvPr id="6170" name="Rectangle 18"/>
          <p:cNvSpPr>
            <a:spLocks noChangeArrowheads="1"/>
          </p:cNvSpPr>
          <p:nvPr/>
        </p:nvSpPr>
        <p:spPr bwMode="auto">
          <a:xfrm rot="5400000">
            <a:off x="2092325" y="3719513"/>
            <a:ext cx="609600" cy="342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rot="10800000" vert="eaVert" wrap="none" anchor="ctr"/>
          <a:lstStyle/>
          <a:p>
            <a:r>
              <a:rPr lang="en-US" b="0"/>
              <a:t>D</a:t>
            </a:r>
          </a:p>
        </p:txBody>
      </p:sp>
      <p:sp>
        <p:nvSpPr>
          <p:cNvPr id="6171" name="Rectangle 19"/>
          <p:cNvSpPr>
            <a:spLocks noChangeArrowheads="1"/>
          </p:cNvSpPr>
          <p:nvPr/>
        </p:nvSpPr>
        <p:spPr bwMode="auto">
          <a:xfrm>
            <a:off x="1362075" y="4776788"/>
            <a:ext cx="609600" cy="342900"/>
          </a:xfrm>
          <a:prstGeom prst="rect">
            <a:avLst/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r>
              <a:rPr lang="en-US"/>
              <a:t>C</a:t>
            </a:r>
          </a:p>
        </p:txBody>
      </p:sp>
      <p:cxnSp>
        <p:nvCxnSpPr>
          <p:cNvPr id="6172" name="AutoShape 20"/>
          <p:cNvCxnSpPr>
            <a:cxnSpLocks noChangeShapeType="1"/>
            <a:stCxn id="6171" idx="3"/>
            <a:endCxn id="6161" idx="2"/>
          </p:cNvCxnSpPr>
          <p:nvPr/>
        </p:nvCxnSpPr>
        <p:spPr bwMode="auto">
          <a:xfrm>
            <a:off x="1971675" y="4948238"/>
            <a:ext cx="3587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173" name="AutoShape 21"/>
          <p:cNvCxnSpPr>
            <a:cxnSpLocks noChangeShapeType="1"/>
            <a:stCxn id="6161" idx="0"/>
            <a:endCxn id="6170" idx="3"/>
          </p:cNvCxnSpPr>
          <p:nvPr/>
        </p:nvCxnSpPr>
        <p:spPr bwMode="auto">
          <a:xfrm flipV="1">
            <a:off x="2397125" y="4195763"/>
            <a:ext cx="0" cy="690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174" name="AutoShape 22"/>
          <p:cNvCxnSpPr>
            <a:cxnSpLocks noChangeShapeType="1"/>
            <a:stCxn id="6159" idx="4"/>
            <a:endCxn id="6170" idx="1"/>
          </p:cNvCxnSpPr>
          <p:nvPr/>
        </p:nvCxnSpPr>
        <p:spPr bwMode="auto">
          <a:xfrm>
            <a:off x="2397125" y="3154363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175" name="Text Box 23"/>
          <p:cNvSpPr txBox="1">
            <a:spLocks noChangeArrowheads="1"/>
          </p:cNvSpPr>
          <p:nvPr/>
        </p:nvSpPr>
        <p:spPr bwMode="auto">
          <a:xfrm>
            <a:off x="1104900" y="5119688"/>
            <a:ext cx="10112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–   </a:t>
            </a:r>
            <a:r>
              <a:rPr lang="en-US"/>
              <a:t>5V</a:t>
            </a:r>
            <a:r>
              <a:rPr lang="en-US" baseline="-25000"/>
              <a:t>  </a:t>
            </a:r>
            <a:r>
              <a:rPr lang="en-US" b="0"/>
              <a:t> +</a:t>
            </a:r>
          </a:p>
        </p:txBody>
      </p:sp>
      <p:sp>
        <p:nvSpPr>
          <p:cNvPr id="6176" name="Line 24"/>
          <p:cNvSpPr>
            <a:spLocks noChangeShapeType="1"/>
          </p:cNvSpPr>
          <p:nvPr/>
        </p:nvSpPr>
        <p:spPr bwMode="auto">
          <a:xfrm>
            <a:off x="2852738" y="2924175"/>
            <a:ext cx="4714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77" name="Text Box 25"/>
          <p:cNvSpPr txBox="1">
            <a:spLocks noChangeArrowheads="1"/>
          </p:cNvSpPr>
          <p:nvPr/>
        </p:nvSpPr>
        <p:spPr bwMode="auto">
          <a:xfrm>
            <a:off x="2589213" y="2533650"/>
            <a:ext cx="8382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e</a:t>
            </a:r>
            <a:r>
              <a:rPr lang="en-US" b="0"/>
              <a:t> = 2A</a:t>
            </a:r>
          </a:p>
        </p:txBody>
      </p:sp>
      <p:sp>
        <p:nvSpPr>
          <p:cNvPr id="6178" name="Line 26"/>
          <p:cNvSpPr>
            <a:spLocks noChangeShapeType="1"/>
          </p:cNvSpPr>
          <p:nvPr/>
        </p:nvSpPr>
        <p:spPr bwMode="auto">
          <a:xfrm>
            <a:off x="2568575" y="4425950"/>
            <a:ext cx="0" cy="350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79" name="Text Box 27"/>
          <p:cNvSpPr txBox="1">
            <a:spLocks noChangeArrowheads="1"/>
          </p:cNvSpPr>
          <p:nvPr/>
        </p:nvSpPr>
        <p:spPr bwMode="auto">
          <a:xfrm>
            <a:off x="2514600" y="4362450"/>
            <a:ext cx="7889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d</a:t>
            </a:r>
            <a:r>
              <a:rPr lang="en-US" b="0"/>
              <a:t> =3A</a:t>
            </a:r>
          </a:p>
        </p:txBody>
      </p:sp>
      <p:sp>
        <p:nvSpPr>
          <p:cNvPr id="6180" name="Line 30"/>
          <p:cNvSpPr>
            <a:spLocks noChangeShapeType="1"/>
          </p:cNvSpPr>
          <p:nvPr/>
        </p:nvSpPr>
        <p:spPr bwMode="auto">
          <a:xfrm flipV="1">
            <a:off x="762000" y="3095625"/>
            <a:ext cx="0" cy="414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2514600" y="3579813"/>
            <a:ext cx="577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800000"/>
                </a:solidFill>
              </a:rPr>
              <a:t>+</a:t>
            </a:r>
          </a:p>
          <a:p>
            <a:r>
              <a:rPr lang="en-US">
                <a:solidFill>
                  <a:srgbClr val="800000"/>
                </a:solidFill>
              </a:rPr>
              <a:t>10V</a:t>
            </a:r>
            <a:endParaRPr lang="en-US" baseline="-25000">
              <a:solidFill>
                <a:srgbClr val="800000"/>
              </a:solidFill>
            </a:endParaRPr>
          </a:p>
          <a:p>
            <a:r>
              <a:rPr lang="en-US" b="0">
                <a:solidFill>
                  <a:srgbClr val="800000"/>
                </a:solidFill>
              </a:rPr>
              <a:t>–</a:t>
            </a:r>
          </a:p>
        </p:txBody>
      </p:sp>
      <p:graphicFrame>
        <p:nvGraphicFramePr>
          <p:cNvPr id="6146" name="Object 39"/>
          <p:cNvGraphicFramePr>
            <a:graphicFrameLocks noChangeAspect="1"/>
          </p:cNvGraphicFramePr>
          <p:nvPr>
            <p:ph sz="quarter" idx="2"/>
          </p:nvPr>
        </p:nvGraphicFramePr>
        <p:xfrm>
          <a:off x="4746625" y="2813050"/>
          <a:ext cx="1371600" cy="920750"/>
        </p:xfrm>
        <a:graphic>
          <a:graphicData uri="http://schemas.openxmlformats.org/presentationml/2006/ole">
            <p:oleObj spid="_x0000_s6146" name="Equation" r:id="rId3" imgW="1002960" imgH="672840" progId="Equation.3">
              <p:embed/>
            </p:oleObj>
          </a:graphicData>
        </a:graphic>
      </p:graphicFrame>
      <p:graphicFrame>
        <p:nvGraphicFramePr>
          <p:cNvPr id="6147" name="Object 40"/>
          <p:cNvGraphicFramePr>
            <a:graphicFrameLocks noChangeAspect="1"/>
          </p:cNvGraphicFramePr>
          <p:nvPr/>
        </p:nvGraphicFramePr>
        <p:xfrm>
          <a:off x="4762500" y="3803650"/>
          <a:ext cx="1338263" cy="920750"/>
        </p:xfrm>
        <a:graphic>
          <a:graphicData uri="http://schemas.openxmlformats.org/presentationml/2006/ole">
            <p:oleObj spid="_x0000_s6147" name="Equation" r:id="rId4" imgW="977760" imgH="672840" progId="Equation.3">
              <p:embed/>
            </p:oleObj>
          </a:graphicData>
        </a:graphic>
      </p:graphicFrame>
      <p:graphicFrame>
        <p:nvGraphicFramePr>
          <p:cNvPr id="6148" name="Object 41"/>
          <p:cNvGraphicFramePr>
            <a:graphicFrameLocks noChangeAspect="1"/>
          </p:cNvGraphicFramePr>
          <p:nvPr/>
        </p:nvGraphicFramePr>
        <p:xfrm>
          <a:off x="6927850" y="2057400"/>
          <a:ext cx="1301750" cy="920750"/>
        </p:xfrm>
        <a:graphic>
          <a:graphicData uri="http://schemas.openxmlformats.org/presentationml/2006/ole">
            <p:oleObj spid="_x0000_s6148" name="Equation" r:id="rId5" imgW="952200" imgH="672840" progId="Equation.3">
              <p:embed/>
            </p:oleObj>
          </a:graphicData>
        </a:graphic>
      </p:graphicFrame>
      <p:graphicFrame>
        <p:nvGraphicFramePr>
          <p:cNvPr id="6149" name="Object 42"/>
          <p:cNvGraphicFramePr>
            <a:graphicFrameLocks noChangeAspect="1"/>
          </p:cNvGraphicFramePr>
          <p:nvPr/>
        </p:nvGraphicFramePr>
        <p:xfrm>
          <a:off x="6910388" y="3048000"/>
          <a:ext cx="1319212" cy="920750"/>
        </p:xfrm>
        <a:graphic>
          <a:graphicData uri="http://schemas.openxmlformats.org/presentationml/2006/ole">
            <p:oleObj spid="_x0000_s6149" name="Equation" r:id="rId6" imgW="965160" imgH="672840" progId="Equation.3">
              <p:embed/>
            </p:oleObj>
          </a:graphicData>
        </a:graphic>
      </p:graphicFrame>
      <p:graphicFrame>
        <p:nvGraphicFramePr>
          <p:cNvPr id="6150" name="Object 43"/>
          <p:cNvGraphicFramePr>
            <a:graphicFrameLocks noChangeAspect="1"/>
          </p:cNvGraphicFramePr>
          <p:nvPr/>
        </p:nvGraphicFramePr>
        <p:xfrm>
          <a:off x="6927850" y="4038600"/>
          <a:ext cx="1301750" cy="920750"/>
        </p:xfrm>
        <a:graphic>
          <a:graphicData uri="http://schemas.openxmlformats.org/presentationml/2006/ole">
            <p:oleObj spid="_x0000_s6150" name="Equation" r:id="rId7" imgW="952200" imgH="672840" progId="Equation.3">
              <p:embed/>
            </p:oleObj>
          </a:graphicData>
        </a:graphic>
      </p:graphicFrame>
      <p:graphicFrame>
        <p:nvGraphicFramePr>
          <p:cNvPr id="6151" name="Object 44"/>
          <p:cNvGraphicFramePr>
            <a:graphicFrameLocks noChangeAspect="1"/>
          </p:cNvGraphicFramePr>
          <p:nvPr/>
        </p:nvGraphicFramePr>
        <p:xfrm>
          <a:off x="4157663" y="5227638"/>
          <a:ext cx="1943100" cy="868362"/>
        </p:xfrm>
        <a:graphic>
          <a:graphicData uri="http://schemas.openxmlformats.org/presentationml/2006/ole">
            <p:oleObj spid="_x0000_s6151" name="Equation" r:id="rId8" imgW="1422360" imgH="634680" progId="Equation.3">
              <p:embed/>
            </p:oleObj>
          </a:graphicData>
        </a:graphic>
      </p:graphicFrame>
      <p:graphicFrame>
        <p:nvGraphicFramePr>
          <p:cNvPr id="6152" name="Object 45"/>
          <p:cNvGraphicFramePr>
            <a:graphicFrameLocks noChangeAspect="1"/>
          </p:cNvGraphicFramePr>
          <p:nvPr/>
        </p:nvGraphicFramePr>
        <p:xfrm>
          <a:off x="6332538" y="5227638"/>
          <a:ext cx="2582862" cy="868362"/>
        </p:xfrm>
        <a:graphic>
          <a:graphicData uri="http://schemas.openxmlformats.org/presentationml/2006/ole">
            <p:oleObj spid="_x0000_s6152" name="Equation" r:id="rId9" imgW="1892160" imgH="634680" progId="Equation.3">
              <p:embed/>
            </p:oleObj>
          </a:graphicData>
        </a:graphic>
      </p:graphicFrame>
      <p:sp>
        <p:nvSpPr>
          <p:cNvPr id="6182" name="Text Box 46"/>
          <p:cNvSpPr txBox="1">
            <a:spLocks noChangeArrowheads="1"/>
          </p:cNvSpPr>
          <p:nvPr/>
        </p:nvSpPr>
        <p:spPr bwMode="auto">
          <a:xfrm>
            <a:off x="228600" y="3503613"/>
            <a:ext cx="577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800000"/>
                </a:solidFill>
              </a:rPr>
              <a:t>+</a:t>
            </a:r>
          </a:p>
          <a:p>
            <a:r>
              <a:rPr lang="en-US">
                <a:solidFill>
                  <a:srgbClr val="800000"/>
                </a:solidFill>
              </a:rPr>
              <a:t>12V</a:t>
            </a:r>
            <a:endParaRPr lang="en-US" b="0" baseline="-25000">
              <a:solidFill>
                <a:srgbClr val="800000"/>
              </a:solidFill>
            </a:endParaRPr>
          </a:p>
          <a:p>
            <a:r>
              <a:rPr lang="en-US" b="0">
                <a:solidFill>
                  <a:srgbClr val="800000"/>
                </a:solidFill>
              </a:rPr>
              <a:t>–</a:t>
            </a:r>
          </a:p>
        </p:txBody>
      </p:sp>
      <p:sp>
        <p:nvSpPr>
          <p:cNvPr id="6183" name="Text Box 47"/>
          <p:cNvSpPr txBox="1">
            <a:spLocks noChangeArrowheads="1"/>
          </p:cNvSpPr>
          <p:nvPr/>
        </p:nvSpPr>
        <p:spPr bwMode="auto">
          <a:xfrm>
            <a:off x="0" y="3138488"/>
            <a:ext cx="83502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800000"/>
                </a:solidFill>
              </a:rPr>
              <a:t>i</a:t>
            </a:r>
            <a:r>
              <a:rPr lang="en-US" i="1" baseline="-25000">
                <a:solidFill>
                  <a:srgbClr val="800000"/>
                </a:solidFill>
              </a:rPr>
              <a:t>a</a:t>
            </a:r>
            <a:r>
              <a:rPr lang="en-US" i="1">
                <a:solidFill>
                  <a:srgbClr val="800000"/>
                </a:solidFill>
              </a:rPr>
              <a:t> = 5A</a:t>
            </a:r>
            <a:endParaRPr lang="en-US" i="1" baseline="-2500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86EB8E6-D323-4DED-8381-376343FCC98A}" type="slidenum">
              <a:rPr lang="en-US" smtClean="0"/>
              <a:pPr lvl="1"/>
              <a:t>21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Review…Dividers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mtClean="0"/>
              <a:t>What is a voltage/current divider?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7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17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49838F9-9748-4587-AEE0-361C88BDDF9C}" type="slidenum">
              <a:rPr lang="en-US" smtClean="0"/>
              <a:pPr lvl="1"/>
              <a:t>22</a:t>
            </a:fld>
            <a:endParaRPr lang="en-US" smtClean="0"/>
          </a:p>
        </p:txBody>
      </p:sp>
      <p:sp>
        <p:nvSpPr>
          <p:cNvPr id="7175" name="Rectangle 9"/>
          <p:cNvSpPr>
            <a:spLocks noChangeArrowheads="1"/>
          </p:cNvSpPr>
          <p:nvPr/>
        </p:nvSpPr>
        <p:spPr bwMode="auto">
          <a:xfrm>
            <a:off x="4572000" y="5386388"/>
            <a:ext cx="1981200" cy="852487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52400" y="3581400"/>
            <a:ext cx="1981200" cy="8524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Review…Dividers</a:t>
            </a:r>
          </a:p>
        </p:txBody>
      </p:sp>
      <p:sp>
        <p:nvSpPr>
          <p:cNvPr id="71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mtClean="0"/>
              <a:t>What is a voltage/current divider?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04800" y="2743200"/>
          <a:ext cx="4343400" cy="1690688"/>
        </p:xfrm>
        <a:graphic>
          <a:graphicData uri="http://schemas.openxmlformats.org/presentationml/2006/ole">
            <p:oleObj spid="_x0000_s7170" name="Equation" r:id="rId3" imgW="2286000" imgH="888840" progId="Equation.3">
              <p:embed/>
            </p:oleObj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4876800" y="2362200"/>
          <a:ext cx="4191000" cy="3876675"/>
        </p:xfrm>
        <a:graphic>
          <a:graphicData uri="http://schemas.openxmlformats.org/presentationml/2006/ole">
            <p:oleObj spid="_x0000_s7171" name="Equation" r:id="rId4" imgW="2349360" imgH="217152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EB4CC73-0CF5-47B0-A6B6-5401536767E4}" type="slidenum">
              <a:rPr lang="en-US" smtClean="0"/>
              <a:pPr lvl="1"/>
              <a:t>23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Review…Dividers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mtClean="0"/>
              <a:t>What is a voltage/current divider?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mtClean="0"/>
              <a:t>Using a voltage divider find the voltage across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b="1" smtClean="0"/>
              <a:t>V</a:t>
            </a:r>
            <a:r>
              <a:rPr lang="en-US" b="1" baseline="-25000" smtClean="0"/>
              <a:t>s </a:t>
            </a:r>
            <a:r>
              <a:rPr lang="en-US" b="1" smtClean="0"/>
              <a:t>= </a:t>
            </a:r>
            <a:r>
              <a:rPr lang="en-US" smtClean="0"/>
              <a:t>3V, </a:t>
            </a:r>
            <a:r>
              <a:rPr lang="en-US" b="1" smtClean="0"/>
              <a:t>R1</a:t>
            </a:r>
            <a:r>
              <a:rPr lang="en-US" smtClean="0"/>
              <a:t> = 10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2</a:t>
            </a:r>
            <a:r>
              <a:rPr lang="en-US" smtClean="0">
                <a:cs typeface="Times New Roman" pitchFamily="18" charset="0"/>
              </a:rPr>
              <a:t> = 6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3</a:t>
            </a:r>
            <a:r>
              <a:rPr lang="en-US" smtClean="0">
                <a:cs typeface="Times New Roman" pitchFamily="18" charset="0"/>
              </a:rPr>
              <a:t> = 8</a:t>
            </a:r>
            <a:r>
              <a:rPr lang="el-GR" smtClean="0">
                <a:cs typeface="Times New Roman" pitchFamily="18" charset="0"/>
              </a:rPr>
              <a:t>Ω</a:t>
            </a:r>
            <a:endParaRPr lang="en-US" smtClean="0">
              <a:cs typeface="Times New Roman" pitchFamily="18" charset="0"/>
            </a:endParaRPr>
          </a:p>
        </p:txBody>
      </p:sp>
      <p:grpSp>
        <p:nvGrpSpPr>
          <p:cNvPr id="65543" name="Group 6"/>
          <p:cNvGrpSpPr>
            <a:grpSpLocks/>
          </p:cNvGrpSpPr>
          <p:nvPr/>
        </p:nvGrpSpPr>
        <p:grpSpPr bwMode="auto">
          <a:xfrm flipH="1">
            <a:off x="2405063" y="3806825"/>
            <a:ext cx="1176337" cy="650875"/>
            <a:chOff x="1156" y="2318"/>
            <a:chExt cx="741" cy="410"/>
          </a:xfrm>
        </p:grpSpPr>
        <p:sp>
          <p:nvSpPr>
            <p:cNvPr id="65580" name="Text Box 7"/>
            <p:cNvSpPr txBox="1">
              <a:spLocks noChangeArrowheads="1"/>
            </p:cNvSpPr>
            <p:nvPr/>
          </p:nvSpPr>
          <p:spPr bwMode="auto">
            <a:xfrm>
              <a:off x="1156" y="2401"/>
              <a:ext cx="27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65581" name="Oval 8"/>
            <p:cNvSpPr>
              <a:spLocks noChangeArrowheads="1"/>
            </p:cNvSpPr>
            <p:nvPr/>
          </p:nvSpPr>
          <p:spPr bwMode="auto">
            <a:xfrm>
              <a:off x="1491" y="2341"/>
              <a:ext cx="406" cy="38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82" name="Text Box 9"/>
            <p:cNvSpPr txBox="1">
              <a:spLocks noChangeArrowheads="1"/>
            </p:cNvSpPr>
            <p:nvPr/>
          </p:nvSpPr>
          <p:spPr bwMode="auto">
            <a:xfrm>
              <a:off x="1596" y="2318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</p:txBody>
        </p:sp>
        <p:sp>
          <p:nvSpPr>
            <p:cNvPr id="65583" name="Text Box 10"/>
            <p:cNvSpPr txBox="1">
              <a:spLocks noChangeArrowheads="1"/>
            </p:cNvSpPr>
            <p:nvPr/>
          </p:nvSpPr>
          <p:spPr bwMode="auto">
            <a:xfrm>
              <a:off x="1599" y="2457"/>
              <a:ext cx="18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_</a:t>
              </a:r>
            </a:p>
          </p:txBody>
        </p:sp>
      </p:grpSp>
      <p:cxnSp>
        <p:nvCxnSpPr>
          <p:cNvPr id="65544" name="AutoShape 11"/>
          <p:cNvCxnSpPr>
            <a:cxnSpLocks noChangeShapeType="1"/>
            <a:stCxn id="65582" idx="0"/>
            <a:endCxn id="65559" idx="0"/>
          </p:cNvCxnSpPr>
          <p:nvPr/>
        </p:nvCxnSpPr>
        <p:spPr bwMode="auto">
          <a:xfrm rot="5400000" flipH="1">
            <a:off x="2153444" y="3232944"/>
            <a:ext cx="406400" cy="741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5545" name="AutoShape 12"/>
          <p:cNvCxnSpPr>
            <a:cxnSpLocks noChangeShapeType="1"/>
            <a:stCxn id="65581" idx="4"/>
            <a:endCxn id="65566" idx="0"/>
          </p:cNvCxnSpPr>
          <p:nvPr/>
        </p:nvCxnSpPr>
        <p:spPr bwMode="auto">
          <a:xfrm rot="5400000">
            <a:off x="2051050" y="4387850"/>
            <a:ext cx="606425" cy="746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65546" name="Group 13"/>
          <p:cNvGrpSpPr>
            <a:grpSpLocks/>
          </p:cNvGrpSpPr>
          <p:nvPr/>
        </p:nvGrpSpPr>
        <p:grpSpPr bwMode="auto">
          <a:xfrm flipH="1">
            <a:off x="815975" y="4054475"/>
            <a:ext cx="215900" cy="428625"/>
            <a:chOff x="3450" y="2313"/>
            <a:chExt cx="111" cy="216"/>
          </a:xfrm>
        </p:grpSpPr>
        <p:sp>
          <p:nvSpPr>
            <p:cNvPr id="65573" name="Line 1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4" name="Line 1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5" name="Line 1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6" name="Line 1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7" name="Line 1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8" name="Line 1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9" name="Line 2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47" name="Group 21"/>
          <p:cNvGrpSpPr>
            <a:grpSpLocks/>
          </p:cNvGrpSpPr>
          <p:nvPr/>
        </p:nvGrpSpPr>
        <p:grpSpPr bwMode="auto">
          <a:xfrm rot="5400000" flipH="1">
            <a:off x="1659731" y="4837907"/>
            <a:ext cx="220663" cy="419100"/>
            <a:chOff x="3450" y="2313"/>
            <a:chExt cx="111" cy="216"/>
          </a:xfrm>
        </p:grpSpPr>
        <p:sp>
          <p:nvSpPr>
            <p:cNvPr id="65566" name="Line 2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7" name="Line 2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8" name="Line 2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9" name="Line 2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0" name="Line 2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1" name="Line 2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2" name="Line 2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548" name="Group 29"/>
          <p:cNvGrpSpPr>
            <a:grpSpLocks/>
          </p:cNvGrpSpPr>
          <p:nvPr/>
        </p:nvGrpSpPr>
        <p:grpSpPr bwMode="auto">
          <a:xfrm rot="5400000" flipH="1">
            <a:off x="1662112" y="3173413"/>
            <a:ext cx="220663" cy="420688"/>
            <a:chOff x="3450" y="2313"/>
            <a:chExt cx="111" cy="216"/>
          </a:xfrm>
        </p:grpSpPr>
        <p:sp>
          <p:nvSpPr>
            <p:cNvPr id="65559" name="Line 30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0" name="Line 31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1" name="Line 32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2" name="Line 33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3" name="Line 34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4" name="Line 35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5" name="Line 36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49" name="Text Box 37"/>
          <p:cNvSpPr txBox="1">
            <a:spLocks noChangeArrowheads="1"/>
          </p:cNvSpPr>
          <p:nvPr/>
        </p:nvSpPr>
        <p:spPr bwMode="auto">
          <a:xfrm flipH="1">
            <a:off x="1258888" y="2895600"/>
            <a:ext cx="9223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–   </a:t>
            </a:r>
            <a:r>
              <a:rPr lang="en-US"/>
              <a:t>v</a:t>
            </a:r>
            <a:r>
              <a:rPr lang="en-US" baseline="-25000"/>
              <a:t>1  </a:t>
            </a:r>
            <a:r>
              <a:rPr lang="en-US" b="0"/>
              <a:t> +</a:t>
            </a:r>
          </a:p>
        </p:txBody>
      </p:sp>
      <p:cxnSp>
        <p:nvCxnSpPr>
          <p:cNvPr id="65550" name="AutoShape 38"/>
          <p:cNvCxnSpPr>
            <a:cxnSpLocks noChangeShapeType="1"/>
            <a:stCxn id="65568" idx="1"/>
            <a:endCxn id="65575" idx="1"/>
          </p:cNvCxnSpPr>
          <p:nvPr/>
        </p:nvCxnSpPr>
        <p:spPr bwMode="auto">
          <a:xfrm rot="10800000">
            <a:off x="920750" y="4483100"/>
            <a:ext cx="641350" cy="5651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5551" name="AutoShape 39"/>
          <p:cNvCxnSpPr>
            <a:cxnSpLocks noChangeShapeType="1"/>
            <a:stCxn id="65561" idx="1"/>
            <a:endCxn id="65573" idx="0"/>
          </p:cNvCxnSpPr>
          <p:nvPr/>
        </p:nvCxnSpPr>
        <p:spPr bwMode="auto">
          <a:xfrm rot="10800000" flipV="1">
            <a:off x="939800" y="3384550"/>
            <a:ext cx="625475" cy="6699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5552" name="Text Box 40"/>
          <p:cNvSpPr txBox="1">
            <a:spLocks noChangeArrowheads="1"/>
          </p:cNvSpPr>
          <p:nvPr/>
        </p:nvSpPr>
        <p:spPr bwMode="auto">
          <a:xfrm flipH="1">
            <a:off x="1595438" y="3436938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1</a:t>
            </a:r>
          </a:p>
        </p:txBody>
      </p:sp>
      <p:sp>
        <p:nvSpPr>
          <p:cNvPr id="65553" name="Text Box 41"/>
          <p:cNvSpPr txBox="1">
            <a:spLocks noChangeArrowheads="1"/>
          </p:cNvSpPr>
          <p:nvPr/>
        </p:nvSpPr>
        <p:spPr bwMode="auto">
          <a:xfrm flipH="1">
            <a:off x="1258888" y="4583113"/>
            <a:ext cx="92233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+   </a:t>
            </a:r>
            <a:r>
              <a:rPr lang="en-US"/>
              <a:t>v</a:t>
            </a:r>
            <a:r>
              <a:rPr lang="en-US" baseline="-25000"/>
              <a:t>3  </a:t>
            </a:r>
            <a:r>
              <a:rPr lang="en-US" b="0"/>
              <a:t> –</a:t>
            </a:r>
          </a:p>
        </p:txBody>
      </p:sp>
      <p:sp>
        <p:nvSpPr>
          <p:cNvPr id="65554" name="Text Box 42"/>
          <p:cNvSpPr txBox="1">
            <a:spLocks noChangeArrowheads="1"/>
          </p:cNvSpPr>
          <p:nvPr/>
        </p:nvSpPr>
        <p:spPr bwMode="auto">
          <a:xfrm flipH="1">
            <a:off x="1595438" y="5119688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3</a:t>
            </a:r>
          </a:p>
        </p:txBody>
      </p:sp>
      <p:sp>
        <p:nvSpPr>
          <p:cNvPr id="65555" name="Text Box 43"/>
          <p:cNvSpPr txBox="1">
            <a:spLocks noChangeArrowheads="1"/>
          </p:cNvSpPr>
          <p:nvPr/>
        </p:nvSpPr>
        <p:spPr bwMode="auto">
          <a:xfrm flipH="1">
            <a:off x="420688" y="4081463"/>
            <a:ext cx="4254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2</a:t>
            </a:r>
          </a:p>
        </p:txBody>
      </p:sp>
      <p:sp>
        <p:nvSpPr>
          <p:cNvPr id="65556" name="Text Box 44"/>
          <p:cNvSpPr txBox="1">
            <a:spLocks noChangeArrowheads="1"/>
          </p:cNvSpPr>
          <p:nvPr/>
        </p:nvSpPr>
        <p:spPr bwMode="auto">
          <a:xfrm flipH="1">
            <a:off x="946150" y="3784600"/>
            <a:ext cx="4127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+</a:t>
            </a:r>
          </a:p>
          <a:p>
            <a:r>
              <a:rPr lang="en-US"/>
              <a:t>v</a:t>
            </a:r>
            <a:r>
              <a:rPr lang="en-US" baseline="-25000"/>
              <a:t>2 </a:t>
            </a:r>
          </a:p>
          <a:p>
            <a:r>
              <a:rPr lang="en-US" b="0"/>
              <a:t>–</a:t>
            </a:r>
          </a:p>
        </p:txBody>
      </p:sp>
      <p:sp>
        <p:nvSpPr>
          <p:cNvPr id="65557" name="Line 46"/>
          <p:cNvSpPr>
            <a:spLocks noChangeShapeType="1"/>
          </p:cNvSpPr>
          <p:nvPr/>
        </p:nvSpPr>
        <p:spPr bwMode="auto">
          <a:xfrm flipH="1">
            <a:off x="2300288" y="3273425"/>
            <a:ext cx="42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5558" name="Text Box 47"/>
          <p:cNvSpPr txBox="1">
            <a:spLocks noChangeArrowheads="1"/>
          </p:cNvSpPr>
          <p:nvPr/>
        </p:nvSpPr>
        <p:spPr bwMode="auto">
          <a:xfrm flipH="1">
            <a:off x="2473325" y="2938463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D9F813B-CCE8-4B47-B921-B3DDD0FC75F6}" type="slidenum">
              <a:rPr lang="en-US" smtClean="0"/>
              <a:pPr lvl="1"/>
              <a:t>24</a:t>
            </a:fld>
            <a:endParaRPr lang="en-US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Review…Dividers</a:t>
            </a:r>
          </a:p>
        </p:txBody>
      </p:sp>
      <p:sp>
        <p:nvSpPr>
          <p:cNvPr id="82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mtClean="0"/>
              <a:t>What is a voltage/current divider?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mtClean="0"/>
              <a:t>Using a voltage divider find the voltage across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b="1" smtClean="0"/>
              <a:t>V</a:t>
            </a:r>
            <a:r>
              <a:rPr lang="en-US" b="1" baseline="-25000" smtClean="0"/>
              <a:t>s </a:t>
            </a:r>
            <a:r>
              <a:rPr lang="en-US" b="1" smtClean="0"/>
              <a:t>= </a:t>
            </a:r>
            <a:r>
              <a:rPr lang="en-US" smtClean="0"/>
              <a:t>3V, </a:t>
            </a:r>
            <a:r>
              <a:rPr lang="en-US" b="1" smtClean="0"/>
              <a:t>R1</a:t>
            </a:r>
            <a:r>
              <a:rPr lang="en-US" smtClean="0"/>
              <a:t> = 10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2</a:t>
            </a:r>
            <a:r>
              <a:rPr lang="en-US" smtClean="0">
                <a:cs typeface="Times New Roman" pitchFamily="18" charset="0"/>
              </a:rPr>
              <a:t> = 6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3</a:t>
            </a:r>
            <a:r>
              <a:rPr lang="en-US" smtClean="0">
                <a:cs typeface="Times New Roman" pitchFamily="18" charset="0"/>
              </a:rPr>
              <a:t> = 8</a:t>
            </a:r>
            <a:r>
              <a:rPr lang="el-GR" smtClean="0">
                <a:cs typeface="Times New Roman" pitchFamily="18" charset="0"/>
              </a:rPr>
              <a:t>Ω</a:t>
            </a:r>
            <a:endParaRPr lang="en-US" smtClean="0">
              <a:cs typeface="Times New Roman" pitchFamily="18" charset="0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6172200" y="3048000"/>
          <a:ext cx="2590800" cy="2254250"/>
        </p:xfrm>
        <a:graphic>
          <a:graphicData uri="http://schemas.openxmlformats.org/presentationml/2006/ole">
            <p:oleObj spid="_x0000_s8194" name="Equation" r:id="rId3" imgW="1460160" imgH="1269720" progId="Equation.3">
              <p:embed/>
            </p:oleObj>
          </a:graphicData>
        </a:graphic>
      </p:graphicFrame>
      <p:grpSp>
        <p:nvGrpSpPr>
          <p:cNvPr id="8201" name="Group 5"/>
          <p:cNvGrpSpPr>
            <a:grpSpLocks/>
          </p:cNvGrpSpPr>
          <p:nvPr/>
        </p:nvGrpSpPr>
        <p:grpSpPr bwMode="auto">
          <a:xfrm>
            <a:off x="420688" y="2895600"/>
            <a:ext cx="3160712" cy="2590800"/>
            <a:chOff x="96" y="2016"/>
            <a:chExt cx="1991" cy="1632"/>
          </a:xfrm>
        </p:grpSpPr>
        <p:grpSp>
          <p:nvGrpSpPr>
            <p:cNvPr id="8202" name="Group 6"/>
            <p:cNvGrpSpPr>
              <a:grpSpLocks/>
            </p:cNvGrpSpPr>
            <p:nvPr/>
          </p:nvGrpSpPr>
          <p:grpSpPr bwMode="auto">
            <a:xfrm flipH="1">
              <a:off x="1346" y="2590"/>
              <a:ext cx="741" cy="410"/>
              <a:chOff x="1156" y="2318"/>
              <a:chExt cx="741" cy="410"/>
            </a:xfrm>
          </p:grpSpPr>
          <p:sp>
            <p:nvSpPr>
              <p:cNvPr id="8241" name="Text Box 7"/>
              <p:cNvSpPr txBox="1">
                <a:spLocks noChangeArrowheads="1"/>
              </p:cNvSpPr>
              <p:nvPr/>
            </p:nvSpPr>
            <p:spPr bwMode="auto">
              <a:xfrm>
                <a:off x="1156" y="2401"/>
                <a:ext cx="27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sp>
            <p:nvSpPr>
              <p:cNvPr id="8242" name="Oval 8"/>
              <p:cNvSpPr>
                <a:spLocks noChangeArrowheads="1"/>
              </p:cNvSpPr>
              <p:nvPr/>
            </p:nvSpPr>
            <p:spPr bwMode="auto">
              <a:xfrm>
                <a:off x="1491" y="2341"/>
                <a:ext cx="406" cy="387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Text Box 9"/>
              <p:cNvSpPr txBox="1">
                <a:spLocks noChangeArrowheads="1"/>
              </p:cNvSpPr>
              <p:nvPr/>
            </p:nvSpPr>
            <p:spPr bwMode="auto">
              <a:xfrm>
                <a:off x="1596" y="2318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8244" name="Text Box 10"/>
              <p:cNvSpPr txBox="1">
                <a:spLocks noChangeArrowheads="1"/>
              </p:cNvSpPr>
              <p:nvPr/>
            </p:nvSpPr>
            <p:spPr bwMode="auto">
              <a:xfrm>
                <a:off x="1599" y="2457"/>
                <a:ext cx="18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8203" name="AutoShape 11"/>
            <p:cNvCxnSpPr>
              <a:cxnSpLocks noChangeShapeType="1"/>
              <a:stCxn id="8243" idx="0"/>
              <a:endCxn id="8220" idx="0"/>
            </p:cNvCxnSpPr>
            <p:nvPr/>
          </p:nvCxnSpPr>
          <p:spPr bwMode="auto">
            <a:xfrm rot="5400000" flipH="1">
              <a:off x="1188" y="2228"/>
              <a:ext cx="256" cy="46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04" name="AutoShape 12"/>
            <p:cNvCxnSpPr>
              <a:cxnSpLocks noChangeShapeType="1"/>
              <a:stCxn id="8242" idx="4"/>
              <a:endCxn id="8227" idx="0"/>
            </p:cNvCxnSpPr>
            <p:nvPr/>
          </p:nvCxnSpPr>
          <p:spPr bwMode="auto">
            <a:xfrm rot="5400000">
              <a:off x="1123" y="2956"/>
              <a:ext cx="382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205" name="Group 13"/>
            <p:cNvGrpSpPr>
              <a:grpSpLocks/>
            </p:cNvGrpSpPr>
            <p:nvPr/>
          </p:nvGrpSpPr>
          <p:grpSpPr bwMode="auto">
            <a:xfrm flipH="1">
              <a:off x="345" y="2746"/>
              <a:ext cx="136" cy="270"/>
              <a:chOff x="3450" y="2313"/>
              <a:chExt cx="111" cy="216"/>
            </a:xfrm>
          </p:grpSpPr>
          <p:sp>
            <p:nvSpPr>
              <p:cNvPr id="8234" name="Line 1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1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Line 1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Line 1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8" name="Line 1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Line 1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2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21"/>
            <p:cNvGrpSpPr>
              <a:grpSpLocks/>
            </p:cNvGrpSpPr>
            <p:nvPr/>
          </p:nvGrpSpPr>
          <p:grpSpPr bwMode="auto">
            <a:xfrm rot="5400000" flipH="1">
              <a:off x="876" y="3240"/>
              <a:ext cx="139" cy="264"/>
              <a:chOff x="3450" y="2313"/>
              <a:chExt cx="111" cy="216"/>
            </a:xfrm>
          </p:grpSpPr>
          <p:sp>
            <p:nvSpPr>
              <p:cNvPr id="8227" name="Line 2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8" name="Line 2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9" name="Line 2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0" name="Line 2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1" name="Line 2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2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3" name="Line 2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29"/>
            <p:cNvGrpSpPr>
              <a:grpSpLocks/>
            </p:cNvGrpSpPr>
            <p:nvPr/>
          </p:nvGrpSpPr>
          <p:grpSpPr bwMode="auto">
            <a:xfrm rot="5400000" flipH="1">
              <a:off x="878" y="2191"/>
              <a:ext cx="139" cy="265"/>
              <a:chOff x="3450" y="2313"/>
              <a:chExt cx="111" cy="216"/>
            </a:xfrm>
          </p:grpSpPr>
          <p:sp>
            <p:nvSpPr>
              <p:cNvPr id="8220" name="Line 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Line 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Line 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Line 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6" name="Line 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Text Box 37"/>
            <p:cNvSpPr txBox="1">
              <a:spLocks noChangeArrowheads="1"/>
            </p:cNvSpPr>
            <p:nvPr/>
          </p:nvSpPr>
          <p:spPr bwMode="auto">
            <a:xfrm flipH="1">
              <a:off x="624" y="2016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 </a:t>
              </a:r>
              <a:r>
                <a:rPr lang="en-US"/>
                <a:t>v</a:t>
              </a:r>
              <a:r>
                <a:rPr lang="en-US" baseline="-25000"/>
                <a:t>1  </a:t>
              </a:r>
              <a:r>
                <a:rPr lang="en-US" b="0"/>
                <a:t> +</a:t>
              </a:r>
            </a:p>
          </p:txBody>
        </p:sp>
        <p:cxnSp>
          <p:nvCxnSpPr>
            <p:cNvPr id="8209" name="AutoShape 38"/>
            <p:cNvCxnSpPr>
              <a:cxnSpLocks noChangeShapeType="1"/>
              <a:stCxn id="8229" idx="1"/>
              <a:endCxn id="8236" idx="1"/>
            </p:cNvCxnSpPr>
            <p:nvPr/>
          </p:nvCxnSpPr>
          <p:spPr bwMode="auto">
            <a:xfrm rot="10800000">
              <a:off x="411" y="3016"/>
              <a:ext cx="404" cy="356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10" name="AutoShape 39"/>
            <p:cNvCxnSpPr>
              <a:cxnSpLocks noChangeShapeType="1"/>
              <a:stCxn id="8222" idx="1"/>
              <a:endCxn id="8234" idx="0"/>
            </p:cNvCxnSpPr>
            <p:nvPr/>
          </p:nvCxnSpPr>
          <p:spPr bwMode="auto">
            <a:xfrm rot="10800000" flipV="1">
              <a:off x="423" y="2324"/>
              <a:ext cx="394" cy="42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11" name="Text Box 40"/>
            <p:cNvSpPr txBox="1">
              <a:spLocks noChangeArrowheads="1"/>
            </p:cNvSpPr>
            <p:nvPr/>
          </p:nvSpPr>
          <p:spPr bwMode="auto">
            <a:xfrm flipH="1">
              <a:off x="836" y="235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</p:txBody>
        </p:sp>
        <p:sp>
          <p:nvSpPr>
            <p:cNvPr id="8212" name="Text Box 41"/>
            <p:cNvSpPr txBox="1">
              <a:spLocks noChangeArrowheads="1"/>
            </p:cNvSpPr>
            <p:nvPr/>
          </p:nvSpPr>
          <p:spPr bwMode="auto">
            <a:xfrm flipH="1">
              <a:off x="624" y="3079"/>
              <a:ext cx="58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   </a:t>
              </a:r>
              <a:r>
                <a:rPr lang="en-US"/>
                <a:t>v</a:t>
              </a:r>
              <a:r>
                <a:rPr lang="en-US" baseline="-25000"/>
                <a:t>3  </a:t>
              </a:r>
              <a:r>
                <a:rPr lang="en-US" b="0"/>
                <a:t> –</a:t>
              </a:r>
            </a:p>
          </p:txBody>
        </p:sp>
        <p:sp>
          <p:nvSpPr>
            <p:cNvPr id="8213" name="Text Box 42"/>
            <p:cNvSpPr txBox="1">
              <a:spLocks noChangeArrowheads="1"/>
            </p:cNvSpPr>
            <p:nvPr/>
          </p:nvSpPr>
          <p:spPr bwMode="auto">
            <a:xfrm flipH="1">
              <a:off x="836" y="3417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</p:txBody>
        </p:sp>
        <p:sp>
          <p:nvSpPr>
            <p:cNvPr id="8214" name="Text Box 43"/>
            <p:cNvSpPr txBox="1">
              <a:spLocks noChangeArrowheads="1"/>
            </p:cNvSpPr>
            <p:nvPr/>
          </p:nvSpPr>
          <p:spPr bwMode="auto">
            <a:xfrm flipH="1">
              <a:off x="96" y="276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</p:txBody>
        </p:sp>
        <p:sp>
          <p:nvSpPr>
            <p:cNvPr id="8215" name="Text Box 44"/>
            <p:cNvSpPr txBox="1">
              <a:spLocks noChangeArrowheads="1"/>
            </p:cNvSpPr>
            <p:nvPr/>
          </p:nvSpPr>
          <p:spPr bwMode="auto">
            <a:xfrm flipH="1">
              <a:off x="427" y="2576"/>
              <a:ext cx="260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2 </a:t>
              </a:r>
            </a:p>
            <a:p>
              <a:r>
                <a:rPr lang="en-US" b="0"/>
                <a:t>–</a:t>
              </a:r>
            </a:p>
          </p:txBody>
        </p:sp>
        <p:sp>
          <p:nvSpPr>
            <p:cNvPr id="8216" name="Text Box 45"/>
            <p:cNvSpPr txBox="1">
              <a:spLocks noChangeArrowheads="1"/>
            </p:cNvSpPr>
            <p:nvPr/>
          </p:nvSpPr>
          <p:spPr bwMode="auto">
            <a:xfrm flipH="1">
              <a:off x="1103" y="2739"/>
              <a:ext cx="116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aseline="-25000"/>
            </a:p>
          </p:txBody>
        </p:sp>
        <p:sp>
          <p:nvSpPr>
            <p:cNvPr id="8217" name="Line 46"/>
            <p:cNvSpPr>
              <a:spLocks noChangeShapeType="1"/>
            </p:cNvSpPr>
            <p:nvPr/>
          </p:nvSpPr>
          <p:spPr bwMode="auto">
            <a:xfrm flipH="1">
              <a:off x="1280" y="2254"/>
              <a:ext cx="2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Text Box 47"/>
            <p:cNvSpPr txBox="1">
              <a:spLocks noChangeArrowheads="1"/>
            </p:cNvSpPr>
            <p:nvPr/>
          </p:nvSpPr>
          <p:spPr bwMode="auto">
            <a:xfrm flipH="1">
              <a:off x="1389" y="2043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</a:p>
          </p:txBody>
        </p:sp>
        <p:sp>
          <p:nvSpPr>
            <p:cNvPr id="8219" name="Arc 48"/>
            <p:cNvSpPr>
              <a:spLocks/>
            </p:cNvSpPr>
            <p:nvPr/>
          </p:nvSpPr>
          <p:spPr bwMode="auto">
            <a:xfrm>
              <a:off x="687" y="2613"/>
              <a:ext cx="621" cy="540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511"/>
                    <a:pt x="2569" y="9705"/>
                    <a:pt x="7076" y="5612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511"/>
                    <a:pt x="2569" y="9705"/>
                    <a:pt x="7076" y="561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stealth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8195" name="Object 49"/>
          <p:cNvGraphicFramePr>
            <a:graphicFrameLocks noChangeAspect="1"/>
          </p:cNvGraphicFramePr>
          <p:nvPr/>
        </p:nvGraphicFramePr>
        <p:xfrm>
          <a:off x="3733800" y="3048000"/>
          <a:ext cx="2057400" cy="1500188"/>
        </p:xfrm>
        <a:graphic>
          <a:graphicData uri="http://schemas.openxmlformats.org/presentationml/2006/ole">
            <p:oleObj spid="_x0000_s8195" name="Equation" r:id="rId4" imgW="121896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A090C53-DF00-484B-8688-3225E5A189E8}" type="slidenum">
              <a:rPr lang="en-US" smtClean="0"/>
              <a:pPr lvl="1"/>
              <a:t>25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Review…Dividers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mtClean="0"/>
              <a:t>What is a voltage/current divider?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mtClean="0"/>
              <a:t>Using a current divider find </a:t>
            </a:r>
            <a:r>
              <a:rPr lang="en-US" b="1" i="1" smtClean="0"/>
              <a:t>i</a:t>
            </a:r>
            <a:r>
              <a:rPr lang="en-US" b="1" i="1" baseline="-25000" smtClean="0"/>
              <a:t>1</a:t>
            </a:r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smtClean="0"/>
              <a:t> = 10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2</a:t>
            </a:r>
            <a:r>
              <a:rPr lang="en-US" smtClean="0">
                <a:cs typeface="Times New Roman" pitchFamily="18" charset="0"/>
              </a:rPr>
              <a:t> = 2 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3</a:t>
            </a:r>
            <a:r>
              <a:rPr lang="en-US" smtClean="0">
                <a:cs typeface="Times New Roman" pitchFamily="18" charset="0"/>
              </a:rPr>
              <a:t> = 20 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i="1" smtClean="0">
                <a:cs typeface="Times New Roman" pitchFamily="18" charset="0"/>
              </a:rPr>
              <a:t>I</a:t>
            </a:r>
            <a:r>
              <a:rPr lang="en-US" b="1" i="1" baseline="-25000" smtClean="0">
                <a:cs typeface="Times New Roman" pitchFamily="18" charset="0"/>
              </a:rPr>
              <a:t>s</a:t>
            </a:r>
            <a:r>
              <a:rPr lang="en-US" smtClean="0">
                <a:cs typeface="Times New Roman" pitchFamily="18" charset="0"/>
              </a:rPr>
              <a:t> = 4A</a:t>
            </a:r>
          </a:p>
        </p:txBody>
      </p:sp>
      <p:grpSp>
        <p:nvGrpSpPr>
          <p:cNvPr id="66567" name="Group 50"/>
          <p:cNvGrpSpPr>
            <a:grpSpLocks/>
          </p:cNvGrpSpPr>
          <p:nvPr/>
        </p:nvGrpSpPr>
        <p:grpSpPr bwMode="auto">
          <a:xfrm>
            <a:off x="0" y="3352800"/>
            <a:ext cx="4211638" cy="1973263"/>
            <a:chOff x="83" y="2112"/>
            <a:chExt cx="2653" cy="1243"/>
          </a:xfrm>
        </p:grpSpPr>
        <p:sp>
          <p:nvSpPr>
            <p:cNvPr id="66568" name="Oval 51"/>
            <p:cNvSpPr>
              <a:spLocks noChangeArrowheads="1"/>
            </p:cNvSpPr>
            <p:nvPr/>
          </p:nvSpPr>
          <p:spPr bwMode="auto">
            <a:xfrm>
              <a:off x="317" y="21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6569" name="AutoShape 52"/>
            <p:cNvCxnSpPr>
              <a:cxnSpLocks noChangeShapeType="1"/>
              <a:stCxn id="66589" idx="0"/>
              <a:endCxn id="66597" idx="4"/>
            </p:cNvCxnSpPr>
            <p:nvPr/>
          </p:nvCxnSpPr>
          <p:spPr bwMode="auto">
            <a:xfrm rot="-5400000">
              <a:off x="875" y="2405"/>
              <a:ext cx="43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66570" name="Oval 53"/>
            <p:cNvSpPr>
              <a:spLocks noChangeArrowheads="1"/>
            </p:cNvSpPr>
            <p:nvPr/>
          </p:nvSpPr>
          <p:spPr bwMode="auto">
            <a:xfrm>
              <a:off x="1765" y="21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1" name="Oval 54"/>
            <p:cNvSpPr>
              <a:spLocks noChangeArrowheads="1"/>
            </p:cNvSpPr>
            <p:nvPr/>
          </p:nvSpPr>
          <p:spPr bwMode="auto">
            <a:xfrm>
              <a:off x="1779" y="32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6572" name="AutoShape 55"/>
            <p:cNvCxnSpPr>
              <a:cxnSpLocks noChangeShapeType="1"/>
              <a:stCxn id="66598" idx="0"/>
              <a:endCxn id="66589" idx="4"/>
            </p:cNvCxnSpPr>
            <p:nvPr/>
          </p:nvCxnSpPr>
          <p:spPr bwMode="auto">
            <a:xfrm rot="-5400000">
              <a:off x="918" y="3104"/>
              <a:ext cx="3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3" name="AutoShape 56"/>
            <p:cNvCxnSpPr>
              <a:cxnSpLocks noChangeShapeType="1"/>
              <a:stCxn id="66596" idx="6"/>
              <a:endCxn id="66598" idx="2"/>
            </p:cNvCxnSpPr>
            <p:nvPr/>
          </p:nvCxnSpPr>
          <p:spPr bwMode="auto">
            <a:xfrm>
              <a:off x="420" y="3316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4" name="AutoShape 57"/>
            <p:cNvCxnSpPr>
              <a:cxnSpLocks noChangeShapeType="1"/>
              <a:stCxn id="66596" idx="0"/>
              <a:endCxn id="66617" idx="1"/>
            </p:cNvCxnSpPr>
            <p:nvPr/>
          </p:nvCxnSpPr>
          <p:spPr bwMode="auto">
            <a:xfrm flipH="1" flipV="1">
              <a:off x="374" y="2919"/>
              <a:ext cx="5" cy="3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5" name="AutoShape 58"/>
            <p:cNvCxnSpPr>
              <a:cxnSpLocks noChangeShapeType="1"/>
              <a:stCxn id="66568" idx="4"/>
              <a:endCxn id="66615" idx="0"/>
            </p:cNvCxnSpPr>
            <p:nvPr/>
          </p:nvCxnSpPr>
          <p:spPr bwMode="auto">
            <a:xfrm>
              <a:off x="359" y="2191"/>
              <a:ext cx="6" cy="5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6" name="AutoShape 59"/>
            <p:cNvCxnSpPr>
              <a:cxnSpLocks noChangeShapeType="1"/>
              <a:stCxn id="66568" idx="6"/>
              <a:endCxn id="66597" idx="2"/>
            </p:cNvCxnSpPr>
            <p:nvPr/>
          </p:nvCxnSpPr>
          <p:spPr bwMode="auto">
            <a:xfrm flipV="1">
              <a:off x="400" y="2151"/>
              <a:ext cx="6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7" name="AutoShape 60"/>
            <p:cNvCxnSpPr>
              <a:cxnSpLocks noChangeShapeType="1"/>
              <a:stCxn id="66570" idx="4"/>
              <a:endCxn id="66608" idx="0"/>
            </p:cNvCxnSpPr>
            <p:nvPr/>
          </p:nvCxnSpPr>
          <p:spPr bwMode="auto">
            <a:xfrm>
              <a:off x="1807" y="2192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8" name="AutoShape 61"/>
            <p:cNvCxnSpPr>
              <a:cxnSpLocks noChangeShapeType="1"/>
              <a:stCxn id="66571" idx="0"/>
              <a:endCxn id="66610" idx="1"/>
            </p:cNvCxnSpPr>
            <p:nvPr/>
          </p:nvCxnSpPr>
          <p:spPr bwMode="auto">
            <a:xfrm flipV="1">
              <a:off x="1821" y="2908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579" name="AutoShape 62"/>
            <p:cNvCxnSpPr>
              <a:cxnSpLocks noChangeShapeType="1"/>
              <a:stCxn id="66571" idx="6"/>
              <a:endCxn id="66603" idx="1"/>
            </p:cNvCxnSpPr>
            <p:nvPr/>
          </p:nvCxnSpPr>
          <p:spPr bwMode="auto">
            <a:xfrm flipV="1">
              <a:off x="1862" y="2893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6580" name="AutoShape 63"/>
            <p:cNvCxnSpPr>
              <a:cxnSpLocks noChangeShapeType="1"/>
              <a:stCxn id="66570" idx="6"/>
              <a:endCxn id="66601" idx="0"/>
            </p:cNvCxnSpPr>
            <p:nvPr/>
          </p:nvCxnSpPr>
          <p:spPr bwMode="auto">
            <a:xfrm>
              <a:off x="1848" y="2154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6581" name="Line 64"/>
            <p:cNvSpPr>
              <a:spLocks noChangeShapeType="1"/>
            </p:cNvSpPr>
            <p:nvPr/>
          </p:nvSpPr>
          <p:spPr bwMode="auto">
            <a:xfrm flipV="1">
              <a:off x="435" y="226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2" name="Text Box 65"/>
            <p:cNvSpPr txBox="1">
              <a:spLocks noChangeArrowheads="1"/>
            </p:cNvSpPr>
            <p:nvPr/>
          </p:nvSpPr>
          <p:spPr bwMode="auto">
            <a:xfrm>
              <a:off x="133" y="22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66583" name="Line 66"/>
            <p:cNvSpPr>
              <a:spLocks noChangeShapeType="1"/>
            </p:cNvSpPr>
            <p:nvPr/>
          </p:nvSpPr>
          <p:spPr bwMode="auto">
            <a:xfrm flipV="1">
              <a:off x="1867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4" name="Text Box 67"/>
            <p:cNvSpPr txBox="1">
              <a:spLocks noChangeArrowheads="1"/>
            </p:cNvSpPr>
            <p:nvPr/>
          </p:nvSpPr>
          <p:spPr bwMode="auto">
            <a:xfrm>
              <a:off x="1603" y="227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66585" name="Line 68"/>
            <p:cNvSpPr>
              <a:spLocks noChangeShapeType="1"/>
            </p:cNvSpPr>
            <p:nvPr/>
          </p:nvSpPr>
          <p:spPr bwMode="auto">
            <a:xfrm flipV="1">
              <a:off x="2502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86" name="Text Box 69"/>
            <p:cNvSpPr txBox="1">
              <a:spLocks noChangeArrowheads="1"/>
            </p:cNvSpPr>
            <p:nvPr/>
          </p:nvSpPr>
          <p:spPr bwMode="auto">
            <a:xfrm>
              <a:off x="2260" y="226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66587" name="Text Box 70"/>
            <p:cNvSpPr txBox="1">
              <a:spLocks noChangeArrowheads="1"/>
            </p:cNvSpPr>
            <p:nvPr/>
          </p:nvSpPr>
          <p:spPr bwMode="auto">
            <a:xfrm>
              <a:off x="8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+</a:t>
              </a:r>
            </a:p>
          </p:txBody>
        </p:sp>
        <p:sp>
          <p:nvSpPr>
            <p:cNvPr id="66588" name="Text Box 71"/>
            <p:cNvSpPr txBox="1">
              <a:spLocks noChangeArrowheads="1"/>
            </p:cNvSpPr>
            <p:nvPr/>
          </p:nvSpPr>
          <p:spPr bwMode="auto">
            <a:xfrm>
              <a:off x="1257" y="265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66589" name="Oval 72"/>
            <p:cNvSpPr>
              <a:spLocks noChangeArrowheads="1"/>
            </p:cNvSpPr>
            <p:nvPr/>
          </p:nvSpPr>
          <p:spPr bwMode="auto">
            <a:xfrm>
              <a:off x="925" y="262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590" name="Group 73"/>
            <p:cNvGrpSpPr>
              <a:grpSpLocks/>
            </p:cNvGrpSpPr>
            <p:nvPr/>
          </p:nvGrpSpPr>
          <p:grpSpPr bwMode="auto">
            <a:xfrm>
              <a:off x="317" y="2703"/>
              <a:ext cx="111" cy="216"/>
              <a:chOff x="1242" y="2774"/>
              <a:chExt cx="111" cy="216"/>
            </a:xfrm>
          </p:grpSpPr>
          <p:sp>
            <p:nvSpPr>
              <p:cNvPr id="66615" name="Line 74"/>
              <p:cNvSpPr>
                <a:spLocks noChangeShapeType="1"/>
              </p:cNvSpPr>
              <p:nvPr/>
            </p:nvSpPr>
            <p:spPr bwMode="auto">
              <a:xfrm>
                <a:off x="1290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6" name="Line 75"/>
              <p:cNvSpPr>
                <a:spLocks noChangeShapeType="1"/>
              </p:cNvSpPr>
              <p:nvPr/>
            </p:nvSpPr>
            <p:spPr bwMode="auto">
              <a:xfrm flipH="1">
                <a:off x="1242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7" name="Line 76"/>
              <p:cNvSpPr>
                <a:spLocks noChangeShapeType="1"/>
              </p:cNvSpPr>
              <p:nvPr/>
            </p:nvSpPr>
            <p:spPr bwMode="auto">
              <a:xfrm>
                <a:off x="1242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8" name="Line 77"/>
              <p:cNvSpPr>
                <a:spLocks noChangeShapeType="1"/>
              </p:cNvSpPr>
              <p:nvPr/>
            </p:nvSpPr>
            <p:spPr bwMode="auto">
              <a:xfrm>
                <a:off x="1245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9" name="Line 78"/>
              <p:cNvSpPr>
                <a:spLocks noChangeShapeType="1"/>
              </p:cNvSpPr>
              <p:nvPr/>
            </p:nvSpPr>
            <p:spPr bwMode="auto">
              <a:xfrm flipH="1">
                <a:off x="1245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20" name="Line 79"/>
              <p:cNvSpPr>
                <a:spLocks noChangeShapeType="1"/>
              </p:cNvSpPr>
              <p:nvPr/>
            </p:nvSpPr>
            <p:spPr bwMode="auto">
              <a:xfrm>
                <a:off x="1245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21" name="Line 80"/>
              <p:cNvSpPr>
                <a:spLocks noChangeShapeType="1"/>
              </p:cNvSpPr>
              <p:nvPr/>
            </p:nvSpPr>
            <p:spPr bwMode="auto">
              <a:xfrm flipH="1">
                <a:off x="1245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6591" name="Group 81"/>
            <p:cNvGrpSpPr>
              <a:grpSpLocks/>
            </p:cNvGrpSpPr>
            <p:nvPr/>
          </p:nvGrpSpPr>
          <p:grpSpPr bwMode="auto">
            <a:xfrm>
              <a:off x="1765" y="2692"/>
              <a:ext cx="111" cy="216"/>
              <a:chOff x="1929" y="2774"/>
              <a:chExt cx="111" cy="216"/>
            </a:xfrm>
          </p:grpSpPr>
          <p:sp>
            <p:nvSpPr>
              <p:cNvPr id="66608" name="Line 82"/>
              <p:cNvSpPr>
                <a:spLocks noChangeShapeType="1"/>
              </p:cNvSpPr>
              <p:nvPr/>
            </p:nvSpPr>
            <p:spPr bwMode="auto">
              <a:xfrm>
                <a:off x="1977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9" name="Line 83"/>
              <p:cNvSpPr>
                <a:spLocks noChangeShapeType="1"/>
              </p:cNvSpPr>
              <p:nvPr/>
            </p:nvSpPr>
            <p:spPr bwMode="auto">
              <a:xfrm flipH="1">
                <a:off x="1929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0" name="Line 84"/>
              <p:cNvSpPr>
                <a:spLocks noChangeShapeType="1"/>
              </p:cNvSpPr>
              <p:nvPr/>
            </p:nvSpPr>
            <p:spPr bwMode="auto">
              <a:xfrm>
                <a:off x="1929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1" name="Line 85"/>
              <p:cNvSpPr>
                <a:spLocks noChangeShapeType="1"/>
              </p:cNvSpPr>
              <p:nvPr/>
            </p:nvSpPr>
            <p:spPr bwMode="auto">
              <a:xfrm>
                <a:off x="1932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2" name="Line 86"/>
              <p:cNvSpPr>
                <a:spLocks noChangeShapeType="1"/>
              </p:cNvSpPr>
              <p:nvPr/>
            </p:nvSpPr>
            <p:spPr bwMode="auto">
              <a:xfrm flipH="1">
                <a:off x="1932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3" name="Line 87"/>
              <p:cNvSpPr>
                <a:spLocks noChangeShapeType="1"/>
              </p:cNvSpPr>
              <p:nvPr/>
            </p:nvSpPr>
            <p:spPr bwMode="auto">
              <a:xfrm>
                <a:off x="1932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14" name="Line 88"/>
              <p:cNvSpPr>
                <a:spLocks noChangeShapeType="1"/>
              </p:cNvSpPr>
              <p:nvPr/>
            </p:nvSpPr>
            <p:spPr bwMode="auto">
              <a:xfrm flipH="1">
                <a:off x="1932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6592" name="Group 89"/>
            <p:cNvGrpSpPr>
              <a:grpSpLocks/>
            </p:cNvGrpSpPr>
            <p:nvPr/>
          </p:nvGrpSpPr>
          <p:grpSpPr bwMode="auto">
            <a:xfrm>
              <a:off x="2387" y="2677"/>
              <a:ext cx="111" cy="216"/>
              <a:chOff x="2551" y="2759"/>
              <a:chExt cx="111" cy="216"/>
            </a:xfrm>
          </p:grpSpPr>
          <p:sp>
            <p:nvSpPr>
              <p:cNvPr id="66601" name="Line 90"/>
              <p:cNvSpPr>
                <a:spLocks noChangeShapeType="1"/>
              </p:cNvSpPr>
              <p:nvPr/>
            </p:nvSpPr>
            <p:spPr bwMode="auto">
              <a:xfrm>
                <a:off x="2599" y="275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2" name="Line 91"/>
              <p:cNvSpPr>
                <a:spLocks noChangeShapeType="1"/>
              </p:cNvSpPr>
              <p:nvPr/>
            </p:nvSpPr>
            <p:spPr bwMode="auto">
              <a:xfrm flipH="1">
                <a:off x="2551" y="278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3" name="Line 92"/>
              <p:cNvSpPr>
                <a:spLocks noChangeShapeType="1"/>
              </p:cNvSpPr>
              <p:nvPr/>
            </p:nvSpPr>
            <p:spPr bwMode="auto">
              <a:xfrm>
                <a:off x="2551" y="295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4" name="Line 93"/>
              <p:cNvSpPr>
                <a:spLocks noChangeShapeType="1"/>
              </p:cNvSpPr>
              <p:nvPr/>
            </p:nvSpPr>
            <p:spPr bwMode="auto">
              <a:xfrm>
                <a:off x="2554" y="280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5" name="Line 94"/>
              <p:cNvSpPr>
                <a:spLocks noChangeShapeType="1"/>
              </p:cNvSpPr>
              <p:nvPr/>
            </p:nvSpPr>
            <p:spPr bwMode="auto">
              <a:xfrm flipH="1">
                <a:off x="2554" y="284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6" name="Line 95"/>
              <p:cNvSpPr>
                <a:spLocks noChangeShapeType="1"/>
              </p:cNvSpPr>
              <p:nvPr/>
            </p:nvSpPr>
            <p:spPr bwMode="auto">
              <a:xfrm>
                <a:off x="2554" y="287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607" name="Line 96"/>
              <p:cNvSpPr>
                <a:spLocks noChangeShapeType="1"/>
              </p:cNvSpPr>
              <p:nvPr/>
            </p:nvSpPr>
            <p:spPr bwMode="auto">
              <a:xfrm flipH="1">
                <a:off x="2554" y="291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93" name="Text Box 97"/>
            <p:cNvSpPr txBox="1">
              <a:spLocks noChangeArrowheads="1"/>
            </p:cNvSpPr>
            <p:nvPr/>
          </p:nvSpPr>
          <p:spPr bwMode="auto">
            <a:xfrm>
              <a:off x="152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+</a:t>
              </a:r>
            </a:p>
          </p:txBody>
        </p:sp>
        <p:sp>
          <p:nvSpPr>
            <p:cNvPr id="66594" name="Text Box 98"/>
            <p:cNvSpPr txBox="1">
              <a:spLocks noChangeArrowheads="1"/>
            </p:cNvSpPr>
            <p:nvPr/>
          </p:nvSpPr>
          <p:spPr bwMode="auto">
            <a:xfrm>
              <a:off x="2468" y="249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+</a:t>
              </a:r>
            </a:p>
          </p:txBody>
        </p:sp>
        <p:sp>
          <p:nvSpPr>
            <p:cNvPr id="66595" name="Line 99"/>
            <p:cNvSpPr>
              <a:spLocks noChangeShapeType="1"/>
            </p:cNvSpPr>
            <p:nvPr/>
          </p:nvSpPr>
          <p:spPr bwMode="auto">
            <a:xfrm>
              <a:off x="1091" y="269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6" name="Oval 100"/>
            <p:cNvSpPr>
              <a:spLocks noChangeArrowheads="1"/>
            </p:cNvSpPr>
            <p:nvPr/>
          </p:nvSpPr>
          <p:spPr bwMode="auto">
            <a:xfrm>
              <a:off x="337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7" name="Oval 101"/>
            <p:cNvSpPr>
              <a:spLocks noChangeArrowheads="1"/>
            </p:cNvSpPr>
            <p:nvPr/>
          </p:nvSpPr>
          <p:spPr bwMode="auto">
            <a:xfrm>
              <a:off x="1049" y="21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8" name="Oval 102"/>
            <p:cNvSpPr>
              <a:spLocks noChangeArrowheads="1"/>
            </p:cNvSpPr>
            <p:nvPr/>
          </p:nvSpPr>
          <p:spPr bwMode="auto">
            <a:xfrm>
              <a:off x="1049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6599" name="AutoShape 103"/>
            <p:cNvCxnSpPr>
              <a:cxnSpLocks noChangeShapeType="1"/>
              <a:stCxn id="66571" idx="2"/>
              <a:endCxn id="66598" idx="6"/>
            </p:cNvCxnSpPr>
            <p:nvPr/>
          </p:nvCxnSpPr>
          <p:spPr bwMode="auto">
            <a:xfrm flipH="1" flipV="1">
              <a:off x="1132" y="3316"/>
              <a:ext cx="64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6600" name="AutoShape 104"/>
            <p:cNvCxnSpPr>
              <a:cxnSpLocks noChangeShapeType="1"/>
              <a:stCxn id="66570" idx="2"/>
              <a:endCxn id="66597" idx="6"/>
            </p:cNvCxnSpPr>
            <p:nvPr/>
          </p:nvCxnSpPr>
          <p:spPr bwMode="auto">
            <a:xfrm flipH="1" flipV="1">
              <a:off x="1132" y="2151"/>
              <a:ext cx="63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346EA15-7274-4480-9111-6FD1F70FCAF0}" type="slidenum">
              <a:rPr lang="en-US" smtClean="0"/>
              <a:pPr lvl="1"/>
              <a:t>26</a:t>
            </a:fld>
            <a:endParaRPr lang="en-US" smtClean="0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Review…Dividers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4"/>
            </a:pPr>
            <a:r>
              <a:rPr lang="en-US" smtClean="0"/>
              <a:t>What is a voltage/current divider?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mtClean="0"/>
              <a:t>Using a current divider find </a:t>
            </a:r>
            <a:r>
              <a:rPr lang="en-US" b="1" i="1" smtClean="0"/>
              <a:t>i</a:t>
            </a:r>
            <a:r>
              <a:rPr lang="en-US" b="1" i="1" baseline="-25000" smtClean="0"/>
              <a:t>1</a:t>
            </a:r>
          </a:p>
          <a:p>
            <a:pPr marL="1371600" lvl="2" indent="-4572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smtClean="0"/>
              <a:t> = 10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2</a:t>
            </a:r>
            <a:r>
              <a:rPr lang="en-US" smtClean="0">
                <a:cs typeface="Times New Roman" pitchFamily="18" charset="0"/>
              </a:rPr>
              <a:t> = 2 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smtClean="0">
                <a:cs typeface="Times New Roman" pitchFamily="18" charset="0"/>
              </a:rPr>
              <a:t>R</a:t>
            </a:r>
            <a:r>
              <a:rPr lang="en-US" b="1" baseline="-25000" smtClean="0">
                <a:cs typeface="Times New Roman" pitchFamily="18" charset="0"/>
              </a:rPr>
              <a:t>3</a:t>
            </a:r>
            <a:r>
              <a:rPr lang="en-US" smtClean="0">
                <a:cs typeface="Times New Roman" pitchFamily="18" charset="0"/>
              </a:rPr>
              <a:t> = 20 </a:t>
            </a:r>
            <a:r>
              <a:rPr lang="el-GR" smtClean="0">
                <a:cs typeface="Times New Roman" pitchFamily="18" charset="0"/>
              </a:rPr>
              <a:t>Ω</a:t>
            </a:r>
            <a:r>
              <a:rPr lang="en-US" smtClean="0">
                <a:cs typeface="Times New Roman" pitchFamily="18" charset="0"/>
              </a:rPr>
              <a:t>, </a:t>
            </a:r>
            <a:r>
              <a:rPr lang="en-US" b="1" i="1" smtClean="0">
                <a:cs typeface="Times New Roman" pitchFamily="18" charset="0"/>
              </a:rPr>
              <a:t>I</a:t>
            </a:r>
            <a:r>
              <a:rPr lang="en-US" b="1" i="1" baseline="-25000" smtClean="0">
                <a:cs typeface="Times New Roman" pitchFamily="18" charset="0"/>
              </a:rPr>
              <a:t>s</a:t>
            </a:r>
            <a:r>
              <a:rPr lang="en-US" smtClean="0">
                <a:cs typeface="Times New Roman" pitchFamily="18" charset="0"/>
              </a:rPr>
              <a:t> = 4A</a:t>
            </a:r>
          </a:p>
        </p:txBody>
      </p:sp>
      <p:grpSp>
        <p:nvGrpSpPr>
          <p:cNvPr id="9225" name="Group 4"/>
          <p:cNvGrpSpPr>
            <a:grpSpLocks/>
          </p:cNvGrpSpPr>
          <p:nvPr/>
        </p:nvGrpSpPr>
        <p:grpSpPr bwMode="auto">
          <a:xfrm>
            <a:off x="0" y="3352800"/>
            <a:ext cx="4211638" cy="1973263"/>
            <a:chOff x="83" y="2112"/>
            <a:chExt cx="2653" cy="1243"/>
          </a:xfrm>
        </p:grpSpPr>
        <p:sp>
          <p:nvSpPr>
            <p:cNvPr id="9226" name="Oval 5"/>
            <p:cNvSpPr>
              <a:spLocks noChangeArrowheads="1"/>
            </p:cNvSpPr>
            <p:nvPr/>
          </p:nvSpPr>
          <p:spPr bwMode="auto">
            <a:xfrm>
              <a:off x="317" y="21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27" name="AutoShape 6"/>
            <p:cNvCxnSpPr>
              <a:cxnSpLocks noChangeShapeType="1"/>
              <a:stCxn id="9247" idx="0"/>
              <a:endCxn id="9255" idx="4"/>
            </p:cNvCxnSpPr>
            <p:nvPr/>
          </p:nvCxnSpPr>
          <p:spPr bwMode="auto">
            <a:xfrm rot="-5400000">
              <a:off x="875" y="2405"/>
              <a:ext cx="432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228" name="Oval 7"/>
            <p:cNvSpPr>
              <a:spLocks noChangeArrowheads="1"/>
            </p:cNvSpPr>
            <p:nvPr/>
          </p:nvSpPr>
          <p:spPr bwMode="auto">
            <a:xfrm>
              <a:off x="1765" y="211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Oval 8"/>
            <p:cNvSpPr>
              <a:spLocks noChangeArrowheads="1"/>
            </p:cNvSpPr>
            <p:nvPr/>
          </p:nvSpPr>
          <p:spPr bwMode="auto">
            <a:xfrm>
              <a:off x="1779" y="32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30" name="AutoShape 9"/>
            <p:cNvCxnSpPr>
              <a:cxnSpLocks noChangeShapeType="1"/>
              <a:stCxn id="9256" idx="0"/>
              <a:endCxn id="9247" idx="4"/>
            </p:cNvCxnSpPr>
            <p:nvPr/>
          </p:nvCxnSpPr>
          <p:spPr bwMode="auto">
            <a:xfrm rot="-5400000">
              <a:off x="918" y="3104"/>
              <a:ext cx="346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1" name="AutoShape 10"/>
            <p:cNvCxnSpPr>
              <a:cxnSpLocks noChangeShapeType="1"/>
              <a:stCxn id="9254" idx="6"/>
              <a:endCxn id="9256" idx="2"/>
            </p:cNvCxnSpPr>
            <p:nvPr/>
          </p:nvCxnSpPr>
          <p:spPr bwMode="auto">
            <a:xfrm>
              <a:off x="420" y="3316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2" name="AutoShape 11"/>
            <p:cNvCxnSpPr>
              <a:cxnSpLocks noChangeShapeType="1"/>
              <a:stCxn id="9254" idx="0"/>
              <a:endCxn id="9275" idx="1"/>
            </p:cNvCxnSpPr>
            <p:nvPr/>
          </p:nvCxnSpPr>
          <p:spPr bwMode="auto">
            <a:xfrm flipH="1" flipV="1">
              <a:off x="374" y="2919"/>
              <a:ext cx="5" cy="35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3" name="AutoShape 12"/>
            <p:cNvCxnSpPr>
              <a:cxnSpLocks noChangeShapeType="1"/>
              <a:stCxn id="9226" idx="4"/>
              <a:endCxn id="9273" idx="0"/>
            </p:cNvCxnSpPr>
            <p:nvPr/>
          </p:nvCxnSpPr>
          <p:spPr bwMode="auto">
            <a:xfrm>
              <a:off x="359" y="2191"/>
              <a:ext cx="6" cy="5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4" name="AutoShape 13"/>
            <p:cNvCxnSpPr>
              <a:cxnSpLocks noChangeShapeType="1"/>
              <a:stCxn id="9226" idx="6"/>
              <a:endCxn id="9255" idx="2"/>
            </p:cNvCxnSpPr>
            <p:nvPr/>
          </p:nvCxnSpPr>
          <p:spPr bwMode="auto">
            <a:xfrm flipV="1">
              <a:off x="400" y="2151"/>
              <a:ext cx="649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5" name="AutoShape 14"/>
            <p:cNvCxnSpPr>
              <a:cxnSpLocks noChangeShapeType="1"/>
              <a:stCxn id="9228" idx="4"/>
              <a:endCxn id="9266" idx="0"/>
            </p:cNvCxnSpPr>
            <p:nvPr/>
          </p:nvCxnSpPr>
          <p:spPr bwMode="auto">
            <a:xfrm>
              <a:off x="1807" y="2192"/>
              <a:ext cx="6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6" name="AutoShape 15"/>
            <p:cNvCxnSpPr>
              <a:cxnSpLocks noChangeShapeType="1"/>
              <a:stCxn id="9229" idx="0"/>
              <a:endCxn id="9268" idx="1"/>
            </p:cNvCxnSpPr>
            <p:nvPr/>
          </p:nvCxnSpPr>
          <p:spPr bwMode="auto">
            <a:xfrm flipV="1">
              <a:off x="1821" y="2908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37" name="AutoShape 16"/>
            <p:cNvCxnSpPr>
              <a:cxnSpLocks noChangeShapeType="1"/>
              <a:stCxn id="9229" idx="6"/>
              <a:endCxn id="9261" idx="1"/>
            </p:cNvCxnSpPr>
            <p:nvPr/>
          </p:nvCxnSpPr>
          <p:spPr bwMode="auto">
            <a:xfrm flipV="1">
              <a:off x="1862" y="2893"/>
              <a:ext cx="582" cy="424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238" name="AutoShape 17"/>
            <p:cNvCxnSpPr>
              <a:cxnSpLocks noChangeShapeType="1"/>
              <a:stCxn id="9228" idx="6"/>
              <a:endCxn id="9259" idx="0"/>
            </p:cNvCxnSpPr>
            <p:nvPr/>
          </p:nvCxnSpPr>
          <p:spPr bwMode="auto">
            <a:xfrm>
              <a:off x="1848" y="2154"/>
              <a:ext cx="587" cy="52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239" name="Line 18"/>
            <p:cNvSpPr>
              <a:spLocks noChangeShapeType="1"/>
            </p:cNvSpPr>
            <p:nvPr/>
          </p:nvSpPr>
          <p:spPr bwMode="auto">
            <a:xfrm flipV="1">
              <a:off x="435" y="226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Text Box 19"/>
            <p:cNvSpPr txBox="1">
              <a:spLocks noChangeArrowheads="1"/>
            </p:cNvSpPr>
            <p:nvPr/>
          </p:nvSpPr>
          <p:spPr bwMode="auto">
            <a:xfrm>
              <a:off x="133" y="225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9241" name="Line 20"/>
            <p:cNvSpPr>
              <a:spLocks noChangeShapeType="1"/>
            </p:cNvSpPr>
            <p:nvPr/>
          </p:nvSpPr>
          <p:spPr bwMode="auto">
            <a:xfrm flipV="1">
              <a:off x="1867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Text Box 21"/>
            <p:cNvSpPr txBox="1">
              <a:spLocks noChangeArrowheads="1"/>
            </p:cNvSpPr>
            <p:nvPr/>
          </p:nvSpPr>
          <p:spPr bwMode="auto">
            <a:xfrm>
              <a:off x="1603" y="227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9243" name="Line 22"/>
            <p:cNvSpPr>
              <a:spLocks noChangeShapeType="1"/>
            </p:cNvSpPr>
            <p:nvPr/>
          </p:nvSpPr>
          <p:spPr bwMode="auto">
            <a:xfrm flipV="1">
              <a:off x="2502" y="2288"/>
              <a:ext cx="0" cy="2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Text Box 23"/>
            <p:cNvSpPr txBox="1">
              <a:spLocks noChangeArrowheads="1"/>
            </p:cNvSpPr>
            <p:nvPr/>
          </p:nvSpPr>
          <p:spPr bwMode="auto">
            <a:xfrm>
              <a:off x="2260" y="226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9245" name="Text Box 24"/>
            <p:cNvSpPr txBox="1">
              <a:spLocks noChangeArrowheads="1"/>
            </p:cNvSpPr>
            <p:nvPr/>
          </p:nvSpPr>
          <p:spPr bwMode="auto">
            <a:xfrm>
              <a:off x="8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+</a:t>
              </a:r>
            </a:p>
          </p:txBody>
        </p:sp>
        <p:sp>
          <p:nvSpPr>
            <p:cNvPr id="9246" name="Text Box 25"/>
            <p:cNvSpPr txBox="1">
              <a:spLocks noChangeArrowheads="1"/>
            </p:cNvSpPr>
            <p:nvPr/>
          </p:nvSpPr>
          <p:spPr bwMode="auto">
            <a:xfrm>
              <a:off x="1257" y="2651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9247" name="Oval 26"/>
            <p:cNvSpPr>
              <a:spLocks noChangeArrowheads="1"/>
            </p:cNvSpPr>
            <p:nvPr/>
          </p:nvSpPr>
          <p:spPr bwMode="auto">
            <a:xfrm>
              <a:off x="925" y="2621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48" name="Group 27"/>
            <p:cNvGrpSpPr>
              <a:grpSpLocks/>
            </p:cNvGrpSpPr>
            <p:nvPr/>
          </p:nvGrpSpPr>
          <p:grpSpPr bwMode="auto">
            <a:xfrm>
              <a:off x="317" y="2703"/>
              <a:ext cx="111" cy="216"/>
              <a:chOff x="1242" y="2774"/>
              <a:chExt cx="111" cy="216"/>
            </a:xfrm>
          </p:grpSpPr>
          <p:sp>
            <p:nvSpPr>
              <p:cNvPr id="9273" name="Line 28"/>
              <p:cNvSpPr>
                <a:spLocks noChangeShapeType="1"/>
              </p:cNvSpPr>
              <p:nvPr/>
            </p:nvSpPr>
            <p:spPr bwMode="auto">
              <a:xfrm>
                <a:off x="1290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4" name="Line 29"/>
              <p:cNvSpPr>
                <a:spLocks noChangeShapeType="1"/>
              </p:cNvSpPr>
              <p:nvPr/>
            </p:nvSpPr>
            <p:spPr bwMode="auto">
              <a:xfrm flipH="1">
                <a:off x="1242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5" name="Line 30"/>
              <p:cNvSpPr>
                <a:spLocks noChangeShapeType="1"/>
              </p:cNvSpPr>
              <p:nvPr/>
            </p:nvSpPr>
            <p:spPr bwMode="auto">
              <a:xfrm>
                <a:off x="1242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6" name="Line 31"/>
              <p:cNvSpPr>
                <a:spLocks noChangeShapeType="1"/>
              </p:cNvSpPr>
              <p:nvPr/>
            </p:nvSpPr>
            <p:spPr bwMode="auto">
              <a:xfrm>
                <a:off x="1245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7" name="Line 32"/>
              <p:cNvSpPr>
                <a:spLocks noChangeShapeType="1"/>
              </p:cNvSpPr>
              <p:nvPr/>
            </p:nvSpPr>
            <p:spPr bwMode="auto">
              <a:xfrm flipH="1">
                <a:off x="1245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8" name="Line 33"/>
              <p:cNvSpPr>
                <a:spLocks noChangeShapeType="1"/>
              </p:cNvSpPr>
              <p:nvPr/>
            </p:nvSpPr>
            <p:spPr bwMode="auto">
              <a:xfrm>
                <a:off x="1245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9" name="Line 34"/>
              <p:cNvSpPr>
                <a:spLocks noChangeShapeType="1"/>
              </p:cNvSpPr>
              <p:nvPr/>
            </p:nvSpPr>
            <p:spPr bwMode="auto">
              <a:xfrm flipH="1">
                <a:off x="1245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9" name="Group 35"/>
            <p:cNvGrpSpPr>
              <a:grpSpLocks/>
            </p:cNvGrpSpPr>
            <p:nvPr/>
          </p:nvGrpSpPr>
          <p:grpSpPr bwMode="auto">
            <a:xfrm>
              <a:off x="1765" y="2692"/>
              <a:ext cx="111" cy="216"/>
              <a:chOff x="1929" y="2774"/>
              <a:chExt cx="111" cy="216"/>
            </a:xfrm>
          </p:grpSpPr>
          <p:sp>
            <p:nvSpPr>
              <p:cNvPr id="9266" name="Line 36"/>
              <p:cNvSpPr>
                <a:spLocks noChangeShapeType="1"/>
              </p:cNvSpPr>
              <p:nvPr/>
            </p:nvSpPr>
            <p:spPr bwMode="auto">
              <a:xfrm>
                <a:off x="1977" y="2774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7" name="Line 37"/>
              <p:cNvSpPr>
                <a:spLocks noChangeShapeType="1"/>
              </p:cNvSpPr>
              <p:nvPr/>
            </p:nvSpPr>
            <p:spPr bwMode="auto">
              <a:xfrm flipH="1">
                <a:off x="1929" y="2795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8" name="Line 38"/>
              <p:cNvSpPr>
                <a:spLocks noChangeShapeType="1"/>
              </p:cNvSpPr>
              <p:nvPr/>
            </p:nvSpPr>
            <p:spPr bwMode="auto">
              <a:xfrm>
                <a:off x="1929" y="2966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9" name="Line 39"/>
              <p:cNvSpPr>
                <a:spLocks noChangeShapeType="1"/>
              </p:cNvSpPr>
              <p:nvPr/>
            </p:nvSpPr>
            <p:spPr bwMode="auto">
              <a:xfrm>
                <a:off x="1932" y="2816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0" name="Line 40"/>
              <p:cNvSpPr>
                <a:spLocks noChangeShapeType="1"/>
              </p:cNvSpPr>
              <p:nvPr/>
            </p:nvSpPr>
            <p:spPr bwMode="auto">
              <a:xfrm flipH="1">
                <a:off x="1932" y="2861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1" name="Line 41"/>
              <p:cNvSpPr>
                <a:spLocks noChangeShapeType="1"/>
              </p:cNvSpPr>
              <p:nvPr/>
            </p:nvSpPr>
            <p:spPr bwMode="auto">
              <a:xfrm>
                <a:off x="1932" y="2888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72" name="Line 42"/>
              <p:cNvSpPr>
                <a:spLocks noChangeShapeType="1"/>
              </p:cNvSpPr>
              <p:nvPr/>
            </p:nvSpPr>
            <p:spPr bwMode="auto">
              <a:xfrm flipH="1">
                <a:off x="1932" y="2933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50" name="Group 43"/>
            <p:cNvGrpSpPr>
              <a:grpSpLocks/>
            </p:cNvGrpSpPr>
            <p:nvPr/>
          </p:nvGrpSpPr>
          <p:grpSpPr bwMode="auto">
            <a:xfrm>
              <a:off x="2387" y="2677"/>
              <a:ext cx="111" cy="216"/>
              <a:chOff x="2551" y="2759"/>
              <a:chExt cx="111" cy="216"/>
            </a:xfrm>
          </p:grpSpPr>
          <p:sp>
            <p:nvSpPr>
              <p:cNvPr id="9259" name="Line 44"/>
              <p:cNvSpPr>
                <a:spLocks noChangeShapeType="1"/>
              </p:cNvSpPr>
              <p:nvPr/>
            </p:nvSpPr>
            <p:spPr bwMode="auto">
              <a:xfrm>
                <a:off x="2599" y="2759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0" name="Line 45"/>
              <p:cNvSpPr>
                <a:spLocks noChangeShapeType="1"/>
              </p:cNvSpPr>
              <p:nvPr/>
            </p:nvSpPr>
            <p:spPr bwMode="auto">
              <a:xfrm flipH="1">
                <a:off x="2551" y="2780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1" name="Line 46"/>
              <p:cNvSpPr>
                <a:spLocks noChangeShapeType="1"/>
              </p:cNvSpPr>
              <p:nvPr/>
            </p:nvSpPr>
            <p:spPr bwMode="auto">
              <a:xfrm>
                <a:off x="2551" y="2951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2" name="Line 47"/>
              <p:cNvSpPr>
                <a:spLocks noChangeShapeType="1"/>
              </p:cNvSpPr>
              <p:nvPr/>
            </p:nvSpPr>
            <p:spPr bwMode="auto">
              <a:xfrm>
                <a:off x="2554" y="2801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3" name="Line 48"/>
              <p:cNvSpPr>
                <a:spLocks noChangeShapeType="1"/>
              </p:cNvSpPr>
              <p:nvPr/>
            </p:nvSpPr>
            <p:spPr bwMode="auto">
              <a:xfrm flipH="1">
                <a:off x="2554" y="2846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4" name="Line 49"/>
              <p:cNvSpPr>
                <a:spLocks noChangeShapeType="1"/>
              </p:cNvSpPr>
              <p:nvPr/>
            </p:nvSpPr>
            <p:spPr bwMode="auto">
              <a:xfrm>
                <a:off x="2554" y="2873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65" name="Line 50"/>
              <p:cNvSpPr>
                <a:spLocks noChangeShapeType="1"/>
              </p:cNvSpPr>
              <p:nvPr/>
            </p:nvSpPr>
            <p:spPr bwMode="auto">
              <a:xfrm flipH="1">
                <a:off x="2554" y="2918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51" name="Text Box 51"/>
            <p:cNvSpPr txBox="1">
              <a:spLocks noChangeArrowheads="1"/>
            </p:cNvSpPr>
            <p:nvPr/>
          </p:nvSpPr>
          <p:spPr bwMode="auto">
            <a:xfrm>
              <a:off x="1523" y="2499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+</a:t>
              </a:r>
            </a:p>
          </p:txBody>
        </p:sp>
        <p:sp>
          <p:nvSpPr>
            <p:cNvPr id="9252" name="Text Box 52"/>
            <p:cNvSpPr txBox="1">
              <a:spLocks noChangeArrowheads="1"/>
            </p:cNvSpPr>
            <p:nvPr/>
          </p:nvSpPr>
          <p:spPr bwMode="auto">
            <a:xfrm>
              <a:off x="2468" y="249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+</a:t>
              </a:r>
            </a:p>
          </p:txBody>
        </p:sp>
        <p:sp>
          <p:nvSpPr>
            <p:cNvPr id="9253" name="Line 53"/>
            <p:cNvSpPr>
              <a:spLocks noChangeShapeType="1"/>
            </p:cNvSpPr>
            <p:nvPr/>
          </p:nvSpPr>
          <p:spPr bwMode="auto">
            <a:xfrm>
              <a:off x="1091" y="269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Oval 54"/>
            <p:cNvSpPr>
              <a:spLocks noChangeArrowheads="1"/>
            </p:cNvSpPr>
            <p:nvPr/>
          </p:nvSpPr>
          <p:spPr bwMode="auto">
            <a:xfrm>
              <a:off x="337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5" name="Oval 55"/>
            <p:cNvSpPr>
              <a:spLocks noChangeArrowheads="1"/>
            </p:cNvSpPr>
            <p:nvPr/>
          </p:nvSpPr>
          <p:spPr bwMode="auto">
            <a:xfrm>
              <a:off x="1049" y="211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Oval 56"/>
            <p:cNvSpPr>
              <a:spLocks noChangeArrowheads="1"/>
            </p:cNvSpPr>
            <p:nvPr/>
          </p:nvSpPr>
          <p:spPr bwMode="auto">
            <a:xfrm>
              <a:off x="1049" y="327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57" name="AutoShape 57"/>
            <p:cNvCxnSpPr>
              <a:cxnSpLocks noChangeShapeType="1"/>
              <a:stCxn id="9229" idx="2"/>
              <a:endCxn id="9256" idx="6"/>
            </p:cNvCxnSpPr>
            <p:nvPr/>
          </p:nvCxnSpPr>
          <p:spPr bwMode="auto">
            <a:xfrm flipH="1" flipV="1">
              <a:off x="1132" y="3316"/>
              <a:ext cx="647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258" name="AutoShape 58"/>
            <p:cNvCxnSpPr>
              <a:cxnSpLocks noChangeShapeType="1"/>
              <a:stCxn id="9228" idx="2"/>
              <a:endCxn id="9255" idx="6"/>
            </p:cNvCxnSpPr>
            <p:nvPr/>
          </p:nvCxnSpPr>
          <p:spPr bwMode="auto">
            <a:xfrm flipH="1" flipV="1">
              <a:off x="1132" y="2151"/>
              <a:ext cx="633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aphicFrame>
        <p:nvGraphicFramePr>
          <p:cNvPr id="9218" name="Object 59"/>
          <p:cNvGraphicFramePr>
            <a:graphicFrameLocks noChangeAspect="1"/>
          </p:cNvGraphicFramePr>
          <p:nvPr/>
        </p:nvGraphicFramePr>
        <p:xfrm>
          <a:off x="4433888" y="2971800"/>
          <a:ext cx="2500312" cy="3200400"/>
        </p:xfrm>
        <a:graphic>
          <a:graphicData uri="http://schemas.openxmlformats.org/presentationml/2006/ole">
            <p:oleObj spid="_x0000_s9218" name="Equation" r:id="rId3" imgW="1993680" imgH="2450880" progId="Equation.3">
              <p:embed/>
            </p:oleObj>
          </a:graphicData>
        </a:graphic>
      </p:graphicFrame>
      <p:graphicFrame>
        <p:nvGraphicFramePr>
          <p:cNvPr id="9219" name="Object 60"/>
          <p:cNvGraphicFramePr>
            <a:graphicFrameLocks noChangeAspect="1"/>
          </p:cNvGraphicFramePr>
          <p:nvPr/>
        </p:nvGraphicFramePr>
        <p:xfrm>
          <a:off x="7086600" y="2995613"/>
          <a:ext cx="1960563" cy="2614612"/>
        </p:xfrm>
        <a:graphic>
          <a:graphicData uri="http://schemas.openxmlformats.org/presentationml/2006/ole">
            <p:oleObj spid="_x0000_s9219" name="Equation" r:id="rId4" imgW="1396800" imgH="1866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117D1DE-9591-437B-BA2E-FB087BFE85DB}" type="slidenum">
              <a:rPr lang="en-US" smtClean="0"/>
              <a:pPr lvl="1"/>
              <a:t>27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Review…Wheatstone </a:t>
            </a:r>
          </a:p>
        </p:txBody>
      </p:sp>
      <p:sp>
        <p:nvSpPr>
          <p:cNvPr id="675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5"/>
            </a:pPr>
            <a:r>
              <a:rPr lang="en-US" smtClean="0"/>
              <a:t>What is the voltage across the terminals a and b of the Wheatstone bridge?</a:t>
            </a:r>
          </a:p>
        </p:txBody>
      </p:sp>
      <p:grpSp>
        <p:nvGrpSpPr>
          <p:cNvPr id="67591" name="Group 4"/>
          <p:cNvGrpSpPr>
            <a:grpSpLocks/>
          </p:cNvGrpSpPr>
          <p:nvPr/>
        </p:nvGrpSpPr>
        <p:grpSpPr bwMode="auto">
          <a:xfrm>
            <a:off x="304800" y="2625725"/>
            <a:ext cx="3529013" cy="2022475"/>
            <a:chOff x="473" y="2077"/>
            <a:chExt cx="2223" cy="1274"/>
          </a:xfrm>
        </p:grpSpPr>
        <p:grpSp>
          <p:nvGrpSpPr>
            <p:cNvPr id="67592" name="Group 5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67654" name="Text Box 6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sp>
            <p:nvSpPr>
              <p:cNvPr id="67655" name="Oval 7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56" name="Text Box 8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67657" name="Text Box 9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sp>
          <p:nvSpPr>
            <p:cNvPr id="67593" name="Text Box 10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2</a:t>
              </a:r>
              <a:endParaRPr lang="en-US"/>
            </a:p>
          </p:txBody>
        </p:sp>
        <p:grpSp>
          <p:nvGrpSpPr>
            <p:cNvPr id="67594" name="Group 11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67606" name="Oval 12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07" name="Oval 13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7608" name="Group 14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67647" name="Line 1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8" name="Line 1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9" name="Line 1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50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51" name="Line 1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52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53" name="Line 2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7609" name="Oval 22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0" name="Oval 23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7611" name="Group 24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67640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1" name="Line 2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2" name="Line 2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3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4" name="Line 2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5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46" name="Line 3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7612" name="Group 32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67633" name="Line 3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4" name="Line 3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5" name="Line 3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6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7" name="Line 3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8" name="Line 3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9" name="Line 3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7613" name="Oval 40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14" name="Oval 41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67615" name="AutoShape 42"/>
              <p:cNvCxnSpPr>
                <a:cxnSpLocks noChangeShapeType="1"/>
                <a:stCxn id="67614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16" name="AutoShape 43"/>
              <p:cNvCxnSpPr>
                <a:cxnSpLocks noChangeShapeType="1"/>
                <a:stCxn id="67606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17" name="AutoShape 44"/>
              <p:cNvCxnSpPr>
                <a:cxnSpLocks noChangeShapeType="1"/>
                <a:stCxn id="67606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18" name="AutoShape 45"/>
              <p:cNvCxnSpPr>
                <a:cxnSpLocks noChangeShapeType="1"/>
                <a:stCxn id="67613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19" name="AutoShape 46"/>
              <p:cNvCxnSpPr>
                <a:cxnSpLocks noChangeShapeType="1"/>
                <a:stCxn id="67614" idx="6"/>
                <a:endCxn id="67609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20" name="AutoShape 47"/>
              <p:cNvCxnSpPr>
                <a:cxnSpLocks noChangeShapeType="1"/>
                <a:stCxn id="67613" idx="2"/>
                <a:endCxn id="67610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67621" name="Group 48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67626" name="Line 49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27" name="Line 5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28" name="Line 51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29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0" name="Line 5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1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7632" name="Line 5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67622" name="AutoShape 56"/>
              <p:cNvCxnSpPr>
                <a:cxnSpLocks noChangeShapeType="1"/>
                <a:stCxn id="67613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23" name="AutoShape 57"/>
              <p:cNvCxnSpPr>
                <a:cxnSpLocks noChangeShapeType="1"/>
                <a:stCxn id="67614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24" name="AutoShape 58"/>
              <p:cNvCxnSpPr>
                <a:cxnSpLocks noChangeShapeType="1"/>
                <a:stCxn id="67607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67625" name="AutoShape 59"/>
              <p:cNvCxnSpPr>
                <a:cxnSpLocks noChangeShapeType="1"/>
                <a:stCxn id="67607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67595" name="Text Box 60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67596" name="Text Box 61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67597" name="Text Box 62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800000"/>
                  </a:solidFill>
                </a:rPr>
                <a:t>R</a:t>
              </a:r>
              <a:r>
                <a:rPr lang="en-US" sz="2000" baseline="-25000">
                  <a:solidFill>
                    <a:srgbClr val="800000"/>
                  </a:solidFill>
                </a:rPr>
                <a:t>x</a:t>
              </a:r>
              <a:endParaRPr lang="en-US" sz="2000">
                <a:solidFill>
                  <a:srgbClr val="800000"/>
                </a:solidFill>
              </a:endParaRPr>
            </a:p>
          </p:txBody>
        </p:sp>
        <p:sp>
          <p:nvSpPr>
            <p:cNvPr id="67598" name="Text Box 63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67599" name="Text Box 64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67600" name="Text Box 65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a</a:t>
              </a:r>
            </a:p>
          </p:txBody>
        </p:sp>
        <p:sp>
          <p:nvSpPr>
            <p:cNvPr id="67601" name="Text Box 66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b</a:t>
              </a:r>
            </a:p>
          </p:txBody>
        </p:sp>
        <p:cxnSp>
          <p:nvCxnSpPr>
            <p:cNvPr id="67602" name="AutoShape 67"/>
            <p:cNvCxnSpPr>
              <a:cxnSpLocks noChangeShapeType="1"/>
              <a:stCxn id="67655" idx="4"/>
              <a:endCxn id="67607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7603" name="AutoShape 68"/>
            <p:cNvCxnSpPr>
              <a:cxnSpLocks noChangeShapeType="1"/>
              <a:stCxn id="67656" idx="0"/>
              <a:endCxn id="67606" idx="0"/>
            </p:cNvCxnSpPr>
            <p:nvPr/>
          </p:nvCxnSpPr>
          <p:spPr bwMode="auto">
            <a:xfrm rot="-54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67604" name="Text Box 69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67605" name="Text Box 70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D5443BE-D8AD-4B58-85B9-76B2BEFB1FDD}" type="slidenum">
              <a:rPr lang="en-US" smtClean="0"/>
              <a:pPr lvl="1"/>
              <a:t>28</a:t>
            </a:fld>
            <a:endParaRPr lang="en-US" smtClean="0"/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Review…Wheatstone</a:t>
            </a:r>
          </a:p>
        </p:txBody>
      </p:sp>
      <p:sp>
        <p:nvSpPr>
          <p:cNvPr id="102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5"/>
            </a:pPr>
            <a:r>
              <a:rPr lang="en-US" smtClean="0"/>
              <a:t>What is the voltage across the terminals a and b of the Wheatstone bridge?</a:t>
            </a:r>
          </a:p>
        </p:txBody>
      </p:sp>
      <p:grpSp>
        <p:nvGrpSpPr>
          <p:cNvPr id="10250" name="Group 4"/>
          <p:cNvGrpSpPr>
            <a:grpSpLocks/>
          </p:cNvGrpSpPr>
          <p:nvPr/>
        </p:nvGrpSpPr>
        <p:grpSpPr bwMode="auto">
          <a:xfrm>
            <a:off x="304800" y="2625725"/>
            <a:ext cx="3529013" cy="2022475"/>
            <a:chOff x="473" y="2077"/>
            <a:chExt cx="2223" cy="1274"/>
          </a:xfrm>
        </p:grpSpPr>
        <p:grpSp>
          <p:nvGrpSpPr>
            <p:cNvPr id="10252" name="Group 5"/>
            <p:cNvGrpSpPr>
              <a:grpSpLocks/>
            </p:cNvGrpSpPr>
            <p:nvPr/>
          </p:nvGrpSpPr>
          <p:grpSpPr bwMode="auto">
            <a:xfrm>
              <a:off x="473" y="2507"/>
              <a:ext cx="613" cy="328"/>
              <a:chOff x="557" y="2893"/>
              <a:chExt cx="613" cy="328"/>
            </a:xfrm>
          </p:grpSpPr>
          <p:sp>
            <p:nvSpPr>
              <p:cNvPr id="10314" name="Text Box 6"/>
              <p:cNvSpPr txBox="1">
                <a:spLocks noChangeArrowheads="1"/>
              </p:cNvSpPr>
              <p:nvPr/>
            </p:nvSpPr>
            <p:spPr bwMode="auto">
              <a:xfrm>
                <a:off x="557" y="291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sp>
            <p:nvSpPr>
              <p:cNvPr id="10315" name="Oval 7"/>
              <p:cNvSpPr>
                <a:spLocks noChangeArrowheads="1"/>
              </p:cNvSpPr>
              <p:nvPr/>
            </p:nvSpPr>
            <p:spPr bwMode="auto">
              <a:xfrm>
                <a:off x="838" y="2911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Text Box 8"/>
              <p:cNvSpPr txBox="1">
                <a:spLocks noChangeArrowheads="1"/>
              </p:cNvSpPr>
              <p:nvPr/>
            </p:nvSpPr>
            <p:spPr bwMode="auto">
              <a:xfrm>
                <a:off x="907" y="2893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10317" name="Text Box 9"/>
              <p:cNvSpPr txBox="1">
                <a:spLocks noChangeArrowheads="1"/>
              </p:cNvSpPr>
              <p:nvPr/>
            </p:nvSpPr>
            <p:spPr bwMode="auto">
              <a:xfrm>
                <a:off x="908" y="2955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sp>
          <p:nvSpPr>
            <p:cNvPr id="10253" name="Text Box 10"/>
            <p:cNvSpPr txBox="1">
              <a:spLocks noChangeArrowheads="1"/>
            </p:cNvSpPr>
            <p:nvPr/>
          </p:nvSpPr>
          <p:spPr bwMode="auto">
            <a:xfrm>
              <a:off x="1514" y="2923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2</a:t>
              </a:r>
              <a:endParaRPr lang="en-US"/>
            </a:p>
          </p:txBody>
        </p:sp>
        <p:grpSp>
          <p:nvGrpSpPr>
            <p:cNvPr id="10254" name="Group 11"/>
            <p:cNvGrpSpPr>
              <a:grpSpLocks/>
            </p:cNvGrpSpPr>
            <p:nvPr/>
          </p:nvGrpSpPr>
          <p:grpSpPr bwMode="auto">
            <a:xfrm>
              <a:off x="1551" y="2212"/>
              <a:ext cx="913" cy="1023"/>
              <a:chOff x="1747" y="1887"/>
              <a:chExt cx="913" cy="1023"/>
            </a:xfrm>
          </p:grpSpPr>
          <p:sp>
            <p:nvSpPr>
              <p:cNvPr id="10266" name="Oval 12"/>
              <p:cNvSpPr>
                <a:spLocks noChangeArrowheads="1"/>
              </p:cNvSpPr>
              <p:nvPr/>
            </p:nvSpPr>
            <p:spPr bwMode="auto">
              <a:xfrm>
                <a:off x="2148" y="188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67" name="Oval 13"/>
              <p:cNvSpPr>
                <a:spLocks noChangeArrowheads="1"/>
              </p:cNvSpPr>
              <p:nvPr/>
            </p:nvSpPr>
            <p:spPr bwMode="auto">
              <a:xfrm>
                <a:off x="2153" y="2833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68" name="Group 14"/>
              <p:cNvGrpSpPr>
                <a:grpSpLocks/>
              </p:cNvGrpSpPr>
              <p:nvPr/>
            </p:nvGrpSpPr>
            <p:grpSpPr bwMode="auto">
              <a:xfrm rot="3310530" flipV="1">
                <a:off x="2307" y="2126"/>
                <a:ext cx="216" cy="112"/>
                <a:chOff x="2099" y="2315"/>
                <a:chExt cx="216" cy="112"/>
              </a:xfrm>
            </p:grpSpPr>
            <p:sp>
              <p:nvSpPr>
                <p:cNvPr id="10307" name="Line 1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8" name="Line 1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9" name="Line 1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0" name="Line 1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1" name="Line 1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2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3" name="Line 2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69" name="Oval 22"/>
              <p:cNvSpPr>
                <a:spLocks noChangeArrowheads="1"/>
              </p:cNvSpPr>
              <p:nvPr/>
            </p:nvSpPr>
            <p:spPr bwMode="auto">
              <a:xfrm>
                <a:off x="2023" y="235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0" name="Oval 23"/>
              <p:cNvSpPr>
                <a:spLocks noChangeArrowheads="1"/>
              </p:cNvSpPr>
              <p:nvPr/>
            </p:nvSpPr>
            <p:spPr bwMode="auto">
              <a:xfrm>
                <a:off x="2307" y="2349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271" name="Group 24"/>
              <p:cNvGrpSpPr>
                <a:grpSpLocks/>
              </p:cNvGrpSpPr>
              <p:nvPr/>
            </p:nvGrpSpPr>
            <p:grpSpPr bwMode="auto">
              <a:xfrm rot="-3310530">
                <a:off x="1868" y="2111"/>
                <a:ext cx="216" cy="112"/>
                <a:chOff x="2099" y="2315"/>
                <a:chExt cx="216" cy="112"/>
              </a:xfrm>
            </p:grpSpPr>
            <p:sp>
              <p:nvSpPr>
                <p:cNvPr id="10300" name="Line 25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1" name="Line 26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2" name="Line 27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3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4" name="Line 2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5" name="Line 30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06" name="Line 31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272" name="Group 32"/>
              <p:cNvGrpSpPr>
                <a:grpSpLocks/>
              </p:cNvGrpSpPr>
              <p:nvPr/>
            </p:nvGrpSpPr>
            <p:grpSpPr bwMode="auto">
              <a:xfrm rot="-3310530">
                <a:off x="2307" y="2578"/>
                <a:ext cx="216" cy="112"/>
                <a:chOff x="2099" y="2315"/>
                <a:chExt cx="216" cy="112"/>
              </a:xfrm>
            </p:grpSpPr>
            <p:sp>
              <p:nvSpPr>
                <p:cNvPr id="10293" name="Line 33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4" name="Line 34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5" name="Line 35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6" name="Line 36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7" name="Line 37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8" name="Line 38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9" name="Line 39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73" name="Oval 40"/>
              <p:cNvSpPr>
                <a:spLocks noChangeArrowheads="1"/>
              </p:cNvSpPr>
              <p:nvPr/>
            </p:nvSpPr>
            <p:spPr bwMode="auto">
              <a:xfrm>
                <a:off x="2577" y="234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4" name="Oval 41"/>
              <p:cNvSpPr>
                <a:spLocks noChangeArrowheads="1"/>
              </p:cNvSpPr>
              <p:nvPr/>
            </p:nvSpPr>
            <p:spPr bwMode="auto">
              <a:xfrm>
                <a:off x="1747" y="235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0275" name="AutoShape 42"/>
              <p:cNvCxnSpPr>
                <a:cxnSpLocks noChangeShapeType="1"/>
                <a:stCxn id="10274" idx="7"/>
              </p:cNvCxnSpPr>
              <p:nvPr/>
            </p:nvCxnSpPr>
            <p:spPr bwMode="auto">
              <a:xfrm flipV="1">
                <a:off x="1818" y="2256"/>
                <a:ext cx="95" cy="11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76" name="AutoShape 43"/>
              <p:cNvCxnSpPr>
                <a:cxnSpLocks noChangeShapeType="1"/>
                <a:stCxn id="10266" idx="3"/>
              </p:cNvCxnSpPr>
              <p:nvPr/>
            </p:nvCxnSpPr>
            <p:spPr bwMode="auto">
              <a:xfrm flipH="1">
                <a:off x="2039" y="1953"/>
                <a:ext cx="121" cy="12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77" name="AutoShape 44"/>
              <p:cNvCxnSpPr>
                <a:cxnSpLocks noChangeShapeType="1"/>
                <a:stCxn id="10266" idx="5"/>
              </p:cNvCxnSpPr>
              <p:nvPr/>
            </p:nvCxnSpPr>
            <p:spPr bwMode="auto">
              <a:xfrm>
                <a:off x="2219" y="1953"/>
                <a:ext cx="137" cy="1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78" name="AutoShape 45"/>
              <p:cNvCxnSpPr>
                <a:cxnSpLocks noChangeShapeType="1"/>
                <a:stCxn id="10273" idx="1"/>
              </p:cNvCxnSpPr>
              <p:nvPr/>
            </p:nvCxnSpPr>
            <p:spPr bwMode="auto">
              <a:xfrm flipH="1" flipV="1">
                <a:off x="2478" y="2265"/>
                <a:ext cx="111" cy="9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79" name="AutoShape 46"/>
              <p:cNvCxnSpPr>
                <a:cxnSpLocks noChangeShapeType="1"/>
                <a:stCxn id="10274" idx="6"/>
                <a:endCxn id="10269" idx="2"/>
              </p:cNvCxnSpPr>
              <p:nvPr/>
            </p:nvCxnSpPr>
            <p:spPr bwMode="auto">
              <a:xfrm>
                <a:off x="1830" y="2398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80" name="AutoShape 47"/>
              <p:cNvCxnSpPr>
                <a:cxnSpLocks noChangeShapeType="1"/>
                <a:stCxn id="10273" idx="2"/>
                <a:endCxn id="10270" idx="6"/>
              </p:cNvCxnSpPr>
              <p:nvPr/>
            </p:nvCxnSpPr>
            <p:spPr bwMode="auto">
              <a:xfrm flipH="1">
                <a:off x="2390" y="2388"/>
                <a:ext cx="187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10281" name="Group 48"/>
              <p:cNvGrpSpPr>
                <a:grpSpLocks/>
              </p:cNvGrpSpPr>
              <p:nvPr/>
            </p:nvGrpSpPr>
            <p:grpSpPr bwMode="auto">
              <a:xfrm rot="3310530" flipV="1">
                <a:off x="1881" y="2583"/>
                <a:ext cx="216" cy="112"/>
                <a:chOff x="2099" y="2315"/>
                <a:chExt cx="216" cy="112"/>
              </a:xfrm>
            </p:grpSpPr>
            <p:sp>
              <p:nvSpPr>
                <p:cNvPr id="10286" name="Line 49"/>
                <p:cNvSpPr>
                  <a:spLocks noChangeShapeType="1"/>
                </p:cNvSpPr>
                <p:nvPr/>
              </p:nvSpPr>
              <p:spPr bwMode="auto">
                <a:xfrm rot="-5400000">
                  <a:off x="2078" y="2336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7" name="Line 50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075" y="236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8" name="Line 51"/>
                <p:cNvSpPr>
                  <a:spLocks noChangeShapeType="1"/>
                </p:cNvSpPr>
                <p:nvPr/>
              </p:nvSpPr>
              <p:spPr bwMode="auto">
                <a:xfrm rot="-5400000">
                  <a:off x="2274" y="2386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9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109" y="2350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0" name="Line 53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146" y="2356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1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185" y="2350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92" name="Line 55"/>
                <p:cNvSpPr>
                  <a:spLocks noChangeShapeType="1"/>
                </p:cNvSpPr>
                <p:nvPr/>
              </p:nvSpPr>
              <p:spPr bwMode="auto">
                <a:xfrm rot="16200000" flipH="1">
                  <a:off x="2223" y="2359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0282" name="AutoShape 56"/>
              <p:cNvCxnSpPr>
                <a:cxnSpLocks noChangeShapeType="1"/>
                <a:stCxn id="10273" idx="3"/>
              </p:cNvCxnSpPr>
              <p:nvPr/>
            </p:nvCxnSpPr>
            <p:spPr bwMode="auto">
              <a:xfrm flipH="1">
                <a:off x="2478" y="2415"/>
                <a:ext cx="111" cy="13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83" name="AutoShape 57"/>
              <p:cNvCxnSpPr>
                <a:cxnSpLocks noChangeShapeType="1"/>
                <a:stCxn id="10274" idx="5"/>
              </p:cNvCxnSpPr>
              <p:nvPr/>
            </p:nvCxnSpPr>
            <p:spPr bwMode="auto">
              <a:xfrm>
                <a:off x="1818" y="2425"/>
                <a:ext cx="114" cy="12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84" name="AutoShape 58"/>
              <p:cNvCxnSpPr>
                <a:cxnSpLocks noChangeShapeType="1"/>
                <a:stCxn id="10267" idx="1"/>
              </p:cNvCxnSpPr>
              <p:nvPr/>
            </p:nvCxnSpPr>
            <p:spPr bwMode="auto">
              <a:xfrm flipH="1" flipV="1">
                <a:off x="2040" y="2729"/>
                <a:ext cx="125" cy="115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285" name="AutoShape 59"/>
              <p:cNvCxnSpPr>
                <a:cxnSpLocks noChangeShapeType="1"/>
                <a:stCxn id="10267" idx="7"/>
              </p:cNvCxnSpPr>
              <p:nvPr/>
            </p:nvCxnSpPr>
            <p:spPr bwMode="auto">
              <a:xfrm flipV="1">
                <a:off x="2224" y="2727"/>
                <a:ext cx="131" cy="11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10255" name="Text Box 60"/>
            <p:cNvSpPr txBox="1">
              <a:spLocks noChangeArrowheads="1"/>
            </p:cNvSpPr>
            <p:nvPr/>
          </p:nvSpPr>
          <p:spPr bwMode="auto">
            <a:xfrm>
              <a:off x="1504" y="2300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1</a:t>
              </a:r>
              <a:endParaRPr lang="en-US"/>
            </a:p>
          </p:txBody>
        </p:sp>
        <p:sp>
          <p:nvSpPr>
            <p:cNvPr id="10256" name="Text Box 61"/>
            <p:cNvSpPr txBox="1">
              <a:spLocks noChangeArrowheads="1"/>
            </p:cNvSpPr>
            <p:nvPr/>
          </p:nvSpPr>
          <p:spPr bwMode="auto">
            <a:xfrm>
              <a:off x="2230" y="2308"/>
              <a:ext cx="26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3</a:t>
              </a:r>
              <a:endParaRPr lang="en-US"/>
            </a:p>
          </p:txBody>
        </p:sp>
        <p:sp>
          <p:nvSpPr>
            <p:cNvPr id="10257" name="Text Box 62"/>
            <p:cNvSpPr txBox="1">
              <a:spLocks noChangeArrowheads="1"/>
            </p:cNvSpPr>
            <p:nvPr/>
          </p:nvSpPr>
          <p:spPr bwMode="auto">
            <a:xfrm>
              <a:off x="2201" y="2929"/>
              <a:ext cx="284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800000"/>
                  </a:solidFill>
                </a:rPr>
                <a:t>R</a:t>
              </a:r>
              <a:r>
                <a:rPr lang="en-US" sz="2000" baseline="-25000">
                  <a:solidFill>
                    <a:srgbClr val="800000"/>
                  </a:solidFill>
                </a:rPr>
                <a:t>x</a:t>
              </a:r>
              <a:endParaRPr lang="en-US" sz="2000">
                <a:solidFill>
                  <a:srgbClr val="800000"/>
                </a:solidFill>
              </a:endParaRPr>
            </a:p>
          </p:txBody>
        </p:sp>
        <p:sp>
          <p:nvSpPr>
            <p:cNvPr id="10258" name="Text Box 63"/>
            <p:cNvSpPr txBox="1">
              <a:spLocks noChangeArrowheads="1"/>
            </p:cNvSpPr>
            <p:nvPr/>
          </p:nvSpPr>
          <p:spPr bwMode="auto">
            <a:xfrm>
              <a:off x="2500" y="259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0259" name="Text Box 64"/>
            <p:cNvSpPr txBox="1">
              <a:spLocks noChangeArrowheads="1"/>
            </p:cNvSpPr>
            <p:nvPr/>
          </p:nvSpPr>
          <p:spPr bwMode="auto">
            <a:xfrm>
              <a:off x="1312" y="2590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0260" name="Text Box 65"/>
            <p:cNvSpPr txBox="1">
              <a:spLocks noChangeArrowheads="1"/>
            </p:cNvSpPr>
            <p:nvPr/>
          </p:nvSpPr>
          <p:spPr bwMode="auto">
            <a:xfrm>
              <a:off x="1740" y="2483"/>
              <a:ext cx="224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a</a:t>
              </a:r>
            </a:p>
          </p:txBody>
        </p:sp>
        <p:sp>
          <p:nvSpPr>
            <p:cNvPr id="10261" name="Text Box 66"/>
            <p:cNvSpPr txBox="1">
              <a:spLocks noChangeArrowheads="1"/>
            </p:cNvSpPr>
            <p:nvPr/>
          </p:nvSpPr>
          <p:spPr bwMode="auto">
            <a:xfrm>
              <a:off x="2026" y="2483"/>
              <a:ext cx="229" cy="21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v</a:t>
              </a:r>
              <a:r>
                <a:rPr lang="en-US" sz="1600" baseline="-25000"/>
                <a:t>b</a:t>
              </a:r>
            </a:p>
          </p:txBody>
        </p:sp>
        <p:cxnSp>
          <p:nvCxnSpPr>
            <p:cNvPr id="10262" name="AutoShape 67"/>
            <p:cNvCxnSpPr>
              <a:cxnSpLocks noChangeShapeType="1"/>
              <a:stCxn id="10315" idx="4"/>
              <a:endCxn id="10267" idx="4"/>
            </p:cNvCxnSpPr>
            <p:nvPr/>
          </p:nvCxnSpPr>
          <p:spPr bwMode="auto">
            <a:xfrm rot="16200000" flipH="1">
              <a:off x="1260" y="2495"/>
              <a:ext cx="400" cy="1079"/>
            </a:xfrm>
            <a:prstGeom prst="bentConnector3">
              <a:avLst>
                <a:gd name="adj1" fmla="val 135750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263" name="AutoShape 68"/>
            <p:cNvCxnSpPr>
              <a:cxnSpLocks noChangeShapeType="1"/>
              <a:stCxn id="10316" idx="0"/>
              <a:endCxn id="10266" idx="0"/>
            </p:cNvCxnSpPr>
            <p:nvPr/>
          </p:nvCxnSpPr>
          <p:spPr bwMode="auto">
            <a:xfrm rot="-5400000">
              <a:off x="1310" y="1824"/>
              <a:ext cx="295" cy="1072"/>
            </a:xfrm>
            <a:prstGeom prst="bentConnector3">
              <a:avLst>
                <a:gd name="adj1" fmla="val 148815"/>
              </a:avLst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0264" name="Text Box 69"/>
            <p:cNvSpPr txBox="1">
              <a:spLocks noChangeArrowheads="1"/>
            </p:cNvSpPr>
            <p:nvPr/>
          </p:nvSpPr>
          <p:spPr bwMode="auto">
            <a:xfrm>
              <a:off x="2016" y="2077"/>
              <a:ext cx="18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0265" name="Text Box 70"/>
            <p:cNvSpPr txBox="1">
              <a:spLocks noChangeArrowheads="1"/>
            </p:cNvSpPr>
            <p:nvPr/>
          </p:nvSpPr>
          <p:spPr bwMode="auto">
            <a:xfrm>
              <a:off x="2012" y="3120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</p:grpSp>
      <p:graphicFrame>
        <p:nvGraphicFramePr>
          <p:cNvPr id="10242" name="Object 71"/>
          <p:cNvGraphicFramePr>
            <a:graphicFrameLocks noChangeAspect="1"/>
          </p:cNvGraphicFramePr>
          <p:nvPr/>
        </p:nvGraphicFramePr>
        <p:xfrm>
          <a:off x="4038600" y="2801938"/>
          <a:ext cx="2057400" cy="909637"/>
        </p:xfrm>
        <a:graphic>
          <a:graphicData uri="http://schemas.openxmlformats.org/presentationml/2006/ole">
            <p:oleObj spid="_x0000_s10242" name="Equation" r:id="rId3" imgW="977760" imgH="431640" progId="Equation.3">
              <p:embed/>
            </p:oleObj>
          </a:graphicData>
        </a:graphic>
      </p:graphicFrame>
      <p:graphicFrame>
        <p:nvGraphicFramePr>
          <p:cNvPr id="10243" name="Object 72"/>
          <p:cNvGraphicFramePr>
            <a:graphicFrameLocks noChangeAspect="1"/>
          </p:cNvGraphicFramePr>
          <p:nvPr/>
        </p:nvGraphicFramePr>
        <p:xfrm>
          <a:off x="6503988" y="2768600"/>
          <a:ext cx="2084387" cy="909638"/>
        </p:xfrm>
        <a:graphic>
          <a:graphicData uri="http://schemas.openxmlformats.org/presentationml/2006/ole">
            <p:oleObj spid="_x0000_s10243" name="Equation" r:id="rId4" imgW="990360" imgH="431640" progId="Equation.3">
              <p:embed/>
            </p:oleObj>
          </a:graphicData>
        </a:graphic>
      </p:graphicFrame>
      <p:graphicFrame>
        <p:nvGraphicFramePr>
          <p:cNvPr id="10244" name="Object 73"/>
          <p:cNvGraphicFramePr>
            <a:graphicFrameLocks noChangeAspect="1"/>
          </p:cNvGraphicFramePr>
          <p:nvPr>
            <p:ph sz="half" idx="2"/>
          </p:nvPr>
        </p:nvGraphicFramePr>
        <p:xfrm>
          <a:off x="4038600" y="4141788"/>
          <a:ext cx="4341813" cy="1814512"/>
        </p:xfrm>
        <a:graphic>
          <a:graphicData uri="http://schemas.openxmlformats.org/presentationml/2006/ole">
            <p:oleObj spid="_x0000_s10244" name="Equation" r:id="rId5" imgW="1701720" imgH="711000" progId="Equation.3">
              <p:embed/>
            </p:oleObj>
          </a:graphicData>
        </a:graphic>
      </p:graphicFrame>
      <p:sp>
        <p:nvSpPr>
          <p:cNvPr id="10251" name="Arc 75"/>
          <p:cNvSpPr>
            <a:spLocks/>
          </p:cNvSpPr>
          <p:nvPr/>
        </p:nvSpPr>
        <p:spPr bwMode="auto">
          <a:xfrm>
            <a:off x="2459038" y="3741738"/>
            <a:ext cx="554037" cy="284162"/>
          </a:xfrm>
          <a:custGeom>
            <a:avLst/>
            <a:gdLst>
              <a:gd name="T0" fmla="*/ 917349919 w 43200"/>
              <a:gd name="T1" fmla="*/ 7020163 h 43047"/>
              <a:gd name="T2" fmla="*/ 514850187 w 43200"/>
              <a:gd name="T3" fmla="*/ 0 h 43047"/>
              <a:gd name="T4" fmla="*/ 584351846 w 43200"/>
              <a:gd name="T5" fmla="*/ 40724776 h 43047"/>
              <a:gd name="T6" fmla="*/ 0 60000 65536"/>
              <a:gd name="T7" fmla="*/ 0 60000 65536"/>
              <a:gd name="T8" fmla="*/ 0 60000 65536"/>
              <a:gd name="T9" fmla="*/ 0 w 43200"/>
              <a:gd name="T10" fmla="*/ 0 h 43047"/>
              <a:gd name="T11" fmla="*/ 43200 w 43200"/>
              <a:gd name="T12" fmla="*/ 43047 h 430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047" fill="none" extrusionOk="0">
                <a:moveTo>
                  <a:pt x="33908" y="3697"/>
                </a:moveTo>
                <a:cubicBezTo>
                  <a:pt x="39728" y="7732"/>
                  <a:pt x="43200" y="14365"/>
                  <a:pt x="43200" y="21447"/>
                </a:cubicBezTo>
                <a:cubicBezTo>
                  <a:pt x="43200" y="33376"/>
                  <a:pt x="33529" y="43047"/>
                  <a:pt x="21600" y="43047"/>
                </a:cubicBezTo>
                <a:cubicBezTo>
                  <a:pt x="9670" y="43047"/>
                  <a:pt x="0" y="33376"/>
                  <a:pt x="0" y="21447"/>
                </a:cubicBezTo>
                <a:cubicBezTo>
                  <a:pt x="-1" y="10511"/>
                  <a:pt x="8172" y="1300"/>
                  <a:pt x="19031" y="0"/>
                </a:cubicBezTo>
              </a:path>
              <a:path w="43200" h="43047" stroke="0" extrusionOk="0">
                <a:moveTo>
                  <a:pt x="33908" y="3697"/>
                </a:moveTo>
                <a:cubicBezTo>
                  <a:pt x="39728" y="7732"/>
                  <a:pt x="43200" y="14365"/>
                  <a:pt x="43200" y="21447"/>
                </a:cubicBezTo>
                <a:cubicBezTo>
                  <a:pt x="43200" y="33376"/>
                  <a:pt x="33529" y="43047"/>
                  <a:pt x="21600" y="43047"/>
                </a:cubicBezTo>
                <a:cubicBezTo>
                  <a:pt x="9670" y="43047"/>
                  <a:pt x="0" y="33376"/>
                  <a:pt x="0" y="21447"/>
                </a:cubicBezTo>
                <a:cubicBezTo>
                  <a:pt x="-1" y="10511"/>
                  <a:pt x="8172" y="1300"/>
                  <a:pt x="19031" y="0"/>
                </a:cubicBezTo>
                <a:lnTo>
                  <a:pt x="21600" y="21447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DE57844-80BA-43CE-AE38-B33BA624BB17}" type="slidenum">
              <a:rPr lang="en-US" smtClean="0"/>
              <a:pPr lvl="1"/>
              <a:t>29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Review…Measuring 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mtClean="0"/>
              <a:t>How do measuring devices connect to circuits?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2227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 Exam 1 Review</a:t>
            </a:r>
          </a:p>
        </p:txBody>
      </p:sp>
      <p:sp>
        <p:nvSpPr>
          <p:cNvPr id="5222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52981BD-44D0-4CD7-B9F9-E3721DF66F97}" type="slidenum">
              <a:rPr lang="en-US" smtClean="0"/>
              <a:pPr lvl="1"/>
              <a:t>3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smtClean="0"/>
              <a:t>Lecture 12 – Exam 1 Review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Chapters 2 - 3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BED9388-0C8C-460D-8585-7C13930B0D2B}" type="slidenum">
              <a:rPr lang="en-US" smtClean="0"/>
              <a:pPr lvl="1"/>
              <a:t>30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Review…Measuring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mtClean="0"/>
              <a:t>How do measuring devices connect to circuits?</a:t>
            </a:r>
          </a:p>
        </p:txBody>
      </p:sp>
      <p:grpSp>
        <p:nvGrpSpPr>
          <p:cNvPr id="69639" name="Group 4"/>
          <p:cNvGrpSpPr>
            <a:grpSpLocks/>
          </p:cNvGrpSpPr>
          <p:nvPr/>
        </p:nvGrpSpPr>
        <p:grpSpPr bwMode="auto">
          <a:xfrm>
            <a:off x="3429000" y="2651125"/>
            <a:ext cx="1601788" cy="1944688"/>
            <a:chOff x="2976" y="2331"/>
            <a:chExt cx="1009" cy="1225"/>
          </a:xfrm>
        </p:grpSpPr>
        <p:grpSp>
          <p:nvGrpSpPr>
            <p:cNvPr id="69641" name="Group 5"/>
            <p:cNvGrpSpPr>
              <a:grpSpLocks/>
            </p:cNvGrpSpPr>
            <p:nvPr/>
          </p:nvGrpSpPr>
          <p:grpSpPr bwMode="auto">
            <a:xfrm>
              <a:off x="2976" y="2796"/>
              <a:ext cx="384" cy="384"/>
              <a:chOff x="2784" y="2801"/>
              <a:chExt cx="384" cy="384"/>
            </a:xfrm>
          </p:grpSpPr>
          <p:sp>
            <p:nvSpPr>
              <p:cNvPr id="69657" name="Oval 6"/>
              <p:cNvSpPr>
                <a:spLocks noChangeArrowheads="1"/>
              </p:cNvSpPr>
              <p:nvPr/>
            </p:nvSpPr>
            <p:spPr bwMode="auto">
              <a:xfrm>
                <a:off x="2784" y="2801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658" name="Text Box 7"/>
              <p:cNvSpPr txBox="1">
                <a:spLocks noChangeArrowheads="1"/>
              </p:cNvSpPr>
              <p:nvPr/>
            </p:nvSpPr>
            <p:spPr bwMode="auto">
              <a:xfrm>
                <a:off x="2865" y="2873"/>
                <a:ext cx="22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l-GR" b="0">
                    <a:cs typeface="Times New Roman" pitchFamily="18" charset="0"/>
                  </a:rPr>
                  <a:t>Ω</a:t>
                </a:r>
              </a:p>
            </p:txBody>
          </p:sp>
        </p:grpSp>
        <p:grpSp>
          <p:nvGrpSpPr>
            <p:cNvPr id="69642" name="Group 8"/>
            <p:cNvGrpSpPr>
              <a:grpSpLocks/>
            </p:cNvGrpSpPr>
            <p:nvPr/>
          </p:nvGrpSpPr>
          <p:grpSpPr bwMode="auto">
            <a:xfrm rot="10800000">
              <a:off x="3873" y="2797"/>
              <a:ext cx="111" cy="216"/>
              <a:chOff x="1894" y="2603"/>
              <a:chExt cx="111" cy="216"/>
            </a:xfrm>
          </p:grpSpPr>
          <p:sp>
            <p:nvSpPr>
              <p:cNvPr id="69650" name="Line 9"/>
              <p:cNvSpPr>
                <a:spLocks noChangeShapeType="1"/>
              </p:cNvSpPr>
              <p:nvPr/>
            </p:nvSpPr>
            <p:spPr bwMode="auto">
              <a:xfrm>
                <a:off x="1942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1" name="Line 10"/>
              <p:cNvSpPr>
                <a:spLocks noChangeShapeType="1"/>
              </p:cNvSpPr>
              <p:nvPr/>
            </p:nvSpPr>
            <p:spPr bwMode="auto">
              <a:xfrm flipH="1">
                <a:off x="1894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2" name="Line 11"/>
              <p:cNvSpPr>
                <a:spLocks noChangeShapeType="1"/>
              </p:cNvSpPr>
              <p:nvPr/>
            </p:nvSpPr>
            <p:spPr bwMode="auto">
              <a:xfrm>
                <a:off x="1894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3" name="Line 12"/>
              <p:cNvSpPr>
                <a:spLocks noChangeShapeType="1"/>
              </p:cNvSpPr>
              <p:nvPr/>
            </p:nvSpPr>
            <p:spPr bwMode="auto">
              <a:xfrm>
                <a:off x="1897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4" name="Line 13"/>
              <p:cNvSpPr>
                <a:spLocks noChangeShapeType="1"/>
              </p:cNvSpPr>
              <p:nvPr/>
            </p:nvSpPr>
            <p:spPr bwMode="auto">
              <a:xfrm flipH="1">
                <a:off x="1897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5" name="Line 14"/>
              <p:cNvSpPr>
                <a:spLocks noChangeShapeType="1"/>
              </p:cNvSpPr>
              <p:nvPr/>
            </p:nvSpPr>
            <p:spPr bwMode="auto">
              <a:xfrm>
                <a:off x="1897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656" name="Line 15"/>
              <p:cNvSpPr>
                <a:spLocks noChangeShapeType="1"/>
              </p:cNvSpPr>
              <p:nvPr/>
            </p:nvSpPr>
            <p:spPr bwMode="auto">
              <a:xfrm flipH="1">
                <a:off x="1897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9643" name="Text Box 16"/>
            <p:cNvSpPr txBox="1">
              <a:spLocks noChangeArrowheads="1"/>
            </p:cNvSpPr>
            <p:nvPr/>
          </p:nvSpPr>
          <p:spPr bwMode="auto">
            <a:xfrm>
              <a:off x="3687" y="2777"/>
              <a:ext cx="22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endParaRPr lang="en-US" baseline="-25000"/>
            </a:p>
          </p:txBody>
        </p:sp>
        <p:sp>
          <p:nvSpPr>
            <p:cNvPr id="69644" name="Oval 17"/>
            <p:cNvSpPr>
              <a:spLocks noChangeArrowheads="1"/>
            </p:cNvSpPr>
            <p:nvPr/>
          </p:nvSpPr>
          <p:spPr bwMode="auto">
            <a:xfrm>
              <a:off x="3873" y="2331"/>
              <a:ext cx="99" cy="9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5" name="Oval 18"/>
            <p:cNvSpPr>
              <a:spLocks noChangeArrowheads="1"/>
            </p:cNvSpPr>
            <p:nvPr/>
          </p:nvSpPr>
          <p:spPr bwMode="auto">
            <a:xfrm>
              <a:off x="3886" y="3462"/>
              <a:ext cx="99" cy="94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9646" name="AutoShape 19"/>
            <p:cNvCxnSpPr>
              <a:cxnSpLocks noChangeShapeType="1"/>
              <a:stCxn id="69644" idx="4"/>
              <a:endCxn id="69652" idx="1"/>
            </p:cNvCxnSpPr>
            <p:nvPr/>
          </p:nvCxnSpPr>
          <p:spPr bwMode="auto">
            <a:xfrm>
              <a:off x="3923" y="2425"/>
              <a:ext cx="5" cy="37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9647" name="AutoShape 20"/>
            <p:cNvCxnSpPr>
              <a:cxnSpLocks noChangeShapeType="1"/>
              <a:stCxn id="69645" idx="0"/>
              <a:endCxn id="69650" idx="0"/>
            </p:cNvCxnSpPr>
            <p:nvPr/>
          </p:nvCxnSpPr>
          <p:spPr bwMode="auto">
            <a:xfrm flipV="1">
              <a:off x="3936" y="3012"/>
              <a:ext cx="1" cy="4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69648" name="AutoShape 21"/>
            <p:cNvCxnSpPr>
              <a:cxnSpLocks noChangeShapeType="1"/>
              <a:stCxn id="69657" idx="4"/>
              <a:endCxn id="69645" idx="2"/>
            </p:cNvCxnSpPr>
            <p:nvPr/>
          </p:nvCxnSpPr>
          <p:spPr bwMode="auto">
            <a:xfrm rot="16200000" flipH="1">
              <a:off x="3362" y="2986"/>
              <a:ext cx="329" cy="71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69649" name="AutoShape 22"/>
            <p:cNvCxnSpPr>
              <a:cxnSpLocks noChangeShapeType="1"/>
              <a:stCxn id="69657" idx="0"/>
              <a:endCxn id="69644" idx="2"/>
            </p:cNvCxnSpPr>
            <p:nvPr/>
          </p:nvCxnSpPr>
          <p:spPr bwMode="auto">
            <a:xfrm rot="-5400000">
              <a:off x="3312" y="2234"/>
              <a:ext cx="418" cy="70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69640" name="Text Box 23"/>
          <p:cNvSpPr txBox="1">
            <a:spLocks noChangeArrowheads="1"/>
          </p:cNvSpPr>
          <p:nvPr/>
        </p:nvSpPr>
        <p:spPr bwMode="auto">
          <a:xfrm>
            <a:off x="990600" y="4800600"/>
            <a:ext cx="7315200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NB</a:t>
            </a:r>
            <a:r>
              <a:rPr lang="en-US" b="0"/>
              <a:t>: the resistance of an element can only be measured when the element is </a:t>
            </a:r>
            <a:r>
              <a:rPr lang="en-US"/>
              <a:t>disconnected</a:t>
            </a:r>
            <a:r>
              <a:rPr lang="en-US" b="0"/>
              <a:t> from </a:t>
            </a:r>
            <a:r>
              <a:rPr lang="en-US"/>
              <a:t>all</a:t>
            </a:r>
            <a:r>
              <a:rPr lang="en-US" b="0"/>
              <a:t> other circuit elements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AD064F0-B2E9-4715-AC41-96B2FA496C60}" type="slidenum">
              <a:rPr lang="en-US" smtClean="0"/>
              <a:pPr lvl="1"/>
              <a:t>31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Review…Measuring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mtClean="0"/>
              <a:t>How do measuring devices connect to circuits?</a:t>
            </a:r>
          </a:p>
        </p:txBody>
      </p:sp>
      <p:grpSp>
        <p:nvGrpSpPr>
          <p:cNvPr id="70663" name="Group 24"/>
          <p:cNvGrpSpPr>
            <a:grpSpLocks/>
          </p:cNvGrpSpPr>
          <p:nvPr/>
        </p:nvGrpSpPr>
        <p:grpSpPr bwMode="auto">
          <a:xfrm>
            <a:off x="2743200" y="2200275"/>
            <a:ext cx="2632075" cy="2389188"/>
            <a:chOff x="3766" y="2383"/>
            <a:chExt cx="1658" cy="1505"/>
          </a:xfrm>
        </p:grpSpPr>
        <p:sp>
          <p:nvSpPr>
            <p:cNvPr id="70665" name="Text Box 25"/>
            <p:cNvSpPr txBox="1">
              <a:spLocks noChangeArrowheads="1"/>
            </p:cNvSpPr>
            <p:nvPr/>
          </p:nvSpPr>
          <p:spPr bwMode="auto">
            <a:xfrm>
              <a:off x="4559" y="2383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1 </a:t>
              </a:r>
              <a:endParaRPr lang="en-US"/>
            </a:p>
          </p:txBody>
        </p:sp>
        <p:grpSp>
          <p:nvGrpSpPr>
            <p:cNvPr id="70666" name="Group 26"/>
            <p:cNvGrpSpPr>
              <a:grpSpLocks/>
            </p:cNvGrpSpPr>
            <p:nvPr/>
          </p:nvGrpSpPr>
          <p:grpSpPr bwMode="auto">
            <a:xfrm>
              <a:off x="3766" y="2608"/>
              <a:ext cx="1658" cy="1280"/>
              <a:chOff x="3648" y="2608"/>
              <a:chExt cx="1658" cy="1280"/>
            </a:xfrm>
          </p:grpSpPr>
          <p:sp>
            <p:nvSpPr>
              <p:cNvPr id="70667" name="Text Box 27"/>
              <p:cNvSpPr txBox="1">
                <a:spLocks noChangeArrowheads="1"/>
              </p:cNvSpPr>
              <p:nvPr/>
            </p:nvSpPr>
            <p:spPr bwMode="auto">
              <a:xfrm>
                <a:off x="4369" y="3292"/>
                <a:ext cx="16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i="1"/>
                  <a:t>i</a:t>
                </a:r>
                <a:endParaRPr lang="en-US" sz="2000" i="1" baseline="-25000"/>
              </a:p>
            </p:txBody>
          </p:sp>
          <p:sp>
            <p:nvSpPr>
              <p:cNvPr id="70668" name="Oval 28"/>
              <p:cNvSpPr>
                <a:spLocks noChangeArrowheads="1"/>
              </p:cNvSpPr>
              <p:nvPr/>
            </p:nvSpPr>
            <p:spPr bwMode="auto">
              <a:xfrm>
                <a:off x="4201" y="2634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69" name="Oval 29"/>
              <p:cNvSpPr>
                <a:spLocks noChangeArrowheads="1"/>
              </p:cNvSpPr>
              <p:nvPr/>
            </p:nvSpPr>
            <p:spPr bwMode="auto">
              <a:xfrm>
                <a:off x="4194" y="3811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70670" name="AutoShape 30"/>
              <p:cNvCxnSpPr>
                <a:cxnSpLocks noChangeShapeType="1"/>
                <a:stCxn id="70669" idx="2"/>
                <a:endCxn id="70673" idx="4"/>
              </p:cNvCxnSpPr>
              <p:nvPr/>
            </p:nvCxnSpPr>
            <p:spPr bwMode="auto">
              <a:xfrm rot="10800000">
                <a:off x="4035" y="3414"/>
                <a:ext cx="159" cy="436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70671" name="Text Box 31"/>
              <p:cNvSpPr txBox="1">
                <a:spLocks noChangeArrowheads="1"/>
              </p:cNvSpPr>
              <p:nvPr/>
            </p:nvSpPr>
            <p:spPr bwMode="auto">
              <a:xfrm>
                <a:off x="5038" y="3477"/>
                <a:ext cx="26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R</a:t>
                </a:r>
                <a:r>
                  <a:rPr lang="en-US" baseline="-25000"/>
                  <a:t>2</a:t>
                </a:r>
                <a:endParaRPr lang="en-US"/>
              </a:p>
            </p:txBody>
          </p:sp>
          <p:sp>
            <p:nvSpPr>
              <p:cNvPr id="70672" name="Text Box 32"/>
              <p:cNvSpPr txBox="1">
                <a:spLocks noChangeArrowheads="1"/>
              </p:cNvSpPr>
              <p:nvPr/>
            </p:nvSpPr>
            <p:spPr bwMode="auto">
              <a:xfrm>
                <a:off x="3648" y="3103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sp>
            <p:nvSpPr>
              <p:cNvPr id="70673" name="Oval 33"/>
              <p:cNvSpPr>
                <a:spLocks noChangeArrowheads="1"/>
              </p:cNvSpPr>
              <p:nvPr/>
            </p:nvSpPr>
            <p:spPr bwMode="auto">
              <a:xfrm>
                <a:off x="3869" y="310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74" name="Text Box 34"/>
              <p:cNvSpPr txBox="1">
                <a:spLocks noChangeArrowheads="1"/>
              </p:cNvSpPr>
              <p:nvPr/>
            </p:nvSpPr>
            <p:spPr bwMode="auto">
              <a:xfrm>
                <a:off x="3938" y="308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70675" name="Text Box 35"/>
              <p:cNvSpPr txBox="1">
                <a:spLocks noChangeArrowheads="1"/>
              </p:cNvSpPr>
              <p:nvPr/>
            </p:nvSpPr>
            <p:spPr bwMode="auto">
              <a:xfrm>
                <a:off x="3939" y="314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  <p:grpSp>
            <p:nvGrpSpPr>
              <p:cNvPr id="70676" name="Group 36"/>
              <p:cNvGrpSpPr>
                <a:grpSpLocks/>
              </p:cNvGrpSpPr>
              <p:nvPr/>
            </p:nvGrpSpPr>
            <p:grpSpPr bwMode="auto">
              <a:xfrm>
                <a:off x="4936" y="3479"/>
                <a:ext cx="111" cy="216"/>
                <a:chOff x="1207" y="2603"/>
                <a:chExt cx="111" cy="216"/>
              </a:xfrm>
            </p:grpSpPr>
            <p:sp>
              <p:nvSpPr>
                <p:cNvPr id="70699" name="Line 37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70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701" name="Line 39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702" name="Line 40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70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704" name="Line 42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705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677" name="Group 44"/>
              <p:cNvGrpSpPr>
                <a:grpSpLocks/>
              </p:cNvGrpSpPr>
              <p:nvPr/>
            </p:nvGrpSpPr>
            <p:grpSpPr bwMode="auto">
              <a:xfrm rot="-5400000">
                <a:off x="4528" y="2556"/>
                <a:ext cx="111" cy="216"/>
                <a:chOff x="1207" y="2603"/>
                <a:chExt cx="111" cy="216"/>
              </a:xfrm>
            </p:grpSpPr>
            <p:sp>
              <p:nvSpPr>
                <p:cNvPr id="70692" name="Line 45"/>
                <p:cNvSpPr>
                  <a:spLocks noChangeShapeType="1"/>
                </p:cNvSpPr>
                <p:nvPr/>
              </p:nvSpPr>
              <p:spPr bwMode="auto">
                <a:xfrm>
                  <a:off x="1255" y="260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3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1207" y="262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4" name="Line 47"/>
                <p:cNvSpPr>
                  <a:spLocks noChangeShapeType="1"/>
                </p:cNvSpPr>
                <p:nvPr/>
              </p:nvSpPr>
              <p:spPr bwMode="auto">
                <a:xfrm>
                  <a:off x="1207" y="279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5" name="Line 48"/>
                <p:cNvSpPr>
                  <a:spLocks noChangeShapeType="1"/>
                </p:cNvSpPr>
                <p:nvPr/>
              </p:nvSpPr>
              <p:spPr bwMode="auto">
                <a:xfrm>
                  <a:off x="1210" y="264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6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1210" y="269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7" name="Line 50"/>
                <p:cNvSpPr>
                  <a:spLocks noChangeShapeType="1"/>
                </p:cNvSpPr>
                <p:nvPr/>
              </p:nvSpPr>
              <p:spPr bwMode="auto">
                <a:xfrm>
                  <a:off x="1210" y="271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698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1210" y="276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70678" name="AutoShape 52"/>
              <p:cNvCxnSpPr>
                <a:cxnSpLocks noChangeShapeType="1"/>
                <a:stCxn id="70674" idx="0"/>
                <a:endCxn id="70668" idx="2"/>
              </p:cNvCxnSpPr>
              <p:nvPr/>
            </p:nvCxnSpPr>
            <p:spPr bwMode="auto">
              <a:xfrm rot="-5400000">
                <a:off x="3912" y="2798"/>
                <a:ext cx="413" cy="16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70679" name="Arc 53"/>
              <p:cNvSpPr>
                <a:spLocks/>
              </p:cNvSpPr>
              <p:nvPr/>
            </p:nvSpPr>
            <p:spPr bwMode="auto">
              <a:xfrm>
                <a:off x="4236" y="2925"/>
                <a:ext cx="592" cy="719"/>
              </a:xfrm>
              <a:custGeom>
                <a:avLst/>
                <a:gdLst>
                  <a:gd name="T0" fmla="*/ 0 w 43200"/>
                  <a:gd name="T1" fmla="*/ 0 h 43200"/>
                  <a:gd name="T2" fmla="*/ 0 w 43200"/>
                  <a:gd name="T3" fmla="*/ 0 h 43200"/>
                  <a:gd name="T4" fmla="*/ 0 w 43200"/>
                  <a:gd name="T5" fmla="*/ 0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4881"/>
                      <a:pt x="3126" y="8544"/>
                      <a:pt x="8459" y="445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70680" name="AutoShape 54"/>
              <p:cNvCxnSpPr>
                <a:cxnSpLocks noChangeShapeType="1"/>
                <a:stCxn id="70668" idx="6"/>
                <a:endCxn id="70692" idx="0"/>
              </p:cNvCxnSpPr>
              <p:nvPr/>
            </p:nvCxnSpPr>
            <p:spPr bwMode="auto">
              <a:xfrm>
                <a:off x="4284" y="2673"/>
                <a:ext cx="193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0681" name="AutoShape 55"/>
              <p:cNvCxnSpPr>
                <a:cxnSpLocks noChangeShapeType="1"/>
                <a:stCxn id="70669" idx="6"/>
                <a:endCxn id="70701" idx="1"/>
              </p:cNvCxnSpPr>
              <p:nvPr/>
            </p:nvCxnSpPr>
            <p:spPr bwMode="auto">
              <a:xfrm flipV="1">
                <a:off x="4277" y="3695"/>
                <a:ext cx="716" cy="155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grpSp>
            <p:nvGrpSpPr>
              <p:cNvPr id="70682" name="Group 56"/>
              <p:cNvGrpSpPr>
                <a:grpSpLocks/>
              </p:cNvGrpSpPr>
              <p:nvPr/>
            </p:nvGrpSpPr>
            <p:grpSpPr bwMode="auto">
              <a:xfrm>
                <a:off x="4828" y="2727"/>
                <a:ext cx="302" cy="590"/>
                <a:chOff x="5256" y="2797"/>
                <a:chExt cx="302" cy="590"/>
              </a:xfrm>
            </p:grpSpPr>
            <p:grpSp>
              <p:nvGrpSpPr>
                <p:cNvPr id="70685" name="Group 57"/>
                <p:cNvGrpSpPr>
                  <a:grpSpLocks/>
                </p:cNvGrpSpPr>
                <p:nvPr/>
              </p:nvGrpSpPr>
              <p:grpSpPr bwMode="auto">
                <a:xfrm>
                  <a:off x="5256" y="2935"/>
                  <a:ext cx="302" cy="313"/>
                  <a:chOff x="192" y="2902"/>
                  <a:chExt cx="302" cy="313"/>
                </a:xfrm>
              </p:grpSpPr>
              <p:sp>
                <p:nvSpPr>
                  <p:cNvPr id="7069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2902"/>
                    <a:ext cx="302" cy="313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0691" name="Text Box 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3" y="2928"/>
                    <a:ext cx="220" cy="231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b="0">
                        <a:cs typeface="Times New Roman" pitchFamily="18" charset="0"/>
                      </a:rPr>
                      <a:t>A</a:t>
                    </a:r>
                    <a:endParaRPr lang="el-GR" b="0"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70686" name="Oval 60"/>
                <p:cNvSpPr>
                  <a:spLocks noChangeArrowheads="1"/>
                </p:cNvSpPr>
                <p:nvPr/>
              </p:nvSpPr>
              <p:spPr bwMode="auto">
                <a:xfrm>
                  <a:off x="5363" y="2797"/>
                  <a:ext cx="78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687" name="Oval 61"/>
                <p:cNvSpPr>
                  <a:spLocks noChangeArrowheads="1"/>
                </p:cNvSpPr>
                <p:nvPr/>
              </p:nvSpPr>
              <p:spPr bwMode="auto">
                <a:xfrm>
                  <a:off x="5369" y="3310"/>
                  <a:ext cx="78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cxnSp>
              <p:nvCxnSpPr>
                <p:cNvPr id="70688" name="AutoShape 62"/>
                <p:cNvCxnSpPr>
                  <a:cxnSpLocks noChangeShapeType="1"/>
                  <a:stCxn id="70687" idx="0"/>
                  <a:endCxn id="70690" idx="4"/>
                </p:cNvCxnSpPr>
                <p:nvPr/>
              </p:nvCxnSpPr>
              <p:spPr bwMode="auto">
                <a:xfrm flipH="1" flipV="1">
                  <a:off x="5407" y="3248"/>
                  <a:ext cx="1" cy="62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</p:cxnSp>
            <p:cxnSp>
              <p:nvCxnSpPr>
                <p:cNvPr id="70689" name="AutoShape 63"/>
                <p:cNvCxnSpPr>
                  <a:cxnSpLocks noChangeShapeType="1"/>
                  <a:stCxn id="70686" idx="4"/>
                  <a:endCxn id="70690" idx="0"/>
                </p:cNvCxnSpPr>
                <p:nvPr/>
              </p:nvCxnSpPr>
              <p:spPr bwMode="auto">
                <a:xfrm>
                  <a:off x="5402" y="2874"/>
                  <a:ext cx="5" cy="61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</p:cxnSp>
          </p:grpSp>
          <p:cxnSp>
            <p:nvCxnSpPr>
              <p:cNvPr id="70683" name="AutoShape 64"/>
              <p:cNvCxnSpPr>
                <a:cxnSpLocks noChangeShapeType="1"/>
                <a:stCxn id="70687" idx="4"/>
                <a:endCxn id="70699" idx="0"/>
              </p:cNvCxnSpPr>
              <p:nvPr/>
            </p:nvCxnSpPr>
            <p:spPr bwMode="auto">
              <a:xfrm>
                <a:off x="4980" y="3317"/>
                <a:ext cx="4" cy="16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70684" name="AutoShape 65"/>
              <p:cNvCxnSpPr>
                <a:cxnSpLocks noChangeShapeType="1"/>
                <a:stCxn id="70686" idx="0"/>
                <a:endCxn id="70694" idx="1"/>
              </p:cNvCxnSpPr>
              <p:nvPr/>
            </p:nvCxnSpPr>
            <p:spPr bwMode="auto">
              <a:xfrm rot="5400000" flipH="1">
                <a:off x="4802" y="2554"/>
                <a:ext cx="64" cy="28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</p:grpSp>
      </p:grpSp>
      <p:sp>
        <p:nvSpPr>
          <p:cNvPr id="70664" name="Text Box 66"/>
          <p:cNvSpPr txBox="1">
            <a:spLocks noChangeArrowheads="1"/>
          </p:cNvSpPr>
          <p:nvPr/>
        </p:nvSpPr>
        <p:spPr bwMode="auto">
          <a:xfrm>
            <a:off x="542925" y="4800600"/>
            <a:ext cx="8067675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NB</a:t>
            </a:r>
            <a:r>
              <a:rPr lang="en-US" b="0"/>
              <a:t>: 1. the ammeter must be connected in </a:t>
            </a:r>
            <a:r>
              <a:rPr lang="en-US"/>
              <a:t>series</a:t>
            </a:r>
            <a:r>
              <a:rPr lang="en-US" b="0"/>
              <a:t> with the circuit element</a:t>
            </a:r>
          </a:p>
          <a:p>
            <a:pPr algn="l"/>
            <a:r>
              <a:rPr lang="en-US" b="0"/>
              <a:t>       2. the ammeter should not restrict the flow of current (i.e. cause a voltage drop)</a:t>
            </a:r>
          </a:p>
          <a:p>
            <a:pPr algn="l"/>
            <a:r>
              <a:rPr lang="en-US" b="0"/>
              <a:t>           – an ideal ammeter has </a:t>
            </a:r>
            <a:r>
              <a:rPr lang="en-US"/>
              <a:t>zero </a:t>
            </a:r>
            <a:r>
              <a:rPr lang="en-US" b="0"/>
              <a:t>resistance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057F5F5-59A5-4067-A2FB-4E7425AC709E}" type="slidenum">
              <a:rPr lang="en-US" smtClean="0"/>
              <a:pPr lvl="1"/>
              <a:t>32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Review…Measuring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mtClean="0"/>
              <a:t>How do measuring devices connect to circuits?</a:t>
            </a:r>
          </a:p>
        </p:txBody>
      </p:sp>
      <p:grpSp>
        <p:nvGrpSpPr>
          <p:cNvPr id="71687" name="Group 47"/>
          <p:cNvGrpSpPr>
            <a:grpSpLocks/>
          </p:cNvGrpSpPr>
          <p:nvPr/>
        </p:nvGrpSpPr>
        <p:grpSpPr bwMode="auto">
          <a:xfrm>
            <a:off x="2376488" y="2743200"/>
            <a:ext cx="3484562" cy="2043113"/>
            <a:chOff x="3456" y="2577"/>
            <a:chExt cx="2195" cy="1287"/>
          </a:xfrm>
        </p:grpSpPr>
        <p:sp>
          <p:nvSpPr>
            <p:cNvPr id="71689" name="Text Box 48"/>
            <p:cNvSpPr txBox="1">
              <a:spLocks noChangeArrowheads="1"/>
            </p:cNvSpPr>
            <p:nvPr/>
          </p:nvSpPr>
          <p:spPr bwMode="auto">
            <a:xfrm>
              <a:off x="4177" y="3261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endParaRPr lang="en-US" sz="2000" i="1" baseline="-25000"/>
            </a:p>
          </p:txBody>
        </p:sp>
        <p:sp>
          <p:nvSpPr>
            <p:cNvPr id="71690" name="Oval 49"/>
            <p:cNvSpPr>
              <a:spLocks noChangeArrowheads="1"/>
            </p:cNvSpPr>
            <p:nvPr/>
          </p:nvSpPr>
          <p:spPr bwMode="auto">
            <a:xfrm>
              <a:off x="4690" y="378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691" name="AutoShape 50"/>
            <p:cNvCxnSpPr>
              <a:cxnSpLocks noChangeShapeType="1"/>
              <a:stCxn id="71690" idx="2"/>
              <a:endCxn id="71694" idx="4"/>
            </p:cNvCxnSpPr>
            <p:nvPr/>
          </p:nvCxnSpPr>
          <p:spPr bwMode="auto">
            <a:xfrm rot="10800000">
              <a:off x="3843" y="3383"/>
              <a:ext cx="847" cy="4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1692" name="Text Box 51"/>
            <p:cNvSpPr txBox="1">
              <a:spLocks noChangeArrowheads="1"/>
            </p:cNvSpPr>
            <p:nvPr/>
          </p:nvSpPr>
          <p:spPr bwMode="auto">
            <a:xfrm>
              <a:off x="4752" y="289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 b="0"/>
                <a:t>–</a:t>
              </a:r>
            </a:p>
          </p:txBody>
        </p:sp>
        <p:sp>
          <p:nvSpPr>
            <p:cNvPr id="71693" name="Text Box 52"/>
            <p:cNvSpPr txBox="1">
              <a:spLocks noChangeArrowheads="1"/>
            </p:cNvSpPr>
            <p:nvPr/>
          </p:nvSpPr>
          <p:spPr bwMode="auto">
            <a:xfrm>
              <a:off x="3456" y="307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71694" name="Oval 53"/>
            <p:cNvSpPr>
              <a:spLocks noChangeArrowheads="1"/>
            </p:cNvSpPr>
            <p:nvPr/>
          </p:nvSpPr>
          <p:spPr bwMode="auto">
            <a:xfrm>
              <a:off x="3677" y="307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5" name="Text Box 54"/>
            <p:cNvSpPr txBox="1">
              <a:spLocks noChangeArrowheads="1"/>
            </p:cNvSpPr>
            <p:nvPr/>
          </p:nvSpPr>
          <p:spPr bwMode="auto">
            <a:xfrm>
              <a:off x="3746" y="305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</p:txBody>
        </p:sp>
        <p:sp>
          <p:nvSpPr>
            <p:cNvPr id="71696" name="Text Box 55"/>
            <p:cNvSpPr txBox="1">
              <a:spLocks noChangeArrowheads="1"/>
            </p:cNvSpPr>
            <p:nvPr/>
          </p:nvSpPr>
          <p:spPr bwMode="auto">
            <a:xfrm>
              <a:off x="3747" y="311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_</a:t>
              </a:r>
            </a:p>
          </p:txBody>
        </p:sp>
        <p:grpSp>
          <p:nvGrpSpPr>
            <p:cNvPr id="71697" name="Group 56"/>
            <p:cNvGrpSpPr>
              <a:grpSpLocks/>
            </p:cNvGrpSpPr>
            <p:nvPr/>
          </p:nvGrpSpPr>
          <p:grpSpPr bwMode="auto">
            <a:xfrm>
              <a:off x="4684" y="3117"/>
              <a:ext cx="111" cy="216"/>
              <a:chOff x="1207" y="2603"/>
              <a:chExt cx="111" cy="216"/>
            </a:xfrm>
          </p:grpSpPr>
          <p:sp>
            <p:nvSpPr>
              <p:cNvPr id="71718" name="Line 57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9" name="Line 58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0" name="Line 59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1" name="Line 60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2" name="Line 61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3" name="Line 62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24" name="Line 63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698" name="Group 64"/>
            <p:cNvGrpSpPr>
              <a:grpSpLocks/>
            </p:cNvGrpSpPr>
            <p:nvPr/>
          </p:nvGrpSpPr>
          <p:grpSpPr bwMode="auto">
            <a:xfrm rot="-5400000">
              <a:off x="4336" y="2525"/>
              <a:ext cx="111" cy="216"/>
              <a:chOff x="1207" y="2603"/>
              <a:chExt cx="111" cy="216"/>
            </a:xfrm>
          </p:grpSpPr>
          <p:sp>
            <p:nvSpPr>
              <p:cNvPr id="71711" name="Line 65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2" name="Line 66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3" name="Line 67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4" name="Line 68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5" name="Line 69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6" name="Line 70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17" name="Line 71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1699" name="AutoShape 72"/>
            <p:cNvCxnSpPr>
              <a:cxnSpLocks noChangeShapeType="1"/>
              <a:stCxn id="71695" idx="0"/>
            </p:cNvCxnSpPr>
            <p:nvPr/>
          </p:nvCxnSpPr>
          <p:spPr bwMode="auto">
            <a:xfrm rot="-5400000">
              <a:off x="3857" y="2628"/>
              <a:ext cx="415" cy="43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1700" name="Arc 73"/>
            <p:cNvSpPr>
              <a:spLocks/>
            </p:cNvSpPr>
            <p:nvPr/>
          </p:nvSpPr>
          <p:spPr bwMode="auto">
            <a:xfrm>
              <a:off x="4044" y="2894"/>
              <a:ext cx="592" cy="71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01" name="Group 74"/>
            <p:cNvGrpSpPr>
              <a:grpSpLocks/>
            </p:cNvGrpSpPr>
            <p:nvPr/>
          </p:nvGrpSpPr>
          <p:grpSpPr bwMode="auto">
            <a:xfrm>
              <a:off x="5349" y="3070"/>
              <a:ext cx="302" cy="313"/>
              <a:chOff x="192" y="2902"/>
              <a:chExt cx="302" cy="313"/>
            </a:xfrm>
          </p:grpSpPr>
          <p:sp>
            <p:nvSpPr>
              <p:cNvPr id="71709" name="Oval 75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10" name="Text Box 76"/>
              <p:cNvSpPr txBox="1">
                <a:spLocks noChangeArrowheads="1"/>
              </p:cNvSpPr>
              <p:nvPr/>
            </p:nvSpPr>
            <p:spPr bwMode="auto">
              <a:xfrm>
                <a:off x="233" y="2928"/>
                <a:ext cx="22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>
                    <a:cs typeface="Times New Roman" pitchFamily="18" charset="0"/>
                  </a:rPr>
                  <a:t>V</a:t>
                </a:r>
                <a:endParaRPr lang="el-GR" b="0">
                  <a:cs typeface="Times New Roman" pitchFamily="18" charset="0"/>
                </a:endParaRPr>
              </a:p>
            </p:txBody>
          </p:sp>
        </p:grpSp>
        <p:sp>
          <p:nvSpPr>
            <p:cNvPr id="71702" name="Oval 77"/>
            <p:cNvSpPr>
              <a:spLocks noChangeArrowheads="1"/>
            </p:cNvSpPr>
            <p:nvPr/>
          </p:nvSpPr>
          <p:spPr bwMode="auto">
            <a:xfrm>
              <a:off x="4687" y="2592"/>
              <a:ext cx="78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1703" name="AutoShape 78"/>
            <p:cNvCxnSpPr>
              <a:cxnSpLocks noChangeShapeType="1"/>
              <a:stCxn id="71713" idx="1"/>
              <a:endCxn id="71702" idx="2"/>
            </p:cNvCxnSpPr>
            <p:nvPr/>
          </p:nvCxnSpPr>
          <p:spPr bwMode="auto">
            <a:xfrm flipV="1">
              <a:off x="4501" y="2631"/>
              <a:ext cx="186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1704" name="AutoShape 79"/>
            <p:cNvCxnSpPr>
              <a:cxnSpLocks noChangeShapeType="1"/>
              <a:stCxn id="71690" idx="0"/>
              <a:endCxn id="71720" idx="1"/>
            </p:cNvCxnSpPr>
            <p:nvPr/>
          </p:nvCxnSpPr>
          <p:spPr bwMode="auto">
            <a:xfrm flipV="1">
              <a:off x="4732" y="3333"/>
              <a:ext cx="9" cy="45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1705" name="AutoShape 80"/>
            <p:cNvCxnSpPr>
              <a:cxnSpLocks noChangeShapeType="1"/>
              <a:stCxn id="71702" idx="4"/>
              <a:endCxn id="71718" idx="0"/>
            </p:cNvCxnSpPr>
            <p:nvPr/>
          </p:nvCxnSpPr>
          <p:spPr bwMode="auto">
            <a:xfrm>
              <a:off x="4726" y="2669"/>
              <a:ext cx="6" cy="44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1706" name="AutoShape 81"/>
            <p:cNvCxnSpPr>
              <a:cxnSpLocks noChangeShapeType="1"/>
              <a:stCxn id="71709" idx="4"/>
              <a:endCxn id="71690" idx="6"/>
            </p:cNvCxnSpPr>
            <p:nvPr/>
          </p:nvCxnSpPr>
          <p:spPr bwMode="auto">
            <a:xfrm rot="5400000">
              <a:off x="4915" y="3241"/>
              <a:ext cx="443" cy="72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1707" name="AutoShape 82"/>
            <p:cNvCxnSpPr>
              <a:cxnSpLocks noChangeShapeType="1"/>
              <a:stCxn id="71709" idx="0"/>
              <a:endCxn id="71702" idx="6"/>
            </p:cNvCxnSpPr>
            <p:nvPr/>
          </p:nvCxnSpPr>
          <p:spPr bwMode="auto">
            <a:xfrm rot="5400000" flipH="1">
              <a:off x="4913" y="2483"/>
              <a:ext cx="439" cy="7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1708" name="Text Box 83"/>
            <p:cNvSpPr txBox="1">
              <a:spLocks noChangeArrowheads="1"/>
            </p:cNvSpPr>
            <p:nvPr/>
          </p:nvSpPr>
          <p:spPr bwMode="auto">
            <a:xfrm>
              <a:off x="5144" y="2897"/>
              <a:ext cx="236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71688" name="Text Box 84"/>
          <p:cNvSpPr txBox="1">
            <a:spLocks noChangeArrowheads="1"/>
          </p:cNvSpPr>
          <p:nvPr/>
        </p:nvSpPr>
        <p:spPr bwMode="auto">
          <a:xfrm>
            <a:off x="833438" y="5105400"/>
            <a:ext cx="7199312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NB</a:t>
            </a:r>
            <a:r>
              <a:rPr lang="en-US" b="0"/>
              <a:t>: 1. the voltmeter must be connected in </a:t>
            </a:r>
            <a:r>
              <a:rPr lang="en-US"/>
              <a:t>parallel</a:t>
            </a:r>
            <a:r>
              <a:rPr lang="en-US" b="0"/>
              <a:t> with the circuit element</a:t>
            </a:r>
          </a:p>
          <a:p>
            <a:pPr algn="l"/>
            <a:r>
              <a:rPr lang="en-US" b="0"/>
              <a:t>       2. the voltmeter should not draw any current away from the element</a:t>
            </a:r>
          </a:p>
          <a:p>
            <a:pPr algn="l"/>
            <a:r>
              <a:rPr lang="en-US" b="0"/>
              <a:t>           – an ideal voltmeter has </a:t>
            </a:r>
            <a:r>
              <a:rPr lang="en-US"/>
              <a:t>infinite</a:t>
            </a:r>
            <a:r>
              <a:rPr lang="en-US" b="0"/>
              <a:t> resistance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67EF878-3D34-45B8-9E09-4DDE76F80A98}" type="slidenum">
              <a:rPr lang="en-US" smtClean="0"/>
              <a:pPr lvl="1"/>
              <a:t>33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Review…Measuring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6"/>
            </a:pPr>
            <a:r>
              <a:rPr lang="en-US" smtClean="0"/>
              <a:t>How do measuring devices connect to circuits?</a:t>
            </a:r>
          </a:p>
        </p:txBody>
      </p:sp>
      <p:grpSp>
        <p:nvGrpSpPr>
          <p:cNvPr id="72711" name="Group 42"/>
          <p:cNvGrpSpPr>
            <a:grpSpLocks/>
          </p:cNvGrpSpPr>
          <p:nvPr/>
        </p:nvGrpSpPr>
        <p:grpSpPr bwMode="auto">
          <a:xfrm>
            <a:off x="2500313" y="2487613"/>
            <a:ext cx="3448050" cy="2362200"/>
            <a:chOff x="3456" y="2352"/>
            <a:chExt cx="2172" cy="1488"/>
          </a:xfrm>
        </p:grpSpPr>
        <p:sp>
          <p:nvSpPr>
            <p:cNvPr id="72713" name="Text Box 43"/>
            <p:cNvSpPr txBox="1">
              <a:spLocks noChangeArrowheads="1"/>
            </p:cNvSpPr>
            <p:nvPr/>
          </p:nvSpPr>
          <p:spPr bwMode="auto">
            <a:xfrm>
              <a:off x="4249" y="2352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R</a:t>
              </a:r>
              <a:r>
                <a:rPr lang="en-US" baseline="-25000"/>
                <a:t>1 </a:t>
              </a:r>
              <a:endParaRPr lang="en-US"/>
            </a:p>
          </p:txBody>
        </p:sp>
        <p:sp>
          <p:nvSpPr>
            <p:cNvPr id="72714" name="Text Box 44"/>
            <p:cNvSpPr txBox="1">
              <a:spLocks noChangeArrowheads="1"/>
            </p:cNvSpPr>
            <p:nvPr/>
          </p:nvSpPr>
          <p:spPr bwMode="auto">
            <a:xfrm>
              <a:off x="4177" y="3261"/>
              <a:ext cx="16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endParaRPr lang="en-US" sz="2000" i="1" baseline="-25000"/>
            </a:p>
          </p:txBody>
        </p:sp>
        <p:sp>
          <p:nvSpPr>
            <p:cNvPr id="72715" name="Oval 45"/>
            <p:cNvSpPr>
              <a:spLocks noChangeArrowheads="1"/>
            </p:cNvSpPr>
            <p:nvPr/>
          </p:nvSpPr>
          <p:spPr bwMode="auto">
            <a:xfrm>
              <a:off x="4885" y="3763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2716" name="AutoShape 46"/>
            <p:cNvCxnSpPr>
              <a:cxnSpLocks noChangeShapeType="1"/>
              <a:stCxn id="72715" idx="2"/>
              <a:endCxn id="72719" idx="4"/>
            </p:cNvCxnSpPr>
            <p:nvPr/>
          </p:nvCxnSpPr>
          <p:spPr bwMode="auto">
            <a:xfrm rot="10800000">
              <a:off x="3843" y="3383"/>
              <a:ext cx="1042" cy="41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2717" name="Text Box 47"/>
            <p:cNvSpPr txBox="1">
              <a:spLocks noChangeArrowheads="1"/>
            </p:cNvSpPr>
            <p:nvPr/>
          </p:nvSpPr>
          <p:spPr bwMode="auto">
            <a:xfrm>
              <a:off x="5360" y="290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 b="0"/>
                <a:t>–</a:t>
              </a:r>
            </a:p>
          </p:txBody>
        </p:sp>
        <p:sp>
          <p:nvSpPr>
            <p:cNvPr id="72718" name="Text Box 48"/>
            <p:cNvSpPr txBox="1">
              <a:spLocks noChangeArrowheads="1"/>
            </p:cNvSpPr>
            <p:nvPr/>
          </p:nvSpPr>
          <p:spPr bwMode="auto">
            <a:xfrm>
              <a:off x="3456" y="3072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72719" name="Oval 49"/>
            <p:cNvSpPr>
              <a:spLocks noChangeArrowheads="1"/>
            </p:cNvSpPr>
            <p:nvPr/>
          </p:nvSpPr>
          <p:spPr bwMode="auto">
            <a:xfrm>
              <a:off x="3677" y="3073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20" name="Text Box 50"/>
            <p:cNvSpPr txBox="1">
              <a:spLocks noChangeArrowheads="1"/>
            </p:cNvSpPr>
            <p:nvPr/>
          </p:nvSpPr>
          <p:spPr bwMode="auto">
            <a:xfrm>
              <a:off x="3746" y="3055"/>
              <a:ext cx="197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</p:txBody>
        </p:sp>
        <p:sp>
          <p:nvSpPr>
            <p:cNvPr id="72721" name="Text Box 51"/>
            <p:cNvSpPr txBox="1">
              <a:spLocks noChangeArrowheads="1"/>
            </p:cNvSpPr>
            <p:nvPr/>
          </p:nvSpPr>
          <p:spPr bwMode="auto">
            <a:xfrm>
              <a:off x="3747" y="3117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_</a:t>
              </a:r>
            </a:p>
          </p:txBody>
        </p:sp>
        <p:grpSp>
          <p:nvGrpSpPr>
            <p:cNvPr id="72722" name="Group 52"/>
            <p:cNvGrpSpPr>
              <a:grpSpLocks/>
            </p:cNvGrpSpPr>
            <p:nvPr/>
          </p:nvGrpSpPr>
          <p:grpSpPr bwMode="auto">
            <a:xfrm>
              <a:off x="5280" y="3117"/>
              <a:ext cx="111" cy="216"/>
              <a:chOff x="1207" y="2603"/>
              <a:chExt cx="111" cy="216"/>
            </a:xfrm>
          </p:grpSpPr>
          <p:sp>
            <p:nvSpPr>
              <p:cNvPr id="72740" name="Line 53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1" name="Line 54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2" name="Line 55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3" name="Line 56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4" name="Line 57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5" name="Line 58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46" name="Line 59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723" name="Group 60"/>
            <p:cNvGrpSpPr>
              <a:grpSpLocks/>
            </p:cNvGrpSpPr>
            <p:nvPr/>
          </p:nvGrpSpPr>
          <p:grpSpPr bwMode="auto">
            <a:xfrm rot="-5400000">
              <a:off x="4336" y="2525"/>
              <a:ext cx="111" cy="216"/>
              <a:chOff x="1207" y="2603"/>
              <a:chExt cx="111" cy="216"/>
            </a:xfrm>
          </p:grpSpPr>
          <p:sp>
            <p:nvSpPr>
              <p:cNvPr id="72733" name="Line 61"/>
              <p:cNvSpPr>
                <a:spLocks noChangeShapeType="1"/>
              </p:cNvSpPr>
              <p:nvPr/>
            </p:nvSpPr>
            <p:spPr bwMode="auto">
              <a:xfrm>
                <a:off x="1255" y="260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4" name="Line 62"/>
              <p:cNvSpPr>
                <a:spLocks noChangeShapeType="1"/>
              </p:cNvSpPr>
              <p:nvPr/>
            </p:nvSpPr>
            <p:spPr bwMode="auto">
              <a:xfrm flipH="1">
                <a:off x="1207" y="262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5" name="Line 63"/>
              <p:cNvSpPr>
                <a:spLocks noChangeShapeType="1"/>
              </p:cNvSpPr>
              <p:nvPr/>
            </p:nvSpPr>
            <p:spPr bwMode="auto">
              <a:xfrm>
                <a:off x="1207" y="279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6" name="Line 64"/>
              <p:cNvSpPr>
                <a:spLocks noChangeShapeType="1"/>
              </p:cNvSpPr>
              <p:nvPr/>
            </p:nvSpPr>
            <p:spPr bwMode="auto">
              <a:xfrm>
                <a:off x="1210" y="264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7" name="Line 65"/>
              <p:cNvSpPr>
                <a:spLocks noChangeShapeType="1"/>
              </p:cNvSpPr>
              <p:nvPr/>
            </p:nvSpPr>
            <p:spPr bwMode="auto">
              <a:xfrm flipH="1">
                <a:off x="1210" y="269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8" name="Line 66"/>
              <p:cNvSpPr>
                <a:spLocks noChangeShapeType="1"/>
              </p:cNvSpPr>
              <p:nvPr/>
            </p:nvSpPr>
            <p:spPr bwMode="auto">
              <a:xfrm>
                <a:off x="1210" y="271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39" name="Line 67"/>
              <p:cNvSpPr>
                <a:spLocks noChangeShapeType="1"/>
              </p:cNvSpPr>
              <p:nvPr/>
            </p:nvSpPr>
            <p:spPr bwMode="auto">
              <a:xfrm flipH="1">
                <a:off x="1210" y="276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2724" name="AutoShape 68"/>
            <p:cNvCxnSpPr>
              <a:cxnSpLocks noChangeShapeType="1"/>
              <a:stCxn id="72720" idx="0"/>
            </p:cNvCxnSpPr>
            <p:nvPr/>
          </p:nvCxnSpPr>
          <p:spPr bwMode="auto">
            <a:xfrm rot="-5400000">
              <a:off x="3857" y="2628"/>
              <a:ext cx="415" cy="43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2725" name="Arc 69"/>
            <p:cNvSpPr>
              <a:spLocks/>
            </p:cNvSpPr>
            <p:nvPr/>
          </p:nvSpPr>
          <p:spPr bwMode="auto">
            <a:xfrm>
              <a:off x="4044" y="2894"/>
              <a:ext cx="592" cy="71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4881"/>
                    <a:pt x="3126" y="8544"/>
                    <a:pt x="8459" y="445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726" name="Group 70"/>
            <p:cNvGrpSpPr>
              <a:grpSpLocks/>
            </p:cNvGrpSpPr>
            <p:nvPr/>
          </p:nvGrpSpPr>
          <p:grpSpPr bwMode="auto">
            <a:xfrm>
              <a:off x="4773" y="2472"/>
              <a:ext cx="302" cy="313"/>
              <a:chOff x="192" y="2902"/>
              <a:chExt cx="302" cy="313"/>
            </a:xfrm>
          </p:grpSpPr>
          <p:sp>
            <p:nvSpPr>
              <p:cNvPr id="72731" name="Oval 71"/>
              <p:cNvSpPr>
                <a:spLocks noChangeArrowheads="1"/>
              </p:cNvSpPr>
              <p:nvPr/>
            </p:nvSpPr>
            <p:spPr bwMode="auto">
              <a:xfrm>
                <a:off x="192" y="2902"/>
                <a:ext cx="302" cy="313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32" name="Text Box 72"/>
              <p:cNvSpPr txBox="1">
                <a:spLocks noChangeArrowheads="1"/>
              </p:cNvSpPr>
              <p:nvPr/>
            </p:nvSpPr>
            <p:spPr bwMode="auto">
              <a:xfrm>
                <a:off x="217" y="2928"/>
                <a:ext cx="252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>
                    <a:cs typeface="Times New Roman" pitchFamily="18" charset="0"/>
                  </a:rPr>
                  <a:t>W</a:t>
                </a:r>
                <a:endParaRPr lang="el-GR" b="0">
                  <a:cs typeface="Times New Roman" pitchFamily="18" charset="0"/>
                </a:endParaRPr>
              </a:p>
            </p:txBody>
          </p:sp>
        </p:grpSp>
        <p:cxnSp>
          <p:nvCxnSpPr>
            <p:cNvPr id="72727" name="AutoShape 73"/>
            <p:cNvCxnSpPr>
              <a:cxnSpLocks noChangeShapeType="1"/>
              <a:stCxn id="72735" idx="1"/>
              <a:endCxn id="72731" idx="2"/>
            </p:cNvCxnSpPr>
            <p:nvPr/>
          </p:nvCxnSpPr>
          <p:spPr bwMode="auto">
            <a:xfrm flipV="1">
              <a:off x="4501" y="2629"/>
              <a:ext cx="272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2728" name="AutoShape 74"/>
            <p:cNvCxnSpPr>
              <a:cxnSpLocks noChangeShapeType="1"/>
              <a:stCxn id="72731" idx="6"/>
              <a:endCxn id="72740" idx="0"/>
            </p:cNvCxnSpPr>
            <p:nvPr/>
          </p:nvCxnSpPr>
          <p:spPr bwMode="auto">
            <a:xfrm>
              <a:off x="5075" y="2629"/>
              <a:ext cx="253" cy="48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2729" name="AutoShape 75"/>
            <p:cNvCxnSpPr>
              <a:cxnSpLocks noChangeShapeType="1"/>
              <a:stCxn id="72715" idx="6"/>
              <a:endCxn id="72742" idx="1"/>
            </p:cNvCxnSpPr>
            <p:nvPr/>
          </p:nvCxnSpPr>
          <p:spPr bwMode="auto">
            <a:xfrm flipV="1">
              <a:off x="4968" y="3333"/>
              <a:ext cx="369" cy="4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2730" name="AutoShape 76"/>
            <p:cNvCxnSpPr>
              <a:cxnSpLocks noChangeShapeType="1"/>
              <a:stCxn id="72731" idx="4"/>
              <a:endCxn id="72715" idx="0"/>
            </p:cNvCxnSpPr>
            <p:nvPr/>
          </p:nvCxnSpPr>
          <p:spPr bwMode="auto">
            <a:xfrm>
              <a:off x="4924" y="2785"/>
              <a:ext cx="3" cy="97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72712" name="Text Box 77"/>
          <p:cNvSpPr txBox="1">
            <a:spLocks noChangeArrowheads="1"/>
          </p:cNvSpPr>
          <p:nvPr/>
        </p:nvSpPr>
        <p:spPr bwMode="auto">
          <a:xfrm>
            <a:off x="746125" y="5105400"/>
            <a:ext cx="7407275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NB</a:t>
            </a:r>
            <a:r>
              <a:rPr lang="en-US" b="0"/>
              <a:t>: 1. the wattmeter must be connected in </a:t>
            </a:r>
            <a:r>
              <a:rPr lang="en-US"/>
              <a:t>parallel</a:t>
            </a:r>
            <a:r>
              <a:rPr lang="en-US" b="0"/>
              <a:t> with the circuit element,</a:t>
            </a:r>
          </a:p>
          <a:p>
            <a:pPr algn="l"/>
            <a:r>
              <a:rPr lang="en-US" b="0"/>
              <a:t>           but also in </a:t>
            </a:r>
            <a:r>
              <a:rPr lang="en-US"/>
              <a:t>series</a:t>
            </a:r>
            <a:r>
              <a:rPr lang="en-US" b="0"/>
              <a:t> with the circuit. </a:t>
            </a:r>
          </a:p>
          <a:p>
            <a:pPr algn="l"/>
            <a:r>
              <a:rPr lang="en-US" b="0"/>
              <a:t>           – a wattmeter is simply the combination of a voltmeter and an ammeter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299D1B0-BDA0-425B-9178-8F90C636BFC1}" type="slidenum">
              <a:rPr lang="en-US" smtClean="0"/>
              <a:pPr lvl="1"/>
              <a:t>34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Review…Node Voltage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mtClean="0"/>
              <a:t>What is the node voltage method of circuit analysis?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1ECC2C7-D76D-45D5-8A9C-3347CBDD9B4A}" type="slidenum">
              <a:rPr lang="en-US" smtClean="0"/>
              <a:pPr lvl="1"/>
              <a:t>35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Review…Node Voltage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What is the node voltage method of circuit analysis?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000" smtClean="0"/>
              <a:t>Find all unknown voltages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smtClean="0"/>
              <a:t> = 1mA,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smtClean="0"/>
              <a:t> = 2mA, </a:t>
            </a:r>
            <a:r>
              <a:rPr lang="en-US" sz="2000" b="1" smtClean="0"/>
              <a:t>R</a:t>
            </a:r>
            <a:r>
              <a:rPr lang="en-US" sz="2000" b="1" baseline="-25000" smtClean="0"/>
              <a:t>1 </a:t>
            </a:r>
            <a:r>
              <a:rPr lang="en-US" sz="2000" smtClean="0"/>
              <a:t>= 1k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2.2k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4</a:t>
            </a:r>
            <a:r>
              <a:rPr lang="en-US" sz="2000" smtClean="0">
                <a:cs typeface="Times New Roman" pitchFamily="18" charset="0"/>
              </a:rPr>
              <a:t> = 4.7k</a:t>
            </a:r>
            <a:r>
              <a:rPr lang="el-GR" sz="2000" smtClean="0">
                <a:cs typeface="Times New Roman" pitchFamily="18" charset="0"/>
              </a:rPr>
              <a:t>Ω</a:t>
            </a:r>
            <a:endParaRPr lang="en-US" sz="2000" smtClean="0">
              <a:cs typeface="Times New Roman" pitchFamily="18" charset="0"/>
            </a:endParaRPr>
          </a:p>
        </p:txBody>
      </p:sp>
      <p:grpSp>
        <p:nvGrpSpPr>
          <p:cNvPr id="74759" name="Group 4"/>
          <p:cNvGrpSpPr>
            <a:grpSpLocks/>
          </p:cNvGrpSpPr>
          <p:nvPr/>
        </p:nvGrpSpPr>
        <p:grpSpPr bwMode="auto">
          <a:xfrm>
            <a:off x="14288" y="2916238"/>
            <a:ext cx="4938712" cy="2341562"/>
            <a:chOff x="9" y="1837"/>
            <a:chExt cx="3111" cy="1475"/>
          </a:xfrm>
        </p:grpSpPr>
        <p:sp>
          <p:nvSpPr>
            <p:cNvPr id="74760" name="Text Box 5"/>
            <p:cNvSpPr txBox="1">
              <a:spLocks noChangeArrowheads="1"/>
            </p:cNvSpPr>
            <p:nvPr/>
          </p:nvSpPr>
          <p:spPr bwMode="auto">
            <a:xfrm>
              <a:off x="9" y="2121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 i="1"/>
                <a:t>i</a:t>
              </a:r>
              <a:r>
                <a:rPr lang="en-US" sz="2000" i="1" baseline="-25000"/>
                <a:t>a</a:t>
              </a:r>
            </a:p>
            <a:p>
              <a:endParaRPr lang="en-US" sz="2000" b="0"/>
            </a:p>
          </p:txBody>
        </p:sp>
        <p:sp>
          <p:nvSpPr>
            <p:cNvPr id="74761" name="Oval 6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2" name="Oval 7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63" name="Oval 8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764" name="AutoShape 9"/>
            <p:cNvCxnSpPr>
              <a:cxnSpLocks noChangeShapeType="1"/>
              <a:stCxn id="74763" idx="2"/>
              <a:endCxn id="74823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4765" name="AutoShape 10"/>
            <p:cNvCxnSpPr>
              <a:cxnSpLocks noChangeShapeType="1"/>
              <a:stCxn id="74763" idx="0"/>
              <a:endCxn id="74771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66" name="AutoShape 11"/>
            <p:cNvCxnSpPr>
              <a:cxnSpLocks noChangeShapeType="1"/>
              <a:stCxn id="74761" idx="4"/>
              <a:endCxn id="74769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67" name="AutoShape 12"/>
            <p:cNvCxnSpPr>
              <a:cxnSpLocks noChangeShapeType="1"/>
              <a:stCxn id="74762" idx="4"/>
              <a:endCxn id="74827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4768" name="Text Box 13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endParaRPr lang="en-US"/>
            </a:p>
          </p:txBody>
        </p:sp>
        <p:sp>
          <p:nvSpPr>
            <p:cNvPr id="74769" name="Line 14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0" name="Line 15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1" name="Line 16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2" name="Line 17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3" name="Line 18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4" name="Line 19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75" name="Line 20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4776" name="Group 21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74827" name="Line 2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8" name="Line 2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9" name="Line 2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0" name="Line 2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1" name="Line 2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2" name="Line 2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33" name="Line 2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77" name="Text Box 29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endParaRPr lang="en-US"/>
            </a:p>
          </p:txBody>
        </p:sp>
        <p:grpSp>
          <p:nvGrpSpPr>
            <p:cNvPr id="74778" name="Group 30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74823" name="Oval 31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824" name="Text Box 32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74825" name="Text Box 33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74826" name="Line 34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4779" name="Group 35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74816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7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8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9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0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1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22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4780" name="AutoShape 43"/>
            <p:cNvCxnSpPr>
              <a:cxnSpLocks noChangeShapeType="1"/>
              <a:stCxn id="74761" idx="6"/>
              <a:endCxn id="74816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81" name="AutoShape 44"/>
            <p:cNvCxnSpPr>
              <a:cxnSpLocks noChangeShapeType="1"/>
              <a:stCxn id="74762" idx="2"/>
              <a:endCxn id="74818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4782" name="Group 45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74813" name="Line 4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4" name="Line 4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5" name="Line 4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783" name="Line 49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84" name="Oval 50"/>
            <p:cNvSpPr>
              <a:spLocks noChangeArrowheads="1"/>
            </p:cNvSpPr>
            <p:nvPr/>
          </p:nvSpPr>
          <p:spPr bwMode="auto">
            <a:xfrm>
              <a:off x="2016" y="237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Text Box 51"/>
            <p:cNvSpPr txBox="1">
              <a:spLocks noChangeArrowheads="1"/>
            </p:cNvSpPr>
            <p:nvPr/>
          </p:nvSpPr>
          <p:spPr bwMode="auto">
            <a:xfrm>
              <a:off x="2125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74786" name="Text Box 52"/>
            <p:cNvSpPr txBox="1">
              <a:spLocks noChangeArrowheads="1"/>
            </p:cNvSpPr>
            <p:nvPr/>
          </p:nvSpPr>
          <p:spPr bwMode="auto">
            <a:xfrm>
              <a:off x="2122" y="242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74787" name="Line 53"/>
            <p:cNvSpPr>
              <a:spLocks noChangeShapeType="1"/>
            </p:cNvSpPr>
            <p:nvPr/>
          </p:nvSpPr>
          <p:spPr bwMode="auto">
            <a:xfrm flipV="1">
              <a:off x="2182" y="242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788" name="Oval 54"/>
            <p:cNvSpPr>
              <a:spLocks noChangeArrowheads="1"/>
            </p:cNvSpPr>
            <p:nvPr/>
          </p:nvSpPr>
          <p:spPr bwMode="auto">
            <a:xfrm>
              <a:off x="2140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Oval 55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0" name="Text Box 56"/>
            <p:cNvSpPr txBox="1">
              <a:spLocks noChangeArrowheads="1"/>
            </p:cNvSpPr>
            <p:nvPr/>
          </p:nvSpPr>
          <p:spPr bwMode="auto">
            <a:xfrm>
              <a:off x="1104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2</a:t>
              </a:r>
              <a:endParaRPr lang="en-US"/>
            </a:p>
          </p:txBody>
        </p:sp>
        <p:cxnSp>
          <p:nvCxnSpPr>
            <p:cNvPr id="74791" name="AutoShape 57"/>
            <p:cNvCxnSpPr>
              <a:cxnSpLocks noChangeShapeType="1"/>
              <a:stCxn id="74763" idx="6"/>
              <a:endCxn id="74789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92" name="AutoShape 58"/>
            <p:cNvCxnSpPr>
              <a:cxnSpLocks noChangeShapeType="1"/>
              <a:stCxn id="74789" idx="0"/>
              <a:endCxn id="74829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93" name="AutoShape 59"/>
            <p:cNvCxnSpPr>
              <a:cxnSpLocks noChangeShapeType="1"/>
              <a:stCxn id="74762" idx="6"/>
              <a:endCxn id="74788" idx="2"/>
            </p:cNvCxnSpPr>
            <p:nvPr/>
          </p:nvCxnSpPr>
          <p:spPr bwMode="auto">
            <a:xfrm>
              <a:off x="1657" y="1893"/>
              <a:ext cx="483" cy="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94" name="AutoShape 60"/>
            <p:cNvCxnSpPr>
              <a:cxnSpLocks noChangeShapeType="1"/>
              <a:stCxn id="74788" idx="4"/>
              <a:endCxn id="74785" idx="0"/>
            </p:cNvCxnSpPr>
            <p:nvPr/>
          </p:nvCxnSpPr>
          <p:spPr bwMode="auto">
            <a:xfrm>
              <a:off x="2182" y="1938"/>
              <a:ext cx="1" cy="4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4795" name="Oval 61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796" name="AutoShape 62"/>
            <p:cNvCxnSpPr>
              <a:cxnSpLocks noChangeShapeType="1"/>
              <a:stCxn id="74824" idx="0"/>
              <a:endCxn id="74795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797" name="AutoShape 63"/>
            <p:cNvCxnSpPr>
              <a:cxnSpLocks noChangeShapeType="1"/>
              <a:stCxn id="74795" idx="6"/>
              <a:endCxn id="74761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4798" name="Text Box 64"/>
            <p:cNvSpPr txBox="1">
              <a:spLocks noChangeArrowheads="1"/>
            </p:cNvSpPr>
            <p:nvPr/>
          </p:nvSpPr>
          <p:spPr bwMode="auto">
            <a:xfrm>
              <a:off x="2323" y="2169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 i="1"/>
                <a:t>i</a:t>
              </a:r>
              <a:r>
                <a:rPr lang="en-US" sz="2000" i="1" baseline="-25000"/>
                <a:t>b</a:t>
              </a:r>
            </a:p>
            <a:p>
              <a:endParaRPr lang="en-US" sz="2000" b="0"/>
            </a:p>
          </p:txBody>
        </p:sp>
        <p:sp>
          <p:nvSpPr>
            <p:cNvPr id="74799" name="Oval 65"/>
            <p:cNvSpPr>
              <a:spLocks noChangeArrowheads="1"/>
            </p:cNvSpPr>
            <p:nvPr/>
          </p:nvSpPr>
          <p:spPr bwMode="auto">
            <a:xfrm>
              <a:off x="2142" y="3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4800" name="AutoShape 66"/>
            <p:cNvCxnSpPr>
              <a:cxnSpLocks noChangeShapeType="1"/>
              <a:stCxn id="74789" idx="6"/>
              <a:endCxn id="74799" idx="2"/>
            </p:cNvCxnSpPr>
            <p:nvPr/>
          </p:nvCxnSpPr>
          <p:spPr bwMode="auto">
            <a:xfrm>
              <a:off x="1673" y="3063"/>
              <a:ext cx="4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4801" name="AutoShape 67"/>
            <p:cNvCxnSpPr>
              <a:cxnSpLocks noChangeShapeType="1"/>
              <a:stCxn id="74784" idx="4"/>
              <a:endCxn id="74799" idx="0"/>
            </p:cNvCxnSpPr>
            <p:nvPr/>
          </p:nvCxnSpPr>
          <p:spPr bwMode="auto">
            <a:xfrm>
              <a:off x="2182" y="2686"/>
              <a:ext cx="2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4802" name="Group 68"/>
            <p:cNvGrpSpPr>
              <a:grpSpLocks/>
            </p:cNvGrpSpPr>
            <p:nvPr/>
          </p:nvGrpSpPr>
          <p:grpSpPr bwMode="auto">
            <a:xfrm>
              <a:off x="2769" y="2409"/>
              <a:ext cx="111" cy="216"/>
              <a:chOff x="1670" y="2765"/>
              <a:chExt cx="111" cy="216"/>
            </a:xfrm>
          </p:grpSpPr>
          <p:sp>
            <p:nvSpPr>
              <p:cNvPr id="74806" name="Line 69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7" name="Line 70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8" name="Line 71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09" name="Line 72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0" name="Line 73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1" name="Line 74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812" name="Line 75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4803" name="Text Box 76"/>
            <p:cNvSpPr txBox="1">
              <a:spLocks noChangeArrowheads="1"/>
            </p:cNvSpPr>
            <p:nvPr/>
          </p:nvSpPr>
          <p:spPr bwMode="auto">
            <a:xfrm>
              <a:off x="2852" y="221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4</a:t>
              </a:r>
            </a:p>
            <a:p>
              <a:endParaRPr lang="en-US"/>
            </a:p>
          </p:txBody>
        </p:sp>
        <p:cxnSp>
          <p:nvCxnSpPr>
            <p:cNvPr id="74804" name="AutoShape 77"/>
            <p:cNvCxnSpPr>
              <a:cxnSpLocks noChangeShapeType="1"/>
              <a:stCxn id="74799" idx="6"/>
              <a:endCxn id="74808" idx="1"/>
            </p:cNvCxnSpPr>
            <p:nvPr/>
          </p:nvCxnSpPr>
          <p:spPr bwMode="auto">
            <a:xfrm flipV="1">
              <a:off x="2225" y="2625"/>
              <a:ext cx="601" cy="4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4805" name="AutoShape 78"/>
            <p:cNvCxnSpPr>
              <a:cxnSpLocks noChangeShapeType="1"/>
              <a:stCxn id="74788" idx="6"/>
              <a:endCxn id="74806" idx="0"/>
            </p:cNvCxnSpPr>
            <p:nvPr/>
          </p:nvCxnSpPr>
          <p:spPr bwMode="auto">
            <a:xfrm>
              <a:off x="2223" y="1900"/>
              <a:ext cx="594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514F625-489B-45F9-9FE8-0533D09049A9}" type="slidenum">
              <a:rPr lang="en-US" smtClean="0"/>
              <a:pPr lvl="1"/>
              <a:t>36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Review…Node Voltage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What is the node voltage method of circuit analysis?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000" smtClean="0"/>
              <a:t>Find all unknown voltages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smtClean="0"/>
              <a:t> = 1mA,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smtClean="0"/>
              <a:t> = 2mA, </a:t>
            </a:r>
            <a:r>
              <a:rPr lang="en-US" sz="2000" b="1" smtClean="0"/>
              <a:t>R</a:t>
            </a:r>
            <a:r>
              <a:rPr lang="en-US" sz="2000" b="1" baseline="-25000" smtClean="0"/>
              <a:t>1 </a:t>
            </a:r>
            <a:r>
              <a:rPr lang="en-US" sz="2000" smtClean="0"/>
              <a:t>= 1k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2.2k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4</a:t>
            </a:r>
            <a:r>
              <a:rPr lang="en-US" sz="2000" smtClean="0">
                <a:cs typeface="Times New Roman" pitchFamily="18" charset="0"/>
              </a:rPr>
              <a:t> = 4.7k</a:t>
            </a:r>
            <a:r>
              <a:rPr lang="el-GR" sz="2000" smtClean="0">
                <a:cs typeface="Times New Roman" pitchFamily="18" charset="0"/>
              </a:rPr>
              <a:t>Ω</a:t>
            </a:r>
            <a:endParaRPr lang="en-US" sz="2000" smtClean="0">
              <a:cs typeface="Times New Roman" pitchFamily="18" charset="0"/>
            </a:endParaRPr>
          </a:p>
        </p:txBody>
      </p:sp>
      <p:sp>
        <p:nvSpPr>
          <p:cNvPr id="75783" name="Text Box 79"/>
          <p:cNvSpPr txBox="1">
            <a:spLocks noChangeArrowheads="1"/>
          </p:cNvSpPr>
          <p:nvPr/>
        </p:nvSpPr>
        <p:spPr bwMode="auto">
          <a:xfrm>
            <a:off x="14288" y="3367088"/>
            <a:ext cx="33655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i="1"/>
              <a:t>+</a:t>
            </a:r>
          </a:p>
          <a:p>
            <a:r>
              <a:rPr lang="en-US" sz="2000" i="1"/>
              <a:t>i</a:t>
            </a:r>
            <a:r>
              <a:rPr lang="en-US" sz="2000" i="1" baseline="-25000"/>
              <a:t>a</a:t>
            </a:r>
          </a:p>
          <a:p>
            <a:r>
              <a:rPr lang="en-US" sz="2000" b="0"/>
              <a:t>–</a:t>
            </a:r>
          </a:p>
        </p:txBody>
      </p:sp>
      <p:sp>
        <p:nvSpPr>
          <p:cNvPr id="75784" name="Text Box 80"/>
          <p:cNvSpPr txBox="1">
            <a:spLocks noChangeArrowheads="1"/>
          </p:cNvSpPr>
          <p:nvPr/>
        </p:nvSpPr>
        <p:spPr bwMode="auto">
          <a:xfrm>
            <a:off x="4989513" y="3032125"/>
            <a:ext cx="4078287" cy="230187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Label currents and voltages (polarities “arbitrarily” chosen)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Choose </a:t>
            </a:r>
            <a:r>
              <a:rPr lang="en-US"/>
              <a:t>Node c</a:t>
            </a:r>
            <a:r>
              <a:rPr lang="en-US" b="0"/>
              <a:t> (</a:t>
            </a:r>
            <a:r>
              <a:rPr lang="en-US"/>
              <a:t>v</a:t>
            </a:r>
            <a:r>
              <a:rPr lang="en-US" baseline="-25000"/>
              <a:t>c</a:t>
            </a:r>
            <a:r>
              <a:rPr lang="en-US" b="0"/>
              <a:t>) as the reference node (</a:t>
            </a:r>
            <a:r>
              <a:rPr lang="en-US"/>
              <a:t>v</a:t>
            </a:r>
            <a:r>
              <a:rPr lang="en-US" baseline="-25000"/>
              <a:t>c</a:t>
            </a:r>
            <a:r>
              <a:rPr lang="en-US" b="0"/>
              <a:t> = 0)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Define remaining n – 1 (2) voltages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/>
              <a:t>v</a:t>
            </a:r>
            <a:r>
              <a:rPr lang="en-US" baseline="-25000"/>
              <a:t>a</a:t>
            </a:r>
            <a:r>
              <a:rPr lang="en-US" b="0"/>
              <a:t> is </a:t>
            </a:r>
            <a:r>
              <a:rPr lang="en-US"/>
              <a:t>independent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/>
              <a:t>v</a:t>
            </a:r>
            <a:r>
              <a:rPr lang="en-US" baseline="-25000"/>
              <a:t>b</a:t>
            </a:r>
            <a:r>
              <a:rPr lang="en-US" b="0"/>
              <a:t> is </a:t>
            </a:r>
            <a:r>
              <a:rPr lang="en-US"/>
              <a:t>independent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Apply KCL at nodes </a:t>
            </a:r>
            <a:r>
              <a:rPr lang="en-US"/>
              <a:t>a</a:t>
            </a:r>
            <a:r>
              <a:rPr lang="en-US" b="0"/>
              <a:t> and </a:t>
            </a:r>
            <a:r>
              <a:rPr lang="en-US"/>
              <a:t>b</a:t>
            </a:r>
          </a:p>
        </p:txBody>
      </p:sp>
      <p:grpSp>
        <p:nvGrpSpPr>
          <p:cNvPr id="75785" name="Group 81"/>
          <p:cNvGrpSpPr>
            <a:grpSpLocks/>
          </p:cNvGrpSpPr>
          <p:nvPr/>
        </p:nvGrpSpPr>
        <p:grpSpPr bwMode="auto">
          <a:xfrm>
            <a:off x="153988" y="2438400"/>
            <a:ext cx="4799012" cy="2925763"/>
            <a:chOff x="97" y="1536"/>
            <a:chExt cx="3023" cy="1843"/>
          </a:xfrm>
        </p:grpSpPr>
        <p:sp>
          <p:nvSpPr>
            <p:cNvPr id="75786" name="Oval 82"/>
            <p:cNvSpPr>
              <a:spLocks noChangeArrowheads="1"/>
            </p:cNvSpPr>
            <p:nvPr/>
          </p:nvSpPr>
          <p:spPr bwMode="auto">
            <a:xfrm>
              <a:off x="1456" y="1821"/>
              <a:ext cx="1400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7" name="Oval 83"/>
            <p:cNvSpPr>
              <a:spLocks noChangeArrowheads="1"/>
            </p:cNvSpPr>
            <p:nvPr/>
          </p:nvSpPr>
          <p:spPr bwMode="auto">
            <a:xfrm>
              <a:off x="239" y="1829"/>
              <a:ext cx="798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8" name="Oval 84"/>
            <p:cNvSpPr>
              <a:spLocks noChangeArrowheads="1"/>
            </p:cNvSpPr>
            <p:nvPr/>
          </p:nvSpPr>
          <p:spPr bwMode="auto">
            <a:xfrm>
              <a:off x="338" y="2985"/>
              <a:ext cx="2578" cy="152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9" name="Oval 85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0" name="Oval 86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91" name="Oval 87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5792" name="AutoShape 88"/>
            <p:cNvCxnSpPr>
              <a:cxnSpLocks noChangeShapeType="1"/>
              <a:stCxn id="75791" idx="2"/>
              <a:endCxn id="75865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5793" name="AutoShape 89"/>
            <p:cNvCxnSpPr>
              <a:cxnSpLocks noChangeShapeType="1"/>
              <a:stCxn id="75791" idx="0"/>
              <a:endCxn id="75799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794" name="AutoShape 90"/>
            <p:cNvCxnSpPr>
              <a:cxnSpLocks noChangeShapeType="1"/>
              <a:stCxn id="75789" idx="4"/>
              <a:endCxn id="75797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795" name="AutoShape 91"/>
            <p:cNvCxnSpPr>
              <a:cxnSpLocks noChangeShapeType="1"/>
              <a:stCxn id="75790" idx="4"/>
              <a:endCxn id="75869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796" name="Text Box 92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75797" name="Line 93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8" name="Line 94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99" name="Line 95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0" name="Line 96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1" name="Line 97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2" name="Line 98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03" name="Line 99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5804" name="Group 100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75869" name="Line 10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0" name="Line 10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1" name="Line 10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2" name="Line 10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3" name="Line 10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4" name="Line 10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75" name="Line 10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805" name="Text Box 108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75806" name="Group 109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75865" name="Oval 110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866" name="Text Box 111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75867" name="Text Box 112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75868" name="Line 113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5807" name="Group 114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75858" name="Line 11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9" name="Line 11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0" name="Line 11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1" name="Line 11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2" name="Line 11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3" name="Line 12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64" name="Line 12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5808" name="AutoShape 122"/>
            <p:cNvCxnSpPr>
              <a:cxnSpLocks noChangeShapeType="1"/>
              <a:stCxn id="75789" idx="6"/>
              <a:endCxn id="75858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09" name="AutoShape 123"/>
            <p:cNvCxnSpPr>
              <a:cxnSpLocks noChangeShapeType="1"/>
              <a:stCxn id="75790" idx="2"/>
              <a:endCxn id="75860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5810" name="Group 124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75855" name="Line 125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6" name="Line 126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7" name="Line 127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811" name="Line 128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2" name="Oval 129"/>
            <p:cNvSpPr>
              <a:spLocks noChangeArrowheads="1"/>
            </p:cNvSpPr>
            <p:nvPr/>
          </p:nvSpPr>
          <p:spPr bwMode="auto">
            <a:xfrm>
              <a:off x="2016" y="237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3" name="Text Box 130"/>
            <p:cNvSpPr txBox="1">
              <a:spLocks noChangeArrowheads="1"/>
            </p:cNvSpPr>
            <p:nvPr/>
          </p:nvSpPr>
          <p:spPr bwMode="auto">
            <a:xfrm>
              <a:off x="2125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75814" name="Text Box 131"/>
            <p:cNvSpPr txBox="1">
              <a:spLocks noChangeArrowheads="1"/>
            </p:cNvSpPr>
            <p:nvPr/>
          </p:nvSpPr>
          <p:spPr bwMode="auto">
            <a:xfrm>
              <a:off x="2122" y="242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75815" name="Line 132"/>
            <p:cNvSpPr>
              <a:spLocks noChangeShapeType="1"/>
            </p:cNvSpPr>
            <p:nvPr/>
          </p:nvSpPr>
          <p:spPr bwMode="auto">
            <a:xfrm flipV="1">
              <a:off x="2182" y="242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16" name="Oval 133"/>
            <p:cNvSpPr>
              <a:spLocks noChangeArrowheads="1"/>
            </p:cNvSpPr>
            <p:nvPr/>
          </p:nvSpPr>
          <p:spPr bwMode="auto">
            <a:xfrm>
              <a:off x="2140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7" name="Oval 134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18" name="Text Box 135"/>
            <p:cNvSpPr txBox="1">
              <a:spLocks noChangeArrowheads="1"/>
            </p:cNvSpPr>
            <p:nvPr/>
          </p:nvSpPr>
          <p:spPr bwMode="auto">
            <a:xfrm>
              <a:off x="1104" y="195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2 </a:t>
              </a:r>
              <a:r>
                <a:rPr lang="en-US"/>
                <a:t>–</a:t>
              </a:r>
            </a:p>
          </p:txBody>
        </p:sp>
        <p:cxnSp>
          <p:nvCxnSpPr>
            <p:cNvPr id="75819" name="AutoShape 136"/>
            <p:cNvCxnSpPr>
              <a:cxnSpLocks noChangeShapeType="1"/>
              <a:stCxn id="75791" idx="6"/>
              <a:endCxn id="75817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0" name="AutoShape 137"/>
            <p:cNvCxnSpPr>
              <a:cxnSpLocks noChangeShapeType="1"/>
              <a:stCxn id="75817" idx="0"/>
              <a:endCxn id="75871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1" name="AutoShape 138"/>
            <p:cNvCxnSpPr>
              <a:cxnSpLocks noChangeShapeType="1"/>
              <a:stCxn id="75790" idx="6"/>
              <a:endCxn id="75816" idx="2"/>
            </p:cNvCxnSpPr>
            <p:nvPr/>
          </p:nvCxnSpPr>
          <p:spPr bwMode="auto">
            <a:xfrm>
              <a:off x="1657" y="1893"/>
              <a:ext cx="483" cy="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2" name="AutoShape 139"/>
            <p:cNvCxnSpPr>
              <a:cxnSpLocks noChangeShapeType="1"/>
              <a:stCxn id="75816" idx="4"/>
              <a:endCxn id="75813" idx="0"/>
            </p:cNvCxnSpPr>
            <p:nvPr/>
          </p:nvCxnSpPr>
          <p:spPr bwMode="auto">
            <a:xfrm>
              <a:off x="2182" y="1938"/>
              <a:ext cx="1" cy="4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823" name="Oval 140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5824" name="AutoShape 141"/>
            <p:cNvCxnSpPr>
              <a:cxnSpLocks noChangeShapeType="1"/>
              <a:stCxn id="75866" idx="0"/>
              <a:endCxn id="75823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25" name="AutoShape 142"/>
            <p:cNvCxnSpPr>
              <a:cxnSpLocks noChangeShapeType="1"/>
              <a:stCxn id="75823" idx="6"/>
              <a:endCxn id="75789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75826" name="Text Box 143"/>
            <p:cNvSpPr txBox="1">
              <a:spLocks noChangeArrowheads="1"/>
            </p:cNvSpPr>
            <p:nvPr/>
          </p:nvSpPr>
          <p:spPr bwMode="auto">
            <a:xfrm>
              <a:off x="2323" y="2169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+</a:t>
              </a:r>
            </a:p>
            <a:p>
              <a:r>
                <a:rPr lang="en-US" sz="2000" i="1"/>
                <a:t>i</a:t>
              </a:r>
              <a:r>
                <a:rPr lang="en-US" sz="2000" i="1" baseline="-25000"/>
                <a:t>b</a:t>
              </a:r>
            </a:p>
            <a:p>
              <a:r>
                <a:rPr lang="en-US" sz="2000" b="0"/>
                <a:t>–</a:t>
              </a:r>
            </a:p>
          </p:txBody>
        </p:sp>
        <p:sp>
          <p:nvSpPr>
            <p:cNvPr id="75827" name="Line 144"/>
            <p:cNvSpPr>
              <a:spLocks noChangeShapeType="1"/>
            </p:cNvSpPr>
            <p:nvPr/>
          </p:nvSpPr>
          <p:spPr bwMode="auto">
            <a:xfrm>
              <a:off x="1061" y="2362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8" name="Line 145"/>
            <p:cNvSpPr>
              <a:spLocks noChangeShapeType="1"/>
            </p:cNvSpPr>
            <p:nvPr/>
          </p:nvSpPr>
          <p:spPr bwMode="auto">
            <a:xfrm>
              <a:off x="1728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29" name="Line 146"/>
            <p:cNvSpPr>
              <a:spLocks noChangeShapeType="1"/>
            </p:cNvSpPr>
            <p:nvPr/>
          </p:nvSpPr>
          <p:spPr bwMode="auto">
            <a:xfrm>
              <a:off x="1089" y="1776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30" name="Text Box 147"/>
            <p:cNvSpPr txBox="1">
              <a:spLocks noChangeArrowheads="1"/>
            </p:cNvSpPr>
            <p:nvPr/>
          </p:nvSpPr>
          <p:spPr bwMode="auto">
            <a:xfrm>
              <a:off x="1186" y="153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75831" name="Text Box 148"/>
            <p:cNvSpPr txBox="1">
              <a:spLocks noChangeArrowheads="1"/>
            </p:cNvSpPr>
            <p:nvPr/>
          </p:nvSpPr>
          <p:spPr bwMode="auto">
            <a:xfrm>
              <a:off x="1073" y="239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75832" name="Text Box 149"/>
            <p:cNvSpPr txBox="1">
              <a:spLocks noChangeArrowheads="1"/>
            </p:cNvSpPr>
            <p:nvPr/>
          </p:nvSpPr>
          <p:spPr bwMode="auto">
            <a:xfrm>
              <a:off x="1728" y="24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75833" name="Oval 150"/>
            <p:cNvSpPr>
              <a:spLocks noChangeArrowheads="1"/>
            </p:cNvSpPr>
            <p:nvPr/>
          </p:nvSpPr>
          <p:spPr bwMode="auto">
            <a:xfrm>
              <a:off x="2142" y="3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5834" name="AutoShape 151"/>
            <p:cNvCxnSpPr>
              <a:cxnSpLocks noChangeShapeType="1"/>
              <a:stCxn id="75817" idx="6"/>
              <a:endCxn id="75833" idx="2"/>
            </p:cNvCxnSpPr>
            <p:nvPr/>
          </p:nvCxnSpPr>
          <p:spPr bwMode="auto">
            <a:xfrm>
              <a:off x="1673" y="3063"/>
              <a:ext cx="4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5835" name="AutoShape 152"/>
            <p:cNvCxnSpPr>
              <a:cxnSpLocks noChangeShapeType="1"/>
              <a:stCxn id="75812" idx="4"/>
              <a:endCxn id="75833" idx="0"/>
            </p:cNvCxnSpPr>
            <p:nvPr/>
          </p:nvCxnSpPr>
          <p:spPr bwMode="auto">
            <a:xfrm>
              <a:off x="2182" y="2686"/>
              <a:ext cx="2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5836" name="Group 153"/>
            <p:cNvGrpSpPr>
              <a:grpSpLocks/>
            </p:cNvGrpSpPr>
            <p:nvPr/>
          </p:nvGrpSpPr>
          <p:grpSpPr bwMode="auto">
            <a:xfrm>
              <a:off x="2769" y="2409"/>
              <a:ext cx="111" cy="216"/>
              <a:chOff x="1670" y="2765"/>
              <a:chExt cx="111" cy="216"/>
            </a:xfrm>
          </p:grpSpPr>
          <p:sp>
            <p:nvSpPr>
              <p:cNvPr id="75848" name="Line 15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49" name="Line 15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0" name="Line 15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1" name="Line 15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2" name="Line 15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3" name="Line 15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854" name="Line 16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837" name="Text Box 161"/>
            <p:cNvSpPr txBox="1">
              <a:spLocks noChangeArrowheads="1"/>
            </p:cNvSpPr>
            <p:nvPr/>
          </p:nvSpPr>
          <p:spPr bwMode="auto">
            <a:xfrm>
              <a:off x="2852" y="221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4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75838" name="AutoShape 162"/>
            <p:cNvCxnSpPr>
              <a:cxnSpLocks noChangeShapeType="1"/>
              <a:stCxn id="75833" idx="6"/>
              <a:endCxn id="75850" idx="1"/>
            </p:cNvCxnSpPr>
            <p:nvPr/>
          </p:nvCxnSpPr>
          <p:spPr bwMode="auto">
            <a:xfrm flipV="1">
              <a:off x="2225" y="2625"/>
              <a:ext cx="601" cy="4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5839" name="AutoShape 163"/>
            <p:cNvCxnSpPr>
              <a:cxnSpLocks noChangeShapeType="1"/>
              <a:stCxn id="75816" idx="6"/>
              <a:endCxn id="75848" idx="0"/>
            </p:cNvCxnSpPr>
            <p:nvPr/>
          </p:nvCxnSpPr>
          <p:spPr bwMode="auto">
            <a:xfrm>
              <a:off x="2223" y="1900"/>
              <a:ext cx="594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5840" name="Line 164"/>
            <p:cNvSpPr>
              <a:spLocks noChangeShapeType="1"/>
            </p:cNvSpPr>
            <p:nvPr/>
          </p:nvSpPr>
          <p:spPr bwMode="auto">
            <a:xfrm>
              <a:off x="2736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841" name="Text Box 165"/>
            <p:cNvSpPr txBox="1">
              <a:spLocks noChangeArrowheads="1"/>
            </p:cNvSpPr>
            <p:nvPr/>
          </p:nvSpPr>
          <p:spPr bwMode="auto">
            <a:xfrm>
              <a:off x="2544" y="243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75842" name="Text Box 166"/>
            <p:cNvSpPr txBox="1">
              <a:spLocks noChangeArrowheads="1"/>
            </p:cNvSpPr>
            <p:nvPr/>
          </p:nvSpPr>
          <p:spPr bwMode="auto">
            <a:xfrm>
              <a:off x="368" y="1593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  <p:sp>
          <p:nvSpPr>
            <p:cNvPr id="75843" name="Text Box 167"/>
            <p:cNvSpPr txBox="1">
              <a:spLocks noChangeArrowheads="1"/>
            </p:cNvSpPr>
            <p:nvPr/>
          </p:nvSpPr>
          <p:spPr bwMode="auto">
            <a:xfrm>
              <a:off x="1906" y="1590"/>
              <a:ext cx="5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b</a:t>
              </a:r>
            </a:p>
          </p:txBody>
        </p:sp>
        <p:sp>
          <p:nvSpPr>
            <p:cNvPr id="75844" name="Text Box 168"/>
            <p:cNvSpPr txBox="1">
              <a:spLocks noChangeArrowheads="1"/>
            </p:cNvSpPr>
            <p:nvPr/>
          </p:nvSpPr>
          <p:spPr bwMode="auto">
            <a:xfrm>
              <a:off x="1484" y="3148"/>
              <a:ext cx="5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c</a:t>
              </a:r>
            </a:p>
          </p:txBody>
        </p:sp>
        <p:sp>
          <p:nvSpPr>
            <p:cNvPr id="75845" name="Text Box 169"/>
            <p:cNvSpPr txBox="1">
              <a:spLocks noChangeArrowheads="1"/>
            </p:cNvSpPr>
            <p:nvPr/>
          </p:nvSpPr>
          <p:spPr bwMode="auto">
            <a:xfrm>
              <a:off x="97" y="1653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a</a:t>
              </a:r>
            </a:p>
          </p:txBody>
        </p:sp>
        <p:sp>
          <p:nvSpPr>
            <p:cNvPr id="75846" name="Text Box 170"/>
            <p:cNvSpPr txBox="1">
              <a:spLocks noChangeArrowheads="1"/>
            </p:cNvSpPr>
            <p:nvPr/>
          </p:nvSpPr>
          <p:spPr bwMode="auto">
            <a:xfrm>
              <a:off x="1680" y="1590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b</a:t>
              </a:r>
            </a:p>
          </p:txBody>
        </p:sp>
        <p:sp>
          <p:nvSpPr>
            <p:cNvPr id="75847" name="Text Box 171"/>
            <p:cNvSpPr txBox="1">
              <a:spLocks noChangeArrowheads="1"/>
            </p:cNvSpPr>
            <p:nvPr/>
          </p:nvSpPr>
          <p:spPr bwMode="auto">
            <a:xfrm>
              <a:off x="1133" y="3101"/>
              <a:ext cx="2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c</a:t>
              </a: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7C1CA16-2838-42FD-B606-CA061D1636FF}" type="slidenum">
              <a:rPr lang="en-US" smtClean="0"/>
              <a:pPr lvl="1"/>
              <a:t>37</a:t>
            </a:fld>
            <a:endParaRPr lang="en-US" smtClean="0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Review…Node Voltage</a:t>
            </a:r>
          </a:p>
        </p:txBody>
      </p:sp>
      <p:sp>
        <p:nvSpPr>
          <p:cNvPr id="112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What is the node voltage method of circuit analysis?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000" smtClean="0"/>
              <a:t>Find all unknown voltages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smtClean="0"/>
              <a:t> = 1mA,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smtClean="0"/>
              <a:t> = 2mA, </a:t>
            </a:r>
            <a:r>
              <a:rPr lang="en-US" sz="2000" b="1" smtClean="0"/>
              <a:t>R</a:t>
            </a:r>
            <a:r>
              <a:rPr lang="en-US" sz="2000" b="1" baseline="-25000" smtClean="0"/>
              <a:t>1 </a:t>
            </a:r>
            <a:r>
              <a:rPr lang="en-US" sz="2000" smtClean="0"/>
              <a:t>= 1k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2.2k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4</a:t>
            </a:r>
            <a:r>
              <a:rPr lang="en-US" sz="2000" smtClean="0">
                <a:cs typeface="Times New Roman" pitchFamily="18" charset="0"/>
              </a:rPr>
              <a:t> = 4.7k</a:t>
            </a:r>
            <a:r>
              <a:rPr lang="el-GR" sz="2000" smtClean="0">
                <a:cs typeface="Times New Roman" pitchFamily="18" charset="0"/>
              </a:rPr>
              <a:t>Ω</a:t>
            </a:r>
            <a:endParaRPr lang="en-US" sz="2000" smtClean="0">
              <a:cs typeface="Times New Roman" pitchFamily="18" charset="0"/>
            </a:endParaRPr>
          </a:p>
        </p:txBody>
      </p:sp>
      <p:sp>
        <p:nvSpPr>
          <p:cNvPr id="11273" name="Text Box 4"/>
          <p:cNvSpPr txBox="1">
            <a:spLocks noChangeArrowheads="1"/>
          </p:cNvSpPr>
          <p:nvPr/>
        </p:nvSpPr>
        <p:spPr bwMode="auto">
          <a:xfrm>
            <a:off x="14288" y="3367088"/>
            <a:ext cx="33655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i="1"/>
              <a:t>+</a:t>
            </a:r>
          </a:p>
          <a:p>
            <a:r>
              <a:rPr lang="en-US" sz="2000" i="1"/>
              <a:t>i</a:t>
            </a:r>
            <a:r>
              <a:rPr lang="en-US" sz="2000" i="1" baseline="-25000"/>
              <a:t>a</a:t>
            </a:r>
          </a:p>
          <a:p>
            <a:r>
              <a:rPr lang="en-US" sz="2000" b="0"/>
              <a:t>–</a:t>
            </a:r>
          </a:p>
        </p:txBody>
      </p:sp>
      <p:grpSp>
        <p:nvGrpSpPr>
          <p:cNvPr id="11274" name="Group 6"/>
          <p:cNvGrpSpPr>
            <a:grpSpLocks/>
          </p:cNvGrpSpPr>
          <p:nvPr/>
        </p:nvGrpSpPr>
        <p:grpSpPr bwMode="auto">
          <a:xfrm>
            <a:off x="153988" y="2438400"/>
            <a:ext cx="4799012" cy="2925763"/>
            <a:chOff x="97" y="1536"/>
            <a:chExt cx="3023" cy="1843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456" y="1821"/>
              <a:ext cx="1400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239" y="1829"/>
              <a:ext cx="798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Oval 9"/>
            <p:cNvSpPr>
              <a:spLocks noChangeArrowheads="1"/>
            </p:cNvSpPr>
            <p:nvPr/>
          </p:nvSpPr>
          <p:spPr bwMode="auto">
            <a:xfrm>
              <a:off x="338" y="2985"/>
              <a:ext cx="2578" cy="152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Oval 10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Oval 11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Oval 12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2" name="AutoShape 13"/>
            <p:cNvCxnSpPr>
              <a:cxnSpLocks noChangeShapeType="1"/>
              <a:stCxn id="11281" idx="2"/>
              <a:endCxn id="11355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1283" name="AutoShape 14"/>
            <p:cNvCxnSpPr>
              <a:cxnSpLocks noChangeShapeType="1"/>
              <a:stCxn id="11281" idx="0"/>
              <a:endCxn id="11289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84" name="AutoShape 15"/>
            <p:cNvCxnSpPr>
              <a:cxnSpLocks noChangeShapeType="1"/>
              <a:stCxn id="11279" idx="4"/>
              <a:endCxn id="11287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85" name="AutoShape 16"/>
            <p:cNvCxnSpPr>
              <a:cxnSpLocks noChangeShapeType="1"/>
              <a:stCxn id="11280" idx="4"/>
              <a:endCxn id="11359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1286" name="Text Box 17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11287" name="Line 18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Line 19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Line 20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Line 21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" name="Line 22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Line 23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Line 24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94" name="Group 25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11359" name="Line 2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0" name="Line 2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1" name="Line 2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2" name="Line 2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3" name="Line 3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4" name="Line 3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65" name="Line 3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5" name="Text Box 33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11296" name="Group 34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11355" name="Oval 35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6" name="Text Box 36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11357" name="Text Box 37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11358" name="Line 38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97" name="Group 39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11348" name="Line 4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9" name="Line 4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0" name="Line 4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1" name="Line 4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2" name="Line 4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3" name="Line 4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54" name="Line 4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1298" name="AutoShape 47"/>
            <p:cNvCxnSpPr>
              <a:cxnSpLocks noChangeShapeType="1"/>
              <a:stCxn id="11279" idx="6"/>
              <a:endCxn id="11348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99" name="AutoShape 48"/>
            <p:cNvCxnSpPr>
              <a:cxnSpLocks noChangeShapeType="1"/>
              <a:stCxn id="11280" idx="2"/>
              <a:endCxn id="11350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1300" name="Group 49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11345" name="Line 5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6" name="Line 5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7" name="Line 5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1" name="Line 53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Oval 54"/>
            <p:cNvSpPr>
              <a:spLocks noChangeArrowheads="1"/>
            </p:cNvSpPr>
            <p:nvPr/>
          </p:nvSpPr>
          <p:spPr bwMode="auto">
            <a:xfrm>
              <a:off x="2016" y="237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Text Box 55"/>
            <p:cNvSpPr txBox="1">
              <a:spLocks noChangeArrowheads="1"/>
            </p:cNvSpPr>
            <p:nvPr/>
          </p:nvSpPr>
          <p:spPr bwMode="auto">
            <a:xfrm>
              <a:off x="2125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1304" name="Text Box 56"/>
            <p:cNvSpPr txBox="1">
              <a:spLocks noChangeArrowheads="1"/>
            </p:cNvSpPr>
            <p:nvPr/>
          </p:nvSpPr>
          <p:spPr bwMode="auto">
            <a:xfrm>
              <a:off x="2122" y="242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1305" name="Line 57"/>
            <p:cNvSpPr>
              <a:spLocks noChangeShapeType="1"/>
            </p:cNvSpPr>
            <p:nvPr/>
          </p:nvSpPr>
          <p:spPr bwMode="auto">
            <a:xfrm flipV="1">
              <a:off x="2182" y="242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Oval 58"/>
            <p:cNvSpPr>
              <a:spLocks noChangeArrowheads="1"/>
            </p:cNvSpPr>
            <p:nvPr/>
          </p:nvSpPr>
          <p:spPr bwMode="auto">
            <a:xfrm>
              <a:off x="2140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Oval 59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Text Box 60"/>
            <p:cNvSpPr txBox="1">
              <a:spLocks noChangeArrowheads="1"/>
            </p:cNvSpPr>
            <p:nvPr/>
          </p:nvSpPr>
          <p:spPr bwMode="auto">
            <a:xfrm>
              <a:off x="1104" y="195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2 </a:t>
              </a:r>
              <a:r>
                <a:rPr lang="en-US"/>
                <a:t>–</a:t>
              </a:r>
            </a:p>
          </p:txBody>
        </p:sp>
        <p:cxnSp>
          <p:nvCxnSpPr>
            <p:cNvPr id="11309" name="AutoShape 61"/>
            <p:cNvCxnSpPr>
              <a:cxnSpLocks noChangeShapeType="1"/>
              <a:stCxn id="11281" idx="6"/>
              <a:endCxn id="11307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310" name="AutoShape 62"/>
            <p:cNvCxnSpPr>
              <a:cxnSpLocks noChangeShapeType="1"/>
              <a:stCxn id="11307" idx="0"/>
              <a:endCxn id="11361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311" name="AutoShape 63"/>
            <p:cNvCxnSpPr>
              <a:cxnSpLocks noChangeShapeType="1"/>
              <a:stCxn id="11280" idx="6"/>
              <a:endCxn id="11306" idx="2"/>
            </p:cNvCxnSpPr>
            <p:nvPr/>
          </p:nvCxnSpPr>
          <p:spPr bwMode="auto">
            <a:xfrm>
              <a:off x="1657" y="1893"/>
              <a:ext cx="483" cy="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312" name="AutoShape 64"/>
            <p:cNvCxnSpPr>
              <a:cxnSpLocks noChangeShapeType="1"/>
              <a:stCxn id="11306" idx="4"/>
              <a:endCxn id="11303" idx="0"/>
            </p:cNvCxnSpPr>
            <p:nvPr/>
          </p:nvCxnSpPr>
          <p:spPr bwMode="auto">
            <a:xfrm>
              <a:off x="2182" y="1938"/>
              <a:ext cx="1" cy="4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1313" name="Oval 65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14" name="AutoShape 66"/>
            <p:cNvCxnSpPr>
              <a:cxnSpLocks noChangeShapeType="1"/>
              <a:stCxn id="11356" idx="0"/>
              <a:endCxn id="11313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315" name="AutoShape 67"/>
            <p:cNvCxnSpPr>
              <a:cxnSpLocks noChangeShapeType="1"/>
              <a:stCxn id="11313" idx="6"/>
              <a:endCxn id="11279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1316" name="Text Box 68"/>
            <p:cNvSpPr txBox="1">
              <a:spLocks noChangeArrowheads="1"/>
            </p:cNvSpPr>
            <p:nvPr/>
          </p:nvSpPr>
          <p:spPr bwMode="auto">
            <a:xfrm>
              <a:off x="2323" y="2169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+</a:t>
              </a:r>
            </a:p>
            <a:p>
              <a:r>
                <a:rPr lang="en-US" sz="2000" i="1"/>
                <a:t>i</a:t>
              </a:r>
              <a:r>
                <a:rPr lang="en-US" sz="2000" i="1" baseline="-25000"/>
                <a:t>b</a:t>
              </a:r>
            </a:p>
            <a:p>
              <a:r>
                <a:rPr lang="en-US" sz="2000" b="0"/>
                <a:t>–</a:t>
              </a:r>
            </a:p>
          </p:txBody>
        </p:sp>
        <p:sp>
          <p:nvSpPr>
            <p:cNvPr id="11317" name="Line 69"/>
            <p:cNvSpPr>
              <a:spLocks noChangeShapeType="1"/>
            </p:cNvSpPr>
            <p:nvPr/>
          </p:nvSpPr>
          <p:spPr bwMode="auto">
            <a:xfrm>
              <a:off x="1061" y="2362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Line 70"/>
            <p:cNvSpPr>
              <a:spLocks noChangeShapeType="1"/>
            </p:cNvSpPr>
            <p:nvPr/>
          </p:nvSpPr>
          <p:spPr bwMode="auto">
            <a:xfrm>
              <a:off x="1728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Line 71"/>
            <p:cNvSpPr>
              <a:spLocks noChangeShapeType="1"/>
            </p:cNvSpPr>
            <p:nvPr/>
          </p:nvSpPr>
          <p:spPr bwMode="auto">
            <a:xfrm>
              <a:off x="1089" y="1776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Text Box 72"/>
            <p:cNvSpPr txBox="1">
              <a:spLocks noChangeArrowheads="1"/>
            </p:cNvSpPr>
            <p:nvPr/>
          </p:nvSpPr>
          <p:spPr bwMode="auto">
            <a:xfrm>
              <a:off x="1186" y="153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11321" name="Text Box 73"/>
            <p:cNvSpPr txBox="1">
              <a:spLocks noChangeArrowheads="1"/>
            </p:cNvSpPr>
            <p:nvPr/>
          </p:nvSpPr>
          <p:spPr bwMode="auto">
            <a:xfrm>
              <a:off x="1073" y="239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11322" name="Text Box 74"/>
            <p:cNvSpPr txBox="1">
              <a:spLocks noChangeArrowheads="1"/>
            </p:cNvSpPr>
            <p:nvPr/>
          </p:nvSpPr>
          <p:spPr bwMode="auto">
            <a:xfrm>
              <a:off x="1728" y="24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11323" name="Oval 75"/>
            <p:cNvSpPr>
              <a:spLocks noChangeArrowheads="1"/>
            </p:cNvSpPr>
            <p:nvPr/>
          </p:nvSpPr>
          <p:spPr bwMode="auto">
            <a:xfrm>
              <a:off x="2142" y="3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24" name="AutoShape 76"/>
            <p:cNvCxnSpPr>
              <a:cxnSpLocks noChangeShapeType="1"/>
              <a:stCxn id="11307" idx="6"/>
              <a:endCxn id="11323" idx="2"/>
            </p:cNvCxnSpPr>
            <p:nvPr/>
          </p:nvCxnSpPr>
          <p:spPr bwMode="auto">
            <a:xfrm>
              <a:off x="1673" y="3063"/>
              <a:ext cx="4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325" name="AutoShape 77"/>
            <p:cNvCxnSpPr>
              <a:cxnSpLocks noChangeShapeType="1"/>
              <a:stCxn id="11302" idx="4"/>
              <a:endCxn id="11323" idx="0"/>
            </p:cNvCxnSpPr>
            <p:nvPr/>
          </p:nvCxnSpPr>
          <p:spPr bwMode="auto">
            <a:xfrm>
              <a:off x="2182" y="2686"/>
              <a:ext cx="2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1326" name="Group 78"/>
            <p:cNvGrpSpPr>
              <a:grpSpLocks/>
            </p:cNvGrpSpPr>
            <p:nvPr/>
          </p:nvGrpSpPr>
          <p:grpSpPr bwMode="auto">
            <a:xfrm>
              <a:off x="2769" y="2409"/>
              <a:ext cx="111" cy="216"/>
              <a:chOff x="1670" y="2765"/>
              <a:chExt cx="111" cy="216"/>
            </a:xfrm>
          </p:grpSpPr>
          <p:sp>
            <p:nvSpPr>
              <p:cNvPr id="11338" name="Line 79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9" name="Line 80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0" name="Line 81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1" name="Line 82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2" name="Line 83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3" name="Line 84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44" name="Line 85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27" name="Text Box 86"/>
            <p:cNvSpPr txBox="1">
              <a:spLocks noChangeArrowheads="1"/>
            </p:cNvSpPr>
            <p:nvPr/>
          </p:nvSpPr>
          <p:spPr bwMode="auto">
            <a:xfrm>
              <a:off x="2852" y="221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4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11328" name="AutoShape 87"/>
            <p:cNvCxnSpPr>
              <a:cxnSpLocks noChangeShapeType="1"/>
              <a:stCxn id="11323" idx="6"/>
              <a:endCxn id="11340" idx="1"/>
            </p:cNvCxnSpPr>
            <p:nvPr/>
          </p:nvCxnSpPr>
          <p:spPr bwMode="auto">
            <a:xfrm flipV="1">
              <a:off x="2225" y="2625"/>
              <a:ext cx="601" cy="4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1329" name="AutoShape 88"/>
            <p:cNvCxnSpPr>
              <a:cxnSpLocks noChangeShapeType="1"/>
              <a:stCxn id="11306" idx="6"/>
              <a:endCxn id="11338" idx="0"/>
            </p:cNvCxnSpPr>
            <p:nvPr/>
          </p:nvCxnSpPr>
          <p:spPr bwMode="auto">
            <a:xfrm>
              <a:off x="2223" y="1900"/>
              <a:ext cx="594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1330" name="Line 89"/>
            <p:cNvSpPr>
              <a:spLocks noChangeShapeType="1"/>
            </p:cNvSpPr>
            <p:nvPr/>
          </p:nvSpPr>
          <p:spPr bwMode="auto">
            <a:xfrm>
              <a:off x="2736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1" name="Text Box 90"/>
            <p:cNvSpPr txBox="1">
              <a:spLocks noChangeArrowheads="1"/>
            </p:cNvSpPr>
            <p:nvPr/>
          </p:nvSpPr>
          <p:spPr bwMode="auto">
            <a:xfrm>
              <a:off x="2544" y="243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11332" name="Text Box 91"/>
            <p:cNvSpPr txBox="1">
              <a:spLocks noChangeArrowheads="1"/>
            </p:cNvSpPr>
            <p:nvPr/>
          </p:nvSpPr>
          <p:spPr bwMode="auto">
            <a:xfrm>
              <a:off x="368" y="1593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  <p:sp>
          <p:nvSpPr>
            <p:cNvPr id="11333" name="Text Box 92"/>
            <p:cNvSpPr txBox="1">
              <a:spLocks noChangeArrowheads="1"/>
            </p:cNvSpPr>
            <p:nvPr/>
          </p:nvSpPr>
          <p:spPr bwMode="auto">
            <a:xfrm>
              <a:off x="1906" y="1590"/>
              <a:ext cx="5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b</a:t>
              </a:r>
            </a:p>
          </p:txBody>
        </p:sp>
        <p:sp>
          <p:nvSpPr>
            <p:cNvPr id="11334" name="Text Box 93"/>
            <p:cNvSpPr txBox="1">
              <a:spLocks noChangeArrowheads="1"/>
            </p:cNvSpPr>
            <p:nvPr/>
          </p:nvSpPr>
          <p:spPr bwMode="auto">
            <a:xfrm>
              <a:off x="1484" y="3148"/>
              <a:ext cx="5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c</a:t>
              </a:r>
            </a:p>
          </p:txBody>
        </p:sp>
        <p:sp>
          <p:nvSpPr>
            <p:cNvPr id="11335" name="Text Box 94"/>
            <p:cNvSpPr txBox="1">
              <a:spLocks noChangeArrowheads="1"/>
            </p:cNvSpPr>
            <p:nvPr/>
          </p:nvSpPr>
          <p:spPr bwMode="auto">
            <a:xfrm>
              <a:off x="97" y="1653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a</a:t>
              </a:r>
            </a:p>
          </p:txBody>
        </p:sp>
        <p:sp>
          <p:nvSpPr>
            <p:cNvPr id="11336" name="Text Box 95"/>
            <p:cNvSpPr txBox="1">
              <a:spLocks noChangeArrowheads="1"/>
            </p:cNvSpPr>
            <p:nvPr/>
          </p:nvSpPr>
          <p:spPr bwMode="auto">
            <a:xfrm>
              <a:off x="1680" y="1590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b</a:t>
              </a:r>
            </a:p>
          </p:txBody>
        </p:sp>
        <p:sp>
          <p:nvSpPr>
            <p:cNvPr id="11337" name="Text Box 96"/>
            <p:cNvSpPr txBox="1">
              <a:spLocks noChangeArrowheads="1"/>
            </p:cNvSpPr>
            <p:nvPr/>
          </p:nvSpPr>
          <p:spPr bwMode="auto">
            <a:xfrm>
              <a:off x="1133" y="3101"/>
              <a:ext cx="2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c</a:t>
              </a:r>
            </a:p>
          </p:txBody>
        </p:sp>
      </p:grpSp>
      <p:graphicFrame>
        <p:nvGraphicFramePr>
          <p:cNvPr id="11266" name="Object 97"/>
          <p:cNvGraphicFramePr>
            <a:graphicFrameLocks noChangeAspect="1"/>
          </p:cNvGraphicFramePr>
          <p:nvPr/>
        </p:nvGraphicFramePr>
        <p:xfrm>
          <a:off x="5019675" y="4267200"/>
          <a:ext cx="1735138" cy="1335088"/>
        </p:xfrm>
        <a:graphic>
          <a:graphicData uri="http://schemas.openxmlformats.org/presentationml/2006/ole">
            <p:oleObj spid="_x0000_s11266" name="Equation" r:id="rId3" imgW="1155600" imgH="888840" progId="Equation.3">
              <p:embed/>
            </p:oleObj>
          </a:graphicData>
        </a:graphic>
      </p:graphicFrame>
      <p:graphicFrame>
        <p:nvGraphicFramePr>
          <p:cNvPr id="11267" name="Object 98"/>
          <p:cNvGraphicFramePr>
            <a:graphicFrameLocks noChangeAspect="1"/>
          </p:cNvGraphicFramePr>
          <p:nvPr/>
        </p:nvGraphicFramePr>
        <p:xfrm>
          <a:off x="7027863" y="4267200"/>
          <a:ext cx="2001837" cy="1335088"/>
        </p:xfrm>
        <a:graphic>
          <a:graphicData uri="http://schemas.openxmlformats.org/presentationml/2006/ole">
            <p:oleObj spid="_x0000_s11267" name="Equation" r:id="rId4" imgW="1333440" imgH="888840" progId="Equation.3">
              <p:embed/>
            </p:oleObj>
          </a:graphicData>
        </a:graphic>
      </p:graphicFrame>
      <p:sp>
        <p:nvSpPr>
          <p:cNvPr id="11275" name="Text Box 99"/>
          <p:cNvSpPr txBox="1">
            <a:spLocks noChangeArrowheads="1"/>
          </p:cNvSpPr>
          <p:nvPr/>
        </p:nvSpPr>
        <p:spPr bwMode="auto">
          <a:xfrm>
            <a:off x="4989513" y="3032125"/>
            <a:ext cx="4078287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b="0"/>
              <a:t>Apply KCL at nodes </a:t>
            </a:r>
            <a:r>
              <a:rPr lang="en-US"/>
              <a:t>a</a:t>
            </a:r>
            <a:r>
              <a:rPr lang="en-US" b="0"/>
              <a:t> and </a:t>
            </a:r>
            <a:r>
              <a:rPr lang="en-US"/>
              <a:t>b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D505BCD-E0C8-4218-89FF-C0ACE98DC994}" type="slidenum">
              <a:rPr lang="en-US" smtClean="0"/>
              <a:pPr lvl="1"/>
              <a:t>38</a:t>
            </a:fld>
            <a:endParaRPr lang="en-US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Review…Node Voltage</a:t>
            </a:r>
          </a:p>
        </p:txBody>
      </p:sp>
      <p:sp>
        <p:nvSpPr>
          <p:cNvPr id="122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What is the node voltage method of circuit analysis?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000" smtClean="0"/>
              <a:t>Find all unknown voltages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smtClean="0"/>
              <a:t> = 1mA,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smtClean="0"/>
              <a:t> = 2mA, </a:t>
            </a:r>
            <a:r>
              <a:rPr lang="en-US" sz="2000" b="1" smtClean="0"/>
              <a:t>R</a:t>
            </a:r>
            <a:r>
              <a:rPr lang="en-US" sz="2000" b="1" baseline="-25000" smtClean="0"/>
              <a:t>1 </a:t>
            </a:r>
            <a:r>
              <a:rPr lang="en-US" sz="2000" smtClean="0"/>
              <a:t>= 1k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2.2k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4</a:t>
            </a:r>
            <a:r>
              <a:rPr lang="en-US" sz="2000" smtClean="0">
                <a:cs typeface="Times New Roman" pitchFamily="18" charset="0"/>
              </a:rPr>
              <a:t> = 4.7k</a:t>
            </a:r>
            <a:r>
              <a:rPr lang="el-GR" sz="2000" smtClean="0">
                <a:cs typeface="Times New Roman" pitchFamily="18" charset="0"/>
              </a:rPr>
              <a:t>Ω</a:t>
            </a:r>
            <a:endParaRPr lang="en-US" sz="2000" smtClean="0">
              <a:cs typeface="Times New Roman" pitchFamily="18" charset="0"/>
            </a:endParaRPr>
          </a:p>
        </p:txBody>
      </p:sp>
      <p:sp>
        <p:nvSpPr>
          <p:cNvPr id="12297" name="Text Box 4"/>
          <p:cNvSpPr txBox="1">
            <a:spLocks noChangeArrowheads="1"/>
          </p:cNvSpPr>
          <p:nvPr/>
        </p:nvSpPr>
        <p:spPr bwMode="auto">
          <a:xfrm>
            <a:off x="14288" y="3367088"/>
            <a:ext cx="33655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i="1"/>
              <a:t>+</a:t>
            </a:r>
          </a:p>
          <a:p>
            <a:r>
              <a:rPr lang="en-US" sz="2000" i="1"/>
              <a:t>i</a:t>
            </a:r>
            <a:r>
              <a:rPr lang="en-US" sz="2000" i="1" baseline="-25000"/>
              <a:t>a</a:t>
            </a:r>
          </a:p>
          <a:p>
            <a:r>
              <a:rPr lang="en-US" sz="2000" b="0"/>
              <a:t>–</a:t>
            </a:r>
          </a:p>
        </p:txBody>
      </p:sp>
      <p:grpSp>
        <p:nvGrpSpPr>
          <p:cNvPr id="12298" name="Group 5"/>
          <p:cNvGrpSpPr>
            <a:grpSpLocks/>
          </p:cNvGrpSpPr>
          <p:nvPr/>
        </p:nvGrpSpPr>
        <p:grpSpPr bwMode="auto">
          <a:xfrm>
            <a:off x="153988" y="2438400"/>
            <a:ext cx="4799012" cy="2925763"/>
            <a:chOff x="97" y="1536"/>
            <a:chExt cx="3023" cy="1843"/>
          </a:xfrm>
        </p:grpSpPr>
        <p:sp>
          <p:nvSpPr>
            <p:cNvPr id="12300" name="Oval 6"/>
            <p:cNvSpPr>
              <a:spLocks noChangeArrowheads="1"/>
            </p:cNvSpPr>
            <p:nvPr/>
          </p:nvSpPr>
          <p:spPr bwMode="auto">
            <a:xfrm>
              <a:off x="1456" y="1821"/>
              <a:ext cx="1400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Oval 7"/>
            <p:cNvSpPr>
              <a:spLocks noChangeArrowheads="1"/>
            </p:cNvSpPr>
            <p:nvPr/>
          </p:nvSpPr>
          <p:spPr bwMode="auto">
            <a:xfrm>
              <a:off x="239" y="1829"/>
              <a:ext cx="798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Oval 8"/>
            <p:cNvSpPr>
              <a:spLocks noChangeArrowheads="1"/>
            </p:cNvSpPr>
            <p:nvPr/>
          </p:nvSpPr>
          <p:spPr bwMode="auto">
            <a:xfrm>
              <a:off x="338" y="2985"/>
              <a:ext cx="2578" cy="152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Oval 9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Oval 10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Oval 11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306" name="AutoShape 12"/>
            <p:cNvCxnSpPr>
              <a:cxnSpLocks noChangeShapeType="1"/>
              <a:stCxn id="12305" idx="2"/>
              <a:endCxn id="12379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2307" name="AutoShape 13"/>
            <p:cNvCxnSpPr>
              <a:cxnSpLocks noChangeShapeType="1"/>
              <a:stCxn id="12305" idx="0"/>
              <a:endCxn id="12313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08" name="AutoShape 14"/>
            <p:cNvCxnSpPr>
              <a:cxnSpLocks noChangeShapeType="1"/>
              <a:stCxn id="12303" idx="4"/>
              <a:endCxn id="12311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09" name="AutoShape 15"/>
            <p:cNvCxnSpPr>
              <a:cxnSpLocks noChangeShapeType="1"/>
              <a:stCxn id="12304" idx="4"/>
              <a:endCxn id="12383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2310" name="Text Box 16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12311" name="Line 17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Line 18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19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Line 20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21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2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3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18" name="Group 24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12383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4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5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6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7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8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89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9" name="Text Box 32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12320" name="Group 33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12379" name="Oval 34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0" name="Text Box 35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12381" name="Text Box 36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12382" name="Line 37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321" name="Group 38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12372" name="Line 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3" name="Line 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4" name="Line 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5" name="Line 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6" name="Line 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7" name="Line 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8" name="Line 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2322" name="AutoShape 46"/>
            <p:cNvCxnSpPr>
              <a:cxnSpLocks noChangeShapeType="1"/>
              <a:stCxn id="12303" idx="6"/>
              <a:endCxn id="12372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23" name="AutoShape 47"/>
            <p:cNvCxnSpPr>
              <a:cxnSpLocks noChangeShapeType="1"/>
              <a:stCxn id="12304" idx="2"/>
              <a:endCxn id="12374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2324" name="Group 48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12369" name="Line 4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0" name="Line 5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71" name="Line 5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25" name="Line 52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Oval 53"/>
            <p:cNvSpPr>
              <a:spLocks noChangeArrowheads="1"/>
            </p:cNvSpPr>
            <p:nvPr/>
          </p:nvSpPr>
          <p:spPr bwMode="auto">
            <a:xfrm>
              <a:off x="2016" y="237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7" name="Text Box 54"/>
            <p:cNvSpPr txBox="1">
              <a:spLocks noChangeArrowheads="1"/>
            </p:cNvSpPr>
            <p:nvPr/>
          </p:nvSpPr>
          <p:spPr bwMode="auto">
            <a:xfrm>
              <a:off x="2125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2328" name="Text Box 55"/>
            <p:cNvSpPr txBox="1">
              <a:spLocks noChangeArrowheads="1"/>
            </p:cNvSpPr>
            <p:nvPr/>
          </p:nvSpPr>
          <p:spPr bwMode="auto">
            <a:xfrm>
              <a:off x="2122" y="242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2329" name="Line 56"/>
            <p:cNvSpPr>
              <a:spLocks noChangeShapeType="1"/>
            </p:cNvSpPr>
            <p:nvPr/>
          </p:nvSpPr>
          <p:spPr bwMode="auto">
            <a:xfrm flipV="1">
              <a:off x="2182" y="242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Oval 57"/>
            <p:cNvSpPr>
              <a:spLocks noChangeArrowheads="1"/>
            </p:cNvSpPr>
            <p:nvPr/>
          </p:nvSpPr>
          <p:spPr bwMode="auto">
            <a:xfrm>
              <a:off x="2140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1" name="Oval 58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2" name="Text Box 59"/>
            <p:cNvSpPr txBox="1">
              <a:spLocks noChangeArrowheads="1"/>
            </p:cNvSpPr>
            <p:nvPr/>
          </p:nvSpPr>
          <p:spPr bwMode="auto">
            <a:xfrm>
              <a:off x="1104" y="195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2 </a:t>
              </a:r>
              <a:r>
                <a:rPr lang="en-US"/>
                <a:t>–</a:t>
              </a:r>
            </a:p>
          </p:txBody>
        </p:sp>
        <p:cxnSp>
          <p:nvCxnSpPr>
            <p:cNvPr id="12333" name="AutoShape 60"/>
            <p:cNvCxnSpPr>
              <a:cxnSpLocks noChangeShapeType="1"/>
              <a:stCxn id="12305" idx="6"/>
              <a:endCxn id="12331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34" name="AutoShape 61"/>
            <p:cNvCxnSpPr>
              <a:cxnSpLocks noChangeShapeType="1"/>
              <a:stCxn id="12331" idx="0"/>
              <a:endCxn id="12385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35" name="AutoShape 62"/>
            <p:cNvCxnSpPr>
              <a:cxnSpLocks noChangeShapeType="1"/>
              <a:stCxn id="12304" idx="6"/>
              <a:endCxn id="12330" idx="2"/>
            </p:cNvCxnSpPr>
            <p:nvPr/>
          </p:nvCxnSpPr>
          <p:spPr bwMode="auto">
            <a:xfrm>
              <a:off x="1657" y="1893"/>
              <a:ext cx="483" cy="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36" name="AutoShape 63"/>
            <p:cNvCxnSpPr>
              <a:cxnSpLocks noChangeShapeType="1"/>
              <a:stCxn id="12330" idx="4"/>
              <a:endCxn id="12327" idx="0"/>
            </p:cNvCxnSpPr>
            <p:nvPr/>
          </p:nvCxnSpPr>
          <p:spPr bwMode="auto">
            <a:xfrm>
              <a:off x="2182" y="1938"/>
              <a:ext cx="1" cy="4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2337" name="Oval 64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338" name="AutoShape 65"/>
            <p:cNvCxnSpPr>
              <a:cxnSpLocks noChangeShapeType="1"/>
              <a:stCxn id="12380" idx="0"/>
              <a:endCxn id="12337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39" name="AutoShape 66"/>
            <p:cNvCxnSpPr>
              <a:cxnSpLocks noChangeShapeType="1"/>
              <a:stCxn id="12337" idx="6"/>
              <a:endCxn id="12303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2340" name="Text Box 67"/>
            <p:cNvSpPr txBox="1">
              <a:spLocks noChangeArrowheads="1"/>
            </p:cNvSpPr>
            <p:nvPr/>
          </p:nvSpPr>
          <p:spPr bwMode="auto">
            <a:xfrm>
              <a:off x="2323" y="2169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+</a:t>
              </a:r>
            </a:p>
            <a:p>
              <a:r>
                <a:rPr lang="en-US" sz="2000" i="1"/>
                <a:t>i</a:t>
              </a:r>
              <a:r>
                <a:rPr lang="en-US" sz="2000" i="1" baseline="-25000"/>
                <a:t>b</a:t>
              </a:r>
            </a:p>
            <a:p>
              <a:r>
                <a:rPr lang="en-US" sz="2000" b="0"/>
                <a:t>–</a:t>
              </a:r>
            </a:p>
          </p:txBody>
        </p:sp>
        <p:sp>
          <p:nvSpPr>
            <p:cNvPr id="12341" name="Line 68"/>
            <p:cNvSpPr>
              <a:spLocks noChangeShapeType="1"/>
            </p:cNvSpPr>
            <p:nvPr/>
          </p:nvSpPr>
          <p:spPr bwMode="auto">
            <a:xfrm>
              <a:off x="1061" y="2362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2" name="Line 69"/>
            <p:cNvSpPr>
              <a:spLocks noChangeShapeType="1"/>
            </p:cNvSpPr>
            <p:nvPr/>
          </p:nvSpPr>
          <p:spPr bwMode="auto">
            <a:xfrm>
              <a:off x="1728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3" name="Line 70"/>
            <p:cNvSpPr>
              <a:spLocks noChangeShapeType="1"/>
            </p:cNvSpPr>
            <p:nvPr/>
          </p:nvSpPr>
          <p:spPr bwMode="auto">
            <a:xfrm>
              <a:off x="1089" y="1776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44" name="Text Box 71"/>
            <p:cNvSpPr txBox="1">
              <a:spLocks noChangeArrowheads="1"/>
            </p:cNvSpPr>
            <p:nvPr/>
          </p:nvSpPr>
          <p:spPr bwMode="auto">
            <a:xfrm>
              <a:off x="1186" y="153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12345" name="Text Box 72"/>
            <p:cNvSpPr txBox="1">
              <a:spLocks noChangeArrowheads="1"/>
            </p:cNvSpPr>
            <p:nvPr/>
          </p:nvSpPr>
          <p:spPr bwMode="auto">
            <a:xfrm>
              <a:off x="1073" y="239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12346" name="Text Box 73"/>
            <p:cNvSpPr txBox="1">
              <a:spLocks noChangeArrowheads="1"/>
            </p:cNvSpPr>
            <p:nvPr/>
          </p:nvSpPr>
          <p:spPr bwMode="auto">
            <a:xfrm>
              <a:off x="1728" y="24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12347" name="Oval 74"/>
            <p:cNvSpPr>
              <a:spLocks noChangeArrowheads="1"/>
            </p:cNvSpPr>
            <p:nvPr/>
          </p:nvSpPr>
          <p:spPr bwMode="auto">
            <a:xfrm>
              <a:off x="2142" y="3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2348" name="AutoShape 75"/>
            <p:cNvCxnSpPr>
              <a:cxnSpLocks noChangeShapeType="1"/>
              <a:stCxn id="12331" idx="6"/>
              <a:endCxn id="12347" idx="2"/>
            </p:cNvCxnSpPr>
            <p:nvPr/>
          </p:nvCxnSpPr>
          <p:spPr bwMode="auto">
            <a:xfrm>
              <a:off x="1673" y="3063"/>
              <a:ext cx="4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2349" name="AutoShape 76"/>
            <p:cNvCxnSpPr>
              <a:cxnSpLocks noChangeShapeType="1"/>
              <a:stCxn id="12326" idx="4"/>
              <a:endCxn id="12347" idx="0"/>
            </p:cNvCxnSpPr>
            <p:nvPr/>
          </p:nvCxnSpPr>
          <p:spPr bwMode="auto">
            <a:xfrm>
              <a:off x="2182" y="2686"/>
              <a:ext cx="2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2350" name="Group 77"/>
            <p:cNvGrpSpPr>
              <a:grpSpLocks/>
            </p:cNvGrpSpPr>
            <p:nvPr/>
          </p:nvGrpSpPr>
          <p:grpSpPr bwMode="auto">
            <a:xfrm>
              <a:off x="2769" y="2409"/>
              <a:ext cx="111" cy="216"/>
              <a:chOff x="1670" y="2765"/>
              <a:chExt cx="111" cy="216"/>
            </a:xfrm>
          </p:grpSpPr>
          <p:sp>
            <p:nvSpPr>
              <p:cNvPr id="12362" name="Line 78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3" name="Line 79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4" name="Line 80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5" name="Line 81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6" name="Line 82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7" name="Line 83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68" name="Line 84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51" name="Text Box 85"/>
            <p:cNvSpPr txBox="1">
              <a:spLocks noChangeArrowheads="1"/>
            </p:cNvSpPr>
            <p:nvPr/>
          </p:nvSpPr>
          <p:spPr bwMode="auto">
            <a:xfrm>
              <a:off x="2852" y="221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4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12352" name="AutoShape 86"/>
            <p:cNvCxnSpPr>
              <a:cxnSpLocks noChangeShapeType="1"/>
              <a:stCxn id="12347" idx="6"/>
              <a:endCxn id="12364" idx="1"/>
            </p:cNvCxnSpPr>
            <p:nvPr/>
          </p:nvCxnSpPr>
          <p:spPr bwMode="auto">
            <a:xfrm flipV="1">
              <a:off x="2225" y="2625"/>
              <a:ext cx="601" cy="4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2353" name="AutoShape 87"/>
            <p:cNvCxnSpPr>
              <a:cxnSpLocks noChangeShapeType="1"/>
              <a:stCxn id="12330" idx="6"/>
              <a:endCxn id="12362" idx="0"/>
            </p:cNvCxnSpPr>
            <p:nvPr/>
          </p:nvCxnSpPr>
          <p:spPr bwMode="auto">
            <a:xfrm>
              <a:off x="2223" y="1900"/>
              <a:ext cx="594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2354" name="Line 88"/>
            <p:cNvSpPr>
              <a:spLocks noChangeShapeType="1"/>
            </p:cNvSpPr>
            <p:nvPr/>
          </p:nvSpPr>
          <p:spPr bwMode="auto">
            <a:xfrm>
              <a:off x="2736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Text Box 89"/>
            <p:cNvSpPr txBox="1">
              <a:spLocks noChangeArrowheads="1"/>
            </p:cNvSpPr>
            <p:nvPr/>
          </p:nvSpPr>
          <p:spPr bwMode="auto">
            <a:xfrm>
              <a:off x="2544" y="243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12356" name="Text Box 90"/>
            <p:cNvSpPr txBox="1">
              <a:spLocks noChangeArrowheads="1"/>
            </p:cNvSpPr>
            <p:nvPr/>
          </p:nvSpPr>
          <p:spPr bwMode="auto">
            <a:xfrm>
              <a:off x="368" y="1593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  <p:sp>
          <p:nvSpPr>
            <p:cNvPr id="12357" name="Text Box 91"/>
            <p:cNvSpPr txBox="1">
              <a:spLocks noChangeArrowheads="1"/>
            </p:cNvSpPr>
            <p:nvPr/>
          </p:nvSpPr>
          <p:spPr bwMode="auto">
            <a:xfrm>
              <a:off x="1906" y="1590"/>
              <a:ext cx="5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b</a:t>
              </a:r>
            </a:p>
          </p:txBody>
        </p:sp>
        <p:sp>
          <p:nvSpPr>
            <p:cNvPr id="12358" name="Text Box 92"/>
            <p:cNvSpPr txBox="1">
              <a:spLocks noChangeArrowheads="1"/>
            </p:cNvSpPr>
            <p:nvPr/>
          </p:nvSpPr>
          <p:spPr bwMode="auto">
            <a:xfrm>
              <a:off x="1484" y="3148"/>
              <a:ext cx="5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c</a:t>
              </a:r>
            </a:p>
          </p:txBody>
        </p:sp>
        <p:sp>
          <p:nvSpPr>
            <p:cNvPr id="12359" name="Text Box 93"/>
            <p:cNvSpPr txBox="1">
              <a:spLocks noChangeArrowheads="1"/>
            </p:cNvSpPr>
            <p:nvPr/>
          </p:nvSpPr>
          <p:spPr bwMode="auto">
            <a:xfrm>
              <a:off x="97" y="1653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a</a:t>
              </a:r>
            </a:p>
          </p:txBody>
        </p:sp>
        <p:sp>
          <p:nvSpPr>
            <p:cNvPr id="12360" name="Text Box 94"/>
            <p:cNvSpPr txBox="1">
              <a:spLocks noChangeArrowheads="1"/>
            </p:cNvSpPr>
            <p:nvPr/>
          </p:nvSpPr>
          <p:spPr bwMode="auto">
            <a:xfrm>
              <a:off x="1680" y="1590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b</a:t>
              </a:r>
            </a:p>
          </p:txBody>
        </p:sp>
        <p:sp>
          <p:nvSpPr>
            <p:cNvPr id="12361" name="Text Box 95"/>
            <p:cNvSpPr txBox="1">
              <a:spLocks noChangeArrowheads="1"/>
            </p:cNvSpPr>
            <p:nvPr/>
          </p:nvSpPr>
          <p:spPr bwMode="auto">
            <a:xfrm>
              <a:off x="1133" y="3101"/>
              <a:ext cx="2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c</a:t>
              </a:r>
            </a:p>
          </p:txBody>
        </p:sp>
      </p:grpSp>
      <p:sp>
        <p:nvSpPr>
          <p:cNvPr id="12299" name="Text Box 104"/>
          <p:cNvSpPr txBox="1">
            <a:spLocks noChangeArrowheads="1"/>
          </p:cNvSpPr>
          <p:nvPr/>
        </p:nvSpPr>
        <p:spPr bwMode="auto">
          <a:xfrm>
            <a:off x="4989513" y="3032125"/>
            <a:ext cx="4078287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b="0"/>
              <a:t>Express currents in terms of voltages</a:t>
            </a:r>
            <a:endParaRPr lang="en-US"/>
          </a:p>
        </p:txBody>
      </p:sp>
      <p:graphicFrame>
        <p:nvGraphicFramePr>
          <p:cNvPr id="12290" name="Object 105"/>
          <p:cNvGraphicFramePr>
            <a:graphicFrameLocks noChangeAspect="1"/>
          </p:cNvGraphicFramePr>
          <p:nvPr/>
        </p:nvGraphicFramePr>
        <p:xfrm>
          <a:off x="5713413" y="3840163"/>
          <a:ext cx="2767012" cy="808037"/>
        </p:xfrm>
        <a:graphic>
          <a:graphicData uri="http://schemas.openxmlformats.org/presentationml/2006/ole">
            <p:oleObj spid="_x0000_s12290" name="Equation" r:id="rId3" imgW="1650960" imgH="482400" progId="Equation.3">
              <p:embed/>
            </p:oleObj>
          </a:graphicData>
        </a:graphic>
      </p:graphicFrame>
      <p:graphicFrame>
        <p:nvGraphicFramePr>
          <p:cNvPr id="12291" name="Object 106"/>
          <p:cNvGraphicFramePr>
            <a:graphicFrameLocks noChangeAspect="1"/>
          </p:cNvGraphicFramePr>
          <p:nvPr/>
        </p:nvGraphicFramePr>
        <p:xfrm>
          <a:off x="5465763" y="4762500"/>
          <a:ext cx="3262312" cy="800100"/>
        </p:xfrm>
        <a:graphic>
          <a:graphicData uri="http://schemas.openxmlformats.org/presentationml/2006/ole">
            <p:oleObj spid="_x0000_s12291" name="Equation" r:id="rId4" imgW="19684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97E3092-2D63-4EC1-AC85-6A99DAA772A0}" type="slidenum">
              <a:rPr lang="en-US" smtClean="0"/>
              <a:pPr lvl="1"/>
              <a:t>39</a:t>
            </a:fld>
            <a:endParaRPr lang="en-US" smtClean="0"/>
          </a:p>
        </p:txBody>
      </p:sp>
      <p:sp>
        <p:nvSpPr>
          <p:cNvPr id="133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Review…Node Voltage</a:t>
            </a:r>
          </a:p>
        </p:txBody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7"/>
            </a:pPr>
            <a:r>
              <a:rPr lang="en-US" sz="2400" smtClean="0"/>
              <a:t>What is the node voltage method of circuit analysis?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000" smtClean="0"/>
              <a:t>Find all unknown voltages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smtClean="0"/>
              <a:t> = 1mA,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smtClean="0"/>
              <a:t> = 2mA, </a:t>
            </a:r>
            <a:r>
              <a:rPr lang="en-US" sz="2000" b="1" smtClean="0"/>
              <a:t>R</a:t>
            </a:r>
            <a:r>
              <a:rPr lang="en-US" sz="2000" b="1" baseline="-25000" smtClean="0"/>
              <a:t>1 </a:t>
            </a:r>
            <a:r>
              <a:rPr lang="en-US" sz="2000" smtClean="0"/>
              <a:t>= 1k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2</a:t>
            </a:r>
            <a:r>
              <a:rPr lang="en-US" sz="2000" b="1" smtClean="0">
                <a:cs typeface="Times New Roman" pitchFamily="18" charset="0"/>
              </a:rPr>
              <a:t> </a:t>
            </a:r>
            <a:r>
              <a:rPr lang="en-US" sz="2000" smtClean="0">
                <a:cs typeface="Times New Roman" pitchFamily="18" charset="0"/>
              </a:rPr>
              <a:t>= 500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3</a:t>
            </a:r>
            <a:r>
              <a:rPr lang="en-US" sz="2000" smtClean="0">
                <a:cs typeface="Times New Roman" pitchFamily="18" charset="0"/>
              </a:rPr>
              <a:t> = 2.2k</a:t>
            </a:r>
            <a:r>
              <a:rPr lang="el-GR" sz="2000" smtClean="0">
                <a:cs typeface="Times New Roman" pitchFamily="18" charset="0"/>
              </a:rPr>
              <a:t>Ω</a:t>
            </a:r>
            <a:r>
              <a:rPr lang="en-US" sz="2000" smtClean="0">
                <a:cs typeface="Times New Roman" pitchFamily="18" charset="0"/>
              </a:rPr>
              <a:t>, </a:t>
            </a:r>
            <a:r>
              <a:rPr lang="en-US" sz="2000" b="1" smtClean="0">
                <a:cs typeface="Times New Roman" pitchFamily="18" charset="0"/>
              </a:rPr>
              <a:t>R</a:t>
            </a:r>
            <a:r>
              <a:rPr lang="en-US" sz="2000" b="1" baseline="-25000" smtClean="0">
                <a:cs typeface="Times New Roman" pitchFamily="18" charset="0"/>
              </a:rPr>
              <a:t>4</a:t>
            </a:r>
            <a:r>
              <a:rPr lang="en-US" sz="2000" smtClean="0">
                <a:cs typeface="Times New Roman" pitchFamily="18" charset="0"/>
              </a:rPr>
              <a:t> = 4.7k</a:t>
            </a:r>
            <a:r>
              <a:rPr lang="el-GR" sz="2000" smtClean="0">
                <a:cs typeface="Times New Roman" pitchFamily="18" charset="0"/>
              </a:rPr>
              <a:t>Ω</a:t>
            </a:r>
            <a:endParaRPr lang="en-US" sz="2000" smtClean="0">
              <a:cs typeface="Times New Roman" pitchFamily="18" charset="0"/>
            </a:endParaRPr>
          </a:p>
        </p:txBody>
      </p:sp>
      <p:sp>
        <p:nvSpPr>
          <p:cNvPr id="13321" name="Text Box 4"/>
          <p:cNvSpPr txBox="1">
            <a:spLocks noChangeArrowheads="1"/>
          </p:cNvSpPr>
          <p:nvPr/>
        </p:nvSpPr>
        <p:spPr bwMode="auto">
          <a:xfrm>
            <a:off x="14288" y="3367088"/>
            <a:ext cx="33655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i="1"/>
              <a:t>+</a:t>
            </a:r>
          </a:p>
          <a:p>
            <a:r>
              <a:rPr lang="en-US" sz="2000" i="1"/>
              <a:t>i</a:t>
            </a:r>
            <a:r>
              <a:rPr lang="en-US" sz="2000" i="1" baseline="-25000"/>
              <a:t>a</a:t>
            </a:r>
          </a:p>
          <a:p>
            <a:r>
              <a:rPr lang="en-US" sz="2000" b="0"/>
              <a:t>–</a:t>
            </a:r>
          </a:p>
        </p:txBody>
      </p:sp>
      <p:grpSp>
        <p:nvGrpSpPr>
          <p:cNvPr id="13322" name="Group 5"/>
          <p:cNvGrpSpPr>
            <a:grpSpLocks/>
          </p:cNvGrpSpPr>
          <p:nvPr/>
        </p:nvGrpSpPr>
        <p:grpSpPr bwMode="auto">
          <a:xfrm>
            <a:off x="153988" y="2438400"/>
            <a:ext cx="4799012" cy="2925763"/>
            <a:chOff x="97" y="1536"/>
            <a:chExt cx="3023" cy="1843"/>
          </a:xfrm>
        </p:grpSpPr>
        <p:sp>
          <p:nvSpPr>
            <p:cNvPr id="13325" name="Oval 6"/>
            <p:cNvSpPr>
              <a:spLocks noChangeArrowheads="1"/>
            </p:cNvSpPr>
            <p:nvPr/>
          </p:nvSpPr>
          <p:spPr bwMode="auto">
            <a:xfrm>
              <a:off x="1456" y="1821"/>
              <a:ext cx="1400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6" name="Oval 7"/>
            <p:cNvSpPr>
              <a:spLocks noChangeArrowheads="1"/>
            </p:cNvSpPr>
            <p:nvPr/>
          </p:nvSpPr>
          <p:spPr bwMode="auto">
            <a:xfrm>
              <a:off x="239" y="1829"/>
              <a:ext cx="798" cy="144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7" name="Oval 8"/>
            <p:cNvSpPr>
              <a:spLocks noChangeArrowheads="1"/>
            </p:cNvSpPr>
            <p:nvPr/>
          </p:nvSpPr>
          <p:spPr bwMode="auto">
            <a:xfrm>
              <a:off x="338" y="2985"/>
              <a:ext cx="2578" cy="152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8" name="Oval 9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9" name="Oval 10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0" name="Oval 11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31" name="AutoShape 12"/>
            <p:cNvCxnSpPr>
              <a:cxnSpLocks noChangeShapeType="1"/>
              <a:stCxn id="13330" idx="2"/>
              <a:endCxn id="13404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3332" name="AutoShape 13"/>
            <p:cNvCxnSpPr>
              <a:cxnSpLocks noChangeShapeType="1"/>
              <a:stCxn id="13330" idx="0"/>
              <a:endCxn id="13338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33" name="AutoShape 14"/>
            <p:cNvCxnSpPr>
              <a:cxnSpLocks noChangeShapeType="1"/>
              <a:stCxn id="13328" idx="4"/>
              <a:endCxn id="13336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34" name="AutoShape 15"/>
            <p:cNvCxnSpPr>
              <a:cxnSpLocks noChangeShapeType="1"/>
              <a:stCxn id="13329" idx="4"/>
              <a:endCxn id="13408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3335" name="Text Box 16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13336" name="Line 17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18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Line 19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20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Line 21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Line 22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Line 23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43" name="Group 24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13408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9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0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1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2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3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14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44" name="Text Box 32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13345" name="Group 33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13404" name="Oval 34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05" name="Text Box 35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13406" name="Text Box 36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13407" name="Line 37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46" name="Group 38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13397" name="Line 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8" name="Line 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9" name="Line 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0" name="Line 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1" name="Line 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2" name="Line 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03" name="Line 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3347" name="AutoShape 46"/>
            <p:cNvCxnSpPr>
              <a:cxnSpLocks noChangeShapeType="1"/>
              <a:stCxn id="13328" idx="6"/>
              <a:endCxn id="13397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48" name="AutoShape 47"/>
            <p:cNvCxnSpPr>
              <a:cxnSpLocks noChangeShapeType="1"/>
              <a:stCxn id="13329" idx="2"/>
              <a:endCxn id="13399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3349" name="Group 48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13394" name="Line 4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5" name="Line 5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6" name="Line 5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50" name="Line 52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Oval 53"/>
            <p:cNvSpPr>
              <a:spLocks noChangeArrowheads="1"/>
            </p:cNvSpPr>
            <p:nvPr/>
          </p:nvSpPr>
          <p:spPr bwMode="auto">
            <a:xfrm>
              <a:off x="2016" y="237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2" name="Text Box 54"/>
            <p:cNvSpPr txBox="1">
              <a:spLocks noChangeArrowheads="1"/>
            </p:cNvSpPr>
            <p:nvPr/>
          </p:nvSpPr>
          <p:spPr bwMode="auto">
            <a:xfrm>
              <a:off x="2125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3353" name="Text Box 55"/>
            <p:cNvSpPr txBox="1">
              <a:spLocks noChangeArrowheads="1"/>
            </p:cNvSpPr>
            <p:nvPr/>
          </p:nvSpPr>
          <p:spPr bwMode="auto">
            <a:xfrm>
              <a:off x="2122" y="242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3354" name="Line 56"/>
            <p:cNvSpPr>
              <a:spLocks noChangeShapeType="1"/>
            </p:cNvSpPr>
            <p:nvPr/>
          </p:nvSpPr>
          <p:spPr bwMode="auto">
            <a:xfrm flipV="1">
              <a:off x="2182" y="242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Oval 57"/>
            <p:cNvSpPr>
              <a:spLocks noChangeArrowheads="1"/>
            </p:cNvSpPr>
            <p:nvPr/>
          </p:nvSpPr>
          <p:spPr bwMode="auto">
            <a:xfrm>
              <a:off x="2140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6" name="Oval 58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57" name="Text Box 59"/>
            <p:cNvSpPr txBox="1">
              <a:spLocks noChangeArrowheads="1"/>
            </p:cNvSpPr>
            <p:nvPr/>
          </p:nvSpPr>
          <p:spPr bwMode="auto">
            <a:xfrm>
              <a:off x="1104" y="1958"/>
              <a:ext cx="48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2 </a:t>
              </a:r>
              <a:r>
                <a:rPr lang="en-US"/>
                <a:t>–</a:t>
              </a:r>
            </a:p>
          </p:txBody>
        </p:sp>
        <p:cxnSp>
          <p:nvCxnSpPr>
            <p:cNvPr id="13358" name="AutoShape 60"/>
            <p:cNvCxnSpPr>
              <a:cxnSpLocks noChangeShapeType="1"/>
              <a:stCxn id="13330" idx="6"/>
              <a:endCxn id="13356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59" name="AutoShape 61"/>
            <p:cNvCxnSpPr>
              <a:cxnSpLocks noChangeShapeType="1"/>
              <a:stCxn id="13356" idx="0"/>
              <a:endCxn id="13410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60" name="AutoShape 62"/>
            <p:cNvCxnSpPr>
              <a:cxnSpLocks noChangeShapeType="1"/>
              <a:stCxn id="13329" idx="6"/>
              <a:endCxn id="13355" idx="2"/>
            </p:cNvCxnSpPr>
            <p:nvPr/>
          </p:nvCxnSpPr>
          <p:spPr bwMode="auto">
            <a:xfrm>
              <a:off x="1657" y="1893"/>
              <a:ext cx="483" cy="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61" name="AutoShape 63"/>
            <p:cNvCxnSpPr>
              <a:cxnSpLocks noChangeShapeType="1"/>
              <a:stCxn id="13355" idx="4"/>
              <a:endCxn id="13352" idx="0"/>
            </p:cNvCxnSpPr>
            <p:nvPr/>
          </p:nvCxnSpPr>
          <p:spPr bwMode="auto">
            <a:xfrm>
              <a:off x="2182" y="1938"/>
              <a:ext cx="1" cy="4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3362" name="Oval 64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63" name="AutoShape 65"/>
            <p:cNvCxnSpPr>
              <a:cxnSpLocks noChangeShapeType="1"/>
              <a:stCxn id="13405" idx="0"/>
              <a:endCxn id="13362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64" name="AutoShape 66"/>
            <p:cNvCxnSpPr>
              <a:cxnSpLocks noChangeShapeType="1"/>
              <a:stCxn id="13362" idx="6"/>
              <a:endCxn id="13328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3365" name="Text Box 67"/>
            <p:cNvSpPr txBox="1">
              <a:spLocks noChangeArrowheads="1"/>
            </p:cNvSpPr>
            <p:nvPr/>
          </p:nvSpPr>
          <p:spPr bwMode="auto">
            <a:xfrm>
              <a:off x="2323" y="2169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+</a:t>
              </a:r>
            </a:p>
            <a:p>
              <a:r>
                <a:rPr lang="en-US" sz="2000" i="1"/>
                <a:t>i</a:t>
              </a:r>
              <a:r>
                <a:rPr lang="en-US" sz="2000" i="1" baseline="-25000"/>
                <a:t>b</a:t>
              </a:r>
            </a:p>
            <a:p>
              <a:r>
                <a:rPr lang="en-US" sz="2000" b="0"/>
                <a:t>–</a:t>
              </a:r>
            </a:p>
          </p:txBody>
        </p:sp>
        <p:sp>
          <p:nvSpPr>
            <p:cNvPr id="13366" name="Line 68"/>
            <p:cNvSpPr>
              <a:spLocks noChangeShapeType="1"/>
            </p:cNvSpPr>
            <p:nvPr/>
          </p:nvSpPr>
          <p:spPr bwMode="auto">
            <a:xfrm>
              <a:off x="1061" y="2362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Line 69"/>
            <p:cNvSpPr>
              <a:spLocks noChangeShapeType="1"/>
            </p:cNvSpPr>
            <p:nvPr/>
          </p:nvSpPr>
          <p:spPr bwMode="auto">
            <a:xfrm>
              <a:off x="1728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Line 70"/>
            <p:cNvSpPr>
              <a:spLocks noChangeShapeType="1"/>
            </p:cNvSpPr>
            <p:nvPr/>
          </p:nvSpPr>
          <p:spPr bwMode="auto">
            <a:xfrm>
              <a:off x="1089" y="1776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Text Box 71"/>
            <p:cNvSpPr txBox="1">
              <a:spLocks noChangeArrowheads="1"/>
            </p:cNvSpPr>
            <p:nvPr/>
          </p:nvSpPr>
          <p:spPr bwMode="auto">
            <a:xfrm>
              <a:off x="1186" y="1536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13370" name="Text Box 72"/>
            <p:cNvSpPr txBox="1">
              <a:spLocks noChangeArrowheads="1"/>
            </p:cNvSpPr>
            <p:nvPr/>
          </p:nvSpPr>
          <p:spPr bwMode="auto">
            <a:xfrm>
              <a:off x="1073" y="239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1</a:t>
              </a:r>
            </a:p>
          </p:txBody>
        </p:sp>
        <p:sp>
          <p:nvSpPr>
            <p:cNvPr id="13371" name="Text Box 73"/>
            <p:cNvSpPr txBox="1">
              <a:spLocks noChangeArrowheads="1"/>
            </p:cNvSpPr>
            <p:nvPr/>
          </p:nvSpPr>
          <p:spPr bwMode="auto">
            <a:xfrm>
              <a:off x="1728" y="24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13372" name="Oval 74"/>
            <p:cNvSpPr>
              <a:spLocks noChangeArrowheads="1"/>
            </p:cNvSpPr>
            <p:nvPr/>
          </p:nvSpPr>
          <p:spPr bwMode="auto">
            <a:xfrm>
              <a:off x="2142" y="30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3373" name="AutoShape 75"/>
            <p:cNvCxnSpPr>
              <a:cxnSpLocks noChangeShapeType="1"/>
              <a:stCxn id="13356" idx="6"/>
              <a:endCxn id="13372" idx="2"/>
            </p:cNvCxnSpPr>
            <p:nvPr/>
          </p:nvCxnSpPr>
          <p:spPr bwMode="auto">
            <a:xfrm>
              <a:off x="1673" y="3063"/>
              <a:ext cx="469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3374" name="AutoShape 76"/>
            <p:cNvCxnSpPr>
              <a:cxnSpLocks noChangeShapeType="1"/>
              <a:stCxn id="13351" idx="4"/>
              <a:endCxn id="13372" idx="0"/>
            </p:cNvCxnSpPr>
            <p:nvPr/>
          </p:nvCxnSpPr>
          <p:spPr bwMode="auto">
            <a:xfrm>
              <a:off x="2182" y="2686"/>
              <a:ext cx="2" cy="34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3375" name="Group 77"/>
            <p:cNvGrpSpPr>
              <a:grpSpLocks/>
            </p:cNvGrpSpPr>
            <p:nvPr/>
          </p:nvGrpSpPr>
          <p:grpSpPr bwMode="auto">
            <a:xfrm>
              <a:off x="2769" y="2409"/>
              <a:ext cx="111" cy="216"/>
              <a:chOff x="1670" y="2765"/>
              <a:chExt cx="111" cy="216"/>
            </a:xfrm>
          </p:grpSpPr>
          <p:sp>
            <p:nvSpPr>
              <p:cNvPr id="13387" name="Line 78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8" name="Line 79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89" name="Line 80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0" name="Line 81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1" name="Line 82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2" name="Line 83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93" name="Line 84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76" name="Text Box 85"/>
            <p:cNvSpPr txBox="1">
              <a:spLocks noChangeArrowheads="1"/>
            </p:cNvSpPr>
            <p:nvPr/>
          </p:nvSpPr>
          <p:spPr bwMode="auto">
            <a:xfrm>
              <a:off x="2852" y="2217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4</a:t>
              </a:r>
            </a:p>
            <a:p>
              <a:r>
                <a:rPr lang="en-US"/>
                <a:t>–</a:t>
              </a:r>
            </a:p>
          </p:txBody>
        </p:sp>
        <p:cxnSp>
          <p:nvCxnSpPr>
            <p:cNvPr id="13377" name="AutoShape 86"/>
            <p:cNvCxnSpPr>
              <a:cxnSpLocks noChangeShapeType="1"/>
              <a:stCxn id="13372" idx="6"/>
              <a:endCxn id="13389" idx="1"/>
            </p:cNvCxnSpPr>
            <p:nvPr/>
          </p:nvCxnSpPr>
          <p:spPr bwMode="auto">
            <a:xfrm flipV="1">
              <a:off x="2225" y="2625"/>
              <a:ext cx="601" cy="44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3378" name="AutoShape 87"/>
            <p:cNvCxnSpPr>
              <a:cxnSpLocks noChangeShapeType="1"/>
              <a:stCxn id="13355" idx="6"/>
              <a:endCxn id="13387" idx="0"/>
            </p:cNvCxnSpPr>
            <p:nvPr/>
          </p:nvCxnSpPr>
          <p:spPr bwMode="auto">
            <a:xfrm>
              <a:off x="2223" y="1900"/>
              <a:ext cx="594" cy="5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3379" name="Line 88"/>
            <p:cNvSpPr>
              <a:spLocks noChangeShapeType="1"/>
            </p:cNvSpPr>
            <p:nvPr/>
          </p:nvSpPr>
          <p:spPr bwMode="auto">
            <a:xfrm>
              <a:off x="2736" y="2405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80" name="Text Box 89"/>
            <p:cNvSpPr txBox="1">
              <a:spLocks noChangeArrowheads="1"/>
            </p:cNvSpPr>
            <p:nvPr/>
          </p:nvSpPr>
          <p:spPr bwMode="auto">
            <a:xfrm>
              <a:off x="2544" y="243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13381" name="Text Box 90"/>
            <p:cNvSpPr txBox="1">
              <a:spLocks noChangeArrowheads="1"/>
            </p:cNvSpPr>
            <p:nvPr/>
          </p:nvSpPr>
          <p:spPr bwMode="auto">
            <a:xfrm>
              <a:off x="368" y="1593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  <p:sp>
          <p:nvSpPr>
            <p:cNvPr id="13382" name="Text Box 91"/>
            <p:cNvSpPr txBox="1">
              <a:spLocks noChangeArrowheads="1"/>
            </p:cNvSpPr>
            <p:nvPr/>
          </p:nvSpPr>
          <p:spPr bwMode="auto">
            <a:xfrm>
              <a:off x="1906" y="1590"/>
              <a:ext cx="5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b</a:t>
              </a:r>
            </a:p>
          </p:txBody>
        </p:sp>
        <p:sp>
          <p:nvSpPr>
            <p:cNvPr id="13383" name="Text Box 92"/>
            <p:cNvSpPr txBox="1">
              <a:spLocks noChangeArrowheads="1"/>
            </p:cNvSpPr>
            <p:nvPr/>
          </p:nvSpPr>
          <p:spPr bwMode="auto">
            <a:xfrm>
              <a:off x="1484" y="3148"/>
              <a:ext cx="5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c</a:t>
              </a:r>
            </a:p>
          </p:txBody>
        </p:sp>
        <p:sp>
          <p:nvSpPr>
            <p:cNvPr id="13384" name="Text Box 93"/>
            <p:cNvSpPr txBox="1">
              <a:spLocks noChangeArrowheads="1"/>
            </p:cNvSpPr>
            <p:nvPr/>
          </p:nvSpPr>
          <p:spPr bwMode="auto">
            <a:xfrm>
              <a:off x="97" y="1653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a</a:t>
              </a:r>
            </a:p>
          </p:txBody>
        </p:sp>
        <p:sp>
          <p:nvSpPr>
            <p:cNvPr id="13385" name="Text Box 94"/>
            <p:cNvSpPr txBox="1">
              <a:spLocks noChangeArrowheads="1"/>
            </p:cNvSpPr>
            <p:nvPr/>
          </p:nvSpPr>
          <p:spPr bwMode="auto">
            <a:xfrm>
              <a:off x="1680" y="1590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b</a:t>
              </a:r>
            </a:p>
          </p:txBody>
        </p:sp>
        <p:sp>
          <p:nvSpPr>
            <p:cNvPr id="13386" name="Text Box 95"/>
            <p:cNvSpPr txBox="1">
              <a:spLocks noChangeArrowheads="1"/>
            </p:cNvSpPr>
            <p:nvPr/>
          </p:nvSpPr>
          <p:spPr bwMode="auto">
            <a:xfrm>
              <a:off x="1133" y="3101"/>
              <a:ext cx="2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c</a:t>
              </a:r>
            </a:p>
          </p:txBody>
        </p:sp>
      </p:grpSp>
      <p:graphicFrame>
        <p:nvGraphicFramePr>
          <p:cNvPr id="13314" name="Object 99"/>
          <p:cNvGraphicFramePr>
            <a:graphicFrameLocks noChangeAspect="1"/>
          </p:cNvGraphicFramePr>
          <p:nvPr/>
        </p:nvGraphicFramePr>
        <p:xfrm>
          <a:off x="6324600" y="5257800"/>
          <a:ext cx="1293813" cy="846138"/>
        </p:xfrm>
        <a:graphic>
          <a:graphicData uri="http://schemas.openxmlformats.org/presentationml/2006/ole">
            <p:oleObj spid="_x0000_s13314" name="Equation" r:id="rId3" imgW="698400" imgH="457200" progId="Equation.3">
              <p:embed/>
            </p:oleObj>
          </a:graphicData>
        </a:graphic>
      </p:graphicFrame>
      <p:sp>
        <p:nvSpPr>
          <p:cNvPr id="13323" name="Text Box 100"/>
          <p:cNvSpPr txBox="1">
            <a:spLocks noChangeArrowheads="1"/>
          </p:cNvSpPr>
          <p:nvPr/>
        </p:nvSpPr>
        <p:spPr bwMode="auto">
          <a:xfrm>
            <a:off x="4989513" y="3032125"/>
            <a:ext cx="4078287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b="0"/>
              <a:t>Solve the n – 1 – m equations</a:t>
            </a:r>
            <a:endParaRPr lang="en-US"/>
          </a:p>
        </p:txBody>
      </p:sp>
      <p:graphicFrame>
        <p:nvGraphicFramePr>
          <p:cNvPr id="13315" name="Object 101"/>
          <p:cNvGraphicFramePr>
            <a:graphicFrameLocks noChangeAspect="1"/>
          </p:cNvGraphicFramePr>
          <p:nvPr/>
        </p:nvGraphicFramePr>
        <p:xfrm>
          <a:off x="5854700" y="3633788"/>
          <a:ext cx="2159000" cy="903287"/>
        </p:xfrm>
        <a:graphic>
          <a:graphicData uri="http://schemas.openxmlformats.org/presentationml/2006/ole">
            <p:oleObj spid="_x0000_s13315" name="Equation" r:id="rId4" imgW="1091880" imgH="457200" progId="Equation.3">
              <p:embed/>
            </p:oleObj>
          </a:graphicData>
        </a:graphic>
      </p:graphicFrame>
      <p:sp>
        <p:nvSpPr>
          <p:cNvPr id="13324" name="AutoShape 102"/>
          <p:cNvSpPr>
            <a:spLocks noChangeArrowheads="1"/>
          </p:cNvSpPr>
          <p:nvPr/>
        </p:nvSpPr>
        <p:spPr bwMode="auto">
          <a:xfrm>
            <a:off x="6781800" y="4662488"/>
            <a:ext cx="381000" cy="511175"/>
          </a:xfrm>
          <a:prstGeom prst="downArrow">
            <a:avLst>
              <a:gd name="adj1" fmla="val 50000"/>
              <a:gd name="adj2" fmla="val 33542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AC96C8C-ED8C-410C-9AD3-E3E1BAB3987A}" type="slidenum">
              <a:rPr lang="en-US" smtClean="0"/>
              <a:pPr lvl="1"/>
              <a:t>4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68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20 – 23 February (Tuesday – Friday)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Chapters 2 and 3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18 questions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15 multiple choice (answer on bubble sheet!)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1 point each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3 long answer (show your work!)</a:t>
            </a:r>
          </a:p>
          <a:p>
            <a:pPr lvl="2">
              <a:lnSpc>
                <a:spcPct val="90000"/>
              </a:lnSpc>
            </a:pPr>
            <a:r>
              <a:rPr lang="en-US" sz="1800" smtClean="0"/>
              <a:t>Up to 5 points each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Closed book!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One 3x5 card allowed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Calculators allowed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No time limit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Study lecture slides and homework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548B380-4351-4DC3-9CEB-2F3164D05761}" type="slidenum">
              <a:rPr lang="en-US" smtClean="0"/>
              <a:pPr lvl="1"/>
              <a:t>40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Review…Mesh Current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mtClean="0"/>
              <a:t>What is the mesh current method of circuit analysis?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6367BF2-9ACD-4714-9969-A45E97620558}" type="slidenum">
              <a:rPr lang="en-US" smtClean="0"/>
              <a:pPr lvl="1"/>
              <a:t>41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Review…Mesh Current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What is the mesh current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mesh currents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6V, I</a:t>
            </a:r>
            <a:r>
              <a:rPr lang="en-US" sz="2400" b="1" baseline="-25000" smtClean="0"/>
              <a:t>s</a:t>
            </a:r>
            <a:r>
              <a:rPr lang="en-US" sz="2400" smtClean="0"/>
              <a:t> = 0.5A,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4</a:t>
            </a:r>
            <a:r>
              <a:rPr lang="el-GR" sz="2400" smtClean="0"/>
              <a:t>Ω</a:t>
            </a:r>
            <a:endParaRPr lang="en-US" sz="2400" smtClean="0"/>
          </a:p>
        </p:txBody>
      </p:sp>
      <p:grpSp>
        <p:nvGrpSpPr>
          <p:cNvPr id="77831" name="Group 4"/>
          <p:cNvGrpSpPr>
            <a:grpSpLocks/>
          </p:cNvGrpSpPr>
          <p:nvPr/>
        </p:nvGrpSpPr>
        <p:grpSpPr bwMode="auto">
          <a:xfrm>
            <a:off x="131763" y="2781300"/>
            <a:ext cx="4006850" cy="3162300"/>
            <a:chOff x="83" y="1536"/>
            <a:chExt cx="2524" cy="1992"/>
          </a:xfrm>
        </p:grpSpPr>
        <p:sp>
          <p:nvSpPr>
            <p:cNvPr id="77832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833" name="AutoShape 6"/>
            <p:cNvCxnSpPr>
              <a:cxnSpLocks noChangeShapeType="1"/>
              <a:stCxn id="77844" idx="2"/>
              <a:endCxn id="77868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834" name="AutoShape 7"/>
            <p:cNvCxnSpPr>
              <a:cxnSpLocks noChangeShapeType="1"/>
              <a:stCxn id="77843" idx="4"/>
              <a:endCxn id="77871" idx="0"/>
            </p:cNvCxnSpPr>
            <p:nvPr/>
          </p:nvCxnSpPr>
          <p:spPr bwMode="auto">
            <a:xfrm flipH="1">
              <a:off x="2443" y="2334"/>
              <a:ext cx="1" cy="2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35" name="AutoShape 8"/>
            <p:cNvCxnSpPr>
              <a:cxnSpLocks noChangeShapeType="1"/>
              <a:stCxn id="77832" idx="4"/>
              <a:endCxn id="77896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7836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77896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7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8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9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0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1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02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37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77838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77889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0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1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2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3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4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95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7839" name="AutoShape 26"/>
            <p:cNvCxnSpPr>
              <a:cxnSpLocks noChangeShapeType="1"/>
              <a:stCxn id="77851" idx="6"/>
              <a:endCxn id="77889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40" name="AutoShape 27"/>
            <p:cNvCxnSpPr>
              <a:cxnSpLocks noChangeShapeType="1"/>
              <a:stCxn id="77832" idx="2"/>
              <a:endCxn id="77891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7841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77886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7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8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42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843" name="Oval 33"/>
            <p:cNvSpPr>
              <a:spLocks noChangeArrowheads="1"/>
            </p:cNvSpPr>
            <p:nvPr/>
          </p:nvSpPr>
          <p:spPr bwMode="auto">
            <a:xfrm>
              <a:off x="2402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44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7845" name="Group 35"/>
            <p:cNvGrpSpPr>
              <a:grpSpLocks/>
            </p:cNvGrpSpPr>
            <p:nvPr/>
          </p:nvGrpSpPr>
          <p:grpSpPr bwMode="auto">
            <a:xfrm rot="5400000" flipH="1" flipV="1">
              <a:off x="1355" y="1672"/>
              <a:ext cx="112" cy="287"/>
              <a:chOff x="3450" y="2313"/>
              <a:chExt cx="111" cy="216"/>
            </a:xfrm>
          </p:grpSpPr>
          <p:sp>
            <p:nvSpPr>
              <p:cNvPr id="77879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0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1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2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3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4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85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46" name="Text Box 43"/>
            <p:cNvSpPr txBox="1">
              <a:spLocks noChangeArrowheads="1"/>
            </p:cNvSpPr>
            <p:nvPr/>
          </p:nvSpPr>
          <p:spPr bwMode="auto">
            <a:xfrm>
              <a:off x="761" y="2054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1</a:t>
              </a:r>
              <a:endParaRPr lang="en-US"/>
            </a:p>
          </p:txBody>
        </p:sp>
        <p:cxnSp>
          <p:nvCxnSpPr>
            <p:cNvPr id="77847" name="AutoShape 44"/>
            <p:cNvCxnSpPr>
              <a:cxnSpLocks noChangeShapeType="1"/>
              <a:stCxn id="77844" idx="0"/>
              <a:endCxn id="77898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48" name="AutoShape 45"/>
            <p:cNvCxnSpPr>
              <a:cxnSpLocks noChangeShapeType="1"/>
              <a:stCxn id="77832" idx="6"/>
              <a:endCxn id="77872" idx="0"/>
            </p:cNvCxnSpPr>
            <p:nvPr/>
          </p:nvCxnSpPr>
          <p:spPr bwMode="auto">
            <a:xfrm>
              <a:off x="1475" y="2308"/>
              <a:ext cx="3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49" name="AutoShape 46"/>
            <p:cNvCxnSpPr>
              <a:cxnSpLocks noChangeShapeType="1"/>
              <a:stCxn id="77844" idx="6"/>
              <a:endCxn id="77871" idx="2"/>
            </p:cNvCxnSpPr>
            <p:nvPr/>
          </p:nvCxnSpPr>
          <p:spPr bwMode="auto">
            <a:xfrm flipV="1">
              <a:off x="1481" y="2964"/>
              <a:ext cx="962" cy="3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7850" name="AutoShape 47"/>
            <p:cNvCxnSpPr>
              <a:cxnSpLocks noChangeShapeType="1"/>
              <a:stCxn id="77843" idx="0"/>
              <a:endCxn id="77881" idx="1"/>
            </p:cNvCxnSpPr>
            <p:nvPr/>
          </p:nvCxnSpPr>
          <p:spPr bwMode="auto">
            <a:xfrm rot="5400000" flipH="1">
              <a:off x="1778" y="1591"/>
              <a:ext cx="443" cy="8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7851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7852" name="AutoShape 49"/>
            <p:cNvCxnSpPr>
              <a:cxnSpLocks noChangeShapeType="1"/>
              <a:endCxn id="77851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7853" name="AutoShape 50"/>
            <p:cNvCxnSpPr>
              <a:cxnSpLocks noChangeShapeType="1"/>
              <a:stCxn id="77851" idx="0"/>
              <a:endCxn id="77879" idx="0"/>
            </p:cNvCxnSpPr>
            <p:nvPr/>
          </p:nvCxnSpPr>
          <p:spPr bwMode="auto">
            <a:xfrm rot="-5400000">
              <a:off x="630" y="1637"/>
              <a:ext cx="451" cy="8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7854" name="Text Box 51"/>
            <p:cNvSpPr txBox="1">
              <a:spLocks noChangeArrowheads="1"/>
            </p:cNvSpPr>
            <p:nvPr/>
          </p:nvSpPr>
          <p:spPr bwMode="auto">
            <a:xfrm>
              <a:off x="1230" y="1536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4</a:t>
              </a:r>
              <a:endParaRPr lang="en-US"/>
            </a:p>
          </p:txBody>
        </p:sp>
        <p:cxnSp>
          <p:nvCxnSpPr>
            <p:cNvPr id="77855" name="AutoShape 52"/>
            <p:cNvCxnSpPr>
              <a:cxnSpLocks noChangeShapeType="1"/>
              <a:stCxn id="77874" idx="1"/>
              <a:endCxn id="77843" idx="2"/>
            </p:cNvCxnSpPr>
            <p:nvPr/>
          </p:nvCxnSpPr>
          <p:spPr bwMode="auto">
            <a:xfrm flipV="1">
              <a:off x="2111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7856" name="Group 53"/>
            <p:cNvGrpSpPr>
              <a:grpSpLocks/>
            </p:cNvGrpSpPr>
            <p:nvPr/>
          </p:nvGrpSpPr>
          <p:grpSpPr bwMode="auto">
            <a:xfrm rot="5400000" flipH="1" flipV="1">
              <a:off x="1912" y="2156"/>
              <a:ext cx="112" cy="287"/>
              <a:chOff x="3450" y="2313"/>
              <a:chExt cx="111" cy="216"/>
            </a:xfrm>
          </p:grpSpPr>
          <p:sp>
            <p:nvSpPr>
              <p:cNvPr id="77872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3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4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5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6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7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878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857" name="Text Box 61"/>
            <p:cNvSpPr txBox="1">
              <a:spLocks noChangeArrowheads="1"/>
            </p:cNvSpPr>
            <p:nvPr/>
          </p:nvSpPr>
          <p:spPr bwMode="auto">
            <a:xfrm>
              <a:off x="1771" y="2044"/>
              <a:ext cx="3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3  </a:t>
              </a:r>
              <a:endParaRPr lang="en-US"/>
            </a:p>
          </p:txBody>
        </p:sp>
        <p:sp>
          <p:nvSpPr>
            <p:cNvPr id="77858" name="Text Box 62"/>
            <p:cNvSpPr txBox="1">
              <a:spLocks noChangeArrowheads="1"/>
            </p:cNvSpPr>
            <p:nvPr/>
          </p:nvSpPr>
          <p:spPr bwMode="auto">
            <a:xfrm>
              <a:off x="83" y="2608"/>
              <a:ext cx="21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77859" name="Text Box 63"/>
            <p:cNvSpPr txBox="1">
              <a:spLocks noChangeArrowheads="1"/>
            </p:cNvSpPr>
            <p:nvPr/>
          </p:nvSpPr>
          <p:spPr bwMode="auto">
            <a:xfrm>
              <a:off x="2046" y="259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</p:txBody>
        </p:sp>
        <p:grpSp>
          <p:nvGrpSpPr>
            <p:cNvPr id="77860" name="Group 64"/>
            <p:cNvGrpSpPr>
              <a:grpSpLocks/>
            </p:cNvGrpSpPr>
            <p:nvPr/>
          </p:nvGrpSpPr>
          <p:grpSpPr bwMode="auto">
            <a:xfrm>
              <a:off x="2275" y="2560"/>
              <a:ext cx="332" cy="404"/>
              <a:chOff x="2873" y="2928"/>
              <a:chExt cx="332" cy="404"/>
            </a:xfrm>
          </p:grpSpPr>
          <p:sp>
            <p:nvSpPr>
              <p:cNvPr id="77870" name="Oval 65"/>
              <p:cNvSpPr>
                <a:spLocks noChangeArrowheads="1"/>
              </p:cNvSpPr>
              <p:nvPr/>
            </p:nvSpPr>
            <p:spPr bwMode="auto">
              <a:xfrm>
                <a:off x="2873" y="298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71" name="Text Box 66"/>
              <p:cNvSpPr txBox="1">
                <a:spLocks noChangeArrowheads="1"/>
              </p:cNvSpPr>
              <p:nvPr/>
            </p:nvSpPr>
            <p:spPr bwMode="auto">
              <a:xfrm>
                <a:off x="2942" y="292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–</a:t>
                </a:r>
              </a:p>
              <a:p>
                <a:pPr algn="l"/>
                <a:r>
                  <a:rPr lang="en-US" b="0"/>
                  <a:t>+</a:t>
                </a:r>
              </a:p>
            </p:txBody>
          </p:sp>
        </p:grpSp>
        <p:sp>
          <p:nvSpPr>
            <p:cNvPr id="77861" name="Arc 67"/>
            <p:cNvSpPr>
              <a:spLocks/>
            </p:cNvSpPr>
            <p:nvPr/>
          </p:nvSpPr>
          <p:spPr bwMode="auto">
            <a:xfrm>
              <a:off x="642" y="2599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62" name="Arc 68"/>
            <p:cNvSpPr>
              <a:spLocks/>
            </p:cNvSpPr>
            <p:nvPr/>
          </p:nvSpPr>
          <p:spPr bwMode="auto">
            <a:xfrm>
              <a:off x="1696" y="2560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63" name="Arc 69"/>
            <p:cNvSpPr>
              <a:spLocks/>
            </p:cNvSpPr>
            <p:nvPr/>
          </p:nvSpPr>
          <p:spPr bwMode="auto">
            <a:xfrm>
              <a:off x="894" y="1886"/>
              <a:ext cx="1010" cy="29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</a:path>
                <a:path w="43200" h="43200" stroke="0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864" name="Text Box 70"/>
            <p:cNvSpPr txBox="1">
              <a:spLocks noChangeArrowheads="1"/>
            </p:cNvSpPr>
            <p:nvPr/>
          </p:nvSpPr>
          <p:spPr bwMode="auto">
            <a:xfrm>
              <a:off x="792" y="267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77865" name="Text Box 71"/>
            <p:cNvSpPr txBox="1">
              <a:spLocks noChangeArrowheads="1"/>
            </p:cNvSpPr>
            <p:nvPr/>
          </p:nvSpPr>
          <p:spPr bwMode="auto">
            <a:xfrm>
              <a:off x="1837" y="272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77866" name="Text Box 72"/>
            <p:cNvSpPr txBox="1">
              <a:spLocks noChangeArrowheads="1"/>
            </p:cNvSpPr>
            <p:nvPr/>
          </p:nvSpPr>
          <p:spPr bwMode="auto">
            <a:xfrm>
              <a:off x="1284" y="1938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grpSp>
          <p:nvGrpSpPr>
            <p:cNvPr id="77867" name="Group 73"/>
            <p:cNvGrpSpPr>
              <a:grpSpLocks/>
            </p:cNvGrpSpPr>
            <p:nvPr/>
          </p:nvGrpSpPr>
          <p:grpSpPr bwMode="auto">
            <a:xfrm>
              <a:off x="273" y="2626"/>
              <a:ext cx="332" cy="310"/>
              <a:chOff x="273" y="2626"/>
              <a:chExt cx="332" cy="310"/>
            </a:xfrm>
          </p:grpSpPr>
          <p:sp>
            <p:nvSpPr>
              <p:cNvPr id="77868" name="Oval 7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869" name="Line 75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C6A0107-0E46-4D50-8E99-57BBE7E22D85}" type="slidenum">
              <a:rPr lang="en-US" smtClean="0"/>
              <a:pPr lvl="1"/>
              <a:t>42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Review…Mesh Current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What is the mesh current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mesh currents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6V, I</a:t>
            </a:r>
            <a:r>
              <a:rPr lang="en-US" sz="2400" b="1" baseline="-25000" smtClean="0"/>
              <a:t>s</a:t>
            </a:r>
            <a:r>
              <a:rPr lang="en-US" sz="2400" smtClean="0"/>
              <a:t> = 0.5A,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4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78855" name="Text Box 76"/>
          <p:cNvSpPr txBox="1">
            <a:spLocks noChangeArrowheads="1"/>
          </p:cNvSpPr>
          <p:nvPr/>
        </p:nvSpPr>
        <p:spPr bwMode="auto">
          <a:xfrm>
            <a:off x="4419600" y="2819400"/>
            <a:ext cx="4648200" cy="202723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Mesh current directions given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Voltage polarities chosen and labeled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Identify n – m (3) mesh currents 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i="1"/>
              <a:t>i</a:t>
            </a:r>
            <a:r>
              <a:rPr lang="en-US" baseline="-25000"/>
              <a:t>a</a:t>
            </a:r>
            <a:r>
              <a:rPr lang="en-US" b="0"/>
              <a:t> is </a:t>
            </a:r>
            <a:r>
              <a:rPr lang="en-US"/>
              <a:t>dependent (</a:t>
            </a:r>
            <a:r>
              <a:rPr lang="en-US" i="1"/>
              <a:t>i</a:t>
            </a:r>
            <a:r>
              <a:rPr lang="en-US" baseline="-25000"/>
              <a:t>a</a:t>
            </a:r>
            <a:r>
              <a:rPr lang="en-US"/>
              <a:t> = </a:t>
            </a:r>
            <a:r>
              <a:rPr lang="en-US" i="1"/>
              <a:t>i</a:t>
            </a:r>
            <a:r>
              <a:rPr lang="en-US" baseline="-25000"/>
              <a:t>s</a:t>
            </a:r>
            <a:r>
              <a:rPr lang="en-US"/>
              <a:t>)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i="1"/>
              <a:t>i</a:t>
            </a:r>
            <a:r>
              <a:rPr lang="en-US" baseline="-25000"/>
              <a:t>a</a:t>
            </a:r>
            <a:r>
              <a:rPr lang="en-US" b="0"/>
              <a:t> is </a:t>
            </a:r>
            <a:r>
              <a:rPr lang="en-US"/>
              <a:t>independent 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i="1"/>
              <a:t>i</a:t>
            </a:r>
            <a:r>
              <a:rPr lang="en-US" baseline="-25000"/>
              <a:t>c</a:t>
            </a:r>
            <a:r>
              <a:rPr lang="en-US" b="0"/>
              <a:t> is </a:t>
            </a:r>
            <a:r>
              <a:rPr lang="en-US"/>
              <a:t>independent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Apply KVL around meshes </a:t>
            </a:r>
            <a:r>
              <a:rPr lang="en-US"/>
              <a:t>b</a:t>
            </a:r>
            <a:r>
              <a:rPr lang="en-US" b="0"/>
              <a:t> and </a:t>
            </a:r>
            <a:r>
              <a:rPr lang="en-US"/>
              <a:t>c</a:t>
            </a:r>
          </a:p>
        </p:txBody>
      </p:sp>
      <p:grpSp>
        <p:nvGrpSpPr>
          <p:cNvPr id="78856" name="Group 77"/>
          <p:cNvGrpSpPr>
            <a:grpSpLocks/>
          </p:cNvGrpSpPr>
          <p:nvPr/>
        </p:nvGrpSpPr>
        <p:grpSpPr bwMode="auto">
          <a:xfrm>
            <a:off x="131763" y="2781300"/>
            <a:ext cx="4006850" cy="3162300"/>
            <a:chOff x="83" y="1536"/>
            <a:chExt cx="2524" cy="1992"/>
          </a:xfrm>
        </p:grpSpPr>
        <p:sp>
          <p:nvSpPr>
            <p:cNvPr id="78857" name="Oval 78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858" name="AutoShape 79"/>
            <p:cNvCxnSpPr>
              <a:cxnSpLocks noChangeShapeType="1"/>
              <a:stCxn id="78869" idx="2"/>
              <a:endCxn id="78893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8859" name="AutoShape 80"/>
            <p:cNvCxnSpPr>
              <a:cxnSpLocks noChangeShapeType="1"/>
              <a:stCxn id="78868" idx="4"/>
              <a:endCxn id="78896" idx="0"/>
            </p:cNvCxnSpPr>
            <p:nvPr/>
          </p:nvCxnSpPr>
          <p:spPr bwMode="auto">
            <a:xfrm flipH="1">
              <a:off x="2443" y="2334"/>
              <a:ext cx="1" cy="2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60" name="AutoShape 81"/>
            <p:cNvCxnSpPr>
              <a:cxnSpLocks noChangeShapeType="1"/>
              <a:stCxn id="78857" idx="4"/>
              <a:endCxn id="78921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8861" name="Group 82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78921" name="Line 83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2" name="Line 84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3" name="Line 85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4" name="Line 86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5" name="Line 87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6" name="Line 88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7" name="Line 89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62" name="Text Box 90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78863" name="Group 91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78914" name="Line 9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5" name="Line 9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6" name="Line 9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7" name="Line 9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8" name="Line 9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9" name="Line 9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20" name="Line 9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78864" name="AutoShape 99"/>
            <p:cNvCxnSpPr>
              <a:cxnSpLocks noChangeShapeType="1"/>
              <a:stCxn id="78876" idx="6"/>
              <a:endCxn id="78914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65" name="AutoShape 100"/>
            <p:cNvCxnSpPr>
              <a:cxnSpLocks noChangeShapeType="1"/>
              <a:stCxn id="78857" idx="2"/>
              <a:endCxn id="78916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8866" name="Group 101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78911" name="Line 102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2" name="Line 103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3" name="Line 104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67" name="Line 105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868" name="Oval 106"/>
            <p:cNvSpPr>
              <a:spLocks noChangeArrowheads="1"/>
            </p:cNvSpPr>
            <p:nvPr/>
          </p:nvSpPr>
          <p:spPr bwMode="auto">
            <a:xfrm>
              <a:off x="2402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9" name="Oval 107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8870" name="Group 108"/>
            <p:cNvGrpSpPr>
              <a:grpSpLocks/>
            </p:cNvGrpSpPr>
            <p:nvPr/>
          </p:nvGrpSpPr>
          <p:grpSpPr bwMode="auto">
            <a:xfrm rot="5400000" flipH="1" flipV="1">
              <a:off x="1355" y="1672"/>
              <a:ext cx="112" cy="287"/>
              <a:chOff x="3450" y="2313"/>
              <a:chExt cx="111" cy="216"/>
            </a:xfrm>
          </p:grpSpPr>
          <p:sp>
            <p:nvSpPr>
              <p:cNvPr id="78904" name="Line 10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5" name="Line 11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6" name="Line 11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7" name="Line 11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8" name="Line 11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9" name="Line 11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10" name="Line 11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71" name="Text Box 116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78872" name="AutoShape 117"/>
            <p:cNvCxnSpPr>
              <a:cxnSpLocks noChangeShapeType="1"/>
              <a:stCxn id="78869" idx="0"/>
              <a:endCxn id="78923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73" name="AutoShape 118"/>
            <p:cNvCxnSpPr>
              <a:cxnSpLocks noChangeShapeType="1"/>
              <a:stCxn id="78857" idx="6"/>
              <a:endCxn id="78897" idx="0"/>
            </p:cNvCxnSpPr>
            <p:nvPr/>
          </p:nvCxnSpPr>
          <p:spPr bwMode="auto">
            <a:xfrm>
              <a:off x="1475" y="2308"/>
              <a:ext cx="3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74" name="AutoShape 119"/>
            <p:cNvCxnSpPr>
              <a:cxnSpLocks noChangeShapeType="1"/>
              <a:stCxn id="78869" idx="6"/>
              <a:endCxn id="78896" idx="2"/>
            </p:cNvCxnSpPr>
            <p:nvPr/>
          </p:nvCxnSpPr>
          <p:spPr bwMode="auto">
            <a:xfrm flipV="1">
              <a:off x="1481" y="2964"/>
              <a:ext cx="962" cy="3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78875" name="AutoShape 120"/>
            <p:cNvCxnSpPr>
              <a:cxnSpLocks noChangeShapeType="1"/>
              <a:stCxn id="78868" idx="0"/>
              <a:endCxn id="78906" idx="1"/>
            </p:cNvCxnSpPr>
            <p:nvPr/>
          </p:nvCxnSpPr>
          <p:spPr bwMode="auto">
            <a:xfrm rot="5400000" flipH="1">
              <a:off x="1778" y="1591"/>
              <a:ext cx="443" cy="8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8876" name="Oval 121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8877" name="AutoShape 122"/>
            <p:cNvCxnSpPr>
              <a:cxnSpLocks noChangeShapeType="1"/>
              <a:endCxn id="78876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78878" name="AutoShape 123"/>
            <p:cNvCxnSpPr>
              <a:cxnSpLocks noChangeShapeType="1"/>
              <a:stCxn id="78876" idx="0"/>
              <a:endCxn id="78904" idx="0"/>
            </p:cNvCxnSpPr>
            <p:nvPr/>
          </p:nvCxnSpPr>
          <p:spPr bwMode="auto">
            <a:xfrm rot="-5400000">
              <a:off x="630" y="1637"/>
              <a:ext cx="451" cy="8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78879" name="Text Box 124"/>
            <p:cNvSpPr txBox="1">
              <a:spLocks noChangeArrowheads="1"/>
            </p:cNvSpPr>
            <p:nvPr/>
          </p:nvSpPr>
          <p:spPr bwMode="auto">
            <a:xfrm>
              <a:off x="1153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78880" name="AutoShape 125"/>
            <p:cNvCxnSpPr>
              <a:cxnSpLocks noChangeShapeType="1"/>
              <a:stCxn id="78899" idx="1"/>
              <a:endCxn id="78868" idx="2"/>
            </p:cNvCxnSpPr>
            <p:nvPr/>
          </p:nvCxnSpPr>
          <p:spPr bwMode="auto">
            <a:xfrm flipV="1">
              <a:off x="2111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78881" name="Group 126"/>
            <p:cNvGrpSpPr>
              <a:grpSpLocks/>
            </p:cNvGrpSpPr>
            <p:nvPr/>
          </p:nvGrpSpPr>
          <p:grpSpPr bwMode="auto">
            <a:xfrm rot="5400000" flipH="1" flipV="1">
              <a:off x="1912" y="2156"/>
              <a:ext cx="112" cy="287"/>
              <a:chOff x="3450" y="2313"/>
              <a:chExt cx="111" cy="216"/>
            </a:xfrm>
          </p:grpSpPr>
          <p:sp>
            <p:nvSpPr>
              <p:cNvPr id="78897" name="Line 12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98" name="Line 12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899" name="Line 12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0" name="Line 13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1" name="Line 13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2" name="Line 13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903" name="Line 13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8882" name="Text Box 134"/>
            <p:cNvSpPr txBox="1">
              <a:spLocks noChangeArrowheads="1"/>
            </p:cNvSpPr>
            <p:nvPr/>
          </p:nvSpPr>
          <p:spPr bwMode="auto">
            <a:xfrm>
              <a:off x="1694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sp>
          <p:nvSpPr>
            <p:cNvPr id="78883" name="Text Box 135"/>
            <p:cNvSpPr txBox="1">
              <a:spLocks noChangeArrowheads="1"/>
            </p:cNvSpPr>
            <p:nvPr/>
          </p:nvSpPr>
          <p:spPr bwMode="auto">
            <a:xfrm>
              <a:off x="83" y="2608"/>
              <a:ext cx="21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78884" name="Text Box 136"/>
            <p:cNvSpPr txBox="1">
              <a:spLocks noChangeArrowheads="1"/>
            </p:cNvSpPr>
            <p:nvPr/>
          </p:nvSpPr>
          <p:spPr bwMode="auto">
            <a:xfrm>
              <a:off x="2046" y="259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</p:txBody>
        </p:sp>
        <p:grpSp>
          <p:nvGrpSpPr>
            <p:cNvPr id="78885" name="Group 137"/>
            <p:cNvGrpSpPr>
              <a:grpSpLocks/>
            </p:cNvGrpSpPr>
            <p:nvPr/>
          </p:nvGrpSpPr>
          <p:grpSpPr bwMode="auto">
            <a:xfrm>
              <a:off x="2275" y="2560"/>
              <a:ext cx="332" cy="404"/>
              <a:chOff x="2873" y="2928"/>
              <a:chExt cx="332" cy="404"/>
            </a:xfrm>
          </p:grpSpPr>
          <p:sp>
            <p:nvSpPr>
              <p:cNvPr id="78895" name="Oval 138"/>
              <p:cNvSpPr>
                <a:spLocks noChangeArrowheads="1"/>
              </p:cNvSpPr>
              <p:nvPr/>
            </p:nvSpPr>
            <p:spPr bwMode="auto">
              <a:xfrm>
                <a:off x="2873" y="298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6" name="Text Box 139"/>
              <p:cNvSpPr txBox="1">
                <a:spLocks noChangeArrowheads="1"/>
              </p:cNvSpPr>
              <p:nvPr/>
            </p:nvSpPr>
            <p:spPr bwMode="auto">
              <a:xfrm>
                <a:off x="2942" y="292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–</a:t>
                </a:r>
              </a:p>
              <a:p>
                <a:pPr algn="l"/>
                <a:r>
                  <a:rPr lang="en-US" b="0"/>
                  <a:t>+</a:t>
                </a:r>
              </a:p>
            </p:txBody>
          </p:sp>
        </p:grpSp>
        <p:sp>
          <p:nvSpPr>
            <p:cNvPr id="78886" name="Arc 140"/>
            <p:cNvSpPr>
              <a:spLocks/>
            </p:cNvSpPr>
            <p:nvPr/>
          </p:nvSpPr>
          <p:spPr bwMode="auto">
            <a:xfrm>
              <a:off x="642" y="2599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7" name="Arc 141"/>
            <p:cNvSpPr>
              <a:spLocks/>
            </p:cNvSpPr>
            <p:nvPr/>
          </p:nvSpPr>
          <p:spPr bwMode="auto">
            <a:xfrm>
              <a:off x="1696" y="2560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8" name="Arc 142"/>
            <p:cNvSpPr>
              <a:spLocks/>
            </p:cNvSpPr>
            <p:nvPr/>
          </p:nvSpPr>
          <p:spPr bwMode="auto">
            <a:xfrm>
              <a:off x="894" y="1886"/>
              <a:ext cx="1010" cy="29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</a:path>
                <a:path w="43200" h="43200" stroke="0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Text Box 143"/>
            <p:cNvSpPr txBox="1">
              <a:spLocks noChangeArrowheads="1"/>
            </p:cNvSpPr>
            <p:nvPr/>
          </p:nvSpPr>
          <p:spPr bwMode="auto">
            <a:xfrm>
              <a:off x="792" y="267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78890" name="Text Box 144"/>
            <p:cNvSpPr txBox="1">
              <a:spLocks noChangeArrowheads="1"/>
            </p:cNvSpPr>
            <p:nvPr/>
          </p:nvSpPr>
          <p:spPr bwMode="auto">
            <a:xfrm>
              <a:off x="1837" y="272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78891" name="Text Box 145"/>
            <p:cNvSpPr txBox="1">
              <a:spLocks noChangeArrowheads="1"/>
            </p:cNvSpPr>
            <p:nvPr/>
          </p:nvSpPr>
          <p:spPr bwMode="auto">
            <a:xfrm>
              <a:off x="1284" y="1938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grpSp>
          <p:nvGrpSpPr>
            <p:cNvPr id="78892" name="Group 146"/>
            <p:cNvGrpSpPr>
              <a:grpSpLocks/>
            </p:cNvGrpSpPr>
            <p:nvPr/>
          </p:nvGrpSpPr>
          <p:grpSpPr bwMode="auto">
            <a:xfrm>
              <a:off x="273" y="2626"/>
              <a:ext cx="332" cy="310"/>
              <a:chOff x="273" y="2626"/>
              <a:chExt cx="332" cy="310"/>
            </a:xfrm>
          </p:grpSpPr>
          <p:sp>
            <p:nvSpPr>
              <p:cNvPr id="78893" name="Oval 14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94" name="Line 148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CB4EBFB-F362-49FD-A70B-7FED5AC52BBB}" type="slidenum">
              <a:rPr lang="en-US" smtClean="0"/>
              <a:pPr lvl="1"/>
              <a:t>43</a:t>
            </a:fld>
            <a:endParaRPr lang="en-US" smtClean="0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Review…Mesh Current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What is the mesh current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mesh currents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6V, I</a:t>
            </a:r>
            <a:r>
              <a:rPr lang="en-US" sz="2400" b="1" baseline="-25000" smtClean="0"/>
              <a:t>s</a:t>
            </a:r>
            <a:r>
              <a:rPr lang="en-US" sz="2400" smtClean="0"/>
              <a:t> = 0.5A,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4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14345" name="Text Box 77"/>
          <p:cNvSpPr txBox="1">
            <a:spLocks noChangeArrowheads="1"/>
          </p:cNvSpPr>
          <p:nvPr/>
        </p:nvSpPr>
        <p:spPr bwMode="auto">
          <a:xfrm>
            <a:off x="4343400" y="2895600"/>
            <a:ext cx="4078288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b="0"/>
              <a:t>Apply KVL at nodes </a:t>
            </a:r>
            <a:r>
              <a:rPr lang="en-US"/>
              <a:t>b</a:t>
            </a:r>
            <a:r>
              <a:rPr lang="en-US" b="0"/>
              <a:t> and </a:t>
            </a:r>
            <a:r>
              <a:rPr lang="en-US"/>
              <a:t>c</a:t>
            </a:r>
          </a:p>
        </p:txBody>
      </p:sp>
      <p:graphicFrame>
        <p:nvGraphicFramePr>
          <p:cNvPr id="14338" name="Object 78"/>
          <p:cNvGraphicFramePr>
            <a:graphicFrameLocks noChangeAspect="1"/>
          </p:cNvGraphicFramePr>
          <p:nvPr/>
        </p:nvGraphicFramePr>
        <p:xfrm>
          <a:off x="4564063" y="3443288"/>
          <a:ext cx="3513137" cy="1284287"/>
        </p:xfrm>
        <a:graphic>
          <a:graphicData uri="http://schemas.openxmlformats.org/presentationml/2006/ole">
            <p:oleObj spid="_x0000_s14338" name="Equation" r:id="rId3" imgW="1841400" imgH="672840" progId="Equation.3">
              <p:embed/>
            </p:oleObj>
          </a:graphicData>
        </a:graphic>
      </p:graphicFrame>
      <p:graphicFrame>
        <p:nvGraphicFramePr>
          <p:cNvPr id="14339" name="Object 79"/>
          <p:cNvGraphicFramePr>
            <a:graphicFrameLocks noChangeAspect="1"/>
          </p:cNvGraphicFramePr>
          <p:nvPr/>
        </p:nvGraphicFramePr>
        <p:xfrm>
          <a:off x="4503738" y="4854575"/>
          <a:ext cx="3573462" cy="1246188"/>
        </p:xfrm>
        <a:graphic>
          <a:graphicData uri="http://schemas.openxmlformats.org/presentationml/2006/ole">
            <p:oleObj spid="_x0000_s14339" name="Equation" r:id="rId4" imgW="1930320" imgH="672840" progId="Equation.3">
              <p:embed/>
            </p:oleObj>
          </a:graphicData>
        </a:graphic>
      </p:graphicFrame>
      <p:grpSp>
        <p:nvGrpSpPr>
          <p:cNvPr id="14346" name="Group 80"/>
          <p:cNvGrpSpPr>
            <a:grpSpLocks/>
          </p:cNvGrpSpPr>
          <p:nvPr/>
        </p:nvGrpSpPr>
        <p:grpSpPr bwMode="auto">
          <a:xfrm>
            <a:off x="131763" y="2781300"/>
            <a:ext cx="4006850" cy="3162300"/>
            <a:chOff x="83" y="1536"/>
            <a:chExt cx="2524" cy="1992"/>
          </a:xfrm>
        </p:grpSpPr>
        <p:sp>
          <p:nvSpPr>
            <p:cNvPr id="14347" name="Oval 81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48" name="AutoShape 82"/>
            <p:cNvCxnSpPr>
              <a:cxnSpLocks noChangeShapeType="1"/>
              <a:stCxn id="14359" idx="2"/>
              <a:endCxn id="14383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4349" name="AutoShape 83"/>
            <p:cNvCxnSpPr>
              <a:cxnSpLocks noChangeShapeType="1"/>
              <a:stCxn id="14358" idx="4"/>
              <a:endCxn id="14386" idx="0"/>
            </p:cNvCxnSpPr>
            <p:nvPr/>
          </p:nvCxnSpPr>
          <p:spPr bwMode="auto">
            <a:xfrm flipH="1">
              <a:off x="2443" y="2334"/>
              <a:ext cx="1" cy="2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50" name="AutoShape 84"/>
            <p:cNvCxnSpPr>
              <a:cxnSpLocks noChangeShapeType="1"/>
              <a:stCxn id="14347" idx="4"/>
              <a:endCxn id="14411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4351" name="Group 85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14411" name="Line 86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2" name="Line 87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3" name="Line 88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4" name="Line 89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5" name="Line 90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6" name="Line 91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7" name="Line 92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2" name="Text Box 93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14353" name="Group 94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14404" name="Line 9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5" name="Line 9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6" name="Line 9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7" name="Line 9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8" name="Line 9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9" name="Line 10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0" name="Line 10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4354" name="AutoShape 102"/>
            <p:cNvCxnSpPr>
              <a:cxnSpLocks noChangeShapeType="1"/>
              <a:stCxn id="14366" idx="6"/>
              <a:endCxn id="14404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55" name="AutoShape 103"/>
            <p:cNvCxnSpPr>
              <a:cxnSpLocks noChangeShapeType="1"/>
              <a:stCxn id="14347" idx="2"/>
              <a:endCxn id="14406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4356" name="Group 104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14401" name="Line 105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2" name="Line 106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3" name="Line 107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57" name="Line 108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Oval 109"/>
            <p:cNvSpPr>
              <a:spLocks noChangeArrowheads="1"/>
            </p:cNvSpPr>
            <p:nvPr/>
          </p:nvSpPr>
          <p:spPr bwMode="auto">
            <a:xfrm>
              <a:off x="2402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9" name="Oval 110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60" name="Group 111"/>
            <p:cNvGrpSpPr>
              <a:grpSpLocks/>
            </p:cNvGrpSpPr>
            <p:nvPr/>
          </p:nvGrpSpPr>
          <p:grpSpPr bwMode="auto">
            <a:xfrm rot="5400000" flipH="1" flipV="1">
              <a:off x="1355" y="1672"/>
              <a:ext cx="112" cy="287"/>
              <a:chOff x="3450" y="2313"/>
              <a:chExt cx="111" cy="216"/>
            </a:xfrm>
          </p:grpSpPr>
          <p:sp>
            <p:nvSpPr>
              <p:cNvPr id="14394" name="Line 11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5" name="Line 11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6" name="Line 11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7" name="Line 11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8" name="Line 11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9" name="Line 11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0" name="Line 11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1" name="Text Box 119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14362" name="AutoShape 120"/>
            <p:cNvCxnSpPr>
              <a:cxnSpLocks noChangeShapeType="1"/>
              <a:stCxn id="14359" idx="0"/>
              <a:endCxn id="14413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63" name="AutoShape 121"/>
            <p:cNvCxnSpPr>
              <a:cxnSpLocks noChangeShapeType="1"/>
              <a:stCxn id="14347" idx="6"/>
              <a:endCxn id="14387" idx="0"/>
            </p:cNvCxnSpPr>
            <p:nvPr/>
          </p:nvCxnSpPr>
          <p:spPr bwMode="auto">
            <a:xfrm>
              <a:off x="1475" y="2308"/>
              <a:ext cx="3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64" name="AutoShape 122"/>
            <p:cNvCxnSpPr>
              <a:cxnSpLocks noChangeShapeType="1"/>
              <a:stCxn id="14359" idx="6"/>
              <a:endCxn id="14386" idx="2"/>
            </p:cNvCxnSpPr>
            <p:nvPr/>
          </p:nvCxnSpPr>
          <p:spPr bwMode="auto">
            <a:xfrm flipV="1">
              <a:off x="1481" y="2964"/>
              <a:ext cx="962" cy="3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4365" name="AutoShape 123"/>
            <p:cNvCxnSpPr>
              <a:cxnSpLocks noChangeShapeType="1"/>
              <a:stCxn id="14358" idx="0"/>
              <a:endCxn id="14396" idx="1"/>
            </p:cNvCxnSpPr>
            <p:nvPr/>
          </p:nvCxnSpPr>
          <p:spPr bwMode="auto">
            <a:xfrm rot="5400000" flipH="1">
              <a:off x="1778" y="1591"/>
              <a:ext cx="443" cy="8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4366" name="Oval 124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67" name="AutoShape 125"/>
            <p:cNvCxnSpPr>
              <a:cxnSpLocks noChangeShapeType="1"/>
              <a:endCxn id="14366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68" name="AutoShape 126"/>
            <p:cNvCxnSpPr>
              <a:cxnSpLocks noChangeShapeType="1"/>
              <a:stCxn id="14366" idx="0"/>
              <a:endCxn id="14394" idx="0"/>
            </p:cNvCxnSpPr>
            <p:nvPr/>
          </p:nvCxnSpPr>
          <p:spPr bwMode="auto">
            <a:xfrm rot="-5400000">
              <a:off x="630" y="1637"/>
              <a:ext cx="451" cy="8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4369" name="Text Box 127"/>
            <p:cNvSpPr txBox="1">
              <a:spLocks noChangeArrowheads="1"/>
            </p:cNvSpPr>
            <p:nvPr/>
          </p:nvSpPr>
          <p:spPr bwMode="auto">
            <a:xfrm>
              <a:off x="1153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14370" name="AutoShape 128"/>
            <p:cNvCxnSpPr>
              <a:cxnSpLocks noChangeShapeType="1"/>
              <a:stCxn id="14389" idx="1"/>
              <a:endCxn id="14358" idx="2"/>
            </p:cNvCxnSpPr>
            <p:nvPr/>
          </p:nvCxnSpPr>
          <p:spPr bwMode="auto">
            <a:xfrm flipV="1">
              <a:off x="2111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4371" name="Group 129"/>
            <p:cNvGrpSpPr>
              <a:grpSpLocks/>
            </p:cNvGrpSpPr>
            <p:nvPr/>
          </p:nvGrpSpPr>
          <p:grpSpPr bwMode="auto">
            <a:xfrm rot="5400000" flipH="1" flipV="1">
              <a:off x="1912" y="2156"/>
              <a:ext cx="112" cy="287"/>
              <a:chOff x="3450" y="2313"/>
              <a:chExt cx="111" cy="216"/>
            </a:xfrm>
          </p:grpSpPr>
          <p:sp>
            <p:nvSpPr>
              <p:cNvPr id="14387" name="Line 13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8" name="Line 13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9" name="Line 13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0" name="Line 13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1" name="Line 13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2" name="Line 13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3" name="Line 13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2" name="Text Box 137"/>
            <p:cNvSpPr txBox="1">
              <a:spLocks noChangeArrowheads="1"/>
            </p:cNvSpPr>
            <p:nvPr/>
          </p:nvSpPr>
          <p:spPr bwMode="auto">
            <a:xfrm>
              <a:off x="1694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sp>
          <p:nvSpPr>
            <p:cNvPr id="14373" name="Text Box 138"/>
            <p:cNvSpPr txBox="1">
              <a:spLocks noChangeArrowheads="1"/>
            </p:cNvSpPr>
            <p:nvPr/>
          </p:nvSpPr>
          <p:spPr bwMode="auto">
            <a:xfrm>
              <a:off x="83" y="2608"/>
              <a:ext cx="21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14374" name="Text Box 139"/>
            <p:cNvSpPr txBox="1">
              <a:spLocks noChangeArrowheads="1"/>
            </p:cNvSpPr>
            <p:nvPr/>
          </p:nvSpPr>
          <p:spPr bwMode="auto">
            <a:xfrm>
              <a:off x="2046" y="259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</p:txBody>
        </p:sp>
        <p:grpSp>
          <p:nvGrpSpPr>
            <p:cNvPr id="14375" name="Group 140"/>
            <p:cNvGrpSpPr>
              <a:grpSpLocks/>
            </p:cNvGrpSpPr>
            <p:nvPr/>
          </p:nvGrpSpPr>
          <p:grpSpPr bwMode="auto">
            <a:xfrm>
              <a:off x="2275" y="2560"/>
              <a:ext cx="332" cy="404"/>
              <a:chOff x="2873" y="2928"/>
              <a:chExt cx="332" cy="404"/>
            </a:xfrm>
          </p:grpSpPr>
          <p:sp>
            <p:nvSpPr>
              <p:cNvPr id="14385" name="Oval 141"/>
              <p:cNvSpPr>
                <a:spLocks noChangeArrowheads="1"/>
              </p:cNvSpPr>
              <p:nvPr/>
            </p:nvSpPr>
            <p:spPr bwMode="auto">
              <a:xfrm>
                <a:off x="2873" y="298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6" name="Text Box 142"/>
              <p:cNvSpPr txBox="1">
                <a:spLocks noChangeArrowheads="1"/>
              </p:cNvSpPr>
              <p:nvPr/>
            </p:nvSpPr>
            <p:spPr bwMode="auto">
              <a:xfrm>
                <a:off x="2942" y="292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–</a:t>
                </a:r>
              </a:p>
              <a:p>
                <a:pPr algn="l"/>
                <a:r>
                  <a:rPr lang="en-US" b="0"/>
                  <a:t>+</a:t>
                </a:r>
              </a:p>
            </p:txBody>
          </p:sp>
        </p:grpSp>
        <p:sp>
          <p:nvSpPr>
            <p:cNvPr id="14376" name="Arc 143"/>
            <p:cNvSpPr>
              <a:spLocks/>
            </p:cNvSpPr>
            <p:nvPr/>
          </p:nvSpPr>
          <p:spPr bwMode="auto">
            <a:xfrm>
              <a:off x="642" y="2599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7" name="Arc 144"/>
            <p:cNvSpPr>
              <a:spLocks/>
            </p:cNvSpPr>
            <p:nvPr/>
          </p:nvSpPr>
          <p:spPr bwMode="auto">
            <a:xfrm>
              <a:off x="1696" y="2560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8" name="Arc 145"/>
            <p:cNvSpPr>
              <a:spLocks/>
            </p:cNvSpPr>
            <p:nvPr/>
          </p:nvSpPr>
          <p:spPr bwMode="auto">
            <a:xfrm>
              <a:off x="894" y="1886"/>
              <a:ext cx="1010" cy="29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</a:path>
                <a:path w="43200" h="43200" stroke="0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9" name="Text Box 146"/>
            <p:cNvSpPr txBox="1">
              <a:spLocks noChangeArrowheads="1"/>
            </p:cNvSpPr>
            <p:nvPr/>
          </p:nvSpPr>
          <p:spPr bwMode="auto">
            <a:xfrm>
              <a:off x="792" y="267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14380" name="Text Box 147"/>
            <p:cNvSpPr txBox="1">
              <a:spLocks noChangeArrowheads="1"/>
            </p:cNvSpPr>
            <p:nvPr/>
          </p:nvSpPr>
          <p:spPr bwMode="auto">
            <a:xfrm>
              <a:off x="1837" y="272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14381" name="Text Box 148"/>
            <p:cNvSpPr txBox="1">
              <a:spLocks noChangeArrowheads="1"/>
            </p:cNvSpPr>
            <p:nvPr/>
          </p:nvSpPr>
          <p:spPr bwMode="auto">
            <a:xfrm>
              <a:off x="1284" y="1938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grpSp>
          <p:nvGrpSpPr>
            <p:cNvPr id="14382" name="Group 149"/>
            <p:cNvGrpSpPr>
              <a:grpSpLocks/>
            </p:cNvGrpSpPr>
            <p:nvPr/>
          </p:nvGrpSpPr>
          <p:grpSpPr bwMode="auto">
            <a:xfrm>
              <a:off x="273" y="2626"/>
              <a:ext cx="332" cy="310"/>
              <a:chOff x="273" y="2626"/>
              <a:chExt cx="332" cy="310"/>
            </a:xfrm>
          </p:grpSpPr>
          <p:sp>
            <p:nvSpPr>
              <p:cNvPr id="14383" name="Oval 150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4" name="Line 151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AA9396D-774A-4390-8963-EDF60B287F79}" type="slidenum">
              <a:rPr lang="en-US" smtClean="0"/>
              <a:pPr lvl="1"/>
              <a:t>44</a:t>
            </a:fld>
            <a:endParaRPr lang="en-US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Review…Mesh Current</a:t>
            </a:r>
          </a:p>
        </p:txBody>
      </p:sp>
      <p:sp>
        <p:nvSpPr>
          <p:cNvPr id="153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What is the mesh current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mesh currents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6V, I</a:t>
            </a:r>
            <a:r>
              <a:rPr lang="en-US" sz="2400" b="1" baseline="-25000" smtClean="0"/>
              <a:t>s</a:t>
            </a:r>
            <a:r>
              <a:rPr lang="en-US" sz="2400" smtClean="0"/>
              <a:t> = 0.5A,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4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15362" name="Object 79"/>
          <p:cNvGraphicFramePr>
            <a:graphicFrameLocks noChangeAspect="1"/>
          </p:cNvGraphicFramePr>
          <p:nvPr/>
        </p:nvGraphicFramePr>
        <p:xfrm>
          <a:off x="5180013" y="3868738"/>
          <a:ext cx="3811587" cy="512762"/>
        </p:xfrm>
        <a:graphic>
          <a:graphicData uri="http://schemas.openxmlformats.org/presentationml/2006/ole">
            <p:oleObj spid="_x0000_s15362" name="Equation" r:id="rId3" imgW="1701720" imgH="228600" progId="Equation.3">
              <p:embed/>
            </p:oleObj>
          </a:graphicData>
        </a:graphic>
      </p:graphicFrame>
      <p:graphicFrame>
        <p:nvGraphicFramePr>
          <p:cNvPr id="15363" name="Object 80"/>
          <p:cNvGraphicFramePr>
            <a:graphicFrameLocks noChangeAspect="1"/>
          </p:cNvGraphicFramePr>
          <p:nvPr/>
        </p:nvGraphicFramePr>
        <p:xfrm>
          <a:off x="4343400" y="4705350"/>
          <a:ext cx="4022725" cy="504825"/>
        </p:xfrm>
        <a:graphic>
          <a:graphicData uri="http://schemas.openxmlformats.org/presentationml/2006/ole">
            <p:oleObj spid="_x0000_s15363" name="Equation" r:id="rId4" imgW="1815840" imgH="228600" progId="Equation.3">
              <p:embed/>
            </p:oleObj>
          </a:graphicData>
        </a:graphic>
      </p:graphicFrame>
      <p:sp>
        <p:nvSpPr>
          <p:cNvPr id="15369" name="Text Box 81"/>
          <p:cNvSpPr txBox="1">
            <a:spLocks noChangeArrowheads="1"/>
          </p:cNvSpPr>
          <p:nvPr/>
        </p:nvSpPr>
        <p:spPr bwMode="auto">
          <a:xfrm>
            <a:off x="4343400" y="2897188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b="0"/>
              <a:t>Express voltages in terms of currents</a:t>
            </a:r>
            <a:endParaRPr lang="en-US"/>
          </a:p>
        </p:txBody>
      </p:sp>
      <p:grpSp>
        <p:nvGrpSpPr>
          <p:cNvPr id="15370" name="Group 82"/>
          <p:cNvGrpSpPr>
            <a:grpSpLocks/>
          </p:cNvGrpSpPr>
          <p:nvPr/>
        </p:nvGrpSpPr>
        <p:grpSpPr bwMode="auto">
          <a:xfrm>
            <a:off x="131763" y="2781300"/>
            <a:ext cx="4006850" cy="3162300"/>
            <a:chOff x="83" y="1536"/>
            <a:chExt cx="2524" cy="1992"/>
          </a:xfrm>
        </p:grpSpPr>
        <p:sp>
          <p:nvSpPr>
            <p:cNvPr id="15371" name="Oval 83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372" name="AutoShape 84"/>
            <p:cNvCxnSpPr>
              <a:cxnSpLocks noChangeShapeType="1"/>
              <a:stCxn id="15383" idx="2"/>
              <a:endCxn id="15407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5373" name="AutoShape 85"/>
            <p:cNvCxnSpPr>
              <a:cxnSpLocks noChangeShapeType="1"/>
              <a:stCxn id="15382" idx="4"/>
              <a:endCxn id="15410" idx="0"/>
            </p:cNvCxnSpPr>
            <p:nvPr/>
          </p:nvCxnSpPr>
          <p:spPr bwMode="auto">
            <a:xfrm flipH="1">
              <a:off x="2443" y="2334"/>
              <a:ext cx="1" cy="2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5374" name="AutoShape 86"/>
            <p:cNvCxnSpPr>
              <a:cxnSpLocks noChangeShapeType="1"/>
              <a:stCxn id="15371" idx="4"/>
              <a:endCxn id="15435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5375" name="Group 87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15435" name="Line 88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6" name="Line 89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7" name="Line 90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8" name="Line 91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9" name="Line 92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0" name="Line 93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41" name="Line 94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6" name="Text Box 95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15377" name="Group 96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15428" name="Line 9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9" name="Line 9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0" name="Line 9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1" name="Line 10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2" name="Line 10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3" name="Line 10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4" name="Line 10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5378" name="AutoShape 104"/>
            <p:cNvCxnSpPr>
              <a:cxnSpLocks noChangeShapeType="1"/>
              <a:stCxn id="15390" idx="6"/>
              <a:endCxn id="15428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5379" name="AutoShape 105"/>
            <p:cNvCxnSpPr>
              <a:cxnSpLocks noChangeShapeType="1"/>
              <a:stCxn id="15371" idx="2"/>
              <a:endCxn id="15430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5380" name="Group 106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15425" name="Line 107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6" name="Line 108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7" name="Line 109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1" name="Line 110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82" name="Oval 111"/>
            <p:cNvSpPr>
              <a:spLocks noChangeArrowheads="1"/>
            </p:cNvSpPr>
            <p:nvPr/>
          </p:nvSpPr>
          <p:spPr bwMode="auto">
            <a:xfrm>
              <a:off x="2402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Oval 112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384" name="Group 113"/>
            <p:cNvGrpSpPr>
              <a:grpSpLocks/>
            </p:cNvGrpSpPr>
            <p:nvPr/>
          </p:nvGrpSpPr>
          <p:grpSpPr bwMode="auto">
            <a:xfrm rot="5400000" flipH="1" flipV="1">
              <a:off x="1355" y="1672"/>
              <a:ext cx="112" cy="287"/>
              <a:chOff x="3450" y="2313"/>
              <a:chExt cx="111" cy="216"/>
            </a:xfrm>
          </p:grpSpPr>
          <p:sp>
            <p:nvSpPr>
              <p:cNvPr id="15418" name="Line 11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Line 11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Line 11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1" name="Line 11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2" name="Line 11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3" name="Line 11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4" name="Line 12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5" name="Text Box 121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15386" name="AutoShape 122"/>
            <p:cNvCxnSpPr>
              <a:cxnSpLocks noChangeShapeType="1"/>
              <a:stCxn id="15383" idx="0"/>
              <a:endCxn id="15437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5387" name="AutoShape 123"/>
            <p:cNvCxnSpPr>
              <a:cxnSpLocks noChangeShapeType="1"/>
              <a:stCxn id="15371" idx="6"/>
              <a:endCxn id="15411" idx="0"/>
            </p:cNvCxnSpPr>
            <p:nvPr/>
          </p:nvCxnSpPr>
          <p:spPr bwMode="auto">
            <a:xfrm>
              <a:off x="1475" y="2308"/>
              <a:ext cx="3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5388" name="AutoShape 124"/>
            <p:cNvCxnSpPr>
              <a:cxnSpLocks noChangeShapeType="1"/>
              <a:stCxn id="15383" idx="6"/>
              <a:endCxn id="15410" idx="2"/>
            </p:cNvCxnSpPr>
            <p:nvPr/>
          </p:nvCxnSpPr>
          <p:spPr bwMode="auto">
            <a:xfrm flipV="1">
              <a:off x="1481" y="2964"/>
              <a:ext cx="962" cy="3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5389" name="AutoShape 125"/>
            <p:cNvCxnSpPr>
              <a:cxnSpLocks noChangeShapeType="1"/>
              <a:stCxn id="15382" idx="0"/>
              <a:endCxn id="15420" idx="1"/>
            </p:cNvCxnSpPr>
            <p:nvPr/>
          </p:nvCxnSpPr>
          <p:spPr bwMode="auto">
            <a:xfrm rot="5400000" flipH="1">
              <a:off x="1778" y="1591"/>
              <a:ext cx="443" cy="8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5390" name="Oval 126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5391" name="AutoShape 127"/>
            <p:cNvCxnSpPr>
              <a:cxnSpLocks noChangeShapeType="1"/>
              <a:endCxn id="15390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5392" name="AutoShape 128"/>
            <p:cNvCxnSpPr>
              <a:cxnSpLocks noChangeShapeType="1"/>
              <a:stCxn id="15390" idx="0"/>
              <a:endCxn id="15418" idx="0"/>
            </p:cNvCxnSpPr>
            <p:nvPr/>
          </p:nvCxnSpPr>
          <p:spPr bwMode="auto">
            <a:xfrm rot="-5400000">
              <a:off x="630" y="1637"/>
              <a:ext cx="451" cy="8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5393" name="Text Box 129"/>
            <p:cNvSpPr txBox="1">
              <a:spLocks noChangeArrowheads="1"/>
            </p:cNvSpPr>
            <p:nvPr/>
          </p:nvSpPr>
          <p:spPr bwMode="auto">
            <a:xfrm>
              <a:off x="1153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15394" name="AutoShape 130"/>
            <p:cNvCxnSpPr>
              <a:cxnSpLocks noChangeShapeType="1"/>
              <a:stCxn id="15413" idx="1"/>
              <a:endCxn id="15382" idx="2"/>
            </p:cNvCxnSpPr>
            <p:nvPr/>
          </p:nvCxnSpPr>
          <p:spPr bwMode="auto">
            <a:xfrm flipV="1">
              <a:off x="2111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5395" name="Group 131"/>
            <p:cNvGrpSpPr>
              <a:grpSpLocks/>
            </p:cNvGrpSpPr>
            <p:nvPr/>
          </p:nvGrpSpPr>
          <p:grpSpPr bwMode="auto">
            <a:xfrm rot="5400000" flipH="1" flipV="1">
              <a:off x="1912" y="2156"/>
              <a:ext cx="112" cy="287"/>
              <a:chOff x="3450" y="2313"/>
              <a:chExt cx="111" cy="216"/>
            </a:xfrm>
          </p:grpSpPr>
          <p:sp>
            <p:nvSpPr>
              <p:cNvPr id="15411" name="Line 13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Line 13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Line 13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4" name="Line 13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Line 13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6" name="Line 13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7" name="Line 13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6" name="Text Box 139"/>
            <p:cNvSpPr txBox="1">
              <a:spLocks noChangeArrowheads="1"/>
            </p:cNvSpPr>
            <p:nvPr/>
          </p:nvSpPr>
          <p:spPr bwMode="auto">
            <a:xfrm>
              <a:off x="1694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sp>
          <p:nvSpPr>
            <p:cNvPr id="15397" name="Text Box 140"/>
            <p:cNvSpPr txBox="1">
              <a:spLocks noChangeArrowheads="1"/>
            </p:cNvSpPr>
            <p:nvPr/>
          </p:nvSpPr>
          <p:spPr bwMode="auto">
            <a:xfrm>
              <a:off x="83" y="2608"/>
              <a:ext cx="21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15398" name="Text Box 141"/>
            <p:cNvSpPr txBox="1">
              <a:spLocks noChangeArrowheads="1"/>
            </p:cNvSpPr>
            <p:nvPr/>
          </p:nvSpPr>
          <p:spPr bwMode="auto">
            <a:xfrm>
              <a:off x="2046" y="259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</p:txBody>
        </p:sp>
        <p:grpSp>
          <p:nvGrpSpPr>
            <p:cNvPr id="15399" name="Group 142"/>
            <p:cNvGrpSpPr>
              <a:grpSpLocks/>
            </p:cNvGrpSpPr>
            <p:nvPr/>
          </p:nvGrpSpPr>
          <p:grpSpPr bwMode="auto">
            <a:xfrm>
              <a:off x="2275" y="2560"/>
              <a:ext cx="332" cy="404"/>
              <a:chOff x="2873" y="2928"/>
              <a:chExt cx="332" cy="404"/>
            </a:xfrm>
          </p:grpSpPr>
          <p:sp>
            <p:nvSpPr>
              <p:cNvPr id="15409" name="Oval 143"/>
              <p:cNvSpPr>
                <a:spLocks noChangeArrowheads="1"/>
              </p:cNvSpPr>
              <p:nvPr/>
            </p:nvSpPr>
            <p:spPr bwMode="auto">
              <a:xfrm>
                <a:off x="2873" y="298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0" name="Text Box 144"/>
              <p:cNvSpPr txBox="1">
                <a:spLocks noChangeArrowheads="1"/>
              </p:cNvSpPr>
              <p:nvPr/>
            </p:nvSpPr>
            <p:spPr bwMode="auto">
              <a:xfrm>
                <a:off x="2942" y="292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–</a:t>
                </a:r>
              </a:p>
              <a:p>
                <a:pPr algn="l"/>
                <a:r>
                  <a:rPr lang="en-US" b="0"/>
                  <a:t>+</a:t>
                </a:r>
              </a:p>
            </p:txBody>
          </p:sp>
        </p:grpSp>
        <p:sp>
          <p:nvSpPr>
            <p:cNvPr id="15400" name="Arc 145"/>
            <p:cNvSpPr>
              <a:spLocks/>
            </p:cNvSpPr>
            <p:nvPr/>
          </p:nvSpPr>
          <p:spPr bwMode="auto">
            <a:xfrm>
              <a:off x="642" y="2599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1" name="Arc 146"/>
            <p:cNvSpPr>
              <a:spLocks/>
            </p:cNvSpPr>
            <p:nvPr/>
          </p:nvSpPr>
          <p:spPr bwMode="auto">
            <a:xfrm>
              <a:off x="1696" y="2560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2" name="Arc 147"/>
            <p:cNvSpPr>
              <a:spLocks/>
            </p:cNvSpPr>
            <p:nvPr/>
          </p:nvSpPr>
          <p:spPr bwMode="auto">
            <a:xfrm>
              <a:off x="894" y="1886"/>
              <a:ext cx="1010" cy="29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</a:path>
                <a:path w="43200" h="43200" stroke="0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3" name="Text Box 148"/>
            <p:cNvSpPr txBox="1">
              <a:spLocks noChangeArrowheads="1"/>
            </p:cNvSpPr>
            <p:nvPr/>
          </p:nvSpPr>
          <p:spPr bwMode="auto">
            <a:xfrm>
              <a:off x="792" y="267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15404" name="Text Box 149"/>
            <p:cNvSpPr txBox="1">
              <a:spLocks noChangeArrowheads="1"/>
            </p:cNvSpPr>
            <p:nvPr/>
          </p:nvSpPr>
          <p:spPr bwMode="auto">
            <a:xfrm>
              <a:off x="1837" y="272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15405" name="Text Box 150"/>
            <p:cNvSpPr txBox="1">
              <a:spLocks noChangeArrowheads="1"/>
            </p:cNvSpPr>
            <p:nvPr/>
          </p:nvSpPr>
          <p:spPr bwMode="auto">
            <a:xfrm>
              <a:off x="1284" y="1938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grpSp>
          <p:nvGrpSpPr>
            <p:cNvPr id="15406" name="Group 151"/>
            <p:cNvGrpSpPr>
              <a:grpSpLocks/>
            </p:cNvGrpSpPr>
            <p:nvPr/>
          </p:nvGrpSpPr>
          <p:grpSpPr bwMode="auto">
            <a:xfrm>
              <a:off x="273" y="2626"/>
              <a:ext cx="332" cy="310"/>
              <a:chOff x="273" y="2626"/>
              <a:chExt cx="332" cy="310"/>
            </a:xfrm>
          </p:grpSpPr>
          <p:sp>
            <p:nvSpPr>
              <p:cNvPr id="15407" name="Oval 152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8" name="Line 153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D88E422-694D-434F-8AB7-347E9894CBB3}" type="slidenum">
              <a:rPr lang="en-US" smtClean="0"/>
              <a:pPr lvl="1"/>
              <a:t>45</a:t>
            </a:fld>
            <a:endParaRPr lang="en-US" smtClean="0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Review…Mesh Current</a:t>
            </a:r>
          </a:p>
        </p:txBody>
      </p:sp>
      <p:sp>
        <p:nvSpPr>
          <p:cNvPr id="163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8"/>
            </a:pPr>
            <a:r>
              <a:rPr lang="en-US" sz="2800" smtClean="0"/>
              <a:t>What is the mesh current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mesh currents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smtClean="0"/>
              <a:t> = 6V, I</a:t>
            </a:r>
            <a:r>
              <a:rPr lang="en-US" sz="2400" b="1" baseline="-25000" smtClean="0"/>
              <a:t>s</a:t>
            </a:r>
            <a:r>
              <a:rPr lang="en-US" sz="2400" smtClean="0"/>
              <a:t> = 0.5A,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4</a:t>
            </a:r>
            <a:r>
              <a:rPr lang="el-GR" sz="2400" smtClean="0"/>
              <a:t>Ω</a:t>
            </a:r>
            <a:endParaRPr lang="en-US" sz="2400" smtClean="0"/>
          </a:p>
        </p:txBody>
      </p:sp>
      <p:grpSp>
        <p:nvGrpSpPr>
          <p:cNvPr id="16393" name="Group 7"/>
          <p:cNvGrpSpPr>
            <a:grpSpLocks/>
          </p:cNvGrpSpPr>
          <p:nvPr/>
        </p:nvGrpSpPr>
        <p:grpSpPr bwMode="auto">
          <a:xfrm>
            <a:off x="131763" y="2781300"/>
            <a:ext cx="4006850" cy="3162300"/>
            <a:chOff x="83" y="1536"/>
            <a:chExt cx="2524" cy="1992"/>
          </a:xfrm>
        </p:grpSpPr>
        <p:sp>
          <p:nvSpPr>
            <p:cNvPr id="16396" name="Oval 8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6397" name="AutoShape 9"/>
            <p:cNvCxnSpPr>
              <a:cxnSpLocks noChangeShapeType="1"/>
              <a:stCxn id="16408" idx="2"/>
              <a:endCxn id="16432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6398" name="AutoShape 10"/>
            <p:cNvCxnSpPr>
              <a:cxnSpLocks noChangeShapeType="1"/>
              <a:stCxn id="16407" idx="4"/>
              <a:endCxn id="16435" idx="0"/>
            </p:cNvCxnSpPr>
            <p:nvPr/>
          </p:nvCxnSpPr>
          <p:spPr bwMode="auto">
            <a:xfrm flipH="1">
              <a:off x="2443" y="2334"/>
              <a:ext cx="1" cy="22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6399" name="AutoShape 11"/>
            <p:cNvCxnSpPr>
              <a:cxnSpLocks noChangeShapeType="1"/>
              <a:stCxn id="16396" idx="4"/>
              <a:endCxn id="16460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6400" name="Group 12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16460" name="Line 13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1" name="Line 14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2" name="Line 15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3" name="Line 16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4" name="Line 17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5" name="Line 18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66" name="Line 19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1" name="Text Box 20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r>
                <a:rPr lang="en-US"/>
                <a:t>–</a:t>
              </a:r>
            </a:p>
          </p:txBody>
        </p:sp>
        <p:grpSp>
          <p:nvGrpSpPr>
            <p:cNvPr id="16402" name="Group 21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16453" name="Line 22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4" name="Line 23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5" name="Line 24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6" name="Line 25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7" name="Line 26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8" name="Line 27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9" name="Line 28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6403" name="AutoShape 29"/>
            <p:cNvCxnSpPr>
              <a:cxnSpLocks noChangeShapeType="1"/>
              <a:stCxn id="16415" idx="6"/>
              <a:endCxn id="16453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6404" name="AutoShape 30"/>
            <p:cNvCxnSpPr>
              <a:cxnSpLocks noChangeShapeType="1"/>
              <a:stCxn id="16396" idx="2"/>
              <a:endCxn id="16455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6405" name="Group 31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16450" name="Line 32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1" name="Line 33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52" name="Line 34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06" name="Line 35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7" name="Oval 36"/>
            <p:cNvSpPr>
              <a:spLocks noChangeArrowheads="1"/>
            </p:cNvSpPr>
            <p:nvPr/>
          </p:nvSpPr>
          <p:spPr bwMode="auto">
            <a:xfrm>
              <a:off x="2402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8" name="Oval 37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409" name="Group 38"/>
            <p:cNvGrpSpPr>
              <a:grpSpLocks/>
            </p:cNvGrpSpPr>
            <p:nvPr/>
          </p:nvGrpSpPr>
          <p:grpSpPr bwMode="auto">
            <a:xfrm rot="5400000" flipH="1" flipV="1">
              <a:off x="1355" y="1672"/>
              <a:ext cx="112" cy="287"/>
              <a:chOff x="3450" y="2313"/>
              <a:chExt cx="111" cy="216"/>
            </a:xfrm>
          </p:grpSpPr>
          <p:sp>
            <p:nvSpPr>
              <p:cNvPr id="16443" name="Line 3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4" name="Line 4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5" name="Line 4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6" name="Line 4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7" name="Line 4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8" name="Line 4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9" name="Line 4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10" name="Text Box 46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16411" name="AutoShape 47"/>
            <p:cNvCxnSpPr>
              <a:cxnSpLocks noChangeShapeType="1"/>
              <a:stCxn id="16408" idx="0"/>
              <a:endCxn id="16462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6412" name="AutoShape 48"/>
            <p:cNvCxnSpPr>
              <a:cxnSpLocks noChangeShapeType="1"/>
              <a:stCxn id="16396" idx="6"/>
              <a:endCxn id="16436" idx="0"/>
            </p:cNvCxnSpPr>
            <p:nvPr/>
          </p:nvCxnSpPr>
          <p:spPr bwMode="auto">
            <a:xfrm>
              <a:off x="1475" y="2308"/>
              <a:ext cx="34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6413" name="AutoShape 49"/>
            <p:cNvCxnSpPr>
              <a:cxnSpLocks noChangeShapeType="1"/>
              <a:stCxn id="16408" idx="6"/>
              <a:endCxn id="16435" idx="2"/>
            </p:cNvCxnSpPr>
            <p:nvPr/>
          </p:nvCxnSpPr>
          <p:spPr bwMode="auto">
            <a:xfrm flipV="1">
              <a:off x="1481" y="2964"/>
              <a:ext cx="962" cy="31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6414" name="AutoShape 50"/>
            <p:cNvCxnSpPr>
              <a:cxnSpLocks noChangeShapeType="1"/>
              <a:stCxn id="16407" idx="0"/>
              <a:endCxn id="16445" idx="1"/>
            </p:cNvCxnSpPr>
            <p:nvPr/>
          </p:nvCxnSpPr>
          <p:spPr bwMode="auto">
            <a:xfrm rot="5400000" flipH="1">
              <a:off x="1778" y="1591"/>
              <a:ext cx="443" cy="88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6415" name="Oval 51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6416" name="AutoShape 52"/>
            <p:cNvCxnSpPr>
              <a:cxnSpLocks noChangeShapeType="1"/>
              <a:endCxn id="16415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6417" name="AutoShape 53"/>
            <p:cNvCxnSpPr>
              <a:cxnSpLocks noChangeShapeType="1"/>
              <a:stCxn id="16415" idx="0"/>
              <a:endCxn id="16443" idx="0"/>
            </p:cNvCxnSpPr>
            <p:nvPr/>
          </p:nvCxnSpPr>
          <p:spPr bwMode="auto">
            <a:xfrm rot="-5400000">
              <a:off x="630" y="1637"/>
              <a:ext cx="451" cy="82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6418" name="Text Box 54"/>
            <p:cNvSpPr txBox="1">
              <a:spLocks noChangeArrowheads="1"/>
            </p:cNvSpPr>
            <p:nvPr/>
          </p:nvSpPr>
          <p:spPr bwMode="auto">
            <a:xfrm>
              <a:off x="1153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16419" name="AutoShape 55"/>
            <p:cNvCxnSpPr>
              <a:cxnSpLocks noChangeShapeType="1"/>
              <a:stCxn id="16438" idx="1"/>
              <a:endCxn id="16407" idx="2"/>
            </p:cNvCxnSpPr>
            <p:nvPr/>
          </p:nvCxnSpPr>
          <p:spPr bwMode="auto">
            <a:xfrm flipV="1">
              <a:off x="2111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6420" name="Group 56"/>
            <p:cNvGrpSpPr>
              <a:grpSpLocks/>
            </p:cNvGrpSpPr>
            <p:nvPr/>
          </p:nvGrpSpPr>
          <p:grpSpPr bwMode="auto">
            <a:xfrm rot="5400000" flipH="1" flipV="1">
              <a:off x="1912" y="2156"/>
              <a:ext cx="112" cy="287"/>
              <a:chOff x="3450" y="2313"/>
              <a:chExt cx="111" cy="216"/>
            </a:xfrm>
          </p:grpSpPr>
          <p:sp>
            <p:nvSpPr>
              <p:cNvPr id="16436" name="Line 5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7" name="Line 5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8" name="Line 5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39" name="Line 6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0" name="Line 6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1" name="Line 6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42" name="Line 6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421" name="Text Box 64"/>
            <p:cNvSpPr txBox="1">
              <a:spLocks noChangeArrowheads="1"/>
            </p:cNvSpPr>
            <p:nvPr/>
          </p:nvSpPr>
          <p:spPr bwMode="auto">
            <a:xfrm>
              <a:off x="1694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sp>
          <p:nvSpPr>
            <p:cNvPr id="16422" name="Text Box 65"/>
            <p:cNvSpPr txBox="1">
              <a:spLocks noChangeArrowheads="1"/>
            </p:cNvSpPr>
            <p:nvPr/>
          </p:nvSpPr>
          <p:spPr bwMode="auto">
            <a:xfrm>
              <a:off x="83" y="2608"/>
              <a:ext cx="218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16423" name="Text Box 66"/>
            <p:cNvSpPr txBox="1">
              <a:spLocks noChangeArrowheads="1"/>
            </p:cNvSpPr>
            <p:nvPr/>
          </p:nvSpPr>
          <p:spPr bwMode="auto">
            <a:xfrm>
              <a:off x="2046" y="259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</p:txBody>
        </p:sp>
        <p:grpSp>
          <p:nvGrpSpPr>
            <p:cNvPr id="16424" name="Group 67"/>
            <p:cNvGrpSpPr>
              <a:grpSpLocks/>
            </p:cNvGrpSpPr>
            <p:nvPr/>
          </p:nvGrpSpPr>
          <p:grpSpPr bwMode="auto">
            <a:xfrm>
              <a:off x="2275" y="2560"/>
              <a:ext cx="332" cy="404"/>
              <a:chOff x="2873" y="2928"/>
              <a:chExt cx="332" cy="404"/>
            </a:xfrm>
          </p:grpSpPr>
          <p:sp>
            <p:nvSpPr>
              <p:cNvPr id="16434" name="Oval 68"/>
              <p:cNvSpPr>
                <a:spLocks noChangeArrowheads="1"/>
              </p:cNvSpPr>
              <p:nvPr/>
            </p:nvSpPr>
            <p:spPr bwMode="auto">
              <a:xfrm>
                <a:off x="2873" y="2982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5" name="Text Box 69"/>
              <p:cNvSpPr txBox="1">
                <a:spLocks noChangeArrowheads="1"/>
              </p:cNvSpPr>
              <p:nvPr/>
            </p:nvSpPr>
            <p:spPr bwMode="auto">
              <a:xfrm>
                <a:off x="2942" y="292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0"/>
                  <a:t>–</a:t>
                </a:r>
              </a:p>
              <a:p>
                <a:pPr algn="l"/>
                <a:r>
                  <a:rPr lang="en-US" b="0"/>
                  <a:t>+</a:t>
                </a:r>
              </a:p>
            </p:txBody>
          </p:sp>
        </p:grpSp>
        <p:sp>
          <p:nvSpPr>
            <p:cNvPr id="16425" name="Arc 70"/>
            <p:cNvSpPr>
              <a:spLocks/>
            </p:cNvSpPr>
            <p:nvPr/>
          </p:nvSpPr>
          <p:spPr bwMode="auto">
            <a:xfrm>
              <a:off x="642" y="2599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6" name="Arc 71"/>
            <p:cNvSpPr>
              <a:spLocks/>
            </p:cNvSpPr>
            <p:nvPr/>
          </p:nvSpPr>
          <p:spPr bwMode="auto">
            <a:xfrm>
              <a:off x="1696" y="2560"/>
              <a:ext cx="558" cy="489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003"/>
                    <a:pt x="1466" y="12527"/>
                    <a:pt x="4184" y="882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7" name="Arc 72"/>
            <p:cNvSpPr>
              <a:spLocks/>
            </p:cNvSpPr>
            <p:nvPr/>
          </p:nvSpPr>
          <p:spPr bwMode="auto">
            <a:xfrm>
              <a:off x="894" y="1886"/>
              <a:ext cx="1010" cy="29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</a:path>
                <a:path w="43200" h="43200" stroke="0" extrusionOk="0">
                  <a:moveTo>
                    <a:pt x="12570" y="1977"/>
                  </a:moveTo>
                  <a:cubicBezTo>
                    <a:pt x="15402" y="674"/>
                    <a:pt x="18482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917"/>
                    <a:pt x="941" y="14296"/>
                    <a:pt x="2734" y="1108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8" name="Text Box 73"/>
            <p:cNvSpPr txBox="1">
              <a:spLocks noChangeArrowheads="1"/>
            </p:cNvSpPr>
            <p:nvPr/>
          </p:nvSpPr>
          <p:spPr bwMode="auto">
            <a:xfrm>
              <a:off x="792" y="267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16429" name="Text Box 74"/>
            <p:cNvSpPr txBox="1">
              <a:spLocks noChangeArrowheads="1"/>
            </p:cNvSpPr>
            <p:nvPr/>
          </p:nvSpPr>
          <p:spPr bwMode="auto">
            <a:xfrm>
              <a:off x="1837" y="2723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16430" name="Text Box 75"/>
            <p:cNvSpPr txBox="1">
              <a:spLocks noChangeArrowheads="1"/>
            </p:cNvSpPr>
            <p:nvPr/>
          </p:nvSpPr>
          <p:spPr bwMode="auto">
            <a:xfrm>
              <a:off x="1284" y="1938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grpSp>
          <p:nvGrpSpPr>
            <p:cNvPr id="16431" name="Group 76"/>
            <p:cNvGrpSpPr>
              <a:grpSpLocks/>
            </p:cNvGrpSpPr>
            <p:nvPr/>
          </p:nvGrpSpPr>
          <p:grpSpPr bwMode="auto">
            <a:xfrm>
              <a:off x="273" y="2626"/>
              <a:ext cx="332" cy="310"/>
              <a:chOff x="273" y="2626"/>
              <a:chExt cx="332" cy="310"/>
            </a:xfrm>
          </p:grpSpPr>
          <p:sp>
            <p:nvSpPr>
              <p:cNvPr id="16432" name="Oval 7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3" name="Line 78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aphicFrame>
        <p:nvGraphicFramePr>
          <p:cNvPr id="16386" name="Object 79"/>
          <p:cNvGraphicFramePr>
            <a:graphicFrameLocks noChangeAspect="1"/>
          </p:cNvGraphicFramePr>
          <p:nvPr/>
        </p:nvGraphicFramePr>
        <p:xfrm>
          <a:off x="7202488" y="3971925"/>
          <a:ext cx="1270000" cy="1293813"/>
        </p:xfrm>
        <a:graphic>
          <a:graphicData uri="http://schemas.openxmlformats.org/presentationml/2006/ole">
            <p:oleObj spid="_x0000_s16386" name="Equation" r:id="rId3" imgW="672840" imgH="685800" progId="Equation.3">
              <p:embed/>
            </p:oleObj>
          </a:graphicData>
        </a:graphic>
      </p:graphicFrame>
      <p:graphicFrame>
        <p:nvGraphicFramePr>
          <p:cNvPr id="16387" name="Object 80"/>
          <p:cNvGraphicFramePr>
            <a:graphicFrameLocks noChangeAspect="1"/>
          </p:cNvGraphicFramePr>
          <p:nvPr/>
        </p:nvGraphicFramePr>
        <p:xfrm>
          <a:off x="4343400" y="4178300"/>
          <a:ext cx="1911350" cy="862013"/>
        </p:xfrm>
        <a:graphic>
          <a:graphicData uri="http://schemas.openxmlformats.org/presentationml/2006/ole">
            <p:oleObj spid="_x0000_s16387" name="Equation" r:id="rId4" imgW="1015920" imgH="457200" progId="Equation.3">
              <p:embed/>
            </p:oleObj>
          </a:graphicData>
        </a:graphic>
      </p:graphicFrame>
      <p:sp>
        <p:nvSpPr>
          <p:cNvPr id="16394" name="Text Box 81"/>
          <p:cNvSpPr txBox="1">
            <a:spLocks noChangeArrowheads="1"/>
          </p:cNvSpPr>
          <p:nvPr/>
        </p:nvSpPr>
        <p:spPr bwMode="auto">
          <a:xfrm>
            <a:off x="4343400" y="2895600"/>
            <a:ext cx="4078288" cy="3794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b="0"/>
              <a:t>Solve the </a:t>
            </a:r>
            <a:r>
              <a:rPr lang="en-US"/>
              <a:t>n – m</a:t>
            </a:r>
            <a:r>
              <a:rPr lang="en-US" b="0"/>
              <a:t> equations</a:t>
            </a:r>
            <a:endParaRPr lang="en-US"/>
          </a:p>
        </p:txBody>
      </p:sp>
      <p:sp>
        <p:nvSpPr>
          <p:cNvPr id="16395" name="AutoShape 82"/>
          <p:cNvSpPr>
            <a:spLocks noChangeArrowheads="1"/>
          </p:cNvSpPr>
          <p:nvPr/>
        </p:nvSpPr>
        <p:spPr bwMode="auto">
          <a:xfrm>
            <a:off x="6423025" y="4425950"/>
            <a:ext cx="609600" cy="430213"/>
          </a:xfrm>
          <a:prstGeom prst="rightArrow">
            <a:avLst>
              <a:gd name="adj1" fmla="val 50000"/>
              <a:gd name="adj2" fmla="val 35424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E482DEF-2821-4C3C-8691-FEA24031EC2A}" type="slidenum">
              <a:rPr lang="en-US" smtClean="0"/>
              <a:pPr lvl="1"/>
              <a:t>46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mtClean="0"/>
              <a:t>What is the superposition method of circuit analysis?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383CB81-72B1-4DC5-8D01-B41E01C3BB90}" type="slidenum">
              <a:rPr lang="en-US" smtClean="0"/>
              <a:pPr lvl="1"/>
              <a:t>47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800" smtClean="0"/>
              <a:t>What is the superposition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Use superposition to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R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endParaRPr lang="en-US" sz="2400" smtClean="0"/>
          </a:p>
        </p:txBody>
      </p:sp>
      <p:grpSp>
        <p:nvGrpSpPr>
          <p:cNvPr id="80903" name="Group 4"/>
          <p:cNvGrpSpPr>
            <a:grpSpLocks/>
          </p:cNvGrpSpPr>
          <p:nvPr/>
        </p:nvGrpSpPr>
        <p:grpSpPr bwMode="auto">
          <a:xfrm>
            <a:off x="203200" y="2860675"/>
            <a:ext cx="4292600" cy="2701925"/>
            <a:chOff x="128" y="1728"/>
            <a:chExt cx="2704" cy="1702"/>
          </a:xfrm>
        </p:grpSpPr>
        <p:sp>
          <p:nvSpPr>
            <p:cNvPr id="80904" name="Oval 5"/>
            <p:cNvSpPr>
              <a:spLocks noChangeArrowheads="1"/>
            </p:cNvSpPr>
            <p:nvPr/>
          </p:nvSpPr>
          <p:spPr bwMode="auto">
            <a:xfrm>
              <a:off x="95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5" name="Oval 6"/>
            <p:cNvSpPr>
              <a:spLocks noChangeArrowheads="1"/>
            </p:cNvSpPr>
            <p:nvPr/>
          </p:nvSpPr>
          <p:spPr bwMode="auto">
            <a:xfrm>
              <a:off x="1670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6" name="Oval 7"/>
            <p:cNvSpPr>
              <a:spLocks noChangeArrowheads="1"/>
            </p:cNvSpPr>
            <p:nvPr/>
          </p:nvSpPr>
          <p:spPr bwMode="auto">
            <a:xfrm>
              <a:off x="969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07" name="AutoShape 8"/>
            <p:cNvCxnSpPr>
              <a:cxnSpLocks noChangeShapeType="1"/>
              <a:stCxn id="80906" idx="2"/>
              <a:endCxn id="80940" idx="4"/>
            </p:cNvCxnSpPr>
            <p:nvPr/>
          </p:nvCxnSpPr>
          <p:spPr bwMode="auto">
            <a:xfrm rot="10800000">
              <a:off x="475" y="2603"/>
              <a:ext cx="494" cy="5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08" name="AutoShape 9"/>
            <p:cNvCxnSpPr>
              <a:cxnSpLocks noChangeShapeType="1"/>
              <a:stCxn id="80906" idx="0"/>
              <a:endCxn id="80914" idx="1"/>
            </p:cNvCxnSpPr>
            <p:nvPr/>
          </p:nvCxnSpPr>
          <p:spPr bwMode="auto">
            <a:xfrm flipV="1">
              <a:off x="1011" y="2521"/>
              <a:ext cx="4" cy="6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09" name="AutoShape 10"/>
            <p:cNvCxnSpPr>
              <a:cxnSpLocks noChangeShapeType="1"/>
              <a:stCxn id="80904" idx="4"/>
              <a:endCxn id="80912" idx="0"/>
            </p:cNvCxnSpPr>
            <p:nvPr/>
          </p:nvCxnSpPr>
          <p:spPr bwMode="auto">
            <a:xfrm>
              <a:off x="996" y="1805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10" name="AutoShape 11"/>
            <p:cNvCxnSpPr>
              <a:cxnSpLocks noChangeShapeType="1"/>
              <a:stCxn id="80905" idx="4"/>
              <a:endCxn id="80955" idx="0"/>
            </p:cNvCxnSpPr>
            <p:nvPr/>
          </p:nvCxnSpPr>
          <p:spPr bwMode="auto">
            <a:xfrm>
              <a:off x="1712" y="1805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11" name="Text Box 12"/>
            <p:cNvSpPr txBox="1">
              <a:spLocks noChangeArrowheads="1"/>
            </p:cNvSpPr>
            <p:nvPr/>
          </p:nvSpPr>
          <p:spPr bwMode="auto">
            <a:xfrm>
              <a:off x="720" y="211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endParaRPr lang="en-US"/>
            </a:p>
          </p:txBody>
        </p:sp>
        <p:sp>
          <p:nvSpPr>
            <p:cNvPr id="80912" name="Line 13"/>
            <p:cNvSpPr>
              <a:spLocks noChangeShapeType="1"/>
            </p:cNvSpPr>
            <p:nvPr/>
          </p:nvSpPr>
          <p:spPr bwMode="auto">
            <a:xfrm>
              <a:off x="1006" y="230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3" name="Line 14"/>
            <p:cNvSpPr>
              <a:spLocks noChangeShapeType="1"/>
            </p:cNvSpPr>
            <p:nvPr/>
          </p:nvSpPr>
          <p:spPr bwMode="auto">
            <a:xfrm flipH="1">
              <a:off x="958" y="232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4" name="Line 15"/>
            <p:cNvSpPr>
              <a:spLocks noChangeShapeType="1"/>
            </p:cNvSpPr>
            <p:nvPr/>
          </p:nvSpPr>
          <p:spPr bwMode="auto">
            <a:xfrm>
              <a:off x="958" y="249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5" name="Line 16"/>
            <p:cNvSpPr>
              <a:spLocks noChangeShapeType="1"/>
            </p:cNvSpPr>
            <p:nvPr/>
          </p:nvSpPr>
          <p:spPr bwMode="auto">
            <a:xfrm>
              <a:off x="961" y="234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6" name="Line 17"/>
            <p:cNvSpPr>
              <a:spLocks noChangeShapeType="1"/>
            </p:cNvSpPr>
            <p:nvPr/>
          </p:nvSpPr>
          <p:spPr bwMode="auto">
            <a:xfrm flipH="1">
              <a:off x="961" y="239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7" name="Line 18"/>
            <p:cNvSpPr>
              <a:spLocks noChangeShapeType="1"/>
            </p:cNvSpPr>
            <p:nvPr/>
          </p:nvSpPr>
          <p:spPr bwMode="auto">
            <a:xfrm>
              <a:off x="961" y="241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18" name="Line 19"/>
            <p:cNvSpPr>
              <a:spLocks noChangeShapeType="1"/>
            </p:cNvSpPr>
            <p:nvPr/>
          </p:nvSpPr>
          <p:spPr bwMode="auto">
            <a:xfrm flipH="1">
              <a:off x="961" y="246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0919" name="Group 20"/>
            <p:cNvGrpSpPr>
              <a:grpSpLocks/>
            </p:cNvGrpSpPr>
            <p:nvPr/>
          </p:nvGrpSpPr>
          <p:grpSpPr bwMode="auto">
            <a:xfrm>
              <a:off x="1664" y="2077"/>
              <a:ext cx="111" cy="216"/>
              <a:chOff x="1670" y="2765"/>
              <a:chExt cx="111" cy="216"/>
            </a:xfrm>
          </p:grpSpPr>
          <p:sp>
            <p:nvSpPr>
              <p:cNvPr id="80955" name="Line 2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6" name="Line 2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7" name="Line 2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8" name="Line 2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9" name="Line 2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60" name="Line 2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61" name="Line 2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20" name="Text Box 28"/>
            <p:cNvSpPr txBox="1">
              <a:spLocks noChangeArrowheads="1"/>
            </p:cNvSpPr>
            <p:nvPr/>
          </p:nvSpPr>
          <p:spPr bwMode="auto">
            <a:xfrm>
              <a:off x="1434" y="188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80921" name="Group 29"/>
            <p:cNvGrpSpPr>
              <a:grpSpLocks/>
            </p:cNvGrpSpPr>
            <p:nvPr/>
          </p:nvGrpSpPr>
          <p:grpSpPr bwMode="auto">
            <a:xfrm>
              <a:off x="864" y="3334"/>
              <a:ext cx="288" cy="96"/>
              <a:chOff x="1392" y="3552"/>
              <a:chExt cx="288" cy="96"/>
            </a:xfrm>
          </p:grpSpPr>
          <p:sp>
            <p:nvSpPr>
              <p:cNvPr id="80952" name="Line 3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3" name="Line 3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4" name="Line 3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22" name="Line 33"/>
            <p:cNvSpPr>
              <a:spLocks noChangeShapeType="1"/>
            </p:cNvSpPr>
            <p:nvPr/>
          </p:nvSpPr>
          <p:spPr bwMode="auto">
            <a:xfrm flipV="1">
              <a:off x="1011" y="31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923" name="Oval 34"/>
            <p:cNvSpPr>
              <a:spLocks noChangeArrowheads="1"/>
            </p:cNvSpPr>
            <p:nvPr/>
          </p:nvSpPr>
          <p:spPr bwMode="auto">
            <a:xfrm>
              <a:off x="1681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24" name="AutoShape 35"/>
            <p:cNvCxnSpPr>
              <a:cxnSpLocks noChangeShapeType="1"/>
              <a:stCxn id="80906" idx="6"/>
              <a:endCxn id="80923" idx="2"/>
            </p:cNvCxnSpPr>
            <p:nvPr/>
          </p:nvCxnSpPr>
          <p:spPr bwMode="auto">
            <a:xfrm>
              <a:off x="1052" y="3181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5" name="AutoShape 36"/>
            <p:cNvCxnSpPr>
              <a:cxnSpLocks noChangeShapeType="1"/>
              <a:stCxn id="80944" idx="0"/>
              <a:endCxn id="80957" idx="1"/>
            </p:cNvCxnSpPr>
            <p:nvPr/>
          </p:nvCxnSpPr>
          <p:spPr bwMode="auto">
            <a:xfrm flipH="1" flipV="1">
              <a:off x="1721" y="2293"/>
              <a:ext cx="1" cy="2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0926" name="Oval 37"/>
            <p:cNvSpPr>
              <a:spLocks noChangeArrowheads="1"/>
            </p:cNvSpPr>
            <p:nvPr/>
          </p:nvSpPr>
          <p:spPr bwMode="auto">
            <a:xfrm>
              <a:off x="43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0927" name="AutoShape 38"/>
            <p:cNvCxnSpPr>
              <a:cxnSpLocks noChangeShapeType="1"/>
              <a:stCxn id="80940" idx="0"/>
              <a:endCxn id="80926" idx="4"/>
            </p:cNvCxnSpPr>
            <p:nvPr/>
          </p:nvCxnSpPr>
          <p:spPr bwMode="auto">
            <a:xfrm flipV="1">
              <a:off x="475" y="1805"/>
              <a:ext cx="1" cy="4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28" name="AutoShape 39"/>
            <p:cNvCxnSpPr>
              <a:cxnSpLocks noChangeShapeType="1"/>
              <a:stCxn id="80926" idx="6"/>
              <a:endCxn id="80904" idx="2"/>
            </p:cNvCxnSpPr>
            <p:nvPr/>
          </p:nvCxnSpPr>
          <p:spPr bwMode="auto">
            <a:xfrm>
              <a:off x="517" y="1767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0929" name="Group 40"/>
            <p:cNvGrpSpPr>
              <a:grpSpLocks/>
            </p:cNvGrpSpPr>
            <p:nvPr/>
          </p:nvGrpSpPr>
          <p:grpSpPr bwMode="auto">
            <a:xfrm>
              <a:off x="2481" y="2315"/>
              <a:ext cx="111" cy="216"/>
              <a:chOff x="1670" y="2765"/>
              <a:chExt cx="111" cy="216"/>
            </a:xfrm>
          </p:grpSpPr>
          <p:sp>
            <p:nvSpPr>
              <p:cNvPr id="80945" name="Line 4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6" name="Line 4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7" name="Line 4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8" name="Line 4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9" name="Line 4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0" name="Line 4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1" name="Line 4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0930" name="Text Box 48"/>
            <p:cNvSpPr txBox="1">
              <a:spLocks noChangeArrowheads="1"/>
            </p:cNvSpPr>
            <p:nvPr/>
          </p:nvSpPr>
          <p:spPr bwMode="auto">
            <a:xfrm>
              <a:off x="2256" y="212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endParaRPr lang="en-US"/>
            </a:p>
          </p:txBody>
        </p:sp>
        <p:cxnSp>
          <p:nvCxnSpPr>
            <p:cNvPr id="80931" name="AutoShape 49"/>
            <p:cNvCxnSpPr>
              <a:cxnSpLocks noChangeShapeType="1"/>
              <a:stCxn id="80923" idx="6"/>
              <a:endCxn id="80947" idx="1"/>
            </p:cNvCxnSpPr>
            <p:nvPr/>
          </p:nvCxnSpPr>
          <p:spPr bwMode="auto">
            <a:xfrm flipV="1">
              <a:off x="1764" y="2531"/>
              <a:ext cx="774" cy="6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0932" name="AutoShape 50"/>
            <p:cNvCxnSpPr>
              <a:cxnSpLocks noChangeShapeType="1"/>
              <a:stCxn id="80905" idx="6"/>
              <a:endCxn id="80945" idx="0"/>
            </p:cNvCxnSpPr>
            <p:nvPr/>
          </p:nvCxnSpPr>
          <p:spPr bwMode="auto">
            <a:xfrm>
              <a:off x="1753" y="1767"/>
              <a:ext cx="776" cy="5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80933" name="Group 51"/>
            <p:cNvGrpSpPr>
              <a:grpSpLocks/>
            </p:cNvGrpSpPr>
            <p:nvPr/>
          </p:nvGrpSpPr>
          <p:grpSpPr bwMode="auto">
            <a:xfrm>
              <a:off x="1326" y="2556"/>
              <a:ext cx="563" cy="404"/>
              <a:chOff x="42" y="2584"/>
              <a:chExt cx="563" cy="404"/>
            </a:xfrm>
          </p:grpSpPr>
          <p:sp>
            <p:nvSpPr>
              <p:cNvPr id="80942" name="Text Box 52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sp>
            <p:nvSpPr>
              <p:cNvPr id="80943" name="Oval 53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44" name="Text Box 54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  <a:p>
                <a:r>
                  <a:rPr lang="en-US" b="0"/>
                  <a:t>–</a:t>
                </a:r>
              </a:p>
            </p:txBody>
          </p:sp>
        </p:grpSp>
        <p:cxnSp>
          <p:nvCxnSpPr>
            <p:cNvPr id="80934" name="AutoShape 55"/>
            <p:cNvCxnSpPr>
              <a:cxnSpLocks noChangeShapeType="1"/>
              <a:stCxn id="80923" idx="0"/>
              <a:endCxn id="80944" idx="2"/>
            </p:cNvCxnSpPr>
            <p:nvPr/>
          </p:nvCxnSpPr>
          <p:spPr bwMode="auto">
            <a:xfrm flipH="1" flipV="1">
              <a:off x="1722" y="2960"/>
              <a:ext cx="1" cy="1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0935" name="AutoShape 56"/>
            <p:cNvCxnSpPr>
              <a:cxnSpLocks noChangeShapeType="1"/>
              <a:stCxn id="80905" idx="2"/>
              <a:endCxn id="80904" idx="6"/>
            </p:cNvCxnSpPr>
            <p:nvPr/>
          </p:nvCxnSpPr>
          <p:spPr bwMode="auto">
            <a:xfrm flipH="1">
              <a:off x="1037" y="1767"/>
              <a:ext cx="63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80936" name="Group 57"/>
            <p:cNvGrpSpPr>
              <a:grpSpLocks/>
            </p:cNvGrpSpPr>
            <p:nvPr/>
          </p:nvGrpSpPr>
          <p:grpSpPr bwMode="auto">
            <a:xfrm>
              <a:off x="128" y="2275"/>
              <a:ext cx="513" cy="328"/>
              <a:chOff x="3131" y="2952"/>
              <a:chExt cx="513" cy="328"/>
            </a:xfrm>
          </p:grpSpPr>
          <p:sp>
            <p:nvSpPr>
              <p:cNvPr id="80938" name="Text Box 58"/>
              <p:cNvSpPr txBox="1">
                <a:spLocks noChangeArrowheads="1"/>
              </p:cNvSpPr>
              <p:nvPr/>
            </p:nvSpPr>
            <p:spPr bwMode="auto">
              <a:xfrm>
                <a:off x="3131" y="2952"/>
                <a:ext cx="2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i="1"/>
                  <a:t>i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grpSp>
            <p:nvGrpSpPr>
              <p:cNvPr id="80939" name="Group 59"/>
              <p:cNvGrpSpPr>
                <a:grpSpLocks/>
              </p:cNvGrpSpPr>
              <p:nvPr/>
            </p:nvGrpSpPr>
            <p:grpSpPr bwMode="auto">
              <a:xfrm>
                <a:off x="3312" y="2970"/>
                <a:ext cx="332" cy="310"/>
                <a:chOff x="273" y="2626"/>
                <a:chExt cx="332" cy="310"/>
              </a:xfrm>
            </p:grpSpPr>
            <p:sp>
              <p:nvSpPr>
                <p:cNvPr id="80940" name="Oval 60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941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439" y="2681"/>
                  <a:ext cx="0" cy="1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stealth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80937" name="Text Box 62"/>
            <p:cNvSpPr txBox="1">
              <a:spLocks noChangeArrowheads="1"/>
            </p:cNvSpPr>
            <p:nvPr/>
          </p:nvSpPr>
          <p:spPr bwMode="auto">
            <a:xfrm>
              <a:off x="2575" y="2123"/>
              <a:ext cx="257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R</a:t>
              </a:r>
            </a:p>
            <a:p>
              <a:r>
                <a:rPr lang="en-US"/>
                <a:t>–</a:t>
              </a:r>
            </a:p>
          </p:txBody>
        </p: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C238201-CD95-4514-8D5F-5EB32B56F257}" type="slidenum">
              <a:rPr lang="en-US" smtClean="0"/>
              <a:pPr lvl="1"/>
              <a:t>48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800" smtClean="0"/>
              <a:t>What is the superposition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Use superposition to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R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81927" name="Oval 63"/>
          <p:cNvSpPr>
            <a:spLocks noChangeArrowheads="1"/>
          </p:cNvSpPr>
          <p:nvPr/>
        </p:nvSpPr>
        <p:spPr bwMode="auto">
          <a:xfrm>
            <a:off x="1514475" y="29368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Oval 64"/>
          <p:cNvSpPr>
            <a:spLocks noChangeArrowheads="1"/>
          </p:cNvSpPr>
          <p:nvPr/>
        </p:nvSpPr>
        <p:spPr bwMode="auto">
          <a:xfrm>
            <a:off x="2651125" y="29368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Oval 65"/>
          <p:cNvSpPr>
            <a:spLocks noChangeArrowheads="1"/>
          </p:cNvSpPr>
          <p:nvPr/>
        </p:nvSpPr>
        <p:spPr bwMode="auto">
          <a:xfrm>
            <a:off x="1538288" y="5181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1930" name="AutoShape 66"/>
          <p:cNvCxnSpPr>
            <a:cxnSpLocks noChangeShapeType="1"/>
            <a:stCxn id="81929" idx="2"/>
            <a:endCxn id="81972" idx="4"/>
          </p:cNvCxnSpPr>
          <p:nvPr/>
        </p:nvCxnSpPr>
        <p:spPr bwMode="auto">
          <a:xfrm rot="10800000">
            <a:off x="754063" y="4325938"/>
            <a:ext cx="784225" cy="9175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1931" name="AutoShape 67"/>
          <p:cNvCxnSpPr>
            <a:cxnSpLocks noChangeShapeType="1"/>
            <a:stCxn id="81929" idx="0"/>
            <a:endCxn id="81937" idx="1"/>
          </p:cNvCxnSpPr>
          <p:nvPr/>
        </p:nvCxnSpPr>
        <p:spPr bwMode="auto">
          <a:xfrm flipV="1">
            <a:off x="1604963" y="4195763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1932" name="AutoShape 68"/>
          <p:cNvCxnSpPr>
            <a:cxnSpLocks noChangeShapeType="1"/>
            <a:stCxn id="81927" idx="4"/>
            <a:endCxn id="81935" idx="0"/>
          </p:cNvCxnSpPr>
          <p:nvPr/>
        </p:nvCxnSpPr>
        <p:spPr bwMode="auto">
          <a:xfrm>
            <a:off x="1581150" y="3059113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1933" name="AutoShape 69"/>
          <p:cNvCxnSpPr>
            <a:cxnSpLocks noChangeShapeType="1"/>
            <a:stCxn id="81928" idx="4"/>
            <a:endCxn id="81984" idx="0"/>
          </p:cNvCxnSpPr>
          <p:nvPr/>
        </p:nvCxnSpPr>
        <p:spPr bwMode="auto">
          <a:xfrm>
            <a:off x="2717800" y="3059113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1934" name="Text Box 70"/>
          <p:cNvSpPr txBox="1">
            <a:spLocks noChangeArrowheads="1"/>
          </p:cNvSpPr>
          <p:nvPr/>
        </p:nvSpPr>
        <p:spPr bwMode="auto">
          <a:xfrm>
            <a:off x="1143000" y="35480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81935" name="Line 71"/>
          <p:cNvSpPr>
            <a:spLocks noChangeShapeType="1"/>
          </p:cNvSpPr>
          <p:nvPr/>
        </p:nvSpPr>
        <p:spPr bwMode="auto">
          <a:xfrm>
            <a:off x="1597025" y="3852863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36" name="Line 72"/>
          <p:cNvSpPr>
            <a:spLocks noChangeShapeType="1"/>
          </p:cNvSpPr>
          <p:nvPr/>
        </p:nvSpPr>
        <p:spPr bwMode="auto">
          <a:xfrm flipH="1">
            <a:off x="1520825" y="3886200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37" name="Line 73"/>
          <p:cNvSpPr>
            <a:spLocks noChangeShapeType="1"/>
          </p:cNvSpPr>
          <p:nvPr/>
        </p:nvSpPr>
        <p:spPr bwMode="auto">
          <a:xfrm>
            <a:off x="1520825" y="4157663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38" name="Line 74"/>
          <p:cNvSpPr>
            <a:spLocks noChangeShapeType="1"/>
          </p:cNvSpPr>
          <p:nvPr/>
        </p:nvSpPr>
        <p:spPr bwMode="auto">
          <a:xfrm>
            <a:off x="1525588" y="3919538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39" name="Line 75"/>
          <p:cNvSpPr>
            <a:spLocks noChangeShapeType="1"/>
          </p:cNvSpPr>
          <p:nvPr/>
        </p:nvSpPr>
        <p:spPr bwMode="auto">
          <a:xfrm flipH="1">
            <a:off x="1525588" y="3990975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40" name="Line 76"/>
          <p:cNvSpPr>
            <a:spLocks noChangeShapeType="1"/>
          </p:cNvSpPr>
          <p:nvPr/>
        </p:nvSpPr>
        <p:spPr bwMode="auto">
          <a:xfrm>
            <a:off x="1525588" y="4033838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41" name="Line 77"/>
          <p:cNvSpPr>
            <a:spLocks noChangeShapeType="1"/>
          </p:cNvSpPr>
          <p:nvPr/>
        </p:nvSpPr>
        <p:spPr bwMode="auto">
          <a:xfrm flipH="1">
            <a:off x="1525588" y="4105275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81942" name="Group 78"/>
          <p:cNvGrpSpPr>
            <a:grpSpLocks/>
          </p:cNvGrpSpPr>
          <p:nvPr/>
        </p:nvGrpSpPr>
        <p:grpSpPr bwMode="auto">
          <a:xfrm>
            <a:off x="2641600" y="3490913"/>
            <a:ext cx="176213" cy="342900"/>
            <a:chOff x="1670" y="2765"/>
            <a:chExt cx="111" cy="216"/>
          </a:xfrm>
        </p:grpSpPr>
        <p:sp>
          <p:nvSpPr>
            <p:cNvPr id="81984" name="Line 7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5" name="Line 8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6" name="Line 8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7" name="Line 8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8" name="Line 8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9" name="Line 8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90" name="Line 8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43" name="Text Box 86"/>
          <p:cNvSpPr txBox="1">
            <a:spLocks noChangeArrowheads="1"/>
          </p:cNvSpPr>
          <p:nvPr/>
        </p:nvSpPr>
        <p:spPr bwMode="auto">
          <a:xfrm>
            <a:off x="2276475" y="318452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+</a:t>
            </a:r>
          </a:p>
        </p:txBody>
      </p:sp>
      <p:grpSp>
        <p:nvGrpSpPr>
          <p:cNvPr id="81944" name="Group 87"/>
          <p:cNvGrpSpPr>
            <a:grpSpLocks/>
          </p:cNvGrpSpPr>
          <p:nvPr/>
        </p:nvGrpSpPr>
        <p:grpSpPr bwMode="auto">
          <a:xfrm>
            <a:off x="1371600" y="5486400"/>
            <a:ext cx="457200" cy="152400"/>
            <a:chOff x="1392" y="3552"/>
            <a:chExt cx="288" cy="96"/>
          </a:xfrm>
        </p:grpSpPr>
        <p:sp>
          <p:nvSpPr>
            <p:cNvPr id="81981" name="Line 8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2" name="Line 8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3" name="Line 9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45" name="Line 91"/>
          <p:cNvSpPr>
            <a:spLocks noChangeShapeType="1"/>
          </p:cNvSpPr>
          <p:nvPr/>
        </p:nvSpPr>
        <p:spPr bwMode="auto">
          <a:xfrm flipV="1">
            <a:off x="1604963" y="5243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46" name="Oval 92"/>
          <p:cNvSpPr>
            <a:spLocks noChangeArrowheads="1"/>
          </p:cNvSpPr>
          <p:nvPr/>
        </p:nvSpPr>
        <p:spPr bwMode="auto">
          <a:xfrm>
            <a:off x="2668588" y="5181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1947" name="AutoShape 93"/>
          <p:cNvCxnSpPr>
            <a:cxnSpLocks noChangeShapeType="1"/>
            <a:stCxn id="81929" idx="6"/>
            <a:endCxn id="81946" idx="2"/>
          </p:cNvCxnSpPr>
          <p:nvPr/>
        </p:nvCxnSpPr>
        <p:spPr bwMode="auto">
          <a:xfrm>
            <a:off x="1670050" y="5243513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1948" name="AutoShape 94"/>
          <p:cNvCxnSpPr>
            <a:cxnSpLocks noChangeShapeType="1"/>
            <a:stCxn id="81967" idx="0"/>
            <a:endCxn id="81986" idx="1"/>
          </p:cNvCxnSpPr>
          <p:nvPr/>
        </p:nvCxnSpPr>
        <p:spPr bwMode="auto">
          <a:xfrm flipV="1">
            <a:off x="2732088" y="3833813"/>
            <a:ext cx="0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1949" name="Oval 95"/>
          <p:cNvSpPr>
            <a:spLocks noChangeArrowheads="1"/>
          </p:cNvSpPr>
          <p:nvPr/>
        </p:nvSpPr>
        <p:spPr bwMode="auto">
          <a:xfrm>
            <a:off x="688975" y="29368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1950" name="AutoShape 96"/>
          <p:cNvCxnSpPr>
            <a:cxnSpLocks noChangeShapeType="1"/>
            <a:stCxn id="81972" idx="0"/>
            <a:endCxn id="81949" idx="4"/>
          </p:cNvCxnSpPr>
          <p:nvPr/>
        </p:nvCxnSpPr>
        <p:spPr bwMode="auto">
          <a:xfrm flipV="1">
            <a:off x="754063" y="3059113"/>
            <a:ext cx="1587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1951" name="AutoShape 97"/>
          <p:cNvCxnSpPr>
            <a:cxnSpLocks noChangeShapeType="1"/>
            <a:stCxn id="81949" idx="6"/>
            <a:endCxn id="81927" idx="2"/>
          </p:cNvCxnSpPr>
          <p:nvPr/>
        </p:nvCxnSpPr>
        <p:spPr bwMode="auto">
          <a:xfrm>
            <a:off x="820738" y="2998788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1952" name="Line 98"/>
          <p:cNvSpPr>
            <a:spLocks noChangeShapeType="1"/>
          </p:cNvSpPr>
          <p:nvPr/>
        </p:nvSpPr>
        <p:spPr bwMode="auto">
          <a:xfrm>
            <a:off x="1836738" y="37322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53" name="Line 99"/>
          <p:cNvSpPr>
            <a:spLocks noChangeShapeType="1"/>
          </p:cNvSpPr>
          <p:nvPr/>
        </p:nvSpPr>
        <p:spPr bwMode="auto">
          <a:xfrm flipV="1">
            <a:off x="2886075" y="3438525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54" name="Text Box 100"/>
          <p:cNvSpPr txBox="1">
            <a:spLocks noChangeArrowheads="1"/>
          </p:cNvSpPr>
          <p:nvPr/>
        </p:nvSpPr>
        <p:spPr bwMode="auto">
          <a:xfrm>
            <a:off x="1855788" y="37798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81955" name="Text Box 101"/>
          <p:cNvSpPr txBox="1">
            <a:spLocks noChangeArrowheads="1"/>
          </p:cNvSpPr>
          <p:nvPr/>
        </p:nvSpPr>
        <p:spPr bwMode="auto">
          <a:xfrm>
            <a:off x="2886075" y="34591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grpSp>
        <p:nvGrpSpPr>
          <p:cNvPr id="81956" name="Group 102"/>
          <p:cNvGrpSpPr>
            <a:grpSpLocks/>
          </p:cNvGrpSpPr>
          <p:nvPr/>
        </p:nvGrpSpPr>
        <p:grpSpPr bwMode="auto">
          <a:xfrm>
            <a:off x="3938588" y="3868738"/>
            <a:ext cx="176212" cy="342900"/>
            <a:chOff x="1670" y="2765"/>
            <a:chExt cx="111" cy="216"/>
          </a:xfrm>
        </p:grpSpPr>
        <p:sp>
          <p:nvSpPr>
            <p:cNvPr id="81974" name="Line 10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5" name="Line 10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6" name="Line 10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7" name="Line 10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8" name="Line 10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79" name="Line 10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80" name="Line 10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57" name="Text Box 110"/>
          <p:cNvSpPr txBox="1">
            <a:spLocks noChangeArrowheads="1"/>
          </p:cNvSpPr>
          <p:nvPr/>
        </p:nvSpPr>
        <p:spPr bwMode="auto">
          <a:xfrm>
            <a:off x="3581400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3</a:t>
            </a:r>
          </a:p>
          <a:p>
            <a:endParaRPr lang="en-US"/>
          </a:p>
        </p:txBody>
      </p:sp>
      <p:cxnSp>
        <p:nvCxnSpPr>
          <p:cNvPr id="81958" name="AutoShape 111"/>
          <p:cNvCxnSpPr>
            <a:cxnSpLocks noChangeShapeType="1"/>
            <a:stCxn id="81946" idx="6"/>
            <a:endCxn id="81976" idx="1"/>
          </p:cNvCxnSpPr>
          <p:nvPr/>
        </p:nvCxnSpPr>
        <p:spPr bwMode="auto">
          <a:xfrm flipV="1">
            <a:off x="2800350" y="4211638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1959" name="AutoShape 112"/>
          <p:cNvCxnSpPr>
            <a:cxnSpLocks noChangeShapeType="1"/>
            <a:stCxn id="81928" idx="6"/>
            <a:endCxn id="81974" idx="0"/>
          </p:cNvCxnSpPr>
          <p:nvPr/>
        </p:nvCxnSpPr>
        <p:spPr bwMode="auto">
          <a:xfrm>
            <a:off x="2782888" y="2998788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81960" name="Line 113"/>
          <p:cNvSpPr>
            <a:spLocks noChangeShapeType="1"/>
          </p:cNvSpPr>
          <p:nvPr/>
        </p:nvSpPr>
        <p:spPr bwMode="auto">
          <a:xfrm>
            <a:off x="3581400" y="386238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1961" name="Text Box 114"/>
          <p:cNvSpPr txBox="1">
            <a:spLocks noChangeArrowheads="1"/>
          </p:cNvSpPr>
          <p:nvPr/>
        </p:nvSpPr>
        <p:spPr bwMode="auto">
          <a:xfrm>
            <a:off x="3276600" y="39020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cxnSp>
        <p:nvCxnSpPr>
          <p:cNvPr id="81962" name="AutoShape 115"/>
          <p:cNvCxnSpPr>
            <a:cxnSpLocks noChangeShapeType="1"/>
            <a:stCxn id="81928" idx="2"/>
            <a:endCxn id="81927" idx="6"/>
          </p:cNvCxnSpPr>
          <p:nvPr/>
        </p:nvCxnSpPr>
        <p:spPr bwMode="auto">
          <a:xfrm flipH="1">
            <a:off x="1646238" y="2998788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1963" name="Group 116"/>
          <p:cNvGrpSpPr>
            <a:grpSpLocks/>
          </p:cNvGrpSpPr>
          <p:nvPr/>
        </p:nvGrpSpPr>
        <p:grpSpPr bwMode="auto">
          <a:xfrm>
            <a:off x="203200" y="3805238"/>
            <a:ext cx="814388" cy="520700"/>
            <a:chOff x="3131" y="2952"/>
            <a:chExt cx="513" cy="328"/>
          </a:xfrm>
        </p:grpSpPr>
        <p:sp>
          <p:nvSpPr>
            <p:cNvPr id="81970" name="Text Box 117"/>
            <p:cNvSpPr txBox="1">
              <a:spLocks noChangeArrowheads="1"/>
            </p:cNvSpPr>
            <p:nvPr/>
          </p:nvSpPr>
          <p:spPr bwMode="auto">
            <a:xfrm>
              <a:off x="3131" y="295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grpSp>
          <p:nvGrpSpPr>
            <p:cNvPr id="81971" name="Group 118"/>
            <p:cNvGrpSpPr>
              <a:grpSpLocks/>
            </p:cNvGrpSpPr>
            <p:nvPr/>
          </p:nvGrpSpPr>
          <p:grpSpPr bwMode="auto">
            <a:xfrm>
              <a:off x="3312" y="2970"/>
              <a:ext cx="332" cy="310"/>
              <a:chOff x="273" y="2626"/>
              <a:chExt cx="332" cy="310"/>
            </a:xfrm>
          </p:grpSpPr>
          <p:sp>
            <p:nvSpPr>
              <p:cNvPr id="81972" name="Oval 119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73" name="Line 120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964" name="Text Box 121"/>
          <p:cNvSpPr txBox="1">
            <a:spLocks noChangeArrowheads="1"/>
          </p:cNvSpPr>
          <p:nvPr/>
        </p:nvSpPr>
        <p:spPr bwMode="auto">
          <a:xfrm>
            <a:off x="4049713" y="3563938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v</a:t>
            </a:r>
            <a:r>
              <a:rPr lang="en-US" baseline="-25000"/>
              <a:t>R1</a:t>
            </a:r>
          </a:p>
          <a:p>
            <a:r>
              <a:rPr lang="en-US"/>
              <a:t>–</a:t>
            </a:r>
          </a:p>
        </p:txBody>
      </p:sp>
      <p:sp>
        <p:nvSpPr>
          <p:cNvPr id="81965" name="Text Box 122"/>
          <p:cNvSpPr txBox="1">
            <a:spLocks noChangeArrowheads="1"/>
          </p:cNvSpPr>
          <p:nvPr/>
        </p:nvSpPr>
        <p:spPr bwMode="auto">
          <a:xfrm>
            <a:off x="4679950" y="2917825"/>
            <a:ext cx="423545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Remove all sources except </a:t>
            </a:r>
            <a:r>
              <a:rPr lang="en-US" i="1"/>
              <a:t>i</a:t>
            </a:r>
            <a:r>
              <a:rPr lang="en-US" i="1" baseline="-25000"/>
              <a:t>s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Source </a:t>
            </a:r>
            <a:r>
              <a:rPr lang="en-US"/>
              <a:t>v</a:t>
            </a:r>
            <a:r>
              <a:rPr lang="en-US" baseline="-25000"/>
              <a:t>s</a:t>
            </a:r>
            <a:r>
              <a:rPr lang="en-US" b="0"/>
              <a:t> is replaced with short circuit</a:t>
            </a:r>
          </a:p>
        </p:txBody>
      </p:sp>
      <p:sp>
        <p:nvSpPr>
          <p:cNvPr id="81966" name="Oval 123"/>
          <p:cNvSpPr>
            <a:spLocks noChangeArrowheads="1"/>
          </p:cNvSpPr>
          <p:nvPr/>
        </p:nvSpPr>
        <p:spPr bwMode="auto">
          <a:xfrm>
            <a:off x="2665413" y="4765675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7" name="Oval 124"/>
          <p:cNvSpPr>
            <a:spLocks noChangeArrowheads="1"/>
          </p:cNvSpPr>
          <p:nvPr/>
        </p:nvSpPr>
        <p:spPr bwMode="auto">
          <a:xfrm>
            <a:off x="2665413" y="4264025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1968" name="AutoShape 125"/>
          <p:cNvCxnSpPr>
            <a:cxnSpLocks noChangeShapeType="1"/>
            <a:stCxn id="81967" idx="4"/>
            <a:endCxn id="81966" idx="0"/>
          </p:cNvCxnSpPr>
          <p:nvPr/>
        </p:nvCxnSpPr>
        <p:spPr bwMode="auto">
          <a:xfrm>
            <a:off x="2732088" y="4386263"/>
            <a:ext cx="0" cy="3794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1969" name="AutoShape 126"/>
          <p:cNvCxnSpPr>
            <a:cxnSpLocks noChangeShapeType="1"/>
            <a:stCxn id="81966" idx="4"/>
            <a:endCxn id="81946" idx="0"/>
          </p:cNvCxnSpPr>
          <p:nvPr/>
        </p:nvCxnSpPr>
        <p:spPr bwMode="auto">
          <a:xfrm>
            <a:off x="2732088" y="4887913"/>
            <a:ext cx="3175" cy="2936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CF8BC4D-0E7B-47F4-9E59-56A8B46364E5}" type="slidenum">
              <a:rPr lang="en-US" smtClean="0"/>
              <a:pPr lvl="1"/>
              <a:t>49</a:t>
            </a:fld>
            <a:endParaRPr lang="en-US" smtClean="0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800" smtClean="0"/>
              <a:t>What is the superposition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Use superposition to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R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17416" name="Oval 68"/>
          <p:cNvSpPr>
            <a:spLocks noChangeArrowheads="1"/>
          </p:cNvSpPr>
          <p:nvPr/>
        </p:nvSpPr>
        <p:spPr bwMode="auto">
          <a:xfrm>
            <a:off x="490538" y="3109913"/>
            <a:ext cx="3776662" cy="1762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Oval 69"/>
          <p:cNvSpPr>
            <a:spLocks noChangeArrowheads="1"/>
          </p:cNvSpPr>
          <p:nvPr/>
        </p:nvSpPr>
        <p:spPr bwMode="auto">
          <a:xfrm>
            <a:off x="1514475" y="31416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Oval 70"/>
          <p:cNvSpPr>
            <a:spLocks noChangeArrowheads="1"/>
          </p:cNvSpPr>
          <p:nvPr/>
        </p:nvSpPr>
        <p:spPr bwMode="auto">
          <a:xfrm>
            <a:off x="2651125" y="31416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Oval 71"/>
          <p:cNvSpPr>
            <a:spLocks noChangeArrowheads="1"/>
          </p:cNvSpPr>
          <p:nvPr/>
        </p:nvSpPr>
        <p:spPr bwMode="auto">
          <a:xfrm>
            <a:off x="1538288" y="53863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20" name="AutoShape 72"/>
          <p:cNvCxnSpPr>
            <a:cxnSpLocks noChangeShapeType="1"/>
            <a:stCxn id="17419" idx="2"/>
            <a:endCxn id="17462" idx="4"/>
          </p:cNvCxnSpPr>
          <p:nvPr/>
        </p:nvCxnSpPr>
        <p:spPr bwMode="auto">
          <a:xfrm rot="10800000">
            <a:off x="754063" y="4530725"/>
            <a:ext cx="784225" cy="9175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7421" name="AutoShape 73"/>
          <p:cNvCxnSpPr>
            <a:cxnSpLocks noChangeShapeType="1"/>
            <a:stCxn id="17419" idx="0"/>
            <a:endCxn id="17427" idx="1"/>
          </p:cNvCxnSpPr>
          <p:nvPr/>
        </p:nvCxnSpPr>
        <p:spPr bwMode="auto">
          <a:xfrm flipV="1">
            <a:off x="1604963" y="4400550"/>
            <a:ext cx="6350" cy="9858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22" name="AutoShape 74"/>
          <p:cNvCxnSpPr>
            <a:cxnSpLocks noChangeShapeType="1"/>
            <a:stCxn id="17417" idx="4"/>
            <a:endCxn id="17425" idx="0"/>
          </p:cNvCxnSpPr>
          <p:nvPr/>
        </p:nvCxnSpPr>
        <p:spPr bwMode="auto">
          <a:xfrm>
            <a:off x="1581150" y="3263900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23" name="AutoShape 75"/>
          <p:cNvCxnSpPr>
            <a:cxnSpLocks noChangeShapeType="1"/>
            <a:stCxn id="17418" idx="4"/>
            <a:endCxn id="17474" idx="0"/>
          </p:cNvCxnSpPr>
          <p:nvPr/>
        </p:nvCxnSpPr>
        <p:spPr bwMode="auto">
          <a:xfrm>
            <a:off x="2717800" y="3263900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7424" name="Text Box 76"/>
          <p:cNvSpPr txBox="1">
            <a:spLocks noChangeArrowheads="1"/>
          </p:cNvSpPr>
          <p:nvPr/>
        </p:nvSpPr>
        <p:spPr bwMode="auto">
          <a:xfrm>
            <a:off x="1143000" y="37528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17425" name="Line 77"/>
          <p:cNvSpPr>
            <a:spLocks noChangeShapeType="1"/>
          </p:cNvSpPr>
          <p:nvPr/>
        </p:nvSpPr>
        <p:spPr bwMode="auto">
          <a:xfrm>
            <a:off x="1597025" y="4057650"/>
            <a:ext cx="100013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26" name="Line 78"/>
          <p:cNvSpPr>
            <a:spLocks noChangeShapeType="1"/>
          </p:cNvSpPr>
          <p:nvPr/>
        </p:nvSpPr>
        <p:spPr bwMode="auto">
          <a:xfrm flipH="1">
            <a:off x="1520825" y="4090988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Line 79"/>
          <p:cNvSpPr>
            <a:spLocks noChangeShapeType="1"/>
          </p:cNvSpPr>
          <p:nvPr/>
        </p:nvSpPr>
        <p:spPr bwMode="auto">
          <a:xfrm>
            <a:off x="1520825" y="4362450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Line 80"/>
          <p:cNvSpPr>
            <a:spLocks noChangeShapeType="1"/>
          </p:cNvSpPr>
          <p:nvPr/>
        </p:nvSpPr>
        <p:spPr bwMode="auto">
          <a:xfrm>
            <a:off x="1525588" y="4124325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Line 81"/>
          <p:cNvSpPr>
            <a:spLocks noChangeShapeType="1"/>
          </p:cNvSpPr>
          <p:nvPr/>
        </p:nvSpPr>
        <p:spPr bwMode="auto">
          <a:xfrm flipH="1">
            <a:off x="1525588" y="4195763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Line 82"/>
          <p:cNvSpPr>
            <a:spLocks noChangeShapeType="1"/>
          </p:cNvSpPr>
          <p:nvPr/>
        </p:nvSpPr>
        <p:spPr bwMode="auto">
          <a:xfrm>
            <a:off x="1525588" y="4238625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31" name="Line 83"/>
          <p:cNvSpPr>
            <a:spLocks noChangeShapeType="1"/>
          </p:cNvSpPr>
          <p:nvPr/>
        </p:nvSpPr>
        <p:spPr bwMode="auto">
          <a:xfrm flipH="1">
            <a:off x="1525588" y="4310063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17432" name="Group 84"/>
          <p:cNvGrpSpPr>
            <a:grpSpLocks/>
          </p:cNvGrpSpPr>
          <p:nvPr/>
        </p:nvGrpSpPr>
        <p:grpSpPr bwMode="auto">
          <a:xfrm>
            <a:off x="2641600" y="3695700"/>
            <a:ext cx="176213" cy="342900"/>
            <a:chOff x="1670" y="2765"/>
            <a:chExt cx="111" cy="216"/>
          </a:xfrm>
        </p:grpSpPr>
        <p:sp>
          <p:nvSpPr>
            <p:cNvPr id="17474" name="Line 8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Line 8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Line 8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Line 8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Line 8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Line 9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Line 9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3" name="Text Box 92"/>
          <p:cNvSpPr txBox="1">
            <a:spLocks noChangeArrowheads="1"/>
          </p:cNvSpPr>
          <p:nvPr/>
        </p:nvSpPr>
        <p:spPr bwMode="auto">
          <a:xfrm>
            <a:off x="2276475" y="33893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+</a:t>
            </a:r>
          </a:p>
        </p:txBody>
      </p:sp>
      <p:grpSp>
        <p:nvGrpSpPr>
          <p:cNvPr id="17434" name="Group 93"/>
          <p:cNvGrpSpPr>
            <a:grpSpLocks/>
          </p:cNvGrpSpPr>
          <p:nvPr/>
        </p:nvGrpSpPr>
        <p:grpSpPr bwMode="auto">
          <a:xfrm>
            <a:off x="1371600" y="5691188"/>
            <a:ext cx="457200" cy="152400"/>
            <a:chOff x="1392" y="3552"/>
            <a:chExt cx="288" cy="96"/>
          </a:xfrm>
        </p:grpSpPr>
        <p:sp>
          <p:nvSpPr>
            <p:cNvPr id="17471" name="Line 94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Line 95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Line 96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5" name="Line 97"/>
          <p:cNvSpPr>
            <a:spLocks noChangeShapeType="1"/>
          </p:cNvSpPr>
          <p:nvPr/>
        </p:nvSpPr>
        <p:spPr bwMode="auto">
          <a:xfrm flipV="1">
            <a:off x="1604963" y="5448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36" name="Oval 98"/>
          <p:cNvSpPr>
            <a:spLocks noChangeArrowheads="1"/>
          </p:cNvSpPr>
          <p:nvPr/>
        </p:nvSpPr>
        <p:spPr bwMode="auto">
          <a:xfrm>
            <a:off x="2668588" y="53863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37" name="AutoShape 99"/>
          <p:cNvCxnSpPr>
            <a:cxnSpLocks noChangeShapeType="1"/>
            <a:stCxn id="17419" idx="6"/>
            <a:endCxn id="17436" idx="2"/>
          </p:cNvCxnSpPr>
          <p:nvPr/>
        </p:nvCxnSpPr>
        <p:spPr bwMode="auto">
          <a:xfrm>
            <a:off x="1670050" y="5448300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38" name="AutoShape 100"/>
          <p:cNvCxnSpPr>
            <a:cxnSpLocks noChangeShapeType="1"/>
            <a:stCxn id="17456" idx="0"/>
            <a:endCxn id="17476" idx="1"/>
          </p:cNvCxnSpPr>
          <p:nvPr/>
        </p:nvCxnSpPr>
        <p:spPr bwMode="auto">
          <a:xfrm flipV="1">
            <a:off x="2732088" y="4038600"/>
            <a:ext cx="0" cy="4302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7439" name="Oval 101"/>
          <p:cNvSpPr>
            <a:spLocks noChangeArrowheads="1"/>
          </p:cNvSpPr>
          <p:nvPr/>
        </p:nvSpPr>
        <p:spPr bwMode="auto">
          <a:xfrm>
            <a:off x="688975" y="31416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40" name="AutoShape 102"/>
          <p:cNvCxnSpPr>
            <a:cxnSpLocks noChangeShapeType="1"/>
            <a:stCxn id="17462" idx="0"/>
            <a:endCxn id="17439" idx="4"/>
          </p:cNvCxnSpPr>
          <p:nvPr/>
        </p:nvCxnSpPr>
        <p:spPr bwMode="auto">
          <a:xfrm flipV="1">
            <a:off x="754063" y="3263900"/>
            <a:ext cx="1587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41" name="AutoShape 103"/>
          <p:cNvCxnSpPr>
            <a:cxnSpLocks noChangeShapeType="1"/>
            <a:stCxn id="17439" idx="6"/>
            <a:endCxn id="17417" idx="2"/>
          </p:cNvCxnSpPr>
          <p:nvPr/>
        </p:nvCxnSpPr>
        <p:spPr bwMode="auto">
          <a:xfrm>
            <a:off x="820738" y="3203575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7442" name="Line 104"/>
          <p:cNvSpPr>
            <a:spLocks noChangeShapeType="1"/>
          </p:cNvSpPr>
          <p:nvPr/>
        </p:nvSpPr>
        <p:spPr bwMode="auto">
          <a:xfrm>
            <a:off x="1836738" y="393700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43" name="Line 105"/>
          <p:cNvSpPr>
            <a:spLocks noChangeShapeType="1"/>
          </p:cNvSpPr>
          <p:nvPr/>
        </p:nvSpPr>
        <p:spPr bwMode="auto">
          <a:xfrm flipV="1">
            <a:off x="2886075" y="36433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44" name="Text Box 106"/>
          <p:cNvSpPr txBox="1">
            <a:spLocks noChangeArrowheads="1"/>
          </p:cNvSpPr>
          <p:nvPr/>
        </p:nvSpPr>
        <p:spPr bwMode="auto">
          <a:xfrm>
            <a:off x="1855788" y="398462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17445" name="Text Box 107"/>
          <p:cNvSpPr txBox="1">
            <a:spLocks noChangeArrowheads="1"/>
          </p:cNvSpPr>
          <p:nvPr/>
        </p:nvSpPr>
        <p:spPr bwMode="auto">
          <a:xfrm>
            <a:off x="2886075" y="36639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grpSp>
        <p:nvGrpSpPr>
          <p:cNvPr id="17446" name="Group 108"/>
          <p:cNvGrpSpPr>
            <a:grpSpLocks/>
          </p:cNvGrpSpPr>
          <p:nvPr/>
        </p:nvGrpSpPr>
        <p:grpSpPr bwMode="auto">
          <a:xfrm>
            <a:off x="3938588" y="4073525"/>
            <a:ext cx="176212" cy="342900"/>
            <a:chOff x="1670" y="2765"/>
            <a:chExt cx="111" cy="216"/>
          </a:xfrm>
        </p:grpSpPr>
        <p:sp>
          <p:nvSpPr>
            <p:cNvPr id="17464" name="Line 10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11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11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11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11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Line 11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Line 11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7" name="Text Box 116"/>
          <p:cNvSpPr txBox="1">
            <a:spLocks noChangeArrowheads="1"/>
          </p:cNvSpPr>
          <p:nvPr/>
        </p:nvSpPr>
        <p:spPr bwMode="auto">
          <a:xfrm>
            <a:off x="3581400" y="376872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3</a:t>
            </a:r>
          </a:p>
          <a:p>
            <a:endParaRPr lang="en-US"/>
          </a:p>
        </p:txBody>
      </p:sp>
      <p:cxnSp>
        <p:nvCxnSpPr>
          <p:cNvPr id="17448" name="AutoShape 117"/>
          <p:cNvCxnSpPr>
            <a:cxnSpLocks noChangeShapeType="1"/>
            <a:stCxn id="17436" idx="6"/>
            <a:endCxn id="17466" idx="1"/>
          </p:cNvCxnSpPr>
          <p:nvPr/>
        </p:nvCxnSpPr>
        <p:spPr bwMode="auto">
          <a:xfrm flipV="1">
            <a:off x="2800350" y="4416425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7449" name="AutoShape 118"/>
          <p:cNvCxnSpPr>
            <a:cxnSpLocks noChangeShapeType="1"/>
            <a:stCxn id="17418" idx="6"/>
            <a:endCxn id="17464" idx="0"/>
          </p:cNvCxnSpPr>
          <p:nvPr/>
        </p:nvCxnSpPr>
        <p:spPr bwMode="auto">
          <a:xfrm>
            <a:off x="2782888" y="3203575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7450" name="Line 119"/>
          <p:cNvSpPr>
            <a:spLocks noChangeShapeType="1"/>
          </p:cNvSpPr>
          <p:nvPr/>
        </p:nvSpPr>
        <p:spPr bwMode="auto">
          <a:xfrm>
            <a:off x="3581400" y="4067175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51" name="Text Box 120"/>
          <p:cNvSpPr txBox="1">
            <a:spLocks noChangeArrowheads="1"/>
          </p:cNvSpPr>
          <p:nvPr/>
        </p:nvSpPr>
        <p:spPr bwMode="auto">
          <a:xfrm>
            <a:off x="3276600" y="41068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cxnSp>
        <p:nvCxnSpPr>
          <p:cNvPr id="17452" name="AutoShape 121"/>
          <p:cNvCxnSpPr>
            <a:cxnSpLocks noChangeShapeType="1"/>
            <a:stCxn id="17418" idx="2"/>
            <a:endCxn id="17417" idx="6"/>
          </p:cNvCxnSpPr>
          <p:nvPr/>
        </p:nvCxnSpPr>
        <p:spPr bwMode="auto">
          <a:xfrm flipH="1">
            <a:off x="1646238" y="3203575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7453" name="Group 122"/>
          <p:cNvGrpSpPr>
            <a:grpSpLocks/>
          </p:cNvGrpSpPr>
          <p:nvPr/>
        </p:nvGrpSpPr>
        <p:grpSpPr bwMode="auto">
          <a:xfrm>
            <a:off x="203200" y="4010025"/>
            <a:ext cx="814388" cy="520700"/>
            <a:chOff x="3131" y="2952"/>
            <a:chExt cx="513" cy="328"/>
          </a:xfrm>
        </p:grpSpPr>
        <p:sp>
          <p:nvSpPr>
            <p:cNvPr id="17460" name="Text Box 123"/>
            <p:cNvSpPr txBox="1">
              <a:spLocks noChangeArrowheads="1"/>
            </p:cNvSpPr>
            <p:nvPr/>
          </p:nvSpPr>
          <p:spPr bwMode="auto">
            <a:xfrm>
              <a:off x="3131" y="295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grpSp>
          <p:nvGrpSpPr>
            <p:cNvPr id="17461" name="Group 124"/>
            <p:cNvGrpSpPr>
              <a:grpSpLocks/>
            </p:cNvGrpSpPr>
            <p:nvPr/>
          </p:nvGrpSpPr>
          <p:grpSpPr bwMode="auto">
            <a:xfrm>
              <a:off x="3312" y="2970"/>
              <a:ext cx="332" cy="310"/>
              <a:chOff x="273" y="2626"/>
              <a:chExt cx="332" cy="310"/>
            </a:xfrm>
          </p:grpSpPr>
          <p:sp>
            <p:nvSpPr>
              <p:cNvPr id="17462" name="Oval 125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3" name="Line 126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7454" name="Text Box 127"/>
          <p:cNvSpPr txBox="1">
            <a:spLocks noChangeArrowheads="1"/>
          </p:cNvSpPr>
          <p:nvPr/>
        </p:nvSpPr>
        <p:spPr bwMode="auto">
          <a:xfrm>
            <a:off x="4049713" y="3768725"/>
            <a:ext cx="484187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v</a:t>
            </a:r>
            <a:r>
              <a:rPr lang="en-US" baseline="-25000"/>
              <a:t>R1</a:t>
            </a:r>
          </a:p>
          <a:p>
            <a:r>
              <a:rPr lang="en-US"/>
              <a:t>–</a:t>
            </a:r>
          </a:p>
        </p:txBody>
      </p:sp>
      <p:sp>
        <p:nvSpPr>
          <p:cNvPr id="17455" name="Oval 128"/>
          <p:cNvSpPr>
            <a:spLocks noChangeArrowheads="1"/>
          </p:cNvSpPr>
          <p:nvPr/>
        </p:nvSpPr>
        <p:spPr bwMode="auto">
          <a:xfrm>
            <a:off x="2665413" y="49704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Oval 129"/>
          <p:cNvSpPr>
            <a:spLocks noChangeArrowheads="1"/>
          </p:cNvSpPr>
          <p:nvPr/>
        </p:nvSpPr>
        <p:spPr bwMode="auto">
          <a:xfrm>
            <a:off x="2665413" y="446881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57" name="AutoShape 130"/>
          <p:cNvCxnSpPr>
            <a:cxnSpLocks noChangeShapeType="1"/>
            <a:stCxn id="17456" idx="4"/>
            <a:endCxn id="17455" idx="0"/>
          </p:cNvCxnSpPr>
          <p:nvPr/>
        </p:nvCxnSpPr>
        <p:spPr bwMode="auto">
          <a:xfrm>
            <a:off x="2732088" y="4591050"/>
            <a:ext cx="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58" name="AutoShape 131"/>
          <p:cNvCxnSpPr>
            <a:cxnSpLocks noChangeShapeType="1"/>
            <a:stCxn id="17455" idx="4"/>
            <a:endCxn id="17436" idx="0"/>
          </p:cNvCxnSpPr>
          <p:nvPr/>
        </p:nvCxnSpPr>
        <p:spPr bwMode="auto">
          <a:xfrm>
            <a:off x="2732088" y="5092700"/>
            <a:ext cx="3175" cy="2936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aphicFrame>
        <p:nvGraphicFramePr>
          <p:cNvPr id="17410" name="Object 132"/>
          <p:cNvGraphicFramePr>
            <a:graphicFrameLocks noChangeAspect="1"/>
          </p:cNvGraphicFramePr>
          <p:nvPr/>
        </p:nvGraphicFramePr>
        <p:xfrm>
          <a:off x="5035550" y="2819400"/>
          <a:ext cx="3187700" cy="3429000"/>
        </p:xfrm>
        <a:graphic>
          <a:graphicData uri="http://schemas.openxmlformats.org/presentationml/2006/ole">
            <p:oleObj spid="_x0000_s17410" name="Equation" r:id="rId3" imgW="1739880" imgH="1981080" progId="Equation.3">
              <p:embed/>
            </p:oleObj>
          </a:graphicData>
        </a:graphic>
      </p:graphicFrame>
      <p:sp>
        <p:nvSpPr>
          <p:cNvPr id="17459" name="Text Box 133"/>
          <p:cNvSpPr txBox="1">
            <a:spLocks noChangeArrowheads="1"/>
          </p:cNvSpPr>
          <p:nvPr/>
        </p:nvSpPr>
        <p:spPr bwMode="auto">
          <a:xfrm>
            <a:off x="292100" y="274320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53D3A96-7065-4F94-B8CE-7EB4C137B023}" type="slidenum">
              <a:rPr lang="en-US" smtClean="0"/>
              <a:pPr lvl="1"/>
              <a:t>5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Review…Overview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409700"/>
            <a:ext cx="8356600" cy="48387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Kirchoff’s current law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Kirchoff’s voltage law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Passive sign convention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Voltage/current dividers (Ohm’s Law)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Wheatstone bridge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Measuring Devices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Node voltage method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Mesh current method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Principle of superposition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Source transformation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/>
              <a:t>Th</a:t>
            </a:r>
            <a:r>
              <a:rPr lang="en-US" sz="2000" smtClean="0">
                <a:cs typeface="Times New Roman" pitchFamily="18" charset="0"/>
              </a:rPr>
              <a:t>évenin equivalent circuits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Norton equivalent circuits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Maximum power transfer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000" smtClean="0">
                <a:cs typeface="Times New Roman" pitchFamily="18" charset="0"/>
              </a:rPr>
              <a:t>Dependent Sources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45ED379-0A23-4167-A09C-E92B5983B10B}" type="slidenum">
              <a:rPr lang="en-US" smtClean="0"/>
              <a:pPr lvl="1"/>
              <a:t>50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829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800" smtClean="0"/>
              <a:t>What is the superposition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Use superposition to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R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82951" name="Oval 70"/>
          <p:cNvSpPr>
            <a:spLocks noChangeArrowheads="1"/>
          </p:cNvSpPr>
          <p:nvPr/>
        </p:nvSpPr>
        <p:spPr bwMode="auto">
          <a:xfrm>
            <a:off x="1514475" y="30892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Oval 71"/>
          <p:cNvSpPr>
            <a:spLocks noChangeArrowheads="1"/>
          </p:cNvSpPr>
          <p:nvPr/>
        </p:nvSpPr>
        <p:spPr bwMode="auto">
          <a:xfrm>
            <a:off x="2651125" y="30892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Oval 72"/>
          <p:cNvSpPr>
            <a:spLocks noChangeArrowheads="1"/>
          </p:cNvSpPr>
          <p:nvPr/>
        </p:nvSpPr>
        <p:spPr bwMode="auto">
          <a:xfrm>
            <a:off x="1538288" y="5334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954" name="AutoShape 73"/>
          <p:cNvCxnSpPr>
            <a:cxnSpLocks noChangeShapeType="1"/>
            <a:stCxn id="82953" idx="2"/>
            <a:endCxn id="82991" idx="4"/>
          </p:cNvCxnSpPr>
          <p:nvPr/>
        </p:nvCxnSpPr>
        <p:spPr bwMode="auto">
          <a:xfrm rot="10800000">
            <a:off x="754063" y="4613275"/>
            <a:ext cx="784225" cy="7826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955" name="AutoShape 74"/>
          <p:cNvCxnSpPr>
            <a:cxnSpLocks noChangeShapeType="1"/>
            <a:stCxn id="82953" idx="0"/>
            <a:endCxn id="82961" idx="1"/>
          </p:cNvCxnSpPr>
          <p:nvPr/>
        </p:nvCxnSpPr>
        <p:spPr bwMode="auto">
          <a:xfrm flipV="1">
            <a:off x="1604963" y="4348163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2956" name="AutoShape 75"/>
          <p:cNvCxnSpPr>
            <a:cxnSpLocks noChangeShapeType="1"/>
            <a:stCxn id="82951" idx="4"/>
            <a:endCxn id="82959" idx="0"/>
          </p:cNvCxnSpPr>
          <p:nvPr/>
        </p:nvCxnSpPr>
        <p:spPr bwMode="auto">
          <a:xfrm>
            <a:off x="1581150" y="3211513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2957" name="AutoShape 76"/>
          <p:cNvCxnSpPr>
            <a:cxnSpLocks noChangeShapeType="1"/>
            <a:stCxn id="82952" idx="4"/>
            <a:endCxn id="83006" idx="0"/>
          </p:cNvCxnSpPr>
          <p:nvPr/>
        </p:nvCxnSpPr>
        <p:spPr bwMode="auto">
          <a:xfrm>
            <a:off x="2717800" y="3211513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958" name="Text Box 77"/>
          <p:cNvSpPr txBox="1">
            <a:spLocks noChangeArrowheads="1"/>
          </p:cNvSpPr>
          <p:nvPr/>
        </p:nvSpPr>
        <p:spPr bwMode="auto">
          <a:xfrm>
            <a:off x="1143000" y="37004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82959" name="Line 78"/>
          <p:cNvSpPr>
            <a:spLocks noChangeShapeType="1"/>
          </p:cNvSpPr>
          <p:nvPr/>
        </p:nvSpPr>
        <p:spPr bwMode="auto">
          <a:xfrm>
            <a:off x="1597025" y="4005263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60" name="Line 79"/>
          <p:cNvSpPr>
            <a:spLocks noChangeShapeType="1"/>
          </p:cNvSpPr>
          <p:nvPr/>
        </p:nvSpPr>
        <p:spPr bwMode="auto">
          <a:xfrm flipH="1">
            <a:off x="1520825" y="4038600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61" name="Line 80"/>
          <p:cNvSpPr>
            <a:spLocks noChangeShapeType="1"/>
          </p:cNvSpPr>
          <p:nvPr/>
        </p:nvSpPr>
        <p:spPr bwMode="auto">
          <a:xfrm>
            <a:off x="1520825" y="4310063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62" name="Line 81"/>
          <p:cNvSpPr>
            <a:spLocks noChangeShapeType="1"/>
          </p:cNvSpPr>
          <p:nvPr/>
        </p:nvSpPr>
        <p:spPr bwMode="auto">
          <a:xfrm>
            <a:off x="1525588" y="4071938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63" name="Line 82"/>
          <p:cNvSpPr>
            <a:spLocks noChangeShapeType="1"/>
          </p:cNvSpPr>
          <p:nvPr/>
        </p:nvSpPr>
        <p:spPr bwMode="auto">
          <a:xfrm flipH="1">
            <a:off x="1525588" y="4143375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64" name="Line 83"/>
          <p:cNvSpPr>
            <a:spLocks noChangeShapeType="1"/>
          </p:cNvSpPr>
          <p:nvPr/>
        </p:nvSpPr>
        <p:spPr bwMode="auto">
          <a:xfrm>
            <a:off x="1525588" y="4186238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65" name="Line 84"/>
          <p:cNvSpPr>
            <a:spLocks noChangeShapeType="1"/>
          </p:cNvSpPr>
          <p:nvPr/>
        </p:nvSpPr>
        <p:spPr bwMode="auto">
          <a:xfrm flipH="1">
            <a:off x="1525588" y="4257675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82966" name="Group 85"/>
          <p:cNvGrpSpPr>
            <a:grpSpLocks/>
          </p:cNvGrpSpPr>
          <p:nvPr/>
        </p:nvGrpSpPr>
        <p:grpSpPr bwMode="auto">
          <a:xfrm>
            <a:off x="2641600" y="3643313"/>
            <a:ext cx="176213" cy="342900"/>
            <a:chOff x="1670" y="2765"/>
            <a:chExt cx="111" cy="216"/>
          </a:xfrm>
        </p:grpSpPr>
        <p:sp>
          <p:nvSpPr>
            <p:cNvPr id="83006" name="Line 86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7" name="Line 87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8" name="Line 88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9" name="Line 89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0" name="Line 90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1" name="Line 91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12" name="Line 92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67" name="Text Box 93"/>
          <p:cNvSpPr txBox="1">
            <a:spLocks noChangeArrowheads="1"/>
          </p:cNvSpPr>
          <p:nvPr/>
        </p:nvSpPr>
        <p:spPr bwMode="auto">
          <a:xfrm>
            <a:off x="2276475" y="333692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+</a:t>
            </a:r>
          </a:p>
        </p:txBody>
      </p:sp>
      <p:grpSp>
        <p:nvGrpSpPr>
          <p:cNvPr id="82968" name="Group 94"/>
          <p:cNvGrpSpPr>
            <a:grpSpLocks/>
          </p:cNvGrpSpPr>
          <p:nvPr/>
        </p:nvGrpSpPr>
        <p:grpSpPr bwMode="auto">
          <a:xfrm>
            <a:off x="1371600" y="5638800"/>
            <a:ext cx="457200" cy="152400"/>
            <a:chOff x="1392" y="3552"/>
            <a:chExt cx="288" cy="96"/>
          </a:xfrm>
        </p:grpSpPr>
        <p:sp>
          <p:nvSpPr>
            <p:cNvPr id="83003" name="Line 95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4" name="Line 96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5" name="Line 97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69" name="Line 98"/>
          <p:cNvSpPr>
            <a:spLocks noChangeShapeType="1"/>
          </p:cNvSpPr>
          <p:nvPr/>
        </p:nvSpPr>
        <p:spPr bwMode="auto">
          <a:xfrm flipV="1">
            <a:off x="1604963" y="53959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70" name="Oval 99"/>
          <p:cNvSpPr>
            <a:spLocks noChangeArrowheads="1"/>
          </p:cNvSpPr>
          <p:nvPr/>
        </p:nvSpPr>
        <p:spPr bwMode="auto">
          <a:xfrm>
            <a:off x="2668588" y="5334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971" name="AutoShape 100"/>
          <p:cNvCxnSpPr>
            <a:cxnSpLocks noChangeShapeType="1"/>
            <a:stCxn id="82953" idx="6"/>
            <a:endCxn id="82970" idx="2"/>
          </p:cNvCxnSpPr>
          <p:nvPr/>
        </p:nvCxnSpPr>
        <p:spPr bwMode="auto">
          <a:xfrm>
            <a:off x="1670050" y="5395913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2972" name="AutoShape 101"/>
          <p:cNvCxnSpPr>
            <a:cxnSpLocks noChangeShapeType="1"/>
            <a:stCxn id="82995" idx="0"/>
            <a:endCxn id="83008" idx="1"/>
          </p:cNvCxnSpPr>
          <p:nvPr/>
        </p:nvCxnSpPr>
        <p:spPr bwMode="auto">
          <a:xfrm flipH="1" flipV="1">
            <a:off x="2732088" y="3986213"/>
            <a:ext cx="1587" cy="377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973" name="Oval 102"/>
          <p:cNvSpPr>
            <a:spLocks noChangeArrowheads="1"/>
          </p:cNvSpPr>
          <p:nvPr/>
        </p:nvSpPr>
        <p:spPr bwMode="auto">
          <a:xfrm>
            <a:off x="688975" y="3089275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2974" name="AutoShape 103"/>
          <p:cNvCxnSpPr>
            <a:cxnSpLocks noChangeShapeType="1"/>
            <a:stCxn id="82992" idx="0"/>
            <a:endCxn id="82973" idx="4"/>
          </p:cNvCxnSpPr>
          <p:nvPr/>
        </p:nvCxnSpPr>
        <p:spPr bwMode="auto">
          <a:xfrm flipV="1">
            <a:off x="755650" y="3211513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2975" name="AutoShape 104"/>
          <p:cNvCxnSpPr>
            <a:cxnSpLocks noChangeShapeType="1"/>
            <a:stCxn id="82973" idx="6"/>
            <a:endCxn id="82951" idx="2"/>
          </p:cNvCxnSpPr>
          <p:nvPr/>
        </p:nvCxnSpPr>
        <p:spPr bwMode="auto">
          <a:xfrm>
            <a:off x="820738" y="3151188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976" name="Line 105"/>
          <p:cNvSpPr>
            <a:spLocks noChangeShapeType="1"/>
          </p:cNvSpPr>
          <p:nvPr/>
        </p:nvSpPr>
        <p:spPr bwMode="auto">
          <a:xfrm>
            <a:off x="1836738" y="38846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77" name="Line 106"/>
          <p:cNvSpPr>
            <a:spLocks noChangeShapeType="1"/>
          </p:cNvSpPr>
          <p:nvPr/>
        </p:nvSpPr>
        <p:spPr bwMode="auto">
          <a:xfrm flipV="1">
            <a:off x="2886075" y="3590925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78" name="Text Box 107"/>
          <p:cNvSpPr txBox="1">
            <a:spLocks noChangeArrowheads="1"/>
          </p:cNvSpPr>
          <p:nvPr/>
        </p:nvSpPr>
        <p:spPr bwMode="auto">
          <a:xfrm>
            <a:off x="1855788" y="39322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82979" name="Text Box 108"/>
          <p:cNvSpPr txBox="1">
            <a:spLocks noChangeArrowheads="1"/>
          </p:cNvSpPr>
          <p:nvPr/>
        </p:nvSpPr>
        <p:spPr bwMode="auto">
          <a:xfrm>
            <a:off x="2886075" y="36115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grpSp>
        <p:nvGrpSpPr>
          <p:cNvPr id="82980" name="Group 109"/>
          <p:cNvGrpSpPr>
            <a:grpSpLocks/>
          </p:cNvGrpSpPr>
          <p:nvPr/>
        </p:nvGrpSpPr>
        <p:grpSpPr bwMode="auto">
          <a:xfrm>
            <a:off x="3938588" y="4021138"/>
            <a:ext cx="176212" cy="342900"/>
            <a:chOff x="1670" y="2765"/>
            <a:chExt cx="111" cy="216"/>
          </a:xfrm>
        </p:grpSpPr>
        <p:sp>
          <p:nvSpPr>
            <p:cNvPr id="82996" name="Line 110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7" name="Line 111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8" name="Line 112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999" name="Line 113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0" name="Line 114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1" name="Line 115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02" name="Line 116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81" name="Text Box 117"/>
          <p:cNvSpPr txBox="1">
            <a:spLocks noChangeArrowheads="1"/>
          </p:cNvSpPr>
          <p:nvPr/>
        </p:nvSpPr>
        <p:spPr bwMode="auto">
          <a:xfrm>
            <a:off x="3581400" y="37163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3</a:t>
            </a:r>
          </a:p>
          <a:p>
            <a:endParaRPr lang="en-US"/>
          </a:p>
        </p:txBody>
      </p:sp>
      <p:cxnSp>
        <p:nvCxnSpPr>
          <p:cNvPr id="82982" name="AutoShape 118"/>
          <p:cNvCxnSpPr>
            <a:cxnSpLocks noChangeShapeType="1"/>
            <a:stCxn id="82970" idx="6"/>
            <a:endCxn id="82998" idx="1"/>
          </p:cNvCxnSpPr>
          <p:nvPr/>
        </p:nvCxnSpPr>
        <p:spPr bwMode="auto">
          <a:xfrm flipV="1">
            <a:off x="2800350" y="4364038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2983" name="AutoShape 119"/>
          <p:cNvCxnSpPr>
            <a:cxnSpLocks noChangeShapeType="1"/>
            <a:stCxn id="82952" idx="6"/>
            <a:endCxn id="82996" idx="0"/>
          </p:cNvCxnSpPr>
          <p:nvPr/>
        </p:nvCxnSpPr>
        <p:spPr bwMode="auto">
          <a:xfrm>
            <a:off x="2782888" y="3151188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82984" name="Line 120"/>
          <p:cNvSpPr>
            <a:spLocks noChangeShapeType="1"/>
          </p:cNvSpPr>
          <p:nvPr/>
        </p:nvSpPr>
        <p:spPr bwMode="auto">
          <a:xfrm>
            <a:off x="3581400" y="401478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85" name="Text Box 121"/>
          <p:cNvSpPr txBox="1">
            <a:spLocks noChangeArrowheads="1"/>
          </p:cNvSpPr>
          <p:nvPr/>
        </p:nvSpPr>
        <p:spPr bwMode="auto">
          <a:xfrm>
            <a:off x="3276600" y="40544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cxnSp>
        <p:nvCxnSpPr>
          <p:cNvPr id="82986" name="AutoShape 122"/>
          <p:cNvCxnSpPr>
            <a:cxnSpLocks noChangeShapeType="1"/>
            <a:stCxn id="82952" idx="2"/>
            <a:endCxn id="82951" idx="6"/>
          </p:cNvCxnSpPr>
          <p:nvPr/>
        </p:nvCxnSpPr>
        <p:spPr bwMode="auto">
          <a:xfrm flipH="1">
            <a:off x="1646238" y="3151188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2987" name="Text Box 123"/>
          <p:cNvSpPr txBox="1">
            <a:spLocks noChangeArrowheads="1"/>
          </p:cNvSpPr>
          <p:nvPr/>
        </p:nvSpPr>
        <p:spPr bwMode="auto">
          <a:xfrm>
            <a:off x="4049713" y="3716338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v</a:t>
            </a:r>
            <a:r>
              <a:rPr lang="en-US" baseline="-25000"/>
              <a:t>R2</a:t>
            </a:r>
          </a:p>
          <a:p>
            <a:r>
              <a:rPr lang="en-US"/>
              <a:t>–</a:t>
            </a:r>
          </a:p>
        </p:txBody>
      </p:sp>
      <p:sp>
        <p:nvSpPr>
          <p:cNvPr id="82988" name="Text Box 124"/>
          <p:cNvSpPr txBox="1">
            <a:spLocks noChangeArrowheads="1"/>
          </p:cNvSpPr>
          <p:nvPr/>
        </p:nvSpPr>
        <p:spPr bwMode="auto">
          <a:xfrm>
            <a:off x="4679950" y="3070225"/>
            <a:ext cx="423545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Remove all sources except </a:t>
            </a:r>
            <a:r>
              <a:rPr lang="en-US"/>
              <a:t>v</a:t>
            </a:r>
            <a:r>
              <a:rPr lang="en-US" i="1" baseline="-25000"/>
              <a:t>s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Source </a:t>
            </a:r>
            <a:r>
              <a:rPr lang="en-US" i="1"/>
              <a:t>i</a:t>
            </a:r>
            <a:r>
              <a:rPr lang="en-US" baseline="-25000"/>
              <a:t>s</a:t>
            </a:r>
            <a:r>
              <a:rPr lang="en-US" b="0"/>
              <a:t> is replaced with open circuit</a:t>
            </a:r>
          </a:p>
        </p:txBody>
      </p:sp>
      <p:cxnSp>
        <p:nvCxnSpPr>
          <p:cNvPr id="82989" name="AutoShape 125"/>
          <p:cNvCxnSpPr>
            <a:cxnSpLocks noChangeShapeType="1"/>
            <a:stCxn id="82995" idx="2"/>
            <a:endCxn id="82970" idx="0"/>
          </p:cNvCxnSpPr>
          <p:nvPr/>
        </p:nvCxnSpPr>
        <p:spPr bwMode="auto">
          <a:xfrm>
            <a:off x="2733675" y="5005388"/>
            <a:ext cx="1588" cy="328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2990" name="Group 126"/>
          <p:cNvGrpSpPr>
            <a:grpSpLocks/>
          </p:cNvGrpSpPr>
          <p:nvPr/>
        </p:nvGrpSpPr>
        <p:grpSpPr bwMode="auto">
          <a:xfrm>
            <a:off x="2105025" y="4364038"/>
            <a:ext cx="893763" cy="641350"/>
            <a:chOff x="42" y="2584"/>
            <a:chExt cx="563" cy="404"/>
          </a:xfrm>
        </p:grpSpPr>
        <p:sp>
          <p:nvSpPr>
            <p:cNvPr id="82993" name="Text Box 127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82994" name="Oval 128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5" name="Text Box 129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82991" name="Oval 130"/>
          <p:cNvSpPr>
            <a:spLocks noChangeArrowheads="1"/>
          </p:cNvSpPr>
          <p:nvPr/>
        </p:nvSpPr>
        <p:spPr bwMode="auto">
          <a:xfrm>
            <a:off x="687388" y="4491038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2" name="Oval 131"/>
          <p:cNvSpPr>
            <a:spLocks noChangeArrowheads="1"/>
          </p:cNvSpPr>
          <p:nvPr/>
        </p:nvSpPr>
        <p:spPr bwMode="auto">
          <a:xfrm>
            <a:off x="688975" y="3957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99448CC-3663-4F99-8C8D-6BF4605FB914}" type="slidenum">
              <a:rPr lang="en-US" smtClean="0"/>
              <a:pPr lvl="1"/>
              <a:t>51</a:t>
            </a:fld>
            <a:endParaRPr lang="en-US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800" smtClean="0"/>
              <a:t>What is the superposition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Use superposition to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R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18440" name="Oval 66"/>
          <p:cNvSpPr>
            <a:spLocks noChangeArrowheads="1"/>
          </p:cNvSpPr>
          <p:nvPr/>
        </p:nvSpPr>
        <p:spPr bwMode="auto">
          <a:xfrm>
            <a:off x="228600" y="3287713"/>
            <a:ext cx="2874963" cy="21907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Oval 67"/>
          <p:cNvSpPr>
            <a:spLocks noChangeArrowheads="1"/>
          </p:cNvSpPr>
          <p:nvPr/>
        </p:nvSpPr>
        <p:spPr bwMode="auto">
          <a:xfrm>
            <a:off x="447675" y="33528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Oval 68"/>
          <p:cNvSpPr>
            <a:spLocks noChangeArrowheads="1"/>
          </p:cNvSpPr>
          <p:nvPr/>
        </p:nvSpPr>
        <p:spPr bwMode="auto">
          <a:xfrm>
            <a:off x="1584325" y="33528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69"/>
          <p:cNvSpPr>
            <a:spLocks noChangeArrowheads="1"/>
          </p:cNvSpPr>
          <p:nvPr/>
        </p:nvSpPr>
        <p:spPr bwMode="auto">
          <a:xfrm>
            <a:off x="471488" y="55975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44" name="AutoShape 70"/>
          <p:cNvCxnSpPr>
            <a:cxnSpLocks noChangeShapeType="1"/>
            <a:stCxn id="18443" idx="0"/>
            <a:endCxn id="18450" idx="1"/>
          </p:cNvCxnSpPr>
          <p:nvPr/>
        </p:nvCxnSpPr>
        <p:spPr bwMode="auto">
          <a:xfrm flipV="1">
            <a:off x="538163" y="461168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45" name="AutoShape 71"/>
          <p:cNvCxnSpPr>
            <a:cxnSpLocks noChangeShapeType="1"/>
            <a:stCxn id="18441" idx="4"/>
            <a:endCxn id="18448" idx="0"/>
          </p:cNvCxnSpPr>
          <p:nvPr/>
        </p:nvCxnSpPr>
        <p:spPr bwMode="auto">
          <a:xfrm>
            <a:off x="514350" y="347503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46" name="AutoShape 72"/>
          <p:cNvCxnSpPr>
            <a:cxnSpLocks noChangeShapeType="1"/>
            <a:stCxn id="18442" idx="4"/>
            <a:endCxn id="18490" idx="0"/>
          </p:cNvCxnSpPr>
          <p:nvPr/>
        </p:nvCxnSpPr>
        <p:spPr bwMode="auto">
          <a:xfrm>
            <a:off x="1651000" y="347503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8447" name="Text Box 73"/>
          <p:cNvSpPr txBox="1">
            <a:spLocks noChangeArrowheads="1"/>
          </p:cNvSpPr>
          <p:nvPr/>
        </p:nvSpPr>
        <p:spPr bwMode="auto">
          <a:xfrm>
            <a:off x="76200" y="39639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18448" name="Line 74"/>
          <p:cNvSpPr>
            <a:spLocks noChangeShapeType="1"/>
          </p:cNvSpPr>
          <p:nvPr/>
        </p:nvSpPr>
        <p:spPr bwMode="auto">
          <a:xfrm>
            <a:off x="530225" y="426878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49" name="Line 75"/>
          <p:cNvSpPr>
            <a:spLocks noChangeShapeType="1"/>
          </p:cNvSpPr>
          <p:nvPr/>
        </p:nvSpPr>
        <p:spPr bwMode="auto">
          <a:xfrm flipH="1">
            <a:off x="454025" y="43021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50" name="Line 76"/>
          <p:cNvSpPr>
            <a:spLocks noChangeShapeType="1"/>
          </p:cNvSpPr>
          <p:nvPr/>
        </p:nvSpPr>
        <p:spPr bwMode="auto">
          <a:xfrm>
            <a:off x="454025" y="457358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51" name="Line 77"/>
          <p:cNvSpPr>
            <a:spLocks noChangeShapeType="1"/>
          </p:cNvSpPr>
          <p:nvPr/>
        </p:nvSpPr>
        <p:spPr bwMode="auto">
          <a:xfrm>
            <a:off x="458788" y="433546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52" name="Line 78"/>
          <p:cNvSpPr>
            <a:spLocks noChangeShapeType="1"/>
          </p:cNvSpPr>
          <p:nvPr/>
        </p:nvSpPr>
        <p:spPr bwMode="auto">
          <a:xfrm flipH="1">
            <a:off x="458788" y="44069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53" name="Line 79"/>
          <p:cNvSpPr>
            <a:spLocks noChangeShapeType="1"/>
          </p:cNvSpPr>
          <p:nvPr/>
        </p:nvSpPr>
        <p:spPr bwMode="auto">
          <a:xfrm>
            <a:off x="458788" y="44497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Line 80"/>
          <p:cNvSpPr>
            <a:spLocks noChangeShapeType="1"/>
          </p:cNvSpPr>
          <p:nvPr/>
        </p:nvSpPr>
        <p:spPr bwMode="auto">
          <a:xfrm flipH="1">
            <a:off x="458788" y="452120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18455" name="Group 81"/>
          <p:cNvGrpSpPr>
            <a:grpSpLocks/>
          </p:cNvGrpSpPr>
          <p:nvPr/>
        </p:nvGrpSpPr>
        <p:grpSpPr bwMode="auto">
          <a:xfrm>
            <a:off x="1574800" y="3906838"/>
            <a:ext cx="176213" cy="342900"/>
            <a:chOff x="1670" y="2765"/>
            <a:chExt cx="111" cy="216"/>
          </a:xfrm>
        </p:grpSpPr>
        <p:sp>
          <p:nvSpPr>
            <p:cNvPr id="18490" name="Line 8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1" name="Line 8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2" name="Line 8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Line 8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4" name="Line 8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Line 8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Line 8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6" name="Text Box 89"/>
          <p:cNvSpPr txBox="1">
            <a:spLocks noChangeArrowheads="1"/>
          </p:cNvSpPr>
          <p:nvPr/>
        </p:nvSpPr>
        <p:spPr bwMode="auto">
          <a:xfrm>
            <a:off x="1209675" y="36004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–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+</a:t>
            </a:r>
          </a:p>
        </p:txBody>
      </p:sp>
      <p:grpSp>
        <p:nvGrpSpPr>
          <p:cNvPr id="18457" name="Group 90"/>
          <p:cNvGrpSpPr>
            <a:grpSpLocks/>
          </p:cNvGrpSpPr>
          <p:nvPr/>
        </p:nvGrpSpPr>
        <p:grpSpPr bwMode="auto">
          <a:xfrm>
            <a:off x="304800" y="5902325"/>
            <a:ext cx="457200" cy="152400"/>
            <a:chOff x="1392" y="3552"/>
            <a:chExt cx="288" cy="96"/>
          </a:xfrm>
        </p:grpSpPr>
        <p:sp>
          <p:nvSpPr>
            <p:cNvPr id="18487" name="Line 91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Line 92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Line 93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8" name="Line 94"/>
          <p:cNvSpPr>
            <a:spLocks noChangeShapeType="1"/>
          </p:cNvSpPr>
          <p:nvPr/>
        </p:nvSpPr>
        <p:spPr bwMode="auto">
          <a:xfrm flipV="1">
            <a:off x="538163" y="56594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Oval 95"/>
          <p:cNvSpPr>
            <a:spLocks noChangeArrowheads="1"/>
          </p:cNvSpPr>
          <p:nvPr/>
        </p:nvSpPr>
        <p:spPr bwMode="auto">
          <a:xfrm>
            <a:off x="1601788" y="55975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60" name="AutoShape 96"/>
          <p:cNvCxnSpPr>
            <a:cxnSpLocks noChangeShapeType="1"/>
            <a:stCxn id="18443" idx="6"/>
            <a:endCxn id="18459" idx="2"/>
          </p:cNvCxnSpPr>
          <p:nvPr/>
        </p:nvCxnSpPr>
        <p:spPr bwMode="auto">
          <a:xfrm>
            <a:off x="603250" y="565943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61" name="AutoShape 97"/>
          <p:cNvCxnSpPr>
            <a:cxnSpLocks noChangeShapeType="1"/>
            <a:stCxn id="18479" idx="0"/>
            <a:endCxn id="18492" idx="1"/>
          </p:cNvCxnSpPr>
          <p:nvPr/>
        </p:nvCxnSpPr>
        <p:spPr bwMode="auto">
          <a:xfrm flipH="1" flipV="1">
            <a:off x="1665288" y="4249738"/>
            <a:ext cx="1587" cy="377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8462" name="Line 98"/>
          <p:cNvSpPr>
            <a:spLocks noChangeShapeType="1"/>
          </p:cNvSpPr>
          <p:nvPr/>
        </p:nvSpPr>
        <p:spPr bwMode="auto">
          <a:xfrm>
            <a:off x="769938" y="414813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63" name="Line 99"/>
          <p:cNvSpPr>
            <a:spLocks noChangeShapeType="1"/>
          </p:cNvSpPr>
          <p:nvPr/>
        </p:nvSpPr>
        <p:spPr bwMode="auto">
          <a:xfrm flipV="1">
            <a:off x="1819275" y="385445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64" name="Text Box 100"/>
          <p:cNvSpPr txBox="1">
            <a:spLocks noChangeArrowheads="1"/>
          </p:cNvSpPr>
          <p:nvPr/>
        </p:nvSpPr>
        <p:spPr bwMode="auto">
          <a:xfrm>
            <a:off x="788988" y="41957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18465" name="Text Box 101"/>
          <p:cNvSpPr txBox="1">
            <a:spLocks noChangeArrowheads="1"/>
          </p:cNvSpPr>
          <p:nvPr/>
        </p:nvSpPr>
        <p:spPr bwMode="auto">
          <a:xfrm>
            <a:off x="1819275" y="38750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grpSp>
        <p:nvGrpSpPr>
          <p:cNvPr id="18466" name="Group 102"/>
          <p:cNvGrpSpPr>
            <a:grpSpLocks/>
          </p:cNvGrpSpPr>
          <p:nvPr/>
        </p:nvGrpSpPr>
        <p:grpSpPr bwMode="auto">
          <a:xfrm>
            <a:off x="2871788" y="4284663"/>
            <a:ext cx="176212" cy="342900"/>
            <a:chOff x="1670" y="2765"/>
            <a:chExt cx="111" cy="216"/>
          </a:xfrm>
        </p:grpSpPr>
        <p:sp>
          <p:nvSpPr>
            <p:cNvPr id="18480" name="Line 10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10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10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Line 10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10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Line 10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Line 10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67" name="Text Box 110"/>
          <p:cNvSpPr txBox="1">
            <a:spLocks noChangeArrowheads="1"/>
          </p:cNvSpPr>
          <p:nvPr/>
        </p:nvSpPr>
        <p:spPr bwMode="auto">
          <a:xfrm>
            <a:off x="2514600" y="39798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3</a:t>
            </a:r>
          </a:p>
          <a:p>
            <a:endParaRPr lang="en-US"/>
          </a:p>
        </p:txBody>
      </p:sp>
      <p:cxnSp>
        <p:nvCxnSpPr>
          <p:cNvPr id="18468" name="AutoShape 111"/>
          <p:cNvCxnSpPr>
            <a:cxnSpLocks noChangeShapeType="1"/>
            <a:stCxn id="18459" idx="6"/>
            <a:endCxn id="18482" idx="1"/>
          </p:cNvCxnSpPr>
          <p:nvPr/>
        </p:nvCxnSpPr>
        <p:spPr bwMode="auto">
          <a:xfrm flipV="1">
            <a:off x="1733550" y="462756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8469" name="AutoShape 112"/>
          <p:cNvCxnSpPr>
            <a:cxnSpLocks noChangeShapeType="1"/>
            <a:stCxn id="18442" idx="6"/>
            <a:endCxn id="18480" idx="0"/>
          </p:cNvCxnSpPr>
          <p:nvPr/>
        </p:nvCxnSpPr>
        <p:spPr bwMode="auto">
          <a:xfrm>
            <a:off x="1716088" y="3414713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8470" name="Line 113"/>
          <p:cNvSpPr>
            <a:spLocks noChangeShapeType="1"/>
          </p:cNvSpPr>
          <p:nvPr/>
        </p:nvSpPr>
        <p:spPr bwMode="auto">
          <a:xfrm>
            <a:off x="2514600" y="42783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71" name="Text Box 114"/>
          <p:cNvSpPr txBox="1">
            <a:spLocks noChangeArrowheads="1"/>
          </p:cNvSpPr>
          <p:nvPr/>
        </p:nvSpPr>
        <p:spPr bwMode="auto">
          <a:xfrm>
            <a:off x="2209800" y="431800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cxnSp>
        <p:nvCxnSpPr>
          <p:cNvPr id="18472" name="AutoShape 115"/>
          <p:cNvCxnSpPr>
            <a:cxnSpLocks noChangeShapeType="1"/>
            <a:stCxn id="18442" idx="2"/>
            <a:endCxn id="18441" idx="6"/>
          </p:cNvCxnSpPr>
          <p:nvPr/>
        </p:nvCxnSpPr>
        <p:spPr bwMode="auto">
          <a:xfrm flipH="1">
            <a:off x="579438" y="341471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8473" name="Text Box 116"/>
          <p:cNvSpPr txBox="1">
            <a:spLocks noChangeArrowheads="1"/>
          </p:cNvSpPr>
          <p:nvPr/>
        </p:nvSpPr>
        <p:spPr bwMode="auto">
          <a:xfrm>
            <a:off x="2982913" y="3979863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v</a:t>
            </a:r>
            <a:r>
              <a:rPr lang="en-US" baseline="-25000"/>
              <a:t>R2</a:t>
            </a:r>
          </a:p>
          <a:p>
            <a:r>
              <a:rPr lang="en-US"/>
              <a:t>–</a:t>
            </a:r>
          </a:p>
        </p:txBody>
      </p:sp>
      <p:cxnSp>
        <p:nvCxnSpPr>
          <p:cNvPr id="18474" name="AutoShape 117"/>
          <p:cNvCxnSpPr>
            <a:cxnSpLocks noChangeShapeType="1"/>
            <a:stCxn id="18479" idx="2"/>
            <a:endCxn id="18459" idx="0"/>
          </p:cNvCxnSpPr>
          <p:nvPr/>
        </p:nvCxnSpPr>
        <p:spPr bwMode="auto">
          <a:xfrm>
            <a:off x="1666875" y="5268913"/>
            <a:ext cx="1588" cy="328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8475" name="Group 118"/>
          <p:cNvGrpSpPr>
            <a:grpSpLocks/>
          </p:cNvGrpSpPr>
          <p:nvPr/>
        </p:nvGrpSpPr>
        <p:grpSpPr bwMode="auto">
          <a:xfrm>
            <a:off x="1038225" y="4627563"/>
            <a:ext cx="893763" cy="641350"/>
            <a:chOff x="42" y="2584"/>
            <a:chExt cx="563" cy="404"/>
          </a:xfrm>
        </p:grpSpPr>
        <p:sp>
          <p:nvSpPr>
            <p:cNvPr id="18477" name="Text Box 119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  <a:endParaRPr lang="en-US" sz="2000"/>
            </a:p>
          </p:txBody>
        </p:sp>
        <p:sp>
          <p:nvSpPr>
            <p:cNvPr id="18478" name="Oval 12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9" name="Text Box 12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graphicFrame>
        <p:nvGraphicFramePr>
          <p:cNvPr id="18434" name="Object 122"/>
          <p:cNvGraphicFramePr>
            <a:graphicFrameLocks noChangeAspect="1"/>
          </p:cNvGraphicFramePr>
          <p:nvPr/>
        </p:nvGraphicFramePr>
        <p:xfrm>
          <a:off x="4611688" y="2743200"/>
          <a:ext cx="3475037" cy="3540125"/>
        </p:xfrm>
        <a:graphic>
          <a:graphicData uri="http://schemas.openxmlformats.org/presentationml/2006/ole">
            <p:oleObj spid="_x0000_s18434" name="Equation" r:id="rId3" imgW="1993680" imgH="2031840" progId="Equation.3">
              <p:embed/>
            </p:oleObj>
          </a:graphicData>
        </a:graphic>
      </p:graphicFrame>
      <p:sp>
        <p:nvSpPr>
          <p:cNvPr id="18476" name="Text Box 123"/>
          <p:cNvSpPr txBox="1">
            <a:spLocks noChangeArrowheads="1"/>
          </p:cNvSpPr>
          <p:nvPr/>
        </p:nvSpPr>
        <p:spPr bwMode="auto">
          <a:xfrm>
            <a:off x="292100" y="2954338"/>
            <a:ext cx="863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50AD31-1C74-46EF-AF88-EADC47EA29CC}" type="slidenum">
              <a:rPr lang="en-US" smtClean="0"/>
              <a:pPr lvl="1"/>
              <a:t>52</a:t>
            </a:fld>
            <a:endParaRPr lang="en-US" smtClean="0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Review…Superposition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9"/>
            </a:pPr>
            <a:r>
              <a:rPr lang="en-US" sz="2800" smtClean="0"/>
              <a:t>What is the superposition method of circuit analysis?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Use superposition to find </a:t>
            </a:r>
            <a:r>
              <a:rPr lang="en-US" sz="2400" b="1" smtClean="0"/>
              <a:t>v</a:t>
            </a:r>
            <a:r>
              <a:rPr lang="en-US" sz="2400" b="1" baseline="-25000" smtClean="0"/>
              <a:t>R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19458" name="Object 62"/>
          <p:cNvGraphicFramePr>
            <a:graphicFrameLocks noChangeAspect="1"/>
          </p:cNvGraphicFramePr>
          <p:nvPr/>
        </p:nvGraphicFramePr>
        <p:xfrm>
          <a:off x="5816600" y="3671888"/>
          <a:ext cx="2387600" cy="1581150"/>
        </p:xfrm>
        <a:graphic>
          <a:graphicData uri="http://schemas.openxmlformats.org/presentationml/2006/ole">
            <p:oleObj spid="_x0000_s19458" name="Equation" r:id="rId3" imgW="977760" imgH="647640" progId="Equation.3">
              <p:embed/>
            </p:oleObj>
          </a:graphicData>
        </a:graphic>
      </p:graphicFrame>
      <p:grpSp>
        <p:nvGrpSpPr>
          <p:cNvPr id="19464" name="Group 63"/>
          <p:cNvGrpSpPr>
            <a:grpSpLocks/>
          </p:cNvGrpSpPr>
          <p:nvPr/>
        </p:nvGrpSpPr>
        <p:grpSpPr bwMode="auto">
          <a:xfrm>
            <a:off x="203200" y="3241675"/>
            <a:ext cx="4292600" cy="2701925"/>
            <a:chOff x="128" y="1728"/>
            <a:chExt cx="2704" cy="1702"/>
          </a:xfrm>
        </p:grpSpPr>
        <p:sp>
          <p:nvSpPr>
            <p:cNvPr id="19465" name="Oval 64"/>
            <p:cNvSpPr>
              <a:spLocks noChangeArrowheads="1"/>
            </p:cNvSpPr>
            <p:nvPr/>
          </p:nvSpPr>
          <p:spPr bwMode="auto">
            <a:xfrm>
              <a:off x="95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Oval 65"/>
            <p:cNvSpPr>
              <a:spLocks noChangeArrowheads="1"/>
            </p:cNvSpPr>
            <p:nvPr/>
          </p:nvSpPr>
          <p:spPr bwMode="auto">
            <a:xfrm>
              <a:off x="1670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Oval 66"/>
            <p:cNvSpPr>
              <a:spLocks noChangeArrowheads="1"/>
            </p:cNvSpPr>
            <p:nvPr/>
          </p:nvSpPr>
          <p:spPr bwMode="auto">
            <a:xfrm>
              <a:off x="969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68" name="AutoShape 67"/>
            <p:cNvCxnSpPr>
              <a:cxnSpLocks noChangeShapeType="1"/>
              <a:stCxn id="19467" idx="2"/>
              <a:endCxn id="19501" idx="4"/>
            </p:cNvCxnSpPr>
            <p:nvPr/>
          </p:nvCxnSpPr>
          <p:spPr bwMode="auto">
            <a:xfrm rot="10800000">
              <a:off x="475" y="2603"/>
              <a:ext cx="494" cy="5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469" name="AutoShape 68"/>
            <p:cNvCxnSpPr>
              <a:cxnSpLocks noChangeShapeType="1"/>
              <a:stCxn id="19467" idx="0"/>
              <a:endCxn id="19475" idx="1"/>
            </p:cNvCxnSpPr>
            <p:nvPr/>
          </p:nvCxnSpPr>
          <p:spPr bwMode="auto">
            <a:xfrm flipV="1">
              <a:off x="1011" y="2521"/>
              <a:ext cx="4" cy="6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70" name="AutoShape 69"/>
            <p:cNvCxnSpPr>
              <a:cxnSpLocks noChangeShapeType="1"/>
              <a:stCxn id="19465" idx="4"/>
              <a:endCxn id="19473" idx="0"/>
            </p:cNvCxnSpPr>
            <p:nvPr/>
          </p:nvCxnSpPr>
          <p:spPr bwMode="auto">
            <a:xfrm>
              <a:off x="996" y="1805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71" name="AutoShape 70"/>
            <p:cNvCxnSpPr>
              <a:cxnSpLocks noChangeShapeType="1"/>
              <a:stCxn id="19466" idx="4"/>
              <a:endCxn id="19516" idx="0"/>
            </p:cNvCxnSpPr>
            <p:nvPr/>
          </p:nvCxnSpPr>
          <p:spPr bwMode="auto">
            <a:xfrm>
              <a:off x="1712" y="1805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472" name="Text Box 71"/>
            <p:cNvSpPr txBox="1">
              <a:spLocks noChangeArrowheads="1"/>
            </p:cNvSpPr>
            <p:nvPr/>
          </p:nvSpPr>
          <p:spPr bwMode="auto">
            <a:xfrm>
              <a:off x="720" y="211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endParaRPr lang="en-US"/>
            </a:p>
          </p:txBody>
        </p:sp>
        <p:sp>
          <p:nvSpPr>
            <p:cNvPr id="19473" name="Line 72"/>
            <p:cNvSpPr>
              <a:spLocks noChangeShapeType="1"/>
            </p:cNvSpPr>
            <p:nvPr/>
          </p:nvSpPr>
          <p:spPr bwMode="auto">
            <a:xfrm>
              <a:off x="1006" y="230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Line 73"/>
            <p:cNvSpPr>
              <a:spLocks noChangeShapeType="1"/>
            </p:cNvSpPr>
            <p:nvPr/>
          </p:nvSpPr>
          <p:spPr bwMode="auto">
            <a:xfrm flipH="1">
              <a:off x="958" y="232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74"/>
            <p:cNvSpPr>
              <a:spLocks noChangeShapeType="1"/>
            </p:cNvSpPr>
            <p:nvPr/>
          </p:nvSpPr>
          <p:spPr bwMode="auto">
            <a:xfrm>
              <a:off x="958" y="249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75"/>
            <p:cNvSpPr>
              <a:spLocks noChangeShapeType="1"/>
            </p:cNvSpPr>
            <p:nvPr/>
          </p:nvSpPr>
          <p:spPr bwMode="auto">
            <a:xfrm>
              <a:off x="961" y="234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76"/>
            <p:cNvSpPr>
              <a:spLocks noChangeShapeType="1"/>
            </p:cNvSpPr>
            <p:nvPr/>
          </p:nvSpPr>
          <p:spPr bwMode="auto">
            <a:xfrm flipH="1">
              <a:off x="961" y="239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Line 77"/>
            <p:cNvSpPr>
              <a:spLocks noChangeShapeType="1"/>
            </p:cNvSpPr>
            <p:nvPr/>
          </p:nvSpPr>
          <p:spPr bwMode="auto">
            <a:xfrm>
              <a:off x="961" y="241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Line 78"/>
            <p:cNvSpPr>
              <a:spLocks noChangeShapeType="1"/>
            </p:cNvSpPr>
            <p:nvPr/>
          </p:nvSpPr>
          <p:spPr bwMode="auto">
            <a:xfrm flipH="1">
              <a:off x="961" y="246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80" name="Group 79"/>
            <p:cNvGrpSpPr>
              <a:grpSpLocks/>
            </p:cNvGrpSpPr>
            <p:nvPr/>
          </p:nvGrpSpPr>
          <p:grpSpPr bwMode="auto">
            <a:xfrm>
              <a:off x="1664" y="2077"/>
              <a:ext cx="111" cy="216"/>
              <a:chOff x="1670" y="2765"/>
              <a:chExt cx="111" cy="216"/>
            </a:xfrm>
          </p:grpSpPr>
          <p:sp>
            <p:nvSpPr>
              <p:cNvPr id="19516" name="Line 80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7" name="Line 81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8" name="Line 82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9" name="Line 83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0" name="Line 84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1" name="Line 85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22" name="Line 86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81" name="Text Box 87"/>
            <p:cNvSpPr txBox="1">
              <a:spLocks noChangeArrowheads="1"/>
            </p:cNvSpPr>
            <p:nvPr/>
          </p:nvSpPr>
          <p:spPr bwMode="auto">
            <a:xfrm>
              <a:off x="1434" y="188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19482" name="Group 88"/>
            <p:cNvGrpSpPr>
              <a:grpSpLocks/>
            </p:cNvGrpSpPr>
            <p:nvPr/>
          </p:nvGrpSpPr>
          <p:grpSpPr bwMode="auto">
            <a:xfrm>
              <a:off x="864" y="3334"/>
              <a:ext cx="288" cy="96"/>
              <a:chOff x="1392" y="3552"/>
              <a:chExt cx="288" cy="96"/>
            </a:xfrm>
          </p:grpSpPr>
          <p:sp>
            <p:nvSpPr>
              <p:cNvPr id="19513" name="Line 8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4" name="Line 9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5" name="Line 9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83" name="Line 92"/>
            <p:cNvSpPr>
              <a:spLocks noChangeShapeType="1"/>
            </p:cNvSpPr>
            <p:nvPr/>
          </p:nvSpPr>
          <p:spPr bwMode="auto">
            <a:xfrm flipV="1">
              <a:off x="1011" y="31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Oval 93"/>
            <p:cNvSpPr>
              <a:spLocks noChangeArrowheads="1"/>
            </p:cNvSpPr>
            <p:nvPr/>
          </p:nvSpPr>
          <p:spPr bwMode="auto">
            <a:xfrm>
              <a:off x="1681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85" name="AutoShape 94"/>
            <p:cNvCxnSpPr>
              <a:cxnSpLocks noChangeShapeType="1"/>
              <a:stCxn id="19467" idx="6"/>
              <a:endCxn id="19484" idx="2"/>
            </p:cNvCxnSpPr>
            <p:nvPr/>
          </p:nvCxnSpPr>
          <p:spPr bwMode="auto">
            <a:xfrm>
              <a:off x="1052" y="3181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86" name="AutoShape 95"/>
            <p:cNvCxnSpPr>
              <a:cxnSpLocks noChangeShapeType="1"/>
              <a:stCxn id="19505" idx="0"/>
              <a:endCxn id="19518" idx="1"/>
            </p:cNvCxnSpPr>
            <p:nvPr/>
          </p:nvCxnSpPr>
          <p:spPr bwMode="auto">
            <a:xfrm flipH="1" flipV="1">
              <a:off x="1721" y="2293"/>
              <a:ext cx="1" cy="2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9487" name="Oval 96"/>
            <p:cNvSpPr>
              <a:spLocks noChangeArrowheads="1"/>
            </p:cNvSpPr>
            <p:nvPr/>
          </p:nvSpPr>
          <p:spPr bwMode="auto">
            <a:xfrm>
              <a:off x="43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488" name="AutoShape 97"/>
            <p:cNvCxnSpPr>
              <a:cxnSpLocks noChangeShapeType="1"/>
              <a:stCxn id="19501" idx="0"/>
              <a:endCxn id="19487" idx="4"/>
            </p:cNvCxnSpPr>
            <p:nvPr/>
          </p:nvCxnSpPr>
          <p:spPr bwMode="auto">
            <a:xfrm flipV="1">
              <a:off x="475" y="1805"/>
              <a:ext cx="1" cy="4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89" name="AutoShape 98"/>
            <p:cNvCxnSpPr>
              <a:cxnSpLocks noChangeShapeType="1"/>
              <a:stCxn id="19487" idx="6"/>
              <a:endCxn id="19465" idx="2"/>
            </p:cNvCxnSpPr>
            <p:nvPr/>
          </p:nvCxnSpPr>
          <p:spPr bwMode="auto">
            <a:xfrm>
              <a:off x="517" y="1767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9490" name="Group 99"/>
            <p:cNvGrpSpPr>
              <a:grpSpLocks/>
            </p:cNvGrpSpPr>
            <p:nvPr/>
          </p:nvGrpSpPr>
          <p:grpSpPr bwMode="auto">
            <a:xfrm>
              <a:off x="2481" y="2315"/>
              <a:ext cx="111" cy="216"/>
              <a:chOff x="1670" y="2765"/>
              <a:chExt cx="111" cy="216"/>
            </a:xfrm>
          </p:grpSpPr>
          <p:sp>
            <p:nvSpPr>
              <p:cNvPr id="19506" name="Line 100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7" name="Line 101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8" name="Line 102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9" name="Line 103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0" name="Line 104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1" name="Line 105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12" name="Line 106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91" name="Text Box 107"/>
            <p:cNvSpPr txBox="1">
              <a:spLocks noChangeArrowheads="1"/>
            </p:cNvSpPr>
            <p:nvPr/>
          </p:nvSpPr>
          <p:spPr bwMode="auto">
            <a:xfrm>
              <a:off x="2256" y="212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3</a:t>
              </a:r>
            </a:p>
            <a:p>
              <a:endParaRPr lang="en-US"/>
            </a:p>
          </p:txBody>
        </p:sp>
        <p:cxnSp>
          <p:nvCxnSpPr>
            <p:cNvPr id="19492" name="AutoShape 108"/>
            <p:cNvCxnSpPr>
              <a:cxnSpLocks noChangeShapeType="1"/>
              <a:stCxn id="19484" idx="6"/>
              <a:endCxn id="19508" idx="1"/>
            </p:cNvCxnSpPr>
            <p:nvPr/>
          </p:nvCxnSpPr>
          <p:spPr bwMode="auto">
            <a:xfrm flipV="1">
              <a:off x="1764" y="2531"/>
              <a:ext cx="774" cy="6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9493" name="AutoShape 109"/>
            <p:cNvCxnSpPr>
              <a:cxnSpLocks noChangeShapeType="1"/>
              <a:stCxn id="19466" idx="6"/>
              <a:endCxn id="19506" idx="0"/>
            </p:cNvCxnSpPr>
            <p:nvPr/>
          </p:nvCxnSpPr>
          <p:spPr bwMode="auto">
            <a:xfrm>
              <a:off x="1753" y="1767"/>
              <a:ext cx="776" cy="5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9494" name="Group 110"/>
            <p:cNvGrpSpPr>
              <a:grpSpLocks/>
            </p:cNvGrpSpPr>
            <p:nvPr/>
          </p:nvGrpSpPr>
          <p:grpSpPr bwMode="auto">
            <a:xfrm>
              <a:off x="1326" y="2556"/>
              <a:ext cx="563" cy="404"/>
              <a:chOff x="42" y="2584"/>
              <a:chExt cx="563" cy="404"/>
            </a:xfrm>
          </p:grpSpPr>
          <p:sp>
            <p:nvSpPr>
              <p:cNvPr id="19503" name="Text Box 111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sp>
            <p:nvSpPr>
              <p:cNvPr id="19504" name="Oval 112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05" name="Text Box 113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  <a:p>
                <a:r>
                  <a:rPr lang="en-US" b="0"/>
                  <a:t>–</a:t>
                </a:r>
              </a:p>
            </p:txBody>
          </p:sp>
        </p:grpSp>
        <p:cxnSp>
          <p:nvCxnSpPr>
            <p:cNvPr id="19495" name="AutoShape 114"/>
            <p:cNvCxnSpPr>
              <a:cxnSpLocks noChangeShapeType="1"/>
              <a:stCxn id="19484" idx="0"/>
              <a:endCxn id="19505" idx="2"/>
            </p:cNvCxnSpPr>
            <p:nvPr/>
          </p:nvCxnSpPr>
          <p:spPr bwMode="auto">
            <a:xfrm flipH="1" flipV="1">
              <a:off x="1722" y="2960"/>
              <a:ext cx="1" cy="1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9496" name="AutoShape 115"/>
            <p:cNvCxnSpPr>
              <a:cxnSpLocks noChangeShapeType="1"/>
              <a:stCxn id="19466" idx="2"/>
              <a:endCxn id="19465" idx="6"/>
            </p:cNvCxnSpPr>
            <p:nvPr/>
          </p:nvCxnSpPr>
          <p:spPr bwMode="auto">
            <a:xfrm flipH="1">
              <a:off x="1037" y="1767"/>
              <a:ext cx="63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9497" name="Group 116"/>
            <p:cNvGrpSpPr>
              <a:grpSpLocks/>
            </p:cNvGrpSpPr>
            <p:nvPr/>
          </p:nvGrpSpPr>
          <p:grpSpPr bwMode="auto">
            <a:xfrm>
              <a:off x="128" y="2275"/>
              <a:ext cx="513" cy="328"/>
              <a:chOff x="3131" y="2952"/>
              <a:chExt cx="513" cy="328"/>
            </a:xfrm>
          </p:grpSpPr>
          <p:sp>
            <p:nvSpPr>
              <p:cNvPr id="19499" name="Text Box 117"/>
              <p:cNvSpPr txBox="1">
                <a:spLocks noChangeArrowheads="1"/>
              </p:cNvSpPr>
              <p:nvPr/>
            </p:nvSpPr>
            <p:spPr bwMode="auto">
              <a:xfrm>
                <a:off x="3131" y="2952"/>
                <a:ext cx="2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i="1"/>
                  <a:t>i</a:t>
                </a:r>
                <a:r>
                  <a:rPr lang="en-US" sz="2000" baseline="-25000"/>
                  <a:t>s</a:t>
                </a:r>
                <a:endParaRPr lang="en-US" sz="2000"/>
              </a:p>
            </p:txBody>
          </p:sp>
          <p:grpSp>
            <p:nvGrpSpPr>
              <p:cNvPr id="19500" name="Group 118"/>
              <p:cNvGrpSpPr>
                <a:grpSpLocks/>
              </p:cNvGrpSpPr>
              <p:nvPr/>
            </p:nvGrpSpPr>
            <p:grpSpPr bwMode="auto">
              <a:xfrm>
                <a:off x="3312" y="2970"/>
                <a:ext cx="332" cy="310"/>
                <a:chOff x="273" y="2626"/>
                <a:chExt cx="332" cy="310"/>
              </a:xfrm>
            </p:grpSpPr>
            <p:sp>
              <p:nvSpPr>
                <p:cNvPr id="19501" name="Oval 119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02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439" y="2681"/>
                  <a:ext cx="0" cy="1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stealth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9498" name="Text Box 121"/>
            <p:cNvSpPr txBox="1">
              <a:spLocks noChangeArrowheads="1"/>
            </p:cNvSpPr>
            <p:nvPr/>
          </p:nvSpPr>
          <p:spPr bwMode="auto">
            <a:xfrm>
              <a:off x="2575" y="2123"/>
              <a:ext cx="257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R</a:t>
              </a:r>
            </a:p>
            <a:p>
              <a:r>
                <a:rPr lang="en-US"/>
                <a:t>–</a:t>
              </a:r>
            </a:p>
          </p:txBody>
        </p:sp>
      </p:grp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53C076E-691B-4189-9492-DD15FB215DCF}" type="slidenum">
              <a:rPr lang="en-US" smtClean="0"/>
              <a:pPr lvl="1"/>
              <a:t>53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Review…Source Transform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mtClean="0"/>
              <a:t>How are voltage sources transformed to current sources (and vice-versa)?</a:t>
            </a:r>
          </a:p>
        </p:txBody>
      </p:sp>
      <p:grpSp>
        <p:nvGrpSpPr>
          <p:cNvPr id="83975" name="Group 4"/>
          <p:cNvGrpSpPr>
            <a:grpSpLocks/>
          </p:cNvGrpSpPr>
          <p:nvPr/>
        </p:nvGrpSpPr>
        <p:grpSpPr bwMode="auto">
          <a:xfrm>
            <a:off x="1066800" y="2743200"/>
            <a:ext cx="2498725" cy="1793875"/>
            <a:chOff x="256" y="2073"/>
            <a:chExt cx="1574" cy="1130"/>
          </a:xfrm>
        </p:grpSpPr>
        <p:grpSp>
          <p:nvGrpSpPr>
            <p:cNvPr id="84005" name="Group 5"/>
            <p:cNvGrpSpPr>
              <a:grpSpLocks/>
            </p:cNvGrpSpPr>
            <p:nvPr/>
          </p:nvGrpSpPr>
          <p:grpSpPr bwMode="auto">
            <a:xfrm>
              <a:off x="256" y="2073"/>
              <a:ext cx="1363" cy="1092"/>
              <a:chOff x="816" y="2073"/>
              <a:chExt cx="1363" cy="1092"/>
            </a:xfrm>
          </p:grpSpPr>
          <p:grpSp>
            <p:nvGrpSpPr>
              <p:cNvPr id="84008" name="Group 6"/>
              <p:cNvGrpSpPr>
                <a:grpSpLocks/>
              </p:cNvGrpSpPr>
              <p:nvPr/>
            </p:nvGrpSpPr>
            <p:grpSpPr bwMode="auto">
              <a:xfrm>
                <a:off x="816" y="2504"/>
                <a:ext cx="563" cy="404"/>
                <a:chOff x="42" y="2584"/>
                <a:chExt cx="563" cy="404"/>
              </a:xfrm>
            </p:grpSpPr>
            <p:sp>
              <p:nvSpPr>
                <p:cNvPr id="8402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2" y="2608"/>
                  <a:ext cx="23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/>
                    <a:t>v</a:t>
                  </a:r>
                  <a:r>
                    <a:rPr lang="en-US" sz="2000" baseline="-25000"/>
                    <a:t>s</a:t>
                  </a:r>
                  <a:endParaRPr lang="en-US" sz="2000"/>
                </a:p>
              </p:txBody>
            </p:sp>
            <p:sp>
              <p:nvSpPr>
                <p:cNvPr id="84024" name="Oval 8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02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39" y="2584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+</a:t>
                  </a:r>
                </a:p>
                <a:p>
                  <a:r>
                    <a:rPr lang="en-US" b="0"/>
                    <a:t>–</a:t>
                  </a:r>
                </a:p>
              </p:txBody>
            </p:sp>
          </p:grpSp>
          <p:sp>
            <p:nvSpPr>
              <p:cNvPr id="84009" name="Oval 10"/>
              <p:cNvSpPr>
                <a:spLocks noChangeArrowheads="1"/>
              </p:cNvSpPr>
              <p:nvPr/>
            </p:nvSpPr>
            <p:spPr bwMode="auto">
              <a:xfrm>
                <a:off x="2096" y="30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010" name="Oval 11"/>
              <p:cNvSpPr>
                <a:spLocks noChangeArrowheads="1"/>
              </p:cNvSpPr>
              <p:nvPr/>
            </p:nvSpPr>
            <p:spPr bwMode="auto">
              <a:xfrm>
                <a:off x="2096" y="228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4011" name="Group 12"/>
              <p:cNvGrpSpPr>
                <a:grpSpLocks/>
              </p:cNvGrpSpPr>
              <p:nvPr/>
            </p:nvGrpSpPr>
            <p:grpSpPr bwMode="auto">
              <a:xfrm rot="5400000" flipH="1" flipV="1">
                <a:off x="1632" y="2177"/>
                <a:ext cx="112" cy="287"/>
                <a:chOff x="3450" y="2313"/>
                <a:chExt cx="111" cy="216"/>
              </a:xfrm>
            </p:grpSpPr>
            <p:sp>
              <p:nvSpPr>
                <p:cNvPr id="84016" name="Line 13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1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18" name="Line 15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19" name="Line 16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20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21" name="Line 18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22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4012" name="Text Box 20"/>
              <p:cNvSpPr txBox="1">
                <a:spLocks noChangeArrowheads="1"/>
              </p:cNvSpPr>
              <p:nvPr/>
            </p:nvSpPr>
            <p:spPr bwMode="auto">
              <a:xfrm>
                <a:off x="1561" y="2073"/>
                <a:ext cx="25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R</a:t>
                </a:r>
                <a:r>
                  <a:rPr lang="en-US" baseline="-25000"/>
                  <a:t>s</a:t>
                </a:r>
              </a:p>
            </p:txBody>
          </p:sp>
          <p:cxnSp>
            <p:nvCxnSpPr>
              <p:cNvPr id="84013" name="AutoShape 21"/>
              <p:cNvCxnSpPr>
                <a:cxnSpLocks noChangeShapeType="1"/>
                <a:stCxn id="84025" idx="2"/>
                <a:endCxn id="84009" idx="2"/>
              </p:cNvCxnSpPr>
              <p:nvPr/>
            </p:nvCxnSpPr>
            <p:spPr bwMode="auto">
              <a:xfrm rot="16200000" flipH="1">
                <a:off x="1544" y="2576"/>
                <a:ext cx="219" cy="88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84014" name="AutoShape 22"/>
              <p:cNvCxnSpPr>
                <a:cxnSpLocks noChangeShapeType="1"/>
                <a:stCxn id="84025" idx="0"/>
                <a:endCxn id="84016" idx="0"/>
              </p:cNvCxnSpPr>
              <p:nvPr/>
            </p:nvCxnSpPr>
            <p:spPr bwMode="auto">
              <a:xfrm rot="-5400000">
                <a:off x="1291" y="2250"/>
                <a:ext cx="175" cy="33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84015" name="AutoShape 23"/>
              <p:cNvCxnSpPr>
                <a:cxnSpLocks noChangeShapeType="1"/>
                <a:stCxn id="84010" idx="2"/>
                <a:endCxn id="84018" idx="1"/>
              </p:cNvCxnSpPr>
              <p:nvPr/>
            </p:nvCxnSpPr>
            <p:spPr bwMode="auto">
              <a:xfrm flipH="1">
                <a:off x="1832" y="2319"/>
                <a:ext cx="264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84006" name="Text Box 24"/>
            <p:cNvSpPr txBox="1">
              <a:spLocks noChangeArrowheads="1"/>
            </p:cNvSpPr>
            <p:nvPr/>
          </p:nvSpPr>
          <p:spPr bwMode="auto">
            <a:xfrm>
              <a:off x="1636" y="218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84007" name="Text Box 25"/>
            <p:cNvSpPr txBox="1">
              <a:spLocks noChangeArrowheads="1"/>
            </p:cNvSpPr>
            <p:nvPr/>
          </p:nvSpPr>
          <p:spPr bwMode="auto">
            <a:xfrm>
              <a:off x="1634" y="297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</p:grpSp>
      <p:grpSp>
        <p:nvGrpSpPr>
          <p:cNvPr id="83976" name="Group 26"/>
          <p:cNvGrpSpPr>
            <a:grpSpLocks/>
          </p:cNvGrpSpPr>
          <p:nvPr/>
        </p:nvGrpSpPr>
        <p:grpSpPr bwMode="auto">
          <a:xfrm>
            <a:off x="5241925" y="2854325"/>
            <a:ext cx="2528888" cy="1790700"/>
            <a:chOff x="2910" y="2136"/>
            <a:chExt cx="1593" cy="1128"/>
          </a:xfrm>
        </p:grpSpPr>
        <p:grpSp>
          <p:nvGrpSpPr>
            <p:cNvPr id="83978" name="Group 27"/>
            <p:cNvGrpSpPr>
              <a:grpSpLocks/>
            </p:cNvGrpSpPr>
            <p:nvPr/>
          </p:nvGrpSpPr>
          <p:grpSpPr bwMode="auto">
            <a:xfrm>
              <a:off x="2910" y="2227"/>
              <a:ext cx="1397" cy="970"/>
              <a:chOff x="2910" y="2227"/>
              <a:chExt cx="1397" cy="970"/>
            </a:xfrm>
          </p:grpSpPr>
          <p:grpSp>
            <p:nvGrpSpPr>
              <p:cNvPr id="83981" name="Group 28"/>
              <p:cNvGrpSpPr>
                <a:grpSpLocks/>
              </p:cNvGrpSpPr>
              <p:nvPr/>
            </p:nvGrpSpPr>
            <p:grpSpPr bwMode="auto">
              <a:xfrm>
                <a:off x="2910" y="2528"/>
                <a:ext cx="513" cy="328"/>
                <a:chOff x="3131" y="2952"/>
                <a:chExt cx="513" cy="328"/>
              </a:xfrm>
            </p:grpSpPr>
            <p:sp>
              <p:nvSpPr>
                <p:cNvPr id="84001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31" y="2952"/>
                  <a:ext cx="200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i="1"/>
                    <a:t>i</a:t>
                  </a:r>
                  <a:r>
                    <a:rPr lang="en-US" sz="2000" baseline="-25000"/>
                    <a:t>s</a:t>
                  </a:r>
                  <a:endParaRPr lang="en-US" sz="2000"/>
                </a:p>
              </p:txBody>
            </p:sp>
            <p:grpSp>
              <p:nvGrpSpPr>
                <p:cNvPr id="84002" name="Group 30"/>
                <p:cNvGrpSpPr>
                  <a:grpSpLocks/>
                </p:cNvGrpSpPr>
                <p:nvPr/>
              </p:nvGrpSpPr>
              <p:grpSpPr bwMode="auto">
                <a:xfrm>
                  <a:off x="3312" y="2970"/>
                  <a:ext cx="332" cy="310"/>
                  <a:chOff x="273" y="2626"/>
                  <a:chExt cx="332" cy="310"/>
                </a:xfrm>
              </p:grpSpPr>
              <p:sp>
                <p:nvSpPr>
                  <p:cNvPr id="8400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4004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9" y="2681"/>
                    <a:ext cx="0" cy="19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stealth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3982" name="Oval 33"/>
              <p:cNvSpPr>
                <a:spLocks noChangeArrowheads="1"/>
              </p:cNvSpPr>
              <p:nvPr/>
            </p:nvSpPr>
            <p:spPr bwMode="auto">
              <a:xfrm>
                <a:off x="4224" y="312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3" name="Oval 34"/>
              <p:cNvSpPr>
                <a:spLocks noChangeArrowheads="1"/>
              </p:cNvSpPr>
              <p:nvPr/>
            </p:nvSpPr>
            <p:spPr bwMode="auto">
              <a:xfrm>
                <a:off x="4224" y="222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4" name="Oval 35"/>
              <p:cNvSpPr>
                <a:spLocks noChangeArrowheads="1"/>
              </p:cNvSpPr>
              <p:nvPr/>
            </p:nvSpPr>
            <p:spPr bwMode="auto">
              <a:xfrm rot="-5400000">
                <a:off x="3805" y="3121"/>
                <a:ext cx="66" cy="64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985" name="Oval 36"/>
              <p:cNvSpPr>
                <a:spLocks noChangeArrowheads="1"/>
              </p:cNvSpPr>
              <p:nvPr/>
            </p:nvSpPr>
            <p:spPr bwMode="auto">
              <a:xfrm rot="-5400000">
                <a:off x="3793" y="2228"/>
                <a:ext cx="66" cy="7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986" name="Group 37"/>
              <p:cNvGrpSpPr>
                <a:grpSpLocks/>
              </p:cNvGrpSpPr>
              <p:nvPr/>
            </p:nvGrpSpPr>
            <p:grpSpPr bwMode="auto">
              <a:xfrm rot="10800000">
                <a:off x="3772" y="2496"/>
                <a:ext cx="112" cy="287"/>
                <a:chOff x="3450" y="2313"/>
                <a:chExt cx="111" cy="216"/>
              </a:xfrm>
            </p:grpSpPr>
            <p:sp>
              <p:nvSpPr>
                <p:cNvPr id="83994" name="Line 38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95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96" name="Line 40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97" name="Line 41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98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999" name="Line 43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4000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987" name="Text Box 45"/>
              <p:cNvSpPr txBox="1">
                <a:spLocks noChangeArrowheads="1"/>
              </p:cNvSpPr>
              <p:nvPr/>
            </p:nvSpPr>
            <p:spPr bwMode="auto">
              <a:xfrm>
                <a:off x="3525" y="2601"/>
                <a:ext cx="27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R</a:t>
                </a:r>
                <a:r>
                  <a:rPr lang="en-US" baseline="-25000"/>
                  <a:t>p</a:t>
                </a:r>
              </a:p>
            </p:txBody>
          </p:sp>
          <p:cxnSp>
            <p:nvCxnSpPr>
              <p:cNvPr id="83988" name="AutoShape 46"/>
              <p:cNvCxnSpPr>
                <a:cxnSpLocks noChangeShapeType="1"/>
                <a:stCxn id="83984" idx="6"/>
                <a:endCxn id="83994" idx="0"/>
              </p:cNvCxnSpPr>
              <p:nvPr/>
            </p:nvCxnSpPr>
            <p:spPr bwMode="auto">
              <a:xfrm flipH="1" flipV="1">
                <a:off x="3836" y="2783"/>
                <a:ext cx="2" cy="33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83989" name="AutoShape 47"/>
              <p:cNvCxnSpPr>
                <a:cxnSpLocks noChangeShapeType="1"/>
                <a:stCxn id="83985" idx="2"/>
                <a:endCxn id="83996" idx="1"/>
              </p:cNvCxnSpPr>
              <p:nvPr/>
            </p:nvCxnSpPr>
            <p:spPr bwMode="auto">
              <a:xfrm>
                <a:off x="3826" y="2296"/>
                <a:ext cx="0" cy="2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83990" name="AutoShape 48"/>
              <p:cNvCxnSpPr>
                <a:cxnSpLocks noChangeShapeType="1"/>
                <a:stCxn id="84003" idx="4"/>
                <a:endCxn id="83984" idx="0"/>
              </p:cNvCxnSpPr>
              <p:nvPr/>
            </p:nvCxnSpPr>
            <p:spPr bwMode="auto">
              <a:xfrm rot="16200000" flipH="1">
                <a:off x="3383" y="2730"/>
                <a:ext cx="297" cy="54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83991" name="AutoShape 49"/>
              <p:cNvCxnSpPr>
                <a:cxnSpLocks noChangeShapeType="1"/>
                <a:stCxn id="84003" idx="0"/>
                <a:endCxn id="83985" idx="0"/>
              </p:cNvCxnSpPr>
              <p:nvPr/>
            </p:nvCxnSpPr>
            <p:spPr bwMode="auto">
              <a:xfrm rot="-5400000">
                <a:off x="3382" y="2138"/>
                <a:ext cx="283" cy="53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83992" name="AutoShape 50"/>
              <p:cNvCxnSpPr>
                <a:cxnSpLocks noChangeShapeType="1"/>
                <a:stCxn id="83984" idx="4"/>
                <a:endCxn id="83982" idx="2"/>
              </p:cNvCxnSpPr>
              <p:nvPr/>
            </p:nvCxnSpPr>
            <p:spPr bwMode="auto">
              <a:xfrm>
                <a:off x="3870" y="3153"/>
                <a:ext cx="354" cy="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83993" name="AutoShape 51"/>
              <p:cNvCxnSpPr>
                <a:cxnSpLocks noChangeShapeType="1"/>
                <a:stCxn id="83985" idx="4"/>
                <a:endCxn id="83983" idx="2"/>
              </p:cNvCxnSpPr>
              <p:nvPr/>
            </p:nvCxnSpPr>
            <p:spPr bwMode="auto">
              <a:xfrm>
                <a:off x="3861" y="2263"/>
                <a:ext cx="363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83979" name="Text Box 52"/>
            <p:cNvSpPr txBox="1">
              <a:spLocks noChangeArrowheads="1"/>
            </p:cNvSpPr>
            <p:nvPr/>
          </p:nvSpPr>
          <p:spPr bwMode="auto">
            <a:xfrm>
              <a:off x="4309" y="213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83980" name="Text Box 53"/>
            <p:cNvSpPr txBox="1">
              <a:spLocks noChangeArrowheads="1"/>
            </p:cNvSpPr>
            <p:nvPr/>
          </p:nvSpPr>
          <p:spPr bwMode="auto">
            <a:xfrm>
              <a:off x="4307" y="3033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</p:grpSp>
      <p:sp>
        <p:nvSpPr>
          <p:cNvPr id="83977" name="AutoShape 54"/>
          <p:cNvSpPr>
            <a:spLocks noChangeArrowheads="1"/>
          </p:cNvSpPr>
          <p:nvPr/>
        </p:nvSpPr>
        <p:spPr bwMode="auto">
          <a:xfrm>
            <a:off x="4037013" y="3482975"/>
            <a:ext cx="914400" cy="476250"/>
          </a:xfrm>
          <a:prstGeom prst="leftRightArrow">
            <a:avLst>
              <a:gd name="adj1" fmla="val 50000"/>
              <a:gd name="adj2" fmla="val 384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04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04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8AD2125-1395-4AE1-8A95-FA4306BD5D42}" type="slidenum">
              <a:rPr lang="en-US" smtClean="0"/>
              <a:pPr lvl="1"/>
              <a:t>54</a:t>
            </a:fld>
            <a:endParaRPr lang="en-US" smtClean="0"/>
          </a:p>
        </p:txBody>
      </p:sp>
      <p:sp>
        <p:nvSpPr>
          <p:cNvPr id="20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Review…Source Transform</a:t>
            </a:r>
          </a:p>
        </p:txBody>
      </p:sp>
      <p:sp>
        <p:nvSpPr>
          <p:cNvPr id="204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0"/>
            </a:pPr>
            <a:r>
              <a:rPr lang="en-US" smtClean="0"/>
              <a:t>How are voltage sources transformed to current sources (and vice-versa)?</a:t>
            </a:r>
          </a:p>
        </p:txBody>
      </p:sp>
      <p:grpSp>
        <p:nvGrpSpPr>
          <p:cNvPr id="20491" name="Group 4"/>
          <p:cNvGrpSpPr>
            <a:grpSpLocks/>
          </p:cNvGrpSpPr>
          <p:nvPr/>
        </p:nvGrpSpPr>
        <p:grpSpPr bwMode="auto">
          <a:xfrm>
            <a:off x="914400" y="2590800"/>
            <a:ext cx="2498725" cy="1793875"/>
            <a:chOff x="256" y="2073"/>
            <a:chExt cx="1574" cy="1130"/>
          </a:xfrm>
        </p:grpSpPr>
        <p:grpSp>
          <p:nvGrpSpPr>
            <p:cNvPr id="20521" name="Group 5"/>
            <p:cNvGrpSpPr>
              <a:grpSpLocks/>
            </p:cNvGrpSpPr>
            <p:nvPr/>
          </p:nvGrpSpPr>
          <p:grpSpPr bwMode="auto">
            <a:xfrm>
              <a:off x="256" y="2073"/>
              <a:ext cx="1363" cy="1092"/>
              <a:chOff x="816" y="2073"/>
              <a:chExt cx="1363" cy="1092"/>
            </a:xfrm>
          </p:grpSpPr>
          <p:grpSp>
            <p:nvGrpSpPr>
              <p:cNvPr id="20524" name="Group 6"/>
              <p:cNvGrpSpPr>
                <a:grpSpLocks/>
              </p:cNvGrpSpPr>
              <p:nvPr/>
            </p:nvGrpSpPr>
            <p:grpSpPr bwMode="auto">
              <a:xfrm>
                <a:off x="816" y="2504"/>
                <a:ext cx="563" cy="404"/>
                <a:chOff x="42" y="2584"/>
                <a:chExt cx="563" cy="404"/>
              </a:xfrm>
            </p:grpSpPr>
            <p:sp>
              <p:nvSpPr>
                <p:cNvPr id="2053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42" y="2608"/>
                  <a:ext cx="23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/>
                    <a:t>v</a:t>
                  </a:r>
                  <a:r>
                    <a:rPr lang="en-US" sz="2000" baseline="-25000"/>
                    <a:t>s</a:t>
                  </a:r>
                  <a:endParaRPr lang="en-US" sz="2000"/>
                </a:p>
              </p:txBody>
            </p:sp>
            <p:sp>
              <p:nvSpPr>
                <p:cNvPr id="20540" name="Oval 8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41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39" y="2584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+</a:t>
                  </a:r>
                </a:p>
                <a:p>
                  <a:r>
                    <a:rPr lang="en-US" b="0"/>
                    <a:t>–</a:t>
                  </a:r>
                </a:p>
              </p:txBody>
            </p:sp>
          </p:grpSp>
          <p:sp>
            <p:nvSpPr>
              <p:cNvPr id="20525" name="Oval 10"/>
              <p:cNvSpPr>
                <a:spLocks noChangeArrowheads="1"/>
              </p:cNvSpPr>
              <p:nvPr/>
            </p:nvSpPr>
            <p:spPr bwMode="auto">
              <a:xfrm>
                <a:off x="2096" y="30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6" name="Oval 11"/>
              <p:cNvSpPr>
                <a:spLocks noChangeArrowheads="1"/>
              </p:cNvSpPr>
              <p:nvPr/>
            </p:nvSpPr>
            <p:spPr bwMode="auto">
              <a:xfrm>
                <a:off x="2096" y="228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527" name="Group 12"/>
              <p:cNvGrpSpPr>
                <a:grpSpLocks/>
              </p:cNvGrpSpPr>
              <p:nvPr/>
            </p:nvGrpSpPr>
            <p:grpSpPr bwMode="auto">
              <a:xfrm rot="5400000" flipH="1" flipV="1">
                <a:off x="1632" y="2177"/>
                <a:ext cx="112" cy="287"/>
                <a:chOff x="3450" y="2313"/>
                <a:chExt cx="111" cy="216"/>
              </a:xfrm>
            </p:grpSpPr>
            <p:sp>
              <p:nvSpPr>
                <p:cNvPr id="20532" name="Line 13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4" name="Line 15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5" name="Line 16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6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7" name="Line 18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8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28" name="Text Box 20"/>
              <p:cNvSpPr txBox="1">
                <a:spLocks noChangeArrowheads="1"/>
              </p:cNvSpPr>
              <p:nvPr/>
            </p:nvSpPr>
            <p:spPr bwMode="auto">
              <a:xfrm>
                <a:off x="1561" y="2073"/>
                <a:ext cx="25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R</a:t>
                </a:r>
                <a:r>
                  <a:rPr lang="en-US" baseline="-25000"/>
                  <a:t>s</a:t>
                </a:r>
              </a:p>
            </p:txBody>
          </p:sp>
          <p:cxnSp>
            <p:nvCxnSpPr>
              <p:cNvPr id="20529" name="AutoShape 21"/>
              <p:cNvCxnSpPr>
                <a:cxnSpLocks noChangeShapeType="1"/>
                <a:stCxn id="20541" idx="2"/>
                <a:endCxn id="20525" idx="2"/>
              </p:cNvCxnSpPr>
              <p:nvPr/>
            </p:nvCxnSpPr>
            <p:spPr bwMode="auto">
              <a:xfrm rot="16200000" flipH="1">
                <a:off x="1544" y="2576"/>
                <a:ext cx="219" cy="88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20530" name="AutoShape 22"/>
              <p:cNvCxnSpPr>
                <a:cxnSpLocks noChangeShapeType="1"/>
                <a:stCxn id="20541" idx="0"/>
                <a:endCxn id="20532" idx="0"/>
              </p:cNvCxnSpPr>
              <p:nvPr/>
            </p:nvCxnSpPr>
            <p:spPr bwMode="auto">
              <a:xfrm rot="-5400000">
                <a:off x="1291" y="2250"/>
                <a:ext cx="175" cy="33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20531" name="AutoShape 23"/>
              <p:cNvCxnSpPr>
                <a:cxnSpLocks noChangeShapeType="1"/>
                <a:stCxn id="20526" idx="2"/>
                <a:endCxn id="20534" idx="1"/>
              </p:cNvCxnSpPr>
              <p:nvPr/>
            </p:nvCxnSpPr>
            <p:spPr bwMode="auto">
              <a:xfrm flipH="1">
                <a:off x="1832" y="2319"/>
                <a:ext cx="264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0522" name="Text Box 24"/>
            <p:cNvSpPr txBox="1">
              <a:spLocks noChangeArrowheads="1"/>
            </p:cNvSpPr>
            <p:nvPr/>
          </p:nvSpPr>
          <p:spPr bwMode="auto">
            <a:xfrm>
              <a:off x="1636" y="218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0523" name="Text Box 25"/>
            <p:cNvSpPr txBox="1">
              <a:spLocks noChangeArrowheads="1"/>
            </p:cNvSpPr>
            <p:nvPr/>
          </p:nvSpPr>
          <p:spPr bwMode="auto">
            <a:xfrm>
              <a:off x="1634" y="297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</p:grpSp>
      <p:grpSp>
        <p:nvGrpSpPr>
          <p:cNvPr id="20492" name="Group 26"/>
          <p:cNvGrpSpPr>
            <a:grpSpLocks/>
          </p:cNvGrpSpPr>
          <p:nvPr/>
        </p:nvGrpSpPr>
        <p:grpSpPr bwMode="auto">
          <a:xfrm>
            <a:off x="5089525" y="2701925"/>
            <a:ext cx="2528888" cy="1790700"/>
            <a:chOff x="2910" y="2136"/>
            <a:chExt cx="1593" cy="1128"/>
          </a:xfrm>
        </p:grpSpPr>
        <p:grpSp>
          <p:nvGrpSpPr>
            <p:cNvPr id="20494" name="Group 27"/>
            <p:cNvGrpSpPr>
              <a:grpSpLocks/>
            </p:cNvGrpSpPr>
            <p:nvPr/>
          </p:nvGrpSpPr>
          <p:grpSpPr bwMode="auto">
            <a:xfrm>
              <a:off x="2910" y="2227"/>
              <a:ext cx="1397" cy="970"/>
              <a:chOff x="2910" y="2227"/>
              <a:chExt cx="1397" cy="970"/>
            </a:xfrm>
          </p:grpSpPr>
          <p:grpSp>
            <p:nvGrpSpPr>
              <p:cNvPr id="20497" name="Group 28"/>
              <p:cNvGrpSpPr>
                <a:grpSpLocks/>
              </p:cNvGrpSpPr>
              <p:nvPr/>
            </p:nvGrpSpPr>
            <p:grpSpPr bwMode="auto">
              <a:xfrm>
                <a:off x="2910" y="2528"/>
                <a:ext cx="513" cy="328"/>
                <a:chOff x="3131" y="2952"/>
                <a:chExt cx="513" cy="328"/>
              </a:xfrm>
            </p:grpSpPr>
            <p:sp>
              <p:nvSpPr>
                <p:cNvPr id="2051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31" y="2952"/>
                  <a:ext cx="200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i="1"/>
                    <a:t>i</a:t>
                  </a:r>
                  <a:r>
                    <a:rPr lang="en-US" sz="2000" baseline="-25000"/>
                    <a:t>s</a:t>
                  </a:r>
                  <a:endParaRPr lang="en-US" sz="2000"/>
                </a:p>
              </p:txBody>
            </p:sp>
            <p:grpSp>
              <p:nvGrpSpPr>
                <p:cNvPr id="20518" name="Group 30"/>
                <p:cNvGrpSpPr>
                  <a:grpSpLocks/>
                </p:cNvGrpSpPr>
                <p:nvPr/>
              </p:nvGrpSpPr>
              <p:grpSpPr bwMode="auto">
                <a:xfrm>
                  <a:off x="3312" y="2970"/>
                  <a:ext cx="332" cy="310"/>
                  <a:chOff x="273" y="2626"/>
                  <a:chExt cx="332" cy="310"/>
                </a:xfrm>
              </p:grpSpPr>
              <p:sp>
                <p:nvSpPr>
                  <p:cNvPr id="2051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20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9" y="2681"/>
                    <a:ext cx="0" cy="19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stealth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498" name="Oval 33"/>
              <p:cNvSpPr>
                <a:spLocks noChangeArrowheads="1"/>
              </p:cNvSpPr>
              <p:nvPr/>
            </p:nvSpPr>
            <p:spPr bwMode="auto">
              <a:xfrm>
                <a:off x="4224" y="312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9" name="Oval 34"/>
              <p:cNvSpPr>
                <a:spLocks noChangeArrowheads="1"/>
              </p:cNvSpPr>
              <p:nvPr/>
            </p:nvSpPr>
            <p:spPr bwMode="auto">
              <a:xfrm>
                <a:off x="4224" y="222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0" name="Oval 35"/>
              <p:cNvSpPr>
                <a:spLocks noChangeArrowheads="1"/>
              </p:cNvSpPr>
              <p:nvPr/>
            </p:nvSpPr>
            <p:spPr bwMode="auto">
              <a:xfrm rot="-5400000">
                <a:off x="3805" y="3121"/>
                <a:ext cx="66" cy="64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1" name="Oval 36"/>
              <p:cNvSpPr>
                <a:spLocks noChangeArrowheads="1"/>
              </p:cNvSpPr>
              <p:nvPr/>
            </p:nvSpPr>
            <p:spPr bwMode="auto">
              <a:xfrm rot="-5400000">
                <a:off x="3793" y="2228"/>
                <a:ext cx="66" cy="7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502" name="Group 37"/>
              <p:cNvGrpSpPr>
                <a:grpSpLocks/>
              </p:cNvGrpSpPr>
              <p:nvPr/>
            </p:nvGrpSpPr>
            <p:grpSpPr bwMode="auto">
              <a:xfrm rot="10800000">
                <a:off x="3772" y="2496"/>
                <a:ext cx="112" cy="287"/>
                <a:chOff x="3450" y="2313"/>
                <a:chExt cx="111" cy="216"/>
              </a:xfrm>
            </p:grpSpPr>
            <p:sp>
              <p:nvSpPr>
                <p:cNvPr id="20510" name="Line 38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2" name="Line 40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3" name="Line 41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4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5" name="Line 43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6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503" name="Text Box 45"/>
              <p:cNvSpPr txBox="1">
                <a:spLocks noChangeArrowheads="1"/>
              </p:cNvSpPr>
              <p:nvPr/>
            </p:nvSpPr>
            <p:spPr bwMode="auto">
              <a:xfrm>
                <a:off x="3525" y="2601"/>
                <a:ext cx="27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R</a:t>
                </a:r>
                <a:r>
                  <a:rPr lang="en-US" baseline="-25000"/>
                  <a:t>p</a:t>
                </a:r>
              </a:p>
            </p:txBody>
          </p:sp>
          <p:cxnSp>
            <p:nvCxnSpPr>
              <p:cNvPr id="20504" name="AutoShape 46"/>
              <p:cNvCxnSpPr>
                <a:cxnSpLocks noChangeShapeType="1"/>
                <a:stCxn id="20500" idx="6"/>
                <a:endCxn id="20510" idx="0"/>
              </p:cNvCxnSpPr>
              <p:nvPr/>
            </p:nvCxnSpPr>
            <p:spPr bwMode="auto">
              <a:xfrm flipH="1" flipV="1">
                <a:off x="3836" y="2783"/>
                <a:ext cx="2" cy="33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20505" name="AutoShape 47"/>
              <p:cNvCxnSpPr>
                <a:cxnSpLocks noChangeShapeType="1"/>
                <a:stCxn id="20501" idx="2"/>
                <a:endCxn id="20512" idx="1"/>
              </p:cNvCxnSpPr>
              <p:nvPr/>
            </p:nvCxnSpPr>
            <p:spPr bwMode="auto">
              <a:xfrm>
                <a:off x="3826" y="2296"/>
                <a:ext cx="0" cy="2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20506" name="AutoShape 48"/>
              <p:cNvCxnSpPr>
                <a:cxnSpLocks noChangeShapeType="1"/>
                <a:stCxn id="20519" idx="4"/>
                <a:endCxn id="20500" idx="0"/>
              </p:cNvCxnSpPr>
              <p:nvPr/>
            </p:nvCxnSpPr>
            <p:spPr bwMode="auto">
              <a:xfrm rot="16200000" flipH="1">
                <a:off x="3383" y="2730"/>
                <a:ext cx="297" cy="54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20507" name="AutoShape 49"/>
              <p:cNvCxnSpPr>
                <a:cxnSpLocks noChangeShapeType="1"/>
                <a:stCxn id="20519" idx="0"/>
                <a:endCxn id="20501" idx="0"/>
              </p:cNvCxnSpPr>
              <p:nvPr/>
            </p:nvCxnSpPr>
            <p:spPr bwMode="auto">
              <a:xfrm rot="-5400000">
                <a:off x="3382" y="2138"/>
                <a:ext cx="283" cy="53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20508" name="AutoShape 50"/>
              <p:cNvCxnSpPr>
                <a:cxnSpLocks noChangeShapeType="1"/>
                <a:stCxn id="20500" idx="4"/>
                <a:endCxn id="20498" idx="2"/>
              </p:cNvCxnSpPr>
              <p:nvPr/>
            </p:nvCxnSpPr>
            <p:spPr bwMode="auto">
              <a:xfrm>
                <a:off x="3870" y="3153"/>
                <a:ext cx="354" cy="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20509" name="AutoShape 51"/>
              <p:cNvCxnSpPr>
                <a:cxnSpLocks noChangeShapeType="1"/>
                <a:stCxn id="20501" idx="4"/>
                <a:endCxn id="20499" idx="2"/>
              </p:cNvCxnSpPr>
              <p:nvPr/>
            </p:nvCxnSpPr>
            <p:spPr bwMode="auto">
              <a:xfrm>
                <a:off x="3861" y="2263"/>
                <a:ext cx="363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20495" name="Text Box 52"/>
            <p:cNvSpPr txBox="1">
              <a:spLocks noChangeArrowheads="1"/>
            </p:cNvSpPr>
            <p:nvPr/>
          </p:nvSpPr>
          <p:spPr bwMode="auto">
            <a:xfrm>
              <a:off x="4309" y="213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0496" name="Text Box 53"/>
            <p:cNvSpPr txBox="1">
              <a:spLocks noChangeArrowheads="1"/>
            </p:cNvSpPr>
            <p:nvPr/>
          </p:nvSpPr>
          <p:spPr bwMode="auto">
            <a:xfrm>
              <a:off x="4307" y="3033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</p:grpSp>
      <p:sp>
        <p:nvSpPr>
          <p:cNvPr id="20493" name="AutoShape 54"/>
          <p:cNvSpPr>
            <a:spLocks noChangeArrowheads="1"/>
          </p:cNvSpPr>
          <p:nvPr/>
        </p:nvSpPr>
        <p:spPr bwMode="auto">
          <a:xfrm>
            <a:off x="3884613" y="3330575"/>
            <a:ext cx="914400" cy="476250"/>
          </a:xfrm>
          <a:prstGeom prst="leftRightArrow">
            <a:avLst>
              <a:gd name="adj1" fmla="val 50000"/>
              <a:gd name="adj2" fmla="val 384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2" name="Object 55"/>
          <p:cNvGraphicFramePr>
            <a:graphicFrameLocks noChangeAspect="1"/>
          </p:cNvGraphicFramePr>
          <p:nvPr/>
        </p:nvGraphicFramePr>
        <p:xfrm>
          <a:off x="1698625" y="4724400"/>
          <a:ext cx="1190625" cy="498475"/>
        </p:xfrm>
        <a:graphic>
          <a:graphicData uri="http://schemas.openxmlformats.org/presentationml/2006/ole">
            <p:oleObj spid="_x0000_s20482" name="Equation" r:id="rId3" imgW="545760" imgH="228600" progId="Equation.3">
              <p:embed/>
            </p:oleObj>
          </a:graphicData>
        </a:graphic>
      </p:graphicFrame>
      <p:graphicFrame>
        <p:nvGraphicFramePr>
          <p:cNvPr id="20483" name="Object 56"/>
          <p:cNvGraphicFramePr>
            <a:graphicFrameLocks noChangeAspect="1"/>
          </p:cNvGraphicFramePr>
          <p:nvPr/>
        </p:nvGraphicFramePr>
        <p:xfrm>
          <a:off x="1733550" y="5562600"/>
          <a:ext cx="1108075" cy="527050"/>
        </p:xfrm>
        <a:graphic>
          <a:graphicData uri="http://schemas.openxmlformats.org/presentationml/2006/ole">
            <p:oleObj spid="_x0000_s20483" name="Equation" r:id="rId4" imgW="507960" imgH="241200" progId="Equation.3">
              <p:embed/>
            </p:oleObj>
          </a:graphicData>
        </a:graphic>
      </p:graphicFrame>
      <p:graphicFrame>
        <p:nvGraphicFramePr>
          <p:cNvPr id="20484" name="Object 57"/>
          <p:cNvGraphicFramePr>
            <a:graphicFrameLocks noChangeAspect="1"/>
          </p:cNvGraphicFramePr>
          <p:nvPr/>
        </p:nvGraphicFramePr>
        <p:xfrm>
          <a:off x="5930900" y="4670425"/>
          <a:ext cx="1050925" cy="968375"/>
        </p:xfrm>
        <a:graphic>
          <a:graphicData uri="http://schemas.openxmlformats.org/presentationml/2006/ole">
            <p:oleObj spid="_x0000_s20484" name="Equation" r:id="rId5" imgW="482400" imgH="444240" progId="Equation.3">
              <p:embed/>
            </p:oleObj>
          </a:graphicData>
        </a:graphic>
      </p:graphicFrame>
      <p:graphicFrame>
        <p:nvGraphicFramePr>
          <p:cNvPr id="20485" name="Object 58"/>
          <p:cNvGraphicFramePr>
            <a:graphicFrameLocks noChangeAspect="1"/>
          </p:cNvGraphicFramePr>
          <p:nvPr/>
        </p:nvGraphicFramePr>
        <p:xfrm>
          <a:off x="5895975" y="5721350"/>
          <a:ext cx="1108075" cy="527050"/>
        </p:xfrm>
        <a:graphic>
          <a:graphicData uri="http://schemas.openxmlformats.org/presentationml/2006/ole">
            <p:oleObj spid="_x0000_s20485" name="Equation" r:id="rId6" imgW="5079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FE691E2-ABE4-43BB-8E52-FA5E027B24B1}" type="slidenum">
              <a:rPr lang="en-US" smtClean="0"/>
              <a:pPr lvl="1"/>
              <a:t>55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mtClean="0"/>
              <a:t>What is the Th</a:t>
            </a:r>
            <a:r>
              <a:rPr lang="en-US" smtClean="0">
                <a:cs typeface="Times New Roman" pitchFamily="18" charset="0"/>
              </a:rPr>
              <a:t>évenin theorem</a:t>
            </a:r>
            <a:r>
              <a:rPr lang="en-US" smtClean="0"/>
              <a:t>?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7D0ECAA-E0A5-4311-B85F-9A5DB5CF112B}" type="slidenum">
              <a:rPr lang="en-US" smtClean="0"/>
              <a:pPr lvl="1"/>
              <a:t>56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sp>
        <p:nvSpPr>
          <p:cNvPr id="86023" name="Oval 4"/>
          <p:cNvSpPr>
            <a:spLocks noChangeArrowheads="1"/>
          </p:cNvSpPr>
          <p:nvPr/>
        </p:nvSpPr>
        <p:spPr bwMode="auto">
          <a:xfrm>
            <a:off x="22082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6024" name="AutoShape 5"/>
          <p:cNvCxnSpPr>
            <a:cxnSpLocks noChangeShapeType="1"/>
            <a:stCxn id="86033" idx="2"/>
            <a:endCxn id="86051" idx="4"/>
          </p:cNvCxnSpPr>
          <p:nvPr/>
        </p:nvCxnSpPr>
        <p:spPr bwMode="auto">
          <a:xfrm rot="10800000">
            <a:off x="762000" y="4171950"/>
            <a:ext cx="1471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6025" name="AutoShape 6"/>
          <p:cNvCxnSpPr>
            <a:cxnSpLocks noChangeShapeType="1"/>
            <a:stCxn id="86023" idx="4"/>
            <a:endCxn id="86079" idx="0"/>
          </p:cNvCxnSpPr>
          <p:nvPr/>
        </p:nvCxnSpPr>
        <p:spPr bwMode="auto">
          <a:xfrm>
            <a:off x="22748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6026" name="Group 7"/>
          <p:cNvGrpSpPr>
            <a:grpSpLocks/>
          </p:cNvGrpSpPr>
          <p:nvPr/>
        </p:nvGrpSpPr>
        <p:grpSpPr bwMode="auto">
          <a:xfrm>
            <a:off x="2208213" y="3870325"/>
            <a:ext cx="176212" cy="342900"/>
            <a:chOff x="1670" y="2765"/>
            <a:chExt cx="111" cy="216"/>
          </a:xfrm>
        </p:grpSpPr>
        <p:sp>
          <p:nvSpPr>
            <p:cNvPr id="86079" name="Line 8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0" name="Line 9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1" name="Line 10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2" name="Line 11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3" name="Line 12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4" name="Line 13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5" name="Line 14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27" name="Text Box 15"/>
          <p:cNvSpPr txBox="1">
            <a:spLocks noChangeArrowheads="1"/>
          </p:cNvSpPr>
          <p:nvPr/>
        </p:nvSpPr>
        <p:spPr bwMode="auto">
          <a:xfrm>
            <a:off x="1843088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86028" name="Group 16"/>
          <p:cNvGrpSpPr>
            <a:grpSpLocks/>
          </p:cNvGrpSpPr>
          <p:nvPr/>
        </p:nvGrpSpPr>
        <p:grpSpPr bwMode="auto">
          <a:xfrm rot="5400000" flipH="1" flipV="1">
            <a:off x="1373982" y="2777331"/>
            <a:ext cx="177800" cy="455613"/>
            <a:chOff x="3450" y="2313"/>
            <a:chExt cx="111" cy="216"/>
          </a:xfrm>
        </p:grpSpPr>
        <p:sp>
          <p:nvSpPr>
            <p:cNvPr id="86072" name="Line 17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3" name="Line 18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4" name="Line 19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5" name="Line 20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6" name="Line 21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7" name="Line 22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8" name="Line 23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6029" name="AutoShape 24"/>
          <p:cNvCxnSpPr>
            <a:cxnSpLocks noChangeShapeType="1"/>
            <a:stCxn id="86023" idx="2"/>
            <a:endCxn id="86074" idx="1"/>
          </p:cNvCxnSpPr>
          <p:nvPr/>
        </p:nvCxnSpPr>
        <p:spPr bwMode="auto">
          <a:xfrm flipH="1" flipV="1">
            <a:off x="1690688" y="30019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6030" name="Group 25"/>
          <p:cNvGrpSpPr>
            <a:grpSpLocks/>
          </p:cNvGrpSpPr>
          <p:nvPr/>
        </p:nvGrpSpPr>
        <p:grpSpPr bwMode="auto">
          <a:xfrm>
            <a:off x="2070100" y="5105400"/>
            <a:ext cx="457200" cy="152400"/>
            <a:chOff x="1392" y="3552"/>
            <a:chExt cx="288" cy="96"/>
          </a:xfrm>
        </p:grpSpPr>
        <p:sp>
          <p:nvSpPr>
            <p:cNvPr id="86069" name="Line 2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0" name="Line 2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1" name="Line 2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31" name="Line 29"/>
          <p:cNvSpPr>
            <a:spLocks noChangeShapeType="1"/>
          </p:cNvSpPr>
          <p:nvPr/>
        </p:nvSpPr>
        <p:spPr bwMode="auto">
          <a:xfrm flipV="1">
            <a:off x="23034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6032" name="Oval 30"/>
          <p:cNvSpPr>
            <a:spLocks noChangeArrowheads="1"/>
          </p:cNvSpPr>
          <p:nvPr/>
        </p:nvSpPr>
        <p:spPr bwMode="auto">
          <a:xfrm>
            <a:off x="3387725" y="29289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3" name="Oval 31"/>
          <p:cNvSpPr>
            <a:spLocks noChangeArrowheads="1"/>
          </p:cNvSpPr>
          <p:nvPr/>
        </p:nvSpPr>
        <p:spPr bwMode="auto">
          <a:xfrm>
            <a:off x="22336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34" name="Text Box 32"/>
          <p:cNvSpPr txBox="1">
            <a:spLocks noChangeArrowheads="1"/>
          </p:cNvSpPr>
          <p:nvPr/>
        </p:nvSpPr>
        <p:spPr bwMode="auto">
          <a:xfrm>
            <a:off x="1219200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1</a:t>
            </a:r>
            <a:endParaRPr lang="en-US"/>
          </a:p>
        </p:txBody>
      </p:sp>
      <p:cxnSp>
        <p:nvCxnSpPr>
          <p:cNvPr id="86035" name="AutoShape 33"/>
          <p:cNvCxnSpPr>
            <a:cxnSpLocks noChangeShapeType="1"/>
            <a:stCxn id="86033" idx="0"/>
            <a:endCxn id="86081" idx="1"/>
          </p:cNvCxnSpPr>
          <p:nvPr/>
        </p:nvCxnSpPr>
        <p:spPr bwMode="auto">
          <a:xfrm flipH="1" flipV="1">
            <a:off x="22987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6036" name="Oval 34"/>
          <p:cNvSpPr>
            <a:spLocks noChangeArrowheads="1"/>
          </p:cNvSpPr>
          <p:nvPr/>
        </p:nvSpPr>
        <p:spPr bwMode="auto">
          <a:xfrm>
            <a:off x="3403600" y="48006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6037" name="AutoShape 35"/>
          <p:cNvCxnSpPr>
            <a:cxnSpLocks noChangeShapeType="1"/>
            <a:stCxn id="86033" idx="6"/>
            <a:endCxn id="86036" idx="2"/>
          </p:cNvCxnSpPr>
          <p:nvPr/>
        </p:nvCxnSpPr>
        <p:spPr bwMode="auto">
          <a:xfrm>
            <a:off x="23653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6038" name="Group 36"/>
          <p:cNvGrpSpPr>
            <a:grpSpLocks/>
          </p:cNvGrpSpPr>
          <p:nvPr/>
        </p:nvGrpSpPr>
        <p:grpSpPr bwMode="auto">
          <a:xfrm>
            <a:off x="3752850" y="3773488"/>
            <a:ext cx="176213" cy="342900"/>
            <a:chOff x="1670" y="2765"/>
            <a:chExt cx="111" cy="216"/>
          </a:xfrm>
        </p:grpSpPr>
        <p:sp>
          <p:nvSpPr>
            <p:cNvPr id="86062" name="Line 3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3" name="Line 3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4" name="Line 3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5" name="Line 4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6" name="Line 4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7" name="Line 4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8" name="Line 4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39" name="Text Box 44"/>
          <p:cNvSpPr txBox="1">
            <a:spLocks noChangeArrowheads="1"/>
          </p:cNvSpPr>
          <p:nvPr/>
        </p:nvSpPr>
        <p:spPr bwMode="auto">
          <a:xfrm>
            <a:off x="3949700" y="3492500"/>
            <a:ext cx="4508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grpSp>
        <p:nvGrpSpPr>
          <p:cNvPr id="86040" name="Group 45"/>
          <p:cNvGrpSpPr>
            <a:grpSpLocks/>
          </p:cNvGrpSpPr>
          <p:nvPr/>
        </p:nvGrpSpPr>
        <p:grpSpPr bwMode="auto">
          <a:xfrm rot="5400000" flipH="1" flipV="1">
            <a:off x="2801144" y="2766219"/>
            <a:ext cx="177800" cy="455612"/>
            <a:chOff x="3450" y="2313"/>
            <a:chExt cx="111" cy="216"/>
          </a:xfrm>
        </p:grpSpPr>
        <p:sp>
          <p:nvSpPr>
            <p:cNvPr id="86055" name="Line 4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6" name="Line 4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7" name="Line 4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8" name="Line 4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9" name="Line 5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0" name="Line 5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1" name="Line 5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41" name="Text Box 53"/>
          <p:cNvSpPr txBox="1">
            <a:spLocks noChangeArrowheads="1"/>
          </p:cNvSpPr>
          <p:nvPr/>
        </p:nvSpPr>
        <p:spPr bwMode="auto">
          <a:xfrm>
            <a:off x="26050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86042" name="AutoShape 54"/>
          <p:cNvCxnSpPr>
            <a:cxnSpLocks noChangeShapeType="1"/>
            <a:stCxn id="86032" idx="2"/>
            <a:endCxn id="86057" idx="1"/>
          </p:cNvCxnSpPr>
          <p:nvPr/>
        </p:nvCxnSpPr>
        <p:spPr bwMode="auto">
          <a:xfrm flipH="1">
            <a:off x="31178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6043" name="AutoShape 55"/>
          <p:cNvCxnSpPr>
            <a:cxnSpLocks noChangeShapeType="1"/>
            <a:stCxn id="86023" idx="6"/>
            <a:endCxn id="86055" idx="0"/>
          </p:cNvCxnSpPr>
          <p:nvPr/>
        </p:nvCxnSpPr>
        <p:spPr bwMode="auto">
          <a:xfrm>
            <a:off x="2339975" y="30051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6044" name="Group 56"/>
          <p:cNvGrpSpPr>
            <a:grpSpLocks/>
          </p:cNvGrpSpPr>
          <p:nvPr/>
        </p:nvGrpSpPr>
        <p:grpSpPr bwMode="auto">
          <a:xfrm>
            <a:off x="152400" y="3367088"/>
            <a:ext cx="873125" cy="1006475"/>
            <a:chOff x="150" y="2121"/>
            <a:chExt cx="550" cy="634"/>
          </a:xfrm>
        </p:grpSpPr>
        <p:sp>
          <p:nvSpPr>
            <p:cNvPr id="86050" name="Text Box 57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  <a:p>
              <a:endParaRPr lang="en-US" sz="2000" b="0"/>
            </a:p>
          </p:txBody>
        </p:sp>
        <p:sp>
          <p:nvSpPr>
            <p:cNvPr id="86051" name="Oval 58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2" name="Text Box 59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86053" name="Text Box 60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86054" name="Text Box 61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cxnSp>
        <p:nvCxnSpPr>
          <p:cNvPr id="86045" name="AutoShape 62"/>
          <p:cNvCxnSpPr>
            <a:cxnSpLocks noChangeShapeType="1"/>
            <a:stCxn id="86054" idx="0"/>
            <a:endCxn id="86072" idx="0"/>
          </p:cNvCxnSpPr>
          <p:nvPr/>
        </p:nvCxnSpPr>
        <p:spPr bwMode="auto">
          <a:xfrm rot="-5400000">
            <a:off x="707232" y="3072606"/>
            <a:ext cx="582612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6046" name="AutoShape 63"/>
          <p:cNvCxnSpPr>
            <a:cxnSpLocks noChangeShapeType="1"/>
            <a:stCxn id="86036" idx="6"/>
            <a:endCxn id="86064" idx="1"/>
          </p:cNvCxnSpPr>
          <p:nvPr/>
        </p:nvCxnSpPr>
        <p:spPr bwMode="auto">
          <a:xfrm flipV="1">
            <a:off x="3535363" y="4116388"/>
            <a:ext cx="307975" cy="746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6047" name="AutoShape 64"/>
          <p:cNvCxnSpPr>
            <a:cxnSpLocks noChangeShapeType="1"/>
            <a:stCxn id="86032" idx="6"/>
            <a:endCxn id="86062" idx="0"/>
          </p:cNvCxnSpPr>
          <p:nvPr/>
        </p:nvCxnSpPr>
        <p:spPr bwMode="auto">
          <a:xfrm>
            <a:off x="3519488" y="2990850"/>
            <a:ext cx="309562" cy="7826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86048" name="Line 65"/>
          <p:cNvSpPr>
            <a:spLocks noChangeShapeType="1"/>
          </p:cNvSpPr>
          <p:nvPr/>
        </p:nvSpPr>
        <p:spPr bwMode="auto">
          <a:xfrm>
            <a:off x="3949700" y="3051175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6049" name="Text Box 66"/>
          <p:cNvSpPr txBox="1">
            <a:spLocks noChangeArrowheads="1"/>
          </p:cNvSpPr>
          <p:nvPr/>
        </p:nvSpPr>
        <p:spPr bwMode="auto">
          <a:xfrm>
            <a:off x="3943350" y="3100388"/>
            <a:ext cx="341313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L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59B5FE2-7DEB-452B-8EC3-4FDB93DDEC57}" type="slidenum">
              <a:rPr lang="en-US" smtClean="0"/>
              <a:pPr lvl="1"/>
              <a:t>57</a:t>
            </a:fld>
            <a:endParaRPr lang="en-US" smtClean="0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sp>
        <p:nvSpPr>
          <p:cNvPr id="87047" name="Text Box 67"/>
          <p:cNvSpPr txBox="1">
            <a:spLocks noChangeArrowheads="1"/>
          </p:cNvSpPr>
          <p:nvPr/>
        </p:nvSpPr>
        <p:spPr bwMode="auto">
          <a:xfrm>
            <a:off x="4876800" y="3079750"/>
            <a:ext cx="25146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</p:txBody>
      </p:sp>
      <p:sp>
        <p:nvSpPr>
          <p:cNvPr id="87048" name="Oval 68"/>
          <p:cNvSpPr>
            <a:spLocks noChangeArrowheads="1"/>
          </p:cNvSpPr>
          <p:nvPr/>
        </p:nvSpPr>
        <p:spPr bwMode="auto">
          <a:xfrm>
            <a:off x="2208213" y="30956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049" name="AutoShape 69"/>
          <p:cNvCxnSpPr>
            <a:cxnSpLocks noChangeShapeType="1"/>
            <a:stCxn id="87058" idx="2"/>
            <a:endCxn id="87070" idx="4"/>
          </p:cNvCxnSpPr>
          <p:nvPr/>
        </p:nvCxnSpPr>
        <p:spPr bwMode="auto">
          <a:xfrm rot="10800000">
            <a:off x="762000" y="4324350"/>
            <a:ext cx="1471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87050" name="AutoShape 70"/>
          <p:cNvCxnSpPr>
            <a:cxnSpLocks noChangeShapeType="1"/>
            <a:stCxn id="87048" idx="4"/>
            <a:endCxn id="87091" idx="0"/>
          </p:cNvCxnSpPr>
          <p:nvPr/>
        </p:nvCxnSpPr>
        <p:spPr bwMode="auto">
          <a:xfrm>
            <a:off x="2274888" y="32178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7051" name="Group 71"/>
          <p:cNvGrpSpPr>
            <a:grpSpLocks/>
          </p:cNvGrpSpPr>
          <p:nvPr/>
        </p:nvGrpSpPr>
        <p:grpSpPr bwMode="auto">
          <a:xfrm>
            <a:off x="2208213" y="4022725"/>
            <a:ext cx="176212" cy="342900"/>
            <a:chOff x="1670" y="2765"/>
            <a:chExt cx="111" cy="216"/>
          </a:xfrm>
        </p:grpSpPr>
        <p:sp>
          <p:nvSpPr>
            <p:cNvPr id="87091" name="Line 7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2" name="Line 7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3" name="Line 7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4" name="Line 7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5" name="Line 7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6" name="Line 7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7" name="Line 7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52" name="Text Box 79"/>
          <p:cNvSpPr txBox="1">
            <a:spLocks noChangeArrowheads="1"/>
          </p:cNvSpPr>
          <p:nvPr/>
        </p:nvSpPr>
        <p:spPr bwMode="auto">
          <a:xfrm>
            <a:off x="1843088" y="37163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87053" name="Group 80"/>
          <p:cNvGrpSpPr>
            <a:grpSpLocks/>
          </p:cNvGrpSpPr>
          <p:nvPr/>
        </p:nvGrpSpPr>
        <p:grpSpPr bwMode="auto">
          <a:xfrm rot="5400000" flipH="1" flipV="1">
            <a:off x="1373982" y="2929731"/>
            <a:ext cx="177800" cy="455613"/>
            <a:chOff x="3450" y="2313"/>
            <a:chExt cx="111" cy="216"/>
          </a:xfrm>
        </p:grpSpPr>
        <p:sp>
          <p:nvSpPr>
            <p:cNvPr id="87084" name="Line 81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5" name="Line 82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6" name="Line 83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7" name="Line 84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8" name="Line 85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9" name="Line 86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90" name="Line 87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7054" name="AutoShape 88"/>
          <p:cNvCxnSpPr>
            <a:cxnSpLocks noChangeShapeType="1"/>
            <a:stCxn id="87048" idx="2"/>
            <a:endCxn id="87086" idx="1"/>
          </p:cNvCxnSpPr>
          <p:nvPr/>
        </p:nvCxnSpPr>
        <p:spPr bwMode="auto">
          <a:xfrm flipH="1" flipV="1">
            <a:off x="1690688" y="31543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7055" name="Group 89"/>
          <p:cNvGrpSpPr>
            <a:grpSpLocks/>
          </p:cNvGrpSpPr>
          <p:nvPr/>
        </p:nvGrpSpPr>
        <p:grpSpPr bwMode="auto">
          <a:xfrm>
            <a:off x="2070100" y="5257800"/>
            <a:ext cx="457200" cy="152400"/>
            <a:chOff x="1392" y="3552"/>
            <a:chExt cx="288" cy="96"/>
          </a:xfrm>
        </p:grpSpPr>
        <p:sp>
          <p:nvSpPr>
            <p:cNvPr id="87081" name="Line 90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2" name="Line 91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3" name="Line 92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56" name="Line 93"/>
          <p:cNvSpPr>
            <a:spLocks noChangeShapeType="1"/>
          </p:cNvSpPr>
          <p:nvPr/>
        </p:nvSpPr>
        <p:spPr bwMode="auto">
          <a:xfrm flipV="1">
            <a:off x="2303463" y="50149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7057" name="Oval 94"/>
          <p:cNvSpPr>
            <a:spLocks noChangeArrowheads="1"/>
          </p:cNvSpPr>
          <p:nvPr/>
        </p:nvSpPr>
        <p:spPr bwMode="auto">
          <a:xfrm>
            <a:off x="3387725" y="30813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Oval 95"/>
          <p:cNvSpPr>
            <a:spLocks noChangeArrowheads="1"/>
          </p:cNvSpPr>
          <p:nvPr/>
        </p:nvSpPr>
        <p:spPr bwMode="auto">
          <a:xfrm>
            <a:off x="2233613" y="4953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059" name="Text Box 96"/>
          <p:cNvSpPr txBox="1">
            <a:spLocks noChangeArrowheads="1"/>
          </p:cNvSpPr>
          <p:nvPr/>
        </p:nvSpPr>
        <p:spPr bwMode="auto">
          <a:xfrm>
            <a:off x="1096963" y="32004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1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87060" name="AutoShape 97"/>
          <p:cNvCxnSpPr>
            <a:cxnSpLocks noChangeShapeType="1"/>
            <a:stCxn id="87058" idx="0"/>
            <a:endCxn id="87093" idx="1"/>
          </p:cNvCxnSpPr>
          <p:nvPr/>
        </p:nvCxnSpPr>
        <p:spPr bwMode="auto">
          <a:xfrm flipH="1" flipV="1">
            <a:off x="2298700" y="43656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7061" name="Oval 98"/>
          <p:cNvSpPr>
            <a:spLocks noChangeArrowheads="1"/>
          </p:cNvSpPr>
          <p:nvPr/>
        </p:nvSpPr>
        <p:spPr bwMode="auto">
          <a:xfrm>
            <a:off x="3403600" y="49530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062" name="AutoShape 99"/>
          <p:cNvCxnSpPr>
            <a:cxnSpLocks noChangeShapeType="1"/>
            <a:stCxn id="87058" idx="6"/>
            <a:endCxn id="87061" idx="2"/>
          </p:cNvCxnSpPr>
          <p:nvPr/>
        </p:nvCxnSpPr>
        <p:spPr bwMode="auto">
          <a:xfrm>
            <a:off x="2365375" y="50149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7063" name="Group 100"/>
          <p:cNvGrpSpPr>
            <a:grpSpLocks/>
          </p:cNvGrpSpPr>
          <p:nvPr/>
        </p:nvGrpSpPr>
        <p:grpSpPr bwMode="auto">
          <a:xfrm rot="5400000" flipH="1" flipV="1">
            <a:off x="2801144" y="2918619"/>
            <a:ext cx="177800" cy="455612"/>
            <a:chOff x="3450" y="2313"/>
            <a:chExt cx="111" cy="216"/>
          </a:xfrm>
        </p:grpSpPr>
        <p:sp>
          <p:nvSpPr>
            <p:cNvPr id="87074" name="Line 101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5" name="Line 102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6" name="Line 103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7" name="Line 104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8" name="Line 105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79" name="Line 106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080" name="Line 107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064" name="Text Box 108"/>
          <p:cNvSpPr txBox="1">
            <a:spLocks noChangeArrowheads="1"/>
          </p:cNvSpPr>
          <p:nvPr/>
        </p:nvSpPr>
        <p:spPr bwMode="auto">
          <a:xfrm>
            <a:off x="2463800" y="320040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87065" name="AutoShape 109"/>
          <p:cNvCxnSpPr>
            <a:cxnSpLocks noChangeShapeType="1"/>
            <a:stCxn id="87057" idx="2"/>
            <a:endCxn id="87076" idx="1"/>
          </p:cNvCxnSpPr>
          <p:nvPr/>
        </p:nvCxnSpPr>
        <p:spPr bwMode="auto">
          <a:xfrm flipH="1">
            <a:off x="3117850" y="31432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7066" name="AutoShape 110"/>
          <p:cNvCxnSpPr>
            <a:cxnSpLocks noChangeShapeType="1"/>
            <a:stCxn id="87048" idx="6"/>
            <a:endCxn id="87074" idx="0"/>
          </p:cNvCxnSpPr>
          <p:nvPr/>
        </p:nvCxnSpPr>
        <p:spPr bwMode="auto">
          <a:xfrm>
            <a:off x="2339975" y="31575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7067" name="Group 111"/>
          <p:cNvGrpSpPr>
            <a:grpSpLocks/>
          </p:cNvGrpSpPr>
          <p:nvPr/>
        </p:nvGrpSpPr>
        <p:grpSpPr bwMode="auto">
          <a:xfrm>
            <a:off x="152400" y="3519488"/>
            <a:ext cx="873125" cy="1006475"/>
            <a:chOff x="150" y="2121"/>
            <a:chExt cx="550" cy="634"/>
          </a:xfrm>
        </p:grpSpPr>
        <p:sp>
          <p:nvSpPr>
            <p:cNvPr id="87069" name="Text Box 112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  <a:p>
              <a:endParaRPr lang="en-US" sz="2000" b="0"/>
            </a:p>
          </p:txBody>
        </p:sp>
        <p:sp>
          <p:nvSpPr>
            <p:cNvPr id="87070" name="Oval 113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1" name="Text Box 114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87072" name="Text Box 115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87073" name="Text Box 116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cxnSp>
        <p:nvCxnSpPr>
          <p:cNvPr id="87068" name="AutoShape 117"/>
          <p:cNvCxnSpPr>
            <a:cxnSpLocks noChangeShapeType="1"/>
            <a:stCxn id="87073" idx="0"/>
            <a:endCxn id="87084" idx="0"/>
          </p:cNvCxnSpPr>
          <p:nvPr/>
        </p:nvCxnSpPr>
        <p:spPr bwMode="auto">
          <a:xfrm rot="-5400000">
            <a:off x="707232" y="3225006"/>
            <a:ext cx="582612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7DC5307-F633-476B-873B-437DE7AF52A4}" type="slidenum">
              <a:rPr lang="en-US" smtClean="0"/>
              <a:pPr lvl="1"/>
              <a:t>58</a:t>
            </a:fld>
            <a:endParaRPr lang="en-US" smtClean="0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sp>
        <p:nvSpPr>
          <p:cNvPr id="88071" name="Text Box 55"/>
          <p:cNvSpPr txBox="1">
            <a:spLocks noChangeArrowheads="1"/>
          </p:cNvSpPr>
          <p:nvPr/>
        </p:nvSpPr>
        <p:spPr bwMode="auto">
          <a:xfrm>
            <a:off x="4876800" y="292735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88072" name="Oval 56"/>
          <p:cNvSpPr>
            <a:spLocks noChangeArrowheads="1"/>
          </p:cNvSpPr>
          <p:nvPr/>
        </p:nvSpPr>
        <p:spPr bwMode="auto">
          <a:xfrm>
            <a:off x="22082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8073" name="AutoShape 57"/>
          <p:cNvCxnSpPr>
            <a:cxnSpLocks noChangeShapeType="1"/>
            <a:stCxn id="88072" idx="4"/>
            <a:endCxn id="88108" idx="0"/>
          </p:cNvCxnSpPr>
          <p:nvPr/>
        </p:nvCxnSpPr>
        <p:spPr bwMode="auto">
          <a:xfrm>
            <a:off x="22748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8074" name="Group 58"/>
          <p:cNvGrpSpPr>
            <a:grpSpLocks/>
          </p:cNvGrpSpPr>
          <p:nvPr/>
        </p:nvGrpSpPr>
        <p:grpSpPr bwMode="auto">
          <a:xfrm>
            <a:off x="2208213" y="3870325"/>
            <a:ext cx="176212" cy="342900"/>
            <a:chOff x="1670" y="2765"/>
            <a:chExt cx="111" cy="216"/>
          </a:xfrm>
        </p:grpSpPr>
        <p:sp>
          <p:nvSpPr>
            <p:cNvPr id="88108" name="Line 5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9" name="Line 6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10" name="Line 6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11" name="Line 6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12" name="Line 6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13" name="Line 6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14" name="Line 6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75" name="Text Box 66"/>
          <p:cNvSpPr txBox="1">
            <a:spLocks noChangeArrowheads="1"/>
          </p:cNvSpPr>
          <p:nvPr/>
        </p:nvSpPr>
        <p:spPr bwMode="auto">
          <a:xfrm>
            <a:off x="1843088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88076" name="Group 67"/>
          <p:cNvGrpSpPr>
            <a:grpSpLocks/>
          </p:cNvGrpSpPr>
          <p:nvPr/>
        </p:nvGrpSpPr>
        <p:grpSpPr bwMode="auto">
          <a:xfrm rot="5400000" flipH="1" flipV="1">
            <a:off x="1373982" y="2777331"/>
            <a:ext cx="177800" cy="455613"/>
            <a:chOff x="3450" y="2313"/>
            <a:chExt cx="111" cy="216"/>
          </a:xfrm>
        </p:grpSpPr>
        <p:sp>
          <p:nvSpPr>
            <p:cNvPr id="88101" name="Line 6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2" name="Line 6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3" name="Line 7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4" name="Line 7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5" name="Line 7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6" name="Line 7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7" name="Line 7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88077" name="AutoShape 75"/>
          <p:cNvCxnSpPr>
            <a:cxnSpLocks noChangeShapeType="1"/>
            <a:stCxn id="88072" idx="2"/>
            <a:endCxn id="88103" idx="1"/>
          </p:cNvCxnSpPr>
          <p:nvPr/>
        </p:nvCxnSpPr>
        <p:spPr bwMode="auto">
          <a:xfrm flipH="1" flipV="1">
            <a:off x="1690688" y="30019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8078" name="Group 76"/>
          <p:cNvGrpSpPr>
            <a:grpSpLocks/>
          </p:cNvGrpSpPr>
          <p:nvPr/>
        </p:nvGrpSpPr>
        <p:grpSpPr bwMode="auto">
          <a:xfrm>
            <a:off x="2070100" y="5105400"/>
            <a:ext cx="457200" cy="152400"/>
            <a:chOff x="1392" y="3552"/>
            <a:chExt cx="288" cy="96"/>
          </a:xfrm>
        </p:grpSpPr>
        <p:sp>
          <p:nvSpPr>
            <p:cNvPr id="88098" name="Line 77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9" name="Line 78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100" name="Line 79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79" name="Line 80"/>
          <p:cNvSpPr>
            <a:spLocks noChangeShapeType="1"/>
          </p:cNvSpPr>
          <p:nvPr/>
        </p:nvSpPr>
        <p:spPr bwMode="auto">
          <a:xfrm flipV="1">
            <a:off x="23034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8080" name="Oval 81"/>
          <p:cNvSpPr>
            <a:spLocks noChangeArrowheads="1"/>
          </p:cNvSpPr>
          <p:nvPr/>
        </p:nvSpPr>
        <p:spPr bwMode="auto">
          <a:xfrm>
            <a:off x="3387725" y="29289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1" name="Oval 82"/>
          <p:cNvSpPr>
            <a:spLocks noChangeArrowheads="1"/>
          </p:cNvSpPr>
          <p:nvPr/>
        </p:nvSpPr>
        <p:spPr bwMode="auto">
          <a:xfrm>
            <a:off x="22336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82" name="Text Box 83"/>
          <p:cNvSpPr txBox="1">
            <a:spLocks noChangeArrowheads="1"/>
          </p:cNvSpPr>
          <p:nvPr/>
        </p:nvSpPr>
        <p:spPr bwMode="auto">
          <a:xfrm>
            <a:off x="1096963" y="30480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1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88083" name="AutoShape 84"/>
          <p:cNvCxnSpPr>
            <a:cxnSpLocks noChangeShapeType="1"/>
            <a:stCxn id="88081" idx="0"/>
            <a:endCxn id="88110" idx="1"/>
          </p:cNvCxnSpPr>
          <p:nvPr/>
        </p:nvCxnSpPr>
        <p:spPr bwMode="auto">
          <a:xfrm flipH="1" flipV="1">
            <a:off x="22987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88084" name="Oval 85"/>
          <p:cNvSpPr>
            <a:spLocks noChangeArrowheads="1"/>
          </p:cNvSpPr>
          <p:nvPr/>
        </p:nvSpPr>
        <p:spPr bwMode="auto">
          <a:xfrm>
            <a:off x="3403600" y="48006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8085" name="AutoShape 86"/>
          <p:cNvCxnSpPr>
            <a:cxnSpLocks noChangeShapeType="1"/>
            <a:stCxn id="88081" idx="6"/>
            <a:endCxn id="88084" idx="2"/>
          </p:cNvCxnSpPr>
          <p:nvPr/>
        </p:nvCxnSpPr>
        <p:spPr bwMode="auto">
          <a:xfrm>
            <a:off x="23653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88086" name="Group 87"/>
          <p:cNvGrpSpPr>
            <a:grpSpLocks/>
          </p:cNvGrpSpPr>
          <p:nvPr/>
        </p:nvGrpSpPr>
        <p:grpSpPr bwMode="auto">
          <a:xfrm rot="5400000" flipH="1" flipV="1">
            <a:off x="2801144" y="2766219"/>
            <a:ext cx="177800" cy="455612"/>
            <a:chOff x="3450" y="2313"/>
            <a:chExt cx="111" cy="216"/>
          </a:xfrm>
        </p:grpSpPr>
        <p:sp>
          <p:nvSpPr>
            <p:cNvPr id="88091" name="Line 8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2" name="Line 8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3" name="Line 9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4" name="Line 9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5" name="Line 9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6" name="Line 9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097" name="Line 9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087" name="Text Box 95"/>
          <p:cNvSpPr txBox="1">
            <a:spLocks noChangeArrowheads="1"/>
          </p:cNvSpPr>
          <p:nvPr/>
        </p:nvSpPr>
        <p:spPr bwMode="auto">
          <a:xfrm>
            <a:off x="2463800" y="304800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88088" name="AutoShape 96"/>
          <p:cNvCxnSpPr>
            <a:cxnSpLocks noChangeShapeType="1"/>
            <a:stCxn id="88080" idx="2"/>
            <a:endCxn id="88093" idx="1"/>
          </p:cNvCxnSpPr>
          <p:nvPr/>
        </p:nvCxnSpPr>
        <p:spPr bwMode="auto">
          <a:xfrm flipH="1">
            <a:off x="31178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8089" name="AutoShape 97"/>
          <p:cNvCxnSpPr>
            <a:cxnSpLocks noChangeShapeType="1"/>
            <a:stCxn id="88072" idx="6"/>
            <a:endCxn id="88091" idx="0"/>
          </p:cNvCxnSpPr>
          <p:nvPr/>
        </p:nvCxnSpPr>
        <p:spPr bwMode="auto">
          <a:xfrm>
            <a:off x="2339975" y="30051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88090" name="AutoShape 98"/>
          <p:cNvCxnSpPr>
            <a:cxnSpLocks noChangeShapeType="1"/>
            <a:stCxn id="88081" idx="2"/>
            <a:endCxn id="88101" idx="0"/>
          </p:cNvCxnSpPr>
          <p:nvPr/>
        </p:nvCxnSpPr>
        <p:spPr bwMode="auto">
          <a:xfrm rot="10800000">
            <a:off x="1235075" y="3017838"/>
            <a:ext cx="998538" cy="1844675"/>
          </a:xfrm>
          <a:prstGeom prst="bentConnector3">
            <a:avLst>
              <a:gd name="adj1" fmla="val 159458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E666C99-5349-4680-B813-D58F1094BC9F}" type="slidenum">
              <a:rPr lang="en-US" smtClean="0"/>
              <a:pPr lvl="1"/>
              <a:t>59</a:t>
            </a:fld>
            <a:endParaRPr lang="en-US" smtClean="0"/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sp>
        <p:nvSpPr>
          <p:cNvPr id="21512" name="Text Box 48"/>
          <p:cNvSpPr txBox="1">
            <a:spLocks noChangeArrowheads="1"/>
          </p:cNvSpPr>
          <p:nvPr/>
        </p:nvSpPr>
        <p:spPr bwMode="auto">
          <a:xfrm>
            <a:off x="4876800" y="2927350"/>
            <a:ext cx="3048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  <a:r>
              <a:rPr lang="en-US" b="0"/>
              <a:t> = </a:t>
            </a:r>
            <a:r>
              <a:rPr lang="en-US"/>
              <a:t>R</a:t>
            </a:r>
            <a:r>
              <a:rPr lang="en-US" baseline="-25000"/>
              <a:t>EQ</a:t>
            </a:r>
          </a:p>
        </p:txBody>
      </p:sp>
      <p:grpSp>
        <p:nvGrpSpPr>
          <p:cNvPr id="21513" name="Group 49"/>
          <p:cNvGrpSpPr>
            <a:grpSpLocks/>
          </p:cNvGrpSpPr>
          <p:nvPr/>
        </p:nvGrpSpPr>
        <p:grpSpPr bwMode="auto">
          <a:xfrm>
            <a:off x="1735138" y="3797300"/>
            <a:ext cx="176212" cy="342900"/>
            <a:chOff x="1670" y="2765"/>
            <a:chExt cx="111" cy="216"/>
          </a:xfrm>
        </p:grpSpPr>
        <p:sp>
          <p:nvSpPr>
            <p:cNvPr id="21519" name="Line 50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51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52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Line 53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54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55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56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4" name="Text Box 57"/>
          <p:cNvSpPr txBox="1">
            <a:spLocks noChangeArrowheads="1"/>
          </p:cNvSpPr>
          <p:nvPr/>
        </p:nvSpPr>
        <p:spPr bwMode="auto">
          <a:xfrm>
            <a:off x="1868488" y="3492500"/>
            <a:ext cx="569912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EQ</a:t>
            </a:r>
          </a:p>
          <a:p>
            <a:endParaRPr lang="en-US"/>
          </a:p>
        </p:txBody>
      </p:sp>
      <p:sp>
        <p:nvSpPr>
          <p:cNvPr id="21515" name="Oval 58"/>
          <p:cNvSpPr>
            <a:spLocks noChangeArrowheads="1"/>
          </p:cNvSpPr>
          <p:nvPr/>
        </p:nvSpPr>
        <p:spPr bwMode="auto">
          <a:xfrm>
            <a:off x="3101975" y="29162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Oval 59"/>
          <p:cNvSpPr>
            <a:spLocks noChangeArrowheads="1"/>
          </p:cNvSpPr>
          <p:nvPr/>
        </p:nvSpPr>
        <p:spPr bwMode="auto">
          <a:xfrm>
            <a:off x="3101975" y="48069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7" name="AutoShape 60"/>
          <p:cNvCxnSpPr>
            <a:cxnSpLocks noChangeShapeType="1"/>
            <a:stCxn id="21516" idx="2"/>
            <a:endCxn id="21521" idx="1"/>
          </p:cNvCxnSpPr>
          <p:nvPr/>
        </p:nvCxnSpPr>
        <p:spPr bwMode="auto">
          <a:xfrm rot="10800000">
            <a:off x="1825625" y="4140200"/>
            <a:ext cx="1276350" cy="7286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1518" name="AutoShape 61"/>
          <p:cNvCxnSpPr>
            <a:cxnSpLocks noChangeShapeType="1"/>
            <a:stCxn id="21515" idx="2"/>
            <a:endCxn id="21519" idx="0"/>
          </p:cNvCxnSpPr>
          <p:nvPr/>
        </p:nvCxnSpPr>
        <p:spPr bwMode="auto">
          <a:xfrm rot="10800000" flipV="1">
            <a:off x="1811338" y="2978150"/>
            <a:ext cx="1290637" cy="8191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aphicFrame>
        <p:nvGraphicFramePr>
          <p:cNvPr id="21506" name="Object 62"/>
          <p:cNvGraphicFramePr>
            <a:graphicFrameLocks noChangeAspect="1"/>
          </p:cNvGraphicFramePr>
          <p:nvPr/>
        </p:nvGraphicFramePr>
        <p:xfrm>
          <a:off x="4876800" y="4606925"/>
          <a:ext cx="2971800" cy="644525"/>
        </p:xfrm>
        <a:graphic>
          <a:graphicData uri="http://schemas.openxmlformats.org/presentationml/2006/ole">
            <p:oleObj spid="_x0000_s21506" name="Equation" r:id="rId3" imgW="1054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C6B743A-DEAB-42BF-BE64-CA99276A2C7C}" type="slidenum">
              <a:rPr lang="en-US" smtClean="0"/>
              <a:pPr lvl="1"/>
              <a:t>6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Review…KCL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mtClean="0"/>
              <a:t>What is Kirchoff’s current law?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253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253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40D0CBF-40E0-46A3-A959-4612349F0120}" type="slidenum">
              <a:rPr lang="en-US" smtClean="0"/>
              <a:pPr lvl="1"/>
              <a:t>60</a:t>
            </a:fld>
            <a:endParaRPr lang="en-US" smtClean="0"/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sp>
        <p:nvSpPr>
          <p:cNvPr id="22536" name="Text Box 19"/>
          <p:cNvSpPr txBox="1">
            <a:spLocks noChangeArrowheads="1"/>
          </p:cNvSpPr>
          <p:nvPr/>
        </p:nvSpPr>
        <p:spPr bwMode="auto">
          <a:xfrm>
            <a:off x="4876800" y="2927350"/>
            <a:ext cx="33528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v</a:t>
            </a:r>
            <a:r>
              <a:rPr lang="en-US" baseline="-25000"/>
              <a:t>T</a:t>
            </a:r>
            <a:endParaRPr lang="en-US" b="0"/>
          </a:p>
        </p:txBody>
      </p:sp>
      <p:grpSp>
        <p:nvGrpSpPr>
          <p:cNvPr id="22537" name="Group 20"/>
          <p:cNvGrpSpPr>
            <a:grpSpLocks/>
          </p:cNvGrpSpPr>
          <p:nvPr/>
        </p:nvGrpSpPr>
        <p:grpSpPr bwMode="auto">
          <a:xfrm>
            <a:off x="304800" y="3057525"/>
            <a:ext cx="4248150" cy="2352675"/>
            <a:chOff x="96" y="1830"/>
            <a:chExt cx="2676" cy="1482"/>
          </a:xfrm>
        </p:grpSpPr>
        <p:sp>
          <p:nvSpPr>
            <p:cNvPr id="22540" name="Oval 21"/>
            <p:cNvSpPr>
              <a:spLocks noChangeArrowheads="1"/>
            </p:cNvSpPr>
            <p:nvPr/>
          </p:nvSpPr>
          <p:spPr bwMode="auto">
            <a:xfrm>
              <a:off x="1391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41" name="AutoShape 22"/>
            <p:cNvCxnSpPr>
              <a:cxnSpLocks noChangeShapeType="1"/>
              <a:stCxn id="22550" idx="2"/>
              <a:endCxn id="22566" idx="4"/>
            </p:cNvCxnSpPr>
            <p:nvPr/>
          </p:nvCxnSpPr>
          <p:spPr bwMode="auto">
            <a:xfrm rot="10800000">
              <a:off x="480" y="2628"/>
              <a:ext cx="92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542" name="AutoShape 23"/>
            <p:cNvCxnSpPr>
              <a:cxnSpLocks noChangeShapeType="1"/>
              <a:stCxn id="22540" idx="4"/>
              <a:endCxn id="22594" idx="0"/>
            </p:cNvCxnSpPr>
            <p:nvPr/>
          </p:nvCxnSpPr>
          <p:spPr bwMode="auto">
            <a:xfrm>
              <a:off x="1433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2543" name="Group 24"/>
            <p:cNvGrpSpPr>
              <a:grpSpLocks/>
            </p:cNvGrpSpPr>
            <p:nvPr/>
          </p:nvGrpSpPr>
          <p:grpSpPr bwMode="auto">
            <a:xfrm>
              <a:off x="1391" y="2438"/>
              <a:ext cx="111" cy="216"/>
              <a:chOff x="1670" y="2765"/>
              <a:chExt cx="111" cy="216"/>
            </a:xfrm>
          </p:grpSpPr>
          <p:sp>
            <p:nvSpPr>
              <p:cNvPr id="22594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5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6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7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8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9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00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4" name="Text Box 32"/>
            <p:cNvSpPr txBox="1">
              <a:spLocks noChangeArrowheads="1"/>
            </p:cNvSpPr>
            <p:nvPr/>
          </p:nvSpPr>
          <p:spPr bwMode="auto">
            <a:xfrm>
              <a:off x="1161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22545" name="Group 33"/>
            <p:cNvGrpSpPr>
              <a:grpSpLocks/>
            </p:cNvGrpSpPr>
            <p:nvPr/>
          </p:nvGrpSpPr>
          <p:grpSpPr bwMode="auto">
            <a:xfrm rot="5400000" flipH="1" flipV="1">
              <a:off x="866" y="1749"/>
              <a:ext cx="112" cy="287"/>
              <a:chOff x="3450" y="2313"/>
              <a:chExt cx="111" cy="216"/>
            </a:xfrm>
          </p:grpSpPr>
          <p:sp>
            <p:nvSpPr>
              <p:cNvPr id="22587" name="Line 3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8" name="Line 3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9" name="Line 3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0" name="Line 3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1" name="Line 3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2" name="Line 3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93" name="Line 4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2546" name="AutoShape 41"/>
            <p:cNvCxnSpPr>
              <a:cxnSpLocks noChangeShapeType="1"/>
              <a:stCxn id="22540" idx="2"/>
              <a:endCxn id="22589" idx="1"/>
            </p:cNvCxnSpPr>
            <p:nvPr/>
          </p:nvCxnSpPr>
          <p:spPr bwMode="auto">
            <a:xfrm flipH="1" flipV="1">
              <a:off x="1065" y="1891"/>
              <a:ext cx="32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2547" name="Group 42"/>
            <p:cNvGrpSpPr>
              <a:grpSpLocks/>
            </p:cNvGrpSpPr>
            <p:nvPr/>
          </p:nvGrpSpPr>
          <p:grpSpPr bwMode="auto">
            <a:xfrm>
              <a:off x="1304" y="3216"/>
              <a:ext cx="288" cy="96"/>
              <a:chOff x="1392" y="3552"/>
              <a:chExt cx="288" cy="96"/>
            </a:xfrm>
          </p:grpSpPr>
          <p:sp>
            <p:nvSpPr>
              <p:cNvPr id="22584" name="Line 43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5" name="Line 44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6" name="Line 45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8" name="Line 46"/>
            <p:cNvSpPr>
              <a:spLocks noChangeShapeType="1"/>
            </p:cNvSpPr>
            <p:nvPr/>
          </p:nvSpPr>
          <p:spPr bwMode="auto">
            <a:xfrm flipV="1">
              <a:off x="1451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9" name="Oval 47"/>
            <p:cNvSpPr>
              <a:spLocks noChangeArrowheads="1"/>
            </p:cNvSpPr>
            <p:nvPr/>
          </p:nvSpPr>
          <p:spPr bwMode="auto">
            <a:xfrm>
              <a:off x="2134" y="184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Oval 48"/>
            <p:cNvSpPr>
              <a:spLocks noChangeArrowheads="1"/>
            </p:cNvSpPr>
            <p:nvPr/>
          </p:nvSpPr>
          <p:spPr bwMode="auto">
            <a:xfrm>
              <a:off x="1407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1" name="Text Box 49"/>
            <p:cNvSpPr txBox="1">
              <a:spLocks noChangeArrowheads="1"/>
            </p:cNvSpPr>
            <p:nvPr/>
          </p:nvSpPr>
          <p:spPr bwMode="auto">
            <a:xfrm>
              <a:off x="768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1</a:t>
              </a:r>
              <a:endParaRPr lang="en-US"/>
            </a:p>
          </p:txBody>
        </p:sp>
        <p:cxnSp>
          <p:nvCxnSpPr>
            <p:cNvPr id="22552" name="AutoShape 50"/>
            <p:cNvCxnSpPr>
              <a:cxnSpLocks noChangeShapeType="1"/>
              <a:stCxn id="22550" idx="0"/>
              <a:endCxn id="22596" idx="1"/>
            </p:cNvCxnSpPr>
            <p:nvPr/>
          </p:nvCxnSpPr>
          <p:spPr bwMode="auto">
            <a:xfrm flipH="1" flipV="1">
              <a:off x="1448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2553" name="Oval 51"/>
            <p:cNvSpPr>
              <a:spLocks noChangeArrowheads="1"/>
            </p:cNvSpPr>
            <p:nvPr/>
          </p:nvSpPr>
          <p:spPr bwMode="auto">
            <a:xfrm>
              <a:off x="2144" y="302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2554" name="AutoShape 52"/>
            <p:cNvCxnSpPr>
              <a:cxnSpLocks noChangeShapeType="1"/>
              <a:stCxn id="22550" idx="6"/>
              <a:endCxn id="22553" idx="2"/>
            </p:cNvCxnSpPr>
            <p:nvPr/>
          </p:nvCxnSpPr>
          <p:spPr bwMode="auto">
            <a:xfrm>
              <a:off x="1490" y="3063"/>
              <a:ext cx="65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2555" name="Group 53"/>
            <p:cNvGrpSpPr>
              <a:grpSpLocks/>
            </p:cNvGrpSpPr>
            <p:nvPr/>
          </p:nvGrpSpPr>
          <p:grpSpPr bwMode="auto">
            <a:xfrm>
              <a:off x="2364" y="2377"/>
              <a:ext cx="111" cy="216"/>
              <a:chOff x="1670" y="2765"/>
              <a:chExt cx="111" cy="216"/>
            </a:xfrm>
          </p:grpSpPr>
          <p:sp>
            <p:nvSpPr>
              <p:cNvPr id="22577" name="Line 5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8" name="Line 5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9" name="Line 5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0" name="Line 5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1" name="Line 5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2" name="Line 5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83" name="Line 6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56" name="Text Box 61"/>
            <p:cNvSpPr txBox="1">
              <a:spLocks noChangeArrowheads="1"/>
            </p:cNvSpPr>
            <p:nvPr/>
          </p:nvSpPr>
          <p:spPr bwMode="auto">
            <a:xfrm>
              <a:off x="2488" y="2200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L</a:t>
              </a:r>
            </a:p>
            <a:p>
              <a:endParaRPr lang="en-US"/>
            </a:p>
          </p:txBody>
        </p:sp>
        <p:grpSp>
          <p:nvGrpSpPr>
            <p:cNvPr id="22557" name="Group 62"/>
            <p:cNvGrpSpPr>
              <a:grpSpLocks/>
            </p:cNvGrpSpPr>
            <p:nvPr/>
          </p:nvGrpSpPr>
          <p:grpSpPr bwMode="auto">
            <a:xfrm rot="5400000" flipH="1" flipV="1">
              <a:off x="1765" y="1742"/>
              <a:ext cx="112" cy="287"/>
              <a:chOff x="3450" y="2313"/>
              <a:chExt cx="111" cy="216"/>
            </a:xfrm>
          </p:grpSpPr>
          <p:sp>
            <p:nvSpPr>
              <p:cNvPr id="22570" name="Line 6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1" name="Line 6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2" name="Line 6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3" name="Line 6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4" name="Line 6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5" name="Line 6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76" name="Line 6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58" name="Text Box 70"/>
            <p:cNvSpPr txBox="1">
              <a:spLocks noChangeArrowheads="1"/>
            </p:cNvSpPr>
            <p:nvPr/>
          </p:nvSpPr>
          <p:spPr bwMode="auto">
            <a:xfrm>
              <a:off x="1641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3</a:t>
              </a:r>
              <a:endParaRPr lang="en-US"/>
            </a:p>
          </p:txBody>
        </p:sp>
        <p:cxnSp>
          <p:nvCxnSpPr>
            <p:cNvPr id="22559" name="AutoShape 71"/>
            <p:cNvCxnSpPr>
              <a:cxnSpLocks noChangeShapeType="1"/>
              <a:stCxn id="22549" idx="2"/>
              <a:endCxn id="22572" idx="1"/>
            </p:cNvCxnSpPr>
            <p:nvPr/>
          </p:nvCxnSpPr>
          <p:spPr bwMode="auto">
            <a:xfrm flipH="1">
              <a:off x="1964" y="1884"/>
              <a:ext cx="17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2560" name="AutoShape 72"/>
            <p:cNvCxnSpPr>
              <a:cxnSpLocks noChangeShapeType="1"/>
              <a:stCxn id="22540" idx="6"/>
              <a:endCxn id="22570" idx="0"/>
            </p:cNvCxnSpPr>
            <p:nvPr/>
          </p:nvCxnSpPr>
          <p:spPr bwMode="auto">
            <a:xfrm>
              <a:off x="1474" y="1893"/>
              <a:ext cx="20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2561" name="Group 73"/>
            <p:cNvGrpSpPr>
              <a:grpSpLocks/>
            </p:cNvGrpSpPr>
            <p:nvPr/>
          </p:nvGrpSpPr>
          <p:grpSpPr bwMode="auto">
            <a:xfrm>
              <a:off x="96" y="2121"/>
              <a:ext cx="550" cy="634"/>
              <a:chOff x="150" y="2121"/>
              <a:chExt cx="550" cy="634"/>
            </a:xfrm>
          </p:grpSpPr>
          <p:sp>
            <p:nvSpPr>
              <p:cNvPr id="22565" name="Text Box 74"/>
              <p:cNvSpPr txBox="1">
                <a:spLocks noChangeArrowheads="1"/>
              </p:cNvSpPr>
              <p:nvPr/>
            </p:nvSpPr>
            <p:spPr bwMode="auto">
              <a:xfrm>
                <a:off x="150" y="2121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i="1"/>
              </a:p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</a:p>
              <a:p>
                <a:endParaRPr lang="en-US" sz="2000" b="0"/>
              </a:p>
            </p:txBody>
          </p:sp>
          <p:sp>
            <p:nvSpPr>
              <p:cNvPr id="22566" name="Oval 75"/>
              <p:cNvSpPr>
                <a:spLocks noChangeArrowheads="1"/>
              </p:cNvSpPr>
              <p:nvPr/>
            </p:nvSpPr>
            <p:spPr bwMode="auto">
              <a:xfrm>
                <a:off x="368" y="231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67" name="Text Box 76"/>
              <p:cNvSpPr txBox="1">
                <a:spLocks noChangeArrowheads="1"/>
              </p:cNvSpPr>
              <p:nvPr/>
            </p:nvSpPr>
            <p:spPr bwMode="auto">
              <a:xfrm>
                <a:off x="477" y="2300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22568" name="Text Box 77"/>
              <p:cNvSpPr txBox="1">
                <a:spLocks noChangeArrowheads="1"/>
              </p:cNvSpPr>
              <p:nvPr/>
            </p:nvSpPr>
            <p:spPr bwMode="auto">
              <a:xfrm>
                <a:off x="474" y="236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22569" name="Text Box 78"/>
              <p:cNvSpPr txBox="1">
                <a:spLocks noChangeArrowheads="1"/>
              </p:cNvSpPr>
              <p:nvPr/>
            </p:nvSpPr>
            <p:spPr bwMode="auto">
              <a:xfrm>
                <a:off x="435" y="226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  <a:p>
                <a:r>
                  <a:rPr lang="en-US" b="0"/>
                  <a:t>–</a:t>
                </a:r>
              </a:p>
            </p:txBody>
          </p:sp>
        </p:grpSp>
        <p:cxnSp>
          <p:nvCxnSpPr>
            <p:cNvPr id="22562" name="AutoShape 79"/>
            <p:cNvCxnSpPr>
              <a:cxnSpLocks noChangeShapeType="1"/>
              <a:stCxn id="22569" idx="0"/>
              <a:endCxn id="22587" idx="0"/>
            </p:cNvCxnSpPr>
            <p:nvPr/>
          </p:nvCxnSpPr>
          <p:spPr bwMode="auto">
            <a:xfrm rot="-5400000">
              <a:off x="445" y="193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563" name="AutoShape 80"/>
            <p:cNvCxnSpPr>
              <a:cxnSpLocks noChangeShapeType="1"/>
              <a:stCxn id="22553" idx="6"/>
              <a:endCxn id="22579" idx="1"/>
            </p:cNvCxnSpPr>
            <p:nvPr/>
          </p:nvCxnSpPr>
          <p:spPr bwMode="auto">
            <a:xfrm flipV="1">
              <a:off x="2227" y="2593"/>
              <a:ext cx="194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2564" name="AutoShape 81"/>
            <p:cNvCxnSpPr>
              <a:cxnSpLocks noChangeShapeType="1"/>
              <a:stCxn id="22549" idx="6"/>
              <a:endCxn id="22577" idx="0"/>
            </p:cNvCxnSpPr>
            <p:nvPr/>
          </p:nvCxnSpPr>
          <p:spPr bwMode="auto">
            <a:xfrm>
              <a:off x="2217" y="1884"/>
              <a:ext cx="195" cy="49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  <p:sp>
        <p:nvSpPr>
          <p:cNvPr id="22538" name="Line 82"/>
          <p:cNvSpPr>
            <a:spLocks noChangeShapeType="1"/>
          </p:cNvSpPr>
          <p:nvPr/>
        </p:nvSpPr>
        <p:spPr bwMode="auto">
          <a:xfrm>
            <a:off x="4102100" y="3203575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Text Box 83"/>
          <p:cNvSpPr txBox="1">
            <a:spLocks noChangeArrowheads="1"/>
          </p:cNvSpPr>
          <p:nvPr/>
        </p:nvSpPr>
        <p:spPr bwMode="auto">
          <a:xfrm>
            <a:off x="4095750" y="3252788"/>
            <a:ext cx="341313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L</a:t>
            </a:r>
          </a:p>
        </p:txBody>
      </p:sp>
      <p:graphicFrame>
        <p:nvGraphicFramePr>
          <p:cNvPr id="22530" name="Object 84"/>
          <p:cNvGraphicFramePr>
            <a:graphicFrameLocks noChangeAspect="1"/>
          </p:cNvGraphicFramePr>
          <p:nvPr>
            <p:ph sz="half" idx="2"/>
          </p:nvPr>
        </p:nvGraphicFramePr>
        <p:xfrm>
          <a:off x="515938" y="5791200"/>
          <a:ext cx="2074862" cy="450850"/>
        </p:xfrm>
        <a:graphic>
          <a:graphicData uri="http://schemas.openxmlformats.org/presentationml/2006/ole">
            <p:oleObj spid="_x0000_s22530" name="Equation" r:id="rId3" imgW="1054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355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355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B63679B-788D-42BB-B659-5F08F7F8D75B}" type="slidenum">
              <a:rPr lang="en-US" smtClean="0"/>
              <a:pPr lvl="1"/>
              <a:t>61</a:t>
            </a:fld>
            <a:endParaRPr lang="en-US" smtClean="0"/>
          </a:p>
        </p:txBody>
      </p:sp>
      <p:sp>
        <p:nvSpPr>
          <p:cNvPr id="235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35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sp>
        <p:nvSpPr>
          <p:cNvPr id="23560" name="Text Box 4"/>
          <p:cNvSpPr txBox="1">
            <a:spLocks noChangeArrowheads="1"/>
          </p:cNvSpPr>
          <p:nvPr/>
        </p:nvSpPr>
        <p:spPr bwMode="auto">
          <a:xfrm>
            <a:off x="4876800" y="2927350"/>
            <a:ext cx="33528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v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Remove the load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Define </a:t>
            </a:r>
            <a:r>
              <a:rPr lang="en-US"/>
              <a:t>v</a:t>
            </a:r>
            <a:r>
              <a:rPr lang="en-US" baseline="-25000"/>
              <a:t>oc</a:t>
            </a:r>
          </a:p>
        </p:txBody>
      </p:sp>
      <p:sp>
        <p:nvSpPr>
          <p:cNvPr id="23561" name="Oval 69"/>
          <p:cNvSpPr>
            <a:spLocks noChangeArrowheads="1"/>
          </p:cNvSpPr>
          <p:nvPr/>
        </p:nvSpPr>
        <p:spPr bwMode="auto">
          <a:xfrm>
            <a:off x="22082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562" name="AutoShape 70"/>
          <p:cNvCxnSpPr>
            <a:cxnSpLocks noChangeShapeType="1"/>
            <a:stCxn id="23571" idx="2"/>
            <a:endCxn id="23584" idx="4"/>
          </p:cNvCxnSpPr>
          <p:nvPr/>
        </p:nvCxnSpPr>
        <p:spPr bwMode="auto">
          <a:xfrm rot="10800000">
            <a:off x="762000" y="4171950"/>
            <a:ext cx="1471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3563" name="AutoShape 71"/>
          <p:cNvCxnSpPr>
            <a:cxnSpLocks noChangeShapeType="1"/>
            <a:stCxn id="23561" idx="4"/>
            <a:endCxn id="23605" idx="0"/>
          </p:cNvCxnSpPr>
          <p:nvPr/>
        </p:nvCxnSpPr>
        <p:spPr bwMode="auto">
          <a:xfrm>
            <a:off x="22748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3564" name="Group 72"/>
          <p:cNvGrpSpPr>
            <a:grpSpLocks/>
          </p:cNvGrpSpPr>
          <p:nvPr/>
        </p:nvGrpSpPr>
        <p:grpSpPr bwMode="auto">
          <a:xfrm>
            <a:off x="2208213" y="3870325"/>
            <a:ext cx="176212" cy="342900"/>
            <a:chOff x="1670" y="2765"/>
            <a:chExt cx="111" cy="216"/>
          </a:xfrm>
        </p:grpSpPr>
        <p:sp>
          <p:nvSpPr>
            <p:cNvPr id="23605" name="Line 7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6" name="Line 7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7" name="Line 7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8" name="Line 7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Line 7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0" name="Line 7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11" name="Line 7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5" name="Text Box 80"/>
          <p:cNvSpPr txBox="1">
            <a:spLocks noChangeArrowheads="1"/>
          </p:cNvSpPr>
          <p:nvPr/>
        </p:nvSpPr>
        <p:spPr bwMode="auto">
          <a:xfrm>
            <a:off x="1843088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23566" name="Group 81"/>
          <p:cNvGrpSpPr>
            <a:grpSpLocks/>
          </p:cNvGrpSpPr>
          <p:nvPr/>
        </p:nvGrpSpPr>
        <p:grpSpPr bwMode="auto">
          <a:xfrm rot="5400000" flipH="1" flipV="1">
            <a:off x="1373982" y="2777331"/>
            <a:ext cx="177800" cy="455613"/>
            <a:chOff x="3450" y="2313"/>
            <a:chExt cx="111" cy="216"/>
          </a:xfrm>
        </p:grpSpPr>
        <p:sp>
          <p:nvSpPr>
            <p:cNvPr id="23598" name="Line 8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Line 8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0" name="Line 8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1" name="Line 8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2" name="Line 8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3" name="Line 8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04" name="Line 8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3567" name="AutoShape 89"/>
          <p:cNvCxnSpPr>
            <a:cxnSpLocks noChangeShapeType="1"/>
            <a:stCxn id="23561" idx="2"/>
            <a:endCxn id="23600" idx="1"/>
          </p:cNvCxnSpPr>
          <p:nvPr/>
        </p:nvCxnSpPr>
        <p:spPr bwMode="auto">
          <a:xfrm flipH="1" flipV="1">
            <a:off x="1690688" y="30019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3568" name="Group 90"/>
          <p:cNvGrpSpPr>
            <a:grpSpLocks/>
          </p:cNvGrpSpPr>
          <p:nvPr/>
        </p:nvGrpSpPr>
        <p:grpSpPr bwMode="auto">
          <a:xfrm>
            <a:off x="2070100" y="5105400"/>
            <a:ext cx="457200" cy="152400"/>
            <a:chOff x="1392" y="3552"/>
            <a:chExt cx="288" cy="96"/>
          </a:xfrm>
        </p:grpSpPr>
        <p:sp>
          <p:nvSpPr>
            <p:cNvPr id="23595" name="Line 91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6" name="Line 92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7" name="Line 93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9" name="Line 94"/>
          <p:cNvSpPr>
            <a:spLocks noChangeShapeType="1"/>
          </p:cNvSpPr>
          <p:nvPr/>
        </p:nvSpPr>
        <p:spPr bwMode="auto">
          <a:xfrm flipV="1">
            <a:off x="23034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Oval 95"/>
          <p:cNvSpPr>
            <a:spLocks noChangeArrowheads="1"/>
          </p:cNvSpPr>
          <p:nvPr/>
        </p:nvSpPr>
        <p:spPr bwMode="auto">
          <a:xfrm>
            <a:off x="3387725" y="29289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Oval 96"/>
          <p:cNvSpPr>
            <a:spLocks noChangeArrowheads="1"/>
          </p:cNvSpPr>
          <p:nvPr/>
        </p:nvSpPr>
        <p:spPr bwMode="auto">
          <a:xfrm>
            <a:off x="22336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Text Box 97"/>
          <p:cNvSpPr txBox="1">
            <a:spLocks noChangeArrowheads="1"/>
          </p:cNvSpPr>
          <p:nvPr/>
        </p:nvSpPr>
        <p:spPr bwMode="auto">
          <a:xfrm>
            <a:off x="1096963" y="30480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1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23573" name="AutoShape 98"/>
          <p:cNvCxnSpPr>
            <a:cxnSpLocks noChangeShapeType="1"/>
            <a:stCxn id="23571" idx="0"/>
            <a:endCxn id="23607" idx="1"/>
          </p:cNvCxnSpPr>
          <p:nvPr/>
        </p:nvCxnSpPr>
        <p:spPr bwMode="auto">
          <a:xfrm flipH="1" flipV="1">
            <a:off x="22987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3574" name="Oval 99"/>
          <p:cNvSpPr>
            <a:spLocks noChangeArrowheads="1"/>
          </p:cNvSpPr>
          <p:nvPr/>
        </p:nvSpPr>
        <p:spPr bwMode="auto">
          <a:xfrm>
            <a:off x="3403600" y="48006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575" name="AutoShape 100"/>
          <p:cNvCxnSpPr>
            <a:cxnSpLocks noChangeShapeType="1"/>
            <a:stCxn id="23571" idx="6"/>
            <a:endCxn id="23574" idx="2"/>
          </p:cNvCxnSpPr>
          <p:nvPr/>
        </p:nvCxnSpPr>
        <p:spPr bwMode="auto">
          <a:xfrm>
            <a:off x="23653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3576" name="Group 101"/>
          <p:cNvGrpSpPr>
            <a:grpSpLocks/>
          </p:cNvGrpSpPr>
          <p:nvPr/>
        </p:nvGrpSpPr>
        <p:grpSpPr bwMode="auto">
          <a:xfrm rot="5400000" flipH="1" flipV="1">
            <a:off x="2801144" y="2766219"/>
            <a:ext cx="177800" cy="455612"/>
            <a:chOff x="3450" y="2313"/>
            <a:chExt cx="111" cy="216"/>
          </a:xfrm>
        </p:grpSpPr>
        <p:sp>
          <p:nvSpPr>
            <p:cNvPr id="23588" name="Line 10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89" name="Line 10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Line 10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1" name="Line 10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2" name="Line 10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3" name="Line 10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94" name="Line 10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7" name="Text Box 109"/>
          <p:cNvSpPr txBox="1">
            <a:spLocks noChangeArrowheads="1"/>
          </p:cNvSpPr>
          <p:nvPr/>
        </p:nvSpPr>
        <p:spPr bwMode="auto">
          <a:xfrm>
            <a:off x="2463800" y="304800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23578" name="AutoShape 110"/>
          <p:cNvCxnSpPr>
            <a:cxnSpLocks noChangeShapeType="1"/>
            <a:stCxn id="23570" idx="2"/>
            <a:endCxn id="23590" idx="1"/>
          </p:cNvCxnSpPr>
          <p:nvPr/>
        </p:nvCxnSpPr>
        <p:spPr bwMode="auto">
          <a:xfrm flipH="1">
            <a:off x="31178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3579" name="AutoShape 111"/>
          <p:cNvCxnSpPr>
            <a:cxnSpLocks noChangeShapeType="1"/>
            <a:stCxn id="23561" idx="6"/>
            <a:endCxn id="23588" idx="0"/>
          </p:cNvCxnSpPr>
          <p:nvPr/>
        </p:nvCxnSpPr>
        <p:spPr bwMode="auto">
          <a:xfrm>
            <a:off x="2339975" y="30051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3580" name="Group 112"/>
          <p:cNvGrpSpPr>
            <a:grpSpLocks/>
          </p:cNvGrpSpPr>
          <p:nvPr/>
        </p:nvGrpSpPr>
        <p:grpSpPr bwMode="auto">
          <a:xfrm>
            <a:off x="152400" y="3367088"/>
            <a:ext cx="873125" cy="1006475"/>
            <a:chOff x="150" y="2121"/>
            <a:chExt cx="550" cy="634"/>
          </a:xfrm>
        </p:grpSpPr>
        <p:sp>
          <p:nvSpPr>
            <p:cNvPr id="23583" name="Text Box 113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  <a:p>
              <a:endParaRPr lang="en-US" sz="2000" b="0"/>
            </a:p>
          </p:txBody>
        </p:sp>
        <p:sp>
          <p:nvSpPr>
            <p:cNvPr id="23584" name="Oval 114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5" name="Text Box 115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3586" name="Text Box 116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3587" name="Text Box 117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cxnSp>
        <p:nvCxnSpPr>
          <p:cNvPr id="23581" name="AutoShape 118"/>
          <p:cNvCxnSpPr>
            <a:cxnSpLocks noChangeShapeType="1"/>
            <a:stCxn id="23587" idx="0"/>
            <a:endCxn id="23598" idx="0"/>
          </p:cNvCxnSpPr>
          <p:nvPr/>
        </p:nvCxnSpPr>
        <p:spPr bwMode="auto">
          <a:xfrm rot="-5400000">
            <a:off x="707232" y="3072606"/>
            <a:ext cx="582612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3582" name="Text Box 119"/>
          <p:cNvSpPr txBox="1">
            <a:spLocks noChangeArrowheads="1"/>
          </p:cNvSpPr>
          <p:nvPr/>
        </p:nvSpPr>
        <p:spPr bwMode="auto">
          <a:xfrm>
            <a:off x="3276600" y="3276600"/>
            <a:ext cx="442913" cy="13731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+</a:t>
            </a:r>
          </a:p>
          <a:p>
            <a:endParaRPr lang="en-US" b="0"/>
          </a:p>
          <a:p>
            <a:r>
              <a:rPr lang="en-US"/>
              <a:t>v</a:t>
            </a:r>
            <a:r>
              <a:rPr lang="en-US" baseline="-25000"/>
              <a:t>oc</a:t>
            </a:r>
          </a:p>
          <a:p>
            <a:endParaRPr lang="en-US" baseline="-25000"/>
          </a:p>
          <a:p>
            <a:r>
              <a:rPr lang="en-US" b="0"/>
              <a:t>–</a:t>
            </a:r>
          </a:p>
        </p:txBody>
      </p:sp>
      <p:graphicFrame>
        <p:nvGraphicFramePr>
          <p:cNvPr id="23554" name="Object 120"/>
          <p:cNvGraphicFramePr>
            <a:graphicFrameLocks noChangeAspect="1"/>
          </p:cNvGraphicFramePr>
          <p:nvPr>
            <p:ph sz="half" idx="2"/>
          </p:nvPr>
        </p:nvGraphicFramePr>
        <p:xfrm>
          <a:off x="498475" y="5780088"/>
          <a:ext cx="2044700" cy="442912"/>
        </p:xfrm>
        <a:graphic>
          <a:graphicData uri="http://schemas.openxmlformats.org/presentationml/2006/ole">
            <p:oleObj spid="_x0000_s23554" name="Equation" r:id="rId3" imgW="1054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458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458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7050CBA-0C5E-489F-B327-12FA68F2DAFC}" type="slidenum">
              <a:rPr lang="en-US" smtClean="0"/>
              <a:pPr lvl="1"/>
              <a:t>62</a:t>
            </a:fld>
            <a:endParaRPr lang="en-US" smtClean="0"/>
          </a:p>
        </p:txBody>
      </p:sp>
      <p:sp>
        <p:nvSpPr>
          <p:cNvPr id="245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45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graphicFrame>
        <p:nvGraphicFramePr>
          <p:cNvPr id="24578" name="Object 166"/>
          <p:cNvGraphicFramePr>
            <a:graphicFrameLocks noChangeAspect="1"/>
          </p:cNvGraphicFramePr>
          <p:nvPr>
            <p:ph sz="quarter" idx="2"/>
          </p:nvPr>
        </p:nvGraphicFramePr>
        <p:xfrm>
          <a:off x="5638800" y="5113338"/>
          <a:ext cx="1981200" cy="898525"/>
        </p:xfrm>
        <a:graphic>
          <a:graphicData uri="http://schemas.openxmlformats.org/presentationml/2006/ole">
            <p:oleObj spid="_x0000_s24578" name="Equation" r:id="rId3" imgW="952200" imgH="431640" progId="Equation.3">
              <p:embed/>
            </p:oleObj>
          </a:graphicData>
        </a:graphic>
      </p:graphicFrame>
      <p:sp>
        <p:nvSpPr>
          <p:cNvPr id="24585" name="Text Box 4"/>
          <p:cNvSpPr txBox="1">
            <a:spLocks noChangeArrowheads="1"/>
          </p:cNvSpPr>
          <p:nvPr/>
        </p:nvSpPr>
        <p:spPr bwMode="auto">
          <a:xfrm>
            <a:off x="4343400" y="2927350"/>
            <a:ext cx="4419600" cy="175260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v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Remove the load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Define </a:t>
            </a:r>
            <a:r>
              <a:rPr lang="en-US"/>
              <a:t>v</a:t>
            </a:r>
            <a:r>
              <a:rPr lang="en-US" baseline="-25000"/>
              <a:t>oc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Voltage divider</a:t>
            </a:r>
          </a:p>
        </p:txBody>
      </p:sp>
      <p:sp>
        <p:nvSpPr>
          <p:cNvPr id="24586" name="Oval 56"/>
          <p:cNvSpPr>
            <a:spLocks noChangeArrowheads="1"/>
          </p:cNvSpPr>
          <p:nvPr/>
        </p:nvSpPr>
        <p:spPr bwMode="auto">
          <a:xfrm>
            <a:off x="2208213" y="34004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587" name="AutoShape 57"/>
          <p:cNvCxnSpPr>
            <a:cxnSpLocks noChangeShapeType="1"/>
            <a:stCxn id="24596" idx="2"/>
            <a:endCxn id="24613" idx="4"/>
          </p:cNvCxnSpPr>
          <p:nvPr/>
        </p:nvCxnSpPr>
        <p:spPr bwMode="auto">
          <a:xfrm rot="10800000">
            <a:off x="762000" y="4629150"/>
            <a:ext cx="1471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4588" name="AutoShape 58"/>
          <p:cNvCxnSpPr>
            <a:cxnSpLocks noChangeShapeType="1"/>
            <a:stCxn id="24586" idx="4"/>
            <a:endCxn id="24634" idx="0"/>
          </p:cNvCxnSpPr>
          <p:nvPr/>
        </p:nvCxnSpPr>
        <p:spPr bwMode="auto">
          <a:xfrm>
            <a:off x="2274888" y="35226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4589" name="Group 59"/>
          <p:cNvGrpSpPr>
            <a:grpSpLocks/>
          </p:cNvGrpSpPr>
          <p:nvPr/>
        </p:nvGrpSpPr>
        <p:grpSpPr bwMode="auto">
          <a:xfrm>
            <a:off x="2208213" y="4327525"/>
            <a:ext cx="176212" cy="342900"/>
            <a:chOff x="1670" y="2765"/>
            <a:chExt cx="111" cy="216"/>
          </a:xfrm>
        </p:grpSpPr>
        <p:sp>
          <p:nvSpPr>
            <p:cNvPr id="24634" name="Line 60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5" name="Line 61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6" name="Line 62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7" name="Line 63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8" name="Line 64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9" name="Line 65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40" name="Line 66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90" name="Text Box 67"/>
          <p:cNvSpPr txBox="1">
            <a:spLocks noChangeArrowheads="1"/>
          </p:cNvSpPr>
          <p:nvPr/>
        </p:nvSpPr>
        <p:spPr bwMode="auto">
          <a:xfrm>
            <a:off x="1843088" y="40211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24591" name="Group 68"/>
          <p:cNvGrpSpPr>
            <a:grpSpLocks/>
          </p:cNvGrpSpPr>
          <p:nvPr/>
        </p:nvGrpSpPr>
        <p:grpSpPr bwMode="auto">
          <a:xfrm rot="5400000" flipH="1" flipV="1">
            <a:off x="1373982" y="3234531"/>
            <a:ext cx="177800" cy="455613"/>
            <a:chOff x="3450" y="2313"/>
            <a:chExt cx="111" cy="216"/>
          </a:xfrm>
        </p:grpSpPr>
        <p:sp>
          <p:nvSpPr>
            <p:cNvPr id="24627" name="Line 69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8" name="Line 70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9" name="Line 71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0" name="Line 72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1" name="Line 73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2" name="Line 74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33" name="Line 75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4592" name="AutoShape 76"/>
          <p:cNvCxnSpPr>
            <a:cxnSpLocks noChangeShapeType="1"/>
            <a:stCxn id="24586" idx="2"/>
            <a:endCxn id="24629" idx="1"/>
          </p:cNvCxnSpPr>
          <p:nvPr/>
        </p:nvCxnSpPr>
        <p:spPr bwMode="auto">
          <a:xfrm flipH="1" flipV="1">
            <a:off x="1690688" y="34591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4593" name="Group 77"/>
          <p:cNvGrpSpPr>
            <a:grpSpLocks/>
          </p:cNvGrpSpPr>
          <p:nvPr/>
        </p:nvGrpSpPr>
        <p:grpSpPr bwMode="auto">
          <a:xfrm>
            <a:off x="2070100" y="5562600"/>
            <a:ext cx="457200" cy="152400"/>
            <a:chOff x="1392" y="3552"/>
            <a:chExt cx="288" cy="96"/>
          </a:xfrm>
        </p:grpSpPr>
        <p:sp>
          <p:nvSpPr>
            <p:cNvPr id="24624" name="Line 7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5" name="Line 7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6" name="Line 8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94" name="Line 81"/>
          <p:cNvSpPr>
            <a:spLocks noChangeShapeType="1"/>
          </p:cNvSpPr>
          <p:nvPr/>
        </p:nvSpPr>
        <p:spPr bwMode="auto">
          <a:xfrm flipV="1">
            <a:off x="2303463" y="53197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4595" name="Oval 82"/>
          <p:cNvSpPr>
            <a:spLocks noChangeArrowheads="1"/>
          </p:cNvSpPr>
          <p:nvPr/>
        </p:nvSpPr>
        <p:spPr bwMode="auto">
          <a:xfrm>
            <a:off x="3387725" y="33861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Oval 83"/>
          <p:cNvSpPr>
            <a:spLocks noChangeArrowheads="1"/>
          </p:cNvSpPr>
          <p:nvPr/>
        </p:nvSpPr>
        <p:spPr bwMode="auto">
          <a:xfrm>
            <a:off x="2233613" y="52578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84"/>
          <p:cNvSpPr txBox="1">
            <a:spLocks noChangeArrowheads="1"/>
          </p:cNvSpPr>
          <p:nvPr/>
        </p:nvSpPr>
        <p:spPr bwMode="auto">
          <a:xfrm>
            <a:off x="1096963" y="35052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1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24598" name="AutoShape 85"/>
          <p:cNvCxnSpPr>
            <a:cxnSpLocks noChangeShapeType="1"/>
            <a:stCxn id="24596" idx="0"/>
            <a:endCxn id="24636" idx="1"/>
          </p:cNvCxnSpPr>
          <p:nvPr/>
        </p:nvCxnSpPr>
        <p:spPr bwMode="auto">
          <a:xfrm flipH="1" flipV="1">
            <a:off x="2298700" y="46704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4599" name="Oval 86"/>
          <p:cNvSpPr>
            <a:spLocks noChangeArrowheads="1"/>
          </p:cNvSpPr>
          <p:nvPr/>
        </p:nvSpPr>
        <p:spPr bwMode="auto">
          <a:xfrm>
            <a:off x="3403600" y="52578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4600" name="AutoShape 87"/>
          <p:cNvCxnSpPr>
            <a:cxnSpLocks noChangeShapeType="1"/>
            <a:stCxn id="24596" idx="6"/>
            <a:endCxn id="24599" idx="2"/>
          </p:cNvCxnSpPr>
          <p:nvPr/>
        </p:nvCxnSpPr>
        <p:spPr bwMode="auto">
          <a:xfrm>
            <a:off x="2365375" y="53197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4601" name="Group 88"/>
          <p:cNvGrpSpPr>
            <a:grpSpLocks/>
          </p:cNvGrpSpPr>
          <p:nvPr/>
        </p:nvGrpSpPr>
        <p:grpSpPr bwMode="auto">
          <a:xfrm rot="5400000" flipH="1" flipV="1">
            <a:off x="2801144" y="3223419"/>
            <a:ext cx="177800" cy="455612"/>
            <a:chOff x="3450" y="2313"/>
            <a:chExt cx="111" cy="216"/>
          </a:xfrm>
        </p:grpSpPr>
        <p:sp>
          <p:nvSpPr>
            <p:cNvPr id="24617" name="Line 89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8" name="Line 90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19" name="Line 91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0" name="Line 92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1" name="Line 93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2" name="Line 94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623" name="Line 95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602" name="Text Box 96"/>
          <p:cNvSpPr txBox="1">
            <a:spLocks noChangeArrowheads="1"/>
          </p:cNvSpPr>
          <p:nvPr/>
        </p:nvSpPr>
        <p:spPr bwMode="auto">
          <a:xfrm>
            <a:off x="2463800" y="350520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24603" name="AutoShape 97"/>
          <p:cNvCxnSpPr>
            <a:cxnSpLocks noChangeShapeType="1"/>
            <a:stCxn id="24595" idx="2"/>
            <a:endCxn id="24619" idx="1"/>
          </p:cNvCxnSpPr>
          <p:nvPr/>
        </p:nvCxnSpPr>
        <p:spPr bwMode="auto">
          <a:xfrm flipH="1">
            <a:off x="3119438" y="3448050"/>
            <a:ext cx="2682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4604" name="AutoShape 98"/>
          <p:cNvCxnSpPr>
            <a:cxnSpLocks noChangeShapeType="1"/>
            <a:stCxn id="24586" idx="6"/>
            <a:endCxn id="24617" idx="0"/>
          </p:cNvCxnSpPr>
          <p:nvPr/>
        </p:nvCxnSpPr>
        <p:spPr bwMode="auto">
          <a:xfrm>
            <a:off x="2339975" y="3462338"/>
            <a:ext cx="3238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4605" name="Group 99"/>
          <p:cNvGrpSpPr>
            <a:grpSpLocks/>
          </p:cNvGrpSpPr>
          <p:nvPr/>
        </p:nvGrpSpPr>
        <p:grpSpPr bwMode="auto">
          <a:xfrm>
            <a:off x="152400" y="3824288"/>
            <a:ext cx="873125" cy="1006475"/>
            <a:chOff x="150" y="2121"/>
            <a:chExt cx="550" cy="634"/>
          </a:xfrm>
        </p:grpSpPr>
        <p:sp>
          <p:nvSpPr>
            <p:cNvPr id="24612" name="Text Box 100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  <a:p>
              <a:endParaRPr lang="en-US" sz="2000" b="0"/>
            </a:p>
          </p:txBody>
        </p:sp>
        <p:sp>
          <p:nvSpPr>
            <p:cNvPr id="24613" name="Oval 101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Text Box 102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4615" name="Text Box 103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4616" name="Text Box 104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cxnSp>
        <p:nvCxnSpPr>
          <p:cNvPr id="24606" name="AutoShape 105"/>
          <p:cNvCxnSpPr>
            <a:cxnSpLocks noChangeShapeType="1"/>
            <a:stCxn id="24616" idx="0"/>
            <a:endCxn id="24627" idx="0"/>
          </p:cNvCxnSpPr>
          <p:nvPr/>
        </p:nvCxnSpPr>
        <p:spPr bwMode="auto">
          <a:xfrm rot="-5400000">
            <a:off x="707232" y="3529806"/>
            <a:ext cx="582612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4607" name="Text Box 106"/>
          <p:cNvSpPr txBox="1">
            <a:spLocks noChangeArrowheads="1"/>
          </p:cNvSpPr>
          <p:nvPr/>
        </p:nvSpPr>
        <p:spPr bwMode="auto">
          <a:xfrm>
            <a:off x="3276600" y="3733800"/>
            <a:ext cx="442913" cy="13731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+</a:t>
            </a:r>
          </a:p>
          <a:p>
            <a:endParaRPr lang="en-US" b="0"/>
          </a:p>
          <a:p>
            <a:r>
              <a:rPr lang="en-US"/>
              <a:t>v</a:t>
            </a:r>
            <a:r>
              <a:rPr lang="en-US" baseline="-25000"/>
              <a:t>oc</a:t>
            </a:r>
          </a:p>
          <a:p>
            <a:endParaRPr lang="en-US" baseline="-25000"/>
          </a:p>
          <a:p>
            <a:r>
              <a:rPr lang="en-US" b="0"/>
              <a:t>–</a:t>
            </a:r>
          </a:p>
        </p:txBody>
      </p:sp>
      <p:sp>
        <p:nvSpPr>
          <p:cNvPr id="24608" name="Arc 107"/>
          <p:cNvSpPr>
            <a:spLocks/>
          </p:cNvSpPr>
          <p:nvPr/>
        </p:nvSpPr>
        <p:spPr bwMode="auto">
          <a:xfrm>
            <a:off x="1089025" y="3887788"/>
            <a:ext cx="817563" cy="1220787"/>
          </a:xfrm>
          <a:custGeom>
            <a:avLst/>
            <a:gdLst>
              <a:gd name="T0" fmla="*/ 1697238978 w 43200"/>
              <a:gd name="T1" fmla="*/ 1075822676 h 43200"/>
              <a:gd name="T2" fmla="*/ 441272354 w 43200"/>
              <a:gd name="T3" fmla="*/ 2147483647 h 43200"/>
              <a:gd name="T4" fmla="*/ 2147483647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13231" y="1687"/>
                </a:moveTo>
                <a:cubicBezTo>
                  <a:pt x="15880" y="573"/>
                  <a:pt x="1872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451"/>
                  <a:pt x="1194" y="13391"/>
                  <a:pt x="3440" y="9904"/>
                </a:cubicBezTo>
              </a:path>
              <a:path w="43200" h="43200" stroke="0" extrusionOk="0">
                <a:moveTo>
                  <a:pt x="13231" y="1687"/>
                </a:moveTo>
                <a:cubicBezTo>
                  <a:pt x="15880" y="573"/>
                  <a:pt x="1872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451"/>
                  <a:pt x="1194" y="13391"/>
                  <a:pt x="3440" y="9904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108"/>
          <p:cNvSpPr txBox="1">
            <a:spLocks noChangeArrowheads="1"/>
          </p:cNvSpPr>
          <p:nvPr/>
        </p:nvSpPr>
        <p:spPr bwMode="auto">
          <a:xfrm>
            <a:off x="1352550" y="4662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</a:p>
        </p:txBody>
      </p:sp>
      <p:sp>
        <p:nvSpPr>
          <p:cNvPr id="24610" name="Text Box 109"/>
          <p:cNvSpPr txBox="1">
            <a:spLocks noChangeArrowheads="1"/>
          </p:cNvSpPr>
          <p:nvPr/>
        </p:nvSpPr>
        <p:spPr bwMode="auto">
          <a:xfrm>
            <a:off x="2514600" y="2833688"/>
            <a:ext cx="6810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800000"/>
                </a:solidFill>
              </a:rPr>
              <a:t>i</a:t>
            </a:r>
            <a:r>
              <a:rPr lang="en-US" i="1" baseline="-25000">
                <a:solidFill>
                  <a:srgbClr val="800000"/>
                </a:solidFill>
              </a:rPr>
              <a:t>3</a:t>
            </a:r>
            <a:r>
              <a:rPr lang="en-US" b="0">
                <a:solidFill>
                  <a:srgbClr val="800000"/>
                </a:solidFill>
              </a:rPr>
              <a:t> = 0</a:t>
            </a:r>
          </a:p>
        </p:txBody>
      </p:sp>
      <p:sp>
        <p:nvSpPr>
          <p:cNvPr id="24611" name="Line 110"/>
          <p:cNvSpPr>
            <a:spLocks noChangeShapeType="1"/>
          </p:cNvSpPr>
          <p:nvPr/>
        </p:nvSpPr>
        <p:spPr bwMode="auto">
          <a:xfrm>
            <a:off x="2609850" y="3276600"/>
            <a:ext cx="59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579" name="Object 168"/>
          <p:cNvGraphicFramePr>
            <a:graphicFrameLocks noChangeAspect="1"/>
          </p:cNvGraphicFramePr>
          <p:nvPr>
            <p:ph sz="quarter" idx="3"/>
          </p:nvPr>
        </p:nvGraphicFramePr>
        <p:xfrm>
          <a:off x="479425" y="5783263"/>
          <a:ext cx="1882775" cy="407987"/>
        </p:xfrm>
        <a:graphic>
          <a:graphicData uri="http://schemas.openxmlformats.org/presentationml/2006/ole">
            <p:oleObj spid="_x0000_s24579" name="Equation" r:id="rId4" imgW="1054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560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560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7CD593C-783D-4130-B6CD-C07E0FFA5CE5}" type="slidenum">
              <a:rPr lang="en-US" smtClean="0"/>
              <a:pPr lvl="1"/>
              <a:t>63</a:t>
            </a:fld>
            <a:endParaRPr lang="en-US" smtClean="0"/>
          </a:p>
        </p:txBody>
      </p:sp>
      <p:sp>
        <p:nvSpPr>
          <p:cNvPr id="256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56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graphicFrame>
        <p:nvGraphicFramePr>
          <p:cNvPr id="25602" name="Object 62"/>
          <p:cNvGraphicFramePr>
            <a:graphicFrameLocks noChangeAspect="1"/>
          </p:cNvGraphicFramePr>
          <p:nvPr>
            <p:ph sz="quarter" idx="2"/>
          </p:nvPr>
        </p:nvGraphicFramePr>
        <p:xfrm>
          <a:off x="5562600" y="5283200"/>
          <a:ext cx="1752600" cy="815975"/>
        </p:xfrm>
        <a:graphic>
          <a:graphicData uri="http://schemas.openxmlformats.org/presentationml/2006/ole">
            <p:oleObj spid="_x0000_s25602" name="Equation" r:id="rId3" imgW="927000" imgH="431640" progId="Equation.3">
              <p:embed/>
            </p:oleObj>
          </a:graphicData>
        </a:graphic>
      </p:graphicFrame>
      <p:sp>
        <p:nvSpPr>
          <p:cNvPr id="25609" name="Text Box 4"/>
          <p:cNvSpPr txBox="1">
            <a:spLocks noChangeArrowheads="1"/>
          </p:cNvSpPr>
          <p:nvPr/>
        </p:nvSpPr>
        <p:spPr bwMode="auto">
          <a:xfrm>
            <a:off x="4343400" y="2927350"/>
            <a:ext cx="4419600" cy="202723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v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Remove the load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Define </a:t>
            </a:r>
            <a:r>
              <a:rPr lang="en-US"/>
              <a:t>v</a:t>
            </a:r>
            <a:r>
              <a:rPr lang="en-US" baseline="-25000"/>
              <a:t>oc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Voltage divider</a:t>
            </a:r>
          </a:p>
          <a:p>
            <a:pPr marL="914400" lvl="1" indent="-457200" algn="l">
              <a:buFontTx/>
              <a:buAutoNum type="alphaLcParenR"/>
            </a:pPr>
            <a:r>
              <a:rPr lang="en-US"/>
              <a:t>V</a:t>
            </a:r>
            <a:r>
              <a:rPr lang="en-US" baseline="-25000"/>
              <a:t>T</a:t>
            </a:r>
            <a:r>
              <a:rPr lang="en-US" b="0"/>
              <a:t> = </a:t>
            </a:r>
            <a:r>
              <a:rPr lang="en-US"/>
              <a:t>V</a:t>
            </a:r>
            <a:r>
              <a:rPr lang="en-US" baseline="-25000"/>
              <a:t>oc</a:t>
            </a:r>
          </a:p>
        </p:txBody>
      </p:sp>
      <p:sp>
        <p:nvSpPr>
          <p:cNvPr id="25610" name="Oval 5"/>
          <p:cNvSpPr>
            <a:spLocks noChangeArrowheads="1"/>
          </p:cNvSpPr>
          <p:nvPr/>
        </p:nvSpPr>
        <p:spPr bwMode="auto">
          <a:xfrm>
            <a:off x="2208213" y="34004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11" name="AutoShape 6"/>
          <p:cNvCxnSpPr>
            <a:cxnSpLocks noChangeShapeType="1"/>
            <a:stCxn id="25620" idx="2"/>
            <a:endCxn id="25637" idx="4"/>
          </p:cNvCxnSpPr>
          <p:nvPr/>
        </p:nvCxnSpPr>
        <p:spPr bwMode="auto">
          <a:xfrm rot="10800000">
            <a:off x="762000" y="4629150"/>
            <a:ext cx="1471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5612" name="AutoShape 7"/>
          <p:cNvCxnSpPr>
            <a:cxnSpLocks noChangeShapeType="1"/>
            <a:stCxn id="25610" idx="4"/>
            <a:endCxn id="25658" idx="0"/>
          </p:cNvCxnSpPr>
          <p:nvPr/>
        </p:nvCxnSpPr>
        <p:spPr bwMode="auto">
          <a:xfrm>
            <a:off x="2274888" y="35226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5613" name="Group 8"/>
          <p:cNvGrpSpPr>
            <a:grpSpLocks/>
          </p:cNvGrpSpPr>
          <p:nvPr/>
        </p:nvGrpSpPr>
        <p:grpSpPr bwMode="auto">
          <a:xfrm>
            <a:off x="2208213" y="4327525"/>
            <a:ext cx="176212" cy="342900"/>
            <a:chOff x="1670" y="2765"/>
            <a:chExt cx="111" cy="216"/>
          </a:xfrm>
        </p:grpSpPr>
        <p:sp>
          <p:nvSpPr>
            <p:cNvPr id="25658" name="Line 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9" name="Line 1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0" name="Line 1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1" name="Line 1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2" name="Line 1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3" name="Line 1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64" name="Line 1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4" name="Text Box 16"/>
          <p:cNvSpPr txBox="1">
            <a:spLocks noChangeArrowheads="1"/>
          </p:cNvSpPr>
          <p:nvPr/>
        </p:nvSpPr>
        <p:spPr bwMode="auto">
          <a:xfrm>
            <a:off x="1843088" y="40211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25615" name="Group 17"/>
          <p:cNvGrpSpPr>
            <a:grpSpLocks/>
          </p:cNvGrpSpPr>
          <p:nvPr/>
        </p:nvGrpSpPr>
        <p:grpSpPr bwMode="auto">
          <a:xfrm rot="5400000" flipH="1" flipV="1">
            <a:off x="1373982" y="3234531"/>
            <a:ext cx="177800" cy="455613"/>
            <a:chOff x="3450" y="2313"/>
            <a:chExt cx="111" cy="216"/>
          </a:xfrm>
        </p:grpSpPr>
        <p:sp>
          <p:nvSpPr>
            <p:cNvPr id="25651" name="Line 1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2" name="Line 1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3" name="Line 2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4" name="Line 2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5" name="Line 2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6" name="Line 2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7" name="Line 2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5616" name="AutoShape 25"/>
          <p:cNvCxnSpPr>
            <a:cxnSpLocks noChangeShapeType="1"/>
            <a:stCxn id="25610" idx="2"/>
            <a:endCxn id="25653" idx="1"/>
          </p:cNvCxnSpPr>
          <p:nvPr/>
        </p:nvCxnSpPr>
        <p:spPr bwMode="auto">
          <a:xfrm flipH="1" flipV="1">
            <a:off x="1690688" y="34591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5617" name="Group 26"/>
          <p:cNvGrpSpPr>
            <a:grpSpLocks/>
          </p:cNvGrpSpPr>
          <p:nvPr/>
        </p:nvGrpSpPr>
        <p:grpSpPr bwMode="auto">
          <a:xfrm>
            <a:off x="2070100" y="5562600"/>
            <a:ext cx="457200" cy="152400"/>
            <a:chOff x="1392" y="3552"/>
            <a:chExt cx="288" cy="96"/>
          </a:xfrm>
        </p:grpSpPr>
        <p:sp>
          <p:nvSpPr>
            <p:cNvPr id="25648" name="Line 27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9" name="Line 28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50" name="Line 29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18" name="Line 30"/>
          <p:cNvSpPr>
            <a:spLocks noChangeShapeType="1"/>
          </p:cNvSpPr>
          <p:nvPr/>
        </p:nvSpPr>
        <p:spPr bwMode="auto">
          <a:xfrm flipV="1">
            <a:off x="2303463" y="53197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5619" name="Oval 31"/>
          <p:cNvSpPr>
            <a:spLocks noChangeArrowheads="1"/>
          </p:cNvSpPr>
          <p:nvPr/>
        </p:nvSpPr>
        <p:spPr bwMode="auto">
          <a:xfrm>
            <a:off x="3387725" y="33861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Oval 32"/>
          <p:cNvSpPr>
            <a:spLocks noChangeArrowheads="1"/>
          </p:cNvSpPr>
          <p:nvPr/>
        </p:nvSpPr>
        <p:spPr bwMode="auto">
          <a:xfrm>
            <a:off x="2233613" y="52578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Text Box 33"/>
          <p:cNvSpPr txBox="1">
            <a:spLocks noChangeArrowheads="1"/>
          </p:cNvSpPr>
          <p:nvPr/>
        </p:nvSpPr>
        <p:spPr bwMode="auto">
          <a:xfrm>
            <a:off x="1096963" y="35052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1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25622" name="AutoShape 34"/>
          <p:cNvCxnSpPr>
            <a:cxnSpLocks noChangeShapeType="1"/>
            <a:stCxn id="25620" idx="0"/>
            <a:endCxn id="25660" idx="1"/>
          </p:cNvCxnSpPr>
          <p:nvPr/>
        </p:nvCxnSpPr>
        <p:spPr bwMode="auto">
          <a:xfrm flipH="1" flipV="1">
            <a:off x="2298700" y="46704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5623" name="Oval 35"/>
          <p:cNvSpPr>
            <a:spLocks noChangeArrowheads="1"/>
          </p:cNvSpPr>
          <p:nvPr/>
        </p:nvSpPr>
        <p:spPr bwMode="auto">
          <a:xfrm>
            <a:off x="3403600" y="52578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5624" name="AutoShape 36"/>
          <p:cNvCxnSpPr>
            <a:cxnSpLocks noChangeShapeType="1"/>
            <a:stCxn id="25620" idx="6"/>
            <a:endCxn id="25623" idx="2"/>
          </p:cNvCxnSpPr>
          <p:nvPr/>
        </p:nvCxnSpPr>
        <p:spPr bwMode="auto">
          <a:xfrm>
            <a:off x="2365375" y="53197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5625" name="Group 37"/>
          <p:cNvGrpSpPr>
            <a:grpSpLocks/>
          </p:cNvGrpSpPr>
          <p:nvPr/>
        </p:nvGrpSpPr>
        <p:grpSpPr bwMode="auto">
          <a:xfrm rot="5400000" flipH="1" flipV="1">
            <a:off x="2801144" y="3223419"/>
            <a:ext cx="177800" cy="455612"/>
            <a:chOff x="3450" y="2313"/>
            <a:chExt cx="111" cy="216"/>
          </a:xfrm>
        </p:grpSpPr>
        <p:sp>
          <p:nvSpPr>
            <p:cNvPr id="25641" name="Line 3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2" name="Line 3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3" name="Line 4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Line 4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Line 4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Line 4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7" name="Line 4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26" name="Text Box 45"/>
          <p:cNvSpPr txBox="1">
            <a:spLocks noChangeArrowheads="1"/>
          </p:cNvSpPr>
          <p:nvPr/>
        </p:nvSpPr>
        <p:spPr bwMode="auto">
          <a:xfrm>
            <a:off x="2463800" y="350520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25627" name="AutoShape 46"/>
          <p:cNvCxnSpPr>
            <a:cxnSpLocks noChangeShapeType="1"/>
            <a:stCxn id="25619" idx="2"/>
            <a:endCxn id="25643" idx="1"/>
          </p:cNvCxnSpPr>
          <p:nvPr/>
        </p:nvCxnSpPr>
        <p:spPr bwMode="auto">
          <a:xfrm flipH="1">
            <a:off x="3119438" y="3448050"/>
            <a:ext cx="2682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5628" name="AutoShape 47"/>
          <p:cNvCxnSpPr>
            <a:cxnSpLocks noChangeShapeType="1"/>
            <a:stCxn id="25610" idx="6"/>
            <a:endCxn id="25641" idx="0"/>
          </p:cNvCxnSpPr>
          <p:nvPr/>
        </p:nvCxnSpPr>
        <p:spPr bwMode="auto">
          <a:xfrm>
            <a:off x="2339975" y="3462338"/>
            <a:ext cx="3238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5629" name="Group 48"/>
          <p:cNvGrpSpPr>
            <a:grpSpLocks/>
          </p:cNvGrpSpPr>
          <p:nvPr/>
        </p:nvGrpSpPr>
        <p:grpSpPr bwMode="auto">
          <a:xfrm>
            <a:off x="152400" y="3824288"/>
            <a:ext cx="873125" cy="1006475"/>
            <a:chOff x="150" y="2121"/>
            <a:chExt cx="550" cy="634"/>
          </a:xfrm>
        </p:grpSpPr>
        <p:sp>
          <p:nvSpPr>
            <p:cNvPr id="25636" name="Text Box 49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  <a:p>
              <a:endParaRPr lang="en-US" sz="2000" b="0"/>
            </a:p>
          </p:txBody>
        </p:sp>
        <p:sp>
          <p:nvSpPr>
            <p:cNvPr id="25637" name="Oval 50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Text Box 51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5639" name="Text Box 52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5640" name="Text Box 53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cxnSp>
        <p:nvCxnSpPr>
          <p:cNvPr id="25630" name="AutoShape 54"/>
          <p:cNvCxnSpPr>
            <a:cxnSpLocks noChangeShapeType="1"/>
            <a:stCxn id="25640" idx="0"/>
            <a:endCxn id="25651" idx="0"/>
          </p:cNvCxnSpPr>
          <p:nvPr/>
        </p:nvCxnSpPr>
        <p:spPr bwMode="auto">
          <a:xfrm rot="-5400000">
            <a:off x="707232" y="3529806"/>
            <a:ext cx="582612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5631" name="Text Box 55"/>
          <p:cNvSpPr txBox="1">
            <a:spLocks noChangeArrowheads="1"/>
          </p:cNvSpPr>
          <p:nvPr/>
        </p:nvSpPr>
        <p:spPr bwMode="auto">
          <a:xfrm>
            <a:off x="3276600" y="3733800"/>
            <a:ext cx="442913" cy="13731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0"/>
              <a:t>+</a:t>
            </a:r>
          </a:p>
          <a:p>
            <a:endParaRPr lang="en-US" b="0"/>
          </a:p>
          <a:p>
            <a:r>
              <a:rPr lang="en-US"/>
              <a:t>v</a:t>
            </a:r>
            <a:r>
              <a:rPr lang="en-US" baseline="-25000"/>
              <a:t>oc</a:t>
            </a:r>
          </a:p>
          <a:p>
            <a:endParaRPr lang="en-US" baseline="-25000"/>
          </a:p>
          <a:p>
            <a:r>
              <a:rPr lang="en-US" b="0"/>
              <a:t>–</a:t>
            </a:r>
          </a:p>
        </p:txBody>
      </p:sp>
      <p:sp>
        <p:nvSpPr>
          <p:cNvPr id="25632" name="Arc 56"/>
          <p:cNvSpPr>
            <a:spLocks/>
          </p:cNvSpPr>
          <p:nvPr/>
        </p:nvSpPr>
        <p:spPr bwMode="auto">
          <a:xfrm>
            <a:off x="1089025" y="3887788"/>
            <a:ext cx="817563" cy="1220787"/>
          </a:xfrm>
          <a:custGeom>
            <a:avLst/>
            <a:gdLst>
              <a:gd name="T0" fmla="*/ 1697238978 w 43200"/>
              <a:gd name="T1" fmla="*/ 1075822676 h 43200"/>
              <a:gd name="T2" fmla="*/ 441272354 w 43200"/>
              <a:gd name="T3" fmla="*/ 2147483647 h 43200"/>
              <a:gd name="T4" fmla="*/ 2147483647 w 43200"/>
              <a:gd name="T5" fmla="*/ 2147483647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13231" y="1687"/>
                </a:moveTo>
                <a:cubicBezTo>
                  <a:pt x="15880" y="573"/>
                  <a:pt x="1872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451"/>
                  <a:pt x="1194" y="13391"/>
                  <a:pt x="3440" y="9904"/>
                </a:cubicBezTo>
              </a:path>
              <a:path w="43200" h="43200" stroke="0" extrusionOk="0">
                <a:moveTo>
                  <a:pt x="13231" y="1687"/>
                </a:moveTo>
                <a:cubicBezTo>
                  <a:pt x="15880" y="573"/>
                  <a:pt x="18725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451"/>
                  <a:pt x="1194" y="13391"/>
                  <a:pt x="3440" y="9904"/>
                </a:cubicBezTo>
                <a:lnTo>
                  <a:pt x="21600" y="21600"/>
                </a:lnTo>
                <a:close/>
              </a:path>
            </a:pathLst>
          </a:custGeom>
          <a:noFill/>
          <a:ln w="25400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Text Box 57"/>
          <p:cNvSpPr txBox="1">
            <a:spLocks noChangeArrowheads="1"/>
          </p:cNvSpPr>
          <p:nvPr/>
        </p:nvSpPr>
        <p:spPr bwMode="auto">
          <a:xfrm>
            <a:off x="1352550" y="4662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</a:p>
        </p:txBody>
      </p:sp>
      <p:sp>
        <p:nvSpPr>
          <p:cNvPr id="25634" name="Text Box 58"/>
          <p:cNvSpPr txBox="1">
            <a:spLocks noChangeArrowheads="1"/>
          </p:cNvSpPr>
          <p:nvPr/>
        </p:nvSpPr>
        <p:spPr bwMode="auto">
          <a:xfrm>
            <a:off x="2514600" y="2833688"/>
            <a:ext cx="681038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800000"/>
                </a:solidFill>
              </a:rPr>
              <a:t>i</a:t>
            </a:r>
            <a:r>
              <a:rPr lang="en-US" i="1" baseline="-25000">
                <a:solidFill>
                  <a:srgbClr val="800000"/>
                </a:solidFill>
              </a:rPr>
              <a:t>3</a:t>
            </a:r>
            <a:r>
              <a:rPr lang="en-US" b="0">
                <a:solidFill>
                  <a:srgbClr val="800000"/>
                </a:solidFill>
              </a:rPr>
              <a:t> = 0</a:t>
            </a:r>
          </a:p>
        </p:txBody>
      </p:sp>
      <p:sp>
        <p:nvSpPr>
          <p:cNvPr id="25635" name="Line 59"/>
          <p:cNvSpPr>
            <a:spLocks noChangeShapeType="1"/>
          </p:cNvSpPr>
          <p:nvPr/>
        </p:nvSpPr>
        <p:spPr bwMode="auto">
          <a:xfrm>
            <a:off x="2609850" y="3276600"/>
            <a:ext cx="590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5603" name="Object 63"/>
          <p:cNvGraphicFramePr>
            <a:graphicFrameLocks noChangeAspect="1"/>
          </p:cNvGraphicFramePr>
          <p:nvPr>
            <p:ph sz="quarter" idx="3"/>
          </p:nvPr>
        </p:nvGraphicFramePr>
        <p:xfrm>
          <a:off x="457200" y="5791200"/>
          <a:ext cx="1919288" cy="415925"/>
        </p:xfrm>
        <a:graphic>
          <a:graphicData uri="http://schemas.openxmlformats.org/presentationml/2006/ole">
            <p:oleObj spid="_x0000_s25603" name="Equation" r:id="rId4" imgW="1054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66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663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DD3755A-18E8-417E-B800-C85D03ACBF2D}" type="slidenum">
              <a:rPr lang="en-US" smtClean="0"/>
              <a:pPr lvl="1"/>
              <a:t>64</a:t>
            </a:fld>
            <a:endParaRPr lang="en-US" smtClean="0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66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graphicFrame>
        <p:nvGraphicFramePr>
          <p:cNvPr id="26626" name="Object 65"/>
          <p:cNvGraphicFramePr>
            <a:graphicFrameLocks noChangeAspect="1"/>
          </p:cNvGraphicFramePr>
          <p:nvPr>
            <p:ph sz="quarter" idx="2"/>
          </p:nvPr>
        </p:nvGraphicFramePr>
        <p:xfrm>
          <a:off x="6067425" y="5005388"/>
          <a:ext cx="1854200" cy="865187"/>
        </p:xfrm>
        <a:graphic>
          <a:graphicData uri="http://schemas.openxmlformats.org/presentationml/2006/ole">
            <p:oleObj spid="_x0000_s26626" name="Equation" r:id="rId3" imgW="927000" imgH="431640" progId="Equation.3">
              <p:embed/>
            </p:oleObj>
          </a:graphicData>
        </a:graphic>
      </p:graphicFrame>
      <p:sp>
        <p:nvSpPr>
          <p:cNvPr id="26633" name="Line 66"/>
          <p:cNvSpPr>
            <a:spLocks noChangeShapeType="1"/>
          </p:cNvSpPr>
          <p:nvPr/>
        </p:nvSpPr>
        <p:spPr bwMode="auto">
          <a:xfrm>
            <a:off x="3797300" y="3194050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Text Box 67"/>
          <p:cNvSpPr txBox="1">
            <a:spLocks noChangeArrowheads="1"/>
          </p:cNvSpPr>
          <p:nvPr/>
        </p:nvSpPr>
        <p:spPr bwMode="auto">
          <a:xfrm>
            <a:off x="3790950" y="3243263"/>
            <a:ext cx="341313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L</a:t>
            </a:r>
          </a:p>
        </p:txBody>
      </p:sp>
      <p:grpSp>
        <p:nvGrpSpPr>
          <p:cNvPr id="26635" name="Group 68"/>
          <p:cNvGrpSpPr>
            <a:grpSpLocks/>
          </p:cNvGrpSpPr>
          <p:nvPr/>
        </p:nvGrpSpPr>
        <p:grpSpPr bwMode="auto">
          <a:xfrm>
            <a:off x="5416550" y="3783013"/>
            <a:ext cx="915988" cy="641350"/>
            <a:chOff x="28" y="2584"/>
            <a:chExt cx="577" cy="404"/>
          </a:xfrm>
        </p:grpSpPr>
        <p:sp>
          <p:nvSpPr>
            <p:cNvPr id="26727" name="Text Box 69"/>
            <p:cNvSpPr txBox="1">
              <a:spLocks noChangeArrowheads="1"/>
            </p:cNvSpPr>
            <p:nvPr/>
          </p:nvSpPr>
          <p:spPr bwMode="auto">
            <a:xfrm>
              <a:off x="28" y="2608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T</a:t>
              </a:r>
              <a:endParaRPr lang="en-US" sz="2000"/>
            </a:p>
          </p:txBody>
        </p:sp>
        <p:sp>
          <p:nvSpPr>
            <p:cNvPr id="26728" name="Oval 7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9" name="Text Box 7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26636" name="Oval 72"/>
          <p:cNvSpPr>
            <a:spLocks noChangeArrowheads="1"/>
          </p:cNvSpPr>
          <p:nvPr/>
        </p:nvSpPr>
        <p:spPr bwMode="auto">
          <a:xfrm>
            <a:off x="7470775" y="47101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Oval 73"/>
          <p:cNvSpPr>
            <a:spLocks noChangeArrowheads="1"/>
          </p:cNvSpPr>
          <p:nvPr/>
        </p:nvSpPr>
        <p:spPr bwMode="auto">
          <a:xfrm>
            <a:off x="7470775" y="34274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38" name="Group 74"/>
          <p:cNvGrpSpPr>
            <a:grpSpLocks/>
          </p:cNvGrpSpPr>
          <p:nvPr/>
        </p:nvGrpSpPr>
        <p:grpSpPr bwMode="auto">
          <a:xfrm rot="5400000" flipH="1" flipV="1">
            <a:off x="6733382" y="3264693"/>
            <a:ext cx="177800" cy="455613"/>
            <a:chOff x="3450" y="2313"/>
            <a:chExt cx="111" cy="216"/>
          </a:xfrm>
        </p:grpSpPr>
        <p:sp>
          <p:nvSpPr>
            <p:cNvPr id="26720" name="Line 7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1" name="Line 7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2" name="Line 7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3" name="Line 7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4" name="Line 7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5" name="Line 8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26" name="Line 8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9" name="Text Box 82"/>
          <p:cNvSpPr txBox="1">
            <a:spLocks noChangeArrowheads="1"/>
          </p:cNvSpPr>
          <p:nvPr/>
        </p:nvSpPr>
        <p:spPr bwMode="auto">
          <a:xfrm>
            <a:off x="6589713" y="306070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T</a:t>
            </a:r>
          </a:p>
        </p:txBody>
      </p:sp>
      <p:cxnSp>
        <p:nvCxnSpPr>
          <p:cNvPr id="26640" name="AutoShape 83"/>
          <p:cNvCxnSpPr>
            <a:cxnSpLocks noChangeShapeType="1"/>
            <a:stCxn id="26729" idx="2"/>
            <a:endCxn id="26636" idx="2"/>
          </p:cNvCxnSpPr>
          <p:nvPr/>
        </p:nvCxnSpPr>
        <p:spPr bwMode="auto">
          <a:xfrm rot="16200000" flipH="1">
            <a:off x="6595269" y="3896519"/>
            <a:ext cx="347662" cy="1403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41" name="AutoShape 84"/>
          <p:cNvCxnSpPr>
            <a:cxnSpLocks noChangeShapeType="1"/>
            <a:stCxn id="26729" idx="0"/>
            <a:endCxn id="26720" idx="0"/>
          </p:cNvCxnSpPr>
          <p:nvPr/>
        </p:nvCxnSpPr>
        <p:spPr bwMode="auto">
          <a:xfrm rot="-5400000">
            <a:off x="6192837" y="3379788"/>
            <a:ext cx="277813" cy="5286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42" name="AutoShape 85"/>
          <p:cNvCxnSpPr>
            <a:cxnSpLocks noChangeShapeType="1"/>
            <a:stCxn id="26637" idx="2"/>
            <a:endCxn id="26722" idx="1"/>
          </p:cNvCxnSpPr>
          <p:nvPr/>
        </p:nvCxnSpPr>
        <p:spPr bwMode="auto">
          <a:xfrm flipH="1">
            <a:off x="7051675" y="3489325"/>
            <a:ext cx="4191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6643" name="Group 86"/>
          <p:cNvGrpSpPr>
            <a:grpSpLocks/>
          </p:cNvGrpSpPr>
          <p:nvPr/>
        </p:nvGrpSpPr>
        <p:grpSpPr bwMode="auto">
          <a:xfrm>
            <a:off x="7924800" y="3941763"/>
            <a:ext cx="176213" cy="342900"/>
            <a:chOff x="1670" y="2765"/>
            <a:chExt cx="111" cy="216"/>
          </a:xfrm>
        </p:grpSpPr>
        <p:sp>
          <p:nvSpPr>
            <p:cNvPr id="26713" name="Line 8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4" name="Line 8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5" name="Line 8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6" name="Line 9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7" name="Line 9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8" name="Line 9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719" name="Line 9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6644" name="AutoShape 94"/>
          <p:cNvCxnSpPr>
            <a:cxnSpLocks noChangeShapeType="1"/>
            <a:stCxn id="26636" idx="6"/>
            <a:endCxn id="26715" idx="1"/>
          </p:cNvCxnSpPr>
          <p:nvPr/>
        </p:nvCxnSpPr>
        <p:spPr bwMode="auto">
          <a:xfrm flipV="1">
            <a:off x="7602538" y="4284663"/>
            <a:ext cx="412750" cy="487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6645" name="AutoShape 95"/>
          <p:cNvCxnSpPr>
            <a:cxnSpLocks noChangeShapeType="1"/>
            <a:stCxn id="26637" idx="6"/>
            <a:endCxn id="26713" idx="0"/>
          </p:cNvCxnSpPr>
          <p:nvPr/>
        </p:nvCxnSpPr>
        <p:spPr bwMode="auto">
          <a:xfrm>
            <a:off x="7602538" y="3489325"/>
            <a:ext cx="398462" cy="4524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6646" name="Text Box 96"/>
          <p:cNvSpPr txBox="1">
            <a:spLocks noChangeArrowheads="1"/>
          </p:cNvSpPr>
          <p:nvPr/>
        </p:nvSpPr>
        <p:spPr bwMode="auto">
          <a:xfrm>
            <a:off x="8096250" y="3735388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sp>
        <p:nvSpPr>
          <p:cNvPr id="26647" name="Line 97"/>
          <p:cNvSpPr>
            <a:spLocks noChangeShapeType="1"/>
          </p:cNvSpPr>
          <p:nvPr/>
        </p:nvSpPr>
        <p:spPr bwMode="auto">
          <a:xfrm>
            <a:off x="8123238" y="3444875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48" name="Text Box 98"/>
          <p:cNvSpPr txBox="1">
            <a:spLocks noChangeArrowheads="1"/>
          </p:cNvSpPr>
          <p:nvPr/>
        </p:nvSpPr>
        <p:spPr bwMode="auto">
          <a:xfrm>
            <a:off x="8116888" y="3494088"/>
            <a:ext cx="341312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L</a:t>
            </a:r>
          </a:p>
        </p:txBody>
      </p:sp>
      <p:sp>
        <p:nvSpPr>
          <p:cNvPr id="26649" name="AutoShape 99"/>
          <p:cNvSpPr>
            <a:spLocks noChangeArrowheads="1"/>
          </p:cNvSpPr>
          <p:nvPr/>
        </p:nvSpPr>
        <p:spPr bwMode="auto">
          <a:xfrm>
            <a:off x="4419600" y="3886200"/>
            <a:ext cx="762000" cy="396875"/>
          </a:xfrm>
          <a:prstGeom prst="rightArrow">
            <a:avLst>
              <a:gd name="adj1" fmla="val 50000"/>
              <a:gd name="adj2" fmla="val 480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627" name="Object 100"/>
          <p:cNvGraphicFramePr>
            <a:graphicFrameLocks noChangeAspect="1"/>
          </p:cNvGraphicFramePr>
          <p:nvPr>
            <p:ph sz="quarter" idx="3"/>
          </p:nvPr>
        </p:nvGraphicFramePr>
        <p:xfrm>
          <a:off x="6153150" y="2670175"/>
          <a:ext cx="1862138" cy="403225"/>
        </p:xfrm>
        <a:graphic>
          <a:graphicData uri="http://schemas.openxmlformats.org/presentationml/2006/ole">
            <p:oleObj spid="_x0000_s26627" name="Equation" r:id="rId4" imgW="1054080" imgH="228600" progId="Equation.3">
              <p:embed/>
            </p:oleObj>
          </a:graphicData>
        </a:graphic>
      </p:graphicFrame>
      <p:sp>
        <p:nvSpPr>
          <p:cNvPr id="26650" name="Text Box 101"/>
          <p:cNvSpPr txBox="1">
            <a:spLocks noChangeArrowheads="1"/>
          </p:cNvSpPr>
          <p:nvPr/>
        </p:nvSpPr>
        <p:spPr bwMode="auto">
          <a:xfrm>
            <a:off x="1582738" y="5792788"/>
            <a:ext cx="3294062" cy="379412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NB</a:t>
            </a:r>
            <a:r>
              <a:rPr lang="en-US" b="0"/>
              <a:t>: </a:t>
            </a:r>
            <a:r>
              <a:rPr lang="en-US" i="1"/>
              <a:t>i</a:t>
            </a:r>
            <a:r>
              <a:rPr lang="en-US" i="1" baseline="-25000"/>
              <a:t>L</a:t>
            </a:r>
            <a:r>
              <a:rPr lang="en-US" b="0"/>
              <a:t> is the same in both circuits</a:t>
            </a:r>
          </a:p>
        </p:txBody>
      </p:sp>
      <p:grpSp>
        <p:nvGrpSpPr>
          <p:cNvPr id="26651" name="Group 102"/>
          <p:cNvGrpSpPr>
            <a:grpSpLocks/>
          </p:cNvGrpSpPr>
          <p:nvPr/>
        </p:nvGrpSpPr>
        <p:grpSpPr bwMode="auto">
          <a:xfrm>
            <a:off x="0" y="3048000"/>
            <a:ext cx="4248150" cy="2352675"/>
            <a:chOff x="96" y="1830"/>
            <a:chExt cx="2676" cy="1482"/>
          </a:xfrm>
        </p:grpSpPr>
        <p:sp>
          <p:nvSpPr>
            <p:cNvPr id="26652" name="Oval 103"/>
            <p:cNvSpPr>
              <a:spLocks noChangeArrowheads="1"/>
            </p:cNvSpPr>
            <p:nvPr/>
          </p:nvSpPr>
          <p:spPr bwMode="auto">
            <a:xfrm>
              <a:off x="1391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53" name="AutoShape 104"/>
            <p:cNvCxnSpPr>
              <a:cxnSpLocks noChangeShapeType="1"/>
              <a:stCxn id="26662" idx="2"/>
              <a:endCxn id="26678" idx="4"/>
            </p:cNvCxnSpPr>
            <p:nvPr/>
          </p:nvCxnSpPr>
          <p:spPr bwMode="auto">
            <a:xfrm rot="10800000">
              <a:off x="480" y="2628"/>
              <a:ext cx="92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654" name="AutoShape 105"/>
            <p:cNvCxnSpPr>
              <a:cxnSpLocks noChangeShapeType="1"/>
              <a:stCxn id="26652" idx="4"/>
              <a:endCxn id="26706" idx="0"/>
            </p:cNvCxnSpPr>
            <p:nvPr/>
          </p:nvCxnSpPr>
          <p:spPr bwMode="auto">
            <a:xfrm>
              <a:off x="1433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6655" name="Group 106"/>
            <p:cNvGrpSpPr>
              <a:grpSpLocks/>
            </p:cNvGrpSpPr>
            <p:nvPr/>
          </p:nvGrpSpPr>
          <p:grpSpPr bwMode="auto">
            <a:xfrm>
              <a:off x="1391" y="2438"/>
              <a:ext cx="111" cy="216"/>
              <a:chOff x="1670" y="2765"/>
              <a:chExt cx="111" cy="216"/>
            </a:xfrm>
          </p:grpSpPr>
          <p:sp>
            <p:nvSpPr>
              <p:cNvPr id="26706" name="Line 10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7" name="Line 10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8" name="Line 10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9" name="Line 11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0" name="Line 11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1" name="Line 11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12" name="Line 11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56" name="Text Box 114"/>
            <p:cNvSpPr txBox="1">
              <a:spLocks noChangeArrowheads="1"/>
            </p:cNvSpPr>
            <p:nvPr/>
          </p:nvSpPr>
          <p:spPr bwMode="auto">
            <a:xfrm>
              <a:off x="1161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26657" name="Group 115"/>
            <p:cNvGrpSpPr>
              <a:grpSpLocks/>
            </p:cNvGrpSpPr>
            <p:nvPr/>
          </p:nvGrpSpPr>
          <p:grpSpPr bwMode="auto">
            <a:xfrm rot="5400000" flipH="1" flipV="1">
              <a:off x="866" y="1749"/>
              <a:ext cx="112" cy="287"/>
              <a:chOff x="3450" y="2313"/>
              <a:chExt cx="111" cy="216"/>
            </a:xfrm>
          </p:grpSpPr>
          <p:sp>
            <p:nvSpPr>
              <p:cNvPr id="26699" name="Line 11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0" name="Line 11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1" name="Line 11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2" name="Line 11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3" name="Line 12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4" name="Line 12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05" name="Line 12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6658" name="AutoShape 123"/>
            <p:cNvCxnSpPr>
              <a:cxnSpLocks noChangeShapeType="1"/>
              <a:stCxn id="26652" idx="2"/>
              <a:endCxn id="26701" idx="1"/>
            </p:cNvCxnSpPr>
            <p:nvPr/>
          </p:nvCxnSpPr>
          <p:spPr bwMode="auto">
            <a:xfrm flipH="1" flipV="1">
              <a:off x="1065" y="1891"/>
              <a:ext cx="32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6659" name="Group 124"/>
            <p:cNvGrpSpPr>
              <a:grpSpLocks/>
            </p:cNvGrpSpPr>
            <p:nvPr/>
          </p:nvGrpSpPr>
          <p:grpSpPr bwMode="auto">
            <a:xfrm>
              <a:off x="1304" y="3216"/>
              <a:ext cx="288" cy="96"/>
              <a:chOff x="1392" y="3552"/>
              <a:chExt cx="288" cy="96"/>
            </a:xfrm>
          </p:grpSpPr>
          <p:sp>
            <p:nvSpPr>
              <p:cNvPr id="26696" name="Line 125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7" name="Line 126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8" name="Line 127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60" name="Line 128"/>
            <p:cNvSpPr>
              <a:spLocks noChangeShapeType="1"/>
            </p:cNvSpPr>
            <p:nvPr/>
          </p:nvSpPr>
          <p:spPr bwMode="auto">
            <a:xfrm flipV="1">
              <a:off x="1451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Oval 129"/>
            <p:cNvSpPr>
              <a:spLocks noChangeArrowheads="1"/>
            </p:cNvSpPr>
            <p:nvPr/>
          </p:nvSpPr>
          <p:spPr bwMode="auto">
            <a:xfrm>
              <a:off x="2134" y="184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Oval 130"/>
            <p:cNvSpPr>
              <a:spLocks noChangeArrowheads="1"/>
            </p:cNvSpPr>
            <p:nvPr/>
          </p:nvSpPr>
          <p:spPr bwMode="auto">
            <a:xfrm>
              <a:off x="1407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Text Box 131"/>
            <p:cNvSpPr txBox="1">
              <a:spLocks noChangeArrowheads="1"/>
            </p:cNvSpPr>
            <p:nvPr/>
          </p:nvSpPr>
          <p:spPr bwMode="auto">
            <a:xfrm>
              <a:off x="768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1</a:t>
              </a:r>
              <a:endParaRPr lang="en-US"/>
            </a:p>
          </p:txBody>
        </p:sp>
        <p:cxnSp>
          <p:nvCxnSpPr>
            <p:cNvPr id="26664" name="AutoShape 132"/>
            <p:cNvCxnSpPr>
              <a:cxnSpLocks noChangeShapeType="1"/>
              <a:stCxn id="26662" idx="0"/>
              <a:endCxn id="26708" idx="1"/>
            </p:cNvCxnSpPr>
            <p:nvPr/>
          </p:nvCxnSpPr>
          <p:spPr bwMode="auto">
            <a:xfrm flipH="1" flipV="1">
              <a:off x="1448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26665" name="Oval 133"/>
            <p:cNvSpPr>
              <a:spLocks noChangeArrowheads="1"/>
            </p:cNvSpPr>
            <p:nvPr/>
          </p:nvSpPr>
          <p:spPr bwMode="auto">
            <a:xfrm>
              <a:off x="2144" y="302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6666" name="AutoShape 134"/>
            <p:cNvCxnSpPr>
              <a:cxnSpLocks noChangeShapeType="1"/>
              <a:stCxn id="26662" idx="6"/>
              <a:endCxn id="26665" idx="2"/>
            </p:cNvCxnSpPr>
            <p:nvPr/>
          </p:nvCxnSpPr>
          <p:spPr bwMode="auto">
            <a:xfrm>
              <a:off x="1490" y="3063"/>
              <a:ext cx="65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6667" name="Group 135"/>
            <p:cNvGrpSpPr>
              <a:grpSpLocks/>
            </p:cNvGrpSpPr>
            <p:nvPr/>
          </p:nvGrpSpPr>
          <p:grpSpPr bwMode="auto">
            <a:xfrm>
              <a:off x="2364" y="2377"/>
              <a:ext cx="111" cy="216"/>
              <a:chOff x="1670" y="2765"/>
              <a:chExt cx="111" cy="216"/>
            </a:xfrm>
          </p:grpSpPr>
          <p:sp>
            <p:nvSpPr>
              <p:cNvPr id="26689" name="Line 136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0" name="Line 137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1" name="Line 138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2" name="Line 139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3" name="Line 140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4" name="Line 141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95" name="Line 142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68" name="Text Box 143"/>
            <p:cNvSpPr txBox="1">
              <a:spLocks noChangeArrowheads="1"/>
            </p:cNvSpPr>
            <p:nvPr/>
          </p:nvSpPr>
          <p:spPr bwMode="auto">
            <a:xfrm>
              <a:off x="2488" y="2200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L</a:t>
              </a:r>
            </a:p>
            <a:p>
              <a:endParaRPr lang="en-US"/>
            </a:p>
          </p:txBody>
        </p:sp>
        <p:grpSp>
          <p:nvGrpSpPr>
            <p:cNvPr id="26669" name="Group 144"/>
            <p:cNvGrpSpPr>
              <a:grpSpLocks/>
            </p:cNvGrpSpPr>
            <p:nvPr/>
          </p:nvGrpSpPr>
          <p:grpSpPr bwMode="auto">
            <a:xfrm rot="5400000" flipH="1" flipV="1">
              <a:off x="1765" y="1742"/>
              <a:ext cx="112" cy="287"/>
              <a:chOff x="3450" y="2313"/>
              <a:chExt cx="111" cy="216"/>
            </a:xfrm>
          </p:grpSpPr>
          <p:sp>
            <p:nvSpPr>
              <p:cNvPr id="26682" name="Line 14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3" name="Line 14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4" name="Line 14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5" name="Line 14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6" name="Line 14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7" name="Line 15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8" name="Line 15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70" name="Text Box 152"/>
            <p:cNvSpPr txBox="1">
              <a:spLocks noChangeArrowheads="1"/>
            </p:cNvSpPr>
            <p:nvPr/>
          </p:nvSpPr>
          <p:spPr bwMode="auto">
            <a:xfrm>
              <a:off x="1641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3</a:t>
              </a:r>
              <a:endParaRPr lang="en-US"/>
            </a:p>
          </p:txBody>
        </p:sp>
        <p:cxnSp>
          <p:nvCxnSpPr>
            <p:cNvPr id="26671" name="AutoShape 153"/>
            <p:cNvCxnSpPr>
              <a:cxnSpLocks noChangeShapeType="1"/>
              <a:stCxn id="26661" idx="2"/>
              <a:endCxn id="26684" idx="1"/>
            </p:cNvCxnSpPr>
            <p:nvPr/>
          </p:nvCxnSpPr>
          <p:spPr bwMode="auto">
            <a:xfrm flipH="1">
              <a:off x="1964" y="1884"/>
              <a:ext cx="17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6672" name="AutoShape 154"/>
            <p:cNvCxnSpPr>
              <a:cxnSpLocks noChangeShapeType="1"/>
              <a:stCxn id="26652" idx="6"/>
              <a:endCxn id="26682" idx="0"/>
            </p:cNvCxnSpPr>
            <p:nvPr/>
          </p:nvCxnSpPr>
          <p:spPr bwMode="auto">
            <a:xfrm>
              <a:off x="1474" y="1893"/>
              <a:ext cx="20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6673" name="Group 155"/>
            <p:cNvGrpSpPr>
              <a:grpSpLocks/>
            </p:cNvGrpSpPr>
            <p:nvPr/>
          </p:nvGrpSpPr>
          <p:grpSpPr bwMode="auto">
            <a:xfrm>
              <a:off x="96" y="2121"/>
              <a:ext cx="550" cy="634"/>
              <a:chOff x="150" y="2121"/>
              <a:chExt cx="550" cy="634"/>
            </a:xfrm>
          </p:grpSpPr>
          <p:sp>
            <p:nvSpPr>
              <p:cNvPr id="26677" name="Text Box 156"/>
              <p:cNvSpPr txBox="1">
                <a:spLocks noChangeArrowheads="1"/>
              </p:cNvSpPr>
              <p:nvPr/>
            </p:nvSpPr>
            <p:spPr bwMode="auto">
              <a:xfrm>
                <a:off x="150" y="2121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i="1"/>
              </a:p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</a:p>
              <a:p>
                <a:endParaRPr lang="en-US" sz="2000" b="0"/>
              </a:p>
            </p:txBody>
          </p:sp>
          <p:sp>
            <p:nvSpPr>
              <p:cNvPr id="26678" name="Oval 157"/>
              <p:cNvSpPr>
                <a:spLocks noChangeArrowheads="1"/>
              </p:cNvSpPr>
              <p:nvPr/>
            </p:nvSpPr>
            <p:spPr bwMode="auto">
              <a:xfrm>
                <a:off x="368" y="231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79" name="Text Box 158"/>
              <p:cNvSpPr txBox="1">
                <a:spLocks noChangeArrowheads="1"/>
              </p:cNvSpPr>
              <p:nvPr/>
            </p:nvSpPr>
            <p:spPr bwMode="auto">
              <a:xfrm>
                <a:off x="477" y="2300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26680" name="Text Box 159"/>
              <p:cNvSpPr txBox="1">
                <a:spLocks noChangeArrowheads="1"/>
              </p:cNvSpPr>
              <p:nvPr/>
            </p:nvSpPr>
            <p:spPr bwMode="auto">
              <a:xfrm>
                <a:off x="474" y="236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26681" name="Text Box 160"/>
              <p:cNvSpPr txBox="1">
                <a:spLocks noChangeArrowheads="1"/>
              </p:cNvSpPr>
              <p:nvPr/>
            </p:nvSpPr>
            <p:spPr bwMode="auto">
              <a:xfrm>
                <a:off x="435" y="226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  <a:p>
                <a:r>
                  <a:rPr lang="en-US" b="0"/>
                  <a:t>–</a:t>
                </a:r>
              </a:p>
            </p:txBody>
          </p:sp>
        </p:grpSp>
        <p:cxnSp>
          <p:nvCxnSpPr>
            <p:cNvPr id="26674" name="AutoShape 161"/>
            <p:cNvCxnSpPr>
              <a:cxnSpLocks noChangeShapeType="1"/>
              <a:stCxn id="26681" idx="0"/>
              <a:endCxn id="26699" idx="0"/>
            </p:cNvCxnSpPr>
            <p:nvPr/>
          </p:nvCxnSpPr>
          <p:spPr bwMode="auto">
            <a:xfrm rot="-5400000">
              <a:off x="445" y="193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675" name="AutoShape 162"/>
            <p:cNvCxnSpPr>
              <a:cxnSpLocks noChangeShapeType="1"/>
              <a:stCxn id="26665" idx="6"/>
              <a:endCxn id="26691" idx="1"/>
            </p:cNvCxnSpPr>
            <p:nvPr/>
          </p:nvCxnSpPr>
          <p:spPr bwMode="auto">
            <a:xfrm flipV="1">
              <a:off x="2227" y="2593"/>
              <a:ext cx="194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6676" name="AutoShape 163"/>
            <p:cNvCxnSpPr>
              <a:cxnSpLocks noChangeShapeType="1"/>
              <a:stCxn id="26661" idx="6"/>
              <a:endCxn id="26689" idx="0"/>
            </p:cNvCxnSpPr>
            <p:nvPr/>
          </p:nvCxnSpPr>
          <p:spPr bwMode="auto">
            <a:xfrm>
              <a:off x="2217" y="1884"/>
              <a:ext cx="195" cy="49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765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765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B2472FD-ACB7-4701-BE86-B06CD6CC6663}" type="slidenum">
              <a:rPr lang="en-US" smtClean="0"/>
              <a:pPr lvl="1"/>
              <a:t>65</a:t>
            </a:fld>
            <a:endParaRPr lang="en-US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</a:t>
            </a:r>
          </a:p>
        </p:txBody>
      </p:sp>
      <p:sp>
        <p:nvSpPr>
          <p:cNvPr id="276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 startAt="11"/>
            </a:pPr>
            <a:r>
              <a:rPr lang="en-US" sz="2800" smtClean="0"/>
              <a:t>What is the Th</a:t>
            </a:r>
            <a:r>
              <a:rPr lang="en-US" sz="2800" smtClean="0">
                <a:cs typeface="Times New Roman" pitchFamily="18" charset="0"/>
              </a:rPr>
              <a:t>évenin theorem</a:t>
            </a:r>
            <a:r>
              <a:rPr lang="en-US" sz="2800" smtClean="0"/>
              <a:t>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L</a:t>
            </a:r>
            <a:r>
              <a:rPr lang="en-US" sz="2400" smtClean="0"/>
              <a:t> by finding the </a:t>
            </a:r>
            <a:r>
              <a:rPr lang="en-US" sz="2400" smtClean="0">
                <a:cs typeface="Times New Roman" pitchFamily="18" charset="0"/>
              </a:rPr>
              <a:t>Thévenin equivalent circuit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mtClean="0"/>
              <a:t>v</a:t>
            </a:r>
            <a:r>
              <a:rPr lang="en-US" b="1" baseline="-25000" smtClean="0"/>
              <a:t>s</a:t>
            </a:r>
            <a:r>
              <a:rPr lang="en-US" b="1" smtClean="0"/>
              <a:t> </a:t>
            </a:r>
            <a:r>
              <a:rPr lang="en-US" smtClean="0"/>
              <a:t>= 10V, </a:t>
            </a:r>
            <a:r>
              <a:rPr lang="en-US" b="1" smtClean="0"/>
              <a:t>R</a:t>
            </a:r>
            <a:r>
              <a:rPr lang="en-US" b="1" baseline="-25000" smtClean="0"/>
              <a:t>1</a:t>
            </a:r>
            <a:r>
              <a:rPr lang="en-US" b="1" smtClean="0"/>
              <a:t> </a:t>
            </a:r>
            <a:r>
              <a:rPr lang="en-US" smtClean="0"/>
              <a:t>= 4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2</a:t>
            </a:r>
            <a:r>
              <a:rPr lang="en-US" b="1" smtClean="0"/>
              <a:t> </a:t>
            </a:r>
            <a:r>
              <a:rPr lang="en-US" smtClean="0"/>
              <a:t>= 6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3</a:t>
            </a:r>
            <a:r>
              <a:rPr lang="en-US" smtClean="0"/>
              <a:t> = 10</a:t>
            </a:r>
            <a:r>
              <a:rPr lang="el-GR" smtClean="0"/>
              <a:t>Ω</a:t>
            </a:r>
            <a:r>
              <a:rPr lang="en-US" smtClean="0"/>
              <a:t>, </a:t>
            </a:r>
            <a:r>
              <a:rPr lang="en-US" b="1" smtClean="0"/>
              <a:t>R</a:t>
            </a:r>
            <a:r>
              <a:rPr lang="en-US" b="1" baseline="-25000" smtClean="0"/>
              <a:t>L</a:t>
            </a:r>
            <a:r>
              <a:rPr lang="en-US" smtClean="0"/>
              <a:t> = 10</a:t>
            </a:r>
            <a:r>
              <a:rPr lang="el-GR" smtClean="0"/>
              <a:t>Ω</a:t>
            </a:r>
            <a:endParaRPr lang="en-US" smtClean="0"/>
          </a:p>
        </p:txBody>
      </p:sp>
      <p:graphicFrame>
        <p:nvGraphicFramePr>
          <p:cNvPr id="27650" name="Object 105"/>
          <p:cNvGraphicFramePr>
            <a:graphicFrameLocks noChangeAspect="1"/>
          </p:cNvGraphicFramePr>
          <p:nvPr>
            <p:ph sz="quarter" idx="2"/>
          </p:nvPr>
        </p:nvGraphicFramePr>
        <p:xfrm>
          <a:off x="1219200" y="5151438"/>
          <a:ext cx="1854200" cy="865187"/>
        </p:xfrm>
        <a:graphic>
          <a:graphicData uri="http://schemas.openxmlformats.org/presentationml/2006/ole">
            <p:oleObj spid="_x0000_s27650" name="Equation" r:id="rId3" imgW="927000" imgH="431640" progId="Equation.3">
              <p:embed/>
            </p:oleObj>
          </a:graphicData>
        </a:graphic>
      </p:graphicFrame>
      <p:grpSp>
        <p:nvGrpSpPr>
          <p:cNvPr id="27658" name="Group 106"/>
          <p:cNvGrpSpPr>
            <a:grpSpLocks/>
          </p:cNvGrpSpPr>
          <p:nvPr/>
        </p:nvGrpSpPr>
        <p:grpSpPr bwMode="auto">
          <a:xfrm>
            <a:off x="568325" y="3929063"/>
            <a:ext cx="915988" cy="641350"/>
            <a:chOff x="28" y="2584"/>
            <a:chExt cx="577" cy="404"/>
          </a:xfrm>
        </p:grpSpPr>
        <p:sp>
          <p:nvSpPr>
            <p:cNvPr id="27686" name="Text Box 107"/>
            <p:cNvSpPr txBox="1">
              <a:spLocks noChangeArrowheads="1"/>
            </p:cNvSpPr>
            <p:nvPr/>
          </p:nvSpPr>
          <p:spPr bwMode="auto">
            <a:xfrm>
              <a:off x="28" y="2608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T</a:t>
              </a:r>
              <a:endParaRPr lang="en-US" sz="2000"/>
            </a:p>
          </p:txBody>
        </p:sp>
        <p:sp>
          <p:nvSpPr>
            <p:cNvPr id="27687" name="Oval 108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Text Box 109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27659" name="Oval 110"/>
          <p:cNvSpPr>
            <a:spLocks noChangeArrowheads="1"/>
          </p:cNvSpPr>
          <p:nvPr/>
        </p:nvSpPr>
        <p:spPr bwMode="auto">
          <a:xfrm>
            <a:off x="2622550" y="48561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Oval 111"/>
          <p:cNvSpPr>
            <a:spLocks noChangeArrowheads="1"/>
          </p:cNvSpPr>
          <p:nvPr/>
        </p:nvSpPr>
        <p:spPr bwMode="auto">
          <a:xfrm>
            <a:off x="2622550" y="35734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61" name="Group 112"/>
          <p:cNvGrpSpPr>
            <a:grpSpLocks/>
          </p:cNvGrpSpPr>
          <p:nvPr/>
        </p:nvGrpSpPr>
        <p:grpSpPr bwMode="auto">
          <a:xfrm rot="5400000" flipH="1" flipV="1">
            <a:off x="1885157" y="3410743"/>
            <a:ext cx="177800" cy="455613"/>
            <a:chOff x="3450" y="2313"/>
            <a:chExt cx="111" cy="216"/>
          </a:xfrm>
        </p:grpSpPr>
        <p:sp>
          <p:nvSpPr>
            <p:cNvPr id="27679" name="Line 11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Line 11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1" name="Line 11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Line 11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3" name="Line 11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Line 11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5" name="Line 11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62" name="Text Box 120"/>
          <p:cNvSpPr txBox="1">
            <a:spLocks noChangeArrowheads="1"/>
          </p:cNvSpPr>
          <p:nvPr/>
        </p:nvSpPr>
        <p:spPr bwMode="auto">
          <a:xfrm>
            <a:off x="1741488" y="3206750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T</a:t>
            </a:r>
          </a:p>
        </p:txBody>
      </p:sp>
      <p:cxnSp>
        <p:nvCxnSpPr>
          <p:cNvPr id="27663" name="AutoShape 121"/>
          <p:cNvCxnSpPr>
            <a:cxnSpLocks noChangeShapeType="1"/>
            <a:stCxn id="27688" idx="2"/>
            <a:endCxn id="27659" idx="2"/>
          </p:cNvCxnSpPr>
          <p:nvPr/>
        </p:nvCxnSpPr>
        <p:spPr bwMode="auto">
          <a:xfrm rot="16200000" flipH="1">
            <a:off x="1747044" y="4042569"/>
            <a:ext cx="347662" cy="1403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7664" name="AutoShape 122"/>
          <p:cNvCxnSpPr>
            <a:cxnSpLocks noChangeShapeType="1"/>
            <a:stCxn id="27688" idx="0"/>
            <a:endCxn id="27679" idx="0"/>
          </p:cNvCxnSpPr>
          <p:nvPr/>
        </p:nvCxnSpPr>
        <p:spPr bwMode="auto">
          <a:xfrm rot="-5400000">
            <a:off x="1344612" y="3525838"/>
            <a:ext cx="277813" cy="5286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7665" name="AutoShape 123"/>
          <p:cNvCxnSpPr>
            <a:cxnSpLocks noChangeShapeType="1"/>
            <a:stCxn id="27660" idx="2"/>
            <a:endCxn id="27681" idx="1"/>
          </p:cNvCxnSpPr>
          <p:nvPr/>
        </p:nvCxnSpPr>
        <p:spPr bwMode="auto">
          <a:xfrm flipH="1">
            <a:off x="2203450" y="3635375"/>
            <a:ext cx="4191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7666" name="Group 124"/>
          <p:cNvGrpSpPr>
            <a:grpSpLocks/>
          </p:cNvGrpSpPr>
          <p:nvPr/>
        </p:nvGrpSpPr>
        <p:grpSpPr bwMode="auto">
          <a:xfrm>
            <a:off x="3076575" y="4087813"/>
            <a:ext cx="176213" cy="342900"/>
            <a:chOff x="1670" y="2765"/>
            <a:chExt cx="111" cy="216"/>
          </a:xfrm>
        </p:grpSpPr>
        <p:sp>
          <p:nvSpPr>
            <p:cNvPr id="27672" name="Line 1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Line 1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Line 1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Line 1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Line 1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Line 1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Line 1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7667" name="AutoShape 132"/>
          <p:cNvCxnSpPr>
            <a:cxnSpLocks noChangeShapeType="1"/>
            <a:stCxn id="27659" idx="6"/>
            <a:endCxn id="27674" idx="1"/>
          </p:cNvCxnSpPr>
          <p:nvPr/>
        </p:nvCxnSpPr>
        <p:spPr bwMode="auto">
          <a:xfrm flipV="1">
            <a:off x="2754313" y="4430713"/>
            <a:ext cx="412750" cy="487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7668" name="AutoShape 133"/>
          <p:cNvCxnSpPr>
            <a:cxnSpLocks noChangeShapeType="1"/>
            <a:stCxn id="27660" idx="6"/>
            <a:endCxn id="27672" idx="0"/>
          </p:cNvCxnSpPr>
          <p:nvPr/>
        </p:nvCxnSpPr>
        <p:spPr bwMode="auto">
          <a:xfrm>
            <a:off x="2754313" y="3635375"/>
            <a:ext cx="398462" cy="4524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7669" name="Text Box 134"/>
          <p:cNvSpPr txBox="1">
            <a:spLocks noChangeArrowheads="1"/>
          </p:cNvSpPr>
          <p:nvPr/>
        </p:nvSpPr>
        <p:spPr bwMode="auto">
          <a:xfrm>
            <a:off x="3248025" y="3881438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sp>
        <p:nvSpPr>
          <p:cNvPr id="27670" name="Line 135"/>
          <p:cNvSpPr>
            <a:spLocks noChangeShapeType="1"/>
          </p:cNvSpPr>
          <p:nvPr/>
        </p:nvSpPr>
        <p:spPr bwMode="auto">
          <a:xfrm>
            <a:off x="3275013" y="3590925"/>
            <a:ext cx="0" cy="441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671" name="Text Box 136"/>
          <p:cNvSpPr txBox="1">
            <a:spLocks noChangeArrowheads="1"/>
          </p:cNvSpPr>
          <p:nvPr/>
        </p:nvSpPr>
        <p:spPr bwMode="auto">
          <a:xfrm>
            <a:off x="3268663" y="3640138"/>
            <a:ext cx="341312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L</a:t>
            </a:r>
          </a:p>
        </p:txBody>
      </p:sp>
      <p:graphicFrame>
        <p:nvGraphicFramePr>
          <p:cNvPr id="27651" name="Object 137"/>
          <p:cNvGraphicFramePr>
            <a:graphicFrameLocks noChangeAspect="1"/>
          </p:cNvGraphicFramePr>
          <p:nvPr>
            <p:ph sz="quarter" idx="3"/>
          </p:nvPr>
        </p:nvGraphicFramePr>
        <p:xfrm>
          <a:off x="1304925" y="2816225"/>
          <a:ext cx="1862138" cy="403225"/>
        </p:xfrm>
        <a:graphic>
          <a:graphicData uri="http://schemas.openxmlformats.org/presentationml/2006/ole">
            <p:oleObj spid="_x0000_s27651" name="Equation" r:id="rId4" imgW="1054080" imgH="228600" progId="Equation.3">
              <p:embed/>
            </p:oleObj>
          </a:graphicData>
        </a:graphic>
      </p:graphicFrame>
      <p:graphicFrame>
        <p:nvGraphicFramePr>
          <p:cNvPr id="27652" name="Object 138"/>
          <p:cNvGraphicFramePr>
            <a:graphicFrameLocks noChangeAspect="1"/>
          </p:cNvGraphicFramePr>
          <p:nvPr/>
        </p:nvGraphicFramePr>
        <p:xfrm>
          <a:off x="4648200" y="2714625"/>
          <a:ext cx="3529013" cy="3533775"/>
        </p:xfrm>
        <a:graphic>
          <a:graphicData uri="http://schemas.openxmlformats.org/presentationml/2006/ole">
            <p:oleObj spid="_x0000_s27652" name="Equation" r:id="rId5" imgW="2361960" imgH="246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890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1E47B1C-3910-4ECD-806F-254491545AB9}" type="slidenum">
              <a:rPr lang="en-US" smtClean="0"/>
              <a:pPr lvl="1"/>
              <a:t>66</a:t>
            </a:fld>
            <a:endParaRPr lang="en-US" smtClean="0"/>
          </a:p>
        </p:txBody>
      </p:sp>
      <p:sp>
        <p:nvSpPr>
          <p:cNvPr id="890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890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mtClean="0"/>
              <a:t>What is the Norton</a:t>
            </a:r>
            <a:r>
              <a:rPr lang="en-US" smtClean="0">
                <a:cs typeface="Times New Roman" pitchFamily="18" charset="0"/>
              </a:rPr>
              <a:t> theorem</a:t>
            </a:r>
            <a:r>
              <a:rPr lang="en-US" smtClean="0"/>
              <a:t>?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8BE3A82B-89CB-4513-BFEF-252ED8FA3C49}" type="slidenum">
              <a:rPr lang="en-US" smtClean="0"/>
              <a:pPr lvl="1"/>
              <a:t>67</a:t>
            </a:fld>
            <a:endParaRPr lang="en-US" smtClean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266700" y="368935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90120" name="Oval 5"/>
          <p:cNvSpPr>
            <a:spLocks noChangeArrowheads="1"/>
          </p:cNvSpPr>
          <p:nvPr/>
        </p:nvSpPr>
        <p:spPr bwMode="auto">
          <a:xfrm>
            <a:off x="16049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Oval 6"/>
          <p:cNvSpPr>
            <a:spLocks noChangeArrowheads="1"/>
          </p:cNvSpPr>
          <p:nvPr/>
        </p:nvSpPr>
        <p:spPr bwMode="auto">
          <a:xfrm>
            <a:off x="2894013" y="32654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Oval 7"/>
          <p:cNvSpPr>
            <a:spLocks noChangeArrowheads="1"/>
          </p:cNvSpPr>
          <p:nvPr/>
        </p:nvSpPr>
        <p:spPr bwMode="auto">
          <a:xfrm>
            <a:off x="16367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23" name="AutoShape 8"/>
          <p:cNvCxnSpPr>
            <a:cxnSpLocks noChangeShapeType="1"/>
            <a:stCxn id="90122" idx="2"/>
            <a:endCxn id="90180" idx="4"/>
          </p:cNvCxnSpPr>
          <p:nvPr/>
        </p:nvCxnSpPr>
        <p:spPr bwMode="auto">
          <a:xfrm rot="10800000">
            <a:off x="847725" y="4494213"/>
            <a:ext cx="7889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0124" name="AutoShape 9"/>
          <p:cNvCxnSpPr>
            <a:cxnSpLocks noChangeShapeType="1"/>
            <a:stCxn id="90122" idx="0"/>
            <a:endCxn id="90130" idx="1"/>
          </p:cNvCxnSpPr>
          <p:nvPr/>
        </p:nvCxnSpPr>
        <p:spPr bwMode="auto">
          <a:xfrm flipH="1" flipV="1">
            <a:off x="17018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25" name="AutoShape 10"/>
          <p:cNvCxnSpPr>
            <a:cxnSpLocks noChangeShapeType="1"/>
            <a:stCxn id="90120" idx="4"/>
            <a:endCxn id="90128" idx="0"/>
          </p:cNvCxnSpPr>
          <p:nvPr/>
        </p:nvCxnSpPr>
        <p:spPr bwMode="auto">
          <a:xfrm>
            <a:off x="1671638" y="3386138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26" name="AutoShape 11"/>
          <p:cNvCxnSpPr>
            <a:cxnSpLocks noChangeShapeType="1"/>
            <a:stCxn id="90121" idx="4"/>
            <a:endCxn id="90184" idx="0"/>
          </p:cNvCxnSpPr>
          <p:nvPr/>
        </p:nvCxnSpPr>
        <p:spPr bwMode="auto">
          <a:xfrm>
            <a:off x="2960688" y="3387725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0127" name="Text Box 12"/>
          <p:cNvSpPr txBox="1">
            <a:spLocks noChangeArrowheads="1"/>
          </p:cNvSpPr>
          <p:nvPr/>
        </p:nvSpPr>
        <p:spPr bwMode="auto">
          <a:xfrm>
            <a:off x="1233488" y="38877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sp>
        <p:nvSpPr>
          <p:cNvPr id="90128" name="Line 13"/>
          <p:cNvSpPr>
            <a:spLocks noChangeShapeType="1"/>
          </p:cNvSpPr>
          <p:nvPr/>
        </p:nvSpPr>
        <p:spPr bwMode="auto">
          <a:xfrm>
            <a:off x="1687513" y="4192588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29" name="Line 14"/>
          <p:cNvSpPr>
            <a:spLocks noChangeShapeType="1"/>
          </p:cNvSpPr>
          <p:nvPr/>
        </p:nvSpPr>
        <p:spPr bwMode="auto">
          <a:xfrm flipH="1">
            <a:off x="1611313" y="42259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30" name="Line 15"/>
          <p:cNvSpPr>
            <a:spLocks noChangeShapeType="1"/>
          </p:cNvSpPr>
          <p:nvPr/>
        </p:nvSpPr>
        <p:spPr bwMode="auto">
          <a:xfrm>
            <a:off x="1611313" y="4497388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31" name="Line 16"/>
          <p:cNvSpPr>
            <a:spLocks noChangeShapeType="1"/>
          </p:cNvSpPr>
          <p:nvPr/>
        </p:nvSpPr>
        <p:spPr bwMode="auto">
          <a:xfrm>
            <a:off x="1616075" y="4259263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32" name="Line 17"/>
          <p:cNvSpPr>
            <a:spLocks noChangeShapeType="1"/>
          </p:cNvSpPr>
          <p:nvPr/>
        </p:nvSpPr>
        <p:spPr bwMode="auto">
          <a:xfrm flipH="1">
            <a:off x="1616075" y="43307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33" name="Line 18"/>
          <p:cNvSpPr>
            <a:spLocks noChangeShapeType="1"/>
          </p:cNvSpPr>
          <p:nvPr/>
        </p:nvSpPr>
        <p:spPr bwMode="auto">
          <a:xfrm>
            <a:off x="1616075" y="43735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34" name="Line 19"/>
          <p:cNvSpPr>
            <a:spLocks noChangeShapeType="1"/>
          </p:cNvSpPr>
          <p:nvPr/>
        </p:nvSpPr>
        <p:spPr bwMode="auto">
          <a:xfrm flipH="1">
            <a:off x="1616075" y="4445000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90135" name="Group 20"/>
          <p:cNvGrpSpPr>
            <a:grpSpLocks/>
          </p:cNvGrpSpPr>
          <p:nvPr/>
        </p:nvGrpSpPr>
        <p:grpSpPr bwMode="auto">
          <a:xfrm>
            <a:off x="2894013" y="4192588"/>
            <a:ext cx="176212" cy="342900"/>
            <a:chOff x="1670" y="2765"/>
            <a:chExt cx="111" cy="216"/>
          </a:xfrm>
        </p:grpSpPr>
        <p:sp>
          <p:nvSpPr>
            <p:cNvPr id="90184" name="Line 21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85" name="Line 22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86" name="Line 23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87" name="Line 24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88" name="Line 25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89" name="Line 26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90" name="Line 27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36" name="Text Box 28"/>
          <p:cNvSpPr txBox="1">
            <a:spLocks noChangeArrowheads="1"/>
          </p:cNvSpPr>
          <p:nvPr/>
        </p:nvSpPr>
        <p:spPr bwMode="auto">
          <a:xfrm>
            <a:off x="2528888" y="38862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90137" name="Group 29"/>
          <p:cNvGrpSpPr>
            <a:grpSpLocks/>
          </p:cNvGrpSpPr>
          <p:nvPr/>
        </p:nvGrpSpPr>
        <p:grpSpPr bwMode="auto">
          <a:xfrm>
            <a:off x="584200" y="3973513"/>
            <a:ext cx="527050" cy="520700"/>
            <a:chOff x="311" y="2627"/>
            <a:chExt cx="332" cy="328"/>
          </a:xfrm>
        </p:grpSpPr>
        <p:sp>
          <p:nvSpPr>
            <p:cNvPr id="90180" name="Oval 30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81" name="Text Box 31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90182" name="Text Box 32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90183" name="Line 33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90138" name="AutoShape 34"/>
          <p:cNvCxnSpPr>
            <a:cxnSpLocks noChangeShapeType="1"/>
            <a:stCxn id="90120" idx="6"/>
            <a:endCxn id="90162" idx="1"/>
          </p:cNvCxnSpPr>
          <p:nvPr/>
        </p:nvCxnSpPr>
        <p:spPr bwMode="auto">
          <a:xfrm flipV="1">
            <a:off x="1736725" y="3324225"/>
            <a:ext cx="3333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39" name="AutoShape 35"/>
          <p:cNvCxnSpPr>
            <a:cxnSpLocks noChangeShapeType="1"/>
            <a:stCxn id="90121" idx="2"/>
            <a:endCxn id="90162" idx="3"/>
          </p:cNvCxnSpPr>
          <p:nvPr/>
        </p:nvCxnSpPr>
        <p:spPr bwMode="auto">
          <a:xfrm flipH="1" flipV="1">
            <a:off x="2611438" y="3324225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0140" name="Group 36"/>
          <p:cNvGrpSpPr>
            <a:grpSpLocks/>
          </p:cNvGrpSpPr>
          <p:nvPr/>
        </p:nvGrpSpPr>
        <p:grpSpPr bwMode="auto">
          <a:xfrm>
            <a:off x="1470025" y="5427663"/>
            <a:ext cx="457200" cy="152400"/>
            <a:chOff x="1392" y="3552"/>
            <a:chExt cx="288" cy="96"/>
          </a:xfrm>
        </p:grpSpPr>
        <p:sp>
          <p:nvSpPr>
            <p:cNvPr id="90177" name="Line 37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8" name="Line 38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9" name="Line 39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41" name="Line 40"/>
          <p:cNvSpPr>
            <a:spLocks noChangeShapeType="1"/>
          </p:cNvSpPr>
          <p:nvPr/>
        </p:nvSpPr>
        <p:spPr bwMode="auto">
          <a:xfrm flipV="1">
            <a:off x="1703388" y="51847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0142" name="Oval 41"/>
          <p:cNvSpPr>
            <a:spLocks noChangeArrowheads="1"/>
          </p:cNvSpPr>
          <p:nvPr/>
        </p:nvSpPr>
        <p:spPr bwMode="auto">
          <a:xfrm>
            <a:off x="4073525" y="3251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43" name="Oval 42"/>
          <p:cNvSpPr>
            <a:spLocks noChangeArrowheads="1"/>
          </p:cNvSpPr>
          <p:nvPr/>
        </p:nvSpPr>
        <p:spPr bwMode="auto">
          <a:xfrm>
            <a:off x="29194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44" name="AutoShape 43"/>
          <p:cNvCxnSpPr>
            <a:cxnSpLocks noChangeShapeType="1"/>
            <a:stCxn id="90122" idx="6"/>
            <a:endCxn id="90143" idx="2"/>
          </p:cNvCxnSpPr>
          <p:nvPr/>
        </p:nvCxnSpPr>
        <p:spPr bwMode="auto">
          <a:xfrm>
            <a:off x="1768475" y="5184775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45" name="AutoShape 44"/>
          <p:cNvCxnSpPr>
            <a:cxnSpLocks noChangeShapeType="1"/>
            <a:stCxn id="90143" idx="0"/>
            <a:endCxn id="90186" idx="1"/>
          </p:cNvCxnSpPr>
          <p:nvPr/>
        </p:nvCxnSpPr>
        <p:spPr bwMode="auto">
          <a:xfrm flipH="1" flipV="1">
            <a:off x="29845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0146" name="Oval 45"/>
          <p:cNvSpPr>
            <a:spLocks noChangeArrowheads="1"/>
          </p:cNvSpPr>
          <p:nvPr/>
        </p:nvSpPr>
        <p:spPr bwMode="auto">
          <a:xfrm>
            <a:off x="7794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47" name="AutoShape 46"/>
          <p:cNvCxnSpPr>
            <a:cxnSpLocks noChangeShapeType="1"/>
            <a:stCxn id="90181" idx="0"/>
            <a:endCxn id="90146" idx="4"/>
          </p:cNvCxnSpPr>
          <p:nvPr/>
        </p:nvCxnSpPr>
        <p:spPr bwMode="auto">
          <a:xfrm flipH="1" flipV="1">
            <a:off x="846138" y="3386138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48" name="AutoShape 47"/>
          <p:cNvCxnSpPr>
            <a:cxnSpLocks noChangeShapeType="1"/>
            <a:stCxn id="90146" idx="6"/>
            <a:endCxn id="90120" idx="2"/>
          </p:cNvCxnSpPr>
          <p:nvPr/>
        </p:nvCxnSpPr>
        <p:spPr bwMode="auto">
          <a:xfrm>
            <a:off x="911225" y="3325813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0149" name="Oval 48"/>
          <p:cNvSpPr>
            <a:spLocks noChangeArrowheads="1"/>
          </p:cNvSpPr>
          <p:nvPr/>
        </p:nvSpPr>
        <p:spPr bwMode="auto">
          <a:xfrm>
            <a:off x="40894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50" name="AutoShape 49"/>
          <p:cNvCxnSpPr>
            <a:cxnSpLocks noChangeShapeType="1"/>
            <a:stCxn id="90143" idx="6"/>
            <a:endCxn id="90149" idx="2"/>
          </p:cNvCxnSpPr>
          <p:nvPr/>
        </p:nvCxnSpPr>
        <p:spPr bwMode="auto">
          <a:xfrm>
            <a:off x="3051175" y="5184775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0151" name="Group 50"/>
          <p:cNvGrpSpPr>
            <a:grpSpLocks/>
          </p:cNvGrpSpPr>
          <p:nvPr/>
        </p:nvGrpSpPr>
        <p:grpSpPr bwMode="auto">
          <a:xfrm>
            <a:off x="4495800" y="4119563"/>
            <a:ext cx="176213" cy="342900"/>
            <a:chOff x="1670" y="2765"/>
            <a:chExt cx="111" cy="216"/>
          </a:xfrm>
        </p:grpSpPr>
        <p:sp>
          <p:nvSpPr>
            <p:cNvPr id="90170" name="Line 51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1" name="Line 52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2" name="Line 53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3" name="Line 54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4" name="Line 55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5" name="Line 56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76" name="Line 57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52" name="Text Box 58"/>
          <p:cNvSpPr txBox="1">
            <a:spLocks noChangeArrowheads="1"/>
          </p:cNvSpPr>
          <p:nvPr/>
        </p:nvSpPr>
        <p:spPr bwMode="auto">
          <a:xfrm>
            <a:off x="4592638" y="3814763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grpSp>
        <p:nvGrpSpPr>
          <p:cNvPr id="90153" name="Group 59"/>
          <p:cNvGrpSpPr>
            <a:grpSpLocks/>
          </p:cNvGrpSpPr>
          <p:nvPr/>
        </p:nvGrpSpPr>
        <p:grpSpPr bwMode="auto">
          <a:xfrm rot="5400000" flipH="1" flipV="1">
            <a:off x="3486944" y="3088482"/>
            <a:ext cx="177800" cy="455612"/>
            <a:chOff x="3450" y="2313"/>
            <a:chExt cx="111" cy="216"/>
          </a:xfrm>
        </p:grpSpPr>
        <p:sp>
          <p:nvSpPr>
            <p:cNvPr id="90163" name="Line 60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4" name="Line 61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5" name="Line 62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6" name="Line 63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7" name="Line 64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8" name="Line 65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169" name="Line 66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0154" name="Text Box 67"/>
          <p:cNvSpPr txBox="1">
            <a:spLocks noChangeArrowheads="1"/>
          </p:cNvSpPr>
          <p:nvPr/>
        </p:nvSpPr>
        <p:spPr bwMode="auto">
          <a:xfrm>
            <a:off x="3290888" y="3370263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90155" name="AutoShape 68"/>
          <p:cNvCxnSpPr>
            <a:cxnSpLocks noChangeShapeType="1"/>
            <a:stCxn id="90142" idx="2"/>
            <a:endCxn id="90165" idx="1"/>
          </p:cNvCxnSpPr>
          <p:nvPr/>
        </p:nvCxnSpPr>
        <p:spPr bwMode="auto">
          <a:xfrm flipH="1">
            <a:off x="3803650" y="3313113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56" name="AutoShape 69"/>
          <p:cNvCxnSpPr>
            <a:cxnSpLocks noChangeShapeType="1"/>
            <a:stCxn id="90121" idx="6"/>
            <a:endCxn id="90163" idx="0"/>
          </p:cNvCxnSpPr>
          <p:nvPr/>
        </p:nvCxnSpPr>
        <p:spPr bwMode="auto">
          <a:xfrm>
            <a:off x="3025775" y="3327400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0157" name="AutoShape 70"/>
          <p:cNvCxnSpPr>
            <a:cxnSpLocks noChangeShapeType="1"/>
            <a:stCxn id="90149" idx="6"/>
            <a:endCxn id="90172" idx="1"/>
          </p:cNvCxnSpPr>
          <p:nvPr/>
        </p:nvCxnSpPr>
        <p:spPr bwMode="auto">
          <a:xfrm flipV="1">
            <a:off x="4221163" y="4462463"/>
            <a:ext cx="365125" cy="7223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0158" name="AutoShape 71"/>
          <p:cNvCxnSpPr>
            <a:cxnSpLocks noChangeShapeType="1"/>
            <a:stCxn id="90142" idx="6"/>
            <a:endCxn id="90170" idx="0"/>
          </p:cNvCxnSpPr>
          <p:nvPr/>
        </p:nvCxnSpPr>
        <p:spPr bwMode="auto">
          <a:xfrm>
            <a:off x="4205288" y="3313113"/>
            <a:ext cx="366712" cy="8064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90159" name="Group 72"/>
          <p:cNvGrpSpPr>
            <a:grpSpLocks/>
          </p:cNvGrpSpPr>
          <p:nvPr/>
        </p:nvGrpSpPr>
        <p:grpSpPr bwMode="auto">
          <a:xfrm>
            <a:off x="2070100" y="3076575"/>
            <a:ext cx="541338" cy="527050"/>
            <a:chOff x="1698" y="2318"/>
            <a:chExt cx="341" cy="332"/>
          </a:xfrm>
        </p:grpSpPr>
        <p:sp>
          <p:nvSpPr>
            <p:cNvPr id="90161" name="Oval 73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62" name="Text Box 74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90160" name="Text Box 75"/>
          <p:cNvSpPr txBox="1">
            <a:spLocks noChangeArrowheads="1"/>
          </p:cNvSpPr>
          <p:nvPr/>
        </p:nvSpPr>
        <p:spPr bwMode="auto">
          <a:xfrm>
            <a:off x="2162175" y="269875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11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55BECE1-9AA2-4C02-ABFC-44F482216D38}" type="slidenum">
              <a:rPr lang="en-US" smtClean="0"/>
              <a:pPr lvl="1"/>
              <a:t>68</a:t>
            </a:fld>
            <a:endParaRPr lang="en-US" smtClean="0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911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91143" name="Text Box 75"/>
          <p:cNvSpPr txBox="1">
            <a:spLocks noChangeArrowheads="1"/>
          </p:cNvSpPr>
          <p:nvPr/>
        </p:nvSpPr>
        <p:spPr bwMode="auto">
          <a:xfrm>
            <a:off x="2162175" y="269875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91144" name="Text Box 76"/>
          <p:cNvSpPr txBox="1">
            <a:spLocks noChangeArrowheads="1"/>
          </p:cNvSpPr>
          <p:nvPr/>
        </p:nvSpPr>
        <p:spPr bwMode="auto">
          <a:xfrm>
            <a:off x="266700" y="368935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91145" name="Oval 77"/>
          <p:cNvSpPr>
            <a:spLocks noChangeArrowheads="1"/>
          </p:cNvSpPr>
          <p:nvPr/>
        </p:nvSpPr>
        <p:spPr bwMode="auto">
          <a:xfrm>
            <a:off x="16049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Oval 78"/>
          <p:cNvSpPr>
            <a:spLocks noChangeArrowheads="1"/>
          </p:cNvSpPr>
          <p:nvPr/>
        </p:nvSpPr>
        <p:spPr bwMode="auto">
          <a:xfrm>
            <a:off x="2894013" y="32654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7" name="Oval 79"/>
          <p:cNvSpPr>
            <a:spLocks noChangeArrowheads="1"/>
          </p:cNvSpPr>
          <p:nvPr/>
        </p:nvSpPr>
        <p:spPr bwMode="auto">
          <a:xfrm>
            <a:off x="16367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48" name="AutoShape 80"/>
          <p:cNvCxnSpPr>
            <a:cxnSpLocks noChangeShapeType="1"/>
            <a:stCxn id="91147" idx="2"/>
            <a:endCxn id="91195" idx="4"/>
          </p:cNvCxnSpPr>
          <p:nvPr/>
        </p:nvCxnSpPr>
        <p:spPr bwMode="auto">
          <a:xfrm rot="10800000">
            <a:off x="847725" y="4494213"/>
            <a:ext cx="7889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1149" name="AutoShape 81"/>
          <p:cNvCxnSpPr>
            <a:cxnSpLocks noChangeShapeType="1"/>
            <a:stCxn id="91147" idx="0"/>
            <a:endCxn id="91155" idx="1"/>
          </p:cNvCxnSpPr>
          <p:nvPr/>
        </p:nvCxnSpPr>
        <p:spPr bwMode="auto">
          <a:xfrm flipH="1" flipV="1">
            <a:off x="17018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1150" name="AutoShape 82"/>
          <p:cNvCxnSpPr>
            <a:cxnSpLocks noChangeShapeType="1"/>
            <a:stCxn id="91145" idx="4"/>
            <a:endCxn id="91153" idx="0"/>
          </p:cNvCxnSpPr>
          <p:nvPr/>
        </p:nvCxnSpPr>
        <p:spPr bwMode="auto">
          <a:xfrm>
            <a:off x="1671638" y="3386138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1151" name="AutoShape 83"/>
          <p:cNvCxnSpPr>
            <a:cxnSpLocks noChangeShapeType="1"/>
            <a:stCxn id="91146" idx="4"/>
            <a:endCxn id="91199" idx="0"/>
          </p:cNvCxnSpPr>
          <p:nvPr/>
        </p:nvCxnSpPr>
        <p:spPr bwMode="auto">
          <a:xfrm>
            <a:off x="2960688" y="3387725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1152" name="Text Box 84"/>
          <p:cNvSpPr txBox="1">
            <a:spLocks noChangeArrowheads="1"/>
          </p:cNvSpPr>
          <p:nvPr/>
        </p:nvSpPr>
        <p:spPr bwMode="auto">
          <a:xfrm>
            <a:off x="1233488" y="38877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sp>
        <p:nvSpPr>
          <p:cNvPr id="91153" name="Line 85"/>
          <p:cNvSpPr>
            <a:spLocks noChangeShapeType="1"/>
          </p:cNvSpPr>
          <p:nvPr/>
        </p:nvSpPr>
        <p:spPr bwMode="auto">
          <a:xfrm>
            <a:off x="1687513" y="4192588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54" name="Line 86"/>
          <p:cNvSpPr>
            <a:spLocks noChangeShapeType="1"/>
          </p:cNvSpPr>
          <p:nvPr/>
        </p:nvSpPr>
        <p:spPr bwMode="auto">
          <a:xfrm flipH="1">
            <a:off x="1611313" y="42259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55" name="Line 87"/>
          <p:cNvSpPr>
            <a:spLocks noChangeShapeType="1"/>
          </p:cNvSpPr>
          <p:nvPr/>
        </p:nvSpPr>
        <p:spPr bwMode="auto">
          <a:xfrm>
            <a:off x="1611313" y="4497388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56" name="Line 88"/>
          <p:cNvSpPr>
            <a:spLocks noChangeShapeType="1"/>
          </p:cNvSpPr>
          <p:nvPr/>
        </p:nvSpPr>
        <p:spPr bwMode="auto">
          <a:xfrm>
            <a:off x="1616075" y="4259263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57" name="Line 89"/>
          <p:cNvSpPr>
            <a:spLocks noChangeShapeType="1"/>
          </p:cNvSpPr>
          <p:nvPr/>
        </p:nvSpPr>
        <p:spPr bwMode="auto">
          <a:xfrm flipH="1">
            <a:off x="1616075" y="43307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58" name="Line 90"/>
          <p:cNvSpPr>
            <a:spLocks noChangeShapeType="1"/>
          </p:cNvSpPr>
          <p:nvPr/>
        </p:nvSpPr>
        <p:spPr bwMode="auto">
          <a:xfrm>
            <a:off x="1616075" y="43735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59" name="Line 91"/>
          <p:cNvSpPr>
            <a:spLocks noChangeShapeType="1"/>
          </p:cNvSpPr>
          <p:nvPr/>
        </p:nvSpPr>
        <p:spPr bwMode="auto">
          <a:xfrm flipH="1">
            <a:off x="1616075" y="4445000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91160" name="Group 92"/>
          <p:cNvGrpSpPr>
            <a:grpSpLocks/>
          </p:cNvGrpSpPr>
          <p:nvPr/>
        </p:nvGrpSpPr>
        <p:grpSpPr bwMode="auto">
          <a:xfrm>
            <a:off x="2894013" y="4192588"/>
            <a:ext cx="176212" cy="342900"/>
            <a:chOff x="1670" y="2765"/>
            <a:chExt cx="111" cy="216"/>
          </a:xfrm>
        </p:grpSpPr>
        <p:sp>
          <p:nvSpPr>
            <p:cNvPr id="91199" name="Line 9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00" name="Line 9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01" name="Line 9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02" name="Line 9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03" name="Line 9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04" name="Line 9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205" name="Line 9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61" name="Text Box 100"/>
          <p:cNvSpPr txBox="1">
            <a:spLocks noChangeArrowheads="1"/>
          </p:cNvSpPr>
          <p:nvPr/>
        </p:nvSpPr>
        <p:spPr bwMode="auto">
          <a:xfrm>
            <a:off x="2528888" y="38862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91162" name="Group 101"/>
          <p:cNvGrpSpPr>
            <a:grpSpLocks/>
          </p:cNvGrpSpPr>
          <p:nvPr/>
        </p:nvGrpSpPr>
        <p:grpSpPr bwMode="auto">
          <a:xfrm>
            <a:off x="584200" y="3973513"/>
            <a:ext cx="527050" cy="520700"/>
            <a:chOff x="311" y="2627"/>
            <a:chExt cx="332" cy="328"/>
          </a:xfrm>
        </p:grpSpPr>
        <p:sp>
          <p:nvSpPr>
            <p:cNvPr id="91195" name="Oval 10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96" name="Text Box 10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91197" name="Text Box 10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91198" name="Line 10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91163" name="AutoShape 106"/>
          <p:cNvCxnSpPr>
            <a:cxnSpLocks noChangeShapeType="1"/>
            <a:stCxn id="91145" idx="6"/>
            <a:endCxn id="91184" idx="1"/>
          </p:cNvCxnSpPr>
          <p:nvPr/>
        </p:nvCxnSpPr>
        <p:spPr bwMode="auto">
          <a:xfrm flipV="1">
            <a:off x="1736725" y="3324225"/>
            <a:ext cx="3333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1164" name="AutoShape 107"/>
          <p:cNvCxnSpPr>
            <a:cxnSpLocks noChangeShapeType="1"/>
            <a:stCxn id="91146" idx="2"/>
            <a:endCxn id="91184" idx="3"/>
          </p:cNvCxnSpPr>
          <p:nvPr/>
        </p:nvCxnSpPr>
        <p:spPr bwMode="auto">
          <a:xfrm flipH="1" flipV="1">
            <a:off x="2611438" y="3324225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1165" name="Group 108"/>
          <p:cNvGrpSpPr>
            <a:grpSpLocks/>
          </p:cNvGrpSpPr>
          <p:nvPr/>
        </p:nvGrpSpPr>
        <p:grpSpPr bwMode="auto">
          <a:xfrm>
            <a:off x="1470025" y="5427663"/>
            <a:ext cx="457200" cy="152400"/>
            <a:chOff x="1392" y="3552"/>
            <a:chExt cx="288" cy="96"/>
          </a:xfrm>
        </p:grpSpPr>
        <p:sp>
          <p:nvSpPr>
            <p:cNvPr id="91192" name="Line 10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93" name="Line 11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94" name="Line 11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66" name="Line 112"/>
          <p:cNvSpPr>
            <a:spLocks noChangeShapeType="1"/>
          </p:cNvSpPr>
          <p:nvPr/>
        </p:nvSpPr>
        <p:spPr bwMode="auto">
          <a:xfrm flipV="1">
            <a:off x="1703388" y="51847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1167" name="Oval 113"/>
          <p:cNvSpPr>
            <a:spLocks noChangeArrowheads="1"/>
          </p:cNvSpPr>
          <p:nvPr/>
        </p:nvSpPr>
        <p:spPr bwMode="auto">
          <a:xfrm>
            <a:off x="4073525" y="3251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68" name="Oval 114"/>
          <p:cNvSpPr>
            <a:spLocks noChangeArrowheads="1"/>
          </p:cNvSpPr>
          <p:nvPr/>
        </p:nvSpPr>
        <p:spPr bwMode="auto">
          <a:xfrm>
            <a:off x="29194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69" name="AutoShape 115"/>
          <p:cNvCxnSpPr>
            <a:cxnSpLocks noChangeShapeType="1"/>
            <a:stCxn id="91147" idx="6"/>
            <a:endCxn id="91168" idx="2"/>
          </p:cNvCxnSpPr>
          <p:nvPr/>
        </p:nvCxnSpPr>
        <p:spPr bwMode="auto">
          <a:xfrm>
            <a:off x="1768475" y="5184775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1170" name="AutoShape 116"/>
          <p:cNvCxnSpPr>
            <a:cxnSpLocks noChangeShapeType="1"/>
            <a:stCxn id="91168" idx="0"/>
            <a:endCxn id="91201" idx="1"/>
          </p:cNvCxnSpPr>
          <p:nvPr/>
        </p:nvCxnSpPr>
        <p:spPr bwMode="auto">
          <a:xfrm flipH="1" flipV="1">
            <a:off x="29845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1171" name="Oval 117"/>
          <p:cNvSpPr>
            <a:spLocks noChangeArrowheads="1"/>
          </p:cNvSpPr>
          <p:nvPr/>
        </p:nvSpPr>
        <p:spPr bwMode="auto">
          <a:xfrm>
            <a:off x="7794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72" name="AutoShape 118"/>
          <p:cNvCxnSpPr>
            <a:cxnSpLocks noChangeShapeType="1"/>
            <a:stCxn id="91196" idx="0"/>
            <a:endCxn id="91171" idx="4"/>
          </p:cNvCxnSpPr>
          <p:nvPr/>
        </p:nvCxnSpPr>
        <p:spPr bwMode="auto">
          <a:xfrm flipH="1" flipV="1">
            <a:off x="846138" y="3386138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1173" name="AutoShape 119"/>
          <p:cNvCxnSpPr>
            <a:cxnSpLocks noChangeShapeType="1"/>
            <a:stCxn id="91171" idx="6"/>
            <a:endCxn id="91145" idx="2"/>
          </p:cNvCxnSpPr>
          <p:nvPr/>
        </p:nvCxnSpPr>
        <p:spPr bwMode="auto">
          <a:xfrm>
            <a:off x="911225" y="3325813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1174" name="Oval 120"/>
          <p:cNvSpPr>
            <a:spLocks noChangeArrowheads="1"/>
          </p:cNvSpPr>
          <p:nvPr/>
        </p:nvSpPr>
        <p:spPr bwMode="auto">
          <a:xfrm>
            <a:off x="40894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75" name="AutoShape 121"/>
          <p:cNvCxnSpPr>
            <a:cxnSpLocks noChangeShapeType="1"/>
            <a:stCxn id="91168" idx="6"/>
            <a:endCxn id="91174" idx="2"/>
          </p:cNvCxnSpPr>
          <p:nvPr/>
        </p:nvCxnSpPr>
        <p:spPr bwMode="auto">
          <a:xfrm>
            <a:off x="3051175" y="5184775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1176" name="Group 122"/>
          <p:cNvGrpSpPr>
            <a:grpSpLocks/>
          </p:cNvGrpSpPr>
          <p:nvPr/>
        </p:nvGrpSpPr>
        <p:grpSpPr bwMode="auto">
          <a:xfrm rot="5400000" flipH="1" flipV="1">
            <a:off x="3486944" y="3088482"/>
            <a:ext cx="177800" cy="455612"/>
            <a:chOff x="3450" y="2313"/>
            <a:chExt cx="111" cy="216"/>
          </a:xfrm>
        </p:grpSpPr>
        <p:sp>
          <p:nvSpPr>
            <p:cNvPr id="91185" name="Line 12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86" name="Line 12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87" name="Line 12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88" name="Line 12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89" name="Line 12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90" name="Line 12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191" name="Line 12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77" name="Text Box 130"/>
          <p:cNvSpPr txBox="1">
            <a:spLocks noChangeArrowheads="1"/>
          </p:cNvSpPr>
          <p:nvPr/>
        </p:nvSpPr>
        <p:spPr bwMode="auto">
          <a:xfrm>
            <a:off x="3290888" y="3370263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91178" name="AutoShape 131"/>
          <p:cNvCxnSpPr>
            <a:cxnSpLocks noChangeShapeType="1"/>
            <a:stCxn id="91167" idx="2"/>
            <a:endCxn id="91187" idx="1"/>
          </p:cNvCxnSpPr>
          <p:nvPr/>
        </p:nvCxnSpPr>
        <p:spPr bwMode="auto">
          <a:xfrm flipH="1">
            <a:off x="3803650" y="3313113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1179" name="AutoShape 132"/>
          <p:cNvCxnSpPr>
            <a:cxnSpLocks noChangeShapeType="1"/>
            <a:stCxn id="91146" idx="6"/>
            <a:endCxn id="91185" idx="0"/>
          </p:cNvCxnSpPr>
          <p:nvPr/>
        </p:nvCxnSpPr>
        <p:spPr bwMode="auto">
          <a:xfrm>
            <a:off x="3025775" y="3327400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1180" name="Group 133"/>
          <p:cNvGrpSpPr>
            <a:grpSpLocks/>
          </p:cNvGrpSpPr>
          <p:nvPr/>
        </p:nvGrpSpPr>
        <p:grpSpPr bwMode="auto">
          <a:xfrm>
            <a:off x="2070100" y="3076575"/>
            <a:ext cx="541338" cy="527050"/>
            <a:chOff x="1698" y="2318"/>
            <a:chExt cx="341" cy="332"/>
          </a:xfrm>
        </p:grpSpPr>
        <p:sp>
          <p:nvSpPr>
            <p:cNvPr id="91183" name="Oval 134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84" name="Text Box 135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91181" name="Text Box 136"/>
          <p:cNvSpPr txBox="1">
            <a:spLocks noChangeArrowheads="1"/>
          </p:cNvSpPr>
          <p:nvPr/>
        </p:nvSpPr>
        <p:spPr bwMode="auto">
          <a:xfrm>
            <a:off x="2162175" y="269875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91182" name="Text Box 137"/>
          <p:cNvSpPr txBox="1">
            <a:spLocks noChangeArrowheads="1"/>
          </p:cNvSpPr>
          <p:nvPr/>
        </p:nvSpPr>
        <p:spPr bwMode="auto">
          <a:xfrm>
            <a:off x="4876800" y="2927350"/>
            <a:ext cx="25146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1ADA76C-4AD2-4E8D-96FE-011B7A9A9C8F}" type="slidenum">
              <a:rPr lang="en-US" smtClean="0"/>
              <a:pPr lvl="1"/>
              <a:t>69</a:t>
            </a:fld>
            <a:endParaRPr lang="en-US" smtClean="0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92167" name="Oval 67"/>
          <p:cNvSpPr>
            <a:spLocks noChangeArrowheads="1"/>
          </p:cNvSpPr>
          <p:nvPr/>
        </p:nvSpPr>
        <p:spPr bwMode="auto">
          <a:xfrm>
            <a:off x="16049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Oval 68"/>
          <p:cNvSpPr>
            <a:spLocks noChangeArrowheads="1"/>
          </p:cNvSpPr>
          <p:nvPr/>
        </p:nvSpPr>
        <p:spPr bwMode="auto">
          <a:xfrm>
            <a:off x="2894013" y="32654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Oval 69"/>
          <p:cNvSpPr>
            <a:spLocks noChangeArrowheads="1"/>
          </p:cNvSpPr>
          <p:nvPr/>
        </p:nvSpPr>
        <p:spPr bwMode="auto">
          <a:xfrm>
            <a:off x="16367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70" name="AutoShape 70"/>
          <p:cNvCxnSpPr>
            <a:cxnSpLocks noChangeShapeType="1"/>
            <a:stCxn id="92169" idx="0"/>
            <a:endCxn id="92176" idx="1"/>
          </p:cNvCxnSpPr>
          <p:nvPr/>
        </p:nvCxnSpPr>
        <p:spPr bwMode="auto">
          <a:xfrm flipH="1" flipV="1">
            <a:off x="17018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171" name="AutoShape 71"/>
          <p:cNvCxnSpPr>
            <a:cxnSpLocks noChangeShapeType="1"/>
            <a:stCxn id="92167" idx="4"/>
            <a:endCxn id="92174" idx="0"/>
          </p:cNvCxnSpPr>
          <p:nvPr/>
        </p:nvCxnSpPr>
        <p:spPr bwMode="auto">
          <a:xfrm>
            <a:off x="1671638" y="3386138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172" name="AutoShape 72"/>
          <p:cNvCxnSpPr>
            <a:cxnSpLocks noChangeShapeType="1"/>
            <a:stCxn id="92168" idx="4"/>
            <a:endCxn id="92211" idx="0"/>
          </p:cNvCxnSpPr>
          <p:nvPr/>
        </p:nvCxnSpPr>
        <p:spPr bwMode="auto">
          <a:xfrm>
            <a:off x="2960688" y="3387725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173" name="Text Box 73"/>
          <p:cNvSpPr txBox="1">
            <a:spLocks noChangeArrowheads="1"/>
          </p:cNvSpPr>
          <p:nvPr/>
        </p:nvSpPr>
        <p:spPr bwMode="auto">
          <a:xfrm>
            <a:off x="1233488" y="38877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sp>
        <p:nvSpPr>
          <p:cNvPr id="92174" name="Line 74"/>
          <p:cNvSpPr>
            <a:spLocks noChangeShapeType="1"/>
          </p:cNvSpPr>
          <p:nvPr/>
        </p:nvSpPr>
        <p:spPr bwMode="auto">
          <a:xfrm>
            <a:off x="1687513" y="4192588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75" name="Line 75"/>
          <p:cNvSpPr>
            <a:spLocks noChangeShapeType="1"/>
          </p:cNvSpPr>
          <p:nvPr/>
        </p:nvSpPr>
        <p:spPr bwMode="auto">
          <a:xfrm flipH="1">
            <a:off x="1611313" y="42259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76" name="Line 76"/>
          <p:cNvSpPr>
            <a:spLocks noChangeShapeType="1"/>
          </p:cNvSpPr>
          <p:nvPr/>
        </p:nvSpPr>
        <p:spPr bwMode="auto">
          <a:xfrm>
            <a:off x="1611313" y="4497388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77" name="Line 77"/>
          <p:cNvSpPr>
            <a:spLocks noChangeShapeType="1"/>
          </p:cNvSpPr>
          <p:nvPr/>
        </p:nvSpPr>
        <p:spPr bwMode="auto">
          <a:xfrm>
            <a:off x="1616075" y="4259263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78" name="Line 78"/>
          <p:cNvSpPr>
            <a:spLocks noChangeShapeType="1"/>
          </p:cNvSpPr>
          <p:nvPr/>
        </p:nvSpPr>
        <p:spPr bwMode="auto">
          <a:xfrm flipH="1">
            <a:off x="1616075" y="43307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79" name="Line 79"/>
          <p:cNvSpPr>
            <a:spLocks noChangeShapeType="1"/>
          </p:cNvSpPr>
          <p:nvPr/>
        </p:nvSpPr>
        <p:spPr bwMode="auto">
          <a:xfrm>
            <a:off x="1616075" y="43735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80" name="Line 80"/>
          <p:cNvSpPr>
            <a:spLocks noChangeShapeType="1"/>
          </p:cNvSpPr>
          <p:nvPr/>
        </p:nvSpPr>
        <p:spPr bwMode="auto">
          <a:xfrm flipH="1">
            <a:off x="1616075" y="4445000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92181" name="Group 81"/>
          <p:cNvGrpSpPr>
            <a:grpSpLocks/>
          </p:cNvGrpSpPr>
          <p:nvPr/>
        </p:nvGrpSpPr>
        <p:grpSpPr bwMode="auto">
          <a:xfrm>
            <a:off x="2894013" y="4192588"/>
            <a:ext cx="176212" cy="342900"/>
            <a:chOff x="1670" y="2765"/>
            <a:chExt cx="111" cy="216"/>
          </a:xfrm>
        </p:grpSpPr>
        <p:sp>
          <p:nvSpPr>
            <p:cNvPr id="92211" name="Line 8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2" name="Line 8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3" name="Line 8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4" name="Line 8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5" name="Line 8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6" name="Line 8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7" name="Line 8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2" name="Text Box 89"/>
          <p:cNvSpPr txBox="1">
            <a:spLocks noChangeArrowheads="1"/>
          </p:cNvSpPr>
          <p:nvPr/>
        </p:nvSpPr>
        <p:spPr bwMode="auto">
          <a:xfrm>
            <a:off x="2528888" y="38862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cxnSp>
        <p:nvCxnSpPr>
          <p:cNvPr id="92183" name="AutoShape 90"/>
          <p:cNvCxnSpPr>
            <a:cxnSpLocks noChangeShapeType="1"/>
            <a:stCxn id="92168" idx="2"/>
            <a:endCxn id="92167" idx="6"/>
          </p:cNvCxnSpPr>
          <p:nvPr/>
        </p:nvCxnSpPr>
        <p:spPr bwMode="auto">
          <a:xfrm flipH="1" flipV="1">
            <a:off x="1736725" y="3325813"/>
            <a:ext cx="1157288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2184" name="Group 91"/>
          <p:cNvGrpSpPr>
            <a:grpSpLocks/>
          </p:cNvGrpSpPr>
          <p:nvPr/>
        </p:nvGrpSpPr>
        <p:grpSpPr bwMode="auto">
          <a:xfrm>
            <a:off x="1470025" y="5427663"/>
            <a:ext cx="457200" cy="152400"/>
            <a:chOff x="1392" y="3552"/>
            <a:chExt cx="288" cy="96"/>
          </a:xfrm>
        </p:grpSpPr>
        <p:sp>
          <p:nvSpPr>
            <p:cNvPr id="92208" name="Line 92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9" name="Line 93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10" name="Line 94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85" name="Line 95"/>
          <p:cNvSpPr>
            <a:spLocks noChangeShapeType="1"/>
          </p:cNvSpPr>
          <p:nvPr/>
        </p:nvSpPr>
        <p:spPr bwMode="auto">
          <a:xfrm flipV="1">
            <a:off x="1703388" y="51847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186" name="Oval 96"/>
          <p:cNvSpPr>
            <a:spLocks noChangeArrowheads="1"/>
          </p:cNvSpPr>
          <p:nvPr/>
        </p:nvSpPr>
        <p:spPr bwMode="auto">
          <a:xfrm>
            <a:off x="4073525" y="3251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87" name="Oval 97"/>
          <p:cNvSpPr>
            <a:spLocks noChangeArrowheads="1"/>
          </p:cNvSpPr>
          <p:nvPr/>
        </p:nvSpPr>
        <p:spPr bwMode="auto">
          <a:xfrm>
            <a:off x="29194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88" name="AutoShape 98"/>
          <p:cNvCxnSpPr>
            <a:cxnSpLocks noChangeShapeType="1"/>
            <a:stCxn id="92169" idx="6"/>
            <a:endCxn id="92187" idx="2"/>
          </p:cNvCxnSpPr>
          <p:nvPr/>
        </p:nvCxnSpPr>
        <p:spPr bwMode="auto">
          <a:xfrm>
            <a:off x="1768475" y="5184775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189" name="AutoShape 99"/>
          <p:cNvCxnSpPr>
            <a:cxnSpLocks noChangeShapeType="1"/>
            <a:stCxn id="92187" idx="0"/>
            <a:endCxn id="92213" idx="1"/>
          </p:cNvCxnSpPr>
          <p:nvPr/>
        </p:nvCxnSpPr>
        <p:spPr bwMode="auto">
          <a:xfrm flipH="1" flipV="1">
            <a:off x="29845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190" name="Oval 100"/>
          <p:cNvSpPr>
            <a:spLocks noChangeArrowheads="1"/>
          </p:cNvSpPr>
          <p:nvPr/>
        </p:nvSpPr>
        <p:spPr bwMode="auto">
          <a:xfrm>
            <a:off x="779463" y="32639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91" name="AutoShape 101"/>
          <p:cNvCxnSpPr>
            <a:cxnSpLocks noChangeShapeType="1"/>
            <a:stCxn id="92190" idx="6"/>
            <a:endCxn id="92167" idx="2"/>
          </p:cNvCxnSpPr>
          <p:nvPr/>
        </p:nvCxnSpPr>
        <p:spPr bwMode="auto">
          <a:xfrm>
            <a:off x="911225" y="3325813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192" name="Oval 102"/>
          <p:cNvSpPr>
            <a:spLocks noChangeArrowheads="1"/>
          </p:cNvSpPr>
          <p:nvPr/>
        </p:nvSpPr>
        <p:spPr bwMode="auto">
          <a:xfrm>
            <a:off x="40894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93" name="AutoShape 103"/>
          <p:cNvCxnSpPr>
            <a:cxnSpLocks noChangeShapeType="1"/>
            <a:stCxn id="92187" idx="6"/>
            <a:endCxn id="92192" idx="2"/>
          </p:cNvCxnSpPr>
          <p:nvPr/>
        </p:nvCxnSpPr>
        <p:spPr bwMode="auto">
          <a:xfrm>
            <a:off x="3051175" y="5184775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2194" name="Group 104"/>
          <p:cNvGrpSpPr>
            <a:grpSpLocks/>
          </p:cNvGrpSpPr>
          <p:nvPr/>
        </p:nvGrpSpPr>
        <p:grpSpPr bwMode="auto">
          <a:xfrm rot="5400000" flipH="1" flipV="1">
            <a:off x="3486944" y="3088482"/>
            <a:ext cx="177800" cy="455612"/>
            <a:chOff x="3450" y="2313"/>
            <a:chExt cx="111" cy="216"/>
          </a:xfrm>
        </p:grpSpPr>
        <p:sp>
          <p:nvSpPr>
            <p:cNvPr id="92201" name="Line 10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2" name="Line 10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3" name="Line 10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4" name="Line 10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5" name="Line 10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6" name="Line 11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7" name="Line 11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195" name="Text Box 112"/>
          <p:cNvSpPr txBox="1">
            <a:spLocks noChangeArrowheads="1"/>
          </p:cNvSpPr>
          <p:nvPr/>
        </p:nvSpPr>
        <p:spPr bwMode="auto">
          <a:xfrm>
            <a:off x="3290888" y="3370263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92196" name="AutoShape 113"/>
          <p:cNvCxnSpPr>
            <a:cxnSpLocks noChangeShapeType="1"/>
            <a:stCxn id="92186" idx="2"/>
            <a:endCxn id="92203" idx="1"/>
          </p:cNvCxnSpPr>
          <p:nvPr/>
        </p:nvCxnSpPr>
        <p:spPr bwMode="auto">
          <a:xfrm flipH="1">
            <a:off x="3803650" y="3313113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197" name="AutoShape 114"/>
          <p:cNvCxnSpPr>
            <a:cxnSpLocks noChangeShapeType="1"/>
            <a:stCxn id="92168" idx="6"/>
            <a:endCxn id="92201" idx="0"/>
          </p:cNvCxnSpPr>
          <p:nvPr/>
        </p:nvCxnSpPr>
        <p:spPr bwMode="auto">
          <a:xfrm>
            <a:off x="3025775" y="3327400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198" name="Text Box 115"/>
          <p:cNvSpPr txBox="1">
            <a:spLocks noChangeArrowheads="1"/>
          </p:cNvSpPr>
          <p:nvPr/>
        </p:nvSpPr>
        <p:spPr bwMode="auto">
          <a:xfrm>
            <a:off x="4876800" y="292100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92199" name="Oval 116"/>
          <p:cNvSpPr>
            <a:spLocks noChangeArrowheads="1"/>
          </p:cNvSpPr>
          <p:nvPr/>
        </p:nvSpPr>
        <p:spPr bwMode="auto">
          <a:xfrm>
            <a:off x="8001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200" name="AutoShape 117"/>
          <p:cNvCxnSpPr>
            <a:cxnSpLocks noChangeShapeType="1"/>
            <a:stCxn id="92169" idx="2"/>
            <a:endCxn id="92199" idx="6"/>
          </p:cNvCxnSpPr>
          <p:nvPr/>
        </p:nvCxnSpPr>
        <p:spPr bwMode="auto">
          <a:xfrm flipH="1">
            <a:off x="931863" y="5184775"/>
            <a:ext cx="70485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43EA207-AD1D-4C39-AB80-63F4740C8363}" type="slidenum">
              <a:rPr lang="en-US" smtClean="0"/>
              <a:pPr lvl="1"/>
              <a:t>7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Review…KCL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Kirchoff’s current law?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a) What is an expression for the current at </a:t>
            </a:r>
            <a:r>
              <a:rPr lang="en-US" sz="2400" b="1" smtClean="0"/>
              <a:t>Node a</a:t>
            </a:r>
            <a:r>
              <a:rPr lang="en-US" sz="2400" smtClean="0"/>
              <a:t>?</a:t>
            </a:r>
          </a:p>
        </p:txBody>
      </p:sp>
      <p:grpSp>
        <p:nvGrpSpPr>
          <p:cNvPr id="56327" name="Group 4"/>
          <p:cNvGrpSpPr>
            <a:grpSpLocks/>
          </p:cNvGrpSpPr>
          <p:nvPr/>
        </p:nvGrpSpPr>
        <p:grpSpPr bwMode="auto">
          <a:xfrm>
            <a:off x="373063" y="2681288"/>
            <a:ext cx="4351337" cy="2790825"/>
            <a:chOff x="0" y="1689"/>
            <a:chExt cx="2741" cy="1758"/>
          </a:xfrm>
        </p:grpSpPr>
        <p:grpSp>
          <p:nvGrpSpPr>
            <p:cNvPr id="56328" name="Group 5"/>
            <p:cNvGrpSpPr>
              <a:grpSpLocks/>
            </p:cNvGrpSpPr>
            <p:nvPr/>
          </p:nvGrpSpPr>
          <p:grpSpPr bwMode="auto">
            <a:xfrm>
              <a:off x="0" y="2514"/>
              <a:ext cx="657" cy="328"/>
              <a:chOff x="1558" y="2299"/>
              <a:chExt cx="657" cy="328"/>
            </a:xfrm>
          </p:grpSpPr>
          <p:sp>
            <p:nvSpPr>
              <p:cNvPr id="56409" name="Text Box 6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s1</a:t>
                </a:r>
                <a:endParaRPr lang="en-US" sz="2000"/>
              </a:p>
            </p:txBody>
          </p:sp>
          <p:sp>
            <p:nvSpPr>
              <p:cNvPr id="56410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411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56412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56329" name="AutoShape 10"/>
            <p:cNvCxnSpPr>
              <a:cxnSpLocks noChangeShapeType="1"/>
              <a:stCxn id="56411" idx="0"/>
              <a:endCxn id="56370" idx="0"/>
            </p:cNvCxnSpPr>
            <p:nvPr/>
          </p:nvCxnSpPr>
          <p:spPr bwMode="auto">
            <a:xfrm rot="-5400000">
              <a:off x="355" y="216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6330" name="Oval 11"/>
            <p:cNvSpPr>
              <a:spLocks noChangeArrowheads="1"/>
            </p:cNvSpPr>
            <p:nvPr/>
          </p:nvSpPr>
          <p:spPr bwMode="auto">
            <a:xfrm>
              <a:off x="1073" y="19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6331" name="AutoShape 12"/>
            <p:cNvCxnSpPr>
              <a:cxnSpLocks noChangeShapeType="1"/>
              <a:stCxn id="56410" idx="4"/>
              <a:endCxn id="56332" idx="2"/>
            </p:cNvCxnSpPr>
            <p:nvPr/>
          </p:nvCxnSpPr>
          <p:spPr bwMode="auto">
            <a:xfrm rot="16200000" flipH="1">
              <a:off x="503" y="283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6332" name="Oval 13"/>
            <p:cNvSpPr>
              <a:spLocks noChangeArrowheads="1"/>
            </p:cNvSpPr>
            <p:nvPr/>
          </p:nvSpPr>
          <p:spPr bwMode="auto">
            <a:xfrm>
              <a:off x="1082" y="33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6333" name="AutoShape 14"/>
            <p:cNvCxnSpPr>
              <a:cxnSpLocks noChangeShapeType="1"/>
              <a:stCxn id="56330" idx="6"/>
              <a:endCxn id="56379" idx="0"/>
            </p:cNvCxnSpPr>
            <p:nvPr/>
          </p:nvCxnSpPr>
          <p:spPr bwMode="auto">
            <a:xfrm>
              <a:off x="1156" y="201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6334" name="AutoShape 15"/>
            <p:cNvCxnSpPr>
              <a:cxnSpLocks noChangeShapeType="1"/>
              <a:stCxn id="56332" idx="6"/>
              <a:endCxn id="56404" idx="1"/>
            </p:cNvCxnSpPr>
            <p:nvPr/>
          </p:nvCxnSpPr>
          <p:spPr bwMode="auto">
            <a:xfrm flipV="1">
              <a:off x="1165" y="329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6335" name="Group 16"/>
            <p:cNvGrpSpPr>
              <a:grpSpLocks/>
            </p:cNvGrpSpPr>
            <p:nvPr/>
          </p:nvGrpSpPr>
          <p:grpSpPr bwMode="auto">
            <a:xfrm>
              <a:off x="2207" y="3082"/>
              <a:ext cx="111" cy="216"/>
              <a:chOff x="3450" y="2313"/>
              <a:chExt cx="111" cy="216"/>
            </a:xfrm>
          </p:grpSpPr>
          <p:sp>
            <p:nvSpPr>
              <p:cNvPr id="56402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3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4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5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6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7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8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36" name="Group 24"/>
            <p:cNvGrpSpPr>
              <a:grpSpLocks/>
            </p:cNvGrpSpPr>
            <p:nvPr/>
          </p:nvGrpSpPr>
          <p:grpSpPr bwMode="auto">
            <a:xfrm>
              <a:off x="1064" y="2266"/>
              <a:ext cx="111" cy="216"/>
              <a:chOff x="3450" y="2313"/>
              <a:chExt cx="111" cy="216"/>
            </a:xfrm>
          </p:grpSpPr>
          <p:sp>
            <p:nvSpPr>
              <p:cNvPr id="56395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6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7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8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9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0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401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37" name="Group 32"/>
            <p:cNvGrpSpPr>
              <a:grpSpLocks/>
            </p:cNvGrpSpPr>
            <p:nvPr/>
          </p:nvGrpSpPr>
          <p:grpSpPr bwMode="auto">
            <a:xfrm>
              <a:off x="1067" y="2974"/>
              <a:ext cx="111" cy="216"/>
              <a:chOff x="3450" y="2313"/>
              <a:chExt cx="111" cy="216"/>
            </a:xfrm>
          </p:grpSpPr>
          <p:sp>
            <p:nvSpPr>
              <p:cNvPr id="56388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9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0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1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2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3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94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6338" name="Group 40"/>
            <p:cNvGrpSpPr>
              <a:grpSpLocks/>
            </p:cNvGrpSpPr>
            <p:nvPr/>
          </p:nvGrpSpPr>
          <p:grpSpPr bwMode="auto">
            <a:xfrm rot="-5400000">
              <a:off x="1653" y="2631"/>
              <a:ext cx="111" cy="216"/>
              <a:chOff x="3450" y="2313"/>
              <a:chExt cx="111" cy="216"/>
            </a:xfrm>
          </p:grpSpPr>
          <p:sp>
            <p:nvSpPr>
              <p:cNvPr id="56381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2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3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4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5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6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87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6339" name="Oval 48"/>
            <p:cNvSpPr>
              <a:spLocks noChangeArrowheads="1"/>
            </p:cNvSpPr>
            <p:nvPr/>
          </p:nvSpPr>
          <p:spPr bwMode="auto">
            <a:xfrm>
              <a:off x="1076" y="270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6340" name="AutoShape 49"/>
            <p:cNvCxnSpPr>
              <a:cxnSpLocks noChangeShapeType="1"/>
              <a:stCxn id="56332" idx="0"/>
              <a:endCxn id="56390" idx="1"/>
            </p:cNvCxnSpPr>
            <p:nvPr/>
          </p:nvCxnSpPr>
          <p:spPr bwMode="auto">
            <a:xfrm flipV="1">
              <a:off x="1124" y="319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6341" name="AutoShape 50"/>
            <p:cNvCxnSpPr>
              <a:cxnSpLocks noChangeShapeType="1"/>
              <a:stCxn id="56388" idx="0"/>
              <a:endCxn id="56339" idx="4"/>
            </p:cNvCxnSpPr>
            <p:nvPr/>
          </p:nvCxnSpPr>
          <p:spPr bwMode="auto">
            <a:xfrm flipV="1">
              <a:off x="1115" y="278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6342" name="AutoShape 51"/>
            <p:cNvCxnSpPr>
              <a:cxnSpLocks noChangeShapeType="1"/>
              <a:stCxn id="56339" idx="0"/>
              <a:endCxn id="56397" idx="1"/>
            </p:cNvCxnSpPr>
            <p:nvPr/>
          </p:nvCxnSpPr>
          <p:spPr bwMode="auto">
            <a:xfrm flipV="1">
              <a:off x="1118" y="248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6343" name="AutoShape 52"/>
            <p:cNvCxnSpPr>
              <a:cxnSpLocks noChangeShapeType="1"/>
              <a:stCxn id="56330" idx="4"/>
              <a:endCxn id="56395" idx="0"/>
            </p:cNvCxnSpPr>
            <p:nvPr/>
          </p:nvCxnSpPr>
          <p:spPr bwMode="auto">
            <a:xfrm flipH="1">
              <a:off x="1112" y="205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6344" name="Oval 53"/>
            <p:cNvSpPr>
              <a:spLocks noChangeArrowheads="1"/>
            </p:cNvSpPr>
            <p:nvPr/>
          </p:nvSpPr>
          <p:spPr bwMode="auto">
            <a:xfrm>
              <a:off x="2211" y="269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6345" name="AutoShape 54"/>
            <p:cNvCxnSpPr>
              <a:cxnSpLocks noChangeShapeType="1"/>
              <a:stCxn id="56344" idx="4"/>
              <a:endCxn id="56402" idx="0"/>
            </p:cNvCxnSpPr>
            <p:nvPr/>
          </p:nvCxnSpPr>
          <p:spPr bwMode="auto">
            <a:xfrm>
              <a:off x="2253" y="277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6346" name="AutoShape 55"/>
            <p:cNvCxnSpPr>
              <a:cxnSpLocks noChangeShapeType="1"/>
              <a:stCxn id="56344" idx="2"/>
              <a:endCxn id="56383" idx="1"/>
            </p:cNvCxnSpPr>
            <p:nvPr/>
          </p:nvCxnSpPr>
          <p:spPr bwMode="auto">
            <a:xfrm flipH="1">
              <a:off x="1818" y="273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6347" name="AutoShape 56"/>
            <p:cNvCxnSpPr>
              <a:cxnSpLocks noChangeShapeType="1"/>
              <a:stCxn id="56339" idx="6"/>
              <a:endCxn id="56381" idx="0"/>
            </p:cNvCxnSpPr>
            <p:nvPr/>
          </p:nvCxnSpPr>
          <p:spPr bwMode="auto">
            <a:xfrm>
              <a:off x="1159" y="274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6348" name="Group 57"/>
            <p:cNvGrpSpPr>
              <a:grpSpLocks/>
            </p:cNvGrpSpPr>
            <p:nvPr/>
          </p:nvGrpSpPr>
          <p:grpSpPr bwMode="auto">
            <a:xfrm>
              <a:off x="2085" y="2186"/>
              <a:ext cx="656" cy="328"/>
              <a:chOff x="3643" y="2176"/>
              <a:chExt cx="656" cy="328"/>
            </a:xfrm>
          </p:grpSpPr>
          <p:sp>
            <p:nvSpPr>
              <p:cNvPr id="56377" name="Text Box 5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s2</a:t>
                </a:r>
                <a:endParaRPr lang="en-US" sz="2000"/>
              </a:p>
            </p:txBody>
          </p:sp>
          <p:sp>
            <p:nvSpPr>
              <p:cNvPr id="56378" name="Oval 5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79" name="Text Box 6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56380" name="Text Box 6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56349" name="AutoShape 62"/>
            <p:cNvCxnSpPr>
              <a:cxnSpLocks noChangeShapeType="1"/>
              <a:stCxn id="56344" idx="0"/>
              <a:endCxn id="56378" idx="4"/>
            </p:cNvCxnSpPr>
            <p:nvPr/>
          </p:nvCxnSpPr>
          <p:spPr bwMode="auto">
            <a:xfrm flipH="1" flipV="1">
              <a:off x="2251" y="251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6350" name="Group 63"/>
            <p:cNvGrpSpPr>
              <a:grpSpLocks/>
            </p:cNvGrpSpPr>
            <p:nvPr/>
          </p:nvGrpSpPr>
          <p:grpSpPr bwMode="auto">
            <a:xfrm rot="-5400000">
              <a:off x="753" y="1911"/>
              <a:ext cx="111" cy="216"/>
              <a:chOff x="3450" y="2313"/>
              <a:chExt cx="111" cy="216"/>
            </a:xfrm>
          </p:grpSpPr>
          <p:sp>
            <p:nvSpPr>
              <p:cNvPr id="56370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1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2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3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4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5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376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6351" name="AutoShape 71"/>
            <p:cNvCxnSpPr>
              <a:cxnSpLocks noChangeShapeType="1"/>
              <a:stCxn id="56372" idx="1"/>
              <a:endCxn id="56330" idx="2"/>
            </p:cNvCxnSpPr>
            <p:nvPr/>
          </p:nvCxnSpPr>
          <p:spPr bwMode="auto">
            <a:xfrm flipV="1">
              <a:off x="918" y="201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6352" name="Text Box 72"/>
            <p:cNvSpPr txBox="1">
              <a:spLocks noChangeArrowheads="1"/>
            </p:cNvSpPr>
            <p:nvPr/>
          </p:nvSpPr>
          <p:spPr bwMode="auto">
            <a:xfrm>
              <a:off x="759" y="223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2</a:t>
              </a:r>
            </a:p>
          </p:txBody>
        </p:sp>
        <p:sp>
          <p:nvSpPr>
            <p:cNvPr id="56353" name="Text Box 73"/>
            <p:cNvSpPr txBox="1">
              <a:spLocks noChangeArrowheads="1"/>
            </p:cNvSpPr>
            <p:nvPr/>
          </p:nvSpPr>
          <p:spPr bwMode="auto">
            <a:xfrm>
              <a:off x="794" y="294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3</a:t>
              </a:r>
            </a:p>
          </p:txBody>
        </p:sp>
        <p:sp>
          <p:nvSpPr>
            <p:cNvPr id="56354" name="Text Box 74"/>
            <p:cNvSpPr txBox="1">
              <a:spLocks noChangeArrowheads="1"/>
            </p:cNvSpPr>
            <p:nvPr/>
          </p:nvSpPr>
          <p:spPr bwMode="auto">
            <a:xfrm>
              <a:off x="1575" y="244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4</a:t>
              </a:r>
            </a:p>
          </p:txBody>
        </p:sp>
        <p:sp>
          <p:nvSpPr>
            <p:cNvPr id="56355" name="Text Box 75"/>
            <p:cNvSpPr txBox="1">
              <a:spLocks noChangeArrowheads="1"/>
            </p:cNvSpPr>
            <p:nvPr/>
          </p:nvSpPr>
          <p:spPr bwMode="auto">
            <a:xfrm>
              <a:off x="2318" y="306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5</a:t>
              </a:r>
            </a:p>
          </p:txBody>
        </p:sp>
        <p:sp>
          <p:nvSpPr>
            <p:cNvPr id="56356" name="Line 76"/>
            <p:cNvSpPr>
              <a:spLocks noChangeShapeType="1"/>
            </p:cNvSpPr>
            <p:nvPr/>
          </p:nvSpPr>
          <p:spPr bwMode="auto">
            <a:xfrm flipV="1">
              <a:off x="395" y="2077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57" name="Text Box 77"/>
            <p:cNvSpPr txBox="1">
              <a:spLocks noChangeArrowheads="1"/>
            </p:cNvSpPr>
            <p:nvPr/>
          </p:nvSpPr>
          <p:spPr bwMode="auto">
            <a:xfrm>
              <a:off x="133" y="2119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s1</a:t>
              </a:r>
            </a:p>
          </p:txBody>
        </p:sp>
        <p:sp>
          <p:nvSpPr>
            <p:cNvPr id="56358" name="Line 78"/>
            <p:cNvSpPr>
              <a:spLocks noChangeShapeType="1"/>
            </p:cNvSpPr>
            <p:nvPr/>
          </p:nvSpPr>
          <p:spPr bwMode="auto">
            <a:xfrm>
              <a:off x="1237" y="218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59" name="Text Box 79"/>
            <p:cNvSpPr txBox="1">
              <a:spLocks noChangeArrowheads="1"/>
            </p:cNvSpPr>
            <p:nvPr/>
          </p:nvSpPr>
          <p:spPr bwMode="auto">
            <a:xfrm>
              <a:off x="1237" y="213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56360" name="Line 80"/>
            <p:cNvSpPr>
              <a:spLocks noChangeShapeType="1"/>
            </p:cNvSpPr>
            <p:nvPr/>
          </p:nvSpPr>
          <p:spPr bwMode="auto">
            <a:xfrm flipH="1">
              <a:off x="1685" y="2119"/>
              <a:ext cx="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61" name="Text Box 81"/>
            <p:cNvSpPr txBox="1">
              <a:spLocks noChangeArrowheads="1"/>
            </p:cNvSpPr>
            <p:nvPr/>
          </p:nvSpPr>
          <p:spPr bwMode="auto">
            <a:xfrm>
              <a:off x="1729" y="1795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s2</a:t>
              </a:r>
            </a:p>
          </p:txBody>
        </p:sp>
        <p:sp>
          <p:nvSpPr>
            <p:cNvPr id="56362" name="Line 82"/>
            <p:cNvSpPr>
              <a:spLocks noChangeShapeType="1"/>
            </p:cNvSpPr>
            <p:nvPr/>
          </p:nvSpPr>
          <p:spPr bwMode="auto">
            <a:xfrm>
              <a:off x="1441" y="2842"/>
              <a:ext cx="4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63" name="Text Box 83"/>
            <p:cNvSpPr txBox="1">
              <a:spLocks noChangeArrowheads="1"/>
            </p:cNvSpPr>
            <p:nvPr/>
          </p:nvSpPr>
          <p:spPr bwMode="auto">
            <a:xfrm>
              <a:off x="1499" y="27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56364" name="Line 84"/>
            <p:cNvSpPr>
              <a:spLocks noChangeShapeType="1"/>
            </p:cNvSpPr>
            <p:nvPr/>
          </p:nvSpPr>
          <p:spPr bwMode="auto">
            <a:xfrm>
              <a:off x="1237" y="294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65" name="Text Box 85"/>
            <p:cNvSpPr txBox="1">
              <a:spLocks noChangeArrowheads="1"/>
            </p:cNvSpPr>
            <p:nvPr/>
          </p:nvSpPr>
          <p:spPr bwMode="auto">
            <a:xfrm>
              <a:off x="1273" y="30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56366" name="Line 86"/>
            <p:cNvSpPr>
              <a:spLocks noChangeShapeType="1"/>
            </p:cNvSpPr>
            <p:nvPr/>
          </p:nvSpPr>
          <p:spPr bwMode="auto">
            <a:xfrm>
              <a:off x="2154" y="2946"/>
              <a:ext cx="0" cy="3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67" name="Text Box 87"/>
            <p:cNvSpPr txBox="1">
              <a:spLocks noChangeArrowheads="1"/>
            </p:cNvSpPr>
            <p:nvPr/>
          </p:nvSpPr>
          <p:spPr bwMode="auto">
            <a:xfrm>
              <a:off x="1868" y="302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5</a:t>
              </a:r>
            </a:p>
          </p:txBody>
        </p:sp>
        <p:sp>
          <p:nvSpPr>
            <p:cNvPr id="56368" name="Oval 88"/>
            <p:cNvSpPr>
              <a:spLocks noChangeArrowheads="1"/>
            </p:cNvSpPr>
            <p:nvPr/>
          </p:nvSpPr>
          <p:spPr bwMode="auto">
            <a:xfrm>
              <a:off x="1008" y="1928"/>
              <a:ext cx="203" cy="191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69" name="Text Box 89"/>
            <p:cNvSpPr txBox="1">
              <a:spLocks noChangeArrowheads="1"/>
            </p:cNvSpPr>
            <p:nvPr/>
          </p:nvSpPr>
          <p:spPr bwMode="auto">
            <a:xfrm>
              <a:off x="864" y="1689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</p:grp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EC69D5C-94F7-466E-AA20-0DD784543187}" type="slidenum">
              <a:rPr lang="en-US" smtClean="0"/>
              <a:pPr lvl="1"/>
              <a:t>70</a:t>
            </a:fld>
            <a:endParaRPr lang="en-US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28680" name="Text Box 55"/>
          <p:cNvSpPr txBox="1">
            <a:spLocks noChangeArrowheads="1"/>
          </p:cNvSpPr>
          <p:nvPr/>
        </p:nvSpPr>
        <p:spPr bwMode="auto">
          <a:xfrm>
            <a:off x="4876800" y="2927350"/>
            <a:ext cx="30480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  <a:r>
              <a:rPr lang="en-US" b="0"/>
              <a:t> = </a:t>
            </a:r>
            <a:r>
              <a:rPr lang="en-US"/>
              <a:t>R</a:t>
            </a:r>
            <a:r>
              <a:rPr lang="en-US" baseline="-25000"/>
              <a:t>EQ</a:t>
            </a:r>
          </a:p>
        </p:txBody>
      </p:sp>
      <p:grpSp>
        <p:nvGrpSpPr>
          <p:cNvPr id="28681" name="Group 56"/>
          <p:cNvGrpSpPr>
            <a:grpSpLocks/>
          </p:cNvGrpSpPr>
          <p:nvPr/>
        </p:nvGrpSpPr>
        <p:grpSpPr bwMode="auto">
          <a:xfrm>
            <a:off x="1735138" y="3797300"/>
            <a:ext cx="176212" cy="342900"/>
            <a:chOff x="1670" y="2765"/>
            <a:chExt cx="111" cy="216"/>
          </a:xfrm>
        </p:grpSpPr>
        <p:sp>
          <p:nvSpPr>
            <p:cNvPr id="28687" name="Line 5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8" name="Line 5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9" name="Line 5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0" name="Line 6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1" name="Line 6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Line 6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Line 6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2" name="Text Box 64"/>
          <p:cNvSpPr txBox="1">
            <a:spLocks noChangeArrowheads="1"/>
          </p:cNvSpPr>
          <p:nvPr/>
        </p:nvSpPr>
        <p:spPr bwMode="auto">
          <a:xfrm>
            <a:off x="1868488" y="3492500"/>
            <a:ext cx="569912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EQ</a:t>
            </a:r>
          </a:p>
          <a:p>
            <a:endParaRPr lang="en-US"/>
          </a:p>
        </p:txBody>
      </p:sp>
      <p:sp>
        <p:nvSpPr>
          <p:cNvPr id="28683" name="Oval 65"/>
          <p:cNvSpPr>
            <a:spLocks noChangeArrowheads="1"/>
          </p:cNvSpPr>
          <p:nvPr/>
        </p:nvSpPr>
        <p:spPr bwMode="auto">
          <a:xfrm>
            <a:off x="3101975" y="29162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Oval 66"/>
          <p:cNvSpPr>
            <a:spLocks noChangeArrowheads="1"/>
          </p:cNvSpPr>
          <p:nvPr/>
        </p:nvSpPr>
        <p:spPr bwMode="auto">
          <a:xfrm>
            <a:off x="3101975" y="48069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85" name="AutoShape 67"/>
          <p:cNvCxnSpPr>
            <a:cxnSpLocks noChangeShapeType="1"/>
            <a:stCxn id="28684" idx="2"/>
            <a:endCxn id="28689" idx="1"/>
          </p:cNvCxnSpPr>
          <p:nvPr/>
        </p:nvCxnSpPr>
        <p:spPr bwMode="auto">
          <a:xfrm rot="10800000">
            <a:off x="1825625" y="4140200"/>
            <a:ext cx="1276350" cy="7286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8686" name="AutoShape 68"/>
          <p:cNvCxnSpPr>
            <a:cxnSpLocks noChangeShapeType="1"/>
            <a:stCxn id="28683" idx="2"/>
            <a:endCxn id="28687" idx="0"/>
          </p:cNvCxnSpPr>
          <p:nvPr/>
        </p:nvCxnSpPr>
        <p:spPr bwMode="auto">
          <a:xfrm rot="10800000" flipV="1">
            <a:off x="1811338" y="2978150"/>
            <a:ext cx="1290637" cy="8191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aphicFrame>
        <p:nvGraphicFramePr>
          <p:cNvPr id="28674" name="Object 69"/>
          <p:cNvGraphicFramePr>
            <a:graphicFrameLocks noChangeAspect="1"/>
          </p:cNvGraphicFramePr>
          <p:nvPr/>
        </p:nvGraphicFramePr>
        <p:xfrm>
          <a:off x="4876800" y="4362450"/>
          <a:ext cx="2971800" cy="1131888"/>
        </p:xfrm>
        <a:graphic>
          <a:graphicData uri="http://schemas.openxmlformats.org/presentationml/2006/ole">
            <p:oleObj spid="_x0000_s28674" name="Equation" r:id="rId3" imgW="106668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0218992-5FDF-4741-8807-D25281176A1A}" type="slidenum">
              <a:rPr lang="en-US" smtClean="0"/>
              <a:pPr lvl="1"/>
              <a:t>71</a:t>
            </a:fld>
            <a:endParaRPr lang="en-US" smtClean="0"/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29698" name="Object 18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29698" name="Equation" r:id="rId3" imgW="583920" imgH="228600" progId="Equation.3">
              <p:embed/>
            </p:oleObj>
          </a:graphicData>
        </a:graphic>
      </p:graphicFrame>
      <p:sp>
        <p:nvSpPr>
          <p:cNvPr id="29704" name="Text Box 19"/>
          <p:cNvSpPr txBox="1">
            <a:spLocks noChangeArrowheads="1"/>
          </p:cNvSpPr>
          <p:nvPr/>
        </p:nvSpPr>
        <p:spPr bwMode="auto">
          <a:xfrm>
            <a:off x="4876800" y="2927350"/>
            <a:ext cx="33528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  <a:endParaRPr lang="en-US" b="0"/>
          </a:p>
        </p:txBody>
      </p:sp>
      <p:sp>
        <p:nvSpPr>
          <p:cNvPr id="29705" name="Text Box 20"/>
          <p:cNvSpPr txBox="1">
            <a:spLocks noChangeArrowheads="1"/>
          </p:cNvSpPr>
          <p:nvPr/>
        </p:nvSpPr>
        <p:spPr bwMode="auto">
          <a:xfrm>
            <a:off x="266700" y="368935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29706" name="Oval 21"/>
          <p:cNvSpPr>
            <a:spLocks noChangeArrowheads="1"/>
          </p:cNvSpPr>
          <p:nvPr/>
        </p:nvSpPr>
        <p:spPr bwMode="auto">
          <a:xfrm>
            <a:off x="16049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22"/>
          <p:cNvSpPr>
            <a:spLocks noChangeArrowheads="1"/>
          </p:cNvSpPr>
          <p:nvPr/>
        </p:nvSpPr>
        <p:spPr bwMode="auto">
          <a:xfrm>
            <a:off x="2894013" y="32654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Oval 23"/>
          <p:cNvSpPr>
            <a:spLocks noChangeArrowheads="1"/>
          </p:cNvSpPr>
          <p:nvPr/>
        </p:nvSpPr>
        <p:spPr bwMode="auto">
          <a:xfrm>
            <a:off x="16367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09" name="AutoShape 24"/>
          <p:cNvCxnSpPr>
            <a:cxnSpLocks noChangeShapeType="1"/>
            <a:stCxn id="29708" idx="2"/>
            <a:endCxn id="29766" idx="4"/>
          </p:cNvCxnSpPr>
          <p:nvPr/>
        </p:nvCxnSpPr>
        <p:spPr bwMode="auto">
          <a:xfrm rot="10800000">
            <a:off x="847725" y="4494213"/>
            <a:ext cx="7889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9710" name="AutoShape 25"/>
          <p:cNvCxnSpPr>
            <a:cxnSpLocks noChangeShapeType="1"/>
            <a:stCxn id="29708" idx="0"/>
            <a:endCxn id="29716" idx="1"/>
          </p:cNvCxnSpPr>
          <p:nvPr/>
        </p:nvCxnSpPr>
        <p:spPr bwMode="auto">
          <a:xfrm flipH="1" flipV="1">
            <a:off x="17018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11" name="AutoShape 26"/>
          <p:cNvCxnSpPr>
            <a:cxnSpLocks noChangeShapeType="1"/>
            <a:stCxn id="29706" idx="4"/>
            <a:endCxn id="29714" idx="0"/>
          </p:cNvCxnSpPr>
          <p:nvPr/>
        </p:nvCxnSpPr>
        <p:spPr bwMode="auto">
          <a:xfrm>
            <a:off x="1671638" y="3386138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12" name="AutoShape 27"/>
          <p:cNvCxnSpPr>
            <a:cxnSpLocks noChangeShapeType="1"/>
            <a:stCxn id="29707" idx="4"/>
            <a:endCxn id="29770" idx="0"/>
          </p:cNvCxnSpPr>
          <p:nvPr/>
        </p:nvCxnSpPr>
        <p:spPr bwMode="auto">
          <a:xfrm>
            <a:off x="2960688" y="3387725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9713" name="Text Box 28"/>
          <p:cNvSpPr txBox="1">
            <a:spLocks noChangeArrowheads="1"/>
          </p:cNvSpPr>
          <p:nvPr/>
        </p:nvSpPr>
        <p:spPr bwMode="auto">
          <a:xfrm>
            <a:off x="1233488" y="38877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sp>
        <p:nvSpPr>
          <p:cNvPr id="29714" name="Line 29"/>
          <p:cNvSpPr>
            <a:spLocks noChangeShapeType="1"/>
          </p:cNvSpPr>
          <p:nvPr/>
        </p:nvSpPr>
        <p:spPr bwMode="auto">
          <a:xfrm>
            <a:off x="1687513" y="4192588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Line 30"/>
          <p:cNvSpPr>
            <a:spLocks noChangeShapeType="1"/>
          </p:cNvSpPr>
          <p:nvPr/>
        </p:nvSpPr>
        <p:spPr bwMode="auto">
          <a:xfrm flipH="1">
            <a:off x="1611313" y="42259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6" name="Line 31"/>
          <p:cNvSpPr>
            <a:spLocks noChangeShapeType="1"/>
          </p:cNvSpPr>
          <p:nvPr/>
        </p:nvSpPr>
        <p:spPr bwMode="auto">
          <a:xfrm>
            <a:off x="1611313" y="4497388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7" name="Line 32"/>
          <p:cNvSpPr>
            <a:spLocks noChangeShapeType="1"/>
          </p:cNvSpPr>
          <p:nvPr/>
        </p:nvSpPr>
        <p:spPr bwMode="auto">
          <a:xfrm>
            <a:off x="1616075" y="4259263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8" name="Line 33"/>
          <p:cNvSpPr>
            <a:spLocks noChangeShapeType="1"/>
          </p:cNvSpPr>
          <p:nvPr/>
        </p:nvSpPr>
        <p:spPr bwMode="auto">
          <a:xfrm flipH="1">
            <a:off x="1616075" y="43307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9" name="Line 34"/>
          <p:cNvSpPr>
            <a:spLocks noChangeShapeType="1"/>
          </p:cNvSpPr>
          <p:nvPr/>
        </p:nvSpPr>
        <p:spPr bwMode="auto">
          <a:xfrm>
            <a:off x="1616075" y="43735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20" name="Line 35"/>
          <p:cNvSpPr>
            <a:spLocks noChangeShapeType="1"/>
          </p:cNvSpPr>
          <p:nvPr/>
        </p:nvSpPr>
        <p:spPr bwMode="auto">
          <a:xfrm flipH="1">
            <a:off x="1616075" y="4445000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29721" name="Group 36"/>
          <p:cNvGrpSpPr>
            <a:grpSpLocks/>
          </p:cNvGrpSpPr>
          <p:nvPr/>
        </p:nvGrpSpPr>
        <p:grpSpPr bwMode="auto">
          <a:xfrm>
            <a:off x="2894013" y="4192588"/>
            <a:ext cx="176212" cy="342900"/>
            <a:chOff x="1670" y="2765"/>
            <a:chExt cx="111" cy="216"/>
          </a:xfrm>
        </p:grpSpPr>
        <p:sp>
          <p:nvSpPr>
            <p:cNvPr id="29770" name="Line 3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1" name="Line 3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2" name="Line 3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3" name="Line 4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4" name="Line 4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5" name="Line 4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76" name="Line 4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2" name="Text Box 44"/>
          <p:cNvSpPr txBox="1">
            <a:spLocks noChangeArrowheads="1"/>
          </p:cNvSpPr>
          <p:nvPr/>
        </p:nvSpPr>
        <p:spPr bwMode="auto">
          <a:xfrm>
            <a:off x="2528888" y="38862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29723" name="Group 45"/>
          <p:cNvGrpSpPr>
            <a:grpSpLocks/>
          </p:cNvGrpSpPr>
          <p:nvPr/>
        </p:nvGrpSpPr>
        <p:grpSpPr bwMode="auto">
          <a:xfrm>
            <a:off x="584200" y="3973513"/>
            <a:ext cx="527050" cy="520700"/>
            <a:chOff x="311" y="2627"/>
            <a:chExt cx="332" cy="328"/>
          </a:xfrm>
        </p:grpSpPr>
        <p:sp>
          <p:nvSpPr>
            <p:cNvPr id="29766" name="Oval 46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67" name="Text Box 47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9768" name="Text Box 48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29769" name="Line 49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9724" name="AutoShape 50"/>
          <p:cNvCxnSpPr>
            <a:cxnSpLocks noChangeShapeType="1"/>
            <a:stCxn id="29706" idx="6"/>
            <a:endCxn id="29748" idx="1"/>
          </p:cNvCxnSpPr>
          <p:nvPr/>
        </p:nvCxnSpPr>
        <p:spPr bwMode="auto">
          <a:xfrm flipV="1">
            <a:off x="1736725" y="3324225"/>
            <a:ext cx="3333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25" name="AutoShape 51"/>
          <p:cNvCxnSpPr>
            <a:cxnSpLocks noChangeShapeType="1"/>
            <a:stCxn id="29707" idx="2"/>
            <a:endCxn id="29748" idx="3"/>
          </p:cNvCxnSpPr>
          <p:nvPr/>
        </p:nvCxnSpPr>
        <p:spPr bwMode="auto">
          <a:xfrm flipH="1" flipV="1">
            <a:off x="2611438" y="3324225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9726" name="Group 52"/>
          <p:cNvGrpSpPr>
            <a:grpSpLocks/>
          </p:cNvGrpSpPr>
          <p:nvPr/>
        </p:nvGrpSpPr>
        <p:grpSpPr bwMode="auto">
          <a:xfrm>
            <a:off x="1470025" y="5427663"/>
            <a:ext cx="457200" cy="152400"/>
            <a:chOff x="1392" y="3552"/>
            <a:chExt cx="288" cy="96"/>
          </a:xfrm>
        </p:grpSpPr>
        <p:sp>
          <p:nvSpPr>
            <p:cNvPr id="29763" name="Line 5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4" name="Line 5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5" name="Line 5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27" name="Line 56"/>
          <p:cNvSpPr>
            <a:spLocks noChangeShapeType="1"/>
          </p:cNvSpPr>
          <p:nvPr/>
        </p:nvSpPr>
        <p:spPr bwMode="auto">
          <a:xfrm flipV="1">
            <a:off x="1703388" y="51847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28" name="Oval 57"/>
          <p:cNvSpPr>
            <a:spLocks noChangeArrowheads="1"/>
          </p:cNvSpPr>
          <p:nvPr/>
        </p:nvSpPr>
        <p:spPr bwMode="auto">
          <a:xfrm>
            <a:off x="4073525" y="3251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Oval 58"/>
          <p:cNvSpPr>
            <a:spLocks noChangeArrowheads="1"/>
          </p:cNvSpPr>
          <p:nvPr/>
        </p:nvSpPr>
        <p:spPr bwMode="auto">
          <a:xfrm>
            <a:off x="29194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30" name="AutoShape 59"/>
          <p:cNvCxnSpPr>
            <a:cxnSpLocks noChangeShapeType="1"/>
            <a:stCxn id="29708" idx="6"/>
            <a:endCxn id="29729" idx="2"/>
          </p:cNvCxnSpPr>
          <p:nvPr/>
        </p:nvCxnSpPr>
        <p:spPr bwMode="auto">
          <a:xfrm>
            <a:off x="1768475" y="5184775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31" name="AutoShape 60"/>
          <p:cNvCxnSpPr>
            <a:cxnSpLocks noChangeShapeType="1"/>
            <a:stCxn id="29729" idx="0"/>
            <a:endCxn id="29772" idx="1"/>
          </p:cNvCxnSpPr>
          <p:nvPr/>
        </p:nvCxnSpPr>
        <p:spPr bwMode="auto">
          <a:xfrm flipH="1" flipV="1">
            <a:off x="29845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9732" name="Oval 61"/>
          <p:cNvSpPr>
            <a:spLocks noChangeArrowheads="1"/>
          </p:cNvSpPr>
          <p:nvPr/>
        </p:nvSpPr>
        <p:spPr bwMode="auto">
          <a:xfrm>
            <a:off x="7794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33" name="AutoShape 62"/>
          <p:cNvCxnSpPr>
            <a:cxnSpLocks noChangeShapeType="1"/>
            <a:stCxn id="29767" idx="0"/>
            <a:endCxn id="29732" idx="4"/>
          </p:cNvCxnSpPr>
          <p:nvPr/>
        </p:nvCxnSpPr>
        <p:spPr bwMode="auto">
          <a:xfrm flipH="1" flipV="1">
            <a:off x="846138" y="3386138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34" name="AutoShape 63"/>
          <p:cNvCxnSpPr>
            <a:cxnSpLocks noChangeShapeType="1"/>
            <a:stCxn id="29732" idx="6"/>
            <a:endCxn id="29706" idx="2"/>
          </p:cNvCxnSpPr>
          <p:nvPr/>
        </p:nvCxnSpPr>
        <p:spPr bwMode="auto">
          <a:xfrm>
            <a:off x="911225" y="3325813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29735" name="Oval 64"/>
          <p:cNvSpPr>
            <a:spLocks noChangeArrowheads="1"/>
          </p:cNvSpPr>
          <p:nvPr/>
        </p:nvSpPr>
        <p:spPr bwMode="auto">
          <a:xfrm>
            <a:off x="40894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36" name="AutoShape 65"/>
          <p:cNvCxnSpPr>
            <a:cxnSpLocks noChangeShapeType="1"/>
            <a:stCxn id="29729" idx="6"/>
            <a:endCxn id="29735" idx="2"/>
          </p:cNvCxnSpPr>
          <p:nvPr/>
        </p:nvCxnSpPr>
        <p:spPr bwMode="auto">
          <a:xfrm>
            <a:off x="3051175" y="5184775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29737" name="Group 66"/>
          <p:cNvGrpSpPr>
            <a:grpSpLocks/>
          </p:cNvGrpSpPr>
          <p:nvPr/>
        </p:nvGrpSpPr>
        <p:grpSpPr bwMode="auto">
          <a:xfrm>
            <a:off x="4495800" y="4119563"/>
            <a:ext cx="176213" cy="342900"/>
            <a:chOff x="1670" y="2765"/>
            <a:chExt cx="111" cy="216"/>
          </a:xfrm>
        </p:grpSpPr>
        <p:sp>
          <p:nvSpPr>
            <p:cNvPr id="29756" name="Line 6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7" name="Line 6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8" name="Line 6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9" name="Line 7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0" name="Line 7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1" name="Line 7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62" name="Line 7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38" name="Text Box 74"/>
          <p:cNvSpPr txBox="1">
            <a:spLocks noChangeArrowheads="1"/>
          </p:cNvSpPr>
          <p:nvPr/>
        </p:nvSpPr>
        <p:spPr bwMode="auto">
          <a:xfrm>
            <a:off x="4592638" y="3814763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grpSp>
        <p:nvGrpSpPr>
          <p:cNvPr id="29739" name="Group 75"/>
          <p:cNvGrpSpPr>
            <a:grpSpLocks/>
          </p:cNvGrpSpPr>
          <p:nvPr/>
        </p:nvGrpSpPr>
        <p:grpSpPr bwMode="auto">
          <a:xfrm rot="5400000" flipH="1" flipV="1">
            <a:off x="3486944" y="3088482"/>
            <a:ext cx="177800" cy="455612"/>
            <a:chOff x="3450" y="2313"/>
            <a:chExt cx="111" cy="216"/>
          </a:xfrm>
        </p:grpSpPr>
        <p:sp>
          <p:nvSpPr>
            <p:cNvPr id="29749" name="Line 7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0" name="Line 7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1" name="Line 7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2" name="Line 7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3" name="Line 8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4" name="Line 8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55" name="Line 8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40" name="Text Box 83"/>
          <p:cNvSpPr txBox="1">
            <a:spLocks noChangeArrowheads="1"/>
          </p:cNvSpPr>
          <p:nvPr/>
        </p:nvSpPr>
        <p:spPr bwMode="auto">
          <a:xfrm>
            <a:off x="3290888" y="3370263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29741" name="AutoShape 84"/>
          <p:cNvCxnSpPr>
            <a:cxnSpLocks noChangeShapeType="1"/>
            <a:stCxn id="29728" idx="2"/>
            <a:endCxn id="29751" idx="1"/>
          </p:cNvCxnSpPr>
          <p:nvPr/>
        </p:nvCxnSpPr>
        <p:spPr bwMode="auto">
          <a:xfrm flipH="1">
            <a:off x="3803650" y="3313113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42" name="AutoShape 85"/>
          <p:cNvCxnSpPr>
            <a:cxnSpLocks noChangeShapeType="1"/>
            <a:stCxn id="29707" idx="6"/>
            <a:endCxn id="29749" idx="0"/>
          </p:cNvCxnSpPr>
          <p:nvPr/>
        </p:nvCxnSpPr>
        <p:spPr bwMode="auto">
          <a:xfrm>
            <a:off x="3025775" y="3327400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9743" name="AutoShape 86"/>
          <p:cNvCxnSpPr>
            <a:cxnSpLocks noChangeShapeType="1"/>
            <a:stCxn id="29735" idx="6"/>
            <a:endCxn id="29758" idx="1"/>
          </p:cNvCxnSpPr>
          <p:nvPr/>
        </p:nvCxnSpPr>
        <p:spPr bwMode="auto">
          <a:xfrm flipV="1">
            <a:off x="4221163" y="4462463"/>
            <a:ext cx="365125" cy="7223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9744" name="AutoShape 87"/>
          <p:cNvCxnSpPr>
            <a:cxnSpLocks noChangeShapeType="1"/>
            <a:stCxn id="29728" idx="6"/>
            <a:endCxn id="29756" idx="0"/>
          </p:cNvCxnSpPr>
          <p:nvPr/>
        </p:nvCxnSpPr>
        <p:spPr bwMode="auto">
          <a:xfrm>
            <a:off x="4205288" y="3313113"/>
            <a:ext cx="366712" cy="8064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9745" name="Group 88"/>
          <p:cNvGrpSpPr>
            <a:grpSpLocks/>
          </p:cNvGrpSpPr>
          <p:nvPr/>
        </p:nvGrpSpPr>
        <p:grpSpPr bwMode="auto">
          <a:xfrm>
            <a:off x="2070100" y="3076575"/>
            <a:ext cx="541338" cy="527050"/>
            <a:chOff x="1698" y="2318"/>
            <a:chExt cx="341" cy="332"/>
          </a:xfrm>
        </p:grpSpPr>
        <p:sp>
          <p:nvSpPr>
            <p:cNvPr id="29747" name="Oval 89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8" name="Text Box 90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29746" name="Text Box 91"/>
          <p:cNvSpPr txBox="1">
            <a:spLocks noChangeArrowheads="1"/>
          </p:cNvSpPr>
          <p:nvPr/>
        </p:nvSpPr>
        <p:spPr bwMode="auto">
          <a:xfrm>
            <a:off x="2162175" y="269875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FA2103F-A038-4A12-A739-F633F307ACC9}" type="slidenum">
              <a:rPr lang="en-US" smtClean="0"/>
              <a:pPr lvl="1"/>
              <a:t>72</a:t>
            </a:fld>
            <a:endParaRPr lang="en-US" smtClean="0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0722" name="Equation" r:id="rId3" imgW="583920" imgH="228600" progId="Equation.3">
              <p:embed/>
            </p:oleObj>
          </a:graphicData>
        </a:graphic>
      </p:graphicFrame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4876800" y="2927350"/>
            <a:ext cx="33528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Short circuit the load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Define </a:t>
            </a:r>
            <a:r>
              <a:rPr lang="en-US" i="1"/>
              <a:t>i</a:t>
            </a:r>
            <a:r>
              <a:rPr lang="en-US" i="1" baseline="-25000"/>
              <a:t>sc</a:t>
            </a:r>
            <a:endParaRPr lang="en-US" b="0"/>
          </a:p>
        </p:txBody>
      </p:sp>
      <p:sp>
        <p:nvSpPr>
          <p:cNvPr id="30729" name="Text Box 78"/>
          <p:cNvSpPr txBox="1">
            <a:spLocks noChangeArrowheads="1"/>
          </p:cNvSpPr>
          <p:nvPr/>
        </p:nvSpPr>
        <p:spPr bwMode="auto">
          <a:xfrm>
            <a:off x="266700" y="368935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0730" name="Oval 79"/>
          <p:cNvSpPr>
            <a:spLocks noChangeArrowheads="1"/>
          </p:cNvSpPr>
          <p:nvPr/>
        </p:nvSpPr>
        <p:spPr bwMode="auto">
          <a:xfrm>
            <a:off x="16049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Oval 80"/>
          <p:cNvSpPr>
            <a:spLocks noChangeArrowheads="1"/>
          </p:cNvSpPr>
          <p:nvPr/>
        </p:nvSpPr>
        <p:spPr bwMode="auto">
          <a:xfrm>
            <a:off x="2894013" y="32654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Oval 81"/>
          <p:cNvSpPr>
            <a:spLocks noChangeArrowheads="1"/>
          </p:cNvSpPr>
          <p:nvPr/>
        </p:nvSpPr>
        <p:spPr bwMode="auto">
          <a:xfrm>
            <a:off x="16367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33" name="AutoShape 82"/>
          <p:cNvCxnSpPr>
            <a:cxnSpLocks noChangeShapeType="1"/>
            <a:stCxn id="30732" idx="2"/>
            <a:endCxn id="30782" idx="4"/>
          </p:cNvCxnSpPr>
          <p:nvPr/>
        </p:nvCxnSpPr>
        <p:spPr bwMode="auto">
          <a:xfrm rot="10800000">
            <a:off x="847725" y="4494213"/>
            <a:ext cx="7889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0734" name="AutoShape 83"/>
          <p:cNvCxnSpPr>
            <a:cxnSpLocks noChangeShapeType="1"/>
            <a:stCxn id="30732" idx="0"/>
            <a:endCxn id="30740" idx="1"/>
          </p:cNvCxnSpPr>
          <p:nvPr/>
        </p:nvCxnSpPr>
        <p:spPr bwMode="auto">
          <a:xfrm flipH="1" flipV="1">
            <a:off x="17018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35" name="AutoShape 84"/>
          <p:cNvCxnSpPr>
            <a:cxnSpLocks noChangeShapeType="1"/>
            <a:stCxn id="30730" idx="4"/>
            <a:endCxn id="30738" idx="0"/>
          </p:cNvCxnSpPr>
          <p:nvPr/>
        </p:nvCxnSpPr>
        <p:spPr bwMode="auto">
          <a:xfrm>
            <a:off x="1671638" y="3386138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36" name="AutoShape 85"/>
          <p:cNvCxnSpPr>
            <a:cxnSpLocks noChangeShapeType="1"/>
            <a:stCxn id="30731" idx="4"/>
            <a:endCxn id="30786" idx="0"/>
          </p:cNvCxnSpPr>
          <p:nvPr/>
        </p:nvCxnSpPr>
        <p:spPr bwMode="auto">
          <a:xfrm>
            <a:off x="2960688" y="3387725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37" name="Text Box 86"/>
          <p:cNvSpPr txBox="1">
            <a:spLocks noChangeArrowheads="1"/>
          </p:cNvSpPr>
          <p:nvPr/>
        </p:nvSpPr>
        <p:spPr bwMode="auto">
          <a:xfrm>
            <a:off x="1233488" y="38877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sp>
        <p:nvSpPr>
          <p:cNvPr id="30738" name="Line 87"/>
          <p:cNvSpPr>
            <a:spLocks noChangeShapeType="1"/>
          </p:cNvSpPr>
          <p:nvPr/>
        </p:nvSpPr>
        <p:spPr bwMode="auto">
          <a:xfrm>
            <a:off x="1687513" y="4192588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39" name="Line 88"/>
          <p:cNvSpPr>
            <a:spLocks noChangeShapeType="1"/>
          </p:cNvSpPr>
          <p:nvPr/>
        </p:nvSpPr>
        <p:spPr bwMode="auto">
          <a:xfrm flipH="1">
            <a:off x="1611313" y="42259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40" name="Line 89"/>
          <p:cNvSpPr>
            <a:spLocks noChangeShapeType="1"/>
          </p:cNvSpPr>
          <p:nvPr/>
        </p:nvSpPr>
        <p:spPr bwMode="auto">
          <a:xfrm>
            <a:off x="1611313" y="4497388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41" name="Line 90"/>
          <p:cNvSpPr>
            <a:spLocks noChangeShapeType="1"/>
          </p:cNvSpPr>
          <p:nvPr/>
        </p:nvSpPr>
        <p:spPr bwMode="auto">
          <a:xfrm>
            <a:off x="1616075" y="4259263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42" name="Line 91"/>
          <p:cNvSpPr>
            <a:spLocks noChangeShapeType="1"/>
          </p:cNvSpPr>
          <p:nvPr/>
        </p:nvSpPr>
        <p:spPr bwMode="auto">
          <a:xfrm flipH="1">
            <a:off x="1616075" y="43307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43" name="Line 92"/>
          <p:cNvSpPr>
            <a:spLocks noChangeShapeType="1"/>
          </p:cNvSpPr>
          <p:nvPr/>
        </p:nvSpPr>
        <p:spPr bwMode="auto">
          <a:xfrm>
            <a:off x="1616075" y="43735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44" name="Line 93"/>
          <p:cNvSpPr>
            <a:spLocks noChangeShapeType="1"/>
          </p:cNvSpPr>
          <p:nvPr/>
        </p:nvSpPr>
        <p:spPr bwMode="auto">
          <a:xfrm flipH="1">
            <a:off x="1616075" y="4445000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0745" name="Group 94"/>
          <p:cNvGrpSpPr>
            <a:grpSpLocks/>
          </p:cNvGrpSpPr>
          <p:nvPr/>
        </p:nvGrpSpPr>
        <p:grpSpPr bwMode="auto">
          <a:xfrm>
            <a:off x="2894013" y="4192588"/>
            <a:ext cx="176212" cy="342900"/>
            <a:chOff x="1670" y="2765"/>
            <a:chExt cx="111" cy="216"/>
          </a:xfrm>
        </p:grpSpPr>
        <p:sp>
          <p:nvSpPr>
            <p:cNvPr id="30786" name="Line 9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7" name="Line 9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8" name="Line 9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9" name="Line 9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0" name="Line 9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1" name="Line 10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92" name="Line 10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46" name="Text Box 102"/>
          <p:cNvSpPr txBox="1">
            <a:spLocks noChangeArrowheads="1"/>
          </p:cNvSpPr>
          <p:nvPr/>
        </p:nvSpPr>
        <p:spPr bwMode="auto">
          <a:xfrm>
            <a:off x="2528888" y="38862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30747" name="Group 103"/>
          <p:cNvGrpSpPr>
            <a:grpSpLocks/>
          </p:cNvGrpSpPr>
          <p:nvPr/>
        </p:nvGrpSpPr>
        <p:grpSpPr bwMode="auto">
          <a:xfrm>
            <a:off x="584200" y="3973513"/>
            <a:ext cx="527050" cy="520700"/>
            <a:chOff x="311" y="2627"/>
            <a:chExt cx="332" cy="328"/>
          </a:xfrm>
        </p:grpSpPr>
        <p:sp>
          <p:nvSpPr>
            <p:cNvPr id="30782" name="Oval 104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3" name="Text Box 105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0784" name="Text Box 106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0785" name="Line 107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0748" name="AutoShape 108"/>
          <p:cNvCxnSpPr>
            <a:cxnSpLocks noChangeShapeType="1"/>
            <a:stCxn id="30730" idx="6"/>
            <a:endCxn id="30771" idx="1"/>
          </p:cNvCxnSpPr>
          <p:nvPr/>
        </p:nvCxnSpPr>
        <p:spPr bwMode="auto">
          <a:xfrm flipV="1">
            <a:off x="1736725" y="3324225"/>
            <a:ext cx="3333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49" name="AutoShape 109"/>
          <p:cNvCxnSpPr>
            <a:cxnSpLocks noChangeShapeType="1"/>
            <a:stCxn id="30731" idx="2"/>
            <a:endCxn id="30771" idx="3"/>
          </p:cNvCxnSpPr>
          <p:nvPr/>
        </p:nvCxnSpPr>
        <p:spPr bwMode="auto">
          <a:xfrm flipH="1" flipV="1">
            <a:off x="2611438" y="3324225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0750" name="Group 110"/>
          <p:cNvGrpSpPr>
            <a:grpSpLocks/>
          </p:cNvGrpSpPr>
          <p:nvPr/>
        </p:nvGrpSpPr>
        <p:grpSpPr bwMode="auto">
          <a:xfrm>
            <a:off x="1470025" y="5427663"/>
            <a:ext cx="457200" cy="152400"/>
            <a:chOff x="1392" y="3552"/>
            <a:chExt cx="288" cy="96"/>
          </a:xfrm>
        </p:grpSpPr>
        <p:sp>
          <p:nvSpPr>
            <p:cNvPr id="30779" name="Line 111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0" name="Line 112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81" name="Line 113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1" name="Line 114"/>
          <p:cNvSpPr>
            <a:spLocks noChangeShapeType="1"/>
          </p:cNvSpPr>
          <p:nvPr/>
        </p:nvSpPr>
        <p:spPr bwMode="auto">
          <a:xfrm flipV="1">
            <a:off x="1703388" y="51847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52" name="Oval 115"/>
          <p:cNvSpPr>
            <a:spLocks noChangeArrowheads="1"/>
          </p:cNvSpPr>
          <p:nvPr/>
        </p:nvSpPr>
        <p:spPr bwMode="auto">
          <a:xfrm>
            <a:off x="4073525" y="3251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3" name="Oval 116"/>
          <p:cNvSpPr>
            <a:spLocks noChangeArrowheads="1"/>
          </p:cNvSpPr>
          <p:nvPr/>
        </p:nvSpPr>
        <p:spPr bwMode="auto">
          <a:xfrm>
            <a:off x="29194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54" name="AutoShape 117"/>
          <p:cNvCxnSpPr>
            <a:cxnSpLocks noChangeShapeType="1"/>
            <a:stCxn id="30732" idx="6"/>
            <a:endCxn id="30753" idx="2"/>
          </p:cNvCxnSpPr>
          <p:nvPr/>
        </p:nvCxnSpPr>
        <p:spPr bwMode="auto">
          <a:xfrm>
            <a:off x="1768475" y="5184775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55" name="AutoShape 118"/>
          <p:cNvCxnSpPr>
            <a:cxnSpLocks noChangeShapeType="1"/>
            <a:stCxn id="30753" idx="0"/>
            <a:endCxn id="30788" idx="1"/>
          </p:cNvCxnSpPr>
          <p:nvPr/>
        </p:nvCxnSpPr>
        <p:spPr bwMode="auto">
          <a:xfrm flipH="1" flipV="1">
            <a:off x="29845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56" name="Oval 119"/>
          <p:cNvSpPr>
            <a:spLocks noChangeArrowheads="1"/>
          </p:cNvSpPr>
          <p:nvPr/>
        </p:nvSpPr>
        <p:spPr bwMode="auto">
          <a:xfrm>
            <a:off x="7794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57" name="AutoShape 120"/>
          <p:cNvCxnSpPr>
            <a:cxnSpLocks noChangeShapeType="1"/>
            <a:stCxn id="30783" idx="0"/>
            <a:endCxn id="30756" idx="4"/>
          </p:cNvCxnSpPr>
          <p:nvPr/>
        </p:nvCxnSpPr>
        <p:spPr bwMode="auto">
          <a:xfrm flipH="1" flipV="1">
            <a:off x="846138" y="3386138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58" name="AutoShape 121"/>
          <p:cNvCxnSpPr>
            <a:cxnSpLocks noChangeShapeType="1"/>
            <a:stCxn id="30756" idx="6"/>
            <a:endCxn id="30730" idx="2"/>
          </p:cNvCxnSpPr>
          <p:nvPr/>
        </p:nvCxnSpPr>
        <p:spPr bwMode="auto">
          <a:xfrm>
            <a:off x="911225" y="3325813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0759" name="Oval 122"/>
          <p:cNvSpPr>
            <a:spLocks noChangeArrowheads="1"/>
          </p:cNvSpPr>
          <p:nvPr/>
        </p:nvSpPr>
        <p:spPr bwMode="auto">
          <a:xfrm>
            <a:off x="40894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0760" name="AutoShape 123"/>
          <p:cNvCxnSpPr>
            <a:cxnSpLocks noChangeShapeType="1"/>
            <a:stCxn id="30753" idx="6"/>
            <a:endCxn id="30759" idx="2"/>
          </p:cNvCxnSpPr>
          <p:nvPr/>
        </p:nvCxnSpPr>
        <p:spPr bwMode="auto">
          <a:xfrm>
            <a:off x="3051175" y="5184775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0761" name="Group 124"/>
          <p:cNvGrpSpPr>
            <a:grpSpLocks/>
          </p:cNvGrpSpPr>
          <p:nvPr/>
        </p:nvGrpSpPr>
        <p:grpSpPr bwMode="auto">
          <a:xfrm rot="5400000" flipH="1" flipV="1">
            <a:off x="3486944" y="3088482"/>
            <a:ext cx="177800" cy="455612"/>
            <a:chOff x="3450" y="2313"/>
            <a:chExt cx="111" cy="216"/>
          </a:xfrm>
        </p:grpSpPr>
        <p:sp>
          <p:nvSpPr>
            <p:cNvPr id="30772" name="Line 12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3" name="Line 12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4" name="Line 12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5" name="Line 12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6" name="Line 12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7" name="Line 13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78" name="Line 13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62" name="Text Box 132"/>
          <p:cNvSpPr txBox="1">
            <a:spLocks noChangeArrowheads="1"/>
          </p:cNvSpPr>
          <p:nvPr/>
        </p:nvSpPr>
        <p:spPr bwMode="auto">
          <a:xfrm>
            <a:off x="3290888" y="3370263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30763" name="AutoShape 133"/>
          <p:cNvCxnSpPr>
            <a:cxnSpLocks noChangeShapeType="1"/>
            <a:stCxn id="30752" idx="2"/>
            <a:endCxn id="30774" idx="1"/>
          </p:cNvCxnSpPr>
          <p:nvPr/>
        </p:nvCxnSpPr>
        <p:spPr bwMode="auto">
          <a:xfrm flipH="1">
            <a:off x="3803650" y="3313113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64" name="AutoShape 134"/>
          <p:cNvCxnSpPr>
            <a:cxnSpLocks noChangeShapeType="1"/>
            <a:stCxn id="30731" idx="6"/>
            <a:endCxn id="30772" idx="0"/>
          </p:cNvCxnSpPr>
          <p:nvPr/>
        </p:nvCxnSpPr>
        <p:spPr bwMode="auto">
          <a:xfrm>
            <a:off x="3025775" y="3327400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0765" name="AutoShape 135"/>
          <p:cNvCxnSpPr>
            <a:cxnSpLocks noChangeShapeType="1"/>
            <a:stCxn id="30752" idx="6"/>
            <a:endCxn id="30759" idx="6"/>
          </p:cNvCxnSpPr>
          <p:nvPr/>
        </p:nvCxnSpPr>
        <p:spPr bwMode="auto">
          <a:xfrm>
            <a:off x="4205288" y="3313113"/>
            <a:ext cx="15875" cy="1871662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0766" name="Group 136"/>
          <p:cNvGrpSpPr>
            <a:grpSpLocks/>
          </p:cNvGrpSpPr>
          <p:nvPr/>
        </p:nvGrpSpPr>
        <p:grpSpPr bwMode="auto">
          <a:xfrm>
            <a:off x="2070100" y="3076575"/>
            <a:ext cx="541338" cy="527050"/>
            <a:chOff x="1698" y="2318"/>
            <a:chExt cx="341" cy="332"/>
          </a:xfrm>
        </p:grpSpPr>
        <p:sp>
          <p:nvSpPr>
            <p:cNvPr id="30770" name="Oval 137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1" name="Text Box 138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0767" name="Text Box 139"/>
          <p:cNvSpPr txBox="1">
            <a:spLocks noChangeArrowheads="1"/>
          </p:cNvSpPr>
          <p:nvPr/>
        </p:nvSpPr>
        <p:spPr bwMode="auto">
          <a:xfrm>
            <a:off x="2162175" y="269875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0768" name="Line 140"/>
          <p:cNvSpPr>
            <a:spLocks noChangeShapeType="1"/>
          </p:cNvSpPr>
          <p:nvPr/>
        </p:nvSpPr>
        <p:spPr bwMode="auto">
          <a:xfrm>
            <a:off x="4303713" y="3973513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69" name="Text Box 141"/>
          <p:cNvSpPr txBox="1">
            <a:spLocks noChangeArrowheads="1"/>
          </p:cNvSpPr>
          <p:nvPr/>
        </p:nvSpPr>
        <p:spPr bwMode="auto">
          <a:xfrm>
            <a:off x="3968750" y="4073525"/>
            <a:ext cx="3746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D04C551-60C1-4F6B-B1C8-361FF6FE15C8}" type="slidenum">
              <a:rPr lang="en-US" smtClean="0"/>
              <a:pPr lvl="1"/>
              <a:t>73</a:t>
            </a:fld>
            <a:endParaRPr lang="en-US" smtClean="0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1746" name="Equation" r:id="rId3" imgW="583920" imgH="228600" progId="Equation.3">
              <p:embed/>
            </p:oleObj>
          </a:graphicData>
        </a:graphic>
      </p:graphicFrame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4495800" y="2927350"/>
            <a:ext cx="4495800" cy="175260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N</a:t>
            </a:r>
            <a:endParaRPr lang="en-US" b="0"/>
          </a:p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Short circuit the load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Define </a:t>
            </a:r>
            <a:r>
              <a:rPr lang="en-US" i="1"/>
              <a:t>i</a:t>
            </a:r>
            <a:r>
              <a:rPr lang="en-US" i="1" baseline="-25000"/>
              <a:t>sc</a:t>
            </a:r>
          </a:p>
          <a:p>
            <a:pPr marL="914400" lvl="1" indent="-457200" algn="l">
              <a:buFontTx/>
              <a:buAutoNum type="alphaLcParenR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</p:txBody>
      </p:sp>
      <p:sp>
        <p:nvSpPr>
          <p:cNvPr id="31753" name="Text Box 70"/>
          <p:cNvSpPr txBox="1">
            <a:spLocks noChangeArrowheads="1"/>
          </p:cNvSpPr>
          <p:nvPr/>
        </p:nvSpPr>
        <p:spPr bwMode="auto">
          <a:xfrm>
            <a:off x="152400" y="3716338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1754" name="Oval 71"/>
          <p:cNvSpPr>
            <a:spLocks noChangeArrowheads="1"/>
          </p:cNvSpPr>
          <p:nvPr/>
        </p:nvSpPr>
        <p:spPr bwMode="auto">
          <a:xfrm>
            <a:off x="14906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Oval 72"/>
          <p:cNvSpPr>
            <a:spLocks noChangeArrowheads="1"/>
          </p:cNvSpPr>
          <p:nvPr/>
        </p:nvSpPr>
        <p:spPr bwMode="auto">
          <a:xfrm>
            <a:off x="2779713" y="3292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Oval 73"/>
          <p:cNvSpPr>
            <a:spLocks noChangeArrowheads="1"/>
          </p:cNvSpPr>
          <p:nvPr/>
        </p:nvSpPr>
        <p:spPr bwMode="auto">
          <a:xfrm>
            <a:off x="15224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57" name="AutoShape 74"/>
          <p:cNvCxnSpPr>
            <a:cxnSpLocks noChangeShapeType="1"/>
            <a:stCxn id="31756" idx="2"/>
            <a:endCxn id="31820" idx="4"/>
          </p:cNvCxnSpPr>
          <p:nvPr/>
        </p:nvCxnSpPr>
        <p:spPr bwMode="auto">
          <a:xfrm rot="10800000">
            <a:off x="733425" y="4521200"/>
            <a:ext cx="7889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1758" name="AutoShape 75"/>
          <p:cNvCxnSpPr>
            <a:cxnSpLocks noChangeShapeType="1"/>
            <a:stCxn id="31756" idx="0"/>
            <a:endCxn id="31764" idx="1"/>
          </p:cNvCxnSpPr>
          <p:nvPr/>
        </p:nvCxnSpPr>
        <p:spPr bwMode="auto">
          <a:xfrm flipH="1" flipV="1">
            <a:off x="15875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59" name="AutoShape 76"/>
          <p:cNvCxnSpPr>
            <a:cxnSpLocks noChangeShapeType="1"/>
            <a:stCxn id="31754" idx="4"/>
            <a:endCxn id="31762" idx="0"/>
          </p:cNvCxnSpPr>
          <p:nvPr/>
        </p:nvCxnSpPr>
        <p:spPr bwMode="auto">
          <a:xfrm>
            <a:off x="1557338" y="3413125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60" name="AutoShape 77"/>
          <p:cNvCxnSpPr>
            <a:cxnSpLocks noChangeShapeType="1"/>
            <a:stCxn id="31755" idx="4"/>
            <a:endCxn id="31824" idx="0"/>
          </p:cNvCxnSpPr>
          <p:nvPr/>
        </p:nvCxnSpPr>
        <p:spPr bwMode="auto">
          <a:xfrm>
            <a:off x="2846388" y="341471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1761" name="Text Box 78"/>
          <p:cNvSpPr txBox="1">
            <a:spLocks noChangeArrowheads="1"/>
          </p:cNvSpPr>
          <p:nvPr/>
        </p:nvSpPr>
        <p:spPr bwMode="auto">
          <a:xfrm>
            <a:off x="1119188" y="391477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1762" name="Line 79"/>
          <p:cNvSpPr>
            <a:spLocks noChangeShapeType="1"/>
          </p:cNvSpPr>
          <p:nvPr/>
        </p:nvSpPr>
        <p:spPr bwMode="auto">
          <a:xfrm>
            <a:off x="1573213" y="4219575"/>
            <a:ext cx="100012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Line 80"/>
          <p:cNvSpPr>
            <a:spLocks noChangeShapeType="1"/>
          </p:cNvSpPr>
          <p:nvPr/>
        </p:nvSpPr>
        <p:spPr bwMode="auto">
          <a:xfrm flipH="1">
            <a:off x="1497013" y="4252913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81"/>
          <p:cNvSpPr>
            <a:spLocks noChangeShapeType="1"/>
          </p:cNvSpPr>
          <p:nvPr/>
        </p:nvSpPr>
        <p:spPr bwMode="auto">
          <a:xfrm>
            <a:off x="1497013" y="4524375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82"/>
          <p:cNvSpPr>
            <a:spLocks noChangeShapeType="1"/>
          </p:cNvSpPr>
          <p:nvPr/>
        </p:nvSpPr>
        <p:spPr bwMode="auto">
          <a:xfrm>
            <a:off x="1501775" y="4286250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66" name="Line 83"/>
          <p:cNvSpPr>
            <a:spLocks noChangeShapeType="1"/>
          </p:cNvSpPr>
          <p:nvPr/>
        </p:nvSpPr>
        <p:spPr bwMode="auto">
          <a:xfrm flipH="1">
            <a:off x="1501775" y="4357688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67" name="Line 84"/>
          <p:cNvSpPr>
            <a:spLocks noChangeShapeType="1"/>
          </p:cNvSpPr>
          <p:nvPr/>
        </p:nvSpPr>
        <p:spPr bwMode="auto">
          <a:xfrm>
            <a:off x="1501775" y="4400550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68" name="Line 85"/>
          <p:cNvSpPr>
            <a:spLocks noChangeShapeType="1"/>
          </p:cNvSpPr>
          <p:nvPr/>
        </p:nvSpPr>
        <p:spPr bwMode="auto">
          <a:xfrm flipH="1">
            <a:off x="1501775" y="4471988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1769" name="Group 86"/>
          <p:cNvGrpSpPr>
            <a:grpSpLocks/>
          </p:cNvGrpSpPr>
          <p:nvPr/>
        </p:nvGrpSpPr>
        <p:grpSpPr bwMode="auto">
          <a:xfrm>
            <a:off x="2779713" y="4219575"/>
            <a:ext cx="176212" cy="342900"/>
            <a:chOff x="1670" y="2765"/>
            <a:chExt cx="111" cy="216"/>
          </a:xfrm>
        </p:grpSpPr>
        <p:sp>
          <p:nvSpPr>
            <p:cNvPr id="31824" name="Line 8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5" name="Line 8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6" name="Line 8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7" name="Line 9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8" name="Line 9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29" name="Line 9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30" name="Line 9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70" name="Text Box 94"/>
          <p:cNvSpPr txBox="1">
            <a:spLocks noChangeArrowheads="1"/>
          </p:cNvSpPr>
          <p:nvPr/>
        </p:nvSpPr>
        <p:spPr bwMode="auto">
          <a:xfrm>
            <a:off x="2414588" y="39131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1771" name="Group 95"/>
          <p:cNvGrpSpPr>
            <a:grpSpLocks/>
          </p:cNvGrpSpPr>
          <p:nvPr/>
        </p:nvGrpSpPr>
        <p:grpSpPr bwMode="auto">
          <a:xfrm>
            <a:off x="469900" y="4000500"/>
            <a:ext cx="527050" cy="520700"/>
            <a:chOff x="311" y="2627"/>
            <a:chExt cx="332" cy="328"/>
          </a:xfrm>
        </p:grpSpPr>
        <p:sp>
          <p:nvSpPr>
            <p:cNvPr id="31820" name="Oval 96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1" name="Text Box 97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1822" name="Text Box 98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1823" name="Line 99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1772" name="AutoShape 100"/>
          <p:cNvCxnSpPr>
            <a:cxnSpLocks noChangeShapeType="1"/>
            <a:stCxn id="31754" idx="6"/>
            <a:endCxn id="31809" idx="1"/>
          </p:cNvCxnSpPr>
          <p:nvPr/>
        </p:nvCxnSpPr>
        <p:spPr bwMode="auto">
          <a:xfrm flipV="1">
            <a:off x="1622425" y="3351213"/>
            <a:ext cx="3333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73" name="AutoShape 101"/>
          <p:cNvCxnSpPr>
            <a:cxnSpLocks noChangeShapeType="1"/>
            <a:stCxn id="31755" idx="2"/>
            <a:endCxn id="31809" idx="3"/>
          </p:cNvCxnSpPr>
          <p:nvPr/>
        </p:nvCxnSpPr>
        <p:spPr bwMode="auto">
          <a:xfrm flipH="1" flipV="1">
            <a:off x="2497138" y="3351213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1774" name="Group 102"/>
          <p:cNvGrpSpPr>
            <a:grpSpLocks/>
          </p:cNvGrpSpPr>
          <p:nvPr/>
        </p:nvGrpSpPr>
        <p:grpSpPr bwMode="auto">
          <a:xfrm>
            <a:off x="1355725" y="5454650"/>
            <a:ext cx="457200" cy="152400"/>
            <a:chOff x="1392" y="3552"/>
            <a:chExt cx="288" cy="96"/>
          </a:xfrm>
        </p:grpSpPr>
        <p:sp>
          <p:nvSpPr>
            <p:cNvPr id="31817" name="Line 10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8" name="Line 10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9" name="Line 10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75" name="Line 106"/>
          <p:cNvSpPr>
            <a:spLocks noChangeShapeType="1"/>
          </p:cNvSpPr>
          <p:nvPr/>
        </p:nvSpPr>
        <p:spPr bwMode="auto">
          <a:xfrm flipV="1">
            <a:off x="1589088" y="52117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76" name="Oval 107"/>
          <p:cNvSpPr>
            <a:spLocks noChangeArrowheads="1"/>
          </p:cNvSpPr>
          <p:nvPr/>
        </p:nvSpPr>
        <p:spPr bwMode="auto">
          <a:xfrm>
            <a:off x="3959225" y="32781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7" name="Oval 108"/>
          <p:cNvSpPr>
            <a:spLocks noChangeArrowheads="1"/>
          </p:cNvSpPr>
          <p:nvPr/>
        </p:nvSpPr>
        <p:spPr bwMode="auto">
          <a:xfrm>
            <a:off x="28051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78" name="AutoShape 109"/>
          <p:cNvCxnSpPr>
            <a:cxnSpLocks noChangeShapeType="1"/>
            <a:stCxn id="31756" idx="6"/>
            <a:endCxn id="31777" idx="2"/>
          </p:cNvCxnSpPr>
          <p:nvPr/>
        </p:nvCxnSpPr>
        <p:spPr bwMode="auto">
          <a:xfrm>
            <a:off x="1654175" y="5211763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79" name="AutoShape 110"/>
          <p:cNvCxnSpPr>
            <a:cxnSpLocks noChangeShapeType="1"/>
            <a:stCxn id="31777" idx="0"/>
            <a:endCxn id="31826" idx="1"/>
          </p:cNvCxnSpPr>
          <p:nvPr/>
        </p:nvCxnSpPr>
        <p:spPr bwMode="auto">
          <a:xfrm flipH="1" flipV="1">
            <a:off x="28702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1780" name="Oval 111"/>
          <p:cNvSpPr>
            <a:spLocks noChangeArrowheads="1"/>
          </p:cNvSpPr>
          <p:nvPr/>
        </p:nvSpPr>
        <p:spPr bwMode="auto">
          <a:xfrm>
            <a:off x="6651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81" name="AutoShape 112"/>
          <p:cNvCxnSpPr>
            <a:cxnSpLocks noChangeShapeType="1"/>
            <a:stCxn id="31821" idx="0"/>
            <a:endCxn id="31780" idx="4"/>
          </p:cNvCxnSpPr>
          <p:nvPr/>
        </p:nvCxnSpPr>
        <p:spPr bwMode="auto">
          <a:xfrm flipH="1" flipV="1">
            <a:off x="731838" y="3413125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82" name="AutoShape 113"/>
          <p:cNvCxnSpPr>
            <a:cxnSpLocks noChangeShapeType="1"/>
            <a:stCxn id="31780" idx="6"/>
            <a:endCxn id="31754" idx="2"/>
          </p:cNvCxnSpPr>
          <p:nvPr/>
        </p:nvCxnSpPr>
        <p:spPr bwMode="auto">
          <a:xfrm>
            <a:off x="796925" y="3352800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1783" name="Oval 114"/>
          <p:cNvSpPr>
            <a:spLocks noChangeArrowheads="1"/>
          </p:cNvSpPr>
          <p:nvPr/>
        </p:nvSpPr>
        <p:spPr bwMode="auto">
          <a:xfrm>
            <a:off x="3975100" y="51498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1784" name="AutoShape 115"/>
          <p:cNvCxnSpPr>
            <a:cxnSpLocks noChangeShapeType="1"/>
            <a:stCxn id="31777" idx="6"/>
            <a:endCxn id="31783" idx="2"/>
          </p:cNvCxnSpPr>
          <p:nvPr/>
        </p:nvCxnSpPr>
        <p:spPr bwMode="auto">
          <a:xfrm>
            <a:off x="2936875" y="521176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1785" name="Group 116"/>
          <p:cNvGrpSpPr>
            <a:grpSpLocks/>
          </p:cNvGrpSpPr>
          <p:nvPr/>
        </p:nvGrpSpPr>
        <p:grpSpPr bwMode="auto">
          <a:xfrm rot="5400000" flipH="1" flipV="1">
            <a:off x="3372644" y="3115469"/>
            <a:ext cx="177800" cy="455612"/>
            <a:chOff x="3450" y="2313"/>
            <a:chExt cx="111" cy="216"/>
          </a:xfrm>
        </p:grpSpPr>
        <p:sp>
          <p:nvSpPr>
            <p:cNvPr id="31810" name="Line 117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1" name="Line 118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2" name="Line 119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3" name="Line 120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4" name="Line 121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5" name="Line 122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816" name="Line 123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6" name="Text Box 124"/>
          <p:cNvSpPr txBox="1">
            <a:spLocks noChangeArrowheads="1"/>
          </p:cNvSpPr>
          <p:nvPr/>
        </p:nvSpPr>
        <p:spPr bwMode="auto">
          <a:xfrm>
            <a:off x="3035300" y="339725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1787" name="AutoShape 125"/>
          <p:cNvCxnSpPr>
            <a:cxnSpLocks noChangeShapeType="1"/>
            <a:stCxn id="31776" idx="2"/>
            <a:endCxn id="31812" idx="1"/>
          </p:cNvCxnSpPr>
          <p:nvPr/>
        </p:nvCxnSpPr>
        <p:spPr bwMode="auto">
          <a:xfrm flipH="1">
            <a:off x="3689350" y="334010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88" name="AutoShape 126"/>
          <p:cNvCxnSpPr>
            <a:cxnSpLocks noChangeShapeType="1"/>
            <a:stCxn id="31755" idx="6"/>
            <a:endCxn id="31810" idx="0"/>
          </p:cNvCxnSpPr>
          <p:nvPr/>
        </p:nvCxnSpPr>
        <p:spPr bwMode="auto">
          <a:xfrm>
            <a:off x="2911475" y="335438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1789" name="AutoShape 127"/>
          <p:cNvCxnSpPr>
            <a:cxnSpLocks noChangeShapeType="1"/>
            <a:stCxn id="31776" idx="6"/>
            <a:endCxn id="31783" idx="6"/>
          </p:cNvCxnSpPr>
          <p:nvPr/>
        </p:nvCxnSpPr>
        <p:spPr bwMode="auto">
          <a:xfrm>
            <a:off x="4090988" y="3340100"/>
            <a:ext cx="15875" cy="1871663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1790" name="Group 128"/>
          <p:cNvGrpSpPr>
            <a:grpSpLocks/>
          </p:cNvGrpSpPr>
          <p:nvPr/>
        </p:nvGrpSpPr>
        <p:grpSpPr bwMode="auto">
          <a:xfrm>
            <a:off x="1955800" y="3103563"/>
            <a:ext cx="541338" cy="527050"/>
            <a:chOff x="1698" y="2318"/>
            <a:chExt cx="341" cy="332"/>
          </a:xfrm>
        </p:grpSpPr>
        <p:sp>
          <p:nvSpPr>
            <p:cNvPr id="31808" name="Oval 129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9" name="Text Box 130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1791" name="Text Box 131"/>
          <p:cNvSpPr txBox="1">
            <a:spLocks noChangeArrowheads="1"/>
          </p:cNvSpPr>
          <p:nvPr/>
        </p:nvSpPr>
        <p:spPr bwMode="auto">
          <a:xfrm>
            <a:off x="2047875" y="272573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1792" name="Line 132"/>
          <p:cNvSpPr>
            <a:spLocks noChangeShapeType="1"/>
          </p:cNvSpPr>
          <p:nvPr/>
        </p:nvSpPr>
        <p:spPr bwMode="auto">
          <a:xfrm>
            <a:off x="4189413" y="4000500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93" name="Text Box 133"/>
          <p:cNvSpPr txBox="1">
            <a:spLocks noChangeArrowheads="1"/>
          </p:cNvSpPr>
          <p:nvPr/>
        </p:nvSpPr>
        <p:spPr bwMode="auto">
          <a:xfrm>
            <a:off x="3854450" y="4100513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1794" name="Oval 134"/>
          <p:cNvSpPr>
            <a:spLocks noChangeArrowheads="1"/>
          </p:cNvSpPr>
          <p:nvPr/>
        </p:nvSpPr>
        <p:spPr bwMode="auto">
          <a:xfrm>
            <a:off x="469900" y="5137150"/>
            <a:ext cx="4076700" cy="1476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5" name="Oval 135"/>
          <p:cNvSpPr>
            <a:spLocks noChangeArrowheads="1"/>
          </p:cNvSpPr>
          <p:nvPr/>
        </p:nvSpPr>
        <p:spPr bwMode="auto">
          <a:xfrm>
            <a:off x="469900" y="3205163"/>
            <a:ext cx="1343025" cy="2651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6" name="Oval 136"/>
          <p:cNvSpPr>
            <a:spLocks noChangeArrowheads="1"/>
          </p:cNvSpPr>
          <p:nvPr/>
        </p:nvSpPr>
        <p:spPr bwMode="auto">
          <a:xfrm>
            <a:off x="2717800" y="3205163"/>
            <a:ext cx="255588" cy="28892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7" name="Text Box 137"/>
          <p:cNvSpPr txBox="1">
            <a:spLocks noChangeArrowheads="1"/>
          </p:cNvSpPr>
          <p:nvPr/>
        </p:nvSpPr>
        <p:spPr bwMode="auto">
          <a:xfrm>
            <a:off x="625475" y="280035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  <p:sp>
        <p:nvSpPr>
          <p:cNvPr id="31798" name="Text Box 138"/>
          <p:cNvSpPr txBox="1">
            <a:spLocks noChangeArrowheads="1"/>
          </p:cNvSpPr>
          <p:nvPr/>
        </p:nvSpPr>
        <p:spPr bwMode="auto">
          <a:xfrm>
            <a:off x="2401888" y="2887663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b</a:t>
            </a:r>
          </a:p>
        </p:txBody>
      </p:sp>
      <p:sp>
        <p:nvSpPr>
          <p:cNvPr id="31799" name="Text Box 139"/>
          <p:cNvSpPr txBox="1">
            <a:spLocks noChangeArrowheads="1"/>
          </p:cNvSpPr>
          <p:nvPr/>
        </p:nvSpPr>
        <p:spPr bwMode="auto">
          <a:xfrm>
            <a:off x="2001838" y="52720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d</a:t>
            </a:r>
          </a:p>
        </p:txBody>
      </p:sp>
      <p:sp>
        <p:nvSpPr>
          <p:cNvPr id="31800" name="Line 140"/>
          <p:cNvSpPr>
            <a:spLocks noChangeShapeType="1"/>
          </p:cNvSpPr>
          <p:nvPr/>
        </p:nvSpPr>
        <p:spPr bwMode="auto">
          <a:xfrm>
            <a:off x="17907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801" name="Line 141"/>
          <p:cNvSpPr>
            <a:spLocks noChangeShapeType="1"/>
          </p:cNvSpPr>
          <p:nvPr/>
        </p:nvSpPr>
        <p:spPr bwMode="auto">
          <a:xfrm>
            <a:off x="30353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802" name="Text Box 142"/>
          <p:cNvSpPr txBox="1">
            <a:spLocks noChangeArrowheads="1"/>
          </p:cNvSpPr>
          <p:nvPr/>
        </p:nvSpPr>
        <p:spPr bwMode="auto">
          <a:xfrm>
            <a:off x="1771650" y="41338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1803" name="Text Box 143"/>
          <p:cNvSpPr txBox="1">
            <a:spLocks noChangeArrowheads="1"/>
          </p:cNvSpPr>
          <p:nvPr/>
        </p:nvSpPr>
        <p:spPr bwMode="auto">
          <a:xfrm>
            <a:off x="3035300" y="41735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1804" name="Line 144"/>
          <p:cNvSpPr>
            <a:spLocks noChangeShapeType="1"/>
          </p:cNvSpPr>
          <p:nvPr/>
        </p:nvSpPr>
        <p:spPr bwMode="auto">
          <a:xfrm>
            <a:off x="3316288" y="312261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805" name="Text Box 145"/>
          <p:cNvSpPr txBox="1">
            <a:spLocks noChangeArrowheads="1"/>
          </p:cNvSpPr>
          <p:nvPr/>
        </p:nvSpPr>
        <p:spPr bwMode="auto">
          <a:xfrm>
            <a:off x="3278188" y="27035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1806" name="Line 146"/>
          <p:cNvSpPr>
            <a:spLocks noChangeShapeType="1"/>
          </p:cNvSpPr>
          <p:nvPr/>
        </p:nvSpPr>
        <p:spPr bwMode="auto">
          <a:xfrm>
            <a:off x="2095500" y="376396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807" name="Text Box 147"/>
          <p:cNvSpPr txBox="1">
            <a:spLocks noChangeArrowheads="1"/>
          </p:cNvSpPr>
          <p:nvPr/>
        </p:nvSpPr>
        <p:spPr bwMode="auto">
          <a:xfrm>
            <a:off x="2052638" y="374967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292D4EF-693C-4803-A948-3CA60EE0BB6B}" type="slidenum">
              <a:rPr lang="en-US" smtClean="0"/>
              <a:pPr lvl="1"/>
              <a:t>74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2770" name="Equation" r:id="rId3" imgW="583920" imgH="228600" progId="Equation.3">
              <p:embed/>
            </p:oleObj>
          </a:graphicData>
        </a:graphic>
      </p:graphicFrame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495800" y="2927350"/>
            <a:ext cx="44958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 startAt="3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152400" y="3716338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2778" name="Oval 7"/>
          <p:cNvSpPr>
            <a:spLocks noChangeArrowheads="1"/>
          </p:cNvSpPr>
          <p:nvPr/>
        </p:nvSpPr>
        <p:spPr bwMode="auto">
          <a:xfrm>
            <a:off x="14906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Oval 8"/>
          <p:cNvSpPr>
            <a:spLocks noChangeArrowheads="1"/>
          </p:cNvSpPr>
          <p:nvPr/>
        </p:nvSpPr>
        <p:spPr bwMode="auto">
          <a:xfrm>
            <a:off x="2779713" y="3292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9"/>
          <p:cNvSpPr>
            <a:spLocks noChangeArrowheads="1"/>
          </p:cNvSpPr>
          <p:nvPr/>
        </p:nvSpPr>
        <p:spPr bwMode="auto">
          <a:xfrm>
            <a:off x="15224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781" name="AutoShape 10"/>
          <p:cNvCxnSpPr>
            <a:cxnSpLocks noChangeShapeType="1"/>
            <a:stCxn id="32780" idx="2"/>
            <a:endCxn id="32845" idx="4"/>
          </p:cNvCxnSpPr>
          <p:nvPr/>
        </p:nvCxnSpPr>
        <p:spPr bwMode="auto">
          <a:xfrm rot="10800000">
            <a:off x="733425" y="4521200"/>
            <a:ext cx="7889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2782" name="AutoShape 11"/>
          <p:cNvCxnSpPr>
            <a:cxnSpLocks noChangeShapeType="1"/>
            <a:stCxn id="32780" idx="0"/>
            <a:endCxn id="32788" idx="1"/>
          </p:cNvCxnSpPr>
          <p:nvPr/>
        </p:nvCxnSpPr>
        <p:spPr bwMode="auto">
          <a:xfrm flipH="1" flipV="1">
            <a:off x="15875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783" name="AutoShape 12"/>
          <p:cNvCxnSpPr>
            <a:cxnSpLocks noChangeShapeType="1"/>
            <a:stCxn id="32778" idx="4"/>
            <a:endCxn id="32786" idx="0"/>
          </p:cNvCxnSpPr>
          <p:nvPr/>
        </p:nvCxnSpPr>
        <p:spPr bwMode="auto">
          <a:xfrm>
            <a:off x="1557338" y="3413125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784" name="AutoShape 13"/>
          <p:cNvCxnSpPr>
            <a:cxnSpLocks noChangeShapeType="1"/>
            <a:stCxn id="32779" idx="4"/>
            <a:endCxn id="32849" idx="0"/>
          </p:cNvCxnSpPr>
          <p:nvPr/>
        </p:nvCxnSpPr>
        <p:spPr bwMode="auto">
          <a:xfrm>
            <a:off x="2846388" y="341471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2785" name="Text Box 14"/>
          <p:cNvSpPr txBox="1">
            <a:spLocks noChangeArrowheads="1"/>
          </p:cNvSpPr>
          <p:nvPr/>
        </p:nvSpPr>
        <p:spPr bwMode="auto">
          <a:xfrm>
            <a:off x="1119188" y="391477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2786" name="Line 15"/>
          <p:cNvSpPr>
            <a:spLocks noChangeShapeType="1"/>
          </p:cNvSpPr>
          <p:nvPr/>
        </p:nvSpPr>
        <p:spPr bwMode="auto">
          <a:xfrm>
            <a:off x="1573213" y="4219575"/>
            <a:ext cx="100012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87" name="Line 16"/>
          <p:cNvSpPr>
            <a:spLocks noChangeShapeType="1"/>
          </p:cNvSpPr>
          <p:nvPr/>
        </p:nvSpPr>
        <p:spPr bwMode="auto">
          <a:xfrm flipH="1">
            <a:off x="1497013" y="4252913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88" name="Line 17"/>
          <p:cNvSpPr>
            <a:spLocks noChangeShapeType="1"/>
          </p:cNvSpPr>
          <p:nvPr/>
        </p:nvSpPr>
        <p:spPr bwMode="auto">
          <a:xfrm>
            <a:off x="1497013" y="4524375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89" name="Line 18"/>
          <p:cNvSpPr>
            <a:spLocks noChangeShapeType="1"/>
          </p:cNvSpPr>
          <p:nvPr/>
        </p:nvSpPr>
        <p:spPr bwMode="auto">
          <a:xfrm>
            <a:off x="1501775" y="4286250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90" name="Line 19"/>
          <p:cNvSpPr>
            <a:spLocks noChangeShapeType="1"/>
          </p:cNvSpPr>
          <p:nvPr/>
        </p:nvSpPr>
        <p:spPr bwMode="auto">
          <a:xfrm flipH="1">
            <a:off x="1501775" y="4357688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91" name="Line 20"/>
          <p:cNvSpPr>
            <a:spLocks noChangeShapeType="1"/>
          </p:cNvSpPr>
          <p:nvPr/>
        </p:nvSpPr>
        <p:spPr bwMode="auto">
          <a:xfrm>
            <a:off x="1501775" y="4400550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792" name="Line 21"/>
          <p:cNvSpPr>
            <a:spLocks noChangeShapeType="1"/>
          </p:cNvSpPr>
          <p:nvPr/>
        </p:nvSpPr>
        <p:spPr bwMode="auto">
          <a:xfrm flipH="1">
            <a:off x="1501775" y="4471988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2793" name="Group 22"/>
          <p:cNvGrpSpPr>
            <a:grpSpLocks/>
          </p:cNvGrpSpPr>
          <p:nvPr/>
        </p:nvGrpSpPr>
        <p:grpSpPr bwMode="auto">
          <a:xfrm>
            <a:off x="2779713" y="4219575"/>
            <a:ext cx="176212" cy="342900"/>
            <a:chOff x="1670" y="2765"/>
            <a:chExt cx="111" cy="216"/>
          </a:xfrm>
        </p:grpSpPr>
        <p:sp>
          <p:nvSpPr>
            <p:cNvPr id="32849" name="Line 2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0" name="Line 2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1" name="Line 2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2" name="Line 2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3" name="Line 2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4" name="Line 2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55" name="Line 2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4" name="Text Box 30"/>
          <p:cNvSpPr txBox="1">
            <a:spLocks noChangeArrowheads="1"/>
          </p:cNvSpPr>
          <p:nvPr/>
        </p:nvSpPr>
        <p:spPr bwMode="auto">
          <a:xfrm>
            <a:off x="2414588" y="39131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2795" name="Group 31"/>
          <p:cNvGrpSpPr>
            <a:grpSpLocks/>
          </p:cNvGrpSpPr>
          <p:nvPr/>
        </p:nvGrpSpPr>
        <p:grpSpPr bwMode="auto">
          <a:xfrm>
            <a:off x="469900" y="4000500"/>
            <a:ext cx="527050" cy="520700"/>
            <a:chOff x="311" y="2627"/>
            <a:chExt cx="332" cy="328"/>
          </a:xfrm>
        </p:grpSpPr>
        <p:sp>
          <p:nvSpPr>
            <p:cNvPr id="32845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6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2847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2848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2796" name="AutoShape 36"/>
          <p:cNvCxnSpPr>
            <a:cxnSpLocks noChangeShapeType="1"/>
            <a:stCxn id="32778" idx="6"/>
            <a:endCxn id="32834" idx="1"/>
          </p:cNvCxnSpPr>
          <p:nvPr/>
        </p:nvCxnSpPr>
        <p:spPr bwMode="auto">
          <a:xfrm flipV="1">
            <a:off x="1622425" y="3351213"/>
            <a:ext cx="3333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797" name="AutoShape 37"/>
          <p:cNvCxnSpPr>
            <a:cxnSpLocks noChangeShapeType="1"/>
            <a:stCxn id="32779" idx="2"/>
            <a:endCxn id="32834" idx="3"/>
          </p:cNvCxnSpPr>
          <p:nvPr/>
        </p:nvCxnSpPr>
        <p:spPr bwMode="auto">
          <a:xfrm flipH="1" flipV="1">
            <a:off x="2497138" y="3351213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2798" name="Group 38"/>
          <p:cNvGrpSpPr>
            <a:grpSpLocks/>
          </p:cNvGrpSpPr>
          <p:nvPr/>
        </p:nvGrpSpPr>
        <p:grpSpPr bwMode="auto">
          <a:xfrm>
            <a:off x="1355725" y="5454650"/>
            <a:ext cx="457200" cy="152400"/>
            <a:chOff x="1392" y="3552"/>
            <a:chExt cx="288" cy="96"/>
          </a:xfrm>
        </p:grpSpPr>
        <p:sp>
          <p:nvSpPr>
            <p:cNvPr id="32842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3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4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99" name="Line 42"/>
          <p:cNvSpPr>
            <a:spLocks noChangeShapeType="1"/>
          </p:cNvSpPr>
          <p:nvPr/>
        </p:nvSpPr>
        <p:spPr bwMode="auto">
          <a:xfrm flipV="1">
            <a:off x="1589088" y="52117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00" name="Oval 43"/>
          <p:cNvSpPr>
            <a:spLocks noChangeArrowheads="1"/>
          </p:cNvSpPr>
          <p:nvPr/>
        </p:nvSpPr>
        <p:spPr bwMode="auto">
          <a:xfrm>
            <a:off x="3959225" y="32781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Oval 44"/>
          <p:cNvSpPr>
            <a:spLocks noChangeArrowheads="1"/>
          </p:cNvSpPr>
          <p:nvPr/>
        </p:nvSpPr>
        <p:spPr bwMode="auto">
          <a:xfrm>
            <a:off x="28051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802" name="AutoShape 45"/>
          <p:cNvCxnSpPr>
            <a:cxnSpLocks noChangeShapeType="1"/>
            <a:stCxn id="32780" idx="6"/>
            <a:endCxn id="32801" idx="2"/>
          </p:cNvCxnSpPr>
          <p:nvPr/>
        </p:nvCxnSpPr>
        <p:spPr bwMode="auto">
          <a:xfrm>
            <a:off x="1654175" y="5211763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803" name="AutoShape 46"/>
          <p:cNvCxnSpPr>
            <a:cxnSpLocks noChangeShapeType="1"/>
            <a:stCxn id="32801" idx="0"/>
            <a:endCxn id="32851" idx="1"/>
          </p:cNvCxnSpPr>
          <p:nvPr/>
        </p:nvCxnSpPr>
        <p:spPr bwMode="auto">
          <a:xfrm flipH="1" flipV="1">
            <a:off x="28702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2804" name="Oval 47"/>
          <p:cNvSpPr>
            <a:spLocks noChangeArrowheads="1"/>
          </p:cNvSpPr>
          <p:nvPr/>
        </p:nvSpPr>
        <p:spPr bwMode="auto">
          <a:xfrm>
            <a:off x="6651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805" name="AutoShape 48"/>
          <p:cNvCxnSpPr>
            <a:cxnSpLocks noChangeShapeType="1"/>
            <a:stCxn id="32846" idx="0"/>
            <a:endCxn id="32804" idx="4"/>
          </p:cNvCxnSpPr>
          <p:nvPr/>
        </p:nvCxnSpPr>
        <p:spPr bwMode="auto">
          <a:xfrm flipH="1" flipV="1">
            <a:off x="731838" y="3413125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806" name="AutoShape 49"/>
          <p:cNvCxnSpPr>
            <a:cxnSpLocks noChangeShapeType="1"/>
            <a:stCxn id="32804" idx="6"/>
            <a:endCxn id="32778" idx="2"/>
          </p:cNvCxnSpPr>
          <p:nvPr/>
        </p:nvCxnSpPr>
        <p:spPr bwMode="auto">
          <a:xfrm>
            <a:off x="796925" y="3352800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2807" name="Oval 50"/>
          <p:cNvSpPr>
            <a:spLocks noChangeArrowheads="1"/>
          </p:cNvSpPr>
          <p:nvPr/>
        </p:nvSpPr>
        <p:spPr bwMode="auto">
          <a:xfrm>
            <a:off x="3975100" y="51498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808" name="AutoShape 51"/>
          <p:cNvCxnSpPr>
            <a:cxnSpLocks noChangeShapeType="1"/>
            <a:stCxn id="32801" idx="6"/>
            <a:endCxn id="32807" idx="2"/>
          </p:cNvCxnSpPr>
          <p:nvPr/>
        </p:nvCxnSpPr>
        <p:spPr bwMode="auto">
          <a:xfrm>
            <a:off x="2936875" y="521176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2809" name="Group 52"/>
          <p:cNvGrpSpPr>
            <a:grpSpLocks/>
          </p:cNvGrpSpPr>
          <p:nvPr/>
        </p:nvGrpSpPr>
        <p:grpSpPr bwMode="auto">
          <a:xfrm rot="5400000" flipH="1" flipV="1">
            <a:off x="3372644" y="3115469"/>
            <a:ext cx="177800" cy="455612"/>
            <a:chOff x="3450" y="2313"/>
            <a:chExt cx="111" cy="216"/>
          </a:xfrm>
        </p:grpSpPr>
        <p:sp>
          <p:nvSpPr>
            <p:cNvPr id="32835" name="Line 5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6" name="Line 5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7" name="Line 5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8" name="Line 5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9" name="Line 5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0" name="Line 5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41" name="Line 5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10" name="Text Box 60"/>
          <p:cNvSpPr txBox="1">
            <a:spLocks noChangeArrowheads="1"/>
          </p:cNvSpPr>
          <p:nvPr/>
        </p:nvSpPr>
        <p:spPr bwMode="auto">
          <a:xfrm>
            <a:off x="3035300" y="339725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2811" name="AutoShape 61"/>
          <p:cNvCxnSpPr>
            <a:cxnSpLocks noChangeShapeType="1"/>
            <a:stCxn id="32800" idx="2"/>
            <a:endCxn id="32837" idx="1"/>
          </p:cNvCxnSpPr>
          <p:nvPr/>
        </p:nvCxnSpPr>
        <p:spPr bwMode="auto">
          <a:xfrm flipH="1">
            <a:off x="3689350" y="334010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812" name="AutoShape 62"/>
          <p:cNvCxnSpPr>
            <a:cxnSpLocks noChangeShapeType="1"/>
            <a:stCxn id="32779" idx="6"/>
            <a:endCxn id="32835" idx="0"/>
          </p:cNvCxnSpPr>
          <p:nvPr/>
        </p:nvCxnSpPr>
        <p:spPr bwMode="auto">
          <a:xfrm>
            <a:off x="2911475" y="335438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2813" name="AutoShape 63"/>
          <p:cNvCxnSpPr>
            <a:cxnSpLocks noChangeShapeType="1"/>
            <a:stCxn id="32800" idx="6"/>
            <a:endCxn id="32807" idx="6"/>
          </p:cNvCxnSpPr>
          <p:nvPr/>
        </p:nvCxnSpPr>
        <p:spPr bwMode="auto">
          <a:xfrm>
            <a:off x="4090988" y="3340100"/>
            <a:ext cx="15875" cy="1871663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2814" name="Group 64"/>
          <p:cNvGrpSpPr>
            <a:grpSpLocks/>
          </p:cNvGrpSpPr>
          <p:nvPr/>
        </p:nvGrpSpPr>
        <p:grpSpPr bwMode="auto">
          <a:xfrm>
            <a:off x="1955800" y="3103563"/>
            <a:ext cx="541338" cy="527050"/>
            <a:chOff x="1698" y="2318"/>
            <a:chExt cx="341" cy="332"/>
          </a:xfrm>
        </p:grpSpPr>
        <p:sp>
          <p:nvSpPr>
            <p:cNvPr id="32833" name="Oval 65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Text Box 66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2815" name="Text Box 67"/>
          <p:cNvSpPr txBox="1">
            <a:spLocks noChangeArrowheads="1"/>
          </p:cNvSpPr>
          <p:nvPr/>
        </p:nvSpPr>
        <p:spPr bwMode="auto">
          <a:xfrm>
            <a:off x="2047875" y="272573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2816" name="Line 68"/>
          <p:cNvSpPr>
            <a:spLocks noChangeShapeType="1"/>
          </p:cNvSpPr>
          <p:nvPr/>
        </p:nvSpPr>
        <p:spPr bwMode="auto">
          <a:xfrm>
            <a:off x="4189413" y="4000500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17" name="Text Box 69"/>
          <p:cNvSpPr txBox="1">
            <a:spLocks noChangeArrowheads="1"/>
          </p:cNvSpPr>
          <p:nvPr/>
        </p:nvSpPr>
        <p:spPr bwMode="auto">
          <a:xfrm>
            <a:off x="3854450" y="4100513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2818" name="Oval 70"/>
          <p:cNvSpPr>
            <a:spLocks noChangeArrowheads="1"/>
          </p:cNvSpPr>
          <p:nvPr/>
        </p:nvSpPr>
        <p:spPr bwMode="auto">
          <a:xfrm>
            <a:off x="469900" y="5137150"/>
            <a:ext cx="4076700" cy="1476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19" name="Oval 71"/>
          <p:cNvSpPr>
            <a:spLocks noChangeArrowheads="1"/>
          </p:cNvSpPr>
          <p:nvPr/>
        </p:nvSpPr>
        <p:spPr bwMode="auto">
          <a:xfrm>
            <a:off x="469900" y="3205163"/>
            <a:ext cx="1343025" cy="2651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0" name="Oval 72"/>
          <p:cNvSpPr>
            <a:spLocks noChangeArrowheads="1"/>
          </p:cNvSpPr>
          <p:nvPr/>
        </p:nvSpPr>
        <p:spPr bwMode="auto">
          <a:xfrm>
            <a:off x="2717800" y="3205163"/>
            <a:ext cx="255588" cy="28892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21" name="Text Box 73"/>
          <p:cNvSpPr txBox="1">
            <a:spLocks noChangeArrowheads="1"/>
          </p:cNvSpPr>
          <p:nvPr/>
        </p:nvSpPr>
        <p:spPr bwMode="auto">
          <a:xfrm>
            <a:off x="625475" y="280035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  <p:sp>
        <p:nvSpPr>
          <p:cNvPr id="32822" name="Text Box 74"/>
          <p:cNvSpPr txBox="1">
            <a:spLocks noChangeArrowheads="1"/>
          </p:cNvSpPr>
          <p:nvPr/>
        </p:nvSpPr>
        <p:spPr bwMode="auto">
          <a:xfrm>
            <a:off x="2401888" y="2887663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b</a:t>
            </a:r>
          </a:p>
        </p:txBody>
      </p:sp>
      <p:sp>
        <p:nvSpPr>
          <p:cNvPr id="32823" name="Text Box 75"/>
          <p:cNvSpPr txBox="1">
            <a:spLocks noChangeArrowheads="1"/>
          </p:cNvSpPr>
          <p:nvPr/>
        </p:nvSpPr>
        <p:spPr bwMode="auto">
          <a:xfrm>
            <a:off x="2001838" y="52720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d</a:t>
            </a:r>
          </a:p>
        </p:txBody>
      </p:sp>
      <p:sp>
        <p:nvSpPr>
          <p:cNvPr id="32824" name="Line 76"/>
          <p:cNvSpPr>
            <a:spLocks noChangeShapeType="1"/>
          </p:cNvSpPr>
          <p:nvPr/>
        </p:nvSpPr>
        <p:spPr bwMode="auto">
          <a:xfrm>
            <a:off x="17907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25" name="Line 77"/>
          <p:cNvSpPr>
            <a:spLocks noChangeShapeType="1"/>
          </p:cNvSpPr>
          <p:nvPr/>
        </p:nvSpPr>
        <p:spPr bwMode="auto">
          <a:xfrm>
            <a:off x="30353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26" name="Text Box 78"/>
          <p:cNvSpPr txBox="1">
            <a:spLocks noChangeArrowheads="1"/>
          </p:cNvSpPr>
          <p:nvPr/>
        </p:nvSpPr>
        <p:spPr bwMode="auto">
          <a:xfrm>
            <a:off x="1771650" y="41338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2827" name="Text Box 79"/>
          <p:cNvSpPr txBox="1">
            <a:spLocks noChangeArrowheads="1"/>
          </p:cNvSpPr>
          <p:nvPr/>
        </p:nvSpPr>
        <p:spPr bwMode="auto">
          <a:xfrm>
            <a:off x="3035300" y="41735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2828" name="Line 80"/>
          <p:cNvSpPr>
            <a:spLocks noChangeShapeType="1"/>
          </p:cNvSpPr>
          <p:nvPr/>
        </p:nvSpPr>
        <p:spPr bwMode="auto">
          <a:xfrm>
            <a:off x="3316288" y="312261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29" name="Text Box 81"/>
          <p:cNvSpPr txBox="1">
            <a:spLocks noChangeArrowheads="1"/>
          </p:cNvSpPr>
          <p:nvPr/>
        </p:nvSpPr>
        <p:spPr bwMode="auto">
          <a:xfrm>
            <a:off x="3278188" y="27035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2830" name="Line 82"/>
          <p:cNvSpPr>
            <a:spLocks noChangeShapeType="1"/>
          </p:cNvSpPr>
          <p:nvPr/>
        </p:nvSpPr>
        <p:spPr bwMode="auto">
          <a:xfrm>
            <a:off x="2095500" y="376396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2831" name="Text Box 83"/>
          <p:cNvSpPr txBox="1">
            <a:spLocks noChangeArrowheads="1"/>
          </p:cNvSpPr>
          <p:nvPr/>
        </p:nvSpPr>
        <p:spPr bwMode="auto">
          <a:xfrm>
            <a:off x="2052638" y="374967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  <p:sp>
        <p:nvSpPr>
          <p:cNvPr id="32832" name="Text Box 84"/>
          <p:cNvSpPr txBox="1">
            <a:spLocks noChangeArrowheads="1"/>
          </p:cNvSpPr>
          <p:nvPr/>
        </p:nvSpPr>
        <p:spPr bwMode="auto">
          <a:xfrm>
            <a:off x="4876800" y="3978275"/>
            <a:ext cx="3886200" cy="1203325"/>
          </a:xfrm>
          <a:prstGeom prst="rect">
            <a:avLst/>
          </a:prstGeom>
          <a:solidFill>
            <a:srgbClr val="ACA964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v</a:t>
            </a:r>
            <a:r>
              <a:rPr lang="en-US" baseline="-25000"/>
              <a:t>a</a:t>
            </a:r>
            <a:r>
              <a:rPr lang="en-US" b="0"/>
              <a:t> is </a:t>
            </a:r>
            <a:r>
              <a:rPr lang="en-US"/>
              <a:t>independent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v</a:t>
            </a:r>
            <a:r>
              <a:rPr lang="en-US" baseline="-25000"/>
              <a:t>b</a:t>
            </a:r>
            <a:r>
              <a:rPr lang="en-US" b="0"/>
              <a:t> is </a:t>
            </a:r>
            <a:r>
              <a:rPr lang="en-US"/>
              <a:t>dependent</a:t>
            </a:r>
            <a:r>
              <a:rPr lang="en-US" b="0"/>
              <a:t> (actually </a:t>
            </a:r>
            <a:r>
              <a:rPr lang="en-US"/>
              <a:t>v</a:t>
            </a:r>
            <a:r>
              <a:rPr lang="en-US" baseline="-25000"/>
              <a:t>a</a:t>
            </a:r>
            <a:r>
              <a:rPr lang="en-US" b="0"/>
              <a:t> and </a:t>
            </a:r>
            <a:r>
              <a:rPr lang="en-US"/>
              <a:t>v</a:t>
            </a:r>
            <a:r>
              <a:rPr lang="en-US" baseline="-25000"/>
              <a:t>b</a:t>
            </a:r>
            <a:r>
              <a:rPr lang="en-US" b="0"/>
              <a:t> </a:t>
            </a:r>
          </a:p>
          <a:p>
            <a:pPr marL="457200" indent="-457200" algn="l"/>
            <a:r>
              <a:rPr lang="en-US" b="0"/>
              <a:t>	are dependent on each other but choose </a:t>
            </a:r>
            <a:r>
              <a:rPr lang="en-US"/>
              <a:t>v</a:t>
            </a:r>
            <a:r>
              <a:rPr lang="en-US" baseline="-25000"/>
              <a:t>b</a:t>
            </a:r>
            <a:r>
              <a:rPr lang="en-US" b="0"/>
              <a:t>) </a:t>
            </a:r>
            <a:r>
              <a:rPr lang="en-US"/>
              <a:t>v</a:t>
            </a:r>
            <a:r>
              <a:rPr lang="en-US" baseline="-25000"/>
              <a:t>b</a:t>
            </a:r>
            <a:r>
              <a:rPr lang="en-US" b="0"/>
              <a:t> = </a:t>
            </a:r>
            <a:r>
              <a:rPr lang="en-US"/>
              <a:t>v</a:t>
            </a:r>
            <a:r>
              <a:rPr lang="en-US" baseline="-25000"/>
              <a:t>a</a:t>
            </a:r>
            <a:r>
              <a:rPr lang="en-US" b="0"/>
              <a:t> + </a:t>
            </a:r>
            <a:r>
              <a:rPr lang="en-US"/>
              <a:t>v</a:t>
            </a:r>
            <a:r>
              <a:rPr lang="en-US" baseline="-25000"/>
              <a:t>s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379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379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FE24B12-2770-403D-AE50-DBE6A205C969}" type="slidenum">
              <a:rPr lang="en-US" smtClean="0"/>
              <a:pPr lvl="1"/>
              <a:t>75</a:t>
            </a:fld>
            <a:endParaRPr lang="en-US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38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3794" name="Equation" r:id="rId3" imgW="583920" imgH="228600" progId="Equation.3">
              <p:embed/>
            </p:oleObj>
          </a:graphicData>
        </a:graphic>
      </p:graphicFrame>
      <p:sp>
        <p:nvSpPr>
          <p:cNvPr id="33801" name="Text Box 5"/>
          <p:cNvSpPr txBox="1">
            <a:spLocks noChangeArrowheads="1"/>
          </p:cNvSpPr>
          <p:nvPr/>
        </p:nvSpPr>
        <p:spPr bwMode="auto">
          <a:xfrm>
            <a:off x="4495800" y="2927350"/>
            <a:ext cx="44958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 startAt="3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</p:txBody>
      </p:sp>
      <p:sp>
        <p:nvSpPr>
          <p:cNvPr id="33802" name="Text Box 6"/>
          <p:cNvSpPr txBox="1">
            <a:spLocks noChangeArrowheads="1"/>
          </p:cNvSpPr>
          <p:nvPr/>
        </p:nvSpPr>
        <p:spPr bwMode="auto">
          <a:xfrm>
            <a:off x="152400" y="3716338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3803" name="Oval 7"/>
          <p:cNvSpPr>
            <a:spLocks noChangeArrowheads="1"/>
          </p:cNvSpPr>
          <p:nvPr/>
        </p:nvSpPr>
        <p:spPr bwMode="auto">
          <a:xfrm>
            <a:off x="14906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Oval 8"/>
          <p:cNvSpPr>
            <a:spLocks noChangeArrowheads="1"/>
          </p:cNvSpPr>
          <p:nvPr/>
        </p:nvSpPr>
        <p:spPr bwMode="auto">
          <a:xfrm>
            <a:off x="2779713" y="3292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Oval 9"/>
          <p:cNvSpPr>
            <a:spLocks noChangeArrowheads="1"/>
          </p:cNvSpPr>
          <p:nvPr/>
        </p:nvSpPr>
        <p:spPr bwMode="auto">
          <a:xfrm>
            <a:off x="15224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6" name="AutoShape 10"/>
          <p:cNvCxnSpPr>
            <a:cxnSpLocks noChangeShapeType="1"/>
            <a:stCxn id="33805" idx="2"/>
            <a:endCxn id="33869" idx="4"/>
          </p:cNvCxnSpPr>
          <p:nvPr/>
        </p:nvCxnSpPr>
        <p:spPr bwMode="auto">
          <a:xfrm rot="10800000">
            <a:off x="733425" y="4521200"/>
            <a:ext cx="7889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3807" name="AutoShape 11"/>
          <p:cNvCxnSpPr>
            <a:cxnSpLocks noChangeShapeType="1"/>
            <a:stCxn id="33805" idx="0"/>
            <a:endCxn id="33813" idx="1"/>
          </p:cNvCxnSpPr>
          <p:nvPr/>
        </p:nvCxnSpPr>
        <p:spPr bwMode="auto">
          <a:xfrm flipH="1" flipV="1">
            <a:off x="15875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08" name="AutoShape 12"/>
          <p:cNvCxnSpPr>
            <a:cxnSpLocks noChangeShapeType="1"/>
            <a:stCxn id="33803" idx="4"/>
            <a:endCxn id="33811" idx="0"/>
          </p:cNvCxnSpPr>
          <p:nvPr/>
        </p:nvCxnSpPr>
        <p:spPr bwMode="auto">
          <a:xfrm>
            <a:off x="1557338" y="3413125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09" name="AutoShape 13"/>
          <p:cNvCxnSpPr>
            <a:cxnSpLocks noChangeShapeType="1"/>
            <a:stCxn id="33804" idx="4"/>
            <a:endCxn id="33873" idx="0"/>
          </p:cNvCxnSpPr>
          <p:nvPr/>
        </p:nvCxnSpPr>
        <p:spPr bwMode="auto">
          <a:xfrm>
            <a:off x="2846388" y="341471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3810" name="Text Box 14"/>
          <p:cNvSpPr txBox="1">
            <a:spLocks noChangeArrowheads="1"/>
          </p:cNvSpPr>
          <p:nvPr/>
        </p:nvSpPr>
        <p:spPr bwMode="auto">
          <a:xfrm>
            <a:off x="1119188" y="391477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3811" name="Line 15"/>
          <p:cNvSpPr>
            <a:spLocks noChangeShapeType="1"/>
          </p:cNvSpPr>
          <p:nvPr/>
        </p:nvSpPr>
        <p:spPr bwMode="auto">
          <a:xfrm>
            <a:off x="1573213" y="4219575"/>
            <a:ext cx="100012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12" name="Line 16"/>
          <p:cNvSpPr>
            <a:spLocks noChangeShapeType="1"/>
          </p:cNvSpPr>
          <p:nvPr/>
        </p:nvSpPr>
        <p:spPr bwMode="auto">
          <a:xfrm flipH="1">
            <a:off x="1497013" y="4252913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13" name="Line 17"/>
          <p:cNvSpPr>
            <a:spLocks noChangeShapeType="1"/>
          </p:cNvSpPr>
          <p:nvPr/>
        </p:nvSpPr>
        <p:spPr bwMode="auto">
          <a:xfrm>
            <a:off x="1497013" y="4524375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14" name="Line 18"/>
          <p:cNvSpPr>
            <a:spLocks noChangeShapeType="1"/>
          </p:cNvSpPr>
          <p:nvPr/>
        </p:nvSpPr>
        <p:spPr bwMode="auto">
          <a:xfrm>
            <a:off x="1501775" y="4286250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15" name="Line 19"/>
          <p:cNvSpPr>
            <a:spLocks noChangeShapeType="1"/>
          </p:cNvSpPr>
          <p:nvPr/>
        </p:nvSpPr>
        <p:spPr bwMode="auto">
          <a:xfrm flipH="1">
            <a:off x="1501775" y="4357688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16" name="Line 20"/>
          <p:cNvSpPr>
            <a:spLocks noChangeShapeType="1"/>
          </p:cNvSpPr>
          <p:nvPr/>
        </p:nvSpPr>
        <p:spPr bwMode="auto">
          <a:xfrm>
            <a:off x="1501775" y="4400550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17" name="Line 21"/>
          <p:cNvSpPr>
            <a:spLocks noChangeShapeType="1"/>
          </p:cNvSpPr>
          <p:nvPr/>
        </p:nvSpPr>
        <p:spPr bwMode="auto">
          <a:xfrm flipH="1">
            <a:off x="1501775" y="4471988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3818" name="Group 22"/>
          <p:cNvGrpSpPr>
            <a:grpSpLocks/>
          </p:cNvGrpSpPr>
          <p:nvPr/>
        </p:nvGrpSpPr>
        <p:grpSpPr bwMode="auto">
          <a:xfrm>
            <a:off x="2779713" y="4219575"/>
            <a:ext cx="176212" cy="342900"/>
            <a:chOff x="1670" y="2765"/>
            <a:chExt cx="111" cy="216"/>
          </a:xfrm>
        </p:grpSpPr>
        <p:sp>
          <p:nvSpPr>
            <p:cNvPr id="33873" name="Line 2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4" name="Line 2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5" name="Line 2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6" name="Line 2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Line 2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8" name="Line 2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79" name="Line 2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19" name="Text Box 30"/>
          <p:cNvSpPr txBox="1">
            <a:spLocks noChangeArrowheads="1"/>
          </p:cNvSpPr>
          <p:nvPr/>
        </p:nvSpPr>
        <p:spPr bwMode="auto">
          <a:xfrm>
            <a:off x="2414588" y="39131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3820" name="Group 31"/>
          <p:cNvGrpSpPr>
            <a:grpSpLocks/>
          </p:cNvGrpSpPr>
          <p:nvPr/>
        </p:nvGrpSpPr>
        <p:grpSpPr bwMode="auto">
          <a:xfrm>
            <a:off x="469900" y="4000500"/>
            <a:ext cx="527050" cy="520700"/>
            <a:chOff x="311" y="2627"/>
            <a:chExt cx="332" cy="328"/>
          </a:xfrm>
        </p:grpSpPr>
        <p:sp>
          <p:nvSpPr>
            <p:cNvPr id="33869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70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3871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3872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3821" name="AutoShape 36"/>
          <p:cNvCxnSpPr>
            <a:cxnSpLocks noChangeShapeType="1"/>
            <a:stCxn id="33803" idx="6"/>
            <a:endCxn id="33858" idx="1"/>
          </p:cNvCxnSpPr>
          <p:nvPr/>
        </p:nvCxnSpPr>
        <p:spPr bwMode="auto">
          <a:xfrm flipV="1">
            <a:off x="1622425" y="3351213"/>
            <a:ext cx="3333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22" name="AutoShape 37"/>
          <p:cNvCxnSpPr>
            <a:cxnSpLocks noChangeShapeType="1"/>
            <a:stCxn id="33804" idx="2"/>
            <a:endCxn id="33858" idx="3"/>
          </p:cNvCxnSpPr>
          <p:nvPr/>
        </p:nvCxnSpPr>
        <p:spPr bwMode="auto">
          <a:xfrm flipH="1" flipV="1">
            <a:off x="2497138" y="3351213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3823" name="Group 38"/>
          <p:cNvGrpSpPr>
            <a:grpSpLocks/>
          </p:cNvGrpSpPr>
          <p:nvPr/>
        </p:nvGrpSpPr>
        <p:grpSpPr bwMode="auto">
          <a:xfrm>
            <a:off x="1355725" y="5454650"/>
            <a:ext cx="457200" cy="152400"/>
            <a:chOff x="1392" y="3552"/>
            <a:chExt cx="288" cy="96"/>
          </a:xfrm>
        </p:grpSpPr>
        <p:sp>
          <p:nvSpPr>
            <p:cNvPr id="33866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7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8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4" name="Line 42"/>
          <p:cNvSpPr>
            <a:spLocks noChangeShapeType="1"/>
          </p:cNvSpPr>
          <p:nvPr/>
        </p:nvSpPr>
        <p:spPr bwMode="auto">
          <a:xfrm flipV="1">
            <a:off x="1589088" y="52117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25" name="Oval 43"/>
          <p:cNvSpPr>
            <a:spLocks noChangeArrowheads="1"/>
          </p:cNvSpPr>
          <p:nvPr/>
        </p:nvSpPr>
        <p:spPr bwMode="auto">
          <a:xfrm>
            <a:off x="3959225" y="32781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6" name="Oval 44"/>
          <p:cNvSpPr>
            <a:spLocks noChangeArrowheads="1"/>
          </p:cNvSpPr>
          <p:nvPr/>
        </p:nvSpPr>
        <p:spPr bwMode="auto">
          <a:xfrm>
            <a:off x="28051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27" name="AutoShape 45"/>
          <p:cNvCxnSpPr>
            <a:cxnSpLocks noChangeShapeType="1"/>
            <a:stCxn id="33805" idx="6"/>
            <a:endCxn id="33826" idx="2"/>
          </p:cNvCxnSpPr>
          <p:nvPr/>
        </p:nvCxnSpPr>
        <p:spPr bwMode="auto">
          <a:xfrm>
            <a:off x="1654175" y="5211763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28" name="AutoShape 46"/>
          <p:cNvCxnSpPr>
            <a:cxnSpLocks noChangeShapeType="1"/>
            <a:stCxn id="33826" idx="0"/>
            <a:endCxn id="33875" idx="1"/>
          </p:cNvCxnSpPr>
          <p:nvPr/>
        </p:nvCxnSpPr>
        <p:spPr bwMode="auto">
          <a:xfrm flipH="1" flipV="1">
            <a:off x="28702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3829" name="Oval 47"/>
          <p:cNvSpPr>
            <a:spLocks noChangeArrowheads="1"/>
          </p:cNvSpPr>
          <p:nvPr/>
        </p:nvSpPr>
        <p:spPr bwMode="auto">
          <a:xfrm>
            <a:off x="6651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30" name="AutoShape 48"/>
          <p:cNvCxnSpPr>
            <a:cxnSpLocks noChangeShapeType="1"/>
            <a:stCxn id="33870" idx="0"/>
            <a:endCxn id="33829" idx="4"/>
          </p:cNvCxnSpPr>
          <p:nvPr/>
        </p:nvCxnSpPr>
        <p:spPr bwMode="auto">
          <a:xfrm flipH="1" flipV="1">
            <a:off x="731838" y="3413125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31" name="AutoShape 49"/>
          <p:cNvCxnSpPr>
            <a:cxnSpLocks noChangeShapeType="1"/>
            <a:stCxn id="33829" idx="6"/>
            <a:endCxn id="33803" idx="2"/>
          </p:cNvCxnSpPr>
          <p:nvPr/>
        </p:nvCxnSpPr>
        <p:spPr bwMode="auto">
          <a:xfrm>
            <a:off x="796925" y="3352800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3832" name="Oval 50"/>
          <p:cNvSpPr>
            <a:spLocks noChangeArrowheads="1"/>
          </p:cNvSpPr>
          <p:nvPr/>
        </p:nvSpPr>
        <p:spPr bwMode="auto">
          <a:xfrm>
            <a:off x="3975100" y="51498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33" name="AutoShape 51"/>
          <p:cNvCxnSpPr>
            <a:cxnSpLocks noChangeShapeType="1"/>
            <a:stCxn id="33826" idx="6"/>
            <a:endCxn id="33832" idx="2"/>
          </p:cNvCxnSpPr>
          <p:nvPr/>
        </p:nvCxnSpPr>
        <p:spPr bwMode="auto">
          <a:xfrm>
            <a:off x="2936875" y="521176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3834" name="Group 52"/>
          <p:cNvGrpSpPr>
            <a:grpSpLocks/>
          </p:cNvGrpSpPr>
          <p:nvPr/>
        </p:nvGrpSpPr>
        <p:grpSpPr bwMode="auto">
          <a:xfrm rot="5400000" flipH="1" flipV="1">
            <a:off x="3372644" y="3115469"/>
            <a:ext cx="177800" cy="455612"/>
            <a:chOff x="3450" y="2313"/>
            <a:chExt cx="111" cy="216"/>
          </a:xfrm>
        </p:grpSpPr>
        <p:sp>
          <p:nvSpPr>
            <p:cNvPr id="33859" name="Line 5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0" name="Line 5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5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5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5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5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5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35" name="Text Box 60"/>
          <p:cNvSpPr txBox="1">
            <a:spLocks noChangeArrowheads="1"/>
          </p:cNvSpPr>
          <p:nvPr/>
        </p:nvSpPr>
        <p:spPr bwMode="auto">
          <a:xfrm>
            <a:off x="3035300" y="339725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3836" name="AutoShape 61"/>
          <p:cNvCxnSpPr>
            <a:cxnSpLocks noChangeShapeType="1"/>
            <a:stCxn id="33825" idx="2"/>
            <a:endCxn id="33861" idx="1"/>
          </p:cNvCxnSpPr>
          <p:nvPr/>
        </p:nvCxnSpPr>
        <p:spPr bwMode="auto">
          <a:xfrm flipH="1">
            <a:off x="3689350" y="334010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37" name="AutoShape 62"/>
          <p:cNvCxnSpPr>
            <a:cxnSpLocks noChangeShapeType="1"/>
            <a:stCxn id="33804" idx="6"/>
            <a:endCxn id="33859" idx="0"/>
          </p:cNvCxnSpPr>
          <p:nvPr/>
        </p:nvCxnSpPr>
        <p:spPr bwMode="auto">
          <a:xfrm>
            <a:off x="2911475" y="335438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3838" name="AutoShape 63"/>
          <p:cNvCxnSpPr>
            <a:cxnSpLocks noChangeShapeType="1"/>
            <a:stCxn id="33825" idx="6"/>
            <a:endCxn id="33832" idx="6"/>
          </p:cNvCxnSpPr>
          <p:nvPr/>
        </p:nvCxnSpPr>
        <p:spPr bwMode="auto">
          <a:xfrm>
            <a:off x="4090988" y="3340100"/>
            <a:ext cx="15875" cy="1871663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3839" name="Group 64"/>
          <p:cNvGrpSpPr>
            <a:grpSpLocks/>
          </p:cNvGrpSpPr>
          <p:nvPr/>
        </p:nvGrpSpPr>
        <p:grpSpPr bwMode="auto">
          <a:xfrm>
            <a:off x="1955800" y="3103563"/>
            <a:ext cx="541338" cy="527050"/>
            <a:chOff x="1698" y="2318"/>
            <a:chExt cx="341" cy="332"/>
          </a:xfrm>
        </p:grpSpPr>
        <p:sp>
          <p:nvSpPr>
            <p:cNvPr id="33857" name="Oval 65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8" name="Text Box 66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3840" name="Text Box 67"/>
          <p:cNvSpPr txBox="1">
            <a:spLocks noChangeArrowheads="1"/>
          </p:cNvSpPr>
          <p:nvPr/>
        </p:nvSpPr>
        <p:spPr bwMode="auto">
          <a:xfrm>
            <a:off x="2047875" y="272573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3841" name="Line 68"/>
          <p:cNvSpPr>
            <a:spLocks noChangeShapeType="1"/>
          </p:cNvSpPr>
          <p:nvPr/>
        </p:nvSpPr>
        <p:spPr bwMode="auto">
          <a:xfrm>
            <a:off x="4189413" y="4000500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42" name="Text Box 69"/>
          <p:cNvSpPr txBox="1">
            <a:spLocks noChangeArrowheads="1"/>
          </p:cNvSpPr>
          <p:nvPr/>
        </p:nvSpPr>
        <p:spPr bwMode="auto">
          <a:xfrm>
            <a:off x="3854450" y="4100513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3843" name="Oval 70"/>
          <p:cNvSpPr>
            <a:spLocks noChangeArrowheads="1"/>
          </p:cNvSpPr>
          <p:nvPr/>
        </p:nvSpPr>
        <p:spPr bwMode="auto">
          <a:xfrm>
            <a:off x="469900" y="5137150"/>
            <a:ext cx="4076700" cy="1476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Oval 71"/>
          <p:cNvSpPr>
            <a:spLocks noChangeArrowheads="1"/>
          </p:cNvSpPr>
          <p:nvPr/>
        </p:nvSpPr>
        <p:spPr bwMode="auto">
          <a:xfrm>
            <a:off x="469900" y="3205163"/>
            <a:ext cx="1343025" cy="2651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5" name="Oval 72"/>
          <p:cNvSpPr>
            <a:spLocks noChangeArrowheads="1"/>
          </p:cNvSpPr>
          <p:nvPr/>
        </p:nvSpPr>
        <p:spPr bwMode="auto">
          <a:xfrm>
            <a:off x="2717800" y="3205163"/>
            <a:ext cx="255588" cy="28892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46" name="Text Box 73"/>
          <p:cNvSpPr txBox="1">
            <a:spLocks noChangeArrowheads="1"/>
          </p:cNvSpPr>
          <p:nvPr/>
        </p:nvSpPr>
        <p:spPr bwMode="auto">
          <a:xfrm>
            <a:off x="625475" y="280035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  <p:sp>
        <p:nvSpPr>
          <p:cNvPr id="33847" name="Text Box 74"/>
          <p:cNvSpPr txBox="1">
            <a:spLocks noChangeArrowheads="1"/>
          </p:cNvSpPr>
          <p:nvPr/>
        </p:nvSpPr>
        <p:spPr bwMode="auto">
          <a:xfrm>
            <a:off x="2401888" y="2887663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b</a:t>
            </a:r>
          </a:p>
        </p:txBody>
      </p:sp>
      <p:sp>
        <p:nvSpPr>
          <p:cNvPr id="33848" name="Text Box 75"/>
          <p:cNvSpPr txBox="1">
            <a:spLocks noChangeArrowheads="1"/>
          </p:cNvSpPr>
          <p:nvPr/>
        </p:nvSpPr>
        <p:spPr bwMode="auto">
          <a:xfrm>
            <a:off x="2001838" y="52720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d</a:t>
            </a:r>
          </a:p>
        </p:txBody>
      </p:sp>
      <p:sp>
        <p:nvSpPr>
          <p:cNvPr id="33849" name="Line 76"/>
          <p:cNvSpPr>
            <a:spLocks noChangeShapeType="1"/>
          </p:cNvSpPr>
          <p:nvPr/>
        </p:nvSpPr>
        <p:spPr bwMode="auto">
          <a:xfrm>
            <a:off x="17907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50" name="Line 77"/>
          <p:cNvSpPr>
            <a:spLocks noChangeShapeType="1"/>
          </p:cNvSpPr>
          <p:nvPr/>
        </p:nvSpPr>
        <p:spPr bwMode="auto">
          <a:xfrm>
            <a:off x="30353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51" name="Text Box 78"/>
          <p:cNvSpPr txBox="1">
            <a:spLocks noChangeArrowheads="1"/>
          </p:cNvSpPr>
          <p:nvPr/>
        </p:nvSpPr>
        <p:spPr bwMode="auto">
          <a:xfrm>
            <a:off x="1771650" y="41338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3852" name="Text Box 79"/>
          <p:cNvSpPr txBox="1">
            <a:spLocks noChangeArrowheads="1"/>
          </p:cNvSpPr>
          <p:nvPr/>
        </p:nvSpPr>
        <p:spPr bwMode="auto">
          <a:xfrm>
            <a:off x="3035300" y="41735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3853" name="Line 80"/>
          <p:cNvSpPr>
            <a:spLocks noChangeShapeType="1"/>
          </p:cNvSpPr>
          <p:nvPr/>
        </p:nvSpPr>
        <p:spPr bwMode="auto">
          <a:xfrm>
            <a:off x="3316288" y="312261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54" name="Text Box 81"/>
          <p:cNvSpPr txBox="1">
            <a:spLocks noChangeArrowheads="1"/>
          </p:cNvSpPr>
          <p:nvPr/>
        </p:nvSpPr>
        <p:spPr bwMode="auto">
          <a:xfrm>
            <a:off x="3278188" y="27035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3855" name="Line 82"/>
          <p:cNvSpPr>
            <a:spLocks noChangeShapeType="1"/>
          </p:cNvSpPr>
          <p:nvPr/>
        </p:nvSpPr>
        <p:spPr bwMode="auto">
          <a:xfrm>
            <a:off x="2095500" y="376396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3856" name="Text Box 83"/>
          <p:cNvSpPr txBox="1">
            <a:spLocks noChangeArrowheads="1"/>
          </p:cNvSpPr>
          <p:nvPr/>
        </p:nvSpPr>
        <p:spPr bwMode="auto">
          <a:xfrm>
            <a:off x="2052638" y="374967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  <p:graphicFrame>
        <p:nvGraphicFramePr>
          <p:cNvPr id="33795" name="Object 85"/>
          <p:cNvGraphicFramePr>
            <a:graphicFrameLocks noChangeAspect="1"/>
          </p:cNvGraphicFramePr>
          <p:nvPr>
            <p:ph sz="half" idx="2"/>
          </p:nvPr>
        </p:nvGraphicFramePr>
        <p:xfrm>
          <a:off x="5410200" y="4219575"/>
          <a:ext cx="2209800" cy="1738313"/>
        </p:xfrm>
        <a:graphic>
          <a:graphicData uri="http://schemas.openxmlformats.org/presentationml/2006/ole">
            <p:oleObj spid="_x0000_s33795" name="Equation" r:id="rId4" imgW="1130040" imgH="888840" progId="Equation.3">
              <p:embed/>
            </p:oleObj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482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48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5CEBE2E-D6D8-40CE-89D3-1D125EFCB918}" type="slidenum">
              <a:rPr lang="en-US" smtClean="0"/>
              <a:pPr lvl="1"/>
              <a:t>76</a:t>
            </a:fld>
            <a:endParaRPr lang="en-US" smtClean="0"/>
          </a:p>
        </p:txBody>
      </p:sp>
      <p:sp>
        <p:nvSpPr>
          <p:cNvPr id="348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48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4818" name="Equation" r:id="rId3" imgW="583920" imgH="228600" progId="Equation.3">
              <p:embed/>
            </p:oleObj>
          </a:graphicData>
        </a:graphic>
      </p:graphicFrame>
      <p:sp>
        <p:nvSpPr>
          <p:cNvPr id="34825" name="Text Box 5"/>
          <p:cNvSpPr txBox="1">
            <a:spLocks noChangeArrowheads="1"/>
          </p:cNvSpPr>
          <p:nvPr/>
        </p:nvSpPr>
        <p:spPr bwMode="auto">
          <a:xfrm>
            <a:off x="4495800" y="2743200"/>
            <a:ext cx="44958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 startAt="3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</p:txBody>
      </p:sp>
      <p:sp>
        <p:nvSpPr>
          <p:cNvPr id="34826" name="Text Box 6"/>
          <p:cNvSpPr txBox="1">
            <a:spLocks noChangeArrowheads="1"/>
          </p:cNvSpPr>
          <p:nvPr/>
        </p:nvSpPr>
        <p:spPr bwMode="auto">
          <a:xfrm>
            <a:off x="152400" y="3716338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4827" name="Oval 7"/>
          <p:cNvSpPr>
            <a:spLocks noChangeArrowheads="1"/>
          </p:cNvSpPr>
          <p:nvPr/>
        </p:nvSpPr>
        <p:spPr bwMode="auto">
          <a:xfrm>
            <a:off x="14906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Oval 8"/>
          <p:cNvSpPr>
            <a:spLocks noChangeArrowheads="1"/>
          </p:cNvSpPr>
          <p:nvPr/>
        </p:nvSpPr>
        <p:spPr bwMode="auto">
          <a:xfrm>
            <a:off x="2779713" y="3292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Oval 9"/>
          <p:cNvSpPr>
            <a:spLocks noChangeArrowheads="1"/>
          </p:cNvSpPr>
          <p:nvPr/>
        </p:nvSpPr>
        <p:spPr bwMode="auto">
          <a:xfrm>
            <a:off x="15224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30" name="AutoShape 10"/>
          <p:cNvCxnSpPr>
            <a:cxnSpLocks noChangeShapeType="1"/>
            <a:stCxn id="34829" idx="2"/>
            <a:endCxn id="34893" idx="4"/>
          </p:cNvCxnSpPr>
          <p:nvPr/>
        </p:nvCxnSpPr>
        <p:spPr bwMode="auto">
          <a:xfrm rot="10800000">
            <a:off x="733425" y="4521200"/>
            <a:ext cx="7889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4831" name="AutoShape 11"/>
          <p:cNvCxnSpPr>
            <a:cxnSpLocks noChangeShapeType="1"/>
            <a:stCxn id="34829" idx="0"/>
            <a:endCxn id="34837" idx="1"/>
          </p:cNvCxnSpPr>
          <p:nvPr/>
        </p:nvCxnSpPr>
        <p:spPr bwMode="auto">
          <a:xfrm flipH="1" flipV="1">
            <a:off x="15875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32" name="AutoShape 12"/>
          <p:cNvCxnSpPr>
            <a:cxnSpLocks noChangeShapeType="1"/>
            <a:stCxn id="34827" idx="4"/>
            <a:endCxn id="34835" idx="0"/>
          </p:cNvCxnSpPr>
          <p:nvPr/>
        </p:nvCxnSpPr>
        <p:spPr bwMode="auto">
          <a:xfrm>
            <a:off x="1557338" y="3413125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33" name="AutoShape 13"/>
          <p:cNvCxnSpPr>
            <a:cxnSpLocks noChangeShapeType="1"/>
            <a:stCxn id="34828" idx="4"/>
            <a:endCxn id="34897" idx="0"/>
          </p:cNvCxnSpPr>
          <p:nvPr/>
        </p:nvCxnSpPr>
        <p:spPr bwMode="auto">
          <a:xfrm>
            <a:off x="2846388" y="341471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834" name="Text Box 14"/>
          <p:cNvSpPr txBox="1">
            <a:spLocks noChangeArrowheads="1"/>
          </p:cNvSpPr>
          <p:nvPr/>
        </p:nvSpPr>
        <p:spPr bwMode="auto">
          <a:xfrm>
            <a:off x="1119188" y="391477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4835" name="Line 15"/>
          <p:cNvSpPr>
            <a:spLocks noChangeShapeType="1"/>
          </p:cNvSpPr>
          <p:nvPr/>
        </p:nvSpPr>
        <p:spPr bwMode="auto">
          <a:xfrm>
            <a:off x="1573213" y="4219575"/>
            <a:ext cx="100012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16"/>
          <p:cNvSpPr>
            <a:spLocks noChangeShapeType="1"/>
          </p:cNvSpPr>
          <p:nvPr/>
        </p:nvSpPr>
        <p:spPr bwMode="auto">
          <a:xfrm flipH="1">
            <a:off x="1497013" y="4252913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17"/>
          <p:cNvSpPr>
            <a:spLocks noChangeShapeType="1"/>
          </p:cNvSpPr>
          <p:nvPr/>
        </p:nvSpPr>
        <p:spPr bwMode="auto">
          <a:xfrm>
            <a:off x="1497013" y="4524375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8" name="Line 18"/>
          <p:cNvSpPr>
            <a:spLocks noChangeShapeType="1"/>
          </p:cNvSpPr>
          <p:nvPr/>
        </p:nvSpPr>
        <p:spPr bwMode="auto">
          <a:xfrm>
            <a:off x="1501775" y="4286250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9" name="Line 19"/>
          <p:cNvSpPr>
            <a:spLocks noChangeShapeType="1"/>
          </p:cNvSpPr>
          <p:nvPr/>
        </p:nvSpPr>
        <p:spPr bwMode="auto">
          <a:xfrm flipH="1">
            <a:off x="1501775" y="4357688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40" name="Line 20"/>
          <p:cNvSpPr>
            <a:spLocks noChangeShapeType="1"/>
          </p:cNvSpPr>
          <p:nvPr/>
        </p:nvSpPr>
        <p:spPr bwMode="auto">
          <a:xfrm>
            <a:off x="1501775" y="4400550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41" name="Line 21"/>
          <p:cNvSpPr>
            <a:spLocks noChangeShapeType="1"/>
          </p:cNvSpPr>
          <p:nvPr/>
        </p:nvSpPr>
        <p:spPr bwMode="auto">
          <a:xfrm flipH="1">
            <a:off x="1501775" y="4471988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4842" name="Group 22"/>
          <p:cNvGrpSpPr>
            <a:grpSpLocks/>
          </p:cNvGrpSpPr>
          <p:nvPr/>
        </p:nvGrpSpPr>
        <p:grpSpPr bwMode="auto">
          <a:xfrm>
            <a:off x="2779713" y="4219575"/>
            <a:ext cx="176212" cy="342900"/>
            <a:chOff x="1670" y="2765"/>
            <a:chExt cx="111" cy="216"/>
          </a:xfrm>
        </p:grpSpPr>
        <p:sp>
          <p:nvSpPr>
            <p:cNvPr id="34897" name="Line 2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8" name="Line 2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9" name="Line 2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0" name="Line 2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1" name="Line 2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2" name="Line 2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03" name="Line 2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43" name="Text Box 30"/>
          <p:cNvSpPr txBox="1">
            <a:spLocks noChangeArrowheads="1"/>
          </p:cNvSpPr>
          <p:nvPr/>
        </p:nvSpPr>
        <p:spPr bwMode="auto">
          <a:xfrm>
            <a:off x="2414588" y="39131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4844" name="Group 31"/>
          <p:cNvGrpSpPr>
            <a:grpSpLocks/>
          </p:cNvGrpSpPr>
          <p:nvPr/>
        </p:nvGrpSpPr>
        <p:grpSpPr bwMode="auto">
          <a:xfrm>
            <a:off x="469900" y="4000500"/>
            <a:ext cx="527050" cy="520700"/>
            <a:chOff x="311" y="2627"/>
            <a:chExt cx="332" cy="328"/>
          </a:xfrm>
        </p:grpSpPr>
        <p:sp>
          <p:nvSpPr>
            <p:cNvPr id="34893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94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4895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4896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4845" name="AutoShape 36"/>
          <p:cNvCxnSpPr>
            <a:cxnSpLocks noChangeShapeType="1"/>
            <a:stCxn id="34827" idx="6"/>
            <a:endCxn id="34882" idx="1"/>
          </p:cNvCxnSpPr>
          <p:nvPr/>
        </p:nvCxnSpPr>
        <p:spPr bwMode="auto">
          <a:xfrm flipV="1">
            <a:off x="1622425" y="3351213"/>
            <a:ext cx="3333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46" name="AutoShape 37"/>
          <p:cNvCxnSpPr>
            <a:cxnSpLocks noChangeShapeType="1"/>
            <a:stCxn id="34828" idx="2"/>
            <a:endCxn id="34882" idx="3"/>
          </p:cNvCxnSpPr>
          <p:nvPr/>
        </p:nvCxnSpPr>
        <p:spPr bwMode="auto">
          <a:xfrm flipH="1" flipV="1">
            <a:off x="2497138" y="3351213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4847" name="Group 38"/>
          <p:cNvGrpSpPr>
            <a:grpSpLocks/>
          </p:cNvGrpSpPr>
          <p:nvPr/>
        </p:nvGrpSpPr>
        <p:grpSpPr bwMode="auto">
          <a:xfrm>
            <a:off x="1355725" y="5454650"/>
            <a:ext cx="457200" cy="152400"/>
            <a:chOff x="1392" y="3552"/>
            <a:chExt cx="288" cy="96"/>
          </a:xfrm>
        </p:grpSpPr>
        <p:sp>
          <p:nvSpPr>
            <p:cNvPr id="34890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1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92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48" name="Line 42"/>
          <p:cNvSpPr>
            <a:spLocks noChangeShapeType="1"/>
          </p:cNvSpPr>
          <p:nvPr/>
        </p:nvSpPr>
        <p:spPr bwMode="auto">
          <a:xfrm flipV="1">
            <a:off x="1589088" y="52117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49" name="Oval 43"/>
          <p:cNvSpPr>
            <a:spLocks noChangeArrowheads="1"/>
          </p:cNvSpPr>
          <p:nvPr/>
        </p:nvSpPr>
        <p:spPr bwMode="auto">
          <a:xfrm>
            <a:off x="3959225" y="32781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50" name="Oval 44"/>
          <p:cNvSpPr>
            <a:spLocks noChangeArrowheads="1"/>
          </p:cNvSpPr>
          <p:nvPr/>
        </p:nvSpPr>
        <p:spPr bwMode="auto">
          <a:xfrm>
            <a:off x="28051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51" name="AutoShape 45"/>
          <p:cNvCxnSpPr>
            <a:cxnSpLocks noChangeShapeType="1"/>
            <a:stCxn id="34829" idx="6"/>
            <a:endCxn id="34850" idx="2"/>
          </p:cNvCxnSpPr>
          <p:nvPr/>
        </p:nvCxnSpPr>
        <p:spPr bwMode="auto">
          <a:xfrm>
            <a:off x="1654175" y="5211763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52" name="AutoShape 46"/>
          <p:cNvCxnSpPr>
            <a:cxnSpLocks noChangeShapeType="1"/>
            <a:stCxn id="34850" idx="0"/>
            <a:endCxn id="34899" idx="1"/>
          </p:cNvCxnSpPr>
          <p:nvPr/>
        </p:nvCxnSpPr>
        <p:spPr bwMode="auto">
          <a:xfrm flipH="1" flipV="1">
            <a:off x="28702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853" name="Oval 47"/>
          <p:cNvSpPr>
            <a:spLocks noChangeArrowheads="1"/>
          </p:cNvSpPr>
          <p:nvPr/>
        </p:nvSpPr>
        <p:spPr bwMode="auto">
          <a:xfrm>
            <a:off x="6651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54" name="AutoShape 48"/>
          <p:cNvCxnSpPr>
            <a:cxnSpLocks noChangeShapeType="1"/>
            <a:stCxn id="34894" idx="0"/>
            <a:endCxn id="34853" idx="4"/>
          </p:cNvCxnSpPr>
          <p:nvPr/>
        </p:nvCxnSpPr>
        <p:spPr bwMode="auto">
          <a:xfrm flipH="1" flipV="1">
            <a:off x="731838" y="3413125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55" name="AutoShape 49"/>
          <p:cNvCxnSpPr>
            <a:cxnSpLocks noChangeShapeType="1"/>
            <a:stCxn id="34853" idx="6"/>
            <a:endCxn id="34827" idx="2"/>
          </p:cNvCxnSpPr>
          <p:nvPr/>
        </p:nvCxnSpPr>
        <p:spPr bwMode="auto">
          <a:xfrm>
            <a:off x="796925" y="3352800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856" name="Oval 50"/>
          <p:cNvSpPr>
            <a:spLocks noChangeArrowheads="1"/>
          </p:cNvSpPr>
          <p:nvPr/>
        </p:nvSpPr>
        <p:spPr bwMode="auto">
          <a:xfrm>
            <a:off x="3975100" y="51498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57" name="AutoShape 51"/>
          <p:cNvCxnSpPr>
            <a:cxnSpLocks noChangeShapeType="1"/>
            <a:stCxn id="34850" idx="6"/>
            <a:endCxn id="34856" idx="2"/>
          </p:cNvCxnSpPr>
          <p:nvPr/>
        </p:nvCxnSpPr>
        <p:spPr bwMode="auto">
          <a:xfrm>
            <a:off x="2936875" y="521176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4858" name="Group 52"/>
          <p:cNvGrpSpPr>
            <a:grpSpLocks/>
          </p:cNvGrpSpPr>
          <p:nvPr/>
        </p:nvGrpSpPr>
        <p:grpSpPr bwMode="auto">
          <a:xfrm rot="5400000" flipH="1" flipV="1">
            <a:off x="3372644" y="3115469"/>
            <a:ext cx="177800" cy="455612"/>
            <a:chOff x="3450" y="2313"/>
            <a:chExt cx="111" cy="216"/>
          </a:xfrm>
        </p:grpSpPr>
        <p:sp>
          <p:nvSpPr>
            <p:cNvPr id="34883" name="Line 5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Line 5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Line 5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6" name="Line 5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7" name="Line 5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Line 5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9" name="Line 5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59" name="Text Box 60"/>
          <p:cNvSpPr txBox="1">
            <a:spLocks noChangeArrowheads="1"/>
          </p:cNvSpPr>
          <p:nvPr/>
        </p:nvSpPr>
        <p:spPr bwMode="auto">
          <a:xfrm>
            <a:off x="3035300" y="339725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4860" name="AutoShape 61"/>
          <p:cNvCxnSpPr>
            <a:cxnSpLocks noChangeShapeType="1"/>
            <a:stCxn id="34849" idx="2"/>
            <a:endCxn id="34885" idx="1"/>
          </p:cNvCxnSpPr>
          <p:nvPr/>
        </p:nvCxnSpPr>
        <p:spPr bwMode="auto">
          <a:xfrm flipH="1">
            <a:off x="3689350" y="334010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61" name="AutoShape 62"/>
          <p:cNvCxnSpPr>
            <a:cxnSpLocks noChangeShapeType="1"/>
            <a:stCxn id="34828" idx="6"/>
            <a:endCxn id="34883" idx="0"/>
          </p:cNvCxnSpPr>
          <p:nvPr/>
        </p:nvCxnSpPr>
        <p:spPr bwMode="auto">
          <a:xfrm>
            <a:off x="2911475" y="335438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62" name="AutoShape 63"/>
          <p:cNvCxnSpPr>
            <a:cxnSpLocks noChangeShapeType="1"/>
            <a:stCxn id="34849" idx="6"/>
            <a:endCxn id="34856" idx="6"/>
          </p:cNvCxnSpPr>
          <p:nvPr/>
        </p:nvCxnSpPr>
        <p:spPr bwMode="auto">
          <a:xfrm>
            <a:off x="4090988" y="3340100"/>
            <a:ext cx="15875" cy="1871663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4863" name="Group 64"/>
          <p:cNvGrpSpPr>
            <a:grpSpLocks/>
          </p:cNvGrpSpPr>
          <p:nvPr/>
        </p:nvGrpSpPr>
        <p:grpSpPr bwMode="auto">
          <a:xfrm>
            <a:off x="1955800" y="3103563"/>
            <a:ext cx="541338" cy="527050"/>
            <a:chOff x="1698" y="2318"/>
            <a:chExt cx="341" cy="332"/>
          </a:xfrm>
        </p:grpSpPr>
        <p:sp>
          <p:nvSpPr>
            <p:cNvPr id="34881" name="Oval 65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2" name="Text Box 66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4864" name="Text Box 67"/>
          <p:cNvSpPr txBox="1">
            <a:spLocks noChangeArrowheads="1"/>
          </p:cNvSpPr>
          <p:nvPr/>
        </p:nvSpPr>
        <p:spPr bwMode="auto">
          <a:xfrm>
            <a:off x="2047875" y="272573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4865" name="Line 68"/>
          <p:cNvSpPr>
            <a:spLocks noChangeShapeType="1"/>
          </p:cNvSpPr>
          <p:nvPr/>
        </p:nvSpPr>
        <p:spPr bwMode="auto">
          <a:xfrm>
            <a:off x="4189413" y="4000500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66" name="Text Box 69"/>
          <p:cNvSpPr txBox="1">
            <a:spLocks noChangeArrowheads="1"/>
          </p:cNvSpPr>
          <p:nvPr/>
        </p:nvSpPr>
        <p:spPr bwMode="auto">
          <a:xfrm>
            <a:off x="3854450" y="4100513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4867" name="Oval 70"/>
          <p:cNvSpPr>
            <a:spLocks noChangeArrowheads="1"/>
          </p:cNvSpPr>
          <p:nvPr/>
        </p:nvSpPr>
        <p:spPr bwMode="auto">
          <a:xfrm>
            <a:off x="469900" y="5137150"/>
            <a:ext cx="4076700" cy="1476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8" name="Oval 71"/>
          <p:cNvSpPr>
            <a:spLocks noChangeArrowheads="1"/>
          </p:cNvSpPr>
          <p:nvPr/>
        </p:nvSpPr>
        <p:spPr bwMode="auto">
          <a:xfrm>
            <a:off x="469900" y="3205163"/>
            <a:ext cx="1343025" cy="2651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69" name="Oval 72"/>
          <p:cNvSpPr>
            <a:spLocks noChangeArrowheads="1"/>
          </p:cNvSpPr>
          <p:nvPr/>
        </p:nvSpPr>
        <p:spPr bwMode="auto">
          <a:xfrm>
            <a:off x="2717800" y="3205163"/>
            <a:ext cx="255588" cy="28892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70" name="Text Box 73"/>
          <p:cNvSpPr txBox="1">
            <a:spLocks noChangeArrowheads="1"/>
          </p:cNvSpPr>
          <p:nvPr/>
        </p:nvSpPr>
        <p:spPr bwMode="auto">
          <a:xfrm>
            <a:off x="625475" y="280035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  <p:sp>
        <p:nvSpPr>
          <p:cNvPr id="34871" name="Text Box 74"/>
          <p:cNvSpPr txBox="1">
            <a:spLocks noChangeArrowheads="1"/>
          </p:cNvSpPr>
          <p:nvPr/>
        </p:nvSpPr>
        <p:spPr bwMode="auto">
          <a:xfrm>
            <a:off x="2401888" y="2887663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b</a:t>
            </a:r>
          </a:p>
        </p:txBody>
      </p:sp>
      <p:sp>
        <p:nvSpPr>
          <p:cNvPr id="34872" name="Text Box 75"/>
          <p:cNvSpPr txBox="1">
            <a:spLocks noChangeArrowheads="1"/>
          </p:cNvSpPr>
          <p:nvPr/>
        </p:nvSpPr>
        <p:spPr bwMode="auto">
          <a:xfrm>
            <a:off x="2001838" y="52720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d</a:t>
            </a:r>
          </a:p>
        </p:txBody>
      </p:sp>
      <p:sp>
        <p:nvSpPr>
          <p:cNvPr id="34873" name="Line 76"/>
          <p:cNvSpPr>
            <a:spLocks noChangeShapeType="1"/>
          </p:cNvSpPr>
          <p:nvPr/>
        </p:nvSpPr>
        <p:spPr bwMode="auto">
          <a:xfrm>
            <a:off x="17907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74" name="Line 77"/>
          <p:cNvSpPr>
            <a:spLocks noChangeShapeType="1"/>
          </p:cNvSpPr>
          <p:nvPr/>
        </p:nvSpPr>
        <p:spPr bwMode="auto">
          <a:xfrm>
            <a:off x="30353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75" name="Text Box 78"/>
          <p:cNvSpPr txBox="1">
            <a:spLocks noChangeArrowheads="1"/>
          </p:cNvSpPr>
          <p:nvPr/>
        </p:nvSpPr>
        <p:spPr bwMode="auto">
          <a:xfrm>
            <a:off x="1771650" y="41338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4876" name="Text Box 79"/>
          <p:cNvSpPr txBox="1">
            <a:spLocks noChangeArrowheads="1"/>
          </p:cNvSpPr>
          <p:nvPr/>
        </p:nvSpPr>
        <p:spPr bwMode="auto">
          <a:xfrm>
            <a:off x="3035300" y="41735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4877" name="Line 80"/>
          <p:cNvSpPr>
            <a:spLocks noChangeShapeType="1"/>
          </p:cNvSpPr>
          <p:nvPr/>
        </p:nvSpPr>
        <p:spPr bwMode="auto">
          <a:xfrm>
            <a:off x="3316288" y="312261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78" name="Text Box 81"/>
          <p:cNvSpPr txBox="1">
            <a:spLocks noChangeArrowheads="1"/>
          </p:cNvSpPr>
          <p:nvPr/>
        </p:nvSpPr>
        <p:spPr bwMode="auto">
          <a:xfrm>
            <a:off x="3278188" y="27035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4879" name="Line 82"/>
          <p:cNvSpPr>
            <a:spLocks noChangeShapeType="1"/>
          </p:cNvSpPr>
          <p:nvPr/>
        </p:nvSpPr>
        <p:spPr bwMode="auto">
          <a:xfrm>
            <a:off x="2095500" y="376396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80" name="Text Box 83"/>
          <p:cNvSpPr txBox="1">
            <a:spLocks noChangeArrowheads="1"/>
          </p:cNvSpPr>
          <p:nvPr/>
        </p:nvSpPr>
        <p:spPr bwMode="auto">
          <a:xfrm>
            <a:off x="2052638" y="374967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  <p:graphicFrame>
        <p:nvGraphicFramePr>
          <p:cNvPr id="34819" name="Object 86"/>
          <p:cNvGraphicFramePr>
            <a:graphicFrameLocks noChangeAspect="1"/>
          </p:cNvGraphicFramePr>
          <p:nvPr>
            <p:ph sz="half" idx="2"/>
          </p:nvPr>
        </p:nvGraphicFramePr>
        <p:xfrm>
          <a:off x="4953000" y="3706813"/>
          <a:ext cx="3810000" cy="2579687"/>
        </p:xfrm>
        <a:graphic>
          <a:graphicData uri="http://schemas.openxmlformats.org/presentationml/2006/ole">
            <p:oleObj spid="_x0000_s34819" name="Equation" r:id="rId4" imgW="2361960" imgH="1828800" progId="Equation.3">
              <p:embed/>
            </p:oleObj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7FC5137-6A82-4900-8288-5046BF90F336}" type="slidenum">
              <a:rPr lang="en-US" smtClean="0"/>
              <a:pPr lvl="1"/>
              <a:t>77</a:t>
            </a:fld>
            <a:endParaRPr lang="en-US" smtClean="0"/>
          </a:p>
        </p:txBody>
      </p:sp>
      <p:sp>
        <p:nvSpPr>
          <p:cNvPr id="358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58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5842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5842" name="Equation" r:id="rId3" imgW="583920" imgH="228600" progId="Equation.3">
              <p:embed/>
            </p:oleObj>
          </a:graphicData>
        </a:graphic>
      </p:graphicFrame>
      <p:sp>
        <p:nvSpPr>
          <p:cNvPr id="35850" name="Text Box 5"/>
          <p:cNvSpPr txBox="1">
            <a:spLocks noChangeArrowheads="1"/>
          </p:cNvSpPr>
          <p:nvPr/>
        </p:nvSpPr>
        <p:spPr bwMode="auto">
          <a:xfrm>
            <a:off x="4495800" y="2743200"/>
            <a:ext cx="44958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 startAt="3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</p:txBody>
      </p:sp>
      <p:sp>
        <p:nvSpPr>
          <p:cNvPr id="35851" name="Text Box 6"/>
          <p:cNvSpPr txBox="1">
            <a:spLocks noChangeArrowheads="1"/>
          </p:cNvSpPr>
          <p:nvPr/>
        </p:nvSpPr>
        <p:spPr bwMode="auto">
          <a:xfrm>
            <a:off x="152400" y="3716338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5852" name="Oval 7"/>
          <p:cNvSpPr>
            <a:spLocks noChangeArrowheads="1"/>
          </p:cNvSpPr>
          <p:nvPr/>
        </p:nvSpPr>
        <p:spPr bwMode="auto">
          <a:xfrm>
            <a:off x="14906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Oval 8"/>
          <p:cNvSpPr>
            <a:spLocks noChangeArrowheads="1"/>
          </p:cNvSpPr>
          <p:nvPr/>
        </p:nvSpPr>
        <p:spPr bwMode="auto">
          <a:xfrm>
            <a:off x="2779713" y="3292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Oval 9"/>
          <p:cNvSpPr>
            <a:spLocks noChangeArrowheads="1"/>
          </p:cNvSpPr>
          <p:nvPr/>
        </p:nvSpPr>
        <p:spPr bwMode="auto">
          <a:xfrm>
            <a:off x="15224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5" name="AutoShape 10"/>
          <p:cNvCxnSpPr>
            <a:cxnSpLocks noChangeShapeType="1"/>
            <a:stCxn id="35854" idx="2"/>
            <a:endCxn id="35919" idx="4"/>
          </p:cNvCxnSpPr>
          <p:nvPr/>
        </p:nvCxnSpPr>
        <p:spPr bwMode="auto">
          <a:xfrm rot="10800000">
            <a:off x="733425" y="4521200"/>
            <a:ext cx="7889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5856" name="AutoShape 11"/>
          <p:cNvCxnSpPr>
            <a:cxnSpLocks noChangeShapeType="1"/>
            <a:stCxn id="35854" idx="0"/>
            <a:endCxn id="35862" idx="1"/>
          </p:cNvCxnSpPr>
          <p:nvPr/>
        </p:nvCxnSpPr>
        <p:spPr bwMode="auto">
          <a:xfrm flipH="1" flipV="1">
            <a:off x="15875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57" name="AutoShape 12"/>
          <p:cNvCxnSpPr>
            <a:cxnSpLocks noChangeShapeType="1"/>
            <a:stCxn id="35852" idx="4"/>
            <a:endCxn id="35860" idx="0"/>
          </p:cNvCxnSpPr>
          <p:nvPr/>
        </p:nvCxnSpPr>
        <p:spPr bwMode="auto">
          <a:xfrm>
            <a:off x="1557338" y="3413125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58" name="AutoShape 13"/>
          <p:cNvCxnSpPr>
            <a:cxnSpLocks noChangeShapeType="1"/>
            <a:stCxn id="35853" idx="4"/>
            <a:endCxn id="35923" idx="0"/>
          </p:cNvCxnSpPr>
          <p:nvPr/>
        </p:nvCxnSpPr>
        <p:spPr bwMode="auto">
          <a:xfrm>
            <a:off x="2846388" y="341471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59" name="Text Box 14"/>
          <p:cNvSpPr txBox="1">
            <a:spLocks noChangeArrowheads="1"/>
          </p:cNvSpPr>
          <p:nvPr/>
        </p:nvSpPr>
        <p:spPr bwMode="auto">
          <a:xfrm>
            <a:off x="1119188" y="391477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5860" name="Line 15"/>
          <p:cNvSpPr>
            <a:spLocks noChangeShapeType="1"/>
          </p:cNvSpPr>
          <p:nvPr/>
        </p:nvSpPr>
        <p:spPr bwMode="auto">
          <a:xfrm>
            <a:off x="1573213" y="4219575"/>
            <a:ext cx="100012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1" name="Line 16"/>
          <p:cNvSpPr>
            <a:spLocks noChangeShapeType="1"/>
          </p:cNvSpPr>
          <p:nvPr/>
        </p:nvSpPr>
        <p:spPr bwMode="auto">
          <a:xfrm flipH="1">
            <a:off x="1497013" y="4252913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2" name="Line 17"/>
          <p:cNvSpPr>
            <a:spLocks noChangeShapeType="1"/>
          </p:cNvSpPr>
          <p:nvPr/>
        </p:nvSpPr>
        <p:spPr bwMode="auto">
          <a:xfrm>
            <a:off x="1497013" y="4524375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3" name="Line 18"/>
          <p:cNvSpPr>
            <a:spLocks noChangeShapeType="1"/>
          </p:cNvSpPr>
          <p:nvPr/>
        </p:nvSpPr>
        <p:spPr bwMode="auto">
          <a:xfrm>
            <a:off x="1501775" y="4286250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4" name="Line 19"/>
          <p:cNvSpPr>
            <a:spLocks noChangeShapeType="1"/>
          </p:cNvSpPr>
          <p:nvPr/>
        </p:nvSpPr>
        <p:spPr bwMode="auto">
          <a:xfrm flipH="1">
            <a:off x="1501775" y="4357688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5" name="Line 20"/>
          <p:cNvSpPr>
            <a:spLocks noChangeShapeType="1"/>
          </p:cNvSpPr>
          <p:nvPr/>
        </p:nvSpPr>
        <p:spPr bwMode="auto">
          <a:xfrm>
            <a:off x="1501775" y="4400550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6" name="Line 21"/>
          <p:cNvSpPr>
            <a:spLocks noChangeShapeType="1"/>
          </p:cNvSpPr>
          <p:nvPr/>
        </p:nvSpPr>
        <p:spPr bwMode="auto">
          <a:xfrm flipH="1">
            <a:off x="1501775" y="4471988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5867" name="Group 22"/>
          <p:cNvGrpSpPr>
            <a:grpSpLocks/>
          </p:cNvGrpSpPr>
          <p:nvPr/>
        </p:nvGrpSpPr>
        <p:grpSpPr bwMode="auto">
          <a:xfrm>
            <a:off x="2779713" y="4219575"/>
            <a:ext cx="176212" cy="342900"/>
            <a:chOff x="1670" y="2765"/>
            <a:chExt cx="111" cy="216"/>
          </a:xfrm>
        </p:grpSpPr>
        <p:sp>
          <p:nvSpPr>
            <p:cNvPr id="35923" name="Line 2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4" name="Line 2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5" name="Line 2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6" name="Line 2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7" name="Line 2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8" name="Line 2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9" name="Line 2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68" name="Text Box 30"/>
          <p:cNvSpPr txBox="1">
            <a:spLocks noChangeArrowheads="1"/>
          </p:cNvSpPr>
          <p:nvPr/>
        </p:nvSpPr>
        <p:spPr bwMode="auto">
          <a:xfrm>
            <a:off x="2414588" y="39131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5869" name="Group 31"/>
          <p:cNvGrpSpPr>
            <a:grpSpLocks/>
          </p:cNvGrpSpPr>
          <p:nvPr/>
        </p:nvGrpSpPr>
        <p:grpSpPr bwMode="auto">
          <a:xfrm>
            <a:off x="469900" y="4000500"/>
            <a:ext cx="527050" cy="520700"/>
            <a:chOff x="311" y="2627"/>
            <a:chExt cx="332" cy="328"/>
          </a:xfrm>
        </p:grpSpPr>
        <p:sp>
          <p:nvSpPr>
            <p:cNvPr id="35919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20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5921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5922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5870" name="AutoShape 36"/>
          <p:cNvCxnSpPr>
            <a:cxnSpLocks noChangeShapeType="1"/>
            <a:stCxn id="35852" idx="6"/>
            <a:endCxn id="35908" idx="1"/>
          </p:cNvCxnSpPr>
          <p:nvPr/>
        </p:nvCxnSpPr>
        <p:spPr bwMode="auto">
          <a:xfrm flipV="1">
            <a:off x="1622425" y="3351213"/>
            <a:ext cx="3333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1" name="AutoShape 37"/>
          <p:cNvCxnSpPr>
            <a:cxnSpLocks noChangeShapeType="1"/>
            <a:stCxn id="35853" idx="2"/>
            <a:endCxn id="35908" idx="3"/>
          </p:cNvCxnSpPr>
          <p:nvPr/>
        </p:nvCxnSpPr>
        <p:spPr bwMode="auto">
          <a:xfrm flipH="1" flipV="1">
            <a:off x="2497138" y="3351213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5872" name="Group 38"/>
          <p:cNvGrpSpPr>
            <a:grpSpLocks/>
          </p:cNvGrpSpPr>
          <p:nvPr/>
        </p:nvGrpSpPr>
        <p:grpSpPr bwMode="auto">
          <a:xfrm>
            <a:off x="1355725" y="5454650"/>
            <a:ext cx="457200" cy="152400"/>
            <a:chOff x="1392" y="3552"/>
            <a:chExt cx="288" cy="96"/>
          </a:xfrm>
        </p:grpSpPr>
        <p:sp>
          <p:nvSpPr>
            <p:cNvPr id="35916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7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8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73" name="Line 42"/>
          <p:cNvSpPr>
            <a:spLocks noChangeShapeType="1"/>
          </p:cNvSpPr>
          <p:nvPr/>
        </p:nvSpPr>
        <p:spPr bwMode="auto">
          <a:xfrm flipV="1">
            <a:off x="1589088" y="52117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74" name="Oval 43"/>
          <p:cNvSpPr>
            <a:spLocks noChangeArrowheads="1"/>
          </p:cNvSpPr>
          <p:nvPr/>
        </p:nvSpPr>
        <p:spPr bwMode="auto">
          <a:xfrm>
            <a:off x="3959225" y="32781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Oval 44"/>
          <p:cNvSpPr>
            <a:spLocks noChangeArrowheads="1"/>
          </p:cNvSpPr>
          <p:nvPr/>
        </p:nvSpPr>
        <p:spPr bwMode="auto">
          <a:xfrm>
            <a:off x="28051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6" name="AutoShape 45"/>
          <p:cNvCxnSpPr>
            <a:cxnSpLocks noChangeShapeType="1"/>
            <a:stCxn id="35854" idx="6"/>
            <a:endCxn id="35875" idx="2"/>
          </p:cNvCxnSpPr>
          <p:nvPr/>
        </p:nvCxnSpPr>
        <p:spPr bwMode="auto">
          <a:xfrm>
            <a:off x="1654175" y="5211763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7" name="AutoShape 46"/>
          <p:cNvCxnSpPr>
            <a:cxnSpLocks noChangeShapeType="1"/>
            <a:stCxn id="35875" idx="0"/>
            <a:endCxn id="35925" idx="1"/>
          </p:cNvCxnSpPr>
          <p:nvPr/>
        </p:nvCxnSpPr>
        <p:spPr bwMode="auto">
          <a:xfrm flipH="1" flipV="1">
            <a:off x="28702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78" name="Oval 47"/>
          <p:cNvSpPr>
            <a:spLocks noChangeArrowheads="1"/>
          </p:cNvSpPr>
          <p:nvPr/>
        </p:nvSpPr>
        <p:spPr bwMode="auto">
          <a:xfrm>
            <a:off x="6651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9" name="AutoShape 48"/>
          <p:cNvCxnSpPr>
            <a:cxnSpLocks noChangeShapeType="1"/>
            <a:stCxn id="35920" idx="0"/>
            <a:endCxn id="35878" idx="4"/>
          </p:cNvCxnSpPr>
          <p:nvPr/>
        </p:nvCxnSpPr>
        <p:spPr bwMode="auto">
          <a:xfrm flipH="1" flipV="1">
            <a:off x="731838" y="3413125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80" name="AutoShape 49"/>
          <p:cNvCxnSpPr>
            <a:cxnSpLocks noChangeShapeType="1"/>
            <a:stCxn id="35878" idx="6"/>
            <a:endCxn id="35852" idx="2"/>
          </p:cNvCxnSpPr>
          <p:nvPr/>
        </p:nvCxnSpPr>
        <p:spPr bwMode="auto">
          <a:xfrm>
            <a:off x="796925" y="3352800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81" name="Oval 50"/>
          <p:cNvSpPr>
            <a:spLocks noChangeArrowheads="1"/>
          </p:cNvSpPr>
          <p:nvPr/>
        </p:nvSpPr>
        <p:spPr bwMode="auto">
          <a:xfrm>
            <a:off x="3975100" y="51498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82" name="AutoShape 51"/>
          <p:cNvCxnSpPr>
            <a:cxnSpLocks noChangeShapeType="1"/>
            <a:stCxn id="35875" idx="6"/>
            <a:endCxn id="35881" idx="2"/>
          </p:cNvCxnSpPr>
          <p:nvPr/>
        </p:nvCxnSpPr>
        <p:spPr bwMode="auto">
          <a:xfrm>
            <a:off x="2936875" y="521176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5883" name="Group 52"/>
          <p:cNvGrpSpPr>
            <a:grpSpLocks/>
          </p:cNvGrpSpPr>
          <p:nvPr/>
        </p:nvGrpSpPr>
        <p:grpSpPr bwMode="auto">
          <a:xfrm rot="5400000" flipH="1" flipV="1">
            <a:off x="3372644" y="3115469"/>
            <a:ext cx="177800" cy="455612"/>
            <a:chOff x="3450" y="2313"/>
            <a:chExt cx="111" cy="216"/>
          </a:xfrm>
        </p:grpSpPr>
        <p:sp>
          <p:nvSpPr>
            <p:cNvPr id="35909" name="Line 5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0" name="Line 5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1" name="Line 5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2" name="Line 5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3" name="Line 5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4" name="Line 5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5" name="Line 5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84" name="Text Box 60"/>
          <p:cNvSpPr txBox="1">
            <a:spLocks noChangeArrowheads="1"/>
          </p:cNvSpPr>
          <p:nvPr/>
        </p:nvSpPr>
        <p:spPr bwMode="auto">
          <a:xfrm>
            <a:off x="3035300" y="339725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5885" name="AutoShape 61"/>
          <p:cNvCxnSpPr>
            <a:cxnSpLocks noChangeShapeType="1"/>
            <a:stCxn id="35874" idx="2"/>
            <a:endCxn id="35911" idx="1"/>
          </p:cNvCxnSpPr>
          <p:nvPr/>
        </p:nvCxnSpPr>
        <p:spPr bwMode="auto">
          <a:xfrm flipH="1">
            <a:off x="3689350" y="334010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86" name="AutoShape 62"/>
          <p:cNvCxnSpPr>
            <a:cxnSpLocks noChangeShapeType="1"/>
            <a:stCxn id="35853" idx="6"/>
            <a:endCxn id="35909" idx="0"/>
          </p:cNvCxnSpPr>
          <p:nvPr/>
        </p:nvCxnSpPr>
        <p:spPr bwMode="auto">
          <a:xfrm>
            <a:off x="2911475" y="335438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87" name="AutoShape 63"/>
          <p:cNvCxnSpPr>
            <a:cxnSpLocks noChangeShapeType="1"/>
            <a:stCxn id="35874" idx="6"/>
            <a:endCxn id="35881" idx="6"/>
          </p:cNvCxnSpPr>
          <p:nvPr/>
        </p:nvCxnSpPr>
        <p:spPr bwMode="auto">
          <a:xfrm>
            <a:off x="4090988" y="3340100"/>
            <a:ext cx="15875" cy="1871663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5888" name="Group 64"/>
          <p:cNvGrpSpPr>
            <a:grpSpLocks/>
          </p:cNvGrpSpPr>
          <p:nvPr/>
        </p:nvGrpSpPr>
        <p:grpSpPr bwMode="auto">
          <a:xfrm>
            <a:off x="1955800" y="3103563"/>
            <a:ext cx="541338" cy="527050"/>
            <a:chOff x="1698" y="2318"/>
            <a:chExt cx="341" cy="332"/>
          </a:xfrm>
        </p:grpSpPr>
        <p:sp>
          <p:nvSpPr>
            <p:cNvPr id="35907" name="Oval 65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Text Box 66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5889" name="Text Box 67"/>
          <p:cNvSpPr txBox="1">
            <a:spLocks noChangeArrowheads="1"/>
          </p:cNvSpPr>
          <p:nvPr/>
        </p:nvSpPr>
        <p:spPr bwMode="auto">
          <a:xfrm>
            <a:off x="2047875" y="272573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5890" name="Line 68"/>
          <p:cNvSpPr>
            <a:spLocks noChangeShapeType="1"/>
          </p:cNvSpPr>
          <p:nvPr/>
        </p:nvSpPr>
        <p:spPr bwMode="auto">
          <a:xfrm>
            <a:off x="4189413" y="4000500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91" name="Text Box 69"/>
          <p:cNvSpPr txBox="1">
            <a:spLocks noChangeArrowheads="1"/>
          </p:cNvSpPr>
          <p:nvPr/>
        </p:nvSpPr>
        <p:spPr bwMode="auto">
          <a:xfrm>
            <a:off x="3854450" y="4100513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5892" name="Oval 70"/>
          <p:cNvSpPr>
            <a:spLocks noChangeArrowheads="1"/>
          </p:cNvSpPr>
          <p:nvPr/>
        </p:nvSpPr>
        <p:spPr bwMode="auto">
          <a:xfrm>
            <a:off x="469900" y="5137150"/>
            <a:ext cx="4076700" cy="1476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3" name="Oval 71"/>
          <p:cNvSpPr>
            <a:spLocks noChangeArrowheads="1"/>
          </p:cNvSpPr>
          <p:nvPr/>
        </p:nvSpPr>
        <p:spPr bwMode="auto">
          <a:xfrm>
            <a:off x="469900" y="3205163"/>
            <a:ext cx="1343025" cy="2651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4" name="Oval 72"/>
          <p:cNvSpPr>
            <a:spLocks noChangeArrowheads="1"/>
          </p:cNvSpPr>
          <p:nvPr/>
        </p:nvSpPr>
        <p:spPr bwMode="auto">
          <a:xfrm>
            <a:off x="2717800" y="3205163"/>
            <a:ext cx="255588" cy="28892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95" name="Text Box 73"/>
          <p:cNvSpPr txBox="1">
            <a:spLocks noChangeArrowheads="1"/>
          </p:cNvSpPr>
          <p:nvPr/>
        </p:nvSpPr>
        <p:spPr bwMode="auto">
          <a:xfrm>
            <a:off x="625475" y="280035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  <p:sp>
        <p:nvSpPr>
          <p:cNvPr id="35896" name="Text Box 74"/>
          <p:cNvSpPr txBox="1">
            <a:spLocks noChangeArrowheads="1"/>
          </p:cNvSpPr>
          <p:nvPr/>
        </p:nvSpPr>
        <p:spPr bwMode="auto">
          <a:xfrm>
            <a:off x="2401888" y="2887663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b</a:t>
            </a:r>
          </a:p>
        </p:txBody>
      </p:sp>
      <p:sp>
        <p:nvSpPr>
          <p:cNvPr id="35897" name="Text Box 75"/>
          <p:cNvSpPr txBox="1">
            <a:spLocks noChangeArrowheads="1"/>
          </p:cNvSpPr>
          <p:nvPr/>
        </p:nvSpPr>
        <p:spPr bwMode="auto">
          <a:xfrm>
            <a:off x="2001838" y="52720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d</a:t>
            </a:r>
          </a:p>
        </p:txBody>
      </p:sp>
      <p:sp>
        <p:nvSpPr>
          <p:cNvPr id="35898" name="Line 76"/>
          <p:cNvSpPr>
            <a:spLocks noChangeShapeType="1"/>
          </p:cNvSpPr>
          <p:nvPr/>
        </p:nvSpPr>
        <p:spPr bwMode="auto">
          <a:xfrm>
            <a:off x="17907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99" name="Line 77"/>
          <p:cNvSpPr>
            <a:spLocks noChangeShapeType="1"/>
          </p:cNvSpPr>
          <p:nvPr/>
        </p:nvSpPr>
        <p:spPr bwMode="auto">
          <a:xfrm>
            <a:off x="30353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900" name="Text Box 78"/>
          <p:cNvSpPr txBox="1">
            <a:spLocks noChangeArrowheads="1"/>
          </p:cNvSpPr>
          <p:nvPr/>
        </p:nvSpPr>
        <p:spPr bwMode="auto">
          <a:xfrm>
            <a:off x="1771650" y="41338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5901" name="Text Box 79"/>
          <p:cNvSpPr txBox="1">
            <a:spLocks noChangeArrowheads="1"/>
          </p:cNvSpPr>
          <p:nvPr/>
        </p:nvSpPr>
        <p:spPr bwMode="auto">
          <a:xfrm>
            <a:off x="3035300" y="41735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5902" name="Line 80"/>
          <p:cNvSpPr>
            <a:spLocks noChangeShapeType="1"/>
          </p:cNvSpPr>
          <p:nvPr/>
        </p:nvSpPr>
        <p:spPr bwMode="auto">
          <a:xfrm>
            <a:off x="3316288" y="312261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903" name="Text Box 81"/>
          <p:cNvSpPr txBox="1">
            <a:spLocks noChangeArrowheads="1"/>
          </p:cNvSpPr>
          <p:nvPr/>
        </p:nvSpPr>
        <p:spPr bwMode="auto">
          <a:xfrm>
            <a:off x="3278188" y="27035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5904" name="Line 82"/>
          <p:cNvSpPr>
            <a:spLocks noChangeShapeType="1"/>
          </p:cNvSpPr>
          <p:nvPr/>
        </p:nvSpPr>
        <p:spPr bwMode="auto">
          <a:xfrm>
            <a:off x="2095500" y="376396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905" name="Text Box 83"/>
          <p:cNvSpPr txBox="1">
            <a:spLocks noChangeArrowheads="1"/>
          </p:cNvSpPr>
          <p:nvPr/>
        </p:nvSpPr>
        <p:spPr bwMode="auto">
          <a:xfrm>
            <a:off x="2052638" y="374967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  <p:graphicFrame>
        <p:nvGraphicFramePr>
          <p:cNvPr id="35843" name="Object 86"/>
          <p:cNvGraphicFramePr>
            <a:graphicFrameLocks noChangeAspect="1"/>
          </p:cNvGraphicFramePr>
          <p:nvPr/>
        </p:nvGraphicFramePr>
        <p:xfrm>
          <a:off x="4646613" y="4495800"/>
          <a:ext cx="1801812" cy="968375"/>
        </p:xfrm>
        <a:graphic>
          <a:graphicData uri="http://schemas.openxmlformats.org/presentationml/2006/ole">
            <p:oleObj spid="_x0000_s35843" name="Equation" r:id="rId4" imgW="850680" imgH="457200" progId="Equation.3">
              <p:embed/>
            </p:oleObj>
          </a:graphicData>
        </a:graphic>
      </p:graphicFrame>
      <p:graphicFrame>
        <p:nvGraphicFramePr>
          <p:cNvPr id="35844" name="Object 87"/>
          <p:cNvGraphicFramePr>
            <a:graphicFrameLocks noChangeAspect="1"/>
          </p:cNvGraphicFramePr>
          <p:nvPr>
            <p:ph sz="quarter" idx="2"/>
          </p:nvPr>
        </p:nvGraphicFramePr>
        <p:xfrm>
          <a:off x="7685088" y="4495800"/>
          <a:ext cx="1239837" cy="969963"/>
        </p:xfrm>
        <a:graphic>
          <a:graphicData uri="http://schemas.openxmlformats.org/presentationml/2006/ole">
            <p:oleObj spid="_x0000_s35844" name="Equation" r:id="rId5" imgW="583920" imgH="457200" progId="Equation.3">
              <p:embed/>
            </p:oleObj>
          </a:graphicData>
        </a:graphic>
      </p:graphicFrame>
      <p:sp>
        <p:nvSpPr>
          <p:cNvPr id="35906" name="AutoShape 88"/>
          <p:cNvSpPr>
            <a:spLocks noChangeArrowheads="1"/>
          </p:cNvSpPr>
          <p:nvPr/>
        </p:nvSpPr>
        <p:spPr bwMode="auto">
          <a:xfrm rot="-5400000">
            <a:off x="6869113" y="4659312"/>
            <a:ext cx="381000" cy="511175"/>
          </a:xfrm>
          <a:prstGeom prst="downArrow">
            <a:avLst>
              <a:gd name="adj1" fmla="val 50000"/>
              <a:gd name="adj2" fmla="val 33542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686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68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7641EAB-49E8-4375-BA87-150ACDE1FFA7}" type="slidenum">
              <a:rPr lang="en-US" smtClean="0"/>
              <a:pPr lvl="1"/>
              <a:t>78</a:t>
            </a:fld>
            <a:endParaRPr lang="en-US" smtClean="0"/>
          </a:p>
        </p:txBody>
      </p:sp>
      <p:sp>
        <p:nvSpPr>
          <p:cNvPr id="368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68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6866" name="Equation" r:id="rId3" imgW="583920" imgH="228600" progId="Equation.3">
              <p:embed/>
            </p:oleObj>
          </a:graphicData>
        </a:graphic>
      </p:graphicFrame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4495800" y="2743200"/>
            <a:ext cx="44958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 startAt="3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</p:txBody>
      </p:sp>
      <p:sp>
        <p:nvSpPr>
          <p:cNvPr id="36874" name="Text Box 6"/>
          <p:cNvSpPr txBox="1">
            <a:spLocks noChangeArrowheads="1"/>
          </p:cNvSpPr>
          <p:nvPr/>
        </p:nvSpPr>
        <p:spPr bwMode="auto">
          <a:xfrm>
            <a:off x="152400" y="3716338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6875" name="Oval 7"/>
          <p:cNvSpPr>
            <a:spLocks noChangeArrowheads="1"/>
          </p:cNvSpPr>
          <p:nvPr/>
        </p:nvSpPr>
        <p:spPr bwMode="auto">
          <a:xfrm>
            <a:off x="14906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Oval 8"/>
          <p:cNvSpPr>
            <a:spLocks noChangeArrowheads="1"/>
          </p:cNvSpPr>
          <p:nvPr/>
        </p:nvSpPr>
        <p:spPr bwMode="auto">
          <a:xfrm>
            <a:off x="2779713" y="3292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Oval 9"/>
          <p:cNvSpPr>
            <a:spLocks noChangeArrowheads="1"/>
          </p:cNvSpPr>
          <p:nvPr/>
        </p:nvSpPr>
        <p:spPr bwMode="auto">
          <a:xfrm>
            <a:off x="15224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8" name="AutoShape 10"/>
          <p:cNvCxnSpPr>
            <a:cxnSpLocks noChangeShapeType="1"/>
            <a:stCxn id="36877" idx="2"/>
            <a:endCxn id="36941" idx="4"/>
          </p:cNvCxnSpPr>
          <p:nvPr/>
        </p:nvCxnSpPr>
        <p:spPr bwMode="auto">
          <a:xfrm rot="10800000">
            <a:off x="733425" y="4521200"/>
            <a:ext cx="7889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6879" name="AutoShape 11"/>
          <p:cNvCxnSpPr>
            <a:cxnSpLocks noChangeShapeType="1"/>
            <a:stCxn id="36877" idx="0"/>
            <a:endCxn id="36885" idx="1"/>
          </p:cNvCxnSpPr>
          <p:nvPr/>
        </p:nvCxnSpPr>
        <p:spPr bwMode="auto">
          <a:xfrm flipH="1" flipV="1">
            <a:off x="15875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880" name="AutoShape 12"/>
          <p:cNvCxnSpPr>
            <a:cxnSpLocks noChangeShapeType="1"/>
            <a:stCxn id="36875" idx="4"/>
            <a:endCxn id="36883" idx="0"/>
          </p:cNvCxnSpPr>
          <p:nvPr/>
        </p:nvCxnSpPr>
        <p:spPr bwMode="auto">
          <a:xfrm>
            <a:off x="1557338" y="3413125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881" name="AutoShape 13"/>
          <p:cNvCxnSpPr>
            <a:cxnSpLocks noChangeShapeType="1"/>
            <a:stCxn id="36876" idx="4"/>
            <a:endCxn id="36945" idx="0"/>
          </p:cNvCxnSpPr>
          <p:nvPr/>
        </p:nvCxnSpPr>
        <p:spPr bwMode="auto">
          <a:xfrm>
            <a:off x="2846388" y="341471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6882" name="Text Box 14"/>
          <p:cNvSpPr txBox="1">
            <a:spLocks noChangeArrowheads="1"/>
          </p:cNvSpPr>
          <p:nvPr/>
        </p:nvSpPr>
        <p:spPr bwMode="auto">
          <a:xfrm>
            <a:off x="1119188" y="391477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6883" name="Line 15"/>
          <p:cNvSpPr>
            <a:spLocks noChangeShapeType="1"/>
          </p:cNvSpPr>
          <p:nvPr/>
        </p:nvSpPr>
        <p:spPr bwMode="auto">
          <a:xfrm>
            <a:off x="1573213" y="4219575"/>
            <a:ext cx="100012" cy="33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4" name="Line 16"/>
          <p:cNvSpPr>
            <a:spLocks noChangeShapeType="1"/>
          </p:cNvSpPr>
          <p:nvPr/>
        </p:nvSpPr>
        <p:spPr bwMode="auto">
          <a:xfrm flipH="1">
            <a:off x="1497013" y="4252913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5" name="Line 17"/>
          <p:cNvSpPr>
            <a:spLocks noChangeShapeType="1"/>
          </p:cNvSpPr>
          <p:nvPr/>
        </p:nvSpPr>
        <p:spPr bwMode="auto">
          <a:xfrm>
            <a:off x="1497013" y="4524375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6" name="Line 18"/>
          <p:cNvSpPr>
            <a:spLocks noChangeShapeType="1"/>
          </p:cNvSpPr>
          <p:nvPr/>
        </p:nvSpPr>
        <p:spPr bwMode="auto">
          <a:xfrm>
            <a:off x="1501775" y="4286250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7" name="Line 19"/>
          <p:cNvSpPr>
            <a:spLocks noChangeShapeType="1"/>
          </p:cNvSpPr>
          <p:nvPr/>
        </p:nvSpPr>
        <p:spPr bwMode="auto">
          <a:xfrm flipH="1">
            <a:off x="1501775" y="4357688"/>
            <a:ext cx="171450" cy="428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8" name="Line 20"/>
          <p:cNvSpPr>
            <a:spLocks noChangeShapeType="1"/>
          </p:cNvSpPr>
          <p:nvPr/>
        </p:nvSpPr>
        <p:spPr bwMode="auto">
          <a:xfrm>
            <a:off x="1501775" y="4400550"/>
            <a:ext cx="161925" cy="71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89" name="Line 21"/>
          <p:cNvSpPr>
            <a:spLocks noChangeShapeType="1"/>
          </p:cNvSpPr>
          <p:nvPr/>
        </p:nvSpPr>
        <p:spPr bwMode="auto">
          <a:xfrm flipH="1">
            <a:off x="1501775" y="4471988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6890" name="Group 22"/>
          <p:cNvGrpSpPr>
            <a:grpSpLocks/>
          </p:cNvGrpSpPr>
          <p:nvPr/>
        </p:nvGrpSpPr>
        <p:grpSpPr bwMode="auto">
          <a:xfrm>
            <a:off x="2779713" y="4219575"/>
            <a:ext cx="176212" cy="342900"/>
            <a:chOff x="1670" y="2765"/>
            <a:chExt cx="111" cy="216"/>
          </a:xfrm>
        </p:grpSpPr>
        <p:sp>
          <p:nvSpPr>
            <p:cNvPr id="36945" name="Line 2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6" name="Line 2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7" name="Line 2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8" name="Line 2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9" name="Line 2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50" name="Line 2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51" name="Line 2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91" name="Text Box 30"/>
          <p:cNvSpPr txBox="1">
            <a:spLocks noChangeArrowheads="1"/>
          </p:cNvSpPr>
          <p:nvPr/>
        </p:nvSpPr>
        <p:spPr bwMode="auto">
          <a:xfrm>
            <a:off x="2414588" y="39131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6892" name="Group 31"/>
          <p:cNvGrpSpPr>
            <a:grpSpLocks/>
          </p:cNvGrpSpPr>
          <p:nvPr/>
        </p:nvGrpSpPr>
        <p:grpSpPr bwMode="auto">
          <a:xfrm>
            <a:off x="469900" y="4000500"/>
            <a:ext cx="527050" cy="520700"/>
            <a:chOff x="311" y="2627"/>
            <a:chExt cx="332" cy="328"/>
          </a:xfrm>
        </p:grpSpPr>
        <p:sp>
          <p:nvSpPr>
            <p:cNvPr id="36941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42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6943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6944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6893" name="AutoShape 36"/>
          <p:cNvCxnSpPr>
            <a:cxnSpLocks noChangeShapeType="1"/>
            <a:stCxn id="36875" idx="6"/>
            <a:endCxn id="36930" idx="1"/>
          </p:cNvCxnSpPr>
          <p:nvPr/>
        </p:nvCxnSpPr>
        <p:spPr bwMode="auto">
          <a:xfrm flipV="1">
            <a:off x="1622425" y="3351213"/>
            <a:ext cx="33337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894" name="AutoShape 37"/>
          <p:cNvCxnSpPr>
            <a:cxnSpLocks noChangeShapeType="1"/>
            <a:stCxn id="36876" idx="2"/>
            <a:endCxn id="36930" idx="3"/>
          </p:cNvCxnSpPr>
          <p:nvPr/>
        </p:nvCxnSpPr>
        <p:spPr bwMode="auto">
          <a:xfrm flipH="1" flipV="1">
            <a:off x="2497138" y="3351213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6895" name="Group 38"/>
          <p:cNvGrpSpPr>
            <a:grpSpLocks/>
          </p:cNvGrpSpPr>
          <p:nvPr/>
        </p:nvGrpSpPr>
        <p:grpSpPr bwMode="auto">
          <a:xfrm>
            <a:off x="1355725" y="5454650"/>
            <a:ext cx="457200" cy="152400"/>
            <a:chOff x="1392" y="3552"/>
            <a:chExt cx="288" cy="96"/>
          </a:xfrm>
        </p:grpSpPr>
        <p:sp>
          <p:nvSpPr>
            <p:cNvPr id="36938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9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40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896" name="Line 42"/>
          <p:cNvSpPr>
            <a:spLocks noChangeShapeType="1"/>
          </p:cNvSpPr>
          <p:nvPr/>
        </p:nvSpPr>
        <p:spPr bwMode="auto">
          <a:xfrm flipV="1">
            <a:off x="1589088" y="521176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897" name="Oval 43"/>
          <p:cNvSpPr>
            <a:spLocks noChangeArrowheads="1"/>
          </p:cNvSpPr>
          <p:nvPr/>
        </p:nvSpPr>
        <p:spPr bwMode="auto">
          <a:xfrm>
            <a:off x="3959225" y="32781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Oval 44"/>
          <p:cNvSpPr>
            <a:spLocks noChangeArrowheads="1"/>
          </p:cNvSpPr>
          <p:nvPr/>
        </p:nvSpPr>
        <p:spPr bwMode="auto">
          <a:xfrm>
            <a:off x="2805113" y="514985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9" name="AutoShape 45"/>
          <p:cNvCxnSpPr>
            <a:cxnSpLocks noChangeShapeType="1"/>
            <a:stCxn id="36877" idx="6"/>
            <a:endCxn id="36898" idx="2"/>
          </p:cNvCxnSpPr>
          <p:nvPr/>
        </p:nvCxnSpPr>
        <p:spPr bwMode="auto">
          <a:xfrm>
            <a:off x="1654175" y="5211763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900" name="AutoShape 46"/>
          <p:cNvCxnSpPr>
            <a:cxnSpLocks noChangeShapeType="1"/>
            <a:stCxn id="36898" idx="0"/>
            <a:endCxn id="36947" idx="1"/>
          </p:cNvCxnSpPr>
          <p:nvPr/>
        </p:nvCxnSpPr>
        <p:spPr bwMode="auto">
          <a:xfrm flipH="1" flipV="1">
            <a:off x="2870200" y="456247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6901" name="Oval 47"/>
          <p:cNvSpPr>
            <a:spLocks noChangeArrowheads="1"/>
          </p:cNvSpPr>
          <p:nvPr/>
        </p:nvSpPr>
        <p:spPr bwMode="auto">
          <a:xfrm>
            <a:off x="665163" y="32908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902" name="AutoShape 48"/>
          <p:cNvCxnSpPr>
            <a:cxnSpLocks noChangeShapeType="1"/>
            <a:stCxn id="36942" idx="0"/>
            <a:endCxn id="36901" idx="4"/>
          </p:cNvCxnSpPr>
          <p:nvPr/>
        </p:nvCxnSpPr>
        <p:spPr bwMode="auto">
          <a:xfrm flipH="1" flipV="1">
            <a:off x="731838" y="3413125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903" name="AutoShape 49"/>
          <p:cNvCxnSpPr>
            <a:cxnSpLocks noChangeShapeType="1"/>
            <a:stCxn id="36901" idx="6"/>
            <a:endCxn id="36875" idx="2"/>
          </p:cNvCxnSpPr>
          <p:nvPr/>
        </p:nvCxnSpPr>
        <p:spPr bwMode="auto">
          <a:xfrm>
            <a:off x="796925" y="3352800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6904" name="Oval 50"/>
          <p:cNvSpPr>
            <a:spLocks noChangeArrowheads="1"/>
          </p:cNvSpPr>
          <p:nvPr/>
        </p:nvSpPr>
        <p:spPr bwMode="auto">
          <a:xfrm>
            <a:off x="3975100" y="514985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905" name="AutoShape 51"/>
          <p:cNvCxnSpPr>
            <a:cxnSpLocks noChangeShapeType="1"/>
            <a:stCxn id="36898" idx="6"/>
            <a:endCxn id="36904" idx="2"/>
          </p:cNvCxnSpPr>
          <p:nvPr/>
        </p:nvCxnSpPr>
        <p:spPr bwMode="auto">
          <a:xfrm>
            <a:off x="2936875" y="521176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6906" name="Group 52"/>
          <p:cNvGrpSpPr>
            <a:grpSpLocks/>
          </p:cNvGrpSpPr>
          <p:nvPr/>
        </p:nvGrpSpPr>
        <p:grpSpPr bwMode="auto">
          <a:xfrm rot="5400000" flipH="1" flipV="1">
            <a:off x="3372644" y="3115469"/>
            <a:ext cx="177800" cy="455612"/>
            <a:chOff x="3450" y="2313"/>
            <a:chExt cx="111" cy="216"/>
          </a:xfrm>
        </p:grpSpPr>
        <p:sp>
          <p:nvSpPr>
            <p:cNvPr id="36931" name="Line 5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2" name="Line 5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3" name="Line 5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4" name="Line 5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5" name="Line 5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6" name="Line 5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937" name="Line 5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907" name="Text Box 60"/>
          <p:cNvSpPr txBox="1">
            <a:spLocks noChangeArrowheads="1"/>
          </p:cNvSpPr>
          <p:nvPr/>
        </p:nvSpPr>
        <p:spPr bwMode="auto">
          <a:xfrm>
            <a:off x="3035300" y="3397250"/>
            <a:ext cx="7651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6908" name="AutoShape 61"/>
          <p:cNvCxnSpPr>
            <a:cxnSpLocks noChangeShapeType="1"/>
            <a:stCxn id="36897" idx="2"/>
            <a:endCxn id="36933" idx="1"/>
          </p:cNvCxnSpPr>
          <p:nvPr/>
        </p:nvCxnSpPr>
        <p:spPr bwMode="auto">
          <a:xfrm flipH="1">
            <a:off x="3689350" y="334010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909" name="AutoShape 62"/>
          <p:cNvCxnSpPr>
            <a:cxnSpLocks noChangeShapeType="1"/>
            <a:stCxn id="36876" idx="6"/>
            <a:endCxn id="36931" idx="0"/>
          </p:cNvCxnSpPr>
          <p:nvPr/>
        </p:nvCxnSpPr>
        <p:spPr bwMode="auto">
          <a:xfrm>
            <a:off x="2911475" y="335438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6910" name="AutoShape 63"/>
          <p:cNvCxnSpPr>
            <a:cxnSpLocks noChangeShapeType="1"/>
            <a:stCxn id="36897" idx="6"/>
            <a:endCxn id="36904" idx="6"/>
          </p:cNvCxnSpPr>
          <p:nvPr/>
        </p:nvCxnSpPr>
        <p:spPr bwMode="auto">
          <a:xfrm>
            <a:off x="4090988" y="3340100"/>
            <a:ext cx="15875" cy="1871663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6911" name="Group 64"/>
          <p:cNvGrpSpPr>
            <a:grpSpLocks/>
          </p:cNvGrpSpPr>
          <p:nvPr/>
        </p:nvGrpSpPr>
        <p:grpSpPr bwMode="auto">
          <a:xfrm>
            <a:off x="1955800" y="3103563"/>
            <a:ext cx="541338" cy="527050"/>
            <a:chOff x="1698" y="2318"/>
            <a:chExt cx="341" cy="332"/>
          </a:xfrm>
        </p:grpSpPr>
        <p:sp>
          <p:nvSpPr>
            <p:cNvPr id="36929" name="Oval 65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30" name="Text Box 66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6912" name="Text Box 67"/>
          <p:cNvSpPr txBox="1">
            <a:spLocks noChangeArrowheads="1"/>
          </p:cNvSpPr>
          <p:nvPr/>
        </p:nvSpPr>
        <p:spPr bwMode="auto">
          <a:xfrm>
            <a:off x="2047875" y="272573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6913" name="Line 68"/>
          <p:cNvSpPr>
            <a:spLocks noChangeShapeType="1"/>
          </p:cNvSpPr>
          <p:nvPr/>
        </p:nvSpPr>
        <p:spPr bwMode="auto">
          <a:xfrm>
            <a:off x="4189413" y="4000500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914" name="Text Box 69"/>
          <p:cNvSpPr txBox="1">
            <a:spLocks noChangeArrowheads="1"/>
          </p:cNvSpPr>
          <p:nvPr/>
        </p:nvSpPr>
        <p:spPr bwMode="auto">
          <a:xfrm>
            <a:off x="3854450" y="4100513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6915" name="Oval 70"/>
          <p:cNvSpPr>
            <a:spLocks noChangeArrowheads="1"/>
          </p:cNvSpPr>
          <p:nvPr/>
        </p:nvSpPr>
        <p:spPr bwMode="auto">
          <a:xfrm>
            <a:off x="469900" y="5137150"/>
            <a:ext cx="4076700" cy="14763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6" name="Oval 71"/>
          <p:cNvSpPr>
            <a:spLocks noChangeArrowheads="1"/>
          </p:cNvSpPr>
          <p:nvPr/>
        </p:nvSpPr>
        <p:spPr bwMode="auto">
          <a:xfrm>
            <a:off x="469900" y="3205163"/>
            <a:ext cx="1343025" cy="2651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7" name="Oval 72"/>
          <p:cNvSpPr>
            <a:spLocks noChangeArrowheads="1"/>
          </p:cNvSpPr>
          <p:nvPr/>
        </p:nvSpPr>
        <p:spPr bwMode="auto">
          <a:xfrm>
            <a:off x="2717800" y="3205163"/>
            <a:ext cx="255588" cy="28892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918" name="Text Box 73"/>
          <p:cNvSpPr txBox="1">
            <a:spLocks noChangeArrowheads="1"/>
          </p:cNvSpPr>
          <p:nvPr/>
        </p:nvSpPr>
        <p:spPr bwMode="auto">
          <a:xfrm>
            <a:off x="625475" y="280035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a</a:t>
            </a:r>
          </a:p>
        </p:txBody>
      </p:sp>
      <p:sp>
        <p:nvSpPr>
          <p:cNvPr id="36919" name="Text Box 74"/>
          <p:cNvSpPr txBox="1">
            <a:spLocks noChangeArrowheads="1"/>
          </p:cNvSpPr>
          <p:nvPr/>
        </p:nvSpPr>
        <p:spPr bwMode="auto">
          <a:xfrm>
            <a:off x="2401888" y="2887663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b</a:t>
            </a:r>
          </a:p>
        </p:txBody>
      </p:sp>
      <p:sp>
        <p:nvSpPr>
          <p:cNvPr id="36920" name="Text Box 75"/>
          <p:cNvSpPr txBox="1">
            <a:spLocks noChangeArrowheads="1"/>
          </p:cNvSpPr>
          <p:nvPr/>
        </p:nvSpPr>
        <p:spPr bwMode="auto">
          <a:xfrm>
            <a:off x="2001838" y="5272088"/>
            <a:ext cx="8763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Node d</a:t>
            </a:r>
          </a:p>
        </p:txBody>
      </p:sp>
      <p:sp>
        <p:nvSpPr>
          <p:cNvPr id="36921" name="Line 76"/>
          <p:cNvSpPr>
            <a:spLocks noChangeShapeType="1"/>
          </p:cNvSpPr>
          <p:nvPr/>
        </p:nvSpPr>
        <p:spPr bwMode="auto">
          <a:xfrm>
            <a:off x="17907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922" name="Line 77"/>
          <p:cNvSpPr>
            <a:spLocks noChangeShapeType="1"/>
          </p:cNvSpPr>
          <p:nvPr/>
        </p:nvSpPr>
        <p:spPr bwMode="auto">
          <a:xfrm>
            <a:off x="3035300" y="4141788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923" name="Text Box 78"/>
          <p:cNvSpPr txBox="1">
            <a:spLocks noChangeArrowheads="1"/>
          </p:cNvSpPr>
          <p:nvPr/>
        </p:nvSpPr>
        <p:spPr bwMode="auto">
          <a:xfrm>
            <a:off x="1771650" y="41338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6924" name="Text Box 79"/>
          <p:cNvSpPr txBox="1">
            <a:spLocks noChangeArrowheads="1"/>
          </p:cNvSpPr>
          <p:nvPr/>
        </p:nvSpPr>
        <p:spPr bwMode="auto">
          <a:xfrm>
            <a:off x="3035300" y="41735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6925" name="Line 80"/>
          <p:cNvSpPr>
            <a:spLocks noChangeShapeType="1"/>
          </p:cNvSpPr>
          <p:nvPr/>
        </p:nvSpPr>
        <p:spPr bwMode="auto">
          <a:xfrm>
            <a:off x="3316288" y="312261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926" name="Text Box 81"/>
          <p:cNvSpPr txBox="1">
            <a:spLocks noChangeArrowheads="1"/>
          </p:cNvSpPr>
          <p:nvPr/>
        </p:nvSpPr>
        <p:spPr bwMode="auto">
          <a:xfrm>
            <a:off x="3278188" y="27035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6927" name="Line 82"/>
          <p:cNvSpPr>
            <a:spLocks noChangeShapeType="1"/>
          </p:cNvSpPr>
          <p:nvPr/>
        </p:nvSpPr>
        <p:spPr bwMode="auto">
          <a:xfrm>
            <a:off x="2095500" y="3763963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6928" name="Text Box 83"/>
          <p:cNvSpPr txBox="1">
            <a:spLocks noChangeArrowheads="1"/>
          </p:cNvSpPr>
          <p:nvPr/>
        </p:nvSpPr>
        <p:spPr bwMode="auto">
          <a:xfrm>
            <a:off x="2052638" y="374967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  <p:graphicFrame>
        <p:nvGraphicFramePr>
          <p:cNvPr id="36867" name="Object 88"/>
          <p:cNvGraphicFramePr>
            <a:graphicFrameLocks noChangeAspect="1"/>
          </p:cNvGraphicFramePr>
          <p:nvPr>
            <p:ph sz="quarter" idx="2"/>
          </p:nvPr>
        </p:nvGraphicFramePr>
        <p:xfrm>
          <a:off x="5916613" y="3810000"/>
          <a:ext cx="1643062" cy="2466975"/>
        </p:xfrm>
        <a:graphic>
          <a:graphicData uri="http://schemas.openxmlformats.org/presentationml/2006/ole">
            <p:oleObj spid="_x0000_s36867" name="Equation" r:id="rId4" imgW="838080" imgH="1257120" progId="Equation.3">
              <p:embed/>
            </p:oleObj>
          </a:graphicData>
        </a:graphic>
      </p:graphicFrame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789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78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2C6F5D7-5C23-46D5-8006-BA1B39AFE7A7}" type="slidenum">
              <a:rPr lang="en-US" smtClean="0"/>
              <a:pPr lvl="1"/>
              <a:t>79</a:t>
            </a:fld>
            <a:endParaRPr lang="en-US" smtClean="0"/>
          </a:p>
        </p:txBody>
      </p:sp>
      <p:sp>
        <p:nvSpPr>
          <p:cNvPr id="378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78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381000" y="5638800"/>
          <a:ext cx="1520825" cy="595313"/>
        </p:xfrm>
        <a:graphic>
          <a:graphicData uri="http://schemas.openxmlformats.org/presentationml/2006/ole">
            <p:oleObj spid="_x0000_s37890" name="Equation" r:id="rId3" imgW="583920" imgH="228600" progId="Equation.3">
              <p:embed/>
            </p:oleObj>
          </a:graphicData>
        </a:graphic>
      </p:graphicFrame>
      <p:sp>
        <p:nvSpPr>
          <p:cNvPr id="37897" name="Text Box 5"/>
          <p:cNvSpPr txBox="1">
            <a:spLocks noChangeArrowheads="1"/>
          </p:cNvSpPr>
          <p:nvPr/>
        </p:nvSpPr>
        <p:spPr bwMode="auto">
          <a:xfrm>
            <a:off x="4495800" y="2743200"/>
            <a:ext cx="4495800" cy="120332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 b="0"/>
              <a:t>Compute </a:t>
            </a:r>
            <a:r>
              <a:rPr lang="en-US" i="1"/>
              <a:t>i</a:t>
            </a:r>
            <a:r>
              <a:rPr lang="en-US" i="1" baseline="-25000"/>
              <a:t>N</a:t>
            </a:r>
          </a:p>
          <a:p>
            <a:pPr marL="914400" lvl="1" indent="-457200" algn="l">
              <a:buFontTx/>
              <a:buAutoNum type="alphaLcParenR" startAt="3"/>
            </a:pPr>
            <a:r>
              <a:rPr lang="en-US" b="0"/>
              <a:t>Choose a network analysis method</a:t>
            </a:r>
          </a:p>
          <a:p>
            <a:pPr marL="1371600" lvl="2" indent="-457200" algn="l">
              <a:buFontTx/>
              <a:buChar char="•"/>
            </a:pPr>
            <a:r>
              <a:rPr lang="en-US" b="0"/>
              <a:t>Node voltage</a:t>
            </a:r>
          </a:p>
          <a:p>
            <a:pPr marL="914400" lvl="1" indent="-457200" algn="l">
              <a:buFontTx/>
              <a:buAutoNum type="alphaLcParenR" startAt="4"/>
            </a:pPr>
            <a:r>
              <a:rPr lang="en-US" i="1"/>
              <a:t>i</a:t>
            </a:r>
            <a:r>
              <a:rPr lang="en-US" i="1" baseline="-25000"/>
              <a:t>N</a:t>
            </a:r>
            <a:r>
              <a:rPr lang="en-US" b="0"/>
              <a:t> = </a:t>
            </a:r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graphicFrame>
        <p:nvGraphicFramePr>
          <p:cNvPr id="37891" name="Object 86"/>
          <p:cNvGraphicFramePr>
            <a:graphicFrameLocks noChangeAspect="1"/>
          </p:cNvGraphicFramePr>
          <p:nvPr>
            <p:ph sz="quarter" idx="2"/>
          </p:nvPr>
        </p:nvGraphicFramePr>
        <p:xfrm>
          <a:off x="5916613" y="4286250"/>
          <a:ext cx="1643062" cy="1095375"/>
        </p:xfrm>
        <a:graphic>
          <a:graphicData uri="http://schemas.openxmlformats.org/presentationml/2006/ole">
            <p:oleObj spid="_x0000_s37891" name="Equation" r:id="rId4" imgW="609480" imgH="406080" progId="Equation.3">
              <p:embed/>
            </p:oleObj>
          </a:graphicData>
        </a:graphic>
      </p:graphicFrame>
      <p:sp>
        <p:nvSpPr>
          <p:cNvPr id="37898" name="Text Box 87"/>
          <p:cNvSpPr txBox="1">
            <a:spLocks noChangeArrowheads="1"/>
          </p:cNvSpPr>
          <p:nvPr/>
        </p:nvSpPr>
        <p:spPr bwMode="auto">
          <a:xfrm>
            <a:off x="76200" y="368935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7899" name="Oval 88"/>
          <p:cNvSpPr>
            <a:spLocks noChangeArrowheads="1"/>
          </p:cNvSpPr>
          <p:nvPr/>
        </p:nvSpPr>
        <p:spPr bwMode="auto">
          <a:xfrm>
            <a:off x="14144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Oval 89"/>
          <p:cNvSpPr>
            <a:spLocks noChangeArrowheads="1"/>
          </p:cNvSpPr>
          <p:nvPr/>
        </p:nvSpPr>
        <p:spPr bwMode="auto">
          <a:xfrm>
            <a:off x="2703513" y="32654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Oval 90"/>
          <p:cNvSpPr>
            <a:spLocks noChangeArrowheads="1"/>
          </p:cNvSpPr>
          <p:nvPr/>
        </p:nvSpPr>
        <p:spPr bwMode="auto">
          <a:xfrm>
            <a:off x="14462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02" name="AutoShape 91"/>
          <p:cNvCxnSpPr>
            <a:cxnSpLocks noChangeShapeType="1"/>
            <a:stCxn id="37901" idx="2"/>
            <a:endCxn id="37959" idx="4"/>
          </p:cNvCxnSpPr>
          <p:nvPr/>
        </p:nvCxnSpPr>
        <p:spPr bwMode="auto">
          <a:xfrm rot="10800000">
            <a:off x="657225" y="4494213"/>
            <a:ext cx="7889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7903" name="AutoShape 92"/>
          <p:cNvCxnSpPr>
            <a:cxnSpLocks noChangeShapeType="1"/>
            <a:stCxn id="37901" idx="0"/>
            <a:endCxn id="37909" idx="1"/>
          </p:cNvCxnSpPr>
          <p:nvPr/>
        </p:nvCxnSpPr>
        <p:spPr bwMode="auto">
          <a:xfrm flipH="1" flipV="1">
            <a:off x="15113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4" name="AutoShape 93"/>
          <p:cNvCxnSpPr>
            <a:cxnSpLocks noChangeShapeType="1"/>
            <a:stCxn id="37899" idx="4"/>
            <a:endCxn id="37907" idx="0"/>
          </p:cNvCxnSpPr>
          <p:nvPr/>
        </p:nvCxnSpPr>
        <p:spPr bwMode="auto">
          <a:xfrm>
            <a:off x="1481138" y="3386138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05" name="AutoShape 94"/>
          <p:cNvCxnSpPr>
            <a:cxnSpLocks noChangeShapeType="1"/>
            <a:stCxn id="37900" idx="4"/>
            <a:endCxn id="37963" idx="0"/>
          </p:cNvCxnSpPr>
          <p:nvPr/>
        </p:nvCxnSpPr>
        <p:spPr bwMode="auto">
          <a:xfrm>
            <a:off x="2770188" y="3387725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06" name="Text Box 95"/>
          <p:cNvSpPr txBox="1">
            <a:spLocks noChangeArrowheads="1"/>
          </p:cNvSpPr>
          <p:nvPr/>
        </p:nvSpPr>
        <p:spPr bwMode="auto">
          <a:xfrm>
            <a:off x="1042988" y="38877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r>
              <a:rPr lang="en-US"/>
              <a:t>–</a:t>
            </a:r>
          </a:p>
        </p:txBody>
      </p:sp>
      <p:sp>
        <p:nvSpPr>
          <p:cNvPr id="37907" name="Line 96"/>
          <p:cNvSpPr>
            <a:spLocks noChangeShapeType="1"/>
          </p:cNvSpPr>
          <p:nvPr/>
        </p:nvSpPr>
        <p:spPr bwMode="auto">
          <a:xfrm>
            <a:off x="1497013" y="4192588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Line 97"/>
          <p:cNvSpPr>
            <a:spLocks noChangeShapeType="1"/>
          </p:cNvSpPr>
          <p:nvPr/>
        </p:nvSpPr>
        <p:spPr bwMode="auto">
          <a:xfrm flipH="1">
            <a:off x="1420813" y="42259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9" name="Line 98"/>
          <p:cNvSpPr>
            <a:spLocks noChangeShapeType="1"/>
          </p:cNvSpPr>
          <p:nvPr/>
        </p:nvSpPr>
        <p:spPr bwMode="auto">
          <a:xfrm>
            <a:off x="1420813" y="4497388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0" name="Line 99"/>
          <p:cNvSpPr>
            <a:spLocks noChangeShapeType="1"/>
          </p:cNvSpPr>
          <p:nvPr/>
        </p:nvSpPr>
        <p:spPr bwMode="auto">
          <a:xfrm>
            <a:off x="1425575" y="4259263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1" name="Line 100"/>
          <p:cNvSpPr>
            <a:spLocks noChangeShapeType="1"/>
          </p:cNvSpPr>
          <p:nvPr/>
        </p:nvSpPr>
        <p:spPr bwMode="auto">
          <a:xfrm flipH="1">
            <a:off x="1425575" y="43307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2" name="Line 101"/>
          <p:cNvSpPr>
            <a:spLocks noChangeShapeType="1"/>
          </p:cNvSpPr>
          <p:nvPr/>
        </p:nvSpPr>
        <p:spPr bwMode="auto">
          <a:xfrm>
            <a:off x="1425575" y="43735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3" name="Line 102"/>
          <p:cNvSpPr>
            <a:spLocks noChangeShapeType="1"/>
          </p:cNvSpPr>
          <p:nvPr/>
        </p:nvSpPr>
        <p:spPr bwMode="auto">
          <a:xfrm flipH="1">
            <a:off x="1425575" y="4445000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7914" name="Group 103"/>
          <p:cNvGrpSpPr>
            <a:grpSpLocks/>
          </p:cNvGrpSpPr>
          <p:nvPr/>
        </p:nvGrpSpPr>
        <p:grpSpPr bwMode="auto">
          <a:xfrm>
            <a:off x="2703513" y="4192588"/>
            <a:ext cx="176212" cy="342900"/>
            <a:chOff x="1670" y="2765"/>
            <a:chExt cx="111" cy="216"/>
          </a:xfrm>
        </p:grpSpPr>
        <p:sp>
          <p:nvSpPr>
            <p:cNvPr id="37963" name="Line 10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4" name="Line 10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5" name="Line 10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6" name="Line 10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7" name="Line 10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8" name="Line 10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69" name="Line 11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15" name="Text Box 111"/>
          <p:cNvSpPr txBox="1">
            <a:spLocks noChangeArrowheads="1"/>
          </p:cNvSpPr>
          <p:nvPr/>
        </p:nvSpPr>
        <p:spPr bwMode="auto">
          <a:xfrm>
            <a:off x="2338388" y="38862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r>
              <a:rPr lang="en-US"/>
              <a:t>–</a:t>
            </a:r>
          </a:p>
        </p:txBody>
      </p:sp>
      <p:grpSp>
        <p:nvGrpSpPr>
          <p:cNvPr id="37916" name="Group 112"/>
          <p:cNvGrpSpPr>
            <a:grpSpLocks/>
          </p:cNvGrpSpPr>
          <p:nvPr/>
        </p:nvGrpSpPr>
        <p:grpSpPr bwMode="auto">
          <a:xfrm>
            <a:off x="393700" y="3973513"/>
            <a:ext cx="527050" cy="520700"/>
            <a:chOff x="311" y="2627"/>
            <a:chExt cx="332" cy="328"/>
          </a:xfrm>
        </p:grpSpPr>
        <p:sp>
          <p:nvSpPr>
            <p:cNvPr id="37959" name="Oval 113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60" name="Text Box 114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7961" name="Text Box 115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7962" name="Line 116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7917" name="AutoShape 117"/>
          <p:cNvCxnSpPr>
            <a:cxnSpLocks noChangeShapeType="1"/>
            <a:stCxn id="37899" idx="6"/>
            <a:endCxn id="37948" idx="1"/>
          </p:cNvCxnSpPr>
          <p:nvPr/>
        </p:nvCxnSpPr>
        <p:spPr bwMode="auto">
          <a:xfrm flipV="1">
            <a:off x="1546225" y="3324225"/>
            <a:ext cx="3333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18" name="AutoShape 118"/>
          <p:cNvCxnSpPr>
            <a:cxnSpLocks noChangeShapeType="1"/>
            <a:stCxn id="37900" idx="2"/>
            <a:endCxn id="37948" idx="3"/>
          </p:cNvCxnSpPr>
          <p:nvPr/>
        </p:nvCxnSpPr>
        <p:spPr bwMode="auto">
          <a:xfrm flipH="1" flipV="1">
            <a:off x="2420938" y="3324225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7919" name="Group 119"/>
          <p:cNvGrpSpPr>
            <a:grpSpLocks/>
          </p:cNvGrpSpPr>
          <p:nvPr/>
        </p:nvGrpSpPr>
        <p:grpSpPr bwMode="auto">
          <a:xfrm>
            <a:off x="1279525" y="5427663"/>
            <a:ext cx="457200" cy="152400"/>
            <a:chOff x="1392" y="3552"/>
            <a:chExt cx="288" cy="96"/>
          </a:xfrm>
        </p:grpSpPr>
        <p:sp>
          <p:nvSpPr>
            <p:cNvPr id="37956" name="Line 120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7" name="Line 121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8" name="Line 122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20" name="Line 123"/>
          <p:cNvSpPr>
            <a:spLocks noChangeShapeType="1"/>
          </p:cNvSpPr>
          <p:nvPr/>
        </p:nvSpPr>
        <p:spPr bwMode="auto">
          <a:xfrm flipV="1">
            <a:off x="1512888" y="51847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21" name="Oval 124"/>
          <p:cNvSpPr>
            <a:spLocks noChangeArrowheads="1"/>
          </p:cNvSpPr>
          <p:nvPr/>
        </p:nvSpPr>
        <p:spPr bwMode="auto">
          <a:xfrm>
            <a:off x="3883025" y="3251200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Oval 125"/>
          <p:cNvSpPr>
            <a:spLocks noChangeArrowheads="1"/>
          </p:cNvSpPr>
          <p:nvPr/>
        </p:nvSpPr>
        <p:spPr bwMode="auto">
          <a:xfrm>
            <a:off x="2728913" y="51228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3" name="AutoShape 126"/>
          <p:cNvCxnSpPr>
            <a:cxnSpLocks noChangeShapeType="1"/>
            <a:stCxn id="37901" idx="6"/>
            <a:endCxn id="37922" idx="2"/>
          </p:cNvCxnSpPr>
          <p:nvPr/>
        </p:nvCxnSpPr>
        <p:spPr bwMode="auto">
          <a:xfrm>
            <a:off x="1577975" y="5184775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24" name="AutoShape 127"/>
          <p:cNvCxnSpPr>
            <a:cxnSpLocks noChangeShapeType="1"/>
            <a:stCxn id="37922" idx="0"/>
            <a:endCxn id="37965" idx="1"/>
          </p:cNvCxnSpPr>
          <p:nvPr/>
        </p:nvCxnSpPr>
        <p:spPr bwMode="auto">
          <a:xfrm flipH="1" flipV="1">
            <a:off x="2794000" y="4535488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25" name="Oval 128"/>
          <p:cNvSpPr>
            <a:spLocks noChangeArrowheads="1"/>
          </p:cNvSpPr>
          <p:nvPr/>
        </p:nvSpPr>
        <p:spPr bwMode="auto">
          <a:xfrm>
            <a:off x="588963" y="32639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6" name="AutoShape 129"/>
          <p:cNvCxnSpPr>
            <a:cxnSpLocks noChangeShapeType="1"/>
            <a:stCxn id="37960" idx="0"/>
            <a:endCxn id="37925" idx="4"/>
          </p:cNvCxnSpPr>
          <p:nvPr/>
        </p:nvCxnSpPr>
        <p:spPr bwMode="auto">
          <a:xfrm flipH="1" flipV="1">
            <a:off x="655638" y="3386138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27" name="AutoShape 130"/>
          <p:cNvCxnSpPr>
            <a:cxnSpLocks noChangeShapeType="1"/>
            <a:stCxn id="37925" idx="6"/>
            <a:endCxn id="37899" idx="2"/>
          </p:cNvCxnSpPr>
          <p:nvPr/>
        </p:nvCxnSpPr>
        <p:spPr bwMode="auto">
          <a:xfrm>
            <a:off x="720725" y="3325813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7928" name="Oval 131"/>
          <p:cNvSpPr>
            <a:spLocks noChangeArrowheads="1"/>
          </p:cNvSpPr>
          <p:nvPr/>
        </p:nvSpPr>
        <p:spPr bwMode="auto">
          <a:xfrm>
            <a:off x="3898900" y="51228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9" name="AutoShape 132"/>
          <p:cNvCxnSpPr>
            <a:cxnSpLocks noChangeShapeType="1"/>
            <a:stCxn id="37922" idx="6"/>
            <a:endCxn id="37928" idx="2"/>
          </p:cNvCxnSpPr>
          <p:nvPr/>
        </p:nvCxnSpPr>
        <p:spPr bwMode="auto">
          <a:xfrm>
            <a:off x="2860675" y="5184775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7930" name="Group 133"/>
          <p:cNvGrpSpPr>
            <a:grpSpLocks/>
          </p:cNvGrpSpPr>
          <p:nvPr/>
        </p:nvGrpSpPr>
        <p:grpSpPr bwMode="auto">
          <a:xfrm rot="5400000" flipH="1" flipV="1">
            <a:off x="3296444" y="3088482"/>
            <a:ext cx="177800" cy="455612"/>
            <a:chOff x="3450" y="2313"/>
            <a:chExt cx="111" cy="216"/>
          </a:xfrm>
        </p:grpSpPr>
        <p:sp>
          <p:nvSpPr>
            <p:cNvPr id="37949" name="Line 1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0" name="Line 1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1" name="Line 1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2" name="Line 1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3" name="Line 1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4" name="Line 1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55" name="Line 1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931" name="Text Box 141"/>
          <p:cNvSpPr txBox="1">
            <a:spLocks noChangeArrowheads="1"/>
          </p:cNvSpPr>
          <p:nvPr/>
        </p:nvSpPr>
        <p:spPr bwMode="auto">
          <a:xfrm>
            <a:off x="2959100" y="3370263"/>
            <a:ext cx="765175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3 </a:t>
            </a:r>
            <a:r>
              <a:rPr lang="en-US" b="0"/>
              <a:t>–</a:t>
            </a:r>
            <a:endParaRPr lang="en-US"/>
          </a:p>
        </p:txBody>
      </p:sp>
      <p:cxnSp>
        <p:nvCxnSpPr>
          <p:cNvPr id="37932" name="AutoShape 142"/>
          <p:cNvCxnSpPr>
            <a:cxnSpLocks noChangeShapeType="1"/>
            <a:stCxn id="37921" idx="2"/>
            <a:endCxn id="37951" idx="1"/>
          </p:cNvCxnSpPr>
          <p:nvPr/>
        </p:nvCxnSpPr>
        <p:spPr bwMode="auto">
          <a:xfrm flipH="1">
            <a:off x="3613150" y="3313113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33" name="AutoShape 143"/>
          <p:cNvCxnSpPr>
            <a:cxnSpLocks noChangeShapeType="1"/>
            <a:stCxn id="37900" idx="6"/>
            <a:endCxn id="37949" idx="0"/>
          </p:cNvCxnSpPr>
          <p:nvPr/>
        </p:nvCxnSpPr>
        <p:spPr bwMode="auto">
          <a:xfrm>
            <a:off x="2835275" y="3327400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7934" name="AutoShape 144"/>
          <p:cNvCxnSpPr>
            <a:cxnSpLocks noChangeShapeType="1"/>
            <a:stCxn id="37921" idx="6"/>
            <a:endCxn id="37928" idx="6"/>
          </p:cNvCxnSpPr>
          <p:nvPr/>
        </p:nvCxnSpPr>
        <p:spPr bwMode="auto">
          <a:xfrm>
            <a:off x="4014788" y="3313113"/>
            <a:ext cx="15875" cy="1871662"/>
          </a:xfrm>
          <a:prstGeom prst="bentConnector3">
            <a:avLst>
              <a:gd name="adj1" fmla="val 1530000"/>
            </a:avLst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7935" name="Group 145"/>
          <p:cNvGrpSpPr>
            <a:grpSpLocks/>
          </p:cNvGrpSpPr>
          <p:nvPr/>
        </p:nvGrpSpPr>
        <p:grpSpPr bwMode="auto">
          <a:xfrm>
            <a:off x="1879600" y="3076575"/>
            <a:ext cx="541338" cy="527050"/>
            <a:chOff x="1698" y="2318"/>
            <a:chExt cx="341" cy="332"/>
          </a:xfrm>
        </p:grpSpPr>
        <p:sp>
          <p:nvSpPr>
            <p:cNvPr id="37947" name="Oval 146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48" name="Text Box 147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7936" name="Text Box 148"/>
          <p:cNvSpPr txBox="1">
            <a:spLocks noChangeArrowheads="1"/>
          </p:cNvSpPr>
          <p:nvPr/>
        </p:nvSpPr>
        <p:spPr bwMode="auto">
          <a:xfrm>
            <a:off x="1971675" y="2698750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sp>
        <p:nvSpPr>
          <p:cNvPr id="37937" name="Line 149"/>
          <p:cNvSpPr>
            <a:spLocks noChangeShapeType="1"/>
          </p:cNvSpPr>
          <p:nvPr/>
        </p:nvSpPr>
        <p:spPr bwMode="auto">
          <a:xfrm>
            <a:off x="4113213" y="3973513"/>
            <a:ext cx="0" cy="561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38" name="Text Box 150"/>
          <p:cNvSpPr txBox="1">
            <a:spLocks noChangeArrowheads="1"/>
          </p:cNvSpPr>
          <p:nvPr/>
        </p:nvSpPr>
        <p:spPr bwMode="auto">
          <a:xfrm>
            <a:off x="3778250" y="4073525"/>
            <a:ext cx="3746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sc</a:t>
            </a:r>
          </a:p>
        </p:txBody>
      </p:sp>
      <p:sp>
        <p:nvSpPr>
          <p:cNvPr id="37939" name="Line 151"/>
          <p:cNvSpPr>
            <a:spLocks noChangeShapeType="1"/>
          </p:cNvSpPr>
          <p:nvPr/>
        </p:nvSpPr>
        <p:spPr bwMode="auto">
          <a:xfrm>
            <a:off x="1714500" y="4114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0" name="Line 152"/>
          <p:cNvSpPr>
            <a:spLocks noChangeShapeType="1"/>
          </p:cNvSpPr>
          <p:nvPr/>
        </p:nvSpPr>
        <p:spPr bwMode="auto">
          <a:xfrm>
            <a:off x="2959100" y="4114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1" name="Text Box 153"/>
          <p:cNvSpPr txBox="1">
            <a:spLocks noChangeArrowheads="1"/>
          </p:cNvSpPr>
          <p:nvPr/>
        </p:nvSpPr>
        <p:spPr bwMode="auto">
          <a:xfrm>
            <a:off x="1695450" y="41068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37942" name="Text Box 154"/>
          <p:cNvSpPr txBox="1">
            <a:spLocks noChangeArrowheads="1"/>
          </p:cNvSpPr>
          <p:nvPr/>
        </p:nvSpPr>
        <p:spPr bwMode="auto">
          <a:xfrm>
            <a:off x="2959100" y="41465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37943" name="Line 155"/>
          <p:cNvSpPr>
            <a:spLocks noChangeShapeType="1"/>
          </p:cNvSpPr>
          <p:nvPr/>
        </p:nvSpPr>
        <p:spPr bwMode="auto">
          <a:xfrm>
            <a:off x="3240088" y="3095625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4" name="Text Box 156"/>
          <p:cNvSpPr txBox="1">
            <a:spLocks noChangeArrowheads="1"/>
          </p:cNvSpPr>
          <p:nvPr/>
        </p:nvSpPr>
        <p:spPr bwMode="auto">
          <a:xfrm>
            <a:off x="3201988" y="267652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3</a:t>
            </a:r>
          </a:p>
        </p:txBody>
      </p:sp>
      <p:sp>
        <p:nvSpPr>
          <p:cNvPr id="37945" name="Line 157"/>
          <p:cNvSpPr>
            <a:spLocks noChangeShapeType="1"/>
          </p:cNvSpPr>
          <p:nvPr/>
        </p:nvSpPr>
        <p:spPr bwMode="auto">
          <a:xfrm>
            <a:off x="2019300" y="3736975"/>
            <a:ext cx="36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46" name="Text Box 158"/>
          <p:cNvSpPr txBox="1">
            <a:spLocks noChangeArrowheads="1"/>
          </p:cNvSpPr>
          <p:nvPr/>
        </p:nvSpPr>
        <p:spPr bwMode="auto">
          <a:xfrm>
            <a:off x="1976438" y="3722688"/>
            <a:ext cx="315912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v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2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403A756-236C-49EE-A199-064278D6550E}" type="slidenum">
              <a:rPr lang="en-US" smtClean="0"/>
              <a:pPr lvl="1"/>
              <a:t>8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Review…KCL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Kirchoff’s current law?</a:t>
            </a:r>
          </a:p>
          <a:p>
            <a:pPr marL="990600" lvl="1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a) What is an expression for the current at </a:t>
            </a:r>
            <a:r>
              <a:rPr lang="en-US" sz="2400" b="1" smtClean="0"/>
              <a:t>Node a</a:t>
            </a:r>
            <a:r>
              <a:rPr lang="en-US" sz="2400" smtClean="0"/>
              <a:t>?</a:t>
            </a:r>
          </a:p>
        </p:txBody>
      </p:sp>
      <p:grpSp>
        <p:nvGrpSpPr>
          <p:cNvPr id="1032" name="Group 4"/>
          <p:cNvGrpSpPr>
            <a:grpSpLocks/>
          </p:cNvGrpSpPr>
          <p:nvPr/>
        </p:nvGrpSpPr>
        <p:grpSpPr bwMode="auto">
          <a:xfrm>
            <a:off x="373063" y="2681288"/>
            <a:ext cx="4351337" cy="2790825"/>
            <a:chOff x="0" y="1689"/>
            <a:chExt cx="2741" cy="1758"/>
          </a:xfrm>
        </p:grpSpPr>
        <p:grpSp>
          <p:nvGrpSpPr>
            <p:cNvPr id="1033" name="Group 5"/>
            <p:cNvGrpSpPr>
              <a:grpSpLocks/>
            </p:cNvGrpSpPr>
            <p:nvPr/>
          </p:nvGrpSpPr>
          <p:grpSpPr bwMode="auto">
            <a:xfrm>
              <a:off x="0" y="2514"/>
              <a:ext cx="657" cy="328"/>
              <a:chOff x="1558" y="2299"/>
              <a:chExt cx="657" cy="328"/>
            </a:xfrm>
          </p:grpSpPr>
          <p:sp>
            <p:nvSpPr>
              <p:cNvPr id="1114" name="Text Box 6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s1</a:t>
                </a:r>
                <a:endParaRPr lang="en-US" sz="2000"/>
              </a:p>
            </p:txBody>
          </p:sp>
          <p:sp>
            <p:nvSpPr>
              <p:cNvPr id="1115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1117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1034" name="AutoShape 10"/>
            <p:cNvCxnSpPr>
              <a:cxnSpLocks noChangeShapeType="1"/>
              <a:stCxn id="1116" idx="0"/>
              <a:endCxn id="1075" idx="0"/>
            </p:cNvCxnSpPr>
            <p:nvPr/>
          </p:nvCxnSpPr>
          <p:spPr bwMode="auto">
            <a:xfrm rot="-5400000">
              <a:off x="355" y="216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1073" y="19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6" name="AutoShape 12"/>
            <p:cNvCxnSpPr>
              <a:cxnSpLocks noChangeShapeType="1"/>
              <a:stCxn id="1115" idx="4"/>
              <a:endCxn id="1037" idx="2"/>
            </p:cNvCxnSpPr>
            <p:nvPr/>
          </p:nvCxnSpPr>
          <p:spPr bwMode="auto">
            <a:xfrm rot="16200000" flipH="1">
              <a:off x="503" y="283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1082" y="33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8" name="AutoShape 14"/>
            <p:cNvCxnSpPr>
              <a:cxnSpLocks noChangeShapeType="1"/>
              <a:stCxn id="1035" idx="6"/>
              <a:endCxn id="1084" idx="0"/>
            </p:cNvCxnSpPr>
            <p:nvPr/>
          </p:nvCxnSpPr>
          <p:spPr bwMode="auto">
            <a:xfrm>
              <a:off x="1156" y="201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039" name="AutoShape 15"/>
            <p:cNvCxnSpPr>
              <a:cxnSpLocks noChangeShapeType="1"/>
              <a:stCxn id="1037" idx="6"/>
              <a:endCxn id="1109" idx="1"/>
            </p:cNvCxnSpPr>
            <p:nvPr/>
          </p:nvCxnSpPr>
          <p:spPr bwMode="auto">
            <a:xfrm flipV="1">
              <a:off x="1165" y="329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040" name="Group 16"/>
            <p:cNvGrpSpPr>
              <a:grpSpLocks/>
            </p:cNvGrpSpPr>
            <p:nvPr/>
          </p:nvGrpSpPr>
          <p:grpSpPr bwMode="auto">
            <a:xfrm>
              <a:off x="2207" y="3082"/>
              <a:ext cx="111" cy="216"/>
              <a:chOff x="3450" y="2313"/>
              <a:chExt cx="111" cy="216"/>
            </a:xfrm>
          </p:grpSpPr>
          <p:sp>
            <p:nvSpPr>
              <p:cNvPr id="1107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8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9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0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1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2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3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1" name="Group 24"/>
            <p:cNvGrpSpPr>
              <a:grpSpLocks/>
            </p:cNvGrpSpPr>
            <p:nvPr/>
          </p:nvGrpSpPr>
          <p:grpSpPr bwMode="auto">
            <a:xfrm>
              <a:off x="1064" y="2266"/>
              <a:ext cx="111" cy="216"/>
              <a:chOff x="3450" y="2313"/>
              <a:chExt cx="111" cy="216"/>
            </a:xfrm>
          </p:grpSpPr>
          <p:sp>
            <p:nvSpPr>
              <p:cNvPr id="1100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1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2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3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4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2" name="Group 32"/>
            <p:cNvGrpSpPr>
              <a:grpSpLocks/>
            </p:cNvGrpSpPr>
            <p:nvPr/>
          </p:nvGrpSpPr>
          <p:grpSpPr bwMode="auto">
            <a:xfrm>
              <a:off x="1067" y="2974"/>
              <a:ext cx="111" cy="216"/>
              <a:chOff x="3450" y="2313"/>
              <a:chExt cx="111" cy="216"/>
            </a:xfrm>
          </p:grpSpPr>
          <p:sp>
            <p:nvSpPr>
              <p:cNvPr id="1093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4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5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6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7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8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9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43" name="Group 40"/>
            <p:cNvGrpSpPr>
              <a:grpSpLocks/>
            </p:cNvGrpSpPr>
            <p:nvPr/>
          </p:nvGrpSpPr>
          <p:grpSpPr bwMode="auto">
            <a:xfrm rot="-5400000">
              <a:off x="1653" y="2631"/>
              <a:ext cx="111" cy="216"/>
              <a:chOff x="3450" y="2313"/>
              <a:chExt cx="111" cy="216"/>
            </a:xfrm>
          </p:grpSpPr>
          <p:sp>
            <p:nvSpPr>
              <p:cNvPr id="1086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7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8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9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0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1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2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4" name="Oval 48"/>
            <p:cNvSpPr>
              <a:spLocks noChangeArrowheads="1"/>
            </p:cNvSpPr>
            <p:nvPr/>
          </p:nvSpPr>
          <p:spPr bwMode="auto">
            <a:xfrm>
              <a:off x="1076" y="270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45" name="AutoShape 49"/>
            <p:cNvCxnSpPr>
              <a:cxnSpLocks noChangeShapeType="1"/>
              <a:stCxn id="1037" idx="0"/>
              <a:endCxn id="1095" idx="1"/>
            </p:cNvCxnSpPr>
            <p:nvPr/>
          </p:nvCxnSpPr>
          <p:spPr bwMode="auto">
            <a:xfrm flipV="1">
              <a:off x="1124" y="319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46" name="AutoShape 50"/>
            <p:cNvCxnSpPr>
              <a:cxnSpLocks noChangeShapeType="1"/>
              <a:stCxn id="1093" idx="0"/>
              <a:endCxn id="1044" idx="4"/>
            </p:cNvCxnSpPr>
            <p:nvPr/>
          </p:nvCxnSpPr>
          <p:spPr bwMode="auto">
            <a:xfrm flipV="1">
              <a:off x="1115" y="278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47" name="AutoShape 51"/>
            <p:cNvCxnSpPr>
              <a:cxnSpLocks noChangeShapeType="1"/>
              <a:stCxn id="1044" idx="0"/>
              <a:endCxn id="1102" idx="1"/>
            </p:cNvCxnSpPr>
            <p:nvPr/>
          </p:nvCxnSpPr>
          <p:spPr bwMode="auto">
            <a:xfrm flipV="1">
              <a:off x="1118" y="248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48" name="AutoShape 52"/>
            <p:cNvCxnSpPr>
              <a:cxnSpLocks noChangeShapeType="1"/>
              <a:stCxn id="1035" idx="4"/>
              <a:endCxn id="1100" idx="0"/>
            </p:cNvCxnSpPr>
            <p:nvPr/>
          </p:nvCxnSpPr>
          <p:spPr bwMode="auto">
            <a:xfrm flipH="1">
              <a:off x="1112" y="205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49" name="Oval 53"/>
            <p:cNvSpPr>
              <a:spLocks noChangeArrowheads="1"/>
            </p:cNvSpPr>
            <p:nvPr/>
          </p:nvSpPr>
          <p:spPr bwMode="auto">
            <a:xfrm>
              <a:off x="2211" y="269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50" name="AutoShape 54"/>
            <p:cNvCxnSpPr>
              <a:cxnSpLocks noChangeShapeType="1"/>
              <a:stCxn id="1049" idx="4"/>
              <a:endCxn id="1107" idx="0"/>
            </p:cNvCxnSpPr>
            <p:nvPr/>
          </p:nvCxnSpPr>
          <p:spPr bwMode="auto">
            <a:xfrm>
              <a:off x="2253" y="277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51" name="AutoShape 55"/>
            <p:cNvCxnSpPr>
              <a:cxnSpLocks noChangeShapeType="1"/>
              <a:stCxn id="1049" idx="2"/>
              <a:endCxn id="1088" idx="1"/>
            </p:cNvCxnSpPr>
            <p:nvPr/>
          </p:nvCxnSpPr>
          <p:spPr bwMode="auto">
            <a:xfrm flipH="1">
              <a:off x="1818" y="273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052" name="AutoShape 56"/>
            <p:cNvCxnSpPr>
              <a:cxnSpLocks noChangeShapeType="1"/>
              <a:stCxn id="1044" idx="6"/>
              <a:endCxn id="1086" idx="0"/>
            </p:cNvCxnSpPr>
            <p:nvPr/>
          </p:nvCxnSpPr>
          <p:spPr bwMode="auto">
            <a:xfrm>
              <a:off x="1159" y="274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053" name="Group 57"/>
            <p:cNvGrpSpPr>
              <a:grpSpLocks/>
            </p:cNvGrpSpPr>
            <p:nvPr/>
          </p:nvGrpSpPr>
          <p:grpSpPr bwMode="auto">
            <a:xfrm>
              <a:off x="2085" y="2186"/>
              <a:ext cx="656" cy="328"/>
              <a:chOff x="3643" y="2176"/>
              <a:chExt cx="656" cy="328"/>
            </a:xfrm>
          </p:grpSpPr>
          <p:sp>
            <p:nvSpPr>
              <p:cNvPr id="1082" name="Text Box 5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s2</a:t>
                </a:r>
                <a:endParaRPr lang="en-US" sz="2000"/>
              </a:p>
            </p:txBody>
          </p:sp>
          <p:sp>
            <p:nvSpPr>
              <p:cNvPr id="1083" name="Oval 5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Text Box 6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1085" name="Text Box 6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1054" name="AutoShape 62"/>
            <p:cNvCxnSpPr>
              <a:cxnSpLocks noChangeShapeType="1"/>
              <a:stCxn id="1049" idx="0"/>
              <a:endCxn id="1083" idx="4"/>
            </p:cNvCxnSpPr>
            <p:nvPr/>
          </p:nvCxnSpPr>
          <p:spPr bwMode="auto">
            <a:xfrm flipH="1" flipV="1">
              <a:off x="2251" y="251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055" name="Group 63"/>
            <p:cNvGrpSpPr>
              <a:grpSpLocks/>
            </p:cNvGrpSpPr>
            <p:nvPr/>
          </p:nvGrpSpPr>
          <p:grpSpPr bwMode="auto">
            <a:xfrm rot="-5400000">
              <a:off x="753" y="1911"/>
              <a:ext cx="111" cy="216"/>
              <a:chOff x="3450" y="2313"/>
              <a:chExt cx="111" cy="216"/>
            </a:xfrm>
          </p:grpSpPr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6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8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056" name="AutoShape 71"/>
            <p:cNvCxnSpPr>
              <a:cxnSpLocks noChangeShapeType="1"/>
              <a:stCxn id="1077" idx="1"/>
              <a:endCxn id="1035" idx="2"/>
            </p:cNvCxnSpPr>
            <p:nvPr/>
          </p:nvCxnSpPr>
          <p:spPr bwMode="auto">
            <a:xfrm flipV="1">
              <a:off x="918" y="201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057" name="Text Box 72"/>
            <p:cNvSpPr txBox="1">
              <a:spLocks noChangeArrowheads="1"/>
            </p:cNvSpPr>
            <p:nvPr/>
          </p:nvSpPr>
          <p:spPr bwMode="auto">
            <a:xfrm>
              <a:off x="759" y="223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2</a:t>
              </a:r>
            </a:p>
          </p:txBody>
        </p:sp>
        <p:sp>
          <p:nvSpPr>
            <p:cNvPr id="1058" name="Text Box 73"/>
            <p:cNvSpPr txBox="1">
              <a:spLocks noChangeArrowheads="1"/>
            </p:cNvSpPr>
            <p:nvPr/>
          </p:nvSpPr>
          <p:spPr bwMode="auto">
            <a:xfrm>
              <a:off x="794" y="294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3</a:t>
              </a:r>
            </a:p>
          </p:txBody>
        </p:sp>
        <p:sp>
          <p:nvSpPr>
            <p:cNvPr id="1059" name="Text Box 74"/>
            <p:cNvSpPr txBox="1">
              <a:spLocks noChangeArrowheads="1"/>
            </p:cNvSpPr>
            <p:nvPr/>
          </p:nvSpPr>
          <p:spPr bwMode="auto">
            <a:xfrm>
              <a:off x="1575" y="244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4</a:t>
              </a:r>
            </a:p>
          </p:txBody>
        </p:sp>
        <p:sp>
          <p:nvSpPr>
            <p:cNvPr id="1060" name="Text Box 75"/>
            <p:cNvSpPr txBox="1">
              <a:spLocks noChangeArrowheads="1"/>
            </p:cNvSpPr>
            <p:nvPr/>
          </p:nvSpPr>
          <p:spPr bwMode="auto">
            <a:xfrm>
              <a:off x="2318" y="306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5</a:t>
              </a:r>
            </a:p>
          </p:txBody>
        </p:sp>
        <p:sp>
          <p:nvSpPr>
            <p:cNvPr id="1061" name="Line 76"/>
            <p:cNvSpPr>
              <a:spLocks noChangeShapeType="1"/>
            </p:cNvSpPr>
            <p:nvPr/>
          </p:nvSpPr>
          <p:spPr bwMode="auto">
            <a:xfrm flipV="1">
              <a:off x="395" y="2077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2" name="Text Box 77"/>
            <p:cNvSpPr txBox="1">
              <a:spLocks noChangeArrowheads="1"/>
            </p:cNvSpPr>
            <p:nvPr/>
          </p:nvSpPr>
          <p:spPr bwMode="auto">
            <a:xfrm>
              <a:off x="133" y="2119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s1</a:t>
              </a:r>
            </a:p>
          </p:txBody>
        </p:sp>
        <p:sp>
          <p:nvSpPr>
            <p:cNvPr id="1063" name="Line 78"/>
            <p:cNvSpPr>
              <a:spLocks noChangeShapeType="1"/>
            </p:cNvSpPr>
            <p:nvPr/>
          </p:nvSpPr>
          <p:spPr bwMode="auto">
            <a:xfrm>
              <a:off x="1237" y="218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4" name="Text Box 79"/>
            <p:cNvSpPr txBox="1">
              <a:spLocks noChangeArrowheads="1"/>
            </p:cNvSpPr>
            <p:nvPr/>
          </p:nvSpPr>
          <p:spPr bwMode="auto">
            <a:xfrm>
              <a:off x="1237" y="213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1065" name="Line 80"/>
            <p:cNvSpPr>
              <a:spLocks noChangeShapeType="1"/>
            </p:cNvSpPr>
            <p:nvPr/>
          </p:nvSpPr>
          <p:spPr bwMode="auto">
            <a:xfrm flipH="1">
              <a:off x="1685" y="2119"/>
              <a:ext cx="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" name="Text Box 81"/>
            <p:cNvSpPr txBox="1">
              <a:spLocks noChangeArrowheads="1"/>
            </p:cNvSpPr>
            <p:nvPr/>
          </p:nvSpPr>
          <p:spPr bwMode="auto">
            <a:xfrm>
              <a:off x="1729" y="1795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s2</a:t>
              </a:r>
            </a:p>
          </p:txBody>
        </p:sp>
        <p:sp>
          <p:nvSpPr>
            <p:cNvPr id="1067" name="Line 82"/>
            <p:cNvSpPr>
              <a:spLocks noChangeShapeType="1"/>
            </p:cNvSpPr>
            <p:nvPr/>
          </p:nvSpPr>
          <p:spPr bwMode="auto">
            <a:xfrm>
              <a:off x="1441" y="2842"/>
              <a:ext cx="4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8" name="Text Box 83"/>
            <p:cNvSpPr txBox="1">
              <a:spLocks noChangeArrowheads="1"/>
            </p:cNvSpPr>
            <p:nvPr/>
          </p:nvSpPr>
          <p:spPr bwMode="auto">
            <a:xfrm>
              <a:off x="1499" y="27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1069" name="Line 84"/>
            <p:cNvSpPr>
              <a:spLocks noChangeShapeType="1"/>
            </p:cNvSpPr>
            <p:nvPr/>
          </p:nvSpPr>
          <p:spPr bwMode="auto">
            <a:xfrm>
              <a:off x="1237" y="294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0" name="Text Box 85"/>
            <p:cNvSpPr txBox="1">
              <a:spLocks noChangeArrowheads="1"/>
            </p:cNvSpPr>
            <p:nvPr/>
          </p:nvSpPr>
          <p:spPr bwMode="auto">
            <a:xfrm>
              <a:off x="1273" y="30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1071" name="Line 86"/>
            <p:cNvSpPr>
              <a:spLocks noChangeShapeType="1"/>
            </p:cNvSpPr>
            <p:nvPr/>
          </p:nvSpPr>
          <p:spPr bwMode="auto">
            <a:xfrm>
              <a:off x="2154" y="2946"/>
              <a:ext cx="0" cy="3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2" name="Text Box 87"/>
            <p:cNvSpPr txBox="1">
              <a:spLocks noChangeArrowheads="1"/>
            </p:cNvSpPr>
            <p:nvPr/>
          </p:nvSpPr>
          <p:spPr bwMode="auto">
            <a:xfrm>
              <a:off x="1868" y="302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5</a:t>
              </a:r>
            </a:p>
          </p:txBody>
        </p:sp>
        <p:sp>
          <p:nvSpPr>
            <p:cNvPr id="1073" name="Oval 88"/>
            <p:cNvSpPr>
              <a:spLocks noChangeArrowheads="1"/>
            </p:cNvSpPr>
            <p:nvPr/>
          </p:nvSpPr>
          <p:spPr bwMode="auto">
            <a:xfrm>
              <a:off x="1008" y="1928"/>
              <a:ext cx="203" cy="191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Text Box 89"/>
            <p:cNvSpPr txBox="1">
              <a:spLocks noChangeArrowheads="1"/>
            </p:cNvSpPr>
            <p:nvPr/>
          </p:nvSpPr>
          <p:spPr bwMode="auto">
            <a:xfrm>
              <a:off x="864" y="1689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</p:grpSp>
      <p:graphicFrame>
        <p:nvGraphicFramePr>
          <p:cNvPr id="1026" name="Object 93"/>
          <p:cNvGraphicFramePr>
            <a:graphicFrameLocks noChangeAspect="1"/>
          </p:cNvGraphicFramePr>
          <p:nvPr>
            <p:ph sz="half" idx="2"/>
          </p:nvPr>
        </p:nvGraphicFramePr>
        <p:xfrm>
          <a:off x="5486400" y="3836988"/>
          <a:ext cx="2000250" cy="500062"/>
        </p:xfrm>
        <a:graphic>
          <a:graphicData uri="http://schemas.openxmlformats.org/presentationml/2006/ole">
            <p:oleObj spid="_x0000_s1026" name="Equation" r:id="rId3" imgW="914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891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89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1839632-79AC-403E-A87E-93D1C5CA1000}" type="slidenum">
              <a:rPr lang="en-US" smtClean="0"/>
              <a:pPr lvl="1"/>
              <a:t>80</a:t>
            </a:fld>
            <a:endParaRPr lang="en-US" smtClean="0"/>
          </a:p>
        </p:txBody>
      </p:sp>
      <p:sp>
        <p:nvSpPr>
          <p:cNvPr id="389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Review…Norton</a:t>
            </a:r>
          </a:p>
        </p:txBody>
      </p:sp>
      <p:sp>
        <p:nvSpPr>
          <p:cNvPr id="389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78994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2"/>
            </a:pPr>
            <a:r>
              <a:rPr lang="en-US" sz="2800" smtClean="0"/>
              <a:t>What is the Norton</a:t>
            </a:r>
            <a:r>
              <a:rPr lang="en-US" sz="2800" smtClean="0">
                <a:cs typeface="Times New Roman" pitchFamily="18" charset="0"/>
              </a:rPr>
              <a:t> theorem</a:t>
            </a:r>
            <a:r>
              <a:rPr lang="en-US" sz="28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Norton equivalent circuit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6V,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smtClean="0"/>
              <a:t> = 2A,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L</a:t>
            </a:r>
            <a:r>
              <a:rPr lang="en-US" sz="2400" smtClean="0"/>
              <a:t> = 10</a:t>
            </a:r>
            <a:r>
              <a:rPr lang="el-GR" sz="2400" smtClean="0"/>
              <a:t>Ω</a:t>
            </a:r>
            <a:endParaRPr lang="en-US" sz="2400" smtClean="0"/>
          </a:p>
        </p:txBody>
      </p:sp>
      <p:graphicFrame>
        <p:nvGraphicFramePr>
          <p:cNvPr id="38914" name="Object 80"/>
          <p:cNvGraphicFramePr>
            <a:graphicFrameLocks noChangeAspect="1"/>
          </p:cNvGraphicFramePr>
          <p:nvPr>
            <p:ph sz="quarter" idx="2"/>
          </p:nvPr>
        </p:nvGraphicFramePr>
        <p:xfrm>
          <a:off x="7518400" y="5381625"/>
          <a:ext cx="1544638" cy="604838"/>
        </p:xfrm>
        <a:graphic>
          <a:graphicData uri="http://schemas.openxmlformats.org/presentationml/2006/ole">
            <p:oleObj spid="_x0000_s38914" name="Equation" r:id="rId3" imgW="583920" imgH="228600" progId="Equation.3">
              <p:embed/>
            </p:oleObj>
          </a:graphicData>
        </a:graphic>
      </p:graphicFrame>
      <p:graphicFrame>
        <p:nvGraphicFramePr>
          <p:cNvPr id="38915" name="Object 81"/>
          <p:cNvGraphicFramePr>
            <a:graphicFrameLocks noChangeAspect="1"/>
          </p:cNvGraphicFramePr>
          <p:nvPr/>
        </p:nvGraphicFramePr>
        <p:xfrm>
          <a:off x="5513388" y="5411788"/>
          <a:ext cx="1622425" cy="608012"/>
        </p:xfrm>
        <a:graphic>
          <a:graphicData uri="http://schemas.openxmlformats.org/presentationml/2006/ole">
            <p:oleObj spid="_x0000_s38915" name="Equation" r:id="rId4" imgW="609480" imgH="228600" progId="Equation.3">
              <p:embed/>
            </p:oleObj>
          </a:graphicData>
        </a:graphic>
      </p:graphicFrame>
      <p:sp>
        <p:nvSpPr>
          <p:cNvPr id="38921" name="Text Box 82"/>
          <p:cNvSpPr txBox="1">
            <a:spLocks noChangeArrowheads="1"/>
          </p:cNvSpPr>
          <p:nvPr/>
        </p:nvSpPr>
        <p:spPr bwMode="auto">
          <a:xfrm>
            <a:off x="76200" y="3825875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sp>
        <p:nvSpPr>
          <p:cNvPr id="38922" name="Oval 83"/>
          <p:cNvSpPr>
            <a:spLocks noChangeArrowheads="1"/>
          </p:cNvSpPr>
          <p:nvPr/>
        </p:nvSpPr>
        <p:spPr bwMode="auto">
          <a:xfrm>
            <a:off x="1414463" y="34004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Oval 84"/>
          <p:cNvSpPr>
            <a:spLocks noChangeArrowheads="1"/>
          </p:cNvSpPr>
          <p:nvPr/>
        </p:nvSpPr>
        <p:spPr bwMode="auto">
          <a:xfrm>
            <a:off x="2703513" y="340201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Oval 85"/>
          <p:cNvSpPr>
            <a:spLocks noChangeArrowheads="1"/>
          </p:cNvSpPr>
          <p:nvPr/>
        </p:nvSpPr>
        <p:spPr bwMode="auto">
          <a:xfrm>
            <a:off x="1446213" y="52593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25" name="AutoShape 86"/>
          <p:cNvCxnSpPr>
            <a:cxnSpLocks noChangeShapeType="1"/>
            <a:stCxn id="38924" idx="2"/>
            <a:endCxn id="39018" idx="4"/>
          </p:cNvCxnSpPr>
          <p:nvPr/>
        </p:nvCxnSpPr>
        <p:spPr bwMode="auto">
          <a:xfrm rot="10800000">
            <a:off x="657225" y="4630738"/>
            <a:ext cx="788988" cy="6905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26" name="AutoShape 87"/>
          <p:cNvCxnSpPr>
            <a:cxnSpLocks noChangeShapeType="1"/>
            <a:stCxn id="38924" idx="0"/>
            <a:endCxn id="38932" idx="1"/>
          </p:cNvCxnSpPr>
          <p:nvPr/>
        </p:nvCxnSpPr>
        <p:spPr bwMode="auto">
          <a:xfrm flipH="1" flipV="1">
            <a:off x="1511300" y="4672013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27" name="AutoShape 88"/>
          <p:cNvCxnSpPr>
            <a:cxnSpLocks noChangeShapeType="1"/>
            <a:stCxn id="38922" idx="4"/>
            <a:endCxn id="38930" idx="0"/>
          </p:cNvCxnSpPr>
          <p:nvPr/>
        </p:nvCxnSpPr>
        <p:spPr bwMode="auto">
          <a:xfrm>
            <a:off x="1481138" y="3522663"/>
            <a:ext cx="15875" cy="8064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28" name="AutoShape 89"/>
          <p:cNvCxnSpPr>
            <a:cxnSpLocks noChangeShapeType="1"/>
            <a:stCxn id="38923" idx="4"/>
            <a:endCxn id="39022" idx="0"/>
          </p:cNvCxnSpPr>
          <p:nvPr/>
        </p:nvCxnSpPr>
        <p:spPr bwMode="auto">
          <a:xfrm>
            <a:off x="2770188" y="3524250"/>
            <a:ext cx="9525" cy="8048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8929" name="Text Box 90"/>
          <p:cNvSpPr txBox="1">
            <a:spLocks noChangeArrowheads="1"/>
          </p:cNvSpPr>
          <p:nvPr/>
        </p:nvSpPr>
        <p:spPr bwMode="auto">
          <a:xfrm>
            <a:off x="1042988" y="40243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sp>
        <p:nvSpPr>
          <p:cNvPr id="38930" name="Line 91"/>
          <p:cNvSpPr>
            <a:spLocks noChangeShapeType="1"/>
          </p:cNvSpPr>
          <p:nvPr/>
        </p:nvSpPr>
        <p:spPr bwMode="auto">
          <a:xfrm>
            <a:off x="1497013" y="4329113"/>
            <a:ext cx="100012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31" name="Line 92"/>
          <p:cNvSpPr>
            <a:spLocks noChangeShapeType="1"/>
          </p:cNvSpPr>
          <p:nvPr/>
        </p:nvSpPr>
        <p:spPr bwMode="auto">
          <a:xfrm flipH="1">
            <a:off x="1420813" y="4362450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32" name="Line 93"/>
          <p:cNvSpPr>
            <a:spLocks noChangeShapeType="1"/>
          </p:cNvSpPr>
          <p:nvPr/>
        </p:nvSpPr>
        <p:spPr bwMode="auto">
          <a:xfrm>
            <a:off x="1420813" y="4633913"/>
            <a:ext cx="90487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33" name="Line 94"/>
          <p:cNvSpPr>
            <a:spLocks noChangeShapeType="1"/>
          </p:cNvSpPr>
          <p:nvPr/>
        </p:nvSpPr>
        <p:spPr bwMode="auto">
          <a:xfrm>
            <a:off x="1425575" y="4395788"/>
            <a:ext cx="166688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34" name="Line 95"/>
          <p:cNvSpPr>
            <a:spLocks noChangeShapeType="1"/>
          </p:cNvSpPr>
          <p:nvPr/>
        </p:nvSpPr>
        <p:spPr bwMode="auto">
          <a:xfrm flipH="1">
            <a:off x="1425575" y="4467225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35" name="Line 96"/>
          <p:cNvSpPr>
            <a:spLocks noChangeShapeType="1"/>
          </p:cNvSpPr>
          <p:nvPr/>
        </p:nvSpPr>
        <p:spPr bwMode="auto">
          <a:xfrm>
            <a:off x="1425575" y="4510088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36" name="Line 97"/>
          <p:cNvSpPr>
            <a:spLocks noChangeShapeType="1"/>
          </p:cNvSpPr>
          <p:nvPr/>
        </p:nvSpPr>
        <p:spPr bwMode="auto">
          <a:xfrm flipH="1">
            <a:off x="1425575" y="4581525"/>
            <a:ext cx="157163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8937" name="Group 98"/>
          <p:cNvGrpSpPr>
            <a:grpSpLocks/>
          </p:cNvGrpSpPr>
          <p:nvPr/>
        </p:nvGrpSpPr>
        <p:grpSpPr bwMode="auto">
          <a:xfrm>
            <a:off x="2703513" y="4329113"/>
            <a:ext cx="176212" cy="342900"/>
            <a:chOff x="1670" y="2765"/>
            <a:chExt cx="111" cy="216"/>
          </a:xfrm>
        </p:grpSpPr>
        <p:sp>
          <p:nvSpPr>
            <p:cNvPr id="39022" name="Line 9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3" name="Line 10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4" name="Line 10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5" name="Line 10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6" name="Line 10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7" name="Line 10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28" name="Line 10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38" name="Text Box 106"/>
          <p:cNvSpPr txBox="1">
            <a:spLocks noChangeArrowheads="1"/>
          </p:cNvSpPr>
          <p:nvPr/>
        </p:nvSpPr>
        <p:spPr bwMode="auto">
          <a:xfrm>
            <a:off x="2338388" y="4022725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38939" name="Group 107"/>
          <p:cNvGrpSpPr>
            <a:grpSpLocks/>
          </p:cNvGrpSpPr>
          <p:nvPr/>
        </p:nvGrpSpPr>
        <p:grpSpPr bwMode="auto">
          <a:xfrm>
            <a:off x="393700" y="4110038"/>
            <a:ext cx="527050" cy="520700"/>
            <a:chOff x="311" y="2627"/>
            <a:chExt cx="332" cy="328"/>
          </a:xfrm>
        </p:grpSpPr>
        <p:sp>
          <p:nvSpPr>
            <p:cNvPr id="39018" name="Oval 108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19" name="Text Box 109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9020" name="Text Box 110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39021" name="Line 111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8940" name="AutoShape 112"/>
          <p:cNvCxnSpPr>
            <a:cxnSpLocks noChangeShapeType="1"/>
            <a:stCxn id="38922" idx="6"/>
            <a:endCxn id="39000" idx="1"/>
          </p:cNvCxnSpPr>
          <p:nvPr/>
        </p:nvCxnSpPr>
        <p:spPr bwMode="auto">
          <a:xfrm flipV="1">
            <a:off x="1546225" y="3460750"/>
            <a:ext cx="333375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41" name="AutoShape 113"/>
          <p:cNvCxnSpPr>
            <a:cxnSpLocks noChangeShapeType="1"/>
            <a:stCxn id="38923" idx="2"/>
            <a:endCxn id="39000" idx="3"/>
          </p:cNvCxnSpPr>
          <p:nvPr/>
        </p:nvCxnSpPr>
        <p:spPr bwMode="auto">
          <a:xfrm flipH="1" flipV="1">
            <a:off x="2420938" y="3460750"/>
            <a:ext cx="2825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8942" name="Group 114"/>
          <p:cNvGrpSpPr>
            <a:grpSpLocks/>
          </p:cNvGrpSpPr>
          <p:nvPr/>
        </p:nvGrpSpPr>
        <p:grpSpPr bwMode="auto">
          <a:xfrm>
            <a:off x="1279525" y="5564188"/>
            <a:ext cx="457200" cy="152400"/>
            <a:chOff x="1392" y="3552"/>
            <a:chExt cx="288" cy="96"/>
          </a:xfrm>
        </p:grpSpPr>
        <p:sp>
          <p:nvSpPr>
            <p:cNvPr id="39015" name="Line 115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6" name="Line 116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7" name="Line 117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43" name="Line 118"/>
          <p:cNvSpPr>
            <a:spLocks noChangeShapeType="1"/>
          </p:cNvSpPr>
          <p:nvPr/>
        </p:nvSpPr>
        <p:spPr bwMode="auto">
          <a:xfrm flipV="1">
            <a:off x="1512888" y="53213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8944" name="Oval 119"/>
          <p:cNvSpPr>
            <a:spLocks noChangeArrowheads="1"/>
          </p:cNvSpPr>
          <p:nvPr/>
        </p:nvSpPr>
        <p:spPr bwMode="auto">
          <a:xfrm>
            <a:off x="3883025" y="3387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5" name="Oval 120"/>
          <p:cNvSpPr>
            <a:spLocks noChangeArrowheads="1"/>
          </p:cNvSpPr>
          <p:nvPr/>
        </p:nvSpPr>
        <p:spPr bwMode="auto">
          <a:xfrm>
            <a:off x="2728913" y="525938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6" name="AutoShape 121"/>
          <p:cNvCxnSpPr>
            <a:cxnSpLocks noChangeShapeType="1"/>
            <a:stCxn id="38924" idx="6"/>
            <a:endCxn id="38945" idx="2"/>
          </p:cNvCxnSpPr>
          <p:nvPr/>
        </p:nvCxnSpPr>
        <p:spPr bwMode="auto">
          <a:xfrm>
            <a:off x="1577975" y="5321300"/>
            <a:ext cx="11509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47" name="AutoShape 122"/>
          <p:cNvCxnSpPr>
            <a:cxnSpLocks noChangeShapeType="1"/>
            <a:stCxn id="38945" idx="0"/>
            <a:endCxn id="39024" idx="1"/>
          </p:cNvCxnSpPr>
          <p:nvPr/>
        </p:nvCxnSpPr>
        <p:spPr bwMode="auto">
          <a:xfrm flipH="1" flipV="1">
            <a:off x="2794000" y="4672013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8948" name="Oval 123"/>
          <p:cNvSpPr>
            <a:spLocks noChangeArrowheads="1"/>
          </p:cNvSpPr>
          <p:nvPr/>
        </p:nvSpPr>
        <p:spPr bwMode="auto">
          <a:xfrm>
            <a:off x="588963" y="34004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9" name="AutoShape 124"/>
          <p:cNvCxnSpPr>
            <a:cxnSpLocks noChangeShapeType="1"/>
            <a:stCxn id="39019" idx="0"/>
            <a:endCxn id="38948" idx="4"/>
          </p:cNvCxnSpPr>
          <p:nvPr/>
        </p:nvCxnSpPr>
        <p:spPr bwMode="auto">
          <a:xfrm flipH="1" flipV="1">
            <a:off x="655638" y="3522663"/>
            <a:ext cx="3175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50" name="AutoShape 125"/>
          <p:cNvCxnSpPr>
            <a:cxnSpLocks noChangeShapeType="1"/>
            <a:stCxn id="38948" idx="6"/>
            <a:endCxn id="38922" idx="2"/>
          </p:cNvCxnSpPr>
          <p:nvPr/>
        </p:nvCxnSpPr>
        <p:spPr bwMode="auto">
          <a:xfrm>
            <a:off x="720725" y="3462338"/>
            <a:ext cx="6937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8951" name="Oval 126"/>
          <p:cNvSpPr>
            <a:spLocks noChangeArrowheads="1"/>
          </p:cNvSpPr>
          <p:nvPr/>
        </p:nvSpPr>
        <p:spPr bwMode="auto">
          <a:xfrm>
            <a:off x="3898900" y="52593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52" name="AutoShape 127"/>
          <p:cNvCxnSpPr>
            <a:cxnSpLocks noChangeShapeType="1"/>
            <a:stCxn id="38945" idx="6"/>
            <a:endCxn id="38951" idx="2"/>
          </p:cNvCxnSpPr>
          <p:nvPr/>
        </p:nvCxnSpPr>
        <p:spPr bwMode="auto">
          <a:xfrm>
            <a:off x="2860675" y="5321300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8953" name="Group 128"/>
          <p:cNvGrpSpPr>
            <a:grpSpLocks/>
          </p:cNvGrpSpPr>
          <p:nvPr/>
        </p:nvGrpSpPr>
        <p:grpSpPr bwMode="auto">
          <a:xfrm>
            <a:off x="4305300" y="4256088"/>
            <a:ext cx="176213" cy="342900"/>
            <a:chOff x="1670" y="2765"/>
            <a:chExt cx="111" cy="216"/>
          </a:xfrm>
        </p:grpSpPr>
        <p:sp>
          <p:nvSpPr>
            <p:cNvPr id="39008" name="Line 12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9" name="Line 13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0" name="Line 13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1" name="Line 13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2" name="Line 13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3" name="Line 13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14" name="Line 13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54" name="Text Box 136"/>
          <p:cNvSpPr txBox="1">
            <a:spLocks noChangeArrowheads="1"/>
          </p:cNvSpPr>
          <p:nvPr/>
        </p:nvSpPr>
        <p:spPr bwMode="auto">
          <a:xfrm>
            <a:off x="4402138" y="3951288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grpSp>
        <p:nvGrpSpPr>
          <p:cNvPr id="38955" name="Group 137"/>
          <p:cNvGrpSpPr>
            <a:grpSpLocks/>
          </p:cNvGrpSpPr>
          <p:nvPr/>
        </p:nvGrpSpPr>
        <p:grpSpPr bwMode="auto">
          <a:xfrm rot="5400000" flipH="1" flipV="1">
            <a:off x="3296444" y="3225007"/>
            <a:ext cx="177800" cy="455612"/>
            <a:chOff x="3450" y="2313"/>
            <a:chExt cx="111" cy="216"/>
          </a:xfrm>
        </p:grpSpPr>
        <p:sp>
          <p:nvSpPr>
            <p:cNvPr id="39001" name="Line 13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2" name="Line 13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3" name="Line 14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4" name="Line 14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5" name="Line 14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6" name="Line 14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007" name="Line 14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56" name="Text Box 145"/>
          <p:cNvSpPr txBox="1">
            <a:spLocks noChangeArrowheads="1"/>
          </p:cNvSpPr>
          <p:nvPr/>
        </p:nvSpPr>
        <p:spPr bwMode="auto">
          <a:xfrm>
            <a:off x="3100388" y="3506788"/>
            <a:ext cx="482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cxnSp>
        <p:nvCxnSpPr>
          <p:cNvPr id="38957" name="AutoShape 146"/>
          <p:cNvCxnSpPr>
            <a:cxnSpLocks noChangeShapeType="1"/>
            <a:stCxn id="38944" idx="2"/>
            <a:endCxn id="39003" idx="1"/>
          </p:cNvCxnSpPr>
          <p:nvPr/>
        </p:nvCxnSpPr>
        <p:spPr bwMode="auto">
          <a:xfrm flipH="1">
            <a:off x="3613150" y="3449638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58" name="AutoShape 147"/>
          <p:cNvCxnSpPr>
            <a:cxnSpLocks noChangeShapeType="1"/>
            <a:stCxn id="38923" idx="6"/>
            <a:endCxn id="39001" idx="0"/>
          </p:cNvCxnSpPr>
          <p:nvPr/>
        </p:nvCxnSpPr>
        <p:spPr bwMode="auto">
          <a:xfrm>
            <a:off x="2835275" y="3463925"/>
            <a:ext cx="322263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59" name="AutoShape 148"/>
          <p:cNvCxnSpPr>
            <a:cxnSpLocks noChangeShapeType="1"/>
            <a:stCxn id="38951" idx="6"/>
            <a:endCxn id="39010" idx="1"/>
          </p:cNvCxnSpPr>
          <p:nvPr/>
        </p:nvCxnSpPr>
        <p:spPr bwMode="auto">
          <a:xfrm flipV="1">
            <a:off x="4030663" y="4598988"/>
            <a:ext cx="365125" cy="7223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60" name="AutoShape 149"/>
          <p:cNvCxnSpPr>
            <a:cxnSpLocks noChangeShapeType="1"/>
            <a:stCxn id="38944" idx="6"/>
            <a:endCxn id="39008" idx="0"/>
          </p:cNvCxnSpPr>
          <p:nvPr/>
        </p:nvCxnSpPr>
        <p:spPr bwMode="auto">
          <a:xfrm>
            <a:off x="4014788" y="3449638"/>
            <a:ext cx="366712" cy="8064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8961" name="Group 150"/>
          <p:cNvGrpSpPr>
            <a:grpSpLocks/>
          </p:cNvGrpSpPr>
          <p:nvPr/>
        </p:nvGrpSpPr>
        <p:grpSpPr bwMode="auto">
          <a:xfrm>
            <a:off x="1879600" y="3213100"/>
            <a:ext cx="541338" cy="527050"/>
            <a:chOff x="1698" y="2318"/>
            <a:chExt cx="341" cy="332"/>
          </a:xfrm>
        </p:grpSpPr>
        <p:sp>
          <p:nvSpPr>
            <p:cNvPr id="38999" name="Oval 151"/>
            <p:cNvSpPr>
              <a:spLocks noChangeArrowheads="1"/>
            </p:cNvSpPr>
            <p:nvPr/>
          </p:nvSpPr>
          <p:spPr bwMode="auto">
            <a:xfrm rot="-5400000">
              <a:off x="1706" y="2329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000" name="Text Box 152"/>
            <p:cNvSpPr txBox="1">
              <a:spLocks noChangeArrowheads="1"/>
            </p:cNvSpPr>
            <p:nvPr/>
          </p:nvSpPr>
          <p:spPr bwMode="auto">
            <a:xfrm>
              <a:off x="1698" y="2358"/>
              <a:ext cx="3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–  +</a:t>
              </a:r>
            </a:p>
          </p:txBody>
        </p:sp>
      </p:grpSp>
      <p:sp>
        <p:nvSpPr>
          <p:cNvPr id="38962" name="Text Box 153"/>
          <p:cNvSpPr txBox="1">
            <a:spLocks noChangeArrowheads="1"/>
          </p:cNvSpPr>
          <p:nvPr/>
        </p:nvSpPr>
        <p:spPr bwMode="auto">
          <a:xfrm>
            <a:off x="1971675" y="2835275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v</a:t>
            </a:r>
            <a:r>
              <a:rPr lang="en-US" sz="2000" i="1" baseline="-25000"/>
              <a:t>s</a:t>
            </a:r>
            <a:endParaRPr lang="en-US" sz="2000" b="0"/>
          </a:p>
        </p:txBody>
      </p:sp>
      <p:grpSp>
        <p:nvGrpSpPr>
          <p:cNvPr id="38963" name="Group 154"/>
          <p:cNvGrpSpPr>
            <a:grpSpLocks/>
          </p:cNvGrpSpPr>
          <p:nvPr/>
        </p:nvGrpSpPr>
        <p:grpSpPr bwMode="auto">
          <a:xfrm>
            <a:off x="5741988" y="4140200"/>
            <a:ext cx="841375" cy="520700"/>
            <a:chOff x="3114" y="2952"/>
            <a:chExt cx="530" cy="328"/>
          </a:xfrm>
        </p:grpSpPr>
        <p:sp>
          <p:nvSpPr>
            <p:cNvPr id="38995" name="Text Box 155"/>
            <p:cNvSpPr txBox="1">
              <a:spLocks noChangeArrowheads="1"/>
            </p:cNvSpPr>
            <p:nvPr/>
          </p:nvSpPr>
          <p:spPr bwMode="auto">
            <a:xfrm>
              <a:off x="3114" y="2952"/>
              <a:ext cx="23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i="1"/>
                <a:t>i</a:t>
              </a:r>
              <a:r>
                <a:rPr lang="en-US" sz="2000" baseline="-25000"/>
                <a:t>N</a:t>
              </a:r>
              <a:endParaRPr lang="en-US" sz="2000"/>
            </a:p>
          </p:txBody>
        </p:sp>
        <p:grpSp>
          <p:nvGrpSpPr>
            <p:cNvPr id="38996" name="Group 156"/>
            <p:cNvGrpSpPr>
              <a:grpSpLocks/>
            </p:cNvGrpSpPr>
            <p:nvPr/>
          </p:nvGrpSpPr>
          <p:grpSpPr bwMode="auto">
            <a:xfrm>
              <a:off x="3312" y="2970"/>
              <a:ext cx="332" cy="310"/>
              <a:chOff x="273" y="2626"/>
              <a:chExt cx="332" cy="310"/>
            </a:xfrm>
          </p:grpSpPr>
          <p:sp>
            <p:nvSpPr>
              <p:cNvPr id="38997" name="Oval 157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98" name="Line 158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64" name="Oval 159"/>
          <p:cNvSpPr>
            <a:spLocks noChangeArrowheads="1"/>
          </p:cNvSpPr>
          <p:nvPr/>
        </p:nvSpPr>
        <p:spPr bwMode="auto">
          <a:xfrm>
            <a:off x="7854950" y="49926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65" name="Oval 160"/>
          <p:cNvSpPr>
            <a:spLocks noChangeArrowheads="1"/>
          </p:cNvSpPr>
          <p:nvPr/>
        </p:nvSpPr>
        <p:spPr bwMode="auto">
          <a:xfrm>
            <a:off x="7854950" y="377348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66" name="Oval 161"/>
          <p:cNvSpPr>
            <a:spLocks noChangeArrowheads="1"/>
          </p:cNvSpPr>
          <p:nvPr/>
        </p:nvSpPr>
        <p:spPr bwMode="auto">
          <a:xfrm rot="-5400000">
            <a:off x="7189787" y="4994276"/>
            <a:ext cx="104775" cy="1016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67" name="Oval 162"/>
          <p:cNvSpPr>
            <a:spLocks noChangeArrowheads="1"/>
          </p:cNvSpPr>
          <p:nvPr/>
        </p:nvSpPr>
        <p:spPr bwMode="auto">
          <a:xfrm rot="-5400000">
            <a:off x="7170738" y="3775075"/>
            <a:ext cx="104775" cy="111125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68" name="Group 163"/>
          <p:cNvGrpSpPr>
            <a:grpSpLocks/>
          </p:cNvGrpSpPr>
          <p:nvPr/>
        </p:nvGrpSpPr>
        <p:grpSpPr bwMode="auto">
          <a:xfrm rot="10800000">
            <a:off x="7137400" y="4154488"/>
            <a:ext cx="177800" cy="455612"/>
            <a:chOff x="3450" y="2313"/>
            <a:chExt cx="111" cy="216"/>
          </a:xfrm>
        </p:grpSpPr>
        <p:sp>
          <p:nvSpPr>
            <p:cNvPr id="38988" name="Line 16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9" name="Line 16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90" name="Line 16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91" name="Line 16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92" name="Line 16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93" name="Line 16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94" name="Line 17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69" name="Text Box 171"/>
          <p:cNvSpPr txBox="1">
            <a:spLocks noChangeArrowheads="1"/>
          </p:cNvSpPr>
          <p:nvPr/>
        </p:nvSpPr>
        <p:spPr bwMode="auto">
          <a:xfrm>
            <a:off x="6732588" y="4256088"/>
            <a:ext cx="458787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N</a:t>
            </a:r>
          </a:p>
        </p:txBody>
      </p:sp>
      <p:cxnSp>
        <p:nvCxnSpPr>
          <p:cNvPr id="38970" name="AutoShape 172"/>
          <p:cNvCxnSpPr>
            <a:cxnSpLocks noChangeShapeType="1"/>
            <a:stCxn id="38966" idx="6"/>
            <a:endCxn id="38988" idx="0"/>
          </p:cNvCxnSpPr>
          <p:nvPr/>
        </p:nvCxnSpPr>
        <p:spPr bwMode="auto">
          <a:xfrm flipH="1" flipV="1">
            <a:off x="7239000" y="4610100"/>
            <a:ext cx="3175" cy="382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71" name="AutoShape 173"/>
          <p:cNvCxnSpPr>
            <a:cxnSpLocks noChangeShapeType="1"/>
            <a:stCxn id="38967" idx="2"/>
            <a:endCxn id="38990" idx="1"/>
          </p:cNvCxnSpPr>
          <p:nvPr/>
        </p:nvCxnSpPr>
        <p:spPr bwMode="auto">
          <a:xfrm>
            <a:off x="7223125" y="3883025"/>
            <a:ext cx="0" cy="2714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72" name="AutoShape 174"/>
          <p:cNvCxnSpPr>
            <a:cxnSpLocks noChangeShapeType="1"/>
            <a:stCxn id="38997" idx="4"/>
            <a:endCxn id="38966" idx="0"/>
          </p:cNvCxnSpPr>
          <p:nvPr/>
        </p:nvCxnSpPr>
        <p:spPr bwMode="auto">
          <a:xfrm rot="16200000" flipH="1">
            <a:off x="6563519" y="4417219"/>
            <a:ext cx="384175" cy="8715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73" name="AutoShape 175"/>
          <p:cNvCxnSpPr>
            <a:cxnSpLocks noChangeShapeType="1"/>
            <a:stCxn id="38997" idx="0"/>
            <a:endCxn id="38967" idx="0"/>
          </p:cNvCxnSpPr>
          <p:nvPr/>
        </p:nvCxnSpPr>
        <p:spPr bwMode="auto">
          <a:xfrm rot="-5400000">
            <a:off x="6574632" y="3575844"/>
            <a:ext cx="338137" cy="8477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74" name="AutoShape 176"/>
          <p:cNvCxnSpPr>
            <a:cxnSpLocks noChangeShapeType="1"/>
            <a:stCxn id="38966" idx="4"/>
            <a:endCxn id="38964" idx="2"/>
          </p:cNvCxnSpPr>
          <p:nvPr/>
        </p:nvCxnSpPr>
        <p:spPr bwMode="auto">
          <a:xfrm>
            <a:off x="7292975" y="5045075"/>
            <a:ext cx="561975" cy="95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8975" name="AutoShape 177"/>
          <p:cNvCxnSpPr>
            <a:cxnSpLocks noChangeShapeType="1"/>
            <a:stCxn id="38967" idx="4"/>
            <a:endCxn id="38965" idx="2"/>
          </p:cNvCxnSpPr>
          <p:nvPr/>
        </p:nvCxnSpPr>
        <p:spPr bwMode="auto">
          <a:xfrm>
            <a:off x="7278688" y="3830638"/>
            <a:ext cx="576262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8976" name="Group 178"/>
          <p:cNvGrpSpPr>
            <a:grpSpLocks/>
          </p:cNvGrpSpPr>
          <p:nvPr/>
        </p:nvGrpSpPr>
        <p:grpSpPr bwMode="auto">
          <a:xfrm>
            <a:off x="8291513" y="4283075"/>
            <a:ext cx="176212" cy="342900"/>
            <a:chOff x="1670" y="2765"/>
            <a:chExt cx="111" cy="216"/>
          </a:xfrm>
        </p:grpSpPr>
        <p:sp>
          <p:nvSpPr>
            <p:cNvPr id="38981" name="Line 17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2" name="Line 18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3" name="Line 18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4" name="Line 18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5" name="Line 18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6" name="Line 18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87" name="Line 18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77" name="Text Box 186"/>
          <p:cNvSpPr txBox="1">
            <a:spLocks noChangeArrowheads="1"/>
          </p:cNvSpPr>
          <p:nvPr/>
        </p:nvSpPr>
        <p:spPr bwMode="auto">
          <a:xfrm>
            <a:off x="8464550" y="3978275"/>
            <a:ext cx="4508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cxnSp>
        <p:nvCxnSpPr>
          <p:cNvPr id="38978" name="AutoShape 187"/>
          <p:cNvCxnSpPr>
            <a:cxnSpLocks noChangeShapeType="1"/>
            <a:stCxn id="38964" idx="6"/>
            <a:endCxn id="38983" idx="1"/>
          </p:cNvCxnSpPr>
          <p:nvPr/>
        </p:nvCxnSpPr>
        <p:spPr bwMode="auto">
          <a:xfrm flipV="1">
            <a:off x="7986713" y="4625975"/>
            <a:ext cx="395287" cy="4286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8979" name="AutoShape 188"/>
          <p:cNvCxnSpPr>
            <a:cxnSpLocks noChangeShapeType="1"/>
            <a:stCxn id="38965" idx="6"/>
            <a:endCxn id="38981" idx="0"/>
          </p:cNvCxnSpPr>
          <p:nvPr/>
        </p:nvCxnSpPr>
        <p:spPr bwMode="auto">
          <a:xfrm>
            <a:off x="7986713" y="3835400"/>
            <a:ext cx="381000" cy="4476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8980" name="AutoShape 189"/>
          <p:cNvSpPr>
            <a:spLocks noChangeArrowheads="1"/>
          </p:cNvSpPr>
          <p:nvPr/>
        </p:nvSpPr>
        <p:spPr bwMode="auto">
          <a:xfrm>
            <a:off x="4979988" y="4283075"/>
            <a:ext cx="762000" cy="396875"/>
          </a:xfrm>
          <a:prstGeom prst="rightArrow">
            <a:avLst>
              <a:gd name="adj1" fmla="val 50000"/>
              <a:gd name="adj2" fmla="val 480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0537B1B-AAF5-405A-AC65-C545272B3716}" type="slidenum">
              <a:rPr lang="en-US" smtClean="0"/>
              <a:pPr lvl="1"/>
              <a:t>81</a:t>
            </a:fld>
            <a:endParaRPr 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Review…Max Power</a:t>
            </a:r>
          </a:p>
        </p:txBody>
      </p:sp>
      <p:sp>
        <p:nvSpPr>
          <p:cNvPr id="931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3"/>
            </a:pPr>
            <a:r>
              <a:rPr lang="en-US" smtClean="0"/>
              <a:t>What is the maximum power theorem?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0BA2D24-8C60-40F3-B0A6-C6D4792B30F9}" type="slidenum">
              <a:rPr lang="en-US" smtClean="0"/>
              <a:pPr lvl="1"/>
              <a:t>82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Review…Max Power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3"/>
            </a:pPr>
            <a:r>
              <a:rPr lang="en-US" sz="2800" smtClean="0"/>
              <a:t>What is the maximum power theorem?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maximum power delivered to the load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18V,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endParaRPr lang="en-US" sz="2400" smtClean="0"/>
          </a:p>
        </p:txBody>
      </p:sp>
      <p:grpSp>
        <p:nvGrpSpPr>
          <p:cNvPr id="94215" name="Group 4"/>
          <p:cNvGrpSpPr>
            <a:grpSpLocks/>
          </p:cNvGrpSpPr>
          <p:nvPr/>
        </p:nvGrpSpPr>
        <p:grpSpPr bwMode="auto">
          <a:xfrm>
            <a:off x="215900" y="3197225"/>
            <a:ext cx="4248150" cy="2352675"/>
            <a:chOff x="96" y="1830"/>
            <a:chExt cx="2676" cy="1482"/>
          </a:xfrm>
        </p:grpSpPr>
        <p:sp>
          <p:nvSpPr>
            <p:cNvPr id="94216" name="Oval 5"/>
            <p:cNvSpPr>
              <a:spLocks noChangeArrowheads="1"/>
            </p:cNvSpPr>
            <p:nvPr/>
          </p:nvSpPr>
          <p:spPr bwMode="auto">
            <a:xfrm>
              <a:off x="1391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217" name="AutoShape 6"/>
            <p:cNvCxnSpPr>
              <a:cxnSpLocks noChangeShapeType="1"/>
              <a:stCxn id="94226" idx="2"/>
              <a:endCxn id="94242" idx="4"/>
            </p:cNvCxnSpPr>
            <p:nvPr/>
          </p:nvCxnSpPr>
          <p:spPr bwMode="auto">
            <a:xfrm rot="10800000">
              <a:off x="480" y="2628"/>
              <a:ext cx="92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18" name="AutoShape 7"/>
            <p:cNvCxnSpPr>
              <a:cxnSpLocks noChangeShapeType="1"/>
              <a:stCxn id="94216" idx="4"/>
              <a:endCxn id="94270" idx="0"/>
            </p:cNvCxnSpPr>
            <p:nvPr/>
          </p:nvCxnSpPr>
          <p:spPr bwMode="auto">
            <a:xfrm>
              <a:off x="1433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19" name="Group 8"/>
            <p:cNvGrpSpPr>
              <a:grpSpLocks/>
            </p:cNvGrpSpPr>
            <p:nvPr/>
          </p:nvGrpSpPr>
          <p:grpSpPr bwMode="auto">
            <a:xfrm>
              <a:off x="1391" y="2438"/>
              <a:ext cx="111" cy="216"/>
              <a:chOff x="1670" y="2765"/>
              <a:chExt cx="111" cy="216"/>
            </a:xfrm>
          </p:grpSpPr>
          <p:sp>
            <p:nvSpPr>
              <p:cNvPr id="94270" name="Line 9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1" name="Line 10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2" name="Line 11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3" name="Line 12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4" name="Line 13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5" name="Line 14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76" name="Line 15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20" name="Text Box 16"/>
            <p:cNvSpPr txBox="1">
              <a:spLocks noChangeArrowheads="1"/>
            </p:cNvSpPr>
            <p:nvPr/>
          </p:nvSpPr>
          <p:spPr bwMode="auto">
            <a:xfrm>
              <a:off x="1161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94221" name="Group 17"/>
            <p:cNvGrpSpPr>
              <a:grpSpLocks/>
            </p:cNvGrpSpPr>
            <p:nvPr/>
          </p:nvGrpSpPr>
          <p:grpSpPr bwMode="auto">
            <a:xfrm rot="5400000" flipH="1" flipV="1">
              <a:off x="866" y="1749"/>
              <a:ext cx="112" cy="287"/>
              <a:chOff x="3450" y="2313"/>
              <a:chExt cx="111" cy="216"/>
            </a:xfrm>
          </p:grpSpPr>
          <p:sp>
            <p:nvSpPr>
              <p:cNvPr id="94263" name="Line 18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4" name="Line 19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5" name="Line 20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6" name="Line 21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7" name="Line 22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8" name="Line 23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9" name="Line 24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4222" name="AutoShape 25"/>
            <p:cNvCxnSpPr>
              <a:cxnSpLocks noChangeShapeType="1"/>
              <a:stCxn id="94216" idx="2"/>
              <a:endCxn id="94265" idx="1"/>
            </p:cNvCxnSpPr>
            <p:nvPr/>
          </p:nvCxnSpPr>
          <p:spPr bwMode="auto">
            <a:xfrm flipH="1" flipV="1">
              <a:off x="1065" y="1891"/>
              <a:ext cx="326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23" name="Group 26"/>
            <p:cNvGrpSpPr>
              <a:grpSpLocks/>
            </p:cNvGrpSpPr>
            <p:nvPr/>
          </p:nvGrpSpPr>
          <p:grpSpPr bwMode="auto">
            <a:xfrm>
              <a:off x="1304" y="3216"/>
              <a:ext cx="288" cy="96"/>
              <a:chOff x="1392" y="3552"/>
              <a:chExt cx="288" cy="96"/>
            </a:xfrm>
          </p:grpSpPr>
          <p:sp>
            <p:nvSpPr>
              <p:cNvPr id="94260" name="Line 27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1" name="Line 28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62" name="Line 29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24" name="Line 30"/>
            <p:cNvSpPr>
              <a:spLocks noChangeShapeType="1"/>
            </p:cNvSpPr>
            <p:nvPr/>
          </p:nvSpPr>
          <p:spPr bwMode="auto">
            <a:xfrm flipV="1">
              <a:off x="1451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25" name="Oval 31"/>
            <p:cNvSpPr>
              <a:spLocks noChangeArrowheads="1"/>
            </p:cNvSpPr>
            <p:nvPr/>
          </p:nvSpPr>
          <p:spPr bwMode="auto">
            <a:xfrm>
              <a:off x="2134" y="184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6" name="Oval 32"/>
            <p:cNvSpPr>
              <a:spLocks noChangeArrowheads="1"/>
            </p:cNvSpPr>
            <p:nvPr/>
          </p:nvSpPr>
          <p:spPr bwMode="auto">
            <a:xfrm>
              <a:off x="1407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27" name="Text Box 33"/>
            <p:cNvSpPr txBox="1">
              <a:spLocks noChangeArrowheads="1"/>
            </p:cNvSpPr>
            <p:nvPr/>
          </p:nvSpPr>
          <p:spPr bwMode="auto">
            <a:xfrm>
              <a:off x="768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1</a:t>
              </a:r>
              <a:endParaRPr lang="en-US"/>
            </a:p>
          </p:txBody>
        </p:sp>
        <p:cxnSp>
          <p:nvCxnSpPr>
            <p:cNvPr id="94228" name="AutoShape 34"/>
            <p:cNvCxnSpPr>
              <a:cxnSpLocks noChangeShapeType="1"/>
              <a:stCxn id="94226" idx="0"/>
              <a:endCxn id="94272" idx="1"/>
            </p:cNvCxnSpPr>
            <p:nvPr/>
          </p:nvCxnSpPr>
          <p:spPr bwMode="auto">
            <a:xfrm flipH="1" flipV="1">
              <a:off x="1448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4229" name="Oval 35"/>
            <p:cNvSpPr>
              <a:spLocks noChangeArrowheads="1"/>
            </p:cNvSpPr>
            <p:nvPr/>
          </p:nvSpPr>
          <p:spPr bwMode="auto">
            <a:xfrm>
              <a:off x="2144" y="302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4230" name="AutoShape 36"/>
            <p:cNvCxnSpPr>
              <a:cxnSpLocks noChangeShapeType="1"/>
              <a:stCxn id="94226" idx="6"/>
              <a:endCxn id="94229" idx="2"/>
            </p:cNvCxnSpPr>
            <p:nvPr/>
          </p:nvCxnSpPr>
          <p:spPr bwMode="auto">
            <a:xfrm>
              <a:off x="1490" y="3063"/>
              <a:ext cx="65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31" name="Group 37"/>
            <p:cNvGrpSpPr>
              <a:grpSpLocks/>
            </p:cNvGrpSpPr>
            <p:nvPr/>
          </p:nvGrpSpPr>
          <p:grpSpPr bwMode="auto">
            <a:xfrm>
              <a:off x="2364" y="2377"/>
              <a:ext cx="111" cy="216"/>
              <a:chOff x="1670" y="2765"/>
              <a:chExt cx="111" cy="216"/>
            </a:xfrm>
          </p:grpSpPr>
          <p:sp>
            <p:nvSpPr>
              <p:cNvPr id="94253" name="Line 38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4" name="Line 39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5" name="Line 40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6" name="Line 41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7" name="Line 42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8" name="Line 43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9" name="Line 44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32" name="Text Box 45"/>
            <p:cNvSpPr txBox="1">
              <a:spLocks noChangeArrowheads="1"/>
            </p:cNvSpPr>
            <p:nvPr/>
          </p:nvSpPr>
          <p:spPr bwMode="auto">
            <a:xfrm>
              <a:off x="2488" y="2200"/>
              <a:ext cx="284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L</a:t>
              </a:r>
            </a:p>
            <a:p>
              <a:endParaRPr lang="en-US"/>
            </a:p>
          </p:txBody>
        </p:sp>
        <p:grpSp>
          <p:nvGrpSpPr>
            <p:cNvPr id="94233" name="Group 46"/>
            <p:cNvGrpSpPr>
              <a:grpSpLocks/>
            </p:cNvGrpSpPr>
            <p:nvPr/>
          </p:nvGrpSpPr>
          <p:grpSpPr bwMode="auto">
            <a:xfrm rot="5400000" flipH="1" flipV="1">
              <a:off x="1765" y="1742"/>
              <a:ext cx="112" cy="287"/>
              <a:chOff x="3450" y="2313"/>
              <a:chExt cx="111" cy="216"/>
            </a:xfrm>
          </p:grpSpPr>
          <p:sp>
            <p:nvSpPr>
              <p:cNvPr id="94246" name="Line 4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47" name="Line 4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48" name="Line 4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49" name="Line 5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0" name="Line 5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1" name="Line 5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252" name="Line 5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4234" name="Text Box 54"/>
            <p:cNvSpPr txBox="1">
              <a:spLocks noChangeArrowheads="1"/>
            </p:cNvSpPr>
            <p:nvPr/>
          </p:nvSpPr>
          <p:spPr bwMode="auto">
            <a:xfrm>
              <a:off x="1641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3</a:t>
              </a:r>
              <a:endParaRPr lang="en-US"/>
            </a:p>
          </p:txBody>
        </p:sp>
        <p:cxnSp>
          <p:nvCxnSpPr>
            <p:cNvPr id="94235" name="AutoShape 55"/>
            <p:cNvCxnSpPr>
              <a:cxnSpLocks noChangeShapeType="1"/>
              <a:stCxn id="94225" idx="2"/>
              <a:endCxn id="94248" idx="1"/>
            </p:cNvCxnSpPr>
            <p:nvPr/>
          </p:nvCxnSpPr>
          <p:spPr bwMode="auto">
            <a:xfrm flipH="1">
              <a:off x="1964" y="1884"/>
              <a:ext cx="17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4236" name="AutoShape 56"/>
            <p:cNvCxnSpPr>
              <a:cxnSpLocks noChangeShapeType="1"/>
              <a:stCxn id="94216" idx="6"/>
              <a:endCxn id="94246" idx="0"/>
            </p:cNvCxnSpPr>
            <p:nvPr/>
          </p:nvCxnSpPr>
          <p:spPr bwMode="auto">
            <a:xfrm>
              <a:off x="1474" y="1893"/>
              <a:ext cx="20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4237" name="Group 57"/>
            <p:cNvGrpSpPr>
              <a:grpSpLocks/>
            </p:cNvGrpSpPr>
            <p:nvPr/>
          </p:nvGrpSpPr>
          <p:grpSpPr bwMode="auto">
            <a:xfrm>
              <a:off x="96" y="2121"/>
              <a:ext cx="550" cy="634"/>
              <a:chOff x="150" y="2121"/>
              <a:chExt cx="550" cy="634"/>
            </a:xfrm>
          </p:grpSpPr>
          <p:sp>
            <p:nvSpPr>
              <p:cNvPr id="94241" name="Text Box 58"/>
              <p:cNvSpPr txBox="1">
                <a:spLocks noChangeArrowheads="1"/>
              </p:cNvSpPr>
              <p:nvPr/>
            </p:nvSpPr>
            <p:spPr bwMode="auto">
              <a:xfrm>
                <a:off x="150" y="2121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i="1"/>
              </a:p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</a:p>
              <a:p>
                <a:endParaRPr lang="en-US" sz="2000" b="0"/>
              </a:p>
            </p:txBody>
          </p:sp>
          <p:sp>
            <p:nvSpPr>
              <p:cNvPr id="94242" name="Oval 59"/>
              <p:cNvSpPr>
                <a:spLocks noChangeArrowheads="1"/>
              </p:cNvSpPr>
              <p:nvPr/>
            </p:nvSpPr>
            <p:spPr bwMode="auto">
              <a:xfrm>
                <a:off x="368" y="231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243" name="Text Box 60"/>
              <p:cNvSpPr txBox="1">
                <a:spLocks noChangeArrowheads="1"/>
              </p:cNvSpPr>
              <p:nvPr/>
            </p:nvSpPr>
            <p:spPr bwMode="auto">
              <a:xfrm>
                <a:off x="477" y="2300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94244" name="Text Box 61"/>
              <p:cNvSpPr txBox="1">
                <a:spLocks noChangeArrowheads="1"/>
              </p:cNvSpPr>
              <p:nvPr/>
            </p:nvSpPr>
            <p:spPr bwMode="auto">
              <a:xfrm>
                <a:off x="474" y="236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94245" name="Text Box 62"/>
              <p:cNvSpPr txBox="1">
                <a:spLocks noChangeArrowheads="1"/>
              </p:cNvSpPr>
              <p:nvPr/>
            </p:nvSpPr>
            <p:spPr bwMode="auto">
              <a:xfrm>
                <a:off x="435" y="226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  <a:p>
                <a:r>
                  <a:rPr lang="en-US" b="0"/>
                  <a:t>–</a:t>
                </a:r>
              </a:p>
            </p:txBody>
          </p:sp>
        </p:grpSp>
        <p:cxnSp>
          <p:nvCxnSpPr>
            <p:cNvPr id="94238" name="AutoShape 63"/>
            <p:cNvCxnSpPr>
              <a:cxnSpLocks noChangeShapeType="1"/>
              <a:stCxn id="94245" idx="0"/>
              <a:endCxn id="94263" idx="0"/>
            </p:cNvCxnSpPr>
            <p:nvPr/>
          </p:nvCxnSpPr>
          <p:spPr bwMode="auto">
            <a:xfrm rot="-5400000">
              <a:off x="445" y="1936"/>
              <a:ext cx="367" cy="29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39" name="AutoShape 64"/>
            <p:cNvCxnSpPr>
              <a:cxnSpLocks noChangeShapeType="1"/>
              <a:stCxn id="94229" idx="6"/>
              <a:endCxn id="94255" idx="1"/>
            </p:cNvCxnSpPr>
            <p:nvPr/>
          </p:nvCxnSpPr>
          <p:spPr bwMode="auto">
            <a:xfrm flipV="1">
              <a:off x="2227" y="2593"/>
              <a:ext cx="194" cy="47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4240" name="AutoShape 65"/>
            <p:cNvCxnSpPr>
              <a:cxnSpLocks noChangeShapeType="1"/>
              <a:stCxn id="94225" idx="6"/>
              <a:endCxn id="94253" idx="0"/>
            </p:cNvCxnSpPr>
            <p:nvPr/>
          </p:nvCxnSpPr>
          <p:spPr bwMode="auto">
            <a:xfrm>
              <a:off x="2217" y="1884"/>
              <a:ext cx="195" cy="49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A169C06-FF87-439E-BD73-05EF014B0D73}" type="slidenum">
              <a:rPr lang="en-US" smtClean="0"/>
              <a:pPr lvl="1"/>
              <a:t>83</a:t>
            </a:fld>
            <a:endParaRPr lang="en-US" smtClean="0"/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Review…Max Power</a:t>
            </a:r>
          </a:p>
        </p:txBody>
      </p:sp>
      <p:sp>
        <p:nvSpPr>
          <p:cNvPr id="399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3"/>
            </a:pPr>
            <a:r>
              <a:rPr lang="en-US" sz="2800" smtClean="0"/>
              <a:t>What is the maximum power theorem?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maximum power delivered to the load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18V,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endParaRPr lang="en-US" sz="2400" smtClean="0"/>
          </a:p>
        </p:txBody>
      </p:sp>
      <p:sp>
        <p:nvSpPr>
          <p:cNvPr id="39945" name="Text Box 66"/>
          <p:cNvSpPr txBox="1">
            <a:spLocks noChangeArrowheads="1"/>
          </p:cNvSpPr>
          <p:nvPr/>
        </p:nvSpPr>
        <p:spPr bwMode="auto">
          <a:xfrm>
            <a:off x="4800600" y="2814638"/>
            <a:ext cx="39624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Find Th</a:t>
            </a:r>
            <a:r>
              <a:rPr lang="en-US" b="0">
                <a:cs typeface="Times New Roman" pitchFamily="18" charset="0"/>
              </a:rPr>
              <a:t>évenin equivalent circuit</a:t>
            </a:r>
          </a:p>
          <a:p>
            <a:pPr marL="914400" lvl="1" indent="-457200" algn="l">
              <a:buFontTx/>
              <a:buChar char="•"/>
            </a:pPr>
            <a:r>
              <a:rPr lang="en-US">
                <a:cs typeface="Times New Roman" pitchFamily="18" charset="0"/>
              </a:rPr>
              <a:t>(previously found)</a:t>
            </a:r>
          </a:p>
        </p:txBody>
      </p:sp>
      <p:graphicFrame>
        <p:nvGraphicFramePr>
          <p:cNvPr id="39938" name="Object 67"/>
          <p:cNvGraphicFramePr>
            <a:graphicFrameLocks noChangeAspect="1"/>
          </p:cNvGraphicFramePr>
          <p:nvPr/>
        </p:nvGraphicFramePr>
        <p:xfrm>
          <a:off x="3886200" y="4079875"/>
          <a:ext cx="2159000" cy="1482725"/>
        </p:xfrm>
        <a:graphic>
          <a:graphicData uri="http://schemas.openxmlformats.org/presentationml/2006/ole">
            <p:oleObj spid="_x0000_s39938" name="Equation" r:id="rId3" imgW="927000" imgH="634680" progId="Equation.3">
              <p:embed/>
            </p:oleObj>
          </a:graphicData>
        </a:graphic>
      </p:graphicFrame>
      <p:grpSp>
        <p:nvGrpSpPr>
          <p:cNvPr id="39946" name="Group 68"/>
          <p:cNvGrpSpPr>
            <a:grpSpLocks/>
          </p:cNvGrpSpPr>
          <p:nvPr/>
        </p:nvGrpSpPr>
        <p:grpSpPr bwMode="auto">
          <a:xfrm>
            <a:off x="457200" y="3792538"/>
            <a:ext cx="915988" cy="641350"/>
            <a:chOff x="28" y="2584"/>
            <a:chExt cx="577" cy="404"/>
          </a:xfrm>
        </p:grpSpPr>
        <p:sp>
          <p:nvSpPr>
            <p:cNvPr id="39972" name="Text Box 69"/>
            <p:cNvSpPr txBox="1">
              <a:spLocks noChangeArrowheads="1"/>
            </p:cNvSpPr>
            <p:nvPr/>
          </p:nvSpPr>
          <p:spPr bwMode="auto">
            <a:xfrm>
              <a:off x="28" y="2608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T</a:t>
              </a:r>
              <a:endParaRPr lang="en-US" sz="2000"/>
            </a:p>
          </p:txBody>
        </p:sp>
        <p:sp>
          <p:nvSpPr>
            <p:cNvPr id="39973" name="Oval 7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Text Box 7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39947" name="Oval 72"/>
          <p:cNvSpPr>
            <a:spLocks noChangeArrowheads="1"/>
          </p:cNvSpPr>
          <p:nvPr/>
        </p:nvSpPr>
        <p:spPr bwMode="auto">
          <a:xfrm>
            <a:off x="2511425" y="4719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73"/>
          <p:cNvSpPr>
            <a:spLocks noChangeArrowheads="1"/>
          </p:cNvSpPr>
          <p:nvPr/>
        </p:nvSpPr>
        <p:spPr bwMode="auto">
          <a:xfrm>
            <a:off x="2511425" y="34369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949" name="Group 74"/>
          <p:cNvGrpSpPr>
            <a:grpSpLocks/>
          </p:cNvGrpSpPr>
          <p:nvPr/>
        </p:nvGrpSpPr>
        <p:grpSpPr bwMode="auto">
          <a:xfrm rot="5400000" flipH="1" flipV="1">
            <a:off x="1774032" y="3274218"/>
            <a:ext cx="177800" cy="455613"/>
            <a:chOff x="3450" y="2313"/>
            <a:chExt cx="111" cy="216"/>
          </a:xfrm>
        </p:grpSpPr>
        <p:sp>
          <p:nvSpPr>
            <p:cNvPr id="39965" name="Line 75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6" name="Line 76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7" name="Line 77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8" name="Line 78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9" name="Line 79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0" name="Line 80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71" name="Line 81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0" name="Text Box 82"/>
          <p:cNvSpPr txBox="1">
            <a:spLocks noChangeArrowheads="1"/>
          </p:cNvSpPr>
          <p:nvPr/>
        </p:nvSpPr>
        <p:spPr bwMode="auto">
          <a:xfrm>
            <a:off x="1630363" y="3070225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T</a:t>
            </a:r>
          </a:p>
        </p:txBody>
      </p:sp>
      <p:cxnSp>
        <p:nvCxnSpPr>
          <p:cNvPr id="39951" name="AutoShape 83"/>
          <p:cNvCxnSpPr>
            <a:cxnSpLocks noChangeShapeType="1"/>
            <a:stCxn id="39974" idx="2"/>
            <a:endCxn id="39947" idx="2"/>
          </p:cNvCxnSpPr>
          <p:nvPr/>
        </p:nvCxnSpPr>
        <p:spPr bwMode="auto">
          <a:xfrm rot="16200000" flipH="1">
            <a:off x="1635919" y="3906044"/>
            <a:ext cx="347662" cy="1403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9952" name="AutoShape 84"/>
          <p:cNvCxnSpPr>
            <a:cxnSpLocks noChangeShapeType="1"/>
            <a:stCxn id="39974" idx="0"/>
            <a:endCxn id="39965" idx="0"/>
          </p:cNvCxnSpPr>
          <p:nvPr/>
        </p:nvCxnSpPr>
        <p:spPr bwMode="auto">
          <a:xfrm rot="-5400000">
            <a:off x="1232693" y="3390107"/>
            <a:ext cx="277813" cy="5270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9953" name="AutoShape 85"/>
          <p:cNvCxnSpPr>
            <a:cxnSpLocks noChangeShapeType="1"/>
            <a:stCxn id="39948" idx="2"/>
            <a:endCxn id="39967" idx="1"/>
          </p:cNvCxnSpPr>
          <p:nvPr/>
        </p:nvCxnSpPr>
        <p:spPr bwMode="auto">
          <a:xfrm flipH="1">
            <a:off x="2090738" y="3498850"/>
            <a:ext cx="4206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9954" name="Group 86"/>
          <p:cNvGrpSpPr>
            <a:grpSpLocks/>
          </p:cNvGrpSpPr>
          <p:nvPr/>
        </p:nvGrpSpPr>
        <p:grpSpPr bwMode="auto">
          <a:xfrm>
            <a:off x="2965450" y="3951288"/>
            <a:ext cx="176213" cy="342900"/>
            <a:chOff x="1670" y="2765"/>
            <a:chExt cx="111" cy="216"/>
          </a:xfrm>
        </p:grpSpPr>
        <p:sp>
          <p:nvSpPr>
            <p:cNvPr id="39958" name="Line 8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9" name="Line 8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0" name="Line 8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1" name="Line 9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2" name="Line 9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3" name="Line 9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64" name="Line 9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39955" name="AutoShape 94"/>
          <p:cNvCxnSpPr>
            <a:cxnSpLocks noChangeShapeType="1"/>
            <a:stCxn id="39947" idx="6"/>
            <a:endCxn id="39960" idx="1"/>
          </p:cNvCxnSpPr>
          <p:nvPr/>
        </p:nvCxnSpPr>
        <p:spPr bwMode="auto">
          <a:xfrm flipV="1">
            <a:off x="2643188" y="4294188"/>
            <a:ext cx="412750" cy="487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9956" name="AutoShape 95"/>
          <p:cNvCxnSpPr>
            <a:cxnSpLocks noChangeShapeType="1"/>
            <a:stCxn id="39948" idx="6"/>
            <a:endCxn id="39958" idx="0"/>
          </p:cNvCxnSpPr>
          <p:nvPr/>
        </p:nvCxnSpPr>
        <p:spPr bwMode="auto">
          <a:xfrm>
            <a:off x="2643188" y="3498850"/>
            <a:ext cx="398462" cy="4524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9957" name="Text Box 96"/>
          <p:cNvSpPr txBox="1">
            <a:spLocks noChangeArrowheads="1"/>
          </p:cNvSpPr>
          <p:nvPr/>
        </p:nvSpPr>
        <p:spPr bwMode="auto">
          <a:xfrm>
            <a:off x="3136900" y="3744913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graphicFrame>
        <p:nvGraphicFramePr>
          <p:cNvPr id="39939" name="Object 97"/>
          <p:cNvGraphicFramePr>
            <a:graphicFrameLocks noChangeAspect="1"/>
          </p:cNvGraphicFramePr>
          <p:nvPr/>
        </p:nvGraphicFramePr>
        <p:xfrm>
          <a:off x="6240463" y="4357688"/>
          <a:ext cx="2522537" cy="969962"/>
        </p:xfrm>
        <a:graphic>
          <a:graphicData uri="http://schemas.openxmlformats.org/presentationml/2006/ole">
            <p:oleObj spid="_x0000_s39939" name="Equation" r:id="rId4" imgW="105408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3DA623C-9A7F-4BBA-8FFE-40074416CD1C}" type="slidenum">
              <a:rPr lang="en-US" smtClean="0"/>
              <a:pPr lvl="1"/>
              <a:t>84</a:t>
            </a:fld>
            <a:endParaRPr lang="en-US" smtClean="0"/>
          </a:p>
        </p:txBody>
      </p:sp>
      <p:sp>
        <p:nvSpPr>
          <p:cNvPr id="409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Review…Max Power</a:t>
            </a:r>
          </a:p>
        </p:txBody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 startAt="13"/>
            </a:pPr>
            <a:r>
              <a:rPr lang="en-US" sz="2800" smtClean="0"/>
              <a:t>What is the maximum power theorem?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AutoNum type="alphaLcParenR"/>
            </a:pPr>
            <a:r>
              <a:rPr lang="en-US" sz="2400" smtClean="0"/>
              <a:t>Find the maximum power delivered to the load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18V,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2</a:t>
            </a:r>
            <a:r>
              <a:rPr lang="el-GR" sz="2400" smtClean="0"/>
              <a:t>Ω</a:t>
            </a:r>
            <a:endParaRPr lang="en-US" sz="2400" smtClean="0"/>
          </a:p>
        </p:txBody>
      </p:sp>
      <p:grpSp>
        <p:nvGrpSpPr>
          <p:cNvPr id="40968" name="Group 6"/>
          <p:cNvGrpSpPr>
            <a:grpSpLocks/>
          </p:cNvGrpSpPr>
          <p:nvPr/>
        </p:nvGrpSpPr>
        <p:grpSpPr bwMode="auto">
          <a:xfrm>
            <a:off x="457200" y="3792538"/>
            <a:ext cx="915988" cy="641350"/>
            <a:chOff x="28" y="2584"/>
            <a:chExt cx="577" cy="404"/>
          </a:xfrm>
        </p:grpSpPr>
        <p:sp>
          <p:nvSpPr>
            <p:cNvPr id="40995" name="Text Box 7"/>
            <p:cNvSpPr txBox="1">
              <a:spLocks noChangeArrowheads="1"/>
            </p:cNvSpPr>
            <p:nvPr/>
          </p:nvSpPr>
          <p:spPr bwMode="auto">
            <a:xfrm>
              <a:off x="28" y="2608"/>
              <a:ext cx="26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T</a:t>
              </a:r>
              <a:endParaRPr lang="en-US" sz="2000"/>
            </a:p>
          </p:txBody>
        </p:sp>
        <p:sp>
          <p:nvSpPr>
            <p:cNvPr id="40996" name="Oval 8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7" name="Text Box 9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40969" name="Oval 10"/>
          <p:cNvSpPr>
            <a:spLocks noChangeArrowheads="1"/>
          </p:cNvSpPr>
          <p:nvPr/>
        </p:nvSpPr>
        <p:spPr bwMode="auto">
          <a:xfrm>
            <a:off x="2511425" y="47196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11"/>
          <p:cNvSpPr>
            <a:spLocks noChangeArrowheads="1"/>
          </p:cNvSpPr>
          <p:nvPr/>
        </p:nvSpPr>
        <p:spPr bwMode="auto">
          <a:xfrm>
            <a:off x="2511425" y="3436938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71" name="Group 12"/>
          <p:cNvGrpSpPr>
            <a:grpSpLocks/>
          </p:cNvGrpSpPr>
          <p:nvPr/>
        </p:nvGrpSpPr>
        <p:grpSpPr bwMode="auto">
          <a:xfrm rot="5400000" flipH="1" flipV="1">
            <a:off x="1774032" y="3274218"/>
            <a:ext cx="177800" cy="455613"/>
            <a:chOff x="3450" y="2313"/>
            <a:chExt cx="111" cy="216"/>
          </a:xfrm>
        </p:grpSpPr>
        <p:sp>
          <p:nvSpPr>
            <p:cNvPr id="40988" name="Line 1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9" name="Line 1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0" name="Line 1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1" name="Line 1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2" name="Line 1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3" name="Line 1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94" name="Line 1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2" name="Text Box 20"/>
          <p:cNvSpPr txBox="1">
            <a:spLocks noChangeArrowheads="1"/>
          </p:cNvSpPr>
          <p:nvPr/>
        </p:nvSpPr>
        <p:spPr bwMode="auto">
          <a:xfrm>
            <a:off x="1630363" y="3070225"/>
            <a:ext cx="450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baseline="-25000"/>
              <a:t>T</a:t>
            </a:r>
          </a:p>
        </p:txBody>
      </p:sp>
      <p:cxnSp>
        <p:nvCxnSpPr>
          <p:cNvPr id="40973" name="AutoShape 21"/>
          <p:cNvCxnSpPr>
            <a:cxnSpLocks noChangeShapeType="1"/>
            <a:stCxn id="40997" idx="2"/>
            <a:endCxn id="40969" idx="2"/>
          </p:cNvCxnSpPr>
          <p:nvPr/>
        </p:nvCxnSpPr>
        <p:spPr bwMode="auto">
          <a:xfrm rot="16200000" flipH="1">
            <a:off x="1635919" y="3906044"/>
            <a:ext cx="347662" cy="14033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0974" name="AutoShape 22"/>
          <p:cNvCxnSpPr>
            <a:cxnSpLocks noChangeShapeType="1"/>
            <a:stCxn id="40997" idx="0"/>
            <a:endCxn id="40988" idx="0"/>
          </p:cNvCxnSpPr>
          <p:nvPr/>
        </p:nvCxnSpPr>
        <p:spPr bwMode="auto">
          <a:xfrm rot="-5400000">
            <a:off x="1232693" y="3390107"/>
            <a:ext cx="277813" cy="5270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0975" name="AutoShape 23"/>
          <p:cNvCxnSpPr>
            <a:cxnSpLocks noChangeShapeType="1"/>
            <a:stCxn id="40970" idx="2"/>
            <a:endCxn id="40990" idx="1"/>
          </p:cNvCxnSpPr>
          <p:nvPr/>
        </p:nvCxnSpPr>
        <p:spPr bwMode="auto">
          <a:xfrm flipH="1">
            <a:off x="2090738" y="3498850"/>
            <a:ext cx="4206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0976" name="Group 24"/>
          <p:cNvGrpSpPr>
            <a:grpSpLocks/>
          </p:cNvGrpSpPr>
          <p:nvPr/>
        </p:nvGrpSpPr>
        <p:grpSpPr bwMode="auto">
          <a:xfrm>
            <a:off x="2965450" y="3951288"/>
            <a:ext cx="176213" cy="342900"/>
            <a:chOff x="1670" y="2765"/>
            <a:chExt cx="111" cy="216"/>
          </a:xfrm>
        </p:grpSpPr>
        <p:sp>
          <p:nvSpPr>
            <p:cNvPr id="40981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3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4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5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6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7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0977" name="AutoShape 32"/>
          <p:cNvCxnSpPr>
            <a:cxnSpLocks noChangeShapeType="1"/>
            <a:stCxn id="40969" idx="6"/>
            <a:endCxn id="40983" idx="1"/>
          </p:cNvCxnSpPr>
          <p:nvPr/>
        </p:nvCxnSpPr>
        <p:spPr bwMode="auto">
          <a:xfrm flipV="1">
            <a:off x="2643188" y="4294188"/>
            <a:ext cx="412750" cy="48736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0978" name="AutoShape 33"/>
          <p:cNvCxnSpPr>
            <a:cxnSpLocks noChangeShapeType="1"/>
            <a:stCxn id="40970" idx="6"/>
            <a:endCxn id="40981" idx="0"/>
          </p:cNvCxnSpPr>
          <p:nvPr/>
        </p:nvCxnSpPr>
        <p:spPr bwMode="auto">
          <a:xfrm>
            <a:off x="2643188" y="3498850"/>
            <a:ext cx="398462" cy="4524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40979" name="Text Box 34"/>
          <p:cNvSpPr txBox="1">
            <a:spLocks noChangeArrowheads="1"/>
          </p:cNvSpPr>
          <p:nvPr/>
        </p:nvSpPr>
        <p:spPr bwMode="auto">
          <a:xfrm>
            <a:off x="3136900" y="3744913"/>
            <a:ext cx="4508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L</a:t>
            </a:r>
          </a:p>
          <a:p>
            <a:endParaRPr lang="en-US"/>
          </a:p>
        </p:txBody>
      </p:sp>
      <p:sp>
        <p:nvSpPr>
          <p:cNvPr id="40980" name="Text Box 36"/>
          <p:cNvSpPr txBox="1">
            <a:spLocks noChangeArrowheads="1"/>
          </p:cNvSpPr>
          <p:nvPr/>
        </p:nvSpPr>
        <p:spPr bwMode="auto">
          <a:xfrm>
            <a:off x="4800600" y="2805113"/>
            <a:ext cx="3962400" cy="9286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Find Th</a:t>
            </a:r>
            <a:r>
              <a:rPr lang="en-US" b="0">
                <a:cs typeface="Times New Roman" pitchFamily="18" charset="0"/>
              </a:rPr>
              <a:t>évenin equivalent circuit</a:t>
            </a:r>
          </a:p>
          <a:p>
            <a:pPr marL="457200" indent="-457200" algn="l">
              <a:buFontTx/>
              <a:buAutoNum type="arabicPeriod"/>
            </a:pPr>
            <a:r>
              <a:rPr lang="en-US" b="0">
                <a:cs typeface="Times New Roman" pitchFamily="18" charset="0"/>
              </a:rPr>
              <a:t>Set </a:t>
            </a:r>
            <a:r>
              <a:rPr lang="en-US">
                <a:cs typeface="Times New Roman" pitchFamily="18" charset="0"/>
              </a:rPr>
              <a:t>R</a:t>
            </a:r>
            <a:r>
              <a:rPr lang="en-US" baseline="-25000">
                <a:cs typeface="Times New Roman" pitchFamily="18" charset="0"/>
              </a:rPr>
              <a:t>L</a:t>
            </a:r>
            <a:r>
              <a:rPr lang="en-US" b="0">
                <a:cs typeface="Times New Roman" pitchFamily="18" charset="0"/>
              </a:rPr>
              <a:t> = </a:t>
            </a:r>
            <a:r>
              <a:rPr lang="en-US">
                <a:cs typeface="Times New Roman" pitchFamily="18" charset="0"/>
              </a:rPr>
              <a:t>R</a:t>
            </a:r>
            <a:r>
              <a:rPr lang="en-US" baseline="-25000">
                <a:cs typeface="Times New Roman" pitchFamily="18" charset="0"/>
              </a:rPr>
              <a:t>T</a:t>
            </a:r>
          </a:p>
          <a:p>
            <a:pPr marL="457200" indent="-457200" algn="l">
              <a:buFontTx/>
              <a:buAutoNum type="arabicPeriod"/>
            </a:pPr>
            <a:r>
              <a:rPr lang="en-US" b="0">
                <a:cs typeface="Times New Roman" pitchFamily="18" charset="0"/>
              </a:rPr>
              <a:t>Calculate </a:t>
            </a:r>
            <a:r>
              <a:rPr lang="en-US">
                <a:cs typeface="Times New Roman" pitchFamily="18" charset="0"/>
              </a:rPr>
              <a:t>P</a:t>
            </a:r>
            <a:r>
              <a:rPr lang="en-US" baseline="-25000">
                <a:cs typeface="Times New Roman" pitchFamily="18" charset="0"/>
              </a:rPr>
              <a:t>LMax</a:t>
            </a:r>
          </a:p>
        </p:txBody>
      </p:sp>
      <p:graphicFrame>
        <p:nvGraphicFramePr>
          <p:cNvPr id="40962" name="Object 37"/>
          <p:cNvGraphicFramePr>
            <a:graphicFrameLocks noChangeAspect="1"/>
          </p:cNvGraphicFramePr>
          <p:nvPr/>
        </p:nvGraphicFramePr>
        <p:xfrm>
          <a:off x="5791200" y="3803650"/>
          <a:ext cx="1957388" cy="2457450"/>
        </p:xfrm>
        <a:graphic>
          <a:graphicData uri="http://schemas.openxmlformats.org/presentationml/2006/ole">
            <p:oleObj spid="_x0000_s40962" name="Equation" r:id="rId3" imgW="1054080" imgH="1320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952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6F7471C-3C20-4D98-A0A0-577DD4B9FA0A}" type="slidenum">
              <a:rPr lang="en-US" smtClean="0"/>
              <a:pPr lvl="1"/>
              <a:t>85</a:t>
            </a:fld>
            <a:endParaRPr lang="en-US" smtClean="0"/>
          </a:p>
        </p:txBody>
      </p:sp>
      <p:sp>
        <p:nvSpPr>
          <p:cNvPr id="95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952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390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Network analysis with controlled sources: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Initially treat controlled sources as ideal sources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In addition to equations obtained by node/mesh analysis there will be the </a:t>
            </a:r>
            <a:r>
              <a:rPr lang="en-US" b="1" smtClean="0"/>
              <a:t>constraint equation </a:t>
            </a:r>
            <a:r>
              <a:rPr lang="en-US" smtClean="0"/>
              <a:t>(the controlled source equation)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Substitute constraint equation into node/mesh equations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62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A8FA7B6-A176-484B-A41A-1725F7C01AA6}" type="slidenum">
              <a:rPr lang="en-US" smtClean="0"/>
              <a:pPr lvl="1"/>
              <a:t>86</a:t>
            </a:fld>
            <a:endParaRPr lang="en-US" smtClean="0"/>
          </a:p>
        </p:txBody>
      </p:sp>
      <p:sp>
        <p:nvSpPr>
          <p:cNvPr id="962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96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96263" name="Group 9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-40" y="1488"/>
            <a:chExt cx="3245" cy="1992"/>
          </a:xfrm>
        </p:grpSpPr>
        <p:sp>
          <p:nvSpPr>
            <p:cNvPr id="96264" name="Oval 5"/>
            <p:cNvSpPr>
              <a:spLocks noChangeArrowheads="1"/>
            </p:cNvSpPr>
            <p:nvPr/>
          </p:nvSpPr>
          <p:spPr bwMode="auto">
            <a:xfrm>
              <a:off x="1333" y="22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265" name="AutoShape 6"/>
            <p:cNvCxnSpPr>
              <a:cxnSpLocks noChangeShapeType="1"/>
              <a:stCxn id="96276" idx="2"/>
              <a:endCxn id="96312" idx="4"/>
            </p:cNvCxnSpPr>
            <p:nvPr/>
          </p:nvCxnSpPr>
          <p:spPr bwMode="auto">
            <a:xfrm rot="10800000">
              <a:off x="380" y="2888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266" name="AutoShape 7"/>
            <p:cNvCxnSpPr>
              <a:cxnSpLocks noChangeShapeType="1"/>
              <a:stCxn id="96275" idx="4"/>
              <a:endCxn id="96302" idx="0"/>
            </p:cNvCxnSpPr>
            <p:nvPr/>
          </p:nvCxnSpPr>
          <p:spPr bwMode="auto">
            <a:xfrm>
              <a:off x="2850" y="2286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67" name="AutoShape 8"/>
            <p:cNvCxnSpPr>
              <a:cxnSpLocks noChangeShapeType="1"/>
              <a:stCxn id="96264" idx="4"/>
              <a:endCxn id="96338" idx="0"/>
            </p:cNvCxnSpPr>
            <p:nvPr/>
          </p:nvCxnSpPr>
          <p:spPr bwMode="auto">
            <a:xfrm>
              <a:off x="1375" y="2298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6268" name="Group 9"/>
            <p:cNvGrpSpPr>
              <a:grpSpLocks/>
            </p:cNvGrpSpPr>
            <p:nvPr/>
          </p:nvGrpSpPr>
          <p:grpSpPr bwMode="auto">
            <a:xfrm>
              <a:off x="1327" y="2616"/>
              <a:ext cx="111" cy="216"/>
              <a:chOff x="2009" y="2933"/>
              <a:chExt cx="111" cy="216"/>
            </a:xfrm>
          </p:grpSpPr>
          <p:sp>
            <p:nvSpPr>
              <p:cNvPr id="96338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9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0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1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2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3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44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69" name="Text Box 17"/>
            <p:cNvSpPr txBox="1">
              <a:spLocks noChangeArrowheads="1"/>
            </p:cNvSpPr>
            <p:nvPr/>
          </p:nvSpPr>
          <p:spPr bwMode="auto">
            <a:xfrm>
              <a:off x="1103" y="242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96270" name="Group 18"/>
            <p:cNvGrpSpPr>
              <a:grpSpLocks/>
            </p:cNvGrpSpPr>
            <p:nvPr/>
          </p:nvGrpSpPr>
          <p:grpSpPr bwMode="auto">
            <a:xfrm rot="5400000" flipH="1" flipV="1">
              <a:off x="826" y="2116"/>
              <a:ext cx="112" cy="287"/>
              <a:chOff x="3450" y="2313"/>
              <a:chExt cx="111" cy="216"/>
            </a:xfrm>
          </p:grpSpPr>
          <p:sp>
            <p:nvSpPr>
              <p:cNvPr id="96331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2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3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4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5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6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7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6271" name="AutoShape 26"/>
            <p:cNvCxnSpPr>
              <a:cxnSpLocks noChangeShapeType="1"/>
              <a:stCxn id="96283" idx="6"/>
              <a:endCxn id="96331" idx="0"/>
            </p:cNvCxnSpPr>
            <p:nvPr/>
          </p:nvCxnSpPr>
          <p:spPr bwMode="auto">
            <a:xfrm>
              <a:off x="425" y="2266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72" name="AutoShape 27"/>
            <p:cNvCxnSpPr>
              <a:cxnSpLocks noChangeShapeType="1"/>
              <a:stCxn id="96264" idx="2"/>
              <a:endCxn id="96333" idx="1"/>
            </p:cNvCxnSpPr>
            <p:nvPr/>
          </p:nvCxnSpPr>
          <p:spPr bwMode="auto">
            <a:xfrm flipH="1" flipV="1">
              <a:off x="1025" y="2258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6273" name="Group 28"/>
            <p:cNvGrpSpPr>
              <a:grpSpLocks/>
            </p:cNvGrpSpPr>
            <p:nvPr/>
          </p:nvGrpSpPr>
          <p:grpSpPr bwMode="auto">
            <a:xfrm>
              <a:off x="1235" y="3384"/>
              <a:ext cx="288" cy="96"/>
              <a:chOff x="1392" y="3552"/>
              <a:chExt cx="288" cy="96"/>
            </a:xfrm>
          </p:grpSpPr>
          <p:sp>
            <p:nvSpPr>
              <p:cNvPr id="96328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9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0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74" name="Line 32"/>
            <p:cNvSpPr>
              <a:spLocks noChangeShapeType="1"/>
            </p:cNvSpPr>
            <p:nvPr/>
          </p:nvSpPr>
          <p:spPr bwMode="auto">
            <a:xfrm flipV="1">
              <a:off x="1382" y="323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6275" name="Oval 33"/>
            <p:cNvSpPr>
              <a:spLocks noChangeArrowheads="1"/>
            </p:cNvSpPr>
            <p:nvPr/>
          </p:nvSpPr>
          <p:spPr bwMode="auto">
            <a:xfrm>
              <a:off x="2808" y="220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76" name="Oval 34"/>
            <p:cNvSpPr>
              <a:spLocks noChangeArrowheads="1"/>
            </p:cNvSpPr>
            <p:nvPr/>
          </p:nvSpPr>
          <p:spPr bwMode="auto">
            <a:xfrm>
              <a:off x="1339" y="319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6277" name="Group 35"/>
            <p:cNvGrpSpPr>
              <a:grpSpLocks/>
            </p:cNvGrpSpPr>
            <p:nvPr/>
          </p:nvGrpSpPr>
          <p:grpSpPr bwMode="auto">
            <a:xfrm rot="5400000" flipH="1" flipV="1">
              <a:off x="1893" y="1624"/>
              <a:ext cx="112" cy="287"/>
              <a:chOff x="3450" y="2313"/>
              <a:chExt cx="111" cy="216"/>
            </a:xfrm>
          </p:grpSpPr>
          <p:sp>
            <p:nvSpPr>
              <p:cNvPr id="96321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2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3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4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5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6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7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78" name="Text Box 43"/>
            <p:cNvSpPr txBox="1">
              <a:spLocks noChangeArrowheads="1"/>
            </p:cNvSpPr>
            <p:nvPr/>
          </p:nvSpPr>
          <p:spPr bwMode="auto">
            <a:xfrm>
              <a:off x="702" y="2006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1</a:t>
              </a:r>
              <a:endParaRPr lang="en-US"/>
            </a:p>
          </p:txBody>
        </p:sp>
        <p:cxnSp>
          <p:nvCxnSpPr>
            <p:cNvPr id="96279" name="AutoShape 44"/>
            <p:cNvCxnSpPr>
              <a:cxnSpLocks noChangeShapeType="1"/>
              <a:stCxn id="96276" idx="0"/>
              <a:endCxn id="96340" idx="1"/>
            </p:cNvCxnSpPr>
            <p:nvPr/>
          </p:nvCxnSpPr>
          <p:spPr bwMode="auto">
            <a:xfrm flipV="1">
              <a:off x="1381" y="2832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80" name="AutoShape 45"/>
            <p:cNvCxnSpPr>
              <a:cxnSpLocks noChangeShapeType="1"/>
              <a:stCxn id="96293" idx="6"/>
              <a:endCxn id="96314" idx="0"/>
            </p:cNvCxnSpPr>
            <p:nvPr/>
          </p:nvCxnSpPr>
          <p:spPr bwMode="auto">
            <a:xfrm>
              <a:off x="2009" y="2260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81" name="AutoShape 46"/>
            <p:cNvCxnSpPr>
              <a:cxnSpLocks noChangeShapeType="1"/>
              <a:stCxn id="96292" idx="6"/>
              <a:endCxn id="96304" idx="1"/>
            </p:cNvCxnSpPr>
            <p:nvPr/>
          </p:nvCxnSpPr>
          <p:spPr bwMode="auto">
            <a:xfrm flipV="1">
              <a:off x="2013" y="2832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6282" name="AutoShape 47"/>
            <p:cNvCxnSpPr>
              <a:cxnSpLocks noChangeShapeType="1"/>
              <a:stCxn id="96275" idx="0"/>
              <a:endCxn id="96323" idx="1"/>
            </p:cNvCxnSpPr>
            <p:nvPr/>
          </p:nvCxnSpPr>
          <p:spPr bwMode="auto">
            <a:xfrm rot="5400000" flipH="1">
              <a:off x="2250" y="1609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6283" name="Oval 48"/>
            <p:cNvSpPr>
              <a:spLocks noChangeArrowheads="1"/>
            </p:cNvSpPr>
            <p:nvPr/>
          </p:nvSpPr>
          <p:spPr bwMode="auto">
            <a:xfrm>
              <a:off x="342" y="22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284" name="AutoShape 49"/>
            <p:cNvCxnSpPr>
              <a:cxnSpLocks noChangeShapeType="1"/>
              <a:endCxn id="96283" idx="4"/>
            </p:cNvCxnSpPr>
            <p:nvPr/>
          </p:nvCxnSpPr>
          <p:spPr bwMode="auto">
            <a:xfrm flipV="1">
              <a:off x="381" y="2304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85" name="AutoShape 50"/>
            <p:cNvCxnSpPr>
              <a:cxnSpLocks noChangeShapeType="1"/>
              <a:stCxn id="96264" idx="0"/>
              <a:endCxn id="96321" idx="0"/>
            </p:cNvCxnSpPr>
            <p:nvPr/>
          </p:nvCxnSpPr>
          <p:spPr bwMode="auto">
            <a:xfrm rot="-5400000">
              <a:off x="1368" y="1782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6286" name="Text Box 51"/>
            <p:cNvSpPr txBox="1">
              <a:spLocks noChangeArrowheads="1"/>
            </p:cNvSpPr>
            <p:nvPr/>
          </p:nvSpPr>
          <p:spPr bwMode="auto">
            <a:xfrm>
              <a:off x="1768" y="1488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4</a:t>
              </a:r>
              <a:endParaRPr lang="en-US"/>
            </a:p>
          </p:txBody>
        </p:sp>
        <p:cxnSp>
          <p:nvCxnSpPr>
            <p:cNvPr id="96287" name="AutoShape 52"/>
            <p:cNvCxnSpPr>
              <a:cxnSpLocks noChangeShapeType="1"/>
              <a:stCxn id="96316" idx="1"/>
              <a:endCxn id="96275" idx="2"/>
            </p:cNvCxnSpPr>
            <p:nvPr/>
          </p:nvCxnSpPr>
          <p:spPr bwMode="auto">
            <a:xfrm flipV="1">
              <a:off x="2517" y="2248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6288" name="Group 53"/>
            <p:cNvGrpSpPr>
              <a:grpSpLocks/>
            </p:cNvGrpSpPr>
            <p:nvPr/>
          </p:nvGrpSpPr>
          <p:grpSpPr bwMode="auto">
            <a:xfrm rot="5400000" flipH="1" flipV="1">
              <a:off x="2318" y="2108"/>
              <a:ext cx="112" cy="287"/>
              <a:chOff x="3450" y="2313"/>
              <a:chExt cx="111" cy="216"/>
            </a:xfrm>
          </p:grpSpPr>
          <p:sp>
            <p:nvSpPr>
              <p:cNvPr id="96314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5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6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7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8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19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20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89" name="Text Box 61"/>
            <p:cNvSpPr txBox="1">
              <a:spLocks noChangeArrowheads="1"/>
            </p:cNvSpPr>
            <p:nvPr/>
          </p:nvSpPr>
          <p:spPr bwMode="auto">
            <a:xfrm>
              <a:off x="2177" y="1996"/>
              <a:ext cx="3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3  </a:t>
              </a:r>
              <a:endParaRPr lang="en-US"/>
            </a:p>
          </p:txBody>
        </p:sp>
        <p:grpSp>
          <p:nvGrpSpPr>
            <p:cNvPr id="96290" name="Group 62"/>
            <p:cNvGrpSpPr>
              <a:grpSpLocks/>
            </p:cNvGrpSpPr>
            <p:nvPr/>
          </p:nvGrpSpPr>
          <p:grpSpPr bwMode="auto">
            <a:xfrm>
              <a:off x="-40" y="2536"/>
              <a:ext cx="586" cy="404"/>
              <a:chOff x="19" y="2584"/>
              <a:chExt cx="586" cy="404"/>
            </a:xfrm>
          </p:grpSpPr>
          <p:sp>
            <p:nvSpPr>
              <p:cNvPr id="96311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in</a:t>
                </a:r>
                <a:endParaRPr lang="en-US" sz="2000"/>
              </a:p>
            </p:txBody>
          </p:sp>
          <p:sp>
            <p:nvSpPr>
              <p:cNvPr id="96312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313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96291" name="Group 66"/>
            <p:cNvGrpSpPr>
              <a:grpSpLocks/>
            </p:cNvGrpSpPr>
            <p:nvPr/>
          </p:nvGrpSpPr>
          <p:grpSpPr bwMode="auto">
            <a:xfrm>
              <a:off x="1784" y="2591"/>
              <a:ext cx="365" cy="410"/>
              <a:chOff x="797" y="2639"/>
              <a:chExt cx="365" cy="410"/>
            </a:xfrm>
          </p:grpSpPr>
          <p:sp>
            <p:nvSpPr>
              <p:cNvPr id="96309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310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96292" name="Oval 69"/>
            <p:cNvSpPr>
              <a:spLocks noChangeArrowheads="1"/>
            </p:cNvSpPr>
            <p:nvPr/>
          </p:nvSpPr>
          <p:spPr bwMode="auto">
            <a:xfrm>
              <a:off x="1930" y="319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93" name="Oval 70"/>
            <p:cNvSpPr>
              <a:spLocks noChangeArrowheads="1"/>
            </p:cNvSpPr>
            <p:nvPr/>
          </p:nvSpPr>
          <p:spPr bwMode="auto">
            <a:xfrm>
              <a:off x="1926" y="22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6294" name="AutoShape 71"/>
            <p:cNvCxnSpPr>
              <a:cxnSpLocks noChangeShapeType="1"/>
              <a:stCxn id="96276" idx="6"/>
              <a:endCxn id="96292" idx="2"/>
            </p:cNvCxnSpPr>
            <p:nvPr/>
          </p:nvCxnSpPr>
          <p:spPr bwMode="auto">
            <a:xfrm>
              <a:off x="1422" y="3231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95" name="AutoShape 72"/>
            <p:cNvCxnSpPr>
              <a:cxnSpLocks noChangeShapeType="1"/>
              <a:stCxn id="96292" idx="0"/>
              <a:endCxn id="96310" idx="2"/>
            </p:cNvCxnSpPr>
            <p:nvPr/>
          </p:nvCxnSpPr>
          <p:spPr bwMode="auto">
            <a:xfrm flipH="1" flipV="1">
              <a:off x="1969" y="2995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6296" name="AutoShape 73"/>
            <p:cNvCxnSpPr>
              <a:cxnSpLocks noChangeShapeType="1"/>
              <a:stCxn id="96293" idx="4"/>
              <a:endCxn id="96310" idx="0"/>
            </p:cNvCxnSpPr>
            <p:nvPr/>
          </p:nvCxnSpPr>
          <p:spPr bwMode="auto">
            <a:xfrm>
              <a:off x="1968" y="2298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6297" name="Group 74"/>
            <p:cNvGrpSpPr>
              <a:grpSpLocks/>
            </p:cNvGrpSpPr>
            <p:nvPr/>
          </p:nvGrpSpPr>
          <p:grpSpPr bwMode="auto">
            <a:xfrm>
              <a:off x="2808" y="2616"/>
              <a:ext cx="111" cy="216"/>
              <a:chOff x="2009" y="2933"/>
              <a:chExt cx="111" cy="216"/>
            </a:xfrm>
          </p:grpSpPr>
          <p:sp>
            <p:nvSpPr>
              <p:cNvPr id="96302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3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4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5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6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7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08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98" name="Text Box 82"/>
            <p:cNvSpPr txBox="1">
              <a:spLocks noChangeArrowheads="1"/>
            </p:cNvSpPr>
            <p:nvPr/>
          </p:nvSpPr>
          <p:spPr bwMode="auto">
            <a:xfrm>
              <a:off x="2581" y="2400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5</a:t>
              </a:r>
            </a:p>
            <a:p>
              <a:endParaRPr lang="en-US"/>
            </a:p>
          </p:txBody>
        </p:sp>
        <p:sp>
          <p:nvSpPr>
            <p:cNvPr id="96299" name="Text Box 83"/>
            <p:cNvSpPr txBox="1">
              <a:spLocks noChangeArrowheads="1"/>
            </p:cNvSpPr>
            <p:nvPr/>
          </p:nvSpPr>
          <p:spPr bwMode="auto">
            <a:xfrm>
              <a:off x="1406" y="2424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endParaRPr lang="en-US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96300" name="Text Box 90"/>
            <p:cNvSpPr txBox="1">
              <a:spLocks noChangeArrowheads="1"/>
            </p:cNvSpPr>
            <p:nvPr/>
          </p:nvSpPr>
          <p:spPr bwMode="auto">
            <a:xfrm>
              <a:off x="2884" y="2441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out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96301" name="Text Box 91"/>
            <p:cNvSpPr txBox="1">
              <a:spLocks noChangeArrowheads="1"/>
            </p:cNvSpPr>
            <p:nvPr/>
          </p:nvSpPr>
          <p:spPr bwMode="auto">
            <a:xfrm>
              <a:off x="1669" y="2841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2v</a:t>
              </a:r>
            </a:p>
          </p:txBody>
        </p:sp>
      </p:grp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72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5C99C00-24E8-4C75-AF05-679C769E884A}" type="slidenum">
              <a:rPr lang="en-US" smtClean="0"/>
              <a:pPr lvl="1"/>
              <a:t>87</a:t>
            </a:fld>
            <a:endParaRPr 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972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97287" name="Group 108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97290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291" name="AutoShape 6"/>
            <p:cNvCxnSpPr>
              <a:cxnSpLocks noChangeShapeType="1"/>
              <a:stCxn id="97302" idx="2"/>
              <a:endCxn id="97344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7292" name="AutoShape 7"/>
            <p:cNvCxnSpPr>
              <a:cxnSpLocks noChangeShapeType="1"/>
              <a:stCxn id="97301" idx="4"/>
              <a:endCxn id="97334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293" name="AutoShape 8"/>
            <p:cNvCxnSpPr>
              <a:cxnSpLocks noChangeShapeType="1"/>
              <a:stCxn id="97290" idx="4"/>
              <a:endCxn id="97370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7294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97370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1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2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3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4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5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76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295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97296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97363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4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5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6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7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8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9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7297" name="AutoShape 26"/>
            <p:cNvCxnSpPr>
              <a:cxnSpLocks noChangeShapeType="1"/>
              <a:stCxn id="97309" idx="6"/>
              <a:endCxn id="97363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298" name="AutoShape 27"/>
            <p:cNvCxnSpPr>
              <a:cxnSpLocks noChangeShapeType="1"/>
              <a:stCxn id="97290" idx="2"/>
              <a:endCxn id="97365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7299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97360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1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62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300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7301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02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7303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97353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4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5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6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7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8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9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304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97305" name="AutoShape 44"/>
            <p:cNvCxnSpPr>
              <a:cxnSpLocks noChangeShapeType="1"/>
              <a:stCxn id="97302" idx="0"/>
              <a:endCxn id="97372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06" name="AutoShape 45"/>
            <p:cNvCxnSpPr>
              <a:cxnSpLocks noChangeShapeType="1"/>
              <a:stCxn id="97319" idx="6"/>
              <a:endCxn id="97346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07" name="AutoShape 46"/>
            <p:cNvCxnSpPr>
              <a:cxnSpLocks noChangeShapeType="1"/>
              <a:stCxn id="97318" idx="6"/>
              <a:endCxn id="97336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97308" name="AutoShape 47"/>
            <p:cNvCxnSpPr>
              <a:cxnSpLocks noChangeShapeType="1"/>
              <a:stCxn id="97301" idx="0"/>
              <a:endCxn id="97355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7309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10" name="AutoShape 49"/>
            <p:cNvCxnSpPr>
              <a:cxnSpLocks noChangeShapeType="1"/>
              <a:endCxn id="97309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11" name="AutoShape 50"/>
            <p:cNvCxnSpPr>
              <a:cxnSpLocks noChangeShapeType="1"/>
              <a:stCxn id="97290" idx="0"/>
              <a:endCxn id="97353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97312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97313" name="AutoShape 52"/>
            <p:cNvCxnSpPr>
              <a:cxnSpLocks noChangeShapeType="1"/>
              <a:stCxn id="97348" idx="1"/>
              <a:endCxn id="97301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7314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97346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47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48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49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0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1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52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315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grpSp>
          <p:nvGrpSpPr>
            <p:cNvPr id="97316" name="Group 77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97343" name="Text Box 62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in</a:t>
                </a:r>
                <a:endParaRPr lang="en-US" sz="2000"/>
              </a:p>
            </p:txBody>
          </p:sp>
          <p:sp>
            <p:nvSpPr>
              <p:cNvPr id="97344" name="Oval 7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45" name="Text Box 76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97317" name="Group 80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97341" name="AutoShape 78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342" name="Text Box 79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97318" name="Oval 81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19" name="Oval 82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320" name="AutoShape 83"/>
            <p:cNvCxnSpPr>
              <a:cxnSpLocks noChangeShapeType="1"/>
              <a:stCxn id="97302" idx="6"/>
              <a:endCxn id="97318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21" name="AutoShape 84"/>
            <p:cNvCxnSpPr>
              <a:cxnSpLocks noChangeShapeType="1"/>
              <a:stCxn id="97318" idx="0"/>
              <a:endCxn id="97342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7322" name="AutoShape 85"/>
            <p:cNvCxnSpPr>
              <a:cxnSpLocks noChangeShapeType="1"/>
              <a:stCxn id="97319" idx="4"/>
              <a:endCxn id="97342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7323" name="Group 86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97334" name="Line 87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5" name="Line 88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6" name="Line 89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7" name="Line 90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8" name="Line 91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39" name="Line 92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340" name="Line 93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324" name="Text Box 94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5</a:t>
              </a:r>
            </a:p>
            <a:p>
              <a:endParaRPr lang="en-US"/>
            </a:p>
          </p:txBody>
        </p:sp>
        <p:sp>
          <p:nvSpPr>
            <p:cNvPr id="97325" name="Text Box 95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endParaRPr lang="en-US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97326" name="Arc 96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7" name="Text Box 97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97328" name="Arc 98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29" name="Text Box 99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sp>
          <p:nvSpPr>
            <p:cNvPr id="97330" name="Arc 100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31" name="Text Box 101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97332" name="Text Box 102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out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97333" name="Text Box 103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2v</a:t>
              </a:r>
            </a:p>
          </p:txBody>
        </p:sp>
      </p:grpSp>
      <p:sp>
        <p:nvSpPr>
          <p:cNvPr id="97288" name="Text Box 106"/>
          <p:cNvSpPr txBox="1">
            <a:spLocks noChangeArrowheads="1"/>
          </p:cNvSpPr>
          <p:nvPr/>
        </p:nvSpPr>
        <p:spPr bwMode="auto">
          <a:xfrm>
            <a:off x="5108575" y="2514600"/>
            <a:ext cx="350202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Choose mesh analysis </a:t>
            </a:r>
            <a:r>
              <a:rPr lang="en-US" b="0"/>
              <a:t>– simpler than node analysis</a:t>
            </a:r>
          </a:p>
        </p:txBody>
      </p:sp>
      <p:sp>
        <p:nvSpPr>
          <p:cNvPr id="97289" name="Text Box 107"/>
          <p:cNvSpPr txBox="1">
            <a:spLocks noChangeArrowheads="1"/>
          </p:cNvSpPr>
          <p:nvPr/>
        </p:nvSpPr>
        <p:spPr bwMode="auto">
          <a:xfrm>
            <a:off x="5143500" y="3352800"/>
            <a:ext cx="3848100" cy="25765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Mesh current directions chosen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Voltage polarities chosen and labeled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Identify </a:t>
            </a:r>
            <a:r>
              <a:rPr lang="en-US"/>
              <a:t>n – m </a:t>
            </a:r>
            <a:r>
              <a:rPr lang="en-US" b="0"/>
              <a:t>(3) mesh currents 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i="1"/>
              <a:t>i</a:t>
            </a:r>
            <a:r>
              <a:rPr lang="en-US" baseline="-25000"/>
              <a:t>a</a:t>
            </a:r>
            <a:r>
              <a:rPr lang="en-US" b="0"/>
              <a:t> is independent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i="1"/>
              <a:t>i</a:t>
            </a:r>
            <a:r>
              <a:rPr lang="en-US" baseline="-25000"/>
              <a:t>a</a:t>
            </a:r>
            <a:r>
              <a:rPr lang="en-US"/>
              <a:t> </a:t>
            </a:r>
            <a:r>
              <a:rPr lang="en-US" b="0"/>
              <a:t>is independent 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i="1"/>
              <a:t>i</a:t>
            </a:r>
            <a:r>
              <a:rPr lang="en-US" baseline="-25000"/>
              <a:t>c</a:t>
            </a:r>
            <a:r>
              <a:rPr lang="en-US" b="0"/>
              <a:t> is independent</a:t>
            </a:r>
          </a:p>
          <a:p>
            <a:pPr marL="457200" indent="-457200" algn="l">
              <a:buFontTx/>
              <a:buAutoNum type="arabicPeriod"/>
            </a:pPr>
            <a:r>
              <a:rPr lang="en-US" b="0"/>
              <a:t>Apply KVL around meshes </a:t>
            </a:r>
            <a:r>
              <a:rPr lang="en-US"/>
              <a:t>a</a:t>
            </a:r>
            <a:r>
              <a:rPr lang="en-US" b="0"/>
              <a:t>, </a:t>
            </a:r>
            <a:r>
              <a:rPr lang="en-US"/>
              <a:t>b</a:t>
            </a:r>
            <a:r>
              <a:rPr lang="en-US" b="0"/>
              <a:t>, and </a:t>
            </a:r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19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419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BBEA2C7-4159-4D86-B637-1D68B07778CF}" type="slidenum">
              <a:rPr lang="en-US" smtClean="0"/>
              <a:pPr lvl="1"/>
              <a:t>88</a:t>
            </a:fld>
            <a:endParaRPr lang="en-US" smtClean="0"/>
          </a:p>
        </p:txBody>
      </p:sp>
      <p:sp>
        <p:nvSpPr>
          <p:cNvPr id="419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419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41994" name="Group 62"/>
          <p:cNvGrpSpPr>
            <a:grpSpLocks/>
          </p:cNvGrpSpPr>
          <p:nvPr/>
        </p:nvGrpSpPr>
        <p:grpSpPr bwMode="auto">
          <a:xfrm>
            <a:off x="-63500" y="4025900"/>
            <a:ext cx="930275" cy="641350"/>
            <a:chOff x="19" y="2584"/>
            <a:chExt cx="586" cy="404"/>
          </a:xfrm>
        </p:grpSpPr>
        <p:sp>
          <p:nvSpPr>
            <p:cNvPr id="42075" name="Text Box 63"/>
            <p:cNvSpPr txBox="1">
              <a:spLocks noChangeArrowheads="1"/>
            </p:cNvSpPr>
            <p:nvPr/>
          </p:nvSpPr>
          <p:spPr bwMode="auto">
            <a:xfrm>
              <a:off x="19" y="2608"/>
              <a:ext cx="28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in</a:t>
              </a:r>
              <a:endParaRPr lang="en-US" sz="2000"/>
            </a:p>
          </p:txBody>
        </p:sp>
        <p:sp>
          <p:nvSpPr>
            <p:cNvPr id="42076" name="Oval 64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7" name="Text Box 65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grpSp>
        <p:nvGrpSpPr>
          <p:cNvPr id="41995" name="Group 96"/>
          <p:cNvGrpSpPr>
            <a:grpSpLocks/>
          </p:cNvGrpSpPr>
          <p:nvPr/>
        </p:nvGrpSpPr>
        <p:grpSpPr bwMode="auto">
          <a:xfrm>
            <a:off x="542925" y="2362200"/>
            <a:ext cx="4545013" cy="2832100"/>
            <a:chOff x="342" y="1488"/>
            <a:chExt cx="2863" cy="1784"/>
          </a:xfrm>
        </p:grpSpPr>
        <p:sp>
          <p:nvSpPr>
            <p:cNvPr id="41997" name="Oval 5"/>
            <p:cNvSpPr>
              <a:spLocks noChangeArrowheads="1"/>
            </p:cNvSpPr>
            <p:nvPr/>
          </p:nvSpPr>
          <p:spPr bwMode="auto">
            <a:xfrm>
              <a:off x="1333" y="22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98" name="AutoShape 6"/>
            <p:cNvCxnSpPr>
              <a:cxnSpLocks noChangeShapeType="1"/>
              <a:stCxn id="42007" idx="2"/>
              <a:endCxn id="42076" idx="4"/>
            </p:cNvCxnSpPr>
            <p:nvPr/>
          </p:nvCxnSpPr>
          <p:spPr bwMode="auto">
            <a:xfrm rot="10800000">
              <a:off x="380" y="2888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999" name="AutoShape 7"/>
            <p:cNvCxnSpPr>
              <a:cxnSpLocks noChangeShapeType="1"/>
              <a:stCxn id="42006" idx="4"/>
              <a:endCxn id="42038" idx="0"/>
            </p:cNvCxnSpPr>
            <p:nvPr/>
          </p:nvCxnSpPr>
          <p:spPr bwMode="auto">
            <a:xfrm>
              <a:off x="2850" y="2286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00" name="AutoShape 8"/>
            <p:cNvCxnSpPr>
              <a:cxnSpLocks noChangeShapeType="1"/>
              <a:stCxn id="41997" idx="4"/>
              <a:endCxn id="42068" idx="0"/>
            </p:cNvCxnSpPr>
            <p:nvPr/>
          </p:nvCxnSpPr>
          <p:spPr bwMode="auto">
            <a:xfrm>
              <a:off x="1375" y="2298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2001" name="Group 9"/>
            <p:cNvGrpSpPr>
              <a:grpSpLocks/>
            </p:cNvGrpSpPr>
            <p:nvPr/>
          </p:nvGrpSpPr>
          <p:grpSpPr bwMode="auto">
            <a:xfrm>
              <a:off x="1327" y="2616"/>
              <a:ext cx="111" cy="216"/>
              <a:chOff x="2009" y="2933"/>
              <a:chExt cx="111" cy="216"/>
            </a:xfrm>
          </p:grpSpPr>
          <p:sp>
            <p:nvSpPr>
              <p:cNvPr id="42068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9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0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1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2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3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4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02" name="Text Box 17"/>
            <p:cNvSpPr txBox="1">
              <a:spLocks noChangeArrowheads="1"/>
            </p:cNvSpPr>
            <p:nvPr/>
          </p:nvSpPr>
          <p:spPr bwMode="auto">
            <a:xfrm>
              <a:off x="1103" y="242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42003" name="Group 18"/>
            <p:cNvGrpSpPr>
              <a:grpSpLocks/>
            </p:cNvGrpSpPr>
            <p:nvPr/>
          </p:nvGrpSpPr>
          <p:grpSpPr bwMode="auto">
            <a:xfrm rot="5400000" flipH="1" flipV="1">
              <a:off x="826" y="2116"/>
              <a:ext cx="112" cy="287"/>
              <a:chOff x="3450" y="2313"/>
              <a:chExt cx="111" cy="216"/>
            </a:xfrm>
          </p:grpSpPr>
          <p:sp>
            <p:nvSpPr>
              <p:cNvPr id="42061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2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3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4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5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6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7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2004" name="AutoShape 26"/>
            <p:cNvCxnSpPr>
              <a:cxnSpLocks noChangeShapeType="1"/>
              <a:stCxn id="42014" idx="6"/>
              <a:endCxn id="42061" idx="0"/>
            </p:cNvCxnSpPr>
            <p:nvPr/>
          </p:nvCxnSpPr>
          <p:spPr bwMode="auto">
            <a:xfrm>
              <a:off x="425" y="2266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05" name="AutoShape 27"/>
            <p:cNvCxnSpPr>
              <a:cxnSpLocks noChangeShapeType="1"/>
              <a:stCxn id="41997" idx="2"/>
              <a:endCxn id="42063" idx="1"/>
            </p:cNvCxnSpPr>
            <p:nvPr/>
          </p:nvCxnSpPr>
          <p:spPr bwMode="auto">
            <a:xfrm flipH="1" flipV="1">
              <a:off x="1025" y="2258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2006" name="Oval 33"/>
            <p:cNvSpPr>
              <a:spLocks noChangeArrowheads="1"/>
            </p:cNvSpPr>
            <p:nvPr/>
          </p:nvSpPr>
          <p:spPr bwMode="auto">
            <a:xfrm>
              <a:off x="2808" y="220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Oval 34"/>
            <p:cNvSpPr>
              <a:spLocks noChangeArrowheads="1"/>
            </p:cNvSpPr>
            <p:nvPr/>
          </p:nvSpPr>
          <p:spPr bwMode="auto">
            <a:xfrm>
              <a:off x="1339" y="319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008" name="Group 35"/>
            <p:cNvGrpSpPr>
              <a:grpSpLocks/>
            </p:cNvGrpSpPr>
            <p:nvPr/>
          </p:nvGrpSpPr>
          <p:grpSpPr bwMode="auto">
            <a:xfrm rot="5400000" flipH="1" flipV="1">
              <a:off x="1893" y="1624"/>
              <a:ext cx="112" cy="287"/>
              <a:chOff x="3450" y="2313"/>
              <a:chExt cx="111" cy="216"/>
            </a:xfrm>
          </p:grpSpPr>
          <p:sp>
            <p:nvSpPr>
              <p:cNvPr id="42054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5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6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7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8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9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0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09" name="Text Box 43"/>
            <p:cNvSpPr txBox="1">
              <a:spLocks noChangeArrowheads="1"/>
            </p:cNvSpPr>
            <p:nvPr/>
          </p:nvSpPr>
          <p:spPr bwMode="auto">
            <a:xfrm>
              <a:off x="625" y="200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42010" name="AutoShape 44"/>
            <p:cNvCxnSpPr>
              <a:cxnSpLocks noChangeShapeType="1"/>
              <a:stCxn id="42007" idx="0"/>
              <a:endCxn id="42070" idx="1"/>
            </p:cNvCxnSpPr>
            <p:nvPr/>
          </p:nvCxnSpPr>
          <p:spPr bwMode="auto">
            <a:xfrm flipV="1">
              <a:off x="1381" y="2832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11" name="AutoShape 45"/>
            <p:cNvCxnSpPr>
              <a:cxnSpLocks noChangeShapeType="1"/>
              <a:stCxn id="42023" idx="6"/>
              <a:endCxn id="42047" idx="0"/>
            </p:cNvCxnSpPr>
            <p:nvPr/>
          </p:nvCxnSpPr>
          <p:spPr bwMode="auto">
            <a:xfrm>
              <a:off x="2009" y="2260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12" name="AutoShape 46"/>
            <p:cNvCxnSpPr>
              <a:cxnSpLocks noChangeShapeType="1"/>
              <a:stCxn id="42022" idx="6"/>
              <a:endCxn id="42040" idx="1"/>
            </p:cNvCxnSpPr>
            <p:nvPr/>
          </p:nvCxnSpPr>
          <p:spPr bwMode="auto">
            <a:xfrm flipV="1">
              <a:off x="2013" y="2832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2013" name="AutoShape 47"/>
            <p:cNvCxnSpPr>
              <a:cxnSpLocks noChangeShapeType="1"/>
              <a:stCxn id="42006" idx="0"/>
              <a:endCxn id="42056" idx="1"/>
            </p:cNvCxnSpPr>
            <p:nvPr/>
          </p:nvCxnSpPr>
          <p:spPr bwMode="auto">
            <a:xfrm rot="5400000" flipH="1">
              <a:off x="2250" y="1609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2014" name="Oval 48"/>
            <p:cNvSpPr>
              <a:spLocks noChangeArrowheads="1"/>
            </p:cNvSpPr>
            <p:nvPr/>
          </p:nvSpPr>
          <p:spPr bwMode="auto">
            <a:xfrm>
              <a:off x="342" y="22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15" name="AutoShape 49"/>
            <p:cNvCxnSpPr>
              <a:cxnSpLocks noChangeShapeType="1"/>
              <a:endCxn id="42014" idx="4"/>
            </p:cNvCxnSpPr>
            <p:nvPr/>
          </p:nvCxnSpPr>
          <p:spPr bwMode="auto">
            <a:xfrm flipV="1">
              <a:off x="381" y="2304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16" name="AutoShape 50"/>
            <p:cNvCxnSpPr>
              <a:cxnSpLocks noChangeShapeType="1"/>
              <a:stCxn id="41997" idx="0"/>
              <a:endCxn id="42054" idx="0"/>
            </p:cNvCxnSpPr>
            <p:nvPr/>
          </p:nvCxnSpPr>
          <p:spPr bwMode="auto">
            <a:xfrm rot="-5400000">
              <a:off x="1368" y="1782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2017" name="Text Box 51"/>
            <p:cNvSpPr txBox="1">
              <a:spLocks noChangeArrowheads="1"/>
            </p:cNvSpPr>
            <p:nvPr/>
          </p:nvSpPr>
          <p:spPr bwMode="auto">
            <a:xfrm>
              <a:off x="1691" y="1488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42018" name="AutoShape 52"/>
            <p:cNvCxnSpPr>
              <a:cxnSpLocks noChangeShapeType="1"/>
              <a:stCxn id="42049" idx="1"/>
              <a:endCxn id="42006" idx="2"/>
            </p:cNvCxnSpPr>
            <p:nvPr/>
          </p:nvCxnSpPr>
          <p:spPr bwMode="auto">
            <a:xfrm flipV="1">
              <a:off x="2517" y="2248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2019" name="Group 53"/>
            <p:cNvGrpSpPr>
              <a:grpSpLocks/>
            </p:cNvGrpSpPr>
            <p:nvPr/>
          </p:nvGrpSpPr>
          <p:grpSpPr bwMode="auto">
            <a:xfrm rot="5400000" flipH="1" flipV="1">
              <a:off x="2318" y="2108"/>
              <a:ext cx="112" cy="287"/>
              <a:chOff x="3450" y="2313"/>
              <a:chExt cx="111" cy="216"/>
            </a:xfrm>
          </p:grpSpPr>
          <p:sp>
            <p:nvSpPr>
              <p:cNvPr id="42047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8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9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0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1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2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3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20" name="Text Box 61"/>
            <p:cNvSpPr txBox="1">
              <a:spLocks noChangeArrowheads="1"/>
            </p:cNvSpPr>
            <p:nvPr/>
          </p:nvSpPr>
          <p:spPr bwMode="auto">
            <a:xfrm>
              <a:off x="2100" y="1996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grpSp>
          <p:nvGrpSpPr>
            <p:cNvPr id="42021" name="Group 66"/>
            <p:cNvGrpSpPr>
              <a:grpSpLocks/>
            </p:cNvGrpSpPr>
            <p:nvPr/>
          </p:nvGrpSpPr>
          <p:grpSpPr bwMode="auto">
            <a:xfrm>
              <a:off x="1784" y="2591"/>
              <a:ext cx="365" cy="410"/>
              <a:chOff x="797" y="2639"/>
              <a:chExt cx="365" cy="410"/>
            </a:xfrm>
          </p:grpSpPr>
          <p:sp>
            <p:nvSpPr>
              <p:cNvPr id="42045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046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42022" name="Oval 69"/>
            <p:cNvSpPr>
              <a:spLocks noChangeArrowheads="1"/>
            </p:cNvSpPr>
            <p:nvPr/>
          </p:nvSpPr>
          <p:spPr bwMode="auto">
            <a:xfrm>
              <a:off x="1930" y="319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3" name="Oval 70"/>
            <p:cNvSpPr>
              <a:spLocks noChangeArrowheads="1"/>
            </p:cNvSpPr>
            <p:nvPr/>
          </p:nvSpPr>
          <p:spPr bwMode="auto">
            <a:xfrm>
              <a:off x="1926" y="22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24" name="AutoShape 71"/>
            <p:cNvCxnSpPr>
              <a:cxnSpLocks noChangeShapeType="1"/>
              <a:stCxn id="42007" idx="6"/>
              <a:endCxn id="42022" idx="2"/>
            </p:cNvCxnSpPr>
            <p:nvPr/>
          </p:nvCxnSpPr>
          <p:spPr bwMode="auto">
            <a:xfrm>
              <a:off x="1422" y="3231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25" name="AutoShape 72"/>
            <p:cNvCxnSpPr>
              <a:cxnSpLocks noChangeShapeType="1"/>
              <a:stCxn id="42022" idx="0"/>
              <a:endCxn id="42046" idx="2"/>
            </p:cNvCxnSpPr>
            <p:nvPr/>
          </p:nvCxnSpPr>
          <p:spPr bwMode="auto">
            <a:xfrm flipH="1" flipV="1">
              <a:off x="1969" y="2995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2026" name="AutoShape 73"/>
            <p:cNvCxnSpPr>
              <a:cxnSpLocks noChangeShapeType="1"/>
              <a:stCxn id="42023" idx="4"/>
              <a:endCxn id="42046" idx="0"/>
            </p:cNvCxnSpPr>
            <p:nvPr/>
          </p:nvCxnSpPr>
          <p:spPr bwMode="auto">
            <a:xfrm>
              <a:off x="1968" y="2298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2027" name="Group 74"/>
            <p:cNvGrpSpPr>
              <a:grpSpLocks/>
            </p:cNvGrpSpPr>
            <p:nvPr/>
          </p:nvGrpSpPr>
          <p:grpSpPr bwMode="auto">
            <a:xfrm>
              <a:off x="2808" y="2616"/>
              <a:ext cx="111" cy="216"/>
              <a:chOff x="2009" y="2933"/>
              <a:chExt cx="111" cy="216"/>
            </a:xfrm>
          </p:grpSpPr>
          <p:sp>
            <p:nvSpPr>
              <p:cNvPr id="42038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9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0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1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2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3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4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28" name="Text Box 82"/>
            <p:cNvSpPr txBox="1">
              <a:spLocks noChangeArrowheads="1"/>
            </p:cNvSpPr>
            <p:nvPr/>
          </p:nvSpPr>
          <p:spPr bwMode="auto">
            <a:xfrm>
              <a:off x="2581" y="2400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5</a:t>
              </a:r>
            </a:p>
            <a:p>
              <a:endParaRPr lang="en-US"/>
            </a:p>
          </p:txBody>
        </p:sp>
        <p:sp>
          <p:nvSpPr>
            <p:cNvPr id="42029" name="Text Box 83"/>
            <p:cNvSpPr txBox="1">
              <a:spLocks noChangeArrowheads="1"/>
            </p:cNvSpPr>
            <p:nvPr/>
          </p:nvSpPr>
          <p:spPr bwMode="auto">
            <a:xfrm>
              <a:off x="1406" y="2424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endParaRPr lang="en-US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42030" name="Arc 84"/>
            <p:cNvSpPr>
              <a:spLocks/>
            </p:cNvSpPr>
            <p:nvPr/>
          </p:nvSpPr>
          <p:spPr bwMode="auto">
            <a:xfrm>
              <a:off x="613" y="2496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Text Box 85"/>
            <p:cNvSpPr txBox="1">
              <a:spLocks noChangeArrowheads="1"/>
            </p:cNvSpPr>
            <p:nvPr/>
          </p:nvSpPr>
          <p:spPr bwMode="auto">
            <a:xfrm>
              <a:off x="751" y="264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42032" name="Arc 86"/>
            <p:cNvSpPr>
              <a:spLocks/>
            </p:cNvSpPr>
            <p:nvPr/>
          </p:nvSpPr>
          <p:spPr bwMode="auto">
            <a:xfrm>
              <a:off x="2148" y="2700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3" name="Text Box 87"/>
            <p:cNvSpPr txBox="1">
              <a:spLocks noChangeArrowheads="1"/>
            </p:cNvSpPr>
            <p:nvPr/>
          </p:nvSpPr>
          <p:spPr bwMode="auto">
            <a:xfrm>
              <a:off x="2289" y="2846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sp>
          <p:nvSpPr>
            <p:cNvPr id="42034" name="Arc 88"/>
            <p:cNvSpPr>
              <a:spLocks/>
            </p:cNvSpPr>
            <p:nvPr/>
          </p:nvSpPr>
          <p:spPr bwMode="auto">
            <a:xfrm>
              <a:off x="1439" y="1824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5" name="Text Box 89"/>
            <p:cNvSpPr txBox="1">
              <a:spLocks noChangeArrowheads="1"/>
            </p:cNvSpPr>
            <p:nvPr/>
          </p:nvSpPr>
          <p:spPr bwMode="auto">
            <a:xfrm>
              <a:off x="1577" y="197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42036" name="Text Box 90"/>
            <p:cNvSpPr txBox="1">
              <a:spLocks noChangeArrowheads="1"/>
            </p:cNvSpPr>
            <p:nvPr/>
          </p:nvSpPr>
          <p:spPr bwMode="auto">
            <a:xfrm>
              <a:off x="2884" y="2441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out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2037" name="Text Box 91"/>
            <p:cNvSpPr txBox="1">
              <a:spLocks noChangeArrowheads="1"/>
            </p:cNvSpPr>
            <p:nvPr/>
          </p:nvSpPr>
          <p:spPr bwMode="auto">
            <a:xfrm>
              <a:off x="1669" y="2841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2v</a:t>
              </a:r>
            </a:p>
          </p:txBody>
        </p:sp>
      </p:grpSp>
      <p:sp>
        <p:nvSpPr>
          <p:cNvPr id="41996" name="Text Box 92"/>
          <p:cNvSpPr txBox="1">
            <a:spLocks noChangeArrowheads="1"/>
          </p:cNvSpPr>
          <p:nvPr/>
        </p:nvSpPr>
        <p:spPr bwMode="auto">
          <a:xfrm>
            <a:off x="4899025" y="2630488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 b="0"/>
              <a:t>Apply KVL at nodes </a:t>
            </a:r>
            <a:r>
              <a:rPr lang="en-US"/>
              <a:t>a</a:t>
            </a:r>
            <a:r>
              <a:rPr lang="en-US" b="0"/>
              <a:t>, </a:t>
            </a:r>
            <a:r>
              <a:rPr lang="en-US"/>
              <a:t>b</a:t>
            </a:r>
            <a:r>
              <a:rPr lang="en-US" b="0"/>
              <a:t>, and </a:t>
            </a:r>
            <a:r>
              <a:rPr lang="en-US"/>
              <a:t>c</a:t>
            </a:r>
          </a:p>
        </p:txBody>
      </p:sp>
      <p:graphicFrame>
        <p:nvGraphicFramePr>
          <p:cNvPr id="41986" name="Object 93"/>
          <p:cNvGraphicFramePr>
            <a:graphicFrameLocks noChangeAspect="1"/>
          </p:cNvGraphicFramePr>
          <p:nvPr/>
        </p:nvGraphicFramePr>
        <p:xfrm>
          <a:off x="5511800" y="4652963"/>
          <a:ext cx="3581400" cy="1477962"/>
        </p:xfrm>
        <a:graphic>
          <a:graphicData uri="http://schemas.openxmlformats.org/presentationml/2006/ole">
            <p:oleObj spid="_x0000_s41986" name="Equation" r:id="rId3" imgW="2997000" imgH="1130040" progId="Equation.3">
              <p:embed/>
            </p:oleObj>
          </a:graphicData>
        </a:graphic>
      </p:graphicFrame>
      <p:graphicFrame>
        <p:nvGraphicFramePr>
          <p:cNvPr id="41987" name="Object 94"/>
          <p:cNvGraphicFramePr>
            <a:graphicFrameLocks noChangeAspect="1"/>
          </p:cNvGraphicFramePr>
          <p:nvPr/>
        </p:nvGraphicFramePr>
        <p:xfrm>
          <a:off x="5740400" y="3236913"/>
          <a:ext cx="2184400" cy="1258887"/>
        </p:xfrm>
        <a:graphic>
          <a:graphicData uri="http://schemas.openxmlformats.org/presentationml/2006/ole">
            <p:oleObj spid="_x0000_s41987" name="Equation" r:id="rId4" imgW="1587240" imgH="914400" progId="Equation.3">
              <p:embed/>
            </p:oleObj>
          </a:graphicData>
        </a:graphic>
      </p:graphicFrame>
      <p:graphicFrame>
        <p:nvGraphicFramePr>
          <p:cNvPr id="41988" name="Object 95"/>
          <p:cNvGraphicFramePr>
            <a:graphicFrameLocks noChangeAspect="1"/>
          </p:cNvGraphicFramePr>
          <p:nvPr/>
        </p:nvGraphicFramePr>
        <p:xfrm>
          <a:off x="1219200" y="5133975"/>
          <a:ext cx="4208463" cy="1143000"/>
        </p:xfrm>
        <a:graphic>
          <a:graphicData uri="http://schemas.openxmlformats.org/presentationml/2006/ole">
            <p:oleObj spid="_x0000_s41988" name="Equation" r:id="rId5" imgW="28828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30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C93AABE-8F0C-47C3-BB58-5CF5015B6BC1}" type="slidenum">
              <a:rPr lang="en-US" smtClean="0"/>
              <a:pPr lvl="1"/>
              <a:t>89</a:t>
            </a:fld>
            <a:endParaRPr lang="en-US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430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43017" name="Group 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43020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021" name="AutoShape 6"/>
            <p:cNvCxnSpPr>
              <a:cxnSpLocks noChangeShapeType="1"/>
              <a:stCxn id="43032" idx="2"/>
              <a:endCxn id="43074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3022" name="AutoShape 7"/>
            <p:cNvCxnSpPr>
              <a:cxnSpLocks noChangeShapeType="1"/>
              <a:stCxn id="43031" idx="4"/>
              <a:endCxn id="43064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23" name="AutoShape 8"/>
            <p:cNvCxnSpPr>
              <a:cxnSpLocks noChangeShapeType="1"/>
              <a:stCxn id="43020" idx="4"/>
              <a:endCxn id="43100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3024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43100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1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2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3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4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5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6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25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43026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43093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4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5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6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7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8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9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3027" name="AutoShape 26"/>
            <p:cNvCxnSpPr>
              <a:cxnSpLocks noChangeShapeType="1"/>
              <a:stCxn id="43039" idx="6"/>
              <a:endCxn id="43093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28" name="AutoShape 27"/>
            <p:cNvCxnSpPr>
              <a:cxnSpLocks noChangeShapeType="1"/>
              <a:stCxn id="43020" idx="2"/>
              <a:endCxn id="43095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3029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43090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1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2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30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31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033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43083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4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5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6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7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8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9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34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43035" name="AutoShape 44"/>
            <p:cNvCxnSpPr>
              <a:cxnSpLocks noChangeShapeType="1"/>
              <a:stCxn id="43032" idx="0"/>
              <a:endCxn id="43102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36" name="AutoShape 45"/>
            <p:cNvCxnSpPr>
              <a:cxnSpLocks noChangeShapeType="1"/>
              <a:stCxn id="43049" idx="6"/>
              <a:endCxn id="43076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37" name="AutoShape 46"/>
            <p:cNvCxnSpPr>
              <a:cxnSpLocks noChangeShapeType="1"/>
              <a:stCxn id="43048" idx="6"/>
              <a:endCxn id="43066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3038" name="AutoShape 47"/>
            <p:cNvCxnSpPr>
              <a:cxnSpLocks noChangeShapeType="1"/>
              <a:stCxn id="43031" idx="0"/>
              <a:endCxn id="43085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3039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040" name="AutoShape 49"/>
            <p:cNvCxnSpPr>
              <a:cxnSpLocks noChangeShapeType="1"/>
              <a:endCxn id="43039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41" name="AutoShape 50"/>
            <p:cNvCxnSpPr>
              <a:cxnSpLocks noChangeShapeType="1"/>
              <a:stCxn id="43020" idx="0"/>
              <a:endCxn id="43083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3042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43043" name="AutoShape 52"/>
            <p:cNvCxnSpPr>
              <a:cxnSpLocks noChangeShapeType="1"/>
              <a:stCxn id="43078" idx="1"/>
              <a:endCxn id="43031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3044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43076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7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8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9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0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1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2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45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grpSp>
          <p:nvGrpSpPr>
            <p:cNvPr id="43046" name="Group 62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43073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in</a:t>
                </a:r>
                <a:endParaRPr lang="en-US" sz="2000"/>
              </a:p>
            </p:txBody>
          </p:sp>
          <p:sp>
            <p:nvSpPr>
              <p:cNvPr id="43074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5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43047" name="Group 66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43071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72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43048" name="Oval 69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49" name="Oval 70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3050" name="AutoShape 71"/>
            <p:cNvCxnSpPr>
              <a:cxnSpLocks noChangeShapeType="1"/>
              <a:stCxn id="43032" idx="6"/>
              <a:endCxn id="43048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51" name="AutoShape 72"/>
            <p:cNvCxnSpPr>
              <a:cxnSpLocks noChangeShapeType="1"/>
              <a:stCxn id="43048" idx="0"/>
              <a:endCxn id="43072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3052" name="AutoShape 73"/>
            <p:cNvCxnSpPr>
              <a:cxnSpLocks noChangeShapeType="1"/>
              <a:stCxn id="43049" idx="4"/>
              <a:endCxn id="43072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3053" name="Group 74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43064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5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6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7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8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9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0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54" name="Text Box 82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5</a:t>
              </a:r>
            </a:p>
            <a:p>
              <a:endParaRPr lang="en-US"/>
            </a:p>
          </p:txBody>
        </p:sp>
        <p:sp>
          <p:nvSpPr>
            <p:cNvPr id="43055" name="Text Box 83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endParaRPr lang="en-US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43056" name="Arc 84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7" name="Text Box 85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43058" name="Arc 86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59" name="Text Box 87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sp>
          <p:nvSpPr>
            <p:cNvPr id="43060" name="Arc 88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1" name="Text Box 89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43062" name="Text Box 90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out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3063" name="Text Box 91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2v</a:t>
              </a:r>
            </a:p>
          </p:txBody>
        </p:sp>
      </p:grpSp>
      <p:graphicFrame>
        <p:nvGraphicFramePr>
          <p:cNvPr id="43010" name="Object 96"/>
          <p:cNvGraphicFramePr>
            <a:graphicFrameLocks noChangeAspect="1"/>
          </p:cNvGraphicFramePr>
          <p:nvPr/>
        </p:nvGraphicFramePr>
        <p:xfrm>
          <a:off x="7308850" y="4791075"/>
          <a:ext cx="1679575" cy="1293813"/>
        </p:xfrm>
        <a:graphic>
          <a:graphicData uri="http://schemas.openxmlformats.org/presentationml/2006/ole">
            <p:oleObj spid="_x0000_s43010" name="Equation" r:id="rId3" imgW="888840" imgH="685800" progId="Equation.3">
              <p:embed/>
            </p:oleObj>
          </a:graphicData>
        </a:graphic>
      </p:graphicFrame>
      <p:graphicFrame>
        <p:nvGraphicFramePr>
          <p:cNvPr id="43011" name="Object 97"/>
          <p:cNvGraphicFramePr>
            <a:graphicFrameLocks noChangeAspect="1"/>
          </p:cNvGraphicFramePr>
          <p:nvPr/>
        </p:nvGraphicFramePr>
        <p:xfrm>
          <a:off x="5246688" y="3127375"/>
          <a:ext cx="2867025" cy="1293813"/>
        </p:xfrm>
        <a:graphic>
          <a:graphicData uri="http://schemas.openxmlformats.org/presentationml/2006/ole">
            <p:oleObj spid="_x0000_s43011" name="Equation" r:id="rId4" imgW="1523880" imgH="685800" progId="Equation.3">
              <p:embed/>
            </p:oleObj>
          </a:graphicData>
        </a:graphic>
      </p:graphicFrame>
      <p:sp>
        <p:nvSpPr>
          <p:cNvPr id="43018" name="Text Box 98"/>
          <p:cNvSpPr txBox="1">
            <a:spLocks noChangeArrowheads="1"/>
          </p:cNvSpPr>
          <p:nvPr/>
        </p:nvSpPr>
        <p:spPr bwMode="auto">
          <a:xfrm>
            <a:off x="4943475" y="2627313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b="0"/>
              <a:t>Solve the </a:t>
            </a:r>
            <a:r>
              <a:rPr lang="en-US"/>
              <a:t>n – m </a:t>
            </a:r>
            <a:r>
              <a:rPr lang="en-US" b="0"/>
              <a:t>equations</a:t>
            </a:r>
          </a:p>
        </p:txBody>
      </p:sp>
      <p:sp>
        <p:nvSpPr>
          <p:cNvPr id="43019" name="AutoShape 100"/>
          <p:cNvSpPr>
            <a:spLocks noChangeArrowheads="1"/>
          </p:cNvSpPr>
          <p:nvPr/>
        </p:nvSpPr>
        <p:spPr bwMode="auto">
          <a:xfrm flipV="1">
            <a:off x="6324600" y="4725988"/>
            <a:ext cx="860425" cy="914400"/>
          </a:xfrm>
          <a:custGeom>
            <a:avLst/>
            <a:gdLst>
              <a:gd name="T0" fmla="*/ 956095947 w 21600"/>
              <a:gd name="T1" fmla="*/ 0 h 21600"/>
              <a:gd name="T2" fmla="*/ 956095947 w 21600"/>
              <a:gd name="T3" fmla="*/ 922379669 h 21600"/>
              <a:gd name="T4" fmla="*/ 204606521 w 21600"/>
              <a:gd name="T5" fmla="*/ 1638705130 h 21600"/>
              <a:gd name="T6" fmla="*/ 1365309786 w 21600"/>
              <a:gd name="T7" fmla="*/ 46118881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5734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5734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6E99526-505E-4A5E-9855-E0A1919E27FC}" type="slidenum">
              <a:rPr lang="en-US" smtClean="0"/>
              <a:pPr lvl="1"/>
              <a:t>9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Review…KCL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128000" cy="14097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en-US" sz="2800" smtClean="0"/>
              <a:t>What is Kirchoff’s current law?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a) What is an expression for the current at </a:t>
            </a:r>
            <a:r>
              <a:rPr lang="en-US" sz="2400" b="1" smtClean="0"/>
              <a:t>Node a</a:t>
            </a:r>
            <a:r>
              <a:rPr lang="en-US" sz="2400" smtClean="0"/>
              <a:t>?</a:t>
            </a:r>
          </a:p>
          <a:p>
            <a:pPr marL="990600" lvl="1" indent="-533400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	b) what expressions for the current through R</a:t>
            </a:r>
            <a:r>
              <a:rPr lang="en-US" sz="2400" baseline="-25000" smtClean="0"/>
              <a:t>2</a:t>
            </a:r>
            <a:r>
              <a:rPr lang="en-US" sz="2400" smtClean="0"/>
              <a:t> are valid?</a:t>
            </a:r>
          </a:p>
        </p:txBody>
      </p:sp>
      <p:grpSp>
        <p:nvGrpSpPr>
          <p:cNvPr id="57351" name="Group 4"/>
          <p:cNvGrpSpPr>
            <a:grpSpLocks/>
          </p:cNvGrpSpPr>
          <p:nvPr/>
        </p:nvGrpSpPr>
        <p:grpSpPr bwMode="auto">
          <a:xfrm>
            <a:off x="373063" y="2681288"/>
            <a:ext cx="4351337" cy="2790825"/>
            <a:chOff x="0" y="1689"/>
            <a:chExt cx="2741" cy="1758"/>
          </a:xfrm>
        </p:grpSpPr>
        <p:grpSp>
          <p:nvGrpSpPr>
            <p:cNvPr id="57352" name="Group 5"/>
            <p:cNvGrpSpPr>
              <a:grpSpLocks/>
            </p:cNvGrpSpPr>
            <p:nvPr/>
          </p:nvGrpSpPr>
          <p:grpSpPr bwMode="auto">
            <a:xfrm>
              <a:off x="0" y="2514"/>
              <a:ext cx="657" cy="328"/>
              <a:chOff x="1558" y="2299"/>
              <a:chExt cx="657" cy="328"/>
            </a:xfrm>
          </p:grpSpPr>
          <p:sp>
            <p:nvSpPr>
              <p:cNvPr id="57433" name="Text Box 6"/>
              <p:cNvSpPr txBox="1">
                <a:spLocks noChangeArrowheads="1"/>
              </p:cNvSpPr>
              <p:nvPr/>
            </p:nvSpPr>
            <p:spPr bwMode="auto">
              <a:xfrm>
                <a:off x="1558" y="2365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s1</a:t>
                </a:r>
                <a:endParaRPr lang="en-US" sz="2000"/>
              </a:p>
            </p:txBody>
          </p:sp>
          <p:sp>
            <p:nvSpPr>
              <p:cNvPr id="57434" name="Oval 7"/>
              <p:cNvSpPr>
                <a:spLocks noChangeArrowheads="1"/>
              </p:cNvSpPr>
              <p:nvPr/>
            </p:nvSpPr>
            <p:spPr bwMode="auto">
              <a:xfrm>
                <a:off x="1883" y="231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35" name="Text Box 8"/>
              <p:cNvSpPr txBox="1">
                <a:spLocks noChangeArrowheads="1"/>
              </p:cNvSpPr>
              <p:nvPr/>
            </p:nvSpPr>
            <p:spPr bwMode="auto">
              <a:xfrm>
                <a:off x="1952" y="2299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57436" name="Text Box 9"/>
              <p:cNvSpPr txBox="1">
                <a:spLocks noChangeArrowheads="1"/>
              </p:cNvSpPr>
              <p:nvPr/>
            </p:nvSpPr>
            <p:spPr bwMode="auto">
              <a:xfrm>
                <a:off x="1953" y="2361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57353" name="AutoShape 10"/>
            <p:cNvCxnSpPr>
              <a:cxnSpLocks noChangeShapeType="1"/>
              <a:stCxn id="57435" idx="0"/>
              <a:endCxn id="57394" idx="0"/>
            </p:cNvCxnSpPr>
            <p:nvPr/>
          </p:nvCxnSpPr>
          <p:spPr bwMode="auto">
            <a:xfrm rot="-5400000">
              <a:off x="355" y="2166"/>
              <a:ext cx="486" cy="20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7354" name="Oval 11"/>
            <p:cNvSpPr>
              <a:spLocks noChangeArrowheads="1"/>
            </p:cNvSpPr>
            <p:nvPr/>
          </p:nvSpPr>
          <p:spPr bwMode="auto">
            <a:xfrm>
              <a:off x="1073" y="197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7355" name="AutoShape 12"/>
            <p:cNvCxnSpPr>
              <a:cxnSpLocks noChangeShapeType="1"/>
              <a:stCxn id="57434" idx="4"/>
              <a:endCxn id="57356" idx="2"/>
            </p:cNvCxnSpPr>
            <p:nvPr/>
          </p:nvCxnSpPr>
          <p:spPr bwMode="auto">
            <a:xfrm rot="16200000" flipH="1">
              <a:off x="503" y="2830"/>
              <a:ext cx="567" cy="59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57356" name="Oval 13"/>
            <p:cNvSpPr>
              <a:spLocks noChangeArrowheads="1"/>
            </p:cNvSpPr>
            <p:nvPr/>
          </p:nvSpPr>
          <p:spPr bwMode="auto">
            <a:xfrm>
              <a:off x="1082" y="337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7357" name="AutoShape 14"/>
            <p:cNvCxnSpPr>
              <a:cxnSpLocks noChangeShapeType="1"/>
              <a:stCxn id="57354" idx="6"/>
              <a:endCxn id="57403" idx="0"/>
            </p:cNvCxnSpPr>
            <p:nvPr/>
          </p:nvCxnSpPr>
          <p:spPr bwMode="auto">
            <a:xfrm>
              <a:off x="1156" y="2017"/>
              <a:ext cx="1097" cy="169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57358" name="AutoShape 15"/>
            <p:cNvCxnSpPr>
              <a:cxnSpLocks noChangeShapeType="1"/>
              <a:stCxn id="57356" idx="6"/>
              <a:endCxn id="57428" idx="1"/>
            </p:cNvCxnSpPr>
            <p:nvPr/>
          </p:nvCxnSpPr>
          <p:spPr bwMode="auto">
            <a:xfrm flipV="1">
              <a:off x="1165" y="3298"/>
              <a:ext cx="1099" cy="11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57359" name="Group 16"/>
            <p:cNvGrpSpPr>
              <a:grpSpLocks/>
            </p:cNvGrpSpPr>
            <p:nvPr/>
          </p:nvGrpSpPr>
          <p:grpSpPr bwMode="auto">
            <a:xfrm>
              <a:off x="2207" y="3082"/>
              <a:ext cx="111" cy="216"/>
              <a:chOff x="3450" y="2313"/>
              <a:chExt cx="111" cy="216"/>
            </a:xfrm>
          </p:grpSpPr>
          <p:sp>
            <p:nvSpPr>
              <p:cNvPr id="57426" name="Line 17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7" name="Line 18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8" name="Line 19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9" name="Line 20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0" name="Line 21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1" name="Line 22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2" name="Line 23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360" name="Group 24"/>
            <p:cNvGrpSpPr>
              <a:grpSpLocks/>
            </p:cNvGrpSpPr>
            <p:nvPr/>
          </p:nvGrpSpPr>
          <p:grpSpPr bwMode="auto">
            <a:xfrm>
              <a:off x="1064" y="2266"/>
              <a:ext cx="111" cy="216"/>
              <a:chOff x="3450" y="2313"/>
              <a:chExt cx="111" cy="216"/>
            </a:xfrm>
          </p:grpSpPr>
          <p:sp>
            <p:nvSpPr>
              <p:cNvPr id="57419" name="Line 25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0" name="Line 26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1" name="Line 27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2" name="Line 28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3" name="Line 29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4" name="Line 30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5" name="Line 31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361" name="Group 32"/>
            <p:cNvGrpSpPr>
              <a:grpSpLocks/>
            </p:cNvGrpSpPr>
            <p:nvPr/>
          </p:nvGrpSpPr>
          <p:grpSpPr bwMode="auto">
            <a:xfrm>
              <a:off x="1067" y="2974"/>
              <a:ext cx="111" cy="216"/>
              <a:chOff x="3450" y="2313"/>
              <a:chExt cx="111" cy="216"/>
            </a:xfrm>
          </p:grpSpPr>
          <p:sp>
            <p:nvSpPr>
              <p:cNvPr id="57412" name="Line 3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3" name="Line 3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4" name="Line 3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5" name="Line 3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6" name="Line 3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7" name="Line 3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8" name="Line 3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7362" name="Group 40"/>
            <p:cNvGrpSpPr>
              <a:grpSpLocks/>
            </p:cNvGrpSpPr>
            <p:nvPr/>
          </p:nvGrpSpPr>
          <p:grpSpPr bwMode="auto">
            <a:xfrm rot="-5400000">
              <a:off x="1653" y="2631"/>
              <a:ext cx="111" cy="216"/>
              <a:chOff x="3450" y="2313"/>
              <a:chExt cx="111" cy="216"/>
            </a:xfrm>
          </p:grpSpPr>
          <p:sp>
            <p:nvSpPr>
              <p:cNvPr id="57405" name="Line 4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6" name="Line 4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7" name="Line 4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8" name="Line 4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9" name="Line 4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0" name="Line 4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1" name="Line 4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363" name="Oval 48"/>
            <p:cNvSpPr>
              <a:spLocks noChangeArrowheads="1"/>
            </p:cNvSpPr>
            <p:nvPr/>
          </p:nvSpPr>
          <p:spPr bwMode="auto">
            <a:xfrm>
              <a:off x="1076" y="270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7364" name="AutoShape 49"/>
            <p:cNvCxnSpPr>
              <a:cxnSpLocks noChangeShapeType="1"/>
              <a:stCxn id="57356" idx="0"/>
              <a:endCxn id="57414" idx="1"/>
            </p:cNvCxnSpPr>
            <p:nvPr/>
          </p:nvCxnSpPr>
          <p:spPr bwMode="auto">
            <a:xfrm flipV="1">
              <a:off x="1124" y="3190"/>
              <a:ext cx="0" cy="18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65" name="AutoShape 50"/>
            <p:cNvCxnSpPr>
              <a:cxnSpLocks noChangeShapeType="1"/>
              <a:stCxn id="57412" idx="0"/>
              <a:endCxn id="57363" idx="4"/>
            </p:cNvCxnSpPr>
            <p:nvPr/>
          </p:nvCxnSpPr>
          <p:spPr bwMode="auto">
            <a:xfrm flipV="1">
              <a:off x="1115" y="2784"/>
              <a:ext cx="3" cy="19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66" name="AutoShape 51"/>
            <p:cNvCxnSpPr>
              <a:cxnSpLocks noChangeShapeType="1"/>
              <a:stCxn id="57363" idx="0"/>
              <a:endCxn id="57421" idx="1"/>
            </p:cNvCxnSpPr>
            <p:nvPr/>
          </p:nvCxnSpPr>
          <p:spPr bwMode="auto">
            <a:xfrm flipV="1">
              <a:off x="1118" y="2482"/>
              <a:ext cx="3" cy="2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67" name="AutoShape 52"/>
            <p:cNvCxnSpPr>
              <a:cxnSpLocks noChangeShapeType="1"/>
              <a:stCxn id="57354" idx="4"/>
              <a:endCxn id="57419" idx="0"/>
            </p:cNvCxnSpPr>
            <p:nvPr/>
          </p:nvCxnSpPr>
          <p:spPr bwMode="auto">
            <a:xfrm flipH="1">
              <a:off x="1112" y="2055"/>
              <a:ext cx="3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7368" name="Oval 53"/>
            <p:cNvSpPr>
              <a:spLocks noChangeArrowheads="1"/>
            </p:cNvSpPr>
            <p:nvPr/>
          </p:nvSpPr>
          <p:spPr bwMode="auto">
            <a:xfrm>
              <a:off x="2211" y="269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57369" name="AutoShape 54"/>
            <p:cNvCxnSpPr>
              <a:cxnSpLocks noChangeShapeType="1"/>
              <a:stCxn id="57368" idx="4"/>
              <a:endCxn id="57426" idx="0"/>
            </p:cNvCxnSpPr>
            <p:nvPr/>
          </p:nvCxnSpPr>
          <p:spPr bwMode="auto">
            <a:xfrm>
              <a:off x="2253" y="2775"/>
              <a:ext cx="2" cy="3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70" name="AutoShape 55"/>
            <p:cNvCxnSpPr>
              <a:cxnSpLocks noChangeShapeType="1"/>
              <a:stCxn id="57368" idx="2"/>
              <a:endCxn id="57407" idx="1"/>
            </p:cNvCxnSpPr>
            <p:nvPr/>
          </p:nvCxnSpPr>
          <p:spPr bwMode="auto">
            <a:xfrm flipH="1">
              <a:off x="1818" y="2737"/>
              <a:ext cx="393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57371" name="AutoShape 56"/>
            <p:cNvCxnSpPr>
              <a:cxnSpLocks noChangeShapeType="1"/>
              <a:stCxn id="57363" idx="6"/>
              <a:endCxn id="57405" idx="0"/>
            </p:cNvCxnSpPr>
            <p:nvPr/>
          </p:nvCxnSpPr>
          <p:spPr bwMode="auto">
            <a:xfrm>
              <a:off x="1159" y="2746"/>
              <a:ext cx="44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7372" name="Group 57"/>
            <p:cNvGrpSpPr>
              <a:grpSpLocks/>
            </p:cNvGrpSpPr>
            <p:nvPr/>
          </p:nvGrpSpPr>
          <p:grpSpPr bwMode="auto">
            <a:xfrm>
              <a:off x="2085" y="2186"/>
              <a:ext cx="656" cy="328"/>
              <a:chOff x="3643" y="2176"/>
              <a:chExt cx="656" cy="328"/>
            </a:xfrm>
          </p:grpSpPr>
          <p:sp>
            <p:nvSpPr>
              <p:cNvPr id="57401" name="Text Box 58"/>
              <p:cNvSpPr txBox="1">
                <a:spLocks noChangeArrowheads="1"/>
              </p:cNvSpPr>
              <p:nvPr/>
            </p:nvSpPr>
            <p:spPr bwMode="auto">
              <a:xfrm>
                <a:off x="3975" y="2238"/>
                <a:ext cx="324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s2</a:t>
                </a:r>
                <a:endParaRPr lang="en-US" sz="2000"/>
              </a:p>
            </p:txBody>
          </p:sp>
          <p:sp>
            <p:nvSpPr>
              <p:cNvPr id="57402" name="Oval 59"/>
              <p:cNvSpPr>
                <a:spLocks noChangeArrowheads="1"/>
              </p:cNvSpPr>
              <p:nvPr/>
            </p:nvSpPr>
            <p:spPr bwMode="auto">
              <a:xfrm>
                <a:off x="3643" y="2194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03" name="Text Box 60"/>
              <p:cNvSpPr txBox="1">
                <a:spLocks noChangeArrowheads="1"/>
              </p:cNvSpPr>
              <p:nvPr/>
            </p:nvSpPr>
            <p:spPr bwMode="auto">
              <a:xfrm>
                <a:off x="3712" y="2176"/>
                <a:ext cx="19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</p:txBody>
          </p:sp>
          <p:sp>
            <p:nvSpPr>
              <p:cNvPr id="57404" name="Text Box 61"/>
              <p:cNvSpPr txBox="1">
                <a:spLocks noChangeArrowheads="1"/>
              </p:cNvSpPr>
              <p:nvPr/>
            </p:nvSpPr>
            <p:spPr bwMode="auto">
              <a:xfrm>
                <a:off x="3713" y="2238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_</a:t>
                </a:r>
              </a:p>
            </p:txBody>
          </p:sp>
        </p:grpSp>
        <p:cxnSp>
          <p:nvCxnSpPr>
            <p:cNvPr id="57373" name="AutoShape 62"/>
            <p:cNvCxnSpPr>
              <a:cxnSpLocks noChangeShapeType="1"/>
              <a:stCxn id="57368" idx="0"/>
              <a:endCxn id="57402" idx="4"/>
            </p:cNvCxnSpPr>
            <p:nvPr/>
          </p:nvCxnSpPr>
          <p:spPr bwMode="auto">
            <a:xfrm flipH="1" flipV="1">
              <a:off x="2251" y="2514"/>
              <a:ext cx="2" cy="18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57374" name="Group 63"/>
            <p:cNvGrpSpPr>
              <a:grpSpLocks/>
            </p:cNvGrpSpPr>
            <p:nvPr/>
          </p:nvGrpSpPr>
          <p:grpSpPr bwMode="auto">
            <a:xfrm rot="-5400000">
              <a:off x="753" y="1911"/>
              <a:ext cx="111" cy="216"/>
              <a:chOff x="3450" y="2313"/>
              <a:chExt cx="111" cy="216"/>
            </a:xfrm>
          </p:grpSpPr>
          <p:sp>
            <p:nvSpPr>
              <p:cNvPr id="57394" name="Line 6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5" name="Line 6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6" name="Line 6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7" name="Line 6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8" name="Line 6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99" name="Line 6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00" name="Line 7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57375" name="AutoShape 71"/>
            <p:cNvCxnSpPr>
              <a:cxnSpLocks noChangeShapeType="1"/>
              <a:stCxn id="57396" idx="1"/>
              <a:endCxn id="57354" idx="2"/>
            </p:cNvCxnSpPr>
            <p:nvPr/>
          </p:nvCxnSpPr>
          <p:spPr bwMode="auto">
            <a:xfrm flipV="1">
              <a:off x="918" y="2017"/>
              <a:ext cx="155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57376" name="Text Box 72"/>
            <p:cNvSpPr txBox="1">
              <a:spLocks noChangeArrowheads="1"/>
            </p:cNvSpPr>
            <p:nvPr/>
          </p:nvSpPr>
          <p:spPr bwMode="auto">
            <a:xfrm>
              <a:off x="759" y="2232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2</a:t>
              </a:r>
            </a:p>
          </p:txBody>
        </p:sp>
        <p:sp>
          <p:nvSpPr>
            <p:cNvPr id="57377" name="Text Box 73"/>
            <p:cNvSpPr txBox="1">
              <a:spLocks noChangeArrowheads="1"/>
            </p:cNvSpPr>
            <p:nvPr/>
          </p:nvSpPr>
          <p:spPr bwMode="auto">
            <a:xfrm>
              <a:off x="794" y="2946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3</a:t>
              </a:r>
            </a:p>
          </p:txBody>
        </p:sp>
        <p:sp>
          <p:nvSpPr>
            <p:cNvPr id="57378" name="Text Box 74"/>
            <p:cNvSpPr txBox="1">
              <a:spLocks noChangeArrowheads="1"/>
            </p:cNvSpPr>
            <p:nvPr/>
          </p:nvSpPr>
          <p:spPr bwMode="auto">
            <a:xfrm>
              <a:off x="1575" y="2448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4</a:t>
              </a:r>
            </a:p>
          </p:txBody>
        </p:sp>
        <p:sp>
          <p:nvSpPr>
            <p:cNvPr id="57379" name="Text Box 75"/>
            <p:cNvSpPr txBox="1">
              <a:spLocks noChangeArrowheads="1"/>
            </p:cNvSpPr>
            <p:nvPr/>
          </p:nvSpPr>
          <p:spPr bwMode="auto">
            <a:xfrm>
              <a:off x="2318" y="3061"/>
              <a:ext cx="275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0"/>
                <a:t>R</a:t>
              </a:r>
              <a:r>
                <a:rPr lang="en-US" sz="2000" b="0" baseline="-25000"/>
                <a:t>5</a:t>
              </a:r>
            </a:p>
          </p:txBody>
        </p:sp>
        <p:sp>
          <p:nvSpPr>
            <p:cNvPr id="57380" name="Line 76"/>
            <p:cNvSpPr>
              <a:spLocks noChangeShapeType="1"/>
            </p:cNvSpPr>
            <p:nvPr/>
          </p:nvSpPr>
          <p:spPr bwMode="auto">
            <a:xfrm flipV="1">
              <a:off x="395" y="2077"/>
              <a:ext cx="0" cy="3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81" name="Text Box 77"/>
            <p:cNvSpPr txBox="1">
              <a:spLocks noChangeArrowheads="1"/>
            </p:cNvSpPr>
            <p:nvPr/>
          </p:nvSpPr>
          <p:spPr bwMode="auto">
            <a:xfrm>
              <a:off x="133" y="2119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s1</a:t>
              </a:r>
            </a:p>
          </p:txBody>
        </p:sp>
        <p:sp>
          <p:nvSpPr>
            <p:cNvPr id="57382" name="Line 78"/>
            <p:cNvSpPr>
              <a:spLocks noChangeShapeType="1"/>
            </p:cNvSpPr>
            <p:nvPr/>
          </p:nvSpPr>
          <p:spPr bwMode="auto">
            <a:xfrm>
              <a:off x="1237" y="218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83" name="Text Box 79"/>
            <p:cNvSpPr txBox="1">
              <a:spLocks noChangeArrowheads="1"/>
            </p:cNvSpPr>
            <p:nvPr/>
          </p:nvSpPr>
          <p:spPr bwMode="auto">
            <a:xfrm>
              <a:off x="1237" y="213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2</a:t>
              </a:r>
            </a:p>
          </p:txBody>
        </p:sp>
        <p:sp>
          <p:nvSpPr>
            <p:cNvPr id="57384" name="Line 80"/>
            <p:cNvSpPr>
              <a:spLocks noChangeShapeType="1"/>
            </p:cNvSpPr>
            <p:nvPr/>
          </p:nvSpPr>
          <p:spPr bwMode="auto">
            <a:xfrm flipH="1">
              <a:off x="1685" y="2119"/>
              <a:ext cx="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85" name="Text Box 81"/>
            <p:cNvSpPr txBox="1">
              <a:spLocks noChangeArrowheads="1"/>
            </p:cNvSpPr>
            <p:nvPr/>
          </p:nvSpPr>
          <p:spPr bwMode="auto">
            <a:xfrm>
              <a:off x="1729" y="1795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s2</a:t>
              </a:r>
            </a:p>
          </p:txBody>
        </p:sp>
        <p:sp>
          <p:nvSpPr>
            <p:cNvPr id="57386" name="Line 82"/>
            <p:cNvSpPr>
              <a:spLocks noChangeShapeType="1"/>
            </p:cNvSpPr>
            <p:nvPr/>
          </p:nvSpPr>
          <p:spPr bwMode="auto">
            <a:xfrm>
              <a:off x="1441" y="2842"/>
              <a:ext cx="4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87" name="Text Box 83"/>
            <p:cNvSpPr txBox="1">
              <a:spLocks noChangeArrowheads="1"/>
            </p:cNvSpPr>
            <p:nvPr/>
          </p:nvSpPr>
          <p:spPr bwMode="auto">
            <a:xfrm>
              <a:off x="1499" y="2797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4</a:t>
              </a:r>
            </a:p>
          </p:txBody>
        </p:sp>
        <p:sp>
          <p:nvSpPr>
            <p:cNvPr id="57388" name="Line 84"/>
            <p:cNvSpPr>
              <a:spLocks noChangeShapeType="1"/>
            </p:cNvSpPr>
            <p:nvPr/>
          </p:nvSpPr>
          <p:spPr bwMode="auto">
            <a:xfrm>
              <a:off x="1237" y="2946"/>
              <a:ext cx="0" cy="3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89" name="Text Box 85"/>
            <p:cNvSpPr txBox="1">
              <a:spLocks noChangeArrowheads="1"/>
            </p:cNvSpPr>
            <p:nvPr/>
          </p:nvSpPr>
          <p:spPr bwMode="auto">
            <a:xfrm>
              <a:off x="1273" y="3055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3</a:t>
              </a:r>
            </a:p>
          </p:txBody>
        </p:sp>
        <p:sp>
          <p:nvSpPr>
            <p:cNvPr id="57390" name="Line 86"/>
            <p:cNvSpPr>
              <a:spLocks noChangeShapeType="1"/>
            </p:cNvSpPr>
            <p:nvPr/>
          </p:nvSpPr>
          <p:spPr bwMode="auto">
            <a:xfrm>
              <a:off x="2154" y="2946"/>
              <a:ext cx="0" cy="3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91" name="Text Box 87"/>
            <p:cNvSpPr txBox="1">
              <a:spLocks noChangeArrowheads="1"/>
            </p:cNvSpPr>
            <p:nvPr/>
          </p:nvSpPr>
          <p:spPr bwMode="auto">
            <a:xfrm>
              <a:off x="1868" y="3022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5</a:t>
              </a:r>
            </a:p>
          </p:txBody>
        </p:sp>
        <p:sp>
          <p:nvSpPr>
            <p:cNvPr id="57392" name="Oval 88"/>
            <p:cNvSpPr>
              <a:spLocks noChangeArrowheads="1"/>
            </p:cNvSpPr>
            <p:nvPr/>
          </p:nvSpPr>
          <p:spPr bwMode="auto">
            <a:xfrm>
              <a:off x="1008" y="1928"/>
              <a:ext cx="203" cy="191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93" name="Text Box 89"/>
            <p:cNvSpPr txBox="1">
              <a:spLocks noChangeArrowheads="1"/>
            </p:cNvSpPr>
            <p:nvPr/>
          </p:nvSpPr>
          <p:spPr bwMode="auto">
            <a:xfrm>
              <a:off x="864" y="1689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Node a</a:t>
              </a:r>
            </a:p>
          </p:txBody>
        </p:sp>
      </p:grp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40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0ACD806-1393-47FB-A826-24F0707FC724}" type="slidenum">
              <a:rPr lang="en-US" smtClean="0"/>
              <a:pPr lvl="1"/>
              <a:t>90</a:t>
            </a:fld>
            <a:endParaRPr lang="en-US" smtClean="0"/>
          </a:p>
        </p:txBody>
      </p:sp>
      <p:sp>
        <p:nvSpPr>
          <p:cNvPr id="440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440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44041" name="Group 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44043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4044" name="AutoShape 6"/>
            <p:cNvCxnSpPr>
              <a:cxnSpLocks noChangeShapeType="1"/>
              <a:stCxn id="44055" idx="2"/>
              <a:endCxn id="44097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4045" name="AutoShape 7"/>
            <p:cNvCxnSpPr>
              <a:cxnSpLocks noChangeShapeType="1"/>
              <a:stCxn id="44054" idx="4"/>
              <a:endCxn id="44087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46" name="AutoShape 8"/>
            <p:cNvCxnSpPr>
              <a:cxnSpLocks noChangeShapeType="1"/>
              <a:stCxn id="44043" idx="4"/>
              <a:endCxn id="44123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4047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44123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4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5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6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7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8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9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48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44049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44116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7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8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9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0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1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22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4050" name="AutoShape 26"/>
            <p:cNvCxnSpPr>
              <a:cxnSpLocks noChangeShapeType="1"/>
              <a:stCxn id="44062" idx="6"/>
              <a:endCxn id="44116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51" name="AutoShape 27"/>
            <p:cNvCxnSpPr>
              <a:cxnSpLocks noChangeShapeType="1"/>
              <a:stCxn id="44043" idx="2"/>
              <a:endCxn id="44118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4052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44113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4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5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53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4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56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44106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7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8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9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0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1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12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57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44058" name="AutoShape 44"/>
            <p:cNvCxnSpPr>
              <a:cxnSpLocks noChangeShapeType="1"/>
              <a:stCxn id="44055" idx="0"/>
              <a:endCxn id="44125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59" name="AutoShape 45"/>
            <p:cNvCxnSpPr>
              <a:cxnSpLocks noChangeShapeType="1"/>
              <a:stCxn id="44072" idx="6"/>
              <a:endCxn id="44099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60" name="AutoShape 46"/>
            <p:cNvCxnSpPr>
              <a:cxnSpLocks noChangeShapeType="1"/>
              <a:stCxn id="44071" idx="6"/>
              <a:endCxn id="44089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4061" name="AutoShape 47"/>
            <p:cNvCxnSpPr>
              <a:cxnSpLocks noChangeShapeType="1"/>
              <a:stCxn id="44054" idx="0"/>
              <a:endCxn id="44108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4062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4063" name="AutoShape 49"/>
            <p:cNvCxnSpPr>
              <a:cxnSpLocks noChangeShapeType="1"/>
              <a:endCxn id="44062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64" name="AutoShape 50"/>
            <p:cNvCxnSpPr>
              <a:cxnSpLocks noChangeShapeType="1"/>
              <a:stCxn id="44043" idx="0"/>
              <a:endCxn id="44106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4065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44066" name="AutoShape 52"/>
            <p:cNvCxnSpPr>
              <a:cxnSpLocks noChangeShapeType="1"/>
              <a:stCxn id="44101" idx="1"/>
              <a:endCxn id="44054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4067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44099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0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1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2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3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4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105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68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grpSp>
          <p:nvGrpSpPr>
            <p:cNvPr id="44069" name="Group 62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44096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in</a:t>
                </a:r>
                <a:endParaRPr lang="en-US" sz="2000"/>
              </a:p>
            </p:txBody>
          </p:sp>
          <p:sp>
            <p:nvSpPr>
              <p:cNvPr id="44097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8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44070" name="Group 66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44094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5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44071" name="Oval 69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2" name="Oval 70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4073" name="AutoShape 71"/>
            <p:cNvCxnSpPr>
              <a:cxnSpLocks noChangeShapeType="1"/>
              <a:stCxn id="44055" idx="6"/>
              <a:endCxn id="44071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74" name="AutoShape 72"/>
            <p:cNvCxnSpPr>
              <a:cxnSpLocks noChangeShapeType="1"/>
              <a:stCxn id="44071" idx="0"/>
              <a:endCxn id="44095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4075" name="AutoShape 73"/>
            <p:cNvCxnSpPr>
              <a:cxnSpLocks noChangeShapeType="1"/>
              <a:stCxn id="44072" idx="4"/>
              <a:endCxn id="44095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4076" name="Group 74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44087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8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89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0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1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2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93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77" name="Text Box 82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5</a:t>
              </a:r>
            </a:p>
            <a:p>
              <a:endParaRPr lang="en-US"/>
            </a:p>
          </p:txBody>
        </p:sp>
        <p:sp>
          <p:nvSpPr>
            <p:cNvPr id="44078" name="Text Box 83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endParaRPr lang="en-US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44079" name="Arc 84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Text Box 85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44081" name="Arc 86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2" name="Text Box 87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sp>
          <p:nvSpPr>
            <p:cNvPr id="44083" name="Arc 88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4" name="Text Box 89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44085" name="Text Box 90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out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4086" name="Text Box 91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2v</a:t>
              </a:r>
            </a:p>
          </p:txBody>
        </p:sp>
      </p:grpSp>
      <p:graphicFrame>
        <p:nvGraphicFramePr>
          <p:cNvPr id="44034" name="Object 92"/>
          <p:cNvGraphicFramePr>
            <a:graphicFrameLocks noChangeAspect="1"/>
          </p:cNvGraphicFramePr>
          <p:nvPr/>
        </p:nvGraphicFramePr>
        <p:xfrm>
          <a:off x="6142038" y="4824413"/>
          <a:ext cx="1749425" cy="1246187"/>
        </p:xfrm>
        <a:graphic>
          <a:graphicData uri="http://schemas.openxmlformats.org/presentationml/2006/ole">
            <p:oleObj spid="_x0000_s44034" name="Equation" r:id="rId3" imgW="927000" imgH="660240" progId="Equation.3">
              <p:embed/>
            </p:oleObj>
          </a:graphicData>
        </a:graphic>
      </p:graphicFrame>
      <p:graphicFrame>
        <p:nvGraphicFramePr>
          <p:cNvPr id="44035" name="Object 93"/>
          <p:cNvGraphicFramePr>
            <a:graphicFrameLocks noChangeAspect="1"/>
          </p:cNvGraphicFramePr>
          <p:nvPr/>
        </p:nvGraphicFramePr>
        <p:xfrm>
          <a:off x="5087938" y="3078163"/>
          <a:ext cx="3979862" cy="1341437"/>
        </p:xfrm>
        <a:graphic>
          <a:graphicData uri="http://schemas.openxmlformats.org/presentationml/2006/ole">
            <p:oleObj spid="_x0000_s44035" name="Equation" r:id="rId4" imgW="2145960" imgH="711000" progId="Equation.3">
              <p:embed/>
            </p:oleObj>
          </a:graphicData>
        </a:graphic>
      </p:graphicFrame>
      <p:sp>
        <p:nvSpPr>
          <p:cNvPr id="44042" name="Text Box 94"/>
          <p:cNvSpPr txBox="1">
            <a:spLocks noChangeArrowheads="1"/>
          </p:cNvSpPr>
          <p:nvPr/>
        </p:nvSpPr>
        <p:spPr bwMode="auto">
          <a:xfrm>
            <a:off x="4943475" y="2627313"/>
            <a:ext cx="4078288" cy="3698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b="0"/>
              <a:t>Solve the </a:t>
            </a:r>
            <a:r>
              <a:rPr lang="en-US"/>
              <a:t>n – m </a:t>
            </a:r>
            <a:r>
              <a:rPr lang="en-US" b="0"/>
              <a:t>equations (Matrices)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506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4506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A4247D4-9AE6-4B61-9EFA-2019B46EB90B}" type="slidenum">
              <a:rPr lang="en-US" smtClean="0"/>
              <a:pPr lvl="1"/>
              <a:t>91</a:t>
            </a:fld>
            <a:endParaRPr lang="en-US" smtClean="0"/>
          </a:p>
        </p:txBody>
      </p:sp>
      <p:sp>
        <p:nvSpPr>
          <p:cNvPr id="450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450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55038" cy="14097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45065" name="Group 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45067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68" name="AutoShape 6"/>
            <p:cNvCxnSpPr>
              <a:cxnSpLocks noChangeShapeType="1"/>
              <a:stCxn id="45079" idx="2"/>
              <a:endCxn id="45121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5069" name="AutoShape 7"/>
            <p:cNvCxnSpPr>
              <a:cxnSpLocks noChangeShapeType="1"/>
              <a:stCxn id="45078" idx="4"/>
              <a:endCxn id="45111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70" name="AutoShape 8"/>
            <p:cNvCxnSpPr>
              <a:cxnSpLocks noChangeShapeType="1"/>
              <a:stCxn id="45067" idx="4"/>
              <a:endCxn id="45147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071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45147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8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9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0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1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2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3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72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45073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45140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1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2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3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4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5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6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5074" name="AutoShape 26"/>
            <p:cNvCxnSpPr>
              <a:cxnSpLocks noChangeShapeType="1"/>
              <a:stCxn id="45086" idx="6"/>
              <a:endCxn id="45140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75" name="AutoShape 27"/>
            <p:cNvCxnSpPr>
              <a:cxnSpLocks noChangeShapeType="1"/>
              <a:stCxn id="45067" idx="2"/>
              <a:endCxn id="45142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076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45137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8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9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77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5080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45130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1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2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3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4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5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6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81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 R</a:t>
              </a:r>
              <a:r>
                <a:rPr lang="en-US" baseline="-25000"/>
                <a:t>1</a:t>
              </a:r>
              <a:r>
                <a:rPr lang="en-US"/>
                <a:t>–</a:t>
              </a:r>
            </a:p>
          </p:txBody>
        </p:sp>
        <p:cxnSp>
          <p:nvCxnSpPr>
            <p:cNvPr id="45082" name="AutoShape 44"/>
            <p:cNvCxnSpPr>
              <a:cxnSpLocks noChangeShapeType="1"/>
              <a:stCxn id="45079" idx="0"/>
              <a:endCxn id="45149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83" name="AutoShape 45"/>
            <p:cNvCxnSpPr>
              <a:cxnSpLocks noChangeShapeType="1"/>
              <a:stCxn id="45096" idx="6"/>
              <a:endCxn id="45123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84" name="AutoShape 46"/>
            <p:cNvCxnSpPr>
              <a:cxnSpLocks noChangeShapeType="1"/>
              <a:stCxn id="45095" idx="6"/>
              <a:endCxn id="45113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5085" name="AutoShape 47"/>
            <p:cNvCxnSpPr>
              <a:cxnSpLocks noChangeShapeType="1"/>
              <a:stCxn id="45078" idx="0"/>
              <a:endCxn id="45132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5086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87" name="AutoShape 49"/>
            <p:cNvCxnSpPr>
              <a:cxnSpLocks noChangeShapeType="1"/>
              <a:endCxn id="45086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88" name="AutoShape 50"/>
            <p:cNvCxnSpPr>
              <a:cxnSpLocks noChangeShapeType="1"/>
              <a:stCxn id="45067" idx="0"/>
              <a:endCxn id="45130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5089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4</a:t>
              </a:r>
              <a:r>
                <a:rPr lang="en-US"/>
                <a:t>–</a:t>
              </a:r>
            </a:p>
          </p:txBody>
        </p:sp>
        <p:cxnSp>
          <p:nvCxnSpPr>
            <p:cNvPr id="45090" name="AutoShape 52"/>
            <p:cNvCxnSpPr>
              <a:cxnSpLocks noChangeShapeType="1"/>
              <a:stCxn id="45125" idx="1"/>
              <a:endCxn id="45078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091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45123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4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5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6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7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8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9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92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+R</a:t>
              </a:r>
              <a:r>
                <a:rPr lang="en-US" baseline="-25000"/>
                <a:t>3 </a:t>
              </a:r>
              <a:r>
                <a:rPr lang="en-US"/>
                <a:t>–</a:t>
              </a:r>
              <a:r>
                <a:rPr lang="en-US" baseline="-25000"/>
                <a:t> </a:t>
              </a:r>
              <a:endParaRPr lang="en-US"/>
            </a:p>
          </p:txBody>
        </p:sp>
        <p:grpSp>
          <p:nvGrpSpPr>
            <p:cNvPr id="45093" name="Group 62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45120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v</a:t>
                </a:r>
                <a:r>
                  <a:rPr lang="en-US" sz="2000" baseline="-25000"/>
                  <a:t>in</a:t>
                </a:r>
                <a:endParaRPr lang="en-US" sz="2000"/>
              </a:p>
            </p:txBody>
          </p:sp>
          <p:sp>
            <p:nvSpPr>
              <p:cNvPr id="45121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2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45094" name="Group 66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45118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19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45095" name="Oval 69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6" name="Oval 70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97" name="AutoShape 71"/>
            <p:cNvCxnSpPr>
              <a:cxnSpLocks noChangeShapeType="1"/>
              <a:stCxn id="45079" idx="6"/>
              <a:endCxn id="45095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98" name="AutoShape 72"/>
            <p:cNvCxnSpPr>
              <a:cxnSpLocks noChangeShapeType="1"/>
              <a:stCxn id="45095" idx="0"/>
              <a:endCxn id="45119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99" name="AutoShape 73"/>
            <p:cNvCxnSpPr>
              <a:cxnSpLocks noChangeShapeType="1"/>
              <a:stCxn id="45096" idx="4"/>
              <a:endCxn id="45119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100" name="Group 74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45111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2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3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4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5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6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7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101" name="Text Box 82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5</a:t>
              </a:r>
            </a:p>
            <a:p>
              <a:endParaRPr lang="en-US"/>
            </a:p>
          </p:txBody>
        </p:sp>
        <p:sp>
          <p:nvSpPr>
            <p:cNvPr id="45102" name="Text Box 83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endParaRPr lang="en-US" baseline="-25000"/>
            </a:p>
            <a:p>
              <a:r>
                <a:rPr lang="en-US"/>
                <a:t>–</a:t>
              </a:r>
            </a:p>
          </p:txBody>
        </p:sp>
        <p:sp>
          <p:nvSpPr>
            <p:cNvPr id="45103" name="Arc 84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4" name="Text Box 85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a</a:t>
              </a:r>
            </a:p>
          </p:txBody>
        </p:sp>
        <p:sp>
          <p:nvSpPr>
            <p:cNvPr id="45105" name="Arc 86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6" name="Text Box 87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c</a:t>
              </a:r>
            </a:p>
          </p:txBody>
        </p:sp>
        <p:sp>
          <p:nvSpPr>
            <p:cNvPr id="45107" name="Arc 88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0 w 43200"/>
                <a:gd name="T1" fmla="*/ 0 h 43200"/>
                <a:gd name="T2" fmla="*/ 0 w 43200"/>
                <a:gd name="T3" fmla="*/ 0 h 43200"/>
                <a:gd name="T4" fmla="*/ 0 w 43200"/>
                <a:gd name="T5" fmla="*/ 0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08" name="Text Box 89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i="1"/>
                <a:t>i</a:t>
              </a:r>
              <a:r>
                <a:rPr lang="en-US" i="1" baseline="-25000"/>
                <a:t>b</a:t>
              </a:r>
            </a:p>
          </p:txBody>
        </p:sp>
        <p:sp>
          <p:nvSpPr>
            <p:cNvPr id="45109" name="Text Box 90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v</a:t>
              </a:r>
              <a:r>
                <a:rPr lang="en-US" baseline="-25000"/>
                <a:t>out</a:t>
              </a:r>
            </a:p>
            <a:p>
              <a:r>
                <a:rPr lang="en-US"/>
                <a:t>–</a:t>
              </a:r>
            </a:p>
          </p:txBody>
        </p:sp>
        <p:sp>
          <p:nvSpPr>
            <p:cNvPr id="45110" name="Text Box 91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2v</a:t>
              </a:r>
            </a:p>
          </p:txBody>
        </p:sp>
      </p:grpSp>
      <p:graphicFrame>
        <p:nvGraphicFramePr>
          <p:cNvPr id="45058" name="Object 93"/>
          <p:cNvGraphicFramePr>
            <a:graphicFrameLocks noChangeAspect="1"/>
          </p:cNvGraphicFramePr>
          <p:nvPr/>
        </p:nvGraphicFramePr>
        <p:xfrm>
          <a:off x="5192713" y="3078163"/>
          <a:ext cx="3768725" cy="1341437"/>
        </p:xfrm>
        <a:graphic>
          <a:graphicData uri="http://schemas.openxmlformats.org/presentationml/2006/ole">
            <p:oleObj spid="_x0000_s45058" name="Equation" r:id="rId3" imgW="2031840" imgH="711000" progId="Equation.3">
              <p:embed/>
            </p:oleObj>
          </a:graphicData>
        </a:graphic>
      </p:graphicFrame>
      <p:sp>
        <p:nvSpPr>
          <p:cNvPr id="45066" name="Text Box 94"/>
          <p:cNvSpPr txBox="1">
            <a:spLocks noChangeArrowheads="1"/>
          </p:cNvSpPr>
          <p:nvPr/>
        </p:nvSpPr>
        <p:spPr bwMode="auto">
          <a:xfrm>
            <a:off x="4943475" y="2627313"/>
            <a:ext cx="4078288" cy="3698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 b="0"/>
              <a:t>Solve the </a:t>
            </a:r>
            <a:r>
              <a:rPr lang="en-US"/>
              <a:t>n – m </a:t>
            </a:r>
            <a:r>
              <a:rPr lang="en-US" b="0"/>
              <a:t>equations (Matrices)</a:t>
            </a:r>
          </a:p>
        </p:txBody>
      </p:sp>
      <p:graphicFrame>
        <p:nvGraphicFramePr>
          <p:cNvPr id="45059" name="Object 99"/>
          <p:cNvGraphicFramePr>
            <a:graphicFrameLocks noChangeAspect="1"/>
          </p:cNvGraphicFramePr>
          <p:nvPr/>
        </p:nvGraphicFramePr>
        <p:xfrm>
          <a:off x="6024563" y="4800600"/>
          <a:ext cx="1679575" cy="1293813"/>
        </p:xfrm>
        <a:graphic>
          <a:graphicData uri="http://schemas.openxmlformats.org/presentationml/2006/ole">
            <p:oleObj spid="_x0000_s45059" name="Equation" r:id="rId4" imgW="88884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#8 – Network Analysis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ED747DE-8E37-4623-84CA-E145DECE1A23}" type="slidenum">
              <a:rPr lang="en-US" smtClean="0"/>
              <a:pPr lvl="1"/>
              <a:t>92</a:t>
            </a:fld>
            <a:endParaRPr lang="en-US" smtClean="0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 1 Review… Controlled Sources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800" smtClean="0"/>
              <a:t>14.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sp>
        <p:nvSpPr>
          <p:cNvPr id="46088" name="Oval 5"/>
          <p:cNvSpPr>
            <a:spLocks noChangeArrowheads="1"/>
          </p:cNvSpPr>
          <p:nvPr/>
        </p:nvSpPr>
        <p:spPr bwMode="auto">
          <a:xfrm>
            <a:off x="2116138" y="35258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89" name="AutoShape 6"/>
          <p:cNvCxnSpPr>
            <a:cxnSpLocks noChangeShapeType="1"/>
            <a:stCxn id="46100" idx="2"/>
            <a:endCxn id="46143" idx="4"/>
          </p:cNvCxnSpPr>
          <p:nvPr/>
        </p:nvCxnSpPr>
        <p:spPr bwMode="auto">
          <a:xfrm rot="10800000">
            <a:off x="603250" y="4584700"/>
            <a:ext cx="1522413" cy="5445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6090" name="AutoShape 7"/>
          <p:cNvCxnSpPr>
            <a:cxnSpLocks noChangeShapeType="1"/>
            <a:stCxn id="46099" idx="4"/>
            <a:endCxn id="46133" idx="0"/>
          </p:cNvCxnSpPr>
          <p:nvPr/>
        </p:nvCxnSpPr>
        <p:spPr bwMode="auto">
          <a:xfrm>
            <a:off x="4524375" y="3629025"/>
            <a:ext cx="9525" cy="523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091" name="AutoShape 8"/>
          <p:cNvCxnSpPr>
            <a:cxnSpLocks noChangeShapeType="1"/>
            <a:stCxn id="46088" idx="4"/>
            <a:endCxn id="46169" idx="0"/>
          </p:cNvCxnSpPr>
          <p:nvPr/>
        </p:nvCxnSpPr>
        <p:spPr bwMode="auto">
          <a:xfrm>
            <a:off x="2182813" y="3648075"/>
            <a:ext cx="0" cy="504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6092" name="Group 9"/>
          <p:cNvGrpSpPr>
            <a:grpSpLocks/>
          </p:cNvGrpSpPr>
          <p:nvPr/>
        </p:nvGrpSpPr>
        <p:grpSpPr bwMode="auto">
          <a:xfrm>
            <a:off x="2106613" y="4152900"/>
            <a:ext cx="176212" cy="342900"/>
            <a:chOff x="2009" y="2933"/>
            <a:chExt cx="111" cy="216"/>
          </a:xfrm>
        </p:grpSpPr>
        <p:sp>
          <p:nvSpPr>
            <p:cNvPr id="46169" name="Line 10"/>
            <p:cNvSpPr>
              <a:spLocks noChangeShapeType="1"/>
            </p:cNvSpPr>
            <p:nvPr/>
          </p:nvSpPr>
          <p:spPr bwMode="auto">
            <a:xfrm>
              <a:off x="2057" y="293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70" name="Line 11"/>
            <p:cNvSpPr>
              <a:spLocks noChangeShapeType="1"/>
            </p:cNvSpPr>
            <p:nvPr/>
          </p:nvSpPr>
          <p:spPr bwMode="auto">
            <a:xfrm flipH="1">
              <a:off x="2009" y="295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71" name="Line 12"/>
            <p:cNvSpPr>
              <a:spLocks noChangeShapeType="1"/>
            </p:cNvSpPr>
            <p:nvPr/>
          </p:nvSpPr>
          <p:spPr bwMode="auto">
            <a:xfrm>
              <a:off x="2009" y="312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72" name="Line 13"/>
            <p:cNvSpPr>
              <a:spLocks noChangeShapeType="1"/>
            </p:cNvSpPr>
            <p:nvPr/>
          </p:nvSpPr>
          <p:spPr bwMode="auto">
            <a:xfrm>
              <a:off x="2012" y="297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73" name="Line 14"/>
            <p:cNvSpPr>
              <a:spLocks noChangeShapeType="1"/>
            </p:cNvSpPr>
            <p:nvPr/>
          </p:nvSpPr>
          <p:spPr bwMode="auto">
            <a:xfrm flipH="1">
              <a:off x="2012" y="302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74" name="Line 15"/>
            <p:cNvSpPr>
              <a:spLocks noChangeShapeType="1"/>
            </p:cNvSpPr>
            <p:nvPr/>
          </p:nvSpPr>
          <p:spPr bwMode="auto">
            <a:xfrm>
              <a:off x="2012" y="304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75" name="Line 16"/>
            <p:cNvSpPr>
              <a:spLocks noChangeShapeType="1"/>
            </p:cNvSpPr>
            <p:nvPr/>
          </p:nvSpPr>
          <p:spPr bwMode="auto">
            <a:xfrm flipH="1">
              <a:off x="2012" y="309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3" name="Text Box 17"/>
          <p:cNvSpPr txBox="1">
            <a:spLocks noChangeArrowheads="1"/>
          </p:cNvSpPr>
          <p:nvPr/>
        </p:nvSpPr>
        <p:spPr bwMode="auto">
          <a:xfrm>
            <a:off x="1751013" y="38481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46094" name="Group 18"/>
          <p:cNvGrpSpPr>
            <a:grpSpLocks/>
          </p:cNvGrpSpPr>
          <p:nvPr/>
        </p:nvGrpSpPr>
        <p:grpSpPr bwMode="auto">
          <a:xfrm rot="5400000" flipH="1" flipV="1">
            <a:off x="1310482" y="3359943"/>
            <a:ext cx="177800" cy="455613"/>
            <a:chOff x="3450" y="2313"/>
            <a:chExt cx="111" cy="216"/>
          </a:xfrm>
        </p:grpSpPr>
        <p:sp>
          <p:nvSpPr>
            <p:cNvPr id="46162" name="Line 19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3" name="Line 20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4" name="Line 21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5" name="Line 22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6" name="Line 23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7" name="Line 24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8" name="Line 25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6095" name="AutoShape 26"/>
          <p:cNvCxnSpPr>
            <a:cxnSpLocks noChangeShapeType="1"/>
            <a:stCxn id="46107" idx="6"/>
            <a:endCxn id="46162" idx="0"/>
          </p:cNvCxnSpPr>
          <p:nvPr/>
        </p:nvCxnSpPr>
        <p:spPr bwMode="auto">
          <a:xfrm>
            <a:off x="674688" y="3597275"/>
            <a:ext cx="49688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096" name="AutoShape 27"/>
          <p:cNvCxnSpPr>
            <a:cxnSpLocks noChangeShapeType="1"/>
            <a:stCxn id="46088" idx="2"/>
            <a:endCxn id="46164" idx="1"/>
          </p:cNvCxnSpPr>
          <p:nvPr/>
        </p:nvCxnSpPr>
        <p:spPr bwMode="auto">
          <a:xfrm flipH="1" flipV="1">
            <a:off x="1627188" y="3584575"/>
            <a:ext cx="48895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6097" name="Group 28"/>
          <p:cNvGrpSpPr>
            <a:grpSpLocks/>
          </p:cNvGrpSpPr>
          <p:nvPr/>
        </p:nvGrpSpPr>
        <p:grpSpPr bwMode="auto">
          <a:xfrm>
            <a:off x="1960563" y="5372100"/>
            <a:ext cx="457200" cy="152400"/>
            <a:chOff x="1392" y="3552"/>
            <a:chExt cx="288" cy="96"/>
          </a:xfrm>
        </p:grpSpPr>
        <p:sp>
          <p:nvSpPr>
            <p:cNvPr id="46159" name="Line 2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0" name="Line 3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61" name="Line 3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8" name="Line 32"/>
          <p:cNvSpPr>
            <a:spLocks noChangeShapeType="1"/>
          </p:cNvSpPr>
          <p:nvPr/>
        </p:nvSpPr>
        <p:spPr bwMode="auto">
          <a:xfrm flipV="1">
            <a:off x="2193925" y="51292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6099" name="Oval 33"/>
          <p:cNvSpPr>
            <a:spLocks noChangeArrowheads="1"/>
          </p:cNvSpPr>
          <p:nvPr/>
        </p:nvSpPr>
        <p:spPr bwMode="auto">
          <a:xfrm>
            <a:off x="4457700" y="350678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Oval 34"/>
          <p:cNvSpPr>
            <a:spLocks noChangeArrowheads="1"/>
          </p:cNvSpPr>
          <p:nvPr/>
        </p:nvSpPr>
        <p:spPr bwMode="auto">
          <a:xfrm>
            <a:off x="2125663" y="50673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101" name="Group 35"/>
          <p:cNvGrpSpPr>
            <a:grpSpLocks/>
          </p:cNvGrpSpPr>
          <p:nvPr/>
        </p:nvGrpSpPr>
        <p:grpSpPr bwMode="auto">
          <a:xfrm rot="5400000" flipH="1" flipV="1">
            <a:off x="3004344" y="2578894"/>
            <a:ext cx="177800" cy="455612"/>
            <a:chOff x="3450" y="2313"/>
            <a:chExt cx="111" cy="216"/>
          </a:xfrm>
        </p:grpSpPr>
        <p:sp>
          <p:nvSpPr>
            <p:cNvPr id="46152" name="Line 3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3" name="Line 3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4" name="Line 3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5" name="Line 3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6" name="Line 4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7" name="Line 4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8" name="Line 4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02" name="Text Box 43"/>
          <p:cNvSpPr txBox="1">
            <a:spLocks noChangeArrowheads="1"/>
          </p:cNvSpPr>
          <p:nvPr/>
        </p:nvSpPr>
        <p:spPr bwMode="auto">
          <a:xfrm>
            <a:off x="992188" y="3184525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 R</a:t>
            </a:r>
            <a:r>
              <a:rPr lang="en-US" baseline="-25000"/>
              <a:t>1</a:t>
            </a:r>
            <a:r>
              <a:rPr lang="en-US"/>
              <a:t>–</a:t>
            </a:r>
          </a:p>
        </p:txBody>
      </p:sp>
      <p:cxnSp>
        <p:nvCxnSpPr>
          <p:cNvPr id="46103" name="AutoShape 44"/>
          <p:cNvCxnSpPr>
            <a:cxnSpLocks noChangeShapeType="1"/>
            <a:stCxn id="46100" idx="0"/>
            <a:endCxn id="46171" idx="1"/>
          </p:cNvCxnSpPr>
          <p:nvPr/>
        </p:nvCxnSpPr>
        <p:spPr bwMode="auto">
          <a:xfrm flipV="1">
            <a:off x="2192338" y="4495800"/>
            <a:ext cx="4762" cy="571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104" name="AutoShape 45"/>
          <p:cNvCxnSpPr>
            <a:cxnSpLocks noChangeShapeType="1"/>
            <a:stCxn id="46117" idx="6"/>
            <a:endCxn id="46145" idx="0"/>
          </p:cNvCxnSpPr>
          <p:nvPr/>
        </p:nvCxnSpPr>
        <p:spPr bwMode="auto">
          <a:xfrm>
            <a:off x="3189288" y="3587750"/>
            <a:ext cx="3508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105" name="AutoShape 46"/>
          <p:cNvCxnSpPr>
            <a:cxnSpLocks noChangeShapeType="1"/>
            <a:stCxn id="46116" idx="6"/>
            <a:endCxn id="46135" idx="1"/>
          </p:cNvCxnSpPr>
          <p:nvPr/>
        </p:nvCxnSpPr>
        <p:spPr bwMode="auto">
          <a:xfrm flipV="1">
            <a:off x="3195638" y="4495800"/>
            <a:ext cx="1352550" cy="6381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6106" name="AutoShape 47"/>
          <p:cNvCxnSpPr>
            <a:cxnSpLocks noChangeShapeType="1"/>
            <a:stCxn id="46099" idx="0"/>
            <a:endCxn id="46154" idx="1"/>
          </p:cNvCxnSpPr>
          <p:nvPr/>
        </p:nvCxnSpPr>
        <p:spPr bwMode="auto">
          <a:xfrm rot="5400000" flipH="1">
            <a:off x="3571875" y="2554288"/>
            <a:ext cx="703263" cy="12017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46107" name="Oval 48"/>
          <p:cNvSpPr>
            <a:spLocks noChangeArrowheads="1"/>
          </p:cNvSpPr>
          <p:nvPr/>
        </p:nvSpPr>
        <p:spPr bwMode="auto">
          <a:xfrm>
            <a:off x="542925" y="35353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8" name="AutoShape 49"/>
          <p:cNvCxnSpPr>
            <a:cxnSpLocks noChangeShapeType="1"/>
            <a:endCxn id="46107" idx="4"/>
          </p:cNvCxnSpPr>
          <p:nvPr/>
        </p:nvCxnSpPr>
        <p:spPr bwMode="auto">
          <a:xfrm flipV="1">
            <a:off x="604838" y="3657600"/>
            <a:ext cx="4762" cy="406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109" name="AutoShape 50"/>
          <p:cNvCxnSpPr>
            <a:cxnSpLocks noChangeShapeType="1"/>
            <a:stCxn id="46088" idx="0"/>
            <a:endCxn id="46152" idx="0"/>
          </p:cNvCxnSpPr>
          <p:nvPr/>
        </p:nvCxnSpPr>
        <p:spPr bwMode="auto">
          <a:xfrm rot="-5400000">
            <a:off x="2170906" y="2829720"/>
            <a:ext cx="708025" cy="6842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46110" name="Text Box 51"/>
          <p:cNvSpPr txBox="1">
            <a:spLocks noChangeArrowheads="1"/>
          </p:cNvSpPr>
          <p:nvPr/>
        </p:nvSpPr>
        <p:spPr bwMode="auto">
          <a:xfrm>
            <a:off x="2684463" y="23622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4</a:t>
            </a:r>
            <a:r>
              <a:rPr lang="en-US"/>
              <a:t>–</a:t>
            </a:r>
          </a:p>
        </p:txBody>
      </p:sp>
      <p:cxnSp>
        <p:nvCxnSpPr>
          <p:cNvPr id="46111" name="AutoShape 52"/>
          <p:cNvCxnSpPr>
            <a:cxnSpLocks noChangeShapeType="1"/>
            <a:stCxn id="46147" idx="1"/>
            <a:endCxn id="46099" idx="2"/>
          </p:cNvCxnSpPr>
          <p:nvPr/>
        </p:nvCxnSpPr>
        <p:spPr bwMode="auto">
          <a:xfrm flipV="1">
            <a:off x="3995738" y="3568700"/>
            <a:ext cx="4619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6112" name="Group 53"/>
          <p:cNvGrpSpPr>
            <a:grpSpLocks/>
          </p:cNvGrpSpPr>
          <p:nvPr/>
        </p:nvGrpSpPr>
        <p:grpSpPr bwMode="auto">
          <a:xfrm rot="5400000" flipH="1" flipV="1">
            <a:off x="3679032" y="3347243"/>
            <a:ext cx="177800" cy="455613"/>
            <a:chOff x="3450" y="2313"/>
            <a:chExt cx="111" cy="216"/>
          </a:xfrm>
        </p:grpSpPr>
        <p:sp>
          <p:nvSpPr>
            <p:cNvPr id="46145" name="Line 5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6" name="Line 5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7" name="Line 5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8" name="Line 5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49" name="Line 5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0" name="Line 5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51" name="Line 6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13" name="Text Box 61"/>
          <p:cNvSpPr txBox="1">
            <a:spLocks noChangeArrowheads="1"/>
          </p:cNvSpPr>
          <p:nvPr/>
        </p:nvSpPr>
        <p:spPr bwMode="auto">
          <a:xfrm>
            <a:off x="3333750" y="3168650"/>
            <a:ext cx="8032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+R</a:t>
            </a:r>
            <a:r>
              <a:rPr lang="en-US" baseline="-25000"/>
              <a:t>3 </a:t>
            </a:r>
            <a:r>
              <a:rPr lang="en-US"/>
              <a:t>–</a:t>
            </a:r>
            <a:r>
              <a:rPr lang="en-US" baseline="-25000"/>
              <a:t> </a:t>
            </a:r>
            <a:endParaRPr lang="en-US"/>
          </a:p>
        </p:txBody>
      </p:sp>
      <p:grpSp>
        <p:nvGrpSpPr>
          <p:cNvPr id="46114" name="Group 62"/>
          <p:cNvGrpSpPr>
            <a:grpSpLocks/>
          </p:cNvGrpSpPr>
          <p:nvPr/>
        </p:nvGrpSpPr>
        <p:grpSpPr bwMode="auto">
          <a:xfrm>
            <a:off x="-63500" y="4025900"/>
            <a:ext cx="930275" cy="641350"/>
            <a:chOff x="19" y="2584"/>
            <a:chExt cx="586" cy="404"/>
          </a:xfrm>
        </p:grpSpPr>
        <p:sp>
          <p:nvSpPr>
            <p:cNvPr id="46142" name="Text Box 63"/>
            <p:cNvSpPr txBox="1">
              <a:spLocks noChangeArrowheads="1"/>
            </p:cNvSpPr>
            <p:nvPr/>
          </p:nvSpPr>
          <p:spPr bwMode="auto">
            <a:xfrm>
              <a:off x="19" y="2608"/>
              <a:ext cx="28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v</a:t>
              </a:r>
              <a:r>
                <a:rPr lang="en-US" sz="2000" baseline="-25000"/>
                <a:t>in</a:t>
              </a:r>
              <a:endParaRPr lang="en-US" sz="2000"/>
            </a:p>
          </p:txBody>
        </p:sp>
        <p:sp>
          <p:nvSpPr>
            <p:cNvPr id="46143" name="Oval 64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4" name="Text Box 65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grpSp>
        <p:nvGrpSpPr>
          <p:cNvPr id="46115" name="Group 66"/>
          <p:cNvGrpSpPr>
            <a:grpSpLocks/>
          </p:cNvGrpSpPr>
          <p:nvPr/>
        </p:nvGrpSpPr>
        <p:grpSpPr bwMode="auto">
          <a:xfrm>
            <a:off x="2832100" y="4113213"/>
            <a:ext cx="579438" cy="650875"/>
            <a:chOff x="797" y="2639"/>
            <a:chExt cx="365" cy="410"/>
          </a:xfrm>
        </p:grpSpPr>
        <p:sp>
          <p:nvSpPr>
            <p:cNvPr id="46140" name="AutoShape 67"/>
            <p:cNvSpPr>
              <a:spLocks noChangeArrowheads="1"/>
            </p:cNvSpPr>
            <p:nvPr/>
          </p:nvSpPr>
          <p:spPr bwMode="auto">
            <a:xfrm>
              <a:off x="797" y="2664"/>
              <a:ext cx="365" cy="38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Text Box 68"/>
            <p:cNvSpPr txBox="1">
              <a:spLocks noChangeArrowheads="1"/>
            </p:cNvSpPr>
            <p:nvPr/>
          </p:nvSpPr>
          <p:spPr bwMode="auto">
            <a:xfrm>
              <a:off x="883" y="2639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+</a:t>
              </a:r>
            </a:p>
          </p:txBody>
        </p:sp>
      </p:grpSp>
      <p:sp>
        <p:nvSpPr>
          <p:cNvPr id="46116" name="Oval 69"/>
          <p:cNvSpPr>
            <a:spLocks noChangeArrowheads="1"/>
          </p:cNvSpPr>
          <p:nvPr/>
        </p:nvSpPr>
        <p:spPr bwMode="auto">
          <a:xfrm>
            <a:off x="3063875" y="50720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7" name="Oval 70"/>
          <p:cNvSpPr>
            <a:spLocks noChangeArrowheads="1"/>
          </p:cNvSpPr>
          <p:nvPr/>
        </p:nvSpPr>
        <p:spPr bwMode="auto">
          <a:xfrm>
            <a:off x="3057525" y="35258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18" name="AutoShape 71"/>
          <p:cNvCxnSpPr>
            <a:cxnSpLocks noChangeShapeType="1"/>
            <a:stCxn id="46100" idx="6"/>
            <a:endCxn id="46116" idx="2"/>
          </p:cNvCxnSpPr>
          <p:nvPr/>
        </p:nvCxnSpPr>
        <p:spPr bwMode="auto">
          <a:xfrm>
            <a:off x="2257425" y="5129213"/>
            <a:ext cx="80645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119" name="AutoShape 72"/>
          <p:cNvCxnSpPr>
            <a:cxnSpLocks noChangeShapeType="1"/>
            <a:stCxn id="46116" idx="0"/>
            <a:endCxn id="46141" idx="2"/>
          </p:cNvCxnSpPr>
          <p:nvPr/>
        </p:nvCxnSpPr>
        <p:spPr bwMode="auto">
          <a:xfrm flipH="1" flipV="1">
            <a:off x="3125788" y="4754563"/>
            <a:ext cx="4762" cy="317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6120" name="AutoShape 73"/>
          <p:cNvCxnSpPr>
            <a:cxnSpLocks noChangeShapeType="1"/>
            <a:stCxn id="46117" idx="4"/>
            <a:endCxn id="46141" idx="0"/>
          </p:cNvCxnSpPr>
          <p:nvPr/>
        </p:nvCxnSpPr>
        <p:spPr bwMode="auto">
          <a:xfrm>
            <a:off x="3124200" y="3648075"/>
            <a:ext cx="1588" cy="4651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6121" name="Group 74"/>
          <p:cNvGrpSpPr>
            <a:grpSpLocks/>
          </p:cNvGrpSpPr>
          <p:nvPr/>
        </p:nvGrpSpPr>
        <p:grpSpPr bwMode="auto">
          <a:xfrm>
            <a:off x="4457700" y="4152900"/>
            <a:ext cx="176213" cy="342900"/>
            <a:chOff x="2009" y="2933"/>
            <a:chExt cx="111" cy="216"/>
          </a:xfrm>
        </p:grpSpPr>
        <p:sp>
          <p:nvSpPr>
            <p:cNvPr id="46133" name="Line 75"/>
            <p:cNvSpPr>
              <a:spLocks noChangeShapeType="1"/>
            </p:cNvSpPr>
            <p:nvPr/>
          </p:nvSpPr>
          <p:spPr bwMode="auto">
            <a:xfrm>
              <a:off x="2057" y="293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4" name="Line 76"/>
            <p:cNvSpPr>
              <a:spLocks noChangeShapeType="1"/>
            </p:cNvSpPr>
            <p:nvPr/>
          </p:nvSpPr>
          <p:spPr bwMode="auto">
            <a:xfrm flipH="1">
              <a:off x="2009" y="295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5" name="Line 77"/>
            <p:cNvSpPr>
              <a:spLocks noChangeShapeType="1"/>
            </p:cNvSpPr>
            <p:nvPr/>
          </p:nvSpPr>
          <p:spPr bwMode="auto">
            <a:xfrm>
              <a:off x="2009" y="312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6" name="Line 78"/>
            <p:cNvSpPr>
              <a:spLocks noChangeShapeType="1"/>
            </p:cNvSpPr>
            <p:nvPr/>
          </p:nvSpPr>
          <p:spPr bwMode="auto">
            <a:xfrm>
              <a:off x="2012" y="297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7" name="Line 79"/>
            <p:cNvSpPr>
              <a:spLocks noChangeShapeType="1"/>
            </p:cNvSpPr>
            <p:nvPr/>
          </p:nvSpPr>
          <p:spPr bwMode="auto">
            <a:xfrm flipH="1">
              <a:off x="2012" y="302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8" name="Line 80"/>
            <p:cNvSpPr>
              <a:spLocks noChangeShapeType="1"/>
            </p:cNvSpPr>
            <p:nvPr/>
          </p:nvSpPr>
          <p:spPr bwMode="auto">
            <a:xfrm>
              <a:off x="2012" y="304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139" name="Line 81"/>
            <p:cNvSpPr>
              <a:spLocks noChangeShapeType="1"/>
            </p:cNvSpPr>
            <p:nvPr/>
          </p:nvSpPr>
          <p:spPr bwMode="auto">
            <a:xfrm flipH="1">
              <a:off x="2012" y="309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22" name="Text Box 82"/>
          <p:cNvSpPr txBox="1">
            <a:spLocks noChangeArrowheads="1"/>
          </p:cNvSpPr>
          <p:nvPr/>
        </p:nvSpPr>
        <p:spPr bwMode="auto">
          <a:xfrm>
            <a:off x="4097338" y="38100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5</a:t>
            </a:r>
          </a:p>
          <a:p>
            <a:endParaRPr lang="en-US"/>
          </a:p>
        </p:txBody>
      </p:sp>
      <p:sp>
        <p:nvSpPr>
          <p:cNvPr id="46123" name="Text Box 83"/>
          <p:cNvSpPr txBox="1">
            <a:spLocks noChangeArrowheads="1"/>
          </p:cNvSpPr>
          <p:nvPr/>
        </p:nvSpPr>
        <p:spPr bwMode="auto">
          <a:xfrm>
            <a:off x="2232025" y="3848100"/>
            <a:ext cx="314325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v</a:t>
            </a:r>
            <a:endParaRPr lang="en-US" baseline="-25000"/>
          </a:p>
          <a:p>
            <a:r>
              <a:rPr lang="en-US"/>
              <a:t>–</a:t>
            </a:r>
          </a:p>
        </p:txBody>
      </p:sp>
      <p:sp>
        <p:nvSpPr>
          <p:cNvPr id="46124" name="Arc 84"/>
          <p:cNvSpPr>
            <a:spLocks/>
          </p:cNvSpPr>
          <p:nvPr/>
        </p:nvSpPr>
        <p:spPr bwMode="auto">
          <a:xfrm>
            <a:off x="973138" y="3962400"/>
            <a:ext cx="822325" cy="817563"/>
          </a:xfrm>
          <a:custGeom>
            <a:avLst/>
            <a:gdLst>
              <a:gd name="T0" fmla="*/ 148981823 w 43200"/>
              <a:gd name="T1" fmla="*/ 0 h 43200"/>
              <a:gd name="T2" fmla="*/ 19415757 w 43200"/>
              <a:gd name="T3" fmla="*/ 74139444 h 43200"/>
              <a:gd name="T4" fmla="*/ 148981823 w 43200"/>
              <a:gd name="T5" fmla="*/ 146408561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5" name="Text Box 85"/>
          <p:cNvSpPr txBox="1">
            <a:spLocks noChangeArrowheads="1"/>
          </p:cNvSpPr>
          <p:nvPr/>
        </p:nvSpPr>
        <p:spPr bwMode="auto">
          <a:xfrm>
            <a:off x="1192213" y="41941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a</a:t>
            </a:r>
          </a:p>
        </p:txBody>
      </p:sp>
      <p:sp>
        <p:nvSpPr>
          <p:cNvPr id="46126" name="Arc 86"/>
          <p:cNvSpPr>
            <a:spLocks/>
          </p:cNvSpPr>
          <p:nvPr/>
        </p:nvSpPr>
        <p:spPr bwMode="auto">
          <a:xfrm>
            <a:off x="3409950" y="4286250"/>
            <a:ext cx="822325" cy="817563"/>
          </a:xfrm>
          <a:custGeom>
            <a:avLst/>
            <a:gdLst>
              <a:gd name="T0" fmla="*/ 148981823 w 43200"/>
              <a:gd name="T1" fmla="*/ 0 h 43200"/>
              <a:gd name="T2" fmla="*/ 19415757 w 43200"/>
              <a:gd name="T3" fmla="*/ 74139444 h 43200"/>
              <a:gd name="T4" fmla="*/ 148981823 w 43200"/>
              <a:gd name="T5" fmla="*/ 146408561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7" name="Text Box 87"/>
          <p:cNvSpPr txBox="1">
            <a:spLocks noChangeArrowheads="1"/>
          </p:cNvSpPr>
          <p:nvPr/>
        </p:nvSpPr>
        <p:spPr bwMode="auto">
          <a:xfrm>
            <a:off x="3633788" y="451802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c</a:t>
            </a:r>
          </a:p>
        </p:txBody>
      </p:sp>
      <p:sp>
        <p:nvSpPr>
          <p:cNvPr id="46128" name="Arc 88"/>
          <p:cNvSpPr>
            <a:spLocks/>
          </p:cNvSpPr>
          <p:nvPr/>
        </p:nvSpPr>
        <p:spPr bwMode="auto">
          <a:xfrm>
            <a:off x="2284413" y="2895600"/>
            <a:ext cx="822325" cy="817563"/>
          </a:xfrm>
          <a:custGeom>
            <a:avLst/>
            <a:gdLst>
              <a:gd name="T0" fmla="*/ 148981823 w 43200"/>
              <a:gd name="T1" fmla="*/ 0 h 43200"/>
              <a:gd name="T2" fmla="*/ 19415757 w 43200"/>
              <a:gd name="T3" fmla="*/ 74139444 h 43200"/>
              <a:gd name="T4" fmla="*/ 148981823 w 43200"/>
              <a:gd name="T5" fmla="*/ 146408561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29" name="Text Box 89"/>
          <p:cNvSpPr txBox="1">
            <a:spLocks noChangeArrowheads="1"/>
          </p:cNvSpPr>
          <p:nvPr/>
        </p:nvSpPr>
        <p:spPr bwMode="auto">
          <a:xfrm>
            <a:off x="2503488" y="31273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i="1"/>
              <a:t>i</a:t>
            </a:r>
            <a:r>
              <a:rPr lang="en-US" i="1" baseline="-25000"/>
              <a:t>b</a:t>
            </a:r>
          </a:p>
        </p:txBody>
      </p:sp>
      <p:sp>
        <p:nvSpPr>
          <p:cNvPr id="46130" name="Text Box 90"/>
          <p:cNvSpPr txBox="1">
            <a:spLocks noChangeArrowheads="1"/>
          </p:cNvSpPr>
          <p:nvPr/>
        </p:nvSpPr>
        <p:spPr bwMode="auto">
          <a:xfrm>
            <a:off x="4578350" y="3875088"/>
            <a:ext cx="509588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  <a:p>
            <a:r>
              <a:rPr lang="en-US"/>
              <a:t>v</a:t>
            </a:r>
            <a:r>
              <a:rPr lang="en-US" baseline="-25000"/>
              <a:t>out</a:t>
            </a:r>
          </a:p>
          <a:p>
            <a:r>
              <a:rPr lang="en-US"/>
              <a:t>–</a:t>
            </a:r>
          </a:p>
        </p:txBody>
      </p:sp>
      <p:sp>
        <p:nvSpPr>
          <p:cNvPr id="46131" name="Text Box 91"/>
          <p:cNvSpPr txBox="1">
            <a:spLocks noChangeArrowheads="1"/>
          </p:cNvSpPr>
          <p:nvPr/>
        </p:nvSpPr>
        <p:spPr bwMode="auto">
          <a:xfrm>
            <a:off x="2649538" y="45100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2v</a:t>
            </a:r>
          </a:p>
        </p:txBody>
      </p:sp>
      <p:graphicFrame>
        <p:nvGraphicFramePr>
          <p:cNvPr id="46082" name="Object 92"/>
          <p:cNvGraphicFramePr>
            <a:graphicFrameLocks noChangeAspect="1"/>
          </p:cNvGraphicFramePr>
          <p:nvPr/>
        </p:nvGraphicFramePr>
        <p:xfrm>
          <a:off x="5613400" y="3221038"/>
          <a:ext cx="2349500" cy="2874962"/>
        </p:xfrm>
        <a:graphic>
          <a:graphicData uri="http://schemas.openxmlformats.org/presentationml/2006/ole">
            <p:oleObj spid="_x0000_s46082" name="Equation" r:id="rId3" imgW="1244520" imgH="1523880" progId="Equation.3">
              <p:embed/>
            </p:oleObj>
          </a:graphicData>
        </a:graphic>
      </p:graphicFrame>
      <p:sp>
        <p:nvSpPr>
          <p:cNvPr id="46132" name="Text Box 94"/>
          <p:cNvSpPr txBox="1">
            <a:spLocks noChangeArrowheads="1"/>
          </p:cNvSpPr>
          <p:nvPr/>
        </p:nvSpPr>
        <p:spPr bwMode="auto">
          <a:xfrm>
            <a:off x="4943475" y="2627313"/>
            <a:ext cx="4078288" cy="369887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 b="0"/>
              <a:t>Find the gain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83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83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0D733861-F93F-469D-BD35-7ADF9200A00E}" type="slidenum">
              <a:rPr lang="en-US" smtClean="0"/>
              <a:pPr lvl="1"/>
              <a:t>93</a:t>
            </a:fld>
            <a:endParaRPr lang="en-US" smtClean="0"/>
          </a:p>
        </p:txBody>
      </p:sp>
      <p:sp>
        <p:nvSpPr>
          <p:cNvPr id="983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983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grpSp>
        <p:nvGrpSpPr>
          <p:cNvPr id="98311" name="Group 177"/>
          <p:cNvGrpSpPr>
            <a:grpSpLocks/>
          </p:cNvGrpSpPr>
          <p:nvPr/>
        </p:nvGrpSpPr>
        <p:grpSpPr bwMode="auto">
          <a:xfrm>
            <a:off x="3175" y="3136900"/>
            <a:ext cx="6854825" cy="2244725"/>
            <a:chOff x="60160" y="3136233"/>
            <a:chExt cx="6854990" cy="2245180"/>
          </a:xfrm>
        </p:grpSpPr>
        <p:sp>
          <p:nvSpPr>
            <p:cNvPr id="98313" name="Oval 21"/>
            <p:cNvSpPr>
              <a:spLocks noChangeArrowheads="1"/>
            </p:cNvSpPr>
            <p:nvPr/>
          </p:nvSpPr>
          <p:spPr bwMode="auto">
            <a:xfrm>
              <a:off x="4722813" y="3175126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8314" name="Group 24"/>
            <p:cNvGrpSpPr>
              <a:grpSpLocks/>
            </p:cNvGrpSpPr>
            <p:nvPr/>
          </p:nvGrpSpPr>
          <p:grpSpPr bwMode="auto">
            <a:xfrm>
              <a:off x="4722813" y="3962400"/>
              <a:ext cx="176213" cy="342900"/>
              <a:chOff x="1670" y="2765"/>
              <a:chExt cx="111" cy="216"/>
            </a:xfrm>
          </p:grpSpPr>
          <p:sp>
            <p:nvSpPr>
              <p:cNvPr id="98422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3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4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5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6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7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8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15" name="Text Box 32"/>
            <p:cNvSpPr txBox="1">
              <a:spLocks noChangeArrowheads="1"/>
            </p:cNvSpPr>
            <p:nvPr/>
          </p:nvSpPr>
          <p:spPr bwMode="auto">
            <a:xfrm>
              <a:off x="4343400" y="3581400"/>
              <a:ext cx="428322" cy="92333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6</a:t>
              </a:r>
            </a:p>
            <a:p>
              <a:endParaRPr lang="en-US"/>
            </a:p>
          </p:txBody>
        </p:sp>
        <p:grpSp>
          <p:nvGrpSpPr>
            <p:cNvPr id="98316" name="Group 33"/>
            <p:cNvGrpSpPr>
              <a:grpSpLocks/>
            </p:cNvGrpSpPr>
            <p:nvPr/>
          </p:nvGrpSpPr>
          <p:grpSpPr bwMode="auto">
            <a:xfrm rot="5400000" flipH="1" flipV="1">
              <a:off x="3889375" y="3008439"/>
              <a:ext cx="177800" cy="455613"/>
              <a:chOff x="3450" y="2313"/>
              <a:chExt cx="111" cy="216"/>
            </a:xfrm>
          </p:grpSpPr>
          <p:sp>
            <p:nvSpPr>
              <p:cNvPr id="98415" name="Line 3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6" name="Line 3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7" name="Line 3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8" name="Line 3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9" name="Line 3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0" name="Line 3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21" name="Line 4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98317" name="AutoShape 41"/>
            <p:cNvCxnSpPr>
              <a:cxnSpLocks noChangeShapeType="1"/>
              <a:stCxn id="98313" idx="2"/>
            </p:cNvCxnSpPr>
            <p:nvPr/>
          </p:nvCxnSpPr>
          <p:spPr bwMode="auto">
            <a:xfrm flipH="1" flipV="1">
              <a:off x="4205288" y="3233864"/>
              <a:ext cx="517525" cy="31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8318" name="Group 42"/>
            <p:cNvGrpSpPr>
              <a:grpSpLocks/>
            </p:cNvGrpSpPr>
            <p:nvPr/>
          </p:nvGrpSpPr>
          <p:grpSpPr bwMode="auto">
            <a:xfrm>
              <a:off x="4584700" y="5229013"/>
              <a:ext cx="457200" cy="152400"/>
              <a:chOff x="1392" y="3552"/>
              <a:chExt cx="288" cy="96"/>
            </a:xfrm>
          </p:grpSpPr>
          <p:sp>
            <p:nvSpPr>
              <p:cNvPr id="98412" name="Line 43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3" name="Line 44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4" name="Line 45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19" name="Line 46"/>
            <p:cNvSpPr>
              <a:spLocks noChangeShapeType="1"/>
            </p:cNvSpPr>
            <p:nvPr/>
          </p:nvSpPr>
          <p:spPr bwMode="auto">
            <a:xfrm flipV="1">
              <a:off x="4818063" y="4986126"/>
              <a:ext cx="0" cy="2286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320" name="Oval 47"/>
            <p:cNvSpPr>
              <a:spLocks noChangeArrowheads="1"/>
            </p:cNvSpPr>
            <p:nvPr/>
          </p:nvSpPr>
          <p:spPr bwMode="auto">
            <a:xfrm>
              <a:off x="5902325" y="3160839"/>
              <a:ext cx="131763" cy="1222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1" name="Oval 48"/>
            <p:cNvSpPr>
              <a:spLocks noChangeArrowheads="1"/>
            </p:cNvSpPr>
            <p:nvPr/>
          </p:nvSpPr>
          <p:spPr bwMode="auto">
            <a:xfrm>
              <a:off x="4748213" y="4912181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2" name="Text Box 49"/>
            <p:cNvSpPr txBox="1">
              <a:spLocks noChangeArrowheads="1"/>
            </p:cNvSpPr>
            <p:nvPr/>
          </p:nvSpPr>
          <p:spPr bwMode="auto">
            <a:xfrm>
              <a:off x="3733800" y="3279901"/>
              <a:ext cx="486030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5</a:t>
              </a:r>
              <a:endParaRPr lang="en-US"/>
            </a:p>
          </p:txBody>
        </p:sp>
        <p:sp>
          <p:nvSpPr>
            <p:cNvPr id="98323" name="Oval 51"/>
            <p:cNvSpPr>
              <a:spLocks noChangeArrowheads="1"/>
            </p:cNvSpPr>
            <p:nvPr/>
          </p:nvSpPr>
          <p:spPr bwMode="auto">
            <a:xfrm>
              <a:off x="5918200" y="4912181"/>
              <a:ext cx="131763" cy="122238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24" name="AutoShape 52"/>
            <p:cNvCxnSpPr>
              <a:cxnSpLocks noChangeShapeType="1"/>
              <a:stCxn id="98321" idx="6"/>
              <a:endCxn id="98323" idx="2"/>
            </p:cNvCxnSpPr>
            <p:nvPr/>
          </p:nvCxnSpPr>
          <p:spPr bwMode="auto">
            <a:xfrm>
              <a:off x="4879976" y="4973300"/>
              <a:ext cx="1038224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8325" name="Group 53"/>
            <p:cNvGrpSpPr>
              <a:grpSpLocks/>
            </p:cNvGrpSpPr>
            <p:nvPr/>
          </p:nvGrpSpPr>
          <p:grpSpPr bwMode="auto">
            <a:xfrm>
              <a:off x="6267450" y="4005389"/>
              <a:ext cx="176213" cy="342900"/>
              <a:chOff x="1670" y="2765"/>
              <a:chExt cx="111" cy="216"/>
            </a:xfrm>
          </p:grpSpPr>
          <p:sp>
            <p:nvSpPr>
              <p:cNvPr id="98405" name="Line 54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6" name="Line 55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7" name="Line 56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8" name="Line 57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9" name="Line 58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0" name="Line 59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11" name="Line 60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26" name="Text Box 61"/>
            <p:cNvSpPr txBox="1">
              <a:spLocks noChangeArrowheads="1"/>
            </p:cNvSpPr>
            <p:nvPr/>
          </p:nvSpPr>
          <p:spPr bwMode="auto">
            <a:xfrm>
              <a:off x="6464300" y="3724401"/>
              <a:ext cx="450850" cy="9159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L</a:t>
              </a:r>
            </a:p>
            <a:p>
              <a:endParaRPr lang="en-US"/>
            </a:p>
          </p:txBody>
        </p:sp>
        <p:grpSp>
          <p:nvGrpSpPr>
            <p:cNvPr id="98327" name="Group 62"/>
            <p:cNvGrpSpPr>
              <a:grpSpLocks/>
            </p:cNvGrpSpPr>
            <p:nvPr/>
          </p:nvGrpSpPr>
          <p:grpSpPr bwMode="auto">
            <a:xfrm rot="5400000" flipH="1" flipV="1">
              <a:off x="5316538" y="2997326"/>
              <a:ext cx="177800" cy="455613"/>
              <a:chOff x="3450" y="2313"/>
              <a:chExt cx="111" cy="216"/>
            </a:xfrm>
          </p:grpSpPr>
          <p:sp>
            <p:nvSpPr>
              <p:cNvPr id="98398" name="Line 63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9" name="Line 64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0" name="Line 65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1" name="Line 66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2" name="Line 67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3" name="Line 68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4" name="Line 69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28" name="Text Box 70"/>
            <p:cNvSpPr txBox="1">
              <a:spLocks noChangeArrowheads="1"/>
            </p:cNvSpPr>
            <p:nvPr/>
          </p:nvSpPr>
          <p:spPr bwMode="auto">
            <a:xfrm>
              <a:off x="5119688" y="3279901"/>
              <a:ext cx="486030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7</a:t>
              </a:r>
              <a:endParaRPr lang="en-US"/>
            </a:p>
          </p:txBody>
        </p:sp>
        <p:cxnSp>
          <p:nvCxnSpPr>
            <p:cNvPr id="98329" name="AutoShape 71"/>
            <p:cNvCxnSpPr>
              <a:cxnSpLocks noChangeShapeType="1"/>
              <a:stCxn id="98320" idx="2"/>
            </p:cNvCxnSpPr>
            <p:nvPr/>
          </p:nvCxnSpPr>
          <p:spPr bwMode="auto">
            <a:xfrm flipH="1">
              <a:off x="5632450" y="3222751"/>
              <a:ext cx="269875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30" name="AutoShape 72"/>
            <p:cNvCxnSpPr>
              <a:cxnSpLocks noChangeShapeType="1"/>
              <a:stCxn id="98313" idx="6"/>
            </p:cNvCxnSpPr>
            <p:nvPr/>
          </p:nvCxnSpPr>
          <p:spPr bwMode="auto">
            <a:xfrm>
              <a:off x="4854575" y="3237039"/>
              <a:ext cx="322263" cy="15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31" name="AutoShape 81"/>
            <p:cNvCxnSpPr>
              <a:cxnSpLocks noChangeShapeType="1"/>
              <a:stCxn id="98320" idx="6"/>
            </p:cNvCxnSpPr>
            <p:nvPr/>
          </p:nvCxnSpPr>
          <p:spPr bwMode="auto">
            <a:xfrm>
              <a:off x="6034088" y="3222751"/>
              <a:ext cx="309563" cy="78263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98332" name="Group 33"/>
            <p:cNvGrpSpPr>
              <a:grpSpLocks/>
            </p:cNvGrpSpPr>
            <p:nvPr/>
          </p:nvGrpSpPr>
          <p:grpSpPr bwMode="auto">
            <a:xfrm rot="5400000" flipH="1" flipV="1">
              <a:off x="1654175" y="3025735"/>
              <a:ext cx="177800" cy="455613"/>
              <a:chOff x="3450" y="2313"/>
              <a:chExt cx="111" cy="216"/>
            </a:xfrm>
          </p:grpSpPr>
          <p:sp>
            <p:nvSpPr>
              <p:cNvPr id="98391" name="Line 3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2" name="Line 3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3" name="Line 3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4" name="Line 3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5" name="Line 3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6" name="Line 3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7" name="Line 4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33" name="Text Box 49"/>
            <p:cNvSpPr txBox="1">
              <a:spLocks noChangeArrowheads="1"/>
            </p:cNvSpPr>
            <p:nvPr/>
          </p:nvSpPr>
          <p:spPr bwMode="auto">
            <a:xfrm>
              <a:off x="1498600" y="3309229"/>
              <a:ext cx="486030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 R</a:t>
              </a:r>
              <a:r>
                <a:rPr lang="en-US" baseline="-25000"/>
                <a:t>3</a:t>
              </a:r>
              <a:endParaRPr lang="en-US"/>
            </a:p>
          </p:txBody>
        </p:sp>
        <p:grpSp>
          <p:nvGrpSpPr>
            <p:cNvPr id="98334" name="Group 24"/>
            <p:cNvGrpSpPr>
              <a:grpSpLocks/>
            </p:cNvGrpSpPr>
            <p:nvPr/>
          </p:nvGrpSpPr>
          <p:grpSpPr bwMode="auto">
            <a:xfrm>
              <a:off x="441325" y="3853764"/>
              <a:ext cx="176213" cy="342900"/>
              <a:chOff x="1670" y="2765"/>
              <a:chExt cx="111" cy="216"/>
            </a:xfrm>
          </p:grpSpPr>
          <p:sp>
            <p:nvSpPr>
              <p:cNvPr id="98384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5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6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7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8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9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0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35" name="Text Box 32"/>
            <p:cNvSpPr txBox="1">
              <a:spLocks noChangeArrowheads="1"/>
            </p:cNvSpPr>
            <p:nvPr/>
          </p:nvSpPr>
          <p:spPr bwMode="auto">
            <a:xfrm>
              <a:off x="60160" y="3547377"/>
              <a:ext cx="428322" cy="92333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1</a:t>
              </a:r>
            </a:p>
            <a:p>
              <a:endParaRPr lang="en-US"/>
            </a:p>
          </p:txBody>
        </p:sp>
        <p:grpSp>
          <p:nvGrpSpPr>
            <p:cNvPr id="98336" name="Group 24"/>
            <p:cNvGrpSpPr>
              <a:grpSpLocks/>
            </p:cNvGrpSpPr>
            <p:nvPr/>
          </p:nvGrpSpPr>
          <p:grpSpPr bwMode="auto">
            <a:xfrm>
              <a:off x="1055019" y="3886199"/>
              <a:ext cx="176213" cy="342900"/>
              <a:chOff x="1670" y="2765"/>
              <a:chExt cx="111" cy="216"/>
            </a:xfrm>
          </p:grpSpPr>
          <p:sp>
            <p:nvSpPr>
              <p:cNvPr id="98377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78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79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0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1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2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83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37" name="Text Box 32"/>
            <p:cNvSpPr txBox="1">
              <a:spLocks noChangeArrowheads="1"/>
            </p:cNvSpPr>
            <p:nvPr/>
          </p:nvSpPr>
          <p:spPr bwMode="auto">
            <a:xfrm>
              <a:off x="701840" y="3579812"/>
              <a:ext cx="425450" cy="9159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2</a:t>
              </a:r>
            </a:p>
            <a:p>
              <a:endParaRPr lang="en-US"/>
            </a:p>
          </p:txBody>
        </p:sp>
        <p:grpSp>
          <p:nvGrpSpPr>
            <p:cNvPr id="98338" name="Group 73"/>
            <p:cNvGrpSpPr>
              <a:grpSpLocks/>
            </p:cNvGrpSpPr>
            <p:nvPr/>
          </p:nvGrpSpPr>
          <p:grpSpPr bwMode="auto">
            <a:xfrm>
              <a:off x="1833979" y="3505200"/>
              <a:ext cx="873125" cy="1006475"/>
              <a:chOff x="150" y="2121"/>
              <a:chExt cx="550" cy="634"/>
            </a:xfrm>
          </p:grpSpPr>
          <p:sp>
            <p:nvSpPr>
              <p:cNvPr id="98372" name="Text Box 74"/>
              <p:cNvSpPr txBox="1">
                <a:spLocks noChangeArrowheads="1"/>
              </p:cNvSpPr>
              <p:nvPr/>
            </p:nvSpPr>
            <p:spPr bwMode="auto">
              <a:xfrm>
                <a:off x="150" y="2121"/>
                <a:ext cx="236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i="1"/>
              </a:p>
              <a:p>
                <a:r>
                  <a:rPr lang="en-US" sz="2000"/>
                  <a:t>v</a:t>
                </a:r>
                <a:r>
                  <a:rPr lang="en-US" sz="2000" baseline="-25000"/>
                  <a:t>s</a:t>
                </a:r>
              </a:p>
              <a:p>
                <a:endParaRPr lang="en-US" sz="2000" b="0"/>
              </a:p>
            </p:txBody>
          </p:sp>
          <p:sp>
            <p:nvSpPr>
              <p:cNvPr id="98373" name="Oval 75"/>
              <p:cNvSpPr>
                <a:spLocks noChangeArrowheads="1"/>
              </p:cNvSpPr>
              <p:nvPr/>
            </p:nvSpPr>
            <p:spPr bwMode="auto">
              <a:xfrm>
                <a:off x="368" y="2318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374" name="Text Box 76"/>
              <p:cNvSpPr txBox="1">
                <a:spLocks noChangeArrowheads="1"/>
              </p:cNvSpPr>
              <p:nvPr/>
            </p:nvSpPr>
            <p:spPr bwMode="auto">
              <a:xfrm>
                <a:off x="477" y="2300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98375" name="Text Box 77"/>
              <p:cNvSpPr txBox="1">
                <a:spLocks noChangeArrowheads="1"/>
              </p:cNvSpPr>
              <p:nvPr/>
            </p:nvSpPr>
            <p:spPr bwMode="auto">
              <a:xfrm>
                <a:off x="474" y="2362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0"/>
              </a:p>
            </p:txBody>
          </p:sp>
          <p:sp>
            <p:nvSpPr>
              <p:cNvPr id="98376" name="Text Box 78"/>
              <p:cNvSpPr txBox="1">
                <a:spLocks noChangeArrowheads="1"/>
              </p:cNvSpPr>
              <p:nvPr/>
            </p:nvSpPr>
            <p:spPr bwMode="auto">
              <a:xfrm>
                <a:off x="435" y="2268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0"/>
                  <a:t>+</a:t>
                </a:r>
              </a:p>
              <a:p>
                <a:r>
                  <a:rPr lang="en-US" b="0"/>
                  <a:t>–</a:t>
                </a:r>
              </a:p>
            </p:txBody>
          </p:sp>
        </p:grpSp>
        <p:sp>
          <p:nvSpPr>
            <p:cNvPr id="98339" name="Oval 21"/>
            <p:cNvSpPr>
              <a:spLocks noChangeArrowheads="1"/>
            </p:cNvSpPr>
            <p:nvPr/>
          </p:nvSpPr>
          <p:spPr bwMode="auto">
            <a:xfrm>
              <a:off x="1066800" y="3200400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0" name="Oval 21"/>
            <p:cNvSpPr>
              <a:spLocks noChangeArrowheads="1"/>
            </p:cNvSpPr>
            <p:nvPr/>
          </p:nvSpPr>
          <p:spPr bwMode="auto">
            <a:xfrm>
              <a:off x="1087437" y="4906962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41" name="Shape 118"/>
            <p:cNvCxnSpPr>
              <a:cxnSpLocks noChangeShapeType="1"/>
              <a:stCxn id="98384" idx="0"/>
              <a:endCxn id="98339" idx="2"/>
            </p:cNvCxnSpPr>
            <p:nvPr/>
          </p:nvCxnSpPr>
          <p:spPr bwMode="auto">
            <a:xfrm rot="5400000" flipH="1" flipV="1">
              <a:off x="496039" y="3283004"/>
              <a:ext cx="592245" cy="549275"/>
            </a:xfrm>
            <a:prstGeom prst="bentConnector4">
              <a:avLst>
                <a:gd name="adj1" fmla="val 99546"/>
                <a:gd name="adj2" fmla="val 26245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42" name="Shape 124"/>
            <p:cNvCxnSpPr>
              <a:cxnSpLocks noChangeShapeType="1"/>
              <a:stCxn id="98386" idx="1"/>
              <a:endCxn id="98340" idx="2"/>
            </p:cNvCxnSpPr>
            <p:nvPr/>
          </p:nvCxnSpPr>
          <p:spPr bwMode="auto">
            <a:xfrm rot="16200000" flipH="1">
              <a:off x="423916" y="4304560"/>
              <a:ext cx="771417" cy="555624"/>
            </a:xfrm>
            <a:prstGeom prst="bentConnector4">
              <a:avLst>
                <a:gd name="adj1" fmla="val 99819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43" name="Straight Connector 129"/>
            <p:cNvCxnSpPr>
              <a:cxnSpLocks noChangeShapeType="1"/>
              <a:stCxn id="98377" idx="0"/>
              <a:endCxn id="98339" idx="4"/>
            </p:cNvCxnSpPr>
            <p:nvPr/>
          </p:nvCxnSpPr>
          <p:spPr bwMode="auto">
            <a:xfrm rot="5400000" flipH="1" flipV="1">
              <a:off x="850169" y="3603687"/>
              <a:ext cx="563561" cy="14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44" name="Straight Arrow Connector 131"/>
            <p:cNvCxnSpPr>
              <a:cxnSpLocks noChangeShapeType="1"/>
              <a:stCxn id="98379" idx="1"/>
              <a:endCxn id="98340" idx="0"/>
            </p:cNvCxnSpPr>
            <p:nvPr/>
          </p:nvCxnSpPr>
          <p:spPr bwMode="auto">
            <a:xfrm rot="16200000" flipH="1">
              <a:off x="810481" y="4564124"/>
              <a:ext cx="677863" cy="7812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/>
            </a:ln>
          </p:spPr>
        </p:cxnSp>
        <p:cxnSp>
          <p:nvCxnSpPr>
            <p:cNvPr id="98345" name="Straight Connector 133"/>
            <p:cNvCxnSpPr>
              <a:cxnSpLocks noChangeShapeType="1"/>
              <a:stCxn id="98391" idx="0"/>
              <a:endCxn id="98339" idx="6"/>
            </p:cNvCxnSpPr>
            <p:nvPr/>
          </p:nvCxnSpPr>
          <p:spPr bwMode="auto">
            <a:xfrm flipH="1" flipV="1">
              <a:off x="1198563" y="3261519"/>
              <a:ext cx="316706" cy="403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46" name="Oval 21"/>
            <p:cNvSpPr>
              <a:spLocks noChangeArrowheads="1"/>
            </p:cNvSpPr>
            <p:nvPr/>
          </p:nvSpPr>
          <p:spPr bwMode="auto">
            <a:xfrm>
              <a:off x="2382837" y="3188368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47" name="Straight Connector 136"/>
            <p:cNvCxnSpPr>
              <a:cxnSpLocks noChangeShapeType="1"/>
              <a:stCxn id="98393" idx="1"/>
              <a:endCxn id="98346" idx="2"/>
            </p:cNvCxnSpPr>
            <p:nvPr/>
          </p:nvCxnSpPr>
          <p:spPr bwMode="auto">
            <a:xfrm rot="10800000" flipH="1">
              <a:off x="1970881" y="3249487"/>
              <a:ext cx="411955" cy="165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48" name="Straight Connector 138"/>
            <p:cNvCxnSpPr>
              <a:cxnSpLocks noChangeShapeType="1"/>
              <a:stCxn id="98376" idx="0"/>
              <a:endCxn id="98346" idx="4"/>
            </p:cNvCxnSpPr>
            <p:nvPr/>
          </p:nvCxnSpPr>
          <p:spPr bwMode="auto">
            <a:xfrm rot="5400000" flipH="1" flipV="1">
              <a:off x="2231774" y="3521619"/>
              <a:ext cx="427957" cy="593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98349" name="Oval 21"/>
            <p:cNvSpPr>
              <a:spLocks noChangeArrowheads="1"/>
            </p:cNvSpPr>
            <p:nvPr/>
          </p:nvSpPr>
          <p:spPr bwMode="auto">
            <a:xfrm>
              <a:off x="2382837" y="4904872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50" name="Straight Connector 141"/>
            <p:cNvCxnSpPr>
              <a:cxnSpLocks noChangeShapeType="1"/>
              <a:stCxn id="98340" idx="6"/>
              <a:endCxn id="98349" idx="2"/>
            </p:cNvCxnSpPr>
            <p:nvPr/>
          </p:nvCxnSpPr>
          <p:spPr bwMode="auto">
            <a:xfrm flipV="1">
              <a:off x="1219200" y="4965991"/>
              <a:ext cx="1163637" cy="2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51" name="Straight Connector 143"/>
            <p:cNvCxnSpPr>
              <a:cxnSpLocks noChangeShapeType="1"/>
              <a:stCxn id="98349" idx="0"/>
              <a:endCxn id="98376" idx="2"/>
            </p:cNvCxnSpPr>
            <p:nvPr/>
          </p:nvCxnSpPr>
          <p:spPr bwMode="auto">
            <a:xfrm rot="16200000" flipV="1">
              <a:off x="2183274" y="4639426"/>
              <a:ext cx="524959" cy="593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98352" name="Group 24"/>
            <p:cNvGrpSpPr>
              <a:grpSpLocks/>
            </p:cNvGrpSpPr>
            <p:nvPr/>
          </p:nvGrpSpPr>
          <p:grpSpPr bwMode="auto">
            <a:xfrm>
              <a:off x="3284789" y="3887787"/>
              <a:ext cx="176213" cy="342900"/>
              <a:chOff x="1670" y="2765"/>
              <a:chExt cx="111" cy="216"/>
            </a:xfrm>
          </p:grpSpPr>
          <p:sp>
            <p:nvSpPr>
              <p:cNvPr id="98365" name="Line 25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6" name="Line 26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7" name="Line 27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8" name="Line 28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69" name="Line 29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70" name="Line 30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71" name="Line 31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353" name="Text Box 32"/>
            <p:cNvSpPr txBox="1">
              <a:spLocks noChangeArrowheads="1"/>
            </p:cNvSpPr>
            <p:nvPr/>
          </p:nvSpPr>
          <p:spPr bwMode="auto">
            <a:xfrm>
              <a:off x="2895600" y="3581400"/>
              <a:ext cx="428322" cy="92333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/>
                <a:t>R</a:t>
              </a:r>
              <a:r>
                <a:rPr lang="en-US" baseline="-25000"/>
                <a:t>4</a:t>
              </a:r>
            </a:p>
            <a:p>
              <a:endParaRPr lang="en-US"/>
            </a:p>
          </p:txBody>
        </p:sp>
        <p:sp>
          <p:nvSpPr>
            <p:cNvPr id="98354" name="Oval 21"/>
            <p:cNvSpPr>
              <a:spLocks noChangeArrowheads="1"/>
            </p:cNvSpPr>
            <p:nvPr/>
          </p:nvSpPr>
          <p:spPr bwMode="auto">
            <a:xfrm>
              <a:off x="3297237" y="3188368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5" name="Oval 21"/>
            <p:cNvSpPr>
              <a:spLocks noChangeArrowheads="1"/>
            </p:cNvSpPr>
            <p:nvPr/>
          </p:nvSpPr>
          <p:spPr bwMode="auto">
            <a:xfrm>
              <a:off x="3309269" y="4906962"/>
              <a:ext cx="131763" cy="12223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8356" name="Straight Connector 156"/>
            <p:cNvCxnSpPr>
              <a:cxnSpLocks noChangeShapeType="1"/>
              <a:stCxn id="98346" idx="6"/>
              <a:endCxn id="98354" idx="2"/>
            </p:cNvCxnSpPr>
            <p:nvPr/>
          </p:nvCxnSpPr>
          <p:spPr bwMode="auto">
            <a:xfrm>
              <a:off x="2514600" y="3249487"/>
              <a:ext cx="782637" cy="15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57" name="Straight Connector 158"/>
            <p:cNvCxnSpPr>
              <a:cxnSpLocks noChangeShapeType="1"/>
              <a:stCxn id="98349" idx="6"/>
              <a:endCxn id="98355" idx="2"/>
            </p:cNvCxnSpPr>
            <p:nvPr/>
          </p:nvCxnSpPr>
          <p:spPr bwMode="auto">
            <a:xfrm>
              <a:off x="2514600" y="4965991"/>
              <a:ext cx="794669" cy="209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58" name="Straight Connector 160"/>
            <p:cNvCxnSpPr>
              <a:cxnSpLocks noChangeShapeType="1"/>
              <a:stCxn id="98354" idx="4"/>
              <a:endCxn id="98365" idx="0"/>
            </p:cNvCxnSpPr>
            <p:nvPr/>
          </p:nvCxnSpPr>
          <p:spPr bwMode="auto">
            <a:xfrm rot="5400000">
              <a:off x="3073464" y="3598131"/>
              <a:ext cx="577181" cy="213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59" name="Straight Connector 162"/>
            <p:cNvCxnSpPr>
              <a:cxnSpLocks noChangeShapeType="1"/>
              <a:stCxn id="98367" idx="1"/>
              <a:endCxn id="98355" idx="0"/>
            </p:cNvCxnSpPr>
            <p:nvPr/>
          </p:nvCxnSpPr>
          <p:spPr bwMode="auto">
            <a:xfrm rot="-5400000" flipH="1" flipV="1">
              <a:off x="3037076" y="4568761"/>
              <a:ext cx="676275" cy="126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0" name="Straight Connector 164"/>
            <p:cNvCxnSpPr>
              <a:cxnSpLocks noChangeShapeType="1"/>
              <a:stCxn id="98415" idx="0"/>
              <a:endCxn id="98354" idx="6"/>
            </p:cNvCxnSpPr>
            <p:nvPr/>
          </p:nvCxnSpPr>
          <p:spPr bwMode="auto">
            <a:xfrm flipH="1">
              <a:off x="3429000" y="3248259"/>
              <a:ext cx="321469" cy="122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1" name="Straight Connector 166"/>
            <p:cNvCxnSpPr>
              <a:cxnSpLocks noChangeShapeType="1"/>
              <a:stCxn id="98355" idx="6"/>
              <a:endCxn id="98321" idx="2"/>
            </p:cNvCxnSpPr>
            <p:nvPr/>
          </p:nvCxnSpPr>
          <p:spPr bwMode="auto">
            <a:xfrm>
              <a:off x="3441032" y="4968081"/>
              <a:ext cx="1307181" cy="5219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2" name="Straight Connector 170"/>
            <p:cNvCxnSpPr>
              <a:cxnSpLocks noChangeShapeType="1"/>
              <a:stCxn id="98422" idx="0"/>
              <a:endCxn id="98313" idx="4"/>
            </p:cNvCxnSpPr>
            <p:nvPr/>
          </p:nvCxnSpPr>
          <p:spPr bwMode="auto">
            <a:xfrm rot="5400000" flipH="1">
              <a:off x="4461336" y="3624723"/>
              <a:ext cx="665036" cy="1031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3" name="Straight Connector 172"/>
            <p:cNvCxnSpPr>
              <a:cxnSpLocks noChangeShapeType="1"/>
              <a:stCxn id="98424" idx="1"/>
              <a:endCxn id="98321" idx="0"/>
            </p:cNvCxnSpPr>
            <p:nvPr/>
          </p:nvCxnSpPr>
          <p:spPr bwMode="auto">
            <a:xfrm rot="16200000" flipH="1">
              <a:off x="4510257" y="4608343"/>
              <a:ext cx="606881" cy="79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98364" name="Shape 175"/>
            <p:cNvCxnSpPr>
              <a:cxnSpLocks noChangeShapeType="1"/>
              <a:stCxn id="98407" idx="1"/>
              <a:endCxn id="98323" idx="6"/>
            </p:cNvCxnSpPr>
            <p:nvPr/>
          </p:nvCxnSpPr>
          <p:spPr bwMode="auto">
            <a:xfrm rot="-5400000" flipH="1" flipV="1">
              <a:off x="5891445" y="4506806"/>
              <a:ext cx="625011" cy="307975"/>
            </a:xfrm>
            <a:prstGeom prst="bentConnector4">
              <a:avLst>
                <a:gd name="adj1" fmla="val 100102"/>
                <a:gd name="adj2" fmla="val 6469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98312" name="TextBox 179"/>
          <p:cNvSpPr txBox="1">
            <a:spLocks noChangeArrowheads="1"/>
          </p:cNvSpPr>
          <p:nvPr/>
        </p:nvSpPr>
        <p:spPr bwMode="auto">
          <a:xfrm>
            <a:off x="1030288" y="5562600"/>
            <a:ext cx="5468937" cy="369888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NB: the answer to this problem in the book is wrong!!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9933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9933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7517E02-9E97-44C6-ADCA-FB334FED6C04}" type="slidenum">
              <a:rPr lang="en-US" smtClean="0"/>
              <a:pPr lvl="1"/>
              <a:t>94</a:t>
            </a:fld>
            <a:endParaRPr lang="en-US" smtClean="0"/>
          </a:p>
        </p:txBody>
      </p:sp>
      <p:sp>
        <p:nvSpPr>
          <p:cNvPr id="993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993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99335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36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99434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5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6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7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8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9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40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37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99338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99427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8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9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0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1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2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33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99339" name="AutoShape 41"/>
          <p:cNvCxnSpPr>
            <a:cxnSpLocks noChangeShapeType="1"/>
            <a:stCxn id="99335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9340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99424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5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6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41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9342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99345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346" name="AutoShape 52"/>
          <p:cNvCxnSpPr>
            <a:cxnSpLocks noChangeShapeType="1"/>
            <a:stCxn id="99343" idx="6"/>
            <a:endCxn id="99345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9347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99417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8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9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0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1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2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23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48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99349" name="AutoShape 71"/>
          <p:cNvCxnSpPr>
            <a:cxnSpLocks noChangeShapeType="1"/>
            <a:stCxn id="99342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50" name="AutoShape 72"/>
          <p:cNvCxnSpPr>
            <a:cxnSpLocks noChangeShapeType="1"/>
            <a:stCxn id="99335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9351" name="Group 33"/>
          <p:cNvGrpSpPr>
            <a:grpSpLocks/>
          </p:cNvGrpSpPr>
          <p:nvPr/>
        </p:nvGrpSpPr>
        <p:grpSpPr bwMode="auto">
          <a:xfrm rot="5400000" flipH="1" flipV="1">
            <a:off x="1596232" y="3024981"/>
            <a:ext cx="177800" cy="455613"/>
            <a:chOff x="3450" y="2313"/>
            <a:chExt cx="111" cy="216"/>
          </a:xfrm>
        </p:grpSpPr>
        <p:sp>
          <p:nvSpPr>
            <p:cNvPr id="99410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1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2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3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4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5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16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52" name="Text Box 49"/>
          <p:cNvSpPr txBox="1">
            <a:spLocks noChangeArrowheads="1"/>
          </p:cNvSpPr>
          <p:nvPr/>
        </p:nvSpPr>
        <p:spPr bwMode="auto">
          <a:xfrm>
            <a:off x="1441450" y="3309938"/>
            <a:ext cx="485775" cy="3683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grpSp>
        <p:nvGrpSpPr>
          <p:cNvPr id="99353" name="Group 24"/>
          <p:cNvGrpSpPr>
            <a:grpSpLocks/>
          </p:cNvGrpSpPr>
          <p:nvPr/>
        </p:nvGrpSpPr>
        <p:grpSpPr bwMode="auto">
          <a:xfrm>
            <a:off x="384175" y="3854450"/>
            <a:ext cx="176213" cy="342900"/>
            <a:chOff x="1670" y="2765"/>
            <a:chExt cx="111" cy="216"/>
          </a:xfrm>
        </p:grpSpPr>
        <p:sp>
          <p:nvSpPr>
            <p:cNvPr id="99403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4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5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6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7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8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9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54" name="Text Box 32"/>
          <p:cNvSpPr txBox="1">
            <a:spLocks noChangeArrowheads="1"/>
          </p:cNvSpPr>
          <p:nvPr/>
        </p:nvSpPr>
        <p:spPr bwMode="auto">
          <a:xfrm>
            <a:off x="3175" y="3548063"/>
            <a:ext cx="428625" cy="9223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grpSp>
        <p:nvGrpSpPr>
          <p:cNvPr id="99355" name="Group 24"/>
          <p:cNvGrpSpPr>
            <a:grpSpLocks/>
          </p:cNvGrpSpPr>
          <p:nvPr/>
        </p:nvGrpSpPr>
        <p:grpSpPr bwMode="auto">
          <a:xfrm>
            <a:off x="998538" y="3886200"/>
            <a:ext cx="176212" cy="342900"/>
            <a:chOff x="1670" y="2765"/>
            <a:chExt cx="111" cy="216"/>
          </a:xfrm>
        </p:grpSpPr>
        <p:sp>
          <p:nvSpPr>
            <p:cNvPr id="99396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97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98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99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0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1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402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56" name="Text Box 32"/>
          <p:cNvSpPr txBox="1">
            <a:spLocks noChangeArrowheads="1"/>
          </p:cNvSpPr>
          <p:nvPr/>
        </p:nvSpPr>
        <p:spPr bwMode="auto">
          <a:xfrm>
            <a:off x="644525" y="3579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grpSp>
        <p:nvGrpSpPr>
          <p:cNvPr id="99357" name="Group 73"/>
          <p:cNvGrpSpPr>
            <a:grpSpLocks/>
          </p:cNvGrpSpPr>
          <p:nvPr/>
        </p:nvGrpSpPr>
        <p:grpSpPr bwMode="auto">
          <a:xfrm>
            <a:off x="1776413" y="3505200"/>
            <a:ext cx="873125" cy="1006475"/>
            <a:chOff x="150" y="2121"/>
            <a:chExt cx="550" cy="634"/>
          </a:xfrm>
        </p:grpSpPr>
        <p:sp>
          <p:nvSpPr>
            <p:cNvPr id="99391" name="Text Box 74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i="1"/>
            </a:p>
            <a:p>
              <a:r>
                <a:rPr lang="en-US" sz="2000"/>
                <a:t>v</a:t>
              </a:r>
              <a:r>
                <a:rPr lang="en-US" sz="2000" baseline="-25000"/>
                <a:t>s</a:t>
              </a:r>
            </a:p>
            <a:p>
              <a:endParaRPr lang="en-US" sz="2000" b="0"/>
            </a:p>
          </p:txBody>
        </p:sp>
        <p:sp>
          <p:nvSpPr>
            <p:cNvPr id="99392" name="Oval 75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93" name="Text Box 76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99394" name="Text Box 77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99395" name="Text Box 78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0"/>
                <a:t>+</a:t>
              </a:r>
            </a:p>
            <a:p>
              <a:r>
                <a:rPr lang="en-US" b="0"/>
                <a:t>–</a:t>
              </a:r>
            </a:p>
          </p:txBody>
        </p:sp>
      </p:grpSp>
      <p:sp>
        <p:nvSpPr>
          <p:cNvPr id="99358" name="Oval 21"/>
          <p:cNvSpPr>
            <a:spLocks noChangeArrowheads="1"/>
          </p:cNvSpPr>
          <p:nvPr/>
        </p:nvSpPr>
        <p:spPr bwMode="auto">
          <a:xfrm>
            <a:off x="1009650" y="3200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Oval 21"/>
          <p:cNvSpPr>
            <a:spLocks noChangeArrowheads="1"/>
          </p:cNvSpPr>
          <p:nvPr/>
        </p:nvSpPr>
        <p:spPr bwMode="auto">
          <a:xfrm>
            <a:off x="10302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360" name="Shape 118"/>
          <p:cNvCxnSpPr>
            <a:cxnSpLocks noChangeShapeType="1"/>
            <a:stCxn id="99403" idx="0"/>
            <a:endCxn id="99358" idx="2"/>
          </p:cNvCxnSpPr>
          <p:nvPr/>
        </p:nvCxnSpPr>
        <p:spPr bwMode="auto">
          <a:xfrm rot="5400000" flipH="1" flipV="1">
            <a:off x="438944" y="3283744"/>
            <a:ext cx="592137" cy="549275"/>
          </a:xfrm>
          <a:prstGeom prst="bentConnector4">
            <a:avLst>
              <a:gd name="adj1" fmla="val 99546"/>
              <a:gd name="adj2" fmla="val 2624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61" name="Shape 124"/>
          <p:cNvCxnSpPr>
            <a:cxnSpLocks noChangeShapeType="1"/>
            <a:stCxn id="99405" idx="1"/>
            <a:endCxn id="99359" idx="2"/>
          </p:cNvCxnSpPr>
          <p:nvPr/>
        </p:nvCxnSpPr>
        <p:spPr bwMode="auto">
          <a:xfrm rot="16200000" flipH="1">
            <a:off x="367507" y="4304506"/>
            <a:ext cx="769938" cy="555625"/>
          </a:xfrm>
          <a:prstGeom prst="bentConnector4">
            <a:avLst>
              <a:gd name="adj1" fmla="val 9981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62" name="Straight Connector 129"/>
          <p:cNvCxnSpPr>
            <a:cxnSpLocks noChangeShapeType="1"/>
            <a:stCxn id="99396" idx="0"/>
            <a:endCxn id="99358" idx="4"/>
          </p:cNvCxnSpPr>
          <p:nvPr/>
        </p:nvCxnSpPr>
        <p:spPr bwMode="auto">
          <a:xfrm rot="5400000" flipH="1" flipV="1">
            <a:off x="792957" y="3604419"/>
            <a:ext cx="5635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63" name="Straight Arrow Connector 131"/>
          <p:cNvCxnSpPr>
            <a:cxnSpLocks noChangeShapeType="1"/>
            <a:stCxn id="99398" idx="1"/>
            <a:endCxn id="99359" idx="0"/>
          </p:cNvCxnSpPr>
          <p:nvPr/>
        </p:nvCxnSpPr>
        <p:spPr bwMode="auto">
          <a:xfrm rot="16200000" flipH="1">
            <a:off x="754062" y="4564063"/>
            <a:ext cx="677863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/>
          </a:ln>
        </p:spPr>
      </p:cxnSp>
      <p:cxnSp>
        <p:nvCxnSpPr>
          <p:cNvPr id="99364" name="Straight Connector 133"/>
          <p:cNvCxnSpPr>
            <a:cxnSpLocks noChangeShapeType="1"/>
            <a:stCxn id="99410" idx="0"/>
            <a:endCxn id="99358" idx="6"/>
          </p:cNvCxnSpPr>
          <p:nvPr/>
        </p:nvCxnSpPr>
        <p:spPr bwMode="auto">
          <a:xfrm flipH="1" flipV="1">
            <a:off x="1141413" y="3262313"/>
            <a:ext cx="3175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9365" name="Oval 21"/>
          <p:cNvSpPr>
            <a:spLocks noChangeArrowheads="1"/>
          </p:cNvSpPr>
          <p:nvPr/>
        </p:nvSpPr>
        <p:spPr bwMode="auto">
          <a:xfrm>
            <a:off x="23256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366" name="Straight Connector 136"/>
          <p:cNvCxnSpPr>
            <a:cxnSpLocks noChangeShapeType="1"/>
            <a:stCxn id="99412" idx="1"/>
            <a:endCxn id="99365" idx="2"/>
          </p:cNvCxnSpPr>
          <p:nvPr/>
        </p:nvCxnSpPr>
        <p:spPr bwMode="auto">
          <a:xfrm rot="10800000" flipH="1">
            <a:off x="1912938" y="3249613"/>
            <a:ext cx="4127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67" name="Straight Connector 138"/>
          <p:cNvCxnSpPr>
            <a:cxnSpLocks noChangeShapeType="1"/>
            <a:stCxn id="99395" idx="0"/>
            <a:endCxn id="99365" idx="4"/>
          </p:cNvCxnSpPr>
          <p:nvPr/>
        </p:nvCxnSpPr>
        <p:spPr bwMode="auto">
          <a:xfrm rot="5400000" flipH="1" flipV="1">
            <a:off x="2174875" y="3521076"/>
            <a:ext cx="4286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9368" name="Oval 21"/>
          <p:cNvSpPr>
            <a:spLocks noChangeArrowheads="1"/>
          </p:cNvSpPr>
          <p:nvPr/>
        </p:nvSpPr>
        <p:spPr bwMode="auto">
          <a:xfrm>
            <a:off x="2325688" y="49053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369" name="Straight Connector 141"/>
          <p:cNvCxnSpPr>
            <a:cxnSpLocks noChangeShapeType="1"/>
            <a:stCxn id="99359" idx="6"/>
            <a:endCxn id="99368" idx="2"/>
          </p:cNvCxnSpPr>
          <p:nvPr/>
        </p:nvCxnSpPr>
        <p:spPr bwMode="auto">
          <a:xfrm flipV="1">
            <a:off x="1162050" y="4965700"/>
            <a:ext cx="11636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70" name="Straight Connector 143"/>
          <p:cNvCxnSpPr>
            <a:cxnSpLocks noChangeShapeType="1"/>
            <a:stCxn id="99368" idx="0"/>
            <a:endCxn id="99395" idx="2"/>
          </p:cNvCxnSpPr>
          <p:nvPr/>
        </p:nvCxnSpPr>
        <p:spPr bwMode="auto">
          <a:xfrm rot="16200000" flipV="1">
            <a:off x="2126457" y="4639469"/>
            <a:ext cx="5254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9371" name="Group 24"/>
          <p:cNvGrpSpPr>
            <a:grpSpLocks/>
          </p:cNvGrpSpPr>
          <p:nvPr/>
        </p:nvGrpSpPr>
        <p:grpSpPr bwMode="auto">
          <a:xfrm>
            <a:off x="3227388" y="3887788"/>
            <a:ext cx="176212" cy="342900"/>
            <a:chOff x="1670" y="2765"/>
            <a:chExt cx="111" cy="216"/>
          </a:xfrm>
        </p:grpSpPr>
        <p:sp>
          <p:nvSpPr>
            <p:cNvPr id="99384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5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6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7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8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89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9390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72" name="Text Box 32"/>
          <p:cNvSpPr txBox="1">
            <a:spLocks noChangeArrowheads="1"/>
          </p:cNvSpPr>
          <p:nvPr/>
        </p:nvSpPr>
        <p:spPr bwMode="auto">
          <a:xfrm>
            <a:off x="28384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4</a:t>
            </a:r>
          </a:p>
          <a:p>
            <a:endParaRPr lang="en-US"/>
          </a:p>
        </p:txBody>
      </p:sp>
      <p:sp>
        <p:nvSpPr>
          <p:cNvPr id="99373" name="Oval 21"/>
          <p:cNvSpPr>
            <a:spLocks noChangeArrowheads="1"/>
          </p:cNvSpPr>
          <p:nvPr/>
        </p:nvSpPr>
        <p:spPr bwMode="auto">
          <a:xfrm>
            <a:off x="32400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4" name="Oval 21"/>
          <p:cNvSpPr>
            <a:spLocks noChangeArrowheads="1"/>
          </p:cNvSpPr>
          <p:nvPr/>
        </p:nvSpPr>
        <p:spPr bwMode="auto">
          <a:xfrm>
            <a:off x="32527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9375" name="Straight Connector 156"/>
          <p:cNvCxnSpPr>
            <a:cxnSpLocks noChangeShapeType="1"/>
            <a:stCxn id="99365" idx="6"/>
            <a:endCxn id="99373" idx="2"/>
          </p:cNvCxnSpPr>
          <p:nvPr/>
        </p:nvCxnSpPr>
        <p:spPr bwMode="auto">
          <a:xfrm>
            <a:off x="2457450" y="3249613"/>
            <a:ext cx="78263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76" name="Straight Connector 158"/>
          <p:cNvCxnSpPr>
            <a:cxnSpLocks noChangeShapeType="1"/>
            <a:stCxn id="99368" idx="6"/>
            <a:endCxn id="99374" idx="2"/>
          </p:cNvCxnSpPr>
          <p:nvPr/>
        </p:nvCxnSpPr>
        <p:spPr bwMode="auto">
          <a:xfrm>
            <a:off x="2457450" y="4965700"/>
            <a:ext cx="7953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77" name="Straight Connector 160"/>
          <p:cNvCxnSpPr>
            <a:cxnSpLocks noChangeShapeType="1"/>
            <a:stCxn id="99373" idx="4"/>
            <a:endCxn id="99384" idx="0"/>
          </p:cNvCxnSpPr>
          <p:nvPr/>
        </p:nvCxnSpPr>
        <p:spPr bwMode="auto">
          <a:xfrm rot="5400000">
            <a:off x="3016251" y="3597275"/>
            <a:ext cx="577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78" name="Straight Connector 162"/>
          <p:cNvCxnSpPr>
            <a:cxnSpLocks noChangeShapeType="1"/>
            <a:stCxn id="99386" idx="1"/>
            <a:endCxn id="99374" idx="0"/>
          </p:cNvCxnSpPr>
          <p:nvPr/>
        </p:nvCxnSpPr>
        <p:spPr bwMode="auto">
          <a:xfrm rot="-5400000" flipH="1" flipV="1">
            <a:off x="2979737" y="4568826"/>
            <a:ext cx="6762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79" name="Straight Connector 164"/>
          <p:cNvCxnSpPr>
            <a:cxnSpLocks noChangeShapeType="1"/>
            <a:stCxn id="99427" idx="0"/>
            <a:endCxn id="99373" idx="6"/>
          </p:cNvCxnSpPr>
          <p:nvPr/>
        </p:nvCxnSpPr>
        <p:spPr bwMode="auto">
          <a:xfrm flipH="1">
            <a:off x="3371850" y="3248025"/>
            <a:ext cx="32226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80" name="Straight Connector 166"/>
          <p:cNvCxnSpPr>
            <a:cxnSpLocks noChangeShapeType="1"/>
            <a:stCxn id="99374" idx="6"/>
            <a:endCxn id="99343" idx="2"/>
          </p:cNvCxnSpPr>
          <p:nvPr/>
        </p:nvCxnSpPr>
        <p:spPr bwMode="auto">
          <a:xfrm>
            <a:off x="3384550" y="4967288"/>
            <a:ext cx="13065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81" name="Straight Connector 170"/>
          <p:cNvCxnSpPr>
            <a:cxnSpLocks noChangeShapeType="1"/>
            <a:stCxn id="99434" idx="0"/>
            <a:endCxn id="99335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9382" name="Straight Connector 172"/>
          <p:cNvCxnSpPr>
            <a:cxnSpLocks noChangeShapeType="1"/>
            <a:stCxn id="99436" idx="1"/>
            <a:endCxn id="99343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9383" name="Text Box 67"/>
          <p:cNvSpPr txBox="1">
            <a:spLocks noChangeArrowheads="1"/>
          </p:cNvSpPr>
          <p:nvPr/>
        </p:nvSpPr>
        <p:spPr bwMode="auto">
          <a:xfrm>
            <a:off x="6400800" y="2362200"/>
            <a:ext cx="2514600" cy="654050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03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03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C1729B0-91C1-4217-A396-348D84421982}" type="slidenum">
              <a:rPr lang="en-US" smtClean="0"/>
              <a:pPr lvl="1"/>
              <a:t>95</a:t>
            </a:fld>
            <a:endParaRPr lang="en-US" smtClean="0"/>
          </a:p>
        </p:txBody>
      </p:sp>
      <p:sp>
        <p:nvSpPr>
          <p:cNvPr id="1003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10035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100359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0360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100455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6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7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8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9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60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61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61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100362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100448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9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0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1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2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3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54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0363" name="AutoShape 41"/>
          <p:cNvCxnSpPr>
            <a:cxnSpLocks noChangeShapeType="1"/>
            <a:stCxn id="100359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0364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100445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6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7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65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0366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100369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370" name="AutoShape 52"/>
          <p:cNvCxnSpPr>
            <a:cxnSpLocks noChangeShapeType="1"/>
            <a:stCxn id="100367" idx="6"/>
            <a:endCxn id="100369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0371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100438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9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0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1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2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3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44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72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100373" name="AutoShape 71"/>
          <p:cNvCxnSpPr>
            <a:cxnSpLocks noChangeShapeType="1"/>
            <a:stCxn id="100366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74" name="AutoShape 72"/>
          <p:cNvCxnSpPr>
            <a:cxnSpLocks noChangeShapeType="1"/>
            <a:stCxn id="100359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0375" name="Group 33"/>
          <p:cNvGrpSpPr>
            <a:grpSpLocks/>
          </p:cNvGrpSpPr>
          <p:nvPr/>
        </p:nvGrpSpPr>
        <p:grpSpPr bwMode="auto">
          <a:xfrm rot="5400000" flipH="1" flipV="1">
            <a:off x="1596232" y="3024981"/>
            <a:ext cx="177800" cy="455613"/>
            <a:chOff x="3450" y="2313"/>
            <a:chExt cx="111" cy="216"/>
          </a:xfrm>
        </p:grpSpPr>
        <p:sp>
          <p:nvSpPr>
            <p:cNvPr id="100431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2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3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4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5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6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7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76" name="Text Box 49"/>
          <p:cNvSpPr txBox="1">
            <a:spLocks noChangeArrowheads="1"/>
          </p:cNvSpPr>
          <p:nvPr/>
        </p:nvSpPr>
        <p:spPr bwMode="auto">
          <a:xfrm>
            <a:off x="1441450" y="3309938"/>
            <a:ext cx="485775" cy="3683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grpSp>
        <p:nvGrpSpPr>
          <p:cNvPr id="100377" name="Group 24"/>
          <p:cNvGrpSpPr>
            <a:grpSpLocks/>
          </p:cNvGrpSpPr>
          <p:nvPr/>
        </p:nvGrpSpPr>
        <p:grpSpPr bwMode="auto">
          <a:xfrm>
            <a:off x="384175" y="3854450"/>
            <a:ext cx="176213" cy="342900"/>
            <a:chOff x="1670" y="2765"/>
            <a:chExt cx="111" cy="216"/>
          </a:xfrm>
        </p:grpSpPr>
        <p:sp>
          <p:nvSpPr>
            <p:cNvPr id="100424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5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6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7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8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9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30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78" name="Text Box 32"/>
          <p:cNvSpPr txBox="1">
            <a:spLocks noChangeArrowheads="1"/>
          </p:cNvSpPr>
          <p:nvPr/>
        </p:nvSpPr>
        <p:spPr bwMode="auto">
          <a:xfrm>
            <a:off x="3175" y="3548063"/>
            <a:ext cx="428625" cy="9223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grpSp>
        <p:nvGrpSpPr>
          <p:cNvPr id="100379" name="Group 24"/>
          <p:cNvGrpSpPr>
            <a:grpSpLocks/>
          </p:cNvGrpSpPr>
          <p:nvPr/>
        </p:nvGrpSpPr>
        <p:grpSpPr bwMode="auto">
          <a:xfrm>
            <a:off x="998538" y="3886200"/>
            <a:ext cx="176212" cy="342900"/>
            <a:chOff x="1670" y="2765"/>
            <a:chExt cx="111" cy="216"/>
          </a:xfrm>
        </p:grpSpPr>
        <p:sp>
          <p:nvSpPr>
            <p:cNvPr id="100417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8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9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0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1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2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23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80" name="Text Box 32"/>
          <p:cNvSpPr txBox="1">
            <a:spLocks noChangeArrowheads="1"/>
          </p:cNvSpPr>
          <p:nvPr/>
        </p:nvSpPr>
        <p:spPr bwMode="auto">
          <a:xfrm>
            <a:off x="644525" y="3579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sp>
        <p:nvSpPr>
          <p:cNvPr id="100381" name="Oval 21"/>
          <p:cNvSpPr>
            <a:spLocks noChangeArrowheads="1"/>
          </p:cNvSpPr>
          <p:nvPr/>
        </p:nvSpPr>
        <p:spPr bwMode="auto">
          <a:xfrm>
            <a:off x="1009650" y="3200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Oval 21"/>
          <p:cNvSpPr>
            <a:spLocks noChangeArrowheads="1"/>
          </p:cNvSpPr>
          <p:nvPr/>
        </p:nvSpPr>
        <p:spPr bwMode="auto">
          <a:xfrm>
            <a:off x="10302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383" name="Shape 118"/>
          <p:cNvCxnSpPr>
            <a:cxnSpLocks noChangeShapeType="1"/>
            <a:stCxn id="100424" idx="0"/>
            <a:endCxn id="100381" idx="2"/>
          </p:cNvCxnSpPr>
          <p:nvPr/>
        </p:nvCxnSpPr>
        <p:spPr bwMode="auto">
          <a:xfrm rot="5400000" flipH="1" flipV="1">
            <a:off x="438944" y="3283744"/>
            <a:ext cx="592137" cy="549275"/>
          </a:xfrm>
          <a:prstGeom prst="bentConnector4">
            <a:avLst>
              <a:gd name="adj1" fmla="val 99546"/>
              <a:gd name="adj2" fmla="val 2624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84" name="Shape 124"/>
          <p:cNvCxnSpPr>
            <a:cxnSpLocks noChangeShapeType="1"/>
            <a:stCxn id="100426" idx="1"/>
            <a:endCxn id="100382" idx="2"/>
          </p:cNvCxnSpPr>
          <p:nvPr/>
        </p:nvCxnSpPr>
        <p:spPr bwMode="auto">
          <a:xfrm rot="16200000" flipH="1">
            <a:off x="367507" y="4304506"/>
            <a:ext cx="769938" cy="555625"/>
          </a:xfrm>
          <a:prstGeom prst="bentConnector4">
            <a:avLst>
              <a:gd name="adj1" fmla="val 9981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85" name="Straight Connector 129"/>
          <p:cNvCxnSpPr>
            <a:cxnSpLocks noChangeShapeType="1"/>
            <a:stCxn id="100417" idx="0"/>
            <a:endCxn id="100381" idx="4"/>
          </p:cNvCxnSpPr>
          <p:nvPr/>
        </p:nvCxnSpPr>
        <p:spPr bwMode="auto">
          <a:xfrm rot="5400000" flipH="1" flipV="1">
            <a:off x="792957" y="3604419"/>
            <a:ext cx="5635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86" name="Straight Arrow Connector 131"/>
          <p:cNvCxnSpPr>
            <a:cxnSpLocks noChangeShapeType="1"/>
            <a:stCxn id="100419" idx="1"/>
            <a:endCxn id="100382" idx="0"/>
          </p:cNvCxnSpPr>
          <p:nvPr/>
        </p:nvCxnSpPr>
        <p:spPr bwMode="auto">
          <a:xfrm rot="16200000" flipH="1">
            <a:off x="754062" y="4564063"/>
            <a:ext cx="677863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/>
          </a:ln>
        </p:spPr>
      </p:cxnSp>
      <p:cxnSp>
        <p:nvCxnSpPr>
          <p:cNvPr id="100387" name="Straight Connector 133"/>
          <p:cNvCxnSpPr>
            <a:cxnSpLocks noChangeShapeType="1"/>
            <a:stCxn id="100431" idx="0"/>
            <a:endCxn id="100381" idx="6"/>
          </p:cNvCxnSpPr>
          <p:nvPr/>
        </p:nvCxnSpPr>
        <p:spPr bwMode="auto">
          <a:xfrm flipH="1" flipV="1">
            <a:off x="1141413" y="3262313"/>
            <a:ext cx="3175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0388" name="Oval 21"/>
          <p:cNvSpPr>
            <a:spLocks noChangeArrowheads="1"/>
          </p:cNvSpPr>
          <p:nvPr/>
        </p:nvSpPr>
        <p:spPr bwMode="auto">
          <a:xfrm>
            <a:off x="23256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389" name="Straight Connector 136"/>
          <p:cNvCxnSpPr>
            <a:cxnSpLocks noChangeShapeType="1"/>
            <a:stCxn id="100433" idx="1"/>
            <a:endCxn id="100388" idx="2"/>
          </p:cNvCxnSpPr>
          <p:nvPr/>
        </p:nvCxnSpPr>
        <p:spPr bwMode="auto">
          <a:xfrm rot="10800000" flipH="1">
            <a:off x="1912938" y="3249613"/>
            <a:ext cx="4127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90" name="Straight Connector 138"/>
          <p:cNvCxnSpPr>
            <a:cxnSpLocks noChangeShapeType="1"/>
            <a:endCxn id="100388" idx="4"/>
          </p:cNvCxnSpPr>
          <p:nvPr/>
        </p:nvCxnSpPr>
        <p:spPr bwMode="auto">
          <a:xfrm rot="5400000" flipH="1" flipV="1">
            <a:off x="2174875" y="3521076"/>
            <a:ext cx="4286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0391" name="Oval 21"/>
          <p:cNvSpPr>
            <a:spLocks noChangeArrowheads="1"/>
          </p:cNvSpPr>
          <p:nvPr/>
        </p:nvSpPr>
        <p:spPr bwMode="auto">
          <a:xfrm>
            <a:off x="2325688" y="49053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392" name="Straight Connector 141"/>
          <p:cNvCxnSpPr>
            <a:cxnSpLocks noChangeShapeType="1"/>
            <a:stCxn id="100382" idx="6"/>
            <a:endCxn id="100391" idx="2"/>
          </p:cNvCxnSpPr>
          <p:nvPr/>
        </p:nvCxnSpPr>
        <p:spPr bwMode="auto">
          <a:xfrm flipV="1">
            <a:off x="1162050" y="4965700"/>
            <a:ext cx="11636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93" name="Straight Connector 143"/>
          <p:cNvCxnSpPr>
            <a:cxnSpLocks noChangeShapeType="1"/>
            <a:stCxn id="100391" idx="0"/>
          </p:cNvCxnSpPr>
          <p:nvPr/>
        </p:nvCxnSpPr>
        <p:spPr bwMode="auto">
          <a:xfrm rot="16200000" flipV="1">
            <a:off x="2126457" y="4639469"/>
            <a:ext cx="5254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0394" name="Group 24"/>
          <p:cNvGrpSpPr>
            <a:grpSpLocks/>
          </p:cNvGrpSpPr>
          <p:nvPr/>
        </p:nvGrpSpPr>
        <p:grpSpPr bwMode="auto">
          <a:xfrm>
            <a:off x="3227388" y="3887788"/>
            <a:ext cx="176212" cy="342900"/>
            <a:chOff x="1670" y="2765"/>
            <a:chExt cx="111" cy="216"/>
          </a:xfrm>
        </p:grpSpPr>
        <p:sp>
          <p:nvSpPr>
            <p:cNvPr id="100410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1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2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3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4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5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416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95" name="Text Box 32"/>
          <p:cNvSpPr txBox="1">
            <a:spLocks noChangeArrowheads="1"/>
          </p:cNvSpPr>
          <p:nvPr/>
        </p:nvSpPr>
        <p:spPr bwMode="auto">
          <a:xfrm>
            <a:off x="28384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4</a:t>
            </a:r>
          </a:p>
          <a:p>
            <a:endParaRPr lang="en-US"/>
          </a:p>
        </p:txBody>
      </p:sp>
      <p:sp>
        <p:nvSpPr>
          <p:cNvPr id="100396" name="Oval 21"/>
          <p:cNvSpPr>
            <a:spLocks noChangeArrowheads="1"/>
          </p:cNvSpPr>
          <p:nvPr/>
        </p:nvSpPr>
        <p:spPr bwMode="auto">
          <a:xfrm>
            <a:off x="32400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7" name="Oval 21"/>
          <p:cNvSpPr>
            <a:spLocks noChangeArrowheads="1"/>
          </p:cNvSpPr>
          <p:nvPr/>
        </p:nvSpPr>
        <p:spPr bwMode="auto">
          <a:xfrm>
            <a:off x="32527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398" name="Straight Connector 156"/>
          <p:cNvCxnSpPr>
            <a:cxnSpLocks noChangeShapeType="1"/>
            <a:stCxn id="100388" idx="6"/>
            <a:endCxn id="100396" idx="2"/>
          </p:cNvCxnSpPr>
          <p:nvPr/>
        </p:nvCxnSpPr>
        <p:spPr bwMode="auto">
          <a:xfrm>
            <a:off x="2457450" y="3249613"/>
            <a:ext cx="78263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399" name="Straight Connector 158"/>
          <p:cNvCxnSpPr>
            <a:cxnSpLocks noChangeShapeType="1"/>
            <a:stCxn id="100391" idx="6"/>
            <a:endCxn id="100397" idx="2"/>
          </p:cNvCxnSpPr>
          <p:nvPr/>
        </p:nvCxnSpPr>
        <p:spPr bwMode="auto">
          <a:xfrm>
            <a:off x="2457450" y="4965700"/>
            <a:ext cx="7953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400" name="Straight Connector 160"/>
          <p:cNvCxnSpPr>
            <a:cxnSpLocks noChangeShapeType="1"/>
            <a:stCxn id="100396" idx="4"/>
            <a:endCxn id="100410" idx="0"/>
          </p:cNvCxnSpPr>
          <p:nvPr/>
        </p:nvCxnSpPr>
        <p:spPr bwMode="auto">
          <a:xfrm rot="5400000">
            <a:off x="3016251" y="3597275"/>
            <a:ext cx="577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401" name="Straight Connector 162"/>
          <p:cNvCxnSpPr>
            <a:cxnSpLocks noChangeShapeType="1"/>
            <a:stCxn id="100412" idx="1"/>
            <a:endCxn id="100397" idx="0"/>
          </p:cNvCxnSpPr>
          <p:nvPr/>
        </p:nvCxnSpPr>
        <p:spPr bwMode="auto">
          <a:xfrm rot="-5400000" flipH="1" flipV="1">
            <a:off x="2979737" y="4568826"/>
            <a:ext cx="6762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402" name="Straight Connector 164"/>
          <p:cNvCxnSpPr>
            <a:cxnSpLocks noChangeShapeType="1"/>
            <a:stCxn id="100448" idx="0"/>
            <a:endCxn id="100396" idx="6"/>
          </p:cNvCxnSpPr>
          <p:nvPr/>
        </p:nvCxnSpPr>
        <p:spPr bwMode="auto">
          <a:xfrm flipH="1">
            <a:off x="3371850" y="3248025"/>
            <a:ext cx="32226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403" name="Straight Connector 166"/>
          <p:cNvCxnSpPr>
            <a:cxnSpLocks noChangeShapeType="1"/>
            <a:stCxn id="100397" idx="6"/>
            <a:endCxn id="100367" idx="2"/>
          </p:cNvCxnSpPr>
          <p:nvPr/>
        </p:nvCxnSpPr>
        <p:spPr bwMode="auto">
          <a:xfrm>
            <a:off x="3384550" y="4967288"/>
            <a:ext cx="13065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404" name="Straight Connector 170"/>
          <p:cNvCxnSpPr>
            <a:cxnSpLocks noChangeShapeType="1"/>
            <a:stCxn id="100455" idx="0"/>
            <a:endCxn id="100359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0405" name="Straight Connector 172"/>
          <p:cNvCxnSpPr>
            <a:cxnSpLocks noChangeShapeType="1"/>
            <a:stCxn id="100457" idx="1"/>
            <a:endCxn id="100367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0406" name="Text Box 55"/>
          <p:cNvSpPr txBox="1">
            <a:spLocks noChangeArrowheads="1"/>
          </p:cNvSpPr>
          <p:nvPr/>
        </p:nvSpPr>
        <p:spPr bwMode="auto">
          <a:xfrm>
            <a:off x="6400800" y="236220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100407" name="Oval 47"/>
          <p:cNvSpPr>
            <a:spLocks noChangeArrowheads="1"/>
          </p:cNvSpPr>
          <p:nvPr/>
        </p:nvSpPr>
        <p:spPr bwMode="auto">
          <a:xfrm>
            <a:off x="2322513" y="37338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8" name="Oval 47"/>
          <p:cNvSpPr>
            <a:spLocks noChangeArrowheads="1"/>
          </p:cNvSpPr>
          <p:nvPr/>
        </p:nvSpPr>
        <p:spPr bwMode="auto">
          <a:xfrm>
            <a:off x="2322513" y="42973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409" name="Straight Connector 130"/>
          <p:cNvCxnSpPr>
            <a:cxnSpLocks noChangeShapeType="1"/>
            <a:stCxn id="100407" idx="4"/>
            <a:endCxn id="100408" idx="0"/>
          </p:cNvCxnSpPr>
          <p:nvPr/>
        </p:nvCxnSpPr>
        <p:spPr bwMode="auto">
          <a:xfrm rot="5400000">
            <a:off x="2168525" y="4076700"/>
            <a:ext cx="4397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137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13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48F902D-EC51-46E9-B8A6-B1C875434424}" type="slidenum">
              <a:rPr lang="en-US" smtClean="0"/>
              <a:pPr lvl="1"/>
              <a:t>96</a:t>
            </a:fld>
            <a:endParaRPr lang="en-US" smtClean="0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101383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1384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101481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2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3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4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5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6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7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85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101386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101474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5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6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7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8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9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80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1387" name="AutoShape 41"/>
          <p:cNvCxnSpPr>
            <a:cxnSpLocks noChangeShapeType="1"/>
            <a:stCxn id="101383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1388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101471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2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3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89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1390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101393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1394" name="AutoShape 52"/>
          <p:cNvCxnSpPr>
            <a:cxnSpLocks noChangeShapeType="1"/>
            <a:stCxn id="101391" idx="6"/>
            <a:endCxn id="101393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1395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101464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5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6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7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8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9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70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396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101397" name="AutoShape 71"/>
          <p:cNvCxnSpPr>
            <a:cxnSpLocks noChangeShapeType="1"/>
            <a:stCxn id="101390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398" name="AutoShape 72"/>
          <p:cNvCxnSpPr>
            <a:cxnSpLocks noChangeShapeType="1"/>
            <a:stCxn id="101383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1399" name="Group 33"/>
          <p:cNvGrpSpPr>
            <a:grpSpLocks/>
          </p:cNvGrpSpPr>
          <p:nvPr/>
        </p:nvGrpSpPr>
        <p:grpSpPr bwMode="auto">
          <a:xfrm rot="5400000" flipH="1" flipV="1">
            <a:off x="1596232" y="3024981"/>
            <a:ext cx="177800" cy="455613"/>
            <a:chOff x="3450" y="2313"/>
            <a:chExt cx="111" cy="216"/>
          </a:xfrm>
        </p:grpSpPr>
        <p:sp>
          <p:nvSpPr>
            <p:cNvPr id="101457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8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9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0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1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2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63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00" name="Text Box 49"/>
          <p:cNvSpPr txBox="1">
            <a:spLocks noChangeArrowheads="1"/>
          </p:cNvSpPr>
          <p:nvPr/>
        </p:nvSpPr>
        <p:spPr bwMode="auto">
          <a:xfrm>
            <a:off x="1441450" y="3309938"/>
            <a:ext cx="485775" cy="3683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grpSp>
        <p:nvGrpSpPr>
          <p:cNvPr id="101401" name="Group 24"/>
          <p:cNvGrpSpPr>
            <a:grpSpLocks/>
          </p:cNvGrpSpPr>
          <p:nvPr/>
        </p:nvGrpSpPr>
        <p:grpSpPr bwMode="auto">
          <a:xfrm>
            <a:off x="384175" y="3854450"/>
            <a:ext cx="176213" cy="342900"/>
            <a:chOff x="1670" y="2765"/>
            <a:chExt cx="111" cy="216"/>
          </a:xfrm>
        </p:grpSpPr>
        <p:sp>
          <p:nvSpPr>
            <p:cNvPr id="101450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1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2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3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4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5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56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02" name="Text Box 32"/>
          <p:cNvSpPr txBox="1">
            <a:spLocks noChangeArrowheads="1"/>
          </p:cNvSpPr>
          <p:nvPr/>
        </p:nvSpPr>
        <p:spPr bwMode="auto">
          <a:xfrm>
            <a:off x="3175" y="3548063"/>
            <a:ext cx="428625" cy="9223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grpSp>
        <p:nvGrpSpPr>
          <p:cNvPr id="101403" name="Group 24"/>
          <p:cNvGrpSpPr>
            <a:grpSpLocks/>
          </p:cNvGrpSpPr>
          <p:nvPr/>
        </p:nvGrpSpPr>
        <p:grpSpPr bwMode="auto">
          <a:xfrm>
            <a:off x="998538" y="3886200"/>
            <a:ext cx="176212" cy="342900"/>
            <a:chOff x="1670" y="2765"/>
            <a:chExt cx="111" cy="216"/>
          </a:xfrm>
        </p:grpSpPr>
        <p:sp>
          <p:nvSpPr>
            <p:cNvPr id="101443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4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5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6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7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8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9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04" name="Text Box 32"/>
          <p:cNvSpPr txBox="1">
            <a:spLocks noChangeArrowheads="1"/>
          </p:cNvSpPr>
          <p:nvPr/>
        </p:nvSpPr>
        <p:spPr bwMode="auto">
          <a:xfrm>
            <a:off x="644525" y="3579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sp>
        <p:nvSpPr>
          <p:cNvPr id="101405" name="Oval 21"/>
          <p:cNvSpPr>
            <a:spLocks noChangeArrowheads="1"/>
          </p:cNvSpPr>
          <p:nvPr/>
        </p:nvSpPr>
        <p:spPr bwMode="auto">
          <a:xfrm>
            <a:off x="1009650" y="3200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6" name="Oval 21"/>
          <p:cNvSpPr>
            <a:spLocks noChangeArrowheads="1"/>
          </p:cNvSpPr>
          <p:nvPr/>
        </p:nvSpPr>
        <p:spPr bwMode="auto">
          <a:xfrm>
            <a:off x="10302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1407" name="Shape 118"/>
          <p:cNvCxnSpPr>
            <a:cxnSpLocks noChangeShapeType="1"/>
            <a:stCxn id="101450" idx="0"/>
            <a:endCxn id="101405" idx="2"/>
          </p:cNvCxnSpPr>
          <p:nvPr/>
        </p:nvCxnSpPr>
        <p:spPr bwMode="auto">
          <a:xfrm rot="5400000" flipH="1" flipV="1">
            <a:off x="438944" y="3283744"/>
            <a:ext cx="592137" cy="549275"/>
          </a:xfrm>
          <a:prstGeom prst="bentConnector4">
            <a:avLst>
              <a:gd name="adj1" fmla="val 99546"/>
              <a:gd name="adj2" fmla="val 2624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08" name="Shape 124"/>
          <p:cNvCxnSpPr>
            <a:cxnSpLocks noChangeShapeType="1"/>
            <a:stCxn id="101452" idx="1"/>
            <a:endCxn id="101406" idx="2"/>
          </p:cNvCxnSpPr>
          <p:nvPr/>
        </p:nvCxnSpPr>
        <p:spPr bwMode="auto">
          <a:xfrm rot="16200000" flipH="1">
            <a:off x="367507" y="4304506"/>
            <a:ext cx="769938" cy="555625"/>
          </a:xfrm>
          <a:prstGeom prst="bentConnector4">
            <a:avLst>
              <a:gd name="adj1" fmla="val 9981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09" name="Straight Connector 129"/>
          <p:cNvCxnSpPr>
            <a:cxnSpLocks noChangeShapeType="1"/>
            <a:stCxn id="101443" idx="0"/>
            <a:endCxn id="101405" idx="4"/>
          </p:cNvCxnSpPr>
          <p:nvPr/>
        </p:nvCxnSpPr>
        <p:spPr bwMode="auto">
          <a:xfrm rot="5400000" flipH="1" flipV="1">
            <a:off x="792957" y="3604419"/>
            <a:ext cx="5635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10" name="Straight Arrow Connector 131"/>
          <p:cNvCxnSpPr>
            <a:cxnSpLocks noChangeShapeType="1"/>
            <a:stCxn id="101445" idx="1"/>
            <a:endCxn id="101406" idx="0"/>
          </p:cNvCxnSpPr>
          <p:nvPr/>
        </p:nvCxnSpPr>
        <p:spPr bwMode="auto">
          <a:xfrm rot="16200000" flipH="1">
            <a:off x="754062" y="4564063"/>
            <a:ext cx="677863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/>
          </a:ln>
        </p:spPr>
      </p:cxnSp>
      <p:cxnSp>
        <p:nvCxnSpPr>
          <p:cNvPr id="101411" name="Straight Connector 133"/>
          <p:cNvCxnSpPr>
            <a:cxnSpLocks noChangeShapeType="1"/>
            <a:stCxn id="101457" idx="0"/>
            <a:endCxn id="101405" idx="6"/>
          </p:cNvCxnSpPr>
          <p:nvPr/>
        </p:nvCxnSpPr>
        <p:spPr bwMode="auto">
          <a:xfrm flipH="1" flipV="1">
            <a:off x="1141413" y="3262313"/>
            <a:ext cx="3175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1412" name="Oval 21"/>
          <p:cNvSpPr>
            <a:spLocks noChangeArrowheads="1"/>
          </p:cNvSpPr>
          <p:nvPr/>
        </p:nvSpPr>
        <p:spPr bwMode="auto">
          <a:xfrm>
            <a:off x="23256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1413" name="Straight Connector 136"/>
          <p:cNvCxnSpPr>
            <a:cxnSpLocks noChangeShapeType="1"/>
            <a:stCxn id="101459" idx="1"/>
            <a:endCxn id="101412" idx="2"/>
          </p:cNvCxnSpPr>
          <p:nvPr/>
        </p:nvCxnSpPr>
        <p:spPr bwMode="auto">
          <a:xfrm rot="10800000" flipH="1">
            <a:off x="1912938" y="3249613"/>
            <a:ext cx="4127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14" name="Straight Connector 138"/>
          <p:cNvCxnSpPr>
            <a:cxnSpLocks noChangeShapeType="1"/>
            <a:endCxn id="101412" idx="4"/>
          </p:cNvCxnSpPr>
          <p:nvPr/>
        </p:nvCxnSpPr>
        <p:spPr bwMode="auto">
          <a:xfrm rot="5400000" flipH="1" flipV="1">
            <a:off x="2174875" y="3521076"/>
            <a:ext cx="4286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1415" name="Oval 21"/>
          <p:cNvSpPr>
            <a:spLocks noChangeArrowheads="1"/>
          </p:cNvSpPr>
          <p:nvPr/>
        </p:nvSpPr>
        <p:spPr bwMode="auto">
          <a:xfrm>
            <a:off x="2325688" y="49053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1416" name="Straight Connector 141"/>
          <p:cNvCxnSpPr>
            <a:cxnSpLocks noChangeShapeType="1"/>
            <a:stCxn id="101406" idx="6"/>
            <a:endCxn id="101415" idx="2"/>
          </p:cNvCxnSpPr>
          <p:nvPr/>
        </p:nvCxnSpPr>
        <p:spPr bwMode="auto">
          <a:xfrm flipV="1">
            <a:off x="1162050" y="4965700"/>
            <a:ext cx="11636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17" name="Straight Connector 143"/>
          <p:cNvCxnSpPr>
            <a:cxnSpLocks noChangeShapeType="1"/>
            <a:stCxn id="101415" idx="0"/>
          </p:cNvCxnSpPr>
          <p:nvPr/>
        </p:nvCxnSpPr>
        <p:spPr bwMode="auto">
          <a:xfrm rot="16200000" flipV="1">
            <a:off x="2126457" y="4639469"/>
            <a:ext cx="5254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1418" name="Group 24"/>
          <p:cNvGrpSpPr>
            <a:grpSpLocks/>
          </p:cNvGrpSpPr>
          <p:nvPr/>
        </p:nvGrpSpPr>
        <p:grpSpPr bwMode="auto">
          <a:xfrm>
            <a:off x="3227388" y="3887788"/>
            <a:ext cx="176212" cy="342900"/>
            <a:chOff x="1670" y="2765"/>
            <a:chExt cx="111" cy="216"/>
          </a:xfrm>
        </p:grpSpPr>
        <p:sp>
          <p:nvSpPr>
            <p:cNvPr id="101436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37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38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39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0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1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442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419" name="Text Box 32"/>
          <p:cNvSpPr txBox="1">
            <a:spLocks noChangeArrowheads="1"/>
          </p:cNvSpPr>
          <p:nvPr/>
        </p:nvSpPr>
        <p:spPr bwMode="auto">
          <a:xfrm>
            <a:off x="28384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4</a:t>
            </a:r>
          </a:p>
          <a:p>
            <a:endParaRPr lang="en-US"/>
          </a:p>
        </p:txBody>
      </p:sp>
      <p:sp>
        <p:nvSpPr>
          <p:cNvPr id="101420" name="Oval 21"/>
          <p:cNvSpPr>
            <a:spLocks noChangeArrowheads="1"/>
          </p:cNvSpPr>
          <p:nvPr/>
        </p:nvSpPr>
        <p:spPr bwMode="auto">
          <a:xfrm>
            <a:off x="32400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1" name="Oval 21"/>
          <p:cNvSpPr>
            <a:spLocks noChangeArrowheads="1"/>
          </p:cNvSpPr>
          <p:nvPr/>
        </p:nvSpPr>
        <p:spPr bwMode="auto">
          <a:xfrm>
            <a:off x="32527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1422" name="Straight Connector 156"/>
          <p:cNvCxnSpPr>
            <a:cxnSpLocks noChangeShapeType="1"/>
            <a:stCxn id="101412" idx="6"/>
            <a:endCxn id="101420" idx="2"/>
          </p:cNvCxnSpPr>
          <p:nvPr/>
        </p:nvCxnSpPr>
        <p:spPr bwMode="auto">
          <a:xfrm>
            <a:off x="2457450" y="3249613"/>
            <a:ext cx="78263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3" name="Straight Connector 158"/>
          <p:cNvCxnSpPr>
            <a:cxnSpLocks noChangeShapeType="1"/>
            <a:stCxn id="101415" idx="6"/>
            <a:endCxn id="101421" idx="2"/>
          </p:cNvCxnSpPr>
          <p:nvPr/>
        </p:nvCxnSpPr>
        <p:spPr bwMode="auto">
          <a:xfrm>
            <a:off x="2457450" y="4965700"/>
            <a:ext cx="7953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4" name="Straight Connector 160"/>
          <p:cNvCxnSpPr>
            <a:cxnSpLocks noChangeShapeType="1"/>
            <a:stCxn id="101420" idx="4"/>
            <a:endCxn id="101436" idx="0"/>
          </p:cNvCxnSpPr>
          <p:nvPr/>
        </p:nvCxnSpPr>
        <p:spPr bwMode="auto">
          <a:xfrm rot="5400000">
            <a:off x="3016251" y="3597275"/>
            <a:ext cx="577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5" name="Straight Connector 162"/>
          <p:cNvCxnSpPr>
            <a:cxnSpLocks noChangeShapeType="1"/>
            <a:stCxn id="101438" idx="1"/>
            <a:endCxn id="101421" idx="0"/>
          </p:cNvCxnSpPr>
          <p:nvPr/>
        </p:nvCxnSpPr>
        <p:spPr bwMode="auto">
          <a:xfrm rot="-5400000" flipH="1" flipV="1">
            <a:off x="2979737" y="4568826"/>
            <a:ext cx="6762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6" name="Straight Connector 164"/>
          <p:cNvCxnSpPr>
            <a:cxnSpLocks noChangeShapeType="1"/>
            <a:stCxn id="101474" idx="0"/>
            <a:endCxn id="101420" idx="6"/>
          </p:cNvCxnSpPr>
          <p:nvPr/>
        </p:nvCxnSpPr>
        <p:spPr bwMode="auto">
          <a:xfrm flipH="1">
            <a:off x="3371850" y="3248025"/>
            <a:ext cx="32226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7" name="Straight Connector 166"/>
          <p:cNvCxnSpPr>
            <a:cxnSpLocks noChangeShapeType="1"/>
            <a:stCxn id="101421" idx="6"/>
            <a:endCxn id="101391" idx="2"/>
          </p:cNvCxnSpPr>
          <p:nvPr/>
        </p:nvCxnSpPr>
        <p:spPr bwMode="auto">
          <a:xfrm>
            <a:off x="3384550" y="4967288"/>
            <a:ext cx="13065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8" name="Straight Connector 170"/>
          <p:cNvCxnSpPr>
            <a:cxnSpLocks noChangeShapeType="1"/>
            <a:stCxn id="101481" idx="0"/>
            <a:endCxn id="101383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1429" name="Straight Connector 172"/>
          <p:cNvCxnSpPr>
            <a:cxnSpLocks noChangeShapeType="1"/>
            <a:stCxn id="101483" idx="1"/>
            <a:endCxn id="101391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1430" name="Text Box 55"/>
          <p:cNvSpPr txBox="1">
            <a:spLocks noChangeArrowheads="1"/>
          </p:cNvSpPr>
          <p:nvPr/>
        </p:nvSpPr>
        <p:spPr bwMode="auto">
          <a:xfrm>
            <a:off x="6400800" y="236220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101431" name="Oval 47"/>
          <p:cNvSpPr>
            <a:spLocks noChangeArrowheads="1"/>
          </p:cNvSpPr>
          <p:nvPr/>
        </p:nvSpPr>
        <p:spPr bwMode="auto">
          <a:xfrm>
            <a:off x="2322513" y="37338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2" name="Oval 47"/>
          <p:cNvSpPr>
            <a:spLocks noChangeArrowheads="1"/>
          </p:cNvSpPr>
          <p:nvPr/>
        </p:nvSpPr>
        <p:spPr bwMode="auto">
          <a:xfrm>
            <a:off x="2322513" y="42973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1433" name="Straight Connector 130"/>
          <p:cNvCxnSpPr>
            <a:cxnSpLocks noChangeShapeType="1"/>
            <a:stCxn id="101431" idx="4"/>
            <a:endCxn id="101432" idx="0"/>
          </p:cNvCxnSpPr>
          <p:nvPr/>
        </p:nvCxnSpPr>
        <p:spPr bwMode="auto">
          <a:xfrm rot="5400000">
            <a:off x="2168525" y="4076700"/>
            <a:ext cx="4397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1434" name="TextBox 109"/>
          <p:cNvSpPr txBox="1">
            <a:spLocks noChangeArrowheads="1"/>
          </p:cNvSpPr>
          <p:nvPr/>
        </p:nvSpPr>
        <p:spPr bwMode="auto">
          <a:xfrm>
            <a:off x="1030288" y="5562600"/>
            <a:ext cx="5511800" cy="369888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Consider now – what resistance would the LOAD see?</a:t>
            </a:r>
          </a:p>
        </p:txBody>
      </p:sp>
      <p:sp>
        <p:nvSpPr>
          <p:cNvPr id="101435" name="Right Arrow 110"/>
          <p:cNvSpPr>
            <a:spLocks noChangeArrowheads="1"/>
          </p:cNvSpPr>
          <p:nvPr/>
        </p:nvSpPr>
        <p:spPr bwMode="auto">
          <a:xfrm rot="10800000">
            <a:off x="5992813" y="3854450"/>
            <a:ext cx="865187" cy="525463"/>
          </a:xfrm>
          <a:prstGeom prst="rightArrow">
            <a:avLst>
              <a:gd name="adj1" fmla="val 50000"/>
              <a:gd name="adj2" fmla="val 50067"/>
            </a:avLst>
          </a:prstGeom>
          <a:solidFill>
            <a:srgbClr val="800000"/>
          </a:solidFill>
          <a:ln w="12700" algn="ctr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240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24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5163D91-4B95-4721-967E-5C965B86B62E}" type="slidenum">
              <a:rPr lang="en-US" smtClean="0"/>
              <a:pPr lvl="1"/>
              <a:t>97</a:t>
            </a:fld>
            <a:endParaRPr lang="en-US" smtClean="0"/>
          </a:p>
        </p:txBody>
      </p:sp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102407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08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102512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3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4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5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6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7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8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09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102410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102505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6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7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8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9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0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1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2411" name="AutoShape 41"/>
          <p:cNvCxnSpPr>
            <a:cxnSpLocks noChangeShapeType="1"/>
            <a:stCxn id="102407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2412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102502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3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4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13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414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102417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418" name="AutoShape 52"/>
          <p:cNvCxnSpPr>
            <a:cxnSpLocks noChangeShapeType="1"/>
            <a:stCxn id="102415" idx="6"/>
            <a:endCxn id="102417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2419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102495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6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7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8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9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0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1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20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102421" name="AutoShape 71"/>
          <p:cNvCxnSpPr>
            <a:cxnSpLocks noChangeShapeType="1"/>
            <a:stCxn id="102414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22" name="AutoShape 72"/>
          <p:cNvCxnSpPr>
            <a:cxnSpLocks noChangeShapeType="1"/>
            <a:stCxn id="102407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2423" name="Group 33"/>
          <p:cNvGrpSpPr>
            <a:grpSpLocks/>
          </p:cNvGrpSpPr>
          <p:nvPr/>
        </p:nvGrpSpPr>
        <p:grpSpPr bwMode="auto">
          <a:xfrm rot="5400000" flipH="1" flipV="1">
            <a:off x="1596232" y="3024981"/>
            <a:ext cx="177800" cy="455613"/>
            <a:chOff x="3450" y="2313"/>
            <a:chExt cx="111" cy="216"/>
          </a:xfrm>
        </p:grpSpPr>
        <p:sp>
          <p:nvSpPr>
            <p:cNvPr id="102488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9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0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1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2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3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4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24" name="Text Box 49"/>
          <p:cNvSpPr txBox="1">
            <a:spLocks noChangeArrowheads="1"/>
          </p:cNvSpPr>
          <p:nvPr/>
        </p:nvSpPr>
        <p:spPr bwMode="auto">
          <a:xfrm>
            <a:off x="1441450" y="3309938"/>
            <a:ext cx="485775" cy="3683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grpSp>
        <p:nvGrpSpPr>
          <p:cNvPr id="102425" name="Group 24"/>
          <p:cNvGrpSpPr>
            <a:grpSpLocks/>
          </p:cNvGrpSpPr>
          <p:nvPr/>
        </p:nvGrpSpPr>
        <p:grpSpPr bwMode="auto">
          <a:xfrm>
            <a:off x="384175" y="3854450"/>
            <a:ext cx="176213" cy="342900"/>
            <a:chOff x="1670" y="2765"/>
            <a:chExt cx="111" cy="216"/>
          </a:xfrm>
        </p:grpSpPr>
        <p:sp>
          <p:nvSpPr>
            <p:cNvPr id="102481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2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3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4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5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6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7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26" name="Text Box 32"/>
          <p:cNvSpPr txBox="1">
            <a:spLocks noChangeArrowheads="1"/>
          </p:cNvSpPr>
          <p:nvPr/>
        </p:nvSpPr>
        <p:spPr bwMode="auto">
          <a:xfrm>
            <a:off x="3175" y="3548063"/>
            <a:ext cx="428625" cy="9223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grpSp>
        <p:nvGrpSpPr>
          <p:cNvPr id="102427" name="Group 24"/>
          <p:cNvGrpSpPr>
            <a:grpSpLocks/>
          </p:cNvGrpSpPr>
          <p:nvPr/>
        </p:nvGrpSpPr>
        <p:grpSpPr bwMode="auto">
          <a:xfrm>
            <a:off x="998538" y="3886200"/>
            <a:ext cx="176212" cy="342900"/>
            <a:chOff x="1670" y="2765"/>
            <a:chExt cx="111" cy="216"/>
          </a:xfrm>
        </p:grpSpPr>
        <p:sp>
          <p:nvSpPr>
            <p:cNvPr id="102474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5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6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7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8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9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0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28" name="Text Box 32"/>
          <p:cNvSpPr txBox="1">
            <a:spLocks noChangeArrowheads="1"/>
          </p:cNvSpPr>
          <p:nvPr/>
        </p:nvSpPr>
        <p:spPr bwMode="auto">
          <a:xfrm>
            <a:off x="644525" y="3579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sp>
        <p:nvSpPr>
          <p:cNvPr id="102429" name="Oval 21"/>
          <p:cNvSpPr>
            <a:spLocks noChangeArrowheads="1"/>
          </p:cNvSpPr>
          <p:nvPr/>
        </p:nvSpPr>
        <p:spPr bwMode="auto">
          <a:xfrm>
            <a:off x="1009650" y="3200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0" name="Oval 21"/>
          <p:cNvSpPr>
            <a:spLocks noChangeArrowheads="1"/>
          </p:cNvSpPr>
          <p:nvPr/>
        </p:nvSpPr>
        <p:spPr bwMode="auto">
          <a:xfrm>
            <a:off x="10302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431" name="Shape 118"/>
          <p:cNvCxnSpPr>
            <a:cxnSpLocks noChangeShapeType="1"/>
            <a:stCxn id="102481" idx="0"/>
            <a:endCxn id="102429" idx="2"/>
          </p:cNvCxnSpPr>
          <p:nvPr/>
        </p:nvCxnSpPr>
        <p:spPr bwMode="auto">
          <a:xfrm rot="5400000" flipH="1" flipV="1">
            <a:off x="438944" y="3283744"/>
            <a:ext cx="592137" cy="549275"/>
          </a:xfrm>
          <a:prstGeom prst="bentConnector4">
            <a:avLst>
              <a:gd name="adj1" fmla="val 99546"/>
              <a:gd name="adj2" fmla="val 2624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32" name="Shape 124"/>
          <p:cNvCxnSpPr>
            <a:cxnSpLocks noChangeShapeType="1"/>
            <a:stCxn id="102483" idx="1"/>
            <a:endCxn id="102430" idx="2"/>
          </p:cNvCxnSpPr>
          <p:nvPr/>
        </p:nvCxnSpPr>
        <p:spPr bwMode="auto">
          <a:xfrm rot="16200000" flipH="1">
            <a:off x="367507" y="4304506"/>
            <a:ext cx="769938" cy="555625"/>
          </a:xfrm>
          <a:prstGeom prst="bentConnector4">
            <a:avLst>
              <a:gd name="adj1" fmla="val 9981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33" name="Straight Connector 129"/>
          <p:cNvCxnSpPr>
            <a:cxnSpLocks noChangeShapeType="1"/>
            <a:stCxn id="102474" idx="0"/>
            <a:endCxn id="102429" idx="4"/>
          </p:cNvCxnSpPr>
          <p:nvPr/>
        </p:nvCxnSpPr>
        <p:spPr bwMode="auto">
          <a:xfrm rot="5400000" flipH="1" flipV="1">
            <a:off x="792957" y="3604419"/>
            <a:ext cx="5635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34" name="Straight Arrow Connector 131"/>
          <p:cNvCxnSpPr>
            <a:cxnSpLocks noChangeShapeType="1"/>
            <a:stCxn id="102476" idx="1"/>
            <a:endCxn id="102430" idx="0"/>
          </p:cNvCxnSpPr>
          <p:nvPr/>
        </p:nvCxnSpPr>
        <p:spPr bwMode="auto">
          <a:xfrm rot="16200000" flipH="1">
            <a:off x="754062" y="4564063"/>
            <a:ext cx="677863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/>
          </a:ln>
        </p:spPr>
      </p:cxnSp>
      <p:cxnSp>
        <p:nvCxnSpPr>
          <p:cNvPr id="102435" name="Straight Connector 133"/>
          <p:cNvCxnSpPr>
            <a:cxnSpLocks noChangeShapeType="1"/>
            <a:stCxn id="102488" idx="0"/>
            <a:endCxn id="102429" idx="6"/>
          </p:cNvCxnSpPr>
          <p:nvPr/>
        </p:nvCxnSpPr>
        <p:spPr bwMode="auto">
          <a:xfrm flipH="1" flipV="1">
            <a:off x="1141413" y="3262313"/>
            <a:ext cx="3175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436" name="Oval 21"/>
          <p:cNvSpPr>
            <a:spLocks noChangeArrowheads="1"/>
          </p:cNvSpPr>
          <p:nvPr/>
        </p:nvSpPr>
        <p:spPr bwMode="auto">
          <a:xfrm>
            <a:off x="23256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437" name="Straight Connector 136"/>
          <p:cNvCxnSpPr>
            <a:cxnSpLocks noChangeShapeType="1"/>
            <a:stCxn id="102490" idx="1"/>
            <a:endCxn id="102436" idx="2"/>
          </p:cNvCxnSpPr>
          <p:nvPr/>
        </p:nvCxnSpPr>
        <p:spPr bwMode="auto">
          <a:xfrm rot="10800000" flipH="1">
            <a:off x="1912938" y="3249613"/>
            <a:ext cx="4127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38" name="Straight Connector 138"/>
          <p:cNvCxnSpPr>
            <a:cxnSpLocks noChangeShapeType="1"/>
            <a:endCxn id="102436" idx="4"/>
          </p:cNvCxnSpPr>
          <p:nvPr/>
        </p:nvCxnSpPr>
        <p:spPr bwMode="auto">
          <a:xfrm rot="5400000" flipH="1" flipV="1">
            <a:off x="2174875" y="3521076"/>
            <a:ext cx="4286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439" name="Oval 21"/>
          <p:cNvSpPr>
            <a:spLocks noChangeArrowheads="1"/>
          </p:cNvSpPr>
          <p:nvPr/>
        </p:nvSpPr>
        <p:spPr bwMode="auto">
          <a:xfrm>
            <a:off x="2325688" y="49053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440" name="Straight Connector 141"/>
          <p:cNvCxnSpPr>
            <a:cxnSpLocks noChangeShapeType="1"/>
            <a:stCxn id="102430" idx="6"/>
            <a:endCxn id="102439" idx="2"/>
          </p:cNvCxnSpPr>
          <p:nvPr/>
        </p:nvCxnSpPr>
        <p:spPr bwMode="auto">
          <a:xfrm flipV="1">
            <a:off x="1162050" y="4965700"/>
            <a:ext cx="11636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41" name="Straight Connector 143"/>
          <p:cNvCxnSpPr>
            <a:cxnSpLocks noChangeShapeType="1"/>
            <a:stCxn id="102439" idx="0"/>
          </p:cNvCxnSpPr>
          <p:nvPr/>
        </p:nvCxnSpPr>
        <p:spPr bwMode="auto">
          <a:xfrm rot="16200000" flipV="1">
            <a:off x="2126457" y="4639469"/>
            <a:ext cx="5254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2442" name="Group 24"/>
          <p:cNvGrpSpPr>
            <a:grpSpLocks/>
          </p:cNvGrpSpPr>
          <p:nvPr/>
        </p:nvGrpSpPr>
        <p:grpSpPr bwMode="auto">
          <a:xfrm>
            <a:off x="3227388" y="3887788"/>
            <a:ext cx="176212" cy="342900"/>
            <a:chOff x="1670" y="2765"/>
            <a:chExt cx="111" cy="216"/>
          </a:xfrm>
        </p:grpSpPr>
        <p:sp>
          <p:nvSpPr>
            <p:cNvPr id="102467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8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9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0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1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2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3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43" name="Text Box 32"/>
          <p:cNvSpPr txBox="1">
            <a:spLocks noChangeArrowheads="1"/>
          </p:cNvSpPr>
          <p:nvPr/>
        </p:nvSpPr>
        <p:spPr bwMode="auto">
          <a:xfrm>
            <a:off x="28384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4</a:t>
            </a:r>
          </a:p>
          <a:p>
            <a:endParaRPr lang="en-US"/>
          </a:p>
        </p:txBody>
      </p:sp>
      <p:sp>
        <p:nvSpPr>
          <p:cNvPr id="102444" name="Oval 21"/>
          <p:cNvSpPr>
            <a:spLocks noChangeArrowheads="1"/>
          </p:cNvSpPr>
          <p:nvPr/>
        </p:nvSpPr>
        <p:spPr bwMode="auto">
          <a:xfrm>
            <a:off x="32400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Oval 21"/>
          <p:cNvSpPr>
            <a:spLocks noChangeArrowheads="1"/>
          </p:cNvSpPr>
          <p:nvPr/>
        </p:nvSpPr>
        <p:spPr bwMode="auto">
          <a:xfrm>
            <a:off x="32527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446" name="Straight Connector 156"/>
          <p:cNvCxnSpPr>
            <a:cxnSpLocks noChangeShapeType="1"/>
            <a:stCxn id="102436" idx="6"/>
            <a:endCxn id="102444" idx="2"/>
          </p:cNvCxnSpPr>
          <p:nvPr/>
        </p:nvCxnSpPr>
        <p:spPr bwMode="auto">
          <a:xfrm>
            <a:off x="2457450" y="3249613"/>
            <a:ext cx="78263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47" name="Straight Connector 158"/>
          <p:cNvCxnSpPr>
            <a:cxnSpLocks noChangeShapeType="1"/>
            <a:stCxn id="102439" idx="6"/>
            <a:endCxn id="102445" idx="2"/>
          </p:cNvCxnSpPr>
          <p:nvPr/>
        </p:nvCxnSpPr>
        <p:spPr bwMode="auto">
          <a:xfrm>
            <a:off x="2457450" y="4965700"/>
            <a:ext cx="7953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48" name="Straight Connector 160"/>
          <p:cNvCxnSpPr>
            <a:cxnSpLocks noChangeShapeType="1"/>
            <a:stCxn id="102444" idx="4"/>
            <a:endCxn id="102467" idx="0"/>
          </p:cNvCxnSpPr>
          <p:nvPr/>
        </p:nvCxnSpPr>
        <p:spPr bwMode="auto">
          <a:xfrm rot="5400000">
            <a:off x="3016251" y="3597275"/>
            <a:ext cx="577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49" name="Straight Connector 162"/>
          <p:cNvCxnSpPr>
            <a:cxnSpLocks noChangeShapeType="1"/>
            <a:stCxn id="102469" idx="1"/>
            <a:endCxn id="102445" idx="0"/>
          </p:cNvCxnSpPr>
          <p:nvPr/>
        </p:nvCxnSpPr>
        <p:spPr bwMode="auto">
          <a:xfrm rot="-5400000" flipH="1" flipV="1">
            <a:off x="2979737" y="4568826"/>
            <a:ext cx="6762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50" name="Straight Connector 164"/>
          <p:cNvCxnSpPr>
            <a:cxnSpLocks noChangeShapeType="1"/>
            <a:stCxn id="102505" idx="0"/>
            <a:endCxn id="102444" idx="6"/>
          </p:cNvCxnSpPr>
          <p:nvPr/>
        </p:nvCxnSpPr>
        <p:spPr bwMode="auto">
          <a:xfrm flipH="1">
            <a:off x="3371850" y="3248025"/>
            <a:ext cx="32226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51" name="Straight Connector 166"/>
          <p:cNvCxnSpPr>
            <a:cxnSpLocks noChangeShapeType="1"/>
            <a:stCxn id="102445" idx="6"/>
            <a:endCxn id="102415" idx="2"/>
          </p:cNvCxnSpPr>
          <p:nvPr/>
        </p:nvCxnSpPr>
        <p:spPr bwMode="auto">
          <a:xfrm>
            <a:off x="3384550" y="4967288"/>
            <a:ext cx="13065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52" name="Straight Connector 170"/>
          <p:cNvCxnSpPr>
            <a:cxnSpLocks noChangeShapeType="1"/>
            <a:stCxn id="102512" idx="0"/>
            <a:endCxn id="102407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453" name="Straight Connector 172"/>
          <p:cNvCxnSpPr>
            <a:cxnSpLocks noChangeShapeType="1"/>
            <a:stCxn id="102514" idx="1"/>
            <a:endCxn id="102415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454" name="Text Box 55"/>
          <p:cNvSpPr txBox="1">
            <a:spLocks noChangeArrowheads="1"/>
          </p:cNvSpPr>
          <p:nvPr/>
        </p:nvSpPr>
        <p:spPr bwMode="auto">
          <a:xfrm>
            <a:off x="6400800" y="236220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102455" name="Oval 47"/>
          <p:cNvSpPr>
            <a:spLocks noChangeArrowheads="1"/>
          </p:cNvSpPr>
          <p:nvPr/>
        </p:nvSpPr>
        <p:spPr bwMode="auto">
          <a:xfrm>
            <a:off x="2322513" y="37338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6" name="Oval 47"/>
          <p:cNvSpPr>
            <a:spLocks noChangeArrowheads="1"/>
          </p:cNvSpPr>
          <p:nvPr/>
        </p:nvSpPr>
        <p:spPr bwMode="auto">
          <a:xfrm>
            <a:off x="2322513" y="42973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457" name="Straight Connector 130"/>
          <p:cNvCxnSpPr>
            <a:cxnSpLocks noChangeShapeType="1"/>
            <a:stCxn id="102455" idx="4"/>
            <a:endCxn id="102456" idx="0"/>
          </p:cNvCxnSpPr>
          <p:nvPr/>
        </p:nvCxnSpPr>
        <p:spPr bwMode="auto">
          <a:xfrm rot="5400000">
            <a:off x="2168525" y="4076700"/>
            <a:ext cx="4397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458" name="TextBox 109"/>
          <p:cNvSpPr txBox="1">
            <a:spLocks noChangeArrowheads="1"/>
          </p:cNvSpPr>
          <p:nvPr/>
        </p:nvSpPr>
        <p:spPr bwMode="auto">
          <a:xfrm>
            <a:off x="685800" y="5526088"/>
            <a:ext cx="4330700" cy="646112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Imagine we connected a 1A current source – in which branches would current flow?</a:t>
            </a:r>
          </a:p>
        </p:txBody>
      </p:sp>
      <p:sp>
        <p:nvSpPr>
          <p:cNvPr id="102459" name="Text Box 6"/>
          <p:cNvSpPr txBox="1">
            <a:spLocks noChangeArrowheads="1"/>
          </p:cNvSpPr>
          <p:nvPr/>
        </p:nvSpPr>
        <p:spPr bwMode="auto">
          <a:xfrm>
            <a:off x="5562600" y="350520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grpSp>
        <p:nvGrpSpPr>
          <p:cNvPr id="102460" name="Group 31"/>
          <p:cNvGrpSpPr>
            <a:grpSpLocks/>
          </p:cNvGrpSpPr>
          <p:nvPr/>
        </p:nvGrpSpPr>
        <p:grpSpPr bwMode="auto">
          <a:xfrm>
            <a:off x="5880100" y="3789363"/>
            <a:ext cx="527050" cy="520700"/>
            <a:chOff x="311" y="2627"/>
            <a:chExt cx="332" cy="328"/>
          </a:xfrm>
        </p:grpSpPr>
        <p:sp>
          <p:nvSpPr>
            <p:cNvPr id="102463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sysDash"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4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02465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02466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2461" name="Shape 119"/>
          <p:cNvCxnSpPr>
            <a:cxnSpLocks noChangeShapeType="1"/>
            <a:stCxn id="102464" idx="0"/>
            <a:endCxn id="102414" idx="6"/>
          </p:cNvCxnSpPr>
          <p:nvPr/>
        </p:nvCxnSpPr>
        <p:spPr bwMode="auto">
          <a:xfrm rot="16200000" flipV="1">
            <a:off x="5777707" y="3421856"/>
            <a:ext cx="566738" cy="168275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lg" len="lg"/>
            <a:tailEnd type="none" w="lg" len="lg"/>
          </a:ln>
        </p:spPr>
      </p:cxnSp>
      <p:cxnSp>
        <p:nvCxnSpPr>
          <p:cNvPr id="102462" name="Elbow Connector 121"/>
          <p:cNvCxnSpPr>
            <a:cxnSpLocks noChangeShapeType="1"/>
            <a:stCxn id="102463" idx="4"/>
            <a:endCxn id="102417" idx="6"/>
          </p:cNvCxnSpPr>
          <p:nvPr/>
        </p:nvCxnSpPr>
        <p:spPr bwMode="auto">
          <a:xfrm rot="5400000">
            <a:off x="5736431" y="4566445"/>
            <a:ext cx="663575" cy="150812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342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342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92B9CE6-3AB6-4A11-9AE9-0553C6B9FF86}" type="slidenum">
              <a:rPr lang="en-US" smtClean="0"/>
              <a:pPr lvl="1"/>
              <a:t>98</a:t>
            </a:fld>
            <a:endParaRPr lang="en-US" smtClean="0"/>
          </a:p>
        </p:txBody>
      </p:sp>
      <p:sp>
        <p:nvSpPr>
          <p:cNvPr id="1034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10343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103431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3432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103541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2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3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4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5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6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7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33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103434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103534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5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6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7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8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9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40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3435" name="AutoShape 41"/>
          <p:cNvCxnSpPr>
            <a:cxnSpLocks noChangeShapeType="1"/>
            <a:stCxn id="103431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3436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103531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2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3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37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3438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103441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3442" name="AutoShape 52"/>
          <p:cNvCxnSpPr>
            <a:cxnSpLocks noChangeShapeType="1"/>
            <a:stCxn id="103439" idx="6"/>
            <a:endCxn id="103441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3443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103524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5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6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7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8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9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30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44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103445" name="AutoShape 71"/>
          <p:cNvCxnSpPr>
            <a:cxnSpLocks noChangeShapeType="1"/>
            <a:stCxn id="103438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46" name="AutoShape 72"/>
          <p:cNvCxnSpPr>
            <a:cxnSpLocks noChangeShapeType="1"/>
            <a:stCxn id="103431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3447" name="Group 33"/>
          <p:cNvGrpSpPr>
            <a:grpSpLocks/>
          </p:cNvGrpSpPr>
          <p:nvPr/>
        </p:nvGrpSpPr>
        <p:grpSpPr bwMode="auto">
          <a:xfrm rot="5400000" flipH="1" flipV="1">
            <a:off x="1596232" y="3024981"/>
            <a:ext cx="177800" cy="455613"/>
            <a:chOff x="3450" y="2313"/>
            <a:chExt cx="111" cy="216"/>
          </a:xfrm>
        </p:grpSpPr>
        <p:sp>
          <p:nvSpPr>
            <p:cNvPr id="103517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8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9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0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1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2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23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48" name="Text Box 49"/>
          <p:cNvSpPr txBox="1">
            <a:spLocks noChangeArrowheads="1"/>
          </p:cNvSpPr>
          <p:nvPr/>
        </p:nvSpPr>
        <p:spPr bwMode="auto">
          <a:xfrm>
            <a:off x="1441450" y="3309938"/>
            <a:ext cx="485775" cy="3683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grpSp>
        <p:nvGrpSpPr>
          <p:cNvPr id="103449" name="Group 24"/>
          <p:cNvGrpSpPr>
            <a:grpSpLocks/>
          </p:cNvGrpSpPr>
          <p:nvPr/>
        </p:nvGrpSpPr>
        <p:grpSpPr bwMode="auto">
          <a:xfrm>
            <a:off x="384175" y="3854450"/>
            <a:ext cx="176213" cy="342900"/>
            <a:chOff x="1670" y="2765"/>
            <a:chExt cx="111" cy="216"/>
          </a:xfrm>
        </p:grpSpPr>
        <p:sp>
          <p:nvSpPr>
            <p:cNvPr id="103510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1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2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3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4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5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16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50" name="Text Box 32"/>
          <p:cNvSpPr txBox="1">
            <a:spLocks noChangeArrowheads="1"/>
          </p:cNvSpPr>
          <p:nvPr/>
        </p:nvSpPr>
        <p:spPr bwMode="auto">
          <a:xfrm>
            <a:off x="3175" y="3548063"/>
            <a:ext cx="428625" cy="9223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grpSp>
        <p:nvGrpSpPr>
          <p:cNvPr id="103451" name="Group 24"/>
          <p:cNvGrpSpPr>
            <a:grpSpLocks/>
          </p:cNvGrpSpPr>
          <p:nvPr/>
        </p:nvGrpSpPr>
        <p:grpSpPr bwMode="auto">
          <a:xfrm>
            <a:off x="998538" y="3886200"/>
            <a:ext cx="176212" cy="342900"/>
            <a:chOff x="1670" y="2765"/>
            <a:chExt cx="111" cy="216"/>
          </a:xfrm>
        </p:grpSpPr>
        <p:sp>
          <p:nvSpPr>
            <p:cNvPr id="103503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4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5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6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7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8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9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52" name="Text Box 32"/>
          <p:cNvSpPr txBox="1">
            <a:spLocks noChangeArrowheads="1"/>
          </p:cNvSpPr>
          <p:nvPr/>
        </p:nvSpPr>
        <p:spPr bwMode="auto">
          <a:xfrm>
            <a:off x="644525" y="3579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sp>
        <p:nvSpPr>
          <p:cNvPr id="103453" name="Oval 21"/>
          <p:cNvSpPr>
            <a:spLocks noChangeArrowheads="1"/>
          </p:cNvSpPr>
          <p:nvPr/>
        </p:nvSpPr>
        <p:spPr bwMode="auto">
          <a:xfrm>
            <a:off x="1009650" y="3200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4" name="Oval 21"/>
          <p:cNvSpPr>
            <a:spLocks noChangeArrowheads="1"/>
          </p:cNvSpPr>
          <p:nvPr/>
        </p:nvSpPr>
        <p:spPr bwMode="auto">
          <a:xfrm>
            <a:off x="10302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3455" name="Shape 118"/>
          <p:cNvCxnSpPr>
            <a:cxnSpLocks noChangeShapeType="1"/>
            <a:stCxn id="103510" idx="0"/>
            <a:endCxn id="103453" idx="2"/>
          </p:cNvCxnSpPr>
          <p:nvPr/>
        </p:nvCxnSpPr>
        <p:spPr bwMode="auto">
          <a:xfrm rot="5400000" flipH="1" flipV="1">
            <a:off x="438944" y="3283744"/>
            <a:ext cx="592137" cy="549275"/>
          </a:xfrm>
          <a:prstGeom prst="bentConnector4">
            <a:avLst>
              <a:gd name="adj1" fmla="val 99546"/>
              <a:gd name="adj2" fmla="val 2624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56" name="Shape 124"/>
          <p:cNvCxnSpPr>
            <a:cxnSpLocks noChangeShapeType="1"/>
            <a:stCxn id="103512" idx="1"/>
            <a:endCxn id="103454" idx="2"/>
          </p:cNvCxnSpPr>
          <p:nvPr/>
        </p:nvCxnSpPr>
        <p:spPr bwMode="auto">
          <a:xfrm rot="16200000" flipH="1">
            <a:off x="367507" y="4304506"/>
            <a:ext cx="769938" cy="555625"/>
          </a:xfrm>
          <a:prstGeom prst="bentConnector4">
            <a:avLst>
              <a:gd name="adj1" fmla="val 9981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57" name="Straight Connector 129"/>
          <p:cNvCxnSpPr>
            <a:cxnSpLocks noChangeShapeType="1"/>
            <a:stCxn id="103503" idx="0"/>
            <a:endCxn id="103453" idx="4"/>
          </p:cNvCxnSpPr>
          <p:nvPr/>
        </p:nvCxnSpPr>
        <p:spPr bwMode="auto">
          <a:xfrm rot="5400000" flipH="1" flipV="1">
            <a:off x="792957" y="3604419"/>
            <a:ext cx="5635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58" name="Straight Arrow Connector 131"/>
          <p:cNvCxnSpPr>
            <a:cxnSpLocks noChangeShapeType="1"/>
            <a:stCxn id="103505" idx="1"/>
            <a:endCxn id="103454" idx="0"/>
          </p:cNvCxnSpPr>
          <p:nvPr/>
        </p:nvCxnSpPr>
        <p:spPr bwMode="auto">
          <a:xfrm rot="16200000" flipH="1">
            <a:off x="754062" y="4564063"/>
            <a:ext cx="677863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/>
          </a:ln>
        </p:spPr>
      </p:cxnSp>
      <p:cxnSp>
        <p:nvCxnSpPr>
          <p:cNvPr id="103459" name="Straight Connector 133"/>
          <p:cNvCxnSpPr>
            <a:cxnSpLocks noChangeShapeType="1"/>
            <a:stCxn id="103517" idx="0"/>
            <a:endCxn id="103453" idx="6"/>
          </p:cNvCxnSpPr>
          <p:nvPr/>
        </p:nvCxnSpPr>
        <p:spPr bwMode="auto">
          <a:xfrm flipH="1" flipV="1">
            <a:off x="1141413" y="3262313"/>
            <a:ext cx="3175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3460" name="Oval 21"/>
          <p:cNvSpPr>
            <a:spLocks noChangeArrowheads="1"/>
          </p:cNvSpPr>
          <p:nvPr/>
        </p:nvSpPr>
        <p:spPr bwMode="auto">
          <a:xfrm>
            <a:off x="23256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3461" name="Straight Connector 136"/>
          <p:cNvCxnSpPr>
            <a:cxnSpLocks noChangeShapeType="1"/>
            <a:stCxn id="103519" idx="1"/>
            <a:endCxn id="103460" idx="2"/>
          </p:cNvCxnSpPr>
          <p:nvPr/>
        </p:nvCxnSpPr>
        <p:spPr bwMode="auto">
          <a:xfrm rot="10800000" flipH="1">
            <a:off x="1912938" y="3249613"/>
            <a:ext cx="4127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62" name="Straight Connector 138"/>
          <p:cNvCxnSpPr>
            <a:cxnSpLocks noChangeShapeType="1"/>
            <a:endCxn id="103460" idx="4"/>
          </p:cNvCxnSpPr>
          <p:nvPr/>
        </p:nvCxnSpPr>
        <p:spPr bwMode="auto">
          <a:xfrm rot="5400000" flipH="1" flipV="1">
            <a:off x="2174875" y="3521076"/>
            <a:ext cx="4286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3463" name="Oval 21"/>
          <p:cNvSpPr>
            <a:spLocks noChangeArrowheads="1"/>
          </p:cNvSpPr>
          <p:nvPr/>
        </p:nvSpPr>
        <p:spPr bwMode="auto">
          <a:xfrm>
            <a:off x="2325688" y="49053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3464" name="Straight Connector 141"/>
          <p:cNvCxnSpPr>
            <a:cxnSpLocks noChangeShapeType="1"/>
            <a:stCxn id="103454" idx="6"/>
            <a:endCxn id="103463" idx="2"/>
          </p:cNvCxnSpPr>
          <p:nvPr/>
        </p:nvCxnSpPr>
        <p:spPr bwMode="auto">
          <a:xfrm flipV="1">
            <a:off x="1162050" y="4965700"/>
            <a:ext cx="11636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65" name="Straight Connector 143"/>
          <p:cNvCxnSpPr>
            <a:cxnSpLocks noChangeShapeType="1"/>
            <a:stCxn id="103463" idx="0"/>
          </p:cNvCxnSpPr>
          <p:nvPr/>
        </p:nvCxnSpPr>
        <p:spPr bwMode="auto">
          <a:xfrm rot="16200000" flipV="1">
            <a:off x="2126457" y="4639469"/>
            <a:ext cx="5254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3466" name="Group 24"/>
          <p:cNvGrpSpPr>
            <a:grpSpLocks/>
          </p:cNvGrpSpPr>
          <p:nvPr/>
        </p:nvGrpSpPr>
        <p:grpSpPr bwMode="auto">
          <a:xfrm>
            <a:off x="3227388" y="3887788"/>
            <a:ext cx="176212" cy="342900"/>
            <a:chOff x="1670" y="2765"/>
            <a:chExt cx="111" cy="216"/>
          </a:xfrm>
        </p:grpSpPr>
        <p:sp>
          <p:nvSpPr>
            <p:cNvPr id="103496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97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98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99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0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1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02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67" name="Text Box 32"/>
          <p:cNvSpPr txBox="1">
            <a:spLocks noChangeArrowheads="1"/>
          </p:cNvSpPr>
          <p:nvPr/>
        </p:nvSpPr>
        <p:spPr bwMode="auto">
          <a:xfrm>
            <a:off x="28384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4</a:t>
            </a:r>
          </a:p>
          <a:p>
            <a:endParaRPr lang="en-US"/>
          </a:p>
        </p:txBody>
      </p:sp>
      <p:sp>
        <p:nvSpPr>
          <p:cNvPr id="103468" name="Oval 21"/>
          <p:cNvSpPr>
            <a:spLocks noChangeArrowheads="1"/>
          </p:cNvSpPr>
          <p:nvPr/>
        </p:nvSpPr>
        <p:spPr bwMode="auto">
          <a:xfrm>
            <a:off x="32400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9" name="Oval 21"/>
          <p:cNvSpPr>
            <a:spLocks noChangeArrowheads="1"/>
          </p:cNvSpPr>
          <p:nvPr/>
        </p:nvSpPr>
        <p:spPr bwMode="auto">
          <a:xfrm>
            <a:off x="32527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3470" name="Straight Connector 156"/>
          <p:cNvCxnSpPr>
            <a:cxnSpLocks noChangeShapeType="1"/>
            <a:stCxn id="103460" idx="6"/>
            <a:endCxn id="103468" idx="2"/>
          </p:cNvCxnSpPr>
          <p:nvPr/>
        </p:nvCxnSpPr>
        <p:spPr bwMode="auto">
          <a:xfrm>
            <a:off x="2457450" y="3249613"/>
            <a:ext cx="78263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1" name="Straight Connector 158"/>
          <p:cNvCxnSpPr>
            <a:cxnSpLocks noChangeShapeType="1"/>
            <a:stCxn id="103463" idx="6"/>
            <a:endCxn id="103469" idx="2"/>
          </p:cNvCxnSpPr>
          <p:nvPr/>
        </p:nvCxnSpPr>
        <p:spPr bwMode="auto">
          <a:xfrm>
            <a:off x="2457450" y="4965700"/>
            <a:ext cx="7953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2" name="Straight Connector 160"/>
          <p:cNvCxnSpPr>
            <a:cxnSpLocks noChangeShapeType="1"/>
            <a:stCxn id="103468" idx="4"/>
            <a:endCxn id="103496" idx="0"/>
          </p:cNvCxnSpPr>
          <p:nvPr/>
        </p:nvCxnSpPr>
        <p:spPr bwMode="auto">
          <a:xfrm rot="5400000">
            <a:off x="3016251" y="3597275"/>
            <a:ext cx="577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3" name="Straight Connector 162"/>
          <p:cNvCxnSpPr>
            <a:cxnSpLocks noChangeShapeType="1"/>
            <a:stCxn id="103498" idx="1"/>
            <a:endCxn id="103469" idx="0"/>
          </p:cNvCxnSpPr>
          <p:nvPr/>
        </p:nvCxnSpPr>
        <p:spPr bwMode="auto">
          <a:xfrm rot="-5400000" flipH="1" flipV="1">
            <a:off x="2979737" y="4568826"/>
            <a:ext cx="6762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4" name="Straight Connector 164"/>
          <p:cNvCxnSpPr>
            <a:cxnSpLocks noChangeShapeType="1"/>
            <a:stCxn id="103534" idx="0"/>
            <a:endCxn id="103468" idx="6"/>
          </p:cNvCxnSpPr>
          <p:nvPr/>
        </p:nvCxnSpPr>
        <p:spPr bwMode="auto">
          <a:xfrm flipH="1">
            <a:off x="3371850" y="3248025"/>
            <a:ext cx="32226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5" name="Straight Connector 166"/>
          <p:cNvCxnSpPr>
            <a:cxnSpLocks noChangeShapeType="1"/>
            <a:stCxn id="103469" idx="6"/>
            <a:endCxn id="103439" idx="2"/>
          </p:cNvCxnSpPr>
          <p:nvPr/>
        </p:nvCxnSpPr>
        <p:spPr bwMode="auto">
          <a:xfrm>
            <a:off x="3384550" y="4967288"/>
            <a:ext cx="13065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6" name="Straight Connector 170"/>
          <p:cNvCxnSpPr>
            <a:cxnSpLocks noChangeShapeType="1"/>
            <a:stCxn id="103541" idx="0"/>
            <a:endCxn id="103431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3477" name="Straight Connector 172"/>
          <p:cNvCxnSpPr>
            <a:cxnSpLocks noChangeShapeType="1"/>
            <a:stCxn id="103543" idx="1"/>
            <a:endCxn id="103439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3478" name="Text Box 55"/>
          <p:cNvSpPr txBox="1">
            <a:spLocks noChangeArrowheads="1"/>
          </p:cNvSpPr>
          <p:nvPr/>
        </p:nvSpPr>
        <p:spPr bwMode="auto">
          <a:xfrm>
            <a:off x="6400800" y="236220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103479" name="Oval 47"/>
          <p:cNvSpPr>
            <a:spLocks noChangeArrowheads="1"/>
          </p:cNvSpPr>
          <p:nvPr/>
        </p:nvSpPr>
        <p:spPr bwMode="auto">
          <a:xfrm>
            <a:off x="2322513" y="37338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0" name="Oval 47"/>
          <p:cNvSpPr>
            <a:spLocks noChangeArrowheads="1"/>
          </p:cNvSpPr>
          <p:nvPr/>
        </p:nvSpPr>
        <p:spPr bwMode="auto">
          <a:xfrm>
            <a:off x="2322513" y="42973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3481" name="Straight Connector 130"/>
          <p:cNvCxnSpPr>
            <a:cxnSpLocks noChangeShapeType="1"/>
            <a:stCxn id="103479" idx="4"/>
            <a:endCxn id="103480" idx="0"/>
          </p:cNvCxnSpPr>
          <p:nvPr/>
        </p:nvCxnSpPr>
        <p:spPr bwMode="auto">
          <a:xfrm rot="5400000">
            <a:off x="2168525" y="4076700"/>
            <a:ext cx="4397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3482" name="TextBox 109"/>
          <p:cNvSpPr txBox="1">
            <a:spLocks noChangeArrowheads="1"/>
          </p:cNvSpPr>
          <p:nvPr/>
        </p:nvSpPr>
        <p:spPr bwMode="auto">
          <a:xfrm>
            <a:off x="685800" y="5526088"/>
            <a:ext cx="4330700" cy="646112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Imagine we connected a 1A current source – in which branches would current flow?</a:t>
            </a:r>
          </a:p>
        </p:txBody>
      </p:sp>
      <p:sp>
        <p:nvSpPr>
          <p:cNvPr id="103483" name="Text Box 6"/>
          <p:cNvSpPr txBox="1">
            <a:spLocks noChangeArrowheads="1"/>
          </p:cNvSpPr>
          <p:nvPr/>
        </p:nvSpPr>
        <p:spPr bwMode="auto">
          <a:xfrm>
            <a:off x="5562600" y="350520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grpSp>
        <p:nvGrpSpPr>
          <p:cNvPr id="103484" name="Group 31"/>
          <p:cNvGrpSpPr>
            <a:grpSpLocks/>
          </p:cNvGrpSpPr>
          <p:nvPr/>
        </p:nvGrpSpPr>
        <p:grpSpPr bwMode="auto">
          <a:xfrm>
            <a:off x="5880100" y="3789363"/>
            <a:ext cx="527050" cy="520700"/>
            <a:chOff x="311" y="2627"/>
            <a:chExt cx="332" cy="328"/>
          </a:xfrm>
        </p:grpSpPr>
        <p:sp>
          <p:nvSpPr>
            <p:cNvPr id="103492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sysDash"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93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03494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03495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3485" name="Shape 119"/>
          <p:cNvCxnSpPr>
            <a:cxnSpLocks noChangeShapeType="1"/>
            <a:stCxn id="103493" idx="0"/>
            <a:endCxn id="103438" idx="6"/>
          </p:cNvCxnSpPr>
          <p:nvPr/>
        </p:nvCxnSpPr>
        <p:spPr bwMode="auto">
          <a:xfrm rot="16200000" flipV="1">
            <a:off x="5777707" y="3421856"/>
            <a:ext cx="566738" cy="168275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lg" len="lg"/>
            <a:tailEnd type="none" w="lg" len="lg"/>
          </a:ln>
        </p:spPr>
      </p:cxnSp>
      <p:cxnSp>
        <p:nvCxnSpPr>
          <p:cNvPr id="103486" name="Elbow Connector 121"/>
          <p:cNvCxnSpPr>
            <a:cxnSpLocks noChangeShapeType="1"/>
            <a:stCxn id="103492" idx="4"/>
            <a:endCxn id="103441" idx="6"/>
          </p:cNvCxnSpPr>
          <p:nvPr/>
        </p:nvCxnSpPr>
        <p:spPr bwMode="auto">
          <a:xfrm rot="5400000">
            <a:off x="5736431" y="4566445"/>
            <a:ext cx="663575" cy="150812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lg" len="lg"/>
            <a:tailEnd type="none" w="lg" len="lg"/>
          </a:ln>
        </p:spPr>
      </p:cxnSp>
      <p:cxnSp>
        <p:nvCxnSpPr>
          <p:cNvPr id="103487" name="Straight Arrow Connector 132"/>
          <p:cNvCxnSpPr>
            <a:cxnSpLocks noChangeShapeType="1"/>
          </p:cNvCxnSpPr>
          <p:nvPr/>
        </p:nvCxnSpPr>
        <p:spPr bwMode="auto">
          <a:xfrm rot="10800000">
            <a:off x="5075238" y="2973388"/>
            <a:ext cx="639762" cy="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3488" name="Straight Arrow Connector 135"/>
          <p:cNvCxnSpPr>
            <a:cxnSpLocks noChangeShapeType="1"/>
          </p:cNvCxnSpPr>
          <p:nvPr/>
        </p:nvCxnSpPr>
        <p:spPr bwMode="auto">
          <a:xfrm rot="10800000">
            <a:off x="3657600" y="2971800"/>
            <a:ext cx="639763" cy="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3489" name="Straight Arrow Connector 137"/>
          <p:cNvCxnSpPr>
            <a:cxnSpLocks noChangeShapeType="1"/>
          </p:cNvCxnSpPr>
          <p:nvPr/>
        </p:nvCxnSpPr>
        <p:spPr bwMode="auto">
          <a:xfrm rot="10800000">
            <a:off x="2514600" y="2971800"/>
            <a:ext cx="639763" cy="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3490" name="Straight Arrow Connector 142"/>
          <p:cNvCxnSpPr>
            <a:cxnSpLocks noChangeShapeType="1"/>
          </p:cNvCxnSpPr>
          <p:nvPr/>
        </p:nvCxnSpPr>
        <p:spPr bwMode="auto">
          <a:xfrm rot="5400000">
            <a:off x="4733925" y="4138613"/>
            <a:ext cx="563563" cy="1587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3491" name="Straight Arrow Connector 155"/>
          <p:cNvCxnSpPr>
            <a:cxnSpLocks noChangeShapeType="1"/>
          </p:cNvCxnSpPr>
          <p:nvPr/>
        </p:nvCxnSpPr>
        <p:spPr bwMode="auto">
          <a:xfrm rot="5400000">
            <a:off x="2310606" y="4090194"/>
            <a:ext cx="561975" cy="1588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59"/>
          <p:cNvSpPr>
            <a:spLocks noChangeArrowheads="1"/>
          </p:cNvSpPr>
          <p:nvPr/>
        </p:nvSpPr>
        <p:spPr bwMode="auto">
          <a:xfrm>
            <a:off x="2886075" y="3141663"/>
            <a:ext cx="565150" cy="2073275"/>
          </a:xfrm>
          <a:prstGeom prst="rect">
            <a:avLst/>
          </a:prstGeom>
          <a:solidFill>
            <a:srgbClr val="C00000">
              <a:alpha val="20000"/>
            </a:srgbClr>
          </a:solidFill>
          <a:ln w="12700" algn="ctr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451" name="Rectangle 128"/>
          <p:cNvSpPr>
            <a:spLocks noChangeArrowheads="1"/>
          </p:cNvSpPr>
          <p:nvPr/>
        </p:nvSpPr>
        <p:spPr bwMode="auto">
          <a:xfrm>
            <a:off x="47625" y="2667000"/>
            <a:ext cx="2085975" cy="2578100"/>
          </a:xfrm>
          <a:prstGeom prst="rect">
            <a:avLst/>
          </a:prstGeom>
          <a:solidFill>
            <a:srgbClr val="C00000">
              <a:alpha val="20000"/>
            </a:srgbClr>
          </a:solidFill>
          <a:ln w="12700" algn="ctr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45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ECEN 301</a:t>
            </a:r>
          </a:p>
        </p:txBody>
      </p:sp>
      <p:sp>
        <p:nvSpPr>
          <p:cNvPr id="10445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Discussion #12 –Exam 1 Review</a:t>
            </a:r>
          </a:p>
        </p:txBody>
      </p:sp>
      <p:sp>
        <p:nvSpPr>
          <p:cNvPr id="1044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F700D62-4301-4F37-9C4C-04ABEF127FC2}" type="slidenum">
              <a:rPr lang="en-US" smtClean="0"/>
              <a:pPr lvl="1"/>
              <a:t>99</a:t>
            </a:fld>
            <a:endParaRPr lang="en-US" smtClean="0"/>
          </a:p>
        </p:txBody>
      </p:sp>
      <p:sp>
        <p:nvSpPr>
          <p:cNvPr id="1044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 1 Review…Th</a:t>
            </a:r>
            <a:r>
              <a:rPr lang="en-US" smtClean="0">
                <a:cs typeface="Times New Roman" pitchFamily="18" charset="0"/>
              </a:rPr>
              <a:t>évenin P.114</a:t>
            </a:r>
          </a:p>
        </p:txBody>
      </p:sp>
      <p:sp>
        <p:nvSpPr>
          <p:cNvPr id="1044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smtClean="0"/>
              <a:t>Find  the </a:t>
            </a:r>
            <a:r>
              <a:rPr lang="en-US" sz="2400" smtClean="0">
                <a:cs typeface="Times New Roman" pitchFamily="18" charset="0"/>
              </a:rPr>
              <a:t>Thévenin equivalent resistance</a:t>
            </a:r>
          </a:p>
          <a:p>
            <a:pPr marL="590550" indent="-533400">
              <a:lnSpc>
                <a:spcPct val="90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en-US" sz="1600" smtClean="0"/>
              <a:t>v</a:t>
            </a:r>
            <a:r>
              <a:rPr lang="en-US" sz="1600" b="1" baseline="-25000" smtClean="0"/>
              <a:t>s</a:t>
            </a:r>
            <a:r>
              <a:rPr lang="en-US" sz="1600" b="1" smtClean="0"/>
              <a:t> </a:t>
            </a:r>
            <a:r>
              <a:rPr lang="en-US" sz="1600" smtClean="0"/>
              <a:t>= 20V, </a:t>
            </a:r>
            <a:r>
              <a:rPr lang="en-US" sz="1600" b="1" smtClean="0"/>
              <a:t>R</a:t>
            </a:r>
            <a:r>
              <a:rPr lang="en-US" sz="1600" b="1" baseline="-25000" smtClean="0"/>
              <a:t>1</a:t>
            </a:r>
            <a:r>
              <a:rPr lang="en-US" sz="1600" b="1" smtClean="0"/>
              <a:t> </a:t>
            </a:r>
            <a:r>
              <a:rPr lang="en-US" sz="1600" smtClean="0"/>
              <a:t>= 1M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2</a:t>
            </a:r>
            <a:r>
              <a:rPr lang="en-US" sz="1600" b="1" smtClean="0"/>
              <a:t> </a:t>
            </a:r>
            <a:r>
              <a:rPr lang="en-US" sz="1600" smtClean="0"/>
              <a:t>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3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4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5</a:t>
            </a:r>
            <a:r>
              <a:rPr lang="en-US" sz="1600" smtClean="0"/>
              <a:t> = 6k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6</a:t>
            </a:r>
            <a:r>
              <a:rPr lang="en-US" sz="1600" smtClean="0"/>
              <a:t> = 3k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7</a:t>
            </a:r>
            <a:r>
              <a:rPr lang="en-US" sz="1600" smtClean="0"/>
              <a:t> = 2k</a:t>
            </a:r>
            <a:r>
              <a:rPr lang="el-GR" sz="1600" smtClean="0"/>
              <a:t>Ω</a:t>
            </a:r>
            <a:r>
              <a:rPr lang="en-US" sz="1600" smtClean="0"/>
              <a:t>, </a:t>
            </a:r>
            <a:r>
              <a:rPr lang="en-US" sz="1600" b="1" smtClean="0"/>
              <a:t>R</a:t>
            </a:r>
            <a:r>
              <a:rPr lang="en-US" sz="1600" b="1" baseline="-25000" smtClean="0"/>
              <a:t>L</a:t>
            </a:r>
            <a:r>
              <a:rPr lang="en-US" sz="1600" smtClean="0"/>
              <a:t> = 10</a:t>
            </a:r>
            <a:r>
              <a:rPr lang="el-GR" sz="1600" smtClean="0"/>
              <a:t>Ω</a:t>
            </a:r>
            <a:endParaRPr lang="en-US" sz="1600" smtClean="0"/>
          </a:p>
        </p:txBody>
      </p:sp>
      <p:sp>
        <p:nvSpPr>
          <p:cNvPr id="104457" name="Oval 21"/>
          <p:cNvSpPr>
            <a:spLocks noChangeArrowheads="1"/>
          </p:cNvSpPr>
          <p:nvPr/>
        </p:nvSpPr>
        <p:spPr bwMode="auto">
          <a:xfrm>
            <a:off x="4665663" y="31750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458" name="Group 24"/>
          <p:cNvGrpSpPr>
            <a:grpSpLocks/>
          </p:cNvGrpSpPr>
          <p:nvPr/>
        </p:nvGrpSpPr>
        <p:grpSpPr bwMode="auto">
          <a:xfrm>
            <a:off x="4665663" y="3962400"/>
            <a:ext cx="176212" cy="342900"/>
            <a:chOff x="1670" y="2765"/>
            <a:chExt cx="111" cy="216"/>
          </a:xfrm>
        </p:grpSpPr>
        <p:sp>
          <p:nvSpPr>
            <p:cNvPr id="104569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70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71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72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73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74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75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59" name="Text Box 32"/>
          <p:cNvSpPr txBox="1">
            <a:spLocks noChangeArrowheads="1"/>
          </p:cNvSpPr>
          <p:nvPr/>
        </p:nvSpPr>
        <p:spPr bwMode="auto">
          <a:xfrm>
            <a:off x="42862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6</a:t>
            </a:r>
          </a:p>
          <a:p>
            <a:endParaRPr lang="en-US"/>
          </a:p>
        </p:txBody>
      </p:sp>
      <p:grpSp>
        <p:nvGrpSpPr>
          <p:cNvPr id="104460" name="Group 33"/>
          <p:cNvGrpSpPr>
            <a:grpSpLocks/>
          </p:cNvGrpSpPr>
          <p:nvPr/>
        </p:nvGrpSpPr>
        <p:grpSpPr bwMode="auto">
          <a:xfrm rot="5400000" flipH="1" flipV="1">
            <a:off x="3831432" y="3009106"/>
            <a:ext cx="177800" cy="455613"/>
            <a:chOff x="3450" y="2313"/>
            <a:chExt cx="111" cy="216"/>
          </a:xfrm>
        </p:grpSpPr>
        <p:sp>
          <p:nvSpPr>
            <p:cNvPr id="104562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3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4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5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6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7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8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4461" name="AutoShape 41"/>
          <p:cNvCxnSpPr>
            <a:cxnSpLocks noChangeShapeType="1"/>
            <a:stCxn id="104457" idx="2"/>
          </p:cNvCxnSpPr>
          <p:nvPr/>
        </p:nvCxnSpPr>
        <p:spPr bwMode="auto">
          <a:xfrm flipH="1" flipV="1">
            <a:off x="4148138" y="3233738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4462" name="Group 42"/>
          <p:cNvGrpSpPr>
            <a:grpSpLocks/>
          </p:cNvGrpSpPr>
          <p:nvPr/>
        </p:nvGrpSpPr>
        <p:grpSpPr bwMode="auto">
          <a:xfrm>
            <a:off x="4527550" y="5229225"/>
            <a:ext cx="457200" cy="152400"/>
            <a:chOff x="1392" y="3552"/>
            <a:chExt cx="288" cy="96"/>
          </a:xfrm>
        </p:grpSpPr>
        <p:sp>
          <p:nvSpPr>
            <p:cNvPr id="104559" name="Line 43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0" name="Line 44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61" name="Line 45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63" name="Line 46"/>
          <p:cNvSpPr>
            <a:spLocks noChangeShapeType="1"/>
          </p:cNvSpPr>
          <p:nvPr/>
        </p:nvSpPr>
        <p:spPr bwMode="auto">
          <a:xfrm flipV="1">
            <a:off x="4760913" y="49863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4464" name="Oval 47"/>
          <p:cNvSpPr>
            <a:spLocks noChangeArrowheads="1"/>
          </p:cNvSpPr>
          <p:nvPr/>
        </p:nvSpPr>
        <p:spPr bwMode="auto">
          <a:xfrm>
            <a:off x="5845175" y="316071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5" name="Oval 48"/>
          <p:cNvSpPr>
            <a:spLocks noChangeArrowheads="1"/>
          </p:cNvSpPr>
          <p:nvPr/>
        </p:nvSpPr>
        <p:spPr bwMode="auto">
          <a:xfrm>
            <a:off x="4691063" y="49117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66" name="Text Box 49"/>
          <p:cNvSpPr txBox="1">
            <a:spLocks noChangeArrowheads="1"/>
          </p:cNvSpPr>
          <p:nvPr/>
        </p:nvSpPr>
        <p:spPr bwMode="auto">
          <a:xfrm>
            <a:off x="3676650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104467" name="Oval 51"/>
          <p:cNvSpPr>
            <a:spLocks noChangeArrowheads="1"/>
          </p:cNvSpPr>
          <p:nvPr/>
        </p:nvSpPr>
        <p:spPr bwMode="auto">
          <a:xfrm>
            <a:off x="5861050" y="4911725"/>
            <a:ext cx="131763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468" name="AutoShape 52"/>
          <p:cNvCxnSpPr>
            <a:cxnSpLocks noChangeShapeType="1"/>
            <a:stCxn id="104465" idx="6"/>
            <a:endCxn id="104467" idx="2"/>
          </p:cNvCxnSpPr>
          <p:nvPr/>
        </p:nvCxnSpPr>
        <p:spPr bwMode="auto">
          <a:xfrm>
            <a:off x="4822825" y="4973638"/>
            <a:ext cx="1038225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4469" name="Group 62"/>
          <p:cNvGrpSpPr>
            <a:grpSpLocks/>
          </p:cNvGrpSpPr>
          <p:nvPr/>
        </p:nvGrpSpPr>
        <p:grpSpPr bwMode="auto">
          <a:xfrm rot="5400000" flipH="1" flipV="1">
            <a:off x="5259388" y="2997200"/>
            <a:ext cx="177800" cy="457200"/>
            <a:chOff x="3450" y="2313"/>
            <a:chExt cx="111" cy="216"/>
          </a:xfrm>
        </p:grpSpPr>
        <p:sp>
          <p:nvSpPr>
            <p:cNvPr id="104552" name="Line 6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3" name="Line 6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4" name="Line 6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5" name="Line 6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6" name="Line 6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7" name="Line 6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8" name="Line 6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70" name="Text Box 70"/>
          <p:cNvSpPr txBox="1">
            <a:spLocks noChangeArrowheads="1"/>
          </p:cNvSpPr>
          <p:nvPr/>
        </p:nvSpPr>
        <p:spPr bwMode="auto">
          <a:xfrm>
            <a:off x="5062538" y="3279775"/>
            <a:ext cx="485775" cy="3698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7</a:t>
            </a:r>
            <a:endParaRPr lang="en-US"/>
          </a:p>
        </p:txBody>
      </p:sp>
      <p:cxnSp>
        <p:nvCxnSpPr>
          <p:cNvPr id="104471" name="AutoShape 71"/>
          <p:cNvCxnSpPr>
            <a:cxnSpLocks noChangeShapeType="1"/>
            <a:stCxn id="104464" idx="2"/>
          </p:cNvCxnSpPr>
          <p:nvPr/>
        </p:nvCxnSpPr>
        <p:spPr bwMode="auto">
          <a:xfrm flipH="1">
            <a:off x="5575300" y="3222625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72" name="AutoShape 72"/>
          <p:cNvCxnSpPr>
            <a:cxnSpLocks noChangeShapeType="1"/>
            <a:stCxn id="104457" idx="6"/>
          </p:cNvCxnSpPr>
          <p:nvPr/>
        </p:nvCxnSpPr>
        <p:spPr bwMode="auto">
          <a:xfrm>
            <a:off x="4797425" y="3236913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4473" name="Group 33"/>
          <p:cNvGrpSpPr>
            <a:grpSpLocks/>
          </p:cNvGrpSpPr>
          <p:nvPr/>
        </p:nvGrpSpPr>
        <p:grpSpPr bwMode="auto">
          <a:xfrm rot="5400000" flipH="1" flipV="1">
            <a:off x="1596232" y="3024981"/>
            <a:ext cx="177800" cy="455613"/>
            <a:chOff x="3450" y="2313"/>
            <a:chExt cx="111" cy="216"/>
          </a:xfrm>
        </p:grpSpPr>
        <p:sp>
          <p:nvSpPr>
            <p:cNvPr id="104545" name="Line 3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6" name="Line 3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7" name="Line 3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8" name="Line 3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9" name="Line 3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0" name="Line 3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51" name="Line 4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74" name="Text Box 49"/>
          <p:cNvSpPr txBox="1">
            <a:spLocks noChangeArrowheads="1"/>
          </p:cNvSpPr>
          <p:nvPr/>
        </p:nvSpPr>
        <p:spPr bwMode="auto">
          <a:xfrm>
            <a:off x="1441450" y="3309938"/>
            <a:ext cx="485775" cy="368300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 R</a:t>
            </a:r>
            <a:r>
              <a:rPr lang="en-US" baseline="-25000"/>
              <a:t>3</a:t>
            </a:r>
            <a:endParaRPr lang="en-US"/>
          </a:p>
        </p:txBody>
      </p:sp>
      <p:grpSp>
        <p:nvGrpSpPr>
          <p:cNvPr id="104475" name="Group 24"/>
          <p:cNvGrpSpPr>
            <a:grpSpLocks/>
          </p:cNvGrpSpPr>
          <p:nvPr/>
        </p:nvGrpSpPr>
        <p:grpSpPr bwMode="auto">
          <a:xfrm>
            <a:off x="384175" y="3854450"/>
            <a:ext cx="176213" cy="342900"/>
            <a:chOff x="1670" y="2765"/>
            <a:chExt cx="111" cy="216"/>
          </a:xfrm>
        </p:grpSpPr>
        <p:sp>
          <p:nvSpPr>
            <p:cNvPr id="104538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9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0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1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2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3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44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76" name="Text Box 32"/>
          <p:cNvSpPr txBox="1">
            <a:spLocks noChangeArrowheads="1"/>
          </p:cNvSpPr>
          <p:nvPr/>
        </p:nvSpPr>
        <p:spPr bwMode="auto">
          <a:xfrm>
            <a:off x="3175" y="3548063"/>
            <a:ext cx="428625" cy="92233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1</a:t>
            </a:r>
          </a:p>
          <a:p>
            <a:endParaRPr lang="en-US"/>
          </a:p>
        </p:txBody>
      </p:sp>
      <p:grpSp>
        <p:nvGrpSpPr>
          <p:cNvPr id="104477" name="Group 24"/>
          <p:cNvGrpSpPr>
            <a:grpSpLocks/>
          </p:cNvGrpSpPr>
          <p:nvPr/>
        </p:nvGrpSpPr>
        <p:grpSpPr bwMode="auto">
          <a:xfrm>
            <a:off x="998538" y="3886200"/>
            <a:ext cx="176212" cy="342900"/>
            <a:chOff x="1670" y="2765"/>
            <a:chExt cx="111" cy="216"/>
          </a:xfrm>
        </p:grpSpPr>
        <p:sp>
          <p:nvSpPr>
            <p:cNvPr id="104531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2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3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4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5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6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7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78" name="Text Box 32"/>
          <p:cNvSpPr txBox="1">
            <a:spLocks noChangeArrowheads="1"/>
          </p:cNvSpPr>
          <p:nvPr/>
        </p:nvSpPr>
        <p:spPr bwMode="auto">
          <a:xfrm>
            <a:off x="644525" y="3579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2</a:t>
            </a:r>
          </a:p>
          <a:p>
            <a:endParaRPr lang="en-US"/>
          </a:p>
        </p:txBody>
      </p:sp>
      <p:sp>
        <p:nvSpPr>
          <p:cNvPr id="104479" name="Oval 21"/>
          <p:cNvSpPr>
            <a:spLocks noChangeArrowheads="1"/>
          </p:cNvSpPr>
          <p:nvPr/>
        </p:nvSpPr>
        <p:spPr bwMode="auto">
          <a:xfrm>
            <a:off x="1009650" y="32004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80" name="Oval 21"/>
          <p:cNvSpPr>
            <a:spLocks noChangeArrowheads="1"/>
          </p:cNvSpPr>
          <p:nvPr/>
        </p:nvSpPr>
        <p:spPr bwMode="auto">
          <a:xfrm>
            <a:off x="10302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481" name="Shape 118"/>
          <p:cNvCxnSpPr>
            <a:cxnSpLocks noChangeShapeType="1"/>
            <a:stCxn id="104538" idx="0"/>
            <a:endCxn id="104479" idx="2"/>
          </p:cNvCxnSpPr>
          <p:nvPr/>
        </p:nvCxnSpPr>
        <p:spPr bwMode="auto">
          <a:xfrm rot="5400000" flipH="1" flipV="1">
            <a:off x="438944" y="3283744"/>
            <a:ext cx="592137" cy="549275"/>
          </a:xfrm>
          <a:prstGeom prst="bentConnector4">
            <a:avLst>
              <a:gd name="adj1" fmla="val 99546"/>
              <a:gd name="adj2" fmla="val 26245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82" name="Shape 124"/>
          <p:cNvCxnSpPr>
            <a:cxnSpLocks noChangeShapeType="1"/>
            <a:stCxn id="104540" idx="1"/>
            <a:endCxn id="104480" idx="2"/>
          </p:cNvCxnSpPr>
          <p:nvPr/>
        </p:nvCxnSpPr>
        <p:spPr bwMode="auto">
          <a:xfrm rot="16200000" flipH="1">
            <a:off x="367507" y="4304506"/>
            <a:ext cx="769938" cy="555625"/>
          </a:xfrm>
          <a:prstGeom prst="bentConnector4">
            <a:avLst>
              <a:gd name="adj1" fmla="val 99819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83" name="Straight Connector 129"/>
          <p:cNvCxnSpPr>
            <a:cxnSpLocks noChangeShapeType="1"/>
            <a:stCxn id="104531" idx="0"/>
            <a:endCxn id="104479" idx="4"/>
          </p:cNvCxnSpPr>
          <p:nvPr/>
        </p:nvCxnSpPr>
        <p:spPr bwMode="auto">
          <a:xfrm rot="5400000" flipH="1" flipV="1">
            <a:off x="792957" y="3604419"/>
            <a:ext cx="5635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84" name="Straight Arrow Connector 131"/>
          <p:cNvCxnSpPr>
            <a:cxnSpLocks noChangeShapeType="1"/>
            <a:stCxn id="104533" idx="1"/>
            <a:endCxn id="104480" idx="0"/>
          </p:cNvCxnSpPr>
          <p:nvPr/>
        </p:nvCxnSpPr>
        <p:spPr bwMode="auto">
          <a:xfrm rot="16200000" flipH="1">
            <a:off x="754062" y="4564063"/>
            <a:ext cx="677863" cy="793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/>
          </a:ln>
        </p:spPr>
      </p:cxnSp>
      <p:cxnSp>
        <p:nvCxnSpPr>
          <p:cNvPr id="104485" name="Straight Connector 133"/>
          <p:cNvCxnSpPr>
            <a:cxnSpLocks noChangeShapeType="1"/>
            <a:stCxn id="104545" idx="0"/>
            <a:endCxn id="104479" idx="6"/>
          </p:cNvCxnSpPr>
          <p:nvPr/>
        </p:nvCxnSpPr>
        <p:spPr bwMode="auto">
          <a:xfrm flipH="1" flipV="1">
            <a:off x="1141413" y="3262313"/>
            <a:ext cx="31750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4486" name="Oval 21"/>
          <p:cNvSpPr>
            <a:spLocks noChangeArrowheads="1"/>
          </p:cNvSpPr>
          <p:nvPr/>
        </p:nvSpPr>
        <p:spPr bwMode="auto">
          <a:xfrm>
            <a:off x="23256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487" name="Straight Connector 136"/>
          <p:cNvCxnSpPr>
            <a:cxnSpLocks noChangeShapeType="1"/>
            <a:stCxn id="104547" idx="1"/>
            <a:endCxn id="104486" idx="2"/>
          </p:cNvCxnSpPr>
          <p:nvPr/>
        </p:nvCxnSpPr>
        <p:spPr bwMode="auto">
          <a:xfrm rot="10800000" flipH="1">
            <a:off x="1912938" y="3249613"/>
            <a:ext cx="4127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88" name="Straight Connector 138"/>
          <p:cNvCxnSpPr>
            <a:cxnSpLocks noChangeShapeType="1"/>
            <a:endCxn id="104486" idx="4"/>
          </p:cNvCxnSpPr>
          <p:nvPr/>
        </p:nvCxnSpPr>
        <p:spPr bwMode="auto">
          <a:xfrm rot="5400000" flipH="1" flipV="1">
            <a:off x="2174875" y="3521076"/>
            <a:ext cx="428625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4489" name="Oval 21"/>
          <p:cNvSpPr>
            <a:spLocks noChangeArrowheads="1"/>
          </p:cNvSpPr>
          <p:nvPr/>
        </p:nvSpPr>
        <p:spPr bwMode="auto">
          <a:xfrm>
            <a:off x="2325688" y="49053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490" name="Straight Connector 141"/>
          <p:cNvCxnSpPr>
            <a:cxnSpLocks noChangeShapeType="1"/>
            <a:stCxn id="104480" idx="6"/>
            <a:endCxn id="104489" idx="2"/>
          </p:cNvCxnSpPr>
          <p:nvPr/>
        </p:nvCxnSpPr>
        <p:spPr bwMode="auto">
          <a:xfrm flipV="1">
            <a:off x="1162050" y="4965700"/>
            <a:ext cx="11636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91" name="Straight Connector 143"/>
          <p:cNvCxnSpPr>
            <a:cxnSpLocks noChangeShapeType="1"/>
            <a:stCxn id="104489" idx="0"/>
          </p:cNvCxnSpPr>
          <p:nvPr/>
        </p:nvCxnSpPr>
        <p:spPr bwMode="auto">
          <a:xfrm rot="16200000" flipV="1">
            <a:off x="2126457" y="4639469"/>
            <a:ext cx="525462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4492" name="Group 24"/>
          <p:cNvGrpSpPr>
            <a:grpSpLocks/>
          </p:cNvGrpSpPr>
          <p:nvPr/>
        </p:nvGrpSpPr>
        <p:grpSpPr bwMode="auto">
          <a:xfrm>
            <a:off x="3227388" y="3887788"/>
            <a:ext cx="176212" cy="342900"/>
            <a:chOff x="1670" y="2765"/>
            <a:chExt cx="111" cy="216"/>
          </a:xfrm>
        </p:grpSpPr>
        <p:sp>
          <p:nvSpPr>
            <p:cNvPr id="104524" name="Line 2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5" name="Line 2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6" name="Line 2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7" name="Line 2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8" name="Line 2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29" name="Line 3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30" name="Line 3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493" name="Text Box 32"/>
          <p:cNvSpPr txBox="1">
            <a:spLocks noChangeArrowheads="1"/>
          </p:cNvSpPr>
          <p:nvPr/>
        </p:nvSpPr>
        <p:spPr bwMode="auto">
          <a:xfrm>
            <a:off x="2838450" y="3581400"/>
            <a:ext cx="428625" cy="92392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R</a:t>
            </a:r>
            <a:r>
              <a:rPr lang="en-US" baseline="-25000"/>
              <a:t>4</a:t>
            </a:r>
          </a:p>
          <a:p>
            <a:endParaRPr lang="en-US"/>
          </a:p>
        </p:txBody>
      </p:sp>
      <p:sp>
        <p:nvSpPr>
          <p:cNvPr id="104494" name="Oval 21"/>
          <p:cNvSpPr>
            <a:spLocks noChangeArrowheads="1"/>
          </p:cNvSpPr>
          <p:nvPr/>
        </p:nvSpPr>
        <p:spPr bwMode="auto">
          <a:xfrm>
            <a:off x="3240088" y="31877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495" name="Oval 21"/>
          <p:cNvSpPr>
            <a:spLocks noChangeArrowheads="1"/>
          </p:cNvSpPr>
          <p:nvPr/>
        </p:nvSpPr>
        <p:spPr bwMode="auto">
          <a:xfrm>
            <a:off x="3252788" y="4906963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496" name="Straight Connector 156"/>
          <p:cNvCxnSpPr>
            <a:cxnSpLocks noChangeShapeType="1"/>
            <a:stCxn id="104486" idx="6"/>
            <a:endCxn id="104494" idx="2"/>
          </p:cNvCxnSpPr>
          <p:nvPr/>
        </p:nvCxnSpPr>
        <p:spPr bwMode="auto">
          <a:xfrm>
            <a:off x="2457450" y="3249613"/>
            <a:ext cx="782638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97" name="Straight Connector 158"/>
          <p:cNvCxnSpPr>
            <a:cxnSpLocks noChangeShapeType="1"/>
            <a:stCxn id="104489" idx="6"/>
            <a:endCxn id="104495" idx="2"/>
          </p:cNvCxnSpPr>
          <p:nvPr/>
        </p:nvCxnSpPr>
        <p:spPr bwMode="auto">
          <a:xfrm>
            <a:off x="2457450" y="4965700"/>
            <a:ext cx="7953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98" name="Straight Connector 160"/>
          <p:cNvCxnSpPr>
            <a:cxnSpLocks noChangeShapeType="1"/>
            <a:stCxn id="104494" idx="4"/>
            <a:endCxn id="104524" idx="0"/>
          </p:cNvCxnSpPr>
          <p:nvPr/>
        </p:nvCxnSpPr>
        <p:spPr bwMode="auto">
          <a:xfrm rot="5400000">
            <a:off x="3016251" y="3597275"/>
            <a:ext cx="577850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499" name="Straight Connector 162"/>
          <p:cNvCxnSpPr>
            <a:cxnSpLocks noChangeShapeType="1"/>
            <a:stCxn id="104526" idx="1"/>
            <a:endCxn id="104495" idx="0"/>
          </p:cNvCxnSpPr>
          <p:nvPr/>
        </p:nvCxnSpPr>
        <p:spPr bwMode="auto">
          <a:xfrm rot="-5400000" flipH="1" flipV="1">
            <a:off x="2979737" y="4568826"/>
            <a:ext cx="676275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500" name="Straight Connector 164"/>
          <p:cNvCxnSpPr>
            <a:cxnSpLocks noChangeShapeType="1"/>
            <a:stCxn id="104562" idx="0"/>
            <a:endCxn id="104494" idx="6"/>
          </p:cNvCxnSpPr>
          <p:nvPr/>
        </p:nvCxnSpPr>
        <p:spPr bwMode="auto">
          <a:xfrm flipH="1">
            <a:off x="3371850" y="3248025"/>
            <a:ext cx="32226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501" name="Straight Connector 166"/>
          <p:cNvCxnSpPr>
            <a:cxnSpLocks noChangeShapeType="1"/>
            <a:stCxn id="104495" idx="6"/>
            <a:endCxn id="104465" idx="2"/>
          </p:cNvCxnSpPr>
          <p:nvPr/>
        </p:nvCxnSpPr>
        <p:spPr bwMode="auto">
          <a:xfrm>
            <a:off x="3384550" y="4967288"/>
            <a:ext cx="1306513" cy="63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502" name="Straight Connector 170"/>
          <p:cNvCxnSpPr>
            <a:cxnSpLocks noChangeShapeType="1"/>
            <a:stCxn id="104569" idx="0"/>
            <a:endCxn id="104457" idx="4"/>
          </p:cNvCxnSpPr>
          <p:nvPr/>
        </p:nvCxnSpPr>
        <p:spPr bwMode="auto">
          <a:xfrm rot="5400000" flipH="1">
            <a:off x="4404520" y="3625056"/>
            <a:ext cx="665162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4503" name="Straight Connector 172"/>
          <p:cNvCxnSpPr>
            <a:cxnSpLocks noChangeShapeType="1"/>
            <a:stCxn id="104571" idx="1"/>
            <a:endCxn id="104465" idx="0"/>
          </p:cNvCxnSpPr>
          <p:nvPr/>
        </p:nvCxnSpPr>
        <p:spPr bwMode="auto">
          <a:xfrm rot="16200000" flipH="1">
            <a:off x="4453731" y="4607719"/>
            <a:ext cx="60642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4504" name="Text Box 55"/>
          <p:cNvSpPr txBox="1">
            <a:spLocks noChangeArrowheads="1"/>
          </p:cNvSpPr>
          <p:nvPr/>
        </p:nvSpPr>
        <p:spPr bwMode="auto">
          <a:xfrm>
            <a:off x="6400800" y="2362200"/>
            <a:ext cx="2514600" cy="928688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 b="0"/>
              <a:t>Compute </a:t>
            </a:r>
            <a:r>
              <a:rPr lang="en-US"/>
              <a:t>R</a:t>
            </a:r>
            <a:r>
              <a:rPr lang="en-US" baseline="-25000"/>
              <a:t>T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Remove </a:t>
            </a:r>
            <a:r>
              <a:rPr lang="en-US"/>
              <a:t>R</a:t>
            </a:r>
            <a:r>
              <a:rPr lang="en-US" baseline="-25000"/>
              <a:t>L</a:t>
            </a:r>
            <a:r>
              <a:rPr lang="en-US" b="0"/>
              <a:t> </a:t>
            </a:r>
          </a:p>
          <a:p>
            <a:pPr marL="914400" lvl="1" indent="-457200" algn="l">
              <a:buFontTx/>
              <a:buChar char="•"/>
            </a:pPr>
            <a:r>
              <a:rPr lang="en-US" b="0"/>
              <a:t>Zero sources</a:t>
            </a:r>
          </a:p>
        </p:txBody>
      </p:sp>
      <p:sp>
        <p:nvSpPr>
          <p:cNvPr id="104505" name="Oval 47"/>
          <p:cNvSpPr>
            <a:spLocks noChangeArrowheads="1"/>
          </p:cNvSpPr>
          <p:nvPr/>
        </p:nvSpPr>
        <p:spPr bwMode="auto">
          <a:xfrm>
            <a:off x="2322513" y="37338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506" name="Oval 47"/>
          <p:cNvSpPr>
            <a:spLocks noChangeArrowheads="1"/>
          </p:cNvSpPr>
          <p:nvPr/>
        </p:nvSpPr>
        <p:spPr bwMode="auto">
          <a:xfrm>
            <a:off x="2322513" y="42973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507" name="Straight Connector 130"/>
          <p:cNvCxnSpPr>
            <a:cxnSpLocks noChangeShapeType="1"/>
            <a:stCxn id="104505" idx="4"/>
            <a:endCxn id="104506" idx="0"/>
          </p:cNvCxnSpPr>
          <p:nvPr/>
        </p:nvCxnSpPr>
        <p:spPr bwMode="auto">
          <a:xfrm rot="5400000">
            <a:off x="2168525" y="4076700"/>
            <a:ext cx="439738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4508" name="TextBox 109"/>
          <p:cNvSpPr txBox="1">
            <a:spLocks noChangeArrowheads="1"/>
          </p:cNvSpPr>
          <p:nvPr/>
        </p:nvSpPr>
        <p:spPr bwMode="auto">
          <a:xfrm>
            <a:off x="457200" y="5878513"/>
            <a:ext cx="3248025" cy="369887"/>
          </a:xfrm>
          <a:prstGeom prst="rect">
            <a:avLst/>
          </a:prstGeom>
          <a:solidFill>
            <a:srgbClr val="8495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No current would get to here</a:t>
            </a:r>
          </a:p>
        </p:txBody>
      </p:sp>
      <p:sp>
        <p:nvSpPr>
          <p:cNvPr id="104509" name="Text Box 6"/>
          <p:cNvSpPr txBox="1">
            <a:spLocks noChangeArrowheads="1"/>
          </p:cNvSpPr>
          <p:nvPr/>
        </p:nvSpPr>
        <p:spPr bwMode="auto">
          <a:xfrm>
            <a:off x="5562600" y="3505200"/>
            <a:ext cx="317500" cy="10064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sz="2000" i="1"/>
          </a:p>
          <a:p>
            <a:r>
              <a:rPr lang="en-US" sz="2000" i="1"/>
              <a:t>i</a:t>
            </a:r>
            <a:r>
              <a:rPr lang="en-US" sz="2000" i="1" baseline="-25000"/>
              <a:t>s</a:t>
            </a:r>
          </a:p>
          <a:p>
            <a:endParaRPr lang="en-US" sz="2000" b="0"/>
          </a:p>
        </p:txBody>
      </p:sp>
      <p:grpSp>
        <p:nvGrpSpPr>
          <p:cNvPr id="104510" name="Group 31"/>
          <p:cNvGrpSpPr>
            <a:grpSpLocks/>
          </p:cNvGrpSpPr>
          <p:nvPr/>
        </p:nvGrpSpPr>
        <p:grpSpPr bwMode="auto">
          <a:xfrm>
            <a:off x="5880100" y="3789363"/>
            <a:ext cx="527050" cy="520700"/>
            <a:chOff x="311" y="2627"/>
            <a:chExt cx="332" cy="328"/>
          </a:xfrm>
        </p:grpSpPr>
        <p:sp>
          <p:nvSpPr>
            <p:cNvPr id="104520" name="Oval 32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sysDash"/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21" name="Text Box 33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04522" name="Text Box 34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0"/>
            </a:p>
          </p:txBody>
        </p:sp>
        <p:sp>
          <p:nvSpPr>
            <p:cNvPr id="104523" name="Line 35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4511" name="Shape 119"/>
          <p:cNvCxnSpPr>
            <a:cxnSpLocks noChangeShapeType="1"/>
            <a:stCxn id="104521" idx="0"/>
            <a:endCxn id="104464" idx="6"/>
          </p:cNvCxnSpPr>
          <p:nvPr/>
        </p:nvCxnSpPr>
        <p:spPr bwMode="auto">
          <a:xfrm rot="16200000" flipV="1">
            <a:off x="5777707" y="3421856"/>
            <a:ext cx="566738" cy="168275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lg" len="lg"/>
            <a:tailEnd type="none" w="lg" len="lg"/>
          </a:ln>
        </p:spPr>
      </p:cxnSp>
      <p:cxnSp>
        <p:nvCxnSpPr>
          <p:cNvPr id="104512" name="Elbow Connector 121"/>
          <p:cNvCxnSpPr>
            <a:cxnSpLocks noChangeShapeType="1"/>
            <a:stCxn id="104520" idx="4"/>
            <a:endCxn id="104467" idx="6"/>
          </p:cNvCxnSpPr>
          <p:nvPr/>
        </p:nvCxnSpPr>
        <p:spPr bwMode="auto">
          <a:xfrm rot="5400000">
            <a:off x="5736431" y="4566445"/>
            <a:ext cx="663575" cy="150812"/>
          </a:xfrm>
          <a:prstGeom prst="bentConnector2">
            <a:avLst/>
          </a:prstGeom>
          <a:noFill/>
          <a:ln w="12700" algn="ctr">
            <a:solidFill>
              <a:schemeClr val="tx1"/>
            </a:solidFill>
            <a:prstDash val="sysDash"/>
            <a:round/>
            <a:headEnd type="none" w="lg" len="lg"/>
            <a:tailEnd type="none" w="lg" len="lg"/>
          </a:ln>
        </p:spPr>
      </p:cxnSp>
      <p:cxnSp>
        <p:nvCxnSpPr>
          <p:cNvPr id="104513" name="Straight Arrow Connector 132"/>
          <p:cNvCxnSpPr>
            <a:cxnSpLocks noChangeShapeType="1"/>
          </p:cNvCxnSpPr>
          <p:nvPr/>
        </p:nvCxnSpPr>
        <p:spPr bwMode="auto">
          <a:xfrm rot="10800000">
            <a:off x="5075238" y="2973388"/>
            <a:ext cx="639762" cy="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14" name="Straight Arrow Connector 135"/>
          <p:cNvCxnSpPr>
            <a:cxnSpLocks noChangeShapeType="1"/>
          </p:cNvCxnSpPr>
          <p:nvPr/>
        </p:nvCxnSpPr>
        <p:spPr bwMode="auto">
          <a:xfrm rot="10800000">
            <a:off x="3657600" y="2971800"/>
            <a:ext cx="639763" cy="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15" name="Straight Arrow Connector 137"/>
          <p:cNvCxnSpPr>
            <a:cxnSpLocks noChangeShapeType="1"/>
          </p:cNvCxnSpPr>
          <p:nvPr/>
        </p:nvCxnSpPr>
        <p:spPr bwMode="auto">
          <a:xfrm rot="10800000">
            <a:off x="2514600" y="2971800"/>
            <a:ext cx="639763" cy="0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16" name="Straight Arrow Connector 142"/>
          <p:cNvCxnSpPr>
            <a:cxnSpLocks noChangeShapeType="1"/>
          </p:cNvCxnSpPr>
          <p:nvPr/>
        </p:nvCxnSpPr>
        <p:spPr bwMode="auto">
          <a:xfrm rot="5400000">
            <a:off x="4733925" y="4138613"/>
            <a:ext cx="563563" cy="1587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17" name="Straight Arrow Connector 155"/>
          <p:cNvCxnSpPr>
            <a:cxnSpLocks noChangeShapeType="1"/>
          </p:cNvCxnSpPr>
          <p:nvPr/>
        </p:nvCxnSpPr>
        <p:spPr bwMode="auto">
          <a:xfrm rot="5400000">
            <a:off x="2310606" y="4090194"/>
            <a:ext cx="561975" cy="1588"/>
          </a:xfrm>
          <a:prstGeom prst="straightConnector1">
            <a:avLst/>
          </a:prstGeom>
          <a:noFill/>
          <a:ln w="25400" algn="ctr">
            <a:solidFill>
              <a:srgbClr val="800000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18" name="Straight Arrow Connector 157"/>
          <p:cNvCxnSpPr>
            <a:cxnSpLocks noChangeShapeType="1"/>
            <a:stCxn id="104508" idx="0"/>
            <a:endCxn id="104451" idx="2"/>
          </p:cNvCxnSpPr>
          <p:nvPr/>
        </p:nvCxnSpPr>
        <p:spPr bwMode="auto">
          <a:xfrm rot="16200000" flipV="1">
            <a:off x="1269206" y="5066507"/>
            <a:ext cx="633413" cy="9906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  <p:cxnSp>
        <p:nvCxnSpPr>
          <p:cNvPr id="104519" name="Straight Arrow Connector 163"/>
          <p:cNvCxnSpPr>
            <a:cxnSpLocks noChangeShapeType="1"/>
            <a:stCxn id="104508" idx="0"/>
            <a:endCxn id="104450" idx="2"/>
          </p:cNvCxnSpPr>
          <p:nvPr/>
        </p:nvCxnSpPr>
        <p:spPr bwMode="auto">
          <a:xfrm rot="5400000" flipH="1" flipV="1">
            <a:off x="2293144" y="5003007"/>
            <a:ext cx="663575" cy="1087437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lg" len="lg"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30107</TotalTime>
  <Pages>10</Pages>
  <Words>6321</Words>
  <Application>Microsoft PowerPoint 4.0</Application>
  <PresentationFormat>On-screen Show (4:3)</PresentationFormat>
  <Paragraphs>2033</Paragraphs>
  <Slides>100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2" baseType="lpstr">
      <vt:lpstr>CS124</vt:lpstr>
      <vt:lpstr>Equation</vt:lpstr>
      <vt:lpstr>Slide 1</vt:lpstr>
      <vt:lpstr>Examine Yourselves</vt:lpstr>
      <vt:lpstr>Lecture 12 – Exam 1 Review</vt:lpstr>
      <vt:lpstr>Exam 1</vt:lpstr>
      <vt:lpstr>Exam 1 Review…Overview</vt:lpstr>
      <vt:lpstr>Exam 1 Review…KCL</vt:lpstr>
      <vt:lpstr>Exam 1 Review…KCL</vt:lpstr>
      <vt:lpstr>Exam 1 Review…KCL</vt:lpstr>
      <vt:lpstr>Exam 1 Review…KCL</vt:lpstr>
      <vt:lpstr>Exam 1 Review…KCL</vt:lpstr>
      <vt:lpstr>Exam 1 Review…KCL</vt:lpstr>
      <vt:lpstr>Exam 1 Review…KVL</vt:lpstr>
      <vt:lpstr>Exam 1 Review…KVL</vt:lpstr>
      <vt:lpstr>Exam 1 Review…KVL</vt:lpstr>
      <vt:lpstr>Exam 1 Review…Passive Sign</vt:lpstr>
      <vt:lpstr>Exam 1 Review…Passive Sign</vt:lpstr>
      <vt:lpstr>Exam 1 Review…Passive Sign</vt:lpstr>
      <vt:lpstr>Exam 1 Review…Passive Sign</vt:lpstr>
      <vt:lpstr>Exam 1 Review…Passive Sign</vt:lpstr>
      <vt:lpstr>Exam 1 Review…Passive Sign</vt:lpstr>
      <vt:lpstr>Exam 1 Review…Dividers</vt:lpstr>
      <vt:lpstr>Exam 1 Review…Dividers</vt:lpstr>
      <vt:lpstr>Exam 1 Review…Dividers</vt:lpstr>
      <vt:lpstr>Exam 1 Review…Dividers</vt:lpstr>
      <vt:lpstr>Exam 1 Review…Dividers</vt:lpstr>
      <vt:lpstr>Exam 1 Review…Dividers</vt:lpstr>
      <vt:lpstr>Exam 1 Review…Wheatstone </vt:lpstr>
      <vt:lpstr>Exam 1 Review…Wheatstone</vt:lpstr>
      <vt:lpstr>Exam 1 Review…Measuring </vt:lpstr>
      <vt:lpstr>Exam 1 Review…Measuring</vt:lpstr>
      <vt:lpstr>Exam 1 Review…Measuring</vt:lpstr>
      <vt:lpstr>Exam 1 Review…Measuring</vt:lpstr>
      <vt:lpstr>Exam 1 Review…Measuring</vt:lpstr>
      <vt:lpstr>Exam 1 Review…Node Voltage</vt:lpstr>
      <vt:lpstr>Exam 1 Review…Node Voltage</vt:lpstr>
      <vt:lpstr>Exam 1 Review…Node Voltage</vt:lpstr>
      <vt:lpstr>Exam 1 Review…Node Voltage</vt:lpstr>
      <vt:lpstr>Exam 1 Review…Node Voltage</vt:lpstr>
      <vt:lpstr>Exam 1 Review…Node Voltage</vt:lpstr>
      <vt:lpstr>Exam 1 Review…Mesh Current</vt:lpstr>
      <vt:lpstr>Exam 1 Review…Mesh Current</vt:lpstr>
      <vt:lpstr>Exam 1 Review…Mesh Current</vt:lpstr>
      <vt:lpstr>Exam 1 Review…Mesh Current</vt:lpstr>
      <vt:lpstr>Exam 1 Review…Mesh Current</vt:lpstr>
      <vt:lpstr>Exam 1 Review…Mesh Current</vt:lpstr>
      <vt:lpstr>Exam 1 Review…Superposition</vt:lpstr>
      <vt:lpstr>Exam 1 Review…Superposition</vt:lpstr>
      <vt:lpstr>Exam 1 Review…Superposition</vt:lpstr>
      <vt:lpstr>Exam 1 Review…Superposition</vt:lpstr>
      <vt:lpstr>Exam 1 Review…Superposition</vt:lpstr>
      <vt:lpstr>Exam 1 Review…Superposition</vt:lpstr>
      <vt:lpstr>Exam 1 Review…Superposition</vt:lpstr>
      <vt:lpstr>Exam 1 Review…Source Transform</vt:lpstr>
      <vt:lpstr>Exam 1 Review…Source Transform</vt:lpstr>
      <vt:lpstr>Exam 1 Review…Thévenin </vt:lpstr>
      <vt:lpstr>Exam 1 Review…Thévenin</vt:lpstr>
      <vt:lpstr>Exam 1 Review…Thévenin</vt:lpstr>
      <vt:lpstr>Exam 1 Review…Thévenin</vt:lpstr>
      <vt:lpstr>Exam 1 Review…Thévenin</vt:lpstr>
      <vt:lpstr>Exam 1 Review…Thévenin</vt:lpstr>
      <vt:lpstr>Exam 1 Review…Thévenin</vt:lpstr>
      <vt:lpstr>Exam 1 Review…Thévenin</vt:lpstr>
      <vt:lpstr>Exam 1 Review…Thévenin</vt:lpstr>
      <vt:lpstr>Exam 1 Review…Thévenin</vt:lpstr>
      <vt:lpstr>Exam 1 Review…Thévenin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Review…Norton</vt:lpstr>
      <vt:lpstr>Exam 1 Review…Max Power</vt:lpstr>
      <vt:lpstr>Exam 1 Review…Max Power</vt:lpstr>
      <vt:lpstr>Exam 1 Review…Max Power</vt:lpstr>
      <vt:lpstr>Exam 1 Review…Max Power</vt:lpstr>
      <vt:lpstr>Exam 1 Review… Controlled Sources</vt:lpstr>
      <vt:lpstr>Exam 1 Review… Controlled Sources</vt:lpstr>
      <vt:lpstr>Exam 1 Review… Controlled Sources</vt:lpstr>
      <vt:lpstr>Exam 1 Review… Controlled Sources</vt:lpstr>
      <vt:lpstr>Exam 1 Review… Controlled Sources</vt:lpstr>
      <vt:lpstr>Exam 1 Review… Controlled Sources</vt:lpstr>
      <vt:lpstr>Exam 1 Review… Controlled Sources</vt:lpstr>
      <vt:lpstr>Exam 1 Review… Controlled Sources</vt:lpstr>
      <vt:lpstr>Exam 1 Review…Thévenin P.114</vt:lpstr>
      <vt:lpstr>Exam 1 Review…Thévenin P.114</vt:lpstr>
      <vt:lpstr>Exam 1 Review…Thévenin P.114</vt:lpstr>
      <vt:lpstr>Exam 1 Review…Thévenin P.114</vt:lpstr>
      <vt:lpstr>Exam 1 Review…Thévenin P.114</vt:lpstr>
      <vt:lpstr>Exam 1 Review…Thévenin P.114</vt:lpstr>
      <vt:lpstr>Exam 1 Review…Thévenin P.114</vt:lpstr>
      <vt:lpstr>Exam 1 Review…Thévenin P.114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#12 - Exam 1 Review</dc:title>
  <dc:subject>ECEN 301</dc:subject>
  <dc:creator>Nathaniel Rollins</dc:creator>
  <cp:keywords/>
  <dc:description/>
  <cp:lastModifiedBy>nathan</cp:lastModifiedBy>
  <cp:revision>663</cp:revision>
  <cp:lastPrinted>2001-01-08T22:32:48Z</cp:lastPrinted>
  <dcterms:created xsi:type="dcterms:W3CDTF">1996-12-30T23:48:02Z</dcterms:created>
  <dcterms:modified xsi:type="dcterms:W3CDTF">2008-08-25T21:55:38Z</dcterms:modified>
</cp:coreProperties>
</file>