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43"/>
  </p:notesMasterIdLst>
  <p:handoutMasterIdLst>
    <p:handoutMasterId r:id="rId44"/>
  </p:handoutMasterIdLst>
  <p:sldIdLst>
    <p:sldId id="659" r:id="rId2"/>
    <p:sldId id="698" r:id="rId3"/>
    <p:sldId id="310" r:id="rId4"/>
    <p:sldId id="660" r:id="rId5"/>
    <p:sldId id="672" r:id="rId6"/>
    <p:sldId id="673" r:id="rId7"/>
    <p:sldId id="661" r:id="rId8"/>
    <p:sldId id="662" r:id="rId9"/>
    <p:sldId id="664" r:id="rId10"/>
    <p:sldId id="663" r:id="rId11"/>
    <p:sldId id="665" r:id="rId12"/>
    <p:sldId id="666" r:id="rId13"/>
    <p:sldId id="667" r:id="rId14"/>
    <p:sldId id="668" r:id="rId15"/>
    <p:sldId id="669" r:id="rId16"/>
    <p:sldId id="670" r:id="rId17"/>
    <p:sldId id="677" r:id="rId18"/>
    <p:sldId id="679" r:id="rId19"/>
    <p:sldId id="678" r:id="rId20"/>
    <p:sldId id="680" r:id="rId21"/>
    <p:sldId id="681" r:id="rId22"/>
    <p:sldId id="682" r:id="rId23"/>
    <p:sldId id="683" r:id="rId24"/>
    <p:sldId id="684" r:id="rId25"/>
    <p:sldId id="691" r:id="rId26"/>
    <p:sldId id="692" r:id="rId27"/>
    <p:sldId id="693" r:id="rId28"/>
    <p:sldId id="694" r:id="rId29"/>
    <p:sldId id="695" r:id="rId30"/>
    <p:sldId id="696" r:id="rId31"/>
    <p:sldId id="697" r:id="rId32"/>
    <p:sldId id="671" r:id="rId33"/>
    <p:sldId id="674" r:id="rId34"/>
    <p:sldId id="675" r:id="rId35"/>
    <p:sldId id="676" r:id="rId36"/>
    <p:sldId id="685" r:id="rId37"/>
    <p:sldId id="686" r:id="rId38"/>
    <p:sldId id="687" r:id="rId39"/>
    <p:sldId id="688" r:id="rId40"/>
    <p:sldId id="689" r:id="rId41"/>
    <p:sldId id="690" r:id="rId42"/>
  </p:sldIdLst>
  <p:sldSz cx="9144000" cy="6858000" type="screen4x3"/>
  <p:notesSz cx="9283700" cy="6997700"/>
  <p:defaultTextStyle>
    <a:defPPr>
      <a:defRPr lang="en-US"/>
    </a:defPPr>
    <a:lvl1pPr algn="ctr"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FFFF66"/>
    <a:srgbClr val="FF9900"/>
    <a:srgbClr val="800000"/>
    <a:srgbClr val="ACA964"/>
    <a:srgbClr val="8495A9"/>
    <a:srgbClr val="0033CC"/>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8" autoAdjust="0"/>
    <p:restoredTop sz="94845" autoAdjust="0"/>
  </p:normalViewPr>
  <p:slideViewPr>
    <p:cSldViewPr snapToObjects="1">
      <p:cViewPr varScale="1">
        <p:scale>
          <a:sx n="75" d="100"/>
          <a:sy n="75" d="100"/>
        </p:scale>
        <p:origin x="-4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p:scale>
          <a:sx n="66" d="100"/>
          <a:sy n="66" d="100"/>
        </p:scale>
        <p:origin x="-1536" y="-558"/>
      </p:cViewPr>
      <p:guideLst>
        <p:guide orient="horz" pos="2923"/>
        <p:guide pos="218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1.wmf"/><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dt" sz="quarter" idx="1"/>
          </p:nvPr>
        </p:nvSpPr>
        <p:spPr bwMode="auto">
          <a:xfrm>
            <a:off x="5283200" y="-65088"/>
            <a:ext cx="4192588" cy="35718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defTabSz="1011238">
              <a:defRPr sz="1200"/>
            </a:lvl1pPr>
          </a:lstStyle>
          <a:p>
            <a:endParaRPr lang="en-US"/>
          </a:p>
        </p:txBody>
      </p:sp>
      <p:sp>
        <p:nvSpPr>
          <p:cNvPr id="4100" name="Rectangle 4"/>
          <p:cNvSpPr>
            <a:spLocks noChangeArrowheads="1"/>
          </p:cNvSpPr>
          <p:nvPr/>
        </p:nvSpPr>
        <p:spPr bwMode="auto">
          <a:xfrm>
            <a:off x="6469063" y="-65088"/>
            <a:ext cx="3003550" cy="520701"/>
          </a:xfrm>
          <a:prstGeom prst="rect">
            <a:avLst/>
          </a:prstGeom>
          <a:noFill/>
          <a:ln w="9525">
            <a:noFill/>
            <a:miter lim="800000"/>
            <a:headEnd/>
            <a:tailEnd/>
          </a:ln>
          <a:effectLst/>
        </p:spPr>
        <p:txBody>
          <a:bodyPr wrap="none" lIns="93662" tIns="47625" rIns="93662" bIns="47625" anchor="ctr"/>
          <a:lstStyle/>
          <a:p>
            <a:pPr defTabSz="973138"/>
            <a:r>
              <a:rPr lang="en-US" sz="1700"/>
              <a:t>Winter 2007</a:t>
            </a:r>
          </a:p>
        </p:txBody>
      </p:sp>
      <p:sp>
        <p:nvSpPr>
          <p:cNvPr id="4101" name="Rectangle 5"/>
          <p:cNvSpPr>
            <a:spLocks noGrp="1" noChangeArrowheads="1"/>
          </p:cNvSpPr>
          <p:nvPr>
            <p:ph type="ftr" sz="quarter" idx="2"/>
          </p:nvPr>
        </p:nvSpPr>
        <p:spPr bwMode="auto">
          <a:xfrm>
            <a:off x="-193675" y="6705600"/>
            <a:ext cx="4192588" cy="357188"/>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defTabSz="1011238">
              <a:defRPr sz="1000" i="1">
                <a:latin typeface="Arial" charset="0"/>
              </a:defRPr>
            </a:lvl1pPr>
          </a:lstStyle>
          <a:p>
            <a:endParaRPr lang="en-US"/>
          </a:p>
        </p:txBody>
      </p:sp>
      <p:sp>
        <p:nvSpPr>
          <p:cNvPr id="4102" name="Rectangle 6"/>
          <p:cNvSpPr>
            <a:spLocks noGrp="1" noChangeArrowheads="1"/>
          </p:cNvSpPr>
          <p:nvPr>
            <p:ph type="sldNum" sz="quarter" idx="3"/>
          </p:nvPr>
        </p:nvSpPr>
        <p:spPr bwMode="auto">
          <a:xfrm>
            <a:off x="4889500" y="6553200"/>
            <a:ext cx="3640138" cy="28892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5pPr marL="1919288" lvl="4" algn="r" defTabSz="1011238">
              <a:defRPr sz="1500"/>
            </a:lvl5pPr>
          </a:lstStyle>
          <a:p>
            <a:pPr lvl="4"/>
            <a:fld id="{9C575438-036D-4EE6-B994-DBD2F0316288}" type="slidenum">
              <a:rPr lang="en-US"/>
              <a:pPr lvl="4"/>
              <a:t>‹#›</a:t>
            </a:fld>
            <a:endParaRPr lang="en-US"/>
          </a:p>
        </p:txBody>
      </p:sp>
      <p:sp>
        <p:nvSpPr>
          <p:cNvPr id="4103" name="Rectangle 7"/>
          <p:cNvSpPr>
            <a:spLocks noChangeArrowheads="1"/>
          </p:cNvSpPr>
          <p:nvPr/>
        </p:nvSpPr>
        <p:spPr bwMode="auto">
          <a:xfrm>
            <a:off x="608013" y="6592888"/>
            <a:ext cx="1976437" cy="469900"/>
          </a:xfrm>
          <a:prstGeom prst="rect">
            <a:avLst/>
          </a:prstGeom>
          <a:noFill/>
          <a:ln w="9525">
            <a:noFill/>
            <a:miter lim="800000"/>
            <a:headEnd/>
            <a:tailEnd/>
          </a:ln>
          <a:effectLst/>
        </p:spPr>
        <p:txBody>
          <a:bodyPr wrap="none" lIns="93662" tIns="47625" rIns="93662" bIns="47625" anchor="ctr"/>
          <a:lstStyle/>
          <a:p>
            <a:pPr algn="l" defTabSz="973138"/>
            <a:endParaRPr lang="en-US" sz="1500"/>
          </a:p>
          <a:p>
            <a:pPr algn="l" defTabSz="973138"/>
            <a:r>
              <a:rPr lang="en-US" sz="1200"/>
              <a:t>© 2007 Rollins</a:t>
            </a:r>
            <a:r>
              <a:rPr lang="en-US" sz="1500"/>
              <a:t/>
            </a:r>
            <a:br>
              <a:rPr lang="en-US" sz="1500"/>
            </a:br>
            <a:endParaRPr lang="en-US" sz="1500"/>
          </a:p>
        </p:txBody>
      </p:sp>
      <p:sp>
        <p:nvSpPr>
          <p:cNvPr id="4104" name="Line 8"/>
          <p:cNvSpPr>
            <a:spLocks noChangeShapeType="1"/>
          </p:cNvSpPr>
          <p:nvPr/>
        </p:nvSpPr>
        <p:spPr bwMode="auto">
          <a:xfrm>
            <a:off x="422275" y="6532563"/>
            <a:ext cx="8753475"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105" name="Rectangle 9"/>
          <p:cNvSpPr>
            <a:spLocks noChangeArrowheads="1"/>
          </p:cNvSpPr>
          <p:nvPr/>
        </p:nvSpPr>
        <p:spPr bwMode="auto">
          <a:xfrm>
            <a:off x="1076325" y="87313"/>
            <a:ext cx="3003550" cy="520700"/>
          </a:xfrm>
          <a:prstGeom prst="rect">
            <a:avLst/>
          </a:prstGeom>
          <a:noFill/>
          <a:ln w="9525">
            <a:noFill/>
            <a:miter lim="800000"/>
            <a:headEnd/>
            <a:tailEnd/>
          </a:ln>
          <a:effectLst/>
        </p:spPr>
        <p:txBody>
          <a:bodyPr wrap="none" lIns="93662" tIns="47625" rIns="93662" bIns="47625" anchor="ctr"/>
          <a:lstStyle/>
          <a:p>
            <a:pPr defTabSz="973138"/>
            <a:r>
              <a:rPr lang="en-US" sz="1700"/>
              <a:t>ECEN 301 Class Notes</a:t>
            </a:r>
          </a:p>
          <a:p>
            <a:pPr defTabSz="973138"/>
            <a:r>
              <a:rPr lang="en-US" sz="1700"/>
              <a:t>Lecture 14</a:t>
            </a:r>
          </a:p>
        </p:txBody>
      </p:sp>
      <p:pic>
        <p:nvPicPr>
          <p:cNvPr id="154626" name="Picture 2" descr="ECEN_logo"/>
          <p:cNvPicPr>
            <a:picLocks noChangeAspect="1" noChangeArrowheads="1"/>
          </p:cNvPicPr>
          <p:nvPr/>
        </p:nvPicPr>
        <p:blipFill>
          <a:blip r:embed="rId2" cstate="print"/>
          <a:srcRect/>
          <a:stretch>
            <a:fillRect/>
          </a:stretch>
        </p:blipFill>
        <p:spPr bwMode="auto">
          <a:xfrm>
            <a:off x="608013" y="98425"/>
            <a:ext cx="819150" cy="509588"/>
          </a:xfrm>
          <a:prstGeom prst="rect">
            <a:avLst/>
          </a:prstGeom>
          <a:noFill/>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175" y="0"/>
            <a:ext cx="4027488" cy="3508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l" defTabSz="973138">
              <a:defRPr sz="1000" i="1"/>
            </a:lvl1pPr>
          </a:lstStyle>
          <a:p>
            <a:endParaRPr lang="en-US"/>
          </a:p>
        </p:txBody>
      </p:sp>
      <p:sp>
        <p:nvSpPr>
          <p:cNvPr id="2051" name="Rectangle 3"/>
          <p:cNvSpPr>
            <a:spLocks noGrp="1" noChangeArrowheads="1"/>
          </p:cNvSpPr>
          <p:nvPr>
            <p:ph type="dt" idx="1"/>
          </p:nvPr>
        </p:nvSpPr>
        <p:spPr bwMode="auto">
          <a:xfrm>
            <a:off x="5257800" y="0"/>
            <a:ext cx="4027488" cy="3508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defTabSz="973138">
              <a:defRPr sz="1000" i="1"/>
            </a:lvl1pPr>
          </a:lstStyle>
          <a:p>
            <a:endParaRPr lang="en-US"/>
          </a:p>
        </p:txBody>
      </p:sp>
      <p:sp>
        <p:nvSpPr>
          <p:cNvPr id="2052" name="Rectangle 4"/>
          <p:cNvSpPr>
            <a:spLocks noGrp="1" noChangeArrowheads="1"/>
          </p:cNvSpPr>
          <p:nvPr>
            <p:ph type="ftr" sz="quarter" idx="4"/>
          </p:nvPr>
        </p:nvSpPr>
        <p:spPr bwMode="auto">
          <a:xfrm>
            <a:off x="-3175" y="6646863"/>
            <a:ext cx="4027488" cy="350837"/>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defTabSz="973138">
              <a:defRPr sz="1000" i="1"/>
            </a:lvl1pPr>
          </a:lstStyle>
          <a:p>
            <a:endParaRPr lang="en-US"/>
          </a:p>
        </p:txBody>
      </p:sp>
      <p:sp>
        <p:nvSpPr>
          <p:cNvPr id="2053" name="Rectangle 5"/>
          <p:cNvSpPr>
            <a:spLocks noGrp="1" noChangeArrowheads="1"/>
          </p:cNvSpPr>
          <p:nvPr>
            <p:ph type="sldNum" sz="quarter" idx="5"/>
          </p:nvPr>
        </p:nvSpPr>
        <p:spPr bwMode="auto">
          <a:xfrm>
            <a:off x="5257800" y="6646863"/>
            <a:ext cx="4027488" cy="350837"/>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defTabSz="973138">
              <a:defRPr sz="1000" i="1"/>
            </a:lvl1pPr>
          </a:lstStyle>
          <a:p>
            <a:fld id="{DED41C15-23D0-4913-BF05-751F3D58EC2B}" type="slidenum">
              <a:rPr lang="en-US"/>
              <a:pPr/>
              <a:t>‹#›</a:t>
            </a:fld>
            <a:endParaRPr lang="en-US"/>
          </a:p>
        </p:txBody>
      </p:sp>
      <p:sp>
        <p:nvSpPr>
          <p:cNvPr id="2054" name="Rectangle 6"/>
          <p:cNvSpPr>
            <a:spLocks noGrp="1" noChangeArrowheads="1"/>
          </p:cNvSpPr>
          <p:nvPr>
            <p:ph type="body" sz="quarter" idx="3"/>
          </p:nvPr>
        </p:nvSpPr>
        <p:spPr bwMode="auto">
          <a:xfrm>
            <a:off x="1236663" y="3324225"/>
            <a:ext cx="6808787" cy="3149600"/>
          </a:xfrm>
          <a:prstGeom prst="rect">
            <a:avLst/>
          </a:prstGeom>
          <a:noFill/>
          <a:ln w="9525">
            <a:noFill/>
            <a:miter lim="800000"/>
            <a:headEnd/>
            <a:tailEnd/>
          </a:ln>
          <a:effectLst/>
        </p:spPr>
        <p:txBody>
          <a:bodyPr vert="horz" wrap="square" lIns="93662" tIns="47625" rIns="93662" bIns="47625" numCol="1" anchor="t" anchorCtr="0" compatLnSpc="1">
            <a:prstTxWarp prst="textNoShape">
              <a:avLst/>
            </a:prstTxWarp>
          </a:bodyPr>
          <a:lstStyle/>
          <a:p>
            <a:pPr lvl="0"/>
            <a:r>
              <a:rPr lang="en-US" smtClean="0"/>
              <a:t>Click to edit Master notes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5" name="Rectangle 7"/>
          <p:cNvSpPr>
            <a:spLocks noChangeArrowheads="1" noTextEdit="1"/>
          </p:cNvSpPr>
          <p:nvPr>
            <p:ph type="sldImg" idx="2"/>
          </p:nvPr>
        </p:nvSpPr>
        <p:spPr bwMode="auto">
          <a:xfrm>
            <a:off x="2905125" y="541338"/>
            <a:ext cx="3471863" cy="26035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defTabSz="973138" rtl="0" eaLnBrk="0" fontAlgn="base" hangingPunct="0">
      <a:spcBef>
        <a:spcPct val="30000"/>
      </a:spcBef>
      <a:spcAft>
        <a:spcPct val="0"/>
      </a:spcAft>
      <a:defRPr sz="1200" kern="1200">
        <a:solidFill>
          <a:schemeClr val="tx1"/>
        </a:solidFill>
        <a:latin typeface="Arial" charset="0"/>
        <a:ea typeface="+mn-ea"/>
        <a:cs typeface="+mn-cs"/>
      </a:defRPr>
    </a:lvl1pPr>
    <a:lvl2pPr marL="471488" algn="l" defTabSz="973138" rtl="0" eaLnBrk="0" fontAlgn="base" hangingPunct="0">
      <a:spcBef>
        <a:spcPct val="30000"/>
      </a:spcBef>
      <a:spcAft>
        <a:spcPct val="0"/>
      </a:spcAft>
      <a:defRPr sz="1200" kern="1200">
        <a:solidFill>
          <a:schemeClr val="tx1"/>
        </a:solidFill>
        <a:latin typeface="Arial" charset="0"/>
        <a:ea typeface="+mn-ea"/>
        <a:cs typeface="+mn-cs"/>
      </a:defRPr>
    </a:lvl2pPr>
    <a:lvl3pPr marL="942975" algn="l" defTabSz="973138" rtl="0" eaLnBrk="0" fontAlgn="base" hangingPunct="0">
      <a:spcBef>
        <a:spcPct val="30000"/>
      </a:spcBef>
      <a:spcAft>
        <a:spcPct val="0"/>
      </a:spcAft>
      <a:defRPr sz="1200" kern="1200">
        <a:solidFill>
          <a:schemeClr val="tx1"/>
        </a:solidFill>
        <a:latin typeface="Arial" charset="0"/>
        <a:ea typeface="+mn-ea"/>
        <a:cs typeface="+mn-cs"/>
      </a:defRPr>
    </a:lvl3pPr>
    <a:lvl4pPr marL="1414463" algn="l" defTabSz="973138" rtl="0" eaLnBrk="0" fontAlgn="base" hangingPunct="0">
      <a:spcBef>
        <a:spcPct val="30000"/>
      </a:spcBef>
      <a:spcAft>
        <a:spcPct val="0"/>
      </a:spcAft>
      <a:defRPr sz="1200" kern="1200">
        <a:solidFill>
          <a:schemeClr val="tx1"/>
        </a:solidFill>
        <a:latin typeface="Arial" charset="0"/>
        <a:ea typeface="+mn-ea"/>
        <a:cs typeface="+mn-cs"/>
      </a:defRPr>
    </a:lvl4pPr>
    <a:lvl5pPr marL="1884363" algn="l" defTabSz="973138"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4930" name="Line 2"/>
          <p:cNvSpPr>
            <a:spLocks noChangeShapeType="1"/>
          </p:cNvSpPr>
          <p:nvPr/>
        </p:nvSpPr>
        <p:spPr bwMode="auto">
          <a:xfrm>
            <a:off x="0" y="3429000"/>
            <a:ext cx="8026400" cy="0"/>
          </a:xfrm>
          <a:prstGeom prst="line">
            <a:avLst/>
          </a:prstGeom>
          <a:noFill/>
          <a:ln w="50800">
            <a:solidFill>
              <a:srgbClr val="ACA964"/>
            </a:solidFill>
            <a:round/>
            <a:headEnd type="none" w="sm" len="sm"/>
            <a:tailEnd type="none" w="sm" len="sm"/>
          </a:ln>
          <a:effectLst/>
        </p:spPr>
        <p:txBody>
          <a:bodyPr wrap="none" anchor="ctr"/>
          <a:lstStyle/>
          <a:p>
            <a:endParaRPr lang="en-US"/>
          </a:p>
        </p:txBody>
      </p:sp>
      <p:sp>
        <p:nvSpPr>
          <p:cNvPr id="124931" name="Rectangle 3"/>
          <p:cNvSpPr>
            <a:spLocks noGrp="1" noChangeArrowheads="1"/>
          </p:cNvSpPr>
          <p:nvPr>
            <p:ph type="ctrTitle" sz="quarter"/>
          </p:nvPr>
        </p:nvSpPr>
        <p:spPr>
          <a:xfrm>
            <a:off x="381000" y="2286000"/>
            <a:ext cx="7772400" cy="1143000"/>
          </a:xfrm>
        </p:spPr>
        <p:txBody>
          <a:bodyPr/>
          <a:lstStyle>
            <a:lvl1pPr>
              <a:defRPr/>
            </a:lvl1pPr>
          </a:lstStyle>
          <a:p>
            <a:r>
              <a:rPr lang="en-US"/>
              <a:t>Click to edit Master title style</a:t>
            </a:r>
          </a:p>
        </p:txBody>
      </p:sp>
      <p:sp>
        <p:nvSpPr>
          <p:cNvPr id="124932" name="Rectangle 4"/>
          <p:cNvSpPr>
            <a:spLocks noGrp="1" noChangeArrowheads="1"/>
          </p:cNvSpPr>
          <p:nvPr>
            <p:ph type="subTitle" sz="quarter" idx="1"/>
          </p:nvPr>
        </p:nvSpPr>
        <p:spPr>
          <a:xfrm>
            <a:off x="1371600" y="3886200"/>
            <a:ext cx="6400800" cy="1752600"/>
          </a:xfrm>
        </p:spPr>
        <p:txBody>
          <a:bodyPr/>
          <a:lstStyle>
            <a:lvl1pPr marL="0" indent="0" algn="ctr">
              <a:buFont typeface="Monotype Sorts" pitchFamily="2" charset="2"/>
              <a:buNone/>
              <a:defRPr/>
            </a:lvl1pPr>
          </a:lstStyle>
          <a:p>
            <a:r>
              <a:rPr lang="en-US"/>
              <a:t>Click to edit Master subtitle style</a:t>
            </a:r>
          </a:p>
        </p:txBody>
      </p:sp>
      <p:sp>
        <p:nvSpPr>
          <p:cNvPr id="124936" name="Rectangle 8"/>
          <p:cNvSpPr>
            <a:spLocks noGrp="1" noChangeArrowheads="1"/>
          </p:cNvSpPr>
          <p:nvPr>
            <p:ph type="dt" sz="half" idx="2"/>
          </p:nvPr>
        </p:nvSpPr>
        <p:spPr/>
        <p:txBody>
          <a:bodyPr/>
          <a:lstStyle>
            <a:lvl1pPr>
              <a:defRPr/>
            </a:lvl1pPr>
          </a:lstStyle>
          <a:p>
            <a:r>
              <a:rPr lang="en-US"/>
              <a:t>ECEN 301</a:t>
            </a:r>
          </a:p>
        </p:txBody>
      </p:sp>
      <p:sp>
        <p:nvSpPr>
          <p:cNvPr id="124937" name="Rectangle 9"/>
          <p:cNvSpPr>
            <a:spLocks noGrp="1" noChangeArrowheads="1"/>
          </p:cNvSpPr>
          <p:nvPr>
            <p:ph type="ftr" sz="quarter" idx="3"/>
          </p:nvPr>
        </p:nvSpPr>
        <p:spPr/>
        <p:txBody>
          <a:bodyPr/>
          <a:lstStyle>
            <a:lvl1pPr>
              <a:defRPr/>
            </a:lvl1pPr>
          </a:lstStyle>
          <a:p>
            <a:r>
              <a:rPr lang="en-US"/>
              <a:t>Discussion #14 – AC Circuit Analysis</a:t>
            </a:r>
          </a:p>
        </p:txBody>
      </p:sp>
      <p:sp>
        <p:nvSpPr>
          <p:cNvPr id="124938" name="Rectangle 10"/>
          <p:cNvSpPr>
            <a:spLocks noGrp="1" noChangeArrowheads="1"/>
          </p:cNvSpPr>
          <p:nvPr>
            <p:ph type="sldNum" sz="quarter" idx="4"/>
          </p:nvPr>
        </p:nvSpPr>
        <p:spPr/>
        <p:txBody>
          <a:bodyPr/>
          <a:lstStyle>
            <a:lvl2pPr lvl="1">
              <a:defRPr/>
            </a:lvl2pPr>
          </a:lstStyle>
          <a:p>
            <a:pPr lvl="1"/>
            <a:fld id="{A4866F38-5233-4FBD-A45A-3D31DE094F7F}" type="slidenum">
              <a:rPr lang="en-US"/>
              <a:pPr lvl="1"/>
              <a:t>‹#›</a:t>
            </a:fld>
            <a:endParaRPr lang="en-US"/>
          </a:p>
        </p:txBody>
      </p:sp>
      <p:pic>
        <p:nvPicPr>
          <p:cNvPr id="124940" name="Picture 12" descr="ECEN_logo"/>
          <p:cNvPicPr>
            <a:picLocks noChangeAspect="1" noChangeArrowheads="1"/>
          </p:cNvPicPr>
          <p:nvPr/>
        </p:nvPicPr>
        <p:blipFill>
          <a:blip r:embed="rId2" cstate="print"/>
          <a:srcRect/>
          <a:stretch>
            <a:fillRect/>
          </a:stretch>
        </p:blipFill>
        <p:spPr bwMode="auto">
          <a:xfrm>
            <a:off x="7562850" y="6324600"/>
            <a:ext cx="819150" cy="509588"/>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ECEN 301</a:t>
            </a:r>
          </a:p>
        </p:txBody>
      </p:sp>
      <p:sp>
        <p:nvSpPr>
          <p:cNvPr id="5" name="Footer Placeholder 4"/>
          <p:cNvSpPr>
            <a:spLocks noGrp="1"/>
          </p:cNvSpPr>
          <p:nvPr>
            <p:ph type="ftr" sz="quarter" idx="11"/>
          </p:nvPr>
        </p:nvSpPr>
        <p:spPr/>
        <p:txBody>
          <a:bodyPr/>
          <a:lstStyle>
            <a:lvl1pPr>
              <a:defRPr/>
            </a:lvl1pPr>
          </a:lstStyle>
          <a:p>
            <a:r>
              <a:rPr lang="en-US"/>
              <a:t>Discussion #14 – AC Circuit Analysis</a:t>
            </a:r>
          </a:p>
        </p:txBody>
      </p:sp>
      <p:sp>
        <p:nvSpPr>
          <p:cNvPr id="6" name="Slide Number Placeholder 5"/>
          <p:cNvSpPr>
            <a:spLocks noGrp="1"/>
          </p:cNvSpPr>
          <p:nvPr>
            <p:ph type="sldNum" sz="quarter" idx="12"/>
          </p:nvPr>
        </p:nvSpPr>
        <p:spPr/>
        <p:txBody>
          <a:bodyPr/>
          <a:lstStyle>
            <a:lvl2pPr lvl="1">
              <a:defRPr/>
            </a:lvl2pPr>
          </a:lstStyle>
          <a:p>
            <a:pPr lvl="1"/>
            <a:fld id="{D8B35D7A-500D-4B41-BCED-BB84E11B3727}" type="slidenum">
              <a:rPr lang="en-US"/>
              <a:pPr lvl="1"/>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152400"/>
            <a:ext cx="2095500" cy="259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134100" cy="259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ECEN 301</a:t>
            </a:r>
          </a:p>
        </p:txBody>
      </p:sp>
      <p:sp>
        <p:nvSpPr>
          <p:cNvPr id="5" name="Footer Placeholder 4"/>
          <p:cNvSpPr>
            <a:spLocks noGrp="1"/>
          </p:cNvSpPr>
          <p:nvPr>
            <p:ph type="ftr" sz="quarter" idx="11"/>
          </p:nvPr>
        </p:nvSpPr>
        <p:spPr/>
        <p:txBody>
          <a:bodyPr/>
          <a:lstStyle>
            <a:lvl1pPr>
              <a:defRPr/>
            </a:lvl1pPr>
          </a:lstStyle>
          <a:p>
            <a:r>
              <a:rPr lang="en-US"/>
              <a:t>Discussion #14 – AC Circuit Analysis</a:t>
            </a:r>
          </a:p>
        </p:txBody>
      </p:sp>
      <p:sp>
        <p:nvSpPr>
          <p:cNvPr id="6" name="Slide Number Placeholder 5"/>
          <p:cNvSpPr>
            <a:spLocks noGrp="1"/>
          </p:cNvSpPr>
          <p:nvPr>
            <p:ph type="sldNum" sz="quarter" idx="12"/>
          </p:nvPr>
        </p:nvSpPr>
        <p:spPr/>
        <p:txBody>
          <a:bodyPr/>
          <a:lstStyle>
            <a:lvl2pPr lvl="1">
              <a:defRPr/>
            </a:lvl2pPr>
          </a:lstStyle>
          <a:p>
            <a:pPr lvl="1"/>
            <a:fld id="{D6A34F7E-0D1D-4744-A4A9-A60961DA4C48}" type="slidenum">
              <a:rPr lang="en-US"/>
              <a:pPr lvl="1"/>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6400" y="1333500"/>
            <a:ext cx="4102100" cy="1409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333500"/>
            <a:ext cx="4102100" cy="1409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81000" y="6400800"/>
            <a:ext cx="1981200" cy="381000"/>
          </a:xfrm>
        </p:spPr>
        <p:txBody>
          <a:bodyPr/>
          <a:lstStyle>
            <a:lvl1pPr>
              <a:defRPr/>
            </a:lvl1pPr>
          </a:lstStyle>
          <a:p>
            <a:r>
              <a:rPr lang="en-US"/>
              <a:t>ECEN 301</a:t>
            </a:r>
          </a:p>
        </p:txBody>
      </p:sp>
      <p:sp>
        <p:nvSpPr>
          <p:cNvPr id="6" name="Footer Placeholder 5"/>
          <p:cNvSpPr>
            <a:spLocks noGrp="1"/>
          </p:cNvSpPr>
          <p:nvPr>
            <p:ph type="ftr" sz="quarter" idx="11"/>
          </p:nvPr>
        </p:nvSpPr>
        <p:spPr>
          <a:xfrm>
            <a:off x="2971800" y="6400800"/>
            <a:ext cx="3505200" cy="381000"/>
          </a:xfrm>
        </p:spPr>
        <p:txBody>
          <a:bodyPr/>
          <a:lstStyle>
            <a:lvl1pPr>
              <a:defRPr/>
            </a:lvl1pPr>
          </a:lstStyle>
          <a:p>
            <a:r>
              <a:rPr lang="en-US"/>
              <a:t>Discussion #14 – AC Circuit Analysis</a:t>
            </a:r>
          </a:p>
        </p:txBody>
      </p:sp>
      <p:sp>
        <p:nvSpPr>
          <p:cNvPr id="7" name="Slide Number Placeholder 6"/>
          <p:cNvSpPr>
            <a:spLocks noGrp="1"/>
          </p:cNvSpPr>
          <p:nvPr>
            <p:ph type="sldNum" sz="quarter" idx="12"/>
          </p:nvPr>
        </p:nvSpPr>
        <p:spPr>
          <a:xfrm>
            <a:off x="7086600" y="6400800"/>
            <a:ext cx="1905000" cy="381000"/>
          </a:xfrm>
        </p:spPr>
        <p:txBody>
          <a:bodyPr/>
          <a:lstStyle>
            <a:lvl2pPr lvl="1">
              <a:defRPr/>
            </a:lvl2pPr>
          </a:lstStyle>
          <a:p>
            <a:pPr lvl="1"/>
            <a:fld id="{E9CD43CD-0476-4541-AC6F-FB158A6D5D96}" type="slidenum">
              <a:rPr lang="en-US"/>
              <a:pPr lvl="1"/>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6400" y="1333500"/>
            <a:ext cx="4102100" cy="1409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60900" y="1333500"/>
            <a:ext cx="4102100" cy="62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60900" y="2114550"/>
            <a:ext cx="4102100" cy="62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381000" y="6400800"/>
            <a:ext cx="1981200" cy="381000"/>
          </a:xfrm>
        </p:spPr>
        <p:txBody>
          <a:bodyPr/>
          <a:lstStyle>
            <a:lvl1pPr>
              <a:defRPr/>
            </a:lvl1pPr>
          </a:lstStyle>
          <a:p>
            <a:r>
              <a:rPr lang="en-US"/>
              <a:t>ECEN 301</a:t>
            </a:r>
          </a:p>
        </p:txBody>
      </p:sp>
      <p:sp>
        <p:nvSpPr>
          <p:cNvPr id="7" name="Footer Placeholder 6"/>
          <p:cNvSpPr>
            <a:spLocks noGrp="1"/>
          </p:cNvSpPr>
          <p:nvPr>
            <p:ph type="ftr" sz="quarter" idx="11"/>
          </p:nvPr>
        </p:nvSpPr>
        <p:spPr>
          <a:xfrm>
            <a:off x="2971800" y="6400800"/>
            <a:ext cx="3505200" cy="381000"/>
          </a:xfrm>
        </p:spPr>
        <p:txBody>
          <a:bodyPr/>
          <a:lstStyle>
            <a:lvl1pPr>
              <a:defRPr/>
            </a:lvl1pPr>
          </a:lstStyle>
          <a:p>
            <a:r>
              <a:rPr lang="en-US"/>
              <a:t>Discussion #14 – AC Circuit Analysis</a:t>
            </a:r>
          </a:p>
        </p:txBody>
      </p:sp>
      <p:sp>
        <p:nvSpPr>
          <p:cNvPr id="8" name="Slide Number Placeholder 7"/>
          <p:cNvSpPr>
            <a:spLocks noGrp="1"/>
          </p:cNvSpPr>
          <p:nvPr>
            <p:ph type="sldNum" sz="quarter" idx="12"/>
          </p:nvPr>
        </p:nvSpPr>
        <p:spPr>
          <a:xfrm>
            <a:off x="7086600" y="6400800"/>
            <a:ext cx="1905000" cy="381000"/>
          </a:xfrm>
        </p:spPr>
        <p:txBody>
          <a:bodyPr/>
          <a:lstStyle>
            <a:lvl2pPr lvl="1">
              <a:defRPr/>
            </a:lvl2pPr>
          </a:lstStyle>
          <a:p>
            <a:pPr lvl="1"/>
            <a:fld id="{504D91B5-DB1F-4F1A-B0E3-B067D7FD14DC}" type="slidenum">
              <a:rPr lang="en-US"/>
              <a:pPr lvl="1"/>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ECEN 301</a:t>
            </a:r>
          </a:p>
        </p:txBody>
      </p:sp>
      <p:sp>
        <p:nvSpPr>
          <p:cNvPr id="5" name="Footer Placeholder 4"/>
          <p:cNvSpPr>
            <a:spLocks noGrp="1"/>
          </p:cNvSpPr>
          <p:nvPr>
            <p:ph type="ftr" sz="quarter" idx="11"/>
          </p:nvPr>
        </p:nvSpPr>
        <p:spPr/>
        <p:txBody>
          <a:bodyPr/>
          <a:lstStyle>
            <a:lvl1pPr>
              <a:defRPr/>
            </a:lvl1pPr>
          </a:lstStyle>
          <a:p>
            <a:r>
              <a:rPr lang="en-US"/>
              <a:t>Discussion #14 – AC Circuit Analysis</a:t>
            </a:r>
          </a:p>
        </p:txBody>
      </p:sp>
      <p:sp>
        <p:nvSpPr>
          <p:cNvPr id="6" name="Slide Number Placeholder 5"/>
          <p:cNvSpPr>
            <a:spLocks noGrp="1"/>
          </p:cNvSpPr>
          <p:nvPr>
            <p:ph type="sldNum" sz="quarter" idx="12"/>
          </p:nvPr>
        </p:nvSpPr>
        <p:spPr/>
        <p:txBody>
          <a:bodyPr/>
          <a:lstStyle>
            <a:lvl2pPr lvl="1">
              <a:defRPr/>
            </a:lvl2pPr>
          </a:lstStyle>
          <a:p>
            <a:pPr lvl="1"/>
            <a:fld id="{5571262D-A023-4996-B0DB-0A1539F63D2A}" type="slidenum">
              <a:rPr lang="en-US"/>
              <a:pPr lvl="1"/>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a:t>ECEN 301</a:t>
            </a:r>
          </a:p>
        </p:txBody>
      </p:sp>
      <p:sp>
        <p:nvSpPr>
          <p:cNvPr id="5" name="Footer Placeholder 4"/>
          <p:cNvSpPr>
            <a:spLocks noGrp="1"/>
          </p:cNvSpPr>
          <p:nvPr>
            <p:ph type="ftr" sz="quarter" idx="11"/>
          </p:nvPr>
        </p:nvSpPr>
        <p:spPr/>
        <p:txBody>
          <a:bodyPr/>
          <a:lstStyle>
            <a:lvl1pPr>
              <a:defRPr/>
            </a:lvl1pPr>
          </a:lstStyle>
          <a:p>
            <a:r>
              <a:rPr lang="en-US"/>
              <a:t>Discussion #14 – AC Circuit Analysis</a:t>
            </a:r>
          </a:p>
        </p:txBody>
      </p:sp>
      <p:sp>
        <p:nvSpPr>
          <p:cNvPr id="6" name="Slide Number Placeholder 5"/>
          <p:cNvSpPr>
            <a:spLocks noGrp="1"/>
          </p:cNvSpPr>
          <p:nvPr>
            <p:ph type="sldNum" sz="quarter" idx="12"/>
          </p:nvPr>
        </p:nvSpPr>
        <p:spPr/>
        <p:txBody>
          <a:bodyPr/>
          <a:lstStyle>
            <a:lvl2pPr lvl="1">
              <a:defRPr/>
            </a:lvl2pPr>
          </a:lstStyle>
          <a:p>
            <a:pPr lvl="1"/>
            <a:fld id="{80B0C661-4FAE-4B3E-881D-CB30C310361F}" type="slidenum">
              <a:rPr lang="en-US"/>
              <a:pPr lvl="1"/>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6400" y="1333500"/>
            <a:ext cx="4102100" cy="140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333500"/>
            <a:ext cx="4102100" cy="140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a:t>ECEN 301</a:t>
            </a:r>
          </a:p>
        </p:txBody>
      </p:sp>
      <p:sp>
        <p:nvSpPr>
          <p:cNvPr id="6" name="Footer Placeholder 5"/>
          <p:cNvSpPr>
            <a:spLocks noGrp="1"/>
          </p:cNvSpPr>
          <p:nvPr>
            <p:ph type="ftr" sz="quarter" idx="11"/>
          </p:nvPr>
        </p:nvSpPr>
        <p:spPr/>
        <p:txBody>
          <a:bodyPr/>
          <a:lstStyle>
            <a:lvl1pPr>
              <a:defRPr/>
            </a:lvl1pPr>
          </a:lstStyle>
          <a:p>
            <a:r>
              <a:rPr lang="en-US"/>
              <a:t>Discussion #14 – AC Circuit Analysis</a:t>
            </a:r>
          </a:p>
        </p:txBody>
      </p:sp>
      <p:sp>
        <p:nvSpPr>
          <p:cNvPr id="7" name="Slide Number Placeholder 6"/>
          <p:cNvSpPr>
            <a:spLocks noGrp="1"/>
          </p:cNvSpPr>
          <p:nvPr>
            <p:ph type="sldNum" sz="quarter" idx="12"/>
          </p:nvPr>
        </p:nvSpPr>
        <p:spPr/>
        <p:txBody>
          <a:bodyPr/>
          <a:lstStyle>
            <a:lvl2pPr lvl="1">
              <a:defRPr/>
            </a:lvl2pPr>
          </a:lstStyle>
          <a:p>
            <a:pPr lvl="1"/>
            <a:fld id="{D4FE10AA-F827-4FA5-A9CB-ED4E57D7206D}" type="slidenum">
              <a:rPr lang="en-US"/>
              <a:pPr lvl="1"/>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a:t>ECEN 301</a:t>
            </a:r>
          </a:p>
        </p:txBody>
      </p:sp>
      <p:sp>
        <p:nvSpPr>
          <p:cNvPr id="8" name="Footer Placeholder 7"/>
          <p:cNvSpPr>
            <a:spLocks noGrp="1"/>
          </p:cNvSpPr>
          <p:nvPr>
            <p:ph type="ftr" sz="quarter" idx="11"/>
          </p:nvPr>
        </p:nvSpPr>
        <p:spPr/>
        <p:txBody>
          <a:bodyPr/>
          <a:lstStyle>
            <a:lvl1pPr>
              <a:defRPr/>
            </a:lvl1pPr>
          </a:lstStyle>
          <a:p>
            <a:r>
              <a:rPr lang="en-US"/>
              <a:t>Discussion #14 – AC Circuit Analysis</a:t>
            </a:r>
          </a:p>
        </p:txBody>
      </p:sp>
      <p:sp>
        <p:nvSpPr>
          <p:cNvPr id="9" name="Slide Number Placeholder 8"/>
          <p:cNvSpPr>
            <a:spLocks noGrp="1"/>
          </p:cNvSpPr>
          <p:nvPr>
            <p:ph type="sldNum" sz="quarter" idx="12"/>
          </p:nvPr>
        </p:nvSpPr>
        <p:spPr/>
        <p:txBody>
          <a:bodyPr/>
          <a:lstStyle>
            <a:lvl2pPr lvl="1">
              <a:defRPr/>
            </a:lvl2pPr>
          </a:lstStyle>
          <a:p>
            <a:pPr lvl="1"/>
            <a:fld id="{53D1DD4D-1C54-4CC5-BE05-C755FB882B68}" type="slidenum">
              <a:rPr lang="en-US"/>
              <a:pPr lvl="1"/>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a:t>ECEN 301</a:t>
            </a:r>
          </a:p>
        </p:txBody>
      </p:sp>
      <p:sp>
        <p:nvSpPr>
          <p:cNvPr id="4" name="Footer Placeholder 3"/>
          <p:cNvSpPr>
            <a:spLocks noGrp="1"/>
          </p:cNvSpPr>
          <p:nvPr>
            <p:ph type="ftr" sz="quarter" idx="11"/>
          </p:nvPr>
        </p:nvSpPr>
        <p:spPr/>
        <p:txBody>
          <a:bodyPr/>
          <a:lstStyle>
            <a:lvl1pPr>
              <a:defRPr/>
            </a:lvl1pPr>
          </a:lstStyle>
          <a:p>
            <a:r>
              <a:rPr lang="en-US"/>
              <a:t>Discussion #14 – AC Circuit Analysis</a:t>
            </a:r>
          </a:p>
        </p:txBody>
      </p:sp>
      <p:sp>
        <p:nvSpPr>
          <p:cNvPr id="5" name="Slide Number Placeholder 4"/>
          <p:cNvSpPr>
            <a:spLocks noGrp="1"/>
          </p:cNvSpPr>
          <p:nvPr>
            <p:ph type="sldNum" sz="quarter" idx="12"/>
          </p:nvPr>
        </p:nvSpPr>
        <p:spPr/>
        <p:txBody>
          <a:bodyPr/>
          <a:lstStyle>
            <a:lvl2pPr lvl="1">
              <a:defRPr/>
            </a:lvl2pPr>
          </a:lstStyle>
          <a:p>
            <a:pPr lvl="1"/>
            <a:fld id="{ACEF35B0-0CE8-467A-BA62-C46D22AFE2ED}" type="slidenum">
              <a:rPr lang="en-US"/>
              <a:pPr lvl="1"/>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ECEN 301</a:t>
            </a:r>
          </a:p>
        </p:txBody>
      </p:sp>
      <p:sp>
        <p:nvSpPr>
          <p:cNvPr id="3" name="Footer Placeholder 2"/>
          <p:cNvSpPr>
            <a:spLocks noGrp="1"/>
          </p:cNvSpPr>
          <p:nvPr>
            <p:ph type="ftr" sz="quarter" idx="11"/>
          </p:nvPr>
        </p:nvSpPr>
        <p:spPr/>
        <p:txBody>
          <a:bodyPr/>
          <a:lstStyle>
            <a:lvl1pPr>
              <a:defRPr/>
            </a:lvl1pPr>
          </a:lstStyle>
          <a:p>
            <a:r>
              <a:rPr lang="en-US"/>
              <a:t>Discussion #14 – AC Circuit Analysis</a:t>
            </a:r>
          </a:p>
        </p:txBody>
      </p:sp>
      <p:sp>
        <p:nvSpPr>
          <p:cNvPr id="4" name="Slide Number Placeholder 3"/>
          <p:cNvSpPr>
            <a:spLocks noGrp="1"/>
          </p:cNvSpPr>
          <p:nvPr>
            <p:ph type="sldNum" sz="quarter" idx="12"/>
          </p:nvPr>
        </p:nvSpPr>
        <p:spPr/>
        <p:txBody>
          <a:bodyPr/>
          <a:lstStyle>
            <a:lvl2pPr lvl="1">
              <a:defRPr/>
            </a:lvl2pPr>
          </a:lstStyle>
          <a:p>
            <a:pPr lvl="1"/>
            <a:fld id="{D273C48E-8485-4475-8BA3-8E91D5652D47}" type="slidenum">
              <a:rPr lang="en-US"/>
              <a:pPr lvl="1"/>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ECEN 301</a:t>
            </a:r>
          </a:p>
        </p:txBody>
      </p:sp>
      <p:sp>
        <p:nvSpPr>
          <p:cNvPr id="6" name="Footer Placeholder 5"/>
          <p:cNvSpPr>
            <a:spLocks noGrp="1"/>
          </p:cNvSpPr>
          <p:nvPr>
            <p:ph type="ftr" sz="quarter" idx="11"/>
          </p:nvPr>
        </p:nvSpPr>
        <p:spPr/>
        <p:txBody>
          <a:bodyPr/>
          <a:lstStyle>
            <a:lvl1pPr>
              <a:defRPr/>
            </a:lvl1pPr>
          </a:lstStyle>
          <a:p>
            <a:r>
              <a:rPr lang="en-US"/>
              <a:t>Discussion #14 – AC Circuit Analysis</a:t>
            </a:r>
          </a:p>
        </p:txBody>
      </p:sp>
      <p:sp>
        <p:nvSpPr>
          <p:cNvPr id="7" name="Slide Number Placeholder 6"/>
          <p:cNvSpPr>
            <a:spLocks noGrp="1"/>
          </p:cNvSpPr>
          <p:nvPr>
            <p:ph type="sldNum" sz="quarter" idx="12"/>
          </p:nvPr>
        </p:nvSpPr>
        <p:spPr/>
        <p:txBody>
          <a:bodyPr/>
          <a:lstStyle>
            <a:lvl2pPr lvl="1">
              <a:defRPr/>
            </a:lvl2pPr>
          </a:lstStyle>
          <a:p>
            <a:pPr lvl="1"/>
            <a:fld id="{E8379576-6657-49A7-9DA3-ACEBD82429F0}" type="slidenum">
              <a:rPr lang="en-US"/>
              <a:pPr lvl="1"/>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ECEN 301</a:t>
            </a:r>
          </a:p>
        </p:txBody>
      </p:sp>
      <p:sp>
        <p:nvSpPr>
          <p:cNvPr id="6" name="Footer Placeholder 5"/>
          <p:cNvSpPr>
            <a:spLocks noGrp="1"/>
          </p:cNvSpPr>
          <p:nvPr>
            <p:ph type="ftr" sz="quarter" idx="11"/>
          </p:nvPr>
        </p:nvSpPr>
        <p:spPr/>
        <p:txBody>
          <a:bodyPr/>
          <a:lstStyle>
            <a:lvl1pPr>
              <a:defRPr/>
            </a:lvl1pPr>
          </a:lstStyle>
          <a:p>
            <a:r>
              <a:rPr lang="en-US"/>
              <a:t>Discussion #14 – AC Circuit Analysis</a:t>
            </a:r>
          </a:p>
        </p:txBody>
      </p:sp>
      <p:sp>
        <p:nvSpPr>
          <p:cNvPr id="7" name="Slide Number Placeholder 6"/>
          <p:cNvSpPr>
            <a:spLocks noGrp="1"/>
          </p:cNvSpPr>
          <p:nvPr>
            <p:ph type="sldNum" sz="quarter" idx="12"/>
          </p:nvPr>
        </p:nvSpPr>
        <p:spPr/>
        <p:txBody>
          <a:bodyPr/>
          <a:lstStyle>
            <a:lvl2pPr lvl="1">
              <a:defRPr/>
            </a:lvl2pPr>
          </a:lstStyle>
          <a:p>
            <a:pPr lvl="1"/>
            <a:fld id="{A9867028-CA28-458D-93FA-47F68FC48DF8}" type="slidenum">
              <a:rPr lang="en-US"/>
              <a:pPr lvl="1"/>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123906" name="Line 2"/>
          <p:cNvSpPr>
            <a:spLocks noChangeShapeType="1"/>
          </p:cNvSpPr>
          <p:nvPr/>
        </p:nvSpPr>
        <p:spPr bwMode="auto">
          <a:xfrm>
            <a:off x="0" y="1143000"/>
            <a:ext cx="8026400" cy="0"/>
          </a:xfrm>
          <a:prstGeom prst="line">
            <a:avLst/>
          </a:prstGeom>
          <a:noFill/>
          <a:ln w="50800">
            <a:solidFill>
              <a:srgbClr val="8495A9"/>
            </a:solidFill>
            <a:round/>
            <a:headEnd type="none" w="sm" len="sm"/>
            <a:tailEnd type="none" w="sm" len="sm"/>
          </a:ln>
          <a:effectLst/>
        </p:spPr>
        <p:txBody>
          <a:bodyPr wrap="none" anchor="ctr"/>
          <a:lstStyle/>
          <a:p>
            <a:endParaRPr lang="en-US"/>
          </a:p>
        </p:txBody>
      </p:sp>
      <p:sp>
        <p:nvSpPr>
          <p:cNvPr id="123907" name="Rectangle 3"/>
          <p:cNvSpPr>
            <a:spLocks noGrp="1" noChangeArrowheads="1"/>
          </p:cNvSpPr>
          <p:nvPr>
            <p:ph type="title"/>
          </p:nvPr>
        </p:nvSpPr>
        <p:spPr bwMode="auto">
          <a:xfrm>
            <a:off x="381000" y="152400"/>
            <a:ext cx="8382000" cy="9144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23908" name="Rectangle 4"/>
          <p:cNvSpPr>
            <a:spLocks noGrp="1" noChangeArrowheads="1"/>
          </p:cNvSpPr>
          <p:nvPr>
            <p:ph type="body" idx="1"/>
          </p:nvPr>
        </p:nvSpPr>
        <p:spPr bwMode="auto">
          <a:xfrm>
            <a:off x="406400" y="1333500"/>
            <a:ext cx="8356600" cy="14097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909" name="Rectangle 5"/>
          <p:cNvSpPr>
            <a:spLocks noGrp="1" noChangeArrowheads="1"/>
          </p:cNvSpPr>
          <p:nvPr>
            <p:ph type="dt" sz="half" idx="2"/>
          </p:nvPr>
        </p:nvSpPr>
        <p:spPr bwMode="auto">
          <a:xfrm>
            <a:off x="381000" y="6400800"/>
            <a:ext cx="19812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600"/>
            </a:lvl1pPr>
          </a:lstStyle>
          <a:p>
            <a:r>
              <a:rPr lang="en-US"/>
              <a:t>ECEN 301</a:t>
            </a:r>
          </a:p>
        </p:txBody>
      </p:sp>
      <p:sp>
        <p:nvSpPr>
          <p:cNvPr id="123910" name="Rectangle 6"/>
          <p:cNvSpPr>
            <a:spLocks noGrp="1" noChangeArrowheads="1"/>
          </p:cNvSpPr>
          <p:nvPr>
            <p:ph type="ftr" sz="quarter" idx="3"/>
          </p:nvPr>
        </p:nvSpPr>
        <p:spPr bwMode="auto">
          <a:xfrm>
            <a:off x="2971800" y="6400800"/>
            <a:ext cx="35052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600"/>
            </a:lvl1pPr>
          </a:lstStyle>
          <a:p>
            <a:r>
              <a:rPr lang="en-US"/>
              <a:t>Discussion #14 – AC Circuit Analysis</a:t>
            </a:r>
          </a:p>
        </p:txBody>
      </p:sp>
      <p:sp>
        <p:nvSpPr>
          <p:cNvPr id="123911" name="Rectangle 7"/>
          <p:cNvSpPr>
            <a:spLocks noGrp="1" noChangeArrowheads="1"/>
          </p:cNvSpPr>
          <p:nvPr>
            <p:ph type="sldNum" sz="quarter" idx="4"/>
          </p:nvPr>
        </p:nvSpPr>
        <p:spPr bwMode="auto">
          <a:xfrm>
            <a:off x="7086600" y="6400800"/>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2pPr lvl="1" algn="r">
              <a:defRPr sz="1600"/>
            </a:lvl2pPr>
          </a:lstStyle>
          <a:p>
            <a:pPr lvl="1"/>
            <a:fld id="{0D39AB95-9BE9-49D8-A1D2-22602A834627}" type="slidenum">
              <a:rPr lang="en-US"/>
              <a:pPr lvl="1"/>
              <a:t>‹#›</a:t>
            </a:fld>
            <a:endParaRPr lang="en-US"/>
          </a:p>
        </p:txBody>
      </p:sp>
      <p:sp>
        <p:nvSpPr>
          <p:cNvPr id="123912" name="Line 8"/>
          <p:cNvSpPr>
            <a:spLocks noChangeShapeType="1"/>
          </p:cNvSpPr>
          <p:nvPr/>
        </p:nvSpPr>
        <p:spPr bwMode="auto">
          <a:xfrm>
            <a:off x="508000" y="6286500"/>
            <a:ext cx="8432800" cy="0"/>
          </a:xfrm>
          <a:prstGeom prst="line">
            <a:avLst/>
          </a:prstGeom>
          <a:noFill/>
          <a:ln w="12700">
            <a:solidFill>
              <a:schemeClr val="tx1"/>
            </a:solidFill>
            <a:round/>
            <a:headEnd type="none" w="sm" len="sm"/>
            <a:tailEnd type="none" w="sm" len="sm"/>
          </a:ln>
          <a:effectLst/>
        </p:spPr>
        <p:txBody>
          <a:bodyPr wrap="none" anchor="ctr"/>
          <a:lstStyle/>
          <a:p>
            <a:endParaRPr lang="en-US"/>
          </a:p>
        </p:txBody>
      </p:sp>
      <p:pic>
        <p:nvPicPr>
          <p:cNvPr id="123914" name="Picture 10" descr="ECEN_logo"/>
          <p:cNvPicPr>
            <a:picLocks noChangeAspect="1" noChangeArrowheads="1"/>
          </p:cNvPicPr>
          <p:nvPr/>
        </p:nvPicPr>
        <p:blipFill>
          <a:blip r:embed="rId15" cstate="print"/>
          <a:srcRect/>
          <a:stretch>
            <a:fillRect/>
          </a:stretch>
        </p:blipFill>
        <p:spPr bwMode="auto">
          <a:xfrm>
            <a:off x="7562850" y="6324600"/>
            <a:ext cx="819150" cy="509588"/>
          </a:xfrm>
          <a:prstGeom prst="rect">
            <a:avLst/>
          </a:prstGeom>
          <a:noFill/>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0" fontAlgn="base" hangingPunct="0">
        <a:spcBef>
          <a:spcPct val="0"/>
        </a:spcBef>
        <a:spcAft>
          <a:spcPct val="0"/>
        </a:spcAft>
        <a:defRPr sz="4400">
          <a:solidFill>
            <a:schemeClr val="tx2"/>
          </a:solidFill>
          <a:latin typeface="Times New Roman" pitchFamily="18" charset="0"/>
        </a:defRPr>
      </a:lvl6pPr>
      <a:lvl7pPr marL="914400" algn="l" rtl="0" eaLnBrk="0" fontAlgn="base" hangingPunct="0">
        <a:spcBef>
          <a:spcPct val="0"/>
        </a:spcBef>
        <a:spcAft>
          <a:spcPct val="0"/>
        </a:spcAft>
        <a:defRPr sz="4400">
          <a:solidFill>
            <a:schemeClr val="tx2"/>
          </a:solidFill>
          <a:latin typeface="Times New Roman" pitchFamily="18" charset="0"/>
        </a:defRPr>
      </a:lvl7pPr>
      <a:lvl8pPr marL="1371600" algn="l" rtl="0" eaLnBrk="0" fontAlgn="base" hangingPunct="0">
        <a:spcBef>
          <a:spcPct val="0"/>
        </a:spcBef>
        <a:spcAft>
          <a:spcPct val="0"/>
        </a:spcAft>
        <a:defRPr sz="4400">
          <a:solidFill>
            <a:schemeClr val="tx2"/>
          </a:solidFill>
          <a:latin typeface="Times New Roman" pitchFamily="18" charset="0"/>
        </a:defRPr>
      </a:lvl8pPr>
      <a:lvl9pPr marL="1828800" algn="l"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ACA964"/>
        </a:buClr>
        <a:buFont typeface="Monotype Sorts" pitchFamily="2" charset="2"/>
        <a:buChar char="u"/>
        <a:defRPr sz="3200">
          <a:solidFill>
            <a:schemeClr val="bg2"/>
          </a:solidFill>
          <a:latin typeface="+mn-lt"/>
          <a:ea typeface="+mn-ea"/>
          <a:cs typeface="+mn-cs"/>
        </a:defRPr>
      </a:lvl1pPr>
      <a:lvl2pPr marL="742950" indent="-285750" algn="l" rtl="0" eaLnBrk="0" fontAlgn="base" hangingPunct="0">
        <a:spcBef>
          <a:spcPct val="20000"/>
        </a:spcBef>
        <a:spcAft>
          <a:spcPct val="0"/>
        </a:spcAft>
        <a:buClr>
          <a:srgbClr val="ACA964"/>
        </a:buClr>
        <a:buFont typeface="Monotype Sorts" pitchFamily="2" charset="2"/>
        <a:buChar char="Ù"/>
        <a:defRPr sz="2800">
          <a:solidFill>
            <a:schemeClr val="bg2"/>
          </a:solidFill>
          <a:latin typeface="+mn-lt"/>
        </a:defRPr>
      </a:lvl2pPr>
      <a:lvl3pPr marL="1143000" indent="-228600" algn="l" rtl="0" eaLnBrk="0" fontAlgn="base" hangingPunct="0">
        <a:spcBef>
          <a:spcPct val="20000"/>
        </a:spcBef>
        <a:spcAft>
          <a:spcPct val="0"/>
        </a:spcAft>
        <a:buClr>
          <a:srgbClr val="ACA964"/>
        </a:buClr>
        <a:buChar char="•"/>
        <a:defRPr sz="2400">
          <a:solidFill>
            <a:schemeClr val="bg2"/>
          </a:solidFill>
          <a:latin typeface="+mn-lt"/>
        </a:defRPr>
      </a:lvl3pPr>
      <a:lvl4pPr marL="1600200" indent="-228600" algn="l" rtl="0" eaLnBrk="0" fontAlgn="base" hangingPunct="0">
        <a:spcBef>
          <a:spcPct val="20000"/>
        </a:spcBef>
        <a:spcAft>
          <a:spcPct val="0"/>
        </a:spcAft>
        <a:buClr>
          <a:srgbClr val="ACA964"/>
        </a:buClr>
        <a:buChar char="•"/>
        <a:defRPr sz="2000">
          <a:solidFill>
            <a:schemeClr val="bg2"/>
          </a:solidFill>
          <a:latin typeface="+mn-lt"/>
        </a:defRPr>
      </a:lvl4pPr>
      <a:lvl5pPr marL="2057400" indent="-228600" algn="l" rtl="0" eaLnBrk="0" fontAlgn="base" hangingPunct="0">
        <a:spcBef>
          <a:spcPct val="20000"/>
        </a:spcBef>
        <a:spcAft>
          <a:spcPct val="0"/>
        </a:spcAft>
        <a:buClr>
          <a:srgbClr val="ACA964"/>
        </a:buClr>
        <a:buChar char="•"/>
        <a:defRPr sz="2000">
          <a:solidFill>
            <a:schemeClr val="bg2"/>
          </a:solidFill>
          <a:latin typeface="+mn-lt"/>
        </a:defRPr>
      </a:lvl5pPr>
      <a:lvl6pPr marL="2514600" indent="-228600" algn="l" rtl="0" eaLnBrk="0" fontAlgn="base" hangingPunct="0">
        <a:spcBef>
          <a:spcPct val="20000"/>
        </a:spcBef>
        <a:spcAft>
          <a:spcPct val="0"/>
        </a:spcAft>
        <a:buClr>
          <a:srgbClr val="ACA964"/>
        </a:buClr>
        <a:buChar char="•"/>
        <a:defRPr sz="2000">
          <a:solidFill>
            <a:schemeClr val="bg2"/>
          </a:solidFill>
          <a:latin typeface="+mn-lt"/>
        </a:defRPr>
      </a:lvl6pPr>
      <a:lvl7pPr marL="2971800" indent="-228600" algn="l" rtl="0" eaLnBrk="0" fontAlgn="base" hangingPunct="0">
        <a:spcBef>
          <a:spcPct val="20000"/>
        </a:spcBef>
        <a:spcAft>
          <a:spcPct val="0"/>
        </a:spcAft>
        <a:buClr>
          <a:srgbClr val="ACA964"/>
        </a:buClr>
        <a:buChar char="•"/>
        <a:defRPr sz="2000">
          <a:solidFill>
            <a:schemeClr val="bg2"/>
          </a:solidFill>
          <a:latin typeface="+mn-lt"/>
        </a:defRPr>
      </a:lvl7pPr>
      <a:lvl8pPr marL="3429000" indent="-228600" algn="l" rtl="0" eaLnBrk="0" fontAlgn="base" hangingPunct="0">
        <a:spcBef>
          <a:spcPct val="20000"/>
        </a:spcBef>
        <a:spcAft>
          <a:spcPct val="0"/>
        </a:spcAft>
        <a:buClr>
          <a:srgbClr val="ACA964"/>
        </a:buClr>
        <a:buChar char="•"/>
        <a:defRPr sz="2000">
          <a:solidFill>
            <a:schemeClr val="bg2"/>
          </a:solidFill>
          <a:latin typeface="+mn-lt"/>
        </a:defRPr>
      </a:lvl8pPr>
      <a:lvl9pPr marL="3886200" indent="-228600" algn="l" rtl="0" eaLnBrk="0" fontAlgn="base" hangingPunct="0">
        <a:spcBef>
          <a:spcPct val="20000"/>
        </a:spcBef>
        <a:spcAft>
          <a:spcPct val="0"/>
        </a:spcAft>
        <a:buClr>
          <a:srgbClr val="ACA964"/>
        </a:buClr>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3.xml"/><Relationship Id="rId1" Type="http://schemas.openxmlformats.org/officeDocument/2006/relationships/vmlDrawing" Target="../drawings/vmlDrawing5.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3.xml"/><Relationship Id="rId1" Type="http://schemas.openxmlformats.org/officeDocument/2006/relationships/vmlDrawing" Target="../drawings/vmlDrawing6.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3.xml"/><Relationship Id="rId1" Type="http://schemas.openxmlformats.org/officeDocument/2006/relationships/vmlDrawing" Target="../drawings/vmlDrawing7.v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3.xml"/><Relationship Id="rId1" Type="http://schemas.openxmlformats.org/officeDocument/2006/relationships/vmlDrawing" Target="../drawings/vmlDrawing8.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oleObject" Target="../embeddings/oleObject19.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oleObject" Target="../embeddings/oleObject21.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3.xml"/><Relationship Id="rId1" Type="http://schemas.openxmlformats.org/officeDocument/2006/relationships/vmlDrawing" Target="../drawings/vmlDrawing12.vml"/><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13.xml"/><Relationship Id="rId1" Type="http://schemas.openxmlformats.org/officeDocument/2006/relationships/vmlDrawing" Target="../drawings/vmlDrawing13.vml"/><Relationship Id="rId4" Type="http://schemas.openxmlformats.org/officeDocument/2006/relationships/oleObject" Target="../embeddings/oleObject26.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7.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13.xml"/><Relationship Id="rId1" Type="http://schemas.openxmlformats.org/officeDocument/2006/relationships/vmlDrawing" Target="../drawings/vmlDrawing15.vml"/><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3.xml"/><Relationship Id="rId1" Type="http://schemas.openxmlformats.org/officeDocument/2006/relationships/vmlDrawing" Target="../drawings/vmlDrawing16.vml"/><Relationship Id="rId5" Type="http://schemas.openxmlformats.org/officeDocument/2006/relationships/oleObject" Target="../embeddings/oleObject37.bin"/><Relationship Id="rId4" Type="http://schemas.openxmlformats.org/officeDocument/2006/relationships/oleObject" Target="../embeddings/oleObject36.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12.xml"/><Relationship Id="rId1" Type="http://schemas.openxmlformats.org/officeDocument/2006/relationships/vmlDrawing" Target="../drawings/vmlDrawing17.vml"/><Relationship Id="rId4" Type="http://schemas.openxmlformats.org/officeDocument/2006/relationships/oleObject" Target="../embeddings/oleObject39.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12.xml"/><Relationship Id="rId1" Type="http://schemas.openxmlformats.org/officeDocument/2006/relationships/vmlDrawing" Target="../drawings/vmlDrawing18.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13.xml"/><Relationship Id="rId1" Type="http://schemas.openxmlformats.org/officeDocument/2006/relationships/vmlDrawing" Target="../drawings/vmlDrawing19.vml"/><Relationship Id="rId4" Type="http://schemas.openxmlformats.org/officeDocument/2006/relationships/oleObject" Target="../embeddings/oleObject42.bin"/></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13.xml"/><Relationship Id="rId1" Type="http://schemas.openxmlformats.org/officeDocument/2006/relationships/vmlDrawing" Target="../drawings/vmlDrawing20.vml"/><Relationship Id="rId4" Type="http://schemas.openxmlformats.org/officeDocument/2006/relationships/oleObject" Target="../embeddings/oleObject44.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 name="Date Placeholder 1"/>
          <p:cNvSpPr>
            <a:spLocks noGrp="1"/>
          </p:cNvSpPr>
          <p:nvPr>
            <p:ph type="dt" sz="half" idx="10"/>
          </p:nvPr>
        </p:nvSpPr>
        <p:spPr/>
        <p:txBody>
          <a:bodyPr/>
          <a:lstStyle/>
          <a:p>
            <a:r>
              <a:rPr lang="en-US"/>
              <a:t>ECEN 301</a:t>
            </a:r>
          </a:p>
        </p:txBody>
      </p:sp>
      <p:sp>
        <p:nvSpPr>
          <p:cNvPr id="110" name="Footer Placeholder 2"/>
          <p:cNvSpPr>
            <a:spLocks noGrp="1"/>
          </p:cNvSpPr>
          <p:nvPr>
            <p:ph type="ftr" sz="quarter" idx="11"/>
          </p:nvPr>
        </p:nvSpPr>
        <p:spPr/>
        <p:txBody>
          <a:bodyPr/>
          <a:lstStyle/>
          <a:p>
            <a:r>
              <a:rPr lang="en-US"/>
              <a:t>Discussion #14 – AC Circuit Analysis</a:t>
            </a:r>
          </a:p>
        </p:txBody>
      </p:sp>
      <p:sp>
        <p:nvSpPr>
          <p:cNvPr id="111" name="Slide Number Placeholder 3"/>
          <p:cNvSpPr>
            <a:spLocks noGrp="1"/>
          </p:cNvSpPr>
          <p:nvPr>
            <p:ph type="sldNum" sz="quarter" idx="12"/>
          </p:nvPr>
        </p:nvSpPr>
        <p:spPr/>
        <p:txBody>
          <a:bodyPr/>
          <a:lstStyle/>
          <a:p>
            <a:pPr lvl="1"/>
            <a:fld id="{D9666198-CF36-4916-91CB-96B88BDB8596}" type="slidenum">
              <a:rPr lang="en-US"/>
              <a:pPr lvl="1"/>
              <a:t>1</a:t>
            </a:fld>
            <a:endParaRPr lang="en-US"/>
          </a:p>
        </p:txBody>
      </p:sp>
      <p:graphicFrame>
        <p:nvGraphicFramePr>
          <p:cNvPr id="680305" name="Group 369"/>
          <p:cNvGraphicFramePr>
            <a:graphicFrameLocks noGrp="1"/>
          </p:cNvGraphicFramePr>
          <p:nvPr/>
        </p:nvGraphicFramePr>
        <p:xfrm>
          <a:off x="1143000" y="1990725"/>
          <a:ext cx="6705600" cy="3695384"/>
        </p:xfrm>
        <a:graphic>
          <a:graphicData uri="http://schemas.openxmlformats.org/drawingml/2006/table">
            <a:tbl>
              <a:tblPr/>
              <a:tblGrid>
                <a:gridCol w="712788"/>
                <a:gridCol w="644525"/>
                <a:gridCol w="595312"/>
                <a:gridCol w="1519238"/>
                <a:gridCol w="1023937"/>
                <a:gridCol w="766763"/>
                <a:gridCol w="763587"/>
                <a:gridCol w="679450"/>
              </a:tblGrid>
              <a:tr h="446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80"/>
                          </a:solidFill>
                          <a:effectLst/>
                          <a:latin typeface="Times New Roman" pitchFamily="18" charset="0"/>
                          <a:cs typeface="Times New Roman" pitchFamily="18" charset="0"/>
                        </a:rPr>
                        <a:t>Date</a:t>
                      </a:r>
                      <a:endParaRPr kumimoji="0" lang="en-US" sz="12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Day</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Class</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No.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Title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Chapters</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HW</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Due date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Lab</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Due date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80"/>
                          </a:solidFill>
                          <a:effectLst/>
                          <a:latin typeface="Times New Roman" pitchFamily="18" charset="0"/>
                          <a:cs typeface="Times New Roman" pitchFamily="18" charset="0"/>
                        </a:rPr>
                        <a:t>Exam</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noFill/>
                  </a:tcPr>
                </a:tc>
              </a:tr>
              <a:tr h="4492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FFFFFF"/>
                          </a:solidFill>
                          <a:effectLst/>
                          <a:latin typeface="Times New Roman" pitchFamily="18" charset="0"/>
                        </a:rPr>
                        <a:t>20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Mon</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14</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cs typeface="Times New Roman" pitchFamily="18" charset="0"/>
                        </a:rPr>
                        <a:t>AC Circuit Analysis</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4.5</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FFFFFF"/>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NO LAB</a:t>
                      </a:r>
                    </a:p>
                  </a:txBody>
                  <a:tcPr anchor="ct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chemeClr val="tx1"/>
                      </a:solidFill>
                      <a:prstDash val="solid"/>
                      <a:round/>
                      <a:headEnd type="none" w="lg" len="lg"/>
                      <a:tailEnd type="none" w="lg" len="lg"/>
                    </a:lnB>
                    <a:lnTlToBr>
                      <a:noFill/>
                    </a:lnTlToBr>
                    <a:lnBlToTr>
                      <a:noFill/>
                    </a:lnBlToTr>
                    <a:solidFill>
                      <a:srgbClr val="0033CC"/>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FFFFFF"/>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0033CC"/>
                    </a:solidFill>
                  </a:tcPr>
                </a:tc>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21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Tue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FFFFFF"/>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bg2"/>
                          </a:solidFill>
                          <a:effectLst/>
                          <a:latin typeface="Times New Roman" pitchFamily="18" charset="0"/>
                        </a:rPr>
                        <a:t>NO LAB</a:t>
                      </a:r>
                    </a:p>
                  </a:txBody>
                  <a:tcPr anchor="ct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chemeClr val="tx1"/>
                      </a:solidFill>
                      <a:prstDash val="solid"/>
                      <a:round/>
                      <a:headEnd type="none" w="lg" len="lg"/>
                      <a:tailEnd type="none" w="lg" len="lg"/>
                    </a:lnT>
                    <a:lnB w="12700" cap="flat" cmpd="sng" algn="ctr">
                      <a:solidFill>
                        <a:schemeClr val="tx1"/>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rgbClr val="FFFFFF"/>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solidFill>
                  </a:tcPr>
                </a:tc>
              </a:tr>
              <a:tr h="446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22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Wed</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15</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Transient Response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r>
                        <a:rPr kumimoji="0" lang="en-US" sz="1200" b="0" i="0" u="none" strike="noStrike" cap="none" normalizeH="0" baseline="30000" smtClean="0">
                          <a:ln>
                            <a:noFill/>
                          </a:ln>
                          <a:solidFill>
                            <a:schemeClr val="tx1"/>
                          </a:solidFill>
                          <a:effectLst/>
                          <a:latin typeface="Times New Roman" pitchFamily="18" charset="0"/>
                          <a:cs typeface="Times New Roman" pitchFamily="18" charset="0"/>
                        </a:rPr>
                        <a:t>st</a:t>
                      </a: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Order Circuits</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5.4</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chemeClr val="tx1"/>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stealth" w="lg" len="lg"/>
                    </a:lnB>
                    <a:lnTlToBr>
                      <a:noFill/>
                    </a:lnTlToBr>
                    <a:lnBlToTr>
                      <a:noFill/>
                    </a:lnBlToTr>
                    <a:solidFill>
                      <a:schemeClr val="bg1">
                        <a:alpha val="50000"/>
                      </a:schemeClr>
                    </a:solidFill>
                  </a:tcPr>
                </a:tc>
              </a:tr>
              <a:tr h="2730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23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Thu</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FF"/>
                    </a:solidFill>
                  </a:tcPr>
                </a:tc>
              </a:tr>
              <a:tr h="361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24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Fri</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Recitation</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HW 6</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FFFF66">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666699">
                        <a:alpha val="50000"/>
                      </a:srgbClr>
                    </a:solidFill>
                  </a:tcPr>
                </a:tc>
              </a:tr>
              <a:tr h="2746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25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Sat</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r>
              <a:tr h="3175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26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Sun</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8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stealth" w="lg" len="lg"/>
                    </a:lnB>
                    <a:lnTlToBr>
                      <a:noFill/>
                    </a:lnTlToBr>
                    <a:lnBlToTr>
                      <a:noFill/>
                    </a:lnBlToTr>
                    <a:solidFill>
                      <a:srgbClr val="C0C0C0"/>
                    </a:solidFill>
                  </a:tcPr>
                </a:tc>
              </a:tr>
              <a:tr h="446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27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Mon</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16</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Transient Response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r>
                        <a:rPr kumimoji="0" lang="en-US" sz="1200" b="0" i="0" u="none" strike="noStrike" cap="none" normalizeH="0" baseline="30000" smtClean="0">
                          <a:ln>
                            <a:noFill/>
                          </a:ln>
                          <a:solidFill>
                            <a:schemeClr val="tx1"/>
                          </a:solidFill>
                          <a:effectLst/>
                          <a:latin typeface="Times New Roman" pitchFamily="18" charset="0"/>
                          <a:cs typeface="Times New Roman" pitchFamily="18" charset="0"/>
                        </a:rPr>
                        <a:t>nd</a:t>
                      </a: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Order Circuits</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5.5</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LAB 5</a:t>
                      </a:r>
                    </a:p>
                  </a:txBody>
                  <a:tcPr anchor="ct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rgbClr val="800000">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stealth" w="lg" len="lg"/>
                    </a:lnT>
                    <a:lnB w="12700" cap="flat" cmpd="sng" algn="ctr">
                      <a:solidFill>
                        <a:srgbClr val="000000"/>
                      </a:solidFill>
                      <a:prstDash val="solid"/>
                      <a:round/>
                      <a:headEnd type="none" w="lg" len="lg"/>
                      <a:tailEnd type="none" w="lg" len="lg"/>
                    </a:lnB>
                    <a:lnTlToBr>
                      <a:noFill/>
                    </a:lnTlToBr>
                    <a:lnBlToTr>
                      <a:noFill/>
                    </a:lnBlToTr>
                    <a:solidFill>
                      <a:schemeClr val="bg1">
                        <a:alpha val="50000"/>
                      </a:schemeClr>
                    </a:solidFill>
                  </a:tcPr>
                </a:tc>
              </a:tr>
              <a:tr h="3413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28 Oct</a:t>
                      </a:r>
                    </a:p>
                  </a:txBody>
                  <a:tcPr horzOverflow="overflow">
                    <a:lnL w="12700" cap="flat" cmpd="sng" algn="ctr">
                      <a:solidFill>
                        <a:srgbClr val="000000"/>
                      </a:solidFill>
                      <a:prstDash val="solid"/>
                      <a:round/>
                      <a:headEnd type="none" w="lg" len="lg"/>
                      <a:tailEnd type="none"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Tue</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stealth"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c v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Times New Roman" pitchFamily="18" charset="0"/>
                        </a:rPr>
                        <a:t>Exam 1</a:t>
                      </a:r>
                    </a:p>
                  </a:txBody>
                  <a:tcPr horzOverflow="overflow">
                    <a:lnL w="12700" cap="flat" cmpd="sng" algn="ctr">
                      <a:solidFill>
                        <a:srgbClr val="000000"/>
                      </a:solidFill>
                      <a:prstDash val="solid"/>
                      <a:round/>
                      <a:headEnd type="none" w="lg" len="lg"/>
                      <a:tailEnd type="stealth" w="lg" len="lg"/>
                    </a:lnL>
                    <a:lnR w="12700" cap="flat" cmpd="sng" algn="ctr">
                      <a:solidFill>
                        <a:srgbClr val="000000"/>
                      </a:solidFill>
                      <a:prstDash val="solid"/>
                      <a:round/>
                      <a:headEnd type="none" w="lg" len="lg"/>
                      <a:tailEnd type="none" w="lg" len="lg"/>
                    </a:lnR>
                    <a:lnT w="12700" cap="flat" cmpd="sng" algn="ctr">
                      <a:solidFill>
                        <a:srgbClr val="000000"/>
                      </a:solidFill>
                      <a:prstDash val="solid"/>
                      <a:round/>
                      <a:headEnd type="none" w="lg" len="lg"/>
                      <a:tailEnd type="none" w="lg" len="lg"/>
                    </a:lnT>
                    <a:lnB w="12700" cap="flat" cmpd="sng" algn="ctr">
                      <a:solidFill>
                        <a:srgbClr val="000000"/>
                      </a:solidFill>
                      <a:prstDash val="solid"/>
                      <a:round/>
                      <a:headEnd type="none" w="lg" len="lg"/>
                      <a:tailEnd type="none" w="lg" len="lg"/>
                    </a:lnB>
                    <a:lnTlToBr>
                      <a:noFill/>
                    </a:lnTlToBr>
                    <a:lnBlToTr>
                      <a:noFill/>
                    </a:lnBlToTr>
                    <a:solidFill>
                      <a:srgbClr val="FFFFFF">
                        <a:alpha val="50000"/>
                      </a:srgbClr>
                    </a:solidFill>
                  </a:tcPr>
                </a:tc>
              </a:tr>
            </a:tbl>
          </a:graphicData>
        </a:graphic>
      </p:graphicFrame>
      <p:sp>
        <p:nvSpPr>
          <p:cNvPr id="680042" name="Rectangle 106"/>
          <p:cNvSpPr>
            <a:spLocks noChangeArrowheads="1"/>
          </p:cNvSpPr>
          <p:nvPr/>
        </p:nvSpPr>
        <p:spPr bwMode="auto">
          <a:xfrm>
            <a:off x="381000" y="152400"/>
            <a:ext cx="8458200" cy="914400"/>
          </a:xfrm>
          <a:prstGeom prst="rect">
            <a:avLst/>
          </a:prstGeom>
          <a:noFill/>
          <a:ln w="9525">
            <a:noFill/>
            <a:miter lim="800000"/>
            <a:headEnd/>
            <a:tailEnd/>
          </a:ln>
          <a:effectLst/>
        </p:spPr>
        <p:txBody>
          <a:bodyPr lIns="92075" tIns="46038" rIns="92075" bIns="46038" anchor="b"/>
          <a:lstStyle/>
          <a:p>
            <a:pPr algn="l"/>
            <a:r>
              <a:rPr lang="en-US" sz="4400">
                <a:solidFill>
                  <a:schemeClr val="tx2"/>
                </a:solidFill>
              </a:rPr>
              <a:t>Schedule…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Date Placeholder 3"/>
          <p:cNvSpPr>
            <a:spLocks noGrp="1"/>
          </p:cNvSpPr>
          <p:nvPr>
            <p:ph type="dt" sz="half" idx="10"/>
          </p:nvPr>
        </p:nvSpPr>
        <p:spPr/>
        <p:txBody>
          <a:bodyPr/>
          <a:lstStyle/>
          <a:p>
            <a:r>
              <a:rPr lang="en-US"/>
              <a:t>ECEN 301</a:t>
            </a:r>
          </a:p>
        </p:txBody>
      </p:sp>
      <p:sp>
        <p:nvSpPr>
          <p:cNvPr id="83" name="Footer Placeholder 4"/>
          <p:cNvSpPr>
            <a:spLocks noGrp="1"/>
          </p:cNvSpPr>
          <p:nvPr>
            <p:ph type="ftr" sz="quarter" idx="11"/>
          </p:nvPr>
        </p:nvSpPr>
        <p:spPr/>
        <p:txBody>
          <a:bodyPr/>
          <a:lstStyle/>
          <a:p>
            <a:r>
              <a:rPr lang="en-US"/>
              <a:t>Discussion #14 – AC Circuit Analysis</a:t>
            </a:r>
          </a:p>
        </p:txBody>
      </p:sp>
      <p:sp>
        <p:nvSpPr>
          <p:cNvPr id="84" name="Slide Number Placeholder 5"/>
          <p:cNvSpPr>
            <a:spLocks noGrp="1"/>
          </p:cNvSpPr>
          <p:nvPr>
            <p:ph type="sldNum" sz="quarter" idx="12"/>
          </p:nvPr>
        </p:nvSpPr>
        <p:spPr/>
        <p:txBody>
          <a:bodyPr/>
          <a:lstStyle/>
          <a:p>
            <a:pPr lvl="1"/>
            <a:fld id="{7C1F2DAC-E39E-4199-9836-B2F04371F336}" type="slidenum">
              <a:rPr lang="en-US"/>
              <a:pPr lvl="1"/>
              <a:t>10</a:t>
            </a:fld>
            <a:endParaRPr lang="en-US"/>
          </a:p>
        </p:txBody>
      </p:sp>
      <p:sp>
        <p:nvSpPr>
          <p:cNvPr id="785410" name="Rectangle 2"/>
          <p:cNvSpPr>
            <a:spLocks noGrp="1" noChangeArrowheads="1"/>
          </p:cNvSpPr>
          <p:nvPr>
            <p:ph type="title"/>
          </p:nvPr>
        </p:nvSpPr>
        <p:spPr/>
        <p:txBody>
          <a:bodyPr/>
          <a:lstStyle/>
          <a:p>
            <a:r>
              <a:rPr lang="en-US"/>
              <a:t>RLC Circuits</a:t>
            </a:r>
          </a:p>
        </p:txBody>
      </p:sp>
      <p:sp>
        <p:nvSpPr>
          <p:cNvPr id="785411" name="Rectangle 3"/>
          <p:cNvSpPr>
            <a:spLocks noGrp="1" noChangeArrowheads="1"/>
          </p:cNvSpPr>
          <p:nvPr>
            <p:ph type="body" idx="1"/>
          </p:nvPr>
        </p:nvSpPr>
        <p:spPr>
          <a:xfrm>
            <a:off x="406400" y="1333500"/>
            <a:ext cx="8356600" cy="1028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85412" name="Group 4"/>
          <p:cNvGrpSpPr>
            <a:grpSpLocks/>
          </p:cNvGrpSpPr>
          <p:nvPr/>
        </p:nvGrpSpPr>
        <p:grpSpPr bwMode="auto">
          <a:xfrm>
            <a:off x="52388" y="3352800"/>
            <a:ext cx="3833812" cy="2716213"/>
            <a:chOff x="321" y="1689"/>
            <a:chExt cx="2415" cy="1711"/>
          </a:xfrm>
        </p:grpSpPr>
        <p:cxnSp>
          <p:nvCxnSpPr>
            <p:cNvPr id="785413" name="AutoShape 5"/>
            <p:cNvCxnSpPr>
              <a:cxnSpLocks noChangeShapeType="1"/>
              <a:stCxn id="785429" idx="2"/>
              <a:endCxn id="785450" idx="4"/>
            </p:cNvCxnSpPr>
            <p:nvPr/>
          </p:nvCxnSpPr>
          <p:spPr bwMode="auto">
            <a:xfrm rot="10800000">
              <a:off x="863" y="2716"/>
              <a:ext cx="928" cy="435"/>
            </a:xfrm>
            <a:prstGeom prst="bentConnector2">
              <a:avLst/>
            </a:prstGeom>
            <a:noFill/>
            <a:ln w="12700">
              <a:solidFill>
                <a:schemeClr val="tx1"/>
              </a:solidFill>
              <a:miter lim="800000"/>
              <a:headEnd type="none" w="lg" len="lg"/>
              <a:tailEnd type="none" w="lg" len="lg"/>
            </a:ln>
            <a:effectLst/>
          </p:spPr>
        </p:cxnSp>
        <p:grpSp>
          <p:nvGrpSpPr>
            <p:cNvPr id="785414" name="Group 6"/>
            <p:cNvGrpSpPr>
              <a:grpSpLocks/>
            </p:cNvGrpSpPr>
            <p:nvPr/>
          </p:nvGrpSpPr>
          <p:grpSpPr bwMode="auto">
            <a:xfrm rot="-16200000" flipH="1" flipV="1">
              <a:off x="1249" y="1837"/>
              <a:ext cx="112" cy="287"/>
              <a:chOff x="3450" y="2313"/>
              <a:chExt cx="111" cy="216"/>
            </a:xfrm>
          </p:grpSpPr>
          <p:sp>
            <p:nvSpPr>
              <p:cNvPr id="785415"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5416"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5417"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5418"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5419"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5420"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5421"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785422" name="AutoShape 14"/>
            <p:cNvCxnSpPr>
              <a:cxnSpLocks noChangeShapeType="1"/>
              <a:stCxn id="785428" idx="2"/>
              <a:endCxn id="785417" idx="1"/>
            </p:cNvCxnSpPr>
            <p:nvPr/>
          </p:nvCxnSpPr>
          <p:spPr bwMode="auto">
            <a:xfrm flipH="1" flipV="1">
              <a:off x="1448" y="1979"/>
              <a:ext cx="336" cy="1"/>
            </a:xfrm>
            <a:prstGeom prst="straightConnector1">
              <a:avLst/>
            </a:prstGeom>
            <a:noFill/>
            <a:ln w="12700">
              <a:solidFill>
                <a:schemeClr val="tx1"/>
              </a:solidFill>
              <a:round/>
              <a:headEnd type="none" w="lg" len="lg"/>
              <a:tailEnd type="none" w="lg" len="lg"/>
            </a:ln>
            <a:effectLst/>
          </p:spPr>
        </p:cxnSp>
        <p:grpSp>
          <p:nvGrpSpPr>
            <p:cNvPr id="785423" name="Group 15"/>
            <p:cNvGrpSpPr>
              <a:grpSpLocks/>
            </p:cNvGrpSpPr>
            <p:nvPr/>
          </p:nvGrpSpPr>
          <p:grpSpPr bwMode="auto">
            <a:xfrm>
              <a:off x="1688" y="3304"/>
              <a:ext cx="288" cy="96"/>
              <a:chOff x="1392" y="3552"/>
              <a:chExt cx="288" cy="96"/>
            </a:xfrm>
          </p:grpSpPr>
          <p:sp>
            <p:nvSpPr>
              <p:cNvPr id="785424"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5425"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5426"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5427" name="Line 19"/>
            <p:cNvSpPr>
              <a:spLocks noChangeShapeType="1"/>
            </p:cNvSpPr>
            <p:nvPr/>
          </p:nvSpPr>
          <p:spPr bwMode="auto">
            <a:xfrm flipV="1">
              <a:off x="1835" y="3151"/>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5428" name="Oval 20"/>
            <p:cNvSpPr>
              <a:spLocks noChangeArrowheads="1"/>
            </p:cNvSpPr>
            <p:nvPr/>
          </p:nvSpPr>
          <p:spPr bwMode="auto">
            <a:xfrm>
              <a:off x="1784" y="194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5429" name="Oval 21"/>
            <p:cNvSpPr>
              <a:spLocks noChangeArrowheads="1"/>
            </p:cNvSpPr>
            <p:nvPr/>
          </p:nvSpPr>
          <p:spPr bwMode="auto">
            <a:xfrm>
              <a:off x="1791" y="31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5430" name="Text Box 22"/>
            <p:cNvSpPr txBox="1">
              <a:spLocks noChangeArrowheads="1"/>
            </p:cNvSpPr>
            <p:nvPr/>
          </p:nvSpPr>
          <p:spPr bwMode="auto">
            <a:xfrm>
              <a:off x="1151" y="1689"/>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grpSp>
          <p:nvGrpSpPr>
            <p:cNvPr id="785431" name="Group 23"/>
            <p:cNvGrpSpPr>
              <a:grpSpLocks/>
            </p:cNvGrpSpPr>
            <p:nvPr/>
          </p:nvGrpSpPr>
          <p:grpSpPr bwMode="auto">
            <a:xfrm>
              <a:off x="1776" y="2465"/>
              <a:ext cx="111" cy="216"/>
              <a:chOff x="1670" y="2765"/>
              <a:chExt cx="111" cy="216"/>
            </a:xfrm>
          </p:grpSpPr>
          <p:sp>
            <p:nvSpPr>
              <p:cNvPr id="785432" name="Line 24"/>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5433" name="Line 25"/>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5434" name="Line 26"/>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5435" name="Line 27"/>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5436" name="Line 28"/>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5437" name="Line 29"/>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5438" name="Line 30"/>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5439" name="Text Box 31"/>
            <p:cNvSpPr txBox="1">
              <a:spLocks noChangeArrowheads="1"/>
            </p:cNvSpPr>
            <p:nvPr/>
          </p:nvSpPr>
          <p:spPr bwMode="auto">
            <a:xfrm>
              <a:off x="1908" y="2288"/>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cxnSp>
          <p:nvCxnSpPr>
            <p:cNvPr id="785440" name="AutoShape 32"/>
            <p:cNvCxnSpPr>
              <a:cxnSpLocks noChangeShapeType="1"/>
              <a:stCxn id="785453" idx="0"/>
              <a:endCxn id="785415" idx="0"/>
            </p:cNvCxnSpPr>
            <p:nvPr/>
          </p:nvCxnSpPr>
          <p:spPr bwMode="auto">
            <a:xfrm rot="16200000">
              <a:off x="828" y="2024"/>
              <a:ext cx="367" cy="298"/>
            </a:xfrm>
            <a:prstGeom prst="bentConnector2">
              <a:avLst/>
            </a:prstGeom>
            <a:noFill/>
            <a:ln w="12700">
              <a:solidFill>
                <a:schemeClr val="tx1"/>
              </a:solidFill>
              <a:miter lim="800000"/>
              <a:headEnd type="none" w="lg" len="lg"/>
              <a:tailEnd type="none" w="lg" len="lg"/>
            </a:ln>
            <a:effectLst/>
          </p:spPr>
        </p:cxnSp>
        <p:cxnSp>
          <p:nvCxnSpPr>
            <p:cNvPr id="785441" name="AutoShape 33"/>
            <p:cNvCxnSpPr>
              <a:cxnSpLocks noChangeShapeType="1"/>
              <a:stCxn id="785429" idx="0"/>
              <a:endCxn id="785434" idx="1"/>
            </p:cNvCxnSpPr>
            <p:nvPr/>
          </p:nvCxnSpPr>
          <p:spPr bwMode="auto">
            <a:xfrm flipV="1">
              <a:off x="1833" y="2681"/>
              <a:ext cx="0" cy="431"/>
            </a:xfrm>
            <a:prstGeom prst="straightConnector1">
              <a:avLst/>
            </a:prstGeom>
            <a:noFill/>
            <a:ln w="12700">
              <a:solidFill>
                <a:schemeClr val="tx1"/>
              </a:solidFill>
              <a:round/>
              <a:headEnd type="none" w="lg" len="lg"/>
              <a:tailEnd type="none" w="lg" len="lg"/>
            </a:ln>
            <a:effectLst/>
          </p:spPr>
        </p:cxnSp>
        <p:cxnSp>
          <p:nvCxnSpPr>
            <p:cNvPr id="785442" name="AutoShape 34"/>
            <p:cNvCxnSpPr>
              <a:cxnSpLocks noChangeShapeType="1"/>
              <a:stCxn id="785428" idx="4"/>
              <a:endCxn id="785432" idx="0"/>
            </p:cNvCxnSpPr>
            <p:nvPr/>
          </p:nvCxnSpPr>
          <p:spPr bwMode="auto">
            <a:xfrm flipH="1">
              <a:off x="1824" y="2018"/>
              <a:ext cx="2" cy="447"/>
            </a:xfrm>
            <a:prstGeom prst="straightConnector1">
              <a:avLst/>
            </a:prstGeom>
            <a:noFill/>
            <a:ln w="12700">
              <a:solidFill>
                <a:schemeClr val="tx1"/>
              </a:solidFill>
              <a:round/>
              <a:headEnd type="none" w="lg" len="lg"/>
              <a:tailEnd type="none" w="lg" len="lg"/>
            </a:ln>
            <a:effectLst/>
          </p:spPr>
        </p:cxnSp>
        <p:grpSp>
          <p:nvGrpSpPr>
            <p:cNvPr id="785443" name="Group 35"/>
            <p:cNvGrpSpPr>
              <a:grpSpLocks/>
            </p:cNvGrpSpPr>
            <p:nvPr/>
          </p:nvGrpSpPr>
          <p:grpSpPr bwMode="auto">
            <a:xfrm>
              <a:off x="2448" y="2571"/>
              <a:ext cx="288" cy="97"/>
              <a:chOff x="4444" y="2900"/>
              <a:chExt cx="288" cy="97"/>
            </a:xfrm>
          </p:grpSpPr>
          <p:sp>
            <p:nvSpPr>
              <p:cNvPr id="785444" name="Freeform 36"/>
              <p:cNvSpPr>
                <a:spLocks/>
              </p:cNvSpPr>
              <p:nvPr/>
            </p:nvSpPr>
            <p:spPr bwMode="auto">
              <a:xfrm>
                <a:off x="4444" y="2996"/>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785445" name="Freeform 37"/>
              <p:cNvSpPr>
                <a:spLocks/>
              </p:cNvSpPr>
              <p:nvPr/>
            </p:nvSpPr>
            <p:spPr bwMode="auto">
              <a:xfrm>
                <a:off x="4444" y="2900"/>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sp>
          <p:nvSpPr>
            <p:cNvPr id="785446" name="Text Box 38"/>
            <p:cNvSpPr txBox="1">
              <a:spLocks noChangeArrowheads="1"/>
            </p:cNvSpPr>
            <p:nvPr/>
          </p:nvSpPr>
          <p:spPr bwMode="auto">
            <a:xfrm>
              <a:off x="2228" y="2304"/>
              <a:ext cx="22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C</a:t>
              </a:r>
            </a:p>
            <a:p>
              <a:endParaRPr lang="en-US" b="1"/>
            </a:p>
          </p:txBody>
        </p:sp>
        <p:sp>
          <p:nvSpPr>
            <p:cNvPr id="785447" name="Text Box 39"/>
            <p:cNvSpPr txBox="1">
              <a:spLocks noChangeArrowheads="1"/>
            </p:cNvSpPr>
            <p:nvPr/>
          </p:nvSpPr>
          <p:spPr bwMode="auto">
            <a:xfrm>
              <a:off x="1098" y="2064"/>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785448" name="Group 40"/>
            <p:cNvGrpSpPr>
              <a:grpSpLocks/>
            </p:cNvGrpSpPr>
            <p:nvPr/>
          </p:nvGrpSpPr>
          <p:grpSpPr bwMode="auto">
            <a:xfrm>
              <a:off x="321" y="2217"/>
              <a:ext cx="708" cy="634"/>
              <a:chOff x="17" y="2426"/>
              <a:chExt cx="708" cy="634"/>
            </a:xfrm>
          </p:grpSpPr>
          <p:sp>
            <p:nvSpPr>
              <p:cNvPr id="785449" name="Text Box 41"/>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785450" name="Oval 42"/>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5451" name="Text Box 43"/>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5452" name="Text Box 44"/>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5453" name="Text Box 45"/>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5454" name="Text Box 46"/>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785455" name="AutoShape 47"/>
            <p:cNvCxnSpPr>
              <a:cxnSpLocks noChangeShapeType="1"/>
              <a:stCxn id="785428" idx="6"/>
              <a:endCxn id="785445" idx="1"/>
            </p:cNvCxnSpPr>
            <p:nvPr/>
          </p:nvCxnSpPr>
          <p:spPr bwMode="auto">
            <a:xfrm>
              <a:off x="1867" y="1980"/>
              <a:ext cx="725" cy="591"/>
            </a:xfrm>
            <a:prstGeom prst="bentConnector2">
              <a:avLst/>
            </a:prstGeom>
            <a:noFill/>
            <a:ln w="12700">
              <a:solidFill>
                <a:schemeClr val="tx1"/>
              </a:solidFill>
              <a:miter lim="800000"/>
              <a:headEnd type="none" w="lg" len="lg"/>
              <a:tailEnd type="none" w="lg" len="lg"/>
            </a:ln>
            <a:effectLst/>
          </p:spPr>
        </p:cxnSp>
        <p:cxnSp>
          <p:nvCxnSpPr>
            <p:cNvPr id="785456" name="AutoShape 48"/>
            <p:cNvCxnSpPr>
              <a:cxnSpLocks noChangeShapeType="1"/>
              <a:stCxn id="785429" idx="6"/>
              <a:endCxn id="785444" idx="1"/>
            </p:cNvCxnSpPr>
            <p:nvPr/>
          </p:nvCxnSpPr>
          <p:spPr bwMode="auto">
            <a:xfrm flipV="1">
              <a:off x="1874" y="2667"/>
              <a:ext cx="718" cy="484"/>
            </a:xfrm>
            <a:prstGeom prst="bentConnector4">
              <a:avLst>
                <a:gd name="adj1" fmla="val 39833"/>
                <a:gd name="adj2" fmla="val -208"/>
              </a:avLst>
            </a:prstGeom>
            <a:noFill/>
            <a:ln w="12700">
              <a:solidFill>
                <a:schemeClr val="tx1"/>
              </a:solidFill>
              <a:miter lim="800000"/>
              <a:headEnd type="none" w="lg" len="lg"/>
              <a:tailEnd type="none" w="lg" len="lg"/>
            </a:ln>
            <a:effectLst/>
          </p:spPr>
        </p:cxnSp>
      </p:grpSp>
      <p:grpSp>
        <p:nvGrpSpPr>
          <p:cNvPr id="785510" name="Group 102"/>
          <p:cNvGrpSpPr>
            <a:grpSpLocks/>
          </p:cNvGrpSpPr>
          <p:nvPr/>
        </p:nvGrpSpPr>
        <p:grpSpPr bwMode="auto">
          <a:xfrm>
            <a:off x="4343400" y="3227388"/>
            <a:ext cx="4800600" cy="2792412"/>
            <a:chOff x="2736" y="1841"/>
            <a:chExt cx="3024" cy="1759"/>
          </a:xfrm>
        </p:grpSpPr>
        <p:sp>
          <p:nvSpPr>
            <p:cNvPr id="785475" name="Text Box 67"/>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85508" name="Group 100"/>
            <p:cNvGrpSpPr>
              <a:grpSpLocks/>
            </p:cNvGrpSpPr>
            <p:nvPr/>
          </p:nvGrpSpPr>
          <p:grpSpPr bwMode="auto">
            <a:xfrm>
              <a:off x="2736" y="2084"/>
              <a:ext cx="3024" cy="1516"/>
              <a:chOff x="2736" y="2075"/>
              <a:chExt cx="3024" cy="1516"/>
            </a:xfrm>
          </p:grpSpPr>
          <p:cxnSp>
            <p:nvCxnSpPr>
              <p:cNvPr id="785458" name="AutoShape 50"/>
              <p:cNvCxnSpPr>
                <a:cxnSpLocks noChangeShapeType="1"/>
                <a:stCxn id="785474" idx="2"/>
                <a:endCxn id="785495"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85467" name="AutoShape 59"/>
              <p:cNvCxnSpPr>
                <a:cxnSpLocks noChangeShapeType="1"/>
                <a:stCxn id="785473" idx="2"/>
                <a:endCxn id="785502"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85468" name="Group 60"/>
              <p:cNvGrpSpPr>
                <a:grpSpLocks/>
              </p:cNvGrpSpPr>
              <p:nvPr/>
            </p:nvGrpSpPr>
            <p:grpSpPr bwMode="auto">
              <a:xfrm>
                <a:off x="4041" y="3495"/>
                <a:ext cx="288" cy="96"/>
                <a:chOff x="1392" y="3552"/>
                <a:chExt cx="288" cy="96"/>
              </a:xfrm>
            </p:grpSpPr>
            <p:sp>
              <p:nvSpPr>
                <p:cNvPr id="785469" name="Line 61"/>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5470" name="Line 62"/>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5471" name="Line 63"/>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5472" name="Line 64"/>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5473" name="Oval 65"/>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5474" name="Oval 66"/>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5484" name="Text Box 76"/>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85485" name="AutoShape 77"/>
              <p:cNvCxnSpPr>
                <a:cxnSpLocks noChangeShapeType="1"/>
                <a:stCxn id="785498" idx="0"/>
                <a:endCxn id="785502"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85486" name="AutoShape 78"/>
              <p:cNvCxnSpPr>
                <a:cxnSpLocks noChangeShapeType="1"/>
                <a:stCxn id="785474" idx="0"/>
                <a:endCxn id="785503"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85487" name="AutoShape 79"/>
              <p:cNvCxnSpPr>
                <a:cxnSpLocks noChangeShapeType="1"/>
                <a:stCxn id="785473" idx="4"/>
                <a:endCxn id="785503"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85491" name="Text Box 83"/>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85492" name="Text Box 84"/>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85494" name="Text Box 86"/>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85495" name="Oval 87"/>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5496" name="Text Box 88"/>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5497" name="Text Box 89"/>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5498" name="Text Box 90"/>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5499" name="Text Box 91"/>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85500" name="AutoShape 92"/>
              <p:cNvCxnSpPr>
                <a:cxnSpLocks noChangeShapeType="1"/>
                <a:stCxn id="785473" idx="6"/>
                <a:endCxn id="785504"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85501" name="AutoShape 93"/>
              <p:cNvCxnSpPr>
                <a:cxnSpLocks noChangeShapeType="1"/>
                <a:stCxn id="785474" idx="6"/>
                <a:endCxn id="785504"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85502" name="Rectangle 94"/>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5503" name="Rectangle 95"/>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5504" name="Rectangle 96"/>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85507" name="AutoShape 99"/>
          <p:cNvSpPr>
            <a:spLocks noChangeArrowheads="1"/>
          </p:cNvSpPr>
          <p:nvPr/>
        </p:nvSpPr>
        <p:spPr bwMode="auto">
          <a:xfrm>
            <a:off x="4114800" y="4675188"/>
            <a:ext cx="762000" cy="430212"/>
          </a:xfrm>
          <a:prstGeom prst="rightArrow">
            <a:avLst>
              <a:gd name="adj1" fmla="val 50000"/>
              <a:gd name="adj2" fmla="val 44280"/>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
        <p:nvSpPr>
          <p:cNvPr id="785509" name="Text Box 101"/>
          <p:cNvSpPr txBox="1">
            <a:spLocks noChangeArrowheads="1"/>
          </p:cNvSpPr>
          <p:nvPr/>
        </p:nvSpPr>
        <p:spPr bwMode="auto">
          <a:xfrm>
            <a:off x="4800600" y="2362200"/>
            <a:ext cx="4191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p:txBody>
      </p:sp>
      <p:sp>
        <p:nvSpPr>
          <p:cNvPr id="785511" name="Line 103"/>
          <p:cNvSpPr>
            <a:spLocks noChangeShapeType="1"/>
          </p:cNvSpPr>
          <p:nvPr/>
        </p:nvSpPr>
        <p:spPr bwMode="auto">
          <a:xfrm>
            <a:off x="1295400" y="3962400"/>
            <a:ext cx="566738" cy="0"/>
          </a:xfrm>
          <a:prstGeom prst="line">
            <a:avLst/>
          </a:prstGeom>
          <a:noFill/>
          <a:ln w="12700">
            <a:solidFill>
              <a:schemeClr val="tx1"/>
            </a:solidFill>
            <a:round/>
            <a:headEnd type="none" w="lg" len="lg"/>
            <a:tailEnd type="stealth" w="lg" len="lg"/>
          </a:ln>
          <a:effectLst/>
        </p:spPr>
        <p:txBody>
          <a:bodyPr/>
          <a:lstStyle/>
          <a:p>
            <a:endParaRPr lang="en-US"/>
          </a:p>
        </p:txBody>
      </p:sp>
      <p:sp>
        <p:nvSpPr>
          <p:cNvPr id="785512" name="Line 104"/>
          <p:cNvSpPr>
            <a:spLocks noChangeShapeType="1"/>
          </p:cNvSpPr>
          <p:nvPr/>
        </p:nvSpPr>
        <p:spPr bwMode="auto">
          <a:xfrm>
            <a:off x="5986463" y="3962400"/>
            <a:ext cx="566737"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Date Placeholder 5"/>
          <p:cNvSpPr>
            <a:spLocks noGrp="1"/>
          </p:cNvSpPr>
          <p:nvPr>
            <p:ph type="dt" sz="half" idx="10"/>
          </p:nvPr>
        </p:nvSpPr>
        <p:spPr/>
        <p:txBody>
          <a:bodyPr/>
          <a:lstStyle/>
          <a:p>
            <a:r>
              <a:rPr lang="en-US"/>
              <a:t>ECEN 301</a:t>
            </a:r>
          </a:p>
        </p:txBody>
      </p:sp>
      <p:sp>
        <p:nvSpPr>
          <p:cNvPr id="40" name="Footer Placeholder 6"/>
          <p:cNvSpPr>
            <a:spLocks noGrp="1"/>
          </p:cNvSpPr>
          <p:nvPr>
            <p:ph type="ftr" sz="quarter" idx="11"/>
          </p:nvPr>
        </p:nvSpPr>
        <p:spPr/>
        <p:txBody>
          <a:bodyPr/>
          <a:lstStyle/>
          <a:p>
            <a:r>
              <a:rPr lang="en-US"/>
              <a:t>Discussion #14 – AC Circuit Analysis</a:t>
            </a:r>
          </a:p>
        </p:txBody>
      </p:sp>
      <p:sp>
        <p:nvSpPr>
          <p:cNvPr id="41" name="Slide Number Placeholder 7"/>
          <p:cNvSpPr>
            <a:spLocks noGrp="1"/>
          </p:cNvSpPr>
          <p:nvPr>
            <p:ph type="sldNum" sz="quarter" idx="12"/>
          </p:nvPr>
        </p:nvSpPr>
        <p:spPr/>
        <p:txBody>
          <a:bodyPr/>
          <a:lstStyle/>
          <a:p>
            <a:pPr lvl="1"/>
            <a:fld id="{C8C84F47-EE16-43C0-B54D-BAF32219987F}" type="slidenum">
              <a:rPr lang="en-US"/>
              <a:pPr lvl="1"/>
              <a:t>11</a:t>
            </a:fld>
            <a:endParaRPr lang="en-US"/>
          </a:p>
        </p:txBody>
      </p:sp>
      <p:sp>
        <p:nvSpPr>
          <p:cNvPr id="787458" name="Rectangle 2"/>
          <p:cNvSpPr>
            <a:spLocks noGrp="1" noChangeArrowheads="1"/>
          </p:cNvSpPr>
          <p:nvPr>
            <p:ph type="title"/>
          </p:nvPr>
        </p:nvSpPr>
        <p:spPr/>
        <p:txBody>
          <a:bodyPr/>
          <a:lstStyle/>
          <a:p>
            <a:r>
              <a:rPr lang="en-US"/>
              <a:t>RLC Circuits</a:t>
            </a:r>
          </a:p>
        </p:txBody>
      </p:sp>
      <p:sp>
        <p:nvSpPr>
          <p:cNvPr id="787459"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aphicFrame>
        <p:nvGraphicFramePr>
          <p:cNvPr id="787536" name="Object 80"/>
          <p:cNvGraphicFramePr>
            <a:graphicFrameLocks noChangeAspect="1"/>
          </p:cNvGraphicFramePr>
          <p:nvPr>
            <p:ph sz="quarter" idx="2"/>
          </p:nvPr>
        </p:nvGraphicFramePr>
        <p:xfrm>
          <a:off x="5005388" y="4775200"/>
          <a:ext cx="1050925" cy="482600"/>
        </p:xfrm>
        <a:graphic>
          <a:graphicData uri="http://schemas.openxmlformats.org/presentationml/2006/ole">
            <p:oleObj spid="_x0000_s787536" name="Equation" r:id="rId3" imgW="469800" imgH="215640" progId="Equation.3">
              <p:embed/>
            </p:oleObj>
          </a:graphicData>
        </a:graphic>
      </p:graphicFrame>
      <p:grpSp>
        <p:nvGrpSpPr>
          <p:cNvPr id="787505" name="Group 49"/>
          <p:cNvGrpSpPr>
            <a:grpSpLocks/>
          </p:cNvGrpSpPr>
          <p:nvPr/>
        </p:nvGrpSpPr>
        <p:grpSpPr bwMode="auto">
          <a:xfrm>
            <a:off x="76200" y="2541588"/>
            <a:ext cx="4800600" cy="2792412"/>
            <a:chOff x="2736" y="1841"/>
            <a:chExt cx="3024" cy="1759"/>
          </a:xfrm>
        </p:grpSpPr>
        <p:sp>
          <p:nvSpPr>
            <p:cNvPr id="787506" name="Text Box 50"/>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87507" name="Group 51"/>
            <p:cNvGrpSpPr>
              <a:grpSpLocks/>
            </p:cNvGrpSpPr>
            <p:nvPr/>
          </p:nvGrpSpPr>
          <p:grpSpPr bwMode="auto">
            <a:xfrm>
              <a:off x="2736" y="2084"/>
              <a:ext cx="3024" cy="1516"/>
              <a:chOff x="2736" y="2075"/>
              <a:chExt cx="3024" cy="1516"/>
            </a:xfrm>
          </p:grpSpPr>
          <p:cxnSp>
            <p:nvCxnSpPr>
              <p:cNvPr id="787508" name="AutoShape 52"/>
              <p:cNvCxnSpPr>
                <a:cxnSpLocks noChangeShapeType="1"/>
                <a:stCxn id="787516" idx="2"/>
                <a:endCxn id="787524"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87509" name="AutoShape 53"/>
              <p:cNvCxnSpPr>
                <a:cxnSpLocks noChangeShapeType="1"/>
                <a:stCxn id="787515" idx="2"/>
                <a:endCxn id="787531"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87510" name="Group 54"/>
              <p:cNvGrpSpPr>
                <a:grpSpLocks/>
              </p:cNvGrpSpPr>
              <p:nvPr/>
            </p:nvGrpSpPr>
            <p:grpSpPr bwMode="auto">
              <a:xfrm>
                <a:off x="4041" y="3495"/>
                <a:ext cx="288" cy="96"/>
                <a:chOff x="1392" y="3552"/>
                <a:chExt cx="288" cy="96"/>
              </a:xfrm>
            </p:grpSpPr>
            <p:sp>
              <p:nvSpPr>
                <p:cNvPr id="787511" name="Line 55"/>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7512" name="Line 56"/>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7513" name="Line 57"/>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7514" name="Line 58"/>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7515" name="Oval 59"/>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7516" name="Oval 60"/>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7517" name="Text Box 61"/>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87518" name="AutoShape 62"/>
              <p:cNvCxnSpPr>
                <a:cxnSpLocks noChangeShapeType="1"/>
                <a:stCxn id="787527" idx="0"/>
                <a:endCxn id="787531"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87519" name="AutoShape 63"/>
              <p:cNvCxnSpPr>
                <a:cxnSpLocks noChangeShapeType="1"/>
                <a:stCxn id="787516" idx="0"/>
                <a:endCxn id="787532"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87520" name="AutoShape 64"/>
              <p:cNvCxnSpPr>
                <a:cxnSpLocks noChangeShapeType="1"/>
                <a:stCxn id="787515" idx="4"/>
                <a:endCxn id="787532"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87521" name="Text Box 65"/>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87522" name="Text Box 66"/>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87523" name="Text Box 67"/>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87524" name="Oval 68"/>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7525" name="Text Box 69"/>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7526" name="Text Box 70"/>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7527" name="Text Box 71"/>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7528" name="Text Box 72"/>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87529" name="AutoShape 73"/>
              <p:cNvCxnSpPr>
                <a:cxnSpLocks noChangeShapeType="1"/>
                <a:stCxn id="787515" idx="6"/>
                <a:endCxn id="787533"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87530" name="AutoShape 74"/>
              <p:cNvCxnSpPr>
                <a:cxnSpLocks noChangeShapeType="1"/>
                <a:stCxn id="787516" idx="6"/>
                <a:endCxn id="787533"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87531" name="Rectangle 75"/>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7532" name="Rectangle 76"/>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7533" name="Rectangle 77"/>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87535" name="Text Box 79"/>
          <p:cNvSpPr txBox="1">
            <a:spLocks noChangeArrowheads="1"/>
          </p:cNvSpPr>
          <p:nvPr/>
        </p:nvSpPr>
        <p:spPr bwMode="auto">
          <a:xfrm>
            <a:off x="4419600" y="2362200"/>
            <a:ext cx="4572000" cy="928688"/>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Represent each element by its impedance</a:t>
            </a:r>
          </a:p>
        </p:txBody>
      </p:sp>
      <p:graphicFrame>
        <p:nvGraphicFramePr>
          <p:cNvPr id="787538" name="Object 82"/>
          <p:cNvGraphicFramePr>
            <a:graphicFrameLocks noChangeAspect="1"/>
          </p:cNvGraphicFramePr>
          <p:nvPr>
            <p:ph sz="quarter" idx="3"/>
          </p:nvPr>
        </p:nvGraphicFramePr>
        <p:xfrm>
          <a:off x="5791200" y="3435350"/>
          <a:ext cx="2590800" cy="887413"/>
        </p:xfrm>
        <a:graphic>
          <a:graphicData uri="http://schemas.openxmlformats.org/presentationml/2006/ole">
            <p:oleObj spid="_x0000_s787538" name="Equation" r:id="rId4" imgW="1409400" imgH="482400" progId="Equation.3">
              <p:embed/>
            </p:oleObj>
          </a:graphicData>
        </a:graphic>
      </p:graphicFrame>
      <p:graphicFrame>
        <p:nvGraphicFramePr>
          <p:cNvPr id="787540" name="Object 84"/>
          <p:cNvGraphicFramePr>
            <a:graphicFrameLocks noChangeAspect="1"/>
          </p:cNvGraphicFramePr>
          <p:nvPr/>
        </p:nvGraphicFramePr>
        <p:xfrm>
          <a:off x="6254750" y="4800600"/>
          <a:ext cx="990600" cy="431800"/>
        </p:xfrm>
        <a:graphic>
          <a:graphicData uri="http://schemas.openxmlformats.org/presentationml/2006/ole">
            <p:oleObj spid="_x0000_s787540" name="Equation" r:id="rId5" imgW="495000" imgH="215640" progId="Equation.3">
              <p:embed/>
            </p:oleObj>
          </a:graphicData>
        </a:graphic>
      </p:graphicFrame>
      <p:graphicFrame>
        <p:nvGraphicFramePr>
          <p:cNvPr id="787541" name="Object 85"/>
          <p:cNvGraphicFramePr>
            <a:graphicFrameLocks noChangeAspect="1"/>
          </p:cNvGraphicFramePr>
          <p:nvPr/>
        </p:nvGraphicFramePr>
        <p:xfrm>
          <a:off x="7404100" y="4597400"/>
          <a:ext cx="1346200" cy="838200"/>
        </p:xfrm>
        <a:graphic>
          <a:graphicData uri="http://schemas.openxmlformats.org/presentationml/2006/ole">
            <p:oleObj spid="_x0000_s787541" name="Equation" r:id="rId6" imgW="672840" imgH="419040" progId="Equation.3">
              <p:embed/>
            </p:oleObj>
          </a:graphicData>
        </a:graphic>
      </p:graphicFrame>
      <p:sp>
        <p:nvSpPr>
          <p:cNvPr id="787542" name="Line 86"/>
          <p:cNvSpPr>
            <a:spLocks noChangeShapeType="1"/>
          </p:cNvSpPr>
          <p:nvPr/>
        </p:nvSpPr>
        <p:spPr bwMode="auto">
          <a:xfrm>
            <a:off x="1743075"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Date Placeholder 5"/>
          <p:cNvSpPr>
            <a:spLocks noGrp="1"/>
          </p:cNvSpPr>
          <p:nvPr>
            <p:ph type="dt" sz="half" idx="10"/>
          </p:nvPr>
        </p:nvSpPr>
        <p:spPr/>
        <p:txBody>
          <a:bodyPr/>
          <a:lstStyle/>
          <a:p>
            <a:r>
              <a:rPr lang="en-US"/>
              <a:t>ECEN 301</a:t>
            </a:r>
          </a:p>
        </p:txBody>
      </p:sp>
      <p:sp>
        <p:nvSpPr>
          <p:cNvPr id="40" name="Footer Placeholder 6"/>
          <p:cNvSpPr>
            <a:spLocks noGrp="1"/>
          </p:cNvSpPr>
          <p:nvPr>
            <p:ph type="ftr" sz="quarter" idx="11"/>
          </p:nvPr>
        </p:nvSpPr>
        <p:spPr/>
        <p:txBody>
          <a:bodyPr/>
          <a:lstStyle/>
          <a:p>
            <a:r>
              <a:rPr lang="en-US"/>
              <a:t>Discussion #14 – AC Circuit Analysis</a:t>
            </a:r>
          </a:p>
        </p:txBody>
      </p:sp>
      <p:sp>
        <p:nvSpPr>
          <p:cNvPr id="41" name="Slide Number Placeholder 7"/>
          <p:cNvSpPr>
            <a:spLocks noGrp="1"/>
          </p:cNvSpPr>
          <p:nvPr>
            <p:ph type="sldNum" sz="quarter" idx="12"/>
          </p:nvPr>
        </p:nvSpPr>
        <p:spPr/>
        <p:txBody>
          <a:bodyPr/>
          <a:lstStyle/>
          <a:p>
            <a:pPr lvl="1"/>
            <a:fld id="{FE25D948-D461-446B-AE30-EEAC01962F9E}" type="slidenum">
              <a:rPr lang="en-US"/>
              <a:pPr lvl="1"/>
              <a:t>12</a:t>
            </a:fld>
            <a:endParaRPr lang="en-US"/>
          </a:p>
        </p:txBody>
      </p:sp>
      <p:sp>
        <p:nvSpPr>
          <p:cNvPr id="790530" name="Rectangle 2"/>
          <p:cNvSpPr>
            <a:spLocks noGrp="1" noChangeArrowheads="1"/>
          </p:cNvSpPr>
          <p:nvPr>
            <p:ph type="title"/>
          </p:nvPr>
        </p:nvSpPr>
        <p:spPr/>
        <p:txBody>
          <a:bodyPr/>
          <a:lstStyle/>
          <a:p>
            <a:r>
              <a:rPr lang="en-US"/>
              <a:t>RLC Circuits</a:t>
            </a:r>
          </a:p>
        </p:txBody>
      </p:sp>
      <p:sp>
        <p:nvSpPr>
          <p:cNvPr id="790531"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aphicFrame>
        <p:nvGraphicFramePr>
          <p:cNvPr id="790570" name="Object 42"/>
          <p:cNvGraphicFramePr>
            <a:graphicFrameLocks noChangeAspect="1"/>
          </p:cNvGraphicFramePr>
          <p:nvPr>
            <p:ph sz="quarter" idx="2"/>
          </p:nvPr>
        </p:nvGraphicFramePr>
        <p:xfrm>
          <a:off x="4073525" y="4640263"/>
          <a:ext cx="1870075" cy="1144587"/>
        </p:xfrm>
        <a:graphic>
          <a:graphicData uri="http://schemas.openxmlformats.org/presentationml/2006/ole">
            <p:oleObj spid="_x0000_s790570" name="Equation" r:id="rId3" imgW="1079280" imgH="660240" progId="Equation.3">
              <p:embed/>
            </p:oleObj>
          </a:graphicData>
        </a:graphic>
      </p:graphicFrame>
      <p:grpSp>
        <p:nvGrpSpPr>
          <p:cNvPr id="790533" name="Group 5"/>
          <p:cNvGrpSpPr>
            <a:grpSpLocks/>
          </p:cNvGrpSpPr>
          <p:nvPr/>
        </p:nvGrpSpPr>
        <p:grpSpPr bwMode="auto">
          <a:xfrm>
            <a:off x="76200" y="2541588"/>
            <a:ext cx="4800600" cy="2792412"/>
            <a:chOff x="2736" y="1841"/>
            <a:chExt cx="3024" cy="1759"/>
          </a:xfrm>
        </p:grpSpPr>
        <p:sp>
          <p:nvSpPr>
            <p:cNvPr id="790534" name="Text Box 6"/>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90535" name="Group 7"/>
            <p:cNvGrpSpPr>
              <a:grpSpLocks/>
            </p:cNvGrpSpPr>
            <p:nvPr/>
          </p:nvGrpSpPr>
          <p:grpSpPr bwMode="auto">
            <a:xfrm>
              <a:off x="2736" y="2084"/>
              <a:ext cx="3024" cy="1516"/>
              <a:chOff x="2736" y="2075"/>
              <a:chExt cx="3024" cy="1516"/>
            </a:xfrm>
          </p:grpSpPr>
          <p:cxnSp>
            <p:nvCxnSpPr>
              <p:cNvPr id="790536" name="AutoShape 8"/>
              <p:cNvCxnSpPr>
                <a:cxnSpLocks noChangeShapeType="1"/>
                <a:stCxn id="790544" idx="2"/>
                <a:endCxn id="790552"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90537" name="AutoShape 9"/>
              <p:cNvCxnSpPr>
                <a:cxnSpLocks noChangeShapeType="1"/>
                <a:stCxn id="790543" idx="2"/>
                <a:endCxn id="790559"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90538" name="Group 10"/>
              <p:cNvGrpSpPr>
                <a:grpSpLocks/>
              </p:cNvGrpSpPr>
              <p:nvPr/>
            </p:nvGrpSpPr>
            <p:grpSpPr bwMode="auto">
              <a:xfrm>
                <a:off x="4041" y="3495"/>
                <a:ext cx="288" cy="96"/>
                <a:chOff x="1392" y="3552"/>
                <a:chExt cx="288" cy="96"/>
              </a:xfrm>
            </p:grpSpPr>
            <p:sp>
              <p:nvSpPr>
                <p:cNvPr id="790539" name="Line 11"/>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0540" name="Line 12"/>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0541" name="Line 13"/>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0542" name="Line 14"/>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0543" name="Oval 15"/>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0544" name="Oval 16"/>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0545" name="Text Box 17"/>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90546" name="AutoShape 18"/>
              <p:cNvCxnSpPr>
                <a:cxnSpLocks noChangeShapeType="1"/>
                <a:stCxn id="790555" idx="0"/>
                <a:endCxn id="790559"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90547" name="AutoShape 19"/>
              <p:cNvCxnSpPr>
                <a:cxnSpLocks noChangeShapeType="1"/>
                <a:stCxn id="790544" idx="0"/>
                <a:endCxn id="790560"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90548" name="AutoShape 20"/>
              <p:cNvCxnSpPr>
                <a:cxnSpLocks noChangeShapeType="1"/>
                <a:stCxn id="790543" idx="4"/>
                <a:endCxn id="790560"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90549" name="Text Box 21"/>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90550" name="Text Box 22"/>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90551" name="Text Box 23"/>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90552" name="Oval 24"/>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0553" name="Text Box 25"/>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0554" name="Text Box 26"/>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0555" name="Text Box 27"/>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0556" name="Text Box 28"/>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90557" name="AutoShape 29"/>
              <p:cNvCxnSpPr>
                <a:cxnSpLocks noChangeShapeType="1"/>
                <a:stCxn id="790543" idx="6"/>
                <a:endCxn id="790561"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90558" name="AutoShape 30"/>
              <p:cNvCxnSpPr>
                <a:cxnSpLocks noChangeShapeType="1"/>
                <a:stCxn id="790544" idx="6"/>
                <a:endCxn id="790561"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90559" name="Rectangle 31"/>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0560" name="Rectangle 32"/>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0561" name="Rectangle 33"/>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90562" name="Text Box 34"/>
          <p:cNvSpPr txBox="1">
            <a:spLocks noChangeArrowheads="1"/>
          </p:cNvSpPr>
          <p:nvPr/>
        </p:nvSpPr>
        <p:spPr bwMode="auto">
          <a:xfrm>
            <a:off x="4419600" y="2362200"/>
            <a:ext cx="4572000" cy="1477963"/>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Represent each element by its impedance</a:t>
            </a:r>
          </a:p>
          <a:p>
            <a:pPr marL="457200" indent="-457200" algn="l">
              <a:buFontTx/>
              <a:buAutoNum type="arabicPeriod"/>
            </a:pPr>
            <a:r>
              <a:rPr lang="en-US">
                <a:cs typeface="Times New Roman" pitchFamily="18" charset="0"/>
              </a:rPr>
              <a:t>Solve using network analysis</a:t>
            </a:r>
          </a:p>
          <a:p>
            <a:pPr marL="914400" lvl="1" indent="-457200" algn="l">
              <a:buFontTx/>
              <a:buChar char="•"/>
            </a:pPr>
            <a:r>
              <a:rPr lang="en-US">
                <a:cs typeface="Times New Roman" pitchFamily="18" charset="0"/>
              </a:rPr>
              <a:t>Use node voltage and Ohm’s law</a:t>
            </a:r>
          </a:p>
        </p:txBody>
      </p:sp>
      <p:sp>
        <p:nvSpPr>
          <p:cNvPr id="790568" name="Oval 40"/>
          <p:cNvSpPr>
            <a:spLocks noChangeArrowheads="1"/>
          </p:cNvSpPr>
          <p:nvPr/>
        </p:nvSpPr>
        <p:spPr bwMode="auto">
          <a:xfrm>
            <a:off x="2214563" y="2927350"/>
            <a:ext cx="154622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790569" name="Text Box 41"/>
          <p:cNvSpPr txBox="1">
            <a:spLocks noChangeArrowheads="1"/>
          </p:cNvSpPr>
          <p:nvPr/>
        </p:nvSpPr>
        <p:spPr bwMode="auto">
          <a:xfrm>
            <a:off x="2590800" y="2528888"/>
            <a:ext cx="838200" cy="366712"/>
          </a:xfrm>
          <a:prstGeom prst="rect">
            <a:avLst/>
          </a:prstGeom>
          <a:noFill/>
          <a:ln w="12700">
            <a:noFill/>
            <a:miter lim="800000"/>
            <a:headEnd type="none" w="lg" len="lg"/>
            <a:tailEnd type="none" w="lg" len="lg"/>
          </a:ln>
          <a:effectLst/>
        </p:spPr>
        <p:txBody>
          <a:bodyPr wrap="none">
            <a:spAutoFit/>
          </a:bodyPr>
          <a:lstStyle/>
          <a:p>
            <a:r>
              <a:rPr lang="en-US"/>
              <a:t>Node a</a:t>
            </a:r>
          </a:p>
        </p:txBody>
      </p:sp>
      <p:graphicFrame>
        <p:nvGraphicFramePr>
          <p:cNvPr id="790571" name="Object 43"/>
          <p:cNvGraphicFramePr>
            <a:graphicFrameLocks noChangeAspect="1"/>
          </p:cNvGraphicFramePr>
          <p:nvPr>
            <p:ph sz="quarter" idx="3"/>
          </p:nvPr>
        </p:nvGraphicFramePr>
        <p:xfrm>
          <a:off x="6099175" y="4206875"/>
          <a:ext cx="2892425" cy="1973263"/>
        </p:xfrm>
        <a:graphic>
          <a:graphicData uri="http://schemas.openxmlformats.org/presentationml/2006/ole">
            <p:oleObj spid="_x0000_s790571" name="Equation" r:id="rId4" imgW="1638000" imgH="1117440" progId="Equation.3">
              <p:embed/>
            </p:oleObj>
          </a:graphicData>
        </a:graphic>
      </p:graphicFrame>
      <p:sp>
        <p:nvSpPr>
          <p:cNvPr id="790573" name="Line 45"/>
          <p:cNvSpPr>
            <a:spLocks noChangeShapeType="1"/>
          </p:cNvSpPr>
          <p:nvPr/>
        </p:nvSpPr>
        <p:spPr bwMode="auto">
          <a:xfrm>
            <a:off x="1743075"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ate Placeholder 5"/>
          <p:cNvSpPr>
            <a:spLocks noGrp="1"/>
          </p:cNvSpPr>
          <p:nvPr>
            <p:ph type="dt" sz="half" idx="10"/>
          </p:nvPr>
        </p:nvSpPr>
        <p:spPr/>
        <p:txBody>
          <a:bodyPr/>
          <a:lstStyle/>
          <a:p>
            <a:r>
              <a:rPr lang="en-US"/>
              <a:t>ECEN 301</a:t>
            </a:r>
          </a:p>
        </p:txBody>
      </p:sp>
      <p:sp>
        <p:nvSpPr>
          <p:cNvPr id="39" name="Footer Placeholder 6"/>
          <p:cNvSpPr>
            <a:spLocks noGrp="1"/>
          </p:cNvSpPr>
          <p:nvPr>
            <p:ph type="ftr" sz="quarter" idx="11"/>
          </p:nvPr>
        </p:nvSpPr>
        <p:spPr/>
        <p:txBody>
          <a:bodyPr/>
          <a:lstStyle/>
          <a:p>
            <a:r>
              <a:rPr lang="en-US"/>
              <a:t>Discussion #14 – AC Circuit Analysis</a:t>
            </a:r>
          </a:p>
        </p:txBody>
      </p:sp>
      <p:sp>
        <p:nvSpPr>
          <p:cNvPr id="40" name="Slide Number Placeholder 7"/>
          <p:cNvSpPr>
            <a:spLocks noGrp="1"/>
          </p:cNvSpPr>
          <p:nvPr>
            <p:ph type="sldNum" sz="quarter" idx="12"/>
          </p:nvPr>
        </p:nvSpPr>
        <p:spPr/>
        <p:txBody>
          <a:bodyPr/>
          <a:lstStyle/>
          <a:p>
            <a:pPr lvl="1"/>
            <a:fld id="{C60E4225-A5C8-45B0-BE62-80039033362A}" type="slidenum">
              <a:rPr lang="en-US"/>
              <a:pPr lvl="1"/>
              <a:t>13</a:t>
            </a:fld>
            <a:endParaRPr lang="en-US"/>
          </a:p>
        </p:txBody>
      </p:sp>
      <p:sp>
        <p:nvSpPr>
          <p:cNvPr id="791554" name="Rectangle 2"/>
          <p:cNvSpPr>
            <a:spLocks noGrp="1" noChangeArrowheads="1"/>
          </p:cNvSpPr>
          <p:nvPr>
            <p:ph type="title"/>
          </p:nvPr>
        </p:nvSpPr>
        <p:spPr/>
        <p:txBody>
          <a:bodyPr/>
          <a:lstStyle/>
          <a:p>
            <a:r>
              <a:rPr lang="en-US"/>
              <a:t>RLC Circuits</a:t>
            </a:r>
          </a:p>
        </p:txBody>
      </p:sp>
      <p:sp>
        <p:nvSpPr>
          <p:cNvPr id="791555"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91557" name="Group 5"/>
          <p:cNvGrpSpPr>
            <a:grpSpLocks/>
          </p:cNvGrpSpPr>
          <p:nvPr/>
        </p:nvGrpSpPr>
        <p:grpSpPr bwMode="auto">
          <a:xfrm>
            <a:off x="76200" y="2541588"/>
            <a:ext cx="4800600" cy="2792412"/>
            <a:chOff x="2736" y="1841"/>
            <a:chExt cx="3024" cy="1759"/>
          </a:xfrm>
        </p:grpSpPr>
        <p:sp>
          <p:nvSpPr>
            <p:cNvPr id="791558" name="Text Box 6"/>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91559" name="Group 7"/>
            <p:cNvGrpSpPr>
              <a:grpSpLocks/>
            </p:cNvGrpSpPr>
            <p:nvPr/>
          </p:nvGrpSpPr>
          <p:grpSpPr bwMode="auto">
            <a:xfrm>
              <a:off x="2736" y="2084"/>
              <a:ext cx="3024" cy="1516"/>
              <a:chOff x="2736" y="2075"/>
              <a:chExt cx="3024" cy="1516"/>
            </a:xfrm>
          </p:grpSpPr>
          <p:cxnSp>
            <p:nvCxnSpPr>
              <p:cNvPr id="791560" name="AutoShape 8"/>
              <p:cNvCxnSpPr>
                <a:cxnSpLocks noChangeShapeType="1"/>
                <a:stCxn id="791568" idx="2"/>
                <a:endCxn id="791576"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91561" name="AutoShape 9"/>
              <p:cNvCxnSpPr>
                <a:cxnSpLocks noChangeShapeType="1"/>
                <a:stCxn id="791567" idx="2"/>
                <a:endCxn id="791583"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91562" name="Group 10"/>
              <p:cNvGrpSpPr>
                <a:grpSpLocks/>
              </p:cNvGrpSpPr>
              <p:nvPr/>
            </p:nvGrpSpPr>
            <p:grpSpPr bwMode="auto">
              <a:xfrm>
                <a:off x="4041" y="3495"/>
                <a:ext cx="288" cy="96"/>
                <a:chOff x="1392" y="3552"/>
                <a:chExt cx="288" cy="96"/>
              </a:xfrm>
            </p:grpSpPr>
            <p:sp>
              <p:nvSpPr>
                <p:cNvPr id="791563" name="Line 11"/>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1564" name="Line 12"/>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1565" name="Line 13"/>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1566" name="Line 14"/>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1567" name="Oval 15"/>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1568" name="Oval 16"/>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1569" name="Text Box 17"/>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91570" name="AutoShape 18"/>
              <p:cNvCxnSpPr>
                <a:cxnSpLocks noChangeShapeType="1"/>
                <a:stCxn id="791579" idx="0"/>
                <a:endCxn id="791583"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91571" name="AutoShape 19"/>
              <p:cNvCxnSpPr>
                <a:cxnSpLocks noChangeShapeType="1"/>
                <a:stCxn id="791568" idx="0"/>
                <a:endCxn id="791584"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91572" name="AutoShape 20"/>
              <p:cNvCxnSpPr>
                <a:cxnSpLocks noChangeShapeType="1"/>
                <a:stCxn id="791567" idx="4"/>
                <a:endCxn id="791584"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91573" name="Text Box 21"/>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91574" name="Text Box 22"/>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91575" name="Text Box 23"/>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91576" name="Oval 24"/>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1577" name="Text Box 25"/>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1578" name="Text Box 26"/>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1579" name="Text Box 27"/>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1580" name="Text Box 28"/>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91581" name="AutoShape 29"/>
              <p:cNvCxnSpPr>
                <a:cxnSpLocks noChangeShapeType="1"/>
                <a:stCxn id="791567" idx="6"/>
                <a:endCxn id="791585"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91582" name="AutoShape 30"/>
              <p:cNvCxnSpPr>
                <a:cxnSpLocks noChangeShapeType="1"/>
                <a:stCxn id="791568" idx="6"/>
                <a:endCxn id="791585"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91583" name="Rectangle 31"/>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1584" name="Rectangle 32"/>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1585" name="Rectangle 33"/>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91586" name="Text Box 34"/>
          <p:cNvSpPr txBox="1">
            <a:spLocks noChangeArrowheads="1"/>
          </p:cNvSpPr>
          <p:nvPr/>
        </p:nvSpPr>
        <p:spPr bwMode="auto">
          <a:xfrm>
            <a:off x="4419600" y="220980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Use node voltage and Ohm’s law</a:t>
            </a:r>
          </a:p>
        </p:txBody>
      </p:sp>
      <p:sp>
        <p:nvSpPr>
          <p:cNvPr id="791587" name="Oval 35"/>
          <p:cNvSpPr>
            <a:spLocks noChangeArrowheads="1"/>
          </p:cNvSpPr>
          <p:nvPr/>
        </p:nvSpPr>
        <p:spPr bwMode="auto">
          <a:xfrm>
            <a:off x="2214563" y="2927350"/>
            <a:ext cx="154622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791588" name="Text Box 36"/>
          <p:cNvSpPr txBox="1">
            <a:spLocks noChangeArrowheads="1"/>
          </p:cNvSpPr>
          <p:nvPr/>
        </p:nvSpPr>
        <p:spPr bwMode="auto">
          <a:xfrm>
            <a:off x="2590800" y="2528888"/>
            <a:ext cx="838200" cy="366712"/>
          </a:xfrm>
          <a:prstGeom prst="rect">
            <a:avLst/>
          </a:prstGeom>
          <a:noFill/>
          <a:ln w="12700">
            <a:noFill/>
            <a:miter lim="800000"/>
            <a:headEnd type="none" w="lg" len="lg"/>
            <a:tailEnd type="none" w="lg" len="lg"/>
          </a:ln>
          <a:effectLst/>
        </p:spPr>
        <p:txBody>
          <a:bodyPr wrap="none">
            <a:spAutoFit/>
          </a:bodyPr>
          <a:lstStyle/>
          <a:p>
            <a:r>
              <a:rPr lang="en-US"/>
              <a:t>Node a</a:t>
            </a:r>
          </a:p>
        </p:txBody>
      </p:sp>
      <p:graphicFrame>
        <p:nvGraphicFramePr>
          <p:cNvPr id="791589" name="Object 37"/>
          <p:cNvGraphicFramePr>
            <a:graphicFrameLocks noChangeAspect="1"/>
          </p:cNvGraphicFramePr>
          <p:nvPr>
            <p:ph sz="quarter" idx="3"/>
          </p:nvPr>
        </p:nvGraphicFramePr>
        <p:xfrm>
          <a:off x="5029200" y="2895600"/>
          <a:ext cx="3505200" cy="3397250"/>
        </p:xfrm>
        <a:graphic>
          <a:graphicData uri="http://schemas.openxmlformats.org/presentationml/2006/ole">
            <p:oleObj spid="_x0000_s791589" name="Equation" r:id="rId3" imgW="2184120" imgH="2425680" progId="Equation.3">
              <p:embed/>
            </p:oleObj>
          </a:graphicData>
        </a:graphic>
      </p:graphicFrame>
      <p:sp>
        <p:nvSpPr>
          <p:cNvPr id="791591" name="Line 39"/>
          <p:cNvSpPr>
            <a:spLocks noChangeShapeType="1"/>
          </p:cNvSpPr>
          <p:nvPr/>
        </p:nvSpPr>
        <p:spPr bwMode="auto">
          <a:xfrm>
            <a:off x="1743075"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ate Placeholder 5"/>
          <p:cNvSpPr>
            <a:spLocks noGrp="1"/>
          </p:cNvSpPr>
          <p:nvPr>
            <p:ph type="dt" sz="half" idx="10"/>
          </p:nvPr>
        </p:nvSpPr>
        <p:spPr/>
        <p:txBody>
          <a:bodyPr/>
          <a:lstStyle/>
          <a:p>
            <a:r>
              <a:rPr lang="en-US"/>
              <a:t>ECEN 301</a:t>
            </a:r>
          </a:p>
        </p:txBody>
      </p:sp>
      <p:sp>
        <p:nvSpPr>
          <p:cNvPr id="39" name="Footer Placeholder 6"/>
          <p:cNvSpPr>
            <a:spLocks noGrp="1"/>
          </p:cNvSpPr>
          <p:nvPr>
            <p:ph type="ftr" sz="quarter" idx="11"/>
          </p:nvPr>
        </p:nvSpPr>
        <p:spPr/>
        <p:txBody>
          <a:bodyPr/>
          <a:lstStyle/>
          <a:p>
            <a:r>
              <a:rPr lang="en-US"/>
              <a:t>Discussion #14 – AC Circuit Analysis</a:t>
            </a:r>
          </a:p>
        </p:txBody>
      </p:sp>
      <p:sp>
        <p:nvSpPr>
          <p:cNvPr id="40" name="Slide Number Placeholder 7"/>
          <p:cNvSpPr>
            <a:spLocks noGrp="1"/>
          </p:cNvSpPr>
          <p:nvPr>
            <p:ph type="sldNum" sz="quarter" idx="12"/>
          </p:nvPr>
        </p:nvSpPr>
        <p:spPr/>
        <p:txBody>
          <a:bodyPr/>
          <a:lstStyle/>
          <a:p>
            <a:pPr lvl="1"/>
            <a:fld id="{F988AD2E-B31D-4C2C-95ED-B9D1EC4075CF}" type="slidenum">
              <a:rPr lang="en-US"/>
              <a:pPr lvl="1"/>
              <a:t>14</a:t>
            </a:fld>
            <a:endParaRPr lang="en-US"/>
          </a:p>
        </p:txBody>
      </p:sp>
      <p:sp>
        <p:nvSpPr>
          <p:cNvPr id="792578" name="Rectangle 2"/>
          <p:cNvSpPr>
            <a:spLocks noGrp="1" noChangeArrowheads="1"/>
          </p:cNvSpPr>
          <p:nvPr>
            <p:ph type="title"/>
          </p:nvPr>
        </p:nvSpPr>
        <p:spPr/>
        <p:txBody>
          <a:bodyPr/>
          <a:lstStyle/>
          <a:p>
            <a:r>
              <a:rPr lang="en-US"/>
              <a:t>RLC Circuits</a:t>
            </a:r>
          </a:p>
        </p:txBody>
      </p:sp>
      <p:sp>
        <p:nvSpPr>
          <p:cNvPr id="792579"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92580" name="Group 4"/>
          <p:cNvGrpSpPr>
            <a:grpSpLocks/>
          </p:cNvGrpSpPr>
          <p:nvPr/>
        </p:nvGrpSpPr>
        <p:grpSpPr bwMode="auto">
          <a:xfrm>
            <a:off x="0" y="2541588"/>
            <a:ext cx="4800600" cy="2792412"/>
            <a:chOff x="2736" y="1841"/>
            <a:chExt cx="3024" cy="1759"/>
          </a:xfrm>
        </p:grpSpPr>
        <p:sp>
          <p:nvSpPr>
            <p:cNvPr id="792581" name="Text Box 5"/>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92582" name="Group 6"/>
            <p:cNvGrpSpPr>
              <a:grpSpLocks/>
            </p:cNvGrpSpPr>
            <p:nvPr/>
          </p:nvGrpSpPr>
          <p:grpSpPr bwMode="auto">
            <a:xfrm>
              <a:off x="2736" y="2084"/>
              <a:ext cx="3024" cy="1516"/>
              <a:chOff x="2736" y="2075"/>
              <a:chExt cx="3024" cy="1516"/>
            </a:xfrm>
          </p:grpSpPr>
          <p:cxnSp>
            <p:nvCxnSpPr>
              <p:cNvPr id="792583" name="AutoShape 7"/>
              <p:cNvCxnSpPr>
                <a:cxnSpLocks noChangeShapeType="1"/>
                <a:stCxn id="792591" idx="2"/>
                <a:endCxn id="792599"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92584" name="AutoShape 8"/>
              <p:cNvCxnSpPr>
                <a:cxnSpLocks noChangeShapeType="1"/>
                <a:stCxn id="792590" idx="2"/>
                <a:endCxn id="792606"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92585" name="Group 9"/>
              <p:cNvGrpSpPr>
                <a:grpSpLocks/>
              </p:cNvGrpSpPr>
              <p:nvPr/>
            </p:nvGrpSpPr>
            <p:grpSpPr bwMode="auto">
              <a:xfrm>
                <a:off x="4041" y="3495"/>
                <a:ext cx="288" cy="96"/>
                <a:chOff x="1392" y="3552"/>
                <a:chExt cx="288" cy="96"/>
              </a:xfrm>
            </p:grpSpPr>
            <p:sp>
              <p:nvSpPr>
                <p:cNvPr id="792586" name="Line 1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2587" name="Line 1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2588" name="Line 1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2589" name="Line 13"/>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2590" name="Oval 14"/>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2591" name="Oval 15"/>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2592" name="Text Box 16"/>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92593" name="AutoShape 17"/>
              <p:cNvCxnSpPr>
                <a:cxnSpLocks noChangeShapeType="1"/>
                <a:stCxn id="792602" idx="0"/>
                <a:endCxn id="792606"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92594" name="AutoShape 18"/>
              <p:cNvCxnSpPr>
                <a:cxnSpLocks noChangeShapeType="1"/>
                <a:stCxn id="792591" idx="0"/>
                <a:endCxn id="792607"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92595" name="AutoShape 19"/>
              <p:cNvCxnSpPr>
                <a:cxnSpLocks noChangeShapeType="1"/>
                <a:stCxn id="792590" idx="4"/>
                <a:endCxn id="792607"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92596" name="Text Box 20"/>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92597" name="Text Box 21"/>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92598" name="Text Box 22"/>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92599" name="Oval 23"/>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2600" name="Text Box 24"/>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2601" name="Text Box 25"/>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2602" name="Text Box 26"/>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2603" name="Text Box 27"/>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92604" name="AutoShape 28"/>
              <p:cNvCxnSpPr>
                <a:cxnSpLocks noChangeShapeType="1"/>
                <a:stCxn id="792590" idx="6"/>
                <a:endCxn id="792608"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92605" name="AutoShape 29"/>
              <p:cNvCxnSpPr>
                <a:cxnSpLocks noChangeShapeType="1"/>
                <a:stCxn id="792591" idx="6"/>
                <a:endCxn id="792608"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92606" name="Rectangle 30"/>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2607" name="Rectangle 31"/>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2608" name="Rectangle 32"/>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92609" name="Text Box 33"/>
          <p:cNvSpPr txBox="1">
            <a:spLocks noChangeArrowheads="1"/>
          </p:cNvSpPr>
          <p:nvPr/>
        </p:nvSpPr>
        <p:spPr bwMode="auto">
          <a:xfrm>
            <a:off x="4419600" y="220980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Use node voltage and Ohm’s law</a:t>
            </a:r>
          </a:p>
        </p:txBody>
      </p:sp>
      <p:sp>
        <p:nvSpPr>
          <p:cNvPr id="792610" name="Oval 34"/>
          <p:cNvSpPr>
            <a:spLocks noChangeArrowheads="1"/>
          </p:cNvSpPr>
          <p:nvPr/>
        </p:nvSpPr>
        <p:spPr bwMode="auto">
          <a:xfrm>
            <a:off x="2214563" y="2927350"/>
            <a:ext cx="154622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792611" name="Text Box 35"/>
          <p:cNvSpPr txBox="1">
            <a:spLocks noChangeArrowheads="1"/>
          </p:cNvSpPr>
          <p:nvPr/>
        </p:nvSpPr>
        <p:spPr bwMode="auto">
          <a:xfrm>
            <a:off x="2590800" y="2528888"/>
            <a:ext cx="838200" cy="366712"/>
          </a:xfrm>
          <a:prstGeom prst="rect">
            <a:avLst/>
          </a:prstGeom>
          <a:noFill/>
          <a:ln w="12700">
            <a:noFill/>
            <a:miter lim="800000"/>
            <a:headEnd type="none" w="lg" len="lg"/>
            <a:tailEnd type="none" w="lg" len="lg"/>
          </a:ln>
          <a:effectLst/>
        </p:spPr>
        <p:txBody>
          <a:bodyPr wrap="none">
            <a:spAutoFit/>
          </a:bodyPr>
          <a:lstStyle/>
          <a:p>
            <a:r>
              <a:rPr lang="en-US"/>
              <a:t>Node a</a:t>
            </a:r>
          </a:p>
        </p:txBody>
      </p:sp>
      <p:graphicFrame>
        <p:nvGraphicFramePr>
          <p:cNvPr id="792612" name="Object 36"/>
          <p:cNvGraphicFramePr>
            <a:graphicFrameLocks noChangeAspect="1"/>
          </p:cNvGraphicFramePr>
          <p:nvPr>
            <p:ph sz="quarter" idx="3"/>
          </p:nvPr>
        </p:nvGraphicFramePr>
        <p:xfrm>
          <a:off x="4762500" y="2971800"/>
          <a:ext cx="4343400" cy="2341563"/>
        </p:xfrm>
        <a:graphic>
          <a:graphicData uri="http://schemas.openxmlformats.org/presentationml/2006/ole">
            <p:oleObj spid="_x0000_s792612" name="Equation" r:id="rId3" imgW="3111480" imgH="1676160" progId="Equation.3">
              <p:embed/>
            </p:oleObj>
          </a:graphicData>
        </a:graphic>
      </p:graphicFrame>
      <p:sp>
        <p:nvSpPr>
          <p:cNvPr id="792615" name="Line 39"/>
          <p:cNvSpPr>
            <a:spLocks noChangeShapeType="1"/>
          </p:cNvSpPr>
          <p:nvPr/>
        </p:nvSpPr>
        <p:spPr bwMode="auto">
          <a:xfrm>
            <a:off x="1600200"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ate Placeholder 5"/>
          <p:cNvSpPr>
            <a:spLocks noGrp="1"/>
          </p:cNvSpPr>
          <p:nvPr>
            <p:ph type="dt" sz="half" idx="10"/>
          </p:nvPr>
        </p:nvSpPr>
        <p:spPr/>
        <p:txBody>
          <a:bodyPr/>
          <a:lstStyle/>
          <a:p>
            <a:r>
              <a:rPr lang="en-US"/>
              <a:t>ECEN 301</a:t>
            </a:r>
          </a:p>
        </p:txBody>
      </p:sp>
      <p:sp>
        <p:nvSpPr>
          <p:cNvPr id="39" name="Footer Placeholder 6"/>
          <p:cNvSpPr>
            <a:spLocks noGrp="1"/>
          </p:cNvSpPr>
          <p:nvPr>
            <p:ph type="ftr" sz="quarter" idx="11"/>
          </p:nvPr>
        </p:nvSpPr>
        <p:spPr/>
        <p:txBody>
          <a:bodyPr/>
          <a:lstStyle/>
          <a:p>
            <a:r>
              <a:rPr lang="en-US"/>
              <a:t>Discussion #14 – AC Circuit Analysis</a:t>
            </a:r>
          </a:p>
        </p:txBody>
      </p:sp>
      <p:sp>
        <p:nvSpPr>
          <p:cNvPr id="40" name="Slide Number Placeholder 7"/>
          <p:cNvSpPr>
            <a:spLocks noGrp="1"/>
          </p:cNvSpPr>
          <p:nvPr>
            <p:ph type="sldNum" sz="quarter" idx="12"/>
          </p:nvPr>
        </p:nvSpPr>
        <p:spPr/>
        <p:txBody>
          <a:bodyPr/>
          <a:lstStyle/>
          <a:p>
            <a:pPr lvl="1"/>
            <a:fld id="{23E3AA9D-7CE9-4F17-8AB8-4C129EAD90E3}" type="slidenum">
              <a:rPr lang="en-US"/>
              <a:pPr lvl="1"/>
              <a:t>15</a:t>
            </a:fld>
            <a:endParaRPr lang="en-US"/>
          </a:p>
        </p:txBody>
      </p:sp>
      <p:sp>
        <p:nvSpPr>
          <p:cNvPr id="793602" name="Rectangle 2"/>
          <p:cNvSpPr>
            <a:spLocks noGrp="1" noChangeArrowheads="1"/>
          </p:cNvSpPr>
          <p:nvPr>
            <p:ph type="title"/>
          </p:nvPr>
        </p:nvSpPr>
        <p:spPr/>
        <p:txBody>
          <a:bodyPr/>
          <a:lstStyle/>
          <a:p>
            <a:r>
              <a:rPr lang="en-US"/>
              <a:t>RLC Circuits</a:t>
            </a:r>
          </a:p>
        </p:txBody>
      </p:sp>
      <p:sp>
        <p:nvSpPr>
          <p:cNvPr id="793603"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a:t>
            </a:r>
            <a:r>
              <a:rPr lang="en-US" sz="2000" b="1"/>
              <a:t> =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93604" name="Group 4"/>
          <p:cNvGrpSpPr>
            <a:grpSpLocks/>
          </p:cNvGrpSpPr>
          <p:nvPr/>
        </p:nvGrpSpPr>
        <p:grpSpPr bwMode="auto">
          <a:xfrm>
            <a:off x="76200" y="2541588"/>
            <a:ext cx="4800600" cy="2792412"/>
            <a:chOff x="2736" y="1841"/>
            <a:chExt cx="3024" cy="1759"/>
          </a:xfrm>
        </p:grpSpPr>
        <p:sp>
          <p:nvSpPr>
            <p:cNvPr id="793605" name="Text Box 5"/>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93606" name="Group 6"/>
            <p:cNvGrpSpPr>
              <a:grpSpLocks/>
            </p:cNvGrpSpPr>
            <p:nvPr/>
          </p:nvGrpSpPr>
          <p:grpSpPr bwMode="auto">
            <a:xfrm>
              <a:off x="2736" y="2084"/>
              <a:ext cx="3024" cy="1516"/>
              <a:chOff x="2736" y="2075"/>
              <a:chExt cx="3024" cy="1516"/>
            </a:xfrm>
          </p:grpSpPr>
          <p:cxnSp>
            <p:nvCxnSpPr>
              <p:cNvPr id="793607" name="AutoShape 7"/>
              <p:cNvCxnSpPr>
                <a:cxnSpLocks noChangeShapeType="1"/>
                <a:stCxn id="793615" idx="2"/>
                <a:endCxn id="793623"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93608" name="AutoShape 8"/>
              <p:cNvCxnSpPr>
                <a:cxnSpLocks noChangeShapeType="1"/>
                <a:stCxn id="793614" idx="2"/>
                <a:endCxn id="793630"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93609" name="Group 9"/>
              <p:cNvGrpSpPr>
                <a:grpSpLocks/>
              </p:cNvGrpSpPr>
              <p:nvPr/>
            </p:nvGrpSpPr>
            <p:grpSpPr bwMode="auto">
              <a:xfrm>
                <a:off x="4041" y="3495"/>
                <a:ext cx="288" cy="96"/>
                <a:chOff x="1392" y="3552"/>
                <a:chExt cx="288" cy="96"/>
              </a:xfrm>
            </p:grpSpPr>
            <p:sp>
              <p:nvSpPr>
                <p:cNvPr id="793610" name="Line 1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3611" name="Line 1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3612" name="Line 1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3613" name="Line 13"/>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3614" name="Oval 14"/>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3615" name="Oval 15"/>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3616" name="Text Box 16"/>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93617" name="AutoShape 17"/>
              <p:cNvCxnSpPr>
                <a:cxnSpLocks noChangeShapeType="1"/>
                <a:stCxn id="793626" idx="0"/>
                <a:endCxn id="793630"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93618" name="AutoShape 18"/>
              <p:cNvCxnSpPr>
                <a:cxnSpLocks noChangeShapeType="1"/>
                <a:stCxn id="793615" idx="0"/>
                <a:endCxn id="793631"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93619" name="AutoShape 19"/>
              <p:cNvCxnSpPr>
                <a:cxnSpLocks noChangeShapeType="1"/>
                <a:stCxn id="793614" idx="4"/>
                <a:endCxn id="793631"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93620" name="Text Box 20"/>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93621" name="Text Box 21"/>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93622" name="Text Box 22"/>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93623" name="Oval 23"/>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3624" name="Text Box 24"/>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3625" name="Text Box 25"/>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3626" name="Text Box 26"/>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3627" name="Text Box 27"/>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93628" name="AutoShape 28"/>
              <p:cNvCxnSpPr>
                <a:cxnSpLocks noChangeShapeType="1"/>
                <a:stCxn id="793614" idx="6"/>
                <a:endCxn id="793632"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93629" name="AutoShape 29"/>
              <p:cNvCxnSpPr>
                <a:cxnSpLocks noChangeShapeType="1"/>
                <a:stCxn id="793615" idx="6"/>
                <a:endCxn id="793632"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93630" name="Rectangle 30"/>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3631" name="Rectangle 31"/>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3632" name="Rectangle 32"/>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93633" name="Text Box 33"/>
          <p:cNvSpPr txBox="1">
            <a:spLocks noChangeArrowheads="1"/>
          </p:cNvSpPr>
          <p:nvPr/>
        </p:nvSpPr>
        <p:spPr bwMode="auto">
          <a:xfrm>
            <a:off x="4419600" y="220980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Use node voltage and Ohm’s law</a:t>
            </a:r>
          </a:p>
        </p:txBody>
      </p:sp>
      <p:sp>
        <p:nvSpPr>
          <p:cNvPr id="793634" name="Oval 34"/>
          <p:cNvSpPr>
            <a:spLocks noChangeArrowheads="1"/>
          </p:cNvSpPr>
          <p:nvPr/>
        </p:nvSpPr>
        <p:spPr bwMode="auto">
          <a:xfrm>
            <a:off x="2214563" y="2927350"/>
            <a:ext cx="154622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793635" name="Text Box 35"/>
          <p:cNvSpPr txBox="1">
            <a:spLocks noChangeArrowheads="1"/>
          </p:cNvSpPr>
          <p:nvPr/>
        </p:nvSpPr>
        <p:spPr bwMode="auto">
          <a:xfrm>
            <a:off x="2590800" y="2528888"/>
            <a:ext cx="838200" cy="366712"/>
          </a:xfrm>
          <a:prstGeom prst="rect">
            <a:avLst/>
          </a:prstGeom>
          <a:noFill/>
          <a:ln w="12700">
            <a:noFill/>
            <a:miter lim="800000"/>
            <a:headEnd type="none" w="lg" len="lg"/>
            <a:tailEnd type="none" w="lg" len="lg"/>
          </a:ln>
          <a:effectLst/>
        </p:spPr>
        <p:txBody>
          <a:bodyPr wrap="none">
            <a:spAutoFit/>
          </a:bodyPr>
          <a:lstStyle/>
          <a:p>
            <a:r>
              <a:rPr lang="en-US"/>
              <a:t>Node a</a:t>
            </a:r>
          </a:p>
        </p:txBody>
      </p:sp>
      <p:graphicFrame>
        <p:nvGraphicFramePr>
          <p:cNvPr id="793637" name="Object 37"/>
          <p:cNvGraphicFramePr>
            <a:graphicFrameLocks noChangeAspect="1"/>
          </p:cNvGraphicFramePr>
          <p:nvPr>
            <p:ph sz="quarter" idx="2"/>
          </p:nvPr>
        </p:nvGraphicFramePr>
        <p:xfrm>
          <a:off x="5029200" y="3359150"/>
          <a:ext cx="3886200" cy="1919288"/>
        </p:xfrm>
        <a:graphic>
          <a:graphicData uri="http://schemas.openxmlformats.org/presentationml/2006/ole">
            <p:oleObj spid="_x0000_s793637" name="Equation" r:id="rId3" imgW="2082600" imgH="1028520" progId="Equation.3">
              <p:embed/>
            </p:oleObj>
          </a:graphicData>
        </a:graphic>
      </p:graphicFrame>
      <p:sp>
        <p:nvSpPr>
          <p:cNvPr id="793639" name="Line 39"/>
          <p:cNvSpPr>
            <a:spLocks noChangeShapeType="1"/>
          </p:cNvSpPr>
          <p:nvPr/>
        </p:nvSpPr>
        <p:spPr bwMode="auto">
          <a:xfrm>
            <a:off x="1743075"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ate Placeholder 5"/>
          <p:cNvSpPr>
            <a:spLocks noGrp="1"/>
          </p:cNvSpPr>
          <p:nvPr>
            <p:ph type="dt" sz="half" idx="10"/>
          </p:nvPr>
        </p:nvSpPr>
        <p:spPr/>
        <p:txBody>
          <a:bodyPr/>
          <a:lstStyle/>
          <a:p>
            <a:r>
              <a:rPr lang="en-US"/>
              <a:t>ECEN 301</a:t>
            </a:r>
          </a:p>
        </p:txBody>
      </p:sp>
      <p:sp>
        <p:nvSpPr>
          <p:cNvPr id="39" name="Footer Placeholder 6"/>
          <p:cNvSpPr>
            <a:spLocks noGrp="1"/>
          </p:cNvSpPr>
          <p:nvPr>
            <p:ph type="ftr" sz="quarter" idx="11"/>
          </p:nvPr>
        </p:nvSpPr>
        <p:spPr/>
        <p:txBody>
          <a:bodyPr/>
          <a:lstStyle/>
          <a:p>
            <a:r>
              <a:rPr lang="en-US"/>
              <a:t>Discussion #14 – AC Circuit Analysis</a:t>
            </a:r>
          </a:p>
        </p:txBody>
      </p:sp>
      <p:sp>
        <p:nvSpPr>
          <p:cNvPr id="40" name="Slide Number Placeholder 7"/>
          <p:cNvSpPr>
            <a:spLocks noGrp="1"/>
          </p:cNvSpPr>
          <p:nvPr>
            <p:ph type="sldNum" sz="quarter" idx="12"/>
          </p:nvPr>
        </p:nvSpPr>
        <p:spPr/>
        <p:txBody>
          <a:bodyPr/>
          <a:lstStyle/>
          <a:p>
            <a:pPr lvl="1"/>
            <a:fld id="{F1FA7D74-B87D-4F41-BE56-F62E64228230}" type="slidenum">
              <a:rPr lang="en-US"/>
              <a:pPr lvl="1"/>
              <a:t>16</a:t>
            </a:fld>
            <a:endParaRPr lang="en-US"/>
          </a:p>
        </p:txBody>
      </p:sp>
      <p:sp>
        <p:nvSpPr>
          <p:cNvPr id="794626" name="Rectangle 2"/>
          <p:cNvSpPr>
            <a:spLocks noGrp="1" noChangeArrowheads="1"/>
          </p:cNvSpPr>
          <p:nvPr>
            <p:ph type="title"/>
          </p:nvPr>
        </p:nvSpPr>
        <p:spPr/>
        <p:txBody>
          <a:bodyPr/>
          <a:lstStyle/>
          <a:p>
            <a:r>
              <a:rPr lang="en-US"/>
              <a:t>RLC Circuits</a:t>
            </a:r>
          </a:p>
        </p:txBody>
      </p:sp>
      <p:sp>
        <p:nvSpPr>
          <p:cNvPr id="794627"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94628" name="Group 4"/>
          <p:cNvGrpSpPr>
            <a:grpSpLocks/>
          </p:cNvGrpSpPr>
          <p:nvPr/>
        </p:nvGrpSpPr>
        <p:grpSpPr bwMode="auto">
          <a:xfrm>
            <a:off x="76200" y="2541588"/>
            <a:ext cx="4800600" cy="2792412"/>
            <a:chOff x="2736" y="1841"/>
            <a:chExt cx="3024" cy="1759"/>
          </a:xfrm>
        </p:grpSpPr>
        <p:sp>
          <p:nvSpPr>
            <p:cNvPr id="794629" name="Text Box 5"/>
            <p:cNvSpPr txBox="1">
              <a:spLocks noChangeArrowheads="1"/>
            </p:cNvSpPr>
            <p:nvPr/>
          </p:nvSpPr>
          <p:spPr bwMode="auto">
            <a:xfrm>
              <a:off x="3521" y="1841"/>
              <a:ext cx="60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r>
                <a:rPr lang="en-US" b="1"/>
                <a:t> = R</a:t>
              </a:r>
              <a:r>
                <a:rPr lang="en-US" b="1" baseline="-25000"/>
                <a:t>1</a:t>
              </a:r>
            </a:p>
          </p:txBody>
        </p:sp>
        <p:grpSp>
          <p:nvGrpSpPr>
            <p:cNvPr id="794630" name="Group 6"/>
            <p:cNvGrpSpPr>
              <a:grpSpLocks/>
            </p:cNvGrpSpPr>
            <p:nvPr/>
          </p:nvGrpSpPr>
          <p:grpSpPr bwMode="auto">
            <a:xfrm>
              <a:off x="2736" y="2084"/>
              <a:ext cx="3024" cy="1516"/>
              <a:chOff x="2736" y="2075"/>
              <a:chExt cx="3024" cy="1516"/>
            </a:xfrm>
          </p:grpSpPr>
          <p:cxnSp>
            <p:nvCxnSpPr>
              <p:cNvPr id="794631" name="AutoShape 7"/>
              <p:cNvCxnSpPr>
                <a:cxnSpLocks noChangeShapeType="1"/>
                <a:stCxn id="794639" idx="2"/>
                <a:endCxn id="794647" idx="4"/>
              </p:cNvCxnSpPr>
              <p:nvPr/>
            </p:nvCxnSpPr>
            <p:spPr bwMode="auto">
              <a:xfrm rot="10800000">
                <a:off x="3383" y="2907"/>
                <a:ext cx="761" cy="435"/>
              </a:xfrm>
              <a:prstGeom prst="bentConnector2">
                <a:avLst/>
              </a:prstGeom>
              <a:noFill/>
              <a:ln w="12700">
                <a:solidFill>
                  <a:schemeClr val="tx1"/>
                </a:solidFill>
                <a:miter lim="800000"/>
                <a:headEnd type="none" w="lg" len="lg"/>
                <a:tailEnd type="none" w="lg" len="lg"/>
              </a:ln>
              <a:effectLst/>
            </p:spPr>
          </p:cxnSp>
          <p:cxnSp>
            <p:nvCxnSpPr>
              <p:cNvPr id="794632" name="AutoShape 8"/>
              <p:cNvCxnSpPr>
                <a:cxnSpLocks noChangeShapeType="1"/>
                <a:stCxn id="794638" idx="2"/>
                <a:endCxn id="794654" idx="3"/>
              </p:cNvCxnSpPr>
              <p:nvPr/>
            </p:nvCxnSpPr>
            <p:spPr bwMode="auto">
              <a:xfrm flipH="1">
                <a:off x="3991" y="2171"/>
                <a:ext cx="146" cy="0"/>
              </a:xfrm>
              <a:prstGeom prst="straightConnector1">
                <a:avLst/>
              </a:prstGeom>
              <a:noFill/>
              <a:ln w="12700">
                <a:solidFill>
                  <a:schemeClr val="tx1"/>
                </a:solidFill>
                <a:round/>
                <a:headEnd type="none" w="lg" len="lg"/>
                <a:tailEnd type="none" w="lg" len="lg"/>
              </a:ln>
              <a:effectLst/>
            </p:spPr>
          </p:cxnSp>
          <p:grpSp>
            <p:nvGrpSpPr>
              <p:cNvPr id="794633" name="Group 9"/>
              <p:cNvGrpSpPr>
                <a:grpSpLocks/>
              </p:cNvGrpSpPr>
              <p:nvPr/>
            </p:nvGrpSpPr>
            <p:grpSpPr bwMode="auto">
              <a:xfrm>
                <a:off x="4041" y="3495"/>
                <a:ext cx="288" cy="96"/>
                <a:chOff x="1392" y="3552"/>
                <a:chExt cx="288" cy="96"/>
              </a:xfrm>
            </p:grpSpPr>
            <p:sp>
              <p:nvSpPr>
                <p:cNvPr id="794634" name="Line 1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4635" name="Line 1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4636" name="Line 1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4637" name="Line 13"/>
              <p:cNvSpPr>
                <a:spLocks noChangeShapeType="1"/>
              </p:cNvSpPr>
              <p:nvPr/>
            </p:nvSpPr>
            <p:spPr bwMode="auto">
              <a:xfrm flipV="1">
                <a:off x="4188" y="334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4638" name="Oval 14"/>
              <p:cNvSpPr>
                <a:spLocks noChangeArrowheads="1"/>
              </p:cNvSpPr>
              <p:nvPr/>
            </p:nvSpPr>
            <p:spPr bwMode="auto">
              <a:xfrm>
                <a:off x="4137" y="213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4639" name="Oval 15"/>
              <p:cNvSpPr>
                <a:spLocks noChangeArrowheads="1"/>
              </p:cNvSpPr>
              <p:nvPr/>
            </p:nvSpPr>
            <p:spPr bwMode="auto">
              <a:xfrm>
                <a:off x="4144" y="330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4640" name="Text Box 16"/>
              <p:cNvSpPr txBox="1">
                <a:spLocks noChangeArrowheads="1"/>
              </p:cNvSpPr>
              <p:nvPr/>
            </p:nvSpPr>
            <p:spPr bwMode="auto">
              <a:xfrm>
                <a:off x="4257" y="2479"/>
                <a:ext cx="494"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r>
                  <a:rPr lang="en-US" b="1"/>
                  <a:t>=R</a:t>
                </a:r>
                <a:r>
                  <a:rPr lang="en-US" b="1" baseline="-25000"/>
                  <a:t>2</a:t>
                </a:r>
              </a:p>
              <a:p>
                <a:endParaRPr lang="en-US" b="1"/>
              </a:p>
            </p:txBody>
          </p:sp>
          <p:cxnSp>
            <p:nvCxnSpPr>
              <p:cNvPr id="794641" name="AutoShape 17"/>
              <p:cNvCxnSpPr>
                <a:cxnSpLocks noChangeShapeType="1"/>
                <a:stCxn id="794650" idx="0"/>
                <a:endCxn id="794654" idx="1"/>
              </p:cNvCxnSpPr>
              <p:nvPr/>
            </p:nvCxnSpPr>
            <p:spPr bwMode="auto">
              <a:xfrm rot="16200000">
                <a:off x="3345" y="2209"/>
                <a:ext cx="376" cy="299"/>
              </a:xfrm>
              <a:prstGeom prst="bentConnector2">
                <a:avLst/>
              </a:prstGeom>
              <a:noFill/>
              <a:ln w="12700">
                <a:solidFill>
                  <a:schemeClr val="tx1"/>
                </a:solidFill>
                <a:miter lim="800000"/>
                <a:headEnd type="none" w="lg" len="lg"/>
                <a:tailEnd type="none" w="lg" len="lg"/>
              </a:ln>
              <a:effectLst/>
            </p:spPr>
          </p:cxnSp>
          <p:cxnSp>
            <p:nvCxnSpPr>
              <p:cNvPr id="794642" name="AutoShape 18"/>
              <p:cNvCxnSpPr>
                <a:cxnSpLocks noChangeShapeType="1"/>
                <a:stCxn id="794639" idx="0"/>
                <a:endCxn id="794655" idx="1"/>
              </p:cNvCxnSpPr>
              <p:nvPr/>
            </p:nvCxnSpPr>
            <p:spPr bwMode="auto">
              <a:xfrm flipH="1" flipV="1">
                <a:off x="4180" y="2918"/>
                <a:ext cx="6" cy="385"/>
              </a:xfrm>
              <a:prstGeom prst="straightConnector1">
                <a:avLst/>
              </a:prstGeom>
              <a:noFill/>
              <a:ln w="12700">
                <a:solidFill>
                  <a:schemeClr val="tx1"/>
                </a:solidFill>
                <a:round/>
                <a:headEnd type="none" w="lg" len="lg"/>
                <a:tailEnd type="none" w="lg" len="lg"/>
              </a:ln>
              <a:effectLst/>
            </p:spPr>
          </p:cxnSp>
          <p:cxnSp>
            <p:nvCxnSpPr>
              <p:cNvPr id="794643" name="AutoShape 19"/>
              <p:cNvCxnSpPr>
                <a:cxnSpLocks noChangeShapeType="1"/>
                <a:stCxn id="794638" idx="4"/>
                <a:endCxn id="794655" idx="3"/>
              </p:cNvCxnSpPr>
              <p:nvPr/>
            </p:nvCxnSpPr>
            <p:spPr bwMode="auto">
              <a:xfrm>
                <a:off x="4179" y="2209"/>
                <a:ext cx="1" cy="400"/>
              </a:xfrm>
              <a:prstGeom prst="straightConnector1">
                <a:avLst/>
              </a:prstGeom>
              <a:noFill/>
              <a:ln w="12700">
                <a:solidFill>
                  <a:schemeClr val="tx1"/>
                </a:solidFill>
                <a:round/>
                <a:headEnd type="none" w="lg" len="lg"/>
                <a:tailEnd type="none" w="lg" len="lg"/>
              </a:ln>
              <a:effectLst/>
            </p:spPr>
          </p:cxnSp>
          <p:sp>
            <p:nvSpPr>
              <p:cNvPr id="794644" name="Text Box 20"/>
              <p:cNvSpPr txBox="1">
                <a:spLocks noChangeArrowheads="1"/>
              </p:cNvSpPr>
              <p:nvPr/>
            </p:nvSpPr>
            <p:spPr bwMode="auto">
              <a:xfrm>
                <a:off x="5049" y="2495"/>
                <a:ext cx="711"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3</a:t>
                </a:r>
                <a:r>
                  <a:rPr lang="en-US" b="1"/>
                  <a:t>=1/j</a:t>
                </a:r>
                <a:r>
                  <a:rPr lang="el-GR" b="1">
                    <a:cs typeface="Times New Roman" pitchFamily="18" charset="0"/>
                  </a:rPr>
                  <a:t>ω</a:t>
                </a:r>
                <a:r>
                  <a:rPr lang="en-US" b="1"/>
                  <a:t>C</a:t>
                </a:r>
              </a:p>
              <a:p>
                <a:endParaRPr lang="en-US" b="1"/>
              </a:p>
            </p:txBody>
          </p:sp>
          <p:sp>
            <p:nvSpPr>
              <p:cNvPr id="794645" name="Text Box 21"/>
              <p:cNvSpPr txBox="1">
                <a:spLocks noChangeArrowheads="1"/>
              </p:cNvSpPr>
              <p:nvPr/>
            </p:nvSpPr>
            <p:spPr bwMode="auto">
              <a:xfrm>
                <a:off x="3558" y="2255"/>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794646" name="Text Box 22"/>
              <p:cNvSpPr txBox="1">
                <a:spLocks noChangeArrowheads="1"/>
              </p:cNvSpPr>
              <p:nvPr/>
            </p:nvSpPr>
            <p:spPr bwMode="auto">
              <a:xfrm>
                <a:off x="2736" y="2177"/>
                <a:ext cx="68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=10e</a:t>
                </a:r>
                <a:r>
                  <a:rPr lang="en-US" sz="2000" b="1" baseline="30000"/>
                  <a:t>j0</a:t>
                </a:r>
              </a:p>
              <a:p>
                <a:endParaRPr lang="en-US" sz="2000"/>
              </a:p>
            </p:txBody>
          </p:sp>
          <p:sp>
            <p:nvSpPr>
              <p:cNvPr id="794647" name="Oval 23"/>
              <p:cNvSpPr>
                <a:spLocks noChangeArrowheads="1"/>
              </p:cNvSpPr>
              <p:nvPr/>
            </p:nvSpPr>
            <p:spPr bwMode="auto">
              <a:xfrm>
                <a:off x="3217" y="259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4648" name="Text Box 24"/>
              <p:cNvSpPr txBox="1">
                <a:spLocks noChangeArrowheads="1"/>
              </p:cNvSpPr>
              <p:nvPr/>
            </p:nvSpPr>
            <p:spPr bwMode="auto">
              <a:xfrm>
                <a:off x="3326" y="257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4649" name="Text Box 25"/>
              <p:cNvSpPr txBox="1">
                <a:spLocks noChangeArrowheads="1"/>
              </p:cNvSpPr>
              <p:nvPr/>
            </p:nvSpPr>
            <p:spPr bwMode="auto">
              <a:xfrm>
                <a:off x="3323" y="264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4650" name="Text Box 26"/>
              <p:cNvSpPr txBox="1">
                <a:spLocks noChangeArrowheads="1"/>
              </p:cNvSpPr>
              <p:nvPr/>
            </p:nvSpPr>
            <p:spPr bwMode="auto">
              <a:xfrm>
                <a:off x="3284" y="254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4651" name="Text Box 27"/>
              <p:cNvSpPr txBox="1">
                <a:spLocks noChangeArrowheads="1"/>
              </p:cNvSpPr>
              <p:nvPr/>
            </p:nvSpPr>
            <p:spPr bwMode="auto">
              <a:xfrm>
                <a:off x="3288" y="263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794652" name="AutoShape 28"/>
              <p:cNvCxnSpPr>
                <a:cxnSpLocks noChangeShapeType="1"/>
                <a:stCxn id="794638" idx="6"/>
                <a:endCxn id="794656" idx="3"/>
              </p:cNvCxnSpPr>
              <p:nvPr/>
            </p:nvCxnSpPr>
            <p:spPr bwMode="auto">
              <a:xfrm>
                <a:off x="4220" y="2171"/>
                <a:ext cx="782" cy="447"/>
              </a:xfrm>
              <a:prstGeom prst="bentConnector2">
                <a:avLst/>
              </a:prstGeom>
              <a:noFill/>
              <a:ln w="12700">
                <a:solidFill>
                  <a:schemeClr val="tx1"/>
                </a:solidFill>
                <a:miter lim="800000"/>
                <a:headEnd type="none" w="lg" len="lg"/>
                <a:tailEnd type="none" w="lg" len="lg"/>
              </a:ln>
              <a:effectLst/>
            </p:spPr>
          </p:cxnSp>
          <p:cxnSp>
            <p:nvCxnSpPr>
              <p:cNvPr id="794653" name="AutoShape 29"/>
              <p:cNvCxnSpPr>
                <a:cxnSpLocks noChangeShapeType="1"/>
                <a:stCxn id="794639" idx="6"/>
                <a:endCxn id="794656" idx="1"/>
              </p:cNvCxnSpPr>
              <p:nvPr/>
            </p:nvCxnSpPr>
            <p:spPr bwMode="auto">
              <a:xfrm flipV="1">
                <a:off x="4227" y="2927"/>
                <a:ext cx="775" cy="415"/>
              </a:xfrm>
              <a:prstGeom prst="bentConnector2">
                <a:avLst/>
              </a:prstGeom>
              <a:noFill/>
              <a:ln w="12700">
                <a:solidFill>
                  <a:schemeClr val="tx1"/>
                </a:solidFill>
                <a:miter lim="800000"/>
                <a:headEnd type="none" w="lg" len="lg"/>
                <a:tailEnd type="none" w="lg" len="lg"/>
              </a:ln>
              <a:effectLst/>
            </p:spPr>
          </p:cxnSp>
          <p:sp>
            <p:nvSpPr>
              <p:cNvPr id="794654" name="Rectangle 30"/>
              <p:cNvSpPr>
                <a:spLocks noChangeArrowheads="1"/>
              </p:cNvSpPr>
              <p:nvPr/>
            </p:nvSpPr>
            <p:spPr bwMode="auto">
              <a:xfrm>
                <a:off x="3682"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4655" name="Rectangle 31"/>
              <p:cNvSpPr>
                <a:spLocks noChangeArrowheads="1"/>
              </p:cNvSpPr>
              <p:nvPr/>
            </p:nvSpPr>
            <p:spPr bwMode="auto">
              <a:xfrm rot="-5400000">
                <a:off x="4024" y="26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4656" name="Rectangle 32"/>
              <p:cNvSpPr>
                <a:spLocks noChangeArrowheads="1"/>
              </p:cNvSpPr>
              <p:nvPr/>
            </p:nvSpPr>
            <p:spPr bwMode="auto">
              <a:xfrm rot="-5400000">
                <a:off x="4846" y="26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sp>
        <p:nvSpPr>
          <p:cNvPr id="794657" name="Text Box 33"/>
          <p:cNvSpPr txBox="1">
            <a:spLocks noChangeArrowheads="1"/>
          </p:cNvSpPr>
          <p:nvPr/>
        </p:nvSpPr>
        <p:spPr bwMode="auto">
          <a:xfrm>
            <a:off x="4419600" y="2209800"/>
            <a:ext cx="4572000" cy="928688"/>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Use node voltage and Ohm’s law</a:t>
            </a:r>
          </a:p>
          <a:p>
            <a:pPr marL="457200" indent="-457200" algn="l">
              <a:buFontTx/>
              <a:buAutoNum type="arabicPeriod" startAt="5"/>
            </a:pPr>
            <a:r>
              <a:rPr lang="en-US">
                <a:cs typeface="Times New Roman" pitchFamily="18" charset="0"/>
              </a:rPr>
              <a:t>Convert to time domain</a:t>
            </a:r>
          </a:p>
        </p:txBody>
      </p:sp>
      <p:sp>
        <p:nvSpPr>
          <p:cNvPr id="794658" name="Oval 34"/>
          <p:cNvSpPr>
            <a:spLocks noChangeArrowheads="1"/>
          </p:cNvSpPr>
          <p:nvPr/>
        </p:nvSpPr>
        <p:spPr bwMode="auto">
          <a:xfrm>
            <a:off x="2214563" y="2927350"/>
            <a:ext cx="154622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794659" name="Text Box 35"/>
          <p:cNvSpPr txBox="1">
            <a:spLocks noChangeArrowheads="1"/>
          </p:cNvSpPr>
          <p:nvPr/>
        </p:nvSpPr>
        <p:spPr bwMode="auto">
          <a:xfrm>
            <a:off x="2590800" y="2528888"/>
            <a:ext cx="838200" cy="366712"/>
          </a:xfrm>
          <a:prstGeom prst="rect">
            <a:avLst/>
          </a:prstGeom>
          <a:noFill/>
          <a:ln w="12700">
            <a:noFill/>
            <a:miter lim="800000"/>
            <a:headEnd type="none" w="lg" len="lg"/>
            <a:tailEnd type="none" w="lg" len="lg"/>
          </a:ln>
          <a:effectLst/>
        </p:spPr>
        <p:txBody>
          <a:bodyPr wrap="none">
            <a:spAutoFit/>
          </a:bodyPr>
          <a:lstStyle/>
          <a:p>
            <a:r>
              <a:rPr lang="en-US"/>
              <a:t>Node a</a:t>
            </a:r>
          </a:p>
        </p:txBody>
      </p:sp>
      <p:graphicFrame>
        <p:nvGraphicFramePr>
          <p:cNvPr id="794660" name="Object 36"/>
          <p:cNvGraphicFramePr>
            <a:graphicFrameLocks noChangeAspect="1"/>
          </p:cNvGraphicFramePr>
          <p:nvPr>
            <p:ph sz="quarter" idx="2"/>
          </p:nvPr>
        </p:nvGraphicFramePr>
        <p:xfrm>
          <a:off x="4191000" y="4525963"/>
          <a:ext cx="4724400" cy="993775"/>
        </p:xfrm>
        <a:graphic>
          <a:graphicData uri="http://schemas.openxmlformats.org/presentationml/2006/ole">
            <p:oleObj spid="_x0000_s794660" name="Equation" r:id="rId3" imgW="2171520" imgH="457200" progId="Equation.3">
              <p:embed/>
            </p:oleObj>
          </a:graphicData>
        </a:graphic>
      </p:graphicFrame>
      <p:sp>
        <p:nvSpPr>
          <p:cNvPr id="794661" name="Line 37"/>
          <p:cNvSpPr>
            <a:spLocks noChangeShapeType="1"/>
          </p:cNvSpPr>
          <p:nvPr/>
        </p:nvSpPr>
        <p:spPr bwMode="auto">
          <a:xfrm>
            <a:off x="1743075" y="32893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Date Placeholder 3"/>
          <p:cNvSpPr>
            <a:spLocks noGrp="1"/>
          </p:cNvSpPr>
          <p:nvPr>
            <p:ph type="dt" sz="half" idx="10"/>
          </p:nvPr>
        </p:nvSpPr>
        <p:spPr/>
        <p:txBody>
          <a:bodyPr/>
          <a:lstStyle/>
          <a:p>
            <a:r>
              <a:rPr lang="en-US"/>
              <a:t>ECEN 301</a:t>
            </a:r>
          </a:p>
        </p:txBody>
      </p:sp>
      <p:sp>
        <p:nvSpPr>
          <p:cNvPr id="66" name="Footer Placeholder 4"/>
          <p:cNvSpPr>
            <a:spLocks noGrp="1"/>
          </p:cNvSpPr>
          <p:nvPr>
            <p:ph type="ftr" sz="quarter" idx="11"/>
          </p:nvPr>
        </p:nvSpPr>
        <p:spPr/>
        <p:txBody>
          <a:bodyPr/>
          <a:lstStyle/>
          <a:p>
            <a:r>
              <a:rPr lang="en-US"/>
              <a:t>Discussion #14 – AC Circuit Analysis</a:t>
            </a:r>
          </a:p>
        </p:txBody>
      </p:sp>
      <p:sp>
        <p:nvSpPr>
          <p:cNvPr id="67" name="Slide Number Placeholder 5"/>
          <p:cNvSpPr>
            <a:spLocks noGrp="1"/>
          </p:cNvSpPr>
          <p:nvPr>
            <p:ph type="sldNum" sz="quarter" idx="12"/>
          </p:nvPr>
        </p:nvSpPr>
        <p:spPr/>
        <p:txBody>
          <a:bodyPr/>
          <a:lstStyle/>
          <a:p>
            <a:pPr lvl="1"/>
            <a:fld id="{F565551B-29E3-47CB-81EE-C0C15E797D09}" type="slidenum">
              <a:rPr lang="en-US"/>
              <a:pPr lvl="1"/>
              <a:t>17</a:t>
            </a:fld>
            <a:endParaRPr lang="en-US"/>
          </a:p>
        </p:txBody>
      </p:sp>
      <p:sp>
        <p:nvSpPr>
          <p:cNvPr id="801794" name="Rectangle 2"/>
          <p:cNvSpPr>
            <a:spLocks noGrp="1" noChangeArrowheads="1"/>
          </p:cNvSpPr>
          <p:nvPr>
            <p:ph type="title"/>
          </p:nvPr>
        </p:nvSpPr>
        <p:spPr/>
        <p:txBody>
          <a:bodyPr/>
          <a:lstStyle/>
          <a:p>
            <a:r>
              <a:rPr lang="en-US"/>
              <a:t>RLC Circuits</a:t>
            </a:r>
          </a:p>
        </p:txBody>
      </p:sp>
      <p:sp>
        <p:nvSpPr>
          <p:cNvPr id="801795" name="Rectangle 3"/>
          <p:cNvSpPr>
            <a:spLocks noGrp="1" noChangeArrowheads="1"/>
          </p:cNvSpPr>
          <p:nvPr>
            <p:ph type="body" idx="1"/>
          </p:nvPr>
        </p:nvSpPr>
        <p:spPr>
          <a:xfrm>
            <a:off x="406400" y="1333500"/>
            <a:ext cx="8356600" cy="1028700"/>
          </a:xfrm>
        </p:spPr>
        <p:txBody>
          <a:bodyPr/>
          <a:lstStyle/>
          <a:p>
            <a:pPr>
              <a:lnSpc>
                <a:spcPct val="9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90000"/>
              </a:lnSpc>
            </a:pPr>
            <a:r>
              <a:rPr lang="en-US" sz="2400" b="1">
                <a:cs typeface="Times New Roman" pitchFamily="18" charset="0"/>
              </a:rPr>
              <a:t>v</a:t>
            </a:r>
            <a:r>
              <a:rPr lang="en-US" sz="2400" b="1" baseline="-25000">
                <a:cs typeface="Times New Roman" pitchFamily="18" charset="0"/>
              </a:rPr>
              <a:t>s</a:t>
            </a:r>
            <a:r>
              <a:rPr lang="en-US" sz="2400" b="1">
                <a:cs typeface="Times New Roman" pitchFamily="18" charset="0"/>
              </a:rPr>
              <a:t>(t)</a:t>
            </a:r>
            <a:r>
              <a:rPr lang="en-US" sz="2000" b="1">
                <a:cs typeface="Times New Roman" pitchFamily="18" charset="0"/>
              </a:rPr>
              <a: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pSp>
        <p:nvGrpSpPr>
          <p:cNvPr id="801868" name="Group 76"/>
          <p:cNvGrpSpPr>
            <a:grpSpLocks/>
          </p:cNvGrpSpPr>
          <p:nvPr/>
        </p:nvGrpSpPr>
        <p:grpSpPr bwMode="auto">
          <a:xfrm>
            <a:off x="-23813" y="2438400"/>
            <a:ext cx="4062413" cy="2716213"/>
            <a:chOff x="33" y="1631"/>
            <a:chExt cx="2559" cy="1711"/>
          </a:xfrm>
        </p:grpSpPr>
        <p:cxnSp>
          <p:nvCxnSpPr>
            <p:cNvPr id="801797" name="AutoShape 5"/>
            <p:cNvCxnSpPr>
              <a:cxnSpLocks noChangeShapeType="1"/>
              <a:stCxn id="801813" idx="2"/>
              <a:endCxn id="801834" idx="4"/>
            </p:cNvCxnSpPr>
            <p:nvPr/>
          </p:nvCxnSpPr>
          <p:spPr bwMode="auto">
            <a:xfrm rot="10800000">
              <a:off x="575" y="2658"/>
              <a:ext cx="928" cy="435"/>
            </a:xfrm>
            <a:prstGeom prst="bentConnector2">
              <a:avLst/>
            </a:prstGeom>
            <a:noFill/>
            <a:ln w="12700">
              <a:solidFill>
                <a:schemeClr val="tx1"/>
              </a:solidFill>
              <a:miter lim="800000"/>
              <a:headEnd type="none" w="lg" len="lg"/>
              <a:tailEnd type="none" w="lg" len="lg"/>
            </a:ln>
            <a:effectLst/>
          </p:spPr>
        </p:cxnSp>
        <p:grpSp>
          <p:nvGrpSpPr>
            <p:cNvPr id="801798" name="Group 6"/>
            <p:cNvGrpSpPr>
              <a:grpSpLocks/>
            </p:cNvGrpSpPr>
            <p:nvPr/>
          </p:nvGrpSpPr>
          <p:grpSpPr bwMode="auto">
            <a:xfrm rot="-16200000" flipH="1" flipV="1">
              <a:off x="961" y="1779"/>
              <a:ext cx="112" cy="287"/>
              <a:chOff x="3450" y="2313"/>
              <a:chExt cx="111" cy="216"/>
            </a:xfrm>
          </p:grpSpPr>
          <p:sp>
            <p:nvSpPr>
              <p:cNvPr id="801799"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1800"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1801"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1802"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1803"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1804"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1805"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01806" name="AutoShape 14"/>
            <p:cNvCxnSpPr>
              <a:cxnSpLocks noChangeShapeType="1"/>
              <a:stCxn id="801812" idx="2"/>
              <a:endCxn id="801801" idx="1"/>
            </p:cNvCxnSpPr>
            <p:nvPr/>
          </p:nvCxnSpPr>
          <p:spPr bwMode="auto">
            <a:xfrm flipH="1" flipV="1">
              <a:off x="1160" y="1921"/>
              <a:ext cx="336" cy="1"/>
            </a:xfrm>
            <a:prstGeom prst="straightConnector1">
              <a:avLst/>
            </a:prstGeom>
            <a:noFill/>
            <a:ln w="12700">
              <a:solidFill>
                <a:schemeClr val="tx1"/>
              </a:solidFill>
              <a:round/>
              <a:headEnd type="none" w="lg" len="lg"/>
              <a:tailEnd type="none" w="lg" len="lg"/>
            </a:ln>
            <a:effectLst/>
          </p:spPr>
        </p:cxnSp>
        <p:grpSp>
          <p:nvGrpSpPr>
            <p:cNvPr id="801807" name="Group 15"/>
            <p:cNvGrpSpPr>
              <a:grpSpLocks/>
            </p:cNvGrpSpPr>
            <p:nvPr/>
          </p:nvGrpSpPr>
          <p:grpSpPr bwMode="auto">
            <a:xfrm>
              <a:off x="1400" y="3246"/>
              <a:ext cx="288" cy="96"/>
              <a:chOff x="1392" y="3552"/>
              <a:chExt cx="288" cy="96"/>
            </a:xfrm>
          </p:grpSpPr>
          <p:sp>
            <p:nvSpPr>
              <p:cNvPr id="801808"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1809"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1810"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1811" name="Line 19"/>
            <p:cNvSpPr>
              <a:spLocks noChangeShapeType="1"/>
            </p:cNvSpPr>
            <p:nvPr/>
          </p:nvSpPr>
          <p:spPr bwMode="auto">
            <a:xfrm flipV="1">
              <a:off x="1547" y="309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1812" name="Oval 20"/>
            <p:cNvSpPr>
              <a:spLocks noChangeArrowheads="1"/>
            </p:cNvSpPr>
            <p:nvPr/>
          </p:nvSpPr>
          <p:spPr bwMode="auto">
            <a:xfrm>
              <a:off x="1496" y="188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1813" name="Oval 21"/>
            <p:cNvSpPr>
              <a:spLocks noChangeArrowheads="1"/>
            </p:cNvSpPr>
            <p:nvPr/>
          </p:nvSpPr>
          <p:spPr bwMode="auto">
            <a:xfrm>
              <a:off x="1503" y="305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1814" name="Text Box 22"/>
            <p:cNvSpPr txBox="1">
              <a:spLocks noChangeArrowheads="1"/>
            </p:cNvSpPr>
            <p:nvPr/>
          </p:nvSpPr>
          <p:spPr bwMode="auto">
            <a:xfrm>
              <a:off x="869" y="163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grpSp>
          <p:nvGrpSpPr>
            <p:cNvPr id="801815" name="Group 23"/>
            <p:cNvGrpSpPr>
              <a:grpSpLocks/>
            </p:cNvGrpSpPr>
            <p:nvPr/>
          </p:nvGrpSpPr>
          <p:grpSpPr bwMode="auto">
            <a:xfrm>
              <a:off x="1488" y="2145"/>
              <a:ext cx="111" cy="216"/>
              <a:chOff x="1670" y="2765"/>
              <a:chExt cx="111" cy="216"/>
            </a:xfrm>
          </p:grpSpPr>
          <p:sp>
            <p:nvSpPr>
              <p:cNvPr id="801816" name="Line 24"/>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1817" name="Line 25"/>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1818" name="Line 26"/>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1819" name="Line 27"/>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1820" name="Line 28"/>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1821" name="Line 29"/>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1822" name="Line 30"/>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1823" name="Text Box 31"/>
            <p:cNvSpPr txBox="1">
              <a:spLocks noChangeArrowheads="1"/>
            </p:cNvSpPr>
            <p:nvPr/>
          </p:nvSpPr>
          <p:spPr bwMode="auto">
            <a:xfrm>
              <a:off x="1556"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1</a:t>
              </a:r>
            </a:p>
            <a:p>
              <a:endParaRPr lang="en-US" b="1"/>
            </a:p>
          </p:txBody>
        </p:sp>
        <p:cxnSp>
          <p:nvCxnSpPr>
            <p:cNvPr id="801824" name="AutoShape 32"/>
            <p:cNvCxnSpPr>
              <a:cxnSpLocks noChangeShapeType="1"/>
              <a:stCxn id="801837" idx="0"/>
              <a:endCxn id="801799" idx="0"/>
            </p:cNvCxnSpPr>
            <p:nvPr/>
          </p:nvCxnSpPr>
          <p:spPr bwMode="auto">
            <a:xfrm rot="16200000">
              <a:off x="540" y="1966"/>
              <a:ext cx="367" cy="298"/>
            </a:xfrm>
            <a:prstGeom prst="bentConnector2">
              <a:avLst/>
            </a:prstGeom>
            <a:noFill/>
            <a:ln w="12700">
              <a:solidFill>
                <a:schemeClr val="tx1"/>
              </a:solidFill>
              <a:miter lim="800000"/>
              <a:headEnd type="none" w="lg" len="lg"/>
              <a:tailEnd type="none" w="lg" len="lg"/>
            </a:ln>
            <a:effectLst/>
          </p:spPr>
        </p:cxnSp>
        <p:cxnSp>
          <p:nvCxnSpPr>
            <p:cNvPr id="801825" name="AutoShape 33"/>
            <p:cNvCxnSpPr>
              <a:cxnSpLocks noChangeShapeType="1"/>
              <a:stCxn id="801857" idx="0"/>
              <a:endCxn id="801818" idx="1"/>
            </p:cNvCxnSpPr>
            <p:nvPr/>
          </p:nvCxnSpPr>
          <p:spPr bwMode="auto">
            <a:xfrm flipV="1">
              <a:off x="1545" y="2361"/>
              <a:ext cx="0" cy="231"/>
            </a:xfrm>
            <a:prstGeom prst="straightConnector1">
              <a:avLst/>
            </a:prstGeom>
            <a:noFill/>
            <a:ln w="12700">
              <a:solidFill>
                <a:schemeClr val="tx1"/>
              </a:solidFill>
              <a:round/>
              <a:headEnd type="none" w="lg" len="lg"/>
              <a:tailEnd type="none" w="lg" len="lg"/>
            </a:ln>
            <a:effectLst/>
          </p:spPr>
        </p:cxnSp>
        <p:cxnSp>
          <p:nvCxnSpPr>
            <p:cNvPr id="801826" name="AutoShape 34"/>
            <p:cNvCxnSpPr>
              <a:cxnSpLocks noChangeShapeType="1"/>
              <a:stCxn id="801812" idx="4"/>
              <a:endCxn id="801816" idx="0"/>
            </p:cNvCxnSpPr>
            <p:nvPr/>
          </p:nvCxnSpPr>
          <p:spPr bwMode="auto">
            <a:xfrm flipH="1">
              <a:off x="1536" y="1960"/>
              <a:ext cx="2" cy="185"/>
            </a:xfrm>
            <a:prstGeom prst="straightConnector1">
              <a:avLst/>
            </a:prstGeom>
            <a:noFill/>
            <a:ln w="12700">
              <a:solidFill>
                <a:schemeClr val="tx1"/>
              </a:solidFill>
              <a:round/>
              <a:headEnd type="none" w="lg" len="lg"/>
              <a:tailEnd type="none" w="lg" len="lg"/>
            </a:ln>
            <a:effectLst/>
          </p:spPr>
        </p:cxnSp>
        <p:sp>
          <p:nvSpPr>
            <p:cNvPr id="801831" name="Text Box 39"/>
            <p:cNvSpPr txBox="1">
              <a:spLocks noChangeArrowheads="1"/>
            </p:cNvSpPr>
            <p:nvPr/>
          </p:nvSpPr>
          <p:spPr bwMode="auto">
            <a:xfrm>
              <a:off x="810" y="2006"/>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801832" name="Group 40"/>
            <p:cNvGrpSpPr>
              <a:grpSpLocks/>
            </p:cNvGrpSpPr>
            <p:nvPr/>
          </p:nvGrpSpPr>
          <p:grpSpPr bwMode="auto">
            <a:xfrm>
              <a:off x="33" y="2159"/>
              <a:ext cx="708" cy="634"/>
              <a:chOff x="17" y="2426"/>
              <a:chExt cx="708" cy="634"/>
            </a:xfrm>
          </p:grpSpPr>
          <p:sp>
            <p:nvSpPr>
              <p:cNvPr id="801833" name="Text Box 41"/>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01834" name="Oval 42"/>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1835" name="Text Box 43"/>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1836" name="Text Box 44"/>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1837" name="Text Box 45"/>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1838" name="Text Box 46"/>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01839" name="AutoShape 47"/>
            <p:cNvCxnSpPr>
              <a:cxnSpLocks noChangeShapeType="1"/>
              <a:stCxn id="801812" idx="6"/>
              <a:endCxn id="801843" idx="0"/>
            </p:cNvCxnSpPr>
            <p:nvPr/>
          </p:nvCxnSpPr>
          <p:spPr bwMode="auto">
            <a:xfrm>
              <a:off x="1579" y="1922"/>
              <a:ext cx="717" cy="226"/>
            </a:xfrm>
            <a:prstGeom prst="bentConnector2">
              <a:avLst/>
            </a:prstGeom>
            <a:noFill/>
            <a:ln w="12700">
              <a:solidFill>
                <a:schemeClr val="tx1"/>
              </a:solidFill>
              <a:miter lim="800000"/>
              <a:headEnd type="none" w="lg" len="lg"/>
              <a:tailEnd type="none" w="lg" len="lg"/>
            </a:ln>
            <a:effectLst/>
          </p:spPr>
        </p:cxnSp>
        <p:sp>
          <p:nvSpPr>
            <p:cNvPr id="801841" name="Line 49"/>
            <p:cNvSpPr>
              <a:spLocks noChangeShapeType="1"/>
            </p:cNvSpPr>
            <p:nvPr/>
          </p:nvSpPr>
          <p:spPr bwMode="auto">
            <a:xfrm>
              <a:off x="816" y="2016"/>
              <a:ext cx="357" cy="0"/>
            </a:xfrm>
            <a:prstGeom prst="line">
              <a:avLst/>
            </a:prstGeom>
            <a:noFill/>
            <a:ln w="12700">
              <a:solidFill>
                <a:schemeClr val="tx1"/>
              </a:solidFill>
              <a:round/>
              <a:headEnd type="none" w="lg" len="lg"/>
              <a:tailEnd type="stealth" w="lg" len="lg"/>
            </a:ln>
            <a:effectLst/>
          </p:spPr>
          <p:txBody>
            <a:bodyPr/>
            <a:lstStyle/>
            <a:p>
              <a:endParaRPr lang="en-US"/>
            </a:p>
          </p:txBody>
        </p:sp>
        <p:grpSp>
          <p:nvGrpSpPr>
            <p:cNvPr id="801842" name="Group 50"/>
            <p:cNvGrpSpPr>
              <a:grpSpLocks/>
            </p:cNvGrpSpPr>
            <p:nvPr/>
          </p:nvGrpSpPr>
          <p:grpSpPr bwMode="auto">
            <a:xfrm>
              <a:off x="2248" y="2148"/>
              <a:ext cx="111" cy="216"/>
              <a:chOff x="1670" y="2765"/>
              <a:chExt cx="111" cy="216"/>
            </a:xfrm>
          </p:grpSpPr>
          <p:sp>
            <p:nvSpPr>
              <p:cNvPr id="801843" name="Line 51"/>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1844" name="Line 52"/>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1845" name="Line 53"/>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1846" name="Line 54"/>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1847" name="Line 55"/>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1848" name="Line 56"/>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1849" name="Line 57"/>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1851" name="Freeform 59"/>
            <p:cNvSpPr>
              <a:spLocks/>
            </p:cNvSpPr>
            <p:nvPr/>
          </p:nvSpPr>
          <p:spPr bwMode="auto">
            <a:xfrm>
              <a:off x="2251" y="2624"/>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01854" name="Text Box 62"/>
            <p:cNvSpPr txBox="1">
              <a:spLocks noChangeArrowheads="1"/>
            </p:cNvSpPr>
            <p:nvPr/>
          </p:nvSpPr>
          <p:spPr bwMode="auto">
            <a:xfrm>
              <a:off x="2332" y="2448"/>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2</a:t>
              </a:r>
            </a:p>
            <a:p>
              <a:endParaRPr lang="en-US" b="1"/>
            </a:p>
          </p:txBody>
        </p:sp>
        <p:sp>
          <p:nvSpPr>
            <p:cNvPr id="801857" name="Freeform 65"/>
            <p:cNvSpPr>
              <a:spLocks/>
            </p:cNvSpPr>
            <p:nvPr/>
          </p:nvSpPr>
          <p:spPr bwMode="auto">
            <a:xfrm>
              <a:off x="1496" y="2592"/>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01858" name="AutoShape 66"/>
            <p:cNvCxnSpPr>
              <a:cxnSpLocks noChangeShapeType="1"/>
              <a:stCxn id="801813" idx="0"/>
              <a:endCxn id="801857" idx="19"/>
            </p:cNvCxnSpPr>
            <p:nvPr/>
          </p:nvCxnSpPr>
          <p:spPr bwMode="auto">
            <a:xfrm flipH="1" flipV="1">
              <a:off x="1544" y="2880"/>
              <a:ext cx="1" cy="174"/>
            </a:xfrm>
            <a:prstGeom prst="straightConnector1">
              <a:avLst/>
            </a:prstGeom>
            <a:noFill/>
            <a:ln w="12700">
              <a:solidFill>
                <a:schemeClr val="tx1"/>
              </a:solidFill>
              <a:round/>
              <a:headEnd type="none" w="lg" len="lg"/>
              <a:tailEnd type="none" w="lg" len="lg"/>
            </a:ln>
            <a:effectLst/>
          </p:spPr>
        </p:cxnSp>
        <p:cxnSp>
          <p:nvCxnSpPr>
            <p:cNvPr id="801859" name="AutoShape 67"/>
            <p:cNvCxnSpPr>
              <a:cxnSpLocks noChangeShapeType="1"/>
              <a:stCxn id="801851" idx="0"/>
              <a:endCxn id="801845" idx="1"/>
            </p:cNvCxnSpPr>
            <p:nvPr/>
          </p:nvCxnSpPr>
          <p:spPr bwMode="auto">
            <a:xfrm flipV="1">
              <a:off x="2300" y="2364"/>
              <a:ext cx="5" cy="260"/>
            </a:xfrm>
            <a:prstGeom prst="straightConnector1">
              <a:avLst/>
            </a:prstGeom>
            <a:noFill/>
            <a:ln w="12700">
              <a:solidFill>
                <a:schemeClr val="tx1"/>
              </a:solidFill>
              <a:round/>
              <a:headEnd type="none" w="lg" len="lg"/>
              <a:tailEnd type="none" w="lg" len="lg"/>
            </a:ln>
            <a:effectLst/>
          </p:spPr>
        </p:cxnSp>
        <p:cxnSp>
          <p:nvCxnSpPr>
            <p:cNvPr id="801860" name="AutoShape 68"/>
            <p:cNvCxnSpPr>
              <a:cxnSpLocks noChangeShapeType="1"/>
              <a:stCxn id="801813" idx="6"/>
              <a:endCxn id="801851" idx="19"/>
            </p:cNvCxnSpPr>
            <p:nvPr/>
          </p:nvCxnSpPr>
          <p:spPr bwMode="auto">
            <a:xfrm flipV="1">
              <a:off x="1586" y="2912"/>
              <a:ext cx="713" cy="181"/>
            </a:xfrm>
            <a:prstGeom prst="bentConnector2">
              <a:avLst/>
            </a:prstGeom>
            <a:noFill/>
            <a:ln w="12700">
              <a:solidFill>
                <a:schemeClr val="tx1"/>
              </a:solidFill>
              <a:miter lim="800000"/>
              <a:headEnd type="none" w="lg" len="lg"/>
              <a:tailEnd type="none" w="lg" len="lg"/>
            </a:ln>
            <a:effectLst/>
          </p:spPr>
        </p:cxnSp>
        <p:sp>
          <p:nvSpPr>
            <p:cNvPr id="801861" name="Text Box 69"/>
            <p:cNvSpPr txBox="1">
              <a:spLocks noChangeArrowheads="1"/>
            </p:cNvSpPr>
            <p:nvPr/>
          </p:nvSpPr>
          <p:spPr bwMode="auto">
            <a:xfrm>
              <a:off x="2324"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sp>
          <p:nvSpPr>
            <p:cNvPr id="801862" name="Text Box 70"/>
            <p:cNvSpPr txBox="1">
              <a:spLocks noChangeArrowheads="1"/>
            </p:cNvSpPr>
            <p:nvPr/>
          </p:nvSpPr>
          <p:spPr bwMode="auto">
            <a:xfrm>
              <a:off x="1564" y="2413"/>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1</a:t>
              </a:r>
            </a:p>
            <a:p>
              <a:endParaRPr lang="en-US" b="1"/>
            </a:p>
          </p:txBody>
        </p:sp>
        <p:sp>
          <p:nvSpPr>
            <p:cNvPr id="801864" name="Line 72"/>
            <p:cNvSpPr>
              <a:spLocks noChangeShapeType="1"/>
            </p:cNvSpPr>
            <p:nvPr/>
          </p:nvSpPr>
          <p:spPr bwMode="auto">
            <a:xfrm>
              <a:off x="1442" y="2348"/>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1865" name="Text Box 73"/>
            <p:cNvSpPr txBox="1">
              <a:spLocks noChangeArrowheads="1"/>
            </p:cNvSpPr>
            <p:nvPr/>
          </p:nvSpPr>
          <p:spPr bwMode="auto">
            <a:xfrm>
              <a:off x="1104" y="240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(t)</a:t>
              </a:r>
            </a:p>
          </p:txBody>
        </p:sp>
        <p:sp>
          <p:nvSpPr>
            <p:cNvPr id="801866" name="Line 74"/>
            <p:cNvSpPr>
              <a:spLocks noChangeShapeType="1"/>
            </p:cNvSpPr>
            <p:nvPr/>
          </p:nvSpPr>
          <p:spPr bwMode="auto">
            <a:xfrm>
              <a:off x="2198" y="2352"/>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1867" name="Text Box 75"/>
            <p:cNvSpPr txBox="1">
              <a:spLocks noChangeArrowheads="1"/>
            </p:cNvSpPr>
            <p:nvPr/>
          </p:nvSpPr>
          <p:spPr bwMode="auto">
            <a:xfrm>
              <a:off x="1860" y="240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(t)</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Date Placeholder 3"/>
          <p:cNvSpPr>
            <a:spLocks noGrp="1"/>
          </p:cNvSpPr>
          <p:nvPr>
            <p:ph type="dt" sz="half" idx="10"/>
          </p:nvPr>
        </p:nvSpPr>
        <p:spPr/>
        <p:txBody>
          <a:bodyPr/>
          <a:lstStyle/>
          <a:p>
            <a:r>
              <a:rPr lang="en-US"/>
              <a:t>ECEN 301</a:t>
            </a:r>
          </a:p>
        </p:txBody>
      </p:sp>
      <p:sp>
        <p:nvSpPr>
          <p:cNvPr id="69" name="Footer Placeholder 4"/>
          <p:cNvSpPr>
            <a:spLocks noGrp="1"/>
          </p:cNvSpPr>
          <p:nvPr>
            <p:ph type="ftr" sz="quarter" idx="11"/>
          </p:nvPr>
        </p:nvSpPr>
        <p:spPr/>
        <p:txBody>
          <a:bodyPr/>
          <a:lstStyle/>
          <a:p>
            <a:r>
              <a:rPr lang="en-US"/>
              <a:t>Discussion #14 – AC Circuit Analysis</a:t>
            </a:r>
          </a:p>
        </p:txBody>
      </p:sp>
      <p:sp>
        <p:nvSpPr>
          <p:cNvPr id="70" name="Slide Number Placeholder 5"/>
          <p:cNvSpPr>
            <a:spLocks noGrp="1"/>
          </p:cNvSpPr>
          <p:nvPr>
            <p:ph type="sldNum" sz="quarter" idx="12"/>
          </p:nvPr>
        </p:nvSpPr>
        <p:spPr/>
        <p:txBody>
          <a:bodyPr/>
          <a:lstStyle/>
          <a:p>
            <a:pPr lvl="1"/>
            <a:fld id="{C0268308-8D2B-46B5-B536-1EA30979B961}" type="slidenum">
              <a:rPr lang="en-US"/>
              <a:pPr lvl="1"/>
              <a:t>18</a:t>
            </a:fld>
            <a:endParaRPr lang="en-US"/>
          </a:p>
        </p:txBody>
      </p:sp>
      <p:sp>
        <p:nvSpPr>
          <p:cNvPr id="803842" name="Rectangle 2"/>
          <p:cNvSpPr>
            <a:spLocks noGrp="1" noChangeArrowheads="1"/>
          </p:cNvSpPr>
          <p:nvPr>
            <p:ph type="title"/>
          </p:nvPr>
        </p:nvSpPr>
        <p:spPr/>
        <p:txBody>
          <a:bodyPr/>
          <a:lstStyle/>
          <a:p>
            <a:r>
              <a:rPr lang="en-US"/>
              <a:t>RLC Circuits</a:t>
            </a:r>
          </a:p>
        </p:txBody>
      </p:sp>
      <p:sp>
        <p:nvSpPr>
          <p:cNvPr id="803843" name="Rectangle 3"/>
          <p:cNvSpPr>
            <a:spLocks noGrp="1" noChangeArrowheads="1"/>
          </p:cNvSpPr>
          <p:nvPr>
            <p:ph type="body" idx="1"/>
          </p:nvPr>
        </p:nvSpPr>
        <p:spPr>
          <a:xfrm>
            <a:off x="406400" y="1333500"/>
            <a:ext cx="8356600" cy="1028700"/>
          </a:xfrm>
        </p:spPr>
        <p:txBody>
          <a:bodyPr/>
          <a:lstStyle/>
          <a:p>
            <a:pPr>
              <a:lnSpc>
                <a:spcPct val="8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80000"/>
              </a:lnSpc>
            </a:pPr>
            <a:r>
              <a:rPr lang="en-US" sz="2400" b="1">
                <a:cs typeface="Times New Roman" pitchFamily="18" charset="0"/>
              </a:rPr>
              <a:t>v</a:t>
            </a:r>
            <a:r>
              <a:rPr lang="en-US" sz="2400" b="1" baseline="-25000">
                <a:cs typeface="Times New Roman" pitchFamily="18" charset="0"/>
              </a:rPr>
              <a:t>s</a:t>
            </a:r>
            <a:r>
              <a:rPr lang="en-US" sz="2400" b="1">
                <a:cs typeface="Times New Roman" pitchFamily="18" charset="0"/>
              </a:rPr>
              <a:t>(t)</a:t>
            </a:r>
            <a:r>
              <a:rPr lang="en-US" sz="2000" b="1">
                <a:cs typeface="Times New Roman" pitchFamily="18" charset="0"/>
              </a:rPr>
              <a: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pSp>
        <p:nvGrpSpPr>
          <p:cNvPr id="803844" name="Group 4"/>
          <p:cNvGrpSpPr>
            <a:grpSpLocks/>
          </p:cNvGrpSpPr>
          <p:nvPr/>
        </p:nvGrpSpPr>
        <p:grpSpPr bwMode="auto">
          <a:xfrm>
            <a:off x="-23813" y="2438400"/>
            <a:ext cx="4062413" cy="2716213"/>
            <a:chOff x="33" y="1631"/>
            <a:chExt cx="2559" cy="1711"/>
          </a:xfrm>
        </p:grpSpPr>
        <p:cxnSp>
          <p:nvCxnSpPr>
            <p:cNvPr id="803845" name="AutoShape 5"/>
            <p:cNvCxnSpPr>
              <a:cxnSpLocks noChangeShapeType="1"/>
              <a:stCxn id="803861" idx="2"/>
              <a:endCxn id="803878" idx="4"/>
            </p:cNvCxnSpPr>
            <p:nvPr/>
          </p:nvCxnSpPr>
          <p:spPr bwMode="auto">
            <a:xfrm rot="10800000">
              <a:off x="575" y="2658"/>
              <a:ext cx="928" cy="435"/>
            </a:xfrm>
            <a:prstGeom prst="bentConnector2">
              <a:avLst/>
            </a:prstGeom>
            <a:noFill/>
            <a:ln w="12700">
              <a:solidFill>
                <a:schemeClr val="tx1"/>
              </a:solidFill>
              <a:miter lim="800000"/>
              <a:headEnd type="none" w="lg" len="lg"/>
              <a:tailEnd type="none" w="lg" len="lg"/>
            </a:ln>
            <a:effectLst/>
          </p:spPr>
        </p:cxnSp>
        <p:grpSp>
          <p:nvGrpSpPr>
            <p:cNvPr id="803846" name="Group 6"/>
            <p:cNvGrpSpPr>
              <a:grpSpLocks/>
            </p:cNvGrpSpPr>
            <p:nvPr/>
          </p:nvGrpSpPr>
          <p:grpSpPr bwMode="auto">
            <a:xfrm rot="-16200000" flipH="1" flipV="1">
              <a:off x="961" y="1779"/>
              <a:ext cx="112" cy="287"/>
              <a:chOff x="3450" y="2313"/>
              <a:chExt cx="111" cy="216"/>
            </a:xfrm>
          </p:grpSpPr>
          <p:sp>
            <p:nvSpPr>
              <p:cNvPr id="803847"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3848"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3849"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3850"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3851"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3852"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3853"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03854" name="AutoShape 14"/>
            <p:cNvCxnSpPr>
              <a:cxnSpLocks noChangeShapeType="1"/>
              <a:stCxn id="803860" idx="2"/>
              <a:endCxn id="803849" idx="1"/>
            </p:cNvCxnSpPr>
            <p:nvPr/>
          </p:nvCxnSpPr>
          <p:spPr bwMode="auto">
            <a:xfrm flipH="1" flipV="1">
              <a:off x="1160" y="1921"/>
              <a:ext cx="336" cy="1"/>
            </a:xfrm>
            <a:prstGeom prst="straightConnector1">
              <a:avLst/>
            </a:prstGeom>
            <a:noFill/>
            <a:ln w="12700">
              <a:solidFill>
                <a:schemeClr val="tx1"/>
              </a:solidFill>
              <a:round/>
              <a:headEnd type="none" w="lg" len="lg"/>
              <a:tailEnd type="none" w="lg" len="lg"/>
            </a:ln>
            <a:effectLst/>
          </p:spPr>
        </p:cxnSp>
        <p:grpSp>
          <p:nvGrpSpPr>
            <p:cNvPr id="803855" name="Group 15"/>
            <p:cNvGrpSpPr>
              <a:grpSpLocks/>
            </p:cNvGrpSpPr>
            <p:nvPr/>
          </p:nvGrpSpPr>
          <p:grpSpPr bwMode="auto">
            <a:xfrm>
              <a:off x="1400" y="3246"/>
              <a:ext cx="288" cy="96"/>
              <a:chOff x="1392" y="3552"/>
              <a:chExt cx="288" cy="96"/>
            </a:xfrm>
          </p:grpSpPr>
          <p:sp>
            <p:nvSpPr>
              <p:cNvPr id="803856"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3857"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3858"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3859" name="Line 19"/>
            <p:cNvSpPr>
              <a:spLocks noChangeShapeType="1"/>
            </p:cNvSpPr>
            <p:nvPr/>
          </p:nvSpPr>
          <p:spPr bwMode="auto">
            <a:xfrm flipV="1">
              <a:off x="1547" y="309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3860" name="Oval 20"/>
            <p:cNvSpPr>
              <a:spLocks noChangeArrowheads="1"/>
            </p:cNvSpPr>
            <p:nvPr/>
          </p:nvSpPr>
          <p:spPr bwMode="auto">
            <a:xfrm>
              <a:off x="1496" y="188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3861" name="Oval 21"/>
            <p:cNvSpPr>
              <a:spLocks noChangeArrowheads="1"/>
            </p:cNvSpPr>
            <p:nvPr/>
          </p:nvSpPr>
          <p:spPr bwMode="auto">
            <a:xfrm>
              <a:off x="1503" y="305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3862" name="Text Box 22"/>
            <p:cNvSpPr txBox="1">
              <a:spLocks noChangeArrowheads="1"/>
            </p:cNvSpPr>
            <p:nvPr/>
          </p:nvSpPr>
          <p:spPr bwMode="auto">
            <a:xfrm>
              <a:off x="869" y="163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grpSp>
          <p:nvGrpSpPr>
            <p:cNvPr id="803863" name="Group 23"/>
            <p:cNvGrpSpPr>
              <a:grpSpLocks/>
            </p:cNvGrpSpPr>
            <p:nvPr/>
          </p:nvGrpSpPr>
          <p:grpSpPr bwMode="auto">
            <a:xfrm>
              <a:off x="1488" y="2145"/>
              <a:ext cx="111" cy="216"/>
              <a:chOff x="1670" y="2765"/>
              <a:chExt cx="111" cy="216"/>
            </a:xfrm>
          </p:grpSpPr>
          <p:sp>
            <p:nvSpPr>
              <p:cNvPr id="803864" name="Line 24"/>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3865" name="Line 25"/>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3866" name="Line 26"/>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3867" name="Line 27"/>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3868" name="Line 28"/>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3869" name="Line 29"/>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3870" name="Line 30"/>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3871" name="Text Box 31"/>
            <p:cNvSpPr txBox="1">
              <a:spLocks noChangeArrowheads="1"/>
            </p:cNvSpPr>
            <p:nvPr/>
          </p:nvSpPr>
          <p:spPr bwMode="auto">
            <a:xfrm>
              <a:off x="1556"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1</a:t>
              </a:r>
            </a:p>
            <a:p>
              <a:endParaRPr lang="en-US" b="1"/>
            </a:p>
          </p:txBody>
        </p:sp>
        <p:cxnSp>
          <p:nvCxnSpPr>
            <p:cNvPr id="803872" name="AutoShape 32"/>
            <p:cNvCxnSpPr>
              <a:cxnSpLocks noChangeShapeType="1"/>
              <a:stCxn id="803881" idx="0"/>
              <a:endCxn id="803847" idx="0"/>
            </p:cNvCxnSpPr>
            <p:nvPr/>
          </p:nvCxnSpPr>
          <p:spPr bwMode="auto">
            <a:xfrm rot="16200000">
              <a:off x="540" y="1966"/>
              <a:ext cx="367" cy="298"/>
            </a:xfrm>
            <a:prstGeom prst="bentConnector2">
              <a:avLst/>
            </a:prstGeom>
            <a:noFill/>
            <a:ln w="12700">
              <a:solidFill>
                <a:schemeClr val="tx1"/>
              </a:solidFill>
              <a:miter lim="800000"/>
              <a:headEnd type="none" w="lg" len="lg"/>
              <a:tailEnd type="none" w="lg" len="lg"/>
            </a:ln>
            <a:effectLst/>
          </p:spPr>
        </p:cxnSp>
        <p:cxnSp>
          <p:nvCxnSpPr>
            <p:cNvPr id="803873" name="AutoShape 33"/>
            <p:cNvCxnSpPr>
              <a:cxnSpLocks noChangeShapeType="1"/>
              <a:stCxn id="803895" idx="0"/>
              <a:endCxn id="803866" idx="1"/>
            </p:cNvCxnSpPr>
            <p:nvPr/>
          </p:nvCxnSpPr>
          <p:spPr bwMode="auto">
            <a:xfrm flipV="1">
              <a:off x="1545" y="2361"/>
              <a:ext cx="0" cy="231"/>
            </a:xfrm>
            <a:prstGeom prst="straightConnector1">
              <a:avLst/>
            </a:prstGeom>
            <a:noFill/>
            <a:ln w="12700">
              <a:solidFill>
                <a:schemeClr val="tx1"/>
              </a:solidFill>
              <a:round/>
              <a:headEnd type="none" w="lg" len="lg"/>
              <a:tailEnd type="none" w="lg" len="lg"/>
            </a:ln>
            <a:effectLst/>
          </p:spPr>
        </p:cxnSp>
        <p:cxnSp>
          <p:nvCxnSpPr>
            <p:cNvPr id="803874" name="AutoShape 34"/>
            <p:cNvCxnSpPr>
              <a:cxnSpLocks noChangeShapeType="1"/>
              <a:stCxn id="803860" idx="4"/>
              <a:endCxn id="803864" idx="0"/>
            </p:cNvCxnSpPr>
            <p:nvPr/>
          </p:nvCxnSpPr>
          <p:spPr bwMode="auto">
            <a:xfrm flipH="1">
              <a:off x="1536" y="1960"/>
              <a:ext cx="2" cy="185"/>
            </a:xfrm>
            <a:prstGeom prst="straightConnector1">
              <a:avLst/>
            </a:prstGeom>
            <a:noFill/>
            <a:ln w="12700">
              <a:solidFill>
                <a:schemeClr val="tx1"/>
              </a:solidFill>
              <a:round/>
              <a:headEnd type="none" w="lg" len="lg"/>
              <a:tailEnd type="none" w="lg" len="lg"/>
            </a:ln>
            <a:effectLst/>
          </p:spPr>
        </p:cxnSp>
        <p:sp>
          <p:nvSpPr>
            <p:cNvPr id="803875" name="Text Box 35"/>
            <p:cNvSpPr txBox="1">
              <a:spLocks noChangeArrowheads="1"/>
            </p:cNvSpPr>
            <p:nvPr/>
          </p:nvSpPr>
          <p:spPr bwMode="auto">
            <a:xfrm>
              <a:off x="810" y="2006"/>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803876" name="Group 36"/>
            <p:cNvGrpSpPr>
              <a:grpSpLocks/>
            </p:cNvGrpSpPr>
            <p:nvPr/>
          </p:nvGrpSpPr>
          <p:grpSpPr bwMode="auto">
            <a:xfrm>
              <a:off x="33" y="2159"/>
              <a:ext cx="708" cy="634"/>
              <a:chOff x="17" y="2426"/>
              <a:chExt cx="708" cy="634"/>
            </a:xfrm>
          </p:grpSpPr>
          <p:sp>
            <p:nvSpPr>
              <p:cNvPr id="803877" name="Text Box 37"/>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03878" name="Oval 38"/>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3879" name="Text Box 39"/>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3880" name="Text Box 40"/>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3881" name="Text Box 41"/>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3882" name="Text Box 42"/>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03883" name="AutoShape 43"/>
            <p:cNvCxnSpPr>
              <a:cxnSpLocks noChangeShapeType="1"/>
              <a:stCxn id="803860" idx="6"/>
              <a:endCxn id="803886" idx="0"/>
            </p:cNvCxnSpPr>
            <p:nvPr/>
          </p:nvCxnSpPr>
          <p:spPr bwMode="auto">
            <a:xfrm>
              <a:off x="1579" y="1922"/>
              <a:ext cx="717" cy="226"/>
            </a:xfrm>
            <a:prstGeom prst="bentConnector2">
              <a:avLst/>
            </a:prstGeom>
            <a:noFill/>
            <a:ln w="12700">
              <a:solidFill>
                <a:schemeClr val="tx1"/>
              </a:solidFill>
              <a:miter lim="800000"/>
              <a:headEnd type="none" w="lg" len="lg"/>
              <a:tailEnd type="none" w="lg" len="lg"/>
            </a:ln>
            <a:effectLst/>
          </p:spPr>
        </p:cxnSp>
        <p:sp>
          <p:nvSpPr>
            <p:cNvPr id="803884" name="Line 44"/>
            <p:cNvSpPr>
              <a:spLocks noChangeShapeType="1"/>
            </p:cNvSpPr>
            <p:nvPr/>
          </p:nvSpPr>
          <p:spPr bwMode="auto">
            <a:xfrm>
              <a:off x="816" y="2016"/>
              <a:ext cx="357" cy="0"/>
            </a:xfrm>
            <a:prstGeom prst="line">
              <a:avLst/>
            </a:prstGeom>
            <a:noFill/>
            <a:ln w="12700">
              <a:solidFill>
                <a:schemeClr val="tx1"/>
              </a:solidFill>
              <a:round/>
              <a:headEnd type="none" w="lg" len="lg"/>
              <a:tailEnd type="stealth" w="lg" len="lg"/>
            </a:ln>
            <a:effectLst/>
          </p:spPr>
          <p:txBody>
            <a:bodyPr/>
            <a:lstStyle/>
            <a:p>
              <a:endParaRPr lang="en-US"/>
            </a:p>
          </p:txBody>
        </p:sp>
        <p:grpSp>
          <p:nvGrpSpPr>
            <p:cNvPr id="803885" name="Group 45"/>
            <p:cNvGrpSpPr>
              <a:grpSpLocks/>
            </p:cNvGrpSpPr>
            <p:nvPr/>
          </p:nvGrpSpPr>
          <p:grpSpPr bwMode="auto">
            <a:xfrm>
              <a:off x="2248" y="2148"/>
              <a:ext cx="111" cy="216"/>
              <a:chOff x="1670" y="2765"/>
              <a:chExt cx="111" cy="216"/>
            </a:xfrm>
          </p:grpSpPr>
          <p:sp>
            <p:nvSpPr>
              <p:cNvPr id="803886" name="Line 46"/>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3887" name="Line 47"/>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3888" name="Line 48"/>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3889" name="Line 49"/>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3890" name="Line 50"/>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3891" name="Line 51"/>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3892" name="Line 52"/>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3893" name="Freeform 53"/>
            <p:cNvSpPr>
              <a:spLocks/>
            </p:cNvSpPr>
            <p:nvPr/>
          </p:nvSpPr>
          <p:spPr bwMode="auto">
            <a:xfrm>
              <a:off x="2251" y="2624"/>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03894" name="Text Box 54"/>
            <p:cNvSpPr txBox="1">
              <a:spLocks noChangeArrowheads="1"/>
            </p:cNvSpPr>
            <p:nvPr/>
          </p:nvSpPr>
          <p:spPr bwMode="auto">
            <a:xfrm>
              <a:off x="2332" y="2448"/>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2</a:t>
              </a:r>
            </a:p>
            <a:p>
              <a:endParaRPr lang="en-US" b="1"/>
            </a:p>
          </p:txBody>
        </p:sp>
        <p:sp>
          <p:nvSpPr>
            <p:cNvPr id="803895" name="Freeform 55"/>
            <p:cNvSpPr>
              <a:spLocks/>
            </p:cNvSpPr>
            <p:nvPr/>
          </p:nvSpPr>
          <p:spPr bwMode="auto">
            <a:xfrm>
              <a:off x="1496" y="2592"/>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03896" name="AutoShape 56"/>
            <p:cNvCxnSpPr>
              <a:cxnSpLocks noChangeShapeType="1"/>
              <a:stCxn id="803861" idx="0"/>
              <a:endCxn id="803895" idx="19"/>
            </p:cNvCxnSpPr>
            <p:nvPr/>
          </p:nvCxnSpPr>
          <p:spPr bwMode="auto">
            <a:xfrm flipH="1" flipV="1">
              <a:off x="1544" y="2880"/>
              <a:ext cx="1" cy="174"/>
            </a:xfrm>
            <a:prstGeom prst="straightConnector1">
              <a:avLst/>
            </a:prstGeom>
            <a:noFill/>
            <a:ln w="12700">
              <a:solidFill>
                <a:schemeClr val="tx1"/>
              </a:solidFill>
              <a:round/>
              <a:headEnd type="none" w="lg" len="lg"/>
              <a:tailEnd type="none" w="lg" len="lg"/>
            </a:ln>
            <a:effectLst/>
          </p:spPr>
        </p:cxnSp>
        <p:cxnSp>
          <p:nvCxnSpPr>
            <p:cNvPr id="803897" name="AutoShape 57"/>
            <p:cNvCxnSpPr>
              <a:cxnSpLocks noChangeShapeType="1"/>
              <a:stCxn id="803893" idx="0"/>
              <a:endCxn id="803888" idx="1"/>
            </p:cNvCxnSpPr>
            <p:nvPr/>
          </p:nvCxnSpPr>
          <p:spPr bwMode="auto">
            <a:xfrm flipV="1">
              <a:off x="2300" y="2364"/>
              <a:ext cx="5" cy="260"/>
            </a:xfrm>
            <a:prstGeom prst="straightConnector1">
              <a:avLst/>
            </a:prstGeom>
            <a:noFill/>
            <a:ln w="12700">
              <a:solidFill>
                <a:schemeClr val="tx1"/>
              </a:solidFill>
              <a:round/>
              <a:headEnd type="none" w="lg" len="lg"/>
              <a:tailEnd type="none" w="lg" len="lg"/>
            </a:ln>
            <a:effectLst/>
          </p:spPr>
        </p:cxnSp>
        <p:cxnSp>
          <p:nvCxnSpPr>
            <p:cNvPr id="803898" name="AutoShape 58"/>
            <p:cNvCxnSpPr>
              <a:cxnSpLocks noChangeShapeType="1"/>
              <a:stCxn id="803861" idx="6"/>
              <a:endCxn id="803893" idx="19"/>
            </p:cNvCxnSpPr>
            <p:nvPr/>
          </p:nvCxnSpPr>
          <p:spPr bwMode="auto">
            <a:xfrm flipV="1">
              <a:off x="1586" y="2912"/>
              <a:ext cx="713" cy="181"/>
            </a:xfrm>
            <a:prstGeom prst="bentConnector2">
              <a:avLst/>
            </a:prstGeom>
            <a:noFill/>
            <a:ln w="12700">
              <a:solidFill>
                <a:schemeClr val="tx1"/>
              </a:solidFill>
              <a:miter lim="800000"/>
              <a:headEnd type="none" w="lg" len="lg"/>
              <a:tailEnd type="none" w="lg" len="lg"/>
            </a:ln>
            <a:effectLst/>
          </p:spPr>
        </p:cxnSp>
        <p:sp>
          <p:nvSpPr>
            <p:cNvPr id="803899" name="Text Box 59"/>
            <p:cNvSpPr txBox="1">
              <a:spLocks noChangeArrowheads="1"/>
            </p:cNvSpPr>
            <p:nvPr/>
          </p:nvSpPr>
          <p:spPr bwMode="auto">
            <a:xfrm>
              <a:off x="2324"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sp>
          <p:nvSpPr>
            <p:cNvPr id="803900" name="Text Box 60"/>
            <p:cNvSpPr txBox="1">
              <a:spLocks noChangeArrowheads="1"/>
            </p:cNvSpPr>
            <p:nvPr/>
          </p:nvSpPr>
          <p:spPr bwMode="auto">
            <a:xfrm>
              <a:off x="1564" y="2413"/>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1</a:t>
              </a:r>
            </a:p>
            <a:p>
              <a:endParaRPr lang="en-US" b="1"/>
            </a:p>
          </p:txBody>
        </p:sp>
        <p:sp>
          <p:nvSpPr>
            <p:cNvPr id="803901" name="Line 61"/>
            <p:cNvSpPr>
              <a:spLocks noChangeShapeType="1"/>
            </p:cNvSpPr>
            <p:nvPr/>
          </p:nvSpPr>
          <p:spPr bwMode="auto">
            <a:xfrm>
              <a:off x="1442" y="2348"/>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3902" name="Text Box 62"/>
            <p:cNvSpPr txBox="1">
              <a:spLocks noChangeArrowheads="1"/>
            </p:cNvSpPr>
            <p:nvPr/>
          </p:nvSpPr>
          <p:spPr bwMode="auto">
            <a:xfrm>
              <a:off x="1104" y="240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(t)</a:t>
              </a:r>
            </a:p>
          </p:txBody>
        </p:sp>
        <p:sp>
          <p:nvSpPr>
            <p:cNvPr id="803903" name="Line 63"/>
            <p:cNvSpPr>
              <a:spLocks noChangeShapeType="1"/>
            </p:cNvSpPr>
            <p:nvPr/>
          </p:nvSpPr>
          <p:spPr bwMode="auto">
            <a:xfrm>
              <a:off x="2198" y="2352"/>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3904" name="Text Box 64"/>
            <p:cNvSpPr txBox="1">
              <a:spLocks noChangeArrowheads="1"/>
            </p:cNvSpPr>
            <p:nvPr/>
          </p:nvSpPr>
          <p:spPr bwMode="auto">
            <a:xfrm>
              <a:off x="1860" y="240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(t)</a:t>
              </a:r>
            </a:p>
          </p:txBody>
        </p:sp>
      </p:grpSp>
      <p:sp>
        <p:nvSpPr>
          <p:cNvPr id="803905" name="Text Box 65"/>
          <p:cNvSpPr txBox="1">
            <a:spLocks noChangeArrowheads="1"/>
          </p:cNvSpPr>
          <p:nvPr/>
        </p:nvSpPr>
        <p:spPr bwMode="auto">
          <a:xfrm>
            <a:off x="4657725" y="2563813"/>
            <a:ext cx="4191000" cy="379412"/>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p:txBody>
      </p:sp>
      <p:sp>
        <p:nvSpPr>
          <p:cNvPr id="803906" name="Line 66"/>
          <p:cNvSpPr>
            <a:spLocks noChangeShapeType="1"/>
          </p:cNvSpPr>
          <p:nvPr/>
        </p:nvSpPr>
        <p:spPr bwMode="auto">
          <a:xfrm flipH="1">
            <a:off x="1209675" y="3519488"/>
            <a:ext cx="3448050" cy="215900"/>
          </a:xfrm>
          <a:prstGeom prst="line">
            <a:avLst/>
          </a:prstGeom>
          <a:noFill/>
          <a:ln w="28575">
            <a:solidFill>
              <a:srgbClr val="800000"/>
            </a:solidFill>
            <a:round/>
            <a:headEnd type="none" w="lg" len="lg"/>
            <a:tailEnd type="stealth" w="lg" len="lg"/>
          </a:ln>
          <a:effectLst/>
        </p:spPr>
        <p:txBody>
          <a:bodyPr/>
          <a:lstStyle/>
          <a:p>
            <a:endParaRPr lang="en-US"/>
          </a:p>
        </p:txBody>
      </p:sp>
      <p:sp>
        <p:nvSpPr>
          <p:cNvPr id="803907" name="Text Box 67"/>
          <p:cNvSpPr txBox="1">
            <a:spLocks noChangeArrowheads="1"/>
          </p:cNvSpPr>
          <p:nvPr/>
        </p:nvSpPr>
        <p:spPr bwMode="auto">
          <a:xfrm>
            <a:off x="4718050" y="3365500"/>
            <a:ext cx="3571875"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pPr algn="l"/>
            <a:r>
              <a:rPr lang="en-US"/>
              <a:t>Only one AC source - </a:t>
            </a:r>
            <a:r>
              <a:rPr lang="el-GR" b="1">
                <a:solidFill>
                  <a:schemeClr val="bg2"/>
                </a:solidFill>
              </a:rPr>
              <a:t>ω</a:t>
            </a:r>
            <a:r>
              <a:rPr lang="en-US">
                <a:solidFill>
                  <a:schemeClr val="bg2"/>
                </a:solidFill>
              </a:rPr>
              <a:t> = 377 rad/s</a:t>
            </a:r>
            <a:r>
              <a:rPr lang="en-US"/>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Date Placeholder 3"/>
          <p:cNvSpPr>
            <a:spLocks noGrp="1"/>
          </p:cNvSpPr>
          <p:nvPr>
            <p:ph type="dt" sz="half" idx="10"/>
          </p:nvPr>
        </p:nvSpPr>
        <p:spPr/>
        <p:txBody>
          <a:bodyPr/>
          <a:lstStyle/>
          <a:p>
            <a:r>
              <a:rPr lang="en-US"/>
              <a:t>ECEN 301</a:t>
            </a:r>
          </a:p>
        </p:txBody>
      </p:sp>
      <p:sp>
        <p:nvSpPr>
          <p:cNvPr id="107" name="Footer Placeholder 4"/>
          <p:cNvSpPr>
            <a:spLocks noGrp="1"/>
          </p:cNvSpPr>
          <p:nvPr>
            <p:ph type="ftr" sz="quarter" idx="11"/>
          </p:nvPr>
        </p:nvSpPr>
        <p:spPr/>
        <p:txBody>
          <a:bodyPr/>
          <a:lstStyle/>
          <a:p>
            <a:r>
              <a:rPr lang="en-US"/>
              <a:t>Discussion #14 – AC Circuit Analysis</a:t>
            </a:r>
          </a:p>
        </p:txBody>
      </p:sp>
      <p:sp>
        <p:nvSpPr>
          <p:cNvPr id="108" name="Slide Number Placeholder 5"/>
          <p:cNvSpPr>
            <a:spLocks noGrp="1"/>
          </p:cNvSpPr>
          <p:nvPr>
            <p:ph type="sldNum" sz="quarter" idx="12"/>
          </p:nvPr>
        </p:nvSpPr>
        <p:spPr/>
        <p:txBody>
          <a:bodyPr/>
          <a:lstStyle/>
          <a:p>
            <a:pPr lvl="1"/>
            <a:fld id="{96617378-E8C4-4F04-AFB8-3CBDFC29E883}" type="slidenum">
              <a:rPr lang="en-US"/>
              <a:pPr lvl="1"/>
              <a:t>19</a:t>
            </a:fld>
            <a:endParaRPr lang="en-US"/>
          </a:p>
        </p:txBody>
      </p:sp>
      <p:sp>
        <p:nvSpPr>
          <p:cNvPr id="802818" name="Rectangle 2"/>
          <p:cNvSpPr>
            <a:spLocks noGrp="1" noChangeArrowheads="1"/>
          </p:cNvSpPr>
          <p:nvPr>
            <p:ph type="title"/>
          </p:nvPr>
        </p:nvSpPr>
        <p:spPr/>
        <p:txBody>
          <a:bodyPr/>
          <a:lstStyle/>
          <a:p>
            <a:r>
              <a:rPr lang="en-US"/>
              <a:t>RLC Circuits</a:t>
            </a:r>
          </a:p>
        </p:txBody>
      </p:sp>
      <p:sp>
        <p:nvSpPr>
          <p:cNvPr id="802819" name="Rectangle 3"/>
          <p:cNvSpPr>
            <a:spLocks noGrp="1" noChangeArrowheads="1"/>
          </p:cNvSpPr>
          <p:nvPr>
            <p:ph type="body" idx="1"/>
          </p:nvPr>
        </p:nvSpPr>
        <p:spPr>
          <a:xfrm>
            <a:off x="406400" y="1333500"/>
            <a:ext cx="8356600" cy="1028700"/>
          </a:xfrm>
        </p:spPr>
        <p:txBody>
          <a:bodyPr/>
          <a:lstStyle/>
          <a:p>
            <a:pPr>
              <a:lnSpc>
                <a:spcPct val="8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80000"/>
              </a:lnSpc>
            </a:pPr>
            <a:r>
              <a:rPr lang="en-US" sz="2400" b="1">
                <a:cs typeface="Times New Roman" pitchFamily="18" charset="0"/>
              </a:rPr>
              <a:t>v</a:t>
            </a:r>
            <a:r>
              <a:rPr lang="en-US" sz="2400" b="1" baseline="-25000">
                <a:cs typeface="Times New Roman" pitchFamily="18" charset="0"/>
              </a:rPr>
              <a:t>s</a:t>
            </a:r>
            <a:r>
              <a:rPr lang="en-US" sz="2400" b="1">
                <a:cs typeface="Times New Roman" pitchFamily="18" charset="0"/>
              </a:rPr>
              <a:t>(t)</a:t>
            </a:r>
            <a:r>
              <a:rPr lang="en-US" sz="2000" b="1">
                <a:cs typeface="Times New Roman" pitchFamily="18" charset="0"/>
              </a:rPr>
              <a: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pSp>
        <p:nvGrpSpPr>
          <p:cNvPr id="802820" name="Group 4"/>
          <p:cNvGrpSpPr>
            <a:grpSpLocks/>
          </p:cNvGrpSpPr>
          <p:nvPr/>
        </p:nvGrpSpPr>
        <p:grpSpPr bwMode="auto">
          <a:xfrm>
            <a:off x="-23813" y="2438400"/>
            <a:ext cx="4062413" cy="2716213"/>
            <a:chOff x="33" y="1631"/>
            <a:chExt cx="2559" cy="1711"/>
          </a:xfrm>
        </p:grpSpPr>
        <p:cxnSp>
          <p:nvCxnSpPr>
            <p:cNvPr id="802821" name="AutoShape 5"/>
            <p:cNvCxnSpPr>
              <a:cxnSpLocks noChangeShapeType="1"/>
              <a:stCxn id="802837" idx="2"/>
              <a:endCxn id="802854" idx="4"/>
            </p:cNvCxnSpPr>
            <p:nvPr/>
          </p:nvCxnSpPr>
          <p:spPr bwMode="auto">
            <a:xfrm rot="10800000">
              <a:off x="575" y="2658"/>
              <a:ext cx="928" cy="435"/>
            </a:xfrm>
            <a:prstGeom prst="bentConnector2">
              <a:avLst/>
            </a:prstGeom>
            <a:noFill/>
            <a:ln w="12700">
              <a:solidFill>
                <a:schemeClr val="tx1"/>
              </a:solidFill>
              <a:miter lim="800000"/>
              <a:headEnd type="none" w="lg" len="lg"/>
              <a:tailEnd type="none" w="lg" len="lg"/>
            </a:ln>
            <a:effectLst/>
          </p:spPr>
        </p:cxnSp>
        <p:grpSp>
          <p:nvGrpSpPr>
            <p:cNvPr id="802822" name="Group 6"/>
            <p:cNvGrpSpPr>
              <a:grpSpLocks/>
            </p:cNvGrpSpPr>
            <p:nvPr/>
          </p:nvGrpSpPr>
          <p:grpSpPr bwMode="auto">
            <a:xfrm rot="-16200000" flipH="1" flipV="1">
              <a:off x="961" y="1779"/>
              <a:ext cx="112" cy="287"/>
              <a:chOff x="3450" y="2313"/>
              <a:chExt cx="111" cy="216"/>
            </a:xfrm>
          </p:grpSpPr>
          <p:sp>
            <p:nvSpPr>
              <p:cNvPr id="802823"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2824"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2825"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2826"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2827"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2828"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2829"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02830" name="AutoShape 14"/>
            <p:cNvCxnSpPr>
              <a:cxnSpLocks noChangeShapeType="1"/>
              <a:stCxn id="802836" idx="2"/>
              <a:endCxn id="802825" idx="1"/>
            </p:cNvCxnSpPr>
            <p:nvPr/>
          </p:nvCxnSpPr>
          <p:spPr bwMode="auto">
            <a:xfrm flipH="1" flipV="1">
              <a:off x="1160" y="1921"/>
              <a:ext cx="336" cy="1"/>
            </a:xfrm>
            <a:prstGeom prst="straightConnector1">
              <a:avLst/>
            </a:prstGeom>
            <a:noFill/>
            <a:ln w="12700">
              <a:solidFill>
                <a:schemeClr val="tx1"/>
              </a:solidFill>
              <a:round/>
              <a:headEnd type="none" w="lg" len="lg"/>
              <a:tailEnd type="none" w="lg" len="lg"/>
            </a:ln>
            <a:effectLst/>
          </p:spPr>
        </p:cxnSp>
        <p:grpSp>
          <p:nvGrpSpPr>
            <p:cNvPr id="802831" name="Group 15"/>
            <p:cNvGrpSpPr>
              <a:grpSpLocks/>
            </p:cNvGrpSpPr>
            <p:nvPr/>
          </p:nvGrpSpPr>
          <p:grpSpPr bwMode="auto">
            <a:xfrm>
              <a:off x="1400" y="3246"/>
              <a:ext cx="288" cy="96"/>
              <a:chOff x="1392" y="3552"/>
              <a:chExt cx="288" cy="96"/>
            </a:xfrm>
          </p:grpSpPr>
          <p:sp>
            <p:nvSpPr>
              <p:cNvPr id="802832"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2833"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2834"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2835" name="Line 19"/>
            <p:cNvSpPr>
              <a:spLocks noChangeShapeType="1"/>
            </p:cNvSpPr>
            <p:nvPr/>
          </p:nvSpPr>
          <p:spPr bwMode="auto">
            <a:xfrm flipV="1">
              <a:off x="1547" y="309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2836" name="Oval 20"/>
            <p:cNvSpPr>
              <a:spLocks noChangeArrowheads="1"/>
            </p:cNvSpPr>
            <p:nvPr/>
          </p:nvSpPr>
          <p:spPr bwMode="auto">
            <a:xfrm>
              <a:off x="1496" y="188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2837" name="Oval 21"/>
            <p:cNvSpPr>
              <a:spLocks noChangeArrowheads="1"/>
            </p:cNvSpPr>
            <p:nvPr/>
          </p:nvSpPr>
          <p:spPr bwMode="auto">
            <a:xfrm>
              <a:off x="1503" y="305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2838" name="Text Box 22"/>
            <p:cNvSpPr txBox="1">
              <a:spLocks noChangeArrowheads="1"/>
            </p:cNvSpPr>
            <p:nvPr/>
          </p:nvSpPr>
          <p:spPr bwMode="auto">
            <a:xfrm>
              <a:off x="869" y="163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grpSp>
          <p:nvGrpSpPr>
            <p:cNvPr id="802839" name="Group 23"/>
            <p:cNvGrpSpPr>
              <a:grpSpLocks/>
            </p:cNvGrpSpPr>
            <p:nvPr/>
          </p:nvGrpSpPr>
          <p:grpSpPr bwMode="auto">
            <a:xfrm>
              <a:off x="1488" y="2145"/>
              <a:ext cx="111" cy="216"/>
              <a:chOff x="1670" y="2765"/>
              <a:chExt cx="111" cy="216"/>
            </a:xfrm>
          </p:grpSpPr>
          <p:sp>
            <p:nvSpPr>
              <p:cNvPr id="802840" name="Line 24"/>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2841" name="Line 25"/>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2842" name="Line 26"/>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2843" name="Line 27"/>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2844" name="Line 28"/>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2845" name="Line 29"/>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2846" name="Line 30"/>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2847" name="Text Box 31"/>
            <p:cNvSpPr txBox="1">
              <a:spLocks noChangeArrowheads="1"/>
            </p:cNvSpPr>
            <p:nvPr/>
          </p:nvSpPr>
          <p:spPr bwMode="auto">
            <a:xfrm>
              <a:off x="1556"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1</a:t>
              </a:r>
            </a:p>
            <a:p>
              <a:endParaRPr lang="en-US" b="1"/>
            </a:p>
          </p:txBody>
        </p:sp>
        <p:cxnSp>
          <p:nvCxnSpPr>
            <p:cNvPr id="802848" name="AutoShape 32"/>
            <p:cNvCxnSpPr>
              <a:cxnSpLocks noChangeShapeType="1"/>
              <a:stCxn id="802857" idx="0"/>
              <a:endCxn id="802823" idx="0"/>
            </p:cNvCxnSpPr>
            <p:nvPr/>
          </p:nvCxnSpPr>
          <p:spPr bwMode="auto">
            <a:xfrm rot="16200000">
              <a:off x="540" y="1966"/>
              <a:ext cx="367" cy="298"/>
            </a:xfrm>
            <a:prstGeom prst="bentConnector2">
              <a:avLst/>
            </a:prstGeom>
            <a:noFill/>
            <a:ln w="12700">
              <a:solidFill>
                <a:schemeClr val="tx1"/>
              </a:solidFill>
              <a:miter lim="800000"/>
              <a:headEnd type="none" w="lg" len="lg"/>
              <a:tailEnd type="none" w="lg" len="lg"/>
            </a:ln>
            <a:effectLst/>
          </p:spPr>
        </p:cxnSp>
        <p:cxnSp>
          <p:nvCxnSpPr>
            <p:cNvPr id="802849" name="AutoShape 33"/>
            <p:cNvCxnSpPr>
              <a:cxnSpLocks noChangeShapeType="1"/>
              <a:stCxn id="802871" idx="0"/>
              <a:endCxn id="802842" idx="1"/>
            </p:cNvCxnSpPr>
            <p:nvPr/>
          </p:nvCxnSpPr>
          <p:spPr bwMode="auto">
            <a:xfrm flipV="1">
              <a:off x="1545" y="2361"/>
              <a:ext cx="0" cy="231"/>
            </a:xfrm>
            <a:prstGeom prst="straightConnector1">
              <a:avLst/>
            </a:prstGeom>
            <a:noFill/>
            <a:ln w="12700">
              <a:solidFill>
                <a:schemeClr val="tx1"/>
              </a:solidFill>
              <a:round/>
              <a:headEnd type="none" w="lg" len="lg"/>
              <a:tailEnd type="none" w="lg" len="lg"/>
            </a:ln>
            <a:effectLst/>
          </p:spPr>
        </p:cxnSp>
        <p:cxnSp>
          <p:nvCxnSpPr>
            <p:cNvPr id="802850" name="AutoShape 34"/>
            <p:cNvCxnSpPr>
              <a:cxnSpLocks noChangeShapeType="1"/>
              <a:stCxn id="802836" idx="4"/>
              <a:endCxn id="802840" idx="0"/>
            </p:cNvCxnSpPr>
            <p:nvPr/>
          </p:nvCxnSpPr>
          <p:spPr bwMode="auto">
            <a:xfrm flipH="1">
              <a:off x="1536" y="1960"/>
              <a:ext cx="2" cy="185"/>
            </a:xfrm>
            <a:prstGeom prst="straightConnector1">
              <a:avLst/>
            </a:prstGeom>
            <a:noFill/>
            <a:ln w="12700">
              <a:solidFill>
                <a:schemeClr val="tx1"/>
              </a:solidFill>
              <a:round/>
              <a:headEnd type="none" w="lg" len="lg"/>
              <a:tailEnd type="none" w="lg" len="lg"/>
            </a:ln>
            <a:effectLst/>
          </p:spPr>
        </p:cxnSp>
        <p:sp>
          <p:nvSpPr>
            <p:cNvPr id="802851" name="Text Box 35"/>
            <p:cNvSpPr txBox="1">
              <a:spLocks noChangeArrowheads="1"/>
            </p:cNvSpPr>
            <p:nvPr/>
          </p:nvSpPr>
          <p:spPr bwMode="auto">
            <a:xfrm>
              <a:off x="810" y="2006"/>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802852" name="Group 36"/>
            <p:cNvGrpSpPr>
              <a:grpSpLocks/>
            </p:cNvGrpSpPr>
            <p:nvPr/>
          </p:nvGrpSpPr>
          <p:grpSpPr bwMode="auto">
            <a:xfrm>
              <a:off x="33" y="2159"/>
              <a:ext cx="708" cy="634"/>
              <a:chOff x="17" y="2426"/>
              <a:chExt cx="708" cy="634"/>
            </a:xfrm>
          </p:grpSpPr>
          <p:sp>
            <p:nvSpPr>
              <p:cNvPr id="802853" name="Text Box 37"/>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02854" name="Oval 38"/>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2855" name="Text Box 39"/>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2856" name="Text Box 40"/>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2857" name="Text Box 41"/>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2858" name="Text Box 42"/>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02859" name="AutoShape 43"/>
            <p:cNvCxnSpPr>
              <a:cxnSpLocks noChangeShapeType="1"/>
              <a:stCxn id="802836" idx="6"/>
              <a:endCxn id="802862" idx="0"/>
            </p:cNvCxnSpPr>
            <p:nvPr/>
          </p:nvCxnSpPr>
          <p:spPr bwMode="auto">
            <a:xfrm>
              <a:off x="1579" y="1922"/>
              <a:ext cx="717" cy="226"/>
            </a:xfrm>
            <a:prstGeom prst="bentConnector2">
              <a:avLst/>
            </a:prstGeom>
            <a:noFill/>
            <a:ln w="12700">
              <a:solidFill>
                <a:schemeClr val="tx1"/>
              </a:solidFill>
              <a:miter lim="800000"/>
              <a:headEnd type="none" w="lg" len="lg"/>
              <a:tailEnd type="none" w="lg" len="lg"/>
            </a:ln>
            <a:effectLst/>
          </p:spPr>
        </p:cxnSp>
        <p:sp>
          <p:nvSpPr>
            <p:cNvPr id="802860" name="Line 44"/>
            <p:cNvSpPr>
              <a:spLocks noChangeShapeType="1"/>
            </p:cNvSpPr>
            <p:nvPr/>
          </p:nvSpPr>
          <p:spPr bwMode="auto">
            <a:xfrm>
              <a:off x="816" y="2016"/>
              <a:ext cx="357" cy="0"/>
            </a:xfrm>
            <a:prstGeom prst="line">
              <a:avLst/>
            </a:prstGeom>
            <a:noFill/>
            <a:ln w="12700">
              <a:solidFill>
                <a:schemeClr val="tx1"/>
              </a:solidFill>
              <a:round/>
              <a:headEnd type="none" w="lg" len="lg"/>
              <a:tailEnd type="stealth" w="lg" len="lg"/>
            </a:ln>
            <a:effectLst/>
          </p:spPr>
          <p:txBody>
            <a:bodyPr/>
            <a:lstStyle/>
            <a:p>
              <a:endParaRPr lang="en-US"/>
            </a:p>
          </p:txBody>
        </p:sp>
        <p:grpSp>
          <p:nvGrpSpPr>
            <p:cNvPr id="802861" name="Group 45"/>
            <p:cNvGrpSpPr>
              <a:grpSpLocks/>
            </p:cNvGrpSpPr>
            <p:nvPr/>
          </p:nvGrpSpPr>
          <p:grpSpPr bwMode="auto">
            <a:xfrm>
              <a:off x="2248" y="2148"/>
              <a:ext cx="111" cy="216"/>
              <a:chOff x="1670" y="2765"/>
              <a:chExt cx="111" cy="216"/>
            </a:xfrm>
          </p:grpSpPr>
          <p:sp>
            <p:nvSpPr>
              <p:cNvPr id="802862" name="Line 46"/>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02863" name="Line 47"/>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02864" name="Line 48"/>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02865" name="Line 49"/>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02866" name="Line 50"/>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02867" name="Line 51"/>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02868" name="Line 52"/>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2869" name="Freeform 53"/>
            <p:cNvSpPr>
              <a:spLocks/>
            </p:cNvSpPr>
            <p:nvPr/>
          </p:nvSpPr>
          <p:spPr bwMode="auto">
            <a:xfrm>
              <a:off x="2251" y="2624"/>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02870" name="Text Box 54"/>
            <p:cNvSpPr txBox="1">
              <a:spLocks noChangeArrowheads="1"/>
            </p:cNvSpPr>
            <p:nvPr/>
          </p:nvSpPr>
          <p:spPr bwMode="auto">
            <a:xfrm>
              <a:off x="2332" y="2448"/>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2</a:t>
              </a:r>
            </a:p>
            <a:p>
              <a:endParaRPr lang="en-US" b="1"/>
            </a:p>
          </p:txBody>
        </p:sp>
        <p:sp>
          <p:nvSpPr>
            <p:cNvPr id="802871" name="Freeform 55"/>
            <p:cNvSpPr>
              <a:spLocks/>
            </p:cNvSpPr>
            <p:nvPr/>
          </p:nvSpPr>
          <p:spPr bwMode="auto">
            <a:xfrm>
              <a:off x="1496" y="2592"/>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02872" name="AutoShape 56"/>
            <p:cNvCxnSpPr>
              <a:cxnSpLocks noChangeShapeType="1"/>
              <a:stCxn id="802837" idx="0"/>
              <a:endCxn id="802871" idx="19"/>
            </p:cNvCxnSpPr>
            <p:nvPr/>
          </p:nvCxnSpPr>
          <p:spPr bwMode="auto">
            <a:xfrm flipH="1" flipV="1">
              <a:off x="1544" y="2880"/>
              <a:ext cx="1" cy="174"/>
            </a:xfrm>
            <a:prstGeom prst="straightConnector1">
              <a:avLst/>
            </a:prstGeom>
            <a:noFill/>
            <a:ln w="12700">
              <a:solidFill>
                <a:schemeClr val="tx1"/>
              </a:solidFill>
              <a:round/>
              <a:headEnd type="none" w="lg" len="lg"/>
              <a:tailEnd type="none" w="lg" len="lg"/>
            </a:ln>
            <a:effectLst/>
          </p:spPr>
        </p:cxnSp>
        <p:cxnSp>
          <p:nvCxnSpPr>
            <p:cNvPr id="802873" name="AutoShape 57"/>
            <p:cNvCxnSpPr>
              <a:cxnSpLocks noChangeShapeType="1"/>
              <a:stCxn id="802869" idx="0"/>
              <a:endCxn id="802864" idx="1"/>
            </p:cNvCxnSpPr>
            <p:nvPr/>
          </p:nvCxnSpPr>
          <p:spPr bwMode="auto">
            <a:xfrm flipV="1">
              <a:off x="2300" y="2364"/>
              <a:ext cx="5" cy="260"/>
            </a:xfrm>
            <a:prstGeom prst="straightConnector1">
              <a:avLst/>
            </a:prstGeom>
            <a:noFill/>
            <a:ln w="12700">
              <a:solidFill>
                <a:schemeClr val="tx1"/>
              </a:solidFill>
              <a:round/>
              <a:headEnd type="none" w="lg" len="lg"/>
              <a:tailEnd type="none" w="lg" len="lg"/>
            </a:ln>
            <a:effectLst/>
          </p:spPr>
        </p:cxnSp>
        <p:cxnSp>
          <p:nvCxnSpPr>
            <p:cNvPr id="802874" name="AutoShape 58"/>
            <p:cNvCxnSpPr>
              <a:cxnSpLocks noChangeShapeType="1"/>
              <a:stCxn id="802837" idx="6"/>
              <a:endCxn id="802869" idx="19"/>
            </p:cNvCxnSpPr>
            <p:nvPr/>
          </p:nvCxnSpPr>
          <p:spPr bwMode="auto">
            <a:xfrm flipV="1">
              <a:off x="1586" y="2912"/>
              <a:ext cx="713" cy="181"/>
            </a:xfrm>
            <a:prstGeom prst="bentConnector2">
              <a:avLst/>
            </a:prstGeom>
            <a:noFill/>
            <a:ln w="12700">
              <a:solidFill>
                <a:schemeClr val="tx1"/>
              </a:solidFill>
              <a:miter lim="800000"/>
              <a:headEnd type="none" w="lg" len="lg"/>
              <a:tailEnd type="none" w="lg" len="lg"/>
            </a:ln>
            <a:effectLst/>
          </p:spPr>
        </p:cxnSp>
        <p:sp>
          <p:nvSpPr>
            <p:cNvPr id="802875" name="Text Box 59"/>
            <p:cNvSpPr txBox="1">
              <a:spLocks noChangeArrowheads="1"/>
            </p:cNvSpPr>
            <p:nvPr/>
          </p:nvSpPr>
          <p:spPr bwMode="auto">
            <a:xfrm>
              <a:off x="2324" y="196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sp>
          <p:nvSpPr>
            <p:cNvPr id="802876" name="Text Box 60"/>
            <p:cNvSpPr txBox="1">
              <a:spLocks noChangeArrowheads="1"/>
            </p:cNvSpPr>
            <p:nvPr/>
          </p:nvSpPr>
          <p:spPr bwMode="auto">
            <a:xfrm>
              <a:off x="1564" y="2413"/>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L</a:t>
              </a:r>
              <a:r>
                <a:rPr lang="en-US" b="1" baseline="-25000"/>
                <a:t>1</a:t>
              </a:r>
            </a:p>
            <a:p>
              <a:endParaRPr lang="en-US" b="1"/>
            </a:p>
          </p:txBody>
        </p:sp>
        <p:sp>
          <p:nvSpPr>
            <p:cNvPr id="802877" name="Line 61"/>
            <p:cNvSpPr>
              <a:spLocks noChangeShapeType="1"/>
            </p:cNvSpPr>
            <p:nvPr/>
          </p:nvSpPr>
          <p:spPr bwMode="auto">
            <a:xfrm>
              <a:off x="1442" y="2348"/>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2878" name="Text Box 62"/>
            <p:cNvSpPr txBox="1">
              <a:spLocks noChangeArrowheads="1"/>
            </p:cNvSpPr>
            <p:nvPr/>
          </p:nvSpPr>
          <p:spPr bwMode="auto">
            <a:xfrm>
              <a:off x="1104" y="240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(t)</a:t>
              </a:r>
            </a:p>
          </p:txBody>
        </p:sp>
        <p:sp>
          <p:nvSpPr>
            <p:cNvPr id="802879" name="Line 63"/>
            <p:cNvSpPr>
              <a:spLocks noChangeShapeType="1"/>
            </p:cNvSpPr>
            <p:nvPr/>
          </p:nvSpPr>
          <p:spPr bwMode="auto">
            <a:xfrm>
              <a:off x="2198" y="2352"/>
              <a:ext cx="0" cy="310"/>
            </a:xfrm>
            <a:prstGeom prst="line">
              <a:avLst/>
            </a:prstGeom>
            <a:noFill/>
            <a:ln w="12700">
              <a:solidFill>
                <a:schemeClr val="tx1"/>
              </a:solidFill>
              <a:round/>
              <a:headEnd type="none" w="lg" len="lg"/>
              <a:tailEnd type="stealth" w="lg" len="lg"/>
            </a:ln>
            <a:effectLst/>
          </p:spPr>
          <p:txBody>
            <a:bodyPr/>
            <a:lstStyle/>
            <a:p>
              <a:endParaRPr lang="en-US"/>
            </a:p>
          </p:txBody>
        </p:sp>
        <p:sp>
          <p:nvSpPr>
            <p:cNvPr id="802880" name="Text Box 64"/>
            <p:cNvSpPr txBox="1">
              <a:spLocks noChangeArrowheads="1"/>
            </p:cNvSpPr>
            <p:nvPr/>
          </p:nvSpPr>
          <p:spPr bwMode="auto">
            <a:xfrm>
              <a:off x="1860" y="240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(t)</a:t>
              </a:r>
            </a:p>
          </p:txBody>
        </p:sp>
      </p:grpSp>
      <p:grpSp>
        <p:nvGrpSpPr>
          <p:cNvPr id="802881" name="Group 65"/>
          <p:cNvGrpSpPr>
            <a:grpSpLocks/>
          </p:cNvGrpSpPr>
          <p:nvPr/>
        </p:nvGrpSpPr>
        <p:grpSpPr bwMode="auto">
          <a:xfrm>
            <a:off x="4038600" y="3151188"/>
            <a:ext cx="5119688" cy="2792412"/>
            <a:chOff x="2544" y="1553"/>
            <a:chExt cx="3225" cy="1759"/>
          </a:xfrm>
        </p:grpSpPr>
        <p:sp>
          <p:nvSpPr>
            <p:cNvPr id="802882" name="Text Box 66"/>
            <p:cNvSpPr txBox="1">
              <a:spLocks noChangeArrowheads="1"/>
            </p:cNvSpPr>
            <p:nvPr/>
          </p:nvSpPr>
          <p:spPr bwMode="auto">
            <a:xfrm>
              <a:off x="3430" y="1553"/>
              <a:ext cx="580"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r>
                <a:rPr lang="en-US" b="1"/>
                <a:t> = R</a:t>
              </a:r>
              <a:r>
                <a:rPr lang="en-US" b="1" baseline="-25000"/>
                <a:t>s</a:t>
              </a:r>
            </a:p>
          </p:txBody>
        </p:sp>
        <p:cxnSp>
          <p:nvCxnSpPr>
            <p:cNvPr id="802883" name="AutoShape 67"/>
            <p:cNvCxnSpPr>
              <a:cxnSpLocks noChangeShapeType="1"/>
              <a:stCxn id="802891" idx="2"/>
              <a:endCxn id="802899" idx="4"/>
            </p:cNvCxnSpPr>
            <p:nvPr/>
          </p:nvCxnSpPr>
          <p:spPr bwMode="auto">
            <a:xfrm rot="10800000">
              <a:off x="3280" y="2628"/>
              <a:ext cx="761" cy="435"/>
            </a:xfrm>
            <a:prstGeom prst="bentConnector2">
              <a:avLst/>
            </a:prstGeom>
            <a:noFill/>
            <a:ln w="12700">
              <a:solidFill>
                <a:schemeClr val="tx1"/>
              </a:solidFill>
              <a:miter lim="800000"/>
              <a:headEnd type="none" w="lg" len="lg"/>
              <a:tailEnd type="none" w="lg" len="lg"/>
            </a:ln>
            <a:effectLst/>
          </p:spPr>
        </p:cxnSp>
        <p:cxnSp>
          <p:nvCxnSpPr>
            <p:cNvPr id="802884" name="AutoShape 68"/>
            <p:cNvCxnSpPr>
              <a:cxnSpLocks noChangeShapeType="1"/>
              <a:stCxn id="802890" idx="2"/>
              <a:endCxn id="802906" idx="3"/>
            </p:cNvCxnSpPr>
            <p:nvPr/>
          </p:nvCxnSpPr>
          <p:spPr bwMode="auto">
            <a:xfrm flipH="1">
              <a:off x="3888" y="1892"/>
              <a:ext cx="146" cy="0"/>
            </a:xfrm>
            <a:prstGeom prst="straightConnector1">
              <a:avLst/>
            </a:prstGeom>
            <a:noFill/>
            <a:ln w="12700">
              <a:solidFill>
                <a:schemeClr val="tx1"/>
              </a:solidFill>
              <a:round/>
              <a:headEnd type="none" w="lg" len="lg"/>
              <a:tailEnd type="none" w="lg" len="lg"/>
            </a:ln>
            <a:effectLst/>
          </p:spPr>
        </p:cxnSp>
        <p:grpSp>
          <p:nvGrpSpPr>
            <p:cNvPr id="802885" name="Group 69"/>
            <p:cNvGrpSpPr>
              <a:grpSpLocks/>
            </p:cNvGrpSpPr>
            <p:nvPr/>
          </p:nvGrpSpPr>
          <p:grpSpPr bwMode="auto">
            <a:xfrm>
              <a:off x="3938" y="3216"/>
              <a:ext cx="288" cy="96"/>
              <a:chOff x="1392" y="3552"/>
              <a:chExt cx="288" cy="96"/>
            </a:xfrm>
          </p:grpSpPr>
          <p:sp>
            <p:nvSpPr>
              <p:cNvPr id="802886" name="Line 7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2887" name="Line 7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2888" name="Line 7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2889" name="Line 73"/>
            <p:cNvSpPr>
              <a:spLocks noChangeShapeType="1"/>
            </p:cNvSpPr>
            <p:nvPr/>
          </p:nvSpPr>
          <p:spPr bwMode="auto">
            <a:xfrm flipV="1">
              <a:off x="4085" y="306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2890" name="Oval 74"/>
            <p:cNvSpPr>
              <a:spLocks noChangeArrowheads="1"/>
            </p:cNvSpPr>
            <p:nvPr/>
          </p:nvSpPr>
          <p:spPr bwMode="auto">
            <a:xfrm>
              <a:off x="4034" y="185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2891" name="Oval 75"/>
            <p:cNvSpPr>
              <a:spLocks noChangeArrowheads="1"/>
            </p:cNvSpPr>
            <p:nvPr/>
          </p:nvSpPr>
          <p:spPr bwMode="auto">
            <a:xfrm>
              <a:off x="4041" y="302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2892" name="Text Box 76"/>
            <p:cNvSpPr txBox="1">
              <a:spLocks noChangeArrowheads="1"/>
            </p:cNvSpPr>
            <p:nvPr/>
          </p:nvSpPr>
          <p:spPr bwMode="auto">
            <a:xfrm>
              <a:off x="4134" y="2112"/>
              <a:ext cx="56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R1</a:t>
              </a:r>
              <a:r>
                <a:rPr lang="en-US" b="1"/>
                <a:t>=R</a:t>
              </a:r>
              <a:r>
                <a:rPr lang="en-US" b="1" baseline="-25000"/>
                <a:t>1</a:t>
              </a:r>
              <a:endParaRPr lang="en-US" b="1"/>
            </a:p>
          </p:txBody>
        </p:sp>
        <p:cxnSp>
          <p:nvCxnSpPr>
            <p:cNvPr id="802893" name="AutoShape 77"/>
            <p:cNvCxnSpPr>
              <a:cxnSpLocks noChangeShapeType="1"/>
              <a:stCxn id="802902" idx="0"/>
              <a:endCxn id="802906" idx="1"/>
            </p:cNvCxnSpPr>
            <p:nvPr/>
          </p:nvCxnSpPr>
          <p:spPr bwMode="auto">
            <a:xfrm rot="16200000">
              <a:off x="3242" y="1930"/>
              <a:ext cx="376" cy="299"/>
            </a:xfrm>
            <a:prstGeom prst="bentConnector2">
              <a:avLst/>
            </a:prstGeom>
            <a:noFill/>
            <a:ln w="12700">
              <a:solidFill>
                <a:schemeClr val="tx1"/>
              </a:solidFill>
              <a:miter lim="800000"/>
              <a:headEnd type="none" w="lg" len="lg"/>
              <a:tailEnd type="none" w="lg" len="lg"/>
            </a:ln>
            <a:effectLst/>
          </p:spPr>
        </p:cxnSp>
        <p:cxnSp>
          <p:nvCxnSpPr>
            <p:cNvPr id="802894" name="AutoShape 78"/>
            <p:cNvCxnSpPr>
              <a:cxnSpLocks noChangeShapeType="1"/>
              <a:stCxn id="802910" idx="3"/>
              <a:endCxn id="802907" idx="1"/>
            </p:cNvCxnSpPr>
            <p:nvPr/>
          </p:nvCxnSpPr>
          <p:spPr bwMode="auto">
            <a:xfrm flipH="1" flipV="1">
              <a:off x="4077" y="2401"/>
              <a:ext cx="4" cy="204"/>
            </a:xfrm>
            <a:prstGeom prst="straightConnector1">
              <a:avLst/>
            </a:prstGeom>
            <a:noFill/>
            <a:ln w="12700">
              <a:solidFill>
                <a:schemeClr val="tx1"/>
              </a:solidFill>
              <a:round/>
              <a:headEnd type="none" w="lg" len="lg"/>
              <a:tailEnd type="none" w="lg" len="lg"/>
            </a:ln>
            <a:effectLst/>
          </p:spPr>
        </p:cxnSp>
        <p:cxnSp>
          <p:nvCxnSpPr>
            <p:cNvPr id="802895" name="AutoShape 79"/>
            <p:cNvCxnSpPr>
              <a:cxnSpLocks noChangeShapeType="1"/>
              <a:stCxn id="802890" idx="4"/>
              <a:endCxn id="802907" idx="3"/>
            </p:cNvCxnSpPr>
            <p:nvPr/>
          </p:nvCxnSpPr>
          <p:spPr bwMode="auto">
            <a:xfrm>
              <a:off x="4076" y="1930"/>
              <a:ext cx="1" cy="162"/>
            </a:xfrm>
            <a:prstGeom prst="straightConnector1">
              <a:avLst/>
            </a:prstGeom>
            <a:noFill/>
            <a:ln w="12700">
              <a:solidFill>
                <a:schemeClr val="tx1"/>
              </a:solidFill>
              <a:round/>
              <a:headEnd type="none" w="lg" len="lg"/>
              <a:tailEnd type="none" w="lg" len="lg"/>
            </a:ln>
            <a:effectLst/>
          </p:spPr>
        </p:cxnSp>
        <p:sp>
          <p:nvSpPr>
            <p:cNvPr id="802896" name="Text Box 80"/>
            <p:cNvSpPr txBox="1">
              <a:spLocks noChangeArrowheads="1"/>
            </p:cNvSpPr>
            <p:nvPr/>
          </p:nvSpPr>
          <p:spPr bwMode="auto">
            <a:xfrm>
              <a:off x="5046" y="2090"/>
              <a:ext cx="56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R2</a:t>
              </a:r>
              <a:r>
                <a:rPr lang="en-US" b="1"/>
                <a:t>=R</a:t>
              </a:r>
              <a:r>
                <a:rPr lang="en-US" b="1" baseline="-25000"/>
                <a:t>2</a:t>
              </a:r>
              <a:endParaRPr lang="en-US" b="1"/>
            </a:p>
          </p:txBody>
        </p:sp>
        <p:sp>
          <p:nvSpPr>
            <p:cNvPr id="802897" name="Text Box 81"/>
            <p:cNvSpPr txBox="1">
              <a:spLocks noChangeArrowheads="1"/>
            </p:cNvSpPr>
            <p:nvPr/>
          </p:nvSpPr>
          <p:spPr bwMode="auto">
            <a:xfrm>
              <a:off x="3430" y="2064"/>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02898" name="Text Box 82"/>
            <p:cNvSpPr txBox="1">
              <a:spLocks noChangeArrowheads="1"/>
            </p:cNvSpPr>
            <p:nvPr/>
          </p:nvSpPr>
          <p:spPr bwMode="auto">
            <a:xfrm>
              <a:off x="2544" y="2071"/>
              <a:ext cx="761"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02899" name="Oval 83"/>
            <p:cNvSpPr>
              <a:spLocks noChangeArrowheads="1"/>
            </p:cNvSpPr>
            <p:nvPr/>
          </p:nvSpPr>
          <p:spPr bwMode="auto">
            <a:xfrm>
              <a:off x="3114" y="2318"/>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2900" name="Text Box 84"/>
            <p:cNvSpPr txBox="1">
              <a:spLocks noChangeArrowheads="1"/>
            </p:cNvSpPr>
            <p:nvPr/>
          </p:nvSpPr>
          <p:spPr bwMode="auto">
            <a:xfrm>
              <a:off x="3223" y="2300"/>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2901" name="Text Box 85"/>
            <p:cNvSpPr txBox="1">
              <a:spLocks noChangeArrowheads="1"/>
            </p:cNvSpPr>
            <p:nvPr/>
          </p:nvSpPr>
          <p:spPr bwMode="auto">
            <a:xfrm>
              <a:off x="3220" y="2362"/>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2902" name="Text Box 86"/>
            <p:cNvSpPr txBox="1">
              <a:spLocks noChangeArrowheads="1"/>
            </p:cNvSpPr>
            <p:nvPr/>
          </p:nvSpPr>
          <p:spPr bwMode="auto">
            <a:xfrm>
              <a:off x="3181" y="2268"/>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2903" name="Text Box 87"/>
            <p:cNvSpPr txBox="1">
              <a:spLocks noChangeArrowheads="1"/>
            </p:cNvSpPr>
            <p:nvPr/>
          </p:nvSpPr>
          <p:spPr bwMode="auto">
            <a:xfrm>
              <a:off x="3185" y="2355"/>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02904" name="AutoShape 88"/>
            <p:cNvCxnSpPr>
              <a:cxnSpLocks noChangeShapeType="1"/>
              <a:stCxn id="802890" idx="6"/>
              <a:endCxn id="802908" idx="3"/>
            </p:cNvCxnSpPr>
            <p:nvPr/>
          </p:nvCxnSpPr>
          <p:spPr bwMode="auto">
            <a:xfrm>
              <a:off x="4117" y="1892"/>
              <a:ext cx="878" cy="168"/>
            </a:xfrm>
            <a:prstGeom prst="bentConnector2">
              <a:avLst/>
            </a:prstGeom>
            <a:noFill/>
            <a:ln w="12700">
              <a:solidFill>
                <a:schemeClr val="tx1"/>
              </a:solidFill>
              <a:miter lim="800000"/>
              <a:headEnd type="none" w="lg" len="lg"/>
              <a:tailEnd type="none" w="lg" len="lg"/>
            </a:ln>
            <a:effectLst/>
          </p:spPr>
        </p:cxnSp>
        <p:cxnSp>
          <p:nvCxnSpPr>
            <p:cNvPr id="802905" name="AutoShape 89"/>
            <p:cNvCxnSpPr>
              <a:cxnSpLocks noChangeShapeType="1"/>
              <a:stCxn id="802891" idx="6"/>
              <a:endCxn id="802913" idx="1"/>
            </p:cNvCxnSpPr>
            <p:nvPr/>
          </p:nvCxnSpPr>
          <p:spPr bwMode="auto">
            <a:xfrm flipV="1">
              <a:off x="4124" y="2944"/>
              <a:ext cx="869" cy="119"/>
            </a:xfrm>
            <a:prstGeom prst="bentConnector2">
              <a:avLst/>
            </a:prstGeom>
            <a:noFill/>
            <a:ln w="12700">
              <a:solidFill>
                <a:schemeClr val="tx1"/>
              </a:solidFill>
              <a:miter lim="800000"/>
              <a:headEnd type="none" w="lg" len="lg"/>
              <a:tailEnd type="none" w="lg" len="lg"/>
            </a:ln>
            <a:effectLst/>
          </p:spPr>
        </p:cxnSp>
        <p:sp>
          <p:nvSpPr>
            <p:cNvPr id="802906" name="Rectangle 90"/>
            <p:cNvSpPr>
              <a:spLocks noChangeArrowheads="1"/>
            </p:cNvSpPr>
            <p:nvPr/>
          </p:nvSpPr>
          <p:spPr bwMode="auto">
            <a:xfrm>
              <a:off x="3579" y="179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2907" name="Rectangle 91"/>
            <p:cNvSpPr>
              <a:spLocks noChangeArrowheads="1"/>
            </p:cNvSpPr>
            <p:nvPr/>
          </p:nvSpPr>
          <p:spPr bwMode="auto">
            <a:xfrm rot="-5400000">
              <a:off x="3921" y="215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2908" name="Rectangle 92"/>
            <p:cNvSpPr>
              <a:spLocks noChangeArrowheads="1"/>
            </p:cNvSpPr>
            <p:nvPr/>
          </p:nvSpPr>
          <p:spPr bwMode="auto">
            <a:xfrm rot="-5400000">
              <a:off x="4839" y="211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2909" name="Text Box 93"/>
            <p:cNvSpPr txBox="1">
              <a:spLocks noChangeArrowheads="1"/>
            </p:cNvSpPr>
            <p:nvPr/>
          </p:nvSpPr>
          <p:spPr bwMode="auto">
            <a:xfrm>
              <a:off x="4169" y="2688"/>
              <a:ext cx="70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L1</a:t>
              </a:r>
              <a:r>
                <a:rPr lang="en-US" b="1"/>
                <a:t>=j</a:t>
              </a:r>
              <a:r>
                <a:rPr lang="el-GR" b="1">
                  <a:cs typeface="Times New Roman" pitchFamily="18" charset="0"/>
                </a:rPr>
                <a:t>ω</a:t>
              </a:r>
              <a:r>
                <a:rPr lang="en-US" b="1">
                  <a:cs typeface="Times New Roman" pitchFamily="18" charset="0"/>
                </a:rPr>
                <a:t>L</a:t>
              </a:r>
              <a:r>
                <a:rPr lang="en-US" b="1" baseline="-25000"/>
                <a:t>1</a:t>
              </a:r>
              <a:endParaRPr lang="en-US" b="1"/>
            </a:p>
          </p:txBody>
        </p:sp>
        <p:sp>
          <p:nvSpPr>
            <p:cNvPr id="802910" name="Rectangle 94"/>
            <p:cNvSpPr>
              <a:spLocks noChangeArrowheads="1"/>
            </p:cNvSpPr>
            <p:nvPr/>
          </p:nvSpPr>
          <p:spPr bwMode="auto">
            <a:xfrm rot="-5400000">
              <a:off x="3925" y="2663"/>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2911" name="AutoShape 95"/>
            <p:cNvCxnSpPr>
              <a:cxnSpLocks noChangeShapeType="1"/>
              <a:stCxn id="802891" idx="0"/>
              <a:endCxn id="802910" idx="1"/>
            </p:cNvCxnSpPr>
            <p:nvPr/>
          </p:nvCxnSpPr>
          <p:spPr bwMode="auto">
            <a:xfrm flipH="1" flipV="1">
              <a:off x="4081" y="2914"/>
              <a:ext cx="2" cy="110"/>
            </a:xfrm>
            <a:prstGeom prst="straightConnector1">
              <a:avLst/>
            </a:prstGeom>
            <a:noFill/>
            <a:ln w="12700">
              <a:solidFill>
                <a:schemeClr val="tx1"/>
              </a:solidFill>
              <a:round/>
              <a:headEnd type="none" w="lg" len="lg"/>
              <a:tailEnd type="none" w="lg" len="lg"/>
            </a:ln>
            <a:effectLst/>
          </p:spPr>
        </p:cxnSp>
        <p:sp>
          <p:nvSpPr>
            <p:cNvPr id="802912" name="Text Box 96"/>
            <p:cNvSpPr txBox="1">
              <a:spLocks noChangeArrowheads="1"/>
            </p:cNvSpPr>
            <p:nvPr/>
          </p:nvSpPr>
          <p:spPr bwMode="auto">
            <a:xfrm>
              <a:off x="5066" y="2666"/>
              <a:ext cx="70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L2</a:t>
              </a:r>
              <a:r>
                <a:rPr lang="en-US" b="1"/>
                <a:t>=j</a:t>
              </a:r>
              <a:r>
                <a:rPr lang="el-GR" b="1">
                  <a:cs typeface="Times New Roman" pitchFamily="18" charset="0"/>
                </a:rPr>
                <a:t>ω</a:t>
              </a:r>
              <a:r>
                <a:rPr lang="en-US" b="1"/>
                <a:t>L</a:t>
              </a:r>
              <a:r>
                <a:rPr lang="en-US" b="1" baseline="-25000"/>
                <a:t>2</a:t>
              </a:r>
            </a:p>
          </p:txBody>
        </p:sp>
        <p:sp>
          <p:nvSpPr>
            <p:cNvPr id="802913" name="Rectangle 97"/>
            <p:cNvSpPr>
              <a:spLocks noChangeArrowheads="1"/>
            </p:cNvSpPr>
            <p:nvPr/>
          </p:nvSpPr>
          <p:spPr bwMode="auto">
            <a:xfrm rot="-5400000">
              <a:off x="4837" y="2693"/>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2914" name="AutoShape 98"/>
            <p:cNvCxnSpPr>
              <a:cxnSpLocks noChangeShapeType="1"/>
              <a:stCxn id="802913" idx="3"/>
              <a:endCxn id="802908" idx="1"/>
            </p:cNvCxnSpPr>
            <p:nvPr/>
          </p:nvCxnSpPr>
          <p:spPr bwMode="auto">
            <a:xfrm flipV="1">
              <a:off x="4993" y="2369"/>
              <a:ext cx="2" cy="266"/>
            </a:xfrm>
            <a:prstGeom prst="straightConnector1">
              <a:avLst/>
            </a:prstGeom>
            <a:noFill/>
            <a:ln w="12700">
              <a:solidFill>
                <a:schemeClr val="tx1"/>
              </a:solidFill>
              <a:round/>
              <a:headEnd type="none" w="lg" len="lg"/>
              <a:tailEnd type="none" w="lg" len="lg"/>
            </a:ln>
            <a:effectLst/>
          </p:spPr>
        </p:cxnSp>
        <p:sp>
          <p:nvSpPr>
            <p:cNvPr id="802915" name="Line 99"/>
            <p:cNvSpPr>
              <a:spLocks noChangeShapeType="1"/>
            </p:cNvSpPr>
            <p:nvPr/>
          </p:nvSpPr>
          <p:spPr bwMode="auto">
            <a:xfrm>
              <a:off x="3504" y="2064"/>
              <a:ext cx="359"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02916" name="Line 100"/>
            <p:cNvSpPr>
              <a:spLocks noChangeShapeType="1"/>
            </p:cNvSpPr>
            <p:nvPr/>
          </p:nvSpPr>
          <p:spPr bwMode="auto">
            <a:xfrm>
              <a:off x="3921" y="2379"/>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2917" name="Text Box 101"/>
            <p:cNvSpPr txBox="1">
              <a:spLocks noChangeArrowheads="1"/>
            </p:cNvSpPr>
            <p:nvPr/>
          </p:nvSpPr>
          <p:spPr bwMode="auto">
            <a:xfrm>
              <a:off x="3483" y="2435"/>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02918" name="Line 102"/>
            <p:cNvSpPr>
              <a:spLocks noChangeShapeType="1"/>
            </p:cNvSpPr>
            <p:nvPr/>
          </p:nvSpPr>
          <p:spPr bwMode="auto">
            <a:xfrm>
              <a:off x="4854" y="2336"/>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2919" name="Text Box 103"/>
            <p:cNvSpPr txBox="1">
              <a:spLocks noChangeArrowheads="1"/>
            </p:cNvSpPr>
            <p:nvPr/>
          </p:nvSpPr>
          <p:spPr bwMode="auto">
            <a:xfrm>
              <a:off x="4416" y="2392"/>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grpSp>
      <p:sp>
        <p:nvSpPr>
          <p:cNvPr id="802920" name="AutoShape 104"/>
          <p:cNvSpPr>
            <a:spLocks noChangeArrowheads="1"/>
          </p:cNvSpPr>
          <p:nvPr/>
        </p:nvSpPr>
        <p:spPr bwMode="auto">
          <a:xfrm>
            <a:off x="4038600" y="4598988"/>
            <a:ext cx="762000" cy="430212"/>
          </a:xfrm>
          <a:prstGeom prst="rightArrow">
            <a:avLst>
              <a:gd name="adj1" fmla="val 50000"/>
              <a:gd name="adj2" fmla="val 44280"/>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
        <p:nvSpPr>
          <p:cNvPr id="802921" name="Text Box 105"/>
          <p:cNvSpPr txBox="1">
            <a:spLocks noChangeArrowheads="1"/>
          </p:cNvSpPr>
          <p:nvPr/>
        </p:nvSpPr>
        <p:spPr bwMode="auto">
          <a:xfrm>
            <a:off x="4495800" y="2362200"/>
            <a:ext cx="4191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ECEN 301</a:t>
            </a:r>
          </a:p>
        </p:txBody>
      </p:sp>
      <p:sp>
        <p:nvSpPr>
          <p:cNvPr id="5" name="Footer Placeholder 4"/>
          <p:cNvSpPr>
            <a:spLocks noGrp="1"/>
          </p:cNvSpPr>
          <p:nvPr>
            <p:ph type="ftr" sz="quarter" idx="11"/>
          </p:nvPr>
        </p:nvSpPr>
        <p:spPr/>
        <p:txBody>
          <a:bodyPr/>
          <a:lstStyle/>
          <a:p>
            <a:r>
              <a:rPr lang="en-US"/>
              <a:t>Discussion #14 – AC Circuit Analysis</a:t>
            </a:r>
          </a:p>
        </p:txBody>
      </p:sp>
      <p:sp>
        <p:nvSpPr>
          <p:cNvPr id="6" name="Slide Number Placeholder 5"/>
          <p:cNvSpPr>
            <a:spLocks noGrp="1"/>
          </p:cNvSpPr>
          <p:nvPr>
            <p:ph type="sldNum" sz="quarter" idx="12"/>
          </p:nvPr>
        </p:nvSpPr>
        <p:spPr/>
        <p:txBody>
          <a:bodyPr/>
          <a:lstStyle/>
          <a:p>
            <a:pPr lvl="1"/>
            <a:fld id="{D984F241-449E-46D4-BD42-BFE9452ECF2B}" type="slidenum">
              <a:rPr lang="en-US"/>
              <a:pPr lvl="1"/>
              <a:t>2</a:t>
            </a:fld>
            <a:endParaRPr lang="en-US"/>
          </a:p>
        </p:txBody>
      </p:sp>
      <p:sp>
        <p:nvSpPr>
          <p:cNvPr id="831490" name="Rectangle 2"/>
          <p:cNvSpPr>
            <a:spLocks noGrp="1" noChangeArrowheads="1"/>
          </p:cNvSpPr>
          <p:nvPr>
            <p:ph type="title"/>
          </p:nvPr>
        </p:nvSpPr>
        <p:spPr/>
        <p:txBody>
          <a:bodyPr/>
          <a:lstStyle/>
          <a:p>
            <a:r>
              <a:rPr lang="en-US"/>
              <a:t>Obedience = Happiness</a:t>
            </a:r>
          </a:p>
        </p:txBody>
      </p:sp>
      <p:sp>
        <p:nvSpPr>
          <p:cNvPr id="831491" name="Rectangle 3"/>
          <p:cNvSpPr>
            <a:spLocks noGrp="1" noChangeArrowheads="1"/>
          </p:cNvSpPr>
          <p:nvPr>
            <p:ph type="body" idx="1"/>
          </p:nvPr>
        </p:nvSpPr>
        <p:spPr>
          <a:xfrm>
            <a:off x="406400" y="1333500"/>
            <a:ext cx="8356600" cy="3086100"/>
          </a:xfrm>
          <a:solidFill>
            <a:srgbClr val="FFFFFF"/>
          </a:solidFill>
          <a:ln>
            <a:solidFill>
              <a:schemeClr val="tx1"/>
            </a:solidFill>
          </a:ln>
        </p:spPr>
        <p:txBody>
          <a:bodyPr/>
          <a:lstStyle/>
          <a:p>
            <a:pPr>
              <a:lnSpc>
                <a:spcPct val="90000"/>
              </a:lnSpc>
              <a:buFont typeface="Monotype Sorts" pitchFamily="2" charset="2"/>
              <a:buNone/>
            </a:pPr>
            <a:r>
              <a:rPr lang="en-US" sz="2400" b="1" u="sng"/>
              <a:t>Mosiah 2:41</a:t>
            </a:r>
          </a:p>
          <a:p>
            <a:pPr>
              <a:lnSpc>
                <a:spcPct val="90000"/>
              </a:lnSpc>
              <a:buFont typeface="Monotype Sorts" pitchFamily="2" charset="2"/>
              <a:buNone/>
            </a:pPr>
            <a:r>
              <a:rPr lang="en-US" sz="2400"/>
              <a:t>  41 And moreover, I would desire that ye should consider on the blessed and happy state of those that keep the commandments of God. For behold, they are blessed in all things, both temporal and spiritual; and if they hold out faithful to the end they are received into heaven, that thereby they may dwell with God in a state of never-ending happiness. O remember, remember that these things are true; for the Lord God hath spoken it.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Date Placeholder 4"/>
          <p:cNvSpPr>
            <a:spLocks noGrp="1"/>
          </p:cNvSpPr>
          <p:nvPr>
            <p:ph type="dt" sz="half" idx="10"/>
          </p:nvPr>
        </p:nvSpPr>
        <p:spPr/>
        <p:txBody>
          <a:bodyPr/>
          <a:lstStyle/>
          <a:p>
            <a:r>
              <a:rPr lang="en-US"/>
              <a:t>ECEN 301</a:t>
            </a:r>
          </a:p>
        </p:txBody>
      </p:sp>
      <p:sp>
        <p:nvSpPr>
          <p:cNvPr id="50" name="Footer Placeholder 5"/>
          <p:cNvSpPr>
            <a:spLocks noGrp="1"/>
          </p:cNvSpPr>
          <p:nvPr>
            <p:ph type="ftr" sz="quarter" idx="11"/>
          </p:nvPr>
        </p:nvSpPr>
        <p:spPr/>
        <p:txBody>
          <a:bodyPr/>
          <a:lstStyle/>
          <a:p>
            <a:r>
              <a:rPr lang="en-US"/>
              <a:t>Discussion #14 – AC Circuit Analysis</a:t>
            </a:r>
          </a:p>
        </p:txBody>
      </p:sp>
      <p:sp>
        <p:nvSpPr>
          <p:cNvPr id="51" name="Slide Number Placeholder 6"/>
          <p:cNvSpPr>
            <a:spLocks noGrp="1"/>
          </p:cNvSpPr>
          <p:nvPr>
            <p:ph type="sldNum" sz="quarter" idx="12"/>
          </p:nvPr>
        </p:nvSpPr>
        <p:spPr/>
        <p:txBody>
          <a:bodyPr/>
          <a:lstStyle/>
          <a:p>
            <a:pPr lvl="1"/>
            <a:fld id="{6BD2C3B5-14F0-4BFC-9837-CA83903A2F1B}" type="slidenum">
              <a:rPr lang="en-US"/>
              <a:pPr lvl="1"/>
              <a:t>20</a:t>
            </a:fld>
            <a:endParaRPr lang="en-US"/>
          </a:p>
        </p:txBody>
      </p:sp>
      <p:sp>
        <p:nvSpPr>
          <p:cNvPr id="804866" name="Rectangle 2"/>
          <p:cNvSpPr>
            <a:spLocks noGrp="1" noChangeArrowheads="1"/>
          </p:cNvSpPr>
          <p:nvPr>
            <p:ph type="title"/>
          </p:nvPr>
        </p:nvSpPr>
        <p:spPr/>
        <p:txBody>
          <a:bodyPr/>
          <a:lstStyle/>
          <a:p>
            <a:r>
              <a:rPr lang="en-US"/>
              <a:t>RLC Circuits</a:t>
            </a:r>
          </a:p>
        </p:txBody>
      </p:sp>
      <p:sp>
        <p:nvSpPr>
          <p:cNvPr id="804867" name="Rectangle 3"/>
          <p:cNvSpPr>
            <a:spLocks noGrp="1" noChangeArrowheads="1"/>
          </p:cNvSpPr>
          <p:nvPr>
            <p:ph type="body" sz="half" idx="1"/>
          </p:nvPr>
        </p:nvSpPr>
        <p:spPr>
          <a:xfrm>
            <a:off x="406400" y="1333500"/>
            <a:ext cx="8356600" cy="1014413"/>
          </a:xfrm>
        </p:spPr>
        <p:txBody>
          <a:bodyPr/>
          <a:lstStyle/>
          <a:p>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r>
              <a:rPr lang="en-US" sz="2400" b="1">
                <a:cs typeface="Times New Roman" pitchFamily="18" charset="0"/>
              </a:rPr>
              <a:t>v</a:t>
            </a:r>
            <a:r>
              <a:rPr lang="en-US" sz="2400" b="1" baseline="-25000">
                <a:cs typeface="Times New Roman" pitchFamily="18" charset="0"/>
              </a:rPr>
              <a:t>s</a:t>
            </a:r>
            <a:r>
              <a:rPr lang="en-US" sz="2400" b="1">
                <a:cs typeface="Times New Roman" pitchFamily="18" charset="0"/>
              </a:rPr>
              <a:t>(t)</a:t>
            </a:r>
            <a:r>
              <a:rPr lang="en-US" sz="2000" b="1">
                <a:cs typeface="Times New Roman" pitchFamily="18" charset="0"/>
              </a:rPr>
              <a: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pSp>
        <p:nvGrpSpPr>
          <p:cNvPr id="804929" name="Group 65"/>
          <p:cNvGrpSpPr>
            <a:grpSpLocks/>
          </p:cNvGrpSpPr>
          <p:nvPr/>
        </p:nvGrpSpPr>
        <p:grpSpPr bwMode="auto">
          <a:xfrm>
            <a:off x="0" y="2465388"/>
            <a:ext cx="5119688" cy="2792412"/>
            <a:chOff x="2544" y="1553"/>
            <a:chExt cx="3225" cy="1759"/>
          </a:xfrm>
        </p:grpSpPr>
        <p:sp>
          <p:nvSpPr>
            <p:cNvPr id="804930" name="Text Box 66"/>
            <p:cNvSpPr txBox="1">
              <a:spLocks noChangeArrowheads="1"/>
            </p:cNvSpPr>
            <p:nvPr/>
          </p:nvSpPr>
          <p:spPr bwMode="auto">
            <a:xfrm>
              <a:off x="3430" y="1553"/>
              <a:ext cx="580"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r>
                <a:rPr lang="en-US" b="1"/>
                <a:t> = R</a:t>
              </a:r>
              <a:r>
                <a:rPr lang="en-US" b="1" baseline="-25000"/>
                <a:t>s</a:t>
              </a:r>
            </a:p>
          </p:txBody>
        </p:sp>
        <p:cxnSp>
          <p:nvCxnSpPr>
            <p:cNvPr id="804931" name="AutoShape 67"/>
            <p:cNvCxnSpPr>
              <a:cxnSpLocks noChangeShapeType="1"/>
              <a:stCxn id="804939" idx="2"/>
              <a:endCxn id="804947" idx="4"/>
            </p:cNvCxnSpPr>
            <p:nvPr/>
          </p:nvCxnSpPr>
          <p:spPr bwMode="auto">
            <a:xfrm rot="10800000">
              <a:off x="3280" y="2628"/>
              <a:ext cx="761" cy="435"/>
            </a:xfrm>
            <a:prstGeom prst="bentConnector2">
              <a:avLst/>
            </a:prstGeom>
            <a:noFill/>
            <a:ln w="12700">
              <a:solidFill>
                <a:schemeClr val="tx1"/>
              </a:solidFill>
              <a:miter lim="800000"/>
              <a:headEnd type="none" w="lg" len="lg"/>
              <a:tailEnd type="none" w="lg" len="lg"/>
            </a:ln>
            <a:effectLst/>
          </p:spPr>
        </p:cxnSp>
        <p:cxnSp>
          <p:nvCxnSpPr>
            <p:cNvPr id="804932" name="AutoShape 68"/>
            <p:cNvCxnSpPr>
              <a:cxnSpLocks noChangeShapeType="1"/>
              <a:stCxn id="804938" idx="2"/>
              <a:endCxn id="804954" idx="3"/>
            </p:cNvCxnSpPr>
            <p:nvPr/>
          </p:nvCxnSpPr>
          <p:spPr bwMode="auto">
            <a:xfrm flipH="1">
              <a:off x="3888" y="1892"/>
              <a:ext cx="146" cy="0"/>
            </a:xfrm>
            <a:prstGeom prst="straightConnector1">
              <a:avLst/>
            </a:prstGeom>
            <a:noFill/>
            <a:ln w="12700">
              <a:solidFill>
                <a:schemeClr val="tx1"/>
              </a:solidFill>
              <a:round/>
              <a:headEnd type="none" w="lg" len="lg"/>
              <a:tailEnd type="none" w="lg" len="lg"/>
            </a:ln>
            <a:effectLst/>
          </p:spPr>
        </p:cxnSp>
        <p:grpSp>
          <p:nvGrpSpPr>
            <p:cNvPr id="804933" name="Group 69"/>
            <p:cNvGrpSpPr>
              <a:grpSpLocks/>
            </p:cNvGrpSpPr>
            <p:nvPr/>
          </p:nvGrpSpPr>
          <p:grpSpPr bwMode="auto">
            <a:xfrm>
              <a:off x="3938" y="3216"/>
              <a:ext cx="288" cy="96"/>
              <a:chOff x="1392" y="3552"/>
              <a:chExt cx="288" cy="96"/>
            </a:xfrm>
          </p:grpSpPr>
          <p:sp>
            <p:nvSpPr>
              <p:cNvPr id="804934" name="Line 7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4935" name="Line 7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4936" name="Line 7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4937" name="Line 73"/>
            <p:cNvSpPr>
              <a:spLocks noChangeShapeType="1"/>
            </p:cNvSpPr>
            <p:nvPr/>
          </p:nvSpPr>
          <p:spPr bwMode="auto">
            <a:xfrm flipV="1">
              <a:off x="4085" y="306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4938" name="Oval 74"/>
            <p:cNvSpPr>
              <a:spLocks noChangeArrowheads="1"/>
            </p:cNvSpPr>
            <p:nvPr/>
          </p:nvSpPr>
          <p:spPr bwMode="auto">
            <a:xfrm>
              <a:off x="4034" y="185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4939" name="Oval 75"/>
            <p:cNvSpPr>
              <a:spLocks noChangeArrowheads="1"/>
            </p:cNvSpPr>
            <p:nvPr/>
          </p:nvSpPr>
          <p:spPr bwMode="auto">
            <a:xfrm>
              <a:off x="4041" y="302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4940" name="Text Box 76"/>
            <p:cNvSpPr txBox="1">
              <a:spLocks noChangeArrowheads="1"/>
            </p:cNvSpPr>
            <p:nvPr/>
          </p:nvSpPr>
          <p:spPr bwMode="auto">
            <a:xfrm>
              <a:off x="4134" y="2112"/>
              <a:ext cx="56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R1</a:t>
              </a:r>
              <a:r>
                <a:rPr lang="en-US" b="1"/>
                <a:t>=R</a:t>
              </a:r>
              <a:r>
                <a:rPr lang="en-US" b="1" baseline="-25000"/>
                <a:t>1</a:t>
              </a:r>
              <a:endParaRPr lang="en-US" b="1"/>
            </a:p>
          </p:txBody>
        </p:sp>
        <p:cxnSp>
          <p:nvCxnSpPr>
            <p:cNvPr id="804941" name="AutoShape 77"/>
            <p:cNvCxnSpPr>
              <a:cxnSpLocks noChangeShapeType="1"/>
              <a:stCxn id="804950" idx="0"/>
              <a:endCxn id="804954" idx="1"/>
            </p:cNvCxnSpPr>
            <p:nvPr/>
          </p:nvCxnSpPr>
          <p:spPr bwMode="auto">
            <a:xfrm rot="16200000">
              <a:off x="3242" y="1930"/>
              <a:ext cx="376" cy="299"/>
            </a:xfrm>
            <a:prstGeom prst="bentConnector2">
              <a:avLst/>
            </a:prstGeom>
            <a:noFill/>
            <a:ln w="12700">
              <a:solidFill>
                <a:schemeClr val="tx1"/>
              </a:solidFill>
              <a:miter lim="800000"/>
              <a:headEnd type="none" w="lg" len="lg"/>
              <a:tailEnd type="none" w="lg" len="lg"/>
            </a:ln>
            <a:effectLst/>
          </p:spPr>
        </p:cxnSp>
        <p:cxnSp>
          <p:nvCxnSpPr>
            <p:cNvPr id="804942" name="AutoShape 78"/>
            <p:cNvCxnSpPr>
              <a:cxnSpLocks noChangeShapeType="1"/>
              <a:stCxn id="804958" idx="3"/>
              <a:endCxn id="804955" idx="1"/>
            </p:cNvCxnSpPr>
            <p:nvPr/>
          </p:nvCxnSpPr>
          <p:spPr bwMode="auto">
            <a:xfrm flipH="1" flipV="1">
              <a:off x="4077" y="2401"/>
              <a:ext cx="4" cy="204"/>
            </a:xfrm>
            <a:prstGeom prst="straightConnector1">
              <a:avLst/>
            </a:prstGeom>
            <a:noFill/>
            <a:ln w="12700">
              <a:solidFill>
                <a:schemeClr val="tx1"/>
              </a:solidFill>
              <a:round/>
              <a:headEnd type="none" w="lg" len="lg"/>
              <a:tailEnd type="none" w="lg" len="lg"/>
            </a:ln>
            <a:effectLst/>
          </p:spPr>
        </p:cxnSp>
        <p:cxnSp>
          <p:nvCxnSpPr>
            <p:cNvPr id="804943" name="AutoShape 79"/>
            <p:cNvCxnSpPr>
              <a:cxnSpLocks noChangeShapeType="1"/>
              <a:stCxn id="804938" idx="4"/>
              <a:endCxn id="804955" idx="3"/>
            </p:cNvCxnSpPr>
            <p:nvPr/>
          </p:nvCxnSpPr>
          <p:spPr bwMode="auto">
            <a:xfrm>
              <a:off x="4076" y="1930"/>
              <a:ext cx="1" cy="162"/>
            </a:xfrm>
            <a:prstGeom prst="straightConnector1">
              <a:avLst/>
            </a:prstGeom>
            <a:noFill/>
            <a:ln w="12700">
              <a:solidFill>
                <a:schemeClr val="tx1"/>
              </a:solidFill>
              <a:round/>
              <a:headEnd type="none" w="lg" len="lg"/>
              <a:tailEnd type="none" w="lg" len="lg"/>
            </a:ln>
            <a:effectLst/>
          </p:spPr>
        </p:cxnSp>
        <p:sp>
          <p:nvSpPr>
            <p:cNvPr id="804944" name="Text Box 80"/>
            <p:cNvSpPr txBox="1">
              <a:spLocks noChangeArrowheads="1"/>
            </p:cNvSpPr>
            <p:nvPr/>
          </p:nvSpPr>
          <p:spPr bwMode="auto">
            <a:xfrm>
              <a:off x="5046" y="2090"/>
              <a:ext cx="56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R2</a:t>
              </a:r>
              <a:r>
                <a:rPr lang="en-US" b="1"/>
                <a:t>=R</a:t>
              </a:r>
              <a:r>
                <a:rPr lang="en-US" b="1" baseline="-25000"/>
                <a:t>2</a:t>
              </a:r>
              <a:endParaRPr lang="en-US" b="1"/>
            </a:p>
          </p:txBody>
        </p:sp>
        <p:sp>
          <p:nvSpPr>
            <p:cNvPr id="804945" name="Text Box 81"/>
            <p:cNvSpPr txBox="1">
              <a:spLocks noChangeArrowheads="1"/>
            </p:cNvSpPr>
            <p:nvPr/>
          </p:nvSpPr>
          <p:spPr bwMode="auto">
            <a:xfrm>
              <a:off x="3430" y="2064"/>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04946" name="Text Box 82"/>
            <p:cNvSpPr txBox="1">
              <a:spLocks noChangeArrowheads="1"/>
            </p:cNvSpPr>
            <p:nvPr/>
          </p:nvSpPr>
          <p:spPr bwMode="auto">
            <a:xfrm>
              <a:off x="2544" y="2071"/>
              <a:ext cx="761"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04947" name="Oval 83"/>
            <p:cNvSpPr>
              <a:spLocks noChangeArrowheads="1"/>
            </p:cNvSpPr>
            <p:nvPr/>
          </p:nvSpPr>
          <p:spPr bwMode="auto">
            <a:xfrm>
              <a:off x="3114" y="2318"/>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4948" name="Text Box 84"/>
            <p:cNvSpPr txBox="1">
              <a:spLocks noChangeArrowheads="1"/>
            </p:cNvSpPr>
            <p:nvPr/>
          </p:nvSpPr>
          <p:spPr bwMode="auto">
            <a:xfrm>
              <a:off x="3223" y="2300"/>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4949" name="Text Box 85"/>
            <p:cNvSpPr txBox="1">
              <a:spLocks noChangeArrowheads="1"/>
            </p:cNvSpPr>
            <p:nvPr/>
          </p:nvSpPr>
          <p:spPr bwMode="auto">
            <a:xfrm>
              <a:off x="3220" y="2362"/>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4950" name="Text Box 86"/>
            <p:cNvSpPr txBox="1">
              <a:spLocks noChangeArrowheads="1"/>
            </p:cNvSpPr>
            <p:nvPr/>
          </p:nvSpPr>
          <p:spPr bwMode="auto">
            <a:xfrm>
              <a:off x="3181" y="2268"/>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4951" name="Text Box 87"/>
            <p:cNvSpPr txBox="1">
              <a:spLocks noChangeArrowheads="1"/>
            </p:cNvSpPr>
            <p:nvPr/>
          </p:nvSpPr>
          <p:spPr bwMode="auto">
            <a:xfrm>
              <a:off x="3185" y="2355"/>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04952" name="AutoShape 88"/>
            <p:cNvCxnSpPr>
              <a:cxnSpLocks noChangeShapeType="1"/>
              <a:stCxn id="804938" idx="6"/>
              <a:endCxn id="804956" idx="3"/>
            </p:cNvCxnSpPr>
            <p:nvPr/>
          </p:nvCxnSpPr>
          <p:spPr bwMode="auto">
            <a:xfrm>
              <a:off x="4117" y="1892"/>
              <a:ext cx="878" cy="168"/>
            </a:xfrm>
            <a:prstGeom prst="bentConnector2">
              <a:avLst/>
            </a:prstGeom>
            <a:noFill/>
            <a:ln w="12700">
              <a:solidFill>
                <a:schemeClr val="tx1"/>
              </a:solidFill>
              <a:miter lim="800000"/>
              <a:headEnd type="none" w="lg" len="lg"/>
              <a:tailEnd type="none" w="lg" len="lg"/>
            </a:ln>
            <a:effectLst/>
          </p:spPr>
        </p:cxnSp>
        <p:cxnSp>
          <p:nvCxnSpPr>
            <p:cNvPr id="804953" name="AutoShape 89"/>
            <p:cNvCxnSpPr>
              <a:cxnSpLocks noChangeShapeType="1"/>
              <a:stCxn id="804939" idx="6"/>
              <a:endCxn id="804961" idx="1"/>
            </p:cNvCxnSpPr>
            <p:nvPr/>
          </p:nvCxnSpPr>
          <p:spPr bwMode="auto">
            <a:xfrm flipV="1">
              <a:off x="4124" y="2944"/>
              <a:ext cx="869" cy="119"/>
            </a:xfrm>
            <a:prstGeom prst="bentConnector2">
              <a:avLst/>
            </a:prstGeom>
            <a:noFill/>
            <a:ln w="12700">
              <a:solidFill>
                <a:schemeClr val="tx1"/>
              </a:solidFill>
              <a:miter lim="800000"/>
              <a:headEnd type="none" w="lg" len="lg"/>
              <a:tailEnd type="none" w="lg" len="lg"/>
            </a:ln>
            <a:effectLst/>
          </p:spPr>
        </p:cxnSp>
        <p:sp>
          <p:nvSpPr>
            <p:cNvPr id="804954" name="Rectangle 90"/>
            <p:cNvSpPr>
              <a:spLocks noChangeArrowheads="1"/>
            </p:cNvSpPr>
            <p:nvPr/>
          </p:nvSpPr>
          <p:spPr bwMode="auto">
            <a:xfrm>
              <a:off x="3579" y="179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4955" name="Rectangle 91"/>
            <p:cNvSpPr>
              <a:spLocks noChangeArrowheads="1"/>
            </p:cNvSpPr>
            <p:nvPr/>
          </p:nvSpPr>
          <p:spPr bwMode="auto">
            <a:xfrm rot="-5400000">
              <a:off x="3921" y="215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4956" name="Rectangle 92"/>
            <p:cNvSpPr>
              <a:spLocks noChangeArrowheads="1"/>
            </p:cNvSpPr>
            <p:nvPr/>
          </p:nvSpPr>
          <p:spPr bwMode="auto">
            <a:xfrm rot="-5400000">
              <a:off x="4839" y="211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4957" name="Text Box 93"/>
            <p:cNvSpPr txBox="1">
              <a:spLocks noChangeArrowheads="1"/>
            </p:cNvSpPr>
            <p:nvPr/>
          </p:nvSpPr>
          <p:spPr bwMode="auto">
            <a:xfrm>
              <a:off x="4169" y="2688"/>
              <a:ext cx="70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L1</a:t>
              </a:r>
              <a:r>
                <a:rPr lang="en-US" b="1"/>
                <a:t>=j</a:t>
              </a:r>
              <a:r>
                <a:rPr lang="el-GR" b="1">
                  <a:cs typeface="Times New Roman" pitchFamily="18" charset="0"/>
                </a:rPr>
                <a:t>ω</a:t>
              </a:r>
              <a:r>
                <a:rPr lang="en-US" b="1">
                  <a:cs typeface="Times New Roman" pitchFamily="18" charset="0"/>
                </a:rPr>
                <a:t>L</a:t>
              </a:r>
              <a:r>
                <a:rPr lang="en-US" b="1" baseline="-25000"/>
                <a:t>1</a:t>
              </a:r>
              <a:endParaRPr lang="en-US" b="1"/>
            </a:p>
          </p:txBody>
        </p:sp>
        <p:sp>
          <p:nvSpPr>
            <p:cNvPr id="804958" name="Rectangle 94"/>
            <p:cNvSpPr>
              <a:spLocks noChangeArrowheads="1"/>
            </p:cNvSpPr>
            <p:nvPr/>
          </p:nvSpPr>
          <p:spPr bwMode="auto">
            <a:xfrm rot="-5400000">
              <a:off x="3925" y="2663"/>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4959" name="AutoShape 95"/>
            <p:cNvCxnSpPr>
              <a:cxnSpLocks noChangeShapeType="1"/>
              <a:stCxn id="804939" idx="0"/>
              <a:endCxn id="804958" idx="1"/>
            </p:cNvCxnSpPr>
            <p:nvPr/>
          </p:nvCxnSpPr>
          <p:spPr bwMode="auto">
            <a:xfrm flipH="1" flipV="1">
              <a:off x="4081" y="2914"/>
              <a:ext cx="2" cy="110"/>
            </a:xfrm>
            <a:prstGeom prst="straightConnector1">
              <a:avLst/>
            </a:prstGeom>
            <a:noFill/>
            <a:ln w="12700">
              <a:solidFill>
                <a:schemeClr val="tx1"/>
              </a:solidFill>
              <a:round/>
              <a:headEnd type="none" w="lg" len="lg"/>
              <a:tailEnd type="none" w="lg" len="lg"/>
            </a:ln>
            <a:effectLst/>
          </p:spPr>
        </p:cxnSp>
        <p:sp>
          <p:nvSpPr>
            <p:cNvPr id="804960" name="Text Box 96"/>
            <p:cNvSpPr txBox="1">
              <a:spLocks noChangeArrowheads="1"/>
            </p:cNvSpPr>
            <p:nvPr/>
          </p:nvSpPr>
          <p:spPr bwMode="auto">
            <a:xfrm>
              <a:off x="5066" y="2666"/>
              <a:ext cx="703"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L2</a:t>
              </a:r>
              <a:r>
                <a:rPr lang="en-US" b="1"/>
                <a:t>=j</a:t>
              </a:r>
              <a:r>
                <a:rPr lang="el-GR" b="1">
                  <a:cs typeface="Times New Roman" pitchFamily="18" charset="0"/>
                </a:rPr>
                <a:t>ω</a:t>
              </a:r>
              <a:r>
                <a:rPr lang="en-US" b="1"/>
                <a:t>L</a:t>
              </a:r>
              <a:r>
                <a:rPr lang="en-US" b="1" baseline="-25000"/>
                <a:t>2</a:t>
              </a:r>
            </a:p>
          </p:txBody>
        </p:sp>
        <p:sp>
          <p:nvSpPr>
            <p:cNvPr id="804961" name="Rectangle 97"/>
            <p:cNvSpPr>
              <a:spLocks noChangeArrowheads="1"/>
            </p:cNvSpPr>
            <p:nvPr/>
          </p:nvSpPr>
          <p:spPr bwMode="auto">
            <a:xfrm rot="-5400000">
              <a:off x="4837" y="2693"/>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4962" name="AutoShape 98"/>
            <p:cNvCxnSpPr>
              <a:cxnSpLocks noChangeShapeType="1"/>
              <a:stCxn id="804961" idx="3"/>
              <a:endCxn id="804956" idx="1"/>
            </p:cNvCxnSpPr>
            <p:nvPr/>
          </p:nvCxnSpPr>
          <p:spPr bwMode="auto">
            <a:xfrm flipV="1">
              <a:off x="4993" y="2369"/>
              <a:ext cx="2" cy="266"/>
            </a:xfrm>
            <a:prstGeom prst="straightConnector1">
              <a:avLst/>
            </a:prstGeom>
            <a:noFill/>
            <a:ln w="12700">
              <a:solidFill>
                <a:schemeClr val="tx1"/>
              </a:solidFill>
              <a:round/>
              <a:headEnd type="none" w="lg" len="lg"/>
              <a:tailEnd type="none" w="lg" len="lg"/>
            </a:ln>
            <a:effectLst/>
          </p:spPr>
        </p:cxnSp>
        <p:sp>
          <p:nvSpPr>
            <p:cNvPr id="804963" name="Line 99"/>
            <p:cNvSpPr>
              <a:spLocks noChangeShapeType="1"/>
            </p:cNvSpPr>
            <p:nvPr/>
          </p:nvSpPr>
          <p:spPr bwMode="auto">
            <a:xfrm>
              <a:off x="3504" y="2064"/>
              <a:ext cx="359"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04964" name="Line 100"/>
            <p:cNvSpPr>
              <a:spLocks noChangeShapeType="1"/>
            </p:cNvSpPr>
            <p:nvPr/>
          </p:nvSpPr>
          <p:spPr bwMode="auto">
            <a:xfrm>
              <a:off x="3921" y="2379"/>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4965" name="Text Box 101"/>
            <p:cNvSpPr txBox="1">
              <a:spLocks noChangeArrowheads="1"/>
            </p:cNvSpPr>
            <p:nvPr/>
          </p:nvSpPr>
          <p:spPr bwMode="auto">
            <a:xfrm>
              <a:off x="3483" y="2435"/>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04966" name="Line 102"/>
            <p:cNvSpPr>
              <a:spLocks noChangeShapeType="1"/>
            </p:cNvSpPr>
            <p:nvPr/>
          </p:nvSpPr>
          <p:spPr bwMode="auto">
            <a:xfrm>
              <a:off x="4854" y="2336"/>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4967" name="Text Box 103"/>
            <p:cNvSpPr txBox="1">
              <a:spLocks noChangeArrowheads="1"/>
            </p:cNvSpPr>
            <p:nvPr/>
          </p:nvSpPr>
          <p:spPr bwMode="auto">
            <a:xfrm>
              <a:off x="4416" y="2392"/>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grpSp>
      <p:sp>
        <p:nvSpPr>
          <p:cNvPr id="804970" name="Text Box 106"/>
          <p:cNvSpPr txBox="1">
            <a:spLocks noChangeArrowheads="1"/>
          </p:cNvSpPr>
          <p:nvPr/>
        </p:nvSpPr>
        <p:spPr bwMode="auto">
          <a:xfrm>
            <a:off x="4267200" y="2347913"/>
            <a:ext cx="4572000" cy="928687"/>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Represent each element by its impedance</a:t>
            </a:r>
          </a:p>
        </p:txBody>
      </p:sp>
      <p:graphicFrame>
        <p:nvGraphicFramePr>
          <p:cNvPr id="804971" name="Object 107"/>
          <p:cNvGraphicFramePr>
            <a:graphicFrameLocks noChangeAspect="1"/>
          </p:cNvGraphicFramePr>
          <p:nvPr/>
        </p:nvGraphicFramePr>
        <p:xfrm>
          <a:off x="1490663" y="5402263"/>
          <a:ext cx="1155700" cy="769937"/>
        </p:xfrm>
        <a:graphic>
          <a:graphicData uri="http://schemas.openxmlformats.org/presentationml/2006/ole">
            <p:oleObj spid="_x0000_s804971" name="Equation" r:id="rId3" imgW="609480" imgH="406080" progId="Equation.3">
              <p:embed/>
            </p:oleObj>
          </a:graphicData>
        </a:graphic>
      </p:graphicFrame>
      <p:graphicFrame>
        <p:nvGraphicFramePr>
          <p:cNvPr id="804972" name="Object 108"/>
          <p:cNvGraphicFramePr>
            <a:graphicFrameLocks noChangeAspect="1"/>
          </p:cNvGraphicFramePr>
          <p:nvPr/>
        </p:nvGraphicFramePr>
        <p:xfrm>
          <a:off x="5422900" y="3435350"/>
          <a:ext cx="2870200" cy="887413"/>
        </p:xfrm>
        <a:graphic>
          <a:graphicData uri="http://schemas.openxmlformats.org/presentationml/2006/ole">
            <p:oleObj spid="_x0000_s804972" name="Equation" r:id="rId4" imgW="1562040" imgH="482400" progId="Equation.3">
              <p:embed/>
            </p:oleObj>
          </a:graphicData>
        </a:graphic>
      </p:graphicFrame>
      <p:graphicFrame>
        <p:nvGraphicFramePr>
          <p:cNvPr id="804973" name="Object 109"/>
          <p:cNvGraphicFramePr>
            <a:graphicFrameLocks noChangeAspect="1"/>
          </p:cNvGraphicFramePr>
          <p:nvPr/>
        </p:nvGraphicFramePr>
        <p:xfrm>
          <a:off x="4865688" y="5405438"/>
          <a:ext cx="1389062" cy="766762"/>
        </p:xfrm>
        <a:graphic>
          <a:graphicData uri="http://schemas.openxmlformats.org/presentationml/2006/ole">
            <p:oleObj spid="_x0000_s804973" name="Equation" r:id="rId5" imgW="736560" imgH="406080" progId="Equation.3">
              <p:embed/>
            </p:oleObj>
          </a:graphicData>
        </a:graphic>
      </p:graphicFrame>
      <p:graphicFrame>
        <p:nvGraphicFramePr>
          <p:cNvPr id="804974" name="Object 110"/>
          <p:cNvGraphicFramePr>
            <a:graphicFrameLocks noChangeAspect="1"/>
          </p:cNvGraphicFramePr>
          <p:nvPr/>
        </p:nvGraphicFramePr>
        <p:xfrm>
          <a:off x="2921000" y="5181600"/>
          <a:ext cx="1625600" cy="1001713"/>
        </p:xfrm>
        <a:graphic>
          <a:graphicData uri="http://schemas.openxmlformats.org/presentationml/2006/ole">
            <p:oleObj spid="_x0000_s804974" name="Equation" r:id="rId6" imgW="1091880" imgH="672840" progId="Equation.3">
              <p:embed/>
            </p:oleObj>
          </a:graphicData>
        </a:graphic>
      </p:graphicFrame>
      <p:graphicFrame>
        <p:nvGraphicFramePr>
          <p:cNvPr id="804975" name="Object 111"/>
          <p:cNvGraphicFramePr>
            <a:graphicFrameLocks noChangeAspect="1"/>
          </p:cNvGraphicFramePr>
          <p:nvPr>
            <p:ph sz="half" idx="2"/>
          </p:nvPr>
        </p:nvGraphicFramePr>
        <p:xfrm>
          <a:off x="6477000" y="5159375"/>
          <a:ext cx="1816100" cy="1012825"/>
        </p:xfrm>
        <a:graphic>
          <a:graphicData uri="http://schemas.openxmlformats.org/presentationml/2006/ole">
            <p:oleObj spid="_x0000_s804975" name="Equation" r:id="rId7" imgW="1206360" imgH="672840" progId="Equation.3">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Date Placeholder 4"/>
          <p:cNvSpPr>
            <a:spLocks noGrp="1"/>
          </p:cNvSpPr>
          <p:nvPr>
            <p:ph type="dt" sz="half" idx="10"/>
          </p:nvPr>
        </p:nvSpPr>
        <p:spPr/>
        <p:txBody>
          <a:bodyPr/>
          <a:lstStyle/>
          <a:p>
            <a:r>
              <a:rPr lang="en-US"/>
              <a:t>ECEN 301</a:t>
            </a:r>
          </a:p>
        </p:txBody>
      </p:sp>
      <p:sp>
        <p:nvSpPr>
          <p:cNvPr id="41" name="Footer Placeholder 5"/>
          <p:cNvSpPr>
            <a:spLocks noGrp="1"/>
          </p:cNvSpPr>
          <p:nvPr>
            <p:ph type="ftr" sz="quarter" idx="11"/>
          </p:nvPr>
        </p:nvSpPr>
        <p:spPr/>
        <p:txBody>
          <a:bodyPr/>
          <a:lstStyle/>
          <a:p>
            <a:r>
              <a:rPr lang="en-US"/>
              <a:t>Discussion #14 – AC Circuit Analysis</a:t>
            </a:r>
          </a:p>
        </p:txBody>
      </p:sp>
      <p:sp>
        <p:nvSpPr>
          <p:cNvPr id="42" name="Slide Number Placeholder 6"/>
          <p:cNvSpPr>
            <a:spLocks noGrp="1"/>
          </p:cNvSpPr>
          <p:nvPr>
            <p:ph type="sldNum" sz="quarter" idx="12"/>
          </p:nvPr>
        </p:nvSpPr>
        <p:spPr/>
        <p:txBody>
          <a:bodyPr/>
          <a:lstStyle/>
          <a:p>
            <a:pPr lvl="1"/>
            <a:fld id="{4AE0B429-16C0-4516-88C9-A993F3422479}" type="slidenum">
              <a:rPr lang="en-US"/>
              <a:pPr lvl="1"/>
              <a:t>21</a:t>
            </a:fld>
            <a:endParaRPr lang="en-US"/>
          </a:p>
        </p:txBody>
      </p:sp>
      <p:sp>
        <p:nvSpPr>
          <p:cNvPr id="806914" name="Rectangle 2"/>
          <p:cNvSpPr>
            <a:spLocks noGrp="1" noChangeArrowheads="1"/>
          </p:cNvSpPr>
          <p:nvPr>
            <p:ph type="title"/>
          </p:nvPr>
        </p:nvSpPr>
        <p:spPr/>
        <p:txBody>
          <a:bodyPr/>
          <a:lstStyle/>
          <a:p>
            <a:r>
              <a:rPr lang="en-US"/>
              <a:t>RLC Circuits</a:t>
            </a:r>
          </a:p>
        </p:txBody>
      </p:sp>
      <p:sp>
        <p:nvSpPr>
          <p:cNvPr id="806915" name="Rectangle 3"/>
          <p:cNvSpPr>
            <a:spLocks noGrp="1" noChangeArrowheads="1"/>
          </p:cNvSpPr>
          <p:nvPr>
            <p:ph type="body" sz="half" idx="1"/>
          </p:nvPr>
        </p:nvSpPr>
        <p:spPr>
          <a:xfrm>
            <a:off x="406400" y="1333500"/>
            <a:ext cx="8356600" cy="1014413"/>
          </a:xfrm>
        </p:spPr>
        <p:txBody>
          <a:bodyPr/>
          <a:lstStyle/>
          <a:p>
            <a:pPr>
              <a:lnSpc>
                <a:spcPct val="8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8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pSp>
        <p:nvGrpSpPr>
          <p:cNvPr id="806963" name="Group 51"/>
          <p:cNvGrpSpPr>
            <a:grpSpLocks/>
          </p:cNvGrpSpPr>
          <p:nvPr/>
        </p:nvGrpSpPr>
        <p:grpSpPr bwMode="auto">
          <a:xfrm>
            <a:off x="0" y="2541588"/>
            <a:ext cx="4953000" cy="2792412"/>
            <a:chOff x="0" y="1553"/>
            <a:chExt cx="3120" cy="1759"/>
          </a:xfrm>
        </p:grpSpPr>
        <p:sp>
          <p:nvSpPr>
            <p:cNvPr id="806917" name="Text Box 5"/>
            <p:cNvSpPr txBox="1">
              <a:spLocks noChangeArrowheads="1"/>
            </p:cNvSpPr>
            <p:nvPr/>
          </p:nvSpPr>
          <p:spPr bwMode="auto">
            <a:xfrm>
              <a:off x="886" y="1553"/>
              <a:ext cx="580"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r>
                <a:rPr lang="en-US" b="1"/>
                <a:t> = R</a:t>
              </a:r>
              <a:r>
                <a:rPr lang="en-US" b="1" baseline="-25000"/>
                <a:t>s</a:t>
              </a:r>
            </a:p>
          </p:txBody>
        </p:sp>
        <p:cxnSp>
          <p:nvCxnSpPr>
            <p:cNvPr id="806918" name="AutoShape 6"/>
            <p:cNvCxnSpPr>
              <a:cxnSpLocks noChangeShapeType="1"/>
              <a:stCxn id="806926" idx="2"/>
              <a:endCxn id="806934" idx="4"/>
            </p:cNvCxnSpPr>
            <p:nvPr/>
          </p:nvCxnSpPr>
          <p:spPr bwMode="auto">
            <a:xfrm rot="10800000">
              <a:off x="736" y="2628"/>
              <a:ext cx="761" cy="435"/>
            </a:xfrm>
            <a:prstGeom prst="bentConnector2">
              <a:avLst/>
            </a:prstGeom>
            <a:noFill/>
            <a:ln w="12700">
              <a:solidFill>
                <a:schemeClr val="tx1"/>
              </a:solidFill>
              <a:miter lim="800000"/>
              <a:headEnd type="none" w="lg" len="lg"/>
              <a:tailEnd type="none" w="lg" len="lg"/>
            </a:ln>
            <a:effectLst/>
          </p:spPr>
        </p:cxnSp>
        <p:cxnSp>
          <p:nvCxnSpPr>
            <p:cNvPr id="806919" name="AutoShape 7"/>
            <p:cNvCxnSpPr>
              <a:cxnSpLocks noChangeShapeType="1"/>
              <a:stCxn id="806925" idx="2"/>
              <a:endCxn id="806941" idx="3"/>
            </p:cNvCxnSpPr>
            <p:nvPr/>
          </p:nvCxnSpPr>
          <p:spPr bwMode="auto">
            <a:xfrm flipH="1">
              <a:off x="1344" y="1892"/>
              <a:ext cx="146" cy="0"/>
            </a:xfrm>
            <a:prstGeom prst="straightConnector1">
              <a:avLst/>
            </a:prstGeom>
            <a:noFill/>
            <a:ln w="12700">
              <a:solidFill>
                <a:schemeClr val="tx1"/>
              </a:solidFill>
              <a:round/>
              <a:headEnd type="none" w="lg" len="lg"/>
              <a:tailEnd type="none" w="lg" len="lg"/>
            </a:ln>
            <a:effectLst/>
          </p:spPr>
        </p:cxnSp>
        <p:grpSp>
          <p:nvGrpSpPr>
            <p:cNvPr id="806920" name="Group 8"/>
            <p:cNvGrpSpPr>
              <a:grpSpLocks/>
            </p:cNvGrpSpPr>
            <p:nvPr/>
          </p:nvGrpSpPr>
          <p:grpSpPr bwMode="auto">
            <a:xfrm>
              <a:off x="1394" y="3216"/>
              <a:ext cx="288" cy="96"/>
              <a:chOff x="1392" y="3552"/>
              <a:chExt cx="288" cy="96"/>
            </a:xfrm>
          </p:grpSpPr>
          <p:sp>
            <p:nvSpPr>
              <p:cNvPr id="806921" name="Line 9"/>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6922" name="Line 10"/>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6923" name="Line 11"/>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6924" name="Line 12"/>
            <p:cNvSpPr>
              <a:spLocks noChangeShapeType="1"/>
            </p:cNvSpPr>
            <p:nvPr/>
          </p:nvSpPr>
          <p:spPr bwMode="auto">
            <a:xfrm flipV="1">
              <a:off x="1541" y="306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6925" name="Oval 13"/>
            <p:cNvSpPr>
              <a:spLocks noChangeArrowheads="1"/>
            </p:cNvSpPr>
            <p:nvPr/>
          </p:nvSpPr>
          <p:spPr bwMode="auto">
            <a:xfrm>
              <a:off x="1490" y="185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6926" name="Oval 14"/>
            <p:cNvSpPr>
              <a:spLocks noChangeArrowheads="1"/>
            </p:cNvSpPr>
            <p:nvPr/>
          </p:nvSpPr>
          <p:spPr bwMode="auto">
            <a:xfrm>
              <a:off x="1497" y="302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6927" name="Text Box 15"/>
            <p:cNvSpPr txBox="1">
              <a:spLocks noChangeArrowheads="1"/>
            </p:cNvSpPr>
            <p:nvPr/>
          </p:nvSpPr>
          <p:spPr bwMode="auto">
            <a:xfrm>
              <a:off x="1507" y="2649"/>
              <a:ext cx="84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r>
                <a:rPr lang="en-US" b="1"/>
                <a:t>=Z</a:t>
              </a:r>
              <a:r>
                <a:rPr lang="en-US" b="1" baseline="-25000"/>
                <a:t>R1</a:t>
              </a:r>
              <a:r>
                <a:rPr lang="en-US" b="1"/>
                <a:t>+Z</a:t>
              </a:r>
              <a:r>
                <a:rPr lang="en-US" b="1" baseline="-25000"/>
                <a:t>L1</a:t>
              </a:r>
            </a:p>
          </p:txBody>
        </p:sp>
        <p:cxnSp>
          <p:nvCxnSpPr>
            <p:cNvPr id="806928" name="AutoShape 16"/>
            <p:cNvCxnSpPr>
              <a:cxnSpLocks noChangeShapeType="1"/>
              <a:stCxn id="806937" idx="0"/>
              <a:endCxn id="806941" idx="1"/>
            </p:cNvCxnSpPr>
            <p:nvPr/>
          </p:nvCxnSpPr>
          <p:spPr bwMode="auto">
            <a:xfrm rot="16200000">
              <a:off x="698" y="1930"/>
              <a:ext cx="376" cy="299"/>
            </a:xfrm>
            <a:prstGeom prst="bentConnector2">
              <a:avLst/>
            </a:prstGeom>
            <a:noFill/>
            <a:ln w="12700">
              <a:solidFill>
                <a:schemeClr val="tx1"/>
              </a:solidFill>
              <a:miter lim="800000"/>
              <a:headEnd type="none" w="lg" len="lg"/>
              <a:tailEnd type="none" w="lg" len="lg"/>
            </a:ln>
            <a:effectLst/>
          </p:spPr>
        </p:cxnSp>
        <p:cxnSp>
          <p:nvCxnSpPr>
            <p:cNvPr id="806929" name="AutoShape 17"/>
            <p:cNvCxnSpPr>
              <a:cxnSpLocks noChangeShapeType="1"/>
              <a:stCxn id="806926" idx="0"/>
              <a:endCxn id="806942" idx="1"/>
            </p:cNvCxnSpPr>
            <p:nvPr/>
          </p:nvCxnSpPr>
          <p:spPr bwMode="auto">
            <a:xfrm flipH="1" flipV="1">
              <a:off x="1533" y="2641"/>
              <a:ext cx="6" cy="383"/>
            </a:xfrm>
            <a:prstGeom prst="straightConnector1">
              <a:avLst/>
            </a:prstGeom>
            <a:noFill/>
            <a:ln w="12700">
              <a:solidFill>
                <a:schemeClr val="tx1"/>
              </a:solidFill>
              <a:round/>
              <a:headEnd type="none" w="lg" len="lg"/>
              <a:tailEnd type="none" w="lg" len="lg"/>
            </a:ln>
            <a:effectLst/>
          </p:spPr>
        </p:cxnSp>
        <p:cxnSp>
          <p:nvCxnSpPr>
            <p:cNvPr id="806930" name="AutoShape 18"/>
            <p:cNvCxnSpPr>
              <a:cxnSpLocks noChangeShapeType="1"/>
              <a:stCxn id="806925" idx="4"/>
              <a:endCxn id="806942" idx="3"/>
            </p:cNvCxnSpPr>
            <p:nvPr/>
          </p:nvCxnSpPr>
          <p:spPr bwMode="auto">
            <a:xfrm>
              <a:off x="1532" y="1930"/>
              <a:ext cx="1" cy="402"/>
            </a:xfrm>
            <a:prstGeom prst="straightConnector1">
              <a:avLst/>
            </a:prstGeom>
            <a:noFill/>
            <a:ln w="12700">
              <a:solidFill>
                <a:schemeClr val="tx1"/>
              </a:solidFill>
              <a:round/>
              <a:headEnd type="none" w="lg" len="lg"/>
              <a:tailEnd type="none" w="lg" len="lg"/>
            </a:ln>
            <a:effectLst/>
          </p:spPr>
        </p:cxnSp>
        <p:sp>
          <p:nvSpPr>
            <p:cNvPr id="806931" name="Text Box 19"/>
            <p:cNvSpPr txBox="1">
              <a:spLocks noChangeArrowheads="1"/>
            </p:cNvSpPr>
            <p:nvPr/>
          </p:nvSpPr>
          <p:spPr bwMode="auto">
            <a:xfrm>
              <a:off x="2275" y="2366"/>
              <a:ext cx="84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r>
                <a:rPr lang="en-US" b="1"/>
                <a:t>=Z</a:t>
              </a:r>
              <a:r>
                <a:rPr lang="en-US" b="1" baseline="-25000"/>
                <a:t>R2</a:t>
              </a:r>
              <a:r>
                <a:rPr lang="en-US" b="1"/>
                <a:t>+Z</a:t>
              </a:r>
              <a:r>
                <a:rPr lang="en-US" b="1" baseline="-25000"/>
                <a:t>L2</a:t>
              </a:r>
            </a:p>
          </p:txBody>
        </p:sp>
        <p:sp>
          <p:nvSpPr>
            <p:cNvPr id="806932" name="Text Box 20"/>
            <p:cNvSpPr txBox="1">
              <a:spLocks noChangeArrowheads="1"/>
            </p:cNvSpPr>
            <p:nvPr/>
          </p:nvSpPr>
          <p:spPr bwMode="auto">
            <a:xfrm>
              <a:off x="886" y="2064"/>
              <a:ext cx="45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06933" name="Text Box 21"/>
            <p:cNvSpPr txBox="1">
              <a:spLocks noChangeArrowheads="1"/>
            </p:cNvSpPr>
            <p:nvPr/>
          </p:nvSpPr>
          <p:spPr bwMode="auto">
            <a:xfrm>
              <a:off x="0" y="2071"/>
              <a:ext cx="761"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06934" name="Oval 22"/>
            <p:cNvSpPr>
              <a:spLocks noChangeArrowheads="1"/>
            </p:cNvSpPr>
            <p:nvPr/>
          </p:nvSpPr>
          <p:spPr bwMode="auto">
            <a:xfrm>
              <a:off x="570" y="2318"/>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6935" name="Text Box 23"/>
            <p:cNvSpPr txBox="1">
              <a:spLocks noChangeArrowheads="1"/>
            </p:cNvSpPr>
            <p:nvPr/>
          </p:nvSpPr>
          <p:spPr bwMode="auto">
            <a:xfrm>
              <a:off x="679" y="2300"/>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6936" name="Text Box 24"/>
            <p:cNvSpPr txBox="1">
              <a:spLocks noChangeArrowheads="1"/>
            </p:cNvSpPr>
            <p:nvPr/>
          </p:nvSpPr>
          <p:spPr bwMode="auto">
            <a:xfrm>
              <a:off x="676" y="2362"/>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6937" name="Text Box 25"/>
            <p:cNvSpPr txBox="1">
              <a:spLocks noChangeArrowheads="1"/>
            </p:cNvSpPr>
            <p:nvPr/>
          </p:nvSpPr>
          <p:spPr bwMode="auto">
            <a:xfrm>
              <a:off x="637" y="2268"/>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6938" name="Text Box 26"/>
            <p:cNvSpPr txBox="1">
              <a:spLocks noChangeArrowheads="1"/>
            </p:cNvSpPr>
            <p:nvPr/>
          </p:nvSpPr>
          <p:spPr bwMode="auto">
            <a:xfrm>
              <a:off x="641" y="2355"/>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06939" name="AutoShape 27"/>
            <p:cNvCxnSpPr>
              <a:cxnSpLocks noChangeShapeType="1"/>
              <a:stCxn id="806925" idx="6"/>
              <a:endCxn id="806943" idx="3"/>
            </p:cNvCxnSpPr>
            <p:nvPr/>
          </p:nvCxnSpPr>
          <p:spPr bwMode="auto">
            <a:xfrm>
              <a:off x="1573" y="1892"/>
              <a:ext cx="734" cy="125"/>
            </a:xfrm>
            <a:prstGeom prst="bentConnector2">
              <a:avLst/>
            </a:prstGeom>
            <a:noFill/>
            <a:ln w="12700">
              <a:solidFill>
                <a:schemeClr val="tx1"/>
              </a:solidFill>
              <a:miter lim="800000"/>
              <a:headEnd type="none" w="lg" len="lg"/>
              <a:tailEnd type="none" w="lg" len="lg"/>
            </a:ln>
            <a:effectLst/>
          </p:spPr>
        </p:cxnSp>
        <p:cxnSp>
          <p:nvCxnSpPr>
            <p:cNvPr id="806940" name="AutoShape 28"/>
            <p:cNvCxnSpPr>
              <a:cxnSpLocks noChangeShapeType="1"/>
              <a:stCxn id="806926" idx="6"/>
              <a:endCxn id="806943" idx="1"/>
            </p:cNvCxnSpPr>
            <p:nvPr/>
          </p:nvCxnSpPr>
          <p:spPr bwMode="auto">
            <a:xfrm flipV="1">
              <a:off x="1580" y="2326"/>
              <a:ext cx="727" cy="737"/>
            </a:xfrm>
            <a:prstGeom prst="bentConnector2">
              <a:avLst/>
            </a:prstGeom>
            <a:noFill/>
            <a:ln w="12700">
              <a:solidFill>
                <a:schemeClr val="tx1"/>
              </a:solidFill>
              <a:miter lim="800000"/>
              <a:headEnd type="none" w="lg" len="lg"/>
              <a:tailEnd type="none" w="lg" len="lg"/>
            </a:ln>
            <a:effectLst/>
          </p:spPr>
        </p:cxnSp>
        <p:sp>
          <p:nvSpPr>
            <p:cNvPr id="806941" name="Rectangle 29"/>
            <p:cNvSpPr>
              <a:spLocks noChangeArrowheads="1"/>
            </p:cNvSpPr>
            <p:nvPr/>
          </p:nvSpPr>
          <p:spPr bwMode="auto">
            <a:xfrm>
              <a:off x="1035" y="179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6942" name="Rectangle 30"/>
            <p:cNvSpPr>
              <a:spLocks noChangeArrowheads="1"/>
            </p:cNvSpPr>
            <p:nvPr/>
          </p:nvSpPr>
          <p:spPr bwMode="auto">
            <a:xfrm rot="-5400000">
              <a:off x="1377" y="239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6943" name="Rectangle 31"/>
            <p:cNvSpPr>
              <a:spLocks noChangeArrowheads="1"/>
            </p:cNvSpPr>
            <p:nvPr/>
          </p:nvSpPr>
          <p:spPr bwMode="auto">
            <a:xfrm rot="-5400000">
              <a:off x="2151" y="207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6950" name="Line 38"/>
            <p:cNvSpPr>
              <a:spLocks noChangeShapeType="1"/>
            </p:cNvSpPr>
            <p:nvPr/>
          </p:nvSpPr>
          <p:spPr bwMode="auto">
            <a:xfrm>
              <a:off x="960" y="2064"/>
              <a:ext cx="359"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06951" name="Line 39"/>
            <p:cNvSpPr>
              <a:spLocks noChangeShapeType="1"/>
            </p:cNvSpPr>
            <p:nvPr/>
          </p:nvSpPr>
          <p:spPr bwMode="auto">
            <a:xfrm>
              <a:off x="1377" y="2379"/>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6952" name="Text Box 40"/>
            <p:cNvSpPr txBox="1">
              <a:spLocks noChangeArrowheads="1"/>
            </p:cNvSpPr>
            <p:nvPr/>
          </p:nvSpPr>
          <p:spPr bwMode="auto">
            <a:xfrm>
              <a:off x="939" y="2435"/>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06953" name="Line 41"/>
            <p:cNvSpPr>
              <a:spLocks noChangeShapeType="1"/>
            </p:cNvSpPr>
            <p:nvPr/>
          </p:nvSpPr>
          <p:spPr bwMode="auto">
            <a:xfrm>
              <a:off x="2166" y="2293"/>
              <a:ext cx="0" cy="301"/>
            </a:xfrm>
            <a:prstGeom prst="line">
              <a:avLst/>
            </a:prstGeom>
            <a:noFill/>
            <a:ln w="12700">
              <a:solidFill>
                <a:schemeClr val="tx1"/>
              </a:solidFill>
              <a:round/>
              <a:headEnd type="none" w="lg" len="lg"/>
              <a:tailEnd type="stealth" w="lg" len="lg"/>
            </a:ln>
            <a:effectLst/>
          </p:spPr>
          <p:txBody>
            <a:bodyPr/>
            <a:lstStyle/>
            <a:p>
              <a:endParaRPr lang="en-US"/>
            </a:p>
          </p:txBody>
        </p:sp>
        <p:sp>
          <p:nvSpPr>
            <p:cNvPr id="806954" name="Text Box 42"/>
            <p:cNvSpPr txBox="1">
              <a:spLocks noChangeArrowheads="1"/>
            </p:cNvSpPr>
            <p:nvPr/>
          </p:nvSpPr>
          <p:spPr bwMode="auto">
            <a:xfrm>
              <a:off x="1728" y="2349"/>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grpSp>
      <p:sp>
        <p:nvSpPr>
          <p:cNvPr id="806962" name="Text Box 50"/>
          <p:cNvSpPr txBox="1">
            <a:spLocks noChangeArrowheads="1"/>
          </p:cNvSpPr>
          <p:nvPr/>
        </p:nvSpPr>
        <p:spPr bwMode="auto">
          <a:xfrm>
            <a:off x="4419600" y="231775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Ohm’s law</a:t>
            </a:r>
          </a:p>
        </p:txBody>
      </p:sp>
      <p:graphicFrame>
        <p:nvGraphicFramePr>
          <p:cNvPr id="806964" name="Object 52"/>
          <p:cNvGraphicFramePr>
            <a:graphicFrameLocks noChangeAspect="1"/>
          </p:cNvGraphicFramePr>
          <p:nvPr/>
        </p:nvGraphicFramePr>
        <p:xfrm>
          <a:off x="4038600" y="4676775"/>
          <a:ext cx="2214563" cy="1228725"/>
        </p:xfrm>
        <a:graphic>
          <a:graphicData uri="http://schemas.openxmlformats.org/presentationml/2006/ole">
            <p:oleObj spid="_x0000_s806964" name="Equation" r:id="rId3" imgW="1168200" imgH="647640" progId="Equation.3">
              <p:embed/>
            </p:oleObj>
          </a:graphicData>
        </a:graphic>
      </p:graphicFrame>
      <p:graphicFrame>
        <p:nvGraphicFramePr>
          <p:cNvPr id="806966" name="Object 54"/>
          <p:cNvGraphicFramePr>
            <a:graphicFrameLocks noChangeAspect="1"/>
          </p:cNvGraphicFramePr>
          <p:nvPr>
            <p:ph sz="half" idx="2"/>
          </p:nvPr>
        </p:nvGraphicFramePr>
        <p:xfrm>
          <a:off x="6592888" y="4648200"/>
          <a:ext cx="2170112" cy="1257300"/>
        </p:xfrm>
        <a:graphic>
          <a:graphicData uri="http://schemas.openxmlformats.org/presentationml/2006/ole">
            <p:oleObj spid="_x0000_s806966" name="Equation" r:id="rId4" imgW="1117440" imgH="647640"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Date Placeholder 4"/>
          <p:cNvSpPr>
            <a:spLocks noGrp="1"/>
          </p:cNvSpPr>
          <p:nvPr>
            <p:ph type="dt" sz="half" idx="10"/>
          </p:nvPr>
        </p:nvSpPr>
        <p:spPr/>
        <p:txBody>
          <a:bodyPr/>
          <a:lstStyle/>
          <a:p>
            <a:r>
              <a:rPr lang="en-US"/>
              <a:t>ECEN 301</a:t>
            </a:r>
          </a:p>
        </p:txBody>
      </p:sp>
      <p:sp>
        <p:nvSpPr>
          <p:cNvPr id="42" name="Footer Placeholder 5"/>
          <p:cNvSpPr>
            <a:spLocks noGrp="1"/>
          </p:cNvSpPr>
          <p:nvPr>
            <p:ph type="ftr" sz="quarter" idx="11"/>
          </p:nvPr>
        </p:nvSpPr>
        <p:spPr/>
        <p:txBody>
          <a:bodyPr/>
          <a:lstStyle/>
          <a:p>
            <a:r>
              <a:rPr lang="en-US"/>
              <a:t>Discussion #14 – AC Circuit Analysis</a:t>
            </a:r>
          </a:p>
        </p:txBody>
      </p:sp>
      <p:sp>
        <p:nvSpPr>
          <p:cNvPr id="43" name="Slide Number Placeholder 6"/>
          <p:cNvSpPr>
            <a:spLocks noGrp="1"/>
          </p:cNvSpPr>
          <p:nvPr>
            <p:ph type="sldNum" sz="quarter" idx="12"/>
          </p:nvPr>
        </p:nvSpPr>
        <p:spPr/>
        <p:txBody>
          <a:bodyPr/>
          <a:lstStyle/>
          <a:p>
            <a:pPr lvl="1"/>
            <a:fld id="{6C475C83-E4E1-4392-AD37-4365E10E96C9}" type="slidenum">
              <a:rPr lang="en-US"/>
              <a:pPr lvl="1"/>
              <a:t>22</a:t>
            </a:fld>
            <a:endParaRPr lang="en-US"/>
          </a:p>
        </p:txBody>
      </p:sp>
      <p:sp>
        <p:nvSpPr>
          <p:cNvPr id="807938" name="Rectangle 2"/>
          <p:cNvSpPr>
            <a:spLocks noGrp="1" noChangeArrowheads="1"/>
          </p:cNvSpPr>
          <p:nvPr>
            <p:ph type="title"/>
          </p:nvPr>
        </p:nvSpPr>
        <p:spPr/>
        <p:txBody>
          <a:bodyPr/>
          <a:lstStyle/>
          <a:p>
            <a:r>
              <a:rPr lang="en-US"/>
              <a:t>RLC Circuits</a:t>
            </a:r>
          </a:p>
        </p:txBody>
      </p:sp>
      <p:sp>
        <p:nvSpPr>
          <p:cNvPr id="807939" name="Rectangle 3"/>
          <p:cNvSpPr>
            <a:spLocks noGrp="1" noChangeArrowheads="1"/>
          </p:cNvSpPr>
          <p:nvPr>
            <p:ph type="body" sz="half" idx="1"/>
          </p:nvPr>
        </p:nvSpPr>
        <p:spPr>
          <a:xfrm>
            <a:off x="406400" y="1333500"/>
            <a:ext cx="8356600" cy="1014413"/>
          </a:xfrm>
        </p:spPr>
        <p:txBody>
          <a:bodyPr/>
          <a:lstStyle/>
          <a:p>
            <a:pPr>
              <a:lnSpc>
                <a:spcPct val="8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8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sp>
        <p:nvSpPr>
          <p:cNvPr id="807941" name="Text Box 5"/>
          <p:cNvSpPr txBox="1">
            <a:spLocks noChangeArrowheads="1"/>
          </p:cNvSpPr>
          <p:nvPr/>
        </p:nvSpPr>
        <p:spPr bwMode="auto">
          <a:xfrm>
            <a:off x="1639888" y="2541588"/>
            <a:ext cx="452437"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07942" name="AutoShape 6"/>
          <p:cNvCxnSpPr>
            <a:cxnSpLocks noChangeShapeType="1"/>
            <a:stCxn id="807950" idx="2"/>
            <a:endCxn id="807958" idx="4"/>
          </p:cNvCxnSpPr>
          <p:nvPr/>
        </p:nvCxnSpPr>
        <p:spPr bwMode="auto">
          <a:xfrm rot="10800000">
            <a:off x="1168400" y="4248150"/>
            <a:ext cx="1208088" cy="690563"/>
          </a:xfrm>
          <a:prstGeom prst="bentConnector2">
            <a:avLst/>
          </a:prstGeom>
          <a:noFill/>
          <a:ln w="12700">
            <a:solidFill>
              <a:schemeClr val="tx1"/>
            </a:solidFill>
            <a:miter lim="800000"/>
            <a:headEnd type="none" w="lg" len="lg"/>
            <a:tailEnd type="none" w="lg" len="lg"/>
          </a:ln>
          <a:effectLst/>
        </p:spPr>
      </p:cxnSp>
      <p:cxnSp>
        <p:nvCxnSpPr>
          <p:cNvPr id="807943" name="AutoShape 7"/>
          <p:cNvCxnSpPr>
            <a:cxnSpLocks noChangeShapeType="1"/>
            <a:stCxn id="807949" idx="2"/>
            <a:endCxn id="807965" idx="3"/>
          </p:cNvCxnSpPr>
          <p:nvPr/>
        </p:nvCxnSpPr>
        <p:spPr bwMode="auto">
          <a:xfrm flipH="1">
            <a:off x="2133600" y="3079750"/>
            <a:ext cx="231775" cy="0"/>
          </a:xfrm>
          <a:prstGeom prst="straightConnector1">
            <a:avLst/>
          </a:prstGeom>
          <a:noFill/>
          <a:ln w="12700">
            <a:solidFill>
              <a:schemeClr val="tx1"/>
            </a:solidFill>
            <a:round/>
            <a:headEnd type="none" w="lg" len="lg"/>
            <a:tailEnd type="none" w="lg" len="lg"/>
          </a:ln>
          <a:effectLst/>
        </p:spPr>
      </p:cxnSp>
      <p:grpSp>
        <p:nvGrpSpPr>
          <p:cNvPr id="807944" name="Group 8"/>
          <p:cNvGrpSpPr>
            <a:grpSpLocks/>
          </p:cNvGrpSpPr>
          <p:nvPr/>
        </p:nvGrpSpPr>
        <p:grpSpPr bwMode="auto">
          <a:xfrm>
            <a:off x="2212975" y="5181600"/>
            <a:ext cx="457200" cy="152400"/>
            <a:chOff x="1392" y="3552"/>
            <a:chExt cx="288" cy="96"/>
          </a:xfrm>
        </p:grpSpPr>
        <p:sp>
          <p:nvSpPr>
            <p:cNvPr id="807945" name="Line 9"/>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7946" name="Line 10"/>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7947" name="Line 11"/>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7948" name="Line 12"/>
          <p:cNvSpPr>
            <a:spLocks noChangeShapeType="1"/>
          </p:cNvSpPr>
          <p:nvPr/>
        </p:nvSpPr>
        <p:spPr bwMode="auto">
          <a:xfrm flipV="1">
            <a:off x="2446338" y="4938713"/>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07949" name="Oval 13"/>
          <p:cNvSpPr>
            <a:spLocks noChangeArrowheads="1"/>
          </p:cNvSpPr>
          <p:nvPr/>
        </p:nvSpPr>
        <p:spPr bwMode="auto">
          <a:xfrm>
            <a:off x="2365375" y="30178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7950" name="Oval 14"/>
          <p:cNvSpPr>
            <a:spLocks noChangeArrowheads="1"/>
          </p:cNvSpPr>
          <p:nvPr/>
        </p:nvSpPr>
        <p:spPr bwMode="auto">
          <a:xfrm>
            <a:off x="2376488" y="4876800"/>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7951" name="Text Box 15"/>
          <p:cNvSpPr txBox="1">
            <a:spLocks noChangeArrowheads="1"/>
          </p:cNvSpPr>
          <p:nvPr/>
        </p:nvSpPr>
        <p:spPr bwMode="auto">
          <a:xfrm>
            <a:off x="2590800" y="3810000"/>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p>
        </p:txBody>
      </p:sp>
      <p:cxnSp>
        <p:nvCxnSpPr>
          <p:cNvPr id="807952" name="AutoShape 16"/>
          <p:cNvCxnSpPr>
            <a:cxnSpLocks noChangeShapeType="1"/>
            <a:stCxn id="807961" idx="0"/>
            <a:endCxn id="807965" idx="1"/>
          </p:cNvCxnSpPr>
          <p:nvPr/>
        </p:nvCxnSpPr>
        <p:spPr bwMode="auto">
          <a:xfrm rot="16200000">
            <a:off x="1107282" y="3140868"/>
            <a:ext cx="596900" cy="474663"/>
          </a:xfrm>
          <a:prstGeom prst="bentConnector2">
            <a:avLst/>
          </a:prstGeom>
          <a:noFill/>
          <a:ln w="12700">
            <a:solidFill>
              <a:schemeClr val="tx1"/>
            </a:solidFill>
            <a:miter lim="800000"/>
            <a:headEnd type="none" w="lg" len="lg"/>
            <a:tailEnd type="none" w="lg" len="lg"/>
          </a:ln>
          <a:effectLst/>
        </p:spPr>
      </p:cxnSp>
      <p:cxnSp>
        <p:nvCxnSpPr>
          <p:cNvPr id="807953" name="AutoShape 17"/>
          <p:cNvCxnSpPr>
            <a:cxnSpLocks noChangeShapeType="1"/>
            <a:stCxn id="807950" idx="0"/>
            <a:endCxn id="807966" idx="1"/>
          </p:cNvCxnSpPr>
          <p:nvPr/>
        </p:nvCxnSpPr>
        <p:spPr bwMode="auto">
          <a:xfrm flipH="1" flipV="1">
            <a:off x="2433638" y="4268788"/>
            <a:ext cx="9525" cy="608012"/>
          </a:xfrm>
          <a:prstGeom prst="straightConnector1">
            <a:avLst/>
          </a:prstGeom>
          <a:noFill/>
          <a:ln w="12700">
            <a:solidFill>
              <a:schemeClr val="tx1"/>
            </a:solidFill>
            <a:round/>
            <a:headEnd type="none" w="lg" len="lg"/>
            <a:tailEnd type="none" w="lg" len="lg"/>
          </a:ln>
          <a:effectLst/>
        </p:spPr>
      </p:cxnSp>
      <p:cxnSp>
        <p:nvCxnSpPr>
          <p:cNvPr id="807954" name="AutoShape 18"/>
          <p:cNvCxnSpPr>
            <a:cxnSpLocks noChangeShapeType="1"/>
            <a:stCxn id="807949" idx="4"/>
            <a:endCxn id="807966" idx="3"/>
          </p:cNvCxnSpPr>
          <p:nvPr/>
        </p:nvCxnSpPr>
        <p:spPr bwMode="auto">
          <a:xfrm>
            <a:off x="2432050" y="3140075"/>
            <a:ext cx="1588" cy="638175"/>
          </a:xfrm>
          <a:prstGeom prst="straightConnector1">
            <a:avLst/>
          </a:prstGeom>
          <a:noFill/>
          <a:ln w="12700">
            <a:solidFill>
              <a:schemeClr val="tx1"/>
            </a:solidFill>
            <a:round/>
            <a:headEnd type="none" w="lg" len="lg"/>
            <a:tailEnd type="none" w="lg" len="lg"/>
          </a:ln>
          <a:effectLst/>
        </p:spPr>
      </p:cxnSp>
      <p:sp>
        <p:nvSpPr>
          <p:cNvPr id="807955" name="Text Box 19"/>
          <p:cNvSpPr txBox="1">
            <a:spLocks noChangeArrowheads="1"/>
          </p:cNvSpPr>
          <p:nvPr/>
        </p:nvSpPr>
        <p:spPr bwMode="auto">
          <a:xfrm>
            <a:off x="3930650" y="3806825"/>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p>
        </p:txBody>
      </p:sp>
      <p:sp>
        <p:nvSpPr>
          <p:cNvPr id="807956" name="Text Box 20"/>
          <p:cNvSpPr txBox="1">
            <a:spLocks noChangeArrowheads="1"/>
          </p:cNvSpPr>
          <p:nvPr/>
        </p:nvSpPr>
        <p:spPr bwMode="auto">
          <a:xfrm>
            <a:off x="1406525" y="3352800"/>
            <a:ext cx="727075"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07957" name="Text Box 21"/>
          <p:cNvSpPr txBox="1">
            <a:spLocks noChangeArrowheads="1"/>
          </p:cNvSpPr>
          <p:nvPr/>
        </p:nvSpPr>
        <p:spPr bwMode="auto">
          <a:xfrm>
            <a:off x="0" y="3363913"/>
            <a:ext cx="1208088" cy="396875"/>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07958" name="Oval 22"/>
          <p:cNvSpPr>
            <a:spLocks noChangeArrowheads="1"/>
          </p:cNvSpPr>
          <p:nvPr/>
        </p:nvSpPr>
        <p:spPr bwMode="auto">
          <a:xfrm>
            <a:off x="904875" y="3756025"/>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7959" name="Text Box 23"/>
          <p:cNvSpPr txBox="1">
            <a:spLocks noChangeArrowheads="1"/>
          </p:cNvSpPr>
          <p:nvPr/>
        </p:nvSpPr>
        <p:spPr bwMode="auto">
          <a:xfrm>
            <a:off x="1077913" y="3727450"/>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7960" name="Text Box 24"/>
          <p:cNvSpPr txBox="1">
            <a:spLocks noChangeArrowheads="1"/>
          </p:cNvSpPr>
          <p:nvPr/>
        </p:nvSpPr>
        <p:spPr bwMode="auto">
          <a:xfrm>
            <a:off x="1073150" y="3825875"/>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7961" name="Text Box 25"/>
          <p:cNvSpPr txBox="1">
            <a:spLocks noChangeArrowheads="1"/>
          </p:cNvSpPr>
          <p:nvPr/>
        </p:nvSpPr>
        <p:spPr bwMode="auto">
          <a:xfrm>
            <a:off x="1011238" y="3676650"/>
            <a:ext cx="312737"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7962" name="Text Box 26"/>
          <p:cNvSpPr txBox="1">
            <a:spLocks noChangeArrowheads="1"/>
          </p:cNvSpPr>
          <p:nvPr/>
        </p:nvSpPr>
        <p:spPr bwMode="auto">
          <a:xfrm>
            <a:off x="1017588" y="3814763"/>
            <a:ext cx="307975" cy="366712"/>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07963" name="AutoShape 27"/>
          <p:cNvCxnSpPr>
            <a:cxnSpLocks noChangeShapeType="1"/>
            <a:stCxn id="807949" idx="6"/>
            <a:endCxn id="807967" idx="3"/>
          </p:cNvCxnSpPr>
          <p:nvPr/>
        </p:nvCxnSpPr>
        <p:spPr bwMode="auto">
          <a:xfrm>
            <a:off x="2497138" y="3079750"/>
            <a:ext cx="1285875" cy="652463"/>
          </a:xfrm>
          <a:prstGeom prst="bentConnector2">
            <a:avLst/>
          </a:prstGeom>
          <a:noFill/>
          <a:ln w="12700">
            <a:solidFill>
              <a:schemeClr val="tx1"/>
            </a:solidFill>
            <a:miter lim="800000"/>
            <a:headEnd type="none" w="lg" len="lg"/>
            <a:tailEnd type="none" w="lg" len="lg"/>
          </a:ln>
          <a:effectLst/>
        </p:spPr>
      </p:cxnSp>
      <p:cxnSp>
        <p:nvCxnSpPr>
          <p:cNvPr id="807964" name="AutoShape 28"/>
          <p:cNvCxnSpPr>
            <a:cxnSpLocks noChangeShapeType="1"/>
            <a:stCxn id="807950" idx="6"/>
            <a:endCxn id="807967" idx="1"/>
          </p:cNvCxnSpPr>
          <p:nvPr/>
        </p:nvCxnSpPr>
        <p:spPr bwMode="auto">
          <a:xfrm flipV="1">
            <a:off x="2508250" y="4222750"/>
            <a:ext cx="1274763" cy="715963"/>
          </a:xfrm>
          <a:prstGeom prst="bentConnector2">
            <a:avLst/>
          </a:prstGeom>
          <a:noFill/>
          <a:ln w="12700">
            <a:solidFill>
              <a:schemeClr val="tx1"/>
            </a:solidFill>
            <a:miter lim="800000"/>
            <a:headEnd type="none" w="lg" len="lg"/>
            <a:tailEnd type="none" w="lg" len="lg"/>
          </a:ln>
          <a:effectLst/>
        </p:spPr>
      </p:cxnSp>
      <p:sp>
        <p:nvSpPr>
          <p:cNvPr id="807965" name="Rectangle 29"/>
          <p:cNvSpPr>
            <a:spLocks noChangeArrowheads="1"/>
          </p:cNvSpPr>
          <p:nvPr/>
        </p:nvSpPr>
        <p:spPr bwMode="auto">
          <a:xfrm>
            <a:off x="1643063" y="292735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7966" name="Rectangle 30"/>
          <p:cNvSpPr>
            <a:spLocks noChangeArrowheads="1"/>
          </p:cNvSpPr>
          <p:nvPr/>
        </p:nvSpPr>
        <p:spPr bwMode="auto">
          <a:xfrm rot="-5400000">
            <a:off x="2186781" y="3869532"/>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7967" name="Rectangle 31"/>
          <p:cNvSpPr>
            <a:spLocks noChangeArrowheads="1"/>
          </p:cNvSpPr>
          <p:nvPr/>
        </p:nvSpPr>
        <p:spPr bwMode="auto">
          <a:xfrm rot="-5400000">
            <a:off x="3536156" y="3823494"/>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7968" name="Line 32"/>
          <p:cNvSpPr>
            <a:spLocks noChangeShapeType="1"/>
          </p:cNvSpPr>
          <p:nvPr/>
        </p:nvSpPr>
        <p:spPr bwMode="auto">
          <a:xfrm>
            <a:off x="1524000" y="3352800"/>
            <a:ext cx="569913"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07969" name="Line 33"/>
          <p:cNvSpPr>
            <a:spLocks noChangeShapeType="1"/>
          </p:cNvSpPr>
          <p:nvPr/>
        </p:nvSpPr>
        <p:spPr bwMode="auto">
          <a:xfrm>
            <a:off x="2185988" y="38528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07970" name="Text Box 34"/>
          <p:cNvSpPr txBox="1">
            <a:spLocks noChangeArrowheads="1"/>
          </p:cNvSpPr>
          <p:nvPr/>
        </p:nvSpPr>
        <p:spPr bwMode="auto">
          <a:xfrm>
            <a:off x="1490663" y="39417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07971" name="Line 35"/>
          <p:cNvSpPr>
            <a:spLocks noChangeShapeType="1"/>
          </p:cNvSpPr>
          <p:nvPr/>
        </p:nvSpPr>
        <p:spPr bwMode="auto">
          <a:xfrm>
            <a:off x="3559175" y="41703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07972" name="Text Box 36"/>
          <p:cNvSpPr txBox="1">
            <a:spLocks noChangeArrowheads="1"/>
          </p:cNvSpPr>
          <p:nvPr/>
        </p:nvSpPr>
        <p:spPr bwMode="auto">
          <a:xfrm>
            <a:off x="2863850" y="4259263"/>
            <a:ext cx="744538"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sp>
        <p:nvSpPr>
          <p:cNvPr id="807974" name="Text Box 38"/>
          <p:cNvSpPr txBox="1">
            <a:spLocks noChangeArrowheads="1"/>
          </p:cNvSpPr>
          <p:nvPr/>
        </p:nvSpPr>
        <p:spPr bwMode="auto">
          <a:xfrm>
            <a:off x="4419600" y="231775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KCL</a:t>
            </a:r>
          </a:p>
        </p:txBody>
      </p:sp>
      <p:graphicFrame>
        <p:nvGraphicFramePr>
          <p:cNvPr id="807975" name="Object 39"/>
          <p:cNvGraphicFramePr>
            <a:graphicFrameLocks noChangeAspect="1"/>
          </p:cNvGraphicFramePr>
          <p:nvPr/>
        </p:nvGraphicFramePr>
        <p:xfrm>
          <a:off x="76200" y="4999038"/>
          <a:ext cx="2089150" cy="1227137"/>
        </p:xfrm>
        <a:graphic>
          <a:graphicData uri="http://schemas.openxmlformats.org/presentationml/2006/ole">
            <p:oleObj spid="_x0000_s807975" name="Equation" r:id="rId3" imgW="1168200" imgH="685800" progId="Equation.3">
              <p:embed/>
            </p:oleObj>
          </a:graphicData>
        </a:graphic>
      </p:graphicFrame>
      <p:graphicFrame>
        <p:nvGraphicFramePr>
          <p:cNvPr id="807976" name="Object 40"/>
          <p:cNvGraphicFramePr>
            <a:graphicFrameLocks noChangeAspect="1"/>
          </p:cNvGraphicFramePr>
          <p:nvPr>
            <p:ph sz="half" idx="2"/>
          </p:nvPr>
        </p:nvGraphicFramePr>
        <p:xfrm>
          <a:off x="4419600" y="3509963"/>
          <a:ext cx="4384675" cy="2274887"/>
        </p:xfrm>
        <a:graphic>
          <a:graphicData uri="http://schemas.openxmlformats.org/presentationml/2006/ole">
            <p:oleObj spid="_x0000_s807976" name="Equation" r:id="rId4" imgW="2692080" imgH="1396800" progId="Equation.3">
              <p:embed/>
            </p:oleObj>
          </a:graphicData>
        </a:graphic>
      </p:graphicFrame>
      <p:sp>
        <p:nvSpPr>
          <p:cNvPr id="807977" name="Oval 41"/>
          <p:cNvSpPr>
            <a:spLocks noChangeArrowheads="1"/>
          </p:cNvSpPr>
          <p:nvPr/>
        </p:nvSpPr>
        <p:spPr bwMode="auto">
          <a:xfrm>
            <a:off x="2279650" y="2927350"/>
            <a:ext cx="165417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807978" name="Text Box 42"/>
          <p:cNvSpPr txBox="1">
            <a:spLocks noChangeArrowheads="1"/>
          </p:cNvSpPr>
          <p:nvPr/>
        </p:nvSpPr>
        <p:spPr bwMode="auto">
          <a:xfrm>
            <a:off x="2760663" y="2528888"/>
            <a:ext cx="744537" cy="366712"/>
          </a:xfrm>
          <a:prstGeom prst="rect">
            <a:avLst/>
          </a:prstGeom>
          <a:noFill/>
          <a:ln w="12700">
            <a:noFill/>
            <a:miter lim="800000"/>
            <a:headEnd type="none" w="lg" len="lg"/>
            <a:tailEnd type="none" w="lg" len="lg"/>
          </a:ln>
          <a:effectLst/>
        </p:spPr>
        <p:txBody>
          <a:bodyPr wrap="none">
            <a:spAutoFit/>
          </a:bodyPr>
          <a:lstStyle/>
          <a:p>
            <a:r>
              <a:rPr lang="en-US" b="1"/>
              <a:t>V(j</a:t>
            </a:r>
            <a:r>
              <a:rPr lang="el-GR" b="1"/>
              <a:t>ω</a:t>
            </a:r>
            <a:r>
              <a:rPr lang="en-US" b="1"/>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Date Placeholder 5"/>
          <p:cNvSpPr>
            <a:spLocks noGrp="1"/>
          </p:cNvSpPr>
          <p:nvPr>
            <p:ph type="dt" sz="half" idx="10"/>
          </p:nvPr>
        </p:nvSpPr>
        <p:spPr/>
        <p:txBody>
          <a:bodyPr/>
          <a:lstStyle/>
          <a:p>
            <a:r>
              <a:rPr lang="en-US"/>
              <a:t>ECEN 301</a:t>
            </a:r>
          </a:p>
        </p:txBody>
      </p:sp>
      <p:sp>
        <p:nvSpPr>
          <p:cNvPr id="43" name="Footer Placeholder 6"/>
          <p:cNvSpPr>
            <a:spLocks noGrp="1"/>
          </p:cNvSpPr>
          <p:nvPr>
            <p:ph type="ftr" sz="quarter" idx="11"/>
          </p:nvPr>
        </p:nvSpPr>
        <p:spPr/>
        <p:txBody>
          <a:bodyPr/>
          <a:lstStyle/>
          <a:p>
            <a:r>
              <a:rPr lang="en-US"/>
              <a:t>Discussion #14 – AC Circuit Analysis</a:t>
            </a:r>
          </a:p>
        </p:txBody>
      </p:sp>
      <p:sp>
        <p:nvSpPr>
          <p:cNvPr id="44" name="Slide Number Placeholder 7"/>
          <p:cNvSpPr>
            <a:spLocks noGrp="1"/>
          </p:cNvSpPr>
          <p:nvPr>
            <p:ph type="sldNum" sz="quarter" idx="12"/>
          </p:nvPr>
        </p:nvSpPr>
        <p:spPr/>
        <p:txBody>
          <a:bodyPr/>
          <a:lstStyle/>
          <a:p>
            <a:pPr lvl="1"/>
            <a:fld id="{94B614AF-8554-4F08-BCFF-41FA3A242D9E}" type="slidenum">
              <a:rPr lang="en-US"/>
              <a:pPr lvl="1"/>
              <a:t>23</a:t>
            </a:fld>
            <a:endParaRPr lang="en-US"/>
          </a:p>
        </p:txBody>
      </p:sp>
      <p:sp>
        <p:nvSpPr>
          <p:cNvPr id="808962" name="Rectangle 2"/>
          <p:cNvSpPr>
            <a:spLocks noGrp="1" noChangeArrowheads="1"/>
          </p:cNvSpPr>
          <p:nvPr>
            <p:ph type="title"/>
          </p:nvPr>
        </p:nvSpPr>
        <p:spPr/>
        <p:txBody>
          <a:bodyPr/>
          <a:lstStyle/>
          <a:p>
            <a:r>
              <a:rPr lang="en-US"/>
              <a:t>RLC Circuits</a:t>
            </a:r>
          </a:p>
        </p:txBody>
      </p:sp>
      <p:sp>
        <p:nvSpPr>
          <p:cNvPr id="808963" name="Rectangle 3"/>
          <p:cNvSpPr>
            <a:spLocks noGrp="1" noChangeArrowheads="1"/>
          </p:cNvSpPr>
          <p:nvPr>
            <p:ph type="body" sz="half" idx="1"/>
          </p:nvPr>
        </p:nvSpPr>
        <p:spPr>
          <a:xfrm>
            <a:off x="406400" y="1333500"/>
            <a:ext cx="8585200" cy="1409700"/>
          </a:xfrm>
        </p:spPr>
        <p:txBody>
          <a:bodyPr/>
          <a:lstStyle/>
          <a:p>
            <a:pPr>
              <a:lnSpc>
                <a:spcPct val="90000"/>
              </a:lnSpc>
            </a:pPr>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aphicFrame>
        <p:nvGraphicFramePr>
          <p:cNvPr id="808998" name="Object 38"/>
          <p:cNvGraphicFramePr>
            <a:graphicFrameLocks noChangeAspect="1"/>
          </p:cNvGraphicFramePr>
          <p:nvPr>
            <p:ph sz="quarter" idx="2"/>
          </p:nvPr>
        </p:nvGraphicFramePr>
        <p:xfrm>
          <a:off x="5257800" y="4652963"/>
          <a:ext cx="2895600" cy="1196975"/>
        </p:xfrm>
        <a:graphic>
          <a:graphicData uri="http://schemas.openxmlformats.org/presentationml/2006/ole">
            <p:oleObj spid="_x0000_s808998" name="Equation" r:id="rId3" imgW="1536480" imgH="634680" progId="Equation.3">
              <p:embed/>
            </p:oleObj>
          </a:graphicData>
        </a:graphic>
      </p:graphicFrame>
      <p:sp>
        <p:nvSpPr>
          <p:cNvPr id="808964" name="Text Box 4"/>
          <p:cNvSpPr txBox="1">
            <a:spLocks noChangeArrowheads="1"/>
          </p:cNvSpPr>
          <p:nvPr/>
        </p:nvSpPr>
        <p:spPr bwMode="auto">
          <a:xfrm>
            <a:off x="1639888" y="2541588"/>
            <a:ext cx="452437"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08965" name="AutoShape 5"/>
          <p:cNvCxnSpPr>
            <a:cxnSpLocks noChangeShapeType="1"/>
            <a:stCxn id="808973" idx="2"/>
            <a:endCxn id="808981" idx="4"/>
          </p:cNvCxnSpPr>
          <p:nvPr/>
        </p:nvCxnSpPr>
        <p:spPr bwMode="auto">
          <a:xfrm rot="10800000">
            <a:off x="1168400" y="4248150"/>
            <a:ext cx="1208088" cy="690563"/>
          </a:xfrm>
          <a:prstGeom prst="bentConnector2">
            <a:avLst/>
          </a:prstGeom>
          <a:noFill/>
          <a:ln w="12700">
            <a:solidFill>
              <a:schemeClr val="tx1"/>
            </a:solidFill>
            <a:miter lim="800000"/>
            <a:headEnd type="none" w="lg" len="lg"/>
            <a:tailEnd type="none" w="lg" len="lg"/>
          </a:ln>
          <a:effectLst/>
        </p:spPr>
      </p:cxnSp>
      <p:cxnSp>
        <p:nvCxnSpPr>
          <p:cNvPr id="808966" name="AutoShape 6"/>
          <p:cNvCxnSpPr>
            <a:cxnSpLocks noChangeShapeType="1"/>
            <a:stCxn id="808972" idx="2"/>
            <a:endCxn id="808988" idx="3"/>
          </p:cNvCxnSpPr>
          <p:nvPr/>
        </p:nvCxnSpPr>
        <p:spPr bwMode="auto">
          <a:xfrm flipH="1">
            <a:off x="2133600" y="3079750"/>
            <a:ext cx="231775" cy="0"/>
          </a:xfrm>
          <a:prstGeom prst="straightConnector1">
            <a:avLst/>
          </a:prstGeom>
          <a:noFill/>
          <a:ln w="12700">
            <a:solidFill>
              <a:schemeClr val="tx1"/>
            </a:solidFill>
            <a:round/>
            <a:headEnd type="none" w="lg" len="lg"/>
            <a:tailEnd type="none" w="lg" len="lg"/>
          </a:ln>
          <a:effectLst/>
        </p:spPr>
      </p:cxnSp>
      <p:grpSp>
        <p:nvGrpSpPr>
          <p:cNvPr id="808967" name="Group 7"/>
          <p:cNvGrpSpPr>
            <a:grpSpLocks/>
          </p:cNvGrpSpPr>
          <p:nvPr/>
        </p:nvGrpSpPr>
        <p:grpSpPr bwMode="auto">
          <a:xfrm>
            <a:off x="2212975" y="5181600"/>
            <a:ext cx="457200" cy="152400"/>
            <a:chOff x="1392" y="3552"/>
            <a:chExt cx="288" cy="96"/>
          </a:xfrm>
        </p:grpSpPr>
        <p:sp>
          <p:nvSpPr>
            <p:cNvPr id="808968" name="Line 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8969" name="Line 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8970" name="Line 1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8971" name="Line 11"/>
          <p:cNvSpPr>
            <a:spLocks noChangeShapeType="1"/>
          </p:cNvSpPr>
          <p:nvPr/>
        </p:nvSpPr>
        <p:spPr bwMode="auto">
          <a:xfrm flipV="1">
            <a:off x="2446338" y="4938713"/>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08972" name="Oval 12"/>
          <p:cNvSpPr>
            <a:spLocks noChangeArrowheads="1"/>
          </p:cNvSpPr>
          <p:nvPr/>
        </p:nvSpPr>
        <p:spPr bwMode="auto">
          <a:xfrm>
            <a:off x="2365375" y="30178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8973" name="Oval 13"/>
          <p:cNvSpPr>
            <a:spLocks noChangeArrowheads="1"/>
          </p:cNvSpPr>
          <p:nvPr/>
        </p:nvSpPr>
        <p:spPr bwMode="auto">
          <a:xfrm>
            <a:off x="2376488" y="4876800"/>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8974" name="Text Box 14"/>
          <p:cNvSpPr txBox="1">
            <a:spLocks noChangeArrowheads="1"/>
          </p:cNvSpPr>
          <p:nvPr/>
        </p:nvSpPr>
        <p:spPr bwMode="auto">
          <a:xfrm>
            <a:off x="2590800" y="3810000"/>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p>
        </p:txBody>
      </p:sp>
      <p:cxnSp>
        <p:nvCxnSpPr>
          <p:cNvPr id="808975" name="AutoShape 15"/>
          <p:cNvCxnSpPr>
            <a:cxnSpLocks noChangeShapeType="1"/>
            <a:stCxn id="808984" idx="0"/>
            <a:endCxn id="808988" idx="1"/>
          </p:cNvCxnSpPr>
          <p:nvPr/>
        </p:nvCxnSpPr>
        <p:spPr bwMode="auto">
          <a:xfrm rot="16200000">
            <a:off x="1107282" y="3140868"/>
            <a:ext cx="596900" cy="474663"/>
          </a:xfrm>
          <a:prstGeom prst="bentConnector2">
            <a:avLst/>
          </a:prstGeom>
          <a:noFill/>
          <a:ln w="12700">
            <a:solidFill>
              <a:schemeClr val="tx1"/>
            </a:solidFill>
            <a:miter lim="800000"/>
            <a:headEnd type="none" w="lg" len="lg"/>
            <a:tailEnd type="none" w="lg" len="lg"/>
          </a:ln>
          <a:effectLst/>
        </p:spPr>
      </p:cxnSp>
      <p:cxnSp>
        <p:nvCxnSpPr>
          <p:cNvPr id="808976" name="AutoShape 16"/>
          <p:cNvCxnSpPr>
            <a:cxnSpLocks noChangeShapeType="1"/>
            <a:stCxn id="808973" idx="0"/>
            <a:endCxn id="808989" idx="1"/>
          </p:cNvCxnSpPr>
          <p:nvPr/>
        </p:nvCxnSpPr>
        <p:spPr bwMode="auto">
          <a:xfrm flipH="1" flipV="1">
            <a:off x="2433638" y="4268788"/>
            <a:ext cx="9525" cy="608012"/>
          </a:xfrm>
          <a:prstGeom prst="straightConnector1">
            <a:avLst/>
          </a:prstGeom>
          <a:noFill/>
          <a:ln w="12700">
            <a:solidFill>
              <a:schemeClr val="tx1"/>
            </a:solidFill>
            <a:round/>
            <a:headEnd type="none" w="lg" len="lg"/>
            <a:tailEnd type="none" w="lg" len="lg"/>
          </a:ln>
          <a:effectLst/>
        </p:spPr>
      </p:cxnSp>
      <p:cxnSp>
        <p:nvCxnSpPr>
          <p:cNvPr id="808977" name="AutoShape 17"/>
          <p:cNvCxnSpPr>
            <a:cxnSpLocks noChangeShapeType="1"/>
            <a:stCxn id="808972" idx="4"/>
            <a:endCxn id="808989" idx="3"/>
          </p:cNvCxnSpPr>
          <p:nvPr/>
        </p:nvCxnSpPr>
        <p:spPr bwMode="auto">
          <a:xfrm>
            <a:off x="2432050" y="3140075"/>
            <a:ext cx="1588" cy="638175"/>
          </a:xfrm>
          <a:prstGeom prst="straightConnector1">
            <a:avLst/>
          </a:prstGeom>
          <a:noFill/>
          <a:ln w="12700">
            <a:solidFill>
              <a:schemeClr val="tx1"/>
            </a:solidFill>
            <a:round/>
            <a:headEnd type="none" w="lg" len="lg"/>
            <a:tailEnd type="none" w="lg" len="lg"/>
          </a:ln>
          <a:effectLst/>
        </p:spPr>
      </p:cxnSp>
      <p:sp>
        <p:nvSpPr>
          <p:cNvPr id="808978" name="Text Box 18"/>
          <p:cNvSpPr txBox="1">
            <a:spLocks noChangeArrowheads="1"/>
          </p:cNvSpPr>
          <p:nvPr/>
        </p:nvSpPr>
        <p:spPr bwMode="auto">
          <a:xfrm>
            <a:off x="3930650" y="3806825"/>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p>
        </p:txBody>
      </p:sp>
      <p:sp>
        <p:nvSpPr>
          <p:cNvPr id="808979" name="Text Box 19"/>
          <p:cNvSpPr txBox="1">
            <a:spLocks noChangeArrowheads="1"/>
          </p:cNvSpPr>
          <p:nvPr/>
        </p:nvSpPr>
        <p:spPr bwMode="auto">
          <a:xfrm>
            <a:off x="1406525" y="3352800"/>
            <a:ext cx="727075"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08980" name="Text Box 20"/>
          <p:cNvSpPr txBox="1">
            <a:spLocks noChangeArrowheads="1"/>
          </p:cNvSpPr>
          <p:nvPr/>
        </p:nvSpPr>
        <p:spPr bwMode="auto">
          <a:xfrm>
            <a:off x="0" y="3363913"/>
            <a:ext cx="1208088" cy="396875"/>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08981" name="Oval 21"/>
          <p:cNvSpPr>
            <a:spLocks noChangeArrowheads="1"/>
          </p:cNvSpPr>
          <p:nvPr/>
        </p:nvSpPr>
        <p:spPr bwMode="auto">
          <a:xfrm>
            <a:off x="904875" y="3756025"/>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8982" name="Text Box 22"/>
          <p:cNvSpPr txBox="1">
            <a:spLocks noChangeArrowheads="1"/>
          </p:cNvSpPr>
          <p:nvPr/>
        </p:nvSpPr>
        <p:spPr bwMode="auto">
          <a:xfrm>
            <a:off x="1077913" y="3727450"/>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8983" name="Text Box 23"/>
          <p:cNvSpPr txBox="1">
            <a:spLocks noChangeArrowheads="1"/>
          </p:cNvSpPr>
          <p:nvPr/>
        </p:nvSpPr>
        <p:spPr bwMode="auto">
          <a:xfrm>
            <a:off x="1073150" y="3825875"/>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8984" name="Text Box 24"/>
          <p:cNvSpPr txBox="1">
            <a:spLocks noChangeArrowheads="1"/>
          </p:cNvSpPr>
          <p:nvPr/>
        </p:nvSpPr>
        <p:spPr bwMode="auto">
          <a:xfrm>
            <a:off x="1011238" y="3676650"/>
            <a:ext cx="312737"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08985" name="Text Box 25"/>
          <p:cNvSpPr txBox="1">
            <a:spLocks noChangeArrowheads="1"/>
          </p:cNvSpPr>
          <p:nvPr/>
        </p:nvSpPr>
        <p:spPr bwMode="auto">
          <a:xfrm>
            <a:off x="1017588" y="3814763"/>
            <a:ext cx="307975" cy="366712"/>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08986" name="AutoShape 26"/>
          <p:cNvCxnSpPr>
            <a:cxnSpLocks noChangeShapeType="1"/>
            <a:stCxn id="808972" idx="6"/>
            <a:endCxn id="808990" idx="3"/>
          </p:cNvCxnSpPr>
          <p:nvPr/>
        </p:nvCxnSpPr>
        <p:spPr bwMode="auto">
          <a:xfrm>
            <a:off x="2497138" y="3079750"/>
            <a:ext cx="1285875" cy="652463"/>
          </a:xfrm>
          <a:prstGeom prst="bentConnector2">
            <a:avLst/>
          </a:prstGeom>
          <a:noFill/>
          <a:ln w="12700">
            <a:solidFill>
              <a:schemeClr val="tx1"/>
            </a:solidFill>
            <a:miter lim="800000"/>
            <a:headEnd type="none" w="lg" len="lg"/>
            <a:tailEnd type="none" w="lg" len="lg"/>
          </a:ln>
          <a:effectLst/>
        </p:spPr>
      </p:cxnSp>
      <p:cxnSp>
        <p:nvCxnSpPr>
          <p:cNvPr id="808987" name="AutoShape 27"/>
          <p:cNvCxnSpPr>
            <a:cxnSpLocks noChangeShapeType="1"/>
            <a:stCxn id="808973" idx="6"/>
            <a:endCxn id="808990" idx="1"/>
          </p:cNvCxnSpPr>
          <p:nvPr/>
        </p:nvCxnSpPr>
        <p:spPr bwMode="auto">
          <a:xfrm flipV="1">
            <a:off x="2508250" y="4222750"/>
            <a:ext cx="1274763" cy="715963"/>
          </a:xfrm>
          <a:prstGeom prst="bentConnector2">
            <a:avLst/>
          </a:prstGeom>
          <a:noFill/>
          <a:ln w="12700">
            <a:solidFill>
              <a:schemeClr val="tx1"/>
            </a:solidFill>
            <a:miter lim="800000"/>
            <a:headEnd type="none" w="lg" len="lg"/>
            <a:tailEnd type="none" w="lg" len="lg"/>
          </a:ln>
          <a:effectLst/>
        </p:spPr>
      </p:cxnSp>
      <p:sp>
        <p:nvSpPr>
          <p:cNvPr id="808988" name="Rectangle 28"/>
          <p:cNvSpPr>
            <a:spLocks noChangeArrowheads="1"/>
          </p:cNvSpPr>
          <p:nvPr/>
        </p:nvSpPr>
        <p:spPr bwMode="auto">
          <a:xfrm>
            <a:off x="1643063" y="292735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8989" name="Rectangle 29"/>
          <p:cNvSpPr>
            <a:spLocks noChangeArrowheads="1"/>
          </p:cNvSpPr>
          <p:nvPr/>
        </p:nvSpPr>
        <p:spPr bwMode="auto">
          <a:xfrm rot="-5400000">
            <a:off x="2186781" y="3869532"/>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8990" name="Rectangle 30"/>
          <p:cNvSpPr>
            <a:spLocks noChangeArrowheads="1"/>
          </p:cNvSpPr>
          <p:nvPr/>
        </p:nvSpPr>
        <p:spPr bwMode="auto">
          <a:xfrm rot="-5400000">
            <a:off x="3536156" y="3823494"/>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8991" name="Line 31"/>
          <p:cNvSpPr>
            <a:spLocks noChangeShapeType="1"/>
          </p:cNvSpPr>
          <p:nvPr/>
        </p:nvSpPr>
        <p:spPr bwMode="auto">
          <a:xfrm>
            <a:off x="1524000" y="3352800"/>
            <a:ext cx="569913"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08992" name="Line 32"/>
          <p:cNvSpPr>
            <a:spLocks noChangeShapeType="1"/>
          </p:cNvSpPr>
          <p:nvPr/>
        </p:nvSpPr>
        <p:spPr bwMode="auto">
          <a:xfrm>
            <a:off x="2185988" y="38528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08993" name="Text Box 33"/>
          <p:cNvSpPr txBox="1">
            <a:spLocks noChangeArrowheads="1"/>
          </p:cNvSpPr>
          <p:nvPr/>
        </p:nvSpPr>
        <p:spPr bwMode="auto">
          <a:xfrm>
            <a:off x="1490663" y="39417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08994" name="Line 34"/>
          <p:cNvSpPr>
            <a:spLocks noChangeShapeType="1"/>
          </p:cNvSpPr>
          <p:nvPr/>
        </p:nvSpPr>
        <p:spPr bwMode="auto">
          <a:xfrm>
            <a:off x="3559175" y="41703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08995" name="Text Box 35"/>
          <p:cNvSpPr txBox="1">
            <a:spLocks noChangeArrowheads="1"/>
          </p:cNvSpPr>
          <p:nvPr/>
        </p:nvSpPr>
        <p:spPr bwMode="auto">
          <a:xfrm>
            <a:off x="2863850" y="4259263"/>
            <a:ext cx="744538"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sp>
        <p:nvSpPr>
          <p:cNvPr id="808996" name="Text Box 36"/>
          <p:cNvSpPr txBox="1">
            <a:spLocks noChangeArrowheads="1"/>
          </p:cNvSpPr>
          <p:nvPr/>
        </p:nvSpPr>
        <p:spPr bwMode="auto">
          <a:xfrm>
            <a:off x="4419600" y="231775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Ohm’s Law</a:t>
            </a:r>
          </a:p>
        </p:txBody>
      </p:sp>
      <p:graphicFrame>
        <p:nvGraphicFramePr>
          <p:cNvPr id="808997" name="Object 37"/>
          <p:cNvGraphicFramePr>
            <a:graphicFrameLocks noChangeAspect="1"/>
          </p:cNvGraphicFramePr>
          <p:nvPr/>
        </p:nvGraphicFramePr>
        <p:xfrm>
          <a:off x="76200" y="4999038"/>
          <a:ext cx="2089150" cy="1227137"/>
        </p:xfrm>
        <a:graphic>
          <a:graphicData uri="http://schemas.openxmlformats.org/presentationml/2006/ole">
            <p:oleObj spid="_x0000_s808997" name="Equation" r:id="rId4" imgW="1168200" imgH="685800" progId="Equation.3">
              <p:embed/>
            </p:oleObj>
          </a:graphicData>
        </a:graphic>
      </p:graphicFrame>
      <p:graphicFrame>
        <p:nvGraphicFramePr>
          <p:cNvPr id="808999" name="Object 39"/>
          <p:cNvGraphicFramePr>
            <a:graphicFrameLocks noChangeAspect="1"/>
          </p:cNvGraphicFramePr>
          <p:nvPr>
            <p:ph sz="quarter" idx="3"/>
          </p:nvPr>
        </p:nvGraphicFramePr>
        <p:xfrm>
          <a:off x="5257800" y="3249613"/>
          <a:ext cx="2895600" cy="1206500"/>
        </p:xfrm>
        <a:graphic>
          <a:graphicData uri="http://schemas.openxmlformats.org/presentationml/2006/ole">
            <p:oleObj spid="_x0000_s808999" name="Equation" r:id="rId5" imgW="1523880" imgH="634680" progId="Equation.3">
              <p:embed/>
            </p:oleObj>
          </a:graphicData>
        </a:graphic>
      </p:graphicFrame>
      <p:sp>
        <p:nvSpPr>
          <p:cNvPr id="809001" name="Oval 41"/>
          <p:cNvSpPr>
            <a:spLocks noChangeArrowheads="1"/>
          </p:cNvSpPr>
          <p:nvPr/>
        </p:nvSpPr>
        <p:spPr bwMode="auto">
          <a:xfrm>
            <a:off x="2279650" y="2927350"/>
            <a:ext cx="165417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809002" name="Text Box 42"/>
          <p:cNvSpPr txBox="1">
            <a:spLocks noChangeArrowheads="1"/>
          </p:cNvSpPr>
          <p:nvPr/>
        </p:nvSpPr>
        <p:spPr bwMode="auto">
          <a:xfrm>
            <a:off x="2760663" y="2528888"/>
            <a:ext cx="744537" cy="366712"/>
          </a:xfrm>
          <a:prstGeom prst="rect">
            <a:avLst/>
          </a:prstGeom>
          <a:noFill/>
          <a:ln w="12700">
            <a:noFill/>
            <a:miter lim="800000"/>
            <a:headEnd type="none" w="lg" len="lg"/>
            <a:tailEnd type="none" w="lg" len="lg"/>
          </a:ln>
          <a:effectLst/>
        </p:spPr>
        <p:txBody>
          <a:bodyPr wrap="none">
            <a:spAutoFit/>
          </a:bodyPr>
          <a:lstStyle/>
          <a:p>
            <a:r>
              <a:rPr lang="en-US" b="1"/>
              <a:t>V(j</a:t>
            </a:r>
            <a:r>
              <a:rPr lang="el-GR" b="1"/>
              <a:t>ω</a:t>
            </a:r>
            <a:r>
              <a:rPr lang="en-US" b="1"/>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Date Placeholder 5"/>
          <p:cNvSpPr>
            <a:spLocks noGrp="1"/>
          </p:cNvSpPr>
          <p:nvPr>
            <p:ph type="dt" sz="half" idx="10"/>
          </p:nvPr>
        </p:nvSpPr>
        <p:spPr/>
        <p:txBody>
          <a:bodyPr/>
          <a:lstStyle/>
          <a:p>
            <a:r>
              <a:rPr lang="en-US"/>
              <a:t>ECEN 301</a:t>
            </a:r>
          </a:p>
        </p:txBody>
      </p:sp>
      <p:sp>
        <p:nvSpPr>
          <p:cNvPr id="42" name="Footer Placeholder 6"/>
          <p:cNvSpPr>
            <a:spLocks noGrp="1"/>
          </p:cNvSpPr>
          <p:nvPr>
            <p:ph type="ftr" sz="quarter" idx="11"/>
          </p:nvPr>
        </p:nvSpPr>
        <p:spPr/>
        <p:txBody>
          <a:bodyPr/>
          <a:lstStyle/>
          <a:p>
            <a:r>
              <a:rPr lang="en-US"/>
              <a:t>Discussion #14 – AC Circuit Analysis</a:t>
            </a:r>
          </a:p>
        </p:txBody>
      </p:sp>
      <p:sp>
        <p:nvSpPr>
          <p:cNvPr id="43" name="Slide Number Placeholder 7"/>
          <p:cNvSpPr>
            <a:spLocks noGrp="1"/>
          </p:cNvSpPr>
          <p:nvPr>
            <p:ph type="sldNum" sz="quarter" idx="12"/>
          </p:nvPr>
        </p:nvSpPr>
        <p:spPr/>
        <p:txBody>
          <a:bodyPr/>
          <a:lstStyle/>
          <a:p>
            <a:pPr lvl="1"/>
            <a:fld id="{15DA0AF1-1DA5-449E-9A6E-6184F50CE14F}" type="slidenum">
              <a:rPr lang="en-US"/>
              <a:pPr lvl="1"/>
              <a:t>24</a:t>
            </a:fld>
            <a:endParaRPr lang="en-US"/>
          </a:p>
        </p:txBody>
      </p:sp>
      <p:sp>
        <p:nvSpPr>
          <p:cNvPr id="811010" name="Rectangle 2"/>
          <p:cNvSpPr>
            <a:spLocks noGrp="1" noChangeArrowheads="1"/>
          </p:cNvSpPr>
          <p:nvPr>
            <p:ph type="title"/>
          </p:nvPr>
        </p:nvSpPr>
        <p:spPr/>
        <p:txBody>
          <a:bodyPr/>
          <a:lstStyle/>
          <a:p>
            <a:r>
              <a:rPr lang="en-US"/>
              <a:t>RLC Circuits</a:t>
            </a:r>
          </a:p>
        </p:txBody>
      </p:sp>
      <p:sp>
        <p:nvSpPr>
          <p:cNvPr id="811011" name="Rectangle 3"/>
          <p:cNvSpPr>
            <a:spLocks noGrp="1" noChangeArrowheads="1"/>
          </p:cNvSpPr>
          <p:nvPr>
            <p:ph type="body" sz="half" idx="1"/>
          </p:nvPr>
        </p:nvSpPr>
        <p:spPr>
          <a:xfrm>
            <a:off x="406400" y="1333500"/>
            <a:ext cx="8585200" cy="1409700"/>
          </a:xfrm>
        </p:spPr>
        <p:txBody>
          <a:bodyPr/>
          <a:lstStyle/>
          <a:p>
            <a:r>
              <a:rPr lang="en-US" sz="2400" b="1" u="sng"/>
              <a:t>Example2</a:t>
            </a:r>
            <a:r>
              <a:rPr lang="en-US" sz="2400"/>
              <a:t>: find </a:t>
            </a:r>
            <a:r>
              <a:rPr lang="en-US" sz="2400" b="1" i="1"/>
              <a:t>i</a:t>
            </a:r>
            <a:r>
              <a:rPr lang="en-US" sz="2400" b="1" i="1" baseline="-25000"/>
              <a:t>1</a:t>
            </a:r>
            <a:r>
              <a:rPr lang="en-US" sz="2400"/>
              <a:t> and </a:t>
            </a:r>
            <a:r>
              <a:rPr lang="en-US" sz="2400" b="1" i="1"/>
              <a:t>i</a:t>
            </a:r>
            <a:r>
              <a:rPr lang="en-US" sz="2400" b="1" i="1" baseline="-25000"/>
              <a:t>2</a:t>
            </a: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155cos(</a:t>
            </a:r>
            <a:r>
              <a:rPr lang="el-GR" sz="2000" b="1">
                <a:cs typeface="Times New Roman" pitchFamily="18" charset="0"/>
              </a:rPr>
              <a:t>ω</a:t>
            </a:r>
            <a:r>
              <a:rPr lang="en-US" sz="2000">
                <a:cs typeface="Times New Roman" pitchFamily="18" charset="0"/>
              </a:rPr>
              <a:t>t)V, </a:t>
            </a:r>
            <a:r>
              <a:rPr lang="el-GR" sz="2000" b="1">
                <a:cs typeface="Times New Roman" pitchFamily="18" charset="0"/>
              </a:rPr>
              <a:t>ω</a:t>
            </a:r>
            <a:r>
              <a:rPr lang="en-US" sz="2000">
                <a:cs typeface="Times New Roman" pitchFamily="18" charset="0"/>
              </a:rPr>
              <a:t> = 377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0.5</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2</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0.2</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b="1" baseline="-25000">
                <a:cs typeface="Times New Roman" pitchFamily="18" charset="0"/>
              </a:rPr>
              <a:t>1</a:t>
            </a:r>
            <a:r>
              <a:rPr lang="en-US" sz="2000">
                <a:cs typeface="Times New Roman" pitchFamily="18" charset="0"/>
              </a:rPr>
              <a:t> = 0.1H, </a:t>
            </a:r>
            <a:r>
              <a:rPr lang="en-US" sz="2000" b="1">
                <a:cs typeface="Times New Roman" pitchFamily="18" charset="0"/>
              </a:rPr>
              <a:t>L</a:t>
            </a:r>
            <a:r>
              <a:rPr lang="en-US" sz="2000" b="1" baseline="-25000">
                <a:cs typeface="Times New Roman" pitchFamily="18" charset="0"/>
              </a:rPr>
              <a:t>2</a:t>
            </a:r>
            <a:r>
              <a:rPr lang="en-US" sz="2000">
                <a:cs typeface="Times New Roman" pitchFamily="18" charset="0"/>
              </a:rPr>
              <a:t> = 20mH</a:t>
            </a:r>
          </a:p>
        </p:txBody>
      </p:sp>
      <p:graphicFrame>
        <p:nvGraphicFramePr>
          <p:cNvPr id="811012" name="Object 4"/>
          <p:cNvGraphicFramePr>
            <a:graphicFrameLocks noChangeAspect="1"/>
          </p:cNvGraphicFramePr>
          <p:nvPr>
            <p:ph sz="quarter" idx="2"/>
          </p:nvPr>
        </p:nvGraphicFramePr>
        <p:xfrm>
          <a:off x="4648200" y="4587875"/>
          <a:ext cx="3886200" cy="822325"/>
        </p:xfrm>
        <a:graphic>
          <a:graphicData uri="http://schemas.openxmlformats.org/presentationml/2006/ole">
            <p:oleObj spid="_x0000_s811012" name="Equation" r:id="rId3" imgW="2158920" imgH="457200" progId="Equation.3">
              <p:embed/>
            </p:oleObj>
          </a:graphicData>
        </a:graphic>
      </p:graphicFrame>
      <p:sp>
        <p:nvSpPr>
          <p:cNvPr id="811013" name="Text Box 5"/>
          <p:cNvSpPr txBox="1">
            <a:spLocks noChangeArrowheads="1"/>
          </p:cNvSpPr>
          <p:nvPr/>
        </p:nvSpPr>
        <p:spPr bwMode="auto">
          <a:xfrm>
            <a:off x="1639888" y="2541588"/>
            <a:ext cx="452437"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11014" name="AutoShape 6"/>
          <p:cNvCxnSpPr>
            <a:cxnSpLocks noChangeShapeType="1"/>
            <a:stCxn id="811022" idx="2"/>
            <a:endCxn id="811030" idx="4"/>
          </p:cNvCxnSpPr>
          <p:nvPr/>
        </p:nvCxnSpPr>
        <p:spPr bwMode="auto">
          <a:xfrm rot="10800000">
            <a:off x="1168400" y="4248150"/>
            <a:ext cx="1208088" cy="690563"/>
          </a:xfrm>
          <a:prstGeom prst="bentConnector2">
            <a:avLst/>
          </a:prstGeom>
          <a:noFill/>
          <a:ln w="12700">
            <a:solidFill>
              <a:schemeClr val="tx1"/>
            </a:solidFill>
            <a:miter lim="800000"/>
            <a:headEnd type="none" w="lg" len="lg"/>
            <a:tailEnd type="none" w="lg" len="lg"/>
          </a:ln>
          <a:effectLst/>
        </p:spPr>
      </p:cxnSp>
      <p:cxnSp>
        <p:nvCxnSpPr>
          <p:cNvPr id="811015" name="AutoShape 7"/>
          <p:cNvCxnSpPr>
            <a:cxnSpLocks noChangeShapeType="1"/>
            <a:stCxn id="811021" idx="2"/>
            <a:endCxn id="811037" idx="3"/>
          </p:cNvCxnSpPr>
          <p:nvPr/>
        </p:nvCxnSpPr>
        <p:spPr bwMode="auto">
          <a:xfrm flipH="1">
            <a:off x="2133600" y="3079750"/>
            <a:ext cx="231775" cy="0"/>
          </a:xfrm>
          <a:prstGeom prst="straightConnector1">
            <a:avLst/>
          </a:prstGeom>
          <a:noFill/>
          <a:ln w="12700">
            <a:solidFill>
              <a:schemeClr val="tx1"/>
            </a:solidFill>
            <a:round/>
            <a:headEnd type="none" w="lg" len="lg"/>
            <a:tailEnd type="none" w="lg" len="lg"/>
          </a:ln>
          <a:effectLst/>
        </p:spPr>
      </p:cxnSp>
      <p:grpSp>
        <p:nvGrpSpPr>
          <p:cNvPr id="811016" name="Group 8"/>
          <p:cNvGrpSpPr>
            <a:grpSpLocks/>
          </p:cNvGrpSpPr>
          <p:nvPr/>
        </p:nvGrpSpPr>
        <p:grpSpPr bwMode="auto">
          <a:xfrm>
            <a:off x="2212975" y="5181600"/>
            <a:ext cx="457200" cy="152400"/>
            <a:chOff x="1392" y="3552"/>
            <a:chExt cx="288" cy="96"/>
          </a:xfrm>
        </p:grpSpPr>
        <p:sp>
          <p:nvSpPr>
            <p:cNvPr id="811017" name="Line 9"/>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1018" name="Line 10"/>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1019" name="Line 11"/>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1020" name="Line 12"/>
          <p:cNvSpPr>
            <a:spLocks noChangeShapeType="1"/>
          </p:cNvSpPr>
          <p:nvPr/>
        </p:nvSpPr>
        <p:spPr bwMode="auto">
          <a:xfrm flipV="1">
            <a:off x="2446338" y="4938713"/>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11021" name="Oval 13"/>
          <p:cNvSpPr>
            <a:spLocks noChangeArrowheads="1"/>
          </p:cNvSpPr>
          <p:nvPr/>
        </p:nvSpPr>
        <p:spPr bwMode="auto">
          <a:xfrm>
            <a:off x="2365375" y="30178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1022" name="Oval 14"/>
          <p:cNvSpPr>
            <a:spLocks noChangeArrowheads="1"/>
          </p:cNvSpPr>
          <p:nvPr/>
        </p:nvSpPr>
        <p:spPr bwMode="auto">
          <a:xfrm>
            <a:off x="2376488" y="4876800"/>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1023" name="Text Box 15"/>
          <p:cNvSpPr txBox="1">
            <a:spLocks noChangeArrowheads="1"/>
          </p:cNvSpPr>
          <p:nvPr/>
        </p:nvSpPr>
        <p:spPr bwMode="auto">
          <a:xfrm>
            <a:off x="2590800" y="3810000"/>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p>
        </p:txBody>
      </p:sp>
      <p:cxnSp>
        <p:nvCxnSpPr>
          <p:cNvPr id="811024" name="AutoShape 16"/>
          <p:cNvCxnSpPr>
            <a:cxnSpLocks noChangeShapeType="1"/>
            <a:stCxn id="811033" idx="0"/>
            <a:endCxn id="811037" idx="1"/>
          </p:cNvCxnSpPr>
          <p:nvPr/>
        </p:nvCxnSpPr>
        <p:spPr bwMode="auto">
          <a:xfrm rot="16200000">
            <a:off x="1107282" y="3140868"/>
            <a:ext cx="596900" cy="474663"/>
          </a:xfrm>
          <a:prstGeom prst="bentConnector2">
            <a:avLst/>
          </a:prstGeom>
          <a:noFill/>
          <a:ln w="12700">
            <a:solidFill>
              <a:schemeClr val="tx1"/>
            </a:solidFill>
            <a:miter lim="800000"/>
            <a:headEnd type="none" w="lg" len="lg"/>
            <a:tailEnd type="none" w="lg" len="lg"/>
          </a:ln>
          <a:effectLst/>
        </p:spPr>
      </p:cxnSp>
      <p:cxnSp>
        <p:nvCxnSpPr>
          <p:cNvPr id="811025" name="AutoShape 17"/>
          <p:cNvCxnSpPr>
            <a:cxnSpLocks noChangeShapeType="1"/>
            <a:stCxn id="811022" idx="0"/>
            <a:endCxn id="811038" idx="1"/>
          </p:cNvCxnSpPr>
          <p:nvPr/>
        </p:nvCxnSpPr>
        <p:spPr bwMode="auto">
          <a:xfrm flipH="1" flipV="1">
            <a:off x="2433638" y="4268788"/>
            <a:ext cx="9525" cy="608012"/>
          </a:xfrm>
          <a:prstGeom prst="straightConnector1">
            <a:avLst/>
          </a:prstGeom>
          <a:noFill/>
          <a:ln w="12700">
            <a:solidFill>
              <a:schemeClr val="tx1"/>
            </a:solidFill>
            <a:round/>
            <a:headEnd type="none" w="lg" len="lg"/>
            <a:tailEnd type="none" w="lg" len="lg"/>
          </a:ln>
          <a:effectLst/>
        </p:spPr>
      </p:cxnSp>
      <p:cxnSp>
        <p:nvCxnSpPr>
          <p:cNvPr id="811026" name="AutoShape 18"/>
          <p:cNvCxnSpPr>
            <a:cxnSpLocks noChangeShapeType="1"/>
            <a:stCxn id="811021" idx="4"/>
            <a:endCxn id="811038" idx="3"/>
          </p:cNvCxnSpPr>
          <p:nvPr/>
        </p:nvCxnSpPr>
        <p:spPr bwMode="auto">
          <a:xfrm>
            <a:off x="2432050" y="3140075"/>
            <a:ext cx="1588" cy="638175"/>
          </a:xfrm>
          <a:prstGeom prst="straightConnector1">
            <a:avLst/>
          </a:prstGeom>
          <a:noFill/>
          <a:ln w="12700">
            <a:solidFill>
              <a:schemeClr val="tx1"/>
            </a:solidFill>
            <a:round/>
            <a:headEnd type="none" w="lg" len="lg"/>
            <a:tailEnd type="none" w="lg" len="lg"/>
          </a:ln>
          <a:effectLst/>
        </p:spPr>
      </p:cxnSp>
      <p:sp>
        <p:nvSpPr>
          <p:cNvPr id="811027" name="Text Box 19"/>
          <p:cNvSpPr txBox="1">
            <a:spLocks noChangeArrowheads="1"/>
          </p:cNvSpPr>
          <p:nvPr/>
        </p:nvSpPr>
        <p:spPr bwMode="auto">
          <a:xfrm>
            <a:off x="3930650" y="3806825"/>
            <a:ext cx="4127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p>
        </p:txBody>
      </p:sp>
      <p:sp>
        <p:nvSpPr>
          <p:cNvPr id="811028" name="Text Box 20"/>
          <p:cNvSpPr txBox="1">
            <a:spLocks noChangeArrowheads="1"/>
          </p:cNvSpPr>
          <p:nvPr/>
        </p:nvSpPr>
        <p:spPr bwMode="auto">
          <a:xfrm>
            <a:off x="1406525" y="3352800"/>
            <a:ext cx="727075"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(j</a:t>
            </a:r>
            <a:r>
              <a:rPr lang="el-GR" b="1">
                <a:cs typeface="Times New Roman" pitchFamily="18" charset="0"/>
              </a:rPr>
              <a:t>ω</a:t>
            </a:r>
            <a:r>
              <a:rPr lang="en-US" b="1"/>
              <a:t>)</a:t>
            </a:r>
          </a:p>
        </p:txBody>
      </p:sp>
      <p:sp>
        <p:nvSpPr>
          <p:cNvPr id="811029" name="Text Box 21"/>
          <p:cNvSpPr txBox="1">
            <a:spLocks noChangeArrowheads="1"/>
          </p:cNvSpPr>
          <p:nvPr/>
        </p:nvSpPr>
        <p:spPr bwMode="auto">
          <a:xfrm>
            <a:off x="0" y="3363913"/>
            <a:ext cx="1208088" cy="396875"/>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=155e</a:t>
            </a:r>
            <a:r>
              <a:rPr lang="en-US" sz="2000" b="1" baseline="30000"/>
              <a:t>j0</a:t>
            </a:r>
            <a:endParaRPr lang="en-US" sz="2000"/>
          </a:p>
        </p:txBody>
      </p:sp>
      <p:sp>
        <p:nvSpPr>
          <p:cNvPr id="811030" name="Oval 22"/>
          <p:cNvSpPr>
            <a:spLocks noChangeArrowheads="1"/>
          </p:cNvSpPr>
          <p:nvPr/>
        </p:nvSpPr>
        <p:spPr bwMode="auto">
          <a:xfrm>
            <a:off x="904875" y="3756025"/>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1031" name="Text Box 23"/>
          <p:cNvSpPr txBox="1">
            <a:spLocks noChangeArrowheads="1"/>
          </p:cNvSpPr>
          <p:nvPr/>
        </p:nvSpPr>
        <p:spPr bwMode="auto">
          <a:xfrm>
            <a:off x="1077913" y="3727450"/>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1032" name="Text Box 24"/>
          <p:cNvSpPr txBox="1">
            <a:spLocks noChangeArrowheads="1"/>
          </p:cNvSpPr>
          <p:nvPr/>
        </p:nvSpPr>
        <p:spPr bwMode="auto">
          <a:xfrm>
            <a:off x="1073150" y="3825875"/>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1033" name="Text Box 25"/>
          <p:cNvSpPr txBox="1">
            <a:spLocks noChangeArrowheads="1"/>
          </p:cNvSpPr>
          <p:nvPr/>
        </p:nvSpPr>
        <p:spPr bwMode="auto">
          <a:xfrm>
            <a:off x="1011238" y="3676650"/>
            <a:ext cx="312737"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1034" name="Text Box 26"/>
          <p:cNvSpPr txBox="1">
            <a:spLocks noChangeArrowheads="1"/>
          </p:cNvSpPr>
          <p:nvPr/>
        </p:nvSpPr>
        <p:spPr bwMode="auto">
          <a:xfrm>
            <a:off x="1017588" y="3814763"/>
            <a:ext cx="307975" cy="366712"/>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11035" name="AutoShape 27"/>
          <p:cNvCxnSpPr>
            <a:cxnSpLocks noChangeShapeType="1"/>
            <a:stCxn id="811021" idx="6"/>
            <a:endCxn id="811039" idx="3"/>
          </p:cNvCxnSpPr>
          <p:nvPr/>
        </p:nvCxnSpPr>
        <p:spPr bwMode="auto">
          <a:xfrm>
            <a:off x="2497138" y="3079750"/>
            <a:ext cx="1285875" cy="652463"/>
          </a:xfrm>
          <a:prstGeom prst="bentConnector2">
            <a:avLst/>
          </a:prstGeom>
          <a:noFill/>
          <a:ln w="12700">
            <a:solidFill>
              <a:schemeClr val="tx1"/>
            </a:solidFill>
            <a:miter lim="800000"/>
            <a:headEnd type="none" w="lg" len="lg"/>
            <a:tailEnd type="none" w="lg" len="lg"/>
          </a:ln>
          <a:effectLst/>
        </p:spPr>
      </p:cxnSp>
      <p:cxnSp>
        <p:nvCxnSpPr>
          <p:cNvPr id="811036" name="AutoShape 28"/>
          <p:cNvCxnSpPr>
            <a:cxnSpLocks noChangeShapeType="1"/>
            <a:stCxn id="811022" idx="6"/>
            <a:endCxn id="811039" idx="1"/>
          </p:cNvCxnSpPr>
          <p:nvPr/>
        </p:nvCxnSpPr>
        <p:spPr bwMode="auto">
          <a:xfrm flipV="1">
            <a:off x="2508250" y="4222750"/>
            <a:ext cx="1274763" cy="715963"/>
          </a:xfrm>
          <a:prstGeom prst="bentConnector2">
            <a:avLst/>
          </a:prstGeom>
          <a:noFill/>
          <a:ln w="12700">
            <a:solidFill>
              <a:schemeClr val="tx1"/>
            </a:solidFill>
            <a:miter lim="800000"/>
            <a:headEnd type="none" w="lg" len="lg"/>
            <a:tailEnd type="none" w="lg" len="lg"/>
          </a:ln>
          <a:effectLst/>
        </p:spPr>
      </p:cxnSp>
      <p:sp>
        <p:nvSpPr>
          <p:cNvPr id="811037" name="Rectangle 29"/>
          <p:cNvSpPr>
            <a:spLocks noChangeArrowheads="1"/>
          </p:cNvSpPr>
          <p:nvPr/>
        </p:nvSpPr>
        <p:spPr bwMode="auto">
          <a:xfrm>
            <a:off x="1643063" y="292735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1038" name="Rectangle 30"/>
          <p:cNvSpPr>
            <a:spLocks noChangeArrowheads="1"/>
          </p:cNvSpPr>
          <p:nvPr/>
        </p:nvSpPr>
        <p:spPr bwMode="auto">
          <a:xfrm rot="-5400000">
            <a:off x="2186781" y="3869532"/>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1039" name="Rectangle 31"/>
          <p:cNvSpPr>
            <a:spLocks noChangeArrowheads="1"/>
          </p:cNvSpPr>
          <p:nvPr/>
        </p:nvSpPr>
        <p:spPr bwMode="auto">
          <a:xfrm rot="-5400000">
            <a:off x="3536156" y="3823494"/>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1040" name="Line 32"/>
          <p:cNvSpPr>
            <a:spLocks noChangeShapeType="1"/>
          </p:cNvSpPr>
          <p:nvPr/>
        </p:nvSpPr>
        <p:spPr bwMode="auto">
          <a:xfrm>
            <a:off x="1524000" y="3352800"/>
            <a:ext cx="569913" cy="0"/>
          </a:xfrm>
          <a:prstGeom prst="line">
            <a:avLst/>
          </a:prstGeom>
          <a:noFill/>
          <a:ln w="12700">
            <a:solidFill>
              <a:schemeClr val="tx1"/>
            </a:solidFill>
            <a:round/>
            <a:headEnd type="none" w="lg" len="lg"/>
            <a:tailEnd type="stealth" w="lg" len="lg"/>
          </a:ln>
          <a:effectLst/>
        </p:spPr>
        <p:txBody>
          <a:bodyPr/>
          <a:lstStyle/>
          <a:p>
            <a:endParaRPr lang="en-US"/>
          </a:p>
        </p:txBody>
      </p:sp>
      <p:sp>
        <p:nvSpPr>
          <p:cNvPr id="811041" name="Line 33"/>
          <p:cNvSpPr>
            <a:spLocks noChangeShapeType="1"/>
          </p:cNvSpPr>
          <p:nvPr/>
        </p:nvSpPr>
        <p:spPr bwMode="auto">
          <a:xfrm>
            <a:off x="2185988" y="38528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11042" name="Text Box 34"/>
          <p:cNvSpPr txBox="1">
            <a:spLocks noChangeArrowheads="1"/>
          </p:cNvSpPr>
          <p:nvPr/>
        </p:nvSpPr>
        <p:spPr bwMode="auto">
          <a:xfrm>
            <a:off x="1490663" y="39417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1</a:t>
            </a:r>
            <a:r>
              <a:rPr lang="en-US" b="1"/>
              <a:t>(j</a:t>
            </a:r>
            <a:r>
              <a:rPr lang="el-GR" b="1">
                <a:cs typeface="Times New Roman" pitchFamily="18" charset="0"/>
              </a:rPr>
              <a:t>ω</a:t>
            </a:r>
            <a:r>
              <a:rPr lang="en-US" b="1"/>
              <a:t>)</a:t>
            </a:r>
          </a:p>
        </p:txBody>
      </p:sp>
      <p:sp>
        <p:nvSpPr>
          <p:cNvPr id="811043" name="Line 35"/>
          <p:cNvSpPr>
            <a:spLocks noChangeShapeType="1"/>
          </p:cNvSpPr>
          <p:nvPr/>
        </p:nvSpPr>
        <p:spPr bwMode="auto">
          <a:xfrm>
            <a:off x="3559175" y="4170363"/>
            <a:ext cx="0" cy="477837"/>
          </a:xfrm>
          <a:prstGeom prst="line">
            <a:avLst/>
          </a:prstGeom>
          <a:noFill/>
          <a:ln w="12700">
            <a:solidFill>
              <a:schemeClr val="tx1"/>
            </a:solidFill>
            <a:round/>
            <a:headEnd type="none" w="lg" len="lg"/>
            <a:tailEnd type="stealth" w="lg" len="lg"/>
          </a:ln>
          <a:effectLst/>
        </p:spPr>
        <p:txBody>
          <a:bodyPr/>
          <a:lstStyle/>
          <a:p>
            <a:endParaRPr lang="en-US"/>
          </a:p>
        </p:txBody>
      </p:sp>
      <p:sp>
        <p:nvSpPr>
          <p:cNvPr id="811044" name="Text Box 36"/>
          <p:cNvSpPr txBox="1">
            <a:spLocks noChangeArrowheads="1"/>
          </p:cNvSpPr>
          <p:nvPr/>
        </p:nvSpPr>
        <p:spPr bwMode="auto">
          <a:xfrm>
            <a:off x="2863850" y="4259263"/>
            <a:ext cx="744538"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2</a:t>
            </a:r>
            <a:r>
              <a:rPr lang="en-US" b="1"/>
              <a:t>(j</a:t>
            </a:r>
            <a:r>
              <a:rPr lang="el-GR" b="1">
                <a:cs typeface="Times New Roman" pitchFamily="18" charset="0"/>
              </a:rPr>
              <a:t>ω</a:t>
            </a:r>
            <a:r>
              <a:rPr lang="en-US" b="1"/>
              <a:t>)</a:t>
            </a:r>
          </a:p>
        </p:txBody>
      </p:sp>
      <p:sp>
        <p:nvSpPr>
          <p:cNvPr id="811045" name="Text Box 37"/>
          <p:cNvSpPr txBox="1">
            <a:spLocks noChangeArrowheads="1"/>
          </p:cNvSpPr>
          <p:nvPr/>
        </p:nvSpPr>
        <p:spPr bwMode="auto">
          <a:xfrm>
            <a:off x="4419600" y="2317750"/>
            <a:ext cx="4572000" cy="379413"/>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5"/>
            </a:pPr>
            <a:r>
              <a:rPr lang="en-US">
                <a:cs typeface="Times New Roman" pitchFamily="18" charset="0"/>
              </a:rPr>
              <a:t>Convert to Time domain</a:t>
            </a:r>
          </a:p>
        </p:txBody>
      </p:sp>
      <p:graphicFrame>
        <p:nvGraphicFramePr>
          <p:cNvPr id="811047" name="Object 39"/>
          <p:cNvGraphicFramePr>
            <a:graphicFrameLocks noChangeAspect="1"/>
          </p:cNvGraphicFramePr>
          <p:nvPr>
            <p:ph sz="quarter" idx="3"/>
          </p:nvPr>
        </p:nvGraphicFramePr>
        <p:xfrm>
          <a:off x="4648200" y="3392488"/>
          <a:ext cx="3886200" cy="827087"/>
        </p:xfrm>
        <a:graphic>
          <a:graphicData uri="http://schemas.openxmlformats.org/presentationml/2006/ole">
            <p:oleObj spid="_x0000_s811047" name="Equation" r:id="rId4" imgW="2145960" imgH="457200" progId="Equation.3">
              <p:embed/>
            </p:oleObj>
          </a:graphicData>
        </a:graphic>
      </p:graphicFrame>
      <p:sp>
        <p:nvSpPr>
          <p:cNvPr id="811048" name="Oval 40"/>
          <p:cNvSpPr>
            <a:spLocks noChangeArrowheads="1"/>
          </p:cNvSpPr>
          <p:nvPr/>
        </p:nvSpPr>
        <p:spPr bwMode="auto">
          <a:xfrm>
            <a:off x="2279650" y="2927350"/>
            <a:ext cx="1654175" cy="304800"/>
          </a:xfrm>
          <a:prstGeom prst="ellipse">
            <a:avLst/>
          </a:prstGeom>
          <a:solidFill>
            <a:srgbClr val="800000">
              <a:alpha val="20000"/>
            </a:srgbClr>
          </a:solidFill>
          <a:ln w="12700">
            <a:solidFill>
              <a:schemeClr val="tx1"/>
            </a:solidFill>
            <a:round/>
            <a:headEnd type="none" w="lg" len="lg"/>
            <a:tailEnd type="none" w="lg" len="lg"/>
          </a:ln>
          <a:effectLst/>
        </p:spPr>
        <p:txBody>
          <a:bodyPr wrap="none" anchor="ctr"/>
          <a:lstStyle/>
          <a:p>
            <a:endParaRPr lang="en-US"/>
          </a:p>
        </p:txBody>
      </p:sp>
      <p:sp>
        <p:nvSpPr>
          <p:cNvPr id="811049" name="Text Box 41"/>
          <p:cNvSpPr txBox="1">
            <a:spLocks noChangeArrowheads="1"/>
          </p:cNvSpPr>
          <p:nvPr/>
        </p:nvSpPr>
        <p:spPr bwMode="auto">
          <a:xfrm>
            <a:off x="2760663" y="2528888"/>
            <a:ext cx="744537" cy="366712"/>
          </a:xfrm>
          <a:prstGeom prst="rect">
            <a:avLst/>
          </a:prstGeom>
          <a:noFill/>
          <a:ln w="12700">
            <a:noFill/>
            <a:miter lim="800000"/>
            <a:headEnd type="none" w="lg" len="lg"/>
            <a:tailEnd type="none" w="lg" len="lg"/>
          </a:ln>
          <a:effectLst/>
        </p:spPr>
        <p:txBody>
          <a:bodyPr wrap="none">
            <a:spAutoFit/>
          </a:bodyPr>
          <a:lstStyle/>
          <a:p>
            <a:r>
              <a:rPr lang="en-US" b="1"/>
              <a:t>V(j</a:t>
            </a:r>
            <a:r>
              <a:rPr lang="el-GR" b="1"/>
              <a:t>ω</a:t>
            </a:r>
            <a:r>
              <a:rPr lang="en-US" b="1"/>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Date Placeholder 3"/>
          <p:cNvSpPr>
            <a:spLocks noGrp="1"/>
          </p:cNvSpPr>
          <p:nvPr>
            <p:ph type="dt" sz="half" idx="10"/>
          </p:nvPr>
        </p:nvSpPr>
        <p:spPr/>
        <p:txBody>
          <a:bodyPr/>
          <a:lstStyle/>
          <a:p>
            <a:r>
              <a:rPr lang="en-US"/>
              <a:t>ECEN 301</a:t>
            </a:r>
          </a:p>
        </p:txBody>
      </p:sp>
      <p:sp>
        <p:nvSpPr>
          <p:cNvPr id="55" name="Footer Placeholder 4"/>
          <p:cNvSpPr>
            <a:spLocks noGrp="1"/>
          </p:cNvSpPr>
          <p:nvPr>
            <p:ph type="ftr" sz="quarter" idx="11"/>
          </p:nvPr>
        </p:nvSpPr>
        <p:spPr/>
        <p:txBody>
          <a:bodyPr/>
          <a:lstStyle/>
          <a:p>
            <a:r>
              <a:rPr lang="en-US"/>
              <a:t>Discussion #14 – AC Circuit Analysis</a:t>
            </a:r>
          </a:p>
        </p:txBody>
      </p:sp>
      <p:sp>
        <p:nvSpPr>
          <p:cNvPr id="56" name="Slide Number Placeholder 5"/>
          <p:cNvSpPr>
            <a:spLocks noGrp="1"/>
          </p:cNvSpPr>
          <p:nvPr>
            <p:ph type="sldNum" sz="quarter" idx="12"/>
          </p:nvPr>
        </p:nvSpPr>
        <p:spPr/>
        <p:txBody>
          <a:bodyPr/>
          <a:lstStyle/>
          <a:p>
            <a:pPr lvl="1"/>
            <a:fld id="{0E5B6942-31A8-47A6-9F74-632F6A08D1C0}" type="slidenum">
              <a:rPr lang="en-US"/>
              <a:pPr lvl="1"/>
              <a:t>25</a:t>
            </a:fld>
            <a:endParaRPr lang="en-US"/>
          </a:p>
        </p:txBody>
      </p:sp>
      <p:sp>
        <p:nvSpPr>
          <p:cNvPr id="821250" name="Rectangle 2"/>
          <p:cNvSpPr>
            <a:spLocks noGrp="1" noChangeArrowheads="1"/>
          </p:cNvSpPr>
          <p:nvPr>
            <p:ph type="title"/>
          </p:nvPr>
        </p:nvSpPr>
        <p:spPr/>
        <p:txBody>
          <a:bodyPr/>
          <a:lstStyle/>
          <a:p>
            <a:r>
              <a:rPr lang="en-US"/>
              <a:t>RLC Circuits</a:t>
            </a:r>
          </a:p>
        </p:txBody>
      </p:sp>
      <p:sp>
        <p:nvSpPr>
          <p:cNvPr id="821251" name="Rectangle 3"/>
          <p:cNvSpPr>
            <a:spLocks noGrp="1" noChangeArrowheads="1"/>
          </p:cNvSpPr>
          <p:nvPr>
            <p:ph type="body" idx="1"/>
          </p:nvPr>
        </p:nvSpPr>
        <p:spPr>
          <a:xfrm>
            <a:off x="406400" y="1333500"/>
            <a:ext cx="8356600" cy="1028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pSp>
        <p:nvGrpSpPr>
          <p:cNvPr id="821316" name="Group 68"/>
          <p:cNvGrpSpPr>
            <a:grpSpLocks/>
          </p:cNvGrpSpPr>
          <p:nvPr/>
        </p:nvGrpSpPr>
        <p:grpSpPr bwMode="auto">
          <a:xfrm>
            <a:off x="152400" y="2438400"/>
            <a:ext cx="3657600" cy="2701925"/>
            <a:chOff x="96" y="1961"/>
            <a:chExt cx="2304" cy="1702"/>
          </a:xfrm>
        </p:grpSpPr>
        <p:cxnSp>
          <p:nvCxnSpPr>
            <p:cNvPr id="821253" name="AutoShape 5"/>
            <p:cNvCxnSpPr>
              <a:cxnSpLocks noChangeShapeType="1"/>
              <a:stCxn id="821268" idx="2"/>
              <a:endCxn id="821273" idx="4"/>
            </p:cNvCxnSpPr>
            <p:nvPr/>
          </p:nvCxnSpPr>
          <p:spPr bwMode="auto">
            <a:xfrm rot="10800000">
              <a:off x="638" y="2988"/>
              <a:ext cx="830" cy="426"/>
            </a:xfrm>
            <a:prstGeom prst="bentConnector2">
              <a:avLst/>
            </a:prstGeom>
            <a:noFill/>
            <a:ln w="12700">
              <a:solidFill>
                <a:schemeClr val="tx1"/>
              </a:solidFill>
              <a:miter lim="800000"/>
              <a:headEnd type="none" w="lg" len="lg"/>
              <a:tailEnd type="none" w="lg" len="lg"/>
            </a:ln>
            <a:effectLst/>
          </p:spPr>
        </p:cxnSp>
        <p:grpSp>
          <p:nvGrpSpPr>
            <p:cNvPr id="821254" name="Group 6"/>
            <p:cNvGrpSpPr>
              <a:grpSpLocks/>
            </p:cNvGrpSpPr>
            <p:nvPr/>
          </p:nvGrpSpPr>
          <p:grpSpPr bwMode="auto">
            <a:xfrm rot="-16200000" flipH="1" flipV="1">
              <a:off x="1024" y="2109"/>
              <a:ext cx="112" cy="287"/>
              <a:chOff x="3450" y="2313"/>
              <a:chExt cx="111" cy="216"/>
            </a:xfrm>
          </p:grpSpPr>
          <p:sp>
            <p:nvSpPr>
              <p:cNvPr id="821255"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1256"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1257"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1258"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1259"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1260"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1261"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1262" name="AutoShape 14"/>
            <p:cNvCxnSpPr>
              <a:cxnSpLocks noChangeShapeType="1"/>
              <a:stCxn id="821291" idx="2"/>
              <a:endCxn id="821257" idx="1"/>
            </p:cNvCxnSpPr>
            <p:nvPr/>
          </p:nvCxnSpPr>
          <p:spPr bwMode="auto">
            <a:xfrm flipH="1">
              <a:off x="1223" y="2250"/>
              <a:ext cx="248" cy="1"/>
            </a:xfrm>
            <a:prstGeom prst="straightConnector1">
              <a:avLst/>
            </a:prstGeom>
            <a:noFill/>
            <a:ln w="12700">
              <a:solidFill>
                <a:schemeClr val="tx1"/>
              </a:solidFill>
              <a:round/>
              <a:headEnd type="none" w="lg" len="lg"/>
              <a:tailEnd type="none" w="lg" len="lg"/>
            </a:ln>
            <a:effectLst/>
          </p:spPr>
        </p:cxnSp>
        <p:grpSp>
          <p:nvGrpSpPr>
            <p:cNvPr id="821263" name="Group 15"/>
            <p:cNvGrpSpPr>
              <a:grpSpLocks/>
            </p:cNvGrpSpPr>
            <p:nvPr/>
          </p:nvGrpSpPr>
          <p:grpSpPr bwMode="auto">
            <a:xfrm>
              <a:off x="1365" y="3567"/>
              <a:ext cx="288" cy="96"/>
              <a:chOff x="1392" y="3552"/>
              <a:chExt cx="288" cy="96"/>
            </a:xfrm>
          </p:grpSpPr>
          <p:sp>
            <p:nvSpPr>
              <p:cNvPr id="821264"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1265"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1266"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1267" name="Line 19"/>
            <p:cNvSpPr>
              <a:spLocks noChangeShapeType="1"/>
            </p:cNvSpPr>
            <p:nvPr/>
          </p:nvSpPr>
          <p:spPr bwMode="auto">
            <a:xfrm flipV="1">
              <a:off x="1512"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1268" name="Oval 20"/>
            <p:cNvSpPr>
              <a:spLocks noChangeArrowheads="1"/>
            </p:cNvSpPr>
            <p:nvPr/>
          </p:nvSpPr>
          <p:spPr bwMode="auto">
            <a:xfrm>
              <a:off x="1468" y="337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1269" name="Text Box 21"/>
            <p:cNvSpPr txBox="1">
              <a:spLocks noChangeArrowheads="1"/>
            </p:cNvSpPr>
            <p:nvPr/>
          </p:nvSpPr>
          <p:spPr bwMode="auto">
            <a:xfrm>
              <a:off x="926" y="1961"/>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cxnSp>
          <p:nvCxnSpPr>
            <p:cNvPr id="821270" name="AutoShape 22"/>
            <p:cNvCxnSpPr>
              <a:cxnSpLocks noChangeShapeType="1"/>
              <a:stCxn id="821276" idx="0"/>
              <a:endCxn id="821255" idx="0"/>
            </p:cNvCxnSpPr>
            <p:nvPr/>
          </p:nvCxnSpPr>
          <p:spPr bwMode="auto">
            <a:xfrm rot="16200000">
              <a:off x="603" y="2296"/>
              <a:ext cx="367" cy="298"/>
            </a:xfrm>
            <a:prstGeom prst="bentConnector2">
              <a:avLst/>
            </a:prstGeom>
            <a:noFill/>
            <a:ln w="12700">
              <a:solidFill>
                <a:schemeClr val="tx1"/>
              </a:solidFill>
              <a:miter lim="800000"/>
              <a:headEnd type="none" w="lg" len="lg"/>
              <a:tailEnd type="none" w="lg" len="lg"/>
            </a:ln>
            <a:effectLst/>
          </p:spPr>
        </p:cxnSp>
        <p:grpSp>
          <p:nvGrpSpPr>
            <p:cNvPr id="821271" name="Group 23"/>
            <p:cNvGrpSpPr>
              <a:grpSpLocks/>
            </p:cNvGrpSpPr>
            <p:nvPr/>
          </p:nvGrpSpPr>
          <p:grpSpPr bwMode="auto">
            <a:xfrm>
              <a:off x="96" y="2489"/>
              <a:ext cx="708" cy="634"/>
              <a:chOff x="17" y="2426"/>
              <a:chExt cx="708" cy="634"/>
            </a:xfrm>
          </p:grpSpPr>
          <p:sp>
            <p:nvSpPr>
              <p:cNvPr id="821272" name="Text Box 24"/>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21273" name="Oval 25"/>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1274" name="Text Box 26"/>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1275" name="Text Box 27"/>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1276" name="Text Box 28"/>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1277" name="Text Box 29"/>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1278" name="AutoShape 30"/>
            <p:cNvCxnSpPr>
              <a:cxnSpLocks noChangeShapeType="1"/>
              <a:stCxn id="821289" idx="0"/>
              <a:endCxn id="821280" idx="0"/>
            </p:cNvCxnSpPr>
            <p:nvPr/>
          </p:nvCxnSpPr>
          <p:spPr bwMode="auto">
            <a:xfrm>
              <a:off x="2064" y="2249"/>
              <a:ext cx="273" cy="511"/>
            </a:xfrm>
            <a:prstGeom prst="bentConnector2">
              <a:avLst/>
            </a:prstGeom>
            <a:noFill/>
            <a:ln w="12700">
              <a:solidFill>
                <a:schemeClr val="tx1"/>
              </a:solidFill>
              <a:miter lim="800000"/>
              <a:headEnd type="none" w="lg" len="lg"/>
              <a:tailEnd type="none" w="lg" len="lg"/>
            </a:ln>
            <a:effectLst/>
          </p:spPr>
        </p:cxnSp>
        <p:grpSp>
          <p:nvGrpSpPr>
            <p:cNvPr id="821279" name="Group 31"/>
            <p:cNvGrpSpPr>
              <a:grpSpLocks/>
            </p:cNvGrpSpPr>
            <p:nvPr/>
          </p:nvGrpSpPr>
          <p:grpSpPr bwMode="auto">
            <a:xfrm>
              <a:off x="2289" y="2760"/>
              <a:ext cx="111" cy="216"/>
              <a:chOff x="1670" y="2765"/>
              <a:chExt cx="111" cy="216"/>
            </a:xfrm>
          </p:grpSpPr>
          <p:sp>
            <p:nvSpPr>
              <p:cNvPr id="821280" name="Line 32"/>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1281" name="Line 33"/>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1282" name="Line 34"/>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1283" name="Line 35"/>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1284" name="Line 36"/>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1285" name="Line 37"/>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1286" name="Line 38"/>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1287" name="AutoShape 39"/>
            <p:cNvCxnSpPr>
              <a:cxnSpLocks noChangeShapeType="1"/>
              <a:stCxn id="821268" idx="6"/>
              <a:endCxn id="821282" idx="1"/>
            </p:cNvCxnSpPr>
            <p:nvPr/>
          </p:nvCxnSpPr>
          <p:spPr bwMode="auto">
            <a:xfrm flipV="1">
              <a:off x="1551" y="2976"/>
              <a:ext cx="795" cy="438"/>
            </a:xfrm>
            <a:prstGeom prst="bentConnector2">
              <a:avLst/>
            </a:prstGeom>
            <a:noFill/>
            <a:ln w="12700">
              <a:solidFill>
                <a:schemeClr val="tx1"/>
              </a:solidFill>
              <a:miter lim="800000"/>
              <a:headEnd type="none" w="lg" len="lg"/>
              <a:tailEnd type="none" w="lg" len="lg"/>
            </a:ln>
            <a:effectLst/>
          </p:spPr>
        </p:cxnSp>
        <p:sp>
          <p:nvSpPr>
            <p:cNvPr id="821288" name="Text Box 40"/>
            <p:cNvSpPr txBox="1">
              <a:spLocks noChangeArrowheads="1"/>
            </p:cNvSpPr>
            <p:nvPr/>
          </p:nvSpPr>
          <p:spPr bwMode="auto">
            <a:xfrm>
              <a:off x="2064" y="2544"/>
              <a:ext cx="268"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2</a:t>
              </a:r>
              <a:endParaRPr lang="en-US" b="1"/>
            </a:p>
          </p:txBody>
        </p:sp>
        <p:sp>
          <p:nvSpPr>
            <p:cNvPr id="821289" name="Freeform 41"/>
            <p:cNvSpPr>
              <a:spLocks/>
            </p:cNvSpPr>
            <p:nvPr/>
          </p:nvSpPr>
          <p:spPr bwMode="auto">
            <a:xfrm rot="5400000">
              <a:off x="1872" y="2105"/>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21291" name="Oval 43"/>
            <p:cNvSpPr>
              <a:spLocks noChangeArrowheads="1"/>
            </p:cNvSpPr>
            <p:nvPr/>
          </p:nvSpPr>
          <p:spPr bwMode="auto">
            <a:xfrm>
              <a:off x="1471"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1292" name="AutoShape 44"/>
            <p:cNvCxnSpPr>
              <a:cxnSpLocks noChangeShapeType="1"/>
              <a:stCxn id="821291" idx="6"/>
              <a:endCxn id="821289" idx="19"/>
            </p:cNvCxnSpPr>
            <p:nvPr/>
          </p:nvCxnSpPr>
          <p:spPr bwMode="auto">
            <a:xfrm flipV="1">
              <a:off x="1554" y="2249"/>
              <a:ext cx="222" cy="1"/>
            </a:xfrm>
            <a:prstGeom prst="straightConnector1">
              <a:avLst/>
            </a:prstGeom>
            <a:noFill/>
            <a:ln w="12700">
              <a:solidFill>
                <a:schemeClr val="tx1"/>
              </a:solidFill>
              <a:round/>
              <a:headEnd type="none" w="lg" len="lg"/>
              <a:tailEnd type="none" w="lg" len="lg"/>
            </a:ln>
            <a:effectLst/>
          </p:spPr>
        </p:cxnSp>
        <p:sp>
          <p:nvSpPr>
            <p:cNvPr id="821294" name="Text Box 46"/>
            <p:cNvSpPr txBox="1">
              <a:spLocks noChangeArrowheads="1"/>
            </p:cNvSpPr>
            <p:nvPr/>
          </p:nvSpPr>
          <p:spPr bwMode="auto">
            <a:xfrm>
              <a:off x="1818" y="1990"/>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sp>
          <p:nvSpPr>
            <p:cNvPr id="821305" name="Freeform 57"/>
            <p:cNvSpPr>
              <a:spLocks/>
            </p:cNvSpPr>
            <p:nvPr/>
          </p:nvSpPr>
          <p:spPr bwMode="auto">
            <a:xfrm>
              <a:off x="1367" y="2843"/>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1308" name="AutoShape 60"/>
            <p:cNvCxnSpPr>
              <a:cxnSpLocks noChangeShapeType="1"/>
              <a:stCxn id="821268" idx="0"/>
              <a:endCxn id="821305" idx="1"/>
            </p:cNvCxnSpPr>
            <p:nvPr/>
          </p:nvCxnSpPr>
          <p:spPr bwMode="auto">
            <a:xfrm flipV="1">
              <a:off x="1510" y="2843"/>
              <a:ext cx="1" cy="532"/>
            </a:xfrm>
            <a:prstGeom prst="straightConnector1">
              <a:avLst/>
            </a:prstGeom>
            <a:noFill/>
            <a:ln w="12700">
              <a:solidFill>
                <a:schemeClr val="tx1"/>
              </a:solidFill>
              <a:round/>
              <a:headEnd type="none" w="lg" len="lg"/>
              <a:tailEnd type="none" w="lg" len="lg"/>
            </a:ln>
            <a:effectLst/>
          </p:spPr>
        </p:cxnSp>
        <p:sp>
          <p:nvSpPr>
            <p:cNvPr id="821309" name="Freeform 61"/>
            <p:cNvSpPr>
              <a:spLocks/>
            </p:cNvSpPr>
            <p:nvPr/>
          </p:nvSpPr>
          <p:spPr bwMode="auto">
            <a:xfrm>
              <a:off x="1367" y="2747"/>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1310" name="AutoShape 62"/>
            <p:cNvCxnSpPr>
              <a:cxnSpLocks noChangeShapeType="1"/>
              <a:stCxn id="821291" idx="4"/>
              <a:endCxn id="821309" idx="1"/>
            </p:cNvCxnSpPr>
            <p:nvPr/>
          </p:nvCxnSpPr>
          <p:spPr bwMode="auto">
            <a:xfrm flipH="1">
              <a:off x="1511" y="2288"/>
              <a:ext cx="2" cy="459"/>
            </a:xfrm>
            <a:prstGeom prst="straightConnector1">
              <a:avLst/>
            </a:prstGeom>
            <a:noFill/>
            <a:ln w="12700">
              <a:solidFill>
                <a:schemeClr val="tx1"/>
              </a:solidFill>
              <a:round/>
              <a:headEnd type="none" w="lg" len="lg"/>
              <a:tailEnd type="none" w="lg" len="lg"/>
            </a:ln>
            <a:effectLst/>
          </p:spPr>
        </p:cxnSp>
        <p:sp>
          <p:nvSpPr>
            <p:cNvPr id="821311" name="Text Box 63"/>
            <p:cNvSpPr txBox="1">
              <a:spLocks noChangeArrowheads="1"/>
            </p:cNvSpPr>
            <p:nvPr/>
          </p:nvSpPr>
          <p:spPr bwMode="auto">
            <a:xfrm>
              <a:off x="1248" y="2553"/>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21312" name="Arc 64"/>
            <p:cNvSpPr>
              <a:spLocks/>
            </p:cNvSpPr>
            <p:nvPr/>
          </p:nvSpPr>
          <p:spPr bwMode="auto">
            <a:xfrm>
              <a:off x="861" y="2538"/>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1313" name="Text Box 65"/>
            <p:cNvSpPr txBox="1">
              <a:spLocks noChangeArrowheads="1"/>
            </p:cNvSpPr>
            <p:nvPr/>
          </p:nvSpPr>
          <p:spPr bwMode="auto">
            <a:xfrm>
              <a:off x="877" y="286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(t)</a:t>
              </a:r>
            </a:p>
          </p:txBody>
        </p:sp>
        <p:sp>
          <p:nvSpPr>
            <p:cNvPr id="821314" name="Arc 66"/>
            <p:cNvSpPr>
              <a:spLocks/>
            </p:cNvSpPr>
            <p:nvPr/>
          </p:nvSpPr>
          <p:spPr bwMode="auto">
            <a:xfrm>
              <a:off x="1725" y="2544"/>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1315" name="Text Box 67"/>
            <p:cNvSpPr txBox="1">
              <a:spLocks noChangeArrowheads="1"/>
            </p:cNvSpPr>
            <p:nvPr/>
          </p:nvSpPr>
          <p:spPr bwMode="auto">
            <a:xfrm>
              <a:off x="1741" y="287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(t)</a:t>
              </a: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Date Placeholder 3"/>
          <p:cNvSpPr>
            <a:spLocks noGrp="1"/>
          </p:cNvSpPr>
          <p:nvPr>
            <p:ph type="dt" sz="half" idx="10"/>
          </p:nvPr>
        </p:nvSpPr>
        <p:spPr/>
        <p:txBody>
          <a:bodyPr/>
          <a:lstStyle/>
          <a:p>
            <a:r>
              <a:rPr lang="en-US"/>
              <a:t>ECEN 301</a:t>
            </a:r>
          </a:p>
        </p:txBody>
      </p:sp>
      <p:sp>
        <p:nvSpPr>
          <p:cNvPr id="58" name="Footer Placeholder 4"/>
          <p:cNvSpPr>
            <a:spLocks noGrp="1"/>
          </p:cNvSpPr>
          <p:nvPr>
            <p:ph type="ftr" sz="quarter" idx="11"/>
          </p:nvPr>
        </p:nvSpPr>
        <p:spPr/>
        <p:txBody>
          <a:bodyPr/>
          <a:lstStyle/>
          <a:p>
            <a:r>
              <a:rPr lang="en-US"/>
              <a:t>Discussion #14 – AC Circuit Analysis</a:t>
            </a:r>
          </a:p>
        </p:txBody>
      </p:sp>
      <p:sp>
        <p:nvSpPr>
          <p:cNvPr id="59" name="Slide Number Placeholder 5"/>
          <p:cNvSpPr>
            <a:spLocks noGrp="1"/>
          </p:cNvSpPr>
          <p:nvPr>
            <p:ph type="sldNum" sz="quarter" idx="12"/>
          </p:nvPr>
        </p:nvSpPr>
        <p:spPr/>
        <p:txBody>
          <a:bodyPr/>
          <a:lstStyle/>
          <a:p>
            <a:pPr lvl="1"/>
            <a:fld id="{D71678F3-7571-4849-8DCF-B484997AEF02}" type="slidenum">
              <a:rPr lang="en-US"/>
              <a:pPr lvl="1"/>
              <a:t>26</a:t>
            </a:fld>
            <a:endParaRPr lang="en-US"/>
          </a:p>
        </p:txBody>
      </p:sp>
      <p:sp>
        <p:nvSpPr>
          <p:cNvPr id="822274" name="Rectangle 2"/>
          <p:cNvSpPr>
            <a:spLocks noGrp="1" noChangeArrowheads="1"/>
          </p:cNvSpPr>
          <p:nvPr>
            <p:ph type="title"/>
          </p:nvPr>
        </p:nvSpPr>
        <p:spPr/>
        <p:txBody>
          <a:bodyPr/>
          <a:lstStyle/>
          <a:p>
            <a:r>
              <a:rPr lang="en-US"/>
              <a:t>RLC Circuits</a:t>
            </a:r>
          </a:p>
        </p:txBody>
      </p:sp>
      <p:sp>
        <p:nvSpPr>
          <p:cNvPr id="822275" name="Rectangle 3"/>
          <p:cNvSpPr>
            <a:spLocks noGrp="1" noChangeArrowheads="1"/>
          </p:cNvSpPr>
          <p:nvPr>
            <p:ph type="body" idx="1"/>
          </p:nvPr>
        </p:nvSpPr>
        <p:spPr>
          <a:xfrm>
            <a:off x="406400" y="1333500"/>
            <a:ext cx="8356600" cy="1028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pSp>
        <p:nvGrpSpPr>
          <p:cNvPr id="822276" name="Group 4"/>
          <p:cNvGrpSpPr>
            <a:grpSpLocks/>
          </p:cNvGrpSpPr>
          <p:nvPr/>
        </p:nvGrpSpPr>
        <p:grpSpPr bwMode="auto">
          <a:xfrm>
            <a:off x="152400" y="2438400"/>
            <a:ext cx="3657600" cy="2701925"/>
            <a:chOff x="96" y="1961"/>
            <a:chExt cx="2304" cy="1702"/>
          </a:xfrm>
        </p:grpSpPr>
        <p:cxnSp>
          <p:nvCxnSpPr>
            <p:cNvPr id="822277" name="AutoShape 5"/>
            <p:cNvCxnSpPr>
              <a:cxnSpLocks noChangeShapeType="1"/>
              <a:stCxn id="822292" idx="2"/>
              <a:endCxn id="822297" idx="4"/>
            </p:cNvCxnSpPr>
            <p:nvPr/>
          </p:nvCxnSpPr>
          <p:spPr bwMode="auto">
            <a:xfrm rot="10800000">
              <a:off x="638" y="2988"/>
              <a:ext cx="830" cy="426"/>
            </a:xfrm>
            <a:prstGeom prst="bentConnector2">
              <a:avLst/>
            </a:prstGeom>
            <a:noFill/>
            <a:ln w="12700">
              <a:solidFill>
                <a:schemeClr val="tx1"/>
              </a:solidFill>
              <a:miter lim="800000"/>
              <a:headEnd type="none" w="lg" len="lg"/>
              <a:tailEnd type="none" w="lg" len="lg"/>
            </a:ln>
            <a:effectLst/>
          </p:spPr>
        </p:cxnSp>
        <p:grpSp>
          <p:nvGrpSpPr>
            <p:cNvPr id="822278" name="Group 6"/>
            <p:cNvGrpSpPr>
              <a:grpSpLocks/>
            </p:cNvGrpSpPr>
            <p:nvPr/>
          </p:nvGrpSpPr>
          <p:grpSpPr bwMode="auto">
            <a:xfrm rot="-16200000" flipH="1" flipV="1">
              <a:off x="1024" y="2109"/>
              <a:ext cx="112" cy="287"/>
              <a:chOff x="3450" y="2313"/>
              <a:chExt cx="111" cy="216"/>
            </a:xfrm>
          </p:grpSpPr>
          <p:sp>
            <p:nvSpPr>
              <p:cNvPr id="822279"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2280"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2281"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2282"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2283"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2284"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2285"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2286" name="AutoShape 14"/>
            <p:cNvCxnSpPr>
              <a:cxnSpLocks noChangeShapeType="1"/>
              <a:stCxn id="822314" idx="2"/>
              <a:endCxn id="822281" idx="1"/>
            </p:cNvCxnSpPr>
            <p:nvPr/>
          </p:nvCxnSpPr>
          <p:spPr bwMode="auto">
            <a:xfrm flipH="1">
              <a:off x="1223" y="2250"/>
              <a:ext cx="248" cy="1"/>
            </a:xfrm>
            <a:prstGeom prst="straightConnector1">
              <a:avLst/>
            </a:prstGeom>
            <a:noFill/>
            <a:ln w="12700">
              <a:solidFill>
                <a:schemeClr val="tx1"/>
              </a:solidFill>
              <a:round/>
              <a:headEnd type="none" w="lg" len="lg"/>
              <a:tailEnd type="none" w="lg" len="lg"/>
            </a:ln>
            <a:effectLst/>
          </p:spPr>
        </p:cxnSp>
        <p:grpSp>
          <p:nvGrpSpPr>
            <p:cNvPr id="822287" name="Group 15"/>
            <p:cNvGrpSpPr>
              <a:grpSpLocks/>
            </p:cNvGrpSpPr>
            <p:nvPr/>
          </p:nvGrpSpPr>
          <p:grpSpPr bwMode="auto">
            <a:xfrm>
              <a:off x="1365" y="3567"/>
              <a:ext cx="288" cy="96"/>
              <a:chOff x="1392" y="3552"/>
              <a:chExt cx="288" cy="96"/>
            </a:xfrm>
          </p:grpSpPr>
          <p:sp>
            <p:nvSpPr>
              <p:cNvPr id="822288"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2289"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2290"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2291" name="Line 19"/>
            <p:cNvSpPr>
              <a:spLocks noChangeShapeType="1"/>
            </p:cNvSpPr>
            <p:nvPr/>
          </p:nvSpPr>
          <p:spPr bwMode="auto">
            <a:xfrm flipV="1">
              <a:off x="1512"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2292" name="Oval 20"/>
            <p:cNvSpPr>
              <a:spLocks noChangeArrowheads="1"/>
            </p:cNvSpPr>
            <p:nvPr/>
          </p:nvSpPr>
          <p:spPr bwMode="auto">
            <a:xfrm>
              <a:off x="1468" y="337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2293" name="Text Box 21"/>
            <p:cNvSpPr txBox="1">
              <a:spLocks noChangeArrowheads="1"/>
            </p:cNvSpPr>
            <p:nvPr/>
          </p:nvSpPr>
          <p:spPr bwMode="auto">
            <a:xfrm>
              <a:off x="926" y="1961"/>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cxnSp>
          <p:nvCxnSpPr>
            <p:cNvPr id="822294" name="AutoShape 22"/>
            <p:cNvCxnSpPr>
              <a:cxnSpLocks noChangeShapeType="1"/>
              <a:stCxn id="822300" idx="0"/>
              <a:endCxn id="822279" idx="0"/>
            </p:cNvCxnSpPr>
            <p:nvPr/>
          </p:nvCxnSpPr>
          <p:spPr bwMode="auto">
            <a:xfrm rot="16200000">
              <a:off x="603" y="2296"/>
              <a:ext cx="367" cy="298"/>
            </a:xfrm>
            <a:prstGeom prst="bentConnector2">
              <a:avLst/>
            </a:prstGeom>
            <a:noFill/>
            <a:ln w="12700">
              <a:solidFill>
                <a:schemeClr val="tx1"/>
              </a:solidFill>
              <a:miter lim="800000"/>
              <a:headEnd type="none" w="lg" len="lg"/>
              <a:tailEnd type="none" w="lg" len="lg"/>
            </a:ln>
            <a:effectLst/>
          </p:spPr>
        </p:cxnSp>
        <p:grpSp>
          <p:nvGrpSpPr>
            <p:cNvPr id="822295" name="Group 23"/>
            <p:cNvGrpSpPr>
              <a:grpSpLocks/>
            </p:cNvGrpSpPr>
            <p:nvPr/>
          </p:nvGrpSpPr>
          <p:grpSpPr bwMode="auto">
            <a:xfrm>
              <a:off x="96" y="2489"/>
              <a:ext cx="708" cy="634"/>
              <a:chOff x="17" y="2426"/>
              <a:chExt cx="708" cy="634"/>
            </a:xfrm>
          </p:grpSpPr>
          <p:sp>
            <p:nvSpPr>
              <p:cNvPr id="822296" name="Text Box 24"/>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22297" name="Oval 25"/>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2298" name="Text Box 26"/>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2299" name="Text Box 27"/>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2300" name="Text Box 28"/>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2301" name="Text Box 29"/>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2302" name="AutoShape 30"/>
            <p:cNvCxnSpPr>
              <a:cxnSpLocks noChangeShapeType="1"/>
              <a:stCxn id="822313" idx="0"/>
              <a:endCxn id="822304" idx="0"/>
            </p:cNvCxnSpPr>
            <p:nvPr/>
          </p:nvCxnSpPr>
          <p:spPr bwMode="auto">
            <a:xfrm>
              <a:off x="2064" y="2249"/>
              <a:ext cx="273" cy="511"/>
            </a:xfrm>
            <a:prstGeom prst="bentConnector2">
              <a:avLst/>
            </a:prstGeom>
            <a:noFill/>
            <a:ln w="12700">
              <a:solidFill>
                <a:schemeClr val="tx1"/>
              </a:solidFill>
              <a:miter lim="800000"/>
              <a:headEnd type="none" w="lg" len="lg"/>
              <a:tailEnd type="none" w="lg" len="lg"/>
            </a:ln>
            <a:effectLst/>
          </p:spPr>
        </p:cxnSp>
        <p:grpSp>
          <p:nvGrpSpPr>
            <p:cNvPr id="822303" name="Group 31"/>
            <p:cNvGrpSpPr>
              <a:grpSpLocks/>
            </p:cNvGrpSpPr>
            <p:nvPr/>
          </p:nvGrpSpPr>
          <p:grpSpPr bwMode="auto">
            <a:xfrm>
              <a:off x="2289" y="2760"/>
              <a:ext cx="111" cy="216"/>
              <a:chOff x="1670" y="2765"/>
              <a:chExt cx="111" cy="216"/>
            </a:xfrm>
          </p:grpSpPr>
          <p:sp>
            <p:nvSpPr>
              <p:cNvPr id="822304" name="Line 32"/>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2305" name="Line 33"/>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2306" name="Line 34"/>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2307" name="Line 35"/>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2308" name="Line 36"/>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2309" name="Line 37"/>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2310" name="Line 38"/>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2311" name="AutoShape 39"/>
            <p:cNvCxnSpPr>
              <a:cxnSpLocks noChangeShapeType="1"/>
              <a:stCxn id="822292" idx="6"/>
              <a:endCxn id="822306" idx="1"/>
            </p:cNvCxnSpPr>
            <p:nvPr/>
          </p:nvCxnSpPr>
          <p:spPr bwMode="auto">
            <a:xfrm flipV="1">
              <a:off x="1551" y="2976"/>
              <a:ext cx="795" cy="438"/>
            </a:xfrm>
            <a:prstGeom prst="bentConnector2">
              <a:avLst/>
            </a:prstGeom>
            <a:noFill/>
            <a:ln w="12700">
              <a:solidFill>
                <a:schemeClr val="tx1"/>
              </a:solidFill>
              <a:miter lim="800000"/>
              <a:headEnd type="none" w="lg" len="lg"/>
              <a:tailEnd type="none" w="lg" len="lg"/>
            </a:ln>
            <a:effectLst/>
          </p:spPr>
        </p:cxnSp>
        <p:sp>
          <p:nvSpPr>
            <p:cNvPr id="822312" name="Text Box 40"/>
            <p:cNvSpPr txBox="1">
              <a:spLocks noChangeArrowheads="1"/>
            </p:cNvSpPr>
            <p:nvPr/>
          </p:nvSpPr>
          <p:spPr bwMode="auto">
            <a:xfrm>
              <a:off x="2064" y="2544"/>
              <a:ext cx="268"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2</a:t>
              </a:r>
              <a:endParaRPr lang="en-US" b="1"/>
            </a:p>
          </p:txBody>
        </p:sp>
        <p:sp>
          <p:nvSpPr>
            <p:cNvPr id="822313" name="Freeform 41"/>
            <p:cNvSpPr>
              <a:spLocks/>
            </p:cNvSpPr>
            <p:nvPr/>
          </p:nvSpPr>
          <p:spPr bwMode="auto">
            <a:xfrm rot="5400000">
              <a:off x="1872" y="2105"/>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22314" name="Oval 42"/>
            <p:cNvSpPr>
              <a:spLocks noChangeArrowheads="1"/>
            </p:cNvSpPr>
            <p:nvPr/>
          </p:nvSpPr>
          <p:spPr bwMode="auto">
            <a:xfrm>
              <a:off x="1471"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2315" name="AutoShape 43"/>
            <p:cNvCxnSpPr>
              <a:cxnSpLocks noChangeShapeType="1"/>
              <a:stCxn id="822314" idx="6"/>
              <a:endCxn id="822313" idx="19"/>
            </p:cNvCxnSpPr>
            <p:nvPr/>
          </p:nvCxnSpPr>
          <p:spPr bwMode="auto">
            <a:xfrm flipV="1">
              <a:off x="1554" y="2249"/>
              <a:ext cx="222" cy="1"/>
            </a:xfrm>
            <a:prstGeom prst="straightConnector1">
              <a:avLst/>
            </a:prstGeom>
            <a:noFill/>
            <a:ln w="12700">
              <a:solidFill>
                <a:schemeClr val="tx1"/>
              </a:solidFill>
              <a:round/>
              <a:headEnd type="none" w="lg" len="lg"/>
              <a:tailEnd type="none" w="lg" len="lg"/>
            </a:ln>
            <a:effectLst/>
          </p:spPr>
        </p:cxnSp>
        <p:sp>
          <p:nvSpPr>
            <p:cNvPr id="822316" name="Text Box 44"/>
            <p:cNvSpPr txBox="1">
              <a:spLocks noChangeArrowheads="1"/>
            </p:cNvSpPr>
            <p:nvPr/>
          </p:nvSpPr>
          <p:spPr bwMode="auto">
            <a:xfrm>
              <a:off x="1818" y="1990"/>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sp>
          <p:nvSpPr>
            <p:cNvPr id="822317" name="Freeform 45"/>
            <p:cNvSpPr>
              <a:spLocks/>
            </p:cNvSpPr>
            <p:nvPr/>
          </p:nvSpPr>
          <p:spPr bwMode="auto">
            <a:xfrm>
              <a:off x="1367" y="2843"/>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2318" name="AutoShape 46"/>
            <p:cNvCxnSpPr>
              <a:cxnSpLocks noChangeShapeType="1"/>
              <a:stCxn id="822292" idx="0"/>
              <a:endCxn id="822317" idx="1"/>
            </p:cNvCxnSpPr>
            <p:nvPr/>
          </p:nvCxnSpPr>
          <p:spPr bwMode="auto">
            <a:xfrm flipV="1">
              <a:off x="1510" y="2843"/>
              <a:ext cx="1" cy="532"/>
            </a:xfrm>
            <a:prstGeom prst="straightConnector1">
              <a:avLst/>
            </a:prstGeom>
            <a:noFill/>
            <a:ln w="12700">
              <a:solidFill>
                <a:schemeClr val="tx1"/>
              </a:solidFill>
              <a:round/>
              <a:headEnd type="none" w="lg" len="lg"/>
              <a:tailEnd type="none" w="lg" len="lg"/>
            </a:ln>
            <a:effectLst/>
          </p:spPr>
        </p:cxnSp>
        <p:sp>
          <p:nvSpPr>
            <p:cNvPr id="822319" name="Freeform 47"/>
            <p:cNvSpPr>
              <a:spLocks/>
            </p:cNvSpPr>
            <p:nvPr/>
          </p:nvSpPr>
          <p:spPr bwMode="auto">
            <a:xfrm>
              <a:off x="1367" y="2747"/>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2320" name="AutoShape 48"/>
            <p:cNvCxnSpPr>
              <a:cxnSpLocks noChangeShapeType="1"/>
              <a:stCxn id="822314" idx="4"/>
              <a:endCxn id="822319" idx="1"/>
            </p:cNvCxnSpPr>
            <p:nvPr/>
          </p:nvCxnSpPr>
          <p:spPr bwMode="auto">
            <a:xfrm flipH="1">
              <a:off x="1511" y="2288"/>
              <a:ext cx="2" cy="459"/>
            </a:xfrm>
            <a:prstGeom prst="straightConnector1">
              <a:avLst/>
            </a:prstGeom>
            <a:noFill/>
            <a:ln w="12700">
              <a:solidFill>
                <a:schemeClr val="tx1"/>
              </a:solidFill>
              <a:round/>
              <a:headEnd type="none" w="lg" len="lg"/>
              <a:tailEnd type="none" w="lg" len="lg"/>
            </a:ln>
            <a:effectLst/>
          </p:spPr>
        </p:cxnSp>
        <p:sp>
          <p:nvSpPr>
            <p:cNvPr id="822321" name="Text Box 49"/>
            <p:cNvSpPr txBox="1">
              <a:spLocks noChangeArrowheads="1"/>
            </p:cNvSpPr>
            <p:nvPr/>
          </p:nvSpPr>
          <p:spPr bwMode="auto">
            <a:xfrm>
              <a:off x="1248" y="2553"/>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22322" name="Arc 50"/>
            <p:cNvSpPr>
              <a:spLocks/>
            </p:cNvSpPr>
            <p:nvPr/>
          </p:nvSpPr>
          <p:spPr bwMode="auto">
            <a:xfrm>
              <a:off x="861" y="2538"/>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2323" name="Text Box 51"/>
            <p:cNvSpPr txBox="1">
              <a:spLocks noChangeArrowheads="1"/>
            </p:cNvSpPr>
            <p:nvPr/>
          </p:nvSpPr>
          <p:spPr bwMode="auto">
            <a:xfrm>
              <a:off x="877" y="286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(t)</a:t>
              </a:r>
            </a:p>
          </p:txBody>
        </p:sp>
        <p:sp>
          <p:nvSpPr>
            <p:cNvPr id="822324" name="Arc 52"/>
            <p:cNvSpPr>
              <a:spLocks/>
            </p:cNvSpPr>
            <p:nvPr/>
          </p:nvSpPr>
          <p:spPr bwMode="auto">
            <a:xfrm>
              <a:off x="1725" y="2544"/>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2325" name="Text Box 53"/>
            <p:cNvSpPr txBox="1">
              <a:spLocks noChangeArrowheads="1"/>
            </p:cNvSpPr>
            <p:nvPr/>
          </p:nvSpPr>
          <p:spPr bwMode="auto">
            <a:xfrm>
              <a:off x="1741" y="287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(t)</a:t>
              </a:r>
            </a:p>
          </p:txBody>
        </p:sp>
      </p:grpSp>
      <p:sp>
        <p:nvSpPr>
          <p:cNvPr id="822326" name="Text Box 54"/>
          <p:cNvSpPr txBox="1">
            <a:spLocks noChangeArrowheads="1"/>
          </p:cNvSpPr>
          <p:nvPr/>
        </p:nvSpPr>
        <p:spPr bwMode="auto">
          <a:xfrm>
            <a:off x="4657725" y="2563813"/>
            <a:ext cx="4191000" cy="379412"/>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p:txBody>
      </p:sp>
      <p:sp>
        <p:nvSpPr>
          <p:cNvPr id="822327" name="Line 55"/>
          <p:cNvSpPr>
            <a:spLocks noChangeShapeType="1"/>
          </p:cNvSpPr>
          <p:nvPr/>
        </p:nvSpPr>
        <p:spPr bwMode="auto">
          <a:xfrm flipH="1">
            <a:off x="1276350" y="3519488"/>
            <a:ext cx="3381375" cy="325437"/>
          </a:xfrm>
          <a:prstGeom prst="line">
            <a:avLst/>
          </a:prstGeom>
          <a:noFill/>
          <a:ln w="28575">
            <a:solidFill>
              <a:srgbClr val="003300"/>
            </a:solidFill>
            <a:round/>
            <a:headEnd type="none" w="lg" len="lg"/>
            <a:tailEnd type="stealth" w="lg" len="lg"/>
          </a:ln>
          <a:effectLst/>
        </p:spPr>
        <p:txBody>
          <a:bodyPr/>
          <a:lstStyle/>
          <a:p>
            <a:endParaRPr lang="en-US"/>
          </a:p>
        </p:txBody>
      </p:sp>
      <p:sp>
        <p:nvSpPr>
          <p:cNvPr id="822328" name="Text Box 56"/>
          <p:cNvSpPr txBox="1">
            <a:spLocks noChangeArrowheads="1"/>
          </p:cNvSpPr>
          <p:nvPr/>
        </p:nvSpPr>
        <p:spPr bwMode="auto">
          <a:xfrm>
            <a:off x="4718050" y="3365500"/>
            <a:ext cx="3686175"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pPr algn="l"/>
            <a:r>
              <a:rPr lang="en-US"/>
              <a:t>Only one AC source - </a:t>
            </a:r>
            <a:r>
              <a:rPr lang="el-GR" b="1">
                <a:solidFill>
                  <a:schemeClr val="bg2"/>
                </a:solidFill>
              </a:rPr>
              <a:t>ω</a:t>
            </a:r>
            <a:r>
              <a:rPr lang="en-US">
                <a:solidFill>
                  <a:schemeClr val="bg2"/>
                </a:solidFill>
              </a:rPr>
              <a:t> = 1500 rad/s</a:t>
            </a:r>
            <a:r>
              <a:rPr lang="en-US"/>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Date Placeholder 3"/>
          <p:cNvSpPr>
            <a:spLocks noGrp="1"/>
          </p:cNvSpPr>
          <p:nvPr>
            <p:ph type="dt" sz="half" idx="10"/>
          </p:nvPr>
        </p:nvSpPr>
        <p:spPr/>
        <p:txBody>
          <a:bodyPr/>
          <a:lstStyle/>
          <a:p>
            <a:r>
              <a:rPr lang="en-US"/>
              <a:t>ECEN 301</a:t>
            </a:r>
          </a:p>
        </p:txBody>
      </p:sp>
      <p:sp>
        <p:nvSpPr>
          <p:cNvPr id="92" name="Footer Placeholder 4"/>
          <p:cNvSpPr>
            <a:spLocks noGrp="1"/>
          </p:cNvSpPr>
          <p:nvPr>
            <p:ph type="ftr" sz="quarter" idx="11"/>
          </p:nvPr>
        </p:nvSpPr>
        <p:spPr/>
        <p:txBody>
          <a:bodyPr/>
          <a:lstStyle/>
          <a:p>
            <a:r>
              <a:rPr lang="en-US"/>
              <a:t>Discussion #14 – AC Circuit Analysis</a:t>
            </a:r>
          </a:p>
        </p:txBody>
      </p:sp>
      <p:sp>
        <p:nvSpPr>
          <p:cNvPr id="93" name="Slide Number Placeholder 5"/>
          <p:cNvSpPr>
            <a:spLocks noGrp="1"/>
          </p:cNvSpPr>
          <p:nvPr>
            <p:ph type="sldNum" sz="quarter" idx="12"/>
          </p:nvPr>
        </p:nvSpPr>
        <p:spPr/>
        <p:txBody>
          <a:bodyPr/>
          <a:lstStyle/>
          <a:p>
            <a:pPr lvl="1"/>
            <a:fld id="{4DB824FE-964B-43C3-8DAB-9B47E473DD2C}" type="slidenum">
              <a:rPr lang="en-US"/>
              <a:pPr lvl="1"/>
              <a:t>27</a:t>
            </a:fld>
            <a:endParaRPr lang="en-US"/>
          </a:p>
        </p:txBody>
      </p:sp>
      <p:sp>
        <p:nvSpPr>
          <p:cNvPr id="823298" name="Rectangle 2"/>
          <p:cNvSpPr>
            <a:spLocks noGrp="1" noChangeArrowheads="1"/>
          </p:cNvSpPr>
          <p:nvPr>
            <p:ph type="title"/>
          </p:nvPr>
        </p:nvSpPr>
        <p:spPr/>
        <p:txBody>
          <a:bodyPr/>
          <a:lstStyle/>
          <a:p>
            <a:r>
              <a:rPr lang="en-US"/>
              <a:t>RLC Circuits</a:t>
            </a:r>
          </a:p>
        </p:txBody>
      </p:sp>
      <p:sp>
        <p:nvSpPr>
          <p:cNvPr id="823299" name="Rectangle 3"/>
          <p:cNvSpPr>
            <a:spLocks noGrp="1" noChangeArrowheads="1"/>
          </p:cNvSpPr>
          <p:nvPr>
            <p:ph type="body" idx="1"/>
          </p:nvPr>
        </p:nvSpPr>
        <p:spPr>
          <a:xfrm>
            <a:off x="406400" y="1333500"/>
            <a:ext cx="8356600" cy="1028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pSp>
        <p:nvGrpSpPr>
          <p:cNvPr id="823300" name="Group 4"/>
          <p:cNvGrpSpPr>
            <a:grpSpLocks/>
          </p:cNvGrpSpPr>
          <p:nvPr/>
        </p:nvGrpSpPr>
        <p:grpSpPr bwMode="auto">
          <a:xfrm>
            <a:off x="152400" y="2438400"/>
            <a:ext cx="3657600" cy="2701925"/>
            <a:chOff x="96" y="1961"/>
            <a:chExt cx="2304" cy="1702"/>
          </a:xfrm>
        </p:grpSpPr>
        <p:cxnSp>
          <p:nvCxnSpPr>
            <p:cNvPr id="823301" name="AutoShape 5"/>
            <p:cNvCxnSpPr>
              <a:cxnSpLocks noChangeShapeType="1"/>
              <a:stCxn id="823316" idx="2"/>
              <a:endCxn id="823321" idx="4"/>
            </p:cNvCxnSpPr>
            <p:nvPr/>
          </p:nvCxnSpPr>
          <p:spPr bwMode="auto">
            <a:xfrm rot="10800000">
              <a:off x="638" y="2988"/>
              <a:ext cx="830" cy="426"/>
            </a:xfrm>
            <a:prstGeom prst="bentConnector2">
              <a:avLst/>
            </a:prstGeom>
            <a:noFill/>
            <a:ln w="12700">
              <a:solidFill>
                <a:schemeClr val="tx1"/>
              </a:solidFill>
              <a:miter lim="800000"/>
              <a:headEnd type="none" w="lg" len="lg"/>
              <a:tailEnd type="none" w="lg" len="lg"/>
            </a:ln>
            <a:effectLst/>
          </p:spPr>
        </p:cxnSp>
        <p:grpSp>
          <p:nvGrpSpPr>
            <p:cNvPr id="823302" name="Group 6"/>
            <p:cNvGrpSpPr>
              <a:grpSpLocks/>
            </p:cNvGrpSpPr>
            <p:nvPr/>
          </p:nvGrpSpPr>
          <p:grpSpPr bwMode="auto">
            <a:xfrm rot="-16200000" flipH="1" flipV="1">
              <a:off x="1024" y="2109"/>
              <a:ext cx="112" cy="287"/>
              <a:chOff x="3450" y="2313"/>
              <a:chExt cx="111" cy="216"/>
            </a:xfrm>
          </p:grpSpPr>
          <p:sp>
            <p:nvSpPr>
              <p:cNvPr id="823303"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3304"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3305"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3306"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3307"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3308"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3309"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3310" name="AutoShape 14"/>
            <p:cNvCxnSpPr>
              <a:cxnSpLocks noChangeShapeType="1"/>
              <a:stCxn id="823338" idx="2"/>
              <a:endCxn id="823305" idx="1"/>
            </p:cNvCxnSpPr>
            <p:nvPr/>
          </p:nvCxnSpPr>
          <p:spPr bwMode="auto">
            <a:xfrm flipH="1">
              <a:off x="1223" y="2250"/>
              <a:ext cx="248" cy="1"/>
            </a:xfrm>
            <a:prstGeom prst="straightConnector1">
              <a:avLst/>
            </a:prstGeom>
            <a:noFill/>
            <a:ln w="12700">
              <a:solidFill>
                <a:schemeClr val="tx1"/>
              </a:solidFill>
              <a:round/>
              <a:headEnd type="none" w="lg" len="lg"/>
              <a:tailEnd type="none" w="lg" len="lg"/>
            </a:ln>
            <a:effectLst/>
          </p:spPr>
        </p:cxnSp>
        <p:grpSp>
          <p:nvGrpSpPr>
            <p:cNvPr id="823311" name="Group 15"/>
            <p:cNvGrpSpPr>
              <a:grpSpLocks/>
            </p:cNvGrpSpPr>
            <p:nvPr/>
          </p:nvGrpSpPr>
          <p:grpSpPr bwMode="auto">
            <a:xfrm>
              <a:off x="1365" y="3567"/>
              <a:ext cx="288" cy="96"/>
              <a:chOff x="1392" y="3552"/>
              <a:chExt cx="288" cy="96"/>
            </a:xfrm>
          </p:grpSpPr>
          <p:sp>
            <p:nvSpPr>
              <p:cNvPr id="823312"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3313"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3314"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3315" name="Line 19"/>
            <p:cNvSpPr>
              <a:spLocks noChangeShapeType="1"/>
            </p:cNvSpPr>
            <p:nvPr/>
          </p:nvSpPr>
          <p:spPr bwMode="auto">
            <a:xfrm flipV="1">
              <a:off x="1512"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3316" name="Oval 20"/>
            <p:cNvSpPr>
              <a:spLocks noChangeArrowheads="1"/>
            </p:cNvSpPr>
            <p:nvPr/>
          </p:nvSpPr>
          <p:spPr bwMode="auto">
            <a:xfrm>
              <a:off x="1468" y="337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3317" name="Text Box 21"/>
            <p:cNvSpPr txBox="1">
              <a:spLocks noChangeArrowheads="1"/>
            </p:cNvSpPr>
            <p:nvPr/>
          </p:nvSpPr>
          <p:spPr bwMode="auto">
            <a:xfrm>
              <a:off x="926" y="1961"/>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cxnSp>
          <p:nvCxnSpPr>
            <p:cNvPr id="823318" name="AutoShape 22"/>
            <p:cNvCxnSpPr>
              <a:cxnSpLocks noChangeShapeType="1"/>
              <a:stCxn id="823324" idx="0"/>
              <a:endCxn id="823303" idx="0"/>
            </p:cNvCxnSpPr>
            <p:nvPr/>
          </p:nvCxnSpPr>
          <p:spPr bwMode="auto">
            <a:xfrm rot="16200000">
              <a:off x="603" y="2296"/>
              <a:ext cx="367" cy="298"/>
            </a:xfrm>
            <a:prstGeom prst="bentConnector2">
              <a:avLst/>
            </a:prstGeom>
            <a:noFill/>
            <a:ln w="12700">
              <a:solidFill>
                <a:schemeClr val="tx1"/>
              </a:solidFill>
              <a:miter lim="800000"/>
              <a:headEnd type="none" w="lg" len="lg"/>
              <a:tailEnd type="none" w="lg" len="lg"/>
            </a:ln>
            <a:effectLst/>
          </p:spPr>
        </p:cxnSp>
        <p:grpSp>
          <p:nvGrpSpPr>
            <p:cNvPr id="823319" name="Group 23"/>
            <p:cNvGrpSpPr>
              <a:grpSpLocks/>
            </p:cNvGrpSpPr>
            <p:nvPr/>
          </p:nvGrpSpPr>
          <p:grpSpPr bwMode="auto">
            <a:xfrm>
              <a:off x="96" y="2489"/>
              <a:ext cx="708" cy="634"/>
              <a:chOff x="17" y="2426"/>
              <a:chExt cx="708" cy="634"/>
            </a:xfrm>
          </p:grpSpPr>
          <p:sp>
            <p:nvSpPr>
              <p:cNvPr id="823320" name="Text Box 24"/>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23321" name="Oval 25"/>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3322" name="Text Box 26"/>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3323" name="Text Box 27"/>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3324" name="Text Box 28"/>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3325" name="Text Box 29"/>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3326" name="AutoShape 30"/>
            <p:cNvCxnSpPr>
              <a:cxnSpLocks noChangeShapeType="1"/>
              <a:stCxn id="823337" idx="0"/>
              <a:endCxn id="823328" idx="0"/>
            </p:cNvCxnSpPr>
            <p:nvPr/>
          </p:nvCxnSpPr>
          <p:spPr bwMode="auto">
            <a:xfrm>
              <a:off x="2064" y="2249"/>
              <a:ext cx="273" cy="511"/>
            </a:xfrm>
            <a:prstGeom prst="bentConnector2">
              <a:avLst/>
            </a:prstGeom>
            <a:noFill/>
            <a:ln w="12700">
              <a:solidFill>
                <a:schemeClr val="tx1"/>
              </a:solidFill>
              <a:miter lim="800000"/>
              <a:headEnd type="none" w="lg" len="lg"/>
              <a:tailEnd type="none" w="lg" len="lg"/>
            </a:ln>
            <a:effectLst/>
          </p:spPr>
        </p:cxnSp>
        <p:grpSp>
          <p:nvGrpSpPr>
            <p:cNvPr id="823327" name="Group 31"/>
            <p:cNvGrpSpPr>
              <a:grpSpLocks/>
            </p:cNvGrpSpPr>
            <p:nvPr/>
          </p:nvGrpSpPr>
          <p:grpSpPr bwMode="auto">
            <a:xfrm>
              <a:off x="2289" y="2760"/>
              <a:ext cx="111" cy="216"/>
              <a:chOff x="1670" y="2765"/>
              <a:chExt cx="111" cy="216"/>
            </a:xfrm>
          </p:grpSpPr>
          <p:sp>
            <p:nvSpPr>
              <p:cNvPr id="823328" name="Line 32"/>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23329" name="Line 33"/>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23330" name="Line 34"/>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23331" name="Line 35"/>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23332" name="Line 36"/>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23333" name="Line 37"/>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23334" name="Line 38"/>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23335" name="AutoShape 39"/>
            <p:cNvCxnSpPr>
              <a:cxnSpLocks noChangeShapeType="1"/>
              <a:stCxn id="823316" idx="6"/>
              <a:endCxn id="823330" idx="1"/>
            </p:cNvCxnSpPr>
            <p:nvPr/>
          </p:nvCxnSpPr>
          <p:spPr bwMode="auto">
            <a:xfrm flipV="1">
              <a:off x="1551" y="2976"/>
              <a:ext cx="795" cy="438"/>
            </a:xfrm>
            <a:prstGeom prst="bentConnector2">
              <a:avLst/>
            </a:prstGeom>
            <a:noFill/>
            <a:ln w="12700">
              <a:solidFill>
                <a:schemeClr val="tx1"/>
              </a:solidFill>
              <a:miter lim="800000"/>
              <a:headEnd type="none" w="lg" len="lg"/>
              <a:tailEnd type="none" w="lg" len="lg"/>
            </a:ln>
            <a:effectLst/>
          </p:spPr>
        </p:cxnSp>
        <p:sp>
          <p:nvSpPr>
            <p:cNvPr id="823336" name="Text Box 40"/>
            <p:cNvSpPr txBox="1">
              <a:spLocks noChangeArrowheads="1"/>
            </p:cNvSpPr>
            <p:nvPr/>
          </p:nvSpPr>
          <p:spPr bwMode="auto">
            <a:xfrm>
              <a:off x="2064" y="2544"/>
              <a:ext cx="268"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2</a:t>
              </a:r>
              <a:endParaRPr lang="en-US" b="1"/>
            </a:p>
          </p:txBody>
        </p:sp>
        <p:sp>
          <p:nvSpPr>
            <p:cNvPr id="823337" name="Freeform 41"/>
            <p:cNvSpPr>
              <a:spLocks/>
            </p:cNvSpPr>
            <p:nvPr/>
          </p:nvSpPr>
          <p:spPr bwMode="auto">
            <a:xfrm rot="5400000">
              <a:off x="1872" y="2105"/>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23338" name="Oval 42"/>
            <p:cNvSpPr>
              <a:spLocks noChangeArrowheads="1"/>
            </p:cNvSpPr>
            <p:nvPr/>
          </p:nvSpPr>
          <p:spPr bwMode="auto">
            <a:xfrm>
              <a:off x="1471"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3339" name="AutoShape 43"/>
            <p:cNvCxnSpPr>
              <a:cxnSpLocks noChangeShapeType="1"/>
              <a:stCxn id="823338" idx="6"/>
              <a:endCxn id="823337" idx="19"/>
            </p:cNvCxnSpPr>
            <p:nvPr/>
          </p:nvCxnSpPr>
          <p:spPr bwMode="auto">
            <a:xfrm flipV="1">
              <a:off x="1554" y="2249"/>
              <a:ext cx="222" cy="1"/>
            </a:xfrm>
            <a:prstGeom prst="straightConnector1">
              <a:avLst/>
            </a:prstGeom>
            <a:noFill/>
            <a:ln w="12700">
              <a:solidFill>
                <a:schemeClr val="tx1"/>
              </a:solidFill>
              <a:round/>
              <a:headEnd type="none" w="lg" len="lg"/>
              <a:tailEnd type="none" w="lg" len="lg"/>
            </a:ln>
            <a:effectLst/>
          </p:spPr>
        </p:cxnSp>
        <p:sp>
          <p:nvSpPr>
            <p:cNvPr id="823340" name="Text Box 44"/>
            <p:cNvSpPr txBox="1">
              <a:spLocks noChangeArrowheads="1"/>
            </p:cNvSpPr>
            <p:nvPr/>
          </p:nvSpPr>
          <p:spPr bwMode="auto">
            <a:xfrm>
              <a:off x="1818" y="1990"/>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sp>
          <p:nvSpPr>
            <p:cNvPr id="823341" name="Freeform 45"/>
            <p:cNvSpPr>
              <a:spLocks/>
            </p:cNvSpPr>
            <p:nvPr/>
          </p:nvSpPr>
          <p:spPr bwMode="auto">
            <a:xfrm>
              <a:off x="1367" y="2843"/>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3342" name="AutoShape 46"/>
            <p:cNvCxnSpPr>
              <a:cxnSpLocks noChangeShapeType="1"/>
              <a:stCxn id="823316" idx="0"/>
              <a:endCxn id="823341" idx="1"/>
            </p:cNvCxnSpPr>
            <p:nvPr/>
          </p:nvCxnSpPr>
          <p:spPr bwMode="auto">
            <a:xfrm flipV="1">
              <a:off x="1510" y="2843"/>
              <a:ext cx="1" cy="532"/>
            </a:xfrm>
            <a:prstGeom prst="straightConnector1">
              <a:avLst/>
            </a:prstGeom>
            <a:noFill/>
            <a:ln w="12700">
              <a:solidFill>
                <a:schemeClr val="tx1"/>
              </a:solidFill>
              <a:round/>
              <a:headEnd type="none" w="lg" len="lg"/>
              <a:tailEnd type="none" w="lg" len="lg"/>
            </a:ln>
            <a:effectLst/>
          </p:spPr>
        </p:cxnSp>
        <p:sp>
          <p:nvSpPr>
            <p:cNvPr id="823343" name="Freeform 47"/>
            <p:cNvSpPr>
              <a:spLocks/>
            </p:cNvSpPr>
            <p:nvPr/>
          </p:nvSpPr>
          <p:spPr bwMode="auto">
            <a:xfrm>
              <a:off x="1367" y="2747"/>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cxnSp>
          <p:nvCxnSpPr>
            <p:cNvPr id="823344" name="AutoShape 48"/>
            <p:cNvCxnSpPr>
              <a:cxnSpLocks noChangeShapeType="1"/>
              <a:stCxn id="823338" idx="4"/>
              <a:endCxn id="823343" idx="1"/>
            </p:cNvCxnSpPr>
            <p:nvPr/>
          </p:nvCxnSpPr>
          <p:spPr bwMode="auto">
            <a:xfrm flipH="1">
              <a:off x="1511" y="2288"/>
              <a:ext cx="2" cy="459"/>
            </a:xfrm>
            <a:prstGeom prst="straightConnector1">
              <a:avLst/>
            </a:prstGeom>
            <a:noFill/>
            <a:ln w="12700">
              <a:solidFill>
                <a:schemeClr val="tx1"/>
              </a:solidFill>
              <a:round/>
              <a:headEnd type="none" w="lg" len="lg"/>
              <a:tailEnd type="none" w="lg" len="lg"/>
            </a:ln>
            <a:effectLst/>
          </p:spPr>
        </p:cxnSp>
        <p:sp>
          <p:nvSpPr>
            <p:cNvPr id="823345" name="Text Box 49"/>
            <p:cNvSpPr txBox="1">
              <a:spLocks noChangeArrowheads="1"/>
            </p:cNvSpPr>
            <p:nvPr/>
          </p:nvSpPr>
          <p:spPr bwMode="auto">
            <a:xfrm>
              <a:off x="1248" y="2553"/>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23346" name="Arc 50"/>
            <p:cNvSpPr>
              <a:spLocks/>
            </p:cNvSpPr>
            <p:nvPr/>
          </p:nvSpPr>
          <p:spPr bwMode="auto">
            <a:xfrm>
              <a:off x="861" y="2538"/>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3347" name="Text Box 51"/>
            <p:cNvSpPr txBox="1">
              <a:spLocks noChangeArrowheads="1"/>
            </p:cNvSpPr>
            <p:nvPr/>
          </p:nvSpPr>
          <p:spPr bwMode="auto">
            <a:xfrm>
              <a:off x="877" y="2864"/>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(t)</a:t>
              </a:r>
            </a:p>
          </p:txBody>
        </p:sp>
        <p:sp>
          <p:nvSpPr>
            <p:cNvPr id="823348" name="Arc 52"/>
            <p:cNvSpPr>
              <a:spLocks/>
            </p:cNvSpPr>
            <p:nvPr/>
          </p:nvSpPr>
          <p:spPr bwMode="auto">
            <a:xfrm>
              <a:off x="1725" y="2544"/>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3349" name="Text Box 53"/>
            <p:cNvSpPr txBox="1">
              <a:spLocks noChangeArrowheads="1"/>
            </p:cNvSpPr>
            <p:nvPr/>
          </p:nvSpPr>
          <p:spPr bwMode="auto">
            <a:xfrm>
              <a:off x="1741" y="2870"/>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(t)</a:t>
              </a:r>
            </a:p>
          </p:txBody>
        </p:sp>
      </p:grpSp>
      <p:sp>
        <p:nvSpPr>
          <p:cNvPr id="823353" name="Text Box 57"/>
          <p:cNvSpPr txBox="1">
            <a:spLocks noChangeArrowheads="1"/>
          </p:cNvSpPr>
          <p:nvPr/>
        </p:nvSpPr>
        <p:spPr bwMode="auto">
          <a:xfrm>
            <a:off x="4495800" y="2362200"/>
            <a:ext cx="4191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p:txBody>
      </p:sp>
      <p:grpSp>
        <p:nvGrpSpPr>
          <p:cNvPr id="823412" name="Group 116"/>
          <p:cNvGrpSpPr>
            <a:grpSpLocks/>
          </p:cNvGrpSpPr>
          <p:nvPr/>
        </p:nvGrpSpPr>
        <p:grpSpPr bwMode="auto">
          <a:xfrm>
            <a:off x="4572000" y="3241675"/>
            <a:ext cx="3844925" cy="2778125"/>
            <a:chOff x="2756" y="2112"/>
            <a:chExt cx="2422" cy="1750"/>
          </a:xfrm>
        </p:grpSpPr>
        <p:cxnSp>
          <p:nvCxnSpPr>
            <p:cNvPr id="823355" name="AutoShape 59"/>
            <p:cNvCxnSpPr>
              <a:cxnSpLocks noChangeShapeType="1"/>
              <a:stCxn id="823370" idx="2"/>
              <a:endCxn id="823375" idx="4"/>
            </p:cNvCxnSpPr>
            <p:nvPr/>
          </p:nvCxnSpPr>
          <p:spPr bwMode="auto">
            <a:xfrm rot="10800000">
              <a:off x="3374" y="3187"/>
              <a:ext cx="830" cy="426"/>
            </a:xfrm>
            <a:prstGeom prst="bentConnector2">
              <a:avLst/>
            </a:prstGeom>
            <a:noFill/>
            <a:ln w="12700">
              <a:solidFill>
                <a:schemeClr val="tx1"/>
              </a:solidFill>
              <a:miter lim="800000"/>
              <a:headEnd type="none" w="lg" len="lg"/>
              <a:tailEnd type="none" w="lg" len="lg"/>
            </a:ln>
            <a:effectLst/>
          </p:spPr>
        </p:cxnSp>
        <p:cxnSp>
          <p:nvCxnSpPr>
            <p:cNvPr id="823364" name="AutoShape 68"/>
            <p:cNvCxnSpPr>
              <a:cxnSpLocks noChangeShapeType="1"/>
              <a:stCxn id="823392" idx="2"/>
              <a:endCxn id="823405" idx="3"/>
            </p:cNvCxnSpPr>
            <p:nvPr/>
          </p:nvCxnSpPr>
          <p:spPr bwMode="auto">
            <a:xfrm flipH="1" flipV="1">
              <a:off x="3984" y="2446"/>
              <a:ext cx="223" cy="3"/>
            </a:xfrm>
            <a:prstGeom prst="straightConnector1">
              <a:avLst/>
            </a:prstGeom>
            <a:noFill/>
            <a:ln w="12700">
              <a:solidFill>
                <a:schemeClr val="tx1"/>
              </a:solidFill>
              <a:round/>
              <a:headEnd type="none" w="lg" len="lg"/>
              <a:tailEnd type="none" w="lg" len="lg"/>
            </a:ln>
            <a:effectLst/>
          </p:spPr>
        </p:cxnSp>
        <p:grpSp>
          <p:nvGrpSpPr>
            <p:cNvPr id="823365" name="Group 69"/>
            <p:cNvGrpSpPr>
              <a:grpSpLocks/>
            </p:cNvGrpSpPr>
            <p:nvPr/>
          </p:nvGrpSpPr>
          <p:grpSpPr bwMode="auto">
            <a:xfrm>
              <a:off x="4101" y="3766"/>
              <a:ext cx="288" cy="96"/>
              <a:chOff x="1392" y="3552"/>
              <a:chExt cx="288" cy="96"/>
            </a:xfrm>
          </p:grpSpPr>
          <p:sp>
            <p:nvSpPr>
              <p:cNvPr id="823366" name="Line 7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3367" name="Line 7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3368" name="Line 7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3369" name="Line 73"/>
            <p:cNvSpPr>
              <a:spLocks noChangeShapeType="1"/>
            </p:cNvSpPr>
            <p:nvPr/>
          </p:nvSpPr>
          <p:spPr bwMode="auto">
            <a:xfrm flipV="1">
              <a:off x="4248" y="361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3370" name="Oval 74"/>
            <p:cNvSpPr>
              <a:spLocks noChangeArrowheads="1"/>
            </p:cNvSpPr>
            <p:nvPr/>
          </p:nvSpPr>
          <p:spPr bwMode="auto">
            <a:xfrm>
              <a:off x="4204" y="357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3371" name="Text Box 75"/>
            <p:cNvSpPr txBox="1">
              <a:spLocks noChangeArrowheads="1"/>
            </p:cNvSpPr>
            <p:nvPr/>
          </p:nvSpPr>
          <p:spPr bwMode="auto">
            <a:xfrm>
              <a:off x="3654" y="2112"/>
              <a:ext cx="365"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endParaRPr lang="en-US" b="1"/>
            </a:p>
          </p:txBody>
        </p:sp>
        <p:cxnSp>
          <p:nvCxnSpPr>
            <p:cNvPr id="823372" name="AutoShape 76"/>
            <p:cNvCxnSpPr>
              <a:cxnSpLocks noChangeShapeType="1"/>
              <a:stCxn id="823378" idx="0"/>
              <a:endCxn id="823405" idx="1"/>
            </p:cNvCxnSpPr>
            <p:nvPr/>
          </p:nvCxnSpPr>
          <p:spPr bwMode="auto">
            <a:xfrm rot="16200000">
              <a:off x="3334" y="2486"/>
              <a:ext cx="381" cy="301"/>
            </a:xfrm>
            <a:prstGeom prst="bentConnector2">
              <a:avLst/>
            </a:prstGeom>
            <a:noFill/>
            <a:ln w="12700">
              <a:solidFill>
                <a:schemeClr val="tx1"/>
              </a:solidFill>
              <a:miter lim="800000"/>
              <a:headEnd type="none" w="lg" len="lg"/>
              <a:tailEnd type="none" w="lg" len="lg"/>
            </a:ln>
            <a:effectLst/>
          </p:spPr>
        </p:cxnSp>
        <p:grpSp>
          <p:nvGrpSpPr>
            <p:cNvPr id="823411" name="Group 115"/>
            <p:cNvGrpSpPr>
              <a:grpSpLocks/>
            </p:cNvGrpSpPr>
            <p:nvPr/>
          </p:nvGrpSpPr>
          <p:grpSpPr bwMode="auto">
            <a:xfrm>
              <a:off x="2756" y="2678"/>
              <a:ext cx="784" cy="553"/>
              <a:chOff x="2756" y="2678"/>
              <a:chExt cx="784" cy="553"/>
            </a:xfrm>
          </p:grpSpPr>
          <p:sp>
            <p:nvSpPr>
              <p:cNvPr id="823374" name="Text Box 78"/>
              <p:cNvSpPr txBox="1">
                <a:spLocks noChangeArrowheads="1"/>
              </p:cNvSpPr>
              <p:nvPr/>
            </p:nvSpPr>
            <p:spPr bwMode="auto">
              <a:xfrm>
                <a:off x="2756" y="2678"/>
                <a:ext cx="548"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(j</a:t>
                </a:r>
                <a:r>
                  <a:rPr lang="el-GR" sz="2000" b="1">
                    <a:cs typeface="Times New Roman" pitchFamily="18" charset="0"/>
                  </a:rPr>
                  <a:t>ω</a:t>
                </a:r>
                <a:r>
                  <a:rPr lang="en-US" sz="2000" b="1"/>
                  <a:t>)</a:t>
                </a:r>
                <a:endParaRPr lang="en-US" sz="2000"/>
              </a:p>
            </p:txBody>
          </p:sp>
          <p:sp>
            <p:nvSpPr>
              <p:cNvPr id="823375" name="Oval 79"/>
              <p:cNvSpPr>
                <a:spLocks noChangeArrowheads="1"/>
              </p:cNvSpPr>
              <p:nvPr/>
            </p:nvSpPr>
            <p:spPr bwMode="auto">
              <a:xfrm>
                <a:off x="3208" y="287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3376" name="Text Box 80"/>
              <p:cNvSpPr txBox="1">
                <a:spLocks noChangeArrowheads="1"/>
              </p:cNvSpPr>
              <p:nvPr/>
            </p:nvSpPr>
            <p:spPr bwMode="auto">
              <a:xfrm>
                <a:off x="3317" y="28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3377" name="Text Box 81"/>
              <p:cNvSpPr txBox="1">
                <a:spLocks noChangeArrowheads="1"/>
              </p:cNvSpPr>
              <p:nvPr/>
            </p:nvSpPr>
            <p:spPr bwMode="auto">
              <a:xfrm>
                <a:off x="3314" y="292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3378" name="Text Box 82"/>
              <p:cNvSpPr txBox="1">
                <a:spLocks noChangeArrowheads="1"/>
              </p:cNvSpPr>
              <p:nvPr/>
            </p:nvSpPr>
            <p:spPr bwMode="auto">
              <a:xfrm>
                <a:off x="3275" y="282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3379" name="Text Box 83"/>
              <p:cNvSpPr txBox="1">
                <a:spLocks noChangeArrowheads="1"/>
              </p:cNvSpPr>
              <p:nvPr/>
            </p:nvSpPr>
            <p:spPr bwMode="auto">
              <a:xfrm>
                <a:off x="3279" y="291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3380" name="AutoShape 84"/>
            <p:cNvCxnSpPr>
              <a:cxnSpLocks noChangeShapeType="1"/>
              <a:stCxn id="823406" idx="3"/>
              <a:endCxn id="823404" idx="3"/>
            </p:cNvCxnSpPr>
            <p:nvPr/>
          </p:nvCxnSpPr>
          <p:spPr bwMode="auto">
            <a:xfrm>
              <a:off x="4828" y="2448"/>
              <a:ext cx="255" cy="482"/>
            </a:xfrm>
            <a:prstGeom prst="bentConnector2">
              <a:avLst/>
            </a:prstGeom>
            <a:noFill/>
            <a:ln w="12700">
              <a:solidFill>
                <a:schemeClr val="tx1"/>
              </a:solidFill>
              <a:miter lim="800000"/>
              <a:headEnd type="none" w="lg" len="lg"/>
              <a:tailEnd type="none" w="lg" len="lg"/>
            </a:ln>
            <a:effectLst/>
          </p:spPr>
        </p:cxnSp>
        <p:cxnSp>
          <p:nvCxnSpPr>
            <p:cNvPr id="823389" name="AutoShape 93"/>
            <p:cNvCxnSpPr>
              <a:cxnSpLocks noChangeShapeType="1"/>
              <a:stCxn id="823370" idx="6"/>
              <a:endCxn id="823404" idx="1"/>
            </p:cNvCxnSpPr>
            <p:nvPr/>
          </p:nvCxnSpPr>
          <p:spPr bwMode="auto">
            <a:xfrm flipV="1">
              <a:off x="4287" y="3239"/>
              <a:ext cx="796" cy="374"/>
            </a:xfrm>
            <a:prstGeom prst="bentConnector2">
              <a:avLst/>
            </a:prstGeom>
            <a:noFill/>
            <a:ln w="12700">
              <a:solidFill>
                <a:schemeClr val="tx1"/>
              </a:solidFill>
              <a:miter lim="800000"/>
              <a:headEnd type="none" w="lg" len="lg"/>
              <a:tailEnd type="none" w="lg" len="lg"/>
            </a:ln>
            <a:effectLst/>
          </p:spPr>
        </p:cxnSp>
        <p:sp>
          <p:nvSpPr>
            <p:cNvPr id="823390" name="Text Box 94"/>
            <p:cNvSpPr txBox="1">
              <a:spLocks noChangeArrowheads="1"/>
            </p:cNvSpPr>
            <p:nvPr/>
          </p:nvSpPr>
          <p:spPr bwMode="auto">
            <a:xfrm>
              <a:off x="4766" y="2688"/>
              <a:ext cx="329"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R2</a:t>
              </a:r>
              <a:endParaRPr lang="en-US" b="1"/>
            </a:p>
          </p:txBody>
        </p:sp>
        <p:sp>
          <p:nvSpPr>
            <p:cNvPr id="823392" name="Oval 96"/>
            <p:cNvSpPr>
              <a:spLocks noChangeArrowheads="1"/>
            </p:cNvSpPr>
            <p:nvPr/>
          </p:nvSpPr>
          <p:spPr bwMode="auto">
            <a:xfrm>
              <a:off x="4207" y="241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3393" name="AutoShape 97"/>
            <p:cNvCxnSpPr>
              <a:cxnSpLocks noChangeShapeType="1"/>
              <a:stCxn id="823392" idx="6"/>
              <a:endCxn id="823406" idx="1"/>
            </p:cNvCxnSpPr>
            <p:nvPr/>
          </p:nvCxnSpPr>
          <p:spPr bwMode="auto">
            <a:xfrm flipV="1">
              <a:off x="4290" y="2448"/>
              <a:ext cx="229" cy="1"/>
            </a:xfrm>
            <a:prstGeom prst="straightConnector1">
              <a:avLst/>
            </a:prstGeom>
            <a:noFill/>
            <a:ln w="12700">
              <a:solidFill>
                <a:schemeClr val="tx1"/>
              </a:solidFill>
              <a:round/>
              <a:headEnd type="none" w="lg" len="lg"/>
              <a:tailEnd type="none" w="lg" len="lg"/>
            </a:ln>
            <a:effectLst/>
          </p:spPr>
        </p:cxnSp>
        <p:cxnSp>
          <p:nvCxnSpPr>
            <p:cNvPr id="823396" name="AutoShape 100"/>
            <p:cNvCxnSpPr>
              <a:cxnSpLocks noChangeShapeType="1"/>
              <a:stCxn id="823370" idx="0"/>
              <a:endCxn id="823407" idx="1"/>
            </p:cNvCxnSpPr>
            <p:nvPr/>
          </p:nvCxnSpPr>
          <p:spPr bwMode="auto">
            <a:xfrm flipV="1">
              <a:off x="4246" y="3218"/>
              <a:ext cx="4" cy="356"/>
            </a:xfrm>
            <a:prstGeom prst="straightConnector1">
              <a:avLst/>
            </a:prstGeom>
            <a:noFill/>
            <a:ln w="12700">
              <a:solidFill>
                <a:schemeClr val="tx1"/>
              </a:solidFill>
              <a:round/>
              <a:headEnd type="none" w="lg" len="lg"/>
              <a:tailEnd type="none" w="lg" len="lg"/>
            </a:ln>
            <a:effectLst/>
          </p:spPr>
        </p:cxnSp>
        <p:cxnSp>
          <p:nvCxnSpPr>
            <p:cNvPr id="823398" name="AutoShape 102"/>
            <p:cNvCxnSpPr>
              <a:cxnSpLocks noChangeShapeType="1"/>
              <a:stCxn id="823392" idx="4"/>
              <a:endCxn id="823407" idx="3"/>
            </p:cNvCxnSpPr>
            <p:nvPr/>
          </p:nvCxnSpPr>
          <p:spPr bwMode="auto">
            <a:xfrm>
              <a:off x="4249" y="2487"/>
              <a:ext cx="1" cy="422"/>
            </a:xfrm>
            <a:prstGeom prst="straightConnector1">
              <a:avLst/>
            </a:prstGeom>
            <a:noFill/>
            <a:ln w="12700">
              <a:solidFill>
                <a:schemeClr val="tx1"/>
              </a:solidFill>
              <a:round/>
              <a:headEnd type="none" w="lg" len="lg"/>
              <a:tailEnd type="none" w="lg" len="lg"/>
            </a:ln>
            <a:effectLst/>
          </p:spPr>
        </p:cxnSp>
        <p:sp>
          <p:nvSpPr>
            <p:cNvPr id="823400" name="Arc 104"/>
            <p:cNvSpPr>
              <a:spLocks/>
            </p:cNvSpPr>
            <p:nvPr/>
          </p:nvSpPr>
          <p:spPr bwMode="auto">
            <a:xfrm>
              <a:off x="3597" y="2737"/>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3401" name="Text Box 105"/>
            <p:cNvSpPr txBox="1">
              <a:spLocks noChangeArrowheads="1"/>
            </p:cNvSpPr>
            <p:nvPr/>
          </p:nvSpPr>
          <p:spPr bwMode="auto">
            <a:xfrm>
              <a:off x="3559" y="3035"/>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823402" name="Arc 106"/>
            <p:cNvSpPr>
              <a:spLocks/>
            </p:cNvSpPr>
            <p:nvPr/>
          </p:nvSpPr>
          <p:spPr bwMode="auto">
            <a:xfrm>
              <a:off x="4461" y="2743"/>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3404" name="Rectangle 108"/>
            <p:cNvSpPr>
              <a:spLocks noChangeArrowheads="1"/>
            </p:cNvSpPr>
            <p:nvPr/>
          </p:nvSpPr>
          <p:spPr bwMode="auto">
            <a:xfrm rot="-5400000">
              <a:off x="4927" y="298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3405" name="Rectangle 109"/>
            <p:cNvSpPr>
              <a:spLocks noChangeArrowheads="1"/>
            </p:cNvSpPr>
            <p:nvPr/>
          </p:nvSpPr>
          <p:spPr bwMode="auto">
            <a:xfrm>
              <a:off x="3675" y="235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3406" name="Rectangle 110"/>
            <p:cNvSpPr>
              <a:spLocks noChangeArrowheads="1"/>
            </p:cNvSpPr>
            <p:nvPr/>
          </p:nvSpPr>
          <p:spPr bwMode="auto">
            <a:xfrm>
              <a:off x="4519" y="235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3407" name="Rectangle 111"/>
            <p:cNvSpPr>
              <a:spLocks noChangeArrowheads="1"/>
            </p:cNvSpPr>
            <p:nvPr/>
          </p:nvSpPr>
          <p:spPr bwMode="auto">
            <a:xfrm rot="-5400000">
              <a:off x="4094" y="29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3408" name="Text Box 112"/>
            <p:cNvSpPr txBox="1">
              <a:spLocks noChangeArrowheads="1"/>
            </p:cNvSpPr>
            <p:nvPr/>
          </p:nvSpPr>
          <p:spPr bwMode="auto">
            <a:xfrm>
              <a:off x="4509" y="2112"/>
              <a:ext cx="31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endParaRPr lang="en-US" b="1"/>
            </a:p>
          </p:txBody>
        </p:sp>
        <p:sp>
          <p:nvSpPr>
            <p:cNvPr id="823409" name="Text Box 113"/>
            <p:cNvSpPr txBox="1">
              <a:spLocks noChangeArrowheads="1"/>
            </p:cNvSpPr>
            <p:nvPr/>
          </p:nvSpPr>
          <p:spPr bwMode="auto">
            <a:xfrm>
              <a:off x="3936" y="2640"/>
              <a:ext cx="317"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C</a:t>
              </a:r>
              <a:endParaRPr lang="en-US" b="1"/>
            </a:p>
          </p:txBody>
        </p:sp>
        <p:sp>
          <p:nvSpPr>
            <p:cNvPr id="823410" name="Text Box 114"/>
            <p:cNvSpPr txBox="1">
              <a:spLocks noChangeArrowheads="1"/>
            </p:cNvSpPr>
            <p:nvPr/>
          </p:nvSpPr>
          <p:spPr bwMode="auto">
            <a:xfrm>
              <a:off x="4447" y="3036"/>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cs typeface="Times New Roman" pitchFamily="18" charset="0"/>
                </a:rPr>
                <a:t>ω</a:t>
              </a:r>
              <a:r>
                <a:rPr lang="en-US" b="1"/>
                <a:t>)</a:t>
              </a:r>
            </a:p>
          </p:txBody>
        </p:sp>
      </p:grpSp>
      <p:sp>
        <p:nvSpPr>
          <p:cNvPr id="823413" name="AutoShape 117"/>
          <p:cNvSpPr>
            <a:spLocks noChangeArrowheads="1"/>
          </p:cNvSpPr>
          <p:nvPr/>
        </p:nvSpPr>
        <p:spPr bwMode="auto">
          <a:xfrm>
            <a:off x="4038600" y="4675188"/>
            <a:ext cx="762000" cy="430212"/>
          </a:xfrm>
          <a:prstGeom prst="rightArrow">
            <a:avLst>
              <a:gd name="adj1" fmla="val 50000"/>
              <a:gd name="adj2" fmla="val 44280"/>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Date Placeholder 3"/>
          <p:cNvSpPr>
            <a:spLocks noGrp="1"/>
          </p:cNvSpPr>
          <p:nvPr>
            <p:ph type="dt" sz="half" idx="10"/>
          </p:nvPr>
        </p:nvSpPr>
        <p:spPr/>
        <p:txBody>
          <a:bodyPr/>
          <a:lstStyle/>
          <a:p>
            <a:r>
              <a:rPr lang="en-US"/>
              <a:t>ECEN 301</a:t>
            </a:r>
          </a:p>
        </p:txBody>
      </p:sp>
      <p:sp>
        <p:nvSpPr>
          <p:cNvPr id="46" name="Footer Placeholder 4"/>
          <p:cNvSpPr>
            <a:spLocks noGrp="1"/>
          </p:cNvSpPr>
          <p:nvPr>
            <p:ph type="ftr" sz="quarter" idx="11"/>
          </p:nvPr>
        </p:nvSpPr>
        <p:spPr/>
        <p:txBody>
          <a:bodyPr/>
          <a:lstStyle/>
          <a:p>
            <a:r>
              <a:rPr lang="en-US"/>
              <a:t>Discussion #14 – AC Circuit Analysis</a:t>
            </a:r>
          </a:p>
        </p:txBody>
      </p:sp>
      <p:sp>
        <p:nvSpPr>
          <p:cNvPr id="47" name="Slide Number Placeholder 5"/>
          <p:cNvSpPr>
            <a:spLocks noGrp="1"/>
          </p:cNvSpPr>
          <p:nvPr>
            <p:ph type="sldNum" sz="quarter" idx="12"/>
          </p:nvPr>
        </p:nvSpPr>
        <p:spPr/>
        <p:txBody>
          <a:bodyPr/>
          <a:lstStyle/>
          <a:p>
            <a:pPr lvl="1"/>
            <a:fld id="{ADA22DBC-83D6-4C44-AD76-5254A11FC258}" type="slidenum">
              <a:rPr lang="en-US"/>
              <a:pPr lvl="1"/>
              <a:t>28</a:t>
            </a:fld>
            <a:endParaRPr lang="en-US"/>
          </a:p>
        </p:txBody>
      </p:sp>
      <p:sp>
        <p:nvSpPr>
          <p:cNvPr id="824322" name="Rectangle 2"/>
          <p:cNvSpPr>
            <a:spLocks noGrp="1" noChangeArrowheads="1"/>
          </p:cNvSpPr>
          <p:nvPr>
            <p:ph type="title"/>
          </p:nvPr>
        </p:nvSpPr>
        <p:spPr/>
        <p:txBody>
          <a:bodyPr/>
          <a:lstStyle/>
          <a:p>
            <a:r>
              <a:rPr lang="en-US"/>
              <a:t>RLC Circuits</a:t>
            </a:r>
          </a:p>
        </p:txBody>
      </p:sp>
      <p:sp>
        <p:nvSpPr>
          <p:cNvPr id="824323" name="Rectangle 3"/>
          <p:cNvSpPr>
            <a:spLocks noGrp="1" noChangeArrowheads="1"/>
          </p:cNvSpPr>
          <p:nvPr>
            <p:ph type="body" idx="1"/>
          </p:nvPr>
        </p:nvSpPr>
        <p:spPr>
          <a:xfrm>
            <a:off x="406400" y="1333500"/>
            <a:ext cx="8356600" cy="1028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pSp>
        <p:nvGrpSpPr>
          <p:cNvPr id="824375" name="Group 55"/>
          <p:cNvGrpSpPr>
            <a:grpSpLocks/>
          </p:cNvGrpSpPr>
          <p:nvPr/>
        </p:nvGrpSpPr>
        <p:grpSpPr bwMode="auto">
          <a:xfrm>
            <a:off x="228600" y="2538413"/>
            <a:ext cx="3844925" cy="2778125"/>
            <a:chOff x="2756" y="2112"/>
            <a:chExt cx="2422" cy="1750"/>
          </a:xfrm>
        </p:grpSpPr>
        <p:cxnSp>
          <p:nvCxnSpPr>
            <p:cNvPr id="824376" name="AutoShape 56"/>
            <p:cNvCxnSpPr>
              <a:cxnSpLocks noChangeShapeType="1"/>
              <a:stCxn id="824383" idx="2"/>
              <a:endCxn id="824388" idx="4"/>
            </p:cNvCxnSpPr>
            <p:nvPr/>
          </p:nvCxnSpPr>
          <p:spPr bwMode="auto">
            <a:xfrm rot="10800000">
              <a:off x="3374" y="3187"/>
              <a:ext cx="830" cy="426"/>
            </a:xfrm>
            <a:prstGeom prst="bentConnector2">
              <a:avLst/>
            </a:prstGeom>
            <a:noFill/>
            <a:ln w="12700">
              <a:solidFill>
                <a:schemeClr val="tx1"/>
              </a:solidFill>
              <a:miter lim="800000"/>
              <a:headEnd type="none" w="lg" len="lg"/>
              <a:tailEnd type="none" w="lg" len="lg"/>
            </a:ln>
            <a:effectLst/>
          </p:spPr>
        </p:cxnSp>
        <p:cxnSp>
          <p:nvCxnSpPr>
            <p:cNvPr id="824377" name="AutoShape 57"/>
            <p:cNvCxnSpPr>
              <a:cxnSpLocks noChangeShapeType="1"/>
              <a:stCxn id="824396" idx="2"/>
              <a:endCxn id="824404" idx="3"/>
            </p:cNvCxnSpPr>
            <p:nvPr/>
          </p:nvCxnSpPr>
          <p:spPr bwMode="auto">
            <a:xfrm flipH="1" flipV="1">
              <a:off x="3984" y="2446"/>
              <a:ext cx="223" cy="3"/>
            </a:xfrm>
            <a:prstGeom prst="straightConnector1">
              <a:avLst/>
            </a:prstGeom>
            <a:noFill/>
            <a:ln w="12700">
              <a:solidFill>
                <a:schemeClr val="tx1"/>
              </a:solidFill>
              <a:round/>
              <a:headEnd type="none" w="lg" len="lg"/>
              <a:tailEnd type="none" w="lg" len="lg"/>
            </a:ln>
            <a:effectLst/>
          </p:spPr>
        </p:cxnSp>
        <p:grpSp>
          <p:nvGrpSpPr>
            <p:cNvPr id="824378" name="Group 58"/>
            <p:cNvGrpSpPr>
              <a:grpSpLocks/>
            </p:cNvGrpSpPr>
            <p:nvPr/>
          </p:nvGrpSpPr>
          <p:grpSpPr bwMode="auto">
            <a:xfrm>
              <a:off x="4101" y="3766"/>
              <a:ext cx="288" cy="96"/>
              <a:chOff x="1392" y="3552"/>
              <a:chExt cx="288" cy="96"/>
            </a:xfrm>
          </p:grpSpPr>
          <p:sp>
            <p:nvSpPr>
              <p:cNvPr id="824379" name="Line 59"/>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4380" name="Line 60"/>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4381" name="Line 61"/>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4382" name="Line 62"/>
            <p:cNvSpPr>
              <a:spLocks noChangeShapeType="1"/>
            </p:cNvSpPr>
            <p:nvPr/>
          </p:nvSpPr>
          <p:spPr bwMode="auto">
            <a:xfrm flipV="1">
              <a:off x="4248" y="361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4383" name="Oval 63"/>
            <p:cNvSpPr>
              <a:spLocks noChangeArrowheads="1"/>
            </p:cNvSpPr>
            <p:nvPr/>
          </p:nvSpPr>
          <p:spPr bwMode="auto">
            <a:xfrm>
              <a:off x="4204" y="357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4384" name="Text Box 64"/>
            <p:cNvSpPr txBox="1">
              <a:spLocks noChangeArrowheads="1"/>
            </p:cNvSpPr>
            <p:nvPr/>
          </p:nvSpPr>
          <p:spPr bwMode="auto">
            <a:xfrm>
              <a:off x="3654" y="2112"/>
              <a:ext cx="365"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endParaRPr lang="en-US" b="1"/>
            </a:p>
          </p:txBody>
        </p:sp>
        <p:cxnSp>
          <p:nvCxnSpPr>
            <p:cNvPr id="824385" name="AutoShape 65"/>
            <p:cNvCxnSpPr>
              <a:cxnSpLocks noChangeShapeType="1"/>
              <a:stCxn id="824391" idx="0"/>
              <a:endCxn id="824404" idx="1"/>
            </p:cNvCxnSpPr>
            <p:nvPr/>
          </p:nvCxnSpPr>
          <p:spPr bwMode="auto">
            <a:xfrm rot="16200000">
              <a:off x="3334" y="2486"/>
              <a:ext cx="381" cy="301"/>
            </a:xfrm>
            <a:prstGeom prst="bentConnector2">
              <a:avLst/>
            </a:prstGeom>
            <a:noFill/>
            <a:ln w="12700">
              <a:solidFill>
                <a:schemeClr val="tx1"/>
              </a:solidFill>
              <a:miter lim="800000"/>
              <a:headEnd type="none" w="lg" len="lg"/>
              <a:tailEnd type="none" w="lg" len="lg"/>
            </a:ln>
            <a:effectLst/>
          </p:spPr>
        </p:cxnSp>
        <p:grpSp>
          <p:nvGrpSpPr>
            <p:cNvPr id="824386" name="Group 66"/>
            <p:cNvGrpSpPr>
              <a:grpSpLocks/>
            </p:cNvGrpSpPr>
            <p:nvPr/>
          </p:nvGrpSpPr>
          <p:grpSpPr bwMode="auto">
            <a:xfrm>
              <a:off x="2756" y="2678"/>
              <a:ext cx="784" cy="553"/>
              <a:chOff x="2756" y="2678"/>
              <a:chExt cx="784" cy="553"/>
            </a:xfrm>
          </p:grpSpPr>
          <p:sp>
            <p:nvSpPr>
              <p:cNvPr id="824387" name="Text Box 67"/>
              <p:cNvSpPr txBox="1">
                <a:spLocks noChangeArrowheads="1"/>
              </p:cNvSpPr>
              <p:nvPr/>
            </p:nvSpPr>
            <p:spPr bwMode="auto">
              <a:xfrm>
                <a:off x="2756" y="2678"/>
                <a:ext cx="548"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(j</a:t>
                </a:r>
                <a:r>
                  <a:rPr lang="el-GR" sz="2000" b="1">
                    <a:cs typeface="Times New Roman" pitchFamily="18" charset="0"/>
                  </a:rPr>
                  <a:t>ω</a:t>
                </a:r>
                <a:r>
                  <a:rPr lang="en-US" sz="2000" b="1"/>
                  <a:t>)</a:t>
                </a:r>
                <a:endParaRPr lang="en-US" sz="2000"/>
              </a:p>
            </p:txBody>
          </p:sp>
          <p:sp>
            <p:nvSpPr>
              <p:cNvPr id="824388" name="Oval 68"/>
              <p:cNvSpPr>
                <a:spLocks noChangeArrowheads="1"/>
              </p:cNvSpPr>
              <p:nvPr/>
            </p:nvSpPr>
            <p:spPr bwMode="auto">
              <a:xfrm>
                <a:off x="3208" y="287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4389" name="Text Box 69"/>
              <p:cNvSpPr txBox="1">
                <a:spLocks noChangeArrowheads="1"/>
              </p:cNvSpPr>
              <p:nvPr/>
            </p:nvSpPr>
            <p:spPr bwMode="auto">
              <a:xfrm>
                <a:off x="3317" y="28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4390" name="Text Box 70"/>
              <p:cNvSpPr txBox="1">
                <a:spLocks noChangeArrowheads="1"/>
              </p:cNvSpPr>
              <p:nvPr/>
            </p:nvSpPr>
            <p:spPr bwMode="auto">
              <a:xfrm>
                <a:off x="3314" y="292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4391" name="Text Box 71"/>
              <p:cNvSpPr txBox="1">
                <a:spLocks noChangeArrowheads="1"/>
              </p:cNvSpPr>
              <p:nvPr/>
            </p:nvSpPr>
            <p:spPr bwMode="auto">
              <a:xfrm>
                <a:off x="3275" y="282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4392" name="Text Box 72"/>
              <p:cNvSpPr txBox="1">
                <a:spLocks noChangeArrowheads="1"/>
              </p:cNvSpPr>
              <p:nvPr/>
            </p:nvSpPr>
            <p:spPr bwMode="auto">
              <a:xfrm>
                <a:off x="3279" y="291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4393" name="AutoShape 73"/>
            <p:cNvCxnSpPr>
              <a:cxnSpLocks noChangeShapeType="1"/>
              <a:stCxn id="824405" idx="3"/>
              <a:endCxn id="824403" idx="3"/>
            </p:cNvCxnSpPr>
            <p:nvPr/>
          </p:nvCxnSpPr>
          <p:spPr bwMode="auto">
            <a:xfrm>
              <a:off x="4828" y="2448"/>
              <a:ext cx="255" cy="482"/>
            </a:xfrm>
            <a:prstGeom prst="bentConnector2">
              <a:avLst/>
            </a:prstGeom>
            <a:noFill/>
            <a:ln w="12700">
              <a:solidFill>
                <a:schemeClr val="tx1"/>
              </a:solidFill>
              <a:miter lim="800000"/>
              <a:headEnd type="none" w="lg" len="lg"/>
              <a:tailEnd type="none" w="lg" len="lg"/>
            </a:ln>
            <a:effectLst/>
          </p:spPr>
        </p:cxnSp>
        <p:cxnSp>
          <p:nvCxnSpPr>
            <p:cNvPr id="824394" name="AutoShape 74"/>
            <p:cNvCxnSpPr>
              <a:cxnSpLocks noChangeShapeType="1"/>
              <a:stCxn id="824383" idx="6"/>
              <a:endCxn id="824403" idx="1"/>
            </p:cNvCxnSpPr>
            <p:nvPr/>
          </p:nvCxnSpPr>
          <p:spPr bwMode="auto">
            <a:xfrm flipV="1">
              <a:off x="4287" y="3239"/>
              <a:ext cx="796" cy="374"/>
            </a:xfrm>
            <a:prstGeom prst="bentConnector2">
              <a:avLst/>
            </a:prstGeom>
            <a:noFill/>
            <a:ln w="12700">
              <a:solidFill>
                <a:schemeClr val="tx1"/>
              </a:solidFill>
              <a:miter lim="800000"/>
              <a:headEnd type="none" w="lg" len="lg"/>
              <a:tailEnd type="none" w="lg" len="lg"/>
            </a:ln>
            <a:effectLst/>
          </p:spPr>
        </p:cxnSp>
        <p:sp>
          <p:nvSpPr>
            <p:cNvPr id="824395" name="Text Box 75"/>
            <p:cNvSpPr txBox="1">
              <a:spLocks noChangeArrowheads="1"/>
            </p:cNvSpPr>
            <p:nvPr/>
          </p:nvSpPr>
          <p:spPr bwMode="auto">
            <a:xfrm>
              <a:off x="4766" y="2688"/>
              <a:ext cx="329"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R2</a:t>
              </a:r>
              <a:endParaRPr lang="en-US" b="1"/>
            </a:p>
          </p:txBody>
        </p:sp>
        <p:sp>
          <p:nvSpPr>
            <p:cNvPr id="824396" name="Oval 76"/>
            <p:cNvSpPr>
              <a:spLocks noChangeArrowheads="1"/>
            </p:cNvSpPr>
            <p:nvPr/>
          </p:nvSpPr>
          <p:spPr bwMode="auto">
            <a:xfrm>
              <a:off x="4207" y="241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4397" name="AutoShape 77"/>
            <p:cNvCxnSpPr>
              <a:cxnSpLocks noChangeShapeType="1"/>
              <a:stCxn id="824396" idx="6"/>
              <a:endCxn id="824405" idx="1"/>
            </p:cNvCxnSpPr>
            <p:nvPr/>
          </p:nvCxnSpPr>
          <p:spPr bwMode="auto">
            <a:xfrm flipV="1">
              <a:off x="4290" y="2448"/>
              <a:ext cx="229" cy="1"/>
            </a:xfrm>
            <a:prstGeom prst="straightConnector1">
              <a:avLst/>
            </a:prstGeom>
            <a:noFill/>
            <a:ln w="12700">
              <a:solidFill>
                <a:schemeClr val="tx1"/>
              </a:solidFill>
              <a:round/>
              <a:headEnd type="none" w="lg" len="lg"/>
              <a:tailEnd type="none" w="lg" len="lg"/>
            </a:ln>
            <a:effectLst/>
          </p:spPr>
        </p:cxnSp>
        <p:cxnSp>
          <p:nvCxnSpPr>
            <p:cNvPr id="824398" name="AutoShape 78"/>
            <p:cNvCxnSpPr>
              <a:cxnSpLocks noChangeShapeType="1"/>
              <a:stCxn id="824383" idx="0"/>
              <a:endCxn id="824406" idx="1"/>
            </p:cNvCxnSpPr>
            <p:nvPr/>
          </p:nvCxnSpPr>
          <p:spPr bwMode="auto">
            <a:xfrm flipV="1">
              <a:off x="4246" y="3218"/>
              <a:ext cx="4" cy="356"/>
            </a:xfrm>
            <a:prstGeom prst="straightConnector1">
              <a:avLst/>
            </a:prstGeom>
            <a:noFill/>
            <a:ln w="12700">
              <a:solidFill>
                <a:schemeClr val="tx1"/>
              </a:solidFill>
              <a:round/>
              <a:headEnd type="none" w="lg" len="lg"/>
              <a:tailEnd type="none" w="lg" len="lg"/>
            </a:ln>
            <a:effectLst/>
          </p:spPr>
        </p:cxnSp>
        <p:cxnSp>
          <p:nvCxnSpPr>
            <p:cNvPr id="824399" name="AutoShape 79"/>
            <p:cNvCxnSpPr>
              <a:cxnSpLocks noChangeShapeType="1"/>
              <a:stCxn id="824396" idx="4"/>
              <a:endCxn id="824406" idx="3"/>
            </p:cNvCxnSpPr>
            <p:nvPr/>
          </p:nvCxnSpPr>
          <p:spPr bwMode="auto">
            <a:xfrm>
              <a:off x="4249" y="2487"/>
              <a:ext cx="1" cy="422"/>
            </a:xfrm>
            <a:prstGeom prst="straightConnector1">
              <a:avLst/>
            </a:prstGeom>
            <a:noFill/>
            <a:ln w="12700">
              <a:solidFill>
                <a:schemeClr val="tx1"/>
              </a:solidFill>
              <a:round/>
              <a:headEnd type="none" w="lg" len="lg"/>
              <a:tailEnd type="none" w="lg" len="lg"/>
            </a:ln>
            <a:effectLst/>
          </p:spPr>
        </p:cxnSp>
        <p:sp>
          <p:nvSpPr>
            <p:cNvPr id="824400" name="Arc 80"/>
            <p:cNvSpPr>
              <a:spLocks/>
            </p:cNvSpPr>
            <p:nvPr/>
          </p:nvSpPr>
          <p:spPr bwMode="auto">
            <a:xfrm>
              <a:off x="3597" y="2737"/>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4401" name="Text Box 81"/>
            <p:cNvSpPr txBox="1">
              <a:spLocks noChangeArrowheads="1"/>
            </p:cNvSpPr>
            <p:nvPr/>
          </p:nvSpPr>
          <p:spPr bwMode="auto">
            <a:xfrm>
              <a:off x="3559" y="3035"/>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824402" name="Arc 82"/>
            <p:cNvSpPr>
              <a:spLocks/>
            </p:cNvSpPr>
            <p:nvPr/>
          </p:nvSpPr>
          <p:spPr bwMode="auto">
            <a:xfrm>
              <a:off x="4461" y="2743"/>
              <a:ext cx="387" cy="726"/>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4403" name="Rectangle 83"/>
            <p:cNvSpPr>
              <a:spLocks noChangeArrowheads="1"/>
            </p:cNvSpPr>
            <p:nvPr/>
          </p:nvSpPr>
          <p:spPr bwMode="auto">
            <a:xfrm rot="-5400000">
              <a:off x="4927" y="298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4404" name="Rectangle 84"/>
            <p:cNvSpPr>
              <a:spLocks noChangeArrowheads="1"/>
            </p:cNvSpPr>
            <p:nvPr/>
          </p:nvSpPr>
          <p:spPr bwMode="auto">
            <a:xfrm>
              <a:off x="3675" y="235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4405" name="Rectangle 85"/>
            <p:cNvSpPr>
              <a:spLocks noChangeArrowheads="1"/>
            </p:cNvSpPr>
            <p:nvPr/>
          </p:nvSpPr>
          <p:spPr bwMode="auto">
            <a:xfrm>
              <a:off x="4519" y="235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4406" name="Rectangle 86"/>
            <p:cNvSpPr>
              <a:spLocks noChangeArrowheads="1"/>
            </p:cNvSpPr>
            <p:nvPr/>
          </p:nvSpPr>
          <p:spPr bwMode="auto">
            <a:xfrm rot="-5400000">
              <a:off x="4094" y="296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4407" name="Text Box 87"/>
            <p:cNvSpPr txBox="1">
              <a:spLocks noChangeArrowheads="1"/>
            </p:cNvSpPr>
            <p:nvPr/>
          </p:nvSpPr>
          <p:spPr bwMode="auto">
            <a:xfrm>
              <a:off x="4509" y="2112"/>
              <a:ext cx="31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endParaRPr lang="en-US" b="1"/>
            </a:p>
          </p:txBody>
        </p:sp>
        <p:sp>
          <p:nvSpPr>
            <p:cNvPr id="824408" name="Text Box 88"/>
            <p:cNvSpPr txBox="1">
              <a:spLocks noChangeArrowheads="1"/>
            </p:cNvSpPr>
            <p:nvPr/>
          </p:nvSpPr>
          <p:spPr bwMode="auto">
            <a:xfrm>
              <a:off x="3936" y="2640"/>
              <a:ext cx="317"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C</a:t>
              </a:r>
              <a:endParaRPr lang="en-US" b="1"/>
            </a:p>
          </p:txBody>
        </p:sp>
        <p:sp>
          <p:nvSpPr>
            <p:cNvPr id="824409" name="Text Box 89"/>
            <p:cNvSpPr txBox="1">
              <a:spLocks noChangeArrowheads="1"/>
            </p:cNvSpPr>
            <p:nvPr/>
          </p:nvSpPr>
          <p:spPr bwMode="auto">
            <a:xfrm>
              <a:off x="4447" y="3036"/>
              <a:ext cx="469"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cs typeface="Times New Roman" pitchFamily="18" charset="0"/>
                </a:rPr>
                <a:t>ω</a:t>
              </a:r>
              <a:r>
                <a:rPr lang="en-US" b="1"/>
                <a:t>)</a:t>
              </a:r>
            </a:p>
          </p:txBody>
        </p:sp>
      </p:grpSp>
      <p:sp>
        <p:nvSpPr>
          <p:cNvPr id="824411" name="Text Box 91"/>
          <p:cNvSpPr txBox="1">
            <a:spLocks noChangeArrowheads="1"/>
          </p:cNvSpPr>
          <p:nvPr/>
        </p:nvSpPr>
        <p:spPr bwMode="auto">
          <a:xfrm>
            <a:off x="4267200" y="2347913"/>
            <a:ext cx="4572000" cy="928687"/>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Represent each element by its impedance</a:t>
            </a:r>
          </a:p>
        </p:txBody>
      </p:sp>
      <p:graphicFrame>
        <p:nvGraphicFramePr>
          <p:cNvPr id="824412" name="Object 92"/>
          <p:cNvGraphicFramePr>
            <a:graphicFrameLocks noChangeAspect="1"/>
          </p:cNvGraphicFramePr>
          <p:nvPr/>
        </p:nvGraphicFramePr>
        <p:xfrm>
          <a:off x="1371600" y="5402263"/>
          <a:ext cx="1395413" cy="769937"/>
        </p:xfrm>
        <a:graphic>
          <a:graphicData uri="http://schemas.openxmlformats.org/presentationml/2006/ole">
            <p:oleObj spid="_x0000_s824412" name="Equation" r:id="rId3" imgW="736560" imgH="406080" progId="Equation.3">
              <p:embed/>
            </p:oleObj>
          </a:graphicData>
        </a:graphic>
      </p:graphicFrame>
      <p:graphicFrame>
        <p:nvGraphicFramePr>
          <p:cNvPr id="824413" name="Object 93"/>
          <p:cNvGraphicFramePr>
            <a:graphicFrameLocks noChangeAspect="1"/>
          </p:cNvGraphicFramePr>
          <p:nvPr/>
        </p:nvGraphicFramePr>
        <p:xfrm>
          <a:off x="5562600" y="3435350"/>
          <a:ext cx="2589213" cy="887413"/>
        </p:xfrm>
        <a:graphic>
          <a:graphicData uri="http://schemas.openxmlformats.org/presentationml/2006/ole">
            <p:oleObj spid="_x0000_s824413" name="Equation" r:id="rId4" imgW="1409400" imgH="482400" progId="Equation.3">
              <p:embed/>
            </p:oleObj>
          </a:graphicData>
        </a:graphic>
      </p:graphicFrame>
      <p:graphicFrame>
        <p:nvGraphicFramePr>
          <p:cNvPr id="824414" name="Object 94"/>
          <p:cNvGraphicFramePr>
            <a:graphicFrameLocks noChangeAspect="1"/>
          </p:cNvGraphicFramePr>
          <p:nvPr/>
        </p:nvGraphicFramePr>
        <p:xfrm>
          <a:off x="4913313" y="5405438"/>
          <a:ext cx="1292225" cy="766762"/>
        </p:xfrm>
        <a:graphic>
          <a:graphicData uri="http://schemas.openxmlformats.org/presentationml/2006/ole">
            <p:oleObj spid="_x0000_s824414" name="Equation" r:id="rId5" imgW="685800" imgH="406080" progId="Equation.3">
              <p:embed/>
            </p:oleObj>
          </a:graphicData>
        </a:graphic>
      </p:graphicFrame>
      <p:graphicFrame>
        <p:nvGraphicFramePr>
          <p:cNvPr id="824415" name="Object 95"/>
          <p:cNvGraphicFramePr>
            <a:graphicFrameLocks noChangeAspect="1"/>
          </p:cNvGraphicFramePr>
          <p:nvPr/>
        </p:nvGraphicFramePr>
        <p:xfrm>
          <a:off x="2965450" y="5173663"/>
          <a:ext cx="1682750" cy="1019175"/>
        </p:xfrm>
        <a:graphic>
          <a:graphicData uri="http://schemas.openxmlformats.org/presentationml/2006/ole">
            <p:oleObj spid="_x0000_s824415" name="Equation" r:id="rId6" imgW="1130040" imgH="685800" progId="Equation.3">
              <p:embed/>
            </p:oleObj>
          </a:graphicData>
        </a:graphic>
      </p:graphicFrame>
      <p:graphicFrame>
        <p:nvGraphicFramePr>
          <p:cNvPr id="824416" name="Object 96"/>
          <p:cNvGraphicFramePr>
            <a:graphicFrameLocks noChangeAspect="1"/>
          </p:cNvGraphicFramePr>
          <p:nvPr/>
        </p:nvGraphicFramePr>
        <p:xfrm>
          <a:off x="6372225" y="5149850"/>
          <a:ext cx="2027238" cy="1031875"/>
        </p:xfrm>
        <a:graphic>
          <a:graphicData uri="http://schemas.openxmlformats.org/presentationml/2006/ole">
            <p:oleObj spid="_x0000_s824416" name="Equation" r:id="rId7" imgW="1346040" imgH="685800" progId="Equation.3">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Date Placeholder 5"/>
          <p:cNvSpPr>
            <a:spLocks noGrp="1"/>
          </p:cNvSpPr>
          <p:nvPr>
            <p:ph type="dt" sz="half" idx="10"/>
          </p:nvPr>
        </p:nvSpPr>
        <p:spPr/>
        <p:txBody>
          <a:bodyPr/>
          <a:lstStyle/>
          <a:p>
            <a:r>
              <a:rPr lang="en-US"/>
              <a:t>ECEN 301</a:t>
            </a:r>
          </a:p>
        </p:txBody>
      </p:sp>
      <p:sp>
        <p:nvSpPr>
          <p:cNvPr id="43" name="Footer Placeholder 6"/>
          <p:cNvSpPr>
            <a:spLocks noGrp="1"/>
          </p:cNvSpPr>
          <p:nvPr>
            <p:ph type="ftr" sz="quarter" idx="11"/>
          </p:nvPr>
        </p:nvSpPr>
        <p:spPr/>
        <p:txBody>
          <a:bodyPr/>
          <a:lstStyle/>
          <a:p>
            <a:r>
              <a:rPr lang="en-US"/>
              <a:t>Discussion #14 – AC Circuit Analysis</a:t>
            </a:r>
          </a:p>
        </p:txBody>
      </p:sp>
      <p:sp>
        <p:nvSpPr>
          <p:cNvPr id="44" name="Slide Number Placeholder 7"/>
          <p:cNvSpPr>
            <a:spLocks noGrp="1"/>
          </p:cNvSpPr>
          <p:nvPr>
            <p:ph type="sldNum" sz="quarter" idx="12"/>
          </p:nvPr>
        </p:nvSpPr>
        <p:spPr/>
        <p:txBody>
          <a:bodyPr/>
          <a:lstStyle/>
          <a:p>
            <a:pPr lvl="1"/>
            <a:fld id="{59A780B5-0655-4D58-8A7D-9107DBEA35C9}" type="slidenum">
              <a:rPr lang="en-US"/>
              <a:pPr lvl="1"/>
              <a:t>29</a:t>
            </a:fld>
            <a:endParaRPr lang="en-US"/>
          </a:p>
        </p:txBody>
      </p:sp>
      <p:sp>
        <p:nvSpPr>
          <p:cNvPr id="825346" name="Rectangle 2"/>
          <p:cNvSpPr>
            <a:spLocks noGrp="1" noChangeArrowheads="1"/>
          </p:cNvSpPr>
          <p:nvPr>
            <p:ph type="title"/>
          </p:nvPr>
        </p:nvSpPr>
        <p:spPr/>
        <p:txBody>
          <a:bodyPr/>
          <a:lstStyle/>
          <a:p>
            <a:r>
              <a:rPr lang="en-US"/>
              <a:t>RLC Circuits</a:t>
            </a:r>
          </a:p>
        </p:txBody>
      </p:sp>
      <p:sp>
        <p:nvSpPr>
          <p:cNvPr id="825347" name="Rectangle 3"/>
          <p:cNvSpPr>
            <a:spLocks noGrp="1" noChangeArrowheads="1"/>
          </p:cNvSpPr>
          <p:nvPr>
            <p:ph type="body" sz="half" idx="1"/>
          </p:nvPr>
        </p:nvSpPr>
        <p:spPr>
          <a:xfrm>
            <a:off x="406400" y="1333500"/>
            <a:ext cx="8356600" cy="1409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aphicFrame>
        <p:nvGraphicFramePr>
          <p:cNvPr id="825390" name="Object 46"/>
          <p:cNvGraphicFramePr>
            <a:graphicFrameLocks noChangeAspect="1"/>
          </p:cNvGraphicFramePr>
          <p:nvPr>
            <p:ph sz="quarter" idx="2"/>
          </p:nvPr>
        </p:nvGraphicFramePr>
        <p:xfrm>
          <a:off x="4724400" y="4567238"/>
          <a:ext cx="3352800" cy="1500187"/>
        </p:xfrm>
        <a:graphic>
          <a:graphicData uri="http://schemas.openxmlformats.org/presentationml/2006/ole">
            <p:oleObj spid="_x0000_s825390" name="Equation" r:id="rId3" imgW="2044440" imgH="914400" progId="Equation.3">
              <p:embed/>
            </p:oleObj>
          </a:graphicData>
        </a:graphic>
      </p:graphicFrame>
      <p:cxnSp>
        <p:nvCxnSpPr>
          <p:cNvPr id="825349" name="AutoShape 5"/>
          <p:cNvCxnSpPr>
            <a:cxnSpLocks noChangeShapeType="1"/>
            <a:stCxn id="825356" idx="2"/>
            <a:endCxn id="825361" idx="4"/>
          </p:cNvCxnSpPr>
          <p:nvPr/>
        </p:nvCxnSpPr>
        <p:spPr bwMode="auto">
          <a:xfrm rot="10800000">
            <a:off x="1057275" y="3916363"/>
            <a:ext cx="1317625" cy="676275"/>
          </a:xfrm>
          <a:prstGeom prst="bentConnector2">
            <a:avLst/>
          </a:prstGeom>
          <a:noFill/>
          <a:ln w="12700">
            <a:solidFill>
              <a:schemeClr val="tx1"/>
            </a:solidFill>
            <a:miter lim="800000"/>
            <a:headEnd type="none" w="lg" len="lg"/>
            <a:tailEnd type="none" w="lg" len="lg"/>
          </a:ln>
          <a:effectLst/>
        </p:spPr>
      </p:cxnSp>
      <p:cxnSp>
        <p:nvCxnSpPr>
          <p:cNvPr id="825350" name="AutoShape 6"/>
          <p:cNvCxnSpPr>
            <a:cxnSpLocks noChangeShapeType="1"/>
            <a:stCxn id="825369" idx="2"/>
            <a:endCxn id="825377" idx="3"/>
          </p:cNvCxnSpPr>
          <p:nvPr/>
        </p:nvCxnSpPr>
        <p:spPr bwMode="auto">
          <a:xfrm flipH="1" flipV="1">
            <a:off x="2025650" y="2740025"/>
            <a:ext cx="354013" cy="4763"/>
          </a:xfrm>
          <a:prstGeom prst="straightConnector1">
            <a:avLst/>
          </a:prstGeom>
          <a:noFill/>
          <a:ln w="12700">
            <a:solidFill>
              <a:schemeClr val="tx1"/>
            </a:solidFill>
            <a:round/>
            <a:headEnd type="none" w="lg" len="lg"/>
            <a:tailEnd type="none" w="lg" len="lg"/>
          </a:ln>
          <a:effectLst/>
        </p:spPr>
      </p:cxnSp>
      <p:grpSp>
        <p:nvGrpSpPr>
          <p:cNvPr id="825351" name="Group 7"/>
          <p:cNvGrpSpPr>
            <a:grpSpLocks/>
          </p:cNvGrpSpPr>
          <p:nvPr/>
        </p:nvGrpSpPr>
        <p:grpSpPr bwMode="auto">
          <a:xfrm>
            <a:off x="2211388" y="4835525"/>
            <a:ext cx="457200" cy="152400"/>
            <a:chOff x="1392" y="3552"/>
            <a:chExt cx="288" cy="96"/>
          </a:xfrm>
        </p:grpSpPr>
        <p:sp>
          <p:nvSpPr>
            <p:cNvPr id="825352" name="Line 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5353" name="Line 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5354" name="Line 1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5355" name="Line 11"/>
          <p:cNvSpPr>
            <a:spLocks noChangeShapeType="1"/>
          </p:cNvSpPr>
          <p:nvPr/>
        </p:nvSpPr>
        <p:spPr bwMode="auto">
          <a:xfrm flipV="1">
            <a:off x="2444750" y="4592638"/>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25356" name="Oval 12"/>
          <p:cNvSpPr>
            <a:spLocks noChangeArrowheads="1"/>
          </p:cNvSpPr>
          <p:nvPr/>
        </p:nvSpPr>
        <p:spPr bwMode="auto">
          <a:xfrm>
            <a:off x="2374900" y="4530725"/>
            <a:ext cx="131763"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5357" name="Text Box 13"/>
          <p:cNvSpPr txBox="1">
            <a:spLocks noChangeArrowheads="1"/>
          </p:cNvSpPr>
          <p:nvPr/>
        </p:nvSpPr>
        <p:spPr bwMode="auto">
          <a:xfrm>
            <a:off x="1379538" y="2209800"/>
            <a:ext cx="823912"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r>
              <a:rPr lang="en-US" b="1"/>
              <a:t>–</a:t>
            </a:r>
          </a:p>
        </p:txBody>
      </p:sp>
      <p:cxnSp>
        <p:nvCxnSpPr>
          <p:cNvPr id="825358" name="AutoShape 14"/>
          <p:cNvCxnSpPr>
            <a:cxnSpLocks noChangeShapeType="1"/>
            <a:stCxn id="825364" idx="0"/>
            <a:endCxn id="825377" idx="1"/>
          </p:cNvCxnSpPr>
          <p:nvPr/>
        </p:nvCxnSpPr>
        <p:spPr bwMode="auto">
          <a:xfrm rot="16200000">
            <a:off x="993775" y="2803525"/>
            <a:ext cx="604838" cy="477838"/>
          </a:xfrm>
          <a:prstGeom prst="bentConnector2">
            <a:avLst/>
          </a:prstGeom>
          <a:noFill/>
          <a:ln w="12700">
            <a:solidFill>
              <a:schemeClr val="tx1"/>
            </a:solidFill>
            <a:miter lim="800000"/>
            <a:headEnd type="none" w="lg" len="lg"/>
            <a:tailEnd type="none" w="lg" len="lg"/>
          </a:ln>
          <a:effectLst/>
        </p:spPr>
      </p:cxnSp>
      <p:grpSp>
        <p:nvGrpSpPr>
          <p:cNvPr id="825359" name="Group 15"/>
          <p:cNvGrpSpPr>
            <a:grpSpLocks/>
          </p:cNvGrpSpPr>
          <p:nvPr/>
        </p:nvGrpSpPr>
        <p:grpSpPr bwMode="auto">
          <a:xfrm>
            <a:off x="76200" y="3108325"/>
            <a:ext cx="1244600" cy="877888"/>
            <a:chOff x="2756" y="2678"/>
            <a:chExt cx="784" cy="553"/>
          </a:xfrm>
        </p:grpSpPr>
        <p:sp>
          <p:nvSpPr>
            <p:cNvPr id="825360" name="Text Box 16"/>
            <p:cNvSpPr txBox="1">
              <a:spLocks noChangeArrowheads="1"/>
            </p:cNvSpPr>
            <p:nvPr/>
          </p:nvSpPr>
          <p:spPr bwMode="auto">
            <a:xfrm>
              <a:off x="2756" y="2678"/>
              <a:ext cx="548"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(j</a:t>
              </a:r>
              <a:r>
                <a:rPr lang="el-GR" sz="2000" b="1">
                  <a:cs typeface="Times New Roman" pitchFamily="18" charset="0"/>
                </a:rPr>
                <a:t>ω</a:t>
              </a:r>
              <a:r>
                <a:rPr lang="en-US" sz="2000" b="1"/>
                <a:t>)</a:t>
              </a:r>
              <a:endParaRPr lang="en-US" sz="2000"/>
            </a:p>
          </p:txBody>
        </p:sp>
        <p:sp>
          <p:nvSpPr>
            <p:cNvPr id="825361" name="Oval 17"/>
            <p:cNvSpPr>
              <a:spLocks noChangeArrowheads="1"/>
            </p:cNvSpPr>
            <p:nvPr/>
          </p:nvSpPr>
          <p:spPr bwMode="auto">
            <a:xfrm>
              <a:off x="3208" y="287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5362" name="Text Box 18"/>
            <p:cNvSpPr txBox="1">
              <a:spLocks noChangeArrowheads="1"/>
            </p:cNvSpPr>
            <p:nvPr/>
          </p:nvSpPr>
          <p:spPr bwMode="auto">
            <a:xfrm>
              <a:off x="3317" y="28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5363" name="Text Box 19"/>
            <p:cNvSpPr txBox="1">
              <a:spLocks noChangeArrowheads="1"/>
            </p:cNvSpPr>
            <p:nvPr/>
          </p:nvSpPr>
          <p:spPr bwMode="auto">
            <a:xfrm>
              <a:off x="3314" y="292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5364" name="Text Box 20"/>
            <p:cNvSpPr txBox="1">
              <a:spLocks noChangeArrowheads="1"/>
            </p:cNvSpPr>
            <p:nvPr/>
          </p:nvSpPr>
          <p:spPr bwMode="auto">
            <a:xfrm>
              <a:off x="3275" y="282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5365" name="Text Box 21"/>
            <p:cNvSpPr txBox="1">
              <a:spLocks noChangeArrowheads="1"/>
            </p:cNvSpPr>
            <p:nvPr/>
          </p:nvSpPr>
          <p:spPr bwMode="auto">
            <a:xfrm>
              <a:off x="3279" y="291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5366" name="AutoShape 22"/>
          <p:cNvCxnSpPr>
            <a:cxnSpLocks noChangeShapeType="1"/>
            <a:stCxn id="825378" idx="3"/>
            <a:endCxn id="825376" idx="3"/>
          </p:cNvCxnSpPr>
          <p:nvPr/>
        </p:nvCxnSpPr>
        <p:spPr bwMode="auto">
          <a:xfrm>
            <a:off x="3365500" y="2743200"/>
            <a:ext cx="404813" cy="765175"/>
          </a:xfrm>
          <a:prstGeom prst="bentConnector2">
            <a:avLst/>
          </a:prstGeom>
          <a:noFill/>
          <a:ln w="12700">
            <a:solidFill>
              <a:schemeClr val="tx1"/>
            </a:solidFill>
            <a:miter lim="800000"/>
            <a:headEnd type="none" w="lg" len="lg"/>
            <a:tailEnd type="none" w="lg" len="lg"/>
          </a:ln>
          <a:effectLst/>
        </p:spPr>
      </p:cxnSp>
      <p:cxnSp>
        <p:nvCxnSpPr>
          <p:cNvPr id="825367" name="AutoShape 23"/>
          <p:cNvCxnSpPr>
            <a:cxnSpLocks noChangeShapeType="1"/>
            <a:stCxn id="825356" idx="6"/>
            <a:endCxn id="825376" idx="1"/>
          </p:cNvCxnSpPr>
          <p:nvPr/>
        </p:nvCxnSpPr>
        <p:spPr bwMode="auto">
          <a:xfrm flipV="1">
            <a:off x="2506663" y="3998913"/>
            <a:ext cx="1263650" cy="593725"/>
          </a:xfrm>
          <a:prstGeom prst="bentConnector2">
            <a:avLst/>
          </a:prstGeom>
          <a:noFill/>
          <a:ln w="12700">
            <a:solidFill>
              <a:schemeClr val="tx1"/>
            </a:solidFill>
            <a:miter lim="800000"/>
            <a:headEnd type="none" w="lg" len="lg"/>
            <a:tailEnd type="none" w="lg" len="lg"/>
          </a:ln>
          <a:effectLst/>
        </p:spPr>
      </p:cxnSp>
      <p:sp>
        <p:nvSpPr>
          <p:cNvPr id="825368" name="Text Box 24"/>
          <p:cNvSpPr txBox="1">
            <a:spLocks noChangeArrowheads="1"/>
          </p:cNvSpPr>
          <p:nvPr/>
        </p:nvSpPr>
        <p:spPr bwMode="auto">
          <a:xfrm>
            <a:off x="3886200" y="3275013"/>
            <a:ext cx="522288" cy="915987"/>
          </a:xfrm>
          <a:prstGeom prst="rect">
            <a:avLst/>
          </a:prstGeom>
          <a:noFill/>
          <a:ln w="12700">
            <a:noFill/>
            <a:miter lim="800000"/>
            <a:headEnd type="none" w="lg" len="lg"/>
            <a:tailEnd type="none" w="lg" len="lg"/>
          </a:ln>
          <a:effectLst/>
        </p:spPr>
        <p:txBody>
          <a:bodyPr wrap="none">
            <a:spAutoFit/>
          </a:bodyPr>
          <a:lstStyle/>
          <a:p>
            <a:r>
              <a:rPr lang="en-US" b="1"/>
              <a:t>+</a:t>
            </a:r>
          </a:p>
          <a:p>
            <a:r>
              <a:rPr lang="en-US" b="1"/>
              <a:t>Z</a:t>
            </a:r>
            <a:r>
              <a:rPr lang="en-US" b="1" baseline="-25000"/>
              <a:t>R2</a:t>
            </a:r>
            <a:endParaRPr lang="en-US" b="1"/>
          </a:p>
          <a:p>
            <a:r>
              <a:rPr lang="en-US" b="1"/>
              <a:t>–</a:t>
            </a:r>
          </a:p>
        </p:txBody>
      </p:sp>
      <p:sp>
        <p:nvSpPr>
          <p:cNvPr id="825369" name="Oval 25"/>
          <p:cNvSpPr>
            <a:spLocks noChangeArrowheads="1"/>
          </p:cNvSpPr>
          <p:nvPr/>
        </p:nvSpPr>
        <p:spPr bwMode="auto">
          <a:xfrm>
            <a:off x="2379663" y="2682875"/>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5370" name="AutoShape 26"/>
          <p:cNvCxnSpPr>
            <a:cxnSpLocks noChangeShapeType="1"/>
            <a:stCxn id="825369" idx="6"/>
            <a:endCxn id="825378" idx="1"/>
          </p:cNvCxnSpPr>
          <p:nvPr/>
        </p:nvCxnSpPr>
        <p:spPr bwMode="auto">
          <a:xfrm flipV="1">
            <a:off x="2511425" y="2743200"/>
            <a:ext cx="363538" cy="1588"/>
          </a:xfrm>
          <a:prstGeom prst="straightConnector1">
            <a:avLst/>
          </a:prstGeom>
          <a:noFill/>
          <a:ln w="12700">
            <a:solidFill>
              <a:schemeClr val="tx1"/>
            </a:solidFill>
            <a:round/>
            <a:headEnd type="none" w="lg" len="lg"/>
            <a:tailEnd type="none" w="lg" len="lg"/>
          </a:ln>
          <a:effectLst/>
        </p:spPr>
      </p:cxnSp>
      <p:cxnSp>
        <p:nvCxnSpPr>
          <p:cNvPr id="825371" name="AutoShape 27"/>
          <p:cNvCxnSpPr>
            <a:cxnSpLocks noChangeShapeType="1"/>
            <a:stCxn id="825356" idx="0"/>
            <a:endCxn id="825379" idx="1"/>
          </p:cNvCxnSpPr>
          <p:nvPr/>
        </p:nvCxnSpPr>
        <p:spPr bwMode="auto">
          <a:xfrm flipV="1">
            <a:off x="2441575" y="3965575"/>
            <a:ext cx="6350" cy="565150"/>
          </a:xfrm>
          <a:prstGeom prst="straightConnector1">
            <a:avLst/>
          </a:prstGeom>
          <a:noFill/>
          <a:ln w="12700">
            <a:solidFill>
              <a:schemeClr val="tx1"/>
            </a:solidFill>
            <a:round/>
            <a:headEnd type="none" w="lg" len="lg"/>
            <a:tailEnd type="none" w="lg" len="lg"/>
          </a:ln>
          <a:effectLst/>
        </p:spPr>
      </p:cxnSp>
      <p:cxnSp>
        <p:nvCxnSpPr>
          <p:cNvPr id="825372" name="AutoShape 28"/>
          <p:cNvCxnSpPr>
            <a:cxnSpLocks noChangeShapeType="1"/>
            <a:stCxn id="825369" idx="4"/>
            <a:endCxn id="825379" idx="3"/>
          </p:cNvCxnSpPr>
          <p:nvPr/>
        </p:nvCxnSpPr>
        <p:spPr bwMode="auto">
          <a:xfrm>
            <a:off x="2446338" y="2805113"/>
            <a:ext cx="1587" cy="669925"/>
          </a:xfrm>
          <a:prstGeom prst="straightConnector1">
            <a:avLst/>
          </a:prstGeom>
          <a:noFill/>
          <a:ln w="12700">
            <a:solidFill>
              <a:schemeClr val="tx1"/>
            </a:solidFill>
            <a:round/>
            <a:headEnd type="none" w="lg" len="lg"/>
            <a:tailEnd type="none" w="lg" len="lg"/>
          </a:ln>
          <a:effectLst/>
        </p:spPr>
      </p:cxnSp>
      <p:sp>
        <p:nvSpPr>
          <p:cNvPr id="825373" name="Arc 29"/>
          <p:cNvSpPr>
            <a:spLocks/>
          </p:cNvSpPr>
          <p:nvPr/>
        </p:nvSpPr>
        <p:spPr bwMode="auto">
          <a:xfrm>
            <a:off x="1411288" y="3201988"/>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5374" name="Text Box 30"/>
          <p:cNvSpPr txBox="1">
            <a:spLocks noChangeArrowheads="1"/>
          </p:cNvSpPr>
          <p:nvPr/>
        </p:nvSpPr>
        <p:spPr bwMode="auto">
          <a:xfrm>
            <a:off x="1350963" y="36750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825375" name="Arc 31"/>
          <p:cNvSpPr>
            <a:spLocks/>
          </p:cNvSpPr>
          <p:nvPr/>
        </p:nvSpPr>
        <p:spPr bwMode="auto">
          <a:xfrm>
            <a:off x="2782888" y="3211513"/>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5376" name="Rectangle 32"/>
          <p:cNvSpPr>
            <a:spLocks noChangeArrowheads="1"/>
          </p:cNvSpPr>
          <p:nvPr/>
        </p:nvSpPr>
        <p:spPr bwMode="auto">
          <a:xfrm rot="-5400000">
            <a:off x="3523456" y="3599657"/>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5377" name="Rectangle 33"/>
          <p:cNvSpPr>
            <a:spLocks noChangeArrowheads="1"/>
          </p:cNvSpPr>
          <p:nvPr/>
        </p:nvSpPr>
        <p:spPr bwMode="auto">
          <a:xfrm>
            <a:off x="1535113" y="2587625"/>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5378" name="Rectangle 34"/>
          <p:cNvSpPr>
            <a:spLocks noChangeArrowheads="1"/>
          </p:cNvSpPr>
          <p:nvPr/>
        </p:nvSpPr>
        <p:spPr bwMode="auto">
          <a:xfrm>
            <a:off x="2874963" y="259080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5379" name="Rectangle 35"/>
          <p:cNvSpPr>
            <a:spLocks noChangeArrowheads="1"/>
          </p:cNvSpPr>
          <p:nvPr/>
        </p:nvSpPr>
        <p:spPr bwMode="auto">
          <a:xfrm rot="-5400000">
            <a:off x="2201069" y="3566319"/>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5380" name="Text Box 36"/>
          <p:cNvSpPr txBox="1">
            <a:spLocks noChangeArrowheads="1"/>
          </p:cNvSpPr>
          <p:nvPr/>
        </p:nvSpPr>
        <p:spPr bwMode="auto">
          <a:xfrm>
            <a:off x="2736850" y="2209800"/>
            <a:ext cx="739775"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r>
              <a:rPr lang="en-US" b="1"/>
              <a:t>–</a:t>
            </a:r>
          </a:p>
        </p:txBody>
      </p:sp>
      <p:sp>
        <p:nvSpPr>
          <p:cNvPr id="825381" name="Text Box 37"/>
          <p:cNvSpPr txBox="1">
            <a:spLocks noChangeArrowheads="1"/>
          </p:cNvSpPr>
          <p:nvPr/>
        </p:nvSpPr>
        <p:spPr bwMode="auto">
          <a:xfrm>
            <a:off x="1927225" y="3025775"/>
            <a:ext cx="446088" cy="915988"/>
          </a:xfrm>
          <a:prstGeom prst="rect">
            <a:avLst/>
          </a:prstGeom>
          <a:noFill/>
          <a:ln w="12700">
            <a:noFill/>
            <a:miter lim="800000"/>
            <a:headEnd type="none" w="lg" len="lg"/>
            <a:tailEnd type="none" w="lg" len="lg"/>
          </a:ln>
          <a:effectLst/>
        </p:spPr>
        <p:txBody>
          <a:bodyPr wrap="none">
            <a:spAutoFit/>
          </a:bodyPr>
          <a:lstStyle/>
          <a:p>
            <a:r>
              <a:rPr lang="en-US" b="1"/>
              <a:t> +</a:t>
            </a:r>
          </a:p>
          <a:p>
            <a:r>
              <a:rPr lang="en-US" b="1"/>
              <a:t>Z</a:t>
            </a:r>
            <a:r>
              <a:rPr lang="en-US" b="1" baseline="-25000"/>
              <a:t>C</a:t>
            </a:r>
          </a:p>
          <a:p>
            <a:r>
              <a:rPr lang="en-US" b="1"/>
              <a:t>– </a:t>
            </a:r>
          </a:p>
        </p:txBody>
      </p:sp>
      <p:sp>
        <p:nvSpPr>
          <p:cNvPr id="825382" name="Text Box 38"/>
          <p:cNvSpPr txBox="1">
            <a:spLocks noChangeArrowheads="1"/>
          </p:cNvSpPr>
          <p:nvPr/>
        </p:nvSpPr>
        <p:spPr bwMode="auto">
          <a:xfrm>
            <a:off x="2760663" y="3676650"/>
            <a:ext cx="744537"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cs typeface="Times New Roman" pitchFamily="18" charset="0"/>
              </a:rPr>
              <a:t>ω</a:t>
            </a:r>
            <a:r>
              <a:rPr lang="en-US" b="1"/>
              <a:t>)</a:t>
            </a:r>
          </a:p>
        </p:txBody>
      </p:sp>
      <p:graphicFrame>
        <p:nvGraphicFramePr>
          <p:cNvPr id="825384" name="Object 40"/>
          <p:cNvGraphicFramePr>
            <a:graphicFrameLocks noChangeAspect="1"/>
          </p:cNvGraphicFramePr>
          <p:nvPr/>
        </p:nvGraphicFramePr>
        <p:xfrm>
          <a:off x="406400" y="4724400"/>
          <a:ext cx="1457325" cy="1498600"/>
        </p:xfrm>
        <a:graphic>
          <a:graphicData uri="http://schemas.openxmlformats.org/presentationml/2006/ole">
            <p:oleObj spid="_x0000_s825384" name="Equation" r:id="rId4" imgW="888840" imgH="914400" progId="Equation.3">
              <p:embed/>
            </p:oleObj>
          </a:graphicData>
        </a:graphic>
      </p:graphicFrame>
      <p:sp>
        <p:nvSpPr>
          <p:cNvPr id="825389" name="Text Box 45"/>
          <p:cNvSpPr txBox="1">
            <a:spLocks noChangeArrowheads="1"/>
          </p:cNvSpPr>
          <p:nvPr/>
        </p:nvSpPr>
        <p:spPr bwMode="auto">
          <a:xfrm>
            <a:off x="4419600" y="231775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Mesh current</a:t>
            </a:r>
          </a:p>
        </p:txBody>
      </p:sp>
      <p:graphicFrame>
        <p:nvGraphicFramePr>
          <p:cNvPr id="825392" name="Object 48"/>
          <p:cNvGraphicFramePr>
            <a:graphicFrameLocks noChangeAspect="1"/>
          </p:cNvGraphicFramePr>
          <p:nvPr>
            <p:ph sz="quarter" idx="3"/>
          </p:nvPr>
        </p:nvGraphicFramePr>
        <p:xfrm>
          <a:off x="4724400" y="3081338"/>
          <a:ext cx="3352800" cy="1439862"/>
        </p:xfrm>
        <a:graphic>
          <a:graphicData uri="http://schemas.openxmlformats.org/presentationml/2006/ole">
            <p:oleObj spid="_x0000_s825392" name="Equation" r:id="rId5" imgW="2070000" imgH="888840"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dt" sz="half" idx="2"/>
          </p:nvPr>
        </p:nvSpPr>
        <p:spPr/>
        <p:txBody>
          <a:bodyPr/>
          <a:lstStyle/>
          <a:p>
            <a:r>
              <a:rPr lang="en-US"/>
              <a:t>ECEN 301</a:t>
            </a:r>
          </a:p>
        </p:txBody>
      </p:sp>
      <p:sp>
        <p:nvSpPr>
          <p:cNvPr id="5" name="Rectangle 9"/>
          <p:cNvSpPr>
            <a:spLocks noGrp="1" noChangeArrowheads="1"/>
          </p:cNvSpPr>
          <p:nvPr>
            <p:ph type="ftr" sz="quarter" idx="3"/>
          </p:nvPr>
        </p:nvSpPr>
        <p:spPr/>
        <p:txBody>
          <a:bodyPr/>
          <a:lstStyle/>
          <a:p>
            <a:r>
              <a:rPr lang="en-US"/>
              <a:t>Discussion #14 – AC Circuit Analysis</a:t>
            </a:r>
          </a:p>
        </p:txBody>
      </p:sp>
      <p:sp>
        <p:nvSpPr>
          <p:cNvPr id="6" name="Rectangle 10"/>
          <p:cNvSpPr>
            <a:spLocks noGrp="1" noChangeArrowheads="1"/>
          </p:cNvSpPr>
          <p:nvPr>
            <p:ph type="sldNum" sz="quarter" idx="4"/>
          </p:nvPr>
        </p:nvSpPr>
        <p:spPr/>
        <p:txBody>
          <a:bodyPr/>
          <a:lstStyle/>
          <a:p>
            <a:pPr lvl="1"/>
            <a:fld id="{204FEABB-B3B8-4D3C-A05D-79EDFE3EE20C}" type="slidenum">
              <a:rPr lang="en-US"/>
              <a:pPr lvl="1"/>
              <a:t>3</a:t>
            </a:fld>
            <a:endParaRPr lang="en-US"/>
          </a:p>
        </p:txBody>
      </p:sp>
      <p:sp>
        <p:nvSpPr>
          <p:cNvPr id="122912" name="Rectangle 2080"/>
          <p:cNvSpPr>
            <a:spLocks noGrp="1" noChangeArrowheads="1"/>
          </p:cNvSpPr>
          <p:nvPr>
            <p:ph type="ctrTitle"/>
          </p:nvPr>
        </p:nvSpPr>
        <p:spPr>
          <a:xfrm>
            <a:off x="381000" y="2286000"/>
            <a:ext cx="8077200" cy="1143000"/>
          </a:xfrm>
        </p:spPr>
        <p:txBody>
          <a:bodyPr/>
          <a:lstStyle/>
          <a:p>
            <a:r>
              <a:rPr lang="en-US"/>
              <a:t>Lecture 14 – AC Circuit Analysis</a:t>
            </a:r>
          </a:p>
        </p:txBody>
      </p:sp>
      <p:sp>
        <p:nvSpPr>
          <p:cNvPr id="122913" name="Rectangle 2081"/>
          <p:cNvSpPr>
            <a:spLocks noGrp="1" noChangeArrowheads="1"/>
          </p:cNvSpPr>
          <p:nvPr>
            <p:ph type="subTitle" idx="1"/>
          </p:nvPr>
        </p:nvSpPr>
        <p:spPr/>
        <p:txBody>
          <a:bodyPr/>
          <a:lstStyle/>
          <a:p>
            <a:r>
              <a:rPr lang="en-US">
                <a:solidFill>
                  <a:schemeClr val="tx1"/>
                </a:solidFill>
                <a:cs typeface="Times New Roman" pitchFamily="18" charset="0"/>
              </a:rPr>
              <a:t>Phasors allow the use of familiar network analysis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Date Placeholder 5"/>
          <p:cNvSpPr>
            <a:spLocks noGrp="1"/>
          </p:cNvSpPr>
          <p:nvPr>
            <p:ph type="dt" sz="half" idx="10"/>
          </p:nvPr>
        </p:nvSpPr>
        <p:spPr/>
        <p:txBody>
          <a:bodyPr/>
          <a:lstStyle/>
          <a:p>
            <a:r>
              <a:rPr lang="en-US"/>
              <a:t>ECEN 301</a:t>
            </a:r>
          </a:p>
        </p:txBody>
      </p:sp>
      <p:sp>
        <p:nvSpPr>
          <p:cNvPr id="44" name="Footer Placeholder 6"/>
          <p:cNvSpPr>
            <a:spLocks noGrp="1"/>
          </p:cNvSpPr>
          <p:nvPr>
            <p:ph type="ftr" sz="quarter" idx="11"/>
          </p:nvPr>
        </p:nvSpPr>
        <p:spPr/>
        <p:txBody>
          <a:bodyPr/>
          <a:lstStyle/>
          <a:p>
            <a:r>
              <a:rPr lang="en-US"/>
              <a:t>Discussion #14 – AC Circuit Analysis</a:t>
            </a:r>
          </a:p>
        </p:txBody>
      </p:sp>
      <p:sp>
        <p:nvSpPr>
          <p:cNvPr id="45" name="Slide Number Placeholder 7"/>
          <p:cNvSpPr>
            <a:spLocks noGrp="1"/>
          </p:cNvSpPr>
          <p:nvPr>
            <p:ph type="sldNum" sz="quarter" idx="12"/>
          </p:nvPr>
        </p:nvSpPr>
        <p:spPr/>
        <p:txBody>
          <a:bodyPr/>
          <a:lstStyle/>
          <a:p>
            <a:pPr lvl="1"/>
            <a:fld id="{785E6E65-FD2B-48D4-97AE-E92B3C26E329}" type="slidenum">
              <a:rPr lang="en-US"/>
              <a:pPr lvl="1"/>
              <a:t>30</a:t>
            </a:fld>
            <a:endParaRPr lang="en-US"/>
          </a:p>
        </p:txBody>
      </p:sp>
      <p:sp>
        <p:nvSpPr>
          <p:cNvPr id="828418" name="Rectangle 2"/>
          <p:cNvSpPr>
            <a:spLocks noGrp="1" noChangeArrowheads="1"/>
          </p:cNvSpPr>
          <p:nvPr>
            <p:ph type="title"/>
          </p:nvPr>
        </p:nvSpPr>
        <p:spPr/>
        <p:txBody>
          <a:bodyPr/>
          <a:lstStyle/>
          <a:p>
            <a:r>
              <a:rPr lang="en-US"/>
              <a:t>RLC Circuits</a:t>
            </a:r>
          </a:p>
        </p:txBody>
      </p:sp>
      <p:sp>
        <p:nvSpPr>
          <p:cNvPr id="828419" name="Rectangle 3"/>
          <p:cNvSpPr>
            <a:spLocks noGrp="1" noChangeArrowheads="1"/>
          </p:cNvSpPr>
          <p:nvPr>
            <p:ph type="body" sz="half" idx="1"/>
          </p:nvPr>
        </p:nvSpPr>
        <p:spPr>
          <a:xfrm>
            <a:off x="406400" y="1333500"/>
            <a:ext cx="8356600" cy="1409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graphicFrame>
        <p:nvGraphicFramePr>
          <p:cNvPr id="828420" name="Object 4"/>
          <p:cNvGraphicFramePr>
            <a:graphicFrameLocks noChangeAspect="1"/>
          </p:cNvGraphicFramePr>
          <p:nvPr>
            <p:ph sz="quarter" idx="2"/>
          </p:nvPr>
        </p:nvGraphicFramePr>
        <p:xfrm>
          <a:off x="4876800" y="3816350"/>
          <a:ext cx="3352800" cy="450850"/>
        </p:xfrm>
        <a:graphic>
          <a:graphicData uri="http://schemas.openxmlformats.org/presentationml/2006/ole">
            <p:oleObj spid="_x0000_s828420" name="Equation" r:id="rId3" imgW="1701720" imgH="228600" progId="Equation.3">
              <p:embed/>
            </p:oleObj>
          </a:graphicData>
        </a:graphic>
      </p:graphicFrame>
      <p:cxnSp>
        <p:nvCxnSpPr>
          <p:cNvPr id="828421" name="AutoShape 5"/>
          <p:cNvCxnSpPr>
            <a:cxnSpLocks noChangeShapeType="1"/>
            <a:stCxn id="828428" idx="2"/>
            <a:endCxn id="828433" idx="4"/>
          </p:cNvCxnSpPr>
          <p:nvPr/>
        </p:nvCxnSpPr>
        <p:spPr bwMode="auto">
          <a:xfrm rot="10800000">
            <a:off x="1057275" y="3916363"/>
            <a:ext cx="1317625" cy="676275"/>
          </a:xfrm>
          <a:prstGeom prst="bentConnector2">
            <a:avLst/>
          </a:prstGeom>
          <a:noFill/>
          <a:ln w="12700">
            <a:solidFill>
              <a:schemeClr val="tx1"/>
            </a:solidFill>
            <a:miter lim="800000"/>
            <a:headEnd type="none" w="lg" len="lg"/>
            <a:tailEnd type="none" w="lg" len="lg"/>
          </a:ln>
          <a:effectLst/>
        </p:spPr>
      </p:cxnSp>
      <p:cxnSp>
        <p:nvCxnSpPr>
          <p:cNvPr id="828422" name="AutoShape 6"/>
          <p:cNvCxnSpPr>
            <a:cxnSpLocks noChangeShapeType="1"/>
            <a:stCxn id="828441" idx="2"/>
            <a:endCxn id="828449" idx="3"/>
          </p:cNvCxnSpPr>
          <p:nvPr/>
        </p:nvCxnSpPr>
        <p:spPr bwMode="auto">
          <a:xfrm flipH="1" flipV="1">
            <a:off x="2025650" y="2740025"/>
            <a:ext cx="354013" cy="4763"/>
          </a:xfrm>
          <a:prstGeom prst="straightConnector1">
            <a:avLst/>
          </a:prstGeom>
          <a:noFill/>
          <a:ln w="12700">
            <a:solidFill>
              <a:schemeClr val="tx1"/>
            </a:solidFill>
            <a:round/>
            <a:headEnd type="none" w="lg" len="lg"/>
            <a:tailEnd type="none" w="lg" len="lg"/>
          </a:ln>
          <a:effectLst/>
        </p:spPr>
      </p:cxnSp>
      <p:grpSp>
        <p:nvGrpSpPr>
          <p:cNvPr id="828423" name="Group 7"/>
          <p:cNvGrpSpPr>
            <a:grpSpLocks/>
          </p:cNvGrpSpPr>
          <p:nvPr/>
        </p:nvGrpSpPr>
        <p:grpSpPr bwMode="auto">
          <a:xfrm>
            <a:off x="2211388" y="4835525"/>
            <a:ext cx="457200" cy="152400"/>
            <a:chOff x="1392" y="3552"/>
            <a:chExt cx="288" cy="96"/>
          </a:xfrm>
        </p:grpSpPr>
        <p:sp>
          <p:nvSpPr>
            <p:cNvPr id="828424" name="Line 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8425" name="Line 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8426" name="Line 1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8427" name="Line 11"/>
          <p:cNvSpPr>
            <a:spLocks noChangeShapeType="1"/>
          </p:cNvSpPr>
          <p:nvPr/>
        </p:nvSpPr>
        <p:spPr bwMode="auto">
          <a:xfrm flipV="1">
            <a:off x="2444750" y="4592638"/>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28428" name="Oval 12"/>
          <p:cNvSpPr>
            <a:spLocks noChangeArrowheads="1"/>
          </p:cNvSpPr>
          <p:nvPr/>
        </p:nvSpPr>
        <p:spPr bwMode="auto">
          <a:xfrm>
            <a:off x="2374900" y="4530725"/>
            <a:ext cx="131763"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8429" name="Text Box 13"/>
          <p:cNvSpPr txBox="1">
            <a:spLocks noChangeArrowheads="1"/>
          </p:cNvSpPr>
          <p:nvPr/>
        </p:nvSpPr>
        <p:spPr bwMode="auto">
          <a:xfrm>
            <a:off x="1379538" y="2209800"/>
            <a:ext cx="823912"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r>
              <a:rPr lang="en-US" b="1"/>
              <a:t>–</a:t>
            </a:r>
          </a:p>
        </p:txBody>
      </p:sp>
      <p:cxnSp>
        <p:nvCxnSpPr>
          <p:cNvPr id="828430" name="AutoShape 14"/>
          <p:cNvCxnSpPr>
            <a:cxnSpLocks noChangeShapeType="1"/>
            <a:stCxn id="828436" idx="0"/>
            <a:endCxn id="828449" idx="1"/>
          </p:cNvCxnSpPr>
          <p:nvPr/>
        </p:nvCxnSpPr>
        <p:spPr bwMode="auto">
          <a:xfrm rot="16200000">
            <a:off x="993775" y="2803525"/>
            <a:ext cx="604838" cy="477838"/>
          </a:xfrm>
          <a:prstGeom prst="bentConnector2">
            <a:avLst/>
          </a:prstGeom>
          <a:noFill/>
          <a:ln w="12700">
            <a:solidFill>
              <a:schemeClr val="tx1"/>
            </a:solidFill>
            <a:miter lim="800000"/>
            <a:headEnd type="none" w="lg" len="lg"/>
            <a:tailEnd type="none" w="lg" len="lg"/>
          </a:ln>
          <a:effectLst/>
        </p:spPr>
      </p:cxnSp>
      <p:grpSp>
        <p:nvGrpSpPr>
          <p:cNvPr id="828431" name="Group 15"/>
          <p:cNvGrpSpPr>
            <a:grpSpLocks/>
          </p:cNvGrpSpPr>
          <p:nvPr/>
        </p:nvGrpSpPr>
        <p:grpSpPr bwMode="auto">
          <a:xfrm>
            <a:off x="76200" y="3108325"/>
            <a:ext cx="1244600" cy="877888"/>
            <a:chOff x="2756" y="2678"/>
            <a:chExt cx="784" cy="553"/>
          </a:xfrm>
        </p:grpSpPr>
        <p:sp>
          <p:nvSpPr>
            <p:cNvPr id="828432" name="Text Box 16"/>
            <p:cNvSpPr txBox="1">
              <a:spLocks noChangeArrowheads="1"/>
            </p:cNvSpPr>
            <p:nvPr/>
          </p:nvSpPr>
          <p:spPr bwMode="auto">
            <a:xfrm>
              <a:off x="2756" y="2678"/>
              <a:ext cx="548"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(j</a:t>
              </a:r>
              <a:r>
                <a:rPr lang="el-GR" sz="2000" b="1">
                  <a:cs typeface="Times New Roman" pitchFamily="18" charset="0"/>
                </a:rPr>
                <a:t>ω</a:t>
              </a:r>
              <a:r>
                <a:rPr lang="en-US" sz="2000" b="1"/>
                <a:t>)</a:t>
              </a:r>
              <a:endParaRPr lang="en-US" sz="2000"/>
            </a:p>
          </p:txBody>
        </p:sp>
        <p:sp>
          <p:nvSpPr>
            <p:cNvPr id="828433" name="Oval 17"/>
            <p:cNvSpPr>
              <a:spLocks noChangeArrowheads="1"/>
            </p:cNvSpPr>
            <p:nvPr/>
          </p:nvSpPr>
          <p:spPr bwMode="auto">
            <a:xfrm>
              <a:off x="3208" y="287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8434" name="Text Box 18"/>
            <p:cNvSpPr txBox="1">
              <a:spLocks noChangeArrowheads="1"/>
            </p:cNvSpPr>
            <p:nvPr/>
          </p:nvSpPr>
          <p:spPr bwMode="auto">
            <a:xfrm>
              <a:off x="3317" y="28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8435" name="Text Box 19"/>
            <p:cNvSpPr txBox="1">
              <a:spLocks noChangeArrowheads="1"/>
            </p:cNvSpPr>
            <p:nvPr/>
          </p:nvSpPr>
          <p:spPr bwMode="auto">
            <a:xfrm>
              <a:off x="3314" y="292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8436" name="Text Box 20"/>
            <p:cNvSpPr txBox="1">
              <a:spLocks noChangeArrowheads="1"/>
            </p:cNvSpPr>
            <p:nvPr/>
          </p:nvSpPr>
          <p:spPr bwMode="auto">
            <a:xfrm>
              <a:off x="3275" y="282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8437" name="Text Box 21"/>
            <p:cNvSpPr txBox="1">
              <a:spLocks noChangeArrowheads="1"/>
            </p:cNvSpPr>
            <p:nvPr/>
          </p:nvSpPr>
          <p:spPr bwMode="auto">
            <a:xfrm>
              <a:off x="3279" y="291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8438" name="AutoShape 22"/>
          <p:cNvCxnSpPr>
            <a:cxnSpLocks noChangeShapeType="1"/>
            <a:stCxn id="828450" idx="3"/>
            <a:endCxn id="828448" idx="3"/>
          </p:cNvCxnSpPr>
          <p:nvPr/>
        </p:nvCxnSpPr>
        <p:spPr bwMode="auto">
          <a:xfrm>
            <a:off x="3365500" y="2743200"/>
            <a:ext cx="404813" cy="765175"/>
          </a:xfrm>
          <a:prstGeom prst="bentConnector2">
            <a:avLst/>
          </a:prstGeom>
          <a:noFill/>
          <a:ln w="12700">
            <a:solidFill>
              <a:schemeClr val="tx1"/>
            </a:solidFill>
            <a:miter lim="800000"/>
            <a:headEnd type="none" w="lg" len="lg"/>
            <a:tailEnd type="none" w="lg" len="lg"/>
          </a:ln>
          <a:effectLst/>
        </p:spPr>
      </p:cxnSp>
      <p:cxnSp>
        <p:nvCxnSpPr>
          <p:cNvPr id="828439" name="AutoShape 23"/>
          <p:cNvCxnSpPr>
            <a:cxnSpLocks noChangeShapeType="1"/>
            <a:stCxn id="828428" idx="6"/>
            <a:endCxn id="828448" idx="1"/>
          </p:cNvCxnSpPr>
          <p:nvPr/>
        </p:nvCxnSpPr>
        <p:spPr bwMode="auto">
          <a:xfrm flipV="1">
            <a:off x="2506663" y="3998913"/>
            <a:ext cx="1263650" cy="593725"/>
          </a:xfrm>
          <a:prstGeom prst="bentConnector2">
            <a:avLst/>
          </a:prstGeom>
          <a:noFill/>
          <a:ln w="12700">
            <a:solidFill>
              <a:schemeClr val="tx1"/>
            </a:solidFill>
            <a:miter lim="800000"/>
            <a:headEnd type="none" w="lg" len="lg"/>
            <a:tailEnd type="none" w="lg" len="lg"/>
          </a:ln>
          <a:effectLst/>
        </p:spPr>
      </p:cxnSp>
      <p:sp>
        <p:nvSpPr>
          <p:cNvPr id="828440" name="Text Box 24"/>
          <p:cNvSpPr txBox="1">
            <a:spLocks noChangeArrowheads="1"/>
          </p:cNvSpPr>
          <p:nvPr/>
        </p:nvSpPr>
        <p:spPr bwMode="auto">
          <a:xfrm>
            <a:off x="3886200" y="3275013"/>
            <a:ext cx="522288" cy="915987"/>
          </a:xfrm>
          <a:prstGeom prst="rect">
            <a:avLst/>
          </a:prstGeom>
          <a:noFill/>
          <a:ln w="12700">
            <a:noFill/>
            <a:miter lim="800000"/>
            <a:headEnd type="none" w="lg" len="lg"/>
            <a:tailEnd type="none" w="lg" len="lg"/>
          </a:ln>
          <a:effectLst/>
        </p:spPr>
        <p:txBody>
          <a:bodyPr wrap="none">
            <a:spAutoFit/>
          </a:bodyPr>
          <a:lstStyle/>
          <a:p>
            <a:r>
              <a:rPr lang="en-US" b="1"/>
              <a:t>+</a:t>
            </a:r>
          </a:p>
          <a:p>
            <a:r>
              <a:rPr lang="en-US" b="1"/>
              <a:t>Z</a:t>
            </a:r>
            <a:r>
              <a:rPr lang="en-US" b="1" baseline="-25000"/>
              <a:t>R2</a:t>
            </a:r>
            <a:endParaRPr lang="en-US" b="1"/>
          </a:p>
          <a:p>
            <a:r>
              <a:rPr lang="en-US" b="1"/>
              <a:t>–</a:t>
            </a:r>
          </a:p>
        </p:txBody>
      </p:sp>
      <p:sp>
        <p:nvSpPr>
          <p:cNvPr id="828441" name="Oval 25"/>
          <p:cNvSpPr>
            <a:spLocks noChangeArrowheads="1"/>
          </p:cNvSpPr>
          <p:nvPr/>
        </p:nvSpPr>
        <p:spPr bwMode="auto">
          <a:xfrm>
            <a:off x="2379663" y="2682875"/>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8442" name="AutoShape 26"/>
          <p:cNvCxnSpPr>
            <a:cxnSpLocks noChangeShapeType="1"/>
            <a:stCxn id="828441" idx="6"/>
            <a:endCxn id="828450" idx="1"/>
          </p:cNvCxnSpPr>
          <p:nvPr/>
        </p:nvCxnSpPr>
        <p:spPr bwMode="auto">
          <a:xfrm flipV="1">
            <a:off x="2511425" y="2743200"/>
            <a:ext cx="363538" cy="1588"/>
          </a:xfrm>
          <a:prstGeom prst="straightConnector1">
            <a:avLst/>
          </a:prstGeom>
          <a:noFill/>
          <a:ln w="12700">
            <a:solidFill>
              <a:schemeClr val="tx1"/>
            </a:solidFill>
            <a:round/>
            <a:headEnd type="none" w="lg" len="lg"/>
            <a:tailEnd type="none" w="lg" len="lg"/>
          </a:ln>
          <a:effectLst/>
        </p:spPr>
      </p:cxnSp>
      <p:cxnSp>
        <p:nvCxnSpPr>
          <p:cNvPr id="828443" name="AutoShape 27"/>
          <p:cNvCxnSpPr>
            <a:cxnSpLocks noChangeShapeType="1"/>
            <a:stCxn id="828428" idx="0"/>
            <a:endCxn id="828451" idx="1"/>
          </p:cNvCxnSpPr>
          <p:nvPr/>
        </p:nvCxnSpPr>
        <p:spPr bwMode="auto">
          <a:xfrm flipV="1">
            <a:off x="2441575" y="3965575"/>
            <a:ext cx="6350" cy="565150"/>
          </a:xfrm>
          <a:prstGeom prst="straightConnector1">
            <a:avLst/>
          </a:prstGeom>
          <a:noFill/>
          <a:ln w="12700">
            <a:solidFill>
              <a:schemeClr val="tx1"/>
            </a:solidFill>
            <a:round/>
            <a:headEnd type="none" w="lg" len="lg"/>
            <a:tailEnd type="none" w="lg" len="lg"/>
          </a:ln>
          <a:effectLst/>
        </p:spPr>
      </p:cxnSp>
      <p:cxnSp>
        <p:nvCxnSpPr>
          <p:cNvPr id="828444" name="AutoShape 28"/>
          <p:cNvCxnSpPr>
            <a:cxnSpLocks noChangeShapeType="1"/>
            <a:stCxn id="828441" idx="4"/>
            <a:endCxn id="828451" idx="3"/>
          </p:cNvCxnSpPr>
          <p:nvPr/>
        </p:nvCxnSpPr>
        <p:spPr bwMode="auto">
          <a:xfrm>
            <a:off x="2446338" y="2805113"/>
            <a:ext cx="1587" cy="669925"/>
          </a:xfrm>
          <a:prstGeom prst="straightConnector1">
            <a:avLst/>
          </a:prstGeom>
          <a:noFill/>
          <a:ln w="12700">
            <a:solidFill>
              <a:schemeClr val="tx1"/>
            </a:solidFill>
            <a:round/>
            <a:headEnd type="none" w="lg" len="lg"/>
            <a:tailEnd type="none" w="lg" len="lg"/>
          </a:ln>
          <a:effectLst/>
        </p:spPr>
      </p:cxnSp>
      <p:sp>
        <p:nvSpPr>
          <p:cNvPr id="828445" name="Arc 29"/>
          <p:cNvSpPr>
            <a:spLocks/>
          </p:cNvSpPr>
          <p:nvPr/>
        </p:nvSpPr>
        <p:spPr bwMode="auto">
          <a:xfrm>
            <a:off x="1411288" y="3201988"/>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8446" name="Text Box 30"/>
          <p:cNvSpPr txBox="1">
            <a:spLocks noChangeArrowheads="1"/>
          </p:cNvSpPr>
          <p:nvPr/>
        </p:nvSpPr>
        <p:spPr bwMode="auto">
          <a:xfrm>
            <a:off x="1350963" y="36750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828447" name="Arc 31"/>
          <p:cNvSpPr>
            <a:spLocks/>
          </p:cNvSpPr>
          <p:nvPr/>
        </p:nvSpPr>
        <p:spPr bwMode="auto">
          <a:xfrm>
            <a:off x="2782888" y="3211513"/>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8448" name="Rectangle 32"/>
          <p:cNvSpPr>
            <a:spLocks noChangeArrowheads="1"/>
          </p:cNvSpPr>
          <p:nvPr/>
        </p:nvSpPr>
        <p:spPr bwMode="auto">
          <a:xfrm rot="-5400000">
            <a:off x="3523456" y="3599657"/>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8449" name="Rectangle 33"/>
          <p:cNvSpPr>
            <a:spLocks noChangeArrowheads="1"/>
          </p:cNvSpPr>
          <p:nvPr/>
        </p:nvSpPr>
        <p:spPr bwMode="auto">
          <a:xfrm>
            <a:off x="1535113" y="2587625"/>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8450" name="Rectangle 34"/>
          <p:cNvSpPr>
            <a:spLocks noChangeArrowheads="1"/>
          </p:cNvSpPr>
          <p:nvPr/>
        </p:nvSpPr>
        <p:spPr bwMode="auto">
          <a:xfrm>
            <a:off x="2874963" y="259080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8451" name="Rectangle 35"/>
          <p:cNvSpPr>
            <a:spLocks noChangeArrowheads="1"/>
          </p:cNvSpPr>
          <p:nvPr/>
        </p:nvSpPr>
        <p:spPr bwMode="auto">
          <a:xfrm rot="-5400000">
            <a:off x="2201069" y="3566319"/>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8452" name="Text Box 36"/>
          <p:cNvSpPr txBox="1">
            <a:spLocks noChangeArrowheads="1"/>
          </p:cNvSpPr>
          <p:nvPr/>
        </p:nvSpPr>
        <p:spPr bwMode="auto">
          <a:xfrm>
            <a:off x="2736850" y="2209800"/>
            <a:ext cx="739775"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r>
              <a:rPr lang="en-US" b="1"/>
              <a:t>–</a:t>
            </a:r>
          </a:p>
        </p:txBody>
      </p:sp>
      <p:sp>
        <p:nvSpPr>
          <p:cNvPr id="828453" name="Text Box 37"/>
          <p:cNvSpPr txBox="1">
            <a:spLocks noChangeArrowheads="1"/>
          </p:cNvSpPr>
          <p:nvPr/>
        </p:nvSpPr>
        <p:spPr bwMode="auto">
          <a:xfrm>
            <a:off x="1927225" y="3025775"/>
            <a:ext cx="446088" cy="915988"/>
          </a:xfrm>
          <a:prstGeom prst="rect">
            <a:avLst/>
          </a:prstGeom>
          <a:noFill/>
          <a:ln w="12700">
            <a:noFill/>
            <a:miter lim="800000"/>
            <a:headEnd type="none" w="lg" len="lg"/>
            <a:tailEnd type="none" w="lg" len="lg"/>
          </a:ln>
          <a:effectLst/>
        </p:spPr>
        <p:txBody>
          <a:bodyPr wrap="none">
            <a:spAutoFit/>
          </a:bodyPr>
          <a:lstStyle/>
          <a:p>
            <a:r>
              <a:rPr lang="en-US" b="1"/>
              <a:t> +</a:t>
            </a:r>
          </a:p>
          <a:p>
            <a:r>
              <a:rPr lang="en-US" b="1"/>
              <a:t>Z</a:t>
            </a:r>
            <a:r>
              <a:rPr lang="en-US" b="1" baseline="-25000"/>
              <a:t>C</a:t>
            </a:r>
          </a:p>
          <a:p>
            <a:r>
              <a:rPr lang="en-US" b="1"/>
              <a:t>– </a:t>
            </a:r>
          </a:p>
        </p:txBody>
      </p:sp>
      <p:sp>
        <p:nvSpPr>
          <p:cNvPr id="828454" name="Text Box 38"/>
          <p:cNvSpPr txBox="1">
            <a:spLocks noChangeArrowheads="1"/>
          </p:cNvSpPr>
          <p:nvPr/>
        </p:nvSpPr>
        <p:spPr bwMode="auto">
          <a:xfrm>
            <a:off x="2760663" y="3676650"/>
            <a:ext cx="744537"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cs typeface="Times New Roman" pitchFamily="18" charset="0"/>
              </a:rPr>
              <a:t>ω</a:t>
            </a:r>
            <a:r>
              <a:rPr lang="en-US" b="1"/>
              <a:t>)</a:t>
            </a:r>
          </a:p>
        </p:txBody>
      </p:sp>
      <p:graphicFrame>
        <p:nvGraphicFramePr>
          <p:cNvPr id="828455" name="Object 39"/>
          <p:cNvGraphicFramePr>
            <a:graphicFrameLocks noChangeAspect="1"/>
          </p:cNvGraphicFramePr>
          <p:nvPr/>
        </p:nvGraphicFramePr>
        <p:xfrm>
          <a:off x="5510213" y="5257800"/>
          <a:ext cx="2165350" cy="749300"/>
        </p:xfrm>
        <a:graphic>
          <a:graphicData uri="http://schemas.openxmlformats.org/presentationml/2006/ole">
            <p:oleObj spid="_x0000_s828455" name="Equation" r:id="rId4" imgW="1320480" imgH="457200" progId="Equation.3">
              <p:embed/>
            </p:oleObj>
          </a:graphicData>
        </a:graphic>
      </p:graphicFrame>
      <p:sp>
        <p:nvSpPr>
          <p:cNvPr id="828456" name="Text Box 40"/>
          <p:cNvSpPr txBox="1">
            <a:spLocks noChangeArrowheads="1"/>
          </p:cNvSpPr>
          <p:nvPr/>
        </p:nvSpPr>
        <p:spPr bwMode="auto">
          <a:xfrm>
            <a:off x="4419600" y="2317750"/>
            <a:ext cx="4572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4"/>
            </a:pPr>
            <a:r>
              <a:rPr lang="en-US">
                <a:cs typeface="Times New Roman" pitchFamily="18" charset="0"/>
              </a:rPr>
              <a:t>Solve using network analysis</a:t>
            </a:r>
          </a:p>
          <a:p>
            <a:pPr marL="914400" lvl="1" indent="-457200" algn="l">
              <a:buFontTx/>
              <a:buChar char="•"/>
            </a:pPr>
            <a:r>
              <a:rPr lang="en-US">
                <a:cs typeface="Times New Roman" pitchFamily="18" charset="0"/>
              </a:rPr>
              <a:t>Mesh current</a:t>
            </a:r>
          </a:p>
        </p:txBody>
      </p:sp>
      <p:graphicFrame>
        <p:nvGraphicFramePr>
          <p:cNvPr id="828457" name="Object 41"/>
          <p:cNvGraphicFramePr>
            <a:graphicFrameLocks noChangeAspect="1"/>
          </p:cNvGraphicFramePr>
          <p:nvPr>
            <p:ph sz="quarter" idx="3"/>
          </p:nvPr>
        </p:nvGraphicFramePr>
        <p:xfrm>
          <a:off x="4876800" y="3201988"/>
          <a:ext cx="3352800" cy="401637"/>
        </p:xfrm>
        <a:graphic>
          <a:graphicData uri="http://schemas.openxmlformats.org/presentationml/2006/ole">
            <p:oleObj spid="_x0000_s828457" name="Equation" r:id="rId5" imgW="1904760" imgH="228600" progId="Equation.3">
              <p:embed/>
            </p:oleObj>
          </a:graphicData>
        </a:graphic>
      </p:graphicFrame>
      <p:sp>
        <p:nvSpPr>
          <p:cNvPr id="828458" name="AutoShape 42"/>
          <p:cNvSpPr>
            <a:spLocks noChangeArrowheads="1"/>
          </p:cNvSpPr>
          <p:nvPr/>
        </p:nvSpPr>
        <p:spPr bwMode="auto">
          <a:xfrm>
            <a:off x="6400800" y="4495800"/>
            <a:ext cx="381000" cy="588963"/>
          </a:xfrm>
          <a:prstGeom prst="downArrow">
            <a:avLst>
              <a:gd name="adj1" fmla="val 50000"/>
              <a:gd name="adj2" fmla="val 38646"/>
            </a:avLst>
          </a:prstGeom>
          <a:solidFill>
            <a:srgbClr val="8495A9"/>
          </a:solidFill>
          <a:ln w="12700">
            <a:solidFill>
              <a:schemeClr val="tx1"/>
            </a:solidFill>
            <a:miter lim="800000"/>
            <a:headEnd type="none" w="lg" len="lg"/>
            <a:tailEnd type="none" w="lg" len="lg"/>
          </a:ln>
          <a:effectLst/>
        </p:spPr>
        <p:txBody>
          <a:bodyPr vert="eaVert" wrap="none" anchor="ct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Date Placeholder 4"/>
          <p:cNvSpPr>
            <a:spLocks noGrp="1"/>
          </p:cNvSpPr>
          <p:nvPr>
            <p:ph type="dt" sz="half" idx="10"/>
          </p:nvPr>
        </p:nvSpPr>
        <p:spPr/>
        <p:txBody>
          <a:bodyPr/>
          <a:lstStyle/>
          <a:p>
            <a:r>
              <a:rPr lang="en-US"/>
              <a:t>ECEN 301</a:t>
            </a:r>
          </a:p>
        </p:txBody>
      </p:sp>
      <p:sp>
        <p:nvSpPr>
          <p:cNvPr id="42" name="Footer Placeholder 5"/>
          <p:cNvSpPr>
            <a:spLocks noGrp="1"/>
          </p:cNvSpPr>
          <p:nvPr>
            <p:ph type="ftr" sz="quarter" idx="11"/>
          </p:nvPr>
        </p:nvSpPr>
        <p:spPr/>
        <p:txBody>
          <a:bodyPr/>
          <a:lstStyle/>
          <a:p>
            <a:r>
              <a:rPr lang="en-US"/>
              <a:t>Discussion #14 – AC Circuit Analysis</a:t>
            </a:r>
          </a:p>
        </p:txBody>
      </p:sp>
      <p:sp>
        <p:nvSpPr>
          <p:cNvPr id="43" name="Slide Number Placeholder 6"/>
          <p:cNvSpPr>
            <a:spLocks noGrp="1"/>
          </p:cNvSpPr>
          <p:nvPr>
            <p:ph type="sldNum" sz="quarter" idx="12"/>
          </p:nvPr>
        </p:nvSpPr>
        <p:spPr/>
        <p:txBody>
          <a:bodyPr/>
          <a:lstStyle/>
          <a:p>
            <a:pPr lvl="1"/>
            <a:fld id="{18CA7A43-AEEB-46DC-BB25-174B09FE874E}" type="slidenum">
              <a:rPr lang="en-US"/>
              <a:pPr lvl="1"/>
              <a:t>31</a:t>
            </a:fld>
            <a:endParaRPr lang="en-US"/>
          </a:p>
        </p:txBody>
      </p:sp>
      <p:sp>
        <p:nvSpPr>
          <p:cNvPr id="829442" name="Rectangle 2"/>
          <p:cNvSpPr>
            <a:spLocks noGrp="1" noChangeArrowheads="1"/>
          </p:cNvSpPr>
          <p:nvPr>
            <p:ph type="title"/>
          </p:nvPr>
        </p:nvSpPr>
        <p:spPr/>
        <p:txBody>
          <a:bodyPr/>
          <a:lstStyle/>
          <a:p>
            <a:r>
              <a:rPr lang="en-US"/>
              <a:t>RLC Circuits</a:t>
            </a:r>
          </a:p>
        </p:txBody>
      </p:sp>
      <p:sp>
        <p:nvSpPr>
          <p:cNvPr id="829443" name="Rectangle 3"/>
          <p:cNvSpPr>
            <a:spLocks noGrp="1" noChangeArrowheads="1"/>
          </p:cNvSpPr>
          <p:nvPr>
            <p:ph type="body" sz="half" idx="1"/>
          </p:nvPr>
        </p:nvSpPr>
        <p:spPr>
          <a:xfrm>
            <a:off x="406400" y="1333500"/>
            <a:ext cx="8585200" cy="1409700"/>
          </a:xfrm>
        </p:spPr>
        <p:txBody>
          <a:bodyPr/>
          <a:lstStyle/>
          <a:p>
            <a:r>
              <a:rPr lang="en-US" sz="2400" b="1" u="sng"/>
              <a:t>Example3</a:t>
            </a:r>
            <a:r>
              <a:rPr lang="en-US" sz="2400"/>
              <a:t>: find </a:t>
            </a:r>
            <a:r>
              <a:rPr lang="en-US" sz="2400" b="1" i="1"/>
              <a:t>i</a:t>
            </a:r>
            <a:r>
              <a:rPr lang="en-US" sz="2400" b="1" i="1" baseline="-25000"/>
              <a:t>a</a:t>
            </a:r>
            <a:r>
              <a:rPr lang="en-US" sz="2400" b="1"/>
              <a:t>(t)</a:t>
            </a:r>
            <a:r>
              <a:rPr lang="en-US" sz="2400"/>
              <a:t> and </a:t>
            </a:r>
            <a:r>
              <a:rPr lang="en-US" sz="2400" b="1" i="1"/>
              <a:t>i</a:t>
            </a:r>
            <a:r>
              <a:rPr lang="en-US" sz="2400" b="1" i="1" baseline="-25000"/>
              <a:t>b</a:t>
            </a:r>
            <a:r>
              <a:rPr lang="en-US" sz="2400" b="1"/>
              <a:t>(t)</a:t>
            </a:r>
            <a:endParaRPr lang="en-US" sz="2400" b="1" i="1" baseline="-25000">
              <a:cs typeface="Times New Roman" pitchFamily="18" charset="0"/>
            </a:endParaRPr>
          </a:p>
          <a:p>
            <a:pPr lvl="1"/>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a:cs typeface="Times New Roman" pitchFamily="18" charset="0"/>
              </a:rPr>
              <a:t>= 15cos(</a:t>
            </a:r>
            <a:r>
              <a:rPr lang="en-US" sz="2000" b="1">
                <a:cs typeface="Times New Roman" pitchFamily="18" charset="0"/>
              </a:rPr>
              <a:t>1500</a:t>
            </a:r>
            <a:r>
              <a:rPr lang="en-US" sz="2000">
                <a:cs typeface="Times New Roman" pitchFamily="18" charset="0"/>
              </a:rPr>
              <a:t>t)V,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100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75</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0.5H, </a:t>
            </a:r>
            <a:r>
              <a:rPr lang="en-US" sz="2000" b="1">
                <a:cs typeface="Times New Roman" pitchFamily="18" charset="0"/>
              </a:rPr>
              <a:t>C </a:t>
            </a:r>
            <a:r>
              <a:rPr lang="en-US" sz="2000">
                <a:cs typeface="Times New Roman" pitchFamily="18" charset="0"/>
              </a:rPr>
              <a:t>= 1uF</a:t>
            </a:r>
          </a:p>
        </p:txBody>
      </p:sp>
      <p:cxnSp>
        <p:nvCxnSpPr>
          <p:cNvPr id="829445" name="AutoShape 5"/>
          <p:cNvCxnSpPr>
            <a:cxnSpLocks noChangeShapeType="1"/>
            <a:stCxn id="829452" idx="2"/>
            <a:endCxn id="829457" idx="4"/>
          </p:cNvCxnSpPr>
          <p:nvPr/>
        </p:nvCxnSpPr>
        <p:spPr bwMode="auto">
          <a:xfrm rot="10800000">
            <a:off x="1057275" y="3916363"/>
            <a:ext cx="1317625" cy="676275"/>
          </a:xfrm>
          <a:prstGeom prst="bentConnector2">
            <a:avLst/>
          </a:prstGeom>
          <a:noFill/>
          <a:ln w="12700">
            <a:solidFill>
              <a:schemeClr val="tx1"/>
            </a:solidFill>
            <a:miter lim="800000"/>
            <a:headEnd type="none" w="lg" len="lg"/>
            <a:tailEnd type="none" w="lg" len="lg"/>
          </a:ln>
          <a:effectLst/>
        </p:spPr>
      </p:cxnSp>
      <p:cxnSp>
        <p:nvCxnSpPr>
          <p:cNvPr id="829446" name="AutoShape 6"/>
          <p:cNvCxnSpPr>
            <a:cxnSpLocks noChangeShapeType="1"/>
            <a:stCxn id="829465" idx="2"/>
            <a:endCxn id="829473" idx="3"/>
          </p:cNvCxnSpPr>
          <p:nvPr/>
        </p:nvCxnSpPr>
        <p:spPr bwMode="auto">
          <a:xfrm flipH="1" flipV="1">
            <a:off x="2025650" y="2740025"/>
            <a:ext cx="354013" cy="4763"/>
          </a:xfrm>
          <a:prstGeom prst="straightConnector1">
            <a:avLst/>
          </a:prstGeom>
          <a:noFill/>
          <a:ln w="12700">
            <a:solidFill>
              <a:schemeClr val="tx1"/>
            </a:solidFill>
            <a:round/>
            <a:headEnd type="none" w="lg" len="lg"/>
            <a:tailEnd type="none" w="lg" len="lg"/>
          </a:ln>
          <a:effectLst/>
        </p:spPr>
      </p:cxnSp>
      <p:grpSp>
        <p:nvGrpSpPr>
          <p:cNvPr id="829447" name="Group 7"/>
          <p:cNvGrpSpPr>
            <a:grpSpLocks/>
          </p:cNvGrpSpPr>
          <p:nvPr/>
        </p:nvGrpSpPr>
        <p:grpSpPr bwMode="auto">
          <a:xfrm>
            <a:off x="2211388" y="4835525"/>
            <a:ext cx="457200" cy="152400"/>
            <a:chOff x="1392" y="3552"/>
            <a:chExt cx="288" cy="96"/>
          </a:xfrm>
        </p:grpSpPr>
        <p:sp>
          <p:nvSpPr>
            <p:cNvPr id="829448" name="Line 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9449" name="Line 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9450" name="Line 1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9451" name="Line 11"/>
          <p:cNvSpPr>
            <a:spLocks noChangeShapeType="1"/>
          </p:cNvSpPr>
          <p:nvPr/>
        </p:nvSpPr>
        <p:spPr bwMode="auto">
          <a:xfrm flipV="1">
            <a:off x="2444750" y="4592638"/>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29452" name="Oval 12"/>
          <p:cNvSpPr>
            <a:spLocks noChangeArrowheads="1"/>
          </p:cNvSpPr>
          <p:nvPr/>
        </p:nvSpPr>
        <p:spPr bwMode="auto">
          <a:xfrm>
            <a:off x="2374900" y="4530725"/>
            <a:ext cx="131763"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9453" name="Text Box 13"/>
          <p:cNvSpPr txBox="1">
            <a:spLocks noChangeArrowheads="1"/>
          </p:cNvSpPr>
          <p:nvPr/>
        </p:nvSpPr>
        <p:spPr bwMode="auto">
          <a:xfrm>
            <a:off x="1379538" y="2209800"/>
            <a:ext cx="823912"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r>
              <a:rPr lang="en-US" b="1"/>
              <a:t>–</a:t>
            </a:r>
          </a:p>
        </p:txBody>
      </p:sp>
      <p:cxnSp>
        <p:nvCxnSpPr>
          <p:cNvPr id="829454" name="AutoShape 14"/>
          <p:cNvCxnSpPr>
            <a:cxnSpLocks noChangeShapeType="1"/>
            <a:stCxn id="829460" idx="0"/>
            <a:endCxn id="829473" idx="1"/>
          </p:cNvCxnSpPr>
          <p:nvPr/>
        </p:nvCxnSpPr>
        <p:spPr bwMode="auto">
          <a:xfrm rot="16200000">
            <a:off x="993775" y="2803525"/>
            <a:ext cx="604838" cy="477838"/>
          </a:xfrm>
          <a:prstGeom prst="bentConnector2">
            <a:avLst/>
          </a:prstGeom>
          <a:noFill/>
          <a:ln w="12700">
            <a:solidFill>
              <a:schemeClr val="tx1"/>
            </a:solidFill>
            <a:miter lim="800000"/>
            <a:headEnd type="none" w="lg" len="lg"/>
            <a:tailEnd type="none" w="lg" len="lg"/>
          </a:ln>
          <a:effectLst/>
        </p:spPr>
      </p:cxnSp>
      <p:grpSp>
        <p:nvGrpSpPr>
          <p:cNvPr id="829455" name="Group 15"/>
          <p:cNvGrpSpPr>
            <a:grpSpLocks/>
          </p:cNvGrpSpPr>
          <p:nvPr/>
        </p:nvGrpSpPr>
        <p:grpSpPr bwMode="auto">
          <a:xfrm>
            <a:off x="76200" y="3108325"/>
            <a:ext cx="1244600" cy="877888"/>
            <a:chOff x="2756" y="2678"/>
            <a:chExt cx="784" cy="553"/>
          </a:xfrm>
        </p:grpSpPr>
        <p:sp>
          <p:nvSpPr>
            <p:cNvPr id="829456" name="Text Box 16"/>
            <p:cNvSpPr txBox="1">
              <a:spLocks noChangeArrowheads="1"/>
            </p:cNvSpPr>
            <p:nvPr/>
          </p:nvSpPr>
          <p:spPr bwMode="auto">
            <a:xfrm>
              <a:off x="2756" y="2678"/>
              <a:ext cx="548"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s</a:t>
              </a:r>
              <a:r>
                <a:rPr lang="en-US" sz="2000" b="1"/>
                <a:t>(j</a:t>
              </a:r>
              <a:r>
                <a:rPr lang="el-GR" sz="2000" b="1">
                  <a:cs typeface="Times New Roman" pitchFamily="18" charset="0"/>
                </a:rPr>
                <a:t>ω</a:t>
              </a:r>
              <a:r>
                <a:rPr lang="en-US" sz="2000" b="1"/>
                <a:t>)</a:t>
              </a:r>
              <a:endParaRPr lang="en-US" sz="2000"/>
            </a:p>
          </p:txBody>
        </p:sp>
        <p:sp>
          <p:nvSpPr>
            <p:cNvPr id="829457" name="Oval 17"/>
            <p:cNvSpPr>
              <a:spLocks noChangeArrowheads="1"/>
            </p:cNvSpPr>
            <p:nvPr/>
          </p:nvSpPr>
          <p:spPr bwMode="auto">
            <a:xfrm>
              <a:off x="3208" y="2877"/>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9458" name="Text Box 18"/>
            <p:cNvSpPr txBox="1">
              <a:spLocks noChangeArrowheads="1"/>
            </p:cNvSpPr>
            <p:nvPr/>
          </p:nvSpPr>
          <p:spPr bwMode="auto">
            <a:xfrm>
              <a:off x="3317" y="28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9459" name="Text Box 19"/>
            <p:cNvSpPr txBox="1">
              <a:spLocks noChangeArrowheads="1"/>
            </p:cNvSpPr>
            <p:nvPr/>
          </p:nvSpPr>
          <p:spPr bwMode="auto">
            <a:xfrm>
              <a:off x="3314" y="292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9460" name="Text Box 20"/>
            <p:cNvSpPr txBox="1">
              <a:spLocks noChangeArrowheads="1"/>
            </p:cNvSpPr>
            <p:nvPr/>
          </p:nvSpPr>
          <p:spPr bwMode="auto">
            <a:xfrm>
              <a:off x="3275" y="2827"/>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9461" name="Text Box 21"/>
            <p:cNvSpPr txBox="1">
              <a:spLocks noChangeArrowheads="1"/>
            </p:cNvSpPr>
            <p:nvPr/>
          </p:nvSpPr>
          <p:spPr bwMode="auto">
            <a:xfrm>
              <a:off x="3279" y="2914"/>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29462" name="AutoShape 22"/>
          <p:cNvCxnSpPr>
            <a:cxnSpLocks noChangeShapeType="1"/>
            <a:stCxn id="829474" idx="3"/>
            <a:endCxn id="829472" idx="3"/>
          </p:cNvCxnSpPr>
          <p:nvPr/>
        </p:nvCxnSpPr>
        <p:spPr bwMode="auto">
          <a:xfrm>
            <a:off x="3365500" y="2743200"/>
            <a:ext cx="404813" cy="765175"/>
          </a:xfrm>
          <a:prstGeom prst="bentConnector2">
            <a:avLst/>
          </a:prstGeom>
          <a:noFill/>
          <a:ln w="12700">
            <a:solidFill>
              <a:schemeClr val="tx1"/>
            </a:solidFill>
            <a:miter lim="800000"/>
            <a:headEnd type="none" w="lg" len="lg"/>
            <a:tailEnd type="none" w="lg" len="lg"/>
          </a:ln>
          <a:effectLst/>
        </p:spPr>
      </p:cxnSp>
      <p:cxnSp>
        <p:nvCxnSpPr>
          <p:cNvPr id="829463" name="AutoShape 23"/>
          <p:cNvCxnSpPr>
            <a:cxnSpLocks noChangeShapeType="1"/>
            <a:stCxn id="829452" idx="6"/>
            <a:endCxn id="829472" idx="1"/>
          </p:cNvCxnSpPr>
          <p:nvPr/>
        </p:nvCxnSpPr>
        <p:spPr bwMode="auto">
          <a:xfrm flipV="1">
            <a:off x="2506663" y="3998913"/>
            <a:ext cx="1263650" cy="593725"/>
          </a:xfrm>
          <a:prstGeom prst="bentConnector2">
            <a:avLst/>
          </a:prstGeom>
          <a:noFill/>
          <a:ln w="12700">
            <a:solidFill>
              <a:schemeClr val="tx1"/>
            </a:solidFill>
            <a:miter lim="800000"/>
            <a:headEnd type="none" w="lg" len="lg"/>
            <a:tailEnd type="none" w="lg" len="lg"/>
          </a:ln>
          <a:effectLst/>
        </p:spPr>
      </p:cxnSp>
      <p:sp>
        <p:nvSpPr>
          <p:cNvPr id="829464" name="Text Box 24"/>
          <p:cNvSpPr txBox="1">
            <a:spLocks noChangeArrowheads="1"/>
          </p:cNvSpPr>
          <p:nvPr/>
        </p:nvSpPr>
        <p:spPr bwMode="auto">
          <a:xfrm>
            <a:off x="3886200" y="3275013"/>
            <a:ext cx="522288" cy="915987"/>
          </a:xfrm>
          <a:prstGeom prst="rect">
            <a:avLst/>
          </a:prstGeom>
          <a:noFill/>
          <a:ln w="12700">
            <a:noFill/>
            <a:miter lim="800000"/>
            <a:headEnd type="none" w="lg" len="lg"/>
            <a:tailEnd type="none" w="lg" len="lg"/>
          </a:ln>
          <a:effectLst/>
        </p:spPr>
        <p:txBody>
          <a:bodyPr wrap="none">
            <a:spAutoFit/>
          </a:bodyPr>
          <a:lstStyle/>
          <a:p>
            <a:r>
              <a:rPr lang="en-US" b="1"/>
              <a:t>+</a:t>
            </a:r>
          </a:p>
          <a:p>
            <a:r>
              <a:rPr lang="en-US" b="1"/>
              <a:t>Z</a:t>
            </a:r>
            <a:r>
              <a:rPr lang="en-US" b="1" baseline="-25000"/>
              <a:t>R2</a:t>
            </a:r>
            <a:endParaRPr lang="en-US" b="1"/>
          </a:p>
          <a:p>
            <a:r>
              <a:rPr lang="en-US" b="1"/>
              <a:t>–</a:t>
            </a:r>
          </a:p>
        </p:txBody>
      </p:sp>
      <p:sp>
        <p:nvSpPr>
          <p:cNvPr id="829465" name="Oval 25"/>
          <p:cNvSpPr>
            <a:spLocks noChangeArrowheads="1"/>
          </p:cNvSpPr>
          <p:nvPr/>
        </p:nvSpPr>
        <p:spPr bwMode="auto">
          <a:xfrm>
            <a:off x="2379663" y="2682875"/>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9466" name="AutoShape 26"/>
          <p:cNvCxnSpPr>
            <a:cxnSpLocks noChangeShapeType="1"/>
            <a:stCxn id="829465" idx="6"/>
            <a:endCxn id="829474" idx="1"/>
          </p:cNvCxnSpPr>
          <p:nvPr/>
        </p:nvCxnSpPr>
        <p:spPr bwMode="auto">
          <a:xfrm flipV="1">
            <a:off x="2511425" y="2743200"/>
            <a:ext cx="363538" cy="1588"/>
          </a:xfrm>
          <a:prstGeom prst="straightConnector1">
            <a:avLst/>
          </a:prstGeom>
          <a:noFill/>
          <a:ln w="12700">
            <a:solidFill>
              <a:schemeClr val="tx1"/>
            </a:solidFill>
            <a:round/>
            <a:headEnd type="none" w="lg" len="lg"/>
            <a:tailEnd type="none" w="lg" len="lg"/>
          </a:ln>
          <a:effectLst/>
        </p:spPr>
      </p:cxnSp>
      <p:cxnSp>
        <p:nvCxnSpPr>
          <p:cNvPr id="829467" name="AutoShape 27"/>
          <p:cNvCxnSpPr>
            <a:cxnSpLocks noChangeShapeType="1"/>
            <a:stCxn id="829452" idx="0"/>
            <a:endCxn id="829475" idx="1"/>
          </p:cNvCxnSpPr>
          <p:nvPr/>
        </p:nvCxnSpPr>
        <p:spPr bwMode="auto">
          <a:xfrm flipV="1">
            <a:off x="2441575" y="3965575"/>
            <a:ext cx="6350" cy="565150"/>
          </a:xfrm>
          <a:prstGeom prst="straightConnector1">
            <a:avLst/>
          </a:prstGeom>
          <a:noFill/>
          <a:ln w="12700">
            <a:solidFill>
              <a:schemeClr val="tx1"/>
            </a:solidFill>
            <a:round/>
            <a:headEnd type="none" w="lg" len="lg"/>
            <a:tailEnd type="none" w="lg" len="lg"/>
          </a:ln>
          <a:effectLst/>
        </p:spPr>
      </p:cxnSp>
      <p:cxnSp>
        <p:nvCxnSpPr>
          <p:cNvPr id="829468" name="AutoShape 28"/>
          <p:cNvCxnSpPr>
            <a:cxnSpLocks noChangeShapeType="1"/>
            <a:stCxn id="829465" idx="4"/>
            <a:endCxn id="829475" idx="3"/>
          </p:cNvCxnSpPr>
          <p:nvPr/>
        </p:nvCxnSpPr>
        <p:spPr bwMode="auto">
          <a:xfrm>
            <a:off x="2446338" y="2805113"/>
            <a:ext cx="1587" cy="669925"/>
          </a:xfrm>
          <a:prstGeom prst="straightConnector1">
            <a:avLst/>
          </a:prstGeom>
          <a:noFill/>
          <a:ln w="12700">
            <a:solidFill>
              <a:schemeClr val="tx1"/>
            </a:solidFill>
            <a:round/>
            <a:headEnd type="none" w="lg" len="lg"/>
            <a:tailEnd type="none" w="lg" len="lg"/>
          </a:ln>
          <a:effectLst/>
        </p:spPr>
      </p:cxnSp>
      <p:sp>
        <p:nvSpPr>
          <p:cNvPr id="829469" name="Arc 29"/>
          <p:cNvSpPr>
            <a:spLocks/>
          </p:cNvSpPr>
          <p:nvPr/>
        </p:nvSpPr>
        <p:spPr bwMode="auto">
          <a:xfrm>
            <a:off x="1411288" y="3201988"/>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9470" name="Text Box 30"/>
          <p:cNvSpPr txBox="1">
            <a:spLocks noChangeArrowheads="1"/>
          </p:cNvSpPr>
          <p:nvPr/>
        </p:nvSpPr>
        <p:spPr bwMode="auto">
          <a:xfrm>
            <a:off x="1350963" y="3675063"/>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829471" name="Arc 31"/>
          <p:cNvSpPr>
            <a:spLocks/>
          </p:cNvSpPr>
          <p:nvPr/>
        </p:nvSpPr>
        <p:spPr bwMode="auto">
          <a:xfrm>
            <a:off x="2782888" y="3211513"/>
            <a:ext cx="614362" cy="1152525"/>
          </a:xfrm>
          <a:custGeom>
            <a:avLst/>
            <a:gdLst>
              <a:gd name="G0" fmla="+- 21600 0 0"/>
              <a:gd name="G1" fmla="+- 21600 0 0"/>
              <a:gd name="G2" fmla="+- 21600 0 0"/>
              <a:gd name="T0" fmla="*/ 21600 w 43200"/>
              <a:gd name="T1" fmla="*/ 0 h 43200"/>
              <a:gd name="T2" fmla="*/ 3161 w 43200"/>
              <a:gd name="T3" fmla="*/ 1035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7630"/>
                  <a:pt x="1093" y="13738"/>
                  <a:pt x="3160" y="10349"/>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829472" name="Rectangle 32"/>
          <p:cNvSpPr>
            <a:spLocks noChangeArrowheads="1"/>
          </p:cNvSpPr>
          <p:nvPr/>
        </p:nvSpPr>
        <p:spPr bwMode="auto">
          <a:xfrm rot="-5400000">
            <a:off x="3523456" y="3599657"/>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9473" name="Rectangle 33"/>
          <p:cNvSpPr>
            <a:spLocks noChangeArrowheads="1"/>
          </p:cNvSpPr>
          <p:nvPr/>
        </p:nvSpPr>
        <p:spPr bwMode="auto">
          <a:xfrm>
            <a:off x="1535113" y="2587625"/>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9474" name="Rectangle 34"/>
          <p:cNvSpPr>
            <a:spLocks noChangeArrowheads="1"/>
          </p:cNvSpPr>
          <p:nvPr/>
        </p:nvSpPr>
        <p:spPr bwMode="auto">
          <a:xfrm>
            <a:off x="2874963" y="259080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9475" name="Rectangle 35"/>
          <p:cNvSpPr>
            <a:spLocks noChangeArrowheads="1"/>
          </p:cNvSpPr>
          <p:nvPr/>
        </p:nvSpPr>
        <p:spPr bwMode="auto">
          <a:xfrm rot="-5400000">
            <a:off x="2201069" y="3566319"/>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9476" name="Text Box 36"/>
          <p:cNvSpPr txBox="1">
            <a:spLocks noChangeArrowheads="1"/>
          </p:cNvSpPr>
          <p:nvPr/>
        </p:nvSpPr>
        <p:spPr bwMode="auto">
          <a:xfrm>
            <a:off x="2736850" y="2209800"/>
            <a:ext cx="739775"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r>
              <a:rPr lang="en-US" b="1"/>
              <a:t>–</a:t>
            </a:r>
          </a:p>
        </p:txBody>
      </p:sp>
      <p:sp>
        <p:nvSpPr>
          <p:cNvPr id="829477" name="Text Box 37"/>
          <p:cNvSpPr txBox="1">
            <a:spLocks noChangeArrowheads="1"/>
          </p:cNvSpPr>
          <p:nvPr/>
        </p:nvSpPr>
        <p:spPr bwMode="auto">
          <a:xfrm>
            <a:off x="1927225" y="3025775"/>
            <a:ext cx="446088" cy="915988"/>
          </a:xfrm>
          <a:prstGeom prst="rect">
            <a:avLst/>
          </a:prstGeom>
          <a:noFill/>
          <a:ln w="12700">
            <a:noFill/>
            <a:miter lim="800000"/>
            <a:headEnd type="none" w="lg" len="lg"/>
            <a:tailEnd type="none" w="lg" len="lg"/>
          </a:ln>
          <a:effectLst/>
        </p:spPr>
        <p:txBody>
          <a:bodyPr wrap="none">
            <a:spAutoFit/>
          </a:bodyPr>
          <a:lstStyle/>
          <a:p>
            <a:r>
              <a:rPr lang="en-US" b="1"/>
              <a:t> +</a:t>
            </a:r>
          </a:p>
          <a:p>
            <a:r>
              <a:rPr lang="en-US" b="1"/>
              <a:t>Z</a:t>
            </a:r>
            <a:r>
              <a:rPr lang="en-US" b="1" baseline="-25000"/>
              <a:t>C</a:t>
            </a:r>
          </a:p>
          <a:p>
            <a:r>
              <a:rPr lang="en-US" b="1"/>
              <a:t>– </a:t>
            </a:r>
          </a:p>
        </p:txBody>
      </p:sp>
      <p:sp>
        <p:nvSpPr>
          <p:cNvPr id="829478" name="Text Box 38"/>
          <p:cNvSpPr txBox="1">
            <a:spLocks noChangeArrowheads="1"/>
          </p:cNvSpPr>
          <p:nvPr/>
        </p:nvSpPr>
        <p:spPr bwMode="auto">
          <a:xfrm>
            <a:off x="2760663" y="3676650"/>
            <a:ext cx="744537"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cs typeface="Times New Roman" pitchFamily="18" charset="0"/>
              </a:rPr>
              <a:t>ω</a:t>
            </a:r>
            <a:r>
              <a:rPr lang="en-US" b="1"/>
              <a:t>)</a:t>
            </a:r>
          </a:p>
        </p:txBody>
      </p:sp>
      <p:graphicFrame>
        <p:nvGraphicFramePr>
          <p:cNvPr id="829479" name="Object 39"/>
          <p:cNvGraphicFramePr>
            <a:graphicFrameLocks noChangeAspect="1"/>
          </p:cNvGraphicFramePr>
          <p:nvPr/>
        </p:nvGraphicFramePr>
        <p:xfrm>
          <a:off x="4833938" y="3165475"/>
          <a:ext cx="3819525" cy="876300"/>
        </p:xfrm>
        <a:graphic>
          <a:graphicData uri="http://schemas.openxmlformats.org/presentationml/2006/ole">
            <p:oleObj spid="_x0000_s829479" name="Equation" r:id="rId3" imgW="1993680" imgH="457200" progId="Equation.3">
              <p:embed/>
            </p:oleObj>
          </a:graphicData>
        </a:graphic>
      </p:graphicFrame>
      <p:sp>
        <p:nvSpPr>
          <p:cNvPr id="829483" name="Text Box 43"/>
          <p:cNvSpPr txBox="1">
            <a:spLocks noChangeArrowheads="1"/>
          </p:cNvSpPr>
          <p:nvPr/>
        </p:nvSpPr>
        <p:spPr bwMode="auto">
          <a:xfrm>
            <a:off x="4419600" y="2317750"/>
            <a:ext cx="4572000" cy="379413"/>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startAt="5"/>
            </a:pPr>
            <a:r>
              <a:rPr lang="en-US">
                <a:cs typeface="Times New Roman" pitchFamily="18" charset="0"/>
              </a:rPr>
              <a:t>Convert to Time domain</a:t>
            </a:r>
          </a:p>
        </p:txBody>
      </p:sp>
      <p:graphicFrame>
        <p:nvGraphicFramePr>
          <p:cNvPr id="829486" name="Object 46"/>
          <p:cNvGraphicFramePr>
            <a:graphicFrameLocks noChangeAspect="1"/>
          </p:cNvGraphicFramePr>
          <p:nvPr>
            <p:ph sz="half" idx="2"/>
          </p:nvPr>
        </p:nvGraphicFramePr>
        <p:xfrm>
          <a:off x="5037138" y="4402138"/>
          <a:ext cx="3422650" cy="838200"/>
        </p:xfrm>
        <a:graphic>
          <a:graphicData uri="http://schemas.openxmlformats.org/presentationml/2006/ole">
            <p:oleObj spid="_x0000_s829486" name="Equation" r:id="rId4" imgW="1866600" imgH="457200" progId="Equation.3">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Date Placeholder 3"/>
          <p:cNvSpPr>
            <a:spLocks noGrp="1"/>
          </p:cNvSpPr>
          <p:nvPr>
            <p:ph type="dt" sz="half" idx="10"/>
          </p:nvPr>
        </p:nvSpPr>
        <p:spPr/>
        <p:txBody>
          <a:bodyPr/>
          <a:lstStyle/>
          <a:p>
            <a:r>
              <a:rPr lang="en-US"/>
              <a:t>ECEN 301</a:t>
            </a:r>
          </a:p>
        </p:txBody>
      </p:sp>
      <p:sp>
        <p:nvSpPr>
          <p:cNvPr id="70" name="Footer Placeholder 4"/>
          <p:cNvSpPr>
            <a:spLocks noGrp="1"/>
          </p:cNvSpPr>
          <p:nvPr>
            <p:ph type="ftr" sz="quarter" idx="11"/>
          </p:nvPr>
        </p:nvSpPr>
        <p:spPr/>
        <p:txBody>
          <a:bodyPr/>
          <a:lstStyle/>
          <a:p>
            <a:r>
              <a:rPr lang="en-US"/>
              <a:t>Discussion #14 – AC Circuit Analysis</a:t>
            </a:r>
          </a:p>
        </p:txBody>
      </p:sp>
      <p:sp>
        <p:nvSpPr>
          <p:cNvPr id="71" name="Slide Number Placeholder 5"/>
          <p:cNvSpPr>
            <a:spLocks noGrp="1"/>
          </p:cNvSpPr>
          <p:nvPr>
            <p:ph type="sldNum" sz="quarter" idx="12"/>
          </p:nvPr>
        </p:nvSpPr>
        <p:spPr/>
        <p:txBody>
          <a:bodyPr/>
          <a:lstStyle/>
          <a:p>
            <a:pPr lvl="1"/>
            <a:fld id="{71118250-F59C-4D60-B643-78DC80322EE7}" type="slidenum">
              <a:rPr lang="en-US"/>
              <a:pPr lvl="1"/>
              <a:t>32</a:t>
            </a:fld>
            <a:endParaRPr lang="en-US"/>
          </a:p>
        </p:txBody>
      </p:sp>
      <p:sp>
        <p:nvSpPr>
          <p:cNvPr id="795740" name="Rectangle 92"/>
          <p:cNvSpPr>
            <a:spLocks noChangeArrowheads="1"/>
          </p:cNvSpPr>
          <p:nvPr/>
        </p:nvSpPr>
        <p:spPr bwMode="auto">
          <a:xfrm>
            <a:off x="3124200" y="2192338"/>
            <a:ext cx="2870200" cy="1846262"/>
          </a:xfrm>
          <a:prstGeom prst="rect">
            <a:avLst/>
          </a:prstGeom>
          <a:solidFill>
            <a:srgbClr val="FFFFFF"/>
          </a:solidFill>
          <a:ln w="12700">
            <a:solidFill>
              <a:schemeClr val="tx1"/>
            </a:solidFill>
            <a:miter lim="800000"/>
            <a:headEnd type="none" w="lg" len="lg"/>
            <a:tailEnd type="none" w="lg" len="lg"/>
          </a:ln>
          <a:effectLst/>
        </p:spPr>
        <p:txBody>
          <a:bodyPr wrap="none" anchor="ctr"/>
          <a:lstStyle/>
          <a:p>
            <a:endParaRPr lang="en-US"/>
          </a:p>
        </p:txBody>
      </p:sp>
      <p:sp>
        <p:nvSpPr>
          <p:cNvPr id="795650" name="Rectangle 2"/>
          <p:cNvSpPr>
            <a:spLocks noGrp="1" noChangeArrowheads="1"/>
          </p:cNvSpPr>
          <p:nvPr>
            <p:ph type="title"/>
          </p:nvPr>
        </p:nvSpPr>
        <p:spPr/>
        <p:txBody>
          <a:bodyPr/>
          <a:lstStyle/>
          <a:p>
            <a:r>
              <a:rPr lang="en-US"/>
              <a:t>AC Equivalent Circuits</a:t>
            </a:r>
          </a:p>
        </p:txBody>
      </p:sp>
      <p:sp>
        <p:nvSpPr>
          <p:cNvPr id="795651" name="Rectangle 3"/>
          <p:cNvSpPr>
            <a:spLocks noGrp="1" noChangeArrowheads="1"/>
          </p:cNvSpPr>
          <p:nvPr>
            <p:ph type="body" idx="1"/>
          </p:nvPr>
        </p:nvSpPr>
        <p:spPr>
          <a:xfrm>
            <a:off x="406400" y="1333500"/>
            <a:ext cx="8356600" cy="815975"/>
          </a:xfrm>
          <a:solidFill>
            <a:srgbClr val="8495A9"/>
          </a:solidFill>
          <a:ln>
            <a:solidFill>
              <a:schemeClr val="tx1"/>
            </a:solidFill>
          </a:ln>
        </p:spPr>
        <p:txBody>
          <a:bodyPr/>
          <a:lstStyle/>
          <a:p>
            <a:pPr>
              <a:lnSpc>
                <a:spcPct val="90000"/>
              </a:lnSpc>
              <a:buFont typeface="Monotype Sorts" pitchFamily="2" charset="2"/>
              <a:buNone/>
            </a:pPr>
            <a:r>
              <a:rPr lang="en-US" sz="2400" b="1"/>
              <a:t>Th</a:t>
            </a:r>
            <a:r>
              <a:rPr lang="en-US" sz="2400" b="1">
                <a:cs typeface="Times New Roman" pitchFamily="18" charset="0"/>
              </a:rPr>
              <a:t>évenin</a:t>
            </a:r>
            <a:r>
              <a:rPr lang="en-US" sz="2400">
                <a:cs typeface="Times New Roman" pitchFamily="18" charset="0"/>
              </a:rPr>
              <a:t> and </a:t>
            </a:r>
            <a:r>
              <a:rPr lang="en-US" sz="2400" b="1">
                <a:cs typeface="Times New Roman" pitchFamily="18" charset="0"/>
              </a:rPr>
              <a:t>Norton</a:t>
            </a:r>
            <a:r>
              <a:rPr lang="en-US" sz="2400">
                <a:cs typeface="Times New Roman" pitchFamily="18" charset="0"/>
              </a:rPr>
              <a:t> equivalent circuits apply in AC analysis</a:t>
            </a:r>
          </a:p>
          <a:p>
            <a:pPr lvl="1">
              <a:lnSpc>
                <a:spcPct val="90000"/>
              </a:lnSpc>
              <a:buClr>
                <a:schemeClr val="tx1"/>
              </a:buClr>
            </a:pPr>
            <a:r>
              <a:rPr lang="en-US" sz="2000">
                <a:cs typeface="Times New Roman" pitchFamily="18" charset="0"/>
              </a:rPr>
              <a:t>Equivalent voltage/current will be </a:t>
            </a:r>
            <a:r>
              <a:rPr lang="en-US" sz="2000" b="1">
                <a:cs typeface="Times New Roman" pitchFamily="18" charset="0"/>
              </a:rPr>
              <a:t>complex</a:t>
            </a:r>
            <a:r>
              <a:rPr lang="en-US" sz="2000">
                <a:cs typeface="Times New Roman" pitchFamily="18" charset="0"/>
              </a:rPr>
              <a:t> and </a:t>
            </a:r>
            <a:r>
              <a:rPr lang="en-US" sz="2000" b="1">
                <a:cs typeface="Times New Roman" pitchFamily="18" charset="0"/>
              </a:rPr>
              <a:t>frequency dependent</a:t>
            </a:r>
          </a:p>
        </p:txBody>
      </p:sp>
      <p:grpSp>
        <p:nvGrpSpPr>
          <p:cNvPr id="795732" name="Group 84"/>
          <p:cNvGrpSpPr>
            <a:grpSpLocks/>
          </p:cNvGrpSpPr>
          <p:nvPr/>
        </p:nvGrpSpPr>
        <p:grpSpPr bwMode="auto">
          <a:xfrm>
            <a:off x="3408363" y="2133600"/>
            <a:ext cx="2365375" cy="1784350"/>
            <a:chOff x="2147" y="1401"/>
            <a:chExt cx="1490" cy="1124"/>
          </a:xfrm>
        </p:grpSpPr>
        <p:sp>
          <p:nvSpPr>
            <p:cNvPr id="795653" name="Oval 5"/>
            <p:cNvSpPr>
              <a:spLocks noChangeArrowheads="1"/>
            </p:cNvSpPr>
            <p:nvPr/>
          </p:nvSpPr>
          <p:spPr bwMode="auto">
            <a:xfrm>
              <a:off x="2877" y="2386"/>
              <a:ext cx="78" cy="6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5654" name="Oval 6"/>
            <p:cNvSpPr>
              <a:spLocks noChangeArrowheads="1"/>
            </p:cNvSpPr>
            <p:nvPr/>
          </p:nvSpPr>
          <p:spPr bwMode="auto">
            <a:xfrm>
              <a:off x="2877" y="1672"/>
              <a:ext cx="78" cy="6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5655" name="AutoShape 7"/>
            <p:cNvCxnSpPr>
              <a:cxnSpLocks noChangeShapeType="1"/>
              <a:stCxn id="795654" idx="2"/>
            </p:cNvCxnSpPr>
            <p:nvPr/>
          </p:nvCxnSpPr>
          <p:spPr bwMode="auto">
            <a:xfrm flipH="1">
              <a:off x="2632" y="1706"/>
              <a:ext cx="245" cy="0"/>
            </a:xfrm>
            <a:prstGeom prst="straightConnector1">
              <a:avLst/>
            </a:prstGeom>
            <a:noFill/>
            <a:ln w="12700">
              <a:solidFill>
                <a:schemeClr val="tx1"/>
              </a:solidFill>
              <a:round/>
              <a:headEnd type="none" w="lg" len="lg"/>
              <a:tailEnd type="none" w="lg" len="lg"/>
            </a:ln>
            <a:effectLst/>
          </p:spPr>
        </p:cxnSp>
        <p:cxnSp>
          <p:nvCxnSpPr>
            <p:cNvPr id="795656" name="AutoShape 8"/>
            <p:cNvCxnSpPr>
              <a:cxnSpLocks noChangeShapeType="1"/>
              <a:stCxn id="795654" idx="6"/>
            </p:cNvCxnSpPr>
            <p:nvPr/>
          </p:nvCxnSpPr>
          <p:spPr bwMode="auto">
            <a:xfrm flipV="1">
              <a:off x="2955" y="1705"/>
              <a:ext cx="228" cy="1"/>
            </a:xfrm>
            <a:prstGeom prst="straightConnector1">
              <a:avLst/>
            </a:prstGeom>
            <a:noFill/>
            <a:ln w="12700">
              <a:solidFill>
                <a:schemeClr val="tx1"/>
              </a:solidFill>
              <a:round/>
              <a:headEnd type="none" w="lg" len="lg"/>
              <a:tailEnd type="none" w="lg" len="lg"/>
            </a:ln>
            <a:effectLst/>
          </p:spPr>
        </p:cxnSp>
        <p:cxnSp>
          <p:nvCxnSpPr>
            <p:cNvPr id="795657" name="AutoShape 9"/>
            <p:cNvCxnSpPr>
              <a:cxnSpLocks noChangeShapeType="1"/>
              <a:stCxn id="795653" idx="6"/>
            </p:cNvCxnSpPr>
            <p:nvPr/>
          </p:nvCxnSpPr>
          <p:spPr bwMode="auto">
            <a:xfrm>
              <a:off x="2955" y="2420"/>
              <a:ext cx="226" cy="2"/>
            </a:xfrm>
            <a:prstGeom prst="straightConnector1">
              <a:avLst/>
            </a:prstGeom>
            <a:noFill/>
            <a:ln w="12700">
              <a:solidFill>
                <a:schemeClr val="tx1"/>
              </a:solidFill>
              <a:round/>
              <a:headEnd type="none" w="lg" len="lg"/>
              <a:tailEnd type="none" w="lg" len="lg"/>
            </a:ln>
            <a:effectLst/>
          </p:spPr>
        </p:cxnSp>
        <p:sp>
          <p:nvSpPr>
            <p:cNvPr id="795658" name="Rectangle 10"/>
            <p:cNvSpPr>
              <a:spLocks noChangeArrowheads="1"/>
            </p:cNvSpPr>
            <p:nvPr/>
          </p:nvSpPr>
          <p:spPr bwMode="auto">
            <a:xfrm>
              <a:off x="3189" y="1605"/>
              <a:ext cx="448" cy="917"/>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5659" name="Text Box 11"/>
            <p:cNvSpPr txBox="1">
              <a:spLocks noChangeArrowheads="1"/>
            </p:cNvSpPr>
            <p:nvPr/>
          </p:nvSpPr>
          <p:spPr bwMode="auto">
            <a:xfrm>
              <a:off x="3209" y="1957"/>
              <a:ext cx="412" cy="231"/>
            </a:xfrm>
            <a:prstGeom prst="rect">
              <a:avLst/>
            </a:prstGeom>
            <a:noFill/>
            <a:ln w="12700">
              <a:noFill/>
              <a:miter lim="800000"/>
              <a:headEnd type="none" w="lg" len="lg"/>
              <a:tailEnd type="none" w="lg" len="lg"/>
            </a:ln>
            <a:effectLst/>
          </p:spPr>
          <p:txBody>
            <a:bodyPr wrap="none">
              <a:spAutoFit/>
            </a:bodyPr>
            <a:lstStyle/>
            <a:p>
              <a:r>
                <a:rPr lang="en-US"/>
                <a:t>Load</a:t>
              </a:r>
            </a:p>
          </p:txBody>
        </p:sp>
        <p:sp>
          <p:nvSpPr>
            <p:cNvPr id="795660" name="Text Box 12"/>
            <p:cNvSpPr txBox="1">
              <a:spLocks noChangeArrowheads="1"/>
            </p:cNvSpPr>
            <p:nvPr/>
          </p:nvSpPr>
          <p:spPr bwMode="auto">
            <a:xfrm>
              <a:off x="2808" y="1751"/>
              <a:ext cx="220" cy="577"/>
            </a:xfrm>
            <a:prstGeom prst="rect">
              <a:avLst/>
            </a:prstGeom>
            <a:noFill/>
            <a:ln w="12700">
              <a:noFill/>
              <a:miter lim="800000"/>
              <a:headEnd type="none" w="lg" len="lg"/>
              <a:tailEnd type="none" w="lg" len="lg"/>
            </a:ln>
            <a:effectLst/>
          </p:spPr>
          <p:txBody>
            <a:bodyPr wrap="none">
              <a:spAutoFit/>
            </a:bodyPr>
            <a:lstStyle/>
            <a:p>
              <a:r>
                <a:rPr lang="en-US" b="1"/>
                <a:t>+</a:t>
              </a:r>
              <a:endParaRPr lang="en-US" sz="1200" b="1"/>
            </a:p>
            <a:p>
              <a:r>
                <a:rPr lang="en-US" b="1"/>
                <a:t>V</a:t>
              </a:r>
              <a:endParaRPr lang="en-US" sz="1200" b="1"/>
            </a:p>
            <a:p>
              <a:r>
                <a:rPr lang="en-US" b="1"/>
                <a:t>–</a:t>
              </a:r>
            </a:p>
          </p:txBody>
        </p:sp>
        <p:sp>
          <p:nvSpPr>
            <p:cNvPr id="795661" name="Line 13"/>
            <p:cNvSpPr>
              <a:spLocks noChangeShapeType="1"/>
            </p:cNvSpPr>
            <p:nvPr/>
          </p:nvSpPr>
          <p:spPr bwMode="auto">
            <a:xfrm>
              <a:off x="2826" y="1622"/>
              <a:ext cx="246" cy="0"/>
            </a:xfrm>
            <a:prstGeom prst="line">
              <a:avLst/>
            </a:prstGeom>
            <a:noFill/>
            <a:ln w="12700">
              <a:solidFill>
                <a:schemeClr val="tx1"/>
              </a:solidFill>
              <a:round/>
              <a:headEnd type="none" w="lg" len="lg"/>
              <a:tailEnd type="stealth" w="lg" len="lg"/>
            </a:ln>
            <a:effectLst/>
          </p:spPr>
          <p:txBody>
            <a:bodyPr/>
            <a:lstStyle/>
            <a:p>
              <a:endParaRPr lang="en-US"/>
            </a:p>
          </p:txBody>
        </p:sp>
        <p:sp>
          <p:nvSpPr>
            <p:cNvPr id="795662" name="Text Box 14"/>
            <p:cNvSpPr txBox="1">
              <a:spLocks noChangeArrowheads="1"/>
            </p:cNvSpPr>
            <p:nvPr/>
          </p:nvSpPr>
          <p:spPr bwMode="auto">
            <a:xfrm>
              <a:off x="2852" y="1401"/>
              <a:ext cx="172" cy="231"/>
            </a:xfrm>
            <a:prstGeom prst="rect">
              <a:avLst/>
            </a:prstGeom>
            <a:noFill/>
            <a:ln w="12700">
              <a:noFill/>
              <a:miter lim="800000"/>
              <a:headEnd type="none" w="lg" len="lg"/>
              <a:tailEnd type="none" w="lg" len="lg"/>
            </a:ln>
            <a:effectLst/>
          </p:spPr>
          <p:txBody>
            <a:bodyPr wrap="none">
              <a:spAutoFit/>
            </a:bodyPr>
            <a:lstStyle/>
            <a:p>
              <a:r>
                <a:rPr lang="en-US" b="1" i="1"/>
                <a:t>I</a:t>
              </a:r>
            </a:p>
          </p:txBody>
        </p:sp>
        <p:sp>
          <p:nvSpPr>
            <p:cNvPr id="795663" name="Rectangle 15"/>
            <p:cNvSpPr>
              <a:spLocks noChangeArrowheads="1"/>
            </p:cNvSpPr>
            <p:nvPr/>
          </p:nvSpPr>
          <p:spPr bwMode="auto">
            <a:xfrm>
              <a:off x="2183" y="1608"/>
              <a:ext cx="449" cy="917"/>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795664" name="AutoShape 16"/>
            <p:cNvCxnSpPr>
              <a:cxnSpLocks noChangeShapeType="1"/>
            </p:cNvCxnSpPr>
            <p:nvPr/>
          </p:nvCxnSpPr>
          <p:spPr bwMode="auto">
            <a:xfrm flipH="1">
              <a:off x="2632" y="2424"/>
              <a:ext cx="245" cy="0"/>
            </a:xfrm>
            <a:prstGeom prst="straightConnector1">
              <a:avLst/>
            </a:prstGeom>
            <a:noFill/>
            <a:ln w="12700">
              <a:solidFill>
                <a:schemeClr val="tx1"/>
              </a:solidFill>
              <a:round/>
              <a:headEnd type="none" w="lg" len="lg"/>
              <a:tailEnd type="none" w="lg" len="lg"/>
            </a:ln>
            <a:effectLst/>
          </p:spPr>
        </p:cxnSp>
        <p:sp>
          <p:nvSpPr>
            <p:cNvPr id="795665" name="Text Box 17"/>
            <p:cNvSpPr txBox="1">
              <a:spLocks noChangeArrowheads="1"/>
            </p:cNvSpPr>
            <p:nvPr/>
          </p:nvSpPr>
          <p:spPr bwMode="auto">
            <a:xfrm>
              <a:off x="2147" y="1973"/>
              <a:ext cx="516" cy="231"/>
            </a:xfrm>
            <a:prstGeom prst="rect">
              <a:avLst/>
            </a:prstGeom>
            <a:noFill/>
            <a:ln w="12700">
              <a:noFill/>
              <a:miter lim="800000"/>
              <a:headEnd type="none" w="lg" len="lg"/>
              <a:tailEnd type="none" w="lg" len="lg"/>
            </a:ln>
            <a:effectLst/>
          </p:spPr>
          <p:txBody>
            <a:bodyPr wrap="none">
              <a:spAutoFit/>
            </a:bodyPr>
            <a:lstStyle/>
            <a:p>
              <a:r>
                <a:rPr lang="en-US"/>
                <a:t>Source</a:t>
              </a:r>
            </a:p>
          </p:txBody>
        </p:sp>
      </p:grpSp>
      <p:grpSp>
        <p:nvGrpSpPr>
          <p:cNvPr id="795733" name="Group 85"/>
          <p:cNvGrpSpPr>
            <a:grpSpLocks/>
          </p:cNvGrpSpPr>
          <p:nvPr/>
        </p:nvGrpSpPr>
        <p:grpSpPr bwMode="auto">
          <a:xfrm>
            <a:off x="465138" y="4038600"/>
            <a:ext cx="3648075" cy="2122488"/>
            <a:chOff x="293" y="2544"/>
            <a:chExt cx="2298" cy="1337"/>
          </a:xfrm>
        </p:grpSpPr>
        <p:sp>
          <p:nvSpPr>
            <p:cNvPr id="795693" name="Rectangle 45"/>
            <p:cNvSpPr>
              <a:spLocks noChangeArrowheads="1"/>
            </p:cNvSpPr>
            <p:nvPr/>
          </p:nvSpPr>
          <p:spPr bwMode="auto">
            <a:xfrm>
              <a:off x="293" y="2576"/>
              <a:ext cx="1376" cy="1305"/>
            </a:xfrm>
            <a:prstGeom prst="rect">
              <a:avLst/>
            </a:prstGeom>
            <a:solidFill>
              <a:srgbClr val="800000">
                <a:alpha val="20000"/>
              </a:srgbClr>
            </a:solidFill>
            <a:ln w="12700">
              <a:solidFill>
                <a:schemeClr val="tx1"/>
              </a:solidFill>
              <a:miter lim="800000"/>
              <a:headEnd type="none" w="lg" len="lg"/>
              <a:tailEnd type="none" w="lg" len="lg"/>
            </a:ln>
            <a:effectLst/>
          </p:spPr>
          <p:txBody>
            <a:bodyPr wrap="none" anchor="ctr"/>
            <a:lstStyle/>
            <a:p>
              <a:endParaRPr lang="en-US"/>
            </a:p>
          </p:txBody>
        </p:sp>
        <p:sp>
          <p:nvSpPr>
            <p:cNvPr id="795668" name="Text Box 20"/>
            <p:cNvSpPr txBox="1">
              <a:spLocks noChangeArrowheads="1"/>
            </p:cNvSpPr>
            <p:nvPr/>
          </p:nvSpPr>
          <p:spPr bwMode="auto">
            <a:xfrm>
              <a:off x="329" y="2832"/>
              <a:ext cx="577" cy="250"/>
            </a:xfrm>
            <a:prstGeom prst="rect">
              <a:avLst/>
            </a:prstGeom>
            <a:noFill/>
            <a:ln w="12700">
              <a:noFill/>
              <a:miter lim="800000"/>
              <a:headEnd type="none" w="lg" len="lg"/>
              <a:tailEnd type="none" w="lg" len="lg"/>
            </a:ln>
            <a:effectLst/>
          </p:spPr>
          <p:txBody>
            <a:bodyPr wrap="none">
              <a:spAutoFit/>
            </a:bodyPr>
            <a:lstStyle/>
            <a:p>
              <a:r>
                <a:rPr lang="en-US" sz="2000" b="1"/>
                <a:t>V</a:t>
              </a:r>
              <a:r>
                <a:rPr lang="en-US" sz="2000" b="1" baseline="-25000"/>
                <a:t>T</a:t>
              </a:r>
              <a:r>
                <a:rPr lang="en-US" sz="2000" b="1"/>
                <a:t>(j</a:t>
              </a:r>
              <a:r>
                <a:rPr lang="el-GR" sz="2000" b="1">
                  <a:cs typeface="Times New Roman" pitchFamily="18" charset="0"/>
                </a:rPr>
                <a:t>ω</a:t>
              </a:r>
              <a:r>
                <a:rPr lang="en-US" sz="2000" b="1">
                  <a:cs typeface="Times New Roman" pitchFamily="18" charset="0"/>
                </a:rPr>
                <a:t>)</a:t>
              </a:r>
              <a:endParaRPr lang="el-GR" sz="2000" b="1">
                <a:cs typeface="Times New Roman" pitchFamily="18" charset="0"/>
              </a:endParaRPr>
            </a:p>
          </p:txBody>
        </p:sp>
        <p:sp>
          <p:nvSpPr>
            <p:cNvPr id="795669" name="Oval 21"/>
            <p:cNvSpPr>
              <a:spLocks noChangeArrowheads="1"/>
            </p:cNvSpPr>
            <p:nvPr/>
          </p:nvSpPr>
          <p:spPr bwMode="auto">
            <a:xfrm>
              <a:off x="728" y="3073"/>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5670" name="Text Box 22"/>
            <p:cNvSpPr txBox="1">
              <a:spLocks noChangeArrowheads="1"/>
            </p:cNvSpPr>
            <p:nvPr/>
          </p:nvSpPr>
          <p:spPr bwMode="auto">
            <a:xfrm>
              <a:off x="794" y="3031"/>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95671" name="Oval 23"/>
            <p:cNvSpPr>
              <a:spLocks noChangeArrowheads="1"/>
            </p:cNvSpPr>
            <p:nvPr/>
          </p:nvSpPr>
          <p:spPr bwMode="auto">
            <a:xfrm>
              <a:off x="1777" y="361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5672" name="Oval 24"/>
            <p:cNvSpPr>
              <a:spLocks noChangeArrowheads="1"/>
            </p:cNvSpPr>
            <p:nvPr/>
          </p:nvSpPr>
          <p:spPr bwMode="auto">
            <a:xfrm>
              <a:off x="1777" y="2807"/>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5681" name="Text Box 33"/>
            <p:cNvSpPr txBox="1">
              <a:spLocks noChangeArrowheads="1"/>
            </p:cNvSpPr>
            <p:nvPr/>
          </p:nvSpPr>
          <p:spPr bwMode="auto">
            <a:xfrm>
              <a:off x="1226" y="2928"/>
              <a:ext cx="276"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T</a:t>
              </a:r>
            </a:p>
          </p:txBody>
        </p:sp>
        <p:cxnSp>
          <p:nvCxnSpPr>
            <p:cNvPr id="795682" name="AutoShape 34"/>
            <p:cNvCxnSpPr>
              <a:cxnSpLocks noChangeShapeType="1"/>
              <a:stCxn id="795670" idx="2"/>
              <a:endCxn id="795671" idx="2"/>
            </p:cNvCxnSpPr>
            <p:nvPr/>
          </p:nvCxnSpPr>
          <p:spPr bwMode="auto">
            <a:xfrm rot="16200000" flipH="1">
              <a:off x="1225" y="3103"/>
              <a:ext cx="219" cy="884"/>
            </a:xfrm>
            <a:prstGeom prst="bentConnector2">
              <a:avLst/>
            </a:prstGeom>
            <a:noFill/>
            <a:ln w="12700">
              <a:solidFill>
                <a:schemeClr val="tx1"/>
              </a:solidFill>
              <a:miter lim="800000"/>
              <a:headEnd type="none" w="lg" len="lg"/>
              <a:tailEnd type="none" w="lg" len="lg"/>
            </a:ln>
            <a:effectLst/>
          </p:spPr>
        </p:cxnSp>
        <p:cxnSp>
          <p:nvCxnSpPr>
            <p:cNvPr id="795683" name="AutoShape 35"/>
            <p:cNvCxnSpPr>
              <a:cxnSpLocks noChangeShapeType="1"/>
              <a:stCxn id="795670" idx="0"/>
              <a:endCxn id="795730" idx="1"/>
            </p:cNvCxnSpPr>
            <p:nvPr/>
          </p:nvCxnSpPr>
          <p:spPr bwMode="auto">
            <a:xfrm rot="16200000">
              <a:off x="953" y="2787"/>
              <a:ext cx="184" cy="304"/>
            </a:xfrm>
            <a:prstGeom prst="bentConnector2">
              <a:avLst/>
            </a:prstGeom>
            <a:noFill/>
            <a:ln w="12700">
              <a:solidFill>
                <a:schemeClr val="tx1"/>
              </a:solidFill>
              <a:miter lim="800000"/>
              <a:headEnd type="none" w="lg" len="lg"/>
              <a:tailEnd type="none" w="lg" len="lg"/>
            </a:ln>
            <a:effectLst/>
          </p:spPr>
        </p:cxnSp>
        <p:cxnSp>
          <p:nvCxnSpPr>
            <p:cNvPr id="795684" name="AutoShape 36"/>
            <p:cNvCxnSpPr>
              <a:cxnSpLocks noChangeShapeType="1"/>
              <a:stCxn id="795672" idx="2"/>
              <a:endCxn id="795730" idx="3"/>
            </p:cNvCxnSpPr>
            <p:nvPr/>
          </p:nvCxnSpPr>
          <p:spPr bwMode="auto">
            <a:xfrm flipH="1">
              <a:off x="1506" y="2846"/>
              <a:ext cx="271" cy="1"/>
            </a:xfrm>
            <a:prstGeom prst="straightConnector1">
              <a:avLst/>
            </a:prstGeom>
            <a:noFill/>
            <a:ln w="12700">
              <a:solidFill>
                <a:schemeClr val="tx1"/>
              </a:solidFill>
              <a:round/>
              <a:headEnd type="none" w="lg" len="lg"/>
              <a:tailEnd type="none" w="lg" len="lg"/>
            </a:ln>
            <a:effectLst/>
          </p:spPr>
        </p:cxnSp>
        <p:cxnSp>
          <p:nvCxnSpPr>
            <p:cNvPr id="795685" name="AutoShape 37"/>
            <p:cNvCxnSpPr>
              <a:cxnSpLocks noChangeShapeType="1"/>
              <a:stCxn id="795672" idx="6"/>
            </p:cNvCxnSpPr>
            <p:nvPr/>
          </p:nvCxnSpPr>
          <p:spPr bwMode="auto">
            <a:xfrm flipV="1">
              <a:off x="1860" y="2845"/>
              <a:ext cx="244" cy="1"/>
            </a:xfrm>
            <a:prstGeom prst="straightConnector1">
              <a:avLst/>
            </a:prstGeom>
            <a:noFill/>
            <a:ln w="12700">
              <a:solidFill>
                <a:schemeClr val="tx1"/>
              </a:solidFill>
              <a:round/>
              <a:headEnd type="none" w="lg" len="lg"/>
              <a:tailEnd type="none" w="lg" len="lg"/>
            </a:ln>
            <a:effectLst/>
          </p:spPr>
        </p:cxnSp>
        <p:cxnSp>
          <p:nvCxnSpPr>
            <p:cNvPr id="795686" name="AutoShape 38"/>
            <p:cNvCxnSpPr>
              <a:cxnSpLocks noChangeShapeType="1"/>
              <a:stCxn id="795671" idx="6"/>
            </p:cNvCxnSpPr>
            <p:nvPr/>
          </p:nvCxnSpPr>
          <p:spPr bwMode="auto">
            <a:xfrm>
              <a:off x="1860" y="3654"/>
              <a:ext cx="243" cy="2"/>
            </a:xfrm>
            <a:prstGeom prst="straightConnector1">
              <a:avLst/>
            </a:prstGeom>
            <a:noFill/>
            <a:ln w="12700">
              <a:solidFill>
                <a:schemeClr val="tx1"/>
              </a:solidFill>
              <a:round/>
              <a:headEnd type="none" w="lg" len="lg"/>
              <a:tailEnd type="none" w="lg" len="lg"/>
            </a:ln>
            <a:effectLst/>
          </p:spPr>
        </p:cxnSp>
        <p:grpSp>
          <p:nvGrpSpPr>
            <p:cNvPr id="795687" name="Group 39"/>
            <p:cNvGrpSpPr>
              <a:grpSpLocks/>
            </p:cNvGrpSpPr>
            <p:nvPr/>
          </p:nvGrpSpPr>
          <p:grpSpPr bwMode="auto">
            <a:xfrm>
              <a:off x="2111" y="2732"/>
              <a:ext cx="480" cy="1037"/>
              <a:chOff x="1680" y="2060"/>
              <a:chExt cx="480" cy="1037"/>
            </a:xfrm>
          </p:grpSpPr>
          <p:sp>
            <p:nvSpPr>
              <p:cNvPr id="795688" name="Rectangle 40"/>
              <p:cNvSpPr>
                <a:spLocks noChangeArrowheads="1"/>
              </p:cNvSpPr>
              <p:nvPr/>
            </p:nvSpPr>
            <p:spPr bwMode="auto">
              <a:xfrm>
                <a:off x="1680" y="2060"/>
                <a:ext cx="480" cy="1037"/>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5689" name="Text Box 41"/>
              <p:cNvSpPr txBox="1">
                <a:spLocks noChangeArrowheads="1"/>
              </p:cNvSpPr>
              <p:nvPr/>
            </p:nvSpPr>
            <p:spPr bwMode="auto">
              <a:xfrm>
                <a:off x="1716" y="2457"/>
                <a:ext cx="412" cy="231"/>
              </a:xfrm>
              <a:prstGeom prst="rect">
                <a:avLst/>
              </a:prstGeom>
              <a:noFill/>
              <a:ln w="12700">
                <a:noFill/>
                <a:miter lim="800000"/>
                <a:headEnd type="none" w="lg" len="lg"/>
                <a:tailEnd type="none" w="lg" len="lg"/>
              </a:ln>
              <a:effectLst/>
            </p:spPr>
            <p:txBody>
              <a:bodyPr wrap="none">
                <a:spAutoFit/>
              </a:bodyPr>
              <a:lstStyle/>
              <a:p>
                <a:r>
                  <a:rPr lang="en-US"/>
                  <a:t>Load</a:t>
                </a:r>
              </a:p>
            </p:txBody>
          </p:sp>
        </p:grpSp>
        <p:sp>
          <p:nvSpPr>
            <p:cNvPr id="795690" name="Text Box 42"/>
            <p:cNvSpPr txBox="1">
              <a:spLocks noChangeArrowheads="1"/>
            </p:cNvSpPr>
            <p:nvPr/>
          </p:nvSpPr>
          <p:spPr bwMode="auto">
            <a:xfrm>
              <a:off x="1711" y="2841"/>
              <a:ext cx="220" cy="807"/>
            </a:xfrm>
            <a:prstGeom prst="rect">
              <a:avLst/>
            </a:prstGeom>
            <a:noFill/>
            <a:ln w="12700">
              <a:noFill/>
              <a:miter lim="800000"/>
              <a:headEnd type="none" w="lg" len="lg"/>
              <a:tailEnd type="none" w="lg" len="lg"/>
            </a:ln>
            <a:effectLst/>
          </p:spPr>
          <p:txBody>
            <a:bodyPr wrap="none">
              <a:spAutoFit/>
            </a:bodyPr>
            <a:lstStyle/>
            <a:p>
              <a:r>
                <a:rPr lang="en-US" b="1"/>
                <a:t>+</a:t>
              </a:r>
              <a:endParaRPr lang="en-US" sz="1200" b="1"/>
            </a:p>
            <a:p>
              <a:endParaRPr lang="en-US" sz="1200" b="1"/>
            </a:p>
            <a:p>
              <a:r>
                <a:rPr lang="en-US" b="1"/>
                <a:t>V</a:t>
              </a:r>
              <a:endParaRPr lang="en-US" sz="1200" b="1"/>
            </a:p>
            <a:p>
              <a:endParaRPr lang="en-US" sz="1200" b="1"/>
            </a:p>
            <a:p>
              <a:r>
                <a:rPr lang="en-US" b="1"/>
                <a:t>–</a:t>
              </a:r>
            </a:p>
          </p:txBody>
        </p:sp>
        <p:sp>
          <p:nvSpPr>
            <p:cNvPr id="795691" name="Line 43"/>
            <p:cNvSpPr>
              <a:spLocks noChangeShapeType="1"/>
            </p:cNvSpPr>
            <p:nvPr/>
          </p:nvSpPr>
          <p:spPr bwMode="auto">
            <a:xfrm>
              <a:off x="1669" y="2749"/>
              <a:ext cx="264" cy="0"/>
            </a:xfrm>
            <a:prstGeom prst="line">
              <a:avLst/>
            </a:prstGeom>
            <a:noFill/>
            <a:ln w="12700">
              <a:solidFill>
                <a:schemeClr val="tx1"/>
              </a:solidFill>
              <a:round/>
              <a:headEnd type="none" w="lg" len="lg"/>
              <a:tailEnd type="stealth" w="lg" len="lg"/>
            </a:ln>
            <a:effectLst/>
          </p:spPr>
          <p:txBody>
            <a:bodyPr/>
            <a:lstStyle/>
            <a:p>
              <a:endParaRPr lang="en-US"/>
            </a:p>
          </p:txBody>
        </p:sp>
        <p:sp>
          <p:nvSpPr>
            <p:cNvPr id="795692" name="Text Box 44"/>
            <p:cNvSpPr txBox="1">
              <a:spLocks noChangeArrowheads="1"/>
            </p:cNvSpPr>
            <p:nvPr/>
          </p:nvSpPr>
          <p:spPr bwMode="auto">
            <a:xfrm>
              <a:off x="1691" y="2544"/>
              <a:ext cx="172" cy="231"/>
            </a:xfrm>
            <a:prstGeom prst="rect">
              <a:avLst/>
            </a:prstGeom>
            <a:noFill/>
            <a:ln w="12700">
              <a:noFill/>
              <a:miter lim="800000"/>
              <a:headEnd type="none" w="lg" len="lg"/>
              <a:tailEnd type="none" w="lg" len="lg"/>
            </a:ln>
            <a:effectLst/>
          </p:spPr>
          <p:txBody>
            <a:bodyPr wrap="none">
              <a:spAutoFit/>
            </a:bodyPr>
            <a:lstStyle/>
            <a:p>
              <a:r>
                <a:rPr lang="en-US" b="1" i="1"/>
                <a:t>I</a:t>
              </a:r>
            </a:p>
          </p:txBody>
        </p:sp>
        <p:sp>
          <p:nvSpPr>
            <p:cNvPr id="795730" name="Rectangle 82"/>
            <p:cNvSpPr>
              <a:spLocks noChangeArrowheads="1"/>
            </p:cNvSpPr>
            <p:nvPr/>
          </p:nvSpPr>
          <p:spPr bwMode="auto">
            <a:xfrm>
              <a:off x="1197" y="2751"/>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nvGrpSpPr>
          <p:cNvPr id="795734" name="Group 86"/>
          <p:cNvGrpSpPr>
            <a:grpSpLocks/>
          </p:cNvGrpSpPr>
          <p:nvPr/>
        </p:nvGrpSpPr>
        <p:grpSpPr bwMode="auto">
          <a:xfrm>
            <a:off x="5353050" y="4008438"/>
            <a:ext cx="3638550" cy="2198687"/>
            <a:chOff x="3324" y="2525"/>
            <a:chExt cx="2292" cy="1385"/>
          </a:xfrm>
        </p:grpSpPr>
        <p:sp>
          <p:nvSpPr>
            <p:cNvPr id="795695" name="Rectangle 47"/>
            <p:cNvSpPr>
              <a:spLocks noChangeArrowheads="1"/>
            </p:cNvSpPr>
            <p:nvPr/>
          </p:nvSpPr>
          <p:spPr bwMode="auto">
            <a:xfrm>
              <a:off x="3324" y="2605"/>
              <a:ext cx="1376" cy="1305"/>
            </a:xfrm>
            <a:prstGeom prst="rect">
              <a:avLst/>
            </a:prstGeom>
            <a:solidFill>
              <a:srgbClr val="800000">
                <a:alpha val="20000"/>
              </a:srgbClr>
            </a:solidFill>
            <a:ln w="12700">
              <a:solidFill>
                <a:schemeClr val="tx1"/>
              </a:solidFill>
              <a:miter lim="800000"/>
              <a:headEnd type="none" w="lg" len="lg"/>
              <a:tailEnd type="none" w="lg" len="lg"/>
            </a:ln>
            <a:effectLst/>
          </p:spPr>
          <p:txBody>
            <a:bodyPr wrap="none" anchor="ctr"/>
            <a:lstStyle/>
            <a:p>
              <a:endParaRPr lang="en-US"/>
            </a:p>
          </p:txBody>
        </p:sp>
        <p:sp>
          <p:nvSpPr>
            <p:cNvPr id="795699" name="Text Box 51"/>
            <p:cNvSpPr txBox="1">
              <a:spLocks noChangeArrowheads="1"/>
            </p:cNvSpPr>
            <p:nvPr/>
          </p:nvSpPr>
          <p:spPr bwMode="auto">
            <a:xfrm>
              <a:off x="3324" y="2832"/>
              <a:ext cx="529" cy="250"/>
            </a:xfrm>
            <a:prstGeom prst="rect">
              <a:avLst/>
            </a:prstGeom>
            <a:noFill/>
            <a:ln w="12700">
              <a:noFill/>
              <a:miter lim="800000"/>
              <a:headEnd type="none" w="lg" len="lg"/>
              <a:tailEnd type="none" w="lg" len="lg"/>
            </a:ln>
            <a:effectLst/>
          </p:spPr>
          <p:txBody>
            <a:bodyPr wrap="none">
              <a:spAutoFit/>
            </a:bodyPr>
            <a:lstStyle/>
            <a:p>
              <a:r>
                <a:rPr lang="en-US" sz="2000" b="1" i="1"/>
                <a:t>I</a:t>
              </a:r>
              <a:r>
                <a:rPr lang="en-US" sz="2000" b="1" baseline="-25000"/>
                <a:t>N</a:t>
              </a:r>
              <a:r>
                <a:rPr lang="en-US" sz="2000" b="1"/>
                <a:t>(j</a:t>
              </a:r>
              <a:r>
                <a:rPr lang="el-GR" sz="2000" b="1">
                  <a:cs typeface="Times New Roman" pitchFamily="18" charset="0"/>
                </a:rPr>
                <a:t>ω</a:t>
              </a:r>
              <a:r>
                <a:rPr lang="en-US" sz="2000" b="1">
                  <a:cs typeface="Times New Roman" pitchFamily="18" charset="0"/>
                </a:rPr>
                <a:t>)</a:t>
              </a:r>
              <a:endParaRPr lang="el-GR" sz="2000" b="1">
                <a:cs typeface="Times New Roman" pitchFamily="18" charset="0"/>
              </a:endParaRPr>
            </a:p>
          </p:txBody>
        </p:sp>
        <p:grpSp>
          <p:nvGrpSpPr>
            <p:cNvPr id="795700" name="Group 52"/>
            <p:cNvGrpSpPr>
              <a:grpSpLocks/>
            </p:cNvGrpSpPr>
            <p:nvPr/>
          </p:nvGrpSpPr>
          <p:grpSpPr bwMode="auto">
            <a:xfrm>
              <a:off x="3667" y="3077"/>
              <a:ext cx="332" cy="310"/>
              <a:chOff x="273" y="2626"/>
              <a:chExt cx="332" cy="310"/>
            </a:xfrm>
          </p:grpSpPr>
          <p:sp>
            <p:nvSpPr>
              <p:cNvPr id="795701" name="Oval 53"/>
              <p:cNvSpPr>
                <a:spLocks noChangeArrowheads="1"/>
              </p:cNvSpPr>
              <p:nvPr/>
            </p:nvSpPr>
            <p:spPr bwMode="auto">
              <a:xfrm>
                <a:off x="273" y="2626"/>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5702" name="Line 54"/>
              <p:cNvSpPr>
                <a:spLocks noChangeShapeType="1"/>
              </p:cNvSpPr>
              <p:nvPr/>
            </p:nvSpPr>
            <p:spPr bwMode="auto">
              <a:xfrm flipV="1">
                <a:off x="439" y="2681"/>
                <a:ext cx="0" cy="199"/>
              </a:xfrm>
              <a:prstGeom prst="line">
                <a:avLst/>
              </a:prstGeom>
              <a:noFill/>
              <a:ln w="12700">
                <a:solidFill>
                  <a:schemeClr val="tx1"/>
                </a:solidFill>
                <a:round/>
                <a:headEnd type="none" w="lg" len="lg"/>
                <a:tailEnd type="stealth" w="lg" len="lg"/>
              </a:ln>
              <a:effectLst/>
            </p:spPr>
            <p:txBody>
              <a:bodyPr/>
              <a:lstStyle/>
              <a:p>
                <a:endParaRPr lang="en-US"/>
              </a:p>
            </p:txBody>
          </p:sp>
        </p:grpSp>
        <p:sp>
          <p:nvSpPr>
            <p:cNvPr id="795703" name="Oval 55"/>
            <p:cNvSpPr>
              <a:spLocks noChangeArrowheads="1"/>
            </p:cNvSpPr>
            <p:nvPr/>
          </p:nvSpPr>
          <p:spPr bwMode="auto">
            <a:xfrm>
              <a:off x="4800" y="3596"/>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5704" name="Oval 56"/>
            <p:cNvSpPr>
              <a:spLocks noChangeArrowheads="1"/>
            </p:cNvSpPr>
            <p:nvPr/>
          </p:nvSpPr>
          <p:spPr bwMode="auto">
            <a:xfrm>
              <a:off x="4800" y="2828"/>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5705" name="Oval 57"/>
            <p:cNvSpPr>
              <a:spLocks noChangeArrowheads="1"/>
            </p:cNvSpPr>
            <p:nvPr/>
          </p:nvSpPr>
          <p:spPr bwMode="auto">
            <a:xfrm rot="16200000">
              <a:off x="4373" y="3597"/>
              <a:ext cx="66" cy="64"/>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5706" name="Oval 58"/>
            <p:cNvSpPr>
              <a:spLocks noChangeArrowheads="1"/>
            </p:cNvSpPr>
            <p:nvPr/>
          </p:nvSpPr>
          <p:spPr bwMode="auto">
            <a:xfrm rot="16200000">
              <a:off x="4369" y="2829"/>
              <a:ext cx="66" cy="70"/>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5715" name="Text Box 67"/>
            <p:cNvSpPr txBox="1">
              <a:spLocks noChangeArrowheads="1"/>
            </p:cNvSpPr>
            <p:nvPr/>
          </p:nvSpPr>
          <p:spPr bwMode="auto">
            <a:xfrm>
              <a:off x="4065" y="3116"/>
              <a:ext cx="281"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N</a:t>
              </a:r>
            </a:p>
          </p:txBody>
        </p:sp>
        <p:cxnSp>
          <p:nvCxnSpPr>
            <p:cNvPr id="795716" name="AutoShape 68"/>
            <p:cNvCxnSpPr>
              <a:cxnSpLocks noChangeShapeType="1"/>
              <a:stCxn id="795705" idx="6"/>
              <a:endCxn id="795731" idx="1"/>
            </p:cNvCxnSpPr>
            <p:nvPr/>
          </p:nvCxnSpPr>
          <p:spPr bwMode="auto">
            <a:xfrm flipH="1" flipV="1">
              <a:off x="4405" y="3378"/>
              <a:ext cx="1" cy="218"/>
            </a:xfrm>
            <a:prstGeom prst="straightConnector1">
              <a:avLst/>
            </a:prstGeom>
            <a:noFill/>
            <a:ln w="12700">
              <a:solidFill>
                <a:schemeClr val="tx1"/>
              </a:solidFill>
              <a:round/>
              <a:headEnd type="none" w="lg" len="lg"/>
              <a:tailEnd type="none" w="lg" len="lg"/>
            </a:ln>
            <a:effectLst/>
          </p:spPr>
        </p:cxnSp>
        <p:cxnSp>
          <p:nvCxnSpPr>
            <p:cNvPr id="795717" name="AutoShape 69"/>
            <p:cNvCxnSpPr>
              <a:cxnSpLocks noChangeShapeType="1"/>
              <a:stCxn id="795706" idx="2"/>
              <a:endCxn id="795731" idx="3"/>
            </p:cNvCxnSpPr>
            <p:nvPr/>
          </p:nvCxnSpPr>
          <p:spPr bwMode="auto">
            <a:xfrm>
              <a:off x="4402" y="2897"/>
              <a:ext cx="3" cy="172"/>
            </a:xfrm>
            <a:prstGeom prst="straightConnector1">
              <a:avLst/>
            </a:prstGeom>
            <a:noFill/>
            <a:ln w="12700">
              <a:solidFill>
                <a:schemeClr val="tx1"/>
              </a:solidFill>
              <a:round/>
              <a:headEnd type="none" w="lg" len="lg"/>
              <a:tailEnd type="none" w="lg" len="lg"/>
            </a:ln>
            <a:effectLst/>
          </p:spPr>
        </p:cxnSp>
        <p:cxnSp>
          <p:nvCxnSpPr>
            <p:cNvPr id="795718" name="AutoShape 70"/>
            <p:cNvCxnSpPr>
              <a:cxnSpLocks noChangeShapeType="1"/>
              <a:stCxn id="795701" idx="4"/>
              <a:endCxn id="795705" idx="0"/>
            </p:cNvCxnSpPr>
            <p:nvPr/>
          </p:nvCxnSpPr>
          <p:spPr bwMode="auto">
            <a:xfrm rot="16200000" flipH="1">
              <a:off x="3983" y="3237"/>
              <a:ext cx="242" cy="541"/>
            </a:xfrm>
            <a:prstGeom prst="bentConnector2">
              <a:avLst/>
            </a:prstGeom>
            <a:noFill/>
            <a:ln w="12700">
              <a:solidFill>
                <a:schemeClr val="tx1"/>
              </a:solidFill>
              <a:miter lim="800000"/>
              <a:headEnd type="none" w="lg" len="lg"/>
              <a:tailEnd type="none" w="lg" len="lg"/>
            </a:ln>
            <a:effectLst/>
          </p:spPr>
        </p:cxnSp>
        <p:cxnSp>
          <p:nvCxnSpPr>
            <p:cNvPr id="795719" name="AutoShape 71"/>
            <p:cNvCxnSpPr>
              <a:cxnSpLocks noChangeShapeType="1"/>
              <a:stCxn id="795701" idx="0"/>
              <a:endCxn id="795706" idx="0"/>
            </p:cNvCxnSpPr>
            <p:nvPr/>
          </p:nvCxnSpPr>
          <p:spPr bwMode="auto">
            <a:xfrm rot="16200000">
              <a:off x="3993" y="2704"/>
              <a:ext cx="213" cy="534"/>
            </a:xfrm>
            <a:prstGeom prst="bentConnector2">
              <a:avLst/>
            </a:prstGeom>
            <a:noFill/>
            <a:ln w="12700">
              <a:solidFill>
                <a:schemeClr val="tx1"/>
              </a:solidFill>
              <a:miter lim="800000"/>
              <a:headEnd type="none" w="lg" len="lg"/>
              <a:tailEnd type="none" w="lg" len="lg"/>
            </a:ln>
            <a:effectLst/>
          </p:spPr>
        </p:cxnSp>
        <p:cxnSp>
          <p:nvCxnSpPr>
            <p:cNvPr id="795720" name="AutoShape 72"/>
            <p:cNvCxnSpPr>
              <a:cxnSpLocks noChangeShapeType="1"/>
              <a:stCxn id="795705" idx="4"/>
              <a:endCxn id="795703" idx="2"/>
            </p:cNvCxnSpPr>
            <p:nvPr/>
          </p:nvCxnSpPr>
          <p:spPr bwMode="auto">
            <a:xfrm>
              <a:off x="4438" y="3629"/>
              <a:ext cx="362" cy="6"/>
            </a:xfrm>
            <a:prstGeom prst="straightConnector1">
              <a:avLst/>
            </a:prstGeom>
            <a:noFill/>
            <a:ln w="12700">
              <a:solidFill>
                <a:schemeClr val="tx1"/>
              </a:solidFill>
              <a:round/>
              <a:headEnd type="none" w="lg" len="lg"/>
              <a:tailEnd type="none" w="lg" len="lg"/>
            </a:ln>
            <a:effectLst/>
          </p:spPr>
        </p:cxnSp>
        <p:cxnSp>
          <p:nvCxnSpPr>
            <p:cNvPr id="795721" name="AutoShape 73"/>
            <p:cNvCxnSpPr>
              <a:cxnSpLocks noChangeShapeType="1"/>
              <a:stCxn id="795706" idx="4"/>
              <a:endCxn id="795704" idx="2"/>
            </p:cNvCxnSpPr>
            <p:nvPr/>
          </p:nvCxnSpPr>
          <p:spPr bwMode="auto">
            <a:xfrm>
              <a:off x="4437" y="2864"/>
              <a:ext cx="363" cy="3"/>
            </a:xfrm>
            <a:prstGeom prst="straightConnector1">
              <a:avLst/>
            </a:prstGeom>
            <a:noFill/>
            <a:ln w="12700">
              <a:solidFill>
                <a:schemeClr val="tx1"/>
              </a:solidFill>
              <a:round/>
              <a:headEnd type="none" w="lg" len="lg"/>
              <a:tailEnd type="none" w="lg" len="lg"/>
            </a:ln>
            <a:effectLst/>
          </p:spPr>
        </p:cxnSp>
        <p:grpSp>
          <p:nvGrpSpPr>
            <p:cNvPr id="795722" name="Group 74"/>
            <p:cNvGrpSpPr>
              <a:grpSpLocks/>
            </p:cNvGrpSpPr>
            <p:nvPr/>
          </p:nvGrpSpPr>
          <p:grpSpPr bwMode="auto">
            <a:xfrm>
              <a:off x="5136" y="2736"/>
              <a:ext cx="480" cy="1037"/>
              <a:chOff x="1680" y="2060"/>
              <a:chExt cx="480" cy="1037"/>
            </a:xfrm>
          </p:grpSpPr>
          <p:sp>
            <p:nvSpPr>
              <p:cNvPr id="795723" name="Rectangle 75"/>
              <p:cNvSpPr>
                <a:spLocks noChangeArrowheads="1"/>
              </p:cNvSpPr>
              <p:nvPr/>
            </p:nvSpPr>
            <p:spPr bwMode="auto">
              <a:xfrm>
                <a:off x="1680" y="2060"/>
                <a:ext cx="480" cy="1037"/>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5724" name="Text Box 76"/>
              <p:cNvSpPr txBox="1">
                <a:spLocks noChangeArrowheads="1"/>
              </p:cNvSpPr>
              <p:nvPr/>
            </p:nvSpPr>
            <p:spPr bwMode="auto">
              <a:xfrm>
                <a:off x="1716" y="2457"/>
                <a:ext cx="412" cy="231"/>
              </a:xfrm>
              <a:prstGeom prst="rect">
                <a:avLst/>
              </a:prstGeom>
              <a:noFill/>
              <a:ln w="12700">
                <a:noFill/>
                <a:miter lim="800000"/>
                <a:headEnd type="none" w="lg" len="lg"/>
                <a:tailEnd type="none" w="lg" len="lg"/>
              </a:ln>
              <a:effectLst/>
            </p:spPr>
            <p:txBody>
              <a:bodyPr wrap="none">
                <a:spAutoFit/>
              </a:bodyPr>
              <a:lstStyle/>
              <a:p>
                <a:r>
                  <a:rPr lang="en-US"/>
                  <a:t>Load</a:t>
                </a:r>
              </a:p>
            </p:txBody>
          </p:sp>
        </p:grpSp>
        <p:cxnSp>
          <p:nvCxnSpPr>
            <p:cNvPr id="795725" name="AutoShape 77"/>
            <p:cNvCxnSpPr>
              <a:cxnSpLocks noChangeShapeType="1"/>
              <a:stCxn id="795703" idx="6"/>
            </p:cNvCxnSpPr>
            <p:nvPr/>
          </p:nvCxnSpPr>
          <p:spPr bwMode="auto">
            <a:xfrm>
              <a:off x="4883" y="3635"/>
              <a:ext cx="253" cy="1"/>
            </a:xfrm>
            <a:prstGeom prst="straightConnector1">
              <a:avLst/>
            </a:prstGeom>
            <a:noFill/>
            <a:ln w="12700">
              <a:solidFill>
                <a:schemeClr val="tx1"/>
              </a:solidFill>
              <a:round/>
              <a:headEnd type="none" w="lg" len="lg"/>
              <a:tailEnd type="none" w="lg" len="lg"/>
            </a:ln>
            <a:effectLst/>
          </p:spPr>
        </p:cxnSp>
        <p:cxnSp>
          <p:nvCxnSpPr>
            <p:cNvPr id="795726" name="AutoShape 78"/>
            <p:cNvCxnSpPr>
              <a:cxnSpLocks noChangeShapeType="1"/>
              <a:stCxn id="795704" idx="6"/>
            </p:cNvCxnSpPr>
            <p:nvPr/>
          </p:nvCxnSpPr>
          <p:spPr bwMode="auto">
            <a:xfrm>
              <a:off x="4883" y="2867"/>
              <a:ext cx="253" cy="1"/>
            </a:xfrm>
            <a:prstGeom prst="straightConnector1">
              <a:avLst/>
            </a:prstGeom>
            <a:noFill/>
            <a:ln w="12700">
              <a:solidFill>
                <a:schemeClr val="tx1"/>
              </a:solidFill>
              <a:round/>
              <a:headEnd type="none" w="lg" len="lg"/>
              <a:tailEnd type="none" w="lg" len="lg"/>
            </a:ln>
            <a:effectLst/>
          </p:spPr>
        </p:cxnSp>
        <p:sp>
          <p:nvSpPr>
            <p:cNvPr id="795727" name="Text Box 79"/>
            <p:cNvSpPr txBox="1">
              <a:spLocks noChangeArrowheads="1"/>
            </p:cNvSpPr>
            <p:nvPr/>
          </p:nvSpPr>
          <p:spPr bwMode="auto">
            <a:xfrm>
              <a:off x="4735" y="2844"/>
              <a:ext cx="220" cy="807"/>
            </a:xfrm>
            <a:prstGeom prst="rect">
              <a:avLst/>
            </a:prstGeom>
            <a:noFill/>
            <a:ln w="12700">
              <a:noFill/>
              <a:miter lim="800000"/>
              <a:headEnd type="none" w="lg" len="lg"/>
              <a:tailEnd type="none" w="lg" len="lg"/>
            </a:ln>
            <a:effectLst/>
          </p:spPr>
          <p:txBody>
            <a:bodyPr wrap="none">
              <a:spAutoFit/>
            </a:bodyPr>
            <a:lstStyle/>
            <a:p>
              <a:r>
                <a:rPr lang="en-US" b="1"/>
                <a:t>+</a:t>
              </a:r>
              <a:endParaRPr lang="en-US" sz="1200" b="1"/>
            </a:p>
            <a:p>
              <a:endParaRPr lang="en-US" sz="1200" b="1"/>
            </a:p>
            <a:p>
              <a:r>
                <a:rPr lang="en-US" b="1"/>
                <a:t>V</a:t>
              </a:r>
              <a:endParaRPr lang="en-US" sz="1200" b="1"/>
            </a:p>
            <a:p>
              <a:endParaRPr lang="en-US" sz="1200" b="1"/>
            </a:p>
            <a:p>
              <a:r>
                <a:rPr lang="en-US" b="1"/>
                <a:t>–</a:t>
              </a:r>
            </a:p>
          </p:txBody>
        </p:sp>
        <p:sp>
          <p:nvSpPr>
            <p:cNvPr id="795728" name="Line 80"/>
            <p:cNvSpPr>
              <a:spLocks noChangeShapeType="1"/>
            </p:cNvSpPr>
            <p:nvPr/>
          </p:nvSpPr>
          <p:spPr bwMode="auto">
            <a:xfrm>
              <a:off x="4716" y="2768"/>
              <a:ext cx="264" cy="0"/>
            </a:xfrm>
            <a:prstGeom prst="line">
              <a:avLst/>
            </a:prstGeom>
            <a:noFill/>
            <a:ln w="12700">
              <a:solidFill>
                <a:schemeClr val="tx1"/>
              </a:solidFill>
              <a:round/>
              <a:headEnd type="none" w="lg" len="lg"/>
              <a:tailEnd type="stealth" w="lg" len="lg"/>
            </a:ln>
            <a:effectLst/>
          </p:spPr>
          <p:txBody>
            <a:bodyPr/>
            <a:lstStyle/>
            <a:p>
              <a:endParaRPr lang="en-US"/>
            </a:p>
          </p:txBody>
        </p:sp>
        <p:sp>
          <p:nvSpPr>
            <p:cNvPr id="795729" name="Text Box 81"/>
            <p:cNvSpPr txBox="1">
              <a:spLocks noChangeArrowheads="1"/>
            </p:cNvSpPr>
            <p:nvPr/>
          </p:nvSpPr>
          <p:spPr bwMode="auto">
            <a:xfrm>
              <a:off x="4729" y="2525"/>
              <a:ext cx="172" cy="231"/>
            </a:xfrm>
            <a:prstGeom prst="rect">
              <a:avLst/>
            </a:prstGeom>
            <a:noFill/>
            <a:ln w="12700">
              <a:noFill/>
              <a:miter lim="800000"/>
              <a:headEnd type="none" w="lg" len="lg"/>
              <a:tailEnd type="none" w="lg" len="lg"/>
            </a:ln>
            <a:effectLst/>
          </p:spPr>
          <p:txBody>
            <a:bodyPr wrap="none">
              <a:spAutoFit/>
            </a:bodyPr>
            <a:lstStyle/>
            <a:p>
              <a:r>
                <a:rPr lang="en-US" b="1" i="1"/>
                <a:t>I</a:t>
              </a:r>
            </a:p>
          </p:txBody>
        </p:sp>
        <p:sp>
          <p:nvSpPr>
            <p:cNvPr id="795731" name="Rectangle 83"/>
            <p:cNvSpPr>
              <a:spLocks noChangeArrowheads="1"/>
            </p:cNvSpPr>
            <p:nvPr/>
          </p:nvSpPr>
          <p:spPr bwMode="auto">
            <a:xfrm rot="-5400000">
              <a:off x="4249" y="312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sp>
        <p:nvSpPr>
          <p:cNvPr id="795736" name="AutoShape 88"/>
          <p:cNvSpPr>
            <a:spLocks noChangeArrowheads="1"/>
          </p:cNvSpPr>
          <p:nvPr/>
        </p:nvSpPr>
        <p:spPr bwMode="auto">
          <a:xfrm rot="1952505">
            <a:off x="5994400" y="3327400"/>
            <a:ext cx="920750" cy="392113"/>
          </a:xfrm>
          <a:prstGeom prst="rightArrow">
            <a:avLst>
              <a:gd name="adj1" fmla="val 50000"/>
              <a:gd name="adj2" fmla="val 58704"/>
            </a:avLst>
          </a:prstGeom>
          <a:solidFill>
            <a:srgbClr val="C0C0C0"/>
          </a:solidFill>
          <a:ln w="12700">
            <a:solidFill>
              <a:schemeClr val="tx1"/>
            </a:solidFill>
            <a:miter lim="800000"/>
            <a:headEnd type="none" w="lg" len="lg"/>
            <a:tailEnd type="none" w="lg" len="lg"/>
          </a:ln>
          <a:effectLst/>
        </p:spPr>
        <p:txBody>
          <a:bodyPr wrap="none" anchor="ctr"/>
          <a:lstStyle/>
          <a:p>
            <a:endParaRPr lang="en-US"/>
          </a:p>
        </p:txBody>
      </p:sp>
      <p:sp>
        <p:nvSpPr>
          <p:cNvPr id="795737" name="AutoShape 89"/>
          <p:cNvSpPr>
            <a:spLocks noChangeArrowheads="1"/>
          </p:cNvSpPr>
          <p:nvPr/>
        </p:nvSpPr>
        <p:spPr bwMode="auto">
          <a:xfrm rot="19647495" flipH="1">
            <a:off x="2203450" y="3282950"/>
            <a:ext cx="920750" cy="392113"/>
          </a:xfrm>
          <a:prstGeom prst="rightArrow">
            <a:avLst>
              <a:gd name="adj1" fmla="val 50000"/>
              <a:gd name="adj2" fmla="val 58704"/>
            </a:avLst>
          </a:prstGeom>
          <a:solidFill>
            <a:srgbClr val="C0C0C0"/>
          </a:solidFill>
          <a:ln w="12700">
            <a:solidFill>
              <a:schemeClr val="tx1"/>
            </a:solidFill>
            <a:miter lim="800000"/>
            <a:headEnd type="none" w="lg" len="lg"/>
            <a:tailEnd type="none" w="lg" len="lg"/>
          </a:ln>
          <a:effectLst/>
        </p:spPr>
        <p:txBody>
          <a:bodyPr wrap="none" anchor="ctr"/>
          <a:lstStyle/>
          <a:p>
            <a:endParaRPr lang="en-US"/>
          </a:p>
        </p:txBody>
      </p:sp>
      <p:sp>
        <p:nvSpPr>
          <p:cNvPr id="795738" name="Text Box 90"/>
          <p:cNvSpPr txBox="1">
            <a:spLocks noChangeArrowheads="1"/>
          </p:cNvSpPr>
          <p:nvPr/>
        </p:nvSpPr>
        <p:spPr bwMode="auto">
          <a:xfrm>
            <a:off x="6477000" y="2895600"/>
            <a:ext cx="1892300" cy="379413"/>
          </a:xfrm>
          <a:prstGeom prst="rect">
            <a:avLst/>
          </a:prstGeom>
          <a:solidFill>
            <a:srgbClr val="FFFF99">
              <a:alpha val="50000"/>
            </a:srgbClr>
          </a:solidFill>
          <a:ln w="12700">
            <a:solidFill>
              <a:schemeClr val="tx1"/>
            </a:solidFill>
            <a:miter lim="800000"/>
            <a:headEnd type="none" w="lg" len="lg"/>
            <a:tailEnd type="none" w="lg" len="lg"/>
          </a:ln>
          <a:effectLst/>
        </p:spPr>
        <p:txBody>
          <a:bodyPr wrap="none">
            <a:spAutoFit/>
          </a:bodyPr>
          <a:lstStyle/>
          <a:p>
            <a:pPr algn="l"/>
            <a:r>
              <a:rPr lang="en-US"/>
              <a:t>Norton Equivalent</a:t>
            </a:r>
          </a:p>
        </p:txBody>
      </p:sp>
      <p:sp>
        <p:nvSpPr>
          <p:cNvPr id="795739" name="Text Box 91"/>
          <p:cNvSpPr txBox="1">
            <a:spLocks noChangeArrowheads="1"/>
          </p:cNvSpPr>
          <p:nvPr/>
        </p:nvSpPr>
        <p:spPr bwMode="auto">
          <a:xfrm>
            <a:off x="627063" y="2851150"/>
            <a:ext cx="2108200" cy="379413"/>
          </a:xfrm>
          <a:prstGeom prst="rect">
            <a:avLst/>
          </a:prstGeom>
          <a:solidFill>
            <a:srgbClr val="FFFF99">
              <a:alpha val="50000"/>
            </a:srgbClr>
          </a:solidFill>
          <a:ln w="12700">
            <a:solidFill>
              <a:schemeClr val="tx1"/>
            </a:solidFill>
            <a:miter lim="800000"/>
            <a:headEnd type="none" w="lg" len="lg"/>
            <a:tailEnd type="none" w="lg" len="lg"/>
          </a:ln>
          <a:effectLst/>
        </p:spPr>
        <p:txBody>
          <a:bodyPr wrap="none">
            <a:spAutoFit/>
          </a:bodyPr>
          <a:lstStyle/>
          <a:p>
            <a:pPr algn="l"/>
            <a:r>
              <a:rPr lang="en-US"/>
              <a:t>Th</a:t>
            </a:r>
            <a:r>
              <a:rPr lang="en-US">
                <a:cs typeface="Times New Roman" pitchFamily="18" charset="0"/>
              </a:rPr>
              <a:t>évenin</a:t>
            </a:r>
            <a:r>
              <a:rPr lang="en-US"/>
              <a:t> Equivalent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Date Placeholder 3"/>
          <p:cNvSpPr>
            <a:spLocks noGrp="1"/>
          </p:cNvSpPr>
          <p:nvPr>
            <p:ph type="dt" sz="half" idx="10"/>
          </p:nvPr>
        </p:nvSpPr>
        <p:spPr/>
        <p:txBody>
          <a:bodyPr/>
          <a:lstStyle/>
          <a:p>
            <a:r>
              <a:rPr lang="en-US"/>
              <a:t>ECEN 301</a:t>
            </a:r>
          </a:p>
        </p:txBody>
      </p:sp>
      <p:sp>
        <p:nvSpPr>
          <p:cNvPr id="80" name="Footer Placeholder 4"/>
          <p:cNvSpPr>
            <a:spLocks noGrp="1"/>
          </p:cNvSpPr>
          <p:nvPr>
            <p:ph type="ftr" sz="quarter" idx="11"/>
          </p:nvPr>
        </p:nvSpPr>
        <p:spPr/>
        <p:txBody>
          <a:bodyPr/>
          <a:lstStyle/>
          <a:p>
            <a:r>
              <a:rPr lang="en-US"/>
              <a:t>Discussion #14 – AC Circuit Analysis</a:t>
            </a:r>
          </a:p>
        </p:txBody>
      </p:sp>
      <p:sp>
        <p:nvSpPr>
          <p:cNvPr id="81" name="Slide Number Placeholder 5"/>
          <p:cNvSpPr>
            <a:spLocks noGrp="1"/>
          </p:cNvSpPr>
          <p:nvPr>
            <p:ph type="sldNum" sz="quarter" idx="12"/>
          </p:nvPr>
        </p:nvSpPr>
        <p:spPr/>
        <p:txBody>
          <a:bodyPr/>
          <a:lstStyle/>
          <a:p>
            <a:pPr lvl="1"/>
            <a:fld id="{ED8CB2E3-3F4E-4F3C-928A-5B525F360B32}" type="slidenum">
              <a:rPr lang="en-US"/>
              <a:pPr lvl="1"/>
              <a:t>33</a:t>
            </a:fld>
            <a:endParaRPr lang="en-US"/>
          </a:p>
        </p:txBody>
      </p:sp>
      <p:sp>
        <p:nvSpPr>
          <p:cNvPr id="798722" name="Rectangle 2"/>
          <p:cNvSpPr>
            <a:spLocks noGrp="1" noChangeArrowheads="1"/>
          </p:cNvSpPr>
          <p:nvPr>
            <p:ph type="title"/>
          </p:nvPr>
        </p:nvSpPr>
        <p:spPr/>
        <p:txBody>
          <a:bodyPr/>
          <a:lstStyle/>
          <a:p>
            <a:r>
              <a:rPr lang="en-US"/>
              <a:t>AC Equivalent Circuits</a:t>
            </a:r>
          </a:p>
        </p:txBody>
      </p:sp>
      <p:sp>
        <p:nvSpPr>
          <p:cNvPr id="798723" name="Rectangle 3"/>
          <p:cNvSpPr>
            <a:spLocks noGrp="1" noChangeArrowheads="1"/>
          </p:cNvSpPr>
          <p:nvPr>
            <p:ph type="body" idx="1"/>
          </p:nvPr>
        </p:nvSpPr>
        <p:spPr>
          <a:xfrm>
            <a:off x="406400" y="1333500"/>
            <a:ext cx="8356600" cy="1714500"/>
          </a:xfrm>
          <a:solidFill>
            <a:srgbClr val="8495A9"/>
          </a:solidFill>
          <a:ln>
            <a:solidFill>
              <a:schemeClr val="tx1"/>
            </a:solidFill>
          </a:ln>
        </p:spPr>
        <p:txBody>
          <a:bodyPr/>
          <a:lstStyle/>
          <a:p>
            <a:pPr marL="609600" indent="-609600">
              <a:lnSpc>
                <a:spcPct val="80000"/>
              </a:lnSpc>
              <a:buFont typeface="Monotype Sorts" pitchFamily="2" charset="2"/>
              <a:buNone/>
            </a:pPr>
            <a:r>
              <a:rPr lang="en-US" sz="2000" b="1" u="sng"/>
              <a:t>Computation of Th</a:t>
            </a:r>
            <a:r>
              <a:rPr lang="en-US" sz="2000" b="1" u="sng">
                <a:cs typeface="Times New Roman" pitchFamily="18" charset="0"/>
              </a:rPr>
              <a:t>évenin and Norton Impedances</a:t>
            </a:r>
            <a:r>
              <a:rPr lang="en-US" sz="2000">
                <a:cs typeface="Times New Roman" pitchFamily="18" charset="0"/>
              </a:rPr>
              <a:t>: </a:t>
            </a:r>
          </a:p>
          <a:p>
            <a:pPr marL="990600" lvl="1" indent="-533400">
              <a:lnSpc>
                <a:spcPct val="80000"/>
              </a:lnSpc>
              <a:buClr>
                <a:schemeClr val="tx1"/>
              </a:buClr>
              <a:buFont typeface="Monotype Sorts" pitchFamily="2" charset="2"/>
              <a:buAutoNum type="arabicPeriod"/>
            </a:pPr>
            <a:r>
              <a:rPr lang="en-US" sz="1800">
                <a:cs typeface="Times New Roman" pitchFamily="18" charset="0"/>
              </a:rPr>
              <a:t>Remove the load (open circuit at load terminal)</a:t>
            </a:r>
          </a:p>
          <a:p>
            <a:pPr marL="990600" lvl="1" indent="-533400">
              <a:lnSpc>
                <a:spcPct val="80000"/>
              </a:lnSpc>
              <a:buClr>
                <a:schemeClr val="tx1"/>
              </a:buClr>
              <a:buFont typeface="Monotype Sorts" pitchFamily="2" charset="2"/>
              <a:buAutoNum type="arabicPeriod"/>
            </a:pPr>
            <a:r>
              <a:rPr lang="en-US" sz="1800">
                <a:cs typeface="Times New Roman" pitchFamily="18" charset="0"/>
              </a:rPr>
              <a:t>Zero all independent sources</a:t>
            </a:r>
          </a:p>
          <a:p>
            <a:pPr marL="1371600" lvl="2" indent="-457200">
              <a:lnSpc>
                <a:spcPct val="80000"/>
              </a:lnSpc>
              <a:buClr>
                <a:schemeClr val="tx1"/>
              </a:buClr>
              <a:buFont typeface="Monotype Sorts" pitchFamily="2" charset="2"/>
              <a:buChar char="Ù"/>
            </a:pPr>
            <a:r>
              <a:rPr lang="en-US" sz="1600">
                <a:cs typeface="Times New Roman" pitchFamily="18" charset="0"/>
              </a:rPr>
              <a:t>Voltage sources 	           short circuit (</a:t>
            </a:r>
            <a:r>
              <a:rPr lang="en-US" sz="1600" b="1">
                <a:cs typeface="Times New Roman" pitchFamily="18" charset="0"/>
              </a:rPr>
              <a:t>v</a:t>
            </a:r>
            <a:r>
              <a:rPr lang="en-US" sz="1600">
                <a:cs typeface="Times New Roman" pitchFamily="18" charset="0"/>
              </a:rPr>
              <a:t>  = 0)</a:t>
            </a:r>
          </a:p>
          <a:p>
            <a:pPr marL="1371600" lvl="2" indent="-457200">
              <a:lnSpc>
                <a:spcPct val="80000"/>
              </a:lnSpc>
              <a:buClr>
                <a:schemeClr val="tx1"/>
              </a:buClr>
              <a:buFont typeface="Monotype Sorts" pitchFamily="2" charset="2"/>
              <a:buChar char="Ù"/>
            </a:pPr>
            <a:r>
              <a:rPr lang="en-US" sz="1600">
                <a:cs typeface="Times New Roman" pitchFamily="18" charset="0"/>
              </a:rPr>
              <a:t>Current sources	           open circuit (</a:t>
            </a:r>
            <a:r>
              <a:rPr lang="en-US" sz="1600" b="1" i="1">
                <a:cs typeface="Times New Roman" pitchFamily="18" charset="0"/>
              </a:rPr>
              <a:t>i</a:t>
            </a:r>
            <a:r>
              <a:rPr lang="en-US" sz="1600">
                <a:cs typeface="Times New Roman" pitchFamily="18" charset="0"/>
              </a:rPr>
              <a:t> = 0)</a:t>
            </a:r>
          </a:p>
          <a:p>
            <a:pPr marL="990600" lvl="1" indent="-533400">
              <a:lnSpc>
                <a:spcPct val="80000"/>
              </a:lnSpc>
              <a:buClr>
                <a:schemeClr val="tx1"/>
              </a:buClr>
              <a:buFont typeface="Monotype Sorts" pitchFamily="2" charset="2"/>
              <a:buAutoNum type="arabicPeriod"/>
            </a:pPr>
            <a:r>
              <a:rPr lang="en-US" sz="1800">
                <a:cs typeface="Times New Roman" pitchFamily="18" charset="0"/>
              </a:rPr>
              <a:t>Compute equivalent impedance </a:t>
            </a:r>
            <a:r>
              <a:rPr lang="en-US" sz="1800" b="1">
                <a:cs typeface="Times New Roman" pitchFamily="18" charset="0"/>
              </a:rPr>
              <a:t>across load terminals</a:t>
            </a:r>
            <a:r>
              <a:rPr lang="en-US" sz="1800">
                <a:cs typeface="Times New Roman" pitchFamily="18" charset="0"/>
              </a:rPr>
              <a:t> (with load removed)</a:t>
            </a:r>
          </a:p>
        </p:txBody>
      </p:sp>
      <p:sp>
        <p:nvSpPr>
          <p:cNvPr id="798724" name="Line 4"/>
          <p:cNvSpPr>
            <a:spLocks noChangeShapeType="1"/>
          </p:cNvSpPr>
          <p:nvPr/>
        </p:nvSpPr>
        <p:spPr bwMode="auto">
          <a:xfrm>
            <a:off x="3286125" y="2333625"/>
            <a:ext cx="457200" cy="0"/>
          </a:xfrm>
          <a:prstGeom prst="line">
            <a:avLst/>
          </a:prstGeom>
          <a:noFill/>
          <a:ln w="12700">
            <a:solidFill>
              <a:srgbClr val="800000"/>
            </a:solidFill>
            <a:round/>
            <a:headEnd type="none" w="lg" len="lg"/>
            <a:tailEnd type="stealth" w="lg" len="lg"/>
          </a:ln>
          <a:effectLst/>
        </p:spPr>
        <p:txBody>
          <a:bodyPr/>
          <a:lstStyle/>
          <a:p>
            <a:endParaRPr lang="en-US"/>
          </a:p>
        </p:txBody>
      </p:sp>
      <p:sp>
        <p:nvSpPr>
          <p:cNvPr id="798725" name="Line 5"/>
          <p:cNvSpPr>
            <a:spLocks noChangeShapeType="1"/>
          </p:cNvSpPr>
          <p:nvPr/>
        </p:nvSpPr>
        <p:spPr bwMode="auto">
          <a:xfrm>
            <a:off x="3276600" y="2571750"/>
            <a:ext cx="457200" cy="0"/>
          </a:xfrm>
          <a:prstGeom prst="line">
            <a:avLst/>
          </a:prstGeom>
          <a:noFill/>
          <a:ln w="12700">
            <a:solidFill>
              <a:srgbClr val="800000"/>
            </a:solidFill>
            <a:round/>
            <a:headEnd type="none" w="lg" len="lg"/>
            <a:tailEnd type="stealth" w="lg" len="lg"/>
          </a:ln>
          <a:effectLst/>
        </p:spPr>
        <p:txBody>
          <a:bodyPr/>
          <a:lstStyle/>
          <a:p>
            <a:endParaRPr lang="en-US"/>
          </a:p>
        </p:txBody>
      </p:sp>
      <p:sp>
        <p:nvSpPr>
          <p:cNvPr id="798726" name="Text Box 6"/>
          <p:cNvSpPr txBox="1">
            <a:spLocks noChangeArrowheads="1"/>
          </p:cNvSpPr>
          <p:nvPr/>
        </p:nvSpPr>
        <p:spPr bwMode="auto">
          <a:xfrm>
            <a:off x="2413000" y="5895975"/>
            <a:ext cx="4292600"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r>
              <a:rPr lang="en-US" b="1"/>
              <a:t>NB</a:t>
            </a:r>
            <a:r>
              <a:rPr lang="en-US"/>
              <a:t>: same procedure as equivalent resistance</a:t>
            </a:r>
          </a:p>
        </p:txBody>
      </p:sp>
      <p:sp>
        <p:nvSpPr>
          <p:cNvPr id="798772" name="Text Box 52"/>
          <p:cNvSpPr txBox="1">
            <a:spLocks noChangeArrowheads="1"/>
          </p:cNvSpPr>
          <p:nvPr/>
        </p:nvSpPr>
        <p:spPr bwMode="auto">
          <a:xfrm>
            <a:off x="3756025" y="4305300"/>
            <a:ext cx="666750"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r>
              <a:rPr lang="en-US" b="1"/>
              <a:t>  </a:t>
            </a:r>
          </a:p>
        </p:txBody>
      </p:sp>
      <p:grpSp>
        <p:nvGrpSpPr>
          <p:cNvPr id="798776" name="Group 56"/>
          <p:cNvGrpSpPr>
            <a:grpSpLocks/>
          </p:cNvGrpSpPr>
          <p:nvPr/>
        </p:nvGrpSpPr>
        <p:grpSpPr bwMode="auto">
          <a:xfrm>
            <a:off x="76200" y="3243263"/>
            <a:ext cx="3843338" cy="2471737"/>
            <a:chOff x="48" y="2043"/>
            <a:chExt cx="2421" cy="1557"/>
          </a:xfrm>
        </p:grpSpPr>
        <p:sp>
          <p:nvSpPr>
            <p:cNvPr id="798727" name="Oval 7"/>
            <p:cNvSpPr>
              <a:spLocks noChangeArrowheads="1"/>
            </p:cNvSpPr>
            <p:nvPr/>
          </p:nvSpPr>
          <p:spPr bwMode="auto">
            <a:xfrm>
              <a:off x="1352" y="233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8728" name="AutoShape 8"/>
            <p:cNvCxnSpPr>
              <a:cxnSpLocks noChangeShapeType="1"/>
              <a:stCxn id="798737" idx="2"/>
              <a:endCxn id="798745" idx="4"/>
            </p:cNvCxnSpPr>
            <p:nvPr/>
          </p:nvCxnSpPr>
          <p:spPr bwMode="auto">
            <a:xfrm rot="10800000">
              <a:off x="532" y="2925"/>
              <a:ext cx="820" cy="407"/>
            </a:xfrm>
            <a:prstGeom prst="bentConnector2">
              <a:avLst/>
            </a:prstGeom>
            <a:noFill/>
            <a:ln w="12700">
              <a:solidFill>
                <a:schemeClr val="tx1"/>
              </a:solidFill>
              <a:miter lim="800000"/>
              <a:headEnd type="none" w="lg" len="lg"/>
              <a:tailEnd type="none" w="lg" len="lg"/>
            </a:ln>
            <a:effectLst/>
          </p:spPr>
        </p:cxnSp>
        <p:cxnSp>
          <p:nvCxnSpPr>
            <p:cNvPr id="798729" name="AutoShape 9"/>
            <p:cNvCxnSpPr>
              <a:cxnSpLocks noChangeShapeType="1"/>
              <a:stCxn id="798727" idx="4"/>
              <a:endCxn id="798766" idx="3"/>
            </p:cNvCxnSpPr>
            <p:nvPr/>
          </p:nvCxnSpPr>
          <p:spPr bwMode="auto">
            <a:xfrm>
              <a:off x="1394" y="2407"/>
              <a:ext cx="0" cy="299"/>
            </a:xfrm>
            <a:prstGeom prst="straightConnector1">
              <a:avLst/>
            </a:prstGeom>
            <a:noFill/>
            <a:ln w="12700">
              <a:solidFill>
                <a:schemeClr val="tx1"/>
              </a:solidFill>
              <a:round/>
              <a:headEnd type="none" w="lg" len="lg"/>
              <a:tailEnd type="none" w="lg" len="lg"/>
            </a:ln>
            <a:effectLst/>
          </p:spPr>
        </p:cxnSp>
        <p:cxnSp>
          <p:nvCxnSpPr>
            <p:cNvPr id="798730" name="AutoShape 10"/>
            <p:cNvCxnSpPr>
              <a:cxnSpLocks noChangeShapeType="1"/>
              <a:stCxn id="798727" idx="2"/>
              <a:endCxn id="798764" idx="3"/>
            </p:cNvCxnSpPr>
            <p:nvPr/>
          </p:nvCxnSpPr>
          <p:spPr bwMode="auto">
            <a:xfrm flipH="1">
              <a:off x="1129" y="2369"/>
              <a:ext cx="223" cy="3"/>
            </a:xfrm>
            <a:prstGeom prst="straightConnector1">
              <a:avLst/>
            </a:prstGeom>
            <a:noFill/>
            <a:ln w="12700">
              <a:solidFill>
                <a:schemeClr val="tx1"/>
              </a:solidFill>
              <a:round/>
              <a:headEnd type="none" w="lg" len="lg"/>
              <a:tailEnd type="none" w="lg" len="lg"/>
            </a:ln>
            <a:effectLst/>
          </p:spPr>
        </p:cxnSp>
        <p:grpSp>
          <p:nvGrpSpPr>
            <p:cNvPr id="798731" name="Group 11"/>
            <p:cNvGrpSpPr>
              <a:grpSpLocks/>
            </p:cNvGrpSpPr>
            <p:nvPr/>
          </p:nvGrpSpPr>
          <p:grpSpPr bwMode="auto">
            <a:xfrm>
              <a:off x="1249" y="3504"/>
              <a:ext cx="288" cy="96"/>
              <a:chOff x="1392" y="3552"/>
              <a:chExt cx="288" cy="96"/>
            </a:xfrm>
          </p:grpSpPr>
          <p:sp>
            <p:nvSpPr>
              <p:cNvPr id="798732" name="Line 12"/>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8733" name="Line 13"/>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8734" name="Line 14"/>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8735" name="Line 15"/>
            <p:cNvSpPr>
              <a:spLocks noChangeShapeType="1"/>
            </p:cNvSpPr>
            <p:nvPr/>
          </p:nvSpPr>
          <p:spPr bwMode="auto">
            <a:xfrm flipV="1">
              <a:off x="1396" y="333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8736" name="Oval 16"/>
            <p:cNvSpPr>
              <a:spLocks noChangeArrowheads="1"/>
            </p:cNvSpPr>
            <p:nvPr/>
          </p:nvSpPr>
          <p:spPr bwMode="auto">
            <a:xfrm>
              <a:off x="2089" y="2329"/>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8737" name="Oval 17"/>
            <p:cNvSpPr>
              <a:spLocks noChangeArrowheads="1"/>
            </p:cNvSpPr>
            <p:nvPr/>
          </p:nvSpPr>
          <p:spPr bwMode="auto">
            <a:xfrm>
              <a:off x="1352" y="329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8738" name="Text Box 18"/>
            <p:cNvSpPr txBox="1">
              <a:spLocks noChangeArrowheads="1"/>
            </p:cNvSpPr>
            <p:nvPr/>
          </p:nvSpPr>
          <p:spPr bwMode="auto">
            <a:xfrm>
              <a:off x="797" y="2044"/>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798739" name="AutoShape 19"/>
            <p:cNvCxnSpPr>
              <a:cxnSpLocks noChangeShapeType="1"/>
              <a:stCxn id="798737" idx="0"/>
              <a:endCxn id="798766" idx="1"/>
            </p:cNvCxnSpPr>
            <p:nvPr/>
          </p:nvCxnSpPr>
          <p:spPr bwMode="auto">
            <a:xfrm flipV="1">
              <a:off x="1394" y="3015"/>
              <a:ext cx="0" cy="278"/>
            </a:xfrm>
            <a:prstGeom prst="straightConnector1">
              <a:avLst/>
            </a:prstGeom>
            <a:noFill/>
            <a:ln w="12700">
              <a:solidFill>
                <a:schemeClr val="tx1"/>
              </a:solidFill>
              <a:round/>
              <a:headEnd type="none" w="lg" len="lg"/>
              <a:tailEnd type="none" w="lg" len="lg"/>
            </a:ln>
            <a:effectLst/>
          </p:spPr>
        </p:cxnSp>
        <p:sp>
          <p:nvSpPr>
            <p:cNvPr id="798740" name="Oval 20"/>
            <p:cNvSpPr>
              <a:spLocks noChangeArrowheads="1"/>
            </p:cNvSpPr>
            <p:nvPr/>
          </p:nvSpPr>
          <p:spPr bwMode="auto">
            <a:xfrm>
              <a:off x="2093" y="3293"/>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8742" name="AutoShape 22"/>
            <p:cNvCxnSpPr>
              <a:cxnSpLocks noChangeShapeType="1"/>
              <a:stCxn id="798736" idx="2"/>
              <a:endCxn id="798765" idx="3"/>
            </p:cNvCxnSpPr>
            <p:nvPr/>
          </p:nvCxnSpPr>
          <p:spPr bwMode="auto">
            <a:xfrm flipH="1" flipV="1">
              <a:off x="1951" y="2366"/>
              <a:ext cx="138" cy="2"/>
            </a:xfrm>
            <a:prstGeom prst="straightConnector1">
              <a:avLst/>
            </a:prstGeom>
            <a:noFill/>
            <a:ln w="12700">
              <a:solidFill>
                <a:schemeClr val="tx1"/>
              </a:solidFill>
              <a:round/>
              <a:headEnd type="none" w="lg" len="lg"/>
              <a:tailEnd type="none" w="lg" len="lg"/>
            </a:ln>
            <a:effectLst/>
          </p:spPr>
        </p:cxnSp>
        <p:cxnSp>
          <p:nvCxnSpPr>
            <p:cNvPr id="798743" name="AutoShape 23"/>
            <p:cNvCxnSpPr>
              <a:cxnSpLocks noChangeShapeType="1"/>
              <a:stCxn id="798727" idx="6"/>
              <a:endCxn id="798765" idx="1"/>
            </p:cNvCxnSpPr>
            <p:nvPr/>
          </p:nvCxnSpPr>
          <p:spPr bwMode="auto">
            <a:xfrm flipV="1">
              <a:off x="1435" y="2366"/>
              <a:ext cx="207" cy="3"/>
            </a:xfrm>
            <a:prstGeom prst="straightConnector1">
              <a:avLst/>
            </a:prstGeom>
            <a:noFill/>
            <a:ln w="12700">
              <a:solidFill>
                <a:schemeClr val="tx1"/>
              </a:solidFill>
              <a:round/>
              <a:headEnd type="none" w="lg" len="lg"/>
              <a:tailEnd type="none" w="lg" len="lg"/>
            </a:ln>
            <a:effectLst/>
          </p:spPr>
        </p:cxnSp>
        <p:sp>
          <p:nvSpPr>
            <p:cNvPr id="798744" name="Text Box 24"/>
            <p:cNvSpPr txBox="1">
              <a:spLocks noChangeArrowheads="1"/>
            </p:cNvSpPr>
            <p:nvPr/>
          </p:nvSpPr>
          <p:spPr bwMode="auto">
            <a:xfrm>
              <a:off x="48" y="2649"/>
              <a:ext cx="53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798745" name="Oval 25"/>
            <p:cNvSpPr>
              <a:spLocks noChangeArrowheads="1"/>
            </p:cNvSpPr>
            <p:nvPr/>
          </p:nvSpPr>
          <p:spPr bwMode="auto">
            <a:xfrm>
              <a:off x="366"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8746" name="Text Box 26"/>
            <p:cNvSpPr txBox="1">
              <a:spLocks noChangeArrowheads="1"/>
            </p:cNvSpPr>
            <p:nvPr/>
          </p:nvSpPr>
          <p:spPr bwMode="auto">
            <a:xfrm>
              <a:off x="475"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8747" name="Text Box 27"/>
            <p:cNvSpPr txBox="1">
              <a:spLocks noChangeArrowheads="1"/>
            </p:cNvSpPr>
            <p:nvPr/>
          </p:nvSpPr>
          <p:spPr bwMode="auto">
            <a:xfrm>
              <a:off x="472"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8748" name="Text Box 28"/>
            <p:cNvSpPr txBox="1">
              <a:spLocks noChangeArrowheads="1"/>
            </p:cNvSpPr>
            <p:nvPr/>
          </p:nvSpPr>
          <p:spPr bwMode="auto">
            <a:xfrm>
              <a:off x="433"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798749" name="AutoShape 29"/>
            <p:cNvCxnSpPr>
              <a:cxnSpLocks noChangeShapeType="1"/>
              <a:stCxn id="798748" idx="0"/>
              <a:endCxn id="798764" idx="1"/>
            </p:cNvCxnSpPr>
            <p:nvPr/>
          </p:nvCxnSpPr>
          <p:spPr bwMode="auto">
            <a:xfrm rot="16200000">
              <a:off x="579" y="2325"/>
              <a:ext cx="193" cy="288"/>
            </a:xfrm>
            <a:prstGeom prst="bentConnector2">
              <a:avLst/>
            </a:prstGeom>
            <a:noFill/>
            <a:ln w="12700">
              <a:solidFill>
                <a:schemeClr val="tx1"/>
              </a:solidFill>
              <a:miter lim="800000"/>
              <a:headEnd type="none" w="lg" len="lg"/>
              <a:tailEnd type="none" w="lg" len="lg"/>
            </a:ln>
            <a:effectLst/>
          </p:spPr>
        </p:cxnSp>
        <p:cxnSp>
          <p:nvCxnSpPr>
            <p:cNvPr id="798750" name="AutoShape 30"/>
            <p:cNvCxnSpPr>
              <a:cxnSpLocks noChangeShapeType="1"/>
              <a:stCxn id="798740" idx="6"/>
              <a:endCxn id="798767" idx="1"/>
            </p:cNvCxnSpPr>
            <p:nvPr/>
          </p:nvCxnSpPr>
          <p:spPr bwMode="auto">
            <a:xfrm flipV="1">
              <a:off x="2176" y="2985"/>
              <a:ext cx="198" cy="347"/>
            </a:xfrm>
            <a:prstGeom prst="bentConnector2">
              <a:avLst/>
            </a:prstGeom>
            <a:noFill/>
            <a:ln w="12700">
              <a:solidFill>
                <a:schemeClr val="tx1"/>
              </a:solidFill>
              <a:miter lim="800000"/>
              <a:headEnd type="none" w="lg" len="lg"/>
              <a:tailEnd type="none" w="lg" len="lg"/>
            </a:ln>
            <a:effectLst/>
          </p:spPr>
        </p:cxnSp>
        <p:cxnSp>
          <p:nvCxnSpPr>
            <p:cNvPr id="798751" name="AutoShape 31"/>
            <p:cNvCxnSpPr>
              <a:cxnSpLocks noChangeShapeType="1"/>
              <a:stCxn id="798736" idx="6"/>
              <a:endCxn id="798767" idx="3"/>
            </p:cNvCxnSpPr>
            <p:nvPr/>
          </p:nvCxnSpPr>
          <p:spPr bwMode="auto">
            <a:xfrm>
              <a:off x="2172" y="2368"/>
              <a:ext cx="202" cy="308"/>
            </a:xfrm>
            <a:prstGeom prst="bentConnector2">
              <a:avLst/>
            </a:prstGeom>
            <a:noFill/>
            <a:ln w="12700">
              <a:solidFill>
                <a:schemeClr val="tx1"/>
              </a:solidFill>
              <a:miter lim="800000"/>
              <a:headEnd type="none" w="lg" len="lg"/>
              <a:tailEnd type="none" w="lg" len="lg"/>
            </a:ln>
            <a:effectLst/>
          </p:spPr>
        </p:cxnSp>
        <p:sp>
          <p:nvSpPr>
            <p:cNvPr id="798754" name="Text Box 34"/>
            <p:cNvSpPr txBox="1">
              <a:spLocks noChangeArrowheads="1"/>
            </p:cNvSpPr>
            <p:nvPr/>
          </p:nvSpPr>
          <p:spPr bwMode="auto">
            <a:xfrm>
              <a:off x="1575" y="2043"/>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798755" name="Text Box 35"/>
            <p:cNvSpPr txBox="1">
              <a:spLocks noChangeArrowheads="1"/>
            </p:cNvSpPr>
            <p:nvPr/>
          </p:nvSpPr>
          <p:spPr bwMode="auto">
            <a:xfrm>
              <a:off x="1076" y="2565"/>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798764" name="Rectangle 44"/>
            <p:cNvSpPr>
              <a:spLocks noChangeArrowheads="1"/>
            </p:cNvSpPr>
            <p:nvPr/>
          </p:nvSpPr>
          <p:spPr bwMode="auto">
            <a:xfrm>
              <a:off x="820" y="22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765" name="Rectangle 45"/>
            <p:cNvSpPr>
              <a:spLocks noChangeArrowheads="1"/>
            </p:cNvSpPr>
            <p:nvPr/>
          </p:nvSpPr>
          <p:spPr bwMode="auto">
            <a:xfrm>
              <a:off x="1642" y="227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766" name="Rectangle 46"/>
            <p:cNvSpPr>
              <a:spLocks noChangeArrowheads="1"/>
            </p:cNvSpPr>
            <p:nvPr/>
          </p:nvSpPr>
          <p:spPr bwMode="auto">
            <a:xfrm rot="-5400000">
              <a:off x="1238" y="276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767" name="Rectangle 47"/>
            <p:cNvSpPr>
              <a:spLocks noChangeArrowheads="1"/>
            </p:cNvSpPr>
            <p:nvPr/>
          </p:nvSpPr>
          <p:spPr bwMode="auto">
            <a:xfrm rot="-5400000">
              <a:off x="2218" y="273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768" name="Rectangle 48"/>
            <p:cNvSpPr>
              <a:spLocks noChangeArrowheads="1"/>
            </p:cNvSpPr>
            <p:nvPr/>
          </p:nvSpPr>
          <p:spPr bwMode="auto">
            <a:xfrm>
              <a:off x="1687" y="323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798769" name="AutoShape 49"/>
            <p:cNvCxnSpPr>
              <a:cxnSpLocks noChangeShapeType="1"/>
              <a:stCxn id="798737" idx="6"/>
              <a:endCxn id="798768" idx="1"/>
            </p:cNvCxnSpPr>
            <p:nvPr/>
          </p:nvCxnSpPr>
          <p:spPr bwMode="auto">
            <a:xfrm>
              <a:off x="1435" y="3332"/>
              <a:ext cx="252" cy="1"/>
            </a:xfrm>
            <a:prstGeom prst="straightConnector1">
              <a:avLst/>
            </a:prstGeom>
            <a:noFill/>
            <a:ln w="12700">
              <a:solidFill>
                <a:schemeClr val="tx1"/>
              </a:solidFill>
              <a:round/>
              <a:headEnd type="none" w="lg" len="lg"/>
              <a:tailEnd type="none" w="lg" len="lg"/>
            </a:ln>
            <a:effectLst/>
          </p:spPr>
        </p:cxnSp>
        <p:cxnSp>
          <p:nvCxnSpPr>
            <p:cNvPr id="798770" name="AutoShape 50"/>
            <p:cNvCxnSpPr>
              <a:cxnSpLocks noChangeShapeType="1"/>
              <a:stCxn id="798768" idx="3"/>
              <a:endCxn id="798740" idx="2"/>
            </p:cNvCxnSpPr>
            <p:nvPr/>
          </p:nvCxnSpPr>
          <p:spPr bwMode="auto">
            <a:xfrm flipV="1">
              <a:off x="1996" y="3332"/>
              <a:ext cx="97" cy="1"/>
            </a:xfrm>
            <a:prstGeom prst="straightConnector1">
              <a:avLst/>
            </a:prstGeom>
            <a:noFill/>
            <a:ln w="12700">
              <a:solidFill>
                <a:schemeClr val="tx1"/>
              </a:solidFill>
              <a:round/>
              <a:headEnd type="none" w="lg" len="lg"/>
              <a:tailEnd type="none" w="lg" len="lg"/>
            </a:ln>
            <a:effectLst/>
          </p:spPr>
        </p:cxnSp>
        <p:sp>
          <p:nvSpPr>
            <p:cNvPr id="798771" name="Text Box 51"/>
            <p:cNvSpPr txBox="1">
              <a:spLocks noChangeArrowheads="1"/>
            </p:cNvSpPr>
            <p:nvPr/>
          </p:nvSpPr>
          <p:spPr bwMode="auto">
            <a:xfrm>
              <a:off x="1642" y="3006"/>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798773" name="Text Box 53"/>
            <p:cNvSpPr txBox="1">
              <a:spLocks noChangeArrowheads="1"/>
            </p:cNvSpPr>
            <p:nvPr/>
          </p:nvSpPr>
          <p:spPr bwMode="auto">
            <a:xfrm>
              <a:off x="2094" y="2108"/>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798774" name="Text Box 54"/>
            <p:cNvSpPr txBox="1">
              <a:spLocks noChangeArrowheads="1"/>
            </p:cNvSpPr>
            <p:nvPr/>
          </p:nvSpPr>
          <p:spPr bwMode="auto">
            <a:xfrm>
              <a:off x="2112" y="3312"/>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798775" name="Line 55"/>
            <p:cNvSpPr>
              <a:spLocks noChangeShapeType="1"/>
            </p:cNvSpPr>
            <p:nvPr/>
          </p:nvSpPr>
          <p:spPr bwMode="auto">
            <a:xfrm>
              <a:off x="2136" y="2108"/>
              <a:ext cx="0" cy="1368"/>
            </a:xfrm>
            <a:prstGeom prst="line">
              <a:avLst/>
            </a:prstGeom>
            <a:noFill/>
            <a:ln w="12700">
              <a:solidFill>
                <a:schemeClr val="tx1"/>
              </a:solidFill>
              <a:prstDash val="dash"/>
              <a:round/>
              <a:headEnd type="none" w="lg" len="lg"/>
              <a:tailEnd type="none" w="lg" len="lg"/>
            </a:ln>
            <a:effectLst/>
          </p:spPr>
          <p:txBody>
            <a:bodyPr/>
            <a:lstStyle/>
            <a:p>
              <a:endParaRPr lang="en-US"/>
            </a:p>
          </p:txBody>
        </p:sp>
      </p:grpSp>
      <p:grpSp>
        <p:nvGrpSpPr>
          <p:cNvPr id="798817" name="Group 97"/>
          <p:cNvGrpSpPr>
            <a:grpSpLocks/>
          </p:cNvGrpSpPr>
          <p:nvPr/>
        </p:nvGrpSpPr>
        <p:grpSpPr bwMode="auto">
          <a:xfrm>
            <a:off x="5592763" y="3276600"/>
            <a:ext cx="2987675" cy="2471738"/>
            <a:chOff x="3523" y="2064"/>
            <a:chExt cx="1882" cy="1557"/>
          </a:xfrm>
        </p:grpSpPr>
        <p:sp>
          <p:nvSpPr>
            <p:cNvPr id="798778" name="Oval 58"/>
            <p:cNvSpPr>
              <a:spLocks noChangeArrowheads="1"/>
            </p:cNvSpPr>
            <p:nvPr/>
          </p:nvSpPr>
          <p:spPr bwMode="auto">
            <a:xfrm>
              <a:off x="4403" y="235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8779" name="AutoShape 59"/>
            <p:cNvCxnSpPr>
              <a:cxnSpLocks noChangeShapeType="1"/>
              <a:stCxn id="798788" idx="2"/>
              <a:endCxn id="798804" idx="1"/>
            </p:cNvCxnSpPr>
            <p:nvPr/>
          </p:nvCxnSpPr>
          <p:spPr bwMode="auto">
            <a:xfrm rot="10800000">
              <a:off x="3871" y="2393"/>
              <a:ext cx="532" cy="960"/>
            </a:xfrm>
            <a:prstGeom prst="bentConnector3">
              <a:avLst>
                <a:gd name="adj1" fmla="val 161838"/>
              </a:avLst>
            </a:prstGeom>
            <a:noFill/>
            <a:ln w="12700">
              <a:solidFill>
                <a:schemeClr val="tx1"/>
              </a:solidFill>
              <a:miter lim="800000"/>
              <a:headEnd type="none" w="lg" len="lg"/>
              <a:tailEnd type="none" w="lg" len="lg"/>
            </a:ln>
            <a:effectLst/>
          </p:spPr>
        </p:cxnSp>
        <p:cxnSp>
          <p:nvCxnSpPr>
            <p:cNvPr id="798780" name="AutoShape 60"/>
            <p:cNvCxnSpPr>
              <a:cxnSpLocks noChangeShapeType="1"/>
              <a:stCxn id="798778" idx="4"/>
              <a:endCxn id="798806" idx="3"/>
            </p:cNvCxnSpPr>
            <p:nvPr/>
          </p:nvCxnSpPr>
          <p:spPr bwMode="auto">
            <a:xfrm>
              <a:off x="4445" y="2428"/>
              <a:ext cx="0" cy="299"/>
            </a:xfrm>
            <a:prstGeom prst="straightConnector1">
              <a:avLst/>
            </a:prstGeom>
            <a:noFill/>
            <a:ln w="12700">
              <a:solidFill>
                <a:schemeClr val="tx1"/>
              </a:solidFill>
              <a:round/>
              <a:headEnd type="none" w="lg" len="lg"/>
              <a:tailEnd type="none" w="lg" len="lg"/>
            </a:ln>
            <a:effectLst/>
          </p:spPr>
        </p:cxnSp>
        <p:cxnSp>
          <p:nvCxnSpPr>
            <p:cNvPr id="798781" name="AutoShape 61"/>
            <p:cNvCxnSpPr>
              <a:cxnSpLocks noChangeShapeType="1"/>
              <a:stCxn id="798778" idx="2"/>
              <a:endCxn id="798804" idx="3"/>
            </p:cNvCxnSpPr>
            <p:nvPr/>
          </p:nvCxnSpPr>
          <p:spPr bwMode="auto">
            <a:xfrm flipH="1">
              <a:off x="4180" y="2390"/>
              <a:ext cx="223" cy="3"/>
            </a:xfrm>
            <a:prstGeom prst="straightConnector1">
              <a:avLst/>
            </a:prstGeom>
            <a:noFill/>
            <a:ln w="12700">
              <a:solidFill>
                <a:schemeClr val="tx1"/>
              </a:solidFill>
              <a:round/>
              <a:headEnd type="none" w="lg" len="lg"/>
              <a:tailEnd type="none" w="lg" len="lg"/>
            </a:ln>
            <a:effectLst/>
          </p:spPr>
        </p:cxnSp>
        <p:grpSp>
          <p:nvGrpSpPr>
            <p:cNvPr id="798782" name="Group 62"/>
            <p:cNvGrpSpPr>
              <a:grpSpLocks/>
            </p:cNvGrpSpPr>
            <p:nvPr/>
          </p:nvGrpSpPr>
          <p:grpSpPr bwMode="auto">
            <a:xfrm>
              <a:off x="4300" y="3525"/>
              <a:ext cx="288" cy="96"/>
              <a:chOff x="1392" y="3552"/>
              <a:chExt cx="288" cy="96"/>
            </a:xfrm>
          </p:grpSpPr>
          <p:sp>
            <p:nvSpPr>
              <p:cNvPr id="798783" name="Line 63"/>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8784" name="Line 64"/>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8785" name="Line 65"/>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8786" name="Line 66"/>
            <p:cNvSpPr>
              <a:spLocks noChangeShapeType="1"/>
            </p:cNvSpPr>
            <p:nvPr/>
          </p:nvSpPr>
          <p:spPr bwMode="auto">
            <a:xfrm flipV="1">
              <a:off x="4447" y="3353"/>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8787" name="Oval 67"/>
            <p:cNvSpPr>
              <a:spLocks noChangeArrowheads="1"/>
            </p:cNvSpPr>
            <p:nvPr/>
          </p:nvSpPr>
          <p:spPr bwMode="auto">
            <a:xfrm>
              <a:off x="5140" y="2350"/>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8788" name="Oval 68"/>
            <p:cNvSpPr>
              <a:spLocks noChangeArrowheads="1"/>
            </p:cNvSpPr>
            <p:nvPr/>
          </p:nvSpPr>
          <p:spPr bwMode="auto">
            <a:xfrm>
              <a:off x="4403" y="3314"/>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8789" name="Text Box 69"/>
            <p:cNvSpPr txBox="1">
              <a:spLocks noChangeArrowheads="1"/>
            </p:cNvSpPr>
            <p:nvPr/>
          </p:nvSpPr>
          <p:spPr bwMode="auto">
            <a:xfrm>
              <a:off x="3848" y="2065"/>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798790" name="AutoShape 70"/>
            <p:cNvCxnSpPr>
              <a:cxnSpLocks noChangeShapeType="1"/>
              <a:stCxn id="798788" idx="0"/>
              <a:endCxn id="798806" idx="1"/>
            </p:cNvCxnSpPr>
            <p:nvPr/>
          </p:nvCxnSpPr>
          <p:spPr bwMode="auto">
            <a:xfrm flipV="1">
              <a:off x="4445" y="3036"/>
              <a:ext cx="0" cy="278"/>
            </a:xfrm>
            <a:prstGeom prst="straightConnector1">
              <a:avLst/>
            </a:prstGeom>
            <a:noFill/>
            <a:ln w="12700">
              <a:solidFill>
                <a:schemeClr val="tx1"/>
              </a:solidFill>
              <a:round/>
              <a:headEnd type="none" w="lg" len="lg"/>
              <a:tailEnd type="none" w="lg" len="lg"/>
            </a:ln>
            <a:effectLst/>
          </p:spPr>
        </p:cxnSp>
        <p:sp>
          <p:nvSpPr>
            <p:cNvPr id="798791" name="Oval 71"/>
            <p:cNvSpPr>
              <a:spLocks noChangeArrowheads="1"/>
            </p:cNvSpPr>
            <p:nvPr/>
          </p:nvSpPr>
          <p:spPr bwMode="auto">
            <a:xfrm>
              <a:off x="5144" y="3314"/>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8792" name="AutoShape 72"/>
            <p:cNvCxnSpPr>
              <a:cxnSpLocks noChangeShapeType="1"/>
              <a:stCxn id="798787" idx="2"/>
              <a:endCxn id="798805" idx="3"/>
            </p:cNvCxnSpPr>
            <p:nvPr/>
          </p:nvCxnSpPr>
          <p:spPr bwMode="auto">
            <a:xfrm flipH="1" flipV="1">
              <a:off x="5002" y="2387"/>
              <a:ext cx="138" cy="2"/>
            </a:xfrm>
            <a:prstGeom prst="straightConnector1">
              <a:avLst/>
            </a:prstGeom>
            <a:noFill/>
            <a:ln w="12700">
              <a:solidFill>
                <a:schemeClr val="tx1"/>
              </a:solidFill>
              <a:round/>
              <a:headEnd type="none" w="lg" len="lg"/>
              <a:tailEnd type="none" w="lg" len="lg"/>
            </a:ln>
            <a:effectLst/>
          </p:spPr>
        </p:cxnSp>
        <p:cxnSp>
          <p:nvCxnSpPr>
            <p:cNvPr id="798793" name="AutoShape 73"/>
            <p:cNvCxnSpPr>
              <a:cxnSpLocks noChangeShapeType="1"/>
              <a:stCxn id="798778" idx="6"/>
              <a:endCxn id="798805" idx="1"/>
            </p:cNvCxnSpPr>
            <p:nvPr/>
          </p:nvCxnSpPr>
          <p:spPr bwMode="auto">
            <a:xfrm flipV="1">
              <a:off x="4486" y="2387"/>
              <a:ext cx="207" cy="3"/>
            </a:xfrm>
            <a:prstGeom prst="straightConnector1">
              <a:avLst/>
            </a:prstGeom>
            <a:noFill/>
            <a:ln w="12700">
              <a:solidFill>
                <a:schemeClr val="tx1"/>
              </a:solidFill>
              <a:round/>
              <a:headEnd type="none" w="lg" len="lg"/>
              <a:tailEnd type="none" w="lg" len="lg"/>
            </a:ln>
            <a:effectLst/>
          </p:spPr>
        </p:cxnSp>
        <p:sp>
          <p:nvSpPr>
            <p:cNvPr id="798796" name="Text Box 76"/>
            <p:cNvSpPr txBox="1">
              <a:spLocks noChangeArrowheads="1"/>
            </p:cNvSpPr>
            <p:nvPr/>
          </p:nvSpPr>
          <p:spPr bwMode="auto">
            <a:xfrm>
              <a:off x="3526" y="2618"/>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8797" name="Text Box 77"/>
            <p:cNvSpPr txBox="1">
              <a:spLocks noChangeArrowheads="1"/>
            </p:cNvSpPr>
            <p:nvPr/>
          </p:nvSpPr>
          <p:spPr bwMode="auto">
            <a:xfrm>
              <a:off x="3523" y="2680"/>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8802" name="Text Box 82"/>
            <p:cNvSpPr txBox="1">
              <a:spLocks noChangeArrowheads="1"/>
            </p:cNvSpPr>
            <p:nvPr/>
          </p:nvSpPr>
          <p:spPr bwMode="auto">
            <a:xfrm>
              <a:off x="4626" y="2064"/>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798803" name="Text Box 83"/>
            <p:cNvSpPr txBox="1">
              <a:spLocks noChangeArrowheads="1"/>
            </p:cNvSpPr>
            <p:nvPr/>
          </p:nvSpPr>
          <p:spPr bwMode="auto">
            <a:xfrm>
              <a:off x="4127" y="2586"/>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798804" name="Rectangle 84"/>
            <p:cNvSpPr>
              <a:spLocks noChangeArrowheads="1"/>
            </p:cNvSpPr>
            <p:nvPr/>
          </p:nvSpPr>
          <p:spPr bwMode="auto">
            <a:xfrm>
              <a:off x="3871" y="229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805" name="Rectangle 85"/>
            <p:cNvSpPr>
              <a:spLocks noChangeArrowheads="1"/>
            </p:cNvSpPr>
            <p:nvPr/>
          </p:nvSpPr>
          <p:spPr bwMode="auto">
            <a:xfrm>
              <a:off x="4693" y="2291"/>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806" name="Rectangle 86"/>
            <p:cNvSpPr>
              <a:spLocks noChangeArrowheads="1"/>
            </p:cNvSpPr>
            <p:nvPr/>
          </p:nvSpPr>
          <p:spPr bwMode="auto">
            <a:xfrm rot="-5400000">
              <a:off x="4289" y="278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8808" name="Rectangle 88"/>
            <p:cNvSpPr>
              <a:spLocks noChangeArrowheads="1"/>
            </p:cNvSpPr>
            <p:nvPr/>
          </p:nvSpPr>
          <p:spPr bwMode="auto">
            <a:xfrm>
              <a:off x="4738" y="325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798809" name="AutoShape 89"/>
            <p:cNvCxnSpPr>
              <a:cxnSpLocks noChangeShapeType="1"/>
              <a:stCxn id="798788" idx="6"/>
              <a:endCxn id="798808" idx="1"/>
            </p:cNvCxnSpPr>
            <p:nvPr/>
          </p:nvCxnSpPr>
          <p:spPr bwMode="auto">
            <a:xfrm>
              <a:off x="4486" y="3353"/>
              <a:ext cx="252" cy="1"/>
            </a:xfrm>
            <a:prstGeom prst="straightConnector1">
              <a:avLst/>
            </a:prstGeom>
            <a:noFill/>
            <a:ln w="12700">
              <a:solidFill>
                <a:schemeClr val="tx1"/>
              </a:solidFill>
              <a:round/>
              <a:headEnd type="none" w="lg" len="lg"/>
              <a:tailEnd type="none" w="lg" len="lg"/>
            </a:ln>
            <a:effectLst/>
          </p:spPr>
        </p:cxnSp>
        <p:cxnSp>
          <p:nvCxnSpPr>
            <p:cNvPr id="798810" name="AutoShape 90"/>
            <p:cNvCxnSpPr>
              <a:cxnSpLocks noChangeShapeType="1"/>
              <a:stCxn id="798808" idx="3"/>
              <a:endCxn id="798791" idx="2"/>
            </p:cNvCxnSpPr>
            <p:nvPr/>
          </p:nvCxnSpPr>
          <p:spPr bwMode="auto">
            <a:xfrm flipV="1">
              <a:off x="5047" y="3353"/>
              <a:ext cx="97" cy="1"/>
            </a:xfrm>
            <a:prstGeom prst="straightConnector1">
              <a:avLst/>
            </a:prstGeom>
            <a:noFill/>
            <a:ln w="12700">
              <a:solidFill>
                <a:schemeClr val="tx1"/>
              </a:solidFill>
              <a:round/>
              <a:headEnd type="none" w="lg" len="lg"/>
              <a:tailEnd type="none" w="lg" len="lg"/>
            </a:ln>
            <a:effectLst/>
          </p:spPr>
        </p:cxnSp>
        <p:sp>
          <p:nvSpPr>
            <p:cNvPr id="798811" name="Text Box 91"/>
            <p:cNvSpPr txBox="1">
              <a:spLocks noChangeArrowheads="1"/>
            </p:cNvSpPr>
            <p:nvPr/>
          </p:nvSpPr>
          <p:spPr bwMode="auto">
            <a:xfrm>
              <a:off x="4693" y="3027"/>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798812" name="Text Box 92"/>
            <p:cNvSpPr txBox="1">
              <a:spLocks noChangeArrowheads="1"/>
            </p:cNvSpPr>
            <p:nvPr/>
          </p:nvSpPr>
          <p:spPr bwMode="auto">
            <a:xfrm>
              <a:off x="5145" y="2129"/>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798813" name="Text Box 93"/>
            <p:cNvSpPr txBox="1">
              <a:spLocks noChangeArrowheads="1"/>
            </p:cNvSpPr>
            <p:nvPr/>
          </p:nvSpPr>
          <p:spPr bwMode="auto">
            <a:xfrm>
              <a:off x="5163" y="3333"/>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798815" name="Line 95"/>
            <p:cNvSpPr>
              <a:spLocks noChangeShapeType="1"/>
            </p:cNvSpPr>
            <p:nvPr/>
          </p:nvSpPr>
          <p:spPr bwMode="auto">
            <a:xfrm flipH="1">
              <a:off x="5047" y="2849"/>
              <a:ext cx="312" cy="0"/>
            </a:xfrm>
            <a:prstGeom prst="line">
              <a:avLst/>
            </a:prstGeom>
            <a:noFill/>
            <a:ln w="12700">
              <a:solidFill>
                <a:schemeClr val="tx1"/>
              </a:solidFill>
              <a:round/>
              <a:headEnd type="none" w="lg" len="lg"/>
              <a:tailEnd type="stealth" w="lg" len="lg"/>
            </a:ln>
            <a:effectLst/>
          </p:spPr>
          <p:txBody>
            <a:bodyPr/>
            <a:lstStyle/>
            <a:p>
              <a:endParaRPr lang="en-US"/>
            </a:p>
          </p:txBody>
        </p:sp>
        <p:sp>
          <p:nvSpPr>
            <p:cNvPr id="798816" name="Text Box 96"/>
            <p:cNvSpPr txBox="1">
              <a:spLocks noChangeArrowheads="1"/>
            </p:cNvSpPr>
            <p:nvPr/>
          </p:nvSpPr>
          <p:spPr bwMode="auto">
            <a:xfrm>
              <a:off x="5129" y="2601"/>
              <a:ext cx="276"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T</a:t>
              </a:r>
            </a:p>
          </p:txBody>
        </p:sp>
      </p:grpSp>
      <p:sp>
        <p:nvSpPr>
          <p:cNvPr id="798818" name="AutoShape 98"/>
          <p:cNvSpPr>
            <a:spLocks noChangeArrowheads="1"/>
          </p:cNvSpPr>
          <p:nvPr/>
        </p:nvSpPr>
        <p:spPr bwMode="auto">
          <a:xfrm>
            <a:off x="4498975" y="4294188"/>
            <a:ext cx="682625" cy="349250"/>
          </a:xfrm>
          <a:prstGeom prst="rightArrow">
            <a:avLst>
              <a:gd name="adj1" fmla="val 50000"/>
              <a:gd name="adj2" fmla="val 48864"/>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Date Placeholder 3"/>
          <p:cNvSpPr>
            <a:spLocks noGrp="1"/>
          </p:cNvSpPr>
          <p:nvPr>
            <p:ph type="dt" sz="half" idx="10"/>
          </p:nvPr>
        </p:nvSpPr>
        <p:spPr/>
        <p:txBody>
          <a:bodyPr/>
          <a:lstStyle/>
          <a:p>
            <a:r>
              <a:rPr lang="en-US"/>
              <a:t>ECEN 301</a:t>
            </a:r>
          </a:p>
        </p:txBody>
      </p:sp>
      <p:sp>
        <p:nvSpPr>
          <p:cNvPr id="80" name="Footer Placeholder 4"/>
          <p:cNvSpPr>
            <a:spLocks noGrp="1"/>
          </p:cNvSpPr>
          <p:nvPr>
            <p:ph type="ftr" sz="quarter" idx="11"/>
          </p:nvPr>
        </p:nvSpPr>
        <p:spPr/>
        <p:txBody>
          <a:bodyPr/>
          <a:lstStyle/>
          <a:p>
            <a:r>
              <a:rPr lang="en-US"/>
              <a:t>Discussion #14 – AC Circuit Analysis</a:t>
            </a:r>
          </a:p>
        </p:txBody>
      </p:sp>
      <p:sp>
        <p:nvSpPr>
          <p:cNvPr id="81" name="Slide Number Placeholder 5"/>
          <p:cNvSpPr>
            <a:spLocks noGrp="1"/>
          </p:cNvSpPr>
          <p:nvPr>
            <p:ph type="sldNum" sz="quarter" idx="12"/>
          </p:nvPr>
        </p:nvSpPr>
        <p:spPr/>
        <p:txBody>
          <a:bodyPr/>
          <a:lstStyle/>
          <a:p>
            <a:pPr lvl="1"/>
            <a:fld id="{DB9F6A81-C049-4A5A-BEBE-EE35F3DC9328}" type="slidenum">
              <a:rPr lang="en-US"/>
              <a:pPr lvl="1"/>
              <a:t>34</a:t>
            </a:fld>
            <a:endParaRPr lang="en-US"/>
          </a:p>
        </p:txBody>
      </p:sp>
      <p:sp>
        <p:nvSpPr>
          <p:cNvPr id="799746" name="Rectangle 2"/>
          <p:cNvSpPr>
            <a:spLocks noGrp="1" noChangeArrowheads="1"/>
          </p:cNvSpPr>
          <p:nvPr>
            <p:ph type="title"/>
          </p:nvPr>
        </p:nvSpPr>
        <p:spPr/>
        <p:txBody>
          <a:bodyPr/>
          <a:lstStyle/>
          <a:p>
            <a:r>
              <a:rPr lang="en-US"/>
              <a:t>AC Equivalent Circuits</a:t>
            </a:r>
          </a:p>
        </p:txBody>
      </p:sp>
      <p:sp>
        <p:nvSpPr>
          <p:cNvPr id="799747" name="Rectangle 3"/>
          <p:cNvSpPr>
            <a:spLocks noGrp="1" noChangeArrowheads="1"/>
          </p:cNvSpPr>
          <p:nvPr>
            <p:ph type="body" idx="1"/>
          </p:nvPr>
        </p:nvSpPr>
        <p:spPr>
          <a:xfrm>
            <a:off x="406400" y="1333500"/>
            <a:ext cx="8356600" cy="1866900"/>
          </a:xfrm>
          <a:solidFill>
            <a:srgbClr val="8495A9"/>
          </a:solidFill>
          <a:ln>
            <a:solidFill>
              <a:schemeClr val="tx1"/>
            </a:solidFill>
          </a:ln>
        </p:spPr>
        <p:txBody>
          <a:bodyPr/>
          <a:lstStyle/>
          <a:p>
            <a:pPr marL="609600" indent="-609600">
              <a:lnSpc>
                <a:spcPct val="80000"/>
              </a:lnSpc>
              <a:buClr>
                <a:schemeClr val="tx1"/>
              </a:buClr>
              <a:buFont typeface="Monotype Sorts" pitchFamily="2" charset="2"/>
              <a:buNone/>
            </a:pPr>
            <a:r>
              <a:rPr lang="en-US" sz="2000" b="1" u="sng"/>
              <a:t>Computing </a:t>
            </a:r>
            <a:r>
              <a:rPr lang="en-US" sz="2000" b="1" u="sng">
                <a:cs typeface="Times New Roman" pitchFamily="18" charset="0"/>
              </a:rPr>
              <a:t>Thévenin voltage</a:t>
            </a:r>
            <a:r>
              <a:rPr lang="en-US" sz="2000">
                <a:cs typeface="Times New Roman" pitchFamily="18" charset="0"/>
              </a:rPr>
              <a:t>:</a:t>
            </a:r>
          </a:p>
          <a:p>
            <a:pPr marL="990600" lvl="1" indent="-533400">
              <a:lnSpc>
                <a:spcPct val="80000"/>
              </a:lnSpc>
              <a:buClr>
                <a:schemeClr val="tx1"/>
              </a:buClr>
              <a:buFont typeface="Monotype Sorts" pitchFamily="2" charset="2"/>
              <a:buAutoNum type="arabicPeriod"/>
            </a:pPr>
            <a:r>
              <a:rPr lang="en-US" sz="1800">
                <a:cs typeface="Times New Roman" pitchFamily="18" charset="0"/>
              </a:rPr>
              <a:t>Remove the load (open circuit at load terminals)</a:t>
            </a:r>
          </a:p>
          <a:p>
            <a:pPr marL="990600" lvl="1" indent="-533400">
              <a:lnSpc>
                <a:spcPct val="80000"/>
              </a:lnSpc>
              <a:buClr>
                <a:schemeClr val="tx1"/>
              </a:buClr>
              <a:buFont typeface="Monotype Sorts" pitchFamily="2" charset="2"/>
              <a:buAutoNum type="arabicPeriod"/>
            </a:pPr>
            <a:r>
              <a:rPr lang="en-US" sz="1800">
                <a:cs typeface="Times New Roman" pitchFamily="18" charset="0"/>
              </a:rPr>
              <a:t>Define the open-circuit voltage (</a:t>
            </a:r>
            <a:r>
              <a:rPr lang="en-US" sz="1800" b="1">
                <a:cs typeface="Times New Roman" pitchFamily="18" charset="0"/>
              </a:rPr>
              <a:t>V</a:t>
            </a:r>
            <a:r>
              <a:rPr lang="en-US" sz="1800" b="1" baseline="-25000">
                <a:cs typeface="Times New Roman" pitchFamily="18" charset="0"/>
              </a:rPr>
              <a:t>oc</a:t>
            </a:r>
            <a:r>
              <a:rPr lang="en-US" sz="1800">
                <a:cs typeface="Times New Roman" pitchFamily="18" charset="0"/>
              </a:rPr>
              <a:t>) across the load terminals</a:t>
            </a:r>
          </a:p>
          <a:p>
            <a:pPr marL="990600" lvl="1" indent="-533400">
              <a:lnSpc>
                <a:spcPct val="80000"/>
              </a:lnSpc>
              <a:buClr>
                <a:schemeClr val="tx1"/>
              </a:buClr>
              <a:buFont typeface="Monotype Sorts" pitchFamily="2" charset="2"/>
              <a:buAutoNum type="arabicPeriod"/>
            </a:pPr>
            <a:r>
              <a:rPr lang="en-US" sz="1800">
                <a:cs typeface="Times New Roman" pitchFamily="18" charset="0"/>
              </a:rPr>
              <a:t>Chose a network analysis method to find </a:t>
            </a:r>
            <a:r>
              <a:rPr lang="en-US" sz="1800" b="1">
                <a:cs typeface="Times New Roman" pitchFamily="18" charset="0"/>
              </a:rPr>
              <a:t>V</a:t>
            </a:r>
            <a:r>
              <a:rPr lang="en-US" sz="1800" b="1" baseline="-25000">
                <a:cs typeface="Times New Roman" pitchFamily="18" charset="0"/>
              </a:rPr>
              <a:t>oc </a:t>
            </a:r>
          </a:p>
          <a:p>
            <a:pPr marL="1371600" lvl="2" indent="-457200">
              <a:lnSpc>
                <a:spcPct val="80000"/>
              </a:lnSpc>
              <a:buClr>
                <a:schemeClr val="tx1"/>
              </a:buClr>
              <a:buFont typeface="Monotype Sorts" pitchFamily="2" charset="2"/>
              <a:buChar char="Ù"/>
            </a:pPr>
            <a:r>
              <a:rPr lang="en-US" sz="1600">
                <a:cs typeface="Times New Roman" pitchFamily="18" charset="0"/>
              </a:rPr>
              <a:t>node, mesh, superposition, etc.</a:t>
            </a:r>
          </a:p>
          <a:p>
            <a:pPr marL="990600" lvl="1" indent="-533400">
              <a:lnSpc>
                <a:spcPct val="80000"/>
              </a:lnSpc>
              <a:buClr>
                <a:schemeClr val="tx1"/>
              </a:buClr>
              <a:buFont typeface="Monotype Sorts" pitchFamily="2" charset="2"/>
              <a:buAutoNum type="arabicPeriod"/>
            </a:pPr>
            <a:r>
              <a:rPr lang="en-US" sz="1800">
                <a:cs typeface="Times New Roman" pitchFamily="18" charset="0"/>
              </a:rPr>
              <a:t>Thévenin voltage </a:t>
            </a:r>
            <a:r>
              <a:rPr lang="en-US" sz="1800" b="1">
                <a:cs typeface="Times New Roman" pitchFamily="18" charset="0"/>
              </a:rPr>
              <a:t>V</a:t>
            </a:r>
            <a:r>
              <a:rPr lang="en-US" sz="1800" b="1" baseline="-25000">
                <a:cs typeface="Times New Roman" pitchFamily="18" charset="0"/>
              </a:rPr>
              <a:t>T</a:t>
            </a:r>
            <a:r>
              <a:rPr lang="en-US" sz="1800">
                <a:cs typeface="Times New Roman" pitchFamily="18" charset="0"/>
              </a:rPr>
              <a:t> = </a:t>
            </a:r>
            <a:r>
              <a:rPr lang="en-US" sz="1800" b="1">
                <a:cs typeface="Times New Roman" pitchFamily="18" charset="0"/>
              </a:rPr>
              <a:t>V</a:t>
            </a:r>
            <a:r>
              <a:rPr lang="en-US" sz="1800" b="1" baseline="-25000">
                <a:cs typeface="Times New Roman" pitchFamily="18" charset="0"/>
              </a:rPr>
              <a:t>oc</a:t>
            </a:r>
          </a:p>
        </p:txBody>
      </p:sp>
      <p:grpSp>
        <p:nvGrpSpPr>
          <p:cNvPr id="799748" name="Group 4"/>
          <p:cNvGrpSpPr>
            <a:grpSpLocks/>
          </p:cNvGrpSpPr>
          <p:nvPr/>
        </p:nvGrpSpPr>
        <p:grpSpPr bwMode="auto">
          <a:xfrm>
            <a:off x="76200" y="3471863"/>
            <a:ext cx="3843338" cy="2471737"/>
            <a:chOff x="48" y="2043"/>
            <a:chExt cx="2421" cy="1557"/>
          </a:xfrm>
        </p:grpSpPr>
        <p:sp>
          <p:nvSpPr>
            <p:cNvPr id="799749" name="Oval 5"/>
            <p:cNvSpPr>
              <a:spLocks noChangeArrowheads="1"/>
            </p:cNvSpPr>
            <p:nvPr/>
          </p:nvSpPr>
          <p:spPr bwMode="auto">
            <a:xfrm>
              <a:off x="1352" y="233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9750" name="AutoShape 6"/>
            <p:cNvCxnSpPr>
              <a:cxnSpLocks noChangeShapeType="1"/>
              <a:stCxn id="799759" idx="2"/>
              <a:endCxn id="799766" idx="4"/>
            </p:cNvCxnSpPr>
            <p:nvPr/>
          </p:nvCxnSpPr>
          <p:spPr bwMode="auto">
            <a:xfrm rot="10800000">
              <a:off x="532" y="2925"/>
              <a:ext cx="820" cy="407"/>
            </a:xfrm>
            <a:prstGeom prst="bentConnector2">
              <a:avLst/>
            </a:prstGeom>
            <a:noFill/>
            <a:ln w="12700">
              <a:solidFill>
                <a:schemeClr val="tx1"/>
              </a:solidFill>
              <a:miter lim="800000"/>
              <a:headEnd type="none" w="lg" len="lg"/>
              <a:tailEnd type="none" w="lg" len="lg"/>
            </a:ln>
            <a:effectLst/>
          </p:spPr>
        </p:cxnSp>
        <p:cxnSp>
          <p:nvCxnSpPr>
            <p:cNvPr id="799751" name="AutoShape 7"/>
            <p:cNvCxnSpPr>
              <a:cxnSpLocks noChangeShapeType="1"/>
              <a:stCxn id="799749" idx="4"/>
              <a:endCxn id="799777" idx="3"/>
            </p:cNvCxnSpPr>
            <p:nvPr/>
          </p:nvCxnSpPr>
          <p:spPr bwMode="auto">
            <a:xfrm>
              <a:off x="1394" y="2407"/>
              <a:ext cx="0" cy="299"/>
            </a:xfrm>
            <a:prstGeom prst="straightConnector1">
              <a:avLst/>
            </a:prstGeom>
            <a:noFill/>
            <a:ln w="12700">
              <a:solidFill>
                <a:schemeClr val="tx1"/>
              </a:solidFill>
              <a:round/>
              <a:headEnd type="none" w="lg" len="lg"/>
              <a:tailEnd type="none" w="lg" len="lg"/>
            </a:ln>
            <a:effectLst/>
          </p:spPr>
        </p:cxnSp>
        <p:cxnSp>
          <p:nvCxnSpPr>
            <p:cNvPr id="799752" name="AutoShape 8"/>
            <p:cNvCxnSpPr>
              <a:cxnSpLocks noChangeShapeType="1"/>
              <a:stCxn id="799749" idx="2"/>
              <a:endCxn id="799775" idx="3"/>
            </p:cNvCxnSpPr>
            <p:nvPr/>
          </p:nvCxnSpPr>
          <p:spPr bwMode="auto">
            <a:xfrm flipH="1">
              <a:off x="1129" y="2369"/>
              <a:ext cx="223" cy="3"/>
            </a:xfrm>
            <a:prstGeom prst="straightConnector1">
              <a:avLst/>
            </a:prstGeom>
            <a:noFill/>
            <a:ln w="12700">
              <a:solidFill>
                <a:schemeClr val="tx1"/>
              </a:solidFill>
              <a:round/>
              <a:headEnd type="none" w="lg" len="lg"/>
              <a:tailEnd type="none" w="lg" len="lg"/>
            </a:ln>
            <a:effectLst/>
          </p:spPr>
        </p:cxnSp>
        <p:grpSp>
          <p:nvGrpSpPr>
            <p:cNvPr id="799753" name="Group 9"/>
            <p:cNvGrpSpPr>
              <a:grpSpLocks/>
            </p:cNvGrpSpPr>
            <p:nvPr/>
          </p:nvGrpSpPr>
          <p:grpSpPr bwMode="auto">
            <a:xfrm>
              <a:off x="1249" y="3504"/>
              <a:ext cx="288" cy="96"/>
              <a:chOff x="1392" y="3552"/>
              <a:chExt cx="288" cy="96"/>
            </a:xfrm>
          </p:grpSpPr>
          <p:sp>
            <p:nvSpPr>
              <p:cNvPr id="799754" name="Line 1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9755" name="Line 1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9756" name="Line 1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9757" name="Line 13"/>
            <p:cNvSpPr>
              <a:spLocks noChangeShapeType="1"/>
            </p:cNvSpPr>
            <p:nvPr/>
          </p:nvSpPr>
          <p:spPr bwMode="auto">
            <a:xfrm flipV="1">
              <a:off x="1396" y="333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9758" name="Oval 14"/>
            <p:cNvSpPr>
              <a:spLocks noChangeArrowheads="1"/>
            </p:cNvSpPr>
            <p:nvPr/>
          </p:nvSpPr>
          <p:spPr bwMode="auto">
            <a:xfrm>
              <a:off x="2089" y="2329"/>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9759" name="Oval 15"/>
            <p:cNvSpPr>
              <a:spLocks noChangeArrowheads="1"/>
            </p:cNvSpPr>
            <p:nvPr/>
          </p:nvSpPr>
          <p:spPr bwMode="auto">
            <a:xfrm>
              <a:off x="1352" y="329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9760" name="Text Box 16"/>
            <p:cNvSpPr txBox="1">
              <a:spLocks noChangeArrowheads="1"/>
            </p:cNvSpPr>
            <p:nvPr/>
          </p:nvSpPr>
          <p:spPr bwMode="auto">
            <a:xfrm>
              <a:off x="797" y="2044"/>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799761" name="AutoShape 17"/>
            <p:cNvCxnSpPr>
              <a:cxnSpLocks noChangeShapeType="1"/>
              <a:stCxn id="799759" idx="0"/>
              <a:endCxn id="799777" idx="1"/>
            </p:cNvCxnSpPr>
            <p:nvPr/>
          </p:nvCxnSpPr>
          <p:spPr bwMode="auto">
            <a:xfrm flipV="1">
              <a:off x="1394" y="3015"/>
              <a:ext cx="0" cy="278"/>
            </a:xfrm>
            <a:prstGeom prst="straightConnector1">
              <a:avLst/>
            </a:prstGeom>
            <a:noFill/>
            <a:ln w="12700">
              <a:solidFill>
                <a:schemeClr val="tx1"/>
              </a:solidFill>
              <a:round/>
              <a:headEnd type="none" w="lg" len="lg"/>
              <a:tailEnd type="none" w="lg" len="lg"/>
            </a:ln>
            <a:effectLst/>
          </p:spPr>
        </p:cxnSp>
        <p:sp>
          <p:nvSpPr>
            <p:cNvPr id="799762" name="Oval 18"/>
            <p:cNvSpPr>
              <a:spLocks noChangeArrowheads="1"/>
            </p:cNvSpPr>
            <p:nvPr/>
          </p:nvSpPr>
          <p:spPr bwMode="auto">
            <a:xfrm>
              <a:off x="2093" y="3293"/>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9763" name="AutoShape 19"/>
            <p:cNvCxnSpPr>
              <a:cxnSpLocks noChangeShapeType="1"/>
              <a:stCxn id="799758" idx="2"/>
              <a:endCxn id="799776" idx="3"/>
            </p:cNvCxnSpPr>
            <p:nvPr/>
          </p:nvCxnSpPr>
          <p:spPr bwMode="auto">
            <a:xfrm flipH="1" flipV="1">
              <a:off x="1951" y="2366"/>
              <a:ext cx="138" cy="2"/>
            </a:xfrm>
            <a:prstGeom prst="straightConnector1">
              <a:avLst/>
            </a:prstGeom>
            <a:noFill/>
            <a:ln w="12700">
              <a:solidFill>
                <a:schemeClr val="tx1"/>
              </a:solidFill>
              <a:round/>
              <a:headEnd type="none" w="lg" len="lg"/>
              <a:tailEnd type="none" w="lg" len="lg"/>
            </a:ln>
            <a:effectLst/>
          </p:spPr>
        </p:cxnSp>
        <p:cxnSp>
          <p:nvCxnSpPr>
            <p:cNvPr id="799764" name="AutoShape 20"/>
            <p:cNvCxnSpPr>
              <a:cxnSpLocks noChangeShapeType="1"/>
              <a:stCxn id="799749" idx="6"/>
              <a:endCxn id="799776" idx="1"/>
            </p:cNvCxnSpPr>
            <p:nvPr/>
          </p:nvCxnSpPr>
          <p:spPr bwMode="auto">
            <a:xfrm flipV="1">
              <a:off x="1435" y="2366"/>
              <a:ext cx="207" cy="3"/>
            </a:xfrm>
            <a:prstGeom prst="straightConnector1">
              <a:avLst/>
            </a:prstGeom>
            <a:noFill/>
            <a:ln w="12700">
              <a:solidFill>
                <a:schemeClr val="tx1"/>
              </a:solidFill>
              <a:round/>
              <a:headEnd type="none" w="lg" len="lg"/>
              <a:tailEnd type="none" w="lg" len="lg"/>
            </a:ln>
            <a:effectLst/>
          </p:spPr>
        </p:cxnSp>
        <p:sp>
          <p:nvSpPr>
            <p:cNvPr id="799765" name="Text Box 21"/>
            <p:cNvSpPr txBox="1">
              <a:spLocks noChangeArrowheads="1"/>
            </p:cNvSpPr>
            <p:nvPr/>
          </p:nvSpPr>
          <p:spPr bwMode="auto">
            <a:xfrm>
              <a:off x="48" y="2649"/>
              <a:ext cx="53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799766" name="Oval 22"/>
            <p:cNvSpPr>
              <a:spLocks noChangeArrowheads="1"/>
            </p:cNvSpPr>
            <p:nvPr/>
          </p:nvSpPr>
          <p:spPr bwMode="auto">
            <a:xfrm>
              <a:off x="366"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9767" name="Text Box 23"/>
            <p:cNvSpPr txBox="1">
              <a:spLocks noChangeArrowheads="1"/>
            </p:cNvSpPr>
            <p:nvPr/>
          </p:nvSpPr>
          <p:spPr bwMode="auto">
            <a:xfrm>
              <a:off x="475"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9768" name="Text Box 24"/>
            <p:cNvSpPr txBox="1">
              <a:spLocks noChangeArrowheads="1"/>
            </p:cNvSpPr>
            <p:nvPr/>
          </p:nvSpPr>
          <p:spPr bwMode="auto">
            <a:xfrm>
              <a:off x="472"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9769" name="Text Box 25"/>
            <p:cNvSpPr txBox="1">
              <a:spLocks noChangeArrowheads="1"/>
            </p:cNvSpPr>
            <p:nvPr/>
          </p:nvSpPr>
          <p:spPr bwMode="auto">
            <a:xfrm>
              <a:off x="433"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799770" name="AutoShape 26"/>
            <p:cNvCxnSpPr>
              <a:cxnSpLocks noChangeShapeType="1"/>
              <a:stCxn id="799769" idx="0"/>
              <a:endCxn id="799775" idx="1"/>
            </p:cNvCxnSpPr>
            <p:nvPr/>
          </p:nvCxnSpPr>
          <p:spPr bwMode="auto">
            <a:xfrm rot="16200000">
              <a:off x="579" y="2325"/>
              <a:ext cx="193" cy="288"/>
            </a:xfrm>
            <a:prstGeom prst="bentConnector2">
              <a:avLst/>
            </a:prstGeom>
            <a:noFill/>
            <a:ln w="12700">
              <a:solidFill>
                <a:schemeClr val="tx1"/>
              </a:solidFill>
              <a:miter lim="800000"/>
              <a:headEnd type="none" w="lg" len="lg"/>
              <a:tailEnd type="none" w="lg" len="lg"/>
            </a:ln>
            <a:effectLst/>
          </p:spPr>
        </p:cxnSp>
        <p:cxnSp>
          <p:nvCxnSpPr>
            <p:cNvPr id="799771" name="AutoShape 27"/>
            <p:cNvCxnSpPr>
              <a:cxnSpLocks noChangeShapeType="1"/>
              <a:stCxn id="799762" idx="6"/>
              <a:endCxn id="799778" idx="1"/>
            </p:cNvCxnSpPr>
            <p:nvPr/>
          </p:nvCxnSpPr>
          <p:spPr bwMode="auto">
            <a:xfrm flipV="1">
              <a:off x="2176" y="2985"/>
              <a:ext cx="198" cy="347"/>
            </a:xfrm>
            <a:prstGeom prst="bentConnector2">
              <a:avLst/>
            </a:prstGeom>
            <a:noFill/>
            <a:ln w="12700">
              <a:solidFill>
                <a:schemeClr val="tx1"/>
              </a:solidFill>
              <a:miter lim="800000"/>
              <a:headEnd type="none" w="lg" len="lg"/>
              <a:tailEnd type="none" w="lg" len="lg"/>
            </a:ln>
            <a:effectLst/>
          </p:spPr>
        </p:cxnSp>
        <p:cxnSp>
          <p:nvCxnSpPr>
            <p:cNvPr id="799772" name="AutoShape 28"/>
            <p:cNvCxnSpPr>
              <a:cxnSpLocks noChangeShapeType="1"/>
              <a:stCxn id="799758" idx="6"/>
              <a:endCxn id="799778" idx="3"/>
            </p:cNvCxnSpPr>
            <p:nvPr/>
          </p:nvCxnSpPr>
          <p:spPr bwMode="auto">
            <a:xfrm>
              <a:off x="2172" y="2368"/>
              <a:ext cx="202" cy="308"/>
            </a:xfrm>
            <a:prstGeom prst="bentConnector2">
              <a:avLst/>
            </a:prstGeom>
            <a:noFill/>
            <a:ln w="12700">
              <a:solidFill>
                <a:schemeClr val="tx1"/>
              </a:solidFill>
              <a:miter lim="800000"/>
              <a:headEnd type="none" w="lg" len="lg"/>
              <a:tailEnd type="none" w="lg" len="lg"/>
            </a:ln>
            <a:effectLst/>
          </p:spPr>
        </p:cxnSp>
        <p:sp>
          <p:nvSpPr>
            <p:cNvPr id="799773" name="Text Box 29"/>
            <p:cNvSpPr txBox="1">
              <a:spLocks noChangeArrowheads="1"/>
            </p:cNvSpPr>
            <p:nvPr/>
          </p:nvSpPr>
          <p:spPr bwMode="auto">
            <a:xfrm>
              <a:off x="1575" y="2043"/>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799774" name="Text Box 30"/>
            <p:cNvSpPr txBox="1">
              <a:spLocks noChangeArrowheads="1"/>
            </p:cNvSpPr>
            <p:nvPr/>
          </p:nvSpPr>
          <p:spPr bwMode="auto">
            <a:xfrm>
              <a:off x="1076" y="2565"/>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799775" name="Rectangle 31"/>
            <p:cNvSpPr>
              <a:spLocks noChangeArrowheads="1"/>
            </p:cNvSpPr>
            <p:nvPr/>
          </p:nvSpPr>
          <p:spPr bwMode="auto">
            <a:xfrm>
              <a:off x="820" y="22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776" name="Rectangle 32"/>
            <p:cNvSpPr>
              <a:spLocks noChangeArrowheads="1"/>
            </p:cNvSpPr>
            <p:nvPr/>
          </p:nvSpPr>
          <p:spPr bwMode="auto">
            <a:xfrm>
              <a:off x="1642" y="227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777" name="Rectangle 33"/>
            <p:cNvSpPr>
              <a:spLocks noChangeArrowheads="1"/>
            </p:cNvSpPr>
            <p:nvPr/>
          </p:nvSpPr>
          <p:spPr bwMode="auto">
            <a:xfrm rot="-5400000">
              <a:off x="1238" y="276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778" name="Rectangle 34"/>
            <p:cNvSpPr>
              <a:spLocks noChangeArrowheads="1"/>
            </p:cNvSpPr>
            <p:nvPr/>
          </p:nvSpPr>
          <p:spPr bwMode="auto">
            <a:xfrm rot="-5400000">
              <a:off x="2218" y="273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779" name="Rectangle 35"/>
            <p:cNvSpPr>
              <a:spLocks noChangeArrowheads="1"/>
            </p:cNvSpPr>
            <p:nvPr/>
          </p:nvSpPr>
          <p:spPr bwMode="auto">
            <a:xfrm>
              <a:off x="1687" y="323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799780" name="AutoShape 36"/>
            <p:cNvCxnSpPr>
              <a:cxnSpLocks noChangeShapeType="1"/>
              <a:stCxn id="799759" idx="6"/>
              <a:endCxn id="799779" idx="1"/>
            </p:cNvCxnSpPr>
            <p:nvPr/>
          </p:nvCxnSpPr>
          <p:spPr bwMode="auto">
            <a:xfrm>
              <a:off x="1435" y="3332"/>
              <a:ext cx="252" cy="1"/>
            </a:xfrm>
            <a:prstGeom prst="straightConnector1">
              <a:avLst/>
            </a:prstGeom>
            <a:noFill/>
            <a:ln w="12700">
              <a:solidFill>
                <a:schemeClr val="tx1"/>
              </a:solidFill>
              <a:round/>
              <a:headEnd type="none" w="lg" len="lg"/>
              <a:tailEnd type="none" w="lg" len="lg"/>
            </a:ln>
            <a:effectLst/>
          </p:spPr>
        </p:cxnSp>
        <p:cxnSp>
          <p:nvCxnSpPr>
            <p:cNvPr id="799781" name="AutoShape 37"/>
            <p:cNvCxnSpPr>
              <a:cxnSpLocks noChangeShapeType="1"/>
              <a:stCxn id="799779" idx="3"/>
              <a:endCxn id="799762" idx="2"/>
            </p:cNvCxnSpPr>
            <p:nvPr/>
          </p:nvCxnSpPr>
          <p:spPr bwMode="auto">
            <a:xfrm flipV="1">
              <a:off x="1996" y="3332"/>
              <a:ext cx="97" cy="1"/>
            </a:xfrm>
            <a:prstGeom prst="straightConnector1">
              <a:avLst/>
            </a:prstGeom>
            <a:noFill/>
            <a:ln w="12700">
              <a:solidFill>
                <a:schemeClr val="tx1"/>
              </a:solidFill>
              <a:round/>
              <a:headEnd type="none" w="lg" len="lg"/>
              <a:tailEnd type="none" w="lg" len="lg"/>
            </a:ln>
            <a:effectLst/>
          </p:spPr>
        </p:cxnSp>
        <p:sp>
          <p:nvSpPr>
            <p:cNvPr id="799782" name="Text Box 38"/>
            <p:cNvSpPr txBox="1">
              <a:spLocks noChangeArrowheads="1"/>
            </p:cNvSpPr>
            <p:nvPr/>
          </p:nvSpPr>
          <p:spPr bwMode="auto">
            <a:xfrm>
              <a:off x="1642" y="3006"/>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799783" name="Text Box 39"/>
            <p:cNvSpPr txBox="1">
              <a:spLocks noChangeArrowheads="1"/>
            </p:cNvSpPr>
            <p:nvPr/>
          </p:nvSpPr>
          <p:spPr bwMode="auto">
            <a:xfrm>
              <a:off x="2094" y="2108"/>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799784" name="Text Box 40"/>
            <p:cNvSpPr txBox="1">
              <a:spLocks noChangeArrowheads="1"/>
            </p:cNvSpPr>
            <p:nvPr/>
          </p:nvSpPr>
          <p:spPr bwMode="auto">
            <a:xfrm>
              <a:off x="2112" y="3312"/>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799785" name="Line 41"/>
            <p:cNvSpPr>
              <a:spLocks noChangeShapeType="1"/>
            </p:cNvSpPr>
            <p:nvPr/>
          </p:nvSpPr>
          <p:spPr bwMode="auto">
            <a:xfrm>
              <a:off x="2136" y="2108"/>
              <a:ext cx="0" cy="1368"/>
            </a:xfrm>
            <a:prstGeom prst="line">
              <a:avLst/>
            </a:prstGeom>
            <a:noFill/>
            <a:ln w="12700">
              <a:solidFill>
                <a:schemeClr val="tx1"/>
              </a:solidFill>
              <a:prstDash val="dash"/>
              <a:round/>
              <a:headEnd type="none" w="lg" len="lg"/>
              <a:tailEnd type="none" w="lg" len="lg"/>
            </a:ln>
            <a:effectLst/>
          </p:spPr>
          <p:txBody>
            <a:bodyPr/>
            <a:lstStyle/>
            <a:p>
              <a:endParaRPr lang="en-US"/>
            </a:p>
          </p:txBody>
        </p:sp>
      </p:grpSp>
      <p:grpSp>
        <p:nvGrpSpPr>
          <p:cNvPr id="799825" name="Group 81"/>
          <p:cNvGrpSpPr>
            <a:grpSpLocks/>
          </p:cNvGrpSpPr>
          <p:nvPr/>
        </p:nvGrpSpPr>
        <p:grpSpPr bwMode="auto">
          <a:xfrm>
            <a:off x="4800600" y="3471863"/>
            <a:ext cx="3587750" cy="2471737"/>
            <a:chOff x="3024" y="2130"/>
            <a:chExt cx="2260" cy="1557"/>
          </a:xfrm>
        </p:grpSpPr>
        <p:sp>
          <p:nvSpPr>
            <p:cNvPr id="799787" name="Oval 43"/>
            <p:cNvSpPr>
              <a:spLocks noChangeArrowheads="1"/>
            </p:cNvSpPr>
            <p:nvPr/>
          </p:nvSpPr>
          <p:spPr bwMode="auto">
            <a:xfrm>
              <a:off x="4328" y="2417"/>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9788" name="AutoShape 44"/>
            <p:cNvCxnSpPr>
              <a:cxnSpLocks noChangeShapeType="1"/>
              <a:stCxn id="799797" idx="2"/>
              <a:endCxn id="799804" idx="4"/>
            </p:cNvCxnSpPr>
            <p:nvPr/>
          </p:nvCxnSpPr>
          <p:spPr bwMode="auto">
            <a:xfrm rot="10800000">
              <a:off x="3508" y="3012"/>
              <a:ext cx="820" cy="407"/>
            </a:xfrm>
            <a:prstGeom prst="bentConnector2">
              <a:avLst/>
            </a:prstGeom>
            <a:noFill/>
            <a:ln w="12700">
              <a:solidFill>
                <a:schemeClr val="tx1"/>
              </a:solidFill>
              <a:miter lim="800000"/>
              <a:headEnd type="none" w="lg" len="lg"/>
              <a:tailEnd type="none" w="lg" len="lg"/>
            </a:ln>
            <a:effectLst/>
          </p:spPr>
        </p:cxnSp>
        <p:cxnSp>
          <p:nvCxnSpPr>
            <p:cNvPr id="799789" name="AutoShape 45"/>
            <p:cNvCxnSpPr>
              <a:cxnSpLocks noChangeShapeType="1"/>
              <a:stCxn id="799787" idx="4"/>
              <a:endCxn id="799815" idx="3"/>
            </p:cNvCxnSpPr>
            <p:nvPr/>
          </p:nvCxnSpPr>
          <p:spPr bwMode="auto">
            <a:xfrm>
              <a:off x="4370" y="2494"/>
              <a:ext cx="0" cy="299"/>
            </a:xfrm>
            <a:prstGeom prst="straightConnector1">
              <a:avLst/>
            </a:prstGeom>
            <a:noFill/>
            <a:ln w="12700">
              <a:solidFill>
                <a:schemeClr val="tx1"/>
              </a:solidFill>
              <a:round/>
              <a:headEnd type="none" w="lg" len="lg"/>
              <a:tailEnd type="none" w="lg" len="lg"/>
            </a:ln>
            <a:effectLst/>
          </p:spPr>
        </p:cxnSp>
        <p:cxnSp>
          <p:nvCxnSpPr>
            <p:cNvPr id="799790" name="AutoShape 46"/>
            <p:cNvCxnSpPr>
              <a:cxnSpLocks noChangeShapeType="1"/>
              <a:stCxn id="799787" idx="2"/>
              <a:endCxn id="799813" idx="3"/>
            </p:cNvCxnSpPr>
            <p:nvPr/>
          </p:nvCxnSpPr>
          <p:spPr bwMode="auto">
            <a:xfrm flipH="1">
              <a:off x="4105" y="2456"/>
              <a:ext cx="223" cy="3"/>
            </a:xfrm>
            <a:prstGeom prst="straightConnector1">
              <a:avLst/>
            </a:prstGeom>
            <a:noFill/>
            <a:ln w="12700">
              <a:solidFill>
                <a:schemeClr val="tx1"/>
              </a:solidFill>
              <a:round/>
              <a:headEnd type="none" w="lg" len="lg"/>
              <a:tailEnd type="none" w="lg" len="lg"/>
            </a:ln>
            <a:effectLst/>
          </p:spPr>
        </p:cxnSp>
        <p:grpSp>
          <p:nvGrpSpPr>
            <p:cNvPr id="799791" name="Group 47"/>
            <p:cNvGrpSpPr>
              <a:grpSpLocks/>
            </p:cNvGrpSpPr>
            <p:nvPr/>
          </p:nvGrpSpPr>
          <p:grpSpPr bwMode="auto">
            <a:xfrm>
              <a:off x="4225" y="3591"/>
              <a:ext cx="288" cy="96"/>
              <a:chOff x="1392" y="3552"/>
              <a:chExt cx="288" cy="96"/>
            </a:xfrm>
          </p:grpSpPr>
          <p:sp>
            <p:nvSpPr>
              <p:cNvPr id="799792" name="Line 4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99793" name="Line 4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99794" name="Line 5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99795" name="Line 51"/>
            <p:cNvSpPr>
              <a:spLocks noChangeShapeType="1"/>
            </p:cNvSpPr>
            <p:nvPr/>
          </p:nvSpPr>
          <p:spPr bwMode="auto">
            <a:xfrm flipV="1">
              <a:off x="4372" y="3419"/>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99796" name="Oval 52"/>
            <p:cNvSpPr>
              <a:spLocks noChangeArrowheads="1"/>
            </p:cNvSpPr>
            <p:nvPr/>
          </p:nvSpPr>
          <p:spPr bwMode="auto">
            <a:xfrm>
              <a:off x="5065" y="2416"/>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9797" name="Oval 53"/>
            <p:cNvSpPr>
              <a:spLocks noChangeArrowheads="1"/>
            </p:cNvSpPr>
            <p:nvPr/>
          </p:nvSpPr>
          <p:spPr bwMode="auto">
            <a:xfrm>
              <a:off x="4328" y="338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9798" name="Text Box 54"/>
            <p:cNvSpPr txBox="1">
              <a:spLocks noChangeArrowheads="1"/>
            </p:cNvSpPr>
            <p:nvPr/>
          </p:nvSpPr>
          <p:spPr bwMode="auto">
            <a:xfrm>
              <a:off x="3773" y="2131"/>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799799" name="AutoShape 55"/>
            <p:cNvCxnSpPr>
              <a:cxnSpLocks noChangeShapeType="1"/>
              <a:stCxn id="799797" idx="0"/>
              <a:endCxn id="799815" idx="1"/>
            </p:cNvCxnSpPr>
            <p:nvPr/>
          </p:nvCxnSpPr>
          <p:spPr bwMode="auto">
            <a:xfrm flipV="1">
              <a:off x="4370" y="3102"/>
              <a:ext cx="0" cy="278"/>
            </a:xfrm>
            <a:prstGeom prst="straightConnector1">
              <a:avLst/>
            </a:prstGeom>
            <a:noFill/>
            <a:ln w="12700">
              <a:solidFill>
                <a:schemeClr val="tx1"/>
              </a:solidFill>
              <a:round/>
              <a:headEnd type="none" w="lg" len="lg"/>
              <a:tailEnd type="none" w="lg" len="lg"/>
            </a:ln>
            <a:effectLst/>
          </p:spPr>
        </p:cxnSp>
        <p:sp>
          <p:nvSpPr>
            <p:cNvPr id="799800" name="Oval 56"/>
            <p:cNvSpPr>
              <a:spLocks noChangeArrowheads="1"/>
            </p:cNvSpPr>
            <p:nvPr/>
          </p:nvSpPr>
          <p:spPr bwMode="auto">
            <a:xfrm>
              <a:off x="5069" y="3380"/>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9801" name="AutoShape 57"/>
            <p:cNvCxnSpPr>
              <a:cxnSpLocks noChangeShapeType="1"/>
              <a:stCxn id="799796" idx="2"/>
              <a:endCxn id="799814" idx="3"/>
            </p:cNvCxnSpPr>
            <p:nvPr/>
          </p:nvCxnSpPr>
          <p:spPr bwMode="auto">
            <a:xfrm flipH="1" flipV="1">
              <a:off x="4927" y="2453"/>
              <a:ext cx="138" cy="2"/>
            </a:xfrm>
            <a:prstGeom prst="straightConnector1">
              <a:avLst/>
            </a:prstGeom>
            <a:noFill/>
            <a:ln w="12700">
              <a:solidFill>
                <a:schemeClr val="tx1"/>
              </a:solidFill>
              <a:round/>
              <a:headEnd type="none" w="lg" len="lg"/>
              <a:tailEnd type="none" w="lg" len="lg"/>
            </a:ln>
            <a:effectLst/>
          </p:spPr>
        </p:cxnSp>
        <p:cxnSp>
          <p:nvCxnSpPr>
            <p:cNvPr id="799802" name="AutoShape 58"/>
            <p:cNvCxnSpPr>
              <a:cxnSpLocks noChangeShapeType="1"/>
              <a:stCxn id="799787" idx="6"/>
              <a:endCxn id="799814" idx="1"/>
            </p:cNvCxnSpPr>
            <p:nvPr/>
          </p:nvCxnSpPr>
          <p:spPr bwMode="auto">
            <a:xfrm flipV="1">
              <a:off x="4411" y="2453"/>
              <a:ext cx="207" cy="3"/>
            </a:xfrm>
            <a:prstGeom prst="straightConnector1">
              <a:avLst/>
            </a:prstGeom>
            <a:noFill/>
            <a:ln w="12700">
              <a:solidFill>
                <a:schemeClr val="tx1"/>
              </a:solidFill>
              <a:round/>
              <a:headEnd type="none" w="lg" len="lg"/>
              <a:tailEnd type="none" w="lg" len="lg"/>
            </a:ln>
            <a:effectLst/>
          </p:spPr>
        </p:cxnSp>
        <p:sp>
          <p:nvSpPr>
            <p:cNvPr id="799803" name="Text Box 59"/>
            <p:cNvSpPr txBox="1">
              <a:spLocks noChangeArrowheads="1"/>
            </p:cNvSpPr>
            <p:nvPr/>
          </p:nvSpPr>
          <p:spPr bwMode="auto">
            <a:xfrm>
              <a:off x="3024" y="2736"/>
              <a:ext cx="53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799804" name="Oval 60"/>
            <p:cNvSpPr>
              <a:spLocks noChangeArrowheads="1"/>
            </p:cNvSpPr>
            <p:nvPr/>
          </p:nvSpPr>
          <p:spPr bwMode="auto">
            <a:xfrm>
              <a:off x="3342" y="2702"/>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99805" name="Text Box 61"/>
            <p:cNvSpPr txBox="1">
              <a:spLocks noChangeArrowheads="1"/>
            </p:cNvSpPr>
            <p:nvPr/>
          </p:nvSpPr>
          <p:spPr bwMode="auto">
            <a:xfrm>
              <a:off x="3451" y="2684"/>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9806" name="Text Box 62"/>
            <p:cNvSpPr txBox="1">
              <a:spLocks noChangeArrowheads="1"/>
            </p:cNvSpPr>
            <p:nvPr/>
          </p:nvSpPr>
          <p:spPr bwMode="auto">
            <a:xfrm>
              <a:off x="3448" y="2746"/>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99807" name="Text Box 63"/>
            <p:cNvSpPr txBox="1">
              <a:spLocks noChangeArrowheads="1"/>
            </p:cNvSpPr>
            <p:nvPr/>
          </p:nvSpPr>
          <p:spPr bwMode="auto">
            <a:xfrm>
              <a:off x="3409" y="2652"/>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799808" name="AutoShape 64"/>
            <p:cNvCxnSpPr>
              <a:cxnSpLocks noChangeShapeType="1"/>
              <a:stCxn id="799807" idx="0"/>
              <a:endCxn id="799813" idx="1"/>
            </p:cNvCxnSpPr>
            <p:nvPr/>
          </p:nvCxnSpPr>
          <p:spPr bwMode="auto">
            <a:xfrm rot="16200000">
              <a:off x="3555" y="2412"/>
              <a:ext cx="193" cy="288"/>
            </a:xfrm>
            <a:prstGeom prst="bentConnector2">
              <a:avLst/>
            </a:prstGeom>
            <a:noFill/>
            <a:ln w="12700">
              <a:solidFill>
                <a:schemeClr val="tx1"/>
              </a:solidFill>
              <a:miter lim="800000"/>
              <a:headEnd type="none" w="lg" len="lg"/>
              <a:tailEnd type="none" w="lg" len="lg"/>
            </a:ln>
            <a:effectLst/>
          </p:spPr>
        </p:cxnSp>
        <p:sp>
          <p:nvSpPr>
            <p:cNvPr id="799811" name="Text Box 67"/>
            <p:cNvSpPr txBox="1">
              <a:spLocks noChangeArrowheads="1"/>
            </p:cNvSpPr>
            <p:nvPr/>
          </p:nvSpPr>
          <p:spPr bwMode="auto">
            <a:xfrm>
              <a:off x="4551" y="2130"/>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799812" name="Text Box 68"/>
            <p:cNvSpPr txBox="1">
              <a:spLocks noChangeArrowheads="1"/>
            </p:cNvSpPr>
            <p:nvPr/>
          </p:nvSpPr>
          <p:spPr bwMode="auto">
            <a:xfrm>
              <a:off x="4052" y="2652"/>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799813" name="Rectangle 69"/>
            <p:cNvSpPr>
              <a:spLocks noChangeArrowheads="1"/>
            </p:cNvSpPr>
            <p:nvPr/>
          </p:nvSpPr>
          <p:spPr bwMode="auto">
            <a:xfrm>
              <a:off x="3796" y="2363"/>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814" name="Rectangle 70"/>
            <p:cNvSpPr>
              <a:spLocks noChangeArrowheads="1"/>
            </p:cNvSpPr>
            <p:nvPr/>
          </p:nvSpPr>
          <p:spPr bwMode="auto">
            <a:xfrm>
              <a:off x="4618" y="235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815" name="Rectangle 71"/>
            <p:cNvSpPr>
              <a:spLocks noChangeArrowheads="1"/>
            </p:cNvSpPr>
            <p:nvPr/>
          </p:nvSpPr>
          <p:spPr bwMode="auto">
            <a:xfrm rot="-5400000">
              <a:off x="4214" y="2851"/>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9817" name="Rectangle 73"/>
            <p:cNvSpPr>
              <a:spLocks noChangeArrowheads="1"/>
            </p:cNvSpPr>
            <p:nvPr/>
          </p:nvSpPr>
          <p:spPr bwMode="auto">
            <a:xfrm>
              <a:off x="4663" y="332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799818" name="AutoShape 74"/>
            <p:cNvCxnSpPr>
              <a:cxnSpLocks noChangeShapeType="1"/>
              <a:stCxn id="799797" idx="6"/>
              <a:endCxn id="799817" idx="1"/>
            </p:cNvCxnSpPr>
            <p:nvPr/>
          </p:nvCxnSpPr>
          <p:spPr bwMode="auto">
            <a:xfrm>
              <a:off x="4411" y="3419"/>
              <a:ext cx="252" cy="1"/>
            </a:xfrm>
            <a:prstGeom prst="straightConnector1">
              <a:avLst/>
            </a:prstGeom>
            <a:noFill/>
            <a:ln w="12700">
              <a:solidFill>
                <a:schemeClr val="tx1"/>
              </a:solidFill>
              <a:round/>
              <a:headEnd type="none" w="lg" len="lg"/>
              <a:tailEnd type="none" w="lg" len="lg"/>
            </a:ln>
            <a:effectLst/>
          </p:spPr>
        </p:cxnSp>
        <p:cxnSp>
          <p:nvCxnSpPr>
            <p:cNvPr id="799819" name="AutoShape 75"/>
            <p:cNvCxnSpPr>
              <a:cxnSpLocks noChangeShapeType="1"/>
              <a:stCxn id="799817" idx="3"/>
              <a:endCxn id="799800" idx="2"/>
            </p:cNvCxnSpPr>
            <p:nvPr/>
          </p:nvCxnSpPr>
          <p:spPr bwMode="auto">
            <a:xfrm flipV="1">
              <a:off x="4972" y="3419"/>
              <a:ext cx="97" cy="1"/>
            </a:xfrm>
            <a:prstGeom prst="straightConnector1">
              <a:avLst/>
            </a:prstGeom>
            <a:noFill/>
            <a:ln w="12700">
              <a:solidFill>
                <a:schemeClr val="tx1"/>
              </a:solidFill>
              <a:round/>
              <a:headEnd type="none" w="lg" len="lg"/>
              <a:tailEnd type="none" w="lg" len="lg"/>
            </a:ln>
            <a:effectLst/>
          </p:spPr>
        </p:cxnSp>
        <p:sp>
          <p:nvSpPr>
            <p:cNvPr id="799820" name="Text Box 76"/>
            <p:cNvSpPr txBox="1">
              <a:spLocks noChangeArrowheads="1"/>
            </p:cNvSpPr>
            <p:nvPr/>
          </p:nvSpPr>
          <p:spPr bwMode="auto">
            <a:xfrm>
              <a:off x="4618" y="3093"/>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799821" name="Text Box 77"/>
            <p:cNvSpPr txBox="1">
              <a:spLocks noChangeArrowheads="1"/>
            </p:cNvSpPr>
            <p:nvPr/>
          </p:nvSpPr>
          <p:spPr bwMode="auto">
            <a:xfrm>
              <a:off x="5070" y="2195"/>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799822" name="Text Box 78"/>
            <p:cNvSpPr txBox="1">
              <a:spLocks noChangeArrowheads="1"/>
            </p:cNvSpPr>
            <p:nvPr/>
          </p:nvSpPr>
          <p:spPr bwMode="auto">
            <a:xfrm>
              <a:off x="5088" y="3399"/>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799824" name="Text Box 80"/>
            <p:cNvSpPr txBox="1">
              <a:spLocks noChangeArrowheads="1"/>
            </p:cNvSpPr>
            <p:nvPr/>
          </p:nvSpPr>
          <p:spPr bwMode="auto">
            <a:xfrm>
              <a:off x="4996" y="2639"/>
              <a:ext cx="284" cy="577"/>
            </a:xfrm>
            <a:prstGeom prst="rect">
              <a:avLst/>
            </a:prstGeom>
            <a:noFill/>
            <a:ln w="12700">
              <a:noFill/>
              <a:miter lim="800000"/>
              <a:headEnd type="none" w="lg" len="lg"/>
              <a:tailEnd type="none" w="lg" len="lg"/>
            </a:ln>
            <a:effectLst/>
          </p:spPr>
          <p:txBody>
            <a:bodyPr wrap="none">
              <a:spAutoFit/>
            </a:bodyPr>
            <a:lstStyle/>
            <a:p>
              <a:r>
                <a:rPr lang="en-US" b="1"/>
                <a:t>+</a:t>
              </a:r>
            </a:p>
            <a:p>
              <a:r>
                <a:rPr lang="en-US" b="1"/>
                <a:t>V</a:t>
              </a:r>
              <a:r>
                <a:rPr lang="en-US" b="1" baseline="-25000"/>
                <a:t>T</a:t>
              </a:r>
            </a:p>
            <a:p>
              <a:r>
                <a:rPr lang="en-US" b="1"/>
                <a:t>–</a:t>
              </a:r>
            </a:p>
          </p:txBody>
        </p:sp>
      </p:grpSp>
      <p:sp>
        <p:nvSpPr>
          <p:cNvPr id="799826" name="Text Box 82"/>
          <p:cNvSpPr txBox="1">
            <a:spLocks noChangeArrowheads="1"/>
          </p:cNvSpPr>
          <p:nvPr/>
        </p:nvSpPr>
        <p:spPr bwMode="auto">
          <a:xfrm>
            <a:off x="2438400" y="5895975"/>
            <a:ext cx="4292600"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r>
              <a:rPr lang="en-US" b="1"/>
              <a:t>NB</a:t>
            </a:r>
            <a:r>
              <a:rPr lang="en-US"/>
              <a:t>: same procedure as equivalent resistance</a:t>
            </a:r>
          </a:p>
        </p:txBody>
      </p:sp>
      <p:sp>
        <p:nvSpPr>
          <p:cNvPr id="799827" name="AutoShape 83"/>
          <p:cNvSpPr>
            <a:spLocks noChangeArrowheads="1"/>
          </p:cNvSpPr>
          <p:nvPr/>
        </p:nvSpPr>
        <p:spPr bwMode="auto">
          <a:xfrm>
            <a:off x="4267200" y="4294188"/>
            <a:ext cx="682625" cy="349250"/>
          </a:xfrm>
          <a:prstGeom prst="rightArrow">
            <a:avLst>
              <a:gd name="adj1" fmla="val 50000"/>
              <a:gd name="adj2" fmla="val 48864"/>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Date Placeholder 3"/>
          <p:cNvSpPr>
            <a:spLocks noGrp="1"/>
          </p:cNvSpPr>
          <p:nvPr>
            <p:ph type="dt" sz="half" idx="10"/>
          </p:nvPr>
        </p:nvSpPr>
        <p:spPr/>
        <p:txBody>
          <a:bodyPr/>
          <a:lstStyle/>
          <a:p>
            <a:r>
              <a:rPr lang="en-US"/>
              <a:t>ECEN 301</a:t>
            </a:r>
          </a:p>
        </p:txBody>
      </p:sp>
      <p:sp>
        <p:nvSpPr>
          <p:cNvPr id="81" name="Footer Placeholder 4"/>
          <p:cNvSpPr>
            <a:spLocks noGrp="1"/>
          </p:cNvSpPr>
          <p:nvPr>
            <p:ph type="ftr" sz="quarter" idx="11"/>
          </p:nvPr>
        </p:nvSpPr>
        <p:spPr/>
        <p:txBody>
          <a:bodyPr/>
          <a:lstStyle/>
          <a:p>
            <a:r>
              <a:rPr lang="en-US"/>
              <a:t>Discussion #14 – AC Circuit Analysis</a:t>
            </a:r>
          </a:p>
        </p:txBody>
      </p:sp>
      <p:sp>
        <p:nvSpPr>
          <p:cNvPr id="82" name="Slide Number Placeholder 5"/>
          <p:cNvSpPr>
            <a:spLocks noGrp="1"/>
          </p:cNvSpPr>
          <p:nvPr>
            <p:ph type="sldNum" sz="quarter" idx="12"/>
          </p:nvPr>
        </p:nvSpPr>
        <p:spPr/>
        <p:txBody>
          <a:bodyPr/>
          <a:lstStyle/>
          <a:p>
            <a:pPr lvl="1"/>
            <a:fld id="{3704099B-DBB6-4DD1-9A34-F8D85053360D}" type="slidenum">
              <a:rPr lang="en-US"/>
              <a:pPr lvl="1"/>
              <a:t>35</a:t>
            </a:fld>
            <a:endParaRPr lang="en-US"/>
          </a:p>
        </p:txBody>
      </p:sp>
      <p:sp>
        <p:nvSpPr>
          <p:cNvPr id="800770" name="Rectangle 2"/>
          <p:cNvSpPr>
            <a:spLocks noGrp="1" noChangeArrowheads="1"/>
          </p:cNvSpPr>
          <p:nvPr>
            <p:ph type="title"/>
          </p:nvPr>
        </p:nvSpPr>
        <p:spPr/>
        <p:txBody>
          <a:bodyPr/>
          <a:lstStyle/>
          <a:p>
            <a:r>
              <a:rPr lang="en-US"/>
              <a:t>AC Equivalent Circuits</a:t>
            </a:r>
          </a:p>
        </p:txBody>
      </p:sp>
      <p:sp>
        <p:nvSpPr>
          <p:cNvPr id="800771" name="Rectangle 3"/>
          <p:cNvSpPr>
            <a:spLocks noGrp="1" noChangeArrowheads="1"/>
          </p:cNvSpPr>
          <p:nvPr>
            <p:ph type="body" idx="1"/>
          </p:nvPr>
        </p:nvSpPr>
        <p:spPr>
          <a:xfrm>
            <a:off x="406400" y="1333500"/>
            <a:ext cx="8356600" cy="1714500"/>
          </a:xfrm>
          <a:solidFill>
            <a:srgbClr val="8495A9"/>
          </a:solidFill>
          <a:ln>
            <a:solidFill>
              <a:schemeClr val="tx1"/>
            </a:solidFill>
          </a:ln>
        </p:spPr>
        <p:txBody>
          <a:bodyPr/>
          <a:lstStyle/>
          <a:p>
            <a:pPr marL="609600" indent="-609600">
              <a:lnSpc>
                <a:spcPct val="80000"/>
              </a:lnSpc>
              <a:buClr>
                <a:schemeClr val="tx1"/>
              </a:buClr>
              <a:buFont typeface="Monotype Sorts" pitchFamily="2" charset="2"/>
              <a:buNone/>
            </a:pPr>
            <a:r>
              <a:rPr lang="en-US" sz="2000" b="1" u="sng"/>
              <a:t>Computing Norton</a:t>
            </a:r>
            <a:r>
              <a:rPr lang="en-US" sz="2000" b="1" u="sng">
                <a:cs typeface="Times New Roman" pitchFamily="18" charset="0"/>
              </a:rPr>
              <a:t> current</a:t>
            </a:r>
            <a:r>
              <a:rPr lang="en-US" sz="2000">
                <a:cs typeface="Times New Roman" pitchFamily="18" charset="0"/>
              </a:rPr>
              <a:t>:</a:t>
            </a:r>
          </a:p>
          <a:p>
            <a:pPr marL="990600" lvl="1" indent="-533400">
              <a:lnSpc>
                <a:spcPct val="80000"/>
              </a:lnSpc>
              <a:buClr>
                <a:schemeClr val="tx1"/>
              </a:buClr>
              <a:buFont typeface="Monotype Sorts" pitchFamily="2" charset="2"/>
              <a:buAutoNum type="arabicPeriod"/>
            </a:pPr>
            <a:r>
              <a:rPr lang="en-US" sz="1800">
                <a:cs typeface="Times New Roman" pitchFamily="18" charset="0"/>
              </a:rPr>
              <a:t>Replace the load with a short circuit</a:t>
            </a:r>
          </a:p>
          <a:p>
            <a:pPr marL="990600" lvl="1" indent="-533400">
              <a:lnSpc>
                <a:spcPct val="80000"/>
              </a:lnSpc>
              <a:buClr>
                <a:schemeClr val="tx1"/>
              </a:buClr>
              <a:buFont typeface="Monotype Sorts" pitchFamily="2" charset="2"/>
              <a:buAutoNum type="arabicPeriod"/>
            </a:pPr>
            <a:r>
              <a:rPr lang="en-US" sz="1800">
                <a:cs typeface="Times New Roman" pitchFamily="18" charset="0"/>
              </a:rPr>
              <a:t>Define the short-circuit current (</a:t>
            </a:r>
            <a:r>
              <a:rPr lang="en-US" sz="1800" b="1" i="1">
                <a:cs typeface="Times New Roman" pitchFamily="18" charset="0"/>
              </a:rPr>
              <a:t>I</a:t>
            </a:r>
            <a:r>
              <a:rPr lang="en-US" sz="1800" b="1" i="1" baseline="-25000">
                <a:cs typeface="Times New Roman" pitchFamily="18" charset="0"/>
              </a:rPr>
              <a:t>sc</a:t>
            </a:r>
            <a:r>
              <a:rPr lang="en-US" sz="1800">
                <a:cs typeface="Times New Roman" pitchFamily="18" charset="0"/>
              </a:rPr>
              <a:t>) across the load terminals</a:t>
            </a:r>
          </a:p>
          <a:p>
            <a:pPr marL="990600" lvl="1" indent="-533400">
              <a:lnSpc>
                <a:spcPct val="80000"/>
              </a:lnSpc>
              <a:buClr>
                <a:schemeClr val="tx1"/>
              </a:buClr>
              <a:buFont typeface="Monotype Sorts" pitchFamily="2" charset="2"/>
              <a:buAutoNum type="arabicPeriod"/>
            </a:pPr>
            <a:r>
              <a:rPr lang="en-US" sz="1800">
                <a:cs typeface="Times New Roman" pitchFamily="18" charset="0"/>
              </a:rPr>
              <a:t>Chose a network analysis method to find </a:t>
            </a:r>
            <a:r>
              <a:rPr lang="en-US" sz="1800" b="1" i="1">
                <a:cs typeface="Times New Roman" pitchFamily="18" charset="0"/>
              </a:rPr>
              <a:t>I</a:t>
            </a:r>
            <a:r>
              <a:rPr lang="en-US" sz="1800" b="1" i="1" baseline="-25000">
                <a:cs typeface="Times New Roman" pitchFamily="18" charset="0"/>
              </a:rPr>
              <a:t>sc</a:t>
            </a:r>
            <a:r>
              <a:rPr lang="en-US" sz="1800" b="1" baseline="-25000">
                <a:cs typeface="Times New Roman" pitchFamily="18" charset="0"/>
              </a:rPr>
              <a:t> </a:t>
            </a:r>
          </a:p>
          <a:p>
            <a:pPr marL="1371600" lvl="2" indent="-457200">
              <a:lnSpc>
                <a:spcPct val="80000"/>
              </a:lnSpc>
              <a:buClr>
                <a:schemeClr val="tx1"/>
              </a:buClr>
              <a:buFont typeface="Monotype Sorts" pitchFamily="2" charset="2"/>
              <a:buChar char="Ù"/>
            </a:pPr>
            <a:r>
              <a:rPr lang="en-US" sz="1600">
                <a:cs typeface="Times New Roman" pitchFamily="18" charset="0"/>
              </a:rPr>
              <a:t>node, mesh, superposition, etc.</a:t>
            </a:r>
          </a:p>
          <a:p>
            <a:pPr marL="990600" lvl="1" indent="-533400">
              <a:lnSpc>
                <a:spcPct val="80000"/>
              </a:lnSpc>
              <a:buClr>
                <a:schemeClr val="tx1"/>
              </a:buClr>
              <a:buFont typeface="Monotype Sorts" pitchFamily="2" charset="2"/>
              <a:buAutoNum type="arabicPeriod"/>
            </a:pPr>
            <a:r>
              <a:rPr lang="en-US" sz="1800">
                <a:cs typeface="Times New Roman" pitchFamily="18" charset="0"/>
              </a:rPr>
              <a:t>Norton current </a:t>
            </a:r>
            <a:r>
              <a:rPr lang="en-US" sz="1800" b="1" i="1">
                <a:cs typeface="Times New Roman" pitchFamily="18" charset="0"/>
              </a:rPr>
              <a:t>I</a:t>
            </a:r>
            <a:r>
              <a:rPr lang="en-US" sz="1800" b="1" i="1" baseline="-25000">
                <a:cs typeface="Times New Roman" pitchFamily="18" charset="0"/>
              </a:rPr>
              <a:t>N</a:t>
            </a:r>
            <a:r>
              <a:rPr lang="en-US" sz="1800">
                <a:cs typeface="Times New Roman" pitchFamily="18" charset="0"/>
              </a:rPr>
              <a:t> = </a:t>
            </a:r>
            <a:r>
              <a:rPr lang="en-US" sz="1800" b="1" i="1">
                <a:cs typeface="Times New Roman" pitchFamily="18" charset="0"/>
              </a:rPr>
              <a:t>I</a:t>
            </a:r>
            <a:r>
              <a:rPr lang="en-US" sz="1800" b="1" i="1" baseline="-25000">
                <a:cs typeface="Times New Roman" pitchFamily="18" charset="0"/>
              </a:rPr>
              <a:t>sc</a:t>
            </a:r>
          </a:p>
        </p:txBody>
      </p:sp>
      <p:grpSp>
        <p:nvGrpSpPr>
          <p:cNvPr id="800772" name="Group 4"/>
          <p:cNvGrpSpPr>
            <a:grpSpLocks/>
          </p:cNvGrpSpPr>
          <p:nvPr/>
        </p:nvGrpSpPr>
        <p:grpSpPr bwMode="auto">
          <a:xfrm>
            <a:off x="76200" y="3471863"/>
            <a:ext cx="3843338" cy="2471737"/>
            <a:chOff x="48" y="2043"/>
            <a:chExt cx="2421" cy="1557"/>
          </a:xfrm>
        </p:grpSpPr>
        <p:sp>
          <p:nvSpPr>
            <p:cNvPr id="800773" name="Oval 5"/>
            <p:cNvSpPr>
              <a:spLocks noChangeArrowheads="1"/>
            </p:cNvSpPr>
            <p:nvPr/>
          </p:nvSpPr>
          <p:spPr bwMode="auto">
            <a:xfrm>
              <a:off x="1352" y="2330"/>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00774" name="AutoShape 6"/>
            <p:cNvCxnSpPr>
              <a:cxnSpLocks noChangeShapeType="1"/>
              <a:stCxn id="800783" idx="2"/>
              <a:endCxn id="800790" idx="4"/>
            </p:cNvCxnSpPr>
            <p:nvPr/>
          </p:nvCxnSpPr>
          <p:spPr bwMode="auto">
            <a:xfrm rot="10800000">
              <a:off x="532" y="2925"/>
              <a:ext cx="820" cy="407"/>
            </a:xfrm>
            <a:prstGeom prst="bentConnector2">
              <a:avLst/>
            </a:prstGeom>
            <a:noFill/>
            <a:ln w="12700">
              <a:solidFill>
                <a:schemeClr val="tx1"/>
              </a:solidFill>
              <a:miter lim="800000"/>
              <a:headEnd type="none" w="lg" len="lg"/>
              <a:tailEnd type="none" w="lg" len="lg"/>
            </a:ln>
            <a:effectLst/>
          </p:spPr>
        </p:cxnSp>
        <p:cxnSp>
          <p:nvCxnSpPr>
            <p:cNvPr id="800775" name="AutoShape 7"/>
            <p:cNvCxnSpPr>
              <a:cxnSpLocks noChangeShapeType="1"/>
              <a:stCxn id="800773" idx="4"/>
              <a:endCxn id="800801" idx="3"/>
            </p:cNvCxnSpPr>
            <p:nvPr/>
          </p:nvCxnSpPr>
          <p:spPr bwMode="auto">
            <a:xfrm>
              <a:off x="1394" y="2407"/>
              <a:ext cx="0" cy="299"/>
            </a:xfrm>
            <a:prstGeom prst="straightConnector1">
              <a:avLst/>
            </a:prstGeom>
            <a:noFill/>
            <a:ln w="12700">
              <a:solidFill>
                <a:schemeClr val="tx1"/>
              </a:solidFill>
              <a:round/>
              <a:headEnd type="none" w="lg" len="lg"/>
              <a:tailEnd type="none" w="lg" len="lg"/>
            </a:ln>
            <a:effectLst/>
          </p:spPr>
        </p:cxnSp>
        <p:cxnSp>
          <p:nvCxnSpPr>
            <p:cNvPr id="800776" name="AutoShape 8"/>
            <p:cNvCxnSpPr>
              <a:cxnSpLocks noChangeShapeType="1"/>
              <a:stCxn id="800773" idx="2"/>
              <a:endCxn id="800799" idx="3"/>
            </p:cNvCxnSpPr>
            <p:nvPr/>
          </p:nvCxnSpPr>
          <p:spPr bwMode="auto">
            <a:xfrm flipH="1">
              <a:off x="1129" y="2369"/>
              <a:ext cx="223" cy="3"/>
            </a:xfrm>
            <a:prstGeom prst="straightConnector1">
              <a:avLst/>
            </a:prstGeom>
            <a:noFill/>
            <a:ln w="12700">
              <a:solidFill>
                <a:schemeClr val="tx1"/>
              </a:solidFill>
              <a:round/>
              <a:headEnd type="none" w="lg" len="lg"/>
              <a:tailEnd type="none" w="lg" len="lg"/>
            </a:ln>
            <a:effectLst/>
          </p:spPr>
        </p:cxnSp>
        <p:grpSp>
          <p:nvGrpSpPr>
            <p:cNvPr id="800777" name="Group 9"/>
            <p:cNvGrpSpPr>
              <a:grpSpLocks/>
            </p:cNvGrpSpPr>
            <p:nvPr/>
          </p:nvGrpSpPr>
          <p:grpSpPr bwMode="auto">
            <a:xfrm>
              <a:off x="1249" y="3504"/>
              <a:ext cx="288" cy="96"/>
              <a:chOff x="1392" y="3552"/>
              <a:chExt cx="288" cy="96"/>
            </a:xfrm>
          </p:grpSpPr>
          <p:sp>
            <p:nvSpPr>
              <p:cNvPr id="800778" name="Line 1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0779" name="Line 1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0780" name="Line 1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0781" name="Line 13"/>
            <p:cNvSpPr>
              <a:spLocks noChangeShapeType="1"/>
            </p:cNvSpPr>
            <p:nvPr/>
          </p:nvSpPr>
          <p:spPr bwMode="auto">
            <a:xfrm flipV="1">
              <a:off x="1396" y="3332"/>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0782" name="Oval 14"/>
            <p:cNvSpPr>
              <a:spLocks noChangeArrowheads="1"/>
            </p:cNvSpPr>
            <p:nvPr/>
          </p:nvSpPr>
          <p:spPr bwMode="auto">
            <a:xfrm>
              <a:off x="2089" y="2329"/>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00783" name="Oval 15"/>
            <p:cNvSpPr>
              <a:spLocks noChangeArrowheads="1"/>
            </p:cNvSpPr>
            <p:nvPr/>
          </p:nvSpPr>
          <p:spPr bwMode="auto">
            <a:xfrm>
              <a:off x="1352" y="329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0784" name="Text Box 16"/>
            <p:cNvSpPr txBox="1">
              <a:spLocks noChangeArrowheads="1"/>
            </p:cNvSpPr>
            <p:nvPr/>
          </p:nvSpPr>
          <p:spPr bwMode="auto">
            <a:xfrm>
              <a:off x="797" y="2044"/>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800785" name="AutoShape 17"/>
            <p:cNvCxnSpPr>
              <a:cxnSpLocks noChangeShapeType="1"/>
              <a:stCxn id="800783" idx="0"/>
              <a:endCxn id="800801" idx="1"/>
            </p:cNvCxnSpPr>
            <p:nvPr/>
          </p:nvCxnSpPr>
          <p:spPr bwMode="auto">
            <a:xfrm flipV="1">
              <a:off x="1394" y="3015"/>
              <a:ext cx="0" cy="278"/>
            </a:xfrm>
            <a:prstGeom prst="straightConnector1">
              <a:avLst/>
            </a:prstGeom>
            <a:noFill/>
            <a:ln w="12700">
              <a:solidFill>
                <a:schemeClr val="tx1"/>
              </a:solidFill>
              <a:round/>
              <a:headEnd type="none" w="lg" len="lg"/>
              <a:tailEnd type="none" w="lg" len="lg"/>
            </a:ln>
            <a:effectLst/>
          </p:spPr>
        </p:cxnSp>
        <p:sp>
          <p:nvSpPr>
            <p:cNvPr id="800786" name="Oval 18"/>
            <p:cNvSpPr>
              <a:spLocks noChangeArrowheads="1"/>
            </p:cNvSpPr>
            <p:nvPr/>
          </p:nvSpPr>
          <p:spPr bwMode="auto">
            <a:xfrm>
              <a:off x="2093" y="3293"/>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00787" name="AutoShape 19"/>
            <p:cNvCxnSpPr>
              <a:cxnSpLocks noChangeShapeType="1"/>
              <a:stCxn id="800782" idx="2"/>
              <a:endCxn id="800800" idx="3"/>
            </p:cNvCxnSpPr>
            <p:nvPr/>
          </p:nvCxnSpPr>
          <p:spPr bwMode="auto">
            <a:xfrm flipH="1" flipV="1">
              <a:off x="1951" y="2366"/>
              <a:ext cx="138" cy="2"/>
            </a:xfrm>
            <a:prstGeom prst="straightConnector1">
              <a:avLst/>
            </a:prstGeom>
            <a:noFill/>
            <a:ln w="12700">
              <a:solidFill>
                <a:schemeClr val="tx1"/>
              </a:solidFill>
              <a:round/>
              <a:headEnd type="none" w="lg" len="lg"/>
              <a:tailEnd type="none" w="lg" len="lg"/>
            </a:ln>
            <a:effectLst/>
          </p:spPr>
        </p:cxnSp>
        <p:cxnSp>
          <p:nvCxnSpPr>
            <p:cNvPr id="800788" name="AutoShape 20"/>
            <p:cNvCxnSpPr>
              <a:cxnSpLocks noChangeShapeType="1"/>
              <a:stCxn id="800773" idx="6"/>
              <a:endCxn id="800800" idx="1"/>
            </p:cNvCxnSpPr>
            <p:nvPr/>
          </p:nvCxnSpPr>
          <p:spPr bwMode="auto">
            <a:xfrm flipV="1">
              <a:off x="1435" y="2366"/>
              <a:ext cx="207" cy="3"/>
            </a:xfrm>
            <a:prstGeom prst="straightConnector1">
              <a:avLst/>
            </a:prstGeom>
            <a:noFill/>
            <a:ln w="12700">
              <a:solidFill>
                <a:schemeClr val="tx1"/>
              </a:solidFill>
              <a:round/>
              <a:headEnd type="none" w="lg" len="lg"/>
              <a:tailEnd type="none" w="lg" len="lg"/>
            </a:ln>
            <a:effectLst/>
          </p:spPr>
        </p:cxnSp>
        <p:sp>
          <p:nvSpPr>
            <p:cNvPr id="800789" name="Text Box 21"/>
            <p:cNvSpPr txBox="1">
              <a:spLocks noChangeArrowheads="1"/>
            </p:cNvSpPr>
            <p:nvPr/>
          </p:nvSpPr>
          <p:spPr bwMode="auto">
            <a:xfrm>
              <a:off x="48" y="2649"/>
              <a:ext cx="53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800790" name="Oval 22"/>
            <p:cNvSpPr>
              <a:spLocks noChangeArrowheads="1"/>
            </p:cNvSpPr>
            <p:nvPr/>
          </p:nvSpPr>
          <p:spPr bwMode="auto">
            <a:xfrm>
              <a:off x="366"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0791" name="Text Box 23"/>
            <p:cNvSpPr txBox="1">
              <a:spLocks noChangeArrowheads="1"/>
            </p:cNvSpPr>
            <p:nvPr/>
          </p:nvSpPr>
          <p:spPr bwMode="auto">
            <a:xfrm>
              <a:off x="475"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0792" name="Text Box 24"/>
            <p:cNvSpPr txBox="1">
              <a:spLocks noChangeArrowheads="1"/>
            </p:cNvSpPr>
            <p:nvPr/>
          </p:nvSpPr>
          <p:spPr bwMode="auto">
            <a:xfrm>
              <a:off x="472"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0793" name="Text Box 25"/>
            <p:cNvSpPr txBox="1">
              <a:spLocks noChangeArrowheads="1"/>
            </p:cNvSpPr>
            <p:nvPr/>
          </p:nvSpPr>
          <p:spPr bwMode="auto">
            <a:xfrm>
              <a:off x="433"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800794" name="AutoShape 26"/>
            <p:cNvCxnSpPr>
              <a:cxnSpLocks noChangeShapeType="1"/>
              <a:stCxn id="800793" idx="0"/>
              <a:endCxn id="800799" idx="1"/>
            </p:cNvCxnSpPr>
            <p:nvPr/>
          </p:nvCxnSpPr>
          <p:spPr bwMode="auto">
            <a:xfrm rot="16200000">
              <a:off x="579" y="2325"/>
              <a:ext cx="193" cy="288"/>
            </a:xfrm>
            <a:prstGeom prst="bentConnector2">
              <a:avLst/>
            </a:prstGeom>
            <a:noFill/>
            <a:ln w="12700">
              <a:solidFill>
                <a:schemeClr val="tx1"/>
              </a:solidFill>
              <a:miter lim="800000"/>
              <a:headEnd type="none" w="lg" len="lg"/>
              <a:tailEnd type="none" w="lg" len="lg"/>
            </a:ln>
            <a:effectLst/>
          </p:spPr>
        </p:cxnSp>
        <p:cxnSp>
          <p:nvCxnSpPr>
            <p:cNvPr id="800795" name="AutoShape 27"/>
            <p:cNvCxnSpPr>
              <a:cxnSpLocks noChangeShapeType="1"/>
              <a:stCxn id="800786" idx="6"/>
              <a:endCxn id="800802" idx="1"/>
            </p:cNvCxnSpPr>
            <p:nvPr/>
          </p:nvCxnSpPr>
          <p:spPr bwMode="auto">
            <a:xfrm flipV="1">
              <a:off x="2176" y="2985"/>
              <a:ext cx="198" cy="347"/>
            </a:xfrm>
            <a:prstGeom prst="bentConnector2">
              <a:avLst/>
            </a:prstGeom>
            <a:noFill/>
            <a:ln w="12700">
              <a:solidFill>
                <a:schemeClr val="tx1"/>
              </a:solidFill>
              <a:miter lim="800000"/>
              <a:headEnd type="none" w="lg" len="lg"/>
              <a:tailEnd type="none" w="lg" len="lg"/>
            </a:ln>
            <a:effectLst/>
          </p:spPr>
        </p:cxnSp>
        <p:cxnSp>
          <p:nvCxnSpPr>
            <p:cNvPr id="800796" name="AutoShape 28"/>
            <p:cNvCxnSpPr>
              <a:cxnSpLocks noChangeShapeType="1"/>
              <a:stCxn id="800782" idx="6"/>
              <a:endCxn id="800802" idx="3"/>
            </p:cNvCxnSpPr>
            <p:nvPr/>
          </p:nvCxnSpPr>
          <p:spPr bwMode="auto">
            <a:xfrm>
              <a:off x="2172" y="2368"/>
              <a:ext cx="202" cy="308"/>
            </a:xfrm>
            <a:prstGeom prst="bentConnector2">
              <a:avLst/>
            </a:prstGeom>
            <a:noFill/>
            <a:ln w="12700">
              <a:solidFill>
                <a:schemeClr val="tx1"/>
              </a:solidFill>
              <a:miter lim="800000"/>
              <a:headEnd type="none" w="lg" len="lg"/>
              <a:tailEnd type="none" w="lg" len="lg"/>
            </a:ln>
            <a:effectLst/>
          </p:spPr>
        </p:cxnSp>
        <p:sp>
          <p:nvSpPr>
            <p:cNvPr id="800797" name="Text Box 29"/>
            <p:cNvSpPr txBox="1">
              <a:spLocks noChangeArrowheads="1"/>
            </p:cNvSpPr>
            <p:nvPr/>
          </p:nvSpPr>
          <p:spPr bwMode="auto">
            <a:xfrm>
              <a:off x="1575" y="2043"/>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800798" name="Text Box 30"/>
            <p:cNvSpPr txBox="1">
              <a:spLocks noChangeArrowheads="1"/>
            </p:cNvSpPr>
            <p:nvPr/>
          </p:nvSpPr>
          <p:spPr bwMode="auto">
            <a:xfrm>
              <a:off x="1076" y="2565"/>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800799" name="Rectangle 31"/>
            <p:cNvSpPr>
              <a:spLocks noChangeArrowheads="1"/>
            </p:cNvSpPr>
            <p:nvPr/>
          </p:nvSpPr>
          <p:spPr bwMode="auto">
            <a:xfrm>
              <a:off x="820" y="227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00" name="Rectangle 32"/>
            <p:cNvSpPr>
              <a:spLocks noChangeArrowheads="1"/>
            </p:cNvSpPr>
            <p:nvPr/>
          </p:nvSpPr>
          <p:spPr bwMode="auto">
            <a:xfrm>
              <a:off x="1642" y="227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01" name="Rectangle 33"/>
            <p:cNvSpPr>
              <a:spLocks noChangeArrowheads="1"/>
            </p:cNvSpPr>
            <p:nvPr/>
          </p:nvSpPr>
          <p:spPr bwMode="auto">
            <a:xfrm rot="-5400000">
              <a:off x="1238" y="276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02" name="Rectangle 34"/>
            <p:cNvSpPr>
              <a:spLocks noChangeArrowheads="1"/>
            </p:cNvSpPr>
            <p:nvPr/>
          </p:nvSpPr>
          <p:spPr bwMode="auto">
            <a:xfrm rot="-5400000">
              <a:off x="2218" y="273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03" name="Rectangle 35"/>
            <p:cNvSpPr>
              <a:spLocks noChangeArrowheads="1"/>
            </p:cNvSpPr>
            <p:nvPr/>
          </p:nvSpPr>
          <p:spPr bwMode="auto">
            <a:xfrm>
              <a:off x="1687" y="323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0804" name="AutoShape 36"/>
            <p:cNvCxnSpPr>
              <a:cxnSpLocks noChangeShapeType="1"/>
              <a:stCxn id="800783" idx="6"/>
              <a:endCxn id="800803" idx="1"/>
            </p:cNvCxnSpPr>
            <p:nvPr/>
          </p:nvCxnSpPr>
          <p:spPr bwMode="auto">
            <a:xfrm>
              <a:off x="1435" y="3332"/>
              <a:ext cx="252" cy="1"/>
            </a:xfrm>
            <a:prstGeom prst="straightConnector1">
              <a:avLst/>
            </a:prstGeom>
            <a:noFill/>
            <a:ln w="12700">
              <a:solidFill>
                <a:schemeClr val="tx1"/>
              </a:solidFill>
              <a:round/>
              <a:headEnd type="none" w="lg" len="lg"/>
              <a:tailEnd type="none" w="lg" len="lg"/>
            </a:ln>
            <a:effectLst/>
          </p:spPr>
        </p:cxnSp>
        <p:cxnSp>
          <p:nvCxnSpPr>
            <p:cNvPr id="800805" name="AutoShape 37"/>
            <p:cNvCxnSpPr>
              <a:cxnSpLocks noChangeShapeType="1"/>
              <a:stCxn id="800803" idx="3"/>
              <a:endCxn id="800786" idx="2"/>
            </p:cNvCxnSpPr>
            <p:nvPr/>
          </p:nvCxnSpPr>
          <p:spPr bwMode="auto">
            <a:xfrm flipV="1">
              <a:off x="1996" y="3332"/>
              <a:ext cx="97" cy="1"/>
            </a:xfrm>
            <a:prstGeom prst="straightConnector1">
              <a:avLst/>
            </a:prstGeom>
            <a:noFill/>
            <a:ln w="12700">
              <a:solidFill>
                <a:schemeClr val="tx1"/>
              </a:solidFill>
              <a:round/>
              <a:headEnd type="none" w="lg" len="lg"/>
              <a:tailEnd type="none" w="lg" len="lg"/>
            </a:ln>
            <a:effectLst/>
          </p:spPr>
        </p:cxnSp>
        <p:sp>
          <p:nvSpPr>
            <p:cNvPr id="800806" name="Text Box 38"/>
            <p:cNvSpPr txBox="1">
              <a:spLocks noChangeArrowheads="1"/>
            </p:cNvSpPr>
            <p:nvPr/>
          </p:nvSpPr>
          <p:spPr bwMode="auto">
            <a:xfrm>
              <a:off x="1642" y="3006"/>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800807" name="Text Box 39"/>
            <p:cNvSpPr txBox="1">
              <a:spLocks noChangeArrowheads="1"/>
            </p:cNvSpPr>
            <p:nvPr/>
          </p:nvSpPr>
          <p:spPr bwMode="auto">
            <a:xfrm>
              <a:off x="2094" y="2108"/>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800808" name="Text Box 40"/>
            <p:cNvSpPr txBox="1">
              <a:spLocks noChangeArrowheads="1"/>
            </p:cNvSpPr>
            <p:nvPr/>
          </p:nvSpPr>
          <p:spPr bwMode="auto">
            <a:xfrm>
              <a:off x="2112" y="3312"/>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800809" name="Line 41"/>
            <p:cNvSpPr>
              <a:spLocks noChangeShapeType="1"/>
            </p:cNvSpPr>
            <p:nvPr/>
          </p:nvSpPr>
          <p:spPr bwMode="auto">
            <a:xfrm>
              <a:off x="2136" y="2108"/>
              <a:ext cx="0" cy="1368"/>
            </a:xfrm>
            <a:prstGeom prst="line">
              <a:avLst/>
            </a:prstGeom>
            <a:noFill/>
            <a:ln w="12700">
              <a:solidFill>
                <a:schemeClr val="tx1"/>
              </a:solidFill>
              <a:prstDash val="dash"/>
              <a:round/>
              <a:headEnd type="none" w="lg" len="lg"/>
              <a:tailEnd type="none" w="lg" len="lg"/>
            </a:ln>
            <a:effectLst/>
          </p:spPr>
          <p:txBody>
            <a:bodyPr/>
            <a:lstStyle/>
            <a:p>
              <a:endParaRPr lang="en-US"/>
            </a:p>
          </p:txBody>
        </p:sp>
      </p:grpSp>
      <p:grpSp>
        <p:nvGrpSpPr>
          <p:cNvPr id="800850" name="Group 82"/>
          <p:cNvGrpSpPr>
            <a:grpSpLocks/>
          </p:cNvGrpSpPr>
          <p:nvPr/>
        </p:nvGrpSpPr>
        <p:grpSpPr bwMode="auto">
          <a:xfrm>
            <a:off x="4800600" y="3473450"/>
            <a:ext cx="4124325" cy="2471738"/>
            <a:chOff x="3024" y="2188"/>
            <a:chExt cx="2598" cy="1557"/>
          </a:xfrm>
        </p:grpSpPr>
        <p:sp>
          <p:nvSpPr>
            <p:cNvPr id="800811" name="Oval 43"/>
            <p:cNvSpPr>
              <a:spLocks noChangeArrowheads="1"/>
            </p:cNvSpPr>
            <p:nvPr/>
          </p:nvSpPr>
          <p:spPr bwMode="auto">
            <a:xfrm>
              <a:off x="4328" y="247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00812" name="AutoShape 44"/>
            <p:cNvCxnSpPr>
              <a:cxnSpLocks noChangeShapeType="1"/>
              <a:stCxn id="800821" idx="2"/>
              <a:endCxn id="800828" idx="4"/>
            </p:cNvCxnSpPr>
            <p:nvPr/>
          </p:nvCxnSpPr>
          <p:spPr bwMode="auto">
            <a:xfrm rot="10800000">
              <a:off x="3508" y="3070"/>
              <a:ext cx="820" cy="407"/>
            </a:xfrm>
            <a:prstGeom prst="bentConnector2">
              <a:avLst/>
            </a:prstGeom>
            <a:noFill/>
            <a:ln w="12700">
              <a:solidFill>
                <a:schemeClr val="tx1"/>
              </a:solidFill>
              <a:miter lim="800000"/>
              <a:headEnd type="none" w="lg" len="lg"/>
              <a:tailEnd type="none" w="lg" len="lg"/>
            </a:ln>
            <a:effectLst/>
          </p:spPr>
        </p:cxnSp>
        <p:cxnSp>
          <p:nvCxnSpPr>
            <p:cNvPr id="800813" name="AutoShape 45"/>
            <p:cNvCxnSpPr>
              <a:cxnSpLocks noChangeShapeType="1"/>
              <a:stCxn id="800811" idx="4"/>
              <a:endCxn id="800839" idx="3"/>
            </p:cNvCxnSpPr>
            <p:nvPr/>
          </p:nvCxnSpPr>
          <p:spPr bwMode="auto">
            <a:xfrm>
              <a:off x="4370" y="2552"/>
              <a:ext cx="0" cy="299"/>
            </a:xfrm>
            <a:prstGeom prst="straightConnector1">
              <a:avLst/>
            </a:prstGeom>
            <a:noFill/>
            <a:ln w="12700">
              <a:solidFill>
                <a:schemeClr val="tx1"/>
              </a:solidFill>
              <a:round/>
              <a:headEnd type="none" w="lg" len="lg"/>
              <a:tailEnd type="none" w="lg" len="lg"/>
            </a:ln>
            <a:effectLst/>
          </p:spPr>
        </p:cxnSp>
        <p:cxnSp>
          <p:nvCxnSpPr>
            <p:cNvPr id="800814" name="AutoShape 46"/>
            <p:cNvCxnSpPr>
              <a:cxnSpLocks noChangeShapeType="1"/>
              <a:stCxn id="800811" idx="2"/>
              <a:endCxn id="800837" idx="3"/>
            </p:cNvCxnSpPr>
            <p:nvPr/>
          </p:nvCxnSpPr>
          <p:spPr bwMode="auto">
            <a:xfrm flipH="1">
              <a:off x="4105" y="2514"/>
              <a:ext cx="223" cy="3"/>
            </a:xfrm>
            <a:prstGeom prst="straightConnector1">
              <a:avLst/>
            </a:prstGeom>
            <a:noFill/>
            <a:ln w="12700">
              <a:solidFill>
                <a:schemeClr val="tx1"/>
              </a:solidFill>
              <a:round/>
              <a:headEnd type="none" w="lg" len="lg"/>
              <a:tailEnd type="none" w="lg" len="lg"/>
            </a:ln>
            <a:effectLst/>
          </p:spPr>
        </p:cxnSp>
        <p:grpSp>
          <p:nvGrpSpPr>
            <p:cNvPr id="800815" name="Group 47"/>
            <p:cNvGrpSpPr>
              <a:grpSpLocks/>
            </p:cNvGrpSpPr>
            <p:nvPr/>
          </p:nvGrpSpPr>
          <p:grpSpPr bwMode="auto">
            <a:xfrm>
              <a:off x="4225" y="3649"/>
              <a:ext cx="288" cy="96"/>
              <a:chOff x="1392" y="3552"/>
              <a:chExt cx="288" cy="96"/>
            </a:xfrm>
          </p:grpSpPr>
          <p:sp>
            <p:nvSpPr>
              <p:cNvPr id="800816" name="Line 4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00817" name="Line 4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00818" name="Line 5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00819" name="Line 51"/>
            <p:cNvSpPr>
              <a:spLocks noChangeShapeType="1"/>
            </p:cNvSpPr>
            <p:nvPr/>
          </p:nvSpPr>
          <p:spPr bwMode="auto">
            <a:xfrm flipV="1">
              <a:off x="4372" y="3477"/>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00820" name="Oval 52"/>
            <p:cNvSpPr>
              <a:spLocks noChangeArrowheads="1"/>
            </p:cNvSpPr>
            <p:nvPr/>
          </p:nvSpPr>
          <p:spPr bwMode="auto">
            <a:xfrm>
              <a:off x="5065" y="2474"/>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00821" name="Oval 53"/>
            <p:cNvSpPr>
              <a:spLocks noChangeArrowheads="1"/>
            </p:cNvSpPr>
            <p:nvPr/>
          </p:nvSpPr>
          <p:spPr bwMode="auto">
            <a:xfrm>
              <a:off x="4328" y="3438"/>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00822" name="Text Box 54"/>
            <p:cNvSpPr txBox="1">
              <a:spLocks noChangeArrowheads="1"/>
            </p:cNvSpPr>
            <p:nvPr/>
          </p:nvSpPr>
          <p:spPr bwMode="auto">
            <a:xfrm>
              <a:off x="3773" y="2189"/>
              <a:ext cx="296"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1</a:t>
              </a:r>
            </a:p>
          </p:txBody>
        </p:sp>
        <p:cxnSp>
          <p:nvCxnSpPr>
            <p:cNvPr id="800823" name="AutoShape 55"/>
            <p:cNvCxnSpPr>
              <a:cxnSpLocks noChangeShapeType="1"/>
              <a:stCxn id="800821" idx="0"/>
              <a:endCxn id="800839" idx="1"/>
            </p:cNvCxnSpPr>
            <p:nvPr/>
          </p:nvCxnSpPr>
          <p:spPr bwMode="auto">
            <a:xfrm flipV="1">
              <a:off x="4370" y="3160"/>
              <a:ext cx="0" cy="278"/>
            </a:xfrm>
            <a:prstGeom prst="straightConnector1">
              <a:avLst/>
            </a:prstGeom>
            <a:noFill/>
            <a:ln w="12700">
              <a:solidFill>
                <a:schemeClr val="tx1"/>
              </a:solidFill>
              <a:round/>
              <a:headEnd type="none" w="lg" len="lg"/>
              <a:tailEnd type="none" w="lg" len="lg"/>
            </a:ln>
            <a:effectLst/>
          </p:spPr>
        </p:cxnSp>
        <p:sp>
          <p:nvSpPr>
            <p:cNvPr id="800824" name="Oval 56"/>
            <p:cNvSpPr>
              <a:spLocks noChangeArrowheads="1"/>
            </p:cNvSpPr>
            <p:nvPr/>
          </p:nvSpPr>
          <p:spPr bwMode="auto">
            <a:xfrm>
              <a:off x="5069" y="3438"/>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00825" name="AutoShape 57"/>
            <p:cNvCxnSpPr>
              <a:cxnSpLocks noChangeShapeType="1"/>
              <a:stCxn id="800820" idx="2"/>
              <a:endCxn id="800838" idx="3"/>
            </p:cNvCxnSpPr>
            <p:nvPr/>
          </p:nvCxnSpPr>
          <p:spPr bwMode="auto">
            <a:xfrm flipH="1" flipV="1">
              <a:off x="4927" y="2511"/>
              <a:ext cx="138" cy="2"/>
            </a:xfrm>
            <a:prstGeom prst="straightConnector1">
              <a:avLst/>
            </a:prstGeom>
            <a:noFill/>
            <a:ln w="12700">
              <a:solidFill>
                <a:schemeClr val="tx1"/>
              </a:solidFill>
              <a:round/>
              <a:headEnd type="none" w="lg" len="lg"/>
              <a:tailEnd type="none" w="lg" len="lg"/>
            </a:ln>
            <a:effectLst/>
          </p:spPr>
        </p:cxnSp>
        <p:cxnSp>
          <p:nvCxnSpPr>
            <p:cNvPr id="800826" name="AutoShape 58"/>
            <p:cNvCxnSpPr>
              <a:cxnSpLocks noChangeShapeType="1"/>
              <a:stCxn id="800811" idx="6"/>
              <a:endCxn id="800838" idx="1"/>
            </p:cNvCxnSpPr>
            <p:nvPr/>
          </p:nvCxnSpPr>
          <p:spPr bwMode="auto">
            <a:xfrm flipV="1">
              <a:off x="4411" y="2511"/>
              <a:ext cx="207" cy="3"/>
            </a:xfrm>
            <a:prstGeom prst="straightConnector1">
              <a:avLst/>
            </a:prstGeom>
            <a:noFill/>
            <a:ln w="12700">
              <a:solidFill>
                <a:schemeClr val="tx1"/>
              </a:solidFill>
              <a:round/>
              <a:headEnd type="none" w="lg" len="lg"/>
              <a:tailEnd type="none" w="lg" len="lg"/>
            </a:ln>
            <a:effectLst/>
          </p:spPr>
        </p:cxnSp>
        <p:sp>
          <p:nvSpPr>
            <p:cNvPr id="800827" name="Text Box 59"/>
            <p:cNvSpPr txBox="1">
              <a:spLocks noChangeArrowheads="1"/>
            </p:cNvSpPr>
            <p:nvPr/>
          </p:nvSpPr>
          <p:spPr bwMode="auto">
            <a:xfrm>
              <a:off x="3024" y="2794"/>
              <a:ext cx="531"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800828" name="Oval 60"/>
            <p:cNvSpPr>
              <a:spLocks noChangeArrowheads="1"/>
            </p:cNvSpPr>
            <p:nvPr/>
          </p:nvSpPr>
          <p:spPr bwMode="auto">
            <a:xfrm>
              <a:off x="3342" y="2760"/>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00829" name="Text Box 61"/>
            <p:cNvSpPr txBox="1">
              <a:spLocks noChangeArrowheads="1"/>
            </p:cNvSpPr>
            <p:nvPr/>
          </p:nvSpPr>
          <p:spPr bwMode="auto">
            <a:xfrm>
              <a:off x="3451" y="2742"/>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0830" name="Text Box 62"/>
            <p:cNvSpPr txBox="1">
              <a:spLocks noChangeArrowheads="1"/>
            </p:cNvSpPr>
            <p:nvPr/>
          </p:nvSpPr>
          <p:spPr bwMode="auto">
            <a:xfrm>
              <a:off x="3448" y="2804"/>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00831" name="Text Box 63"/>
            <p:cNvSpPr txBox="1">
              <a:spLocks noChangeArrowheads="1"/>
            </p:cNvSpPr>
            <p:nvPr/>
          </p:nvSpPr>
          <p:spPr bwMode="auto">
            <a:xfrm>
              <a:off x="3409" y="2710"/>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800832" name="AutoShape 64"/>
            <p:cNvCxnSpPr>
              <a:cxnSpLocks noChangeShapeType="1"/>
              <a:stCxn id="800831" idx="0"/>
              <a:endCxn id="800837" idx="1"/>
            </p:cNvCxnSpPr>
            <p:nvPr/>
          </p:nvCxnSpPr>
          <p:spPr bwMode="auto">
            <a:xfrm rot="16200000">
              <a:off x="3555" y="2470"/>
              <a:ext cx="193" cy="288"/>
            </a:xfrm>
            <a:prstGeom prst="bentConnector2">
              <a:avLst/>
            </a:prstGeom>
            <a:noFill/>
            <a:ln w="12700">
              <a:solidFill>
                <a:schemeClr val="tx1"/>
              </a:solidFill>
              <a:miter lim="800000"/>
              <a:headEnd type="none" w="lg" len="lg"/>
              <a:tailEnd type="none" w="lg" len="lg"/>
            </a:ln>
            <a:effectLst/>
          </p:spPr>
        </p:cxnSp>
        <p:cxnSp>
          <p:nvCxnSpPr>
            <p:cNvPr id="800834" name="AutoShape 66"/>
            <p:cNvCxnSpPr>
              <a:cxnSpLocks noChangeShapeType="1"/>
              <a:stCxn id="800820" idx="6"/>
              <a:endCxn id="800824" idx="6"/>
            </p:cNvCxnSpPr>
            <p:nvPr/>
          </p:nvCxnSpPr>
          <p:spPr bwMode="auto">
            <a:xfrm>
              <a:off x="5148" y="2513"/>
              <a:ext cx="4" cy="964"/>
            </a:xfrm>
            <a:prstGeom prst="bentConnector3">
              <a:avLst>
                <a:gd name="adj1" fmla="val 3675000"/>
              </a:avLst>
            </a:prstGeom>
            <a:noFill/>
            <a:ln w="12700">
              <a:solidFill>
                <a:schemeClr val="tx1"/>
              </a:solidFill>
              <a:miter lim="800000"/>
              <a:headEnd type="none" w="lg" len="lg"/>
              <a:tailEnd type="none" w="lg" len="lg"/>
            </a:ln>
            <a:effectLst/>
          </p:spPr>
        </p:cxnSp>
        <p:sp>
          <p:nvSpPr>
            <p:cNvPr id="800835" name="Text Box 67"/>
            <p:cNvSpPr txBox="1">
              <a:spLocks noChangeArrowheads="1"/>
            </p:cNvSpPr>
            <p:nvPr/>
          </p:nvSpPr>
          <p:spPr bwMode="auto">
            <a:xfrm>
              <a:off x="4551" y="2188"/>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3</a:t>
              </a:r>
              <a:r>
                <a:rPr lang="en-US" b="1"/>
                <a:t>  </a:t>
              </a:r>
            </a:p>
          </p:txBody>
        </p:sp>
        <p:sp>
          <p:nvSpPr>
            <p:cNvPr id="800836" name="Text Box 68"/>
            <p:cNvSpPr txBox="1">
              <a:spLocks noChangeArrowheads="1"/>
            </p:cNvSpPr>
            <p:nvPr/>
          </p:nvSpPr>
          <p:spPr bwMode="auto">
            <a:xfrm>
              <a:off x="4052" y="2710"/>
              <a:ext cx="26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2</a:t>
              </a:r>
            </a:p>
            <a:p>
              <a:endParaRPr lang="en-US" b="1"/>
            </a:p>
          </p:txBody>
        </p:sp>
        <p:sp>
          <p:nvSpPr>
            <p:cNvPr id="800837" name="Rectangle 69"/>
            <p:cNvSpPr>
              <a:spLocks noChangeArrowheads="1"/>
            </p:cNvSpPr>
            <p:nvPr/>
          </p:nvSpPr>
          <p:spPr bwMode="auto">
            <a:xfrm>
              <a:off x="3796" y="2421"/>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38" name="Rectangle 70"/>
            <p:cNvSpPr>
              <a:spLocks noChangeArrowheads="1"/>
            </p:cNvSpPr>
            <p:nvPr/>
          </p:nvSpPr>
          <p:spPr bwMode="auto">
            <a:xfrm>
              <a:off x="4618" y="2415"/>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39" name="Rectangle 71"/>
            <p:cNvSpPr>
              <a:spLocks noChangeArrowheads="1"/>
            </p:cNvSpPr>
            <p:nvPr/>
          </p:nvSpPr>
          <p:spPr bwMode="auto">
            <a:xfrm rot="-5400000">
              <a:off x="4214" y="2909"/>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00841" name="Rectangle 73"/>
            <p:cNvSpPr>
              <a:spLocks noChangeArrowheads="1"/>
            </p:cNvSpPr>
            <p:nvPr/>
          </p:nvSpPr>
          <p:spPr bwMode="auto">
            <a:xfrm>
              <a:off x="4663" y="338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00842" name="AutoShape 74"/>
            <p:cNvCxnSpPr>
              <a:cxnSpLocks noChangeShapeType="1"/>
              <a:stCxn id="800821" idx="6"/>
              <a:endCxn id="800841" idx="1"/>
            </p:cNvCxnSpPr>
            <p:nvPr/>
          </p:nvCxnSpPr>
          <p:spPr bwMode="auto">
            <a:xfrm>
              <a:off x="4411" y="3477"/>
              <a:ext cx="252" cy="1"/>
            </a:xfrm>
            <a:prstGeom prst="straightConnector1">
              <a:avLst/>
            </a:prstGeom>
            <a:noFill/>
            <a:ln w="12700">
              <a:solidFill>
                <a:schemeClr val="tx1"/>
              </a:solidFill>
              <a:round/>
              <a:headEnd type="none" w="lg" len="lg"/>
              <a:tailEnd type="none" w="lg" len="lg"/>
            </a:ln>
            <a:effectLst/>
          </p:spPr>
        </p:cxnSp>
        <p:cxnSp>
          <p:nvCxnSpPr>
            <p:cNvPr id="800843" name="AutoShape 75"/>
            <p:cNvCxnSpPr>
              <a:cxnSpLocks noChangeShapeType="1"/>
              <a:stCxn id="800841" idx="3"/>
              <a:endCxn id="800824" idx="2"/>
            </p:cNvCxnSpPr>
            <p:nvPr/>
          </p:nvCxnSpPr>
          <p:spPr bwMode="auto">
            <a:xfrm flipV="1">
              <a:off x="4972" y="3477"/>
              <a:ext cx="97" cy="1"/>
            </a:xfrm>
            <a:prstGeom prst="straightConnector1">
              <a:avLst/>
            </a:prstGeom>
            <a:noFill/>
            <a:ln w="12700">
              <a:solidFill>
                <a:schemeClr val="tx1"/>
              </a:solidFill>
              <a:round/>
              <a:headEnd type="none" w="lg" len="lg"/>
              <a:tailEnd type="none" w="lg" len="lg"/>
            </a:ln>
            <a:effectLst/>
          </p:spPr>
        </p:cxnSp>
        <p:sp>
          <p:nvSpPr>
            <p:cNvPr id="800844" name="Text Box 76"/>
            <p:cNvSpPr txBox="1">
              <a:spLocks noChangeArrowheads="1"/>
            </p:cNvSpPr>
            <p:nvPr/>
          </p:nvSpPr>
          <p:spPr bwMode="auto">
            <a:xfrm>
              <a:off x="4618" y="3151"/>
              <a:ext cx="404"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4</a:t>
              </a:r>
              <a:r>
                <a:rPr lang="en-US" b="1"/>
                <a:t>  </a:t>
              </a:r>
            </a:p>
          </p:txBody>
        </p:sp>
        <p:sp>
          <p:nvSpPr>
            <p:cNvPr id="800845" name="Text Box 77"/>
            <p:cNvSpPr txBox="1">
              <a:spLocks noChangeArrowheads="1"/>
            </p:cNvSpPr>
            <p:nvPr/>
          </p:nvSpPr>
          <p:spPr bwMode="auto">
            <a:xfrm>
              <a:off x="5070" y="2253"/>
              <a:ext cx="188" cy="231"/>
            </a:xfrm>
            <a:prstGeom prst="rect">
              <a:avLst/>
            </a:prstGeom>
            <a:noFill/>
            <a:ln w="12700">
              <a:noFill/>
              <a:miter lim="800000"/>
              <a:headEnd type="none" w="lg" len="lg"/>
              <a:tailEnd type="none" w="lg" len="lg"/>
            </a:ln>
            <a:effectLst/>
          </p:spPr>
          <p:txBody>
            <a:bodyPr wrap="none">
              <a:spAutoFit/>
            </a:bodyPr>
            <a:lstStyle/>
            <a:p>
              <a:r>
                <a:rPr lang="en-US" b="1"/>
                <a:t>a</a:t>
              </a:r>
            </a:p>
          </p:txBody>
        </p:sp>
        <p:sp>
          <p:nvSpPr>
            <p:cNvPr id="800846" name="Text Box 78"/>
            <p:cNvSpPr txBox="1">
              <a:spLocks noChangeArrowheads="1"/>
            </p:cNvSpPr>
            <p:nvPr/>
          </p:nvSpPr>
          <p:spPr bwMode="auto">
            <a:xfrm>
              <a:off x="5088" y="3456"/>
              <a:ext cx="196" cy="231"/>
            </a:xfrm>
            <a:prstGeom prst="rect">
              <a:avLst/>
            </a:prstGeom>
            <a:noFill/>
            <a:ln w="12700">
              <a:noFill/>
              <a:miter lim="800000"/>
              <a:headEnd type="none" w="lg" len="lg"/>
              <a:tailEnd type="none" w="lg" len="lg"/>
            </a:ln>
            <a:effectLst/>
          </p:spPr>
          <p:txBody>
            <a:bodyPr wrap="none">
              <a:spAutoFit/>
            </a:bodyPr>
            <a:lstStyle/>
            <a:p>
              <a:r>
                <a:rPr lang="en-US" b="1"/>
                <a:t>b</a:t>
              </a:r>
            </a:p>
          </p:txBody>
        </p:sp>
        <p:sp>
          <p:nvSpPr>
            <p:cNvPr id="800848" name="Line 80"/>
            <p:cNvSpPr>
              <a:spLocks noChangeShapeType="1"/>
            </p:cNvSpPr>
            <p:nvPr/>
          </p:nvSpPr>
          <p:spPr bwMode="auto">
            <a:xfrm>
              <a:off x="5376" y="2613"/>
              <a:ext cx="0" cy="359"/>
            </a:xfrm>
            <a:prstGeom prst="line">
              <a:avLst/>
            </a:prstGeom>
            <a:noFill/>
            <a:ln w="12700">
              <a:solidFill>
                <a:schemeClr val="tx1"/>
              </a:solidFill>
              <a:round/>
              <a:headEnd type="none" w="lg" len="lg"/>
              <a:tailEnd type="stealth" w="lg" len="lg"/>
            </a:ln>
            <a:effectLst/>
          </p:spPr>
          <p:txBody>
            <a:bodyPr/>
            <a:lstStyle/>
            <a:p>
              <a:endParaRPr lang="en-US"/>
            </a:p>
          </p:txBody>
        </p:sp>
        <p:sp>
          <p:nvSpPr>
            <p:cNvPr id="800849" name="Text Box 81"/>
            <p:cNvSpPr txBox="1">
              <a:spLocks noChangeArrowheads="1"/>
            </p:cNvSpPr>
            <p:nvPr/>
          </p:nvSpPr>
          <p:spPr bwMode="auto">
            <a:xfrm>
              <a:off x="5381" y="2603"/>
              <a:ext cx="241"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N</a:t>
              </a:r>
            </a:p>
          </p:txBody>
        </p:sp>
      </p:grpSp>
      <p:sp>
        <p:nvSpPr>
          <p:cNvPr id="800851" name="Text Box 83"/>
          <p:cNvSpPr txBox="1">
            <a:spLocks noChangeArrowheads="1"/>
          </p:cNvSpPr>
          <p:nvPr/>
        </p:nvSpPr>
        <p:spPr bwMode="auto">
          <a:xfrm>
            <a:off x="2438400" y="5895975"/>
            <a:ext cx="4292600"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r>
              <a:rPr lang="en-US" b="1"/>
              <a:t>NB</a:t>
            </a:r>
            <a:r>
              <a:rPr lang="en-US"/>
              <a:t>: same procedure as equivalent resistance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Date Placeholder 3"/>
          <p:cNvSpPr>
            <a:spLocks noGrp="1"/>
          </p:cNvSpPr>
          <p:nvPr>
            <p:ph type="dt" sz="half" idx="10"/>
          </p:nvPr>
        </p:nvSpPr>
        <p:spPr/>
        <p:txBody>
          <a:bodyPr/>
          <a:lstStyle/>
          <a:p>
            <a:r>
              <a:rPr lang="en-US"/>
              <a:t>ECEN 301</a:t>
            </a:r>
          </a:p>
        </p:txBody>
      </p:sp>
      <p:sp>
        <p:nvSpPr>
          <p:cNvPr id="57" name="Footer Placeholder 4"/>
          <p:cNvSpPr>
            <a:spLocks noGrp="1"/>
          </p:cNvSpPr>
          <p:nvPr>
            <p:ph type="ftr" sz="quarter" idx="11"/>
          </p:nvPr>
        </p:nvSpPr>
        <p:spPr/>
        <p:txBody>
          <a:bodyPr/>
          <a:lstStyle/>
          <a:p>
            <a:r>
              <a:rPr lang="en-US"/>
              <a:t>Discussion #14 – AC Circuit Analysis</a:t>
            </a:r>
          </a:p>
        </p:txBody>
      </p:sp>
      <p:sp>
        <p:nvSpPr>
          <p:cNvPr id="58" name="Slide Number Placeholder 5"/>
          <p:cNvSpPr>
            <a:spLocks noGrp="1"/>
          </p:cNvSpPr>
          <p:nvPr>
            <p:ph type="sldNum" sz="quarter" idx="12"/>
          </p:nvPr>
        </p:nvSpPr>
        <p:spPr/>
        <p:txBody>
          <a:bodyPr/>
          <a:lstStyle/>
          <a:p>
            <a:pPr lvl="1"/>
            <a:fld id="{4CBCC70D-8B3F-4A3C-B8CC-823F5E9F2E3C}" type="slidenum">
              <a:rPr lang="en-US"/>
              <a:pPr lvl="1"/>
              <a:t>36</a:t>
            </a:fld>
            <a:endParaRPr lang="en-US"/>
          </a:p>
        </p:txBody>
      </p:sp>
      <p:sp>
        <p:nvSpPr>
          <p:cNvPr id="812034" name="Rectangle 2"/>
          <p:cNvSpPr>
            <a:spLocks noGrp="1" noChangeArrowheads="1"/>
          </p:cNvSpPr>
          <p:nvPr>
            <p:ph type="title"/>
          </p:nvPr>
        </p:nvSpPr>
        <p:spPr/>
        <p:txBody>
          <a:bodyPr/>
          <a:lstStyle/>
          <a:p>
            <a:r>
              <a:rPr lang="en-US"/>
              <a:t>AC Equivalent Circuits</a:t>
            </a:r>
          </a:p>
        </p:txBody>
      </p:sp>
      <p:sp>
        <p:nvSpPr>
          <p:cNvPr id="812035" name="Rectangle 3"/>
          <p:cNvSpPr>
            <a:spLocks noGrp="1" noChangeArrowheads="1"/>
          </p:cNvSpPr>
          <p:nvPr>
            <p:ph type="body" idx="1"/>
          </p:nvPr>
        </p:nvSpPr>
        <p:spPr>
          <a:xfrm>
            <a:off x="406400" y="1333500"/>
            <a:ext cx="8356600" cy="1028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grpSp>
        <p:nvGrpSpPr>
          <p:cNvPr id="812118" name="Group 86"/>
          <p:cNvGrpSpPr>
            <a:grpSpLocks/>
          </p:cNvGrpSpPr>
          <p:nvPr/>
        </p:nvGrpSpPr>
        <p:grpSpPr bwMode="auto">
          <a:xfrm>
            <a:off x="152400" y="2895600"/>
            <a:ext cx="4313238" cy="2919413"/>
            <a:chOff x="175" y="1824"/>
            <a:chExt cx="2717" cy="1839"/>
          </a:xfrm>
        </p:grpSpPr>
        <p:cxnSp>
          <p:nvCxnSpPr>
            <p:cNvPr id="812037" name="AutoShape 5"/>
            <p:cNvCxnSpPr>
              <a:cxnSpLocks noChangeShapeType="1"/>
              <a:stCxn id="812053" idx="2"/>
              <a:endCxn id="812070" idx="4"/>
            </p:cNvCxnSpPr>
            <p:nvPr/>
          </p:nvCxnSpPr>
          <p:spPr bwMode="auto">
            <a:xfrm rot="10800000">
              <a:off x="717" y="2988"/>
              <a:ext cx="1738" cy="426"/>
            </a:xfrm>
            <a:prstGeom prst="bentConnector2">
              <a:avLst/>
            </a:prstGeom>
            <a:noFill/>
            <a:ln w="12700">
              <a:solidFill>
                <a:schemeClr val="tx1"/>
              </a:solidFill>
              <a:miter lim="800000"/>
              <a:headEnd type="none" w="lg" len="lg"/>
              <a:tailEnd type="none" w="lg" len="lg"/>
            </a:ln>
            <a:effectLst/>
          </p:spPr>
        </p:cxnSp>
        <p:grpSp>
          <p:nvGrpSpPr>
            <p:cNvPr id="812038" name="Group 6"/>
            <p:cNvGrpSpPr>
              <a:grpSpLocks/>
            </p:cNvGrpSpPr>
            <p:nvPr/>
          </p:nvGrpSpPr>
          <p:grpSpPr bwMode="auto">
            <a:xfrm rot="-16200000" flipH="1" flipV="1">
              <a:off x="1103" y="2109"/>
              <a:ext cx="112" cy="287"/>
              <a:chOff x="3450" y="2313"/>
              <a:chExt cx="111" cy="216"/>
            </a:xfrm>
          </p:grpSpPr>
          <p:sp>
            <p:nvSpPr>
              <p:cNvPr id="812039"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2040"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2041"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2042"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2043"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2044"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2045"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2046" name="AutoShape 14"/>
            <p:cNvCxnSpPr>
              <a:cxnSpLocks noChangeShapeType="1"/>
              <a:stCxn id="812100" idx="2"/>
              <a:endCxn id="812041" idx="1"/>
            </p:cNvCxnSpPr>
            <p:nvPr/>
          </p:nvCxnSpPr>
          <p:spPr bwMode="auto">
            <a:xfrm flipH="1">
              <a:off x="1302" y="2250"/>
              <a:ext cx="234" cy="1"/>
            </a:xfrm>
            <a:prstGeom prst="straightConnector1">
              <a:avLst/>
            </a:prstGeom>
            <a:noFill/>
            <a:ln w="12700">
              <a:solidFill>
                <a:schemeClr val="tx1"/>
              </a:solidFill>
              <a:round/>
              <a:headEnd type="none" w="lg" len="lg"/>
              <a:tailEnd type="none" w="lg" len="lg"/>
            </a:ln>
            <a:effectLst/>
          </p:spPr>
        </p:cxnSp>
        <p:grpSp>
          <p:nvGrpSpPr>
            <p:cNvPr id="812047" name="Group 15"/>
            <p:cNvGrpSpPr>
              <a:grpSpLocks/>
            </p:cNvGrpSpPr>
            <p:nvPr/>
          </p:nvGrpSpPr>
          <p:grpSpPr bwMode="auto">
            <a:xfrm>
              <a:off x="2352" y="3567"/>
              <a:ext cx="288" cy="96"/>
              <a:chOff x="1392" y="3552"/>
              <a:chExt cx="288" cy="96"/>
            </a:xfrm>
          </p:grpSpPr>
          <p:sp>
            <p:nvSpPr>
              <p:cNvPr id="812048"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2049"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2050"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2051" name="Line 19"/>
            <p:cNvSpPr>
              <a:spLocks noChangeShapeType="1"/>
            </p:cNvSpPr>
            <p:nvPr/>
          </p:nvSpPr>
          <p:spPr bwMode="auto">
            <a:xfrm flipV="1">
              <a:off x="2499"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12053" name="Oval 21"/>
            <p:cNvSpPr>
              <a:spLocks noChangeArrowheads="1"/>
            </p:cNvSpPr>
            <p:nvPr/>
          </p:nvSpPr>
          <p:spPr bwMode="auto">
            <a:xfrm>
              <a:off x="2455" y="337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2054" name="Text Box 22"/>
            <p:cNvSpPr txBox="1">
              <a:spLocks noChangeArrowheads="1"/>
            </p:cNvSpPr>
            <p:nvPr/>
          </p:nvSpPr>
          <p:spPr bwMode="auto">
            <a:xfrm>
              <a:off x="1011" y="196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cxnSp>
          <p:nvCxnSpPr>
            <p:cNvPr id="812064" name="AutoShape 32"/>
            <p:cNvCxnSpPr>
              <a:cxnSpLocks noChangeShapeType="1"/>
              <a:stCxn id="812073" idx="0"/>
              <a:endCxn id="812039" idx="0"/>
            </p:cNvCxnSpPr>
            <p:nvPr/>
          </p:nvCxnSpPr>
          <p:spPr bwMode="auto">
            <a:xfrm rot="16200000">
              <a:off x="682" y="2296"/>
              <a:ext cx="367" cy="298"/>
            </a:xfrm>
            <a:prstGeom prst="bentConnector2">
              <a:avLst/>
            </a:prstGeom>
            <a:noFill/>
            <a:ln w="12700">
              <a:solidFill>
                <a:schemeClr val="tx1"/>
              </a:solidFill>
              <a:miter lim="800000"/>
              <a:headEnd type="none" w="lg" len="lg"/>
              <a:tailEnd type="none" w="lg" len="lg"/>
            </a:ln>
            <a:effectLst/>
          </p:spPr>
        </p:cxnSp>
        <p:grpSp>
          <p:nvGrpSpPr>
            <p:cNvPr id="812068" name="Group 36"/>
            <p:cNvGrpSpPr>
              <a:grpSpLocks/>
            </p:cNvGrpSpPr>
            <p:nvPr/>
          </p:nvGrpSpPr>
          <p:grpSpPr bwMode="auto">
            <a:xfrm>
              <a:off x="175" y="2489"/>
              <a:ext cx="708" cy="634"/>
              <a:chOff x="17" y="2426"/>
              <a:chExt cx="708" cy="634"/>
            </a:xfrm>
          </p:grpSpPr>
          <p:sp>
            <p:nvSpPr>
              <p:cNvPr id="812069" name="Text Box 37"/>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12070" name="Oval 38"/>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2071" name="Text Box 39"/>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2072" name="Text Box 40"/>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2073" name="Text Box 41"/>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2074" name="Text Box 42"/>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12075" name="AutoShape 43"/>
            <p:cNvCxnSpPr>
              <a:cxnSpLocks noChangeShapeType="1"/>
              <a:stCxn id="812114" idx="6"/>
              <a:endCxn id="812078" idx="0"/>
            </p:cNvCxnSpPr>
            <p:nvPr/>
          </p:nvCxnSpPr>
          <p:spPr bwMode="auto">
            <a:xfrm>
              <a:off x="2540" y="2251"/>
              <a:ext cx="52" cy="509"/>
            </a:xfrm>
            <a:prstGeom prst="bentConnector2">
              <a:avLst/>
            </a:prstGeom>
            <a:noFill/>
            <a:ln w="12700">
              <a:solidFill>
                <a:schemeClr val="tx1"/>
              </a:solidFill>
              <a:miter lim="800000"/>
              <a:headEnd type="none" w="lg" len="lg"/>
              <a:tailEnd type="none" w="lg" len="lg"/>
            </a:ln>
            <a:effectLst/>
          </p:spPr>
        </p:cxnSp>
        <p:grpSp>
          <p:nvGrpSpPr>
            <p:cNvPr id="812077" name="Group 45"/>
            <p:cNvGrpSpPr>
              <a:grpSpLocks/>
            </p:cNvGrpSpPr>
            <p:nvPr/>
          </p:nvGrpSpPr>
          <p:grpSpPr bwMode="auto">
            <a:xfrm>
              <a:off x="2544" y="2760"/>
              <a:ext cx="111" cy="216"/>
              <a:chOff x="1670" y="2765"/>
              <a:chExt cx="111" cy="216"/>
            </a:xfrm>
          </p:grpSpPr>
          <p:sp>
            <p:nvSpPr>
              <p:cNvPr id="812078" name="Line 46"/>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2079" name="Line 47"/>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2080" name="Line 48"/>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2081" name="Line 49"/>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2082" name="Line 50"/>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2083" name="Line 51"/>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2084" name="Line 52"/>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2089" name="AutoShape 57"/>
            <p:cNvCxnSpPr>
              <a:cxnSpLocks noChangeShapeType="1"/>
              <a:stCxn id="812053" idx="6"/>
              <a:endCxn id="812080" idx="1"/>
            </p:cNvCxnSpPr>
            <p:nvPr/>
          </p:nvCxnSpPr>
          <p:spPr bwMode="auto">
            <a:xfrm flipV="1">
              <a:off x="2538" y="2976"/>
              <a:ext cx="63" cy="438"/>
            </a:xfrm>
            <a:prstGeom prst="bentConnector2">
              <a:avLst/>
            </a:prstGeom>
            <a:noFill/>
            <a:ln w="12700">
              <a:solidFill>
                <a:schemeClr val="tx1"/>
              </a:solidFill>
              <a:miter lim="800000"/>
              <a:headEnd type="none" w="lg" len="lg"/>
              <a:tailEnd type="none" w="lg" len="lg"/>
            </a:ln>
            <a:effectLst/>
          </p:spPr>
        </p:cxnSp>
        <p:sp>
          <p:nvSpPr>
            <p:cNvPr id="812091" name="Text Box 59"/>
            <p:cNvSpPr txBox="1">
              <a:spLocks noChangeArrowheads="1"/>
            </p:cNvSpPr>
            <p:nvPr/>
          </p:nvSpPr>
          <p:spPr bwMode="auto">
            <a:xfrm>
              <a:off x="2264" y="2739"/>
              <a:ext cx="284"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L</a:t>
              </a:r>
              <a:endParaRPr lang="en-US" b="1"/>
            </a:p>
          </p:txBody>
        </p:sp>
        <p:sp>
          <p:nvSpPr>
            <p:cNvPr id="812098" name="Freeform 66"/>
            <p:cNvSpPr>
              <a:spLocks/>
            </p:cNvSpPr>
            <p:nvPr/>
          </p:nvSpPr>
          <p:spPr bwMode="auto">
            <a:xfrm rot="5400000">
              <a:off x="1894" y="1939"/>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2099" name="Oval 67"/>
            <p:cNvSpPr>
              <a:spLocks noChangeArrowheads="1"/>
            </p:cNvSpPr>
            <p:nvPr/>
          </p:nvSpPr>
          <p:spPr bwMode="auto">
            <a:xfrm>
              <a:off x="2272" y="22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2100" name="Oval 68"/>
            <p:cNvSpPr>
              <a:spLocks noChangeArrowheads="1"/>
            </p:cNvSpPr>
            <p:nvPr/>
          </p:nvSpPr>
          <p:spPr bwMode="auto">
            <a:xfrm>
              <a:off x="1536"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2101" name="AutoShape 69"/>
            <p:cNvCxnSpPr>
              <a:cxnSpLocks noChangeShapeType="1"/>
              <a:stCxn id="812100" idx="0"/>
              <a:endCxn id="812098" idx="19"/>
            </p:cNvCxnSpPr>
            <p:nvPr/>
          </p:nvCxnSpPr>
          <p:spPr bwMode="auto">
            <a:xfrm rot="16200000">
              <a:off x="1624" y="2037"/>
              <a:ext cx="128" cy="220"/>
            </a:xfrm>
            <a:prstGeom prst="bentConnector2">
              <a:avLst/>
            </a:prstGeom>
            <a:noFill/>
            <a:ln w="12700">
              <a:solidFill>
                <a:schemeClr val="tx1"/>
              </a:solidFill>
              <a:miter lim="800000"/>
              <a:headEnd type="none" w="lg" len="lg"/>
              <a:tailEnd type="none" w="lg" len="lg"/>
            </a:ln>
            <a:effectLst/>
          </p:spPr>
        </p:cxnSp>
        <p:cxnSp>
          <p:nvCxnSpPr>
            <p:cNvPr id="812102" name="AutoShape 70"/>
            <p:cNvCxnSpPr>
              <a:cxnSpLocks noChangeShapeType="1"/>
              <a:stCxn id="812099" idx="0"/>
              <a:endCxn id="812098" idx="0"/>
            </p:cNvCxnSpPr>
            <p:nvPr/>
          </p:nvCxnSpPr>
          <p:spPr bwMode="auto">
            <a:xfrm rot="5400000" flipH="1">
              <a:off x="2135" y="2034"/>
              <a:ext cx="129" cy="228"/>
            </a:xfrm>
            <a:prstGeom prst="bentConnector2">
              <a:avLst/>
            </a:prstGeom>
            <a:noFill/>
            <a:ln w="12700">
              <a:solidFill>
                <a:schemeClr val="tx1"/>
              </a:solidFill>
              <a:miter lim="800000"/>
              <a:headEnd type="none" w="lg" len="lg"/>
              <a:tailEnd type="none" w="lg" len="lg"/>
            </a:ln>
            <a:effectLst/>
          </p:spPr>
        </p:cxnSp>
        <p:sp>
          <p:nvSpPr>
            <p:cNvPr id="812103" name="Text Box 71"/>
            <p:cNvSpPr txBox="1">
              <a:spLocks noChangeArrowheads="1"/>
            </p:cNvSpPr>
            <p:nvPr/>
          </p:nvSpPr>
          <p:spPr bwMode="auto">
            <a:xfrm>
              <a:off x="1840" y="1824"/>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cxnSp>
          <p:nvCxnSpPr>
            <p:cNvPr id="812108" name="AutoShape 76"/>
            <p:cNvCxnSpPr>
              <a:cxnSpLocks noChangeShapeType="1"/>
              <a:stCxn id="812100" idx="4"/>
              <a:endCxn id="812105" idx="1"/>
            </p:cNvCxnSpPr>
            <p:nvPr/>
          </p:nvCxnSpPr>
          <p:spPr bwMode="auto">
            <a:xfrm rot="16200000" flipH="1">
              <a:off x="1652" y="2214"/>
              <a:ext cx="161" cy="310"/>
            </a:xfrm>
            <a:prstGeom prst="bentConnector2">
              <a:avLst/>
            </a:prstGeom>
            <a:noFill/>
            <a:ln w="12700">
              <a:solidFill>
                <a:schemeClr val="tx1"/>
              </a:solidFill>
              <a:miter lim="800000"/>
              <a:headEnd type="none" w="lg" len="lg"/>
              <a:tailEnd type="none" w="lg" len="lg"/>
            </a:ln>
            <a:effectLst/>
          </p:spPr>
        </p:cxnSp>
        <p:grpSp>
          <p:nvGrpSpPr>
            <p:cNvPr id="812113" name="Group 81"/>
            <p:cNvGrpSpPr>
              <a:grpSpLocks/>
            </p:cNvGrpSpPr>
            <p:nvPr/>
          </p:nvGrpSpPr>
          <p:grpSpPr bwMode="auto">
            <a:xfrm>
              <a:off x="1888" y="2304"/>
              <a:ext cx="97" cy="288"/>
              <a:chOff x="2061" y="2352"/>
              <a:chExt cx="97" cy="288"/>
            </a:xfrm>
          </p:grpSpPr>
          <p:sp>
            <p:nvSpPr>
              <p:cNvPr id="812105" name="Freeform 73"/>
              <p:cNvSpPr>
                <a:spLocks/>
              </p:cNvSpPr>
              <p:nvPr/>
            </p:nvSpPr>
            <p:spPr bwMode="auto">
              <a:xfrm rot="16200000" flipH="1">
                <a:off x="1918"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2109" name="Freeform 77"/>
              <p:cNvSpPr>
                <a:spLocks/>
              </p:cNvSpPr>
              <p:nvPr/>
            </p:nvSpPr>
            <p:spPr bwMode="auto">
              <a:xfrm rot="5400000">
                <a:off x="2014"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cxnSp>
          <p:nvCxnSpPr>
            <p:cNvPr id="812110" name="AutoShape 78"/>
            <p:cNvCxnSpPr>
              <a:cxnSpLocks noChangeShapeType="1"/>
              <a:stCxn id="812099" idx="4"/>
              <a:endCxn id="812109" idx="1"/>
            </p:cNvCxnSpPr>
            <p:nvPr/>
          </p:nvCxnSpPr>
          <p:spPr bwMode="auto">
            <a:xfrm rot="5400000">
              <a:off x="2070" y="2205"/>
              <a:ext cx="160" cy="328"/>
            </a:xfrm>
            <a:prstGeom prst="bentConnector2">
              <a:avLst/>
            </a:prstGeom>
            <a:noFill/>
            <a:ln w="12700">
              <a:solidFill>
                <a:schemeClr val="tx1"/>
              </a:solidFill>
              <a:miter lim="800000"/>
              <a:headEnd type="none" w="lg" len="lg"/>
              <a:tailEnd type="none" w="lg" len="lg"/>
            </a:ln>
            <a:effectLst/>
          </p:spPr>
        </p:cxnSp>
        <p:sp>
          <p:nvSpPr>
            <p:cNvPr id="812111" name="Text Box 79"/>
            <p:cNvSpPr txBox="1">
              <a:spLocks noChangeArrowheads="1"/>
            </p:cNvSpPr>
            <p:nvPr/>
          </p:nvSpPr>
          <p:spPr bwMode="auto">
            <a:xfrm>
              <a:off x="1817" y="2579"/>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12114" name="Oval 82"/>
            <p:cNvSpPr>
              <a:spLocks noChangeArrowheads="1"/>
            </p:cNvSpPr>
            <p:nvPr/>
          </p:nvSpPr>
          <p:spPr bwMode="auto">
            <a:xfrm>
              <a:off x="2457" y="2212"/>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2115" name="AutoShape 83"/>
            <p:cNvCxnSpPr>
              <a:cxnSpLocks noChangeShapeType="1"/>
              <a:stCxn id="812099" idx="6"/>
              <a:endCxn id="812114" idx="2"/>
            </p:cNvCxnSpPr>
            <p:nvPr/>
          </p:nvCxnSpPr>
          <p:spPr bwMode="auto">
            <a:xfrm>
              <a:off x="2355" y="2251"/>
              <a:ext cx="102" cy="0"/>
            </a:xfrm>
            <a:prstGeom prst="straightConnector1">
              <a:avLst/>
            </a:prstGeom>
            <a:noFill/>
            <a:ln w="12700">
              <a:solidFill>
                <a:schemeClr val="tx1"/>
              </a:solidFill>
              <a:round/>
              <a:headEnd type="none" w="lg" len="lg"/>
              <a:tailEnd type="none" w="lg" len="lg"/>
            </a:ln>
            <a:effectLst/>
          </p:spPr>
        </p:cxnSp>
        <p:sp>
          <p:nvSpPr>
            <p:cNvPr id="812116" name="Text Box 84"/>
            <p:cNvSpPr txBox="1">
              <a:spLocks noChangeArrowheads="1"/>
            </p:cNvSpPr>
            <p:nvPr/>
          </p:nvSpPr>
          <p:spPr bwMode="auto">
            <a:xfrm>
              <a:off x="2640" y="2544"/>
              <a:ext cx="252" cy="577"/>
            </a:xfrm>
            <a:prstGeom prst="rect">
              <a:avLst/>
            </a:prstGeom>
            <a:noFill/>
            <a:ln w="12700">
              <a:noFill/>
              <a:miter lim="800000"/>
              <a:headEnd type="none" w="lg" len="lg"/>
              <a:tailEnd type="none" w="lg" len="lg"/>
            </a:ln>
            <a:effectLst/>
          </p:spPr>
          <p:txBody>
            <a:bodyPr wrap="none">
              <a:spAutoFit/>
            </a:bodyPr>
            <a:lstStyle/>
            <a:p>
              <a:r>
                <a:rPr lang="en-US" b="1"/>
                <a:t>+</a:t>
              </a:r>
            </a:p>
            <a:p>
              <a:r>
                <a:rPr lang="en-US" b="1"/>
                <a:t>v</a:t>
              </a:r>
              <a:r>
                <a:rPr lang="en-US" b="1" baseline="-25000"/>
                <a:t>L</a:t>
              </a:r>
            </a:p>
            <a:p>
              <a:r>
                <a:rPr lang="en-US" b="1"/>
                <a:t>–</a:t>
              </a: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Date Placeholder 3"/>
          <p:cNvSpPr>
            <a:spLocks noGrp="1"/>
          </p:cNvSpPr>
          <p:nvPr>
            <p:ph type="dt" sz="half" idx="10"/>
          </p:nvPr>
        </p:nvSpPr>
        <p:spPr/>
        <p:txBody>
          <a:bodyPr/>
          <a:lstStyle/>
          <a:p>
            <a:r>
              <a:rPr lang="en-US"/>
              <a:t>ECEN 301</a:t>
            </a:r>
          </a:p>
        </p:txBody>
      </p:sp>
      <p:sp>
        <p:nvSpPr>
          <p:cNvPr id="60" name="Footer Placeholder 4"/>
          <p:cNvSpPr>
            <a:spLocks noGrp="1"/>
          </p:cNvSpPr>
          <p:nvPr>
            <p:ph type="ftr" sz="quarter" idx="11"/>
          </p:nvPr>
        </p:nvSpPr>
        <p:spPr/>
        <p:txBody>
          <a:bodyPr/>
          <a:lstStyle/>
          <a:p>
            <a:r>
              <a:rPr lang="en-US"/>
              <a:t>Discussion #14 – AC Circuit Analysis</a:t>
            </a:r>
          </a:p>
        </p:txBody>
      </p:sp>
      <p:sp>
        <p:nvSpPr>
          <p:cNvPr id="61" name="Slide Number Placeholder 5"/>
          <p:cNvSpPr>
            <a:spLocks noGrp="1"/>
          </p:cNvSpPr>
          <p:nvPr>
            <p:ph type="sldNum" sz="quarter" idx="12"/>
          </p:nvPr>
        </p:nvSpPr>
        <p:spPr/>
        <p:txBody>
          <a:bodyPr/>
          <a:lstStyle/>
          <a:p>
            <a:pPr lvl="1"/>
            <a:fld id="{0D65E72A-8E6B-482C-8B4A-32783036DD2D}" type="slidenum">
              <a:rPr lang="en-US"/>
              <a:pPr lvl="1"/>
              <a:t>37</a:t>
            </a:fld>
            <a:endParaRPr lang="en-US"/>
          </a:p>
        </p:txBody>
      </p:sp>
      <p:sp>
        <p:nvSpPr>
          <p:cNvPr id="813058" name="Rectangle 2"/>
          <p:cNvSpPr>
            <a:spLocks noGrp="1" noChangeArrowheads="1"/>
          </p:cNvSpPr>
          <p:nvPr>
            <p:ph type="title"/>
          </p:nvPr>
        </p:nvSpPr>
        <p:spPr/>
        <p:txBody>
          <a:bodyPr/>
          <a:lstStyle/>
          <a:p>
            <a:r>
              <a:rPr lang="en-US"/>
              <a:t>AC Equivalent Circuits</a:t>
            </a:r>
          </a:p>
        </p:txBody>
      </p:sp>
      <p:sp>
        <p:nvSpPr>
          <p:cNvPr id="813059" name="Rectangle 3"/>
          <p:cNvSpPr>
            <a:spLocks noGrp="1" noChangeArrowheads="1"/>
          </p:cNvSpPr>
          <p:nvPr>
            <p:ph type="body" idx="1"/>
          </p:nvPr>
        </p:nvSpPr>
        <p:spPr>
          <a:xfrm>
            <a:off x="406400" y="1333500"/>
            <a:ext cx="8356600" cy="1028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grpSp>
        <p:nvGrpSpPr>
          <p:cNvPr id="813060" name="Group 4"/>
          <p:cNvGrpSpPr>
            <a:grpSpLocks/>
          </p:cNvGrpSpPr>
          <p:nvPr/>
        </p:nvGrpSpPr>
        <p:grpSpPr bwMode="auto">
          <a:xfrm>
            <a:off x="152400" y="2895600"/>
            <a:ext cx="4313238" cy="2919413"/>
            <a:chOff x="175" y="1824"/>
            <a:chExt cx="2717" cy="1839"/>
          </a:xfrm>
        </p:grpSpPr>
        <p:cxnSp>
          <p:nvCxnSpPr>
            <p:cNvPr id="813061" name="AutoShape 5"/>
            <p:cNvCxnSpPr>
              <a:cxnSpLocks noChangeShapeType="1"/>
              <a:stCxn id="813076" idx="2"/>
              <a:endCxn id="813081" idx="4"/>
            </p:cNvCxnSpPr>
            <p:nvPr/>
          </p:nvCxnSpPr>
          <p:spPr bwMode="auto">
            <a:xfrm rot="10800000">
              <a:off x="717" y="2988"/>
              <a:ext cx="1738" cy="426"/>
            </a:xfrm>
            <a:prstGeom prst="bentConnector2">
              <a:avLst/>
            </a:prstGeom>
            <a:noFill/>
            <a:ln w="12700">
              <a:solidFill>
                <a:schemeClr val="tx1"/>
              </a:solidFill>
              <a:miter lim="800000"/>
              <a:headEnd type="none" w="lg" len="lg"/>
              <a:tailEnd type="none" w="lg" len="lg"/>
            </a:ln>
            <a:effectLst/>
          </p:spPr>
        </p:cxnSp>
        <p:grpSp>
          <p:nvGrpSpPr>
            <p:cNvPr id="813062" name="Group 6"/>
            <p:cNvGrpSpPr>
              <a:grpSpLocks/>
            </p:cNvGrpSpPr>
            <p:nvPr/>
          </p:nvGrpSpPr>
          <p:grpSpPr bwMode="auto">
            <a:xfrm rot="-16200000" flipH="1" flipV="1">
              <a:off x="1103" y="2109"/>
              <a:ext cx="112" cy="287"/>
              <a:chOff x="3450" y="2313"/>
              <a:chExt cx="111" cy="216"/>
            </a:xfrm>
          </p:grpSpPr>
          <p:sp>
            <p:nvSpPr>
              <p:cNvPr id="813063"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3064"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3065"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3066"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3067"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3068"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3069"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3070" name="AutoShape 14"/>
            <p:cNvCxnSpPr>
              <a:cxnSpLocks noChangeShapeType="1"/>
              <a:stCxn id="813099" idx="2"/>
              <a:endCxn id="813065" idx="1"/>
            </p:cNvCxnSpPr>
            <p:nvPr/>
          </p:nvCxnSpPr>
          <p:spPr bwMode="auto">
            <a:xfrm flipH="1">
              <a:off x="1302" y="2250"/>
              <a:ext cx="234" cy="1"/>
            </a:xfrm>
            <a:prstGeom prst="straightConnector1">
              <a:avLst/>
            </a:prstGeom>
            <a:noFill/>
            <a:ln w="12700">
              <a:solidFill>
                <a:schemeClr val="tx1"/>
              </a:solidFill>
              <a:round/>
              <a:headEnd type="none" w="lg" len="lg"/>
              <a:tailEnd type="none" w="lg" len="lg"/>
            </a:ln>
            <a:effectLst/>
          </p:spPr>
        </p:cxnSp>
        <p:grpSp>
          <p:nvGrpSpPr>
            <p:cNvPr id="813071" name="Group 15"/>
            <p:cNvGrpSpPr>
              <a:grpSpLocks/>
            </p:cNvGrpSpPr>
            <p:nvPr/>
          </p:nvGrpSpPr>
          <p:grpSpPr bwMode="auto">
            <a:xfrm>
              <a:off x="2352" y="3567"/>
              <a:ext cx="288" cy="96"/>
              <a:chOff x="1392" y="3552"/>
              <a:chExt cx="288" cy="96"/>
            </a:xfrm>
          </p:grpSpPr>
          <p:sp>
            <p:nvSpPr>
              <p:cNvPr id="813072"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3073"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3074"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3075" name="Line 19"/>
            <p:cNvSpPr>
              <a:spLocks noChangeShapeType="1"/>
            </p:cNvSpPr>
            <p:nvPr/>
          </p:nvSpPr>
          <p:spPr bwMode="auto">
            <a:xfrm flipV="1">
              <a:off x="2499"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13076" name="Oval 20"/>
            <p:cNvSpPr>
              <a:spLocks noChangeArrowheads="1"/>
            </p:cNvSpPr>
            <p:nvPr/>
          </p:nvSpPr>
          <p:spPr bwMode="auto">
            <a:xfrm>
              <a:off x="2455" y="337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3077" name="Text Box 21"/>
            <p:cNvSpPr txBox="1">
              <a:spLocks noChangeArrowheads="1"/>
            </p:cNvSpPr>
            <p:nvPr/>
          </p:nvSpPr>
          <p:spPr bwMode="auto">
            <a:xfrm>
              <a:off x="1011" y="196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cxnSp>
          <p:nvCxnSpPr>
            <p:cNvPr id="813078" name="AutoShape 22"/>
            <p:cNvCxnSpPr>
              <a:cxnSpLocks noChangeShapeType="1"/>
              <a:stCxn id="813084" idx="0"/>
              <a:endCxn id="813063" idx="0"/>
            </p:cNvCxnSpPr>
            <p:nvPr/>
          </p:nvCxnSpPr>
          <p:spPr bwMode="auto">
            <a:xfrm rot="16200000">
              <a:off x="682" y="2296"/>
              <a:ext cx="367" cy="298"/>
            </a:xfrm>
            <a:prstGeom prst="bentConnector2">
              <a:avLst/>
            </a:prstGeom>
            <a:noFill/>
            <a:ln w="12700">
              <a:solidFill>
                <a:schemeClr val="tx1"/>
              </a:solidFill>
              <a:miter lim="800000"/>
              <a:headEnd type="none" w="lg" len="lg"/>
              <a:tailEnd type="none" w="lg" len="lg"/>
            </a:ln>
            <a:effectLst/>
          </p:spPr>
        </p:cxnSp>
        <p:grpSp>
          <p:nvGrpSpPr>
            <p:cNvPr id="813079" name="Group 23"/>
            <p:cNvGrpSpPr>
              <a:grpSpLocks/>
            </p:cNvGrpSpPr>
            <p:nvPr/>
          </p:nvGrpSpPr>
          <p:grpSpPr bwMode="auto">
            <a:xfrm>
              <a:off x="175" y="2489"/>
              <a:ext cx="708" cy="634"/>
              <a:chOff x="17" y="2426"/>
              <a:chExt cx="708" cy="634"/>
            </a:xfrm>
          </p:grpSpPr>
          <p:sp>
            <p:nvSpPr>
              <p:cNvPr id="813080" name="Text Box 24"/>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13081" name="Oval 25"/>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3082" name="Text Box 26"/>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3083" name="Text Box 27"/>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3084" name="Text Box 28"/>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3085" name="Text Box 29"/>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13086" name="AutoShape 30"/>
            <p:cNvCxnSpPr>
              <a:cxnSpLocks noChangeShapeType="1"/>
              <a:stCxn id="813109" idx="6"/>
              <a:endCxn id="813088" idx="0"/>
            </p:cNvCxnSpPr>
            <p:nvPr/>
          </p:nvCxnSpPr>
          <p:spPr bwMode="auto">
            <a:xfrm>
              <a:off x="2540" y="2251"/>
              <a:ext cx="52" cy="509"/>
            </a:xfrm>
            <a:prstGeom prst="bentConnector2">
              <a:avLst/>
            </a:prstGeom>
            <a:noFill/>
            <a:ln w="12700">
              <a:solidFill>
                <a:schemeClr val="tx1"/>
              </a:solidFill>
              <a:miter lim="800000"/>
              <a:headEnd type="none" w="lg" len="lg"/>
              <a:tailEnd type="none" w="lg" len="lg"/>
            </a:ln>
            <a:effectLst/>
          </p:spPr>
        </p:cxnSp>
        <p:grpSp>
          <p:nvGrpSpPr>
            <p:cNvPr id="813087" name="Group 31"/>
            <p:cNvGrpSpPr>
              <a:grpSpLocks/>
            </p:cNvGrpSpPr>
            <p:nvPr/>
          </p:nvGrpSpPr>
          <p:grpSpPr bwMode="auto">
            <a:xfrm>
              <a:off x="2544" y="2760"/>
              <a:ext cx="111" cy="216"/>
              <a:chOff x="1670" y="2765"/>
              <a:chExt cx="111" cy="216"/>
            </a:xfrm>
          </p:grpSpPr>
          <p:sp>
            <p:nvSpPr>
              <p:cNvPr id="813088" name="Line 32"/>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3089" name="Line 33"/>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3090" name="Line 34"/>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3091" name="Line 35"/>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3092" name="Line 36"/>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3093" name="Line 37"/>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3094" name="Line 38"/>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3095" name="AutoShape 39"/>
            <p:cNvCxnSpPr>
              <a:cxnSpLocks noChangeShapeType="1"/>
              <a:stCxn id="813076" idx="6"/>
              <a:endCxn id="813090" idx="1"/>
            </p:cNvCxnSpPr>
            <p:nvPr/>
          </p:nvCxnSpPr>
          <p:spPr bwMode="auto">
            <a:xfrm flipV="1">
              <a:off x="2538" y="2976"/>
              <a:ext cx="63" cy="438"/>
            </a:xfrm>
            <a:prstGeom prst="bentConnector2">
              <a:avLst/>
            </a:prstGeom>
            <a:noFill/>
            <a:ln w="12700">
              <a:solidFill>
                <a:schemeClr val="tx1"/>
              </a:solidFill>
              <a:miter lim="800000"/>
              <a:headEnd type="none" w="lg" len="lg"/>
              <a:tailEnd type="none" w="lg" len="lg"/>
            </a:ln>
            <a:effectLst/>
          </p:spPr>
        </p:cxnSp>
        <p:sp>
          <p:nvSpPr>
            <p:cNvPr id="813096" name="Text Box 40"/>
            <p:cNvSpPr txBox="1">
              <a:spLocks noChangeArrowheads="1"/>
            </p:cNvSpPr>
            <p:nvPr/>
          </p:nvSpPr>
          <p:spPr bwMode="auto">
            <a:xfrm>
              <a:off x="2264" y="2739"/>
              <a:ext cx="284"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L</a:t>
              </a:r>
              <a:endParaRPr lang="en-US" b="1"/>
            </a:p>
          </p:txBody>
        </p:sp>
        <p:sp>
          <p:nvSpPr>
            <p:cNvPr id="813097" name="Freeform 41"/>
            <p:cNvSpPr>
              <a:spLocks/>
            </p:cNvSpPr>
            <p:nvPr/>
          </p:nvSpPr>
          <p:spPr bwMode="auto">
            <a:xfrm rot="5400000">
              <a:off x="1894" y="1939"/>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3098" name="Oval 42"/>
            <p:cNvSpPr>
              <a:spLocks noChangeArrowheads="1"/>
            </p:cNvSpPr>
            <p:nvPr/>
          </p:nvSpPr>
          <p:spPr bwMode="auto">
            <a:xfrm>
              <a:off x="2272" y="22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3099" name="Oval 43"/>
            <p:cNvSpPr>
              <a:spLocks noChangeArrowheads="1"/>
            </p:cNvSpPr>
            <p:nvPr/>
          </p:nvSpPr>
          <p:spPr bwMode="auto">
            <a:xfrm>
              <a:off x="1536"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3100" name="AutoShape 44"/>
            <p:cNvCxnSpPr>
              <a:cxnSpLocks noChangeShapeType="1"/>
              <a:stCxn id="813099" idx="0"/>
              <a:endCxn id="813097" idx="19"/>
            </p:cNvCxnSpPr>
            <p:nvPr/>
          </p:nvCxnSpPr>
          <p:spPr bwMode="auto">
            <a:xfrm rot="16200000">
              <a:off x="1624" y="2037"/>
              <a:ext cx="128" cy="220"/>
            </a:xfrm>
            <a:prstGeom prst="bentConnector2">
              <a:avLst/>
            </a:prstGeom>
            <a:noFill/>
            <a:ln w="12700">
              <a:solidFill>
                <a:schemeClr val="tx1"/>
              </a:solidFill>
              <a:miter lim="800000"/>
              <a:headEnd type="none" w="lg" len="lg"/>
              <a:tailEnd type="none" w="lg" len="lg"/>
            </a:ln>
            <a:effectLst/>
          </p:spPr>
        </p:cxnSp>
        <p:cxnSp>
          <p:nvCxnSpPr>
            <p:cNvPr id="813101" name="AutoShape 45"/>
            <p:cNvCxnSpPr>
              <a:cxnSpLocks noChangeShapeType="1"/>
              <a:stCxn id="813098" idx="0"/>
              <a:endCxn id="813097" idx="0"/>
            </p:cNvCxnSpPr>
            <p:nvPr/>
          </p:nvCxnSpPr>
          <p:spPr bwMode="auto">
            <a:xfrm rot="5400000" flipH="1">
              <a:off x="2135" y="2034"/>
              <a:ext cx="129" cy="228"/>
            </a:xfrm>
            <a:prstGeom prst="bentConnector2">
              <a:avLst/>
            </a:prstGeom>
            <a:noFill/>
            <a:ln w="12700">
              <a:solidFill>
                <a:schemeClr val="tx1"/>
              </a:solidFill>
              <a:miter lim="800000"/>
              <a:headEnd type="none" w="lg" len="lg"/>
              <a:tailEnd type="none" w="lg" len="lg"/>
            </a:ln>
            <a:effectLst/>
          </p:spPr>
        </p:cxnSp>
        <p:sp>
          <p:nvSpPr>
            <p:cNvPr id="813102" name="Text Box 46"/>
            <p:cNvSpPr txBox="1">
              <a:spLocks noChangeArrowheads="1"/>
            </p:cNvSpPr>
            <p:nvPr/>
          </p:nvSpPr>
          <p:spPr bwMode="auto">
            <a:xfrm>
              <a:off x="1840" y="1824"/>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cxnSp>
          <p:nvCxnSpPr>
            <p:cNvPr id="813103" name="AutoShape 47"/>
            <p:cNvCxnSpPr>
              <a:cxnSpLocks noChangeShapeType="1"/>
              <a:stCxn id="813099" idx="4"/>
              <a:endCxn id="813105" idx="1"/>
            </p:cNvCxnSpPr>
            <p:nvPr/>
          </p:nvCxnSpPr>
          <p:spPr bwMode="auto">
            <a:xfrm rot="16200000" flipH="1">
              <a:off x="1652" y="2214"/>
              <a:ext cx="161" cy="310"/>
            </a:xfrm>
            <a:prstGeom prst="bentConnector2">
              <a:avLst/>
            </a:prstGeom>
            <a:noFill/>
            <a:ln w="12700">
              <a:solidFill>
                <a:schemeClr val="tx1"/>
              </a:solidFill>
              <a:miter lim="800000"/>
              <a:headEnd type="none" w="lg" len="lg"/>
              <a:tailEnd type="none" w="lg" len="lg"/>
            </a:ln>
            <a:effectLst/>
          </p:spPr>
        </p:cxnSp>
        <p:grpSp>
          <p:nvGrpSpPr>
            <p:cNvPr id="813104" name="Group 48"/>
            <p:cNvGrpSpPr>
              <a:grpSpLocks/>
            </p:cNvGrpSpPr>
            <p:nvPr/>
          </p:nvGrpSpPr>
          <p:grpSpPr bwMode="auto">
            <a:xfrm>
              <a:off x="1888" y="2304"/>
              <a:ext cx="97" cy="288"/>
              <a:chOff x="2061" y="2352"/>
              <a:chExt cx="97" cy="288"/>
            </a:xfrm>
          </p:grpSpPr>
          <p:sp>
            <p:nvSpPr>
              <p:cNvPr id="813105" name="Freeform 49"/>
              <p:cNvSpPr>
                <a:spLocks/>
              </p:cNvSpPr>
              <p:nvPr/>
            </p:nvSpPr>
            <p:spPr bwMode="auto">
              <a:xfrm rot="16200000" flipH="1">
                <a:off x="1918"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3106" name="Freeform 50"/>
              <p:cNvSpPr>
                <a:spLocks/>
              </p:cNvSpPr>
              <p:nvPr/>
            </p:nvSpPr>
            <p:spPr bwMode="auto">
              <a:xfrm rot="5400000">
                <a:off x="2014"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cxnSp>
          <p:nvCxnSpPr>
            <p:cNvPr id="813107" name="AutoShape 51"/>
            <p:cNvCxnSpPr>
              <a:cxnSpLocks noChangeShapeType="1"/>
              <a:stCxn id="813098" idx="4"/>
              <a:endCxn id="813106" idx="1"/>
            </p:cNvCxnSpPr>
            <p:nvPr/>
          </p:nvCxnSpPr>
          <p:spPr bwMode="auto">
            <a:xfrm rot="5400000">
              <a:off x="2070" y="2205"/>
              <a:ext cx="160" cy="328"/>
            </a:xfrm>
            <a:prstGeom prst="bentConnector2">
              <a:avLst/>
            </a:prstGeom>
            <a:noFill/>
            <a:ln w="12700">
              <a:solidFill>
                <a:schemeClr val="tx1"/>
              </a:solidFill>
              <a:miter lim="800000"/>
              <a:headEnd type="none" w="lg" len="lg"/>
              <a:tailEnd type="none" w="lg" len="lg"/>
            </a:ln>
            <a:effectLst/>
          </p:spPr>
        </p:cxnSp>
        <p:sp>
          <p:nvSpPr>
            <p:cNvPr id="813108" name="Text Box 52"/>
            <p:cNvSpPr txBox="1">
              <a:spLocks noChangeArrowheads="1"/>
            </p:cNvSpPr>
            <p:nvPr/>
          </p:nvSpPr>
          <p:spPr bwMode="auto">
            <a:xfrm>
              <a:off x="1817" y="2579"/>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13109" name="Oval 53"/>
            <p:cNvSpPr>
              <a:spLocks noChangeArrowheads="1"/>
            </p:cNvSpPr>
            <p:nvPr/>
          </p:nvSpPr>
          <p:spPr bwMode="auto">
            <a:xfrm>
              <a:off x="2457" y="2212"/>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3110" name="AutoShape 54"/>
            <p:cNvCxnSpPr>
              <a:cxnSpLocks noChangeShapeType="1"/>
              <a:stCxn id="813098" idx="6"/>
              <a:endCxn id="813109" idx="2"/>
            </p:cNvCxnSpPr>
            <p:nvPr/>
          </p:nvCxnSpPr>
          <p:spPr bwMode="auto">
            <a:xfrm>
              <a:off x="2355" y="2251"/>
              <a:ext cx="102" cy="0"/>
            </a:xfrm>
            <a:prstGeom prst="straightConnector1">
              <a:avLst/>
            </a:prstGeom>
            <a:noFill/>
            <a:ln w="12700">
              <a:solidFill>
                <a:schemeClr val="tx1"/>
              </a:solidFill>
              <a:round/>
              <a:headEnd type="none" w="lg" len="lg"/>
              <a:tailEnd type="none" w="lg" len="lg"/>
            </a:ln>
            <a:effectLst/>
          </p:spPr>
        </p:cxnSp>
        <p:sp>
          <p:nvSpPr>
            <p:cNvPr id="813111" name="Text Box 55"/>
            <p:cNvSpPr txBox="1">
              <a:spLocks noChangeArrowheads="1"/>
            </p:cNvSpPr>
            <p:nvPr/>
          </p:nvSpPr>
          <p:spPr bwMode="auto">
            <a:xfrm>
              <a:off x="2640" y="2544"/>
              <a:ext cx="252" cy="577"/>
            </a:xfrm>
            <a:prstGeom prst="rect">
              <a:avLst/>
            </a:prstGeom>
            <a:noFill/>
            <a:ln w="12700">
              <a:noFill/>
              <a:miter lim="800000"/>
              <a:headEnd type="none" w="lg" len="lg"/>
              <a:tailEnd type="none" w="lg" len="lg"/>
            </a:ln>
            <a:effectLst/>
          </p:spPr>
          <p:txBody>
            <a:bodyPr wrap="none">
              <a:spAutoFit/>
            </a:bodyPr>
            <a:lstStyle/>
            <a:p>
              <a:r>
                <a:rPr lang="en-US" b="1"/>
                <a:t>+</a:t>
              </a:r>
            </a:p>
            <a:p>
              <a:r>
                <a:rPr lang="en-US" b="1"/>
                <a:t>v</a:t>
              </a:r>
              <a:r>
                <a:rPr lang="en-US" b="1" baseline="-25000"/>
                <a:t>L</a:t>
              </a:r>
            </a:p>
            <a:p>
              <a:r>
                <a:rPr lang="en-US" b="1"/>
                <a:t>–</a:t>
              </a:r>
            </a:p>
          </p:txBody>
        </p:sp>
      </p:grpSp>
      <p:sp>
        <p:nvSpPr>
          <p:cNvPr id="813112" name="Text Box 56"/>
          <p:cNvSpPr txBox="1">
            <a:spLocks noChangeArrowheads="1"/>
          </p:cNvSpPr>
          <p:nvPr/>
        </p:nvSpPr>
        <p:spPr bwMode="auto">
          <a:xfrm>
            <a:off x="4657725" y="2563813"/>
            <a:ext cx="4191000" cy="379412"/>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p:txBody>
      </p:sp>
      <p:sp>
        <p:nvSpPr>
          <p:cNvPr id="813113" name="Line 57"/>
          <p:cNvSpPr>
            <a:spLocks noChangeShapeType="1"/>
          </p:cNvSpPr>
          <p:nvPr/>
        </p:nvSpPr>
        <p:spPr bwMode="auto">
          <a:xfrm flipH="1">
            <a:off x="1276350" y="3519488"/>
            <a:ext cx="3381375" cy="862012"/>
          </a:xfrm>
          <a:prstGeom prst="line">
            <a:avLst/>
          </a:prstGeom>
          <a:noFill/>
          <a:ln w="28575">
            <a:solidFill>
              <a:srgbClr val="800000"/>
            </a:solidFill>
            <a:round/>
            <a:headEnd type="none" w="lg" len="lg"/>
            <a:tailEnd type="stealth" w="lg" len="lg"/>
          </a:ln>
          <a:effectLst/>
        </p:spPr>
        <p:txBody>
          <a:bodyPr/>
          <a:lstStyle/>
          <a:p>
            <a:endParaRPr lang="en-US"/>
          </a:p>
        </p:txBody>
      </p:sp>
      <p:sp>
        <p:nvSpPr>
          <p:cNvPr id="813114" name="Text Box 58"/>
          <p:cNvSpPr txBox="1">
            <a:spLocks noChangeArrowheads="1"/>
          </p:cNvSpPr>
          <p:nvPr/>
        </p:nvSpPr>
        <p:spPr bwMode="auto">
          <a:xfrm>
            <a:off x="4718050" y="3365500"/>
            <a:ext cx="3533775"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pPr algn="l"/>
            <a:r>
              <a:rPr lang="en-US"/>
              <a:t>Only one AC source - </a:t>
            </a:r>
            <a:r>
              <a:rPr lang="el-GR" b="1">
                <a:solidFill>
                  <a:schemeClr val="bg2"/>
                </a:solidFill>
              </a:rPr>
              <a:t>ω</a:t>
            </a:r>
            <a:r>
              <a:rPr lang="en-US">
                <a:solidFill>
                  <a:schemeClr val="bg2"/>
                </a:solidFill>
              </a:rPr>
              <a:t> = 10</a:t>
            </a:r>
            <a:r>
              <a:rPr lang="en-US" baseline="30000">
                <a:solidFill>
                  <a:schemeClr val="bg2"/>
                </a:solidFill>
              </a:rPr>
              <a:t>3</a:t>
            </a:r>
            <a:r>
              <a:rPr lang="en-US">
                <a:solidFill>
                  <a:schemeClr val="bg2"/>
                </a:solidFill>
              </a:rPr>
              <a:t> rad/s</a:t>
            </a:r>
            <a:r>
              <a:rPr lang="en-US"/>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Date Placeholder 3"/>
          <p:cNvSpPr>
            <a:spLocks noGrp="1"/>
          </p:cNvSpPr>
          <p:nvPr>
            <p:ph type="dt" sz="half" idx="10"/>
          </p:nvPr>
        </p:nvSpPr>
        <p:spPr/>
        <p:txBody>
          <a:bodyPr/>
          <a:lstStyle/>
          <a:p>
            <a:r>
              <a:rPr lang="en-US"/>
              <a:t>ECEN 301</a:t>
            </a:r>
          </a:p>
        </p:txBody>
      </p:sp>
      <p:sp>
        <p:nvSpPr>
          <p:cNvPr id="95" name="Footer Placeholder 4"/>
          <p:cNvSpPr>
            <a:spLocks noGrp="1"/>
          </p:cNvSpPr>
          <p:nvPr>
            <p:ph type="ftr" sz="quarter" idx="11"/>
          </p:nvPr>
        </p:nvSpPr>
        <p:spPr/>
        <p:txBody>
          <a:bodyPr/>
          <a:lstStyle/>
          <a:p>
            <a:r>
              <a:rPr lang="en-US"/>
              <a:t>Discussion #14 – AC Circuit Analysis</a:t>
            </a:r>
          </a:p>
        </p:txBody>
      </p:sp>
      <p:sp>
        <p:nvSpPr>
          <p:cNvPr id="96" name="Slide Number Placeholder 5"/>
          <p:cNvSpPr>
            <a:spLocks noGrp="1"/>
          </p:cNvSpPr>
          <p:nvPr>
            <p:ph type="sldNum" sz="quarter" idx="12"/>
          </p:nvPr>
        </p:nvSpPr>
        <p:spPr/>
        <p:txBody>
          <a:bodyPr/>
          <a:lstStyle/>
          <a:p>
            <a:pPr lvl="1"/>
            <a:fld id="{D7E8F963-E096-4D75-96F8-B14BA9781D0E}" type="slidenum">
              <a:rPr lang="en-US"/>
              <a:pPr lvl="1"/>
              <a:t>38</a:t>
            </a:fld>
            <a:endParaRPr lang="en-US"/>
          </a:p>
        </p:txBody>
      </p:sp>
      <p:sp>
        <p:nvSpPr>
          <p:cNvPr id="815106" name="Rectangle 2"/>
          <p:cNvSpPr>
            <a:spLocks noGrp="1" noChangeArrowheads="1"/>
          </p:cNvSpPr>
          <p:nvPr>
            <p:ph type="title"/>
          </p:nvPr>
        </p:nvSpPr>
        <p:spPr/>
        <p:txBody>
          <a:bodyPr/>
          <a:lstStyle/>
          <a:p>
            <a:r>
              <a:rPr lang="en-US"/>
              <a:t>AC Equivalent Circuits</a:t>
            </a:r>
          </a:p>
        </p:txBody>
      </p:sp>
      <p:sp>
        <p:nvSpPr>
          <p:cNvPr id="815107" name="Rectangle 3"/>
          <p:cNvSpPr>
            <a:spLocks noGrp="1" noChangeArrowheads="1"/>
          </p:cNvSpPr>
          <p:nvPr>
            <p:ph type="body" idx="1"/>
          </p:nvPr>
        </p:nvSpPr>
        <p:spPr>
          <a:xfrm>
            <a:off x="406400" y="1333500"/>
            <a:ext cx="8356600" cy="1028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grpSp>
        <p:nvGrpSpPr>
          <p:cNvPr id="815108" name="Group 4"/>
          <p:cNvGrpSpPr>
            <a:grpSpLocks/>
          </p:cNvGrpSpPr>
          <p:nvPr/>
        </p:nvGrpSpPr>
        <p:grpSpPr bwMode="auto">
          <a:xfrm>
            <a:off x="0" y="2338388"/>
            <a:ext cx="4313238" cy="2919412"/>
            <a:chOff x="175" y="1824"/>
            <a:chExt cx="2717" cy="1839"/>
          </a:xfrm>
        </p:grpSpPr>
        <p:cxnSp>
          <p:nvCxnSpPr>
            <p:cNvPr id="815109" name="AutoShape 5"/>
            <p:cNvCxnSpPr>
              <a:cxnSpLocks noChangeShapeType="1"/>
              <a:stCxn id="815124" idx="2"/>
              <a:endCxn id="815129" idx="4"/>
            </p:cNvCxnSpPr>
            <p:nvPr/>
          </p:nvCxnSpPr>
          <p:spPr bwMode="auto">
            <a:xfrm rot="10800000">
              <a:off x="717" y="2988"/>
              <a:ext cx="1738" cy="426"/>
            </a:xfrm>
            <a:prstGeom prst="bentConnector2">
              <a:avLst/>
            </a:prstGeom>
            <a:noFill/>
            <a:ln w="12700">
              <a:solidFill>
                <a:schemeClr val="tx1"/>
              </a:solidFill>
              <a:miter lim="800000"/>
              <a:headEnd type="none" w="lg" len="lg"/>
              <a:tailEnd type="none" w="lg" len="lg"/>
            </a:ln>
            <a:effectLst/>
          </p:spPr>
        </p:cxnSp>
        <p:grpSp>
          <p:nvGrpSpPr>
            <p:cNvPr id="815110" name="Group 6"/>
            <p:cNvGrpSpPr>
              <a:grpSpLocks/>
            </p:cNvGrpSpPr>
            <p:nvPr/>
          </p:nvGrpSpPr>
          <p:grpSpPr bwMode="auto">
            <a:xfrm rot="-16200000" flipH="1" flipV="1">
              <a:off x="1103" y="2109"/>
              <a:ext cx="112" cy="287"/>
              <a:chOff x="3450" y="2313"/>
              <a:chExt cx="111" cy="216"/>
            </a:xfrm>
          </p:grpSpPr>
          <p:sp>
            <p:nvSpPr>
              <p:cNvPr id="815111"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5112"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5113"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5114"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5115"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5116"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5117"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5118" name="AutoShape 14"/>
            <p:cNvCxnSpPr>
              <a:cxnSpLocks noChangeShapeType="1"/>
              <a:stCxn id="815147" idx="2"/>
              <a:endCxn id="815113" idx="1"/>
            </p:cNvCxnSpPr>
            <p:nvPr/>
          </p:nvCxnSpPr>
          <p:spPr bwMode="auto">
            <a:xfrm flipH="1">
              <a:off x="1302" y="2250"/>
              <a:ext cx="234" cy="1"/>
            </a:xfrm>
            <a:prstGeom prst="straightConnector1">
              <a:avLst/>
            </a:prstGeom>
            <a:noFill/>
            <a:ln w="12700">
              <a:solidFill>
                <a:schemeClr val="tx1"/>
              </a:solidFill>
              <a:round/>
              <a:headEnd type="none" w="lg" len="lg"/>
              <a:tailEnd type="none" w="lg" len="lg"/>
            </a:ln>
            <a:effectLst/>
          </p:spPr>
        </p:cxnSp>
        <p:grpSp>
          <p:nvGrpSpPr>
            <p:cNvPr id="815119" name="Group 15"/>
            <p:cNvGrpSpPr>
              <a:grpSpLocks/>
            </p:cNvGrpSpPr>
            <p:nvPr/>
          </p:nvGrpSpPr>
          <p:grpSpPr bwMode="auto">
            <a:xfrm>
              <a:off x="2352" y="3567"/>
              <a:ext cx="288" cy="96"/>
              <a:chOff x="1392" y="3552"/>
              <a:chExt cx="288" cy="96"/>
            </a:xfrm>
          </p:grpSpPr>
          <p:sp>
            <p:nvSpPr>
              <p:cNvPr id="815120"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5121"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5122"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5123" name="Line 19"/>
            <p:cNvSpPr>
              <a:spLocks noChangeShapeType="1"/>
            </p:cNvSpPr>
            <p:nvPr/>
          </p:nvSpPr>
          <p:spPr bwMode="auto">
            <a:xfrm flipV="1">
              <a:off x="2499" y="3414"/>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15124" name="Oval 20"/>
            <p:cNvSpPr>
              <a:spLocks noChangeArrowheads="1"/>
            </p:cNvSpPr>
            <p:nvPr/>
          </p:nvSpPr>
          <p:spPr bwMode="auto">
            <a:xfrm>
              <a:off x="2455" y="337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5125" name="Text Box 21"/>
            <p:cNvSpPr txBox="1">
              <a:spLocks noChangeArrowheads="1"/>
            </p:cNvSpPr>
            <p:nvPr/>
          </p:nvSpPr>
          <p:spPr bwMode="auto">
            <a:xfrm>
              <a:off x="1011" y="1961"/>
              <a:ext cx="293"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s</a:t>
              </a:r>
              <a:endParaRPr lang="en-US" b="1"/>
            </a:p>
          </p:txBody>
        </p:sp>
        <p:cxnSp>
          <p:nvCxnSpPr>
            <p:cNvPr id="815126" name="AutoShape 22"/>
            <p:cNvCxnSpPr>
              <a:cxnSpLocks noChangeShapeType="1"/>
              <a:stCxn id="815132" idx="0"/>
              <a:endCxn id="815111" idx="0"/>
            </p:cNvCxnSpPr>
            <p:nvPr/>
          </p:nvCxnSpPr>
          <p:spPr bwMode="auto">
            <a:xfrm rot="16200000">
              <a:off x="682" y="2296"/>
              <a:ext cx="367" cy="298"/>
            </a:xfrm>
            <a:prstGeom prst="bentConnector2">
              <a:avLst/>
            </a:prstGeom>
            <a:noFill/>
            <a:ln w="12700">
              <a:solidFill>
                <a:schemeClr val="tx1"/>
              </a:solidFill>
              <a:miter lim="800000"/>
              <a:headEnd type="none" w="lg" len="lg"/>
              <a:tailEnd type="none" w="lg" len="lg"/>
            </a:ln>
            <a:effectLst/>
          </p:spPr>
        </p:cxnSp>
        <p:grpSp>
          <p:nvGrpSpPr>
            <p:cNvPr id="815127" name="Group 23"/>
            <p:cNvGrpSpPr>
              <a:grpSpLocks/>
            </p:cNvGrpSpPr>
            <p:nvPr/>
          </p:nvGrpSpPr>
          <p:grpSpPr bwMode="auto">
            <a:xfrm>
              <a:off x="175" y="2489"/>
              <a:ext cx="708" cy="634"/>
              <a:chOff x="17" y="2426"/>
              <a:chExt cx="708" cy="634"/>
            </a:xfrm>
          </p:grpSpPr>
          <p:sp>
            <p:nvSpPr>
              <p:cNvPr id="815128" name="Text Box 24"/>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815129" name="Oval 25"/>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5130" name="Text Box 26"/>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5131" name="Text Box 27"/>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5132" name="Text Box 28"/>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5133" name="Text Box 29"/>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815134" name="AutoShape 30"/>
            <p:cNvCxnSpPr>
              <a:cxnSpLocks noChangeShapeType="1"/>
              <a:stCxn id="815157" idx="6"/>
              <a:endCxn id="815136" idx="0"/>
            </p:cNvCxnSpPr>
            <p:nvPr/>
          </p:nvCxnSpPr>
          <p:spPr bwMode="auto">
            <a:xfrm>
              <a:off x="2540" y="2251"/>
              <a:ext cx="52" cy="509"/>
            </a:xfrm>
            <a:prstGeom prst="bentConnector2">
              <a:avLst/>
            </a:prstGeom>
            <a:noFill/>
            <a:ln w="12700">
              <a:solidFill>
                <a:schemeClr val="tx1"/>
              </a:solidFill>
              <a:miter lim="800000"/>
              <a:headEnd type="none" w="lg" len="lg"/>
              <a:tailEnd type="none" w="lg" len="lg"/>
            </a:ln>
            <a:effectLst/>
          </p:spPr>
        </p:cxnSp>
        <p:grpSp>
          <p:nvGrpSpPr>
            <p:cNvPr id="815135" name="Group 31"/>
            <p:cNvGrpSpPr>
              <a:grpSpLocks/>
            </p:cNvGrpSpPr>
            <p:nvPr/>
          </p:nvGrpSpPr>
          <p:grpSpPr bwMode="auto">
            <a:xfrm>
              <a:off x="2544" y="2760"/>
              <a:ext cx="111" cy="216"/>
              <a:chOff x="1670" y="2765"/>
              <a:chExt cx="111" cy="216"/>
            </a:xfrm>
          </p:grpSpPr>
          <p:sp>
            <p:nvSpPr>
              <p:cNvPr id="815136" name="Line 32"/>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815137" name="Line 33"/>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815138" name="Line 34"/>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815139" name="Line 35"/>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815140" name="Line 36"/>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815141" name="Line 37"/>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815142" name="Line 38"/>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815143" name="AutoShape 39"/>
            <p:cNvCxnSpPr>
              <a:cxnSpLocks noChangeShapeType="1"/>
              <a:stCxn id="815124" idx="6"/>
              <a:endCxn id="815138" idx="1"/>
            </p:cNvCxnSpPr>
            <p:nvPr/>
          </p:nvCxnSpPr>
          <p:spPr bwMode="auto">
            <a:xfrm flipV="1">
              <a:off x="2538" y="2976"/>
              <a:ext cx="63" cy="438"/>
            </a:xfrm>
            <a:prstGeom prst="bentConnector2">
              <a:avLst/>
            </a:prstGeom>
            <a:noFill/>
            <a:ln w="12700">
              <a:solidFill>
                <a:schemeClr val="tx1"/>
              </a:solidFill>
              <a:miter lim="800000"/>
              <a:headEnd type="none" w="lg" len="lg"/>
              <a:tailEnd type="none" w="lg" len="lg"/>
            </a:ln>
            <a:effectLst/>
          </p:spPr>
        </p:cxnSp>
        <p:sp>
          <p:nvSpPr>
            <p:cNvPr id="815144" name="Text Box 40"/>
            <p:cNvSpPr txBox="1">
              <a:spLocks noChangeArrowheads="1"/>
            </p:cNvSpPr>
            <p:nvPr/>
          </p:nvSpPr>
          <p:spPr bwMode="auto">
            <a:xfrm>
              <a:off x="2264" y="2739"/>
              <a:ext cx="284" cy="231"/>
            </a:xfrm>
            <a:prstGeom prst="rect">
              <a:avLst/>
            </a:prstGeom>
            <a:noFill/>
            <a:ln w="12700">
              <a:noFill/>
              <a:miter lim="800000"/>
              <a:headEnd type="none" w="lg" len="lg"/>
              <a:tailEnd type="none" w="lg" len="lg"/>
            </a:ln>
            <a:effectLst/>
          </p:spPr>
          <p:txBody>
            <a:bodyPr wrap="none">
              <a:spAutoFit/>
            </a:bodyPr>
            <a:lstStyle/>
            <a:p>
              <a:r>
                <a:rPr lang="en-US" b="1"/>
                <a:t>R</a:t>
              </a:r>
              <a:r>
                <a:rPr lang="en-US" b="1" baseline="-25000"/>
                <a:t>L</a:t>
              </a:r>
              <a:endParaRPr lang="en-US" b="1"/>
            </a:p>
          </p:txBody>
        </p:sp>
        <p:sp>
          <p:nvSpPr>
            <p:cNvPr id="815145" name="Freeform 41"/>
            <p:cNvSpPr>
              <a:spLocks/>
            </p:cNvSpPr>
            <p:nvPr/>
          </p:nvSpPr>
          <p:spPr bwMode="auto">
            <a:xfrm rot="5400000">
              <a:off x="1894" y="1939"/>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5146" name="Oval 42"/>
            <p:cNvSpPr>
              <a:spLocks noChangeArrowheads="1"/>
            </p:cNvSpPr>
            <p:nvPr/>
          </p:nvSpPr>
          <p:spPr bwMode="auto">
            <a:xfrm>
              <a:off x="2272" y="22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5147" name="Oval 43"/>
            <p:cNvSpPr>
              <a:spLocks noChangeArrowheads="1"/>
            </p:cNvSpPr>
            <p:nvPr/>
          </p:nvSpPr>
          <p:spPr bwMode="auto">
            <a:xfrm>
              <a:off x="1536" y="221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5148" name="AutoShape 44"/>
            <p:cNvCxnSpPr>
              <a:cxnSpLocks noChangeShapeType="1"/>
              <a:stCxn id="815147" idx="0"/>
              <a:endCxn id="815145" idx="19"/>
            </p:cNvCxnSpPr>
            <p:nvPr/>
          </p:nvCxnSpPr>
          <p:spPr bwMode="auto">
            <a:xfrm rot="16200000">
              <a:off x="1624" y="2037"/>
              <a:ext cx="128" cy="220"/>
            </a:xfrm>
            <a:prstGeom prst="bentConnector2">
              <a:avLst/>
            </a:prstGeom>
            <a:noFill/>
            <a:ln w="12700">
              <a:solidFill>
                <a:schemeClr val="tx1"/>
              </a:solidFill>
              <a:miter lim="800000"/>
              <a:headEnd type="none" w="lg" len="lg"/>
              <a:tailEnd type="none" w="lg" len="lg"/>
            </a:ln>
            <a:effectLst/>
          </p:spPr>
        </p:cxnSp>
        <p:cxnSp>
          <p:nvCxnSpPr>
            <p:cNvPr id="815149" name="AutoShape 45"/>
            <p:cNvCxnSpPr>
              <a:cxnSpLocks noChangeShapeType="1"/>
              <a:stCxn id="815146" idx="0"/>
              <a:endCxn id="815145" idx="0"/>
            </p:cNvCxnSpPr>
            <p:nvPr/>
          </p:nvCxnSpPr>
          <p:spPr bwMode="auto">
            <a:xfrm rot="5400000" flipH="1">
              <a:off x="2135" y="2034"/>
              <a:ext cx="129" cy="228"/>
            </a:xfrm>
            <a:prstGeom prst="bentConnector2">
              <a:avLst/>
            </a:prstGeom>
            <a:noFill/>
            <a:ln w="12700">
              <a:solidFill>
                <a:schemeClr val="tx1"/>
              </a:solidFill>
              <a:miter lim="800000"/>
              <a:headEnd type="none" w="lg" len="lg"/>
              <a:tailEnd type="none" w="lg" len="lg"/>
            </a:ln>
            <a:effectLst/>
          </p:spPr>
        </p:cxnSp>
        <p:sp>
          <p:nvSpPr>
            <p:cNvPr id="815150" name="Text Box 46"/>
            <p:cNvSpPr txBox="1">
              <a:spLocks noChangeArrowheads="1"/>
            </p:cNvSpPr>
            <p:nvPr/>
          </p:nvSpPr>
          <p:spPr bwMode="auto">
            <a:xfrm>
              <a:off x="1840" y="1824"/>
              <a:ext cx="212" cy="231"/>
            </a:xfrm>
            <a:prstGeom prst="rect">
              <a:avLst/>
            </a:prstGeom>
            <a:noFill/>
            <a:ln w="12700">
              <a:noFill/>
              <a:miter lim="800000"/>
              <a:headEnd type="none" w="lg" len="lg"/>
              <a:tailEnd type="none" w="lg" len="lg"/>
            </a:ln>
            <a:effectLst/>
          </p:spPr>
          <p:txBody>
            <a:bodyPr wrap="none">
              <a:spAutoFit/>
            </a:bodyPr>
            <a:lstStyle/>
            <a:p>
              <a:r>
                <a:rPr lang="en-US" b="1"/>
                <a:t>L</a:t>
              </a:r>
            </a:p>
          </p:txBody>
        </p:sp>
        <p:cxnSp>
          <p:nvCxnSpPr>
            <p:cNvPr id="815151" name="AutoShape 47"/>
            <p:cNvCxnSpPr>
              <a:cxnSpLocks noChangeShapeType="1"/>
              <a:stCxn id="815147" idx="4"/>
              <a:endCxn id="815153" idx="1"/>
            </p:cNvCxnSpPr>
            <p:nvPr/>
          </p:nvCxnSpPr>
          <p:spPr bwMode="auto">
            <a:xfrm rot="16200000" flipH="1">
              <a:off x="1652" y="2214"/>
              <a:ext cx="161" cy="310"/>
            </a:xfrm>
            <a:prstGeom prst="bentConnector2">
              <a:avLst/>
            </a:prstGeom>
            <a:noFill/>
            <a:ln w="12700">
              <a:solidFill>
                <a:schemeClr val="tx1"/>
              </a:solidFill>
              <a:miter lim="800000"/>
              <a:headEnd type="none" w="lg" len="lg"/>
              <a:tailEnd type="none" w="lg" len="lg"/>
            </a:ln>
            <a:effectLst/>
          </p:spPr>
        </p:cxnSp>
        <p:grpSp>
          <p:nvGrpSpPr>
            <p:cNvPr id="815152" name="Group 48"/>
            <p:cNvGrpSpPr>
              <a:grpSpLocks/>
            </p:cNvGrpSpPr>
            <p:nvPr/>
          </p:nvGrpSpPr>
          <p:grpSpPr bwMode="auto">
            <a:xfrm>
              <a:off x="1888" y="2304"/>
              <a:ext cx="97" cy="288"/>
              <a:chOff x="2061" y="2352"/>
              <a:chExt cx="97" cy="288"/>
            </a:xfrm>
          </p:grpSpPr>
          <p:sp>
            <p:nvSpPr>
              <p:cNvPr id="815153" name="Freeform 49"/>
              <p:cNvSpPr>
                <a:spLocks/>
              </p:cNvSpPr>
              <p:nvPr/>
            </p:nvSpPr>
            <p:spPr bwMode="auto">
              <a:xfrm rot="16200000" flipH="1">
                <a:off x="1918"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815154" name="Freeform 50"/>
              <p:cNvSpPr>
                <a:spLocks/>
              </p:cNvSpPr>
              <p:nvPr/>
            </p:nvSpPr>
            <p:spPr bwMode="auto">
              <a:xfrm rot="5400000">
                <a:off x="2014" y="2495"/>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cxnSp>
          <p:nvCxnSpPr>
            <p:cNvPr id="815155" name="AutoShape 51"/>
            <p:cNvCxnSpPr>
              <a:cxnSpLocks noChangeShapeType="1"/>
              <a:stCxn id="815146" idx="4"/>
              <a:endCxn id="815154" idx="1"/>
            </p:cNvCxnSpPr>
            <p:nvPr/>
          </p:nvCxnSpPr>
          <p:spPr bwMode="auto">
            <a:xfrm rot="5400000">
              <a:off x="2070" y="2205"/>
              <a:ext cx="160" cy="328"/>
            </a:xfrm>
            <a:prstGeom prst="bentConnector2">
              <a:avLst/>
            </a:prstGeom>
            <a:noFill/>
            <a:ln w="12700">
              <a:solidFill>
                <a:schemeClr val="tx1"/>
              </a:solidFill>
              <a:miter lim="800000"/>
              <a:headEnd type="none" w="lg" len="lg"/>
              <a:tailEnd type="none" w="lg" len="lg"/>
            </a:ln>
            <a:effectLst/>
          </p:spPr>
        </p:cxnSp>
        <p:sp>
          <p:nvSpPr>
            <p:cNvPr id="815156" name="Text Box 52"/>
            <p:cNvSpPr txBox="1">
              <a:spLocks noChangeArrowheads="1"/>
            </p:cNvSpPr>
            <p:nvPr/>
          </p:nvSpPr>
          <p:spPr bwMode="auto">
            <a:xfrm>
              <a:off x="1817" y="2579"/>
              <a:ext cx="220" cy="231"/>
            </a:xfrm>
            <a:prstGeom prst="rect">
              <a:avLst/>
            </a:prstGeom>
            <a:noFill/>
            <a:ln w="12700">
              <a:noFill/>
              <a:miter lim="800000"/>
              <a:headEnd type="none" w="lg" len="lg"/>
              <a:tailEnd type="none" w="lg" len="lg"/>
            </a:ln>
            <a:effectLst/>
          </p:spPr>
          <p:txBody>
            <a:bodyPr wrap="none">
              <a:spAutoFit/>
            </a:bodyPr>
            <a:lstStyle/>
            <a:p>
              <a:r>
                <a:rPr lang="en-US" b="1"/>
                <a:t>C</a:t>
              </a:r>
            </a:p>
          </p:txBody>
        </p:sp>
        <p:sp>
          <p:nvSpPr>
            <p:cNvPr id="815157" name="Oval 53"/>
            <p:cNvSpPr>
              <a:spLocks noChangeArrowheads="1"/>
            </p:cNvSpPr>
            <p:nvPr/>
          </p:nvSpPr>
          <p:spPr bwMode="auto">
            <a:xfrm>
              <a:off x="2457" y="2212"/>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5158" name="AutoShape 54"/>
            <p:cNvCxnSpPr>
              <a:cxnSpLocks noChangeShapeType="1"/>
              <a:stCxn id="815146" idx="6"/>
              <a:endCxn id="815157" idx="2"/>
            </p:cNvCxnSpPr>
            <p:nvPr/>
          </p:nvCxnSpPr>
          <p:spPr bwMode="auto">
            <a:xfrm>
              <a:off x="2355" y="2251"/>
              <a:ext cx="102" cy="0"/>
            </a:xfrm>
            <a:prstGeom prst="straightConnector1">
              <a:avLst/>
            </a:prstGeom>
            <a:noFill/>
            <a:ln w="12700">
              <a:solidFill>
                <a:schemeClr val="tx1"/>
              </a:solidFill>
              <a:round/>
              <a:headEnd type="none" w="lg" len="lg"/>
              <a:tailEnd type="none" w="lg" len="lg"/>
            </a:ln>
            <a:effectLst/>
          </p:spPr>
        </p:cxnSp>
        <p:sp>
          <p:nvSpPr>
            <p:cNvPr id="815159" name="Text Box 55"/>
            <p:cNvSpPr txBox="1">
              <a:spLocks noChangeArrowheads="1"/>
            </p:cNvSpPr>
            <p:nvPr/>
          </p:nvSpPr>
          <p:spPr bwMode="auto">
            <a:xfrm>
              <a:off x="2640" y="2544"/>
              <a:ext cx="252" cy="577"/>
            </a:xfrm>
            <a:prstGeom prst="rect">
              <a:avLst/>
            </a:prstGeom>
            <a:noFill/>
            <a:ln w="12700">
              <a:noFill/>
              <a:miter lim="800000"/>
              <a:headEnd type="none" w="lg" len="lg"/>
              <a:tailEnd type="none" w="lg" len="lg"/>
            </a:ln>
            <a:effectLst/>
          </p:spPr>
          <p:txBody>
            <a:bodyPr wrap="none">
              <a:spAutoFit/>
            </a:bodyPr>
            <a:lstStyle/>
            <a:p>
              <a:r>
                <a:rPr lang="en-US" b="1"/>
                <a:t>+</a:t>
              </a:r>
            </a:p>
            <a:p>
              <a:r>
                <a:rPr lang="en-US" b="1"/>
                <a:t>v</a:t>
              </a:r>
              <a:r>
                <a:rPr lang="en-US" b="1" baseline="-25000"/>
                <a:t>L</a:t>
              </a:r>
            </a:p>
            <a:p>
              <a:r>
                <a:rPr lang="en-US" b="1"/>
                <a:t>–</a:t>
              </a:r>
            </a:p>
          </p:txBody>
        </p:sp>
      </p:grpSp>
      <p:sp>
        <p:nvSpPr>
          <p:cNvPr id="815163" name="Text Box 59"/>
          <p:cNvSpPr txBox="1">
            <a:spLocks noChangeArrowheads="1"/>
          </p:cNvSpPr>
          <p:nvPr/>
        </p:nvSpPr>
        <p:spPr bwMode="auto">
          <a:xfrm>
            <a:off x="4495800" y="2362200"/>
            <a:ext cx="4191000" cy="65405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p:txBody>
      </p:sp>
      <p:sp>
        <p:nvSpPr>
          <p:cNvPr id="815212" name="AutoShape 108"/>
          <p:cNvSpPr>
            <a:spLocks noChangeArrowheads="1"/>
          </p:cNvSpPr>
          <p:nvPr/>
        </p:nvSpPr>
        <p:spPr bwMode="auto">
          <a:xfrm>
            <a:off x="4495800" y="4827588"/>
            <a:ext cx="762000" cy="430212"/>
          </a:xfrm>
          <a:prstGeom prst="rightArrow">
            <a:avLst>
              <a:gd name="adj1" fmla="val 50000"/>
              <a:gd name="adj2" fmla="val 44280"/>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grpSp>
        <p:nvGrpSpPr>
          <p:cNvPr id="815215" name="Group 111"/>
          <p:cNvGrpSpPr>
            <a:grpSpLocks/>
          </p:cNvGrpSpPr>
          <p:nvPr/>
        </p:nvGrpSpPr>
        <p:grpSpPr bwMode="auto">
          <a:xfrm>
            <a:off x="5181600" y="3048000"/>
            <a:ext cx="3903663" cy="3111500"/>
            <a:chOff x="3264" y="1920"/>
            <a:chExt cx="2459" cy="1960"/>
          </a:xfrm>
        </p:grpSpPr>
        <p:sp>
          <p:nvSpPr>
            <p:cNvPr id="815165" name="Text Box 61"/>
            <p:cNvSpPr txBox="1">
              <a:spLocks noChangeArrowheads="1"/>
            </p:cNvSpPr>
            <p:nvPr/>
          </p:nvSpPr>
          <p:spPr bwMode="auto">
            <a:xfrm>
              <a:off x="3881" y="2121"/>
              <a:ext cx="285"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15166" name="AutoShape 62"/>
            <p:cNvCxnSpPr>
              <a:cxnSpLocks noChangeShapeType="1"/>
              <a:stCxn id="815174" idx="2"/>
              <a:endCxn id="815182" idx="4"/>
            </p:cNvCxnSpPr>
            <p:nvPr/>
          </p:nvCxnSpPr>
          <p:spPr bwMode="auto">
            <a:xfrm rot="10800000">
              <a:off x="3738" y="3196"/>
              <a:ext cx="607" cy="435"/>
            </a:xfrm>
            <a:prstGeom prst="bentConnector2">
              <a:avLst/>
            </a:prstGeom>
            <a:noFill/>
            <a:ln w="12700">
              <a:solidFill>
                <a:schemeClr val="tx1"/>
              </a:solidFill>
              <a:miter lim="800000"/>
              <a:headEnd type="none" w="lg" len="lg"/>
              <a:tailEnd type="none" w="lg" len="lg"/>
            </a:ln>
            <a:effectLst/>
          </p:spPr>
        </p:cxnSp>
        <p:cxnSp>
          <p:nvCxnSpPr>
            <p:cNvPr id="815167" name="AutoShape 63"/>
            <p:cNvCxnSpPr>
              <a:cxnSpLocks noChangeShapeType="1"/>
              <a:stCxn id="815173" idx="2"/>
              <a:endCxn id="815189" idx="3"/>
            </p:cNvCxnSpPr>
            <p:nvPr/>
          </p:nvCxnSpPr>
          <p:spPr bwMode="auto">
            <a:xfrm flipH="1">
              <a:off x="4192" y="2460"/>
              <a:ext cx="146" cy="0"/>
            </a:xfrm>
            <a:prstGeom prst="straightConnector1">
              <a:avLst/>
            </a:prstGeom>
            <a:noFill/>
            <a:ln w="12700">
              <a:solidFill>
                <a:schemeClr val="tx1"/>
              </a:solidFill>
              <a:round/>
              <a:headEnd type="none" w="lg" len="lg"/>
              <a:tailEnd type="none" w="lg" len="lg"/>
            </a:ln>
            <a:effectLst/>
          </p:spPr>
        </p:cxnSp>
        <p:grpSp>
          <p:nvGrpSpPr>
            <p:cNvPr id="815168" name="Group 64"/>
            <p:cNvGrpSpPr>
              <a:grpSpLocks/>
            </p:cNvGrpSpPr>
            <p:nvPr/>
          </p:nvGrpSpPr>
          <p:grpSpPr bwMode="auto">
            <a:xfrm>
              <a:off x="4242" y="3784"/>
              <a:ext cx="288" cy="96"/>
              <a:chOff x="1392" y="3552"/>
              <a:chExt cx="288" cy="96"/>
            </a:xfrm>
          </p:grpSpPr>
          <p:sp>
            <p:nvSpPr>
              <p:cNvPr id="815169" name="Line 65"/>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5170" name="Line 66"/>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5171" name="Line 67"/>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5172" name="Line 68"/>
            <p:cNvSpPr>
              <a:spLocks noChangeShapeType="1"/>
            </p:cNvSpPr>
            <p:nvPr/>
          </p:nvSpPr>
          <p:spPr bwMode="auto">
            <a:xfrm flipV="1">
              <a:off x="4389" y="3631"/>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15173" name="Oval 69"/>
            <p:cNvSpPr>
              <a:spLocks noChangeArrowheads="1"/>
            </p:cNvSpPr>
            <p:nvPr/>
          </p:nvSpPr>
          <p:spPr bwMode="auto">
            <a:xfrm>
              <a:off x="4338" y="242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5174" name="Oval 70"/>
            <p:cNvSpPr>
              <a:spLocks noChangeArrowheads="1"/>
            </p:cNvSpPr>
            <p:nvPr/>
          </p:nvSpPr>
          <p:spPr bwMode="auto">
            <a:xfrm>
              <a:off x="4345" y="359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5176" name="AutoShape 72"/>
            <p:cNvCxnSpPr>
              <a:cxnSpLocks noChangeShapeType="1"/>
              <a:stCxn id="815185" idx="0"/>
              <a:endCxn id="815189" idx="1"/>
            </p:cNvCxnSpPr>
            <p:nvPr/>
          </p:nvCxnSpPr>
          <p:spPr bwMode="auto">
            <a:xfrm rot="16200000">
              <a:off x="3623" y="2575"/>
              <a:ext cx="376" cy="145"/>
            </a:xfrm>
            <a:prstGeom prst="bentConnector2">
              <a:avLst/>
            </a:prstGeom>
            <a:noFill/>
            <a:ln w="12700">
              <a:solidFill>
                <a:schemeClr val="tx1"/>
              </a:solidFill>
              <a:miter lim="800000"/>
              <a:headEnd type="none" w="lg" len="lg"/>
              <a:tailEnd type="none" w="lg" len="lg"/>
            </a:ln>
            <a:effectLst/>
          </p:spPr>
        </p:cxnSp>
        <p:sp>
          <p:nvSpPr>
            <p:cNvPr id="815179" name="Text Box 75"/>
            <p:cNvSpPr txBox="1">
              <a:spLocks noChangeArrowheads="1"/>
            </p:cNvSpPr>
            <p:nvPr/>
          </p:nvSpPr>
          <p:spPr bwMode="auto">
            <a:xfrm>
              <a:off x="5378" y="2934"/>
              <a:ext cx="34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LD</a:t>
              </a:r>
            </a:p>
          </p:txBody>
        </p:sp>
        <p:sp>
          <p:nvSpPr>
            <p:cNvPr id="815182" name="Oval 78"/>
            <p:cNvSpPr>
              <a:spLocks noChangeArrowheads="1"/>
            </p:cNvSpPr>
            <p:nvPr/>
          </p:nvSpPr>
          <p:spPr bwMode="auto">
            <a:xfrm>
              <a:off x="3572" y="2886"/>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5183" name="Text Box 79"/>
            <p:cNvSpPr txBox="1">
              <a:spLocks noChangeArrowheads="1"/>
            </p:cNvSpPr>
            <p:nvPr/>
          </p:nvSpPr>
          <p:spPr bwMode="auto">
            <a:xfrm>
              <a:off x="3681" y="2868"/>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5184" name="Text Box 80"/>
            <p:cNvSpPr txBox="1">
              <a:spLocks noChangeArrowheads="1"/>
            </p:cNvSpPr>
            <p:nvPr/>
          </p:nvSpPr>
          <p:spPr bwMode="auto">
            <a:xfrm>
              <a:off x="3678" y="2930"/>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5185" name="Text Box 81"/>
            <p:cNvSpPr txBox="1">
              <a:spLocks noChangeArrowheads="1"/>
            </p:cNvSpPr>
            <p:nvPr/>
          </p:nvSpPr>
          <p:spPr bwMode="auto">
            <a:xfrm>
              <a:off x="3639" y="2836"/>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5186" name="Text Box 82"/>
            <p:cNvSpPr txBox="1">
              <a:spLocks noChangeArrowheads="1"/>
            </p:cNvSpPr>
            <p:nvPr/>
          </p:nvSpPr>
          <p:spPr bwMode="auto">
            <a:xfrm>
              <a:off x="3643" y="2923"/>
              <a:ext cx="194" cy="231"/>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15188" name="AutoShape 84"/>
            <p:cNvCxnSpPr>
              <a:cxnSpLocks noChangeShapeType="1"/>
              <a:stCxn id="815205" idx="6"/>
              <a:endCxn id="815191" idx="1"/>
            </p:cNvCxnSpPr>
            <p:nvPr/>
          </p:nvCxnSpPr>
          <p:spPr bwMode="auto">
            <a:xfrm flipV="1">
              <a:off x="5235" y="3203"/>
              <a:ext cx="110" cy="428"/>
            </a:xfrm>
            <a:prstGeom prst="bentConnector2">
              <a:avLst/>
            </a:prstGeom>
            <a:noFill/>
            <a:ln w="12700">
              <a:solidFill>
                <a:schemeClr val="tx1"/>
              </a:solidFill>
              <a:miter lim="800000"/>
              <a:headEnd type="none" w="lg" len="lg"/>
              <a:tailEnd type="none" w="lg" len="lg"/>
            </a:ln>
            <a:effectLst/>
          </p:spPr>
        </p:cxnSp>
        <p:sp>
          <p:nvSpPr>
            <p:cNvPr id="815189" name="Rectangle 85"/>
            <p:cNvSpPr>
              <a:spLocks noChangeArrowheads="1"/>
            </p:cNvSpPr>
            <p:nvPr/>
          </p:nvSpPr>
          <p:spPr bwMode="auto">
            <a:xfrm>
              <a:off x="3883" y="236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5191" name="Rectangle 87"/>
            <p:cNvSpPr>
              <a:spLocks noChangeArrowheads="1"/>
            </p:cNvSpPr>
            <p:nvPr/>
          </p:nvSpPr>
          <p:spPr bwMode="auto">
            <a:xfrm rot="-5400000">
              <a:off x="5189" y="295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5197" name="Rectangle 93"/>
            <p:cNvSpPr>
              <a:spLocks noChangeArrowheads="1"/>
            </p:cNvSpPr>
            <p:nvPr/>
          </p:nvSpPr>
          <p:spPr bwMode="auto">
            <a:xfrm>
              <a:off x="4536" y="2151"/>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5198" name="Rectangle 94"/>
            <p:cNvSpPr>
              <a:spLocks noChangeArrowheads="1"/>
            </p:cNvSpPr>
            <p:nvPr/>
          </p:nvSpPr>
          <p:spPr bwMode="auto">
            <a:xfrm>
              <a:off x="4536" y="255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15199" name="AutoShape 95"/>
            <p:cNvCxnSpPr>
              <a:cxnSpLocks noChangeShapeType="1"/>
              <a:stCxn id="815173" idx="4"/>
              <a:endCxn id="815198" idx="1"/>
            </p:cNvCxnSpPr>
            <p:nvPr/>
          </p:nvCxnSpPr>
          <p:spPr bwMode="auto">
            <a:xfrm rot="16200000" flipH="1">
              <a:off x="4381" y="2497"/>
              <a:ext cx="154" cy="156"/>
            </a:xfrm>
            <a:prstGeom prst="bentConnector2">
              <a:avLst/>
            </a:prstGeom>
            <a:noFill/>
            <a:ln w="12700">
              <a:solidFill>
                <a:schemeClr val="tx1"/>
              </a:solidFill>
              <a:miter lim="800000"/>
              <a:headEnd type="none" w="lg" len="lg"/>
              <a:tailEnd type="none" w="lg" len="lg"/>
            </a:ln>
            <a:effectLst/>
          </p:spPr>
        </p:cxnSp>
        <p:cxnSp>
          <p:nvCxnSpPr>
            <p:cNvPr id="815200" name="AutoShape 96"/>
            <p:cNvCxnSpPr>
              <a:cxnSpLocks noChangeShapeType="1"/>
              <a:stCxn id="815173" idx="0"/>
              <a:endCxn id="815197" idx="1"/>
            </p:cNvCxnSpPr>
            <p:nvPr/>
          </p:nvCxnSpPr>
          <p:spPr bwMode="auto">
            <a:xfrm rot="16200000">
              <a:off x="4371" y="2256"/>
              <a:ext cx="174" cy="156"/>
            </a:xfrm>
            <a:prstGeom prst="bentConnector2">
              <a:avLst/>
            </a:prstGeom>
            <a:noFill/>
            <a:ln w="12700">
              <a:solidFill>
                <a:schemeClr val="tx1"/>
              </a:solidFill>
              <a:miter lim="800000"/>
              <a:headEnd type="none" w="lg" len="lg"/>
              <a:tailEnd type="none" w="lg" len="lg"/>
            </a:ln>
            <a:effectLst/>
          </p:spPr>
        </p:cxnSp>
        <p:sp>
          <p:nvSpPr>
            <p:cNvPr id="815201" name="Oval 97"/>
            <p:cNvSpPr>
              <a:spLocks noChangeArrowheads="1"/>
            </p:cNvSpPr>
            <p:nvPr/>
          </p:nvSpPr>
          <p:spPr bwMode="auto">
            <a:xfrm>
              <a:off x="4960" y="241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5202" name="AutoShape 98"/>
            <p:cNvCxnSpPr>
              <a:cxnSpLocks noChangeShapeType="1"/>
              <a:stCxn id="815201" idx="4"/>
              <a:endCxn id="815198" idx="3"/>
            </p:cNvCxnSpPr>
            <p:nvPr/>
          </p:nvCxnSpPr>
          <p:spPr bwMode="auto">
            <a:xfrm rot="5400000">
              <a:off x="4843" y="2492"/>
              <a:ext cx="162" cy="157"/>
            </a:xfrm>
            <a:prstGeom prst="bentConnector2">
              <a:avLst/>
            </a:prstGeom>
            <a:noFill/>
            <a:ln w="12700">
              <a:solidFill>
                <a:schemeClr val="tx1"/>
              </a:solidFill>
              <a:miter lim="800000"/>
              <a:headEnd type="none" w="lg" len="lg"/>
              <a:tailEnd type="none" w="lg" len="lg"/>
            </a:ln>
            <a:effectLst/>
          </p:spPr>
        </p:cxnSp>
        <p:cxnSp>
          <p:nvCxnSpPr>
            <p:cNvPr id="815203" name="AutoShape 99"/>
            <p:cNvCxnSpPr>
              <a:cxnSpLocks noChangeShapeType="1"/>
              <a:stCxn id="815201" idx="0"/>
              <a:endCxn id="815197" idx="3"/>
            </p:cNvCxnSpPr>
            <p:nvPr/>
          </p:nvCxnSpPr>
          <p:spPr bwMode="auto">
            <a:xfrm rot="5400000" flipH="1">
              <a:off x="4841" y="2251"/>
              <a:ext cx="166" cy="157"/>
            </a:xfrm>
            <a:prstGeom prst="bentConnector2">
              <a:avLst/>
            </a:prstGeom>
            <a:noFill/>
            <a:ln w="12700">
              <a:solidFill>
                <a:schemeClr val="tx1"/>
              </a:solidFill>
              <a:miter lim="800000"/>
              <a:headEnd type="none" w="lg" len="lg"/>
              <a:tailEnd type="none" w="lg" len="lg"/>
            </a:ln>
            <a:effectLst/>
          </p:spPr>
        </p:cxnSp>
        <p:sp>
          <p:nvSpPr>
            <p:cNvPr id="815204" name="Oval 100"/>
            <p:cNvSpPr>
              <a:spLocks noChangeArrowheads="1"/>
            </p:cNvSpPr>
            <p:nvPr/>
          </p:nvSpPr>
          <p:spPr bwMode="auto">
            <a:xfrm>
              <a:off x="5152" y="2414"/>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5205" name="Oval 101"/>
            <p:cNvSpPr>
              <a:spLocks noChangeArrowheads="1"/>
            </p:cNvSpPr>
            <p:nvPr/>
          </p:nvSpPr>
          <p:spPr bwMode="auto">
            <a:xfrm>
              <a:off x="5152" y="3592"/>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5206" name="AutoShape 102"/>
            <p:cNvCxnSpPr>
              <a:cxnSpLocks noChangeShapeType="1"/>
              <a:stCxn id="815174" idx="6"/>
              <a:endCxn id="815205" idx="2"/>
            </p:cNvCxnSpPr>
            <p:nvPr/>
          </p:nvCxnSpPr>
          <p:spPr bwMode="auto">
            <a:xfrm>
              <a:off x="4428" y="3631"/>
              <a:ext cx="724" cy="0"/>
            </a:xfrm>
            <a:prstGeom prst="straightConnector1">
              <a:avLst/>
            </a:prstGeom>
            <a:noFill/>
            <a:ln w="12700">
              <a:solidFill>
                <a:schemeClr val="tx1"/>
              </a:solidFill>
              <a:round/>
              <a:headEnd type="none" w="lg" len="lg"/>
              <a:tailEnd type="none" w="lg" len="lg"/>
            </a:ln>
            <a:effectLst/>
          </p:spPr>
        </p:cxnSp>
        <p:cxnSp>
          <p:nvCxnSpPr>
            <p:cNvPr id="815207" name="AutoShape 103"/>
            <p:cNvCxnSpPr>
              <a:cxnSpLocks noChangeShapeType="1"/>
              <a:stCxn id="815191" idx="3"/>
              <a:endCxn id="815204" idx="6"/>
            </p:cNvCxnSpPr>
            <p:nvPr/>
          </p:nvCxnSpPr>
          <p:spPr bwMode="auto">
            <a:xfrm rot="5400000" flipH="1">
              <a:off x="5069" y="2619"/>
              <a:ext cx="441" cy="110"/>
            </a:xfrm>
            <a:prstGeom prst="bentConnector2">
              <a:avLst/>
            </a:prstGeom>
            <a:noFill/>
            <a:ln w="12700">
              <a:solidFill>
                <a:schemeClr val="tx1"/>
              </a:solidFill>
              <a:miter lim="800000"/>
              <a:headEnd type="none" w="lg" len="lg"/>
              <a:tailEnd type="none" w="lg" len="lg"/>
            </a:ln>
            <a:effectLst/>
          </p:spPr>
        </p:cxnSp>
        <p:cxnSp>
          <p:nvCxnSpPr>
            <p:cNvPr id="815208" name="AutoShape 104"/>
            <p:cNvCxnSpPr>
              <a:cxnSpLocks noChangeShapeType="1"/>
              <a:stCxn id="815201" idx="6"/>
              <a:endCxn id="815204" idx="2"/>
            </p:cNvCxnSpPr>
            <p:nvPr/>
          </p:nvCxnSpPr>
          <p:spPr bwMode="auto">
            <a:xfrm>
              <a:off x="5043" y="2452"/>
              <a:ext cx="109" cy="1"/>
            </a:xfrm>
            <a:prstGeom prst="straightConnector1">
              <a:avLst/>
            </a:prstGeom>
            <a:noFill/>
            <a:ln w="12700">
              <a:solidFill>
                <a:schemeClr val="tx1"/>
              </a:solidFill>
              <a:round/>
              <a:headEnd type="none" w="lg" len="lg"/>
              <a:tailEnd type="none" w="lg" len="lg"/>
            </a:ln>
            <a:effectLst/>
          </p:spPr>
        </p:cxnSp>
        <p:sp>
          <p:nvSpPr>
            <p:cNvPr id="815209" name="Text Box 105"/>
            <p:cNvSpPr txBox="1">
              <a:spLocks noChangeArrowheads="1"/>
            </p:cNvSpPr>
            <p:nvPr/>
          </p:nvSpPr>
          <p:spPr bwMode="auto">
            <a:xfrm>
              <a:off x="4528" y="1920"/>
              <a:ext cx="276"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a:t>
              </a:r>
            </a:p>
          </p:txBody>
        </p:sp>
        <p:sp>
          <p:nvSpPr>
            <p:cNvPr id="815210" name="Text Box 106"/>
            <p:cNvSpPr txBox="1">
              <a:spLocks noChangeArrowheads="1"/>
            </p:cNvSpPr>
            <p:nvPr/>
          </p:nvSpPr>
          <p:spPr bwMode="auto">
            <a:xfrm>
              <a:off x="4567" y="2748"/>
              <a:ext cx="281"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C</a:t>
              </a:r>
            </a:p>
          </p:txBody>
        </p:sp>
        <p:sp>
          <p:nvSpPr>
            <p:cNvPr id="815214" name="Text Box 110"/>
            <p:cNvSpPr txBox="1">
              <a:spLocks noChangeArrowheads="1"/>
            </p:cNvSpPr>
            <p:nvPr/>
          </p:nvSpPr>
          <p:spPr bwMode="auto">
            <a:xfrm>
              <a:off x="3264" y="2668"/>
              <a:ext cx="506" cy="231"/>
            </a:xfrm>
            <a:prstGeom prst="rect">
              <a:avLst/>
            </a:prstGeom>
            <a:noFill/>
            <a:ln w="12700">
              <a:noFill/>
              <a:miter lim="800000"/>
              <a:headEnd type="none" w="lg" len="lg"/>
              <a:tailEnd type="none" w="lg" len="lg"/>
            </a:ln>
            <a:effectLst/>
          </p:spPr>
          <p:txBody>
            <a:bodyPr wrap="none">
              <a:spAutoFit/>
            </a:bodyPr>
            <a:lstStyle/>
            <a:p>
              <a:r>
                <a:rPr lang="en-US" b="1"/>
                <a:t>V</a:t>
              </a:r>
              <a:r>
                <a:rPr lang="en-US" b="1" baseline="-25000"/>
                <a:t>s</a:t>
              </a:r>
              <a:r>
                <a:rPr lang="en-US" b="1"/>
                <a:t>(j</a:t>
              </a:r>
              <a:r>
                <a:rPr lang="el-GR" b="1">
                  <a:cs typeface="Times New Roman" pitchFamily="18" charset="0"/>
                </a:rPr>
                <a:t>ω</a:t>
              </a:r>
              <a:r>
                <a:rPr lang="en-US" b="1">
                  <a:cs typeface="Times New Roman" pitchFamily="18" charset="0"/>
                </a:rPr>
                <a:t>)</a:t>
              </a:r>
              <a:endParaRPr lang="el-GR" b="1">
                <a:cs typeface="Times New Roman" pitchFamily="18" charset="0"/>
              </a:endParaRPr>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Date Placeholder 4"/>
          <p:cNvSpPr>
            <a:spLocks noGrp="1"/>
          </p:cNvSpPr>
          <p:nvPr>
            <p:ph type="dt" sz="half" idx="10"/>
          </p:nvPr>
        </p:nvSpPr>
        <p:spPr/>
        <p:txBody>
          <a:bodyPr/>
          <a:lstStyle/>
          <a:p>
            <a:r>
              <a:rPr lang="en-US"/>
              <a:t>ECEN 301</a:t>
            </a:r>
          </a:p>
        </p:txBody>
      </p:sp>
      <p:sp>
        <p:nvSpPr>
          <p:cNvPr id="31" name="Footer Placeholder 5"/>
          <p:cNvSpPr>
            <a:spLocks noGrp="1"/>
          </p:cNvSpPr>
          <p:nvPr>
            <p:ph type="ftr" sz="quarter" idx="11"/>
          </p:nvPr>
        </p:nvSpPr>
        <p:spPr/>
        <p:txBody>
          <a:bodyPr/>
          <a:lstStyle/>
          <a:p>
            <a:r>
              <a:rPr lang="en-US"/>
              <a:t>Discussion #14 – AC Circuit Analysis</a:t>
            </a:r>
          </a:p>
        </p:txBody>
      </p:sp>
      <p:sp>
        <p:nvSpPr>
          <p:cNvPr id="32" name="Slide Number Placeholder 6"/>
          <p:cNvSpPr>
            <a:spLocks noGrp="1"/>
          </p:cNvSpPr>
          <p:nvPr>
            <p:ph type="sldNum" sz="quarter" idx="12"/>
          </p:nvPr>
        </p:nvSpPr>
        <p:spPr/>
        <p:txBody>
          <a:bodyPr/>
          <a:lstStyle/>
          <a:p>
            <a:pPr lvl="1"/>
            <a:fld id="{5BAA4110-3CF2-4CFE-B53B-0B44C798F35B}" type="slidenum">
              <a:rPr lang="en-US"/>
              <a:pPr lvl="1"/>
              <a:t>39</a:t>
            </a:fld>
            <a:endParaRPr lang="en-US"/>
          </a:p>
        </p:txBody>
      </p:sp>
      <p:sp>
        <p:nvSpPr>
          <p:cNvPr id="816130" name="Rectangle 2"/>
          <p:cNvSpPr>
            <a:spLocks noGrp="1" noChangeArrowheads="1"/>
          </p:cNvSpPr>
          <p:nvPr>
            <p:ph type="title"/>
          </p:nvPr>
        </p:nvSpPr>
        <p:spPr/>
        <p:txBody>
          <a:bodyPr/>
          <a:lstStyle/>
          <a:p>
            <a:r>
              <a:rPr lang="en-US"/>
              <a:t>AC Equivalent Circuits</a:t>
            </a:r>
          </a:p>
        </p:txBody>
      </p:sp>
      <p:sp>
        <p:nvSpPr>
          <p:cNvPr id="816131" name="Rectangle 3"/>
          <p:cNvSpPr>
            <a:spLocks noGrp="1" noChangeArrowheads="1"/>
          </p:cNvSpPr>
          <p:nvPr>
            <p:ph type="body" sz="half" idx="1"/>
          </p:nvPr>
        </p:nvSpPr>
        <p:spPr>
          <a:xfrm>
            <a:off x="406400" y="1333500"/>
            <a:ext cx="8509000" cy="1028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sp>
        <p:nvSpPr>
          <p:cNvPr id="816184" name="Text Box 56"/>
          <p:cNvSpPr txBox="1">
            <a:spLocks noChangeArrowheads="1"/>
          </p:cNvSpPr>
          <p:nvPr/>
        </p:nvSpPr>
        <p:spPr bwMode="auto">
          <a:xfrm>
            <a:off x="4495800" y="2362200"/>
            <a:ext cx="4191000" cy="1203325"/>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Find </a:t>
            </a:r>
            <a:r>
              <a:rPr lang="en-US" b="1">
                <a:cs typeface="Times New Roman" pitchFamily="18" charset="0"/>
              </a:rPr>
              <a:t>Z</a:t>
            </a:r>
            <a:r>
              <a:rPr lang="en-US" b="1" baseline="-25000">
                <a:cs typeface="Times New Roman" pitchFamily="18" charset="0"/>
              </a:rPr>
              <a:t>T</a:t>
            </a:r>
          </a:p>
          <a:p>
            <a:pPr marL="914400" lvl="1" indent="-457200" algn="l">
              <a:buFontTx/>
              <a:buChar char="•"/>
            </a:pPr>
            <a:r>
              <a:rPr lang="en-US">
                <a:cs typeface="Times New Roman" pitchFamily="18" charset="0"/>
              </a:rPr>
              <a:t>Remove load &amp; zero sources</a:t>
            </a:r>
          </a:p>
        </p:txBody>
      </p:sp>
      <p:sp>
        <p:nvSpPr>
          <p:cNvPr id="816186" name="Text Box 58"/>
          <p:cNvSpPr txBox="1">
            <a:spLocks noChangeArrowheads="1"/>
          </p:cNvSpPr>
          <p:nvPr/>
        </p:nvSpPr>
        <p:spPr bwMode="auto">
          <a:xfrm>
            <a:off x="1471613" y="2833688"/>
            <a:ext cx="452437"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16188" name="AutoShape 60"/>
          <p:cNvCxnSpPr>
            <a:cxnSpLocks noChangeShapeType="1"/>
            <a:stCxn id="816194" idx="2"/>
            <a:endCxn id="816205" idx="3"/>
          </p:cNvCxnSpPr>
          <p:nvPr/>
        </p:nvCxnSpPr>
        <p:spPr bwMode="auto">
          <a:xfrm flipH="1">
            <a:off x="1965325" y="3371850"/>
            <a:ext cx="231775" cy="0"/>
          </a:xfrm>
          <a:prstGeom prst="straightConnector1">
            <a:avLst/>
          </a:prstGeom>
          <a:noFill/>
          <a:ln w="12700">
            <a:solidFill>
              <a:schemeClr val="tx1"/>
            </a:solidFill>
            <a:round/>
            <a:headEnd type="none" w="lg" len="lg"/>
            <a:tailEnd type="none" w="lg" len="lg"/>
          </a:ln>
          <a:effectLst/>
        </p:spPr>
      </p:cxnSp>
      <p:grpSp>
        <p:nvGrpSpPr>
          <p:cNvPr id="816189" name="Group 61"/>
          <p:cNvGrpSpPr>
            <a:grpSpLocks/>
          </p:cNvGrpSpPr>
          <p:nvPr/>
        </p:nvGrpSpPr>
        <p:grpSpPr bwMode="auto">
          <a:xfrm>
            <a:off x="2044700" y="5473700"/>
            <a:ext cx="457200" cy="152400"/>
            <a:chOff x="1392" y="3552"/>
            <a:chExt cx="288" cy="96"/>
          </a:xfrm>
        </p:grpSpPr>
        <p:sp>
          <p:nvSpPr>
            <p:cNvPr id="816190" name="Line 62"/>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6191" name="Line 63"/>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6192" name="Line 64"/>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6193" name="Line 65"/>
          <p:cNvSpPr>
            <a:spLocks noChangeShapeType="1"/>
          </p:cNvSpPr>
          <p:nvPr/>
        </p:nvSpPr>
        <p:spPr bwMode="auto">
          <a:xfrm flipV="1">
            <a:off x="2278063" y="5230813"/>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16194" name="Oval 66"/>
          <p:cNvSpPr>
            <a:spLocks noChangeArrowheads="1"/>
          </p:cNvSpPr>
          <p:nvPr/>
        </p:nvSpPr>
        <p:spPr bwMode="auto">
          <a:xfrm>
            <a:off x="2197100" y="33099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6195" name="Oval 67"/>
          <p:cNvSpPr>
            <a:spLocks noChangeArrowheads="1"/>
          </p:cNvSpPr>
          <p:nvPr/>
        </p:nvSpPr>
        <p:spPr bwMode="auto">
          <a:xfrm>
            <a:off x="2208213" y="5168900"/>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6196" name="AutoShape 68"/>
          <p:cNvCxnSpPr>
            <a:cxnSpLocks noChangeShapeType="1"/>
            <a:stCxn id="816195" idx="2"/>
            <a:endCxn id="816205" idx="1"/>
          </p:cNvCxnSpPr>
          <p:nvPr/>
        </p:nvCxnSpPr>
        <p:spPr bwMode="auto">
          <a:xfrm rot="10800000">
            <a:off x="1474788" y="3371850"/>
            <a:ext cx="733425" cy="1858963"/>
          </a:xfrm>
          <a:prstGeom prst="bentConnector3">
            <a:avLst>
              <a:gd name="adj1" fmla="val 131167"/>
            </a:avLst>
          </a:prstGeom>
          <a:noFill/>
          <a:ln w="12700">
            <a:solidFill>
              <a:schemeClr val="tx1"/>
            </a:solidFill>
            <a:miter lim="800000"/>
            <a:headEnd type="none" w="lg" len="lg"/>
            <a:tailEnd type="none" w="lg" len="lg"/>
          </a:ln>
          <a:effectLst/>
        </p:spPr>
      </p:cxnSp>
      <p:sp>
        <p:nvSpPr>
          <p:cNvPr id="816205" name="Rectangle 77"/>
          <p:cNvSpPr>
            <a:spLocks noChangeArrowheads="1"/>
          </p:cNvSpPr>
          <p:nvPr/>
        </p:nvSpPr>
        <p:spPr bwMode="auto">
          <a:xfrm>
            <a:off x="1474788" y="321945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6207" name="Rectangle 79"/>
          <p:cNvSpPr>
            <a:spLocks noChangeArrowheads="1"/>
          </p:cNvSpPr>
          <p:nvPr/>
        </p:nvSpPr>
        <p:spPr bwMode="auto">
          <a:xfrm>
            <a:off x="2511425" y="2881313"/>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6208" name="Rectangle 80"/>
          <p:cNvSpPr>
            <a:spLocks noChangeArrowheads="1"/>
          </p:cNvSpPr>
          <p:nvPr/>
        </p:nvSpPr>
        <p:spPr bwMode="auto">
          <a:xfrm>
            <a:off x="2511425" y="3524250"/>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16209" name="AutoShape 81"/>
          <p:cNvCxnSpPr>
            <a:cxnSpLocks noChangeShapeType="1"/>
            <a:stCxn id="816194" idx="4"/>
            <a:endCxn id="816208" idx="1"/>
          </p:cNvCxnSpPr>
          <p:nvPr/>
        </p:nvCxnSpPr>
        <p:spPr bwMode="auto">
          <a:xfrm rot="16200000" flipH="1">
            <a:off x="2265362" y="3430588"/>
            <a:ext cx="244475" cy="247650"/>
          </a:xfrm>
          <a:prstGeom prst="bentConnector2">
            <a:avLst/>
          </a:prstGeom>
          <a:noFill/>
          <a:ln w="12700">
            <a:solidFill>
              <a:schemeClr val="tx1"/>
            </a:solidFill>
            <a:miter lim="800000"/>
            <a:headEnd type="none" w="lg" len="lg"/>
            <a:tailEnd type="none" w="lg" len="lg"/>
          </a:ln>
          <a:effectLst/>
        </p:spPr>
      </p:cxnSp>
      <p:cxnSp>
        <p:nvCxnSpPr>
          <p:cNvPr id="816210" name="AutoShape 82"/>
          <p:cNvCxnSpPr>
            <a:cxnSpLocks noChangeShapeType="1"/>
            <a:stCxn id="816194" idx="0"/>
            <a:endCxn id="816207" idx="1"/>
          </p:cNvCxnSpPr>
          <p:nvPr/>
        </p:nvCxnSpPr>
        <p:spPr bwMode="auto">
          <a:xfrm rot="16200000">
            <a:off x="2249487" y="3048001"/>
            <a:ext cx="276225" cy="247650"/>
          </a:xfrm>
          <a:prstGeom prst="bentConnector2">
            <a:avLst/>
          </a:prstGeom>
          <a:noFill/>
          <a:ln w="12700">
            <a:solidFill>
              <a:schemeClr val="tx1"/>
            </a:solidFill>
            <a:miter lim="800000"/>
            <a:headEnd type="none" w="lg" len="lg"/>
            <a:tailEnd type="none" w="lg" len="lg"/>
          </a:ln>
          <a:effectLst/>
        </p:spPr>
      </p:cxnSp>
      <p:sp>
        <p:nvSpPr>
          <p:cNvPr id="816211" name="Oval 83"/>
          <p:cNvSpPr>
            <a:spLocks noChangeArrowheads="1"/>
          </p:cNvSpPr>
          <p:nvPr/>
        </p:nvSpPr>
        <p:spPr bwMode="auto">
          <a:xfrm>
            <a:off x="3184525" y="32972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6212" name="AutoShape 84"/>
          <p:cNvCxnSpPr>
            <a:cxnSpLocks noChangeShapeType="1"/>
            <a:stCxn id="816211" idx="4"/>
            <a:endCxn id="816208" idx="3"/>
          </p:cNvCxnSpPr>
          <p:nvPr/>
        </p:nvCxnSpPr>
        <p:spPr bwMode="auto">
          <a:xfrm rot="5400000">
            <a:off x="2997994" y="3423444"/>
            <a:ext cx="257175" cy="249237"/>
          </a:xfrm>
          <a:prstGeom prst="bentConnector2">
            <a:avLst/>
          </a:prstGeom>
          <a:noFill/>
          <a:ln w="12700">
            <a:solidFill>
              <a:schemeClr val="tx1"/>
            </a:solidFill>
            <a:miter lim="800000"/>
            <a:headEnd type="none" w="lg" len="lg"/>
            <a:tailEnd type="none" w="lg" len="lg"/>
          </a:ln>
          <a:effectLst/>
        </p:spPr>
      </p:cxnSp>
      <p:cxnSp>
        <p:nvCxnSpPr>
          <p:cNvPr id="816213" name="AutoShape 85"/>
          <p:cNvCxnSpPr>
            <a:cxnSpLocks noChangeShapeType="1"/>
            <a:stCxn id="816211" idx="0"/>
            <a:endCxn id="816207" idx="3"/>
          </p:cNvCxnSpPr>
          <p:nvPr/>
        </p:nvCxnSpPr>
        <p:spPr bwMode="auto">
          <a:xfrm rot="5400000" flipH="1">
            <a:off x="2994819" y="3040857"/>
            <a:ext cx="263525" cy="249237"/>
          </a:xfrm>
          <a:prstGeom prst="bentConnector2">
            <a:avLst/>
          </a:prstGeom>
          <a:noFill/>
          <a:ln w="12700">
            <a:solidFill>
              <a:schemeClr val="tx1"/>
            </a:solidFill>
            <a:miter lim="800000"/>
            <a:headEnd type="none" w="lg" len="lg"/>
            <a:tailEnd type="none" w="lg" len="lg"/>
          </a:ln>
          <a:effectLst/>
        </p:spPr>
      </p:cxnSp>
      <p:sp>
        <p:nvSpPr>
          <p:cNvPr id="816214" name="Oval 86"/>
          <p:cNvSpPr>
            <a:spLocks noChangeArrowheads="1"/>
          </p:cNvSpPr>
          <p:nvPr/>
        </p:nvSpPr>
        <p:spPr bwMode="auto">
          <a:xfrm>
            <a:off x="3489325" y="3298825"/>
            <a:ext cx="131763" cy="12223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6215" name="Oval 87"/>
          <p:cNvSpPr>
            <a:spLocks noChangeArrowheads="1"/>
          </p:cNvSpPr>
          <p:nvPr/>
        </p:nvSpPr>
        <p:spPr bwMode="auto">
          <a:xfrm>
            <a:off x="3489325" y="5168900"/>
            <a:ext cx="131763" cy="12223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6216" name="AutoShape 88"/>
          <p:cNvCxnSpPr>
            <a:cxnSpLocks noChangeShapeType="1"/>
            <a:stCxn id="816195" idx="6"/>
            <a:endCxn id="816215" idx="2"/>
          </p:cNvCxnSpPr>
          <p:nvPr/>
        </p:nvCxnSpPr>
        <p:spPr bwMode="auto">
          <a:xfrm>
            <a:off x="2339975" y="5230813"/>
            <a:ext cx="1149350" cy="0"/>
          </a:xfrm>
          <a:prstGeom prst="straightConnector1">
            <a:avLst/>
          </a:prstGeom>
          <a:noFill/>
          <a:ln w="12700">
            <a:solidFill>
              <a:schemeClr val="tx1"/>
            </a:solidFill>
            <a:round/>
            <a:headEnd type="none" w="lg" len="lg"/>
            <a:tailEnd type="none" w="lg" len="lg"/>
          </a:ln>
          <a:effectLst/>
        </p:spPr>
      </p:cxnSp>
      <p:cxnSp>
        <p:nvCxnSpPr>
          <p:cNvPr id="816218" name="AutoShape 90"/>
          <p:cNvCxnSpPr>
            <a:cxnSpLocks noChangeShapeType="1"/>
            <a:stCxn id="816211" idx="6"/>
            <a:endCxn id="816214" idx="2"/>
          </p:cNvCxnSpPr>
          <p:nvPr/>
        </p:nvCxnSpPr>
        <p:spPr bwMode="auto">
          <a:xfrm>
            <a:off x="3316288" y="3359150"/>
            <a:ext cx="173037" cy="1588"/>
          </a:xfrm>
          <a:prstGeom prst="straightConnector1">
            <a:avLst/>
          </a:prstGeom>
          <a:noFill/>
          <a:ln w="12700">
            <a:solidFill>
              <a:schemeClr val="tx1"/>
            </a:solidFill>
            <a:round/>
            <a:headEnd type="none" w="lg" len="lg"/>
            <a:tailEnd type="none" w="lg" len="lg"/>
          </a:ln>
          <a:effectLst/>
        </p:spPr>
      </p:cxnSp>
      <p:sp>
        <p:nvSpPr>
          <p:cNvPr id="816219" name="Text Box 91"/>
          <p:cNvSpPr txBox="1">
            <a:spLocks noChangeArrowheads="1"/>
          </p:cNvSpPr>
          <p:nvPr/>
        </p:nvSpPr>
        <p:spPr bwMode="auto">
          <a:xfrm>
            <a:off x="2498725" y="2514600"/>
            <a:ext cx="4381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a:t>
            </a:r>
          </a:p>
        </p:txBody>
      </p:sp>
      <p:sp>
        <p:nvSpPr>
          <p:cNvPr id="816220" name="Text Box 92"/>
          <p:cNvSpPr txBox="1">
            <a:spLocks noChangeArrowheads="1"/>
          </p:cNvSpPr>
          <p:nvPr/>
        </p:nvSpPr>
        <p:spPr bwMode="auto">
          <a:xfrm>
            <a:off x="2560638" y="3829050"/>
            <a:ext cx="446087"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C</a:t>
            </a:r>
          </a:p>
        </p:txBody>
      </p:sp>
      <p:graphicFrame>
        <p:nvGraphicFramePr>
          <p:cNvPr id="816222" name="Object 94"/>
          <p:cNvGraphicFramePr>
            <a:graphicFrameLocks noChangeAspect="1"/>
          </p:cNvGraphicFramePr>
          <p:nvPr>
            <p:ph sz="half" idx="2"/>
          </p:nvPr>
        </p:nvGraphicFramePr>
        <p:xfrm>
          <a:off x="5334000" y="3676650"/>
          <a:ext cx="2743200" cy="2359025"/>
        </p:xfrm>
        <a:graphic>
          <a:graphicData uri="http://schemas.openxmlformats.org/presentationml/2006/ole">
            <p:oleObj spid="_x0000_s816222" name="Equation" r:id="rId3" imgW="1726920" imgH="1485720"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Date Placeholder 3"/>
          <p:cNvSpPr>
            <a:spLocks noGrp="1"/>
          </p:cNvSpPr>
          <p:nvPr>
            <p:ph type="dt" sz="half" idx="10"/>
          </p:nvPr>
        </p:nvSpPr>
        <p:spPr/>
        <p:txBody>
          <a:bodyPr/>
          <a:lstStyle/>
          <a:p>
            <a:r>
              <a:rPr lang="en-US"/>
              <a:t>ECEN 301</a:t>
            </a:r>
          </a:p>
        </p:txBody>
      </p:sp>
      <p:sp>
        <p:nvSpPr>
          <p:cNvPr id="111" name="Footer Placeholder 4"/>
          <p:cNvSpPr>
            <a:spLocks noGrp="1"/>
          </p:cNvSpPr>
          <p:nvPr>
            <p:ph type="ftr" sz="quarter" idx="11"/>
          </p:nvPr>
        </p:nvSpPr>
        <p:spPr/>
        <p:txBody>
          <a:bodyPr/>
          <a:lstStyle/>
          <a:p>
            <a:r>
              <a:rPr lang="en-US"/>
              <a:t>Discussion #14 – AC Circuit Analysis</a:t>
            </a:r>
          </a:p>
        </p:txBody>
      </p:sp>
      <p:sp>
        <p:nvSpPr>
          <p:cNvPr id="112" name="Slide Number Placeholder 5"/>
          <p:cNvSpPr>
            <a:spLocks noGrp="1"/>
          </p:cNvSpPr>
          <p:nvPr>
            <p:ph type="sldNum" sz="quarter" idx="12"/>
          </p:nvPr>
        </p:nvSpPr>
        <p:spPr/>
        <p:txBody>
          <a:bodyPr/>
          <a:lstStyle/>
          <a:p>
            <a:pPr lvl="1"/>
            <a:fld id="{7DFBAE3F-626C-43EB-8D7B-19638A69C893}" type="slidenum">
              <a:rPr lang="en-US"/>
              <a:pPr lvl="1"/>
              <a:t>4</a:t>
            </a:fld>
            <a:endParaRPr lang="en-US"/>
          </a:p>
        </p:txBody>
      </p:sp>
      <p:sp>
        <p:nvSpPr>
          <p:cNvPr id="782338" name="Rectangle 2"/>
          <p:cNvSpPr>
            <a:spLocks noGrp="1" noChangeArrowheads="1"/>
          </p:cNvSpPr>
          <p:nvPr>
            <p:ph type="title"/>
          </p:nvPr>
        </p:nvSpPr>
        <p:spPr/>
        <p:txBody>
          <a:bodyPr/>
          <a:lstStyle/>
          <a:p>
            <a:r>
              <a:rPr lang="en-US"/>
              <a:t>RLC Circuits</a:t>
            </a:r>
          </a:p>
        </p:txBody>
      </p:sp>
      <p:sp>
        <p:nvSpPr>
          <p:cNvPr id="782339" name="Rectangle 3"/>
          <p:cNvSpPr>
            <a:spLocks noGrp="1" noChangeArrowheads="1"/>
          </p:cNvSpPr>
          <p:nvPr>
            <p:ph type="body" idx="1"/>
          </p:nvPr>
        </p:nvSpPr>
        <p:spPr>
          <a:solidFill>
            <a:srgbClr val="8495A9"/>
          </a:solidFill>
          <a:ln>
            <a:solidFill>
              <a:schemeClr val="tx1"/>
            </a:solidFill>
          </a:ln>
        </p:spPr>
        <p:txBody>
          <a:bodyPr/>
          <a:lstStyle/>
          <a:p>
            <a:pPr>
              <a:buFont typeface="Monotype Sorts" pitchFamily="2" charset="2"/>
              <a:buNone/>
            </a:pPr>
            <a:r>
              <a:rPr lang="en-US" sz="2800" b="1" u="sng"/>
              <a:t>Linear passive circuit elements</a:t>
            </a:r>
            <a:r>
              <a:rPr lang="en-US" sz="2800"/>
              <a:t>: resistors (</a:t>
            </a:r>
            <a:r>
              <a:rPr lang="en-US" sz="2800" b="1"/>
              <a:t>R</a:t>
            </a:r>
            <a:r>
              <a:rPr lang="en-US" sz="2800"/>
              <a:t>), inductors (</a:t>
            </a:r>
            <a:r>
              <a:rPr lang="en-US" sz="2800" b="1"/>
              <a:t>L</a:t>
            </a:r>
            <a:r>
              <a:rPr lang="en-US" sz="2800"/>
              <a:t>), and capacitors (</a:t>
            </a:r>
            <a:r>
              <a:rPr lang="en-US" sz="2800" b="1"/>
              <a:t>C</a:t>
            </a:r>
            <a:r>
              <a:rPr lang="en-US" sz="2800"/>
              <a:t>) (a.k.a. RLC circuits)</a:t>
            </a:r>
          </a:p>
          <a:p>
            <a:pPr lvl="1">
              <a:buClr>
                <a:schemeClr val="tx1"/>
              </a:buClr>
            </a:pPr>
            <a:r>
              <a:rPr lang="en-US" sz="2400"/>
              <a:t>Assume </a:t>
            </a:r>
            <a:r>
              <a:rPr lang="en-US" sz="2400" b="1"/>
              <a:t>RLC</a:t>
            </a:r>
            <a:r>
              <a:rPr lang="en-US" sz="2400"/>
              <a:t> circuit sources are </a:t>
            </a:r>
            <a:r>
              <a:rPr lang="en-US" sz="2400" b="1"/>
              <a:t>sinusoidal</a:t>
            </a:r>
          </a:p>
        </p:txBody>
      </p:sp>
      <p:sp>
        <p:nvSpPr>
          <p:cNvPr id="782430" name="Oval 94"/>
          <p:cNvSpPr>
            <a:spLocks noChangeArrowheads="1"/>
          </p:cNvSpPr>
          <p:nvPr/>
        </p:nvSpPr>
        <p:spPr bwMode="auto">
          <a:xfrm>
            <a:off x="6992938" y="3275013"/>
            <a:ext cx="131762"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82431" name="AutoShape 95"/>
          <p:cNvCxnSpPr>
            <a:cxnSpLocks noChangeShapeType="1"/>
            <a:stCxn id="782485" idx="2"/>
            <a:endCxn id="782466" idx="4"/>
          </p:cNvCxnSpPr>
          <p:nvPr/>
        </p:nvCxnSpPr>
        <p:spPr bwMode="auto">
          <a:xfrm rot="10800000">
            <a:off x="5411788" y="4503738"/>
            <a:ext cx="1033462" cy="690562"/>
          </a:xfrm>
          <a:prstGeom prst="bentConnector2">
            <a:avLst/>
          </a:prstGeom>
          <a:noFill/>
          <a:ln w="12700">
            <a:solidFill>
              <a:schemeClr val="tx1"/>
            </a:solidFill>
            <a:miter lim="800000"/>
            <a:headEnd type="none" w="lg" len="lg"/>
            <a:tailEnd type="none" w="lg" len="lg"/>
          </a:ln>
          <a:effectLst/>
        </p:spPr>
      </p:cxnSp>
      <p:cxnSp>
        <p:nvCxnSpPr>
          <p:cNvPr id="782432" name="AutoShape 96"/>
          <p:cNvCxnSpPr>
            <a:cxnSpLocks noChangeShapeType="1"/>
            <a:stCxn id="782430" idx="4"/>
            <a:endCxn id="782491" idx="3"/>
          </p:cNvCxnSpPr>
          <p:nvPr/>
        </p:nvCxnSpPr>
        <p:spPr bwMode="auto">
          <a:xfrm>
            <a:off x="7059613" y="3397250"/>
            <a:ext cx="0" cy="714375"/>
          </a:xfrm>
          <a:prstGeom prst="straightConnector1">
            <a:avLst/>
          </a:prstGeom>
          <a:noFill/>
          <a:ln w="12700">
            <a:solidFill>
              <a:schemeClr val="tx1"/>
            </a:solidFill>
            <a:round/>
            <a:headEnd type="none" w="lg" len="lg"/>
            <a:tailEnd type="none" w="lg" len="lg"/>
          </a:ln>
          <a:effectLst/>
        </p:spPr>
      </p:cxnSp>
      <p:cxnSp>
        <p:nvCxnSpPr>
          <p:cNvPr id="782441" name="AutoShape 105"/>
          <p:cNvCxnSpPr>
            <a:cxnSpLocks noChangeShapeType="1"/>
            <a:stCxn id="782484" idx="2"/>
            <a:endCxn id="782489" idx="3"/>
          </p:cNvCxnSpPr>
          <p:nvPr/>
        </p:nvCxnSpPr>
        <p:spPr bwMode="auto">
          <a:xfrm flipH="1">
            <a:off x="6359525" y="3336925"/>
            <a:ext cx="152400" cy="4763"/>
          </a:xfrm>
          <a:prstGeom prst="straightConnector1">
            <a:avLst/>
          </a:prstGeom>
          <a:noFill/>
          <a:ln w="12700">
            <a:solidFill>
              <a:schemeClr val="tx1"/>
            </a:solidFill>
            <a:round/>
            <a:headEnd type="none" w="lg" len="lg"/>
            <a:tailEnd type="none" w="lg" len="lg"/>
          </a:ln>
          <a:effectLst/>
        </p:spPr>
      </p:cxnSp>
      <p:grpSp>
        <p:nvGrpSpPr>
          <p:cNvPr id="782442" name="Group 106"/>
          <p:cNvGrpSpPr>
            <a:grpSpLocks/>
          </p:cNvGrpSpPr>
          <p:nvPr/>
        </p:nvGrpSpPr>
        <p:grpSpPr bwMode="auto">
          <a:xfrm>
            <a:off x="6829425" y="5437188"/>
            <a:ext cx="457200" cy="152400"/>
            <a:chOff x="1392" y="3552"/>
            <a:chExt cx="288" cy="96"/>
          </a:xfrm>
        </p:grpSpPr>
        <p:sp>
          <p:nvSpPr>
            <p:cNvPr id="782443" name="Line 107"/>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2444" name="Line 108"/>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2445" name="Line 109"/>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2446" name="Line 110"/>
          <p:cNvSpPr>
            <a:spLocks noChangeShapeType="1"/>
          </p:cNvSpPr>
          <p:nvPr/>
        </p:nvSpPr>
        <p:spPr bwMode="auto">
          <a:xfrm flipV="1">
            <a:off x="7062788" y="5194300"/>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782447" name="Oval 111"/>
          <p:cNvSpPr>
            <a:spLocks noChangeArrowheads="1"/>
          </p:cNvSpPr>
          <p:nvPr/>
        </p:nvSpPr>
        <p:spPr bwMode="auto">
          <a:xfrm>
            <a:off x="8172450" y="3273425"/>
            <a:ext cx="131763" cy="12223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82448" name="Oval 112"/>
          <p:cNvSpPr>
            <a:spLocks noChangeArrowheads="1"/>
          </p:cNvSpPr>
          <p:nvPr/>
        </p:nvSpPr>
        <p:spPr bwMode="auto">
          <a:xfrm>
            <a:off x="6992938" y="5132388"/>
            <a:ext cx="131762"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2449" name="Text Box 113"/>
          <p:cNvSpPr txBox="1">
            <a:spLocks noChangeArrowheads="1"/>
          </p:cNvSpPr>
          <p:nvPr/>
        </p:nvSpPr>
        <p:spPr bwMode="auto">
          <a:xfrm>
            <a:off x="5778500" y="2820988"/>
            <a:ext cx="579438"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R1</a:t>
            </a:r>
          </a:p>
        </p:txBody>
      </p:sp>
      <p:cxnSp>
        <p:nvCxnSpPr>
          <p:cNvPr id="782450" name="AutoShape 114"/>
          <p:cNvCxnSpPr>
            <a:cxnSpLocks noChangeShapeType="1"/>
            <a:stCxn id="782448" idx="0"/>
            <a:endCxn id="782491" idx="1"/>
          </p:cNvCxnSpPr>
          <p:nvPr/>
        </p:nvCxnSpPr>
        <p:spPr bwMode="auto">
          <a:xfrm flipV="1">
            <a:off x="7059613" y="4602163"/>
            <a:ext cx="0" cy="530225"/>
          </a:xfrm>
          <a:prstGeom prst="straightConnector1">
            <a:avLst/>
          </a:prstGeom>
          <a:noFill/>
          <a:ln w="12700">
            <a:solidFill>
              <a:schemeClr val="tx1"/>
            </a:solidFill>
            <a:round/>
            <a:headEnd type="none" w="lg" len="lg"/>
            <a:tailEnd type="none" w="lg" len="lg"/>
          </a:ln>
          <a:effectLst/>
        </p:spPr>
      </p:cxnSp>
      <p:sp>
        <p:nvSpPr>
          <p:cNvPr id="782451" name="Oval 115"/>
          <p:cNvSpPr>
            <a:spLocks noChangeArrowheads="1"/>
          </p:cNvSpPr>
          <p:nvPr/>
        </p:nvSpPr>
        <p:spPr bwMode="auto">
          <a:xfrm>
            <a:off x="8188325" y="5132388"/>
            <a:ext cx="131763" cy="12223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82452" name="AutoShape 116"/>
          <p:cNvCxnSpPr>
            <a:cxnSpLocks noChangeShapeType="1"/>
            <a:stCxn id="782448" idx="6"/>
            <a:endCxn id="782451" idx="2"/>
          </p:cNvCxnSpPr>
          <p:nvPr/>
        </p:nvCxnSpPr>
        <p:spPr bwMode="auto">
          <a:xfrm>
            <a:off x="7124700" y="5194300"/>
            <a:ext cx="1063625" cy="0"/>
          </a:xfrm>
          <a:prstGeom prst="straightConnector1">
            <a:avLst/>
          </a:prstGeom>
          <a:noFill/>
          <a:ln w="12700">
            <a:solidFill>
              <a:schemeClr val="tx1"/>
            </a:solidFill>
            <a:round/>
            <a:headEnd type="none" w="lg" len="lg"/>
            <a:tailEnd type="none" w="lg" len="lg"/>
          </a:ln>
          <a:effectLst/>
        </p:spPr>
      </p:cxnSp>
      <p:sp>
        <p:nvSpPr>
          <p:cNvPr id="782461" name="Text Box 125"/>
          <p:cNvSpPr txBox="1">
            <a:spLocks noChangeArrowheads="1"/>
          </p:cNvSpPr>
          <p:nvPr/>
        </p:nvSpPr>
        <p:spPr bwMode="auto">
          <a:xfrm>
            <a:off x="8697913" y="3824288"/>
            <a:ext cx="522287" cy="91598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R2</a:t>
            </a:r>
          </a:p>
          <a:p>
            <a:endParaRPr lang="en-US" b="1"/>
          </a:p>
        </p:txBody>
      </p:sp>
      <p:cxnSp>
        <p:nvCxnSpPr>
          <p:cNvPr id="782462" name="AutoShape 126"/>
          <p:cNvCxnSpPr>
            <a:cxnSpLocks noChangeShapeType="1"/>
            <a:stCxn id="782447" idx="2"/>
            <a:endCxn id="782490" idx="3"/>
          </p:cNvCxnSpPr>
          <p:nvPr/>
        </p:nvCxnSpPr>
        <p:spPr bwMode="auto">
          <a:xfrm flipH="1" flipV="1">
            <a:off x="7943850" y="3332163"/>
            <a:ext cx="228600" cy="3175"/>
          </a:xfrm>
          <a:prstGeom prst="straightConnector1">
            <a:avLst/>
          </a:prstGeom>
          <a:noFill/>
          <a:ln w="12700">
            <a:solidFill>
              <a:schemeClr val="tx1"/>
            </a:solidFill>
            <a:round/>
            <a:headEnd type="none" w="lg" len="lg"/>
            <a:tailEnd type="none" w="lg" len="lg"/>
          </a:ln>
          <a:effectLst/>
        </p:spPr>
      </p:cxnSp>
      <p:cxnSp>
        <p:nvCxnSpPr>
          <p:cNvPr id="782463" name="AutoShape 127"/>
          <p:cNvCxnSpPr>
            <a:cxnSpLocks noChangeShapeType="1"/>
            <a:stCxn id="782430" idx="6"/>
            <a:endCxn id="782490" idx="1"/>
          </p:cNvCxnSpPr>
          <p:nvPr/>
        </p:nvCxnSpPr>
        <p:spPr bwMode="auto">
          <a:xfrm flipV="1">
            <a:off x="7124700" y="3332163"/>
            <a:ext cx="328613" cy="4762"/>
          </a:xfrm>
          <a:prstGeom prst="straightConnector1">
            <a:avLst/>
          </a:prstGeom>
          <a:noFill/>
          <a:ln w="12700">
            <a:solidFill>
              <a:schemeClr val="tx1"/>
            </a:solidFill>
            <a:round/>
            <a:headEnd type="none" w="lg" len="lg"/>
            <a:tailEnd type="none" w="lg" len="lg"/>
          </a:ln>
          <a:effectLst/>
        </p:spPr>
      </p:cxnSp>
      <p:sp>
        <p:nvSpPr>
          <p:cNvPr id="782465" name="Text Box 129"/>
          <p:cNvSpPr txBox="1">
            <a:spLocks noChangeArrowheads="1"/>
          </p:cNvSpPr>
          <p:nvPr/>
        </p:nvSpPr>
        <p:spPr bwMode="auto">
          <a:xfrm>
            <a:off x="4643438" y="4065588"/>
            <a:ext cx="842962" cy="1006475"/>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(j</a:t>
            </a:r>
            <a:r>
              <a:rPr lang="el-GR" b="1"/>
              <a:t>ω</a:t>
            </a:r>
            <a:r>
              <a:rPr lang="en-US" b="1"/>
              <a:t>)</a:t>
            </a:r>
            <a:endParaRPr lang="en-US" sz="2000" b="1" baseline="-25000"/>
          </a:p>
          <a:p>
            <a:endParaRPr lang="en-US" sz="2000"/>
          </a:p>
        </p:txBody>
      </p:sp>
      <p:sp>
        <p:nvSpPr>
          <p:cNvPr id="782466" name="Oval 130"/>
          <p:cNvSpPr>
            <a:spLocks noChangeArrowheads="1"/>
          </p:cNvSpPr>
          <p:nvPr/>
        </p:nvSpPr>
        <p:spPr bwMode="auto">
          <a:xfrm>
            <a:off x="5148263" y="4011613"/>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2467" name="Text Box 131"/>
          <p:cNvSpPr txBox="1">
            <a:spLocks noChangeArrowheads="1"/>
          </p:cNvSpPr>
          <p:nvPr/>
        </p:nvSpPr>
        <p:spPr bwMode="auto">
          <a:xfrm>
            <a:off x="5321300" y="3983038"/>
            <a:ext cx="184150" cy="366712"/>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2468" name="Text Box 132"/>
          <p:cNvSpPr txBox="1">
            <a:spLocks noChangeArrowheads="1"/>
          </p:cNvSpPr>
          <p:nvPr/>
        </p:nvSpPr>
        <p:spPr bwMode="auto">
          <a:xfrm>
            <a:off x="5316538" y="4081463"/>
            <a:ext cx="184150" cy="366712"/>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2469" name="Text Box 133"/>
          <p:cNvSpPr txBox="1">
            <a:spLocks noChangeArrowheads="1"/>
          </p:cNvSpPr>
          <p:nvPr/>
        </p:nvSpPr>
        <p:spPr bwMode="auto">
          <a:xfrm>
            <a:off x="5254625" y="3932238"/>
            <a:ext cx="312738"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cxnSp>
        <p:nvCxnSpPr>
          <p:cNvPr id="782470" name="AutoShape 134"/>
          <p:cNvCxnSpPr>
            <a:cxnSpLocks noChangeShapeType="1"/>
            <a:stCxn id="782469" idx="0"/>
            <a:endCxn id="782489" idx="1"/>
          </p:cNvCxnSpPr>
          <p:nvPr/>
        </p:nvCxnSpPr>
        <p:spPr bwMode="auto">
          <a:xfrm rot="16200000">
            <a:off x="5345113" y="3408363"/>
            <a:ext cx="590550" cy="457200"/>
          </a:xfrm>
          <a:prstGeom prst="bentConnector2">
            <a:avLst/>
          </a:prstGeom>
          <a:noFill/>
          <a:ln w="12700">
            <a:solidFill>
              <a:schemeClr val="tx1"/>
            </a:solidFill>
            <a:miter lim="800000"/>
            <a:headEnd type="none" w="lg" len="lg"/>
            <a:tailEnd type="none" w="lg" len="lg"/>
          </a:ln>
          <a:effectLst/>
        </p:spPr>
      </p:cxnSp>
      <p:cxnSp>
        <p:nvCxnSpPr>
          <p:cNvPr id="782471" name="AutoShape 135"/>
          <p:cNvCxnSpPr>
            <a:cxnSpLocks noChangeShapeType="1"/>
            <a:stCxn id="782451" idx="6"/>
            <a:endCxn id="782492" idx="1"/>
          </p:cNvCxnSpPr>
          <p:nvPr/>
        </p:nvCxnSpPr>
        <p:spPr bwMode="auto">
          <a:xfrm flipV="1">
            <a:off x="8320088" y="4554538"/>
            <a:ext cx="295275" cy="639762"/>
          </a:xfrm>
          <a:prstGeom prst="bentConnector2">
            <a:avLst/>
          </a:prstGeom>
          <a:noFill/>
          <a:ln w="12700">
            <a:solidFill>
              <a:schemeClr val="tx1"/>
            </a:solidFill>
            <a:miter lim="800000"/>
            <a:headEnd type="none" w="lg" len="lg"/>
            <a:tailEnd type="none" w="lg" len="lg"/>
          </a:ln>
          <a:effectLst/>
        </p:spPr>
      </p:cxnSp>
      <p:cxnSp>
        <p:nvCxnSpPr>
          <p:cNvPr id="782472" name="AutoShape 136"/>
          <p:cNvCxnSpPr>
            <a:cxnSpLocks noChangeShapeType="1"/>
            <a:stCxn id="782447" idx="6"/>
            <a:endCxn id="782492" idx="3"/>
          </p:cNvCxnSpPr>
          <p:nvPr/>
        </p:nvCxnSpPr>
        <p:spPr bwMode="auto">
          <a:xfrm>
            <a:off x="8304213" y="3335338"/>
            <a:ext cx="311150" cy="728662"/>
          </a:xfrm>
          <a:prstGeom prst="bentConnector2">
            <a:avLst/>
          </a:prstGeom>
          <a:noFill/>
          <a:ln w="12700">
            <a:solidFill>
              <a:schemeClr val="tx1"/>
            </a:solidFill>
            <a:miter lim="800000"/>
            <a:headEnd type="none" w="lg" len="lg"/>
            <a:tailEnd type="none" w="lg" len="lg"/>
          </a:ln>
          <a:effectLst/>
        </p:spPr>
      </p:cxnSp>
      <p:sp>
        <p:nvSpPr>
          <p:cNvPr id="782473" name="Line 137"/>
          <p:cNvSpPr>
            <a:spLocks noChangeShapeType="1"/>
          </p:cNvSpPr>
          <p:nvPr/>
        </p:nvSpPr>
        <p:spPr bwMode="auto">
          <a:xfrm>
            <a:off x="8734425" y="3382963"/>
            <a:ext cx="0" cy="441325"/>
          </a:xfrm>
          <a:prstGeom prst="line">
            <a:avLst/>
          </a:prstGeom>
          <a:noFill/>
          <a:ln w="12700">
            <a:solidFill>
              <a:schemeClr val="tx1"/>
            </a:solidFill>
            <a:round/>
            <a:headEnd type="none" w="lg" len="lg"/>
            <a:tailEnd type="stealth" w="lg" len="lg"/>
          </a:ln>
          <a:effectLst/>
        </p:spPr>
        <p:txBody>
          <a:bodyPr/>
          <a:lstStyle/>
          <a:p>
            <a:endParaRPr lang="en-US"/>
          </a:p>
        </p:txBody>
      </p:sp>
      <p:sp>
        <p:nvSpPr>
          <p:cNvPr id="782474" name="Text Box 138"/>
          <p:cNvSpPr txBox="1">
            <a:spLocks noChangeArrowheads="1"/>
          </p:cNvSpPr>
          <p:nvPr/>
        </p:nvSpPr>
        <p:spPr bwMode="auto">
          <a:xfrm>
            <a:off x="8723313" y="3432175"/>
            <a:ext cx="349250" cy="366713"/>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x</a:t>
            </a:r>
          </a:p>
        </p:txBody>
      </p:sp>
      <p:sp>
        <p:nvSpPr>
          <p:cNvPr id="782476" name="Text Box 140"/>
          <p:cNvSpPr txBox="1">
            <a:spLocks noChangeArrowheads="1"/>
          </p:cNvSpPr>
          <p:nvPr/>
        </p:nvSpPr>
        <p:spPr bwMode="auto">
          <a:xfrm>
            <a:off x="7334250" y="2819400"/>
            <a:ext cx="666750"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L</a:t>
            </a:r>
            <a:r>
              <a:rPr lang="en-US" b="1"/>
              <a:t>  </a:t>
            </a:r>
          </a:p>
        </p:txBody>
      </p:sp>
      <p:sp>
        <p:nvSpPr>
          <p:cNvPr id="782480" name="Text Box 144"/>
          <p:cNvSpPr txBox="1">
            <a:spLocks noChangeArrowheads="1"/>
          </p:cNvSpPr>
          <p:nvPr/>
        </p:nvSpPr>
        <p:spPr bwMode="auto">
          <a:xfrm>
            <a:off x="6538913" y="3887788"/>
            <a:ext cx="446087" cy="915987"/>
          </a:xfrm>
          <a:prstGeom prst="rect">
            <a:avLst/>
          </a:prstGeom>
          <a:noFill/>
          <a:ln w="12700">
            <a:noFill/>
            <a:miter lim="800000"/>
            <a:headEnd type="none" w="lg" len="lg"/>
            <a:tailEnd type="none" w="lg" len="lg"/>
          </a:ln>
          <a:effectLst/>
        </p:spPr>
        <p:txBody>
          <a:bodyPr wrap="none">
            <a:spAutoFit/>
          </a:bodyPr>
          <a:lstStyle/>
          <a:p>
            <a:endParaRPr lang="en-US" b="1"/>
          </a:p>
          <a:p>
            <a:r>
              <a:rPr lang="en-US" b="1"/>
              <a:t>Z</a:t>
            </a:r>
            <a:r>
              <a:rPr lang="en-US" b="1" baseline="-25000"/>
              <a:t>C</a:t>
            </a:r>
          </a:p>
          <a:p>
            <a:endParaRPr lang="en-US" b="1"/>
          </a:p>
        </p:txBody>
      </p:sp>
      <p:sp>
        <p:nvSpPr>
          <p:cNvPr id="782481" name="Arc 145"/>
          <p:cNvSpPr>
            <a:spLocks/>
          </p:cNvSpPr>
          <p:nvPr/>
        </p:nvSpPr>
        <p:spPr bwMode="auto">
          <a:xfrm>
            <a:off x="5746750" y="3806825"/>
            <a:ext cx="830263" cy="1200150"/>
          </a:xfrm>
          <a:custGeom>
            <a:avLst/>
            <a:gdLst>
              <a:gd name="G0" fmla="+- 21600 0 0"/>
              <a:gd name="G1" fmla="+- 21600 0 0"/>
              <a:gd name="G2" fmla="+- 21600 0 0"/>
              <a:gd name="T0" fmla="*/ 21600 w 43200"/>
              <a:gd name="T1" fmla="*/ 0 h 43200"/>
              <a:gd name="T2" fmla="*/ 6063 w 43200"/>
              <a:gd name="T3" fmla="*/ 6595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782482" name="Text Box 146"/>
          <p:cNvSpPr txBox="1">
            <a:spLocks noChangeArrowheads="1"/>
          </p:cNvSpPr>
          <p:nvPr/>
        </p:nvSpPr>
        <p:spPr bwMode="auto">
          <a:xfrm>
            <a:off x="5783263" y="4294188"/>
            <a:ext cx="744537"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(j</a:t>
            </a:r>
            <a:r>
              <a:rPr lang="el-GR" b="1">
                <a:cs typeface="Times New Roman" pitchFamily="18" charset="0"/>
              </a:rPr>
              <a:t>ω</a:t>
            </a:r>
            <a:r>
              <a:rPr lang="en-US" b="1"/>
              <a:t>)</a:t>
            </a:r>
          </a:p>
        </p:txBody>
      </p:sp>
      <p:sp>
        <p:nvSpPr>
          <p:cNvPr id="782483" name="Text Box 147"/>
          <p:cNvSpPr txBox="1">
            <a:spLocks noChangeArrowheads="1"/>
          </p:cNvSpPr>
          <p:nvPr/>
        </p:nvSpPr>
        <p:spPr bwMode="auto">
          <a:xfrm>
            <a:off x="7524750" y="4319588"/>
            <a:ext cx="744538" cy="366712"/>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(j</a:t>
            </a:r>
            <a:r>
              <a:rPr lang="el-GR" b="1"/>
              <a:t>ω</a:t>
            </a:r>
            <a:r>
              <a:rPr lang="en-US" b="1"/>
              <a:t>)</a:t>
            </a:r>
          </a:p>
        </p:txBody>
      </p:sp>
      <p:sp>
        <p:nvSpPr>
          <p:cNvPr id="782484" name="Oval 148"/>
          <p:cNvSpPr>
            <a:spLocks noChangeArrowheads="1"/>
          </p:cNvSpPr>
          <p:nvPr/>
        </p:nvSpPr>
        <p:spPr bwMode="auto">
          <a:xfrm>
            <a:off x="6511925" y="3275013"/>
            <a:ext cx="131763" cy="12223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82485" name="Oval 149"/>
          <p:cNvSpPr>
            <a:spLocks noChangeArrowheads="1"/>
          </p:cNvSpPr>
          <p:nvPr/>
        </p:nvSpPr>
        <p:spPr bwMode="auto">
          <a:xfrm>
            <a:off x="6445250" y="5132388"/>
            <a:ext cx="131763" cy="12223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82486" name="AutoShape 150"/>
          <p:cNvCxnSpPr>
            <a:cxnSpLocks noChangeShapeType="1"/>
            <a:stCxn id="782484" idx="6"/>
            <a:endCxn id="782430" idx="2"/>
          </p:cNvCxnSpPr>
          <p:nvPr/>
        </p:nvCxnSpPr>
        <p:spPr bwMode="auto">
          <a:xfrm>
            <a:off x="6643688" y="3336925"/>
            <a:ext cx="349250" cy="0"/>
          </a:xfrm>
          <a:prstGeom prst="straightConnector1">
            <a:avLst/>
          </a:prstGeom>
          <a:noFill/>
          <a:ln w="12700">
            <a:solidFill>
              <a:schemeClr val="tx1"/>
            </a:solidFill>
            <a:round/>
            <a:headEnd type="none" w="lg" len="lg"/>
            <a:tailEnd type="none" w="lg" len="lg"/>
          </a:ln>
          <a:effectLst/>
        </p:spPr>
      </p:cxnSp>
      <p:cxnSp>
        <p:nvCxnSpPr>
          <p:cNvPr id="782487" name="AutoShape 151"/>
          <p:cNvCxnSpPr>
            <a:cxnSpLocks noChangeShapeType="1"/>
            <a:stCxn id="782485" idx="6"/>
            <a:endCxn id="782448" idx="2"/>
          </p:cNvCxnSpPr>
          <p:nvPr/>
        </p:nvCxnSpPr>
        <p:spPr bwMode="auto">
          <a:xfrm>
            <a:off x="6577013" y="5194300"/>
            <a:ext cx="415925" cy="0"/>
          </a:xfrm>
          <a:prstGeom prst="straightConnector1">
            <a:avLst/>
          </a:prstGeom>
          <a:noFill/>
          <a:ln w="12700">
            <a:solidFill>
              <a:schemeClr val="tx1"/>
            </a:solidFill>
            <a:round/>
            <a:headEnd type="none" w="lg" len="lg"/>
            <a:tailEnd type="none" w="lg" len="lg"/>
          </a:ln>
          <a:effectLst/>
        </p:spPr>
      </p:cxnSp>
      <p:sp>
        <p:nvSpPr>
          <p:cNvPr id="782488" name="Arc 152"/>
          <p:cNvSpPr>
            <a:spLocks/>
          </p:cNvSpPr>
          <p:nvPr/>
        </p:nvSpPr>
        <p:spPr bwMode="auto">
          <a:xfrm>
            <a:off x="7448550" y="3836988"/>
            <a:ext cx="830263" cy="1200150"/>
          </a:xfrm>
          <a:custGeom>
            <a:avLst/>
            <a:gdLst>
              <a:gd name="G0" fmla="+- 21600 0 0"/>
              <a:gd name="G1" fmla="+- 21600 0 0"/>
              <a:gd name="G2" fmla="+- 21600 0 0"/>
              <a:gd name="T0" fmla="*/ 21600 w 43200"/>
              <a:gd name="T1" fmla="*/ 0 h 43200"/>
              <a:gd name="T2" fmla="*/ 6063 w 43200"/>
              <a:gd name="T3" fmla="*/ 6595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782489" name="Rectangle 153"/>
          <p:cNvSpPr>
            <a:spLocks noChangeArrowheads="1"/>
          </p:cNvSpPr>
          <p:nvPr/>
        </p:nvSpPr>
        <p:spPr bwMode="auto">
          <a:xfrm>
            <a:off x="5868988" y="3189288"/>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2490" name="Rectangle 154"/>
          <p:cNvSpPr>
            <a:spLocks noChangeArrowheads="1"/>
          </p:cNvSpPr>
          <p:nvPr/>
        </p:nvSpPr>
        <p:spPr bwMode="auto">
          <a:xfrm>
            <a:off x="7453313" y="3179763"/>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2491" name="Rectangle 155"/>
          <p:cNvSpPr>
            <a:spLocks noChangeArrowheads="1"/>
          </p:cNvSpPr>
          <p:nvPr/>
        </p:nvSpPr>
        <p:spPr bwMode="auto">
          <a:xfrm rot="-5400000">
            <a:off x="6812756" y="4202907"/>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82492" name="Rectangle 156"/>
          <p:cNvSpPr>
            <a:spLocks noChangeArrowheads="1"/>
          </p:cNvSpPr>
          <p:nvPr/>
        </p:nvSpPr>
        <p:spPr bwMode="auto">
          <a:xfrm rot="-5400000">
            <a:off x="8368506" y="4155282"/>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nvGrpSpPr>
          <p:cNvPr id="782495" name="Group 159"/>
          <p:cNvGrpSpPr>
            <a:grpSpLocks/>
          </p:cNvGrpSpPr>
          <p:nvPr/>
        </p:nvGrpSpPr>
        <p:grpSpPr bwMode="auto">
          <a:xfrm>
            <a:off x="-76200" y="2895600"/>
            <a:ext cx="4621213" cy="2681288"/>
            <a:chOff x="17" y="1920"/>
            <a:chExt cx="2911" cy="1689"/>
          </a:xfrm>
        </p:grpSpPr>
        <p:sp>
          <p:nvSpPr>
            <p:cNvPr id="782340" name="Oval 4"/>
            <p:cNvSpPr>
              <a:spLocks noChangeArrowheads="1"/>
            </p:cNvSpPr>
            <p:nvPr/>
          </p:nvSpPr>
          <p:spPr bwMode="auto">
            <a:xfrm>
              <a:off x="1555" y="215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82341" name="AutoShape 5"/>
            <p:cNvCxnSpPr>
              <a:cxnSpLocks noChangeShapeType="1"/>
              <a:stCxn id="782424" idx="2"/>
              <a:endCxn id="782394" idx="4"/>
            </p:cNvCxnSpPr>
            <p:nvPr/>
          </p:nvCxnSpPr>
          <p:spPr bwMode="auto">
            <a:xfrm rot="10800000">
              <a:off x="559" y="2925"/>
              <a:ext cx="651" cy="435"/>
            </a:xfrm>
            <a:prstGeom prst="bentConnector2">
              <a:avLst/>
            </a:prstGeom>
            <a:noFill/>
            <a:ln w="12700">
              <a:solidFill>
                <a:schemeClr val="tx1"/>
              </a:solidFill>
              <a:miter lim="800000"/>
              <a:headEnd type="none" w="lg" len="lg"/>
              <a:tailEnd type="none" w="lg" len="lg"/>
            </a:ln>
            <a:effectLst/>
          </p:spPr>
        </p:cxnSp>
        <p:cxnSp>
          <p:nvCxnSpPr>
            <p:cNvPr id="782342" name="AutoShape 6"/>
            <p:cNvCxnSpPr>
              <a:cxnSpLocks noChangeShapeType="1"/>
              <a:stCxn id="782340" idx="4"/>
              <a:endCxn id="782415" idx="1"/>
            </p:cNvCxnSpPr>
            <p:nvPr/>
          </p:nvCxnSpPr>
          <p:spPr bwMode="auto">
            <a:xfrm flipH="1">
              <a:off x="1596" y="2228"/>
              <a:ext cx="1" cy="556"/>
            </a:xfrm>
            <a:prstGeom prst="straightConnector1">
              <a:avLst/>
            </a:prstGeom>
            <a:noFill/>
            <a:ln w="12700">
              <a:solidFill>
                <a:schemeClr val="tx1"/>
              </a:solidFill>
              <a:round/>
              <a:headEnd type="none" w="lg" len="lg"/>
              <a:tailEnd type="none" w="lg" len="lg"/>
            </a:ln>
            <a:effectLst/>
          </p:spPr>
        </p:cxnSp>
        <p:grpSp>
          <p:nvGrpSpPr>
            <p:cNvPr id="782352" name="Group 16"/>
            <p:cNvGrpSpPr>
              <a:grpSpLocks/>
            </p:cNvGrpSpPr>
            <p:nvPr/>
          </p:nvGrpSpPr>
          <p:grpSpPr bwMode="auto">
            <a:xfrm rot="-16200000" flipH="1" flipV="1">
              <a:off x="945" y="2046"/>
              <a:ext cx="112" cy="287"/>
              <a:chOff x="3450" y="2313"/>
              <a:chExt cx="111" cy="216"/>
            </a:xfrm>
          </p:grpSpPr>
          <p:sp>
            <p:nvSpPr>
              <p:cNvPr id="782353" name="Line 1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2354" name="Line 1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2355" name="Line 1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2356" name="Line 2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2357" name="Line 2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2358" name="Line 2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2359" name="Line 2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782360" name="AutoShape 24"/>
            <p:cNvCxnSpPr>
              <a:cxnSpLocks noChangeShapeType="1"/>
              <a:stCxn id="782423" idx="2"/>
              <a:endCxn id="782355" idx="1"/>
            </p:cNvCxnSpPr>
            <p:nvPr/>
          </p:nvCxnSpPr>
          <p:spPr bwMode="auto">
            <a:xfrm flipH="1" flipV="1">
              <a:off x="1144" y="2188"/>
              <a:ext cx="108" cy="2"/>
            </a:xfrm>
            <a:prstGeom prst="straightConnector1">
              <a:avLst/>
            </a:prstGeom>
            <a:noFill/>
            <a:ln w="12700">
              <a:solidFill>
                <a:schemeClr val="tx1"/>
              </a:solidFill>
              <a:round/>
              <a:headEnd type="none" w="lg" len="lg"/>
              <a:tailEnd type="none" w="lg" len="lg"/>
            </a:ln>
            <a:effectLst/>
          </p:spPr>
        </p:cxnSp>
        <p:grpSp>
          <p:nvGrpSpPr>
            <p:cNvPr id="782361" name="Group 25"/>
            <p:cNvGrpSpPr>
              <a:grpSpLocks/>
            </p:cNvGrpSpPr>
            <p:nvPr/>
          </p:nvGrpSpPr>
          <p:grpSpPr bwMode="auto">
            <a:xfrm>
              <a:off x="1452" y="3513"/>
              <a:ext cx="288" cy="96"/>
              <a:chOff x="1392" y="3552"/>
              <a:chExt cx="288" cy="96"/>
            </a:xfrm>
          </p:grpSpPr>
          <p:sp>
            <p:nvSpPr>
              <p:cNvPr id="782362" name="Line 2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2363" name="Line 2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2364" name="Line 2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2365" name="Line 29"/>
            <p:cNvSpPr>
              <a:spLocks noChangeShapeType="1"/>
            </p:cNvSpPr>
            <p:nvPr/>
          </p:nvSpPr>
          <p:spPr bwMode="auto">
            <a:xfrm flipV="1">
              <a:off x="1599" y="3360"/>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2366" name="Oval 30"/>
            <p:cNvSpPr>
              <a:spLocks noChangeArrowheads="1"/>
            </p:cNvSpPr>
            <p:nvPr/>
          </p:nvSpPr>
          <p:spPr bwMode="auto">
            <a:xfrm>
              <a:off x="2298" y="2150"/>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82367" name="Oval 31"/>
            <p:cNvSpPr>
              <a:spLocks noChangeArrowheads="1"/>
            </p:cNvSpPr>
            <p:nvPr/>
          </p:nvSpPr>
          <p:spPr bwMode="auto">
            <a:xfrm>
              <a:off x="1555" y="332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2368" name="Text Box 32"/>
            <p:cNvSpPr txBox="1">
              <a:spLocks noChangeArrowheads="1"/>
            </p:cNvSpPr>
            <p:nvPr/>
          </p:nvSpPr>
          <p:spPr bwMode="auto">
            <a:xfrm>
              <a:off x="847" y="2217"/>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cxnSp>
          <p:nvCxnSpPr>
            <p:cNvPr id="782369" name="AutoShape 33"/>
            <p:cNvCxnSpPr>
              <a:cxnSpLocks noChangeShapeType="1"/>
              <a:stCxn id="782367" idx="0"/>
              <a:endCxn id="782411" idx="1"/>
            </p:cNvCxnSpPr>
            <p:nvPr/>
          </p:nvCxnSpPr>
          <p:spPr bwMode="auto">
            <a:xfrm flipH="1" flipV="1">
              <a:off x="1596" y="2880"/>
              <a:ext cx="1" cy="441"/>
            </a:xfrm>
            <a:prstGeom prst="straightConnector1">
              <a:avLst/>
            </a:prstGeom>
            <a:noFill/>
            <a:ln w="12700">
              <a:solidFill>
                <a:schemeClr val="tx1"/>
              </a:solidFill>
              <a:round/>
              <a:headEnd type="none" w="lg" len="lg"/>
              <a:tailEnd type="none" w="lg" len="lg"/>
            </a:ln>
            <a:effectLst/>
          </p:spPr>
        </p:cxnSp>
        <p:sp>
          <p:nvSpPr>
            <p:cNvPr id="782370" name="Oval 34"/>
            <p:cNvSpPr>
              <a:spLocks noChangeArrowheads="1"/>
            </p:cNvSpPr>
            <p:nvPr/>
          </p:nvSpPr>
          <p:spPr bwMode="auto">
            <a:xfrm>
              <a:off x="2308" y="3321"/>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82371" name="AutoShape 35"/>
            <p:cNvCxnSpPr>
              <a:cxnSpLocks noChangeShapeType="1"/>
              <a:stCxn id="782367" idx="6"/>
              <a:endCxn id="782370" idx="2"/>
            </p:cNvCxnSpPr>
            <p:nvPr/>
          </p:nvCxnSpPr>
          <p:spPr bwMode="auto">
            <a:xfrm>
              <a:off x="1638" y="3360"/>
              <a:ext cx="670" cy="0"/>
            </a:xfrm>
            <a:prstGeom prst="straightConnector1">
              <a:avLst/>
            </a:prstGeom>
            <a:noFill/>
            <a:ln w="12700">
              <a:solidFill>
                <a:schemeClr val="tx1"/>
              </a:solidFill>
              <a:round/>
              <a:headEnd type="none" w="lg" len="lg"/>
              <a:tailEnd type="none" w="lg" len="lg"/>
            </a:ln>
            <a:effectLst/>
          </p:spPr>
        </p:cxnSp>
        <p:grpSp>
          <p:nvGrpSpPr>
            <p:cNvPr id="782372" name="Group 36"/>
            <p:cNvGrpSpPr>
              <a:grpSpLocks/>
            </p:cNvGrpSpPr>
            <p:nvPr/>
          </p:nvGrpSpPr>
          <p:grpSpPr bwMode="auto">
            <a:xfrm>
              <a:off x="2528" y="2674"/>
              <a:ext cx="111" cy="216"/>
              <a:chOff x="1670" y="2765"/>
              <a:chExt cx="111" cy="216"/>
            </a:xfrm>
          </p:grpSpPr>
          <p:sp>
            <p:nvSpPr>
              <p:cNvPr id="782373" name="Line 37"/>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2374" name="Line 38"/>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2375" name="Line 39"/>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2376" name="Line 40"/>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2377" name="Line 41"/>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2378" name="Line 42"/>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2379" name="Line 43"/>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2380" name="Text Box 44"/>
            <p:cNvSpPr txBox="1">
              <a:spLocks noChangeArrowheads="1"/>
            </p:cNvSpPr>
            <p:nvPr/>
          </p:nvSpPr>
          <p:spPr bwMode="auto">
            <a:xfrm>
              <a:off x="2660" y="2497"/>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cxnSp>
          <p:nvCxnSpPr>
            <p:cNvPr id="782390" name="AutoShape 54"/>
            <p:cNvCxnSpPr>
              <a:cxnSpLocks noChangeShapeType="1"/>
              <a:stCxn id="782366" idx="2"/>
              <a:endCxn id="782404" idx="0"/>
            </p:cNvCxnSpPr>
            <p:nvPr/>
          </p:nvCxnSpPr>
          <p:spPr bwMode="auto">
            <a:xfrm flipH="1" flipV="1">
              <a:off x="2130" y="2187"/>
              <a:ext cx="168" cy="2"/>
            </a:xfrm>
            <a:prstGeom prst="straightConnector1">
              <a:avLst/>
            </a:prstGeom>
            <a:noFill/>
            <a:ln w="12700">
              <a:solidFill>
                <a:schemeClr val="tx1"/>
              </a:solidFill>
              <a:round/>
              <a:headEnd type="none" w="lg" len="lg"/>
              <a:tailEnd type="none" w="lg" len="lg"/>
            </a:ln>
            <a:effectLst/>
          </p:spPr>
        </p:cxnSp>
        <p:cxnSp>
          <p:nvCxnSpPr>
            <p:cNvPr id="782391" name="AutoShape 55"/>
            <p:cNvCxnSpPr>
              <a:cxnSpLocks noChangeShapeType="1"/>
              <a:stCxn id="782340" idx="6"/>
              <a:endCxn id="782404" idx="19"/>
            </p:cNvCxnSpPr>
            <p:nvPr/>
          </p:nvCxnSpPr>
          <p:spPr bwMode="auto">
            <a:xfrm flipV="1">
              <a:off x="1638" y="2187"/>
              <a:ext cx="204" cy="3"/>
            </a:xfrm>
            <a:prstGeom prst="straightConnector1">
              <a:avLst/>
            </a:prstGeom>
            <a:noFill/>
            <a:ln w="12700">
              <a:solidFill>
                <a:schemeClr val="tx1"/>
              </a:solidFill>
              <a:round/>
              <a:headEnd type="none" w="lg" len="lg"/>
              <a:tailEnd type="none" w="lg" len="lg"/>
            </a:ln>
            <a:effectLst/>
          </p:spPr>
        </p:cxnSp>
        <p:cxnSp>
          <p:nvCxnSpPr>
            <p:cNvPr id="782398" name="AutoShape 62"/>
            <p:cNvCxnSpPr>
              <a:cxnSpLocks noChangeShapeType="1"/>
              <a:stCxn id="782397" idx="0"/>
              <a:endCxn id="782353" idx="0"/>
            </p:cNvCxnSpPr>
            <p:nvPr/>
          </p:nvCxnSpPr>
          <p:spPr bwMode="auto">
            <a:xfrm rot="16200000">
              <a:off x="524" y="2233"/>
              <a:ext cx="367" cy="298"/>
            </a:xfrm>
            <a:prstGeom prst="bentConnector2">
              <a:avLst/>
            </a:prstGeom>
            <a:noFill/>
            <a:ln w="12700">
              <a:solidFill>
                <a:schemeClr val="tx1"/>
              </a:solidFill>
              <a:miter lim="800000"/>
              <a:headEnd type="none" w="lg" len="lg"/>
              <a:tailEnd type="none" w="lg" len="lg"/>
            </a:ln>
            <a:effectLst/>
          </p:spPr>
        </p:cxnSp>
        <p:cxnSp>
          <p:nvCxnSpPr>
            <p:cNvPr id="782399" name="AutoShape 63"/>
            <p:cNvCxnSpPr>
              <a:cxnSpLocks noChangeShapeType="1"/>
              <a:stCxn id="782370" idx="6"/>
              <a:endCxn id="782375" idx="1"/>
            </p:cNvCxnSpPr>
            <p:nvPr/>
          </p:nvCxnSpPr>
          <p:spPr bwMode="auto">
            <a:xfrm flipV="1">
              <a:off x="2391" y="2890"/>
              <a:ext cx="194" cy="470"/>
            </a:xfrm>
            <a:prstGeom prst="bentConnector2">
              <a:avLst/>
            </a:prstGeom>
            <a:noFill/>
            <a:ln w="12700">
              <a:solidFill>
                <a:schemeClr val="tx1"/>
              </a:solidFill>
              <a:miter lim="800000"/>
              <a:headEnd type="none" w="lg" len="lg"/>
              <a:tailEnd type="none" w="lg" len="lg"/>
            </a:ln>
            <a:effectLst/>
          </p:spPr>
        </p:cxnSp>
        <p:cxnSp>
          <p:nvCxnSpPr>
            <p:cNvPr id="782400" name="AutoShape 64"/>
            <p:cNvCxnSpPr>
              <a:cxnSpLocks noChangeShapeType="1"/>
              <a:stCxn id="782366" idx="6"/>
              <a:endCxn id="782373" idx="0"/>
            </p:cNvCxnSpPr>
            <p:nvPr/>
          </p:nvCxnSpPr>
          <p:spPr bwMode="auto">
            <a:xfrm>
              <a:off x="2381" y="2189"/>
              <a:ext cx="195" cy="485"/>
            </a:xfrm>
            <a:prstGeom prst="bentConnector2">
              <a:avLst/>
            </a:prstGeom>
            <a:noFill/>
            <a:ln w="12700">
              <a:solidFill>
                <a:schemeClr val="tx1"/>
              </a:solidFill>
              <a:miter lim="800000"/>
              <a:headEnd type="none" w="lg" len="lg"/>
              <a:tailEnd type="none" w="lg" len="lg"/>
            </a:ln>
            <a:effectLst/>
          </p:spPr>
        </p:cxnSp>
        <p:sp>
          <p:nvSpPr>
            <p:cNvPr id="782401" name="Line 65"/>
            <p:cNvSpPr>
              <a:spLocks noChangeShapeType="1"/>
            </p:cNvSpPr>
            <p:nvPr/>
          </p:nvSpPr>
          <p:spPr bwMode="auto">
            <a:xfrm>
              <a:off x="2652" y="2219"/>
              <a:ext cx="0" cy="278"/>
            </a:xfrm>
            <a:prstGeom prst="line">
              <a:avLst/>
            </a:prstGeom>
            <a:noFill/>
            <a:ln w="12700">
              <a:solidFill>
                <a:schemeClr val="tx1"/>
              </a:solidFill>
              <a:round/>
              <a:headEnd type="none" w="lg" len="lg"/>
              <a:tailEnd type="stealth" w="lg" len="lg"/>
            </a:ln>
            <a:effectLst/>
          </p:spPr>
          <p:txBody>
            <a:bodyPr/>
            <a:lstStyle/>
            <a:p>
              <a:endParaRPr lang="en-US"/>
            </a:p>
          </p:txBody>
        </p:sp>
        <p:sp>
          <p:nvSpPr>
            <p:cNvPr id="782402" name="Text Box 66"/>
            <p:cNvSpPr txBox="1">
              <a:spLocks noChangeArrowheads="1"/>
            </p:cNvSpPr>
            <p:nvPr/>
          </p:nvSpPr>
          <p:spPr bwMode="auto">
            <a:xfrm>
              <a:off x="2653" y="2250"/>
              <a:ext cx="204"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x</a:t>
              </a:r>
            </a:p>
          </p:txBody>
        </p:sp>
        <p:sp>
          <p:nvSpPr>
            <p:cNvPr id="782404" name="Freeform 68"/>
            <p:cNvSpPr>
              <a:spLocks/>
            </p:cNvSpPr>
            <p:nvPr/>
          </p:nvSpPr>
          <p:spPr bwMode="auto">
            <a:xfrm rot="5400000">
              <a:off x="1938" y="2043"/>
              <a:ext cx="96" cy="288"/>
            </a:xfrm>
            <a:custGeom>
              <a:avLst/>
              <a:gdLst/>
              <a:ahLst/>
              <a:cxnLst>
                <a:cxn ang="0">
                  <a:pos x="267" y="0"/>
                </a:cxn>
                <a:cxn ang="0">
                  <a:pos x="93" y="42"/>
                </a:cxn>
                <a:cxn ang="0">
                  <a:pos x="0" y="114"/>
                </a:cxn>
                <a:cxn ang="0">
                  <a:pos x="93" y="186"/>
                </a:cxn>
                <a:cxn ang="0">
                  <a:pos x="466" y="258"/>
                </a:cxn>
                <a:cxn ang="0">
                  <a:pos x="466" y="150"/>
                </a:cxn>
                <a:cxn ang="0">
                  <a:pos x="93" y="258"/>
                </a:cxn>
                <a:cxn ang="0">
                  <a:pos x="0" y="330"/>
                </a:cxn>
                <a:cxn ang="0">
                  <a:pos x="93" y="402"/>
                </a:cxn>
                <a:cxn ang="0">
                  <a:pos x="466" y="510"/>
                </a:cxn>
                <a:cxn ang="0">
                  <a:pos x="466" y="402"/>
                </a:cxn>
                <a:cxn ang="0">
                  <a:pos x="93" y="510"/>
                </a:cxn>
                <a:cxn ang="0">
                  <a:pos x="0" y="582"/>
                </a:cxn>
                <a:cxn ang="0">
                  <a:pos x="93" y="654"/>
                </a:cxn>
                <a:cxn ang="0">
                  <a:pos x="466" y="762"/>
                </a:cxn>
                <a:cxn ang="0">
                  <a:pos x="466" y="654"/>
                </a:cxn>
                <a:cxn ang="0">
                  <a:pos x="93" y="762"/>
                </a:cxn>
                <a:cxn ang="0">
                  <a:pos x="0" y="834"/>
                </a:cxn>
                <a:cxn ang="0">
                  <a:pos x="93" y="906"/>
                </a:cxn>
                <a:cxn ang="0">
                  <a:pos x="264" y="936"/>
                </a:cxn>
              </a:cxnLst>
              <a:rect l="0" t="0" r="r" b="b"/>
              <a:pathLst>
                <a:path w="528" h="936">
                  <a:moveTo>
                    <a:pt x="267" y="0"/>
                  </a:moveTo>
                  <a:cubicBezTo>
                    <a:pt x="239" y="7"/>
                    <a:pt x="138" y="23"/>
                    <a:pt x="93" y="42"/>
                  </a:cubicBezTo>
                  <a:cubicBezTo>
                    <a:pt x="48" y="61"/>
                    <a:pt x="0" y="90"/>
                    <a:pt x="0" y="114"/>
                  </a:cubicBezTo>
                  <a:cubicBezTo>
                    <a:pt x="0" y="138"/>
                    <a:pt x="16" y="162"/>
                    <a:pt x="93" y="186"/>
                  </a:cubicBezTo>
                  <a:cubicBezTo>
                    <a:pt x="171" y="210"/>
                    <a:pt x="404" y="264"/>
                    <a:pt x="466" y="258"/>
                  </a:cubicBezTo>
                  <a:cubicBezTo>
                    <a:pt x="528" y="252"/>
                    <a:pt x="528" y="150"/>
                    <a:pt x="466" y="150"/>
                  </a:cubicBezTo>
                  <a:cubicBezTo>
                    <a:pt x="404" y="150"/>
                    <a:pt x="171" y="228"/>
                    <a:pt x="93" y="258"/>
                  </a:cubicBezTo>
                  <a:cubicBezTo>
                    <a:pt x="16" y="288"/>
                    <a:pt x="0" y="306"/>
                    <a:pt x="0" y="330"/>
                  </a:cubicBezTo>
                  <a:cubicBezTo>
                    <a:pt x="0" y="354"/>
                    <a:pt x="16" y="372"/>
                    <a:pt x="93" y="402"/>
                  </a:cubicBezTo>
                  <a:cubicBezTo>
                    <a:pt x="171" y="432"/>
                    <a:pt x="404" y="510"/>
                    <a:pt x="466" y="510"/>
                  </a:cubicBezTo>
                  <a:cubicBezTo>
                    <a:pt x="528" y="510"/>
                    <a:pt x="528" y="402"/>
                    <a:pt x="466" y="402"/>
                  </a:cubicBezTo>
                  <a:cubicBezTo>
                    <a:pt x="404" y="402"/>
                    <a:pt x="171" y="480"/>
                    <a:pt x="93" y="510"/>
                  </a:cubicBezTo>
                  <a:cubicBezTo>
                    <a:pt x="16" y="540"/>
                    <a:pt x="0" y="558"/>
                    <a:pt x="0" y="582"/>
                  </a:cubicBezTo>
                  <a:cubicBezTo>
                    <a:pt x="0" y="606"/>
                    <a:pt x="16" y="624"/>
                    <a:pt x="93" y="654"/>
                  </a:cubicBezTo>
                  <a:cubicBezTo>
                    <a:pt x="171" y="684"/>
                    <a:pt x="404" y="762"/>
                    <a:pt x="466" y="762"/>
                  </a:cubicBezTo>
                  <a:cubicBezTo>
                    <a:pt x="528" y="762"/>
                    <a:pt x="528" y="654"/>
                    <a:pt x="466" y="654"/>
                  </a:cubicBezTo>
                  <a:cubicBezTo>
                    <a:pt x="404" y="654"/>
                    <a:pt x="171" y="732"/>
                    <a:pt x="93" y="762"/>
                  </a:cubicBezTo>
                  <a:cubicBezTo>
                    <a:pt x="16" y="792"/>
                    <a:pt x="0" y="810"/>
                    <a:pt x="0" y="834"/>
                  </a:cubicBezTo>
                  <a:cubicBezTo>
                    <a:pt x="0" y="858"/>
                    <a:pt x="49" y="889"/>
                    <a:pt x="93" y="906"/>
                  </a:cubicBezTo>
                  <a:cubicBezTo>
                    <a:pt x="137" y="923"/>
                    <a:pt x="229" y="930"/>
                    <a:pt x="264" y="936"/>
                  </a:cubicBez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782409" name="Text Box 73"/>
            <p:cNvSpPr txBox="1">
              <a:spLocks noChangeArrowheads="1"/>
            </p:cNvSpPr>
            <p:nvPr/>
          </p:nvSpPr>
          <p:spPr bwMode="auto">
            <a:xfrm>
              <a:off x="1798" y="1920"/>
              <a:ext cx="356" cy="231"/>
            </a:xfrm>
            <a:prstGeom prst="rect">
              <a:avLst/>
            </a:prstGeom>
            <a:noFill/>
            <a:ln w="12700">
              <a:noFill/>
              <a:miter lim="800000"/>
              <a:headEnd type="none" w="lg" len="lg"/>
              <a:tailEnd type="none" w="lg" len="lg"/>
            </a:ln>
            <a:effectLst/>
          </p:spPr>
          <p:txBody>
            <a:bodyPr wrap="none">
              <a:spAutoFit/>
            </a:bodyPr>
            <a:lstStyle/>
            <a:p>
              <a:r>
                <a:rPr lang="en-US" b="1"/>
                <a:t>  L  </a:t>
              </a:r>
            </a:p>
          </p:txBody>
        </p:sp>
        <p:grpSp>
          <p:nvGrpSpPr>
            <p:cNvPr id="782418" name="Group 82"/>
            <p:cNvGrpSpPr>
              <a:grpSpLocks/>
            </p:cNvGrpSpPr>
            <p:nvPr/>
          </p:nvGrpSpPr>
          <p:grpSpPr bwMode="auto">
            <a:xfrm>
              <a:off x="1452" y="2784"/>
              <a:ext cx="288" cy="97"/>
              <a:chOff x="4444" y="2900"/>
              <a:chExt cx="288" cy="97"/>
            </a:xfrm>
          </p:grpSpPr>
          <p:sp>
            <p:nvSpPr>
              <p:cNvPr id="782411" name="Freeform 75"/>
              <p:cNvSpPr>
                <a:spLocks/>
              </p:cNvSpPr>
              <p:nvPr/>
            </p:nvSpPr>
            <p:spPr bwMode="auto">
              <a:xfrm>
                <a:off x="4444" y="2996"/>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782415" name="Freeform 79"/>
              <p:cNvSpPr>
                <a:spLocks/>
              </p:cNvSpPr>
              <p:nvPr/>
            </p:nvSpPr>
            <p:spPr bwMode="auto">
              <a:xfrm>
                <a:off x="4444" y="2900"/>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sp>
          <p:nvSpPr>
            <p:cNvPr id="782417" name="Text Box 81"/>
            <p:cNvSpPr txBox="1">
              <a:spLocks noChangeArrowheads="1"/>
            </p:cNvSpPr>
            <p:nvPr/>
          </p:nvSpPr>
          <p:spPr bwMode="auto">
            <a:xfrm>
              <a:off x="1252" y="2537"/>
              <a:ext cx="22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C</a:t>
              </a:r>
            </a:p>
            <a:p>
              <a:endParaRPr lang="en-US" b="1"/>
            </a:p>
          </p:txBody>
        </p:sp>
        <p:sp>
          <p:nvSpPr>
            <p:cNvPr id="782419" name="Arc 83"/>
            <p:cNvSpPr>
              <a:spLocks/>
            </p:cNvSpPr>
            <p:nvPr/>
          </p:nvSpPr>
          <p:spPr bwMode="auto">
            <a:xfrm>
              <a:off x="770" y="2486"/>
              <a:ext cx="523" cy="756"/>
            </a:xfrm>
            <a:custGeom>
              <a:avLst/>
              <a:gdLst>
                <a:gd name="G0" fmla="+- 21600 0 0"/>
                <a:gd name="G1" fmla="+- 21600 0 0"/>
                <a:gd name="G2" fmla="+- 21600 0 0"/>
                <a:gd name="T0" fmla="*/ 21600 w 43200"/>
                <a:gd name="T1" fmla="*/ 0 h 43200"/>
                <a:gd name="T2" fmla="*/ 6063 w 43200"/>
                <a:gd name="T3" fmla="*/ 6595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sp>
          <p:nvSpPr>
            <p:cNvPr id="782421" name="Text Box 85"/>
            <p:cNvSpPr txBox="1">
              <a:spLocks noChangeArrowheads="1"/>
            </p:cNvSpPr>
            <p:nvPr/>
          </p:nvSpPr>
          <p:spPr bwMode="auto">
            <a:xfrm>
              <a:off x="787" y="2802"/>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a</a:t>
              </a:r>
              <a:r>
                <a:rPr lang="en-US" b="1"/>
                <a:t>(t)</a:t>
              </a:r>
            </a:p>
          </p:txBody>
        </p:sp>
        <p:sp>
          <p:nvSpPr>
            <p:cNvPr id="782422" name="Text Box 86"/>
            <p:cNvSpPr txBox="1">
              <a:spLocks noChangeArrowheads="1"/>
            </p:cNvSpPr>
            <p:nvPr/>
          </p:nvSpPr>
          <p:spPr bwMode="auto">
            <a:xfrm>
              <a:off x="1950" y="2809"/>
              <a:ext cx="348"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b</a:t>
              </a:r>
              <a:r>
                <a:rPr lang="en-US" b="1"/>
                <a:t>(t)</a:t>
              </a:r>
            </a:p>
          </p:txBody>
        </p:sp>
        <p:sp>
          <p:nvSpPr>
            <p:cNvPr id="782423" name="Oval 87"/>
            <p:cNvSpPr>
              <a:spLocks noChangeArrowheads="1"/>
            </p:cNvSpPr>
            <p:nvPr/>
          </p:nvSpPr>
          <p:spPr bwMode="auto">
            <a:xfrm>
              <a:off x="1252" y="2151"/>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82424" name="Oval 88"/>
            <p:cNvSpPr>
              <a:spLocks noChangeArrowheads="1"/>
            </p:cNvSpPr>
            <p:nvPr/>
          </p:nvSpPr>
          <p:spPr bwMode="auto">
            <a:xfrm>
              <a:off x="1210" y="3321"/>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82425" name="AutoShape 89"/>
            <p:cNvCxnSpPr>
              <a:cxnSpLocks noChangeShapeType="1"/>
              <a:stCxn id="782423" idx="6"/>
              <a:endCxn id="782340" idx="2"/>
            </p:cNvCxnSpPr>
            <p:nvPr/>
          </p:nvCxnSpPr>
          <p:spPr bwMode="auto">
            <a:xfrm>
              <a:off x="1335" y="2190"/>
              <a:ext cx="220" cy="0"/>
            </a:xfrm>
            <a:prstGeom prst="straightConnector1">
              <a:avLst/>
            </a:prstGeom>
            <a:noFill/>
            <a:ln w="12700">
              <a:solidFill>
                <a:schemeClr val="tx1"/>
              </a:solidFill>
              <a:round/>
              <a:headEnd type="none" w="lg" len="lg"/>
              <a:tailEnd type="none" w="lg" len="lg"/>
            </a:ln>
            <a:effectLst/>
          </p:spPr>
        </p:cxnSp>
        <p:cxnSp>
          <p:nvCxnSpPr>
            <p:cNvPr id="782426" name="AutoShape 90"/>
            <p:cNvCxnSpPr>
              <a:cxnSpLocks noChangeShapeType="1"/>
              <a:stCxn id="782424" idx="6"/>
              <a:endCxn id="782367" idx="2"/>
            </p:cNvCxnSpPr>
            <p:nvPr/>
          </p:nvCxnSpPr>
          <p:spPr bwMode="auto">
            <a:xfrm>
              <a:off x="1293" y="3360"/>
              <a:ext cx="262" cy="0"/>
            </a:xfrm>
            <a:prstGeom prst="straightConnector1">
              <a:avLst/>
            </a:prstGeom>
            <a:noFill/>
            <a:ln w="12700">
              <a:solidFill>
                <a:schemeClr val="tx1"/>
              </a:solidFill>
              <a:round/>
              <a:headEnd type="none" w="lg" len="lg"/>
              <a:tailEnd type="none" w="lg" len="lg"/>
            </a:ln>
            <a:effectLst/>
          </p:spPr>
        </p:cxnSp>
        <p:sp>
          <p:nvSpPr>
            <p:cNvPr id="782427" name="Arc 91"/>
            <p:cNvSpPr>
              <a:spLocks/>
            </p:cNvSpPr>
            <p:nvPr/>
          </p:nvSpPr>
          <p:spPr bwMode="auto">
            <a:xfrm>
              <a:off x="1842" y="2505"/>
              <a:ext cx="523" cy="756"/>
            </a:xfrm>
            <a:custGeom>
              <a:avLst/>
              <a:gdLst>
                <a:gd name="G0" fmla="+- 21600 0 0"/>
                <a:gd name="G1" fmla="+- 21600 0 0"/>
                <a:gd name="G2" fmla="+- 21600 0 0"/>
                <a:gd name="T0" fmla="*/ 21600 w 43200"/>
                <a:gd name="T1" fmla="*/ 0 h 43200"/>
                <a:gd name="T2" fmla="*/ 6063 w 43200"/>
                <a:gd name="T3" fmla="*/ 6595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6001"/>
                    <a:pt x="2173" y="10621"/>
                    <a:pt x="6062" y="6594"/>
                  </a:cubicBezTo>
                  <a:lnTo>
                    <a:pt x="21600" y="21600"/>
                  </a:lnTo>
                  <a:close/>
                </a:path>
              </a:pathLst>
            </a:custGeom>
            <a:noFill/>
            <a:ln w="28575">
              <a:solidFill>
                <a:srgbClr val="800000"/>
              </a:solidFill>
              <a:round/>
              <a:headEnd type="none" w="lg" len="lg"/>
              <a:tailEnd type="stealth" w="lg" len="lg"/>
            </a:ln>
            <a:effectLst/>
          </p:spPr>
          <p:txBody>
            <a:bodyPr wrap="none" anchor="ctr"/>
            <a:lstStyle/>
            <a:p>
              <a:endParaRPr lang="en-US"/>
            </a:p>
          </p:txBody>
        </p:sp>
        <p:grpSp>
          <p:nvGrpSpPr>
            <p:cNvPr id="782494" name="Group 158"/>
            <p:cNvGrpSpPr>
              <a:grpSpLocks/>
            </p:cNvGrpSpPr>
            <p:nvPr/>
          </p:nvGrpSpPr>
          <p:grpSpPr bwMode="auto">
            <a:xfrm>
              <a:off x="17" y="2426"/>
              <a:ext cx="708" cy="634"/>
              <a:chOff x="17" y="2426"/>
              <a:chExt cx="708" cy="634"/>
            </a:xfrm>
          </p:grpSpPr>
          <p:sp>
            <p:nvSpPr>
              <p:cNvPr id="782393" name="Text Box 57"/>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782394" name="Oval 58"/>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2395" name="Text Box 59"/>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2396" name="Text Box 60"/>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2397" name="Text Box 61"/>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2493" name="Text Box 157"/>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grpSp>
      <p:sp>
        <p:nvSpPr>
          <p:cNvPr id="782497" name="Text Box 161"/>
          <p:cNvSpPr txBox="1">
            <a:spLocks noChangeArrowheads="1"/>
          </p:cNvSpPr>
          <p:nvPr/>
        </p:nvSpPr>
        <p:spPr bwMode="auto">
          <a:xfrm>
            <a:off x="1692275" y="5676900"/>
            <a:ext cx="1422400" cy="379413"/>
          </a:xfrm>
          <a:prstGeom prst="rect">
            <a:avLst/>
          </a:prstGeom>
          <a:solidFill>
            <a:srgbClr val="FFFF99"/>
          </a:solidFill>
          <a:ln w="12700">
            <a:solidFill>
              <a:schemeClr val="tx1"/>
            </a:solidFill>
            <a:miter lim="800000"/>
            <a:headEnd type="none" w="lg" len="lg"/>
            <a:tailEnd type="none" w="lg" len="lg"/>
          </a:ln>
          <a:effectLst/>
        </p:spPr>
        <p:txBody>
          <a:bodyPr wrap="none">
            <a:spAutoFit/>
          </a:bodyPr>
          <a:lstStyle/>
          <a:p>
            <a:r>
              <a:rPr lang="en-US"/>
              <a:t>Time domain</a:t>
            </a:r>
          </a:p>
        </p:txBody>
      </p:sp>
      <p:sp>
        <p:nvSpPr>
          <p:cNvPr id="782498" name="AutoShape 162"/>
          <p:cNvSpPr>
            <a:spLocks noChangeArrowheads="1"/>
          </p:cNvSpPr>
          <p:nvPr/>
        </p:nvSpPr>
        <p:spPr bwMode="auto">
          <a:xfrm>
            <a:off x="4076700" y="5576888"/>
            <a:ext cx="822325" cy="466725"/>
          </a:xfrm>
          <a:prstGeom prst="rightArrow">
            <a:avLst>
              <a:gd name="adj1" fmla="val 50000"/>
              <a:gd name="adj2" fmla="val 44048"/>
            </a:avLst>
          </a:prstGeom>
          <a:solidFill>
            <a:srgbClr val="800000">
              <a:alpha val="20000"/>
            </a:srgbClr>
          </a:solidFill>
          <a:ln w="12700">
            <a:solidFill>
              <a:schemeClr val="tx1"/>
            </a:solidFill>
            <a:miter lim="800000"/>
            <a:headEnd type="none" w="lg" len="lg"/>
            <a:tailEnd type="none" w="lg" len="lg"/>
          </a:ln>
          <a:effectLst/>
        </p:spPr>
        <p:txBody>
          <a:bodyPr wrap="none" anchor="ctr"/>
          <a:lstStyle/>
          <a:p>
            <a:endParaRPr lang="en-US"/>
          </a:p>
        </p:txBody>
      </p:sp>
      <p:sp>
        <p:nvSpPr>
          <p:cNvPr id="782499" name="Text Box 163"/>
          <p:cNvSpPr txBox="1">
            <a:spLocks noChangeArrowheads="1"/>
          </p:cNvSpPr>
          <p:nvPr/>
        </p:nvSpPr>
        <p:spPr bwMode="auto">
          <a:xfrm>
            <a:off x="5622925" y="5676900"/>
            <a:ext cx="2724150" cy="379413"/>
          </a:xfrm>
          <a:prstGeom prst="rect">
            <a:avLst/>
          </a:prstGeom>
          <a:solidFill>
            <a:srgbClr val="FFFF99"/>
          </a:solidFill>
          <a:ln w="12700">
            <a:solidFill>
              <a:schemeClr val="tx1"/>
            </a:solidFill>
            <a:miter lim="800000"/>
            <a:headEnd type="none" w="lg" len="lg"/>
            <a:tailEnd type="none" w="lg" len="lg"/>
          </a:ln>
          <a:effectLst/>
        </p:spPr>
        <p:txBody>
          <a:bodyPr wrap="none">
            <a:spAutoFit/>
          </a:bodyPr>
          <a:lstStyle/>
          <a:p>
            <a:r>
              <a:rPr lang="en-US"/>
              <a:t>Frequency (phasor) domain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Date Placeholder 5"/>
          <p:cNvSpPr>
            <a:spLocks noGrp="1"/>
          </p:cNvSpPr>
          <p:nvPr>
            <p:ph type="dt" sz="half" idx="10"/>
          </p:nvPr>
        </p:nvSpPr>
        <p:spPr/>
        <p:txBody>
          <a:bodyPr/>
          <a:lstStyle/>
          <a:p>
            <a:r>
              <a:rPr lang="en-US"/>
              <a:t>ECEN 301</a:t>
            </a:r>
          </a:p>
        </p:txBody>
      </p:sp>
      <p:sp>
        <p:nvSpPr>
          <p:cNvPr id="41" name="Footer Placeholder 6"/>
          <p:cNvSpPr>
            <a:spLocks noGrp="1"/>
          </p:cNvSpPr>
          <p:nvPr>
            <p:ph type="ftr" sz="quarter" idx="11"/>
          </p:nvPr>
        </p:nvSpPr>
        <p:spPr/>
        <p:txBody>
          <a:bodyPr/>
          <a:lstStyle/>
          <a:p>
            <a:r>
              <a:rPr lang="en-US"/>
              <a:t>Discussion #14 – AC Circuit Analysis</a:t>
            </a:r>
          </a:p>
        </p:txBody>
      </p:sp>
      <p:sp>
        <p:nvSpPr>
          <p:cNvPr id="42" name="Slide Number Placeholder 7"/>
          <p:cNvSpPr>
            <a:spLocks noGrp="1"/>
          </p:cNvSpPr>
          <p:nvPr>
            <p:ph type="sldNum" sz="quarter" idx="12"/>
          </p:nvPr>
        </p:nvSpPr>
        <p:spPr/>
        <p:txBody>
          <a:bodyPr/>
          <a:lstStyle/>
          <a:p>
            <a:pPr lvl="1"/>
            <a:fld id="{8AC5507C-72CD-4901-A76A-C52BAC9E32AD}" type="slidenum">
              <a:rPr lang="en-US"/>
              <a:pPr lvl="1"/>
              <a:t>40</a:t>
            </a:fld>
            <a:endParaRPr lang="en-US"/>
          </a:p>
        </p:txBody>
      </p:sp>
      <p:sp>
        <p:nvSpPr>
          <p:cNvPr id="818178" name="Rectangle 2"/>
          <p:cNvSpPr>
            <a:spLocks noGrp="1" noChangeArrowheads="1"/>
          </p:cNvSpPr>
          <p:nvPr>
            <p:ph type="title"/>
          </p:nvPr>
        </p:nvSpPr>
        <p:spPr/>
        <p:txBody>
          <a:bodyPr/>
          <a:lstStyle/>
          <a:p>
            <a:r>
              <a:rPr lang="en-US"/>
              <a:t>AC Equivalent Circuits</a:t>
            </a:r>
          </a:p>
        </p:txBody>
      </p:sp>
      <p:sp>
        <p:nvSpPr>
          <p:cNvPr id="818179" name="Rectangle 3"/>
          <p:cNvSpPr>
            <a:spLocks noGrp="1" noChangeArrowheads="1"/>
          </p:cNvSpPr>
          <p:nvPr>
            <p:ph type="body" sz="half" idx="1"/>
          </p:nvPr>
        </p:nvSpPr>
        <p:spPr>
          <a:xfrm>
            <a:off x="406400" y="1333500"/>
            <a:ext cx="8356600" cy="1409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graphicFrame>
        <p:nvGraphicFramePr>
          <p:cNvPr id="818205" name="Object 29"/>
          <p:cNvGraphicFramePr>
            <a:graphicFrameLocks noChangeAspect="1"/>
          </p:cNvGraphicFramePr>
          <p:nvPr>
            <p:ph sz="quarter" idx="2"/>
          </p:nvPr>
        </p:nvGraphicFramePr>
        <p:xfrm>
          <a:off x="520700" y="5486400"/>
          <a:ext cx="2705100" cy="474663"/>
        </p:xfrm>
        <a:graphic>
          <a:graphicData uri="http://schemas.openxmlformats.org/presentationml/2006/ole">
            <p:oleObj spid="_x0000_s818205" name="Equation" r:id="rId3" imgW="1231560" imgH="215640" progId="Equation.3">
              <p:embed/>
            </p:oleObj>
          </a:graphicData>
        </a:graphic>
      </p:graphicFrame>
      <p:sp>
        <p:nvSpPr>
          <p:cNvPr id="818180" name="Text Box 4"/>
          <p:cNvSpPr txBox="1">
            <a:spLocks noChangeArrowheads="1"/>
          </p:cNvSpPr>
          <p:nvPr/>
        </p:nvSpPr>
        <p:spPr bwMode="auto">
          <a:xfrm>
            <a:off x="4495800" y="2362200"/>
            <a:ext cx="4191000" cy="1752600"/>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a:p>
            <a:pPr marL="457200" indent="-457200" algn="l">
              <a:buFontTx/>
              <a:buAutoNum type="arabicPeriod"/>
            </a:pPr>
            <a:r>
              <a:rPr lang="en-US">
                <a:cs typeface="Times New Roman" pitchFamily="18" charset="0"/>
              </a:rPr>
              <a:t>Convert to phasor domain</a:t>
            </a:r>
          </a:p>
          <a:p>
            <a:pPr marL="457200" indent="-457200" algn="l">
              <a:buFontTx/>
              <a:buAutoNum type="arabicPeriod"/>
            </a:pPr>
            <a:r>
              <a:rPr lang="en-US">
                <a:cs typeface="Times New Roman" pitchFamily="18" charset="0"/>
              </a:rPr>
              <a:t>Find </a:t>
            </a:r>
            <a:r>
              <a:rPr lang="en-US" b="1">
                <a:cs typeface="Times New Roman" pitchFamily="18" charset="0"/>
              </a:rPr>
              <a:t>Z</a:t>
            </a:r>
            <a:r>
              <a:rPr lang="en-US" b="1" baseline="-25000">
                <a:cs typeface="Times New Roman" pitchFamily="18" charset="0"/>
              </a:rPr>
              <a:t>T</a:t>
            </a:r>
          </a:p>
          <a:p>
            <a:pPr marL="914400" lvl="1" indent="-457200" algn="l">
              <a:buFontTx/>
              <a:buChar char="•"/>
            </a:pPr>
            <a:r>
              <a:rPr lang="en-US">
                <a:cs typeface="Times New Roman" pitchFamily="18" charset="0"/>
              </a:rPr>
              <a:t>Remove load &amp; zero sources</a:t>
            </a:r>
          </a:p>
          <a:p>
            <a:pPr marL="457200" indent="-457200" algn="l">
              <a:buFontTx/>
              <a:buAutoNum type="arabicPeriod"/>
            </a:pPr>
            <a:r>
              <a:rPr lang="en-US">
                <a:cs typeface="Times New Roman" pitchFamily="18" charset="0"/>
              </a:rPr>
              <a:t>Find </a:t>
            </a:r>
            <a:r>
              <a:rPr lang="en-US" b="1">
                <a:cs typeface="Times New Roman" pitchFamily="18" charset="0"/>
              </a:rPr>
              <a:t>V</a:t>
            </a:r>
            <a:r>
              <a:rPr lang="en-US" b="1" baseline="-25000">
                <a:cs typeface="Times New Roman" pitchFamily="18" charset="0"/>
              </a:rPr>
              <a:t>T</a:t>
            </a:r>
            <a:r>
              <a:rPr lang="en-US" b="1">
                <a:cs typeface="Times New Roman" pitchFamily="18" charset="0"/>
              </a:rPr>
              <a:t>(j</a:t>
            </a:r>
            <a:r>
              <a:rPr lang="el-GR" b="1">
                <a:cs typeface="Times New Roman" pitchFamily="18" charset="0"/>
              </a:rPr>
              <a:t>ω</a:t>
            </a:r>
            <a:r>
              <a:rPr lang="en-US" b="1">
                <a:cs typeface="Times New Roman" pitchFamily="18" charset="0"/>
              </a:rPr>
              <a:t>)</a:t>
            </a:r>
          </a:p>
          <a:p>
            <a:pPr marL="914400" lvl="1" indent="-457200" algn="l">
              <a:buFontTx/>
              <a:buChar char="•"/>
            </a:pPr>
            <a:r>
              <a:rPr lang="en-US">
                <a:cs typeface="Times New Roman" pitchFamily="18" charset="0"/>
              </a:rPr>
              <a:t>Remove load</a:t>
            </a:r>
            <a:endParaRPr lang="el-GR">
              <a:cs typeface="Times New Roman" pitchFamily="18" charset="0"/>
            </a:endParaRPr>
          </a:p>
        </p:txBody>
      </p:sp>
      <p:sp>
        <p:nvSpPr>
          <p:cNvPr id="818207" name="Text Box 31"/>
          <p:cNvSpPr txBox="1">
            <a:spLocks noChangeArrowheads="1"/>
          </p:cNvSpPr>
          <p:nvPr/>
        </p:nvSpPr>
        <p:spPr bwMode="auto">
          <a:xfrm>
            <a:off x="1208088" y="2452688"/>
            <a:ext cx="452437" cy="366712"/>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18208" name="AutoShape 32"/>
          <p:cNvCxnSpPr>
            <a:cxnSpLocks noChangeShapeType="1"/>
            <a:stCxn id="818216" idx="2"/>
            <a:endCxn id="818219" idx="4"/>
          </p:cNvCxnSpPr>
          <p:nvPr/>
        </p:nvCxnSpPr>
        <p:spPr bwMode="auto">
          <a:xfrm rot="10800000">
            <a:off x="981075" y="4159250"/>
            <a:ext cx="963613" cy="690563"/>
          </a:xfrm>
          <a:prstGeom prst="bentConnector2">
            <a:avLst/>
          </a:prstGeom>
          <a:noFill/>
          <a:ln w="12700">
            <a:solidFill>
              <a:schemeClr val="tx1"/>
            </a:solidFill>
            <a:miter lim="800000"/>
            <a:headEnd type="none" w="lg" len="lg"/>
            <a:tailEnd type="none" w="lg" len="lg"/>
          </a:ln>
          <a:effectLst/>
        </p:spPr>
      </p:cxnSp>
      <p:cxnSp>
        <p:nvCxnSpPr>
          <p:cNvPr id="818209" name="AutoShape 33"/>
          <p:cNvCxnSpPr>
            <a:cxnSpLocks noChangeShapeType="1"/>
            <a:stCxn id="818215" idx="2"/>
            <a:endCxn id="818225" idx="3"/>
          </p:cNvCxnSpPr>
          <p:nvPr/>
        </p:nvCxnSpPr>
        <p:spPr bwMode="auto">
          <a:xfrm flipH="1">
            <a:off x="1701800" y="2990850"/>
            <a:ext cx="231775" cy="0"/>
          </a:xfrm>
          <a:prstGeom prst="straightConnector1">
            <a:avLst/>
          </a:prstGeom>
          <a:noFill/>
          <a:ln w="12700">
            <a:solidFill>
              <a:schemeClr val="tx1"/>
            </a:solidFill>
            <a:round/>
            <a:headEnd type="none" w="lg" len="lg"/>
            <a:tailEnd type="none" w="lg" len="lg"/>
          </a:ln>
          <a:effectLst/>
        </p:spPr>
      </p:cxnSp>
      <p:grpSp>
        <p:nvGrpSpPr>
          <p:cNvPr id="818210" name="Group 34"/>
          <p:cNvGrpSpPr>
            <a:grpSpLocks/>
          </p:cNvGrpSpPr>
          <p:nvPr/>
        </p:nvGrpSpPr>
        <p:grpSpPr bwMode="auto">
          <a:xfrm>
            <a:off x="1781175" y="5092700"/>
            <a:ext cx="457200" cy="152400"/>
            <a:chOff x="1392" y="3552"/>
            <a:chExt cx="288" cy="96"/>
          </a:xfrm>
        </p:grpSpPr>
        <p:sp>
          <p:nvSpPr>
            <p:cNvPr id="818211" name="Line 35"/>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18212" name="Line 36"/>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18213" name="Line 37"/>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18214" name="Line 38"/>
          <p:cNvSpPr>
            <a:spLocks noChangeShapeType="1"/>
          </p:cNvSpPr>
          <p:nvPr/>
        </p:nvSpPr>
        <p:spPr bwMode="auto">
          <a:xfrm flipV="1">
            <a:off x="2014538" y="4849813"/>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18215" name="Oval 39"/>
          <p:cNvSpPr>
            <a:spLocks noChangeArrowheads="1"/>
          </p:cNvSpPr>
          <p:nvPr/>
        </p:nvSpPr>
        <p:spPr bwMode="auto">
          <a:xfrm>
            <a:off x="1933575" y="29289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18216" name="Oval 40"/>
          <p:cNvSpPr>
            <a:spLocks noChangeArrowheads="1"/>
          </p:cNvSpPr>
          <p:nvPr/>
        </p:nvSpPr>
        <p:spPr bwMode="auto">
          <a:xfrm>
            <a:off x="1944688" y="4787900"/>
            <a:ext cx="131762"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8217" name="AutoShape 41"/>
          <p:cNvCxnSpPr>
            <a:cxnSpLocks noChangeShapeType="1"/>
            <a:stCxn id="818222" idx="0"/>
            <a:endCxn id="818225" idx="1"/>
          </p:cNvCxnSpPr>
          <p:nvPr/>
        </p:nvCxnSpPr>
        <p:spPr bwMode="auto">
          <a:xfrm rot="16200000">
            <a:off x="797719" y="3174206"/>
            <a:ext cx="596900" cy="230188"/>
          </a:xfrm>
          <a:prstGeom prst="bentConnector2">
            <a:avLst/>
          </a:prstGeom>
          <a:noFill/>
          <a:ln w="12700">
            <a:solidFill>
              <a:schemeClr val="tx1"/>
            </a:solidFill>
            <a:miter lim="800000"/>
            <a:headEnd type="none" w="lg" len="lg"/>
            <a:tailEnd type="none" w="lg" len="lg"/>
          </a:ln>
          <a:effectLst/>
        </p:spPr>
      </p:cxnSp>
      <p:sp>
        <p:nvSpPr>
          <p:cNvPr id="818219" name="Oval 43"/>
          <p:cNvSpPr>
            <a:spLocks noChangeArrowheads="1"/>
          </p:cNvSpPr>
          <p:nvPr/>
        </p:nvSpPr>
        <p:spPr bwMode="auto">
          <a:xfrm>
            <a:off x="717550" y="3667125"/>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18220" name="Text Box 44"/>
          <p:cNvSpPr txBox="1">
            <a:spLocks noChangeArrowheads="1"/>
          </p:cNvSpPr>
          <p:nvPr/>
        </p:nvSpPr>
        <p:spPr bwMode="auto">
          <a:xfrm>
            <a:off x="890588" y="3638550"/>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8221" name="Text Box 45"/>
          <p:cNvSpPr txBox="1">
            <a:spLocks noChangeArrowheads="1"/>
          </p:cNvSpPr>
          <p:nvPr/>
        </p:nvSpPr>
        <p:spPr bwMode="auto">
          <a:xfrm>
            <a:off x="885825" y="3736975"/>
            <a:ext cx="184150" cy="366713"/>
          </a:xfrm>
          <a:prstGeom prst="rect">
            <a:avLst/>
          </a:prstGeom>
          <a:noFill/>
          <a:ln w="12700">
            <a:noFill/>
            <a:miter lim="800000"/>
            <a:headEnd type="none" w="lg" len="lg"/>
            <a:tailEnd type="none" w="lg" len="lg"/>
          </a:ln>
          <a:effectLst/>
        </p:spPr>
        <p:txBody>
          <a:bodyPr wrap="none">
            <a:spAutoFit/>
          </a:bodyPr>
          <a:lstStyle/>
          <a:p>
            <a:endParaRPr lang="en-US"/>
          </a:p>
        </p:txBody>
      </p:sp>
      <p:sp>
        <p:nvSpPr>
          <p:cNvPr id="818222" name="Text Box 46"/>
          <p:cNvSpPr txBox="1">
            <a:spLocks noChangeArrowheads="1"/>
          </p:cNvSpPr>
          <p:nvPr/>
        </p:nvSpPr>
        <p:spPr bwMode="auto">
          <a:xfrm>
            <a:off x="823913" y="3587750"/>
            <a:ext cx="312737"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18223" name="Text Box 47"/>
          <p:cNvSpPr txBox="1">
            <a:spLocks noChangeArrowheads="1"/>
          </p:cNvSpPr>
          <p:nvPr/>
        </p:nvSpPr>
        <p:spPr bwMode="auto">
          <a:xfrm>
            <a:off x="830263" y="3725863"/>
            <a:ext cx="307975" cy="366712"/>
          </a:xfrm>
          <a:prstGeom prst="rect">
            <a:avLst/>
          </a:prstGeom>
          <a:noFill/>
          <a:ln w="12700">
            <a:noFill/>
            <a:miter lim="800000"/>
            <a:headEnd type="none" w="lg" len="lg"/>
            <a:tailEnd type="none" w="lg" len="lg"/>
          </a:ln>
          <a:effectLst/>
        </p:spPr>
        <p:txBody>
          <a:bodyPr wrap="none">
            <a:spAutoFit/>
          </a:bodyPr>
          <a:lstStyle/>
          <a:p>
            <a:r>
              <a:rPr lang="en-US"/>
              <a:t>~</a:t>
            </a:r>
          </a:p>
        </p:txBody>
      </p:sp>
      <p:sp>
        <p:nvSpPr>
          <p:cNvPr id="818225" name="Rectangle 49"/>
          <p:cNvSpPr>
            <a:spLocks noChangeArrowheads="1"/>
          </p:cNvSpPr>
          <p:nvPr/>
        </p:nvSpPr>
        <p:spPr bwMode="auto">
          <a:xfrm>
            <a:off x="1211263" y="2838450"/>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8227" name="Rectangle 51"/>
          <p:cNvSpPr>
            <a:spLocks noChangeArrowheads="1"/>
          </p:cNvSpPr>
          <p:nvPr/>
        </p:nvSpPr>
        <p:spPr bwMode="auto">
          <a:xfrm>
            <a:off x="2247900" y="2500313"/>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18228" name="Rectangle 52"/>
          <p:cNvSpPr>
            <a:spLocks noChangeArrowheads="1"/>
          </p:cNvSpPr>
          <p:nvPr/>
        </p:nvSpPr>
        <p:spPr bwMode="auto">
          <a:xfrm>
            <a:off x="2247900" y="3143250"/>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18229" name="AutoShape 53"/>
          <p:cNvCxnSpPr>
            <a:cxnSpLocks noChangeShapeType="1"/>
            <a:stCxn id="818215" idx="4"/>
            <a:endCxn id="818228" idx="1"/>
          </p:cNvCxnSpPr>
          <p:nvPr/>
        </p:nvCxnSpPr>
        <p:spPr bwMode="auto">
          <a:xfrm rot="16200000" flipH="1">
            <a:off x="2001837" y="3049588"/>
            <a:ext cx="244475" cy="247650"/>
          </a:xfrm>
          <a:prstGeom prst="bentConnector2">
            <a:avLst/>
          </a:prstGeom>
          <a:noFill/>
          <a:ln w="12700">
            <a:solidFill>
              <a:schemeClr val="tx1"/>
            </a:solidFill>
            <a:miter lim="800000"/>
            <a:headEnd type="none" w="lg" len="lg"/>
            <a:tailEnd type="none" w="lg" len="lg"/>
          </a:ln>
          <a:effectLst/>
        </p:spPr>
      </p:cxnSp>
      <p:cxnSp>
        <p:nvCxnSpPr>
          <p:cNvPr id="818230" name="AutoShape 54"/>
          <p:cNvCxnSpPr>
            <a:cxnSpLocks noChangeShapeType="1"/>
            <a:stCxn id="818215" idx="0"/>
            <a:endCxn id="818227" idx="1"/>
          </p:cNvCxnSpPr>
          <p:nvPr/>
        </p:nvCxnSpPr>
        <p:spPr bwMode="auto">
          <a:xfrm rot="16200000">
            <a:off x="1985962" y="2667001"/>
            <a:ext cx="276225" cy="247650"/>
          </a:xfrm>
          <a:prstGeom prst="bentConnector2">
            <a:avLst/>
          </a:prstGeom>
          <a:noFill/>
          <a:ln w="12700">
            <a:solidFill>
              <a:schemeClr val="tx1"/>
            </a:solidFill>
            <a:miter lim="800000"/>
            <a:headEnd type="none" w="lg" len="lg"/>
            <a:tailEnd type="none" w="lg" len="lg"/>
          </a:ln>
          <a:effectLst/>
        </p:spPr>
      </p:cxnSp>
      <p:sp>
        <p:nvSpPr>
          <p:cNvPr id="818231" name="Oval 55"/>
          <p:cNvSpPr>
            <a:spLocks noChangeArrowheads="1"/>
          </p:cNvSpPr>
          <p:nvPr/>
        </p:nvSpPr>
        <p:spPr bwMode="auto">
          <a:xfrm>
            <a:off x="2921000" y="2916238"/>
            <a:ext cx="131763"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18232" name="AutoShape 56"/>
          <p:cNvCxnSpPr>
            <a:cxnSpLocks noChangeShapeType="1"/>
            <a:stCxn id="818231" idx="4"/>
            <a:endCxn id="818228" idx="3"/>
          </p:cNvCxnSpPr>
          <p:nvPr/>
        </p:nvCxnSpPr>
        <p:spPr bwMode="auto">
          <a:xfrm rot="5400000">
            <a:off x="2734469" y="3042444"/>
            <a:ext cx="257175" cy="249237"/>
          </a:xfrm>
          <a:prstGeom prst="bentConnector2">
            <a:avLst/>
          </a:prstGeom>
          <a:noFill/>
          <a:ln w="12700">
            <a:solidFill>
              <a:schemeClr val="tx1"/>
            </a:solidFill>
            <a:miter lim="800000"/>
            <a:headEnd type="none" w="lg" len="lg"/>
            <a:tailEnd type="none" w="lg" len="lg"/>
          </a:ln>
          <a:effectLst/>
        </p:spPr>
      </p:cxnSp>
      <p:cxnSp>
        <p:nvCxnSpPr>
          <p:cNvPr id="818233" name="AutoShape 57"/>
          <p:cNvCxnSpPr>
            <a:cxnSpLocks noChangeShapeType="1"/>
            <a:stCxn id="818231" idx="0"/>
            <a:endCxn id="818227" idx="3"/>
          </p:cNvCxnSpPr>
          <p:nvPr/>
        </p:nvCxnSpPr>
        <p:spPr bwMode="auto">
          <a:xfrm rot="5400000" flipH="1">
            <a:off x="2731294" y="2659857"/>
            <a:ext cx="263525" cy="249237"/>
          </a:xfrm>
          <a:prstGeom prst="bentConnector2">
            <a:avLst/>
          </a:prstGeom>
          <a:noFill/>
          <a:ln w="12700">
            <a:solidFill>
              <a:schemeClr val="tx1"/>
            </a:solidFill>
            <a:miter lim="800000"/>
            <a:headEnd type="none" w="lg" len="lg"/>
            <a:tailEnd type="none" w="lg" len="lg"/>
          </a:ln>
          <a:effectLst/>
        </p:spPr>
      </p:cxnSp>
      <p:sp>
        <p:nvSpPr>
          <p:cNvPr id="818234" name="Oval 58"/>
          <p:cNvSpPr>
            <a:spLocks noChangeArrowheads="1"/>
          </p:cNvSpPr>
          <p:nvPr/>
        </p:nvSpPr>
        <p:spPr bwMode="auto">
          <a:xfrm>
            <a:off x="3225800" y="2917825"/>
            <a:ext cx="131763" cy="12223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18235" name="Oval 59"/>
          <p:cNvSpPr>
            <a:spLocks noChangeArrowheads="1"/>
          </p:cNvSpPr>
          <p:nvPr/>
        </p:nvSpPr>
        <p:spPr bwMode="auto">
          <a:xfrm>
            <a:off x="3225800" y="4787900"/>
            <a:ext cx="131763" cy="122238"/>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18236" name="AutoShape 60"/>
          <p:cNvCxnSpPr>
            <a:cxnSpLocks noChangeShapeType="1"/>
            <a:stCxn id="818216" idx="6"/>
            <a:endCxn id="818235" idx="2"/>
          </p:cNvCxnSpPr>
          <p:nvPr/>
        </p:nvCxnSpPr>
        <p:spPr bwMode="auto">
          <a:xfrm>
            <a:off x="2076450" y="4849813"/>
            <a:ext cx="1149350" cy="0"/>
          </a:xfrm>
          <a:prstGeom prst="straightConnector1">
            <a:avLst/>
          </a:prstGeom>
          <a:noFill/>
          <a:ln w="12700">
            <a:solidFill>
              <a:schemeClr val="tx1"/>
            </a:solidFill>
            <a:round/>
            <a:headEnd type="none" w="lg" len="lg"/>
            <a:tailEnd type="none" w="lg" len="lg"/>
          </a:ln>
          <a:effectLst/>
        </p:spPr>
      </p:cxnSp>
      <p:cxnSp>
        <p:nvCxnSpPr>
          <p:cNvPr id="818238" name="AutoShape 62"/>
          <p:cNvCxnSpPr>
            <a:cxnSpLocks noChangeShapeType="1"/>
            <a:stCxn id="818231" idx="6"/>
            <a:endCxn id="818234" idx="2"/>
          </p:cNvCxnSpPr>
          <p:nvPr/>
        </p:nvCxnSpPr>
        <p:spPr bwMode="auto">
          <a:xfrm>
            <a:off x="3052763" y="2978150"/>
            <a:ext cx="173037" cy="1588"/>
          </a:xfrm>
          <a:prstGeom prst="straightConnector1">
            <a:avLst/>
          </a:prstGeom>
          <a:noFill/>
          <a:ln w="12700">
            <a:solidFill>
              <a:schemeClr val="tx1"/>
            </a:solidFill>
            <a:round/>
            <a:headEnd type="none" w="lg" len="lg"/>
            <a:tailEnd type="none" w="lg" len="lg"/>
          </a:ln>
          <a:effectLst/>
        </p:spPr>
      </p:cxnSp>
      <p:sp>
        <p:nvSpPr>
          <p:cNvPr id="818239" name="Text Box 63"/>
          <p:cNvSpPr txBox="1">
            <a:spLocks noChangeArrowheads="1"/>
          </p:cNvSpPr>
          <p:nvPr/>
        </p:nvSpPr>
        <p:spPr bwMode="auto">
          <a:xfrm>
            <a:off x="2235200" y="2133600"/>
            <a:ext cx="438150"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a:t>
            </a:r>
          </a:p>
        </p:txBody>
      </p:sp>
      <p:sp>
        <p:nvSpPr>
          <p:cNvPr id="818240" name="Text Box 64"/>
          <p:cNvSpPr txBox="1">
            <a:spLocks noChangeArrowheads="1"/>
          </p:cNvSpPr>
          <p:nvPr/>
        </p:nvSpPr>
        <p:spPr bwMode="auto">
          <a:xfrm>
            <a:off x="2297113" y="3448050"/>
            <a:ext cx="446087" cy="366713"/>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C</a:t>
            </a:r>
          </a:p>
        </p:txBody>
      </p:sp>
      <p:sp>
        <p:nvSpPr>
          <p:cNvPr id="818241" name="Text Box 65"/>
          <p:cNvSpPr txBox="1">
            <a:spLocks noChangeArrowheads="1"/>
          </p:cNvSpPr>
          <p:nvPr/>
        </p:nvSpPr>
        <p:spPr bwMode="auto">
          <a:xfrm>
            <a:off x="228600" y="3321050"/>
            <a:ext cx="803275" cy="366713"/>
          </a:xfrm>
          <a:prstGeom prst="rect">
            <a:avLst/>
          </a:prstGeom>
          <a:noFill/>
          <a:ln w="12700">
            <a:noFill/>
            <a:miter lim="800000"/>
            <a:headEnd type="none" w="lg" len="lg"/>
            <a:tailEnd type="none" w="lg" len="lg"/>
          </a:ln>
          <a:effectLst/>
        </p:spPr>
        <p:txBody>
          <a:bodyPr wrap="none">
            <a:spAutoFit/>
          </a:bodyPr>
          <a:lstStyle/>
          <a:p>
            <a:r>
              <a:rPr lang="en-US" b="1"/>
              <a:t>V</a:t>
            </a:r>
            <a:r>
              <a:rPr lang="en-US" b="1" baseline="-25000"/>
              <a:t>s</a:t>
            </a:r>
            <a:r>
              <a:rPr lang="en-US" b="1"/>
              <a:t>(j</a:t>
            </a:r>
            <a:r>
              <a:rPr lang="el-GR" b="1">
                <a:cs typeface="Times New Roman" pitchFamily="18" charset="0"/>
              </a:rPr>
              <a:t>ω</a:t>
            </a:r>
            <a:r>
              <a:rPr lang="en-US" b="1">
                <a:cs typeface="Times New Roman" pitchFamily="18" charset="0"/>
              </a:rPr>
              <a:t>)</a:t>
            </a:r>
            <a:endParaRPr lang="el-GR" b="1">
              <a:cs typeface="Times New Roman" pitchFamily="18" charset="0"/>
            </a:endParaRPr>
          </a:p>
        </p:txBody>
      </p:sp>
      <p:sp>
        <p:nvSpPr>
          <p:cNvPr id="818278" name="Text Box 102"/>
          <p:cNvSpPr txBox="1">
            <a:spLocks noChangeArrowheads="1"/>
          </p:cNvSpPr>
          <p:nvPr/>
        </p:nvSpPr>
        <p:spPr bwMode="auto">
          <a:xfrm>
            <a:off x="2935288" y="3505200"/>
            <a:ext cx="846137" cy="915988"/>
          </a:xfrm>
          <a:prstGeom prst="rect">
            <a:avLst/>
          </a:prstGeom>
          <a:noFill/>
          <a:ln w="12700">
            <a:noFill/>
            <a:miter lim="800000"/>
            <a:headEnd type="none" w="lg" len="lg"/>
            <a:tailEnd type="none" w="lg" len="lg"/>
          </a:ln>
          <a:effectLst/>
        </p:spPr>
        <p:txBody>
          <a:bodyPr wrap="none">
            <a:spAutoFit/>
          </a:bodyPr>
          <a:lstStyle/>
          <a:p>
            <a:r>
              <a:rPr lang="en-US" b="1"/>
              <a:t>+</a:t>
            </a:r>
          </a:p>
          <a:p>
            <a:r>
              <a:rPr lang="en-US" b="1"/>
              <a:t>V</a:t>
            </a:r>
            <a:r>
              <a:rPr lang="en-US" b="1" baseline="-25000"/>
              <a:t>T</a:t>
            </a:r>
            <a:r>
              <a:rPr lang="en-US" b="1"/>
              <a:t>(j</a:t>
            </a:r>
            <a:r>
              <a:rPr lang="el-GR" b="1">
                <a:cs typeface="Times New Roman" pitchFamily="18" charset="0"/>
              </a:rPr>
              <a:t>ω</a:t>
            </a:r>
            <a:r>
              <a:rPr lang="en-US" b="1">
                <a:cs typeface="Times New Roman" pitchFamily="18" charset="0"/>
              </a:rPr>
              <a:t>)</a:t>
            </a:r>
            <a:endParaRPr lang="el-GR" b="1" baseline="-25000">
              <a:cs typeface="Times New Roman" pitchFamily="18" charset="0"/>
            </a:endParaRPr>
          </a:p>
          <a:p>
            <a:r>
              <a:rPr lang="en-US" b="1"/>
              <a:t>–</a:t>
            </a:r>
          </a:p>
        </p:txBody>
      </p:sp>
      <p:sp>
        <p:nvSpPr>
          <p:cNvPr id="818279" name="Text Box 103"/>
          <p:cNvSpPr txBox="1">
            <a:spLocks noChangeArrowheads="1"/>
          </p:cNvSpPr>
          <p:nvPr/>
        </p:nvSpPr>
        <p:spPr bwMode="auto">
          <a:xfrm>
            <a:off x="4724400" y="4421188"/>
            <a:ext cx="3810000" cy="654050"/>
          </a:xfrm>
          <a:prstGeom prst="rect">
            <a:avLst/>
          </a:prstGeom>
          <a:solidFill>
            <a:srgbClr val="8495A9">
              <a:alpha val="50000"/>
            </a:srgbClr>
          </a:solidFill>
          <a:ln w="12700">
            <a:solidFill>
              <a:schemeClr val="tx1"/>
            </a:solidFill>
            <a:miter lim="800000"/>
            <a:headEnd type="none" w="lg" len="lg"/>
            <a:tailEnd type="none" w="lg" len="lg"/>
          </a:ln>
          <a:effectLst/>
        </p:spPr>
        <p:txBody>
          <a:bodyPr>
            <a:spAutoFit/>
          </a:bodyPr>
          <a:lstStyle/>
          <a:p>
            <a:pPr algn="l"/>
            <a:r>
              <a:rPr lang="en-US" b="1"/>
              <a:t>NB</a:t>
            </a:r>
            <a:r>
              <a:rPr lang="en-US"/>
              <a:t>: Since no current flows in the circuit once the load is removed:</a:t>
            </a:r>
          </a:p>
        </p:txBody>
      </p:sp>
      <p:graphicFrame>
        <p:nvGraphicFramePr>
          <p:cNvPr id="818280" name="Object 104"/>
          <p:cNvGraphicFramePr>
            <a:graphicFrameLocks noChangeAspect="1"/>
          </p:cNvGraphicFramePr>
          <p:nvPr>
            <p:ph sz="quarter" idx="3"/>
          </p:nvPr>
        </p:nvGraphicFramePr>
        <p:xfrm>
          <a:off x="5803900" y="5378450"/>
          <a:ext cx="1103313" cy="522288"/>
        </p:xfrm>
        <a:graphic>
          <a:graphicData uri="http://schemas.openxmlformats.org/presentationml/2006/ole">
            <p:oleObj spid="_x0000_s818280" name="Equation" r:id="rId4" imgW="482400" imgH="228600" progId="Equation.3">
              <p:embed/>
            </p:oleObj>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Date Placeholder 5"/>
          <p:cNvSpPr>
            <a:spLocks noGrp="1"/>
          </p:cNvSpPr>
          <p:nvPr>
            <p:ph type="dt" sz="half" idx="10"/>
          </p:nvPr>
        </p:nvSpPr>
        <p:spPr/>
        <p:txBody>
          <a:bodyPr/>
          <a:lstStyle/>
          <a:p>
            <a:r>
              <a:rPr lang="en-US"/>
              <a:t>ECEN 301</a:t>
            </a:r>
          </a:p>
        </p:txBody>
      </p:sp>
      <p:sp>
        <p:nvSpPr>
          <p:cNvPr id="68" name="Footer Placeholder 6"/>
          <p:cNvSpPr>
            <a:spLocks noGrp="1"/>
          </p:cNvSpPr>
          <p:nvPr>
            <p:ph type="ftr" sz="quarter" idx="11"/>
          </p:nvPr>
        </p:nvSpPr>
        <p:spPr/>
        <p:txBody>
          <a:bodyPr/>
          <a:lstStyle/>
          <a:p>
            <a:r>
              <a:rPr lang="en-US"/>
              <a:t>Discussion #14 – AC Circuit Analysis</a:t>
            </a:r>
          </a:p>
        </p:txBody>
      </p:sp>
      <p:sp>
        <p:nvSpPr>
          <p:cNvPr id="69" name="Slide Number Placeholder 7"/>
          <p:cNvSpPr>
            <a:spLocks noGrp="1"/>
          </p:cNvSpPr>
          <p:nvPr>
            <p:ph type="sldNum" sz="quarter" idx="12"/>
          </p:nvPr>
        </p:nvSpPr>
        <p:spPr/>
        <p:txBody>
          <a:bodyPr/>
          <a:lstStyle/>
          <a:p>
            <a:pPr lvl="1"/>
            <a:fld id="{BEF9D4C2-AC48-4578-AB89-E47B1812C9D0}" type="slidenum">
              <a:rPr lang="en-US"/>
              <a:pPr lvl="1"/>
              <a:t>41</a:t>
            </a:fld>
            <a:endParaRPr lang="en-US"/>
          </a:p>
        </p:txBody>
      </p:sp>
      <p:sp>
        <p:nvSpPr>
          <p:cNvPr id="820226" name="Rectangle 2"/>
          <p:cNvSpPr>
            <a:spLocks noGrp="1" noChangeArrowheads="1"/>
          </p:cNvSpPr>
          <p:nvPr>
            <p:ph type="title"/>
          </p:nvPr>
        </p:nvSpPr>
        <p:spPr/>
        <p:txBody>
          <a:bodyPr/>
          <a:lstStyle/>
          <a:p>
            <a:r>
              <a:rPr lang="en-US"/>
              <a:t>AC Equivalent Circuits</a:t>
            </a:r>
          </a:p>
        </p:txBody>
      </p:sp>
      <p:sp>
        <p:nvSpPr>
          <p:cNvPr id="820227" name="Rectangle 3"/>
          <p:cNvSpPr>
            <a:spLocks noGrp="1" noChangeArrowheads="1"/>
          </p:cNvSpPr>
          <p:nvPr>
            <p:ph type="body" sz="half" idx="1"/>
          </p:nvPr>
        </p:nvSpPr>
        <p:spPr>
          <a:xfrm>
            <a:off x="406400" y="1333500"/>
            <a:ext cx="8356600" cy="1409700"/>
          </a:xfrm>
        </p:spPr>
        <p:txBody>
          <a:bodyPr/>
          <a:lstStyle/>
          <a:p>
            <a:r>
              <a:rPr lang="en-US" sz="2400" b="1" u="sng"/>
              <a:t>Example4</a:t>
            </a:r>
            <a:r>
              <a:rPr lang="en-US" sz="2400"/>
              <a:t>: find the Th</a:t>
            </a:r>
            <a:r>
              <a:rPr lang="en-US" sz="2400">
                <a:cs typeface="Times New Roman" pitchFamily="18" charset="0"/>
              </a:rPr>
              <a:t>évenin equivalent</a:t>
            </a:r>
            <a:endParaRPr lang="en-US" sz="2400" b="1" i="1" baseline="-25000">
              <a:cs typeface="Times New Roman" pitchFamily="18" charset="0"/>
            </a:endParaRPr>
          </a:p>
          <a:p>
            <a:pPr lvl="1"/>
            <a:r>
              <a:rPr lang="el-GR" sz="2000" b="1">
                <a:cs typeface="Times New Roman" pitchFamily="18" charset="0"/>
              </a:rPr>
              <a:t>ω</a:t>
            </a:r>
            <a:r>
              <a:rPr lang="en-US" sz="2000">
                <a:cs typeface="Times New Roman" pitchFamily="18" charset="0"/>
              </a:rPr>
              <a:t> = 10</a:t>
            </a:r>
            <a:r>
              <a:rPr lang="en-US" sz="2000" baseline="30000">
                <a:cs typeface="Times New Roman" pitchFamily="18" charset="0"/>
              </a:rPr>
              <a:t>3</a:t>
            </a:r>
            <a:r>
              <a:rPr lang="en-US" sz="2000">
                <a:cs typeface="Times New Roman" pitchFamily="18" charset="0"/>
              </a:rPr>
              <a:t> rads/s, </a:t>
            </a:r>
            <a:r>
              <a:rPr lang="en-US" sz="2000" b="1">
                <a:cs typeface="Times New Roman" pitchFamily="18" charset="0"/>
              </a:rPr>
              <a:t>R</a:t>
            </a:r>
            <a:r>
              <a:rPr lang="en-US" sz="2000" b="1" baseline="-25000">
                <a:cs typeface="Times New Roman" pitchFamily="18" charset="0"/>
              </a:rPr>
              <a:t>s</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L</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L</a:t>
            </a:r>
            <a:r>
              <a:rPr lang="en-US" sz="2000">
                <a:cs typeface="Times New Roman" pitchFamily="18" charset="0"/>
              </a:rPr>
              <a:t> = 10mH, </a:t>
            </a:r>
            <a:r>
              <a:rPr lang="en-US" sz="2000" b="1">
                <a:cs typeface="Times New Roman" pitchFamily="18" charset="0"/>
              </a:rPr>
              <a:t>C </a:t>
            </a:r>
            <a:r>
              <a:rPr lang="en-US" sz="2000">
                <a:cs typeface="Times New Roman" pitchFamily="18" charset="0"/>
              </a:rPr>
              <a:t>= 0.1uF</a:t>
            </a:r>
          </a:p>
        </p:txBody>
      </p:sp>
      <p:graphicFrame>
        <p:nvGraphicFramePr>
          <p:cNvPr id="820228" name="Object 4"/>
          <p:cNvGraphicFramePr>
            <a:graphicFrameLocks noChangeAspect="1"/>
          </p:cNvGraphicFramePr>
          <p:nvPr>
            <p:ph sz="quarter" idx="2"/>
          </p:nvPr>
        </p:nvGraphicFramePr>
        <p:xfrm>
          <a:off x="5475288" y="5407025"/>
          <a:ext cx="3059112" cy="536575"/>
        </p:xfrm>
        <a:graphic>
          <a:graphicData uri="http://schemas.openxmlformats.org/presentationml/2006/ole">
            <p:oleObj spid="_x0000_s820228" name="Equation" r:id="rId3" imgW="1231560" imgH="215640" progId="Equation.3">
              <p:embed/>
            </p:oleObj>
          </a:graphicData>
        </a:graphic>
      </p:graphicFrame>
      <p:graphicFrame>
        <p:nvGraphicFramePr>
          <p:cNvPr id="820263" name="Object 39"/>
          <p:cNvGraphicFramePr>
            <a:graphicFrameLocks noChangeAspect="1"/>
          </p:cNvGraphicFramePr>
          <p:nvPr>
            <p:ph sz="quarter" idx="3"/>
          </p:nvPr>
        </p:nvGraphicFramePr>
        <p:xfrm>
          <a:off x="3849688" y="5410200"/>
          <a:ext cx="1109662" cy="523875"/>
        </p:xfrm>
        <a:graphic>
          <a:graphicData uri="http://schemas.openxmlformats.org/presentationml/2006/ole">
            <p:oleObj spid="_x0000_s820263" name="Equation" r:id="rId4" imgW="482400" imgH="228600" progId="Equation.3">
              <p:embed/>
            </p:oleObj>
          </a:graphicData>
        </a:graphic>
      </p:graphicFrame>
      <p:sp>
        <p:nvSpPr>
          <p:cNvPr id="820265" name="Text Box 41"/>
          <p:cNvSpPr txBox="1">
            <a:spLocks noChangeArrowheads="1"/>
          </p:cNvSpPr>
          <p:nvPr/>
        </p:nvSpPr>
        <p:spPr bwMode="auto">
          <a:xfrm>
            <a:off x="1208088" y="2482850"/>
            <a:ext cx="452437"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s</a:t>
            </a:r>
          </a:p>
        </p:txBody>
      </p:sp>
      <p:cxnSp>
        <p:nvCxnSpPr>
          <p:cNvPr id="820266" name="AutoShape 42"/>
          <p:cNvCxnSpPr>
            <a:cxnSpLocks noChangeShapeType="1"/>
            <a:stCxn id="820274" idx="2"/>
            <a:endCxn id="820277" idx="4"/>
          </p:cNvCxnSpPr>
          <p:nvPr/>
        </p:nvCxnSpPr>
        <p:spPr bwMode="auto">
          <a:xfrm rot="10800000">
            <a:off x="981075" y="4189413"/>
            <a:ext cx="963613" cy="690562"/>
          </a:xfrm>
          <a:prstGeom prst="bentConnector2">
            <a:avLst/>
          </a:prstGeom>
          <a:noFill/>
          <a:ln w="12700">
            <a:solidFill>
              <a:schemeClr val="tx1"/>
            </a:solidFill>
            <a:miter lim="800000"/>
            <a:headEnd type="none" w="lg" len="lg"/>
            <a:tailEnd type="none" w="lg" len="lg"/>
          </a:ln>
          <a:effectLst/>
        </p:spPr>
      </p:cxnSp>
      <p:cxnSp>
        <p:nvCxnSpPr>
          <p:cNvPr id="820267" name="AutoShape 43"/>
          <p:cNvCxnSpPr>
            <a:cxnSpLocks noChangeShapeType="1"/>
            <a:stCxn id="820273" idx="2"/>
            <a:endCxn id="820283" idx="3"/>
          </p:cNvCxnSpPr>
          <p:nvPr/>
        </p:nvCxnSpPr>
        <p:spPr bwMode="auto">
          <a:xfrm flipH="1">
            <a:off x="1701800" y="3021013"/>
            <a:ext cx="231775" cy="0"/>
          </a:xfrm>
          <a:prstGeom prst="straightConnector1">
            <a:avLst/>
          </a:prstGeom>
          <a:noFill/>
          <a:ln w="12700">
            <a:solidFill>
              <a:schemeClr val="tx1"/>
            </a:solidFill>
            <a:round/>
            <a:headEnd type="none" w="lg" len="lg"/>
            <a:tailEnd type="none" w="lg" len="lg"/>
          </a:ln>
          <a:effectLst/>
        </p:spPr>
      </p:cxnSp>
      <p:grpSp>
        <p:nvGrpSpPr>
          <p:cNvPr id="820268" name="Group 44"/>
          <p:cNvGrpSpPr>
            <a:grpSpLocks/>
          </p:cNvGrpSpPr>
          <p:nvPr/>
        </p:nvGrpSpPr>
        <p:grpSpPr bwMode="auto">
          <a:xfrm>
            <a:off x="1781175" y="5122863"/>
            <a:ext cx="457200" cy="152400"/>
            <a:chOff x="1392" y="3552"/>
            <a:chExt cx="288" cy="96"/>
          </a:xfrm>
        </p:grpSpPr>
        <p:sp>
          <p:nvSpPr>
            <p:cNvPr id="820269" name="Line 45"/>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0270" name="Line 46"/>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0271" name="Line 47"/>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0272" name="Line 48"/>
          <p:cNvSpPr>
            <a:spLocks noChangeShapeType="1"/>
          </p:cNvSpPr>
          <p:nvPr/>
        </p:nvSpPr>
        <p:spPr bwMode="auto">
          <a:xfrm flipV="1">
            <a:off x="2014538" y="4879975"/>
            <a:ext cx="0" cy="228600"/>
          </a:xfrm>
          <a:prstGeom prst="line">
            <a:avLst/>
          </a:prstGeom>
          <a:noFill/>
          <a:ln w="12700">
            <a:solidFill>
              <a:schemeClr val="tx1"/>
            </a:solidFill>
            <a:round/>
            <a:headEnd type="none" w="lg" len="lg"/>
            <a:tailEnd type="none" w="lg" len="lg"/>
          </a:ln>
          <a:effectLst/>
        </p:spPr>
        <p:txBody>
          <a:bodyPr/>
          <a:lstStyle/>
          <a:p>
            <a:endParaRPr lang="en-US"/>
          </a:p>
        </p:txBody>
      </p:sp>
      <p:sp>
        <p:nvSpPr>
          <p:cNvPr id="820273" name="Oval 49"/>
          <p:cNvSpPr>
            <a:spLocks noChangeArrowheads="1"/>
          </p:cNvSpPr>
          <p:nvPr/>
        </p:nvSpPr>
        <p:spPr bwMode="auto">
          <a:xfrm>
            <a:off x="1933575" y="2959100"/>
            <a:ext cx="131763"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820274" name="Oval 50"/>
          <p:cNvSpPr>
            <a:spLocks noChangeArrowheads="1"/>
          </p:cNvSpPr>
          <p:nvPr/>
        </p:nvSpPr>
        <p:spPr bwMode="auto">
          <a:xfrm>
            <a:off x="1944688" y="4818063"/>
            <a:ext cx="131762" cy="12223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0275" name="AutoShape 51"/>
          <p:cNvCxnSpPr>
            <a:cxnSpLocks noChangeShapeType="1"/>
            <a:stCxn id="820280" idx="0"/>
            <a:endCxn id="820283" idx="1"/>
          </p:cNvCxnSpPr>
          <p:nvPr/>
        </p:nvCxnSpPr>
        <p:spPr bwMode="auto">
          <a:xfrm rot="16200000">
            <a:off x="797719" y="3204369"/>
            <a:ext cx="596900" cy="230188"/>
          </a:xfrm>
          <a:prstGeom prst="bentConnector2">
            <a:avLst/>
          </a:prstGeom>
          <a:noFill/>
          <a:ln w="12700">
            <a:solidFill>
              <a:schemeClr val="tx1"/>
            </a:solidFill>
            <a:miter lim="800000"/>
            <a:headEnd type="none" w="lg" len="lg"/>
            <a:tailEnd type="none" w="lg" len="lg"/>
          </a:ln>
          <a:effectLst/>
        </p:spPr>
      </p:cxnSp>
      <p:sp>
        <p:nvSpPr>
          <p:cNvPr id="820276" name="Text Box 52"/>
          <p:cNvSpPr txBox="1">
            <a:spLocks noChangeArrowheads="1"/>
          </p:cNvSpPr>
          <p:nvPr/>
        </p:nvSpPr>
        <p:spPr bwMode="auto">
          <a:xfrm>
            <a:off x="3584575" y="3773488"/>
            <a:ext cx="547688" cy="366712"/>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LD</a:t>
            </a:r>
          </a:p>
        </p:txBody>
      </p:sp>
      <p:sp>
        <p:nvSpPr>
          <p:cNvPr id="820277" name="Oval 53"/>
          <p:cNvSpPr>
            <a:spLocks noChangeArrowheads="1"/>
          </p:cNvSpPr>
          <p:nvPr/>
        </p:nvSpPr>
        <p:spPr bwMode="auto">
          <a:xfrm>
            <a:off x="717550" y="3697288"/>
            <a:ext cx="527050" cy="492125"/>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0278" name="Text Box 54"/>
          <p:cNvSpPr txBox="1">
            <a:spLocks noChangeArrowheads="1"/>
          </p:cNvSpPr>
          <p:nvPr/>
        </p:nvSpPr>
        <p:spPr bwMode="auto">
          <a:xfrm>
            <a:off x="890588" y="3668713"/>
            <a:ext cx="184150" cy="366712"/>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0279" name="Text Box 55"/>
          <p:cNvSpPr txBox="1">
            <a:spLocks noChangeArrowheads="1"/>
          </p:cNvSpPr>
          <p:nvPr/>
        </p:nvSpPr>
        <p:spPr bwMode="auto">
          <a:xfrm>
            <a:off x="885825" y="3767138"/>
            <a:ext cx="184150" cy="366712"/>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0280" name="Text Box 56"/>
          <p:cNvSpPr txBox="1">
            <a:spLocks noChangeArrowheads="1"/>
          </p:cNvSpPr>
          <p:nvPr/>
        </p:nvSpPr>
        <p:spPr bwMode="auto">
          <a:xfrm>
            <a:off x="823913" y="3617913"/>
            <a:ext cx="312737" cy="641350"/>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0281" name="Text Box 57"/>
          <p:cNvSpPr txBox="1">
            <a:spLocks noChangeArrowheads="1"/>
          </p:cNvSpPr>
          <p:nvPr/>
        </p:nvSpPr>
        <p:spPr bwMode="auto">
          <a:xfrm>
            <a:off x="830263" y="3756025"/>
            <a:ext cx="307975" cy="366713"/>
          </a:xfrm>
          <a:prstGeom prst="rect">
            <a:avLst/>
          </a:prstGeom>
          <a:noFill/>
          <a:ln w="12700">
            <a:noFill/>
            <a:miter lim="800000"/>
            <a:headEnd type="none" w="lg" len="lg"/>
            <a:tailEnd type="none" w="lg" len="lg"/>
          </a:ln>
          <a:effectLst/>
        </p:spPr>
        <p:txBody>
          <a:bodyPr wrap="none">
            <a:spAutoFit/>
          </a:bodyPr>
          <a:lstStyle/>
          <a:p>
            <a:r>
              <a:rPr lang="en-US"/>
              <a:t>~</a:t>
            </a:r>
          </a:p>
        </p:txBody>
      </p:sp>
      <p:cxnSp>
        <p:nvCxnSpPr>
          <p:cNvPr id="820282" name="AutoShape 58"/>
          <p:cNvCxnSpPr>
            <a:cxnSpLocks noChangeShapeType="1"/>
            <a:stCxn id="820293" idx="6"/>
            <a:endCxn id="820284" idx="1"/>
          </p:cNvCxnSpPr>
          <p:nvPr/>
        </p:nvCxnSpPr>
        <p:spPr bwMode="auto">
          <a:xfrm flipV="1">
            <a:off x="3357563" y="4200525"/>
            <a:ext cx="174625" cy="679450"/>
          </a:xfrm>
          <a:prstGeom prst="bentConnector2">
            <a:avLst/>
          </a:prstGeom>
          <a:noFill/>
          <a:ln w="12700">
            <a:solidFill>
              <a:schemeClr val="tx1"/>
            </a:solidFill>
            <a:miter lim="800000"/>
            <a:headEnd type="none" w="lg" len="lg"/>
            <a:tailEnd type="none" w="lg" len="lg"/>
          </a:ln>
          <a:effectLst/>
        </p:spPr>
      </p:cxnSp>
      <p:sp>
        <p:nvSpPr>
          <p:cNvPr id="820283" name="Rectangle 59"/>
          <p:cNvSpPr>
            <a:spLocks noChangeArrowheads="1"/>
          </p:cNvSpPr>
          <p:nvPr/>
        </p:nvSpPr>
        <p:spPr bwMode="auto">
          <a:xfrm>
            <a:off x="1211263" y="2868613"/>
            <a:ext cx="490537"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0284" name="Rectangle 60"/>
          <p:cNvSpPr>
            <a:spLocks noChangeArrowheads="1"/>
          </p:cNvSpPr>
          <p:nvPr/>
        </p:nvSpPr>
        <p:spPr bwMode="auto">
          <a:xfrm rot="-5400000">
            <a:off x="3285331" y="3801269"/>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0285" name="Rectangle 61"/>
          <p:cNvSpPr>
            <a:spLocks noChangeArrowheads="1"/>
          </p:cNvSpPr>
          <p:nvPr/>
        </p:nvSpPr>
        <p:spPr bwMode="auto">
          <a:xfrm>
            <a:off x="2247900" y="2530475"/>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0286" name="Rectangle 62"/>
          <p:cNvSpPr>
            <a:spLocks noChangeArrowheads="1"/>
          </p:cNvSpPr>
          <p:nvPr/>
        </p:nvSpPr>
        <p:spPr bwMode="auto">
          <a:xfrm>
            <a:off x="2247900" y="3173413"/>
            <a:ext cx="490538" cy="304800"/>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20287" name="AutoShape 63"/>
          <p:cNvCxnSpPr>
            <a:cxnSpLocks noChangeShapeType="1"/>
            <a:stCxn id="820273" idx="4"/>
            <a:endCxn id="820286" idx="1"/>
          </p:cNvCxnSpPr>
          <p:nvPr/>
        </p:nvCxnSpPr>
        <p:spPr bwMode="auto">
          <a:xfrm rot="16200000" flipH="1">
            <a:off x="2001837" y="3079751"/>
            <a:ext cx="244475" cy="247650"/>
          </a:xfrm>
          <a:prstGeom prst="bentConnector2">
            <a:avLst/>
          </a:prstGeom>
          <a:noFill/>
          <a:ln w="12700">
            <a:solidFill>
              <a:schemeClr val="tx1"/>
            </a:solidFill>
            <a:miter lim="800000"/>
            <a:headEnd type="none" w="lg" len="lg"/>
            <a:tailEnd type="none" w="lg" len="lg"/>
          </a:ln>
          <a:effectLst/>
        </p:spPr>
      </p:cxnSp>
      <p:cxnSp>
        <p:nvCxnSpPr>
          <p:cNvPr id="820288" name="AutoShape 64"/>
          <p:cNvCxnSpPr>
            <a:cxnSpLocks noChangeShapeType="1"/>
            <a:stCxn id="820273" idx="0"/>
            <a:endCxn id="820285" idx="1"/>
          </p:cNvCxnSpPr>
          <p:nvPr/>
        </p:nvCxnSpPr>
        <p:spPr bwMode="auto">
          <a:xfrm rot="16200000">
            <a:off x="1985962" y="2697163"/>
            <a:ext cx="276225" cy="247650"/>
          </a:xfrm>
          <a:prstGeom prst="bentConnector2">
            <a:avLst/>
          </a:prstGeom>
          <a:noFill/>
          <a:ln w="12700">
            <a:solidFill>
              <a:schemeClr val="tx1"/>
            </a:solidFill>
            <a:miter lim="800000"/>
            <a:headEnd type="none" w="lg" len="lg"/>
            <a:tailEnd type="none" w="lg" len="lg"/>
          </a:ln>
          <a:effectLst/>
        </p:spPr>
      </p:cxnSp>
      <p:sp>
        <p:nvSpPr>
          <p:cNvPr id="820289" name="Oval 65"/>
          <p:cNvSpPr>
            <a:spLocks noChangeArrowheads="1"/>
          </p:cNvSpPr>
          <p:nvPr/>
        </p:nvSpPr>
        <p:spPr bwMode="auto">
          <a:xfrm>
            <a:off x="2921000" y="2946400"/>
            <a:ext cx="131763" cy="122238"/>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0290" name="AutoShape 66"/>
          <p:cNvCxnSpPr>
            <a:cxnSpLocks noChangeShapeType="1"/>
            <a:stCxn id="820289" idx="4"/>
            <a:endCxn id="820286" idx="3"/>
          </p:cNvCxnSpPr>
          <p:nvPr/>
        </p:nvCxnSpPr>
        <p:spPr bwMode="auto">
          <a:xfrm rot="5400000">
            <a:off x="2734469" y="3072607"/>
            <a:ext cx="257175" cy="249237"/>
          </a:xfrm>
          <a:prstGeom prst="bentConnector2">
            <a:avLst/>
          </a:prstGeom>
          <a:noFill/>
          <a:ln w="12700">
            <a:solidFill>
              <a:schemeClr val="tx1"/>
            </a:solidFill>
            <a:miter lim="800000"/>
            <a:headEnd type="none" w="lg" len="lg"/>
            <a:tailEnd type="none" w="lg" len="lg"/>
          </a:ln>
          <a:effectLst/>
        </p:spPr>
      </p:cxnSp>
      <p:cxnSp>
        <p:nvCxnSpPr>
          <p:cNvPr id="820291" name="AutoShape 67"/>
          <p:cNvCxnSpPr>
            <a:cxnSpLocks noChangeShapeType="1"/>
            <a:stCxn id="820289" idx="0"/>
            <a:endCxn id="820285" idx="3"/>
          </p:cNvCxnSpPr>
          <p:nvPr/>
        </p:nvCxnSpPr>
        <p:spPr bwMode="auto">
          <a:xfrm rot="5400000" flipH="1">
            <a:off x="2731294" y="2690019"/>
            <a:ext cx="263525" cy="249237"/>
          </a:xfrm>
          <a:prstGeom prst="bentConnector2">
            <a:avLst/>
          </a:prstGeom>
          <a:noFill/>
          <a:ln w="12700">
            <a:solidFill>
              <a:schemeClr val="tx1"/>
            </a:solidFill>
            <a:miter lim="800000"/>
            <a:headEnd type="none" w="lg" len="lg"/>
            <a:tailEnd type="none" w="lg" len="lg"/>
          </a:ln>
          <a:effectLst/>
        </p:spPr>
      </p:cxnSp>
      <p:sp>
        <p:nvSpPr>
          <p:cNvPr id="820292" name="Oval 68"/>
          <p:cNvSpPr>
            <a:spLocks noChangeArrowheads="1"/>
          </p:cNvSpPr>
          <p:nvPr/>
        </p:nvSpPr>
        <p:spPr bwMode="auto">
          <a:xfrm>
            <a:off x="3225800" y="2947988"/>
            <a:ext cx="131763" cy="12223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20293" name="Oval 69"/>
          <p:cNvSpPr>
            <a:spLocks noChangeArrowheads="1"/>
          </p:cNvSpPr>
          <p:nvPr/>
        </p:nvSpPr>
        <p:spPr bwMode="auto">
          <a:xfrm>
            <a:off x="3225800" y="4818063"/>
            <a:ext cx="131763" cy="12223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20294" name="AutoShape 70"/>
          <p:cNvCxnSpPr>
            <a:cxnSpLocks noChangeShapeType="1"/>
            <a:stCxn id="820274" idx="6"/>
            <a:endCxn id="820293" idx="2"/>
          </p:cNvCxnSpPr>
          <p:nvPr/>
        </p:nvCxnSpPr>
        <p:spPr bwMode="auto">
          <a:xfrm>
            <a:off x="2076450" y="4879975"/>
            <a:ext cx="1149350" cy="0"/>
          </a:xfrm>
          <a:prstGeom prst="straightConnector1">
            <a:avLst/>
          </a:prstGeom>
          <a:noFill/>
          <a:ln w="12700">
            <a:solidFill>
              <a:schemeClr val="tx1"/>
            </a:solidFill>
            <a:round/>
            <a:headEnd type="none" w="lg" len="lg"/>
            <a:tailEnd type="none" w="lg" len="lg"/>
          </a:ln>
          <a:effectLst/>
        </p:spPr>
      </p:cxnSp>
      <p:cxnSp>
        <p:nvCxnSpPr>
          <p:cNvPr id="820295" name="AutoShape 71"/>
          <p:cNvCxnSpPr>
            <a:cxnSpLocks noChangeShapeType="1"/>
            <a:stCxn id="820284" idx="3"/>
            <a:endCxn id="820292" idx="6"/>
          </p:cNvCxnSpPr>
          <p:nvPr/>
        </p:nvCxnSpPr>
        <p:spPr bwMode="auto">
          <a:xfrm rot="5400000" flipH="1">
            <a:off x="3094832" y="3272631"/>
            <a:ext cx="700088" cy="174625"/>
          </a:xfrm>
          <a:prstGeom prst="bentConnector2">
            <a:avLst/>
          </a:prstGeom>
          <a:noFill/>
          <a:ln w="12700">
            <a:solidFill>
              <a:schemeClr val="tx1"/>
            </a:solidFill>
            <a:miter lim="800000"/>
            <a:headEnd type="none" w="lg" len="lg"/>
            <a:tailEnd type="none" w="lg" len="lg"/>
          </a:ln>
          <a:effectLst/>
        </p:spPr>
      </p:cxnSp>
      <p:cxnSp>
        <p:nvCxnSpPr>
          <p:cNvPr id="820296" name="AutoShape 72"/>
          <p:cNvCxnSpPr>
            <a:cxnSpLocks noChangeShapeType="1"/>
            <a:stCxn id="820289" idx="6"/>
            <a:endCxn id="820292" idx="2"/>
          </p:cNvCxnSpPr>
          <p:nvPr/>
        </p:nvCxnSpPr>
        <p:spPr bwMode="auto">
          <a:xfrm>
            <a:off x="3052763" y="3008313"/>
            <a:ext cx="173037" cy="1587"/>
          </a:xfrm>
          <a:prstGeom prst="straightConnector1">
            <a:avLst/>
          </a:prstGeom>
          <a:noFill/>
          <a:ln w="12700">
            <a:solidFill>
              <a:schemeClr val="tx1"/>
            </a:solidFill>
            <a:round/>
            <a:headEnd type="none" w="lg" len="lg"/>
            <a:tailEnd type="none" w="lg" len="lg"/>
          </a:ln>
          <a:effectLst/>
        </p:spPr>
      </p:cxnSp>
      <p:sp>
        <p:nvSpPr>
          <p:cNvPr id="820297" name="Text Box 73"/>
          <p:cNvSpPr txBox="1">
            <a:spLocks noChangeArrowheads="1"/>
          </p:cNvSpPr>
          <p:nvPr/>
        </p:nvSpPr>
        <p:spPr bwMode="auto">
          <a:xfrm>
            <a:off x="2235200" y="2163763"/>
            <a:ext cx="438150" cy="366712"/>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a:t>
            </a:r>
          </a:p>
        </p:txBody>
      </p:sp>
      <p:sp>
        <p:nvSpPr>
          <p:cNvPr id="820298" name="Text Box 74"/>
          <p:cNvSpPr txBox="1">
            <a:spLocks noChangeArrowheads="1"/>
          </p:cNvSpPr>
          <p:nvPr/>
        </p:nvSpPr>
        <p:spPr bwMode="auto">
          <a:xfrm>
            <a:off x="2297113" y="3478213"/>
            <a:ext cx="446087" cy="366712"/>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C</a:t>
            </a:r>
          </a:p>
        </p:txBody>
      </p:sp>
      <p:sp>
        <p:nvSpPr>
          <p:cNvPr id="820299" name="Text Box 75"/>
          <p:cNvSpPr txBox="1">
            <a:spLocks noChangeArrowheads="1"/>
          </p:cNvSpPr>
          <p:nvPr/>
        </p:nvSpPr>
        <p:spPr bwMode="auto">
          <a:xfrm>
            <a:off x="228600" y="3351213"/>
            <a:ext cx="803275" cy="366712"/>
          </a:xfrm>
          <a:prstGeom prst="rect">
            <a:avLst/>
          </a:prstGeom>
          <a:noFill/>
          <a:ln w="12700">
            <a:noFill/>
            <a:miter lim="800000"/>
            <a:headEnd type="none" w="lg" len="lg"/>
            <a:tailEnd type="none" w="lg" len="lg"/>
          </a:ln>
          <a:effectLst/>
        </p:spPr>
        <p:txBody>
          <a:bodyPr wrap="none">
            <a:spAutoFit/>
          </a:bodyPr>
          <a:lstStyle/>
          <a:p>
            <a:r>
              <a:rPr lang="en-US" b="1"/>
              <a:t>V</a:t>
            </a:r>
            <a:r>
              <a:rPr lang="en-US" b="1" baseline="-25000"/>
              <a:t>s</a:t>
            </a:r>
            <a:r>
              <a:rPr lang="en-US" b="1"/>
              <a:t>(j</a:t>
            </a:r>
            <a:r>
              <a:rPr lang="el-GR" b="1">
                <a:cs typeface="Times New Roman" pitchFamily="18" charset="0"/>
              </a:rPr>
              <a:t>ω</a:t>
            </a:r>
            <a:r>
              <a:rPr lang="en-US" b="1">
                <a:cs typeface="Times New Roman" pitchFamily="18" charset="0"/>
              </a:rPr>
              <a:t>)</a:t>
            </a:r>
            <a:endParaRPr lang="el-GR" b="1">
              <a:cs typeface="Times New Roman" pitchFamily="18" charset="0"/>
            </a:endParaRPr>
          </a:p>
        </p:txBody>
      </p:sp>
      <p:grpSp>
        <p:nvGrpSpPr>
          <p:cNvPr id="820342" name="Group 118"/>
          <p:cNvGrpSpPr>
            <a:grpSpLocks/>
          </p:cNvGrpSpPr>
          <p:nvPr/>
        </p:nvGrpSpPr>
        <p:grpSpPr bwMode="auto">
          <a:xfrm>
            <a:off x="5237163" y="2586038"/>
            <a:ext cx="3505200" cy="2519362"/>
            <a:chOff x="2731" y="1677"/>
            <a:chExt cx="2208" cy="1587"/>
          </a:xfrm>
        </p:grpSpPr>
        <p:sp>
          <p:nvSpPr>
            <p:cNvPr id="820300" name="Text Box 76"/>
            <p:cNvSpPr txBox="1">
              <a:spLocks noChangeArrowheads="1"/>
            </p:cNvSpPr>
            <p:nvPr/>
          </p:nvSpPr>
          <p:spPr bwMode="auto">
            <a:xfrm>
              <a:off x="3706" y="1677"/>
              <a:ext cx="312" cy="231"/>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T</a:t>
              </a:r>
            </a:p>
          </p:txBody>
        </p:sp>
        <p:cxnSp>
          <p:nvCxnSpPr>
            <p:cNvPr id="820301" name="AutoShape 77"/>
            <p:cNvCxnSpPr>
              <a:cxnSpLocks noChangeShapeType="1"/>
              <a:stCxn id="820309" idx="2"/>
              <a:endCxn id="820311" idx="4"/>
            </p:cNvCxnSpPr>
            <p:nvPr/>
          </p:nvCxnSpPr>
          <p:spPr bwMode="auto">
            <a:xfrm rot="10800000">
              <a:off x="3219" y="2639"/>
              <a:ext cx="607" cy="376"/>
            </a:xfrm>
            <a:prstGeom prst="bentConnector2">
              <a:avLst/>
            </a:prstGeom>
            <a:noFill/>
            <a:ln w="12700">
              <a:solidFill>
                <a:schemeClr val="tx1"/>
              </a:solidFill>
              <a:miter lim="800000"/>
              <a:headEnd type="none" w="lg" len="lg"/>
              <a:tailEnd type="none" w="lg" len="lg"/>
            </a:ln>
            <a:effectLst/>
          </p:spPr>
        </p:cxnSp>
        <p:grpSp>
          <p:nvGrpSpPr>
            <p:cNvPr id="820303" name="Group 79"/>
            <p:cNvGrpSpPr>
              <a:grpSpLocks/>
            </p:cNvGrpSpPr>
            <p:nvPr/>
          </p:nvGrpSpPr>
          <p:grpSpPr bwMode="auto">
            <a:xfrm>
              <a:off x="3723" y="3168"/>
              <a:ext cx="288" cy="96"/>
              <a:chOff x="1392" y="3552"/>
              <a:chExt cx="288" cy="96"/>
            </a:xfrm>
          </p:grpSpPr>
          <p:sp>
            <p:nvSpPr>
              <p:cNvPr id="820304" name="Line 80"/>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820305" name="Line 81"/>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820306" name="Line 82"/>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820307" name="Line 83"/>
            <p:cNvSpPr>
              <a:spLocks noChangeShapeType="1"/>
            </p:cNvSpPr>
            <p:nvPr/>
          </p:nvSpPr>
          <p:spPr bwMode="auto">
            <a:xfrm flipV="1">
              <a:off x="3870" y="3015"/>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820309" name="Oval 85"/>
            <p:cNvSpPr>
              <a:spLocks noChangeArrowheads="1"/>
            </p:cNvSpPr>
            <p:nvPr/>
          </p:nvSpPr>
          <p:spPr bwMode="auto">
            <a:xfrm>
              <a:off x="3826" y="2976"/>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820310" name="AutoShape 86"/>
            <p:cNvCxnSpPr>
              <a:cxnSpLocks noChangeShapeType="1"/>
              <a:stCxn id="820314" idx="0"/>
              <a:endCxn id="820316" idx="1"/>
            </p:cNvCxnSpPr>
            <p:nvPr/>
          </p:nvCxnSpPr>
          <p:spPr bwMode="auto">
            <a:xfrm rot="16200000">
              <a:off x="3326" y="1909"/>
              <a:ext cx="263" cy="477"/>
            </a:xfrm>
            <a:prstGeom prst="bentConnector2">
              <a:avLst/>
            </a:prstGeom>
            <a:noFill/>
            <a:ln w="12700">
              <a:solidFill>
                <a:schemeClr val="tx1"/>
              </a:solidFill>
              <a:miter lim="800000"/>
              <a:headEnd type="none" w="lg" len="lg"/>
              <a:tailEnd type="none" w="lg" len="lg"/>
            </a:ln>
            <a:effectLst/>
          </p:spPr>
        </p:cxnSp>
        <p:sp>
          <p:nvSpPr>
            <p:cNvPr id="820311" name="Oval 87"/>
            <p:cNvSpPr>
              <a:spLocks noChangeArrowheads="1"/>
            </p:cNvSpPr>
            <p:nvPr/>
          </p:nvSpPr>
          <p:spPr bwMode="auto">
            <a:xfrm>
              <a:off x="3053" y="2329"/>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820312" name="Text Box 88"/>
            <p:cNvSpPr txBox="1">
              <a:spLocks noChangeArrowheads="1"/>
            </p:cNvSpPr>
            <p:nvPr/>
          </p:nvSpPr>
          <p:spPr bwMode="auto">
            <a:xfrm>
              <a:off x="3162" y="2311"/>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0313" name="Text Box 89"/>
            <p:cNvSpPr txBox="1">
              <a:spLocks noChangeArrowheads="1"/>
            </p:cNvSpPr>
            <p:nvPr/>
          </p:nvSpPr>
          <p:spPr bwMode="auto">
            <a:xfrm>
              <a:off x="3159" y="2373"/>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820314" name="Text Box 90"/>
            <p:cNvSpPr txBox="1">
              <a:spLocks noChangeArrowheads="1"/>
            </p:cNvSpPr>
            <p:nvPr/>
          </p:nvSpPr>
          <p:spPr bwMode="auto">
            <a:xfrm>
              <a:off x="3120" y="2279"/>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820315" name="Text Box 91"/>
            <p:cNvSpPr txBox="1">
              <a:spLocks noChangeArrowheads="1"/>
            </p:cNvSpPr>
            <p:nvPr/>
          </p:nvSpPr>
          <p:spPr bwMode="auto">
            <a:xfrm>
              <a:off x="3124" y="2366"/>
              <a:ext cx="194" cy="231"/>
            </a:xfrm>
            <a:prstGeom prst="rect">
              <a:avLst/>
            </a:prstGeom>
            <a:noFill/>
            <a:ln w="12700">
              <a:noFill/>
              <a:miter lim="800000"/>
              <a:headEnd type="none" w="lg" len="lg"/>
              <a:tailEnd type="none" w="lg" len="lg"/>
            </a:ln>
            <a:effectLst/>
          </p:spPr>
          <p:txBody>
            <a:bodyPr wrap="none">
              <a:spAutoFit/>
            </a:bodyPr>
            <a:lstStyle/>
            <a:p>
              <a:r>
                <a:rPr lang="en-US"/>
                <a:t>~</a:t>
              </a:r>
            </a:p>
          </p:txBody>
        </p:sp>
        <p:sp>
          <p:nvSpPr>
            <p:cNvPr id="820316" name="Rectangle 92"/>
            <p:cNvSpPr>
              <a:spLocks noChangeArrowheads="1"/>
            </p:cNvSpPr>
            <p:nvPr/>
          </p:nvSpPr>
          <p:spPr bwMode="auto">
            <a:xfrm>
              <a:off x="3696" y="1920"/>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cxnSp>
          <p:nvCxnSpPr>
            <p:cNvPr id="820326" name="AutoShape 102"/>
            <p:cNvCxnSpPr>
              <a:cxnSpLocks noChangeShapeType="1"/>
              <a:stCxn id="820309" idx="6"/>
              <a:endCxn id="820337" idx="2"/>
            </p:cNvCxnSpPr>
            <p:nvPr/>
          </p:nvCxnSpPr>
          <p:spPr bwMode="auto">
            <a:xfrm>
              <a:off x="3909" y="3015"/>
              <a:ext cx="459" cy="3"/>
            </a:xfrm>
            <a:prstGeom prst="straightConnector1">
              <a:avLst/>
            </a:prstGeom>
            <a:noFill/>
            <a:ln w="12700">
              <a:solidFill>
                <a:schemeClr val="tx1"/>
              </a:solidFill>
              <a:round/>
              <a:headEnd type="none" w="lg" len="lg"/>
              <a:tailEnd type="none" w="lg" len="lg"/>
            </a:ln>
            <a:effectLst/>
          </p:spPr>
        </p:cxnSp>
        <p:sp>
          <p:nvSpPr>
            <p:cNvPr id="820330" name="Text Box 106"/>
            <p:cNvSpPr txBox="1">
              <a:spLocks noChangeArrowheads="1"/>
            </p:cNvSpPr>
            <p:nvPr/>
          </p:nvSpPr>
          <p:spPr bwMode="auto">
            <a:xfrm>
              <a:off x="2731" y="2111"/>
              <a:ext cx="533" cy="231"/>
            </a:xfrm>
            <a:prstGeom prst="rect">
              <a:avLst/>
            </a:prstGeom>
            <a:noFill/>
            <a:ln w="12700">
              <a:noFill/>
              <a:miter lim="800000"/>
              <a:headEnd type="none" w="lg" len="lg"/>
              <a:tailEnd type="none" w="lg" len="lg"/>
            </a:ln>
            <a:effectLst/>
          </p:spPr>
          <p:txBody>
            <a:bodyPr wrap="none">
              <a:spAutoFit/>
            </a:bodyPr>
            <a:lstStyle/>
            <a:p>
              <a:r>
                <a:rPr lang="en-US" b="1"/>
                <a:t>V</a:t>
              </a:r>
              <a:r>
                <a:rPr lang="en-US" b="1" baseline="-25000"/>
                <a:t>T</a:t>
              </a:r>
              <a:r>
                <a:rPr lang="en-US" b="1"/>
                <a:t>(j</a:t>
              </a:r>
              <a:r>
                <a:rPr lang="el-GR" b="1">
                  <a:cs typeface="Times New Roman" pitchFamily="18" charset="0"/>
                </a:rPr>
                <a:t>ω</a:t>
              </a:r>
              <a:r>
                <a:rPr lang="en-US" b="1">
                  <a:cs typeface="Times New Roman" pitchFamily="18" charset="0"/>
                </a:rPr>
                <a:t>)</a:t>
              </a:r>
              <a:endParaRPr lang="el-GR" b="1">
                <a:cs typeface="Times New Roman" pitchFamily="18" charset="0"/>
              </a:endParaRPr>
            </a:p>
          </p:txBody>
        </p:sp>
        <p:sp>
          <p:nvSpPr>
            <p:cNvPr id="820332" name="Text Box 108"/>
            <p:cNvSpPr txBox="1">
              <a:spLocks noChangeArrowheads="1"/>
            </p:cNvSpPr>
            <p:nvPr/>
          </p:nvSpPr>
          <p:spPr bwMode="auto">
            <a:xfrm>
              <a:off x="4594" y="2420"/>
              <a:ext cx="34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LD</a:t>
              </a:r>
            </a:p>
          </p:txBody>
        </p:sp>
        <p:cxnSp>
          <p:nvCxnSpPr>
            <p:cNvPr id="820333" name="AutoShape 109"/>
            <p:cNvCxnSpPr>
              <a:cxnSpLocks noChangeShapeType="1"/>
              <a:stCxn id="820337" idx="6"/>
              <a:endCxn id="820334" idx="1"/>
            </p:cNvCxnSpPr>
            <p:nvPr/>
          </p:nvCxnSpPr>
          <p:spPr bwMode="auto">
            <a:xfrm flipV="1">
              <a:off x="4451" y="2689"/>
              <a:ext cx="110" cy="329"/>
            </a:xfrm>
            <a:prstGeom prst="bentConnector2">
              <a:avLst/>
            </a:prstGeom>
            <a:noFill/>
            <a:ln w="12700">
              <a:solidFill>
                <a:schemeClr val="tx1"/>
              </a:solidFill>
              <a:miter lim="800000"/>
              <a:headEnd type="none" w="lg" len="lg"/>
              <a:tailEnd type="none" w="lg" len="lg"/>
            </a:ln>
            <a:effectLst/>
          </p:spPr>
        </p:cxnSp>
        <p:sp>
          <p:nvSpPr>
            <p:cNvPr id="820334" name="Rectangle 110"/>
            <p:cNvSpPr>
              <a:spLocks noChangeArrowheads="1"/>
            </p:cNvSpPr>
            <p:nvPr/>
          </p:nvSpPr>
          <p:spPr bwMode="auto">
            <a:xfrm rot="-5400000">
              <a:off x="4405" y="2438"/>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820336" name="Oval 112"/>
            <p:cNvSpPr>
              <a:spLocks noChangeArrowheads="1"/>
            </p:cNvSpPr>
            <p:nvPr/>
          </p:nvSpPr>
          <p:spPr bwMode="auto">
            <a:xfrm>
              <a:off x="4368" y="197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820337" name="Oval 113"/>
            <p:cNvSpPr>
              <a:spLocks noChangeArrowheads="1"/>
            </p:cNvSpPr>
            <p:nvPr/>
          </p:nvSpPr>
          <p:spPr bwMode="auto">
            <a:xfrm>
              <a:off x="4368" y="2979"/>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820338" name="AutoShape 114"/>
            <p:cNvCxnSpPr>
              <a:cxnSpLocks noChangeShapeType="1"/>
              <a:stCxn id="820334" idx="3"/>
              <a:endCxn id="820336" idx="6"/>
            </p:cNvCxnSpPr>
            <p:nvPr/>
          </p:nvCxnSpPr>
          <p:spPr bwMode="auto">
            <a:xfrm rot="5400000" flipH="1">
              <a:off x="4323" y="2142"/>
              <a:ext cx="366" cy="110"/>
            </a:xfrm>
            <a:prstGeom prst="bentConnector2">
              <a:avLst/>
            </a:prstGeom>
            <a:noFill/>
            <a:ln w="12700">
              <a:solidFill>
                <a:schemeClr val="tx1"/>
              </a:solidFill>
              <a:miter lim="800000"/>
              <a:headEnd type="none" w="lg" len="lg"/>
              <a:tailEnd type="none" w="lg" len="lg"/>
            </a:ln>
            <a:effectLst/>
          </p:spPr>
        </p:cxnSp>
        <p:cxnSp>
          <p:nvCxnSpPr>
            <p:cNvPr id="820340" name="AutoShape 116"/>
            <p:cNvCxnSpPr>
              <a:cxnSpLocks noChangeShapeType="1"/>
              <a:stCxn id="820336" idx="2"/>
              <a:endCxn id="820316" idx="3"/>
            </p:cNvCxnSpPr>
            <p:nvPr/>
          </p:nvCxnSpPr>
          <p:spPr bwMode="auto">
            <a:xfrm flipH="1">
              <a:off x="4005" y="2014"/>
              <a:ext cx="363" cy="2"/>
            </a:xfrm>
            <a:prstGeom prst="straightConnector1">
              <a:avLst/>
            </a:prstGeom>
            <a:noFill/>
            <a:ln w="12700">
              <a:solidFill>
                <a:schemeClr val="tx1"/>
              </a:solidFill>
              <a:round/>
              <a:headEnd type="none" w="lg" len="lg"/>
              <a:tailEnd type="none" w="lg" len="lg"/>
            </a:ln>
            <a:effectLst/>
          </p:spPr>
        </p:cxnSp>
      </p:grpSp>
      <p:sp>
        <p:nvSpPr>
          <p:cNvPr id="820341" name="AutoShape 117"/>
          <p:cNvSpPr>
            <a:spLocks noChangeArrowheads="1"/>
          </p:cNvSpPr>
          <p:nvPr/>
        </p:nvSpPr>
        <p:spPr bwMode="auto">
          <a:xfrm>
            <a:off x="4460875" y="3717925"/>
            <a:ext cx="769938" cy="355600"/>
          </a:xfrm>
          <a:prstGeom prst="rightArrow">
            <a:avLst>
              <a:gd name="adj1" fmla="val 50000"/>
              <a:gd name="adj2" fmla="val 54129"/>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Date Placeholder 4"/>
          <p:cNvSpPr>
            <a:spLocks noGrp="1"/>
          </p:cNvSpPr>
          <p:nvPr>
            <p:ph type="dt" sz="half" idx="10"/>
          </p:nvPr>
        </p:nvSpPr>
        <p:spPr/>
        <p:txBody>
          <a:bodyPr/>
          <a:lstStyle/>
          <a:p>
            <a:r>
              <a:rPr lang="en-US"/>
              <a:t>ECEN 301</a:t>
            </a:r>
          </a:p>
        </p:txBody>
      </p:sp>
      <p:sp>
        <p:nvSpPr>
          <p:cNvPr id="37" name="Footer Placeholder 5"/>
          <p:cNvSpPr>
            <a:spLocks noGrp="1"/>
          </p:cNvSpPr>
          <p:nvPr>
            <p:ph type="ftr" sz="quarter" idx="11"/>
          </p:nvPr>
        </p:nvSpPr>
        <p:spPr/>
        <p:txBody>
          <a:bodyPr/>
          <a:lstStyle/>
          <a:p>
            <a:r>
              <a:rPr lang="en-US"/>
              <a:t>Discussion #14 – AC Circuit Analysis</a:t>
            </a:r>
          </a:p>
        </p:txBody>
      </p:sp>
      <p:sp>
        <p:nvSpPr>
          <p:cNvPr id="38" name="Slide Number Placeholder 6"/>
          <p:cNvSpPr>
            <a:spLocks noGrp="1"/>
          </p:cNvSpPr>
          <p:nvPr>
            <p:ph type="sldNum" sz="quarter" idx="12"/>
          </p:nvPr>
        </p:nvSpPr>
        <p:spPr/>
        <p:txBody>
          <a:bodyPr/>
          <a:lstStyle/>
          <a:p>
            <a:pPr lvl="1"/>
            <a:fld id="{09BDA5C7-71F1-4CAD-BC9A-ADC9544045C6}" type="slidenum">
              <a:rPr lang="en-US"/>
              <a:pPr lvl="1"/>
              <a:t>5</a:t>
            </a:fld>
            <a:endParaRPr lang="en-US"/>
          </a:p>
        </p:txBody>
      </p:sp>
      <p:sp>
        <p:nvSpPr>
          <p:cNvPr id="796674" name="Rectangle 2"/>
          <p:cNvSpPr>
            <a:spLocks noGrp="1" noChangeArrowheads="1"/>
          </p:cNvSpPr>
          <p:nvPr>
            <p:ph type="title"/>
          </p:nvPr>
        </p:nvSpPr>
        <p:spPr/>
        <p:txBody>
          <a:bodyPr/>
          <a:lstStyle/>
          <a:p>
            <a:r>
              <a:rPr lang="en-US"/>
              <a:t>RLC Circuits - Series Impedances</a:t>
            </a:r>
          </a:p>
        </p:txBody>
      </p:sp>
      <p:sp>
        <p:nvSpPr>
          <p:cNvPr id="796675" name="Rectangle 3"/>
          <p:cNvSpPr>
            <a:spLocks noGrp="1" noChangeArrowheads="1"/>
          </p:cNvSpPr>
          <p:nvPr>
            <p:ph type="body" sz="half" idx="1"/>
          </p:nvPr>
        </p:nvSpPr>
        <p:spPr>
          <a:xfrm>
            <a:off x="406400" y="1333500"/>
            <a:ext cx="8356600" cy="1409700"/>
          </a:xfrm>
        </p:spPr>
        <p:txBody>
          <a:bodyPr/>
          <a:lstStyle/>
          <a:p>
            <a:pPr>
              <a:lnSpc>
                <a:spcPct val="80000"/>
              </a:lnSpc>
            </a:pPr>
            <a:r>
              <a:rPr lang="en-US" sz="2400" b="1" u="sng"/>
              <a:t>Series Rule</a:t>
            </a:r>
            <a:r>
              <a:rPr lang="en-US" sz="2400"/>
              <a:t>: two or more circuit elements are said to be </a:t>
            </a:r>
            <a:r>
              <a:rPr lang="en-US" sz="2800" b="1"/>
              <a:t>in series</a:t>
            </a:r>
            <a:r>
              <a:rPr lang="en-US" sz="2400"/>
              <a:t> if the current from one element </a:t>
            </a:r>
            <a:r>
              <a:rPr lang="en-US" sz="2400" i="1"/>
              <a:t>exclusively</a:t>
            </a:r>
            <a:r>
              <a:rPr lang="en-US" sz="2400"/>
              <a:t> flows into the next element.  </a:t>
            </a:r>
          </a:p>
          <a:p>
            <a:pPr lvl="1">
              <a:lnSpc>
                <a:spcPct val="80000"/>
              </a:lnSpc>
            </a:pPr>
            <a:r>
              <a:rPr lang="en-US" sz="2000"/>
              <a:t>Impedances in </a:t>
            </a:r>
            <a:r>
              <a:rPr lang="en-US" sz="2000" b="1"/>
              <a:t>series</a:t>
            </a:r>
            <a:r>
              <a:rPr lang="en-US" sz="2000"/>
              <a:t> add the same way resistors in </a:t>
            </a:r>
            <a:r>
              <a:rPr lang="en-US" sz="2000" b="1"/>
              <a:t>series</a:t>
            </a:r>
            <a:r>
              <a:rPr lang="en-US" sz="2000"/>
              <a:t> add</a:t>
            </a:r>
          </a:p>
        </p:txBody>
      </p:sp>
      <p:graphicFrame>
        <p:nvGraphicFramePr>
          <p:cNvPr id="796676" name="Object 4"/>
          <p:cNvGraphicFramePr>
            <a:graphicFrameLocks noChangeAspect="1"/>
          </p:cNvGraphicFramePr>
          <p:nvPr>
            <p:ph sz="half" idx="2"/>
          </p:nvPr>
        </p:nvGraphicFramePr>
        <p:xfrm>
          <a:off x="3444875" y="3055938"/>
          <a:ext cx="1854200" cy="1033462"/>
        </p:xfrm>
        <a:graphic>
          <a:graphicData uri="http://schemas.openxmlformats.org/presentationml/2006/ole">
            <p:oleObj spid="_x0000_s796676" name="Equation" r:id="rId3" imgW="774360" imgH="431640" progId="Equation.3">
              <p:embed/>
            </p:oleObj>
          </a:graphicData>
        </a:graphic>
      </p:graphicFrame>
      <p:sp>
        <p:nvSpPr>
          <p:cNvPr id="796677" name="AutoShape 5"/>
          <p:cNvSpPr>
            <a:spLocks noChangeArrowheads="1"/>
          </p:cNvSpPr>
          <p:nvPr/>
        </p:nvSpPr>
        <p:spPr bwMode="auto">
          <a:xfrm>
            <a:off x="4470400" y="5024438"/>
            <a:ext cx="406400" cy="461962"/>
          </a:xfrm>
          <a:prstGeom prst="downArrow">
            <a:avLst>
              <a:gd name="adj1" fmla="val 50000"/>
              <a:gd name="adj2" fmla="val 28418"/>
            </a:avLst>
          </a:prstGeom>
          <a:solidFill>
            <a:srgbClr val="ACA964"/>
          </a:solidFill>
          <a:ln w="12700">
            <a:solidFill>
              <a:schemeClr val="tx1"/>
            </a:solidFill>
            <a:miter lim="800000"/>
            <a:headEnd type="none" w="lg" len="lg"/>
            <a:tailEnd type="none" w="lg" len="lg"/>
          </a:ln>
          <a:effectLst/>
        </p:spPr>
        <p:txBody>
          <a:bodyPr vert="eaVert" wrap="none" anchor="ctr"/>
          <a:lstStyle/>
          <a:p>
            <a:endParaRPr lang="en-US"/>
          </a:p>
        </p:txBody>
      </p:sp>
      <p:sp>
        <p:nvSpPr>
          <p:cNvPr id="796684" name="Text Box 12"/>
          <p:cNvSpPr txBox="1">
            <a:spLocks noChangeArrowheads="1"/>
          </p:cNvSpPr>
          <p:nvPr/>
        </p:nvSpPr>
        <p:spPr bwMode="auto">
          <a:xfrm>
            <a:off x="4262438" y="5486400"/>
            <a:ext cx="842962" cy="366713"/>
          </a:xfrm>
          <a:prstGeom prst="rect">
            <a:avLst/>
          </a:prstGeom>
          <a:noFill/>
          <a:ln w="12700">
            <a:noFill/>
            <a:miter lim="800000"/>
            <a:headEnd type="none" w="lg" len="lg"/>
            <a:tailEnd type="none" w="lg" len="lg"/>
          </a:ln>
          <a:effectLst/>
        </p:spPr>
        <p:txBody>
          <a:bodyPr wrap="none">
            <a:spAutoFit/>
          </a:bodyPr>
          <a:lstStyle/>
          <a:p>
            <a:r>
              <a:rPr lang="en-US" b="1"/>
              <a:t>  Z</a:t>
            </a:r>
            <a:r>
              <a:rPr lang="en-US" b="1" baseline="-25000"/>
              <a:t>EQ</a:t>
            </a:r>
            <a:r>
              <a:rPr lang="en-US" b="1"/>
              <a:t>   </a:t>
            </a:r>
          </a:p>
        </p:txBody>
      </p:sp>
      <p:grpSp>
        <p:nvGrpSpPr>
          <p:cNvPr id="796716" name="Group 44"/>
          <p:cNvGrpSpPr>
            <a:grpSpLocks/>
          </p:cNvGrpSpPr>
          <p:nvPr/>
        </p:nvGrpSpPr>
        <p:grpSpPr bwMode="auto">
          <a:xfrm>
            <a:off x="1244600" y="4257675"/>
            <a:ext cx="6791325" cy="701675"/>
            <a:chOff x="784" y="2682"/>
            <a:chExt cx="4278" cy="442"/>
          </a:xfrm>
        </p:grpSpPr>
        <p:sp>
          <p:nvSpPr>
            <p:cNvPr id="796686" name="Oval 14"/>
            <p:cNvSpPr>
              <a:spLocks noChangeArrowheads="1"/>
            </p:cNvSpPr>
            <p:nvPr/>
          </p:nvSpPr>
          <p:spPr bwMode="auto">
            <a:xfrm rot="16200000">
              <a:off x="783" y="2998"/>
              <a:ext cx="66" cy="64"/>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6687" name="Oval 15"/>
            <p:cNvSpPr>
              <a:spLocks noChangeArrowheads="1"/>
            </p:cNvSpPr>
            <p:nvPr/>
          </p:nvSpPr>
          <p:spPr bwMode="auto">
            <a:xfrm rot="16200000">
              <a:off x="4994" y="2966"/>
              <a:ext cx="66" cy="70"/>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6688" name="Text Box 16"/>
            <p:cNvSpPr txBox="1">
              <a:spLocks noChangeArrowheads="1"/>
            </p:cNvSpPr>
            <p:nvPr/>
          </p:nvSpPr>
          <p:spPr bwMode="auto">
            <a:xfrm>
              <a:off x="1164" y="2703"/>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p>
          </p:txBody>
        </p:sp>
        <p:cxnSp>
          <p:nvCxnSpPr>
            <p:cNvPr id="796689" name="AutoShape 17"/>
            <p:cNvCxnSpPr>
              <a:cxnSpLocks noChangeShapeType="1"/>
              <a:stCxn id="796686" idx="4"/>
              <a:endCxn id="796708" idx="1"/>
            </p:cNvCxnSpPr>
            <p:nvPr/>
          </p:nvCxnSpPr>
          <p:spPr bwMode="auto">
            <a:xfrm flipV="1">
              <a:off x="848" y="3028"/>
              <a:ext cx="267" cy="2"/>
            </a:xfrm>
            <a:prstGeom prst="straightConnector1">
              <a:avLst/>
            </a:prstGeom>
            <a:noFill/>
            <a:ln w="12700">
              <a:solidFill>
                <a:schemeClr val="tx1"/>
              </a:solidFill>
              <a:round/>
              <a:headEnd type="none" w="lg" len="lg"/>
              <a:tailEnd type="none" w="lg" len="lg"/>
            </a:ln>
            <a:effectLst/>
          </p:spPr>
        </p:cxnSp>
        <p:cxnSp>
          <p:nvCxnSpPr>
            <p:cNvPr id="796690" name="AutoShape 18"/>
            <p:cNvCxnSpPr>
              <a:cxnSpLocks noChangeShapeType="1"/>
              <a:stCxn id="796708" idx="3"/>
              <a:endCxn id="796709" idx="1"/>
            </p:cNvCxnSpPr>
            <p:nvPr/>
          </p:nvCxnSpPr>
          <p:spPr bwMode="auto">
            <a:xfrm>
              <a:off x="1424" y="3028"/>
              <a:ext cx="331" cy="0"/>
            </a:xfrm>
            <a:prstGeom prst="straightConnector1">
              <a:avLst/>
            </a:prstGeom>
            <a:noFill/>
            <a:ln w="12700">
              <a:solidFill>
                <a:schemeClr val="tx1"/>
              </a:solidFill>
              <a:round/>
              <a:headEnd type="none" w="lg" len="lg"/>
              <a:tailEnd type="none" w="lg" len="lg"/>
            </a:ln>
            <a:effectLst/>
          </p:spPr>
        </p:cxnSp>
        <p:cxnSp>
          <p:nvCxnSpPr>
            <p:cNvPr id="796691" name="AutoShape 19"/>
            <p:cNvCxnSpPr>
              <a:cxnSpLocks noChangeShapeType="1"/>
              <a:stCxn id="796709" idx="3"/>
              <a:endCxn id="796710" idx="1"/>
            </p:cNvCxnSpPr>
            <p:nvPr/>
          </p:nvCxnSpPr>
          <p:spPr bwMode="auto">
            <a:xfrm>
              <a:off x="2064" y="3028"/>
              <a:ext cx="290" cy="0"/>
            </a:xfrm>
            <a:prstGeom prst="straightConnector1">
              <a:avLst/>
            </a:prstGeom>
            <a:noFill/>
            <a:ln w="12700">
              <a:solidFill>
                <a:schemeClr val="tx1"/>
              </a:solidFill>
              <a:round/>
              <a:headEnd type="none" w="lg" len="lg"/>
              <a:tailEnd type="none" w="lg" len="lg"/>
            </a:ln>
            <a:effectLst/>
          </p:spPr>
        </p:cxnSp>
        <p:cxnSp>
          <p:nvCxnSpPr>
            <p:cNvPr id="796692" name="AutoShape 20"/>
            <p:cNvCxnSpPr>
              <a:cxnSpLocks noChangeShapeType="1"/>
              <a:stCxn id="796710" idx="3"/>
            </p:cNvCxnSpPr>
            <p:nvPr/>
          </p:nvCxnSpPr>
          <p:spPr bwMode="auto">
            <a:xfrm flipV="1">
              <a:off x="2663" y="3025"/>
              <a:ext cx="205" cy="3"/>
            </a:xfrm>
            <a:prstGeom prst="straightConnector1">
              <a:avLst/>
            </a:prstGeom>
            <a:noFill/>
            <a:ln w="12700">
              <a:solidFill>
                <a:schemeClr val="tx1"/>
              </a:solidFill>
              <a:round/>
              <a:headEnd type="none" w="lg" len="lg"/>
              <a:tailEnd type="none" w="lg" len="lg"/>
            </a:ln>
            <a:effectLst/>
          </p:spPr>
        </p:cxnSp>
        <p:cxnSp>
          <p:nvCxnSpPr>
            <p:cNvPr id="796693" name="AutoShape 21"/>
            <p:cNvCxnSpPr>
              <a:cxnSpLocks noChangeShapeType="1"/>
              <a:stCxn id="796711" idx="1"/>
            </p:cNvCxnSpPr>
            <p:nvPr/>
          </p:nvCxnSpPr>
          <p:spPr bwMode="auto">
            <a:xfrm flipH="1">
              <a:off x="3288" y="3000"/>
              <a:ext cx="135" cy="0"/>
            </a:xfrm>
            <a:prstGeom prst="straightConnector1">
              <a:avLst/>
            </a:prstGeom>
            <a:noFill/>
            <a:ln w="12700">
              <a:solidFill>
                <a:schemeClr val="tx1"/>
              </a:solidFill>
              <a:round/>
              <a:headEnd type="none" w="lg" len="lg"/>
              <a:tailEnd type="none" w="lg" len="lg"/>
            </a:ln>
            <a:effectLst/>
          </p:spPr>
        </p:cxnSp>
        <p:cxnSp>
          <p:nvCxnSpPr>
            <p:cNvPr id="796694" name="AutoShape 22"/>
            <p:cNvCxnSpPr>
              <a:cxnSpLocks noChangeShapeType="1"/>
              <a:stCxn id="796711" idx="3"/>
              <a:endCxn id="796698" idx="1"/>
            </p:cNvCxnSpPr>
            <p:nvPr/>
          </p:nvCxnSpPr>
          <p:spPr bwMode="auto">
            <a:xfrm>
              <a:off x="3732" y="3000"/>
              <a:ext cx="192" cy="2"/>
            </a:xfrm>
            <a:prstGeom prst="straightConnector1">
              <a:avLst/>
            </a:prstGeom>
            <a:noFill/>
            <a:ln w="12700">
              <a:solidFill>
                <a:schemeClr val="tx1"/>
              </a:solidFill>
              <a:round/>
              <a:headEnd type="none" w="lg" len="lg"/>
              <a:tailEnd type="none" w="lg" len="lg"/>
            </a:ln>
            <a:effectLst/>
          </p:spPr>
        </p:cxnSp>
        <p:cxnSp>
          <p:nvCxnSpPr>
            <p:cNvPr id="796695" name="AutoShape 23"/>
            <p:cNvCxnSpPr>
              <a:cxnSpLocks noChangeShapeType="1"/>
              <a:stCxn id="796712" idx="1"/>
              <a:endCxn id="796698" idx="3"/>
            </p:cNvCxnSpPr>
            <p:nvPr/>
          </p:nvCxnSpPr>
          <p:spPr bwMode="auto">
            <a:xfrm flipH="1" flipV="1">
              <a:off x="4220" y="3002"/>
              <a:ext cx="215" cy="1"/>
            </a:xfrm>
            <a:prstGeom prst="straightConnector1">
              <a:avLst/>
            </a:prstGeom>
            <a:noFill/>
            <a:ln w="12700">
              <a:solidFill>
                <a:schemeClr val="tx1"/>
              </a:solidFill>
              <a:round/>
              <a:headEnd type="none" w="lg" len="lg"/>
              <a:tailEnd type="none" w="lg" len="lg"/>
            </a:ln>
            <a:effectLst/>
          </p:spPr>
        </p:cxnSp>
        <p:cxnSp>
          <p:nvCxnSpPr>
            <p:cNvPr id="796696" name="AutoShape 24"/>
            <p:cNvCxnSpPr>
              <a:cxnSpLocks noChangeShapeType="1"/>
              <a:stCxn id="796712" idx="3"/>
              <a:endCxn id="796687" idx="0"/>
            </p:cNvCxnSpPr>
            <p:nvPr/>
          </p:nvCxnSpPr>
          <p:spPr bwMode="auto">
            <a:xfrm flipV="1">
              <a:off x="4744" y="3001"/>
              <a:ext cx="248" cy="2"/>
            </a:xfrm>
            <a:prstGeom prst="straightConnector1">
              <a:avLst/>
            </a:prstGeom>
            <a:noFill/>
            <a:ln w="12700">
              <a:solidFill>
                <a:schemeClr val="tx1"/>
              </a:solidFill>
              <a:round/>
              <a:headEnd type="none" w="lg" len="lg"/>
              <a:tailEnd type="none" w="lg" len="lg"/>
            </a:ln>
            <a:effectLst/>
          </p:spPr>
        </p:cxnSp>
        <p:sp>
          <p:nvSpPr>
            <p:cNvPr id="796697" name="Text Box 25"/>
            <p:cNvSpPr txBox="1">
              <a:spLocks noChangeArrowheads="1"/>
            </p:cNvSpPr>
            <p:nvPr/>
          </p:nvSpPr>
          <p:spPr bwMode="auto">
            <a:xfrm>
              <a:off x="2916" y="2889"/>
              <a:ext cx="296" cy="231"/>
            </a:xfrm>
            <a:prstGeom prst="rect">
              <a:avLst/>
            </a:prstGeom>
            <a:noFill/>
            <a:ln w="12700">
              <a:noFill/>
              <a:miter lim="800000"/>
              <a:headEnd type="none" w="lg" len="lg"/>
              <a:tailEnd type="none" w="lg" len="lg"/>
            </a:ln>
            <a:effectLst/>
          </p:spPr>
          <p:txBody>
            <a:bodyPr wrap="none">
              <a:spAutoFit/>
            </a:bodyPr>
            <a:lstStyle/>
            <a:p>
              <a:r>
                <a:rPr lang="en-US"/>
                <a:t>∙ ∙ ∙</a:t>
              </a:r>
            </a:p>
          </p:txBody>
        </p:sp>
        <p:sp>
          <p:nvSpPr>
            <p:cNvPr id="796698" name="Text Box 26"/>
            <p:cNvSpPr txBox="1">
              <a:spLocks noChangeArrowheads="1"/>
            </p:cNvSpPr>
            <p:nvPr/>
          </p:nvSpPr>
          <p:spPr bwMode="auto">
            <a:xfrm>
              <a:off x="3924" y="2886"/>
              <a:ext cx="296" cy="231"/>
            </a:xfrm>
            <a:prstGeom prst="rect">
              <a:avLst/>
            </a:prstGeom>
            <a:noFill/>
            <a:ln w="12700">
              <a:noFill/>
              <a:miter lim="800000"/>
              <a:headEnd type="none" w="lg" len="lg"/>
              <a:tailEnd type="none" w="lg" len="lg"/>
            </a:ln>
            <a:effectLst/>
          </p:spPr>
          <p:txBody>
            <a:bodyPr wrap="none">
              <a:spAutoFit/>
            </a:bodyPr>
            <a:lstStyle/>
            <a:p>
              <a:r>
                <a:rPr lang="en-US"/>
                <a:t>∙ ∙ ∙</a:t>
              </a:r>
            </a:p>
          </p:txBody>
        </p:sp>
        <p:sp>
          <p:nvSpPr>
            <p:cNvPr id="796699" name="Text Box 27"/>
            <p:cNvSpPr txBox="1">
              <a:spLocks noChangeArrowheads="1"/>
            </p:cNvSpPr>
            <p:nvPr/>
          </p:nvSpPr>
          <p:spPr bwMode="auto">
            <a:xfrm>
              <a:off x="1776" y="2694"/>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p>
          </p:txBody>
        </p:sp>
        <p:sp>
          <p:nvSpPr>
            <p:cNvPr id="796700" name="Text Box 28"/>
            <p:cNvSpPr txBox="1">
              <a:spLocks noChangeArrowheads="1"/>
            </p:cNvSpPr>
            <p:nvPr/>
          </p:nvSpPr>
          <p:spPr bwMode="auto">
            <a:xfrm>
              <a:off x="2379" y="2694"/>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3</a:t>
              </a:r>
            </a:p>
          </p:txBody>
        </p:sp>
        <p:sp>
          <p:nvSpPr>
            <p:cNvPr id="796701" name="Text Box 29"/>
            <p:cNvSpPr txBox="1">
              <a:spLocks noChangeArrowheads="1"/>
            </p:cNvSpPr>
            <p:nvPr/>
          </p:nvSpPr>
          <p:spPr bwMode="auto">
            <a:xfrm>
              <a:off x="3446" y="2682"/>
              <a:ext cx="26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n</a:t>
              </a:r>
            </a:p>
          </p:txBody>
        </p:sp>
        <p:sp>
          <p:nvSpPr>
            <p:cNvPr id="796702" name="Text Box 30"/>
            <p:cNvSpPr txBox="1">
              <a:spLocks noChangeArrowheads="1"/>
            </p:cNvSpPr>
            <p:nvPr/>
          </p:nvSpPr>
          <p:spPr bwMode="auto">
            <a:xfrm>
              <a:off x="4463" y="2682"/>
              <a:ext cx="281"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N</a:t>
              </a:r>
            </a:p>
          </p:txBody>
        </p:sp>
        <p:sp>
          <p:nvSpPr>
            <p:cNvPr id="796708" name="Rectangle 36"/>
            <p:cNvSpPr>
              <a:spLocks noChangeArrowheads="1"/>
            </p:cNvSpPr>
            <p:nvPr/>
          </p:nvSpPr>
          <p:spPr bwMode="auto">
            <a:xfrm>
              <a:off x="1115" y="293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6709" name="Rectangle 37"/>
            <p:cNvSpPr>
              <a:spLocks noChangeArrowheads="1"/>
            </p:cNvSpPr>
            <p:nvPr/>
          </p:nvSpPr>
          <p:spPr bwMode="auto">
            <a:xfrm>
              <a:off x="1755" y="293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6710" name="Rectangle 38"/>
            <p:cNvSpPr>
              <a:spLocks noChangeArrowheads="1"/>
            </p:cNvSpPr>
            <p:nvPr/>
          </p:nvSpPr>
          <p:spPr bwMode="auto">
            <a:xfrm>
              <a:off x="2354" y="2932"/>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6711" name="Rectangle 39"/>
            <p:cNvSpPr>
              <a:spLocks noChangeArrowheads="1"/>
            </p:cNvSpPr>
            <p:nvPr/>
          </p:nvSpPr>
          <p:spPr bwMode="auto">
            <a:xfrm>
              <a:off x="3423" y="2904"/>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6712" name="Rectangle 40"/>
            <p:cNvSpPr>
              <a:spLocks noChangeArrowheads="1"/>
            </p:cNvSpPr>
            <p:nvPr/>
          </p:nvSpPr>
          <p:spPr bwMode="auto">
            <a:xfrm>
              <a:off x="4435" y="290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nvGrpSpPr>
          <p:cNvPr id="796714" name="Group 42"/>
          <p:cNvGrpSpPr>
            <a:grpSpLocks/>
          </p:cNvGrpSpPr>
          <p:nvPr/>
        </p:nvGrpSpPr>
        <p:grpSpPr bwMode="auto">
          <a:xfrm>
            <a:off x="3948113" y="5872163"/>
            <a:ext cx="1350962" cy="304800"/>
            <a:chOff x="2487" y="3699"/>
            <a:chExt cx="851" cy="192"/>
          </a:xfrm>
        </p:grpSpPr>
        <p:sp>
          <p:nvSpPr>
            <p:cNvPr id="796680" name="Oval 8"/>
            <p:cNvSpPr>
              <a:spLocks noChangeArrowheads="1"/>
            </p:cNvSpPr>
            <p:nvPr/>
          </p:nvSpPr>
          <p:spPr bwMode="auto">
            <a:xfrm>
              <a:off x="3255" y="375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6681" name="Oval 9"/>
            <p:cNvSpPr>
              <a:spLocks noChangeArrowheads="1"/>
            </p:cNvSpPr>
            <p:nvPr/>
          </p:nvSpPr>
          <p:spPr bwMode="auto">
            <a:xfrm>
              <a:off x="2487" y="3752"/>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6682" name="AutoShape 10"/>
            <p:cNvCxnSpPr>
              <a:cxnSpLocks noChangeShapeType="1"/>
              <a:stCxn id="796681" idx="6"/>
              <a:endCxn id="796713" idx="1"/>
            </p:cNvCxnSpPr>
            <p:nvPr/>
          </p:nvCxnSpPr>
          <p:spPr bwMode="auto">
            <a:xfrm>
              <a:off x="2570" y="3791"/>
              <a:ext cx="191" cy="4"/>
            </a:xfrm>
            <a:prstGeom prst="straightConnector1">
              <a:avLst/>
            </a:prstGeom>
            <a:noFill/>
            <a:ln w="12700">
              <a:solidFill>
                <a:schemeClr val="tx1"/>
              </a:solidFill>
              <a:round/>
              <a:headEnd type="none" w="lg" len="lg"/>
              <a:tailEnd type="none" w="lg" len="lg"/>
            </a:ln>
            <a:effectLst/>
          </p:spPr>
        </p:cxnSp>
        <p:cxnSp>
          <p:nvCxnSpPr>
            <p:cNvPr id="796683" name="AutoShape 11"/>
            <p:cNvCxnSpPr>
              <a:cxnSpLocks noChangeShapeType="1"/>
              <a:stCxn id="796680" idx="2"/>
              <a:endCxn id="796713" idx="3"/>
            </p:cNvCxnSpPr>
            <p:nvPr/>
          </p:nvCxnSpPr>
          <p:spPr bwMode="auto">
            <a:xfrm flipH="1">
              <a:off x="3070" y="3794"/>
              <a:ext cx="185" cy="1"/>
            </a:xfrm>
            <a:prstGeom prst="straightConnector1">
              <a:avLst/>
            </a:prstGeom>
            <a:noFill/>
            <a:ln w="12700">
              <a:solidFill>
                <a:schemeClr val="tx1"/>
              </a:solidFill>
              <a:round/>
              <a:headEnd type="none" w="lg" len="lg"/>
              <a:tailEnd type="none" w="lg" len="lg"/>
            </a:ln>
            <a:effectLst/>
          </p:spPr>
        </p:cxnSp>
        <p:sp>
          <p:nvSpPr>
            <p:cNvPr id="796713" name="Rectangle 41"/>
            <p:cNvSpPr>
              <a:spLocks noChangeArrowheads="1"/>
            </p:cNvSpPr>
            <p:nvPr/>
          </p:nvSpPr>
          <p:spPr bwMode="auto">
            <a:xfrm>
              <a:off x="2761" y="3699"/>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Date Placeholder 4"/>
          <p:cNvSpPr>
            <a:spLocks noGrp="1"/>
          </p:cNvSpPr>
          <p:nvPr>
            <p:ph type="dt" sz="half" idx="10"/>
          </p:nvPr>
        </p:nvSpPr>
        <p:spPr/>
        <p:txBody>
          <a:bodyPr/>
          <a:lstStyle/>
          <a:p>
            <a:r>
              <a:rPr lang="en-US"/>
              <a:t>ECEN 301</a:t>
            </a:r>
          </a:p>
        </p:txBody>
      </p:sp>
      <p:sp>
        <p:nvSpPr>
          <p:cNvPr id="57" name="Footer Placeholder 5"/>
          <p:cNvSpPr>
            <a:spLocks noGrp="1"/>
          </p:cNvSpPr>
          <p:nvPr>
            <p:ph type="ftr" sz="quarter" idx="11"/>
          </p:nvPr>
        </p:nvSpPr>
        <p:spPr/>
        <p:txBody>
          <a:bodyPr/>
          <a:lstStyle/>
          <a:p>
            <a:r>
              <a:rPr lang="en-US"/>
              <a:t>Discussion #14 – AC Circuit Analysis</a:t>
            </a:r>
          </a:p>
        </p:txBody>
      </p:sp>
      <p:sp>
        <p:nvSpPr>
          <p:cNvPr id="58" name="Slide Number Placeholder 6"/>
          <p:cNvSpPr>
            <a:spLocks noGrp="1"/>
          </p:cNvSpPr>
          <p:nvPr>
            <p:ph type="sldNum" sz="quarter" idx="12"/>
          </p:nvPr>
        </p:nvSpPr>
        <p:spPr/>
        <p:txBody>
          <a:bodyPr/>
          <a:lstStyle/>
          <a:p>
            <a:pPr lvl="1"/>
            <a:fld id="{3A6982E2-D033-49EC-BFC5-6986F08A53FE}" type="slidenum">
              <a:rPr lang="en-US"/>
              <a:pPr lvl="1"/>
              <a:t>6</a:t>
            </a:fld>
            <a:endParaRPr lang="en-US"/>
          </a:p>
        </p:txBody>
      </p:sp>
      <p:sp>
        <p:nvSpPr>
          <p:cNvPr id="797698" name="Rectangle 2"/>
          <p:cNvSpPr>
            <a:spLocks noGrp="1" noChangeArrowheads="1"/>
          </p:cNvSpPr>
          <p:nvPr>
            <p:ph type="title"/>
          </p:nvPr>
        </p:nvSpPr>
        <p:spPr/>
        <p:txBody>
          <a:bodyPr/>
          <a:lstStyle/>
          <a:p>
            <a:r>
              <a:rPr lang="en-US"/>
              <a:t>RLC Circuits - Parallel Impedances</a:t>
            </a:r>
          </a:p>
        </p:txBody>
      </p:sp>
      <p:sp>
        <p:nvSpPr>
          <p:cNvPr id="797699" name="Rectangle 3"/>
          <p:cNvSpPr>
            <a:spLocks noGrp="1" noChangeArrowheads="1"/>
          </p:cNvSpPr>
          <p:nvPr>
            <p:ph type="body" sz="half" idx="1"/>
          </p:nvPr>
        </p:nvSpPr>
        <p:spPr>
          <a:xfrm>
            <a:off x="406400" y="1333500"/>
            <a:ext cx="8737600" cy="1409700"/>
          </a:xfrm>
        </p:spPr>
        <p:txBody>
          <a:bodyPr/>
          <a:lstStyle/>
          <a:p>
            <a:r>
              <a:rPr lang="en-US" sz="2400" b="1" u="sng"/>
              <a:t>Parallel Rule</a:t>
            </a:r>
            <a:r>
              <a:rPr lang="en-US" sz="2400"/>
              <a:t>: two or more circuit elements are said to be </a:t>
            </a:r>
            <a:r>
              <a:rPr lang="en-US" sz="2400" b="1"/>
              <a:t>in parallel</a:t>
            </a:r>
            <a:r>
              <a:rPr lang="en-US" sz="2400"/>
              <a:t> if the elements share the </a:t>
            </a:r>
            <a:r>
              <a:rPr lang="en-US" sz="2400" i="1"/>
              <a:t>same</a:t>
            </a:r>
            <a:r>
              <a:rPr lang="en-US" sz="2400"/>
              <a:t> terminal</a:t>
            </a:r>
            <a:r>
              <a:rPr lang="en-US" sz="2400" b="1" u="sng"/>
              <a:t>s</a:t>
            </a:r>
            <a:r>
              <a:rPr lang="en-US" sz="2400" b="1"/>
              <a:t> </a:t>
            </a:r>
          </a:p>
          <a:p>
            <a:pPr lvl="1"/>
            <a:r>
              <a:rPr lang="en-US" sz="2000"/>
              <a:t>Impedances in </a:t>
            </a:r>
            <a:r>
              <a:rPr lang="en-US" sz="2000" b="1"/>
              <a:t>parallel</a:t>
            </a:r>
            <a:r>
              <a:rPr lang="en-US" sz="2000"/>
              <a:t> add the same way resistors in </a:t>
            </a:r>
            <a:r>
              <a:rPr lang="en-US" sz="2000" b="1"/>
              <a:t>parallel</a:t>
            </a:r>
            <a:r>
              <a:rPr lang="en-US" sz="2000"/>
              <a:t> add</a:t>
            </a:r>
          </a:p>
        </p:txBody>
      </p:sp>
      <p:graphicFrame>
        <p:nvGraphicFramePr>
          <p:cNvPr id="797700" name="Object 4"/>
          <p:cNvGraphicFramePr>
            <a:graphicFrameLocks noChangeAspect="1"/>
          </p:cNvGraphicFramePr>
          <p:nvPr>
            <p:ph sz="half" idx="2"/>
          </p:nvPr>
        </p:nvGraphicFramePr>
        <p:xfrm>
          <a:off x="1538288" y="2987675"/>
          <a:ext cx="6015037" cy="1009650"/>
        </p:xfrm>
        <a:graphic>
          <a:graphicData uri="http://schemas.openxmlformats.org/presentationml/2006/ole">
            <p:oleObj spid="_x0000_s797700" name="Equation" r:id="rId3" imgW="3708360" imgH="622080" progId="Equation.3">
              <p:embed/>
            </p:oleObj>
          </a:graphicData>
        </a:graphic>
      </p:graphicFrame>
      <p:sp>
        <p:nvSpPr>
          <p:cNvPr id="797743" name="AutoShape 47"/>
          <p:cNvSpPr>
            <a:spLocks noChangeArrowheads="1"/>
          </p:cNvSpPr>
          <p:nvPr/>
        </p:nvSpPr>
        <p:spPr bwMode="auto">
          <a:xfrm>
            <a:off x="5635625" y="5035550"/>
            <a:ext cx="609600" cy="376238"/>
          </a:xfrm>
          <a:prstGeom prst="rightArrow">
            <a:avLst>
              <a:gd name="adj1" fmla="val 50000"/>
              <a:gd name="adj2" fmla="val 40506"/>
            </a:avLst>
          </a:prstGeom>
          <a:solidFill>
            <a:srgbClr val="ACA964"/>
          </a:solidFill>
          <a:ln w="12700">
            <a:solidFill>
              <a:schemeClr val="tx1"/>
            </a:solidFill>
            <a:miter lim="800000"/>
            <a:headEnd type="none" w="lg" len="lg"/>
            <a:tailEnd type="none" w="lg" len="lg"/>
          </a:ln>
          <a:effectLst/>
        </p:spPr>
        <p:txBody>
          <a:bodyPr wrap="none" anchor="ctr"/>
          <a:lstStyle/>
          <a:p>
            <a:endParaRPr lang="en-US"/>
          </a:p>
        </p:txBody>
      </p:sp>
      <p:grpSp>
        <p:nvGrpSpPr>
          <p:cNvPr id="797757" name="Group 61"/>
          <p:cNvGrpSpPr>
            <a:grpSpLocks/>
          </p:cNvGrpSpPr>
          <p:nvPr/>
        </p:nvGrpSpPr>
        <p:grpSpPr bwMode="auto">
          <a:xfrm>
            <a:off x="1749425" y="4595813"/>
            <a:ext cx="3659188" cy="1309687"/>
            <a:chOff x="1102" y="2895"/>
            <a:chExt cx="2305" cy="825"/>
          </a:xfrm>
        </p:grpSpPr>
        <p:sp>
          <p:nvSpPr>
            <p:cNvPr id="797701" name="Oval 5"/>
            <p:cNvSpPr>
              <a:spLocks noChangeArrowheads="1"/>
            </p:cNvSpPr>
            <p:nvPr/>
          </p:nvSpPr>
          <p:spPr bwMode="auto">
            <a:xfrm>
              <a:off x="1505" y="289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02" name="Oval 6"/>
            <p:cNvSpPr>
              <a:spLocks noChangeArrowheads="1"/>
            </p:cNvSpPr>
            <p:nvPr/>
          </p:nvSpPr>
          <p:spPr bwMode="auto">
            <a:xfrm>
              <a:off x="1950" y="289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03" name="Oval 7"/>
            <p:cNvSpPr>
              <a:spLocks noChangeArrowheads="1"/>
            </p:cNvSpPr>
            <p:nvPr/>
          </p:nvSpPr>
          <p:spPr bwMode="auto">
            <a:xfrm>
              <a:off x="1503" y="364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04" name="Oval 8"/>
            <p:cNvSpPr>
              <a:spLocks noChangeArrowheads="1"/>
            </p:cNvSpPr>
            <p:nvPr/>
          </p:nvSpPr>
          <p:spPr bwMode="auto">
            <a:xfrm>
              <a:off x="1953" y="364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7705" name="AutoShape 9"/>
            <p:cNvCxnSpPr>
              <a:cxnSpLocks noChangeShapeType="1"/>
              <a:stCxn id="797703" idx="6"/>
              <a:endCxn id="797704" idx="2"/>
            </p:cNvCxnSpPr>
            <p:nvPr/>
          </p:nvCxnSpPr>
          <p:spPr bwMode="auto">
            <a:xfrm>
              <a:off x="1586" y="3682"/>
              <a:ext cx="367" cy="0"/>
            </a:xfrm>
            <a:prstGeom prst="straightConnector1">
              <a:avLst/>
            </a:prstGeom>
            <a:noFill/>
            <a:ln w="12700">
              <a:solidFill>
                <a:schemeClr val="tx1"/>
              </a:solidFill>
              <a:round/>
              <a:headEnd type="none" w="lg" len="lg"/>
              <a:tailEnd type="none" w="lg" len="lg"/>
            </a:ln>
            <a:effectLst/>
          </p:spPr>
        </p:cxnSp>
        <p:cxnSp>
          <p:nvCxnSpPr>
            <p:cNvPr id="797706" name="AutoShape 10"/>
            <p:cNvCxnSpPr>
              <a:cxnSpLocks noChangeShapeType="1"/>
              <a:stCxn id="797703" idx="0"/>
              <a:endCxn id="797750" idx="1"/>
            </p:cNvCxnSpPr>
            <p:nvPr/>
          </p:nvCxnSpPr>
          <p:spPr bwMode="auto">
            <a:xfrm flipV="1">
              <a:off x="1545" y="3457"/>
              <a:ext cx="1" cy="186"/>
            </a:xfrm>
            <a:prstGeom prst="straightConnector1">
              <a:avLst/>
            </a:prstGeom>
            <a:noFill/>
            <a:ln w="12700">
              <a:solidFill>
                <a:schemeClr val="tx1"/>
              </a:solidFill>
              <a:round/>
              <a:headEnd type="none" w="lg" len="lg"/>
              <a:tailEnd type="none" w="lg" len="lg"/>
            </a:ln>
            <a:effectLst/>
          </p:spPr>
        </p:cxnSp>
        <p:cxnSp>
          <p:nvCxnSpPr>
            <p:cNvPr id="797707" name="AutoShape 11"/>
            <p:cNvCxnSpPr>
              <a:cxnSpLocks noChangeShapeType="1"/>
              <a:stCxn id="797701" idx="4"/>
              <a:endCxn id="797750" idx="3"/>
            </p:cNvCxnSpPr>
            <p:nvPr/>
          </p:nvCxnSpPr>
          <p:spPr bwMode="auto">
            <a:xfrm flipH="1">
              <a:off x="1546" y="2972"/>
              <a:ext cx="1" cy="176"/>
            </a:xfrm>
            <a:prstGeom prst="straightConnector1">
              <a:avLst/>
            </a:prstGeom>
            <a:noFill/>
            <a:ln w="12700">
              <a:solidFill>
                <a:schemeClr val="tx1"/>
              </a:solidFill>
              <a:round/>
              <a:headEnd type="none" w="lg" len="lg"/>
              <a:tailEnd type="none" w="lg" len="lg"/>
            </a:ln>
            <a:effectLst/>
          </p:spPr>
        </p:cxnSp>
        <p:cxnSp>
          <p:nvCxnSpPr>
            <p:cNvPr id="797708" name="AutoShape 12"/>
            <p:cNvCxnSpPr>
              <a:cxnSpLocks noChangeShapeType="1"/>
              <a:stCxn id="797701" idx="6"/>
              <a:endCxn id="797702" idx="2"/>
            </p:cNvCxnSpPr>
            <p:nvPr/>
          </p:nvCxnSpPr>
          <p:spPr bwMode="auto">
            <a:xfrm>
              <a:off x="1588" y="2934"/>
              <a:ext cx="362" cy="0"/>
            </a:xfrm>
            <a:prstGeom prst="straightConnector1">
              <a:avLst/>
            </a:prstGeom>
            <a:noFill/>
            <a:ln w="12700">
              <a:solidFill>
                <a:schemeClr val="tx1"/>
              </a:solidFill>
              <a:round/>
              <a:headEnd type="none" w="lg" len="lg"/>
              <a:tailEnd type="none" w="lg" len="lg"/>
            </a:ln>
            <a:effectLst/>
          </p:spPr>
        </p:cxnSp>
        <p:cxnSp>
          <p:nvCxnSpPr>
            <p:cNvPr id="797709" name="AutoShape 13"/>
            <p:cNvCxnSpPr>
              <a:cxnSpLocks noChangeShapeType="1"/>
              <a:stCxn id="797702" idx="4"/>
              <a:endCxn id="797751" idx="3"/>
            </p:cNvCxnSpPr>
            <p:nvPr/>
          </p:nvCxnSpPr>
          <p:spPr bwMode="auto">
            <a:xfrm>
              <a:off x="1992" y="2972"/>
              <a:ext cx="4" cy="177"/>
            </a:xfrm>
            <a:prstGeom prst="straightConnector1">
              <a:avLst/>
            </a:prstGeom>
            <a:noFill/>
            <a:ln w="12700">
              <a:solidFill>
                <a:schemeClr val="tx1"/>
              </a:solidFill>
              <a:round/>
              <a:headEnd type="none" w="lg" len="lg"/>
              <a:tailEnd type="none" w="lg" len="lg"/>
            </a:ln>
            <a:effectLst/>
          </p:spPr>
        </p:cxnSp>
        <p:cxnSp>
          <p:nvCxnSpPr>
            <p:cNvPr id="797710" name="AutoShape 14"/>
            <p:cNvCxnSpPr>
              <a:cxnSpLocks noChangeShapeType="1"/>
              <a:stCxn id="797704" idx="0"/>
              <a:endCxn id="797751" idx="1"/>
            </p:cNvCxnSpPr>
            <p:nvPr/>
          </p:nvCxnSpPr>
          <p:spPr bwMode="auto">
            <a:xfrm flipV="1">
              <a:off x="1995" y="3458"/>
              <a:ext cx="1" cy="185"/>
            </a:xfrm>
            <a:prstGeom prst="straightConnector1">
              <a:avLst/>
            </a:prstGeom>
            <a:noFill/>
            <a:ln w="12700">
              <a:solidFill>
                <a:schemeClr val="tx1"/>
              </a:solidFill>
              <a:round/>
              <a:headEnd type="none" w="lg" len="lg"/>
              <a:tailEnd type="none" w="lg" len="lg"/>
            </a:ln>
            <a:effectLst/>
          </p:spPr>
        </p:cxnSp>
        <p:sp>
          <p:nvSpPr>
            <p:cNvPr id="797711" name="Text Box 15"/>
            <p:cNvSpPr txBox="1">
              <a:spLocks noChangeArrowheads="1"/>
            </p:cNvSpPr>
            <p:nvPr/>
          </p:nvSpPr>
          <p:spPr bwMode="auto">
            <a:xfrm>
              <a:off x="1213" y="3168"/>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1</a:t>
              </a:r>
              <a:endParaRPr lang="en-US" b="1"/>
            </a:p>
          </p:txBody>
        </p:sp>
        <p:sp>
          <p:nvSpPr>
            <p:cNvPr id="797712" name="Text Box 16"/>
            <p:cNvSpPr txBox="1">
              <a:spLocks noChangeArrowheads="1"/>
            </p:cNvSpPr>
            <p:nvPr/>
          </p:nvSpPr>
          <p:spPr bwMode="auto">
            <a:xfrm>
              <a:off x="1687" y="3177"/>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2</a:t>
              </a:r>
              <a:endParaRPr lang="en-US" b="1"/>
            </a:p>
          </p:txBody>
        </p:sp>
        <p:sp>
          <p:nvSpPr>
            <p:cNvPr id="797713" name="Text Box 17"/>
            <p:cNvSpPr txBox="1">
              <a:spLocks noChangeArrowheads="1"/>
            </p:cNvSpPr>
            <p:nvPr/>
          </p:nvSpPr>
          <p:spPr bwMode="auto">
            <a:xfrm>
              <a:off x="2133" y="3177"/>
              <a:ext cx="260"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3</a:t>
              </a:r>
              <a:endParaRPr lang="en-US" b="1"/>
            </a:p>
          </p:txBody>
        </p:sp>
        <p:cxnSp>
          <p:nvCxnSpPr>
            <p:cNvPr id="797714" name="AutoShape 18"/>
            <p:cNvCxnSpPr>
              <a:cxnSpLocks noChangeShapeType="1"/>
              <a:stCxn id="797702" idx="6"/>
              <a:endCxn id="797716" idx="2"/>
            </p:cNvCxnSpPr>
            <p:nvPr/>
          </p:nvCxnSpPr>
          <p:spPr bwMode="auto">
            <a:xfrm>
              <a:off x="2033" y="2934"/>
              <a:ext cx="363" cy="0"/>
            </a:xfrm>
            <a:prstGeom prst="straightConnector1">
              <a:avLst/>
            </a:prstGeom>
            <a:noFill/>
            <a:ln w="12700">
              <a:solidFill>
                <a:schemeClr val="tx1"/>
              </a:solidFill>
              <a:round/>
              <a:headEnd type="none" w="lg" len="lg"/>
              <a:tailEnd type="none" w="lg" len="lg"/>
            </a:ln>
            <a:effectLst/>
          </p:spPr>
        </p:cxnSp>
        <p:cxnSp>
          <p:nvCxnSpPr>
            <p:cNvPr id="797715" name="AutoShape 19"/>
            <p:cNvCxnSpPr>
              <a:cxnSpLocks noChangeShapeType="1"/>
              <a:stCxn id="797704" idx="6"/>
              <a:endCxn id="797717" idx="2"/>
            </p:cNvCxnSpPr>
            <p:nvPr/>
          </p:nvCxnSpPr>
          <p:spPr bwMode="auto">
            <a:xfrm>
              <a:off x="2036" y="3682"/>
              <a:ext cx="357" cy="0"/>
            </a:xfrm>
            <a:prstGeom prst="straightConnector1">
              <a:avLst/>
            </a:prstGeom>
            <a:noFill/>
            <a:ln w="12700">
              <a:solidFill>
                <a:schemeClr val="tx1"/>
              </a:solidFill>
              <a:round/>
              <a:headEnd type="none" w="lg" len="lg"/>
              <a:tailEnd type="none" w="lg" len="lg"/>
            </a:ln>
            <a:effectLst/>
          </p:spPr>
        </p:cxnSp>
        <p:sp>
          <p:nvSpPr>
            <p:cNvPr id="797716" name="Oval 20"/>
            <p:cNvSpPr>
              <a:spLocks noChangeArrowheads="1"/>
            </p:cNvSpPr>
            <p:nvPr/>
          </p:nvSpPr>
          <p:spPr bwMode="auto">
            <a:xfrm>
              <a:off x="2396" y="289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17" name="Oval 21"/>
            <p:cNvSpPr>
              <a:spLocks noChangeArrowheads="1"/>
            </p:cNvSpPr>
            <p:nvPr/>
          </p:nvSpPr>
          <p:spPr bwMode="auto">
            <a:xfrm>
              <a:off x="2393" y="364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7718" name="AutoShape 22"/>
            <p:cNvCxnSpPr>
              <a:cxnSpLocks noChangeShapeType="1"/>
              <a:stCxn id="797717" idx="0"/>
              <a:endCxn id="797752" idx="1"/>
            </p:cNvCxnSpPr>
            <p:nvPr/>
          </p:nvCxnSpPr>
          <p:spPr bwMode="auto">
            <a:xfrm flipV="1">
              <a:off x="2435" y="3457"/>
              <a:ext cx="2" cy="186"/>
            </a:xfrm>
            <a:prstGeom prst="straightConnector1">
              <a:avLst/>
            </a:prstGeom>
            <a:noFill/>
            <a:ln w="12700">
              <a:solidFill>
                <a:schemeClr val="tx1"/>
              </a:solidFill>
              <a:round/>
              <a:headEnd type="none" w="lg" len="lg"/>
              <a:tailEnd type="none" w="lg" len="lg"/>
            </a:ln>
            <a:effectLst/>
          </p:spPr>
        </p:cxnSp>
        <p:cxnSp>
          <p:nvCxnSpPr>
            <p:cNvPr id="797719" name="AutoShape 23"/>
            <p:cNvCxnSpPr>
              <a:cxnSpLocks noChangeShapeType="1"/>
              <a:stCxn id="797716" idx="4"/>
              <a:endCxn id="797752" idx="3"/>
            </p:cNvCxnSpPr>
            <p:nvPr/>
          </p:nvCxnSpPr>
          <p:spPr bwMode="auto">
            <a:xfrm flipH="1">
              <a:off x="2437" y="2972"/>
              <a:ext cx="1" cy="176"/>
            </a:xfrm>
            <a:prstGeom prst="straightConnector1">
              <a:avLst/>
            </a:prstGeom>
            <a:noFill/>
            <a:ln w="12700">
              <a:solidFill>
                <a:schemeClr val="tx1"/>
              </a:solidFill>
              <a:round/>
              <a:headEnd type="none" w="lg" len="lg"/>
              <a:tailEnd type="none" w="lg" len="lg"/>
            </a:ln>
            <a:effectLst/>
          </p:spPr>
        </p:cxnSp>
        <p:sp>
          <p:nvSpPr>
            <p:cNvPr id="797720" name="Oval 24"/>
            <p:cNvSpPr>
              <a:spLocks noChangeArrowheads="1"/>
            </p:cNvSpPr>
            <p:nvPr/>
          </p:nvSpPr>
          <p:spPr bwMode="auto">
            <a:xfrm>
              <a:off x="1102" y="289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7721" name="Oval 25"/>
            <p:cNvSpPr>
              <a:spLocks noChangeArrowheads="1"/>
            </p:cNvSpPr>
            <p:nvPr/>
          </p:nvSpPr>
          <p:spPr bwMode="auto">
            <a:xfrm>
              <a:off x="1102" y="3643"/>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cxnSp>
          <p:nvCxnSpPr>
            <p:cNvPr id="797722" name="AutoShape 26"/>
            <p:cNvCxnSpPr>
              <a:cxnSpLocks noChangeShapeType="1"/>
              <a:stCxn id="797721" idx="6"/>
              <a:endCxn id="797703" idx="2"/>
            </p:cNvCxnSpPr>
            <p:nvPr/>
          </p:nvCxnSpPr>
          <p:spPr bwMode="auto">
            <a:xfrm>
              <a:off x="1185" y="3682"/>
              <a:ext cx="318" cy="0"/>
            </a:xfrm>
            <a:prstGeom prst="straightConnector1">
              <a:avLst/>
            </a:prstGeom>
            <a:noFill/>
            <a:ln w="12700">
              <a:solidFill>
                <a:schemeClr val="tx1"/>
              </a:solidFill>
              <a:round/>
              <a:headEnd type="none" w="lg" len="lg"/>
              <a:tailEnd type="none" w="lg" len="lg"/>
            </a:ln>
            <a:effectLst/>
          </p:spPr>
        </p:cxnSp>
        <p:cxnSp>
          <p:nvCxnSpPr>
            <p:cNvPr id="797723" name="AutoShape 27"/>
            <p:cNvCxnSpPr>
              <a:cxnSpLocks noChangeShapeType="1"/>
              <a:stCxn id="797720" idx="6"/>
              <a:endCxn id="797701" idx="2"/>
            </p:cNvCxnSpPr>
            <p:nvPr/>
          </p:nvCxnSpPr>
          <p:spPr bwMode="auto">
            <a:xfrm>
              <a:off x="1185" y="2934"/>
              <a:ext cx="320" cy="0"/>
            </a:xfrm>
            <a:prstGeom prst="straightConnector1">
              <a:avLst/>
            </a:prstGeom>
            <a:noFill/>
            <a:ln w="12700">
              <a:solidFill>
                <a:schemeClr val="tx1"/>
              </a:solidFill>
              <a:round/>
              <a:headEnd type="none" w="lg" len="lg"/>
              <a:tailEnd type="none" w="lg" len="lg"/>
            </a:ln>
            <a:effectLst/>
          </p:spPr>
        </p:cxnSp>
        <p:sp>
          <p:nvSpPr>
            <p:cNvPr id="797724" name="Oval 28"/>
            <p:cNvSpPr>
              <a:spLocks noChangeArrowheads="1"/>
            </p:cNvSpPr>
            <p:nvPr/>
          </p:nvSpPr>
          <p:spPr bwMode="auto">
            <a:xfrm>
              <a:off x="2848" y="289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25" name="Oval 29"/>
            <p:cNvSpPr>
              <a:spLocks noChangeArrowheads="1"/>
            </p:cNvSpPr>
            <p:nvPr/>
          </p:nvSpPr>
          <p:spPr bwMode="auto">
            <a:xfrm>
              <a:off x="2845" y="364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7726" name="AutoShape 30"/>
            <p:cNvCxnSpPr>
              <a:cxnSpLocks noChangeShapeType="1"/>
              <a:stCxn id="797725" idx="0"/>
              <a:endCxn id="797753" idx="1"/>
            </p:cNvCxnSpPr>
            <p:nvPr/>
          </p:nvCxnSpPr>
          <p:spPr bwMode="auto">
            <a:xfrm flipV="1">
              <a:off x="2887" y="3457"/>
              <a:ext cx="1" cy="186"/>
            </a:xfrm>
            <a:prstGeom prst="straightConnector1">
              <a:avLst/>
            </a:prstGeom>
            <a:noFill/>
            <a:ln w="12700">
              <a:solidFill>
                <a:schemeClr val="tx1"/>
              </a:solidFill>
              <a:round/>
              <a:headEnd type="none" w="lg" len="lg"/>
              <a:tailEnd type="none" w="lg" len="lg"/>
            </a:ln>
            <a:effectLst/>
          </p:spPr>
        </p:cxnSp>
        <p:cxnSp>
          <p:nvCxnSpPr>
            <p:cNvPr id="797727" name="AutoShape 31"/>
            <p:cNvCxnSpPr>
              <a:cxnSpLocks noChangeShapeType="1"/>
              <a:stCxn id="797724" idx="4"/>
              <a:endCxn id="797753" idx="3"/>
            </p:cNvCxnSpPr>
            <p:nvPr/>
          </p:nvCxnSpPr>
          <p:spPr bwMode="auto">
            <a:xfrm flipH="1">
              <a:off x="2888" y="2972"/>
              <a:ext cx="2" cy="176"/>
            </a:xfrm>
            <a:prstGeom prst="straightConnector1">
              <a:avLst/>
            </a:prstGeom>
            <a:noFill/>
            <a:ln w="12700">
              <a:solidFill>
                <a:schemeClr val="tx1"/>
              </a:solidFill>
              <a:round/>
              <a:headEnd type="none" w="lg" len="lg"/>
              <a:tailEnd type="none" w="lg" len="lg"/>
            </a:ln>
            <a:effectLst/>
          </p:spPr>
        </p:cxnSp>
        <p:sp>
          <p:nvSpPr>
            <p:cNvPr id="797728" name="Oval 32"/>
            <p:cNvSpPr>
              <a:spLocks noChangeArrowheads="1"/>
            </p:cNvSpPr>
            <p:nvPr/>
          </p:nvSpPr>
          <p:spPr bwMode="auto">
            <a:xfrm>
              <a:off x="3269" y="2895"/>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97729" name="Oval 33"/>
            <p:cNvSpPr>
              <a:spLocks noChangeArrowheads="1"/>
            </p:cNvSpPr>
            <p:nvPr/>
          </p:nvSpPr>
          <p:spPr bwMode="auto">
            <a:xfrm>
              <a:off x="3270" y="3643"/>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cxnSp>
          <p:nvCxnSpPr>
            <p:cNvPr id="797730" name="AutoShape 34"/>
            <p:cNvCxnSpPr>
              <a:cxnSpLocks noChangeShapeType="1"/>
              <a:stCxn id="797729" idx="0"/>
              <a:endCxn id="797754" idx="1"/>
            </p:cNvCxnSpPr>
            <p:nvPr/>
          </p:nvCxnSpPr>
          <p:spPr bwMode="auto">
            <a:xfrm flipV="1">
              <a:off x="3312" y="3457"/>
              <a:ext cx="0" cy="186"/>
            </a:xfrm>
            <a:prstGeom prst="straightConnector1">
              <a:avLst/>
            </a:prstGeom>
            <a:noFill/>
            <a:ln w="12700">
              <a:solidFill>
                <a:schemeClr val="tx1"/>
              </a:solidFill>
              <a:round/>
              <a:headEnd type="none" w="lg" len="lg"/>
              <a:tailEnd type="none" w="lg" len="lg"/>
            </a:ln>
            <a:effectLst/>
          </p:spPr>
        </p:cxnSp>
        <p:cxnSp>
          <p:nvCxnSpPr>
            <p:cNvPr id="797731" name="AutoShape 35"/>
            <p:cNvCxnSpPr>
              <a:cxnSpLocks noChangeShapeType="1"/>
              <a:stCxn id="797728" idx="4"/>
              <a:endCxn id="797754" idx="3"/>
            </p:cNvCxnSpPr>
            <p:nvPr/>
          </p:nvCxnSpPr>
          <p:spPr bwMode="auto">
            <a:xfrm>
              <a:off x="3311" y="2972"/>
              <a:ext cx="1" cy="176"/>
            </a:xfrm>
            <a:prstGeom prst="straightConnector1">
              <a:avLst/>
            </a:prstGeom>
            <a:noFill/>
            <a:ln w="12700">
              <a:solidFill>
                <a:schemeClr val="tx1"/>
              </a:solidFill>
              <a:round/>
              <a:headEnd type="none" w="lg" len="lg"/>
              <a:tailEnd type="none" w="lg" len="lg"/>
            </a:ln>
            <a:effectLst/>
          </p:spPr>
        </p:cxnSp>
        <p:sp>
          <p:nvSpPr>
            <p:cNvPr id="797732" name="Text Box 36"/>
            <p:cNvSpPr txBox="1">
              <a:spLocks noChangeArrowheads="1"/>
            </p:cNvSpPr>
            <p:nvPr/>
          </p:nvSpPr>
          <p:spPr bwMode="auto">
            <a:xfrm>
              <a:off x="2576" y="3177"/>
              <a:ext cx="265"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n</a:t>
              </a:r>
              <a:endParaRPr lang="en-US" b="1"/>
            </a:p>
          </p:txBody>
        </p:sp>
        <p:sp>
          <p:nvSpPr>
            <p:cNvPr id="797733" name="Text Box 37"/>
            <p:cNvSpPr txBox="1">
              <a:spLocks noChangeArrowheads="1"/>
            </p:cNvSpPr>
            <p:nvPr/>
          </p:nvSpPr>
          <p:spPr bwMode="auto">
            <a:xfrm>
              <a:off x="2985" y="3177"/>
              <a:ext cx="281"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N</a:t>
              </a:r>
              <a:endParaRPr lang="en-US" b="1"/>
            </a:p>
          </p:txBody>
        </p:sp>
        <p:cxnSp>
          <p:nvCxnSpPr>
            <p:cNvPr id="797734" name="AutoShape 38"/>
            <p:cNvCxnSpPr>
              <a:cxnSpLocks noChangeShapeType="1"/>
              <a:stCxn id="797716" idx="6"/>
              <a:endCxn id="797724" idx="2"/>
            </p:cNvCxnSpPr>
            <p:nvPr/>
          </p:nvCxnSpPr>
          <p:spPr bwMode="auto">
            <a:xfrm>
              <a:off x="2479" y="2934"/>
              <a:ext cx="369" cy="0"/>
            </a:xfrm>
            <a:prstGeom prst="straightConnector1">
              <a:avLst/>
            </a:prstGeom>
            <a:noFill/>
            <a:ln w="12700">
              <a:solidFill>
                <a:schemeClr val="tx1"/>
              </a:solidFill>
              <a:prstDash val="dash"/>
              <a:round/>
              <a:headEnd type="none" w="lg" len="lg"/>
              <a:tailEnd type="none" w="lg" len="lg"/>
            </a:ln>
            <a:effectLst/>
          </p:spPr>
        </p:cxnSp>
        <p:cxnSp>
          <p:nvCxnSpPr>
            <p:cNvPr id="797735" name="AutoShape 39"/>
            <p:cNvCxnSpPr>
              <a:cxnSpLocks noChangeShapeType="1"/>
              <a:stCxn id="797717" idx="6"/>
              <a:endCxn id="797725" idx="2"/>
            </p:cNvCxnSpPr>
            <p:nvPr/>
          </p:nvCxnSpPr>
          <p:spPr bwMode="auto">
            <a:xfrm>
              <a:off x="2476" y="3682"/>
              <a:ext cx="369" cy="0"/>
            </a:xfrm>
            <a:prstGeom prst="straightConnector1">
              <a:avLst/>
            </a:prstGeom>
            <a:noFill/>
            <a:ln w="12700">
              <a:solidFill>
                <a:schemeClr val="tx1"/>
              </a:solidFill>
              <a:prstDash val="dash"/>
              <a:round/>
              <a:headEnd type="none" w="lg" len="lg"/>
              <a:tailEnd type="none" w="lg" len="lg"/>
            </a:ln>
            <a:effectLst/>
          </p:spPr>
        </p:cxnSp>
        <p:cxnSp>
          <p:nvCxnSpPr>
            <p:cNvPr id="797736" name="AutoShape 40"/>
            <p:cNvCxnSpPr>
              <a:cxnSpLocks noChangeShapeType="1"/>
              <a:stCxn id="797724" idx="6"/>
              <a:endCxn id="797728" idx="2"/>
            </p:cNvCxnSpPr>
            <p:nvPr/>
          </p:nvCxnSpPr>
          <p:spPr bwMode="auto">
            <a:xfrm>
              <a:off x="2931" y="2934"/>
              <a:ext cx="338" cy="0"/>
            </a:xfrm>
            <a:prstGeom prst="straightConnector1">
              <a:avLst/>
            </a:prstGeom>
            <a:noFill/>
            <a:ln w="12700">
              <a:solidFill>
                <a:schemeClr val="tx1"/>
              </a:solidFill>
              <a:prstDash val="dash"/>
              <a:round/>
              <a:headEnd type="none" w="lg" len="lg"/>
              <a:tailEnd type="none" w="lg" len="lg"/>
            </a:ln>
            <a:effectLst/>
          </p:spPr>
        </p:cxnSp>
        <p:cxnSp>
          <p:nvCxnSpPr>
            <p:cNvPr id="797737" name="AutoShape 41"/>
            <p:cNvCxnSpPr>
              <a:cxnSpLocks noChangeShapeType="1"/>
              <a:stCxn id="797725" idx="6"/>
              <a:endCxn id="797729" idx="2"/>
            </p:cNvCxnSpPr>
            <p:nvPr/>
          </p:nvCxnSpPr>
          <p:spPr bwMode="auto">
            <a:xfrm>
              <a:off x="2928" y="3682"/>
              <a:ext cx="342" cy="0"/>
            </a:xfrm>
            <a:prstGeom prst="straightConnector1">
              <a:avLst/>
            </a:prstGeom>
            <a:noFill/>
            <a:ln w="12700">
              <a:solidFill>
                <a:schemeClr val="tx1"/>
              </a:solidFill>
              <a:prstDash val="dash"/>
              <a:round/>
              <a:headEnd type="none" w="lg" len="lg"/>
              <a:tailEnd type="none" w="lg" len="lg"/>
            </a:ln>
            <a:effectLst/>
          </p:spPr>
        </p:cxnSp>
        <p:sp>
          <p:nvSpPr>
            <p:cNvPr id="797750" name="Rectangle 54"/>
            <p:cNvSpPr>
              <a:spLocks noChangeArrowheads="1"/>
            </p:cNvSpPr>
            <p:nvPr/>
          </p:nvSpPr>
          <p:spPr bwMode="auto">
            <a:xfrm rot="-5400000">
              <a:off x="1390" y="320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7751" name="Rectangle 55"/>
            <p:cNvSpPr>
              <a:spLocks noChangeArrowheads="1"/>
            </p:cNvSpPr>
            <p:nvPr/>
          </p:nvSpPr>
          <p:spPr bwMode="auto">
            <a:xfrm rot="-5400000">
              <a:off x="1840" y="3207"/>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7752" name="Rectangle 56"/>
            <p:cNvSpPr>
              <a:spLocks noChangeArrowheads="1"/>
            </p:cNvSpPr>
            <p:nvPr/>
          </p:nvSpPr>
          <p:spPr bwMode="auto">
            <a:xfrm rot="-5400000">
              <a:off x="2281" y="320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7753" name="Rectangle 57"/>
            <p:cNvSpPr>
              <a:spLocks noChangeArrowheads="1"/>
            </p:cNvSpPr>
            <p:nvPr/>
          </p:nvSpPr>
          <p:spPr bwMode="auto">
            <a:xfrm rot="-5400000">
              <a:off x="2732" y="320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sp>
          <p:nvSpPr>
            <p:cNvPr id="797754" name="Rectangle 58"/>
            <p:cNvSpPr>
              <a:spLocks noChangeArrowheads="1"/>
            </p:cNvSpPr>
            <p:nvPr/>
          </p:nvSpPr>
          <p:spPr bwMode="auto">
            <a:xfrm rot="-5400000">
              <a:off x="3156" y="320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grpSp>
        <p:nvGrpSpPr>
          <p:cNvPr id="797756" name="Group 60"/>
          <p:cNvGrpSpPr>
            <a:grpSpLocks/>
          </p:cNvGrpSpPr>
          <p:nvPr/>
        </p:nvGrpSpPr>
        <p:grpSpPr bwMode="auto">
          <a:xfrm>
            <a:off x="6473825" y="4595813"/>
            <a:ext cx="1222375" cy="1306512"/>
            <a:chOff x="4078" y="2895"/>
            <a:chExt cx="770" cy="823"/>
          </a:xfrm>
        </p:grpSpPr>
        <p:sp>
          <p:nvSpPr>
            <p:cNvPr id="797738" name="Oval 42"/>
            <p:cNvSpPr>
              <a:spLocks noChangeArrowheads="1"/>
            </p:cNvSpPr>
            <p:nvPr/>
          </p:nvSpPr>
          <p:spPr bwMode="auto">
            <a:xfrm>
              <a:off x="4078" y="2895"/>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7739" name="Oval 43"/>
            <p:cNvSpPr>
              <a:spLocks noChangeArrowheads="1"/>
            </p:cNvSpPr>
            <p:nvPr/>
          </p:nvSpPr>
          <p:spPr bwMode="auto">
            <a:xfrm>
              <a:off x="4078" y="3641"/>
              <a:ext cx="83" cy="77"/>
            </a:xfrm>
            <a:prstGeom prst="ellipse">
              <a:avLst/>
            </a:prstGeom>
            <a:solidFill>
              <a:srgbClr val="FFFFFF"/>
            </a:solidFill>
            <a:ln w="12700">
              <a:solidFill>
                <a:schemeClr val="tx1"/>
              </a:solidFill>
              <a:round/>
              <a:headEnd type="none" w="lg" len="lg"/>
              <a:tailEnd type="none" w="lg" len="lg"/>
            </a:ln>
            <a:effectLst/>
          </p:spPr>
          <p:txBody>
            <a:bodyPr wrap="none" anchor="ctr"/>
            <a:lstStyle/>
            <a:p>
              <a:endParaRPr lang="en-US"/>
            </a:p>
          </p:txBody>
        </p:sp>
        <p:sp>
          <p:nvSpPr>
            <p:cNvPr id="797740" name="Text Box 44"/>
            <p:cNvSpPr txBox="1">
              <a:spLocks noChangeArrowheads="1"/>
            </p:cNvSpPr>
            <p:nvPr/>
          </p:nvSpPr>
          <p:spPr bwMode="auto">
            <a:xfrm>
              <a:off x="4497" y="3177"/>
              <a:ext cx="351" cy="231"/>
            </a:xfrm>
            <a:prstGeom prst="rect">
              <a:avLst/>
            </a:prstGeom>
            <a:noFill/>
            <a:ln w="12700">
              <a:noFill/>
              <a:miter lim="800000"/>
              <a:headEnd type="none" w="lg" len="lg"/>
              <a:tailEnd type="none" w="lg" len="lg"/>
            </a:ln>
            <a:effectLst/>
          </p:spPr>
          <p:txBody>
            <a:bodyPr wrap="none">
              <a:spAutoFit/>
            </a:bodyPr>
            <a:lstStyle/>
            <a:p>
              <a:r>
                <a:rPr lang="en-US" b="1"/>
                <a:t>Z</a:t>
              </a:r>
              <a:r>
                <a:rPr lang="en-US" b="1" baseline="-25000"/>
                <a:t>EQ</a:t>
              </a:r>
              <a:endParaRPr lang="en-US" b="1"/>
            </a:p>
          </p:txBody>
        </p:sp>
        <p:cxnSp>
          <p:nvCxnSpPr>
            <p:cNvPr id="797741" name="AutoShape 45"/>
            <p:cNvCxnSpPr>
              <a:cxnSpLocks noChangeShapeType="1"/>
              <a:stCxn id="797739" idx="6"/>
              <a:endCxn id="797755" idx="1"/>
            </p:cNvCxnSpPr>
            <p:nvPr/>
          </p:nvCxnSpPr>
          <p:spPr bwMode="auto">
            <a:xfrm flipV="1">
              <a:off x="4161" y="3457"/>
              <a:ext cx="258" cy="223"/>
            </a:xfrm>
            <a:prstGeom prst="bentConnector2">
              <a:avLst/>
            </a:prstGeom>
            <a:noFill/>
            <a:ln w="12700">
              <a:solidFill>
                <a:schemeClr val="tx1"/>
              </a:solidFill>
              <a:miter lim="800000"/>
              <a:headEnd type="none" w="lg" len="lg"/>
              <a:tailEnd type="none" w="lg" len="lg"/>
            </a:ln>
            <a:effectLst/>
          </p:spPr>
        </p:cxnSp>
        <p:cxnSp>
          <p:nvCxnSpPr>
            <p:cNvPr id="797742" name="AutoShape 46"/>
            <p:cNvCxnSpPr>
              <a:cxnSpLocks noChangeShapeType="1"/>
              <a:stCxn id="797738" idx="6"/>
              <a:endCxn id="797755" idx="3"/>
            </p:cNvCxnSpPr>
            <p:nvPr/>
          </p:nvCxnSpPr>
          <p:spPr bwMode="auto">
            <a:xfrm>
              <a:off x="4161" y="2934"/>
              <a:ext cx="258" cy="214"/>
            </a:xfrm>
            <a:prstGeom prst="bentConnector2">
              <a:avLst/>
            </a:prstGeom>
            <a:noFill/>
            <a:ln w="12700">
              <a:solidFill>
                <a:schemeClr val="tx1"/>
              </a:solidFill>
              <a:miter lim="800000"/>
              <a:headEnd type="none" w="lg" len="lg"/>
              <a:tailEnd type="none" w="lg" len="lg"/>
            </a:ln>
            <a:effectLst/>
          </p:spPr>
        </p:cxnSp>
        <p:sp>
          <p:nvSpPr>
            <p:cNvPr id="797755" name="Rectangle 59"/>
            <p:cNvSpPr>
              <a:spLocks noChangeArrowheads="1"/>
            </p:cNvSpPr>
            <p:nvPr/>
          </p:nvSpPr>
          <p:spPr bwMode="auto">
            <a:xfrm rot="-5400000">
              <a:off x="4263" y="3206"/>
              <a:ext cx="309" cy="192"/>
            </a:xfrm>
            <a:prstGeom prst="rect">
              <a:avLst/>
            </a:prstGeom>
            <a:solidFill>
              <a:srgbClr val="8495A9"/>
            </a:solidFill>
            <a:ln w="12700">
              <a:solidFill>
                <a:schemeClr val="tx1"/>
              </a:solidFill>
              <a:miter lim="800000"/>
              <a:headEnd type="none" w="lg" len="lg"/>
              <a:tailEnd type="none" w="lg" len="lg"/>
            </a:ln>
            <a:effectLst/>
          </p:spPr>
          <p:txBody>
            <a:bodyPr wrap="none" anchor="ctr"/>
            <a:lstStyle/>
            <a:p>
              <a:endParaRPr 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ECEN 301</a:t>
            </a:r>
          </a:p>
        </p:txBody>
      </p:sp>
      <p:sp>
        <p:nvSpPr>
          <p:cNvPr id="5" name="Footer Placeholder 4"/>
          <p:cNvSpPr>
            <a:spLocks noGrp="1"/>
          </p:cNvSpPr>
          <p:nvPr>
            <p:ph type="ftr" sz="quarter" idx="11"/>
          </p:nvPr>
        </p:nvSpPr>
        <p:spPr/>
        <p:txBody>
          <a:bodyPr/>
          <a:lstStyle/>
          <a:p>
            <a:r>
              <a:rPr lang="en-US"/>
              <a:t>Discussion #14 – AC Circuit Analysis</a:t>
            </a:r>
          </a:p>
        </p:txBody>
      </p:sp>
      <p:sp>
        <p:nvSpPr>
          <p:cNvPr id="6" name="Slide Number Placeholder 5"/>
          <p:cNvSpPr>
            <a:spLocks noGrp="1"/>
          </p:cNvSpPr>
          <p:nvPr>
            <p:ph type="sldNum" sz="quarter" idx="12"/>
          </p:nvPr>
        </p:nvSpPr>
        <p:spPr/>
        <p:txBody>
          <a:bodyPr/>
          <a:lstStyle/>
          <a:p>
            <a:pPr lvl="1"/>
            <a:fld id="{87B2D4AF-169D-4B00-A026-3471FDC076B7}" type="slidenum">
              <a:rPr lang="en-US"/>
              <a:pPr lvl="1"/>
              <a:t>7</a:t>
            </a:fld>
            <a:endParaRPr lang="en-US"/>
          </a:p>
        </p:txBody>
      </p:sp>
      <p:sp>
        <p:nvSpPr>
          <p:cNvPr id="783362" name="Rectangle 2"/>
          <p:cNvSpPr>
            <a:spLocks noGrp="1" noChangeArrowheads="1"/>
          </p:cNvSpPr>
          <p:nvPr>
            <p:ph type="title"/>
          </p:nvPr>
        </p:nvSpPr>
        <p:spPr/>
        <p:txBody>
          <a:bodyPr/>
          <a:lstStyle/>
          <a:p>
            <a:r>
              <a:rPr lang="en-US"/>
              <a:t>RLC Circuits</a:t>
            </a:r>
          </a:p>
        </p:txBody>
      </p:sp>
      <p:sp>
        <p:nvSpPr>
          <p:cNvPr id="783363" name="Rectangle 3"/>
          <p:cNvSpPr>
            <a:spLocks noGrp="1" noChangeArrowheads="1"/>
          </p:cNvSpPr>
          <p:nvPr>
            <p:ph type="body" idx="1"/>
          </p:nvPr>
        </p:nvSpPr>
        <p:spPr>
          <a:xfrm>
            <a:off x="406400" y="1333500"/>
            <a:ext cx="7899400" cy="3467100"/>
          </a:xfrm>
          <a:solidFill>
            <a:srgbClr val="8495A9"/>
          </a:solidFill>
          <a:ln>
            <a:solidFill>
              <a:schemeClr val="tx1"/>
            </a:solidFill>
          </a:ln>
        </p:spPr>
        <p:txBody>
          <a:bodyPr/>
          <a:lstStyle/>
          <a:p>
            <a:pPr marL="609600" indent="-609600">
              <a:lnSpc>
                <a:spcPct val="80000"/>
              </a:lnSpc>
              <a:buClr>
                <a:schemeClr val="tx1"/>
              </a:buClr>
              <a:buFont typeface="Monotype Sorts" pitchFamily="2" charset="2"/>
              <a:buNone/>
            </a:pPr>
            <a:r>
              <a:rPr lang="en-US" sz="2800" b="1" u="sng"/>
              <a:t>AC Circuit Analysis</a:t>
            </a:r>
          </a:p>
          <a:p>
            <a:pPr marL="990600" lvl="1" indent="-533400">
              <a:lnSpc>
                <a:spcPct val="80000"/>
              </a:lnSpc>
              <a:buClr>
                <a:schemeClr val="tx1"/>
              </a:buClr>
              <a:buFont typeface="Monotype Sorts" pitchFamily="2" charset="2"/>
              <a:buAutoNum type="arabicPeriod"/>
            </a:pPr>
            <a:r>
              <a:rPr lang="en-US" sz="2400"/>
              <a:t>Identify the AC sources and note the excitation frequency (</a:t>
            </a:r>
            <a:r>
              <a:rPr lang="el-GR" sz="2400" b="1">
                <a:cs typeface="Times New Roman" pitchFamily="18" charset="0"/>
              </a:rPr>
              <a:t>ω</a:t>
            </a:r>
            <a:r>
              <a:rPr lang="en-US" sz="2400">
                <a:cs typeface="Times New Roman" pitchFamily="18" charset="0"/>
              </a:rPr>
              <a:t>)</a:t>
            </a:r>
          </a:p>
          <a:p>
            <a:pPr marL="990600" lvl="1" indent="-533400">
              <a:lnSpc>
                <a:spcPct val="80000"/>
              </a:lnSpc>
              <a:buClr>
                <a:schemeClr val="tx1"/>
              </a:buClr>
              <a:buFont typeface="Monotype Sorts" pitchFamily="2" charset="2"/>
              <a:buAutoNum type="arabicPeriod"/>
            </a:pPr>
            <a:r>
              <a:rPr lang="en-US" sz="2400">
                <a:cs typeface="Times New Roman" pitchFamily="18" charset="0"/>
              </a:rPr>
              <a:t>Convert all sources to the phasor domain</a:t>
            </a:r>
          </a:p>
          <a:p>
            <a:pPr marL="990600" lvl="1" indent="-533400">
              <a:lnSpc>
                <a:spcPct val="80000"/>
              </a:lnSpc>
              <a:buClr>
                <a:schemeClr val="tx1"/>
              </a:buClr>
              <a:buFont typeface="Monotype Sorts" pitchFamily="2" charset="2"/>
              <a:buAutoNum type="arabicPeriod"/>
            </a:pPr>
            <a:r>
              <a:rPr lang="en-US" sz="2400">
                <a:cs typeface="Times New Roman" pitchFamily="18" charset="0"/>
              </a:rPr>
              <a:t>Represent each circuit element by its impedance</a:t>
            </a:r>
          </a:p>
          <a:p>
            <a:pPr marL="990600" lvl="1" indent="-533400">
              <a:lnSpc>
                <a:spcPct val="80000"/>
              </a:lnSpc>
              <a:buClr>
                <a:schemeClr val="tx1"/>
              </a:buClr>
              <a:buFont typeface="Monotype Sorts" pitchFamily="2" charset="2"/>
              <a:buAutoNum type="arabicPeriod"/>
            </a:pPr>
            <a:r>
              <a:rPr lang="en-US" sz="2400">
                <a:cs typeface="Times New Roman" pitchFamily="18" charset="0"/>
              </a:rPr>
              <a:t>Solve the resulting phasor circuit using network analysis methods</a:t>
            </a:r>
          </a:p>
          <a:p>
            <a:pPr marL="990600" lvl="1" indent="-533400">
              <a:lnSpc>
                <a:spcPct val="80000"/>
              </a:lnSpc>
              <a:buClr>
                <a:schemeClr val="tx1"/>
              </a:buClr>
              <a:buFont typeface="Monotype Sorts" pitchFamily="2" charset="2"/>
              <a:buAutoNum type="arabicPeriod"/>
            </a:pPr>
            <a:r>
              <a:rPr lang="en-US" sz="2400">
                <a:cs typeface="Times New Roman" pitchFamily="18" charset="0"/>
              </a:rPr>
              <a:t>Convert from the phasor domain back to the time domain</a:t>
            </a:r>
            <a:endParaRPr lang="el-GR" sz="240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ate Placeholder 3"/>
          <p:cNvSpPr>
            <a:spLocks noGrp="1"/>
          </p:cNvSpPr>
          <p:nvPr>
            <p:ph type="dt" sz="half" idx="10"/>
          </p:nvPr>
        </p:nvSpPr>
        <p:spPr/>
        <p:txBody>
          <a:bodyPr/>
          <a:lstStyle/>
          <a:p>
            <a:r>
              <a:rPr lang="en-US"/>
              <a:t>ECEN 301</a:t>
            </a:r>
          </a:p>
        </p:txBody>
      </p:sp>
      <p:sp>
        <p:nvSpPr>
          <p:cNvPr id="51" name="Footer Placeholder 4"/>
          <p:cNvSpPr>
            <a:spLocks noGrp="1"/>
          </p:cNvSpPr>
          <p:nvPr>
            <p:ph type="ftr" sz="quarter" idx="11"/>
          </p:nvPr>
        </p:nvSpPr>
        <p:spPr/>
        <p:txBody>
          <a:bodyPr/>
          <a:lstStyle/>
          <a:p>
            <a:r>
              <a:rPr lang="en-US"/>
              <a:t>Discussion #14 – AC Circuit Analysis</a:t>
            </a:r>
          </a:p>
        </p:txBody>
      </p:sp>
      <p:sp>
        <p:nvSpPr>
          <p:cNvPr id="52" name="Slide Number Placeholder 5"/>
          <p:cNvSpPr>
            <a:spLocks noGrp="1"/>
          </p:cNvSpPr>
          <p:nvPr>
            <p:ph type="sldNum" sz="quarter" idx="12"/>
          </p:nvPr>
        </p:nvSpPr>
        <p:spPr/>
        <p:txBody>
          <a:bodyPr/>
          <a:lstStyle/>
          <a:p>
            <a:pPr lvl="1"/>
            <a:fld id="{E6FEFC12-9267-45BF-A4E9-9833FC9D068D}" type="slidenum">
              <a:rPr lang="en-US"/>
              <a:pPr lvl="1"/>
              <a:t>8</a:t>
            </a:fld>
            <a:endParaRPr lang="en-US"/>
          </a:p>
        </p:txBody>
      </p:sp>
      <p:sp>
        <p:nvSpPr>
          <p:cNvPr id="784386" name="Rectangle 2"/>
          <p:cNvSpPr>
            <a:spLocks noGrp="1" noChangeArrowheads="1"/>
          </p:cNvSpPr>
          <p:nvPr>
            <p:ph type="title"/>
          </p:nvPr>
        </p:nvSpPr>
        <p:spPr/>
        <p:txBody>
          <a:bodyPr/>
          <a:lstStyle/>
          <a:p>
            <a:r>
              <a:rPr lang="en-US"/>
              <a:t>RLC Circuits</a:t>
            </a:r>
          </a:p>
        </p:txBody>
      </p:sp>
      <p:sp>
        <p:nvSpPr>
          <p:cNvPr id="784387" name="Rectangle 3"/>
          <p:cNvSpPr>
            <a:spLocks noGrp="1" noChangeArrowheads="1"/>
          </p:cNvSpPr>
          <p:nvPr>
            <p:ph type="body" idx="1"/>
          </p:nvPr>
        </p:nvSpPr>
        <p:spPr>
          <a:xfrm>
            <a:off x="406400" y="1333500"/>
            <a:ext cx="8356600" cy="1028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84452" name="Group 68"/>
          <p:cNvGrpSpPr>
            <a:grpSpLocks/>
          </p:cNvGrpSpPr>
          <p:nvPr/>
        </p:nvGrpSpPr>
        <p:grpSpPr bwMode="auto">
          <a:xfrm>
            <a:off x="509588" y="2681288"/>
            <a:ext cx="3833812" cy="2716212"/>
            <a:chOff x="321" y="1689"/>
            <a:chExt cx="2415" cy="1711"/>
          </a:xfrm>
        </p:grpSpPr>
        <p:cxnSp>
          <p:nvCxnSpPr>
            <p:cNvPr id="784390" name="AutoShape 6"/>
            <p:cNvCxnSpPr>
              <a:cxnSpLocks noChangeShapeType="1"/>
              <a:stCxn id="784407" idx="2"/>
              <a:endCxn id="784444" idx="4"/>
            </p:cNvCxnSpPr>
            <p:nvPr/>
          </p:nvCxnSpPr>
          <p:spPr bwMode="auto">
            <a:xfrm rot="10800000">
              <a:off x="863" y="2716"/>
              <a:ext cx="928" cy="435"/>
            </a:xfrm>
            <a:prstGeom prst="bentConnector2">
              <a:avLst/>
            </a:prstGeom>
            <a:noFill/>
            <a:ln w="12700">
              <a:solidFill>
                <a:schemeClr val="tx1"/>
              </a:solidFill>
              <a:miter lim="800000"/>
              <a:headEnd type="none" w="lg" len="lg"/>
              <a:tailEnd type="none" w="lg" len="lg"/>
            </a:ln>
            <a:effectLst/>
          </p:spPr>
        </p:cxnSp>
        <p:grpSp>
          <p:nvGrpSpPr>
            <p:cNvPr id="784392" name="Group 8"/>
            <p:cNvGrpSpPr>
              <a:grpSpLocks/>
            </p:cNvGrpSpPr>
            <p:nvPr/>
          </p:nvGrpSpPr>
          <p:grpSpPr bwMode="auto">
            <a:xfrm rot="-16200000" flipH="1" flipV="1">
              <a:off x="1249" y="1837"/>
              <a:ext cx="112" cy="287"/>
              <a:chOff x="3450" y="2313"/>
              <a:chExt cx="111" cy="216"/>
            </a:xfrm>
          </p:grpSpPr>
          <p:sp>
            <p:nvSpPr>
              <p:cNvPr id="784393" name="Line 9"/>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4394" name="Line 10"/>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4395" name="Line 11"/>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4396" name="Line 12"/>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4397" name="Line 13"/>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4398" name="Line 14"/>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4399" name="Line 15"/>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784400" name="AutoShape 16"/>
            <p:cNvCxnSpPr>
              <a:cxnSpLocks noChangeShapeType="1"/>
              <a:stCxn id="784406" idx="2"/>
              <a:endCxn id="784395" idx="1"/>
            </p:cNvCxnSpPr>
            <p:nvPr/>
          </p:nvCxnSpPr>
          <p:spPr bwMode="auto">
            <a:xfrm flipH="1" flipV="1">
              <a:off x="1448" y="1979"/>
              <a:ext cx="336" cy="1"/>
            </a:xfrm>
            <a:prstGeom prst="straightConnector1">
              <a:avLst/>
            </a:prstGeom>
            <a:noFill/>
            <a:ln w="12700">
              <a:solidFill>
                <a:schemeClr val="tx1"/>
              </a:solidFill>
              <a:round/>
              <a:headEnd type="none" w="lg" len="lg"/>
              <a:tailEnd type="none" w="lg" len="lg"/>
            </a:ln>
            <a:effectLst/>
          </p:spPr>
        </p:cxnSp>
        <p:grpSp>
          <p:nvGrpSpPr>
            <p:cNvPr id="784401" name="Group 17"/>
            <p:cNvGrpSpPr>
              <a:grpSpLocks/>
            </p:cNvGrpSpPr>
            <p:nvPr/>
          </p:nvGrpSpPr>
          <p:grpSpPr bwMode="auto">
            <a:xfrm>
              <a:off x="1688" y="3304"/>
              <a:ext cx="288" cy="96"/>
              <a:chOff x="1392" y="3552"/>
              <a:chExt cx="288" cy="96"/>
            </a:xfrm>
          </p:grpSpPr>
          <p:sp>
            <p:nvSpPr>
              <p:cNvPr id="784402" name="Line 18"/>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4403" name="Line 19"/>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4404" name="Line 20"/>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4405" name="Line 21"/>
            <p:cNvSpPr>
              <a:spLocks noChangeShapeType="1"/>
            </p:cNvSpPr>
            <p:nvPr/>
          </p:nvSpPr>
          <p:spPr bwMode="auto">
            <a:xfrm flipV="1">
              <a:off x="1835" y="3151"/>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4406" name="Oval 22"/>
            <p:cNvSpPr>
              <a:spLocks noChangeArrowheads="1"/>
            </p:cNvSpPr>
            <p:nvPr/>
          </p:nvSpPr>
          <p:spPr bwMode="auto">
            <a:xfrm>
              <a:off x="1784" y="194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4407" name="Oval 23"/>
            <p:cNvSpPr>
              <a:spLocks noChangeArrowheads="1"/>
            </p:cNvSpPr>
            <p:nvPr/>
          </p:nvSpPr>
          <p:spPr bwMode="auto">
            <a:xfrm>
              <a:off x="1791" y="31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4408" name="Text Box 24"/>
            <p:cNvSpPr txBox="1">
              <a:spLocks noChangeArrowheads="1"/>
            </p:cNvSpPr>
            <p:nvPr/>
          </p:nvSpPr>
          <p:spPr bwMode="auto">
            <a:xfrm>
              <a:off x="1151" y="1689"/>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grpSp>
          <p:nvGrpSpPr>
            <p:cNvPr id="784412" name="Group 28"/>
            <p:cNvGrpSpPr>
              <a:grpSpLocks/>
            </p:cNvGrpSpPr>
            <p:nvPr/>
          </p:nvGrpSpPr>
          <p:grpSpPr bwMode="auto">
            <a:xfrm>
              <a:off x="1776" y="2465"/>
              <a:ext cx="111" cy="216"/>
              <a:chOff x="1670" y="2765"/>
              <a:chExt cx="111" cy="216"/>
            </a:xfrm>
          </p:grpSpPr>
          <p:sp>
            <p:nvSpPr>
              <p:cNvPr id="784413" name="Line 29"/>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4414" name="Line 30"/>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4415" name="Line 31"/>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4416" name="Line 32"/>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4417" name="Line 33"/>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4418" name="Line 34"/>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4419" name="Line 35"/>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4420" name="Text Box 36"/>
            <p:cNvSpPr txBox="1">
              <a:spLocks noChangeArrowheads="1"/>
            </p:cNvSpPr>
            <p:nvPr/>
          </p:nvSpPr>
          <p:spPr bwMode="auto">
            <a:xfrm>
              <a:off x="1908" y="2288"/>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cxnSp>
          <p:nvCxnSpPr>
            <p:cNvPr id="784423" name="AutoShape 39"/>
            <p:cNvCxnSpPr>
              <a:cxnSpLocks noChangeShapeType="1"/>
              <a:stCxn id="784447" idx="0"/>
              <a:endCxn id="784393" idx="0"/>
            </p:cNvCxnSpPr>
            <p:nvPr/>
          </p:nvCxnSpPr>
          <p:spPr bwMode="auto">
            <a:xfrm rot="16200000">
              <a:off x="828" y="2024"/>
              <a:ext cx="367" cy="298"/>
            </a:xfrm>
            <a:prstGeom prst="bentConnector2">
              <a:avLst/>
            </a:prstGeom>
            <a:noFill/>
            <a:ln w="12700">
              <a:solidFill>
                <a:schemeClr val="tx1"/>
              </a:solidFill>
              <a:miter lim="800000"/>
              <a:headEnd type="none" w="lg" len="lg"/>
              <a:tailEnd type="none" w="lg" len="lg"/>
            </a:ln>
            <a:effectLst/>
          </p:spPr>
        </p:cxnSp>
        <p:cxnSp>
          <p:nvCxnSpPr>
            <p:cNvPr id="784424" name="AutoShape 40"/>
            <p:cNvCxnSpPr>
              <a:cxnSpLocks noChangeShapeType="1"/>
              <a:stCxn id="784407" idx="0"/>
              <a:endCxn id="784415" idx="1"/>
            </p:cNvCxnSpPr>
            <p:nvPr/>
          </p:nvCxnSpPr>
          <p:spPr bwMode="auto">
            <a:xfrm flipV="1">
              <a:off x="1833" y="2681"/>
              <a:ext cx="0" cy="431"/>
            </a:xfrm>
            <a:prstGeom prst="straightConnector1">
              <a:avLst/>
            </a:prstGeom>
            <a:noFill/>
            <a:ln w="12700">
              <a:solidFill>
                <a:schemeClr val="tx1"/>
              </a:solidFill>
              <a:round/>
              <a:headEnd type="none" w="lg" len="lg"/>
              <a:tailEnd type="none" w="lg" len="lg"/>
            </a:ln>
            <a:effectLst/>
          </p:spPr>
        </p:cxnSp>
        <p:cxnSp>
          <p:nvCxnSpPr>
            <p:cNvPr id="784425" name="AutoShape 41"/>
            <p:cNvCxnSpPr>
              <a:cxnSpLocks noChangeShapeType="1"/>
              <a:stCxn id="784406" idx="4"/>
              <a:endCxn id="784413" idx="0"/>
            </p:cNvCxnSpPr>
            <p:nvPr/>
          </p:nvCxnSpPr>
          <p:spPr bwMode="auto">
            <a:xfrm flipH="1">
              <a:off x="1824" y="2018"/>
              <a:ext cx="2" cy="447"/>
            </a:xfrm>
            <a:prstGeom prst="straightConnector1">
              <a:avLst/>
            </a:prstGeom>
            <a:noFill/>
            <a:ln w="12700">
              <a:solidFill>
                <a:schemeClr val="tx1"/>
              </a:solidFill>
              <a:round/>
              <a:headEnd type="none" w="lg" len="lg"/>
              <a:tailEnd type="none" w="lg" len="lg"/>
            </a:ln>
            <a:effectLst/>
          </p:spPr>
        </p:cxnSp>
        <p:grpSp>
          <p:nvGrpSpPr>
            <p:cNvPr id="784430" name="Group 46"/>
            <p:cNvGrpSpPr>
              <a:grpSpLocks/>
            </p:cNvGrpSpPr>
            <p:nvPr/>
          </p:nvGrpSpPr>
          <p:grpSpPr bwMode="auto">
            <a:xfrm>
              <a:off x="2448" y="2571"/>
              <a:ext cx="288" cy="97"/>
              <a:chOff x="4444" y="2900"/>
              <a:chExt cx="288" cy="97"/>
            </a:xfrm>
          </p:grpSpPr>
          <p:sp>
            <p:nvSpPr>
              <p:cNvPr id="784431" name="Freeform 47"/>
              <p:cNvSpPr>
                <a:spLocks/>
              </p:cNvSpPr>
              <p:nvPr/>
            </p:nvSpPr>
            <p:spPr bwMode="auto">
              <a:xfrm>
                <a:off x="4444" y="2996"/>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784432" name="Freeform 48"/>
              <p:cNvSpPr>
                <a:spLocks/>
              </p:cNvSpPr>
              <p:nvPr/>
            </p:nvSpPr>
            <p:spPr bwMode="auto">
              <a:xfrm>
                <a:off x="4444" y="2900"/>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sp>
          <p:nvSpPr>
            <p:cNvPr id="784433" name="Text Box 49"/>
            <p:cNvSpPr txBox="1">
              <a:spLocks noChangeArrowheads="1"/>
            </p:cNvSpPr>
            <p:nvPr/>
          </p:nvSpPr>
          <p:spPr bwMode="auto">
            <a:xfrm>
              <a:off x="2228" y="2304"/>
              <a:ext cx="22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C</a:t>
              </a:r>
            </a:p>
            <a:p>
              <a:endParaRPr lang="en-US" b="1"/>
            </a:p>
          </p:txBody>
        </p:sp>
        <p:sp>
          <p:nvSpPr>
            <p:cNvPr id="784435" name="Text Box 51"/>
            <p:cNvSpPr txBox="1">
              <a:spLocks noChangeArrowheads="1"/>
            </p:cNvSpPr>
            <p:nvPr/>
          </p:nvSpPr>
          <p:spPr bwMode="auto">
            <a:xfrm>
              <a:off x="1098" y="2064"/>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784442" name="Group 58"/>
            <p:cNvGrpSpPr>
              <a:grpSpLocks/>
            </p:cNvGrpSpPr>
            <p:nvPr/>
          </p:nvGrpSpPr>
          <p:grpSpPr bwMode="auto">
            <a:xfrm>
              <a:off x="321" y="2217"/>
              <a:ext cx="708" cy="634"/>
              <a:chOff x="17" y="2426"/>
              <a:chExt cx="708" cy="634"/>
            </a:xfrm>
          </p:grpSpPr>
          <p:sp>
            <p:nvSpPr>
              <p:cNvPr id="784443" name="Text Box 59"/>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784444" name="Oval 60"/>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4445" name="Text Box 61"/>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4446" name="Text Box 62"/>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4447" name="Text Box 63"/>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4448" name="Text Box 64"/>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784449" name="AutoShape 65"/>
            <p:cNvCxnSpPr>
              <a:cxnSpLocks noChangeShapeType="1"/>
              <a:stCxn id="784406" idx="6"/>
              <a:endCxn id="784432" idx="1"/>
            </p:cNvCxnSpPr>
            <p:nvPr/>
          </p:nvCxnSpPr>
          <p:spPr bwMode="auto">
            <a:xfrm>
              <a:off x="1867" y="1980"/>
              <a:ext cx="725" cy="591"/>
            </a:xfrm>
            <a:prstGeom prst="bentConnector2">
              <a:avLst/>
            </a:prstGeom>
            <a:noFill/>
            <a:ln w="12700">
              <a:solidFill>
                <a:schemeClr val="tx1"/>
              </a:solidFill>
              <a:miter lim="800000"/>
              <a:headEnd type="none" w="lg" len="lg"/>
              <a:tailEnd type="none" w="lg" len="lg"/>
            </a:ln>
            <a:effectLst/>
          </p:spPr>
        </p:cxnSp>
        <p:cxnSp>
          <p:nvCxnSpPr>
            <p:cNvPr id="784450" name="AutoShape 66"/>
            <p:cNvCxnSpPr>
              <a:cxnSpLocks noChangeShapeType="1"/>
              <a:stCxn id="784407" idx="6"/>
              <a:endCxn id="784431" idx="1"/>
            </p:cNvCxnSpPr>
            <p:nvPr/>
          </p:nvCxnSpPr>
          <p:spPr bwMode="auto">
            <a:xfrm flipV="1">
              <a:off x="1874" y="2667"/>
              <a:ext cx="718" cy="484"/>
            </a:xfrm>
            <a:prstGeom prst="bentConnector4">
              <a:avLst>
                <a:gd name="adj1" fmla="val 39833"/>
                <a:gd name="adj2" fmla="val -208"/>
              </a:avLst>
            </a:prstGeom>
            <a:noFill/>
            <a:ln w="12700">
              <a:solidFill>
                <a:schemeClr val="tx1"/>
              </a:solidFill>
              <a:miter lim="800000"/>
              <a:headEnd type="none" w="lg" len="lg"/>
              <a:tailEnd type="none" w="lg" len="lg"/>
            </a:ln>
            <a:effectLst/>
          </p:spPr>
        </p:cxnSp>
      </p:grpSp>
      <p:sp>
        <p:nvSpPr>
          <p:cNvPr id="784453" name="Line 69"/>
          <p:cNvSpPr>
            <a:spLocks noChangeShapeType="1"/>
          </p:cNvSpPr>
          <p:nvPr/>
        </p:nvSpPr>
        <p:spPr bwMode="auto">
          <a:xfrm>
            <a:off x="1743075" y="33401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Date Placeholder 3"/>
          <p:cNvSpPr>
            <a:spLocks noGrp="1"/>
          </p:cNvSpPr>
          <p:nvPr>
            <p:ph type="dt" sz="half" idx="10"/>
          </p:nvPr>
        </p:nvSpPr>
        <p:spPr/>
        <p:txBody>
          <a:bodyPr/>
          <a:lstStyle/>
          <a:p>
            <a:r>
              <a:rPr lang="en-US"/>
              <a:t>ECEN 301</a:t>
            </a:r>
          </a:p>
        </p:txBody>
      </p:sp>
      <p:sp>
        <p:nvSpPr>
          <p:cNvPr id="54" name="Footer Placeholder 4"/>
          <p:cNvSpPr>
            <a:spLocks noGrp="1"/>
          </p:cNvSpPr>
          <p:nvPr>
            <p:ph type="ftr" sz="quarter" idx="11"/>
          </p:nvPr>
        </p:nvSpPr>
        <p:spPr/>
        <p:txBody>
          <a:bodyPr/>
          <a:lstStyle/>
          <a:p>
            <a:r>
              <a:rPr lang="en-US"/>
              <a:t>Discussion #14 – AC Circuit Analysis</a:t>
            </a:r>
          </a:p>
        </p:txBody>
      </p:sp>
      <p:sp>
        <p:nvSpPr>
          <p:cNvPr id="55" name="Slide Number Placeholder 5"/>
          <p:cNvSpPr>
            <a:spLocks noGrp="1"/>
          </p:cNvSpPr>
          <p:nvPr>
            <p:ph type="sldNum" sz="quarter" idx="12"/>
          </p:nvPr>
        </p:nvSpPr>
        <p:spPr/>
        <p:txBody>
          <a:bodyPr/>
          <a:lstStyle/>
          <a:p>
            <a:pPr lvl="1"/>
            <a:fld id="{6A98BDAF-E09C-43EF-93E0-A6512CB30EED}" type="slidenum">
              <a:rPr lang="en-US"/>
              <a:pPr lvl="1"/>
              <a:t>9</a:t>
            </a:fld>
            <a:endParaRPr lang="en-US"/>
          </a:p>
        </p:txBody>
      </p:sp>
      <p:sp>
        <p:nvSpPr>
          <p:cNvPr id="786434" name="Rectangle 2"/>
          <p:cNvSpPr>
            <a:spLocks noGrp="1" noChangeArrowheads="1"/>
          </p:cNvSpPr>
          <p:nvPr>
            <p:ph type="title"/>
          </p:nvPr>
        </p:nvSpPr>
        <p:spPr/>
        <p:txBody>
          <a:bodyPr/>
          <a:lstStyle/>
          <a:p>
            <a:r>
              <a:rPr lang="en-US"/>
              <a:t>RLC Circuits</a:t>
            </a:r>
          </a:p>
        </p:txBody>
      </p:sp>
      <p:sp>
        <p:nvSpPr>
          <p:cNvPr id="786435" name="Rectangle 3"/>
          <p:cNvSpPr>
            <a:spLocks noGrp="1" noChangeArrowheads="1"/>
          </p:cNvSpPr>
          <p:nvPr>
            <p:ph type="body" idx="1"/>
          </p:nvPr>
        </p:nvSpPr>
        <p:spPr>
          <a:xfrm>
            <a:off x="406400" y="1333500"/>
            <a:ext cx="8356600" cy="1028700"/>
          </a:xfrm>
        </p:spPr>
        <p:txBody>
          <a:bodyPr/>
          <a:lstStyle/>
          <a:p>
            <a:pPr>
              <a:lnSpc>
                <a:spcPct val="90000"/>
              </a:lnSpc>
            </a:pPr>
            <a:r>
              <a:rPr lang="en-US" sz="2400" b="1" u="sng"/>
              <a:t>Example1</a:t>
            </a:r>
            <a:r>
              <a:rPr lang="en-US" sz="2400"/>
              <a:t>: find </a:t>
            </a:r>
            <a:r>
              <a:rPr lang="en-US" sz="2400" b="1" i="1"/>
              <a:t>i</a:t>
            </a:r>
            <a:r>
              <a:rPr lang="en-US" sz="2400" b="1" i="1" baseline="-25000"/>
              <a:t>s</a:t>
            </a:r>
            <a:r>
              <a:rPr lang="en-US" sz="2400" b="1"/>
              <a:t>(t)</a:t>
            </a:r>
          </a:p>
          <a:p>
            <a:pPr lvl="1">
              <a:lnSpc>
                <a:spcPct val="90000"/>
              </a:lnSpc>
            </a:pPr>
            <a:r>
              <a:rPr lang="en-US" sz="2000" b="1">
                <a:cs typeface="Times New Roman" pitchFamily="18" charset="0"/>
              </a:rPr>
              <a:t>v</a:t>
            </a:r>
            <a:r>
              <a:rPr lang="en-US" sz="2000" b="1" baseline="-25000">
                <a:cs typeface="Times New Roman" pitchFamily="18" charset="0"/>
              </a:rPr>
              <a:t>s</a:t>
            </a:r>
            <a:r>
              <a:rPr lang="en-US" sz="2000" b="1">
                <a:cs typeface="Times New Roman" pitchFamily="18" charset="0"/>
              </a:rPr>
              <a:t>(t) </a:t>
            </a:r>
            <a:r>
              <a:rPr lang="en-US" sz="2000" b="1"/>
              <a:t>= 10cos(</a:t>
            </a:r>
            <a:r>
              <a:rPr lang="el-GR" sz="2000" b="1">
                <a:cs typeface="Times New Roman" pitchFamily="18" charset="0"/>
              </a:rPr>
              <a:t>ω</a:t>
            </a:r>
            <a:r>
              <a:rPr lang="en-US" sz="2000" b="1">
                <a:cs typeface="Times New Roman" pitchFamily="18" charset="0"/>
              </a:rPr>
              <a:t>t)</a:t>
            </a:r>
            <a:r>
              <a:rPr lang="en-US" sz="2000">
                <a:cs typeface="Times New Roman" pitchFamily="18" charset="0"/>
              </a:rPr>
              <a:t>, </a:t>
            </a:r>
            <a:r>
              <a:rPr lang="el-GR" sz="2000">
                <a:cs typeface="Times New Roman" pitchFamily="18" charset="0"/>
              </a:rPr>
              <a:t>ω</a:t>
            </a:r>
            <a:r>
              <a:rPr lang="en-US" sz="2000">
                <a:cs typeface="Times New Roman" pitchFamily="18" charset="0"/>
              </a:rPr>
              <a:t> = 377 rad/s </a:t>
            </a:r>
            <a:r>
              <a:rPr lang="en-US" sz="2000" b="1">
                <a:cs typeface="Times New Roman" pitchFamily="18" charset="0"/>
              </a:rPr>
              <a:t>R</a:t>
            </a:r>
            <a:r>
              <a:rPr lang="en-US" sz="2000" b="1" baseline="-25000">
                <a:cs typeface="Times New Roman" pitchFamily="18" charset="0"/>
              </a:rPr>
              <a:t>1</a:t>
            </a:r>
            <a:r>
              <a:rPr lang="en-US" sz="2000">
                <a:cs typeface="Times New Roman" pitchFamily="18" charset="0"/>
              </a:rPr>
              <a:t> = 50</a:t>
            </a:r>
            <a:r>
              <a:rPr lang="el-GR" sz="2000">
                <a:cs typeface="Times New Roman" pitchFamily="18" charset="0"/>
              </a:rPr>
              <a:t>Ω</a:t>
            </a:r>
            <a:r>
              <a:rPr lang="en-US" sz="2000">
                <a:cs typeface="Times New Roman" pitchFamily="18" charset="0"/>
              </a:rPr>
              <a:t>, </a:t>
            </a:r>
            <a:r>
              <a:rPr lang="en-US" sz="2000" b="1">
                <a:cs typeface="Times New Roman" pitchFamily="18" charset="0"/>
              </a:rPr>
              <a:t>R</a:t>
            </a:r>
            <a:r>
              <a:rPr lang="en-US" sz="2000" b="1" baseline="-25000">
                <a:cs typeface="Times New Roman" pitchFamily="18" charset="0"/>
              </a:rPr>
              <a:t>2</a:t>
            </a:r>
            <a:r>
              <a:rPr lang="en-US" sz="2000">
                <a:cs typeface="Times New Roman" pitchFamily="18" charset="0"/>
              </a:rPr>
              <a:t> = 200</a:t>
            </a:r>
            <a:r>
              <a:rPr lang="el-GR" sz="2000">
                <a:cs typeface="Times New Roman" pitchFamily="18" charset="0"/>
              </a:rPr>
              <a:t>Ω</a:t>
            </a:r>
            <a:r>
              <a:rPr lang="en-US" sz="2000">
                <a:cs typeface="Times New Roman" pitchFamily="18" charset="0"/>
              </a:rPr>
              <a:t>, C = 100uF</a:t>
            </a:r>
            <a:endParaRPr lang="el-GR" sz="2000">
              <a:cs typeface="Times New Roman" pitchFamily="18" charset="0"/>
            </a:endParaRPr>
          </a:p>
        </p:txBody>
      </p:sp>
      <p:grpSp>
        <p:nvGrpSpPr>
          <p:cNvPr id="786436" name="Group 4"/>
          <p:cNvGrpSpPr>
            <a:grpSpLocks/>
          </p:cNvGrpSpPr>
          <p:nvPr/>
        </p:nvGrpSpPr>
        <p:grpSpPr bwMode="auto">
          <a:xfrm>
            <a:off x="509588" y="2681288"/>
            <a:ext cx="3833812" cy="2716212"/>
            <a:chOff x="321" y="1689"/>
            <a:chExt cx="2415" cy="1711"/>
          </a:xfrm>
        </p:grpSpPr>
        <p:cxnSp>
          <p:nvCxnSpPr>
            <p:cNvPr id="786437" name="AutoShape 5"/>
            <p:cNvCxnSpPr>
              <a:cxnSpLocks noChangeShapeType="1"/>
              <a:stCxn id="786453" idx="2"/>
              <a:endCxn id="786474" idx="4"/>
            </p:cNvCxnSpPr>
            <p:nvPr/>
          </p:nvCxnSpPr>
          <p:spPr bwMode="auto">
            <a:xfrm rot="10800000">
              <a:off x="863" y="2716"/>
              <a:ext cx="928" cy="435"/>
            </a:xfrm>
            <a:prstGeom prst="bentConnector2">
              <a:avLst/>
            </a:prstGeom>
            <a:noFill/>
            <a:ln w="12700">
              <a:solidFill>
                <a:schemeClr val="tx1"/>
              </a:solidFill>
              <a:miter lim="800000"/>
              <a:headEnd type="none" w="lg" len="lg"/>
              <a:tailEnd type="none" w="lg" len="lg"/>
            </a:ln>
            <a:effectLst/>
          </p:spPr>
        </p:cxnSp>
        <p:grpSp>
          <p:nvGrpSpPr>
            <p:cNvPr id="786438" name="Group 6"/>
            <p:cNvGrpSpPr>
              <a:grpSpLocks/>
            </p:cNvGrpSpPr>
            <p:nvPr/>
          </p:nvGrpSpPr>
          <p:grpSpPr bwMode="auto">
            <a:xfrm rot="-16200000" flipH="1" flipV="1">
              <a:off x="1249" y="1837"/>
              <a:ext cx="112" cy="287"/>
              <a:chOff x="3450" y="2313"/>
              <a:chExt cx="111" cy="216"/>
            </a:xfrm>
          </p:grpSpPr>
          <p:sp>
            <p:nvSpPr>
              <p:cNvPr id="786439" name="Line 7"/>
              <p:cNvSpPr>
                <a:spLocks noChangeShapeType="1"/>
              </p:cNvSpPr>
              <p:nvPr/>
            </p:nvSpPr>
            <p:spPr bwMode="auto">
              <a:xfrm>
                <a:off x="3498" y="2313"/>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6440" name="Line 8"/>
              <p:cNvSpPr>
                <a:spLocks noChangeShapeType="1"/>
              </p:cNvSpPr>
              <p:nvPr/>
            </p:nvSpPr>
            <p:spPr bwMode="auto">
              <a:xfrm flipH="1">
                <a:off x="3450" y="2334"/>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6441" name="Line 9"/>
              <p:cNvSpPr>
                <a:spLocks noChangeShapeType="1"/>
              </p:cNvSpPr>
              <p:nvPr/>
            </p:nvSpPr>
            <p:spPr bwMode="auto">
              <a:xfrm>
                <a:off x="3450" y="2505"/>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6442" name="Line 10"/>
              <p:cNvSpPr>
                <a:spLocks noChangeShapeType="1"/>
              </p:cNvSpPr>
              <p:nvPr/>
            </p:nvSpPr>
            <p:spPr bwMode="auto">
              <a:xfrm>
                <a:off x="3453" y="2355"/>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6443" name="Line 11"/>
              <p:cNvSpPr>
                <a:spLocks noChangeShapeType="1"/>
              </p:cNvSpPr>
              <p:nvPr/>
            </p:nvSpPr>
            <p:spPr bwMode="auto">
              <a:xfrm flipH="1">
                <a:off x="3453" y="2400"/>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6444" name="Line 12"/>
              <p:cNvSpPr>
                <a:spLocks noChangeShapeType="1"/>
              </p:cNvSpPr>
              <p:nvPr/>
            </p:nvSpPr>
            <p:spPr bwMode="auto">
              <a:xfrm>
                <a:off x="3453" y="2427"/>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6445" name="Line 13"/>
              <p:cNvSpPr>
                <a:spLocks noChangeShapeType="1"/>
              </p:cNvSpPr>
              <p:nvPr/>
            </p:nvSpPr>
            <p:spPr bwMode="auto">
              <a:xfrm flipH="1">
                <a:off x="3453" y="2472"/>
                <a:ext cx="99" cy="30"/>
              </a:xfrm>
              <a:prstGeom prst="line">
                <a:avLst/>
              </a:prstGeom>
              <a:noFill/>
              <a:ln w="12700">
                <a:solidFill>
                  <a:schemeClr val="tx1"/>
                </a:solidFill>
                <a:round/>
                <a:headEnd type="none" w="lg" len="lg"/>
                <a:tailEnd type="none" w="lg" len="lg"/>
              </a:ln>
              <a:effectLst/>
            </p:spPr>
            <p:txBody>
              <a:bodyPr/>
              <a:lstStyle/>
              <a:p>
                <a:endParaRPr lang="en-US"/>
              </a:p>
            </p:txBody>
          </p:sp>
        </p:grpSp>
        <p:cxnSp>
          <p:nvCxnSpPr>
            <p:cNvPr id="786446" name="AutoShape 14"/>
            <p:cNvCxnSpPr>
              <a:cxnSpLocks noChangeShapeType="1"/>
              <a:stCxn id="786452" idx="2"/>
              <a:endCxn id="786441" idx="1"/>
            </p:cNvCxnSpPr>
            <p:nvPr/>
          </p:nvCxnSpPr>
          <p:spPr bwMode="auto">
            <a:xfrm flipH="1" flipV="1">
              <a:off x="1448" y="1979"/>
              <a:ext cx="336" cy="1"/>
            </a:xfrm>
            <a:prstGeom prst="straightConnector1">
              <a:avLst/>
            </a:prstGeom>
            <a:noFill/>
            <a:ln w="12700">
              <a:solidFill>
                <a:schemeClr val="tx1"/>
              </a:solidFill>
              <a:round/>
              <a:headEnd type="none" w="lg" len="lg"/>
              <a:tailEnd type="none" w="lg" len="lg"/>
            </a:ln>
            <a:effectLst/>
          </p:spPr>
        </p:cxnSp>
        <p:grpSp>
          <p:nvGrpSpPr>
            <p:cNvPr id="786447" name="Group 15"/>
            <p:cNvGrpSpPr>
              <a:grpSpLocks/>
            </p:cNvGrpSpPr>
            <p:nvPr/>
          </p:nvGrpSpPr>
          <p:grpSpPr bwMode="auto">
            <a:xfrm>
              <a:off x="1688" y="3304"/>
              <a:ext cx="288" cy="96"/>
              <a:chOff x="1392" y="3552"/>
              <a:chExt cx="288" cy="96"/>
            </a:xfrm>
          </p:grpSpPr>
          <p:sp>
            <p:nvSpPr>
              <p:cNvPr id="786448" name="Line 16"/>
              <p:cNvSpPr>
                <a:spLocks noChangeShapeType="1"/>
              </p:cNvSpPr>
              <p:nvPr/>
            </p:nvSpPr>
            <p:spPr bwMode="auto">
              <a:xfrm>
                <a:off x="1392" y="3552"/>
                <a:ext cx="288" cy="0"/>
              </a:xfrm>
              <a:prstGeom prst="line">
                <a:avLst/>
              </a:prstGeom>
              <a:noFill/>
              <a:ln w="12700">
                <a:solidFill>
                  <a:schemeClr val="tx1"/>
                </a:solidFill>
                <a:round/>
                <a:headEnd type="none" w="lg" len="lg"/>
                <a:tailEnd type="none" w="lg" len="lg"/>
              </a:ln>
              <a:effectLst/>
            </p:spPr>
            <p:txBody>
              <a:bodyPr/>
              <a:lstStyle/>
              <a:p>
                <a:endParaRPr lang="en-US"/>
              </a:p>
            </p:txBody>
          </p:sp>
          <p:sp>
            <p:nvSpPr>
              <p:cNvPr id="786449" name="Line 17"/>
              <p:cNvSpPr>
                <a:spLocks noChangeShapeType="1"/>
              </p:cNvSpPr>
              <p:nvPr/>
            </p:nvSpPr>
            <p:spPr bwMode="auto">
              <a:xfrm>
                <a:off x="1434" y="3600"/>
                <a:ext cx="198" cy="0"/>
              </a:xfrm>
              <a:prstGeom prst="line">
                <a:avLst/>
              </a:prstGeom>
              <a:noFill/>
              <a:ln w="12700">
                <a:solidFill>
                  <a:schemeClr val="tx1"/>
                </a:solidFill>
                <a:round/>
                <a:headEnd type="none" w="lg" len="lg"/>
                <a:tailEnd type="none" w="lg" len="lg"/>
              </a:ln>
              <a:effectLst/>
            </p:spPr>
            <p:txBody>
              <a:bodyPr/>
              <a:lstStyle/>
              <a:p>
                <a:endParaRPr lang="en-US"/>
              </a:p>
            </p:txBody>
          </p:sp>
          <p:sp>
            <p:nvSpPr>
              <p:cNvPr id="786450" name="Line 18"/>
              <p:cNvSpPr>
                <a:spLocks noChangeShapeType="1"/>
              </p:cNvSpPr>
              <p:nvPr/>
            </p:nvSpPr>
            <p:spPr bwMode="auto">
              <a:xfrm>
                <a:off x="1482" y="3648"/>
                <a:ext cx="102" cy="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6451" name="Line 19"/>
            <p:cNvSpPr>
              <a:spLocks noChangeShapeType="1"/>
            </p:cNvSpPr>
            <p:nvPr/>
          </p:nvSpPr>
          <p:spPr bwMode="auto">
            <a:xfrm flipV="1">
              <a:off x="1835" y="3151"/>
              <a:ext cx="0" cy="144"/>
            </a:xfrm>
            <a:prstGeom prst="line">
              <a:avLst/>
            </a:prstGeom>
            <a:noFill/>
            <a:ln w="12700">
              <a:solidFill>
                <a:schemeClr val="tx1"/>
              </a:solidFill>
              <a:round/>
              <a:headEnd type="none" w="lg" len="lg"/>
              <a:tailEnd type="none" w="lg" len="lg"/>
            </a:ln>
            <a:effectLst/>
          </p:spPr>
          <p:txBody>
            <a:bodyPr/>
            <a:lstStyle/>
            <a:p>
              <a:endParaRPr lang="en-US"/>
            </a:p>
          </p:txBody>
        </p:sp>
        <p:sp>
          <p:nvSpPr>
            <p:cNvPr id="786452" name="Oval 20"/>
            <p:cNvSpPr>
              <a:spLocks noChangeArrowheads="1"/>
            </p:cNvSpPr>
            <p:nvPr/>
          </p:nvSpPr>
          <p:spPr bwMode="auto">
            <a:xfrm>
              <a:off x="1784" y="1941"/>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6453" name="Oval 21"/>
            <p:cNvSpPr>
              <a:spLocks noChangeArrowheads="1"/>
            </p:cNvSpPr>
            <p:nvPr/>
          </p:nvSpPr>
          <p:spPr bwMode="auto">
            <a:xfrm>
              <a:off x="1791" y="3112"/>
              <a:ext cx="83" cy="77"/>
            </a:xfrm>
            <a:prstGeom prst="ellipse">
              <a:avLst/>
            </a:prstGeom>
            <a:solidFill>
              <a:schemeClr val="bg2"/>
            </a:solidFill>
            <a:ln w="12700">
              <a:solidFill>
                <a:schemeClr val="tx1"/>
              </a:solidFill>
              <a:round/>
              <a:headEnd type="none" w="lg" len="lg"/>
              <a:tailEnd type="none" w="lg" len="lg"/>
            </a:ln>
            <a:effectLst/>
          </p:spPr>
          <p:txBody>
            <a:bodyPr wrap="none" anchor="ctr"/>
            <a:lstStyle/>
            <a:p>
              <a:endParaRPr lang="en-US"/>
            </a:p>
          </p:txBody>
        </p:sp>
        <p:sp>
          <p:nvSpPr>
            <p:cNvPr id="786454" name="Text Box 22"/>
            <p:cNvSpPr txBox="1">
              <a:spLocks noChangeArrowheads="1"/>
            </p:cNvSpPr>
            <p:nvPr/>
          </p:nvSpPr>
          <p:spPr bwMode="auto">
            <a:xfrm>
              <a:off x="1151" y="1689"/>
              <a:ext cx="304" cy="231"/>
            </a:xfrm>
            <a:prstGeom prst="rect">
              <a:avLst/>
            </a:prstGeom>
            <a:noFill/>
            <a:ln w="12700">
              <a:noFill/>
              <a:miter lim="800000"/>
              <a:headEnd type="none" w="lg" len="lg"/>
              <a:tailEnd type="none" w="lg" len="lg"/>
            </a:ln>
            <a:effectLst/>
          </p:spPr>
          <p:txBody>
            <a:bodyPr wrap="none">
              <a:spAutoFit/>
            </a:bodyPr>
            <a:lstStyle/>
            <a:p>
              <a:r>
                <a:rPr lang="en-US" b="1"/>
                <a:t> R</a:t>
              </a:r>
              <a:r>
                <a:rPr lang="en-US" b="1" baseline="-25000"/>
                <a:t>1</a:t>
              </a:r>
              <a:endParaRPr lang="en-US" b="1"/>
            </a:p>
          </p:txBody>
        </p:sp>
        <p:grpSp>
          <p:nvGrpSpPr>
            <p:cNvPr id="786455" name="Group 23"/>
            <p:cNvGrpSpPr>
              <a:grpSpLocks/>
            </p:cNvGrpSpPr>
            <p:nvPr/>
          </p:nvGrpSpPr>
          <p:grpSpPr bwMode="auto">
            <a:xfrm>
              <a:off x="1776" y="2465"/>
              <a:ext cx="111" cy="216"/>
              <a:chOff x="1670" y="2765"/>
              <a:chExt cx="111" cy="216"/>
            </a:xfrm>
          </p:grpSpPr>
          <p:sp>
            <p:nvSpPr>
              <p:cNvPr id="786456" name="Line 24"/>
              <p:cNvSpPr>
                <a:spLocks noChangeShapeType="1"/>
              </p:cNvSpPr>
              <p:nvPr/>
            </p:nvSpPr>
            <p:spPr bwMode="auto">
              <a:xfrm>
                <a:off x="1718" y="2765"/>
                <a:ext cx="63" cy="21"/>
              </a:xfrm>
              <a:prstGeom prst="line">
                <a:avLst/>
              </a:prstGeom>
              <a:noFill/>
              <a:ln w="12700">
                <a:solidFill>
                  <a:schemeClr val="tx1"/>
                </a:solidFill>
                <a:round/>
                <a:headEnd type="none" w="lg" len="lg"/>
                <a:tailEnd type="none" w="lg" len="lg"/>
              </a:ln>
              <a:effectLst/>
            </p:spPr>
            <p:txBody>
              <a:bodyPr/>
              <a:lstStyle/>
              <a:p>
                <a:endParaRPr lang="en-US"/>
              </a:p>
            </p:txBody>
          </p:sp>
          <p:sp>
            <p:nvSpPr>
              <p:cNvPr id="786457" name="Line 25"/>
              <p:cNvSpPr>
                <a:spLocks noChangeShapeType="1"/>
              </p:cNvSpPr>
              <p:nvPr/>
            </p:nvSpPr>
            <p:spPr bwMode="auto">
              <a:xfrm flipH="1">
                <a:off x="1670" y="2786"/>
                <a:ext cx="108" cy="18"/>
              </a:xfrm>
              <a:prstGeom prst="line">
                <a:avLst/>
              </a:prstGeom>
              <a:noFill/>
              <a:ln w="12700">
                <a:solidFill>
                  <a:schemeClr val="tx1"/>
                </a:solidFill>
                <a:round/>
                <a:headEnd type="none" w="lg" len="lg"/>
                <a:tailEnd type="none" w="lg" len="lg"/>
              </a:ln>
              <a:effectLst/>
            </p:spPr>
            <p:txBody>
              <a:bodyPr/>
              <a:lstStyle/>
              <a:p>
                <a:endParaRPr lang="en-US"/>
              </a:p>
            </p:txBody>
          </p:sp>
          <p:sp>
            <p:nvSpPr>
              <p:cNvPr id="786458" name="Line 26"/>
              <p:cNvSpPr>
                <a:spLocks noChangeShapeType="1"/>
              </p:cNvSpPr>
              <p:nvPr/>
            </p:nvSpPr>
            <p:spPr bwMode="auto">
              <a:xfrm>
                <a:off x="1670" y="2957"/>
                <a:ext cx="57" cy="24"/>
              </a:xfrm>
              <a:prstGeom prst="line">
                <a:avLst/>
              </a:prstGeom>
              <a:noFill/>
              <a:ln w="12700">
                <a:solidFill>
                  <a:schemeClr val="tx1"/>
                </a:solidFill>
                <a:round/>
                <a:headEnd type="none" w="lg" len="lg"/>
                <a:tailEnd type="none" w="lg" len="lg"/>
              </a:ln>
              <a:effectLst/>
            </p:spPr>
            <p:txBody>
              <a:bodyPr/>
              <a:lstStyle/>
              <a:p>
                <a:endParaRPr lang="en-US"/>
              </a:p>
            </p:txBody>
          </p:sp>
          <p:sp>
            <p:nvSpPr>
              <p:cNvPr id="786459" name="Line 27"/>
              <p:cNvSpPr>
                <a:spLocks noChangeShapeType="1"/>
              </p:cNvSpPr>
              <p:nvPr/>
            </p:nvSpPr>
            <p:spPr bwMode="auto">
              <a:xfrm>
                <a:off x="1673" y="2807"/>
                <a:ext cx="105" cy="42"/>
              </a:xfrm>
              <a:prstGeom prst="line">
                <a:avLst/>
              </a:prstGeom>
              <a:noFill/>
              <a:ln w="12700">
                <a:solidFill>
                  <a:schemeClr val="tx1"/>
                </a:solidFill>
                <a:round/>
                <a:headEnd type="none" w="lg" len="lg"/>
                <a:tailEnd type="none" w="lg" len="lg"/>
              </a:ln>
              <a:effectLst/>
            </p:spPr>
            <p:txBody>
              <a:bodyPr/>
              <a:lstStyle/>
              <a:p>
                <a:endParaRPr lang="en-US"/>
              </a:p>
            </p:txBody>
          </p:sp>
          <p:sp>
            <p:nvSpPr>
              <p:cNvPr id="786460" name="Line 28"/>
              <p:cNvSpPr>
                <a:spLocks noChangeShapeType="1"/>
              </p:cNvSpPr>
              <p:nvPr/>
            </p:nvSpPr>
            <p:spPr bwMode="auto">
              <a:xfrm flipH="1">
                <a:off x="1673" y="2852"/>
                <a:ext cx="108" cy="27"/>
              </a:xfrm>
              <a:prstGeom prst="line">
                <a:avLst/>
              </a:prstGeom>
              <a:noFill/>
              <a:ln w="12700">
                <a:solidFill>
                  <a:schemeClr val="tx1"/>
                </a:solidFill>
                <a:round/>
                <a:headEnd type="none" w="lg" len="lg"/>
                <a:tailEnd type="none" w="lg" len="lg"/>
              </a:ln>
              <a:effectLst/>
            </p:spPr>
            <p:txBody>
              <a:bodyPr/>
              <a:lstStyle/>
              <a:p>
                <a:endParaRPr lang="en-US"/>
              </a:p>
            </p:txBody>
          </p:sp>
          <p:sp>
            <p:nvSpPr>
              <p:cNvPr id="786461" name="Line 29"/>
              <p:cNvSpPr>
                <a:spLocks noChangeShapeType="1"/>
              </p:cNvSpPr>
              <p:nvPr/>
            </p:nvSpPr>
            <p:spPr bwMode="auto">
              <a:xfrm>
                <a:off x="1673" y="2879"/>
                <a:ext cx="102" cy="45"/>
              </a:xfrm>
              <a:prstGeom prst="line">
                <a:avLst/>
              </a:prstGeom>
              <a:noFill/>
              <a:ln w="12700">
                <a:solidFill>
                  <a:schemeClr val="tx1"/>
                </a:solidFill>
                <a:round/>
                <a:headEnd type="none" w="lg" len="lg"/>
                <a:tailEnd type="none" w="lg" len="lg"/>
              </a:ln>
              <a:effectLst/>
            </p:spPr>
            <p:txBody>
              <a:bodyPr/>
              <a:lstStyle/>
              <a:p>
                <a:endParaRPr lang="en-US"/>
              </a:p>
            </p:txBody>
          </p:sp>
          <p:sp>
            <p:nvSpPr>
              <p:cNvPr id="786462" name="Line 30"/>
              <p:cNvSpPr>
                <a:spLocks noChangeShapeType="1"/>
              </p:cNvSpPr>
              <p:nvPr/>
            </p:nvSpPr>
            <p:spPr bwMode="auto">
              <a:xfrm flipH="1">
                <a:off x="1673" y="2924"/>
                <a:ext cx="99" cy="30"/>
              </a:xfrm>
              <a:prstGeom prst="line">
                <a:avLst/>
              </a:prstGeom>
              <a:noFill/>
              <a:ln w="12700">
                <a:solidFill>
                  <a:schemeClr val="tx1"/>
                </a:solidFill>
                <a:round/>
                <a:headEnd type="none" w="lg" len="lg"/>
                <a:tailEnd type="none" w="lg" len="lg"/>
              </a:ln>
              <a:effectLst/>
            </p:spPr>
            <p:txBody>
              <a:bodyPr/>
              <a:lstStyle/>
              <a:p>
                <a:endParaRPr lang="en-US"/>
              </a:p>
            </p:txBody>
          </p:sp>
        </p:grpSp>
        <p:sp>
          <p:nvSpPr>
            <p:cNvPr id="786463" name="Text Box 31"/>
            <p:cNvSpPr txBox="1">
              <a:spLocks noChangeArrowheads="1"/>
            </p:cNvSpPr>
            <p:nvPr/>
          </p:nvSpPr>
          <p:spPr bwMode="auto">
            <a:xfrm>
              <a:off x="1908" y="2288"/>
              <a:ext cx="268" cy="577"/>
            </a:xfrm>
            <a:prstGeom prst="rect">
              <a:avLst/>
            </a:prstGeom>
            <a:noFill/>
            <a:ln w="12700">
              <a:noFill/>
              <a:miter lim="800000"/>
              <a:headEnd type="none" w="lg" len="lg"/>
              <a:tailEnd type="none" w="lg" len="lg"/>
            </a:ln>
            <a:effectLst/>
          </p:spPr>
          <p:txBody>
            <a:bodyPr wrap="none">
              <a:spAutoFit/>
            </a:bodyPr>
            <a:lstStyle/>
            <a:p>
              <a:endParaRPr lang="en-US" b="1"/>
            </a:p>
            <a:p>
              <a:r>
                <a:rPr lang="en-US" b="1"/>
                <a:t>R</a:t>
              </a:r>
              <a:r>
                <a:rPr lang="en-US" b="1" baseline="-25000"/>
                <a:t>2</a:t>
              </a:r>
            </a:p>
            <a:p>
              <a:endParaRPr lang="en-US" b="1"/>
            </a:p>
          </p:txBody>
        </p:sp>
        <p:cxnSp>
          <p:nvCxnSpPr>
            <p:cNvPr id="786464" name="AutoShape 32"/>
            <p:cNvCxnSpPr>
              <a:cxnSpLocks noChangeShapeType="1"/>
              <a:stCxn id="786477" idx="0"/>
              <a:endCxn id="786439" idx="0"/>
            </p:cNvCxnSpPr>
            <p:nvPr/>
          </p:nvCxnSpPr>
          <p:spPr bwMode="auto">
            <a:xfrm rot="16200000">
              <a:off x="828" y="2024"/>
              <a:ext cx="367" cy="298"/>
            </a:xfrm>
            <a:prstGeom prst="bentConnector2">
              <a:avLst/>
            </a:prstGeom>
            <a:noFill/>
            <a:ln w="12700">
              <a:solidFill>
                <a:schemeClr val="tx1"/>
              </a:solidFill>
              <a:miter lim="800000"/>
              <a:headEnd type="none" w="lg" len="lg"/>
              <a:tailEnd type="none" w="lg" len="lg"/>
            </a:ln>
            <a:effectLst/>
          </p:spPr>
        </p:cxnSp>
        <p:cxnSp>
          <p:nvCxnSpPr>
            <p:cNvPr id="786465" name="AutoShape 33"/>
            <p:cNvCxnSpPr>
              <a:cxnSpLocks noChangeShapeType="1"/>
              <a:stCxn id="786453" idx="0"/>
              <a:endCxn id="786458" idx="1"/>
            </p:cNvCxnSpPr>
            <p:nvPr/>
          </p:nvCxnSpPr>
          <p:spPr bwMode="auto">
            <a:xfrm flipV="1">
              <a:off x="1833" y="2681"/>
              <a:ext cx="0" cy="431"/>
            </a:xfrm>
            <a:prstGeom prst="straightConnector1">
              <a:avLst/>
            </a:prstGeom>
            <a:noFill/>
            <a:ln w="12700">
              <a:solidFill>
                <a:schemeClr val="tx1"/>
              </a:solidFill>
              <a:round/>
              <a:headEnd type="none" w="lg" len="lg"/>
              <a:tailEnd type="none" w="lg" len="lg"/>
            </a:ln>
            <a:effectLst/>
          </p:spPr>
        </p:cxnSp>
        <p:cxnSp>
          <p:nvCxnSpPr>
            <p:cNvPr id="786466" name="AutoShape 34"/>
            <p:cNvCxnSpPr>
              <a:cxnSpLocks noChangeShapeType="1"/>
              <a:stCxn id="786452" idx="4"/>
              <a:endCxn id="786456" idx="0"/>
            </p:cNvCxnSpPr>
            <p:nvPr/>
          </p:nvCxnSpPr>
          <p:spPr bwMode="auto">
            <a:xfrm flipH="1">
              <a:off x="1824" y="2018"/>
              <a:ext cx="2" cy="447"/>
            </a:xfrm>
            <a:prstGeom prst="straightConnector1">
              <a:avLst/>
            </a:prstGeom>
            <a:noFill/>
            <a:ln w="12700">
              <a:solidFill>
                <a:schemeClr val="tx1"/>
              </a:solidFill>
              <a:round/>
              <a:headEnd type="none" w="lg" len="lg"/>
              <a:tailEnd type="none" w="lg" len="lg"/>
            </a:ln>
            <a:effectLst/>
          </p:spPr>
        </p:cxnSp>
        <p:grpSp>
          <p:nvGrpSpPr>
            <p:cNvPr id="786467" name="Group 35"/>
            <p:cNvGrpSpPr>
              <a:grpSpLocks/>
            </p:cNvGrpSpPr>
            <p:nvPr/>
          </p:nvGrpSpPr>
          <p:grpSpPr bwMode="auto">
            <a:xfrm>
              <a:off x="2448" y="2571"/>
              <a:ext cx="288" cy="97"/>
              <a:chOff x="4444" y="2900"/>
              <a:chExt cx="288" cy="97"/>
            </a:xfrm>
          </p:grpSpPr>
          <p:sp>
            <p:nvSpPr>
              <p:cNvPr id="786468" name="Freeform 36"/>
              <p:cNvSpPr>
                <a:spLocks/>
              </p:cNvSpPr>
              <p:nvPr/>
            </p:nvSpPr>
            <p:spPr bwMode="auto">
              <a:xfrm>
                <a:off x="4444" y="2996"/>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sp>
            <p:nvSpPr>
              <p:cNvPr id="786469" name="Freeform 37"/>
              <p:cNvSpPr>
                <a:spLocks/>
              </p:cNvSpPr>
              <p:nvPr/>
            </p:nvSpPr>
            <p:spPr bwMode="auto">
              <a:xfrm>
                <a:off x="4444" y="2900"/>
                <a:ext cx="288" cy="1"/>
              </a:xfrm>
              <a:custGeom>
                <a:avLst/>
                <a:gdLst/>
                <a:ahLst/>
                <a:cxnLst>
                  <a:cxn ang="0">
                    <a:pos x="0" y="0"/>
                  </a:cxn>
                  <a:cxn ang="0">
                    <a:pos x="144" y="0"/>
                  </a:cxn>
                  <a:cxn ang="0">
                    <a:pos x="288" y="0"/>
                  </a:cxn>
                </a:cxnLst>
                <a:rect l="0" t="0" r="r" b="b"/>
                <a:pathLst>
                  <a:path w="288" h="1">
                    <a:moveTo>
                      <a:pt x="0" y="0"/>
                    </a:moveTo>
                    <a:lnTo>
                      <a:pt x="144" y="0"/>
                    </a:lnTo>
                    <a:lnTo>
                      <a:pt x="288" y="0"/>
                    </a:lnTo>
                  </a:path>
                </a:pathLst>
              </a:custGeom>
              <a:noFill/>
              <a:ln w="12700" cap="flat" cmpd="sng">
                <a:solidFill>
                  <a:schemeClr val="tx1"/>
                </a:solidFill>
                <a:prstDash val="solid"/>
                <a:round/>
                <a:headEnd type="none" w="lg" len="lg"/>
                <a:tailEnd type="none" w="lg" len="lg"/>
              </a:ln>
              <a:effectLst/>
            </p:spPr>
            <p:txBody>
              <a:bodyPr/>
              <a:lstStyle/>
              <a:p>
                <a:endParaRPr lang="en-US"/>
              </a:p>
            </p:txBody>
          </p:sp>
        </p:grpSp>
        <p:sp>
          <p:nvSpPr>
            <p:cNvPr id="786470" name="Text Box 38"/>
            <p:cNvSpPr txBox="1">
              <a:spLocks noChangeArrowheads="1"/>
            </p:cNvSpPr>
            <p:nvPr/>
          </p:nvSpPr>
          <p:spPr bwMode="auto">
            <a:xfrm>
              <a:off x="2228" y="2304"/>
              <a:ext cx="220" cy="577"/>
            </a:xfrm>
            <a:prstGeom prst="rect">
              <a:avLst/>
            </a:prstGeom>
            <a:noFill/>
            <a:ln w="12700">
              <a:noFill/>
              <a:miter lim="800000"/>
              <a:headEnd type="none" w="lg" len="lg"/>
              <a:tailEnd type="none" w="lg" len="lg"/>
            </a:ln>
            <a:effectLst/>
          </p:spPr>
          <p:txBody>
            <a:bodyPr wrap="none">
              <a:spAutoFit/>
            </a:bodyPr>
            <a:lstStyle/>
            <a:p>
              <a:endParaRPr lang="en-US" b="1"/>
            </a:p>
            <a:p>
              <a:r>
                <a:rPr lang="en-US" b="1"/>
                <a:t>C</a:t>
              </a:r>
            </a:p>
            <a:p>
              <a:endParaRPr lang="en-US" b="1"/>
            </a:p>
          </p:txBody>
        </p:sp>
        <p:sp>
          <p:nvSpPr>
            <p:cNvPr id="786471" name="Text Box 39"/>
            <p:cNvSpPr txBox="1">
              <a:spLocks noChangeArrowheads="1"/>
            </p:cNvSpPr>
            <p:nvPr/>
          </p:nvSpPr>
          <p:spPr bwMode="auto">
            <a:xfrm>
              <a:off x="1098" y="2064"/>
              <a:ext cx="337" cy="231"/>
            </a:xfrm>
            <a:prstGeom prst="rect">
              <a:avLst/>
            </a:prstGeom>
            <a:noFill/>
            <a:ln w="12700">
              <a:noFill/>
              <a:miter lim="800000"/>
              <a:headEnd type="none" w="lg" len="lg"/>
              <a:tailEnd type="none" w="lg" len="lg"/>
            </a:ln>
            <a:effectLst/>
          </p:spPr>
          <p:txBody>
            <a:bodyPr wrap="none">
              <a:spAutoFit/>
            </a:bodyPr>
            <a:lstStyle/>
            <a:p>
              <a:r>
                <a:rPr lang="en-US" b="1" i="1"/>
                <a:t>i</a:t>
              </a:r>
              <a:r>
                <a:rPr lang="en-US" b="1" i="1" baseline="-25000"/>
                <a:t>s</a:t>
              </a:r>
              <a:r>
                <a:rPr lang="en-US" b="1"/>
                <a:t>(t)</a:t>
              </a:r>
            </a:p>
          </p:txBody>
        </p:sp>
        <p:grpSp>
          <p:nvGrpSpPr>
            <p:cNvPr id="786472" name="Group 40"/>
            <p:cNvGrpSpPr>
              <a:grpSpLocks/>
            </p:cNvGrpSpPr>
            <p:nvPr/>
          </p:nvGrpSpPr>
          <p:grpSpPr bwMode="auto">
            <a:xfrm>
              <a:off x="321" y="2217"/>
              <a:ext cx="708" cy="634"/>
              <a:chOff x="17" y="2426"/>
              <a:chExt cx="708" cy="634"/>
            </a:xfrm>
          </p:grpSpPr>
          <p:sp>
            <p:nvSpPr>
              <p:cNvPr id="786473" name="Text Box 41"/>
              <p:cNvSpPr txBox="1">
                <a:spLocks noChangeArrowheads="1"/>
              </p:cNvSpPr>
              <p:nvPr/>
            </p:nvSpPr>
            <p:spPr bwMode="auto">
              <a:xfrm>
                <a:off x="17" y="2426"/>
                <a:ext cx="395" cy="634"/>
              </a:xfrm>
              <a:prstGeom prst="rect">
                <a:avLst/>
              </a:prstGeom>
              <a:noFill/>
              <a:ln w="12700">
                <a:noFill/>
                <a:miter lim="800000"/>
                <a:headEnd type="none" w="lg" len="lg"/>
                <a:tailEnd type="none" w="lg" len="lg"/>
              </a:ln>
              <a:effectLst/>
            </p:spPr>
            <p:txBody>
              <a:bodyPr wrap="none">
                <a:spAutoFit/>
              </a:bodyPr>
              <a:lstStyle/>
              <a:p>
                <a:endParaRPr lang="en-US" sz="2000" b="1" i="1"/>
              </a:p>
              <a:p>
                <a:r>
                  <a:rPr lang="en-US" sz="2000" b="1"/>
                  <a:t>v</a:t>
                </a:r>
                <a:r>
                  <a:rPr lang="en-US" sz="2000" b="1" baseline="-25000"/>
                  <a:t>s</a:t>
                </a:r>
                <a:r>
                  <a:rPr lang="en-US" sz="2000" b="1"/>
                  <a:t>(t)</a:t>
                </a:r>
                <a:endParaRPr lang="en-US" sz="2000" b="1" baseline="-25000"/>
              </a:p>
              <a:p>
                <a:endParaRPr lang="en-US" sz="2000"/>
              </a:p>
            </p:txBody>
          </p:sp>
          <p:sp>
            <p:nvSpPr>
              <p:cNvPr id="786474" name="Oval 42"/>
              <p:cNvSpPr>
                <a:spLocks noChangeArrowheads="1"/>
              </p:cNvSpPr>
              <p:nvPr/>
            </p:nvSpPr>
            <p:spPr bwMode="auto">
              <a:xfrm>
                <a:off x="393" y="2615"/>
                <a:ext cx="332" cy="310"/>
              </a:xfrm>
              <a:prstGeom prst="ellipse">
                <a:avLst/>
              </a:prstGeom>
              <a:noFill/>
              <a:ln w="12700">
                <a:solidFill>
                  <a:schemeClr val="tx1"/>
                </a:solidFill>
                <a:round/>
                <a:headEnd type="none" w="lg" len="lg"/>
                <a:tailEnd type="none" w="lg" len="lg"/>
              </a:ln>
              <a:effectLst/>
            </p:spPr>
            <p:txBody>
              <a:bodyPr wrap="none" anchor="ctr"/>
              <a:lstStyle/>
              <a:p>
                <a:endParaRPr lang="en-US"/>
              </a:p>
            </p:txBody>
          </p:sp>
          <p:sp>
            <p:nvSpPr>
              <p:cNvPr id="786475" name="Text Box 43"/>
              <p:cNvSpPr txBox="1">
                <a:spLocks noChangeArrowheads="1"/>
              </p:cNvSpPr>
              <p:nvPr/>
            </p:nvSpPr>
            <p:spPr bwMode="auto">
              <a:xfrm>
                <a:off x="502" y="2597"/>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6476" name="Text Box 44"/>
              <p:cNvSpPr txBox="1">
                <a:spLocks noChangeArrowheads="1"/>
              </p:cNvSpPr>
              <p:nvPr/>
            </p:nvSpPr>
            <p:spPr bwMode="auto">
              <a:xfrm>
                <a:off x="499" y="2659"/>
                <a:ext cx="116" cy="231"/>
              </a:xfrm>
              <a:prstGeom prst="rect">
                <a:avLst/>
              </a:prstGeom>
              <a:noFill/>
              <a:ln w="12700">
                <a:noFill/>
                <a:miter lim="800000"/>
                <a:headEnd type="none" w="lg" len="lg"/>
                <a:tailEnd type="none" w="lg" len="lg"/>
              </a:ln>
              <a:effectLst/>
            </p:spPr>
            <p:txBody>
              <a:bodyPr wrap="none">
                <a:spAutoFit/>
              </a:bodyPr>
              <a:lstStyle/>
              <a:p>
                <a:endParaRPr lang="en-US"/>
              </a:p>
            </p:txBody>
          </p:sp>
          <p:sp>
            <p:nvSpPr>
              <p:cNvPr id="786477" name="Text Box 45"/>
              <p:cNvSpPr txBox="1">
                <a:spLocks noChangeArrowheads="1"/>
              </p:cNvSpPr>
              <p:nvPr/>
            </p:nvSpPr>
            <p:spPr bwMode="auto">
              <a:xfrm>
                <a:off x="460" y="2565"/>
                <a:ext cx="197" cy="404"/>
              </a:xfrm>
              <a:prstGeom prst="rect">
                <a:avLst/>
              </a:prstGeom>
              <a:noFill/>
              <a:ln w="12700">
                <a:noFill/>
                <a:miter lim="800000"/>
                <a:headEnd type="none" w="lg" len="lg"/>
                <a:tailEnd type="none" w="lg" len="lg"/>
              </a:ln>
              <a:effectLst/>
            </p:spPr>
            <p:txBody>
              <a:bodyPr wrap="none">
                <a:spAutoFit/>
              </a:bodyPr>
              <a:lstStyle/>
              <a:p>
                <a:r>
                  <a:rPr lang="en-US"/>
                  <a:t>+</a:t>
                </a:r>
              </a:p>
              <a:p>
                <a:r>
                  <a:rPr lang="en-US"/>
                  <a:t>–</a:t>
                </a:r>
              </a:p>
            </p:txBody>
          </p:sp>
          <p:sp>
            <p:nvSpPr>
              <p:cNvPr id="786478" name="Text Box 46"/>
              <p:cNvSpPr txBox="1">
                <a:spLocks noChangeArrowheads="1"/>
              </p:cNvSpPr>
              <p:nvPr/>
            </p:nvSpPr>
            <p:spPr bwMode="auto">
              <a:xfrm>
                <a:off x="464" y="2652"/>
                <a:ext cx="194" cy="231"/>
              </a:xfrm>
              <a:prstGeom prst="rect">
                <a:avLst/>
              </a:prstGeom>
              <a:noFill/>
              <a:ln w="12700">
                <a:noFill/>
                <a:miter lim="800000"/>
                <a:headEnd type="none" w="lg" len="lg"/>
                <a:tailEnd type="none" w="lg" len="lg"/>
              </a:ln>
              <a:effectLst/>
            </p:spPr>
            <p:txBody>
              <a:bodyPr wrap="none">
                <a:spAutoFit/>
              </a:bodyPr>
              <a:lstStyle/>
              <a:p>
                <a:r>
                  <a:rPr lang="en-US"/>
                  <a:t>~</a:t>
                </a:r>
              </a:p>
            </p:txBody>
          </p:sp>
        </p:grpSp>
        <p:cxnSp>
          <p:nvCxnSpPr>
            <p:cNvPr id="786479" name="AutoShape 47"/>
            <p:cNvCxnSpPr>
              <a:cxnSpLocks noChangeShapeType="1"/>
              <a:stCxn id="786452" idx="6"/>
              <a:endCxn id="786469" idx="1"/>
            </p:cNvCxnSpPr>
            <p:nvPr/>
          </p:nvCxnSpPr>
          <p:spPr bwMode="auto">
            <a:xfrm>
              <a:off x="1867" y="1980"/>
              <a:ext cx="725" cy="591"/>
            </a:xfrm>
            <a:prstGeom prst="bentConnector2">
              <a:avLst/>
            </a:prstGeom>
            <a:noFill/>
            <a:ln w="12700">
              <a:solidFill>
                <a:schemeClr val="tx1"/>
              </a:solidFill>
              <a:miter lim="800000"/>
              <a:headEnd type="none" w="lg" len="lg"/>
              <a:tailEnd type="none" w="lg" len="lg"/>
            </a:ln>
            <a:effectLst/>
          </p:spPr>
        </p:cxnSp>
        <p:cxnSp>
          <p:nvCxnSpPr>
            <p:cNvPr id="786480" name="AutoShape 48"/>
            <p:cNvCxnSpPr>
              <a:cxnSpLocks noChangeShapeType="1"/>
              <a:stCxn id="786453" idx="6"/>
              <a:endCxn id="786468" idx="1"/>
            </p:cNvCxnSpPr>
            <p:nvPr/>
          </p:nvCxnSpPr>
          <p:spPr bwMode="auto">
            <a:xfrm flipV="1">
              <a:off x="1874" y="2667"/>
              <a:ext cx="718" cy="484"/>
            </a:xfrm>
            <a:prstGeom prst="bentConnector4">
              <a:avLst>
                <a:gd name="adj1" fmla="val 39833"/>
                <a:gd name="adj2" fmla="val -208"/>
              </a:avLst>
            </a:prstGeom>
            <a:noFill/>
            <a:ln w="12700">
              <a:solidFill>
                <a:schemeClr val="tx1"/>
              </a:solidFill>
              <a:miter lim="800000"/>
              <a:headEnd type="none" w="lg" len="lg"/>
              <a:tailEnd type="none" w="lg" len="lg"/>
            </a:ln>
            <a:effectLst/>
          </p:spPr>
        </p:cxnSp>
      </p:grpSp>
      <p:sp>
        <p:nvSpPr>
          <p:cNvPr id="786481" name="Text Box 49"/>
          <p:cNvSpPr txBox="1">
            <a:spLocks noChangeArrowheads="1"/>
          </p:cNvSpPr>
          <p:nvPr/>
        </p:nvSpPr>
        <p:spPr bwMode="auto">
          <a:xfrm>
            <a:off x="4800600" y="2563813"/>
            <a:ext cx="4191000" cy="379412"/>
          </a:xfrm>
          <a:prstGeom prst="rect">
            <a:avLst/>
          </a:prstGeom>
          <a:solidFill>
            <a:srgbClr val="ACA964">
              <a:alpha val="50000"/>
            </a:srgbClr>
          </a:solidFill>
          <a:ln w="12700">
            <a:solidFill>
              <a:schemeClr val="tx1"/>
            </a:solidFill>
            <a:miter lim="800000"/>
            <a:headEnd type="none" w="lg" len="lg"/>
            <a:tailEnd type="none" w="lg" len="lg"/>
          </a:ln>
          <a:effectLst/>
        </p:spPr>
        <p:txBody>
          <a:bodyPr>
            <a:spAutoFit/>
          </a:bodyPr>
          <a:lstStyle/>
          <a:p>
            <a:pPr marL="457200" indent="-457200" algn="l">
              <a:buFontTx/>
              <a:buAutoNum type="arabicPeriod"/>
            </a:pPr>
            <a:r>
              <a:rPr lang="en-US">
                <a:cs typeface="Times New Roman" pitchFamily="18" charset="0"/>
              </a:rPr>
              <a:t>Note frequencies of AC sources</a:t>
            </a:r>
          </a:p>
        </p:txBody>
      </p:sp>
      <p:sp>
        <p:nvSpPr>
          <p:cNvPr id="786482" name="Line 50"/>
          <p:cNvSpPr>
            <a:spLocks noChangeShapeType="1"/>
          </p:cNvSpPr>
          <p:nvPr/>
        </p:nvSpPr>
        <p:spPr bwMode="auto">
          <a:xfrm flipH="1">
            <a:off x="1743075" y="3519488"/>
            <a:ext cx="3057525" cy="393700"/>
          </a:xfrm>
          <a:prstGeom prst="line">
            <a:avLst/>
          </a:prstGeom>
          <a:noFill/>
          <a:ln w="28575">
            <a:solidFill>
              <a:srgbClr val="800000"/>
            </a:solidFill>
            <a:round/>
            <a:headEnd type="none" w="lg" len="lg"/>
            <a:tailEnd type="stealth" w="lg" len="lg"/>
          </a:ln>
          <a:effectLst/>
        </p:spPr>
        <p:txBody>
          <a:bodyPr/>
          <a:lstStyle/>
          <a:p>
            <a:endParaRPr lang="en-US"/>
          </a:p>
        </p:txBody>
      </p:sp>
      <p:sp>
        <p:nvSpPr>
          <p:cNvPr id="786483" name="Text Box 51"/>
          <p:cNvSpPr txBox="1">
            <a:spLocks noChangeArrowheads="1"/>
          </p:cNvSpPr>
          <p:nvPr/>
        </p:nvSpPr>
        <p:spPr bwMode="auto">
          <a:xfrm>
            <a:off x="4860925" y="3365500"/>
            <a:ext cx="3571875" cy="379413"/>
          </a:xfrm>
          <a:prstGeom prst="rect">
            <a:avLst/>
          </a:prstGeom>
          <a:solidFill>
            <a:srgbClr val="8495A9">
              <a:alpha val="50000"/>
            </a:srgbClr>
          </a:solidFill>
          <a:ln w="12700">
            <a:solidFill>
              <a:schemeClr val="tx1"/>
            </a:solidFill>
            <a:miter lim="800000"/>
            <a:headEnd type="none" w="lg" len="lg"/>
            <a:tailEnd type="none" w="lg" len="lg"/>
          </a:ln>
          <a:effectLst/>
        </p:spPr>
        <p:txBody>
          <a:bodyPr wrap="none">
            <a:spAutoFit/>
          </a:bodyPr>
          <a:lstStyle/>
          <a:p>
            <a:pPr algn="l"/>
            <a:r>
              <a:rPr lang="en-US"/>
              <a:t>Only one AC source - </a:t>
            </a:r>
            <a:r>
              <a:rPr lang="el-GR" b="1">
                <a:solidFill>
                  <a:schemeClr val="bg2"/>
                </a:solidFill>
              </a:rPr>
              <a:t>ω</a:t>
            </a:r>
            <a:r>
              <a:rPr lang="en-US">
                <a:solidFill>
                  <a:schemeClr val="bg2"/>
                </a:solidFill>
              </a:rPr>
              <a:t> = 377 rad/s</a:t>
            </a:r>
            <a:r>
              <a:rPr lang="en-US"/>
              <a:t> </a:t>
            </a:r>
          </a:p>
        </p:txBody>
      </p:sp>
      <p:sp>
        <p:nvSpPr>
          <p:cNvPr id="786484" name="Line 52"/>
          <p:cNvSpPr>
            <a:spLocks noChangeShapeType="1"/>
          </p:cNvSpPr>
          <p:nvPr/>
        </p:nvSpPr>
        <p:spPr bwMode="auto">
          <a:xfrm>
            <a:off x="1743075" y="3340100"/>
            <a:ext cx="566738" cy="0"/>
          </a:xfrm>
          <a:prstGeom prst="line">
            <a:avLst/>
          </a:prstGeom>
          <a:noFill/>
          <a:ln w="12700">
            <a:solidFill>
              <a:schemeClr val="tx1"/>
            </a:solidFill>
            <a:round/>
            <a:headEnd type="none" w="lg" len="lg"/>
            <a:tailEnd type="stealth" w="lg" len="lg"/>
          </a:ln>
          <a:effectLst/>
        </p:spPr>
        <p:txBody>
          <a:bodyPr/>
          <a:lstStyle/>
          <a:p>
            <a:endParaRPr lang="en-US"/>
          </a:p>
        </p:txBody>
      </p:sp>
    </p:spTree>
  </p:cSld>
  <p:clrMapOvr>
    <a:masterClrMapping/>
  </p:clrMapOvr>
</p:sld>
</file>

<file path=ppt/theme/theme1.xml><?xml version="1.0" encoding="utf-8"?>
<a:theme xmlns:a="http://schemas.openxmlformats.org/drawingml/2006/main" name="CS124">
  <a:themeElements>
    <a:clrScheme name="CS124 2">
      <a:dk1>
        <a:srgbClr val="000066"/>
      </a:dk1>
      <a:lt1>
        <a:srgbClr val="CCECFF"/>
      </a:lt1>
      <a:dk2>
        <a:srgbClr val="000080"/>
      </a:dk2>
      <a:lt2>
        <a:srgbClr val="000000"/>
      </a:lt2>
      <a:accent1>
        <a:srgbClr val="9999FF"/>
      </a:accent1>
      <a:accent2>
        <a:srgbClr val="CC00FF"/>
      </a:accent2>
      <a:accent3>
        <a:srgbClr val="E2F4FF"/>
      </a:accent3>
      <a:accent4>
        <a:srgbClr val="000056"/>
      </a:accent4>
      <a:accent5>
        <a:srgbClr val="CACAFF"/>
      </a:accent5>
      <a:accent6>
        <a:srgbClr val="B900E7"/>
      </a:accent6>
      <a:hlink>
        <a:srgbClr val="00CC99"/>
      </a:hlink>
      <a:folHlink>
        <a:srgbClr val="0099CC"/>
      </a:folHlink>
    </a:clrScheme>
    <a:fontScheme name="CS124">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lg" len="lg"/>
          <a:tailEnd type="stealth" w="lg" len="lg"/>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lg" len="lg"/>
          <a:tailEnd type="stealth" w="lg" len="lg"/>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S124 1">
        <a:dk1>
          <a:srgbClr val="000099"/>
        </a:dk1>
        <a:lt1>
          <a:srgbClr val="FFFFFF"/>
        </a:lt1>
        <a:dk2>
          <a:srgbClr val="0000FF"/>
        </a:dk2>
        <a:lt2>
          <a:srgbClr val="FFFF00"/>
        </a:lt2>
        <a:accent1>
          <a:srgbClr val="FF6633"/>
        </a:accent1>
        <a:accent2>
          <a:srgbClr val="FF00FF"/>
        </a:accent2>
        <a:accent3>
          <a:srgbClr val="AAAAFF"/>
        </a:accent3>
        <a:accent4>
          <a:srgbClr val="DADADA"/>
        </a:accent4>
        <a:accent5>
          <a:srgbClr val="FFB8AD"/>
        </a:accent5>
        <a:accent6>
          <a:srgbClr val="E700E7"/>
        </a:accent6>
        <a:hlink>
          <a:srgbClr val="FF0000"/>
        </a:hlink>
        <a:folHlink>
          <a:srgbClr val="808080"/>
        </a:folHlink>
      </a:clrScheme>
      <a:clrMap bg1="dk2" tx1="lt1" bg2="dk1" tx2="lt2" accent1="accent1" accent2="accent2" accent3="accent3" accent4="accent4" accent5="accent5" accent6="accent6" hlink="hlink" folHlink="folHlink"/>
    </a:extraClrScheme>
    <a:extraClrScheme>
      <a:clrScheme name="CS124 2">
        <a:dk1>
          <a:srgbClr val="000066"/>
        </a:dk1>
        <a:lt1>
          <a:srgbClr val="CCECFF"/>
        </a:lt1>
        <a:dk2>
          <a:srgbClr val="000080"/>
        </a:dk2>
        <a:lt2>
          <a:srgbClr val="000000"/>
        </a:lt2>
        <a:accent1>
          <a:srgbClr val="9999FF"/>
        </a:accent1>
        <a:accent2>
          <a:srgbClr val="CC00FF"/>
        </a:accent2>
        <a:accent3>
          <a:srgbClr val="E2F4FF"/>
        </a:accent3>
        <a:accent4>
          <a:srgbClr val="000056"/>
        </a:accent4>
        <a:accent5>
          <a:srgbClr val="CAC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CS124 3">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CS124 4">
        <a:dk1>
          <a:srgbClr val="000000"/>
        </a:dk1>
        <a:lt1>
          <a:srgbClr val="FFFFFF"/>
        </a:lt1>
        <a:dk2>
          <a:srgbClr val="660033"/>
        </a:dk2>
        <a:lt2>
          <a:srgbClr val="FFFF66"/>
        </a:lt2>
        <a:accent1>
          <a:srgbClr val="FF0033"/>
        </a:accent1>
        <a:accent2>
          <a:srgbClr val="CC6600"/>
        </a:accent2>
        <a:accent3>
          <a:srgbClr val="B8AAAD"/>
        </a:accent3>
        <a:accent4>
          <a:srgbClr val="DADADA"/>
        </a:accent4>
        <a:accent5>
          <a:srgbClr val="FFAAAD"/>
        </a:accent5>
        <a:accent6>
          <a:srgbClr val="B95C00"/>
        </a:accent6>
        <a:hlink>
          <a:srgbClr val="999933"/>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31727</TotalTime>
  <Pages>10</Pages>
  <Words>2899</Words>
  <Application>Microsoft PowerPoint 4.0</Application>
  <PresentationFormat>On-screen Show (4:3)</PresentationFormat>
  <Paragraphs>931</Paragraphs>
  <Slides>41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6" baseType="lpstr">
      <vt:lpstr>Times New Roman</vt:lpstr>
      <vt:lpstr>Monotype Sorts</vt:lpstr>
      <vt:lpstr>Arial</vt:lpstr>
      <vt:lpstr>CS124</vt:lpstr>
      <vt:lpstr>Microsoft Equation 3.0</vt:lpstr>
      <vt:lpstr>Slide 1</vt:lpstr>
      <vt:lpstr>Obedience = Happiness</vt:lpstr>
      <vt:lpstr>Lecture 14 – AC Circuit Analysis</vt:lpstr>
      <vt:lpstr>RLC Circuits</vt:lpstr>
      <vt:lpstr>RLC Circuits - Series Impedances</vt:lpstr>
      <vt:lpstr>RLC Circuits - Parallel Impedances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RLC Circuits</vt:lpstr>
      <vt:lpstr>AC Equivalent Circuits</vt:lpstr>
      <vt:lpstr>AC Equivalent Circuits</vt:lpstr>
      <vt:lpstr>AC Equivalent Circuits</vt:lpstr>
      <vt:lpstr>AC Equivalent Circuits</vt:lpstr>
      <vt:lpstr>AC Equivalent Circuits</vt:lpstr>
      <vt:lpstr>AC Equivalent Circuits</vt:lpstr>
      <vt:lpstr>AC Equivalent Circuits</vt:lpstr>
      <vt:lpstr>AC Equivalent Circuits</vt:lpstr>
      <vt:lpstr>AC Equivalent Circuits</vt:lpstr>
      <vt:lpstr>AC Equivalent Circuits</vt:lpstr>
    </vt:vector>
  </TitlesOfParts>
  <Company>BYU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#14 - AC Circuit Analysis</dc:title>
  <dc:subject>ECEN 301</dc:subject>
  <dc:creator>Nathaniel Rollins</dc:creator>
  <cp:keywords/>
  <dc:description/>
  <cp:lastModifiedBy>nathan</cp:lastModifiedBy>
  <cp:revision>613</cp:revision>
  <cp:lastPrinted>2001-01-08T22:32:48Z</cp:lastPrinted>
  <dcterms:created xsi:type="dcterms:W3CDTF">1996-12-30T23:48:02Z</dcterms:created>
  <dcterms:modified xsi:type="dcterms:W3CDTF">2008-08-25T21:37:48Z</dcterms:modified>
</cp:coreProperties>
</file>