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59"/>
  </p:notesMasterIdLst>
  <p:handoutMasterIdLst>
    <p:handoutMasterId r:id="rId60"/>
  </p:handoutMasterIdLst>
  <p:sldIdLst>
    <p:sldId id="660" r:id="rId2"/>
    <p:sldId id="730" r:id="rId3"/>
    <p:sldId id="684" r:id="rId4"/>
    <p:sldId id="685" r:id="rId5"/>
    <p:sldId id="699" r:id="rId6"/>
    <p:sldId id="686" r:id="rId7"/>
    <p:sldId id="706" r:id="rId8"/>
    <p:sldId id="688" r:id="rId9"/>
    <p:sldId id="689" r:id="rId10"/>
    <p:sldId id="690" r:id="rId11"/>
    <p:sldId id="691" r:id="rId12"/>
    <p:sldId id="738" r:id="rId13"/>
    <p:sldId id="692" r:id="rId14"/>
    <p:sldId id="693" r:id="rId15"/>
    <p:sldId id="694" r:id="rId16"/>
    <p:sldId id="695" r:id="rId17"/>
    <p:sldId id="696" r:id="rId18"/>
    <p:sldId id="697" r:id="rId19"/>
    <p:sldId id="698" r:id="rId20"/>
    <p:sldId id="707" r:id="rId21"/>
    <p:sldId id="700" r:id="rId22"/>
    <p:sldId id="701" r:id="rId23"/>
    <p:sldId id="732" r:id="rId24"/>
    <p:sldId id="731" r:id="rId25"/>
    <p:sldId id="702" r:id="rId26"/>
    <p:sldId id="734" r:id="rId27"/>
    <p:sldId id="733" r:id="rId28"/>
    <p:sldId id="735" r:id="rId29"/>
    <p:sldId id="703" r:id="rId30"/>
    <p:sldId id="737" r:id="rId31"/>
    <p:sldId id="736" r:id="rId32"/>
    <p:sldId id="704" r:id="rId33"/>
    <p:sldId id="705" r:id="rId34"/>
    <p:sldId id="708" r:id="rId35"/>
    <p:sldId id="709" r:id="rId36"/>
    <p:sldId id="718" r:id="rId37"/>
    <p:sldId id="710" r:id="rId38"/>
    <p:sldId id="711" r:id="rId39"/>
    <p:sldId id="687" r:id="rId40"/>
    <p:sldId id="712" r:id="rId41"/>
    <p:sldId id="713" r:id="rId42"/>
    <p:sldId id="714" r:id="rId43"/>
    <p:sldId id="715" r:id="rId44"/>
    <p:sldId id="739" r:id="rId45"/>
    <p:sldId id="716" r:id="rId46"/>
    <p:sldId id="717" r:id="rId47"/>
    <p:sldId id="719" r:id="rId48"/>
    <p:sldId id="729" r:id="rId49"/>
    <p:sldId id="720" r:id="rId50"/>
    <p:sldId id="721" r:id="rId51"/>
    <p:sldId id="722" r:id="rId52"/>
    <p:sldId id="723" r:id="rId53"/>
    <p:sldId id="724" r:id="rId54"/>
    <p:sldId id="725" r:id="rId55"/>
    <p:sldId id="726" r:id="rId56"/>
    <p:sldId id="727" r:id="rId57"/>
    <p:sldId id="728" r:id="rId58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80"/>
    <a:srgbClr val="FFFF66"/>
    <a:srgbClr val="FF9900"/>
    <a:srgbClr val="800000"/>
    <a:srgbClr val="ACA964"/>
    <a:srgbClr val="8495A9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 autoAdjust="0"/>
    <p:restoredTop sz="94845" autoAdjust="0"/>
  </p:normalViewPr>
  <p:slideViewPr>
    <p:cSldViewPr snapToObjects="1">
      <p:cViewPr varScale="1">
        <p:scale>
          <a:sx n="75" d="100"/>
          <a:sy n="75" d="100"/>
        </p:scale>
        <p:origin x="-4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6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30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49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i="1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 smtClean="0"/>
            </a:lvl5pPr>
          </a:lstStyle>
          <a:p>
            <a:pPr lvl="4">
              <a:defRPr/>
            </a:pPr>
            <a:fld id="{04707176-32E6-4FBE-B9FC-AAA4977FC1EE}" type="slidenum">
              <a:rPr lang="en-US"/>
              <a:pPr lvl="4"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>
              <a:defRPr/>
            </a:pPr>
            <a:endParaRPr lang="en-US" sz="1500"/>
          </a:p>
          <a:p>
            <a:pPr algn="l" defTabSz="973138">
              <a:defRPr/>
            </a:pPr>
            <a:r>
              <a:rPr lang="en-US" sz="1200"/>
              <a:t>© 2007 Rollins</a:t>
            </a:r>
            <a:r>
              <a:rPr lang="en-US" sz="1500"/>
              <a:t/>
            </a:r>
            <a:br>
              <a:rPr lang="en-US" sz="1500"/>
            </a:br>
            <a:endParaRPr lang="en-US" sz="15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ECEN 301 Class Notes</a:t>
            </a:r>
          </a:p>
          <a:p>
            <a:pPr defTabSz="973138">
              <a:defRPr/>
            </a:pPr>
            <a:r>
              <a:rPr lang="en-US" sz="1700"/>
              <a:t>Lecture 15</a:t>
            </a:r>
          </a:p>
        </p:txBody>
      </p:sp>
      <p:pic>
        <p:nvPicPr>
          <p:cNvPr id="62473" name="Picture 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013" y="87313"/>
            <a:ext cx="8191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i="1" smtClean="0"/>
            </a:lvl1pPr>
          </a:lstStyle>
          <a:p>
            <a:pPr>
              <a:defRPr/>
            </a:pPr>
            <a:fld id="{2C83894C-DEE3-4A4F-A7B8-B605E52D1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7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AC6C07AC-3159-482C-8527-317F7154614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FD3E746-43C0-40B1-9D61-41BA03BB784D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EC2B366-1C44-41D7-96AD-1F8B18A676B0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9F55F32-3E2A-46B4-9499-6185A4D548C7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F634861-2280-4296-8CEA-869574253DA7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9801833-9EFA-402F-955B-F615C31E3771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B59A530-5642-4627-BA6F-26A266D9867B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FB495EA-0286-48AF-8E33-01BBD2D44D5D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794ABF0-31E9-4EFA-B5B2-11EF1AA57854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2233254-C8B3-4276-A9A2-35B62C830124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B529FBF-778E-47FC-B2B2-AAA569A131AB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D5857BB-7082-4BE8-AB6B-0D62D526D4E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4593AFF-2F06-495B-8A73-5F0385312F5F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mtClean="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 smtClean="0"/>
            </a:lvl2pPr>
          </a:lstStyle>
          <a:p>
            <a:pPr lvl="1">
              <a:defRPr/>
            </a:pPr>
            <a:fld id="{4C1009B4-9447-4BAE-9155-856C8AE1C664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1993" name="Picture 10" descr="ECEN_log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2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2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7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30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39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6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7.v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43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0.v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49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2.xls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52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4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oleObject55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57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59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65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0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403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F794F8C-77F9-40A7-ACFD-E6188C1FE4C9}" type="slidenum">
              <a:rPr lang="en-US"/>
              <a:pPr lvl="1"/>
              <a:t>1</a:t>
            </a:fld>
            <a:endParaRPr lang="en-US"/>
          </a:p>
        </p:txBody>
      </p:sp>
      <p:graphicFrame>
        <p:nvGraphicFramePr>
          <p:cNvPr id="778608" name="Group 368"/>
          <p:cNvGraphicFramePr>
            <a:graphicFrameLocks noGrp="1"/>
          </p:cNvGraphicFramePr>
          <p:nvPr/>
        </p:nvGraphicFramePr>
        <p:xfrm>
          <a:off x="1143000" y="1990725"/>
          <a:ext cx="6705600" cy="3395347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533400"/>
                <a:gridCol w="1752600"/>
                <a:gridCol w="838200"/>
                <a:gridCol w="838200"/>
                <a:gridCol w="838200"/>
                <a:gridCol w="685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22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Transient Response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Order Circuits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5.3 – 5.4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Sinusoidal Frequency 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LAB 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Operational Amplifiers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8.1 – 8.2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4132" name="Rectangle 94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FD5E33D-AFBE-43D2-BF37-5498B0428E2F}" type="slidenum">
              <a:rPr lang="en-US"/>
              <a:pPr lvl="1"/>
              <a:t>10</a:t>
            </a:fld>
            <a:endParaRPr lang="en-US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Example1</a:t>
            </a:r>
            <a:r>
              <a:rPr lang="en-US" sz="2400" smtClean="0"/>
              <a:t>: determine the final condition capacitor voltage 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75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250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pSp>
        <p:nvGrpSpPr>
          <p:cNvPr id="51207" name="Group 4"/>
          <p:cNvGrpSpPr>
            <a:grpSpLocks/>
          </p:cNvGrpSpPr>
          <p:nvPr/>
        </p:nvGrpSpPr>
        <p:grpSpPr bwMode="auto">
          <a:xfrm>
            <a:off x="96838" y="2752725"/>
            <a:ext cx="4337050" cy="2533650"/>
            <a:chOff x="52" y="2112"/>
            <a:chExt cx="2732" cy="1596"/>
          </a:xfrm>
        </p:grpSpPr>
        <p:cxnSp>
          <p:nvCxnSpPr>
            <p:cNvPr id="51208" name="AutoShape 5"/>
            <p:cNvCxnSpPr>
              <a:cxnSpLocks noChangeShapeType="1"/>
              <a:stCxn id="51214" idx="2"/>
              <a:endCxn id="51243" idx="4"/>
            </p:cNvCxnSpPr>
            <p:nvPr/>
          </p:nvCxnSpPr>
          <p:spPr bwMode="auto">
            <a:xfrm rot="10800000">
              <a:off x="516" y="3081"/>
              <a:ext cx="1249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1209" name="Group 6"/>
            <p:cNvGrpSpPr>
              <a:grpSpLocks/>
            </p:cNvGrpSpPr>
            <p:nvPr/>
          </p:nvGrpSpPr>
          <p:grpSpPr bwMode="auto">
            <a:xfrm rot="5400000" flipH="1" flipV="1">
              <a:off x="1458" y="2260"/>
              <a:ext cx="112" cy="287"/>
              <a:chOff x="3450" y="2313"/>
              <a:chExt cx="111" cy="216"/>
            </a:xfrm>
          </p:grpSpPr>
          <p:sp>
            <p:nvSpPr>
              <p:cNvPr id="51260" name="Line 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1" name="Line 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2" name="Line 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3" name="Line 1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4" name="Line 1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5" name="Line 1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6" name="Line 1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1210" name="AutoShape 14"/>
            <p:cNvCxnSpPr>
              <a:cxnSpLocks noChangeShapeType="1"/>
              <a:stCxn id="51213" idx="2"/>
              <a:endCxn id="51262" idx="1"/>
            </p:cNvCxnSpPr>
            <p:nvPr/>
          </p:nvCxnSpPr>
          <p:spPr bwMode="auto">
            <a:xfrm flipH="1" flipV="1">
              <a:off x="1657" y="2402"/>
              <a:ext cx="10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1211" name="Group 15"/>
            <p:cNvGrpSpPr>
              <a:grpSpLocks/>
            </p:cNvGrpSpPr>
            <p:nvPr/>
          </p:nvGrpSpPr>
          <p:grpSpPr bwMode="auto">
            <a:xfrm>
              <a:off x="1662" y="3612"/>
              <a:ext cx="288" cy="96"/>
              <a:chOff x="1392" y="3552"/>
              <a:chExt cx="288" cy="96"/>
            </a:xfrm>
          </p:grpSpPr>
          <p:sp>
            <p:nvSpPr>
              <p:cNvPr id="51257" name="Line 1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8" name="Line 1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9" name="Line 1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12" name="Line 19"/>
            <p:cNvSpPr>
              <a:spLocks noChangeShapeType="1"/>
            </p:cNvSpPr>
            <p:nvPr/>
          </p:nvSpPr>
          <p:spPr bwMode="auto">
            <a:xfrm flipV="1">
              <a:off x="1809" y="345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3" name="Oval 20"/>
            <p:cNvSpPr>
              <a:spLocks noChangeArrowheads="1"/>
            </p:cNvSpPr>
            <p:nvPr/>
          </p:nvSpPr>
          <p:spPr bwMode="auto">
            <a:xfrm>
              <a:off x="1758" y="236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4" name="Oval 21"/>
            <p:cNvSpPr>
              <a:spLocks noChangeArrowheads="1"/>
            </p:cNvSpPr>
            <p:nvPr/>
          </p:nvSpPr>
          <p:spPr bwMode="auto">
            <a:xfrm>
              <a:off x="1765" y="342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5" name="Text Box 22"/>
            <p:cNvSpPr txBox="1">
              <a:spLocks noChangeArrowheads="1"/>
            </p:cNvSpPr>
            <p:nvPr/>
          </p:nvSpPr>
          <p:spPr bwMode="auto">
            <a:xfrm>
              <a:off x="1360" y="2112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1</a:t>
              </a:r>
              <a:endParaRPr lang="en-US" sz="1800" b="1"/>
            </a:p>
          </p:txBody>
        </p:sp>
        <p:grpSp>
          <p:nvGrpSpPr>
            <p:cNvPr id="51216" name="Group 23"/>
            <p:cNvGrpSpPr>
              <a:grpSpLocks/>
            </p:cNvGrpSpPr>
            <p:nvPr/>
          </p:nvGrpSpPr>
          <p:grpSpPr bwMode="auto">
            <a:xfrm>
              <a:off x="1750" y="2637"/>
              <a:ext cx="111" cy="216"/>
              <a:chOff x="1670" y="2765"/>
              <a:chExt cx="111" cy="216"/>
            </a:xfrm>
          </p:grpSpPr>
          <p:sp>
            <p:nvSpPr>
              <p:cNvPr id="51250" name="Line 2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1" name="Line 2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2" name="Line 2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3" name="Line 2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4" name="Line 2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5" name="Line 2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6" name="Line 3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17" name="Text Box 31"/>
            <p:cNvSpPr txBox="1">
              <a:spLocks noChangeArrowheads="1"/>
            </p:cNvSpPr>
            <p:nvPr/>
          </p:nvSpPr>
          <p:spPr bwMode="auto">
            <a:xfrm>
              <a:off x="1844" y="261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  <a:r>
                <a:rPr lang="en-US" sz="1800" b="1" baseline="-25000"/>
                <a:t>2</a:t>
              </a:r>
              <a:endParaRPr lang="en-US" sz="1800" b="1"/>
            </a:p>
          </p:txBody>
        </p:sp>
        <p:cxnSp>
          <p:nvCxnSpPr>
            <p:cNvPr id="51218" name="AutoShape 32"/>
            <p:cNvCxnSpPr>
              <a:cxnSpLocks noChangeShapeType="1"/>
              <a:stCxn id="51246" idx="0"/>
              <a:endCxn id="51226" idx="2"/>
            </p:cNvCxnSpPr>
            <p:nvPr/>
          </p:nvCxnSpPr>
          <p:spPr bwMode="auto">
            <a:xfrm rot="-5400000">
              <a:off x="471" y="2450"/>
              <a:ext cx="316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1219" name="AutoShape 33"/>
            <p:cNvCxnSpPr>
              <a:cxnSpLocks noChangeShapeType="1"/>
              <a:stCxn id="51249" idx="1"/>
              <a:endCxn id="51252" idx="1"/>
            </p:cNvCxnSpPr>
            <p:nvPr/>
          </p:nvCxnSpPr>
          <p:spPr bwMode="auto">
            <a:xfrm flipH="1" flipV="1">
              <a:off x="1807" y="2853"/>
              <a:ext cx="1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220" name="AutoShape 34"/>
            <p:cNvCxnSpPr>
              <a:cxnSpLocks noChangeShapeType="1"/>
              <a:stCxn id="51213" idx="4"/>
              <a:endCxn id="51250" idx="0"/>
            </p:cNvCxnSpPr>
            <p:nvPr/>
          </p:nvCxnSpPr>
          <p:spPr bwMode="auto">
            <a:xfrm flipH="1">
              <a:off x="1798" y="2441"/>
              <a:ext cx="2" cy="19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1221" name="Group 35"/>
            <p:cNvGrpSpPr>
              <a:grpSpLocks/>
            </p:cNvGrpSpPr>
            <p:nvPr/>
          </p:nvGrpSpPr>
          <p:grpSpPr bwMode="auto">
            <a:xfrm>
              <a:off x="1664" y="3053"/>
              <a:ext cx="288" cy="97"/>
              <a:chOff x="2291" y="2742"/>
              <a:chExt cx="288" cy="97"/>
            </a:xfrm>
          </p:grpSpPr>
          <p:sp>
            <p:nvSpPr>
              <p:cNvPr id="51248" name="Freeform 36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49" name="Freeform 37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22" name="Text Box 38"/>
            <p:cNvSpPr txBox="1">
              <a:spLocks noChangeArrowheads="1"/>
            </p:cNvSpPr>
            <p:nvPr/>
          </p:nvSpPr>
          <p:spPr bwMode="auto">
            <a:xfrm>
              <a:off x="1444" y="2978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51223" name="Group 39"/>
            <p:cNvGrpSpPr>
              <a:grpSpLocks/>
            </p:cNvGrpSpPr>
            <p:nvPr/>
          </p:nvGrpSpPr>
          <p:grpSpPr bwMode="auto">
            <a:xfrm>
              <a:off x="52" y="2582"/>
              <a:ext cx="630" cy="634"/>
              <a:chOff x="95" y="2426"/>
              <a:chExt cx="630" cy="634"/>
            </a:xfrm>
          </p:grpSpPr>
          <p:sp>
            <p:nvSpPr>
              <p:cNvPr id="51242" name="Text Box 40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51243" name="Oval 41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4" name="Text Box 42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1245" name="Text Box 43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1246" name="Text Box 44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51247" name="Text Box 45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51224" name="AutoShape 46"/>
            <p:cNvCxnSpPr>
              <a:cxnSpLocks noChangeShapeType="1"/>
              <a:stCxn id="51213" idx="6"/>
              <a:endCxn id="51235" idx="0"/>
            </p:cNvCxnSpPr>
            <p:nvPr/>
          </p:nvCxnSpPr>
          <p:spPr bwMode="auto">
            <a:xfrm>
              <a:off x="1841" y="2403"/>
              <a:ext cx="619" cy="4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1225" name="AutoShape 47"/>
            <p:cNvCxnSpPr>
              <a:cxnSpLocks noChangeShapeType="1"/>
              <a:stCxn id="51214" idx="6"/>
              <a:endCxn id="51237" idx="1"/>
            </p:cNvCxnSpPr>
            <p:nvPr/>
          </p:nvCxnSpPr>
          <p:spPr bwMode="auto">
            <a:xfrm flipV="1">
              <a:off x="1848" y="3049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1226" name="Oval 48"/>
            <p:cNvSpPr>
              <a:spLocks noChangeArrowheads="1"/>
            </p:cNvSpPr>
            <p:nvPr/>
          </p:nvSpPr>
          <p:spPr bwMode="auto">
            <a:xfrm>
              <a:off x="742" y="236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7" name="Oval 49"/>
            <p:cNvSpPr>
              <a:spLocks noChangeArrowheads="1"/>
            </p:cNvSpPr>
            <p:nvPr/>
          </p:nvSpPr>
          <p:spPr bwMode="auto">
            <a:xfrm>
              <a:off x="1078" y="23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228" name="AutoShape 50"/>
            <p:cNvCxnSpPr>
              <a:cxnSpLocks noChangeShapeType="1"/>
              <a:stCxn id="51260" idx="0"/>
              <a:endCxn id="51227" idx="6"/>
            </p:cNvCxnSpPr>
            <p:nvPr/>
          </p:nvCxnSpPr>
          <p:spPr bwMode="auto">
            <a:xfrm flipH="1">
              <a:off x="1161" y="2412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229" name="Line 51"/>
            <p:cNvSpPr>
              <a:spLocks noChangeShapeType="1"/>
            </p:cNvSpPr>
            <p:nvPr/>
          </p:nvSpPr>
          <p:spPr bwMode="auto">
            <a:xfrm flipV="1">
              <a:off x="825" y="2238"/>
              <a:ext cx="253" cy="1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0" name="Arc 52"/>
            <p:cNvSpPr>
              <a:spLocks/>
            </p:cNvSpPr>
            <p:nvPr/>
          </p:nvSpPr>
          <p:spPr bwMode="auto">
            <a:xfrm>
              <a:off x="873" y="2275"/>
              <a:ext cx="157" cy="203"/>
            </a:xfrm>
            <a:custGeom>
              <a:avLst/>
              <a:gdLst>
                <a:gd name="T0" fmla="*/ 0 w 21600"/>
                <a:gd name="T1" fmla="*/ 0 h 21600"/>
                <a:gd name="T2" fmla="*/ 157 w 21600"/>
                <a:gd name="T3" fmla="*/ 203 h 21600"/>
                <a:gd name="T4" fmla="*/ 0 w 21600"/>
                <a:gd name="T5" fmla="*/ 20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1" name="Text Box 53"/>
            <p:cNvSpPr txBox="1">
              <a:spLocks noChangeArrowheads="1"/>
            </p:cNvSpPr>
            <p:nvPr/>
          </p:nvSpPr>
          <p:spPr bwMode="auto">
            <a:xfrm>
              <a:off x="673" y="2403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cxnSp>
          <p:nvCxnSpPr>
            <p:cNvPr id="51232" name="AutoShape 54"/>
            <p:cNvCxnSpPr>
              <a:cxnSpLocks noChangeShapeType="1"/>
              <a:stCxn id="51214" idx="0"/>
              <a:endCxn id="51248" idx="1"/>
            </p:cNvCxnSpPr>
            <p:nvPr/>
          </p:nvCxnSpPr>
          <p:spPr bwMode="auto">
            <a:xfrm flipV="1">
              <a:off x="1807" y="3151"/>
              <a:ext cx="1" cy="26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1233" name="Group 55"/>
            <p:cNvGrpSpPr>
              <a:grpSpLocks/>
            </p:cNvGrpSpPr>
            <p:nvPr/>
          </p:nvGrpSpPr>
          <p:grpSpPr bwMode="auto">
            <a:xfrm>
              <a:off x="2412" y="2833"/>
              <a:ext cx="111" cy="216"/>
              <a:chOff x="1670" y="2765"/>
              <a:chExt cx="111" cy="216"/>
            </a:xfrm>
          </p:grpSpPr>
          <p:sp>
            <p:nvSpPr>
              <p:cNvPr id="51235" name="Line 56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6" name="Line 57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7" name="Line 58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8" name="Line 59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9" name="Line 60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40" name="Line 61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41" name="Line 62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34" name="Text Box 63"/>
            <p:cNvSpPr txBox="1">
              <a:spLocks noChangeArrowheads="1"/>
            </p:cNvSpPr>
            <p:nvPr/>
          </p:nvSpPr>
          <p:spPr bwMode="auto">
            <a:xfrm>
              <a:off x="2516" y="2809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  <a:r>
                <a:rPr lang="en-US" sz="1800" b="1" baseline="-25000"/>
                <a:t>3</a:t>
              </a:r>
              <a:endParaRPr lang="en-US" sz="1800" b="1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07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307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33D907A-CAF7-4A05-899C-E097724FE15C}" type="slidenum">
              <a:rPr lang="en-US"/>
              <a:pPr lvl="1"/>
              <a:t>11</a:t>
            </a:fld>
            <a:endParaRPr lang="en-US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67675" cy="1123950"/>
          </a:xfrm>
        </p:spPr>
        <p:txBody>
          <a:bodyPr/>
          <a:lstStyle/>
          <a:p>
            <a:r>
              <a:rPr lang="en-US" sz="2400" b="1" u="sng" smtClean="0"/>
              <a:t>Example1</a:t>
            </a:r>
            <a:r>
              <a:rPr lang="en-US" sz="2400" smtClean="0"/>
              <a:t>: determine the final condition capacitor voltage </a:t>
            </a:r>
          </a:p>
          <a:p>
            <a:pPr lvl="1"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75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250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aphicFrame>
        <p:nvGraphicFramePr>
          <p:cNvPr id="3074" name="Object 124"/>
          <p:cNvGraphicFramePr>
            <a:graphicFrameLocks noChangeAspect="1"/>
          </p:cNvGraphicFramePr>
          <p:nvPr>
            <p:ph sz="quarter" idx="2"/>
          </p:nvPr>
        </p:nvGraphicFramePr>
        <p:xfrm>
          <a:off x="5345113" y="4870450"/>
          <a:ext cx="2263775" cy="974725"/>
        </p:xfrm>
        <a:graphic>
          <a:graphicData uri="http://schemas.openxmlformats.org/presentationml/2006/ole">
            <p:oleObj spid="_x0000_s3074" name="Equation" r:id="rId3" imgW="1002960" imgH="431640" progId="Equation.3">
              <p:embed/>
            </p:oleObj>
          </a:graphicData>
        </a:graphic>
      </p:graphicFrame>
      <p:grpSp>
        <p:nvGrpSpPr>
          <p:cNvPr id="3080" name="Group 64"/>
          <p:cNvGrpSpPr>
            <a:grpSpLocks/>
          </p:cNvGrpSpPr>
          <p:nvPr/>
        </p:nvGrpSpPr>
        <p:grpSpPr bwMode="auto">
          <a:xfrm>
            <a:off x="152400" y="2724150"/>
            <a:ext cx="4337050" cy="2533650"/>
            <a:chOff x="2928" y="2112"/>
            <a:chExt cx="2732" cy="1596"/>
          </a:xfrm>
        </p:grpSpPr>
        <p:cxnSp>
          <p:nvCxnSpPr>
            <p:cNvPr id="3084" name="AutoShape 65"/>
            <p:cNvCxnSpPr>
              <a:cxnSpLocks noChangeShapeType="1"/>
              <a:stCxn id="3090" idx="2"/>
              <a:endCxn id="3119" idx="4"/>
            </p:cNvCxnSpPr>
            <p:nvPr/>
          </p:nvCxnSpPr>
          <p:spPr bwMode="auto">
            <a:xfrm rot="10800000">
              <a:off x="3392" y="3081"/>
              <a:ext cx="1249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085" name="Group 66"/>
            <p:cNvGrpSpPr>
              <a:grpSpLocks/>
            </p:cNvGrpSpPr>
            <p:nvPr/>
          </p:nvGrpSpPr>
          <p:grpSpPr bwMode="auto">
            <a:xfrm rot="5400000" flipH="1" flipV="1">
              <a:off x="4334" y="2260"/>
              <a:ext cx="112" cy="287"/>
              <a:chOff x="3450" y="2313"/>
              <a:chExt cx="111" cy="216"/>
            </a:xfrm>
          </p:grpSpPr>
          <p:sp>
            <p:nvSpPr>
              <p:cNvPr id="3134" name="Line 6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5" name="Line 6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6" name="Line 6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7" name="Line 7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8" name="Line 7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9" name="Line 7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Line 7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086" name="AutoShape 74"/>
            <p:cNvCxnSpPr>
              <a:cxnSpLocks noChangeShapeType="1"/>
              <a:stCxn id="3089" idx="2"/>
              <a:endCxn id="3136" idx="1"/>
            </p:cNvCxnSpPr>
            <p:nvPr/>
          </p:nvCxnSpPr>
          <p:spPr bwMode="auto">
            <a:xfrm flipH="1" flipV="1">
              <a:off x="4533" y="2402"/>
              <a:ext cx="10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087" name="Group 75"/>
            <p:cNvGrpSpPr>
              <a:grpSpLocks/>
            </p:cNvGrpSpPr>
            <p:nvPr/>
          </p:nvGrpSpPr>
          <p:grpSpPr bwMode="auto">
            <a:xfrm>
              <a:off x="4538" y="3612"/>
              <a:ext cx="288" cy="96"/>
              <a:chOff x="1392" y="3552"/>
              <a:chExt cx="288" cy="96"/>
            </a:xfrm>
          </p:grpSpPr>
          <p:sp>
            <p:nvSpPr>
              <p:cNvPr id="3131" name="Line 7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2" name="Line 7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3" name="Line 7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8" name="Line 79"/>
            <p:cNvSpPr>
              <a:spLocks noChangeShapeType="1"/>
            </p:cNvSpPr>
            <p:nvPr/>
          </p:nvSpPr>
          <p:spPr bwMode="auto">
            <a:xfrm flipV="1">
              <a:off x="4685" y="345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Oval 80"/>
            <p:cNvSpPr>
              <a:spLocks noChangeArrowheads="1"/>
            </p:cNvSpPr>
            <p:nvPr/>
          </p:nvSpPr>
          <p:spPr bwMode="auto">
            <a:xfrm>
              <a:off x="4634" y="236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Oval 81"/>
            <p:cNvSpPr>
              <a:spLocks noChangeArrowheads="1"/>
            </p:cNvSpPr>
            <p:nvPr/>
          </p:nvSpPr>
          <p:spPr bwMode="auto">
            <a:xfrm>
              <a:off x="4641" y="342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" name="Text Box 82"/>
            <p:cNvSpPr txBox="1">
              <a:spLocks noChangeArrowheads="1"/>
            </p:cNvSpPr>
            <p:nvPr/>
          </p:nvSpPr>
          <p:spPr bwMode="auto">
            <a:xfrm>
              <a:off x="4236" y="2112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1</a:t>
              </a:r>
              <a:endParaRPr lang="en-US" sz="1800" b="1"/>
            </a:p>
          </p:txBody>
        </p:sp>
        <p:grpSp>
          <p:nvGrpSpPr>
            <p:cNvPr id="3092" name="Group 83"/>
            <p:cNvGrpSpPr>
              <a:grpSpLocks/>
            </p:cNvGrpSpPr>
            <p:nvPr/>
          </p:nvGrpSpPr>
          <p:grpSpPr bwMode="auto">
            <a:xfrm>
              <a:off x="4626" y="2637"/>
              <a:ext cx="111" cy="216"/>
              <a:chOff x="1670" y="2765"/>
              <a:chExt cx="111" cy="216"/>
            </a:xfrm>
          </p:grpSpPr>
          <p:sp>
            <p:nvSpPr>
              <p:cNvPr id="3124" name="Line 8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5" name="Line 8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Line 8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7" name="Line 8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Line 8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9" name="Line 8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0" name="Line 9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93" name="Text Box 91"/>
            <p:cNvSpPr txBox="1">
              <a:spLocks noChangeArrowheads="1"/>
            </p:cNvSpPr>
            <p:nvPr/>
          </p:nvSpPr>
          <p:spPr bwMode="auto">
            <a:xfrm>
              <a:off x="4720" y="261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  <a:r>
                <a:rPr lang="en-US" sz="1800" b="1" baseline="-25000"/>
                <a:t>2</a:t>
              </a:r>
              <a:endParaRPr lang="en-US" sz="1800" b="1"/>
            </a:p>
          </p:txBody>
        </p:sp>
        <p:cxnSp>
          <p:nvCxnSpPr>
            <p:cNvPr id="3094" name="AutoShape 92"/>
            <p:cNvCxnSpPr>
              <a:cxnSpLocks noChangeShapeType="1"/>
              <a:stCxn id="3122" idx="0"/>
              <a:endCxn id="3101" idx="2"/>
            </p:cNvCxnSpPr>
            <p:nvPr/>
          </p:nvCxnSpPr>
          <p:spPr bwMode="auto">
            <a:xfrm rot="-5400000">
              <a:off x="3347" y="2450"/>
              <a:ext cx="316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095" name="AutoShape 93"/>
            <p:cNvCxnSpPr>
              <a:cxnSpLocks noChangeShapeType="1"/>
              <a:stCxn id="3109" idx="0"/>
              <a:endCxn id="3126" idx="1"/>
            </p:cNvCxnSpPr>
            <p:nvPr/>
          </p:nvCxnSpPr>
          <p:spPr bwMode="auto">
            <a:xfrm flipH="1" flipV="1">
              <a:off x="4683" y="2853"/>
              <a:ext cx="1" cy="14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96" name="AutoShape 94"/>
            <p:cNvCxnSpPr>
              <a:cxnSpLocks noChangeShapeType="1"/>
              <a:stCxn id="3089" idx="4"/>
              <a:endCxn id="3124" idx="0"/>
            </p:cNvCxnSpPr>
            <p:nvPr/>
          </p:nvCxnSpPr>
          <p:spPr bwMode="auto">
            <a:xfrm flipH="1">
              <a:off x="4674" y="2441"/>
              <a:ext cx="2" cy="19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097" name="Text Box 95"/>
            <p:cNvSpPr txBox="1">
              <a:spLocks noChangeArrowheads="1"/>
            </p:cNvSpPr>
            <p:nvPr/>
          </p:nvSpPr>
          <p:spPr bwMode="auto">
            <a:xfrm>
              <a:off x="4320" y="2978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3098" name="Group 96"/>
            <p:cNvGrpSpPr>
              <a:grpSpLocks/>
            </p:cNvGrpSpPr>
            <p:nvPr/>
          </p:nvGrpSpPr>
          <p:grpSpPr bwMode="auto">
            <a:xfrm>
              <a:off x="2928" y="2582"/>
              <a:ext cx="630" cy="634"/>
              <a:chOff x="95" y="2426"/>
              <a:chExt cx="630" cy="634"/>
            </a:xfrm>
          </p:grpSpPr>
          <p:sp>
            <p:nvSpPr>
              <p:cNvPr id="3118" name="Text Box 97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3119" name="Oval 98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0" name="Text Box 99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3121" name="Text Box 100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3122" name="Text Box 101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3123" name="Text Box 102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3099" name="AutoShape 103"/>
            <p:cNvCxnSpPr>
              <a:cxnSpLocks noChangeShapeType="1"/>
              <a:stCxn id="3089" idx="6"/>
              <a:endCxn id="3111" idx="0"/>
            </p:cNvCxnSpPr>
            <p:nvPr/>
          </p:nvCxnSpPr>
          <p:spPr bwMode="auto">
            <a:xfrm>
              <a:off x="4717" y="2403"/>
              <a:ext cx="619" cy="4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100" name="AutoShape 104"/>
            <p:cNvCxnSpPr>
              <a:cxnSpLocks noChangeShapeType="1"/>
              <a:stCxn id="3090" idx="6"/>
              <a:endCxn id="3113" idx="1"/>
            </p:cNvCxnSpPr>
            <p:nvPr/>
          </p:nvCxnSpPr>
          <p:spPr bwMode="auto">
            <a:xfrm flipV="1">
              <a:off x="4724" y="3049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101" name="Oval 105"/>
            <p:cNvSpPr>
              <a:spLocks noChangeArrowheads="1"/>
            </p:cNvSpPr>
            <p:nvPr/>
          </p:nvSpPr>
          <p:spPr bwMode="auto">
            <a:xfrm>
              <a:off x="3618" y="236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" name="Oval 106"/>
            <p:cNvSpPr>
              <a:spLocks noChangeArrowheads="1"/>
            </p:cNvSpPr>
            <p:nvPr/>
          </p:nvSpPr>
          <p:spPr bwMode="auto">
            <a:xfrm>
              <a:off x="3954" y="23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03" name="AutoShape 107"/>
            <p:cNvCxnSpPr>
              <a:cxnSpLocks noChangeShapeType="1"/>
              <a:stCxn id="3134" idx="0"/>
              <a:endCxn id="3102" idx="6"/>
            </p:cNvCxnSpPr>
            <p:nvPr/>
          </p:nvCxnSpPr>
          <p:spPr bwMode="auto">
            <a:xfrm flipH="1">
              <a:off x="4037" y="2412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04" name="Text Box 108"/>
            <p:cNvSpPr txBox="1">
              <a:spLocks noChangeArrowheads="1"/>
            </p:cNvSpPr>
            <p:nvPr/>
          </p:nvSpPr>
          <p:spPr bwMode="auto">
            <a:xfrm>
              <a:off x="3505" y="2400"/>
              <a:ext cx="468" cy="21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t </a:t>
              </a:r>
              <a:r>
                <a:rPr lang="en-US" b="1">
                  <a:cs typeface="Times New Roman" pitchFamily="18" charset="0"/>
                </a:rPr>
                <a:t>→ 0</a:t>
              </a:r>
              <a:r>
                <a:rPr lang="en-US" b="1" baseline="30000">
                  <a:cs typeface="Times New Roman" pitchFamily="18" charset="0"/>
                </a:rPr>
                <a:t>+</a:t>
              </a:r>
            </a:p>
          </p:txBody>
        </p:sp>
        <p:cxnSp>
          <p:nvCxnSpPr>
            <p:cNvPr id="3105" name="AutoShape 109"/>
            <p:cNvCxnSpPr>
              <a:cxnSpLocks noChangeShapeType="1"/>
              <a:stCxn id="3090" idx="0"/>
              <a:endCxn id="3110" idx="4"/>
            </p:cNvCxnSpPr>
            <p:nvPr/>
          </p:nvCxnSpPr>
          <p:spPr bwMode="auto">
            <a:xfrm flipH="1" flipV="1">
              <a:off x="4679" y="3312"/>
              <a:ext cx="4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106" name="Group 110"/>
            <p:cNvGrpSpPr>
              <a:grpSpLocks/>
            </p:cNvGrpSpPr>
            <p:nvPr/>
          </p:nvGrpSpPr>
          <p:grpSpPr bwMode="auto">
            <a:xfrm>
              <a:off x="5288" y="2833"/>
              <a:ext cx="111" cy="216"/>
              <a:chOff x="1670" y="2765"/>
              <a:chExt cx="111" cy="216"/>
            </a:xfrm>
          </p:grpSpPr>
          <p:sp>
            <p:nvSpPr>
              <p:cNvPr id="3111" name="Line 111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Line 112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3" name="Line 113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4" name="Line 114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5" name="Line 115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6" name="Line 116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7" name="Line 117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07" name="Text Box 118"/>
            <p:cNvSpPr txBox="1">
              <a:spLocks noChangeArrowheads="1"/>
            </p:cNvSpPr>
            <p:nvPr/>
          </p:nvSpPr>
          <p:spPr bwMode="auto">
            <a:xfrm>
              <a:off x="5392" y="2809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  <a:r>
                <a:rPr lang="en-US" sz="1800" b="1" baseline="-25000"/>
                <a:t>3</a:t>
              </a:r>
              <a:endParaRPr lang="en-US" sz="1800" b="1"/>
            </a:p>
          </p:txBody>
        </p:sp>
        <p:cxnSp>
          <p:nvCxnSpPr>
            <p:cNvPr id="3108" name="AutoShape 119"/>
            <p:cNvCxnSpPr>
              <a:cxnSpLocks noChangeShapeType="1"/>
              <a:stCxn id="3102" idx="2"/>
              <a:endCxn id="3101" idx="6"/>
            </p:cNvCxnSpPr>
            <p:nvPr/>
          </p:nvCxnSpPr>
          <p:spPr bwMode="auto">
            <a:xfrm flipH="1" flipV="1">
              <a:off x="3701" y="2405"/>
              <a:ext cx="253" cy="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09" name="Oval 120"/>
            <p:cNvSpPr>
              <a:spLocks noChangeArrowheads="1"/>
            </p:cNvSpPr>
            <p:nvPr/>
          </p:nvSpPr>
          <p:spPr bwMode="auto">
            <a:xfrm>
              <a:off x="4642" y="300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Oval 121"/>
            <p:cNvSpPr>
              <a:spLocks noChangeArrowheads="1"/>
            </p:cNvSpPr>
            <p:nvPr/>
          </p:nvSpPr>
          <p:spPr bwMode="auto">
            <a:xfrm>
              <a:off x="4637" y="323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1" name="Text Box 122"/>
          <p:cNvSpPr txBox="1">
            <a:spLocks noChangeArrowheads="1"/>
          </p:cNvSpPr>
          <p:nvPr/>
        </p:nvSpPr>
        <p:spPr bwMode="auto">
          <a:xfrm>
            <a:off x="4495800" y="2457450"/>
            <a:ext cx="4267200" cy="6461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1800"/>
              <a:t>Close the switch and find </a:t>
            </a:r>
            <a:r>
              <a:rPr lang="en-US" sz="1800" b="1"/>
              <a:t>initial</a:t>
            </a:r>
            <a:r>
              <a:rPr lang="en-US" sz="1800"/>
              <a:t> conditions to the capacitor</a:t>
            </a:r>
          </a:p>
        </p:txBody>
      </p:sp>
      <p:sp>
        <p:nvSpPr>
          <p:cNvPr id="3082" name="Text Box 123"/>
          <p:cNvSpPr txBox="1">
            <a:spLocks noChangeArrowheads="1"/>
          </p:cNvSpPr>
          <p:nvPr/>
        </p:nvSpPr>
        <p:spPr bwMode="auto">
          <a:xfrm>
            <a:off x="4800600" y="3214688"/>
            <a:ext cx="3673475" cy="12001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/>
              <a:t>NB</a:t>
            </a:r>
            <a:r>
              <a:rPr lang="en-US" sz="1800"/>
              <a:t>: </a:t>
            </a:r>
            <a:r>
              <a:rPr lang="en-US" sz="1800" b="1"/>
              <a:t>Initially (t = 0</a:t>
            </a:r>
            <a:r>
              <a:rPr lang="en-US" sz="1800" b="1" baseline="30000"/>
              <a:t>+</a:t>
            </a:r>
            <a:r>
              <a:rPr lang="en-US" sz="1800" b="1"/>
              <a:t>) </a:t>
            </a:r>
            <a:r>
              <a:rPr lang="en-US" sz="1800"/>
              <a:t>current across the capacitor changes </a:t>
            </a:r>
            <a:r>
              <a:rPr lang="en-US" sz="1800" b="1"/>
              <a:t>instantly </a:t>
            </a:r>
            <a:r>
              <a:rPr lang="en-US" sz="1800"/>
              <a:t>but voltage cannot change instantly thus it acts as a </a:t>
            </a:r>
            <a:r>
              <a:rPr lang="en-US" sz="1800" b="1"/>
              <a:t>short circuit </a:t>
            </a:r>
            <a:endParaRPr lang="en-US" sz="1800" b="1" baseline="-25000"/>
          </a:p>
        </p:txBody>
      </p:sp>
      <p:cxnSp>
        <p:nvCxnSpPr>
          <p:cNvPr id="3083" name="Straight Connector 69"/>
          <p:cNvCxnSpPr>
            <a:cxnSpLocks noChangeShapeType="1"/>
            <a:stCxn id="3109" idx="4"/>
            <a:endCxn id="3110" idx="0"/>
          </p:cNvCxnSpPr>
          <p:nvPr/>
        </p:nvCxnSpPr>
        <p:spPr bwMode="auto">
          <a:xfrm rot="5400000">
            <a:off x="2811463" y="4378325"/>
            <a:ext cx="249238" cy="79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10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410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62D6372-8910-4C69-A7DF-73649446CC78}" type="slidenum">
              <a:rPr lang="en-US"/>
              <a:pPr lvl="1"/>
              <a:t>12</a:t>
            </a:fld>
            <a:endParaRPr lang="en-US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</p:txBody>
      </p:sp>
      <p:sp>
        <p:nvSpPr>
          <p:cNvPr id="41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67675" cy="1123950"/>
          </a:xfrm>
        </p:spPr>
        <p:txBody>
          <a:bodyPr/>
          <a:lstStyle/>
          <a:p>
            <a:r>
              <a:rPr lang="en-US" sz="2400" b="1" u="sng" smtClean="0"/>
              <a:t>Example1</a:t>
            </a:r>
            <a:r>
              <a:rPr lang="en-US" sz="2400" smtClean="0"/>
              <a:t>: determine the final condition capacitor voltage </a:t>
            </a:r>
          </a:p>
          <a:p>
            <a:pPr lvl="1"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75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250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6705600" y="5181600"/>
          <a:ext cx="2263775" cy="990600"/>
        </p:xfrm>
        <a:graphic>
          <a:graphicData uri="http://schemas.openxmlformats.org/presentationml/2006/ole">
            <p:oleObj spid="_x0000_s4098" name="Equation" r:id="rId3" imgW="927000" imgH="406080" progId="Equation.3">
              <p:embed/>
            </p:oleObj>
          </a:graphicData>
        </a:graphic>
      </p:graphicFrame>
      <p:grpSp>
        <p:nvGrpSpPr>
          <p:cNvPr id="4105" name="Group 64"/>
          <p:cNvGrpSpPr>
            <a:grpSpLocks/>
          </p:cNvGrpSpPr>
          <p:nvPr/>
        </p:nvGrpSpPr>
        <p:grpSpPr bwMode="auto">
          <a:xfrm>
            <a:off x="152400" y="2724150"/>
            <a:ext cx="4337050" cy="2533650"/>
            <a:chOff x="2928" y="2112"/>
            <a:chExt cx="2732" cy="1596"/>
          </a:xfrm>
        </p:grpSpPr>
        <p:cxnSp>
          <p:nvCxnSpPr>
            <p:cNvPr id="4108" name="AutoShape 65"/>
            <p:cNvCxnSpPr>
              <a:cxnSpLocks noChangeShapeType="1"/>
              <a:stCxn id="4114" idx="2"/>
              <a:endCxn id="4143" idx="4"/>
            </p:cNvCxnSpPr>
            <p:nvPr/>
          </p:nvCxnSpPr>
          <p:spPr bwMode="auto">
            <a:xfrm rot="10800000">
              <a:off x="3392" y="3081"/>
              <a:ext cx="1249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4109" name="Group 66"/>
            <p:cNvGrpSpPr>
              <a:grpSpLocks/>
            </p:cNvGrpSpPr>
            <p:nvPr/>
          </p:nvGrpSpPr>
          <p:grpSpPr bwMode="auto">
            <a:xfrm rot="5400000" flipH="1" flipV="1">
              <a:off x="4334" y="2260"/>
              <a:ext cx="112" cy="287"/>
              <a:chOff x="3450" y="2313"/>
              <a:chExt cx="111" cy="216"/>
            </a:xfrm>
          </p:grpSpPr>
          <p:sp>
            <p:nvSpPr>
              <p:cNvPr id="4158" name="Line 6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Line 6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Line 6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Line 7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Line 7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Line 7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Line 7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110" name="AutoShape 74"/>
            <p:cNvCxnSpPr>
              <a:cxnSpLocks noChangeShapeType="1"/>
              <a:stCxn id="4113" idx="2"/>
              <a:endCxn id="4160" idx="1"/>
            </p:cNvCxnSpPr>
            <p:nvPr/>
          </p:nvCxnSpPr>
          <p:spPr bwMode="auto">
            <a:xfrm flipH="1" flipV="1">
              <a:off x="4533" y="2402"/>
              <a:ext cx="10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111" name="Group 75"/>
            <p:cNvGrpSpPr>
              <a:grpSpLocks/>
            </p:cNvGrpSpPr>
            <p:nvPr/>
          </p:nvGrpSpPr>
          <p:grpSpPr bwMode="auto">
            <a:xfrm>
              <a:off x="4538" y="3612"/>
              <a:ext cx="288" cy="96"/>
              <a:chOff x="1392" y="3552"/>
              <a:chExt cx="288" cy="96"/>
            </a:xfrm>
          </p:grpSpPr>
          <p:sp>
            <p:nvSpPr>
              <p:cNvPr id="4155" name="Line 7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Line 7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Line 7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2" name="Line 79"/>
            <p:cNvSpPr>
              <a:spLocks noChangeShapeType="1"/>
            </p:cNvSpPr>
            <p:nvPr/>
          </p:nvSpPr>
          <p:spPr bwMode="auto">
            <a:xfrm flipV="1">
              <a:off x="4685" y="345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Oval 80"/>
            <p:cNvSpPr>
              <a:spLocks noChangeArrowheads="1"/>
            </p:cNvSpPr>
            <p:nvPr/>
          </p:nvSpPr>
          <p:spPr bwMode="auto">
            <a:xfrm>
              <a:off x="4634" y="236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Oval 81"/>
            <p:cNvSpPr>
              <a:spLocks noChangeArrowheads="1"/>
            </p:cNvSpPr>
            <p:nvPr/>
          </p:nvSpPr>
          <p:spPr bwMode="auto">
            <a:xfrm>
              <a:off x="4641" y="342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Text Box 82"/>
            <p:cNvSpPr txBox="1">
              <a:spLocks noChangeArrowheads="1"/>
            </p:cNvSpPr>
            <p:nvPr/>
          </p:nvSpPr>
          <p:spPr bwMode="auto">
            <a:xfrm>
              <a:off x="4236" y="2112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1</a:t>
              </a:r>
              <a:endParaRPr lang="en-US" sz="1800" b="1"/>
            </a:p>
          </p:txBody>
        </p:sp>
        <p:grpSp>
          <p:nvGrpSpPr>
            <p:cNvPr id="4116" name="Group 83"/>
            <p:cNvGrpSpPr>
              <a:grpSpLocks/>
            </p:cNvGrpSpPr>
            <p:nvPr/>
          </p:nvGrpSpPr>
          <p:grpSpPr bwMode="auto">
            <a:xfrm>
              <a:off x="4626" y="2637"/>
              <a:ext cx="111" cy="216"/>
              <a:chOff x="1670" y="2765"/>
              <a:chExt cx="111" cy="216"/>
            </a:xfrm>
          </p:grpSpPr>
          <p:sp>
            <p:nvSpPr>
              <p:cNvPr id="4148" name="Line 8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Line 8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Line 8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Line 8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Line 8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Line 8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Line 9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7" name="Text Box 91"/>
            <p:cNvSpPr txBox="1">
              <a:spLocks noChangeArrowheads="1"/>
            </p:cNvSpPr>
            <p:nvPr/>
          </p:nvSpPr>
          <p:spPr bwMode="auto">
            <a:xfrm>
              <a:off x="4720" y="261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  <a:r>
                <a:rPr lang="en-US" sz="1800" b="1" baseline="-25000"/>
                <a:t>2</a:t>
              </a:r>
              <a:endParaRPr lang="en-US" sz="1800" b="1"/>
            </a:p>
          </p:txBody>
        </p:sp>
        <p:cxnSp>
          <p:nvCxnSpPr>
            <p:cNvPr id="4118" name="AutoShape 92"/>
            <p:cNvCxnSpPr>
              <a:cxnSpLocks noChangeShapeType="1"/>
              <a:stCxn id="4146" idx="0"/>
              <a:endCxn id="4125" idx="2"/>
            </p:cNvCxnSpPr>
            <p:nvPr/>
          </p:nvCxnSpPr>
          <p:spPr bwMode="auto">
            <a:xfrm rot="-5400000">
              <a:off x="3347" y="2450"/>
              <a:ext cx="316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119" name="AutoShape 93"/>
            <p:cNvCxnSpPr>
              <a:cxnSpLocks noChangeShapeType="1"/>
              <a:stCxn id="4133" idx="0"/>
              <a:endCxn id="4150" idx="1"/>
            </p:cNvCxnSpPr>
            <p:nvPr/>
          </p:nvCxnSpPr>
          <p:spPr bwMode="auto">
            <a:xfrm flipH="1" flipV="1">
              <a:off x="4683" y="2853"/>
              <a:ext cx="1" cy="14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20" name="AutoShape 94"/>
            <p:cNvCxnSpPr>
              <a:cxnSpLocks noChangeShapeType="1"/>
              <a:stCxn id="4113" idx="4"/>
              <a:endCxn id="4148" idx="0"/>
            </p:cNvCxnSpPr>
            <p:nvPr/>
          </p:nvCxnSpPr>
          <p:spPr bwMode="auto">
            <a:xfrm flipH="1">
              <a:off x="4674" y="2441"/>
              <a:ext cx="2" cy="19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121" name="Text Box 95"/>
            <p:cNvSpPr txBox="1">
              <a:spLocks noChangeArrowheads="1"/>
            </p:cNvSpPr>
            <p:nvPr/>
          </p:nvSpPr>
          <p:spPr bwMode="auto">
            <a:xfrm>
              <a:off x="4320" y="2978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4122" name="Group 96"/>
            <p:cNvGrpSpPr>
              <a:grpSpLocks/>
            </p:cNvGrpSpPr>
            <p:nvPr/>
          </p:nvGrpSpPr>
          <p:grpSpPr bwMode="auto">
            <a:xfrm>
              <a:off x="2928" y="2582"/>
              <a:ext cx="630" cy="634"/>
              <a:chOff x="95" y="2426"/>
              <a:chExt cx="630" cy="634"/>
            </a:xfrm>
          </p:grpSpPr>
          <p:sp>
            <p:nvSpPr>
              <p:cNvPr id="4142" name="Text Box 97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4143" name="Oval 98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4" name="Text Box 99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4145" name="Text Box 100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4146" name="Text Box 101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4147" name="Text Box 102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4123" name="AutoShape 103"/>
            <p:cNvCxnSpPr>
              <a:cxnSpLocks noChangeShapeType="1"/>
              <a:stCxn id="4113" idx="6"/>
              <a:endCxn id="4135" idx="0"/>
            </p:cNvCxnSpPr>
            <p:nvPr/>
          </p:nvCxnSpPr>
          <p:spPr bwMode="auto">
            <a:xfrm>
              <a:off x="4717" y="2403"/>
              <a:ext cx="619" cy="4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124" name="AutoShape 104"/>
            <p:cNvCxnSpPr>
              <a:cxnSpLocks noChangeShapeType="1"/>
              <a:stCxn id="4114" idx="6"/>
              <a:endCxn id="4137" idx="1"/>
            </p:cNvCxnSpPr>
            <p:nvPr/>
          </p:nvCxnSpPr>
          <p:spPr bwMode="auto">
            <a:xfrm flipV="1">
              <a:off x="4724" y="3049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125" name="Oval 105"/>
            <p:cNvSpPr>
              <a:spLocks noChangeArrowheads="1"/>
            </p:cNvSpPr>
            <p:nvPr/>
          </p:nvSpPr>
          <p:spPr bwMode="auto">
            <a:xfrm>
              <a:off x="3618" y="236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Oval 106"/>
            <p:cNvSpPr>
              <a:spLocks noChangeArrowheads="1"/>
            </p:cNvSpPr>
            <p:nvPr/>
          </p:nvSpPr>
          <p:spPr bwMode="auto">
            <a:xfrm>
              <a:off x="3954" y="23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27" name="AutoShape 107"/>
            <p:cNvCxnSpPr>
              <a:cxnSpLocks noChangeShapeType="1"/>
              <a:stCxn id="4158" idx="0"/>
              <a:endCxn id="4126" idx="6"/>
            </p:cNvCxnSpPr>
            <p:nvPr/>
          </p:nvCxnSpPr>
          <p:spPr bwMode="auto">
            <a:xfrm flipH="1">
              <a:off x="4037" y="2412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128" name="Text Box 108"/>
            <p:cNvSpPr txBox="1">
              <a:spLocks noChangeArrowheads="1"/>
            </p:cNvSpPr>
            <p:nvPr/>
          </p:nvSpPr>
          <p:spPr bwMode="auto">
            <a:xfrm>
              <a:off x="3505" y="2400"/>
              <a:ext cx="44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t </a:t>
              </a:r>
              <a:r>
                <a:rPr lang="en-US" b="1">
                  <a:cs typeface="Times New Roman" pitchFamily="18" charset="0"/>
                </a:rPr>
                <a:t>→ ∞</a:t>
              </a:r>
            </a:p>
          </p:txBody>
        </p:sp>
        <p:cxnSp>
          <p:nvCxnSpPr>
            <p:cNvPr id="4129" name="AutoShape 109"/>
            <p:cNvCxnSpPr>
              <a:cxnSpLocks noChangeShapeType="1"/>
              <a:stCxn id="4114" idx="0"/>
              <a:endCxn id="4134" idx="4"/>
            </p:cNvCxnSpPr>
            <p:nvPr/>
          </p:nvCxnSpPr>
          <p:spPr bwMode="auto">
            <a:xfrm flipH="1" flipV="1">
              <a:off x="4679" y="3312"/>
              <a:ext cx="4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130" name="Group 110"/>
            <p:cNvGrpSpPr>
              <a:grpSpLocks/>
            </p:cNvGrpSpPr>
            <p:nvPr/>
          </p:nvGrpSpPr>
          <p:grpSpPr bwMode="auto">
            <a:xfrm>
              <a:off x="5288" y="2833"/>
              <a:ext cx="111" cy="216"/>
              <a:chOff x="1670" y="2765"/>
              <a:chExt cx="111" cy="216"/>
            </a:xfrm>
          </p:grpSpPr>
          <p:sp>
            <p:nvSpPr>
              <p:cNvPr id="4135" name="Line 111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112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113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114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Line 115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Line 116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Line 117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31" name="Text Box 118"/>
            <p:cNvSpPr txBox="1">
              <a:spLocks noChangeArrowheads="1"/>
            </p:cNvSpPr>
            <p:nvPr/>
          </p:nvSpPr>
          <p:spPr bwMode="auto">
            <a:xfrm>
              <a:off x="5392" y="2809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  <a:r>
                <a:rPr lang="en-US" sz="1800" b="1" baseline="-25000"/>
                <a:t>3</a:t>
              </a:r>
              <a:endParaRPr lang="en-US" sz="1800" b="1"/>
            </a:p>
          </p:txBody>
        </p:sp>
        <p:cxnSp>
          <p:nvCxnSpPr>
            <p:cNvPr id="4132" name="AutoShape 119"/>
            <p:cNvCxnSpPr>
              <a:cxnSpLocks noChangeShapeType="1"/>
              <a:stCxn id="4126" idx="2"/>
              <a:endCxn id="4125" idx="6"/>
            </p:cNvCxnSpPr>
            <p:nvPr/>
          </p:nvCxnSpPr>
          <p:spPr bwMode="auto">
            <a:xfrm flipH="1" flipV="1">
              <a:off x="3701" y="2405"/>
              <a:ext cx="253" cy="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133" name="Oval 120"/>
            <p:cNvSpPr>
              <a:spLocks noChangeArrowheads="1"/>
            </p:cNvSpPr>
            <p:nvPr/>
          </p:nvSpPr>
          <p:spPr bwMode="auto">
            <a:xfrm>
              <a:off x="4642" y="300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Oval 121"/>
            <p:cNvSpPr>
              <a:spLocks noChangeArrowheads="1"/>
            </p:cNvSpPr>
            <p:nvPr/>
          </p:nvSpPr>
          <p:spPr bwMode="auto">
            <a:xfrm>
              <a:off x="4637" y="323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6" name="Text Box 122"/>
          <p:cNvSpPr txBox="1">
            <a:spLocks noChangeArrowheads="1"/>
          </p:cNvSpPr>
          <p:nvPr/>
        </p:nvSpPr>
        <p:spPr bwMode="auto">
          <a:xfrm>
            <a:off x="4495800" y="2457450"/>
            <a:ext cx="42672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 typeface="Times New Roman" pitchFamily="18" charset="0"/>
              <a:buAutoNum type="arabicPeriod" startAt="2"/>
            </a:pPr>
            <a:r>
              <a:rPr lang="en-US" sz="1800"/>
              <a:t>Close the switch and apply </a:t>
            </a:r>
            <a:r>
              <a:rPr lang="en-US" sz="1800" b="1"/>
              <a:t>finial</a:t>
            </a:r>
            <a:r>
              <a:rPr lang="en-US" sz="1800"/>
              <a:t> conditions to the capacitor</a:t>
            </a:r>
          </a:p>
        </p:txBody>
      </p:sp>
      <p:sp>
        <p:nvSpPr>
          <p:cNvPr id="4107" name="Text Box 123"/>
          <p:cNvSpPr txBox="1">
            <a:spLocks noChangeArrowheads="1"/>
          </p:cNvSpPr>
          <p:nvPr/>
        </p:nvSpPr>
        <p:spPr bwMode="auto">
          <a:xfrm>
            <a:off x="4800600" y="3214688"/>
            <a:ext cx="3673475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/>
              <a:t>NB</a:t>
            </a:r>
            <a:r>
              <a:rPr lang="en-US" sz="1800"/>
              <a:t>: since we have an open circuit no current flows through </a:t>
            </a:r>
            <a:r>
              <a:rPr lang="en-US" sz="1800" b="1"/>
              <a:t>R</a:t>
            </a:r>
            <a:r>
              <a:rPr lang="en-US" sz="1800" b="1" baseline="-25000"/>
              <a:t>2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4495800" y="4002088"/>
          <a:ext cx="2105025" cy="2170112"/>
        </p:xfrm>
        <a:graphic>
          <a:graphicData uri="http://schemas.openxmlformats.org/presentationml/2006/ole">
            <p:oleObj spid="_x0000_s4099" name="Equation" r:id="rId4" imgW="1231560" imgH="126972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12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927DC64-4290-4FAC-8095-73A6DFD1F4B4}" type="slidenum">
              <a:rPr lang="en-US"/>
              <a:pPr lvl="1"/>
              <a:t>13</a:t>
            </a:fld>
            <a:endParaRPr lang="en-US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6383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smtClean="0"/>
              <a:t>Remember</a:t>
            </a:r>
            <a:r>
              <a:rPr lang="en-US" sz="2800" smtClean="0"/>
              <a:t> – capacitor voltages and inductor currents </a:t>
            </a:r>
            <a:r>
              <a:rPr lang="en-US" sz="2800" b="1" smtClean="0"/>
              <a:t>cannot change instantaneously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400" smtClean="0"/>
              <a:t>Capacitor voltages and inductor currents don’t change right before closing and right after closing a switch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3200400" y="3657600"/>
          <a:ext cx="2514600" cy="1208088"/>
        </p:xfrm>
        <a:graphic>
          <a:graphicData uri="http://schemas.openxmlformats.org/presentationml/2006/ole">
            <p:oleObj spid="_x0000_s5122" name="Equation" r:id="rId3" imgW="10029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261FAE0-3805-40F1-B32A-847F1D3C7386}" type="slidenum">
              <a:rPr lang="en-US"/>
              <a:pPr lvl="1"/>
              <a:t>14</a:t>
            </a:fld>
            <a:endParaRPr lang="en-US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u="sng" smtClean="0"/>
              <a:t>Example2</a:t>
            </a:r>
            <a:r>
              <a:rPr lang="en-US" sz="2800" smtClean="0"/>
              <a:t>: find the initial and final current conditions at the inductor</a:t>
            </a:r>
          </a:p>
          <a:p>
            <a:pPr lvl="1"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10mA</a:t>
            </a:r>
          </a:p>
        </p:txBody>
      </p:sp>
      <p:grpSp>
        <p:nvGrpSpPr>
          <p:cNvPr id="52231" name="Group 75"/>
          <p:cNvGrpSpPr>
            <a:grpSpLocks/>
          </p:cNvGrpSpPr>
          <p:nvPr/>
        </p:nvGrpSpPr>
        <p:grpSpPr bwMode="auto">
          <a:xfrm>
            <a:off x="504825" y="3240088"/>
            <a:ext cx="4270375" cy="1982787"/>
            <a:chOff x="318" y="2041"/>
            <a:chExt cx="2690" cy="1249"/>
          </a:xfrm>
        </p:grpSpPr>
        <p:cxnSp>
          <p:nvCxnSpPr>
            <p:cNvPr id="52232" name="AutoShape 5"/>
            <p:cNvCxnSpPr>
              <a:cxnSpLocks noChangeShapeType="1"/>
              <a:stCxn id="52251" idx="2"/>
              <a:endCxn id="52266" idx="4"/>
            </p:cNvCxnSpPr>
            <p:nvPr/>
          </p:nvCxnSpPr>
          <p:spPr bwMode="auto">
            <a:xfrm rot="10800000">
              <a:off x="764" y="2874"/>
              <a:ext cx="435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2233" name="Oval 20"/>
            <p:cNvSpPr>
              <a:spLocks noChangeArrowheads="1"/>
            </p:cNvSpPr>
            <p:nvPr/>
          </p:nvSpPr>
          <p:spPr bwMode="auto">
            <a:xfrm>
              <a:off x="2006" y="216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4" name="Oval 21"/>
            <p:cNvSpPr>
              <a:spLocks noChangeArrowheads="1"/>
            </p:cNvSpPr>
            <p:nvPr/>
          </p:nvSpPr>
          <p:spPr bwMode="auto">
            <a:xfrm>
              <a:off x="2013" y="321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2235" name="AutoShape 32"/>
            <p:cNvCxnSpPr>
              <a:cxnSpLocks noChangeShapeType="1"/>
              <a:stCxn id="52269" idx="0"/>
              <a:endCxn id="52240" idx="2"/>
            </p:cNvCxnSpPr>
            <p:nvPr/>
          </p:nvCxnSpPr>
          <p:spPr bwMode="auto">
            <a:xfrm rot="-5400000">
              <a:off x="719" y="2242"/>
              <a:ext cx="316" cy="2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2236" name="AutoShape 34"/>
            <p:cNvCxnSpPr>
              <a:cxnSpLocks noChangeShapeType="1"/>
              <a:stCxn id="52233" idx="4"/>
              <a:endCxn id="52249" idx="0"/>
            </p:cNvCxnSpPr>
            <p:nvPr/>
          </p:nvCxnSpPr>
          <p:spPr bwMode="auto">
            <a:xfrm>
              <a:off x="2048" y="2242"/>
              <a:ext cx="7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2237" name="Group 39"/>
            <p:cNvGrpSpPr>
              <a:grpSpLocks/>
            </p:cNvGrpSpPr>
            <p:nvPr/>
          </p:nvGrpSpPr>
          <p:grpSpPr bwMode="auto">
            <a:xfrm>
              <a:off x="318" y="2375"/>
              <a:ext cx="612" cy="634"/>
              <a:chOff x="113" y="2426"/>
              <a:chExt cx="612" cy="634"/>
            </a:xfrm>
          </p:grpSpPr>
          <p:sp>
            <p:nvSpPr>
              <p:cNvPr id="52265" name="Text Box 40"/>
              <p:cNvSpPr txBox="1">
                <a:spLocks noChangeArrowheads="1"/>
              </p:cNvSpPr>
              <p:nvPr/>
            </p:nvSpPr>
            <p:spPr bwMode="auto">
              <a:xfrm>
                <a:off x="113" y="2426"/>
                <a:ext cx="200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i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52266" name="Oval 41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67" name="Text Box 42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2268" name="Text Box 43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2269" name="Text Box 44"/>
              <p:cNvSpPr txBox="1">
                <a:spLocks noChangeArrowheads="1"/>
              </p:cNvSpPr>
              <p:nvPr/>
            </p:nvSpPr>
            <p:spPr bwMode="auto">
              <a:xfrm>
                <a:off x="500" y="2565"/>
                <a:ext cx="116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  <a:p>
                <a:endParaRPr lang="en-US" sz="1800"/>
              </a:p>
            </p:txBody>
          </p:sp>
          <p:sp>
            <p:nvSpPr>
              <p:cNvPr id="52270" name="Text Box 45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52238" name="AutoShape 46"/>
            <p:cNvCxnSpPr>
              <a:cxnSpLocks noChangeShapeType="1"/>
              <a:stCxn id="52233" idx="6"/>
              <a:endCxn id="52258" idx="0"/>
            </p:cNvCxnSpPr>
            <p:nvPr/>
          </p:nvCxnSpPr>
          <p:spPr bwMode="auto">
            <a:xfrm>
              <a:off x="2089" y="2204"/>
              <a:ext cx="619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2239" name="AutoShape 47"/>
            <p:cNvCxnSpPr>
              <a:cxnSpLocks noChangeShapeType="1"/>
              <a:stCxn id="52234" idx="6"/>
              <a:endCxn id="52260" idx="1"/>
            </p:cNvCxnSpPr>
            <p:nvPr/>
          </p:nvCxnSpPr>
          <p:spPr bwMode="auto">
            <a:xfrm flipV="1">
              <a:off x="2096" y="2842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2240" name="Oval 48"/>
            <p:cNvSpPr>
              <a:spLocks noChangeArrowheads="1"/>
            </p:cNvSpPr>
            <p:nvPr/>
          </p:nvSpPr>
          <p:spPr bwMode="auto">
            <a:xfrm>
              <a:off x="990" y="215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1" name="Oval 49"/>
            <p:cNvSpPr>
              <a:spLocks noChangeArrowheads="1"/>
            </p:cNvSpPr>
            <p:nvPr/>
          </p:nvSpPr>
          <p:spPr bwMode="auto">
            <a:xfrm>
              <a:off x="1326" y="21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2242" name="AutoShape 50"/>
            <p:cNvCxnSpPr>
              <a:cxnSpLocks noChangeShapeType="1"/>
              <a:stCxn id="52233" idx="2"/>
              <a:endCxn id="52241" idx="6"/>
            </p:cNvCxnSpPr>
            <p:nvPr/>
          </p:nvCxnSpPr>
          <p:spPr bwMode="auto">
            <a:xfrm flipH="1">
              <a:off x="1409" y="2204"/>
              <a:ext cx="59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2243" name="Arc 52"/>
            <p:cNvSpPr>
              <a:spLocks/>
            </p:cNvSpPr>
            <p:nvPr/>
          </p:nvSpPr>
          <p:spPr bwMode="auto">
            <a:xfrm>
              <a:off x="1056" y="2041"/>
              <a:ext cx="157" cy="314"/>
            </a:xfrm>
            <a:custGeom>
              <a:avLst/>
              <a:gdLst>
                <a:gd name="T0" fmla="*/ 100 w 21600"/>
                <a:gd name="T1" fmla="*/ 0 h 33363"/>
                <a:gd name="T2" fmla="*/ 100 w 21600"/>
                <a:gd name="T3" fmla="*/ 314 h 33363"/>
                <a:gd name="T4" fmla="*/ 0 w 21600"/>
                <a:gd name="T5" fmla="*/ 157 h 3336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3"/>
                <a:gd name="T11" fmla="*/ 21600 w 21600"/>
                <a:gd name="T12" fmla="*/ 33363 h 33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3" fill="none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</a:path>
                <a:path w="21600" h="33363" stroke="0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  <a:lnTo>
                    <a:pt x="0" y="1669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4" name="Text Box 53"/>
            <p:cNvSpPr txBox="1">
              <a:spLocks noChangeArrowheads="1"/>
            </p:cNvSpPr>
            <p:nvPr/>
          </p:nvSpPr>
          <p:spPr bwMode="auto">
            <a:xfrm>
              <a:off x="800" y="2188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grpSp>
          <p:nvGrpSpPr>
            <p:cNvPr id="52245" name="Group 55"/>
            <p:cNvGrpSpPr>
              <a:grpSpLocks/>
            </p:cNvGrpSpPr>
            <p:nvPr/>
          </p:nvGrpSpPr>
          <p:grpSpPr bwMode="auto">
            <a:xfrm>
              <a:off x="2660" y="2626"/>
              <a:ext cx="111" cy="216"/>
              <a:chOff x="1670" y="2765"/>
              <a:chExt cx="111" cy="216"/>
            </a:xfrm>
          </p:grpSpPr>
          <p:sp>
            <p:nvSpPr>
              <p:cNvPr id="52258" name="Line 56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9" name="Line 57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0" name="Line 58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1" name="Line 59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2" name="Line 60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3" name="Line 61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64" name="Line 62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46" name="Text Box 63"/>
            <p:cNvSpPr txBox="1">
              <a:spLocks noChangeArrowheads="1"/>
            </p:cNvSpPr>
            <p:nvPr/>
          </p:nvSpPr>
          <p:spPr bwMode="auto">
            <a:xfrm>
              <a:off x="2788" y="2602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</a:p>
          </p:txBody>
        </p:sp>
        <p:sp>
          <p:nvSpPr>
            <p:cNvPr id="52247" name="Line 64"/>
            <p:cNvSpPr>
              <a:spLocks noChangeShapeType="1"/>
            </p:cNvSpPr>
            <p:nvPr/>
          </p:nvSpPr>
          <p:spPr bwMode="auto">
            <a:xfrm flipV="1">
              <a:off x="763" y="2619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8" name="Oval 65"/>
            <p:cNvSpPr>
              <a:spLocks noChangeArrowheads="1"/>
            </p:cNvSpPr>
            <p:nvPr/>
          </p:nvSpPr>
          <p:spPr bwMode="auto">
            <a:xfrm>
              <a:off x="1200" y="241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Freeform 66"/>
            <p:cNvSpPr>
              <a:spLocks/>
            </p:cNvSpPr>
            <p:nvPr/>
          </p:nvSpPr>
          <p:spPr bwMode="auto">
            <a:xfrm>
              <a:off x="2006" y="2546"/>
              <a:ext cx="96" cy="288"/>
            </a:xfrm>
            <a:custGeom>
              <a:avLst/>
              <a:gdLst>
                <a:gd name="T0" fmla="*/ 267 w 528"/>
                <a:gd name="T1" fmla="*/ 0 h 936"/>
                <a:gd name="T2" fmla="*/ 93 w 528"/>
                <a:gd name="T3" fmla="*/ 42 h 936"/>
                <a:gd name="T4" fmla="*/ 0 w 528"/>
                <a:gd name="T5" fmla="*/ 114 h 936"/>
                <a:gd name="T6" fmla="*/ 93 w 528"/>
                <a:gd name="T7" fmla="*/ 186 h 936"/>
                <a:gd name="T8" fmla="*/ 466 w 528"/>
                <a:gd name="T9" fmla="*/ 258 h 936"/>
                <a:gd name="T10" fmla="*/ 466 w 528"/>
                <a:gd name="T11" fmla="*/ 150 h 936"/>
                <a:gd name="T12" fmla="*/ 93 w 528"/>
                <a:gd name="T13" fmla="*/ 258 h 936"/>
                <a:gd name="T14" fmla="*/ 0 w 528"/>
                <a:gd name="T15" fmla="*/ 330 h 936"/>
                <a:gd name="T16" fmla="*/ 93 w 528"/>
                <a:gd name="T17" fmla="*/ 402 h 936"/>
                <a:gd name="T18" fmla="*/ 466 w 528"/>
                <a:gd name="T19" fmla="*/ 510 h 936"/>
                <a:gd name="T20" fmla="*/ 466 w 528"/>
                <a:gd name="T21" fmla="*/ 402 h 936"/>
                <a:gd name="T22" fmla="*/ 93 w 528"/>
                <a:gd name="T23" fmla="*/ 510 h 936"/>
                <a:gd name="T24" fmla="*/ 0 w 528"/>
                <a:gd name="T25" fmla="*/ 582 h 936"/>
                <a:gd name="T26" fmla="*/ 93 w 528"/>
                <a:gd name="T27" fmla="*/ 654 h 936"/>
                <a:gd name="T28" fmla="*/ 466 w 528"/>
                <a:gd name="T29" fmla="*/ 762 h 936"/>
                <a:gd name="T30" fmla="*/ 466 w 528"/>
                <a:gd name="T31" fmla="*/ 654 h 936"/>
                <a:gd name="T32" fmla="*/ 93 w 528"/>
                <a:gd name="T33" fmla="*/ 762 h 936"/>
                <a:gd name="T34" fmla="*/ 0 w 528"/>
                <a:gd name="T35" fmla="*/ 834 h 936"/>
                <a:gd name="T36" fmla="*/ 93 w 528"/>
                <a:gd name="T37" fmla="*/ 906 h 936"/>
                <a:gd name="T38" fmla="*/ 264 w 528"/>
                <a:gd name="T39" fmla="*/ 936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52250" name="AutoShape 67"/>
            <p:cNvCxnSpPr>
              <a:cxnSpLocks noChangeShapeType="1"/>
              <a:stCxn id="52234" idx="0"/>
              <a:endCxn id="52249" idx="19"/>
            </p:cNvCxnSpPr>
            <p:nvPr/>
          </p:nvCxnSpPr>
          <p:spPr bwMode="auto">
            <a:xfrm flipH="1" flipV="1">
              <a:off x="2054" y="2834"/>
              <a:ext cx="1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2251" name="Oval 68"/>
            <p:cNvSpPr>
              <a:spLocks noChangeArrowheads="1"/>
            </p:cNvSpPr>
            <p:nvPr/>
          </p:nvSpPr>
          <p:spPr bwMode="auto">
            <a:xfrm>
              <a:off x="1199" y="321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2252" name="AutoShape 69"/>
            <p:cNvCxnSpPr>
              <a:cxnSpLocks noChangeShapeType="1"/>
              <a:stCxn id="52251" idx="6"/>
              <a:endCxn id="52234" idx="2"/>
            </p:cNvCxnSpPr>
            <p:nvPr/>
          </p:nvCxnSpPr>
          <p:spPr bwMode="auto">
            <a:xfrm>
              <a:off x="1282" y="3252"/>
              <a:ext cx="73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2253" name="AutoShape 70"/>
            <p:cNvCxnSpPr>
              <a:cxnSpLocks noChangeShapeType="1"/>
              <a:stCxn id="52251" idx="0"/>
              <a:endCxn id="52248" idx="4"/>
            </p:cNvCxnSpPr>
            <p:nvPr/>
          </p:nvCxnSpPr>
          <p:spPr bwMode="auto">
            <a:xfrm flipV="1">
              <a:off x="1241" y="2496"/>
              <a:ext cx="1" cy="71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2254" name="AutoShape 71"/>
            <p:cNvCxnSpPr>
              <a:cxnSpLocks noChangeShapeType="1"/>
              <a:stCxn id="52241" idx="2"/>
              <a:endCxn id="52240" idx="6"/>
            </p:cNvCxnSpPr>
            <p:nvPr/>
          </p:nvCxnSpPr>
          <p:spPr bwMode="auto">
            <a:xfrm flipH="1" flipV="1">
              <a:off x="1073" y="2198"/>
              <a:ext cx="253" cy="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2255" name="Text Box 72"/>
            <p:cNvSpPr txBox="1">
              <a:spLocks noChangeArrowheads="1"/>
            </p:cNvSpPr>
            <p:nvPr/>
          </p:nvSpPr>
          <p:spPr bwMode="auto">
            <a:xfrm>
              <a:off x="2106" y="2564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L</a:t>
              </a:r>
            </a:p>
          </p:txBody>
        </p:sp>
        <p:sp>
          <p:nvSpPr>
            <p:cNvPr id="52256" name="Line 73"/>
            <p:cNvSpPr>
              <a:spLocks noChangeShapeType="1"/>
            </p:cNvSpPr>
            <p:nvPr/>
          </p:nvSpPr>
          <p:spPr bwMode="auto">
            <a:xfrm>
              <a:off x="1920" y="249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57" name="Text Box 74"/>
            <p:cNvSpPr txBox="1">
              <a:spLocks noChangeArrowheads="1"/>
            </p:cNvSpPr>
            <p:nvPr/>
          </p:nvSpPr>
          <p:spPr bwMode="auto">
            <a:xfrm>
              <a:off x="1680" y="2505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 i="1" baseline="-25000"/>
                <a:t>L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53560AA-7329-4F82-9DC1-F4A7826758AF}" type="slidenum">
              <a:rPr lang="en-US"/>
              <a:pPr lvl="1"/>
              <a:t>15</a:t>
            </a:fld>
            <a:endParaRPr lang="en-US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u="sng" smtClean="0"/>
              <a:t>Example2</a:t>
            </a:r>
            <a:r>
              <a:rPr lang="en-US" sz="2800" smtClean="0"/>
              <a:t>: find the initial and final current conditions at the inductor</a:t>
            </a:r>
          </a:p>
          <a:p>
            <a:pPr lvl="1"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10mA</a:t>
            </a:r>
          </a:p>
        </p:txBody>
      </p:sp>
      <p:grpSp>
        <p:nvGrpSpPr>
          <p:cNvPr id="53255" name="Group 4"/>
          <p:cNvGrpSpPr>
            <a:grpSpLocks/>
          </p:cNvGrpSpPr>
          <p:nvPr/>
        </p:nvGrpSpPr>
        <p:grpSpPr bwMode="auto">
          <a:xfrm>
            <a:off x="228600" y="3352800"/>
            <a:ext cx="4270375" cy="1982788"/>
            <a:chOff x="318" y="2041"/>
            <a:chExt cx="2690" cy="1249"/>
          </a:xfrm>
        </p:grpSpPr>
        <p:cxnSp>
          <p:nvCxnSpPr>
            <p:cNvPr id="53275" name="AutoShape 5"/>
            <p:cNvCxnSpPr>
              <a:cxnSpLocks noChangeShapeType="1"/>
              <a:stCxn id="53294" idx="2"/>
              <a:endCxn id="53309" idx="4"/>
            </p:cNvCxnSpPr>
            <p:nvPr/>
          </p:nvCxnSpPr>
          <p:spPr bwMode="auto">
            <a:xfrm rot="10800000">
              <a:off x="764" y="2874"/>
              <a:ext cx="435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3276" name="Oval 6"/>
            <p:cNvSpPr>
              <a:spLocks noChangeArrowheads="1"/>
            </p:cNvSpPr>
            <p:nvPr/>
          </p:nvSpPr>
          <p:spPr bwMode="auto">
            <a:xfrm>
              <a:off x="2006" y="216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7" name="Oval 7"/>
            <p:cNvSpPr>
              <a:spLocks noChangeArrowheads="1"/>
            </p:cNvSpPr>
            <p:nvPr/>
          </p:nvSpPr>
          <p:spPr bwMode="auto">
            <a:xfrm>
              <a:off x="2013" y="321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3278" name="AutoShape 8"/>
            <p:cNvCxnSpPr>
              <a:cxnSpLocks noChangeShapeType="1"/>
              <a:stCxn id="53312" idx="0"/>
              <a:endCxn id="53283" idx="2"/>
            </p:cNvCxnSpPr>
            <p:nvPr/>
          </p:nvCxnSpPr>
          <p:spPr bwMode="auto">
            <a:xfrm rot="-5400000">
              <a:off x="719" y="2242"/>
              <a:ext cx="316" cy="2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3279" name="AutoShape 9"/>
            <p:cNvCxnSpPr>
              <a:cxnSpLocks noChangeShapeType="1"/>
              <a:stCxn id="53276" idx="4"/>
              <a:endCxn id="53292" idx="0"/>
            </p:cNvCxnSpPr>
            <p:nvPr/>
          </p:nvCxnSpPr>
          <p:spPr bwMode="auto">
            <a:xfrm>
              <a:off x="2048" y="2242"/>
              <a:ext cx="7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3280" name="Group 10"/>
            <p:cNvGrpSpPr>
              <a:grpSpLocks/>
            </p:cNvGrpSpPr>
            <p:nvPr/>
          </p:nvGrpSpPr>
          <p:grpSpPr bwMode="auto">
            <a:xfrm>
              <a:off x="318" y="2375"/>
              <a:ext cx="612" cy="634"/>
              <a:chOff x="113" y="2426"/>
              <a:chExt cx="612" cy="634"/>
            </a:xfrm>
          </p:grpSpPr>
          <p:sp>
            <p:nvSpPr>
              <p:cNvPr id="53308" name="Text Box 11"/>
              <p:cNvSpPr txBox="1">
                <a:spLocks noChangeArrowheads="1"/>
              </p:cNvSpPr>
              <p:nvPr/>
            </p:nvSpPr>
            <p:spPr bwMode="auto">
              <a:xfrm>
                <a:off x="113" y="2426"/>
                <a:ext cx="200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i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53309" name="Oval 12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10" name="Text Box 13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3311" name="Text Box 14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3312" name="Text Box 15"/>
              <p:cNvSpPr txBox="1">
                <a:spLocks noChangeArrowheads="1"/>
              </p:cNvSpPr>
              <p:nvPr/>
            </p:nvSpPr>
            <p:spPr bwMode="auto">
              <a:xfrm>
                <a:off x="500" y="2565"/>
                <a:ext cx="116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  <a:p>
                <a:endParaRPr lang="en-US" sz="1800"/>
              </a:p>
            </p:txBody>
          </p:sp>
          <p:sp>
            <p:nvSpPr>
              <p:cNvPr id="53313" name="Text Box 16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53281" name="AutoShape 17"/>
            <p:cNvCxnSpPr>
              <a:cxnSpLocks noChangeShapeType="1"/>
              <a:stCxn id="53276" idx="6"/>
              <a:endCxn id="53301" idx="0"/>
            </p:cNvCxnSpPr>
            <p:nvPr/>
          </p:nvCxnSpPr>
          <p:spPr bwMode="auto">
            <a:xfrm>
              <a:off x="2089" y="2204"/>
              <a:ext cx="619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3282" name="AutoShape 18"/>
            <p:cNvCxnSpPr>
              <a:cxnSpLocks noChangeShapeType="1"/>
              <a:stCxn id="53277" idx="6"/>
              <a:endCxn id="53303" idx="1"/>
            </p:cNvCxnSpPr>
            <p:nvPr/>
          </p:nvCxnSpPr>
          <p:spPr bwMode="auto">
            <a:xfrm flipV="1">
              <a:off x="2096" y="2842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3283" name="Oval 19"/>
            <p:cNvSpPr>
              <a:spLocks noChangeArrowheads="1"/>
            </p:cNvSpPr>
            <p:nvPr/>
          </p:nvSpPr>
          <p:spPr bwMode="auto">
            <a:xfrm>
              <a:off x="990" y="215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4" name="Oval 20"/>
            <p:cNvSpPr>
              <a:spLocks noChangeArrowheads="1"/>
            </p:cNvSpPr>
            <p:nvPr/>
          </p:nvSpPr>
          <p:spPr bwMode="auto">
            <a:xfrm>
              <a:off x="1326" y="21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3285" name="AutoShape 21"/>
            <p:cNvCxnSpPr>
              <a:cxnSpLocks noChangeShapeType="1"/>
              <a:stCxn id="53276" idx="2"/>
              <a:endCxn id="53284" idx="6"/>
            </p:cNvCxnSpPr>
            <p:nvPr/>
          </p:nvCxnSpPr>
          <p:spPr bwMode="auto">
            <a:xfrm flipH="1">
              <a:off x="1409" y="2204"/>
              <a:ext cx="59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3286" name="Arc 22"/>
            <p:cNvSpPr>
              <a:spLocks/>
            </p:cNvSpPr>
            <p:nvPr/>
          </p:nvSpPr>
          <p:spPr bwMode="auto">
            <a:xfrm>
              <a:off x="1056" y="2041"/>
              <a:ext cx="157" cy="314"/>
            </a:xfrm>
            <a:custGeom>
              <a:avLst/>
              <a:gdLst>
                <a:gd name="T0" fmla="*/ 100 w 21600"/>
                <a:gd name="T1" fmla="*/ 0 h 33363"/>
                <a:gd name="T2" fmla="*/ 100 w 21600"/>
                <a:gd name="T3" fmla="*/ 314 h 33363"/>
                <a:gd name="T4" fmla="*/ 0 w 21600"/>
                <a:gd name="T5" fmla="*/ 157 h 3336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3"/>
                <a:gd name="T11" fmla="*/ 21600 w 21600"/>
                <a:gd name="T12" fmla="*/ 33363 h 33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3" fill="none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</a:path>
                <a:path w="21600" h="33363" stroke="0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  <a:lnTo>
                    <a:pt x="0" y="1669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7" name="Text Box 23"/>
            <p:cNvSpPr txBox="1">
              <a:spLocks noChangeArrowheads="1"/>
            </p:cNvSpPr>
            <p:nvPr/>
          </p:nvSpPr>
          <p:spPr bwMode="auto">
            <a:xfrm>
              <a:off x="800" y="2188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grpSp>
          <p:nvGrpSpPr>
            <p:cNvPr id="53288" name="Group 24"/>
            <p:cNvGrpSpPr>
              <a:grpSpLocks/>
            </p:cNvGrpSpPr>
            <p:nvPr/>
          </p:nvGrpSpPr>
          <p:grpSpPr bwMode="auto">
            <a:xfrm>
              <a:off x="2660" y="2626"/>
              <a:ext cx="111" cy="216"/>
              <a:chOff x="1670" y="2765"/>
              <a:chExt cx="111" cy="216"/>
            </a:xfrm>
          </p:grpSpPr>
          <p:sp>
            <p:nvSpPr>
              <p:cNvPr id="53301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2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3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4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5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6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7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89" name="Text Box 32"/>
            <p:cNvSpPr txBox="1">
              <a:spLocks noChangeArrowheads="1"/>
            </p:cNvSpPr>
            <p:nvPr/>
          </p:nvSpPr>
          <p:spPr bwMode="auto">
            <a:xfrm>
              <a:off x="2788" y="2602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</a:p>
          </p:txBody>
        </p:sp>
        <p:sp>
          <p:nvSpPr>
            <p:cNvPr id="53290" name="Line 33"/>
            <p:cNvSpPr>
              <a:spLocks noChangeShapeType="1"/>
            </p:cNvSpPr>
            <p:nvPr/>
          </p:nvSpPr>
          <p:spPr bwMode="auto">
            <a:xfrm flipV="1">
              <a:off x="763" y="2619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91" name="Oval 34"/>
            <p:cNvSpPr>
              <a:spLocks noChangeArrowheads="1"/>
            </p:cNvSpPr>
            <p:nvPr/>
          </p:nvSpPr>
          <p:spPr bwMode="auto">
            <a:xfrm>
              <a:off x="1200" y="241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2" name="Freeform 35"/>
            <p:cNvSpPr>
              <a:spLocks/>
            </p:cNvSpPr>
            <p:nvPr/>
          </p:nvSpPr>
          <p:spPr bwMode="auto">
            <a:xfrm>
              <a:off x="2006" y="2546"/>
              <a:ext cx="96" cy="288"/>
            </a:xfrm>
            <a:custGeom>
              <a:avLst/>
              <a:gdLst>
                <a:gd name="T0" fmla="*/ 267 w 528"/>
                <a:gd name="T1" fmla="*/ 0 h 936"/>
                <a:gd name="T2" fmla="*/ 93 w 528"/>
                <a:gd name="T3" fmla="*/ 42 h 936"/>
                <a:gd name="T4" fmla="*/ 0 w 528"/>
                <a:gd name="T5" fmla="*/ 114 h 936"/>
                <a:gd name="T6" fmla="*/ 93 w 528"/>
                <a:gd name="T7" fmla="*/ 186 h 936"/>
                <a:gd name="T8" fmla="*/ 466 w 528"/>
                <a:gd name="T9" fmla="*/ 258 h 936"/>
                <a:gd name="T10" fmla="*/ 466 w 528"/>
                <a:gd name="T11" fmla="*/ 150 h 936"/>
                <a:gd name="T12" fmla="*/ 93 w 528"/>
                <a:gd name="T13" fmla="*/ 258 h 936"/>
                <a:gd name="T14" fmla="*/ 0 w 528"/>
                <a:gd name="T15" fmla="*/ 330 h 936"/>
                <a:gd name="T16" fmla="*/ 93 w 528"/>
                <a:gd name="T17" fmla="*/ 402 h 936"/>
                <a:gd name="T18" fmla="*/ 466 w 528"/>
                <a:gd name="T19" fmla="*/ 510 h 936"/>
                <a:gd name="T20" fmla="*/ 466 w 528"/>
                <a:gd name="T21" fmla="*/ 402 h 936"/>
                <a:gd name="T22" fmla="*/ 93 w 528"/>
                <a:gd name="T23" fmla="*/ 510 h 936"/>
                <a:gd name="T24" fmla="*/ 0 w 528"/>
                <a:gd name="T25" fmla="*/ 582 h 936"/>
                <a:gd name="T26" fmla="*/ 93 w 528"/>
                <a:gd name="T27" fmla="*/ 654 h 936"/>
                <a:gd name="T28" fmla="*/ 466 w 528"/>
                <a:gd name="T29" fmla="*/ 762 h 936"/>
                <a:gd name="T30" fmla="*/ 466 w 528"/>
                <a:gd name="T31" fmla="*/ 654 h 936"/>
                <a:gd name="T32" fmla="*/ 93 w 528"/>
                <a:gd name="T33" fmla="*/ 762 h 936"/>
                <a:gd name="T34" fmla="*/ 0 w 528"/>
                <a:gd name="T35" fmla="*/ 834 h 936"/>
                <a:gd name="T36" fmla="*/ 93 w 528"/>
                <a:gd name="T37" fmla="*/ 906 h 936"/>
                <a:gd name="T38" fmla="*/ 264 w 528"/>
                <a:gd name="T39" fmla="*/ 936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53293" name="AutoShape 36"/>
            <p:cNvCxnSpPr>
              <a:cxnSpLocks noChangeShapeType="1"/>
              <a:stCxn id="53277" idx="0"/>
              <a:endCxn id="53292" idx="19"/>
            </p:cNvCxnSpPr>
            <p:nvPr/>
          </p:nvCxnSpPr>
          <p:spPr bwMode="auto">
            <a:xfrm flipH="1" flipV="1">
              <a:off x="2054" y="2834"/>
              <a:ext cx="1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3294" name="Oval 37"/>
            <p:cNvSpPr>
              <a:spLocks noChangeArrowheads="1"/>
            </p:cNvSpPr>
            <p:nvPr/>
          </p:nvSpPr>
          <p:spPr bwMode="auto">
            <a:xfrm>
              <a:off x="1199" y="321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3295" name="AutoShape 38"/>
            <p:cNvCxnSpPr>
              <a:cxnSpLocks noChangeShapeType="1"/>
              <a:stCxn id="53294" idx="6"/>
              <a:endCxn id="53277" idx="2"/>
            </p:cNvCxnSpPr>
            <p:nvPr/>
          </p:nvCxnSpPr>
          <p:spPr bwMode="auto">
            <a:xfrm>
              <a:off x="1282" y="3252"/>
              <a:ext cx="73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3296" name="AutoShape 39"/>
            <p:cNvCxnSpPr>
              <a:cxnSpLocks noChangeShapeType="1"/>
              <a:stCxn id="53294" idx="0"/>
              <a:endCxn id="53291" idx="4"/>
            </p:cNvCxnSpPr>
            <p:nvPr/>
          </p:nvCxnSpPr>
          <p:spPr bwMode="auto">
            <a:xfrm flipV="1">
              <a:off x="1241" y="2496"/>
              <a:ext cx="1" cy="71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3297" name="AutoShape 40"/>
            <p:cNvCxnSpPr>
              <a:cxnSpLocks noChangeShapeType="1"/>
              <a:stCxn id="53284" idx="2"/>
              <a:endCxn id="53283" idx="6"/>
            </p:cNvCxnSpPr>
            <p:nvPr/>
          </p:nvCxnSpPr>
          <p:spPr bwMode="auto">
            <a:xfrm flipH="1" flipV="1">
              <a:off x="1073" y="2198"/>
              <a:ext cx="253" cy="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3298" name="Text Box 41"/>
            <p:cNvSpPr txBox="1">
              <a:spLocks noChangeArrowheads="1"/>
            </p:cNvSpPr>
            <p:nvPr/>
          </p:nvSpPr>
          <p:spPr bwMode="auto">
            <a:xfrm>
              <a:off x="2106" y="2564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L</a:t>
              </a:r>
            </a:p>
          </p:txBody>
        </p:sp>
        <p:sp>
          <p:nvSpPr>
            <p:cNvPr id="53299" name="Line 42"/>
            <p:cNvSpPr>
              <a:spLocks noChangeShapeType="1"/>
            </p:cNvSpPr>
            <p:nvPr/>
          </p:nvSpPr>
          <p:spPr bwMode="auto">
            <a:xfrm>
              <a:off x="1920" y="249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0" name="Text Box 43"/>
            <p:cNvSpPr txBox="1">
              <a:spLocks noChangeArrowheads="1"/>
            </p:cNvSpPr>
            <p:nvPr/>
          </p:nvSpPr>
          <p:spPr bwMode="auto">
            <a:xfrm>
              <a:off x="1680" y="2505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 i="1" baseline="-25000"/>
                <a:t>L</a:t>
              </a:r>
            </a:p>
          </p:txBody>
        </p:sp>
      </p:grpSp>
      <p:sp>
        <p:nvSpPr>
          <p:cNvPr id="53256" name="Text Box 44"/>
          <p:cNvSpPr txBox="1">
            <a:spLocks noChangeArrowheads="1"/>
          </p:cNvSpPr>
          <p:nvPr/>
        </p:nvSpPr>
        <p:spPr bwMode="auto">
          <a:xfrm>
            <a:off x="4632325" y="2324100"/>
            <a:ext cx="4130675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1800"/>
              <a:t>Initial conditions – assume the current across the inductor is in steady-state.</a:t>
            </a:r>
          </a:p>
        </p:txBody>
      </p:sp>
      <p:grpSp>
        <p:nvGrpSpPr>
          <p:cNvPr id="53257" name="Group 88"/>
          <p:cNvGrpSpPr>
            <a:grpSpLocks/>
          </p:cNvGrpSpPr>
          <p:nvPr/>
        </p:nvGrpSpPr>
        <p:grpSpPr bwMode="auto">
          <a:xfrm>
            <a:off x="5661025" y="3581400"/>
            <a:ext cx="2568575" cy="1785938"/>
            <a:chOff x="3566" y="2341"/>
            <a:chExt cx="1618" cy="1125"/>
          </a:xfrm>
        </p:grpSpPr>
        <p:cxnSp>
          <p:nvCxnSpPr>
            <p:cNvPr id="53260" name="AutoShape 49"/>
            <p:cNvCxnSpPr>
              <a:cxnSpLocks noChangeShapeType="1"/>
              <a:stCxn id="53262" idx="2"/>
              <a:endCxn id="53270" idx="4"/>
            </p:cNvCxnSpPr>
            <p:nvPr/>
          </p:nvCxnSpPr>
          <p:spPr bwMode="auto">
            <a:xfrm rot="10800000">
              <a:off x="4012" y="3050"/>
              <a:ext cx="1089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3261" name="Oval 50"/>
            <p:cNvSpPr>
              <a:spLocks noChangeArrowheads="1"/>
            </p:cNvSpPr>
            <p:nvPr/>
          </p:nvSpPr>
          <p:spPr bwMode="auto">
            <a:xfrm>
              <a:off x="5094" y="234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2" name="Oval 51"/>
            <p:cNvSpPr>
              <a:spLocks noChangeArrowheads="1"/>
            </p:cNvSpPr>
            <p:nvPr/>
          </p:nvSpPr>
          <p:spPr bwMode="auto">
            <a:xfrm>
              <a:off x="5101" y="338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3263" name="AutoShape 52"/>
            <p:cNvCxnSpPr>
              <a:cxnSpLocks noChangeShapeType="1"/>
              <a:stCxn id="53273" idx="0"/>
              <a:endCxn id="53261" idx="2"/>
            </p:cNvCxnSpPr>
            <p:nvPr/>
          </p:nvCxnSpPr>
          <p:spPr bwMode="auto">
            <a:xfrm rot="-5400000">
              <a:off x="4398" y="1993"/>
              <a:ext cx="310" cy="10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3264" name="AutoShape 53"/>
            <p:cNvCxnSpPr>
              <a:cxnSpLocks noChangeShapeType="1"/>
              <a:stCxn id="53261" idx="4"/>
              <a:endCxn id="53262" idx="0"/>
            </p:cNvCxnSpPr>
            <p:nvPr/>
          </p:nvCxnSpPr>
          <p:spPr bwMode="auto">
            <a:xfrm>
              <a:off x="5136" y="2418"/>
              <a:ext cx="7" cy="97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3265" name="Group 54"/>
            <p:cNvGrpSpPr>
              <a:grpSpLocks/>
            </p:cNvGrpSpPr>
            <p:nvPr/>
          </p:nvGrpSpPr>
          <p:grpSpPr bwMode="auto">
            <a:xfrm>
              <a:off x="3566" y="2551"/>
              <a:ext cx="612" cy="634"/>
              <a:chOff x="113" y="2426"/>
              <a:chExt cx="612" cy="634"/>
            </a:xfrm>
          </p:grpSpPr>
          <p:sp>
            <p:nvSpPr>
              <p:cNvPr id="53269" name="Text Box 55"/>
              <p:cNvSpPr txBox="1">
                <a:spLocks noChangeArrowheads="1"/>
              </p:cNvSpPr>
              <p:nvPr/>
            </p:nvSpPr>
            <p:spPr bwMode="auto">
              <a:xfrm>
                <a:off x="113" y="2426"/>
                <a:ext cx="200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i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53270" name="Oval 56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1" name="Text Box 57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3272" name="Text Box 58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3273" name="Text Box 59"/>
              <p:cNvSpPr txBox="1">
                <a:spLocks noChangeArrowheads="1"/>
              </p:cNvSpPr>
              <p:nvPr/>
            </p:nvSpPr>
            <p:spPr bwMode="auto">
              <a:xfrm>
                <a:off x="500" y="2565"/>
                <a:ext cx="116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  <a:p>
                <a:endParaRPr lang="en-US" sz="1800"/>
              </a:p>
            </p:txBody>
          </p:sp>
          <p:sp>
            <p:nvSpPr>
              <p:cNvPr id="53274" name="Text Box 60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53266" name="Line 77"/>
            <p:cNvSpPr>
              <a:spLocks noChangeShapeType="1"/>
            </p:cNvSpPr>
            <p:nvPr/>
          </p:nvSpPr>
          <p:spPr bwMode="auto">
            <a:xfrm flipV="1">
              <a:off x="4011" y="2795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7" name="Line 86"/>
            <p:cNvSpPr>
              <a:spLocks noChangeShapeType="1"/>
            </p:cNvSpPr>
            <p:nvPr/>
          </p:nvSpPr>
          <p:spPr bwMode="auto">
            <a:xfrm>
              <a:off x="5008" y="2672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8" name="Text Box 87"/>
            <p:cNvSpPr txBox="1">
              <a:spLocks noChangeArrowheads="1"/>
            </p:cNvSpPr>
            <p:nvPr/>
          </p:nvSpPr>
          <p:spPr bwMode="auto">
            <a:xfrm>
              <a:off x="4768" y="2681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 i="1" baseline="-25000"/>
                <a:t>L</a:t>
              </a:r>
            </a:p>
          </p:txBody>
        </p:sp>
      </p:grpSp>
      <p:sp>
        <p:nvSpPr>
          <p:cNvPr id="53258" name="Text Box 89"/>
          <p:cNvSpPr txBox="1">
            <a:spLocks noChangeArrowheads="1"/>
          </p:cNvSpPr>
          <p:nvPr/>
        </p:nvSpPr>
        <p:spPr bwMode="auto">
          <a:xfrm>
            <a:off x="2849563" y="5518150"/>
            <a:ext cx="4719637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/>
              <a:t>NB</a:t>
            </a:r>
            <a:r>
              <a:rPr lang="en-US" sz="1800"/>
              <a:t>: in DC steady state inductors act like </a:t>
            </a:r>
            <a:r>
              <a:rPr lang="en-US" sz="1800" b="1"/>
              <a:t>short circuits</a:t>
            </a:r>
            <a:r>
              <a:rPr lang="en-US" sz="1800"/>
              <a:t>, thus no current flows through </a:t>
            </a:r>
            <a:r>
              <a:rPr lang="en-US" sz="1800" b="1"/>
              <a:t>R</a:t>
            </a:r>
          </a:p>
        </p:txBody>
      </p:sp>
      <p:sp>
        <p:nvSpPr>
          <p:cNvPr id="53259" name="AutoShape 90"/>
          <p:cNvSpPr>
            <a:spLocks noChangeArrowheads="1"/>
          </p:cNvSpPr>
          <p:nvPr/>
        </p:nvSpPr>
        <p:spPr bwMode="auto">
          <a:xfrm>
            <a:off x="4800600" y="4183063"/>
            <a:ext cx="784225" cy="436562"/>
          </a:xfrm>
          <a:prstGeom prst="rightArrow">
            <a:avLst>
              <a:gd name="adj1" fmla="val 50000"/>
              <a:gd name="adj2" fmla="val 44909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24098F7-C430-4BB6-9147-EA8CD20B119B}" type="slidenum">
              <a:rPr lang="en-US"/>
              <a:pPr lvl="1"/>
              <a:t>16</a:t>
            </a:fld>
            <a:endParaRPr lang="en-US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u="sng" smtClean="0"/>
              <a:t>Example2</a:t>
            </a:r>
            <a:r>
              <a:rPr lang="en-US" sz="2800" smtClean="0"/>
              <a:t>: find the initial and final current conditions at the inductor</a:t>
            </a:r>
          </a:p>
          <a:p>
            <a:pPr lvl="1"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10mA</a:t>
            </a:r>
          </a:p>
        </p:txBody>
      </p:sp>
      <p:sp>
        <p:nvSpPr>
          <p:cNvPr id="6152" name="Text Box 44"/>
          <p:cNvSpPr txBox="1">
            <a:spLocks noChangeArrowheads="1"/>
          </p:cNvSpPr>
          <p:nvPr/>
        </p:nvSpPr>
        <p:spPr bwMode="auto">
          <a:xfrm>
            <a:off x="4343400" y="2324100"/>
            <a:ext cx="44196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1800"/>
              <a:t>Initial conditions – assume the current across the inductor is in steady-state.</a:t>
            </a:r>
          </a:p>
        </p:txBody>
      </p:sp>
      <p:graphicFrame>
        <p:nvGraphicFramePr>
          <p:cNvPr id="6146" name="Object 45"/>
          <p:cNvGraphicFramePr>
            <a:graphicFrameLocks noChangeAspect="1"/>
          </p:cNvGraphicFramePr>
          <p:nvPr/>
        </p:nvGraphicFramePr>
        <p:xfrm>
          <a:off x="5867400" y="4051300"/>
          <a:ext cx="1981200" cy="949325"/>
        </p:xfrm>
        <a:graphic>
          <a:graphicData uri="http://schemas.openxmlformats.org/presentationml/2006/ole">
            <p:oleObj spid="_x0000_s6146" name="Equation" r:id="rId3" imgW="901440" imgH="431640" progId="Equation.3">
              <p:embed/>
            </p:oleObj>
          </a:graphicData>
        </a:graphic>
      </p:graphicFrame>
      <p:grpSp>
        <p:nvGrpSpPr>
          <p:cNvPr id="6153" name="Group 47"/>
          <p:cNvGrpSpPr>
            <a:grpSpLocks/>
          </p:cNvGrpSpPr>
          <p:nvPr/>
        </p:nvGrpSpPr>
        <p:grpSpPr bwMode="auto">
          <a:xfrm>
            <a:off x="1295400" y="3379788"/>
            <a:ext cx="2568575" cy="1785937"/>
            <a:chOff x="3566" y="2341"/>
            <a:chExt cx="1618" cy="1125"/>
          </a:xfrm>
        </p:grpSpPr>
        <p:cxnSp>
          <p:nvCxnSpPr>
            <p:cNvPr id="6154" name="AutoShape 48"/>
            <p:cNvCxnSpPr>
              <a:cxnSpLocks noChangeShapeType="1"/>
              <a:stCxn id="6156" idx="2"/>
              <a:endCxn id="6164" idx="4"/>
            </p:cNvCxnSpPr>
            <p:nvPr/>
          </p:nvCxnSpPr>
          <p:spPr bwMode="auto">
            <a:xfrm rot="10800000">
              <a:off x="4012" y="3050"/>
              <a:ext cx="1089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6155" name="Oval 49"/>
            <p:cNvSpPr>
              <a:spLocks noChangeArrowheads="1"/>
            </p:cNvSpPr>
            <p:nvPr/>
          </p:nvSpPr>
          <p:spPr bwMode="auto">
            <a:xfrm>
              <a:off x="5094" y="234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Oval 50"/>
            <p:cNvSpPr>
              <a:spLocks noChangeArrowheads="1"/>
            </p:cNvSpPr>
            <p:nvPr/>
          </p:nvSpPr>
          <p:spPr bwMode="auto">
            <a:xfrm>
              <a:off x="5101" y="338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57" name="AutoShape 51"/>
            <p:cNvCxnSpPr>
              <a:cxnSpLocks noChangeShapeType="1"/>
              <a:stCxn id="6167" idx="0"/>
              <a:endCxn id="6155" idx="2"/>
            </p:cNvCxnSpPr>
            <p:nvPr/>
          </p:nvCxnSpPr>
          <p:spPr bwMode="auto">
            <a:xfrm rot="-5400000">
              <a:off x="4398" y="1993"/>
              <a:ext cx="310" cy="108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6158" name="AutoShape 52"/>
            <p:cNvCxnSpPr>
              <a:cxnSpLocks noChangeShapeType="1"/>
              <a:stCxn id="6155" idx="4"/>
              <a:endCxn id="6156" idx="0"/>
            </p:cNvCxnSpPr>
            <p:nvPr/>
          </p:nvCxnSpPr>
          <p:spPr bwMode="auto">
            <a:xfrm>
              <a:off x="5136" y="2418"/>
              <a:ext cx="7" cy="97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6159" name="Group 53"/>
            <p:cNvGrpSpPr>
              <a:grpSpLocks/>
            </p:cNvGrpSpPr>
            <p:nvPr/>
          </p:nvGrpSpPr>
          <p:grpSpPr bwMode="auto">
            <a:xfrm>
              <a:off x="3566" y="2551"/>
              <a:ext cx="612" cy="634"/>
              <a:chOff x="113" y="2426"/>
              <a:chExt cx="612" cy="634"/>
            </a:xfrm>
          </p:grpSpPr>
          <p:sp>
            <p:nvSpPr>
              <p:cNvPr id="6163" name="Text Box 54"/>
              <p:cNvSpPr txBox="1">
                <a:spLocks noChangeArrowheads="1"/>
              </p:cNvSpPr>
              <p:nvPr/>
            </p:nvSpPr>
            <p:spPr bwMode="auto">
              <a:xfrm>
                <a:off x="113" y="2426"/>
                <a:ext cx="200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i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6164" name="Oval 55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5" name="Text Box 56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6166" name="Text Box 57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6167" name="Text Box 58"/>
              <p:cNvSpPr txBox="1">
                <a:spLocks noChangeArrowheads="1"/>
              </p:cNvSpPr>
              <p:nvPr/>
            </p:nvSpPr>
            <p:spPr bwMode="auto">
              <a:xfrm>
                <a:off x="500" y="2565"/>
                <a:ext cx="116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  <a:p>
                <a:endParaRPr lang="en-US" sz="1800"/>
              </a:p>
            </p:txBody>
          </p:sp>
          <p:sp>
            <p:nvSpPr>
              <p:cNvPr id="6168" name="Text Box 59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6160" name="Line 60"/>
            <p:cNvSpPr>
              <a:spLocks noChangeShapeType="1"/>
            </p:cNvSpPr>
            <p:nvPr/>
          </p:nvSpPr>
          <p:spPr bwMode="auto">
            <a:xfrm flipV="1">
              <a:off x="4011" y="2795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61"/>
            <p:cNvSpPr>
              <a:spLocks noChangeShapeType="1"/>
            </p:cNvSpPr>
            <p:nvPr/>
          </p:nvSpPr>
          <p:spPr bwMode="auto">
            <a:xfrm>
              <a:off x="5008" y="2672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Text Box 62"/>
            <p:cNvSpPr txBox="1">
              <a:spLocks noChangeArrowheads="1"/>
            </p:cNvSpPr>
            <p:nvPr/>
          </p:nvSpPr>
          <p:spPr bwMode="auto">
            <a:xfrm>
              <a:off x="4768" y="2681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 i="1" baseline="-25000"/>
                <a:t>L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D8BBE8A-7CD3-4C68-91C4-41B221D7EA6D}" type="slidenum">
              <a:rPr lang="en-US"/>
              <a:pPr lvl="1"/>
              <a:t>17</a:t>
            </a:fld>
            <a:endParaRPr lang="en-US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u="sng" smtClean="0"/>
              <a:t>Example2</a:t>
            </a:r>
            <a:r>
              <a:rPr lang="en-US" sz="2800" smtClean="0"/>
              <a:t>: find the initial and final current conditions at the inductor</a:t>
            </a:r>
          </a:p>
          <a:p>
            <a:pPr lvl="1"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10mA</a:t>
            </a:r>
          </a:p>
        </p:txBody>
      </p:sp>
      <p:grpSp>
        <p:nvGrpSpPr>
          <p:cNvPr id="54279" name="Group 62"/>
          <p:cNvGrpSpPr>
            <a:grpSpLocks/>
          </p:cNvGrpSpPr>
          <p:nvPr/>
        </p:nvGrpSpPr>
        <p:grpSpPr bwMode="auto">
          <a:xfrm>
            <a:off x="228600" y="3352800"/>
            <a:ext cx="4270375" cy="1982788"/>
            <a:chOff x="144" y="2112"/>
            <a:chExt cx="2690" cy="1249"/>
          </a:xfrm>
        </p:grpSpPr>
        <p:cxnSp>
          <p:nvCxnSpPr>
            <p:cNvPr id="54303" name="AutoShape 5"/>
            <p:cNvCxnSpPr>
              <a:cxnSpLocks noChangeShapeType="1"/>
              <a:stCxn id="54322" idx="2"/>
              <a:endCxn id="54337" idx="4"/>
            </p:cNvCxnSpPr>
            <p:nvPr/>
          </p:nvCxnSpPr>
          <p:spPr bwMode="auto">
            <a:xfrm rot="10800000">
              <a:off x="590" y="2945"/>
              <a:ext cx="435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4304" name="Oval 6"/>
            <p:cNvSpPr>
              <a:spLocks noChangeArrowheads="1"/>
            </p:cNvSpPr>
            <p:nvPr/>
          </p:nvSpPr>
          <p:spPr bwMode="auto">
            <a:xfrm>
              <a:off x="1832" y="2236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5" name="Oval 7"/>
            <p:cNvSpPr>
              <a:spLocks noChangeArrowheads="1"/>
            </p:cNvSpPr>
            <p:nvPr/>
          </p:nvSpPr>
          <p:spPr bwMode="auto">
            <a:xfrm>
              <a:off x="1839" y="328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306" name="AutoShape 8"/>
            <p:cNvCxnSpPr>
              <a:cxnSpLocks noChangeShapeType="1"/>
              <a:stCxn id="54340" idx="0"/>
              <a:endCxn id="54311" idx="2"/>
            </p:cNvCxnSpPr>
            <p:nvPr/>
          </p:nvCxnSpPr>
          <p:spPr bwMode="auto">
            <a:xfrm rot="-5400000">
              <a:off x="545" y="2313"/>
              <a:ext cx="316" cy="2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4307" name="AutoShape 9"/>
            <p:cNvCxnSpPr>
              <a:cxnSpLocks noChangeShapeType="1"/>
              <a:stCxn id="54304" idx="4"/>
              <a:endCxn id="54320" idx="0"/>
            </p:cNvCxnSpPr>
            <p:nvPr/>
          </p:nvCxnSpPr>
          <p:spPr bwMode="auto">
            <a:xfrm>
              <a:off x="1874" y="2313"/>
              <a:ext cx="7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4308" name="Group 10"/>
            <p:cNvGrpSpPr>
              <a:grpSpLocks/>
            </p:cNvGrpSpPr>
            <p:nvPr/>
          </p:nvGrpSpPr>
          <p:grpSpPr bwMode="auto">
            <a:xfrm>
              <a:off x="144" y="2446"/>
              <a:ext cx="612" cy="634"/>
              <a:chOff x="113" y="2426"/>
              <a:chExt cx="612" cy="634"/>
            </a:xfrm>
          </p:grpSpPr>
          <p:sp>
            <p:nvSpPr>
              <p:cNvPr id="54336" name="Text Box 11"/>
              <p:cNvSpPr txBox="1">
                <a:spLocks noChangeArrowheads="1"/>
              </p:cNvSpPr>
              <p:nvPr/>
            </p:nvSpPr>
            <p:spPr bwMode="auto">
              <a:xfrm>
                <a:off x="113" y="2426"/>
                <a:ext cx="200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i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54337" name="Oval 12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8" name="Text Box 13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4339" name="Text Box 14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4340" name="Text Box 15"/>
              <p:cNvSpPr txBox="1">
                <a:spLocks noChangeArrowheads="1"/>
              </p:cNvSpPr>
              <p:nvPr/>
            </p:nvSpPr>
            <p:spPr bwMode="auto">
              <a:xfrm>
                <a:off x="500" y="2565"/>
                <a:ext cx="116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  <a:p>
                <a:endParaRPr lang="en-US" sz="1800"/>
              </a:p>
            </p:txBody>
          </p:sp>
          <p:sp>
            <p:nvSpPr>
              <p:cNvPr id="54341" name="Text Box 16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54309" name="AutoShape 17"/>
            <p:cNvCxnSpPr>
              <a:cxnSpLocks noChangeShapeType="1"/>
              <a:stCxn id="54304" idx="6"/>
              <a:endCxn id="54329" idx="0"/>
            </p:cNvCxnSpPr>
            <p:nvPr/>
          </p:nvCxnSpPr>
          <p:spPr bwMode="auto">
            <a:xfrm>
              <a:off x="1915" y="2275"/>
              <a:ext cx="619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4310" name="AutoShape 18"/>
            <p:cNvCxnSpPr>
              <a:cxnSpLocks noChangeShapeType="1"/>
              <a:stCxn id="54305" idx="6"/>
              <a:endCxn id="54331" idx="1"/>
            </p:cNvCxnSpPr>
            <p:nvPr/>
          </p:nvCxnSpPr>
          <p:spPr bwMode="auto">
            <a:xfrm flipV="1">
              <a:off x="1922" y="2913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4311" name="Oval 19"/>
            <p:cNvSpPr>
              <a:spLocks noChangeArrowheads="1"/>
            </p:cNvSpPr>
            <p:nvPr/>
          </p:nvSpPr>
          <p:spPr bwMode="auto">
            <a:xfrm>
              <a:off x="816" y="223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2" name="Oval 20"/>
            <p:cNvSpPr>
              <a:spLocks noChangeArrowheads="1"/>
            </p:cNvSpPr>
            <p:nvPr/>
          </p:nvSpPr>
          <p:spPr bwMode="auto">
            <a:xfrm>
              <a:off x="1152" y="223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313" name="AutoShape 21"/>
            <p:cNvCxnSpPr>
              <a:cxnSpLocks noChangeShapeType="1"/>
              <a:stCxn id="54304" idx="2"/>
              <a:endCxn id="54312" idx="6"/>
            </p:cNvCxnSpPr>
            <p:nvPr/>
          </p:nvCxnSpPr>
          <p:spPr bwMode="auto">
            <a:xfrm flipH="1">
              <a:off x="1235" y="2275"/>
              <a:ext cx="59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4314" name="Arc 22"/>
            <p:cNvSpPr>
              <a:spLocks/>
            </p:cNvSpPr>
            <p:nvPr/>
          </p:nvSpPr>
          <p:spPr bwMode="auto">
            <a:xfrm>
              <a:off x="882" y="2112"/>
              <a:ext cx="157" cy="314"/>
            </a:xfrm>
            <a:custGeom>
              <a:avLst/>
              <a:gdLst>
                <a:gd name="T0" fmla="*/ 100 w 21600"/>
                <a:gd name="T1" fmla="*/ 0 h 33363"/>
                <a:gd name="T2" fmla="*/ 100 w 21600"/>
                <a:gd name="T3" fmla="*/ 314 h 33363"/>
                <a:gd name="T4" fmla="*/ 0 w 21600"/>
                <a:gd name="T5" fmla="*/ 157 h 3336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3"/>
                <a:gd name="T11" fmla="*/ 21600 w 21600"/>
                <a:gd name="T12" fmla="*/ 33363 h 33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3" fill="none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</a:path>
                <a:path w="21600" h="33363" stroke="0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  <a:lnTo>
                    <a:pt x="0" y="1669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5" name="Text Box 23"/>
            <p:cNvSpPr txBox="1">
              <a:spLocks noChangeArrowheads="1"/>
            </p:cNvSpPr>
            <p:nvPr/>
          </p:nvSpPr>
          <p:spPr bwMode="auto">
            <a:xfrm>
              <a:off x="626" y="2259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grpSp>
          <p:nvGrpSpPr>
            <p:cNvPr id="54316" name="Group 24"/>
            <p:cNvGrpSpPr>
              <a:grpSpLocks/>
            </p:cNvGrpSpPr>
            <p:nvPr/>
          </p:nvGrpSpPr>
          <p:grpSpPr bwMode="auto">
            <a:xfrm>
              <a:off x="2486" y="2697"/>
              <a:ext cx="111" cy="216"/>
              <a:chOff x="1670" y="2765"/>
              <a:chExt cx="111" cy="216"/>
            </a:xfrm>
          </p:grpSpPr>
          <p:sp>
            <p:nvSpPr>
              <p:cNvPr id="54329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0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1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2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3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4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5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317" name="Text Box 32"/>
            <p:cNvSpPr txBox="1">
              <a:spLocks noChangeArrowheads="1"/>
            </p:cNvSpPr>
            <p:nvPr/>
          </p:nvSpPr>
          <p:spPr bwMode="auto">
            <a:xfrm>
              <a:off x="2614" y="267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</a:p>
          </p:txBody>
        </p:sp>
        <p:sp>
          <p:nvSpPr>
            <p:cNvPr id="54318" name="Line 33"/>
            <p:cNvSpPr>
              <a:spLocks noChangeShapeType="1"/>
            </p:cNvSpPr>
            <p:nvPr/>
          </p:nvSpPr>
          <p:spPr bwMode="auto">
            <a:xfrm flipV="1">
              <a:off x="589" y="2690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9" name="Oval 34"/>
            <p:cNvSpPr>
              <a:spLocks noChangeArrowheads="1"/>
            </p:cNvSpPr>
            <p:nvPr/>
          </p:nvSpPr>
          <p:spPr bwMode="auto">
            <a:xfrm>
              <a:off x="1026" y="249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20" name="Freeform 35"/>
            <p:cNvSpPr>
              <a:spLocks/>
            </p:cNvSpPr>
            <p:nvPr/>
          </p:nvSpPr>
          <p:spPr bwMode="auto">
            <a:xfrm>
              <a:off x="1832" y="2617"/>
              <a:ext cx="96" cy="288"/>
            </a:xfrm>
            <a:custGeom>
              <a:avLst/>
              <a:gdLst>
                <a:gd name="T0" fmla="*/ 267 w 528"/>
                <a:gd name="T1" fmla="*/ 0 h 936"/>
                <a:gd name="T2" fmla="*/ 93 w 528"/>
                <a:gd name="T3" fmla="*/ 42 h 936"/>
                <a:gd name="T4" fmla="*/ 0 w 528"/>
                <a:gd name="T5" fmla="*/ 114 h 936"/>
                <a:gd name="T6" fmla="*/ 93 w 528"/>
                <a:gd name="T7" fmla="*/ 186 h 936"/>
                <a:gd name="T8" fmla="*/ 466 w 528"/>
                <a:gd name="T9" fmla="*/ 258 h 936"/>
                <a:gd name="T10" fmla="*/ 466 w 528"/>
                <a:gd name="T11" fmla="*/ 150 h 936"/>
                <a:gd name="T12" fmla="*/ 93 w 528"/>
                <a:gd name="T13" fmla="*/ 258 h 936"/>
                <a:gd name="T14" fmla="*/ 0 w 528"/>
                <a:gd name="T15" fmla="*/ 330 h 936"/>
                <a:gd name="T16" fmla="*/ 93 w 528"/>
                <a:gd name="T17" fmla="*/ 402 h 936"/>
                <a:gd name="T18" fmla="*/ 466 w 528"/>
                <a:gd name="T19" fmla="*/ 510 h 936"/>
                <a:gd name="T20" fmla="*/ 466 w 528"/>
                <a:gd name="T21" fmla="*/ 402 h 936"/>
                <a:gd name="T22" fmla="*/ 93 w 528"/>
                <a:gd name="T23" fmla="*/ 510 h 936"/>
                <a:gd name="T24" fmla="*/ 0 w 528"/>
                <a:gd name="T25" fmla="*/ 582 h 936"/>
                <a:gd name="T26" fmla="*/ 93 w 528"/>
                <a:gd name="T27" fmla="*/ 654 h 936"/>
                <a:gd name="T28" fmla="*/ 466 w 528"/>
                <a:gd name="T29" fmla="*/ 762 h 936"/>
                <a:gd name="T30" fmla="*/ 466 w 528"/>
                <a:gd name="T31" fmla="*/ 654 h 936"/>
                <a:gd name="T32" fmla="*/ 93 w 528"/>
                <a:gd name="T33" fmla="*/ 762 h 936"/>
                <a:gd name="T34" fmla="*/ 0 w 528"/>
                <a:gd name="T35" fmla="*/ 834 h 936"/>
                <a:gd name="T36" fmla="*/ 93 w 528"/>
                <a:gd name="T37" fmla="*/ 906 h 936"/>
                <a:gd name="T38" fmla="*/ 264 w 528"/>
                <a:gd name="T39" fmla="*/ 936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54321" name="AutoShape 36"/>
            <p:cNvCxnSpPr>
              <a:cxnSpLocks noChangeShapeType="1"/>
              <a:stCxn id="54305" idx="0"/>
              <a:endCxn id="54320" idx="19"/>
            </p:cNvCxnSpPr>
            <p:nvPr/>
          </p:nvCxnSpPr>
          <p:spPr bwMode="auto">
            <a:xfrm flipH="1" flipV="1">
              <a:off x="1880" y="2905"/>
              <a:ext cx="1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4322" name="Oval 37"/>
            <p:cNvSpPr>
              <a:spLocks noChangeArrowheads="1"/>
            </p:cNvSpPr>
            <p:nvPr/>
          </p:nvSpPr>
          <p:spPr bwMode="auto">
            <a:xfrm>
              <a:off x="1025" y="328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323" name="AutoShape 38"/>
            <p:cNvCxnSpPr>
              <a:cxnSpLocks noChangeShapeType="1"/>
              <a:stCxn id="54322" idx="6"/>
              <a:endCxn id="54305" idx="2"/>
            </p:cNvCxnSpPr>
            <p:nvPr/>
          </p:nvCxnSpPr>
          <p:spPr bwMode="auto">
            <a:xfrm>
              <a:off x="1108" y="3323"/>
              <a:ext cx="73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4324" name="AutoShape 39"/>
            <p:cNvCxnSpPr>
              <a:cxnSpLocks noChangeShapeType="1"/>
              <a:stCxn id="54322" idx="0"/>
              <a:endCxn id="54319" idx="4"/>
            </p:cNvCxnSpPr>
            <p:nvPr/>
          </p:nvCxnSpPr>
          <p:spPr bwMode="auto">
            <a:xfrm flipV="1">
              <a:off x="1067" y="2567"/>
              <a:ext cx="1" cy="71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4325" name="AutoShape 40"/>
            <p:cNvCxnSpPr>
              <a:cxnSpLocks noChangeShapeType="1"/>
              <a:stCxn id="54319" idx="1"/>
              <a:endCxn id="54311" idx="6"/>
            </p:cNvCxnSpPr>
            <p:nvPr/>
          </p:nvCxnSpPr>
          <p:spPr bwMode="auto">
            <a:xfrm flipH="1" flipV="1">
              <a:off x="899" y="2269"/>
              <a:ext cx="139" cy="23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4326" name="Text Box 41"/>
            <p:cNvSpPr txBox="1">
              <a:spLocks noChangeArrowheads="1"/>
            </p:cNvSpPr>
            <p:nvPr/>
          </p:nvSpPr>
          <p:spPr bwMode="auto">
            <a:xfrm>
              <a:off x="1932" y="2635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L</a:t>
              </a:r>
            </a:p>
          </p:txBody>
        </p:sp>
        <p:sp>
          <p:nvSpPr>
            <p:cNvPr id="54327" name="Line 42"/>
            <p:cNvSpPr>
              <a:spLocks noChangeShapeType="1"/>
            </p:cNvSpPr>
            <p:nvPr/>
          </p:nvSpPr>
          <p:spPr bwMode="auto">
            <a:xfrm>
              <a:off x="1746" y="2567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28" name="Text Box 43"/>
            <p:cNvSpPr txBox="1">
              <a:spLocks noChangeArrowheads="1"/>
            </p:cNvSpPr>
            <p:nvPr/>
          </p:nvSpPr>
          <p:spPr bwMode="auto">
            <a:xfrm>
              <a:off x="1506" y="2576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 i="1" baseline="-25000"/>
                <a:t>L</a:t>
              </a:r>
            </a:p>
          </p:txBody>
        </p:sp>
      </p:grpSp>
      <p:sp>
        <p:nvSpPr>
          <p:cNvPr id="54280" name="Text Box 44"/>
          <p:cNvSpPr txBox="1">
            <a:spLocks noChangeArrowheads="1"/>
          </p:cNvSpPr>
          <p:nvPr/>
        </p:nvSpPr>
        <p:spPr bwMode="auto">
          <a:xfrm>
            <a:off x="4343400" y="2324100"/>
            <a:ext cx="44196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1800"/>
              <a:t>Initial conditions – assume the current across the inductor is in steady-state.</a:t>
            </a:r>
          </a:p>
          <a:p>
            <a:pPr marL="457200" indent="-457200" algn="l">
              <a:buFontTx/>
              <a:buAutoNum type="arabicPeriod"/>
            </a:pPr>
            <a:r>
              <a:rPr lang="en-US" sz="1800"/>
              <a:t>Throw the switch</a:t>
            </a:r>
          </a:p>
        </p:txBody>
      </p:sp>
      <p:sp>
        <p:nvSpPr>
          <p:cNvPr id="54281" name="Text Box 61"/>
          <p:cNvSpPr txBox="1">
            <a:spLocks noChangeArrowheads="1"/>
          </p:cNvSpPr>
          <p:nvPr/>
        </p:nvSpPr>
        <p:spPr bwMode="auto">
          <a:xfrm>
            <a:off x="2743200" y="5716588"/>
            <a:ext cx="5151438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/>
              <a:t>NB</a:t>
            </a:r>
            <a:r>
              <a:rPr lang="en-US" sz="1800"/>
              <a:t>: inductor current cannot change instantaneously</a:t>
            </a:r>
            <a:endParaRPr lang="en-US" sz="1800" b="1"/>
          </a:p>
        </p:txBody>
      </p:sp>
      <p:grpSp>
        <p:nvGrpSpPr>
          <p:cNvPr id="54282" name="Group 103"/>
          <p:cNvGrpSpPr>
            <a:grpSpLocks/>
          </p:cNvGrpSpPr>
          <p:nvPr/>
        </p:nvGrpSpPr>
        <p:grpSpPr bwMode="auto">
          <a:xfrm>
            <a:off x="5892800" y="3627438"/>
            <a:ext cx="2108200" cy="1785937"/>
            <a:chOff x="4292" y="2285"/>
            <a:chExt cx="1328" cy="1125"/>
          </a:xfrm>
        </p:grpSpPr>
        <p:sp>
          <p:nvSpPr>
            <p:cNvPr id="54284" name="Oval 65"/>
            <p:cNvSpPr>
              <a:spLocks noChangeArrowheads="1"/>
            </p:cNvSpPr>
            <p:nvPr/>
          </p:nvSpPr>
          <p:spPr bwMode="auto">
            <a:xfrm>
              <a:off x="4618" y="228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5" name="Oval 66"/>
            <p:cNvSpPr>
              <a:spLocks noChangeArrowheads="1"/>
            </p:cNvSpPr>
            <p:nvPr/>
          </p:nvSpPr>
          <p:spPr bwMode="auto">
            <a:xfrm>
              <a:off x="4625" y="333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286" name="AutoShape 68"/>
            <p:cNvCxnSpPr>
              <a:cxnSpLocks noChangeShapeType="1"/>
              <a:stCxn id="54284" idx="4"/>
              <a:endCxn id="54291" idx="0"/>
            </p:cNvCxnSpPr>
            <p:nvPr/>
          </p:nvCxnSpPr>
          <p:spPr bwMode="auto">
            <a:xfrm>
              <a:off x="4660" y="2362"/>
              <a:ext cx="7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4287" name="AutoShape 76"/>
            <p:cNvCxnSpPr>
              <a:cxnSpLocks noChangeShapeType="1"/>
              <a:stCxn id="54284" idx="6"/>
              <a:endCxn id="54296" idx="0"/>
            </p:cNvCxnSpPr>
            <p:nvPr/>
          </p:nvCxnSpPr>
          <p:spPr bwMode="auto">
            <a:xfrm>
              <a:off x="4701" y="2324"/>
              <a:ext cx="619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4288" name="AutoShape 77"/>
            <p:cNvCxnSpPr>
              <a:cxnSpLocks noChangeShapeType="1"/>
              <a:stCxn id="54285" idx="6"/>
              <a:endCxn id="54298" idx="1"/>
            </p:cNvCxnSpPr>
            <p:nvPr/>
          </p:nvCxnSpPr>
          <p:spPr bwMode="auto">
            <a:xfrm flipV="1">
              <a:off x="4708" y="2962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4289" name="Group 83"/>
            <p:cNvGrpSpPr>
              <a:grpSpLocks/>
            </p:cNvGrpSpPr>
            <p:nvPr/>
          </p:nvGrpSpPr>
          <p:grpSpPr bwMode="auto">
            <a:xfrm>
              <a:off x="5272" y="2746"/>
              <a:ext cx="111" cy="216"/>
              <a:chOff x="1670" y="2765"/>
              <a:chExt cx="111" cy="216"/>
            </a:xfrm>
          </p:grpSpPr>
          <p:sp>
            <p:nvSpPr>
              <p:cNvPr id="54296" name="Line 8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7" name="Line 8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8" name="Line 8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9" name="Line 8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0" name="Line 8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1" name="Line 8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2" name="Line 9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290" name="Text Box 91"/>
            <p:cNvSpPr txBox="1">
              <a:spLocks noChangeArrowheads="1"/>
            </p:cNvSpPr>
            <p:nvPr/>
          </p:nvSpPr>
          <p:spPr bwMode="auto">
            <a:xfrm>
              <a:off x="5400" y="2722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</a:p>
          </p:txBody>
        </p:sp>
        <p:sp>
          <p:nvSpPr>
            <p:cNvPr id="54291" name="Freeform 94"/>
            <p:cNvSpPr>
              <a:spLocks/>
            </p:cNvSpPr>
            <p:nvPr/>
          </p:nvSpPr>
          <p:spPr bwMode="auto">
            <a:xfrm>
              <a:off x="4618" y="2666"/>
              <a:ext cx="96" cy="288"/>
            </a:xfrm>
            <a:custGeom>
              <a:avLst/>
              <a:gdLst>
                <a:gd name="T0" fmla="*/ 267 w 528"/>
                <a:gd name="T1" fmla="*/ 0 h 936"/>
                <a:gd name="T2" fmla="*/ 93 w 528"/>
                <a:gd name="T3" fmla="*/ 42 h 936"/>
                <a:gd name="T4" fmla="*/ 0 w 528"/>
                <a:gd name="T5" fmla="*/ 114 h 936"/>
                <a:gd name="T6" fmla="*/ 93 w 528"/>
                <a:gd name="T7" fmla="*/ 186 h 936"/>
                <a:gd name="T8" fmla="*/ 466 w 528"/>
                <a:gd name="T9" fmla="*/ 258 h 936"/>
                <a:gd name="T10" fmla="*/ 466 w 528"/>
                <a:gd name="T11" fmla="*/ 150 h 936"/>
                <a:gd name="T12" fmla="*/ 93 w 528"/>
                <a:gd name="T13" fmla="*/ 258 h 936"/>
                <a:gd name="T14" fmla="*/ 0 w 528"/>
                <a:gd name="T15" fmla="*/ 330 h 936"/>
                <a:gd name="T16" fmla="*/ 93 w 528"/>
                <a:gd name="T17" fmla="*/ 402 h 936"/>
                <a:gd name="T18" fmla="*/ 466 w 528"/>
                <a:gd name="T19" fmla="*/ 510 h 936"/>
                <a:gd name="T20" fmla="*/ 466 w 528"/>
                <a:gd name="T21" fmla="*/ 402 h 936"/>
                <a:gd name="T22" fmla="*/ 93 w 528"/>
                <a:gd name="T23" fmla="*/ 510 h 936"/>
                <a:gd name="T24" fmla="*/ 0 w 528"/>
                <a:gd name="T25" fmla="*/ 582 h 936"/>
                <a:gd name="T26" fmla="*/ 93 w 528"/>
                <a:gd name="T27" fmla="*/ 654 h 936"/>
                <a:gd name="T28" fmla="*/ 466 w 528"/>
                <a:gd name="T29" fmla="*/ 762 h 936"/>
                <a:gd name="T30" fmla="*/ 466 w 528"/>
                <a:gd name="T31" fmla="*/ 654 h 936"/>
                <a:gd name="T32" fmla="*/ 93 w 528"/>
                <a:gd name="T33" fmla="*/ 762 h 936"/>
                <a:gd name="T34" fmla="*/ 0 w 528"/>
                <a:gd name="T35" fmla="*/ 834 h 936"/>
                <a:gd name="T36" fmla="*/ 93 w 528"/>
                <a:gd name="T37" fmla="*/ 906 h 936"/>
                <a:gd name="T38" fmla="*/ 264 w 528"/>
                <a:gd name="T39" fmla="*/ 936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54292" name="AutoShape 95"/>
            <p:cNvCxnSpPr>
              <a:cxnSpLocks noChangeShapeType="1"/>
              <a:stCxn id="54285" idx="0"/>
              <a:endCxn id="54291" idx="19"/>
            </p:cNvCxnSpPr>
            <p:nvPr/>
          </p:nvCxnSpPr>
          <p:spPr bwMode="auto">
            <a:xfrm flipH="1" flipV="1">
              <a:off x="4666" y="2954"/>
              <a:ext cx="1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4293" name="Text Box 100"/>
            <p:cNvSpPr txBox="1">
              <a:spLocks noChangeArrowheads="1"/>
            </p:cNvSpPr>
            <p:nvPr/>
          </p:nvSpPr>
          <p:spPr bwMode="auto">
            <a:xfrm>
              <a:off x="4718" y="2684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L</a:t>
              </a:r>
            </a:p>
          </p:txBody>
        </p:sp>
        <p:sp>
          <p:nvSpPr>
            <p:cNvPr id="54294" name="Line 101"/>
            <p:cNvSpPr>
              <a:spLocks noChangeShapeType="1"/>
            </p:cNvSpPr>
            <p:nvPr/>
          </p:nvSpPr>
          <p:spPr bwMode="auto">
            <a:xfrm>
              <a:off x="4532" y="261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5" name="Text Box 102"/>
            <p:cNvSpPr txBox="1">
              <a:spLocks noChangeArrowheads="1"/>
            </p:cNvSpPr>
            <p:nvPr/>
          </p:nvSpPr>
          <p:spPr bwMode="auto">
            <a:xfrm>
              <a:off x="4292" y="2625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 i="1" baseline="-25000"/>
                <a:t>L</a:t>
              </a:r>
            </a:p>
          </p:txBody>
        </p:sp>
      </p:grpSp>
      <p:sp>
        <p:nvSpPr>
          <p:cNvPr id="54283" name="AutoShape 104"/>
          <p:cNvSpPr>
            <a:spLocks noChangeArrowheads="1"/>
          </p:cNvSpPr>
          <p:nvPr/>
        </p:nvSpPr>
        <p:spPr bwMode="auto">
          <a:xfrm>
            <a:off x="4854575" y="4183063"/>
            <a:ext cx="784225" cy="436562"/>
          </a:xfrm>
          <a:prstGeom prst="rightArrow">
            <a:avLst>
              <a:gd name="adj1" fmla="val 50000"/>
              <a:gd name="adj2" fmla="val 44909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17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717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C284BE4-9D09-486B-A36D-A94338C325A0}" type="slidenum">
              <a:rPr lang="en-US"/>
              <a:pPr lvl="1"/>
              <a:t>18</a:t>
            </a:fld>
            <a:endParaRPr lang="en-US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257300"/>
          </a:xfrm>
        </p:spPr>
        <p:txBody>
          <a:bodyPr/>
          <a:lstStyle/>
          <a:p>
            <a:r>
              <a:rPr lang="en-US" sz="2800" b="1" u="sng" smtClean="0"/>
              <a:t>Example2</a:t>
            </a:r>
            <a:r>
              <a:rPr lang="en-US" sz="2800" smtClean="0"/>
              <a:t>: find the initial and final current conditions at the inductor</a:t>
            </a:r>
          </a:p>
          <a:p>
            <a:pPr lvl="1"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10mA</a:t>
            </a:r>
          </a:p>
        </p:txBody>
      </p:sp>
      <p:grpSp>
        <p:nvGrpSpPr>
          <p:cNvPr id="7176" name="Group 4"/>
          <p:cNvGrpSpPr>
            <a:grpSpLocks/>
          </p:cNvGrpSpPr>
          <p:nvPr/>
        </p:nvGrpSpPr>
        <p:grpSpPr bwMode="auto">
          <a:xfrm>
            <a:off x="0" y="3352800"/>
            <a:ext cx="4270375" cy="1982788"/>
            <a:chOff x="144" y="2112"/>
            <a:chExt cx="2690" cy="1249"/>
          </a:xfrm>
        </p:grpSpPr>
        <p:cxnSp>
          <p:nvCxnSpPr>
            <p:cNvPr id="7201" name="AutoShape 5"/>
            <p:cNvCxnSpPr>
              <a:cxnSpLocks noChangeShapeType="1"/>
              <a:stCxn id="7220" idx="2"/>
              <a:endCxn id="7235" idx="4"/>
            </p:cNvCxnSpPr>
            <p:nvPr/>
          </p:nvCxnSpPr>
          <p:spPr bwMode="auto">
            <a:xfrm rot="10800000">
              <a:off x="590" y="2945"/>
              <a:ext cx="435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202" name="Oval 6"/>
            <p:cNvSpPr>
              <a:spLocks noChangeArrowheads="1"/>
            </p:cNvSpPr>
            <p:nvPr/>
          </p:nvSpPr>
          <p:spPr bwMode="auto">
            <a:xfrm>
              <a:off x="1832" y="2236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3" name="Oval 7"/>
            <p:cNvSpPr>
              <a:spLocks noChangeArrowheads="1"/>
            </p:cNvSpPr>
            <p:nvPr/>
          </p:nvSpPr>
          <p:spPr bwMode="auto">
            <a:xfrm>
              <a:off x="1839" y="328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04" name="AutoShape 8"/>
            <p:cNvCxnSpPr>
              <a:cxnSpLocks noChangeShapeType="1"/>
              <a:stCxn id="7238" idx="0"/>
              <a:endCxn id="7209" idx="2"/>
            </p:cNvCxnSpPr>
            <p:nvPr/>
          </p:nvCxnSpPr>
          <p:spPr bwMode="auto">
            <a:xfrm rot="-5400000">
              <a:off x="545" y="2313"/>
              <a:ext cx="316" cy="2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205" name="AutoShape 9"/>
            <p:cNvCxnSpPr>
              <a:cxnSpLocks noChangeShapeType="1"/>
              <a:stCxn id="7202" idx="4"/>
              <a:endCxn id="7218" idx="0"/>
            </p:cNvCxnSpPr>
            <p:nvPr/>
          </p:nvCxnSpPr>
          <p:spPr bwMode="auto">
            <a:xfrm>
              <a:off x="1874" y="2313"/>
              <a:ext cx="7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206" name="Group 10"/>
            <p:cNvGrpSpPr>
              <a:grpSpLocks/>
            </p:cNvGrpSpPr>
            <p:nvPr/>
          </p:nvGrpSpPr>
          <p:grpSpPr bwMode="auto">
            <a:xfrm>
              <a:off x="144" y="2446"/>
              <a:ext cx="612" cy="634"/>
              <a:chOff x="113" y="2426"/>
              <a:chExt cx="612" cy="634"/>
            </a:xfrm>
          </p:grpSpPr>
          <p:sp>
            <p:nvSpPr>
              <p:cNvPr id="7234" name="Text Box 11"/>
              <p:cNvSpPr txBox="1">
                <a:spLocks noChangeArrowheads="1"/>
              </p:cNvSpPr>
              <p:nvPr/>
            </p:nvSpPr>
            <p:spPr bwMode="auto">
              <a:xfrm>
                <a:off x="113" y="2426"/>
                <a:ext cx="200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i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7235" name="Oval 12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6" name="Text Box 13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7237" name="Text Box 14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7238" name="Text Box 15"/>
              <p:cNvSpPr txBox="1">
                <a:spLocks noChangeArrowheads="1"/>
              </p:cNvSpPr>
              <p:nvPr/>
            </p:nvSpPr>
            <p:spPr bwMode="auto">
              <a:xfrm>
                <a:off x="500" y="2565"/>
                <a:ext cx="116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  <a:p>
                <a:endParaRPr lang="en-US" sz="1800"/>
              </a:p>
            </p:txBody>
          </p:sp>
          <p:sp>
            <p:nvSpPr>
              <p:cNvPr id="7239" name="Text Box 16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7207" name="AutoShape 17"/>
            <p:cNvCxnSpPr>
              <a:cxnSpLocks noChangeShapeType="1"/>
              <a:stCxn id="7202" idx="6"/>
              <a:endCxn id="7227" idx="0"/>
            </p:cNvCxnSpPr>
            <p:nvPr/>
          </p:nvCxnSpPr>
          <p:spPr bwMode="auto">
            <a:xfrm>
              <a:off x="1915" y="2275"/>
              <a:ext cx="619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208" name="AutoShape 18"/>
            <p:cNvCxnSpPr>
              <a:cxnSpLocks noChangeShapeType="1"/>
              <a:stCxn id="7203" idx="6"/>
              <a:endCxn id="7229" idx="1"/>
            </p:cNvCxnSpPr>
            <p:nvPr/>
          </p:nvCxnSpPr>
          <p:spPr bwMode="auto">
            <a:xfrm flipV="1">
              <a:off x="1922" y="2913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209" name="Oval 19"/>
            <p:cNvSpPr>
              <a:spLocks noChangeArrowheads="1"/>
            </p:cNvSpPr>
            <p:nvPr/>
          </p:nvSpPr>
          <p:spPr bwMode="auto">
            <a:xfrm>
              <a:off x="816" y="223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Oval 20"/>
            <p:cNvSpPr>
              <a:spLocks noChangeArrowheads="1"/>
            </p:cNvSpPr>
            <p:nvPr/>
          </p:nvSpPr>
          <p:spPr bwMode="auto">
            <a:xfrm>
              <a:off x="1152" y="223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11" name="AutoShape 21"/>
            <p:cNvCxnSpPr>
              <a:cxnSpLocks noChangeShapeType="1"/>
              <a:stCxn id="7202" idx="2"/>
              <a:endCxn id="7210" idx="6"/>
            </p:cNvCxnSpPr>
            <p:nvPr/>
          </p:nvCxnSpPr>
          <p:spPr bwMode="auto">
            <a:xfrm flipH="1">
              <a:off x="1235" y="2275"/>
              <a:ext cx="597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12" name="Arc 22"/>
            <p:cNvSpPr>
              <a:spLocks/>
            </p:cNvSpPr>
            <p:nvPr/>
          </p:nvSpPr>
          <p:spPr bwMode="auto">
            <a:xfrm>
              <a:off x="882" y="2112"/>
              <a:ext cx="157" cy="314"/>
            </a:xfrm>
            <a:custGeom>
              <a:avLst/>
              <a:gdLst>
                <a:gd name="T0" fmla="*/ 100 w 21600"/>
                <a:gd name="T1" fmla="*/ 0 h 33363"/>
                <a:gd name="T2" fmla="*/ 100 w 21600"/>
                <a:gd name="T3" fmla="*/ 314 h 33363"/>
                <a:gd name="T4" fmla="*/ 0 w 21600"/>
                <a:gd name="T5" fmla="*/ 157 h 33363"/>
                <a:gd name="T6" fmla="*/ 0 60000 65536"/>
                <a:gd name="T7" fmla="*/ 0 60000 65536"/>
                <a:gd name="T8" fmla="*/ 0 60000 65536"/>
                <a:gd name="T9" fmla="*/ 0 w 21600"/>
                <a:gd name="T10" fmla="*/ 0 h 33363"/>
                <a:gd name="T11" fmla="*/ 21600 w 21600"/>
                <a:gd name="T12" fmla="*/ 33363 h 33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3363" fill="none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</a:path>
                <a:path w="21600" h="33363" stroke="0" extrusionOk="0">
                  <a:moveTo>
                    <a:pt x="13711" y="-1"/>
                  </a:moveTo>
                  <a:cubicBezTo>
                    <a:pt x="18705" y="4102"/>
                    <a:pt x="21600" y="10226"/>
                    <a:pt x="21600" y="16690"/>
                  </a:cubicBezTo>
                  <a:cubicBezTo>
                    <a:pt x="21600" y="23144"/>
                    <a:pt x="18713" y="29259"/>
                    <a:pt x="13732" y="33363"/>
                  </a:cubicBezTo>
                  <a:lnTo>
                    <a:pt x="0" y="1669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Text Box 23"/>
            <p:cNvSpPr txBox="1">
              <a:spLocks noChangeArrowheads="1"/>
            </p:cNvSpPr>
            <p:nvPr/>
          </p:nvSpPr>
          <p:spPr bwMode="auto">
            <a:xfrm>
              <a:off x="626" y="2259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grpSp>
          <p:nvGrpSpPr>
            <p:cNvPr id="7214" name="Group 24"/>
            <p:cNvGrpSpPr>
              <a:grpSpLocks/>
            </p:cNvGrpSpPr>
            <p:nvPr/>
          </p:nvGrpSpPr>
          <p:grpSpPr bwMode="auto">
            <a:xfrm>
              <a:off x="2486" y="2697"/>
              <a:ext cx="111" cy="216"/>
              <a:chOff x="1670" y="2765"/>
              <a:chExt cx="111" cy="216"/>
            </a:xfrm>
          </p:grpSpPr>
          <p:sp>
            <p:nvSpPr>
              <p:cNvPr id="7227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8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9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0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1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2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3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15" name="Text Box 32"/>
            <p:cNvSpPr txBox="1">
              <a:spLocks noChangeArrowheads="1"/>
            </p:cNvSpPr>
            <p:nvPr/>
          </p:nvSpPr>
          <p:spPr bwMode="auto">
            <a:xfrm>
              <a:off x="2614" y="267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</a:p>
          </p:txBody>
        </p:sp>
        <p:sp>
          <p:nvSpPr>
            <p:cNvPr id="7216" name="Line 33"/>
            <p:cNvSpPr>
              <a:spLocks noChangeShapeType="1"/>
            </p:cNvSpPr>
            <p:nvPr/>
          </p:nvSpPr>
          <p:spPr bwMode="auto">
            <a:xfrm flipV="1">
              <a:off x="589" y="2690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Oval 34"/>
            <p:cNvSpPr>
              <a:spLocks noChangeArrowheads="1"/>
            </p:cNvSpPr>
            <p:nvPr/>
          </p:nvSpPr>
          <p:spPr bwMode="auto">
            <a:xfrm>
              <a:off x="1026" y="2490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Freeform 35"/>
            <p:cNvSpPr>
              <a:spLocks/>
            </p:cNvSpPr>
            <p:nvPr/>
          </p:nvSpPr>
          <p:spPr bwMode="auto">
            <a:xfrm>
              <a:off x="1832" y="2617"/>
              <a:ext cx="96" cy="288"/>
            </a:xfrm>
            <a:custGeom>
              <a:avLst/>
              <a:gdLst>
                <a:gd name="T0" fmla="*/ 267 w 528"/>
                <a:gd name="T1" fmla="*/ 0 h 936"/>
                <a:gd name="T2" fmla="*/ 93 w 528"/>
                <a:gd name="T3" fmla="*/ 42 h 936"/>
                <a:gd name="T4" fmla="*/ 0 w 528"/>
                <a:gd name="T5" fmla="*/ 114 h 936"/>
                <a:gd name="T6" fmla="*/ 93 w 528"/>
                <a:gd name="T7" fmla="*/ 186 h 936"/>
                <a:gd name="T8" fmla="*/ 466 w 528"/>
                <a:gd name="T9" fmla="*/ 258 h 936"/>
                <a:gd name="T10" fmla="*/ 466 w 528"/>
                <a:gd name="T11" fmla="*/ 150 h 936"/>
                <a:gd name="T12" fmla="*/ 93 w 528"/>
                <a:gd name="T13" fmla="*/ 258 h 936"/>
                <a:gd name="T14" fmla="*/ 0 w 528"/>
                <a:gd name="T15" fmla="*/ 330 h 936"/>
                <a:gd name="T16" fmla="*/ 93 w 528"/>
                <a:gd name="T17" fmla="*/ 402 h 936"/>
                <a:gd name="T18" fmla="*/ 466 w 528"/>
                <a:gd name="T19" fmla="*/ 510 h 936"/>
                <a:gd name="T20" fmla="*/ 466 w 528"/>
                <a:gd name="T21" fmla="*/ 402 h 936"/>
                <a:gd name="T22" fmla="*/ 93 w 528"/>
                <a:gd name="T23" fmla="*/ 510 h 936"/>
                <a:gd name="T24" fmla="*/ 0 w 528"/>
                <a:gd name="T25" fmla="*/ 582 h 936"/>
                <a:gd name="T26" fmla="*/ 93 w 528"/>
                <a:gd name="T27" fmla="*/ 654 h 936"/>
                <a:gd name="T28" fmla="*/ 466 w 528"/>
                <a:gd name="T29" fmla="*/ 762 h 936"/>
                <a:gd name="T30" fmla="*/ 466 w 528"/>
                <a:gd name="T31" fmla="*/ 654 h 936"/>
                <a:gd name="T32" fmla="*/ 93 w 528"/>
                <a:gd name="T33" fmla="*/ 762 h 936"/>
                <a:gd name="T34" fmla="*/ 0 w 528"/>
                <a:gd name="T35" fmla="*/ 834 h 936"/>
                <a:gd name="T36" fmla="*/ 93 w 528"/>
                <a:gd name="T37" fmla="*/ 906 h 936"/>
                <a:gd name="T38" fmla="*/ 264 w 528"/>
                <a:gd name="T39" fmla="*/ 936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219" name="AutoShape 36"/>
            <p:cNvCxnSpPr>
              <a:cxnSpLocks noChangeShapeType="1"/>
              <a:stCxn id="7203" idx="0"/>
              <a:endCxn id="7218" idx="19"/>
            </p:cNvCxnSpPr>
            <p:nvPr/>
          </p:nvCxnSpPr>
          <p:spPr bwMode="auto">
            <a:xfrm flipH="1" flipV="1">
              <a:off x="1880" y="2905"/>
              <a:ext cx="1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20" name="Oval 37"/>
            <p:cNvSpPr>
              <a:spLocks noChangeArrowheads="1"/>
            </p:cNvSpPr>
            <p:nvPr/>
          </p:nvSpPr>
          <p:spPr bwMode="auto">
            <a:xfrm>
              <a:off x="1025" y="328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21" name="AutoShape 38"/>
            <p:cNvCxnSpPr>
              <a:cxnSpLocks noChangeShapeType="1"/>
              <a:stCxn id="7220" idx="6"/>
              <a:endCxn id="7203" idx="2"/>
            </p:cNvCxnSpPr>
            <p:nvPr/>
          </p:nvCxnSpPr>
          <p:spPr bwMode="auto">
            <a:xfrm>
              <a:off x="1108" y="3323"/>
              <a:ext cx="73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22" name="AutoShape 39"/>
            <p:cNvCxnSpPr>
              <a:cxnSpLocks noChangeShapeType="1"/>
              <a:stCxn id="7220" idx="0"/>
              <a:endCxn id="7217" idx="4"/>
            </p:cNvCxnSpPr>
            <p:nvPr/>
          </p:nvCxnSpPr>
          <p:spPr bwMode="auto">
            <a:xfrm flipV="1">
              <a:off x="1067" y="2567"/>
              <a:ext cx="1" cy="71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23" name="AutoShape 40"/>
            <p:cNvCxnSpPr>
              <a:cxnSpLocks noChangeShapeType="1"/>
              <a:stCxn id="7217" idx="1"/>
              <a:endCxn id="7209" idx="6"/>
            </p:cNvCxnSpPr>
            <p:nvPr/>
          </p:nvCxnSpPr>
          <p:spPr bwMode="auto">
            <a:xfrm flipH="1" flipV="1">
              <a:off x="899" y="2269"/>
              <a:ext cx="139" cy="23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224" name="Text Box 41"/>
            <p:cNvSpPr txBox="1">
              <a:spLocks noChangeArrowheads="1"/>
            </p:cNvSpPr>
            <p:nvPr/>
          </p:nvSpPr>
          <p:spPr bwMode="auto">
            <a:xfrm>
              <a:off x="1932" y="2635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L</a:t>
              </a:r>
            </a:p>
          </p:txBody>
        </p:sp>
        <p:sp>
          <p:nvSpPr>
            <p:cNvPr id="7225" name="Line 42"/>
            <p:cNvSpPr>
              <a:spLocks noChangeShapeType="1"/>
            </p:cNvSpPr>
            <p:nvPr/>
          </p:nvSpPr>
          <p:spPr bwMode="auto">
            <a:xfrm>
              <a:off x="1746" y="2567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Text Box 43"/>
            <p:cNvSpPr txBox="1">
              <a:spLocks noChangeArrowheads="1"/>
            </p:cNvSpPr>
            <p:nvPr/>
          </p:nvSpPr>
          <p:spPr bwMode="auto">
            <a:xfrm>
              <a:off x="1506" y="2576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 i="1" baseline="-25000"/>
                <a:t>L</a:t>
              </a:r>
            </a:p>
          </p:txBody>
        </p:sp>
      </p:grpSp>
      <p:sp>
        <p:nvSpPr>
          <p:cNvPr id="7177" name="Text Box 44"/>
          <p:cNvSpPr txBox="1">
            <a:spLocks noChangeArrowheads="1"/>
          </p:cNvSpPr>
          <p:nvPr/>
        </p:nvSpPr>
        <p:spPr bwMode="auto">
          <a:xfrm>
            <a:off x="4267200" y="2335213"/>
            <a:ext cx="4495800" cy="1169987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1800"/>
              <a:t>Initial conditions – assume the current across the inductor is in steady-state.</a:t>
            </a:r>
          </a:p>
          <a:p>
            <a:pPr marL="457200" indent="-457200" algn="l">
              <a:buFontTx/>
              <a:buAutoNum type="arabicPeriod"/>
            </a:pPr>
            <a:r>
              <a:rPr lang="en-US" sz="1800"/>
              <a:t>Throw the switch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Find initial conditions again (non-steady state)</a:t>
            </a:r>
          </a:p>
        </p:txBody>
      </p:sp>
      <p:sp>
        <p:nvSpPr>
          <p:cNvPr id="7178" name="Text Box 45"/>
          <p:cNvSpPr txBox="1">
            <a:spLocks noChangeArrowheads="1"/>
          </p:cNvSpPr>
          <p:nvPr/>
        </p:nvSpPr>
        <p:spPr bwMode="auto">
          <a:xfrm>
            <a:off x="1752600" y="5716588"/>
            <a:ext cx="5151438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/>
              <a:t>NB</a:t>
            </a:r>
            <a:r>
              <a:rPr lang="en-US" sz="1800"/>
              <a:t>: inductor current cannot change instantaneously</a:t>
            </a:r>
            <a:endParaRPr lang="en-US" sz="1800" b="1"/>
          </a:p>
        </p:txBody>
      </p:sp>
      <p:grpSp>
        <p:nvGrpSpPr>
          <p:cNvPr id="7179" name="Group 67"/>
          <p:cNvGrpSpPr>
            <a:grpSpLocks/>
          </p:cNvGrpSpPr>
          <p:nvPr/>
        </p:nvGrpSpPr>
        <p:grpSpPr bwMode="auto">
          <a:xfrm>
            <a:off x="5029200" y="3627438"/>
            <a:ext cx="2108200" cy="1785937"/>
            <a:chOff x="3712" y="2285"/>
            <a:chExt cx="1328" cy="1125"/>
          </a:xfrm>
        </p:grpSpPr>
        <p:sp>
          <p:nvSpPr>
            <p:cNvPr id="7182" name="Oval 47"/>
            <p:cNvSpPr>
              <a:spLocks noChangeArrowheads="1"/>
            </p:cNvSpPr>
            <p:nvPr/>
          </p:nvSpPr>
          <p:spPr bwMode="auto">
            <a:xfrm>
              <a:off x="4038" y="228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Oval 48"/>
            <p:cNvSpPr>
              <a:spLocks noChangeArrowheads="1"/>
            </p:cNvSpPr>
            <p:nvPr/>
          </p:nvSpPr>
          <p:spPr bwMode="auto">
            <a:xfrm>
              <a:off x="4045" y="333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184" name="AutoShape 49"/>
            <p:cNvCxnSpPr>
              <a:cxnSpLocks noChangeShapeType="1"/>
              <a:stCxn id="7182" idx="4"/>
              <a:endCxn id="7189" idx="0"/>
            </p:cNvCxnSpPr>
            <p:nvPr/>
          </p:nvCxnSpPr>
          <p:spPr bwMode="auto">
            <a:xfrm>
              <a:off x="4080" y="2362"/>
              <a:ext cx="7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185" name="AutoShape 50"/>
            <p:cNvCxnSpPr>
              <a:cxnSpLocks noChangeShapeType="1"/>
              <a:stCxn id="7182" idx="6"/>
              <a:endCxn id="7194" idx="0"/>
            </p:cNvCxnSpPr>
            <p:nvPr/>
          </p:nvCxnSpPr>
          <p:spPr bwMode="auto">
            <a:xfrm>
              <a:off x="4121" y="2324"/>
              <a:ext cx="619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186" name="AutoShape 51"/>
            <p:cNvCxnSpPr>
              <a:cxnSpLocks noChangeShapeType="1"/>
              <a:stCxn id="7183" idx="6"/>
              <a:endCxn id="7196" idx="1"/>
            </p:cNvCxnSpPr>
            <p:nvPr/>
          </p:nvCxnSpPr>
          <p:spPr bwMode="auto">
            <a:xfrm flipV="1">
              <a:off x="4128" y="2962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7187" name="Group 52"/>
            <p:cNvGrpSpPr>
              <a:grpSpLocks/>
            </p:cNvGrpSpPr>
            <p:nvPr/>
          </p:nvGrpSpPr>
          <p:grpSpPr bwMode="auto">
            <a:xfrm>
              <a:off x="4692" y="2746"/>
              <a:ext cx="111" cy="216"/>
              <a:chOff x="1670" y="2765"/>
              <a:chExt cx="111" cy="216"/>
            </a:xfrm>
          </p:grpSpPr>
          <p:sp>
            <p:nvSpPr>
              <p:cNvPr id="7194" name="Line 53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Line 54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Line 55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Line 56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Line 57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Line 58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Line 59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8" name="Text Box 60"/>
            <p:cNvSpPr txBox="1">
              <a:spLocks noChangeArrowheads="1"/>
            </p:cNvSpPr>
            <p:nvPr/>
          </p:nvSpPr>
          <p:spPr bwMode="auto">
            <a:xfrm>
              <a:off x="4820" y="2544"/>
              <a:ext cx="22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–</a:t>
              </a:r>
            </a:p>
            <a:p>
              <a:r>
                <a:rPr lang="en-US" sz="1800" b="1"/>
                <a:t>R</a:t>
              </a:r>
            </a:p>
            <a:p>
              <a:r>
                <a:rPr lang="en-US" sz="1800" b="1"/>
                <a:t>+</a:t>
              </a:r>
            </a:p>
          </p:txBody>
        </p:sp>
        <p:sp>
          <p:nvSpPr>
            <p:cNvPr id="7189" name="Freeform 61"/>
            <p:cNvSpPr>
              <a:spLocks/>
            </p:cNvSpPr>
            <p:nvPr/>
          </p:nvSpPr>
          <p:spPr bwMode="auto">
            <a:xfrm>
              <a:off x="4038" y="2666"/>
              <a:ext cx="96" cy="288"/>
            </a:xfrm>
            <a:custGeom>
              <a:avLst/>
              <a:gdLst>
                <a:gd name="T0" fmla="*/ 267 w 528"/>
                <a:gd name="T1" fmla="*/ 0 h 936"/>
                <a:gd name="T2" fmla="*/ 93 w 528"/>
                <a:gd name="T3" fmla="*/ 42 h 936"/>
                <a:gd name="T4" fmla="*/ 0 w 528"/>
                <a:gd name="T5" fmla="*/ 114 h 936"/>
                <a:gd name="T6" fmla="*/ 93 w 528"/>
                <a:gd name="T7" fmla="*/ 186 h 936"/>
                <a:gd name="T8" fmla="*/ 466 w 528"/>
                <a:gd name="T9" fmla="*/ 258 h 936"/>
                <a:gd name="T10" fmla="*/ 466 w 528"/>
                <a:gd name="T11" fmla="*/ 150 h 936"/>
                <a:gd name="T12" fmla="*/ 93 w 528"/>
                <a:gd name="T13" fmla="*/ 258 h 936"/>
                <a:gd name="T14" fmla="*/ 0 w 528"/>
                <a:gd name="T15" fmla="*/ 330 h 936"/>
                <a:gd name="T16" fmla="*/ 93 w 528"/>
                <a:gd name="T17" fmla="*/ 402 h 936"/>
                <a:gd name="T18" fmla="*/ 466 w 528"/>
                <a:gd name="T19" fmla="*/ 510 h 936"/>
                <a:gd name="T20" fmla="*/ 466 w 528"/>
                <a:gd name="T21" fmla="*/ 402 h 936"/>
                <a:gd name="T22" fmla="*/ 93 w 528"/>
                <a:gd name="T23" fmla="*/ 510 h 936"/>
                <a:gd name="T24" fmla="*/ 0 w 528"/>
                <a:gd name="T25" fmla="*/ 582 h 936"/>
                <a:gd name="T26" fmla="*/ 93 w 528"/>
                <a:gd name="T27" fmla="*/ 654 h 936"/>
                <a:gd name="T28" fmla="*/ 466 w 528"/>
                <a:gd name="T29" fmla="*/ 762 h 936"/>
                <a:gd name="T30" fmla="*/ 466 w 528"/>
                <a:gd name="T31" fmla="*/ 654 h 936"/>
                <a:gd name="T32" fmla="*/ 93 w 528"/>
                <a:gd name="T33" fmla="*/ 762 h 936"/>
                <a:gd name="T34" fmla="*/ 0 w 528"/>
                <a:gd name="T35" fmla="*/ 834 h 936"/>
                <a:gd name="T36" fmla="*/ 93 w 528"/>
                <a:gd name="T37" fmla="*/ 906 h 936"/>
                <a:gd name="T38" fmla="*/ 264 w 528"/>
                <a:gd name="T39" fmla="*/ 936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7190" name="AutoShape 62"/>
            <p:cNvCxnSpPr>
              <a:cxnSpLocks noChangeShapeType="1"/>
              <a:stCxn id="7183" idx="0"/>
              <a:endCxn id="7189" idx="19"/>
            </p:cNvCxnSpPr>
            <p:nvPr/>
          </p:nvCxnSpPr>
          <p:spPr bwMode="auto">
            <a:xfrm flipH="1" flipV="1">
              <a:off x="4086" y="2954"/>
              <a:ext cx="1" cy="37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191" name="Text Box 63"/>
            <p:cNvSpPr txBox="1">
              <a:spLocks noChangeArrowheads="1"/>
            </p:cNvSpPr>
            <p:nvPr/>
          </p:nvSpPr>
          <p:spPr bwMode="auto">
            <a:xfrm>
              <a:off x="4138" y="2684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L</a:t>
              </a:r>
            </a:p>
          </p:txBody>
        </p:sp>
        <p:sp>
          <p:nvSpPr>
            <p:cNvPr id="7192" name="Line 64"/>
            <p:cNvSpPr>
              <a:spLocks noChangeShapeType="1"/>
            </p:cNvSpPr>
            <p:nvPr/>
          </p:nvSpPr>
          <p:spPr bwMode="auto">
            <a:xfrm>
              <a:off x="3952" y="261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Text Box 65"/>
            <p:cNvSpPr txBox="1">
              <a:spLocks noChangeArrowheads="1"/>
            </p:cNvSpPr>
            <p:nvPr/>
          </p:nvSpPr>
          <p:spPr bwMode="auto">
            <a:xfrm>
              <a:off x="3712" y="2625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 i="1" baseline="-25000"/>
                <a:t>L</a:t>
              </a:r>
            </a:p>
          </p:txBody>
        </p:sp>
      </p:grpSp>
      <p:sp>
        <p:nvSpPr>
          <p:cNvPr id="7180" name="AutoShape 66"/>
          <p:cNvSpPr>
            <a:spLocks noChangeArrowheads="1"/>
          </p:cNvSpPr>
          <p:nvPr/>
        </p:nvSpPr>
        <p:spPr bwMode="auto">
          <a:xfrm>
            <a:off x="4267200" y="4183063"/>
            <a:ext cx="784225" cy="436562"/>
          </a:xfrm>
          <a:prstGeom prst="rightArrow">
            <a:avLst>
              <a:gd name="adj1" fmla="val 50000"/>
              <a:gd name="adj2" fmla="val 44909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Text Box 68"/>
          <p:cNvSpPr txBox="1">
            <a:spLocks noChangeArrowheads="1"/>
          </p:cNvSpPr>
          <p:nvPr/>
        </p:nvSpPr>
        <p:spPr bwMode="auto">
          <a:xfrm>
            <a:off x="7175500" y="5259388"/>
            <a:ext cx="1816100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NB</a:t>
            </a:r>
            <a:r>
              <a:rPr lang="en-US" sz="1800"/>
              <a:t>: polarity of </a:t>
            </a:r>
            <a:r>
              <a:rPr lang="en-US" sz="1800" b="1"/>
              <a:t>R</a:t>
            </a:r>
          </a:p>
        </p:txBody>
      </p:sp>
      <p:graphicFrame>
        <p:nvGraphicFramePr>
          <p:cNvPr id="7170" name="Object 69"/>
          <p:cNvGraphicFramePr>
            <a:graphicFrameLocks noChangeAspect="1"/>
          </p:cNvGraphicFramePr>
          <p:nvPr>
            <p:ph sz="half" idx="2"/>
          </p:nvPr>
        </p:nvGraphicFramePr>
        <p:xfrm>
          <a:off x="7213600" y="3960813"/>
          <a:ext cx="1854200" cy="863600"/>
        </p:xfrm>
        <a:graphic>
          <a:graphicData uri="http://schemas.openxmlformats.org/presentationml/2006/ole">
            <p:oleObj spid="_x0000_s7170" name="Equation" r:id="rId3" imgW="9270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819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819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1A87BE1-9430-4596-96FF-FE442ADCD429}" type="slidenum">
              <a:rPr lang="en-US"/>
              <a:pPr lvl="1"/>
              <a:t>19</a:t>
            </a:fld>
            <a:endParaRPr lang="en-US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409700"/>
          </a:xfrm>
        </p:spPr>
        <p:txBody>
          <a:bodyPr/>
          <a:lstStyle/>
          <a:p>
            <a:r>
              <a:rPr lang="en-US" sz="2800" b="1" u="sng" smtClean="0"/>
              <a:t>Example2</a:t>
            </a:r>
            <a:r>
              <a:rPr lang="en-US" sz="2800" smtClean="0"/>
              <a:t>: find the initial and final current conditions at the inductor</a:t>
            </a:r>
          </a:p>
          <a:p>
            <a:pPr lvl="1"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10mA</a:t>
            </a:r>
          </a:p>
        </p:txBody>
      </p:sp>
      <p:cxnSp>
        <p:nvCxnSpPr>
          <p:cNvPr id="8200" name="AutoShape 5"/>
          <p:cNvCxnSpPr>
            <a:cxnSpLocks noChangeShapeType="1"/>
            <a:stCxn id="8218" idx="2"/>
            <a:endCxn id="8237" idx="4"/>
          </p:cNvCxnSpPr>
          <p:nvPr/>
        </p:nvCxnSpPr>
        <p:spPr bwMode="auto">
          <a:xfrm rot="10800000">
            <a:off x="936625" y="4675188"/>
            <a:ext cx="690563" cy="600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8201" name="Oval 6"/>
          <p:cNvSpPr>
            <a:spLocks noChangeArrowheads="1"/>
          </p:cNvSpPr>
          <p:nvPr/>
        </p:nvSpPr>
        <p:spPr bwMode="auto">
          <a:xfrm>
            <a:off x="2908300" y="35496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Oval 7"/>
          <p:cNvSpPr>
            <a:spLocks noChangeArrowheads="1"/>
          </p:cNvSpPr>
          <p:nvPr/>
        </p:nvSpPr>
        <p:spPr bwMode="auto">
          <a:xfrm>
            <a:off x="2919413" y="52133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03" name="AutoShape 8"/>
          <p:cNvCxnSpPr>
            <a:cxnSpLocks noChangeShapeType="1"/>
            <a:stCxn id="8240" idx="0"/>
            <a:endCxn id="8208" idx="2"/>
          </p:cNvCxnSpPr>
          <p:nvPr/>
        </p:nvCxnSpPr>
        <p:spPr bwMode="auto">
          <a:xfrm rot="-5400000">
            <a:off x="864394" y="3672682"/>
            <a:ext cx="501650" cy="3603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204" name="AutoShape 9"/>
          <p:cNvCxnSpPr>
            <a:cxnSpLocks noChangeShapeType="1"/>
            <a:stCxn id="8201" idx="4"/>
            <a:endCxn id="8227" idx="0"/>
          </p:cNvCxnSpPr>
          <p:nvPr/>
        </p:nvCxnSpPr>
        <p:spPr bwMode="auto">
          <a:xfrm>
            <a:off x="2974975" y="3671888"/>
            <a:ext cx="0" cy="4492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205" name="Group 10"/>
          <p:cNvGrpSpPr>
            <a:grpSpLocks/>
          </p:cNvGrpSpPr>
          <p:nvPr/>
        </p:nvGrpSpPr>
        <p:grpSpPr bwMode="auto">
          <a:xfrm>
            <a:off x="228600" y="3883025"/>
            <a:ext cx="971550" cy="1006475"/>
            <a:chOff x="113" y="2426"/>
            <a:chExt cx="612" cy="634"/>
          </a:xfrm>
        </p:grpSpPr>
        <p:sp>
          <p:nvSpPr>
            <p:cNvPr id="8236" name="Text Box 11"/>
            <p:cNvSpPr txBox="1">
              <a:spLocks noChangeArrowheads="1"/>
            </p:cNvSpPr>
            <p:nvPr/>
          </p:nvSpPr>
          <p:spPr bwMode="auto">
            <a:xfrm>
              <a:off x="113" y="2426"/>
              <a:ext cx="200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i</a:t>
              </a:r>
              <a:r>
                <a:rPr lang="en-US" sz="2000" b="1" baseline="-25000"/>
                <a:t>s</a:t>
              </a:r>
            </a:p>
            <a:p>
              <a:endParaRPr lang="en-US" sz="2000"/>
            </a:p>
          </p:txBody>
        </p:sp>
        <p:sp>
          <p:nvSpPr>
            <p:cNvPr id="8237" name="Oval 12"/>
            <p:cNvSpPr>
              <a:spLocks noChangeArrowheads="1"/>
            </p:cNvSpPr>
            <p:nvPr/>
          </p:nvSpPr>
          <p:spPr bwMode="auto">
            <a:xfrm>
              <a:off x="393" y="261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Text Box 13"/>
            <p:cNvSpPr txBox="1">
              <a:spLocks noChangeArrowheads="1"/>
            </p:cNvSpPr>
            <p:nvPr/>
          </p:nvSpPr>
          <p:spPr bwMode="auto">
            <a:xfrm>
              <a:off x="502" y="259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8239" name="Text Box 14"/>
            <p:cNvSpPr txBox="1">
              <a:spLocks noChangeArrowheads="1"/>
            </p:cNvSpPr>
            <p:nvPr/>
          </p:nvSpPr>
          <p:spPr bwMode="auto">
            <a:xfrm>
              <a:off x="499" y="265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8240" name="Text Box 15"/>
            <p:cNvSpPr txBox="1">
              <a:spLocks noChangeArrowheads="1"/>
            </p:cNvSpPr>
            <p:nvPr/>
          </p:nvSpPr>
          <p:spPr bwMode="auto">
            <a:xfrm>
              <a:off x="500" y="2565"/>
              <a:ext cx="116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  <a:p>
              <a:endParaRPr lang="en-US" sz="1800"/>
            </a:p>
          </p:txBody>
        </p:sp>
        <p:sp>
          <p:nvSpPr>
            <p:cNvPr id="8241" name="Text Box 16"/>
            <p:cNvSpPr txBox="1">
              <a:spLocks noChangeArrowheads="1"/>
            </p:cNvSpPr>
            <p:nvPr/>
          </p:nvSpPr>
          <p:spPr bwMode="auto">
            <a:xfrm>
              <a:off x="503" y="265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</p:grpSp>
      <p:cxnSp>
        <p:nvCxnSpPr>
          <p:cNvPr id="8206" name="AutoShape 17"/>
          <p:cNvCxnSpPr>
            <a:cxnSpLocks noChangeShapeType="1"/>
            <a:stCxn id="8201" idx="6"/>
            <a:endCxn id="8229" idx="0"/>
          </p:cNvCxnSpPr>
          <p:nvPr/>
        </p:nvCxnSpPr>
        <p:spPr bwMode="auto">
          <a:xfrm>
            <a:off x="3040063" y="3611563"/>
            <a:ext cx="982662" cy="6699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207" name="AutoShape 18"/>
          <p:cNvCxnSpPr>
            <a:cxnSpLocks noChangeShapeType="1"/>
            <a:stCxn id="8202" idx="6"/>
            <a:endCxn id="8231" idx="1"/>
          </p:cNvCxnSpPr>
          <p:nvPr/>
        </p:nvCxnSpPr>
        <p:spPr bwMode="auto">
          <a:xfrm flipV="1">
            <a:off x="3051175" y="4624388"/>
            <a:ext cx="985838" cy="650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8208" name="Oval 19"/>
          <p:cNvSpPr>
            <a:spLocks noChangeArrowheads="1"/>
          </p:cNvSpPr>
          <p:nvPr/>
        </p:nvSpPr>
        <p:spPr bwMode="auto">
          <a:xfrm>
            <a:off x="1295400" y="354012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Oval 20"/>
          <p:cNvSpPr>
            <a:spLocks noChangeArrowheads="1"/>
          </p:cNvSpPr>
          <p:nvPr/>
        </p:nvSpPr>
        <p:spPr bwMode="auto">
          <a:xfrm>
            <a:off x="1828800" y="35544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10" name="AutoShape 21"/>
          <p:cNvCxnSpPr>
            <a:cxnSpLocks noChangeShapeType="1"/>
            <a:stCxn id="8201" idx="2"/>
            <a:endCxn id="8209" idx="6"/>
          </p:cNvCxnSpPr>
          <p:nvPr/>
        </p:nvCxnSpPr>
        <p:spPr bwMode="auto">
          <a:xfrm flipH="1">
            <a:off x="1960563" y="3611563"/>
            <a:ext cx="947737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211" name="Arc 22"/>
          <p:cNvSpPr>
            <a:spLocks/>
          </p:cNvSpPr>
          <p:nvPr/>
        </p:nvSpPr>
        <p:spPr bwMode="auto">
          <a:xfrm>
            <a:off x="1400175" y="3352800"/>
            <a:ext cx="249238" cy="498475"/>
          </a:xfrm>
          <a:custGeom>
            <a:avLst/>
            <a:gdLst>
              <a:gd name="T0" fmla="*/ 158208 w 21600"/>
              <a:gd name="T1" fmla="*/ 0 h 33363"/>
              <a:gd name="T2" fmla="*/ 158451 w 21600"/>
              <a:gd name="T3" fmla="*/ 498475 h 33363"/>
              <a:gd name="T4" fmla="*/ 0 w 21600"/>
              <a:gd name="T5" fmla="*/ 249364 h 33363"/>
              <a:gd name="T6" fmla="*/ 0 60000 65536"/>
              <a:gd name="T7" fmla="*/ 0 60000 65536"/>
              <a:gd name="T8" fmla="*/ 0 60000 65536"/>
              <a:gd name="T9" fmla="*/ 0 w 21600"/>
              <a:gd name="T10" fmla="*/ 0 h 33363"/>
              <a:gd name="T11" fmla="*/ 21600 w 21600"/>
              <a:gd name="T12" fmla="*/ 33363 h 33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363" fill="none" extrusionOk="0">
                <a:moveTo>
                  <a:pt x="13711" y="-1"/>
                </a:moveTo>
                <a:cubicBezTo>
                  <a:pt x="18705" y="4102"/>
                  <a:pt x="21600" y="10226"/>
                  <a:pt x="21600" y="16690"/>
                </a:cubicBezTo>
                <a:cubicBezTo>
                  <a:pt x="21600" y="23144"/>
                  <a:pt x="18713" y="29259"/>
                  <a:pt x="13732" y="33363"/>
                </a:cubicBezTo>
              </a:path>
              <a:path w="21600" h="33363" stroke="0" extrusionOk="0">
                <a:moveTo>
                  <a:pt x="13711" y="-1"/>
                </a:moveTo>
                <a:cubicBezTo>
                  <a:pt x="18705" y="4102"/>
                  <a:pt x="21600" y="10226"/>
                  <a:pt x="21600" y="16690"/>
                </a:cubicBezTo>
                <a:cubicBezTo>
                  <a:pt x="21600" y="23144"/>
                  <a:pt x="18713" y="29259"/>
                  <a:pt x="13732" y="33363"/>
                </a:cubicBezTo>
                <a:lnTo>
                  <a:pt x="0" y="1669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23"/>
          <p:cNvSpPr txBox="1">
            <a:spLocks noChangeArrowheads="1"/>
          </p:cNvSpPr>
          <p:nvPr/>
        </p:nvSpPr>
        <p:spPr bwMode="auto">
          <a:xfrm>
            <a:off x="993775" y="3586163"/>
            <a:ext cx="558800" cy="3365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t = 0</a:t>
            </a:r>
          </a:p>
        </p:txBody>
      </p:sp>
      <p:grpSp>
        <p:nvGrpSpPr>
          <p:cNvPr id="8213" name="Group 24"/>
          <p:cNvGrpSpPr>
            <a:grpSpLocks/>
          </p:cNvGrpSpPr>
          <p:nvPr/>
        </p:nvGrpSpPr>
        <p:grpSpPr bwMode="auto">
          <a:xfrm>
            <a:off x="3946525" y="4281488"/>
            <a:ext cx="176213" cy="342900"/>
            <a:chOff x="1670" y="2765"/>
            <a:chExt cx="111" cy="216"/>
          </a:xfrm>
        </p:grpSpPr>
        <p:sp>
          <p:nvSpPr>
            <p:cNvPr id="8229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4" name="Text Box 32"/>
          <p:cNvSpPr txBox="1">
            <a:spLocks noChangeArrowheads="1"/>
          </p:cNvSpPr>
          <p:nvPr/>
        </p:nvSpPr>
        <p:spPr bwMode="auto">
          <a:xfrm>
            <a:off x="4149725" y="4243388"/>
            <a:ext cx="3492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R</a:t>
            </a:r>
          </a:p>
        </p:txBody>
      </p:sp>
      <p:sp>
        <p:nvSpPr>
          <p:cNvPr id="8215" name="Line 33"/>
          <p:cNvSpPr>
            <a:spLocks noChangeShapeType="1"/>
          </p:cNvSpPr>
          <p:nvPr/>
        </p:nvSpPr>
        <p:spPr bwMode="auto">
          <a:xfrm flipV="1">
            <a:off x="935038" y="4270375"/>
            <a:ext cx="0" cy="315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16" name="Oval 34"/>
          <p:cNvSpPr>
            <a:spLocks noChangeArrowheads="1"/>
          </p:cNvSpPr>
          <p:nvPr/>
        </p:nvSpPr>
        <p:spPr bwMode="auto">
          <a:xfrm>
            <a:off x="1628775" y="395287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17" name="AutoShape 36"/>
          <p:cNvCxnSpPr>
            <a:cxnSpLocks noChangeShapeType="1"/>
            <a:stCxn id="8202" idx="0"/>
            <a:endCxn id="8228" idx="4"/>
          </p:cNvCxnSpPr>
          <p:nvPr/>
        </p:nvCxnSpPr>
        <p:spPr bwMode="auto">
          <a:xfrm flipH="1" flipV="1">
            <a:off x="2974975" y="4684713"/>
            <a:ext cx="11113" cy="5286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218" name="Oval 37"/>
          <p:cNvSpPr>
            <a:spLocks noChangeArrowheads="1"/>
          </p:cNvSpPr>
          <p:nvPr/>
        </p:nvSpPr>
        <p:spPr bwMode="auto">
          <a:xfrm>
            <a:off x="1627188" y="52133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19" name="AutoShape 38"/>
          <p:cNvCxnSpPr>
            <a:cxnSpLocks noChangeShapeType="1"/>
            <a:stCxn id="8218" idx="6"/>
            <a:endCxn id="8202" idx="2"/>
          </p:cNvCxnSpPr>
          <p:nvPr/>
        </p:nvCxnSpPr>
        <p:spPr bwMode="auto">
          <a:xfrm>
            <a:off x="1758950" y="5275263"/>
            <a:ext cx="116046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220" name="AutoShape 39"/>
          <p:cNvCxnSpPr>
            <a:cxnSpLocks noChangeShapeType="1"/>
            <a:stCxn id="8218" idx="0"/>
            <a:endCxn id="8216" idx="4"/>
          </p:cNvCxnSpPr>
          <p:nvPr/>
        </p:nvCxnSpPr>
        <p:spPr bwMode="auto">
          <a:xfrm flipV="1">
            <a:off x="1693863" y="4075113"/>
            <a:ext cx="1587" cy="11382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221" name="AutoShape 40"/>
          <p:cNvCxnSpPr>
            <a:cxnSpLocks noChangeShapeType="1"/>
            <a:stCxn id="8216" idx="1"/>
            <a:endCxn id="8208" idx="6"/>
          </p:cNvCxnSpPr>
          <p:nvPr/>
        </p:nvCxnSpPr>
        <p:spPr bwMode="auto">
          <a:xfrm flipH="1" flipV="1">
            <a:off x="1427163" y="3602038"/>
            <a:ext cx="220662" cy="368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222" name="Text Box 41"/>
          <p:cNvSpPr txBox="1">
            <a:spLocks noChangeArrowheads="1"/>
          </p:cNvSpPr>
          <p:nvPr/>
        </p:nvSpPr>
        <p:spPr bwMode="auto">
          <a:xfrm>
            <a:off x="3067050" y="4183063"/>
            <a:ext cx="3365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L</a:t>
            </a:r>
          </a:p>
        </p:txBody>
      </p:sp>
      <p:sp>
        <p:nvSpPr>
          <p:cNvPr id="8223" name="Line 42"/>
          <p:cNvSpPr>
            <a:spLocks noChangeShapeType="1"/>
          </p:cNvSpPr>
          <p:nvPr/>
        </p:nvSpPr>
        <p:spPr bwMode="auto">
          <a:xfrm>
            <a:off x="2771775" y="40751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24" name="Text Box 43"/>
          <p:cNvSpPr txBox="1">
            <a:spLocks noChangeArrowheads="1"/>
          </p:cNvSpPr>
          <p:nvPr/>
        </p:nvSpPr>
        <p:spPr bwMode="auto">
          <a:xfrm>
            <a:off x="2390775" y="4089400"/>
            <a:ext cx="341313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 i="1"/>
              <a:t>i</a:t>
            </a:r>
            <a:r>
              <a:rPr lang="en-US" sz="1800" b="1" i="1" baseline="-25000"/>
              <a:t>L</a:t>
            </a:r>
          </a:p>
        </p:txBody>
      </p:sp>
      <p:sp>
        <p:nvSpPr>
          <p:cNvPr id="8225" name="Text Box 44"/>
          <p:cNvSpPr txBox="1">
            <a:spLocks noChangeArrowheads="1"/>
          </p:cNvSpPr>
          <p:nvPr/>
        </p:nvSpPr>
        <p:spPr bwMode="auto">
          <a:xfrm>
            <a:off x="4498975" y="2324100"/>
            <a:ext cx="4492625" cy="14462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1800"/>
              <a:t>Initial conditions – assume the current across the inductor is in steady-state.</a:t>
            </a:r>
          </a:p>
          <a:p>
            <a:pPr marL="457200" indent="-457200" algn="l">
              <a:buFontTx/>
              <a:buAutoNum type="arabicPeriod"/>
            </a:pPr>
            <a:r>
              <a:rPr lang="en-US" sz="1800"/>
              <a:t>Throw the switch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Find initial conditions again (non-steady state)</a:t>
            </a:r>
          </a:p>
          <a:p>
            <a:pPr marL="457200" indent="-457200" algn="l">
              <a:buFontTx/>
              <a:buAutoNum type="arabicPeriod"/>
            </a:pPr>
            <a:r>
              <a:rPr lang="en-US" sz="1800"/>
              <a:t>Final conditions (steady-state)</a:t>
            </a:r>
          </a:p>
        </p:txBody>
      </p:sp>
      <p:sp>
        <p:nvSpPr>
          <p:cNvPr id="8226" name="Text Box 68"/>
          <p:cNvSpPr txBox="1">
            <a:spLocks noChangeArrowheads="1"/>
          </p:cNvSpPr>
          <p:nvPr/>
        </p:nvSpPr>
        <p:spPr bwMode="auto">
          <a:xfrm>
            <a:off x="3562350" y="5410200"/>
            <a:ext cx="4667250" cy="6461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/>
              <a:t>NB</a:t>
            </a:r>
            <a:r>
              <a:rPr lang="en-US" sz="1800"/>
              <a:t>: since there is </a:t>
            </a:r>
            <a:r>
              <a:rPr lang="en-US" sz="1800" b="1"/>
              <a:t>no source attached </a:t>
            </a:r>
            <a:r>
              <a:rPr lang="en-US" sz="1800"/>
              <a:t>to the inductor, its current is drained by the resistor </a:t>
            </a:r>
            <a:r>
              <a:rPr lang="en-US" sz="1800" b="1"/>
              <a:t>R</a:t>
            </a:r>
          </a:p>
        </p:txBody>
      </p:sp>
      <p:sp>
        <p:nvSpPr>
          <p:cNvPr id="8227" name="Oval 69"/>
          <p:cNvSpPr>
            <a:spLocks noChangeArrowheads="1"/>
          </p:cNvSpPr>
          <p:nvPr/>
        </p:nvSpPr>
        <p:spPr bwMode="auto">
          <a:xfrm>
            <a:off x="2908300" y="41211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70"/>
          <p:cNvSpPr>
            <a:spLocks noChangeArrowheads="1"/>
          </p:cNvSpPr>
          <p:nvPr/>
        </p:nvSpPr>
        <p:spPr bwMode="auto">
          <a:xfrm>
            <a:off x="2908300" y="456247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194" name="Object 72"/>
          <p:cNvGraphicFramePr>
            <a:graphicFrameLocks noChangeAspect="1"/>
          </p:cNvGraphicFramePr>
          <p:nvPr>
            <p:ph sz="half" idx="2"/>
          </p:nvPr>
        </p:nvGraphicFramePr>
        <p:xfrm>
          <a:off x="5181600" y="4183063"/>
          <a:ext cx="2133600" cy="661987"/>
        </p:xfrm>
        <a:graphic>
          <a:graphicData uri="http://schemas.openxmlformats.org/presentationml/2006/ole">
            <p:oleObj spid="_x0000_s8194" name="Equation" r:id="rId3" imgW="69840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84823CA-26D8-411D-B50C-321D3EB26921}" type="slidenum">
              <a:rPr lang="en-US"/>
              <a:pPr lvl="1"/>
              <a:t>2</a:t>
            </a:fld>
            <a:endParaRPr lang="en-US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Good, Better, Best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3848100"/>
          </a:xfrm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b="1" u="sng" smtClean="0"/>
              <a:t>Elder Oaks (October 2007)</a:t>
            </a:r>
            <a:r>
              <a:rPr lang="en-US" sz="2800" smtClean="0"/>
              <a:t>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smtClean="0"/>
              <a:t>    As we consider various choices, we should remember that it is not enough that something is </a:t>
            </a:r>
            <a:r>
              <a:rPr lang="en-US" sz="2800" b="1" smtClean="0"/>
              <a:t>good</a:t>
            </a:r>
            <a:r>
              <a:rPr lang="en-US" sz="2800" smtClean="0"/>
              <a:t>. Other choices are </a:t>
            </a:r>
            <a:r>
              <a:rPr lang="en-US" sz="2800" b="1" smtClean="0"/>
              <a:t>better</a:t>
            </a:r>
            <a:r>
              <a:rPr lang="en-US" sz="2800" smtClean="0"/>
              <a:t>, and still others are </a:t>
            </a:r>
            <a:r>
              <a:rPr lang="en-US" sz="2800" b="1" smtClean="0"/>
              <a:t>best</a:t>
            </a:r>
            <a:r>
              <a:rPr lang="en-US" sz="2800" smtClean="0"/>
              <a:t>. Even though a particular choice is more costly, its far greater value may make it the </a:t>
            </a:r>
            <a:r>
              <a:rPr lang="en-US" sz="2800" b="1" smtClean="0"/>
              <a:t>best</a:t>
            </a:r>
            <a:r>
              <a:rPr lang="en-US" sz="2800" smtClean="0"/>
              <a:t> choice of all.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8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800" smtClean="0"/>
              <a:t>    I have never known of a man who looked back on his working life and said, "I just didn't spend enough time with my job."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5299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55300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B79DA69-C0CA-49BE-8CA2-153FEF3D5162}" type="slidenum">
              <a:rPr lang="en-US"/>
              <a:pPr lvl="1"/>
              <a:t>20</a:t>
            </a:fld>
            <a:endParaRPr lang="en-US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2. Adjusting to Switch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Step in Transient Response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6E81284-C217-4B52-AD66-D2830A99FEF3}" type="slidenum">
              <a:rPr lang="en-US"/>
              <a:pPr lvl="1"/>
              <a:t>21</a:t>
            </a:fld>
            <a:endParaRPr lang="en-US"/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9224" name="Rectangle 3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Expressions for voltage and current of a 1</a:t>
            </a:r>
            <a:r>
              <a:rPr lang="en-US" baseline="30000" smtClean="0"/>
              <a:t>st</a:t>
            </a:r>
            <a:r>
              <a:rPr lang="en-US" smtClean="0"/>
              <a:t> order circuit will be a 1</a:t>
            </a:r>
            <a:r>
              <a:rPr lang="en-US" baseline="30000" smtClean="0"/>
              <a:t>st</a:t>
            </a:r>
            <a:r>
              <a:rPr lang="en-US" smtClean="0"/>
              <a:t> order differential equation</a:t>
            </a:r>
          </a:p>
        </p:txBody>
      </p:sp>
      <p:graphicFrame>
        <p:nvGraphicFramePr>
          <p:cNvPr id="9218" name="Object 30"/>
          <p:cNvGraphicFramePr>
            <a:graphicFrameLocks noChangeAspect="1"/>
          </p:cNvGraphicFramePr>
          <p:nvPr>
            <p:ph sz="half" idx="4294967295"/>
          </p:nvPr>
        </p:nvGraphicFramePr>
        <p:xfrm>
          <a:off x="4419600" y="3479800"/>
          <a:ext cx="3659188" cy="809625"/>
        </p:xfrm>
        <a:graphic>
          <a:graphicData uri="http://schemas.openxmlformats.org/presentationml/2006/ole">
            <p:oleObj spid="_x0000_s9218" name="Equation" r:id="rId3" imgW="1777680" imgH="393480" progId="Equation.3">
              <p:embed/>
            </p:oleObj>
          </a:graphicData>
        </a:graphic>
      </p:graphicFrame>
      <p:grpSp>
        <p:nvGrpSpPr>
          <p:cNvPr id="9225" name="Group 35"/>
          <p:cNvGrpSpPr>
            <a:grpSpLocks/>
          </p:cNvGrpSpPr>
          <p:nvPr/>
        </p:nvGrpSpPr>
        <p:grpSpPr bwMode="auto">
          <a:xfrm>
            <a:off x="539750" y="3162300"/>
            <a:ext cx="3308350" cy="1450975"/>
            <a:chOff x="126" y="2112"/>
            <a:chExt cx="2084" cy="914"/>
          </a:xfrm>
        </p:grpSpPr>
        <p:grpSp>
          <p:nvGrpSpPr>
            <p:cNvPr id="9227" name="Group 5"/>
            <p:cNvGrpSpPr>
              <a:grpSpLocks/>
            </p:cNvGrpSpPr>
            <p:nvPr/>
          </p:nvGrpSpPr>
          <p:grpSpPr bwMode="auto">
            <a:xfrm rot="5400000" flipH="1" flipV="1">
              <a:off x="1075" y="2240"/>
              <a:ext cx="112" cy="287"/>
              <a:chOff x="3450" y="2313"/>
              <a:chExt cx="111" cy="216"/>
            </a:xfrm>
          </p:grpSpPr>
          <p:sp>
            <p:nvSpPr>
              <p:cNvPr id="9243" name="Line 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4" name="Line 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5" name="Line 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6" name="Line 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7" name="Line 1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8" name="Line 1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9" name="Line 1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8" name="Text Box 13"/>
            <p:cNvSpPr txBox="1">
              <a:spLocks noChangeArrowheads="1"/>
            </p:cNvSpPr>
            <p:nvPr/>
          </p:nvSpPr>
          <p:spPr bwMode="auto">
            <a:xfrm>
              <a:off x="909" y="2112"/>
              <a:ext cx="43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 R</a:t>
              </a:r>
              <a:r>
                <a:rPr lang="en-US" sz="1800" b="1" baseline="-25000"/>
                <a:t> </a:t>
              </a:r>
              <a:r>
                <a:rPr lang="en-US" sz="1800"/>
                <a:t>–</a:t>
              </a:r>
              <a:endParaRPr lang="en-US" sz="1800" b="1" baseline="-25000"/>
            </a:p>
          </p:txBody>
        </p:sp>
        <p:cxnSp>
          <p:nvCxnSpPr>
            <p:cNvPr id="9229" name="AutoShape 14"/>
            <p:cNvCxnSpPr>
              <a:cxnSpLocks noChangeShapeType="1"/>
              <a:stCxn id="9239" idx="0"/>
              <a:endCxn id="9243" idx="0"/>
            </p:cNvCxnSpPr>
            <p:nvPr/>
          </p:nvCxnSpPr>
          <p:spPr bwMode="auto">
            <a:xfrm rot="-5400000">
              <a:off x="722" y="2301"/>
              <a:ext cx="175" cy="3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30" name="AutoShape 15"/>
            <p:cNvCxnSpPr>
              <a:cxnSpLocks noChangeShapeType="1"/>
              <a:stCxn id="9239" idx="2"/>
              <a:endCxn id="9241" idx="1"/>
            </p:cNvCxnSpPr>
            <p:nvPr/>
          </p:nvCxnSpPr>
          <p:spPr bwMode="auto">
            <a:xfrm rot="5400000" flipH="1" flipV="1">
              <a:off x="1146" y="2270"/>
              <a:ext cx="186" cy="1215"/>
            </a:xfrm>
            <a:prstGeom prst="bentConnector5">
              <a:avLst>
                <a:gd name="adj1" fmla="val -77421"/>
                <a:gd name="adj2" fmla="val 48065"/>
                <a:gd name="adj3" fmla="val -76884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9231" name="Group 17"/>
            <p:cNvGrpSpPr>
              <a:grpSpLocks/>
            </p:cNvGrpSpPr>
            <p:nvPr/>
          </p:nvGrpSpPr>
          <p:grpSpPr bwMode="auto">
            <a:xfrm>
              <a:off x="1702" y="2689"/>
              <a:ext cx="288" cy="97"/>
              <a:chOff x="3436" y="2784"/>
              <a:chExt cx="288" cy="97"/>
            </a:xfrm>
          </p:grpSpPr>
          <p:sp>
            <p:nvSpPr>
              <p:cNvPr id="9241" name="Freeform 18"/>
              <p:cNvSpPr>
                <a:spLocks/>
              </p:cNvSpPr>
              <p:nvPr/>
            </p:nvSpPr>
            <p:spPr bwMode="auto">
              <a:xfrm>
                <a:off x="3436" y="2880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2" name="Freeform 19"/>
              <p:cNvSpPr>
                <a:spLocks/>
              </p:cNvSpPr>
              <p:nvPr/>
            </p:nvSpPr>
            <p:spPr bwMode="auto">
              <a:xfrm>
                <a:off x="3436" y="2784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32" name="Text Box 20"/>
            <p:cNvSpPr txBox="1">
              <a:spLocks noChangeArrowheads="1"/>
            </p:cNvSpPr>
            <p:nvPr/>
          </p:nvSpPr>
          <p:spPr bwMode="auto">
            <a:xfrm>
              <a:off x="1990" y="2449"/>
              <a:ext cx="22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C</a:t>
              </a:r>
            </a:p>
            <a:p>
              <a:r>
                <a:rPr lang="en-US" sz="1800" b="1"/>
                <a:t>–</a:t>
              </a:r>
            </a:p>
          </p:txBody>
        </p:sp>
        <p:cxnSp>
          <p:nvCxnSpPr>
            <p:cNvPr id="9233" name="AutoShape 21"/>
            <p:cNvCxnSpPr>
              <a:cxnSpLocks noChangeShapeType="1"/>
              <a:stCxn id="9242" idx="1"/>
              <a:endCxn id="9245" idx="1"/>
            </p:cNvCxnSpPr>
            <p:nvPr/>
          </p:nvCxnSpPr>
          <p:spPr bwMode="auto">
            <a:xfrm rot="5400000" flipH="1">
              <a:off x="1407" y="2250"/>
              <a:ext cx="307" cy="57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234" name="Line 23"/>
            <p:cNvSpPr>
              <a:spLocks noChangeShapeType="1"/>
            </p:cNvSpPr>
            <p:nvPr/>
          </p:nvSpPr>
          <p:spPr bwMode="auto">
            <a:xfrm>
              <a:off x="1662" y="2609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Text Box 24"/>
            <p:cNvSpPr txBox="1">
              <a:spLocks noChangeArrowheads="1"/>
            </p:cNvSpPr>
            <p:nvPr/>
          </p:nvSpPr>
          <p:spPr bwMode="auto">
            <a:xfrm>
              <a:off x="1422" y="2618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 i="1" baseline="-25000"/>
                <a:t>C</a:t>
              </a:r>
            </a:p>
          </p:txBody>
        </p:sp>
        <p:grpSp>
          <p:nvGrpSpPr>
            <p:cNvPr id="9236" name="Group 25"/>
            <p:cNvGrpSpPr>
              <a:grpSpLocks/>
            </p:cNvGrpSpPr>
            <p:nvPr/>
          </p:nvGrpSpPr>
          <p:grpSpPr bwMode="auto">
            <a:xfrm>
              <a:off x="126" y="2567"/>
              <a:ext cx="672" cy="404"/>
              <a:chOff x="288" y="2566"/>
              <a:chExt cx="672" cy="404"/>
            </a:xfrm>
          </p:grpSpPr>
          <p:sp>
            <p:nvSpPr>
              <p:cNvPr id="9237" name="Text Box 26"/>
              <p:cNvSpPr txBox="1">
                <a:spLocks noChangeArrowheads="1"/>
              </p:cNvSpPr>
              <p:nvPr/>
            </p:nvSpPr>
            <p:spPr bwMode="auto">
              <a:xfrm>
                <a:off x="288" y="2630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9238" name="Oval 27"/>
              <p:cNvSpPr>
                <a:spLocks noChangeArrowheads="1"/>
              </p:cNvSpPr>
              <p:nvPr/>
            </p:nvSpPr>
            <p:spPr bwMode="auto">
              <a:xfrm>
                <a:off x="628" y="260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Text Box 28"/>
              <p:cNvSpPr txBox="1">
                <a:spLocks noChangeArrowheads="1"/>
              </p:cNvSpPr>
              <p:nvPr/>
            </p:nvSpPr>
            <p:spPr bwMode="auto">
              <a:xfrm>
                <a:off x="694" y="2566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9240" name="Text Box 29"/>
              <p:cNvSpPr txBox="1">
                <a:spLocks noChangeArrowheads="1"/>
              </p:cNvSpPr>
              <p:nvPr/>
            </p:nvSpPr>
            <p:spPr bwMode="auto">
              <a:xfrm>
                <a:off x="735" y="265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</p:grpSp>
      <p:graphicFrame>
        <p:nvGraphicFramePr>
          <p:cNvPr id="9219" name="Object 32"/>
          <p:cNvGraphicFramePr>
            <a:graphicFrameLocks noChangeAspect="1"/>
          </p:cNvGraphicFramePr>
          <p:nvPr>
            <p:ph sz="half" idx="4294967295"/>
          </p:nvPr>
        </p:nvGraphicFramePr>
        <p:xfrm>
          <a:off x="4419600" y="4613275"/>
          <a:ext cx="3811588" cy="812800"/>
        </p:xfrm>
        <a:graphic>
          <a:graphicData uri="http://schemas.openxmlformats.org/presentationml/2006/ole">
            <p:oleObj spid="_x0000_s9219" name="Equation" r:id="rId4" imgW="1841400" imgH="393480" progId="Equation.3">
              <p:embed/>
            </p:oleObj>
          </a:graphicData>
        </a:graphic>
      </p:graphicFrame>
      <p:sp>
        <p:nvSpPr>
          <p:cNvPr id="9226" name="Text Box 34"/>
          <p:cNvSpPr txBox="1">
            <a:spLocks noChangeArrowheads="1"/>
          </p:cNvSpPr>
          <p:nvPr/>
        </p:nvSpPr>
        <p:spPr bwMode="auto">
          <a:xfrm>
            <a:off x="647700" y="5262563"/>
            <a:ext cx="2860675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/>
              <a:t>NB</a:t>
            </a:r>
            <a:r>
              <a:rPr lang="en-US" sz="1800"/>
              <a:t>: Review lecture 11 for derivation of these equations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D3006E5-2142-4862-B99D-88C0E6F0AD70}" type="slidenum">
              <a:rPr lang="en-US"/>
              <a:pPr lvl="1"/>
              <a:t>22</a:t>
            </a:fld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102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Expressions for voltage and current of a 1</a:t>
            </a:r>
            <a:r>
              <a:rPr lang="en-US" baseline="30000" smtClean="0"/>
              <a:t>st</a:t>
            </a:r>
            <a:r>
              <a:rPr lang="en-US" smtClean="0"/>
              <a:t> order circuit will be a 1</a:t>
            </a:r>
            <a:r>
              <a:rPr lang="en-US" baseline="30000" smtClean="0"/>
              <a:t>st</a:t>
            </a:r>
            <a:r>
              <a:rPr lang="en-US" smtClean="0"/>
              <a:t> order differential equation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760413" y="3479800"/>
          <a:ext cx="3659187" cy="809625"/>
        </p:xfrm>
        <a:graphic>
          <a:graphicData uri="http://schemas.openxmlformats.org/presentationml/2006/ole">
            <p:oleObj spid="_x0000_s10242" name="Equation" r:id="rId3" imgW="1777680" imgH="393480" progId="Equation.3">
              <p:embed/>
            </p:oleObj>
          </a:graphicData>
        </a:graphic>
      </p:graphicFrame>
      <p:graphicFrame>
        <p:nvGraphicFramePr>
          <p:cNvPr id="10243" name="Object 29"/>
          <p:cNvGraphicFramePr>
            <a:graphicFrameLocks noChangeAspect="1"/>
          </p:cNvGraphicFramePr>
          <p:nvPr>
            <p:ph sz="half" idx="4294967295"/>
          </p:nvPr>
        </p:nvGraphicFramePr>
        <p:xfrm>
          <a:off x="4648200" y="3479800"/>
          <a:ext cx="3811588" cy="812800"/>
        </p:xfrm>
        <a:graphic>
          <a:graphicData uri="http://schemas.openxmlformats.org/presentationml/2006/ole">
            <p:oleObj spid="_x0000_s10243" name="Equation" r:id="rId4" imgW="18414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0591116-D5D8-4551-9614-18BE2B7C2FE0}" type="slidenum">
              <a:rPr lang="en-US"/>
              <a:pPr lvl="1"/>
              <a:t>23</a:t>
            </a:fld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112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Expressions for voltage and current of a 1</a:t>
            </a:r>
            <a:r>
              <a:rPr lang="en-US" baseline="30000" smtClean="0"/>
              <a:t>st</a:t>
            </a:r>
            <a:r>
              <a:rPr lang="en-US" smtClean="0"/>
              <a:t> order circuit will be a 1</a:t>
            </a:r>
            <a:r>
              <a:rPr lang="en-US" baseline="30000" smtClean="0"/>
              <a:t>st</a:t>
            </a:r>
            <a:r>
              <a:rPr lang="en-US" smtClean="0"/>
              <a:t> order differential equation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760413" y="3479800"/>
          <a:ext cx="3659187" cy="809625"/>
        </p:xfrm>
        <a:graphic>
          <a:graphicData uri="http://schemas.openxmlformats.org/presentationml/2006/ole">
            <p:oleObj spid="_x0000_s11266" name="Equation" r:id="rId3" imgW="1777680" imgH="393480" progId="Equation.3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>
            <p:ph sz="half" idx="4294967295"/>
          </p:nvPr>
        </p:nvGraphicFramePr>
        <p:xfrm>
          <a:off x="4648200" y="3479800"/>
          <a:ext cx="3811588" cy="812800"/>
        </p:xfrm>
        <a:graphic>
          <a:graphicData uri="http://schemas.openxmlformats.org/presentationml/2006/ole">
            <p:oleObj spid="_x0000_s11267" name="Equation" r:id="rId4" imgW="1841400" imgH="393480" progId="Equation.3">
              <p:embed/>
            </p:oleObj>
          </a:graphicData>
        </a:graphic>
      </p:graphicFrame>
      <p:sp>
        <p:nvSpPr>
          <p:cNvPr id="11273" name="Oval 31"/>
          <p:cNvSpPr>
            <a:spLocks noChangeArrowheads="1"/>
          </p:cNvSpPr>
          <p:nvPr/>
        </p:nvSpPr>
        <p:spPr bwMode="auto">
          <a:xfrm>
            <a:off x="3048000" y="3352800"/>
            <a:ext cx="1549400" cy="11430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Oval 32"/>
          <p:cNvSpPr>
            <a:spLocks noChangeArrowheads="1"/>
          </p:cNvSpPr>
          <p:nvPr/>
        </p:nvSpPr>
        <p:spPr bwMode="auto">
          <a:xfrm>
            <a:off x="6934200" y="3352800"/>
            <a:ext cx="1600200" cy="11430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Text Box 33"/>
          <p:cNvSpPr txBox="1">
            <a:spLocks noChangeArrowheads="1"/>
          </p:cNvSpPr>
          <p:nvPr/>
        </p:nvSpPr>
        <p:spPr bwMode="auto">
          <a:xfrm>
            <a:off x="4629150" y="5143500"/>
            <a:ext cx="1538288" cy="3698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NB</a:t>
            </a:r>
            <a:r>
              <a:rPr lang="en-US" sz="1800"/>
              <a:t>: Constants</a:t>
            </a:r>
          </a:p>
        </p:txBody>
      </p:sp>
      <p:cxnSp>
        <p:nvCxnSpPr>
          <p:cNvPr id="11276" name="AutoShape 34"/>
          <p:cNvCxnSpPr>
            <a:cxnSpLocks noChangeShapeType="1"/>
            <a:stCxn id="11275" idx="1"/>
            <a:endCxn id="11273" idx="4"/>
          </p:cNvCxnSpPr>
          <p:nvPr/>
        </p:nvCxnSpPr>
        <p:spPr bwMode="auto">
          <a:xfrm rot="10800000">
            <a:off x="3822700" y="4495800"/>
            <a:ext cx="806450" cy="831850"/>
          </a:xfrm>
          <a:prstGeom prst="curvedConnector2">
            <a:avLst/>
          </a:prstGeom>
          <a:noFill/>
          <a:ln w="127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  <p:cxnSp>
        <p:nvCxnSpPr>
          <p:cNvPr id="11277" name="AutoShape 35"/>
          <p:cNvCxnSpPr>
            <a:cxnSpLocks noChangeShapeType="1"/>
            <a:stCxn id="11275" idx="3"/>
            <a:endCxn id="11274" idx="4"/>
          </p:cNvCxnSpPr>
          <p:nvPr/>
        </p:nvCxnSpPr>
        <p:spPr bwMode="auto">
          <a:xfrm flipV="1">
            <a:off x="6167438" y="4495800"/>
            <a:ext cx="1566862" cy="831850"/>
          </a:xfrm>
          <a:prstGeom prst="curvedConnector2">
            <a:avLst/>
          </a:prstGeom>
          <a:noFill/>
          <a:ln w="127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D249EAC-D903-43AB-B090-F5478E60B9C5}" type="slidenum">
              <a:rPr lang="en-US"/>
              <a:pPr lvl="1"/>
              <a:t>24</a:t>
            </a:fld>
            <a:endParaRPr lang="en-US"/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122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Expressions for voltage and current of a 1</a:t>
            </a:r>
            <a:r>
              <a:rPr lang="en-US" baseline="30000" smtClean="0"/>
              <a:t>st</a:t>
            </a:r>
            <a:r>
              <a:rPr lang="en-US" smtClean="0"/>
              <a:t> order circuit will be a 1</a:t>
            </a:r>
            <a:r>
              <a:rPr lang="en-US" baseline="30000" smtClean="0"/>
              <a:t>st</a:t>
            </a:r>
            <a:r>
              <a:rPr lang="en-US" smtClean="0"/>
              <a:t> order differential equation</a:t>
            </a: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760413" y="3479800"/>
          <a:ext cx="3659187" cy="809625"/>
        </p:xfrm>
        <a:graphic>
          <a:graphicData uri="http://schemas.openxmlformats.org/presentationml/2006/ole">
            <p:oleObj spid="_x0000_s12290" name="Equation" r:id="rId3" imgW="1777680" imgH="393480" progId="Equation.3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>
            <p:ph sz="half" idx="4294967295"/>
          </p:nvPr>
        </p:nvGraphicFramePr>
        <p:xfrm>
          <a:off x="4648200" y="3479800"/>
          <a:ext cx="3811588" cy="812800"/>
        </p:xfrm>
        <a:graphic>
          <a:graphicData uri="http://schemas.openxmlformats.org/presentationml/2006/ole">
            <p:oleObj spid="_x0000_s12291" name="Equation" r:id="rId4" imgW="1841400" imgH="393480" progId="Equation.3">
              <p:embed/>
            </p:oleObj>
          </a:graphicData>
        </a:graphic>
      </p:graphicFrame>
      <p:sp>
        <p:nvSpPr>
          <p:cNvPr id="12297" name="Oval 31"/>
          <p:cNvSpPr>
            <a:spLocks noChangeArrowheads="1"/>
          </p:cNvSpPr>
          <p:nvPr/>
        </p:nvSpPr>
        <p:spPr bwMode="auto">
          <a:xfrm>
            <a:off x="406400" y="3352800"/>
            <a:ext cx="2641600" cy="11430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Oval 32"/>
          <p:cNvSpPr>
            <a:spLocks noChangeArrowheads="1"/>
          </p:cNvSpPr>
          <p:nvPr/>
        </p:nvSpPr>
        <p:spPr bwMode="auto">
          <a:xfrm>
            <a:off x="4419600" y="3352800"/>
            <a:ext cx="2641600" cy="11430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Text Box 33"/>
          <p:cNvSpPr txBox="1">
            <a:spLocks noChangeArrowheads="1"/>
          </p:cNvSpPr>
          <p:nvPr/>
        </p:nvSpPr>
        <p:spPr bwMode="auto">
          <a:xfrm>
            <a:off x="3003550" y="5143500"/>
            <a:ext cx="165100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NB</a:t>
            </a:r>
            <a:r>
              <a:rPr lang="en-US" sz="1800"/>
              <a:t>: similarities</a:t>
            </a:r>
          </a:p>
        </p:txBody>
      </p:sp>
      <p:cxnSp>
        <p:nvCxnSpPr>
          <p:cNvPr id="12300" name="AutoShape 34"/>
          <p:cNvCxnSpPr>
            <a:cxnSpLocks noChangeShapeType="1"/>
            <a:stCxn id="12299" idx="1"/>
            <a:endCxn id="12297" idx="4"/>
          </p:cNvCxnSpPr>
          <p:nvPr/>
        </p:nvCxnSpPr>
        <p:spPr bwMode="auto">
          <a:xfrm rot="10800000">
            <a:off x="1727200" y="4510088"/>
            <a:ext cx="1276350" cy="823912"/>
          </a:xfrm>
          <a:prstGeom prst="curvedConnector2">
            <a:avLst/>
          </a:prstGeom>
          <a:noFill/>
          <a:ln w="127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  <p:cxnSp>
        <p:nvCxnSpPr>
          <p:cNvPr id="12301" name="AutoShape 35"/>
          <p:cNvCxnSpPr>
            <a:cxnSpLocks noChangeShapeType="1"/>
            <a:stCxn id="12299" idx="3"/>
            <a:endCxn id="12298" idx="4"/>
          </p:cNvCxnSpPr>
          <p:nvPr/>
        </p:nvCxnSpPr>
        <p:spPr bwMode="auto">
          <a:xfrm flipV="1">
            <a:off x="4654550" y="4510088"/>
            <a:ext cx="1085850" cy="823912"/>
          </a:xfrm>
          <a:prstGeom prst="curvedConnector2">
            <a:avLst/>
          </a:prstGeom>
          <a:noFill/>
          <a:ln w="127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DC06B6F-C49F-48E6-96F5-0214B64861A3}" type="slidenum">
              <a:rPr lang="en-US"/>
              <a:pPr lvl="1"/>
              <a:t>25</a:t>
            </a:fld>
            <a:endParaRPr lang="en-US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Expressions for voltage and current of a 1</a:t>
            </a:r>
            <a:r>
              <a:rPr lang="en-US" baseline="30000" smtClean="0"/>
              <a:t>st</a:t>
            </a:r>
            <a:r>
              <a:rPr lang="en-US" smtClean="0"/>
              <a:t> order circuit will be a 1</a:t>
            </a:r>
            <a:r>
              <a:rPr lang="en-US" baseline="30000" smtClean="0"/>
              <a:t>st</a:t>
            </a:r>
            <a:r>
              <a:rPr lang="en-US" smtClean="0"/>
              <a:t> order differential equation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2127250" y="3094038"/>
          <a:ext cx="3733800" cy="1493837"/>
        </p:xfrm>
        <a:graphic>
          <a:graphicData uri="http://schemas.openxmlformats.org/presentationml/2006/ole">
            <p:oleObj spid="_x0000_s13314" name="Equation" r:id="rId3" imgW="1523880" imgH="609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A2A79A3-267B-4C78-A799-A7E9C5D0CC2B}" type="slidenum">
              <a:rPr lang="en-US"/>
              <a:pPr lvl="1"/>
              <a:t>26</a:t>
            </a:fld>
            <a:endParaRPr lang="en-US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Expressions for voltage and current of a 1</a:t>
            </a:r>
            <a:r>
              <a:rPr lang="en-US" baseline="30000" smtClean="0"/>
              <a:t>st</a:t>
            </a:r>
            <a:r>
              <a:rPr lang="en-US" smtClean="0"/>
              <a:t> order circuit will be a 1</a:t>
            </a:r>
            <a:r>
              <a:rPr lang="en-US" baseline="30000" smtClean="0"/>
              <a:t>st</a:t>
            </a:r>
            <a:r>
              <a:rPr lang="en-US" smtClean="0"/>
              <a:t> order differential equation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2127250" y="3094038"/>
          <a:ext cx="3733800" cy="1493837"/>
        </p:xfrm>
        <a:graphic>
          <a:graphicData uri="http://schemas.openxmlformats.org/presentationml/2006/ole">
            <p:oleObj spid="_x0000_s14338" name="Equation" r:id="rId3" imgW="1523880" imgH="609480" progId="Equation.3">
              <p:embed/>
            </p:oleObj>
          </a:graphicData>
        </a:graphic>
      </p:graphicFrame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6477000" y="2971800"/>
            <a:ext cx="2181225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1800"/>
              <a:t>Capacitor/inductor voltage/current</a:t>
            </a:r>
          </a:p>
        </p:txBody>
      </p:sp>
      <p:sp>
        <p:nvSpPr>
          <p:cNvPr id="14345" name="Oval 12"/>
          <p:cNvSpPr>
            <a:spLocks noChangeArrowheads="1"/>
          </p:cNvSpPr>
          <p:nvPr/>
        </p:nvSpPr>
        <p:spPr bwMode="auto">
          <a:xfrm>
            <a:off x="3956050" y="3932238"/>
            <a:ext cx="685800" cy="457200"/>
          </a:xfrm>
          <a:prstGeom prst="ellipse">
            <a:avLst/>
          </a:prstGeom>
          <a:noFill/>
          <a:ln w="2222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46" name="AutoShape 13"/>
          <p:cNvCxnSpPr>
            <a:cxnSpLocks noChangeShapeType="1"/>
            <a:stCxn id="14344" idx="1"/>
            <a:endCxn id="14345" idx="0"/>
          </p:cNvCxnSpPr>
          <p:nvPr/>
        </p:nvCxnSpPr>
        <p:spPr bwMode="auto">
          <a:xfrm rot="10800000" flipV="1">
            <a:off x="4298950" y="3298825"/>
            <a:ext cx="2178050" cy="622300"/>
          </a:xfrm>
          <a:prstGeom prst="curvedConnector2">
            <a:avLst/>
          </a:prstGeom>
          <a:noFill/>
          <a:ln w="127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  <p:sp>
        <p:nvSpPr>
          <p:cNvPr id="14347" name="Oval 12"/>
          <p:cNvSpPr>
            <a:spLocks noChangeArrowheads="1"/>
          </p:cNvSpPr>
          <p:nvPr/>
        </p:nvSpPr>
        <p:spPr bwMode="auto">
          <a:xfrm>
            <a:off x="2667000" y="3657600"/>
            <a:ext cx="685800" cy="457200"/>
          </a:xfrm>
          <a:prstGeom prst="ellipse">
            <a:avLst/>
          </a:prstGeom>
          <a:noFill/>
          <a:ln w="2222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48" name="AutoShape 13"/>
          <p:cNvCxnSpPr>
            <a:cxnSpLocks noChangeShapeType="1"/>
            <a:stCxn id="14344" idx="1"/>
            <a:endCxn id="14347" idx="0"/>
          </p:cNvCxnSpPr>
          <p:nvPr/>
        </p:nvCxnSpPr>
        <p:spPr bwMode="auto">
          <a:xfrm rot="10800000" flipV="1">
            <a:off x="3009900" y="3298825"/>
            <a:ext cx="3467100" cy="358775"/>
          </a:xfrm>
          <a:prstGeom prst="curvedConnector2">
            <a:avLst/>
          </a:prstGeom>
          <a:noFill/>
          <a:ln w="127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4D21081-8F90-415A-876F-2A6063C9E113}" type="slidenum">
              <a:rPr lang="en-US"/>
              <a:pPr lvl="1"/>
              <a:t>27</a:t>
            </a:fld>
            <a:endParaRPr lang="en-US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Expressions for voltage and current of a 1</a:t>
            </a:r>
            <a:r>
              <a:rPr lang="en-US" baseline="30000" smtClean="0"/>
              <a:t>st</a:t>
            </a:r>
            <a:r>
              <a:rPr lang="en-US" smtClean="0"/>
              <a:t> order circuit will be a 1</a:t>
            </a:r>
            <a:r>
              <a:rPr lang="en-US" baseline="30000" smtClean="0"/>
              <a:t>st</a:t>
            </a:r>
            <a:r>
              <a:rPr lang="en-US" smtClean="0"/>
              <a:t> order differential equation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2127250" y="3094038"/>
          <a:ext cx="3733800" cy="1493837"/>
        </p:xfrm>
        <a:graphic>
          <a:graphicData uri="http://schemas.openxmlformats.org/presentationml/2006/ole">
            <p:oleObj spid="_x0000_s15362" name="Equation" r:id="rId3" imgW="1523880" imgH="609480" progId="Equation.3">
              <p:embed/>
            </p:oleObj>
          </a:graphicData>
        </a:graphic>
      </p:graphicFrame>
      <p:sp>
        <p:nvSpPr>
          <p:cNvPr id="15368" name="Oval 21"/>
          <p:cNvSpPr>
            <a:spLocks noChangeArrowheads="1"/>
          </p:cNvSpPr>
          <p:nvPr/>
        </p:nvSpPr>
        <p:spPr bwMode="auto">
          <a:xfrm>
            <a:off x="5160963" y="3856038"/>
            <a:ext cx="700087" cy="577850"/>
          </a:xfrm>
          <a:prstGeom prst="ellipse">
            <a:avLst/>
          </a:prstGeom>
          <a:noFill/>
          <a:ln w="25400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22"/>
          <p:cNvSpPr txBox="1">
            <a:spLocks noChangeArrowheads="1"/>
          </p:cNvSpPr>
          <p:nvPr/>
        </p:nvSpPr>
        <p:spPr bwMode="auto">
          <a:xfrm>
            <a:off x="6096000" y="5000625"/>
            <a:ext cx="2362200" cy="714375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2000" b="1"/>
              <a:t>Forcing function</a:t>
            </a:r>
          </a:p>
          <a:p>
            <a:r>
              <a:rPr lang="en-US" sz="2000"/>
              <a:t>(</a:t>
            </a:r>
            <a:r>
              <a:rPr lang="en-US" sz="2000" b="1"/>
              <a:t>F</a:t>
            </a:r>
            <a:r>
              <a:rPr lang="en-US" sz="2000"/>
              <a:t> – for </a:t>
            </a:r>
            <a:r>
              <a:rPr lang="en-US" sz="2000" b="1"/>
              <a:t>DC source</a:t>
            </a:r>
            <a:r>
              <a:rPr lang="en-US" sz="2000"/>
              <a:t>)</a:t>
            </a:r>
          </a:p>
        </p:txBody>
      </p:sp>
      <p:cxnSp>
        <p:nvCxnSpPr>
          <p:cNvPr id="15370" name="AutoShape 23"/>
          <p:cNvCxnSpPr>
            <a:cxnSpLocks noChangeShapeType="1"/>
            <a:stCxn id="15369" idx="0"/>
            <a:endCxn id="15368" idx="6"/>
          </p:cNvCxnSpPr>
          <p:nvPr/>
        </p:nvCxnSpPr>
        <p:spPr bwMode="auto">
          <a:xfrm rot="5400000" flipH="1">
            <a:off x="6147594" y="3871119"/>
            <a:ext cx="855662" cy="1403350"/>
          </a:xfrm>
          <a:prstGeom prst="curvedConnector2">
            <a:avLst/>
          </a:prstGeom>
          <a:noFill/>
          <a:ln w="12700">
            <a:solidFill>
              <a:srgbClr val="3366FF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36F92A5-2BFD-4713-A763-AF714DA333EF}" type="slidenum">
              <a:rPr lang="en-US"/>
              <a:pPr lvl="1"/>
              <a:t>28</a:t>
            </a:fld>
            <a:endParaRPr lang="en-US"/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Expressions for voltage and current of a 1</a:t>
            </a:r>
            <a:r>
              <a:rPr lang="en-US" baseline="30000" smtClean="0"/>
              <a:t>st</a:t>
            </a:r>
            <a:r>
              <a:rPr lang="en-US" smtClean="0"/>
              <a:t> order circuit will be a 1</a:t>
            </a:r>
            <a:r>
              <a:rPr lang="en-US" baseline="30000" smtClean="0"/>
              <a:t>st</a:t>
            </a:r>
            <a:r>
              <a:rPr lang="en-US" smtClean="0"/>
              <a:t> order differential equation</a:t>
            </a: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2127250" y="3094038"/>
          <a:ext cx="3733800" cy="1493837"/>
        </p:xfrm>
        <a:graphic>
          <a:graphicData uri="http://schemas.openxmlformats.org/presentationml/2006/ole">
            <p:oleObj spid="_x0000_s16386" name="Equation" r:id="rId3" imgW="1523880" imgH="609480" progId="Equation.3">
              <p:embed/>
            </p:oleObj>
          </a:graphicData>
        </a:graphic>
      </p:graphicFrame>
      <p:sp>
        <p:nvSpPr>
          <p:cNvPr id="16392" name="Text Box 14"/>
          <p:cNvSpPr txBox="1">
            <a:spLocks noChangeArrowheads="1"/>
          </p:cNvSpPr>
          <p:nvPr/>
        </p:nvSpPr>
        <p:spPr bwMode="auto">
          <a:xfrm>
            <a:off x="2590800" y="5257800"/>
            <a:ext cx="2400300" cy="923925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r>
              <a:rPr lang="en-US" sz="1800"/>
              <a:t>Combinations of circuit element parameters (</a:t>
            </a:r>
            <a:r>
              <a:rPr lang="en-US" sz="1800" b="1"/>
              <a:t>Constants</a:t>
            </a:r>
            <a:r>
              <a:rPr lang="en-US" sz="1800"/>
              <a:t>)</a:t>
            </a:r>
          </a:p>
        </p:txBody>
      </p:sp>
      <p:sp>
        <p:nvSpPr>
          <p:cNvPr id="16393" name="Oval 15"/>
          <p:cNvSpPr>
            <a:spLocks noChangeArrowheads="1"/>
          </p:cNvSpPr>
          <p:nvPr/>
        </p:nvSpPr>
        <p:spPr bwMode="auto">
          <a:xfrm>
            <a:off x="1974850" y="3932238"/>
            <a:ext cx="609600" cy="468312"/>
          </a:xfrm>
          <a:prstGeom prst="ellipse">
            <a:avLst/>
          </a:prstGeom>
          <a:noFill/>
          <a:ln w="22225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Oval 16"/>
          <p:cNvSpPr>
            <a:spLocks noChangeArrowheads="1"/>
          </p:cNvSpPr>
          <p:nvPr/>
        </p:nvSpPr>
        <p:spPr bwMode="auto">
          <a:xfrm>
            <a:off x="3567113" y="3932238"/>
            <a:ext cx="438150" cy="468312"/>
          </a:xfrm>
          <a:prstGeom prst="ellipse">
            <a:avLst/>
          </a:prstGeom>
          <a:noFill/>
          <a:ln w="22225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Oval 17"/>
          <p:cNvSpPr>
            <a:spLocks noChangeArrowheads="1"/>
          </p:cNvSpPr>
          <p:nvPr/>
        </p:nvSpPr>
        <p:spPr bwMode="auto">
          <a:xfrm>
            <a:off x="4832350" y="3906838"/>
            <a:ext cx="438150" cy="468312"/>
          </a:xfrm>
          <a:prstGeom prst="ellipse">
            <a:avLst/>
          </a:prstGeom>
          <a:noFill/>
          <a:ln w="22225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396" name="AutoShape 18"/>
          <p:cNvCxnSpPr>
            <a:cxnSpLocks noChangeShapeType="1"/>
            <a:stCxn id="16392" idx="0"/>
            <a:endCxn id="16395" idx="4"/>
          </p:cNvCxnSpPr>
          <p:nvPr/>
        </p:nvCxnSpPr>
        <p:spPr bwMode="auto">
          <a:xfrm rot="5400000" flipH="1" flipV="1">
            <a:off x="3979863" y="4186237"/>
            <a:ext cx="882650" cy="1260475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800000"/>
            </a:solidFill>
            <a:round/>
            <a:headEnd type="none" w="lg" len="lg"/>
            <a:tailEnd type="stealth" w="lg" len="lg"/>
          </a:ln>
        </p:spPr>
      </p:cxnSp>
      <p:cxnSp>
        <p:nvCxnSpPr>
          <p:cNvPr id="16397" name="AutoShape 19"/>
          <p:cNvCxnSpPr>
            <a:cxnSpLocks noChangeShapeType="1"/>
            <a:stCxn id="16392" idx="0"/>
            <a:endCxn id="16394" idx="4"/>
          </p:cNvCxnSpPr>
          <p:nvPr/>
        </p:nvCxnSpPr>
        <p:spPr bwMode="auto">
          <a:xfrm rot="16200000" flipV="1">
            <a:off x="3359944" y="4826794"/>
            <a:ext cx="857250" cy="4762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800000"/>
            </a:solidFill>
            <a:round/>
            <a:headEnd type="none" w="lg" len="lg"/>
            <a:tailEnd type="stealth" w="lg" len="lg"/>
          </a:ln>
        </p:spPr>
      </p:cxnSp>
      <p:cxnSp>
        <p:nvCxnSpPr>
          <p:cNvPr id="16398" name="AutoShape 20"/>
          <p:cNvCxnSpPr>
            <a:cxnSpLocks noChangeShapeType="1"/>
            <a:stCxn id="16392" idx="0"/>
            <a:endCxn id="16393" idx="4"/>
          </p:cNvCxnSpPr>
          <p:nvPr/>
        </p:nvCxnSpPr>
        <p:spPr bwMode="auto">
          <a:xfrm rot="16200000" flipV="1">
            <a:off x="2606675" y="4073525"/>
            <a:ext cx="857250" cy="15113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800000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174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20AD795-4BF8-40BC-BF27-A205CCF0ABD7}" type="slidenum">
              <a:rPr lang="en-US"/>
              <a:pPr lvl="1"/>
              <a:t>29</a:t>
            </a:fld>
            <a:endParaRPr lang="en-US"/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174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mtClean="0"/>
              <a:t>Expressions for voltage and current of a 1</a:t>
            </a:r>
            <a:r>
              <a:rPr lang="en-US" baseline="30000" smtClean="0"/>
              <a:t>st</a:t>
            </a:r>
            <a:r>
              <a:rPr lang="en-US" smtClean="0"/>
              <a:t> order circuit will be a 1</a:t>
            </a:r>
            <a:r>
              <a:rPr lang="en-US" baseline="30000" smtClean="0"/>
              <a:t>st</a:t>
            </a:r>
            <a:r>
              <a:rPr lang="en-US" smtClean="0"/>
              <a:t> order differential equation</a:t>
            </a: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5105400" y="3297238"/>
          <a:ext cx="3217863" cy="1493837"/>
        </p:xfrm>
        <a:graphic>
          <a:graphicData uri="http://schemas.openxmlformats.org/presentationml/2006/ole">
            <p:oleObj spid="_x0000_s17410" name="Equation" r:id="rId3" imgW="1422360" imgH="660240" progId="Equation.3">
              <p:embed/>
            </p:oleObj>
          </a:graphicData>
        </a:graphic>
      </p:graphicFrame>
      <p:graphicFrame>
        <p:nvGraphicFramePr>
          <p:cNvPr id="17411" name="Object 27"/>
          <p:cNvGraphicFramePr>
            <a:graphicFrameLocks noChangeAspect="1"/>
          </p:cNvGraphicFramePr>
          <p:nvPr/>
        </p:nvGraphicFramePr>
        <p:xfrm>
          <a:off x="533400" y="3306763"/>
          <a:ext cx="3733800" cy="1493837"/>
        </p:xfrm>
        <a:graphic>
          <a:graphicData uri="http://schemas.openxmlformats.org/presentationml/2006/ole">
            <p:oleObj spid="_x0000_s17411" name="Equation" r:id="rId4" imgW="1523880" imgH="609480" progId="Equation.3">
              <p:embed/>
            </p:oleObj>
          </a:graphicData>
        </a:graphic>
      </p:graphicFrame>
      <p:sp>
        <p:nvSpPr>
          <p:cNvPr id="17417" name="Oval 22"/>
          <p:cNvSpPr>
            <a:spLocks noChangeArrowheads="1"/>
          </p:cNvSpPr>
          <p:nvPr/>
        </p:nvSpPr>
        <p:spPr bwMode="auto">
          <a:xfrm>
            <a:off x="3581400" y="3862388"/>
            <a:ext cx="685800" cy="990600"/>
          </a:xfrm>
          <a:prstGeom prst="ellipse">
            <a:avLst/>
          </a:prstGeom>
          <a:noFill/>
          <a:ln w="25400">
            <a:solidFill>
              <a:srgbClr val="00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Oval 23"/>
          <p:cNvSpPr>
            <a:spLocks noChangeArrowheads="1"/>
          </p:cNvSpPr>
          <p:nvPr/>
        </p:nvSpPr>
        <p:spPr bwMode="auto">
          <a:xfrm>
            <a:off x="7848600" y="3706813"/>
            <a:ext cx="457200" cy="990600"/>
          </a:xfrm>
          <a:prstGeom prst="ellipse">
            <a:avLst/>
          </a:prstGeom>
          <a:noFill/>
          <a:ln w="25400">
            <a:solidFill>
              <a:srgbClr val="00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Text Box 24"/>
          <p:cNvSpPr txBox="1">
            <a:spLocks noChangeArrowheads="1"/>
          </p:cNvSpPr>
          <p:nvPr/>
        </p:nvSpPr>
        <p:spPr bwMode="auto">
          <a:xfrm>
            <a:off x="5181600" y="5238750"/>
            <a:ext cx="2176463" cy="400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Forcing Function </a:t>
            </a:r>
            <a:r>
              <a:rPr lang="en-US" sz="2000" b="1"/>
              <a:t>F</a:t>
            </a:r>
          </a:p>
        </p:txBody>
      </p:sp>
      <p:cxnSp>
        <p:nvCxnSpPr>
          <p:cNvPr id="17420" name="AutoShape 25"/>
          <p:cNvCxnSpPr>
            <a:cxnSpLocks noChangeShapeType="1"/>
            <a:stCxn id="17419" idx="1"/>
            <a:endCxn id="17417" idx="4"/>
          </p:cNvCxnSpPr>
          <p:nvPr/>
        </p:nvCxnSpPr>
        <p:spPr bwMode="auto">
          <a:xfrm rot="10800000">
            <a:off x="3924300" y="4852988"/>
            <a:ext cx="1257300" cy="585787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17421" name="AutoShape 26"/>
          <p:cNvCxnSpPr>
            <a:cxnSpLocks noChangeShapeType="1"/>
            <a:stCxn id="17419" idx="3"/>
            <a:endCxn id="17418" idx="4"/>
          </p:cNvCxnSpPr>
          <p:nvPr/>
        </p:nvCxnSpPr>
        <p:spPr bwMode="auto">
          <a:xfrm flipV="1">
            <a:off x="7358063" y="4697413"/>
            <a:ext cx="719137" cy="741362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6083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46084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4605582-F7CE-4DCA-9A6F-AC87B7598680}" type="slidenum">
              <a:rPr lang="en-US"/>
              <a:pPr lvl="1"/>
              <a:t>3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smtClean="0"/>
              <a:t>Lecture 15 – Transient Response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  <a:p>
            <a:r>
              <a:rPr lang="en-US" smtClean="0"/>
              <a:t>Transient Response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843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E7A5A69-EA89-48C5-8133-6218D3A7B4BC}" type="slidenum">
              <a:rPr lang="en-US"/>
              <a:pPr lvl="1"/>
              <a:t>30</a:t>
            </a:fld>
            <a:endParaRPr lang="en-US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184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mtClean="0"/>
              <a:t>Expressions for voltage and current of a 1</a:t>
            </a:r>
            <a:r>
              <a:rPr lang="en-US" baseline="30000" smtClean="0"/>
              <a:t>st</a:t>
            </a:r>
            <a:r>
              <a:rPr lang="en-US" smtClean="0"/>
              <a:t> order circuit will be a 1</a:t>
            </a:r>
            <a:r>
              <a:rPr lang="en-US" baseline="30000" smtClean="0"/>
              <a:t>st</a:t>
            </a:r>
            <a:r>
              <a:rPr lang="en-US" smtClean="0"/>
              <a:t> order differential equation</a:t>
            </a: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1228725" y="3297238"/>
          <a:ext cx="3217863" cy="1493837"/>
        </p:xfrm>
        <a:graphic>
          <a:graphicData uri="http://schemas.openxmlformats.org/presentationml/2006/ole">
            <p:oleObj spid="_x0000_s18434" name="Equation" r:id="rId3" imgW="1422360" imgH="660240" progId="Equation.3">
              <p:embed/>
            </p:oleObj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5334000" y="3297238"/>
          <a:ext cx="3124200" cy="1338262"/>
        </p:xfrm>
        <a:graphic>
          <a:graphicData uri="http://schemas.openxmlformats.org/presentationml/2006/ole">
            <p:oleObj spid="_x0000_s18435" name="Equation" r:id="rId4" imgW="1422360" imgH="609480" progId="Equation.3">
              <p:embed/>
            </p:oleObj>
          </a:graphicData>
        </a:graphic>
      </p:graphicFrame>
      <p:sp>
        <p:nvSpPr>
          <p:cNvPr id="18441" name="Oval 22"/>
          <p:cNvSpPr>
            <a:spLocks noChangeArrowheads="1"/>
          </p:cNvSpPr>
          <p:nvPr/>
        </p:nvSpPr>
        <p:spPr bwMode="auto">
          <a:xfrm>
            <a:off x="3552825" y="3800475"/>
            <a:ext cx="457200" cy="990600"/>
          </a:xfrm>
          <a:prstGeom prst="ellipse">
            <a:avLst/>
          </a:prstGeom>
          <a:noFill/>
          <a:ln w="2540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Oval 23"/>
          <p:cNvSpPr>
            <a:spLocks noChangeArrowheads="1"/>
          </p:cNvSpPr>
          <p:nvPr/>
        </p:nvSpPr>
        <p:spPr bwMode="auto">
          <a:xfrm>
            <a:off x="7429500" y="3644900"/>
            <a:ext cx="457200" cy="990600"/>
          </a:xfrm>
          <a:prstGeom prst="ellipse">
            <a:avLst/>
          </a:prstGeom>
          <a:noFill/>
          <a:ln w="2540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Text Box 24"/>
          <p:cNvSpPr txBox="1">
            <a:spLocks noChangeArrowheads="1"/>
          </p:cNvSpPr>
          <p:nvPr/>
        </p:nvSpPr>
        <p:spPr bwMode="auto">
          <a:xfrm>
            <a:off x="5753100" y="4954588"/>
            <a:ext cx="1273175" cy="46990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/>
              <a:t>DC gain</a:t>
            </a:r>
          </a:p>
        </p:txBody>
      </p:sp>
      <p:cxnSp>
        <p:nvCxnSpPr>
          <p:cNvPr id="18444" name="AutoShape 25"/>
          <p:cNvCxnSpPr>
            <a:cxnSpLocks noChangeShapeType="1"/>
            <a:stCxn id="18443" idx="1"/>
            <a:endCxn id="18441" idx="4"/>
          </p:cNvCxnSpPr>
          <p:nvPr/>
        </p:nvCxnSpPr>
        <p:spPr bwMode="auto">
          <a:xfrm rot="10800000">
            <a:off x="3781425" y="4803775"/>
            <a:ext cx="1971675" cy="385763"/>
          </a:xfrm>
          <a:prstGeom prst="curvedConnector2">
            <a:avLst/>
          </a:prstGeom>
          <a:noFill/>
          <a:ln w="12700">
            <a:solidFill>
              <a:srgbClr val="3366FF"/>
            </a:solidFill>
            <a:round/>
            <a:headEnd type="none" w="lg" len="lg"/>
            <a:tailEnd type="stealth" w="lg" len="lg"/>
          </a:ln>
        </p:spPr>
      </p:cxnSp>
      <p:cxnSp>
        <p:nvCxnSpPr>
          <p:cNvPr id="18445" name="AutoShape 26"/>
          <p:cNvCxnSpPr>
            <a:cxnSpLocks noChangeShapeType="1"/>
            <a:stCxn id="18443" idx="3"/>
            <a:endCxn id="18442" idx="4"/>
          </p:cNvCxnSpPr>
          <p:nvPr/>
        </p:nvCxnSpPr>
        <p:spPr bwMode="auto">
          <a:xfrm flipV="1">
            <a:off x="7026275" y="4648200"/>
            <a:ext cx="631825" cy="541338"/>
          </a:xfrm>
          <a:prstGeom prst="curvedConnector2">
            <a:avLst/>
          </a:prstGeom>
          <a:noFill/>
          <a:ln w="12700">
            <a:solidFill>
              <a:srgbClr val="3366FF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946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194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374736F-C6A4-4A74-92CE-DE941C149AC6}" type="slidenum">
              <a:rPr lang="en-US"/>
              <a:pPr lvl="1"/>
              <a:t>31</a:t>
            </a:fld>
            <a:endParaRPr lang="en-US"/>
          </a:p>
        </p:txBody>
      </p:sp>
      <p:sp>
        <p:nvSpPr>
          <p:cNvPr id="194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194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mtClean="0"/>
              <a:t>Expressions for voltage and current of a 1</a:t>
            </a:r>
            <a:r>
              <a:rPr lang="en-US" baseline="30000" smtClean="0"/>
              <a:t>st</a:t>
            </a:r>
            <a:r>
              <a:rPr lang="en-US" smtClean="0"/>
              <a:t> order circuit will be a 1</a:t>
            </a:r>
            <a:r>
              <a:rPr lang="en-US" baseline="30000" smtClean="0"/>
              <a:t>st</a:t>
            </a:r>
            <a:r>
              <a:rPr lang="en-US" smtClean="0"/>
              <a:t> order differential equation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ph sz="half" idx="4294967295"/>
          </p:nvPr>
        </p:nvGraphicFramePr>
        <p:xfrm>
          <a:off x="1228725" y="3297238"/>
          <a:ext cx="3217863" cy="1493837"/>
        </p:xfrm>
        <a:graphic>
          <a:graphicData uri="http://schemas.openxmlformats.org/presentationml/2006/ole">
            <p:oleObj spid="_x0000_s19458" name="Equation" r:id="rId3" imgW="1422360" imgH="66024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5334000" y="3297238"/>
          <a:ext cx="3124200" cy="1338262"/>
        </p:xfrm>
        <a:graphic>
          <a:graphicData uri="http://schemas.openxmlformats.org/presentationml/2006/ole">
            <p:oleObj spid="_x0000_s19459" name="Equation" r:id="rId4" imgW="1422360" imgH="609480" progId="Equation.3">
              <p:embed/>
            </p:oleObj>
          </a:graphicData>
        </a:graphic>
      </p:graphicFrame>
      <p:sp>
        <p:nvSpPr>
          <p:cNvPr id="19465" name="Oval 17"/>
          <p:cNvSpPr>
            <a:spLocks noChangeArrowheads="1"/>
          </p:cNvSpPr>
          <p:nvPr/>
        </p:nvSpPr>
        <p:spPr bwMode="auto">
          <a:xfrm>
            <a:off x="1209675" y="3810000"/>
            <a:ext cx="457200" cy="990600"/>
          </a:xfrm>
          <a:prstGeom prst="ellipse">
            <a:avLst/>
          </a:prstGeom>
          <a:noFill/>
          <a:ln w="25400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18"/>
          <p:cNvSpPr>
            <a:spLocks noChangeArrowheads="1"/>
          </p:cNvSpPr>
          <p:nvPr/>
        </p:nvSpPr>
        <p:spPr bwMode="auto">
          <a:xfrm>
            <a:off x="5181600" y="3886200"/>
            <a:ext cx="457200" cy="695325"/>
          </a:xfrm>
          <a:prstGeom prst="ellipse">
            <a:avLst/>
          </a:prstGeom>
          <a:noFill/>
          <a:ln w="25400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Text Box 19"/>
          <p:cNvSpPr txBox="1">
            <a:spLocks noChangeArrowheads="1"/>
          </p:cNvSpPr>
          <p:nvPr/>
        </p:nvSpPr>
        <p:spPr bwMode="auto">
          <a:xfrm>
            <a:off x="2989263" y="5218113"/>
            <a:ext cx="1587500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Time constant</a:t>
            </a:r>
          </a:p>
        </p:txBody>
      </p:sp>
      <p:cxnSp>
        <p:nvCxnSpPr>
          <p:cNvPr id="19468" name="AutoShape 20"/>
          <p:cNvCxnSpPr>
            <a:cxnSpLocks noChangeShapeType="1"/>
            <a:stCxn id="19467" idx="1"/>
            <a:endCxn id="19465" idx="4"/>
          </p:cNvCxnSpPr>
          <p:nvPr/>
        </p:nvCxnSpPr>
        <p:spPr bwMode="auto">
          <a:xfrm rot="10800000">
            <a:off x="1438275" y="4813300"/>
            <a:ext cx="1550988" cy="595313"/>
          </a:xfrm>
          <a:prstGeom prst="curvedConnector2">
            <a:avLst/>
          </a:prstGeom>
          <a:noFill/>
          <a:ln w="127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  <p:cxnSp>
        <p:nvCxnSpPr>
          <p:cNvPr id="19469" name="AutoShape 21"/>
          <p:cNvCxnSpPr>
            <a:cxnSpLocks noChangeShapeType="1"/>
            <a:stCxn id="19467" idx="3"/>
            <a:endCxn id="19466" idx="4"/>
          </p:cNvCxnSpPr>
          <p:nvPr/>
        </p:nvCxnSpPr>
        <p:spPr bwMode="auto">
          <a:xfrm flipV="1">
            <a:off x="4576763" y="4594225"/>
            <a:ext cx="833437" cy="814388"/>
          </a:xfrm>
          <a:prstGeom prst="curvedConnector2">
            <a:avLst/>
          </a:prstGeom>
          <a:noFill/>
          <a:ln w="127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  <p:sp>
        <p:nvSpPr>
          <p:cNvPr id="19470" name="Oval 22"/>
          <p:cNvSpPr>
            <a:spLocks noChangeArrowheads="1"/>
          </p:cNvSpPr>
          <p:nvPr/>
        </p:nvSpPr>
        <p:spPr bwMode="auto">
          <a:xfrm>
            <a:off x="3552825" y="3800475"/>
            <a:ext cx="457200" cy="990600"/>
          </a:xfrm>
          <a:prstGeom prst="ellipse">
            <a:avLst/>
          </a:prstGeom>
          <a:noFill/>
          <a:ln w="2540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Oval 23"/>
          <p:cNvSpPr>
            <a:spLocks noChangeArrowheads="1"/>
          </p:cNvSpPr>
          <p:nvPr/>
        </p:nvSpPr>
        <p:spPr bwMode="auto">
          <a:xfrm>
            <a:off x="7429500" y="3644900"/>
            <a:ext cx="457200" cy="990600"/>
          </a:xfrm>
          <a:prstGeom prst="ellipse">
            <a:avLst/>
          </a:prstGeom>
          <a:noFill/>
          <a:ln w="25400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Text Box 24"/>
          <p:cNvSpPr txBox="1">
            <a:spLocks noChangeArrowheads="1"/>
          </p:cNvSpPr>
          <p:nvPr/>
        </p:nvSpPr>
        <p:spPr bwMode="auto">
          <a:xfrm>
            <a:off x="5753100" y="4954588"/>
            <a:ext cx="1273175" cy="46990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/>
              <a:t>DC gain</a:t>
            </a:r>
          </a:p>
        </p:txBody>
      </p:sp>
      <p:cxnSp>
        <p:nvCxnSpPr>
          <p:cNvPr id="19473" name="AutoShape 25"/>
          <p:cNvCxnSpPr>
            <a:cxnSpLocks noChangeShapeType="1"/>
            <a:stCxn id="19472" idx="1"/>
            <a:endCxn id="19470" idx="4"/>
          </p:cNvCxnSpPr>
          <p:nvPr/>
        </p:nvCxnSpPr>
        <p:spPr bwMode="auto">
          <a:xfrm rot="10800000">
            <a:off x="3781425" y="4803775"/>
            <a:ext cx="1971675" cy="385763"/>
          </a:xfrm>
          <a:prstGeom prst="curvedConnector2">
            <a:avLst/>
          </a:prstGeom>
          <a:noFill/>
          <a:ln w="12700">
            <a:solidFill>
              <a:srgbClr val="3366FF"/>
            </a:solidFill>
            <a:round/>
            <a:headEnd type="none" w="lg" len="lg"/>
            <a:tailEnd type="stealth" w="lg" len="lg"/>
          </a:ln>
        </p:spPr>
      </p:cxnSp>
      <p:cxnSp>
        <p:nvCxnSpPr>
          <p:cNvPr id="19474" name="AutoShape 26"/>
          <p:cNvCxnSpPr>
            <a:cxnSpLocks noChangeShapeType="1"/>
            <a:stCxn id="19472" idx="3"/>
            <a:endCxn id="19471" idx="4"/>
          </p:cNvCxnSpPr>
          <p:nvPr/>
        </p:nvCxnSpPr>
        <p:spPr bwMode="auto">
          <a:xfrm flipV="1">
            <a:off x="7026275" y="4648200"/>
            <a:ext cx="631825" cy="541338"/>
          </a:xfrm>
          <a:prstGeom prst="curvedConnector2">
            <a:avLst/>
          </a:prstGeom>
          <a:noFill/>
          <a:ln w="12700">
            <a:solidFill>
              <a:srgbClr val="3366FF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0545FB3-18F7-4CFF-8A60-D7935924C32E}" type="slidenum">
              <a:rPr lang="en-US"/>
              <a:pPr lvl="1"/>
              <a:t>32</a:t>
            </a:fld>
            <a:endParaRPr lang="en-US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2048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8669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800" smtClean="0"/>
              <a:t>The solution to this equation (the </a:t>
            </a:r>
            <a:r>
              <a:rPr lang="en-US" sz="2800" b="1" smtClean="0"/>
              <a:t>complete response</a:t>
            </a:r>
            <a:r>
              <a:rPr lang="en-US" sz="2800" smtClean="0"/>
              <a:t>) consists of two parts: </a:t>
            </a: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sz="2400" b="1" smtClean="0"/>
              <a:t>Natural response</a:t>
            </a:r>
            <a:r>
              <a:rPr lang="en-US" sz="2400" smtClean="0"/>
              <a:t> (</a:t>
            </a:r>
            <a:r>
              <a:rPr lang="en-US" sz="2400" b="1" smtClean="0"/>
              <a:t>homogeneous</a:t>
            </a:r>
            <a:r>
              <a:rPr lang="en-US" sz="2400" smtClean="0"/>
              <a:t> solution)</a:t>
            </a:r>
          </a:p>
          <a:p>
            <a:pPr lvl="2">
              <a:lnSpc>
                <a:spcPct val="80000"/>
              </a:lnSpc>
              <a:buClr>
                <a:schemeClr val="tx1"/>
              </a:buClr>
            </a:pPr>
            <a:r>
              <a:rPr lang="en-US" sz="2000" smtClean="0"/>
              <a:t>Forcing function equal to zero</a:t>
            </a: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sz="2400" b="1" smtClean="0"/>
              <a:t>Forced response</a:t>
            </a:r>
            <a:r>
              <a:rPr lang="en-US" sz="2400" smtClean="0"/>
              <a:t> (</a:t>
            </a:r>
            <a:r>
              <a:rPr lang="en-US" sz="2400" b="1" smtClean="0"/>
              <a:t>particular</a:t>
            </a:r>
            <a:r>
              <a:rPr lang="en-US" sz="2400" smtClean="0"/>
              <a:t> solution)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2901950" y="4027488"/>
          <a:ext cx="3206750" cy="984250"/>
        </p:xfrm>
        <a:graphic>
          <a:graphicData uri="http://schemas.openxmlformats.org/presentationml/2006/ole">
            <p:oleObj spid="_x0000_s20482" name="Equation" r:id="rId3" imgW="12826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150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215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94BE381-B23A-45B9-B0A5-DCAA687886E3}" type="slidenum">
              <a:rPr lang="en-US"/>
              <a:pPr lvl="1"/>
              <a:t>33</a:t>
            </a:fld>
            <a:endParaRPr lang="en-US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215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213600" cy="11049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Clr>
                <a:schemeClr val="tx1"/>
              </a:buClr>
              <a:buFont typeface="Monotype Sorts" pitchFamily="2" charset="2"/>
              <a:buNone/>
            </a:pPr>
            <a:r>
              <a:rPr lang="en-US" sz="2800" b="1" smtClean="0"/>
              <a:t>Natural response</a:t>
            </a:r>
            <a:r>
              <a:rPr lang="en-US" sz="2800" smtClean="0"/>
              <a:t> (</a:t>
            </a:r>
            <a:r>
              <a:rPr lang="en-US" sz="2800" b="1" smtClean="0"/>
              <a:t>homogeneous</a:t>
            </a:r>
            <a:r>
              <a:rPr lang="en-US" sz="2800" smtClean="0"/>
              <a:t> solution)</a:t>
            </a:r>
          </a:p>
          <a:p>
            <a:pPr lvl="1">
              <a:buClr>
                <a:schemeClr val="tx1"/>
              </a:buClr>
            </a:pPr>
            <a:r>
              <a:rPr lang="en-US" sz="2400" smtClean="0"/>
              <a:t>Forcing function equal to zero</a:t>
            </a: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685800" y="3200400"/>
          <a:ext cx="2703513" cy="1766888"/>
        </p:xfrm>
        <a:graphic>
          <a:graphicData uri="http://schemas.openxmlformats.org/presentationml/2006/ole">
            <p:oleObj spid="_x0000_s21506" name="Equation" r:id="rId3" imgW="1244520" imgH="812520" progId="Equation.3">
              <p:embed/>
            </p:oleObj>
          </a:graphicData>
        </a:graphic>
      </p:graphicFrame>
      <p:graphicFrame>
        <p:nvGraphicFramePr>
          <p:cNvPr id="21507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5943600" y="3962400"/>
          <a:ext cx="2590800" cy="723900"/>
        </p:xfrm>
        <a:graphic>
          <a:graphicData uri="http://schemas.openxmlformats.org/presentationml/2006/ole">
            <p:oleObj spid="_x0000_s21507" name="Equation" r:id="rId4" imgW="863280" imgH="241200" progId="Equation.3">
              <p:embed/>
            </p:oleObj>
          </a:graphicData>
        </a:graphic>
      </p:graphicFrame>
      <p:sp>
        <p:nvSpPr>
          <p:cNvPr id="21513" name="AutoShape 7"/>
          <p:cNvSpPr>
            <a:spLocks noChangeArrowheads="1"/>
          </p:cNvSpPr>
          <p:nvPr/>
        </p:nvSpPr>
        <p:spPr bwMode="auto">
          <a:xfrm>
            <a:off x="4038600" y="4032250"/>
            <a:ext cx="1447800" cy="419100"/>
          </a:xfrm>
          <a:prstGeom prst="rightArrow">
            <a:avLst>
              <a:gd name="adj1" fmla="val 50000"/>
              <a:gd name="adj2" fmla="val 86364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Text Box 8"/>
          <p:cNvSpPr txBox="1">
            <a:spLocks noChangeArrowheads="1"/>
          </p:cNvSpPr>
          <p:nvPr/>
        </p:nvSpPr>
        <p:spPr bwMode="auto">
          <a:xfrm>
            <a:off x="3835400" y="3390900"/>
            <a:ext cx="2108200" cy="6413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/>
              <a:t>Has known solution of the form: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2253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2A8B46E-E00A-4780-8999-E0E7E96AC93B}" type="slidenum">
              <a:rPr lang="en-US"/>
              <a:pPr lvl="1"/>
              <a:t>34</a:t>
            </a:fld>
            <a:endParaRPr lang="en-US"/>
          </a:p>
        </p:txBody>
      </p:sp>
      <p:sp>
        <p:nvSpPr>
          <p:cNvPr id="225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225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213600" cy="571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Clr>
                <a:schemeClr val="tx1"/>
              </a:buClr>
              <a:buFont typeface="Monotype Sorts" pitchFamily="2" charset="2"/>
              <a:buNone/>
            </a:pPr>
            <a:r>
              <a:rPr lang="en-US" sz="2800" b="1" smtClean="0"/>
              <a:t>Forced response</a:t>
            </a:r>
            <a:r>
              <a:rPr lang="en-US" sz="2800" smtClean="0"/>
              <a:t> (</a:t>
            </a:r>
            <a:r>
              <a:rPr lang="en-US" sz="2800" b="1" smtClean="0"/>
              <a:t>particular</a:t>
            </a:r>
            <a:r>
              <a:rPr lang="en-US" sz="2800" smtClean="0"/>
              <a:t> solution)</a:t>
            </a:r>
          </a:p>
        </p:txBody>
      </p:sp>
      <p:graphicFrame>
        <p:nvGraphicFramePr>
          <p:cNvPr id="22530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3048000" y="5334000"/>
          <a:ext cx="3011488" cy="547688"/>
        </p:xfrm>
        <a:graphic>
          <a:graphicData uri="http://schemas.openxmlformats.org/presentationml/2006/ole">
            <p:oleObj spid="_x0000_s22530" name="Equation" r:id="rId3" imgW="1257120" imgH="228600" progId="Equation.3">
              <p:embed/>
            </p:oleObj>
          </a:graphicData>
        </a:graphic>
      </p:graphicFrame>
      <p:graphicFrame>
        <p:nvGraphicFramePr>
          <p:cNvPr id="22531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533400" y="3303588"/>
          <a:ext cx="2703513" cy="735012"/>
        </p:xfrm>
        <a:graphic>
          <a:graphicData uri="http://schemas.openxmlformats.org/presentationml/2006/ole">
            <p:oleObj spid="_x0000_s22531" name="Equation" r:id="rId4" imgW="1447560" imgH="393480" progId="Equation.3">
              <p:embed/>
            </p:oleObj>
          </a:graphicData>
        </a:graphic>
      </p:graphicFrame>
      <p:sp>
        <p:nvSpPr>
          <p:cNvPr id="22538" name="AutoShape 6"/>
          <p:cNvSpPr>
            <a:spLocks noChangeArrowheads="1"/>
          </p:cNvSpPr>
          <p:nvPr/>
        </p:nvSpPr>
        <p:spPr bwMode="auto">
          <a:xfrm>
            <a:off x="3733800" y="3467100"/>
            <a:ext cx="2173288" cy="419100"/>
          </a:xfrm>
          <a:prstGeom prst="rightArrow">
            <a:avLst>
              <a:gd name="adj1" fmla="val 50000"/>
              <a:gd name="adj2" fmla="val 129640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Text Box 7"/>
          <p:cNvSpPr txBox="1">
            <a:spLocks noChangeArrowheads="1"/>
          </p:cNvSpPr>
          <p:nvPr/>
        </p:nvSpPr>
        <p:spPr bwMode="auto">
          <a:xfrm>
            <a:off x="3276600" y="2863850"/>
            <a:ext cx="2895600" cy="6413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 b="1"/>
              <a:t>F</a:t>
            </a:r>
            <a:r>
              <a:rPr lang="en-US" sz="1800"/>
              <a:t> is constant for DC sources, thus derivative is zero</a:t>
            </a:r>
          </a:p>
        </p:txBody>
      </p:sp>
      <p:sp>
        <p:nvSpPr>
          <p:cNvPr id="22540" name="Text Box 8"/>
          <p:cNvSpPr txBox="1">
            <a:spLocks noChangeArrowheads="1"/>
          </p:cNvSpPr>
          <p:nvPr/>
        </p:nvSpPr>
        <p:spPr bwMode="auto">
          <a:xfrm>
            <a:off x="5054600" y="4197350"/>
            <a:ext cx="398145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NB</a:t>
            </a:r>
            <a:r>
              <a:rPr lang="en-US" sz="1800"/>
              <a:t>: This is the </a:t>
            </a:r>
            <a:r>
              <a:rPr lang="en-US" sz="1800" b="1"/>
              <a:t>DC steady-state</a:t>
            </a:r>
            <a:r>
              <a:rPr lang="en-US" sz="1800"/>
              <a:t> solution</a:t>
            </a:r>
          </a:p>
        </p:txBody>
      </p:sp>
      <p:graphicFrame>
        <p:nvGraphicFramePr>
          <p:cNvPr id="22532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6216650" y="3232150"/>
          <a:ext cx="2470150" cy="706438"/>
        </p:xfrm>
        <a:graphic>
          <a:graphicData uri="http://schemas.openxmlformats.org/presentationml/2006/ole">
            <p:oleObj spid="_x0000_s22532" name="Equation" r:id="rId5" imgW="7999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355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2355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A25BC0C-43B0-4CED-B81D-DDDEDF9CD244}" type="slidenum">
              <a:rPr lang="en-US"/>
              <a:pPr lvl="1"/>
              <a:t>35</a:t>
            </a:fld>
            <a:endParaRPr lang="en-US"/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235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213600" cy="571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Clr>
                <a:schemeClr val="tx1"/>
              </a:buClr>
              <a:buFont typeface="Monotype Sorts" pitchFamily="2" charset="2"/>
              <a:buNone/>
            </a:pPr>
            <a:r>
              <a:rPr lang="en-US" sz="2800" b="1" smtClean="0"/>
              <a:t>Complete response</a:t>
            </a:r>
            <a:r>
              <a:rPr lang="en-US" sz="2800" smtClean="0"/>
              <a:t> (natural + forced)</a:t>
            </a: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85800" y="2362200"/>
          <a:ext cx="2590800" cy="1511300"/>
        </p:xfrm>
        <a:graphic>
          <a:graphicData uri="http://schemas.openxmlformats.org/presentationml/2006/ole">
            <p:oleObj spid="_x0000_s23554" name="Equation" r:id="rId3" imgW="1218960" imgH="711000" progId="Equation.3">
              <p:embed/>
            </p:oleObj>
          </a:graphicData>
        </a:graphic>
      </p:graphicFrame>
      <p:graphicFrame>
        <p:nvGraphicFramePr>
          <p:cNvPr id="23555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5715000" y="2514600"/>
          <a:ext cx="1905000" cy="1268413"/>
        </p:xfrm>
        <a:graphic>
          <a:graphicData uri="http://schemas.openxmlformats.org/presentationml/2006/ole">
            <p:oleObj spid="_x0000_s23555" name="Equation" r:id="rId4" imgW="990360" imgH="660240" progId="Equation.3">
              <p:embed/>
            </p:oleObj>
          </a:graphicData>
        </a:graphic>
      </p:graphicFrame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3886200" y="3041650"/>
            <a:ext cx="1447800" cy="419100"/>
          </a:xfrm>
          <a:prstGeom prst="rightArrow">
            <a:avLst>
              <a:gd name="adj1" fmla="val 50000"/>
              <a:gd name="adj2" fmla="val 86364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505200" y="2400300"/>
            <a:ext cx="2209800" cy="64135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/>
              <a:t>Solve for </a:t>
            </a:r>
            <a:r>
              <a:rPr lang="el-GR" sz="1800">
                <a:cs typeface="Times New Roman" pitchFamily="18" charset="0"/>
              </a:rPr>
              <a:t>α</a:t>
            </a:r>
            <a:r>
              <a:rPr lang="en-US" sz="1800">
                <a:cs typeface="Times New Roman" pitchFamily="18" charset="0"/>
              </a:rPr>
              <a:t> by solving x(t) at t = 0</a:t>
            </a:r>
            <a:endParaRPr lang="el-GR" sz="1800">
              <a:cs typeface="Times New Roman" pitchFamily="18" charset="0"/>
            </a:endParaRPr>
          </a:p>
        </p:txBody>
      </p:sp>
      <p:graphicFrame>
        <p:nvGraphicFramePr>
          <p:cNvPr id="23556" name="Object 12"/>
          <p:cNvGraphicFramePr>
            <a:graphicFrameLocks noChangeAspect="1"/>
          </p:cNvGraphicFramePr>
          <p:nvPr/>
        </p:nvGraphicFramePr>
        <p:xfrm>
          <a:off x="1447800" y="4267200"/>
          <a:ext cx="5562600" cy="668338"/>
        </p:xfrm>
        <a:graphic>
          <a:graphicData uri="http://schemas.openxmlformats.org/presentationml/2006/ole">
            <p:oleObj spid="_x0000_s23556" name="Equation" r:id="rId5" imgW="1904760" imgH="228600" progId="Equation.3">
              <p:embed/>
            </p:oleObj>
          </a:graphicData>
        </a:graphic>
      </p:graphicFrame>
      <p:sp>
        <p:nvSpPr>
          <p:cNvPr id="23564" name="Oval 13"/>
          <p:cNvSpPr>
            <a:spLocks noChangeArrowheads="1"/>
          </p:cNvSpPr>
          <p:nvPr/>
        </p:nvSpPr>
        <p:spPr bwMode="auto">
          <a:xfrm>
            <a:off x="2667000" y="4267200"/>
            <a:ext cx="914400" cy="7620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Oval 14"/>
          <p:cNvSpPr>
            <a:spLocks noChangeArrowheads="1"/>
          </p:cNvSpPr>
          <p:nvPr/>
        </p:nvSpPr>
        <p:spPr bwMode="auto">
          <a:xfrm>
            <a:off x="3886200" y="4267200"/>
            <a:ext cx="914400" cy="762000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Oval 15"/>
          <p:cNvSpPr>
            <a:spLocks noChangeArrowheads="1"/>
          </p:cNvSpPr>
          <p:nvPr/>
        </p:nvSpPr>
        <p:spPr bwMode="auto">
          <a:xfrm>
            <a:off x="6067425" y="4267200"/>
            <a:ext cx="914400" cy="762000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Text Box 16"/>
          <p:cNvSpPr txBox="1">
            <a:spLocks noChangeArrowheads="1"/>
          </p:cNvSpPr>
          <p:nvPr/>
        </p:nvSpPr>
        <p:spPr bwMode="auto">
          <a:xfrm>
            <a:off x="2057400" y="5640388"/>
            <a:ext cx="1663700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Initial condition</a:t>
            </a:r>
          </a:p>
        </p:txBody>
      </p:sp>
      <p:cxnSp>
        <p:nvCxnSpPr>
          <p:cNvPr id="23568" name="AutoShape 17"/>
          <p:cNvCxnSpPr>
            <a:cxnSpLocks noChangeShapeType="1"/>
            <a:stCxn id="23567" idx="0"/>
            <a:endCxn id="23564" idx="4"/>
          </p:cNvCxnSpPr>
          <p:nvPr/>
        </p:nvCxnSpPr>
        <p:spPr bwMode="auto">
          <a:xfrm rot="-5400000">
            <a:off x="2708275" y="5224463"/>
            <a:ext cx="596900" cy="234950"/>
          </a:xfrm>
          <a:prstGeom prst="curvedConnector3">
            <a:avLst>
              <a:gd name="adj1" fmla="val 51065"/>
            </a:avLst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23569" name="Text Box 18"/>
          <p:cNvSpPr txBox="1">
            <a:spLocks noChangeArrowheads="1"/>
          </p:cNvSpPr>
          <p:nvPr/>
        </p:nvSpPr>
        <p:spPr bwMode="auto">
          <a:xfrm>
            <a:off x="4648200" y="5449888"/>
            <a:ext cx="1587500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Final condition</a:t>
            </a:r>
          </a:p>
        </p:txBody>
      </p:sp>
      <p:cxnSp>
        <p:nvCxnSpPr>
          <p:cNvPr id="23570" name="AutoShape 19"/>
          <p:cNvCxnSpPr>
            <a:cxnSpLocks noChangeShapeType="1"/>
            <a:stCxn id="23569" idx="1"/>
            <a:endCxn id="23565" idx="4"/>
          </p:cNvCxnSpPr>
          <p:nvPr/>
        </p:nvCxnSpPr>
        <p:spPr bwMode="auto">
          <a:xfrm rot="10800000">
            <a:off x="4343400" y="5043488"/>
            <a:ext cx="304800" cy="596900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cxnSp>
        <p:nvCxnSpPr>
          <p:cNvPr id="23571" name="AutoShape 20"/>
          <p:cNvCxnSpPr>
            <a:cxnSpLocks noChangeShapeType="1"/>
            <a:stCxn id="23569" idx="3"/>
            <a:endCxn id="23566" idx="4"/>
          </p:cNvCxnSpPr>
          <p:nvPr/>
        </p:nvCxnSpPr>
        <p:spPr bwMode="auto">
          <a:xfrm flipV="1">
            <a:off x="6235700" y="5043488"/>
            <a:ext cx="288925" cy="596900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23572" name="Oval 21"/>
          <p:cNvSpPr>
            <a:spLocks noChangeArrowheads="1"/>
          </p:cNvSpPr>
          <p:nvPr/>
        </p:nvSpPr>
        <p:spPr bwMode="auto">
          <a:xfrm>
            <a:off x="5467350" y="4343400"/>
            <a:ext cx="228600" cy="3048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Text Box 22"/>
          <p:cNvSpPr txBox="1">
            <a:spLocks noChangeArrowheads="1"/>
          </p:cNvSpPr>
          <p:nvPr/>
        </p:nvSpPr>
        <p:spPr bwMode="auto">
          <a:xfrm>
            <a:off x="6870700" y="5260975"/>
            <a:ext cx="1498600" cy="379413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Time constant</a:t>
            </a:r>
          </a:p>
        </p:txBody>
      </p:sp>
      <p:cxnSp>
        <p:nvCxnSpPr>
          <p:cNvPr id="23574" name="AutoShape 23"/>
          <p:cNvCxnSpPr>
            <a:cxnSpLocks noChangeShapeType="1"/>
            <a:endCxn id="23572" idx="4"/>
          </p:cNvCxnSpPr>
          <p:nvPr/>
        </p:nvCxnSpPr>
        <p:spPr bwMode="auto">
          <a:xfrm rot="10800000">
            <a:off x="5581650" y="4662488"/>
            <a:ext cx="1289050" cy="787400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458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2458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838BC2D-6F6E-4836-B0F8-608D16B7D5D6}" type="slidenum">
              <a:rPr lang="en-US"/>
              <a:pPr lvl="1"/>
              <a:t>36</a:t>
            </a:fld>
            <a:endParaRPr lang="en-US"/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General Solution of 1</a:t>
            </a:r>
            <a:r>
              <a:rPr lang="en-US" sz="4000" baseline="30000" smtClean="0"/>
              <a:t>st</a:t>
            </a:r>
            <a:r>
              <a:rPr lang="en-US" sz="4000" smtClean="0"/>
              <a:t> Order Circuits</a:t>
            </a:r>
          </a:p>
        </p:txBody>
      </p:sp>
      <p:sp>
        <p:nvSpPr>
          <p:cNvPr id="245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213600" cy="571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Clr>
                <a:schemeClr val="tx1"/>
              </a:buClr>
              <a:buFont typeface="Monotype Sorts" pitchFamily="2" charset="2"/>
              <a:buNone/>
            </a:pPr>
            <a:r>
              <a:rPr lang="en-US" sz="2800" b="1" smtClean="0"/>
              <a:t>Complete response</a:t>
            </a:r>
            <a:r>
              <a:rPr lang="en-US" sz="2800" smtClean="0"/>
              <a:t> (natural + forced)</a:t>
            </a:r>
          </a:p>
        </p:txBody>
      </p:sp>
      <p:graphicFrame>
        <p:nvGraphicFramePr>
          <p:cNvPr id="24578" name="Object 8"/>
          <p:cNvGraphicFramePr>
            <a:graphicFrameLocks noChangeAspect="1"/>
          </p:cNvGraphicFramePr>
          <p:nvPr/>
        </p:nvGraphicFramePr>
        <p:xfrm>
          <a:off x="1447800" y="3278188"/>
          <a:ext cx="5562600" cy="668337"/>
        </p:xfrm>
        <a:graphic>
          <a:graphicData uri="http://schemas.openxmlformats.org/presentationml/2006/ole">
            <p:oleObj spid="_x0000_s24578" name="Equation" r:id="rId3" imgW="1904760" imgH="228600" progId="Equation.3">
              <p:embed/>
            </p:oleObj>
          </a:graphicData>
        </a:graphic>
      </p:graphicFrame>
      <p:sp>
        <p:nvSpPr>
          <p:cNvPr id="24584" name="Oval 9"/>
          <p:cNvSpPr>
            <a:spLocks noChangeArrowheads="1"/>
          </p:cNvSpPr>
          <p:nvPr/>
        </p:nvSpPr>
        <p:spPr bwMode="auto">
          <a:xfrm>
            <a:off x="2590800" y="3125788"/>
            <a:ext cx="3200400" cy="928687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11"/>
          <p:cNvSpPr>
            <a:spLocks noChangeArrowheads="1"/>
          </p:cNvSpPr>
          <p:nvPr/>
        </p:nvSpPr>
        <p:spPr bwMode="auto">
          <a:xfrm>
            <a:off x="6067425" y="3278188"/>
            <a:ext cx="914400" cy="762000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Text Box 12"/>
          <p:cNvSpPr txBox="1">
            <a:spLocks noChangeArrowheads="1"/>
          </p:cNvSpPr>
          <p:nvPr/>
        </p:nvSpPr>
        <p:spPr bwMode="auto">
          <a:xfrm>
            <a:off x="3340100" y="4573588"/>
            <a:ext cx="1993900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Transient Response</a:t>
            </a:r>
          </a:p>
        </p:txBody>
      </p:sp>
      <p:cxnSp>
        <p:nvCxnSpPr>
          <p:cNvPr id="24587" name="AutoShape 13"/>
          <p:cNvCxnSpPr>
            <a:cxnSpLocks noChangeShapeType="1"/>
            <a:stCxn id="24586" idx="0"/>
            <a:endCxn id="24584" idx="4"/>
          </p:cNvCxnSpPr>
          <p:nvPr/>
        </p:nvCxnSpPr>
        <p:spPr bwMode="auto">
          <a:xfrm rot="16200000" flipV="1">
            <a:off x="4004468" y="4241007"/>
            <a:ext cx="519113" cy="14605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  <p:sp>
        <p:nvSpPr>
          <p:cNvPr id="24588" name="Text Box 14"/>
          <p:cNvSpPr txBox="1">
            <a:spLocks noChangeArrowheads="1"/>
          </p:cNvSpPr>
          <p:nvPr/>
        </p:nvSpPr>
        <p:spPr bwMode="auto">
          <a:xfrm>
            <a:off x="5886450" y="4573588"/>
            <a:ext cx="2286000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Steady-State Response</a:t>
            </a:r>
          </a:p>
        </p:txBody>
      </p:sp>
      <p:cxnSp>
        <p:nvCxnSpPr>
          <p:cNvPr id="24589" name="AutoShape 16"/>
          <p:cNvCxnSpPr>
            <a:cxnSpLocks noChangeShapeType="1"/>
            <a:stCxn id="24588" idx="0"/>
            <a:endCxn id="24585" idx="4"/>
          </p:cNvCxnSpPr>
          <p:nvPr/>
        </p:nvCxnSpPr>
        <p:spPr bwMode="auto">
          <a:xfrm rot="16200000" flipV="1">
            <a:off x="6510338" y="4054475"/>
            <a:ext cx="533400" cy="504825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6323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56324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3BD9363-C8CF-4CDA-B512-C13929B5E969}" type="slidenum">
              <a:rPr lang="en-US"/>
              <a:pPr lvl="1"/>
              <a:t>37</a:t>
            </a:fld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153400" cy="1143000"/>
          </a:xfrm>
        </p:spPr>
        <p:txBody>
          <a:bodyPr/>
          <a:lstStyle/>
          <a:p>
            <a:r>
              <a:rPr lang="en-US" sz="3600" smtClean="0"/>
              <a:t>3. DC Steady-State + Transient Response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Full Transient Response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CC8E30D-DAC7-47A8-A465-0C0807CA3402}" type="slidenum">
              <a:rPr lang="en-US"/>
              <a:pPr lvl="1"/>
              <a:t>38</a:t>
            </a:fld>
            <a:endParaRPr lang="en-US"/>
          </a:p>
        </p:txBody>
      </p:sp>
      <p:sp>
        <p:nvSpPr>
          <p:cNvPr id="57349" name="Rectangle 2"/>
          <p:cNvSpPr>
            <a:spLocks noChangeArrowheads="1"/>
          </p:cNvSpPr>
          <p:nvPr/>
        </p:nvSpPr>
        <p:spPr bwMode="auto">
          <a:xfrm>
            <a:off x="5586413" y="4589463"/>
            <a:ext cx="890587" cy="52387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2190750" y="4516438"/>
            <a:ext cx="1081088" cy="563562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4"/>
          <p:cNvSpPr>
            <a:spLocks noChangeArrowheads="1"/>
          </p:cNvSpPr>
          <p:nvPr/>
        </p:nvSpPr>
        <p:spPr bwMode="auto">
          <a:xfrm>
            <a:off x="3195638" y="3933825"/>
            <a:ext cx="863600" cy="59372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573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2095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Transient response of a circuit consists of 3 parts</a:t>
            </a:r>
            <a:r>
              <a:rPr lang="en-US" sz="2800" smtClean="0"/>
              <a:t>: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/>
              <a:t>Steady-state response </a:t>
            </a:r>
            <a:r>
              <a:rPr lang="en-US" sz="2400" b="1" smtClean="0"/>
              <a:t>prior</a:t>
            </a:r>
            <a:r>
              <a:rPr lang="en-US" sz="2400" smtClean="0"/>
              <a:t> to the </a:t>
            </a:r>
            <a:r>
              <a:rPr lang="en-US" sz="2400" b="1" smtClean="0"/>
              <a:t>switching</a:t>
            </a:r>
            <a:r>
              <a:rPr lang="en-US" sz="2400" smtClean="0"/>
              <a:t> on/off of a </a:t>
            </a:r>
            <a:r>
              <a:rPr lang="en-US" sz="2400" b="1" smtClean="0"/>
              <a:t>DC source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/>
              <a:t>Transient response – the circuit </a:t>
            </a:r>
            <a:r>
              <a:rPr lang="en-US" sz="2400" b="1" smtClean="0"/>
              <a:t>adjusts</a:t>
            </a:r>
            <a:r>
              <a:rPr lang="en-US" sz="2400" smtClean="0"/>
              <a:t> to the </a:t>
            </a:r>
            <a:r>
              <a:rPr lang="en-US" sz="2400" b="1" smtClean="0"/>
              <a:t>DC source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/>
              <a:t>Steady-state response </a:t>
            </a:r>
            <a:r>
              <a:rPr lang="en-US" sz="2400" b="1" smtClean="0"/>
              <a:t>following</a:t>
            </a:r>
            <a:r>
              <a:rPr lang="en-US" sz="2400" smtClean="0"/>
              <a:t> the transient response</a:t>
            </a:r>
          </a:p>
        </p:txBody>
      </p:sp>
      <p:grpSp>
        <p:nvGrpSpPr>
          <p:cNvPr id="57354" name="Group 7"/>
          <p:cNvGrpSpPr>
            <a:grpSpLocks/>
          </p:cNvGrpSpPr>
          <p:nvPr/>
        </p:nvGrpSpPr>
        <p:grpSpPr bwMode="auto">
          <a:xfrm>
            <a:off x="2209800" y="3790950"/>
            <a:ext cx="4124325" cy="2000250"/>
            <a:chOff x="414" y="2562"/>
            <a:chExt cx="2598" cy="1260"/>
          </a:xfrm>
        </p:grpSpPr>
        <p:grpSp>
          <p:nvGrpSpPr>
            <p:cNvPr id="57361" name="Group 8"/>
            <p:cNvGrpSpPr>
              <a:grpSpLocks/>
            </p:cNvGrpSpPr>
            <p:nvPr/>
          </p:nvGrpSpPr>
          <p:grpSpPr bwMode="auto">
            <a:xfrm>
              <a:off x="414" y="2562"/>
              <a:ext cx="2598" cy="1260"/>
              <a:chOff x="414" y="2562"/>
              <a:chExt cx="2598" cy="1260"/>
            </a:xfrm>
          </p:grpSpPr>
          <p:cxnSp>
            <p:nvCxnSpPr>
              <p:cNvPr id="57363" name="AutoShape 9"/>
              <p:cNvCxnSpPr>
                <a:cxnSpLocks noChangeShapeType="1"/>
                <a:stCxn id="57369" idx="2"/>
                <a:endCxn id="57387" idx="4"/>
              </p:cNvCxnSpPr>
              <p:nvPr/>
            </p:nvCxnSpPr>
            <p:spPr bwMode="auto">
              <a:xfrm rot="10800000">
                <a:off x="878" y="3351"/>
                <a:ext cx="1249" cy="222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57364" name="Group 10"/>
              <p:cNvGrpSpPr>
                <a:grpSpLocks/>
              </p:cNvGrpSpPr>
              <p:nvPr/>
            </p:nvGrpSpPr>
            <p:grpSpPr bwMode="auto">
              <a:xfrm rot="5400000" flipH="1" flipV="1">
                <a:off x="1820" y="2710"/>
                <a:ext cx="112" cy="287"/>
                <a:chOff x="3450" y="2313"/>
                <a:chExt cx="111" cy="216"/>
              </a:xfrm>
            </p:grpSpPr>
            <p:sp>
              <p:nvSpPr>
                <p:cNvPr id="57404" name="Line 11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05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06" name="Line 13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07" name="Line 14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08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09" name="Line 16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10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57365" name="AutoShape 18"/>
              <p:cNvCxnSpPr>
                <a:cxnSpLocks noChangeShapeType="1"/>
                <a:stCxn id="57368" idx="2"/>
                <a:endCxn id="57406" idx="1"/>
              </p:cNvCxnSpPr>
              <p:nvPr/>
            </p:nvCxnSpPr>
            <p:spPr bwMode="auto">
              <a:xfrm flipH="1" flipV="1">
                <a:off x="2019" y="2852"/>
                <a:ext cx="10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57366" name="Group 19"/>
              <p:cNvGrpSpPr>
                <a:grpSpLocks/>
              </p:cNvGrpSpPr>
              <p:nvPr/>
            </p:nvGrpSpPr>
            <p:grpSpPr bwMode="auto">
              <a:xfrm>
                <a:off x="2024" y="3726"/>
                <a:ext cx="288" cy="96"/>
                <a:chOff x="1392" y="3552"/>
                <a:chExt cx="288" cy="96"/>
              </a:xfrm>
            </p:grpSpPr>
            <p:sp>
              <p:nvSpPr>
                <p:cNvPr id="57401" name="Line 20"/>
                <p:cNvSpPr>
                  <a:spLocks noChangeShapeType="1"/>
                </p:cNvSpPr>
                <p:nvPr/>
              </p:nvSpPr>
              <p:spPr bwMode="auto">
                <a:xfrm>
                  <a:off x="1392" y="3552"/>
                  <a:ext cx="28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02" name="Line 21"/>
                <p:cNvSpPr>
                  <a:spLocks noChangeShapeType="1"/>
                </p:cNvSpPr>
                <p:nvPr/>
              </p:nvSpPr>
              <p:spPr bwMode="auto">
                <a:xfrm>
                  <a:off x="1434" y="3600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03" name="Line 22"/>
                <p:cNvSpPr>
                  <a:spLocks noChangeShapeType="1"/>
                </p:cNvSpPr>
                <p:nvPr/>
              </p:nvSpPr>
              <p:spPr bwMode="auto">
                <a:xfrm>
                  <a:off x="1482" y="3648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7367" name="Line 23"/>
              <p:cNvSpPr>
                <a:spLocks noChangeShapeType="1"/>
              </p:cNvSpPr>
              <p:nvPr/>
            </p:nvSpPr>
            <p:spPr bwMode="auto">
              <a:xfrm flipV="1">
                <a:off x="2171" y="3573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8" name="Oval 24"/>
              <p:cNvSpPr>
                <a:spLocks noChangeArrowheads="1"/>
              </p:cNvSpPr>
              <p:nvPr/>
            </p:nvSpPr>
            <p:spPr bwMode="auto">
              <a:xfrm>
                <a:off x="2120" y="2814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69" name="Oval 25"/>
              <p:cNvSpPr>
                <a:spLocks noChangeArrowheads="1"/>
              </p:cNvSpPr>
              <p:nvPr/>
            </p:nvSpPr>
            <p:spPr bwMode="auto">
              <a:xfrm>
                <a:off x="2127" y="3534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70" name="Text Box 26"/>
              <p:cNvSpPr txBox="1">
                <a:spLocks noChangeArrowheads="1"/>
              </p:cNvSpPr>
              <p:nvPr/>
            </p:nvSpPr>
            <p:spPr bwMode="auto">
              <a:xfrm>
                <a:off x="1722" y="2562"/>
                <a:ext cx="30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/>
                  <a:t> R</a:t>
                </a:r>
                <a:r>
                  <a:rPr lang="en-US" sz="1800" b="1" baseline="-25000"/>
                  <a:t>1</a:t>
                </a:r>
                <a:endParaRPr lang="en-US" sz="1800" b="1"/>
              </a:p>
            </p:txBody>
          </p:sp>
          <p:grpSp>
            <p:nvGrpSpPr>
              <p:cNvPr id="57371" name="Group 27"/>
              <p:cNvGrpSpPr>
                <a:grpSpLocks/>
              </p:cNvGrpSpPr>
              <p:nvPr/>
            </p:nvGrpSpPr>
            <p:grpSpPr bwMode="auto">
              <a:xfrm>
                <a:off x="2112" y="3087"/>
                <a:ext cx="111" cy="216"/>
                <a:chOff x="1670" y="2765"/>
                <a:chExt cx="111" cy="216"/>
              </a:xfrm>
            </p:grpSpPr>
            <p:sp>
              <p:nvSpPr>
                <p:cNvPr id="57394" name="Line 28"/>
                <p:cNvSpPr>
                  <a:spLocks noChangeShapeType="1"/>
                </p:cNvSpPr>
                <p:nvPr/>
              </p:nvSpPr>
              <p:spPr bwMode="auto">
                <a:xfrm>
                  <a:off x="1718" y="2765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95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1670" y="2786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96" name="Line 30"/>
                <p:cNvSpPr>
                  <a:spLocks noChangeShapeType="1"/>
                </p:cNvSpPr>
                <p:nvPr/>
              </p:nvSpPr>
              <p:spPr bwMode="auto">
                <a:xfrm>
                  <a:off x="1670" y="2957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97" name="Line 31"/>
                <p:cNvSpPr>
                  <a:spLocks noChangeShapeType="1"/>
                </p:cNvSpPr>
                <p:nvPr/>
              </p:nvSpPr>
              <p:spPr bwMode="auto">
                <a:xfrm>
                  <a:off x="1673" y="2807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98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1673" y="2852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99" name="Line 33"/>
                <p:cNvSpPr>
                  <a:spLocks noChangeShapeType="1"/>
                </p:cNvSpPr>
                <p:nvPr/>
              </p:nvSpPr>
              <p:spPr bwMode="auto">
                <a:xfrm>
                  <a:off x="1673" y="2879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400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1673" y="2924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7372" name="Text Box 35"/>
              <p:cNvSpPr txBox="1">
                <a:spLocks noChangeArrowheads="1"/>
              </p:cNvSpPr>
              <p:nvPr/>
            </p:nvSpPr>
            <p:spPr bwMode="auto">
              <a:xfrm>
                <a:off x="2244" y="2910"/>
                <a:ext cx="268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 b="1"/>
              </a:p>
              <a:p>
                <a:r>
                  <a:rPr lang="en-US" sz="1800" b="1"/>
                  <a:t>R</a:t>
                </a:r>
                <a:r>
                  <a:rPr lang="en-US" sz="1800" b="1" baseline="-25000"/>
                  <a:t>2</a:t>
                </a:r>
              </a:p>
              <a:p>
                <a:endParaRPr lang="en-US" sz="1800" b="1"/>
              </a:p>
            </p:txBody>
          </p:sp>
          <p:cxnSp>
            <p:nvCxnSpPr>
              <p:cNvPr id="57373" name="AutoShape 36"/>
              <p:cNvCxnSpPr>
                <a:cxnSpLocks noChangeShapeType="1"/>
                <a:stCxn id="57390" idx="0"/>
                <a:endCxn id="57381" idx="2"/>
              </p:cNvCxnSpPr>
              <p:nvPr/>
            </p:nvCxnSpPr>
            <p:spPr bwMode="auto">
              <a:xfrm rot="-5400000">
                <a:off x="923" y="2810"/>
                <a:ext cx="136" cy="22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57374" name="AutoShape 37"/>
              <p:cNvCxnSpPr>
                <a:cxnSpLocks noChangeShapeType="1"/>
                <a:stCxn id="57369" idx="0"/>
                <a:endCxn id="57396" idx="1"/>
              </p:cNvCxnSpPr>
              <p:nvPr/>
            </p:nvCxnSpPr>
            <p:spPr bwMode="auto">
              <a:xfrm flipV="1">
                <a:off x="2169" y="3303"/>
                <a:ext cx="0" cy="23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57375" name="AutoShape 38"/>
              <p:cNvCxnSpPr>
                <a:cxnSpLocks noChangeShapeType="1"/>
                <a:stCxn id="57368" idx="4"/>
                <a:endCxn id="57394" idx="0"/>
              </p:cNvCxnSpPr>
              <p:nvPr/>
            </p:nvCxnSpPr>
            <p:spPr bwMode="auto">
              <a:xfrm flipH="1">
                <a:off x="2160" y="2891"/>
                <a:ext cx="2" cy="19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57376" name="Group 39"/>
              <p:cNvGrpSpPr>
                <a:grpSpLocks/>
              </p:cNvGrpSpPr>
              <p:nvPr/>
            </p:nvGrpSpPr>
            <p:grpSpPr bwMode="auto">
              <a:xfrm>
                <a:off x="2724" y="3193"/>
                <a:ext cx="288" cy="97"/>
                <a:chOff x="2291" y="2742"/>
                <a:chExt cx="288" cy="97"/>
              </a:xfrm>
            </p:grpSpPr>
            <p:sp>
              <p:nvSpPr>
                <p:cNvPr id="57392" name="Freeform 40"/>
                <p:cNvSpPr>
                  <a:spLocks/>
                </p:cNvSpPr>
                <p:nvPr/>
              </p:nvSpPr>
              <p:spPr bwMode="auto">
                <a:xfrm flipV="1">
                  <a:off x="2291" y="2838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93" name="Freeform 41"/>
                <p:cNvSpPr>
                  <a:spLocks/>
                </p:cNvSpPr>
                <p:nvPr/>
              </p:nvSpPr>
              <p:spPr bwMode="auto">
                <a:xfrm>
                  <a:off x="2291" y="2742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7377" name="Text Box 42"/>
              <p:cNvSpPr txBox="1">
                <a:spLocks noChangeArrowheads="1"/>
              </p:cNvSpPr>
              <p:nvPr/>
            </p:nvSpPr>
            <p:spPr bwMode="auto">
              <a:xfrm>
                <a:off x="2504" y="2926"/>
                <a:ext cx="220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 b="1"/>
              </a:p>
              <a:p>
                <a:r>
                  <a:rPr lang="en-US" sz="1800" b="1"/>
                  <a:t>C</a:t>
                </a:r>
              </a:p>
              <a:p>
                <a:endParaRPr lang="en-US" sz="1800" b="1"/>
              </a:p>
            </p:txBody>
          </p:sp>
          <p:grpSp>
            <p:nvGrpSpPr>
              <p:cNvPr id="57378" name="Group 43"/>
              <p:cNvGrpSpPr>
                <a:grpSpLocks/>
              </p:cNvGrpSpPr>
              <p:nvPr/>
            </p:nvGrpSpPr>
            <p:grpSpPr bwMode="auto">
              <a:xfrm>
                <a:off x="414" y="2852"/>
                <a:ext cx="630" cy="634"/>
                <a:chOff x="95" y="2426"/>
                <a:chExt cx="630" cy="634"/>
              </a:xfrm>
            </p:grpSpPr>
            <p:sp>
              <p:nvSpPr>
                <p:cNvPr id="57386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95" y="2426"/>
                  <a:ext cx="236" cy="63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2000" b="1" i="1"/>
                </a:p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</a:t>
                  </a:r>
                </a:p>
                <a:p>
                  <a:endParaRPr lang="en-US" sz="2000"/>
                </a:p>
              </p:txBody>
            </p:sp>
            <p:sp>
              <p:nvSpPr>
                <p:cNvPr id="57387" name="Oval 45"/>
                <p:cNvSpPr>
                  <a:spLocks noChangeArrowheads="1"/>
                </p:cNvSpPr>
                <p:nvPr/>
              </p:nvSpPr>
              <p:spPr bwMode="auto">
                <a:xfrm>
                  <a:off x="393" y="2615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38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02" y="2597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57389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99" y="2659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57390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460" y="2565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/>
                    <a:t>+</a:t>
                  </a:r>
                </a:p>
                <a:p>
                  <a:r>
                    <a:rPr lang="en-US" sz="1800"/>
                    <a:t>–</a:t>
                  </a:r>
                </a:p>
              </p:txBody>
            </p:sp>
            <p:sp>
              <p:nvSpPr>
                <p:cNvPr id="57391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503" y="2652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</p:grpSp>
          <p:cxnSp>
            <p:nvCxnSpPr>
              <p:cNvPr id="57379" name="AutoShape 50"/>
              <p:cNvCxnSpPr>
                <a:cxnSpLocks noChangeShapeType="1"/>
                <a:stCxn id="57368" idx="6"/>
                <a:endCxn id="57393" idx="1"/>
              </p:cNvCxnSpPr>
              <p:nvPr/>
            </p:nvCxnSpPr>
            <p:spPr bwMode="auto">
              <a:xfrm>
                <a:off x="2203" y="2853"/>
                <a:ext cx="665" cy="34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57380" name="AutoShape 51"/>
              <p:cNvCxnSpPr>
                <a:cxnSpLocks noChangeShapeType="1"/>
                <a:stCxn id="57369" idx="6"/>
                <a:endCxn id="57392" idx="1"/>
              </p:cNvCxnSpPr>
              <p:nvPr/>
            </p:nvCxnSpPr>
            <p:spPr bwMode="auto">
              <a:xfrm flipV="1">
                <a:off x="2210" y="3291"/>
                <a:ext cx="658" cy="282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sp>
            <p:nvSpPr>
              <p:cNvPr id="57381" name="Oval 52"/>
              <p:cNvSpPr>
                <a:spLocks noChangeArrowheads="1"/>
              </p:cNvSpPr>
              <p:nvPr/>
            </p:nvSpPr>
            <p:spPr bwMode="auto">
              <a:xfrm>
                <a:off x="1104" y="2816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82" name="Oval 53"/>
              <p:cNvSpPr>
                <a:spLocks noChangeArrowheads="1"/>
              </p:cNvSpPr>
              <p:nvPr/>
            </p:nvSpPr>
            <p:spPr bwMode="auto">
              <a:xfrm>
                <a:off x="1440" y="2825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57383" name="AutoShape 54"/>
              <p:cNvCxnSpPr>
                <a:cxnSpLocks noChangeShapeType="1"/>
                <a:stCxn id="57404" idx="0"/>
                <a:endCxn id="57382" idx="6"/>
              </p:cNvCxnSpPr>
              <p:nvPr/>
            </p:nvCxnSpPr>
            <p:spPr bwMode="auto">
              <a:xfrm flipH="1">
                <a:off x="1523" y="2862"/>
                <a:ext cx="209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57384" name="Line 55"/>
              <p:cNvSpPr>
                <a:spLocks noChangeShapeType="1"/>
              </p:cNvSpPr>
              <p:nvPr/>
            </p:nvSpPr>
            <p:spPr bwMode="auto">
              <a:xfrm flipV="1">
                <a:off x="1187" y="2688"/>
                <a:ext cx="253" cy="1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5" name="Arc 56"/>
              <p:cNvSpPr>
                <a:spLocks/>
              </p:cNvSpPr>
              <p:nvPr/>
            </p:nvSpPr>
            <p:spPr bwMode="auto">
              <a:xfrm>
                <a:off x="1235" y="2725"/>
                <a:ext cx="157" cy="203"/>
              </a:xfrm>
              <a:custGeom>
                <a:avLst/>
                <a:gdLst>
                  <a:gd name="T0" fmla="*/ 0 w 21600"/>
                  <a:gd name="T1" fmla="*/ 0 h 21600"/>
                  <a:gd name="T2" fmla="*/ 157 w 21600"/>
                  <a:gd name="T3" fmla="*/ 203 h 21600"/>
                  <a:gd name="T4" fmla="*/ 0 w 21600"/>
                  <a:gd name="T5" fmla="*/ 203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7362" name="Text Box 57"/>
            <p:cNvSpPr txBox="1">
              <a:spLocks noChangeArrowheads="1"/>
            </p:cNvSpPr>
            <p:nvPr/>
          </p:nvSpPr>
          <p:spPr bwMode="auto">
            <a:xfrm>
              <a:off x="1035" y="2853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</p:grpSp>
      <p:sp>
        <p:nvSpPr>
          <p:cNvPr id="57355" name="Text Box 58"/>
          <p:cNvSpPr txBox="1">
            <a:spLocks noChangeArrowheads="1"/>
          </p:cNvSpPr>
          <p:nvPr/>
        </p:nvSpPr>
        <p:spPr bwMode="auto">
          <a:xfrm>
            <a:off x="692150" y="5129213"/>
            <a:ext cx="1206500" cy="3794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DC Source</a:t>
            </a:r>
          </a:p>
        </p:txBody>
      </p:sp>
      <p:sp>
        <p:nvSpPr>
          <p:cNvPr id="57356" name="Text Box 59"/>
          <p:cNvSpPr txBox="1">
            <a:spLocks noChangeArrowheads="1"/>
          </p:cNvSpPr>
          <p:nvPr/>
        </p:nvSpPr>
        <p:spPr bwMode="auto">
          <a:xfrm>
            <a:off x="3267075" y="5624513"/>
            <a:ext cx="831850" cy="3794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Switch</a:t>
            </a:r>
          </a:p>
        </p:txBody>
      </p:sp>
      <p:sp>
        <p:nvSpPr>
          <p:cNvPr id="57357" name="Text Box 60"/>
          <p:cNvSpPr txBox="1">
            <a:spLocks noChangeArrowheads="1"/>
          </p:cNvSpPr>
          <p:nvPr/>
        </p:nvSpPr>
        <p:spPr bwMode="auto">
          <a:xfrm>
            <a:off x="6105525" y="5524500"/>
            <a:ext cx="163830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Energy element</a:t>
            </a:r>
          </a:p>
        </p:txBody>
      </p:sp>
      <p:cxnSp>
        <p:nvCxnSpPr>
          <p:cNvPr id="57358" name="AutoShape 61"/>
          <p:cNvCxnSpPr>
            <a:cxnSpLocks noChangeShapeType="1"/>
            <a:stCxn id="57355" idx="0"/>
            <a:endCxn id="57350" idx="1"/>
          </p:cNvCxnSpPr>
          <p:nvPr/>
        </p:nvCxnSpPr>
        <p:spPr bwMode="auto">
          <a:xfrm rot="-5400000">
            <a:off x="1577975" y="4516438"/>
            <a:ext cx="330200" cy="895350"/>
          </a:xfrm>
          <a:prstGeom prst="curvedConnector2">
            <a:avLst/>
          </a:prstGeom>
          <a:noFill/>
          <a:ln w="254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  <p:cxnSp>
        <p:nvCxnSpPr>
          <p:cNvPr id="57359" name="AutoShape 62"/>
          <p:cNvCxnSpPr>
            <a:cxnSpLocks noChangeShapeType="1"/>
            <a:endCxn id="57351" idx="2"/>
          </p:cNvCxnSpPr>
          <p:nvPr/>
        </p:nvCxnSpPr>
        <p:spPr bwMode="auto">
          <a:xfrm flipH="1" flipV="1">
            <a:off x="3627438" y="4527550"/>
            <a:ext cx="127000" cy="996950"/>
          </a:xfrm>
          <a:prstGeom prst="straightConnector1">
            <a:avLst/>
          </a:prstGeom>
          <a:noFill/>
          <a:ln w="254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  <p:cxnSp>
        <p:nvCxnSpPr>
          <p:cNvPr id="57360" name="AutoShape 63"/>
          <p:cNvCxnSpPr>
            <a:cxnSpLocks noChangeShapeType="1"/>
            <a:stCxn id="57357" idx="0"/>
            <a:endCxn id="57349" idx="3"/>
          </p:cNvCxnSpPr>
          <p:nvPr/>
        </p:nvCxnSpPr>
        <p:spPr bwMode="auto">
          <a:xfrm rot="5400000" flipH="1">
            <a:off x="6364288" y="4964112"/>
            <a:ext cx="673100" cy="447675"/>
          </a:xfrm>
          <a:prstGeom prst="curvedConnector2">
            <a:avLst/>
          </a:prstGeom>
          <a:noFill/>
          <a:ln w="254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CE0E17E-1358-40CE-AB95-6CA3861E1C08}" type="slidenum">
              <a:rPr lang="en-US"/>
              <a:pPr lvl="1"/>
              <a:t>39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9149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u="sng" smtClean="0"/>
              <a:t>Solving 1</a:t>
            </a:r>
            <a:r>
              <a:rPr lang="en-US" sz="2400" b="1" u="sng" baseline="30000" smtClean="0"/>
              <a:t>st</a:t>
            </a:r>
            <a:r>
              <a:rPr lang="en-US" sz="2400" b="1" u="sng" smtClean="0"/>
              <a:t> order transient response</a:t>
            </a:r>
            <a:r>
              <a:rPr lang="en-US" sz="2400" smtClean="0"/>
              <a:t>: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Solve the </a:t>
            </a:r>
            <a:r>
              <a:rPr lang="en-US" sz="2000" b="1" smtClean="0"/>
              <a:t>DC steady-state</a:t>
            </a:r>
            <a:r>
              <a:rPr lang="en-US" sz="2000" smtClean="0"/>
              <a:t> circuit: 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/>
              <a:t>Initial condition</a:t>
            </a:r>
            <a:r>
              <a:rPr lang="en-US" sz="1800" b="1" smtClean="0"/>
              <a:t> x(0</a:t>
            </a:r>
            <a:r>
              <a:rPr lang="en-US" sz="1800" b="1" baseline="30000" smtClean="0"/>
              <a:t>–</a:t>
            </a:r>
            <a:r>
              <a:rPr lang="en-US" sz="1800" b="1" smtClean="0"/>
              <a:t>)</a:t>
            </a:r>
            <a:r>
              <a:rPr lang="en-US" sz="1800" smtClean="0"/>
              <a:t>: before switching (on/off)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/>
              <a:t>Final condition</a:t>
            </a:r>
            <a:r>
              <a:rPr lang="en-US" sz="1800" b="1" smtClean="0"/>
              <a:t> x(</a:t>
            </a:r>
            <a:r>
              <a:rPr lang="en-US" sz="1800" b="1" smtClean="0">
                <a:cs typeface="Times New Roman" pitchFamily="18" charset="0"/>
              </a:rPr>
              <a:t>∞</a:t>
            </a:r>
            <a:r>
              <a:rPr lang="en-US" sz="1800" b="1" smtClean="0"/>
              <a:t>)</a:t>
            </a:r>
            <a:r>
              <a:rPr lang="en-US" sz="1800" smtClean="0"/>
              <a:t>: After any transients have died out (t </a:t>
            </a:r>
            <a:r>
              <a:rPr lang="en-US" sz="1800" smtClean="0">
                <a:cs typeface="Times New Roman" pitchFamily="18" charset="0"/>
              </a:rPr>
              <a:t>→ ∞)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>
                <a:cs typeface="Times New Roman" pitchFamily="18" charset="0"/>
              </a:rPr>
              <a:t>Identify </a:t>
            </a:r>
            <a:r>
              <a:rPr lang="en-US" sz="2000" b="1" smtClean="0"/>
              <a:t>x(0</a:t>
            </a:r>
            <a:r>
              <a:rPr lang="en-US" sz="2000" b="1" baseline="30000" smtClean="0"/>
              <a:t>+</a:t>
            </a:r>
            <a:r>
              <a:rPr lang="en-US" sz="2000" b="1" smtClean="0"/>
              <a:t>):</a:t>
            </a:r>
            <a:r>
              <a:rPr lang="en-US" sz="2000" smtClean="0">
                <a:cs typeface="Times New Roman" pitchFamily="18" charset="0"/>
              </a:rPr>
              <a:t> the circuit </a:t>
            </a:r>
            <a:r>
              <a:rPr lang="en-US" sz="2000" b="1" smtClean="0">
                <a:cs typeface="Times New Roman" pitchFamily="18" charset="0"/>
              </a:rPr>
              <a:t>initial conditions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>
                <a:cs typeface="Times New Roman" pitchFamily="18" charset="0"/>
              </a:rPr>
              <a:t>Capacitors: </a:t>
            </a:r>
            <a:r>
              <a:rPr lang="en-US" sz="1800" b="1" smtClean="0">
                <a:cs typeface="Times New Roman" pitchFamily="18" charset="0"/>
              </a:rPr>
              <a:t>v</a:t>
            </a:r>
            <a:r>
              <a:rPr lang="en-US" sz="1800" b="1" baseline="-25000" smtClean="0">
                <a:cs typeface="Times New Roman" pitchFamily="18" charset="0"/>
              </a:rPr>
              <a:t>C</a:t>
            </a:r>
            <a:r>
              <a:rPr lang="en-US" sz="1800" b="1" smtClean="0">
                <a:cs typeface="Times New Roman" pitchFamily="18" charset="0"/>
              </a:rPr>
              <a:t>(0</a:t>
            </a:r>
            <a:r>
              <a:rPr lang="en-US" sz="1800" b="1" baseline="30000" smtClean="0">
                <a:cs typeface="Times New Roman" pitchFamily="18" charset="0"/>
              </a:rPr>
              <a:t>+</a:t>
            </a:r>
            <a:r>
              <a:rPr lang="en-US" sz="1800" b="1" smtClean="0">
                <a:cs typeface="Times New Roman" pitchFamily="18" charset="0"/>
              </a:rPr>
              <a:t>)</a:t>
            </a:r>
            <a:r>
              <a:rPr lang="en-US" sz="1800" smtClean="0">
                <a:cs typeface="Times New Roman" pitchFamily="18" charset="0"/>
              </a:rPr>
              <a:t> = </a:t>
            </a:r>
            <a:r>
              <a:rPr lang="en-US" sz="1800" b="1" smtClean="0">
                <a:cs typeface="Times New Roman" pitchFamily="18" charset="0"/>
              </a:rPr>
              <a:t>v</a:t>
            </a:r>
            <a:r>
              <a:rPr lang="en-US" sz="1800" b="1" baseline="-25000" smtClean="0">
                <a:cs typeface="Times New Roman" pitchFamily="18" charset="0"/>
              </a:rPr>
              <a:t>C</a:t>
            </a:r>
            <a:r>
              <a:rPr lang="en-US" sz="1800" b="1" smtClean="0">
                <a:cs typeface="Times New Roman" pitchFamily="18" charset="0"/>
              </a:rPr>
              <a:t>(0</a:t>
            </a:r>
            <a:r>
              <a:rPr lang="en-US" sz="1800" b="1" baseline="30000" smtClean="0">
                <a:cs typeface="Times New Roman" pitchFamily="18" charset="0"/>
              </a:rPr>
              <a:t>–</a:t>
            </a:r>
            <a:r>
              <a:rPr lang="en-US" sz="1800" b="1" smtClean="0">
                <a:cs typeface="Times New Roman" pitchFamily="18" charset="0"/>
              </a:rPr>
              <a:t>)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>
                <a:cs typeface="Times New Roman" pitchFamily="18" charset="0"/>
              </a:rPr>
              <a:t>Inductors: </a:t>
            </a:r>
            <a:r>
              <a:rPr lang="en-US" sz="1800" b="1" i="1" smtClean="0">
                <a:cs typeface="Times New Roman" pitchFamily="18" charset="0"/>
              </a:rPr>
              <a:t>i</a:t>
            </a:r>
            <a:r>
              <a:rPr lang="en-US" sz="1800" b="1" baseline="-25000" smtClean="0">
                <a:cs typeface="Times New Roman" pitchFamily="18" charset="0"/>
              </a:rPr>
              <a:t>L</a:t>
            </a:r>
            <a:r>
              <a:rPr lang="en-US" sz="1800" b="1" smtClean="0">
                <a:cs typeface="Times New Roman" pitchFamily="18" charset="0"/>
              </a:rPr>
              <a:t>(0</a:t>
            </a:r>
            <a:r>
              <a:rPr lang="en-US" sz="1800" b="1" baseline="30000" smtClean="0">
                <a:cs typeface="Times New Roman" pitchFamily="18" charset="0"/>
              </a:rPr>
              <a:t>+</a:t>
            </a:r>
            <a:r>
              <a:rPr lang="en-US" sz="1800" b="1" smtClean="0">
                <a:cs typeface="Times New Roman" pitchFamily="18" charset="0"/>
              </a:rPr>
              <a:t>)</a:t>
            </a:r>
            <a:r>
              <a:rPr lang="en-US" sz="1800" smtClean="0">
                <a:cs typeface="Times New Roman" pitchFamily="18" charset="0"/>
              </a:rPr>
              <a:t> = </a:t>
            </a:r>
            <a:r>
              <a:rPr lang="en-US" sz="1800" b="1" i="1" smtClean="0">
                <a:cs typeface="Times New Roman" pitchFamily="18" charset="0"/>
              </a:rPr>
              <a:t>i</a:t>
            </a:r>
            <a:r>
              <a:rPr lang="en-US" sz="1800" b="1" baseline="-25000" smtClean="0">
                <a:cs typeface="Times New Roman" pitchFamily="18" charset="0"/>
              </a:rPr>
              <a:t>L</a:t>
            </a:r>
            <a:r>
              <a:rPr lang="en-US" sz="1800" b="1" smtClean="0">
                <a:cs typeface="Times New Roman" pitchFamily="18" charset="0"/>
              </a:rPr>
              <a:t>(0</a:t>
            </a:r>
            <a:r>
              <a:rPr lang="en-US" sz="1800" b="1" baseline="30000" smtClean="0">
                <a:cs typeface="Times New Roman" pitchFamily="18" charset="0"/>
              </a:rPr>
              <a:t>–</a:t>
            </a:r>
            <a:r>
              <a:rPr lang="en-US" sz="1800" b="1" smtClean="0">
                <a:cs typeface="Times New Roman" pitchFamily="18" charset="0"/>
              </a:rPr>
              <a:t>)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>
                <a:cs typeface="Times New Roman" pitchFamily="18" charset="0"/>
              </a:rPr>
              <a:t>Write </a:t>
            </a:r>
            <a:r>
              <a:rPr lang="en-US" sz="2000" b="1" smtClean="0">
                <a:cs typeface="Times New Roman" pitchFamily="18" charset="0"/>
              </a:rPr>
              <a:t>a differential equation</a:t>
            </a:r>
            <a:r>
              <a:rPr lang="en-US" sz="2000" smtClean="0">
                <a:cs typeface="Times New Roman" pitchFamily="18" charset="0"/>
              </a:rPr>
              <a:t> for the circuit at time </a:t>
            </a:r>
            <a:r>
              <a:rPr lang="en-US" sz="2000" smtClean="0"/>
              <a:t>t = 0</a:t>
            </a:r>
            <a:r>
              <a:rPr lang="en-US" sz="2000" baseline="30000" smtClean="0"/>
              <a:t>+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>
                <a:cs typeface="Times New Roman" pitchFamily="18" charset="0"/>
              </a:rPr>
              <a:t>Reduce the circuit to its </a:t>
            </a:r>
            <a:r>
              <a:rPr lang="en-US" sz="1800" b="1" smtClean="0">
                <a:cs typeface="Times New Roman" pitchFamily="18" charset="0"/>
              </a:rPr>
              <a:t>Thévenin or Norton equivalent</a:t>
            </a:r>
          </a:p>
          <a:p>
            <a:pPr marL="1752600" lvl="3" indent="-3810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600" smtClean="0">
                <a:cs typeface="Times New Roman" pitchFamily="18" charset="0"/>
              </a:rPr>
              <a:t>The energy storage element (capacitor or inductor) is the load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/>
              <a:t>The differential equation will be either in terms of </a:t>
            </a:r>
            <a:r>
              <a:rPr lang="en-US" sz="1800" b="1" smtClean="0">
                <a:cs typeface="Times New Roman" pitchFamily="18" charset="0"/>
              </a:rPr>
              <a:t>v</a:t>
            </a:r>
            <a:r>
              <a:rPr lang="en-US" sz="1800" b="1" baseline="-25000" smtClean="0">
                <a:cs typeface="Times New Roman" pitchFamily="18" charset="0"/>
              </a:rPr>
              <a:t>C</a:t>
            </a:r>
            <a:r>
              <a:rPr lang="en-US" sz="1800" b="1" smtClean="0">
                <a:cs typeface="Times New Roman" pitchFamily="18" charset="0"/>
              </a:rPr>
              <a:t>(t) </a:t>
            </a:r>
            <a:r>
              <a:rPr lang="en-US" sz="1800" smtClean="0">
                <a:cs typeface="Times New Roman" pitchFamily="18" charset="0"/>
              </a:rPr>
              <a:t>or </a:t>
            </a:r>
            <a:r>
              <a:rPr lang="en-US" sz="1800" b="1" i="1" smtClean="0">
                <a:cs typeface="Times New Roman" pitchFamily="18" charset="0"/>
              </a:rPr>
              <a:t>i</a:t>
            </a:r>
            <a:r>
              <a:rPr lang="en-US" sz="1800" b="1" baseline="-25000" smtClean="0">
                <a:cs typeface="Times New Roman" pitchFamily="18" charset="0"/>
              </a:rPr>
              <a:t>L</a:t>
            </a:r>
            <a:r>
              <a:rPr lang="en-US" sz="1800" b="1" smtClean="0">
                <a:cs typeface="Times New Roman" pitchFamily="18" charset="0"/>
              </a:rPr>
              <a:t>(t)</a:t>
            </a:r>
            <a:r>
              <a:rPr lang="en-US" sz="1800" smtClean="0">
                <a:cs typeface="Times New Roman" pitchFamily="18" charset="0"/>
              </a:rPr>
              <a:t> 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>
                <a:cs typeface="Times New Roman" pitchFamily="18" charset="0"/>
              </a:rPr>
              <a:t>Reduce this equation to standard form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>
                <a:cs typeface="Times New Roman" pitchFamily="18" charset="0"/>
              </a:rPr>
              <a:t>Solve for the </a:t>
            </a:r>
            <a:r>
              <a:rPr lang="en-US" sz="2000" b="1" smtClean="0">
                <a:cs typeface="Times New Roman" pitchFamily="18" charset="0"/>
              </a:rPr>
              <a:t>time constant</a:t>
            </a:r>
            <a:r>
              <a:rPr lang="en-US" sz="2000" smtClean="0">
                <a:cs typeface="Times New Roman" pitchFamily="18" charset="0"/>
              </a:rPr>
              <a:t> 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>
                <a:cs typeface="Times New Roman" pitchFamily="18" charset="0"/>
              </a:rPr>
              <a:t>Capacitive circuits: </a:t>
            </a:r>
            <a:r>
              <a:rPr lang="el-GR" sz="1800" b="1" smtClean="0">
                <a:cs typeface="Times New Roman" pitchFamily="18" charset="0"/>
              </a:rPr>
              <a:t>τ</a:t>
            </a:r>
            <a:r>
              <a:rPr lang="en-US" sz="1800" b="1" smtClean="0">
                <a:cs typeface="Times New Roman" pitchFamily="18" charset="0"/>
              </a:rPr>
              <a:t> = R</a:t>
            </a:r>
            <a:r>
              <a:rPr lang="en-US" sz="1800" b="1" baseline="-25000" smtClean="0">
                <a:cs typeface="Times New Roman" pitchFamily="18" charset="0"/>
              </a:rPr>
              <a:t>T</a:t>
            </a:r>
            <a:r>
              <a:rPr lang="en-US" sz="1800" b="1" smtClean="0">
                <a:cs typeface="Times New Roman" pitchFamily="18" charset="0"/>
              </a:rPr>
              <a:t>C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smtClean="0">
                <a:cs typeface="Times New Roman" pitchFamily="18" charset="0"/>
              </a:rPr>
              <a:t>Inductive circuits: </a:t>
            </a:r>
            <a:r>
              <a:rPr lang="el-GR" sz="1800" b="1" smtClean="0">
                <a:cs typeface="Times New Roman" pitchFamily="18" charset="0"/>
              </a:rPr>
              <a:t>τ</a:t>
            </a:r>
            <a:r>
              <a:rPr lang="en-US" sz="1800" b="1" smtClean="0">
                <a:cs typeface="Times New Roman" pitchFamily="18" charset="0"/>
              </a:rPr>
              <a:t> = L/R</a:t>
            </a:r>
            <a:r>
              <a:rPr lang="en-US" sz="1800" b="1" baseline="-25000" smtClean="0">
                <a:cs typeface="Times New Roman" pitchFamily="18" charset="0"/>
              </a:rPr>
              <a:t>T</a:t>
            </a:r>
          </a:p>
          <a:p>
            <a:pPr marL="990600" lvl="1" indent="-5334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>
                <a:cs typeface="Times New Roman" pitchFamily="18" charset="0"/>
              </a:rPr>
              <a:t>Write the </a:t>
            </a:r>
            <a:r>
              <a:rPr lang="en-US" sz="2000" b="1" smtClean="0">
                <a:cs typeface="Times New Roman" pitchFamily="18" charset="0"/>
              </a:rPr>
              <a:t>complete response</a:t>
            </a:r>
            <a:r>
              <a:rPr lang="en-US" sz="2000" smtClean="0">
                <a:cs typeface="Times New Roman" pitchFamily="18" charset="0"/>
              </a:rPr>
              <a:t> in the form:</a:t>
            </a:r>
          </a:p>
          <a:p>
            <a:pPr marL="1371600" lvl="2" indent="-4572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Char char="Ù"/>
            </a:pPr>
            <a:r>
              <a:rPr lang="en-US" sz="1800" b="1" smtClean="0">
                <a:cs typeface="Times New Roman" pitchFamily="18" charset="0"/>
              </a:rPr>
              <a:t>x(t) = x(∞) + [x(0) - x(∞)]e</a:t>
            </a:r>
            <a:r>
              <a:rPr lang="en-US" sz="1800" b="1" baseline="30000" smtClean="0">
                <a:cs typeface="Times New Roman" pitchFamily="18" charset="0"/>
              </a:rPr>
              <a:t>-t/</a:t>
            </a:r>
            <a:r>
              <a:rPr lang="el-GR" sz="1800" b="1" baseline="30000" smtClean="0">
                <a:cs typeface="Times New Roman" pitchFamily="18" charset="0"/>
              </a:rPr>
              <a:t>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F08EB35-0C13-432C-96BB-06D252292735}" type="slidenum">
              <a:rPr lang="en-US"/>
              <a:pPr lvl="1"/>
              <a:t>4</a:t>
            </a:fld>
            <a:endParaRPr lang="en-US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Order Circuits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Electric circuit 1</a:t>
            </a:r>
            <a:r>
              <a:rPr lang="en-US" sz="2800" b="1" u="sng" baseline="30000" smtClean="0"/>
              <a:t>st</a:t>
            </a:r>
            <a:r>
              <a:rPr lang="en-US" sz="2800" b="1" u="sng" smtClean="0"/>
              <a:t> order system</a:t>
            </a:r>
            <a:r>
              <a:rPr lang="en-US" sz="2800" smtClean="0"/>
              <a:t>: any circuit containing a </a:t>
            </a:r>
            <a:r>
              <a:rPr lang="en-US" sz="2800" b="1" smtClean="0"/>
              <a:t>single</a:t>
            </a:r>
            <a:r>
              <a:rPr lang="en-US" sz="2800" smtClean="0"/>
              <a:t> energy storing element (either a </a:t>
            </a:r>
            <a:r>
              <a:rPr lang="en-US" sz="2800" b="1" smtClean="0"/>
              <a:t>capacitor</a:t>
            </a:r>
            <a:r>
              <a:rPr lang="en-US" sz="2800" smtClean="0"/>
              <a:t> or an </a:t>
            </a:r>
            <a:r>
              <a:rPr lang="en-US" sz="2800" b="1" smtClean="0"/>
              <a:t>inductor</a:t>
            </a:r>
            <a:r>
              <a:rPr lang="en-US" sz="2800" smtClean="0"/>
              <a:t>) and any number of </a:t>
            </a:r>
            <a:r>
              <a:rPr lang="en-US" sz="2800" b="1" smtClean="0"/>
              <a:t>sources</a:t>
            </a:r>
            <a:r>
              <a:rPr lang="en-US" sz="2800" smtClean="0"/>
              <a:t> and </a:t>
            </a:r>
            <a:r>
              <a:rPr lang="en-US" sz="2800" b="1" smtClean="0"/>
              <a:t>resistors</a:t>
            </a:r>
          </a:p>
        </p:txBody>
      </p:sp>
      <p:grpSp>
        <p:nvGrpSpPr>
          <p:cNvPr id="47111" name="Group 112"/>
          <p:cNvGrpSpPr>
            <a:grpSpLocks/>
          </p:cNvGrpSpPr>
          <p:nvPr/>
        </p:nvGrpSpPr>
        <p:grpSpPr bwMode="auto">
          <a:xfrm>
            <a:off x="4291013" y="2819400"/>
            <a:ext cx="3938587" cy="2716213"/>
            <a:chOff x="2600" y="1875"/>
            <a:chExt cx="2481" cy="1711"/>
          </a:xfrm>
        </p:grpSpPr>
        <p:cxnSp>
          <p:nvCxnSpPr>
            <p:cNvPr id="47160" name="AutoShape 52"/>
            <p:cNvCxnSpPr>
              <a:cxnSpLocks noChangeShapeType="1"/>
              <a:stCxn id="47166" idx="2"/>
              <a:endCxn id="47192" idx="4"/>
            </p:cNvCxnSpPr>
            <p:nvPr/>
          </p:nvCxnSpPr>
          <p:spPr bwMode="auto">
            <a:xfrm rot="10800000">
              <a:off x="3064" y="2902"/>
              <a:ext cx="928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47161" name="Group 53"/>
            <p:cNvGrpSpPr>
              <a:grpSpLocks/>
            </p:cNvGrpSpPr>
            <p:nvPr/>
          </p:nvGrpSpPr>
          <p:grpSpPr bwMode="auto">
            <a:xfrm rot="5400000" flipH="1" flipV="1">
              <a:off x="3450" y="2023"/>
              <a:ext cx="112" cy="287"/>
              <a:chOff x="3450" y="2313"/>
              <a:chExt cx="111" cy="216"/>
            </a:xfrm>
          </p:grpSpPr>
          <p:sp>
            <p:nvSpPr>
              <p:cNvPr id="47207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08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09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0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1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2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3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7162" name="AutoShape 61"/>
            <p:cNvCxnSpPr>
              <a:cxnSpLocks noChangeShapeType="1"/>
              <a:stCxn id="47165" idx="2"/>
              <a:endCxn id="47209" idx="1"/>
            </p:cNvCxnSpPr>
            <p:nvPr/>
          </p:nvCxnSpPr>
          <p:spPr bwMode="auto">
            <a:xfrm flipH="1" flipV="1">
              <a:off x="3649" y="2165"/>
              <a:ext cx="33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7163" name="Group 62"/>
            <p:cNvGrpSpPr>
              <a:grpSpLocks/>
            </p:cNvGrpSpPr>
            <p:nvPr/>
          </p:nvGrpSpPr>
          <p:grpSpPr bwMode="auto">
            <a:xfrm>
              <a:off x="3889" y="3490"/>
              <a:ext cx="288" cy="96"/>
              <a:chOff x="1392" y="3552"/>
              <a:chExt cx="288" cy="96"/>
            </a:xfrm>
          </p:grpSpPr>
          <p:sp>
            <p:nvSpPr>
              <p:cNvPr id="47204" name="Line 63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05" name="Line 64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06" name="Line 65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164" name="Line 66"/>
            <p:cNvSpPr>
              <a:spLocks noChangeShapeType="1"/>
            </p:cNvSpPr>
            <p:nvPr/>
          </p:nvSpPr>
          <p:spPr bwMode="auto">
            <a:xfrm flipV="1">
              <a:off x="4036" y="3337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65" name="Oval 67"/>
            <p:cNvSpPr>
              <a:spLocks noChangeArrowheads="1"/>
            </p:cNvSpPr>
            <p:nvPr/>
          </p:nvSpPr>
          <p:spPr bwMode="auto">
            <a:xfrm>
              <a:off x="3985" y="21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6" name="Oval 68"/>
            <p:cNvSpPr>
              <a:spLocks noChangeArrowheads="1"/>
            </p:cNvSpPr>
            <p:nvPr/>
          </p:nvSpPr>
          <p:spPr bwMode="auto">
            <a:xfrm>
              <a:off x="3992" y="329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7" name="Text Box 69"/>
            <p:cNvSpPr txBox="1">
              <a:spLocks noChangeArrowheads="1"/>
            </p:cNvSpPr>
            <p:nvPr/>
          </p:nvSpPr>
          <p:spPr bwMode="auto">
            <a:xfrm>
              <a:off x="3358" y="1875"/>
              <a:ext cx="293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s</a:t>
              </a:r>
              <a:endParaRPr lang="en-US" sz="1800" b="1"/>
            </a:p>
          </p:txBody>
        </p:sp>
        <p:grpSp>
          <p:nvGrpSpPr>
            <p:cNvPr id="47168" name="Group 70"/>
            <p:cNvGrpSpPr>
              <a:grpSpLocks/>
            </p:cNvGrpSpPr>
            <p:nvPr/>
          </p:nvGrpSpPr>
          <p:grpSpPr bwMode="auto">
            <a:xfrm>
              <a:off x="3977" y="2389"/>
              <a:ext cx="111" cy="216"/>
              <a:chOff x="1670" y="2765"/>
              <a:chExt cx="111" cy="216"/>
            </a:xfrm>
          </p:grpSpPr>
          <p:sp>
            <p:nvSpPr>
              <p:cNvPr id="47197" name="Line 71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98" name="Line 72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99" name="Line 73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00" name="Line 74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01" name="Line 75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02" name="Line 76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03" name="Line 77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169" name="Text Box 78"/>
            <p:cNvSpPr txBox="1">
              <a:spLocks noChangeArrowheads="1"/>
            </p:cNvSpPr>
            <p:nvPr/>
          </p:nvSpPr>
          <p:spPr bwMode="auto">
            <a:xfrm>
              <a:off x="4045" y="2211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 b="1"/>
            </a:p>
            <a:p>
              <a:r>
                <a:rPr lang="en-US" sz="1800" b="1"/>
                <a:t>R</a:t>
              </a:r>
              <a:r>
                <a:rPr lang="en-US" sz="1800" b="1" baseline="-25000"/>
                <a:t>1</a:t>
              </a:r>
            </a:p>
            <a:p>
              <a:endParaRPr lang="en-US" sz="1800" b="1"/>
            </a:p>
          </p:txBody>
        </p:sp>
        <p:cxnSp>
          <p:nvCxnSpPr>
            <p:cNvPr id="47170" name="AutoShape 79"/>
            <p:cNvCxnSpPr>
              <a:cxnSpLocks noChangeShapeType="1"/>
              <a:stCxn id="47195" idx="0"/>
              <a:endCxn id="47207" idx="0"/>
            </p:cNvCxnSpPr>
            <p:nvPr/>
          </p:nvCxnSpPr>
          <p:spPr bwMode="auto">
            <a:xfrm rot="-5400000">
              <a:off x="3029" y="2210"/>
              <a:ext cx="367" cy="29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7171" name="AutoShape 80"/>
            <p:cNvCxnSpPr>
              <a:cxnSpLocks noChangeShapeType="1"/>
              <a:stCxn id="47178" idx="0"/>
              <a:endCxn id="47199" idx="1"/>
            </p:cNvCxnSpPr>
            <p:nvPr/>
          </p:nvCxnSpPr>
          <p:spPr bwMode="auto">
            <a:xfrm flipV="1">
              <a:off x="4034" y="2605"/>
              <a:ext cx="0" cy="23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7172" name="AutoShape 81"/>
            <p:cNvCxnSpPr>
              <a:cxnSpLocks noChangeShapeType="1"/>
              <a:stCxn id="47165" idx="4"/>
              <a:endCxn id="47197" idx="0"/>
            </p:cNvCxnSpPr>
            <p:nvPr/>
          </p:nvCxnSpPr>
          <p:spPr bwMode="auto">
            <a:xfrm flipH="1">
              <a:off x="4025" y="2204"/>
              <a:ext cx="2" cy="18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7173" name="Group 83"/>
            <p:cNvGrpSpPr>
              <a:grpSpLocks/>
            </p:cNvGrpSpPr>
            <p:nvPr/>
          </p:nvGrpSpPr>
          <p:grpSpPr bwMode="auto">
            <a:xfrm>
              <a:off x="2600" y="2403"/>
              <a:ext cx="630" cy="634"/>
              <a:chOff x="95" y="2426"/>
              <a:chExt cx="630" cy="634"/>
            </a:xfrm>
          </p:grpSpPr>
          <p:sp>
            <p:nvSpPr>
              <p:cNvPr id="47191" name="Text Box 84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47192" name="Oval 85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3" name="Text Box 86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47194" name="Text Box 87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47195" name="Text Box 88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47196" name="Text Box 89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47174" name="AutoShape 90"/>
            <p:cNvCxnSpPr>
              <a:cxnSpLocks noChangeShapeType="1"/>
              <a:stCxn id="47165" idx="6"/>
              <a:endCxn id="47184" idx="0"/>
            </p:cNvCxnSpPr>
            <p:nvPr/>
          </p:nvCxnSpPr>
          <p:spPr bwMode="auto">
            <a:xfrm>
              <a:off x="4068" y="2166"/>
              <a:ext cx="717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47175" name="Group 92"/>
            <p:cNvGrpSpPr>
              <a:grpSpLocks/>
            </p:cNvGrpSpPr>
            <p:nvPr/>
          </p:nvGrpSpPr>
          <p:grpSpPr bwMode="auto">
            <a:xfrm>
              <a:off x="4737" y="2392"/>
              <a:ext cx="111" cy="216"/>
              <a:chOff x="1670" y="2765"/>
              <a:chExt cx="111" cy="216"/>
            </a:xfrm>
          </p:grpSpPr>
          <p:sp>
            <p:nvSpPr>
              <p:cNvPr id="47184" name="Line 93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85" name="Line 94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86" name="Line 95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87" name="Line 96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88" name="Line 97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89" name="Line 98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90" name="Line 99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176" name="Freeform 100"/>
            <p:cNvSpPr>
              <a:spLocks/>
            </p:cNvSpPr>
            <p:nvPr/>
          </p:nvSpPr>
          <p:spPr bwMode="auto">
            <a:xfrm>
              <a:off x="4740" y="2868"/>
              <a:ext cx="96" cy="288"/>
            </a:xfrm>
            <a:custGeom>
              <a:avLst/>
              <a:gdLst>
                <a:gd name="T0" fmla="*/ 267 w 528"/>
                <a:gd name="T1" fmla="*/ 0 h 936"/>
                <a:gd name="T2" fmla="*/ 93 w 528"/>
                <a:gd name="T3" fmla="*/ 42 h 936"/>
                <a:gd name="T4" fmla="*/ 0 w 528"/>
                <a:gd name="T5" fmla="*/ 114 h 936"/>
                <a:gd name="T6" fmla="*/ 93 w 528"/>
                <a:gd name="T7" fmla="*/ 186 h 936"/>
                <a:gd name="T8" fmla="*/ 466 w 528"/>
                <a:gd name="T9" fmla="*/ 258 h 936"/>
                <a:gd name="T10" fmla="*/ 466 w 528"/>
                <a:gd name="T11" fmla="*/ 150 h 936"/>
                <a:gd name="T12" fmla="*/ 93 w 528"/>
                <a:gd name="T13" fmla="*/ 258 h 936"/>
                <a:gd name="T14" fmla="*/ 0 w 528"/>
                <a:gd name="T15" fmla="*/ 330 h 936"/>
                <a:gd name="T16" fmla="*/ 93 w 528"/>
                <a:gd name="T17" fmla="*/ 402 h 936"/>
                <a:gd name="T18" fmla="*/ 466 w 528"/>
                <a:gd name="T19" fmla="*/ 510 h 936"/>
                <a:gd name="T20" fmla="*/ 466 w 528"/>
                <a:gd name="T21" fmla="*/ 402 h 936"/>
                <a:gd name="T22" fmla="*/ 93 w 528"/>
                <a:gd name="T23" fmla="*/ 510 h 936"/>
                <a:gd name="T24" fmla="*/ 0 w 528"/>
                <a:gd name="T25" fmla="*/ 582 h 936"/>
                <a:gd name="T26" fmla="*/ 93 w 528"/>
                <a:gd name="T27" fmla="*/ 654 h 936"/>
                <a:gd name="T28" fmla="*/ 466 w 528"/>
                <a:gd name="T29" fmla="*/ 762 h 936"/>
                <a:gd name="T30" fmla="*/ 466 w 528"/>
                <a:gd name="T31" fmla="*/ 654 h 936"/>
                <a:gd name="T32" fmla="*/ 93 w 528"/>
                <a:gd name="T33" fmla="*/ 762 h 936"/>
                <a:gd name="T34" fmla="*/ 0 w 528"/>
                <a:gd name="T35" fmla="*/ 834 h 936"/>
                <a:gd name="T36" fmla="*/ 93 w 528"/>
                <a:gd name="T37" fmla="*/ 906 h 936"/>
                <a:gd name="T38" fmla="*/ 264 w 528"/>
                <a:gd name="T39" fmla="*/ 936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77" name="Text Box 101"/>
            <p:cNvSpPr txBox="1">
              <a:spLocks noChangeArrowheads="1"/>
            </p:cNvSpPr>
            <p:nvPr/>
          </p:nvSpPr>
          <p:spPr bwMode="auto">
            <a:xfrm>
              <a:off x="4821" y="2692"/>
              <a:ext cx="26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 b="1"/>
            </a:p>
            <a:p>
              <a:r>
                <a:rPr lang="en-US" sz="1800" b="1"/>
                <a:t>L</a:t>
              </a:r>
              <a:r>
                <a:rPr lang="en-US" sz="1800" b="1" baseline="-25000"/>
                <a:t>2</a:t>
              </a:r>
            </a:p>
            <a:p>
              <a:endParaRPr lang="en-US" sz="1800" b="1"/>
            </a:p>
          </p:txBody>
        </p:sp>
        <p:sp>
          <p:nvSpPr>
            <p:cNvPr id="47178" name="Freeform 102"/>
            <p:cNvSpPr>
              <a:spLocks/>
            </p:cNvSpPr>
            <p:nvPr/>
          </p:nvSpPr>
          <p:spPr bwMode="auto">
            <a:xfrm>
              <a:off x="3985" y="2836"/>
              <a:ext cx="96" cy="288"/>
            </a:xfrm>
            <a:custGeom>
              <a:avLst/>
              <a:gdLst>
                <a:gd name="T0" fmla="*/ 267 w 528"/>
                <a:gd name="T1" fmla="*/ 0 h 936"/>
                <a:gd name="T2" fmla="*/ 93 w 528"/>
                <a:gd name="T3" fmla="*/ 42 h 936"/>
                <a:gd name="T4" fmla="*/ 0 w 528"/>
                <a:gd name="T5" fmla="*/ 114 h 936"/>
                <a:gd name="T6" fmla="*/ 93 w 528"/>
                <a:gd name="T7" fmla="*/ 186 h 936"/>
                <a:gd name="T8" fmla="*/ 466 w 528"/>
                <a:gd name="T9" fmla="*/ 258 h 936"/>
                <a:gd name="T10" fmla="*/ 466 w 528"/>
                <a:gd name="T11" fmla="*/ 150 h 936"/>
                <a:gd name="T12" fmla="*/ 93 w 528"/>
                <a:gd name="T13" fmla="*/ 258 h 936"/>
                <a:gd name="T14" fmla="*/ 0 w 528"/>
                <a:gd name="T15" fmla="*/ 330 h 936"/>
                <a:gd name="T16" fmla="*/ 93 w 528"/>
                <a:gd name="T17" fmla="*/ 402 h 936"/>
                <a:gd name="T18" fmla="*/ 466 w 528"/>
                <a:gd name="T19" fmla="*/ 510 h 936"/>
                <a:gd name="T20" fmla="*/ 466 w 528"/>
                <a:gd name="T21" fmla="*/ 402 h 936"/>
                <a:gd name="T22" fmla="*/ 93 w 528"/>
                <a:gd name="T23" fmla="*/ 510 h 936"/>
                <a:gd name="T24" fmla="*/ 0 w 528"/>
                <a:gd name="T25" fmla="*/ 582 h 936"/>
                <a:gd name="T26" fmla="*/ 93 w 528"/>
                <a:gd name="T27" fmla="*/ 654 h 936"/>
                <a:gd name="T28" fmla="*/ 466 w 528"/>
                <a:gd name="T29" fmla="*/ 762 h 936"/>
                <a:gd name="T30" fmla="*/ 466 w 528"/>
                <a:gd name="T31" fmla="*/ 654 h 936"/>
                <a:gd name="T32" fmla="*/ 93 w 528"/>
                <a:gd name="T33" fmla="*/ 762 h 936"/>
                <a:gd name="T34" fmla="*/ 0 w 528"/>
                <a:gd name="T35" fmla="*/ 834 h 936"/>
                <a:gd name="T36" fmla="*/ 93 w 528"/>
                <a:gd name="T37" fmla="*/ 906 h 936"/>
                <a:gd name="T38" fmla="*/ 264 w 528"/>
                <a:gd name="T39" fmla="*/ 936 h 9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28"/>
                <a:gd name="T61" fmla="*/ 0 h 936"/>
                <a:gd name="T62" fmla="*/ 528 w 528"/>
                <a:gd name="T63" fmla="*/ 936 h 9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28" h="936">
                  <a:moveTo>
                    <a:pt x="267" y="0"/>
                  </a:moveTo>
                  <a:cubicBezTo>
                    <a:pt x="239" y="7"/>
                    <a:pt x="138" y="23"/>
                    <a:pt x="93" y="42"/>
                  </a:cubicBezTo>
                  <a:cubicBezTo>
                    <a:pt x="48" y="61"/>
                    <a:pt x="0" y="90"/>
                    <a:pt x="0" y="114"/>
                  </a:cubicBezTo>
                  <a:cubicBezTo>
                    <a:pt x="0" y="138"/>
                    <a:pt x="16" y="162"/>
                    <a:pt x="93" y="186"/>
                  </a:cubicBezTo>
                  <a:cubicBezTo>
                    <a:pt x="171" y="210"/>
                    <a:pt x="404" y="264"/>
                    <a:pt x="466" y="258"/>
                  </a:cubicBezTo>
                  <a:cubicBezTo>
                    <a:pt x="528" y="252"/>
                    <a:pt x="528" y="150"/>
                    <a:pt x="466" y="150"/>
                  </a:cubicBezTo>
                  <a:cubicBezTo>
                    <a:pt x="404" y="150"/>
                    <a:pt x="171" y="228"/>
                    <a:pt x="93" y="258"/>
                  </a:cubicBezTo>
                  <a:cubicBezTo>
                    <a:pt x="16" y="288"/>
                    <a:pt x="0" y="306"/>
                    <a:pt x="0" y="330"/>
                  </a:cubicBezTo>
                  <a:cubicBezTo>
                    <a:pt x="0" y="354"/>
                    <a:pt x="16" y="372"/>
                    <a:pt x="93" y="402"/>
                  </a:cubicBezTo>
                  <a:cubicBezTo>
                    <a:pt x="171" y="432"/>
                    <a:pt x="404" y="510"/>
                    <a:pt x="466" y="510"/>
                  </a:cubicBezTo>
                  <a:cubicBezTo>
                    <a:pt x="528" y="510"/>
                    <a:pt x="528" y="402"/>
                    <a:pt x="466" y="402"/>
                  </a:cubicBezTo>
                  <a:cubicBezTo>
                    <a:pt x="404" y="402"/>
                    <a:pt x="171" y="480"/>
                    <a:pt x="93" y="510"/>
                  </a:cubicBezTo>
                  <a:cubicBezTo>
                    <a:pt x="16" y="540"/>
                    <a:pt x="0" y="558"/>
                    <a:pt x="0" y="582"/>
                  </a:cubicBezTo>
                  <a:cubicBezTo>
                    <a:pt x="0" y="606"/>
                    <a:pt x="16" y="624"/>
                    <a:pt x="93" y="654"/>
                  </a:cubicBezTo>
                  <a:cubicBezTo>
                    <a:pt x="171" y="684"/>
                    <a:pt x="404" y="762"/>
                    <a:pt x="466" y="762"/>
                  </a:cubicBezTo>
                  <a:cubicBezTo>
                    <a:pt x="528" y="762"/>
                    <a:pt x="528" y="654"/>
                    <a:pt x="466" y="654"/>
                  </a:cubicBezTo>
                  <a:cubicBezTo>
                    <a:pt x="404" y="654"/>
                    <a:pt x="171" y="732"/>
                    <a:pt x="93" y="762"/>
                  </a:cubicBezTo>
                  <a:cubicBezTo>
                    <a:pt x="16" y="792"/>
                    <a:pt x="0" y="810"/>
                    <a:pt x="0" y="834"/>
                  </a:cubicBezTo>
                  <a:cubicBezTo>
                    <a:pt x="0" y="858"/>
                    <a:pt x="49" y="889"/>
                    <a:pt x="93" y="906"/>
                  </a:cubicBezTo>
                  <a:cubicBezTo>
                    <a:pt x="137" y="923"/>
                    <a:pt x="229" y="930"/>
                    <a:pt x="264" y="93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7179" name="AutoShape 103"/>
            <p:cNvCxnSpPr>
              <a:cxnSpLocks noChangeShapeType="1"/>
              <a:stCxn id="47166" idx="0"/>
              <a:endCxn id="47178" idx="19"/>
            </p:cNvCxnSpPr>
            <p:nvPr/>
          </p:nvCxnSpPr>
          <p:spPr bwMode="auto">
            <a:xfrm flipH="1" flipV="1">
              <a:off x="4033" y="3124"/>
              <a:ext cx="1" cy="17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7180" name="AutoShape 104"/>
            <p:cNvCxnSpPr>
              <a:cxnSpLocks noChangeShapeType="1"/>
              <a:stCxn id="47176" idx="0"/>
              <a:endCxn id="47186" idx="1"/>
            </p:cNvCxnSpPr>
            <p:nvPr/>
          </p:nvCxnSpPr>
          <p:spPr bwMode="auto">
            <a:xfrm flipV="1">
              <a:off x="4789" y="2608"/>
              <a:ext cx="5" cy="2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7181" name="AutoShape 105"/>
            <p:cNvCxnSpPr>
              <a:cxnSpLocks noChangeShapeType="1"/>
              <a:stCxn id="47166" idx="6"/>
              <a:endCxn id="47176" idx="19"/>
            </p:cNvCxnSpPr>
            <p:nvPr/>
          </p:nvCxnSpPr>
          <p:spPr bwMode="auto">
            <a:xfrm flipV="1">
              <a:off x="4075" y="3156"/>
              <a:ext cx="713" cy="18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7182" name="Text Box 106"/>
            <p:cNvSpPr txBox="1">
              <a:spLocks noChangeArrowheads="1"/>
            </p:cNvSpPr>
            <p:nvPr/>
          </p:nvSpPr>
          <p:spPr bwMode="auto">
            <a:xfrm>
              <a:off x="4813" y="2211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 b="1"/>
            </a:p>
            <a:p>
              <a:r>
                <a:rPr lang="en-US" sz="1800" b="1"/>
                <a:t>R</a:t>
              </a:r>
              <a:r>
                <a:rPr lang="en-US" sz="1800" b="1" baseline="-25000"/>
                <a:t>2</a:t>
              </a:r>
            </a:p>
            <a:p>
              <a:endParaRPr lang="en-US" sz="1800" b="1"/>
            </a:p>
          </p:txBody>
        </p:sp>
        <p:sp>
          <p:nvSpPr>
            <p:cNvPr id="47183" name="Text Box 107"/>
            <p:cNvSpPr txBox="1">
              <a:spLocks noChangeArrowheads="1"/>
            </p:cNvSpPr>
            <p:nvPr/>
          </p:nvSpPr>
          <p:spPr bwMode="auto">
            <a:xfrm>
              <a:off x="4053" y="2657"/>
              <a:ext cx="26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 b="1"/>
            </a:p>
            <a:p>
              <a:r>
                <a:rPr lang="en-US" sz="1800" b="1"/>
                <a:t>L</a:t>
              </a:r>
              <a:r>
                <a:rPr lang="en-US" sz="1800" b="1" baseline="-25000"/>
                <a:t>1</a:t>
              </a:r>
            </a:p>
            <a:p>
              <a:endParaRPr lang="en-US" sz="1800" b="1"/>
            </a:p>
          </p:txBody>
        </p:sp>
      </p:grpSp>
      <p:sp>
        <p:nvSpPr>
          <p:cNvPr id="47112" name="Text Box 113"/>
          <p:cNvSpPr txBox="1">
            <a:spLocks noChangeArrowheads="1"/>
          </p:cNvSpPr>
          <p:nvPr/>
        </p:nvSpPr>
        <p:spPr bwMode="auto">
          <a:xfrm>
            <a:off x="1865313" y="5459413"/>
            <a:ext cx="952500" cy="3794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1</a:t>
            </a:r>
            <a:r>
              <a:rPr lang="en-US" sz="1800" baseline="30000"/>
              <a:t>st</a:t>
            </a:r>
            <a:r>
              <a:rPr lang="en-US" sz="1800"/>
              <a:t> order</a:t>
            </a:r>
          </a:p>
        </p:txBody>
      </p:sp>
      <p:sp>
        <p:nvSpPr>
          <p:cNvPr id="47113" name="Text Box 114"/>
          <p:cNvSpPr txBox="1">
            <a:spLocks noChangeArrowheads="1"/>
          </p:cNvSpPr>
          <p:nvPr/>
        </p:nvSpPr>
        <p:spPr bwMode="auto">
          <a:xfrm>
            <a:off x="6094413" y="5648325"/>
            <a:ext cx="100330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2</a:t>
            </a:r>
            <a:r>
              <a:rPr lang="en-US" sz="1800" baseline="30000"/>
              <a:t>nd</a:t>
            </a:r>
            <a:r>
              <a:rPr lang="en-US" sz="1800"/>
              <a:t> order</a:t>
            </a:r>
          </a:p>
        </p:txBody>
      </p:sp>
      <p:cxnSp>
        <p:nvCxnSpPr>
          <p:cNvPr id="47114" name="AutoShape 5"/>
          <p:cNvCxnSpPr>
            <a:cxnSpLocks noChangeShapeType="1"/>
            <a:stCxn id="47120" idx="2"/>
            <a:endCxn id="47136" idx="4"/>
          </p:cNvCxnSpPr>
          <p:nvPr/>
        </p:nvCxnSpPr>
        <p:spPr bwMode="auto">
          <a:xfrm rot="10800000">
            <a:off x="1152525" y="4452938"/>
            <a:ext cx="1100138" cy="3524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47115" name="Group 6"/>
          <p:cNvGrpSpPr>
            <a:grpSpLocks/>
          </p:cNvGrpSpPr>
          <p:nvPr/>
        </p:nvGrpSpPr>
        <p:grpSpPr bwMode="auto">
          <a:xfrm rot="5400000" flipH="1" flipV="1">
            <a:off x="1764507" y="3436143"/>
            <a:ext cx="177800" cy="455613"/>
            <a:chOff x="3450" y="2313"/>
            <a:chExt cx="111" cy="216"/>
          </a:xfrm>
        </p:grpSpPr>
        <p:sp>
          <p:nvSpPr>
            <p:cNvPr id="47153" name="Line 7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4" name="Line 8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5" name="Line 9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6" name="Line 10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7" name="Line 11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8" name="Line 12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9" name="Line 13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7116" name="AutoShape 14"/>
          <p:cNvCxnSpPr>
            <a:cxnSpLocks noChangeShapeType="1"/>
            <a:stCxn id="47119" idx="2"/>
            <a:endCxn id="47155" idx="1"/>
          </p:cNvCxnSpPr>
          <p:nvPr/>
        </p:nvCxnSpPr>
        <p:spPr bwMode="auto">
          <a:xfrm flipH="1" flipV="1">
            <a:off x="2081213" y="3660775"/>
            <a:ext cx="1603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47117" name="Group 15"/>
          <p:cNvGrpSpPr>
            <a:grpSpLocks/>
          </p:cNvGrpSpPr>
          <p:nvPr/>
        </p:nvGrpSpPr>
        <p:grpSpPr bwMode="auto">
          <a:xfrm>
            <a:off x="2089150" y="5048250"/>
            <a:ext cx="457200" cy="152400"/>
            <a:chOff x="1392" y="3552"/>
            <a:chExt cx="288" cy="96"/>
          </a:xfrm>
        </p:grpSpPr>
        <p:sp>
          <p:nvSpPr>
            <p:cNvPr id="47150" name="Line 16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1" name="Line 17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2" name="Line 18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18" name="Line 19"/>
          <p:cNvSpPr>
            <a:spLocks noChangeShapeType="1"/>
          </p:cNvSpPr>
          <p:nvPr/>
        </p:nvSpPr>
        <p:spPr bwMode="auto">
          <a:xfrm flipV="1">
            <a:off x="2322513" y="480536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7119" name="Oval 20"/>
          <p:cNvSpPr>
            <a:spLocks noChangeArrowheads="1"/>
          </p:cNvSpPr>
          <p:nvPr/>
        </p:nvSpPr>
        <p:spPr bwMode="auto">
          <a:xfrm>
            <a:off x="2241550" y="36004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Oval 21"/>
          <p:cNvSpPr>
            <a:spLocks noChangeArrowheads="1"/>
          </p:cNvSpPr>
          <p:nvPr/>
        </p:nvSpPr>
        <p:spPr bwMode="auto">
          <a:xfrm>
            <a:off x="2252663" y="47434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Text Box 22"/>
          <p:cNvSpPr txBox="1">
            <a:spLocks noChangeArrowheads="1"/>
          </p:cNvSpPr>
          <p:nvPr/>
        </p:nvSpPr>
        <p:spPr bwMode="auto">
          <a:xfrm>
            <a:off x="1609725" y="3200400"/>
            <a:ext cx="482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 R</a:t>
            </a:r>
            <a:r>
              <a:rPr lang="en-US" sz="1800" b="1" baseline="-25000"/>
              <a:t>1</a:t>
            </a:r>
            <a:endParaRPr lang="en-US" sz="1800" b="1"/>
          </a:p>
        </p:txBody>
      </p:sp>
      <p:grpSp>
        <p:nvGrpSpPr>
          <p:cNvPr id="47122" name="Group 23"/>
          <p:cNvGrpSpPr>
            <a:grpSpLocks/>
          </p:cNvGrpSpPr>
          <p:nvPr/>
        </p:nvGrpSpPr>
        <p:grpSpPr bwMode="auto">
          <a:xfrm>
            <a:off x="2228850" y="4033838"/>
            <a:ext cx="176213" cy="342900"/>
            <a:chOff x="1670" y="2765"/>
            <a:chExt cx="111" cy="216"/>
          </a:xfrm>
        </p:grpSpPr>
        <p:sp>
          <p:nvSpPr>
            <p:cNvPr id="47143" name="Line 24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4" name="Line 25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5" name="Line 26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6" name="Line 27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7" name="Line 28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8" name="Line 29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9" name="Line 30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23" name="Text Box 31"/>
          <p:cNvSpPr txBox="1">
            <a:spLocks noChangeArrowheads="1"/>
          </p:cNvSpPr>
          <p:nvPr/>
        </p:nvSpPr>
        <p:spPr bwMode="auto">
          <a:xfrm>
            <a:off x="2438400" y="375285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1800" b="1"/>
          </a:p>
          <a:p>
            <a:r>
              <a:rPr lang="en-US" sz="1800" b="1"/>
              <a:t>R</a:t>
            </a:r>
            <a:r>
              <a:rPr lang="en-US" sz="1800" b="1" baseline="-25000"/>
              <a:t>2</a:t>
            </a:r>
          </a:p>
          <a:p>
            <a:endParaRPr lang="en-US" sz="1800" b="1"/>
          </a:p>
        </p:txBody>
      </p:sp>
      <p:cxnSp>
        <p:nvCxnSpPr>
          <p:cNvPr id="47124" name="AutoShape 32"/>
          <p:cNvCxnSpPr>
            <a:cxnSpLocks noChangeShapeType="1"/>
            <a:stCxn id="47139" idx="0"/>
            <a:endCxn id="47153" idx="0"/>
          </p:cNvCxnSpPr>
          <p:nvPr/>
        </p:nvCxnSpPr>
        <p:spPr bwMode="auto">
          <a:xfrm rot="-5400000">
            <a:off x="1286669" y="3542506"/>
            <a:ext cx="204788" cy="473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47125" name="AutoShape 33"/>
          <p:cNvCxnSpPr>
            <a:cxnSpLocks noChangeShapeType="1"/>
            <a:stCxn id="47120" idx="0"/>
            <a:endCxn id="47145" idx="1"/>
          </p:cNvCxnSpPr>
          <p:nvPr/>
        </p:nvCxnSpPr>
        <p:spPr bwMode="auto">
          <a:xfrm flipV="1">
            <a:off x="2319338" y="4376738"/>
            <a:ext cx="0" cy="3667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7126" name="AutoShape 34"/>
          <p:cNvCxnSpPr>
            <a:cxnSpLocks noChangeShapeType="1"/>
            <a:stCxn id="47119" idx="4"/>
            <a:endCxn id="47143" idx="0"/>
          </p:cNvCxnSpPr>
          <p:nvPr/>
        </p:nvCxnSpPr>
        <p:spPr bwMode="auto">
          <a:xfrm flipH="1">
            <a:off x="2305050" y="3722688"/>
            <a:ext cx="3175" cy="3111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47127" name="Group 49"/>
          <p:cNvGrpSpPr>
            <a:grpSpLocks/>
          </p:cNvGrpSpPr>
          <p:nvPr/>
        </p:nvGrpSpPr>
        <p:grpSpPr bwMode="auto">
          <a:xfrm>
            <a:off x="3200400" y="4202113"/>
            <a:ext cx="457200" cy="153987"/>
            <a:chOff x="2291" y="2742"/>
            <a:chExt cx="288" cy="97"/>
          </a:xfrm>
        </p:grpSpPr>
        <p:sp>
          <p:nvSpPr>
            <p:cNvPr id="47141" name="Freeform 36"/>
            <p:cNvSpPr>
              <a:spLocks/>
            </p:cNvSpPr>
            <p:nvPr/>
          </p:nvSpPr>
          <p:spPr bwMode="auto">
            <a:xfrm flipV="1">
              <a:off x="2291" y="2838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2" name="Freeform 37"/>
            <p:cNvSpPr>
              <a:spLocks/>
            </p:cNvSpPr>
            <p:nvPr/>
          </p:nvSpPr>
          <p:spPr bwMode="auto">
            <a:xfrm>
              <a:off x="2291" y="274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28" name="Text Box 38"/>
          <p:cNvSpPr txBox="1">
            <a:spLocks noChangeArrowheads="1"/>
          </p:cNvSpPr>
          <p:nvPr/>
        </p:nvSpPr>
        <p:spPr bwMode="auto">
          <a:xfrm>
            <a:off x="2851150" y="3778250"/>
            <a:ext cx="3492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1800" b="1"/>
          </a:p>
          <a:p>
            <a:r>
              <a:rPr lang="en-US" sz="1800" b="1"/>
              <a:t>C</a:t>
            </a:r>
          </a:p>
          <a:p>
            <a:endParaRPr lang="en-US" sz="1800" b="1"/>
          </a:p>
        </p:txBody>
      </p:sp>
      <p:grpSp>
        <p:nvGrpSpPr>
          <p:cNvPr id="47129" name="Group 40"/>
          <p:cNvGrpSpPr>
            <a:grpSpLocks/>
          </p:cNvGrpSpPr>
          <p:nvPr/>
        </p:nvGrpSpPr>
        <p:grpSpPr bwMode="auto">
          <a:xfrm>
            <a:off x="415925" y="3660775"/>
            <a:ext cx="1000125" cy="1006475"/>
            <a:chOff x="95" y="2426"/>
            <a:chExt cx="630" cy="634"/>
          </a:xfrm>
        </p:grpSpPr>
        <p:sp>
          <p:nvSpPr>
            <p:cNvPr id="47135" name="Text Box 41"/>
            <p:cNvSpPr txBox="1">
              <a:spLocks noChangeArrowheads="1"/>
            </p:cNvSpPr>
            <p:nvPr/>
          </p:nvSpPr>
          <p:spPr bwMode="auto">
            <a:xfrm>
              <a:off x="95" y="2426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</a:p>
            <a:p>
              <a:endParaRPr lang="en-US" sz="2000"/>
            </a:p>
          </p:txBody>
        </p:sp>
        <p:sp>
          <p:nvSpPr>
            <p:cNvPr id="47136" name="Oval 42"/>
            <p:cNvSpPr>
              <a:spLocks noChangeArrowheads="1"/>
            </p:cNvSpPr>
            <p:nvPr/>
          </p:nvSpPr>
          <p:spPr bwMode="auto">
            <a:xfrm>
              <a:off x="393" y="261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7" name="Text Box 43"/>
            <p:cNvSpPr txBox="1">
              <a:spLocks noChangeArrowheads="1"/>
            </p:cNvSpPr>
            <p:nvPr/>
          </p:nvSpPr>
          <p:spPr bwMode="auto">
            <a:xfrm>
              <a:off x="502" y="259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47138" name="Text Box 44"/>
            <p:cNvSpPr txBox="1">
              <a:spLocks noChangeArrowheads="1"/>
            </p:cNvSpPr>
            <p:nvPr/>
          </p:nvSpPr>
          <p:spPr bwMode="auto">
            <a:xfrm>
              <a:off x="499" y="265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47139" name="Text Box 45"/>
            <p:cNvSpPr txBox="1">
              <a:spLocks noChangeArrowheads="1"/>
            </p:cNvSpPr>
            <p:nvPr/>
          </p:nvSpPr>
          <p:spPr bwMode="auto">
            <a:xfrm>
              <a:off x="460" y="2565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+</a:t>
              </a:r>
            </a:p>
            <a:p>
              <a:r>
                <a:rPr lang="en-US" sz="1800"/>
                <a:t>–</a:t>
              </a:r>
            </a:p>
          </p:txBody>
        </p:sp>
        <p:sp>
          <p:nvSpPr>
            <p:cNvPr id="47140" name="Text Box 46"/>
            <p:cNvSpPr txBox="1">
              <a:spLocks noChangeArrowheads="1"/>
            </p:cNvSpPr>
            <p:nvPr/>
          </p:nvSpPr>
          <p:spPr bwMode="auto">
            <a:xfrm>
              <a:off x="503" y="265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</p:grpSp>
      <p:cxnSp>
        <p:nvCxnSpPr>
          <p:cNvPr id="47130" name="AutoShape 47"/>
          <p:cNvCxnSpPr>
            <a:cxnSpLocks noChangeShapeType="1"/>
            <a:stCxn id="47119" idx="6"/>
            <a:endCxn id="47142" idx="1"/>
          </p:cNvCxnSpPr>
          <p:nvPr/>
        </p:nvCxnSpPr>
        <p:spPr bwMode="auto">
          <a:xfrm>
            <a:off x="2373313" y="3662363"/>
            <a:ext cx="1055687" cy="5397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47131" name="AutoShape 48"/>
          <p:cNvCxnSpPr>
            <a:cxnSpLocks noChangeShapeType="1"/>
            <a:stCxn id="47120" idx="6"/>
            <a:endCxn id="47141" idx="1"/>
          </p:cNvCxnSpPr>
          <p:nvPr/>
        </p:nvCxnSpPr>
        <p:spPr bwMode="auto">
          <a:xfrm flipV="1">
            <a:off x="2384425" y="4357688"/>
            <a:ext cx="1044575" cy="4476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47132" name="Oval 115"/>
          <p:cNvSpPr>
            <a:spLocks noChangeArrowheads="1"/>
          </p:cNvSpPr>
          <p:nvPr/>
        </p:nvSpPr>
        <p:spPr bwMode="auto">
          <a:xfrm>
            <a:off x="2863850" y="3978275"/>
            <a:ext cx="1022350" cy="544513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3" name="Oval 116"/>
          <p:cNvSpPr>
            <a:spLocks noChangeArrowheads="1"/>
          </p:cNvSpPr>
          <p:nvPr/>
        </p:nvSpPr>
        <p:spPr bwMode="auto">
          <a:xfrm>
            <a:off x="6337300" y="4214813"/>
            <a:ext cx="673100" cy="817562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4" name="Oval 117"/>
          <p:cNvSpPr>
            <a:spLocks noChangeArrowheads="1"/>
          </p:cNvSpPr>
          <p:nvPr/>
        </p:nvSpPr>
        <p:spPr bwMode="auto">
          <a:xfrm>
            <a:off x="7513638" y="4254500"/>
            <a:ext cx="673100" cy="817563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939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5939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175021D-D50B-41FA-B67F-5AA3DDE14FEC}" type="slidenum">
              <a:rPr lang="en-US"/>
              <a:pPr lvl="1"/>
              <a:t>40</a:t>
            </a:fld>
            <a:endParaRPr lang="en-US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Example3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pSp>
        <p:nvGrpSpPr>
          <p:cNvPr id="59399" name="Group 69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59400" name="Text Box 22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</a:p>
          </p:txBody>
        </p:sp>
        <p:grpSp>
          <p:nvGrpSpPr>
            <p:cNvPr id="59401" name="Group 67"/>
            <p:cNvGrpSpPr>
              <a:grpSpLocks/>
            </p:cNvGrpSpPr>
            <p:nvPr/>
          </p:nvGrpSpPr>
          <p:grpSpPr bwMode="auto">
            <a:xfrm>
              <a:off x="61" y="1860"/>
              <a:ext cx="2079" cy="925"/>
              <a:chOff x="61" y="1860"/>
              <a:chExt cx="2079" cy="925"/>
            </a:xfrm>
          </p:grpSpPr>
          <p:cxnSp>
            <p:nvCxnSpPr>
              <p:cNvPr id="59403" name="AutoShape 5"/>
              <p:cNvCxnSpPr>
                <a:cxnSpLocks noChangeShapeType="1"/>
                <a:stCxn id="59424" idx="1"/>
                <a:endCxn id="59419" idx="4"/>
              </p:cNvCxnSpPr>
              <p:nvPr/>
            </p:nvCxnSpPr>
            <p:spPr bwMode="auto">
              <a:xfrm rot="5400000">
                <a:off x="1199" y="1803"/>
                <a:ext cx="124" cy="1471"/>
              </a:xfrm>
              <a:prstGeom prst="bentConnector3">
                <a:avLst>
                  <a:gd name="adj1" fmla="val 32419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59404" name="Group 6"/>
              <p:cNvGrpSpPr>
                <a:grpSpLocks/>
              </p:cNvGrpSpPr>
              <p:nvPr/>
            </p:nvGrpSpPr>
            <p:grpSpPr bwMode="auto">
              <a:xfrm rot="5400000" flipH="1" flipV="1">
                <a:off x="1467" y="1882"/>
                <a:ext cx="112" cy="287"/>
                <a:chOff x="3450" y="2313"/>
                <a:chExt cx="111" cy="216"/>
              </a:xfrm>
            </p:grpSpPr>
            <p:sp>
              <p:nvSpPr>
                <p:cNvPr id="59426" name="Line 7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7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8" name="Line 9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9" name="Line 10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0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1" name="Line 12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2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59405" name="AutoShape 14"/>
              <p:cNvCxnSpPr>
                <a:cxnSpLocks noChangeShapeType="1"/>
                <a:stCxn id="59425" idx="1"/>
                <a:endCxn id="59428" idx="1"/>
              </p:cNvCxnSpPr>
              <p:nvPr/>
            </p:nvCxnSpPr>
            <p:spPr bwMode="auto">
              <a:xfrm rot="5400000" flipH="1">
                <a:off x="1653" y="2037"/>
                <a:ext cx="355" cy="33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59406" name="AutoShape 32"/>
              <p:cNvCxnSpPr>
                <a:cxnSpLocks noChangeShapeType="1"/>
                <a:stCxn id="59422" idx="0"/>
                <a:endCxn id="59410" idx="2"/>
              </p:cNvCxnSpPr>
              <p:nvPr/>
            </p:nvCxnSpPr>
            <p:spPr bwMode="auto">
              <a:xfrm rot="-5400000">
                <a:off x="531" y="2021"/>
                <a:ext cx="214" cy="22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59407" name="Group 35"/>
              <p:cNvGrpSpPr>
                <a:grpSpLocks/>
              </p:cNvGrpSpPr>
              <p:nvPr/>
            </p:nvGrpSpPr>
            <p:grpSpPr bwMode="auto">
              <a:xfrm>
                <a:off x="1852" y="2379"/>
                <a:ext cx="288" cy="97"/>
                <a:chOff x="2291" y="2742"/>
                <a:chExt cx="288" cy="97"/>
              </a:xfrm>
            </p:grpSpPr>
            <p:sp>
              <p:nvSpPr>
                <p:cNvPr id="59424" name="Freeform 36"/>
                <p:cNvSpPr>
                  <a:spLocks/>
                </p:cNvSpPr>
                <p:nvPr/>
              </p:nvSpPr>
              <p:spPr bwMode="auto">
                <a:xfrm flipV="1">
                  <a:off x="2291" y="2838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5" name="Freeform 37"/>
                <p:cNvSpPr>
                  <a:spLocks/>
                </p:cNvSpPr>
                <p:nvPr/>
              </p:nvSpPr>
              <p:spPr bwMode="auto">
                <a:xfrm>
                  <a:off x="2291" y="2742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9408" name="Text Box 38"/>
              <p:cNvSpPr txBox="1">
                <a:spLocks noChangeArrowheads="1"/>
              </p:cNvSpPr>
              <p:nvPr/>
            </p:nvSpPr>
            <p:spPr bwMode="auto">
              <a:xfrm>
                <a:off x="1632" y="2304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/>
                  <a:t>C</a:t>
                </a:r>
              </a:p>
            </p:txBody>
          </p:sp>
          <p:grpSp>
            <p:nvGrpSpPr>
              <p:cNvPr id="59409" name="Group 39"/>
              <p:cNvGrpSpPr>
                <a:grpSpLocks/>
              </p:cNvGrpSpPr>
              <p:nvPr/>
            </p:nvGrpSpPr>
            <p:grpSpPr bwMode="auto">
              <a:xfrm>
                <a:off x="61" y="2102"/>
                <a:ext cx="630" cy="634"/>
                <a:chOff x="95" y="2426"/>
                <a:chExt cx="630" cy="634"/>
              </a:xfrm>
            </p:grpSpPr>
            <p:sp>
              <p:nvSpPr>
                <p:cNvPr id="5941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95" y="2426"/>
                  <a:ext cx="236" cy="63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2000" b="1" i="1"/>
                </a:p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</a:t>
                  </a:r>
                </a:p>
                <a:p>
                  <a:endParaRPr lang="en-US" sz="2000"/>
                </a:p>
              </p:txBody>
            </p:sp>
            <p:sp>
              <p:nvSpPr>
                <p:cNvPr id="59419" name="Oval 41"/>
                <p:cNvSpPr>
                  <a:spLocks noChangeArrowheads="1"/>
                </p:cNvSpPr>
                <p:nvPr/>
              </p:nvSpPr>
              <p:spPr bwMode="auto">
                <a:xfrm>
                  <a:off x="393" y="2615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420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502" y="2597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5942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99" y="2659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59422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60" y="2565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/>
                    <a:t>+</a:t>
                  </a:r>
                </a:p>
                <a:p>
                  <a:r>
                    <a:rPr lang="en-US" sz="1800"/>
                    <a:t>–</a:t>
                  </a:r>
                </a:p>
              </p:txBody>
            </p:sp>
            <p:sp>
              <p:nvSpPr>
                <p:cNvPr id="59423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503" y="2652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</p:grpSp>
          <p:sp>
            <p:nvSpPr>
              <p:cNvPr id="59410" name="Oval 48"/>
              <p:cNvSpPr>
                <a:spLocks noChangeArrowheads="1"/>
              </p:cNvSpPr>
              <p:nvPr/>
            </p:nvSpPr>
            <p:spPr bwMode="auto">
              <a:xfrm>
                <a:off x="751" y="198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1" name="Oval 49"/>
              <p:cNvSpPr>
                <a:spLocks noChangeArrowheads="1"/>
              </p:cNvSpPr>
              <p:nvPr/>
            </p:nvSpPr>
            <p:spPr bwMode="auto">
              <a:xfrm>
                <a:off x="1087" y="1997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59412" name="AutoShape 50"/>
              <p:cNvCxnSpPr>
                <a:cxnSpLocks noChangeShapeType="1"/>
                <a:stCxn id="59426" idx="0"/>
                <a:endCxn id="59411" idx="6"/>
              </p:cNvCxnSpPr>
              <p:nvPr/>
            </p:nvCxnSpPr>
            <p:spPr bwMode="auto">
              <a:xfrm flipH="1">
                <a:off x="1170" y="2034"/>
                <a:ext cx="209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59413" name="Line 51"/>
              <p:cNvSpPr>
                <a:spLocks noChangeShapeType="1"/>
              </p:cNvSpPr>
              <p:nvPr/>
            </p:nvSpPr>
            <p:spPr bwMode="auto">
              <a:xfrm flipV="1">
                <a:off x="834" y="1860"/>
                <a:ext cx="253" cy="1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4" name="Arc 52"/>
              <p:cNvSpPr>
                <a:spLocks/>
              </p:cNvSpPr>
              <p:nvPr/>
            </p:nvSpPr>
            <p:spPr bwMode="auto">
              <a:xfrm>
                <a:off x="882" y="1897"/>
                <a:ext cx="157" cy="203"/>
              </a:xfrm>
              <a:custGeom>
                <a:avLst/>
                <a:gdLst>
                  <a:gd name="T0" fmla="*/ 0 w 21600"/>
                  <a:gd name="T1" fmla="*/ 0 h 21600"/>
                  <a:gd name="T2" fmla="*/ 157 w 21600"/>
                  <a:gd name="T3" fmla="*/ 203 h 21600"/>
                  <a:gd name="T4" fmla="*/ 0 w 21600"/>
                  <a:gd name="T5" fmla="*/ 203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5" name="Text Box 53"/>
              <p:cNvSpPr txBox="1">
                <a:spLocks noChangeArrowheads="1"/>
              </p:cNvSpPr>
              <p:nvPr/>
            </p:nvSpPr>
            <p:spPr bwMode="auto">
              <a:xfrm>
                <a:off x="682" y="2025"/>
                <a:ext cx="352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t = 0</a:t>
                </a:r>
              </a:p>
            </p:txBody>
          </p:sp>
          <p:sp>
            <p:nvSpPr>
              <p:cNvPr id="59416" name="Arc 65"/>
              <p:cNvSpPr>
                <a:spLocks/>
              </p:cNvSpPr>
              <p:nvPr/>
            </p:nvSpPr>
            <p:spPr bwMode="auto">
              <a:xfrm>
                <a:off x="742" y="2229"/>
                <a:ext cx="910" cy="556"/>
              </a:xfrm>
              <a:custGeom>
                <a:avLst/>
                <a:gdLst>
                  <a:gd name="T0" fmla="*/ 618 w 43200"/>
                  <a:gd name="T1" fmla="*/ 0 h 41772"/>
                  <a:gd name="T2" fmla="*/ 195 w 43200"/>
                  <a:gd name="T3" fmla="*/ 32 h 41772"/>
                  <a:gd name="T4" fmla="*/ 455 w 43200"/>
                  <a:gd name="T5" fmla="*/ 268 h 41772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1772"/>
                  <a:gd name="T11" fmla="*/ 43200 w 43200"/>
                  <a:gd name="T12" fmla="*/ 41772 h 417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1772" fill="none" extrusionOk="0">
                    <a:moveTo>
                      <a:pt x="29323" y="-1"/>
                    </a:moveTo>
                    <a:cubicBezTo>
                      <a:pt x="37680" y="3199"/>
                      <a:pt x="43200" y="11222"/>
                      <a:pt x="43200" y="20172"/>
                    </a:cubicBezTo>
                    <a:cubicBezTo>
                      <a:pt x="43200" y="32101"/>
                      <a:pt x="33529" y="41772"/>
                      <a:pt x="21600" y="41772"/>
                    </a:cubicBezTo>
                    <a:cubicBezTo>
                      <a:pt x="9670" y="41772"/>
                      <a:pt x="0" y="32101"/>
                      <a:pt x="0" y="20172"/>
                    </a:cubicBezTo>
                    <a:cubicBezTo>
                      <a:pt x="-1" y="13096"/>
                      <a:pt x="3464" y="6470"/>
                      <a:pt x="9275" y="2433"/>
                    </a:cubicBezTo>
                  </a:path>
                  <a:path w="43200" h="41772" stroke="0" extrusionOk="0">
                    <a:moveTo>
                      <a:pt x="29323" y="-1"/>
                    </a:moveTo>
                    <a:cubicBezTo>
                      <a:pt x="37680" y="3199"/>
                      <a:pt x="43200" y="11222"/>
                      <a:pt x="43200" y="20172"/>
                    </a:cubicBezTo>
                    <a:cubicBezTo>
                      <a:pt x="43200" y="32101"/>
                      <a:pt x="33529" y="41772"/>
                      <a:pt x="21600" y="41772"/>
                    </a:cubicBezTo>
                    <a:cubicBezTo>
                      <a:pt x="9670" y="41772"/>
                      <a:pt x="0" y="32101"/>
                      <a:pt x="0" y="20172"/>
                    </a:cubicBezTo>
                    <a:cubicBezTo>
                      <a:pt x="-1" y="13096"/>
                      <a:pt x="3464" y="6470"/>
                      <a:pt x="9275" y="2433"/>
                    </a:cubicBezTo>
                    <a:lnTo>
                      <a:pt x="21600" y="20172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17" name="Text Box 66"/>
              <p:cNvSpPr txBox="1">
                <a:spLocks noChangeArrowheads="1"/>
              </p:cNvSpPr>
              <p:nvPr/>
            </p:nvSpPr>
            <p:spPr bwMode="auto">
              <a:xfrm>
                <a:off x="1044" y="2457"/>
                <a:ext cx="30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 i="1"/>
                  <a:t>i</a:t>
                </a:r>
                <a:r>
                  <a:rPr lang="en-US" sz="1800" b="1"/>
                  <a:t>(t)</a:t>
                </a:r>
              </a:p>
            </p:txBody>
          </p:sp>
        </p:grpSp>
        <p:sp>
          <p:nvSpPr>
            <p:cNvPr id="59402" name="Text Box 68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560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2560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BD51412-D85E-4B5F-99E9-160DB39F8A23}" type="slidenum">
              <a:rPr lang="en-US"/>
              <a:pPr lvl="1"/>
              <a:t>41</a:t>
            </a:fld>
            <a:endParaRPr lang="en-US"/>
          </a:p>
        </p:txBody>
      </p:sp>
      <p:sp>
        <p:nvSpPr>
          <p:cNvPr id="256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256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Example3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181600" y="4876800"/>
          <a:ext cx="1819275" cy="922338"/>
        </p:xfrm>
        <a:graphic>
          <a:graphicData uri="http://schemas.openxmlformats.org/presentationml/2006/ole">
            <p:oleObj spid="_x0000_s25602" name="Equation" r:id="rId3" imgW="799920" imgH="406080" progId="Equation.3">
              <p:embed/>
            </p:oleObj>
          </a:graphicData>
        </a:graphic>
      </p:graphicFrame>
      <p:grpSp>
        <p:nvGrpSpPr>
          <p:cNvPr id="25609" name="Group 5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25612" name="Text Box 6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</a:p>
          </p:txBody>
        </p:sp>
        <p:grpSp>
          <p:nvGrpSpPr>
            <p:cNvPr id="25613" name="Group 7"/>
            <p:cNvGrpSpPr>
              <a:grpSpLocks/>
            </p:cNvGrpSpPr>
            <p:nvPr/>
          </p:nvGrpSpPr>
          <p:grpSpPr bwMode="auto">
            <a:xfrm>
              <a:off x="61" y="1860"/>
              <a:ext cx="2079" cy="925"/>
              <a:chOff x="61" y="1860"/>
              <a:chExt cx="2079" cy="925"/>
            </a:xfrm>
          </p:grpSpPr>
          <p:cxnSp>
            <p:nvCxnSpPr>
              <p:cNvPr id="25615" name="AutoShape 8"/>
              <p:cNvCxnSpPr>
                <a:cxnSpLocks noChangeShapeType="1"/>
                <a:stCxn id="25636" idx="1"/>
                <a:endCxn id="25631" idx="4"/>
              </p:cNvCxnSpPr>
              <p:nvPr/>
            </p:nvCxnSpPr>
            <p:spPr bwMode="auto">
              <a:xfrm rot="5400000">
                <a:off x="1199" y="1803"/>
                <a:ext cx="124" cy="1471"/>
              </a:xfrm>
              <a:prstGeom prst="bentConnector3">
                <a:avLst>
                  <a:gd name="adj1" fmla="val 32419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25616" name="Group 9"/>
              <p:cNvGrpSpPr>
                <a:grpSpLocks/>
              </p:cNvGrpSpPr>
              <p:nvPr/>
            </p:nvGrpSpPr>
            <p:grpSpPr bwMode="auto">
              <a:xfrm rot="5400000" flipH="1" flipV="1">
                <a:off x="1467" y="1882"/>
                <a:ext cx="112" cy="287"/>
                <a:chOff x="3450" y="2313"/>
                <a:chExt cx="111" cy="216"/>
              </a:xfrm>
            </p:grpSpPr>
            <p:sp>
              <p:nvSpPr>
                <p:cNvPr id="25638" name="Line 10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9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40" name="Line 12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41" name="Line 13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42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43" name="Line 15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44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5617" name="AutoShape 17"/>
              <p:cNvCxnSpPr>
                <a:cxnSpLocks noChangeShapeType="1"/>
                <a:stCxn id="25637" idx="1"/>
                <a:endCxn id="25640" idx="1"/>
              </p:cNvCxnSpPr>
              <p:nvPr/>
            </p:nvCxnSpPr>
            <p:spPr bwMode="auto">
              <a:xfrm rot="5400000" flipH="1">
                <a:off x="1653" y="2037"/>
                <a:ext cx="355" cy="33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25618" name="AutoShape 18"/>
              <p:cNvCxnSpPr>
                <a:cxnSpLocks noChangeShapeType="1"/>
                <a:stCxn id="25634" idx="0"/>
                <a:endCxn id="25622" idx="2"/>
              </p:cNvCxnSpPr>
              <p:nvPr/>
            </p:nvCxnSpPr>
            <p:spPr bwMode="auto">
              <a:xfrm rot="-5400000">
                <a:off x="531" y="2021"/>
                <a:ext cx="214" cy="22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25619" name="Group 19"/>
              <p:cNvGrpSpPr>
                <a:grpSpLocks/>
              </p:cNvGrpSpPr>
              <p:nvPr/>
            </p:nvGrpSpPr>
            <p:grpSpPr bwMode="auto">
              <a:xfrm>
                <a:off x="1852" y="2379"/>
                <a:ext cx="288" cy="97"/>
                <a:chOff x="2291" y="2742"/>
                <a:chExt cx="288" cy="97"/>
              </a:xfrm>
            </p:grpSpPr>
            <p:sp>
              <p:nvSpPr>
                <p:cNvPr id="25636" name="Freeform 20"/>
                <p:cNvSpPr>
                  <a:spLocks/>
                </p:cNvSpPr>
                <p:nvPr/>
              </p:nvSpPr>
              <p:spPr bwMode="auto">
                <a:xfrm flipV="1">
                  <a:off x="2291" y="2838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37" name="Freeform 21"/>
                <p:cNvSpPr>
                  <a:spLocks/>
                </p:cNvSpPr>
                <p:nvPr/>
              </p:nvSpPr>
              <p:spPr bwMode="auto">
                <a:xfrm>
                  <a:off x="2291" y="2742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5620" name="Text Box 22"/>
              <p:cNvSpPr txBox="1">
                <a:spLocks noChangeArrowheads="1"/>
              </p:cNvSpPr>
              <p:nvPr/>
            </p:nvSpPr>
            <p:spPr bwMode="auto">
              <a:xfrm>
                <a:off x="1632" y="2304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/>
                  <a:t>C</a:t>
                </a:r>
              </a:p>
            </p:txBody>
          </p:sp>
          <p:grpSp>
            <p:nvGrpSpPr>
              <p:cNvPr id="25621" name="Group 23"/>
              <p:cNvGrpSpPr>
                <a:grpSpLocks/>
              </p:cNvGrpSpPr>
              <p:nvPr/>
            </p:nvGrpSpPr>
            <p:grpSpPr bwMode="auto">
              <a:xfrm>
                <a:off x="61" y="2102"/>
                <a:ext cx="630" cy="634"/>
                <a:chOff x="95" y="2426"/>
                <a:chExt cx="630" cy="634"/>
              </a:xfrm>
            </p:grpSpPr>
            <p:sp>
              <p:nvSpPr>
                <p:cNvPr id="2563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5" y="2426"/>
                  <a:ext cx="236" cy="63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2000" b="1" i="1"/>
                </a:p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</a:t>
                  </a:r>
                </a:p>
                <a:p>
                  <a:endParaRPr lang="en-US" sz="2000"/>
                </a:p>
              </p:txBody>
            </p:sp>
            <p:sp>
              <p:nvSpPr>
                <p:cNvPr id="25631" name="Oval 25"/>
                <p:cNvSpPr>
                  <a:spLocks noChangeArrowheads="1"/>
                </p:cNvSpPr>
                <p:nvPr/>
              </p:nvSpPr>
              <p:spPr bwMode="auto">
                <a:xfrm>
                  <a:off x="393" y="2615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63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502" y="2597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563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99" y="2659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563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60" y="2565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/>
                    <a:t>+</a:t>
                  </a:r>
                </a:p>
                <a:p>
                  <a:r>
                    <a:rPr lang="en-US" sz="1800"/>
                    <a:t>–</a:t>
                  </a:r>
                </a:p>
              </p:txBody>
            </p:sp>
            <p:sp>
              <p:nvSpPr>
                <p:cNvPr id="2563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503" y="2652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</p:grpSp>
          <p:sp>
            <p:nvSpPr>
              <p:cNvPr id="25622" name="Oval 30"/>
              <p:cNvSpPr>
                <a:spLocks noChangeArrowheads="1"/>
              </p:cNvSpPr>
              <p:nvPr/>
            </p:nvSpPr>
            <p:spPr bwMode="auto">
              <a:xfrm>
                <a:off x="751" y="198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3" name="Oval 31"/>
              <p:cNvSpPr>
                <a:spLocks noChangeArrowheads="1"/>
              </p:cNvSpPr>
              <p:nvPr/>
            </p:nvSpPr>
            <p:spPr bwMode="auto">
              <a:xfrm>
                <a:off x="1087" y="1997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5624" name="AutoShape 32"/>
              <p:cNvCxnSpPr>
                <a:cxnSpLocks noChangeShapeType="1"/>
                <a:stCxn id="25638" idx="0"/>
                <a:endCxn id="25623" idx="6"/>
              </p:cNvCxnSpPr>
              <p:nvPr/>
            </p:nvCxnSpPr>
            <p:spPr bwMode="auto">
              <a:xfrm flipH="1">
                <a:off x="1170" y="2034"/>
                <a:ext cx="209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25625" name="Line 33"/>
              <p:cNvSpPr>
                <a:spLocks noChangeShapeType="1"/>
              </p:cNvSpPr>
              <p:nvPr/>
            </p:nvSpPr>
            <p:spPr bwMode="auto">
              <a:xfrm flipV="1">
                <a:off x="834" y="1860"/>
                <a:ext cx="253" cy="1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6" name="Arc 34"/>
              <p:cNvSpPr>
                <a:spLocks/>
              </p:cNvSpPr>
              <p:nvPr/>
            </p:nvSpPr>
            <p:spPr bwMode="auto">
              <a:xfrm>
                <a:off x="882" y="1897"/>
                <a:ext cx="157" cy="203"/>
              </a:xfrm>
              <a:custGeom>
                <a:avLst/>
                <a:gdLst>
                  <a:gd name="T0" fmla="*/ 0 w 21600"/>
                  <a:gd name="T1" fmla="*/ 0 h 21600"/>
                  <a:gd name="T2" fmla="*/ 157 w 21600"/>
                  <a:gd name="T3" fmla="*/ 203 h 21600"/>
                  <a:gd name="T4" fmla="*/ 0 w 21600"/>
                  <a:gd name="T5" fmla="*/ 203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7" name="Text Box 35"/>
              <p:cNvSpPr txBox="1">
                <a:spLocks noChangeArrowheads="1"/>
              </p:cNvSpPr>
              <p:nvPr/>
            </p:nvSpPr>
            <p:spPr bwMode="auto">
              <a:xfrm>
                <a:off x="682" y="2025"/>
                <a:ext cx="352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t = 0</a:t>
                </a:r>
              </a:p>
            </p:txBody>
          </p:sp>
          <p:sp>
            <p:nvSpPr>
              <p:cNvPr id="25628" name="Arc 36"/>
              <p:cNvSpPr>
                <a:spLocks/>
              </p:cNvSpPr>
              <p:nvPr/>
            </p:nvSpPr>
            <p:spPr bwMode="auto">
              <a:xfrm>
                <a:off x="742" y="2229"/>
                <a:ext cx="910" cy="556"/>
              </a:xfrm>
              <a:custGeom>
                <a:avLst/>
                <a:gdLst>
                  <a:gd name="T0" fmla="*/ 618 w 43200"/>
                  <a:gd name="T1" fmla="*/ 0 h 41772"/>
                  <a:gd name="T2" fmla="*/ 195 w 43200"/>
                  <a:gd name="T3" fmla="*/ 32 h 41772"/>
                  <a:gd name="T4" fmla="*/ 455 w 43200"/>
                  <a:gd name="T5" fmla="*/ 268 h 41772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1772"/>
                  <a:gd name="T11" fmla="*/ 43200 w 43200"/>
                  <a:gd name="T12" fmla="*/ 41772 h 417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1772" fill="none" extrusionOk="0">
                    <a:moveTo>
                      <a:pt x="29323" y="-1"/>
                    </a:moveTo>
                    <a:cubicBezTo>
                      <a:pt x="37680" y="3199"/>
                      <a:pt x="43200" y="11222"/>
                      <a:pt x="43200" y="20172"/>
                    </a:cubicBezTo>
                    <a:cubicBezTo>
                      <a:pt x="43200" y="32101"/>
                      <a:pt x="33529" y="41772"/>
                      <a:pt x="21600" y="41772"/>
                    </a:cubicBezTo>
                    <a:cubicBezTo>
                      <a:pt x="9670" y="41772"/>
                      <a:pt x="0" y="32101"/>
                      <a:pt x="0" y="20172"/>
                    </a:cubicBezTo>
                    <a:cubicBezTo>
                      <a:pt x="-1" y="13096"/>
                      <a:pt x="3464" y="6470"/>
                      <a:pt x="9275" y="2433"/>
                    </a:cubicBezTo>
                  </a:path>
                  <a:path w="43200" h="41772" stroke="0" extrusionOk="0">
                    <a:moveTo>
                      <a:pt x="29323" y="-1"/>
                    </a:moveTo>
                    <a:cubicBezTo>
                      <a:pt x="37680" y="3199"/>
                      <a:pt x="43200" y="11222"/>
                      <a:pt x="43200" y="20172"/>
                    </a:cubicBezTo>
                    <a:cubicBezTo>
                      <a:pt x="43200" y="32101"/>
                      <a:pt x="33529" y="41772"/>
                      <a:pt x="21600" y="41772"/>
                    </a:cubicBezTo>
                    <a:cubicBezTo>
                      <a:pt x="9670" y="41772"/>
                      <a:pt x="0" y="32101"/>
                      <a:pt x="0" y="20172"/>
                    </a:cubicBezTo>
                    <a:cubicBezTo>
                      <a:pt x="-1" y="13096"/>
                      <a:pt x="3464" y="6470"/>
                      <a:pt x="9275" y="2433"/>
                    </a:cubicBezTo>
                    <a:lnTo>
                      <a:pt x="21600" y="20172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29" name="Text Box 37"/>
              <p:cNvSpPr txBox="1">
                <a:spLocks noChangeArrowheads="1"/>
              </p:cNvSpPr>
              <p:nvPr/>
            </p:nvSpPr>
            <p:spPr bwMode="auto">
              <a:xfrm>
                <a:off x="1044" y="2457"/>
                <a:ext cx="30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 i="1"/>
                  <a:t>i</a:t>
                </a:r>
                <a:r>
                  <a:rPr lang="en-US" sz="1800" b="1"/>
                  <a:t>(t)</a:t>
                </a:r>
              </a:p>
            </p:txBody>
          </p:sp>
        </p:grpSp>
        <p:sp>
          <p:nvSpPr>
            <p:cNvPr id="25614" name="Text Box 38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</p:grpSp>
      <p:sp>
        <p:nvSpPr>
          <p:cNvPr id="25610" name="Text Box 39"/>
          <p:cNvSpPr txBox="1">
            <a:spLocks noChangeArrowheads="1"/>
          </p:cNvSpPr>
          <p:nvPr/>
        </p:nvSpPr>
        <p:spPr bwMode="auto">
          <a:xfrm>
            <a:off x="4191000" y="2546350"/>
            <a:ext cx="4435475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1800"/>
              <a:t>DC steady-state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800"/>
              <a:t>Initial condition: </a:t>
            </a:r>
            <a:r>
              <a:rPr lang="en-US" sz="1800" b="1"/>
              <a:t>v</a:t>
            </a:r>
            <a:r>
              <a:rPr lang="en-US" sz="1800" b="1" baseline="-25000"/>
              <a:t>C</a:t>
            </a:r>
            <a:r>
              <a:rPr lang="en-US" sz="1800" b="1"/>
              <a:t>(0)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800"/>
              <a:t>Final condition: </a:t>
            </a:r>
            <a:r>
              <a:rPr lang="en-US" b="1"/>
              <a:t>v</a:t>
            </a:r>
            <a:r>
              <a:rPr lang="en-US" b="1" baseline="-25000"/>
              <a:t>C</a:t>
            </a:r>
            <a:r>
              <a:rPr lang="en-US" b="1"/>
              <a:t>(</a:t>
            </a:r>
            <a:r>
              <a:rPr lang="en-US" b="1">
                <a:cs typeface="Times New Roman" pitchFamily="18" charset="0"/>
              </a:rPr>
              <a:t>∞</a:t>
            </a:r>
            <a:r>
              <a:rPr lang="en-US" b="1"/>
              <a:t>)</a:t>
            </a:r>
            <a:endParaRPr lang="en-US" sz="1800"/>
          </a:p>
        </p:txBody>
      </p:sp>
      <p:graphicFrame>
        <p:nvGraphicFramePr>
          <p:cNvPr id="25603" name="Object 40"/>
          <p:cNvGraphicFramePr>
            <a:graphicFrameLocks noChangeAspect="1"/>
          </p:cNvGraphicFramePr>
          <p:nvPr>
            <p:ph sz="quarter" idx="3"/>
          </p:nvPr>
        </p:nvGraphicFramePr>
        <p:xfrm>
          <a:off x="4876800" y="3854450"/>
          <a:ext cx="2625725" cy="436563"/>
        </p:xfrm>
        <a:graphic>
          <a:graphicData uri="http://schemas.openxmlformats.org/presentationml/2006/ole">
            <p:oleObj spid="_x0000_s25603" name="Equation" r:id="rId4" imgW="1447560" imgH="241200" progId="Equation.3">
              <p:embed/>
            </p:oleObj>
          </a:graphicData>
        </a:graphic>
      </p:graphicFrame>
      <p:sp>
        <p:nvSpPr>
          <p:cNvPr id="25611" name="Text Box 41"/>
          <p:cNvSpPr txBox="1">
            <a:spLocks noChangeArrowheads="1"/>
          </p:cNvSpPr>
          <p:nvPr/>
        </p:nvSpPr>
        <p:spPr bwMode="auto">
          <a:xfrm>
            <a:off x="941388" y="5091113"/>
            <a:ext cx="3163887" cy="593725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as t </a:t>
            </a:r>
            <a:r>
              <a:rPr lang="en-US">
                <a:cs typeface="Times New Roman" pitchFamily="18" charset="0"/>
              </a:rPr>
              <a:t>→ ∞ the capacitor acts like an open circuit thus </a:t>
            </a:r>
            <a:r>
              <a:rPr lang="en-US" b="1">
                <a:cs typeface="Times New Roman" pitchFamily="18" charset="0"/>
              </a:rPr>
              <a:t>v</a:t>
            </a:r>
            <a:r>
              <a:rPr lang="en-US" b="1" baseline="-25000">
                <a:cs typeface="Times New Roman" pitchFamily="18" charset="0"/>
              </a:rPr>
              <a:t>C</a:t>
            </a:r>
            <a:r>
              <a:rPr lang="en-US" b="1">
                <a:cs typeface="Times New Roman" pitchFamily="18" charset="0"/>
              </a:rPr>
              <a:t>(</a:t>
            </a:r>
            <a:r>
              <a:rPr lang="en-US" b="1"/>
              <a:t>∞)</a:t>
            </a:r>
            <a:r>
              <a:rPr lang="en-US"/>
              <a:t> = </a:t>
            </a:r>
            <a:r>
              <a:rPr lang="en-US" b="1"/>
              <a:t>v</a:t>
            </a:r>
            <a:r>
              <a:rPr lang="en-US" b="1" baseline="-25000"/>
              <a:t>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662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2662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52167B6-9F0C-4EBA-A69F-39BF2ECEAAA5}" type="slidenum">
              <a:rPr lang="en-US"/>
              <a:pPr lvl="1"/>
              <a:t>42</a:t>
            </a:fld>
            <a:endParaRPr lang="en-US"/>
          </a:p>
        </p:txBody>
      </p:sp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266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Example3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pSp>
        <p:nvGrpSpPr>
          <p:cNvPr id="26632" name="Group 5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26634" name="Text Box 6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</a:p>
          </p:txBody>
        </p:sp>
        <p:grpSp>
          <p:nvGrpSpPr>
            <p:cNvPr id="26635" name="Group 7"/>
            <p:cNvGrpSpPr>
              <a:grpSpLocks/>
            </p:cNvGrpSpPr>
            <p:nvPr/>
          </p:nvGrpSpPr>
          <p:grpSpPr bwMode="auto">
            <a:xfrm>
              <a:off x="61" y="1860"/>
              <a:ext cx="2079" cy="925"/>
              <a:chOff x="61" y="1860"/>
              <a:chExt cx="2079" cy="925"/>
            </a:xfrm>
          </p:grpSpPr>
          <p:cxnSp>
            <p:nvCxnSpPr>
              <p:cNvPr id="26637" name="AutoShape 8"/>
              <p:cNvCxnSpPr>
                <a:cxnSpLocks noChangeShapeType="1"/>
                <a:stCxn id="26658" idx="1"/>
                <a:endCxn id="26653" idx="4"/>
              </p:cNvCxnSpPr>
              <p:nvPr/>
            </p:nvCxnSpPr>
            <p:spPr bwMode="auto">
              <a:xfrm rot="5400000">
                <a:off x="1199" y="1803"/>
                <a:ext cx="124" cy="1471"/>
              </a:xfrm>
              <a:prstGeom prst="bentConnector3">
                <a:avLst>
                  <a:gd name="adj1" fmla="val 32419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26638" name="Group 9"/>
              <p:cNvGrpSpPr>
                <a:grpSpLocks/>
              </p:cNvGrpSpPr>
              <p:nvPr/>
            </p:nvGrpSpPr>
            <p:grpSpPr bwMode="auto">
              <a:xfrm rot="5400000" flipH="1" flipV="1">
                <a:off x="1467" y="1882"/>
                <a:ext cx="112" cy="287"/>
                <a:chOff x="3450" y="2313"/>
                <a:chExt cx="111" cy="216"/>
              </a:xfrm>
            </p:grpSpPr>
            <p:sp>
              <p:nvSpPr>
                <p:cNvPr id="26660" name="Line 10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61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62" name="Line 12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63" name="Line 13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6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65" name="Line 15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66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26639" name="AutoShape 17"/>
              <p:cNvCxnSpPr>
                <a:cxnSpLocks noChangeShapeType="1"/>
                <a:stCxn id="26659" idx="1"/>
                <a:endCxn id="26662" idx="1"/>
              </p:cNvCxnSpPr>
              <p:nvPr/>
            </p:nvCxnSpPr>
            <p:spPr bwMode="auto">
              <a:xfrm rot="5400000" flipH="1">
                <a:off x="1653" y="2037"/>
                <a:ext cx="355" cy="33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26640" name="AutoShape 18"/>
              <p:cNvCxnSpPr>
                <a:cxnSpLocks noChangeShapeType="1"/>
                <a:stCxn id="26656" idx="0"/>
                <a:endCxn id="26644" idx="2"/>
              </p:cNvCxnSpPr>
              <p:nvPr/>
            </p:nvCxnSpPr>
            <p:spPr bwMode="auto">
              <a:xfrm rot="-5400000">
                <a:off x="531" y="2021"/>
                <a:ext cx="214" cy="22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26641" name="Group 19"/>
              <p:cNvGrpSpPr>
                <a:grpSpLocks/>
              </p:cNvGrpSpPr>
              <p:nvPr/>
            </p:nvGrpSpPr>
            <p:grpSpPr bwMode="auto">
              <a:xfrm>
                <a:off x="1852" y="2379"/>
                <a:ext cx="288" cy="97"/>
                <a:chOff x="2291" y="2742"/>
                <a:chExt cx="288" cy="97"/>
              </a:xfrm>
            </p:grpSpPr>
            <p:sp>
              <p:nvSpPr>
                <p:cNvPr id="26658" name="Freeform 20"/>
                <p:cNvSpPr>
                  <a:spLocks/>
                </p:cNvSpPr>
                <p:nvPr/>
              </p:nvSpPr>
              <p:spPr bwMode="auto">
                <a:xfrm flipV="1">
                  <a:off x="2291" y="2838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59" name="Freeform 21"/>
                <p:cNvSpPr>
                  <a:spLocks/>
                </p:cNvSpPr>
                <p:nvPr/>
              </p:nvSpPr>
              <p:spPr bwMode="auto">
                <a:xfrm>
                  <a:off x="2291" y="2742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6642" name="Text Box 22"/>
              <p:cNvSpPr txBox="1">
                <a:spLocks noChangeArrowheads="1"/>
              </p:cNvSpPr>
              <p:nvPr/>
            </p:nvSpPr>
            <p:spPr bwMode="auto">
              <a:xfrm>
                <a:off x="1632" y="2304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/>
                  <a:t>C</a:t>
                </a:r>
              </a:p>
            </p:txBody>
          </p:sp>
          <p:grpSp>
            <p:nvGrpSpPr>
              <p:cNvPr id="26643" name="Group 23"/>
              <p:cNvGrpSpPr>
                <a:grpSpLocks/>
              </p:cNvGrpSpPr>
              <p:nvPr/>
            </p:nvGrpSpPr>
            <p:grpSpPr bwMode="auto">
              <a:xfrm>
                <a:off x="61" y="2102"/>
                <a:ext cx="630" cy="634"/>
                <a:chOff x="95" y="2426"/>
                <a:chExt cx="630" cy="634"/>
              </a:xfrm>
            </p:grpSpPr>
            <p:sp>
              <p:nvSpPr>
                <p:cNvPr id="2665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5" y="2426"/>
                  <a:ext cx="236" cy="63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2000" b="1" i="1"/>
                </a:p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</a:t>
                  </a:r>
                </a:p>
                <a:p>
                  <a:endParaRPr lang="en-US" sz="2000"/>
                </a:p>
              </p:txBody>
            </p:sp>
            <p:sp>
              <p:nvSpPr>
                <p:cNvPr id="26653" name="Oval 25"/>
                <p:cNvSpPr>
                  <a:spLocks noChangeArrowheads="1"/>
                </p:cNvSpPr>
                <p:nvPr/>
              </p:nvSpPr>
              <p:spPr bwMode="auto">
                <a:xfrm>
                  <a:off x="393" y="2615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5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502" y="2597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6655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99" y="2659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26656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60" y="2565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/>
                    <a:t>+</a:t>
                  </a:r>
                </a:p>
                <a:p>
                  <a:r>
                    <a:rPr lang="en-US" sz="1800"/>
                    <a:t>–</a:t>
                  </a:r>
                </a:p>
              </p:txBody>
            </p:sp>
            <p:sp>
              <p:nvSpPr>
                <p:cNvPr id="26657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503" y="2652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</p:grpSp>
          <p:sp>
            <p:nvSpPr>
              <p:cNvPr id="26644" name="Oval 30"/>
              <p:cNvSpPr>
                <a:spLocks noChangeArrowheads="1"/>
              </p:cNvSpPr>
              <p:nvPr/>
            </p:nvSpPr>
            <p:spPr bwMode="auto">
              <a:xfrm>
                <a:off x="751" y="198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5" name="Oval 31"/>
              <p:cNvSpPr>
                <a:spLocks noChangeArrowheads="1"/>
              </p:cNvSpPr>
              <p:nvPr/>
            </p:nvSpPr>
            <p:spPr bwMode="auto">
              <a:xfrm>
                <a:off x="1087" y="1997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26646" name="AutoShape 32"/>
              <p:cNvCxnSpPr>
                <a:cxnSpLocks noChangeShapeType="1"/>
                <a:stCxn id="26660" idx="0"/>
                <a:endCxn id="26645" idx="6"/>
              </p:cNvCxnSpPr>
              <p:nvPr/>
            </p:nvCxnSpPr>
            <p:spPr bwMode="auto">
              <a:xfrm flipH="1">
                <a:off x="1170" y="2034"/>
                <a:ext cx="209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26647" name="Line 33"/>
              <p:cNvSpPr>
                <a:spLocks noChangeShapeType="1"/>
              </p:cNvSpPr>
              <p:nvPr/>
            </p:nvSpPr>
            <p:spPr bwMode="auto">
              <a:xfrm flipV="1">
                <a:off x="834" y="1860"/>
                <a:ext cx="253" cy="1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8" name="Arc 34"/>
              <p:cNvSpPr>
                <a:spLocks/>
              </p:cNvSpPr>
              <p:nvPr/>
            </p:nvSpPr>
            <p:spPr bwMode="auto">
              <a:xfrm>
                <a:off x="882" y="1897"/>
                <a:ext cx="157" cy="203"/>
              </a:xfrm>
              <a:custGeom>
                <a:avLst/>
                <a:gdLst>
                  <a:gd name="T0" fmla="*/ 0 w 21600"/>
                  <a:gd name="T1" fmla="*/ 0 h 21600"/>
                  <a:gd name="T2" fmla="*/ 157 w 21600"/>
                  <a:gd name="T3" fmla="*/ 203 h 21600"/>
                  <a:gd name="T4" fmla="*/ 0 w 21600"/>
                  <a:gd name="T5" fmla="*/ 203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9" name="Text Box 35"/>
              <p:cNvSpPr txBox="1">
                <a:spLocks noChangeArrowheads="1"/>
              </p:cNvSpPr>
              <p:nvPr/>
            </p:nvSpPr>
            <p:spPr bwMode="auto">
              <a:xfrm>
                <a:off x="682" y="2025"/>
                <a:ext cx="352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t = 0</a:t>
                </a:r>
              </a:p>
            </p:txBody>
          </p:sp>
          <p:sp>
            <p:nvSpPr>
              <p:cNvPr id="26650" name="Arc 36"/>
              <p:cNvSpPr>
                <a:spLocks/>
              </p:cNvSpPr>
              <p:nvPr/>
            </p:nvSpPr>
            <p:spPr bwMode="auto">
              <a:xfrm>
                <a:off x="742" y="2229"/>
                <a:ext cx="910" cy="556"/>
              </a:xfrm>
              <a:custGeom>
                <a:avLst/>
                <a:gdLst>
                  <a:gd name="T0" fmla="*/ 618 w 43200"/>
                  <a:gd name="T1" fmla="*/ 0 h 41772"/>
                  <a:gd name="T2" fmla="*/ 195 w 43200"/>
                  <a:gd name="T3" fmla="*/ 32 h 41772"/>
                  <a:gd name="T4" fmla="*/ 455 w 43200"/>
                  <a:gd name="T5" fmla="*/ 268 h 41772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1772"/>
                  <a:gd name="T11" fmla="*/ 43200 w 43200"/>
                  <a:gd name="T12" fmla="*/ 41772 h 417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1772" fill="none" extrusionOk="0">
                    <a:moveTo>
                      <a:pt x="29323" y="-1"/>
                    </a:moveTo>
                    <a:cubicBezTo>
                      <a:pt x="37680" y="3199"/>
                      <a:pt x="43200" y="11222"/>
                      <a:pt x="43200" y="20172"/>
                    </a:cubicBezTo>
                    <a:cubicBezTo>
                      <a:pt x="43200" y="32101"/>
                      <a:pt x="33529" y="41772"/>
                      <a:pt x="21600" y="41772"/>
                    </a:cubicBezTo>
                    <a:cubicBezTo>
                      <a:pt x="9670" y="41772"/>
                      <a:pt x="0" y="32101"/>
                      <a:pt x="0" y="20172"/>
                    </a:cubicBezTo>
                    <a:cubicBezTo>
                      <a:pt x="-1" y="13096"/>
                      <a:pt x="3464" y="6470"/>
                      <a:pt x="9275" y="2433"/>
                    </a:cubicBezTo>
                  </a:path>
                  <a:path w="43200" h="41772" stroke="0" extrusionOk="0">
                    <a:moveTo>
                      <a:pt x="29323" y="-1"/>
                    </a:moveTo>
                    <a:cubicBezTo>
                      <a:pt x="37680" y="3199"/>
                      <a:pt x="43200" y="11222"/>
                      <a:pt x="43200" y="20172"/>
                    </a:cubicBezTo>
                    <a:cubicBezTo>
                      <a:pt x="43200" y="32101"/>
                      <a:pt x="33529" y="41772"/>
                      <a:pt x="21600" y="41772"/>
                    </a:cubicBezTo>
                    <a:cubicBezTo>
                      <a:pt x="9670" y="41772"/>
                      <a:pt x="0" y="32101"/>
                      <a:pt x="0" y="20172"/>
                    </a:cubicBezTo>
                    <a:cubicBezTo>
                      <a:pt x="-1" y="13096"/>
                      <a:pt x="3464" y="6470"/>
                      <a:pt x="9275" y="2433"/>
                    </a:cubicBezTo>
                    <a:lnTo>
                      <a:pt x="21600" y="20172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51" name="Text Box 37"/>
              <p:cNvSpPr txBox="1">
                <a:spLocks noChangeArrowheads="1"/>
              </p:cNvSpPr>
              <p:nvPr/>
            </p:nvSpPr>
            <p:spPr bwMode="auto">
              <a:xfrm>
                <a:off x="1044" y="2457"/>
                <a:ext cx="30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 i="1"/>
                  <a:t>i</a:t>
                </a:r>
                <a:r>
                  <a:rPr lang="en-US" sz="1800" b="1"/>
                  <a:t>(t)</a:t>
                </a:r>
              </a:p>
            </p:txBody>
          </p:sp>
        </p:grpSp>
        <p:sp>
          <p:nvSpPr>
            <p:cNvPr id="26636" name="Text Box 38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</p:grpSp>
      <p:sp>
        <p:nvSpPr>
          <p:cNvPr id="26633" name="Text Box 39"/>
          <p:cNvSpPr txBox="1">
            <a:spLocks noChangeArrowheads="1"/>
          </p:cNvSpPr>
          <p:nvPr/>
        </p:nvSpPr>
        <p:spPr bwMode="auto">
          <a:xfrm>
            <a:off x="4191000" y="2546350"/>
            <a:ext cx="4435475" cy="3794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2"/>
            </a:pPr>
            <a:r>
              <a:rPr lang="en-US" sz="1800"/>
              <a:t>Circuit initial conditions: </a:t>
            </a:r>
            <a:r>
              <a:rPr lang="en-US" sz="1800" b="1"/>
              <a:t>v</a:t>
            </a:r>
            <a:r>
              <a:rPr lang="en-US" sz="1800" b="1" baseline="-25000"/>
              <a:t>C</a:t>
            </a:r>
            <a:r>
              <a:rPr lang="en-US" sz="1800" b="1"/>
              <a:t>(0</a:t>
            </a:r>
            <a:r>
              <a:rPr lang="en-US" sz="1800" b="1" baseline="30000"/>
              <a:t>+</a:t>
            </a:r>
            <a:r>
              <a:rPr lang="en-US" sz="1800" b="1"/>
              <a:t>)</a:t>
            </a:r>
          </a:p>
        </p:txBody>
      </p:sp>
      <p:graphicFrame>
        <p:nvGraphicFramePr>
          <p:cNvPr id="26626" name="Object 40"/>
          <p:cNvGraphicFramePr>
            <a:graphicFrameLocks noChangeAspect="1"/>
          </p:cNvGraphicFramePr>
          <p:nvPr>
            <p:ph sz="quarter" idx="3"/>
          </p:nvPr>
        </p:nvGraphicFramePr>
        <p:xfrm>
          <a:off x="5173663" y="3352800"/>
          <a:ext cx="2522537" cy="1085850"/>
        </p:xfrm>
        <a:graphic>
          <a:graphicData uri="http://schemas.openxmlformats.org/presentationml/2006/ole">
            <p:oleObj spid="_x0000_s26626" name="Equation" r:id="rId3" imgW="10029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765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2765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9F79A27-50B7-42E0-9342-2488C628B99E}" type="slidenum">
              <a:rPr lang="en-US"/>
              <a:pPr lvl="1"/>
              <a:t>43</a:t>
            </a:fld>
            <a:endParaRPr lang="en-US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276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Example3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pSp>
        <p:nvGrpSpPr>
          <p:cNvPr id="27656" name="Group 40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27658" name="Text Box 5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</a:p>
          </p:txBody>
        </p:sp>
        <p:cxnSp>
          <p:nvCxnSpPr>
            <p:cNvPr id="27659" name="AutoShape 7"/>
            <p:cNvCxnSpPr>
              <a:cxnSpLocks noChangeShapeType="1"/>
              <a:stCxn id="27680" idx="1"/>
              <a:endCxn id="27675" idx="4"/>
            </p:cNvCxnSpPr>
            <p:nvPr/>
          </p:nvCxnSpPr>
          <p:spPr bwMode="auto">
            <a:xfrm rot="5400000">
              <a:off x="1199" y="1803"/>
              <a:ext cx="124" cy="1471"/>
            </a:xfrm>
            <a:prstGeom prst="bentConnector3">
              <a:avLst>
                <a:gd name="adj1" fmla="val 32419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7660" name="Group 8"/>
            <p:cNvGrpSpPr>
              <a:grpSpLocks/>
            </p:cNvGrpSpPr>
            <p:nvPr/>
          </p:nvGrpSpPr>
          <p:grpSpPr bwMode="auto">
            <a:xfrm rot="5400000" flipH="1" flipV="1">
              <a:off x="1467" y="1882"/>
              <a:ext cx="112" cy="287"/>
              <a:chOff x="3450" y="2313"/>
              <a:chExt cx="111" cy="216"/>
            </a:xfrm>
          </p:grpSpPr>
          <p:sp>
            <p:nvSpPr>
              <p:cNvPr id="27682" name="Line 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3" name="Line 1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4" name="Line 1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5" name="Line 1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6" name="Line 1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7" name="Line 1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8" name="Line 1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7661" name="AutoShape 16"/>
            <p:cNvCxnSpPr>
              <a:cxnSpLocks noChangeShapeType="1"/>
              <a:stCxn id="27681" idx="1"/>
              <a:endCxn id="27684" idx="1"/>
            </p:cNvCxnSpPr>
            <p:nvPr/>
          </p:nvCxnSpPr>
          <p:spPr bwMode="auto">
            <a:xfrm rot="5400000" flipH="1">
              <a:off x="1653" y="2037"/>
              <a:ext cx="355" cy="3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7662" name="AutoShape 17"/>
            <p:cNvCxnSpPr>
              <a:cxnSpLocks noChangeShapeType="1"/>
              <a:stCxn id="27678" idx="0"/>
              <a:endCxn id="27666" idx="2"/>
            </p:cNvCxnSpPr>
            <p:nvPr/>
          </p:nvCxnSpPr>
          <p:spPr bwMode="auto">
            <a:xfrm rot="-5400000">
              <a:off x="531" y="2021"/>
              <a:ext cx="214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7663" name="Group 18"/>
            <p:cNvGrpSpPr>
              <a:grpSpLocks/>
            </p:cNvGrpSpPr>
            <p:nvPr/>
          </p:nvGrpSpPr>
          <p:grpSpPr bwMode="auto">
            <a:xfrm>
              <a:off x="1852" y="2379"/>
              <a:ext cx="288" cy="97"/>
              <a:chOff x="2291" y="2742"/>
              <a:chExt cx="288" cy="97"/>
            </a:xfrm>
          </p:grpSpPr>
          <p:sp>
            <p:nvSpPr>
              <p:cNvPr id="27680" name="Freeform 19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1" name="Freeform 20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64" name="Text Box 21"/>
            <p:cNvSpPr txBox="1">
              <a:spLocks noChangeArrowheads="1"/>
            </p:cNvSpPr>
            <p:nvPr/>
          </p:nvSpPr>
          <p:spPr bwMode="auto">
            <a:xfrm>
              <a:off x="1632" y="230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27665" name="Group 22"/>
            <p:cNvGrpSpPr>
              <a:grpSpLocks/>
            </p:cNvGrpSpPr>
            <p:nvPr/>
          </p:nvGrpSpPr>
          <p:grpSpPr bwMode="auto">
            <a:xfrm>
              <a:off x="61" y="2102"/>
              <a:ext cx="630" cy="634"/>
              <a:chOff x="95" y="2426"/>
              <a:chExt cx="630" cy="634"/>
            </a:xfrm>
          </p:grpSpPr>
          <p:sp>
            <p:nvSpPr>
              <p:cNvPr id="27674" name="Text Box 23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27675" name="Oval 24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6" name="Text Box 25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27677" name="Text Box 26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27678" name="Text Box 27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27679" name="Text Box 28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27666" name="Oval 29"/>
            <p:cNvSpPr>
              <a:spLocks noChangeArrowheads="1"/>
            </p:cNvSpPr>
            <p:nvPr/>
          </p:nvSpPr>
          <p:spPr bwMode="auto">
            <a:xfrm>
              <a:off x="751" y="198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7" name="Oval 30"/>
            <p:cNvSpPr>
              <a:spLocks noChangeArrowheads="1"/>
            </p:cNvSpPr>
            <p:nvPr/>
          </p:nvSpPr>
          <p:spPr bwMode="auto">
            <a:xfrm>
              <a:off x="1087" y="199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668" name="AutoShape 31"/>
            <p:cNvCxnSpPr>
              <a:cxnSpLocks noChangeShapeType="1"/>
              <a:stCxn id="27682" idx="0"/>
              <a:endCxn id="27667" idx="6"/>
            </p:cNvCxnSpPr>
            <p:nvPr/>
          </p:nvCxnSpPr>
          <p:spPr bwMode="auto">
            <a:xfrm flipH="1">
              <a:off x="1170" y="2034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7669" name="Line 32"/>
            <p:cNvSpPr>
              <a:spLocks noChangeShapeType="1"/>
            </p:cNvSpPr>
            <p:nvPr/>
          </p:nvSpPr>
          <p:spPr bwMode="auto">
            <a:xfrm>
              <a:off x="834" y="2024"/>
              <a:ext cx="253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0" name="Text Box 34"/>
            <p:cNvSpPr txBox="1">
              <a:spLocks noChangeArrowheads="1"/>
            </p:cNvSpPr>
            <p:nvPr/>
          </p:nvSpPr>
          <p:spPr bwMode="auto">
            <a:xfrm>
              <a:off x="682" y="2025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sp>
          <p:nvSpPr>
            <p:cNvPr id="27671" name="Arc 35"/>
            <p:cNvSpPr>
              <a:spLocks/>
            </p:cNvSpPr>
            <p:nvPr/>
          </p:nvSpPr>
          <p:spPr bwMode="auto">
            <a:xfrm>
              <a:off x="742" y="2229"/>
              <a:ext cx="910" cy="556"/>
            </a:xfrm>
            <a:custGeom>
              <a:avLst/>
              <a:gdLst>
                <a:gd name="T0" fmla="*/ 618 w 43200"/>
                <a:gd name="T1" fmla="*/ 0 h 41772"/>
                <a:gd name="T2" fmla="*/ 195 w 43200"/>
                <a:gd name="T3" fmla="*/ 32 h 41772"/>
                <a:gd name="T4" fmla="*/ 455 w 43200"/>
                <a:gd name="T5" fmla="*/ 268 h 41772"/>
                <a:gd name="T6" fmla="*/ 0 60000 65536"/>
                <a:gd name="T7" fmla="*/ 0 60000 65536"/>
                <a:gd name="T8" fmla="*/ 0 60000 65536"/>
                <a:gd name="T9" fmla="*/ 0 w 43200"/>
                <a:gd name="T10" fmla="*/ 0 h 41772"/>
                <a:gd name="T11" fmla="*/ 43200 w 43200"/>
                <a:gd name="T12" fmla="*/ 41772 h 417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1772" fill="none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</a:path>
                <a:path w="43200" h="41772" stroke="0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  <a:lnTo>
                    <a:pt x="21600" y="20172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Text Box 36"/>
            <p:cNvSpPr txBox="1">
              <a:spLocks noChangeArrowheads="1"/>
            </p:cNvSpPr>
            <p:nvPr/>
          </p:nvSpPr>
          <p:spPr bwMode="auto">
            <a:xfrm>
              <a:off x="1044" y="2457"/>
              <a:ext cx="30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/>
                <a:t>(t)</a:t>
              </a:r>
            </a:p>
          </p:txBody>
        </p:sp>
        <p:sp>
          <p:nvSpPr>
            <p:cNvPr id="27673" name="Text Box 37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</p:grpSp>
      <p:sp>
        <p:nvSpPr>
          <p:cNvPr id="27657" name="Text Box 38"/>
          <p:cNvSpPr txBox="1">
            <a:spLocks noChangeArrowheads="1"/>
          </p:cNvSpPr>
          <p:nvPr/>
        </p:nvSpPr>
        <p:spPr bwMode="auto">
          <a:xfrm>
            <a:off x="4191000" y="2546350"/>
            <a:ext cx="4435475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3"/>
            </a:pPr>
            <a:r>
              <a:rPr lang="en-US" sz="1800"/>
              <a:t>Write differential equation (already in Th</a:t>
            </a:r>
            <a:r>
              <a:rPr lang="en-US" sz="1800">
                <a:cs typeface="Times New Roman" pitchFamily="18" charset="0"/>
              </a:rPr>
              <a:t>évenin equivalent) at t = 0</a:t>
            </a:r>
          </a:p>
        </p:txBody>
      </p:sp>
      <p:graphicFrame>
        <p:nvGraphicFramePr>
          <p:cNvPr id="27650" name="Object 39"/>
          <p:cNvGraphicFramePr>
            <a:graphicFrameLocks noChangeAspect="1"/>
          </p:cNvGraphicFramePr>
          <p:nvPr>
            <p:ph sz="quarter" idx="3"/>
          </p:nvPr>
        </p:nvGraphicFramePr>
        <p:xfrm>
          <a:off x="4800600" y="3557588"/>
          <a:ext cx="3313113" cy="2439987"/>
        </p:xfrm>
        <a:graphic>
          <a:graphicData uri="http://schemas.openxmlformats.org/presentationml/2006/ole">
            <p:oleObj spid="_x0000_s27650" name="Equation" r:id="rId3" imgW="1447560" imgH="1066680" progId="Equation.3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867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2867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8C104CA-B142-463D-832B-CE28E39734BB}" type="slidenum">
              <a:rPr lang="en-US"/>
              <a:pPr lvl="1"/>
              <a:t>44</a:t>
            </a:fld>
            <a:endParaRPr lang="en-US"/>
          </a:p>
        </p:txBody>
      </p:sp>
      <p:sp>
        <p:nvSpPr>
          <p:cNvPr id="286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286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Example3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pSp>
        <p:nvGrpSpPr>
          <p:cNvPr id="28681" name="Group 40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28684" name="Text Box 5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</a:p>
          </p:txBody>
        </p:sp>
        <p:cxnSp>
          <p:nvCxnSpPr>
            <p:cNvPr id="28685" name="AutoShape 7"/>
            <p:cNvCxnSpPr>
              <a:cxnSpLocks noChangeShapeType="1"/>
              <a:stCxn id="28706" idx="1"/>
              <a:endCxn id="28701" idx="4"/>
            </p:cNvCxnSpPr>
            <p:nvPr/>
          </p:nvCxnSpPr>
          <p:spPr bwMode="auto">
            <a:xfrm rot="5400000">
              <a:off x="1199" y="1803"/>
              <a:ext cx="124" cy="1471"/>
            </a:xfrm>
            <a:prstGeom prst="bentConnector3">
              <a:avLst>
                <a:gd name="adj1" fmla="val 32419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8686" name="Group 8"/>
            <p:cNvGrpSpPr>
              <a:grpSpLocks/>
            </p:cNvGrpSpPr>
            <p:nvPr/>
          </p:nvGrpSpPr>
          <p:grpSpPr bwMode="auto">
            <a:xfrm rot="5400000" flipH="1" flipV="1">
              <a:off x="1467" y="1882"/>
              <a:ext cx="112" cy="287"/>
              <a:chOff x="3450" y="2313"/>
              <a:chExt cx="111" cy="216"/>
            </a:xfrm>
          </p:grpSpPr>
          <p:sp>
            <p:nvSpPr>
              <p:cNvPr id="28708" name="Line 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9" name="Line 1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0" name="Line 1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1" name="Line 1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2" name="Line 1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3" name="Line 1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4" name="Line 1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8687" name="AutoShape 16"/>
            <p:cNvCxnSpPr>
              <a:cxnSpLocks noChangeShapeType="1"/>
              <a:stCxn id="28707" idx="1"/>
              <a:endCxn id="28710" idx="1"/>
            </p:cNvCxnSpPr>
            <p:nvPr/>
          </p:nvCxnSpPr>
          <p:spPr bwMode="auto">
            <a:xfrm rot="5400000" flipH="1">
              <a:off x="1653" y="2037"/>
              <a:ext cx="355" cy="3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8688" name="AutoShape 17"/>
            <p:cNvCxnSpPr>
              <a:cxnSpLocks noChangeShapeType="1"/>
              <a:stCxn id="28704" idx="0"/>
              <a:endCxn id="28692" idx="2"/>
            </p:cNvCxnSpPr>
            <p:nvPr/>
          </p:nvCxnSpPr>
          <p:spPr bwMode="auto">
            <a:xfrm rot="-5400000">
              <a:off x="531" y="2021"/>
              <a:ext cx="214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8689" name="Group 18"/>
            <p:cNvGrpSpPr>
              <a:grpSpLocks/>
            </p:cNvGrpSpPr>
            <p:nvPr/>
          </p:nvGrpSpPr>
          <p:grpSpPr bwMode="auto">
            <a:xfrm>
              <a:off x="1852" y="2379"/>
              <a:ext cx="288" cy="97"/>
              <a:chOff x="2291" y="2742"/>
              <a:chExt cx="288" cy="97"/>
            </a:xfrm>
          </p:grpSpPr>
          <p:sp>
            <p:nvSpPr>
              <p:cNvPr id="28706" name="Freeform 19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7" name="Freeform 20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90" name="Text Box 21"/>
            <p:cNvSpPr txBox="1">
              <a:spLocks noChangeArrowheads="1"/>
            </p:cNvSpPr>
            <p:nvPr/>
          </p:nvSpPr>
          <p:spPr bwMode="auto">
            <a:xfrm>
              <a:off x="1632" y="230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28691" name="Group 22"/>
            <p:cNvGrpSpPr>
              <a:grpSpLocks/>
            </p:cNvGrpSpPr>
            <p:nvPr/>
          </p:nvGrpSpPr>
          <p:grpSpPr bwMode="auto">
            <a:xfrm>
              <a:off x="61" y="2102"/>
              <a:ext cx="630" cy="634"/>
              <a:chOff x="95" y="2426"/>
              <a:chExt cx="630" cy="634"/>
            </a:xfrm>
          </p:grpSpPr>
          <p:sp>
            <p:nvSpPr>
              <p:cNvPr id="28700" name="Text Box 23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28701" name="Oval 24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2" name="Text Box 25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28703" name="Text Box 26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28704" name="Text Box 27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28705" name="Text Box 28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28692" name="Oval 29"/>
            <p:cNvSpPr>
              <a:spLocks noChangeArrowheads="1"/>
            </p:cNvSpPr>
            <p:nvPr/>
          </p:nvSpPr>
          <p:spPr bwMode="auto">
            <a:xfrm>
              <a:off x="751" y="198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Oval 30"/>
            <p:cNvSpPr>
              <a:spLocks noChangeArrowheads="1"/>
            </p:cNvSpPr>
            <p:nvPr/>
          </p:nvSpPr>
          <p:spPr bwMode="auto">
            <a:xfrm>
              <a:off x="1087" y="199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8694" name="AutoShape 31"/>
            <p:cNvCxnSpPr>
              <a:cxnSpLocks noChangeShapeType="1"/>
              <a:stCxn id="28708" idx="0"/>
              <a:endCxn id="28693" idx="6"/>
            </p:cNvCxnSpPr>
            <p:nvPr/>
          </p:nvCxnSpPr>
          <p:spPr bwMode="auto">
            <a:xfrm flipH="1">
              <a:off x="1170" y="2034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8695" name="Line 32"/>
            <p:cNvSpPr>
              <a:spLocks noChangeShapeType="1"/>
            </p:cNvSpPr>
            <p:nvPr/>
          </p:nvSpPr>
          <p:spPr bwMode="auto">
            <a:xfrm>
              <a:off x="834" y="2024"/>
              <a:ext cx="253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Text Box 34"/>
            <p:cNvSpPr txBox="1">
              <a:spLocks noChangeArrowheads="1"/>
            </p:cNvSpPr>
            <p:nvPr/>
          </p:nvSpPr>
          <p:spPr bwMode="auto">
            <a:xfrm>
              <a:off x="682" y="2025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sp>
          <p:nvSpPr>
            <p:cNvPr id="28697" name="Arc 35"/>
            <p:cNvSpPr>
              <a:spLocks/>
            </p:cNvSpPr>
            <p:nvPr/>
          </p:nvSpPr>
          <p:spPr bwMode="auto">
            <a:xfrm>
              <a:off x="742" y="2229"/>
              <a:ext cx="910" cy="556"/>
            </a:xfrm>
            <a:custGeom>
              <a:avLst/>
              <a:gdLst>
                <a:gd name="T0" fmla="*/ 618 w 43200"/>
                <a:gd name="T1" fmla="*/ 0 h 41772"/>
                <a:gd name="T2" fmla="*/ 195 w 43200"/>
                <a:gd name="T3" fmla="*/ 32 h 41772"/>
                <a:gd name="T4" fmla="*/ 455 w 43200"/>
                <a:gd name="T5" fmla="*/ 268 h 41772"/>
                <a:gd name="T6" fmla="*/ 0 60000 65536"/>
                <a:gd name="T7" fmla="*/ 0 60000 65536"/>
                <a:gd name="T8" fmla="*/ 0 60000 65536"/>
                <a:gd name="T9" fmla="*/ 0 w 43200"/>
                <a:gd name="T10" fmla="*/ 0 h 41772"/>
                <a:gd name="T11" fmla="*/ 43200 w 43200"/>
                <a:gd name="T12" fmla="*/ 41772 h 417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1772" fill="none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</a:path>
                <a:path w="43200" h="41772" stroke="0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  <a:lnTo>
                    <a:pt x="21600" y="20172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8" name="Text Box 36"/>
            <p:cNvSpPr txBox="1">
              <a:spLocks noChangeArrowheads="1"/>
            </p:cNvSpPr>
            <p:nvPr/>
          </p:nvSpPr>
          <p:spPr bwMode="auto">
            <a:xfrm>
              <a:off x="1044" y="2457"/>
              <a:ext cx="30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/>
                <a:t>(t)</a:t>
              </a:r>
            </a:p>
          </p:txBody>
        </p:sp>
        <p:sp>
          <p:nvSpPr>
            <p:cNvPr id="28699" name="Text Box 37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</p:grpSp>
      <p:sp>
        <p:nvSpPr>
          <p:cNvPr id="28682" name="Text Box 38"/>
          <p:cNvSpPr txBox="1">
            <a:spLocks noChangeArrowheads="1"/>
          </p:cNvSpPr>
          <p:nvPr/>
        </p:nvSpPr>
        <p:spPr bwMode="auto">
          <a:xfrm>
            <a:off x="4191000" y="2546350"/>
            <a:ext cx="4435475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3"/>
            </a:pPr>
            <a:r>
              <a:rPr lang="en-US" sz="1800"/>
              <a:t>Write differential equation (already in Th</a:t>
            </a:r>
            <a:r>
              <a:rPr lang="en-US" sz="1800">
                <a:cs typeface="Times New Roman" pitchFamily="18" charset="0"/>
              </a:rPr>
              <a:t>évenin equivalent) at t = 0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>
            <p:ph sz="quarter" idx="3"/>
          </p:nvPr>
        </p:nvGraphicFramePr>
        <p:xfrm>
          <a:off x="4800600" y="3557588"/>
          <a:ext cx="3313113" cy="2439987"/>
        </p:xfrm>
        <a:graphic>
          <a:graphicData uri="http://schemas.openxmlformats.org/presentationml/2006/ole">
            <p:oleObj spid="_x0000_s28674" name="Equation" r:id="rId3" imgW="1447560" imgH="1066680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914400" y="5334000"/>
          <a:ext cx="2728913" cy="838200"/>
        </p:xfrm>
        <a:graphic>
          <a:graphicData uri="http://schemas.openxmlformats.org/presentationml/2006/ole">
            <p:oleObj spid="_x0000_s28675" name="Equation" r:id="rId4" imgW="1282680" imgH="393480" progId="Equation.3">
              <p:embed/>
            </p:oleObj>
          </a:graphicData>
        </a:graphic>
      </p:graphicFrame>
      <p:sp>
        <p:nvSpPr>
          <p:cNvPr id="28683" name="Text Box 41"/>
          <p:cNvSpPr txBox="1">
            <a:spLocks noChangeArrowheads="1"/>
          </p:cNvSpPr>
          <p:nvPr/>
        </p:nvSpPr>
        <p:spPr bwMode="auto">
          <a:xfrm>
            <a:off x="989013" y="4800600"/>
            <a:ext cx="2592387" cy="33813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NB</a:t>
            </a:r>
            <a:r>
              <a:rPr lang="en-US"/>
              <a:t>: solution is of the form:</a:t>
            </a:r>
            <a:endParaRPr lang="en-US" b="1" baseline="-250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970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2970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D279248-B710-4C7E-835E-EB4E3921B70F}" type="slidenum">
              <a:rPr lang="en-US"/>
              <a:pPr lvl="1"/>
              <a:t>45</a:t>
            </a:fld>
            <a:endParaRPr lang="en-US"/>
          </a:p>
        </p:txBody>
      </p:sp>
      <p:sp>
        <p:nvSpPr>
          <p:cNvPr id="297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2970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Example3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aphicFrame>
        <p:nvGraphicFramePr>
          <p:cNvPr id="29698" name="Object 37"/>
          <p:cNvGraphicFramePr>
            <a:graphicFrameLocks noChangeAspect="1"/>
          </p:cNvGraphicFramePr>
          <p:nvPr>
            <p:ph sz="quarter" idx="3"/>
          </p:nvPr>
        </p:nvGraphicFramePr>
        <p:xfrm>
          <a:off x="4876800" y="3425825"/>
          <a:ext cx="2743200" cy="1295400"/>
        </p:xfrm>
        <a:graphic>
          <a:graphicData uri="http://schemas.openxmlformats.org/presentationml/2006/ole">
            <p:oleObj spid="_x0000_s29698" name="Equation" r:id="rId3" imgW="1371600" imgH="647640" progId="Equation.3">
              <p:embed/>
            </p:oleObj>
          </a:graphicData>
        </a:graphic>
      </p:graphicFrame>
      <p:grpSp>
        <p:nvGrpSpPr>
          <p:cNvPr id="29706" name="Group 4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29708" name="Text Box 5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</a:p>
          </p:txBody>
        </p:sp>
        <p:cxnSp>
          <p:nvCxnSpPr>
            <p:cNvPr id="29709" name="AutoShape 6"/>
            <p:cNvCxnSpPr>
              <a:cxnSpLocks noChangeShapeType="1"/>
              <a:stCxn id="29730" idx="1"/>
              <a:endCxn id="29725" idx="4"/>
            </p:cNvCxnSpPr>
            <p:nvPr/>
          </p:nvCxnSpPr>
          <p:spPr bwMode="auto">
            <a:xfrm rot="5400000">
              <a:off x="1199" y="1803"/>
              <a:ext cx="124" cy="1471"/>
            </a:xfrm>
            <a:prstGeom prst="bentConnector3">
              <a:avLst>
                <a:gd name="adj1" fmla="val 32419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9710" name="Group 7"/>
            <p:cNvGrpSpPr>
              <a:grpSpLocks/>
            </p:cNvGrpSpPr>
            <p:nvPr/>
          </p:nvGrpSpPr>
          <p:grpSpPr bwMode="auto">
            <a:xfrm rot="5400000" flipH="1" flipV="1">
              <a:off x="1467" y="1882"/>
              <a:ext cx="112" cy="287"/>
              <a:chOff x="3450" y="2313"/>
              <a:chExt cx="111" cy="216"/>
            </a:xfrm>
          </p:grpSpPr>
          <p:sp>
            <p:nvSpPr>
              <p:cNvPr id="29732" name="Line 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3" name="Line 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4" name="Line 1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5" name="Line 1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6" name="Line 1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7" name="Line 1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8" name="Line 1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9711" name="AutoShape 15"/>
            <p:cNvCxnSpPr>
              <a:cxnSpLocks noChangeShapeType="1"/>
              <a:stCxn id="29731" idx="1"/>
              <a:endCxn id="29734" idx="1"/>
            </p:cNvCxnSpPr>
            <p:nvPr/>
          </p:nvCxnSpPr>
          <p:spPr bwMode="auto">
            <a:xfrm rot="5400000" flipH="1">
              <a:off x="1653" y="2037"/>
              <a:ext cx="355" cy="3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9712" name="AutoShape 16"/>
            <p:cNvCxnSpPr>
              <a:cxnSpLocks noChangeShapeType="1"/>
              <a:stCxn id="29728" idx="0"/>
              <a:endCxn id="29716" idx="2"/>
            </p:cNvCxnSpPr>
            <p:nvPr/>
          </p:nvCxnSpPr>
          <p:spPr bwMode="auto">
            <a:xfrm rot="-5400000">
              <a:off x="531" y="2021"/>
              <a:ext cx="214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9713" name="Group 17"/>
            <p:cNvGrpSpPr>
              <a:grpSpLocks/>
            </p:cNvGrpSpPr>
            <p:nvPr/>
          </p:nvGrpSpPr>
          <p:grpSpPr bwMode="auto">
            <a:xfrm>
              <a:off x="1852" y="2379"/>
              <a:ext cx="288" cy="97"/>
              <a:chOff x="2291" y="2742"/>
              <a:chExt cx="288" cy="97"/>
            </a:xfrm>
          </p:grpSpPr>
          <p:sp>
            <p:nvSpPr>
              <p:cNvPr id="29730" name="Freeform 18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1" name="Freeform 19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14" name="Text Box 20"/>
            <p:cNvSpPr txBox="1">
              <a:spLocks noChangeArrowheads="1"/>
            </p:cNvSpPr>
            <p:nvPr/>
          </p:nvSpPr>
          <p:spPr bwMode="auto">
            <a:xfrm>
              <a:off x="1632" y="230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29715" name="Group 21"/>
            <p:cNvGrpSpPr>
              <a:grpSpLocks/>
            </p:cNvGrpSpPr>
            <p:nvPr/>
          </p:nvGrpSpPr>
          <p:grpSpPr bwMode="auto">
            <a:xfrm>
              <a:off x="61" y="2102"/>
              <a:ext cx="630" cy="634"/>
              <a:chOff x="95" y="2426"/>
              <a:chExt cx="630" cy="634"/>
            </a:xfrm>
          </p:grpSpPr>
          <p:sp>
            <p:nvSpPr>
              <p:cNvPr id="29724" name="Text Box 22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29725" name="Oval 23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6" name="Text Box 24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29727" name="Text Box 25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29728" name="Text Box 26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29729" name="Text Box 27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29716" name="Oval 28"/>
            <p:cNvSpPr>
              <a:spLocks noChangeArrowheads="1"/>
            </p:cNvSpPr>
            <p:nvPr/>
          </p:nvSpPr>
          <p:spPr bwMode="auto">
            <a:xfrm>
              <a:off x="751" y="198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Oval 29"/>
            <p:cNvSpPr>
              <a:spLocks noChangeArrowheads="1"/>
            </p:cNvSpPr>
            <p:nvPr/>
          </p:nvSpPr>
          <p:spPr bwMode="auto">
            <a:xfrm>
              <a:off x="1087" y="199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718" name="AutoShape 30"/>
            <p:cNvCxnSpPr>
              <a:cxnSpLocks noChangeShapeType="1"/>
              <a:stCxn id="29732" idx="0"/>
              <a:endCxn id="29717" idx="6"/>
            </p:cNvCxnSpPr>
            <p:nvPr/>
          </p:nvCxnSpPr>
          <p:spPr bwMode="auto">
            <a:xfrm flipH="1">
              <a:off x="1170" y="2034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9719" name="Line 31"/>
            <p:cNvSpPr>
              <a:spLocks noChangeShapeType="1"/>
            </p:cNvSpPr>
            <p:nvPr/>
          </p:nvSpPr>
          <p:spPr bwMode="auto">
            <a:xfrm>
              <a:off x="834" y="2024"/>
              <a:ext cx="253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Text Box 32"/>
            <p:cNvSpPr txBox="1">
              <a:spLocks noChangeArrowheads="1"/>
            </p:cNvSpPr>
            <p:nvPr/>
          </p:nvSpPr>
          <p:spPr bwMode="auto">
            <a:xfrm>
              <a:off x="682" y="2025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sp>
          <p:nvSpPr>
            <p:cNvPr id="29721" name="Arc 33"/>
            <p:cNvSpPr>
              <a:spLocks/>
            </p:cNvSpPr>
            <p:nvPr/>
          </p:nvSpPr>
          <p:spPr bwMode="auto">
            <a:xfrm>
              <a:off x="742" y="2229"/>
              <a:ext cx="910" cy="556"/>
            </a:xfrm>
            <a:custGeom>
              <a:avLst/>
              <a:gdLst>
                <a:gd name="T0" fmla="*/ 618 w 43200"/>
                <a:gd name="T1" fmla="*/ 0 h 41772"/>
                <a:gd name="T2" fmla="*/ 195 w 43200"/>
                <a:gd name="T3" fmla="*/ 32 h 41772"/>
                <a:gd name="T4" fmla="*/ 455 w 43200"/>
                <a:gd name="T5" fmla="*/ 268 h 41772"/>
                <a:gd name="T6" fmla="*/ 0 60000 65536"/>
                <a:gd name="T7" fmla="*/ 0 60000 65536"/>
                <a:gd name="T8" fmla="*/ 0 60000 65536"/>
                <a:gd name="T9" fmla="*/ 0 w 43200"/>
                <a:gd name="T10" fmla="*/ 0 h 41772"/>
                <a:gd name="T11" fmla="*/ 43200 w 43200"/>
                <a:gd name="T12" fmla="*/ 41772 h 417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1772" fill="none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</a:path>
                <a:path w="43200" h="41772" stroke="0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  <a:lnTo>
                    <a:pt x="21600" y="20172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Text Box 34"/>
            <p:cNvSpPr txBox="1">
              <a:spLocks noChangeArrowheads="1"/>
            </p:cNvSpPr>
            <p:nvPr/>
          </p:nvSpPr>
          <p:spPr bwMode="auto">
            <a:xfrm>
              <a:off x="1044" y="2457"/>
              <a:ext cx="30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/>
                <a:t>(t)</a:t>
              </a:r>
            </a:p>
          </p:txBody>
        </p:sp>
        <p:sp>
          <p:nvSpPr>
            <p:cNvPr id="29723" name="Text Box 35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</p:grpSp>
      <p:sp>
        <p:nvSpPr>
          <p:cNvPr id="29707" name="Text Box 36"/>
          <p:cNvSpPr txBox="1">
            <a:spLocks noChangeArrowheads="1"/>
          </p:cNvSpPr>
          <p:nvPr/>
        </p:nvSpPr>
        <p:spPr bwMode="auto">
          <a:xfrm>
            <a:off x="4191000" y="2546350"/>
            <a:ext cx="4435475" cy="3794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r>
              <a:rPr lang="en-US" sz="1800"/>
              <a:t>Find the time constant </a:t>
            </a:r>
            <a:r>
              <a:rPr lang="el-GR" sz="1800" b="1">
                <a:cs typeface="Times New Roman" pitchFamily="18" charset="0"/>
              </a:rPr>
              <a:t>τ</a:t>
            </a:r>
          </a:p>
        </p:txBody>
      </p:sp>
      <p:graphicFrame>
        <p:nvGraphicFramePr>
          <p:cNvPr id="29699" name="Object 38"/>
          <p:cNvGraphicFramePr>
            <a:graphicFrameLocks noChangeAspect="1"/>
          </p:cNvGraphicFramePr>
          <p:nvPr>
            <p:ph sz="quarter" idx="2"/>
          </p:nvPr>
        </p:nvGraphicFramePr>
        <p:xfrm>
          <a:off x="4876800" y="5105400"/>
          <a:ext cx="974725" cy="515938"/>
        </p:xfrm>
        <a:graphic>
          <a:graphicData uri="http://schemas.openxmlformats.org/presentationml/2006/ole">
            <p:oleObj spid="_x0000_s29699" name="Equation" r:id="rId4" imgW="431640" imgH="228600" progId="Equation.3">
              <p:embed/>
            </p:oleObj>
          </a:graphicData>
        </a:graphic>
      </p:graphicFrame>
      <p:graphicFrame>
        <p:nvGraphicFramePr>
          <p:cNvPr id="29700" name="Object 40"/>
          <p:cNvGraphicFramePr>
            <a:graphicFrameLocks noChangeAspect="1"/>
          </p:cNvGraphicFramePr>
          <p:nvPr/>
        </p:nvGraphicFramePr>
        <p:xfrm>
          <a:off x="6496050" y="5105400"/>
          <a:ext cx="971550" cy="887413"/>
        </p:xfrm>
        <a:graphic>
          <a:graphicData uri="http://schemas.openxmlformats.org/presentationml/2006/ole">
            <p:oleObj spid="_x0000_s29700" name="Equation" r:id="rId5" imgW="444240" imgH="406080" progId="Equation.3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072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3072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AE9A929-DD08-485A-9960-27F67C8A6F81}" type="slidenum">
              <a:rPr lang="en-US"/>
              <a:pPr lvl="1"/>
              <a:t>46</a:t>
            </a:fld>
            <a:endParaRPr lang="en-US"/>
          </a:p>
        </p:txBody>
      </p:sp>
      <p:sp>
        <p:nvSpPr>
          <p:cNvPr id="307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307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Example3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s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</a:t>
            </a:r>
            <a:r>
              <a:rPr lang="en-US" sz="2000" b="1" smtClean="0">
                <a:cs typeface="Times New Roman" pitchFamily="18" charset="0"/>
              </a:rPr>
              <a:t> v</a:t>
            </a:r>
            <a:r>
              <a:rPr lang="en-US" sz="2000" b="1" baseline="-25000" smtClean="0">
                <a:cs typeface="Times New Roman" pitchFamily="18" charset="0"/>
              </a:rPr>
              <a:t>C</a:t>
            </a:r>
            <a:r>
              <a:rPr lang="en-US" sz="2000" b="1" smtClean="0">
                <a:cs typeface="Times New Roman" pitchFamily="18" charset="0"/>
              </a:rPr>
              <a:t>(0</a:t>
            </a:r>
            <a:r>
              <a:rPr lang="en-US" sz="2000" b="1" baseline="30000" smtClean="0">
                <a:cs typeface="Times New Roman" pitchFamily="18" charset="0"/>
              </a:rPr>
              <a:t>–</a:t>
            </a:r>
            <a:r>
              <a:rPr lang="en-US" sz="2000" b="1" smtClean="0">
                <a:cs typeface="Times New Roman" pitchFamily="18" charset="0"/>
              </a:rPr>
              <a:t>) </a:t>
            </a:r>
            <a:r>
              <a:rPr lang="en-US" sz="2000" smtClean="0">
                <a:cs typeface="Times New Roman" pitchFamily="18" charset="0"/>
              </a:rPr>
              <a:t>= 5V,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smtClean="0">
                <a:cs typeface="Times New Roman" pitchFamily="18" charset="0"/>
              </a:rPr>
              <a:t> = 1000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470uF</a:t>
            </a:r>
          </a:p>
        </p:txBody>
      </p:sp>
      <p:grpSp>
        <p:nvGrpSpPr>
          <p:cNvPr id="30728" name="Group 5"/>
          <p:cNvGrpSpPr>
            <a:grpSpLocks/>
          </p:cNvGrpSpPr>
          <p:nvPr/>
        </p:nvGrpSpPr>
        <p:grpSpPr bwMode="auto">
          <a:xfrm>
            <a:off x="96838" y="2752725"/>
            <a:ext cx="3914775" cy="1668463"/>
            <a:chOff x="61" y="1734"/>
            <a:chExt cx="2466" cy="1051"/>
          </a:xfrm>
        </p:grpSpPr>
        <p:sp>
          <p:nvSpPr>
            <p:cNvPr id="30730" name="Text Box 6"/>
            <p:cNvSpPr txBox="1">
              <a:spLocks noChangeArrowheads="1"/>
            </p:cNvSpPr>
            <p:nvPr/>
          </p:nvSpPr>
          <p:spPr bwMode="auto">
            <a:xfrm>
              <a:off x="1393" y="1734"/>
              <a:ext cx="2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</a:p>
          </p:txBody>
        </p:sp>
        <p:cxnSp>
          <p:nvCxnSpPr>
            <p:cNvPr id="30731" name="AutoShape 7"/>
            <p:cNvCxnSpPr>
              <a:cxnSpLocks noChangeShapeType="1"/>
              <a:stCxn id="30752" idx="1"/>
              <a:endCxn id="30747" idx="4"/>
            </p:cNvCxnSpPr>
            <p:nvPr/>
          </p:nvCxnSpPr>
          <p:spPr bwMode="auto">
            <a:xfrm rot="5400000">
              <a:off x="1199" y="1803"/>
              <a:ext cx="124" cy="1471"/>
            </a:xfrm>
            <a:prstGeom prst="bentConnector3">
              <a:avLst>
                <a:gd name="adj1" fmla="val 32419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0732" name="Group 8"/>
            <p:cNvGrpSpPr>
              <a:grpSpLocks/>
            </p:cNvGrpSpPr>
            <p:nvPr/>
          </p:nvGrpSpPr>
          <p:grpSpPr bwMode="auto">
            <a:xfrm rot="5400000" flipH="1" flipV="1">
              <a:off x="1467" y="1882"/>
              <a:ext cx="112" cy="287"/>
              <a:chOff x="3450" y="2313"/>
              <a:chExt cx="111" cy="216"/>
            </a:xfrm>
          </p:grpSpPr>
          <p:sp>
            <p:nvSpPr>
              <p:cNvPr id="30754" name="Line 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5" name="Line 1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6" name="Line 1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7" name="Line 1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8" name="Line 1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9" name="Line 1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0" name="Line 1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0733" name="AutoShape 16"/>
            <p:cNvCxnSpPr>
              <a:cxnSpLocks noChangeShapeType="1"/>
              <a:stCxn id="30753" idx="1"/>
              <a:endCxn id="30756" idx="1"/>
            </p:cNvCxnSpPr>
            <p:nvPr/>
          </p:nvCxnSpPr>
          <p:spPr bwMode="auto">
            <a:xfrm rot="5400000" flipH="1">
              <a:off x="1653" y="2037"/>
              <a:ext cx="355" cy="3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0734" name="AutoShape 17"/>
            <p:cNvCxnSpPr>
              <a:cxnSpLocks noChangeShapeType="1"/>
              <a:stCxn id="30750" idx="0"/>
              <a:endCxn id="30738" idx="2"/>
            </p:cNvCxnSpPr>
            <p:nvPr/>
          </p:nvCxnSpPr>
          <p:spPr bwMode="auto">
            <a:xfrm rot="-5400000">
              <a:off x="531" y="2021"/>
              <a:ext cx="214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0735" name="Group 18"/>
            <p:cNvGrpSpPr>
              <a:grpSpLocks/>
            </p:cNvGrpSpPr>
            <p:nvPr/>
          </p:nvGrpSpPr>
          <p:grpSpPr bwMode="auto">
            <a:xfrm>
              <a:off x="1852" y="2379"/>
              <a:ext cx="288" cy="97"/>
              <a:chOff x="2291" y="2742"/>
              <a:chExt cx="288" cy="97"/>
            </a:xfrm>
          </p:grpSpPr>
          <p:sp>
            <p:nvSpPr>
              <p:cNvPr id="30752" name="Freeform 19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3" name="Freeform 20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36" name="Text Box 21"/>
            <p:cNvSpPr txBox="1">
              <a:spLocks noChangeArrowheads="1"/>
            </p:cNvSpPr>
            <p:nvPr/>
          </p:nvSpPr>
          <p:spPr bwMode="auto">
            <a:xfrm>
              <a:off x="1632" y="230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30737" name="Group 22"/>
            <p:cNvGrpSpPr>
              <a:grpSpLocks/>
            </p:cNvGrpSpPr>
            <p:nvPr/>
          </p:nvGrpSpPr>
          <p:grpSpPr bwMode="auto">
            <a:xfrm>
              <a:off x="61" y="2102"/>
              <a:ext cx="630" cy="634"/>
              <a:chOff x="95" y="2426"/>
              <a:chExt cx="630" cy="634"/>
            </a:xfrm>
          </p:grpSpPr>
          <p:sp>
            <p:nvSpPr>
              <p:cNvPr id="30746" name="Text Box 23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30747" name="Oval 24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48" name="Text Box 25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30749" name="Text Box 26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30750" name="Text Box 27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30751" name="Text Box 28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30738" name="Oval 29"/>
            <p:cNvSpPr>
              <a:spLocks noChangeArrowheads="1"/>
            </p:cNvSpPr>
            <p:nvPr/>
          </p:nvSpPr>
          <p:spPr bwMode="auto">
            <a:xfrm>
              <a:off x="751" y="198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9" name="Oval 30"/>
            <p:cNvSpPr>
              <a:spLocks noChangeArrowheads="1"/>
            </p:cNvSpPr>
            <p:nvPr/>
          </p:nvSpPr>
          <p:spPr bwMode="auto">
            <a:xfrm>
              <a:off x="1087" y="199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740" name="AutoShape 31"/>
            <p:cNvCxnSpPr>
              <a:cxnSpLocks noChangeShapeType="1"/>
              <a:stCxn id="30754" idx="0"/>
              <a:endCxn id="30739" idx="6"/>
            </p:cNvCxnSpPr>
            <p:nvPr/>
          </p:nvCxnSpPr>
          <p:spPr bwMode="auto">
            <a:xfrm flipH="1">
              <a:off x="1170" y="2034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0741" name="Line 32"/>
            <p:cNvSpPr>
              <a:spLocks noChangeShapeType="1"/>
            </p:cNvSpPr>
            <p:nvPr/>
          </p:nvSpPr>
          <p:spPr bwMode="auto">
            <a:xfrm>
              <a:off x="834" y="2024"/>
              <a:ext cx="253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2" name="Text Box 33"/>
            <p:cNvSpPr txBox="1">
              <a:spLocks noChangeArrowheads="1"/>
            </p:cNvSpPr>
            <p:nvPr/>
          </p:nvSpPr>
          <p:spPr bwMode="auto">
            <a:xfrm>
              <a:off x="682" y="2025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sp>
          <p:nvSpPr>
            <p:cNvPr id="30743" name="Arc 34"/>
            <p:cNvSpPr>
              <a:spLocks/>
            </p:cNvSpPr>
            <p:nvPr/>
          </p:nvSpPr>
          <p:spPr bwMode="auto">
            <a:xfrm>
              <a:off x="742" y="2229"/>
              <a:ext cx="910" cy="556"/>
            </a:xfrm>
            <a:custGeom>
              <a:avLst/>
              <a:gdLst>
                <a:gd name="T0" fmla="*/ 618 w 43200"/>
                <a:gd name="T1" fmla="*/ 0 h 41772"/>
                <a:gd name="T2" fmla="*/ 195 w 43200"/>
                <a:gd name="T3" fmla="*/ 32 h 41772"/>
                <a:gd name="T4" fmla="*/ 455 w 43200"/>
                <a:gd name="T5" fmla="*/ 268 h 41772"/>
                <a:gd name="T6" fmla="*/ 0 60000 65536"/>
                <a:gd name="T7" fmla="*/ 0 60000 65536"/>
                <a:gd name="T8" fmla="*/ 0 60000 65536"/>
                <a:gd name="T9" fmla="*/ 0 w 43200"/>
                <a:gd name="T10" fmla="*/ 0 h 41772"/>
                <a:gd name="T11" fmla="*/ 43200 w 43200"/>
                <a:gd name="T12" fmla="*/ 41772 h 417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1772" fill="none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</a:path>
                <a:path w="43200" h="41772" stroke="0" extrusionOk="0">
                  <a:moveTo>
                    <a:pt x="29323" y="-1"/>
                  </a:moveTo>
                  <a:cubicBezTo>
                    <a:pt x="37680" y="3199"/>
                    <a:pt x="43200" y="11222"/>
                    <a:pt x="43200" y="20172"/>
                  </a:cubicBezTo>
                  <a:cubicBezTo>
                    <a:pt x="43200" y="32101"/>
                    <a:pt x="33529" y="41772"/>
                    <a:pt x="21600" y="41772"/>
                  </a:cubicBezTo>
                  <a:cubicBezTo>
                    <a:pt x="9670" y="41772"/>
                    <a:pt x="0" y="32101"/>
                    <a:pt x="0" y="20172"/>
                  </a:cubicBezTo>
                  <a:cubicBezTo>
                    <a:pt x="-1" y="13096"/>
                    <a:pt x="3464" y="6470"/>
                    <a:pt x="9275" y="2433"/>
                  </a:cubicBezTo>
                  <a:lnTo>
                    <a:pt x="21600" y="20172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Text Box 35"/>
            <p:cNvSpPr txBox="1">
              <a:spLocks noChangeArrowheads="1"/>
            </p:cNvSpPr>
            <p:nvPr/>
          </p:nvSpPr>
          <p:spPr bwMode="auto">
            <a:xfrm>
              <a:off x="1044" y="2457"/>
              <a:ext cx="30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 i="1"/>
                <a:t>i</a:t>
              </a:r>
              <a:r>
                <a:rPr lang="en-US" sz="1800" b="1"/>
                <a:t>(t)</a:t>
              </a:r>
            </a:p>
          </p:txBody>
        </p:sp>
        <p:sp>
          <p:nvSpPr>
            <p:cNvPr id="30745" name="Text Box 36"/>
            <p:cNvSpPr txBox="1">
              <a:spLocks noChangeArrowheads="1"/>
            </p:cNvSpPr>
            <p:nvPr/>
          </p:nvSpPr>
          <p:spPr bwMode="auto">
            <a:xfrm>
              <a:off x="2126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</p:grpSp>
      <p:sp>
        <p:nvSpPr>
          <p:cNvPr id="30729" name="Text Box 37"/>
          <p:cNvSpPr txBox="1">
            <a:spLocks noChangeArrowheads="1"/>
          </p:cNvSpPr>
          <p:nvPr/>
        </p:nvSpPr>
        <p:spPr bwMode="auto">
          <a:xfrm>
            <a:off x="4191000" y="2546350"/>
            <a:ext cx="4435475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 sz="1800">
                <a:cs typeface="Times New Roman" pitchFamily="18" charset="0"/>
              </a:rPr>
              <a:t>Write the complete response</a:t>
            </a:r>
          </a:p>
          <a:p>
            <a:pPr marL="457200" indent="-457200" algn="l"/>
            <a:r>
              <a:rPr lang="en-US" b="1">
                <a:solidFill>
                  <a:schemeClr val="bg2"/>
                </a:solidFill>
              </a:rPr>
              <a:t>	</a:t>
            </a:r>
            <a:r>
              <a:rPr lang="en-US" sz="1800" b="1"/>
              <a:t>x(t) = x(∞) + [x(0) - x(∞)]e</a:t>
            </a:r>
            <a:r>
              <a:rPr lang="en-US" sz="1800" b="1" baseline="30000"/>
              <a:t>-t/</a:t>
            </a:r>
            <a:r>
              <a:rPr lang="el-GR" sz="1800" b="1" baseline="30000"/>
              <a:t>τ</a:t>
            </a:r>
            <a:endParaRPr lang="el-GR" sz="2000" baseline="30000">
              <a:cs typeface="Times New Roman" pitchFamily="18" charset="0"/>
            </a:endParaRPr>
          </a:p>
        </p:txBody>
      </p:sp>
      <p:graphicFrame>
        <p:nvGraphicFramePr>
          <p:cNvPr id="30722" name="Object 40"/>
          <p:cNvGraphicFramePr>
            <a:graphicFrameLocks noChangeAspect="1"/>
          </p:cNvGraphicFramePr>
          <p:nvPr/>
        </p:nvGraphicFramePr>
        <p:xfrm>
          <a:off x="3883025" y="4240213"/>
          <a:ext cx="4879975" cy="1585912"/>
        </p:xfrm>
        <a:graphic>
          <a:graphicData uri="http://schemas.openxmlformats.org/presentationml/2006/ole">
            <p:oleObj spid="_x0000_s30722" name="Equation" r:id="rId3" imgW="2145960" imgH="698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041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6042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4133D7B-3721-4CFD-81BF-38253C1F57FD}" type="slidenum">
              <a:rPr lang="en-US"/>
              <a:pPr lvl="1"/>
              <a:t>47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a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b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5V,</a:t>
            </a:r>
            <a:r>
              <a:rPr lang="en-US" sz="2000" b="1" smtClean="0">
                <a:cs typeface="Times New Roman" pitchFamily="18" charset="0"/>
              </a:rPr>
              <a:t> 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pSp>
        <p:nvGrpSpPr>
          <p:cNvPr id="60423" name="Group 76"/>
          <p:cNvGrpSpPr>
            <a:grpSpLocks/>
          </p:cNvGrpSpPr>
          <p:nvPr/>
        </p:nvGrpSpPr>
        <p:grpSpPr bwMode="auto">
          <a:xfrm>
            <a:off x="0" y="2170113"/>
            <a:ext cx="5337175" cy="1792287"/>
            <a:chOff x="55" y="1751"/>
            <a:chExt cx="3362" cy="1129"/>
          </a:xfrm>
        </p:grpSpPr>
        <p:sp>
          <p:nvSpPr>
            <p:cNvPr id="60424" name="Text Box 5"/>
            <p:cNvSpPr txBox="1">
              <a:spLocks noChangeArrowheads="1"/>
            </p:cNvSpPr>
            <p:nvPr/>
          </p:nvSpPr>
          <p:spPr bwMode="auto">
            <a:xfrm>
              <a:off x="2359" y="1758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3</a:t>
              </a:r>
            </a:p>
          </p:txBody>
        </p:sp>
        <p:cxnSp>
          <p:nvCxnSpPr>
            <p:cNvPr id="60425" name="AutoShape 7"/>
            <p:cNvCxnSpPr>
              <a:cxnSpLocks noChangeShapeType="1"/>
              <a:stCxn id="60442" idx="2"/>
              <a:endCxn id="60477" idx="4"/>
            </p:cNvCxnSpPr>
            <p:nvPr/>
          </p:nvCxnSpPr>
          <p:spPr bwMode="auto">
            <a:xfrm rot="10800000">
              <a:off x="525" y="2601"/>
              <a:ext cx="606" cy="2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60426" name="Group 8"/>
            <p:cNvGrpSpPr>
              <a:grpSpLocks/>
            </p:cNvGrpSpPr>
            <p:nvPr/>
          </p:nvGrpSpPr>
          <p:grpSpPr bwMode="auto">
            <a:xfrm rot="5400000" flipH="1" flipV="1">
              <a:off x="2489" y="1881"/>
              <a:ext cx="112" cy="287"/>
              <a:chOff x="3450" y="2313"/>
              <a:chExt cx="111" cy="216"/>
            </a:xfrm>
          </p:grpSpPr>
          <p:sp>
            <p:nvSpPr>
              <p:cNvPr id="60484" name="Line 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85" name="Line 1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86" name="Line 1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87" name="Line 1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88" name="Line 1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89" name="Line 1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90" name="Line 1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60427" name="AutoShape 16"/>
            <p:cNvCxnSpPr>
              <a:cxnSpLocks noChangeShapeType="1"/>
              <a:stCxn id="60457" idx="0"/>
              <a:endCxn id="60486" idx="1"/>
            </p:cNvCxnSpPr>
            <p:nvPr/>
          </p:nvCxnSpPr>
          <p:spPr bwMode="auto">
            <a:xfrm rot="5400000" flipH="1">
              <a:off x="2739" y="1972"/>
              <a:ext cx="218" cy="3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60428" name="AutoShape 17"/>
            <p:cNvCxnSpPr>
              <a:cxnSpLocks noChangeShapeType="1"/>
              <a:stCxn id="60480" idx="0"/>
              <a:endCxn id="60469" idx="0"/>
            </p:cNvCxnSpPr>
            <p:nvPr/>
          </p:nvCxnSpPr>
          <p:spPr bwMode="auto">
            <a:xfrm rot="-5400000">
              <a:off x="503" y="2054"/>
              <a:ext cx="209" cy="16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60429" name="Group 18"/>
            <p:cNvGrpSpPr>
              <a:grpSpLocks/>
            </p:cNvGrpSpPr>
            <p:nvPr/>
          </p:nvGrpSpPr>
          <p:grpSpPr bwMode="auto">
            <a:xfrm>
              <a:off x="1879" y="2379"/>
              <a:ext cx="288" cy="97"/>
              <a:chOff x="2291" y="2742"/>
              <a:chExt cx="288" cy="97"/>
            </a:xfrm>
          </p:grpSpPr>
          <p:sp>
            <p:nvSpPr>
              <p:cNvPr id="60482" name="Freeform 19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83" name="Freeform 20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430" name="Text Box 21"/>
            <p:cNvSpPr txBox="1">
              <a:spLocks noChangeArrowheads="1"/>
            </p:cNvSpPr>
            <p:nvPr/>
          </p:nvSpPr>
          <p:spPr bwMode="auto">
            <a:xfrm>
              <a:off x="1680" y="230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60431" name="Group 22"/>
            <p:cNvGrpSpPr>
              <a:grpSpLocks/>
            </p:cNvGrpSpPr>
            <p:nvPr/>
          </p:nvGrpSpPr>
          <p:grpSpPr bwMode="auto">
            <a:xfrm>
              <a:off x="55" y="2102"/>
              <a:ext cx="636" cy="634"/>
              <a:chOff x="89" y="2426"/>
              <a:chExt cx="636" cy="634"/>
            </a:xfrm>
          </p:grpSpPr>
          <p:sp>
            <p:nvSpPr>
              <p:cNvPr id="60476" name="Text Box 23"/>
              <p:cNvSpPr txBox="1">
                <a:spLocks noChangeArrowheads="1"/>
              </p:cNvSpPr>
              <p:nvPr/>
            </p:nvSpPr>
            <p:spPr bwMode="auto">
              <a:xfrm>
                <a:off x="89" y="2426"/>
                <a:ext cx="248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a</a:t>
                </a:r>
              </a:p>
              <a:p>
                <a:endParaRPr lang="en-US" sz="2000"/>
              </a:p>
            </p:txBody>
          </p:sp>
          <p:sp>
            <p:nvSpPr>
              <p:cNvPr id="60477" name="Oval 24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78" name="Text Box 25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60479" name="Text Box 26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60480" name="Text Box 27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60481" name="Text Box 28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60432" name="Oval 29"/>
            <p:cNvSpPr>
              <a:spLocks noChangeArrowheads="1"/>
            </p:cNvSpPr>
            <p:nvPr/>
          </p:nvSpPr>
          <p:spPr bwMode="auto">
            <a:xfrm>
              <a:off x="1413" y="198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3" name="Oval 30"/>
            <p:cNvSpPr>
              <a:spLocks noChangeArrowheads="1"/>
            </p:cNvSpPr>
            <p:nvPr/>
          </p:nvSpPr>
          <p:spPr bwMode="auto">
            <a:xfrm>
              <a:off x="1749" y="199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0434" name="AutoShape 31"/>
            <p:cNvCxnSpPr>
              <a:cxnSpLocks noChangeShapeType="1"/>
              <a:stCxn id="60484" idx="0"/>
              <a:endCxn id="60446" idx="6"/>
            </p:cNvCxnSpPr>
            <p:nvPr/>
          </p:nvCxnSpPr>
          <p:spPr bwMode="auto">
            <a:xfrm flipH="1">
              <a:off x="2064" y="2033"/>
              <a:ext cx="3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0435" name="Line 32"/>
            <p:cNvSpPr>
              <a:spLocks noChangeShapeType="1"/>
            </p:cNvSpPr>
            <p:nvPr/>
          </p:nvSpPr>
          <p:spPr bwMode="auto">
            <a:xfrm flipV="1">
              <a:off x="1496" y="1859"/>
              <a:ext cx="253" cy="1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436" name="Arc 33"/>
            <p:cNvSpPr>
              <a:spLocks/>
            </p:cNvSpPr>
            <p:nvPr/>
          </p:nvSpPr>
          <p:spPr bwMode="auto">
            <a:xfrm>
              <a:off x="1544" y="1896"/>
              <a:ext cx="157" cy="203"/>
            </a:xfrm>
            <a:custGeom>
              <a:avLst/>
              <a:gdLst>
                <a:gd name="T0" fmla="*/ 0 w 21600"/>
                <a:gd name="T1" fmla="*/ 0 h 21600"/>
                <a:gd name="T2" fmla="*/ 157 w 21600"/>
                <a:gd name="T3" fmla="*/ 203 h 21600"/>
                <a:gd name="T4" fmla="*/ 0 w 21600"/>
                <a:gd name="T5" fmla="*/ 20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7" name="Text Box 34"/>
            <p:cNvSpPr txBox="1">
              <a:spLocks noChangeArrowheads="1"/>
            </p:cNvSpPr>
            <p:nvPr/>
          </p:nvSpPr>
          <p:spPr bwMode="auto">
            <a:xfrm>
              <a:off x="1392" y="2044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sp>
          <p:nvSpPr>
            <p:cNvPr id="60438" name="Text Box 37"/>
            <p:cNvSpPr txBox="1">
              <a:spLocks noChangeArrowheads="1"/>
            </p:cNvSpPr>
            <p:nvPr/>
          </p:nvSpPr>
          <p:spPr bwMode="auto">
            <a:xfrm>
              <a:off x="2174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  <p:grpSp>
          <p:nvGrpSpPr>
            <p:cNvPr id="60439" name="Group 38"/>
            <p:cNvGrpSpPr>
              <a:grpSpLocks/>
            </p:cNvGrpSpPr>
            <p:nvPr/>
          </p:nvGrpSpPr>
          <p:grpSpPr bwMode="auto">
            <a:xfrm rot="5400000" flipH="1" flipV="1">
              <a:off x="779" y="1880"/>
              <a:ext cx="112" cy="287"/>
              <a:chOff x="3450" y="2313"/>
              <a:chExt cx="111" cy="216"/>
            </a:xfrm>
          </p:grpSpPr>
          <p:sp>
            <p:nvSpPr>
              <p:cNvPr id="60469" name="Line 3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0" name="Line 4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1" name="Line 4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2" name="Line 4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3" name="Line 4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4" name="Line 4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75" name="Line 4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440" name="Oval 46"/>
            <p:cNvSpPr>
              <a:spLocks noChangeArrowheads="1"/>
            </p:cNvSpPr>
            <p:nvPr/>
          </p:nvSpPr>
          <p:spPr bwMode="auto">
            <a:xfrm>
              <a:off x="1124" y="198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0441" name="AutoShape 47"/>
            <p:cNvCxnSpPr>
              <a:cxnSpLocks noChangeShapeType="1"/>
              <a:stCxn id="60440" idx="2"/>
              <a:endCxn id="60471" idx="1"/>
            </p:cNvCxnSpPr>
            <p:nvPr/>
          </p:nvCxnSpPr>
          <p:spPr bwMode="auto">
            <a:xfrm flipH="1" flipV="1">
              <a:off x="978" y="2022"/>
              <a:ext cx="146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0442" name="Oval 48"/>
            <p:cNvSpPr>
              <a:spLocks noChangeArrowheads="1"/>
            </p:cNvSpPr>
            <p:nvPr/>
          </p:nvSpPr>
          <p:spPr bwMode="auto">
            <a:xfrm>
              <a:off x="1131" y="280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443" name="Group 49"/>
            <p:cNvGrpSpPr>
              <a:grpSpLocks/>
            </p:cNvGrpSpPr>
            <p:nvPr/>
          </p:nvGrpSpPr>
          <p:grpSpPr bwMode="auto">
            <a:xfrm>
              <a:off x="1117" y="2304"/>
              <a:ext cx="111" cy="216"/>
              <a:chOff x="1670" y="2765"/>
              <a:chExt cx="111" cy="216"/>
            </a:xfrm>
          </p:grpSpPr>
          <p:sp>
            <p:nvSpPr>
              <p:cNvPr id="60462" name="Line 50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63" name="Line 51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64" name="Line 52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65" name="Line 53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66" name="Line 54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67" name="Line 55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68" name="Line 56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60444" name="AutoShape 57"/>
            <p:cNvCxnSpPr>
              <a:cxnSpLocks noChangeShapeType="1"/>
              <a:stCxn id="60442" idx="0"/>
              <a:endCxn id="60464" idx="1"/>
            </p:cNvCxnSpPr>
            <p:nvPr/>
          </p:nvCxnSpPr>
          <p:spPr bwMode="auto">
            <a:xfrm flipV="1">
              <a:off x="1173" y="2520"/>
              <a:ext cx="1" cy="28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0445" name="AutoShape 58"/>
            <p:cNvCxnSpPr>
              <a:cxnSpLocks noChangeShapeType="1"/>
              <a:stCxn id="60440" idx="4"/>
              <a:endCxn id="60462" idx="0"/>
            </p:cNvCxnSpPr>
            <p:nvPr/>
          </p:nvCxnSpPr>
          <p:spPr bwMode="auto">
            <a:xfrm flipH="1">
              <a:off x="1165" y="2064"/>
              <a:ext cx="1" cy="24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0446" name="Oval 59"/>
            <p:cNvSpPr>
              <a:spLocks noChangeArrowheads="1"/>
            </p:cNvSpPr>
            <p:nvPr/>
          </p:nvSpPr>
          <p:spPr bwMode="auto">
            <a:xfrm>
              <a:off x="1981" y="199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0447" name="AutoShape 60"/>
            <p:cNvCxnSpPr>
              <a:cxnSpLocks noChangeShapeType="1"/>
              <a:stCxn id="60440" idx="6"/>
              <a:endCxn id="60432" idx="2"/>
            </p:cNvCxnSpPr>
            <p:nvPr/>
          </p:nvCxnSpPr>
          <p:spPr bwMode="auto">
            <a:xfrm>
              <a:off x="1207" y="2026"/>
              <a:ext cx="20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0448" name="AutoShape 61"/>
            <p:cNvCxnSpPr>
              <a:cxnSpLocks noChangeShapeType="1"/>
              <a:stCxn id="60433" idx="6"/>
              <a:endCxn id="60446" idx="2"/>
            </p:cNvCxnSpPr>
            <p:nvPr/>
          </p:nvCxnSpPr>
          <p:spPr bwMode="auto">
            <a:xfrm flipV="1">
              <a:off x="1832" y="2033"/>
              <a:ext cx="14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0449" name="Oval 62"/>
            <p:cNvSpPr>
              <a:spLocks noChangeArrowheads="1"/>
            </p:cNvSpPr>
            <p:nvPr/>
          </p:nvSpPr>
          <p:spPr bwMode="auto">
            <a:xfrm>
              <a:off x="1981" y="280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0450" name="AutoShape 63"/>
            <p:cNvCxnSpPr>
              <a:cxnSpLocks noChangeShapeType="1"/>
              <a:stCxn id="60446" idx="4"/>
              <a:endCxn id="60483" idx="1"/>
            </p:cNvCxnSpPr>
            <p:nvPr/>
          </p:nvCxnSpPr>
          <p:spPr bwMode="auto">
            <a:xfrm>
              <a:off x="2023" y="2071"/>
              <a:ext cx="0" cy="3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0451" name="AutoShape 64"/>
            <p:cNvCxnSpPr>
              <a:cxnSpLocks noChangeShapeType="1"/>
              <a:stCxn id="60449" idx="0"/>
              <a:endCxn id="60482" idx="1"/>
            </p:cNvCxnSpPr>
            <p:nvPr/>
          </p:nvCxnSpPr>
          <p:spPr bwMode="auto">
            <a:xfrm flipV="1">
              <a:off x="2023" y="2477"/>
              <a:ext cx="0" cy="32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0452" name="AutoShape 65"/>
            <p:cNvCxnSpPr>
              <a:cxnSpLocks noChangeShapeType="1"/>
              <a:stCxn id="60442" idx="6"/>
              <a:endCxn id="60449" idx="2"/>
            </p:cNvCxnSpPr>
            <p:nvPr/>
          </p:nvCxnSpPr>
          <p:spPr bwMode="auto">
            <a:xfrm>
              <a:off x="1214" y="2842"/>
              <a:ext cx="76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0453" name="Text Box 67"/>
            <p:cNvSpPr txBox="1">
              <a:spLocks noChangeArrowheads="1"/>
            </p:cNvSpPr>
            <p:nvPr/>
          </p:nvSpPr>
          <p:spPr bwMode="auto">
            <a:xfrm>
              <a:off x="3163" y="2304"/>
              <a:ext cx="25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b</a:t>
              </a:r>
              <a:endParaRPr lang="en-US" sz="2000"/>
            </a:p>
          </p:txBody>
        </p:sp>
        <p:sp>
          <p:nvSpPr>
            <p:cNvPr id="60454" name="Oval 68"/>
            <p:cNvSpPr>
              <a:spLocks noChangeArrowheads="1"/>
            </p:cNvSpPr>
            <p:nvPr/>
          </p:nvSpPr>
          <p:spPr bwMode="auto">
            <a:xfrm>
              <a:off x="2842" y="2291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5" name="Text Box 69"/>
            <p:cNvSpPr txBox="1">
              <a:spLocks noChangeArrowheads="1"/>
            </p:cNvSpPr>
            <p:nvPr/>
          </p:nvSpPr>
          <p:spPr bwMode="auto">
            <a:xfrm>
              <a:off x="2951" y="2273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60456" name="Text Box 70"/>
            <p:cNvSpPr txBox="1">
              <a:spLocks noChangeArrowheads="1"/>
            </p:cNvSpPr>
            <p:nvPr/>
          </p:nvSpPr>
          <p:spPr bwMode="auto">
            <a:xfrm>
              <a:off x="2948" y="2335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60457" name="Text Box 71"/>
            <p:cNvSpPr txBox="1">
              <a:spLocks noChangeArrowheads="1"/>
            </p:cNvSpPr>
            <p:nvPr/>
          </p:nvSpPr>
          <p:spPr bwMode="auto">
            <a:xfrm>
              <a:off x="2909" y="2241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+</a:t>
              </a:r>
            </a:p>
            <a:p>
              <a:r>
                <a:rPr lang="en-US" sz="1800"/>
                <a:t>–</a:t>
              </a:r>
            </a:p>
          </p:txBody>
        </p:sp>
        <p:sp>
          <p:nvSpPr>
            <p:cNvPr id="60458" name="Text Box 72"/>
            <p:cNvSpPr txBox="1">
              <a:spLocks noChangeArrowheads="1"/>
            </p:cNvSpPr>
            <p:nvPr/>
          </p:nvSpPr>
          <p:spPr bwMode="auto">
            <a:xfrm>
              <a:off x="2952" y="232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cxnSp>
          <p:nvCxnSpPr>
            <p:cNvPr id="60459" name="AutoShape 73"/>
            <p:cNvCxnSpPr>
              <a:cxnSpLocks noChangeShapeType="1"/>
              <a:stCxn id="60449" idx="6"/>
              <a:endCxn id="60457" idx="2"/>
            </p:cNvCxnSpPr>
            <p:nvPr/>
          </p:nvCxnSpPr>
          <p:spPr bwMode="auto">
            <a:xfrm flipV="1">
              <a:off x="2064" y="2645"/>
              <a:ext cx="944" cy="19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60460" name="Text Box 74"/>
            <p:cNvSpPr txBox="1">
              <a:spLocks noChangeArrowheads="1"/>
            </p:cNvSpPr>
            <p:nvPr/>
          </p:nvSpPr>
          <p:spPr bwMode="auto">
            <a:xfrm>
              <a:off x="638" y="1751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1</a:t>
              </a:r>
            </a:p>
          </p:txBody>
        </p:sp>
        <p:sp>
          <p:nvSpPr>
            <p:cNvPr id="60461" name="Text Box 75"/>
            <p:cNvSpPr txBox="1">
              <a:spLocks noChangeArrowheads="1"/>
            </p:cNvSpPr>
            <p:nvPr/>
          </p:nvSpPr>
          <p:spPr bwMode="auto">
            <a:xfrm>
              <a:off x="848" y="2265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2</a:t>
              </a:r>
            </a:p>
          </p:txBody>
        </p:sp>
      </p:grp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174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3175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94092B0-F759-4B41-9DF6-C2DB680E99BC}" type="slidenum">
              <a:rPr lang="en-US"/>
              <a:pPr lvl="1"/>
              <a:t>48</a:t>
            </a:fld>
            <a:endParaRPr lang="en-US"/>
          </a:p>
        </p:txBody>
      </p:sp>
      <p:sp>
        <p:nvSpPr>
          <p:cNvPr id="317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317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a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b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5V,</a:t>
            </a:r>
            <a:r>
              <a:rPr lang="en-US" sz="2000" b="1" smtClean="0">
                <a:cs typeface="Times New Roman" pitchFamily="18" charset="0"/>
              </a:rPr>
              <a:t> 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pSp>
        <p:nvGrpSpPr>
          <p:cNvPr id="31753" name="Group 4"/>
          <p:cNvGrpSpPr>
            <a:grpSpLocks/>
          </p:cNvGrpSpPr>
          <p:nvPr/>
        </p:nvGrpSpPr>
        <p:grpSpPr bwMode="auto">
          <a:xfrm>
            <a:off x="0" y="2170113"/>
            <a:ext cx="5337175" cy="1792287"/>
            <a:chOff x="55" y="1751"/>
            <a:chExt cx="3362" cy="1129"/>
          </a:xfrm>
        </p:grpSpPr>
        <p:sp>
          <p:nvSpPr>
            <p:cNvPr id="31757" name="Text Box 5"/>
            <p:cNvSpPr txBox="1">
              <a:spLocks noChangeArrowheads="1"/>
            </p:cNvSpPr>
            <p:nvPr/>
          </p:nvSpPr>
          <p:spPr bwMode="auto">
            <a:xfrm>
              <a:off x="2359" y="1758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3</a:t>
              </a:r>
            </a:p>
          </p:txBody>
        </p:sp>
        <p:cxnSp>
          <p:nvCxnSpPr>
            <p:cNvPr id="31758" name="AutoShape 6"/>
            <p:cNvCxnSpPr>
              <a:cxnSpLocks noChangeShapeType="1"/>
              <a:stCxn id="31775" idx="2"/>
              <a:endCxn id="31810" idx="4"/>
            </p:cNvCxnSpPr>
            <p:nvPr/>
          </p:nvCxnSpPr>
          <p:spPr bwMode="auto">
            <a:xfrm rot="10800000">
              <a:off x="525" y="2601"/>
              <a:ext cx="606" cy="2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1759" name="Group 7"/>
            <p:cNvGrpSpPr>
              <a:grpSpLocks/>
            </p:cNvGrpSpPr>
            <p:nvPr/>
          </p:nvGrpSpPr>
          <p:grpSpPr bwMode="auto">
            <a:xfrm rot="5400000" flipH="1" flipV="1">
              <a:off x="2489" y="1881"/>
              <a:ext cx="112" cy="287"/>
              <a:chOff x="3450" y="2313"/>
              <a:chExt cx="111" cy="216"/>
            </a:xfrm>
          </p:grpSpPr>
          <p:sp>
            <p:nvSpPr>
              <p:cNvPr id="31817" name="Line 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8" name="Line 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9" name="Line 1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0" name="Line 1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1" name="Line 1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2" name="Line 1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3" name="Line 1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1760" name="AutoShape 15"/>
            <p:cNvCxnSpPr>
              <a:cxnSpLocks noChangeShapeType="1"/>
              <a:stCxn id="31790" idx="0"/>
              <a:endCxn id="31819" idx="1"/>
            </p:cNvCxnSpPr>
            <p:nvPr/>
          </p:nvCxnSpPr>
          <p:spPr bwMode="auto">
            <a:xfrm rot="5400000" flipH="1">
              <a:off x="2739" y="1972"/>
              <a:ext cx="218" cy="3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1761" name="AutoShape 16"/>
            <p:cNvCxnSpPr>
              <a:cxnSpLocks noChangeShapeType="1"/>
              <a:stCxn id="31813" idx="0"/>
              <a:endCxn id="31802" idx="0"/>
            </p:cNvCxnSpPr>
            <p:nvPr/>
          </p:nvCxnSpPr>
          <p:spPr bwMode="auto">
            <a:xfrm rot="-5400000">
              <a:off x="503" y="2054"/>
              <a:ext cx="209" cy="16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1762" name="Group 17"/>
            <p:cNvGrpSpPr>
              <a:grpSpLocks/>
            </p:cNvGrpSpPr>
            <p:nvPr/>
          </p:nvGrpSpPr>
          <p:grpSpPr bwMode="auto">
            <a:xfrm>
              <a:off x="1879" y="2379"/>
              <a:ext cx="288" cy="97"/>
              <a:chOff x="2291" y="2742"/>
              <a:chExt cx="288" cy="97"/>
            </a:xfrm>
          </p:grpSpPr>
          <p:sp>
            <p:nvSpPr>
              <p:cNvPr id="31815" name="Freeform 18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6" name="Freeform 19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63" name="Text Box 20"/>
            <p:cNvSpPr txBox="1">
              <a:spLocks noChangeArrowheads="1"/>
            </p:cNvSpPr>
            <p:nvPr/>
          </p:nvSpPr>
          <p:spPr bwMode="auto">
            <a:xfrm>
              <a:off x="1680" y="230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31764" name="Group 21"/>
            <p:cNvGrpSpPr>
              <a:grpSpLocks/>
            </p:cNvGrpSpPr>
            <p:nvPr/>
          </p:nvGrpSpPr>
          <p:grpSpPr bwMode="auto">
            <a:xfrm>
              <a:off x="55" y="2102"/>
              <a:ext cx="636" cy="634"/>
              <a:chOff x="89" y="2426"/>
              <a:chExt cx="636" cy="634"/>
            </a:xfrm>
          </p:grpSpPr>
          <p:sp>
            <p:nvSpPr>
              <p:cNvPr id="31809" name="Text Box 22"/>
              <p:cNvSpPr txBox="1">
                <a:spLocks noChangeArrowheads="1"/>
              </p:cNvSpPr>
              <p:nvPr/>
            </p:nvSpPr>
            <p:spPr bwMode="auto">
              <a:xfrm>
                <a:off x="89" y="2426"/>
                <a:ext cx="248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a</a:t>
                </a:r>
              </a:p>
              <a:p>
                <a:endParaRPr lang="en-US" sz="2000"/>
              </a:p>
            </p:txBody>
          </p:sp>
          <p:sp>
            <p:nvSpPr>
              <p:cNvPr id="31810" name="Oval 23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1" name="Text Box 24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31812" name="Text Box 25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31813" name="Text Box 26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31814" name="Text Box 27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31765" name="Oval 28"/>
            <p:cNvSpPr>
              <a:spLocks noChangeArrowheads="1"/>
            </p:cNvSpPr>
            <p:nvPr/>
          </p:nvSpPr>
          <p:spPr bwMode="auto">
            <a:xfrm>
              <a:off x="1413" y="198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6" name="Oval 29"/>
            <p:cNvSpPr>
              <a:spLocks noChangeArrowheads="1"/>
            </p:cNvSpPr>
            <p:nvPr/>
          </p:nvSpPr>
          <p:spPr bwMode="auto">
            <a:xfrm>
              <a:off x="1749" y="199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767" name="AutoShape 30"/>
            <p:cNvCxnSpPr>
              <a:cxnSpLocks noChangeShapeType="1"/>
              <a:stCxn id="31817" idx="0"/>
              <a:endCxn id="31779" idx="6"/>
            </p:cNvCxnSpPr>
            <p:nvPr/>
          </p:nvCxnSpPr>
          <p:spPr bwMode="auto">
            <a:xfrm flipH="1">
              <a:off x="2064" y="2033"/>
              <a:ext cx="3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768" name="Line 31"/>
            <p:cNvSpPr>
              <a:spLocks noChangeShapeType="1"/>
            </p:cNvSpPr>
            <p:nvPr/>
          </p:nvSpPr>
          <p:spPr bwMode="auto">
            <a:xfrm flipV="1">
              <a:off x="1496" y="1859"/>
              <a:ext cx="253" cy="1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Arc 32"/>
            <p:cNvSpPr>
              <a:spLocks/>
            </p:cNvSpPr>
            <p:nvPr/>
          </p:nvSpPr>
          <p:spPr bwMode="auto">
            <a:xfrm>
              <a:off x="1544" y="1896"/>
              <a:ext cx="157" cy="203"/>
            </a:xfrm>
            <a:custGeom>
              <a:avLst/>
              <a:gdLst>
                <a:gd name="T0" fmla="*/ 0 w 21600"/>
                <a:gd name="T1" fmla="*/ 0 h 21600"/>
                <a:gd name="T2" fmla="*/ 157 w 21600"/>
                <a:gd name="T3" fmla="*/ 203 h 21600"/>
                <a:gd name="T4" fmla="*/ 0 w 21600"/>
                <a:gd name="T5" fmla="*/ 20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0" name="Text Box 33"/>
            <p:cNvSpPr txBox="1">
              <a:spLocks noChangeArrowheads="1"/>
            </p:cNvSpPr>
            <p:nvPr/>
          </p:nvSpPr>
          <p:spPr bwMode="auto">
            <a:xfrm>
              <a:off x="1392" y="2044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sp>
          <p:nvSpPr>
            <p:cNvPr id="31771" name="Text Box 34"/>
            <p:cNvSpPr txBox="1">
              <a:spLocks noChangeArrowheads="1"/>
            </p:cNvSpPr>
            <p:nvPr/>
          </p:nvSpPr>
          <p:spPr bwMode="auto">
            <a:xfrm>
              <a:off x="2174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  <p:grpSp>
          <p:nvGrpSpPr>
            <p:cNvPr id="31772" name="Group 35"/>
            <p:cNvGrpSpPr>
              <a:grpSpLocks/>
            </p:cNvGrpSpPr>
            <p:nvPr/>
          </p:nvGrpSpPr>
          <p:grpSpPr bwMode="auto">
            <a:xfrm rot="5400000" flipH="1" flipV="1">
              <a:off x="779" y="1880"/>
              <a:ext cx="112" cy="287"/>
              <a:chOff x="3450" y="2313"/>
              <a:chExt cx="111" cy="216"/>
            </a:xfrm>
          </p:grpSpPr>
          <p:sp>
            <p:nvSpPr>
              <p:cNvPr id="31802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3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4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5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6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7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8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73" name="Oval 43"/>
            <p:cNvSpPr>
              <a:spLocks noChangeArrowheads="1"/>
            </p:cNvSpPr>
            <p:nvPr/>
          </p:nvSpPr>
          <p:spPr bwMode="auto">
            <a:xfrm>
              <a:off x="1124" y="198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774" name="AutoShape 44"/>
            <p:cNvCxnSpPr>
              <a:cxnSpLocks noChangeShapeType="1"/>
              <a:stCxn id="31773" idx="2"/>
              <a:endCxn id="31804" idx="1"/>
            </p:cNvCxnSpPr>
            <p:nvPr/>
          </p:nvCxnSpPr>
          <p:spPr bwMode="auto">
            <a:xfrm flipH="1" flipV="1">
              <a:off x="978" y="2022"/>
              <a:ext cx="146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775" name="Oval 45"/>
            <p:cNvSpPr>
              <a:spLocks noChangeArrowheads="1"/>
            </p:cNvSpPr>
            <p:nvPr/>
          </p:nvSpPr>
          <p:spPr bwMode="auto">
            <a:xfrm>
              <a:off x="1131" y="280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776" name="Group 46"/>
            <p:cNvGrpSpPr>
              <a:grpSpLocks/>
            </p:cNvGrpSpPr>
            <p:nvPr/>
          </p:nvGrpSpPr>
          <p:grpSpPr bwMode="auto">
            <a:xfrm>
              <a:off x="1117" y="2304"/>
              <a:ext cx="111" cy="216"/>
              <a:chOff x="1670" y="2765"/>
              <a:chExt cx="111" cy="216"/>
            </a:xfrm>
          </p:grpSpPr>
          <p:sp>
            <p:nvSpPr>
              <p:cNvPr id="31795" name="Line 47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6" name="Line 48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7" name="Line 49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8" name="Line 50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9" name="Line 51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0" name="Line 52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1" name="Line 53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1777" name="AutoShape 54"/>
            <p:cNvCxnSpPr>
              <a:cxnSpLocks noChangeShapeType="1"/>
              <a:stCxn id="31775" idx="0"/>
              <a:endCxn id="31797" idx="1"/>
            </p:cNvCxnSpPr>
            <p:nvPr/>
          </p:nvCxnSpPr>
          <p:spPr bwMode="auto">
            <a:xfrm flipV="1">
              <a:off x="1173" y="2520"/>
              <a:ext cx="1" cy="28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778" name="AutoShape 55"/>
            <p:cNvCxnSpPr>
              <a:cxnSpLocks noChangeShapeType="1"/>
              <a:stCxn id="31773" idx="4"/>
              <a:endCxn id="31795" idx="0"/>
            </p:cNvCxnSpPr>
            <p:nvPr/>
          </p:nvCxnSpPr>
          <p:spPr bwMode="auto">
            <a:xfrm flipH="1">
              <a:off x="1165" y="2064"/>
              <a:ext cx="1" cy="24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779" name="Oval 56"/>
            <p:cNvSpPr>
              <a:spLocks noChangeArrowheads="1"/>
            </p:cNvSpPr>
            <p:nvPr/>
          </p:nvSpPr>
          <p:spPr bwMode="auto">
            <a:xfrm>
              <a:off x="1981" y="199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780" name="AutoShape 57"/>
            <p:cNvCxnSpPr>
              <a:cxnSpLocks noChangeShapeType="1"/>
              <a:stCxn id="31773" idx="6"/>
              <a:endCxn id="31765" idx="2"/>
            </p:cNvCxnSpPr>
            <p:nvPr/>
          </p:nvCxnSpPr>
          <p:spPr bwMode="auto">
            <a:xfrm>
              <a:off x="1207" y="2026"/>
              <a:ext cx="20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781" name="AutoShape 58"/>
            <p:cNvCxnSpPr>
              <a:cxnSpLocks noChangeShapeType="1"/>
              <a:stCxn id="31766" idx="6"/>
              <a:endCxn id="31779" idx="2"/>
            </p:cNvCxnSpPr>
            <p:nvPr/>
          </p:nvCxnSpPr>
          <p:spPr bwMode="auto">
            <a:xfrm flipV="1">
              <a:off x="1832" y="2033"/>
              <a:ext cx="14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782" name="Oval 59"/>
            <p:cNvSpPr>
              <a:spLocks noChangeArrowheads="1"/>
            </p:cNvSpPr>
            <p:nvPr/>
          </p:nvSpPr>
          <p:spPr bwMode="auto">
            <a:xfrm>
              <a:off x="1981" y="280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783" name="AutoShape 60"/>
            <p:cNvCxnSpPr>
              <a:cxnSpLocks noChangeShapeType="1"/>
              <a:stCxn id="31779" idx="4"/>
              <a:endCxn id="31816" idx="1"/>
            </p:cNvCxnSpPr>
            <p:nvPr/>
          </p:nvCxnSpPr>
          <p:spPr bwMode="auto">
            <a:xfrm>
              <a:off x="2023" y="2071"/>
              <a:ext cx="0" cy="3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784" name="AutoShape 61"/>
            <p:cNvCxnSpPr>
              <a:cxnSpLocks noChangeShapeType="1"/>
              <a:stCxn id="31782" idx="0"/>
              <a:endCxn id="31815" idx="1"/>
            </p:cNvCxnSpPr>
            <p:nvPr/>
          </p:nvCxnSpPr>
          <p:spPr bwMode="auto">
            <a:xfrm flipV="1">
              <a:off x="2023" y="2477"/>
              <a:ext cx="0" cy="32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785" name="AutoShape 62"/>
            <p:cNvCxnSpPr>
              <a:cxnSpLocks noChangeShapeType="1"/>
              <a:stCxn id="31775" idx="6"/>
              <a:endCxn id="31782" idx="2"/>
            </p:cNvCxnSpPr>
            <p:nvPr/>
          </p:nvCxnSpPr>
          <p:spPr bwMode="auto">
            <a:xfrm>
              <a:off x="1214" y="2842"/>
              <a:ext cx="76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786" name="Text Box 63"/>
            <p:cNvSpPr txBox="1">
              <a:spLocks noChangeArrowheads="1"/>
            </p:cNvSpPr>
            <p:nvPr/>
          </p:nvSpPr>
          <p:spPr bwMode="auto">
            <a:xfrm>
              <a:off x="3163" y="2304"/>
              <a:ext cx="25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b</a:t>
              </a:r>
              <a:endParaRPr lang="en-US" sz="2000"/>
            </a:p>
          </p:txBody>
        </p:sp>
        <p:sp>
          <p:nvSpPr>
            <p:cNvPr id="31787" name="Oval 64"/>
            <p:cNvSpPr>
              <a:spLocks noChangeArrowheads="1"/>
            </p:cNvSpPr>
            <p:nvPr/>
          </p:nvSpPr>
          <p:spPr bwMode="auto">
            <a:xfrm>
              <a:off x="2842" y="2291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8" name="Text Box 65"/>
            <p:cNvSpPr txBox="1">
              <a:spLocks noChangeArrowheads="1"/>
            </p:cNvSpPr>
            <p:nvPr/>
          </p:nvSpPr>
          <p:spPr bwMode="auto">
            <a:xfrm>
              <a:off x="2951" y="2273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31789" name="Text Box 66"/>
            <p:cNvSpPr txBox="1">
              <a:spLocks noChangeArrowheads="1"/>
            </p:cNvSpPr>
            <p:nvPr/>
          </p:nvSpPr>
          <p:spPr bwMode="auto">
            <a:xfrm>
              <a:off x="2948" y="2335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31790" name="Text Box 67"/>
            <p:cNvSpPr txBox="1">
              <a:spLocks noChangeArrowheads="1"/>
            </p:cNvSpPr>
            <p:nvPr/>
          </p:nvSpPr>
          <p:spPr bwMode="auto">
            <a:xfrm>
              <a:off x="2909" y="2241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+</a:t>
              </a:r>
            </a:p>
            <a:p>
              <a:r>
                <a:rPr lang="en-US" sz="1800"/>
                <a:t>–</a:t>
              </a:r>
            </a:p>
          </p:txBody>
        </p:sp>
        <p:sp>
          <p:nvSpPr>
            <p:cNvPr id="31791" name="Text Box 68"/>
            <p:cNvSpPr txBox="1">
              <a:spLocks noChangeArrowheads="1"/>
            </p:cNvSpPr>
            <p:nvPr/>
          </p:nvSpPr>
          <p:spPr bwMode="auto">
            <a:xfrm>
              <a:off x="2952" y="232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cxnSp>
          <p:nvCxnSpPr>
            <p:cNvPr id="31792" name="AutoShape 69"/>
            <p:cNvCxnSpPr>
              <a:cxnSpLocks noChangeShapeType="1"/>
              <a:stCxn id="31782" idx="6"/>
              <a:endCxn id="31790" idx="2"/>
            </p:cNvCxnSpPr>
            <p:nvPr/>
          </p:nvCxnSpPr>
          <p:spPr bwMode="auto">
            <a:xfrm flipV="1">
              <a:off x="2064" y="2645"/>
              <a:ext cx="944" cy="19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1793" name="Text Box 70"/>
            <p:cNvSpPr txBox="1">
              <a:spLocks noChangeArrowheads="1"/>
            </p:cNvSpPr>
            <p:nvPr/>
          </p:nvSpPr>
          <p:spPr bwMode="auto">
            <a:xfrm>
              <a:off x="638" y="1751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1</a:t>
              </a:r>
            </a:p>
          </p:txBody>
        </p:sp>
        <p:sp>
          <p:nvSpPr>
            <p:cNvPr id="31794" name="Text Box 71"/>
            <p:cNvSpPr txBox="1">
              <a:spLocks noChangeArrowheads="1"/>
            </p:cNvSpPr>
            <p:nvPr/>
          </p:nvSpPr>
          <p:spPr bwMode="auto">
            <a:xfrm>
              <a:off x="848" y="2265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2</a:t>
              </a:r>
            </a:p>
          </p:txBody>
        </p:sp>
      </p:grpSp>
      <p:sp>
        <p:nvSpPr>
          <p:cNvPr id="31754" name="Text Box 72"/>
          <p:cNvSpPr txBox="1">
            <a:spLocks noChangeArrowheads="1"/>
          </p:cNvSpPr>
          <p:nvPr/>
        </p:nvSpPr>
        <p:spPr bwMode="auto">
          <a:xfrm>
            <a:off x="5486400" y="2546350"/>
            <a:ext cx="35052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1800"/>
              <a:t>DC steady-state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800"/>
              <a:t>Initial condition: </a:t>
            </a:r>
            <a:r>
              <a:rPr lang="en-US" sz="1800" b="1"/>
              <a:t>v</a:t>
            </a:r>
            <a:r>
              <a:rPr lang="en-US" sz="1800" b="1" baseline="-25000"/>
              <a:t>C</a:t>
            </a:r>
            <a:r>
              <a:rPr lang="en-US" sz="1800" b="1"/>
              <a:t>(0)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800"/>
              <a:t>Final condition: </a:t>
            </a:r>
            <a:r>
              <a:rPr lang="en-US" b="1"/>
              <a:t>v</a:t>
            </a:r>
            <a:r>
              <a:rPr lang="en-US" b="1" baseline="-25000"/>
              <a:t>C</a:t>
            </a:r>
            <a:r>
              <a:rPr lang="en-US" b="1"/>
              <a:t>(</a:t>
            </a:r>
            <a:r>
              <a:rPr lang="en-US" b="1">
                <a:cs typeface="Times New Roman" pitchFamily="18" charset="0"/>
              </a:rPr>
              <a:t>∞</a:t>
            </a:r>
            <a:r>
              <a:rPr lang="en-US" b="1"/>
              <a:t>)</a:t>
            </a:r>
            <a:endParaRPr lang="en-US" sz="1800"/>
          </a:p>
        </p:txBody>
      </p:sp>
      <p:sp>
        <p:nvSpPr>
          <p:cNvPr id="31755" name="Text Box 73"/>
          <p:cNvSpPr txBox="1">
            <a:spLocks noChangeArrowheads="1"/>
          </p:cNvSpPr>
          <p:nvPr/>
        </p:nvSpPr>
        <p:spPr bwMode="auto">
          <a:xfrm>
            <a:off x="533400" y="4252913"/>
            <a:ext cx="5287963" cy="3492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For t &lt; 0 the capacitor has been charged by </a:t>
            </a:r>
            <a:r>
              <a:rPr lang="en-US" b="1"/>
              <a:t>v</a:t>
            </a:r>
            <a:r>
              <a:rPr lang="en-US" b="1" baseline="-25000"/>
              <a:t>b</a:t>
            </a:r>
            <a:r>
              <a:rPr lang="en-US"/>
              <a:t> thus </a:t>
            </a:r>
            <a:r>
              <a:rPr lang="en-US" b="1"/>
              <a:t>v</a:t>
            </a:r>
            <a:r>
              <a:rPr lang="en-US" b="1" baseline="-25000"/>
              <a:t>C</a:t>
            </a:r>
            <a:r>
              <a:rPr lang="en-US" b="1"/>
              <a:t>(0</a:t>
            </a:r>
            <a:r>
              <a:rPr lang="en-US" b="1" baseline="30000"/>
              <a:t>–</a:t>
            </a:r>
            <a:r>
              <a:rPr lang="en-US" b="1"/>
              <a:t>)</a:t>
            </a:r>
            <a:r>
              <a:rPr lang="en-US"/>
              <a:t> = </a:t>
            </a:r>
            <a:r>
              <a:rPr lang="en-US" b="1"/>
              <a:t>v</a:t>
            </a:r>
            <a:r>
              <a:rPr lang="en-US" b="1" baseline="-25000"/>
              <a:t>b</a:t>
            </a:r>
          </a:p>
        </p:txBody>
      </p:sp>
      <p:sp>
        <p:nvSpPr>
          <p:cNvPr id="31756" name="Text Box 74"/>
          <p:cNvSpPr txBox="1">
            <a:spLocks noChangeArrowheads="1"/>
          </p:cNvSpPr>
          <p:nvPr/>
        </p:nvSpPr>
        <p:spPr bwMode="auto">
          <a:xfrm>
            <a:off x="552450" y="5105400"/>
            <a:ext cx="4705350" cy="593725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For t </a:t>
            </a:r>
            <a:r>
              <a:rPr lang="en-US">
                <a:cs typeface="Times New Roman" pitchFamily="18" charset="0"/>
              </a:rPr>
              <a:t>→ ∞ </a:t>
            </a:r>
            <a:r>
              <a:rPr lang="en-US" b="1">
                <a:cs typeface="Times New Roman" pitchFamily="18" charset="0"/>
              </a:rPr>
              <a:t>v</a:t>
            </a:r>
            <a:r>
              <a:rPr lang="en-US" b="1" baseline="-25000">
                <a:cs typeface="Times New Roman" pitchFamily="18" charset="0"/>
              </a:rPr>
              <a:t>c</a:t>
            </a:r>
            <a:r>
              <a:rPr lang="en-US" b="1">
                <a:cs typeface="Times New Roman" pitchFamily="18" charset="0"/>
              </a:rPr>
              <a:t>(</a:t>
            </a:r>
            <a:r>
              <a:rPr lang="en-US" b="1"/>
              <a:t>∞)</a:t>
            </a:r>
            <a:r>
              <a:rPr lang="en-US"/>
              <a:t> is not so easily determined – it will be equal to </a:t>
            </a:r>
            <a:r>
              <a:rPr lang="en-US" b="1"/>
              <a:t>v</a:t>
            </a:r>
            <a:r>
              <a:rPr lang="en-US" b="1" baseline="-25000"/>
              <a:t>T </a:t>
            </a:r>
            <a:r>
              <a:rPr lang="en-US"/>
              <a:t>(the open circuited Th</a:t>
            </a:r>
            <a:r>
              <a:rPr lang="en-US">
                <a:cs typeface="Times New Roman" pitchFamily="18" charset="0"/>
              </a:rPr>
              <a:t>évenin equivalent)</a:t>
            </a:r>
            <a:endParaRPr lang="en-US" b="1" baseline="-25000">
              <a:cs typeface="Times New Roman" pitchFamily="18" charset="0"/>
            </a:endParaRPr>
          </a:p>
        </p:txBody>
      </p:sp>
      <p:graphicFrame>
        <p:nvGraphicFramePr>
          <p:cNvPr id="31746" name="Object 75"/>
          <p:cNvGraphicFramePr>
            <a:graphicFrameLocks noChangeAspect="1"/>
          </p:cNvGraphicFramePr>
          <p:nvPr>
            <p:ph sz="quarter" idx="2"/>
          </p:nvPr>
        </p:nvGraphicFramePr>
        <p:xfrm>
          <a:off x="6308725" y="5105400"/>
          <a:ext cx="1819275" cy="606425"/>
        </p:xfrm>
        <a:graphic>
          <a:graphicData uri="http://schemas.openxmlformats.org/presentationml/2006/ole">
            <p:oleObj spid="_x0000_s31746" name="Equation" r:id="rId3" imgW="685800" imgH="228600" progId="Equation.3">
              <p:embed/>
            </p:oleObj>
          </a:graphicData>
        </a:graphic>
      </p:graphicFrame>
      <p:graphicFrame>
        <p:nvGraphicFramePr>
          <p:cNvPr id="31747" name="Object 76"/>
          <p:cNvGraphicFramePr>
            <a:graphicFrameLocks noChangeAspect="1"/>
          </p:cNvGraphicFramePr>
          <p:nvPr>
            <p:ph sz="quarter" idx="3"/>
          </p:nvPr>
        </p:nvGraphicFramePr>
        <p:xfrm>
          <a:off x="6340475" y="3733800"/>
          <a:ext cx="1787525" cy="996950"/>
        </p:xfrm>
        <a:graphic>
          <a:graphicData uri="http://schemas.openxmlformats.org/presentationml/2006/ole">
            <p:oleObj spid="_x0000_s31747" name="Equation" r:id="rId4" imgW="7743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277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3277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2CD4469-AFC3-49A5-A9FD-F7650F35833E}" type="slidenum">
              <a:rPr lang="en-US"/>
              <a:pPr lvl="1"/>
              <a:t>49</a:t>
            </a:fld>
            <a:endParaRPr lang="en-US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327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a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b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5V,</a:t>
            </a:r>
            <a:r>
              <a:rPr lang="en-US" sz="2000" b="1" smtClean="0">
                <a:cs typeface="Times New Roman" pitchFamily="18" charset="0"/>
              </a:rPr>
              <a:t> 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pSp>
        <p:nvGrpSpPr>
          <p:cNvPr id="32776" name="Group 4"/>
          <p:cNvGrpSpPr>
            <a:grpSpLocks/>
          </p:cNvGrpSpPr>
          <p:nvPr/>
        </p:nvGrpSpPr>
        <p:grpSpPr bwMode="auto">
          <a:xfrm>
            <a:off x="0" y="2170113"/>
            <a:ext cx="5337175" cy="1792287"/>
            <a:chOff x="55" y="1751"/>
            <a:chExt cx="3362" cy="1129"/>
          </a:xfrm>
        </p:grpSpPr>
        <p:sp>
          <p:nvSpPr>
            <p:cNvPr id="32778" name="Text Box 5"/>
            <p:cNvSpPr txBox="1">
              <a:spLocks noChangeArrowheads="1"/>
            </p:cNvSpPr>
            <p:nvPr/>
          </p:nvSpPr>
          <p:spPr bwMode="auto">
            <a:xfrm>
              <a:off x="2359" y="1758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3</a:t>
              </a:r>
            </a:p>
          </p:txBody>
        </p:sp>
        <p:cxnSp>
          <p:nvCxnSpPr>
            <p:cNvPr id="32779" name="AutoShape 6"/>
            <p:cNvCxnSpPr>
              <a:cxnSpLocks noChangeShapeType="1"/>
              <a:stCxn id="32796" idx="2"/>
              <a:endCxn id="32831" idx="4"/>
            </p:cNvCxnSpPr>
            <p:nvPr/>
          </p:nvCxnSpPr>
          <p:spPr bwMode="auto">
            <a:xfrm rot="10800000">
              <a:off x="525" y="2601"/>
              <a:ext cx="606" cy="2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2780" name="Group 7"/>
            <p:cNvGrpSpPr>
              <a:grpSpLocks/>
            </p:cNvGrpSpPr>
            <p:nvPr/>
          </p:nvGrpSpPr>
          <p:grpSpPr bwMode="auto">
            <a:xfrm rot="5400000" flipH="1" flipV="1">
              <a:off x="2489" y="1881"/>
              <a:ext cx="112" cy="287"/>
              <a:chOff x="3450" y="2313"/>
              <a:chExt cx="111" cy="216"/>
            </a:xfrm>
          </p:grpSpPr>
          <p:sp>
            <p:nvSpPr>
              <p:cNvPr id="32838" name="Line 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9" name="Line 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0" name="Line 1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1" name="Line 1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2" name="Line 1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3" name="Line 1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4" name="Line 1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2781" name="AutoShape 15"/>
            <p:cNvCxnSpPr>
              <a:cxnSpLocks noChangeShapeType="1"/>
              <a:stCxn id="32811" idx="0"/>
              <a:endCxn id="32840" idx="1"/>
            </p:cNvCxnSpPr>
            <p:nvPr/>
          </p:nvCxnSpPr>
          <p:spPr bwMode="auto">
            <a:xfrm rot="5400000" flipH="1">
              <a:off x="2739" y="1972"/>
              <a:ext cx="218" cy="3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2782" name="AutoShape 16"/>
            <p:cNvCxnSpPr>
              <a:cxnSpLocks noChangeShapeType="1"/>
              <a:stCxn id="32834" idx="0"/>
              <a:endCxn id="32823" idx="0"/>
            </p:cNvCxnSpPr>
            <p:nvPr/>
          </p:nvCxnSpPr>
          <p:spPr bwMode="auto">
            <a:xfrm rot="-5400000">
              <a:off x="503" y="2054"/>
              <a:ext cx="209" cy="16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2783" name="Group 17"/>
            <p:cNvGrpSpPr>
              <a:grpSpLocks/>
            </p:cNvGrpSpPr>
            <p:nvPr/>
          </p:nvGrpSpPr>
          <p:grpSpPr bwMode="auto">
            <a:xfrm>
              <a:off x="1879" y="2379"/>
              <a:ext cx="288" cy="97"/>
              <a:chOff x="2291" y="2742"/>
              <a:chExt cx="288" cy="97"/>
            </a:xfrm>
          </p:grpSpPr>
          <p:sp>
            <p:nvSpPr>
              <p:cNvPr id="32836" name="Freeform 18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7" name="Freeform 19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84" name="Text Box 20"/>
            <p:cNvSpPr txBox="1">
              <a:spLocks noChangeArrowheads="1"/>
            </p:cNvSpPr>
            <p:nvPr/>
          </p:nvSpPr>
          <p:spPr bwMode="auto">
            <a:xfrm>
              <a:off x="1680" y="230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32785" name="Group 21"/>
            <p:cNvGrpSpPr>
              <a:grpSpLocks/>
            </p:cNvGrpSpPr>
            <p:nvPr/>
          </p:nvGrpSpPr>
          <p:grpSpPr bwMode="auto">
            <a:xfrm>
              <a:off x="55" y="2102"/>
              <a:ext cx="636" cy="634"/>
              <a:chOff x="89" y="2426"/>
              <a:chExt cx="636" cy="634"/>
            </a:xfrm>
          </p:grpSpPr>
          <p:sp>
            <p:nvSpPr>
              <p:cNvPr id="32830" name="Text Box 22"/>
              <p:cNvSpPr txBox="1">
                <a:spLocks noChangeArrowheads="1"/>
              </p:cNvSpPr>
              <p:nvPr/>
            </p:nvSpPr>
            <p:spPr bwMode="auto">
              <a:xfrm>
                <a:off x="89" y="2426"/>
                <a:ext cx="248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a</a:t>
                </a:r>
              </a:p>
              <a:p>
                <a:endParaRPr lang="en-US" sz="2000"/>
              </a:p>
            </p:txBody>
          </p:sp>
          <p:sp>
            <p:nvSpPr>
              <p:cNvPr id="32831" name="Oval 23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32" name="Text Box 24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32833" name="Text Box 25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32834" name="Text Box 26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32835" name="Text Box 27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32786" name="Oval 28"/>
            <p:cNvSpPr>
              <a:spLocks noChangeArrowheads="1"/>
            </p:cNvSpPr>
            <p:nvPr/>
          </p:nvSpPr>
          <p:spPr bwMode="auto">
            <a:xfrm>
              <a:off x="1413" y="198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7" name="Oval 29"/>
            <p:cNvSpPr>
              <a:spLocks noChangeArrowheads="1"/>
            </p:cNvSpPr>
            <p:nvPr/>
          </p:nvSpPr>
          <p:spPr bwMode="auto">
            <a:xfrm>
              <a:off x="1749" y="199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788" name="AutoShape 30"/>
            <p:cNvCxnSpPr>
              <a:cxnSpLocks noChangeShapeType="1"/>
              <a:stCxn id="32838" idx="0"/>
              <a:endCxn id="32800" idx="6"/>
            </p:cNvCxnSpPr>
            <p:nvPr/>
          </p:nvCxnSpPr>
          <p:spPr bwMode="auto">
            <a:xfrm flipH="1">
              <a:off x="2064" y="2033"/>
              <a:ext cx="3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2789" name="Line 31"/>
            <p:cNvSpPr>
              <a:spLocks noChangeShapeType="1"/>
            </p:cNvSpPr>
            <p:nvPr/>
          </p:nvSpPr>
          <p:spPr bwMode="auto">
            <a:xfrm flipV="1">
              <a:off x="1496" y="1859"/>
              <a:ext cx="253" cy="1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Arc 32"/>
            <p:cNvSpPr>
              <a:spLocks/>
            </p:cNvSpPr>
            <p:nvPr/>
          </p:nvSpPr>
          <p:spPr bwMode="auto">
            <a:xfrm>
              <a:off x="1544" y="1896"/>
              <a:ext cx="157" cy="203"/>
            </a:xfrm>
            <a:custGeom>
              <a:avLst/>
              <a:gdLst>
                <a:gd name="T0" fmla="*/ 0 w 21600"/>
                <a:gd name="T1" fmla="*/ 0 h 21600"/>
                <a:gd name="T2" fmla="*/ 157 w 21600"/>
                <a:gd name="T3" fmla="*/ 203 h 21600"/>
                <a:gd name="T4" fmla="*/ 0 w 21600"/>
                <a:gd name="T5" fmla="*/ 20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1" name="Text Box 33"/>
            <p:cNvSpPr txBox="1">
              <a:spLocks noChangeArrowheads="1"/>
            </p:cNvSpPr>
            <p:nvPr/>
          </p:nvSpPr>
          <p:spPr bwMode="auto">
            <a:xfrm>
              <a:off x="1392" y="2044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sp>
          <p:nvSpPr>
            <p:cNvPr id="32792" name="Text Box 34"/>
            <p:cNvSpPr txBox="1">
              <a:spLocks noChangeArrowheads="1"/>
            </p:cNvSpPr>
            <p:nvPr/>
          </p:nvSpPr>
          <p:spPr bwMode="auto">
            <a:xfrm>
              <a:off x="2174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  <p:grpSp>
          <p:nvGrpSpPr>
            <p:cNvPr id="32793" name="Group 35"/>
            <p:cNvGrpSpPr>
              <a:grpSpLocks/>
            </p:cNvGrpSpPr>
            <p:nvPr/>
          </p:nvGrpSpPr>
          <p:grpSpPr bwMode="auto">
            <a:xfrm rot="5400000" flipH="1" flipV="1">
              <a:off x="779" y="1880"/>
              <a:ext cx="112" cy="287"/>
              <a:chOff x="3450" y="2313"/>
              <a:chExt cx="111" cy="216"/>
            </a:xfrm>
          </p:grpSpPr>
          <p:sp>
            <p:nvSpPr>
              <p:cNvPr id="32823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4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5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6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7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8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9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94" name="Oval 43"/>
            <p:cNvSpPr>
              <a:spLocks noChangeArrowheads="1"/>
            </p:cNvSpPr>
            <p:nvPr/>
          </p:nvSpPr>
          <p:spPr bwMode="auto">
            <a:xfrm>
              <a:off x="1124" y="198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795" name="AutoShape 44"/>
            <p:cNvCxnSpPr>
              <a:cxnSpLocks noChangeShapeType="1"/>
              <a:stCxn id="32794" idx="2"/>
              <a:endCxn id="32825" idx="1"/>
            </p:cNvCxnSpPr>
            <p:nvPr/>
          </p:nvCxnSpPr>
          <p:spPr bwMode="auto">
            <a:xfrm flipH="1" flipV="1">
              <a:off x="978" y="2022"/>
              <a:ext cx="146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2796" name="Oval 45"/>
            <p:cNvSpPr>
              <a:spLocks noChangeArrowheads="1"/>
            </p:cNvSpPr>
            <p:nvPr/>
          </p:nvSpPr>
          <p:spPr bwMode="auto">
            <a:xfrm>
              <a:off x="1131" y="280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2797" name="Group 46"/>
            <p:cNvGrpSpPr>
              <a:grpSpLocks/>
            </p:cNvGrpSpPr>
            <p:nvPr/>
          </p:nvGrpSpPr>
          <p:grpSpPr bwMode="auto">
            <a:xfrm>
              <a:off x="1117" y="2304"/>
              <a:ext cx="111" cy="216"/>
              <a:chOff x="1670" y="2765"/>
              <a:chExt cx="111" cy="216"/>
            </a:xfrm>
          </p:grpSpPr>
          <p:sp>
            <p:nvSpPr>
              <p:cNvPr id="32816" name="Line 47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7" name="Line 48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8" name="Line 49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9" name="Line 50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0" name="Line 51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1" name="Line 52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2" name="Line 53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2798" name="AutoShape 54"/>
            <p:cNvCxnSpPr>
              <a:cxnSpLocks noChangeShapeType="1"/>
              <a:stCxn id="32796" idx="0"/>
              <a:endCxn id="32818" idx="1"/>
            </p:cNvCxnSpPr>
            <p:nvPr/>
          </p:nvCxnSpPr>
          <p:spPr bwMode="auto">
            <a:xfrm flipV="1">
              <a:off x="1173" y="2520"/>
              <a:ext cx="1" cy="28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799" name="AutoShape 55"/>
            <p:cNvCxnSpPr>
              <a:cxnSpLocks noChangeShapeType="1"/>
              <a:stCxn id="32794" idx="4"/>
              <a:endCxn id="32816" idx="0"/>
            </p:cNvCxnSpPr>
            <p:nvPr/>
          </p:nvCxnSpPr>
          <p:spPr bwMode="auto">
            <a:xfrm flipH="1">
              <a:off x="1165" y="2064"/>
              <a:ext cx="1" cy="24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2800" name="Oval 56"/>
            <p:cNvSpPr>
              <a:spLocks noChangeArrowheads="1"/>
            </p:cNvSpPr>
            <p:nvPr/>
          </p:nvSpPr>
          <p:spPr bwMode="auto">
            <a:xfrm>
              <a:off x="1981" y="199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801" name="AutoShape 57"/>
            <p:cNvCxnSpPr>
              <a:cxnSpLocks noChangeShapeType="1"/>
              <a:stCxn id="32794" idx="6"/>
              <a:endCxn id="32786" idx="2"/>
            </p:cNvCxnSpPr>
            <p:nvPr/>
          </p:nvCxnSpPr>
          <p:spPr bwMode="auto">
            <a:xfrm>
              <a:off x="1207" y="2026"/>
              <a:ext cx="20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802" name="AutoShape 58"/>
            <p:cNvCxnSpPr>
              <a:cxnSpLocks noChangeShapeType="1"/>
              <a:stCxn id="32787" idx="6"/>
              <a:endCxn id="32800" idx="2"/>
            </p:cNvCxnSpPr>
            <p:nvPr/>
          </p:nvCxnSpPr>
          <p:spPr bwMode="auto">
            <a:xfrm flipV="1">
              <a:off x="1832" y="2033"/>
              <a:ext cx="14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2803" name="Oval 59"/>
            <p:cNvSpPr>
              <a:spLocks noChangeArrowheads="1"/>
            </p:cNvSpPr>
            <p:nvPr/>
          </p:nvSpPr>
          <p:spPr bwMode="auto">
            <a:xfrm>
              <a:off x="1981" y="280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804" name="AutoShape 60"/>
            <p:cNvCxnSpPr>
              <a:cxnSpLocks noChangeShapeType="1"/>
              <a:stCxn id="32800" idx="4"/>
              <a:endCxn id="32837" idx="1"/>
            </p:cNvCxnSpPr>
            <p:nvPr/>
          </p:nvCxnSpPr>
          <p:spPr bwMode="auto">
            <a:xfrm>
              <a:off x="2023" y="2071"/>
              <a:ext cx="0" cy="3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805" name="AutoShape 61"/>
            <p:cNvCxnSpPr>
              <a:cxnSpLocks noChangeShapeType="1"/>
              <a:stCxn id="32803" idx="0"/>
              <a:endCxn id="32836" idx="1"/>
            </p:cNvCxnSpPr>
            <p:nvPr/>
          </p:nvCxnSpPr>
          <p:spPr bwMode="auto">
            <a:xfrm flipV="1">
              <a:off x="2023" y="2477"/>
              <a:ext cx="0" cy="32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806" name="AutoShape 62"/>
            <p:cNvCxnSpPr>
              <a:cxnSpLocks noChangeShapeType="1"/>
              <a:stCxn id="32796" idx="6"/>
              <a:endCxn id="32803" idx="2"/>
            </p:cNvCxnSpPr>
            <p:nvPr/>
          </p:nvCxnSpPr>
          <p:spPr bwMode="auto">
            <a:xfrm>
              <a:off x="1214" y="2842"/>
              <a:ext cx="76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2807" name="Text Box 63"/>
            <p:cNvSpPr txBox="1">
              <a:spLocks noChangeArrowheads="1"/>
            </p:cNvSpPr>
            <p:nvPr/>
          </p:nvSpPr>
          <p:spPr bwMode="auto">
            <a:xfrm>
              <a:off x="3163" y="2304"/>
              <a:ext cx="25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b</a:t>
              </a:r>
              <a:endParaRPr lang="en-US" sz="2000"/>
            </a:p>
          </p:txBody>
        </p:sp>
        <p:sp>
          <p:nvSpPr>
            <p:cNvPr id="32808" name="Oval 64"/>
            <p:cNvSpPr>
              <a:spLocks noChangeArrowheads="1"/>
            </p:cNvSpPr>
            <p:nvPr/>
          </p:nvSpPr>
          <p:spPr bwMode="auto">
            <a:xfrm>
              <a:off x="2842" y="2291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9" name="Text Box 65"/>
            <p:cNvSpPr txBox="1">
              <a:spLocks noChangeArrowheads="1"/>
            </p:cNvSpPr>
            <p:nvPr/>
          </p:nvSpPr>
          <p:spPr bwMode="auto">
            <a:xfrm>
              <a:off x="2951" y="2273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32810" name="Text Box 66"/>
            <p:cNvSpPr txBox="1">
              <a:spLocks noChangeArrowheads="1"/>
            </p:cNvSpPr>
            <p:nvPr/>
          </p:nvSpPr>
          <p:spPr bwMode="auto">
            <a:xfrm>
              <a:off x="2948" y="2335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32811" name="Text Box 67"/>
            <p:cNvSpPr txBox="1">
              <a:spLocks noChangeArrowheads="1"/>
            </p:cNvSpPr>
            <p:nvPr/>
          </p:nvSpPr>
          <p:spPr bwMode="auto">
            <a:xfrm>
              <a:off x="2909" y="2241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+</a:t>
              </a:r>
            </a:p>
            <a:p>
              <a:r>
                <a:rPr lang="en-US" sz="1800"/>
                <a:t>–</a:t>
              </a:r>
            </a:p>
          </p:txBody>
        </p:sp>
        <p:sp>
          <p:nvSpPr>
            <p:cNvPr id="32812" name="Text Box 68"/>
            <p:cNvSpPr txBox="1">
              <a:spLocks noChangeArrowheads="1"/>
            </p:cNvSpPr>
            <p:nvPr/>
          </p:nvSpPr>
          <p:spPr bwMode="auto">
            <a:xfrm>
              <a:off x="2952" y="232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cxnSp>
          <p:nvCxnSpPr>
            <p:cNvPr id="32813" name="AutoShape 69"/>
            <p:cNvCxnSpPr>
              <a:cxnSpLocks noChangeShapeType="1"/>
              <a:stCxn id="32803" idx="6"/>
              <a:endCxn id="32811" idx="2"/>
            </p:cNvCxnSpPr>
            <p:nvPr/>
          </p:nvCxnSpPr>
          <p:spPr bwMode="auto">
            <a:xfrm flipV="1">
              <a:off x="2064" y="2645"/>
              <a:ext cx="944" cy="19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2814" name="Text Box 70"/>
            <p:cNvSpPr txBox="1">
              <a:spLocks noChangeArrowheads="1"/>
            </p:cNvSpPr>
            <p:nvPr/>
          </p:nvSpPr>
          <p:spPr bwMode="auto">
            <a:xfrm>
              <a:off x="638" y="1751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1</a:t>
              </a:r>
            </a:p>
          </p:txBody>
        </p:sp>
        <p:sp>
          <p:nvSpPr>
            <p:cNvPr id="32815" name="Text Box 71"/>
            <p:cNvSpPr txBox="1">
              <a:spLocks noChangeArrowheads="1"/>
            </p:cNvSpPr>
            <p:nvPr/>
          </p:nvSpPr>
          <p:spPr bwMode="auto">
            <a:xfrm>
              <a:off x="848" y="2265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2</a:t>
              </a:r>
            </a:p>
          </p:txBody>
        </p:sp>
      </p:grpSp>
      <p:graphicFrame>
        <p:nvGraphicFramePr>
          <p:cNvPr id="32770" name="Object 76"/>
          <p:cNvGraphicFramePr>
            <a:graphicFrameLocks noChangeAspect="1"/>
          </p:cNvGraphicFramePr>
          <p:nvPr>
            <p:ph sz="quarter" idx="3"/>
          </p:nvPr>
        </p:nvGraphicFramePr>
        <p:xfrm>
          <a:off x="5638800" y="3902075"/>
          <a:ext cx="2514600" cy="1082675"/>
        </p:xfrm>
        <a:graphic>
          <a:graphicData uri="http://schemas.openxmlformats.org/presentationml/2006/ole">
            <p:oleObj spid="_x0000_s32770" name="Equation" r:id="rId3" imgW="1002960" imgH="431640" progId="Equation.3">
              <p:embed/>
            </p:oleObj>
          </a:graphicData>
        </a:graphic>
      </p:graphicFrame>
      <p:sp>
        <p:nvSpPr>
          <p:cNvPr id="32777" name="Text Box 77"/>
          <p:cNvSpPr txBox="1">
            <a:spLocks noChangeArrowheads="1"/>
          </p:cNvSpPr>
          <p:nvPr/>
        </p:nvSpPr>
        <p:spPr bwMode="auto">
          <a:xfrm>
            <a:off x="5257800" y="2546350"/>
            <a:ext cx="3733800" cy="3794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2"/>
            </a:pPr>
            <a:r>
              <a:rPr lang="en-US" sz="1800"/>
              <a:t>Circuit initial conditions: </a:t>
            </a:r>
            <a:r>
              <a:rPr lang="en-US" sz="1800" b="1"/>
              <a:t>v</a:t>
            </a:r>
            <a:r>
              <a:rPr lang="en-US" sz="1800" b="1" baseline="-25000"/>
              <a:t>C</a:t>
            </a:r>
            <a:r>
              <a:rPr lang="en-US" sz="1800" b="1"/>
              <a:t>(0</a:t>
            </a:r>
            <a:r>
              <a:rPr lang="en-US" sz="1800" b="1" baseline="30000"/>
              <a:t>+</a:t>
            </a:r>
            <a:r>
              <a:rPr lang="en-US" sz="1800" b="1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2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103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CF7C91F-FF6E-4E12-BD6F-12617BABCC7A}" type="slidenum">
              <a:rPr lang="en-US"/>
              <a:pPr lvl="1"/>
              <a:t>5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Capacitor/Inductor Voltages/Currents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219200"/>
            <a:ext cx="8585200" cy="9525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smtClean="0">
                <a:cs typeface="Times New Roman" pitchFamily="18" charset="0"/>
              </a:rPr>
              <a:t>Review of capacitor/inductor currents and voltages</a:t>
            </a:r>
          </a:p>
          <a:p>
            <a:pPr lvl="1"/>
            <a:r>
              <a:rPr lang="en-US" sz="2400" smtClean="0">
                <a:cs typeface="Times New Roman" pitchFamily="18" charset="0"/>
              </a:rPr>
              <a:t>exponential growth/decay</a:t>
            </a:r>
            <a:endParaRPr lang="el-GR" sz="2400" smtClean="0">
              <a:cs typeface="Times New Roman" pitchFamily="18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228600" y="2286000"/>
          <a:ext cx="4325938" cy="2789238"/>
        </p:xfrm>
        <a:graphic>
          <a:graphicData uri="http://schemas.openxmlformats.org/presentationml/2006/ole">
            <p:oleObj spid="_x0000_s1026" name="Chart" r:id="rId3" imgW="6305588" imgH="4067137" progId="Excel.Chart.8">
              <p:embed/>
            </p:oleObj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4646613" y="2286000"/>
          <a:ext cx="4359275" cy="2789238"/>
        </p:xfrm>
        <a:graphic>
          <a:graphicData uri="http://schemas.openxmlformats.org/presentationml/2006/ole">
            <p:oleObj spid="_x0000_s1027" name="Chart" r:id="rId4" imgW="6400914" imgH="4228986" progId="Excel.Chart.8">
              <p:embed/>
            </p:oleObj>
          </a:graphicData>
        </a:graphic>
      </p:graphicFrame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457200" y="5106988"/>
            <a:ext cx="3829050" cy="11096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Capacitor voltage </a:t>
            </a:r>
            <a:r>
              <a:rPr lang="en-US" sz="2400" b="1"/>
              <a:t>v</a:t>
            </a:r>
            <a:r>
              <a:rPr lang="en-US" sz="2400" b="1" baseline="-25000"/>
              <a:t>C</a:t>
            </a:r>
            <a:r>
              <a:rPr lang="en-US" sz="2400" b="1"/>
              <a:t>(t)</a:t>
            </a:r>
          </a:p>
          <a:p>
            <a:r>
              <a:rPr lang="en-US" sz="2400"/>
              <a:t>Inductor current </a:t>
            </a:r>
            <a:r>
              <a:rPr lang="en-US" sz="2400" b="1" i="1"/>
              <a:t>i</a:t>
            </a:r>
            <a:r>
              <a:rPr lang="en-US" sz="2400" b="1" baseline="-25000"/>
              <a:t>L</a:t>
            </a:r>
            <a:r>
              <a:rPr lang="en-US" sz="2400" b="1"/>
              <a:t>(t)</a:t>
            </a:r>
          </a:p>
          <a:p>
            <a:r>
              <a:rPr lang="en-US" sz="1800" b="1"/>
              <a:t>NB</a:t>
            </a:r>
            <a:r>
              <a:rPr lang="en-US" sz="1800"/>
              <a:t>: neither can change instantaneously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5048250" y="5075238"/>
            <a:ext cx="3600450" cy="11096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Capacitor current </a:t>
            </a:r>
            <a:r>
              <a:rPr lang="en-US" sz="2400" b="1" i="1"/>
              <a:t>i</a:t>
            </a:r>
            <a:r>
              <a:rPr lang="en-US" sz="2400" b="1" baseline="-25000"/>
              <a:t>C</a:t>
            </a:r>
            <a:r>
              <a:rPr lang="en-US" sz="2400" b="1"/>
              <a:t>(t)</a:t>
            </a:r>
          </a:p>
          <a:p>
            <a:r>
              <a:rPr lang="en-US" sz="2400"/>
              <a:t>Inductor voltage </a:t>
            </a:r>
            <a:r>
              <a:rPr lang="en-US" sz="2400" b="1"/>
              <a:t>v</a:t>
            </a:r>
            <a:r>
              <a:rPr lang="en-US" sz="2400" b="1" baseline="-25000"/>
              <a:t>L</a:t>
            </a:r>
            <a:r>
              <a:rPr lang="en-US" sz="2400" b="1"/>
              <a:t>(t)</a:t>
            </a:r>
          </a:p>
          <a:p>
            <a:r>
              <a:rPr lang="en-US" sz="1800" b="1"/>
              <a:t>NB</a:t>
            </a:r>
            <a:r>
              <a:rPr lang="en-US" sz="1800"/>
              <a:t>: both can change instantaneously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379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3379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874106D-26D4-4A39-9884-EDD6B3FC66A2}" type="slidenum">
              <a:rPr lang="en-US"/>
              <a:pPr lvl="1"/>
              <a:t>50</a:t>
            </a:fld>
            <a:endParaRPr lang="en-US"/>
          </a:p>
        </p:txBody>
      </p:sp>
      <p:sp>
        <p:nvSpPr>
          <p:cNvPr id="33799" name="Rectangle 78"/>
          <p:cNvSpPr>
            <a:spLocks noChangeArrowheads="1"/>
          </p:cNvSpPr>
          <p:nvPr/>
        </p:nvSpPr>
        <p:spPr bwMode="auto">
          <a:xfrm>
            <a:off x="149225" y="3324225"/>
            <a:ext cx="1557338" cy="216217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Rectangle 77"/>
          <p:cNvSpPr>
            <a:spLocks noChangeArrowheads="1"/>
          </p:cNvSpPr>
          <p:nvPr/>
        </p:nvSpPr>
        <p:spPr bwMode="auto">
          <a:xfrm>
            <a:off x="3654425" y="3313113"/>
            <a:ext cx="1831975" cy="2173287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338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a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b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5V,</a:t>
            </a:r>
            <a:r>
              <a:rPr lang="en-US" sz="2000" b="1" smtClean="0">
                <a:cs typeface="Times New Roman" pitchFamily="18" charset="0"/>
              </a:rPr>
              <a:t> 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aphicFrame>
        <p:nvGraphicFramePr>
          <p:cNvPr id="33794" name="Object 79"/>
          <p:cNvGraphicFramePr>
            <a:graphicFrameLocks noChangeAspect="1"/>
          </p:cNvGraphicFramePr>
          <p:nvPr>
            <p:ph sz="quarter" idx="3"/>
          </p:nvPr>
        </p:nvGraphicFramePr>
        <p:xfrm>
          <a:off x="5786438" y="3524250"/>
          <a:ext cx="1120775" cy="1962150"/>
        </p:xfrm>
        <a:graphic>
          <a:graphicData uri="http://schemas.openxmlformats.org/presentationml/2006/ole">
            <p:oleObj spid="_x0000_s33794" name="Equation" r:id="rId3" imgW="609480" imgH="1066680" progId="Equation.3">
              <p:embed/>
            </p:oleObj>
          </a:graphicData>
        </a:graphic>
      </p:graphicFrame>
      <p:grpSp>
        <p:nvGrpSpPr>
          <p:cNvPr id="33803" name="Group 74"/>
          <p:cNvGrpSpPr>
            <a:grpSpLocks/>
          </p:cNvGrpSpPr>
          <p:nvPr/>
        </p:nvGrpSpPr>
        <p:grpSpPr bwMode="auto">
          <a:xfrm>
            <a:off x="149225" y="3313113"/>
            <a:ext cx="5337175" cy="1792287"/>
            <a:chOff x="0" y="1367"/>
            <a:chExt cx="3362" cy="1129"/>
          </a:xfrm>
        </p:grpSpPr>
        <p:sp>
          <p:nvSpPr>
            <p:cNvPr id="33805" name="Text Box 5"/>
            <p:cNvSpPr txBox="1">
              <a:spLocks noChangeArrowheads="1"/>
            </p:cNvSpPr>
            <p:nvPr/>
          </p:nvSpPr>
          <p:spPr bwMode="auto">
            <a:xfrm>
              <a:off x="2304" y="1374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3</a:t>
              </a:r>
            </a:p>
          </p:txBody>
        </p:sp>
        <p:cxnSp>
          <p:nvCxnSpPr>
            <p:cNvPr id="33806" name="AutoShape 6"/>
            <p:cNvCxnSpPr>
              <a:cxnSpLocks noChangeShapeType="1"/>
              <a:stCxn id="33822" idx="2"/>
              <a:endCxn id="33857" idx="4"/>
            </p:cNvCxnSpPr>
            <p:nvPr/>
          </p:nvCxnSpPr>
          <p:spPr bwMode="auto">
            <a:xfrm rot="10800000">
              <a:off x="470" y="2217"/>
              <a:ext cx="606" cy="2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3807" name="Group 7"/>
            <p:cNvGrpSpPr>
              <a:grpSpLocks/>
            </p:cNvGrpSpPr>
            <p:nvPr/>
          </p:nvGrpSpPr>
          <p:grpSpPr bwMode="auto">
            <a:xfrm rot="5400000" flipH="1" flipV="1">
              <a:off x="2434" y="1497"/>
              <a:ext cx="112" cy="287"/>
              <a:chOff x="3450" y="2313"/>
              <a:chExt cx="111" cy="216"/>
            </a:xfrm>
          </p:grpSpPr>
          <p:sp>
            <p:nvSpPr>
              <p:cNvPr id="33864" name="Line 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5" name="Line 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6" name="Line 1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7" name="Line 1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8" name="Line 1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9" name="Line 1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0" name="Line 1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3808" name="AutoShape 15"/>
            <p:cNvCxnSpPr>
              <a:cxnSpLocks noChangeShapeType="1"/>
              <a:stCxn id="33837" idx="0"/>
              <a:endCxn id="33866" idx="1"/>
            </p:cNvCxnSpPr>
            <p:nvPr/>
          </p:nvCxnSpPr>
          <p:spPr bwMode="auto">
            <a:xfrm rot="5400000" flipH="1">
              <a:off x="2684" y="1588"/>
              <a:ext cx="218" cy="3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3809" name="AutoShape 16"/>
            <p:cNvCxnSpPr>
              <a:cxnSpLocks noChangeShapeType="1"/>
              <a:stCxn id="33860" idx="0"/>
              <a:endCxn id="33849" idx="0"/>
            </p:cNvCxnSpPr>
            <p:nvPr/>
          </p:nvCxnSpPr>
          <p:spPr bwMode="auto">
            <a:xfrm rot="-5400000">
              <a:off x="448" y="1670"/>
              <a:ext cx="209" cy="16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3810" name="Group 17"/>
            <p:cNvGrpSpPr>
              <a:grpSpLocks/>
            </p:cNvGrpSpPr>
            <p:nvPr/>
          </p:nvGrpSpPr>
          <p:grpSpPr bwMode="auto">
            <a:xfrm>
              <a:off x="1824" y="1995"/>
              <a:ext cx="288" cy="97"/>
              <a:chOff x="2291" y="2742"/>
              <a:chExt cx="288" cy="97"/>
            </a:xfrm>
          </p:grpSpPr>
          <p:sp>
            <p:nvSpPr>
              <p:cNvPr id="33862" name="Freeform 18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3" name="Freeform 19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11" name="Text Box 20"/>
            <p:cNvSpPr txBox="1">
              <a:spLocks noChangeArrowheads="1"/>
            </p:cNvSpPr>
            <p:nvPr/>
          </p:nvSpPr>
          <p:spPr bwMode="auto">
            <a:xfrm>
              <a:off x="1625" y="1920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33812" name="Group 21"/>
            <p:cNvGrpSpPr>
              <a:grpSpLocks/>
            </p:cNvGrpSpPr>
            <p:nvPr/>
          </p:nvGrpSpPr>
          <p:grpSpPr bwMode="auto">
            <a:xfrm>
              <a:off x="0" y="1718"/>
              <a:ext cx="636" cy="634"/>
              <a:chOff x="89" y="2426"/>
              <a:chExt cx="636" cy="634"/>
            </a:xfrm>
          </p:grpSpPr>
          <p:sp>
            <p:nvSpPr>
              <p:cNvPr id="33856" name="Text Box 22"/>
              <p:cNvSpPr txBox="1">
                <a:spLocks noChangeArrowheads="1"/>
              </p:cNvSpPr>
              <p:nvPr/>
            </p:nvSpPr>
            <p:spPr bwMode="auto">
              <a:xfrm>
                <a:off x="89" y="2426"/>
                <a:ext cx="248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a</a:t>
                </a:r>
              </a:p>
              <a:p>
                <a:endParaRPr lang="en-US" sz="2000"/>
              </a:p>
            </p:txBody>
          </p:sp>
          <p:sp>
            <p:nvSpPr>
              <p:cNvPr id="33857" name="Oval 23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58" name="Text Box 24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33859" name="Text Box 25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33860" name="Text Box 26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33861" name="Text Box 27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33813" name="Oval 28"/>
            <p:cNvSpPr>
              <a:spLocks noChangeArrowheads="1"/>
            </p:cNvSpPr>
            <p:nvPr/>
          </p:nvSpPr>
          <p:spPr bwMode="auto">
            <a:xfrm>
              <a:off x="1358" y="160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4" name="Oval 29"/>
            <p:cNvSpPr>
              <a:spLocks noChangeArrowheads="1"/>
            </p:cNvSpPr>
            <p:nvPr/>
          </p:nvSpPr>
          <p:spPr bwMode="auto">
            <a:xfrm>
              <a:off x="1694" y="1612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3815" name="AutoShape 30"/>
            <p:cNvCxnSpPr>
              <a:cxnSpLocks noChangeShapeType="1"/>
              <a:stCxn id="33864" idx="0"/>
              <a:endCxn id="33826" idx="6"/>
            </p:cNvCxnSpPr>
            <p:nvPr/>
          </p:nvCxnSpPr>
          <p:spPr bwMode="auto">
            <a:xfrm flipH="1">
              <a:off x="2009" y="1649"/>
              <a:ext cx="3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3816" name="Line 31"/>
            <p:cNvSpPr>
              <a:spLocks noChangeShapeType="1"/>
            </p:cNvSpPr>
            <p:nvPr/>
          </p:nvSpPr>
          <p:spPr bwMode="auto">
            <a:xfrm flipV="1">
              <a:off x="1441" y="1638"/>
              <a:ext cx="25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7" name="Text Box 33"/>
            <p:cNvSpPr txBox="1">
              <a:spLocks noChangeArrowheads="1"/>
            </p:cNvSpPr>
            <p:nvPr/>
          </p:nvSpPr>
          <p:spPr bwMode="auto">
            <a:xfrm>
              <a:off x="1337" y="1660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sp>
          <p:nvSpPr>
            <p:cNvPr id="33818" name="Text Box 34"/>
            <p:cNvSpPr txBox="1">
              <a:spLocks noChangeArrowheads="1"/>
            </p:cNvSpPr>
            <p:nvPr/>
          </p:nvSpPr>
          <p:spPr bwMode="auto">
            <a:xfrm>
              <a:off x="2119" y="1728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  <p:grpSp>
          <p:nvGrpSpPr>
            <p:cNvPr id="33819" name="Group 35"/>
            <p:cNvGrpSpPr>
              <a:grpSpLocks/>
            </p:cNvGrpSpPr>
            <p:nvPr/>
          </p:nvGrpSpPr>
          <p:grpSpPr bwMode="auto">
            <a:xfrm rot="5400000" flipH="1" flipV="1">
              <a:off x="724" y="1496"/>
              <a:ext cx="112" cy="287"/>
              <a:chOff x="3450" y="2313"/>
              <a:chExt cx="111" cy="216"/>
            </a:xfrm>
          </p:grpSpPr>
          <p:sp>
            <p:nvSpPr>
              <p:cNvPr id="33849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0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1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2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3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4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5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20" name="Oval 43"/>
            <p:cNvSpPr>
              <a:spLocks noChangeArrowheads="1"/>
            </p:cNvSpPr>
            <p:nvPr/>
          </p:nvSpPr>
          <p:spPr bwMode="auto">
            <a:xfrm>
              <a:off x="1069" y="160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3821" name="AutoShape 44"/>
            <p:cNvCxnSpPr>
              <a:cxnSpLocks noChangeShapeType="1"/>
              <a:stCxn id="33820" idx="2"/>
              <a:endCxn id="33851" idx="1"/>
            </p:cNvCxnSpPr>
            <p:nvPr/>
          </p:nvCxnSpPr>
          <p:spPr bwMode="auto">
            <a:xfrm flipH="1" flipV="1">
              <a:off x="923" y="1638"/>
              <a:ext cx="146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3822" name="Oval 45"/>
            <p:cNvSpPr>
              <a:spLocks noChangeArrowheads="1"/>
            </p:cNvSpPr>
            <p:nvPr/>
          </p:nvSpPr>
          <p:spPr bwMode="auto">
            <a:xfrm>
              <a:off x="1076" y="241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23" name="Group 46"/>
            <p:cNvGrpSpPr>
              <a:grpSpLocks/>
            </p:cNvGrpSpPr>
            <p:nvPr/>
          </p:nvGrpSpPr>
          <p:grpSpPr bwMode="auto">
            <a:xfrm>
              <a:off x="1062" y="1920"/>
              <a:ext cx="111" cy="216"/>
              <a:chOff x="1670" y="2765"/>
              <a:chExt cx="111" cy="216"/>
            </a:xfrm>
          </p:grpSpPr>
          <p:sp>
            <p:nvSpPr>
              <p:cNvPr id="33842" name="Line 47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3" name="Line 48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4" name="Line 49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5" name="Line 50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6" name="Line 51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7" name="Line 52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8" name="Line 53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3824" name="AutoShape 54"/>
            <p:cNvCxnSpPr>
              <a:cxnSpLocks noChangeShapeType="1"/>
              <a:stCxn id="33822" idx="0"/>
              <a:endCxn id="33844" idx="1"/>
            </p:cNvCxnSpPr>
            <p:nvPr/>
          </p:nvCxnSpPr>
          <p:spPr bwMode="auto">
            <a:xfrm flipV="1">
              <a:off x="1118" y="2136"/>
              <a:ext cx="1" cy="28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5" name="AutoShape 55"/>
            <p:cNvCxnSpPr>
              <a:cxnSpLocks noChangeShapeType="1"/>
              <a:stCxn id="33820" idx="4"/>
              <a:endCxn id="33842" idx="0"/>
            </p:cNvCxnSpPr>
            <p:nvPr/>
          </p:nvCxnSpPr>
          <p:spPr bwMode="auto">
            <a:xfrm flipH="1">
              <a:off x="1110" y="1680"/>
              <a:ext cx="1" cy="24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3826" name="Oval 56"/>
            <p:cNvSpPr>
              <a:spLocks noChangeArrowheads="1"/>
            </p:cNvSpPr>
            <p:nvPr/>
          </p:nvSpPr>
          <p:spPr bwMode="auto">
            <a:xfrm>
              <a:off x="1926" y="161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3827" name="AutoShape 57"/>
            <p:cNvCxnSpPr>
              <a:cxnSpLocks noChangeShapeType="1"/>
              <a:stCxn id="33820" idx="6"/>
              <a:endCxn id="33813" idx="2"/>
            </p:cNvCxnSpPr>
            <p:nvPr/>
          </p:nvCxnSpPr>
          <p:spPr bwMode="auto">
            <a:xfrm>
              <a:off x="1152" y="1642"/>
              <a:ext cx="20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8" name="AutoShape 58"/>
            <p:cNvCxnSpPr>
              <a:cxnSpLocks noChangeShapeType="1"/>
              <a:stCxn id="33814" idx="6"/>
              <a:endCxn id="33826" idx="2"/>
            </p:cNvCxnSpPr>
            <p:nvPr/>
          </p:nvCxnSpPr>
          <p:spPr bwMode="auto">
            <a:xfrm flipV="1">
              <a:off x="1777" y="1649"/>
              <a:ext cx="14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3829" name="Oval 59"/>
            <p:cNvSpPr>
              <a:spLocks noChangeArrowheads="1"/>
            </p:cNvSpPr>
            <p:nvPr/>
          </p:nvSpPr>
          <p:spPr bwMode="auto">
            <a:xfrm>
              <a:off x="1926" y="241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3830" name="AutoShape 60"/>
            <p:cNvCxnSpPr>
              <a:cxnSpLocks noChangeShapeType="1"/>
              <a:stCxn id="33826" idx="4"/>
              <a:endCxn id="33863" idx="1"/>
            </p:cNvCxnSpPr>
            <p:nvPr/>
          </p:nvCxnSpPr>
          <p:spPr bwMode="auto">
            <a:xfrm>
              <a:off x="1968" y="1687"/>
              <a:ext cx="0" cy="3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31" name="AutoShape 61"/>
            <p:cNvCxnSpPr>
              <a:cxnSpLocks noChangeShapeType="1"/>
              <a:stCxn id="33829" idx="0"/>
              <a:endCxn id="33862" idx="1"/>
            </p:cNvCxnSpPr>
            <p:nvPr/>
          </p:nvCxnSpPr>
          <p:spPr bwMode="auto">
            <a:xfrm flipV="1">
              <a:off x="1968" y="2093"/>
              <a:ext cx="0" cy="32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32" name="AutoShape 62"/>
            <p:cNvCxnSpPr>
              <a:cxnSpLocks noChangeShapeType="1"/>
              <a:stCxn id="33822" idx="6"/>
              <a:endCxn id="33829" idx="2"/>
            </p:cNvCxnSpPr>
            <p:nvPr/>
          </p:nvCxnSpPr>
          <p:spPr bwMode="auto">
            <a:xfrm>
              <a:off x="1159" y="2458"/>
              <a:ext cx="76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3833" name="Text Box 63"/>
            <p:cNvSpPr txBox="1">
              <a:spLocks noChangeArrowheads="1"/>
            </p:cNvSpPr>
            <p:nvPr/>
          </p:nvSpPr>
          <p:spPr bwMode="auto">
            <a:xfrm>
              <a:off x="3108" y="1920"/>
              <a:ext cx="25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b</a:t>
              </a:r>
              <a:endParaRPr lang="en-US" sz="2000"/>
            </a:p>
          </p:txBody>
        </p:sp>
        <p:sp>
          <p:nvSpPr>
            <p:cNvPr id="33834" name="Oval 64"/>
            <p:cNvSpPr>
              <a:spLocks noChangeArrowheads="1"/>
            </p:cNvSpPr>
            <p:nvPr/>
          </p:nvSpPr>
          <p:spPr bwMode="auto">
            <a:xfrm>
              <a:off x="2787" y="190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5" name="Text Box 65"/>
            <p:cNvSpPr txBox="1">
              <a:spLocks noChangeArrowheads="1"/>
            </p:cNvSpPr>
            <p:nvPr/>
          </p:nvSpPr>
          <p:spPr bwMode="auto">
            <a:xfrm>
              <a:off x="2896" y="18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33836" name="Text Box 66"/>
            <p:cNvSpPr txBox="1">
              <a:spLocks noChangeArrowheads="1"/>
            </p:cNvSpPr>
            <p:nvPr/>
          </p:nvSpPr>
          <p:spPr bwMode="auto">
            <a:xfrm>
              <a:off x="2893" y="1951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33837" name="Text Box 67"/>
            <p:cNvSpPr txBox="1">
              <a:spLocks noChangeArrowheads="1"/>
            </p:cNvSpPr>
            <p:nvPr/>
          </p:nvSpPr>
          <p:spPr bwMode="auto">
            <a:xfrm>
              <a:off x="2854" y="1857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+</a:t>
              </a:r>
            </a:p>
            <a:p>
              <a:r>
                <a:rPr lang="en-US" sz="1800"/>
                <a:t>–</a:t>
              </a:r>
            </a:p>
          </p:txBody>
        </p:sp>
        <p:sp>
          <p:nvSpPr>
            <p:cNvPr id="33838" name="Text Box 68"/>
            <p:cNvSpPr txBox="1">
              <a:spLocks noChangeArrowheads="1"/>
            </p:cNvSpPr>
            <p:nvPr/>
          </p:nvSpPr>
          <p:spPr bwMode="auto">
            <a:xfrm>
              <a:off x="2897" y="1944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cxnSp>
          <p:nvCxnSpPr>
            <p:cNvPr id="33839" name="AutoShape 69"/>
            <p:cNvCxnSpPr>
              <a:cxnSpLocks noChangeShapeType="1"/>
              <a:stCxn id="33829" idx="6"/>
              <a:endCxn id="33837" idx="2"/>
            </p:cNvCxnSpPr>
            <p:nvPr/>
          </p:nvCxnSpPr>
          <p:spPr bwMode="auto">
            <a:xfrm flipV="1">
              <a:off x="2009" y="2261"/>
              <a:ext cx="944" cy="19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3840" name="Text Box 70"/>
            <p:cNvSpPr txBox="1">
              <a:spLocks noChangeArrowheads="1"/>
            </p:cNvSpPr>
            <p:nvPr/>
          </p:nvSpPr>
          <p:spPr bwMode="auto">
            <a:xfrm>
              <a:off x="583" y="1367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1</a:t>
              </a:r>
            </a:p>
          </p:txBody>
        </p:sp>
        <p:sp>
          <p:nvSpPr>
            <p:cNvPr id="33841" name="Text Box 71"/>
            <p:cNvSpPr txBox="1">
              <a:spLocks noChangeArrowheads="1"/>
            </p:cNvSpPr>
            <p:nvPr/>
          </p:nvSpPr>
          <p:spPr bwMode="auto">
            <a:xfrm>
              <a:off x="793" y="1881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2</a:t>
              </a:r>
            </a:p>
          </p:txBody>
        </p:sp>
      </p:grpSp>
      <p:sp>
        <p:nvSpPr>
          <p:cNvPr id="33804" name="Text Box 75"/>
          <p:cNvSpPr txBox="1">
            <a:spLocks noChangeArrowheads="1"/>
          </p:cNvSpPr>
          <p:nvPr/>
        </p:nvSpPr>
        <p:spPr bwMode="auto">
          <a:xfrm>
            <a:off x="5105400" y="2438400"/>
            <a:ext cx="38100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3"/>
            </a:pPr>
            <a:r>
              <a:rPr lang="en-US" sz="1800"/>
              <a:t>Write differential equation at t = 0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800"/>
              <a:t>Find Th</a:t>
            </a:r>
            <a:r>
              <a:rPr lang="en-US" sz="1800">
                <a:cs typeface="Times New Roman" pitchFamily="18" charset="0"/>
              </a:rPr>
              <a:t>évenin equivalent</a:t>
            </a:r>
            <a:r>
              <a:rPr lang="en-US" sz="1800"/>
              <a:t> </a:t>
            </a:r>
            <a:endParaRPr lang="en-US" sz="1800">
              <a:cs typeface="Times New Roman" pitchFamily="18" charset="0"/>
            </a:endParaRPr>
          </a:p>
        </p:txBody>
      </p:sp>
      <p:graphicFrame>
        <p:nvGraphicFramePr>
          <p:cNvPr id="33795" name="Object 80"/>
          <p:cNvGraphicFramePr>
            <a:graphicFrameLocks noChangeAspect="1"/>
          </p:cNvGraphicFramePr>
          <p:nvPr>
            <p:ph sz="quarter" idx="2"/>
          </p:nvPr>
        </p:nvGraphicFramePr>
        <p:xfrm>
          <a:off x="7388225" y="3521075"/>
          <a:ext cx="1146175" cy="1965325"/>
        </p:xfrm>
        <a:graphic>
          <a:graphicData uri="http://schemas.openxmlformats.org/presentationml/2006/ole">
            <p:oleObj spid="_x0000_s33795" name="Equation" r:id="rId4" imgW="622080" imgH="1066680" progId="Equation.3">
              <p:embed/>
            </p:oleObj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482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3482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846333B-B7D8-4232-A29D-751A4C9A9F96}" type="slidenum">
              <a:rPr lang="en-US"/>
              <a:pPr lvl="1"/>
              <a:t>51</a:t>
            </a:fld>
            <a:endParaRPr lang="en-US"/>
          </a:p>
        </p:txBody>
      </p:sp>
      <p:sp>
        <p:nvSpPr>
          <p:cNvPr id="348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3482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a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b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5V,</a:t>
            </a:r>
            <a:r>
              <a:rPr lang="en-US" sz="2000" b="1" smtClean="0">
                <a:cs typeface="Times New Roman" pitchFamily="18" charset="0"/>
              </a:rPr>
              <a:t> 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aphicFrame>
        <p:nvGraphicFramePr>
          <p:cNvPr id="3481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096000" y="3676650"/>
          <a:ext cx="1600200" cy="1346200"/>
        </p:xfrm>
        <a:graphic>
          <a:graphicData uri="http://schemas.openxmlformats.org/presentationml/2006/ole">
            <p:oleObj spid="_x0000_s34818" name="Equation" r:id="rId3" imgW="799920" imgH="672840" progId="Equation.3">
              <p:embed/>
            </p:oleObj>
          </a:graphicData>
        </a:graphic>
      </p:graphicFrame>
      <p:sp>
        <p:nvSpPr>
          <p:cNvPr id="34824" name="Text Box 74"/>
          <p:cNvSpPr txBox="1">
            <a:spLocks noChangeArrowheads="1"/>
          </p:cNvSpPr>
          <p:nvPr/>
        </p:nvSpPr>
        <p:spPr bwMode="auto">
          <a:xfrm>
            <a:off x="5105400" y="2438400"/>
            <a:ext cx="38100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3"/>
            </a:pPr>
            <a:r>
              <a:rPr lang="en-US" sz="1800"/>
              <a:t>Write differential equation at t = 0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800"/>
              <a:t>Find Th</a:t>
            </a:r>
            <a:r>
              <a:rPr lang="en-US" sz="1800">
                <a:cs typeface="Times New Roman" pitchFamily="18" charset="0"/>
              </a:rPr>
              <a:t>évenin equivalent</a:t>
            </a:r>
            <a:r>
              <a:rPr lang="en-US" sz="1800"/>
              <a:t> </a:t>
            </a:r>
            <a:endParaRPr lang="en-US" sz="1800">
              <a:cs typeface="Times New Roman" pitchFamily="18" charset="0"/>
            </a:endParaRPr>
          </a:p>
        </p:txBody>
      </p:sp>
      <p:grpSp>
        <p:nvGrpSpPr>
          <p:cNvPr id="34825" name="Group 110"/>
          <p:cNvGrpSpPr>
            <a:grpSpLocks/>
          </p:cNvGrpSpPr>
          <p:nvPr/>
        </p:nvGrpSpPr>
        <p:grpSpPr bwMode="auto">
          <a:xfrm>
            <a:off x="76200" y="3687763"/>
            <a:ext cx="5272088" cy="1417637"/>
            <a:chOff x="48" y="2323"/>
            <a:chExt cx="3321" cy="893"/>
          </a:xfrm>
        </p:grpSpPr>
        <p:cxnSp>
          <p:nvCxnSpPr>
            <p:cNvPr id="34828" name="AutoShape 9"/>
            <p:cNvCxnSpPr>
              <a:cxnSpLocks noChangeShapeType="1"/>
              <a:stCxn id="34855" idx="2"/>
              <a:endCxn id="34887" idx="4"/>
            </p:cNvCxnSpPr>
            <p:nvPr/>
          </p:nvCxnSpPr>
          <p:spPr bwMode="auto">
            <a:xfrm rot="10800000">
              <a:off x="392" y="2937"/>
              <a:ext cx="471" cy="2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4829" name="AutoShape 18"/>
            <p:cNvCxnSpPr>
              <a:cxnSpLocks noChangeShapeType="1"/>
              <a:stCxn id="34877" idx="0"/>
              <a:endCxn id="34861" idx="6"/>
            </p:cNvCxnSpPr>
            <p:nvPr/>
          </p:nvCxnSpPr>
          <p:spPr bwMode="auto">
            <a:xfrm rot="5400000" flipH="1">
              <a:off x="2666" y="2286"/>
              <a:ext cx="265" cy="41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4830" name="AutoShape 19"/>
            <p:cNvCxnSpPr>
              <a:cxnSpLocks noChangeShapeType="1"/>
              <a:stCxn id="34887" idx="0"/>
              <a:endCxn id="34854" idx="2"/>
            </p:cNvCxnSpPr>
            <p:nvPr/>
          </p:nvCxnSpPr>
          <p:spPr bwMode="auto">
            <a:xfrm rot="-5400000">
              <a:off x="491" y="2263"/>
              <a:ext cx="265" cy="46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4831" name="Group 20"/>
            <p:cNvGrpSpPr>
              <a:grpSpLocks/>
            </p:cNvGrpSpPr>
            <p:nvPr/>
          </p:nvGrpSpPr>
          <p:grpSpPr bwMode="auto">
            <a:xfrm>
              <a:off x="1783" y="2715"/>
              <a:ext cx="288" cy="97"/>
              <a:chOff x="2291" y="2742"/>
              <a:chExt cx="288" cy="97"/>
            </a:xfrm>
          </p:grpSpPr>
          <p:sp>
            <p:nvSpPr>
              <p:cNvPr id="34896" name="Freeform 21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7" name="Freeform 22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32" name="Text Box 23"/>
            <p:cNvSpPr txBox="1">
              <a:spLocks noChangeArrowheads="1"/>
            </p:cNvSpPr>
            <p:nvPr/>
          </p:nvSpPr>
          <p:spPr bwMode="auto">
            <a:xfrm>
              <a:off x="1584" y="2640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sp>
          <p:nvSpPr>
            <p:cNvPr id="34833" name="Oval 31"/>
            <p:cNvSpPr>
              <a:spLocks noChangeArrowheads="1"/>
            </p:cNvSpPr>
            <p:nvPr/>
          </p:nvSpPr>
          <p:spPr bwMode="auto">
            <a:xfrm>
              <a:off x="1392" y="232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Oval 32"/>
            <p:cNvSpPr>
              <a:spLocks noChangeArrowheads="1"/>
            </p:cNvSpPr>
            <p:nvPr/>
          </p:nvSpPr>
          <p:spPr bwMode="auto">
            <a:xfrm>
              <a:off x="1728" y="232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35" name="AutoShape 33"/>
            <p:cNvCxnSpPr>
              <a:cxnSpLocks noChangeShapeType="1"/>
              <a:stCxn id="34861" idx="2"/>
              <a:endCxn id="34843" idx="6"/>
            </p:cNvCxnSpPr>
            <p:nvPr/>
          </p:nvCxnSpPr>
          <p:spPr bwMode="auto">
            <a:xfrm flipH="1">
              <a:off x="1968" y="2362"/>
              <a:ext cx="53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4836" name="Text Box 36"/>
            <p:cNvSpPr txBox="1">
              <a:spLocks noChangeArrowheads="1"/>
            </p:cNvSpPr>
            <p:nvPr/>
          </p:nvSpPr>
          <p:spPr bwMode="auto">
            <a:xfrm>
              <a:off x="2025" y="2448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  <p:sp>
          <p:nvSpPr>
            <p:cNvPr id="34837" name="Oval 45"/>
            <p:cNvSpPr>
              <a:spLocks noChangeArrowheads="1"/>
            </p:cNvSpPr>
            <p:nvPr/>
          </p:nvSpPr>
          <p:spPr bwMode="auto">
            <a:xfrm>
              <a:off x="1240" y="232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38" name="AutoShape 46"/>
            <p:cNvCxnSpPr>
              <a:cxnSpLocks noChangeShapeType="1"/>
              <a:stCxn id="34837" idx="2"/>
              <a:endCxn id="34854" idx="6"/>
            </p:cNvCxnSpPr>
            <p:nvPr/>
          </p:nvCxnSpPr>
          <p:spPr bwMode="auto">
            <a:xfrm flipH="1">
              <a:off x="939" y="2362"/>
              <a:ext cx="30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4839" name="Oval 47"/>
            <p:cNvSpPr>
              <a:spLocks noChangeArrowheads="1"/>
            </p:cNvSpPr>
            <p:nvPr/>
          </p:nvSpPr>
          <p:spPr bwMode="auto">
            <a:xfrm>
              <a:off x="1247" y="313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4840" name="Group 48"/>
            <p:cNvGrpSpPr>
              <a:grpSpLocks/>
            </p:cNvGrpSpPr>
            <p:nvPr/>
          </p:nvGrpSpPr>
          <p:grpSpPr bwMode="auto">
            <a:xfrm>
              <a:off x="1233" y="2640"/>
              <a:ext cx="111" cy="216"/>
              <a:chOff x="1670" y="2765"/>
              <a:chExt cx="111" cy="216"/>
            </a:xfrm>
          </p:grpSpPr>
          <p:sp>
            <p:nvSpPr>
              <p:cNvPr id="34889" name="Line 49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0" name="Line 50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1" name="Line 51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2" name="Line 52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3" name="Line 53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4" name="Line 54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95" name="Line 55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4841" name="AutoShape 56"/>
            <p:cNvCxnSpPr>
              <a:cxnSpLocks noChangeShapeType="1"/>
              <a:stCxn id="34839" idx="0"/>
              <a:endCxn id="34891" idx="1"/>
            </p:cNvCxnSpPr>
            <p:nvPr/>
          </p:nvCxnSpPr>
          <p:spPr bwMode="auto">
            <a:xfrm flipV="1">
              <a:off x="1289" y="2856"/>
              <a:ext cx="1" cy="28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2" name="AutoShape 57"/>
            <p:cNvCxnSpPr>
              <a:cxnSpLocks noChangeShapeType="1"/>
              <a:stCxn id="34837" idx="4"/>
              <a:endCxn id="34889" idx="0"/>
            </p:cNvCxnSpPr>
            <p:nvPr/>
          </p:nvCxnSpPr>
          <p:spPr bwMode="auto">
            <a:xfrm flipH="1">
              <a:off x="1281" y="2400"/>
              <a:ext cx="1" cy="24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4843" name="Oval 58"/>
            <p:cNvSpPr>
              <a:spLocks noChangeArrowheads="1"/>
            </p:cNvSpPr>
            <p:nvPr/>
          </p:nvSpPr>
          <p:spPr bwMode="auto">
            <a:xfrm>
              <a:off x="1885" y="232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44" name="AutoShape 59"/>
            <p:cNvCxnSpPr>
              <a:cxnSpLocks noChangeShapeType="1"/>
              <a:stCxn id="34837" idx="6"/>
              <a:endCxn id="34833" idx="2"/>
            </p:cNvCxnSpPr>
            <p:nvPr/>
          </p:nvCxnSpPr>
          <p:spPr bwMode="auto">
            <a:xfrm>
              <a:off x="1323" y="2362"/>
              <a:ext cx="6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5" name="AutoShape 60"/>
            <p:cNvCxnSpPr>
              <a:cxnSpLocks noChangeShapeType="1"/>
              <a:stCxn id="34834" idx="6"/>
              <a:endCxn id="34843" idx="2"/>
            </p:cNvCxnSpPr>
            <p:nvPr/>
          </p:nvCxnSpPr>
          <p:spPr bwMode="auto">
            <a:xfrm>
              <a:off x="1811" y="2362"/>
              <a:ext cx="7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4846" name="Oval 61"/>
            <p:cNvSpPr>
              <a:spLocks noChangeArrowheads="1"/>
            </p:cNvSpPr>
            <p:nvPr/>
          </p:nvSpPr>
          <p:spPr bwMode="auto">
            <a:xfrm>
              <a:off x="1885" y="313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4847" name="AutoShape 62"/>
            <p:cNvCxnSpPr>
              <a:cxnSpLocks noChangeShapeType="1"/>
              <a:stCxn id="34843" idx="4"/>
              <a:endCxn id="34897" idx="1"/>
            </p:cNvCxnSpPr>
            <p:nvPr/>
          </p:nvCxnSpPr>
          <p:spPr bwMode="auto">
            <a:xfrm>
              <a:off x="1927" y="2400"/>
              <a:ext cx="0" cy="31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8" name="AutoShape 63"/>
            <p:cNvCxnSpPr>
              <a:cxnSpLocks noChangeShapeType="1"/>
              <a:stCxn id="34846" idx="0"/>
              <a:endCxn id="34896" idx="1"/>
            </p:cNvCxnSpPr>
            <p:nvPr/>
          </p:nvCxnSpPr>
          <p:spPr bwMode="auto">
            <a:xfrm flipV="1">
              <a:off x="1927" y="2813"/>
              <a:ext cx="0" cy="32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49" name="AutoShape 64"/>
            <p:cNvCxnSpPr>
              <a:cxnSpLocks noChangeShapeType="1"/>
              <a:stCxn id="34839" idx="6"/>
              <a:endCxn id="34846" idx="2"/>
            </p:cNvCxnSpPr>
            <p:nvPr/>
          </p:nvCxnSpPr>
          <p:spPr bwMode="auto">
            <a:xfrm>
              <a:off x="1330" y="3178"/>
              <a:ext cx="555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50" name="AutoShape 71"/>
            <p:cNvCxnSpPr>
              <a:cxnSpLocks noChangeShapeType="1"/>
              <a:stCxn id="34862" idx="6"/>
              <a:endCxn id="34877" idx="4"/>
            </p:cNvCxnSpPr>
            <p:nvPr/>
          </p:nvCxnSpPr>
          <p:spPr bwMode="auto">
            <a:xfrm flipV="1">
              <a:off x="2597" y="2937"/>
              <a:ext cx="411" cy="2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4851" name="Text Box 72"/>
            <p:cNvSpPr txBox="1">
              <a:spLocks noChangeArrowheads="1"/>
            </p:cNvSpPr>
            <p:nvPr/>
          </p:nvSpPr>
          <p:spPr bwMode="auto">
            <a:xfrm>
              <a:off x="576" y="2601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1</a:t>
              </a:r>
            </a:p>
          </p:txBody>
        </p:sp>
        <p:sp>
          <p:nvSpPr>
            <p:cNvPr id="34852" name="Text Box 73"/>
            <p:cNvSpPr txBox="1">
              <a:spLocks noChangeArrowheads="1"/>
            </p:cNvSpPr>
            <p:nvPr/>
          </p:nvSpPr>
          <p:spPr bwMode="auto">
            <a:xfrm>
              <a:off x="960" y="2601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2</a:t>
              </a:r>
            </a:p>
          </p:txBody>
        </p:sp>
        <p:grpSp>
          <p:nvGrpSpPr>
            <p:cNvPr id="34853" name="Group 77"/>
            <p:cNvGrpSpPr>
              <a:grpSpLocks/>
            </p:cNvGrpSpPr>
            <p:nvPr/>
          </p:nvGrpSpPr>
          <p:grpSpPr bwMode="auto">
            <a:xfrm>
              <a:off x="48" y="2627"/>
              <a:ext cx="510" cy="310"/>
              <a:chOff x="220" y="2627"/>
              <a:chExt cx="510" cy="310"/>
            </a:xfrm>
          </p:grpSpPr>
          <p:sp>
            <p:nvSpPr>
              <p:cNvPr id="34886" name="Text Box 25"/>
              <p:cNvSpPr txBox="1">
                <a:spLocks noChangeArrowheads="1"/>
              </p:cNvSpPr>
              <p:nvPr/>
            </p:nvSpPr>
            <p:spPr bwMode="auto">
              <a:xfrm>
                <a:off x="220" y="2630"/>
                <a:ext cx="21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i="1"/>
                  <a:t>i</a:t>
                </a:r>
                <a:r>
                  <a:rPr lang="en-US" sz="2000" b="1" baseline="-25000"/>
                  <a:t>a</a:t>
                </a:r>
                <a:endParaRPr lang="en-US" sz="2000"/>
              </a:p>
            </p:txBody>
          </p:sp>
          <p:sp>
            <p:nvSpPr>
              <p:cNvPr id="34887" name="Oval 26"/>
              <p:cNvSpPr>
                <a:spLocks noChangeArrowheads="1"/>
              </p:cNvSpPr>
              <p:nvPr/>
            </p:nvSpPr>
            <p:spPr bwMode="auto">
              <a:xfrm>
                <a:off x="398" y="262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88" name="Line 76"/>
              <p:cNvSpPr>
                <a:spLocks noChangeShapeType="1"/>
              </p:cNvSpPr>
              <p:nvPr/>
            </p:nvSpPr>
            <p:spPr bwMode="auto">
              <a:xfrm flipV="1">
                <a:off x="564" y="2682"/>
                <a:ext cx="0" cy="18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54" name="Oval 78"/>
            <p:cNvSpPr>
              <a:spLocks noChangeArrowheads="1"/>
            </p:cNvSpPr>
            <p:nvPr/>
          </p:nvSpPr>
          <p:spPr bwMode="auto">
            <a:xfrm>
              <a:off x="856" y="232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5" name="Oval 80"/>
            <p:cNvSpPr>
              <a:spLocks noChangeArrowheads="1"/>
            </p:cNvSpPr>
            <p:nvPr/>
          </p:nvSpPr>
          <p:spPr bwMode="auto">
            <a:xfrm>
              <a:off x="863" y="313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4856" name="Group 81"/>
            <p:cNvGrpSpPr>
              <a:grpSpLocks/>
            </p:cNvGrpSpPr>
            <p:nvPr/>
          </p:nvGrpSpPr>
          <p:grpSpPr bwMode="auto">
            <a:xfrm>
              <a:off x="849" y="2640"/>
              <a:ext cx="111" cy="216"/>
              <a:chOff x="1670" y="2765"/>
              <a:chExt cx="111" cy="216"/>
            </a:xfrm>
          </p:grpSpPr>
          <p:sp>
            <p:nvSpPr>
              <p:cNvPr id="34879" name="Line 82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0" name="Line 83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1" name="Line 84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2" name="Line 85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3" name="Line 86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4" name="Line 87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85" name="Line 88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4857" name="AutoShape 89"/>
            <p:cNvCxnSpPr>
              <a:cxnSpLocks noChangeShapeType="1"/>
              <a:stCxn id="34855" idx="0"/>
              <a:endCxn id="34881" idx="1"/>
            </p:cNvCxnSpPr>
            <p:nvPr/>
          </p:nvCxnSpPr>
          <p:spPr bwMode="auto">
            <a:xfrm flipV="1">
              <a:off x="905" y="2856"/>
              <a:ext cx="1" cy="28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58" name="AutoShape 90"/>
            <p:cNvCxnSpPr>
              <a:cxnSpLocks noChangeShapeType="1"/>
              <a:stCxn id="34854" idx="4"/>
              <a:endCxn id="34879" idx="0"/>
            </p:cNvCxnSpPr>
            <p:nvPr/>
          </p:nvCxnSpPr>
          <p:spPr bwMode="auto">
            <a:xfrm flipH="1">
              <a:off x="897" y="2400"/>
              <a:ext cx="1" cy="24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59" name="AutoShape 91"/>
            <p:cNvCxnSpPr>
              <a:cxnSpLocks noChangeShapeType="1"/>
              <a:stCxn id="34839" idx="2"/>
              <a:endCxn id="34855" idx="6"/>
            </p:cNvCxnSpPr>
            <p:nvPr/>
          </p:nvCxnSpPr>
          <p:spPr bwMode="auto">
            <a:xfrm flipH="1">
              <a:off x="946" y="3178"/>
              <a:ext cx="30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4860" name="Group 108"/>
            <p:cNvGrpSpPr>
              <a:grpSpLocks/>
            </p:cNvGrpSpPr>
            <p:nvPr/>
          </p:nvGrpSpPr>
          <p:grpSpPr bwMode="auto">
            <a:xfrm>
              <a:off x="2842" y="2627"/>
              <a:ext cx="527" cy="310"/>
              <a:chOff x="2881" y="2627"/>
              <a:chExt cx="527" cy="310"/>
            </a:xfrm>
          </p:grpSpPr>
          <p:sp>
            <p:nvSpPr>
              <p:cNvPr id="34876" name="Text Box 65"/>
              <p:cNvSpPr txBox="1">
                <a:spLocks noChangeArrowheads="1"/>
              </p:cNvSpPr>
              <p:nvPr/>
            </p:nvSpPr>
            <p:spPr bwMode="auto">
              <a:xfrm>
                <a:off x="3190" y="2640"/>
                <a:ext cx="218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i="1"/>
                  <a:t>i</a:t>
                </a:r>
                <a:r>
                  <a:rPr lang="en-US" sz="2000" b="1" baseline="-25000"/>
                  <a:t>b</a:t>
                </a:r>
                <a:endParaRPr lang="en-US" sz="2000"/>
              </a:p>
            </p:txBody>
          </p:sp>
          <p:sp>
            <p:nvSpPr>
              <p:cNvPr id="34877" name="Oval 66"/>
              <p:cNvSpPr>
                <a:spLocks noChangeArrowheads="1"/>
              </p:cNvSpPr>
              <p:nvPr/>
            </p:nvSpPr>
            <p:spPr bwMode="auto">
              <a:xfrm>
                <a:off x="2881" y="262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78" name="Line 92"/>
              <p:cNvSpPr>
                <a:spLocks noChangeShapeType="1"/>
              </p:cNvSpPr>
              <p:nvPr/>
            </p:nvSpPr>
            <p:spPr bwMode="auto">
              <a:xfrm flipV="1">
                <a:off x="3047" y="2679"/>
                <a:ext cx="0" cy="2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61" name="Oval 93"/>
            <p:cNvSpPr>
              <a:spLocks noChangeArrowheads="1"/>
            </p:cNvSpPr>
            <p:nvPr/>
          </p:nvSpPr>
          <p:spPr bwMode="auto">
            <a:xfrm>
              <a:off x="2507" y="232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2" name="Oval 95"/>
            <p:cNvSpPr>
              <a:spLocks noChangeArrowheads="1"/>
            </p:cNvSpPr>
            <p:nvPr/>
          </p:nvSpPr>
          <p:spPr bwMode="auto">
            <a:xfrm>
              <a:off x="2514" y="313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4863" name="Group 96"/>
            <p:cNvGrpSpPr>
              <a:grpSpLocks/>
            </p:cNvGrpSpPr>
            <p:nvPr/>
          </p:nvGrpSpPr>
          <p:grpSpPr bwMode="auto">
            <a:xfrm>
              <a:off x="2500" y="2646"/>
              <a:ext cx="111" cy="216"/>
              <a:chOff x="1670" y="2765"/>
              <a:chExt cx="111" cy="216"/>
            </a:xfrm>
          </p:grpSpPr>
          <p:sp>
            <p:nvSpPr>
              <p:cNvPr id="34869" name="Line 97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0" name="Line 98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1" name="Line 99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2" name="Line 100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3" name="Line 101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4" name="Line 102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5" name="Line 103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4864" name="AutoShape 104"/>
            <p:cNvCxnSpPr>
              <a:cxnSpLocks noChangeShapeType="1"/>
              <a:stCxn id="34862" idx="0"/>
              <a:endCxn id="34871" idx="1"/>
            </p:cNvCxnSpPr>
            <p:nvPr/>
          </p:nvCxnSpPr>
          <p:spPr bwMode="auto">
            <a:xfrm flipV="1">
              <a:off x="2556" y="2862"/>
              <a:ext cx="1" cy="27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65" name="AutoShape 105"/>
            <p:cNvCxnSpPr>
              <a:cxnSpLocks noChangeShapeType="1"/>
              <a:stCxn id="34861" idx="4"/>
              <a:endCxn id="34869" idx="0"/>
            </p:cNvCxnSpPr>
            <p:nvPr/>
          </p:nvCxnSpPr>
          <p:spPr bwMode="auto">
            <a:xfrm flipH="1">
              <a:off x="2548" y="2400"/>
              <a:ext cx="1" cy="24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66" name="AutoShape 106"/>
            <p:cNvCxnSpPr>
              <a:cxnSpLocks noChangeShapeType="1"/>
              <a:stCxn id="34862" idx="2"/>
              <a:endCxn id="34846" idx="6"/>
            </p:cNvCxnSpPr>
            <p:nvPr/>
          </p:nvCxnSpPr>
          <p:spPr bwMode="auto">
            <a:xfrm flipH="1">
              <a:off x="1968" y="3178"/>
              <a:ext cx="54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4867" name="AutoShape 107"/>
            <p:cNvCxnSpPr>
              <a:cxnSpLocks noChangeShapeType="1"/>
              <a:stCxn id="34834" idx="2"/>
              <a:endCxn id="34833" idx="6"/>
            </p:cNvCxnSpPr>
            <p:nvPr/>
          </p:nvCxnSpPr>
          <p:spPr bwMode="auto">
            <a:xfrm flipH="1">
              <a:off x="1475" y="2362"/>
              <a:ext cx="253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4868" name="Text Box 109"/>
            <p:cNvSpPr txBox="1">
              <a:spLocks noChangeArrowheads="1"/>
            </p:cNvSpPr>
            <p:nvPr/>
          </p:nvSpPr>
          <p:spPr bwMode="auto">
            <a:xfrm>
              <a:off x="2557" y="264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3</a:t>
              </a:r>
            </a:p>
          </p:txBody>
        </p:sp>
      </p:grpSp>
      <p:sp>
        <p:nvSpPr>
          <p:cNvPr id="34826" name="Rectangle 112"/>
          <p:cNvSpPr>
            <a:spLocks noChangeArrowheads="1"/>
          </p:cNvSpPr>
          <p:nvPr/>
        </p:nvSpPr>
        <p:spPr bwMode="auto">
          <a:xfrm>
            <a:off x="76200" y="3886200"/>
            <a:ext cx="838200" cy="1096963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Rectangle 113"/>
          <p:cNvSpPr>
            <a:spLocks noChangeArrowheads="1"/>
          </p:cNvSpPr>
          <p:nvPr/>
        </p:nvSpPr>
        <p:spPr bwMode="auto">
          <a:xfrm>
            <a:off x="4487863" y="3883025"/>
            <a:ext cx="838200" cy="1096963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584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3584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8B84940-90F6-4F4D-A60C-20CB9389526C}" type="slidenum">
              <a:rPr lang="en-US"/>
              <a:pPr lvl="1"/>
              <a:t>52</a:t>
            </a:fld>
            <a:endParaRPr lang="en-US"/>
          </a:p>
        </p:txBody>
      </p:sp>
      <p:sp>
        <p:nvSpPr>
          <p:cNvPr id="35847" name="Rectangle 83"/>
          <p:cNvSpPr>
            <a:spLocks noChangeArrowheads="1"/>
          </p:cNvSpPr>
          <p:nvPr/>
        </p:nvSpPr>
        <p:spPr bwMode="auto">
          <a:xfrm>
            <a:off x="1066800" y="2971800"/>
            <a:ext cx="2463800" cy="1905000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358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a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b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5V,</a:t>
            </a:r>
            <a:r>
              <a:rPr lang="en-US" sz="2000" b="1" smtClean="0">
                <a:cs typeface="Times New Roman" pitchFamily="18" charset="0"/>
              </a:rPr>
              <a:t> 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aphicFrame>
        <p:nvGraphicFramePr>
          <p:cNvPr id="35842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5257800" y="3336925"/>
          <a:ext cx="3200400" cy="2786063"/>
        </p:xfrm>
        <a:graphic>
          <a:graphicData uri="http://schemas.openxmlformats.org/presentationml/2006/ole">
            <p:oleObj spid="_x0000_s35842" name="Equation" r:id="rId3" imgW="1968480" imgH="1714320" progId="Equation.3">
              <p:embed/>
            </p:oleObj>
          </a:graphicData>
        </a:graphic>
      </p:graphicFrame>
      <p:sp>
        <p:nvSpPr>
          <p:cNvPr id="35850" name="Text Box 5"/>
          <p:cNvSpPr txBox="1">
            <a:spLocks noChangeArrowheads="1"/>
          </p:cNvSpPr>
          <p:nvPr/>
        </p:nvSpPr>
        <p:spPr bwMode="auto">
          <a:xfrm>
            <a:off x="5105400" y="2438400"/>
            <a:ext cx="38100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3"/>
            </a:pPr>
            <a:r>
              <a:rPr lang="en-US" sz="1800"/>
              <a:t>Write differential equation at t = 0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800"/>
              <a:t>Find Th</a:t>
            </a:r>
            <a:r>
              <a:rPr lang="en-US" sz="1800">
                <a:cs typeface="Times New Roman" pitchFamily="18" charset="0"/>
              </a:rPr>
              <a:t>évenin equivalent</a:t>
            </a:r>
            <a:r>
              <a:rPr lang="en-US" sz="1800"/>
              <a:t> </a:t>
            </a:r>
            <a:endParaRPr lang="en-US" sz="1800">
              <a:cs typeface="Times New Roman" pitchFamily="18" charset="0"/>
            </a:endParaRPr>
          </a:p>
        </p:txBody>
      </p:sp>
      <p:cxnSp>
        <p:nvCxnSpPr>
          <p:cNvPr id="35851" name="AutoShape 7"/>
          <p:cNvCxnSpPr>
            <a:cxnSpLocks noChangeShapeType="1"/>
            <a:stCxn id="35875" idx="2"/>
            <a:endCxn id="35904" idx="4"/>
          </p:cNvCxnSpPr>
          <p:nvPr/>
        </p:nvCxnSpPr>
        <p:spPr bwMode="auto">
          <a:xfrm rot="10800000">
            <a:off x="622300" y="4205288"/>
            <a:ext cx="747713" cy="38258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5852" name="AutoShape 8"/>
          <p:cNvCxnSpPr>
            <a:cxnSpLocks noChangeShapeType="1"/>
            <a:stCxn id="35914" idx="1"/>
            <a:endCxn id="35885" idx="6"/>
          </p:cNvCxnSpPr>
          <p:nvPr/>
        </p:nvCxnSpPr>
        <p:spPr bwMode="auto">
          <a:xfrm rot="5400000" flipH="1">
            <a:off x="3672681" y="3429794"/>
            <a:ext cx="623888" cy="3492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5853" name="AutoShape 9"/>
          <p:cNvCxnSpPr>
            <a:cxnSpLocks noChangeShapeType="1"/>
            <a:stCxn id="35904" idx="0"/>
            <a:endCxn id="35874" idx="2"/>
          </p:cNvCxnSpPr>
          <p:nvPr/>
        </p:nvCxnSpPr>
        <p:spPr bwMode="auto">
          <a:xfrm rot="-5400000">
            <a:off x="780256" y="3134519"/>
            <a:ext cx="420688" cy="7366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35854" name="Group 10"/>
          <p:cNvGrpSpPr>
            <a:grpSpLocks/>
          </p:cNvGrpSpPr>
          <p:nvPr/>
        </p:nvGrpSpPr>
        <p:grpSpPr bwMode="auto">
          <a:xfrm>
            <a:off x="3930650" y="3916363"/>
            <a:ext cx="457200" cy="153987"/>
            <a:chOff x="2291" y="2742"/>
            <a:chExt cx="288" cy="97"/>
          </a:xfrm>
        </p:grpSpPr>
        <p:sp>
          <p:nvSpPr>
            <p:cNvPr id="35913" name="Freeform 11"/>
            <p:cNvSpPr>
              <a:spLocks/>
            </p:cNvSpPr>
            <p:nvPr/>
          </p:nvSpPr>
          <p:spPr bwMode="auto">
            <a:xfrm flipV="1">
              <a:off x="2291" y="2838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4" name="Freeform 12"/>
            <p:cNvSpPr>
              <a:spLocks/>
            </p:cNvSpPr>
            <p:nvPr/>
          </p:nvSpPr>
          <p:spPr bwMode="auto">
            <a:xfrm>
              <a:off x="2291" y="274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55" name="Text Box 13"/>
          <p:cNvSpPr txBox="1">
            <a:spLocks noChangeArrowheads="1"/>
          </p:cNvSpPr>
          <p:nvPr/>
        </p:nvSpPr>
        <p:spPr bwMode="auto">
          <a:xfrm>
            <a:off x="3581400" y="3810000"/>
            <a:ext cx="3492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C</a:t>
            </a:r>
          </a:p>
        </p:txBody>
      </p:sp>
      <p:sp>
        <p:nvSpPr>
          <p:cNvPr id="35856" name="Oval 14"/>
          <p:cNvSpPr>
            <a:spLocks noChangeArrowheads="1"/>
          </p:cNvSpPr>
          <p:nvPr/>
        </p:nvSpPr>
        <p:spPr bwMode="auto">
          <a:xfrm>
            <a:off x="2209800" y="32305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Oval 15"/>
          <p:cNvSpPr>
            <a:spLocks noChangeArrowheads="1"/>
          </p:cNvSpPr>
          <p:nvPr/>
        </p:nvSpPr>
        <p:spPr bwMode="auto">
          <a:xfrm>
            <a:off x="2743200" y="32305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Text Box 17"/>
          <p:cNvSpPr txBox="1">
            <a:spLocks noChangeArrowheads="1"/>
          </p:cNvSpPr>
          <p:nvPr/>
        </p:nvSpPr>
        <p:spPr bwMode="auto">
          <a:xfrm>
            <a:off x="4343400" y="3505200"/>
            <a:ext cx="636588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+</a:t>
            </a:r>
          </a:p>
          <a:p>
            <a:r>
              <a:rPr lang="en-US" sz="1800" b="1"/>
              <a:t>v</a:t>
            </a:r>
            <a:r>
              <a:rPr lang="en-US" sz="1800" b="1" baseline="-25000"/>
              <a:t>C</a:t>
            </a:r>
            <a:r>
              <a:rPr lang="en-US" sz="1800" b="1"/>
              <a:t>(t)</a:t>
            </a:r>
          </a:p>
          <a:p>
            <a:r>
              <a:rPr lang="en-US" sz="1800" b="1"/>
              <a:t>–</a:t>
            </a:r>
          </a:p>
        </p:txBody>
      </p:sp>
      <p:sp>
        <p:nvSpPr>
          <p:cNvPr id="35859" name="Oval 18"/>
          <p:cNvSpPr>
            <a:spLocks noChangeArrowheads="1"/>
          </p:cNvSpPr>
          <p:nvPr/>
        </p:nvSpPr>
        <p:spPr bwMode="auto">
          <a:xfrm>
            <a:off x="1968500" y="32305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60" name="AutoShape 19"/>
          <p:cNvCxnSpPr>
            <a:cxnSpLocks noChangeShapeType="1"/>
            <a:stCxn id="35859" idx="2"/>
            <a:endCxn id="35874" idx="6"/>
          </p:cNvCxnSpPr>
          <p:nvPr/>
        </p:nvCxnSpPr>
        <p:spPr bwMode="auto">
          <a:xfrm flipH="1">
            <a:off x="1490663" y="3292475"/>
            <a:ext cx="4778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5861" name="Oval 20"/>
          <p:cNvSpPr>
            <a:spLocks noChangeArrowheads="1"/>
          </p:cNvSpPr>
          <p:nvPr/>
        </p:nvSpPr>
        <p:spPr bwMode="auto">
          <a:xfrm>
            <a:off x="1979613" y="4525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862" name="Group 21"/>
          <p:cNvGrpSpPr>
            <a:grpSpLocks/>
          </p:cNvGrpSpPr>
          <p:nvPr/>
        </p:nvGrpSpPr>
        <p:grpSpPr bwMode="auto">
          <a:xfrm>
            <a:off x="1957388" y="3733800"/>
            <a:ext cx="176212" cy="342900"/>
            <a:chOff x="1670" y="2765"/>
            <a:chExt cx="111" cy="216"/>
          </a:xfrm>
        </p:grpSpPr>
        <p:sp>
          <p:nvSpPr>
            <p:cNvPr id="35906" name="Line 22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7" name="Line 23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8" name="Line 24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9" name="Line 25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0" name="Line 26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1" name="Line 27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2" name="Line 28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5863" name="AutoShape 29"/>
          <p:cNvCxnSpPr>
            <a:cxnSpLocks noChangeShapeType="1"/>
            <a:stCxn id="35861" idx="0"/>
            <a:endCxn id="35908" idx="1"/>
          </p:cNvCxnSpPr>
          <p:nvPr/>
        </p:nvCxnSpPr>
        <p:spPr bwMode="auto">
          <a:xfrm flipV="1">
            <a:off x="2046288" y="4076700"/>
            <a:ext cx="1587" cy="4492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64" name="AutoShape 30"/>
          <p:cNvCxnSpPr>
            <a:cxnSpLocks noChangeShapeType="1"/>
            <a:stCxn id="35859" idx="4"/>
            <a:endCxn id="35906" idx="0"/>
          </p:cNvCxnSpPr>
          <p:nvPr/>
        </p:nvCxnSpPr>
        <p:spPr bwMode="auto">
          <a:xfrm flipH="1">
            <a:off x="2033588" y="3352800"/>
            <a:ext cx="1587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5865" name="Oval 31"/>
          <p:cNvSpPr>
            <a:spLocks noChangeArrowheads="1"/>
          </p:cNvSpPr>
          <p:nvPr/>
        </p:nvSpPr>
        <p:spPr bwMode="auto">
          <a:xfrm>
            <a:off x="2992438" y="32305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66" name="AutoShape 32"/>
          <p:cNvCxnSpPr>
            <a:cxnSpLocks noChangeShapeType="1"/>
            <a:stCxn id="35859" idx="6"/>
            <a:endCxn id="35856" idx="2"/>
          </p:cNvCxnSpPr>
          <p:nvPr/>
        </p:nvCxnSpPr>
        <p:spPr bwMode="auto">
          <a:xfrm>
            <a:off x="2100263" y="3292475"/>
            <a:ext cx="1095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67" name="AutoShape 33"/>
          <p:cNvCxnSpPr>
            <a:cxnSpLocks noChangeShapeType="1"/>
            <a:stCxn id="35857" idx="6"/>
            <a:endCxn id="35865" idx="2"/>
          </p:cNvCxnSpPr>
          <p:nvPr/>
        </p:nvCxnSpPr>
        <p:spPr bwMode="auto">
          <a:xfrm>
            <a:off x="2874963" y="3292475"/>
            <a:ext cx="1174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5868" name="Oval 34"/>
          <p:cNvSpPr>
            <a:spLocks noChangeArrowheads="1"/>
          </p:cNvSpPr>
          <p:nvPr/>
        </p:nvSpPr>
        <p:spPr bwMode="auto">
          <a:xfrm>
            <a:off x="3003550" y="45259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69" name="AutoShape 37"/>
          <p:cNvCxnSpPr>
            <a:cxnSpLocks noChangeShapeType="1"/>
            <a:stCxn id="35861" idx="6"/>
            <a:endCxn id="35868" idx="2"/>
          </p:cNvCxnSpPr>
          <p:nvPr/>
        </p:nvCxnSpPr>
        <p:spPr bwMode="auto">
          <a:xfrm>
            <a:off x="2111375" y="4587875"/>
            <a:ext cx="8921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70" name="AutoShape 38"/>
          <p:cNvCxnSpPr>
            <a:cxnSpLocks noChangeShapeType="1"/>
            <a:stCxn id="35886" idx="6"/>
            <a:endCxn id="35913" idx="1"/>
          </p:cNvCxnSpPr>
          <p:nvPr/>
        </p:nvCxnSpPr>
        <p:spPr bwMode="auto">
          <a:xfrm flipV="1">
            <a:off x="3810000" y="4071938"/>
            <a:ext cx="349250" cy="5159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35871" name="Text Box 39"/>
          <p:cNvSpPr txBox="1">
            <a:spLocks noChangeArrowheads="1"/>
          </p:cNvSpPr>
          <p:nvPr/>
        </p:nvSpPr>
        <p:spPr bwMode="auto">
          <a:xfrm>
            <a:off x="914400" y="3671888"/>
            <a:ext cx="482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 R</a:t>
            </a:r>
            <a:r>
              <a:rPr lang="en-US" sz="1800" b="1" baseline="-25000"/>
              <a:t>1</a:t>
            </a:r>
          </a:p>
        </p:txBody>
      </p:sp>
      <p:sp>
        <p:nvSpPr>
          <p:cNvPr id="35872" name="Text Box 40"/>
          <p:cNvSpPr txBox="1">
            <a:spLocks noChangeArrowheads="1"/>
          </p:cNvSpPr>
          <p:nvPr/>
        </p:nvSpPr>
        <p:spPr bwMode="auto">
          <a:xfrm>
            <a:off x="1524000" y="3671888"/>
            <a:ext cx="482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 R</a:t>
            </a:r>
            <a:r>
              <a:rPr lang="en-US" sz="1800" b="1" baseline="-25000"/>
              <a:t>2</a:t>
            </a:r>
          </a:p>
        </p:txBody>
      </p:sp>
      <p:grpSp>
        <p:nvGrpSpPr>
          <p:cNvPr id="35873" name="Group 41"/>
          <p:cNvGrpSpPr>
            <a:grpSpLocks/>
          </p:cNvGrpSpPr>
          <p:nvPr/>
        </p:nvGrpSpPr>
        <p:grpSpPr bwMode="auto">
          <a:xfrm>
            <a:off x="63500" y="3713163"/>
            <a:ext cx="822325" cy="492125"/>
            <a:chOff x="212" y="2627"/>
            <a:chExt cx="518" cy="310"/>
          </a:xfrm>
        </p:grpSpPr>
        <p:sp>
          <p:nvSpPr>
            <p:cNvPr id="35903" name="Text Box 42"/>
            <p:cNvSpPr txBox="1">
              <a:spLocks noChangeArrowheads="1"/>
            </p:cNvSpPr>
            <p:nvPr/>
          </p:nvSpPr>
          <p:spPr bwMode="auto">
            <a:xfrm>
              <a:off x="212" y="2630"/>
              <a:ext cx="229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baseline="-25000"/>
                <a:t>T</a:t>
              </a:r>
              <a:endParaRPr lang="en-US" sz="2000"/>
            </a:p>
          </p:txBody>
        </p:sp>
        <p:sp>
          <p:nvSpPr>
            <p:cNvPr id="35904" name="Oval 43"/>
            <p:cNvSpPr>
              <a:spLocks noChangeArrowheads="1"/>
            </p:cNvSpPr>
            <p:nvPr/>
          </p:nvSpPr>
          <p:spPr bwMode="auto">
            <a:xfrm>
              <a:off x="398" y="262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5" name="Line 44"/>
            <p:cNvSpPr>
              <a:spLocks noChangeShapeType="1"/>
            </p:cNvSpPr>
            <p:nvPr/>
          </p:nvSpPr>
          <p:spPr bwMode="auto">
            <a:xfrm flipV="1">
              <a:off x="564" y="2682"/>
              <a:ext cx="0" cy="1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74" name="Oval 45"/>
          <p:cNvSpPr>
            <a:spLocks noChangeArrowheads="1"/>
          </p:cNvSpPr>
          <p:nvPr/>
        </p:nvSpPr>
        <p:spPr bwMode="auto">
          <a:xfrm>
            <a:off x="1358900" y="32305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5" name="Oval 46"/>
          <p:cNvSpPr>
            <a:spLocks noChangeArrowheads="1"/>
          </p:cNvSpPr>
          <p:nvPr/>
        </p:nvSpPr>
        <p:spPr bwMode="auto">
          <a:xfrm>
            <a:off x="1370013" y="4525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876" name="Group 47"/>
          <p:cNvGrpSpPr>
            <a:grpSpLocks/>
          </p:cNvGrpSpPr>
          <p:nvPr/>
        </p:nvGrpSpPr>
        <p:grpSpPr bwMode="auto">
          <a:xfrm>
            <a:off x="1347788" y="3733800"/>
            <a:ext cx="176212" cy="342900"/>
            <a:chOff x="1670" y="2765"/>
            <a:chExt cx="111" cy="216"/>
          </a:xfrm>
        </p:grpSpPr>
        <p:sp>
          <p:nvSpPr>
            <p:cNvPr id="35896" name="Line 48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7" name="Line 49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Line 50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9" name="Line 51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0" name="Line 52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1" name="Line 53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2" name="Line 54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5877" name="AutoShape 55"/>
          <p:cNvCxnSpPr>
            <a:cxnSpLocks noChangeShapeType="1"/>
            <a:stCxn id="35875" idx="0"/>
            <a:endCxn id="35898" idx="1"/>
          </p:cNvCxnSpPr>
          <p:nvPr/>
        </p:nvCxnSpPr>
        <p:spPr bwMode="auto">
          <a:xfrm flipV="1">
            <a:off x="1436688" y="4076700"/>
            <a:ext cx="1587" cy="4492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78" name="AutoShape 56"/>
          <p:cNvCxnSpPr>
            <a:cxnSpLocks noChangeShapeType="1"/>
            <a:stCxn id="35874" idx="4"/>
            <a:endCxn id="35896" idx="0"/>
          </p:cNvCxnSpPr>
          <p:nvPr/>
        </p:nvCxnSpPr>
        <p:spPr bwMode="auto">
          <a:xfrm flipH="1">
            <a:off x="1423988" y="3352800"/>
            <a:ext cx="1587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79" name="AutoShape 57"/>
          <p:cNvCxnSpPr>
            <a:cxnSpLocks noChangeShapeType="1"/>
            <a:stCxn id="35861" idx="2"/>
            <a:endCxn id="35875" idx="6"/>
          </p:cNvCxnSpPr>
          <p:nvPr/>
        </p:nvCxnSpPr>
        <p:spPr bwMode="auto">
          <a:xfrm flipH="1">
            <a:off x="1501775" y="4587875"/>
            <a:ext cx="4778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5880" name="Group 64"/>
          <p:cNvGrpSpPr>
            <a:grpSpLocks/>
          </p:cNvGrpSpPr>
          <p:nvPr/>
        </p:nvGrpSpPr>
        <p:grpSpPr bwMode="auto">
          <a:xfrm>
            <a:off x="2982913" y="3743325"/>
            <a:ext cx="176212" cy="342900"/>
            <a:chOff x="1670" y="2765"/>
            <a:chExt cx="111" cy="216"/>
          </a:xfrm>
        </p:grpSpPr>
        <p:sp>
          <p:nvSpPr>
            <p:cNvPr id="35889" name="Line 6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0" name="Line 6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1" name="Line 6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Line 6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3" name="Line 6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4" name="Line 7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Line 7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5881" name="AutoShape 72"/>
          <p:cNvCxnSpPr>
            <a:cxnSpLocks noChangeShapeType="1"/>
            <a:stCxn id="35868" idx="0"/>
            <a:endCxn id="35891" idx="1"/>
          </p:cNvCxnSpPr>
          <p:nvPr/>
        </p:nvCxnSpPr>
        <p:spPr bwMode="auto">
          <a:xfrm flipV="1">
            <a:off x="3070225" y="4086225"/>
            <a:ext cx="3175" cy="4397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82" name="AutoShape 73"/>
          <p:cNvCxnSpPr>
            <a:cxnSpLocks noChangeShapeType="1"/>
            <a:stCxn id="35865" idx="4"/>
            <a:endCxn id="35889" idx="0"/>
          </p:cNvCxnSpPr>
          <p:nvPr/>
        </p:nvCxnSpPr>
        <p:spPr bwMode="auto">
          <a:xfrm>
            <a:off x="3059113" y="3352800"/>
            <a:ext cx="0" cy="390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83" name="AutoShape 75"/>
          <p:cNvCxnSpPr>
            <a:cxnSpLocks noChangeShapeType="1"/>
            <a:stCxn id="35857" idx="2"/>
            <a:endCxn id="35856" idx="6"/>
          </p:cNvCxnSpPr>
          <p:nvPr/>
        </p:nvCxnSpPr>
        <p:spPr bwMode="auto">
          <a:xfrm flipH="1">
            <a:off x="2341563" y="3292475"/>
            <a:ext cx="4016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5884" name="Text Box 76"/>
          <p:cNvSpPr txBox="1">
            <a:spLocks noChangeArrowheads="1"/>
          </p:cNvSpPr>
          <p:nvPr/>
        </p:nvSpPr>
        <p:spPr bwMode="auto">
          <a:xfrm>
            <a:off x="3048000" y="3733800"/>
            <a:ext cx="482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 R</a:t>
            </a:r>
            <a:r>
              <a:rPr lang="en-US" sz="1800" b="1" baseline="-25000"/>
              <a:t>3</a:t>
            </a:r>
          </a:p>
        </p:txBody>
      </p:sp>
      <p:sp>
        <p:nvSpPr>
          <p:cNvPr id="35885" name="Oval 79"/>
          <p:cNvSpPr>
            <a:spLocks noChangeArrowheads="1"/>
          </p:cNvSpPr>
          <p:nvPr/>
        </p:nvSpPr>
        <p:spPr bwMode="auto">
          <a:xfrm>
            <a:off x="3678238" y="32305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Oval 80"/>
          <p:cNvSpPr>
            <a:spLocks noChangeArrowheads="1"/>
          </p:cNvSpPr>
          <p:nvPr/>
        </p:nvSpPr>
        <p:spPr bwMode="auto">
          <a:xfrm>
            <a:off x="3678238" y="45259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87" name="AutoShape 81"/>
          <p:cNvCxnSpPr>
            <a:cxnSpLocks noChangeShapeType="1"/>
            <a:stCxn id="35865" idx="6"/>
            <a:endCxn id="35885" idx="2"/>
          </p:cNvCxnSpPr>
          <p:nvPr/>
        </p:nvCxnSpPr>
        <p:spPr bwMode="auto">
          <a:xfrm>
            <a:off x="3124200" y="3292475"/>
            <a:ext cx="5540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88" name="AutoShape 82"/>
          <p:cNvCxnSpPr>
            <a:cxnSpLocks noChangeShapeType="1"/>
            <a:stCxn id="35868" idx="6"/>
            <a:endCxn id="35886" idx="2"/>
          </p:cNvCxnSpPr>
          <p:nvPr/>
        </p:nvCxnSpPr>
        <p:spPr bwMode="auto">
          <a:xfrm>
            <a:off x="3135313" y="4587875"/>
            <a:ext cx="5429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aphicFrame>
        <p:nvGraphicFramePr>
          <p:cNvPr id="35843" name="Object 84"/>
          <p:cNvGraphicFramePr>
            <a:graphicFrameLocks noChangeAspect="1"/>
          </p:cNvGraphicFramePr>
          <p:nvPr>
            <p:ph sz="quarter" idx="2"/>
          </p:nvPr>
        </p:nvGraphicFramePr>
        <p:xfrm>
          <a:off x="473075" y="5715000"/>
          <a:ext cx="1514475" cy="525463"/>
        </p:xfrm>
        <a:graphic>
          <a:graphicData uri="http://schemas.openxmlformats.org/presentationml/2006/ole">
            <p:oleObj spid="_x0000_s35843" name="Equation" r:id="rId4" imgW="62208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686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3687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3AE7562-5011-4576-B76A-C99C77A9F46D}" type="slidenum">
              <a:rPr lang="en-US"/>
              <a:pPr lvl="1"/>
              <a:t>53</a:t>
            </a:fld>
            <a:endParaRPr lang="en-US"/>
          </a:p>
        </p:txBody>
      </p:sp>
      <p:sp>
        <p:nvSpPr>
          <p:cNvPr id="36871" name="Rectangle 72"/>
          <p:cNvSpPr>
            <a:spLocks noChangeArrowheads="1"/>
          </p:cNvSpPr>
          <p:nvPr/>
        </p:nvSpPr>
        <p:spPr bwMode="auto">
          <a:xfrm>
            <a:off x="406400" y="2895600"/>
            <a:ext cx="1847850" cy="1905000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3687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a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b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5V,</a:t>
            </a:r>
            <a:r>
              <a:rPr lang="en-US" sz="2000" b="1" smtClean="0">
                <a:cs typeface="Times New Roman" pitchFamily="18" charset="0"/>
              </a:rPr>
              <a:t> 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aphicFrame>
        <p:nvGraphicFramePr>
          <p:cNvPr id="36866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5119688" y="3571875"/>
          <a:ext cx="2179637" cy="1604963"/>
        </p:xfrm>
        <a:graphic>
          <a:graphicData uri="http://schemas.openxmlformats.org/presentationml/2006/ole">
            <p:oleObj spid="_x0000_s36866" name="Equation" r:id="rId3" imgW="914400" imgH="672840" progId="Equation.3">
              <p:embed/>
            </p:oleObj>
          </a:graphicData>
        </a:graphic>
      </p:graphicFrame>
      <p:sp>
        <p:nvSpPr>
          <p:cNvPr id="36874" name="Text Box 6"/>
          <p:cNvSpPr txBox="1">
            <a:spLocks noChangeArrowheads="1"/>
          </p:cNvSpPr>
          <p:nvPr/>
        </p:nvSpPr>
        <p:spPr bwMode="auto">
          <a:xfrm>
            <a:off x="5105400" y="2438400"/>
            <a:ext cx="38100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3"/>
            </a:pPr>
            <a:r>
              <a:rPr lang="en-US" sz="1800"/>
              <a:t>Write differential equation at t = 0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800"/>
              <a:t>Find Th</a:t>
            </a:r>
            <a:r>
              <a:rPr lang="en-US" sz="1800">
                <a:cs typeface="Times New Roman" pitchFamily="18" charset="0"/>
              </a:rPr>
              <a:t>évenin equivalent</a:t>
            </a:r>
            <a:r>
              <a:rPr lang="en-US" sz="1800"/>
              <a:t> </a:t>
            </a:r>
            <a:endParaRPr lang="en-US" sz="1800">
              <a:cs typeface="Times New Roman" pitchFamily="18" charset="0"/>
            </a:endParaRPr>
          </a:p>
        </p:txBody>
      </p:sp>
      <p:cxnSp>
        <p:nvCxnSpPr>
          <p:cNvPr id="36875" name="AutoShape 7"/>
          <p:cNvCxnSpPr>
            <a:cxnSpLocks noChangeShapeType="1"/>
            <a:stCxn id="36886" idx="2"/>
            <a:endCxn id="36901" idx="4"/>
          </p:cNvCxnSpPr>
          <p:nvPr/>
        </p:nvCxnSpPr>
        <p:spPr bwMode="auto">
          <a:xfrm rot="10800000">
            <a:off x="1204913" y="4098925"/>
            <a:ext cx="747712" cy="3825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6876" name="AutoShape 8"/>
          <p:cNvCxnSpPr>
            <a:cxnSpLocks noChangeShapeType="1"/>
            <a:stCxn id="36904" idx="1"/>
            <a:endCxn id="36891" idx="6"/>
          </p:cNvCxnSpPr>
          <p:nvPr/>
        </p:nvCxnSpPr>
        <p:spPr bwMode="auto">
          <a:xfrm rot="5400000" flipH="1">
            <a:off x="2578894" y="3323432"/>
            <a:ext cx="623887" cy="3492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6877" name="AutoShape 9"/>
          <p:cNvCxnSpPr>
            <a:cxnSpLocks noChangeShapeType="1"/>
            <a:stCxn id="36901" idx="0"/>
            <a:endCxn id="36885" idx="2"/>
          </p:cNvCxnSpPr>
          <p:nvPr/>
        </p:nvCxnSpPr>
        <p:spPr bwMode="auto">
          <a:xfrm rot="-5400000">
            <a:off x="1362869" y="3028157"/>
            <a:ext cx="420687" cy="7366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36878" name="Group 10"/>
          <p:cNvGrpSpPr>
            <a:grpSpLocks/>
          </p:cNvGrpSpPr>
          <p:nvPr/>
        </p:nvGrpSpPr>
        <p:grpSpPr bwMode="auto">
          <a:xfrm>
            <a:off x="2836863" y="3810000"/>
            <a:ext cx="457200" cy="153988"/>
            <a:chOff x="2291" y="2742"/>
            <a:chExt cx="288" cy="97"/>
          </a:xfrm>
        </p:grpSpPr>
        <p:sp>
          <p:nvSpPr>
            <p:cNvPr id="36903" name="Freeform 11"/>
            <p:cNvSpPr>
              <a:spLocks/>
            </p:cNvSpPr>
            <p:nvPr/>
          </p:nvSpPr>
          <p:spPr bwMode="auto">
            <a:xfrm flipV="1">
              <a:off x="2291" y="2838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04" name="Freeform 12"/>
            <p:cNvSpPr>
              <a:spLocks/>
            </p:cNvSpPr>
            <p:nvPr/>
          </p:nvSpPr>
          <p:spPr bwMode="auto">
            <a:xfrm>
              <a:off x="2291" y="2742"/>
              <a:ext cx="288" cy="1"/>
            </a:xfrm>
            <a:custGeom>
              <a:avLst/>
              <a:gdLst>
                <a:gd name="T0" fmla="*/ 0 w 288"/>
                <a:gd name="T1" fmla="*/ 0 h 1"/>
                <a:gd name="T2" fmla="*/ 144 w 288"/>
                <a:gd name="T3" fmla="*/ 0 h 1"/>
                <a:gd name="T4" fmla="*/ 288 w 288"/>
                <a:gd name="T5" fmla="*/ 0 h 1"/>
                <a:gd name="T6" fmla="*/ 0 60000 65536"/>
                <a:gd name="T7" fmla="*/ 0 60000 65536"/>
                <a:gd name="T8" fmla="*/ 0 60000 65536"/>
                <a:gd name="T9" fmla="*/ 0 w 288"/>
                <a:gd name="T10" fmla="*/ 0 h 1"/>
                <a:gd name="T11" fmla="*/ 288 w 28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">
                  <a:moveTo>
                    <a:pt x="0" y="0"/>
                  </a:move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79" name="Text Box 13"/>
          <p:cNvSpPr txBox="1">
            <a:spLocks noChangeArrowheads="1"/>
          </p:cNvSpPr>
          <p:nvPr/>
        </p:nvSpPr>
        <p:spPr bwMode="auto">
          <a:xfrm>
            <a:off x="2487613" y="3703638"/>
            <a:ext cx="3492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C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3249613" y="3398838"/>
            <a:ext cx="636587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+</a:t>
            </a:r>
          </a:p>
          <a:p>
            <a:r>
              <a:rPr lang="en-US" sz="1800" b="1"/>
              <a:t>v</a:t>
            </a:r>
            <a:r>
              <a:rPr lang="en-US" sz="1800" b="1" baseline="-25000"/>
              <a:t>C</a:t>
            </a:r>
            <a:r>
              <a:rPr lang="en-US" sz="1800" b="1"/>
              <a:t>(t)</a:t>
            </a:r>
          </a:p>
          <a:p>
            <a:r>
              <a:rPr lang="en-US" sz="1800" b="1"/>
              <a:t>–</a:t>
            </a:r>
          </a:p>
        </p:txBody>
      </p:sp>
      <p:cxnSp>
        <p:nvCxnSpPr>
          <p:cNvPr id="36881" name="AutoShape 18"/>
          <p:cNvCxnSpPr>
            <a:cxnSpLocks noChangeShapeType="1"/>
            <a:stCxn id="36891" idx="2"/>
            <a:endCxn id="36885" idx="6"/>
          </p:cNvCxnSpPr>
          <p:nvPr/>
        </p:nvCxnSpPr>
        <p:spPr bwMode="auto">
          <a:xfrm flipH="1">
            <a:off x="2073275" y="3186113"/>
            <a:ext cx="5111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6882" name="AutoShape 35"/>
          <p:cNvCxnSpPr>
            <a:cxnSpLocks noChangeShapeType="1"/>
            <a:stCxn id="36892" idx="6"/>
            <a:endCxn id="36903" idx="1"/>
          </p:cNvCxnSpPr>
          <p:nvPr/>
        </p:nvCxnSpPr>
        <p:spPr bwMode="auto">
          <a:xfrm flipV="1">
            <a:off x="2716213" y="3965575"/>
            <a:ext cx="349250" cy="5159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36883" name="Text Box 36"/>
          <p:cNvSpPr txBox="1">
            <a:spLocks noChangeArrowheads="1"/>
          </p:cNvSpPr>
          <p:nvPr/>
        </p:nvSpPr>
        <p:spPr bwMode="auto">
          <a:xfrm>
            <a:off x="1484313" y="3565525"/>
            <a:ext cx="5080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 b="1"/>
              <a:t> R</a:t>
            </a:r>
            <a:r>
              <a:rPr lang="en-US" sz="1800" b="1" baseline="-25000"/>
              <a:t>T</a:t>
            </a:r>
          </a:p>
        </p:txBody>
      </p:sp>
      <p:grpSp>
        <p:nvGrpSpPr>
          <p:cNvPr id="36884" name="Group 38"/>
          <p:cNvGrpSpPr>
            <a:grpSpLocks/>
          </p:cNvGrpSpPr>
          <p:nvPr/>
        </p:nvGrpSpPr>
        <p:grpSpPr bwMode="auto">
          <a:xfrm>
            <a:off x="646113" y="3606800"/>
            <a:ext cx="822325" cy="492125"/>
            <a:chOff x="212" y="2627"/>
            <a:chExt cx="518" cy="310"/>
          </a:xfrm>
        </p:grpSpPr>
        <p:sp>
          <p:nvSpPr>
            <p:cNvPr id="36900" name="Text Box 39"/>
            <p:cNvSpPr txBox="1">
              <a:spLocks noChangeArrowheads="1"/>
            </p:cNvSpPr>
            <p:nvPr/>
          </p:nvSpPr>
          <p:spPr bwMode="auto">
            <a:xfrm>
              <a:off x="212" y="2630"/>
              <a:ext cx="229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baseline="-25000"/>
                <a:t>T</a:t>
              </a:r>
              <a:endParaRPr lang="en-US" sz="2000"/>
            </a:p>
          </p:txBody>
        </p:sp>
        <p:sp>
          <p:nvSpPr>
            <p:cNvPr id="36901" name="Oval 40"/>
            <p:cNvSpPr>
              <a:spLocks noChangeArrowheads="1"/>
            </p:cNvSpPr>
            <p:nvPr/>
          </p:nvSpPr>
          <p:spPr bwMode="auto">
            <a:xfrm>
              <a:off x="398" y="262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02" name="Line 41"/>
            <p:cNvSpPr>
              <a:spLocks noChangeShapeType="1"/>
            </p:cNvSpPr>
            <p:nvPr/>
          </p:nvSpPr>
          <p:spPr bwMode="auto">
            <a:xfrm flipV="1">
              <a:off x="564" y="2682"/>
              <a:ext cx="0" cy="1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85" name="Oval 42"/>
          <p:cNvSpPr>
            <a:spLocks noChangeArrowheads="1"/>
          </p:cNvSpPr>
          <p:nvPr/>
        </p:nvSpPr>
        <p:spPr bwMode="auto">
          <a:xfrm>
            <a:off x="1941513" y="31242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Oval 43"/>
          <p:cNvSpPr>
            <a:spLocks noChangeArrowheads="1"/>
          </p:cNvSpPr>
          <p:nvPr/>
        </p:nvSpPr>
        <p:spPr bwMode="auto">
          <a:xfrm>
            <a:off x="1952625" y="44196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887" name="Group 44"/>
          <p:cNvGrpSpPr>
            <a:grpSpLocks/>
          </p:cNvGrpSpPr>
          <p:nvPr/>
        </p:nvGrpSpPr>
        <p:grpSpPr bwMode="auto">
          <a:xfrm>
            <a:off x="1930400" y="3627438"/>
            <a:ext cx="176213" cy="342900"/>
            <a:chOff x="1670" y="2765"/>
            <a:chExt cx="111" cy="216"/>
          </a:xfrm>
        </p:grpSpPr>
        <p:sp>
          <p:nvSpPr>
            <p:cNvPr id="36893" name="Line 4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4" name="Line 4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5" name="Line 4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6" name="Line 4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7" name="Line 4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8" name="Line 5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9" name="Line 5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6888" name="AutoShape 52"/>
          <p:cNvCxnSpPr>
            <a:cxnSpLocks noChangeShapeType="1"/>
            <a:stCxn id="36886" idx="0"/>
            <a:endCxn id="36895" idx="1"/>
          </p:cNvCxnSpPr>
          <p:nvPr/>
        </p:nvCxnSpPr>
        <p:spPr bwMode="auto">
          <a:xfrm flipV="1">
            <a:off x="2019300" y="3970338"/>
            <a:ext cx="1588" cy="4492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6889" name="AutoShape 53"/>
          <p:cNvCxnSpPr>
            <a:cxnSpLocks noChangeShapeType="1"/>
            <a:stCxn id="36885" idx="4"/>
            <a:endCxn id="36893" idx="0"/>
          </p:cNvCxnSpPr>
          <p:nvPr/>
        </p:nvCxnSpPr>
        <p:spPr bwMode="auto">
          <a:xfrm flipH="1">
            <a:off x="2006600" y="3246438"/>
            <a:ext cx="1588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6890" name="AutoShape 54"/>
          <p:cNvCxnSpPr>
            <a:cxnSpLocks noChangeShapeType="1"/>
            <a:stCxn id="36892" idx="2"/>
            <a:endCxn id="36886" idx="6"/>
          </p:cNvCxnSpPr>
          <p:nvPr/>
        </p:nvCxnSpPr>
        <p:spPr bwMode="auto">
          <a:xfrm flipH="1">
            <a:off x="2084388" y="4481513"/>
            <a:ext cx="50006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6891" name="Oval 67"/>
          <p:cNvSpPr>
            <a:spLocks noChangeArrowheads="1"/>
          </p:cNvSpPr>
          <p:nvPr/>
        </p:nvSpPr>
        <p:spPr bwMode="auto">
          <a:xfrm>
            <a:off x="2584450" y="31242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Oval 68"/>
          <p:cNvSpPr>
            <a:spLocks noChangeArrowheads="1"/>
          </p:cNvSpPr>
          <p:nvPr/>
        </p:nvSpPr>
        <p:spPr bwMode="auto">
          <a:xfrm>
            <a:off x="2584450" y="44196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6867" name="Object 71"/>
          <p:cNvGraphicFramePr>
            <a:graphicFrameLocks noChangeAspect="1"/>
          </p:cNvGraphicFramePr>
          <p:nvPr>
            <p:ph sz="quarter" idx="2"/>
          </p:nvPr>
        </p:nvGraphicFramePr>
        <p:xfrm>
          <a:off x="844550" y="5281613"/>
          <a:ext cx="1409700" cy="958850"/>
        </p:xfrm>
        <a:graphic>
          <a:graphicData uri="http://schemas.openxmlformats.org/presentationml/2006/ole">
            <p:oleObj spid="_x0000_s36867" name="Equation" r:id="rId4" imgW="67284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789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3789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EBBDFA2-0D22-4106-96CF-34BA323B350D}" type="slidenum">
              <a:rPr lang="en-US"/>
              <a:pPr lvl="1"/>
              <a:t>54</a:t>
            </a:fld>
            <a:endParaRPr lang="en-US"/>
          </a:p>
        </p:txBody>
      </p:sp>
      <p:sp>
        <p:nvSpPr>
          <p:cNvPr id="378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378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a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b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5V,</a:t>
            </a:r>
            <a:r>
              <a:rPr lang="en-US" sz="2000" b="1" smtClean="0">
                <a:cs typeface="Times New Roman" pitchFamily="18" charset="0"/>
              </a:rPr>
              <a:t> 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aphicFrame>
        <p:nvGraphicFramePr>
          <p:cNvPr id="37890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5181600" y="3811588"/>
          <a:ext cx="2971800" cy="2098675"/>
        </p:xfrm>
        <a:graphic>
          <a:graphicData uri="http://schemas.openxmlformats.org/presentationml/2006/ole">
            <p:oleObj spid="_x0000_s37890" name="Equation" r:id="rId3" imgW="1511280" imgH="1066680" progId="Equation.3">
              <p:embed/>
            </p:oleObj>
          </a:graphicData>
        </a:graphic>
      </p:graphicFrame>
      <p:sp>
        <p:nvSpPr>
          <p:cNvPr id="37897" name="Text Box 6"/>
          <p:cNvSpPr txBox="1">
            <a:spLocks noChangeArrowheads="1"/>
          </p:cNvSpPr>
          <p:nvPr/>
        </p:nvSpPr>
        <p:spPr bwMode="auto">
          <a:xfrm>
            <a:off x="4572000" y="2438400"/>
            <a:ext cx="43434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3"/>
            </a:pPr>
            <a:r>
              <a:rPr lang="en-US" sz="1800"/>
              <a:t>Write differential equation at t = 0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800"/>
              <a:t>Find Th</a:t>
            </a:r>
            <a:r>
              <a:rPr lang="en-US" sz="1800">
                <a:cs typeface="Times New Roman" pitchFamily="18" charset="0"/>
              </a:rPr>
              <a:t>évenin equivalent</a:t>
            </a:r>
            <a:r>
              <a:rPr lang="en-US" sz="1800"/>
              <a:t> </a:t>
            </a:r>
          </a:p>
          <a:p>
            <a:pPr marL="914400" lvl="1" indent="-457200" algn="l">
              <a:buFontTx/>
              <a:buAutoNum type="alphaLcParenR"/>
            </a:pPr>
            <a:r>
              <a:rPr lang="en-US" sz="1800"/>
              <a:t>Reduce equation to standard form</a:t>
            </a:r>
            <a:endParaRPr lang="en-US" sz="1800">
              <a:cs typeface="Times New Roman" pitchFamily="18" charset="0"/>
            </a:endParaRPr>
          </a:p>
        </p:txBody>
      </p:sp>
      <p:graphicFrame>
        <p:nvGraphicFramePr>
          <p:cNvPr id="37891" name="Object 37"/>
          <p:cNvGraphicFramePr>
            <a:graphicFrameLocks noChangeAspect="1"/>
          </p:cNvGraphicFramePr>
          <p:nvPr>
            <p:ph sz="quarter" idx="2"/>
          </p:nvPr>
        </p:nvGraphicFramePr>
        <p:xfrm>
          <a:off x="844550" y="5322888"/>
          <a:ext cx="1409700" cy="874712"/>
        </p:xfrm>
        <a:graphic>
          <a:graphicData uri="http://schemas.openxmlformats.org/presentationml/2006/ole">
            <p:oleObj spid="_x0000_s37891" name="Equation" r:id="rId4" imgW="736560" imgH="457200" progId="Equation.3">
              <p:embed/>
            </p:oleObj>
          </a:graphicData>
        </a:graphic>
      </p:graphicFrame>
      <p:grpSp>
        <p:nvGrpSpPr>
          <p:cNvPr id="37898" name="Group 47"/>
          <p:cNvGrpSpPr>
            <a:grpSpLocks/>
          </p:cNvGrpSpPr>
          <p:nvPr/>
        </p:nvGrpSpPr>
        <p:grpSpPr bwMode="auto">
          <a:xfrm>
            <a:off x="587375" y="2725738"/>
            <a:ext cx="3298825" cy="1816100"/>
            <a:chOff x="370" y="1717"/>
            <a:chExt cx="2078" cy="1144"/>
          </a:xfrm>
        </p:grpSpPr>
        <p:cxnSp>
          <p:nvCxnSpPr>
            <p:cNvPr id="37899" name="AutoShape 7"/>
            <p:cNvCxnSpPr>
              <a:cxnSpLocks noChangeShapeType="1"/>
              <a:stCxn id="37911" idx="2"/>
              <a:endCxn id="37909" idx="4"/>
            </p:cNvCxnSpPr>
            <p:nvPr/>
          </p:nvCxnSpPr>
          <p:spPr bwMode="auto">
            <a:xfrm rot="10800000">
              <a:off x="759" y="2582"/>
              <a:ext cx="869" cy="2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7900" name="AutoShape 8"/>
            <p:cNvCxnSpPr>
              <a:cxnSpLocks noChangeShapeType="1"/>
              <a:stCxn id="37922" idx="1"/>
              <a:endCxn id="37910" idx="6"/>
            </p:cNvCxnSpPr>
            <p:nvPr/>
          </p:nvCxnSpPr>
          <p:spPr bwMode="auto">
            <a:xfrm rot="5400000" flipH="1">
              <a:off x="1624" y="2094"/>
              <a:ext cx="393" cy="2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7901" name="AutoShape 9"/>
            <p:cNvCxnSpPr>
              <a:cxnSpLocks noChangeShapeType="1"/>
              <a:stCxn id="37909" idx="0"/>
              <a:endCxn id="37914" idx="0"/>
            </p:cNvCxnSpPr>
            <p:nvPr/>
          </p:nvCxnSpPr>
          <p:spPr bwMode="auto">
            <a:xfrm rot="-5400000">
              <a:off x="793" y="1978"/>
              <a:ext cx="260" cy="3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7902" name="Group 10"/>
            <p:cNvGrpSpPr>
              <a:grpSpLocks/>
            </p:cNvGrpSpPr>
            <p:nvPr/>
          </p:nvGrpSpPr>
          <p:grpSpPr bwMode="auto">
            <a:xfrm>
              <a:off x="1787" y="2400"/>
              <a:ext cx="288" cy="97"/>
              <a:chOff x="2291" y="2742"/>
              <a:chExt cx="288" cy="97"/>
            </a:xfrm>
          </p:grpSpPr>
          <p:sp>
            <p:nvSpPr>
              <p:cNvPr id="37921" name="Freeform 11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2" name="Freeform 12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903" name="Text Box 13"/>
            <p:cNvSpPr txBox="1">
              <a:spLocks noChangeArrowheads="1"/>
            </p:cNvSpPr>
            <p:nvPr/>
          </p:nvSpPr>
          <p:spPr bwMode="auto">
            <a:xfrm>
              <a:off x="1567" y="233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sp>
          <p:nvSpPr>
            <p:cNvPr id="37904" name="Text Box 14"/>
            <p:cNvSpPr txBox="1">
              <a:spLocks noChangeArrowheads="1"/>
            </p:cNvSpPr>
            <p:nvPr/>
          </p:nvSpPr>
          <p:spPr bwMode="auto">
            <a:xfrm>
              <a:off x="2047" y="2141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  <p:cxnSp>
          <p:nvCxnSpPr>
            <p:cNvPr id="37905" name="AutoShape 15"/>
            <p:cNvCxnSpPr>
              <a:cxnSpLocks noChangeShapeType="1"/>
              <a:stCxn id="37910" idx="2"/>
              <a:endCxn id="37916" idx="1"/>
            </p:cNvCxnSpPr>
            <p:nvPr/>
          </p:nvCxnSpPr>
          <p:spPr bwMode="auto">
            <a:xfrm flipH="1" flipV="1">
              <a:off x="1373" y="2002"/>
              <a:ext cx="255" cy="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7906" name="AutoShape 16"/>
            <p:cNvCxnSpPr>
              <a:cxnSpLocks noChangeShapeType="1"/>
              <a:stCxn id="37911" idx="6"/>
              <a:endCxn id="37921" idx="1"/>
            </p:cNvCxnSpPr>
            <p:nvPr/>
          </p:nvCxnSpPr>
          <p:spPr bwMode="auto">
            <a:xfrm flipV="1">
              <a:off x="1711" y="2498"/>
              <a:ext cx="220" cy="32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7907" name="Text Box 17"/>
            <p:cNvSpPr txBox="1">
              <a:spLocks noChangeArrowheads="1"/>
            </p:cNvSpPr>
            <p:nvPr/>
          </p:nvSpPr>
          <p:spPr bwMode="auto">
            <a:xfrm>
              <a:off x="1056" y="1717"/>
              <a:ext cx="3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T</a:t>
              </a:r>
            </a:p>
          </p:txBody>
        </p:sp>
        <p:sp>
          <p:nvSpPr>
            <p:cNvPr id="37908" name="Text Box 19"/>
            <p:cNvSpPr txBox="1">
              <a:spLocks noChangeArrowheads="1"/>
            </p:cNvSpPr>
            <p:nvPr/>
          </p:nvSpPr>
          <p:spPr bwMode="auto">
            <a:xfrm>
              <a:off x="370" y="2275"/>
              <a:ext cx="26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T</a:t>
              </a:r>
              <a:endParaRPr lang="en-US" sz="2000"/>
            </a:p>
          </p:txBody>
        </p:sp>
        <p:sp>
          <p:nvSpPr>
            <p:cNvPr id="37909" name="Oval 20"/>
            <p:cNvSpPr>
              <a:spLocks noChangeArrowheads="1"/>
            </p:cNvSpPr>
            <p:nvPr/>
          </p:nvSpPr>
          <p:spPr bwMode="auto">
            <a:xfrm>
              <a:off x="593" y="2272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0" name="Oval 35"/>
            <p:cNvSpPr>
              <a:spLocks noChangeArrowheads="1"/>
            </p:cNvSpPr>
            <p:nvPr/>
          </p:nvSpPr>
          <p:spPr bwMode="auto">
            <a:xfrm>
              <a:off x="1628" y="19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1" name="Oval 36"/>
            <p:cNvSpPr>
              <a:spLocks noChangeArrowheads="1"/>
            </p:cNvSpPr>
            <p:nvPr/>
          </p:nvSpPr>
          <p:spPr bwMode="auto">
            <a:xfrm>
              <a:off x="1628" y="278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2" name="Text Box 38"/>
            <p:cNvSpPr txBox="1">
              <a:spLocks noChangeArrowheads="1"/>
            </p:cNvSpPr>
            <p:nvPr/>
          </p:nvSpPr>
          <p:spPr bwMode="auto">
            <a:xfrm>
              <a:off x="665" y="2246"/>
              <a:ext cx="188" cy="36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grpSp>
          <p:nvGrpSpPr>
            <p:cNvPr id="37913" name="Group 39"/>
            <p:cNvGrpSpPr>
              <a:grpSpLocks/>
            </p:cNvGrpSpPr>
            <p:nvPr/>
          </p:nvGrpSpPr>
          <p:grpSpPr bwMode="auto">
            <a:xfrm rot="5400000" flipH="1" flipV="1">
              <a:off x="1174" y="1860"/>
              <a:ext cx="112" cy="287"/>
              <a:chOff x="3450" y="2313"/>
              <a:chExt cx="111" cy="216"/>
            </a:xfrm>
          </p:grpSpPr>
          <p:sp>
            <p:nvSpPr>
              <p:cNvPr id="37914" name="Line 4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5" name="Line 4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6" name="Line 4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7" name="Line 4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8" name="Line 4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9" name="Line 4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0" name="Line 4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891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3892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95EB073-9728-468E-9452-80EDF137FE6D}" type="slidenum">
              <a:rPr lang="en-US"/>
              <a:pPr lvl="1"/>
              <a:t>55</a:t>
            </a:fld>
            <a:endParaRPr lang="en-US"/>
          </a:p>
        </p:txBody>
      </p:sp>
      <p:sp>
        <p:nvSpPr>
          <p:cNvPr id="38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389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a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b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5V,</a:t>
            </a:r>
            <a:r>
              <a:rPr lang="en-US" sz="2000" b="1" smtClean="0">
                <a:cs typeface="Times New Roman" pitchFamily="18" charset="0"/>
              </a:rPr>
              <a:t> 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aphicFrame>
        <p:nvGraphicFramePr>
          <p:cNvPr id="38914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844550" y="5322888"/>
          <a:ext cx="1409700" cy="874712"/>
        </p:xfrm>
        <a:graphic>
          <a:graphicData uri="http://schemas.openxmlformats.org/presentationml/2006/ole">
            <p:oleObj spid="_x0000_s38914" name="Equation" r:id="rId3" imgW="736560" imgH="457200" progId="Equation.3">
              <p:embed/>
            </p:oleObj>
          </a:graphicData>
        </a:graphic>
      </p:graphicFrame>
      <p:grpSp>
        <p:nvGrpSpPr>
          <p:cNvPr id="38923" name="Group 7"/>
          <p:cNvGrpSpPr>
            <a:grpSpLocks/>
          </p:cNvGrpSpPr>
          <p:nvPr/>
        </p:nvGrpSpPr>
        <p:grpSpPr bwMode="auto">
          <a:xfrm>
            <a:off x="587375" y="2725738"/>
            <a:ext cx="3298825" cy="1816100"/>
            <a:chOff x="370" y="1717"/>
            <a:chExt cx="2078" cy="1144"/>
          </a:xfrm>
        </p:grpSpPr>
        <p:cxnSp>
          <p:nvCxnSpPr>
            <p:cNvPr id="38925" name="AutoShape 8"/>
            <p:cNvCxnSpPr>
              <a:cxnSpLocks noChangeShapeType="1"/>
              <a:stCxn id="38937" idx="2"/>
              <a:endCxn id="38935" idx="4"/>
            </p:cNvCxnSpPr>
            <p:nvPr/>
          </p:nvCxnSpPr>
          <p:spPr bwMode="auto">
            <a:xfrm rot="10800000">
              <a:off x="759" y="2582"/>
              <a:ext cx="869" cy="2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8926" name="AutoShape 9"/>
            <p:cNvCxnSpPr>
              <a:cxnSpLocks noChangeShapeType="1"/>
              <a:stCxn id="38948" idx="1"/>
              <a:endCxn id="38936" idx="6"/>
            </p:cNvCxnSpPr>
            <p:nvPr/>
          </p:nvCxnSpPr>
          <p:spPr bwMode="auto">
            <a:xfrm rot="5400000" flipH="1">
              <a:off x="1624" y="2094"/>
              <a:ext cx="393" cy="2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8927" name="AutoShape 10"/>
            <p:cNvCxnSpPr>
              <a:cxnSpLocks noChangeShapeType="1"/>
              <a:stCxn id="38935" idx="0"/>
              <a:endCxn id="38940" idx="0"/>
            </p:cNvCxnSpPr>
            <p:nvPr/>
          </p:nvCxnSpPr>
          <p:spPr bwMode="auto">
            <a:xfrm rot="-5400000">
              <a:off x="793" y="1978"/>
              <a:ext cx="260" cy="3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8928" name="Group 11"/>
            <p:cNvGrpSpPr>
              <a:grpSpLocks/>
            </p:cNvGrpSpPr>
            <p:nvPr/>
          </p:nvGrpSpPr>
          <p:grpSpPr bwMode="auto">
            <a:xfrm>
              <a:off x="1787" y="2400"/>
              <a:ext cx="288" cy="97"/>
              <a:chOff x="2291" y="2742"/>
              <a:chExt cx="288" cy="97"/>
            </a:xfrm>
          </p:grpSpPr>
          <p:sp>
            <p:nvSpPr>
              <p:cNvPr id="38947" name="Freeform 12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8" name="Freeform 13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929" name="Text Box 14"/>
            <p:cNvSpPr txBox="1">
              <a:spLocks noChangeArrowheads="1"/>
            </p:cNvSpPr>
            <p:nvPr/>
          </p:nvSpPr>
          <p:spPr bwMode="auto">
            <a:xfrm>
              <a:off x="1567" y="233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sp>
          <p:nvSpPr>
            <p:cNvPr id="38930" name="Text Box 15"/>
            <p:cNvSpPr txBox="1">
              <a:spLocks noChangeArrowheads="1"/>
            </p:cNvSpPr>
            <p:nvPr/>
          </p:nvSpPr>
          <p:spPr bwMode="auto">
            <a:xfrm>
              <a:off x="2047" y="2141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  <p:cxnSp>
          <p:nvCxnSpPr>
            <p:cNvPr id="38931" name="AutoShape 16"/>
            <p:cNvCxnSpPr>
              <a:cxnSpLocks noChangeShapeType="1"/>
              <a:stCxn id="38936" idx="2"/>
              <a:endCxn id="38942" idx="1"/>
            </p:cNvCxnSpPr>
            <p:nvPr/>
          </p:nvCxnSpPr>
          <p:spPr bwMode="auto">
            <a:xfrm flipH="1" flipV="1">
              <a:off x="1373" y="2002"/>
              <a:ext cx="255" cy="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8932" name="AutoShape 17"/>
            <p:cNvCxnSpPr>
              <a:cxnSpLocks noChangeShapeType="1"/>
              <a:stCxn id="38937" idx="6"/>
              <a:endCxn id="38947" idx="1"/>
            </p:cNvCxnSpPr>
            <p:nvPr/>
          </p:nvCxnSpPr>
          <p:spPr bwMode="auto">
            <a:xfrm flipV="1">
              <a:off x="1711" y="2498"/>
              <a:ext cx="220" cy="32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8933" name="Text Box 18"/>
            <p:cNvSpPr txBox="1">
              <a:spLocks noChangeArrowheads="1"/>
            </p:cNvSpPr>
            <p:nvPr/>
          </p:nvSpPr>
          <p:spPr bwMode="auto">
            <a:xfrm>
              <a:off x="1056" y="1717"/>
              <a:ext cx="3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T</a:t>
              </a:r>
            </a:p>
          </p:txBody>
        </p:sp>
        <p:sp>
          <p:nvSpPr>
            <p:cNvPr id="38934" name="Text Box 19"/>
            <p:cNvSpPr txBox="1">
              <a:spLocks noChangeArrowheads="1"/>
            </p:cNvSpPr>
            <p:nvPr/>
          </p:nvSpPr>
          <p:spPr bwMode="auto">
            <a:xfrm>
              <a:off x="370" y="2275"/>
              <a:ext cx="26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T</a:t>
              </a:r>
              <a:endParaRPr lang="en-US" sz="2000"/>
            </a:p>
          </p:txBody>
        </p:sp>
        <p:sp>
          <p:nvSpPr>
            <p:cNvPr id="38935" name="Oval 20"/>
            <p:cNvSpPr>
              <a:spLocks noChangeArrowheads="1"/>
            </p:cNvSpPr>
            <p:nvPr/>
          </p:nvSpPr>
          <p:spPr bwMode="auto">
            <a:xfrm>
              <a:off x="593" y="2272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6" name="Oval 21"/>
            <p:cNvSpPr>
              <a:spLocks noChangeArrowheads="1"/>
            </p:cNvSpPr>
            <p:nvPr/>
          </p:nvSpPr>
          <p:spPr bwMode="auto">
            <a:xfrm>
              <a:off x="1628" y="19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7" name="Oval 22"/>
            <p:cNvSpPr>
              <a:spLocks noChangeArrowheads="1"/>
            </p:cNvSpPr>
            <p:nvPr/>
          </p:nvSpPr>
          <p:spPr bwMode="auto">
            <a:xfrm>
              <a:off x="1628" y="278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8" name="Text Box 23"/>
            <p:cNvSpPr txBox="1">
              <a:spLocks noChangeArrowheads="1"/>
            </p:cNvSpPr>
            <p:nvPr/>
          </p:nvSpPr>
          <p:spPr bwMode="auto">
            <a:xfrm>
              <a:off x="665" y="2246"/>
              <a:ext cx="188" cy="36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grpSp>
          <p:nvGrpSpPr>
            <p:cNvPr id="38939" name="Group 24"/>
            <p:cNvGrpSpPr>
              <a:grpSpLocks/>
            </p:cNvGrpSpPr>
            <p:nvPr/>
          </p:nvGrpSpPr>
          <p:grpSpPr bwMode="auto">
            <a:xfrm rot="5400000" flipH="1" flipV="1">
              <a:off x="1174" y="1860"/>
              <a:ext cx="112" cy="287"/>
              <a:chOff x="3450" y="2313"/>
              <a:chExt cx="111" cy="216"/>
            </a:xfrm>
          </p:grpSpPr>
          <p:sp>
            <p:nvSpPr>
              <p:cNvPr id="38940" name="Line 2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1" name="Line 2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2" name="Line 2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3" name="Line 2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4" name="Line 2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5" name="Line 3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6" name="Line 3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924" name="Text Box 32"/>
          <p:cNvSpPr txBox="1">
            <a:spLocks noChangeArrowheads="1"/>
          </p:cNvSpPr>
          <p:nvPr/>
        </p:nvSpPr>
        <p:spPr bwMode="auto">
          <a:xfrm>
            <a:off x="4953000" y="2546350"/>
            <a:ext cx="3673475" cy="3794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r>
              <a:rPr lang="en-US" sz="1800"/>
              <a:t>Find the time constant </a:t>
            </a:r>
            <a:r>
              <a:rPr lang="el-GR" sz="1800" b="1">
                <a:cs typeface="Times New Roman" pitchFamily="18" charset="0"/>
              </a:rPr>
              <a:t>τ</a:t>
            </a:r>
          </a:p>
        </p:txBody>
      </p:sp>
      <p:graphicFrame>
        <p:nvGraphicFramePr>
          <p:cNvPr id="38915" name="Object 34"/>
          <p:cNvGraphicFramePr>
            <a:graphicFrameLocks noChangeAspect="1"/>
          </p:cNvGraphicFramePr>
          <p:nvPr>
            <p:ph sz="quarter" idx="3"/>
          </p:nvPr>
        </p:nvGraphicFramePr>
        <p:xfrm>
          <a:off x="5356225" y="3425825"/>
          <a:ext cx="1784350" cy="1295400"/>
        </p:xfrm>
        <a:graphic>
          <a:graphicData uri="http://schemas.openxmlformats.org/presentationml/2006/ole">
            <p:oleObj spid="_x0000_s38915" name="Equation" r:id="rId4" imgW="927000" imgH="672840" progId="Equation.3">
              <p:embed/>
            </p:oleObj>
          </a:graphicData>
        </a:graphic>
      </p:graphicFrame>
      <p:graphicFrame>
        <p:nvGraphicFramePr>
          <p:cNvPr id="38916" name="Object 35"/>
          <p:cNvGraphicFramePr>
            <a:graphicFrameLocks noChangeAspect="1"/>
          </p:cNvGraphicFramePr>
          <p:nvPr/>
        </p:nvGraphicFramePr>
        <p:xfrm>
          <a:off x="4876800" y="5105400"/>
          <a:ext cx="974725" cy="515938"/>
        </p:xfrm>
        <a:graphic>
          <a:graphicData uri="http://schemas.openxmlformats.org/presentationml/2006/ole">
            <p:oleObj spid="_x0000_s38916" name="Equation" r:id="rId5" imgW="431640" imgH="228600" progId="Equation.3">
              <p:embed/>
            </p:oleObj>
          </a:graphicData>
        </a:graphic>
      </p:graphicFrame>
      <p:graphicFrame>
        <p:nvGraphicFramePr>
          <p:cNvPr id="38917" name="Object 36"/>
          <p:cNvGraphicFramePr>
            <a:graphicFrameLocks noChangeAspect="1"/>
          </p:cNvGraphicFramePr>
          <p:nvPr/>
        </p:nvGraphicFramePr>
        <p:xfrm>
          <a:off x="6343650" y="5105400"/>
          <a:ext cx="1276350" cy="885825"/>
        </p:xfrm>
        <a:graphic>
          <a:graphicData uri="http://schemas.openxmlformats.org/presentationml/2006/ole">
            <p:oleObj spid="_x0000_s38917" name="Equation" r:id="rId6" imgW="583920" imgH="406080" progId="Equation.3">
              <p:embed/>
            </p:oleObj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994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3994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EACA5DF-880A-46AD-A184-326687BC77DC}" type="slidenum">
              <a:rPr lang="en-US"/>
              <a:pPr lvl="1"/>
              <a:t>56</a:t>
            </a:fld>
            <a:endParaRPr lang="en-US"/>
          </a:p>
        </p:txBody>
      </p:sp>
      <p:sp>
        <p:nvSpPr>
          <p:cNvPr id="399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399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a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b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5V,</a:t>
            </a:r>
            <a:r>
              <a:rPr lang="en-US" sz="2000" b="1" smtClean="0">
                <a:cs typeface="Times New Roman" pitchFamily="18" charset="0"/>
              </a:rPr>
              <a:t> 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844550" y="5314950"/>
          <a:ext cx="1409700" cy="890588"/>
        </p:xfrm>
        <a:graphic>
          <a:graphicData uri="http://schemas.openxmlformats.org/presentationml/2006/ole">
            <p:oleObj spid="_x0000_s39938" name="Equation" r:id="rId3" imgW="723600" imgH="457200" progId="Equation.3">
              <p:embed/>
            </p:oleObj>
          </a:graphicData>
        </a:graphic>
      </p:graphicFrame>
      <p:grpSp>
        <p:nvGrpSpPr>
          <p:cNvPr id="39945" name="Group 5"/>
          <p:cNvGrpSpPr>
            <a:grpSpLocks/>
          </p:cNvGrpSpPr>
          <p:nvPr/>
        </p:nvGrpSpPr>
        <p:grpSpPr bwMode="auto">
          <a:xfrm>
            <a:off x="587375" y="2725738"/>
            <a:ext cx="3298825" cy="1816100"/>
            <a:chOff x="370" y="1717"/>
            <a:chExt cx="2078" cy="1144"/>
          </a:xfrm>
        </p:grpSpPr>
        <p:cxnSp>
          <p:nvCxnSpPr>
            <p:cNvPr id="39947" name="AutoShape 6"/>
            <p:cNvCxnSpPr>
              <a:cxnSpLocks noChangeShapeType="1"/>
              <a:stCxn id="39959" idx="2"/>
              <a:endCxn id="39957" idx="4"/>
            </p:cNvCxnSpPr>
            <p:nvPr/>
          </p:nvCxnSpPr>
          <p:spPr bwMode="auto">
            <a:xfrm rot="10800000">
              <a:off x="759" y="2582"/>
              <a:ext cx="869" cy="2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9948" name="AutoShape 7"/>
            <p:cNvCxnSpPr>
              <a:cxnSpLocks noChangeShapeType="1"/>
              <a:stCxn id="39970" idx="1"/>
              <a:endCxn id="39958" idx="6"/>
            </p:cNvCxnSpPr>
            <p:nvPr/>
          </p:nvCxnSpPr>
          <p:spPr bwMode="auto">
            <a:xfrm rot="5400000" flipH="1">
              <a:off x="1624" y="2094"/>
              <a:ext cx="393" cy="2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9949" name="AutoShape 8"/>
            <p:cNvCxnSpPr>
              <a:cxnSpLocks noChangeShapeType="1"/>
              <a:stCxn id="39957" idx="0"/>
              <a:endCxn id="39962" idx="0"/>
            </p:cNvCxnSpPr>
            <p:nvPr/>
          </p:nvCxnSpPr>
          <p:spPr bwMode="auto">
            <a:xfrm rot="-5400000">
              <a:off x="793" y="1978"/>
              <a:ext cx="260" cy="3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9950" name="Group 9"/>
            <p:cNvGrpSpPr>
              <a:grpSpLocks/>
            </p:cNvGrpSpPr>
            <p:nvPr/>
          </p:nvGrpSpPr>
          <p:grpSpPr bwMode="auto">
            <a:xfrm>
              <a:off x="1787" y="2400"/>
              <a:ext cx="288" cy="97"/>
              <a:chOff x="2291" y="2742"/>
              <a:chExt cx="288" cy="97"/>
            </a:xfrm>
          </p:grpSpPr>
          <p:sp>
            <p:nvSpPr>
              <p:cNvPr id="39969" name="Freeform 10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0" name="Freeform 11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951" name="Text Box 12"/>
            <p:cNvSpPr txBox="1">
              <a:spLocks noChangeArrowheads="1"/>
            </p:cNvSpPr>
            <p:nvPr/>
          </p:nvSpPr>
          <p:spPr bwMode="auto">
            <a:xfrm>
              <a:off x="1567" y="2333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sp>
          <p:nvSpPr>
            <p:cNvPr id="39952" name="Text Box 13"/>
            <p:cNvSpPr txBox="1">
              <a:spLocks noChangeArrowheads="1"/>
            </p:cNvSpPr>
            <p:nvPr/>
          </p:nvSpPr>
          <p:spPr bwMode="auto">
            <a:xfrm>
              <a:off x="2047" y="2141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  <p:cxnSp>
          <p:nvCxnSpPr>
            <p:cNvPr id="39953" name="AutoShape 14"/>
            <p:cNvCxnSpPr>
              <a:cxnSpLocks noChangeShapeType="1"/>
              <a:stCxn id="39958" idx="2"/>
              <a:endCxn id="39964" idx="1"/>
            </p:cNvCxnSpPr>
            <p:nvPr/>
          </p:nvCxnSpPr>
          <p:spPr bwMode="auto">
            <a:xfrm flipH="1" flipV="1">
              <a:off x="1373" y="2002"/>
              <a:ext cx="255" cy="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9954" name="AutoShape 15"/>
            <p:cNvCxnSpPr>
              <a:cxnSpLocks noChangeShapeType="1"/>
              <a:stCxn id="39959" idx="6"/>
              <a:endCxn id="39969" idx="1"/>
            </p:cNvCxnSpPr>
            <p:nvPr/>
          </p:nvCxnSpPr>
          <p:spPr bwMode="auto">
            <a:xfrm flipV="1">
              <a:off x="1711" y="2498"/>
              <a:ext cx="220" cy="32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9955" name="Text Box 16"/>
            <p:cNvSpPr txBox="1">
              <a:spLocks noChangeArrowheads="1"/>
            </p:cNvSpPr>
            <p:nvPr/>
          </p:nvSpPr>
          <p:spPr bwMode="auto">
            <a:xfrm>
              <a:off x="1056" y="1717"/>
              <a:ext cx="3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T</a:t>
              </a:r>
            </a:p>
          </p:txBody>
        </p:sp>
        <p:sp>
          <p:nvSpPr>
            <p:cNvPr id="39956" name="Text Box 17"/>
            <p:cNvSpPr txBox="1">
              <a:spLocks noChangeArrowheads="1"/>
            </p:cNvSpPr>
            <p:nvPr/>
          </p:nvSpPr>
          <p:spPr bwMode="auto">
            <a:xfrm>
              <a:off x="370" y="2275"/>
              <a:ext cx="26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T</a:t>
              </a:r>
              <a:endParaRPr lang="en-US" sz="2000"/>
            </a:p>
          </p:txBody>
        </p:sp>
        <p:sp>
          <p:nvSpPr>
            <p:cNvPr id="39957" name="Oval 18"/>
            <p:cNvSpPr>
              <a:spLocks noChangeArrowheads="1"/>
            </p:cNvSpPr>
            <p:nvPr/>
          </p:nvSpPr>
          <p:spPr bwMode="auto">
            <a:xfrm>
              <a:off x="593" y="2272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Oval 19"/>
            <p:cNvSpPr>
              <a:spLocks noChangeArrowheads="1"/>
            </p:cNvSpPr>
            <p:nvPr/>
          </p:nvSpPr>
          <p:spPr bwMode="auto">
            <a:xfrm>
              <a:off x="1628" y="196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Oval 20"/>
            <p:cNvSpPr>
              <a:spLocks noChangeArrowheads="1"/>
            </p:cNvSpPr>
            <p:nvPr/>
          </p:nvSpPr>
          <p:spPr bwMode="auto">
            <a:xfrm>
              <a:off x="1628" y="278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Text Box 21"/>
            <p:cNvSpPr txBox="1">
              <a:spLocks noChangeArrowheads="1"/>
            </p:cNvSpPr>
            <p:nvPr/>
          </p:nvSpPr>
          <p:spPr bwMode="auto">
            <a:xfrm>
              <a:off x="665" y="2246"/>
              <a:ext cx="188" cy="366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  <p:grpSp>
          <p:nvGrpSpPr>
            <p:cNvPr id="39961" name="Group 22"/>
            <p:cNvGrpSpPr>
              <a:grpSpLocks/>
            </p:cNvGrpSpPr>
            <p:nvPr/>
          </p:nvGrpSpPr>
          <p:grpSpPr bwMode="auto">
            <a:xfrm rot="5400000" flipH="1" flipV="1">
              <a:off x="1174" y="1860"/>
              <a:ext cx="112" cy="287"/>
              <a:chOff x="3450" y="2313"/>
              <a:chExt cx="111" cy="216"/>
            </a:xfrm>
          </p:grpSpPr>
          <p:sp>
            <p:nvSpPr>
              <p:cNvPr id="39962" name="Line 2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3" name="Line 2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4" name="Line 2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5" name="Line 2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6" name="Line 2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7" name="Line 2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8" name="Line 2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946" name="Text Box 35"/>
          <p:cNvSpPr txBox="1">
            <a:spLocks noChangeArrowheads="1"/>
          </p:cNvSpPr>
          <p:nvPr/>
        </p:nvSpPr>
        <p:spPr bwMode="auto">
          <a:xfrm>
            <a:off x="4191000" y="2546350"/>
            <a:ext cx="4435475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 sz="1800">
                <a:cs typeface="Times New Roman" pitchFamily="18" charset="0"/>
              </a:rPr>
              <a:t>Write the complete response</a:t>
            </a:r>
          </a:p>
          <a:p>
            <a:pPr marL="457200" indent="-457200" algn="l"/>
            <a:r>
              <a:rPr lang="en-US" b="1">
                <a:solidFill>
                  <a:schemeClr val="bg2"/>
                </a:solidFill>
              </a:rPr>
              <a:t>	</a:t>
            </a:r>
            <a:r>
              <a:rPr lang="en-US" sz="1800" b="1"/>
              <a:t>x(t) = x(∞) + [x(0) - x(∞)]e</a:t>
            </a:r>
            <a:r>
              <a:rPr lang="en-US" sz="1800" b="1" baseline="30000"/>
              <a:t>-t/</a:t>
            </a:r>
            <a:r>
              <a:rPr lang="el-GR" sz="1800" b="1" baseline="30000"/>
              <a:t>τ</a:t>
            </a:r>
            <a:endParaRPr lang="el-GR" sz="2000" baseline="30000">
              <a:cs typeface="Times New Roman" pitchFamily="18" charset="0"/>
            </a:endParaRPr>
          </a:p>
        </p:txBody>
      </p:sp>
      <p:graphicFrame>
        <p:nvGraphicFramePr>
          <p:cNvPr id="39939" name="Object 36"/>
          <p:cNvGraphicFramePr>
            <a:graphicFrameLocks noChangeAspect="1"/>
          </p:cNvGraphicFramePr>
          <p:nvPr/>
        </p:nvGraphicFramePr>
        <p:xfrm>
          <a:off x="3883025" y="4183063"/>
          <a:ext cx="4879975" cy="1701800"/>
        </p:xfrm>
        <a:graphic>
          <a:graphicData uri="http://schemas.openxmlformats.org/presentationml/2006/ole">
            <p:oleObj spid="_x0000_s39939" name="Equation" r:id="rId4" imgW="2145960" imgH="749160" progId="Equation.3">
              <p:embed/>
            </p:oleObj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096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4096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B5C73F2-CD81-4519-ACE1-A678B5A3CA0E}" type="slidenum">
              <a:rPr lang="en-US"/>
              <a:pPr lvl="1"/>
              <a:t>57</a:t>
            </a:fld>
            <a:endParaRPr lang="en-US"/>
          </a:p>
        </p:txBody>
      </p:sp>
      <p:sp>
        <p:nvSpPr>
          <p:cNvPr id="409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409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c</a:t>
            </a:r>
            <a:r>
              <a:rPr lang="en-US" sz="2400" b="1" smtClean="0"/>
              <a:t>(t)</a:t>
            </a:r>
            <a:r>
              <a:rPr lang="en-US" sz="2400" smtClean="0"/>
              <a:t> for all t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a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12V, </a:t>
            </a:r>
            <a:r>
              <a:rPr lang="en-US" sz="2000" b="1" smtClean="0">
                <a:cs typeface="Times New Roman" pitchFamily="18" charset="0"/>
              </a:rPr>
              <a:t>v</a:t>
            </a:r>
            <a:r>
              <a:rPr lang="en-US" sz="2000" b="1" baseline="-25000" smtClean="0">
                <a:cs typeface="Times New Roman" pitchFamily="18" charset="0"/>
              </a:rPr>
              <a:t>b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5V,</a:t>
            </a:r>
            <a:r>
              <a:rPr lang="en-US" sz="2000" b="1" smtClean="0">
                <a:cs typeface="Times New Roman" pitchFamily="18" charset="0"/>
              </a:rPr>
              <a:t> R</a:t>
            </a:r>
            <a:r>
              <a:rPr lang="en-US" sz="2000" b="1" baseline="-25000" smtClean="0">
                <a:cs typeface="Times New Roman" pitchFamily="18" charset="0"/>
              </a:rPr>
              <a:t>1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smtClean="0">
                <a:cs typeface="Times New Roman" pitchFamily="18" charset="0"/>
              </a:rPr>
              <a:t> = 5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10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C </a:t>
            </a:r>
            <a:r>
              <a:rPr lang="en-US" sz="2000" smtClean="0">
                <a:cs typeface="Times New Roman" pitchFamily="18" charset="0"/>
              </a:rPr>
              <a:t>= 1uF</a:t>
            </a:r>
          </a:p>
        </p:txBody>
      </p:sp>
      <p:sp>
        <p:nvSpPr>
          <p:cNvPr id="40968" name="Text Box 30"/>
          <p:cNvSpPr txBox="1">
            <a:spLocks noChangeArrowheads="1"/>
          </p:cNvSpPr>
          <p:nvPr/>
        </p:nvSpPr>
        <p:spPr bwMode="auto">
          <a:xfrm>
            <a:off x="4191000" y="2546350"/>
            <a:ext cx="4435475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 sz="1800">
                <a:cs typeface="Times New Roman" pitchFamily="18" charset="0"/>
              </a:rPr>
              <a:t>Write the complete response</a:t>
            </a:r>
          </a:p>
          <a:p>
            <a:pPr marL="457200" indent="-457200" algn="l"/>
            <a:r>
              <a:rPr lang="en-US" b="1">
                <a:solidFill>
                  <a:schemeClr val="bg2"/>
                </a:solidFill>
              </a:rPr>
              <a:t>	</a:t>
            </a:r>
            <a:r>
              <a:rPr lang="en-US" sz="1800" b="1"/>
              <a:t>x(t) = x(∞) + [x(0) - x(∞)]e</a:t>
            </a:r>
            <a:r>
              <a:rPr lang="en-US" sz="1800" b="1" baseline="30000"/>
              <a:t>-t/</a:t>
            </a:r>
            <a:r>
              <a:rPr lang="el-GR" sz="1800" b="1" baseline="30000"/>
              <a:t>τ</a:t>
            </a:r>
            <a:endParaRPr lang="el-GR" sz="2000" baseline="30000">
              <a:cs typeface="Times New Roman" pitchFamily="18" charset="0"/>
            </a:endParaRPr>
          </a:p>
        </p:txBody>
      </p:sp>
      <p:graphicFrame>
        <p:nvGraphicFramePr>
          <p:cNvPr id="40962" name="Object 31"/>
          <p:cNvGraphicFramePr>
            <a:graphicFrameLocks noChangeAspect="1"/>
          </p:cNvGraphicFramePr>
          <p:nvPr/>
        </p:nvGraphicFramePr>
        <p:xfrm>
          <a:off x="4402138" y="5335588"/>
          <a:ext cx="3840162" cy="604837"/>
        </p:xfrm>
        <a:graphic>
          <a:graphicData uri="http://schemas.openxmlformats.org/presentationml/2006/ole">
            <p:oleObj spid="_x0000_s40962" name="Equation" r:id="rId3" imgW="1688760" imgH="266400" progId="Equation.3">
              <p:embed/>
            </p:oleObj>
          </a:graphicData>
        </a:graphic>
      </p:graphicFrame>
      <p:grpSp>
        <p:nvGrpSpPr>
          <p:cNvPr id="40969" name="Group 33"/>
          <p:cNvGrpSpPr>
            <a:grpSpLocks/>
          </p:cNvGrpSpPr>
          <p:nvPr/>
        </p:nvGrpSpPr>
        <p:grpSpPr bwMode="auto">
          <a:xfrm>
            <a:off x="0" y="3200400"/>
            <a:ext cx="5337175" cy="1792288"/>
            <a:chOff x="55" y="1751"/>
            <a:chExt cx="3362" cy="1129"/>
          </a:xfrm>
        </p:grpSpPr>
        <p:sp>
          <p:nvSpPr>
            <p:cNvPr id="40970" name="Text Box 34"/>
            <p:cNvSpPr txBox="1">
              <a:spLocks noChangeArrowheads="1"/>
            </p:cNvSpPr>
            <p:nvPr/>
          </p:nvSpPr>
          <p:spPr bwMode="auto">
            <a:xfrm>
              <a:off x="2359" y="1758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3</a:t>
              </a:r>
            </a:p>
          </p:txBody>
        </p:sp>
        <p:cxnSp>
          <p:nvCxnSpPr>
            <p:cNvPr id="40971" name="AutoShape 35"/>
            <p:cNvCxnSpPr>
              <a:cxnSpLocks noChangeShapeType="1"/>
              <a:stCxn id="40988" idx="2"/>
              <a:endCxn id="41023" idx="4"/>
            </p:cNvCxnSpPr>
            <p:nvPr/>
          </p:nvCxnSpPr>
          <p:spPr bwMode="auto">
            <a:xfrm rot="10800000">
              <a:off x="525" y="2601"/>
              <a:ext cx="606" cy="2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40972" name="Group 36"/>
            <p:cNvGrpSpPr>
              <a:grpSpLocks/>
            </p:cNvGrpSpPr>
            <p:nvPr/>
          </p:nvGrpSpPr>
          <p:grpSpPr bwMode="auto">
            <a:xfrm rot="5400000" flipH="1" flipV="1">
              <a:off x="2489" y="1881"/>
              <a:ext cx="112" cy="287"/>
              <a:chOff x="3450" y="2313"/>
              <a:chExt cx="111" cy="216"/>
            </a:xfrm>
          </p:grpSpPr>
          <p:sp>
            <p:nvSpPr>
              <p:cNvPr id="41030" name="Line 3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1" name="Line 3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2" name="Line 3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3" name="Line 4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4" name="Line 4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5" name="Line 4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6" name="Line 4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0973" name="AutoShape 44"/>
            <p:cNvCxnSpPr>
              <a:cxnSpLocks noChangeShapeType="1"/>
              <a:stCxn id="41003" idx="0"/>
              <a:endCxn id="41032" idx="1"/>
            </p:cNvCxnSpPr>
            <p:nvPr/>
          </p:nvCxnSpPr>
          <p:spPr bwMode="auto">
            <a:xfrm rot="5400000" flipH="1">
              <a:off x="2739" y="1972"/>
              <a:ext cx="218" cy="32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0974" name="AutoShape 45"/>
            <p:cNvCxnSpPr>
              <a:cxnSpLocks noChangeShapeType="1"/>
              <a:stCxn id="41026" idx="0"/>
              <a:endCxn id="41015" idx="0"/>
            </p:cNvCxnSpPr>
            <p:nvPr/>
          </p:nvCxnSpPr>
          <p:spPr bwMode="auto">
            <a:xfrm rot="-5400000">
              <a:off x="503" y="2054"/>
              <a:ext cx="209" cy="16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40975" name="Group 46"/>
            <p:cNvGrpSpPr>
              <a:grpSpLocks/>
            </p:cNvGrpSpPr>
            <p:nvPr/>
          </p:nvGrpSpPr>
          <p:grpSpPr bwMode="auto">
            <a:xfrm>
              <a:off x="1879" y="2379"/>
              <a:ext cx="288" cy="97"/>
              <a:chOff x="2291" y="2742"/>
              <a:chExt cx="288" cy="97"/>
            </a:xfrm>
          </p:grpSpPr>
          <p:sp>
            <p:nvSpPr>
              <p:cNvPr id="41028" name="Freeform 47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9" name="Freeform 48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976" name="Text Box 49"/>
            <p:cNvSpPr txBox="1">
              <a:spLocks noChangeArrowheads="1"/>
            </p:cNvSpPr>
            <p:nvPr/>
          </p:nvSpPr>
          <p:spPr bwMode="auto">
            <a:xfrm>
              <a:off x="1680" y="2304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40977" name="Group 50"/>
            <p:cNvGrpSpPr>
              <a:grpSpLocks/>
            </p:cNvGrpSpPr>
            <p:nvPr/>
          </p:nvGrpSpPr>
          <p:grpSpPr bwMode="auto">
            <a:xfrm>
              <a:off x="55" y="2102"/>
              <a:ext cx="636" cy="634"/>
              <a:chOff x="89" y="2426"/>
              <a:chExt cx="636" cy="634"/>
            </a:xfrm>
          </p:grpSpPr>
          <p:sp>
            <p:nvSpPr>
              <p:cNvPr id="41022" name="Text Box 51"/>
              <p:cNvSpPr txBox="1">
                <a:spLocks noChangeArrowheads="1"/>
              </p:cNvSpPr>
              <p:nvPr/>
            </p:nvSpPr>
            <p:spPr bwMode="auto">
              <a:xfrm>
                <a:off x="89" y="2426"/>
                <a:ext cx="248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a</a:t>
                </a:r>
              </a:p>
              <a:p>
                <a:endParaRPr lang="en-US" sz="2000"/>
              </a:p>
            </p:txBody>
          </p:sp>
          <p:sp>
            <p:nvSpPr>
              <p:cNvPr id="41023" name="Oval 52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4" name="Text Box 53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41025" name="Text Box 54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41026" name="Text Box 55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41027" name="Text Box 56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sp>
          <p:nvSpPr>
            <p:cNvPr id="40978" name="Oval 57"/>
            <p:cNvSpPr>
              <a:spLocks noChangeArrowheads="1"/>
            </p:cNvSpPr>
            <p:nvPr/>
          </p:nvSpPr>
          <p:spPr bwMode="auto">
            <a:xfrm>
              <a:off x="1413" y="198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9" name="Oval 58"/>
            <p:cNvSpPr>
              <a:spLocks noChangeArrowheads="1"/>
            </p:cNvSpPr>
            <p:nvPr/>
          </p:nvSpPr>
          <p:spPr bwMode="auto">
            <a:xfrm>
              <a:off x="1749" y="199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980" name="AutoShape 59"/>
            <p:cNvCxnSpPr>
              <a:cxnSpLocks noChangeShapeType="1"/>
              <a:stCxn id="41030" idx="0"/>
              <a:endCxn id="40992" idx="6"/>
            </p:cNvCxnSpPr>
            <p:nvPr/>
          </p:nvCxnSpPr>
          <p:spPr bwMode="auto">
            <a:xfrm flipH="1">
              <a:off x="2064" y="2033"/>
              <a:ext cx="3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0981" name="Line 60"/>
            <p:cNvSpPr>
              <a:spLocks noChangeShapeType="1"/>
            </p:cNvSpPr>
            <p:nvPr/>
          </p:nvSpPr>
          <p:spPr bwMode="auto">
            <a:xfrm flipV="1">
              <a:off x="1496" y="1859"/>
              <a:ext cx="253" cy="1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2" name="Arc 61"/>
            <p:cNvSpPr>
              <a:spLocks/>
            </p:cNvSpPr>
            <p:nvPr/>
          </p:nvSpPr>
          <p:spPr bwMode="auto">
            <a:xfrm>
              <a:off x="1544" y="1896"/>
              <a:ext cx="157" cy="203"/>
            </a:xfrm>
            <a:custGeom>
              <a:avLst/>
              <a:gdLst>
                <a:gd name="T0" fmla="*/ 0 w 21600"/>
                <a:gd name="T1" fmla="*/ 0 h 21600"/>
                <a:gd name="T2" fmla="*/ 157 w 21600"/>
                <a:gd name="T3" fmla="*/ 203 h 21600"/>
                <a:gd name="T4" fmla="*/ 0 w 21600"/>
                <a:gd name="T5" fmla="*/ 20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3" name="Text Box 62"/>
            <p:cNvSpPr txBox="1">
              <a:spLocks noChangeArrowheads="1"/>
            </p:cNvSpPr>
            <p:nvPr/>
          </p:nvSpPr>
          <p:spPr bwMode="auto">
            <a:xfrm>
              <a:off x="1392" y="2044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sp>
          <p:nvSpPr>
            <p:cNvPr id="40984" name="Text Box 63"/>
            <p:cNvSpPr txBox="1">
              <a:spLocks noChangeArrowheads="1"/>
            </p:cNvSpPr>
            <p:nvPr/>
          </p:nvSpPr>
          <p:spPr bwMode="auto">
            <a:xfrm>
              <a:off x="2174" y="2112"/>
              <a:ext cx="40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+</a:t>
              </a:r>
            </a:p>
            <a:p>
              <a:r>
                <a:rPr lang="en-US" sz="1800" b="1"/>
                <a:t>v</a:t>
              </a:r>
              <a:r>
                <a:rPr lang="en-US" sz="1800" b="1" baseline="-25000"/>
                <a:t>C</a:t>
              </a:r>
              <a:r>
                <a:rPr lang="en-US" sz="1800" b="1"/>
                <a:t>(t)</a:t>
              </a:r>
            </a:p>
            <a:p>
              <a:r>
                <a:rPr lang="en-US" sz="1800" b="1"/>
                <a:t>–</a:t>
              </a:r>
            </a:p>
          </p:txBody>
        </p:sp>
        <p:grpSp>
          <p:nvGrpSpPr>
            <p:cNvPr id="40985" name="Group 64"/>
            <p:cNvGrpSpPr>
              <a:grpSpLocks/>
            </p:cNvGrpSpPr>
            <p:nvPr/>
          </p:nvGrpSpPr>
          <p:grpSpPr bwMode="auto">
            <a:xfrm rot="5400000" flipH="1" flipV="1">
              <a:off x="779" y="1880"/>
              <a:ext cx="112" cy="287"/>
              <a:chOff x="3450" y="2313"/>
              <a:chExt cx="111" cy="216"/>
            </a:xfrm>
          </p:grpSpPr>
          <p:sp>
            <p:nvSpPr>
              <p:cNvPr id="41015" name="Line 6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6" name="Line 6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7" name="Line 6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8" name="Line 6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9" name="Line 6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0" name="Line 7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1" name="Line 7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986" name="Oval 72"/>
            <p:cNvSpPr>
              <a:spLocks noChangeArrowheads="1"/>
            </p:cNvSpPr>
            <p:nvPr/>
          </p:nvSpPr>
          <p:spPr bwMode="auto">
            <a:xfrm>
              <a:off x="1124" y="198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987" name="AutoShape 73"/>
            <p:cNvCxnSpPr>
              <a:cxnSpLocks noChangeShapeType="1"/>
              <a:stCxn id="40986" idx="2"/>
              <a:endCxn id="41017" idx="1"/>
            </p:cNvCxnSpPr>
            <p:nvPr/>
          </p:nvCxnSpPr>
          <p:spPr bwMode="auto">
            <a:xfrm flipH="1" flipV="1">
              <a:off x="978" y="2022"/>
              <a:ext cx="146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0988" name="Oval 74"/>
            <p:cNvSpPr>
              <a:spLocks noChangeArrowheads="1"/>
            </p:cNvSpPr>
            <p:nvPr/>
          </p:nvSpPr>
          <p:spPr bwMode="auto">
            <a:xfrm>
              <a:off x="1131" y="280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989" name="Group 75"/>
            <p:cNvGrpSpPr>
              <a:grpSpLocks/>
            </p:cNvGrpSpPr>
            <p:nvPr/>
          </p:nvGrpSpPr>
          <p:grpSpPr bwMode="auto">
            <a:xfrm>
              <a:off x="1117" y="2304"/>
              <a:ext cx="111" cy="216"/>
              <a:chOff x="1670" y="2765"/>
              <a:chExt cx="111" cy="216"/>
            </a:xfrm>
          </p:grpSpPr>
          <p:sp>
            <p:nvSpPr>
              <p:cNvPr id="41008" name="Line 76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9" name="Line 77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0" name="Line 78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1" name="Line 79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2" name="Line 80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3" name="Line 81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4" name="Line 82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0990" name="AutoShape 83"/>
            <p:cNvCxnSpPr>
              <a:cxnSpLocks noChangeShapeType="1"/>
              <a:stCxn id="40988" idx="0"/>
              <a:endCxn id="41010" idx="1"/>
            </p:cNvCxnSpPr>
            <p:nvPr/>
          </p:nvCxnSpPr>
          <p:spPr bwMode="auto">
            <a:xfrm flipV="1">
              <a:off x="1173" y="2520"/>
              <a:ext cx="1" cy="28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0991" name="AutoShape 84"/>
            <p:cNvCxnSpPr>
              <a:cxnSpLocks noChangeShapeType="1"/>
              <a:stCxn id="40986" idx="4"/>
              <a:endCxn id="41008" idx="0"/>
            </p:cNvCxnSpPr>
            <p:nvPr/>
          </p:nvCxnSpPr>
          <p:spPr bwMode="auto">
            <a:xfrm flipH="1">
              <a:off x="1165" y="2064"/>
              <a:ext cx="1" cy="24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0992" name="Oval 85"/>
            <p:cNvSpPr>
              <a:spLocks noChangeArrowheads="1"/>
            </p:cNvSpPr>
            <p:nvPr/>
          </p:nvSpPr>
          <p:spPr bwMode="auto">
            <a:xfrm>
              <a:off x="1981" y="199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993" name="AutoShape 86"/>
            <p:cNvCxnSpPr>
              <a:cxnSpLocks noChangeShapeType="1"/>
              <a:stCxn id="40986" idx="6"/>
              <a:endCxn id="40978" idx="2"/>
            </p:cNvCxnSpPr>
            <p:nvPr/>
          </p:nvCxnSpPr>
          <p:spPr bwMode="auto">
            <a:xfrm>
              <a:off x="1207" y="2026"/>
              <a:ext cx="20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0994" name="AutoShape 87"/>
            <p:cNvCxnSpPr>
              <a:cxnSpLocks noChangeShapeType="1"/>
              <a:stCxn id="40979" idx="6"/>
              <a:endCxn id="40992" idx="2"/>
            </p:cNvCxnSpPr>
            <p:nvPr/>
          </p:nvCxnSpPr>
          <p:spPr bwMode="auto">
            <a:xfrm flipV="1">
              <a:off x="1832" y="2033"/>
              <a:ext cx="14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0995" name="Oval 88"/>
            <p:cNvSpPr>
              <a:spLocks noChangeArrowheads="1"/>
            </p:cNvSpPr>
            <p:nvPr/>
          </p:nvSpPr>
          <p:spPr bwMode="auto">
            <a:xfrm>
              <a:off x="1981" y="280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0996" name="AutoShape 89"/>
            <p:cNvCxnSpPr>
              <a:cxnSpLocks noChangeShapeType="1"/>
              <a:stCxn id="40992" idx="4"/>
              <a:endCxn id="41029" idx="1"/>
            </p:cNvCxnSpPr>
            <p:nvPr/>
          </p:nvCxnSpPr>
          <p:spPr bwMode="auto">
            <a:xfrm>
              <a:off x="2023" y="2071"/>
              <a:ext cx="0" cy="3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0997" name="AutoShape 90"/>
            <p:cNvCxnSpPr>
              <a:cxnSpLocks noChangeShapeType="1"/>
              <a:stCxn id="40995" idx="0"/>
              <a:endCxn id="41028" idx="1"/>
            </p:cNvCxnSpPr>
            <p:nvPr/>
          </p:nvCxnSpPr>
          <p:spPr bwMode="auto">
            <a:xfrm flipV="1">
              <a:off x="2023" y="2477"/>
              <a:ext cx="0" cy="32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0998" name="AutoShape 91"/>
            <p:cNvCxnSpPr>
              <a:cxnSpLocks noChangeShapeType="1"/>
              <a:stCxn id="40988" idx="6"/>
              <a:endCxn id="40995" idx="2"/>
            </p:cNvCxnSpPr>
            <p:nvPr/>
          </p:nvCxnSpPr>
          <p:spPr bwMode="auto">
            <a:xfrm>
              <a:off x="1214" y="2842"/>
              <a:ext cx="76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0999" name="Text Box 92"/>
            <p:cNvSpPr txBox="1">
              <a:spLocks noChangeArrowheads="1"/>
            </p:cNvSpPr>
            <p:nvPr/>
          </p:nvSpPr>
          <p:spPr bwMode="auto">
            <a:xfrm>
              <a:off x="3163" y="2304"/>
              <a:ext cx="25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b</a:t>
              </a:r>
              <a:endParaRPr lang="en-US" sz="2000"/>
            </a:p>
          </p:txBody>
        </p:sp>
        <p:sp>
          <p:nvSpPr>
            <p:cNvPr id="41000" name="Oval 93"/>
            <p:cNvSpPr>
              <a:spLocks noChangeArrowheads="1"/>
            </p:cNvSpPr>
            <p:nvPr/>
          </p:nvSpPr>
          <p:spPr bwMode="auto">
            <a:xfrm>
              <a:off x="2842" y="2291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1" name="Text Box 94"/>
            <p:cNvSpPr txBox="1">
              <a:spLocks noChangeArrowheads="1"/>
            </p:cNvSpPr>
            <p:nvPr/>
          </p:nvSpPr>
          <p:spPr bwMode="auto">
            <a:xfrm>
              <a:off x="2951" y="2273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41002" name="Text Box 95"/>
            <p:cNvSpPr txBox="1">
              <a:spLocks noChangeArrowheads="1"/>
            </p:cNvSpPr>
            <p:nvPr/>
          </p:nvSpPr>
          <p:spPr bwMode="auto">
            <a:xfrm>
              <a:off x="2948" y="2335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sp>
          <p:nvSpPr>
            <p:cNvPr id="41003" name="Text Box 96"/>
            <p:cNvSpPr txBox="1">
              <a:spLocks noChangeArrowheads="1"/>
            </p:cNvSpPr>
            <p:nvPr/>
          </p:nvSpPr>
          <p:spPr bwMode="auto">
            <a:xfrm>
              <a:off x="2909" y="2241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+</a:t>
              </a:r>
            </a:p>
            <a:p>
              <a:r>
                <a:rPr lang="en-US" sz="1800"/>
                <a:t>–</a:t>
              </a:r>
            </a:p>
          </p:txBody>
        </p:sp>
        <p:sp>
          <p:nvSpPr>
            <p:cNvPr id="41004" name="Text Box 97"/>
            <p:cNvSpPr txBox="1">
              <a:spLocks noChangeArrowheads="1"/>
            </p:cNvSpPr>
            <p:nvPr/>
          </p:nvSpPr>
          <p:spPr bwMode="auto">
            <a:xfrm>
              <a:off x="2952" y="232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1800"/>
            </a:p>
          </p:txBody>
        </p:sp>
        <p:cxnSp>
          <p:nvCxnSpPr>
            <p:cNvPr id="41005" name="AutoShape 98"/>
            <p:cNvCxnSpPr>
              <a:cxnSpLocks noChangeShapeType="1"/>
              <a:stCxn id="40995" idx="6"/>
              <a:endCxn id="41003" idx="2"/>
            </p:cNvCxnSpPr>
            <p:nvPr/>
          </p:nvCxnSpPr>
          <p:spPr bwMode="auto">
            <a:xfrm flipV="1">
              <a:off x="2064" y="2645"/>
              <a:ext cx="944" cy="19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1006" name="Text Box 99"/>
            <p:cNvSpPr txBox="1">
              <a:spLocks noChangeArrowheads="1"/>
            </p:cNvSpPr>
            <p:nvPr/>
          </p:nvSpPr>
          <p:spPr bwMode="auto">
            <a:xfrm>
              <a:off x="638" y="1751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1</a:t>
              </a:r>
            </a:p>
          </p:txBody>
        </p:sp>
        <p:sp>
          <p:nvSpPr>
            <p:cNvPr id="41007" name="Text Box 100"/>
            <p:cNvSpPr txBox="1">
              <a:spLocks noChangeArrowheads="1"/>
            </p:cNvSpPr>
            <p:nvPr/>
          </p:nvSpPr>
          <p:spPr bwMode="auto">
            <a:xfrm>
              <a:off x="848" y="2265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2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AEC88A1-8E4E-4EF2-833D-A2D791B59298}" type="slidenum">
              <a:rPr lang="en-US"/>
              <a:pPr lvl="1"/>
              <a:t>6</a:t>
            </a:fld>
            <a:endParaRPr lang="en-US"/>
          </a:p>
        </p:txBody>
      </p:sp>
      <p:sp>
        <p:nvSpPr>
          <p:cNvPr id="48133" name="Rectangle 61"/>
          <p:cNvSpPr>
            <a:spLocks noChangeArrowheads="1"/>
          </p:cNvSpPr>
          <p:nvPr/>
        </p:nvSpPr>
        <p:spPr bwMode="auto">
          <a:xfrm>
            <a:off x="5586413" y="4589463"/>
            <a:ext cx="890587" cy="52387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Rectangle 57"/>
          <p:cNvSpPr>
            <a:spLocks noChangeArrowheads="1"/>
          </p:cNvSpPr>
          <p:nvPr/>
        </p:nvSpPr>
        <p:spPr bwMode="auto">
          <a:xfrm>
            <a:off x="2190750" y="4516438"/>
            <a:ext cx="1081088" cy="563562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59"/>
          <p:cNvSpPr>
            <a:spLocks noChangeArrowheads="1"/>
          </p:cNvSpPr>
          <p:nvPr/>
        </p:nvSpPr>
        <p:spPr bwMode="auto">
          <a:xfrm>
            <a:off x="3195638" y="3933825"/>
            <a:ext cx="863600" cy="59372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Transient Response</a:t>
            </a:r>
          </a:p>
        </p:txBody>
      </p:sp>
      <p:sp>
        <p:nvSpPr>
          <p:cNvPr id="481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20955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b="1" u="sng" smtClean="0"/>
              <a:t>Transient response of a circuit consists of 3 parts</a:t>
            </a:r>
            <a:r>
              <a:rPr lang="en-US" sz="2800" smtClean="0"/>
              <a:t>: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/>
              <a:t>Steady-state response </a:t>
            </a:r>
            <a:r>
              <a:rPr lang="en-US" sz="2400" b="1" smtClean="0"/>
              <a:t>prior</a:t>
            </a:r>
            <a:r>
              <a:rPr lang="en-US" sz="2400" smtClean="0"/>
              <a:t> to the </a:t>
            </a:r>
            <a:r>
              <a:rPr lang="en-US" sz="2400" b="1" smtClean="0"/>
              <a:t>switching</a:t>
            </a:r>
            <a:r>
              <a:rPr lang="en-US" sz="2400" smtClean="0"/>
              <a:t> on/off of a </a:t>
            </a:r>
            <a:r>
              <a:rPr lang="en-US" sz="2400" b="1" smtClean="0"/>
              <a:t>DC source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/>
              <a:t>Transient response – the circuit </a:t>
            </a:r>
            <a:r>
              <a:rPr lang="en-US" sz="2400" b="1" smtClean="0"/>
              <a:t>adjusts</a:t>
            </a:r>
            <a:r>
              <a:rPr lang="en-US" sz="2400" smtClean="0"/>
              <a:t> to the </a:t>
            </a:r>
            <a:r>
              <a:rPr lang="en-US" sz="2400" b="1" smtClean="0"/>
              <a:t>DC source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400" smtClean="0"/>
              <a:t>Steady-state response </a:t>
            </a:r>
            <a:r>
              <a:rPr lang="en-US" sz="2400" b="1" smtClean="0"/>
              <a:t>following</a:t>
            </a:r>
            <a:r>
              <a:rPr lang="en-US" sz="2400" smtClean="0"/>
              <a:t> the transient response</a:t>
            </a:r>
          </a:p>
        </p:txBody>
      </p:sp>
      <p:grpSp>
        <p:nvGrpSpPr>
          <p:cNvPr id="48138" name="Group 56"/>
          <p:cNvGrpSpPr>
            <a:grpSpLocks/>
          </p:cNvGrpSpPr>
          <p:nvPr/>
        </p:nvGrpSpPr>
        <p:grpSpPr bwMode="auto">
          <a:xfrm>
            <a:off x="2209800" y="3790950"/>
            <a:ext cx="4124325" cy="2000250"/>
            <a:chOff x="414" y="2562"/>
            <a:chExt cx="2598" cy="1260"/>
          </a:xfrm>
        </p:grpSpPr>
        <p:grpSp>
          <p:nvGrpSpPr>
            <p:cNvPr id="48145" name="Group 54"/>
            <p:cNvGrpSpPr>
              <a:grpSpLocks/>
            </p:cNvGrpSpPr>
            <p:nvPr/>
          </p:nvGrpSpPr>
          <p:grpSpPr bwMode="auto">
            <a:xfrm>
              <a:off x="414" y="2562"/>
              <a:ext cx="2598" cy="1260"/>
              <a:chOff x="414" y="2562"/>
              <a:chExt cx="2598" cy="1260"/>
            </a:xfrm>
          </p:grpSpPr>
          <p:cxnSp>
            <p:nvCxnSpPr>
              <p:cNvPr id="48147" name="AutoShape 5"/>
              <p:cNvCxnSpPr>
                <a:cxnSpLocks noChangeShapeType="1"/>
                <a:stCxn id="48153" idx="2"/>
                <a:endCxn id="48171" idx="4"/>
              </p:cNvCxnSpPr>
              <p:nvPr/>
            </p:nvCxnSpPr>
            <p:spPr bwMode="auto">
              <a:xfrm rot="10800000">
                <a:off x="878" y="3351"/>
                <a:ext cx="1249" cy="222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48148" name="Group 6"/>
              <p:cNvGrpSpPr>
                <a:grpSpLocks/>
              </p:cNvGrpSpPr>
              <p:nvPr/>
            </p:nvGrpSpPr>
            <p:grpSpPr bwMode="auto">
              <a:xfrm rot="5400000" flipH="1" flipV="1">
                <a:off x="1820" y="2710"/>
                <a:ext cx="112" cy="287"/>
                <a:chOff x="3450" y="2313"/>
                <a:chExt cx="111" cy="216"/>
              </a:xfrm>
            </p:grpSpPr>
            <p:sp>
              <p:nvSpPr>
                <p:cNvPr id="48188" name="Line 7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89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90" name="Line 9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91" name="Line 10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92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93" name="Line 12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94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8149" name="AutoShape 14"/>
              <p:cNvCxnSpPr>
                <a:cxnSpLocks noChangeShapeType="1"/>
                <a:stCxn id="48152" idx="2"/>
                <a:endCxn id="48190" idx="1"/>
              </p:cNvCxnSpPr>
              <p:nvPr/>
            </p:nvCxnSpPr>
            <p:spPr bwMode="auto">
              <a:xfrm flipH="1" flipV="1">
                <a:off x="2019" y="2852"/>
                <a:ext cx="101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48150" name="Group 15"/>
              <p:cNvGrpSpPr>
                <a:grpSpLocks/>
              </p:cNvGrpSpPr>
              <p:nvPr/>
            </p:nvGrpSpPr>
            <p:grpSpPr bwMode="auto">
              <a:xfrm>
                <a:off x="2024" y="3726"/>
                <a:ext cx="288" cy="96"/>
                <a:chOff x="1392" y="3552"/>
                <a:chExt cx="288" cy="96"/>
              </a:xfrm>
            </p:grpSpPr>
            <p:sp>
              <p:nvSpPr>
                <p:cNvPr id="48185" name="Line 16"/>
                <p:cNvSpPr>
                  <a:spLocks noChangeShapeType="1"/>
                </p:cNvSpPr>
                <p:nvPr/>
              </p:nvSpPr>
              <p:spPr bwMode="auto">
                <a:xfrm>
                  <a:off x="1392" y="3552"/>
                  <a:ext cx="28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86" name="Line 17"/>
                <p:cNvSpPr>
                  <a:spLocks noChangeShapeType="1"/>
                </p:cNvSpPr>
                <p:nvPr/>
              </p:nvSpPr>
              <p:spPr bwMode="auto">
                <a:xfrm>
                  <a:off x="1434" y="3600"/>
                  <a:ext cx="19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87" name="Line 18"/>
                <p:cNvSpPr>
                  <a:spLocks noChangeShapeType="1"/>
                </p:cNvSpPr>
                <p:nvPr/>
              </p:nvSpPr>
              <p:spPr bwMode="auto">
                <a:xfrm>
                  <a:off x="1482" y="3648"/>
                  <a:ext cx="10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8151" name="Line 19"/>
              <p:cNvSpPr>
                <a:spLocks noChangeShapeType="1"/>
              </p:cNvSpPr>
              <p:nvPr/>
            </p:nvSpPr>
            <p:spPr bwMode="auto">
              <a:xfrm flipV="1">
                <a:off x="2171" y="3573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2" name="Oval 20"/>
              <p:cNvSpPr>
                <a:spLocks noChangeArrowheads="1"/>
              </p:cNvSpPr>
              <p:nvPr/>
            </p:nvSpPr>
            <p:spPr bwMode="auto">
              <a:xfrm>
                <a:off x="2120" y="2814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3" name="Oval 21"/>
              <p:cNvSpPr>
                <a:spLocks noChangeArrowheads="1"/>
              </p:cNvSpPr>
              <p:nvPr/>
            </p:nvSpPr>
            <p:spPr bwMode="auto">
              <a:xfrm>
                <a:off x="2127" y="3534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4" name="Text Box 22"/>
              <p:cNvSpPr txBox="1">
                <a:spLocks noChangeArrowheads="1"/>
              </p:cNvSpPr>
              <p:nvPr/>
            </p:nvSpPr>
            <p:spPr bwMode="auto">
              <a:xfrm>
                <a:off x="1722" y="2562"/>
                <a:ext cx="30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b="1"/>
                  <a:t> R</a:t>
                </a:r>
                <a:r>
                  <a:rPr lang="en-US" sz="1800" b="1" baseline="-25000"/>
                  <a:t>1</a:t>
                </a:r>
                <a:endParaRPr lang="en-US" sz="1800" b="1"/>
              </a:p>
            </p:txBody>
          </p:sp>
          <p:grpSp>
            <p:nvGrpSpPr>
              <p:cNvPr id="48155" name="Group 23"/>
              <p:cNvGrpSpPr>
                <a:grpSpLocks/>
              </p:cNvGrpSpPr>
              <p:nvPr/>
            </p:nvGrpSpPr>
            <p:grpSpPr bwMode="auto">
              <a:xfrm>
                <a:off x="2112" y="3087"/>
                <a:ext cx="111" cy="216"/>
                <a:chOff x="1670" y="2765"/>
                <a:chExt cx="111" cy="216"/>
              </a:xfrm>
            </p:grpSpPr>
            <p:sp>
              <p:nvSpPr>
                <p:cNvPr id="48178" name="Line 24"/>
                <p:cNvSpPr>
                  <a:spLocks noChangeShapeType="1"/>
                </p:cNvSpPr>
                <p:nvPr/>
              </p:nvSpPr>
              <p:spPr bwMode="auto">
                <a:xfrm>
                  <a:off x="1718" y="2765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79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1670" y="2786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80" name="Line 26"/>
                <p:cNvSpPr>
                  <a:spLocks noChangeShapeType="1"/>
                </p:cNvSpPr>
                <p:nvPr/>
              </p:nvSpPr>
              <p:spPr bwMode="auto">
                <a:xfrm>
                  <a:off x="1670" y="2957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81" name="Line 27"/>
                <p:cNvSpPr>
                  <a:spLocks noChangeShapeType="1"/>
                </p:cNvSpPr>
                <p:nvPr/>
              </p:nvSpPr>
              <p:spPr bwMode="auto">
                <a:xfrm>
                  <a:off x="1673" y="2807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82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1673" y="2852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83" name="Line 29"/>
                <p:cNvSpPr>
                  <a:spLocks noChangeShapeType="1"/>
                </p:cNvSpPr>
                <p:nvPr/>
              </p:nvSpPr>
              <p:spPr bwMode="auto">
                <a:xfrm>
                  <a:off x="1673" y="2879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84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1673" y="2924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8156" name="Text Box 31"/>
              <p:cNvSpPr txBox="1">
                <a:spLocks noChangeArrowheads="1"/>
              </p:cNvSpPr>
              <p:nvPr/>
            </p:nvSpPr>
            <p:spPr bwMode="auto">
              <a:xfrm>
                <a:off x="2244" y="2910"/>
                <a:ext cx="268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 b="1"/>
              </a:p>
              <a:p>
                <a:r>
                  <a:rPr lang="en-US" sz="1800" b="1"/>
                  <a:t>R</a:t>
                </a:r>
                <a:r>
                  <a:rPr lang="en-US" sz="1800" b="1" baseline="-25000"/>
                  <a:t>2</a:t>
                </a:r>
              </a:p>
              <a:p>
                <a:endParaRPr lang="en-US" sz="1800" b="1"/>
              </a:p>
            </p:txBody>
          </p:sp>
          <p:cxnSp>
            <p:nvCxnSpPr>
              <p:cNvPr id="48157" name="AutoShape 32"/>
              <p:cNvCxnSpPr>
                <a:cxnSpLocks noChangeShapeType="1"/>
                <a:stCxn id="48174" idx="0"/>
                <a:endCxn id="48165" idx="2"/>
              </p:cNvCxnSpPr>
              <p:nvPr/>
            </p:nvCxnSpPr>
            <p:spPr bwMode="auto">
              <a:xfrm rot="-5400000">
                <a:off x="923" y="2810"/>
                <a:ext cx="136" cy="22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48158" name="AutoShape 33"/>
              <p:cNvCxnSpPr>
                <a:cxnSpLocks noChangeShapeType="1"/>
                <a:stCxn id="48153" idx="0"/>
                <a:endCxn id="48180" idx="1"/>
              </p:cNvCxnSpPr>
              <p:nvPr/>
            </p:nvCxnSpPr>
            <p:spPr bwMode="auto">
              <a:xfrm flipV="1">
                <a:off x="2169" y="3303"/>
                <a:ext cx="0" cy="23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8159" name="AutoShape 34"/>
              <p:cNvCxnSpPr>
                <a:cxnSpLocks noChangeShapeType="1"/>
                <a:stCxn id="48152" idx="4"/>
                <a:endCxn id="48178" idx="0"/>
              </p:cNvCxnSpPr>
              <p:nvPr/>
            </p:nvCxnSpPr>
            <p:spPr bwMode="auto">
              <a:xfrm flipH="1">
                <a:off x="2160" y="2891"/>
                <a:ext cx="2" cy="19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48160" name="Group 35"/>
              <p:cNvGrpSpPr>
                <a:grpSpLocks/>
              </p:cNvGrpSpPr>
              <p:nvPr/>
            </p:nvGrpSpPr>
            <p:grpSpPr bwMode="auto">
              <a:xfrm>
                <a:off x="2724" y="3193"/>
                <a:ext cx="288" cy="97"/>
                <a:chOff x="2291" y="2742"/>
                <a:chExt cx="288" cy="97"/>
              </a:xfrm>
            </p:grpSpPr>
            <p:sp>
              <p:nvSpPr>
                <p:cNvPr id="48176" name="Freeform 36"/>
                <p:cNvSpPr>
                  <a:spLocks/>
                </p:cNvSpPr>
                <p:nvPr/>
              </p:nvSpPr>
              <p:spPr bwMode="auto">
                <a:xfrm flipV="1">
                  <a:off x="2291" y="2838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77" name="Freeform 37"/>
                <p:cNvSpPr>
                  <a:spLocks/>
                </p:cNvSpPr>
                <p:nvPr/>
              </p:nvSpPr>
              <p:spPr bwMode="auto">
                <a:xfrm>
                  <a:off x="2291" y="2742"/>
                  <a:ext cx="288" cy="1"/>
                </a:xfrm>
                <a:custGeom>
                  <a:avLst/>
                  <a:gdLst>
                    <a:gd name="T0" fmla="*/ 0 w 288"/>
                    <a:gd name="T1" fmla="*/ 0 h 1"/>
                    <a:gd name="T2" fmla="*/ 144 w 288"/>
                    <a:gd name="T3" fmla="*/ 0 h 1"/>
                    <a:gd name="T4" fmla="*/ 288 w 288"/>
                    <a:gd name="T5" fmla="*/ 0 h 1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1"/>
                    <a:gd name="T11" fmla="*/ 288 w 288"/>
                    <a:gd name="T12" fmla="*/ 1 h 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288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8161" name="Text Box 38"/>
              <p:cNvSpPr txBox="1">
                <a:spLocks noChangeArrowheads="1"/>
              </p:cNvSpPr>
              <p:nvPr/>
            </p:nvSpPr>
            <p:spPr bwMode="auto">
              <a:xfrm>
                <a:off x="2504" y="2926"/>
                <a:ext cx="220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 b="1"/>
              </a:p>
              <a:p>
                <a:r>
                  <a:rPr lang="en-US" sz="1800" b="1"/>
                  <a:t>C</a:t>
                </a:r>
              </a:p>
              <a:p>
                <a:endParaRPr lang="en-US" sz="1800" b="1"/>
              </a:p>
            </p:txBody>
          </p:sp>
          <p:grpSp>
            <p:nvGrpSpPr>
              <p:cNvPr id="48162" name="Group 40"/>
              <p:cNvGrpSpPr>
                <a:grpSpLocks/>
              </p:cNvGrpSpPr>
              <p:nvPr/>
            </p:nvGrpSpPr>
            <p:grpSpPr bwMode="auto">
              <a:xfrm>
                <a:off x="414" y="2852"/>
                <a:ext cx="630" cy="634"/>
                <a:chOff x="95" y="2426"/>
                <a:chExt cx="630" cy="634"/>
              </a:xfrm>
            </p:grpSpPr>
            <p:sp>
              <p:nvSpPr>
                <p:cNvPr id="48170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95" y="2426"/>
                  <a:ext cx="236" cy="63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2000" b="1" i="1"/>
                </a:p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</a:t>
                  </a:r>
                </a:p>
                <a:p>
                  <a:endParaRPr lang="en-US" sz="2000"/>
                </a:p>
              </p:txBody>
            </p:sp>
            <p:sp>
              <p:nvSpPr>
                <p:cNvPr id="48171" name="Oval 42"/>
                <p:cNvSpPr>
                  <a:spLocks noChangeArrowheads="1"/>
                </p:cNvSpPr>
                <p:nvPr/>
              </p:nvSpPr>
              <p:spPr bwMode="auto">
                <a:xfrm>
                  <a:off x="393" y="2615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72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502" y="2597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48173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99" y="2659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  <p:sp>
              <p:nvSpPr>
                <p:cNvPr id="48174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460" y="2565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800"/>
                    <a:t>+</a:t>
                  </a:r>
                </a:p>
                <a:p>
                  <a:r>
                    <a:rPr lang="en-US" sz="1800"/>
                    <a:t>–</a:t>
                  </a:r>
                </a:p>
              </p:txBody>
            </p:sp>
            <p:sp>
              <p:nvSpPr>
                <p:cNvPr id="48175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03" y="2652"/>
                  <a:ext cx="116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endParaRPr lang="en-US" sz="1800"/>
                </a:p>
              </p:txBody>
            </p:sp>
          </p:grpSp>
          <p:cxnSp>
            <p:nvCxnSpPr>
              <p:cNvPr id="48163" name="AutoShape 47"/>
              <p:cNvCxnSpPr>
                <a:cxnSpLocks noChangeShapeType="1"/>
                <a:stCxn id="48152" idx="6"/>
                <a:endCxn id="48177" idx="1"/>
              </p:cNvCxnSpPr>
              <p:nvPr/>
            </p:nvCxnSpPr>
            <p:spPr bwMode="auto">
              <a:xfrm>
                <a:off x="2203" y="2853"/>
                <a:ext cx="665" cy="340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48164" name="AutoShape 48"/>
              <p:cNvCxnSpPr>
                <a:cxnSpLocks noChangeShapeType="1"/>
                <a:stCxn id="48153" idx="6"/>
                <a:endCxn id="48176" idx="1"/>
              </p:cNvCxnSpPr>
              <p:nvPr/>
            </p:nvCxnSpPr>
            <p:spPr bwMode="auto">
              <a:xfrm flipV="1">
                <a:off x="2210" y="3291"/>
                <a:ext cx="658" cy="282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sp>
            <p:nvSpPr>
              <p:cNvPr id="48165" name="Oval 49"/>
              <p:cNvSpPr>
                <a:spLocks noChangeArrowheads="1"/>
              </p:cNvSpPr>
              <p:nvPr/>
            </p:nvSpPr>
            <p:spPr bwMode="auto">
              <a:xfrm>
                <a:off x="1104" y="2816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6" name="Oval 50"/>
              <p:cNvSpPr>
                <a:spLocks noChangeArrowheads="1"/>
              </p:cNvSpPr>
              <p:nvPr/>
            </p:nvSpPr>
            <p:spPr bwMode="auto">
              <a:xfrm>
                <a:off x="1440" y="2825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8167" name="AutoShape 51"/>
              <p:cNvCxnSpPr>
                <a:cxnSpLocks noChangeShapeType="1"/>
                <a:stCxn id="48188" idx="0"/>
                <a:endCxn id="48166" idx="6"/>
              </p:cNvCxnSpPr>
              <p:nvPr/>
            </p:nvCxnSpPr>
            <p:spPr bwMode="auto">
              <a:xfrm flipH="1">
                <a:off x="1523" y="2862"/>
                <a:ext cx="209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48168" name="Line 52"/>
              <p:cNvSpPr>
                <a:spLocks noChangeShapeType="1"/>
              </p:cNvSpPr>
              <p:nvPr/>
            </p:nvSpPr>
            <p:spPr bwMode="auto">
              <a:xfrm flipV="1">
                <a:off x="1187" y="2688"/>
                <a:ext cx="253" cy="1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9" name="Arc 53"/>
              <p:cNvSpPr>
                <a:spLocks/>
              </p:cNvSpPr>
              <p:nvPr/>
            </p:nvSpPr>
            <p:spPr bwMode="auto">
              <a:xfrm>
                <a:off x="1235" y="2725"/>
                <a:ext cx="157" cy="203"/>
              </a:xfrm>
              <a:custGeom>
                <a:avLst/>
                <a:gdLst>
                  <a:gd name="T0" fmla="*/ 0 w 21600"/>
                  <a:gd name="T1" fmla="*/ 0 h 21600"/>
                  <a:gd name="T2" fmla="*/ 157 w 21600"/>
                  <a:gd name="T3" fmla="*/ 203 h 21600"/>
                  <a:gd name="T4" fmla="*/ 0 w 21600"/>
                  <a:gd name="T5" fmla="*/ 203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146" name="Text Box 55"/>
            <p:cNvSpPr txBox="1">
              <a:spLocks noChangeArrowheads="1"/>
            </p:cNvSpPr>
            <p:nvPr/>
          </p:nvSpPr>
          <p:spPr bwMode="auto">
            <a:xfrm>
              <a:off x="1035" y="2853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</p:grpSp>
      <p:sp>
        <p:nvSpPr>
          <p:cNvPr id="48139" name="Text Box 58"/>
          <p:cNvSpPr txBox="1">
            <a:spLocks noChangeArrowheads="1"/>
          </p:cNvSpPr>
          <p:nvPr/>
        </p:nvSpPr>
        <p:spPr bwMode="auto">
          <a:xfrm>
            <a:off x="692150" y="5129213"/>
            <a:ext cx="1206500" cy="3794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DC Source</a:t>
            </a:r>
          </a:p>
        </p:txBody>
      </p:sp>
      <p:sp>
        <p:nvSpPr>
          <p:cNvPr id="48140" name="Text Box 60"/>
          <p:cNvSpPr txBox="1">
            <a:spLocks noChangeArrowheads="1"/>
          </p:cNvSpPr>
          <p:nvPr/>
        </p:nvSpPr>
        <p:spPr bwMode="auto">
          <a:xfrm>
            <a:off x="3267075" y="5624513"/>
            <a:ext cx="831850" cy="3794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Switch</a:t>
            </a:r>
          </a:p>
        </p:txBody>
      </p:sp>
      <p:sp>
        <p:nvSpPr>
          <p:cNvPr id="48141" name="Text Box 62"/>
          <p:cNvSpPr txBox="1">
            <a:spLocks noChangeArrowheads="1"/>
          </p:cNvSpPr>
          <p:nvPr/>
        </p:nvSpPr>
        <p:spPr bwMode="auto">
          <a:xfrm>
            <a:off x="6105525" y="5524500"/>
            <a:ext cx="163830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Energy element</a:t>
            </a:r>
          </a:p>
        </p:txBody>
      </p:sp>
      <p:cxnSp>
        <p:nvCxnSpPr>
          <p:cNvPr id="48142" name="AutoShape 63"/>
          <p:cNvCxnSpPr>
            <a:cxnSpLocks noChangeShapeType="1"/>
            <a:stCxn id="48139" idx="0"/>
            <a:endCxn id="48134" idx="1"/>
          </p:cNvCxnSpPr>
          <p:nvPr/>
        </p:nvCxnSpPr>
        <p:spPr bwMode="auto">
          <a:xfrm rot="-5400000">
            <a:off x="1577975" y="4516438"/>
            <a:ext cx="330200" cy="895350"/>
          </a:xfrm>
          <a:prstGeom prst="curvedConnector2">
            <a:avLst/>
          </a:prstGeom>
          <a:noFill/>
          <a:ln w="254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  <p:cxnSp>
        <p:nvCxnSpPr>
          <p:cNvPr id="48143" name="AutoShape 65"/>
          <p:cNvCxnSpPr>
            <a:cxnSpLocks noChangeShapeType="1"/>
            <a:endCxn id="48135" idx="2"/>
          </p:cNvCxnSpPr>
          <p:nvPr/>
        </p:nvCxnSpPr>
        <p:spPr bwMode="auto">
          <a:xfrm flipH="1" flipV="1">
            <a:off x="3627438" y="4527550"/>
            <a:ext cx="127000" cy="996950"/>
          </a:xfrm>
          <a:prstGeom prst="straightConnector1">
            <a:avLst/>
          </a:prstGeom>
          <a:noFill/>
          <a:ln w="254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  <p:cxnSp>
        <p:nvCxnSpPr>
          <p:cNvPr id="48144" name="AutoShape 66"/>
          <p:cNvCxnSpPr>
            <a:cxnSpLocks noChangeShapeType="1"/>
            <a:stCxn id="48141" idx="0"/>
            <a:endCxn id="48133" idx="3"/>
          </p:cNvCxnSpPr>
          <p:nvPr/>
        </p:nvCxnSpPr>
        <p:spPr bwMode="auto">
          <a:xfrm rot="5400000" flipH="1">
            <a:off x="6364288" y="4964112"/>
            <a:ext cx="673100" cy="447675"/>
          </a:xfrm>
          <a:prstGeom prst="curvedConnector2">
            <a:avLst/>
          </a:prstGeom>
          <a:noFill/>
          <a:ln w="25400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9155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49156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30B90E7-9777-44B8-8E05-A86A9CD8456B}" type="slidenum">
              <a:rPr lang="en-US"/>
              <a:pPr lvl="1"/>
              <a:t>7</a:t>
            </a:fld>
            <a:endParaRPr lang="en-US"/>
          </a:p>
        </p:txBody>
      </p:sp>
      <p:sp>
        <p:nvSpPr>
          <p:cNvPr id="4915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1. DC Steady State</a:t>
            </a:r>
          </a:p>
        </p:txBody>
      </p:sp>
      <p:sp>
        <p:nvSpPr>
          <p:cNvPr id="4915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and 3</a:t>
            </a:r>
            <a:r>
              <a:rPr lang="en-US" baseline="30000" smtClean="0"/>
              <a:t>rd</a:t>
            </a:r>
            <a:r>
              <a:rPr lang="en-US" smtClean="0"/>
              <a:t> Step in Transient Response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205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9C4AD65-1B2A-4118-B6B1-EC696DB29456}" type="slidenum">
              <a:rPr lang="en-US"/>
              <a:pPr lvl="1"/>
              <a:t>8</a:t>
            </a:fld>
            <a:endParaRPr 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51800" cy="11049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DC steady-state</a:t>
            </a:r>
            <a:r>
              <a:rPr lang="en-US" sz="2800" smtClean="0"/>
              <a:t>: the </a:t>
            </a:r>
            <a:r>
              <a:rPr lang="en-US" sz="2800" b="1" smtClean="0"/>
              <a:t>stable</a:t>
            </a:r>
            <a:r>
              <a:rPr lang="en-US" sz="2800" smtClean="0"/>
              <a:t> voltages and currents in a circuit connected to a DC source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76275" y="4419600"/>
          <a:ext cx="5191125" cy="1146175"/>
        </p:xfrm>
        <a:graphic>
          <a:graphicData uri="http://schemas.openxmlformats.org/presentationml/2006/ole">
            <p:oleObj spid="_x0000_s2050" name="Equation" r:id="rId3" imgW="2641320" imgH="583920" progId="Equation.3">
              <p:embed/>
            </p:oleObj>
          </a:graphicData>
        </a:graphic>
      </p:graphicFrame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685800" y="2971800"/>
          <a:ext cx="5191125" cy="1163638"/>
        </p:xfrm>
        <a:graphic>
          <a:graphicData uri="http://schemas.openxmlformats.org/presentationml/2006/ole">
            <p:oleObj spid="_x0000_s2051" name="Equation" r:id="rId4" imgW="2603160" imgH="583920" progId="Equation.3">
              <p:embed/>
            </p:oleObj>
          </a:graphicData>
        </a:graphic>
      </p:graphicFrame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6096000" y="3162300"/>
            <a:ext cx="2876550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/>
              <a:t>Capacitors act like </a:t>
            </a:r>
            <a:r>
              <a:rPr lang="en-US" sz="1800" b="1"/>
              <a:t>open circuits</a:t>
            </a:r>
            <a:r>
              <a:rPr lang="en-US" sz="1800"/>
              <a:t> at DC steady-state</a:t>
            </a:r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6096000" y="4648200"/>
            <a:ext cx="2876550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sz="1800"/>
              <a:t>Inductors act like </a:t>
            </a:r>
            <a:r>
              <a:rPr lang="en-US" sz="1800" b="1"/>
              <a:t>short circuits</a:t>
            </a:r>
            <a:r>
              <a:rPr lang="en-US" sz="1800"/>
              <a:t> at DC steady-state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#15 – 1</a:t>
            </a:r>
            <a:r>
              <a:rPr lang="en-US" baseline="30000"/>
              <a:t>st</a:t>
            </a:r>
            <a:r>
              <a:rPr lang="en-US"/>
              <a:t> Order Transient Response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D3963FF-310D-4F8A-8A93-95CDB1861C3F}" type="slidenum">
              <a:rPr lang="en-US"/>
              <a:pPr lvl="1"/>
              <a:t>9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DC Steady-State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2219325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u="sng" smtClean="0"/>
              <a:t>Initial condition x(0)</a:t>
            </a:r>
            <a:r>
              <a:rPr lang="en-US" sz="2400" smtClean="0"/>
              <a:t>: DC steady state </a:t>
            </a:r>
            <a:r>
              <a:rPr lang="en-US" sz="2400" b="1" smtClean="0"/>
              <a:t>before</a:t>
            </a:r>
            <a:r>
              <a:rPr lang="en-US" sz="2400" smtClean="0"/>
              <a:t> a switch is first activated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000" b="1" smtClean="0"/>
              <a:t>x(0</a:t>
            </a:r>
            <a:r>
              <a:rPr lang="en-US" sz="2000" b="1" baseline="30000" smtClean="0"/>
              <a:t>–</a:t>
            </a:r>
            <a:r>
              <a:rPr lang="en-US" sz="2000" b="1" smtClean="0"/>
              <a:t>)</a:t>
            </a:r>
            <a:r>
              <a:rPr lang="en-US" sz="2000" smtClean="0"/>
              <a:t>: right before the switch is closed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000" b="1" smtClean="0"/>
              <a:t>x(0</a:t>
            </a:r>
            <a:r>
              <a:rPr lang="en-US" sz="2000" b="1" baseline="30000" smtClean="0"/>
              <a:t>+</a:t>
            </a:r>
            <a:r>
              <a:rPr lang="en-US" sz="2000" b="1" smtClean="0"/>
              <a:t>)</a:t>
            </a:r>
            <a:r>
              <a:rPr lang="en-US" sz="2000" smtClean="0"/>
              <a:t>: right after the switch is closed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u="sng" smtClean="0"/>
              <a:t>Final condition x(</a:t>
            </a:r>
            <a:r>
              <a:rPr lang="en-US" sz="2400" b="1" u="sng" smtClean="0">
                <a:cs typeface="Times New Roman" pitchFamily="18" charset="0"/>
              </a:rPr>
              <a:t>∞)</a:t>
            </a:r>
            <a:r>
              <a:rPr lang="en-US" sz="2400" smtClean="0"/>
              <a:t>: DC steady state a long time </a:t>
            </a:r>
            <a:r>
              <a:rPr lang="en-US" sz="2400" b="1" smtClean="0"/>
              <a:t>after</a:t>
            </a:r>
            <a:r>
              <a:rPr lang="en-US" sz="2400" smtClean="0"/>
              <a:t> a switch is activated</a:t>
            </a:r>
          </a:p>
        </p:txBody>
      </p:sp>
      <p:grpSp>
        <p:nvGrpSpPr>
          <p:cNvPr id="50183" name="Group 131"/>
          <p:cNvGrpSpPr>
            <a:grpSpLocks/>
          </p:cNvGrpSpPr>
          <p:nvPr/>
        </p:nvGrpSpPr>
        <p:grpSpPr bwMode="auto">
          <a:xfrm>
            <a:off x="82550" y="3562350"/>
            <a:ext cx="4337050" cy="2533650"/>
            <a:chOff x="52" y="2112"/>
            <a:chExt cx="2732" cy="1596"/>
          </a:xfrm>
        </p:grpSpPr>
        <p:cxnSp>
          <p:nvCxnSpPr>
            <p:cNvPr id="50244" name="AutoShape 6"/>
            <p:cNvCxnSpPr>
              <a:cxnSpLocks noChangeShapeType="1"/>
              <a:stCxn id="50250" idx="2"/>
              <a:endCxn id="50279" idx="4"/>
            </p:cNvCxnSpPr>
            <p:nvPr/>
          </p:nvCxnSpPr>
          <p:spPr bwMode="auto">
            <a:xfrm rot="10800000">
              <a:off x="516" y="3081"/>
              <a:ext cx="1249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0245" name="Group 7"/>
            <p:cNvGrpSpPr>
              <a:grpSpLocks/>
            </p:cNvGrpSpPr>
            <p:nvPr/>
          </p:nvGrpSpPr>
          <p:grpSpPr bwMode="auto">
            <a:xfrm rot="5400000" flipH="1" flipV="1">
              <a:off x="1458" y="2260"/>
              <a:ext cx="112" cy="287"/>
              <a:chOff x="3450" y="2313"/>
              <a:chExt cx="111" cy="216"/>
            </a:xfrm>
          </p:grpSpPr>
          <p:sp>
            <p:nvSpPr>
              <p:cNvPr id="50296" name="Line 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97" name="Line 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98" name="Line 1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99" name="Line 1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300" name="Line 1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301" name="Line 1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302" name="Line 1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0246" name="AutoShape 15"/>
            <p:cNvCxnSpPr>
              <a:cxnSpLocks noChangeShapeType="1"/>
              <a:stCxn id="50249" idx="2"/>
              <a:endCxn id="50298" idx="1"/>
            </p:cNvCxnSpPr>
            <p:nvPr/>
          </p:nvCxnSpPr>
          <p:spPr bwMode="auto">
            <a:xfrm flipH="1" flipV="1">
              <a:off x="1657" y="2402"/>
              <a:ext cx="10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0247" name="Group 16"/>
            <p:cNvGrpSpPr>
              <a:grpSpLocks/>
            </p:cNvGrpSpPr>
            <p:nvPr/>
          </p:nvGrpSpPr>
          <p:grpSpPr bwMode="auto">
            <a:xfrm>
              <a:off x="1662" y="3612"/>
              <a:ext cx="288" cy="96"/>
              <a:chOff x="1392" y="3552"/>
              <a:chExt cx="288" cy="96"/>
            </a:xfrm>
          </p:grpSpPr>
          <p:sp>
            <p:nvSpPr>
              <p:cNvPr id="50293" name="Line 17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94" name="Line 18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95" name="Line 19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248" name="Line 20"/>
            <p:cNvSpPr>
              <a:spLocks noChangeShapeType="1"/>
            </p:cNvSpPr>
            <p:nvPr/>
          </p:nvSpPr>
          <p:spPr bwMode="auto">
            <a:xfrm flipV="1">
              <a:off x="1809" y="345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9" name="Oval 21"/>
            <p:cNvSpPr>
              <a:spLocks noChangeArrowheads="1"/>
            </p:cNvSpPr>
            <p:nvPr/>
          </p:nvSpPr>
          <p:spPr bwMode="auto">
            <a:xfrm>
              <a:off x="1758" y="236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0" name="Oval 22"/>
            <p:cNvSpPr>
              <a:spLocks noChangeArrowheads="1"/>
            </p:cNvSpPr>
            <p:nvPr/>
          </p:nvSpPr>
          <p:spPr bwMode="auto">
            <a:xfrm>
              <a:off x="1765" y="342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51" name="Text Box 23"/>
            <p:cNvSpPr txBox="1">
              <a:spLocks noChangeArrowheads="1"/>
            </p:cNvSpPr>
            <p:nvPr/>
          </p:nvSpPr>
          <p:spPr bwMode="auto">
            <a:xfrm>
              <a:off x="1360" y="2112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1</a:t>
              </a:r>
              <a:endParaRPr lang="en-US" sz="1800" b="1"/>
            </a:p>
          </p:txBody>
        </p:sp>
        <p:grpSp>
          <p:nvGrpSpPr>
            <p:cNvPr id="50252" name="Group 24"/>
            <p:cNvGrpSpPr>
              <a:grpSpLocks/>
            </p:cNvGrpSpPr>
            <p:nvPr/>
          </p:nvGrpSpPr>
          <p:grpSpPr bwMode="auto">
            <a:xfrm>
              <a:off x="1750" y="2637"/>
              <a:ext cx="111" cy="216"/>
              <a:chOff x="1670" y="2765"/>
              <a:chExt cx="111" cy="216"/>
            </a:xfrm>
          </p:grpSpPr>
          <p:sp>
            <p:nvSpPr>
              <p:cNvPr id="50286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87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88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89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90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91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92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253" name="Text Box 32"/>
            <p:cNvSpPr txBox="1">
              <a:spLocks noChangeArrowheads="1"/>
            </p:cNvSpPr>
            <p:nvPr/>
          </p:nvSpPr>
          <p:spPr bwMode="auto">
            <a:xfrm>
              <a:off x="1844" y="261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  <a:r>
                <a:rPr lang="en-US" sz="1800" b="1" baseline="-25000"/>
                <a:t>2</a:t>
              </a:r>
              <a:endParaRPr lang="en-US" sz="1800" b="1"/>
            </a:p>
          </p:txBody>
        </p:sp>
        <p:cxnSp>
          <p:nvCxnSpPr>
            <p:cNvPr id="50254" name="AutoShape 33"/>
            <p:cNvCxnSpPr>
              <a:cxnSpLocks noChangeShapeType="1"/>
              <a:stCxn id="50282" idx="0"/>
              <a:endCxn id="50262" idx="2"/>
            </p:cNvCxnSpPr>
            <p:nvPr/>
          </p:nvCxnSpPr>
          <p:spPr bwMode="auto">
            <a:xfrm rot="-5400000">
              <a:off x="471" y="2450"/>
              <a:ext cx="316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0255" name="AutoShape 34"/>
            <p:cNvCxnSpPr>
              <a:cxnSpLocks noChangeShapeType="1"/>
              <a:stCxn id="50285" idx="1"/>
              <a:endCxn id="50288" idx="1"/>
            </p:cNvCxnSpPr>
            <p:nvPr/>
          </p:nvCxnSpPr>
          <p:spPr bwMode="auto">
            <a:xfrm flipH="1" flipV="1">
              <a:off x="1807" y="2853"/>
              <a:ext cx="1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0256" name="AutoShape 35"/>
            <p:cNvCxnSpPr>
              <a:cxnSpLocks noChangeShapeType="1"/>
              <a:stCxn id="50249" idx="4"/>
              <a:endCxn id="50286" idx="0"/>
            </p:cNvCxnSpPr>
            <p:nvPr/>
          </p:nvCxnSpPr>
          <p:spPr bwMode="auto">
            <a:xfrm flipH="1">
              <a:off x="1798" y="2441"/>
              <a:ext cx="2" cy="19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0257" name="Group 36"/>
            <p:cNvGrpSpPr>
              <a:grpSpLocks/>
            </p:cNvGrpSpPr>
            <p:nvPr/>
          </p:nvGrpSpPr>
          <p:grpSpPr bwMode="auto">
            <a:xfrm>
              <a:off x="1664" y="3053"/>
              <a:ext cx="288" cy="97"/>
              <a:chOff x="2291" y="2742"/>
              <a:chExt cx="288" cy="97"/>
            </a:xfrm>
          </p:grpSpPr>
          <p:sp>
            <p:nvSpPr>
              <p:cNvPr id="50284" name="Freeform 37"/>
              <p:cNvSpPr>
                <a:spLocks/>
              </p:cNvSpPr>
              <p:nvPr/>
            </p:nvSpPr>
            <p:spPr bwMode="auto">
              <a:xfrm flipV="1">
                <a:off x="2291" y="2838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85" name="Freeform 38"/>
              <p:cNvSpPr>
                <a:spLocks/>
              </p:cNvSpPr>
              <p:nvPr/>
            </p:nvSpPr>
            <p:spPr bwMode="auto">
              <a:xfrm>
                <a:off x="2291" y="2742"/>
                <a:ext cx="288" cy="1"/>
              </a:xfrm>
              <a:custGeom>
                <a:avLst/>
                <a:gdLst>
                  <a:gd name="T0" fmla="*/ 0 w 288"/>
                  <a:gd name="T1" fmla="*/ 0 h 1"/>
                  <a:gd name="T2" fmla="*/ 144 w 288"/>
                  <a:gd name="T3" fmla="*/ 0 h 1"/>
                  <a:gd name="T4" fmla="*/ 288 w 288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1"/>
                  <a:gd name="T11" fmla="*/ 288 w 288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1">
                    <a:moveTo>
                      <a:pt x="0" y="0"/>
                    </a:moveTo>
                    <a:lnTo>
                      <a:pt x="144" y="0"/>
                    </a:lnTo>
                    <a:lnTo>
                      <a:pt x="288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258" name="Text Box 39"/>
            <p:cNvSpPr txBox="1">
              <a:spLocks noChangeArrowheads="1"/>
            </p:cNvSpPr>
            <p:nvPr/>
          </p:nvSpPr>
          <p:spPr bwMode="auto">
            <a:xfrm>
              <a:off x="1444" y="2978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50259" name="Group 40"/>
            <p:cNvGrpSpPr>
              <a:grpSpLocks/>
            </p:cNvGrpSpPr>
            <p:nvPr/>
          </p:nvGrpSpPr>
          <p:grpSpPr bwMode="auto">
            <a:xfrm>
              <a:off x="52" y="2582"/>
              <a:ext cx="630" cy="634"/>
              <a:chOff x="95" y="2426"/>
              <a:chExt cx="630" cy="634"/>
            </a:xfrm>
          </p:grpSpPr>
          <p:sp>
            <p:nvSpPr>
              <p:cNvPr id="50278" name="Text Box 41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50279" name="Oval 42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80" name="Text Box 43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0281" name="Text Box 44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0282" name="Text Box 45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50283" name="Text Box 46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50260" name="AutoShape 47"/>
            <p:cNvCxnSpPr>
              <a:cxnSpLocks noChangeShapeType="1"/>
              <a:stCxn id="50249" idx="6"/>
              <a:endCxn id="50271" idx="0"/>
            </p:cNvCxnSpPr>
            <p:nvPr/>
          </p:nvCxnSpPr>
          <p:spPr bwMode="auto">
            <a:xfrm>
              <a:off x="1841" y="2403"/>
              <a:ext cx="619" cy="4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0261" name="AutoShape 48"/>
            <p:cNvCxnSpPr>
              <a:cxnSpLocks noChangeShapeType="1"/>
              <a:stCxn id="50250" idx="6"/>
              <a:endCxn id="50273" idx="1"/>
            </p:cNvCxnSpPr>
            <p:nvPr/>
          </p:nvCxnSpPr>
          <p:spPr bwMode="auto">
            <a:xfrm flipV="1">
              <a:off x="1848" y="3049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0262" name="Oval 49"/>
            <p:cNvSpPr>
              <a:spLocks noChangeArrowheads="1"/>
            </p:cNvSpPr>
            <p:nvPr/>
          </p:nvSpPr>
          <p:spPr bwMode="auto">
            <a:xfrm>
              <a:off x="742" y="236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3" name="Oval 50"/>
            <p:cNvSpPr>
              <a:spLocks noChangeArrowheads="1"/>
            </p:cNvSpPr>
            <p:nvPr/>
          </p:nvSpPr>
          <p:spPr bwMode="auto">
            <a:xfrm>
              <a:off x="1078" y="23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0264" name="AutoShape 51"/>
            <p:cNvCxnSpPr>
              <a:cxnSpLocks noChangeShapeType="1"/>
              <a:stCxn id="50296" idx="0"/>
              <a:endCxn id="50263" idx="6"/>
            </p:cNvCxnSpPr>
            <p:nvPr/>
          </p:nvCxnSpPr>
          <p:spPr bwMode="auto">
            <a:xfrm flipH="1">
              <a:off x="1161" y="2412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0265" name="Line 52"/>
            <p:cNvSpPr>
              <a:spLocks noChangeShapeType="1"/>
            </p:cNvSpPr>
            <p:nvPr/>
          </p:nvSpPr>
          <p:spPr bwMode="auto">
            <a:xfrm flipV="1">
              <a:off x="825" y="2238"/>
              <a:ext cx="253" cy="1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66" name="Arc 53"/>
            <p:cNvSpPr>
              <a:spLocks/>
            </p:cNvSpPr>
            <p:nvPr/>
          </p:nvSpPr>
          <p:spPr bwMode="auto">
            <a:xfrm>
              <a:off x="873" y="2275"/>
              <a:ext cx="157" cy="203"/>
            </a:xfrm>
            <a:custGeom>
              <a:avLst/>
              <a:gdLst>
                <a:gd name="T0" fmla="*/ 0 w 21600"/>
                <a:gd name="T1" fmla="*/ 0 h 21600"/>
                <a:gd name="T2" fmla="*/ 157 w 21600"/>
                <a:gd name="T3" fmla="*/ 203 h 21600"/>
                <a:gd name="T4" fmla="*/ 0 w 21600"/>
                <a:gd name="T5" fmla="*/ 20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67" name="Text Box 54"/>
            <p:cNvSpPr txBox="1">
              <a:spLocks noChangeArrowheads="1"/>
            </p:cNvSpPr>
            <p:nvPr/>
          </p:nvSpPr>
          <p:spPr bwMode="auto">
            <a:xfrm>
              <a:off x="673" y="2403"/>
              <a:ext cx="35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t = 0</a:t>
              </a:r>
            </a:p>
          </p:txBody>
        </p:sp>
        <p:cxnSp>
          <p:nvCxnSpPr>
            <p:cNvPr id="50268" name="AutoShape 55"/>
            <p:cNvCxnSpPr>
              <a:cxnSpLocks noChangeShapeType="1"/>
              <a:stCxn id="50250" idx="0"/>
              <a:endCxn id="50284" idx="1"/>
            </p:cNvCxnSpPr>
            <p:nvPr/>
          </p:nvCxnSpPr>
          <p:spPr bwMode="auto">
            <a:xfrm flipV="1">
              <a:off x="1807" y="3151"/>
              <a:ext cx="1" cy="26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0269" name="Group 56"/>
            <p:cNvGrpSpPr>
              <a:grpSpLocks/>
            </p:cNvGrpSpPr>
            <p:nvPr/>
          </p:nvGrpSpPr>
          <p:grpSpPr bwMode="auto">
            <a:xfrm>
              <a:off x="2412" y="2833"/>
              <a:ext cx="111" cy="216"/>
              <a:chOff x="1670" y="2765"/>
              <a:chExt cx="111" cy="216"/>
            </a:xfrm>
          </p:grpSpPr>
          <p:sp>
            <p:nvSpPr>
              <p:cNvPr id="50271" name="Line 57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72" name="Line 58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73" name="Line 59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74" name="Line 60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75" name="Line 61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76" name="Line 62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77" name="Line 63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270" name="Text Box 64"/>
            <p:cNvSpPr txBox="1">
              <a:spLocks noChangeArrowheads="1"/>
            </p:cNvSpPr>
            <p:nvPr/>
          </p:nvSpPr>
          <p:spPr bwMode="auto">
            <a:xfrm>
              <a:off x="2516" y="2809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  <a:r>
                <a:rPr lang="en-US" sz="1800" b="1" baseline="-25000"/>
                <a:t>3</a:t>
              </a:r>
              <a:endParaRPr lang="en-US" sz="1800" b="1"/>
            </a:p>
          </p:txBody>
        </p:sp>
      </p:grpSp>
      <p:grpSp>
        <p:nvGrpSpPr>
          <p:cNvPr id="50184" name="Group 132"/>
          <p:cNvGrpSpPr>
            <a:grpSpLocks/>
          </p:cNvGrpSpPr>
          <p:nvPr/>
        </p:nvGrpSpPr>
        <p:grpSpPr bwMode="auto">
          <a:xfrm>
            <a:off x="4648200" y="3562350"/>
            <a:ext cx="4337050" cy="2533650"/>
            <a:chOff x="2928" y="2112"/>
            <a:chExt cx="2732" cy="1596"/>
          </a:xfrm>
        </p:grpSpPr>
        <p:cxnSp>
          <p:nvCxnSpPr>
            <p:cNvPr id="50187" name="AutoShape 67"/>
            <p:cNvCxnSpPr>
              <a:cxnSpLocks noChangeShapeType="1"/>
              <a:stCxn id="50193" idx="2"/>
              <a:endCxn id="50222" idx="4"/>
            </p:cNvCxnSpPr>
            <p:nvPr/>
          </p:nvCxnSpPr>
          <p:spPr bwMode="auto">
            <a:xfrm rot="10800000">
              <a:off x="3392" y="3081"/>
              <a:ext cx="1249" cy="3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0188" name="Group 68"/>
            <p:cNvGrpSpPr>
              <a:grpSpLocks/>
            </p:cNvGrpSpPr>
            <p:nvPr/>
          </p:nvGrpSpPr>
          <p:grpSpPr bwMode="auto">
            <a:xfrm rot="5400000" flipH="1" flipV="1">
              <a:off x="4334" y="2260"/>
              <a:ext cx="112" cy="287"/>
              <a:chOff x="3450" y="2313"/>
              <a:chExt cx="111" cy="216"/>
            </a:xfrm>
          </p:grpSpPr>
          <p:sp>
            <p:nvSpPr>
              <p:cNvPr id="50237" name="Line 6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8" name="Line 7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9" name="Line 7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40" name="Line 7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41" name="Line 7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42" name="Line 7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43" name="Line 7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0189" name="AutoShape 76"/>
            <p:cNvCxnSpPr>
              <a:cxnSpLocks noChangeShapeType="1"/>
              <a:stCxn id="50192" idx="2"/>
              <a:endCxn id="50239" idx="1"/>
            </p:cNvCxnSpPr>
            <p:nvPr/>
          </p:nvCxnSpPr>
          <p:spPr bwMode="auto">
            <a:xfrm flipH="1" flipV="1">
              <a:off x="4533" y="2402"/>
              <a:ext cx="10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0190" name="Group 77"/>
            <p:cNvGrpSpPr>
              <a:grpSpLocks/>
            </p:cNvGrpSpPr>
            <p:nvPr/>
          </p:nvGrpSpPr>
          <p:grpSpPr bwMode="auto">
            <a:xfrm>
              <a:off x="4538" y="3612"/>
              <a:ext cx="288" cy="96"/>
              <a:chOff x="1392" y="3552"/>
              <a:chExt cx="288" cy="96"/>
            </a:xfrm>
          </p:grpSpPr>
          <p:sp>
            <p:nvSpPr>
              <p:cNvPr id="50234" name="Line 78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5" name="Line 79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6" name="Line 80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191" name="Line 81"/>
            <p:cNvSpPr>
              <a:spLocks noChangeShapeType="1"/>
            </p:cNvSpPr>
            <p:nvPr/>
          </p:nvSpPr>
          <p:spPr bwMode="auto">
            <a:xfrm flipV="1">
              <a:off x="4685" y="345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2" name="Oval 82"/>
            <p:cNvSpPr>
              <a:spLocks noChangeArrowheads="1"/>
            </p:cNvSpPr>
            <p:nvPr/>
          </p:nvSpPr>
          <p:spPr bwMode="auto">
            <a:xfrm>
              <a:off x="4634" y="236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3" name="Oval 83"/>
            <p:cNvSpPr>
              <a:spLocks noChangeArrowheads="1"/>
            </p:cNvSpPr>
            <p:nvPr/>
          </p:nvSpPr>
          <p:spPr bwMode="auto">
            <a:xfrm>
              <a:off x="4641" y="342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Text Box 84"/>
            <p:cNvSpPr txBox="1">
              <a:spLocks noChangeArrowheads="1"/>
            </p:cNvSpPr>
            <p:nvPr/>
          </p:nvSpPr>
          <p:spPr bwMode="auto">
            <a:xfrm>
              <a:off x="4236" y="2112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 R</a:t>
              </a:r>
              <a:r>
                <a:rPr lang="en-US" sz="1800" b="1" baseline="-25000"/>
                <a:t>1</a:t>
              </a:r>
              <a:endParaRPr lang="en-US" sz="1800" b="1"/>
            </a:p>
          </p:txBody>
        </p:sp>
        <p:grpSp>
          <p:nvGrpSpPr>
            <p:cNvPr id="50195" name="Group 85"/>
            <p:cNvGrpSpPr>
              <a:grpSpLocks/>
            </p:cNvGrpSpPr>
            <p:nvPr/>
          </p:nvGrpSpPr>
          <p:grpSpPr bwMode="auto">
            <a:xfrm>
              <a:off x="4626" y="2637"/>
              <a:ext cx="111" cy="216"/>
              <a:chOff x="1670" y="2765"/>
              <a:chExt cx="111" cy="216"/>
            </a:xfrm>
          </p:grpSpPr>
          <p:sp>
            <p:nvSpPr>
              <p:cNvPr id="50227" name="Line 86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28" name="Line 87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29" name="Line 88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0" name="Line 89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1" name="Line 90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2" name="Line 91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33" name="Line 92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196" name="Text Box 93"/>
            <p:cNvSpPr txBox="1">
              <a:spLocks noChangeArrowheads="1"/>
            </p:cNvSpPr>
            <p:nvPr/>
          </p:nvSpPr>
          <p:spPr bwMode="auto">
            <a:xfrm>
              <a:off x="4720" y="261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  <a:r>
                <a:rPr lang="en-US" sz="1800" b="1" baseline="-25000"/>
                <a:t>2</a:t>
              </a:r>
              <a:endParaRPr lang="en-US" sz="1800" b="1"/>
            </a:p>
          </p:txBody>
        </p:sp>
        <p:cxnSp>
          <p:nvCxnSpPr>
            <p:cNvPr id="50197" name="AutoShape 94"/>
            <p:cNvCxnSpPr>
              <a:cxnSpLocks noChangeShapeType="1"/>
              <a:stCxn id="50225" idx="0"/>
              <a:endCxn id="50204" idx="2"/>
            </p:cNvCxnSpPr>
            <p:nvPr/>
          </p:nvCxnSpPr>
          <p:spPr bwMode="auto">
            <a:xfrm rot="-5400000">
              <a:off x="3347" y="2450"/>
              <a:ext cx="316" cy="22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0198" name="AutoShape 95"/>
            <p:cNvCxnSpPr>
              <a:cxnSpLocks noChangeShapeType="1"/>
              <a:stCxn id="50212" idx="0"/>
              <a:endCxn id="50229" idx="1"/>
            </p:cNvCxnSpPr>
            <p:nvPr/>
          </p:nvCxnSpPr>
          <p:spPr bwMode="auto">
            <a:xfrm flipH="1" flipV="1">
              <a:off x="4683" y="2853"/>
              <a:ext cx="1" cy="14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0199" name="AutoShape 96"/>
            <p:cNvCxnSpPr>
              <a:cxnSpLocks noChangeShapeType="1"/>
              <a:stCxn id="50192" idx="4"/>
              <a:endCxn id="50227" idx="0"/>
            </p:cNvCxnSpPr>
            <p:nvPr/>
          </p:nvCxnSpPr>
          <p:spPr bwMode="auto">
            <a:xfrm flipH="1">
              <a:off x="4674" y="2441"/>
              <a:ext cx="2" cy="19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0200" name="Text Box 100"/>
            <p:cNvSpPr txBox="1">
              <a:spLocks noChangeArrowheads="1"/>
            </p:cNvSpPr>
            <p:nvPr/>
          </p:nvSpPr>
          <p:spPr bwMode="auto">
            <a:xfrm>
              <a:off x="4320" y="2978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C</a:t>
              </a:r>
            </a:p>
          </p:txBody>
        </p:sp>
        <p:grpSp>
          <p:nvGrpSpPr>
            <p:cNvPr id="50201" name="Group 101"/>
            <p:cNvGrpSpPr>
              <a:grpSpLocks/>
            </p:cNvGrpSpPr>
            <p:nvPr/>
          </p:nvGrpSpPr>
          <p:grpSpPr bwMode="auto">
            <a:xfrm>
              <a:off x="2928" y="2582"/>
              <a:ext cx="630" cy="634"/>
              <a:chOff x="95" y="2426"/>
              <a:chExt cx="630" cy="634"/>
            </a:xfrm>
          </p:grpSpPr>
          <p:sp>
            <p:nvSpPr>
              <p:cNvPr id="50221" name="Text Box 102"/>
              <p:cNvSpPr txBox="1">
                <a:spLocks noChangeArrowheads="1"/>
              </p:cNvSpPr>
              <p:nvPr/>
            </p:nvSpPr>
            <p:spPr bwMode="auto">
              <a:xfrm>
                <a:off x="95" y="2426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</a:p>
              <a:p>
                <a:endParaRPr lang="en-US" sz="2000"/>
              </a:p>
            </p:txBody>
          </p:sp>
          <p:sp>
            <p:nvSpPr>
              <p:cNvPr id="50222" name="Oval 103"/>
              <p:cNvSpPr>
                <a:spLocks noChangeArrowheads="1"/>
              </p:cNvSpPr>
              <p:nvPr/>
            </p:nvSpPr>
            <p:spPr bwMode="auto">
              <a:xfrm>
                <a:off x="393" y="261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23" name="Text Box 104"/>
              <p:cNvSpPr txBox="1">
                <a:spLocks noChangeArrowheads="1"/>
              </p:cNvSpPr>
              <p:nvPr/>
            </p:nvSpPr>
            <p:spPr bwMode="auto">
              <a:xfrm>
                <a:off x="502" y="259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0224" name="Text Box 105"/>
              <p:cNvSpPr txBox="1">
                <a:spLocks noChangeArrowheads="1"/>
              </p:cNvSpPr>
              <p:nvPr/>
            </p:nvSpPr>
            <p:spPr bwMode="auto">
              <a:xfrm>
                <a:off x="499" y="265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  <p:sp>
            <p:nvSpPr>
              <p:cNvPr id="50225" name="Text Box 106"/>
              <p:cNvSpPr txBox="1">
                <a:spLocks noChangeArrowheads="1"/>
              </p:cNvSpPr>
              <p:nvPr/>
            </p:nvSpPr>
            <p:spPr bwMode="auto">
              <a:xfrm>
                <a:off x="460" y="2565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/>
                  <a:t>+</a:t>
                </a:r>
              </a:p>
              <a:p>
                <a:r>
                  <a:rPr lang="en-US" sz="1800"/>
                  <a:t>–</a:t>
                </a:r>
              </a:p>
            </p:txBody>
          </p:sp>
          <p:sp>
            <p:nvSpPr>
              <p:cNvPr id="50226" name="Text Box 107"/>
              <p:cNvSpPr txBox="1">
                <a:spLocks noChangeArrowheads="1"/>
              </p:cNvSpPr>
              <p:nvPr/>
            </p:nvSpPr>
            <p:spPr bwMode="auto">
              <a:xfrm>
                <a:off x="503" y="265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1800"/>
              </a:p>
            </p:txBody>
          </p:sp>
        </p:grpSp>
        <p:cxnSp>
          <p:nvCxnSpPr>
            <p:cNvPr id="50202" name="AutoShape 108"/>
            <p:cNvCxnSpPr>
              <a:cxnSpLocks noChangeShapeType="1"/>
              <a:stCxn id="50192" idx="6"/>
              <a:endCxn id="50214" idx="0"/>
            </p:cNvCxnSpPr>
            <p:nvPr/>
          </p:nvCxnSpPr>
          <p:spPr bwMode="auto">
            <a:xfrm>
              <a:off x="4717" y="2403"/>
              <a:ext cx="619" cy="43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0203" name="AutoShape 109"/>
            <p:cNvCxnSpPr>
              <a:cxnSpLocks noChangeShapeType="1"/>
              <a:stCxn id="50193" idx="6"/>
              <a:endCxn id="50216" idx="1"/>
            </p:cNvCxnSpPr>
            <p:nvPr/>
          </p:nvCxnSpPr>
          <p:spPr bwMode="auto">
            <a:xfrm flipV="1">
              <a:off x="4724" y="3049"/>
              <a:ext cx="621" cy="41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0204" name="Oval 110"/>
            <p:cNvSpPr>
              <a:spLocks noChangeArrowheads="1"/>
            </p:cNvSpPr>
            <p:nvPr/>
          </p:nvSpPr>
          <p:spPr bwMode="auto">
            <a:xfrm>
              <a:off x="3618" y="2366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5" name="Oval 111"/>
            <p:cNvSpPr>
              <a:spLocks noChangeArrowheads="1"/>
            </p:cNvSpPr>
            <p:nvPr/>
          </p:nvSpPr>
          <p:spPr bwMode="auto">
            <a:xfrm>
              <a:off x="3954" y="237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0206" name="AutoShape 112"/>
            <p:cNvCxnSpPr>
              <a:cxnSpLocks noChangeShapeType="1"/>
              <a:stCxn id="50237" idx="0"/>
              <a:endCxn id="50205" idx="6"/>
            </p:cNvCxnSpPr>
            <p:nvPr/>
          </p:nvCxnSpPr>
          <p:spPr bwMode="auto">
            <a:xfrm flipH="1">
              <a:off x="4037" y="2412"/>
              <a:ext cx="20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0207" name="Text Box 115"/>
            <p:cNvSpPr txBox="1">
              <a:spLocks noChangeArrowheads="1"/>
            </p:cNvSpPr>
            <p:nvPr/>
          </p:nvSpPr>
          <p:spPr bwMode="auto">
            <a:xfrm>
              <a:off x="3505" y="2400"/>
              <a:ext cx="442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t </a:t>
              </a:r>
              <a:r>
                <a:rPr lang="en-US" b="1">
                  <a:cs typeface="Times New Roman" pitchFamily="18" charset="0"/>
                </a:rPr>
                <a:t>→ ∞</a:t>
              </a:r>
            </a:p>
          </p:txBody>
        </p:sp>
        <p:cxnSp>
          <p:nvCxnSpPr>
            <p:cNvPr id="50208" name="AutoShape 116"/>
            <p:cNvCxnSpPr>
              <a:cxnSpLocks noChangeShapeType="1"/>
              <a:stCxn id="50193" idx="0"/>
              <a:endCxn id="50213" idx="4"/>
            </p:cNvCxnSpPr>
            <p:nvPr/>
          </p:nvCxnSpPr>
          <p:spPr bwMode="auto">
            <a:xfrm flipH="1" flipV="1">
              <a:off x="4679" y="3312"/>
              <a:ext cx="4" cy="1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0209" name="Group 117"/>
            <p:cNvGrpSpPr>
              <a:grpSpLocks/>
            </p:cNvGrpSpPr>
            <p:nvPr/>
          </p:nvGrpSpPr>
          <p:grpSpPr bwMode="auto">
            <a:xfrm>
              <a:off x="5288" y="2833"/>
              <a:ext cx="111" cy="216"/>
              <a:chOff x="1670" y="2765"/>
              <a:chExt cx="111" cy="216"/>
            </a:xfrm>
          </p:grpSpPr>
          <p:sp>
            <p:nvSpPr>
              <p:cNvPr id="50214" name="Line 118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5" name="Line 119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6" name="Line 120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7" name="Line 121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8" name="Line 122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9" name="Line 123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20" name="Line 124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210" name="Text Box 125"/>
            <p:cNvSpPr txBox="1">
              <a:spLocks noChangeArrowheads="1"/>
            </p:cNvSpPr>
            <p:nvPr/>
          </p:nvSpPr>
          <p:spPr bwMode="auto">
            <a:xfrm>
              <a:off x="5392" y="2809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800" b="1"/>
                <a:t>R</a:t>
              </a:r>
              <a:r>
                <a:rPr lang="en-US" sz="1800" b="1" baseline="-25000"/>
                <a:t>3</a:t>
              </a:r>
              <a:endParaRPr lang="en-US" sz="1800" b="1"/>
            </a:p>
          </p:txBody>
        </p:sp>
        <p:cxnSp>
          <p:nvCxnSpPr>
            <p:cNvPr id="50211" name="AutoShape 126"/>
            <p:cNvCxnSpPr>
              <a:cxnSpLocks noChangeShapeType="1"/>
              <a:stCxn id="50205" idx="2"/>
              <a:endCxn id="50204" idx="6"/>
            </p:cNvCxnSpPr>
            <p:nvPr/>
          </p:nvCxnSpPr>
          <p:spPr bwMode="auto">
            <a:xfrm flipH="1" flipV="1">
              <a:off x="3701" y="2405"/>
              <a:ext cx="253" cy="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0212" name="Oval 127"/>
            <p:cNvSpPr>
              <a:spLocks noChangeArrowheads="1"/>
            </p:cNvSpPr>
            <p:nvPr/>
          </p:nvSpPr>
          <p:spPr bwMode="auto">
            <a:xfrm>
              <a:off x="4642" y="3001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3" name="Oval 128"/>
            <p:cNvSpPr>
              <a:spLocks noChangeArrowheads="1"/>
            </p:cNvSpPr>
            <p:nvPr/>
          </p:nvSpPr>
          <p:spPr bwMode="auto">
            <a:xfrm>
              <a:off x="4637" y="323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5" name="Text Box 129"/>
          <p:cNvSpPr txBox="1">
            <a:spLocks noChangeArrowheads="1"/>
          </p:cNvSpPr>
          <p:nvPr/>
        </p:nvSpPr>
        <p:spPr bwMode="auto">
          <a:xfrm>
            <a:off x="762000" y="5791200"/>
            <a:ext cx="166370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Initial condition</a:t>
            </a:r>
          </a:p>
        </p:txBody>
      </p:sp>
      <p:sp>
        <p:nvSpPr>
          <p:cNvPr id="50186" name="Text Box 130"/>
          <p:cNvSpPr txBox="1">
            <a:spLocks noChangeArrowheads="1"/>
          </p:cNvSpPr>
          <p:nvPr/>
        </p:nvSpPr>
        <p:spPr bwMode="auto">
          <a:xfrm>
            <a:off x="5327650" y="5753100"/>
            <a:ext cx="158750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800"/>
              <a:t>Final condition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31505</TotalTime>
  <Pages>10</Pages>
  <Words>3324</Words>
  <Application>Microsoft PowerPoint 4.0</Application>
  <PresentationFormat>On-screen Show (4:3)</PresentationFormat>
  <Paragraphs>834</Paragraphs>
  <Slides>57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Times New Roman</vt:lpstr>
      <vt:lpstr>Arial</vt:lpstr>
      <vt:lpstr>Monotype Sorts</vt:lpstr>
      <vt:lpstr>CS124</vt:lpstr>
      <vt:lpstr>Microsoft Office Excel Chart</vt:lpstr>
      <vt:lpstr>Microsoft Equation 3.0</vt:lpstr>
      <vt:lpstr>Slide 1</vt:lpstr>
      <vt:lpstr>Good, Better, Best</vt:lpstr>
      <vt:lpstr>Lecture 15 – Transient Response of 1st Order Circuits</vt:lpstr>
      <vt:lpstr>1st Order Circuits</vt:lpstr>
      <vt:lpstr>Capacitor/Inductor Voltages/Currents</vt:lpstr>
      <vt:lpstr>Transient Response</vt:lpstr>
      <vt:lpstr>1. DC Steady State</vt:lpstr>
      <vt:lpstr>DC Steady-State</vt:lpstr>
      <vt:lpstr>DC Steady-State</vt:lpstr>
      <vt:lpstr>DC Steady-State</vt:lpstr>
      <vt:lpstr>DC Steady-State</vt:lpstr>
      <vt:lpstr>DC Steady-State</vt:lpstr>
      <vt:lpstr>DC Steady-State</vt:lpstr>
      <vt:lpstr>DC Steady-State</vt:lpstr>
      <vt:lpstr>DC Steady-State</vt:lpstr>
      <vt:lpstr>DC Steady-State</vt:lpstr>
      <vt:lpstr>DC Steady-State</vt:lpstr>
      <vt:lpstr>DC Steady-State</vt:lpstr>
      <vt:lpstr>DC Steady-State</vt:lpstr>
      <vt:lpstr>2. Adjusting to Switch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General Solution of 1st Order Circuits</vt:lpstr>
      <vt:lpstr>3. DC Steady-State + 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  <vt:lpstr>Transient Response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#15 - 1st Order Transient Response</dc:title>
  <dc:subject>ECEN 301</dc:subject>
  <dc:creator>Nathaniel Rollins</dc:creator>
  <cp:keywords/>
  <dc:description/>
  <cp:lastModifiedBy>nathan</cp:lastModifiedBy>
  <cp:revision>703</cp:revision>
  <cp:lastPrinted>2001-01-08T22:32:48Z</cp:lastPrinted>
  <dcterms:created xsi:type="dcterms:W3CDTF">1996-12-30T23:48:02Z</dcterms:created>
  <dcterms:modified xsi:type="dcterms:W3CDTF">2008-08-25T21:38:34Z</dcterms:modified>
</cp:coreProperties>
</file>