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42"/>
  </p:notesMasterIdLst>
  <p:handoutMasterIdLst>
    <p:handoutMasterId r:id="rId43"/>
  </p:handoutMasterIdLst>
  <p:sldIdLst>
    <p:sldId id="659" r:id="rId2"/>
    <p:sldId id="689" r:id="rId3"/>
    <p:sldId id="310" r:id="rId4"/>
    <p:sldId id="690" r:id="rId5"/>
    <p:sldId id="695" r:id="rId6"/>
    <p:sldId id="691" r:id="rId7"/>
    <p:sldId id="692" r:id="rId8"/>
    <p:sldId id="694" r:id="rId9"/>
    <p:sldId id="696" r:id="rId10"/>
    <p:sldId id="697" r:id="rId11"/>
    <p:sldId id="698" r:id="rId12"/>
    <p:sldId id="660" r:id="rId13"/>
    <p:sldId id="661" r:id="rId14"/>
    <p:sldId id="662" r:id="rId15"/>
    <p:sldId id="663" r:id="rId16"/>
    <p:sldId id="667" r:id="rId17"/>
    <p:sldId id="668" r:id="rId18"/>
    <p:sldId id="669" r:id="rId19"/>
    <p:sldId id="670" r:id="rId20"/>
    <p:sldId id="671" r:id="rId21"/>
    <p:sldId id="672" r:id="rId22"/>
    <p:sldId id="673" r:id="rId23"/>
    <p:sldId id="674" r:id="rId24"/>
    <p:sldId id="675" r:id="rId25"/>
    <p:sldId id="676" r:id="rId26"/>
    <p:sldId id="677" r:id="rId27"/>
    <p:sldId id="678" r:id="rId28"/>
    <p:sldId id="679" r:id="rId29"/>
    <p:sldId id="680" r:id="rId30"/>
    <p:sldId id="681" r:id="rId31"/>
    <p:sldId id="682" r:id="rId32"/>
    <p:sldId id="664" r:id="rId33"/>
    <p:sldId id="665" r:id="rId34"/>
    <p:sldId id="666" r:id="rId35"/>
    <p:sldId id="683" r:id="rId36"/>
    <p:sldId id="684" r:id="rId37"/>
    <p:sldId id="685" r:id="rId38"/>
    <p:sldId id="686" r:id="rId39"/>
    <p:sldId id="687" r:id="rId40"/>
    <p:sldId id="688" r:id="rId41"/>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800080"/>
    <a:srgbClr val="FFFF66"/>
    <a:srgbClr val="FF9900"/>
    <a:srgbClr val="ACA964"/>
    <a:srgbClr val="8495A9"/>
    <a:srgbClr val="0033CC"/>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94845" autoAdjust="0"/>
  </p:normalViewPr>
  <p:slideViewPr>
    <p:cSldViewPr snapToObjects="1">
      <p:cViewPr varScale="1">
        <p:scale>
          <a:sx n="75" d="100"/>
          <a:sy n="75" d="100"/>
        </p:scale>
        <p:origin x="-4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smtClean="0"/>
            </a:lvl1pPr>
          </a:lstStyle>
          <a:p>
            <a:pPr>
              <a:defRPr/>
            </a:pPr>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defRPr/>
            </a:pPr>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smtClean="0">
                <a:latin typeface="Arial" charset="0"/>
              </a:defRPr>
            </a:lvl1pPr>
          </a:lstStyle>
          <a:p>
            <a:pPr>
              <a:defRPr/>
            </a:pPr>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smtClean="0"/>
            </a:lvl5pPr>
          </a:lstStyle>
          <a:p>
            <a:pPr lvl="4">
              <a:defRPr/>
            </a:pPr>
            <a:fld id="{80DEE3D7-7546-418D-896D-2A213843BFA2}" type="slidenum">
              <a:rPr lang="en-US"/>
              <a:pPr lvl="4">
                <a:defRPr/>
              </a:pPr>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defRPr/>
            </a:pPr>
            <a:endParaRPr lang="en-US" sz="1500"/>
          </a:p>
          <a:p>
            <a:pPr algn="l" defTabSz="973138">
              <a:defRPr/>
            </a:pPr>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defRPr/>
            </a:pPr>
            <a:r>
              <a:rPr lang="en-US" sz="1700"/>
              <a:t>ECEN 301 Class Notes</a:t>
            </a:r>
          </a:p>
          <a:p>
            <a:pPr defTabSz="973138">
              <a:defRPr/>
            </a:pPr>
            <a:r>
              <a:rPr lang="en-US" sz="1700"/>
              <a:t>Lecture 18</a:t>
            </a:r>
          </a:p>
        </p:txBody>
      </p:sp>
      <p:pic>
        <p:nvPicPr>
          <p:cNvPr id="45065" name="Picture 2" descr="ECEN_logo"/>
          <p:cNvPicPr>
            <a:picLocks noChangeAspect="1" noChangeArrowheads="1"/>
          </p:cNvPicPr>
          <p:nvPr/>
        </p:nvPicPr>
        <p:blipFill>
          <a:blip r:embed="rId2"/>
          <a:srcRect/>
          <a:stretch>
            <a:fillRect/>
          </a:stretch>
        </p:blipFill>
        <p:spPr bwMode="auto">
          <a:xfrm>
            <a:off x="608013" y="87313"/>
            <a:ext cx="819150" cy="5095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smtClean="0"/>
            </a:lvl1pPr>
          </a:lstStyle>
          <a:p>
            <a:pPr>
              <a:defRPr/>
            </a:pPr>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smtClean="0"/>
            </a:lvl1pPr>
          </a:lstStyle>
          <a:p>
            <a:pPr>
              <a:defRPr/>
            </a:pPr>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smtClean="0"/>
            </a:lvl1pPr>
          </a:lstStyle>
          <a:p>
            <a:pPr>
              <a:defRPr/>
            </a:pPr>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smtClean="0"/>
            </a:lvl1pPr>
          </a:lstStyle>
          <a:p>
            <a:pPr>
              <a:defRPr/>
            </a:pPr>
            <a:fld id="{3F34EA27-A740-400F-AFCE-1830739CACA0}" type="slidenum">
              <a:rPr lang="en-US"/>
              <a:pPr>
                <a:defRPr/>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039" name="Rectangle 7"/>
          <p:cNvSpPr>
            <a:spLocks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pPr>
              <a:defRPr/>
            </a:pPr>
            <a:endParaRPr lang="en-US"/>
          </a:p>
        </p:txBody>
      </p:sp>
      <p:pic>
        <p:nvPicPr>
          <p:cNvPr id="5" name="Picture 12" descr="ECEN_logo"/>
          <p:cNvPicPr>
            <a:picLocks noChangeAspect="1" noChangeArrowheads="1"/>
          </p:cNvPicPr>
          <p:nvPr/>
        </p:nvPicPr>
        <p:blipFill>
          <a:blip r:embed="rId2"/>
          <a:srcRect/>
          <a:stretch>
            <a:fillRect/>
          </a:stretch>
        </p:blipFill>
        <p:spPr bwMode="auto">
          <a:xfrm>
            <a:off x="7562850" y="6324600"/>
            <a:ext cx="819150" cy="509588"/>
          </a:xfrm>
          <a:prstGeom prst="rect">
            <a:avLst/>
          </a:prstGeom>
          <a:noFill/>
          <a:ln w="9525">
            <a:noFill/>
            <a:miter lim="800000"/>
            <a:headEnd/>
            <a:tailEnd/>
          </a:ln>
        </p:spPr>
      </p:pic>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6" name="Rectangle 8"/>
          <p:cNvSpPr>
            <a:spLocks noGrp="1" noChangeArrowheads="1"/>
          </p:cNvSpPr>
          <p:nvPr>
            <p:ph type="dt" sz="half" idx="10"/>
          </p:nvPr>
        </p:nvSpPr>
        <p:spPr/>
        <p:txBody>
          <a:bodyPr/>
          <a:lstStyle>
            <a:lvl1pPr>
              <a:defRPr smtClean="0"/>
            </a:lvl1pPr>
          </a:lstStyle>
          <a:p>
            <a:pPr>
              <a:defRPr/>
            </a:pPr>
            <a:r>
              <a:rPr lang="en-US"/>
              <a:t>ECEN 301</a:t>
            </a:r>
          </a:p>
        </p:txBody>
      </p:sp>
      <p:sp>
        <p:nvSpPr>
          <p:cNvPr id="7" name="Rectangle 9"/>
          <p:cNvSpPr>
            <a:spLocks noGrp="1" noChangeArrowheads="1"/>
          </p:cNvSpPr>
          <p:nvPr>
            <p:ph type="ftr" sz="quarter" idx="11"/>
          </p:nvPr>
        </p:nvSpPr>
        <p:spPr/>
        <p:txBody>
          <a:bodyPr/>
          <a:lstStyle>
            <a:lvl1pPr>
              <a:defRPr smtClean="0"/>
            </a:lvl1pPr>
          </a:lstStyle>
          <a:p>
            <a:pPr>
              <a:defRPr/>
            </a:pPr>
            <a:r>
              <a:rPr lang="en-US"/>
              <a:t>Discussion #18 – Operational Amplifiers</a:t>
            </a:r>
          </a:p>
        </p:txBody>
      </p:sp>
      <p:sp>
        <p:nvSpPr>
          <p:cNvPr id="8" name="Rectangle 10"/>
          <p:cNvSpPr>
            <a:spLocks noGrp="1" noChangeArrowheads="1"/>
          </p:cNvSpPr>
          <p:nvPr>
            <p:ph type="sldNum" sz="quarter" idx="12"/>
          </p:nvPr>
        </p:nvSpPr>
        <p:spPr/>
        <p:txBody>
          <a:bodyPr/>
          <a:lstStyle>
            <a:lvl2pPr lvl="1">
              <a:defRPr smtClean="0"/>
            </a:lvl2pPr>
          </a:lstStyle>
          <a:p>
            <a:pPr lvl="1">
              <a:defRPr/>
            </a:pPr>
            <a:fld id="{3C745696-F42E-4876-A480-94FDF07AB54C}" type="slidenum">
              <a:rPr lang="en-US"/>
              <a:pPr lvl="1">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BB9D7D42-E1B3-47CE-A8C2-AC53DE889D4D}" type="slidenum">
              <a:rPr lang="en-US"/>
              <a:pPr lvl="1">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03E88257-D6FC-48A6-906F-456E004C26EA}" type="slidenum">
              <a:rPr lang="en-US"/>
              <a:pPr lvl="1">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7"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8" name="Rectangle 7"/>
          <p:cNvSpPr>
            <a:spLocks noGrp="1" noChangeArrowheads="1"/>
          </p:cNvSpPr>
          <p:nvPr>
            <p:ph type="sldNum" sz="quarter" idx="12"/>
          </p:nvPr>
        </p:nvSpPr>
        <p:spPr>
          <a:ln/>
        </p:spPr>
        <p:txBody>
          <a:bodyPr/>
          <a:lstStyle>
            <a:lvl2pPr lvl="1">
              <a:defRPr/>
            </a:lvl2pPr>
          </a:lstStyle>
          <a:p>
            <a:pPr lvl="1">
              <a:defRPr/>
            </a:pPr>
            <a:fld id="{3E349273-D3D9-41B0-838E-364D4137CADE}" type="slidenum">
              <a:rPr lang="en-US"/>
              <a:pPr lvl="1">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9B997825-3494-4482-967F-5CE420FF4744}" type="slidenum">
              <a:rPr lang="en-US"/>
              <a:pPr lvl="1">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7"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8" name="Rectangle 7"/>
          <p:cNvSpPr>
            <a:spLocks noGrp="1" noChangeArrowheads="1"/>
          </p:cNvSpPr>
          <p:nvPr>
            <p:ph type="sldNum" sz="quarter" idx="12"/>
          </p:nvPr>
        </p:nvSpPr>
        <p:spPr>
          <a:ln/>
        </p:spPr>
        <p:txBody>
          <a:bodyPr/>
          <a:lstStyle>
            <a:lvl2pPr lvl="1">
              <a:defRPr/>
            </a:lvl2pPr>
          </a:lstStyle>
          <a:p>
            <a:pPr lvl="1">
              <a:defRPr/>
            </a:pPr>
            <a:fld id="{388A883D-40BB-4C06-8AC5-C022018387CC}" type="slidenum">
              <a:rPr lang="en-US"/>
              <a:pPr lvl="1">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AAA54943-950B-4150-ACAA-BEB2676191ED}" type="slidenum">
              <a:rPr lang="en-US"/>
              <a:pPr lvl="1">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5C96F858-04AD-4BEC-8054-51D53F07CDD7}" type="slidenum">
              <a:rPr lang="en-US"/>
              <a:pPr lvl="1">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3ECD4931-9027-4A5D-9E71-0A1CD62F349C}" type="slidenum">
              <a:rPr lang="en-US"/>
              <a:pPr lvl="1">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8"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9" name="Rectangle 7"/>
          <p:cNvSpPr>
            <a:spLocks noGrp="1" noChangeArrowheads="1"/>
          </p:cNvSpPr>
          <p:nvPr>
            <p:ph type="sldNum" sz="quarter" idx="12"/>
          </p:nvPr>
        </p:nvSpPr>
        <p:spPr>
          <a:ln/>
        </p:spPr>
        <p:txBody>
          <a:bodyPr/>
          <a:lstStyle>
            <a:lvl2pPr lvl="1">
              <a:defRPr/>
            </a:lvl2pPr>
          </a:lstStyle>
          <a:p>
            <a:pPr lvl="1">
              <a:defRPr/>
            </a:pPr>
            <a:fld id="{76D4EF61-826D-4529-B3D2-66630D7ED04D}" type="slidenum">
              <a:rPr lang="en-US"/>
              <a:pPr lvl="1">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4"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5" name="Rectangle 7"/>
          <p:cNvSpPr>
            <a:spLocks noGrp="1" noChangeArrowheads="1"/>
          </p:cNvSpPr>
          <p:nvPr>
            <p:ph type="sldNum" sz="quarter" idx="12"/>
          </p:nvPr>
        </p:nvSpPr>
        <p:spPr>
          <a:ln/>
        </p:spPr>
        <p:txBody>
          <a:bodyPr/>
          <a:lstStyle>
            <a:lvl2pPr lvl="1">
              <a:defRPr/>
            </a:lvl2pPr>
          </a:lstStyle>
          <a:p>
            <a:pPr lvl="1">
              <a:defRPr/>
            </a:pPr>
            <a:fld id="{8555156E-A0C4-4447-AC51-39296501D9D3}" type="slidenum">
              <a:rPr lang="en-US"/>
              <a:pPr lvl="1">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3"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4" name="Rectangle 7"/>
          <p:cNvSpPr>
            <a:spLocks noGrp="1" noChangeArrowheads="1"/>
          </p:cNvSpPr>
          <p:nvPr>
            <p:ph type="sldNum" sz="quarter" idx="12"/>
          </p:nvPr>
        </p:nvSpPr>
        <p:spPr>
          <a:ln/>
        </p:spPr>
        <p:txBody>
          <a:bodyPr/>
          <a:lstStyle>
            <a:lvl2pPr lvl="1">
              <a:defRPr/>
            </a:lvl2pPr>
          </a:lstStyle>
          <a:p>
            <a:pPr lvl="1">
              <a:defRPr/>
            </a:pPr>
            <a:fld id="{3C0BC728-8785-4818-88EA-010527CB277D}" type="slidenum">
              <a:rPr lang="en-US"/>
              <a:pPr lvl="1">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EFF21C7B-A749-46DF-BE9D-057EA00E53A0}" type="slidenum">
              <a:rPr lang="en-US"/>
              <a:pPr lvl="1">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#18 – Operational Amplifiers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BC0002F5-A4BE-4B66-BDC3-3A777B29BACB}" type="slidenum">
              <a:rPr lang="en-US"/>
              <a:pPr lvl="1">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pPr>
              <a:defRPr/>
            </a:pPr>
            <a:endParaRPr lang="en-US"/>
          </a:p>
        </p:txBody>
      </p:sp>
      <p:sp>
        <p:nvSpPr>
          <p:cNvPr id="28675"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smtClean="0"/>
            </a:lvl1pPr>
          </a:lstStyle>
          <a:p>
            <a:pPr>
              <a:defRPr/>
            </a:pPr>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smtClean="0"/>
            </a:lvl1pPr>
          </a:lstStyle>
          <a:p>
            <a:pPr>
              <a:defRPr/>
            </a:pPr>
            <a:r>
              <a:rPr lang="en-US"/>
              <a:t>Discussion #18 – Operational Amplifiers</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smtClean="0"/>
            </a:lvl2pPr>
          </a:lstStyle>
          <a:p>
            <a:pPr lvl="1">
              <a:defRPr/>
            </a:pPr>
            <a:fld id="{3A0EB7F1-434D-4F2C-BADA-18B8121F6F4D}" type="slidenum">
              <a:rPr lang="en-US"/>
              <a:pPr lvl="1">
                <a:defRPr/>
              </a:pPr>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pic>
        <p:nvPicPr>
          <p:cNvPr id="28681" name="Picture 10" descr="ECEN_logo"/>
          <p:cNvPicPr>
            <a:picLocks noChangeAspect="1" noChangeArrowheads="1"/>
          </p:cNvPicPr>
          <p:nvPr/>
        </p:nvPicPr>
        <p:blipFill>
          <a:blip r:embed="rId16"/>
          <a:srcRect/>
          <a:stretch>
            <a:fillRect/>
          </a:stretch>
        </p:blipFill>
        <p:spPr bwMode="auto">
          <a:xfrm>
            <a:off x="7562850" y="6324600"/>
            <a:ext cx="819150" cy="50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2.xml"/><Relationship Id="rId1" Type="http://schemas.openxmlformats.org/officeDocument/2006/relationships/vmlDrawing" Target="../drawings/vmlDrawing8.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12.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vmlDrawing" Target="../drawings/vmlDrawing13.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13.xml"/><Relationship Id="rId1" Type="http://schemas.openxmlformats.org/officeDocument/2006/relationships/vmlDrawing" Target="../drawings/vmlDrawing14.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15.v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2.xml"/><Relationship Id="rId1" Type="http://schemas.openxmlformats.org/officeDocument/2006/relationships/vmlDrawing" Target="../drawings/vmlDrawing16.vml"/><Relationship Id="rId4" Type="http://schemas.openxmlformats.org/officeDocument/2006/relationships/oleObject" Target="../embeddings/oleObject20.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2.xml"/><Relationship Id="rId1" Type="http://schemas.openxmlformats.org/officeDocument/2006/relationships/vmlDrawing" Target="../drawings/vmlDrawing17.vml"/><Relationship Id="rId4" Type="http://schemas.openxmlformats.org/officeDocument/2006/relationships/oleObject" Target="../embeddings/oleObject2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Microsoft_Office_Excel_Chart2.xls"/><Relationship Id="rId2" Type="http://schemas.openxmlformats.org/officeDocument/2006/relationships/slideLayout" Target="../slideLayouts/slideLayout12.xml"/><Relationship Id="rId1" Type="http://schemas.openxmlformats.org/officeDocument/2006/relationships/vmlDrawing" Target="../drawings/vmlDrawing18.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2.xml"/><Relationship Id="rId1" Type="http://schemas.openxmlformats.org/officeDocument/2006/relationships/vmlDrawing" Target="../drawings/vmlDrawing19.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4.xml"/><Relationship Id="rId1" Type="http://schemas.openxmlformats.org/officeDocument/2006/relationships/vmlDrawing" Target="../drawings/vmlDrawing20.vml"/><Relationship Id="rId4" Type="http://schemas.openxmlformats.org/officeDocument/2006/relationships/oleObject" Target="../embeddings/oleObject25.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4.xml"/><Relationship Id="rId1" Type="http://schemas.openxmlformats.org/officeDocument/2006/relationships/vmlDrawing" Target="../drawings/vmlDrawing21.vml"/><Relationship Id="rId4" Type="http://schemas.openxmlformats.org/officeDocument/2006/relationships/oleObject" Target="../embeddings/oleObject27.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4.xml"/><Relationship Id="rId1" Type="http://schemas.openxmlformats.org/officeDocument/2006/relationships/vmlDrawing" Target="../drawings/vmlDrawing22.v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4.xml"/><Relationship Id="rId1" Type="http://schemas.openxmlformats.org/officeDocument/2006/relationships/vmlDrawing" Target="../drawings/vmlDrawing23.vml"/><Relationship Id="rId4" Type="http://schemas.openxmlformats.org/officeDocument/2006/relationships/oleObject" Target="../embeddings/oleObject30.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3.xml"/><Relationship Id="rId1" Type="http://schemas.openxmlformats.org/officeDocument/2006/relationships/vmlDrawing" Target="../drawings/vmlDrawing24.v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3.xml"/><Relationship Id="rId1" Type="http://schemas.openxmlformats.org/officeDocument/2006/relationships/vmlDrawing" Target="../drawings/vmlDrawing25.v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2.xml"/><Relationship Id="rId1" Type="http://schemas.openxmlformats.org/officeDocument/2006/relationships/vmlDrawing" Target="../drawings/vmlDrawing26.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2.xml"/><Relationship Id="rId1" Type="http://schemas.openxmlformats.org/officeDocument/2006/relationships/vmlDrawing" Target="../drawings/vmlDrawing27.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Date Placeholder 1"/>
          <p:cNvSpPr>
            <a:spLocks noGrp="1"/>
          </p:cNvSpPr>
          <p:nvPr>
            <p:ph type="dt" sz="quarter" idx="10"/>
          </p:nvPr>
        </p:nvSpPr>
        <p:spPr>
          <a:noFill/>
        </p:spPr>
        <p:txBody>
          <a:bodyPr/>
          <a:lstStyle/>
          <a:p>
            <a:r>
              <a:rPr lang="en-US"/>
              <a:t>ECEN 301</a:t>
            </a:r>
          </a:p>
        </p:txBody>
      </p:sp>
      <p:sp>
        <p:nvSpPr>
          <p:cNvPr id="30723" name="Footer Placeholder 2"/>
          <p:cNvSpPr>
            <a:spLocks noGrp="1"/>
          </p:cNvSpPr>
          <p:nvPr>
            <p:ph type="ftr" sz="quarter" idx="11"/>
          </p:nvPr>
        </p:nvSpPr>
        <p:spPr>
          <a:noFill/>
        </p:spPr>
        <p:txBody>
          <a:bodyPr/>
          <a:lstStyle/>
          <a:p>
            <a:r>
              <a:rPr lang="en-US"/>
              <a:t>Discussion #18 – Operational Amplifiers</a:t>
            </a:r>
          </a:p>
        </p:txBody>
      </p:sp>
      <p:sp>
        <p:nvSpPr>
          <p:cNvPr id="30724" name="Slide Number Placeholder 3"/>
          <p:cNvSpPr>
            <a:spLocks noGrp="1"/>
          </p:cNvSpPr>
          <p:nvPr>
            <p:ph type="sldNum" sz="quarter" idx="12"/>
          </p:nvPr>
        </p:nvSpPr>
        <p:spPr>
          <a:noFill/>
        </p:spPr>
        <p:txBody>
          <a:bodyPr/>
          <a:lstStyle/>
          <a:p>
            <a:pPr lvl="1"/>
            <a:fld id="{1B709E8F-A40F-4FDE-9FE1-158C9AC00743}" type="slidenum">
              <a:rPr lang="en-US"/>
              <a:pPr lvl="1"/>
              <a:t>1</a:t>
            </a:fld>
            <a:endParaRPr lang="en-US"/>
          </a:p>
        </p:txBody>
      </p:sp>
      <p:graphicFrame>
        <p:nvGraphicFramePr>
          <p:cNvPr id="680258" name="Group 322"/>
          <p:cNvGraphicFramePr>
            <a:graphicFrameLocks noGrp="1"/>
          </p:cNvGraphicFramePr>
          <p:nvPr/>
        </p:nvGraphicFramePr>
        <p:xfrm>
          <a:off x="1143000" y="1990725"/>
          <a:ext cx="6781800" cy="3614104"/>
        </p:xfrm>
        <a:graphic>
          <a:graphicData uri="http://schemas.openxmlformats.org/drawingml/2006/table">
            <a:tbl>
              <a:tblPr/>
              <a:tblGrid>
                <a:gridCol w="712788"/>
                <a:gridCol w="644525"/>
                <a:gridCol w="595312"/>
                <a:gridCol w="1519238"/>
                <a:gridCol w="1023937"/>
                <a:gridCol w="766763"/>
                <a:gridCol w="763587"/>
                <a:gridCol w="7556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9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3 </a:t>
                      </a:r>
                      <a:r>
                        <a:rPr kumimoji="0" lang="en-US" sz="1200" b="0" i="0" u="none" strike="noStrike" cap="none" normalizeH="0" baseline="0" dirty="0" smtClean="0">
                          <a:ln>
                            <a:noFill/>
                          </a:ln>
                          <a:solidFill>
                            <a:srgbClr val="FFFFFF"/>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18</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Operational Amplifiers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8.4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LAB 6</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chemeClr val="tx1"/>
                      </a:solidFill>
                      <a:prstDash val="solid"/>
                      <a:round/>
                      <a:headEnd type="none" w="lg" len="lg"/>
                      <a:tailEnd type="none"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r>
              <a:tr h="228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4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Tue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5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19</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Binary Numbers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13.1 – 13.2</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chemeClr val="tx1"/>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6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7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HW 8</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66">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9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095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10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20</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Exam Review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LAB 7</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800000">
                        <a:alpha val="50000"/>
                      </a:srgb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EXAM 2</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6600">
                        <a:alpha val="50000"/>
                      </a:srgbClr>
                    </a:solidFill>
                  </a:tcPr>
                </a:tc>
              </a:tr>
              <a:tr h="3413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12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vMerge="1">
                  <a:txBody>
                    <a:bodyPr/>
                    <a:lstStyle/>
                    <a:p>
                      <a:endParaRPr lang="en-US"/>
                    </a:p>
                  </a:txBody>
                  <a:tcPr/>
                </a:tc>
                <a:tc vMerge="1">
                  <a:txBody>
                    <a:bodyPr/>
                    <a:lstStyle/>
                    <a:p>
                      <a:endParaRPr lang="en-US"/>
                    </a:p>
                  </a:txBody>
                  <a:tcPr/>
                </a:tc>
              </a:tr>
            </a:tbl>
          </a:graphicData>
        </a:graphic>
      </p:graphicFrame>
      <p:sp>
        <p:nvSpPr>
          <p:cNvPr id="30826" name="Rectangle 106"/>
          <p:cNvSpPr>
            <a:spLocks noChangeArrowheads="1"/>
          </p:cNvSpPr>
          <p:nvPr/>
        </p:nvSpPr>
        <p:spPr bwMode="auto">
          <a:xfrm>
            <a:off x="381000" y="152400"/>
            <a:ext cx="8458200" cy="914400"/>
          </a:xfrm>
          <a:prstGeom prst="rect">
            <a:avLst/>
          </a:prstGeom>
          <a:noFill/>
          <a:ln w="9525">
            <a:noFill/>
            <a:miter lim="800000"/>
            <a:headEnd/>
            <a:tailEnd/>
          </a:ln>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Oval 223"/>
          <p:cNvSpPr>
            <a:spLocks noChangeArrowheads="1"/>
          </p:cNvSpPr>
          <p:nvPr/>
        </p:nvSpPr>
        <p:spPr bwMode="auto">
          <a:xfrm>
            <a:off x="1608138" y="3119438"/>
            <a:ext cx="950912" cy="196850"/>
          </a:xfrm>
          <a:prstGeom prst="ellipse">
            <a:avLst/>
          </a:prstGeom>
          <a:solidFill>
            <a:srgbClr val="800000">
              <a:alpha val="20000"/>
            </a:srgbClr>
          </a:solidFill>
          <a:ln w="12700" algn="ctr">
            <a:solidFill>
              <a:schemeClr val="tx1"/>
            </a:solidFill>
            <a:round/>
            <a:headEnd type="none" w="lg" len="lg"/>
            <a:tailEnd type="stealth" w="lg" len="lg"/>
          </a:ln>
        </p:spPr>
        <p:txBody>
          <a:bodyPr/>
          <a:lstStyle/>
          <a:p>
            <a:endParaRPr lang="en-US"/>
          </a:p>
        </p:txBody>
      </p:sp>
      <p:sp>
        <p:nvSpPr>
          <p:cNvPr id="5124" name="Date Placeholder 5"/>
          <p:cNvSpPr>
            <a:spLocks noGrp="1"/>
          </p:cNvSpPr>
          <p:nvPr>
            <p:ph type="dt" sz="quarter" idx="10"/>
          </p:nvPr>
        </p:nvSpPr>
        <p:spPr>
          <a:noFill/>
        </p:spPr>
        <p:txBody>
          <a:bodyPr/>
          <a:lstStyle/>
          <a:p>
            <a:r>
              <a:rPr lang="en-US"/>
              <a:t>ECEN 301</a:t>
            </a:r>
          </a:p>
        </p:txBody>
      </p:sp>
      <p:sp>
        <p:nvSpPr>
          <p:cNvPr id="5125" name="Footer Placeholder 6"/>
          <p:cNvSpPr>
            <a:spLocks noGrp="1"/>
          </p:cNvSpPr>
          <p:nvPr>
            <p:ph type="ftr" sz="quarter" idx="11"/>
          </p:nvPr>
        </p:nvSpPr>
        <p:spPr>
          <a:noFill/>
        </p:spPr>
        <p:txBody>
          <a:bodyPr/>
          <a:lstStyle/>
          <a:p>
            <a:r>
              <a:rPr lang="en-US"/>
              <a:t>Discussion #17 – Operational Amplifiers</a:t>
            </a:r>
          </a:p>
        </p:txBody>
      </p:sp>
      <p:sp>
        <p:nvSpPr>
          <p:cNvPr id="5126" name="Slide Number Placeholder 7"/>
          <p:cNvSpPr>
            <a:spLocks noGrp="1"/>
          </p:cNvSpPr>
          <p:nvPr>
            <p:ph type="sldNum" sz="quarter" idx="12"/>
          </p:nvPr>
        </p:nvSpPr>
        <p:spPr>
          <a:noFill/>
        </p:spPr>
        <p:txBody>
          <a:bodyPr/>
          <a:lstStyle/>
          <a:p>
            <a:pPr lvl="1"/>
            <a:fld id="{E4506F64-7372-4D9C-B0EA-70226BE9DAE4}" type="slidenum">
              <a:rPr lang="en-US"/>
              <a:pPr lvl="1"/>
              <a:t>10</a:t>
            </a:fld>
            <a:endParaRPr lang="en-US"/>
          </a:p>
        </p:txBody>
      </p:sp>
      <p:sp>
        <p:nvSpPr>
          <p:cNvPr id="5127" name="Rectangle 2"/>
          <p:cNvSpPr>
            <a:spLocks noGrp="1" noChangeArrowheads="1"/>
          </p:cNvSpPr>
          <p:nvPr>
            <p:ph type="title"/>
          </p:nvPr>
        </p:nvSpPr>
        <p:spPr/>
        <p:txBody>
          <a:bodyPr/>
          <a:lstStyle/>
          <a:p>
            <a:r>
              <a:rPr lang="en-US" smtClean="0"/>
              <a:t>Op-Amps – Closed-Loop Mode</a:t>
            </a:r>
          </a:p>
        </p:txBody>
      </p:sp>
      <p:sp>
        <p:nvSpPr>
          <p:cNvPr id="138" name="Rectangle 3"/>
          <p:cNvSpPr txBox="1">
            <a:spLocks noChangeArrowheads="1"/>
          </p:cNvSpPr>
          <p:nvPr/>
        </p:nvSpPr>
        <p:spPr bwMode="auto">
          <a:xfrm>
            <a:off x="406400" y="1333500"/>
            <a:ext cx="8585200" cy="723900"/>
          </a:xfrm>
          <a:prstGeom prst="rect">
            <a:avLst/>
          </a:prstGeom>
          <a:solidFill>
            <a:srgbClr val="8495A9"/>
          </a:solidFill>
          <a:ln w="9525">
            <a:solidFill>
              <a:schemeClr val="tx1"/>
            </a:solidFill>
            <a:miter lim="800000"/>
            <a:headEnd/>
            <a:tailEnd/>
          </a:ln>
          <a:effectLst/>
        </p:spPr>
        <p:txBody>
          <a:bodyPr lIns="92075" tIns="46038" rIns="92075" bIns="46038"/>
          <a:lstStyle/>
          <a:p>
            <a:pPr marL="457200" indent="-457200" algn="l">
              <a:lnSpc>
                <a:spcPct val="90000"/>
              </a:lnSpc>
              <a:spcBef>
                <a:spcPct val="20000"/>
              </a:spcBef>
              <a:buFont typeface="+mj-lt"/>
              <a:buAutoNum type="arabicPeriod"/>
              <a:defRPr/>
            </a:pPr>
            <a:r>
              <a:rPr lang="en-US" sz="2000" kern="0" dirty="0">
                <a:solidFill>
                  <a:schemeClr val="bg2"/>
                </a:solidFill>
                <a:latin typeface="+mn-lt"/>
              </a:rPr>
              <a:t>How can </a:t>
            </a:r>
            <a:r>
              <a:rPr lang="en-US" sz="2000" b="1" kern="0" dirty="0">
                <a:solidFill>
                  <a:schemeClr val="bg2"/>
                </a:solidFill>
                <a:latin typeface="+mn-lt"/>
              </a:rPr>
              <a:t>v</a:t>
            </a:r>
            <a:r>
              <a:rPr lang="en-US" sz="2000" b="1" kern="0" baseline="30000" dirty="0">
                <a:solidFill>
                  <a:schemeClr val="bg2"/>
                </a:solidFill>
                <a:latin typeface="+mn-lt"/>
              </a:rPr>
              <a:t>–  </a:t>
            </a:r>
            <a:r>
              <a:rPr lang="en-US" sz="2000" b="1" kern="0" dirty="0">
                <a:solidFill>
                  <a:schemeClr val="bg2"/>
                </a:solidFill>
                <a:latin typeface="+mn-lt"/>
              </a:rPr>
              <a:t>≈ v</a:t>
            </a:r>
            <a:r>
              <a:rPr lang="en-US" sz="2000" b="1" kern="0" baseline="30000" dirty="0">
                <a:solidFill>
                  <a:schemeClr val="bg2"/>
                </a:solidFill>
                <a:latin typeface="+mn-lt"/>
              </a:rPr>
              <a:t>+</a:t>
            </a:r>
            <a:r>
              <a:rPr lang="en-US" sz="2000" b="1" kern="0" dirty="0">
                <a:solidFill>
                  <a:schemeClr val="bg2"/>
                </a:solidFill>
                <a:latin typeface="+mn-lt"/>
              </a:rPr>
              <a:t> </a:t>
            </a:r>
            <a:r>
              <a:rPr lang="en-US" sz="2000" kern="0" dirty="0">
                <a:solidFill>
                  <a:schemeClr val="bg2"/>
                </a:solidFill>
                <a:latin typeface="+mn-lt"/>
              </a:rPr>
              <a:t>when </a:t>
            </a:r>
            <a:r>
              <a:rPr lang="en-US" sz="2000" b="1" kern="0" dirty="0" err="1">
                <a:solidFill>
                  <a:schemeClr val="bg2"/>
                </a:solidFill>
                <a:latin typeface="+mn-lt"/>
              </a:rPr>
              <a:t>v</a:t>
            </a:r>
            <a:r>
              <a:rPr lang="en-US" sz="2000" b="1" kern="0" baseline="-25000" dirty="0" err="1">
                <a:solidFill>
                  <a:schemeClr val="bg2"/>
                </a:solidFill>
                <a:latin typeface="+mn-lt"/>
              </a:rPr>
              <a:t>o</a:t>
            </a:r>
            <a:r>
              <a:rPr lang="en-US" sz="2000" kern="0" dirty="0">
                <a:solidFill>
                  <a:schemeClr val="bg2"/>
                </a:solidFill>
                <a:latin typeface="+mn-lt"/>
              </a:rPr>
              <a:t> is amplifying</a:t>
            </a:r>
            <a:r>
              <a:rPr lang="en-US" sz="2000" b="1" kern="0" dirty="0">
                <a:solidFill>
                  <a:schemeClr val="bg2"/>
                </a:solidFill>
                <a:latin typeface="+mn-lt"/>
              </a:rPr>
              <a:t> </a:t>
            </a:r>
            <a:r>
              <a:rPr lang="en-US" sz="2000" kern="0" dirty="0">
                <a:solidFill>
                  <a:schemeClr val="bg2"/>
                </a:solidFill>
                <a:latin typeface="+mn-lt"/>
              </a:rPr>
              <a:t>(</a:t>
            </a:r>
            <a:r>
              <a:rPr lang="en-US" sz="2000" b="1" kern="0" dirty="0">
                <a:solidFill>
                  <a:schemeClr val="bg2"/>
                </a:solidFill>
                <a:latin typeface="+mn-lt"/>
              </a:rPr>
              <a:t>v</a:t>
            </a:r>
            <a:r>
              <a:rPr lang="en-US" sz="2000" b="1" kern="0" baseline="30000" dirty="0">
                <a:solidFill>
                  <a:schemeClr val="bg2"/>
                </a:solidFill>
                <a:latin typeface="+mn-lt"/>
              </a:rPr>
              <a:t>+  </a:t>
            </a:r>
            <a:r>
              <a:rPr lang="en-US" sz="2000" b="1" kern="0" dirty="0">
                <a:solidFill>
                  <a:schemeClr val="bg2"/>
                </a:solidFill>
                <a:latin typeface="+mn-lt"/>
              </a:rPr>
              <a:t>- v</a:t>
            </a:r>
            <a:r>
              <a:rPr lang="en-US" sz="2000" b="1" kern="0" baseline="30000" dirty="0">
                <a:solidFill>
                  <a:schemeClr val="bg2"/>
                </a:solidFill>
                <a:latin typeface="+mn-lt"/>
              </a:rPr>
              <a:t>-</a:t>
            </a:r>
            <a:r>
              <a:rPr lang="en-US" sz="2000" kern="0" dirty="0">
                <a:solidFill>
                  <a:schemeClr val="bg2"/>
                </a:solidFill>
                <a:latin typeface="+mn-lt"/>
              </a:rPr>
              <a:t>)</a:t>
            </a:r>
            <a:r>
              <a:rPr lang="en-US" sz="2000" b="1" kern="0" dirty="0">
                <a:solidFill>
                  <a:schemeClr val="bg2"/>
                </a:solidFill>
                <a:latin typeface="+mn-lt"/>
              </a:rPr>
              <a:t> </a:t>
            </a:r>
            <a:r>
              <a:rPr lang="en-US" sz="2000" kern="0" dirty="0">
                <a:solidFill>
                  <a:schemeClr val="bg2"/>
                </a:solidFill>
                <a:latin typeface="+mn-lt"/>
              </a:rPr>
              <a:t>?</a:t>
            </a:r>
            <a:r>
              <a:rPr lang="en-US" sz="2000" b="1" kern="0" dirty="0">
                <a:solidFill>
                  <a:schemeClr val="bg2"/>
                </a:solidFill>
                <a:latin typeface="+mn-lt"/>
              </a:rPr>
              <a:t> </a:t>
            </a:r>
          </a:p>
          <a:p>
            <a:pPr marL="457200" indent="-457200" algn="l">
              <a:lnSpc>
                <a:spcPct val="90000"/>
              </a:lnSpc>
              <a:spcBef>
                <a:spcPct val="20000"/>
              </a:spcBef>
              <a:buFont typeface="+mj-lt"/>
              <a:buAutoNum type="arabicPeriod"/>
              <a:defRPr/>
            </a:pPr>
            <a:r>
              <a:rPr lang="en-US" sz="2400" b="1" kern="0" dirty="0">
                <a:solidFill>
                  <a:schemeClr val="bg2"/>
                </a:solidFill>
                <a:latin typeface="+mn-lt"/>
              </a:rPr>
              <a:t>How can an </a:t>
            </a:r>
            <a:r>
              <a:rPr lang="en-US" sz="2400" b="1" kern="0" dirty="0" err="1">
                <a:solidFill>
                  <a:schemeClr val="bg2"/>
                </a:solidFill>
                <a:latin typeface="+mn-lt"/>
              </a:rPr>
              <a:t>opAmp</a:t>
            </a:r>
            <a:r>
              <a:rPr lang="en-US" sz="2400" b="1" kern="0" dirty="0">
                <a:solidFill>
                  <a:schemeClr val="bg2"/>
                </a:solidFill>
                <a:latin typeface="+mn-lt"/>
              </a:rPr>
              <a:t> form a closed circuit when (</a:t>
            </a:r>
            <a:r>
              <a:rPr lang="en-US" sz="2400" b="1" i="1" kern="0" dirty="0">
                <a:solidFill>
                  <a:schemeClr val="bg2"/>
                </a:solidFill>
                <a:latin typeface="+mn-lt"/>
              </a:rPr>
              <a:t>i</a:t>
            </a:r>
            <a:r>
              <a:rPr lang="en-US" sz="2400" b="1" kern="0" baseline="-25000" dirty="0">
                <a:solidFill>
                  <a:schemeClr val="bg2"/>
                </a:solidFill>
                <a:latin typeface="+mn-lt"/>
              </a:rPr>
              <a:t>1</a:t>
            </a:r>
            <a:r>
              <a:rPr lang="en-US" sz="2400" b="1" kern="0" dirty="0">
                <a:solidFill>
                  <a:schemeClr val="bg2"/>
                </a:solidFill>
                <a:latin typeface="+mn-lt"/>
              </a:rPr>
              <a:t> = </a:t>
            </a:r>
            <a:r>
              <a:rPr lang="en-US" sz="2400" b="1" i="1" kern="0" dirty="0">
                <a:solidFill>
                  <a:schemeClr val="bg2"/>
                </a:solidFill>
                <a:latin typeface="+mn-lt"/>
              </a:rPr>
              <a:t>i</a:t>
            </a:r>
            <a:r>
              <a:rPr lang="en-US" sz="2400" b="1" kern="0" baseline="-25000" dirty="0">
                <a:solidFill>
                  <a:schemeClr val="bg2"/>
                </a:solidFill>
                <a:latin typeface="+mn-lt"/>
              </a:rPr>
              <a:t>2</a:t>
            </a:r>
            <a:r>
              <a:rPr lang="en-US" sz="2400" b="1" kern="0" dirty="0">
                <a:solidFill>
                  <a:schemeClr val="bg2"/>
                </a:solidFill>
                <a:latin typeface="+mn-lt"/>
              </a:rPr>
              <a:t> = 0) ?</a:t>
            </a:r>
          </a:p>
        </p:txBody>
      </p:sp>
      <p:grpSp>
        <p:nvGrpSpPr>
          <p:cNvPr id="5129" name="Group 203"/>
          <p:cNvGrpSpPr>
            <a:grpSpLocks/>
          </p:cNvGrpSpPr>
          <p:nvPr/>
        </p:nvGrpSpPr>
        <p:grpSpPr bwMode="auto">
          <a:xfrm>
            <a:off x="685800" y="2800350"/>
            <a:ext cx="3022600" cy="1668463"/>
            <a:chOff x="2153111" y="2800350"/>
            <a:chExt cx="3022077" cy="1669256"/>
          </a:xfrm>
        </p:grpSpPr>
        <p:sp>
          <p:nvSpPr>
            <p:cNvPr id="5136" name="AutoShape 27"/>
            <p:cNvSpPr>
              <a:spLocks noChangeArrowheads="1"/>
            </p:cNvSpPr>
            <p:nvPr/>
          </p:nvSpPr>
          <p:spPr bwMode="auto">
            <a:xfrm rot="5400000" flipH="1">
              <a:off x="4041775" y="3093241"/>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5137" name="Text Box 28"/>
            <p:cNvSpPr txBox="1">
              <a:spLocks noChangeArrowheads="1"/>
            </p:cNvSpPr>
            <p:nvPr/>
          </p:nvSpPr>
          <p:spPr bwMode="auto">
            <a:xfrm>
              <a:off x="4051300" y="3034504"/>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5138" name="Text Box 29"/>
            <p:cNvSpPr txBox="1">
              <a:spLocks noChangeArrowheads="1"/>
            </p:cNvSpPr>
            <p:nvPr/>
          </p:nvSpPr>
          <p:spPr bwMode="auto">
            <a:xfrm>
              <a:off x="4025900" y="3332954"/>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5139" name="Line 30"/>
            <p:cNvSpPr>
              <a:spLocks noChangeShapeType="1"/>
            </p:cNvSpPr>
            <p:nvPr/>
          </p:nvSpPr>
          <p:spPr bwMode="auto">
            <a:xfrm flipH="1">
              <a:off x="3873500" y="3502816"/>
              <a:ext cx="220662" cy="0"/>
            </a:xfrm>
            <a:prstGeom prst="line">
              <a:avLst/>
            </a:prstGeom>
            <a:noFill/>
            <a:ln w="12700">
              <a:solidFill>
                <a:schemeClr val="tx1"/>
              </a:solidFill>
              <a:round/>
              <a:headEnd type="none" w="lg" len="lg"/>
              <a:tailEnd type="none" w="lg" len="lg"/>
            </a:ln>
          </p:spPr>
          <p:txBody>
            <a:bodyPr/>
            <a:lstStyle/>
            <a:p>
              <a:endParaRPr lang="en-US"/>
            </a:p>
          </p:txBody>
        </p:sp>
        <p:sp>
          <p:nvSpPr>
            <p:cNvPr id="5140" name="Oval 31"/>
            <p:cNvSpPr>
              <a:spLocks noChangeArrowheads="1"/>
            </p:cNvSpPr>
            <p:nvPr/>
          </p:nvSpPr>
          <p:spPr bwMode="auto">
            <a:xfrm>
              <a:off x="3814762" y="347106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141" name="Oval 32"/>
            <p:cNvSpPr>
              <a:spLocks noChangeArrowheads="1"/>
            </p:cNvSpPr>
            <p:nvPr/>
          </p:nvSpPr>
          <p:spPr bwMode="auto">
            <a:xfrm>
              <a:off x="3810000" y="3177379"/>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142" name="Line 33"/>
            <p:cNvSpPr>
              <a:spLocks noChangeShapeType="1"/>
            </p:cNvSpPr>
            <p:nvPr/>
          </p:nvSpPr>
          <p:spPr bwMode="auto">
            <a:xfrm flipH="1">
              <a:off x="3873500" y="3209129"/>
              <a:ext cx="220662" cy="0"/>
            </a:xfrm>
            <a:prstGeom prst="line">
              <a:avLst/>
            </a:prstGeom>
            <a:noFill/>
            <a:ln w="12700">
              <a:solidFill>
                <a:schemeClr val="tx1"/>
              </a:solidFill>
              <a:round/>
              <a:headEnd type="none" w="lg" len="lg"/>
              <a:tailEnd type="none" w="lg" len="lg"/>
            </a:ln>
          </p:spPr>
          <p:txBody>
            <a:bodyPr/>
            <a:lstStyle/>
            <a:p>
              <a:endParaRPr lang="en-US"/>
            </a:p>
          </p:txBody>
        </p:sp>
        <p:sp>
          <p:nvSpPr>
            <p:cNvPr id="5143" name="Line 34"/>
            <p:cNvSpPr>
              <a:spLocks noChangeShapeType="1"/>
            </p:cNvSpPr>
            <p:nvPr/>
          </p:nvSpPr>
          <p:spPr bwMode="auto">
            <a:xfrm flipH="1">
              <a:off x="4600575" y="3348829"/>
              <a:ext cx="219075" cy="0"/>
            </a:xfrm>
            <a:prstGeom prst="line">
              <a:avLst/>
            </a:prstGeom>
            <a:noFill/>
            <a:ln w="12700">
              <a:solidFill>
                <a:schemeClr val="tx1"/>
              </a:solidFill>
              <a:round/>
              <a:headEnd type="none" w="lg" len="lg"/>
              <a:tailEnd type="none" w="lg" len="lg"/>
            </a:ln>
          </p:spPr>
          <p:txBody>
            <a:bodyPr/>
            <a:lstStyle/>
            <a:p>
              <a:endParaRPr lang="en-US"/>
            </a:p>
          </p:txBody>
        </p:sp>
        <p:sp>
          <p:nvSpPr>
            <p:cNvPr id="5144" name="Oval 35"/>
            <p:cNvSpPr>
              <a:spLocks noChangeArrowheads="1"/>
            </p:cNvSpPr>
            <p:nvPr/>
          </p:nvSpPr>
          <p:spPr bwMode="auto">
            <a:xfrm>
              <a:off x="4813300" y="3317079"/>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145" name="AutoShape 39"/>
            <p:cNvCxnSpPr>
              <a:cxnSpLocks noChangeShapeType="1"/>
              <a:stCxn id="5140" idx="2"/>
            </p:cNvCxnSpPr>
            <p:nvPr/>
          </p:nvCxnSpPr>
          <p:spPr bwMode="auto">
            <a:xfrm rot="10800000" flipV="1">
              <a:off x="3706812" y="3502023"/>
              <a:ext cx="107950" cy="250030"/>
            </a:xfrm>
            <a:prstGeom prst="bentConnector2">
              <a:avLst/>
            </a:prstGeom>
            <a:noFill/>
            <a:ln w="12700">
              <a:solidFill>
                <a:schemeClr val="tx1"/>
              </a:solidFill>
              <a:miter lim="800000"/>
              <a:headEnd type="none" w="lg" len="lg"/>
              <a:tailEnd type="none" w="lg" len="lg"/>
            </a:ln>
          </p:spPr>
        </p:cxnSp>
        <p:grpSp>
          <p:nvGrpSpPr>
            <p:cNvPr id="5146" name="Group 41"/>
            <p:cNvGrpSpPr>
              <a:grpSpLocks/>
            </p:cNvGrpSpPr>
            <p:nvPr/>
          </p:nvGrpSpPr>
          <p:grpSpPr bwMode="auto">
            <a:xfrm rot="5400000" flipH="1" flipV="1">
              <a:off x="4249737" y="2739231"/>
              <a:ext cx="88900" cy="211137"/>
              <a:chOff x="3450" y="2313"/>
              <a:chExt cx="111" cy="216"/>
            </a:xfrm>
          </p:grpSpPr>
          <p:sp>
            <p:nvSpPr>
              <p:cNvPr id="5183"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184"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185"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186"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187"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188"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189"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5147" name="AutoShape 49"/>
            <p:cNvCxnSpPr>
              <a:cxnSpLocks noChangeShapeType="1"/>
              <a:stCxn id="5141" idx="0"/>
            </p:cNvCxnSpPr>
            <p:nvPr/>
          </p:nvCxnSpPr>
          <p:spPr bwMode="auto">
            <a:xfrm rot="5400000" flipH="1" flipV="1">
              <a:off x="3851897" y="2840658"/>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5148" name="AutoShape 50"/>
            <p:cNvCxnSpPr>
              <a:cxnSpLocks noChangeShapeType="1"/>
              <a:stCxn id="5144" idx="0"/>
            </p:cNvCxnSpPr>
            <p:nvPr/>
          </p:nvCxnSpPr>
          <p:spPr bwMode="auto">
            <a:xfrm rot="16200000" flipV="1">
              <a:off x="4385662" y="2857691"/>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5149" name="Group 51"/>
            <p:cNvGrpSpPr>
              <a:grpSpLocks/>
            </p:cNvGrpSpPr>
            <p:nvPr/>
          </p:nvGrpSpPr>
          <p:grpSpPr bwMode="auto">
            <a:xfrm rot="5400000" flipH="1" flipV="1">
              <a:off x="2873372" y="3105943"/>
              <a:ext cx="88900" cy="211137"/>
              <a:chOff x="3450" y="2313"/>
              <a:chExt cx="111" cy="216"/>
            </a:xfrm>
          </p:grpSpPr>
          <p:sp>
            <p:nvSpPr>
              <p:cNvPr id="5176"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177"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178"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179"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180"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181"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182"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5150" name="AutoShape 60"/>
            <p:cNvCxnSpPr>
              <a:cxnSpLocks noChangeShapeType="1"/>
              <a:stCxn id="5141" idx="2"/>
              <a:endCxn id="5178" idx="1"/>
            </p:cNvCxnSpPr>
            <p:nvPr/>
          </p:nvCxnSpPr>
          <p:spPr bwMode="auto">
            <a:xfrm rot="10800000" flipV="1">
              <a:off x="3023392" y="3208335"/>
              <a:ext cx="786609" cy="1975"/>
            </a:xfrm>
            <a:prstGeom prst="straightConnector1">
              <a:avLst/>
            </a:prstGeom>
            <a:noFill/>
            <a:ln w="12700">
              <a:solidFill>
                <a:schemeClr val="tx1"/>
              </a:solidFill>
              <a:round/>
              <a:headEnd type="none" w="lg" len="lg"/>
              <a:tailEnd type="none" w="lg" len="lg"/>
            </a:ln>
          </p:spPr>
        </p:cxnSp>
        <p:sp>
          <p:nvSpPr>
            <p:cNvPr id="5151" name="Text Box 65"/>
            <p:cNvSpPr txBox="1">
              <a:spLocks noChangeArrowheads="1"/>
            </p:cNvSpPr>
            <p:nvPr/>
          </p:nvSpPr>
          <p:spPr bwMode="auto">
            <a:xfrm>
              <a:off x="2760659" y="2941654"/>
              <a:ext cx="346569" cy="276999"/>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1</a:t>
              </a:r>
            </a:p>
          </p:txBody>
        </p:sp>
        <p:sp>
          <p:nvSpPr>
            <p:cNvPr id="5152" name="Text Box 66"/>
            <p:cNvSpPr txBox="1">
              <a:spLocks noChangeArrowheads="1"/>
            </p:cNvSpPr>
            <p:nvPr/>
          </p:nvSpPr>
          <p:spPr bwMode="auto">
            <a:xfrm>
              <a:off x="4170364" y="2842416"/>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5153" name="Oval 32"/>
            <p:cNvSpPr>
              <a:spLocks noChangeArrowheads="1"/>
            </p:cNvSpPr>
            <p:nvPr/>
          </p:nvSpPr>
          <p:spPr bwMode="auto">
            <a:xfrm>
              <a:off x="2328859" y="3186559"/>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154" name="Straight Connector 183"/>
            <p:cNvCxnSpPr>
              <a:cxnSpLocks noChangeShapeType="1"/>
              <a:stCxn id="5153" idx="6"/>
              <a:endCxn id="5176" idx="0"/>
            </p:cNvCxnSpPr>
            <p:nvPr/>
          </p:nvCxnSpPr>
          <p:spPr bwMode="auto">
            <a:xfrm>
              <a:off x="2392359" y="3217516"/>
              <a:ext cx="419895" cy="1588"/>
            </a:xfrm>
            <a:prstGeom prst="line">
              <a:avLst/>
            </a:prstGeom>
            <a:noFill/>
            <a:ln w="12700" algn="ctr">
              <a:solidFill>
                <a:schemeClr val="tx1"/>
              </a:solidFill>
              <a:round/>
              <a:headEnd type="none" w="lg" len="lg"/>
              <a:tailEnd type="none" w="lg" len="lg"/>
            </a:ln>
          </p:spPr>
        </p:cxnSp>
        <p:grpSp>
          <p:nvGrpSpPr>
            <p:cNvPr id="5155" name="Group 120"/>
            <p:cNvGrpSpPr>
              <a:grpSpLocks/>
            </p:cNvGrpSpPr>
            <p:nvPr/>
          </p:nvGrpSpPr>
          <p:grpSpPr bwMode="auto">
            <a:xfrm>
              <a:off x="3613943" y="3752053"/>
              <a:ext cx="185738" cy="147638"/>
              <a:chOff x="3521075" y="5456238"/>
              <a:chExt cx="185738" cy="147638"/>
            </a:xfrm>
          </p:grpSpPr>
          <p:sp>
            <p:nvSpPr>
              <p:cNvPr id="5172"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5173"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5174"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5175" name="AutoShape 110"/>
              <p:cNvCxnSpPr>
                <a:cxnSpLocks noChangeShapeType="1"/>
                <a:stCxn id="5172"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nvGrpSpPr>
            <p:cNvPr id="5156" name="Group 51"/>
            <p:cNvGrpSpPr>
              <a:grpSpLocks/>
            </p:cNvGrpSpPr>
            <p:nvPr/>
          </p:nvGrpSpPr>
          <p:grpSpPr bwMode="auto">
            <a:xfrm rot="10800000" flipH="1" flipV="1">
              <a:off x="3124201" y="3618705"/>
              <a:ext cx="88900" cy="211137"/>
              <a:chOff x="3450" y="2313"/>
              <a:chExt cx="111" cy="216"/>
            </a:xfrm>
          </p:grpSpPr>
          <p:sp>
            <p:nvSpPr>
              <p:cNvPr id="5165"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166"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167"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168"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169"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170"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171"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5157" name="Shape 212"/>
            <p:cNvCxnSpPr>
              <a:cxnSpLocks noChangeShapeType="1"/>
              <a:endCxn id="5167" idx="1"/>
            </p:cNvCxnSpPr>
            <p:nvPr/>
          </p:nvCxnSpPr>
          <p:spPr bwMode="auto">
            <a:xfrm flipV="1">
              <a:off x="2392363" y="3829842"/>
              <a:ext cx="777489" cy="608808"/>
            </a:xfrm>
            <a:prstGeom prst="bentConnector4">
              <a:avLst>
                <a:gd name="adj1" fmla="val 47065"/>
                <a:gd name="adj2" fmla="val -190"/>
              </a:avLst>
            </a:prstGeom>
            <a:noFill/>
            <a:ln w="12700" algn="ctr">
              <a:solidFill>
                <a:schemeClr val="tx1"/>
              </a:solidFill>
              <a:round/>
              <a:headEnd type="none" w="lg" len="lg"/>
              <a:tailEnd type="none" w="lg" len="lg"/>
            </a:ln>
          </p:spPr>
        </p:cxnSp>
        <p:sp>
          <p:nvSpPr>
            <p:cNvPr id="5158" name="Oval 32"/>
            <p:cNvSpPr>
              <a:spLocks noChangeArrowheads="1"/>
            </p:cNvSpPr>
            <p:nvPr/>
          </p:nvSpPr>
          <p:spPr bwMode="auto">
            <a:xfrm>
              <a:off x="3142393" y="318452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159" name="Straight Connector 217"/>
            <p:cNvCxnSpPr>
              <a:cxnSpLocks noChangeShapeType="1"/>
              <a:stCxn id="5165" idx="0"/>
              <a:endCxn id="5158" idx="4"/>
            </p:cNvCxnSpPr>
            <p:nvPr/>
          </p:nvCxnSpPr>
          <p:spPr bwMode="auto">
            <a:xfrm rot="5400000" flipH="1" flipV="1">
              <a:off x="2982259" y="3426821"/>
              <a:ext cx="372268" cy="11499"/>
            </a:xfrm>
            <a:prstGeom prst="line">
              <a:avLst/>
            </a:prstGeom>
            <a:noFill/>
            <a:ln w="12700" algn="ctr">
              <a:solidFill>
                <a:schemeClr val="tx1"/>
              </a:solidFill>
              <a:round/>
              <a:headEnd type="none" w="lg" len="lg"/>
              <a:tailEnd type="none" w="lg" len="lg"/>
            </a:ln>
          </p:spPr>
        </p:cxnSp>
        <p:sp>
          <p:nvSpPr>
            <p:cNvPr id="5160" name="Text Box 65"/>
            <p:cNvSpPr txBox="1">
              <a:spLocks noChangeArrowheads="1"/>
            </p:cNvSpPr>
            <p:nvPr/>
          </p:nvSpPr>
          <p:spPr bwMode="auto">
            <a:xfrm>
              <a:off x="2750402" y="3561543"/>
              <a:ext cx="346569" cy="276999"/>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2</a:t>
              </a:r>
            </a:p>
          </p:txBody>
        </p:sp>
        <p:sp>
          <p:nvSpPr>
            <p:cNvPr id="5161" name="Text Box 64"/>
            <p:cNvSpPr txBox="1">
              <a:spLocks noChangeArrowheads="1"/>
            </p:cNvSpPr>
            <p:nvPr/>
          </p:nvSpPr>
          <p:spPr bwMode="auto">
            <a:xfrm>
              <a:off x="4862282" y="3161505"/>
              <a:ext cx="312906"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o</a:t>
              </a:r>
            </a:p>
          </p:txBody>
        </p:sp>
        <p:sp>
          <p:nvSpPr>
            <p:cNvPr id="5162" name="Oval 32"/>
            <p:cNvSpPr>
              <a:spLocks noChangeArrowheads="1"/>
            </p:cNvSpPr>
            <p:nvPr/>
          </p:nvSpPr>
          <p:spPr bwMode="auto">
            <a:xfrm>
              <a:off x="2335213" y="4407693"/>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163" name="Text Box 64"/>
            <p:cNvSpPr txBox="1">
              <a:spLocks noChangeArrowheads="1"/>
            </p:cNvSpPr>
            <p:nvPr/>
          </p:nvSpPr>
          <p:spPr bwMode="auto">
            <a:xfrm>
              <a:off x="2172406" y="2942105"/>
              <a:ext cx="364203"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a</a:t>
              </a:r>
            </a:p>
          </p:txBody>
        </p:sp>
        <p:sp>
          <p:nvSpPr>
            <p:cNvPr id="5164" name="Text Box 64"/>
            <p:cNvSpPr txBox="1">
              <a:spLocks noChangeArrowheads="1"/>
            </p:cNvSpPr>
            <p:nvPr/>
          </p:nvSpPr>
          <p:spPr bwMode="auto">
            <a:xfrm>
              <a:off x="2153111" y="4130694"/>
              <a:ext cx="370614"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b</a:t>
              </a:r>
            </a:p>
          </p:txBody>
        </p:sp>
      </p:grpSp>
      <p:graphicFrame>
        <p:nvGraphicFramePr>
          <p:cNvPr id="5122" name="Object 60"/>
          <p:cNvGraphicFramePr>
            <a:graphicFrameLocks noChangeAspect="1"/>
          </p:cNvGraphicFramePr>
          <p:nvPr/>
        </p:nvGraphicFramePr>
        <p:xfrm>
          <a:off x="4100513" y="2538413"/>
          <a:ext cx="3443287" cy="3671887"/>
        </p:xfrm>
        <a:graphic>
          <a:graphicData uri="http://schemas.openxmlformats.org/presentationml/2006/ole">
            <p:oleObj spid="_x0000_s5122" name="Equation" r:id="rId3" imgW="2145960" imgH="2070000" progId="Equation.3">
              <p:embed/>
            </p:oleObj>
          </a:graphicData>
        </a:graphic>
      </p:graphicFrame>
      <p:cxnSp>
        <p:nvCxnSpPr>
          <p:cNvPr id="5130" name="Straight Arrow Connector 213"/>
          <p:cNvCxnSpPr>
            <a:cxnSpLocks noChangeShapeType="1"/>
          </p:cNvCxnSpPr>
          <p:nvPr/>
        </p:nvCxnSpPr>
        <p:spPr bwMode="auto">
          <a:xfrm>
            <a:off x="1055688" y="3438525"/>
            <a:ext cx="400050" cy="1588"/>
          </a:xfrm>
          <a:prstGeom prst="straightConnector1">
            <a:avLst/>
          </a:prstGeom>
          <a:noFill/>
          <a:ln w="12700" algn="ctr">
            <a:solidFill>
              <a:schemeClr val="tx1"/>
            </a:solidFill>
            <a:round/>
            <a:headEnd type="none" w="lg" len="lg"/>
            <a:tailEnd type="arrow" w="med" len="med"/>
          </a:ln>
        </p:spPr>
      </p:cxnSp>
      <p:cxnSp>
        <p:nvCxnSpPr>
          <p:cNvPr id="5131" name="Straight Arrow Connector 214"/>
          <p:cNvCxnSpPr>
            <a:cxnSpLocks noChangeShapeType="1"/>
          </p:cNvCxnSpPr>
          <p:nvPr/>
        </p:nvCxnSpPr>
        <p:spPr bwMode="auto">
          <a:xfrm>
            <a:off x="1208088" y="4570413"/>
            <a:ext cx="400050" cy="1587"/>
          </a:xfrm>
          <a:prstGeom prst="straightConnector1">
            <a:avLst/>
          </a:prstGeom>
          <a:noFill/>
          <a:ln w="12700" algn="ctr">
            <a:solidFill>
              <a:schemeClr val="tx1"/>
            </a:solidFill>
            <a:round/>
            <a:headEnd type="none" w="lg" len="lg"/>
            <a:tailEnd type="arrow" w="med" len="med"/>
          </a:ln>
        </p:spPr>
      </p:cxnSp>
      <p:cxnSp>
        <p:nvCxnSpPr>
          <p:cNvPr id="5132" name="Straight Arrow Connector 216"/>
          <p:cNvCxnSpPr>
            <a:cxnSpLocks noChangeShapeType="1"/>
          </p:cNvCxnSpPr>
          <p:nvPr/>
        </p:nvCxnSpPr>
        <p:spPr bwMode="auto">
          <a:xfrm flipH="1">
            <a:off x="2647950" y="2665413"/>
            <a:ext cx="400050" cy="1587"/>
          </a:xfrm>
          <a:prstGeom prst="straightConnector1">
            <a:avLst/>
          </a:prstGeom>
          <a:noFill/>
          <a:ln w="12700" algn="ctr">
            <a:solidFill>
              <a:schemeClr val="tx1"/>
            </a:solidFill>
            <a:round/>
            <a:headEnd type="none" w="lg" len="lg"/>
            <a:tailEnd type="arrow" w="med" len="med"/>
          </a:ln>
        </p:spPr>
      </p:cxnSp>
      <p:sp>
        <p:nvSpPr>
          <p:cNvPr id="5133" name="Text Box 64"/>
          <p:cNvSpPr txBox="1">
            <a:spLocks noChangeArrowheads="1"/>
          </p:cNvSpPr>
          <p:nvPr/>
        </p:nvSpPr>
        <p:spPr bwMode="auto">
          <a:xfrm>
            <a:off x="2741613" y="2389188"/>
            <a:ext cx="290512" cy="276225"/>
          </a:xfrm>
          <a:prstGeom prst="rect">
            <a:avLst/>
          </a:prstGeom>
          <a:noFill/>
          <a:ln w="12700">
            <a:noFill/>
            <a:miter lim="800000"/>
            <a:headEnd type="none" w="lg" len="lg"/>
            <a:tailEnd type="none" w="lg" len="lg"/>
          </a:ln>
        </p:spPr>
        <p:txBody>
          <a:bodyPr wrap="none">
            <a:spAutoFit/>
          </a:bodyPr>
          <a:lstStyle/>
          <a:p>
            <a:r>
              <a:rPr lang="en-US" sz="1200" b="1" i="1"/>
              <a:t>i</a:t>
            </a:r>
            <a:r>
              <a:rPr lang="en-US" sz="1200" b="1" baseline="-25000"/>
              <a:t>F</a:t>
            </a:r>
          </a:p>
        </p:txBody>
      </p:sp>
      <p:sp>
        <p:nvSpPr>
          <p:cNvPr id="5134" name="Text Box 64"/>
          <p:cNvSpPr txBox="1">
            <a:spLocks noChangeArrowheads="1"/>
          </p:cNvSpPr>
          <p:nvPr/>
        </p:nvSpPr>
        <p:spPr bwMode="auto">
          <a:xfrm>
            <a:off x="911225" y="3479800"/>
            <a:ext cx="279400" cy="277813"/>
          </a:xfrm>
          <a:prstGeom prst="rect">
            <a:avLst/>
          </a:prstGeom>
          <a:noFill/>
          <a:ln w="12700">
            <a:noFill/>
            <a:miter lim="800000"/>
            <a:headEnd type="none" w="lg" len="lg"/>
            <a:tailEnd type="none" w="lg" len="lg"/>
          </a:ln>
        </p:spPr>
        <p:txBody>
          <a:bodyPr wrap="none">
            <a:spAutoFit/>
          </a:bodyPr>
          <a:lstStyle/>
          <a:p>
            <a:r>
              <a:rPr lang="en-US" sz="1200" b="1" i="1"/>
              <a:t>i</a:t>
            </a:r>
            <a:r>
              <a:rPr lang="en-US" sz="1200" b="1" baseline="-25000"/>
              <a:t>1</a:t>
            </a:r>
          </a:p>
        </p:txBody>
      </p:sp>
      <p:sp>
        <p:nvSpPr>
          <p:cNvPr id="5135" name="Text Box 64"/>
          <p:cNvSpPr txBox="1">
            <a:spLocks noChangeArrowheads="1"/>
          </p:cNvSpPr>
          <p:nvPr/>
        </p:nvSpPr>
        <p:spPr bwMode="auto">
          <a:xfrm>
            <a:off x="1238250" y="4572000"/>
            <a:ext cx="279400" cy="276225"/>
          </a:xfrm>
          <a:prstGeom prst="rect">
            <a:avLst/>
          </a:prstGeom>
          <a:noFill/>
          <a:ln w="12700">
            <a:noFill/>
            <a:miter lim="800000"/>
            <a:headEnd type="none" w="lg" len="lg"/>
            <a:tailEnd type="none" w="lg" len="lg"/>
          </a:ln>
        </p:spPr>
        <p:txBody>
          <a:bodyPr wrap="none">
            <a:spAutoFit/>
          </a:bodyPr>
          <a:lstStyle/>
          <a:p>
            <a:r>
              <a:rPr lang="en-US" sz="1200" b="1" i="1"/>
              <a:t>i</a:t>
            </a:r>
            <a:r>
              <a:rPr lang="en-US" sz="1200" b="1" baseline="-25000"/>
              <a:t>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type="dt" sz="quarter" idx="10"/>
          </p:nvPr>
        </p:nvSpPr>
        <p:spPr>
          <a:noFill/>
        </p:spPr>
        <p:txBody>
          <a:bodyPr/>
          <a:lstStyle/>
          <a:p>
            <a:r>
              <a:rPr lang="en-US"/>
              <a:t>ECEN 301</a:t>
            </a:r>
          </a:p>
        </p:txBody>
      </p:sp>
      <p:sp>
        <p:nvSpPr>
          <p:cNvPr id="35843" name="Rectangle 9"/>
          <p:cNvSpPr>
            <a:spLocks noGrp="1" noChangeArrowheads="1"/>
          </p:cNvSpPr>
          <p:nvPr>
            <p:ph type="ftr" sz="quarter" idx="11"/>
          </p:nvPr>
        </p:nvSpPr>
        <p:spPr>
          <a:noFill/>
        </p:spPr>
        <p:txBody>
          <a:bodyPr/>
          <a:lstStyle/>
          <a:p>
            <a:r>
              <a:rPr lang="en-US"/>
              <a:t>Discussion #18 – Operational Amplifiers</a:t>
            </a:r>
          </a:p>
        </p:txBody>
      </p:sp>
      <p:sp>
        <p:nvSpPr>
          <p:cNvPr id="35844" name="Rectangle 10"/>
          <p:cNvSpPr>
            <a:spLocks noGrp="1" noChangeArrowheads="1"/>
          </p:cNvSpPr>
          <p:nvPr>
            <p:ph type="sldNum" sz="quarter" idx="12"/>
          </p:nvPr>
        </p:nvSpPr>
        <p:spPr>
          <a:noFill/>
        </p:spPr>
        <p:txBody>
          <a:bodyPr/>
          <a:lstStyle/>
          <a:p>
            <a:pPr lvl="1"/>
            <a:fld id="{902BEE2B-4144-4790-8A68-26B3A5581ADF}" type="slidenum">
              <a:rPr lang="en-US"/>
              <a:pPr lvl="1"/>
              <a:t>11</a:t>
            </a:fld>
            <a:endParaRPr lang="en-US"/>
          </a:p>
        </p:txBody>
      </p:sp>
      <p:sp>
        <p:nvSpPr>
          <p:cNvPr id="35845" name="Rectangle 2080"/>
          <p:cNvSpPr>
            <a:spLocks noGrp="1" noChangeArrowheads="1"/>
          </p:cNvSpPr>
          <p:nvPr>
            <p:ph type="ctrTitle"/>
          </p:nvPr>
        </p:nvSpPr>
        <p:spPr>
          <a:xfrm>
            <a:off x="381000" y="2286000"/>
            <a:ext cx="8077200" cy="1143000"/>
          </a:xfrm>
        </p:spPr>
        <p:txBody>
          <a:bodyPr/>
          <a:lstStyle/>
          <a:p>
            <a:r>
              <a:rPr lang="en-US" sz="4000" smtClean="0"/>
              <a:t>More OpAmp Configurations</a:t>
            </a:r>
          </a:p>
        </p:txBody>
      </p:sp>
      <p:sp>
        <p:nvSpPr>
          <p:cNvPr id="35846" name="Subtitle 6"/>
          <p:cNvSpPr>
            <a:spLocks noGrp="1"/>
          </p:cNvSpPr>
          <p:nvPr>
            <p:ph type="subTitle" sz="quarter" idx="1"/>
          </p:nvPr>
        </p:nvSpPr>
        <p:spPr/>
        <p:txBody>
          <a:bodyPr/>
          <a:lstStyle/>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5"/>
          <p:cNvSpPr>
            <a:spLocks noGrp="1"/>
          </p:cNvSpPr>
          <p:nvPr>
            <p:ph type="dt" sz="quarter" idx="10"/>
          </p:nvPr>
        </p:nvSpPr>
        <p:spPr>
          <a:noFill/>
        </p:spPr>
        <p:txBody>
          <a:bodyPr/>
          <a:lstStyle/>
          <a:p>
            <a:r>
              <a:rPr lang="en-US"/>
              <a:t>ECEN 301</a:t>
            </a:r>
          </a:p>
        </p:txBody>
      </p:sp>
      <p:sp>
        <p:nvSpPr>
          <p:cNvPr id="36867" name="Footer Placeholder 6"/>
          <p:cNvSpPr>
            <a:spLocks noGrp="1"/>
          </p:cNvSpPr>
          <p:nvPr>
            <p:ph type="ftr" sz="quarter" idx="11"/>
          </p:nvPr>
        </p:nvSpPr>
        <p:spPr>
          <a:noFill/>
        </p:spPr>
        <p:txBody>
          <a:bodyPr/>
          <a:lstStyle/>
          <a:p>
            <a:r>
              <a:rPr lang="en-US"/>
              <a:t>Discussion #18 – Operational Amplifiers</a:t>
            </a:r>
          </a:p>
        </p:txBody>
      </p:sp>
      <p:sp>
        <p:nvSpPr>
          <p:cNvPr id="36868" name="Slide Number Placeholder 7"/>
          <p:cNvSpPr>
            <a:spLocks noGrp="1"/>
          </p:cNvSpPr>
          <p:nvPr>
            <p:ph type="sldNum" sz="quarter" idx="12"/>
          </p:nvPr>
        </p:nvSpPr>
        <p:spPr>
          <a:noFill/>
        </p:spPr>
        <p:txBody>
          <a:bodyPr/>
          <a:lstStyle/>
          <a:p>
            <a:pPr lvl="1"/>
            <a:fld id="{70DA23CC-D106-458C-8805-F2E8DF6C0199}" type="slidenum">
              <a:rPr lang="en-US"/>
              <a:pPr lvl="1"/>
              <a:t>12</a:t>
            </a:fld>
            <a:endParaRPr lang="en-US"/>
          </a:p>
        </p:txBody>
      </p:sp>
      <p:sp>
        <p:nvSpPr>
          <p:cNvPr id="36869" name="Rectangle 2"/>
          <p:cNvSpPr>
            <a:spLocks noGrp="1" noChangeArrowheads="1"/>
          </p:cNvSpPr>
          <p:nvPr>
            <p:ph type="title"/>
          </p:nvPr>
        </p:nvSpPr>
        <p:spPr/>
        <p:txBody>
          <a:bodyPr/>
          <a:lstStyle/>
          <a:p>
            <a:r>
              <a:rPr lang="en-US" smtClean="0"/>
              <a:t>Op-Amps – Closed-Loop Mode</a:t>
            </a:r>
          </a:p>
        </p:txBody>
      </p:sp>
      <p:sp>
        <p:nvSpPr>
          <p:cNvPr id="36870"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Differential Amplifier</a:t>
            </a:r>
            <a:r>
              <a:rPr lang="en-US" sz="2800" smtClean="0"/>
              <a:t>: the signal to be amplified is the difference of two signals</a:t>
            </a:r>
          </a:p>
        </p:txBody>
      </p:sp>
      <p:grpSp>
        <p:nvGrpSpPr>
          <p:cNvPr id="36871" name="Group 4"/>
          <p:cNvGrpSpPr>
            <a:grpSpLocks/>
          </p:cNvGrpSpPr>
          <p:nvPr/>
        </p:nvGrpSpPr>
        <p:grpSpPr bwMode="auto">
          <a:xfrm>
            <a:off x="1495425" y="2557463"/>
            <a:ext cx="5116513" cy="3395662"/>
            <a:chOff x="720" y="1611"/>
            <a:chExt cx="3223" cy="2139"/>
          </a:xfrm>
        </p:grpSpPr>
        <p:grpSp>
          <p:nvGrpSpPr>
            <p:cNvPr id="36872" name="Group 5"/>
            <p:cNvGrpSpPr>
              <a:grpSpLocks/>
            </p:cNvGrpSpPr>
            <p:nvPr/>
          </p:nvGrpSpPr>
          <p:grpSpPr bwMode="auto">
            <a:xfrm>
              <a:off x="2471" y="2193"/>
              <a:ext cx="1400" cy="768"/>
              <a:chOff x="1326" y="1742"/>
              <a:chExt cx="1400" cy="768"/>
            </a:xfrm>
          </p:grpSpPr>
          <p:sp>
            <p:nvSpPr>
              <p:cNvPr id="36949"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6950"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6951"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6952"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36953"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6954"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6955"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36956"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36957"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36873"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6874" name="Text Box 16"/>
            <p:cNvSpPr txBox="1">
              <a:spLocks noChangeArrowheads="1"/>
            </p:cNvSpPr>
            <p:nvPr/>
          </p:nvSpPr>
          <p:spPr bwMode="auto">
            <a:xfrm>
              <a:off x="3719" y="2659"/>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36875" name="Text Box 17"/>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36876" name="Line 18"/>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36877" name="Group 19"/>
            <p:cNvGrpSpPr>
              <a:grpSpLocks/>
            </p:cNvGrpSpPr>
            <p:nvPr/>
          </p:nvGrpSpPr>
          <p:grpSpPr bwMode="auto">
            <a:xfrm rot="5400000" flipH="1" flipV="1">
              <a:off x="3146" y="1739"/>
              <a:ext cx="112" cy="287"/>
              <a:chOff x="3450" y="2313"/>
              <a:chExt cx="111" cy="216"/>
            </a:xfrm>
          </p:grpSpPr>
          <p:sp>
            <p:nvSpPr>
              <p:cNvPr id="36942" name="Line 2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43" name="Line 2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44" name="Line 2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45" name="Line 2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46" name="Line 2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47" name="Line 2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48" name="Line 2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878" name="Text Box 27"/>
            <p:cNvSpPr txBox="1">
              <a:spLocks noChangeArrowheads="1"/>
            </p:cNvSpPr>
            <p:nvPr/>
          </p:nvSpPr>
          <p:spPr bwMode="auto">
            <a:xfrm>
              <a:off x="3046" y="1611"/>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36879" name="AutoShape 28"/>
            <p:cNvCxnSpPr>
              <a:cxnSpLocks noChangeShapeType="1"/>
              <a:stCxn id="36954" idx="0"/>
              <a:endCxn id="36942" idx="0"/>
            </p:cNvCxnSpPr>
            <p:nvPr/>
          </p:nvCxnSpPr>
          <p:spPr bwMode="auto">
            <a:xfrm rot="-5400000">
              <a:off x="2549" y="1855"/>
              <a:ext cx="473" cy="546"/>
            </a:xfrm>
            <a:prstGeom prst="bentConnector2">
              <a:avLst/>
            </a:prstGeom>
            <a:noFill/>
            <a:ln w="12700">
              <a:solidFill>
                <a:schemeClr val="tx1"/>
              </a:solidFill>
              <a:miter lim="800000"/>
              <a:headEnd type="none" w="lg" len="lg"/>
              <a:tailEnd type="none" w="lg" len="lg"/>
            </a:ln>
          </p:spPr>
        </p:cxnSp>
        <p:cxnSp>
          <p:nvCxnSpPr>
            <p:cNvPr id="36880" name="AutoShape 29"/>
            <p:cNvCxnSpPr>
              <a:cxnSpLocks noChangeShapeType="1"/>
              <a:stCxn id="36957" idx="0"/>
              <a:endCxn id="36944" idx="1"/>
            </p:cNvCxnSpPr>
            <p:nvPr/>
          </p:nvCxnSpPr>
          <p:spPr bwMode="auto">
            <a:xfrm rot="5400000" flipH="1">
              <a:off x="3259" y="1968"/>
              <a:ext cx="657" cy="484"/>
            </a:xfrm>
            <a:prstGeom prst="bentConnector2">
              <a:avLst/>
            </a:prstGeom>
            <a:noFill/>
            <a:ln w="12700">
              <a:solidFill>
                <a:schemeClr val="tx1"/>
              </a:solidFill>
              <a:miter lim="800000"/>
              <a:headEnd type="none" w="lg" len="lg"/>
              <a:tailEnd type="none" w="lg" len="lg"/>
            </a:ln>
          </p:spPr>
        </p:cxnSp>
        <p:grpSp>
          <p:nvGrpSpPr>
            <p:cNvPr id="36881" name="Group 30"/>
            <p:cNvGrpSpPr>
              <a:grpSpLocks/>
            </p:cNvGrpSpPr>
            <p:nvPr/>
          </p:nvGrpSpPr>
          <p:grpSpPr bwMode="auto">
            <a:xfrm rot="5400000" flipH="1" flipV="1">
              <a:off x="2098" y="2629"/>
              <a:ext cx="112" cy="287"/>
              <a:chOff x="3450" y="2313"/>
              <a:chExt cx="111" cy="216"/>
            </a:xfrm>
          </p:grpSpPr>
          <p:sp>
            <p:nvSpPr>
              <p:cNvPr id="36935" name="Line 3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36" name="Line 3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37" name="Line 3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38" name="Line 3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39" name="Line 3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40" name="Line 3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41" name="Line 3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6882" name="AutoShape 38"/>
            <p:cNvCxnSpPr>
              <a:cxnSpLocks noChangeShapeType="1"/>
              <a:stCxn id="36934" idx="0"/>
              <a:endCxn id="36935" idx="0"/>
            </p:cNvCxnSpPr>
            <p:nvPr/>
          </p:nvCxnSpPr>
          <p:spPr bwMode="auto">
            <a:xfrm rot="-5400000">
              <a:off x="1839" y="2785"/>
              <a:ext cx="175" cy="167"/>
            </a:xfrm>
            <a:prstGeom prst="bentConnector2">
              <a:avLst/>
            </a:prstGeom>
            <a:noFill/>
            <a:ln w="12700">
              <a:solidFill>
                <a:schemeClr val="tx1"/>
              </a:solidFill>
              <a:miter lim="800000"/>
              <a:headEnd type="none" w="lg" len="lg"/>
              <a:tailEnd type="none" w="lg" len="lg"/>
            </a:ln>
          </p:spPr>
        </p:cxnSp>
        <p:cxnSp>
          <p:nvCxnSpPr>
            <p:cNvPr id="36883" name="AutoShape 39"/>
            <p:cNvCxnSpPr>
              <a:cxnSpLocks noChangeShapeType="1"/>
              <a:stCxn id="36953" idx="2"/>
              <a:endCxn id="36937" idx="1"/>
            </p:cNvCxnSpPr>
            <p:nvPr/>
          </p:nvCxnSpPr>
          <p:spPr bwMode="auto">
            <a:xfrm flipH="1">
              <a:off x="2297" y="2769"/>
              <a:ext cx="180" cy="2"/>
            </a:xfrm>
            <a:prstGeom prst="straightConnector1">
              <a:avLst/>
            </a:prstGeom>
            <a:noFill/>
            <a:ln w="12700">
              <a:solidFill>
                <a:schemeClr val="tx1"/>
              </a:solidFill>
              <a:round/>
              <a:headEnd type="none" w="lg" len="lg"/>
              <a:tailEnd type="none" w="lg" len="lg"/>
            </a:ln>
          </p:spPr>
        </p:cxnSp>
        <p:grpSp>
          <p:nvGrpSpPr>
            <p:cNvPr id="36884" name="Group 40"/>
            <p:cNvGrpSpPr>
              <a:grpSpLocks/>
            </p:cNvGrpSpPr>
            <p:nvPr/>
          </p:nvGrpSpPr>
          <p:grpSpPr bwMode="auto">
            <a:xfrm>
              <a:off x="1270" y="2956"/>
              <a:ext cx="740" cy="404"/>
              <a:chOff x="77" y="2455"/>
              <a:chExt cx="740" cy="404"/>
            </a:xfrm>
          </p:grpSpPr>
          <p:sp>
            <p:nvSpPr>
              <p:cNvPr id="36932" name="Text Box 41"/>
              <p:cNvSpPr txBox="1">
                <a:spLocks noChangeArrowheads="1"/>
              </p:cNvSpPr>
              <p:nvPr/>
            </p:nvSpPr>
            <p:spPr bwMode="auto">
              <a:xfrm>
                <a:off x="77" y="2496"/>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S2</a:t>
                </a:r>
                <a:r>
                  <a:rPr lang="en-US" sz="2000" b="1"/>
                  <a:t>(t)</a:t>
                </a:r>
              </a:p>
            </p:txBody>
          </p:sp>
          <p:sp>
            <p:nvSpPr>
              <p:cNvPr id="36933" name="Oval 42"/>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6934" name="Text Box 43"/>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6885" name="Text Box 44"/>
            <p:cNvSpPr txBox="1">
              <a:spLocks noChangeArrowheads="1"/>
            </p:cNvSpPr>
            <p:nvPr/>
          </p:nvSpPr>
          <p:spPr bwMode="auto">
            <a:xfrm>
              <a:off x="2650" y="2592"/>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36886" name="Text Box 45"/>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36887" name="AutoShape 46"/>
            <p:cNvCxnSpPr>
              <a:cxnSpLocks noChangeShapeType="1"/>
              <a:stCxn id="36899" idx="0"/>
              <a:endCxn id="36934" idx="2"/>
            </p:cNvCxnSpPr>
            <p:nvPr/>
          </p:nvCxnSpPr>
          <p:spPr bwMode="auto">
            <a:xfrm flipV="1">
              <a:off x="1843" y="3360"/>
              <a:ext cx="0" cy="163"/>
            </a:xfrm>
            <a:prstGeom prst="straightConnector1">
              <a:avLst/>
            </a:prstGeom>
            <a:noFill/>
            <a:ln w="12700">
              <a:solidFill>
                <a:schemeClr val="tx1"/>
              </a:solidFill>
              <a:round/>
              <a:headEnd type="none" w="lg" len="lg"/>
              <a:tailEnd type="none" w="lg" len="lg"/>
            </a:ln>
          </p:spPr>
        </p:cxnSp>
        <p:sp>
          <p:nvSpPr>
            <p:cNvPr id="36888" name="Line 47"/>
            <p:cNvSpPr>
              <a:spLocks noChangeShapeType="1"/>
            </p:cNvSpPr>
            <p:nvPr/>
          </p:nvSpPr>
          <p:spPr bwMode="auto">
            <a:xfrm flipH="1">
              <a:off x="3027" y="2010"/>
              <a:ext cx="298" cy="0"/>
            </a:xfrm>
            <a:prstGeom prst="line">
              <a:avLst/>
            </a:prstGeom>
            <a:noFill/>
            <a:ln w="12700">
              <a:solidFill>
                <a:schemeClr val="tx1"/>
              </a:solidFill>
              <a:round/>
              <a:headEnd type="none" w="lg" len="lg"/>
              <a:tailEnd type="stealth" w="lg" len="lg"/>
            </a:ln>
          </p:spPr>
          <p:txBody>
            <a:bodyPr/>
            <a:lstStyle/>
            <a:p>
              <a:endParaRPr lang="en-US"/>
            </a:p>
          </p:txBody>
        </p:sp>
        <p:sp>
          <p:nvSpPr>
            <p:cNvPr id="36889" name="Text Box 48"/>
            <p:cNvSpPr txBox="1">
              <a:spLocks noChangeArrowheads="1"/>
            </p:cNvSpPr>
            <p:nvPr/>
          </p:nvSpPr>
          <p:spPr bwMode="auto">
            <a:xfrm>
              <a:off x="3136" y="1962"/>
              <a:ext cx="20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p>
          </p:txBody>
        </p:sp>
        <p:grpSp>
          <p:nvGrpSpPr>
            <p:cNvPr id="36890" name="Group 49"/>
            <p:cNvGrpSpPr>
              <a:grpSpLocks/>
            </p:cNvGrpSpPr>
            <p:nvPr/>
          </p:nvGrpSpPr>
          <p:grpSpPr bwMode="auto">
            <a:xfrm rot="5400000" flipH="1" flipV="1">
              <a:off x="2077" y="2272"/>
              <a:ext cx="112" cy="287"/>
              <a:chOff x="3450" y="2313"/>
              <a:chExt cx="111" cy="216"/>
            </a:xfrm>
          </p:grpSpPr>
          <p:sp>
            <p:nvSpPr>
              <p:cNvPr id="36925" name="Line 5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26" name="Line 5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27" name="Line 5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28" name="Line 5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29" name="Line 5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30" name="Line 5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31" name="Line 5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891" name="Text Box 57"/>
            <p:cNvSpPr txBox="1">
              <a:spLocks noChangeArrowheads="1"/>
            </p:cNvSpPr>
            <p:nvPr/>
          </p:nvSpPr>
          <p:spPr bwMode="auto">
            <a:xfrm>
              <a:off x="1980" y="2144"/>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36892" name="AutoShape 58"/>
            <p:cNvCxnSpPr>
              <a:cxnSpLocks noChangeShapeType="1"/>
              <a:stCxn id="36919" idx="0"/>
              <a:endCxn id="36925" idx="0"/>
            </p:cNvCxnSpPr>
            <p:nvPr/>
          </p:nvCxnSpPr>
          <p:spPr bwMode="auto">
            <a:xfrm rot="-5400000">
              <a:off x="1557" y="2160"/>
              <a:ext cx="168" cy="696"/>
            </a:xfrm>
            <a:prstGeom prst="bentConnector2">
              <a:avLst/>
            </a:prstGeom>
            <a:noFill/>
            <a:ln w="12700">
              <a:solidFill>
                <a:schemeClr val="tx1"/>
              </a:solidFill>
              <a:miter lim="800000"/>
              <a:headEnd type="none" w="lg" len="lg"/>
              <a:tailEnd type="none" w="lg" len="lg"/>
            </a:ln>
          </p:spPr>
        </p:cxnSp>
        <p:cxnSp>
          <p:nvCxnSpPr>
            <p:cNvPr id="36893" name="AutoShape 59"/>
            <p:cNvCxnSpPr>
              <a:cxnSpLocks noChangeShapeType="1"/>
              <a:endCxn id="36927" idx="1"/>
            </p:cNvCxnSpPr>
            <p:nvPr/>
          </p:nvCxnSpPr>
          <p:spPr bwMode="auto">
            <a:xfrm flipH="1">
              <a:off x="2276" y="2412"/>
              <a:ext cx="180" cy="2"/>
            </a:xfrm>
            <a:prstGeom prst="straightConnector1">
              <a:avLst/>
            </a:prstGeom>
            <a:noFill/>
            <a:ln w="12700">
              <a:solidFill>
                <a:schemeClr val="tx1"/>
              </a:solidFill>
              <a:round/>
              <a:headEnd type="none" w="lg" len="lg"/>
              <a:tailEnd type="none" w="lg" len="lg"/>
            </a:ln>
          </p:spPr>
        </p:cxnSp>
        <p:sp>
          <p:nvSpPr>
            <p:cNvPr id="36894" name="Line 60"/>
            <p:cNvSpPr>
              <a:spLocks noChangeShapeType="1"/>
            </p:cNvSpPr>
            <p:nvPr/>
          </p:nvSpPr>
          <p:spPr bwMode="auto">
            <a:xfrm>
              <a:off x="1989" y="2524"/>
              <a:ext cx="255" cy="0"/>
            </a:xfrm>
            <a:prstGeom prst="line">
              <a:avLst/>
            </a:prstGeom>
            <a:noFill/>
            <a:ln w="12700">
              <a:solidFill>
                <a:schemeClr val="tx1"/>
              </a:solidFill>
              <a:round/>
              <a:headEnd type="none" w="lg" len="lg"/>
              <a:tailEnd type="stealth" w="lg" len="lg"/>
            </a:ln>
          </p:spPr>
          <p:txBody>
            <a:bodyPr/>
            <a:lstStyle/>
            <a:p>
              <a:endParaRPr lang="en-US"/>
            </a:p>
          </p:txBody>
        </p:sp>
        <p:sp>
          <p:nvSpPr>
            <p:cNvPr id="36895" name="Text Box 61"/>
            <p:cNvSpPr txBox="1">
              <a:spLocks noChangeArrowheads="1"/>
            </p:cNvSpPr>
            <p:nvPr/>
          </p:nvSpPr>
          <p:spPr bwMode="auto">
            <a:xfrm>
              <a:off x="2055" y="2476"/>
              <a:ext cx="201"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p>
          </p:txBody>
        </p:sp>
        <p:sp>
          <p:nvSpPr>
            <p:cNvPr id="36896" name="Text Box 62"/>
            <p:cNvSpPr txBox="1">
              <a:spLocks noChangeArrowheads="1"/>
            </p:cNvSpPr>
            <p:nvPr/>
          </p:nvSpPr>
          <p:spPr bwMode="auto">
            <a:xfrm>
              <a:off x="2579" y="2784"/>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36897" name="Line 63"/>
            <p:cNvSpPr>
              <a:spLocks noChangeShapeType="1"/>
            </p:cNvSpPr>
            <p:nvPr/>
          </p:nvSpPr>
          <p:spPr bwMode="auto">
            <a:xfrm flipV="1">
              <a:off x="2570" y="2831"/>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36898" name="Group 64"/>
            <p:cNvGrpSpPr>
              <a:grpSpLocks/>
            </p:cNvGrpSpPr>
            <p:nvPr/>
          </p:nvGrpSpPr>
          <p:grpSpPr bwMode="auto">
            <a:xfrm>
              <a:off x="2640" y="3562"/>
              <a:ext cx="240" cy="188"/>
              <a:chOff x="1235" y="3264"/>
              <a:chExt cx="288" cy="216"/>
            </a:xfrm>
          </p:grpSpPr>
          <p:grpSp>
            <p:nvGrpSpPr>
              <p:cNvPr id="36920" name="Group 65"/>
              <p:cNvGrpSpPr>
                <a:grpSpLocks/>
              </p:cNvGrpSpPr>
              <p:nvPr/>
            </p:nvGrpSpPr>
            <p:grpSpPr bwMode="auto">
              <a:xfrm>
                <a:off x="1235" y="3383"/>
                <a:ext cx="288" cy="97"/>
                <a:chOff x="1235" y="3383"/>
                <a:chExt cx="288" cy="97"/>
              </a:xfrm>
            </p:grpSpPr>
            <p:sp>
              <p:nvSpPr>
                <p:cNvPr id="36922" name="Freeform 66"/>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6923" name="Line 67"/>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36924" name="Line 68"/>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36921" name="AutoShape 69"/>
              <p:cNvCxnSpPr>
                <a:cxnSpLocks noChangeShapeType="1"/>
                <a:stCxn id="36922"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36899" name="Oval 70"/>
            <p:cNvSpPr>
              <a:spLocks noChangeArrowheads="1"/>
            </p:cNvSpPr>
            <p:nvPr/>
          </p:nvSpPr>
          <p:spPr bwMode="auto">
            <a:xfrm>
              <a:off x="1801"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6900" name="AutoShape 71"/>
            <p:cNvCxnSpPr>
              <a:cxnSpLocks noChangeShapeType="1"/>
              <a:stCxn id="36905" idx="6"/>
              <a:endCxn id="36873" idx="2"/>
            </p:cNvCxnSpPr>
            <p:nvPr/>
          </p:nvCxnSpPr>
          <p:spPr bwMode="auto">
            <a:xfrm>
              <a:off x="2571" y="3562"/>
              <a:ext cx="1214" cy="0"/>
            </a:xfrm>
            <a:prstGeom prst="straightConnector1">
              <a:avLst/>
            </a:prstGeom>
            <a:noFill/>
            <a:ln w="12700">
              <a:solidFill>
                <a:schemeClr val="tx1"/>
              </a:solidFill>
              <a:round/>
              <a:headEnd type="none" w="lg" len="lg"/>
              <a:tailEnd type="none" w="lg" len="lg"/>
            </a:ln>
          </p:spPr>
        </p:cxnSp>
        <p:grpSp>
          <p:nvGrpSpPr>
            <p:cNvPr id="36901" name="Group 72"/>
            <p:cNvGrpSpPr>
              <a:grpSpLocks/>
            </p:cNvGrpSpPr>
            <p:nvPr/>
          </p:nvGrpSpPr>
          <p:grpSpPr bwMode="auto">
            <a:xfrm>
              <a:off x="720" y="2592"/>
              <a:ext cx="740" cy="404"/>
              <a:chOff x="77" y="2455"/>
              <a:chExt cx="740" cy="404"/>
            </a:xfrm>
          </p:grpSpPr>
          <p:sp>
            <p:nvSpPr>
              <p:cNvPr id="36917" name="Text Box 73"/>
              <p:cNvSpPr txBox="1">
                <a:spLocks noChangeArrowheads="1"/>
              </p:cNvSpPr>
              <p:nvPr/>
            </p:nvSpPr>
            <p:spPr bwMode="auto">
              <a:xfrm>
                <a:off x="77" y="2496"/>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S1</a:t>
                </a:r>
                <a:r>
                  <a:rPr lang="en-US" sz="2000" b="1"/>
                  <a:t>(t)</a:t>
                </a:r>
              </a:p>
            </p:txBody>
          </p:sp>
          <p:sp>
            <p:nvSpPr>
              <p:cNvPr id="36918" name="Oval 74"/>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6919" name="Text Box 75"/>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36902" name="AutoShape 76"/>
            <p:cNvCxnSpPr>
              <a:cxnSpLocks noChangeShapeType="1"/>
              <a:stCxn id="36919" idx="2"/>
              <a:endCxn id="36899" idx="2"/>
            </p:cNvCxnSpPr>
            <p:nvPr/>
          </p:nvCxnSpPr>
          <p:spPr bwMode="auto">
            <a:xfrm rot="16200000" flipH="1">
              <a:off x="1264" y="3025"/>
              <a:ext cx="566" cy="508"/>
            </a:xfrm>
            <a:prstGeom prst="bentConnector2">
              <a:avLst/>
            </a:prstGeom>
            <a:noFill/>
            <a:ln w="12700">
              <a:solidFill>
                <a:schemeClr val="tx1"/>
              </a:solidFill>
              <a:miter lim="800000"/>
              <a:headEnd type="none" w="lg" len="lg"/>
              <a:tailEnd type="none" w="lg" len="lg"/>
            </a:ln>
          </p:spPr>
        </p:cxnSp>
        <p:grpSp>
          <p:nvGrpSpPr>
            <p:cNvPr id="36903" name="Group 77"/>
            <p:cNvGrpSpPr>
              <a:grpSpLocks/>
            </p:cNvGrpSpPr>
            <p:nvPr/>
          </p:nvGrpSpPr>
          <p:grpSpPr bwMode="auto">
            <a:xfrm>
              <a:off x="2473" y="3092"/>
              <a:ext cx="111" cy="216"/>
              <a:chOff x="2009" y="2933"/>
              <a:chExt cx="111" cy="216"/>
            </a:xfrm>
          </p:grpSpPr>
          <p:sp>
            <p:nvSpPr>
              <p:cNvPr id="36910" name="Line 78"/>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11" name="Line 79"/>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12" name="Line 80"/>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13" name="Line 81"/>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14" name="Line 82"/>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15" name="Line 83"/>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16" name="Line 84"/>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6904" name="AutoShape 85"/>
            <p:cNvCxnSpPr>
              <a:cxnSpLocks noChangeShapeType="1"/>
              <a:stCxn id="36910" idx="0"/>
              <a:endCxn id="36953" idx="4"/>
            </p:cNvCxnSpPr>
            <p:nvPr/>
          </p:nvCxnSpPr>
          <p:spPr bwMode="auto">
            <a:xfrm flipH="1" flipV="1">
              <a:off x="2519" y="2807"/>
              <a:ext cx="2" cy="285"/>
            </a:xfrm>
            <a:prstGeom prst="straightConnector1">
              <a:avLst/>
            </a:prstGeom>
            <a:noFill/>
            <a:ln w="12700">
              <a:solidFill>
                <a:schemeClr val="tx1"/>
              </a:solidFill>
              <a:round/>
              <a:headEnd type="none" w="lg" len="lg"/>
              <a:tailEnd type="none" w="lg" len="lg"/>
            </a:ln>
          </p:spPr>
        </p:cxnSp>
        <p:sp>
          <p:nvSpPr>
            <p:cNvPr id="36905" name="Oval 86"/>
            <p:cNvSpPr>
              <a:spLocks noChangeArrowheads="1"/>
            </p:cNvSpPr>
            <p:nvPr/>
          </p:nvSpPr>
          <p:spPr bwMode="auto">
            <a:xfrm>
              <a:off x="2488"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6906" name="AutoShape 87"/>
            <p:cNvCxnSpPr>
              <a:cxnSpLocks noChangeShapeType="1"/>
              <a:stCxn id="36912" idx="1"/>
              <a:endCxn id="36905" idx="0"/>
            </p:cNvCxnSpPr>
            <p:nvPr/>
          </p:nvCxnSpPr>
          <p:spPr bwMode="auto">
            <a:xfrm>
              <a:off x="2530" y="3308"/>
              <a:ext cx="0" cy="215"/>
            </a:xfrm>
            <a:prstGeom prst="straightConnector1">
              <a:avLst/>
            </a:prstGeom>
            <a:noFill/>
            <a:ln w="12700">
              <a:solidFill>
                <a:schemeClr val="tx1"/>
              </a:solidFill>
              <a:round/>
              <a:headEnd type="none" w="lg" len="lg"/>
              <a:tailEnd type="none" w="lg" len="lg"/>
            </a:ln>
          </p:spPr>
        </p:cxnSp>
        <p:cxnSp>
          <p:nvCxnSpPr>
            <p:cNvPr id="36907" name="AutoShape 88"/>
            <p:cNvCxnSpPr>
              <a:cxnSpLocks noChangeShapeType="1"/>
              <a:stCxn id="36905" idx="2"/>
              <a:endCxn id="36899" idx="6"/>
            </p:cNvCxnSpPr>
            <p:nvPr/>
          </p:nvCxnSpPr>
          <p:spPr bwMode="auto">
            <a:xfrm flipH="1">
              <a:off x="1884" y="3562"/>
              <a:ext cx="604" cy="0"/>
            </a:xfrm>
            <a:prstGeom prst="straightConnector1">
              <a:avLst/>
            </a:prstGeom>
            <a:noFill/>
            <a:ln w="12700">
              <a:solidFill>
                <a:schemeClr val="tx1"/>
              </a:solidFill>
              <a:round/>
              <a:headEnd type="none" w="lg" len="lg"/>
              <a:tailEnd type="none" w="lg" len="lg"/>
            </a:ln>
          </p:spPr>
        </p:cxnSp>
        <p:sp>
          <p:nvSpPr>
            <p:cNvPr id="36908" name="Text Box 89"/>
            <p:cNvSpPr txBox="1">
              <a:spLocks noChangeArrowheads="1"/>
            </p:cNvSpPr>
            <p:nvPr/>
          </p:nvSpPr>
          <p:spPr bwMode="auto">
            <a:xfrm>
              <a:off x="2601" y="3090"/>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sp>
          <p:nvSpPr>
            <p:cNvPr id="36909" name="Text Box 90"/>
            <p:cNvSpPr txBox="1">
              <a:spLocks noChangeArrowheads="1"/>
            </p:cNvSpPr>
            <p:nvPr/>
          </p:nvSpPr>
          <p:spPr bwMode="auto">
            <a:xfrm>
              <a:off x="2055" y="2807"/>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Oval 96"/>
          <p:cNvSpPr>
            <a:spLocks noChangeArrowheads="1"/>
          </p:cNvSpPr>
          <p:nvPr/>
        </p:nvSpPr>
        <p:spPr bwMode="auto">
          <a:xfrm>
            <a:off x="2159000" y="3505200"/>
            <a:ext cx="431800" cy="315913"/>
          </a:xfrm>
          <a:prstGeom prst="ellipse">
            <a:avLst/>
          </a:prstGeom>
          <a:solidFill>
            <a:srgbClr val="800000">
              <a:alpha val="20000"/>
            </a:srgbClr>
          </a:solidFill>
          <a:ln w="12700" algn="ctr">
            <a:solidFill>
              <a:schemeClr val="tx1"/>
            </a:solidFill>
            <a:round/>
            <a:headEnd type="none" w="lg" len="lg"/>
            <a:tailEnd type="stealth" w="lg" len="lg"/>
          </a:ln>
        </p:spPr>
        <p:txBody>
          <a:bodyPr/>
          <a:lstStyle/>
          <a:p>
            <a:endParaRPr lang="en-US"/>
          </a:p>
        </p:txBody>
      </p:sp>
      <p:sp>
        <p:nvSpPr>
          <p:cNvPr id="6149" name="Date Placeholder 5"/>
          <p:cNvSpPr>
            <a:spLocks noGrp="1"/>
          </p:cNvSpPr>
          <p:nvPr>
            <p:ph type="dt" sz="quarter" idx="10"/>
          </p:nvPr>
        </p:nvSpPr>
        <p:spPr>
          <a:noFill/>
        </p:spPr>
        <p:txBody>
          <a:bodyPr/>
          <a:lstStyle/>
          <a:p>
            <a:r>
              <a:rPr lang="en-US"/>
              <a:t>ECEN 301</a:t>
            </a:r>
          </a:p>
        </p:txBody>
      </p:sp>
      <p:sp>
        <p:nvSpPr>
          <p:cNvPr id="6150" name="Footer Placeholder 6"/>
          <p:cNvSpPr>
            <a:spLocks noGrp="1"/>
          </p:cNvSpPr>
          <p:nvPr>
            <p:ph type="ftr" sz="quarter" idx="11"/>
          </p:nvPr>
        </p:nvSpPr>
        <p:spPr>
          <a:noFill/>
        </p:spPr>
        <p:txBody>
          <a:bodyPr/>
          <a:lstStyle/>
          <a:p>
            <a:r>
              <a:rPr lang="en-US"/>
              <a:t>Discussion #18 – Operational Amplifiers</a:t>
            </a:r>
          </a:p>
        </p:txBody>
      </p:sp>
      <p:sp>
        <p:nvSpPr>
          <p:cNvPr id="6151" name="Slide Number Placeholder 7"/>
          <p:cNvSpPr>
            <a:spLocks noGrp="1"/>
          </p:cNvSpPr>
          <p:nvPr>
            <p:ph type="sldNum" sz="quarter" idx="12"/>
          </p:nvPr>
        </p:nvSpPr>
        <p:spPr>
          <a:noFill/>
        </p:spPr>
        <p:txBody>
          <a:bodyPr/>
          <a:lstStyle/>
          <a:p>
            <a:pPr lvl="1"/>
            <a:fld id="{74EBF964-FF0F-4235-BD58-C8898E739D45}" type="slidenum">
              <a:rPr lang="en-US"/>
              <a:pPr lvl="1"/>
              <a:t>13</a:t>
            </a:fld>
            <a:endParaRPr lang="en-US"/>
          </a:p>
        </p:txBody>
      </p:sp>
      <p:sp>
        <p:nvSpPr>
          <p:cNvPr id="6152" name="Rectangle 2"/>
          <p:cNvSpPr>
            <a:spLocks noGrp="1" noChangeArrowheads="1"/>
          </p:cNvSpPr>
          <p:nvPr>
            <p:ph type="title"/>
          </p:nvPr>
        </p:nvSpPr>
        <p:spPr/>
        <p:txBody>
          <a:bodyPr/>
          <a:lstStyle/>
          <a:p>
            <a:r>
              <a:rPr lang="en-US" smtClean="0"/>
              <a:t>Op-Amps – Closed-Loop Mode</a:t>
            </a:r>
          </a:p>
        </p:txBody>
      </p:sp>
      <p:sp>
        <p:nvSpPr>
          <p:cNvPr id="6153"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Differential Amplifier</a:t>
            </a:r>
            <a:r>
              <a:rPr lang="en-US" sz="2800" smtClean="0"/>
              <a:t>: the signal to be amplified is the difference of two signals</a:t>
            </a:r>
          </a:p>
        </p:txBody>
      </p:sp>
      <p:graphicFrame>
        <p:nvGraphicFramePr>
          <p:cNvPr id="6146" name="Object 4"/>
          <p:cNvGraphicFramePr>
            <a:graphicFrameLocks noChangeAspect="1"/>
          </p:cNvGraphicFramePr>
          <p:nvPr>
            <p:ph sz="quarter" idx="3"/>
          </p:nvPr>
        </p:nvGraphicFramePr>
        <p:xfrm>
          <a:off x="5867400" y="3559175"/>
          <a:ext cx="2119313" cy="1468438"/>
        </p:xfrm>
        <a:graphic>
          <a:graphicData uri="http://schemas.openxmlformats.org/presentationml/2006/ole">
            <p:oleObj spid="_x0000_s6146" name="Equation" r:id="rId3" imgW="660240" imgH="457200" progId="Equation.3">
              <p:embed/>
            </p:oleObj>
          </a:graphicData>
        </a:graphic>
      </p:graphicFrame>
      <p:grpSp>
        <p:nvGrpSpPr>
          <p:cNvPr id="6154" name="Group 5"/>
          <p:cNvGrpSpPr>
            <a:grpSpLocks/>
          </p:cNvGrpSpPr>
          <p:nvPr/>
        </p:nvGrpSpPr>
        <p:grpSpPr bwMode="auto">
          <a:xfrm>
            <a:off x="228600" y="2424113"/>
            <a:ext cx="4468813" cy="3395662"/>
            <a:chOff x="408" y="1527"/>
            <a:chExt cx="2815" cy="2139"/>
          </a:xfrm>
        </p:grpSpPr>
        <p:sp>
          <p:nvSpPr>
            <p:cNvPr id="6156" name="Text Box 6"/>
            <p:cNvSpPr txBox="1">
              <a:spLocks noChangeArrowheads="1"/>
            </p:cNvSpPr>
            <p:nvPr/>
          </p:nvSpPr>
          <p:spPr bwMode="auto">
            <a:xfrm>
              <a:off x="2326" y="1527"/>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grpSp>
          <p:nvGrpSpPr>
            <p:cNvPr id="6157" name="Group 7"/>
            <p:cNvGrpSpPr>
              <a:grpSpLocks/>
            </p:cNvGrpSpPr>
            <p:nvPr/>
          </p:nvGrpSpPr>
          <p:grpSpPr bwMode="auto">
            <a:xfrm>
              <a:off x="408" y="1743"/>
              <a:ext cx="2815" cy="1923"/>
              <a:chOff x="408" y="1743"/>
              <a:chExt cx="2815" cy="1923"/>
            </a:xfrm>
          </p:grpSpPr>
          <p:grpSp>
            <p:nvGrpSpPr>
              <p:cNvPr id="6158" name="Group 8"/>
              <p:cNvGrpSpPr>
                <a:grpSpLocks/>
              </p:cNvGrpSpPr>
              <p:nvPr/>
            </p:nvGrpSpPr>
            <p:grpSpPr bwMode="auto">
              <a:xfrm>
                <a:off x="1751" y="2109"/>
                <a:ext cx="1400" cy="768"/>
                <a:chOff x="1326" y="1742"/>
                <a:chExt cx="1400" cy="768"/>
              </a:xfrm>
            </p:grpSpPr>
            <p:sp>
              <p:nvSpPr>
                <p:cNvPr id="6233" name="AutoShape 9"/>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6234" name="Text Box 10"/>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6235" name="Text Box 11"/>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6236" name="Line 12"/>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6237" name="Oval 13"/>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6238" name="Oval 14"/>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6239" name="Line 15"/>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6240" name="Line 16"/>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6241" name="Oval 17"/>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6159" name="Oval 18"/>
              <p:cNvSpPr>
                <a:spLocks noChangeArrowheads="1"/>
              </p:cNvSpPr>
              <p:nvPr/>
            </p:nvSpPr>
            <p:spPr bwMode="auto">
              <a:xfrm>
                <a:off x="3065" y="343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6160" name="Text Box 19"/>
              <p:cNvSpPr txBox="1">
                <a:spLocks noChangeArrowheads="1"/>
              </p:cNvSpPr>
              <p:nvPr/>
            </p:nvSpPr>
            <p:spPr bwMode="auto">
              <a:xfrm>
                <a:off x="2999" y="2575"/>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6161" name="Text Box 20"/>
              <p:cNvSpPr txBox="1">
                <a:spLocks noChangeArrowheads="1"/>
              </p:cNvSpPr>
              <p:nvPr/>
            </p:nvSpPr>
            <p:spPr bwMode="auto">
              <a:xfrm>
                <a:off x="1849" y="2358"/>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6162" name="Line 21"/>
              <p:cNvSpPr>
                <a:spLocks noChangeShapeType="1"/>
              </p:cNvSpPr>
              <p:nvPr/>
            </p:nvSpPr>
            <p:spPr bwMode="auto">
              <a:xfrm flipV="1">
                <a:off x="1840" y="2405"/>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6163" name="Group 22"/>
              <p:cNvGrpSpPr>
                <a:grpSpLocks/>
              </p:cNvGrpSpPr>
              <p:nvPr/>
            </p:nvGrpSpPr>
            <p:grpSpPr bwMode="auto">
              <a:xfrm rot="5400000" flipH="1" flipV="1">
                <a:off x="2426" y="1655"/>
                <a:ext cx="112" cy="287"/>
                <a:chOff x="3450" y="2313"/>
                <a:chExt cx="111" cy="216"/>
              </a:xfrm>
            </p:grpSpPr>
            <p:sp>
              <p:nvSpPr>
                <p:cNvPr id="6226" name="Line 2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6227" name="Line 2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6228" name="Line 2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6229" name="Line 2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6230" name="Line 2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6231" name="Line 2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6232" name="Line 2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6164" name="AutoShape 30"/>
              <p:cNvCxnSpPr>
                <a:cxnSpLocks noChangeShapeType="1"/>
                <a:stCxn id="6238" idx="0"/>
                <a:endCxn id="6226" idx="0"/>
              </p:cNvCxnSpPr>
              <p:nvPr/>
            </p:nvCxnSpPr>
            <p:spPr bwMode="auto">
              <a:xfrm rot="-5400000">
                <a:off x="1829" y="1771"/>
                <a:ext cx="473" cy="546"/>
              </a:xfrm>
              <a:prstGeom prst="bentConnector2">
                <a:avLst/>
              </a:prstGeom>
              <a:noFill/>
              <a:ln w="12700">
                <a:solidFill>
                  <a:schemeClr val="tx1"/>
                </a:solidFill>
                <a:miter lim="800000"/>
                <a:headEnd type="none" w="lg" len="lg"/>
                <a:tailEnd type="none" w="lg" len="lg"/>
              </a:ln>
            </p:spPr>
          </p:cxnSp>
          <p:cxnSp>
            <p:nvCxnSpPr>
              <p:cNvPr id="6165" name="AutoShape 31"/>
              <p:cNvCxnSpPr>
                <a:cxnSpLocks noChangeShapeType="1"/>
                <a:stCxn id="6241" idx="0"/>
                <a:endCxn id="6228" idx="1"/>
              </p:cNvCxnSpPr>
              <p:nvPr/>
            </p:nvCxnSpPr>
            <p:spPr bwMode="auto">
              <a:xfrm rot="5400000" flipH="1">
                <a:off x="2539" y="1884"/>
                <a:ext cx="657" cy="484"/>
              </a:xfrm>
              <a:prstGeom prst="bentConnector2">
                <a:avLst/>
              </a:prstGeom>
              <a:noFill/>
              <a:ln w="12700">
                <a:solidFill>
                  <a:schemeClr val="tx1"/>
                </a:solidFill>
                <a:miter lim="800000"/>
                <a:headEnd type="none" w="lg" len="lg"/>
                <a:tailEnd type="none" w="lg" len="lg"/>
              </a:ln>
            </p:spPr>
          </p:cxnSp>
          <p:grpSp>
            <p:nvGrpSpPr>
              <p:cNvPr id="6166" name="Group 32"/>
              <p:cNvGrpSpPr>
                <a:grpSpLocks/>
              </p:cNvGrpSpPr>
              <p:nvPr/>
            </p:nvGrpSpPr>
            <p:grpSpPr bwMode="auto">
              <a:xfrm rot="5400000" flipH="1" flipV="1">
                <a:off x="1378" y="2545"/>
                <a:ext cx="112" cy="287"/>
                <a:chOff x="3450" y="2313"/>
                <a:chExt cx="111" cy="216"/>
              </a:xfrm>
            </p:grpSpPr>
            <p:sp>
              <p:nvSpPr>
                <p:cNvPr id="6219"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6220"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6221"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6222"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6223"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6224"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6225"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6167" name="AutoShape 40"/>
              <p:cNvCxnSpPr>
                <a:cxnSpLocks noChangeShapeType="1"/>
                <a:stCxn id="6218" idx="0"/>
                <a:endCxn id="6219" idx="0"/>
              </p:cNvCxnSpPr>
              <p:nvPr/>
            </p:nvCxnSpPr>
            <p:spPr bwMode="auto">
              <a:xfrm rot="-5400000">
                <a:off x="1119" y="2701"/>
                <a:ext cx="175" cy="167"/>
              </a:xfrm>
              <a:prstGeom prst="bentConnector2">
                <a:avLst/>
              </a:prstGeom>
              <a:noFill/>
              <a:ln w="12700">
                <a:solidFill>
                  <a:schemeClr val="tx1"/>
                </a:solidFill>
                <a:miter lim="800000"/>
                <a:headEnd type="none" w="lg" len="lg"/>
                <a:tailEnd type="none" w="lg" len="lg"/>
              </a:ln>
            </p:spPr>
          </p:cxnSp>
          <p:cxnSp>
            <p:nvCxnSpPr>
              <p:cNvPr id="6168" name="AutoShape 41"/>
              <p:cNvCxnSpPr>
                <a:cxnSpLocks noChangeShapeType="1"/>
                <a:stCxn id="6237" idx="2"/>
                <a:endCxn id="6221" idx="1"/>
              </p:cNvCxnSpPr>
              <p:nvPr/>
            </p:nvCxnSpPr>
            <p:spPr bwMode="auto">
              <a:xfrm flipH="1">
                <a:off x="1577" y="2685"/>
                <a:ext cx="180" cy="2"/>
              </a:xfrm>
              <a:prstGeom prst="straightConnector1">
                <a:avLst/>
              </a:prstGeom>
              <a:noFill/>
              <a:ln w="12700">
                <a:solidFill>
                  <a:schemeClr val="tx1"/>
                </a:solidFill>
                <a:round/>
                <a:headEnd type="none" w="lg" len="lg"/>
                <a:tailEnd type="none" w="lg" len="lg"/>
              </a:ln>
            </p:spPr>
          </p:cxnSp>
          <p:grpSp>
            <p:nvGrpSpPr>
              <p:cNvPr id="6169" name="Group 42"/>
              <p:cNvGrpSpPr>
                <a:grpSpLocks/>
              </p:cNvGrpSpPr>
              <p:nvPr/>
            </p:nvGrpSpPr>
            <p:grpSpPr bwMode="auto">
              <a:xfrm>
                <a:off x="550" y="2872"/>
                <a:ext cx="740" cy="404"/>
                <a:chOff x="77" y="2455"/>
                <a:chExt cx="740" cy="404"/>
              </a:xfrm>
            </p:grpSpPr>
            <p:sp>
              <p:nvSpPr>
                <p:cNvPr id="6216" name="Text Box 43"/>
                <p:cNvSpPr txBox="1">
                  <a:spLocks noChangeArrowheads="1"/>
                </p:cNvSpPr>
                <p:nvPr/>
              </p:nvSpPr>
              <p:spPr bwMode="auto">
                <a:xfrm>
                  <a:off x="77" y="2496"/>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S2</a:t>
                  </a:r>
                  <a:r>
                    <a:rPr lang="en-US" sz="2000" b="1"/>
                    <a:t>(t)</a:t>
                  </a:r>
                </a:p>
              </p:txBody>
            </p:sp>
            <p:sp>
              <p:nvSpPr>
                <p:cNvPr id="6217" name="Oval 44"/>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6218" name="Text Box 45"/>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6170" name="Text Box 46"/>
              <p:cNvSpPr txBox="1">
                <a:spLocks noChangeArrowheads="1"/>
              </p:cNvSpPr>
              <p:nvPr/>
            </p:nvSpPr>
            <p:spPr bwMode="auto">
              <a:xfrm>
                <a:off x="1930" y="2508"/>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6171" name="Text Box 47"/>
              <p:cNvSpPr txBox="1">
                <a:spLocks noChangeArrowheads="1"/>
              </p:cNvSpPr>
              <p:nvPr/>
            </p:nvSpPr>
            <p:spPr bwMode="auto">
              <a:xfrm>
                <a:off x="1913" y="2050"/>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6172" name="AutoShape 48"/>
              <p:cNvCxnSpPr>
                <a:cxnSpLocks noChangeShapeType="1"/>
                <a:stCxn id="6184" idx="0"/>
                <a:endCxn id="6218" idx="2"/>
              </p:cNvCxnSpPr>
              <p:nvPr/>
            </p:nvCxnSpPr>
            <p:spPr bwMode="auto">
              <a:xfrm flipV="1">
                <a:off x="1123" y="3276"/>
                <a:ext cx="0" cy="163"/>
              </a:xfrm>
              <a:prstGeom prst="straightConnector1">
                <a:avLst/>
              </a:prstGeom>
              <a:noFill/>
              <a:ln w="12700">
                <a:solidFill>
                  <a:schemeClr val="tx1"/>
                </a:solidFill>
                <a:round/>
                <a:headEnd type="none" w="lg" len="lg"/>
                <a:tailEnd type="none" w="lg" len="lg"/>
              </a:ln>
            </p:spPr>
          </p:cxnSp>
          <p:sp>
            <p:nvSpPr>
              <p:cNvPr id="6173" name="Line 49"/>
              <p:cNvSpPr>
                <a:spLocks noChangeShapeType="1"/>
              </p:cNvSpPr>
              <p:nvPr/>
            </p:nvSpPr>
            <p:spPr bwMode="auto">
              <a:xfrm flipH="1">
                <a:off x="2307" y="1926"/>
                <a:ext cx="298" cy="0"/>
              </a:xfrm>
              <a:prstGeom prst="line">
                <a:avLst/>
              </a:prstGeom>
              <a:noFill/>
              <a:ln w="12700">
                <a:solidFill>
                  <a:schemeClr val="tx1"/>
                </a:solidFill>
                <a:round/>
                <a:headEnd type="none" w="lg" len="lg"/>
                <a:tailEnd type="stealth" w="lg" len="lg"/>
              </a:ln>
            </p:spPr>
            <p:txBody>
              <a:bodyPr/>
              <a:lstStyle/>
              <a:p>
                <a:endParaRPr lang="en-US"/>
              </a:p>
            </p:txBody>
          </p:sp>
          <p:sp>
            <p:nvSpPr>
              <p:cNvPr id="6174" name="Text Box 50"/>
              <p:cNvSpPr txBox="1">
                <a:spLocks noChangeArrowheads="1"/>
              </p:cNvSpPr>
              <p:nvPr/>
            </p:nvSpPr>
            <p:spPr bwMode="auto">
              <a:xfrm>
                <a:off x="2416" y="1878"/>
                <a:ext cx="20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p>
            </p:txBody>
          </p:sp>
          <p:grpSp>
            <p:nvGrpSpPr>
              <p:cNvPr id="6175" name="Group 51"/>
              <p:cNvGrpSpPr>
                <a:grpSpLocks/>
              </p:cNvGrpSpPr>
              <p:nvPr/>
            </p:nvGrpSpPr>
            <p:grpSpPr bwMode="auto">
              <a:xfrm rot="5400000" flipH="1" flipV="1">
                <a:off x="1357" y="2188"/>
                <a:ext cx="112" cy="287"/>
                <a:chOff x="3450" y="2313"/>
                <a:chExt cx="111" cy="216"/>
              </a:xfrm>
            </p:grpSpPr>
            <p:sp>
              <p:nvSpPr>
                <p:cNvPr id="6209"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6210"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6211"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6212"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6213"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6214"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6215"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6176" name="Text Box 59"/>
              <p:cNvSpPr txBox="1">
                <a:spLocks noChangeArrowheads="1"/>
              </p:cNvSpPr>
              <p:nvPr/>
            </p:nvSpPr>
            <p:spPr bwMode="auto">
              <a:xfrm>
                <a:off x="1260" y="2060"/>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6177" name="AutoShape 60"/>
              <p:cNvCxnSpPr>
                <a:cxnSpLocks noChangeShapeType="1"/>
                <a:stCxn id="6188" idx="0"/>
                <a:endCxn id="6209" idx="0"/>
              </p:cNvCxnSpPr>
              <p:nvPr/>
            </p:nvCxnSpPr>
            <p:spPr bwMode="auto">
              <a:xfrm rot="-5400000">
                <a:off x="838" y="2075"/>
                <a:ext cx="168" cy="697"/>
              </a:xfrm>
              <a:prstGeom prst="bentConnector2">
                <a:avLst/>
              </a:prstGeom>
              <a:noFill/>
              <a:ln w="12700">
                <a:solidFill>
                  <a:schemeClr val="tx1"/>
                </a:solidFill>
                <a:miter lim="800000"/>
                <a:headEnd type="none" w="lg" len="lg"/>
                <a:tailEnd type="none" w="lg" len="lg"/>
              </a:ln>
            </p:spPr>
          </p:cxnSp>
          <p:cxnSp>
            <p:nvCxnSpPr>
              <p:cNvPr id="6178" name="AutoShape 61"/>
              <p:cNvCxnSpPr>
                <a:cxnSpLocks noChangeShapeType="1"/>
                <a:endCxn id="6211" idx="1"/>
              </p:cNvCxnSpPr>
              <p:nvPr/>
            </p:nvCxnSpPr>
            <p:spPr bwMode="auto">
              <a:xfrm flipH="1">
                <a:off x="1557" y="2328"/>
                <a:ext cx="180" cy="2"/>
              </a:xfrm>
              <a:prstGeom prst="straightConnector1">
                <a:avLst/>
              </a:prstGeom>
              <a:noFill/>
              <a:ln w="12700">
                <a:solidFill>
                  <a:schemeClr val="tx1"/>
                </a:solidFill>
                <a:round/>
                <a:headEnd type="none" w="lg" len="lg"/>
                <a:tailEnd type="none" w="lg" len="lg"/>
              </a:ln>
            </p:spPr>
          </p:cxnSp>
          <p:sp>
            <p:nvSpPr>
              <p:cNvPr id="6179" name="Line 62"/>
              <p:cNvSpPr>
                <a:spLocks noChangeShapeType="1"/>
              </p:cNvSpPr>
              <p:nvPr/>
            </p:nvSpPr>
            <p:spPr bwMode="auto">
              <a:xfrm>
                <a:off x="1269" y="2440"/>
                <a:ext cx="255" cy="0"/>
              </a:xfrm>
              <a:prstGeom prst="line">
                <a:avLst/>
              </a:prstGeom>
              <a:noFill/>
              <a:ln w="12700">
                <a:solidFill>
                  <a:schemeClr val="tx1"/>
                </a:solidFill>
                <a:round/>
                <a:headEnd type="none" w="lg" len="lg"/>
                <a:tailEnd type="stealth" w="lg" len="lg"/>
              </a:ln>
            </p:spPr>
            <p:txBody>
              <a:bodyPr/>
              <a:lstStyle/>
              <a:p>
                <a:endParaRPr lang="en-US"/>
              </a:p>
            </p:txBody>
          </p:sp>
          <p:sp>
            <p:nvSpPr>
              <p:cNvPr id="6180" name="Text Box 63"/>
              <p:cNvSpPr txBox="1">
                <a:spLocks noChangeArrowheads="1"/>
              </p:cNvSpPr>
              <p:nvPr/>
            </p:nvSpPr>
            <p:spPr bwMode="auto">
              <a:xfrm>
                <a:off x="1335" y="2392"/>
                <a:ext cx="201"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p>
            </p:txBody>
          </p:sp>
          <p:sp>
            <p:nvSpPr>
              <p:cNvPr id="6181" name="Text Box 64"/>
              <p:cNvSpPr txBox="1">
                <a:spLocks noChangeArrowheads="1"/>
              </p:cNvSpPr>
              <p:nvPr/>
            </p:nvSpPr>
            <p:spPr bwMode="auto">
              <a:xfrm>
                <a:off x="1859" y="2700"/>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p>
            </p:txBody>
          </p:sp>
          <p:sp>
            <p:nvSpPr>
              <p:cNvPr id="6182" name="Line 65"/>
              <p:cNvSpPr>
                <a:spLocks noChangeShapeType="1"/>
              </p:cNvSpPr>
              <p:nvPr/>
            </p:nvSpPr>
            <p:spPr bwMode="auto">
              <a:xfrm flipV="1">
                <a:off x="1850" y="2747"/>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6183" name="Group 66"/>
              <p:cNvGrpSpPr>
                <a:grpSpLocks/>
              </p:cNvGrpSpPr>
              <p:nvPr/>
            </p:nvGrpSpPr>
            <p:grpSpPr bwMode="auto">
              <a:xfrm>
                <a:off x="1920" y="3478"/>
                <a:ext cx="240" cy="188"/>
                <a:chOff x="1235" y="3264"/>
                <a:chExt cx="288" cy="216"/>
              </a:xfrm>
            </p:grpSpPr>
            <p:grpSp>
              <p:nvGrpSpPr>
                <p:cNvPr id="6204" name="Group 67"/>
                <p:cNvGrpSpPr>
                  <a:grpSpLocks/>
                </p:cNvGrpSpPr>
                <p:nvPr/>
              </p:nvGrpSpPr>
              <p:grpSpPr bwMode="auto">
                <a:xfrm>
                  <a:off x="1235" y="3383"/>
                  <a:ext cx="288" cy="97"/>
                  <a:chOff x="1235" y="3383"/>
                  <a:chExt cx="288" cy="97"/>
                </a:xfrm>
              </p:grpSpPr>
              <p:sp>
                <p:nvSpPr>
                  <p:cNvPr id="6206" name="Freeform 68"/>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6207" name="Line 69"/>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6208" name="Line 70"/>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6205" name="AutoShape 71"/>
                <p:cNvCxnSpPr>
                  <a:cxnSpLocks noChangeShapeType="1"/>
                  <a:stCxn id="6206"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6184" name="Oval 72"/>
              <p:cNvSpPr>
                <a:spLocks noChangeArrowheads="1"/>
              </p:cNvSpPr>
              <p:nvPr/>
            </p:nvSpPr>
            <p:spPr bwMode="auto">
              <a:xfrm>
                <a:off x="1081" y="3439"/>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6185" name="AutoShape 73"/>
              <p:cNvCxnSpPr>
                <a:cxnSpLocks noChangeShapeType="1"/>
                <a:stCxn id="6192" idx="6"/>
                <a:endCxn id="6159" idx="2"/>
              </p:cNvCxnSpPr>
              <p:nvPr/>
            </p:nvCxnSpPr>
            <p:spPr bwMode="auto">
              <a:xfrm>
                <a:off x="1851" y="3478"/>
                <a:ext cx="1214" cy="0"/>
              </a:xfrm>
              <a:prstGeom prst="straightConnector1">
                <a:avLst/>
              </a:prstGeom>
              <a:noFill/>
              <a:ln w="12700">
                <a:solidFill>
                  <a:schemeClr val="tx1"/>
                </a:solidFill>
                <a:round/>
                <a:headEnd type="none" w="lg" len="lg"/>
                <a:tailEnd type="none" w="lg" len="lg"/>
              </a:ln>
            </p:spPr>
          </p:cxnSp>
          <p:sp>
            <p:nvSpPr>
              <p:cNvPr id="6186" name="Text Box 74"/>
              <p:cNvSpPr txBox="1">
                <a:spLocks noChangeArrowheads="1"/>
              </p:cNvSpPr>
              <p:nvPr/>
            </p:nvSpPr>
            <p:spPr bwMode="auto">
              <a:xfrm>
                <a:off x="639" y="2400"/>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S1</a:t>
                </a:r>
                <a:r>
                  <a:rPr lang="en-US" sz="2000" b="1"/>
                  <a:t>(t)</a:t>
                </a:r>
              </a:p>
            </p:txBody>
          </p:sp>
          <p:sp>
            <p:nvSpPr>
              <p:cNvPr id="6187" name="Oval 75"/>
              <p:cNvSpPr>
                <a:spLocks noChangeArrowheads="1"/>
              </p:cNvSpPr>
              <p:nvPr/>
            </p:nvSpPr>
            <p:spPr bwMode="auto">
              <a:xfrm>
                <a:off x="408" y="2550"/>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6188" name="Text Box 76"/>
              <p:cNvSpPr txBox="1">
                <a:spLocks noChangeArrowheads="1"/>
              </p:cNvSpPr>
              <p:nvPr/>
            </p:nvSpPr>
            <p:spPr bwMode="auto">
              <a:xfrm>
                <a:off x="474" y="250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cxnSp>
            <p:nvCxnSpPr>
              <p:cNvPr id="6189" name="AutoShape 77"/>
              <p:cNvCxnSpPr>
                <a:cxnSpLocks noChangeShapeType="1"/>
                <a:stCxn id="6188" idx="2"/>
                <a:endCxn id="6184" idx="2"/>
              </p:cNvCxnSpPr>
              <p:nvPr/>
            </p:nvCxnSpPr>
            <p:spPr bwMode="auto">
              <a:xfrm rot="16200000" flipH="1">
                <a:off x="544" y="2941"/>
                <a:ext cx="566" cy="508"/>
              </a:xfrm>
              <a:prstGeom prst="bentConnector2">
                <a:avLst/>
              </a:prstGeom>
              <a:noFill/>
              <a:ln w="12700">
                <a:solidFill>
                  <a:schemeClr val="tx1"/>
                </a:solidFill>
                <a:miter lim="800000"/>
                <a:headEnd type="none" w="lg" len="lg"/>
                <a:tailEnd type="none" w="lg" len="lg"/>
              </a:ln>
            </p:spPr>
          </p:cxnSp>
          <p:grpSp>
            <p:nvGrpSpPr>
              <p:cNvPr id="6190" name="Group 78"/>
              <p:cNvGrpSpPr>
                <a:grpSpLocks/>
              </p:cNvGrpSpPr>
              <p:nvPr/>
            </p:nvGrpSpPr>
            <p:grpSpPr bwMode="auto">
              <a:xfrm>
                <a:off x="1753" y="3008"/>
                <a:ext cx="111" cy="216"/>
                <a:chOff x="2009" y="2933"/>
                <a:chExt cx="111" cy="216"/>
              </a:xfrm>
            </p:grpSpPr>
            <p:sp>
              <p:nvSpPr>
                <p:cNvPr id="6197" name="Line 7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6198" name="Line 8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6199" name="Line 8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6200" name="Line 8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6201" name="Line 8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6202" name="Line 8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6203" name="Line 8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6191" name="AutoShape 86"/>
              <p:cNvCxnSpPr>
                <a:cxnSpLocks noChangeShapeType="1"/>
                <a:stCxn id="6197" idx="0"/>
                <a:endCxn id="6237" idx="4"/>
              </p:cNvCxnSpPr>
              <p:nvPr/>
            </p:nvCxnSpPr>
            <p:spPr bwMode="auto">
              <a:xfrm flipH="1" flipV="1">
                <a:off x="1799" y="2723"/>
                <a:ext cx="2" cy="285"/>
              </a:xfrm>
              <a:prstGeom prst="straightConnector1">
                <a:avLst/>
              </a:prstGeom>
              <a:noFill/>
              <a:ln w="12700">
                <a:solidFill>
                  <a:schemeClr val="tx1"/>
                </a:solidFill>
                <a:round/>
                <a:headEnd type="none" w="lg" len="lg"/>
                <a:tailEnd type="none" w="lg" len="lg"/>
              </a:ln>
            </p:spPr>
          </p:cxnSp>
          <p:sp>
            <p:nvSpPr>
              <p:cNvPr id="6192" name="Oval 87"/>
              <p:cNvSpPr>
                <a:spLocks noChangeArrowheads="1"/>
              </p:cNvSpPr>
              <p:nvPr/>
            </p:nvSpPr>
            <p:spPr bwMode="auto">
              <a:xfrm>
                <a:off x="1768" y="3439"/>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6193" name="AutoShape 88"/>
              <p:cNvCxnSpPr>
                <a:cxnSpLocks noChangeShapeType="1"/>
                <a:stCxn id="6199" idx="1"/>
                <a:endCxn id="6192" idx="0"/>
              </p:cNvCxnSpPr>
              <p:nvPr/>
            </p:nvCxnSpPr>
            <p:spPr bwMode="auto">
              <a:xfrm>
                <a:off x="1810" y="3224"/>
                <a:ext cx="0" cy="215"/>
              </a:xfrm>
              <a:prstGeom prst="straightConnector1">
                <a:avLst/>
              </a:prstGeom>
              <a:noFill/>
              <a:ln w="12700">
                <a:solidFill>
                  <a:schemeClr val="tx1"/>
                </a:solidFill>
                <a:round/>
                <a:headEnd type="none" w="lg" len="lg"/>
                <a:tailEnd type="none" w="lg" len="lg"/>
              </a:ln>
            </p:spPr>
          </p:cxnSp>
          <p:cxnSp>
            <p:nvCxnSpPr>
              <p:cNvPr id="6194" name="AutoShape 89"/>
              <p:cNvCxnSpPr>
                <a:cxnSpLocks noChangeShapeType="1"/>
                <a:stCxn id="6192" idx="2"/>
                <a:endCxn id="6184" idx="6"/>
              </p:cNvCxnSpPr>
              <p:nvPr/>
            </p:nvCxnSpPr>
            <p:spPr bwMode="auto">
              <a:xfrm flipH="1">
                <a:off x="1164" y="3478"/>
                <a:ext cx="604" cy="0"/>
              </a:xfrm>
              <a:prstGeom prst="straightConnector1">
                <a:avLst/>
              </a:prstGeom>
              <a:noFill/>
              <a:ln w="12700">
                <a:solidFill>
                  <a:schemeClr val="tx1"/>
                </a:solidFill>
                <a:round/>
                <a:headEnd type="none" w="lg" len="lg"/>
                <a:tailEnd type="none" w="lg" len="lg"/>
              </a:ln>
            </p:spPr>
          </p:cxnSp>
          <p:sp>
            <p:nvSpPr>
              <p:cNvPr id="6195" name="Text Box 90"/>
              <p:cNvSpPr txBox="1">
                <a:spLocks noChangeArrowheads="1"/>
              </p:cNvSpPr>
              <p:nvPr/>
            </p:nvSpPr>
            <p:spPr bwMode="auto">
              <a:xfrm>
                <a:off x="1881" y="3006"/>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sp>
            <p:nvSpPr>
              <p:cNvPr id="6196" name="Text Box 91"/>
              <p:cNvSpPr txBox="1">
                <a:spLocks noChangeArrowheads="1"/>
              </p:cNvSpPr>
              <p:nvPr/>
            </p:nvSpPr>
            <p:spPr bwMode="auto">
              <a:xfrm>
                <a:off x="1335" y="2723"/>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grpSp>
      </p:grpSp>
      <p:sp>
        <p:nvSpPr>
          <p:cNvPr id="6155" name="Text Box 92"/>
          <p:cNvSpPr txBox="1">
            <a:spLocks noChangeArrowheads="1"/>
          </p:cNvSpPr>
          <p:nvPr/>
        </p:nvSpPr>
        <p:spPr bwMode="auto">
          <a:xfrm>
            <a:off x="4876800" y="2700338"/>
            <a:ext cx="3917950" cy="714375"/>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sz="2000" b="1"/>
              <a:t>NB</a:t>
            </a:r>
            <a:r>
              <a:rPr lang="en-US" sz="2000"/>
              <a:t>: an ideal op-amp with negative feedback has the properties</a:t>
            </a:r>
          </a:p>
        </p:txBody>
      </p:sp>
      <p:graphicFrame>
        <p:nvGraphicFramePr>
          <p:cNvPr id="6147" name="Object 93"/>
          <p:cNvGraphicFramePr>
            <a:graphicFrameLocks noChangeAspect="1"/>
          </p:cNvGraphicFramePr>
          <p:nvPr>
            <p:ph sz="quarter" idx="2"/>
          </p:nvPr>
        </p:nvGraphicFramePr>
        <p:xfrm>
          <a:off x="5867400" y="5432425"/>
          <a:ext cx="1828800" cy="673100"/>
        </p:xfrm>
        <a:graphic>
          <a:graphicData uri="http://schemas.openxmlformats.org/presentationml/2006/ole">
            <p:oleObj spid="_x0000_s6147" name="Equation" r:id="rId4" imgW="622080" imgH="22860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Date Placeholder 5"/>
          <p:cNvSpPr>
            <a:spLocks noGrp="1"/>
          </p:cNvSpPr>
          <p:nvPr>
            <p:ph type="dt" sz="quarter" idx="10"/>
          </p:nvPr>
        </p:nvSpPr>
        <p:spPr>
          <a:noFill/>
        </p:spPr>
        <p:txBody>
          <a:bodyPr/>
          <a:lstStyle/>
          <a:p>
            <a:r>
              <a:rPr lang="en-US"/>
              <a:t>ECEN 301</a:t>
            </a:r>
          </a:p>
        </p:txBody>
      </p:sp>
      <p:sp>
        <p:nvSpPr>
          <p:cNvPr id="7174" name="Footer Placeholder 6"/>
          <p:cNvSpPr>
            <a:spLocks noGrp="1"/>
          </p:cNvSpPr>
          <p:nvPr>
            <p:ph type="ftr" sz="quarter" idx="11"/>
          </p:nvPr>
        </p:nvSpPr>
        <p:spPr>
          <a:noFill/>
        </p:spPr>
        <p:txBody>
          <a:bodyPr/>
          <a:lstStyle/>
          <a:p>
            <a:r>
              <a:rPr lang="en-US"/>
              <a:t>Discussion #18 – Operational Amplifiers</a:t>
            </a:r>
          </a:p>
        </p:txBody>
      </p:sp>
      <p:sp>
        <p:nvSpPr>
          <p:cNvPr id="7175" name="Slide Number Placeholder 7"/>
          <p:cNvSpPr>
            <a:spLocks noGrp="1"/>
          </p:cNvSpPr>
          <p:nvPr>
            <p:ph type="sldNum" sz="quarter" idx="12"/>
          </p:nvPr>
        </p:nvSpPr>
        <p:spPr>
          <a:noFill/>
        </p:spPr>
        <p:txBody>
          <a:bodyPr/>
          <a:lstStyle/>
          <a:p>
            <a:pPr lvl="1"/>
            <a:fld id="{B65044A3-6A36-488C-BCC4-37357DAAC699}" type="slidenum">
              <a:rPr lang="en-US"/>
              <a:pPr lvl="1"/>
              <a:t>14</a:t>
            </a:fld>
            <a:endParaRPr lang="en-US"/>
          </a:p>
        </p:txBody>
      </p:sp>
      <p:sp>
        <p:nvSpPr>
          <p:cNvPr id="7176" name="Rectangle 2"/>
          <p:cNvSpPr>
            <a:spLocks noGrp="1" noChangeArrowheads="1"/>
          </p:cNvSpPr>
          <p:nvPr>
            <p:ph type="title"/>
          </p:nvPr>
        </p:nvSpPr>
        <p:spPr/>
        <p:txBody>
          <a:bodyPr/>
          <a:lstStyle/>
          <a:p>
            <a:r>
              <a:rPr lang="en-US" smtClean="0"/>
              <a:t>Op-Amps – Closed-Loop Mode</a:t>
            </a:r>
          </a:p>
        </p:txBody>
      </p:sp>
      <p:sp>
        <p:nvSpPr>
          <p:cNvPr id="7177"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Differential Amplifier</a:t>
            </a:r>
            <a:r>
              <a:rPr lang="en-US" sz="2800" smtClean="0"/>
              <a:t>: the signal to be amplified is the difference of two signals</a:t>
            </a:r>
          </a:p>
        </p:txBody>
      </p:sp>
      <p:graphicFrame>
        <p:nvGraphicFramePr>
          <p:cNvPr id="7170" name="Object 4"/>
          <p:cNvGraphicFramePr>
            <a:graphicFrameLocks noChangeAspect="1"/>
          </p:cNvGraphicFramePr>
          <p:nvPr>
            <p:ph sz="quarter" idx="2"/>
          </p:nvPr>
        </p:nvGraphicFramePr>
        <p:xfrm>
          <a:off x="5838825" y="2755900"/>
          <a:ext cx="2390775" cy="1206500"/>
        </p:xfrm>
        <a:graphic>
          <a:graphicData uri="http://schemas.openxmlformats.org/presentationml/2006/ole">
            <p:oleObj spid="_x0000_s7170" name="Equation" r:id="rId3" imgW="1307880" imgH="660240" progId="Equation.3">
              <p:embed/>
            </p:oleObj>
          </a:graphicData>
        </a:graphic>
      </p:graphicFrame>
      <p:grpSp>
        <p:nvGrpSpPr>
          <p:cNvPr id="7178" name="Group 5"/>
          <p:cNvGrpSpPr>
            <a:grpSpLocks/>
          </p:cNvGrpSpPr>
          <p:nvPr/>
        </p:nvGrpSpPr>
        <p:grpSpPr bwMode="auto">
          <a:xfrm>
            <a:off x="228600" y="2424113"/>
            <a:ext cx="4468813" cy="3395662"/>
            <a:chOff x="408" y="1527"/>
            <a:chExt cx="2815" cy="2139"/>
          </a:xfrm>
        </p:grpSpPr>
        <p:sp>
          <p:nvSpPr>
            <p:cNvPr id="7179" name="Text Box 6"/>
            <p:cNvSpPr txBox="1">
              <a:spLocks noChangeArrowheads="1"/>
            </p:cNvSpPr>
            <p:nvPr/>
          </p:nvSpPr>
          <p:spPr bwMode="auto">
            <a:xfrm>
              <a:off x="2326" y="1527"/>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grpSp>
          <p:nvGrpSpPr>
            <p:cNvPr id="7180" name="Group 7"/>
            <p:cNvGrpSpPr>
              <a:grpSpLocks/>
            </p:cNvGrpSpPr>
            <p:nvPr/>
          </p:nvGrpSpPr>
          <p:grpSpPr bwMode="auto">
            <a:xfrm>
              <a:off x="408" y="1743"/>
              <a:ext cx="2815" cy="1923"/>
              <a:chOff x="408" y="1743"/>
              <a:chExt cx="2815" cy="1923"/>
            </a:xfrm>
          </p:grpSpPr>
          <p:grpSp>
            <p:nvGrpSpPr>
              <p:cNvPr id="7181" name="Group 8"/>
              <p:cNvGrpSpPr>
                <a:grpSpLocks/>
              </p:cNvGrpSpPr>
              <p:nvPr/>
            </p:nvGrpSpPr>
            <p:grpSpPr bwMode="auto">
              <a:xfrm>
                <a:off x="1751" y="2109"/>
                <a:ext cx="1400" cy="768"/>
                <a:chOff x="1326" y="1742"/>
                <a:chExt cx="1400" cy="768"/>
              </a:xfrm>
            </p:grpSpPr>
            <p:sp>
              <p:nvSpPr>
                <p:cNvPr id="7256" name="AutoShape 9"/>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7257" name="Text Box 10"/>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7258" name="Text Box 11"/>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7259" name="Line 12"/>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7260" name="Oval 13"/>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7261" name="Oval 14"/>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7262" name="Line 15"/>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7263" name="Line 16"/>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7264" name="Oval 17"/>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7182" name="Oval 18"/>
              <p:cNvSpPr>
                <a:spLocks noChangeArrowheads="1"/>
              </p:cNvSpPr>
              <p:nvPr/>
            </p:nvSpPr>
            <p:spPr bwMode="auto">
              <a:xfrm>
                <a:off x="3065" y="343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7183" name="Text Box 19"/>
              <p:cNvSpPr txBox="1">
                <a:spLocks noChangeArrowheads="1"/>
              </p:cNvSpPr>
              <p:nvPr/>
            </p:nvSpPr>
            <p:spPr bwMode="auto">
              <a:xfrm>
                <a:off x="2999" y="2575"/>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7184" name="Text Box 20"/>
              <p:cNvSpPr txBox="1">
                <a:spLocks noChangeArrowheads="1"/>
              </p:cNvSpPr>
              <p:nvPr/>
            </p:nvSpPr>
            <p:spPr bwMode="auto">
              <a:xfrm>
                <a:off x="1849" y="2358"/>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7185" name="Line 21"/>
              <p:cNvSpPr>
                <a:spLocks noChangeShapeType="1"/>
              </p:cNvSpPr>
              <p:nvPr/>
            </p:nvSpPr>
            <p:spPr bwMode="auto">
              <a:xfrm flipV="1">
                <a:off x="1840" y="2405"/>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7186" name="Group 22"/>
              <p:cNvGrpSpPr>
                <a:grpSpLocks/>
              </p:cNvGrpSpPr>
              <p:nvPr/>
            </p:nvGrpSpPr>
            <p:grpSpPr bwMode="auto">
              <a:xfrm rot="5400000" flipH="1" flipV="1">
                <a:off x="2426" y="1655"/>
                <a:ext cx="112" cy="287"/>
                <a:chOff x="3450" y="2313"/>
                <a:chExt cx="111" cy="216"/>
              </a:xfrm>
            </p:grpSpPr>
            <p:sp>
              <p:nvSpPr>
                <p:cNvPr id="7249" name="Line 2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7250" name="Line 2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7251" name="Line 2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7252" name="Line 2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7253" name="Line 2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7254" name="Line 2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7255" name="Line 2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7187" name="AutoShape 30"/>
              <p:cNvCxnSpPr>
                <a:cxnSpLocks noChangeShapeType="1"/>
                <a:stCxn id="7261" idx="0"/>
                <a:endCxn id="7249" idx="0"/>
              </p:cNvCxnSpPr>
              <p:nvPr/>
            </p:nvCxnSpPr>
            <p:spPr bwMode="auto">
              <a:xfrm rot="-5400000">
                <a:off x="1829" y="1771"/>
                <a:ext cx="473" cy="546"/>
              </a:xfrm>
              <a:prstGeom prst="bentConnector2">
                <a:avLst/>
              </a:prstGeom>
              <a:noFill/>
              <a:ln w="12700">
                <a:solidFill>
                  <a:schemeClr val="tx1"/>
                </a:solidFill>
                <a:miter lim="800000"/>
                <a:headEnd type="none" w="lg" len="lg"/>
                <a:tailEnd type="none" w="lg" len="lg"/>
              </a:ln>
            </p:spPr>
          </p:cxnSp>
          <p:cxnSp>
            <p:nvCxnSpPr>
              <p:cNvPr id="7188" name="AutoShape 31"/>
              <p:cNvCxnSpPr>
                <a:cxnSpLocks noChangeShapeType="1"/>
                <a:stCxn id="7264" idx="0"/>
                <a:endCxn id="7251" idx="1"/>
              </p:cNvCxnSpPr>
              <p:nvPr/>
            </p:nvCxnSpPr>
            <p:spPr bwMode="auto">
              <a:xfrm rot="5400000" flipH="1">
                <a:off x="2539" y="1884"/>
                <a:ext cx="657" cy="484"/>
              </a:xfrm>
              <a:prstGeom prst="bentConnector2">
                <a:avLst/>
              </a:prstGeom>
              <a:noFill/>
              <a:ln w="12700">
                <a:solidFill>
                  <a:schemeClr val="tx1"/>
                </a:solidFill>
                <a:miter lim="800000"/>
                <a:headEnd type="none" w="lg" len="lg"/>
                <a:tailEnd type="none" w="lg" len="lg"/>
              </a:ln>
            </p:spPr>
          </p:cxnSp>
          <p:grpSp>
            <p:nvGrpSpPr>
              <p:cNvPr id="7189" name="Group 32"/>
              <p:cNvGrpSpPr>
                <a:grpSpLocks/>
              </p:cNvGrpSpPr>
              <p:nvPr/>
            </p:nvGrpSpPr>
            <p:grpSpPr bwMode="auto">
              <a:xfrm rot="5400000" flipH="1" flipV="1">
                <a:off x="1378" y="2545"/>
                <a:ext cx="112" cy="287"/>
                <a:chOff x="3450" y="2313"/>
                <a:chExt cx="111" cy="216"/>
              </a:xfrm>
            </p:grpSpPr>
            <p:sp>
              <p:nvSpPr>
                <p:cNvPr id="7242"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7243"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7244"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7245"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7246"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7247"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7248"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7190" name="AutoShape 40"/>
              <p:cNvCxnSpPr>
                <a:cxnSpLocks noChangeShapeType="1"/>
                <a:stCxn id="7241" idx="0"/>
                <a:endCxn id="7242" idx="0"/>
              </p:cNvCxnSpPr>
              <p:nvPr/>
            </p:nvCxnSpPr>
            <p:spPr bwMode="auto">
              <a:xfrm rot="-5400000">
                <a:off x="1119" y="2701"/>
                <a:ext cx="175" cy="167"/>
              </a:xfrm>
              <a:prstGeom prst="bentConnector2">
                <a:avLst/>
              </a:prstGeom>
              <a:noFill/>
              <a:ln w="12700">
                <a:solidFill>
                  <a:schemeClr val="tx1"/>
                </a:solidFill>
                <a:miter lim="800000"/>
                <a:headEnd type="none" w="lg" len="lg"/>
                <a:tailEnd type="none" w="lg" len="lg"/>
              </a:ln>
            </p:spPr>
          </p:cxnSp>
          <p:cxnSp>
            <p:nvCxnSpPr>
              <p:cNvPr id="7191" name="AutoShape 41"/>
              <p:cNvCxnSpPr>
                <a:cxnSpLocks noChangeShapeType="1"/>
                <a:stCxn id="7260" idx="2"/>
                <a:endCxn id="7244" idx="1"/>
              </p:cNvCxnSpPr>
              <p:nvPr/>
            </p:nvCxnSpPr>
            <p:spPr bwMode="auto">
              <a:xfrm flipH="1">
                <a:off x="1577" y="2685"/>
                <a:ext cx="180" cy="2"/>
              </a:xfrm>
              <a:prstGeom prst="straightConnector1">
                <a:avLst/>
              </a:prstGeom>
              <a:noFill/>
              <a:ln w="12700">
                <a:solidFill>
                  <a:schemeClr val="tx1"/>
                </a:solidFill>
                <a:round/>
                <a:headEnd type="none" w="lg" len="lg"/>
                <a:tailEnd type="none" w="lg" len="lg"/>
              </a:ln>
            </p:spPr>
          </p:cxnSp>
          <p:grpSp>
            <p:nvGrpSpPr>
              <p:cNvPr id="7192" name="Group 42"/>
              <p:cNvGrpSpPr>
                <a:grpSpLocks/>
              </p:cNvGrpSpPr>
              <p:nvPr/>
            </p:nvGrpSpPr>
            <p:grpSpPr bwMode="auto">
              <a:xfrm>
                <a:off x="550" y="2872"/>
                <a:ext cx="740" cy="404"/>
                <a:chOff x="77" y="2455"/>
                <a:chExt cx="740" cy="404"/>
              </a:xfrm>
            </p:grpSpPr>
            <p:sp>
              <p:nvSpPr>
                <p:cNvPr id="7239" name="Text Box 43"/>
                <p:cNvSpPr txBox="1">
                  <a:spLocks noChangeArrowheads="1"/>
                </p:cNvSpPr>
                <p:nvPr/>
              </p:nvSpPr>
              <p:spPr bwMode="auto">
                <a:xfrm>
                  <a:off x="77" y="2496"/>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S2</a:t>
                  </a:r>
                  <a:r>
                    <a:rPr lang="en-US" sz="2000" b="1"/>
                    <a:t>(t)</a:t>
                  </a:r>
                </a:p>
              </p:txBody>
            </p:sp>
            <p:sp>
              <p:nvSpPr>
                <p:cNvPr id="7240" name="Oval 44"/>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7241" name="Text Box 45"/>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7193" name="Text Box 46"/>
              <p:cNvSpPr txBox="1">
                <a:spLocks noChangeArrowheads="1"/>
              </p:cNvSpPr>
              <p:nvPr/>
            </p:nvSpPr>
            <p:spPr bwMode="auto">
              <a:xfrm>
                <a:off x="1930" y="2508"/>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7194" name="Text Box 47"/>
              <p:cNvSpPr txBox="1">
                <a:spLocks noChangeArrowheads="1"/>
              </p:cNvSpPr>
              <p:nvPr/>
            </p:nvSpPr>
            <p:spPr bwMode="auto">
              <a:xfrm>
                <a:off x="1913" y="2050"/>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7195" name="AutoShape 48"/>
              <p:cNvCxnSpPr>
                <a:cxnSpLocks noChangeShapeType="1"/>
                <a:stCxn id="7207" idx="0"/>
                <a:endCxn id="7241" idx="2"/>
              </p:cNvCxnSpPr>
              <p:nvPr/>
            </p:nvCxnSpPr>
            <p:spPr bwMode="auto">
              <a:xfrm flipV="1">
                <a:off x="1123" y="3276"/>
                <a:ext cx="0" cy="163"/>
              </a:xfrm>
              <a:prstGeom prst="straightConnector1">
                <a:avLst/>
              </a:prstGeom>
              <a:noFill/>
              <a:ln w="12700">
                <a:solidFill>
                  <a:schemeClr val="tx1"/>
                </a:solidFill>
                <a:round/>
                <a:headEnd type="none" w="lg" len="lg"/>
                <a:tailEnd type="none" w="lg" len="lg"/>
              </a:ln>
            </p:spPr>
          </p:cxnSp>
          <p:sp>
            <p:nvSpPr>
              <p:cNvPr id="7196" name="Line 49"/>
              <p:cNvSpPr>
                <a:spLocks noChangeShapeType="1"/>
              </p:cNvSpPr>
              <p:nvPr/>
            </p:nvSpPr>
            <p:spPr bwMode="auto">
              <a:xfrm flipH="1">
                <a:off x="2307" y="1926"/>
                <a:ext cx="298" cy="0"/>
              </a:xfrm>
              <a:prstGeom prst="line">
                <a:avLst/>
              </a:prstGeom>
              <a:noFill/>
              <a:ln w="12700">
                <a:solidFill>
                  <a:schemeClr val="tx1"/>
                </a:solidFill>
                <a:round/>
                <a:headEnd type="none" w="lg" len="lg"/>
                <a:tailEnd type="stealth" w="lg" len="lg"/>
              </a:ln>
            </p:spPr>
            <p:txBody>
              <a:bodyPr/>
              <a:lstStyle/>
              <a:p>
                <a:endParaRPr lang="en-US"/>
              </a:p>
            </p:txBody>
          </p:sp>
          <p:sp>
            <p:nvSpPr>
              <p:cNvPr id="7197" name="Text Box 50"/>
              <p:cNvSpPr txBox="1">
                <a:spLocks noChangeArrowheads="1"/>
              </p:cNvSpPr>
              <p:nvPr/>
            </p:nvSpPr>
            <p:spPr bwMode="auto">
              <a:xfrm>
                <a:off x="2416" y="1878"/>
                <a:ext cx="20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p>
            </p:txBody>
          </p:sp>
          <p:grpSp>
            <p:nvGrpSpPr>
              <p:cNvPr id="7198" name="Group 51"/>
              <p:cNvGrpSpPr>
                <a:grpSpLocks/>
              </p:cNvGrpSpPr>
              <p:nvPr/>
            </p:nvGrpSpPr>
            <p:grpSpPr bwMode="auto">
              <a:xfrm rot="5400000" flipH="1" flipV="1">
                <a:off x="1357" y="2188"/>
                <a:ext cx="112" cy="287"/>
                <a:chOff x="3450" y="2313"/>
                <a:chExt cx="111" cy="216"/>
              </a:xfrm>
            </p:grpSpPr>
            <p:sp>
              <p:nvSpPr>
                <p:cNvPr id="7232"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7233"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7234"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7235"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7236"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7237"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7238"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7199" name="Text Box 59"/>
              <p:cNvSpPr txBox="1">
                <a:spLocks noChangeArrowheads="1"/>
              </p:cNvSpPr>
              <p:nvPr/>
            </p:nvSpPr>
            <p:spPr bwMode="auto">
              <a:xfrm>
                <a:off x="1260" y="2060"/>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7200" name="AutoShape 60"/>
              <p:cNvCxnSpPr>
                <a:cxnSpLocks noChangeShapeType="1"/>
                <a:stCxn id="7211" idx="0"/>
                <a:endCxn id="7232" idx="0"/>
              </p:cNvCxnSpPr>
              <p:nvPr/>
            </p:nvCxnSpPr>
            <p:spPr bwMode="auto">
              <a:xfrm rot="-5400000">
                <a:off x="838" y="2075"/>
                <a:ext cx="168" cy="697"/>
              </a:xfrm>
              <a:prstGeom prst="bentConnector2">
                <a:avLst/>
              </a:prstGeom>
              <a:noFill/>
              <a:ln w="12700">
                <a:solidFill>
                  <a:schemeClr val="tx1"/>
                </a:solidFill>
                <a:miter lim="800000"/>
                <a:headEnd type="none" w="lg" len="lg"/>
                <a:tailEnd type="none" w="lg" len="lg"/>
              </a:ln>
            </p:spPr>
          </p:cxnSp>
          <p:cxnSp>
            <p:nvCxnSpPr>
              <p:cNvPr id="7201" name="AutoShape 61"/>
              <p:cNvCxnSpPr>
                <a:cxnSpLocks noChangeShapeType="1"/>
                <a:endCxn id="7234" idx="1"/>
              </p:cNvCxnSpPr>
              <p:nvPr/>
            </p:nvCxnSpPr>
            <p:spPr bwMode="auto">
              <a:xfrm flipH="1">
                <a:off x="1557" y="2328"/>
                <a:ext cx="180" cy="2"/>
              </a:xfrm>
              <a:prstGeom prst="straightConnector1">
                <a:avLst/>
              </a:prstGeom>
              <a:noFill/>
              <a:ln w="12700">
                <a:solidFill>
                  <a:schemeClr val="tx1"/>
                </a:solidFill>
                <a:round/>
                <a:headEnd type="none" w="lg" len="lg"/>
                <a:tailEnd type="none" w="lg" len="lg"/>
              </a:ln>
            </p:spPr>
          </p:cxnSp>
          <p:sp>
            <p:nvSpPr>
              <p:cNvPr id="7202" name="Line 62"/>
              <p:cNvSpPr>
                <a:spLocks noChangeShapeType="1"/>
              </p:cNvSpPr>
              <p:nvPr/>
            </p:nvSpPr>
            <p:spPr bwMode="auto">
              <a:xfrm>
                <a:off x="1269" y="2440"/>
                <a:ext cx="255" cy="0"/>
              </a:xfrm>
              <a:prstGeom prst="line">
                <a:avLst/>
              </a:prstGeom>
              <a:noFill/>
              <a:ln w="12700">
                <a:solidFill>
                  <a:schemeClr val="tx1"/>
                </a:solidFill>
                <a:round/>
                <a:headEnd type="none" w="lg" len="lg"/>
                <a:tailEnd type="stealth" w="lg" len="lg"/>
              </a:ln>
            </p:spPr>
            <p:txBody>
              <a:bodyPr/>
              <a:lstStyle/>
              <a:p>
                <a:endParaRPr lang="en-US"/>
              </a:p>
            </p:txBody>
          </p:sp>
          <p:sp>
            <p:nvSpPr>
              <p:cNvPr id="7203" name="Text Box 63"/>
              <p:cNvSpPr txBox="1">
                <a:spLocks noChangeArrowheads="1"/>
              </p:cNvSpPr>
              <p:nvPr/>
            </p:nvSpPr>
            <p:spPr bwMode="auto">
              <a:xfrm>
                <a:off x="1335" y="2392"/>
                <a:ext cx="201"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p>
            </p:txBody>
          </p:sp>
          <p:sp>
            <p:nvSpPr>
              <p:cNvPr id="7204" name="Text Box 64"/>
              <p:cNvSpPr txBox="1">
                <a:spLocks noChangeArrowheads="1"/>
              </p:cNvSpPr>
              <p:nvPr/>
            </p:nvSpPr>
            <p:spPr bwMode="auto">
              <a:xfrm>
                <a:off x="1859" y="2700"/>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p>
            </p:txBody>
          </p:sp>
          <p:sp>
            <p:nvSpPr>
              <p:cNvPr id="7205" name="Line 65"/>
              <p:cNvSpPr>
                <a:spLocks noChangeShapeType="1"/>
              </p:cNvSpPr>
              <p:nvPr/>
            </p:nvSpPr>
            <p:spPr bwMode="auto">
              <a:xfrm flipV="1">
                <a:off x="1850" y="2747"/>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7206" name="Group 66"/>
              <p:cNvGrpSpPr>
                <a:grpSpLocks/>
              </p:cNvGrpSpPr>
              <p:nvPr/>
            </p:nvGrpSpPr>
            <p:grpSpPr bwMode="auto">
              <a:xfrm>
                <a:off x="1920" y="3478"/>
                <a:ext cx="240" cy="188"/>
                <a:chOff x="1235" y="3264"/>
                <a:chExt cx="288" cy="216"/>
              </a:xfrm>
            </p:grpSpPr>
            <p:grpSp>
              <p:nvGrpSpPr>
                <p:cNvPr id="7227" name="Group 67"/>
                <p:cNvGrpSpPr>
                  <a:grpSpLocks/>
                </p:cNvGrpSpPr>
                <p:nvPr/>
              </p:nvGrpSpPr>
              <p:grpSpPr bwMode="auto">
                <a:xfrm>
                  <a:off x="1235" y="3383"/>
                  <a:ext cx="288" cy="97"/>
                  <a:chOff x="1235" y="3383"/>
                  <a:chExt cx="288" cy="97"/>
                </a:xfrm>
              </p:grpSpPr>
              <p:sp>
                <p:nvSpPr>
                  <p:cNvPr id="7229" name="Freeform 68"/>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7230" name="Line 69"/>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7231" name="Line 70"/>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7228" name="AutoShape 71"/>
                <p:cNvCxnSpPr>
                  <a:cxnSpLocks noChangeShapeType="1"/>
                  <a:stCxn id="7229"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7207" name="Oval 72"/>
              <p:cNvSpPr>
                <a:spLocks noChangeArrowheads="1"/>
              </p:cNvSpPr>
              <p:nvPr/>
            </p:nvSpPr>
            <p:spPr bwMode="auto">
              <a:xfrm>
                <a:off x="1081" y="3439"/>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7208" name="AutoShape 73"/>
              <p:cNvCxnSpPr>
                <a:cxnSpLocks noChangeShapeType="1"/>
                <a:stCxn id="7215" idx="6"/>
                <a:endCxn id="7182" idx="2"/>
              </p:cNvCxnSpPr>
              <p:nvPr/>
            </p:nvCxnSpPr>
            <p:spPr bwMode="auto">
              <a:xfrm>
                <a:off x="1851" y="3478"/>
                <a:ext cx="1214" cy="0"/>
              </a:xfrm>
              <a:prstGeom prst="straightConnector1">
                <a:avLst/>
              </a:prstGeom>
              <a:noFill/>
              <a:ln w="12700">
                <a:solidFill>
                  <a:schemeClr val="tx1"/>
                </a:solidFill>
                <a:round/>
                <a:headEnd type="none" w="lg" len="lg"/>
                <a:tailEnd type="none" w="lg" len="lg"/>
              </a:ln>
            </p:spPr>
          </p:cxnSp>
          <p:sp>
            <p:nvSpPr>
              <p:cNvPr id="7209" name="Text Box 74"/>
              <p:cNvSpPr txBox="1">
                <a:spLocks noChangeArrowheads="1"/>
              </p:cNvSpPr>
              <p:nvPr/>
            </p:nvSpPr>
            <p:spPr bwMode="auto">
              <a:xfrm>
                <a:off x="639" y="2400"/>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S1</a:t>
                </a:r>
                <a:r>
                  <a:rPr lang="en-US" sz="2000" b="1"/>
                  <a:t>(t)</a:t>
                </a:r>
              </a:p>
            </p:txBody>
          </p:sp>
          <p:sp>
            <p:nvSpPr>
              <p:cNvPr id="7210" name="Oval 75"/>
              <p:cNvSpPr>
                <a:spLocks noChangeArrowheads="1"/>
              </p:cNvSpPr>
              <p:nvPr/>
            </p:nvSpPr>
            <p:spPr bwMode="auto">
              <a:xfrm>
                <a:off x="408" y="2550"/>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7211" name="Text Box 76"/>
              <p:cNvSpPr txBox="1">
                <a:spLocks noChangeArrowheads="1"/>
              </p:cNvSpPr>
              <p:nvPr/>
            </p:nvSpPr>
            <p:spPr bwMode="auto">
              <a:xfrm>
                <a:off x="474" y="250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cxnSp>
            <p:nvCxnSpPr>
              <p:cNvPr id="7212" name="AutoShape 77"/>
              <p:cNvCxnSpPr>
                <a:cxnSpLocks noChangeShapeType="1"/>
                <a:stCxn id="7211" idx="2"/>
                <a:endCxn id="7207" idx="2"/>
              </p:cNvCxnSpPr>
              <p:nvPr/>
            </p:nvCxnSpPr>
            <p:spPr bwMode="auto">
              <a:xfrm rot="16200000" flipH="1">
                <a:off x="544" y="2941"/>
                <a:ext cx="566" cy="508"/>
              </a:xfrm>
              <a:prstGeom prst="bentConnector2">
                <a:avLst/>
              </a:prstGeom>
              <a:noFill/>
              <a:ln w="12700">
                <a:solidFill>
                  <a:schemeClr val="tx1"/>
                </a:solidFill>
                <a:miter lim="800000"/>
                <a:headEnd type="none" w="lg" len="lg"/>
                <a:tailEnd type="none" w="lg" len="lg"/>
              </a:ln>
            </p:spPr>
          </p:cxnSp>
          <p:grpSp>
            <p:nvGrpSpPr>
              <p:cNvPr id="7213" name="Group 78"/>
              <p:cNvGrpSpPr>
                <a:grpSpLocks/>
              </p:cNvGrpSpPr>
              <p:nvPr/>
            </p:nvGrpSpPr>
            <p:grpSpPr bwMode="auto">
              <a:xfrm>
                <a:off x="1753" y="3008"/>
                <a:ext cx="111" cy="216"/>
                <a:chOff x="2009" y="2933"/>
                <a:chExt cx="111" cy="216"/>
              </a:xfrm>
            </p:grpSpPr>
            <p:sp>
              <p:nvSpPr>
                <p:cNvPr id="7220" name="Line 79"/>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7221" name="Line 80"/>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7222" name="Line 81"/>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7223" name="Line 82"/>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7224" name="Line 83"/>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7225" name="Line 84"/>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7226" name="Line 85"/>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7214" name="AutoShape 86"/>
              <p:cNvCxnSpPr>
                <a:cxnSpLocks noChangeShapeType="1"/>
                <a:stCxn id="7220" idx="0"/>
                <a:endCxn id="7260" idx="4"/>
              </p:cNvCxnSpPr>
              <p:nvPr/>
            </p:nvCxnSpPr>
            <p:spPr bwMode="auto">
              <a:xfrm flipH="1" flipV="1">
                <a:off x="1799" y="2723"/>
                <a:ext cx="2" cy="285"/>
              </a:xfrm>
              <a:prstGeom prst="straightConnector1">
                <a:avLst/>
              </a:prstGeom>
              <a:noFill/>
              <a:ln w="12700">
                <a:solidFill>
                  <a:schemeClr val="tx1"/>
                </a:solidFill>
                <a:round/>
                <a:headEnd type="none" w="lg" len="lg"/>
                <a:tailEnd type="none" w="lg" len="lg"/>
              </a:ln>
            </p:spPr>
          </p:cxnSp>
          <p:sp>
            <p:nvSpPr>
              <p:cNvPr id="7215" name="Oval 87"/>
              <p:cNvSpPr>
                <a:spLocks noChangeArrowheads="1"/>
              </p:cNvSpPr>
              <p:nvPr/>
            </p:nvSpPr>
            <p:spPr bwMode="auto">
              <a:xfrm>
                <a:off x="1768" y="3439"/>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7216" name="AutoShape 88"/>
              <p:cNvCxnSpPr>
                <a:cxnSpLocks noChangeShapeType="1"/>
                <a:stCxn id="7222" idx="1"/>
                <a:endCxn id="7215" idx="0"/>
              </p:cNvCxnSpPr>
              <p:nvPr/>
            </p:nvCxnSpPr>
            <p:spPr bwMode="auto">
              <a:xfrm>
                <a:off x="1810" y="3224"/>
                <a:ext cx="0" cy="215"/>
              </a:xfrm>
              <a:prstGeom prst="straightConnector1">
                <a:avLst/>
              </a:prstGeom>
              <a:noFill/>
              <a:ln w="12700">
                <a:solidFill>
                  <a:schemeClr val="tx1"/>
                </a:solidFill>
                <a:round/>
                <a:headEnd type="none" w="lg" len="lg"/>
                <a:tailEnd type="none" w="lg" len="lg"/>
              </a:ln>
            </p:spPr>
          </p:cxnSp>
          <p:cxnSp>
            <p:nvCxnSpPr>
              <p:cNvPr id="7217" name="AutoShape 89"/>
              <p:cNvCxnSpPr>
                <a:cxnSpLocks noChangeShapeType="1"/>
                <a:stCxn id="7215" idx="2"/>
                <a:endCxn id="7207" idx="6"/>
              </p:cNvCxnSpPr>
              <p:nvPr/>
            </p:nvCxnSpPr>
            <p:spPr bwMode="auto">
              <a:xfrm flipH="1">
                <a:off x="1164" y="3478"/>
                <a:ext cx="604" cy="0"/>
              </a:xfrm>
              <a:prstGeom prst="straightConnector1">
                <a:avLst/>
              </a:prstGeom>
              <a:noFill/>
              <a:ln w="12700">
                <a:solidFill>
                  <a:schemeClr val="tx1"/>
                </a:solidFill>
                <a:round/>
                <a:headEnd type="none" w="lg" len="lg"/>
                <a:tailEnd type="none" w="lg" len="lg"/>
              </a:ln>
            </p:spPr>
          </p:cxnSp>
          <p:sp>
            <p:nvSpPr>
              <p:cNvPr id="7218" name="Text Box 90"/>
              <p:cNvSpPr txBox="1">
                <a:spLocks noChangeArrowheads="1"/>
              </p:cNvSpPr>
              <p:nvPr/>
            </p:nvSpPr>
            <p:spPr bwMode="auto">
              <a:xfrm>
                <a:off x="1881" y="3006"/>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sp>
            <p:nvSpPr>
              <p:cNvPr id="7219" name="Text Box 91"/>
              <p:cNvSpPr txBox="1">
                <a:spLocks noChangeArrowheads="1"/>
              </p:cNvSpPr>
              <p:nvPr/>
            </p:nvSpPr>
            <p:spPr bwMode="auto">
              <a:xfrm>
                <a:off x="1335" y="2723"/>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grpSp>
      </p:grpSp>
      <p:graphicFrame>
        <p:nvGraphicFramePr>
          <p:cNvPr id="7171" name="Object 92"/>
          <p:cNvGraphicFramePr>
            <a:graphicFrameLocks noChangeAspect="1"/>
          </p:cNvGraphicFramePr>
          <p:nvPr/>
        </p:nvGraphicFramePr>
        <p:xfrm>
          <a:off x="4849813" y="4260850"/>
          <a:ext cx="2312987" cy="1377950"/>
        </p:xfrm>
        <a:graphic>
          <a:graphicData uri="http://schemas.openxmlformats.org/presentationml/2006/ole">
            <p:oleObj spid="_x0000_s7171" name="Equation" r:id="rId4" imgW="1193760" imgH="711000" progId="Equation.3">
              <p:embed/>
            </p:oleObj>
          </a:graphicData>
        </a:graphic>
      </p:graphicFrame>
      <p:graphicFrame>
        <p:nvGraphicFramePr>
          <p:cNvPr id="7172" name="Object 93"/>
          <p:cNvGraphicFramePr>
            <a:graphicFrameLocks noChangeAspect="1"/>
          </p:cNvGraphicFramePr>
          <p:nvPr>
            <p:ph sz="quarter" idx="3"/>
          </p:nvPr>
        </p:nvGraphicFramePr>
        <p:xfrm>
          <a:off x="7292975" y="4251325"/>
          <a:ext cx="1774825" cy="1082675"/>
        </p:xfrm>
        <a:graphic>
          <a:graphicData uri="http://schemas.openxmlformats.org/presentationml/2006/ole">
            <p:oleObj spid="_x0000_s7172" name="Equation" r:id="rId5" imgW="749160" imgH="457200" progId="Equation.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Date Placeholder 5"/>
          <p:cNvSpPr>
            <a:spLocks noGrp="1"/>
          </p:cNvSpPr>
          <p:nvPr>
            <p:ph type="dt" sz="quarter" idx="10"/>
          </p:nvPr>
        </p:nvSpPr>
        <p:spPr>
          <a:noFill/>
        </p:spPr>
        <p:txBody>
          <a:bodyPr/>
          <a:lstStyle/>
          <a:p>
            <a:r>
              <a:rPr lang="en-US"/>
              <a:t>ECEN 301</a:t>
            </a:r>
          </a:p>
        </p:txBody>
      </p:sp>
      <p:sp>
        <p:nvSpPr>
          <p:cNvPr id="8196" name="Footer Placeholder 6"/>
          <p:cNvSpPr>
            <a:spLocks noGrp="1"/>
          </p:cNvSpPr>
          <p:nvPr>
            <p:ph type="ftr" sz="quarter" idx="11"/>
          </p:nvPr>
        </p:nvSpPr>
        <p:spPr>
          <a:noFill/>
        </p:spPr>
        <p:txBody>
          <a:bodyPr/>
          <a:lstStyle/>
          <a:p>
            <a:r>
              <a:rPr lang="en-US"/>
              <a:t>Discussion #18 – Operational Amplifiers</a:t>
            </a:r>
          </a:p>
        </p:txBody>
      </p:sp>
      <p:sp>
        <p:nvSpPr>
          <p:cNvPr id="8197" name="Slide Number Placeholder 7"/>
          <p:cNvSpPr>
            <a:spLocks noGrp="1"/>
          </p:cNvSpPr>
          <p:nvPr>
            <p:ph type="sldNum" sz="quarter" idx="12"/>
          </p:nvPr>
        </p:nvSpPr>
        <p:spPr>
          <a:noFill/>
        </p:spPr>
        <p:txBody>
          <a:bodyPr/>
          <a:lstStyle/>
          <a:p>
            <a:pPr lvl="1"/>
            <a:fld id="{7EBC8C46-629A-435A-B597-4F47437A080E}" type="slidenum">
              <a:rPr lang="en-US"/>
              <a:pPr lvl="1"/>
              <a:t>15</a:t>
            </a:fld>
            <a:endParaRPr lang="en-US"/>
          </a:p>
        </p:txBody>
      </p:sp>
      <p:sp>
        <p:nvSpPr>
          <p:cNvPr id="8198" name="Rectangle 2"/>
          <p:cNvSpPr>
            <a:spLocks noGrp="1" noChangeArrowheads="1"/>
          </p:cNvSpPr>
          <p:nvPr>
            <p:ph type="title"/>
          </p:nvPr>
        </p:nvSpPr>
        <p:spPr/>
        <p:txBody>
          <a:bodyPr/>
          <a:lstStyle/>
          <a:p>
            <a:r>
              <a:rPr lang="en-US" smtClean="0"/>
              <a:t>Op-Amps – Closed-Loop Mode</a:t>
            </a:r>
          </a:p>
        </p:txBody>
      </p:sp>
      <p:sp>
        <p:nvSpPr>
          <p:cNvPr id="8199"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Differential Amplifier</a:t>
            </a:r>
            <a:r>
              <a:rPr lang="en-US" sz="2800" smtClean="0"/>
              <a:t>: the signal to be amplified is the difference of two signals</a:t>
            </a:r>
          </a:p>
        </p:txBody>
      </p:sp>
      <p:grpSp>
        <p:nvGrpSpPr>
          <p:cNvPr id="8200" name="Group 4"/>
          <p:cNvGrpSpPr>
            <a:grpSpLocks/>
          </p:cNvGrpSpPr>
          <p:nvPr/>
        </p:nvGrpSpPr>
        <p:grpSpPr bwMode="auto">
          <a:xfrm>
            <a:off x="76200" y="2424113"/>
            <a:ext cx="4468813" cy="3395662"/>
            <a:chOff x="408" y="1527"/>
            <a:chExt cx="2815" cy="2139"/>
          </a:xfrm>
        </p:grpSpPr>
        <p:sp>
          <p:nvSpPr>
            <p:cNvPr id="8201" name="Text Box 5"/>
            <p:cNvSpPr txBox="1">
              <a:spLocks noChangeArrowheads="1"/>
            </p:cNvSpPr>
            <p:nvPr/>
          </p:nvSpPr>
          <p:spPr bwMode="auto">
            <a:xfrm>
              <a:off x="2326" y="1527"/>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grpSp>
          <p:nvGrpSpPr>
            <p:cNvPr id="8202" name="Group 6"/>
            <p:cNvGrpSpPr>
              <a:grpSpLocks/>
            </p:cNvGrpSpPr>
            <p:nvPr/>
          </p:nvGrpSpPr>
          <p:grpSpPr bwMode="auto">
            <a:xfrm>
              <a:off x="408" y="1743"/>
              <a:ext cx="2815" cy="1923"/>
              <a:chOff x="408" y="1743"/>
              <a:chExt cx="2815" cy="1923"/>
            </a:xfrm>
          </p:grpSpPr>
          <p:grpSp>
            <p:nvGrpSpPr>
              <p:cNvPr id="8203" name="Group 7"/>
              <p:cNvGrpSpPr>
                <a:grpSpLocks/>
              </p:cNvGrpSpPr>
              <p:nvPr/>
            </p:nvGrpSpPr>
            <p:grpSpPr bwMode="auto">
              <a:xfrm>
                <a:off x="1751" y="2109"/>
                <a:ext cx="1400" cy="768"/>
                <a:chOff x="1326" y="1742"/>
                <a:chExt cx="1400" cy="768"/>
              </a:xfrm>
            </p:grpSpPr>
            <p:sp>
              <p:nvSpPr>
                <p:cNvPr id="8278" name="AutoShape 8"/>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8279" name="Text Box 9"/>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8280" name="Text Box 10"/>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8281" name="Line 11"/>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8282" name="Oval 12"/>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8283" name="Oval 13"/>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8284" name="Line 14"/>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8285" name="Line 15"/>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8286" name="Oval 16"/>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8204" name="Oval 17"/>
              <p:cNvSpPr>
                <a:spLocks noChangeArrowheads="1"/>
              </p:cNvSpPr>
              <p:nvPr/>
            </p:nvSpPr>
            <p:spPr bwMode="auto">
              <a:xfrm>
                <a:off x="3065" y="343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8205" name="Text Box 18"/>
              <p:cNvSpPr txBox="1">
                <a:spLocks noChangeArrowheads="1"/>
              </p:cNvSpPr>
              <p:nvPr/>
            </p:nvSpPr>
            <p:spPr bwMode="auto">
              <a:xfrm>
                <a:off x="2999" y="2575"/>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8206" name="Text Box 19"/>
              <p:cNvSpPr txBox="1">
                <a:spLocks noChangeArrowheads="1"/>
              </p:cNvSpPr>
              <p:nvPr/>
            </p:nvSpPr>
            <p:spPr bwMode="auto">
              <a:xfrm>
                <a:off x="1849" y="2358"/>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8207" name="Line 20"/>
              <p:cNvSpPr>
                <a:spLocks noChangeShapeType="1"/>
              </p:cNvSpPr>
              <p:nvPr/>
            </p:nvSpPr>
            <p:spPr bwMode="auto">
              <a:xfrm flipV="1">
                <a:off x="1840" y="2405"/>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8208" name="Group 21"/>
              <p:cNvGrpSpPr>
                <a:grpSpLocks/>
              </p:cNvGrpSpPr>
              <p:nvPr/>
            </p:nvGrpSpPr>
            <p:grpSpPr bwMode="auto">
              <a:xfrm rot="5400000" flipH="1" flipV="1">
                <a:off x="2426" y="1655"/>
                <a:ext cx="112" cy="287"/>
                <a:chOff x="3450" y="2313"/>
                <a:chExt cx="111" cy="216"/>
              </a:xfrm>
            </p:grpSpPr>
            <p:sp>
              <p:nvSpPr>
                <p:cNvPr id="8271" name="Line 2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8272" name="Line 2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8273" name="Line 2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8274" name="Line 2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8275" name="Line 2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8276" name="Line 2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8277" name="Line 2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8209" name="AutoShape 29"/>
              <p:cNvCxnSpPr>
                <a:cxnSpLocks noChangeShapeType="1"/>
                <a:stCxn id="8283" idx="0"/>
                <a:endCxn id="8271" idx="0"/>
              </p:cNvCxnSpPr>
              <p:nvPr/>
            </p:nvCxnSpPr>
            <p:spPr bwMode="auto">
              <a:xfrm rot="-5400000">
                <a:off x="1829" y="1771"/>
                <a:ext cx="473" cy="546"/>
              </a:xfrm>
              <a:prstGeom prst="bentConnector2">
                <a:avLst/>
              </a:prstGeom>
              <a:noFill/>
              <a:ln w="12700">
                <a:solidFill>
                  <a:schemeClr val="tx1"/>
                </a:solidFill>
                <a:miter lim="800000"/>
                <a:headEnd type="none" w="lg" len="lg"/>
                <a:tailEnd type="none" w="lg" len="lg"/>
              </a:ln>
            </p:spPr>
          </p:cxnSp>
          <p:cxnSp>
            <p:nvCxnSpPr>
              <p:cNvPr id="8210" name="AutoShape 30"/>
              <p:cNvCxnSpPr>
                <a:cxnSpLocks noChangeShapeType="1"/>
                <a:stCxn id="8286" idx="0"/>
                <a:endCxn id="8273" idx="1"/>
              </p:cNvCxnSpPr>
              <p:nvPr/>
            </p:nvCxnSpPr>
            <p:spPr bwMode="auto">
              <a:xfrm rot="5400000" flipH="1">
                <a:off x="2539" y="1884"/>
                <a:ext cx="657" cy="484"/>
              </a:xfrm>
              <a:prstGeom prst="bentConnector2">
                <a:avLst/>
              </a:prstGeom>
              <a:noFill/>
              <a:ln w="12700">
                <a:solidFill>
                  <a:schemeClr val="tx1"/>
                </a:solidFill>
                <a:miter lim="800000"/>
                <a:headEnd type="none" w="lg" len="lg"/>
                <a:tailEnd type="none" w="lg" len="lg"/>
              </a:ln>
            </p:spPr>
          </p:cxnSp>
          <p:grpSp>
            <p:nvGrpSpPr>
              <p:cNvPr id="8211" name="Group 31"/>
              <p:cNvGrpSpPr>
                <a:grpSpLocks/>
              </p:cNvGrpSpPr>
              <p:nvPr/>
            </p:nvGrpSpPr>
            <p:grpSpPr bwMode="auto">
              <a:xfrm rot="5400000" flipH="1" flipV="1">
                <a:off x="1378" y="2545"/>
                <a:ext cx="112" cy="287"/>
                <a:chOff x="3450" y="2313"/>
                <a:chExt cx="111" cy="216"/>
              </a:xfrm>
            </p:grpSpPr>
            <p:sp>
              <p:nvSpPr>
                <p:cNvPr id="8264" name="Line 3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8265" name="Line 3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8266" name="Line 3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8267" name="Line 3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8268" name="Line 3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8269" name="Line 3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8270" name="Line 3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8212" name="AutoShape 39"/>
              <p:cNvCxnSpPr>
                <a:cxnSpLocks noChangeShapeType="1"/>
                <a:stCxn id="8263" idx="0"/>
                <a:endCxn id="8264" idx="0"/>
              </p:cNvCxnSpPr>
              <p:nvPr/>
            </p:nvCxnSpPr>
            <p:spPr bwMode="auto">
              <a:xfrm rot="-5400000">
                <a:off x="1119" y="2701"/>
                <a:ext cx="175" cy="167"/>
              </a:xfrm>
              <a:prstGeom prst="bentConnector2">
                <a:avLst/>
              </a:prstGeom>
              <a:noFill/>
              <a:ln w="12700">
                <a:solidFill>
                  <a:schemeClr val="tx1"/>
                </a:solidFill>
                <a:miter lim="800000"/>
                <a:headEnd type="none" w="lg" len="lg"/>
                <a:tailEnd type="none" w="lg" len="lg"/>
              </a:ln>
            </p:spPr>
          </p:cxnSp>
          <p:cxnSp>
            <p:nvCxnSpPr>
              <p:cNvPr id="8213" name="AutoShape 40"/>
              <p:cNvCxnSpPr>
                <a:cxnSpLocks noChangeShapeType="1"/>
                <a:stCxn id="8282" idx="2"/>
                <a:endCxn id="8266" idx="1"/>
              </p:cNvCxnSpPr>
              <p:nvPr/>
            </p:nvCxnSpPr>
            <p:spPr bwMode="auto">
              <a:xfrm flipH="1">
                <a:off x="1577" y="2685"/>
                <a:ext cx="180" cy="2"/>
              </a:xfrm>
              <a:prstGeom prst="straightConnector1">
                <a:avLst/>
              </a:prstGeom>
              <a:noFill/>
              <a:ln w="12700">
                <a:solidFill>
                  <a:schemeClr val="tx1"/>
                </a:solidFill>
                <a:round/>
                <a:headEnd type="none" w="lg" len="lg"/>
                <a:tailEnd type="none" w="lg" len="lg"/>
              </a:ln>
            </p:spPr>
          </p:cxnSp>
          <p:grpSp>
            <p:nvGrpSpPr>
              <p:cNvPr id="8214" name="Group 41"/>
              <p:cNvGrpSpPr>
                <a:grpSpLocks/>
              </p:cNvGrpSpPr>
              <p:nvPr/>
            </p:nvGrpSpPr>
            <p:grpSpPr bwMode="auto">
              <a:xfrm>
                <a:off x="550" y="2872"/>
                <a:ext cx="740" cy="404"/>
                <a:chOff x="77" y="2455"/>
                <a:chExt cx="740" cy="404"/>
              </a:xfrm>
            </p:grpSpPr>
            <p:sp>
              <p:nvSpPr>
                <p:cNvPr id="8261" name="Text Box 42"/>
                <p:cNvSpPr txBox="1">
                  <a:spLocks noChangeArrowheads="1"/>
                </p:cNvSpPr>
                <p:nvPr/>
              </p:nvSpPr>
              <p:spPr bwMode="auto">
                <a:xfrm>
                  <a:off x="77" y="2496"/>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S2</a:t>
                  </a:r>
                  <a:r>
                    <a:rPr lang="en-US" sz="2000" b="1"/>
                    <a:t>(t)</a:t>
                  </a:r>
                </a:p>
              </p:txBody>
            </p:sp>
            <p:sp>
              <p:nvSpPr>
                <p:cNvPr id="8262" name="Oval 43"/>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8263" name="Text Box 44"/>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8215" name="Text Box 45"/>
              <p:cNvSpPr txBox="1">
                <a:spLocks noChangeArrowheads="1"/>
              </p:cNvSpPr>
              <p:nvPr/>
            </p:nvSpPr>
            <p:spPr bwMode="auto">
              <a:xfrm>
                <a:off x="1930" y="2508"/>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8216" name="Text Box 46"/>
              <p:cNvSpPr txBox="1">
                <a:spLocks noChangeArrowheads="1"/>
              </p:cNvSpPr>
              <p:nvPr/>
            </p:nvSpPr>
            <p:spPr bwMode="auto">
              <a:xfrm>
                <a:off x="1913" y="2050"/>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8217" name="AutoShape 47"/>
              <p:cNvCxnSpPr>
                <a:cxnSpLocks noChangeShapeType="1"/>
                <a:stCxn id="8229" idx="0"/>
                <a:endCxn id="8263" idx="2"/>
              </p:cNvCxnSpPr>
              <p:nvPr/>
            </p:nvCxnSpPr>
            <p:spPr bwMode="auto">
              <a:xfrm flipV="1">
                <a:off x="1123" y="3276"/>
                <a:ext cx="0" cy="163"/>
              </a:xfrm>
              <a:prstGeom prst="straightConnector1">
                <a:avLst/>
              </a:prstGeom>
              <a:noFill/>
              <a:ln w="12700">
                <a:solidFill>
                  <a:schemeClr val="tx1"/>
                </a:solidFill>
                <a:round/>
                <a:headEnd type="none" w="lg" len="lg"/>
                <a:tailEnd type="none" w="lg" len="lg"/>
              </a:ln>
            </p:spPr>
          </p:cxnSp>
          <p:sp>
            <p:nvSpPr>
              <p:cNvPr id="8218" name="Line 48"/>
              <p:cNvSpPr>
                <a:spLocks noChangeShapeType="1"/>
              </p:cNvSpPr>
              <p:nvPr/>
            </p:nvSpPr>
            <p:spPr bwMode="auto">
              <a:xfrm flipH="1">
                <a:off x="2307" y="1926"/>
                <a:ext cx="298" cy="0"/>
              </a:xfrm>
              <a:prstGeom prst="line">
                <a:avLst/>
              </a:prstGeom>
              <a:noFill/>
              <a:ln w="12700">
                <a:solidFill>
                  <a:schemeClr val="tx1"/>
                </a:solidFill>
                <a:round/>
                <a:headEnd type="none" w="lg" len="lg"/>
                <a:tailEnd type="stealth" w="lg" len="lg"/>
              </a:ln>
            </p:spPr>
            <p:txBody>
              <a:bodyPr/>
              <a:lstStyle/>
              <a:p>
                <a:endParaRPr lang="en-US"/>
              </a:p>
            </p:txBody>
          </p:sp>
          <p:sp>
            <p:nvSpPr>
              <p:cNvPr id="8219" name="Text Box 49"/>
              <p:cNvSpPr txBox="1">
                <a:spLocks noChangeArrowheads="1"/>
              </p:cNvSpPr>
              <p:nvPr/>
            </p:nvSpPr>
            <p:spPr bwMode="auto">
              <a:xfrm>
                <a:off x="2416" y="1878"/>
                <a:ext cx="20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p>
            </p:txBody>
          </p:sp>
          <p:grpSp>
            <p:nvGrpSpPr>
              <p:cNvPr id="8220" name="Group 50"/>
              <p:cNvGrpSpPr>
                <a:grpSpLocks/>
              </p:cNvGrpSpPr>
              <p:nvPr/>
            </p:nvGrpSpPr>
            <p:grpSpPr bwMode="auto">
              <a:xfrm rot="5400000" flipH="1" flipV="1">
                <a:off x="1357" y="2188"/>
                <a:ext cx="112" cy="287"/>
                <a:chOff x="3450" y="2313"/>
                <a:chExt cx="111" cy="216"/>
              </a:xfrm>
            </p:grpSpPr>
            <p:sp>
              <p:nvSpPr>
                <p:cNvPr id="8254"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8255"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8256"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8257"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8258"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8259"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8260"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8221" name="Text Box 58"/>
              <p:cNvSpPr txBox="1">
                <a:spLocks noChangeArrowheads="1"/>
              </p:cNvSpPr>
              <p:nvPr/>
            </p:nvSpPr>
            <p:spPr bwMode="auto">
              <a:xfrm>
                <a:off x="1260" y="2060"/>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8222" name="AutoShape 59"/>
              <p:cNvCxnSpPr>
                <a:cxnSpLocks noChangeShapeType="1"/>
                <a:stCxn id="8233" idx="0"/>
                <a:endCxn id="8254" idx="0"/>
              </p:cNvCxnSpPr>
              <p:nvPr/>
            </p:nvCxnSpPr>
            <p:spPr bwMode="auto">
              <a:xfrm rot="-5400000">
                <a:off x="838" y="2075"/>
                <a:ext cx="168" cy="697"/>
              </a:xfrm>
              <a:prstGeom prst="bentConnector2">
                <a:avLst/>
              </a:prstGeom>
              <a:noFill/>
              <a:ln w="12700">
                <a:solidFill>
                  <a:schemeClr val="tx1"/>
                </a:solidFill>
                <a:miter lim="800000"/>
                <a:headEnd type="none" w="lg" len="lg"/>
                <a:tailEnd type="none" w="lg" len="lg"/>
              </a:ln>
            </p:spPr>
          </p:cxnSp>
          <p:cxnSp>
            <p:nvCxnSpPr>
              <p:cNvPr id="8223" name="AutoShape 60"/>
              <p:cNvCxnSpPr>
                <a:cxnSpLocks noChangeShapeType="1"/>
                <a:endCxn id="8256" idx="1"/>
              </p:cNvCxnSpPr>
              <p:nvPr/>
            </p:nvCxnSpPr>
            <p:spPr bwMode="auto">
              <a:xfrm flipH="1">
                <a:off x="1557" y="2328"/>
                <a:ext cx="180" cy="2"/>
              </a:xfrm>
              <a:prstGeom prst="straightConnector1">
                <a:avLst/>
              </a:prstGeom>
              <a:noFill/>
              <a:ln w="12700">
                <a:solidFill>
                  <a:schemeClr val="tx1"/>
                </a:solidFill>
                <a:round/>
                <a:headEnd type="none" w="lg" len="lg"/>
                <a:tailEnd type="none" w="lg" len="lg"/>
              </a:ln>
            </p:spPr>
          </p:cxnSp>
          <p:sp>
            <p:nvSpPr>
              <p:cNvPr id="8224" name="Line 61"/>
              <p:cNvSpPr>
                <a:spLocks noChangeShapeType="1"/>
              </p:cNvSpPr>
              <p:nvPr/>
            </p:nvSpPr>
            <p:spPr bwMode="auto">
              <a:xfrm>
                <a:off x="1269" y="2440"/>
                <a:ext cx="255" cy="0"/>
              </a:xfrm>
              <a:prstGeom prst="line">
                <a:avLst/>
              </a:prstGeom>
              <a:noFill/>
              <a:ln w="12700">
                <a:solidFill>
                  <a:schemeClr val="tx1"/>
                </a:solidFill>
                <a:round/>
                <a:headEnd type="none" w="lg" len="lg"/>
                <a:tailEnd type="stealth" w="lg" len="lg"/>
              </a:ln>
            </p:spPr>
            <p:txBody>
              <a:bodyPr/>
              <a:lstStyle/>
              <a:p>
                <a:endParaRPr lang="en-US"/>
              </a:p>
            </p:txBody>
          </p:sp>
          <p:sp>
            <p:nvSpPr>
              <p:cNvPr id="8225" name="Text Box 62"/>
              <p:cNvSpPr txBox="1">
                <a:spLocks noChangeArrowheads="1"/>
              </p:cNvSpPr>
              <p:nvPr/>
            </p:nvSpPr>
            <p:spPr bwMode="auto">
              <a:xfrm>
                <a:off x="1335" y="2392"/>
                <a:ext cx="201"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p>
            </p:txBody>
          </p:sp>
          <p:sp>
            <p:nvSpPr>
              <p:cNvPr id="8226" name="Text Box 63"/>
              <p:cNvSpPr txBox="1">
                <a:spLocks noChangeArrowheads="1"/>
              </p:cNvSpPr>
              <p:nvPr/>
            </p:nvSpPr>
            <p:spPr bwMode="auto">
              <a:xfrm>
                <a:off x="1859" y="2700"/>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p>
            </p:txBody>
          </p:sp>
          <p:sp>
            <p:nvSpPr>
              <p:cNvPr id="8227" name="Line 64"/>
              <p:cNvSpPr>
                <a:spLocks noChangeShapeType="1"/>
              </p:cNvSpPr>
              <p:nvPr/>
            </p:nvSpPr>
            <p:spPr bwMode="auto">
              <a:xfrm flipV="1">
                <a:off x="1850" y="2747"/>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8228" name="Group 65"/>
              <p:cNvGrpSpPr>
                <a:grpSpLocks/>
              </p:cNvGrpSpPr>
              <p:nvPr/>
            </p:nvGrpSpPr>
            <p:grpSpPr bwMode="auto">
              <a:xfrm>
                <a:off x="1920" y="3478"/>
                <a:ext cx="240" cy="188"/>
                <a:chOff x="1235" y="3264"/>
                <a:chExt cx="288" cy="216"/>
              </a:xfrm>
            </p:grpSpPr>
            <p:grpSp>
              <p:nvGrpSpPr>
                <p:cNvPr id="8249" name="Group 66"/>
                <p:cNvGrpSpPr>
                  <a:grpSpLocks/>
                </p:cNvGrpSpPr>
                <p:nvPr/>
              </p:nvGrpSpPr>
              <p:grpSpPr bwMode="auto">
                <a:xfrm>
                  <a:off x="1235" y="3383"/>
                  <a:ext cx="288" cy="97"/>
                  <a:chOff x="1235" y="3383"/>
                  <a:chExt cx="288" cy="97"/>
                </a:xfrm>
              </p:grpSpPr>
              <p:sp>
                <p:nvSpPr>
                  <p:cNvPr id="8251" name="Freeform 67"/>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8252" name="Line 68"/>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8253" name="Line 69"/>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8250" name="AutoShape 70"/>
                <p:cNvCxnSpPr>
                  <a:cxnSpLocks noChangeShapeType="1"/>
                  <a:stCxn id="8251"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8229" name="Oval 71"/>
              <p:cNvSpPr>
                <a:spLocks noChangeArrowheads="1"/>
              </p:cNvSpPr>
              <p:nvPr/>
            </p:nvSpPr>
            <p:spPr bwMode="auto">
              <a:xfrm>
                <a:off x="1081" y="3439"/>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8230" name="AutoShape 72"/>
              <p:cNvCxnSpPr>
                <a:cxnSpLocks noChangeShapeType="1"/>
                <a:stCxn id="8237" idx="6"/>
                <a:endCxn id="8204" idx="2"/>
              </p:cNvCxnSpPr>
              <p:nvPr/>
            </p:nvCxnSpPr>
            <p:spPr bwMode="auto">
              <a:xfrm>
                <a:off x="1851" y="3478"/>
                <a:ext cx="1214" cy="0"/>
              </a:xfrm>
              <a:prstGeom prst="straightConnector1">
                <a:avLst/>
              </a:prstGeom>
              <a:noFill/>
              <a:ln w="12700">
                <a:solidFill>
                  <a:schemeClr val="tx1"/>
                </a:solidFill>
                <a:round/>
                <a:headEnd type="none" w="lg" len="lg"/>
                <a:tailEnd type="none" w="lg" len="lg"/>
              </a:ln>
            </p:spPr>
          </p:cxnSp>
          <p:sp>
            <p:nvSpPr>
              <p:cNvPr id="8231" name="Text Box 73"/>
              <p:cNvSpPr txBox="1">
                <a:spLocks noChangeArrowheads="1"/>
              </p:cNvSpPr>
              <p:nvPr/>
            </p:nvSpPr>
            <p:spPr bwMode="auto">
              <a:xfrm>
                <a:off x="639" y="2400"/>
                <a:ext cx="4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S1</a:t>
                </a:r>
                <a:r>
                  <a:rPr lang="en-US" sz="2000" b="1"/>
                  <a:t>(t)</a:t>
                </a:r>
              </a:p>
            </p:txBody>
          </p:sp>
          <p:sp>
            <p:nvSpPr>
              <p:cNvPr id="8232" name="Oval 74"/>
              <p:cNvSpPr>
                <a:spLocks noChangeArrowheads="1"/>
              </p:cNvSpPr>
              <p:nvPr/>
            </p:nvSpPr>
            <p:spPr bwMode="auto">
              <a:xfrm>
                <a:off x="408" y="2550"/>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8233" name="Text Box 75"/>
              <p:cNvSpPr txBox="1">
                <a:spLocks noChangeArrowheads="1"/>
              </p:cNvSpPr>
              <p:nvPr/>
            </p:nvSpPr>
            <p:spPr bwMode="auto">
              <a:xfrm>
                <a:off x="474" y="250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cxnSp>
            <p:nvCxnSpPr>
              <p:cNvPr id="8234" name="AutoShape 76"/>
              <p:cNvCxnSpPr>
                <a:cxnSpLocks noChangeShapeType="1"/>
                <a:stCxn id="8233" idx="2"/>
                <a:endCxn id="8229" idx="2"/>
              </p:cNvCxnSpPr>
              <p:nvPr/>
            </p:nvCxnSpPr>
            <p:spPr bwMode="auto">
              <a:xfrm rot="16200000" flipH="1">
                <a:off x="544" y="2941"/>
                <a:ext cx="566" cy="508"/>
              </a:xfrm>
              <a:prstGeom prst="bentConnector2">
                <a:avLst/>
              </a:prstGeom>
              <a:noFill/>
              <a:ln w="12700">
                <a:solidFill>
                  <a:schemeClr val="tx1"/>
                </a:solidFill>
                <a:miter lim="800000"/>
                <a:headEnd type="none" w="lg" len="lg"/>
                <a:tailEnd type="none" w="lg" len="lg"/>
              </a:ln>
            </p:spPr>
          </p:cxnSp>
          <p:grpSp>
            <p:nvGrpSpPr>
              <p:cNvPr id="8235" name="Group 77"/>
              <p:cNvGrpSpPr>
                <a:grpSpLocks/>
              </p:cNvGrpSpPr>
              <p:nvPr/>
            </p:nvGrpSpPr>
            <p:grpSpPr bwMode="auto">
              <a:xfrm>
                <a:off x="1753" y="3008"/>
                <a:ext cx="111" cy="216"/>
                <a:chOff x="2009" y="2933"/>
                <a:chExt cx="111" cy="216"/>
              </a:xfrm>
            </p:grpSpPr>
            <p:sp>
              <p:nvSpPr>
                <p:cNvPr id="8242" name="Line 78"/>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8243" name="Line 79"/>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8244" name="Line 80"/>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8245" name="Line 81"/>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8246" name="Line 82"/>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8247" name="Line 83"/>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8248" name="Line 84"/>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8236" name="AutoShape 85"/>
              <p:cNvCxnSpPr>
                <a:cxnSpLocks noChangeShapeType="1"/>
                <a:stCxn id="8242" idx="0"/>
                <a:endCxn id="8282" idx="4"/>
              </p:cNvCxnSpPr>
              <p:nvPr/>
            </p:nvCxnSpPr>
            <p:spPr bwMode="auto">
              <a:xfrm flipH="1" flipV="1">
                <a:off x="1799" y="2723"/>
                <a:ext cx="2" cy="285"/>
              </a:xfrm>
              <a:prstGeom prst="straightConnector1">
                <a:avLst/>
              </a:prstGeom>
              <a:noFill/>
              <a:ln w="12700">
                <a:solidFill>
                  <a:schemeClr val="tx1"/>
                </a:solidFill>
                <a:round/>
                <a:headEnd type="none" w="lg" len="lg"/>
                <a:tailEnd type="none" w="lg" len="lg"/>
              </a:ln>
            </p:spPr>
          </p:cxnSp>
          <p:sp>
            <p:nvSpPr>
              <p:cNvPr id="8237" name="Oval 86"/>
              <p:cNvSpPr>
                <a:spLocks noChangeArrowheads="1"/>
              </p:cNvSpPr>
              <p:nvPr/>
            </p:nvSpPr>
            <p:spPr bwMode="auto">
              <a:xfrm>
                <a:off x="1768" y="3439"/>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8238" name="AutoShape 87"/>
              <p:cNvCxnSpPr>
                <a:cxnSpLocks noChangeShapeType="1"/>
                <a:stCxn id="8244" idx="1"/>
                <a:endCxn id="8237" idx="0"/>
              </p:cNvCxnSpPr>
              <p:nvPr/>
            </p:nvCxnSpPr>
            <p:spPr bwMode="auto">
              <a:xfrm>
                <a:off x="1810" y="3224"/>
                <a:ext cx="0" cy="215"/>
              </a:xfrm>
              <a:prstGeom prst="straightConnector1">
                <a:avLst/>
              </a:prstGeom>
              <a:noFill/>
              <a:ln w="12700">
                <a:solidFill>
                  <a:schemeClr val="tx1"/>
                </a:solidFill>
                <a:round/>
                <a:headEnd type="none" w="lg" len="lg"/>
                <a:tailEnd type="none" w="lg" len="lg"/>
              </a:ln>
            </p:spPr>
          </p:cxnSp>
          <p:cxnSp>
            <p:nvCxnSpPr>
              <p:cNvPr id="8239" name="AutoShape 88"/>
              <p:cNvCxnSpPr>
                <a:cxnSpLocks noChangeShapeType="1"/>
                <a:stCxn id="8237" idx="2"/>
                <a:endCxn id="8229" idx="6"/>
              </p:cNvCxnSpPr>
              <p:nvPr/>
            </p:nvCxnSpPr>
            <p:spPr bwMode="auto">
              <a:xfrm flipH="1">
                <a:off x="1164" y="3478"/>
                <a:ext cx="604" cy="0"/>
              </a:xfrm>
              <a:prstGeom prst="straightConnector1">
                <a:avLst/>
              </a:prstGeom>
              <a:noFill/>
              <a:ln w="12700">
                <a:solidFill>
                  <a:schemeClr val="tx1"/>
                </a:solidFill>
                <a:round/>
                <a:headEnd type="none" w="lg" len="lg"/>
                <a:tailEnd type="none" w="lg" len="lg"/>
              </a:ln>
            </p:spPr>
          </p:cxnSp>
          <p:sp>
            <p:nvSpPr>
              <p:cNvPr id="8240" name="Text Box 89"/>
              <p:cNvSpPr txBox="1">
                <a:spLocks noChangeArrowheads="1"/>
              </p:cNvSpPr>
              <p:nvPr/>
            </p:nvSpPr>
            <p:spPr bwMode="auto">
              <a:xfrm>
                <a:off x="1881" y="3006"/>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sp>
            <p:nvSpPr>
              <p:cNvPr id="8241" name="Text Box 90"/>
              <p:cNvSpPr txBox="1">
                <a:spLocks noChangeArrowheads="1"/>
              </p:cNvSpPr>
              <p:nvPr/>
            </p:nvSpPr>
            <p:spPr bwMode="auto">
              <a:xfrm>
                <a:off x="1335" y="2723"/>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grpSp>
      </p:grpSp>
      <p:graphicFrame>
        <p:nvGraphicFramePr>
          <p:cNvPr id="8194" name="Object 91"/>
          <p:cNvGraphicFramePr>
            <a:graphicFrameLocks noChangeAspect="1"/>
          </p:cNvGraphicFramePr>
          <p:nvPr/>
        </p:nvGraphicFramePr>
        <p:xfrm>
          <a:off x="4545013" y="2835275"/>
          <a:ext cx="4500562" cy="2849563"/>
        </p:xfrm>
        <a:graphic>
          <a:graphicData uri="http://schemas.openxmlformats.org/presentationml/2006/ole">
            <p:oleObj spid="_x0000_s8194" name="Equation" r:id="rId3" imgW="2489040" imgH="142236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a:t>ECEN 301</a:t>
            </a:r>
          </a:p>
        </p:txBody>
      </p:sp>
      <p:sp>
        <p:nvSpPr>
          <p:cNvPr id="37891" name="Footer Placeholder 4"/>
          <p:cNvSpPr>
            <a:spLocks noGrp="1"/>
          </p:cNvSpPr>
          <p:nvPr>
            <p:ph type="ftr" sz="quarter" idx="11"/>
          </p:nvPr>
        </p:nvSpPr>
        <p:spPr>
          <a:noFill/>
        </p:spPr>
        <p:txBody>
          <a:bodyPr/>
          <a:lstStyle/>
          <a:p>
            <a:r>
              <a:rPr lang="en-US"/>
              <a:t>Discussion #18 – Operational Amplifiers</a:t>
            </a:r>
          </a:p>
        </p:txBody>
      </p:sp>
      <p:sp>
        <p:nvSpPr>
          <p:cNvPr id="37892" name="Slide Number Placeholder 5"/>
          <p:cNvSpPr>
            <a:spLocks noGrp="1"/>
          </p:cNvSpPr>
          <p:nvPr>
            <p:ph type="sldNum" sz="quarter" idx="12"/>
          </p:nvPr>
        </p:nvSpPr>
        <p:spPr>
          <a:noFill/>
        </p:spPr>
        <p:txBody>
          <a:bodyPr/>
          <a:lstStyle/>
          <a:p>
            <a:pPr lvl="1"/>
            <a:fld id="{EE5A65C6-DBB5-4FC3-B769-0E2FB46B6548}" type="slidenum">
              <a:rPr lang="en-US"/>
              <a:pPr lvl="1"/>
              <a:t>16</a:t>
            </a:fld>
            <a:endParaRPr lang="en-US"/>
          </a:p>
        </p:txBody>
      </p:sp>
      <p:sp>
        <p:nvSpPr>
          <p:cNvPr id="37893" name="Rectangle 2"/>
          <p:cNvSpPr>
            <a:spLocks noGrp="1" noChangeArrowheads="1"/>
          </p:cNvSpPr>
          <p:nvPr>
            <p:ph type="title"/>
          </p:nvPr>
        </p:nvSpPr>
        <p:spPr/>
        <p:txBody>
          <a:bodyPr/>
          <a:lstStyle/>
          <a:p>
            <a:r>
              <a:rPr lang="en-US" smtClean="0"/>
              <a:t>Op-Amps – Level Shifter</a:t>
            </a:r>
          </a:p>
        </p:txBody>
      </p:sp>
      <p:sp>
        <p:nvSpPr>
          <p:cNvPr id="37894" name="Rectangle 3"/>
          <p:cNvSpPr>
            <a:spLocks noGrp="1" noChangeArrowheads="1"/>
          </p:cNvSpPr>
          <p:nvPr>
            <p:ph type="body" idx="1"/>
          </p:nvPr>
        </p:nvSpPr>
        <p:spPr>
          <a:xfrm>
            <a:off x="406400" y="1333500"/>
            <a:ext cx="8356600" cy="1104900"/>
          </a:xfrm>
          <a:solidFill>
            <a:srgbClr val="8495A9"/>
          </a:solidFill>
          <a:ln>
            <a:solidFill>
              <a:schemeClr val="tx1"/>
            </a:solidFill>
          </a:ln>
        </p:spPr>
        <p:txBody>
          <a:bodyPr/>
          <a:lstStyle/>
          <a:p>
            <a:pPr>
              <a:buFont typeface="Monotype Sorts" pitchFamily="2" charset="2"/>
              <a:buNone/>
            </a:pPr>
            <a:r>
              <a:rPr lang="en-US" sz="2800" b="1" u="sng" smtClean="0"/>
              <a:t>Level Shifter</a:t>
            </a:r>
            <a:r>
              <a:rPr lang="en-US" sz="2800" smtClean="0"/>
              <a:t>: can add or subtract a DC offset from a signal based on the values of </a:t>
            </a:r>
            <a:r>
              <a:rPr lang="en-US" sz="2800" b="1" smtClean="0"/>
              <a:t>R</a:t>
            </a:r>
            <a:r>
              <a:rPr lang="en-US" sz="2800" b="1" baseline="-25000" smtClean="0"/>
              <a:t>S </a:t>
            </a:r>
            <a:r>
              <a:rPr lang="en-US" sz="2800" smtClean="0"/>
              <a:t>and/or </a:t>
            </a:r>
            <a:r>
              <a:rPr lang="en-US" sz="2800" b="1" smtClean="0"/>
              <a:t>V</a:t>
            </a:r>
            <a:r>
              <a:rPr lang="en-US" sz="2800" b="1" baseline="-25000" smtClean="0"/>
              <a:t>ref</a:t>
            </a:r>
          </a:p>
        </p:txBody>
      </p:sp>
      <p:grpSp>
        <p:nvGrpSpPr>
          <p:cNvPr id="37895" name="Group 4"/>
          <p:cNvGrpSpPr>
            <a:grpSpLocks/>
          </p:cNvGrpSpPr>
          <p:nvPr/>
        </p:nvGrpSpPr>
        <p:grpSpPr bwMode="auto">
          <a:xfrm>
            <a:off x="2701925" y="2557463"/>
            <a:ext cx="4362450" cy="3395662"/>
            <a:chOff x="799" y="1604"/>
            <a:chExt cx="2748" cy="2139"/>
          </a:xfrm>
        </p:grpSpPr>
        <p:grpSp>
          <p:nvGrpSpPr>
            <p:cNvPr id="37900" name="Group 5"/>
            <p:cNvGrpSpPr>
              <a:grpSpLocks/>
            </p:cNvGrpSpPr>
            <p:nvPr/>
          </p:nvGrpSpPr>
          <p:grpSpPr bwMode="auto">
            <a:xfrm>
              <a:off x="2075" y="2186"/>
              <a:ext cx="1400" cy="768"/>
              <a:chOff x="1326" y="1742"/>
              <a:chExt cx="1400" cy="768"/>
            </a:xfrm>
          </p:grpSpPr>
          <p:sp>
            <p:nvSpPr>
              <p:cNvPr id="37941"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7942"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7943"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7944"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37945"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7946"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7947"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37948"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37949"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37901" name="Oval 15"/>
            <p:cNvSpPr>
              <a:spLocks noChangeArrowheads="1"/>
            </p:cNvSpPr>
            <p:nvPr/>
          </p:nvSpPr>
          <p:spPr bwMode="auto">
            <a:xfrm>
              <a:off x="3389" y="3516"/>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7902" name="Text Box 16"/>
            <p:cNvSpPr txBox="1">
              <a:spLocks noChangeArrowheads="1"/>
            </p:cNvSpPr>
            <p:nvPr/>
          </p:nvSpPr>
          <p:spPr bwMode="auto">
            <a:xfrm>
              <a:off x="3323" y="2652"/>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37903" name="Group 17"/>
            <p:cNvGrpSpPr>
              <a:grpSpLocks/>
            </p:cNvGrpSpPr>
            <p:nvPr/>
          </p:nvGrpSpPr>
          <p:grpSpPr bwMode="auto">
            <a:xfrm rot="5400000" flipH="1" flipV="1">
              <a:off x="2750" y="1732"/>
              <a:ext cx="112" cy="287"/>
              <a:chOff x="3450" y="2313"/>
              <a:chExt cx="111" cy="216"/>
            </a:xfrm>
          </p:grpSpPr>
          <p:sp>
            <p:nvSpPr>
              <p:cNvPr id="37934"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7935"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7936"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7937"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7938"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7939"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7940"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7904" name="Text Box 25"/>
            <p:cNvSpPr txBox="1">
              <a:spLocks noChangeArrowheads="1"/>
            </p:cNvSpPr>
            <p:nvPr/>
          </p:nvSpPr>
          <p:spPr bwMode="auto">
            <a:xfrm>
              <a:off x="2650" y="1604"/>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37905" name="AutoShape 26"/>
            <p:cNvCxnSpPr>
              <a:cxnSpLocks noChangeShapeType="1"/>
              <a:stCxn id="37946" idx="0"/>
              <a:endCxn id="37934" idx="0"/>
            </p:cNvCxnSpPr>
            <p:nvPr/>
          </p:nvCxnSpPr>
          <p:spPr bwMode="auto">
            <a:xfrm rot="-5400000">
              <a:off x="2153" y="1848"/>
              <a:ext cx="473" cy="545"/>
            </a:xfrm>
            <a:prstGeom prst="bentConnector2">
              <a:avLst/>
            </a:prstGeom>
            <a:noFill/>
            <a:ln w="12700">
              <a:solidFill>
                <a:schemeClr val="tx1"/>
              </a:solidFill>
              <a:miter lim="800000"/>
              <a:headEnd type="none" w="lg" len="lg"/>
              <a:tailEnd type="none" w="lg" len="lg"/>
            </a:ln>
          </p:spPr>
        </p:cxnSp>
        <p:cxnSp>
          <p:nvCxnSpPr>
            <p:cNvPr id="37906" name="AutoShape 27"/>
            <p:cNvCxnSpPr>
              <a:cxnSpLocks noChangeShapeType="1"/>
              <a:stCxn id="37949" idx="0"/>
              <a:endCxn id="37936" idx="1"/>
            </p:cNvCxnSpPr>
            <p:nvPr/>
          </p:nvCxnSpPr>
          <p:spPr bwMode="auto">
            <a:xfrm rot="5400000" flipH="1">
              <a:off x="2863" y="1960"/>
              <a:ext cx="657" cy="485"/>
            </a:xfrm>
            <a:prstGeom prst="bentConnector2">
              <a:avLst/>
            </a:prstGeom>
            <a:noFill/>
            <a:ln w="12700">
              <a:solidFill>
                <a:schemeClr val="tx1"/>
              </a:solidFill>
              <a:miter lim="800000"/>
              <a:headEnd type="none" w="lg" len="lg"/>
              <a:tailEnd type="none" w="lg" len="lg"/>
            </a:ln>
          </p:spPr>
        </p:cxnSp>
        <p:cxnSp>
          <p:nvCxnSpPr>
            <p:cNvPr id="37907" name="AutoShape 28"/>
            <p:cNvCxnSpPr>
              <a:cxnSpLocks noChangeShapeType="1"/>
              <a:stCxn id="37933" idx="0"/>
              <a:endCxn id="37945" idx="2"/>
            </p:cNvCxnSpPr>
            <p:nvPr/>
          </p:nvCxnSpPr>
          <p:spPr bwMode="auto">
            <a:xfrm rot="-5400000">
              <a:off x="1847" y="2716"/>
              <a:ext cx="187" cy="280"/>
            </a:xfrm>
            <a:prstGeom prst="bentConnector2">
              <a:avLst/>
            </a:prstGeom>
            <a:noFill/>
            <a:ln w="12700">
              <a:solidFill>
                <a:schemeClr val="tx1"/>
              </a:solidFill>
              <a:miter lim="800000"/>
              <a:headEnd type="none" w="lg" len="lg"/>
              <a:tailEnd type="none" w="lg" len="lg"/>
            </a:ln>
          </p:spPr>
        </p:cxnSp>
        <p:grpSp>
          <p:nvGrpSpPr>
            <p:cNvPr id="37908" name="Group 29"/>
            <p:cNvGrpSpPr>
              <a:grpSpLocks/>
            </p:cNvGrpSpPr>
            <p:nvPr/>
          </p:nvGrpSpPr>
          <p:grpSpPr bwMode="auto">
            <a:xfrm>
              <a:off x="1291" y="2949"/>
              <a:ext cx="677" cy="404"/>
              <a:chOff x="140" y="2455"/>
              <a:chExt cx="677" cy="404"/>
            </a:xfrm>
          </p:grpSpPr>
          <p:sp>
            <p:nvSpPr>
              <p:cNvPr id="37931" name="Text Box 30"/>
              <p:cNvSpPr txBox="1">
                <a:spLocks noChangeArrowheads="1"/>
              </p:cNvSpPr>
              <p:nvPr/>
            </p:nvSpPr>
            <p:spPr bwMode="auto">
              <a:xfrm>
                <a:off x="140" y="2511"/>
                <a:ext cx="338"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ref</a:t>
                </a:r>
              </a:p>
            </p:txBody>
          </p:sp>
          <p:sp>
            <p:nvSpPr>
              <p:cNvPr id="37932" name="Oval 31"/>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7933" name="Text Box 32"/>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7909" name="Text Box 33"/>
            <p:cNvSpPr txBox="1">
              <a:spLocks noChangeArrowheads="1"/>
            </p:cNvSpPr>
            <p:nvPr/>
          </p:nvSpPr>
          <p:spPr bwMode="auto">
            <a:xfrm>
              <a:off x="2254" y="2585"/>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37910" name="Text Box 34"/>
            <p:cNvSpPr txBox="1">
              <a:spLocks noChangeArrowheads="1"/>
            </p:cNvSpPr>
            <p:nvPr/>
          </p:nvSpPr>
          <p:spPr bwMode="auto">
            <a:xfrm>
              <a:off x="2237" y="2127"/>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37911" name="AutoShape 35"/>
            <p:cNvCxnSpPr>
              <a:cxnSpLocks noChangeShapeType="1"/>
              <a:stCxn id="37901" idx="2"/>
              <a:endCxn id="37933" idx="2"/>
            </p:cNvCxnSpPr>
            <p:nvPr/>
          </p:nvCxnSpPr>
          <p:spPr bwMode="auto">
            <a:xfrm rot="10800000">
              <a:off x="1801" y="3353"/>
              <a:ext cx="1588" cy="202"/>
            </a:xfrm>
            <a:prstGeom prst="bentConnector2">
              <a:avLst/>
            </a:prstGeom>
            <a:noFill/>
            <a:ln w="12700">
              <a:solidFill>
                <a:schemeClr val="tx1"/>
              </a:solidFill>
              <a:miter lim="800000"/>
              <a:headEnd type="none" w="lg" len="lg"/>
              <a:tailEnd type="none" w="lg" len="lg"/>
            </a:ln>
          </p:spPr>
        </p:cxnSp>
        <p:grpSp>
          <p:nvGrpSpPr>
            <p:cNvPr id="37912" name="Group 36"/>
            <p:cNvGrpSpPr>
              <a:grpSpLocks/>
            </p:cNvGrpSpPr>
            <p:nvPr/>
          </p:nvGrpSpPr>
          <p:grpSpPr bwMode="auto">
            <a:xfrm rot="5400000" flipH="1" flipV="1">
              <a:off x="1681" y="2265"/>
              <a:ext cx="112" cy="287"/>
              <a:chOff x="3450" y="2313"/>
              <a:chExt cx="111" cy="216"/>
            </a:xfrm>
          </p:grpSpPr>
          <p:sp>
            <p:nvSpPr>
              <p:cNvPr id="37924"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7925"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7926"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7927"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7928"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7929"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7930"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7913" name="Text Box 44"/>
            <p:cNvSpPr txBox="1">
              <a:spLocks noChangeArrowheads="1"/>
            </p:cNvSpPr>
            <p:nvPr/>
          </p:nvSpPr>
          <p:spPr bwMode="auto">
            <a:xfrm>
              <a:off x="1584" y="2137"/>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37914" name="AutoShape 45"/>
            <p:cNvCxnSpPr>
              <a:cxnSpLocks noChangeShapeType="1"/>
              <a:stCxn id="37917" idx="6"/>
              <a:endCxn id="37924" idx="0"/>
            </p:cNvCxnSpPr>
            <p:nvPr/>
          </p:nvCxnSpPr>
          <p:spPr bwMode="auto">
            <a:xfrm>
              <a:off x="1104" y="2417"/>
              <a:ext cx="489" cy="0"/>
            </a:xfrm>
            <a:prstGeom prst="straightConnector1">
              <a:avLst/>
            </a:prstGeom>
            <a:noFill/>
            <a:ln w="12700">
              <a:solidFill>
                <a:schemeClr val="tx1"/>
              </a:solidFill>
              <a:round/>
              <a:headEnd type="none" w="lg" len="lg"/>
              <a:tailEnd type="none" w="lg" len="lg"/>
            </a:ln>
          </p:spPr>
        </p:cxnSp>
        <p:cxnSp>
          <p:nvCxnSpPr>
            <p:cNvPr id="37915" name="AutoShape 46"/>
            <p:cNvCxnSpPr>
              <a:cxnSpLocks noChangeShapeType="1"/>
              <a:endCxn id="37926" idx="1"/>
            </p:cNvCxnSpPr>
            <p:nvPr/>
          </p:nvCxnSpPr>
          <p:spPr bwMode="auto">
            <a:xfrm flipH="1">
              <a:off x="1880" y="2405"/>
              <a:ext cx="180" cy="2"/>
            </a:xfrm>
            <a:prstGeom prst="straightConnector1">
              <a:avLst/>
            </a:prstGeom>
            <a:noFill/>
            <a:ln w="12700">
              <a:solidFill>
                <a:schemeClr val="tx1"/>
              </a:solidFill>
              <a:round/>
              <a:headEnd type="none" w="lg" len="lg"/>
              <a:tailEnd type="none" w="lg" len="lg"/>
            </a:ln>
          </p:spPr>
        </p:cxnSp>
        <p:grpSp>
          <p:nvGrpSpPr>
            <p:cNvPr id="37916" name="Group 47"/>
            <p:cNvGrpSpPr>
              <a:grpSpLocks/>
            </p:cNvGrpSpPr>
            <p:nvPr/>
          </p:nvGrpSpPr>
          <p:grpSpPr bwMode="auto">
            <a:xfrm>
              <a:off x="2244" y="3555"/>
              <a:ext cx="240" cy="188"/>
              <a:chOff x="1235" y="3264"/>
              <a:chExt cx="288" cy="216"/>
            </a:xfrm>
          </p:grpSpPr>
          <p:grpSp>
            <p:nvGrpSpPr>
              <p:cNvPr id="37919" name="Group 48"/>
              <p:cNvGrpSpPr>
                <a:grpSpLocks/>
              </p:cNvGrpSpPr>
              <p:nvPr/>
            </p:nvGrpSpPr>
            <p:grpSpPr bwMode="auto">
              <a:xfrm>
                <a:off x="1235" y="3383"/>
                <a:ext cx="288" cy="97"/>
                <a:chOff x="1235" y="3383"/>
                <a:chExt cx="288" cy="97"/>
              </a:xfrm>
            </p:grpSpPr>
            <p:sp>
              <p:nvSpPr>
                <p:cNvPr id="37921" name="Freeform 49"/>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7922" name="Line 50"/>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37923" name="Line 51"/>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37920" name="AutoShape 52"/>
              <p:cNvCxnSpPr>
                <a:cxnSpLocks noChangeShapeType="1"/>
                <a:stCxn id="37921"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37917" name="Oval 53"/>
            <p:cNvSpPr>
              <a:spLocks noChangeArrowheads="1"/>
            </p:cNvSpPr>
            <p:nvPr/>
          </p:nvSpPr>
          <p:spPr bwMode="auto">
            <a:xfrm>
              <a:off x="1021" y="2378"/>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7918" name="Text Box 54"/>
            <p:cNvSpPr txBox="1">
              <a:spLocks noChangeArrowheads="1"/>
            </p:cNvSpPr>
            <p:nvPr/>
          </p:nvSpPr>
          <p:spPr bwMode="auto">
            <a:xfrm>
              <a:off x="799" y="2120"/>
              <a:ext cx="447"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sensor</a:t>
              </a:r>
            </a:p>
          </p:txBody>
        </p:sp>
      </p:grpSp>
      <p:sp>
        <p:nvSpPr>
          <p:cNvPr id="37896" name="Text Box 55"/>
          <p:cNvSpPr txBox="1">
            <a:spLocks noChangeArrowheads="1"/>
          </p:cNvSpPr>
          <p:nvPr/>
        </p:nvSpPr>
        <p:spPr bwMode="auto">
          <a:xfrm>
            <a:off x="457200" y="3940175"/>
            <a:ext cx="2389188" cy="349250"/>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r>
              <a:rPr lang="en-US" sz="1600"/>
              <a:t>AC voltage with DC offset</a:t>
            </a:r>
          </a:p>
        </p:txBody>
      </p:sp>
      <p:cxnSp>
        <p:nvCxnSpPr>
          <p:cNvPr id="37897" name="AutoShape 56"/>
          <p:cNvCxnSpPr>
            <a:cxnSpLocks noChangeShapeType="1"/>
            <a:stCxn id="37896" idx="0"/>
            <a:endCxn id="37918" idx="1"/>
          </p:cNvCxnSpPr>
          <p:nvPr/>
        </p:nvCxnSpPr>
        <p:spPr bwMode="auto">
          <a:xfrm flipV="1">
            <a:off x="1652588" y="3544888"/>
            <a:ext cx="1049337" cy="395287"/>
          </a:xfrm>
          <a:prstGeom prst="straightConnector1">
            <a:avLst/>
          </a:prstGeom>
          <a:noFill/>
          <a:ln w="12700">
            <a:solidFill>
              <a:schemeClr val="tx1"/>
            </a:solidFill>
            <a:round/>
            <a:headEnd type="none" w="lg" len="lg"/>
            <a:tailEnd type="stealth" w="lg" len="lg"/>
          </a:ln>
        </p:spPr>
      </p:cxnSp>
      <p:sp>
        <p:nvSpPr>
          <p:cNvPr id="37898" name="Text Box 57"/>
          <p:cNvSpPr txBox="1">
            <a:spLocks noChangeArrowheads="1"/>
          </p:cNvSpPr>
          <p:nvPr/>
        </p:nvSpPr>
        <p:spPr bwMode="auto">
          <a:xfrm>
            <a:off x="1925638" y="5334000"/>
            <a:ext cx="1128712" cy="349250"/>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r>
              <a:rPr lang="en-US" sz="1600"/>
              <a:t>DC voltage</a:t>
            </a:r>
          </a:p>
        </p:txBody>
      </p:sp>
      <p:cxnSp>
        <p:nvCxnSpPr>
          <p:cNvPr id="37899" name="AutoShape 58"/>
          <p:cNvCxnSpPr>
            <a:cxnSpLocks noChangeShapeType="1"/>
            <a:stCxn id="37898" idx="0"/>
            <a:endCxn id="37931" idx="1"/>
          </p:cNvCxnSpPr>
          <p:nvPr/>
        </p:nvCxnSpPr>
        <p:spPr bwMode="auto">
          <a:xfrm flipV="1">
            <a:off x="2490788" y="4965700"/>
            <a:ext cx="992187" cy="368300"/>
          </a:xfrm>
          <a:prstGeom prst="straightConnector1">
            <a:avLst/>
          </a:prstGeom>
          <a:noFill/>
          <a:ln w="12700">
            <a:solidFill>
              <a:schemeClr val="tx1"/>
            </a:solidFill>
            <a:round/>
            <a:headEnd type="none" w="lg" len="lg"/>
            <a:tailEnd type="stealth" w="lg" len="lg"/>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a:t>ECEN 301</a:t>
            </a:r>
          </a:p>
        </p:txBody>
      </p:sp>
      <p:sp>
        <p:nvSpPr>
          <p:cNvPr id="38915" name="Footer Placeholder 4"/>
          <p:cNvSpPr>
            <a:spLocks noGrp="1"/>
          </p:cNvSpPr>
          <p:nvPr>
            <p:ph type="ftr" sz="quarter" idx="11"/>
          </p:nvPr>
        </p:nvSpPr>
        <p:spPr>
          <a:noFill/>
        </p:spPr>
        <p:txBody>
          <a:bodyPr/>
          <a:lstStyle/>
          <a:p>
            <a:r>
              <a:rPr lang="en-US"/>
              <a:t>Discussion #18 – Operational Amplifiers</a:t>
            </a:r>
          </a:p>
        </p:txBody>
      </p:sp>
      <p:sp>
        <p:nvSpPr>
          <p:cNvPr id="38916" name="Slide Number Placeholder 5"/>
          <p:cNvSpPr>
            <a:spLocks noGrp="1"/>
          </p:cNvSpPr>
          <p:nvPr>
            <p:ph type="sldNum" sz="quarter" idx="12"/>
          </p:nvPr>
        </p:nvSpPr>
        <p:spPr>
          <a:noFill/>
        </p:spPr>
        <p:txBody>
          <a:bodyPr/>
          <a:lstStyle/>
          <a:p>
            <a:pPr lvl="1"/>
            <a:fld id="{ECD30816-A381-41CA-9BD8-2768D93BB24B}" type="slidenum">
              <a:rPr lang="en-US"/>
              <a:pPr lvl="1"/>
              <a:t>17</a:t>
            </a:fld>
            <a:endParaRPr lang="en-US"/>
          </a:p>
        </p:txBody>
      </p:sp>
      <p:sp>
        <p:nvSpPr>
          <p:cNvPr id="38917" name="Rectangle 2"/>
          <p:cNvSpPr>
            <a:spLocks noGrp="1" noChangeArrowheads="1"/>
          </p:cNvSpPr>
          <p:nvPr>
            <p:ph type="title"/>
          </p:nvPr>
        </p:nvSpPr>
        <p:spPr/>
        <p:txBody>
          <a:bodyPr/>
          <a:lstStyle/>
          <a:p>
            <a:r>
              <a:rPr lang="en-US" smtClean="0"/>
              <a:t>Op-Amps – Level Shifter</a:t>
            </a:r>
          </a:p>
        </p:txBody>
      </p:sp>
      <p:sp>
        <p:nvSpPr>
          <p:cNvPr id="38918" name="Rectangle 3"/>
          <p:cNvSpPr>
            <a:spLocks noGrp="1" noChangeArrowheads="1"/>
          </p:cNvSpPr>
          <p:nvPr>
            <p:ph type="body" idx="1"/>
          </p:nvPr>
        </p:nvSpPr>
        <p:spPr/>
        <p:txBody>
          <a:bodyPr/>
          <a:lstStyle/>
          <a:p>
            <a:pPr>
              <a:buFont typeface="Monotype Sorts" pitchFamily="2" charset="2"/>
              <a:buNone/>
            </a:pPr>
            <a:r>
              <a:rPr lang="en-US" sz="2800" b="1" u="sng" smtClean="0"/>
              <a:t>Example1</a:t>
            </a:r>
            <a:r>
              <a:rPr lang="en-US" sz="2800" smtClean="0"/>
              <a:t>: design a level shifter such that it can remove a 1.8V DC offset from the sensor signal (Find </a:t>
            </a:r>
            <a:r>
              <a:rPr lang="en-US" sz="2800" b="1" smtClean="0"/>
              <a:t>V</a:t>
            </a:r>
            <a:r>
              <a:rPr lang="en-US" sz="2800" b="1" baseline="-25000" smtClean="0"/>
              <a:t>ref</a:t>
            </a:r>
            <a:r>
              <a:rPr lang="en-US" sz="2800" smtClean="0"/>
              <a:t>)</a:t>
            </a:r>
          </a:p>
          <a:p>
            <a:pPr>
              <a:buFont typeface="Monotype Sorts" pitchFamily="2" charset="2"/>
              <a:buNone/>
            </a:pPr>
            <a:r>
              <a:rPr lang="en-US" sz="2400" b="1" smtClean="0"/>
              <a:t>	R</a:t>
            </a:r>
            <a:r>
              <a:rPr lang="en-US" sz="2400" b="1" baseline="-25000" smtClean="0"/>
              <a:t>S</a:t>
            </a:r>
            <a:r>
              <a:rPr lang="en-US" sz="2400" smtClean="0"/>
              <a:t> = 10k</a:t>
            </a:r>
            <a:r>
              <a:rPr lang="el-GR" sz="2400" smtClean="0">
                <a:cs typeface="Times New Roman" pitchFamily="18" charset="0"/>
              </a:rPr>
              <a:t>Ω</a:t>
            </a:r>
            <a:r>
              <a:rPr lang="en-US" sz="2400" smtClean="0">
                <a:cs typeface="Times New Roman" pitchFamily="18" charset="0"/>
              </a:rPr>
              <a:t>, </a:t>
            </a:r>
            <a:r>
              <a:rPr lang="en-US" sz="2400" b="1" smtClean="0"/>
              <a:t>R</a:t>
            </a:r>
            <a:r>
              <a:rPr lang="en-US" sz="2400" b="1" baseline="-25000" smtClean="0"/>
              <a:t>F</a:t>
            </a:r>
            <a:r>
              <a:rPr lang="en-US" sz="2400" smtClean="0"/>
              <a:t> = 220k</a:t>
            </a:r>
            <a:r>
              <a:rPr lang="el-GR" sz="2400" smtClean="0">
                <a:cs typeface="Times New Roman" pitchFamily="18" charset="0"/>
              </a:rPr>
              <a:t>Ω</a:t>
            </a:r>
            <a:r>
              <a:rPr lang="en-US" sz="2400" smtClean="0">
                <a:cs typeface="Times New Roman" pitchFamily="18" charset="0"/>
              </a:rPr>
              <a:t>, </a:t>
            </a:r>
            <a:r>
              <a:rPr lang="en-US" sz="2400" b="1" smtClean="0">
                <a:cs typeface="Times New Roman" pitchFamily="18" charset="0"/>
              </a:rPr>
              <a:t>v</a:t>
            </a:r>
            <a:r>
              <a:rPr lang="en-US" sz="2400" b="1" baseline="-25000" smtClean="0">
                <a:cs typeface="Times New Roman" pitchFamily="18" charset="0"/>
              </a:rPr>
              <a:t>s</a:t>
            </a:r>
            <a:r>
              <a:rPr lang="en-US" sz="2400" b="1" smtClean="0">
                <a:cs typeface="Times New Roman" pitchFamily="18" charset="0"/>
              </a:rPr>
              <a:t>(t)</a:t>
            </a:r>
            <a:r>
              <a:rPr lang="en-US" sz="2400" smtClean="0">
                <a:cs typeface="Times New Roman" pitchFamily="18" charset="0"/>
              </a:rPr>
              <a:t> = 1.8+0.1cos(</a:t>
            </a:r>
            <a:r>
              <a:rPr lang="el-GR" sz="2400" smtClean="0">
                <a:cs typeface="Times New Roman" pitchFamily="18" charset="0"/>
              </a:rPr>
              <a:t>ω</a:t>
            </a:r>
            <a:r>
              <a:rPr lang="en-US" sz="2400" smtClean="0">
                <a:cs typeface="Times New Roman" pitchFamily="18" charset="0"/>
              </a:rPr>
              <a:t>t)</a:t>
            </a:r>
            <a:endParaRPr lang="en-US" sz="2800" smtClean="0"/>
          </a:p>
        </p:txBody>
      </p:sp>
      <p:grpSp>
        <p:nvGrpSpPr>
          <p:cNvPr id="38919" name="Group 4"/>
          <p:cNvGrpSpPr>
            <a:grpSpLocks/>
          </p:cNvGrpSpPr>
          <p:nvPr/>
        </p:nvGrpSpPr>
        <p:grpSpPr bwMode="auto">
          <a:xfrm>
            <a:off x="4763" y="2635250"/>
            <a:ext cx="4362450" cy="3395663"/>
            <a:chOff x="799" y="1604"/>
            <a:chExt cx="2748" cy="2139"/>
          </a:xfrm>
        </p:grpSpPr>
        <p:grpSp>
          <p:nvGrpSpPr>
            <p:cNvPr id="38920" name="Group 5"/>
            <p:cNvGrpSpPr>
              <a:grpSpLocks/>
            </p:cNvGrpSpPr>
            <p:nvPr/>
          </p:nvGrpSpPr>
          <p:grpSpPr bwMode="auto">
            <a:xfrm>
              <a:off x="2075" y="2186"/>
              <a:ext cx="1400" cy="768"/>
              <a:chOff x="1326" y="1742"/>
              <a:chExt cx="1400" cy="768"/>
            </a:xfrm>
          </p:grpSpPr>
          <p:sp>
            <p:nvSpPr>
              <p:cNvPr id="38961"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8962"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8963"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8964"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38965"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8966"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8967"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38968"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38969"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38921" name="Oval 15"/>
            <p:cNvSpPr>
              <a:spLocks noChangeArrowheads="1"/>
            </p:cNvSpPr>
            <p:nvPr/>
          </p:nvSpPr>
          <p:spPr bwMode="auto">
            <a:xfrm>
              <a:off x="3389" y="3516"/>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8922" name="Text Box 16"/>
            <p:cNvSpPr txBox="1">
              <a:spLocks noChangeArrowheads="1"/>
            </p:cNvSpPr>
            <p:nvPr/>
          </p:nvSpPr>
          <p:spPr bwMode="auto">
            <a:xfrm>
              <a:off x="3323" y="2652"/>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38923" name="Group 17"/>
            <p:cNvGrpSpPr>
              <a:grpSpLocks/>
            </p:cNvGrpSpPr>
            <p:nvPr/>
          </p:nvGrpSpPr>
          <p:grpSpPr bwMode="auto">
            <a:xfrm rot="5400000" flipH="1" flipV="1">
              <a:off x="2750" y="1732"/>
              <a:ext cx="112" cy="287"/>
              <a:chOff x="3450" y="2313"/>
              <a:chExt cx="111" cy="216"/>
            </a:xfrm>
          </p:grpSpPr>
          <p:sp>
            <p:nvSpPr>
              <p:cNvPr id="38954"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8955"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8956"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8957"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8958"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8959"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8960"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8924" name="Text Box 25"/>
            <p:cNvSpPr txBox="1">
              <a:spLocks noChangeArrowheads="1"/>
            </p:cNvSpPr>
            <p:nvPr/>
          </p:nvSpPr>
          <p:spPr bwMode="auto">
            <a:xfrm>
              <a:off x="2650" y="1604"/>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38925" name="AutoShape 26"/>
            <p:cNvCxnSpPr>
              <a:cxnSpLocks noChangeShapeType="1"/>
              <a:stCxn id="38966" idx="0"/>
              <a:endCxn id="38954" idx="0"/>
            </p:cNvCxnSpPr>
            <p:nvPr/>
          </p:nvCxnSpPr>
          <p:spPr bwMode="auto">
            <a:xfrm rot="-5400000">
              <a:off x="2153" y="1848"/>
              <a:ext cx="473" cy="545"/>
            </a:xfrm>
            <a:prstGeom prst="bentConnector2">
              <a:avLst/>
            </a:prstGeom>
            <a:noFill/>
            <a:ln w="12700">
              <a:solidFill>
                <a:schemeClr val="tx1"/>
              </a:solidFill>
              <a:miter lim="800000"/>
              <a:headEnd type="none" w="lg" len="lg"/>
              <a:tailEnd type="none" w="lg" len="lg"/>
            </a:ln>
          </p:spPr>
        </p:cxnSp>
        <p:cxnSp>
          <p:nvCxnSpPr>
            <p:cNvPr id="38926" name="AutoShape 27"/>
            <p:cNvCxnSpPr>
              <a:cxnSpLocks noChangeShapeType="1"/>
              <a:stCxn id="38969" idx="0"/>
              <a:endCxn id="38956" idx="1"/>
            </p:cNvCxnSpPr>
            <p:nvPr/>
          </p:nvCxnSpPr>
          <p:spPr bwMode="auto">
            <a:xfrm rot="5400000" flipH="1">
              <a:off x="2863" y="1960"/>
              <a:ext cx="657" cy="485"/>
            </a:xfrm>
            <a:prstGeom prst="bentConnector2">
              <a:avLst/>
            </a:prstGeom>
            <a:noFill/>
            <a:ln w="12700">
              <a:solidFill>
                <a:schemeClr val="tx1"/>
              </a:solidFill>
              <a:miter lim="800000"/>
              <a:headEnd type="none" w="lg" len="lg"/>
              <a:tailEnd type="none" w="lg" len="lg"/>
            </a:ln>
          </p:spPr>
        </p:cxnSp>
        <p:cxnSp>
          <p:nvCxnSpPr>
            <p:cNvPr id="38927" name="AutoShape 28"/>
            <p:cNvCxnSpPr>
              <a:cxnSpLocks noChangeShapeType="1"/>
              <a:stCxn id="38953" idx="0"/>
              <a:endCxn id="38965" idx="2"/>
            </p:cNvCxnSpPr>
            <p:nvPr/>
          </p:nvCxnSpPr>
          <p:spPr bwMode="auto">
            <a:xfrm rot="-5400000">
              <a:off x="1847" y="2716"/>
              <a:ext cx="187" cy="280"/>
            </a:xfrm>
            <a:prstGeom prst="bentConnector2">
              <a:avLst/>
            </a:prstGeom>
            <a:noFill/>
            <a:ln w="12700">
              <a:solidFill>
                <a:schemeClr val="tx1"/>
              </a:solidFill>
              <a:miter lim="800000"/>
              <a:headEnd type="none" w="lg" len="lg"/>
              <a:tailEnd type="none" w="lg" len="lg"/>
            </a:ln>
          </p:spPr>
        </p:cxnSp>
        <p:grpSp>
          <p:nvGrpSpPr>
            <p:cNvPr id="38928" name="Group 29"/>
            <p:cNvGrpSpPr>
              <a:grpSpLocks/>
            </p:cNvGrpSpPr>
            <p:nvPr/>
          </p:nvGrpSpPr>
          <p:grpSpPr bwMode="auto">
            <a:xfrm>
              <a:off x="1291" y="2949"/>
              <a:ext cx="677" cy="404"/>
              <a:chOff x="140" y="2455"/>
              <a:chExt cx="677" cy="404"/>
            </a:xfrm>
          </p:grpSpPr>
          <p:sp>
            <p:nvSpPr>
              <p:cNvPr id="38951" name="Text Box 30"/>
              <p:cNvSpPr txBox="1">
                <a:spLocks noChangeArrowheads="1"/>
              </p:cNvSpPr>
              <p:nvPr/>
            </p:nvSpPr>
            <p:spPr bwMode="auto">
              <a:xfrm>
                <a:off x="140" y="2511"/>
                <a:ext cx="338"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ref</a:t>
                </a:r>
              </a:p>
            </p:txBody>
          </p:sp>
          <p:sp>
            <p:nvSpPr>
              <p:cNvPr id="38952" name="Oval 31"/>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8953" name="Text Box 32"/>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8929" name="Text Box 33"/>
            <p:cNvSpPr txBox="1">
              <a:spLocks noChangeArrowheads="1"/>
            </p:cNvSpPr>
            <p:nvPr/>
          </p:nvSpPr>
          <p:spPr bwMode="auto">
            <a:xfrm>
              <a:off x="2254" y="2585"/>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38930" name="Text Box 34"/>
            <p:cNvSpPr txBox="1">
              <a:spLocks noChangeArrowheads="1"/>
            </p:cNvSpPr>
            <p:nvPr/>
          </p:nvSpPr>
          <p:spPr bwMode="auto">
            <a:xfrm>
              <a:off x="2237" y="2127"/>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38931" name="AutoShape 35"/>
            <p:cNvCxnSpPr>
              <a:cxnSpLocks noChangeShapeType="1"/>
              <a:stCxn id="38921" idx="2"/>
              <a:endCxn id="38953" idx="2"/>
            </p:cNvCxnSpPr>
            <p:nvPr/>
          </p:nvCxnSpPr>
          <p:spPr bwMode="auto">
            <a:xfrm rot="10800000">
              <a:off x="1801" y="3353"/>
              <a:ext cx="1588" cy="202"/>
            </a:xfrm>
            <a:prstGeom prst="bentConnector2">
              <a:avLst/>
            </a:prstGeom>
            <a:noFill/>
            <a:ln w="12700">
              <a:solidFill>
                <a:schemeClr val="tx1"/>
              </a:solidFill>
              <a:miter lim="800000"/>
              <a:headEnd type="none" w="lg" len="lg"/>
              <a:tailEnd type="none" w="lg" len="lg"/>
            </a:ln>
          </p:spPr>
        </p:cxnSp>
        <p:grpSp>
          <p:nvGrpSpPr>
            <p:cNvPr id="38932" name="Group 36"/>
            <p:cNvGrpSpPr>
              <a:grpSpLocks/>
            </p:cNvGrpSpPr>
            <p:nvPr/>
          </p:nvGrpSpPr>
          <p:grpSpPr bwMode="auto">
            <a:xfrm rot="5400000" flipH="1" flipV="1">
              <a:off x="1681" y="2265"/>
              <a:ext cx="112" cy="287"/>
              <a:chOff x="3450" y="2313"/>
              <a:chExt cx="111" cy="216"/>
            </a:xfrm>
          </p:grpSpPr>
          <p:sp>
            <p:nvSpPr>
              <p:cNvPr id="38944"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8945"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8946"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8947"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8948"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8949"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8950"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8933" name="Text Box 44"/>
            <p:cNvSpPr txBox="1">
              <a:spLocks noChangeArrowheads="1"/>
            </p:cNvSpPr>
            <p:nvPr/>
          </p:nvSpPr>
          <p:spPr bwMode="auto">
            <a:xfrm>
              <a:off x="1584" y="2137"/>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38934" name="AutoShape 45"/>
            <p:cNvCxnSpPr>
              <a:cxnSpLocks noChangeShapeType="1"/>
              <a:stCxn id="38937" idx="6"/>
              <a:endCxn id="38944" idx="0"/>
            </p:cNvCxnSpPr>
            <p:nvPr/>
          </p:nvCxnSpPr>
          <p:spPr bwMode="auto">
            <a:xfrm>
              <a:off x="1104" y="2417"/>
              <a:ext cx="489" cy="0"/>
            </a:xfrm>
            <a:prstGeom prst="straightConnector1">
              <a:avLst/>
            </a:prstGeom>
            <a:noFill/>
            <a:ln w="12700">
              <a:solidFill>
                <a:schemeClr val="tx1"/>
              </a:solidFill>
              <a:round/>
              <a:headEnd type="none" w="lg" len="lg"/>
              <a:tailEnd type="none" w="lg" len="lg"/>
            </a:ln>
          </p:spPr>
        </p:cxnSp>
        <p:cxnSp>
          <p:nvCxnSpPr>
            <p:cNvPr id="38935" name="AutoShape 46"/>
            <p:cNvCxnSpPr>
              <a:cxnSpLocks noChangeShapeType="1"/>
              <a:endCxn id="38946" idx="1"/>
            </p:cNvCxnSpPr>
            <p:nvPr/>
          </p:nvCxnSpPr>
          <p:spPr bwMode="auto">
            <a:xfrm flipH="1">
              <a:off x="1880" y="2405"/>
              <a:ext cx="180" cy="2"/>
            </a:xfrm>
            <a:prstGeom prst="straightConnector1">
              <a:avLst/>
            </a:prstGeom>
            <a:noFill/>
            <a:ln w="12700">
              <a:solidFill>
                <a:schemeClr val="tx1"/>
              </a:solidFill>
              <a:round/>
              <a:headEnd type="none" w="lg" len="lg"/>
              <a:tailEnd type="none" w="lg" len="lg"/>
            </a:ln>
          </p:spPr>
        </p:cxnSp>
        <p:grpSp>
          <p:nvGrpSpPr>
            <p:cNvPr id="38936" name="Group 47"/>
            <p:cNvGrpSpPr>
              <a:grpSpLocks/>
            </p:cNvGrpSpPr>
            <p:nvPr/>
          </p:nvGrpSpPr>
          <p:grpSpPr bwMode="auto">
            <a:xfrm>
              <a:off x="2244" y="3555"/>
              <a:ext cx="240" cy="188"/>
              <a:chOff x="1235" y="3264"/>
              <a:chExt cx="288" cy="216"/>
            </a:xfrm>
          </p:grpSpPr>
          <p:grpSp>
            <p:nvGrpSpPr>
              <p:cNvPr id="38939" name="Group 48"/>
              <p:cNvGrpSpPr>
                <a:grpSpLocks/>
              </p:cNvGrpSpPr>
              <p:nvPr/>
            </p:nvGrpSpPr>
            <p:grpSpPr bwMode="auto">
              <a:xfrm>
                <a:off x="1235" y="3383"/>
                <a:ext cx="288" cy="97"/>
                <a:chOff x="1235" y="3383"/>
                <a:chExt cx="288" cy="97"/>
              </a:xfrm>
            </p:grpSpPr>
            <p:sp>
              <p:nvSpPr>
                <p:cNvPr id="38941" name="Freeform 49"/>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8942" name="Line 50"/>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38943" name="Line 51"/>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38940" name="AutoShape 52"/>
              <p:cNvCxnSpPr>
                <a:cxnSpLocks noChangeShapeType="1"/>
                <a:stCxn id="38941"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38937" name="Oval 53"/>
            <p:cNvSpPr>
              <a:spLocks noChangeArrowheads="1"/>
            </p:cNvSpPr>
            <p:nvPr/>
          </p:nvSpPr>
          <p:spPr bwMode="auto">
            <a:xfrm>
              <a:off x="1021" y="2378"/>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8938" name="Text Box 54"/>
            <p:cNvSpPr txBox="1">
              <a:spLocks noChangeArrowheads="1"/>
            </p:cNvSpPr>
            <p:nvPr/>
          </p:nvSpPr>
          <p:spPr bwMode="auto">
            <a:xfrm>
              <a:off x="799" y="2120"/>
              <a:ext cx="447"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sensor</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noFill/>
        </p:spPr>
        <p:txBody>
          <a:bodyPr/>
          <a:lstStyle/>
          <a:p>
            <a:r>
              <a:rPr lang="en-US"/>
              <a:t>ECEN 301</a:t>
            </a:r>
          </a:p>
        </p:txBody>
      </p:sp>
      <p:sp>
        <p:nvSpPr>
          <p:cNvPr id="39939" name="Footer Placeholder 4"/>
          <p:cNvSpPr>
            <a:spLocks noGrp="1"/>
          </p:cNvSpPr>
          <p:nvPr>
            <p:ph type="ftr" sz="quarter" idx="11"/>
          </p:nvPr>
        </p:nvSpPr>
        <p:spPr>
          <a:noFill/>
        </p:spPr>
        <p:txBody>
          <a:bodyPr/>
          <a:lstStyle/>
          <a:p>
            <a:r>
              <a:rPr lang="en-US"/>
              <a:t>Discussion #18 – Operational Amplifiers</a:t>
            </a:r>
          </a:p>
        </p:txBody>
      </p:sp>
      <p:sp>
        <p:nvSpPr>
          <p:cNvPr id="39940" name="Slide Number Placeholder 5"/>
          <p:cNvSpPr>
            <a:spLocks noGrp="1"/>
          </p:cNvSpPr>
          <p:nvPr>
            <p:ph type="sldNum" sz="quarter" idx="12"/>
          </p:nvPr>
        </p:nvSpPr>
        <p:spPr>
          <a:noFill/>
        </p:spPr>
        <p:txBody>
          <a:bodyPr/>
          <a:lstStyle/>
          <a:p>
            <a:pPr lvl="1"/>
            <a:fld id="{A774A71A-1464-48E3-A64C-ACF75E18CE4B}" type="slidenum">
              <a:rPr lang="en-US"/>
              <a:pPr lvl="1"/>
              <a:t>18</a:t>
            </a:fld>
            <a:endParaRPr lang="en-US"/>
          </a:p>
        </p:txBody>
      </p:sp>
      <p:sp>
        <p:nvSpPr>
          <p:cNvPr id="39941" name="Rectangle 2"/>
          <p:cNvSpPr>
            <a:spLocks noGrp="1" noChangeArrowheads="1"/>
          </p:cNvSpPr>
          <p:nvPr>
            <p:ph type="title"/>
          </p:nvPr>
        </p:nvSpPr>
        <p:spPr/>
        <p:txBody>
          <a:bodyPr/>
          <a:lstStyle/>
          <a:p>
            <a:r>
              <a:rPr lang="en-US" smtClean="0"/>
              <a:t>Op-Amps – Level Shifter</a:t>
            </a:r>
          </a:p>
        </p:txBody>
      </p:sp>
      <p:sp>
        <p:nvSpPr>
          <p:cNvPr id="39942" name="Rectangle 3"/>
          <p:cNvSpPr>
            <a:spLocks noGrp="1" noChangeArrowheads="1"/>
          </p:cNvSpPr>
          <p:nvPr>
            <p:ph type="body" idx="1"/>
          </p:nvPr>
        </p:nvSpPr>
        <p:spPr/>
        <p:txBody>
          <a:bodyPr/>
          <a:lstStyle/>
          <a:p>
            <a:pPr>
              <a:buFont typeface="Monotype Sorts" pitchFamily="2" charset="2"/>
              <a:buNone/>
            </a:pPr>
            <a:r>
              <a:rPr lang="en-US" sz="2800" b="1" u="sng" smtClean="0"/>
              <a:t>Example1</a:t>
            </a:r>
            <a:r>
              <a:rPr lang="en-US" sz="2800" smtClean="0"/>
              <a:t>: design a level shifter such that it can remove a 1.8V DC offset from the sensor signal (Find </a:t>
            </a:r>
            <a:r>
              <a:rPr lang="en-US" sz="2800" b="1" smtClean="0"/>
              <a:t>V</a:t>
            </a:r>
            <a:r>
              <a:rPr lang="en-US" sz="2800" b="1" baseline="-25000" smtClean="0"/>
              <a:t>ref</a:t>
            </a:r>
            <a:r>
              <a:rPr lang="en-US" sz="2800" smtClean="0"/>
              <a:t>)</a:t>
            </a:r>
          </a:p>
          <a:p>
            <a:pPr>
              <a:buFont typeface="Monotype Sorts" pitchFamily="2" charset="2"/>
              <a:buNone/>
            </a:pPr>
            <a:r>
              <a:rPr lang="en-US" sz="2400" b="1" smtClean="0"/>
              <a:t>	R</a:t>
            </a:r>
            <a:r>
              <a:rPr lang="en-US" sz="2400" b="1" baseline="-25000" smtClean="0"/>
              <a:t>S</a:t>
            </a:r>
            <a:r>
              <a:rPr lang="en-US" sz="2400" smtClean="0"/>
              <a:t> = 10k</a:t>
            </a:r>
            <a:r>
              <a:rPr lang="el-GR" sz="2400" smtClean="0">
                <a:cs typeface="Times New Roman" pitchFamily="18" charset="0"/>
              </a:rPr>
              <a:t>Ω</a:t>
            </a:r>
            <a:r>
              <a:rPr lang="en-US" sz="2400" smtClean="0">
                <a:cs typeface="Times New Roman" pitchFamily="18" charset="0"/>
              </a:rPr>
              <a:t>, </a:t>
            </a:r>
            <a:r>
              <a:rPr lang="en-US" sz="2400" b="1" smtClean="0"/>
              <a:t>R</a:t>
            </a:r>
            <a:r>
              <a:rPr lang="en-US" sz="2400" b="1" baseline="-25000" smtClean="0"/>
              <a:t>F</a:t>
            </a:r>
            <a:r>
              <a:rPr lang="en-US" sz="2400" smtClean="0"/>
              <a:t> = 220k</a:t>
            </a:r>
            <a:r>
              <a:rPr lang="el-GR" sz="2400" smtClean="0">
                <a:cs typeface="Times New Roman" pitchFamily="18" charset="0"/>
              </a:rPr>
              <a:t>Ω</a:t>
            </a:r>
            <a:r>
              <a:rPr lang="en-US" sz="2400" smtClean="0">
                <a:cs typeface="Times New Roman" pitchFamily="18" charset="0"/>
              </a:rPr>
              <a:t>, </a:t>
            </a:r>
            <a:r>
              <a:rPr lang="en-US" sz="2400" b="1" smtClean="0">
                <a:cs typeface="Times New Roman" pitchFamily="18" charset="0"/>
              </a:rPr>
              <a:t>v</a:t>
            </a:r>
            <a:r>
              <a:rPr lang="en-US" sz="2400" b="1" baseline="-25000" smtClean="0">
                <a:cs typeface="Times New Roman" pitchFamily="18" charset="0"/>
              </a:rPr>
              <a:t>s</a:t>
            </a:r>
            <a:r>
              <a:rPr lang="en-US" sz="2400" b="1" smtClean="0">
                <a:cs typeface="Times New Roman" pitchFamily="18" charset="0"/>
              </a:rPr>
              <a:t>(t)</a:t>
            </a:r>
            <a:r>
              <a:rPr lang="en-US" sz="2400" smtClean="0">
                <a:cs typeface="Times New Roman" pitchFamily="18" charset="0"/>
              </a:rPr>
              <a:t> = 1.8+0.1cos(</a:t>
            </a:r>
            <a:r>
              <a:rPr lang="el-GR" sz="2400" smtClean="0">
                <a:cs typeface="Times New Roman" pitchFamily="18" charset="0"/>
              </a:rPr>
              <a:t>ω</a:t>
            </a:r>
            <a:r>
              <a:rPr lang="en-US" sz="2400" smtClean="0">
                <a:cs typeface="Times New Roman" pitchFamily="18" charset="0"/>
              </a:rPr>
              <a:t>t)</a:t>
            </a:r>
            <a:endParaRPr lang="en-US" sz="2800" smtClean="0"/>
          </a:p>
        </p:txBody>
      </p:sp>
      <p:grpSp>
        <p:nvGrpSpPr>
          <p:cNvPr id="39943" name="Group 4"/>
          <p:cNvGrpSpPr>
            <a:grpSpLocks/>
          </p:cNvGrpSpPr>
          <p:nvPr/>
        </p:nvGrpSpPr>
        <p:grpSpPr bwMode="auto">
          <a:xfrm>
            <a:off x="4763" y="2635250"/>
            <a:ext cx="4362450" cy="3395663"/>
            <a:chOff x="799" y="1604"/>
            <a:chExt cx="2748" cy="2139"/>
          </a:xfrm>
        </p:grpSpPr>
        <p:grpSp>
          <p:nvGrpSpPr>
            <p:cNvPr id="39945" name="Group 5"/>
            <p:cNvGrpSpPr>
              <a:grpSpLocks/>
            </p:cNvGrpSpPr>
            <p:nvPr/>
          </p:nvGrpSpPr>
          <p:grpSpPr bwMode="auto">
            <a:xfrm>
              <a:off x="2075" y="2186"/>
              <a:ext cx="1400" cy="768"/>
              <a:chOff x="1326" y="1742"/>
              <a:chExt cx="1400" cy="768"/>
            </a:xfrm>
          </p:grpSpPr>
          <p:sp>
            <p:nvSpPr>
              <p:cNvPr id="39986"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9987"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9988"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39989"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39990"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9991"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9992"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39993"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39994"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39946" name="Oval 15"/>
            <p:cNvSpPr>
              <a:spLocks noChangeArrowheads="1"/>
            </p:cNvSpPr>
            <p:nvPr/>
          </p:nvSpPr>
          <p:spPr bwMode="auto">
            <a:xfrm>
              <a:off x="3389" y="3516"/>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9947" name="Text Box 16"/>
            <p:cNvSpPr txBox="1">
              <a:spLocks noChangeArrowheads="1"/>
            </p:cNvSpPr>
            <p:nvPr/>
          </p:nvSpPr>
          <p:spPr bwMode="auto">
            <a:xfrm>
              <a:off x="3323" y="2652"/>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39948" name="Group 17"/>
            <p:cNvGrpSpPr>
              <a:grpSpLocks/>
            </p:cNvGrpSpPr>
            <p:nvPr/>
          </p:nvGrpSpPr>
          <p:grpSpPr bwMode="auto">
            <a:xfrm rot="5400000" flipH="1" flipV="1">
              <a:off x="2750" y="1732"/>
              <a:ext cx="112" cy="287"/>
              <a:chOff x="3450" y="2313"/>
              <a:chExt cx="111" cy="216"/>
            </a:xfrm>
          </p:grpSpPr>
          <p:sp>
            <p:nvSpPr>
              <p:cNvPr id="39979"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9980"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9981"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9982"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9983"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9984"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9985"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9949" name="Text Box 25"/>
            <p:cNvSpPr txBox="1">
              <a:spLocks noChangeArrowheads="1"/>
            </p:cNvSpPr>
            <p:nvPr/>
          </p:nvSpPr>
          <p:spPr bwMode="auto">
            <a:xfrm>
              <a:off x="2650" y="1604"/>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39950" name="AutoShape 26"/>
            <p:cNvCxnSpPr>
              <a:cxnSpLocks noChangeShapeType="1"/>
              <a:stCxn id="39991" idx="0"/>
              <a:endCxn id="39979" idx="0"/>
            </p:cNvCxnSpPr>
            <p:nvPr/>
          </p:nvCxnSpPr>
          <p:spPr bwMode="auto">
            <a:xfrm rot="-5400000">
              <a:off x="2153" y="1848"/>
              <a:ext cx="473" cy="545"/>
            </a:xfrm>
            <a:prstGeom prst="bentConnector2">
              <a:avLst/>
            </a:prstGeom>
            <a:noFill/>
            <a:ln w="12700">
              <a:solidFill>
                <a:schemeClr val="tx1"/>
              </a:solidFill>
              <a:miter lim="800000"/>
              <a:headEnd type="none" w="lg" len="lg"/>
              <a:tailEnd type="none" w="lg" len="lg"/>
            </a:ln>
          </p:spPr>
        </p:cxnSp>
        <p:cxnSp>
          <p:nvCxnSpPr>
            <p:cNvPr id="39951" name="AutoShape 27"/>
            <p:cNvCxnSpPr>
              <a:cxnSpLocks noChangeShapeType="1"/>
              <a:stCxn id="39994" idx="0"/>
              <a:endCxn id="39981" idx="1"/>
            </p:cNvCxnSpPr>
            <p:nvPr/>
          </p:nvCxnSpPr>
          <p:spPr bwMode="auto">
            <a:xfrm rot="5400000" flipH="1">
              <a:off x="2863" y="1960"/>
              <a:ext cx="657" cy="485"/>
            </a:xfrm>
            <a:prstGeom prst="bentConnector2">
              <a:avLst/>
            </a:prstGeom>
            <a:noFill/>
            <a:ln w="12700">
              <a:solidFill>
                <a:schemeClr val="tx1"/>
              </a:solidFill>
              <a:miter lim="800000"/>
              <a:headEnd type="none" w="lg" len="lg"/>
              <a:tailEnd type="none" w="lg" len="lg"/>
            </a:ln>
          </p:spPr>
        </p:cxnSp>
        <p:cxnSp>
          <p:nvCxnSpPr>
            <p:cNvPr id="39952" name="AutoShape 28"/>
            <p:cNvCxnSpPr>
              <a:cxnSpLocks noChangeShapeType="1"/>
              <a:stCxn id="39978" idx="0"/>
              <a:endCxn id="39990" idx="2"/>
            </p:cNvCxnSpPr>
            <p:nvPr/>
          </p:nvCxnSpPr>
          <p:spPr bwMode="auto">
            <a:xfrm rot="-5400000">
              <a:off x="1847" y="2716"/>
              <a:ext cx="187" cy="280"/>
            </a:xfrm>
            <a:prstGeom prst="bentConnector2">
              <a:avLst/>
            </a:prstGeom>
            <a:noFill/>
            <a:ln w="12700">
              <a:solidFill>
                <a:schemeClr val="tx1"/>
              </a:solidFill>
              <a:miter lim="800000"/>
              <a:headEnd type="none" w="lg" len="lg"/>
              <a:tailEnd type="none" w="lg" len="lg"/>
            </a:ln>
          </p:spPr>
        </p:cxnSp>
        <p:grpSp>
          <p:nvGrpSpPr>
            <p:cNvPr id="39953" name="Group 29"/>
            <p:cNvGrpSpPr>
              <a:grpSpLocks/>
            </p:cNvGrpSpPr>
            <p:nvPr/>
          </p:nvGrpSpPr>
          <p:grpSpPr bwMode="auto">
            <a:xfrm>
              <a:off x="1291" y="2949"/>
              <a:ext cx="677" cy="404"/>
              <a:chOff x="140" y="2455"/>
              <a:chExt cx="677" cy="404"/>
            </a:xfrm>
          </p:grpSpPr>
          <p:sp>
            <p:nvSpPr>
              <p:cNvPr id="39976" name="Text Box 30"/>
              <p:cNvSpPr txBox="1">
                <a:spLocks noChangeArrowheads="1"/>
              </p:cNvSpPr>
              <p:nvPr/>
            </p:nvSpPr>
            <p:spPr bwMode="auto">
              <a:xfrm>
                <a:off x="140" y="2511"/>
                <a:ext cx="338"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ref</a:t>
                </a:r>
              </a:p>
            </p:txBody>
          </p:sp>
          <p:sp>
            <p:nvSpPr>
              <p:cNvPr id="39977" name="Oval 31"/>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9978" name="Text Box 32"/>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9954" name="Text Box 33"/>
            <p:cNvSpPr txBox="1">
              <a:spLocks noChangeArrowheads="1"/>
            </p:cNvSpPr>
            <p:nvPr/>
          </p:nvSpPr>
          <p:spPr bwMode="auto">
            <a:xfrm>
              <a:off x="2254" y="2585"/>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39955" name="Text Box 34"/>
            <p:cNvSpPr txBox="1">
              <a:spLocks noChangeArrowheads="1"/>
            </p:cNvSpPr>
            <p:nvPr/>
          </p:nvSpPr>
          <p:spPr bwMode="auto">
            <a:xfrm>
              <a:off x="2237" y="2127"/>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39956" name="AutoShape 35"/>
            <p:cNvCxnSpPr>
              <a:cxnSpLocks noChangeShapeType="1"/>
              <a:stCxn id="39946" idx="2"/>
              <a:endCxn id="39978" idx="2"/>
            </p:cNvCxnSpPr>
            <p:nvPr/>
          </p:nvCxnSpPr>
          <p:spPr bwMode="auto">
            <a:xfrm rot="10800000">
              <a:off x="1801" y="3353"/>
              <a:ext cx="1588" cy="202"/>
            </a:xfrm>
            <a:prstGeom prst="bentConnector2">
              <a:avLst/>
            </a:prstGeom>
            <a:noFill/>
            <a:ln w="12700">
              <a:solidFill>
                <a:schemeClr val="tx1"/>
              </a:solidFill>
              <a:miter lim="800000"/>
              <a:headEnd type="none" w="lg" len="lg"/>
              <a:tailEnd type="none" w="lg" len="lg"/>
            </a:ln>
          </p:spPr>
        </p:cxnSp>
        <p:grpSp>
          <p:nvGrpSpPr>
            <p:cNvPr id="39957" name="Group 36"/>
            <p:cNvGrpSpPr>
              <a:grpSpLocks/>
            </p:cNvGrpSpPr>
            <p:nvPr/>
          </p:nvGrpSpPr>
          <p:grpSpPr bwMode="auto">
            <a:xfrm rot="5400000" flipH="1" flipV="1">
              <a:off x="1681" y="2265"/>
              <a:ext cx="112" cy="287"/>
              <a:chOff x="3450" y="2313"/>
              <a:chExt cx="111" cy="216"/>
            </a:xfrm>
          </p:grpSpPr>
          <p:sp>
            <p:nvSpPr>
              <p:cNvPr id="39969"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9970"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9971"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9972"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9973"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9974"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9975"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9958" name="Text Box 44"/>
            <p:cNvSpPr txBox="1">
              <a:spLocks noChangeArrowheads="1"/>
            </p:cNvSpPr>
            <p:nvPr/>
          </p:nvSpPr>
          <p:spPr bwMode="auto">
            <a:xfrm>
              <a:off x="1584" y="2137"/>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39959" name="AutoShape 45"/>
            <p:cNvCxnSpPr>
              <a:cxnSpLocks noChangeShapeType="1"/>
              <a:stCxn id="39962" idx="6"/>
              <a:endCxn id="39969" idx="0"/>
            </p:cNvCxnSpPr>
            <p:nvPr/>
          </p:nvCxnSpPr>
          <p:spPr bwMode="auto">
            <a:xfrm>
              <a:off x="1104" y="2417"/>
              <a:ext cx="489" cy="0"/>
            </a:xfrm>
            <a:prstGeom prst="straightConnector1">
              <a:avLst/>
            </a:prstGeom>
            <a:noFill/>
            <a:ln w="12700">
              <a:solidFill>
                <a:schemeClr val="tx1"/>
              </a:solidFill>
              <a:round/>
              <a:headEnd type="none" w="lg" len="lg"/>
              <a:tailEnd type="none" w="lg" len="lg"/>
            </a:ln>
          </p:spPr>
        </p:cxnSp>
        <p:cxnSp>
          <p:nvCxnSpPr>
            <p:cNvPr id="39960" name="AutoShape 46"/>
            <p:cNvCxnSpPr>
              <a:cxnSpLocks noChangeShapeType="1"/>
              <a:endCxn id="39971" idx="1"/>
            </p:cNvCxnSpPr>
            <p:nvPr/>
          </p:nvCxnSpPr>
          <p:spPr bwMode="auto">
            <a:xfrm flipH="1">
              <a:off x="1880" y="2405"/>
              <a:ext cx="180" cy="2"/>
            </a:xfrm>
            <a:prstGeom prst="straightConnector1">
              <a:avLst/>
            </a:prstGeom>
            <a:noFill/>
            <a:ln w="12700">
              <a:solidFill>
                <a:schemeClr val="tx1"/>
              </a:solidFill>
              <a:round/>
              <a:headEnd type="none" w="lg" len="lg"/>
              <a:tailEnd type="none" w="lg" len="lg"/>
            </a:ln>
          </p:spPr>
        </p:cxnSp>
        <p:grpSp>
          <p:nvGrpSpPr>
            <p:cNvPr id="39961" name="Group 47"/>
            <p:cNvGrpSpPr>
              <a:grpSpLocks/>
            </p:cNvGrpSpPr>
            <p:nvPr/>
          </p:nvGrpSpPr>
          <p:grpSpPr bwMode="auto">
            <a:xfrm>
              <a:off x="2244" y="3555"/>
              <a:ext cx="240" cy="188"/>
              <a:chOff x="1235" y="3264"/>
              <a:chExt cx="288" cy="216"/>
            </a:xfrm>
          </p:grpSpPr>
          <p:grpSp>
            <p:nvGrpSpPr>
              <p:cNvPr id="39964" name="Group 48"/>
              <p:cNvGrpSpPr>
                <a:grpSpLocks/>
              </p:cNvGrpSpPr>
              <p:nvPr/>
            </p:nvGrpSpPr>
            <p:grpSpPr bwMode="auto">
              <a:xfrm>
                <a:off x="1235" y="3383"/>
                <a:ext cx="288" cy="97"/>
                <a:chOff x="1235" y="3383"/>
                <a:chExt cx="288" cy="97"/>
              </a:xfrm>
            </p:grpSpPr>
            <p:sp>
              <p:nvSpPr>
                <p:cNvPr id="39966" name="Freeform 49"/>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9967" name="Line 50"/>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39968" name="Line 51"/>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39965" name="AutoShape 52"/>
              <p:cNvCxnSpPr>
                <a:cxnSpLocks noChangeShapeType="1"/>
                <a:stCxn id="39966"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39962" name="Oval 53"/>
            <p:cNvSpPr>
              <a:spLocks noChangeArrowheads="1"/>
            </p:cNvSpPr>
            <p:nvPr/>
          </p:nvSpPr>
          <p:spPr bwMode="auto">
            <a:xfrm>
              <a:off x="1021" y="2378"/>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9963" name="Text Box 54"/>
            <p:cNvSpPr txBox="1">
              <a:spLocks noChangeArrowheads="1"/>
            </p:cNvSpPr>
            <p:nvPr/>
          </p:nvSpPr>
          <p:spPr bwMode="auto">
            <a:xfrm>
              <a:off x="799" y="2120"/>
              <a:ext cx="447"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sensor</a:t>
              </a:r>
            </a:p>
          </p:txBody>
        </p:sp>
      </p:grpSp>
      <p:sp>
        <p:nvSpPr>
          <p:cNvPr id="39944" name="Text Box 55"/>
          <p:cNvSpPr txBox="1">
            <a:spLocks noChangeArrowheads="1"/>
          </p:cNvSpPr>
          <p:nvPr/>
        </p:nvSpPr>
        <p:spPr bwMode="auto">
          <a:xfrm>
            <a:off x="4751388" y="3238500"/>
            <a:ext cx="4011612" cy="928688"/>
          </a:xfrm>
          <a:prstGeom prst="rect">
            <a:avLst/>
          </a:prstGeom>
          <a:solidFill>
            <a:srgbClr val="FFFF99">
              <a:alpha val="70195"/>
            </a:srgbClr>
          </a:solidFill>
          <a:ln w="12700">
            <a:solidFill>
              <a:schemeClr val="tx1"/>
            </a:solidFill>
            <a:miter lim="800000"/>
            <a:headEnd type="none" w="lg" len="lg"/>
            <a:tailEnd type="none" w="lg" len="lg"/>
          </a:ln>
        </p:spPr>
        <p:txBody>
          <a:bodyPr>
            <a:spAutoFit/>
          </a:bodyPr>
          <a:lstStyle/>
          <a:p>
            <a:pPr algn="l"/>
            <a:r>
              <a:rPr lang="en-US"/>
              <a:t>Find the </a:t>
            </a:r>
            <a:r>
              <a:rPr lang="en-US" b="1"/>
              <a:t>Closed-Loop</a:t>
            </a:r>
            <a:r>
              <a:rPr lang="en-US"/>
              <a:t> voltage gain by using the principle of </a:t>
            </a:r>
            <a:r>
              <a:rPr lang="en-US" b="1"/>
              <a:t>superposition</a:t>
            </a:r>
            <a:r>
              <a:rPr lang="en-US"/>
              <a:t> on each of the DC voltages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4"/>
          <p:cNvSpPr>
            <a:spLocks noGrp="1"/>
          </p:cNvSpPr>
          <p:nvPr>
            <p:ph type="dt" sz="quarter" idx="10"/>
          </p:nvPr>
        </p:nvSpPr>
        <p:spPr>
          <a:noFill/>
        </p:spPr>
        <p:txBody>
          <a:bodyPr/>
          <a:lstStyle/>
          <a:p>
            <a:r>
              <a:rPr lang="en-US"/>
              <a:t>ECEN 301</a:t>
            </a:r>
          </a:p>
        </p:txBody>
      </p:sp>
      <p:sp>
        <p:nvSpPr>
          <p:cNvPr id="9220" name="Footer Placeholder 5"/>
          <p:cNvSpPr>
            <a:spLocks noGrp="1"/>
          </p:cNvSpPr>
          <p:nvPr>
            <p:ph type="ftr" sz="quarter" idx="11"/>
          </p:nvPr>
        </p:nvSpPr>
        <p:spPr>
          <a:noFill/>
        </p:spPr>
        <p:txBody>
          <a:bodyPr/>
          <a:lstStyle/>
          <a:p>
            <a:r>
              <a:rPr lang="en-US"/>
              <a:t>Discussion #18 – Operational Amplifiers</a:t>
            </a:r>
          </a:p>
        </p:txBody>
      </p:sp>
      <p:sp>
        <p:nvSpPr>
          <p:cNvPr id="9221" name="Slide Number Placeholder 6"/>
          <p:cNvSpPr>
            <a:spLocks noGrp="1"/>
          </p:cNvSpPr>
          <p:nvPr>
            <p:ph type="sldNum" sz="quarter" idx="12"/>
          </p:nvPr>
        </p:nvSpPr>
        <p:spPr>
          <a:noFill/>
        </p:spPr>
        <p:txBody>
          <a:bodyPr/>
          <a:lstStyle/>
          <a:p>
            <a:pPr lvl="1"/>
            <a:fld id="{C648DF86-4FA9-4C31-AA1A-147EC285A280}" type="slidenum">
              <a:rPr lang="en-US"/>
              <a:pPr lvl="1"/>
              <a:t>19</a:t>
            </a:fld>
            <a:endParaRPr lang="en-US"/>
          </a:p>
        </p:txBody>
      </p:sp>
      <p:sp>
        <p:nvSpPr>
          <p:cNvPr id="9222" name="Rectangle 2"/>
          <p:cNvSpPr>
            <a:spLocks noGrp="1" noChangeArrowheads="1"/>
          </p:cNvSpPr>
          <p:nvPr>
            <p:ph type="title"/>
          </p:nvPr>
        </p:nvSpPr>
        <p:spPr/>
        <p:txBody>
          <a:bodyPr/>
          <a:lstStyle/>
          <a:p>
            <a:r>
              <a:rPr lang="en-US" smtClean="0"/>
              <a:t>Op-Amps – Level Shifter</a:t>
            </a:r>
          </a:p>
        </p:txBody>
      </p:sp>
      <p:sp>
        <p:nvSpPr>
          <p:cNvPr id="9223" name="Rectangle 3"/>
          <p:cNvSpPr>
            <a:spLocks noGrp="1" noChangeArrowheads="1"/>
          </p:cNvSpPr>
          <p:nvPr>
            <p:ph type="body" sz="half" idx="1"/>
          </p:nvPr>
        </p:nvSpPr>
        <p:spPr>
          <a:xfrm>
            <a:off x="406400" y="1333500"/>
            <a:ext cx="8356600" cy="1409700"/>
          </a:xfrm>
        </p:spPr>
        <p:txBody>
          <a:bodyPr/>
          <a:lstStyle/>
          <a:p>
            <a:pPr>
              <a:buFont typeface="Monotype Sorts" pitchFamily="2" charset="2"/>
              <a:buNone/>
            </a:pPr>
            <a:r>
              <a:rPr lang="en-US" sz="2800" b="1" u="sng" smtClean="0"/>
              <a:t>Example1</a:t>
            </a:r>
            <a:r>
              <a:rPr lang="en-US" sz="2800" smtClean="0"/>
              <a:t>: design a level shifter such that it can remove a 1.8V DC offset from the sensor signal (Find </a:t>
            </a:r>
            <a:r>
              <a:rPr lang="en-US" sz="2800" b="1" smtClean="0"/>
              <a:t>V</a:t>
            </a:r>
            <a:r>
              <a:rPr lang="en-US" sz="2800" b="1" baseline="-25000" smtClean="0"/>
              <a:t>ref</a:t>
            </a:r>
            <a:r>
              <a:rPr lang="en-US" sz="2800" smtClean="0"/>
              <a:t>)</a:t>
            </a:r>
          </a:p>
          <a:p>
            <a:pPr>
              <a:buFont typeface="Monotype Sorts" pitchFamily="2" charset="2"/>
              <a:buNone/>
            </a:pPr>
            <a:r>
              <a:rPr lang="en-US" sz="2400" b="1" smtClean="0"/>
              <a:t>	R</a:t>
            </a:r>
            <a:r>
              <a:rPr lang="en-US" sz="2400" b="1" baseline="-25000" smtClean="0"/>
              <a:t>S</a:t>
            </a:r>
            <a:r>
              <a:rPr lang="en-US" sz="2400" smtClean="0"/>
              <a:t> = 10k</a:t>
            </a:r>
            <a:r>
              <a:rPr lang="el-GR" sz="2400" smtClean="0">
                <a:cs typeface="Times New Roman" pitchFamily="18" charset="0"/>
              </a:rPr>
              <a:t>Ω</a:t>
            </a:r>
            <a:r>
              <a:rPr lang="en-US" sz="2400" smtClean="0">
                <a:cs typeface="Times New Roman" pitchFamily="18" charset="0"/>
              </a:rPr>
              <a:t>, </a:t>
            </a:r>
            <a:r>
              <a:rPr lang="en-US" sz="2400" b="1" smtClean="0"/>
              <a:t>R</a:t>
            </a:r>
            <a:r>
              <a:rPr lang="en-US" sz="2400" b="1" baseline="-25000" smtClean="0"/>
              <a:t>F</a:t>
            </a:r>
            <a:r>
              <a:rPr lang="en-US" sz="2400" smtClean="0"/>
              <a:t> = 220k</a:t>
            </a:r>
            <a:r>
              <a:rPr lang="el-GR" sz="2400" smtClean="0">
                <a:cs typeface="Times New Roman" pitchFamily="18" charset="0"/>
              </a:rPr>
              <a:t>Ω</a:t>
            </a:r>
            <a:r>
              <a:rPr lang="en-US" sz="2400" smtClean="0">
                <a:cs typeface="Times New Roman" pitchFamily="18" charset="0"/>
              </a:rPr>
              <a:t>, </a:t>
            </a:r>
            <a:r>
              <a:rPr lang="en-US" sz="2400" b="1" smtClean="0">
                <a:cs typeface="Times New Roman" pitchFamily="18" charset="0"/>
              </a:rPr>
              <a:t>v</a:t>
            </a:r>
            <a:r>
              <a:rPr lang="en-US" sz="2400" b="1" baseline="-25000" smtClean="0">
                <a:cs typeface="Times New Roman" pitchFamily="18" charset="0"/>
              </a:rPr>
              <a:t>s</a:t>
            </a:r>
            <a:r>
              <a:rPr lang="en-US" sz="2400" b="1" smtClean="0">
                <a:cs typeface="Times New Roman" pitchFamily="18" charset="0"/>
              </a:rPr>
              <a:t>(t)</a:t>
            </a:r>
            <a:r>
              <a:rPr lang="en-US" sz="2400" smtClean="0">
                <a:cs typeface="Times New Roman" pitchFamily="18" charset="0"/>
              </a:rPr>
              <a:t> = 1.8+0.1cos(</a:t>
            </a:r>
            <a:r>
              <a:rPr lang="el-GR" sz="2400" smtClean="0">
                <a:cs typeface="Times New Roman" pitchFamily="18" charset="0"/>
              </a:rPr>
              <a:t>ω</a:t>
            </a:r>
            <a:r>
              <a:rPr lang="en-US" sz="2400" smtClean="0">
                <a:cs typeface="Times New Roman" pitchFamily="18" charset="0"/>
              </a:rPr>
              <a:t>t)</a:t>
            </a:r>
            <a:endParaRPr lang="en-US" sz="2800" smtClean="0"/>
          </a:p>
        </p:txBody>
      </p:sp>
      <p:grpSp>
        <p:nvGrpSpPr>
          <p:cNvPr id="9224" name="Group 4"/>
          <p:cNvGrpSpPr>
            <a:grpSpLocks/>
          </p:cNvGrpSpPr>
          <p:nvPr/>
        </p:nvGrpSpPr>
        <p:grpSpPr bwMode="auto">
          <a:xfrm>
            <a:off x="2030413" y="3559175"/>
            <a:ext cx="2222500" cy="1219200"/>
            <a:chOff x="1326" y="1742"/>
            <a:chExt cx="1400" cy="768"/>
          </a:xfrm>
        </p:grpSpPr>
        <p:sp>
          <p:nvSpPr>
            <p:cNvPr id="9266" name="AutoShape 5"/>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9267" name="Text Box 6"/>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9268" name="Text Box 7"/>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9269" name="Line 8"/>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9270" name="Oval 9"/>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9271" name="Oval 10"/>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9272" name="Line 11"/>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9273" name="Line 12"/>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9274" name="Oval 13"/>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9225" name="Oval 14"/>
          <p:cNvSpPr>
            <a:spLocks noChangeArrowheads="1"/>
          </p:cNvSpPr>
          <p:nvPr/>
        </p:nvSpPr>
        <p:spPr bwMode="auto">
          <a:xfrm>
            <a:off x="4116388" y="5670550"/>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9226" name="Text Box 15"/>
          <p:cNvSpPr txBox="1">
            <a:spLocks noChangeArrowheads="1"/>
          </p:cNvSpPr>
          <p:nvPr/>
        </p:nvSpPr>
        <p:spPr bwMode="auto">
          <a:xfrm>
            <a:off x="4011613" y="4298950"/>
            <a:ext cx="355600" cy="1314450"/>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9227" name="Group 16"/>
          <p:cNvGrpSpPr>
            <a:grpSpLocks/>
          </p:cNvGrpSpPr>
          <p:nvPr/>
        </p:nvGrpSpPr>
        <p:grpSpPr bwMode="auto">
          <a:xfrm rot="5400000" flipH="1" flipV="1">
            <a:off x="3101182" y="2839243"/>
            <a:ext cx="177800" cy="455613"/>
            <a:chOff x="3450" y="2313"/>
            <a:chExt cx="111" cy="216"/>
          </a:xfrm>
        </p:grpSpPr>
        <p:sp>
          <p:nvSpPr>
            <p:cNvPr id="9259"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9260"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9261"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9262"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9263"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9264"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9265"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9228" name="Text Box 24"/>
          <p:cNvSpPr txBox="1">
            <a:spLocks noChangeArrowheads="1"/>
          </p:cNvSpPr>
          <p:nvPr/>
        </p:nvSpPr>
        <p:spPr bwMode="auto">
          <a:xfrm>
            <a:off x="2943225" y="2635250"/>
            <a:ext cx="442913"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9229" name="AutoShape 25"/>
          <p:cNvCxnSpPr>
            <a:cxnSpLocks noChangeShapeType="1"/>
            <a:stCxn id="9271" idx="0"/>
            <a:endCxn id="9259" idx="0"/>
          </p:cNvCxnSpPr>
          <p:nvPr/>
        </p:nvCxnSpPr>
        <p:spPr bwMode="auto">
          <a:xfrm rot="-5400000">
            <a:off x="2154238" y="3022600"/>
            <a:ext cx="750888" cy="865187"/>
          </a:xfrm>
          <a:prstGeom prst="bentConnector2">
            <a:avLst/>
          </a:prstGeom>
          <a:noFill/>
          <a:ln w="12700">
            <a:solidFill>
              <a:schemeClr val="tx1"/>
            </a:solidFill>
            <a:miter lim="800000"/>
            <a:headEnd type="none" w="lg" len="lg"/>
            <a:tailEnd type="none" w="lg" len="lg"/>
          </a:ln>
        </p:spPr>
      </p:cxnSp>
      <p:cxnSp>
        <p:nvCxnSpPr>
          <p:cNvPr id="9230" name="AutoShape 26"/>
          <p:cNvCxnSpPr>
            <a:cxnSpLocks noChangeShapeType="1"/>
            <a:stCxn id="9274" idx="0"/>
            <a:endCxn id="9261" idx="1"/>
          </p:cNvCxnSpPr>
          <p:nvPr/>
        </p:nvCxnSpPr>
        <p:spPr bwMode="auto">
          <a:xfrm rot="5400000" flipH="1">
            <a:off x="3281363" y="3200400"/>
            <a:ext cx="1042988" cy="769937"/>
          </a:xfrm>
          <a:prstGeom prst="bentConnector2">
            <a:avLst/>
          </a:prstGeom>
          <a:noFill/>
          <a:ln w="12700">
            <a:solidFill>
              <a:schemeClr val="tx1"/>
            </a:solidFill>
            <a:miter lim="800000"/>
            <a:headEnd type="none" w="lg" len="lg"/>
            <a:tailEnd type="none" w="lg" len="lg"/>
          </a:ln>
        </p:spPr>
      </p:cxnSp>
      <p:cxnSp>
        <p:nvCxnSpPr>
          <p:cNvPr id="9231" name="AutoShape 27"/>
          <p:cNvCxnSpPr>
            <a:cxnSpLocks noChangeShapeType="1"/>
            <a:stCxn id="9240" idx="0"/>
            <a:endCxn id="9270" idx="2"/>
          </p:cNvCxnSpPr>
          <p:nvPr/>
        </p:nvCxnSpPr>
        <p:spPr bwMode="auto">
          <a:xfrm rot="-5400000">
            <a:off x="1342232" y="4971256"/>
            <a:ext cx="1195388" cy="200025"/>
          </a:xfrm>
          <a:prstGeom prst="bentConnector2">
            <a:avLst/>
          </a:prstGeom>
          <a:noFill/>
          <a:ln w="12700">
            <a:solidFill>
              <a:schemeClr val="tx1"/>
            </a:solidFill>
            <a:miter lim="800000"/>
            <a:headEnd type="none" w="lg" len="lg"/>
            <a:tailEnd type="none" w="lg" len="lg"/>
          </a:ln>
        </p:spPr>
      </p:cxnSp>
      <p:sp>
        <p:nvSpPr>
          <p:cNvPr id="9232" name="Text Box 28"/>
          <p:cNvSpPr txBox="1">
            <a:spLocks noChangeArrowheads="1"/>
          </p:cNvSpPr>
          <p:nvPr/>
        </p:nvSpPr>
        <p:spPr bwMode="auto">
          <a:xfrm>
            <a:off x="2314575" y="419258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9233" name="Text Box 29"/>
          <p:cNvSpPr txBox="1">
            <a:spLocks noChangeArrowheads="1"/>
          </p:cNvSpPr>
          <p:nvPr/>
        </p:nvSpPr>
        <p:spPr bwMode="auto">
          <a:xfrm>
            <a:off x="2287588" y="3465513"/>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9234" name="AutoShape 30"/>
          <p:cNvCxnSpPr>
            <a:cxnSpLocks noChangeShapeType="1"/>
            <a:stCxn id="9225" idx="2"/>
            <a:endCxn id="9240" idx="6"/>
          </p:cNvCxnSpPr>
          <p:nvPr/>
        </p:nvCxnSpPr>
        <p:spPr bwMode="auto">
          <a:xfrm flipH="1" flipV="1">
            <a:off x="1905000" y="5730875"/>
            <a:ext cx="2211388" cy="1588"/>
          </a:xfrm>
          <a:prstGeom prst="straightConnector1">
            <a:avLst/>
          </a:prstGeom>
          <a:noFill/>
          <a:ln w="12700">
            <a:solidFill>
              <a:schemeClr val="tx1"/>
            </a:solidFill>
            <a:round/>
            <a:headEnd type="none" w="lg" len="lg"/>
            <a:tailEnd type="none" w="lg" len="lg"/>
          </a:ln>
        </p:spPr>
      </p:cxnSp>
      <p:grpSp>
        <p:nvGrpSpPr>
          <p:cNvPr id="9235" name="Group 31"/>
          <p:cNvGrpSpPr>
            <a:grpSpLocks/>
          </p:cNvGrpSpPr>
          <p:nvPr/>
        </p:nvGrpSpPr>
        <p:grpSpPr bwMode="auto">
          <a:xfrm rot="5400000" flipH="1" flipV="1">
            <a:off x="1404144" y="3685382"/>
            <a:ext cx="177800" cy="455612"/>
            <a:chOff x="3450" y="2313"/>
            <a:chExt cx="111" cy="216"/>
          </a:xfrm>
        </p:grpSpPr>
        <p:sp>
          <p:nvSpPr>
            <p:cNvPr id="9252" name="Line 3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9253" name="Line 3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9254" name="Line 3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9255" name="Line 3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9256" name="Line 3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9257" name="Line 3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9258" name="Line 3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9236" name="Text Box 39"/>
          <p:cNvSpPr txBox="1">
            <a:spLocks noChangeArrowheads="1"/>
          </p:cNvSpPr>
          <p:nvPr/>
        </p:nvSpPr>
        <p:spPr bwMode="auto">
          <a:xfrm>
            <a:off x="1250950" y="3481388"/>
            <a:ext cx="433388" cy="366712"/>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9237" name="AutoShape 40"/>
          <p:cNvCxnSpPr>
            <a:cxnSpLocks noChangeShapeType="1"/>
            <a:stCxn id="9246" idx="0"/>
            <a:endCxn id="9252" idx="0"/>
          </p:cNvCxnSpPr>
          <p:nvPr/>
        </p:nvCxnSpPr>
        <p:spPr bwMode="auto">
          <a:xfrm rot="-5400000">
            <a:off x="900907" y="4055269"/>
            <a:ext cx="493712" cy="234950"/>
          </a:xfrm>
          <a:prstGeom prst="bentConnector2">
            <a:avLst/>
          </a:prstGeom>
          <a:noFill/>
          <a:ln w="12700">
            <a:solidFill>
              <a:schemeClr val="tx1"/>
            </a:solidFill>
            <a:miter lim="800000"/>
            <a:headEnd type="none" w="lg" len="lg"/>
            <a:tailEnd type="none" w="lg" len="lg"/>
          </a:ln>
        </p:spPr>
      </p:cxnSp>
      <p:cxnSp>
        <p:nvCxnSpPr>
          <p:cNvPr id="9238" name="AutoShape 41"/>
          <p:cNvCxnSpPr>
            <a:cxnSpLocks noChangeShapeType="1"/>
            <a:endCxn id="9254" idx="1"/>
          </p:cNvCxnSpPr>
          <p:nvPr/>
        </p:nvCxnSpPr>
        <p:spPr bwMode="auto">
          <a:xfrm flipH="1">
            <a:off x="1720850" y="3906838"/>
            <a:ext cx="285750" cy="3175"/>
          </a:xfrm>
          <a:prstGeom prst="straightConnector1">
            <a:avLst/>
          </a:prstGeom>
          <a:noFill/>
          <a:ln w="12700">
            <a:solidFill>
              <a:schemeClr val="tx1"/>
            </a:solidFill>
            <a:round/>
            <a:headEnd type="none" w="lg" len="lg"/>
            <a:tailEnd type="none" w="lg" len="lg"/>
          </a:ln>
        </p:spPr>
      </p:cxnSp>
      <p:grpSp>
        <p:nvGrpSpPr>
          <p:cNvPr id="9239" name="Group 42"/>
          <p:cNvGrpSpPr>
            <a:grpSpLocks/>
          </p:cNvGrpSpPr>
          <p:nvPr/>
        </p:nvGrpSpPr>
        <p:grpSpPr bwMode="auto">
          <a:xfrm>
            <a:off x="2298700" y="5732463"/>
            <a:ext cx="381000" cy="298450"/>
            <a:chOff x="1235" y="3264"/>
            <a:chExt cx="288" cy="216"/>
          </a:xfrm>
        </p:grpSpPr>
        <p:grpSp>
          <p:nvGrpSpPr>
            <p:cNvPr id="9247" name="Group 43"/>
            <p:cNvGrpSpPr>
              <a:grpSpLocks/>
            </p:cNvGrpSpPr>
            <p:nvPr/>
          </p:nvGrpSpPr>
          <p:grpSpPr bwMode="auto">
            <a:xfrm>
              <a:off x="1235" y="3383"/>
              <a:ext cx="288" cy="97"/>
              <a:chOff x="1235" y="3383"/>
              <a:chExt cx="288" cy="97"/>
            </a:xfrm>
          </p:grpSpPr>
          <p:sp>
            <p:nvSpPr>
              <p:cNvPr id="9249" name="Freeform 44"/>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9250" name="Line 45"/>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9251" name="Line 46"/>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9248" name="AutoShape 47"/>
            <p:cNvCxnSpPr>
              <a:cxnSpLocks noChangeShapeType="1"/>
              <a:stCxn id="9249"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9240" name="Oval 48"/>
          <p:cNvSpPr>
            <a:spLocks noChangeArrowheads="1"/>
          </p:cNvSpPr>
          <p:nvPr/>
        </p:nvSpPr>
        <p:spPr bwMode="auto">
          <a:xfrm>
            <a:off x="1773238" y="5668963"/>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9241" name="Group 49"/>
          <p:cNvGrpSpPr>
            <a:grpSpLocks/>
          </p:cNvGrpSpPr>
          <p:nvPr/>
        </p:nvGrpSpPr>
        <p:grpSpPr bwMode="auto">
          <a:xfrm>
            <a:off x="109538" y="4419600"/>
            <a:ext cx="1185862" cy="641350"/>
            <a:chOff x="70" y="2455"/>
            <a:chExt cx="747" cy="404"/>
          </a:xfrm>
        </p:grpSpPr>
        <p:sp>
          <p:nvSpPr>
            <p:cNvPr id="9244" name="Text Box 50"/>
            <p:cNvSpPr txBox="1">
              <a:spLocks noChangeArrowheads="1"/>
            </p:cNvSpPr>
            <p:nvPr/>
          </p:nvSpPr>
          <p:spPr bwMode="auto">
            <a:xfrm>
              <a:off x="70" y="2511"/>
              <a:ext cx="481"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sensor</a:t>
              </a:r>
            </a:p>
          </p:txBody>
        </p:sp>
        <p:sp>
          <p:nvSpPr>
            <p:cNvPr id="9245" name="Oval 51"/>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9246" name="Text Box 52"/>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9242" name="AutoShape 53"/>
          <p:cNvCxnSpPr>
            <a:cxnSpLocks noChangeShapeType="1"/>
            <a:stCxn id="9240" idx="2"/>
            <a:endCxn id="9246" idx="2"/>
          </p:cNvCxnSpPr>
          <p:nvPr/>
        </p:nvCxnSpPr>
        <p:spPr bwMode="auto">
          <a:xfrm rot="10800000">
            <a:off x="1030288" y="5060950"/>
            <a:ext cx="742950" cy="669925"/>
          </a:xfrm>
          <a:prstGeom prst="bentConnector2">
            <a:avLst/>
          </a:prstGeom>
          <a:noFill/>
          <a:ln w="12700">
            <a:solidFill>
              <a:schemeClr val="tx1"/>
            </a:solidFill>
            <a:miter lim="800000"/>
            <a:headEnd type="none" w="lg" len="lg"/>
            <a:tailEnd type="none" w="lg" len="lg"/>
          </a:ln>
        </p:spPr>
      </p:cxnSp>
      <p:sp>
        <p:nvSpPr>
          <p:cNvPr id="9243" name="Text Box 54"/>
          <p:cNvSpPr txBox="1">
            <a:spLocks noChangeArrowheads="1"/>
          </p:cNvSpPr>
          <p:nvPr/>
        </p:nvSpPr>
        <p:spPr bwMode="auto">
          <a:xfrm>
            <a:off x="4800600" y="3001963"/>
            <a:ext cx="2116138" cy="714375"/>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algn="l"/>
            <a:r>
              <a:rPr lang="en-US" sz="2000" b="1" u="sng"/>
              <a:t>DC from sensor</a:t>
            </a:r>
            <a:r>
              <a:rPr lang="en-US" sz="2000"/>
              <a:t>:</a:t>
            </a:r>
          </a:p>
          <a:p>
            <a:pPr algn="l"/>
            <a:r>
              <a:rPr lang="en-US" sz="2000"/>
              <a:t>Inverting amplifier</a:t>
            </a:r>
          </a:p>
        </p:txBody>
      </p:sp>
      <p:graphicFrame>
        <p:nvGraphicFramePr>
          <p:cNvPr id="9218" name="Object 55"/>
          <p:cNvGraphicFramePr>
            <a:graphicFrameLocks noChangeAspect="1"/>
          </p:cNvGraphicFramePr>
          <p:nvPr>
            <p:ph sz="half" idx="2"/>
          </p:nvPr>
        </p:nvGraphicFramePr>
        <p:xfrm>
          <a:off x="5070475" y="4002088"/>
          <a:ext cx="2813050" cy="1701800"/>
        </p:xfrm>
        <a:graphic>
          <a:graphicData uri="http://schemas.openxmlformats.org/presentationml/2006/ole">
            <p:oleObj spid="_x0000_s9218" name="Equation" r:id="rId3" imgW="1091880" imgH="66024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a:t>ECEN 301</a:t>
            </a:r>
          </a:p>
        </p:txBody>
      </p:sp>
      <p:sp>
        <p:nvSpPr>
          <p:cNvPr id="31747" name="Footer Placeholder 4"/>
          <p:cNvSpPr>
            <a:spLocks noGrp="1"/>
          </p:cNvSpPr>
          <p:nvPr>
            <p:ph type="ftr" sz="quarter" idx="11"/>
          </p:nvPr>
        </p:nvSpPr>
        <p:spPr>
          <a:noFill/>
        </p:spPr>
        <p:txBody>
          <a:bodyPr/>
          <a:lstStyle/>
          <a:p>
            <a:r>
              <a:rPr lang="en-US"/>
              <a:t>Discussion #18 – Operational Amplifiers</a:t>
            </a:r>
          </a:p>
        </p:txBody>
      </p:sp>
      <p:sp>
        <p:nvSpPr>
          <p:cNvPr id="31748" name="Slide Number Placeholder 5"/>
          <p:cNvSpPr>
            <a:spLocks noGrp="1"/>
          </p:cNvSpPr>
          <p:nvPr>
            <p:ph type="sldNum" sz="quarter" idx="12"/>
          </p:nvPr>
        </p:nvSpPr>
        <p:spPr>
          <a:noFill/>
        </p:spPr>
        <p:txBody>
          <a:bodyPr/>
          <a:lstStyle/>
          <a:p>
            <a:pPr lvl="1"/>
            <a:fld id="{672CD5D4-0966-4679-9135-36F3E0ED62C8}" type="slidenum">
              <a:rPr lang="en-US"/>
              <a:pPr lvl="1"/>
              <a:t>2</a:t>
            </a:fld>
            <a:endParaRPr lang="en-US"/>
          </a:p>
        </p:txBody>
      </p:sp>
      <p:sp>
        <p:nvSpPr>
          <p:cNvPr id="31749" name="Rectangle 2"/>
          <p:cNvSpPr>
            <a:spLocks noGrp="1" noChangeArrowheads="1"/>
          </p:cNvSpPr>
          <p:nvPr>
            <p:ph type="title"/>
          </p:nvPr>
        </p:nvSpPr>
        <p:spPr/>
        <p:txBody>
          <a:bodyPr/>
          <a:lstStyle/>
          <a:p>
            <a:r>
              <a:rPr lang="en-US" smtClean="0"/>
              <a:t>Give to Receive</a:t>
            </a:r>
          </a:p>
        </p:txBody>
      </p:sp>
      <p:sp>
        <p:nvSpPr>
          <p:cNvPr id="31750" name="Rectangle 3"/>
          <p:cNvSpPr>
            <a:spLocks noGrp="1" noChangeArrowheads="1"/>
          </p:cNvSpPr>
          <p:nvPr>
            <p:ph type="body" idx="1"/>
          </p:nvPr>
        </p:nvSpPr>
        <p:spPr>
          <a:xfrm>
            <a:off x="406400" y="1333500"/>
            <a:ext cx="8356600" cy="2933700"/>
          </a:xfrm>
          <a:solidFill>
            <a:srgbClr val="FFFFFF"/>
          </a:solidFill>
          <a:ln>
            <a:solidFill>
              <a:schemeClr val="tx1"/>
            </a:solidFill>
          </a:ln>
        </p:spPr>
        <p:txBody>
          <a:bodyPr/>
          <a:lstStyle/>
          <a:p>
            <a:pPr>
              <a:lnSpc>
                <a:spcPct val="90000"/>
              </a:lnSpc>
              <a:buFont typeface="Monotype Sorts" pitchFamily="2" charset="2"/>
              <a:buNone/>
            </a:pPr>
            <a:r>
              <a:rPr lang="en-US" sz="2400" b="1" u="sng" smtClean="0"/>
              <a:t>Alma 34:28</a:t>
            </a:r>
          </a:p>
          <a:p>
            <a:pPr>
              <a:lnSpc>
                <a:spcPct val="90000"/>
              </a:lnSpc>
              <a:buFont typeface="Monotype Sorts" pitchFamily="2" charset="2"/>
              <a:buNone/>
            </a:pPr>
            <a:r>
              <a:rPr lang="en-US" sz="2400" smtClean="0"/>
              <a:t>  28 And now behold, my beloved brethren, I say unto you, do not suppose that this is all; for after ye have done all these things, if ye turn away the needy, and the naked, and visit not the sick and afflicted, and impart of your substance, if ye have, to those who stand in need—I say unto you, if ye do not any of these things, behold, </a:t>
            </a:r>
            <a:r>
              <a:rPr lang="en-US" sz="2400" b="1" smtClean="0"/>
              <a:t>your prayer is vain</a:t>
            </a:r>
            <a:r>
              <a:rPr lang="en-US" sz="2400" smtClean="0"/>
              <a:t>, and availeth you nothing, and ye are as hypocrites who do deny the faith.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4"/>
          <p:cNvSpPr>
            <a:spLocks noGrp="1"/>
          </p:cNvSpPr>
          <p:nvPr>
            <p:ph type="dt" sz="quarter" idx="10"/>
          </p:nvPr>
        </p:nvSpPr>
        <p:spPr>
          <a:noFill/>
        </p:spPr>
        <p:txBody>
          <a:bodyPr/>
          <a:lstStyle/>
          <a:p>
            <a:r>
              <a:rPr lang="en-US"/>
              <a:t>ECEN 301</a:t>
            </a:r>
          </a:p>
        </p:txBody>
      </p:sp>
      <p:sp>
        <p:nvSpPr>
          <p:cNvPr id="10244" name="Footer Placeholder 5"/>
          <p:cNvSpPr>
            <a:spLocks noGrp="1"/>
          </p:cNvSpPr>
          <p:nvPr>
            <p:ph type="ftr" sz="quarter" idx="11"/>
          </p:nvPr>
        </p:nvSpPr>
        <p:spPr>
          <a:noFill/>
        </p:spPr>
        <p:txBody>
          <a:bodyPr/>
          <a:lstStyle/>
          <a:p>
            <a:r>
              <a:rPr lang="en-US"/>
              <a:t>Discussion #18 – Operational Amplifiers</a:t>
            </a:r>
          </a:p>
        </p:txBody>
      </p:sp>
      <p:sp>
        <p:nvSpPr>
          <p:cNvPr id="10245" name="Slide Number Placeholder 6"/>
          <p:cNvSpPr>
            <a:spLocks noGrp="1"/>
          </p:cNvSpPr>
          <p:nvPr>
            <p:ph type="sldNum" sz="quarter" idx="12"/>
          </p:nvPr>
        </p:nvSpPr>
        <p:spPr>
          <a:noFill/>
        </p:spPr>
        <p:txBody>
          <a:bodyPr/>
          <a:lstStyle/>
          <a:p>
            <a:pPr lvl="1"/>
            <a:fld id="{18F89346-D137-429F-AC45-77AC602CF9B8}" type="slidenum">
              <a:rPr lang="en-US"/>
              <a:pPr lvl="1"/>
              <a:t>20</a:t>
            </a:fld>
            <a:endParaRPr lang="en-US"/>
          </a:p>
        </p:txBody>
      </p:sp>
      <p:sp>
        <p:nvSpPr>
          <p:cNvPr id="10246" name="Rectangle 2"/>
          <p:cNvSpPr>
            <a:spLocks noGrp="1" noChangeArrowheads="1"/>
          </p:cNvSpPr>
          <p:nvPr>
            <p:ph type="title"/>
          </p:nvPr>
        </p:nvSpPr>
        <p:spPr/>
        <p:txBody>
          <a:bodyPr/>
          <a:lstStyle/>
          <a:p>
            <a:r>
              <a:rPr lang="en-US" smtClean="0"/>
              <a:t>Op-Amps – Level Shifter</a:t>
            </a:r>
          </a:p>
        </p:txBody>
      </p:sp>
      <p:sp>
        <p:nvSpPr>
          <p:cNvPr id="10247" name="Rectangle 3"/>
          <p:cNvSpPr>
            <a:spLocks noGrp="1" noChangeArrowheads="1"/>
          </p:cNvSpPr>
          <p:nvPr>
            <p:ph type="body" sz="half" idx="1"/>
          </p:nvPr>
        </p:nvSpPr>
        <p:spPr>
          <a:xfrm>
            <a:off x="406400" y="1333500"/>
            <a:ext cx="8356600" cy="1409700"/>
          </a:xfrm>
        </p:spPr>
        <p:txBody>
          <a:bodyPr/>
          <a:lstStyle/>
          <a:p>
            <a:pPr>
              <a:buFont typeface="Monotype Sorts" pitchFamily="2" charset="2"/>
              <a:buNone/>
            </a:pPr>
            <a:r>
              <a:rPr lang="en-US" sz="2800" b="1" u="sng" smtClean="0"/>
              <a:t>Example1</a:t>
            </a:r>
            <a:r>
              <a:rPr lang="en-US" sz="2800" smtClean="0"/>
              <a:t>: design a level shifter such that it can remove a 1.8V DC offset from the sensor signal (Find </a:t>
            </a:r>
            <a:r>
              <a:rPr lang="en-US" sz="2800" b="1" smtClean="0"/>
              <a:t>V</a:t>
            </a:r>
            <a:r>
              <a:rPr lang="en-US" sz="2800" b="1" baseline="-25000" smtClean="0"/>
              <a:t>ref</a:t>
            </a:r>
            <a:r>
              <a:rPr lang="en-US" sz="2800" smtClean="0"/>
              <a:t>)</a:t>
            </a:r>
          </a:p>
          <a:p>
            <a:pPr>
              <a:buFont typeface="Monotype Sorts" pitchFamily="2" charset="2"/>
              <a:buNone/>
            </a:pPr>
            <a:r>
              <a:rPr lang="en-US" sz="2400" b="1" smtClean="0"/>
              <a:t>	R</a:t>
            </a:r>
            <a:r>
              <a:rPr lang="en-US" sz="2400" b="1" baseline="-25000" smtClean="0"/>
              <a:t>S</a:t>
            </a:r>
            <a:r>
              <a:rPr lang="en-US" sz="2400" smtClean="0"/>
              <a:t> = 10k</a:t>
            </a:r>
            <a:r>
              <a:rPr lang="el-GR" sz="2400" smtClean="0">
                <a:cs typeface="Times New Roman" pitchFamily="18" charset="0"/>
              </a:rPr>
              <a:t>Ω</a:t>
            </a:r>
            <a:r>
              <a:rPr lang="en-US" sz="2400" smtClean="0">
                <a:cs typeface="Times New Roman" pitchFamily="18" charset="0"/>
              </a:rPr>
              <a:t>, </a:t>
            </a:r>
            <a:r>
              <a:rPr lang="en-US" sz="2400" b="1" smtClean="0"/>
              <a:t>R</a:t>
            </a:r>
            <a:r>
              <a:rPr lang="en-US" sz="2400" b="1" baseline="-25000" smtClean="0"/>
              <a:t>F</a:t>
            </a:r>
            <a:r>
              <a:rPr lang="en-US" sz="2400" smtClean="0"/>
              <a:t> = 220k</a:t>
            </a:r>
            <a:r>
              <a:rPr lang="el-GR" sz="2400" smtClean="0">
                <a:cs typeface="Times New Roman" pitchFamily="18" charset="0"/>
              </a:rPr>
              <a:t>Ω</a:t>
            </a:r>
            <a:r>
              <a:rPr lang="en-US" sz="2400" smtClean="0">
                <a:cs typeface="Times New Roman" pitchFamily="18" charset="0"/>
              </a:rPr>
              <a:t>, </a:t>
            </a:r>
            <a:r>
              <a:rPr lang="en-US" sz="2400" b="1" smtClean="0">
                <a:cs typeface="Times New Roman" pitchFamily="18" charset="0"/>
              </a:rPr>
              <a:t>v</a:t>
            </a:r>
            <a:r>
              <a:rPr lang="en-US" sz="2400" b="1" baseline="-25000" smtClean="0">
                <a:cs typeface="Times New Roman" pitchFamily="18" charset="0"/>
              </a:rPr>
              <a:t>s</a:t>
            </a:r>
            <a:r>
              <a:rPr lang="en-US" sz="2400" b="1" smtClean="0">
                <a:cs typeface="Times New Roman" pitchFamily="18" charset="0"/>
              </a:rPr>
              <a:t>(t)</a:t>
            </a:r>
            <a:r>
              <a:rPr lang="en-US" sz="2400" smtClean="0">
                <a:cs typeface="Times New Roman" pitchFamily="18" charset="0"/>
              </a:rPr>
              <a:t> = 1.8+0.1cos(</a:t>
            </a:r>
            <a:r>
              <a:rPr lang="el-GR" sz="2400" smtClean="0">
                <a:cs typeface="Times New Roman" pitchFamily="18" charset="0"/>
              </a:rPr>
              <a:t>ω</a:t>
            </a:r>
            <a:r>
              <a:rPr lang="en-US" sz="2400" smtClean="0">
                <a:cs typeface="Times New Roman" pitchFamily="18" charset="0"/>
              </a:rPr>
              <a:t>t)</a:t>
            </a:r>
            <a:endParaRPr lang="en-US" sz="2800" smtClean="0"/>
          </a:p>
        </p:txBody>
      </p:sp>
      <p:grpSp>
        <p:nvGrpSpPr>
          <p:cNvPr id="10248" name="Group 4"/>
          <p:cNvGrpSpPr>
            <a:grpSpLocks/>
          </p:cNvGrpSpPr>
          <p:nvPr/>
        </p:nvGrpSpPr>
        <p:grpSpPr bwMode="auto">
          <a:xfrm>
            <a:off x="2030413" y="3559175"/>
            <a:ext cx="2222500" cy="1219200"/>
            <a:chOff x="1326" y="1742"/>
            <a:chExt cx="1400" cy="768"/>
          </a:xfrm>
        </p:grpSpPr>
        <p:sp>
          <p:nvSpPr>
            <p:cNvPr id="10290" name="AutoShape 5"/>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0291" name="Text Box 6"/>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0292" name="Text Box 7"/>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0293" name="Line 8"/>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0294" name="Oval 9"/>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0295" name="Oval 10"/>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0296" name="Line 11"/>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0297" name="Line 12"/>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0298" name="Oval 13"/>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0249" name="Oval 14"/>
          <p:cNvSpPr>
            <a:spLocks noChangeArrowheads="1"/>
          </p:cNvSpPr>
          <p:nvPr/>
        </p:nvSpPr>
        <p:spPr bwMode="auto">
          <a:xfrm>
            <a:off x="4116388" y="5670550"/>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0250" name="Text Box 15"/>
          <p:cNvSpPr txBox="1">
            <a:spLocks noChangeArrowheads="1"/>
          </p:cNvSpPr>
          <p:nvPr/>
        </p:nvSpPr>
        <p:spPr bwMode="auto">
          <a:xfrm>
            <a:off x="4011613" y="4298950"/>
            <a:ext cx="355600" cy="1314450"/>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10251" name="Group 16"/>
          <p:cNvGrpSpPr>
            <a:grpSpLocks/>
          </p:cNvGrpSpPr>
          <p:nvPr/>
        </p:nvGrpSpPr>
        <p:grpSpPr bwMode="auto">
          <a:xfrm rot="5400000" flipH="1" flipV="1">
            <a:off x="3101182" y="2839243"/>
            <a:ext cx="177800" cy="455613"/>
            <a:chOff x="3450" y="2313"/>
            <a:chExt cx="111" cy="216"/>
          </a:xfrm>
        </p:grpSpPr>
        <p:sp>
          <p:nvSpPr>
            <p:cNvPr id="10283"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284"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285"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286"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287"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288"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289"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252" name="Text Box 24"/>
          <p:cNvSpPr txBox="1">
            <a:spLocks noChangeArrowheads="1"/>
          </p:cNvSpPr>
          <p:nvPr/>
        </p:nvSpPr>
        <p:spPr bwMode="auto">
          <a:xfrm>
            <a:off x="2943225" y="2635250"/>
            <a:ext cx="442913"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10253" name="AutoShape 25"/>
          <p:cNvCxnSpPr>
            <a:cxnSpLocks noChangeShapeType="1"/>
            <a:stCxn id="10295" idx="0"/>
            <a:endCxn id="10283" idx="0"/>
          </p:cNvCxnSpPr>
          <p:nvPr/>
        </p:nvCxnSpPr>
        <p:spPr bwMode="auto">
          <a:xfrm rot="-5400000">
            <a:off x="2154238" y="3022600"/>
            <a:ext cx="750888" cy="865187"/>
          </a:xfrm>
          <a:prstGeom prst="bentConnector2">
            <a:avLst/>
          </a:prstGeom>
          <a:noFill/>
          <a:ln w="12700">
            <a:solidFill>
              <a:schemeClr val="tx1"/>
            </a:solidFill>
            <a:miter lim="800000"/>
            <a:headEnd type="none" w="lg" len="lg"/>
            <a:tailEnd type="none" w="lg" len="lg"/>
          </a:ln>
        </p:spPr>
      </p:cxnSp>
      <p:cxnSp>
        <p:nvCxnSpPr>
          <p:cNvPr id="10254" name="AutoShape 26"/>
          <p:cNvCxnSpPr>
            <a:cxnSpLocks noChangeShapeType="1"/>
            <a:stCxn id="10298" idx="0"/>
            <a:endCxn id="10285" idx="1"/>
          </p:cNvCxnSpPr>
          <p:nvPr/>
        </p:nvCxnSpPr>
        <p:spPr bwMode="auto">
          <a:xfrm rot="5400000" flipH="1">
            <a:off x="3281363" y="3200400"/>
            <a:ext cx="1042988" cy="769937"/>
          </a:xfrm>
          <a:prstGeom prst="bentConnector2">
            <a:avLst/>
          </a:prstGeom>
          <a:noFill/>
          <a:ln w="12700">
            <a:solidFill>
              <a:schemeClr val="tx1"/>
            </a:solidFill>
            <a:miter lim="800000"/>
            <a:headEnd type="none" w="lg" len="lg"/>
            <a:tailEnd type="none" w="lg" len="lg"/>
          </a:ln>
        </p:spPr>
      </p:cxnSp>
      <p:sp>
        <p:nvSpPr>
          <p:cNvPr id="10255" name="Text Box 27"/>
          <p:cNvSpPr txBox="1">
            <a:spLocks noChangeArrowheads="1"/>
          </p:cNvSpPr>
          <p:nvPr/>
        </p:nvSpPr>
        <p:spPr bwMode="auto">
          <a:xfrm>
            <a:off x="2314575" y="419258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0256" name="Text Box 28"/>
          <p:cNvSpPr txBox="1">
            <a:spLocks noChangeArrowheads="1"/>
          </p:cNvSpPr>
          <p:nvPr/>
        </p:nvSpPr>
        <p:spPr bwMode="auto">
          <a:xfrm>
            <a:off x="2287588" y="3465513"/>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0257" name="AutoShape 29"/>
          <p:cNvCxnSpPr>
            <a:cxnSpLocks noChangeShapeType="1"/>
            <a:stCxn id="10249" idx="2"/>
            <a:endCxn id="10263" idx="6"/>
          </p:cNvCxnSpPr>
          <p:nvPr/>
        </p:nvCxnSpPr>
        <p:spPr bwMode="auto">
          <a:xfrm flipH="1" flipV="1">
            <a:off x="1846263" y="5730875"/>
            <a:ext cx="2270125" cy="1588"/>
          </a:xfrm>
          <a:prstGeom prst="straightConnector1">
            <a:avLst/>
          </a:prstGeom>
          <a:noFill/>
          <a:ln w="12700">
            <a:solidFill>
              <a:schemeClr val="tx1"/>
            </a:solidFill>
            <a:round/>
            <a:headEnd type="none" w="lg" len="lg"/>
            <a:tailEnd type="none" w="lg" len="lg"/>
          </a:ln>
        </p:spPr>
      </p:cxnSp>
      <p:grpSp>
        <p:nvGrpSpPr>
          <p:cNvPr id="10258" name="Group 30"/>
          <p:cNvGrpSpPr>
            <a:grpSpLocks/>
          </p:cNvGrpSpPr>
          <p:nvPr/>
        </p:nvGrpSpPr>
        <p:grpSpPr bwMode="auto">
          <a:xfrm rot="5400000" flipH="1" flipV="1">
            <a:off x="1404144" y="3685382"/>
            <a:ext cx="177800" cy="455612"/>
            <a:chOff x="3450" y="2313"/>
            <a:chExt cx="111" cy="216"/>
          </a:xfrm>
        </p:grpSpPr>
        <p:sp>
          <p:nvSpPr>
            <p:cNvPr id="10276" name="Line 3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277" name="Line 3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278" name="Line 3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279" name="Line 3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280" name="Line 3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281" name="Line 3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282" name="Line 3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259" name="Text Box 38"/>
          <p:cNvSpPr txBox="1">
            <a:spLocks noChangeArrowheads="1"/>
          </p:cNvSpPr>
          <p:nvPr/>
        </p:nvSpPr>
        <p:spPr bwMode="auto">
          <a:xfrm>
            <a:off x="1250950" y="3481388"/>
            <a:ext cx="433388" cy="366712"/>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0260" name="AutoShape 39"/>
          <p:cNvCxnSpPr>
            <a:cxnSpLocks noChangeShapeType="1"/>
            <a:stCxn id="10263" idx="2"/>
            <a:endCxn id="10276" idx="0"/>
          </p:cNvCxnSpPr>
          <p:nvPr/>
        </p:nvCxnSpPr>
        <p:spPr bwMode="auto">
          <a:xfrm rot="10800000">
            <a:off x="1265238" y="3925888"/>
            <a:ext cx="449262" cy="1804987"/>
          </a:xfrm>
          <a:prstGeom prst="bentConnector3">
            <a:avLst>
              <a:gd name="adj1" fmla="val 216250"/>
            </a:avLst>
          </a:prstGeom>
          <a:noFill/>
          <a:ln w="12700">
            <a:solidFill>
              <a:schemeClr val="tx1"/>
            </a:solidFill>
            <a:miter lim="800000"/>
            <a:headEnd type="none" w="lg" len="lg"/>
            <a:tailEnd type="none" w="lg" len="lg"/>
          </a:ln>
        </p:spPr>
      </p:cxnSp>
      <p:cxnSp>
        <p:nvCxnSpPr>
          <p:cNvPr id="10261" name="AutoShape 40"/>
          <p:cNvCxnSpPr>
            <a:cxnSpLocks noChangeShapeType="1"/>
            <a:endCxn id="10278" idx="1"/>
          </p:cNvCxnSpPr>
          <p:nvPr/>
        </p:nvCxnSpPr>
        <p:spPr bwMode="auto">
          <a:xfrm flipH="1">
            <a:off x="1720850" y="3906838"/>
            <a:ext cx="285750" cy="3175"/>
          </a:xfrm>
          <a:prstGeom prst="straightConnector1">
            <a:avLst/>
          </a:prstGeom>
          <a:noFill/>
          <a:ln w="12700">
            <a:solidFill>
              <a:schemeClr val="tx1"/>
            </a:solidFill>
            <a:round/>
            <a:headEnd type="none" w="lg" len="lg"/>
            <a:tailEnd type="none" w="lg" len="lg"/>
          </a:ln>
        </p:spPr>
      </p:cxnSp>
      <p:grpSp>
        <p:nvGrpSpPr>
          <p:cNvPr id="10262" name="Group 41"/>
          <p:cNvGrpSpPr>
            <a:grpSpLocks/>
          </p:cNvGrpSpPr>
          <p:nvPr/>
        </p:nvGrpSpPr>
        <p:grpSpPr bwMode="auto">
          <a:xfrm>
            <a:off x="2298700" y="5732463"/>
            <a:ext cx="381000" cy="298450"/>
            <a:chOff x="1235" y="3264"/>
            <a:chExt cx="288" cy="216"/>
          </a:xfrm>
        </p:grpSpPr>
        <p:grpSp>
          <p:nvGrpSpPr>
            <p:cNvPr id="10271" name="Group 42"/>
            <p:cNvGrpSpPr>
              <a:grpSpLocks/>
            </p:cNvGrpSpPr>
            <p:nvPr/>
          </p:nvGrpSpPr>
          <p:grpSpPr bwMode="auto">
            <a:xfrm>
              <a:off x="1235" y="3383"/>
              <a:ext cx="288" cy="97"/>
              <a:chOff x="1235" y="3383"/>
              <a:chExt cx="288" cy="97"/>
            </a:xfrm>
          </p:grpSpPr>
          <p:sp>
            <p:nvSpPr>
              <p:cNvPr id="10273" name="Freeform 43"/>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10274" name="Line 44"/>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10275" name="Line 45"/>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10272" name="AutoShape 46"/>
            <p:cNvCxnSpPr>
              <a:cxnSpLocks noChangeShapeType="1"/>
              <a:stCxn id="10273"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10263" name="Oval 47"/>
          <p:cNvSpPr>
            <a:spLocks noChangeArrowheads="1"/>
          </p:cNvSpPr>
          <p:nvPr/>
        </p:nvSpPr>
        <p:spPr bwMode="auto">
          <a:xfrm>
            <a:off x="1714500" y="56689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10264" name="Group 48"/>
          <p:cNvGrpSpPr>
            <a:grpSpLocks/>
          </p:cNvGrpSpPr>
          <p:nvPr/>
        </p:nvGrpSpPr>
        <p:grpSpPr bwMode="auto">
          <a:xfrm>
            <a:off x="965200" y="4648200"/>
            <a:ext cx="1074738" cy="641350"/>
            <a:chOff x="140" y="2455"/>
            <a:chExt cx="677" cy="404"/>
          </a:xfrm>
        </p:grpSpPr>
        <p:sp>
          <p:nvSpPr>
            <p:cNvPr id="10268" name="Text Box 49"/>
            <p:cNvSpPr txBox="1">
              <a:spLocks noChangeArrowheads="1"/>
            </p:cNvSpPr>
            <p:nvPr/>
          </p:nvSpPr>
          <p:spPr bwMode="auto">
            <a:xfrm>
              <a:off x="140" y="2511"/>
              <a:ext cx="338"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ref</a:t>
              </a:r>
            </a:p>
          </p:txBody>
        </p:sp>
        <p:sp>
          <p:nvSpPr>
            <p:cNvPr id="10269" name="Oval 50"/>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0270" name="Text Box 51"/>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10265" name="AutoShape 52"/>
          <p:cNvCxnSpPr>
            <a:cxnSpLocks noChangeShapeType="1"/>
            <a:stCxn id="10263" idx="0"/>
            <a:endCxn id="10270" idx="2"/>
          </p:cNvCxnSpPr>
          <p:nvPr/>
        </p:nvCxnSpPr>
        <p:spPr bwMode="auto">
          <a:xfrm flipH="1" flipV="1">
            <a:off x="1774825" y="5289550"/>
            <a:ext cx="6350" cy="379413"/>
          </a:xfrm>
          <a:prstGeom prst="straightConnector1">
            <a:avLst/>
          </a:prstGeom>
          <a:noFill/>
          <a:ln w="12700">
            <a:solidFill>
              <a:schemeClr val="tx1"/>
            </a:solidFill>
            <a:round/>
            <a:headEnd type="none" w="lg" len="lg"/>
            <a:tailEnd type="none" w="lg" len="lg"/>
          </a:ln>
        </p:spPr>
      </p:cxnSp>
      <p:sp>
        <p:nvSpPr>
          <p:cNvPr id="10266" name="Text Box 53"/>
          <p:cNvSpPr txBox="1">
            <a:spLocks noChangeArrowheads="1"/>
          </p:cNvSpPr>
          <p:nvPr/>
        </p:nvSpPr>
        <p:spPr bwMode="auto">
          <a:xfrm>
            <a:off x="4800600" y="3001963"/>
            <a:ext cx="2540000" cy="714375"/>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algn="l"/>
            <a:r>
              <a:rPr lang="en-US" sz="2000" b="1" u="sng"/>
              <a:t>DC from reference</a:t>
            </a:r>
            <a:r>
              <a:rPr lang="en-US" sz="2000"/>
              <a:t>:</a:t>
            </a:r>
          </a:p>
          <a:p>
            <a:pPr algn="l"/>
            <a:r>
              <a:rPr lang="en-US" sz="2000"/>
              <a:t>Noninverting amplifier</a:t>
            </a:r>
          </a:p>
        </p:txBody>
      </p:sp>
      <p:graphicFrame>
        <p:nvGraphicFramePr>
          <p:cNvPr id="10242" name="Object 54"/>
          <p:cNvGraphicFramePr>
            <a:graphicFrameLocks noChangeAspect="1"/>
          </p:cNvGraphicFramePr>
          <p:nvPr>
            <p:ph sz="half" idx="2"/>
          </p:nvPr>
        </p:nvGraphicFramePr>
        <p:xfrm>
          <a:off x="5378450" y="4041775"/>
          <a:ext cx="2774950" cy="1749425"/>
        </p:xfrm>
        <a:graphic>
          <a:graphicData uri="http://schemas.openxmlformats.org/presentationml/2006/ole">
            <p:oleObj spid="_x0000_s10242" name="Equation" r:id="rId3" imgW="1168200" imgH="736560" progId="Equation.3">
              <p:embed/>
            </p:oleObj>
          </a:graphicData>
        </a:graphic>
      </p:graphicFrame>
      <p:cxnSp>
        <p:nvCxnSpPr>
          <p:cNvPr id="10267" name="AutoShape 55"/>
          <p:cNvCxnSpPr>
            <a:cxnSpLocks noChangeShapeType="1"/>
            <a:stCxn id="10294" idx="2"/>
            <a:endCxn id="10270" idx="0"/>
          </p:cNvCxnSpPr>
          <p:nvPr/>
        </p:nvCxnSpPr>
        <p:spPr bwMode="auto">
          <a:xfrm rot="10800000" flipV="1">
            <a:off x="1774825" y="4473575"/>
            <a:ext cx="265113" cy="174625"/>
          </a:xfrm>
          <a:prstGeom prst="bentConnector2">
            <a:avLst/>
          </a:prstGeom>
          <a:noFill/>
          <a:ln w="12700">
            <a:solidFill>
              <a:schemeClr val="tx1"/>
            </a:solidFill>
            <a:miter lim="800000"/>
            <a:headEnd type="none" w="lg" len="lg"/>
            <a:tailEnd type="none" w="lg" len="lg"/>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4"/>
          <p:cNvSpPr>
            <a:spLocks noGrp="1"/>
          </p:cNvSpPr>
          <p:nvPr>
            <p:ph type="dt" sz="quarter" idx="10"/>
          </p:nvPr>
        </p:nvSpPr>
        <p:spPr>
          <a:noFill/>
        </p:spPr>
        <p:txBody>
          <a:bodyPr/>
          <a:lstStyle/>
          <a:p>
            <a:r>
              <a:rPr lang="en-US"/>
              <a:t>ECEN 301</a:t>
            </a:r>
          </a:p>
        </p:txBody>
      </p:sp>
      <p:sp>
        <p:nvSpPr>
          <p:cNvPr id="11268" name="Footer Placeholder 5"/>
          <p:cNvSpPr>
            <a:spLocks noGrp="1"/>
          </p:cNvSpPr>
          <p:nvPr>
            <p:ph type="ftr" sz="quarter" idx="11"/>
          </p:nvPr>
        </p:nvSpPr>
        <p:spPr>
          <a:noFill/>
        </p:spPr>
        <p:txBody>
          <a:bodyPr/>
          <a:lstStyle/>
          <a:p>
            <a:r>
              <a:rPr lang="en-US"/>
              <a:t>Discussion #18 – Operational Amplifiers</a:t>
            </a:r>
          </a:p>
        </p:txBody>
      </p:sp>
      <p:sp>
        <p:nvSpPr>
          <p:cNvPr id="11269" name="Slide Number Placeholder 6"/>
          <p:cNvSpPr>
            <a:spLocks noGrp="1"/>
          </p:cNvSpPr>
          <p:nvPr>
            <p:ph type="sldNum" sz="quarter" idx="12"/>
          </p:nvPr>
        </p:nvSpPr>
        <p:spPr>
          <a:noFill/>
        </p:spPr>
        <p:txBody>
          <a:bodyPr/>
          <a:lstStyle/>
          <a:p>
            <a:pPr lvl="1"/>
            <a:fld id="{12D16E4A-737B-4814-84AA-8CCBCCE2163F}" type="slidenum">
              <a:rPr lang="en-US"/>
              <a:pPr lvl="1"/>
              <a:t>21</a:t>
            </a:fld>
            <a:endParaRPr lang="en-US"/>
          </a:p>
        </p:txBody>
      </p:sp>
      <p:sp>
        <p:nvSpPr>
          <p:cNvPr id="11270" name="Rectangle 2"/>
          <p:cNvSpPr>
            <a:spLocks noGrp="1" noChangeArrowheads="1"/>
          </p:cNvSpPr>
          <p:nvPr>
            <p:ph type="title"/>
          </p:nvPr>
        </p:nvSpPr>
        <p:spPr/>
        <p:txBody>
          <a:bodyPr/>
          <a:lstStyle/>
          <a:p>
            <a:r>
              <a:rPr lang="en-US" smtClean="0"/>
              <a:t>Op-Amps – Level Shifter</a:t>
            </a:r>
          </a:p>
        </p:txBody>
      </p:sp>
      <p:sp>
        <p:nvSpPr>
          <p:cNvPr id="11271" name="Rectangle 3"/>
          <p:cNvSpPr>
            <a:spLocks noGrp="1" noChangeArrowheads="1"/>
          </p:cNvSpPr>
          <p:nvPr>
            <p:ph type="body" sz="half" idx="1"/>
          </p:nvPr>
        </p:nvSpPr>
        <p:spPr>
          <a:xfrm>
            <a:off x="406400" y="1333500"/>
            <a:ext cx="8356600" cy="1409700"/>
          </a:xfrm>
        </p:spPr>
        <p:txBody>
          <a:bodyPr/>
          <a:lstStyle/>
          <a:p>
            <a:pPr>
              <a:buFont typeface="Monotype Sorts" pitchFamily="2" charset="2"/>
              <a:buNone/>
            </a:pPr>
            <a:r>
              <a:rPr lang="en-US" sz="2800" b="1" u="sng" smtClean="0"/>
              <a:t>Example1</a:t>
            </a:r>
            <a:r>
              <a:rPr lang="en-US" sz="2800" smtClean="0"/>
              <a:t>: design a level shifter such that it can remove a 1.8V DC offset from the sensor signal (Find </a:t>
            </a:r>
            <a:r>
              <a:rPr lang="en-US" sz="2800" b="1" smtClean="0"/>
              <a:t>V</a:t>
            </a:r>
            <a:r>
              <a:rPr lang="en-US" sz="2800" b="1" baseline="-25000" smtClean="0"/>
              <a:t>ref</a:t>
            </a:r>
            <a:r>
              <a:rPr lang="en-US" sz="2800" smtClean="0"/>
              <a:t>)</a:t>
            </a:r>
          </a:p>
          <a:p>
            <a:pPr>
              <a:buFont typeface="Monotype Sorts" pitchFamily="2" charset="2"/>
              <a:buNone/>
            </a:pPr>
            <a:r>
              <a:rPr lang="en-US" sz="2400" b="1" smtClean="0"/>
              <a:t>	R</a:t>
            </a:r>
            <a:r>
              <a:rPr lang="en-US" sz="2400" b="1" baseline="-25000" smtClean="0"/>
              <a:t>S</a:t>
            </a:r>
            <a:r>
              <a:rPr lang="en-US" sz="2400" smtClean="0"/>
              <a:t> = 10k</a:t>
            </a:r>
            <a:r>
              <a:rPr lang="el-GR" sz="2400" smtClean="0">
                <a:cs typeface="Times New Roman" pitchFamily="18" charset="0"/>
              </a:rPr>
              <a:t>Ω</a:t>
            </a:r>
            <a:r>
              <a:rPr lang="en-US" sz="2400" smtClean="0">
                <a:cs typeface="Times New Roman" pitchFamily="18" charset="0"/>
              </a:rPr>
              <a:t>, </a:t>
            </a:r>
            <a:r>
              <a:rPr lang="en-US" sz="2400" b="1" smtClean="0"/>
              <a:t>R</a:t>
            </a:r>
            <a:r>
              <a:rPr lang="en-US" sz="2400" b="1" baseline="-25000" smtClean="0"/>
              <a:t>F</a:t>
            </a:r>
            <a:r>
              <a:rPr lang="en-US" sz="2400" smtClean="0"/>
              <a:t> = 220k</a:t>
            </a:r>
            <a:r>
              <a:rPr lang="el-GR" sz="2400" smtClean="0">
                <a:cs typeface="Times New Roman" pitchFamily="18" charset="0"/>
              </a:rPr>
              <a:t>Ω</a:t>
            </a:r>
            <a:r>
              <a:rPr lang="en-US" sz="2400" smtClean="0">
                <a:cs typeface="Times New Roman" pitchFamily="18" charset="0"/>
              </a:rPr>
              <a:t>, </a:t>
            </a:r>
            <a:r>
              <a:rPr lang="en-US" sz="2400" b="1" smtClean="0">
                <a:cs typeface="Times New Roman" pitchFamily="18" charset="0"/>
              </a:rPr>
              <a:t>v</a:t>
            </a:r>
            <a:r>
              <a:rPr lang="en-US" sz="2400" b="1" baseline="-25000" smtClean="0">
                <a:cs typeface="Times New Roman" pitchFamily="18" charset="0"/>
              </a:rPr>
              <a:t>s</a:t>
            </a:r>
            <a:r>
              <a:rPr lang="en-US" sz="2400" b="1" smtClean="0">
                <a:cs typeface="Times New Roman" pitchFamily="18" charset="0"/>
              </a:rPr>
              <a:t>(t)</a:t>
            </a:r>
            <a:r>
              <a:rPr lang="en-US" sz="2400" smtClean="0">
                <a:cs typeface="Times New Roman" pitchFamily="18" charset="0"/>
              </a:rPr>
              <a:t> = 1.8+0.1cos(</a:t>
            </a:r>
            <a:r>
              <a:rPr lang="el-GR" sz="2400" smtClean="0">
                <a:cs typeface="Times New Roman" pitchFamily="18" charset="0"/>
              </a:rPr>
              <a:t>ω</a:t>
            </a:r>
            <a:r>
              <a:rPr lang="en-US" sz="2400" smtClean="0">
                <a:cs typeface="Times New Roman" pitchFamily="18" charset="0"/>
              </a:rPr>
              <a:t>t)</a:t>
            </a:r>
            <a:endParaRPr lang="en-US" sz="2800" smtClean="0"/>
          </a:p>
        </p:txBody>
      </p:sp>
      <p:graphicFrame>
        <p:nvGraphicFramePr>
          <p:cNvPr id="11266" name="Object 4"/>
          <p:cNvGraphicFramePr>
            <a:graphicFrameLocks noChangeAspect="1"/>
          </p:cNvGraphicFramePr>
          <p:nvPr>
            <p:ph sz="half" idx="2"/>
          </p:nvPr>
        </p:nvGraphicFramePr>
        <p:xfrm>
          <a:off x="4608513" y="3586163"/>
          <a:ext cx="4383087" cy="1639887"/>
        </p:xfrm>
        <a:graphic>
          <a:graphicData uri="http://schemas.openxmlformats.org/presentationml/2006/ole">
            <p:oleObj spid="_x0000_s11266" name="Equation" r:id="rId3" imgW="1968480" imgH="736560" progId="Equation.3">
              <p:embed/>
            </p:oleObj>
          </a:graphicData>
        </a:graphic>
      </p:graphicFrame>
      <p:grpSp>
        <p:nvGrpSpPr>
          <p:cNvPr id="11272" name="Group 5"/>
          <p:cNvGrpSpPr>
            <a:grpSpLocks/>
          </p:cNvGrpSpPr>
          <p:nvPr/>
        </p:nvGrpSpPr>
        <p:grpSpPr bwMode="auto">
          <a:xfrm>
            <a:off x="4763" y="2635250"/>
            <a:ext cx="4362450" cy="3395663"/>
            <a:chOff x="799" y="1604"/>
            <a:chExt cx="2748" cy="2139"/>
          </a:xfrm>
        </p:grpSpPr>
        <p:grpSp>
          <p:nvGrpSpPr>
            <p:cNvPr id="11273" name="Group 6"/>
            <p:cNvGrpSpPr>
              <a:grpSpLocks/>
            </p:cNvGrpSpPr>
            <p:nvPr/>
          </p:nvGrpSpPr>
          <p:grpSpPr bwMode="auto">
            <a:xfrm>
              <a:off x="2075" y="2186"/>
              <a:ext cx="1400" cy="768"/>
              <a:chOff x="1326" y="1742"/>
              <a:chExt cx="1400" cy="768"/>
            </a:xfrm>
          </p:grpSpPr>
          <p:sp>
            <p:nvSpPr>
              <p:cNvPr id="11314" name="AutoShape 7"/>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1315" name="Text Box 8"/>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1316" name="Text Box 9"/>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1317" name="Line 10"/>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1318" name="Oval 11"/>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319" name="Oval 12"/>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320" name="Line 13"/>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1321" name="Line 14"/>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1322" name="Oval 15"/>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1274" name="Oval 16"/>
            <p:cNvSpPr>
              <a:spLocks noChangeArrowheads="1"/>
            </p:cNvSpPr>
            <p:nvPr/>
          </p:nvSpPr>
          <p:spPr bwMode="auto">
            <a:xfrm>
              <a:off x="3389" y="3516"/>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275" name="Text Box 17"/>
            <p:cNvSpPr txBox="1">
              <a:spLocks noChangeArrowheads="1"/>
            </p:cNvSpPr>
            <p:nvPr/>
          </p:nvSpPr>
          <p:spPr bwMode="auto">
            <a:xfrm>
              <a:off x="3323" y="2652"/>
              <a:ext cx="224"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11276" name="Group 18"/>
            <p:cNvGrpSpPr>
              <a:grpSpLocks/>
            </p:cNvGrpSpPr>
            <p:nvPr/>
          </p:nvGrpSpPr>
          <p:grpSpPr bwMode="auto">
            <a:xfrm rot="5400000" flipH="1" flipV="1">
              <a:off x="2750" y="1732"/>
              <a:ext cx="112" cy="287"/>
              <a:chOff x="3450" y="2313"/>
              <a:chExt cx="111" cy="216"/>
            </a:xfrm>
          </p:grpSpPr>
          <p:sp>
            <p:nvSpPr>
              <p:cNvPr id="11307"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308"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309"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310"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11"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12"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13"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277" name="Text Box 26"/>
            <p:cNvSpPr txBox="1">
              <a:spLocks noChangeArrowheads="1"/>
            </p:cNvSpPr>
            <p:nvPr/>
          </p:nvSpPr>
          <p:spPr bwMode="auto">
            <a:xfrm>
              <a:off x="2650" y="1604"/>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11278" name="AutoShape 27"/>
            <p:cNvCxnSpPr>
              <a:cxnSpLocks noChangeShapeType="1"/>
              <a:stCxn id="11319" idx="0"/>
              <a:endCxn id="11307" idx="0"/>
            </p:cNvCxnSpPr>
            <p:nvPr/>
          </p:nvCxnSpPr>
          <p:spPr bwMode="auto">
            <a:xfrm rot="-5400000">
              <a:off x="2153" y="1848"/>
              <a:ext cx="473" cy="545"/>
            </a:xfrm>
            <a:prstGeom prst="bentConnector2">
              <a:avLst/>
            </a:prstGeom>
            <a:noFill/>
            <a:ln w="12700">
              <a:solidFill>
                <a:schemeClr val="tx1"/>
              </a:solidFill>
              <a:miter lim="800000"/>
              <a:headEnd type="none" w="lg" len="lg"/>
              <a:tailEnd type="none" w="lg" len="lg"/>
            </a:ln>
          </p:spPr>
        </p:cxnSp>
        <p:cxnSp>
          <p:nvCxnSpPr>
            <p:cNvPr id="11279" name="AutoShape 28"/>
            <p:cNvCxnSpPr>
              <a:cxnSpLocks noChangeShapeType="1"/>
              <a:stCxn id="11322" idx="0"/>
              <a:endCxn id="11309" idx="1"/>
            </p:cNvCxnSpPr>
            <p:nvPr/>
          </p:nvCxnSpPr>
          <p:spPr bwMode="auto">
            <a:xfrm rot="5400000" flipH="1">
              <a:off x="2863" y="1960"/>
              <a:ext cx="657" cy="485"/>
            </a:xfrm>
            <a:prstGeom prst="bentConnector2">
              <a:avLst/>
            </a:prstGeom>
            <a:noFill/>
            <a:ln w="12700">
              <a:solidFill>
                <a:schemeClr val="tx1"/>
              </a:solidFill>
              <a:miter lim="800000"/>
              <a:headEnd type="none" w="lg" len="lg"/>
              <a:tailEnd type="none" w="lg" len="lg"/>
            </a:ln>
          </p:spPr>
        </p:cxnSp>
        <p:cxnSp>
          <p:nvCxnSpPr>
            <p:cNvPr id="11280" name="AutoShape 29"/>
            <p:cNvCxnSpPr>
              <a:cxnSpLocks noChangeShapeType="1"/>
              <a:stCxn id="11306" idx="0"/>
              <a:endCxn id="11318" idx="2"/>
            </p:cNvCxnSpPr>
            <p:nvPr/>
          </p:nvCxnSpPr>
          <p:spPr bwMode="auto">
            <a:xfrm rot="-5400000">
              <a:off x="1847" y="2716"/>
              <a:ext cx="187" cy="280"/>
            </a:xfrm>
            <a:prstGeom prst="bentConnector2">
              <a:avLst/>
            </a:prstGeom>
            <a:noFill/>
            <a:ln w="12700">
              <a:solidFill>
                <a:schemeClr val="tx1"/>
              </a:solidFill>
              <a:miter lim="800000"/>
              <a:headEnd type="none" w="lg" len="lg"/>
              <a:tailEnd type="none" w="lg" len="lg"/>
            </a:ln>
          </p:spPr>
        </p:cxnSp>
        <p:grpSp>
          <p:nvGrpSpPr>
            <p:cNvPr id="11281" name="Group 30"/>
            <p:cNvGrpSpPr>
              <a:grpSpLocks/>
            </p:cNvGrpSpPr>
            <p:nvPr/>
          </p:nvGrpSpPr>
          <p:grpSpPr bwMode="auto">
            <a:xfrm>
              <a:off x="1291" y="2949"/>
              <a:ext cx="677" cy="404"/>
              <a:chOff x="140" y="2455"/>
              <a:chExt cx="677" cy="404"/>
            </a:xfrm>
          </p:grpSpPr>
          <p:sp>
            <p:nvSpPr>
              <p:cNvPr id="11304" name="Text Box 31"/>
              <p:cNvSpPr txBox="1">
                <a:spLocks noChangeArrowheads="1"/>
              </p:cNvSpPr>
              <p:nvPr/>
            </p:nvSpPr>
            <p:spPr bwMode="auto">
              <a:xfrm>
                <a:off x="140" y="2511"/>
                <a:ext cx="338"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ref</a:t>
                </a:r>
              </a:p>
            </p:txBody>
          </p:sp>
          <p:sp>
            <p:nvSpPr>
              <p:cNvPr id="11305" name="Oval 32"/>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1306" name="Text Box 33"/>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1282" name="Text Box 34"/>
            <p:cNvSpPr txBox="1">
              <a:spLocks noChangeArrowheads="1"/>
            </p:cNvSpPr>
            <p:nvPr/>
          </p:nvSpPr>
          <p:spPr bwMode="auto">
            <a:xfrm>
              <a:off x="2254" y="2585"/>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1283" name="Text Box 35"/>
            <p:cNvSpPr txBox="1">
              <a:spLocks noChangeArrowheads="1"/>
            </p:cNvSpPr>
            <p:nvPr/>
          </p:nvSpPr>
          <p:spPr bwMode="auto">
            <a:xfrm>
              <a:off x="2237" y="2127"/>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1284" name="AutoShape 36"/>
            <p:cNvCxnSpPr>
              <a:cxnSpLocks noChangeShapeType="1"/>
              <a:stCxn id="11274" idx="2"/>
              <a:endCxn id="11306" idx="2"/>
            </p:cNvCxnSpPr>
            <p:nvPr/>
          </p:nvCxnSpPr>
          <p:spPr bwMode="auto">
            <a:xfrm rot="10800000">
              <a:off x="1801" y="3353"/>
              <a:ext cx="1588" cy="202"/>
            </a:xfrm>
            <a:prstGeom prst="bentConnector2">
              <a:avLst/>
            </a:prstGeom>
            <a:noFill/>
            <a:ln w="12700">
              <a:solidFill>
                <a:schemeClr val="tx1"/>
              </a:solidFill>
              <a:miter lim="800000"/>
              <a:headEnd type="none" w="lg" len="lg"/>
              <a:tailEnd type="none" w="lg" len="lg"/>
            </a:ln>
          </p:spPr>
        </p:cxnSp>
        <p:grpSp>
          <p:nvGrpSpPr>
            <p:cNvPr id="11285" name="Group 37"/>
            <p:cNvGrpSpPr>
              <a:grpSpLocks/>
            </p:cNvGrpSpPr>
            <p:nvPr/>
          </p:nvGrpSpPr>
          <p:grpSpPr bwMode="auto">
            <a:xfrm rot="5400000" flipH="1" flipV="1">
              <a:off x="1681" y="2265"/>
              <a:ext cx="112" cy="287"/>
              <a:chOff x="3450" y="2313"/>
              <a:chExt cx="111" cy="216"/>
            </a:xfrm>
          </p:grpSpPr>
          <p:sp>
            <p:nvSpPr>
              <p:cNvPr id="11297"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298"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299"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300"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01"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02"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03"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286" name="Text Box 45"/>
            <p:cNvSpPr txBox="1">
              <a:spLocks noChangeArrowheads="1"/>
            </p:cNvSpPr>
            <p:nvPr/>
          </p:nvSpPr>
          <p:spPr bwMode="auto">
            <a:xfrm>
              <a:off x="1584" y="2137"/>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1287" name="AutoShape 46"/>
            <p:cNvCxnSpPr>
              <a:cxnSpLocks noChangeShapeType="1"/>
              <a:stCxn id="11290" idx="6"/>
              <a:endCxn id="11297" idx="0"/>
            </p:cNvCxnSpPr>
            <p:nvPr/>
          </p:nvCxnSpPr>
          <p:spPr bwMode="auto">
            <a:xfrm>
              <a:off x="1104" y="2417"/>
              <a:ext cx="489" cy="0"/>
            </a:xfrm>
            <a:prstGeom prst="straightConnector1">
              <a:avLst/>
            </a:prstGeom>
            <a:noFill/>
            <a:ln w="12700">
              <a:solidFill>
                <a:schemeClr val="tx1"/>
              </a:solidFill>
              <a:round/>
              <a:headEnd type="none" w="lg" len="lg"/>
              <a:tailEnd type="none" w="lg" len="lg"/>
            </a:ln>
          </p:spPr>
        </p:cxnSp>
        <p:cxnSp>
          <p:nvCxnSpPr>
            <p:cNvPr id="11288" name="AutoShape 47"/>
            <p:cNvCxnSpPr>
              <a:cxnSpLocks noChangeShapeType="1"/>
              <a:endCxn id="11299" idx="1"/>
            </p:cNvCxnSpPr>
            <p:nvPr/>
          </p:nvCxnSpPr>
          <p:spPr bwMode="auto">
            <a:xfrm flipH="1">
              <a:off x="1880" y="2405"/>
              <a:ext cx="180" cy="2"/>
            </a:xfrm>
            <a:prstGeom prst="straightConnector1">
              <a:avLst/>
            </a:prstGeom>
            <a:noFill/>
            <a:ln w="12700">
              <a:solidFill>
                <a:schemeClr val="tx1"/>
              </a:solidFill>
              <a:round/>
              <a:headEnd type="none" w="lg" len="lg"/>
              <a:tailEnd type="none" w="lg" len="lg"/>
            </a:ln>
          </p:spPr>
        </p:cxnSp>
        <p:grpSp>
          <p:nvGrpSpPr>
            <p:cNvPr id="11289" name="Group 48"/>
            <p:cNvGrpSpPr>
              <a:grpSpLocks/>
            </p:cNvGrpSpPr>
            <p:nvPr/>
          </p:nvGrpSpPr>
          <p:grpSpPr bwMode="auto">
            <a:xfrm>
              <a:off x="2244" y="3555"/>
              <a:ext cx="240" cy="188"/>
              <a:chOff x="1235" y="3264"/>
              <a:chExt cx="288" cy="216"/>
            </a:xfrm>
          </p:grpSpPr>
          <p:grpSp>
            <p:nvGrpSpPr>
              <p:cNvPr id="11292" name="Group 49"/>
              <p:cNvGrpSpPr>
                <a:grpSpLocks/>
              </p:cNvGrpSpPr>
              <p:nvPr/>
            </p:nvGrpSpPr>
            <p:grpSpPr bwMode="auto">
              <a:xfrm>
                <a:off x="1235" y="3383"/>
                <a:ext cx="288" cy="97"/>
                <a:chOff x="1235" y="3383"/>
                <a:chExt cx="288" cy="97"/>
              </a:xfrm>
            </p:grpSpPr>
            <p:sp>
              <p:nvSpPr>
                <p:cNvPr id="11294" name="Freeform 50"/>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11295" name="Line 51"/>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11296" name="Line 52"/>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11293" name="AutoShape 53"/>
              <p:cNvCxnSpPr>
                <a:cxnSpLocks noChangeShapeType="1"/>
                <a:stCxn id="11294"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11290" name="Oval 54"/>
            <p:cNvSpPr>
              <a:spLocks noChangeArrowheads="1"/>
            </p:cNvSpPr>
            <p:nvPr/>
          </p:nvSpPr>
          <p:spPr bwMode="auto">
            <a:xfrm>
              <a:off x="1021" y="2378"/>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291" name="Text Box 55"/>
            <p:cNvSpPr txBox="1">
              <a:spLocks noChangeArrowheads="1"/>
            </p:cNvSpPr>
            <p:nvPr/>
          </p:nvSpPr>
          <p:spPr bwMode="auto">
            <a:xfrm>
              <a:off x="799" y="2120"/>
              <a:ext cx="447"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sensor</a:t>
              </a: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Date Placeholder 4"/>
          <p:cNvSpPr>
            <a:spLocks noGrp="1"/>
          </p:cNvSpPr>
          <p:nvPr>
            <p:ph type="dt" sz="quarter" idx="10"/>
          </p:nvPr>
        </p:nvSpPr>
        <p:spPr>
          <a:noFill/>
        </p:spPr>
        <p:txBody>
          <a:bodyPr/>
          <a:lstStyle/>
          <a:p>
            <a:r>
              <a:rPr lang="en-US"/>
              <a:t>ECEN 301</a:t>
            </a:r>
          </a:p>
        </p:txBody>
      </p:sp>
      <p:sp>
        <p:nvSpPr>
          <p:cNvPr id="12292" name="Footer Placeholder 5"/>
          <p:cNvSpPr>
            <a:spLocks noGrp="1"/>
          </p:cNvSpPr>
          <p:nvPr>
            <p:ph type="ftr" sz="quarter" idx="11"/>
          </p:nvPr>
        </p:nvSpPr>
        <p:spPr>
          <a:noFill/>
        </p:spPr>
        <p:txBody>
          <a:bodyPr/>
          <a:lstStyle/>
          <a:p>
            <a:r>
              <a:rPr lang="en-US"/>
              <a:t>Discussion #18 – Operational Amplifiers</a:t>
            </a:r>
          </a:p>
        </p:txBody>
      </p:sp>
      <p:sp>
        <p:nvSpPr>
          <p:cNvPr id="12293" name="Slide Number Placeholder 6"/>
          <p:cNvSpPr>
            <a:spLocks noGrp="1"/>
          </p:cNvSpPr>
          <p:nvPr>
            <p:ph type="sldNum" sz="quarter" idx="12"/>
          </p:nvPr>
        </p:nvSpPr>
        <p:spPr>
          <a:noFill/>
        </p:spPr>
        <p:txBody>
          <a:bodyPr/>
          <a:lstStyle/>
          <a:p>
            <a:pPr lvl="1"/>
            <a:fld id="{44B9FFC8-45EF-4AA9-9DBD-0D731F9FDDD9}" type="slidenum">
              <a:rPr lang="en-US"/>
              <a:pPr lvl="1"/>
              <a:t>22</a:t>
            </a:fld>
            <a:endParaRPr lang="en-US"/>
          </a:p>
        </p:txBody>
      </p:sp>
      <p:sp>
        <p:nvSpPr>
          <p:cNvPr id="12294" name="Rectangle 2"/>
          <p:cNvSpPr>
            <a:spLocks noGrp="1" noChangeArrowheads="1"/>
          </p:cNvSpPr>
          <p:nvPr>
            <p:ph type="title"/>
          </p:nvPr>
        </p:nvSpPr>
        <p:spPr/>
        <p:txBody>
          <a:bodyPr/>
          <a:lstStyle/>
          <a:p>
            <a:r>
              <a:rPr lang="en-US" smtClean="0"/>
              <a:t>Op-Amps – Level Shifter</a:t>
            </a:r>
          </a:p>
        </p:txBody>
      </p:sp>
      <p:sp>
        <p:nvSpPr>
          <p:cNvPr id="12295" name="Rectangle 3"/>
          <p:cNvSpPr>
            <a:spLocks noGrp="1" noChangeArrowheads="1"/>
          </p:cNvSpPr>
          <p:nvPr>
            <p:ph type="body" sz="half" idx="1"/>
          </p:nvPr>
        </p:nvSpPr>
        <p:spPr>
          <a:xfrm>
            <a:off x="406400" y="1333500"/>
            <a:ext cx="8356600" cy="1409700"/>
          </a:xfrm>
        </p:spPr>
        <p:txBody>
          <a:bodyPr/>
          <a:lstStyle/>
          <a:p>
            <a:pPr>
              <a:buFont typeface="Monotype Sorts" pitchFamily="2" charset="2"/>
              <a:buNone/>
            </a:pPr>
            <a:r>
              <a:rPr lang="en-US" sz="2800" b="1" u="sng" smtClean="0"/>
              <a:t>Example1</a:t>
            </a:r>
            <a:r>
              <a:rPr lang="en-US" sz="2800" smtClean="0"/>
              <a:t>: design a level shifter such that it can remove a 1.8V DC offset from the sensor signal (Find </a:t>
            </a:r>
            <a:r>
              <a:rPr lang="en-US" sz="2800" b="1" smtClean="0"/>
              <a:t>V</a:t>
            </a:r>
            <a:r>
              <a:rPr lang="en-US" sz="2800" b="1" baseline="-25000" smtClean="0"/>
              <a:t>ref</a:t>
            </a:r>
            <a:r>
              <a:rPr lang="en-US" sz="2800" smtClean="0"/>
              <a:t>)</a:t>
            </a:r>
          </a:p>
          <a:p>
            <a:pPr>
              <a:buFont typeface="Monotype Sorts" pitchFamily="2" charset="2"/>
              <a:buNone/>
            </a:pPr>
            <a:r>
              <a:rPr lang="en-US" sz="2400" b="1" smtClean="0"/>
              <a:t>	R</a:t>
            </a:r>
            <a:r>
              <a:rPr lang="en-US" sz="2400" b="1" baseline="-25000" smtClean="0"/>
              <a:t>S</a:t>
            </a:r>
            <a:r>
              <a:rPr lang="en-US" sz="2400" smtClean="0"/>
              <a:t> = 10k</a:t>
            </a:r>
            <a:r>
              <a:rPr lang="el-GR" sz="2400" smtClean="0">
                <a:cs typeface="Times New Roman" pitchFamily="18" charset="0"/>
              </a:rPr>
              <a:t>Ω</a:t>
            </a:r>
            <a:r>
              <a:rPr lang="en-US" sz="2400" smtClean="0">
                <a:cs typeface="Times New Roman" pitchFamily="18" charset="0"/>
              </a:rPr>
              <a:t>, </a:t>
            </a:r>
            <a:r>
              <a:rPr lang="en-US" sz="2400" b="1" smtClean="0"/>
              <a:t>R</a:t>
            </a:r>
            <a:r>
              <a:rPr lang="en-US" sz="2400" b="1" baseline="-25000" smtClean="0"/>
              <a:t>F</a:t>
            </a:r>
            <a:r>
              <a:rPr lang="en-US" sz="2400" smtClean="0"/>
              <a:t> = 220k</a:t>
            </a:r>
            <a:r>
              <a:rPr lang="el-GR" sz="2400" smtClean="0">
                <a:cs typeface="Times New Roman" pitchFamily="18" charset="0"/>
              </a:rPr>
              <a:t>Ω</a:t>
            </a:r>
            <a:r>
              <a:rPr lang="en-US" sz="2400" smtClean="0">
                <a:cs typeface="Times New Roman" pitchFamily="18" charset="0"/>
              </a:rPr>
              <a:t>, </a:t>
            </a:r>
            <a:r>
              <a:rPr lang="en-US" sz="2400" b="1" smtClean="0">
                <a:cs typeface="Times New Roman" pitchFamily="18" charset="0"/>
              </a:rPr>
              <a:t>v</a:t>
            </a:r>
            <a:r>
              <a:rPr lang="en-US" sz="2400" b="1" baseline="-25000" smtClean="0">
                <a:cs typeface="Times New Roman" pitchFamily="18" charset="0"/>
              </a:rPr>
              <a:t>s</a:t>
            </a:r>
            <a:r>
              <a:rPr lang="en-US" sz="2400" b="1" smtClean="0">
                <a:cs typeface="Times New Roman" pitchFamily="18" charset="0"/>
              </a:rPr>
              <a:t>(t)</a:t>
            </a:r>
            <a:r>
              <a:rPr lang="en-US" sz="2400" smtClean="0">
                <a:cs typeface="Times New Roman" pitchFamily="18" charset="0"/>
              </a:rPr>
              <a:t> = 1.8+0.1cos(</a:t>
            </a:r>
            <a:r>
              <a:rPr lang="el-GR" sz="2400" smtClean="0">
                <a:cs typeface="Times New Roman" pitchFamily="18" charset="0"/>
              </a:rPr>
              <a:t>ω</a:t>
            </a:r>
            <a:r>
              <a:rPr lang="en-US" sz="2400" smtClean="0">
                <a:cs typeface="Times New Roman" pitchFamily="18" charset="0"/>
              </a:rPr>
              <a:t>t)</a:t>
            </a:r>
            <a:endParaRPr lang="en-US" sz="2800" smtClean="0"/>
          </a:p>
        </p:txBody>
      </p:sp>
      <p:graphicFrame>
        <p:nvGraphicFramePr>
          <p:cNvPr id="12290" name="Object 4"/>
          <p:cNvGraphicFramePr>
            <a:graphicFrameLocks noChangeAspect="1"/>
          </p:cNvGraphicFramePr>
          <p:nvPr>
            <p:ph sz="half" idx="2"/>
          </p:nvPr>
        </p:nvGraphicFramePr>
        <p:xfrm>
          <a:off x="5181600" y="3581400"/>
          <a:ext cx="3124200" cy="2671763"/>
        </p:xfrm>
        <a:graphic>
          <a:graphicData uri="http://schemas.openxmlformats.org/presentationml/2006/ole">
            <p:oleObj spid="_x0000_s12290" name="Equation" r:id="rId3" imgW="1841400" imgH="1574640" progId="Equation.3">
              <p:embed/>
            </p:oleObj>
          </a:graphicData>
        </a:graphic>
      </p:graphicFrame>
      <p:grpSp>
        <p:nvGrpSpPr>
          <p:cNvPr id="12296" name="Group 6"/>
          <p:cNvGrpSpPr>
            <a:grpSpLocks/>
          </p:cNvGrpSpPr>
          <p:nvPr/>
        </p:nvGrpSpPr>
        <p:grpSpPr bwMode="auto">
          <a:xfrm>
            <a:off x="2030413" y="3559175"/>
            <a:ext cx="2222500" cy="1219200"/>
            <a:chOff x="1326" y="1742"/>
            <a:chExt cx="1400" cy="768"/>
          </a:xfrm>
        </p:grpSpPr>
        <p:sp>
          <p:nvSpPr>
            <p:cNvPr id="12338" name="AutoShape 7"/>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2339" name="Text Box 8"/>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2340" name="Text Box 9"/>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2341" name="Line 10"/>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2342" name="Oval 11"/>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2343" name="Oval 12"/>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2344" name="Line 13"/>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2345" name="Line 14"/>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2346" name="Oval 15"/>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2297" name="Oval 16"/>
          <p:cNvSpPr>
            <a:spLocks noChangeArrowheads="1"/>
          </p:cNvSpPr>
          <p:nvPr/>
        </p:nvSpPr>
        <p:spPr bwMode="auto">
          <a:xfrm>
            <a:off x="4116388" y="5670550"/>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2298" name="Text Box 17"/>
          <p:cNvSpPr txBox="1">
            <a:spLocks noChangeArrowheads="1"/>
          </p:cNvSpPr>
          <p:nvPr/>
        </p:nvSpPr>
        <p:spPr bwMode="auto">
          <a:xfrm>
            <a:off x="4011613" y="4298950"/>
            <a:ext cx="355600" cy="1314450"/>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grpSp>
        <p:nvGrpSpPr>
          <p:cNvPr id="12299" name="Group 18"/>
          <p:cNvGrpSpPr>
            <a:grpSpLocks/>
          </p:cNvGrpSpPr>
          <p:nvPr/>
        </p:nvGrpSpPr>
        <p:grpSpPr bwMode="auto">
          <a:xfrm rot="5400000" flipH="1" flipV="1">
            <a:off x="3101182" y="2839243"/>
            <a:ext cx="177800" cy="455613"/>
            <a:chOff x="3450" y="2313"/>
            <a:chExt cx="111" cy="216"/>
          </a:xfrm>
        </p:grpSpPr>
        <p:sp>
          <p:nvSpPr>
            <p:cNvPr id="12331"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2332"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2333"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2334"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2335"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2336"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2337"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2300" name="Text Box 26"/>
          <p:cNvSpPr txBox="1">
            <a:spLocks noChangeArrowheads="1"/>
          </p:cNvSpPr>
          <p:nvPr/>
        </p:nvSpPr>
        <p:spPr bwMode="auto">
          <a:xfrm>
            <a:off x="2943225" y="2635250"/>
            <a:ext cx="442913"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12301" name="AutoShape 27"/>
          <p:cNvCxnSpPr>
            <a:cxnSpLocks noChangeShapeType="1"/>
            <a:stCxn id="12343" idx="0"/>
            <a:endCxn id="12331" idx="0"/>
          </p:cNvCxnSpPr>
          <p:nvPr/>
        </p:nvCxnSpPr>
        <p:spPr bwMode="auto">
          <a:xfrm rot="-5400000">
            <a:off x="2154238" y="3022600"/>
            <a:ext cx="750888" cy="865187"/>
          </a:xfrm>
          <a:prstGeom prst="bentConnector2">
            <a:avLst/>
          </a:prstGeom>
          <a:noFill/>
          <a:ln w="12700">
            <a:solidFill>
              <a:schemeClr val="tx1"/>
            </a:solidFill>
            <a:miter lim="800000"/>
            <a:headEnd type="none" w="lg" len="lg"/>
            <a:tailEnd type="none" w="lg" len="lg"/>
          </a:ln>
        </p:spPr>
      </p:cxnSp>
      <p:cxnSp>
        <p:nvCxnSpPr>
          <p:cNvPr id="12302" name="AutoShape 28"/>
          <p:cNvCxnSpPr>
            <a:cxnSpLocks noChangeShapeType="1"/>
            <a:stCxn id="12346" idx="0"/>
            <a:endCxn id="12333" idx="1"/>
          </p:cNvCxnSpPr>
          <p:nvPr/>
        </p:nvCxnSpPr>
        <p:spPr bwMode="auto">
          <a:xfrm rot="5400000" flipH="1">
            <a:off x="3281363" y="3200400"/>
            <a:ext cx="1042988" cy="769937"/>
          </a:xfrm>
          <a:prstGeom prst="bentConnector2">
            <a:avLst/>
          </a:prstGeom>
          <a:noFill/>
          <a:ln w="12700">
            <a:solidFill>
              <a:schemeClr val="tx1"/>
            </a:solidFill>
            <a:miter lim="800000"/>
            <a:headEnd type="none" w="lg" len="lg"/>
            <a:tailEnd type="none" w="lg" len="lg"/>
          </a:ln>
        </p:spPr>
      </p:cxnSp>
      <p:cxnSp>
        <p:nvCxnSpPr>
          <p:cNvPr id="12303" name="AutoShape 29"/>
          <p:cNvCxnSpPr>
            <a:cxnSpLocks noChangeShapeType="1"/>
            <a:stCxn id="12330" idx="0"/>
            <a:endCxn id="12342" idx="2"/>
          </p:cNvCxnSpPr>
          <p:nvPr/>
        </p:nvCxnSpPr>
        <p:spPr bwMode="auto">
          <a:xfrm rot="-5400000">
            <a:off x="1669256" y="4399757"/>
            <a:ext cx="296863" cy="444500"/>
          </a:xfrm>
          <a:prstGeom prst="bentConnector2">
            <a:avLst/>
          </a:prstGeom>
          <a:noFill/>
          <a:ln w="12700">
            <a:solidFill>
              <a:schemeClr val="tx1"/>
            </a:solidFill>
            <a:miter lim="800000"/>
            <a:headEnd type="none" w="lg" len="lg"/>
            <a:tailEnd type="none" w="lg" len="lg"/>
          </a:ln>
        </p:spPr>
      </p:cxnSp>
      <p:grpSp>
        <p:nvGrpSpPr>
          <p:cNvPr id="12304" name="Group 30"/>
          <p:cNvGrpSpPr>
            <a:grpSpLocks/>
          </p:cNvGrpSpPr>
          <p:nvPr/>
        </p:nvGrpSpPr>
        <p:grpSpPr bwMode="auto">
          <a:xfrm>
            <a:off x="785813" y="4770438"/>
            <a:ext cx="1074737" cy="641350"/>
            <a:chOff x="140" y="2455"/>
            <a:chExt cx="677" cy="404"/>
          </a:xfrm>
        </p:grpSpPr>
        <p:sp>
          <p:nvSpPr>
            <p:cNvPr id="12328" name="Text Box 31"/>
            <p:cNvSpPr txBox="1">
              <a:spLocks noChangeArrowheads="1"/>
            </p:cNvSpPr>
            <p:nvPr/>
          </p:nvSpPr>
          <p:spPr bwMode="auto">
            <a:xfrm>
              <a:off x="140" y="2511"/>
              <a:ext cx="338" cy="231"/>
            </a:xfrm>
            <a:prstGeom prst="rect">
              <a:avLst/>
            </a:prstGeom>
            <a:noFill/>
            <a:ln w="12700">
              <a:noFill/>
              <a:miter lim="800000"/>
              <a:headEnd type="none" w="lg" len="lg"/>
              <a:tailEnd type="none" w="lg" len="lg"/>
            </a:ln>
          </p:spPr>
          <p:txBody>
            <a:bodyPr wrap="none">
              <a:spAutoFit/>
            </a:bodyPr>
            <a:lstStyle/>
            <a:p>
              <a:r>
                <a:rPr lang="en-US" b="1"/>
                <a:t>V</a:t>
              </a:r>
              <a:r>
                <a:rPr lang="en-US" b="1" baseline="-25000"/>
                <a:t>ref</a:t>
              </a:r>
            </a:p>
          </p:txBody>
        </p:sp>
        <p:sp>
          <p:nvSpPr>
            <p:cNvPr id="12329" name="Oval 32"/>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2330" name="Text Box 33"/>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2305" name="Text Box 34"/>
          <p:cNvSpPr txBox="1">
            <a:spLocks noChangeArrowheads="1"/>
          </p:cNvSpPr>
          <p:nvPr/>
        </p:nvSpPr>
        <p:spPr bwMode="auto">
          <a:xfrm>
            <a:off x="2314575" y="419258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2306" name="Text Box 35"/>
          <p:cNvSpPr txBox="1">
            <a:spLocks noChangeArrowheads="1"/>
          </p:cNvSpPr>
          <p:nvPr/>
        </p:nvSpPr>
        <p:spPr bwMode="auto">
          <a:xfrm>
            <a:off x="2287588" y="3465513"/>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2307" name="AutoShape 36"/>
          <p:cNvCxnSpPr>
            <a:cxnSpLocks noChangeShapeType="1"/>
            <a:stCxn id="12297" idx="2"/>
            <a:endCxn id="12330" idx="2"/>
          </p:cNvCxnSpPr>
          <p:nvPr/>
        </p:nvCxnSpPr>
        <p:spPr bwMode="auto">
          <a:xfrm rot="10800000">
            <a:off x="1595438" y="5411788"/>
            <a:ext cx="2520950" cy="320675"/>
          </a:xfrm>
          <a:prstGeom prst="bentConnector2">
            <a:avLst/>
          </a:prstGeom>
          <a:noFill/>
          <a:ln w="12700">
            <a:solidFill>
              <a:schemeClr val="tx1"/>
            </a:solidFill>
            <a:miter lim="800000"/>
            <a:headEnd type="none" w="lg" len="lg"/>
            <a:tailEnd type="none" w="lg" len="lg"/>
          </a:ln>
        </p:spPr>
      </p:cxnSp>
      <p:grpSp>
        <p:nvGrpSpPr>
          <p:cNvPr id="12308" name="Group 37"/>
          <p:cNvGrpSpPr>
            <a:grpSpLocks/>
          </p:cNvGrpSpPr>
          <p:nvPr/>
        </p:nvGrpSpPr>
        <p:grpSpPr bwMode="auto">
          <a:xfrm rot="5400000" flipH="1" flipV="1">
            <a:off x="1404144" y="3685382"/>
            <a:ext cx="177800" cy="455612"/>
            <a:chOff x="3450" y="2313"/>
            <a:chExt cx="111" cy="216"/>
          </a:xfrm>
        </p:grpSpPr>
        <p:sp>
          <p:nvSpPr>
            <p:cNvPr id="12321"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2322"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2323"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2324"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2325"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2326"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2327"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2309" name="Text Box 45"/>
          <p:cNvSpPr txBox="1">
            <a:spLocks noChangeArrowheads="1"/>
          </p:cNvSpPr>
          <p:nvPr/>
        </p:nvSpPr>
        <p:spPr bwMode="auto">
          <a:xfrm>
            <a:off x="1250950" y="3481388"/>
            <a:ext cx="433388" cy="366712"/>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2310" name="AutoShape 46"/>
          <p:cNvCxnSpPr>
            <a:cxnSpLocks noChangeShapeType="1"/>
            <a:stCxn id="12313" idx="6"/>
            <a:endCxn id="12321" idx="0"/>
          </p:cNvCxnSpPr>
          <p:nvPr/>
        </p:nvCxnSpPr>
        <p:spPr bwMode="auto">
          <a:xfrm>
            <a:off x="488950" y="3925888"/>
            <a:ext cx="776288" cy="0"/>
          </a:xfrm>
          <a:prstGeom prst="straightConnector1">
            <a:avLst/>
          </a:prstGeom>
          <a:noFill/>
          <a:ln w="12700">
            <a:solidFill>
              <a:schemeClr val="tx1"/>
            </a:solidFill>
            <a:round/>
            <a:headEnd type="none" w="lg" len="lg"/>
            <a:tailEnd type="none" w="lg" len="lg"/>
          </a:ln>
        </p:spPr>
      </p:cxnSp>
      <p:cxnSp>
        <p:nvCxnSpPr>
          <p:cNvPr id="12311" name="AutoShape 47"/>
          <p:cNvCxnSpPr>
            <a:cxnSpLocks noChangeShapeType="1"/>
            <a:endCxn id="12323" idx="1"/>
          </p:cNvCxnSpPr>
          <p:nvPr/>
        </p:nvCxnSpPr>
        <p:spPr bwMode="auto">
          <a:xfrm flipH="1">
            <a:off x="1720850" y="3906838"/>
            <a:ext cx="285750" cy="3175"/>
          </a:xfrm>
          <a:prstGeom prst="straightConnector1">
            <a:avLst/>
          </a:prstGeom>
          <a:noFill/>
          <a:ln w="12700">
            <a:solidFill>
              <a:schemeClr val="tx1"/>
            </a:solidFill>
            <a:round/>
            <a:headEnd type="none" w="lg" len="lg"/>
            <a:tailEnd type="none" w="lg" len="lg"/>
          </a:ln>
        </p:spPr>
      </p:cxnSp>
      <p:grpSp>
        <p:nvGrpSpPr>
          <p:cNvPr id="12312" name="Group 48"/>
          <p:cNvGrpSpPr>
            <a:grpSpLocks/>
          </p:cNvGrpSpPr>
          <p:nvPr/>
        </p:nvGrpSpPr>
        <p:grpSpPr bwMode="auto">
          <a:xfrm>
            <a:off x="2298700" y="5732463"/>
            <a:ext cx="381000" cy="298450"/>
            <a:chOff x="1235" y="3264"/>
            <a:chExt cx="288" cy="216"/>
          </a:xfrm>
        </p:grpSpPr>
        <p:grpSp>
          <p:nvGrpSpPr>
            <p:cNvPr id="12316" name="Group 49"/>
            <p:cNvGrpSpPr>
              <a:grpSpLocks/>
            </p:cNvGrpSpPr>
            <p:nvPr/>
          </p:nvGrpSpPr>
          <p:grpSpPr bwMode="auto">
            <a:xfrm>
              <a:off x="1235" y="3383"/>
              <a:ext cx="288" cy="97"/>
              <a:chOff x="1235" y="3383"/>
              <a:chExt cx="288" cy="97"/>
            </a:xfrm>
          </p:grpSpPr>
          <p:sp>
            <p:nvSpPr>
              <p:cNvPr id="12318" name="Freeform 50"/>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12319" name="Line 51"/>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12320" name="Line 52"/>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12317" name="AutoShape 53"/>
            <p:cNvCxnSpPr>
              <a:cxnSpLocks noChangeShapeType="1"/>
              <a:stCxn id="12318"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12313" name="Oval 54"/>
          <p:cNvSpPr>
            <a:spLocks noChangeArrowheads="1"/>
          </p:cNvSpPr>
          <p:nvPr/>
        </p:nvSpPr>
        <p:spPr bwMode="auto">
          <a:xfrm>
            <a:off x="357188" y="3863975"/>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2314" name="Text Box 55"/>
          <p:cNvSpPr txBox="1">
            <a:spLocks noChangeArrowheads="1"/>
          </p:cNvSpPr>
          <p:nvPr/>
        </p:nvSpPr>
        <p:spPr bwMode="auto">
          <a:xfrm>
            <a:off x="4763" y="3454400"/>
            <a:ext cx="709612"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sensor</a:t>
            </a:r>
          </a:p>
        </p:txBody>
      </p:sp>
      <p:sp>
        <p:nvSpPr>
          <p:cNvPr id="12315" name="Text Box 56"/>
          <p:cNvSpPr txBox="1">
            <a:spLocks noChangeArrowheads="1"/>
          </p:cNvSpPr>
          <p:nvPr/>
        </p:nvSpPr>
        <p:spPr bwMode="auto">
          <a:xfrm>
            <a:off x="4800600" y="2767013"/>
            <a:ext cx="3733800" cy="714375"/>
          </a:xfrm>
          <a:prstGeom prst="rect">
            <a:avLst/>
          </a:prstGeom>
          <a:solidFill>
            <a:srgbClr val="FFFF99">
              <a:alpha val="70195"/>
            </a:srgbClr>
          </a:solidFill>
          <a:ln w="12700">
            <a:solidFill>
              <a:schemeClr val="tx1"/>
            </a:solidFill>
            <a:miter lim="800000"/>
            <a:headEnd type="none" w="lg" len="lg"/>
            <a:tailEnd type="none" w="lg" len="lg"/>
          </a:ln>
        </p:spPr>
        <p:txBody>
          <a:bodyPr>
            <a:spAutoFit/>
          </a:bodyPr>
          <a:lstStyle/>
          <a:p>
            <a:pPr algn="l"/>
            <a:r>
              <a:rPr lang="en-US" sz="2000"/>
              <a:t>Since the desire is to remove all DC from the output we require: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5"/>
          <p:cNvSpPr>
            <a:spLocks noGrp="1"/>
          </p:cNvSpPr>
          <p:nvPr>
            <p:ph type="dt" sz="quarter" idx="10"/>
          </p:nvPr>
        </p:nvSpPr>
        <p:spPr>
          <a:noFill/>
        </p:spPr>
        <p:txBody>
          <a:bodyPr/>
          <a:lstStyle/>
          <a:p>
            <a:r>
              <a:rPr lang="en-US"/>
              <a:t>ECEN 301</a:t>
            </a:r>
          </a:p>
        </p:txBody>
      </p:sp>
      <p:sp>
        <p:nvSpPr>
          <p:cNvPr id="40963" name="Footer Placeholder 6"/>
          <p:cNvSpPr>
            <a:spLocks noGrp="1"/>
          </p:cNvSpPr>
          <p:nvPr>
            <p:ph type="ftr" sz="quarter" idx="11"/>
          </p:nvPr>
        </p:nvSpPr>
        <p:spPr>
          <a:noFill/>
        </p:spPr>
        <p:txBody>
          <a:bodyPr/>
          <a:lstStyle/>
          <a:p>
            <a:r>
              <a:rPr lang="en-US"/>
              <a:t>Discussion #18 – Operational Amplifiers</a:t>
            </a:r>
          </a:p>
        </p:txBody>
      </p:sp>
      <p:sp>
        <p:nvSpPr>
          <p:cNvPr id="40964" name="Slide Number Placeholder 7"/>
          <p:cNvSpPr>
            <a:spLocks noGrp="1"/>
          </p:cNvSpPr>
          <p:nvPr>
            <p:ph type="sldNum" sz="quarter" idx="12"/>
          </p:nvPr>
        </p:nvSpPr>
        <p:spPr>
          <a:noFill/>
        </p:spPr>
        <p:txBody>
          <a:bodyPr/>
          <a:lstStyle/>
          <a:p>
            <a:pPr lvl="1"/>
            <a:fld id="{B8C7EF91-542D-4CD7-AAA4-57030DB41B03}" type="slidenum">
              <a:rPr lang="en-US"/>
              <a:pPr lvl="1"/>
              <a:t>23</a:t>
            </a:fld>
            <a:endParaRPr lang="en-US"/>
          </a:p>
        </p:txBody>
      </p:sp>
      <p:sp>
        <p:nvSpPr>
          <p:cNvPr id="40965" name="Rectangle 2"/>
          <p:cNvSpPr>
            <a:spLocks noGrp="1" noChangeArrowheads="1"/>
          </p:cNvSpPr>
          <p:nvPr>
            <p:ph type="title"/>
          </p:nvPr>
        </p:nvSpPr>
        <p:spPr/>
        <p:txBody>
          <a:bodyPr/>
          <a:lstStyle/>
          <a:p>
            <a:r>
              <a:rPr lang="en-US" smtClean="0"/>
              <a:t>Op-Amps – Ideal Integrator</a:t>
            </a:r>
          </a:p>
        </p:txBody>
      </p:sp>
      <p:sp>
        <p:nvSpPr>
          <p:cNvPr id="40966"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Ideal Integrator</a:t>
            </a:r>
            <a:r>
              <a:rPr lang="en-US" sz="2800" smtClean="0"/>
              <a:t>: the output signal is the integral of the input signal (over a period of time)</a:t>
            </a:r>
          </a:p>
        </p:txBody>
      </p:sp>
      <p:grpSp>
        <p:nvGrpSpPr>
          <p:cNvPr id="40967" name="Group 151"/>
          <p:cNvGrpSpPr>
            <a:grpSpLocks/>
          </p:cNvGrpSpPr>
          <p:nvPr/>
        </p:nvGrpSpPr>
        <p:grpSpPr bwMode="auto">
          <a:xfrm>
            <a:off x="2209800" y="2681288"/>
            <a:ext cx="4306888" cy="3262312"/>
            <a:chOff x="1296" y="1545"/>
            <a:chExt cx="2713" cy="2055"/>
          </a:xfrm>
        </p:grpSpPr>
        <p:grpSp>
          <p:nvGrpSpPr>
            <p:cNvPr id="40971" name="Group 92"/>
            <p:cNvGrpSpPr>
              <a:grpSpLocks/>
            </p:cNvGrpSpPr>
            <p:nvPr/>
          </p:nvGrpSpPr>
          <p:grpSpPr bwMode="auto">
            <a:xfrm>
              <a:off x="2471" y="2193"/>
              <a:ext cx="1400" cy="768"/>
              <a:chOff x="1326" y="1742"/>
              <a:chExt cx="1400" cy="768"/>
            </a:xfrm>
          </p:grpSpPr>
          <p:sp>
            <p:nvSpPr>
              <p:cNvPr id="41007" name="AutoShape 93"/>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41008" name="Text Box 94"/>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41009" name="Text Box 95"/>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41010" name="Line 96"/>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41011" name="Oval 97"/>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012" name="Oval 98"/>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013" name="Line 99"/>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41014" name="Line 100"/>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41015" name="Oval 101"/>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40972" name="Oval 102"/>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0973" name="Oval 103"/>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0974" name="AutoShape 104"/>
            <p:cNvCxnSpPr>
              <a:cxnSpLocks noChangeShapeType="1"/>
              <a:stCxn id="40972" idx="2"/>
              <a:endCxn id="40973"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40975" name="AutoShape 105"/>
            <p:cNvCxnSpPr>
              <a:cxnSpLocks noChangeShapeType="1"/>
              <a:stCxn id="41011" idx="2"/>
              <a:endCxn id="40973"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40976" name="Text Box 106"/>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40977" name="Text Box 107"/>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40978" name="Line 108"/>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40979" name="Text Box 117"/>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40980" name="AutoShape 118"/>
            <p:cNvCxnSpPr>
              <a:cxnSpLocks noChangeShapeType="1"/>
              <a:stCxn id="41012" idx="0"/>
              <a:endCxn id="40995"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40981" name="AutoShape 119"/>
            <p:cNvCxnSpPr>
              <a:cxnSpLocks noChangeShapeType="1"/>
              <a:stCxn id="41015" idx="0"/>
              <a:endCxn id="40996"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40982" name="Group 120"/>
            <p:cNvGrpSpPr>
              <a:grpSpLocks/>
            </p:cNvGrpSpPr>
            <p:nvPr/>
          </p:nvGrpSpPr>
          <p:grpSpPr bwMode="auto">
            <a:xfrm rot="5400000" flipH="1" flipV="1">
              <a:off x="2098" y="2259"/>
              <a:ext cx="112" cy="287"/>
              <a:chOff x="3450" y="2313"/>
              <a:chExt cx="111" cy="216"/>
            </a:xfrm>
          </p:grpSpPr>
          <p:sp>
            <p:nvSpPr>
              <p:cNvPr id="41000" name="Line 12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1001" name="Line 12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1002" name="Line 12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1003" name="Line 12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1004" name="Line 12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1005" name="Line 12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1006" name="Line 12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0983" name="Text Box 128"/>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40984" name="AutoShape 129"/>
            <p:cNvCxnSpPr>
              <a:cxnSpLocks noChangeShapeType="1"/>
              <a:stCxn id="40999" idx="0"/>
              <a:endCxn id="41000"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40985" name="AutoShape 130"/>
            <p:cNvCxnSpPr>
              <a:cxnSpLocks noChangeShapeType="1"/>
              <a:stCxn id="41012" idx="2"/>
              <a:endCxn id="41002"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40986" name="Group 131"/>
            <p:cNvGrpSpPr>
              <a:grpSpLocks/>
            </p:cNvGrpSpPr>
            <p:nvPr/>
          </p:nvGrpSpPr>
          <p:grpSpPr bwMode="auto">
            <a:xfrm>
              <a:off x="1296" y="2778"/>
              <a:ext cx="714" cy="404"/>
              <a:chOff x="103" y="2455"/>
              <a:chExt cx="714" cy="404"/>
            </a:xfrm>
          </p:grpSpPr>
          <p:sp>
            <p:nvSpPr>
              <p:cNvPr id="40997" name="Text Box 132"/>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40998" name="Oval 133"/>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0999" name="Text Box 134"/>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40987" name="Text Box 135"/>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40988" name="Text Box 136"/>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40989" name="AutoShape 137"/>
            <p:cNvCxnSpPr>
              <a:cxnSpLocks noChangeShapeType="1"/>
              <a:stCxn id="40973" idx="2"/>
              <a:endCxn id="40999"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40990" name="Line 138"/>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40991" name="Text Box 139"/>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40992" name="Line 140"/>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40993" name="Text Box 141"/>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40994" name="Group 150"/>
            <p:cNvGrpSpPr>
              <a:grpSpLocks/>
            </p:cNvGrpSpPr>
            <p:nvPr/>
          </p:nvGrpSpPr>
          <p:grpSpPr bwMode="auto">
            <a:xfrm>
              <a:off x="3167" y="1680"/>
              <a:ext cx="97" cy="288"/>
              <a:chOff x="4684" y="2559"/>
              <a:chExt cx="97" cy="288"/>
            </a:xfrm>
          </p:grpSpPr>
          <p:sp>
            <p:nvSpPr>
              <p:cNvPr id="40995" name="Freeform 143"/>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40996" name="Freeform 147"/>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sp>
        <p:nvSpPr>
          <p:cNvPr id="40968" name="Text Box 152"/>
          <p:cNvSpPr txBox="1">
            <a:spLocks noChangeArrowheads="1"/>
          </p:cNvSpPr>
          <p:nvPr/>
        </p:nvSpPr>
        <p:spPr bwMode="auto">
          <a:xfrm>
            <a:off x="317500" y="2895600"/>
            <a:ext cx="2940050" cy="654050"/>
          </a:xfrm>
          <a:prstGeom prst="rect">
            <a:avLst/>
          </a:prstGeom>
          <a:solidFill>
            <a:srgbClr val="FFFF99">
              <a:alpha val="70195"/>
            </a:srgbClr>
          </a:solidFill>
          <a:ln w="12700">
            <a:solidFill>
              <a:schemeClr val="tx1"/>
            </a:solidFill>
            <a:miter lim="800000"/>
            <a:headEnd type="none" w="lg" len="lg"/>
            <a:tailEnd type="none" w="lg" len="lg"/>
          </a:ln>
        </p:spPr>
        <p:txBody>
          <a:bodyPr>
            <a:spAutoFit/>
          </a:bodyPr>
          <a:lstStyle/>
          <a:p>
            <a:pPr algn="l"/>
            <a:r>
              <a:rPr lang="en-US"/>
              <a:t>The input signal is AC, but not necessarily sinusoidal</a:t>
            </a:r>
          </a:p>
        </p:txBody>
      </p:sp>
      <p:cxnSp>
        <p:nvCxnSpPr>
          <p:cNvPr id="40969" name="AutoShape 153"/>
          <p:cNvCxnSpPr>
            <a:cxnSpLocks noChangeShapeType="1"/>
            <a:stCxn id="40968" idx="2"/>
            <a:endCxn id="40997" idx="0"/>
          </p:cNvCxnSpPr>
          <p:nvPr/>
        </p:nvCxnSpPr>
        <p:spPr bwMode="auto">
          <a:xfrm>
            <a:off x="1787525" y="3549650"/>
            <a:ext cx="750888" cy="1154113"/>
          </a:xfrm>
          <a:prstGeom prst="straightConnector1">
            <a:avLst/>
          </a:prstGeom>
          <a:noFill/>
          <a:ln w="12700">
            <a:solidFill>
              <a:schemeClr val="tx1"/>
            </a:solidFill>
            <a:round/>
            <a:headEnd type="none" w="lg" len="lg"/>
            <a:tailEnd type="stealth" w="lg" len="lg"/>
          </a:ln>
        </p:spPr>
      </p:cxnSp>
      <p:sp>
        <p:nvSpPr>
          <p:cNvPr id="40970" name="Text Box 154"/>
          <p:cNvSpPr txBox="1">
            <a:spLocks noChangeArrowheads="1"/>
          </p:cNvSpPr>
          <p:nvPr/>
        </p:nvSpPr>
        <p:spPr bwMode="auto">
          <a:xfrm>
            <a:off x="6810375" y="4498975"/>
            <a:ext cx="1952625" cy="1203325"/>
          </a:xfrm>
          <a:prstGeom prst="rect">
            <a:avLst/>
          </a:prstGeom>
          <a:solidFill>
            <a:srgbClr val="FFFF99">
              <a:alpha val="70195"/>
            </a:srgbClr>
          </a:solidFill>
          <a:ln w="12700">
            <a:solidFill>
              <a:schemeClr val="tx1"/>
            </a:solidFill>
            <a:miter lim="800000"/>
            <a:headEnd type="none" w="lg" len="lg"/>
            <a:tailEnd type="none" w="lg" len="lg"/>
          </a:ln>
        </p:spPr>
        <p:txBody>
          <a:bodyPr>
            <a:spAutoFit/>
          </a:bodyPr>
          <a:lstStyle/>
          <a:p>
            <a:pPr algn="l"/>
            <a:r>
              <a:rPr lang="en-US" b="1"/>
              <a:t>NB</a:t>
            </a:r>
            <a:r>
              <a:rPr lang="en-US"/>
              <a:t>: Inverting amplifier setup with </a:t>
            </a:r>
            <a:r>
              <a:rPr lang="en-US" b="1"/>
              <a:t>R</a:t>
            </a:r>
            <a:r>
              <a:rPr lang="en-US" b="1" baseline="-25000"/>
              <a:t>F</a:t>
            </a:r>
            <a:r>
              <a:rPr lang="en-US"/>
              <a:t> replaced with a capacitor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5"/>
          <p:cNvSpPr>
            <a:spLocks noGrp="1"/>
          </p:cNvSpPr>
          <p:nvPr>
            <p:ph type="dt" sz="quarter" idx="10"/>
          </p:nvPr>
        </p:nvSpPr>
        <p:spPr>
          <a:noFill/>
        </p:spPr>
        <p:txBody>
          <a:bodyPr/>
          <a:lstStyle/>
          <a:p>
            <a:r>
              <a:rPr lang="en-US"/>
              <a:t>ECEN 301</a:t>
            </a:r>
          </a:p>
        </p:txBody>
      </p:sp>
      <p:sp>
        <p:nvSpPr>
          <p:cNvPr id="13316" name="Footer Placeholder 6"/>
          <p:cNvSpPr>
            <a:spLocks noGrp="1"/>
          </p:cNvSpPr>
          <p:nvPr>
            <p:ph type="ftr" sz="quarter" idx="11"/>
          </p:nvPr>
        </p:nvSpPr>
        <p:spPr>
          <a:noFill/>
        </p:spPr>
        <p:txBody>
          <a:bodyPr/>
          <a:lstStyle/>
          <a:p>
            <a:r>
              <a:rPr lang="en-US"/>
              <a:t>Discussion #18 – Operational Amplifiers</a:t>
            </a:r>
          </a:p>
        </p:txBody>
      </p:sp>
      <p:sp>
        <p:nvSpPr>
          <p:cNvPr id="13317" name="Slide Number Placeholder 7"/>
          <p:cNvSpPr>
            <a:spLocks noGrp="1"/>
          </p:cNvSpPr>
          <p:nvPr>
            <p:ph type="sldNum" sz="quarter" idx="12"/>
          </p:nvPr>
        </p:nvSpPr>
        <p:spPr>
          <a:noFill/>
        </p:spPr>
        <p:txBody>
          <a:bodyPr/>
          <a:lstStyle/>
          <a:p>
            <a:pPr lvl="1"/>
            <a:fld id="{976715B5-187E-4809-A628-29B88FE99DF3}" type="slidenum">
              <a:rPr lang="en-US"/>
              <a:pPr lvl="1"/>
              <a:t>24</a:t>
            </a:fld>
            <a:endParaRPr lang="en-US"/>
          </a:p>
        </p:txBody>
      </p:sp>
      <p:sp>
        <p:nvSpPr>
          <p:cNvPr id="13318" name="Rectangle 2"/>
          <p:cNvSpPr>
            <a:spLocks noGrp="1" noChangeArrowheads="1"/>
          </p:cNvSpPr>
          <p:nvPr>
            <p:ph type="title"/>
          </p:nvPr>
        </p:nvSpPr>
        <p:spPr/>
        <p:txBody>
          <a:bodyPr/>
          <a:lstStyle/>
          <a:p>
            <a:r>
              <a:rPr lang="en-US" smtClean="0"/>
              <a:t>Op-Amps – Ideal Integrator</a:t>
            </a:r>
          </a:p>
        </p:txBody>
      </p:sp>
      <p:sp>
        <p:nvSpPr>
          <p:cNvPr id="13319"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Ideal Integrator</a:t>
            </a:r>
            <a:r>
              <a:rPr lang="en-US" sz="2800" smtClean="0"/>
              <a:t>: the output signal is the integral of the input signal (over a period of time)</a:t>
            </a:r>
          </a:p>
        </p:txBody>
      </p:sp>
      <p:grpSp>
        <p:nvGrpSpPr>
          <p:cNvPr id="13320" name="Group 4"/>
          <p:cNvGrpSpPr>
            <a:grpSpLocks/>
          </p:cNvGrpSpPr>
          <p:nvPr/>
        </p:nvGrpSpPr>
        <p:grpSpPr bwMode="auto">
          <a:xfrm>
            <a:off x="101600" y="2492375"/>
            <a:ext cx="4306888" cy="3262313"/>
            <a:chOff x="1296" y="1545"/>
            <a:chExt cx="2713" cy="2055"/>
          </a:xfrm>
        </p:grpSpPr>
        <p:grpSp>
          <p:nvGrpSpPr>
            <p:cNvPr id="13321" name="Group 5"/>
            <p:cNvGrpSpPr>
              <a:grpSpLocks/>
            </p:cNvGrpSpPr>
            <p:nvPr/>
          </p:nvGrpSpPr>
          <p:grpSpPr bwMode="auto">
            <a:xfrm>
              <a:off x="2471" y="2193"/>
              <a:ext cx="1400" cy="768"/>
              <a:chOff x="1326" y="1742"/>
              <a:chExt cx="1400" cy="768"/>
            </a:xfrm>
          </p:grpSpPr>
          <p:sp>
            <p:nvSpPr>
              <p:cNvPr id="13357"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3358"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3359"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3360"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3361"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3362"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3363"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3364"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3365"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3322"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3323" name="Oval 16"/>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3324" name="AutoShape 17"/>
            <p:cNvCxnSpPr>
              <a:cxnSpLocks noChangeShapeType="1"/>
              <a:stCxn id="13322" idx="2"/>
              <a:endCxn id="13323"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13325" name="AutoShape 18"/>
            <p:cNvCxnSpPr>
              <a:cxnSpLocks noChangeShapeType="1"/>
              <a:stCxn id="13361" idx="2"/>
              <a:endCxn id="13323"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13326" name="Text Box 19"/>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3327" name="Text Box 20"/>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3328" name="Line 21"/>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3329" name="Text Box 22"/>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13330" name="AutoShape 23"/>
            <p:cNvCxnSpPr>
              <a:cxnSpLocks noChangeShapeType="1"/>
              <a:stCxn id="13362" idx="0"/>
              <a:endCxn id="13345"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13331" name="AutoShape 24"/>
            <p:cNvCxnSpPr>
              <a:cxnSpLocks noChangeShapeType="1"/>
              <a:stCxn id="13365" idx="0"/>
              <a:endCxn id="13346"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13332" name="Group 25"/>
            <p:cNvGrpSpPr>
              <a:grpSpLocks/>
            </p:cNvGrpSpPr>
            <p:nvPr/>
          </p:nvGrpSpPr>
          <p:grpSpPr bwMode="auto">
            <a:xfrm rot="5400000" flipH="1" flipV="1">
              <a:off x="2098" y="2259"/>
              <a:ext cx="112" cy="287"/>
              <a:chOff x="3450" y="2313"/>
              <a:chExt cx="111" cy="216"/>
            </a:xfrm>
          </p:grpSpPr>
          <p:sp>
            <p:nvSpPr>
              <p:cNvPr id="13350"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3351"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3352"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3353"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3354"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3355"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3356"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3333" name="Text Box 33"/>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3334" name="AutoShape 34"/>
            <p:cNvCxnSpPr>
              <a:cxnSpLocks noChangeShapeType="1"/>
              <a:stCxn id="13349" idx="0"/>
              <a:endCxn id="13350"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13335" name="AutoShape 35"/>
            <p:cNvCxnSpPr>
              <a:cxnSpLocks noChangeShapeType="1"/>
              <a:stCxn id="13362" idx="2"/>
              <a:endCxn id="13352"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13336" name="Group 36"/>
            <p:cNvGrpSpPr>
              <a:grpSpLocks/>
            </p:cNvGrpSpPr>
            <p:nvPr/>
          </p:nvGrpSpPr>
          <p:grpSpPr bwMode="auto">
            <a:xfrm>
              <a:off x="1296" y="2778"/>
              <a:ext cx="714" cy="404"/>
              <a:chOff x="103" y="2455"/>
              <a:chExt cx="714" cy="404"/>
            </a:xfrm>
          </p:grpSpPr>
          <p:sp>
            <p:nvSpPr>
              <p:cNvPr id="13347"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3348"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3349"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3337" name="Text Box 40"/>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3338" name="Text Box 41"/>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3339" name="AutoShape 42"/>
            <p:cNvCxnSpPr>
              <a:cxnSpLocks noChangeShapeType="1"/>
              <a:stCxn id="13323" idx="2"/>
              <a:endCxn id="13349"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13340" name="Line 43"/>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3341" name="Text Box 44"/>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3342" name="Line 45"/>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3343" name="Text Box 46"/>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3344" name="Group 47"/>
            <p:cNvGrpSpPr>
              <a:grpSpLocks/>
            </p:cNvGrpSpPr>
            <p:nvPr/>
          </p:nvGrpSpPr>
          <p:grpSpPr bwMode="auto">
            <a:xfrm>
              <a:off x="3167" y="1680"/>
              <a:ext cx="97" cy="288"/>
              <a:chOff x="4684" y="2559"/>
              <a:chExt cx="97" cy="288"/>
            </a:xfrm>
          </p:grpSpPr>
          <p:sp>
            <p:nvSpPr>
              <p:cNvPr id="13345"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3346"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graphicFrame>
        <p:nvGraphicFramePr>
          <p:cNvPr id="13314" name="Object 54"/>
          <p:cNvGraphicFramePr>
            <a:graphicFrameLocks noChangeAspect="1"/>
          </p:cNvGraphicFramePr>
          <p:nvPr>
            <p:ph sz="quarter" idx="3"/>
          </p:nvPr>
        </p:nvGraphicFramePr>
        <p:xfrm>
          <a:off x="5156200" y="2957513"/>
          <a:ext cx="3198813" cy="2833687"/>
        </p:xfrm>
        <a:graphic>
          <a:graphicData uri="http://schemas.openxmlformats.org/presentationml/2006/ole">
            <p:oleObj spid="_x0000_s13314" name="Equation" r:id="rId3" imgW="1777680" imgH="1574640" progId="Equation.3">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ate Placeholder 4"/>
          <p:cNvSpPr>
            <a:spLocks noGrp="1"/>
          </p:cNvSpPr>
          <p:nvPr>
            <p:ph type="dt" sz="quarter" idx="10"/>
          </p:nvPr>
        </p:nvSpPr>
        <p:spPr>
          <a:noFill/>
        </p:spPr>
        <p:txBody>
          <a:bodyPr/>
          <a:lstStyle/>
          <a:p>
            <a:r>
              <a:rPr lang="en-US"/>
              <a:t>ECEN 301</a:t>
            </a:r>
          </a:p>
        </p:txBody>
      </p:sp>
      <p:sp>
        <p:nvSpPr>
          <p:cNvPr id="14340" name="Footer Placeholder 5"/>
          <p:cNvSpPr>
            <a:spLocks noGrp="1"/>
          </p:cNvSpPr>
          <p:nvPr>
            <p:ph type="ftr" sz="quarter" idx="11"/>
          </p:nvPr>
        </p:nvSpPr>
        <p:spPr>
          <a:noFill/>
        </p:spPr>
        <p:txBody>
          <a:bodyPr/>
          <a:lstStyle/>
          <a:p>
            <a:r>
              <a:rPr lang="en-US"/>
              <a:t>Discussion #18 – Operational Amplifiers</a:t>
            </a:r>
          </a:p>
        </p:txBody>
      </p:sp>
      <p:sp>
        <p:nvSpPr>
          <p:cNvPr id="14341" name="Slide Number Placeholder 6"/>
          <p:cNvSpPr>
            <a:spLocks noGrp="1"/>
          </p:cNvSpPr>
          <p:nvPr>
            <p:ph type="sldNum" sz="quarter" idx="12"/>
          </p:nvPr>
        </p:nvSpPr>
        <p:spPr>
          <a:noFill/>
        </p:spPr>
        <p:txBody>
          <a:bodyPr/>
          <a:lstStyle/>
          <a:p>
            <a:pPr lvl="1"/>
            <a:fld id="{7AB34BE3-C0D2-4F86-B310-7B2E9107FB23}" type="slidenum">
              <a:rPr lang="en-US"/>
              <a:pPr lvl="1"/>
              <a:t>25</a:t>
            </a:fld>
            <a:endParaRPr lang="en-US"/>
          </a:p>
        </p:txBody>
      </p:sp>
      <p:sp>
        <p:nvSpPr>
          <p:cNvPr id="14342" name="Rectangle 2"/>
          <p:cNvSpPr>
            <a:spLocks noGrp="1" noChangeArrowheads="1"/>
          </p:cNvSpPr>
          <p:nvPr>
            <p:ph type="title"/>
          </p:nvPr>
        </p:nvSpPr>
        <p:spPr/>
        <p:txBody>
          <a:bodyPr/>
          <a:lstStyle/>
          <a:p>
            <a:r>
              <a:rPr lang="en-US" smtClean="0"/>
              <a:t>Op-Amps – Ideal Integrator</a:t>
            </a:r>
          </a:p>
        </p:txBody>
      </p:sp>
      <p:sp>
        <p:nvSpPr>
          <p:cNvPr id="14343" name="Rectangle 3"/>
          <p:cNvSpPr>
            <a:spLocks noGrp="1" noChangeArrowheads="1"/>
          </p:cNvSpPr>
          <p:nvPr>
            <p:ph type="body" sz="half" idx="1"/>
          </p:nvPr>
        </p:nvSpPr>
        <p:spPr>
          <a:xfrm>
            <a:off x="406400" y="1333500"/>
            <a:ext cx="8051800" cy="952500"/>
          </a:xfrm>
          <a:noFill/>
        </p:spPr>
        <p:txBody>
          <a:bodyPr/>
          <a:lstStyle/>
          <a:p>
            <a:pPr>
              <a:lnSpc>
                <a:spcPct val="80000"/>
              </a:lnSpc>
              <a:buFont typeface="Monotype Sorts" pitchFamily="2" charset="2"/>
              <a:buNone/>
            </a:pPr>
            <a:r>
              <a:rPr lang="en-US" sz="2000" b="1" u="sng" smtClean="0"/>
              <a:t>Example2</a:t>
            </a:r>
            <a:r>
              <a:rPr lang="en-US" sz="2000" smtClean="0"/>
              <a:t>: find the output voltage if the input is a square wave of amplitude +/–</a:t>
            </a:r>
            <a:r>
              <a:rPr lang="en-US" sz="2000" b="1" smtClean="0"/>
              <a:t>A</a:t>
            </a:r>
            <a:r>
              <a:rPr lang="en-US" sz="2000" smtClean="0"/>
              <a:t> with period </a:t>
            </a:r>
            <a:r>
              <a:rPr lang="en-US" sz="2000" b="1" smtClean="0"/>
              <a:t>T</a:t>
            </a:r>
          </a:p>
          <a:p>
            <a:pPr>
              <a:lnSpc>
                <a:spcPct val="80000"/>
              </a:lnSpc>
              <a:buFont typeface="Monotype Sorts" pitchFamily="2" charset="2"/>
              <a:buNone/>
            </a:pPr>
            <a:r>
              <a:rPr lang="en-US" sz="2000" smtClean="0"/>
              <a:t>	</a:t>
            </a:r>
            <a:r>
              <a:rPr lang="en-US" sz="1800" b="1" smtClean="0"/>
              <a:t>T</a:t>
            </a:r>
            <a:r>
              <a:rPr lang="en-US" sz="1800" smtClean="0"/>
              <a:t> = 10ms, </a:t>
            </a:r>
            <a:r>
              <a:rPr lang="en-US" sz="1800" b="1" smtClean="0"/>
              <a:t>C</a:t>
            </a:r>
            <a:r>
              <a:rPr lang="en-US" sz="1800" b="1" baseline="-25000" smtClean="0"/>
              <a:t>F</a:t>
            </a:r>
            <a:r>
              <a:rPr lang="en-US" sz="1800" smtClean="0"/>
              <a:t> = 1uF, </a:t>
            </a:r>
            <a:r>
              <a:rPr lang="en-US" sz="1800" b="1" smtClean="0"/>
              <a:t>R</a:t>
            </a:r>
            <a:r>
              <a:rPr lang="en-US" sz="1800" b="1" baseline="-25000" smtClean="0"/>
              <a:t>S</a:t>
            </a:r>
            <a:r>
              <a:rPr lang="en-US" sz="1800" smtClean="0"/>
              <a:t> = 10k</a:t>
            </a:r>
            <a:r>
              <a:rPr lang="el-GR" sz="1800" smtClean="0">
                <a:cs typeface="Times New Roman" pitchFamily="18" charset="0"/>
              </a:rPr>
              <a:t>Ω</a:t>
            </a:r>
          </a:p>
        </p:txBody>
      </p:sp>
      <p:grpSp>
        <p:nvGrpSpPr>
          <p:cNvPr id="14344" name="Group 4"/>
          <p:cNvGrpSpPr>
            <a:grpSpLocks/>
          </p:cNvGrpSpPr>
          <p:nvPr/>
        </p:nvGrpSpPr>
        <p:grpSpPr bwMode="auto">
          <a:xfrm>
            <a:off x="101600" y="2492375"/>
            <a:ext cx="4306888" cy="3262313"/>
            <a:chOff x="1296" y="1545"/>
            <a:chExt cx="2713" cy="2055"/>
          </a:xfrm>
        </p:grpSpPr>
        <p:grpSp>
          <p:nvGrpSpPr>
            <p:cNvPr id="14350" name="Group 5"/>
            <p:cNvGrpSpPr>
              <a:grpSpLocks/>
            </p:cNvGrpSpPr>
            <p:nvPr/>
          </p:nvGrpSpPr>
          <p:grpSpPr bwMode="auto">
            <a:xfrm>
              <a:off x="2471" y="2193"/>
              <a:ext cx="1400" cy="768"/>
              <a:chOff x="1326" y="1742"/>
              <a:chExt cx="1400" cy="768"/>
            </a:xfrm>
          </p:grpSpPr>
          <p:sp>
            <p:nvSpPr>
              <p:cNvPr id="14386"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4387"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4388"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4389"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4390"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4391"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4392"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4393"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4394"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4351"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4352" name="Oval 16"/>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4353" name="AutoShape 17"/>
            <p:cNvCxnSpPr>
              <a:cxnSpLocks noChangeShapeType="1"/>
              <a:stCxn id="14351" idx="2"/>
              <a:endCxn id="14352"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14354" name="AutoShape 18"/>
            <p:cNvCxnSpPr>
              <a:cxnSpLocks noChangeShapeType="1"/>
              <a:stCxn id="14390" idx="2"/>
              <a:endCxn id="14352"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14355" name="Text Box 19"/>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4356" name="Text Box 20"/>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4357" name="Line 21"/>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4358" name="Text Box 22"/>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14359" name="AutoShape 23"/>
            <p:cNvCxnSpPr>
              <a:cxnSpLocks noChangeShapeType="1"/>
              <a:stCxn id="14391" idx="0"/>
              <a:endCxn id="14374"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14360" name="AutoShape 24"/>
            <p:cNvCxnSpPr>
              <a:cxnSpLocks noChangeShapeType="1"/>
              <a:stCxn id="14394" idx="0"/>
              <a:endCxn id="14375"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14361" name="Group 25"/>
            <p:cNvGrpSpPr>
              <a:grpSpLocks/>
            </p:cNvGrpSpPr>
            <p:nvPr/>
          </p:nvGrpSpPr>
          <p:grpSpPr bwMode="auto">
            <a:xfrm rot="5400000" flipH="1" flipV="1">
              <a:off x="2098" y="2259"/>
              <a:ext cx="112" cy="287"/>
              <a:chOff x="3450" y="2313"/>
              <a:chExt cx="111" cy="216"/>
            </a:xfrm>
          </p:grpSpPr>
          <p:sp>
            <p:nvSpPr>
              <p:cNvPr id="14379"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4380"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4381"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4382"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4383"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4384"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4385"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4362" name="Text Box 33"/>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4363" name="AutoShape 34"/>
            <p:cNvCxnSpPr>
              <a:cxnSpLocks noChangeShapeType="1"/>
              <a:stCxn id="14378" idx="0"/>
              <a:endCxn id="14379"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14364" name="AutoShape 35"/>
            <p:cNvCxnSpPr>
              <a:cxnSpLocks noChangeShapeType="1"/>
              <a:stCxn id="14391" idx="2"/>
              <a:endCxn id="14381"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14365" name="Group 36"/>
            <p:cNvGrpSpPr>
              <a:grpSpLocks/>
            </p:cNvGrpSpPr>
            <p:nvPr/>
          </p:nvGrpSpPr>
          <p:grpSpPr bwMode="auto">
            <a:xfrm>
              <a:off x="1296" y="2778"/>
              <a:ext cx="714" cy="404"/>
              <a:chOff x="103" y="2455"/>
              <a:chExt cx="714" cy="404"/>
            </a:xfrm>
          </p:grpSpPr>
          <p:sp>
            <p:nvSpPr>
              <p:cNvPr id="14376"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4377"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4378"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4366" name="Text Box 40"/>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4367" name="Text Box 41"/>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4368" name="AutoShape 42"/>
            <p:cNvCxnSpPr>
              <a:cxnSpLocks noChangeShapeType="1"/>
              <a:stCxn id="14352" idx="2"/>
              <a:endCxn id="14378"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14369" name="Line 43"/>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4370" name="Text Box 44"/>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4371" name="Line 45"/>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4372" name="Text Box 46"/>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4373" name="Group 47"/>
            <p:cNvGrpSpPr>
              <a:grpSpLocks/>
            </p:cNvGrpSpPr>
            <p:nvPr/>
          </p:nvGrpSpPr>
          <p:grpSpPr bwMode="auto">
            <a:xfrm>
              <a:off x="3167" y="1680"/>
              <a:ext cx="97" cy="288"/>
              <a:chOff x="4684" y="2559"/>
              <a:chExt cx="97" cy="288"/>
            </a:xfrm>
          </p:grpSpPr>
          <p:sp>
            <p:nvSpPr>
              <p:cNvPr id="14374"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4375"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grpSp>
        <p:nvGrpSpPr>
          <p:cNvPr id="14345" name="Group 58"/>
          <p:cNvGrpSpPr>
            <a:grpSpLocks/>
          </p:cNvGrpSpPr>
          <p:nvPr/>
        </p:nvGrpSpPr>
        <p:grpSpPr bwMode="auto">
          <a:xfrm>
            <a:off x="4876800" y="2776538"/>
            <a:ext cx="3352800" cy="2990850"/>
            <a:chOff x="3072" y="1749"/>
            <a:chExt cx="2112" cy="1884"/>
          </a:xfrm>
        </p:grpSpPr>
        <p:graphicFrame>
          <p:nvGraphicFramePr>
            <p:cNvPr id="14338" name="Object 52"/>
            <p:cNvGraphicFramePr>
              <a:graphicFrameLocks noChangeAspect="1"/>
            </p:cNvGraphicFramePr>
            <p:nvPr/>
          </p:nvGraphicFramePr>
          <p:xfrm>
            <a:off x="3074" y="1749"/>
            <a:ext cx="2110" cy="1884"/>
          </p:xfrm>
          <a:graphic>
            <a:graphicData uri="http://schemas.openxmlformats.org/presentationml/2006/ole">
              <p:oleObj spid="_x0000_s14338" name="Chart" r:id="rId3" imgW="5076977" imgH="4533824" progId="Excel.Chart.8">
                <p:embed/>
              </p:oleObj>
            </a:graphicData>
          </a:graphic>
        </p:graphicFrame>
        <p:sp>
          <p:nvSpPr>
            <p:cNvPr id="14346" name="Text Box 54"/>
            <p:cNvSpPr txBox="1">
              <a:spLocks noChangeArrowheads="1"/>
            </p:cNvSpPr>
            <p:nvPr/>
          </p:nvSpPr>
          <p:spPr bwMode="auto">
            <a:xfrm>
              <a:off x="3092" y="1954"/>
              <a:ext cx="220" cy="231"/>
            </a:xfrm>
            <a:prstGeom prst="rect">
              <a:avLst/>
            </a:prstGeom>
            <a:noFill/>
            <a:ln w="12700">
              <a:noFill/>
              <a:miter lim="800000"/>
              <a:headEnd type="none" w="lg" len="lg"/>
              <a:tailEnd type="none" w="lg" len="lg"/>
            </a:ln>
          </p:spPr>
          <p:txBody>
            <a:bodyPr wrap="none">
              <a:spAutoFit/>
            </a:bodyPr>
            <a:lstStyle/>
            <a:p>
              <a:r>
                <a:rPr lang="en-US" b="1">
                  <a:solidFill>
                    <a:srgbClr val="800000"/>
                  </a:solidFill>
                </a:rPr>
                <a:t>A</a:t>
              </a:r>
            </a:p>
          </p:txBody>
        </p:sp>
        <p:sp>
          <p:nvSpPr>
            <p:cNvPr id="14347" name="Text Box 55"/>
            <p:cNvSpPr txBox="1">
              <a:spLocks noChangeArrowheads="1"/>
            </p:cNvSpPr>
            <p:nvPr/>
          </p:nvSpPr>
          <p:spPr bwMode="auto">
            <a:xfrm>
              <a:off x="3072" y="3024"/>
              <a:ext cx="268" cy="231"/>
            </a:xfrm>
            <a:prstGeom prst="rect">
              <a:avLst/>
            </a:prstGeom>
            <a:noFill/>
            <a:ln w="12700">
              <a:noFill/>
              <a:miter lim="800000"/>
              <a:headEnd type="none" w="lg" len="lg"/>
              <a:tailEnd type="none" w="lg" len="lg"/>
            </a:ln>
          </p:spPr>
          <p:txBody>
            <a:bodyPr wrap="none">
              <a:spAutoFit/>
            </a:bodyPr>
            <a:lstStyle/>
            <a:p>
              <a:r>
                <a:rPr lang="en-US" b="1">
                  <a:solidFill>
                    <a:srgbClr val="800000"/>
                  </a:solidFill>
                </a:rPr>
                <a:t>-A</a:t>
              </a:r>
            </a:p>
          </p:txBody>
        </p:sp>
        <p:sp>
          <p:nvSpPr>
            <p:cNvPr id="14348" name="Text Box 56"/>
            <p:cNvSpPr txBox="1">
              <a:spLocks noChangeArrowheads="1"/>
            </p:cNvSpPr>
            <p:nvPr/>
          </p:nvSpPr>
          <p:spPr bwMode="auto">
            <a:xfrm>
              <a:off x="3588" y="2409"/>
              <a:ext cx="324" cy="231"/>
            </a:xfrm>
            <a:prstGeom prst="rect">
              <a:avLst/>
            </a:prstGeom>
            <a:noFill/>
            <a:ln w="12700">
              <a:noFill/>
              <a:miter lim="800000"/>
              <a:headEnd type="none" w="lg" len="lg"/>
              <a:tailEnd type="none" w="lg" len="lg"/>
            </a:ln>
          </p:spPr>
          <p:txBody>
            <a:bodyPr wrap="none">
              <a:spAutoFit/>
            </a:bodyPr>
            <a:lstStyle/>
            <a:p>
              <a:r>
                <a:rPr lang="en-US" b="1">
                  <a:solidFill>
                    <a:srgbClr val="800000"/>
                  </a:solidFill>
                </a:rPr>
                <a:t>T/2</a:t>
              </a:r>
            </a:p>
          </p:txBody>
        </p:sp>
        <p:sp>
          <p:nvSpPr>
            <p:cNvPr id="14349" name="Text Box 57"/>
            <p:cNvSpPr txBox="1">
              <a:spLocks noChangeArrowheads="1"/>
            </p:cNvSpPr>
            <p:nvPr/>
          </p:nvSpPr>
          <p:spPr bwMode="auto">
            <a:xfrm>
              <a:off x="4320" y="2409"/>
              <a:ext cx="212" cy="231"/>
            </a:xfrm>
            <a:prstGeom prst="rect">
              <a:avLst/>
            </a:prstGeom>
            <a:noFill/>
            <a:ln w="12700">
              <a:noFill/>
              <a:miter lim="800000"/>
              <a:headEnd type="none" w="lg" len="lg"/>
              <a:tailEnd type="none" w="lg" len="lg"/>
            </a:ln>
          </p:spPr>
          <p:txBody>
            <a:bodyPr wrap="none">
              <a:spAutoFit/>
            </a:bodyPr>
            <a:lstStyle/>
            <a:p>
              <a:r>
                <a:rPr lang="en-US" b="1">
                  <a:solidFill>
                    <a:srgbClr val="800000"/>
                  </a:solidFill>
                </a:rPr>
                <a:t>T</a:t>
              </a: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5"/>
          <p:cNvSpPr>
            <a:spLocks noGrp="1"/>
          </p:cNvSpPr>
          <p:nvPr>
            <p:ph type="dt" sz="quarter" idx="10"/>
          </p:nvPr>
        </p:nvSpPr>
        <p:spPr>
          <a:noFill/>
        </p:spPr>
        <p:txBody>
          <a:bodyPr/>
          <a:lstStyle/>
          <a:p>
            <a:r>
              <a:rPr lang="en-US"/>
              <a:t>ECEN 301</a:t>
            </a:r>
          </a:p>
        </p:txBody>
      </p:sp>
      <p:sp>
        <p:nvSpPr>
          <p:cNvPr id="15364" name="Footer Placeholder 6"/>
          <p:cNvSpPr>
            <a:spLocks noGrp="1"/>
          </p:cNvSpPr>
          <p:nvPr>
            <p:ph type="ftr" sz="quarter" idx="11"/>
          </p:nvPr>
        </p:nvSpPr>
        <p:spPr>
          <a:noFill/>
        </p:spPr>
        <p:txBody>
          <a:bodyPr/>
          <a:lstStyle/>
          <a:p>
            <a:r>
              <a:rPr lang="en-US"/>
              <a:t>Discussion #18 – Operational Amplifiers</a:t>
            </a:r>
          </a:p>
        </p:txBody>
      </p:sp>
      <p:sp>
        <p:nvSpPr>
          <p:cNvPr id="15365" name="Slide Number Placeholder 7"/>
          <p:cNvSpPr>
            <a:spLocks noGrp="1"/>
          </p:cNvSpPr>
          <p:nvPr>
            <p:ph type="sldNum" sz="quarter" idx="12"/>
          </p:nvPr>
        </p:nvSpPr>
        <p:spPr>
          <a:noFill/>
        </p:spPr>
        <p:txBody>
          <a:bodyPr/>
          <a:lstStyle/>
          <a:p>
            <a:pPr lvl="1"/>
            <a:fld id="{5BF1A04F-967E-4B59-A9A4-A7C14CFBE9A0}" type="slidenum">
              <a:rPr lang="en-US"/>
              <a:pPr lvl="1"/>
              <a:t>26</a:t>
            </a:fld>
            <a:endParaRPr lang="en-US"/>
          </a:p>
        </p:txBody>
      </p:sp>
      <p:sp>
        <p:nvSpPr>
          <p:cNvPr id="15366" name="Rectangle 2"/>
          <p:cNvSpPr>
            <a:spLocks noGrp="1" noChangeArrowheads="1"/>
          </p:cNvSpPr>
          <p:nvPr>
            <p:ph type="title"/>
          </p:nvPr>
        </p:nvSpPr>
        <p:spPr/>
        <p:txBody>
          <a:bodyPr/>
          <a:lstStyle/>
          <a:p>
            <a:r>
              <a:rPr lang="en-US" smtClean="0"/>
              <a:t>Op-Amps – Ideal Integrator</a:t>
            </a:r>
          </a:p>
        </p:txBody>
      </p:sp>
      <p:sp>
        <p:nvSpPr>
          <p:cNvPr id="15367" name="Rectangle 3"/>
          <p:cNvSpPr>
            <a:spLocks noGrp="1" noChangeArrowheads="1"/>
          </p:cNvSpPr>
          <p:nvPr>
            <p:ph type="body" sz="half" idx="1"/>
          </p:nvPr>
        </p:nvSpPr>
        <p:spPr>
          <a:xfrm>
            <a:off x="406400" y="1333500"/>
            <a:ext cx="7975600" cy="952500"/>
          </a:xfrm>
          <a:noFill/>
        </p:spPr>
        <p:txBody>
          <a:bodyPr/>
          <a:lstStyle/>
          <a:p>
            <a:pPr>
              <a:lnSpc>
                <a:spcPct val="80000"/>
              </a:lnSpc>
              <a:buFont typeface="Monotype Sorts" pitchFamily="2" charset="2"/>
              <a:buNone/>
            </a:pPr>
            <a:r>
              <a:rPr lang="en-US" sz="2000" b="1" u="sng" smtClean="0"/>
              <a:t>Example2</a:t>
            </a:r>
            <a:r>
              <a:rPr lang="en-US" sz="2000" smtClean="0"/>
              <a:t>: find the output voltage if the input is a square wave of amplitude +/–</a:t>
            </a:r>
            <a:r>
              <a:rPr lang="en-US" sz="2000" b="1" smtClean="0"/>
              <a:t>A</a:t>
            </a:r>
            <a:r>
              <a:rPr lang="en-US" sz="2000" smtClean="0"/>
              <a:t> with period </a:t>
            </a:r>
            <a:r>
              <a:rPr lang="en-US" sz="2000" b="1" smtClean="0"/>
              <a:t>T</a:t>
            </a:r>
          </a:p>
          <a:p>
            <a:pPr>
              <a:lnSpc>
                <a:spcPct val="80000"/>
              </a:lnSpc>
              <a:buFont typeface="Monotype Sorts" pitchFamily="2" charset="2"/>
              <a:buNone/>
            </a:pPr>
            <a:r>
              <a:rPr lang="en-US" sz="2000" smtClean="0"/>
              <a:t>	</a:t>
            </a:r>
            <a:r>
              <a:rPr lang="en-US" sz="1800" b="1" smtClean="0"/>
              <a:t>T</a:t>
            </a:r>
            <a:r>
              <a:rPr lang="en-US" sz="1800" smtClean="0"/>
              <a:t> = 10ms, </a:t>
            </a:r>
            <a:r>
              <a:rPr lang="en-US" sz="1800" b="1" smtClean="0"/>
              <a:t>C</a:t>
            </a:r>
            <a:r>
              <a:rPr lang="en-US" sz="1800" b="1" baseline="-25000" smtClean="0"/>
              <a:t>F</a:t>
            </a:r>
            <a:r>
              <a:rPr lang="en-US" sz="1800" smtClean="0"/>
              <a:t> = 1uF, </a:t>
            </a:r>
            <a:r>
              <a:rPr lang="en-US" sz="1800" b="1" smtClean="0"/>
              <a:t>R</a:t>
            </a:r>
            <a:r>
              <a:rPr lang="en-US" sz="1800" b="1" baseline="-25000" smtClean="0"/>
              <a:t>S</a:t>
            </a:r>
            <a:r>
              <a:rPr lang="en-US" sz="1800" smtClean="0"/>
              <a:t> = 10k</a:t>
            </a:r>
            <a:r>
              <a:rPr lang="el-GR" sz="1800" smtClean="0">
                <a:cs typeface="Times New Roman" pitchFamily="18" charset="0"/>
              </a:rPr>
              <a:t>Ω</a:t>
            </a:r>
          </a:p>
        </p:txBody>
      </p:sp>
      <p:grpSp>
        <p:nvGrpSpPr>
          <p:cNvPr id="15368" name="Group 4"/>
          <p:cNvGrpSpPr>
            <a:grpSpLocks/>
          </p:cNvGrpSpPr>
          <p:nvPr/>
        </p:nvGrpSpPr>
        <p:grpSpPr bwMode="auto">
          <a:xfrm>
            <a:off x="101600" y="2492375"/>
            <a:ext cx="4306888" cy="3262313"/>
            <a:chOff x="1296" y="1545"/>
            <a:chExt cx="2713" cy="2055"/>
          </a:xfrm>
        </p:grpSpPr>
        <p:grpSp>
          <p:nvGrpSpPr>
            <p:cNvPr id="15369" name="Group 5"/>
            <p:cNvGrpSpPr>
              <a:grpSpLocks/>
            </p:cNvGrpSpPr>
            <p:nvPr/>
          </p:nvGrpSpPr>
          <p:grpSpPr bwMode="auto">
            <a:xfrm>
              <a:off x="2471" y="2193"/>
              <a:ext cx="1400" cy="768"/>
              <a:chOff x="1326" y="1742"/>
              <a:chExt cx="1400" cy="768"/>
            </a:xfrm>
          </p:grpSpPr>
          <p:sp>
            <p:nvSpPr>
              <p:cNvPr id="15405"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5406"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5407"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5408"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5409"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5410"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5411"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5412"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5413"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5370"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5371" name="Oval 16"/>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5372" name="AutoShape 17"/>
            <p:cNvCxnSpPr>
              <a:cxnSpLocks noChangeShapeType="1"/>
              <a:stCxn id="15370" idx="2"/>
              <a:endCxn id="15371"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15373" name="AutoShape 18"/>
            <p:cNvCxnSpPr>
              <a:cxnSpLocks noChangeShapeType="1"/>
              <a:stCxn id="15409" idx="2"/>
              <a:endCxn id="15371"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15374" name="Text Box 19"/>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5375" name="Text Box 20"/>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5376" name="Line 21"/>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5377" name="Text Box 22"/>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15378" name="AutoShape 23"/>
            <p:cNvCxnSpPr>
              <a:cxnSpLocks noChangeShapeType="1"/>
              <a:stCxn id="15410" idx="0"/>
              <a:endCxn id="15393"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15379" name="AutoShape 24"/>
            <p:cNvCxnSpPr>
              <a:cxnSpLocks noChangeShapeType="1"/>
              <a:stCxn id="15413" idx="0"/>
              <a:endCxn id="15394"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15380" name="Group 25"/>
            <p:cNvGrpSpPr>
              <a:grpSpLocks/>
            </p:cNvGrpSpPr>
            <p:nvPr/>
          </p:nvGrpSpPr>
          <p:grpSpPr bwMode="auto">
            <a:xfrm rot="5400000" flipH="1" flipV="1">
              <a:off x="2098" y="2259"/>
              <a:ext cx="112" cy="287"/>
              <a:chOff x="3450" y="2313"/>
              <a:chExt cx="111" cy="216"/>
            </a:xfrm>
          </p:grpSpPr>
          <p:sp>
            <p:nvSpPr>
              <p:cNvPr id="15398"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5399"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5400"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5401"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5402"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5403"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5404"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5381" name="Text Box 33"/>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5382" name="AutoShape 34"/>
            <p:cNvCxnSpPr>
              <a:cxnSpLocks noChangeShapeType="1"/>
              <a:stCxn id="15397" idx="0"/>
              <a:endCxn id="15398"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15383" name="AutoShape 35"/>
            <p:cNvCxnSpPr>
              <a:cxnSpLocks noChangeShapeType="1"/>
              <a:stCxn id="15410" idx="2"/>
              <a:endCxn id="15400"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15384" name="Group 36"/>
            <p:cNvGrpSpPr>
              <a:grpSpLocks/>
            </p:cNvGrpSpPr>
            <p:nvPr/>
          </p:nvGrpSpPr>
          <p:grpSpPr bwMode="auto">
            <a:xfrm>
              <a:off x="1296" y="2778"/>
              <a:ext cx="714" cy="404"/>
              <a:chOff x="103" y="2455"/>
              <a:chExt cx="714" cy="404"/>
            </a:xfrm>
          </p:grpSpPr>
          <p:sp>
            <p:nvSpPr>
              <p:cNvPr id="15395"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5396"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5397"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5385" name="Text Box 40"/>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5386" name="Text Box 41"/>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5387" name="AutoShape 42"/>
            <p:cNvCxnSpPr>
              <a:cxnSpLocks noChangeShapeType="1"/>
              <a:stCxn id="15371" idx="2"/>
              <a:endCxn id="15397"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15388" name="Line 43"/>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5389" name="Text Box 44"/>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5390" name="Line 45"/>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5391" name="Text Box 46"/>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5392" name="Group 47"/>
            <p:cNvGrpSpPr>
              <a:grpSpLocks/>
            </p:cNvGrpSpPr>
            <p:nvPr/>
          </p:nvGrpSpPr>
          <p:grpSpPr bwMode="auto">
            <a:xfrm>
              <a:off x="3167" y="1680"/>
              <a:ext cx="97" cy="288"/>
              <a:chOff x="4684" y="2559"/>
              <a:chExt cx="97" cy="288"/>
            </a:xfrm>
          </p:grpSpPr>
          <p:sp>
            <p:nvSpPr>
              <p:cNvPr id="15393"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5394"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graphicFrame>
        <p:nvGraphicFramePr>
          <p:cNvPr id="15362" name="Object 50"/>
          <p:cNvGraphicFramePr>
            <a:graphicFrameLocks noChangeAspect="1"/>
          </p:cNvGraphicFramePr>
          <p:nvPr>
            <p:ph sz="quarter" idx="3"/>
          </p:nvPr>
        </p:nvGraphicFramePr>
        <p:xfrm>
          <a:off x="4572000" y="3316288"/>
          <a:ext cx="4343400" cy="2246312"/>
        </p:xfrm>
        <a:graphic>
          <a:graphicData uri="http://schemas.openxmlformats.org/presentationml/2006/ole">
            <p:oleObj spid="_x0000_s15362" name="Equation" r:id="rId3" imgW="2552400" imgH="1320480" progId="Equation.3">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Date Placeholder 5"/>
          <p:cNvSpPr>
            <a:spLocks noGrp="1"/>
          </p:cNvSpPr>
          <p:nvPr>
            <p:ph type="dt" sz="quarter" idx="10"/>
          </p:nvPr>
        </p:nvSpPr>
        <p:spPr>
          <a:noFill/>
        </p:spPr>
        <p:txBody>
          <a:bodyPr/>
          <a:lstStyle/>
          <a:p>
            <a:r>
              <a:rPr lang="en-US"/>
              <a:t>ECEN 301</a:t>
            </a:r>
          </a:p>
        </p:txBody>
      </p:sp>
      <p:sp>
        <p:nvSpPr>
          <p:cNvPr id="16389" name="Footer Placeholder 6"/>
          <p:cNvSpPr>
            <a:spLocks noGrp="1"/>
          </p:cNvSpPr>
          <p:nvPr>
            <p:ph type="ftr" sz="quarter" idx="11"/>
          </p:nvPr>
        </p:nvSpPr>
        <p:spPr>
          <a:noFill/>
        </p:spPr>
        <p:txBody>
          <a:bodyPr/>
          <a:lstStyle/>
          <a:p>
            <a:r>
              <a:rPr lang="en-US"/>
              <a:t>Discussion #18 – Operational Amplifiers</a:t>
            </a:r>
          </a:p>
        </p:txBody>
      </p:sp>
      <p:sp>
        <p:nvSpPr>
          <p:cNvPr id="16390" name="Slide Number Placeholder 7"/>
          <p:cNvSpPr>
            <a:spLocks noGrp="1"/>
          </p:cNvSpPr>
          <p:nvPr>
            <p:ph type="sldNum" sz="quarter" idx="12"/>
          </p:nvPr>
        </p:nvSpPr>
        <p:spPr>
          <a:noFill/>
        </p:spPr>
        <p:txBody>
          <a:bodyPr/>
          <a:lstStyle/>
          <a:p>
            <a:pPr lvl="1"/>
            <a:fld id="{FD45C555-121F-47EB-912F-CABF3C746E84}" type="slidenum">
              <a:rPr lang="en-US"/>
              <a:pPr lvl="1"/>
              <a:t>27</a:t>
            </a:fld>
            <a:endParaRPr lang="en-US"/>
          </a:p>
        </p:txBody>
      </p:sp>
      <p:sp>
        <p:nvSpPr>
          <p:cNvPr id="16391" name="Rectangle 2"/>
          <p:cNvSpPr>
            <a:spLocks noGrp="1" noChangeArrowheads="1"/>
          </p:cNvSpPr>
          <p:nvPr>
            <p:ph type="title"/>
          </p:nvPr>
        </p:nvSpPr>
        <p:spPr/>
        <p:txBody>
          <a:bodyPr/>
          <a:lstStyle/>
          <a:p>
            <a:r>
              <a:rPr lang="en-US" smtClean="0"/>
              <a:t>Op-Amps – Ideal Integrator</a:t>
            </a:r>
          </a:p>
        </p:txBody>
      </p:sp>
      <p:sp>
        <p:nvSpPr>
          <p:cNvPr id="16392" name="Rectangle 3"/>
          <p:cNvSpPr>
            <a:spLocks noGrp="1" noChangeArrowheads="1"/>
          </p:cNvSpPr>
          <p:nvPr>
            <p:ph type="body" sz="half" idx="1"/>
          </p:nvPr>
        </p:nvSpPr>
        <p:spPr>
          <a:xfrm>
            <a:off x="406400" y="1333500"/>
            <a:ext cx="7975600" cy="952500"/>
          </a:xfrm>
          <a:noFill/>
        </p:spPr>
        <p:txBody>
          <a:bodyPr/>
          <a:lstStyle/>
          <a:p>
            <a:pPr>
              <a:lnSpc>
                <a:spcPct val="80000"/>
              </a:lnSpc>
              <a:buFont typeface="Monotype Sorts" pitchFamily="2" charset="2"/>
              <a:buNone/>
            </a:pPr>
            <a:r>
              <a:rPr lang="en-US" sz="2000" b="1" u="sng" smtClean="0"/>
              <a:t>Example2</a:t>
            </a:r>
            <a:r>
              <a:rPr lang="en-US" sz="2000" smtClean="0"/>
              <a:t>: find the output voltage if the input is a square wave of amplitude +/–</a:t>
            </a:r>
            <a:r>
              <a:rPr lang="en-US" sz="2000" b="1" smtClean="0"/>
              <a:t>A</a:t>
            </a:r>
            <a:r>
              <a:rPr lang="en-US" sz="2000" smtClean="0"/>
              <a:t> with period </a:t>
            </a:r>
            <a:r>
              <a:rPr lang="en-US" sz="2000" b="1" smtClean="0"/>
              <a:t>T</a:t>
            </a:r>
          </a:p>
          <a:p>
            <a:pPr>
              <a:lnSpc>
                <a:spcPct val="80000"/>
              </a:lnSpc>
              <a:buFont typeface="Monotype Sorts" pitchFamily="2" charset="2"/>
              <a:buNone/>
            </a:pPr>
            <a:r>
              <a:rPr lang="en-US" sz="2000" smtClean="0"/>
              <a:t>	</a:t>
            </a:r>
            <a:r>
              <a:rPr lang="en-US" sz="1800" b="1" smtClean="0"/>
              <a:t>T</a:t>
            </a:r>
            <a:r>
              <a:rPr lang="en-US" sz="1800" smtClean="0"/>
              <a:t> = 10ms, </a:t>
            </a:r>
            <a:r>
              <a:rPr lang="en-US" sz="1800" b="1" smtClean="0"/>
              <a:t>C</a:t>
            </a:r>
            <a:r>
              <a:rPr lang="en-US" sz="1800" b="1" baseline="-25000" smtClean="0"/>
              <a:t>F</a:t>
            </a:r>
            <a:r>
              <a:rPr lang="en-US" sz="1800" smtClean="0"/>
              <a:t> = 1uF, </a:t>
            </a:r>
            <a:r>
              <a:rPr lang="en-US" sz="1800" b="1" smtClean="0"/>
              <a:t>R</a:t>
            </a:r>
            <a:r>
              <a:rPr lang="en-US" sz="1800" b="1" baseline="-25000" smtClean="0"/>
              <a:t>S</a:t>
            </a:r>
            <a:r>
              <a:rPr lang="en-US" sz="1800" smtClean="0"/>
              <a:t> = 10k</a:t>
            </a:r>
            <a:r>
              <a:rPr lang="el-GR" sz="1800" smtClean="0">
                <a:cs typeface="Times New Roman" pitchFamily="18" charset="0"/>
              </a:rPr>
              <a:t>Ω</a:t>
            </a:r>
          </a:p>
        </p:txBody>
      </p:sp>
      <p:grpSp>
        <p:nvGrpSpPr>
          <p:cNvPr id="16393" name="Group 4"/>
          <p:cNvGrpSpPr>
            <a:grpSpLocks/>
          </p:cNvGrpSpPr>
          <p:nvPr/>
        </p:nvGrpSpPr>
        <p:grpSpPr bwMode="auto">
          <a:xfrm>
            <a:off x="101600" y="2492375"/>
            <a:ext cx="4306888" cy="3262313"/>
            <a:chOff x="1296" y="1545"/>
            <a:chExt cx="2713" cy="2055"/>
          </a:xfrm>
        </p:grpSpPr>
        <p:grpSp>
          <p:nvGrpSpPr>
            <p:cNvPr id="16395" name="Group 5"/>
            <p:cNvGrpSpPr>
              <a:grpSpLocks/>
            </p:cNvGrpSpPr>
            <p:nvPr/>
          </p:nvGrpSpPr>
          <p:grpSpPr bwMode="auto">
            <a:xfrm>
              <a:off x="2471" y="2193"/>
              <a:ext cx="1400" cy="768"/>
              <a:chOff x="1326" y="1742"/>
              <a:chExt cx="1400" cy="768"/>
            </a:xfrm>
          </p:grpSpPr>
          <p:sp>
            <p:nvSpPr>
              <p:cNvPr id="16431"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6432"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6433"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6434"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6435"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6436"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6437"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6438"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6439"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6396"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6397" name="Oval 16"/>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6398" name="AutoShape 17"/>
            <p:cNvCxnSpPr>
              <a:cxnSpLocks noChangeShapeType="1"/>
              <a:stCxn id="16396" idx="2"/>
              <a:endCxn id="16397"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16399" name="AutoShape 18"/>
            <p:cNvCxnSpPr>
              <a:cxnSpLocks noChangeShapeType="1"/>
              <a:stCxn id="16435" idx="2"/>
              <a:endCxn id="16397"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16400" name="Text Box 19"/>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6401" name="Text Box 20"/>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6402" name="Line 21"/>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6403" name="Text Box 22"/>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16404" name="AutoShape 23"/>
            <p:cNvCxnSpPr>
              <a:cxnSpLocks noChangeShapeType="1"/>
              <a:stCxn id="16436" idx="0"/>
              <a:endCxn id="16419"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16405" name="AutoShape 24"/>
            <p:cNvCxnSpPr>
              <a:cxnSpLocks noChangeShapeType="1"/>
              <a:stCxn id="16439" idx="0"/>
              <a:endCxn id="16420"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16406" name="Group 25"/>
            <p:cNvGrpSpPr>
              <a:grpSpLocks/>
            </p:cNvGrpSpPr>
            <p:nvPr/>
          </p:nvGrpSpPr>
          <p:grpSpPr bwMode="auto">
            <a:xfrm rot="5400000" flipH="1" flipV="1">
              <a:off x="2098" y="2259"/>
              <a:ext cx="112" cy="287"/>
              <a:chOff x="3450" y="2313"/>
              <a:chExt cx="111" cy="216"/>
            </a:xfrm>
          </p:grpSpPr>
          <p:sp>
            <p:nvSpPr>
              <p:cNvPr id="16424"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6425"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6426"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6427"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6428"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6429"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6430"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6407" name="Text Box 33"/>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6408" name="AutoShape 34"/>
            <p:cNvCxnSpPr>
              <a:cxnSpLocks noChangeShapeType="1"/>
              <a:stCxn id="16423" idx="0"/>
              <a:endCxn id="16424"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16409" name="AutoShape 35"/>
            <p:cNvCxnSpPr>
              <a:cxnSpLocks noChangeShapeType="1"/>
              <a:stCxn id="16436" idx="2"/>
              <a:endCxn id="16426"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16410" name="Group 36"/>
            <p:cNvGrpSpPr>
              <a:grpSpLocks/>
            </p:cNvGrpSpPr>
            <p:nvPr/>
          </p:nvGrpSpPr>
          <p:grpSpPr bwMode="auto">
            <a:xfrm>
              <a:off x="1296" y="2778"/>
              <a:ext cx="714" cy="404"/>
              <a:chOff x="103" y="2455"/>
              <a:chExt cx="714" cy="404"/>
            </a:xfrm>
          </p:grpSpPr>
          <p:sp>
            <p:nvSpPr>
              <p:cNvPr id="16421"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6422"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6423"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6411" name="Text Box 40"/>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6412" name="Text Box 41"/>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6413" name="AutoShape 42"/>
            <p:cNvCxnSpPr>
              <a:cxnSpLocks noChangeShapeType="1"/>
              <a:stCxn id="16397" idx="2"/>
              <a:endCxn id="16423"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16414" name="Line 43"/>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6415" name="Text Box 44"/>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6416" name="Line 45"/>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6417" name="Text Box 46"/>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6418" name="Group 47"/>
            <p:cNvGrpSpPr>
              <a:grpSpLocks/>
            </p:cNvGrpSpPr>
            <p:nvPr/>
          </p:nvGrpSpPr>
          <p:grpSpPr bwMode="auto">
            <a:xfrm>
              <a:off x="3167" y="1680"/>
              <a:ext cx="97" cy="288"/>
              <a:chOff x="4684" y="2559"/>
              <a:chExt cx="97" cy="288"/>
            </a:xfrm>
          </p:grpSpPr>
          <p:sp>
            <p:nvSpPr>
              <p:cNvPr id="16419"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6420"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graphicFrame>
        <p:nvGraphicFramePr>
          <p:cNvPr id="16386" name="Object 50"/>
          <p:cNvGraphicFramePr>
            <a:graphicFrameLocks noChangeAspect="1"/>
          </p:cNvGraphicFramePr>
          <p:nvPr>
            <p:ph sz="quarter" idx="3"/>
          </p:nvPr>
        </p:nvGraphicFramePr>
        <p:xfrm>
          <a:off x="4889500" y="3786188"/>
          <a:ext cx="3400425" cy="2222500"/>
        </p:xfrm>
        <a:graphic>
          <a:graphicData uri="http://schemas.openxmlformats.org/presentationml/2006/ole">
            <p:oleObj spid="_x0000_s16386" name="Equation" r:id="rId3" imgW="1942920" imgH="1269720" progId="Equation.3">
              <p:embed/>
            </p:oleObj>
          </a:graphicData>
        </a:graphic>
      </p:graphicFrame>
      <p:sp>
        <p:nvSpPr>
          <p:cNvPr id="16394" name="Text Box 51"/>
          <p:cNvSpPr txBox="1">
            <a:spLocks noChangeArrowheads="1"/>
          </p:cNvSpPr>
          <p:nvPr/>
        </p:nvSpPr>
        <p:spPr bwMode="auto">
          <a:xfrm>
            <a:off x="4408488" y="2205038"/>
            <a:ext cx="4324350"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since the </a:t>
            </a:r>
            <a:r>
              <a:rPr lang="en-US" b="1"/>
              <a:t>v</a:t>
            </a:r>
            <a:r>
              <a:rPr lang="en-US" b="1" baseline="-25000"/>
              <a:t>s</a:t>
            </a:r>
            <a:r>
              <a:rPr lang="en-US" b="1"/>
              <a:t>(t)</a:t>
            </a:r>
            <a:r>
              <a:rPr lang="en-US"/>
              <a:t> is periodic, we can find </a:t>
            </a:r>
            <a:r>
              <a:rPr lang="en-US" b="1"/>
              <a:t>v</a:t>
            </a:r>
            <a:r>
              <a:rPr lang="en-US" b="1" baseline="-25000"/>
              <a:t>o</a:t>
            </a:r>
            <a:r>
              <a:rPr lang="en-US" b="1"/>
              <a:t>(t)</a:t>
            </a:r>
            <a:r>
              <a:rPr lang="en-US"/>
              <a:t> over a single period – and repeat</a:t>
            </a:r>
          </a:p>
        </p:txBody>
      </p:sp>
      <p:graphicFrame>
        <p:nvGraphicFramePr>
          <p:cNvPr id="16387" name="Object 52"/>
          <p:cNvGraphicFramePr>
            <a:graphicFrameLocks noChangeAspect="1"/>
          </p:cNvGraphicFramePr>
          <p:nvPr>
            <p:ph sz="quarter" idx="2"/>
          </p:nvPr>
        </p:nvGraphicFramePr>
        <p:xfrm>
          <a:off x="5562600" y="3078163"/>
          <a:ext cx="1828800" cy="442912"/>
        </p:xfrm>
        <a:graphic>
          <a:graphicData uri="http://schemas.openxmlformats.org/presentationml/2006/ole">
            <p:oleObj spid="_x0000_s16387" name="Equation" r:id="rId4" imgW="736560" imgH="177480" progId="Equation.3">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Date Placeholder 5"/>
          <p:cNvSpPr>
            <a:spLocks noGrp="1"/>
          </p:cNvSpPr>
          <p:nvPr>
            <p:ph type="dt" sz="quarter" idx="10"/>
          </p:nvPr>
        </p:nvSpPr>
        <p:spPr>
          <a:noFill/>
        </p:spPr>
        <p:txBody>
          <a:bodyPr/>
          <a:lstStyle/>
          <a:p>
            <a:r>
              <a:rPr lang="en-US"/>
              <a:t>ECEN 301</a:t>
            </a:r>
          </a:p>
        </p:txBody>
      </p:sp>
      <p:sp>
        <p:nvSpPr>
          <p:cNvPr id="17413" name="Footer Placeholder 6"/>
          <p:cNvSpPr>
            <a:spLocks noGrp="1"/>
          </p:cNvSpPr>
          <p:nvPr>
            <p:ph type="ftr" sz="quarter" idx="11"/>
          </p:nvPr>
        </p:nvSpPr>
        <p:spPr>
          <a:noFill/>
        </p:spPr>
        <p:txBody>
          <a:bodyPr/>
          <a:lstStyle/>
          <a:p>
            <a:r>
              <a:rPr lang="en-US"/>
              <a:t>Discussion #18 – Operational Amplifiers</a:t>
            </a:r>
          </a:p>
        </p:txBody>
      </p:sp>
      <p:sp>
        <p:nvSpPr>
          <p:cNvPr id="17414" name="Slide Number Placeholder 7"/>
          <p:cNvSpPr>
            <a:spLocks noGrp="1"/>
          </p:cNvSpPr>
          <p:nvPr>
            <p:ph type="sldNum" sz="quarter" idx="12"/>
          </p:nvPr>
        </p:nvSpPr>
        <p:spPr>
          <a:noFill/>
        </p:spPr>
        <p:txBody>
          <a:bodyPr/>
          <a:lstStyle/>
          <a:p>
            <a:pPr lvl="1"/>
            <a:fld id="{292E46FA-F030-4408-8251-EB1ED2E119BA}" type="slidenum">
              <a:rPr lang="en-US"/>
              <a:pPr lvl="1"/>
              <a:t>28</a:t>
            </a:fld>
            <a:endParaRPr lang="en-US"/>
          </a:p>
        </p:txBody>
      </p:sp>
      <p:sp>
        <p:nvSpPr>
          <p:cNvPr id="17415" name="Rectangle 2"/>
          <p:cNvSpPr>
            <a:spLocks noGrp="1" noChangeArrowheads="1"/>
          </p:cNvSpPr>
          <p:nvPr>
            <p:ph type="title"/>
          </p:nvPr>
        </p:nvSpPr>
        <p:spPr/>
        <p:txBody>
          <a:bodyPr/>
          <a:lstStyle/>
          <a:p>
            <a:r>
              <a:rPr lang="en-US" smtClean="0"/>
              <a:t>Op-Amps – Ideal Integrator</a:t>
            </a:r>
          </a:p>
        </p:txBody>
      </p:sp>
      <p:sp>
        <p:nvSpPr>
          <p:cNvPr id="17416" name="Rectangle 3"/>
          <p:cNvSpPr>
            <a:spLocks noGrp="1" noChangeArrowheads="1"/>
          </p:cNvSpPr>
          <p:nvPr>
            <p:ph type="body" sz="half" idx="1"/>
          </p:nvPr>
        </p:nvSpPr>
        <p:spPr>
          <a:xfrm>
            <a:off x="406400" y="1333500"/>
            <a:ext cx="7975600" cy="952500"/>
          </a:xfrm>
          <a:noFill/>
        </p:spPr>
        <p:txBody>
          <a:bodyPr/>
          <a:lstStyle/>
          <a:p>
            <a:pPr>
              <a:lnSpc>
                <a:spcPct val="80000"/>
              </a:lnSpc>
              <a:buFont typeface="Monotype Sorts" pitchFamily="2" charset="2"/>
              <a:buNone/>
            </a:pPr>
            <a:r>
              <a:rPr lang="en-US" sz="2000" b="1" u="sng" smtClean="0"/>
              <a:t>Example2</a:t>
            </a:r>
            <a:r>
              <a:rPr lang="en-US" sz="2000" smtClean="0"/>
              <a:t>: find the output voltage if the input is a square wave of amplitude +/–</a:t>
            </a:r>
            <a:r>
              <a:rPr lang="en-US" sz="2000" b="1" smtClean="0"/>
              <a:t>A</a:t>
            </a:r>
            <a:r>
              <a:rPr lang="en-US" sz="2000" smtClean="0"/>
              <a:t> with period </a:t>
            </a:r>
            <a:r>
              <a:rPr lang="en-US" sz="2000" b="1" smtClean="0"/>
              <a:t>T</a:t>
            </a:r>
          </a:p>
          <a:p>
            <a:pPr>
              <a:lnSpc>
                <a:spcPct val="80000"/>
              </a:lnSpc>
              <a:buFont typeface="Monotype Sorts" pitchFamily="2" charset="2"/>
              <a:buNone/>
            </a:pPr>
            <a:r>
              <a:rPr lang="en-US" sz="2000" smtClean="0"/>
              <a:t>	</a:t>
            </a:r>
            <a:r>
              <a:rPr lang="en-US" sz="1800" b="1" smtClean="0"/>
              <a:t>T</a:t>
            </a:r>
            <a:r>
              <a:rPr lang="en-US" sz="1800" smtClean="0"/>
              <a:t> = 10ms, </a:t>
            </a:r>
            <a:r>
              <a:rPr lang="en-US" sz="1800" b="1" smtClean="0"/>
              <a:t>C</a:t>
            </a:r>
            <a:r>
              <a:rPr lang="en-US" sz="1800" b="1" baseline="-25000" smtClean="0"/>
              <a:t>F</a:t>
            </a:r>
            <a:r>
              <a:rPr lang="en-US" sz="1800" smtClean="0"/>
              <a:t> = 1uF, </a:t>
            </a:r>
            <a:r>
              <a:rPr lang="en-US" sz="1800" b="1" smtClean="0"/>
              <a:t>R</a:t>
            </a:r>
            <a:r>
              <a:rPr lang="en-US" sz="1800" b="1" baseline="-25000" smtClean="0"/>
              <a:t>S</a:t>
            </a:r>
            <a:r>
              <a:rPr lang="en-US" sz="1800" smtClean="0"/>
              <a:t> = 10k</a:t>
            </a:r>
            <a:r>
              <a:rPr lang="el-GR" sz="1800" smtClean="0">
                <a:cs typeface="Times New Roman" pitchFamily="18" charset="0"/>
              </a:rPr>
              <a:t>Ω</a:t>
            </a:r>
          </a:p>
        </p:txBody>
      </p:sp>
      <p:grpSp>
        <p:nvGrpSpPr>
          <p:cNvPr id="17417" name="Group 4"/>
          <p:cNvGrpSpPr>
            <a:grpSpLocks/>
          </p:cNvGrpSpPr>
          <p:nvPr/>
        </p:nvGrpSpPr>
        <p:grpSpPr bwMode="auto">
          <a:xfrm>
            <a:off x="101600" y="2492375"/>
            <a:ext cx="4306888" cy="3262313"/>
            <a:chOff x="1296" y="1545"/>
            <a:chExt cx="2713" cy="2055"/>
          </a:xfrm>
        </p:grpSpPr>
        <p:grpSp>
          <p:nvGrpSpPr>
            <p:cNvPr id="17419" name="Group 5"/>
            <p:cNvGrpSpPr>
              <a:grpSpLocks/>
            </p:cNvGrpSpPr>
            <p:nvPr/>
          </p:nvGrpSpPr>
          <p:grpSpPr bwMode="auto">
            <a:xfrm>
              <a:off x="2471" y="2193"/>
              <a:ext cx="1400" cy="768"/>
              <a:chOff x="1326" y="1742"/>
              <a:chExt cx="1400" cy="768"/>
            </a:xfrm>
          </p:grpSpPr>
          <p:sp>
            <p:nvSpPr>
              <p:cNvPr id="17455"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7456"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7457"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7458"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7459"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7460"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7461"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7462"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7463"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7420"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7421" name="Oval 16"/>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7422" name="AutoShape 17"/>
            <p:cNvCxnSpPr>
              <a:cxnSpLocks noChangeShapeType="1"/>
              <a:stCxn id="17420" idx="2"/>
              <a:endCxn id="17421"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17423" name="AutoShape 18"/>
            <p:cNvCxnSpPr>
              <a:cxnSpLocks noChangeShapeType="1"/>
              <a:stCxn id="17459" idx="2"/>
              <a:endCxn id="17421"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17424" name="Text Box 19"/>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7425" name="Text Box 20"/>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7426" name="Line 21"/>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7427" name="Text Box 22"/>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17428" name="AutoShape 23"/>
            <p:cNvCxnSpPr>
              <a:cxnSpLocks noChangeShapeType="1"/>
              <a:stCxn id="17460" idx="0"/>
              <a:endCxn id="17443"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17429" name="AutoShape 24"/>
            <p:cNvCxnSpPr>
              <a:cxnSpLocks noChangeShapeType="1"/>
              <a:stCxn id="17463" idx="0"/>
              <a:endCxn id="17444"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17430" name="Group 25"/>
            <p:cNvGrpSpPr>
              <a:grpSpLocks/>
            </p:cNvGrpSpPr>
            <p:nvPr/>
          </p:nvGrpSpPr>
          <p:grpSpPr bwMode="auto">
            <a:xfrm rot="5400000" flipH="1" flipV="1">
              <a:off x="2098" y="2259"/>
              <a:ext cx="112" cy="287"/>
              <a:chOff x="3450" y="2313"/>
              <a:chExt cx="111" cy="216"/>
            </a:xfrm>
          </p:grpSpPr>
          <p:sp>
            <p:nvSpPr>
              <p:cNvPr id="17448"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7449"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7450"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7451"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7452"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7453"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7454"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7431" name="Text Box 33"/>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7432" name="AutoShape 34"/>
            <p:cNvCxnSpPr>
              <a:cxnSpLocks noChangeShapeType="1"/>
              <a:stCxn id="17447" idx="0"/>
              <a:endCxn id="17448"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17433" name="AutoShape 35"/>
            <p:cNvCxnSpPr>
              <a:cxnSpLocks noChangeShapeType="1"/>
              <a:stCxn id="17460" idx="2"/>
              <a:endCxn id="17450"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17434" name="Group 36"/>
            <p:cNvGrpSpPr>
              <a:grpSpLocks/>
            </p:cNvGrpSpPr>
            <p:nvPr/>
          </p:nvGrpSpPr>
          <p:grpSpPr bwMode="auto">
            <a:xfrm>
              <a:off x="1296" y="2778"/>
              <a:ext cx="714" cy="404"/>
              <a:chOff x="103" y="2455"/>
              <a:chExt cx="714" cy="404"/>
            </a:xfrm>
          </p:grpSpPr>
          <p:sp>
            <p:nvSpPr>
              <p:cNvPr id="17445"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7446"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7447"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7435" name="Text Box 40"/>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7436" name="Text Box 41"/>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7437" name="AutoShape 42"/>
            <p:cNvCxnSpPr>
              <a:cxnSpLocks noChangeShapeType="1"/>
              <a:stCxn id="17421" idx="2"/>
              <a:endCxn id="17447"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17438" name="Line 43"/>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7439" name="Text Box 44"/>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7440" name="Line 45"/>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7441" name="Text Box 46"/>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7442" name="Group 47"/>
            <p:cNvGrpSpPr>
              <a:grpSpLocks/>
            </p:cNvGrpSpPr>
            <p:nvPr/>
          </p:nvGrpSpPr>
          <p:grpSpPr bwMode="auto">
            <a:xfrm>
              <a:off x="3167" y="1680"/>
              <a:ext cx="97" cy="288"/>
              <a:chOff x="4684" y="2559"/>
              <a:chExt cx="97" cy="288"/>
            </a:xfrm>
          </p:grpSpPr>
          <p:sp>
            <p:nvSpPr>
              <p:cNvPr id="17443"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7444"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graphicFrame>
        <p:nvGraphicFramePr>
          <p:cNvPr id="17410" name="Object 50"/>
          <p:cNvGraphicFramePr>
            <a:graphicFrameLocks noChangeAspect="1"/>
          </p:cNvGraphicFramePr>
          <p:nvPr>
            <p:ph sz="quarter" idx="3"/>
          </p:nvPr>
        </p:nvGraphicFramePr>
        <p:xfrm>
          <a:off x="4933950" y="3786188"/>
          <a:ext cx="3448050" cy="2311400"/>
        </p:xfrm>
        <a:graphic>
          <a:graphicData uri="http://schemas.openxmlformats.org/presentationml/2006/ole">
            <p:oleObj spid="_x0000_s17410" name="Equation" r:id="rId3" imgW="2234880" imgH="1498320" progId="Equation.3">
              <p:embed/>
            </p:oleObj>
          </a:graphicData>
        </a:graphic>
      </p:graphicFrame>
      <p:sp>
        <p:nvSpPr>
          <p:cNvPr id="17418" name="Text Box 51"/>
          <p:cNvSpPr txBox="1">
            <a:spLocks noChangeArrowheads="1"/>
          </p:cNvSpPr>
          <p:nvPr/>
        </p:nvSpPr>
        <p:spPr bwMode="auto">
          <a:xfrm>
            <a:off x="4408488" y="2205038"/>
            <a:ext cx="4324350"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since the </a:t>
            </a:r>
            <a:r>
              <a:rPr lang="en-US" b="1"/>
              <a:t>v</a:t>
            </a:r>
            <a:r>
              <a:rPr lang="en-US" b="1" baseline="-25000"/>
              <a:t>s</a:t>
            </a:r>
            <a:r>
              <a:rPr lang="en-US" b="1"/>
              <a:t>(t)</a:t>
            </a:r>
            <a:r>
              <a:rPr lang="en-US"/>
              <a:t> is periodic, we can find </a:t>
            </a:r>
            <a:r>
              <a:rPr lang="en-US" b="1"/>
              <a:t>v</a:t>
            </a:r>
            <a:r>
              <a:rPr lang="en-US" b="1" baseline="-25000"/>
              <a:t>o</a:t>
            </a:r>
            <a:r>
              <a:rPr lang="en-US" b="1"/>
              <a:t>(t)</a:t>
            </a:r>
            <a:r>
              <a:rPr lang="en-US"/>
              <a:t> over a single period – and repeat</a:t>
            </a:r>
          </a:p>
        </p:txBody>
      </p:sp>
      <p:graphicFrame>
        <p:nvGraphicFramePr>
          <p:cNvPr id="17411" name="Object 52"/>
          <p:cNvGraphicFramePr>
            <a:graphicFrameLocks noChangeAspect="1"/>
          </p:cNvGraphicFramePr>
          <p:nvPr>
            <p:ph sz="quarter" idx="2"/>
          </p:nvPr>
        </p:nvGraphicFramePr>
        <p:xfrm>
          <a:off x="5562600" y="3082925"/>
          <a:ext cx="1828800" cy="433388"/>
        </p:xfrm>
        <a:graphic>
          <a:graphicData uri="http://schemas.openxmlformats.org/presentationml/2006/ole">
            <p:oleObj spid="_x0000_s17411" name="Equation" r:id="rId4" imgW="749160" imgH="177480" progId="Equation.3">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Date Placeholder 5"/>
          <p:cNvSpPr>
            <a:spLocks noGrp="1"/>
          </p:cNvSpPr>
          <p:nvPr>
            <p:ph type="dt" sz="quarter" idx="10"/>
          </p:nvPr>
        </p:nvSpPr>
        <p:spPr>
          <a:noFill/>
        </p:spPr>
        <p:txBody>
          <a:bodyPr/>
          <a:lstStyle/>
          <a:p>
            <a:r>
              <a:rPr lang="en-US"/>
              <a:t>ECEN 301</a:t>
            </a:r>
          </a:p>
        </p:txBody>
      </p:sp>
      <p:sp>
        <p:nvSpPr>
          <p:cNvPr id="18436" name="Footer Placeholder 6"/>
          <p:cNvSpPr>
            <a:spLocks noGrp="1"/>
          </p:cNvSpPr>
          <p:nvPr>
            <p:ph type="ftr" sz="quarter" idx="11"/>
          </p:nvPr>
        </p:nvSpPr>
        <p:spPr>
          <a:noFill/>
        </p:spPr>
        <p:txBody>
          <a:bodyPr/>
          <a:lstStyle/>
          <a:p>
            <a:r>
              <a:rPr lang="en-US"/>
              <a:t>Discussion #18 – Operational Amplifiers</a:t>
            </a:r>
          </a:p>
        </p:txBody>
      </p:sp>
      <p:sp>
        <p:nvSpPr>
          <p:cNvPr id="18437" name="Slide Number Placeholder 7"/>
          <p:cNvSpPr>
            <a:spLocks noGrp="1"/>
          </p:cNvSpPr>
          <p:nvPr>
            <p:ph type="sldNum" sz="quarter" idx="12"/>
          </p:nvPr>
        </p:nvSpPr>
        <p:spPr>
          <a:noFill/>
        </p:spPr>
        <p:txBody>
          <a:bodyPr/>
          <a:lstStyle/>
          <a:p>
            <a:pPr lvl="1"/>
            <a:fld id="{950DCC62-A4D7-439B-A77D-66D299A333AD}" type="slidenum">
              <a:rPr lang="en-US"/>
              <a:pPr lvl="1"/>
              <a:t>29</a:t>
            </a:fld>
            <a:endParaRPr lang="en-US"/>
          </a:p>
        </p:txBody>
      </p:sp>
      <p:sp>
        <p:nvSpPr>
          <p:cNvPr id="18438" name="Rectangle 2"/>
          <p:cNvSpPr>
            <a:spLocks noGrp="1" noChangeArrowheads="1"/>
          </p:cNvSpPr>
          <p:nvPr>
            <p:ph type="title"/>
          </p:nvPr>
        </p:nvSpPr>
        <p:spPr/>
        <p:txBody>
          <a:bodyPr/>
          <a:lstStyle/>
          <a:p>
            <a:r>
              <a:rPr lang="en-US" smtClean="0"/>
              <a:t>Op-Amps – Ideal Integrator</a:t>
            </a:r>
          </a:p>
        </p:txBody>
      </p:sp>
      <p:sp>
        <p:nvSpPr>
          <p:cNvPr id="18439" name="Rectangle 3"/>
          <p:cNvSpPr>
            <a:spLocks noGrp="1" noChangeArrowheads="1"/>
          </p:cNvSpPr>
          <p:nvPr>
            <p:ph type="body" sz="half" idx="1"/>
          </p:nvPr>
        </p:nvSpPr>
        <p:spPr>
          <a:xfrm>
            <a:off x="406400" y="1333500"/>
            <a:ext cx="7975600" cy="952500"/>
          </a:xfrm>
          <a:noFill/>
        </p:spPr>
        <p:txBody>
          <a:bodyPr/>
          <a:lstStyle/>
          <a:p>
            <a:pPr>
              <a:lnSpc>
                <a:spcPct val="80000"/>
              </a:lnSpc>
              <a:buFont typeface="Monotype Sorts" pitchFamily="2" charset="2"/>
              <a:buNone/>
            </a:pPr>
            <a:r>
              <a:rPr lang="en-US" sz="2000" b="1" u="sng" smtClean="0"/>
              <a:t>Example2</a:t>
            </a:r>
            <a:r>
              <a:rPr lang="en-US" sz="2000" smtClean="0"/>
              <a:t>: find the output voltage if the input is a square wave of amplitude +/–</a:t>
            </a:r>
            <a:r>
              <a:rPr lang="en-US" sz="2000" b="1" smtClean="0"/>
              <a:t>A</a:t>
            </a:r>
            <a:r>
              <a:rPr lang="en-US" sz="2000" smtClean="0"/>
              <a:t> with period </a:t>
            </a:r>
            <a:r>
              <a:rPr lang="en-US" sz="2000" b="1" smtClean="0"/>
              <a:t>T</a:t>
            </a:r>
          </a:p>
          <a:p>
            <a:pPr>
              <a:lnSpc>
                <a:spcPct val="80000"/>
              </a:lnSpc>
              <a:buFont typeface="Monotype Sorts" pitchFamily="2" charset="2"/>
              <a:buNone/>
            </a:pPr>
            <a:r>
              <a:rPr lang="en-US" sz="2000" smtClean="0"/>
              <a:t>	</a:t>
            </a:r>
            <a:r>
              <a:rPr lang="en-US" sz="1800" b="1" smtClean="0"/>
              <a:t>T</a:t>
            </a:r>
            <a:r>
              <a:rPr lang="en-US" sz="1800" smtClean="0"/>
              <a:t> = 10ms, </a:t>
            </a:r>
            <a:r>
              <a:rPr lang="en-US" sz="1800" b="1" smtClean="0"/>
              <a:t>C</a:t>
            </a:r>
            <a:r>
              <a:rPr lang="en-US" sz="1800" b="1" baseline="-25000" smtClean="0"/>
              <a:t>F</a:t>
            </a:r>
            <a:r>
              <a:rPr lang="en-US" sz="1800" smtClean="0"/>
              <a:t> = 1uF, </a:t>
            </a:r>
            <a:r>
              <a:rPr lang="en-US" sz="1800" b="1" smtClean="0"/>
              <a:t>R</a:t>
            </a:r>
            <a:r>
              <a:rPr lang="en-US" sz="1800" b="1" baseline="-25000" smtClean="0"/>
              <a:t>S</a:t>
            </a:r>
            <a:r>
              <a:rPr lang="en-US" sz="1800" smtClean="0"/>
              <a:t> = 10k</a:t>
            </a:r>
            <a:r>
              <a:rPr lang="el-GR" sz="1800" smtClean="0">
                <a:cs typeface="Times New Roman" pitchFamily="18" charset="0"/>
              </a:rPr>
              <a:t>Ω</a:t>
            </a:r>
          </a:p>
        </p:txBody>
      </p:sp>
      <p:grpSp>
        <p:nvGrpSpPr>
          <p:cNvPr id="18440" name="Group 4"/>
          <p:cNvGrpSpPr>
            <a:grpSpLocks/>
          </p:cNvGrpSpPr>
          <p:nvPr/>
        </p:nvGrpSpPr>
        <p:grpSpPr bwMode="auto">
          <a:xfrm>
            <a:off x="101600" y="2492375"/>
            <a:ext cx="4306888" cy="3262313"/>
            <a:chOff x="1296" y="1545"/>
            <a:chExt cx="2713" cy="2055"/>
          </a:xfrm>
        </p:grpSpPr>
        <p:grpSp>
          <p:nvGrpSpPr>
            <p:cNvPr id="18445" name="Group 5"/>
            <p:cNvGrpSpPr>
              <a:grpSpLocks/>
            </p:cNvGrpSpPr>
            <p:nvPr/>
          </p:nvGrpSpPr>
          <p:grpSpPr bwMode="auto">
            <a:xfrm>
              <a:off x="2471" y="2193"/>
              <a:ext cx="1400" cy="768"/>
              <a:chOff x="1326" y="1742"/>
              <a:chExt cx="1400" cy="768"/>
            </a:xfrm>
          </p:grpSpPr>
          <p:sp>
            <p:nvSpPr>
              <p:cNvPr id="18481"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8482"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8483"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8484"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8485"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8486"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8487"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8488"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8489"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8446" name="Oval 15"/>
            <p:cNvSpPr>
              <a:spLocks noChangeArrowheads="1"/>
            </p:cNvSpPr>
            <p:nvPr/>
          </p:nvSpPr>
          <p:spPr bwMode="auto">
            <a:xfrm>
              <a:off x="3785" y="352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8447" name="Oval 16"/>
            <p:cNvSpPr>
              <a:spLocks noChangeArrowheads="1"/>
            </p:cNvSpPr>
            <p:nvPr/>
          </p:nvSpPr>
          <p:spPr bwMode="auto">
            <a:xfrm>
              <a:off x="2294" y="352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8448" name="AutoShape 17"/>
            <p:cNvCxnSpPr>
              <a:cxnSpLocks noChangeShapeType="1"/>
              <a:stCxn id="18446" idx="2"/>
              <a:endCxn id="18447" idx="6"/>
            </p:cNvCxnSpPr>
            <p:nvPr/>
          </p:nvCxnSpPr>
          <p:spPr bwMode="auto">
            <a:xfrm flipH="1">
              <a:off x="2377" y="3562"/>
              <a:ext cx="1408" cy="0"/>
            </a:xfrm>
            <a:prstGeom prst="straightConnector1">
              <a:avLst/>
            </a:prstGeom>
            <a:noFill/>
            <a:ln w="12700">
              <a:solidFill>
                <a:schemeClr val="tx1"/>
              </a:solidFill>
              <a:round/>
              <a:headEnd type="none" w="lg" len="lg"/>
              <a:tailEnd type="none" w="lg" len="lg"/>
            </a:ln>
          </p:spPr>
        </p:cxnSp>
        <p:cxnSp>
          <p:nvCxnSpPr>
            <p:cNvPr id="18449" name="AutoShape 18"/>
            <p:cNvCxnSpPr>
              <a:cxnSpLocks noChangeShapeType="1"/>
              <a:stCxn id="18485" idx="2"/>
              <a:endCxn id="18447" idx="0"/>
            </p:cNvCxnSpPr>
            <p:nvPr/>
          </p:nvCxnSpPr>
          <p:spPr bwMode="auto">
            <a:xfrm rot="10800000" flipV="1">
              <a:off x="2336" y="2769"/>
              <a:ext cx="141" cy="754"/>
            </a:xfrm>
            <a:prstGeom prst="bentConnector2">
              <a:avLst/>
            </a:prstGeom>
            <a:noFill/>
            <a:ln w="12700">
              <a:solidFill>
                <a:schemeClr val="tx1"/>
              </a:solidFill>
              <a:miter lim="800000"/>
              <a:headEnd type="none" w="lg" len="lg"/>
              <a:tailEnd type="none" w="lg" len="lg"/>
            </a:ln>
          </p:spPr>
        </p:cxnSp>
        <p:sp>
          <p:nvSpPr>
            <p:cNvPr id="18450" name="Text Box 19"/>
            <p:cNvSpPr txBox="1">
              <a:spLocks noChangeArrowheads="1"/>
            </p:cNvSpPr>
            <p:nvPr/>
          </p:nvSpPr>
          <p:spPr bwMode="auto">
            <a:xfrm>
              <a:off x="3656" y="2659"/>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8451" name="Text Box 20"/>
            <p:cNvSpPr txBox="1">
              <a:spLocks noChangeArrowheads="1"/>
            </p:cNvSpPr>
            <p:nvPr/>
          </p:nvSpPr>
          <p:spPr bwMode="auto">
            <a:xfrm>
              <a:off x="2569" y="2442"/>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8452" name="Line 21"/>
            <p:cNvSpPr>
              <a:spLocks noChangeShapeType="1"/>
            </p:cNvSpPr>
            <p:nvPr/>
          </p:nvSpPr>
          <p:spPr bwMode="auto">
            <a:xfrm flipV="1">
              <a:off x="2560" y="2489"/>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8453" name="Text Box 22"/>
            <p:cNvSpPr txBox="1">
              <a:spLocks noChangeArrowheads="1"/>
            </p:cNvSpPr>
            <p:nvPr/>
          </p:nvSpPr>
          <p:spPr bwMode="auto">
            <a:xfrm>
              <a:off x="2889" y="1545"/>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18454" name="AutoShape 23"/>
            <p:cNvCxnSpPr>
              <a:cxnSpLocks noChangeShapeType="1"/>
              <a:stCxn id="18486" idx="0"/>
              <a:endCxn id="18469" idx="1"/>
            </p:cNvCxnSpPr>
            <p:nvPr/>
          </p:nvCxnSpPr>
          <p:spPr bwMode="auto">
            <a:xfrm rot="-5400000">
              <a:off x="2570" y="1768"/>
              <a:ext cx="539" cy="654"/>
            </a:xfrm>
            <a:prstGeom prst="bentConnector2">
              <a:avLst/>
            </a:prstGeom>
            <a:noFill/>
            <a:ln w="12700">
              <a:solidFill>
                <a:schemeClr val="tx1"/>
              </a:solidFill>
              <a:miter lim="800000"/>
              <a:headEnd type="none" w="lg" len="lg"/>
              <a:tailEnd type="none" w="lg" len="lg"/>
            </a:ln>
          </p:spPr>
        </p:cxnSp>
        <p:cxnSp>
          <p:nvCxnSpPr>
            <p:cNvPr id="18455" name="AutoShape 24"/>
            <p:cNvCxnSpPr>
              <a:cxnSpLocks noChangeShapeType="1"/>
              <a:stCxn id="18489" idx="0"/>
              <a:endCxn id="18470" idx="1"/>
            </p:cNvCxnSpPr>
            <p:nvPr/>
          </p:nvCxnSpPr>
          <p:spPr bwMode="auto">
            <a:xfrm rot="5400000" flipH="1">
              <a:off x="3191" y="1899"/>
              <a:ext cx="713" cy="565"/>
            </a:xfrm>
            <a:prstGeom prst="bentConnector2">
              <a:avLst/>
            </a:prstGeom>
            <a:noFill/>
            <a:ln w="12700">
              <a:solidFill>
                <a:schemeClr val="tx1"/>
              </a:solidFill>
              <a:miter lim="800000"/>
              <a:headEnd type="none" w="lg" len="lg"/>
              <a:tailEnd type="none" w="lg" len="lg"/>
            </a:ln>
          </p:spPr>
        </p:cxnSp>
        <p:grpSp>
          <p:nvGrpSpPr>
            <p:cNvPr id="18456" name="Group 25"/>
            <p:cNvGrpSpPr>
              <a:grpSpLocks/>
            </p:cNvGrpSpPr>
            <p:nvPr/>
          </p:nvGrpSpPr>
          <p:grpSpPr bwMode="auto">
            <a:xfrm rot="5400000" flipH="1" flipV="1">
              <a:off x="2098" y="2259"/>
              <a:ext cx="112" cy="287"/>
              <a:chOff x="3450" y="2313"/>
              <a:chExt cx="111" cy="216"/>
            </a:xfrm>
          </p:grpSpPr>
          <p:sp>
            <p:nvSpPr>
              <p:cNvPr id="18474"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8475"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8476"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8477"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8478"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8479"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8480"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8457" name="Text Box 33"/>
            <p:cNvSpPr txBox="1">
              <a:spLocks noChangeArrowheads="1"/>
            </p:cNvSpPr>
            <p:nvPr/>
          </p:nvSpPr>
          <p:spPr bwMode="auto">
            <a:xfrm>
              <a:off x="2001" y="2131"/>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18458" name="AutoShape 34"/>
            <p:cNvCxnSpPr>
              <a:cxnSpLocks noChangeShapeType="1"/>
              <a:stCxn id="18473" idx="0"/>
              <a:endCxn id="18474" idx="0"/>
            </p:cNvCxnSpPr>
            <p:nvPr/>
          </p:nvCxnSpPr>
          <p:spPr bwMode="auto">
            <a:xfrm rot="-5400000">
              <a:off x="1743" y="2511"/>
              <a:ext cx="367" cy="167"/>
            </a:xfrm>
            <a:prstGeom prst="bentConnector2">
              <a:avLst/>
            </a:prstGeom>
            <a:noFill/>
            <a:ln w="12700">
              <a:solidFill>
                <a:schemeClr val="tx1"/>
              </a:solidFill>
              <a:miter lim="800000"/>
              <a:headEnd type="none" w="lg" len="lg"/>
              <a:tailEnd type="none" w="lg" len="lg"/>
            </a:ln>
          </p:spPr>
        </p:cxnSp>
        <p:cxnSp>
          <p:nvCxnSpPr>
            <p:cNvPr id="18459" name="AutoShape 35"/>
            <p:cNvCxnSpPr>
              <a:cxnSpLocks noChangeShapeType="1"/>
              <a:stCxn id="18486" idx="2"/>
              <a:endCxn id="18476" idx="1"/>
            </p:cNvCxnSpPr>
            <p:nvPr/>
          </p:nvCxnSpPr>
          <p:spPr bwMode="auto">
            <a:xfrm flipH="1" flipV="1">
              <a:off x="2297" y="2401"/>
              <a:ext cx="174" cy="2"/>
            </a:xfrm>
            <a:prstGeom prst="straightConnector1">
              <a:avLst/>
            </a:prstGeom>
            <a:noFill/>
            <a:ln w="12700">
              <a:solidFill>
                <a:schemeClr val="tx1"/>
              </a:solidFill>
              <a:round/>
              <a:headEnd type="none" w="lg" len="lg"/>
              <a:tailEnd type="none" w="lg" len="lg"/>
            </a:ln>
          </p:spPr>
        </p:cxnSp>
        <p:grpSp>
          <p:nvGrpSpPr>
            <p:cNvPr id="18460" name="Group 36"/>
            <p:cNvGrpSpPr>
              <a:grpSpLocks/>
            </p:cNvGrpSpPr>
            <p:nvPr/>
          </p:nvGrpSpPr>
          <p:grpSpPr bwMode="auto">
            <a:xfrm>
              <a:off x="1296" y="2778"/>
              <a:ext cx="714" cy="404"/>
              <a:chOff x="103" y="2455"/>
              <a:chExt cx="714" cy="404"/>
            </a:xfrm>
          </p:grpSpPr>
          <p:sp>
            <p:nvSpPr>
              <p:cNvPr id="18471"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8472"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8473"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8461" name="Text Box 40"/>
            <p:cNvSpPr txBox="1">
              <a:spLocks noChangeArrowheads="1"/>
            </p:cNvSpPr>
            <p:nvPr/>
          </p:nvSpPr>
          <p:spPr bwMode="auto">
            <a:xfrm>
              <a:off x="2648" y="273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8462" name="Text Box 41"/>
            <p:cNvSpPr txBox="1">
              <a:spLocks noChangeArrowheads="1"/>
            </p:cNvSpPr>
            <p:nvPr/>
          </p:nvSpPr>
          <p:spPr bwMode="auto">
            <a:xfrm>
              <a:off x="2633" y="2134"/>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8463" name="AutoShape 42"/>
            <p:cNvCxnSpPr>
              <a:cxnSpLocks noChangeShapeType="1"/>
              <a:stCxn id="18447" idx="2"/>
              <a:endCxn id="18473" idx="2"/>
            </p:cNvCxnSpPr>
            <p:nvPr/>
          </p:nvCxnSpPr>
          <p:spPr bwMode="auto">
            <a:xfrm rot="10800000">
              <a:off x="1843" y="3182"/>
              <a:ext cx="451" cy="380"/>
            </a:xfrm>
            <a:prstGeom prst="bentConnector2">
              <a:avLst/>
            </a:prstGeom>
            <a:noFill/>
            <a:ln w="12700">
              <a:solidFill>
                <a:schemeClr val="tx1"/>
              </a:solidFill>
              <a:miter lim="800000"/>
              <a:headEnd type="none" w="lg" len="lg"/>
              <a:tailEnd type="none" w="lg" len="lg"/>
            </a:ln>
          </p:spPr>
        </p:cxnSp>
        <p:sp>
          <p:nvSpPr>
            <p:cNvPr id="18464" name="Line 43"/>
            <p:cNvSpPr>
              <a:spLocks noChangeShapeType="1"/>
            </p:cNvSpPr>
            <p:nvPr/>
          </p:nvSpPr>
          <p:spPr bwMode="auto">
            <a:xfrm flipH="1">
              <a:off x="3027" y="204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8465" name="Text Box 44"/>
            <p:cNvSpPr txBox="1">
              <a:spLocks noChangeArrowheads="1"/>
            </p:cNvSpPr>
            <p:nvPr/>
          </p:nvSpPr>
          <p:spPr bwMode="auto">
            <a:xfrm>
              <a:off x="3073" y="2016"/>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8466" name="Line 45"/>
            <p:cNvSpPr>
              <a:spLocks noChangeShapeType="1"/>
            </p:cNvSpPr>
            <p:nvPr/>
          </p:nvSpPr>
          <p:spPr bwMode="auto">
            <a:xfrm>
              <a:off x="2010" y="2538"/>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8467" name="Text Box 46"/>
            <p:cNvSpPr txBox="1">
              <a:spLocks noChangeArrowheads="1"/>
            </p:cNvSpPr>
            <p:nvPr/>
          </p:nvSpPr>
          <p:spPr bwMode="auto">
            <a:xfrm>
              <a:off x="1920" y="252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8468" name="Group 47"/>
            <p:cNvGrpSpPr>
              <a:grpSpLocks/>
            </p:cNvGrpSpPr>
            <p:nvPr/>
          </p:nvGrpSpPr>
          <p:grpSpPr bwMode="auto">
            <a:xfrm>
              <a:off x="3167" y="1680"/>
              <a:ext cx="97" cy="288"/>
              <a:chOff x="4684" y="2559"/>
              <a:chExt cx="97" cy="288"/>
            </a:xfrm>
          </p:grpSpPr>
          <p:sp>
            <p:nvSpPr>
              <p:cNvPr id="18469"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8470"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grpSp>
        <p:nvGrpSpPr>
          <p:cNvPr id="18441" name="Group 60"/>
          <p:cNvGrpSpPr>
            <a:grpSpLocks/>
          </p:cNvGrpSpPr>
          <p:nvPr/>
        </p:nvGrpSpPr>
        <p:grpSpPr bwMode="auto">
          <a:xfrm>
            <a:off x="5257800" y="2819400"/>
            <a:ext cx="2535238" cy="2940050"/>
            <a:chOff x="3312" y="1776"/>
            <a:chExt cx="1597" cy="1852"/>
          </a:xfrm>
        </p:grpSpPr>
        <p:graphicFrame>
          <p:nvGraphicFramePr>
            <p:cNvPr id="18434" name="Object 55"/>
            <p:cNvGraphicFramePr>
              <a:graphicFrameLocks noChangeAspect="1"/>
            </p:cNvGraphicFramePr>
            <p:nvPr/>
          </p:nvGraphicFramePr>
          <p:xfrm>
            <a:off x="3312" y="1776"/>
            <a:ext cx="1597" cy="1852"/>
          </p:xfrm>
          <a:graphic>
            <a:graphicData uri="http://schemas.openxmlformats.org/presentationml/2006/ole">
              <p:oleObj spid="_x0000_s18434" name="Chart" r:id="rId3" imgW="5067259" imgH="5876874" progId="Excel.Chart.8">
                <p:embed/>
              </p:oleObj>
            </a:graphicData>
          </a:graphic>
        </p:graphicFrame>
        <p:sp>
          <p:nvSpPr>
            <p:cNvPr id="18442" name="Text Box 56"/>
            <p:cNvSpPr txBox="1">
              <a:spLocks noChangeArrowheads="1"/>
            </p:cNvSpPr>
            <p:nvPr/>
          </p:nvSpPr>
          <p:spPr bwMode="auto">
            <a:xfrm>
              <a:off x="4004" y="1788"/>
              <a:ext cx="316" cy="231"/>
            </a:xfrm>
            <a:prstGeom prst="rect">
              <a:avLst/>
            </a:prstGeom>
            <a:noFill/>
            <a:ln w="12700">
              <a:noFill/>
              <a:miter lim="800000"/>
              <a:headEnd type="none" w="lg" len="lg"/>
              <a:tailEnd type="none" w="lg" len="lg"/>
            </a:ln>
          </p:spPr>
          <p:txBody>
            <a:bodyPr wrap="none">
              <a:spAutoFit/>
            </a:bodyPr>
            <a:lstStyle/>
            <a:p>
              <a:r>
                <a:rPr lang="en-US">
                  <a:solidFill>
                    <a:srgbClr val="800000"/>
                  </a:solidFill>
                </a:rPr>
                <a:t>T/2</a:t>
              </a:r>
            </a:p>
          </p:txBody>
        </p:sp>
        <p:sp>
          <p:nvSpPr>
            <p:cNvPr id="18443" name="Text Box 57"/>
            <p:cNvSpPr txBox="1">
              <a:spLocks noChangeArrowheads="1"/>
            </p:cNvSpPr>
            <p:nvPr/>
          </p:nvSpPr>
          <p:spPr bwMode="auto">
            <a:xfrm>
              <a:off x="4560" y="1788"/>
              <a:ext cx="204" cy="231"/>
            </a:xfrm>
            <a:prstGeom prst="rect">
              <a:avLst/>
            </a:prstGeom>
            <a:noFill/>
            <a:ln w="12700">
              <a:noFill/>
              <a:miter lim="800000"/>
              <a:headEnd type="none" w="lg" len="lg"/>
              <a:tailEnd type="none" w="lg" len="lg"/>
            </a:ln>
          </p:spPr>
          <p:txBody>
            <a:bodyPr wrap="none">
              <a:spAutoFit/>
            </a:bodyPr>
            <a:lstStyle/>
            <a:p>
              <a:r>
                <a:rPr lang="en-US">
                  <a:solidFill>
                    <a:srgbClr val="800000"/>
                  </a:solidFill>
                </a:rPr>
                <a:t>T</a:t>
              </a:r>
            </a:p>
          </p:txBody>
        </p:sp>
        <p:sp>
          <p:nvSpPr>
            <p:cNvPr id="18444" name="Text Box 58"/>
            <p:cNvSpPr txBox="1">
              <a:spLocks noChangeArrowheads="1"/>
            </p:cNvSpPr>
            <p:nvPr/>
          </p:nvSpPr>
          <p:spPr bwMode="auto">
            <a:xfrm>
              <a:off x="3456" y="2910"/>
              <a:ext cx="500" cy="231"/>
            </a:xfrm>
            <a:prstGeom prst="rect">
              <a:avLst/>
            </a:prstGeom>
            <a:noFill/>
            <a:ln w="12700">
              <a:noFill/>
              <a:miter lim="800000"/>
              <a:headEnd type="none" w="lg" len="lg"/>
              <a:tailEnd type="none" w="lg" len="lg"/>
            </a:ln>
          </p:spPr>
          <p:txBody>
            <a:bodyPr wrap="none">
              <a:spAutoFit/>
            </a:bodyPr>
            <a:lstStyle/>
            <a:p>
              <a:r>
                <a:rPr lang="en-US">
                  <a:solidFill>
                    <a:srgbClr val="800000"/>
                  </a:solidFill>
                </a:rPr>
                <a:t>-50AT</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8"/>
          <p:cNvSpPr>
            <a:spLocks noGrp="1" noChangeArrowheads="1"/>
          </p:cNvSpPr>
          <p:nvPr>
            <p:ph type="dt" sz="quarter" idx="10"/>
          </p:nvPr>
        </p:nvSpPr>
        <p:spPr>
          <a:noFill/>
        </p:spPr>
        <p:txBody>
          <a:bodyPr/>
          <a:lstStyle/>
          <a:p>
            <a:r>
              <a:rPr lang="en-US"/>
              <a:t>ECEN 301</a:t>
            </a:r>
          </a:p>
        </p:txBody>
      </p:sp>
      <p:sp>
        <p:nvSpPr>
          <p:cNvPr id="32771" name="Rectangle 9"/>
          <p:cNvSpPr>
            <a:spLocks noGrp="1" noChangeArrowheads="1"/>
          </p:cNvSpPr>
          <p:nvPr>
            <p:ph type="ftr" sz="quarter" idx="11"/>
          </p:nvPr>
        </p:nvSpPr>
        <p:spPr>
          <a:noFill/>
        </p:spPr>
        <p:txBody>
          <a:bodyPr/>
          <a:lstStyle/>
          <a:p>
            <a:r>
              <a:rPr lang="en-US"/>
              <a:t>Discussion #18 – Operational Amplifiers</a:t>
            </a:r>
          </a:p>
        </p:txBody>
      </p:sp>
      <p:sp>
        <p:nvSpPr>
          <p:cNvPr id="32772" name="Rectangle 10"/>
          <p:cNvSpPr>
            <a:spLocks noGrp="1" noChangeArrowheads="1"/>
          </p:cNvSpPr>
          <p:nvPr>
            <p:ph type="sldNum" sz="quarter" idx="12"/>
          </p:nvPr>
        </p:nvSpPr>
        <p:spPr>
          <a:noFill/>
        </p:spPr>
        <p:txBody>
          <a:bodyPr/>
          <a:lstStyle/>
          <a:p>
            <a:pPr lvl="1"/>
            <a:fld id="{2D421DD2-0FB0-4DF8-B77B-8389E1335E16}" type="slidenum">
              <a:rPr lang="en-US"/>
              <a:pPr lvl="1"/>
              <a:t>3</a:t>
            </a:fld>
            <a:endParaRPr lang="en-US"/>
          </a:p>
        </p:txBody>
      </p:sp>
      <p:sp>
        <p:nvSpPr>
          <p:cNvPr id="32773" name="Rectangle 2080"/>
          <p:cNvSpPr>
            <a:spLocks noGrp="1" noChangeArrowheads="1"/>
          </p:cNvSpPr>
          <p:nvPr>
            <p:ph type="ctrTitle"/>
          </p:nvPr>
        </p:nvSpPr>
        <p:spPr>
          <a:xfrm>
            <a:off x="381000" y="2286000"/>
            <a:ext cx="8077200" cy="1143000"/>
          </a:xfrm>
        </p:spPr>
        <p:txBody>
          <a:bodyPr/>
          <a:lstStyle/>
          <a:p>
            <a:r>
              <a:rPr lang="en-US" sz="4000" smtClean="0"/>
              <a:t>Lecture 18 – Operational Amplifiers</a:t>
            </a:r>
          </a:p>
        </p:txBody>
      </p:sp>
      <p:sp>
        <p:nvSpPr>
          <p:cNvPr id="32774" name="Rectangle 2081"/>
          <p:cNvSpPr>
            <a:spLocks noGrp="1" noChangeArrowheads="1"/>
          </p:cNvSpPr>
          <p:nvPr>
            <p:ph type="subTitle" idx="1"/>
          </p:nvPr>
        </p:nvSpPr>
        <p:spPr/>
        <p:txBody>
          <a:bodyPr/>
          <a:lstStyle/>
          <a:p>
            <a:r>
              <a:rPr lang="en-US" sz="2400" smtClean="0">
                <a:solidFill>
                  <a:schemeClr val="tx1"/>
                </a:solidFill>
                <a:cs typeface="Times New Roman" pitchFamily="18" charset="0"/>
              </a:rPr>
              <a:t>Answer questions from last lecture</a:t>
            </a:r>
          </a:p>
          <a:p>
            <a:r>
              <a:rPr lang="en-US" sz="2400" smtClean="0">
                <a:solidFill>
                  <a:schemeClr val="tx1"/>
                </a:solidFill>
                <a:cs typeface="Times New Roman" pitchFamily="18" charset="0"/>
              </a:rPr>
              <a:t>Continue with Different OpAmp configurations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5"/>
          <p:cNvSpPr>
            <a:spLocks noGrp="1"/>
          </p:cNvSpPr>
          <p:nvPr>
            <p:ph type="dt" sz="quarter" idx="10"/>
          </p:nvPr>
        </p:nvSpPr>
        <p:spPr>
          <a:noFill/>
        </p:spPr>
        <p:txBody>
          <a:bodyPr/>
          <a:lstStyle/>
          <a:p>
            <a:r>
              <a:rPr lang="en-US"/>
              <a:t>ECEN 301</a:t>
            </a:r>
          </a:p>
        </p:txBody>
      </p:sp>
      <p:sp>
        <p:nvSpPr>
          <p:cNvPr id="41987" name="Footer Placeholder 6"/>
          <p:cNvSpPr>
            <a:spLocks noGrp="1"/>
          </p:cNvSpPr>
          <p:nvPr>
            <p:ph type="ftr" sz="quarter" idx="11"/>
          </p:nvPr>
        </p:nvSpPr>
        <p:spPr>
          <a:noFill/>
        </p:spPr>
        <p:txBody>
          <a:bodyPr/>
          <a:lstStyle/>
          <a:p>
            <a:r>
              <a:rPr lang="en-US"/>
              <a:t>Discussion #18 – Operational Amplifiers</a:t>
            </a:r>
          </a:p>
        </p:txBody>
      </p:sp>
      <p:sp>
        <p:nvSpPr>
          <p:cNvPr id="41988" name="Slide Number Placeholder 7"/>
          <p:cNvSpPr>
            <a:spLocks noGrp="1"/>
          </p:cNvSpPr>
          <p:nvPr>
            <p:ph type="sldNum" sz="quarter" idx="12"/>
          </p:nvPr>
        </p:nvSpPr>
        <p:spPr>
          <a:noFill/>
        </p:spPr>
        <p:txBody>
          <a:bodyPr/>
          <a:lstStyle/>
          <a:p>
            <a:pPr lvl="1"/>
            <a:fld id="{C3722634-ECAE-4572-8426-3D446C2C5C95}" type="slidenum">
              <a:rPr lang="en-US"/>
              <a:pPr lvl="1"/>
              <a:t>30</a:t>
            </a:fld>
            <a:endParaRPr lang="en-US"/>
          </a:p>
        </p:txBody>
      </p:sp>
      <p:sp>
        <p:nvSpPr>
          <p:cNvPr id="41989" name="Rectangle 2"/>
          <p:cNvSpPr>
            <a:spLocks noGrp="1" noChangeArrowheads="1"/>
          </p:cNvSpPr>
          <p:nvPr>
            <p:ph type="title"/>
          </p:nvPr>
        </p:nvSpPr>
        <p:spPr/>
        <p:txBody>
          <a:bodyPr/>
          <a:lstStyle/>
          <a:p>
            <a:r>
              <a:rPr lang="en-US" smtClean="0"/>
              <a:t>Op-Amps – Ideal Differentiator</a:t>
            </a:r>
          </a:p>
        </p:txBody>
      </p:sp>
      <p:sp>
        <p:nvSpPr>
          <p:cNvPr id="41990" name="Rectangle 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Ideal Differentiator</a:t>
            </a:r>
            <a:r>
              <a:rPr lang="en-US" sz="2800" smtClean="0"/>
              <a:t>: the output signal is the derivative of the input signal (over a period of time)</a:t>
            </a:r>
          </a:p>
        </p:txBody>
      </p:sp>
      <p:grpSp>
        <p:nvGrpSpPr>
          <p:cNvPr id="41991" name="Group 53"/>
          <p:cNvGrpSpPr>
            <a:grpSpLocks/>
          </p:cNvGrpSpPr>
          <p:nvPr/>
        </p:nvGrpSpPr>
        <p:grpSpPr bwMode="auto">
          <a:xfrm>
            <a:off x="2209800" y="2603500"/>
            <a:ext cx="4306888" cy="3340100"/>
            <a:chOff x="1392" y="1640"/>
            <a:chExt cx="2713" cy="2104"/>
          </a:xfrm>
        </p:grpSpPr>
        <p:grpSp>
          <p:nvGrpSpPr>
            <p:cNvPr id="41995" name="Group 5"/>
            <p:cNvGrpSpPr>
              <a:grpSpLocks/>
            </p:cNvGrpSpPr>
            <p:nvPr/>
          </p:nvGrpSpPr>
          <p:grpSpPr bwMode="auto">
            <a:xfrm>
              <a:off x="2567" y="2337"/>
              <a:ext cx="1400" cy="768"/>
              <a:chOff x="1326" y="1742"/>
              <a:chExt cx="1400" cy="768"/>
            </a:xfrm>
          </p:grpSpPr>
          <p:sp>
            <p:nvSpPr>
              <p:cNvPr id="42031" name="AutoShape 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42032" name="Text Box 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42033" name="Text Box 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42034" name="Line 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42035" name="Oval 1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2036" name="Oval 1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2037" name="Line 1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42038" name="Line 1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42039" name="Oval 1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41996" name="Oval 15"/>
            <p:cNvSpPr>
              <a:spLocks noChangeArrowheads="1"/>
            </p:cNvSpPr>
            <p:nvPr/>
          </p:nvSpPr>
          <p:spPr bwMode="auto">
            <a:xfrm>
              <a:off x="3881" y="366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997" name="Oval 16"/>
            <p:cNvSpPr>
              <a:spLocks noChangeArrowheads="1"/>
            </p:cNvSpPr>
            <p:nvPr/>
          </p:nvSpPr>
          <p:spPr bwMode="auto">
            <a:xfrm>
              <a:off x="2390" y="3667"/>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1998" name="AutoShape 17"/>
            <p:cNvCxnSpPr>
              <a:cxnSpLocks noChangeShapeType="1"/>
              <a:stCxn id="41996" idx="2"/>
              <a:endCxn id="41997" idx="6"/>
            </p:cNvCxnSpPr>
            <p:nvPr/>
          </p:nvCxnSpPr>
          <p:spPr bwMode="auto">
            <a:xfrm flipH="1">
              <a:off x="2473" y="3706"/>
              <a:ext cx="1408" cy="0"/>
            </a:xfrm>
            <a:prstGeom prst="straightConnector1">
              <a:avLst/>
            </a:prstGeom>
            <a:noFill/>
            <a:ln w="12700">
              <a:solidFill>
                <a:schemeClr val="tx1"/>
              </a:solidFill>
              <a:round/>
              <a:headEnd type="none" w="lg" len="lg"/>
              <a:tailEnd type="none" w="lg" len="lg"/>
            </a:ln>
          </p:spPr>
        </p:cxnSp>
        <p:cxnSp>
          <p:nvCxnSpPr>
            <p:cNvPr id="41999" name="AutoShape 18"/>
            <p:cNvCxnSpPr>
              <a:cxnSpLocks noChangeShapeType="1"/>
              <a:stCxn id="42035" idx="2"/>
              <a:endCxn id="41997" idx="0"/>
            </p:cNvCxnSpPr>
            <p:nvPr/>
          </p:nvCxnSpPr>
          <p:spPr bwMode="auto">
            <a:xfrm rot="10800000" flipV="1">
              <a:off x="2432" y="2913"/>
              <a:ext cx="141" cy="754"/>
            </a:xfrm>
            <a:prstGeom prst="bentConnector2">
              <a:avLst/>
            </a:prstGeom>
            <a:noFill/>
            <a:ln w="12700">
              <a:solidFill>
                <a:schemeClr val="tx1"/>
              </a:solidFill>
              <a:miter lim="800000"/>
              <a:headEnd type="none" w="lg" len="lg"/>
              <a:tailEnd type="none" w="lg" len="lg"/>
            </a:ln>
          </p:spPr>
        </p:cxnSp>
        <p:sp>
          <p:nvSpPr>
            <p:cNvPr id="42000" name="Text Box 19"/>
            <p:cNvSpPr txBox="1">
              <a:spLocks noChangeArrowheads="1"/>
            </p:cNvSpPr>
            <p:nvPr/>
          </p:nvSpPr>
          <p:spPr bwMode="auto">
            <a:xfrm>
              <a:off x="3752" y="2803"/>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42001" name="Text Box 20"/>
            <p:cNvSpPr txBox="1">
              <a:spLocks noChangeArrowheads="1"/>
            </p:cNvSpPr>
            <p:nvPr/>
          </p:nvSpPr>
          <p:spPr bwMode="auto">
            <a:xfrm>
              <a:off x="2665" y="2586"/>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42002" name="Line 21"/>
            <p:cNvSpPr>
              <a:spLocks noChangeShapeType="1"/>
            </p:cNvSpPr>
            <p:nvPr/>
          </p:nvSpPr>
          <p:spPr bwMode="auto">
            <a:xfrm flipV="1">
              <a:off x="2656" y="2633"/>
              <a:ext cx="214" cy="0"/>
            </a:xfrm>
            <a:prstGeom prst="line">
              <a:avLst/>
            </a:prstGeom>
            <a:noFill/>
            <a:ln w="12700">
              <a:solidFill>
                <a:schemeClr val="tx1"/>
              </a:solidFill>
              <a:round/>
              <a:headEnd type="none" w="lg" len="lg"/>
              <a:tailEnd type="stealth" w="lg" len="lg"/>
            </a:ln>
          </p:spPr>
          <p:txBody>
            <a:bodyPr/>
            <a:lstStyle/>
            <a:p>
              <a:endParaRPr lang="en-US"/>
            </a:p>
          </p:txBody>
        </p:sp>
        <p:sp>
          <p:nvSpPr>
            <p:cNvPr id="42003" name="Text Box 22"/>
            <p:cNvSpPr txBox="1">
              <a:spLocks noChangeArrowheads="1"/>
            </p:cNvSpPr>
            <p:nvPr/>
          </p:nvSpPr>
          <p:spPr bwMode="auto">
            <a:xfrm>
              <a:off x="1942" y="2256"/>
              <a:ext cx="273"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S</a:t>
              </a:r>
            </a:p>
          </p:txBody>
        </p:sp>
        <p:cxnSp>
          <p:nvCxnSpPr>
            <p:cNvPr id="42004" name="AutoShape 23"/>
            <p:cNvCxnSpPr>
              <a:cxnSpLocks noChangeShapeType="1"/>
              <a:stCxn id="42036" idx="0"/>
              <a:endCxn id="42024" idx="0"/>
            </p:cNvCxnSpPr>
            <p:nvPr/>
          </p:nvCxnSpPr>
          <p:spPr bwMode="auto">
            <a:xfrm rot="-5400000">
              <a:off x="2596" y="1933"/>
              <a:ext cx="588" cy="561"/>
            </a:xfrm>
            <a:prstGeom prst="bentConnector2">
              <a:avLst/>
            </a:prstGeom>
            <a:noFill/>
            <a:ln w="12700">
              <a:solidFill>
                <a:schemeClr val="tx1"/>
              </a:solidFill>
              <a:miter lim="800000"/>
              <a:headEnd type="none" w="lg" len="lg"/>
              <a:tailEnd type="none" w="lg" len="lg"/>
            </a:ln>
          </p:spPr>
        </p:cxnSp>
        <p:cxnSp>
          <p:nvCxnSpPr>
            <p:cNvPr id="42005" name="AutoShape 24"/>
            <p:cNvCxnSpPr>
              <a:cxnSpLocks noChangeShapeType="1"/>
              <a:stCxn id="42039" idx="0"/>
              <a:endCxn id="42026" idx="1"/>
            </p:cNvCxnSpPr>
            <p:nvPr/>
          </p:nvCxnSpPr>
          <p:spPr bwMode="auto">
            <a:xfrm rot="5400000" flipH="1">
              <a:off x="3306" y="2061"/>
              <a:ext cx="772" cy="469"/>
            </a:xfrm>
            <a:prstGeom prst="bentConnector2">
              <a:avLst/>
            </a:prstGeom>
            <a:noFill/>
            <a:ln w="12700">
              <a:solidFill>
                <a:schemeClr val="tx1"/>
              </a:solidFill>
              <a:miter lim="800000"/>
              <a:headEnd type="none" w="lg" len="lg"/>
              <a:tailEnd type="none" w="lg" len="lg"/>
            </a:ln>
          </p:spPr>
        </p:cxnSp>
        <p:grpSp>
          <p:nvGrpSpPr>
            <p:cNvPr id="42006" name="Group 25"/>
            <p:cNvGrpSpPr>
              <a:grpSpLocks/>
            </p:cNvGrpSpPr>
            <p:nvPr/>
          </p:nvGrpSpPr>
          <p:grpSpPr bwMode="auto">
            <a:xfrm rot="5400000" flipH="1" flipV="1">
              <a:off x="3257" y="1768"/>
              <a:ext cx="112" cy="287"/>
              <a:chOff x="3450" y="2313"/>
              <a:chExt cx="111" cy="216"/>
            </a:xfrm>
          </p:grpSpPr>
          <p:sp>
            <p:nvSpPr>
              <p:cNvPr id="42024"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2025"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2026"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2027"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2028"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2029"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2030"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2007" name="Text Box 33"/>
            <p:cNvSpPr txBox="1">
              <a:spLocks noChangeArrowheads="1"/>
            </p:cNvSpPr>
            <p:nvPr/>
          </p:nvSpPr>
          <p:spPr bwMode="auto">
            <a:xfrm>
              <a:off x="3157" y="1640"/>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42008" name="AutoShape 34"/>
            <p:cNvCxnSpPr>
              <a:cxnSpLocks noChangeShapeType="1"/>
              <a:stCxn id="42023" idx="0"/>
              <a:endCxn id="42019" idx="1"/>
            </p:cNvCxnSpPr>
            <p:nvPr/>
          </p:nvCxnSpPr>
          <p:spPr bwMode="auto">
            <a:xfrm rot="-5400000">
              <a:off x="1892" y="2596"/>
              <a:ext cx="373" cy="279"/>
            </a:xfrm>
            <a:prstGeom prst="bentConnector2">
              <a:avLst/>
            </a:prstGeom>
            <a:noFill/>
            <a:ln w="12700">
              <a:solidFill>
                <a:schemeClr val="tx1"/>
              </a:solidFill>
              <a:miter lim="800000"/>
              <a:headEnd type="none" w="lg" len="lg"/>
              <a:tailEnd type="none" w="lg" len="lg"/>
            </a:ln>
          </p:spPr>
        </p:cxnSp>
        <p:cxnSp>
          <p:nvCxnSpPr>
            <p:cNvPr id="42009" name="AutoShape 35"/>
            <p:cNvCxnSpPr>
              <a:cxnSpLocks noChangeShapeType="1"/>
              <a:stCxn id="42036" idx="2"/>
              <a:endCxn id="42020" idx="1"/>
            </p:cNvCxnSpPr>
            <p:nvPr/>
          </p:nvCxnSpPr>
          <p:spPr bwMode="auto">
            <a:xfrm flipH="1">
              <a:off x="2316" y="2547"/>
              <a:ext cx="251" cy="2"/>
            </a:xfrm>
            <a:prstGeom prst="straightConnector1">
              <a:avLst/>
            </a:prstGeom>
            <a:noFill/>
            <a:ln w="12700">
              <a:solidFill>
                <a:schemeClr val="tx1"/>
              </a:solidFill>
              <a:round/>
              <a:headEnd type="none" w="lg" len="lg"/>
              <a:tailEnd type="none" w="lg" len="lg"/>
            </a:ln>
          </p:spPr>
        </p:cxnSp>
        <p:grpSp>
          <p:nvGrpSpPr>
            <p:cNvPr id="42010" name="Group 36"/>
            <p:cNvGrpSpPr>
              <a:grpSpLocks/>
            </p:cNvGrpSpPr>
            <p:nvPr/>
          </p:nvGrpSpPr>
          <p:grpSpPr bwMode="auto">
            <a:xfrm>
              <a:off x="1392" y="2922"/>
              <a:ext cx="714" cy="404"/>
              <a:chOff x="103" y="2455"/>
              <a:chExt cx="714" cy="404"/>
            </a:xfrm>
          </p:grpSpPr>
          <p:sp>
            <p:nvSpPr>
              <p:cNvPr id="42021" name="Text Box 3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42022" name="Oval 3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2023" name="Text Box 3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42011" name="Text Box 40"/>
            <p:cNvSpPr txBox="1">
              <a:spLocks noChangeArrowheads="1"/>
            </p:cNvSpPr>
            <p:nvPr/>
          </p:nvSpPr>
          <p:spPr bwMode="auto">
            <a:xfrm>
              <a:off x="2744" y="2874"/>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42012" name="Text Box 41"/>
            <p:cNvSpPr txBox="1">
              <a:spLocks noChangeArrowheads="1"/>
            </p:cNvSpPr>
            <p:nvPr/>
          </p:nvSpPr>
          <p:spPr bwMode="auto">
            <a:xfrm>
              <a:off x="2729" y="2278"/>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42013" name="AutoShape 42"/>
            <p:cNvCxnSpPr>
              <a:cxnSpLocks noChangeShapeType="1"/>
              <a:stCxn id="41997" idx="2"/>
              <a:endCxn id="42023" idx="2"/>
            </p:cNvCxnSpPr>
            <p:nvPr/>
          </p:nvCxnSpPr>
          <p:spPr bwMode="auto">
            <a:xfrm rot="10800000">
              <a:off x="1939" y="3326"/>
              <a:ext cx="451" cy="380"/>
            </a:xfrm>
            <a:prstGeom prst="bentConnector2">
              <a:avLst/>
            </a:prstGeom>
            <a:noFill/>
            <a:ln w="12700">
              <a:solidFill>
                <a:schemeClr val="tx1"/>
              </a:solidFill>
              <a:miter lim="800000"/>
              <a:headEnd type="none" w="lg" len="lg"/>
              <a:tailEnd type="none" w="lg" len="lg"/>
            </a:ln>
          </p:spPr>
        </p:cxnSp>
        <p:sp>
          <p:nvSpPr>
            <p:cNvPr id="42014" name="Line 43"/>
            <p:cNvSpPr>
              <a:spLocks noChangeShapeType="1"/>
            </p:cNvSpPr>
            <p:nvPr/>
          </p:nvSpPr>
          <p:spPr bwMode="auto">
            <a:xfrm flipH="1">
              <a:off x="3123" y="1996"/>
              <a:ext cx="298" cy="0"/>
            </a:xfrm>
            <a:prstGeom prst="line">
              <a:avLst/>
            </a:prstGeom>
            <a:noFill/>
            <a:ln w="12700">
              <a:solidFill>
                <a:schemeClr val="tx1"/>
              </a:solidFill>
              <a:round/>
              <a:headEnd type="none" w="lg" len="lg"/>
              <a:tailEnd type="stealth" w="lg" len="lg"/>
            </a:ln>
          </p:spPr>
          <p:txBody>
            <a:bodyPr/>
            <a:lstStyle/>
            <a:p>
              <a:endParaRPr lang="en-US"/>
            </a:p>
          </p:txBody>
        </p:sp>
        <p:sp>
          <p:nvSpPr>
            <p:cNvPr id="42015" name="Text Box 44"/>
            <p:cNvSpPr txBox="1">
              <a:spLocks noChangeArrowheads="1"/>
            </p:cNvSpPr>
            <p:nvPr/>
          </p:nvSpPr>
          <p:spPr bwMode="auto">
            <a:xfrm>
              <a:off x="3169" y="1968"/>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42016" name="Line 45"/>
            <p:cNvSpPr>
              <a:spLocks noChangeShapeType="1"/>
            </p:cNvSpPr>
            <p:nvPr/>
          </p:nvSpPr>
          <p:spPr bwMode="auto">
            <a:xfrm>
              <a:off x="2193" y="2730"/>
              <a:ext cx="255" cy="0"/>
            </a:xfrm>
            <a:prstGeom prst="line">
              <a:avLst/>
            </a:prstGeom>
            <a:noFill/>
            <a:ln w="12700">
              <a:solidFill>
                <a:schemeClr val="tx1"/>
              </a:solidFill>
              <a:round/>
              <a:headEnd type="none" w="lg" len="lg"/>
              <a:tailEnd type="stealth" w="lg" len="lg"/>
            </a:ln>
          </p:spPr>
          <p:txBody>
            <a:bodyPr/>
            <a:lstStyle/>
            <a:p>
              <a:endParaRPr lang="en-US"/>
            </a:p>
          </p:txBody>
        </p:sp>
        <p:sp>
          <p:nvSpPr>
            <p:cNvPr id="42017" name="Text Box 46"/>
            <p:cNvSpPr txBox="1">
              <a:spLocks noChangeArrowheads="1"/>
            </p:cNvSpPr>
            <p:nvPr/>
          </p:nvSpPr>
          <p:spPr bwMode="auto">
            <a:xfrm>
              <a:off x="2103" y="2716"/>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42018" name="Group 47"/>
            <p:cNvGrpSpPr>
              <a:grpSpLocks/>
            </p:cNvGrpSpPr>
            <p:nvPr/>
          </p:nvGrpSpPr>
          <p:grpSpPr bwMode="auto">
            <a:xfrm>
              <a:off x="2218" y="2404"/>
              <a:ext cx="97" cy="288"/>
              <a:chOff x="4684" y="2559"/>
              <a:chExt cx="97" cy="288"/>
            </a:xfrm>
          </p:grpSpPr>
          <p:sp>
            <p:nvSpPr>
              <p:cNvPr id="42019"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42020"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sp>
        <p:nvSpPr>
          <p:cNvPr id="41992" name="Text Box 50"/>
          <p:cNvSpPr txBox="1">
            <a:spLocks noChangeArrowheads="1"/>
          </p:cNvSpPr>
          <p:nvPr/>
        </p:nvSpPr>
        <p:spPr bwMode="auto">
          <a:xfrm>
            <a:off x="317500" y="2895600"/>
            <a:ext cx="2940050" cy="654050"/>
          </a:xfrm>
          <a:prstGeom prst="rect">
            <a:avLst/>
          </a:prstGeom>
          <a:solidFill>
            <a:srgbClr val="FFFF99">
              <a:alpha val="70195"/>
            </a:srgbClr>
          </a:solidFill>
          <a:ln w="12700">
            <a:solidFill>
              <a:schemeClr val="tx1"/>
            </a:solidFill>
            <a:miter lim="800000"/>
            <a:headEnd type="none" w="lg" len="lg"/>
            <a:tailEnd type="none" w="lg" len="lg"/>
          </a:ln>
        </p:spPr>
        <p:txBody>
          <a:bodyPr>
            <a:spAutoFit/>
          </a:bodyPr>
          <a:lstStyle/>
          <a:p>
            <a:pPr algn="l"/>
            <a:r>
              <a:rPr lang="en-US"/>
              <a:t>The input signal is AC, but not necessarily sinusoidal</a:t>
            </a:r>
          </a:p>
        </p:txBody>
      </p:sp>
      <p:cxnSp>
        <p:nvCxnSpPr>
          <p:cNvPr id="41993" name="AutoShape 51"/>
          <p:cNvCxnSpPr>
            <a:cxnSpLocks noChangeShapeType="1"/>
            <a:stCxn id="41992" idx="2"/>
            <a:endCxn id="42021" idx="0"/>
          </p:cNvCxnSpPr>
          <p:nvPr/>
        </p:nvCxnSpPr>
        <p:spPr bwMode="auto">
          <a:xfrm>
            <a:off x="1787525" y="3549650"/>
            <a:ext cx="750888" cy="1154113"/>
          </a:xfrm>
          <a:prstGeom prst="straightConnector1">
            <a:avLst/>
          </a:prstGeom>
          <a:noFill/>
          <a:ln w="12700">
            <a:solidFill>
              <a:schemeClr val="tx1"/>
            </a:solidFill>
            <a:round/>
            <a:headEnd type="none" w="lg" len="lg"/>
            <a:tailEnd type="stealth" w="lg" len="lg"/>
          </a:ln>
        </p:spPr>
      </p:cxnSp>
      <p:sp>
        <p:nvSpPr>
          <p:cNvPr id="41994" name="Text Box 52"/>
          <p:cNvSpPr txBox="1">
            <a:spLocks noChangeArrowheads="1"/>
          </p:cNvSpPr>
          <p:nvPr/>
        </p:nvSpPr>
        <p:spPr bwMode="auto">
          <a:xfrm>
            <a:off x="6810375" y="4498975"/>
            <a:ext cx="1952625" cy="1203325"/>
          </a:xfrm>
          <a:prstGeom prst="rect">
            <a:avLst/>
          </a:prstGeom>
          <a:solidFill>
            <a:srgbClr val="FFFF99">
              <a:alpha val="70195"/>
            </a:srgbClr>
          </a:solidFill>
          <a:ln w="12700">
            <a:solidFill>
              <a:schemeClr val="tx1"/>
            </a:solidFill>
            <a:miter lim="800000"/>
            <a:headEnd type="none" w="lg" len="lg"/>
            <a:tailEnd type="none" w="lg" len="lg"/>
          </a:ln>
        </p:spPr>
        <p:txBody>
          <a:bodyPr>
            <a:spAutoFit/>
          </a:bodyPr>
          <a:lstStyle/>
          <a:p>
            <a:pPr algn="l"/>
            <a:r>
              <a:rPr lang="en-US" b="1"/>
              <a:t>NB</a:t>
            </a:r>
            <a:r>
              <a:rPr lang="en-US"/>
              <a:t>: Inverting amplifier setup with </a:t>
            </a:r>
            <a:r>
              <a:rPr lang="en-US" b="1"/>
              <a:t>R</a:t>
            </a:r>
            <a:r>
              <a:rPr lang="en-US" b="1" baseline="-25000"/>
              <a:t>S</a:t>
            </a:r>
            <a:r>
              <a:rPr lang="en-US"/>
              <a:t> replaced with a capacitor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Date Placeholder 5"/>
          <p:cNvSpPr>
            <a:spLocks noGrp="1"/>
          </p:cNvSpPr>
          <p:nvPr>
            <p:ph type="dt" sz="quarter" idx="10"/>
          </p:nvPr>
        </p:nvSpPr>
        <p:spPr>
          <a:noFill/>
        </p:spPr>
        <p:txBody>
          <a:bodyPr/>
          <a:lstStyle/>
          <a:p>
            <a:r>
              <a:rPr lang="en-US"/>
              <a:t>ECEN 301</a:t>
            </a:r>
          </a:p>
        </p:txBody>
      </p:sp>
      <p:sp>
        <p:nvSpPr>
          <p:cNvPr id="19460" name="Footer Placeholder 6"/>
          <p:cNvSpPr>
            <a:spLocks noGrp="1"/>
          </p:cNvSpPr>
          <p:nvPr>
            <p:ph type="ftr" sz="quarter" idx="11"/>
          </p:nvPr>
        </p:nvSpPr>
        <p:spPr>
          <a:noFill/>
        </p:spPr>
        <p:txBody>
          <a:bodyPr/>
          <a:lstStyle/>
          <a:p>
            <a:r>
              <a:rPr lang="en-US"/>
              <a:t>Discussion #18 – Operational Amplifiers</a:t>
            </a:r>
          </a:p>
        </p:txBody>
      </p:sp>
      <p:sp>
        <p:nvSpPr>
          <p:cNvPr id="19461" name="Slide Number Placeholder 7"/>
          <p:cNvSpPr>
            <a:spLocks noGrp="1"/>
          </p:cNvSpPr>
          <p:nvPr>
            <p:ph type="sldNum" sz="quarter" idx="12"/>
          </p:nvPr>
        </p:nvSpPr>
        <p:spPr>
          <a:noFill/>
        </p:spPr>
        <p:txBody>
          <a:bodyPr/>
          <a:lstStyle/>
          <a:p>
            <a:pPr lvl="1"/>
            <a:fld id="{57C43846-4CCF-4468-B737-F7A887C1AB26}" type="slidenum">
              <a:rPr lang="en-US"/>
              <a:pPr lvl="1"/>
              <a:t>31</a:t>
            </a:fld>
            <a:endParaRPr lang="en-US"/>
          </a:p>
        </p:txBody>
      </p:sp>
      <p:sp>
        <p:nvSpPr>
          <p:cNvPr id="19462" name="Rectangle 2"/>
          <p:cNvSpPr>
            <a:spLocks noGrp="1" noChangeArrowheads="1"/>
          </p:cNvSpPr>
          <p:nvPr>
            <p:ph type="title"/>
          </p:nvPr>
        </p:nvSpPr>
        <p:spPr/>
        <p:txBody>
          <a:bodyPr/>
          <a:lstStyle/>
          <a:p>
            <a:r>
              <a:rPr lang="en-US" smtClean="0"/>
              <a:t>Op-Amps – Ideal Differentiator</a:t>
            </a:r>
          </a:p>
        </p:txBody>
      </p:sp>
      <p:graphicFrame>
        <p:nvGraphicFramePr>
          <p:cNvPr id="19458" name="Object 50"/>
          <p:cNvGraphicFramePr>
            <a:graphicFrameLocks noChangeAspect="1"/>
          </p:cNvGraphicFramePr>
          <p:nvPr>
            <p:ph sz="quarter" idx="3"/>
          </p:nvPr>
        </p:nvGraphicFramePr>
        <p:xfrm>
          <a:off x="4648200" y="2752725"/>
          <a:ext cx="4148138" cy="2124075"/>
        </p:xfrm>
        <a:graphic>
          <a:graphicData uri="http://schemas.openxmlformats.org/presentationml/2006/ole">
            <p:oleObj spid="_x0000_s19458" name="Equation" r:id="rId3" imgW="2133360" imgH="1091880" progId="Equation.3">
              <p:embed/>
            </p:oleObj>
          </a:graphicData>
        </a:graphic>
      </p:graphicFrame>
      <p:sp>
        <p:nvSpPr>
          <p:cNvPr id="19463" name="Text Box 51"/>
          <p:cNvSpPr txBox="1">
            <a:spLocks noChangeArrowheads="1"/>
          </p:cNvSpPr>
          <p:nvPr/>
        </p:nvSpPr>
        <p:spPr bwMode="auto">
          <a:xfrm>
            <a:off x="4724400" y="5248275"/>
            <a:ext cx="3810000"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this type of differentiator is rarely used in practice since it amplifies noise</a:t>
            </a:r>
          </a:p>
        </p:txBody>
      </p:sp>
      <p:sp>
        <p:nvSpPr>
          <p:cNvPr id="19464" name="Rectangle 53"/>
          <p:cNvSpPr>
            <a:spLocks noGrp="1" noChangeArrowheads="1"/>
          </p:cNvSpPr>
          <p:nvPr>
            <p:ph type="body" sz="half" idx="1"/>
          </p:nvPr>
        </p:nvSpPr>
        <p:spPr>
          <a:xfrm>
            <a:off x="406400" y="1333500"/>
            <a:ext cx="7975600" cy="952500"/>
          </a:xfrm>
          <a:solidFill>
            <a:srgbClr val="8495A9"/>
          </a:solidFill>
          <a:ln>
            <a:solidFill>
              <a:schemeClr val="tx1"/>
            </a:solidFill>
          </a:ln>
        </p:spPr>
        <p:txBody>
          <a:bodyPr/>
          <a:lstStyle/>
          <a:p>
            <a:pPr>
              <a:lnSpc>
                <a:spcPct val="90000"/>
              </a:lnSpc>
              <a:buFont typeface="Monotype Sorts" pitchFamily="2" charset="2"/>
              <a:buNone/>
            </a:pPr>
            <a:r>
              <a:rPr lang="en-US" sz="2800" b="1" u="sng" smtClean="0"/>
              <a:t>The Ideal Differentiator</a:t>
            </a:r>
            <a:r>
              <a:rPr lang="en-US" sz="2800" smtClean="0"/>
              <a:t>: the output signal is the derivative of the input signal (over a period of time)</a:t>
            </a:r>
          </a:p>
        </p:txBody>
      </p:sp>
      <p:grpSp>
        <p:nvGrpSpPr>
          <p:cNvPr id="19465" name="Group 54"/>
          <p:cNvGrpSpPr>
            <a:grpSpLocks/>
          </p:cNvGrpSpPr>
          <p:nvPr/>
        </p:nvGrpSpPr>
        <p:grpSpPr bwMode="auto">
          <a:xfrm>
            <a:off x="76200" y="2424113"/>
            <a:ext cx="4306888" cy="3340100"/>
            <a:chOff x="1392" y="1640"/>
            <a:chExt cx="2713" cy="2104"/>
          </a:xfrm>
        </p:grpSpPr>
        <p:grpSp>
          <p:nvGrpSpPr>
            <p:cNvPr id="19466" name="Group 55"/>
            <p:cNvGrpSpPr>
              <a:grpSpLocks/>
            </p:cNvGrpSpPr>
            <p:nvPr/>
          </p:nvGrpSpPr>
          <p:grpSpPr bwMode="auto">
            <a:xfrm>
              <a:off x="2567" y="2337"/>
              <a:ext cx="1400" cy="768"/>
              <a:chOff x="1326" y="1742"/>
              <a:chExt cx="1400" cy="768"/>
            </a:xfrm>
          </p:grpSpPr>
          <p:sp>
            <p:nvSpPr>
              <p:cNvPr id="19502" name="AutoShape 56"/>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9503" name="Text Box 57"/>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9504" name="Text Box 58"/>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19505" name="Line 59"/>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9506" name="Oval 60"/>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9507" name="Oval 61"/>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9508" name="Line 62"/>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9509" name="Line 63"/>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9510" name="Oval 64"/>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9467" name="Oval 65"/>
            <p:cNvSpPr>
              <a:spLocks noChangeArrowheads="1"/>
            </p:cNvSpPr>
            <p:nvPr/>
          </p:nvSpPr>
          <p:spPr bwMode="auto">
            <a:xfrm>
              <a:off x="3881" y="366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9468" name="Oval 66"/>
            <p:cNvSpPr>
              <a:spLocks noChangeArrowheads="1"/>
            </p:cNvSpPr>
            <p:nvPr/>
          </p:nvSpPr>
          <p:spPr bwMode="auto">
            <a:xfrm>
              <a:off x="2390" y="3667"/>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9469" name="AutoShape 67"/>
            <p:cNvCxnSpPr>
              <a:cxnSpLocks noChangeShapeType="1"/>
              <a:stCxn id="19467" idx="2"/>
              <a:endCxn id="19468" idx="6"/>
            </p:cNvCxnSpPr>
            <p:nvPr/>
          </p:nvCxnSpPr>
          <p:spPr bwMode="auto">
            <a:xfrm flipH="1">
              <a:off x="2473" y="3706"/>
              <a:ext cx="1408" cy="0"/>
            </a:xfrm>
            <a:prstGeom prst="straightConnector1">
              <a:avLst/>
            </a:prstGeom>
            <a:noFill/>
            <a:ln w="12700">
              <a:solidFill>
                <a:schemeClr val="tx1"/>
              </a:solidFill>
              <a:round/>
              <a:headEnd type="none" w="lg" len="lg"/>
              <a:tailEnd type="none" w="lg" len="lg"/>
            </a:ln>
          </p:spPr>
        </p:cxnSp>
        <p:cxnSp>
          <p:nvCxnSpPr>
            <p:cNvPr id="19470" name="AutoShape 68"/>
            <p:cNvCxnSpPr>
              <a:cxnSpLocks noChangeShapeType="1"/>
              <a:stCxn id="19506" idx="2"/>
              <a:endCxn id="19468" idx="0"/>
            </p:cNvCxnSpPr>
            <p:nvPr/>
          </p:nvCxnSpPr>
          <p:spPr bwMode="auto">
            <a:xfrm rot="10800000" flipV="1">
              <a:off x="2432" y="2913"/>
              <a:ext cx="141" cy="754"/>
            </a:xfrm>
            <a:prstGeom prst="bentConnector2">
              <a:avLst/>
            </a:prstGeom>
            <a:noFill/>
            <a:ln w="12700">
              <a:solidFill>
                <a:schemeClr val="tx1"/>
              </a:solidFill>
              <a:miter lim="800000"/>
              <a:headEnd type="none" w="lg" len="lg"/>
              <a:tailEnd type="none" w="lg" len="lg"/>
            </a:ln>
          </p:spPr>
        </p:cxnSp>
        <p:sp>
          <p:nvSpPr>
            <p:cNvPr id="19471" name="Text Box 69"/>
            <p:cNvSpPr txBox="1">
              <a:spLocks noChangeArrowheads="1"/>
            </p:cNvSpPr>
            <p:nvPr/>
          </p:nvSpPr>
          <p:spPr bwMode="auto">
            <a:xfrm>
              <a:off x="3752" y="2803"/>
              <a:ext cx="353" cy="828"/>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r>
                <a:rPr lang="en-US" sz="1600" b="1"/>
                <a:t>(t)</a:t>
              </a:r>
              <a:endParaRPr lang="en-US" sz="1600" b="1" baseline="-25000"/>
            </a:p>
            <a:p>
              <a:endParaRPr lang="en-US" sz="1600"/>
            </a:p>
            <a:p>
              <a:r>
                <a:rPr lang="en-US" sz="1600"/>
                <a:t>–</a:t>
              </a:r>
            </a:p>
          </p:txBody>
        </p:sp>
        <p:sp>
          <p:nvSpPr>
            <p:cNvPr id="19472" name="Text Box 70"/>
            <p:cNvSpPr txBox="1">
              <a:spLocks noChangeArrowheads="1"/>
            </p:cNvSpPr>
            <p:nvPr/>
          </p:nvSpPr>
          <p:spPr bwMode="auto">
            <a:xfrm>
              <a:off x="2665" y="2586"/>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19473" name="Line 71"/>
            <p:cNvSpPr>
              <a:spLocks noChangeShapeType="1"/>
            </p:cNvSpPr>
            <p:nvPr/>
          </p:nvSpPr>
          <p:spPr bwMode="auto">
            <a:xfrm flipV="1">
              <a:off x="2656" y="2633"/>
              <a:ext cx="214" cy="0"/>
            </a:xfrm>
            <a:prstGeom prst="line">
              <a:avLst/>
            </a:prstGeom>
            <a:noFill/>
            <a:ln w="12700">
              <a:solidFill>
                <a:schemeClr val="tx1"/>
              </a:solidFill>
              <a:round/>
              <a:headEnd type="none" w="lg" len="lg"/>
              <a:tailEnd type="stealth" w="lg" len="lg"/>
            </a:ln>
          </p:spPr>
          <p:txBody>
            <a:bodyPr/>
            <a:lstStyle/>
            <a:p>
              <a:endParaRPr lang="en-US"/>
            </a:p>
          </p:txBody>
        </p:sp>
        <p:sp>
          <p:nvSpPr>
            <p:cNvPr id="19474" name="Text Box 72"/>
            <p:cNvSpPr txBox="1">
              <a:spLocks noChangeArrowheads="1"/>
            </p:cNvSpPr>
            <p:nvPr/>
          </p:nvSpPr>
          <p:spPr bwMode="auto">
            <a:xfrm>
              <a:off x="1942" y="2256"/>
              <a:ext cx="273"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S</a:t>
              </a:r>
            </a:p>
          </p:txBody>
        </p:sp>
        <p:cxnSp>
          <p:nvCxnSpPr>
            <p:cNvPr id="19475" name="AutoShape 73"/>
            <p:cNvCxnSpPr>
              <a:cxnSpLocks noChangeShapeType="1"/>
              <a:stCxn id="19507" idx="0"/>
              <a:endCxn id="19495" idx="0"/>
            </p:cNvCxnSpPr>
            <p:nvPr/>
          </p:nvCxnSpPr>
          <p:spPr bwMode="auto">
            <a:xfrm rot="-5400000">
              <a:off x="2596" y="1933"/>
              <a:ext cx="588" cy="561"/>
            </a:xfrm>
            <a:prstGeom prst="bentConnector2">
              <a:avLst/>
            </a:prstGeom>
            <a:noFill/>
            <a:ln w="12700">
              <a:solidFill>
                <a:schemeClr val="tx1"/>
              </a:solidFill>
              <a:miter lim="800000"/>
              <a:headEnd type="none" w="lg" len="lg"/>
              <a:tailEnd type="none" w="lg" len="lg"/>
            </a:ln>
          </p:spPr>
        </p:cxnSp>
        <p:cxnSp>
          <p:nvCxnSpPr>
            <p:cNvPr id="19476" name="AutoShape 74"/>
            <p:cNvCxnSpPr>
              <a:cxnSpLocks noChangeShapeType="1"/>
              <a:stCxn id="19510" idx="0"/>
              <a:endCxn id="19497" idx="1"/>
            </p:cNvCxnSpPr>
            <p:nvPr/>
          </p:nvCxnSpPr>
          <p:spPr bwMode="auto">
            <a:xfrm rot="5400000" flipH="1">
              <a:off x="3306" y="2061"/>
              <a:ext cx="772" cy="469"/>
            </a:xfrm>
            <a:prstGeom prst="bentConnector2">
              <a:avLst/>
            </a:prstGeom>
            <a:noFill/>
            <a:ln w="12700">
              <a:solidFill>
                <a:schemeClr val="tx1"/>
              </a:solidFill>
              <a:miter lim="800000"/>
              <a:headEnd type="none" w="lg" len="lg"/>
              <a:tailEnd type="none" w="lg" len="lg"/>
            </a:ln>
          </p:spPr>
        </p:cxnSp>
        <p:grpSp>
          <p:nvGrpSpPr>
            <p:cNvPr id="19477" name="Group 75"/>
            <p:cNvGrpSpPr>
              <a:grpSpLocks/>
            </p:cNvGrpSpPr>
            <p:nvPr/>
          </p:nvGrpSpPr>
          <p:grpSpPr bwMode="auto">
            <a:xfrm rot="5400000" flipH="1" flipV="1">
              <a:off x="3257" y="1768"/>
              <a:ext cx="112" cy="287"/>
              <a:chOff x="3450" y="2313"/>
              <a:chExt cx="111" cy="216"/>
            </a:xfrm>
          </p:grpSpPr>
          <p:sp>
            <p:nvSpPr>
              <p:cNvPr id="19495" name="Line 7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9496" name="Line 7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9497" name="Line 7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9498" name="Line 7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9499" name="Line 8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9500" name="Line 8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9501" name="Line 8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9478" name="Text Box 83"/>
            <p:cNvSpPr txBox="1">
              <a:spLocks noChangeArrowheads="1"/>
            </p:cNvSpPr>
            <p:nvPr/>
          </p:nvSpPr>
          <p:spPr bwMode="auto">
            <a:xfrm>
              <a:off x="3157" y="1640"/>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cxnSp>
          <p:nvCxnSpPr>
            <p:cNvPr id="19479" name="AutoShape 84"/>
            <p:cNvCxnSpPr>
              <a:cxnSpLocks noChangeShapeType="1"/>
              <a:stCxn id="19494" idx="0"/>
              <a:endCxn id="19490" idx="1"/>
            </p:cNvCxnSpPr>
            <p:nvPr/>
          </p:nvCxnSpPr>
          <p:spPr bwMode="auto">
            <a:xfrm rot="-5400000">
              <a:off x="1892" y="2596"/>
              <a:ext cx="373" cy="279"/>
            </a:xfrm>
            <a:prstGeom prst="bentConnector2">
              <a:avLst/>
            </a:prstGeom>
            <a:noFill/>
            <a:ln w="12700">
              <a:solidFill>
                <a:schemeClr val="tx1"/>
              </a:solidFill>
              <a:miter lim="800000"/>
              <a:headEnd type="none" w="lg" len="lg"/>
              <a:tailEnd type="none" w="lg" len="lg"/>
            </a:ln>
          </p:spPr>
        </p:cxnSp>
        <p:cxnSp>
          <p:nvCxnSpPr>
            <p:cNvPr id="19480" name="AutoShape 85"/>
            <p:cNvCxnSpPr>
              <a:cxnSpLocks noChangeShapeType="1"/>
              <a:stCxn id="19507" idx="2"/>
              <a:endCxn id="19491" idx="1"/>
            </p:cNvCxnSpPr>
            <p:nvPr/>
          </p:nvCxnSpPr>
          <p:spPr bwMode="auto">
            <a:xfrm flipH="1">
              <a:off x="2316" y="2547"/>
              <a:ext cx="251" cy="2"/>
            </a:xfrm>
            <a:prstGeom prst="straightConnector1">
              <a:avLst/>
            </a:prstGeom>
            <a:noFill/>
            <a:ln w="12700">
              <a:solidFill>
                <a:schemeClr val="tx1"/>
              </a:solidFill>
              <a:round/>
              <a:headEnd type="none" w="lg" len="lg"/>
              <a:tailEnd type="none" w="lg" len="lg"/>
            </a:ln>
          </p:spPr>
        </p:cxnSp>
        <p:grpSp>
          <p:nvGrpSpPr>
            <p:cNvPr id="19481" name="Group 86"/>
            <p:cNvGrpSpPr>
              <a:grpSpLocks/>
            </p:cNvGrpSpPr>
            <p:nvPr/>
          </p:nvGrpSpPr>
          <p:grpSpPr bwMode="auto">
            <a:xfrm>
              <a:off x="1392" y="2922"/>
              <a:ext cx="714" cy="404"/>
              <a:chOff x="103" y="2455"/>
              <a:chExt cx="714" cy="404"/>
            </a:xfrm>
          </p:grpSpPr>
          <p:sp>
            <p:nvSpPr>
              <p:cNvPr id="19492" name="Text Box 8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9493" name="Oval 8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9494" name="Text Box 8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9482" name="Text Box 90"/>
            <p:cNvSpPr txBox="1">
              <a:spLocks noChangeArrowheads="1"/>
            </p:cNvSpPr>
            <p:nvPr/>
          </p:nvSpPr>
          <p:spPr bwMode="auto">
            <a:xfrm>
              <a:off x="2744" y="2874"/>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19483" name="Text Box 91"/>
            <p:cNvSpPr txBox="1">
              <a:spLocks noChangeArrowheads="1"/>
            </p:cNvSpPr>
            <p:nvPr/>
          </p:nvSpPr>
          <p:spPr bwMode="auto">
            <a:xfrm>
              <a:off x="2729" y="2278"/>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cxnSp>
          <p:nvCxnSpPr>
            <p:cNvPr id="19484" name="AutoShape 92"/>
            <p:cNvCxnSpPr>
              <a:cxnSpLocks noChangeShapeType="1"/>
              <a:stCxn id="19468" idx="2"/>
              <a:endCxn id="19494" idx="2"/>
            </p:cNvCxnSpPr>
            <p:nvPr/>
          </p:nvCxnSpPr>
          <p:spPr bwMode="auto">
            <a:xfrm rot="10800000">
              <a:off x="1939" y="3326"/>
              <a:ext cx="451" cy="380"/>
            </a:xfrm>
            <a:prstGeom prst="bentConnector2">
              <a:avLst/>
            </a:prstGeom>
            <a:noFill/>
            <a:ln w="12700">
              <a:solidFill>
                <a:schemeClr val="tx1"/>
              </a:solidFill>
              <a:miter lim="800000"/>
              <a:headEnd type="none" w="lg" len="lg"/>
              <a:tailEnd type="none" w="lg" len="lg"/>
            </a:ln>
          </p:spPr>
        </p:cxnSp>
        <p:sp>
          <p:nvSpPr>
            <p:cNvPr id="19485" name="Line 93"/>
            <p:cNvSpPr>
              <a:spLocks noChangeShapeType="1"/>
            </p:cNvSpPr>
            <p:nvPr/>
          </p:nvSpPr>
          <p:spPr bwMode="auto">
            <a:xfrm flipH="1">
              <a:off x="3123" y="1996"/>
              <a:ext cx="298" cy="0"/>
            </a:xfrm>
            <a:prstGeom prst="line">
              <a:avLst/>
            </a:prstGeom>
            <a:noFill/>
            <a:ln w="12700">
              <a:solidFill>
                <a:schemeClr val="tx1"/>
              </a:solidFill>
              <a:round/>
              <a:headEnd type="none" w="lg" len="lg"/>
              <a:tailEnd type="stealth" w="lg" len="lg"/>
            </a:ln>
          </p:spPr>
          <p:txBody>
            <a:bodyPr/>
            <a:lstStyle/>
            <a:p>
              <a:endParaRPr lang="en-US"/>
            </a:p>
          </p:txBody>
        </p:sp>
        <p:sp>
          <p:nvSpPr>
            <p:cNvPr id="19486" name="Text Box 94"/>
            <p:cNvSpPr txBox="1">
              <a:spLocks noChangeArrowheads="1"/>
            </p:cNvSpPr>
            <p:nvPr/>
          </p:nvSpPr>
          <p:spPr bwMode="auto">
            <a:xfrm>
              <a:off x="3169" y="1968"/>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19487" name="Line 95"/>
            <p:cNvSpPr>
              <a:spLocks noChangeShapeType="1"/>
            </p:cNvSpPr>
            <p:nvPr/>
          </p:nvSpPr>
          <p:spPr bwMode="auto">
            <a:xfrm>
              <a:off x="2193" y="2730"/>
              <a:ext cx="255" cy="0"/>
            </a:xfrm>
            <a:prstGeom prst="line">
              <a:avLst/>
            </a:prstGeom>
            <a:noFill/>
            <a:ln w="12700">
              <a:solidFill>
                <a:schemeClr val="tx1"/>
              </a:solidFill>
              <a:round/>
              <a:headEnd type="none" w="lg" len="lg"/>
              <a:tailEnd type="stealth" w="lg" len="lg"/>
            </a:ln>
          </p:spPr>
          <p:txBody>
            <a:bodyPr/>
            <a:lstStyle/>
            <a:p>
              <a:endParaRPr lang="en-US"/>
            </a:p>
          </p:txBody>
        </p:sp>
        <p:sp>
          <p:nvSpPr>
            <p:cNvPr id="19488" name="Text Box 96"/>
            <p:cNvSpPr txBox="1">
              <a:spLocks noChangeArrowheads="1"/>
            </p:cNvSpPr>
            <p:nvPr/>
          </p:nvSpPr>
          <p:spPr bwMode="auto">
            <a:xfrm>
              <a:off x="2103" y="2716"/>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grpSp>
          <p:nvGrpSpPr>
            <p:cNvPr id="19489" name="Group 97"/>
            <p:cNvGrpSpPr>
              <a:grpSpLocks/>
            </p:cNvGrpSpPr>
            <p:nvPr/>
          </p:nvGrpSpPr>
          <p:grpSpPr bwMode="auto">
            <a:xfrm>
              <a:off x="2218" y="2404"/>
              <a:ext cx="97" cy="288"/>
              <a:chOff x="4684" y="2559"/>
              <a:chExt cx="97" cy="288"/>
            </a:xfrm>
          </p:grpSpPr>
          <p:sp>
            <p:nvSpPr>
              <p:cNvPr id="19490" name="Freeform 9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9491" name="Freeform 9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Date Placeholder 5"/>
          <p:cNvSpPr>
            <a:spLocks noGrp="1"/>
          </p:cNvSpPr>
          <p:nvPr>
            <p:ph type="dt" sz="quarter" idx="10"/>
          </p:nvPr>
        </p:nvSpPr>
        <p:spPr>
          <a:noFill/>
        </p:spPr>
        <p:txBody>
          <a:bodyPr/>
          <a:lstStyle/>
          <a:p>
            <a:r>
              <a:rPr lang="en-US"/>
              <a:t>ECEN 301</a:t>
            </a:r>
          </a:p>
        </p:txBody>
      </p:sp>
      <p:sp>
        <p:nvSpPr>
          <p:cNvPr id="20485" name="Footer Placeholder 6"/>
          <p:cNvSpPr>
            <a:spLocks noGrp="1"/>
          </p:cNvSpPr>
          <p:nvPr>
            <p:ph type="ftr" sz="quarter" idx="11"/>
          </p:nvPr>
        </p:nvSpPr>
        <p:spPr>
          <a:noFill/>
        </p:spPr>
        <p:txBody>
          <a:bodyPr/>
          <a:lstStyle/>
          <a:p>
            <a:r>
              <a:rPr lang="en-US"/>
              <a:t>Discussion #18 – Operational Amplifiers</a:t>
            </a:r>
          </a:p>
        </p:txBody>
      </p:sp>
      <p:sp>
        <p:nvSpPr>
          <p:cNvPr id="20486" name="Slide Number Placeholder 7"/>
          <p:cNvSpPr>
            <a:spLocks noGrp="1"/>
          </p:cNvSpPr>
          <p:nvPr>
            <p:ph type="sldNum" sz="quarter" idx="12"/>
          </p:nvPr>
        </p:nvSpPr>
        <p:spPr>
          <a:noFill/>
        </p:spPr>
        <p:txBody>
          <a:bodyPr/>
          <a:lstStyle/>
          <a:p>
            <a:pPr lvl="1"/>
            <a:fld id="{56295BDB-9EE8-4BA8-BEAA-B84D269EC430}" type="slidenum">
              <a:rPr lang="en-US"/>
              <a:pPr lvl="1"/>
              <a:t>32</a:t>
            </a:fld>
            <a:endParaRPr lang="en-US"/>
          </a:p>
        </p:txBody>
      </p:sp>
      <p:sp>
        <p:nvSpPr>
          <p:cNvPr id="20487" name="Rectangle 2"/>
          <p:cNvSpPr>
            <a:spLocks noGrp="1" noChangeArrowheads="1"/>
          </p:cNvSpPr>
          <p:nvPr>
            <p:ph type="title"/>
          </p:nvPr>
        </p:nvSpPr>
        <p:spPr/>
        <p:txBody>
          <a:bodyPr/>
          <a:lstStyle/>
          <a:p>
            <a:r>
              <a:rPr lang="en-US" smtClean="0"/>
              <a:t>Op-Amps – Closed-Loop Mode</a:t>
            </a:r>
          </a:p>
        </p:txBody>
      </p:sp>
      <p:graphicFrame>
        <p:nvGraphicFramePr>
          <p:cNvPr id="903171" name="Group 3"/>
          <p:cNvGraphicFramePr>
            <a:graphicFrameLocks noGrp="1"/>
          </p:cNvGraphicFramePr>
          <p:nvPr>
            <p:ph sz="half" idx="1"/>
          </p:nvPr>
        </p:nvGraphicFramePr>
        <p:xfrm>
          <a:off x="406400" y="1333500"/>
          <a:ext cx="8356600" cy="4648200"/>
        </p:xfrm>
        <a:graphic>
          <a:graphicData uri="http://schemas.openxmlformats.org/drawingml/2006/table">
            <a:tbl>
              <a:tblPr/>
              <a:tblGrid>
                <a:gridCol w="1574800"/>
                <a:gridCol w="3735388"/>
                <a:gridCol w="3046412"/>
              </a:tblGrid>
              <a:tr h="7239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dirty="0" smtClean="0">
                        <a:ln>
                          <a:noFill/>
                        </a:ln>
                        <a:solidFill>
                          <a:schemeClr val="bg2"/>
                        </a:solidFill>
                        <a:effectLst/>
                        <a:latin typeface="Times New Roman" pitchFamily="18" charset="0"/>
                      </a:endParaRPr>
                    </a:p>
                  </a:txBody>
                  <a:tcPr horzOverflow="overflow">
                    <a:lnL cap="flat">
                      <a:noFill/>
                    </a:lnL>
                    <a:lnR w="28575" cap="flat" cmpd="sng" algn="ctr">
                      <a:solidFill>
                        <a:schemeClr val="tx1"/>
                      </a:solidFill>
                      <a:prstDash val="solid"/>
                      <a:round/>
                      <a:headEnd type="none" w="lg" len="lg"/>
                      <a:tailEnd type="none" w="lg" len="lg"/>
                    </a:lnR>
                    <a:lnT cap="fla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Circuit Diagram</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A</a:t>
                      </a:r>
                      <a:r>
                        <a:rPr kumimoji="0" lang="en-US" sz="2800" b="1" i="0" u="none" strike="noStrike" cap="none" normalizeH="0" baseline="-25000" smtClean="0">
                          <a:ln>
                            <a:noFill/>
                          </a:ln>
                          <a:solidFill>
                            <a:schemeClr val="bg2"/>
                          </a:solidFill>
                          <a:effectLst/>
                          <a:latin typeface="Times New Roman" pitchFamily="18" charset="0"/>
                        </a:rPr>
                        <a:t>CL</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r>
              <a:tr h="16764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Inverting Amplifier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dirty="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2479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Summing Amplifier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20482" name="Object 25"/>
          <p:cNvGraphicFramePr>
            <a:graphicFrameLocks noChangeAspect="1"/>
          </p:cNvGraphicFramePr>
          <p:nvPr>
            <p:ph sz="quarter" idx="2"/>
          </p:nvPr>
        </p:nvGraphicFramePr>
        <p:xfrm>
          <a:off x="6096000" y="3810000"/>
          <a:ext cx="2209800" cy="1984375"/>
        </p:xfrm>
        <a:graphic>
          <a:graphicData uri="http://schemas.openxmlformats.org/presentationml/2006/ole">
            <p:oleObj spid="_x0000_s20482" name="Equation" r:id="rId3" imgW="990360" imgH="888840" progId="Equation.3">
              <p:embed/>
            </p:oleObj>
          </a:graphicData>
        </a:graphic>
      </p:graphicFrame>
      <p:grpSp>
        <p:nvGrpSpPr>
          <p:cNvPr id="20508" name="Group 26"/>
          <p:cNvGrpSpPr>
            <a:grpSpLocks/>
          </p:cNvGrpSpPr>
          <p:nvPr/>
        </p:nvGrpSpPr>
        <p:grpSpPr bwMode="auto">
          <a:xfrm>
            <a:off x="2919413" y="2238375"/>
            <a:ext cx="1792287" cy="1420813"/>
            <a:chOff x="4488" y="2935"/>
            <a:chExt cx="1129" cy="895"/>
          </a:xfrm>
        </p:grpSpPr>
        <p:sp>
          <p:nvSpPr>
            <p:cNvPr id="20607" name="AutoShape 27"/>
            <p:cNvSpPr>
              <a:spLocks noChangeArrowheads="1"/>
            </p:cNvSpPr>
            <p:nvPr/>
          </p:nvSpPr>
          <p:spPr bwMode="auto">
            <a:xfrm rot="5400000" flipH="1">
              <a:off x="5014" y="3153"/>
              <a:ext cx="388" cy="32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0608" name="Text Box 28"/>
            <p:cNvSpPr txBox="1">
              <a:spLocks noChangeArrowheads="1"/>
            </p:cNvSpPr>
            <p:nvPr/>
          </p:nvSpPr>
          <p:spPr bwMode="auto">
            <a:xfrm>
              <a:off x="5020" y="3116"/>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0609" name="Text Box 29"/>
            <p:cNvSpPr txBox="1">
              <a:spLocks noChangeArrowheads="1"/>
            </p:cNvSpPr>
            <p:nvPr/>
          </p:nvSpPr>
          <p:spPr bwMode="auto">
            <a:xfrm>
              <a:off x="5004" y="3304"/>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0610" name="Line 30"/>
            <p:cNvSpPr>
              <a:spLocks noChangeShapeType="1"/>
            </p:cNvSpPr>
            <p:nvPr/>
          </p:nvSpPr>
          <p:spPr bwMode="auto">
            <a:xfrm flipH="1">
              <a:off x="4908" y="3411"/>
              <a:ext cx="139" cy="0"/>
            </a:xfrm>
            <a:prstGeom prst="line">
              <a:avLst/>
            </a:prstGeom>
            <a:noFill/>
            <a:ln w="12700">
              <a:solidFill>
                <a:schemeClr val="tx1"/>
              </a:solidFill>
              <a:round/>
              <a:headEnd type="none" w="lg" len="lg"/>
              <a:tailEnd type="none" w="lg" len="lg"/>
            </a:ln>
          </p:spPr>
          <p:txBody>
            <a:bodyPr/>
            <a:lstStyle/>
            <a:p>
              <a:endParaRPr lang="en-US"/>
            </a:p>
          </p:txBody>
        </p:sp>
        <p:sp>
          <p:nvSpPr>
            <p:cNvPr id="20611" name="Oval 31"/>
            <p:cNvSpPr>
              <a:spLocks noChangeArrowheads="1"/>
            </p:cNvSpPr>
            <p:nvPr/>
          </p:nvSpPr>
          <p:spPr bwMode="auto">
            <a:xfrm>
              <a:off x="4871" y="3391"/>
              <a:ext cx="40" cy="39"/>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612" name="Oval 32"/>
            <p:cNvSpPr>
              <a:spLocks noChangeArrowheads="1"/>
            </p:cNvSpPr>
            <p:nvPr/>
          </p:nvSpPr>
          <p:spPr bwMode="auto">
            <a:xfrm>
              <a:off x="4868" y="3206"/>
              <a:ext cx="40" cy="39"/>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613" name="Line 33"/>
            <p:cNvSpPr>
              <a:spLocks noChangeShapeType="1"/>
            </p:cNvSpPr>
            <p:nvPr/>
          </p:nvSpPr>
          <p:spPr bwMode="auto">
            <a:xfrm flipH="1">
              <a:off x="4908" y="3226"/>
              <a:ext cx="139" cy="0"/>
            </a:xfrm>
            <a:prstGeom prst="line">
              <a:avLst/>
            </a:prstGeom>
            <a:noFill/>
            <a:ln w="12700">
              <a:solidFill>
                <a:schemeClr val="tx1"/>
              </a:solidFill>
              <a:round/>
              <a:headEnd type="none" w="lg" len="lg"/>
              <a:tailEnd type="none" w="lg" len="lg"/>
            </a:ln>
          </p:spPr>
          <p:txBody>
            <a:bodyPr/>
            <a:lstStyle/>
            <a:p>
              <a:endParaRPr lang="en-US"/>
            </a:p>
          </p:txBody>
        </p:sp>
        <p:sp>
          <p:nvSpPr>
            <p:cNvPr id="20614" name="Line 34"/>
            <p:cNvSpPr>
              <a:spLocks noChangeShapeType="1"/>
            </p:cNvSpPr>
            <p:nvPr/>
          </p:nvSpPr>
          <p:spPr bwMode="auto">
            <a:xfrm flipH="1">
              <a:off x="5366" y="3314"/>
              <a:ext cx="138" cy="0"/>
            </a:xfrm>
            <a:prstGeom prst="line">
              <a:avLst/>
            </a:prstGeom>
            <a:noFill/>
            <a:ln w="12700">
              <a:solidFill>
                <a:schemeClr val="tx1"/>
              </a:solidFill>
              <a:round/>
              <a:headEnd type="none" w="lg" len="lg"/>
              <a:tailEnd type="none" w="lg" len="lg"/>
            </a:ln>
          </p:spPr>
          <p:txBody>
            <a:bodyPr/>
            <a:lstStyle/>
            <a:p>
              <a:endParaRPr lang="en-US"/>
            </a:p>
          </p:txBody>
        </p:sp>
        <p:sp>
          <p:nvSpPr>
            <p:cNvPr id="20615" name="Oval 35"/>
            <p:cNvSpPr>
              <a:spLocks noChangeArrowheads="1"/>
            </p:cNvSpPr>
            <p:nvPr/>
          </p:nvSpPr>
          <p:spPr bwMode="auto">
            <a:xfrm>
              <a:off x="5500" y="3294"/>
              <a:ext cx="40" cy="39"/>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616" name="Oval 36"/>
            <p:cNvSpPr>
              <a:spLocks noChangeArrowheads="1"/>
            </p:cNvSpPr>
            <p:nvPr/>
          </p:nvSpPr>
          <p:spPr bwMode="auto">
            <a:xfrm>
              <a:off x="5498" y="3791"/>
              <a:ext cx="40" cy="39"/>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617" name="Oval 37"/>
            <p:cNvSpPr>
              <a:spLocks noChangeArrowheads="1"/>
            </p:cNvSpPr>
            <p:nvPr/>
          </p:nvSpPr>
          <p:spPr bwMode="auto">
            <a:xfrm>
              <a:off x="4783" y="3791"/>
              <a:ext cx="40" cy="39"/>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618" name="AutoShape 38"/>
            <p:cNvCxnSpPr>
              <a:cxnSpLocks noChangeShapeType="1"/>
              <a:stCxn id="20616" idx="2"/>
              <a:endCxn id="20617" idx="6"/>
            </p:cNvCxnSpPr>
            <p:nvPr/>
          </p:nvCxnSpPr>
          <p:spPr bwMode="auto">
            <a:xfrm flipH="1">
              <a:off x="4823" y="3811"/>
              <a:ext cx="675" cy="0"/>
            </a:xfrm>
            <a:prstGeom prst="straightConnector1">
              <a:avLst/>
            </a:prstGeom>
            <a:noFill/>
            <a:ln w="12700">
              <a:solidFill>
                <a:schemeClr val="tx1"/>
              </a:solidFill>
              <a:round/>
              <a:headEnd type="none" w="lg" len="lg"/>
              <a:tailEnd type="none" w="lg" len="lg"/>
            </a:ln>
          </p:spPr>
        </p:cxnSp>
        <p:cxnSp>
          <p:nvCxnSpPr>
            <p:cNvPr id="20619" name="AutoShape 39"/>
            <p:cNvCxnSpPr>
              <a:cxnSpLocks noChangeShapeType="1"/>
              <a:stCxn id="20611" idx="2"/>
              <a:endCxn id="20617" idx="0"/>
            </p:cNvCxnSpPr>
            <p:nvPr/>
          </p:nvCxnSpPr>
          <p:spPr bwMode="auto">
            <a:xfrm rot="10800000" flipV="1">
              <a:off x="4803" y="3411"/>
              <a:ext cx="68" cy="380"/>
            </a:xfrm>
            <a:prstGeom prst="bentConnector2">
              <a:avLst/>
            </a:prstGeom>
            <a:noFill/>
            <a:ln w="12700">
              <a:solidFill>
                <a:schemeClr val="tx1"/>
              </a:solidFill>
              <a:miter lim="800000"/>
              <a:headEnd type="none" w="lg" len="lg"/>
              <a:tailEnd type="none" w="lg" len="lg"/>
            </a:ln>
          </p:spPr>
        </p:cxnSp>
        <p:sp>
          <p:nvSpPr>
            <p:cNvPr id="20620" name="Text Box 40"/>
            <p:cNvSpPr txBox="1">
              <a:spLocks noChangeArrowheads="1"/>
            </p:cNvSpPr>
            <p:nvPr/>
          </p:nvSpPr>
          <p:spPr bwMode="auto">
            <a:xfrm>
              <a:off x="5393" y="3299"/>
              <a:ext cx="224"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endParaRPr lang="en-US" sz="1600"/>
            </a:p>
            <a:p>
              <a:r>
                <a:rPr lang="en-US" sz="1600"/>
                <a:t>–</a:t>
              </a:r>
            </a:p>
          </p:txBody>
        </p:sp>
        <p:grpSp>
          <p:nvGrpSpPr>
            <p:cNvPr id="20621" name="Group 41"/>
            <p:cNvGrpSpPr>
              <a:grpSpLocks/>
            </p:cNvGrpSpPr>
            <p:nvPr/>
          </p:nvGrpSpPr>
          <p:grpSpPr bwMode="auto">
            <a:xfrm rot="5400000" flipH="1" flipV="1">
              <a:off x="5190" y="2895"/>
              <a:ext cx="57" cy="137"/>
              <a:chOff x="3450" y="2313"/>
              <a:chExt cx="111" cy="216"/>
            </a:xfrm>
          </p:grpSpPr>
          <p:sp>
            <p:nvSpPr>
              <p:cNvPr id="20640"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641"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642"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643"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644"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645"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646"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622" name="AutoShape 49"/>
            <p:cNvCxnSpPr>
              <a:cxnSpLocks noChangeShapeType="1"/>
              <a:stCxn id="20612" idx="0"/>
              <a:endCxn id="20640" idx="0"/>
            </p:cNvCxnSpPr>
            <p:nvPr/>
          </p:nvCxnSpPr>
          <p:spPr bwMode="auto">
            <a:xfrm rot="-5400000">
              <a:off x="4900" y="2956"/>
              <a:ext cx="238" cy="262"/>
            </a:xfrm>
            <a:prstGeom prst="bentConnector2">
              <a:avLst/>
            </a:prstGeom>
            <a:noFill/>
            <a:ln w="12700">
              <a:solidFill>
                <a:schemeClr val="tx1"/>
              </a:solidFill>
              <a:miter lim="800000"/>
              <a:headEnd type="none" w="lg" len="lg"/>
              <a:tailEnd type="none" w="lg" len="lg"/>
            </a:ln>
          </p:spPr>
        </p:cxnSp>
        <p:cxnSp>
          <p:nvCxnSpPr>
            <p:cNvPr id="20623" name="AutoShape 50"/>
            <p:cNvCxnSpPr>
              <a:cxnSpLocks noChangeShapeType="1"/>
              <a:stCxn id="20615" idx="0"/>
              <a:endCxn id="20642" idx="1"/>
            </p:cNvCxnSpPr>
            <p:nvPr/>
          </p:nvCxnSpPr>
          <p:spPr bwMode="auto">
            <a:xfrm rot="5400000" flipH="1">
              <a:off x="5239" y="3014"/>
              <a:ext cx="329" cy="232"/>
            </a:xfrm>
            <a:prstGeom prst="bentConnector2">
              <a:avLst/>
            </a:prstGeom>
            <a:noFill/>
            <a:ln w="12700">
              <a:solidFill>
                <a:schemeClr val="tx1"/>
              </a:solidFill>
              <a:miter lim="800000"/>
              <a:headEnd type="none" w="lg" len="lg"/>
              <a:tailEnd type="none" w="lg" len="lg"/>
            </a:ln>
          </p:spPr>
        </p:cxnSp>
        <p:grpSp>
          <p:nvGrpSpPr>
            <p:cNvPr id="20624" name="Group 51"/>
            <p:cNvGrpSpPr>
              <a:grpSpLocks/>
            </p:cNvGrpSpPr>
            <p:nvPr/>
          </p:nvGrpSpPr>
          <p:grpSpPr bwMode="auto">
            <a:xfrm rot="5400000" flipH="1" flipV="1">
              <a:off x="4688" y="3157"/>
              <a:ext cx="56" cy="138"/>
              <a:chOff x="3450" y="2313"/>
              <a:chExt cx="111" cy="216"/>
            </a:xfrm>
          </p:grpSpPr>
          <p:sp>
            <p:nvSpPr>
              <p:cNvPr id="20633"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634"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635"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636"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637"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638"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639"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625" name="AutoShape 59"/>
            <p:cNvCxnSpPr>
              <a:cxnSpLocks noChangeShapeType="1"/>
              <a:stCxn id="20628" idx="0"/>
              <a:endCxn id="20633" idx="0"/>
            </p:cNvCxnSpPr>
            <p:nvPr/>
          </p:nvCxnSpPr>
          <p:spPr bwMode="auto">
            <a:xfrm rot="-5400000">
              <a:off x="4515" y="3281"/>
              <a:ext cx="181" cy="81"/>
            </a:xfrm>
            <a:prstGeom prst="bentConnector2">
              <a:avLst/>
            </a:prstGeom>
            <a:noFill/>
            <a:ln w="12700">
              <a:solidFill>
                <a:schemeClr val="tx1"/>
              </a:solidFill>
              <a:miter lim="800000"/>
              <a:headEnd type="none" w="lg" len="lg"/>
              <a:tailEnd type="none" w="lg" len="lg"/>
            </a:ln>
          </p:spPr>
        </p:cxnSp>
        <p:cxnSp>
          <p:nvCxnSpPr>
            <p:cNvPr id="20626" name="AutoShape 60"/>
            <p:cNvCxnSpPr>
              <a:cxnSpLocks noChangeShapeType="1"/>
              <a:stCxn id="20612" idx="2"/>
              <a:endCxn id="20635" idx="1"/>
            </p:cNvCxnSpPr>
            <p:nvPr/>
          </p:nvCxnSpPr>
          <p:spPr bwMode="auto">
            <a:xfrm flipH="1">
              <a:off x="4785" y="3226"/>
              <a:ext cx="83" cy="1"/>
            </a:xfrm>
            <a:prstGeom prst="straightConnector1">
              <a:avLst/>
            </a:prstGeom>
            <a:noFill/>
            <a:ln w="12700">
              <a:solidFill>
                <a:schemeClr val="tx1"/>
              </a:solidFill>
              <a:round/>
              <a:headEnd type="none" w="lg" len="lg"/>
              <a:tailEnd type="none" w="lg" len="lg"/>
            </a:ln>
          </p:spPr>
        </p:cxnSp>
        <p:sp>
          <p:nvSpPr>
            <p:cNvPr id="20627" name="Oval 61"/>
            <p:cNvSpPr>
              <a:spLocks noChangeArrowheads="1"/>
            </p:cNvSpPr>
            <p:nvPr/>
          </p:nvSpPr>
          <p:spPr bwMode="auto">
            <a:xfrm>
              <a:off x="4488" y="3436"/>
              <a:ext cx="159" cy="157"/>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628" name="Text Box 62"/>
            <p:cNvSpPr txBox="1">
              <a:spLocks noChangeArrowheads="1"/>
            </p:cNvSpPr>
            <p:nvPr/>
          </p:nvSpPr>
          <p:spPr bwMode="auto">
            <a:xfrm>
              <a:off x="4489" y="3412"/>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cxnSp>
          <p:nvCxnSpPr>
            <p:cNvPr id="20629" name="AutoShape 63"/>
            <p:cNvCxnSpPr>
              <a:cxnSpLocks noChangeShapeType="1"/>
              <a:stCxn id="20617" idx="2"/>
              <a:endCxn id="20628" idx="2"/>
            </p:cNvCxnSpPr>
            <p:nvPr/>
          </p:nvCxnSpPr>
          <p:spPr bwMode="auto">
            <a:xfrm rot="10800000">
              <a:off x="4565" y="3624"/>
              <a:ext cx="218" cy="187"/>
            </a:xfrm>
            <a:prstGeom prst="bentConnector2">
              <a:avLst/>
            </a:prstGeom>
            <a:noFill/>
            <a:ln w="12700">
              <a:solidFill>
                <a:schemeClr val="tx1"/>
              </a:solidFill>
              <a:miter lim="800000"/>
              <a:headEnd type="none" w="lg" len="lg"/>
              <a:tailEnd type="none" w="lg" len="lg"/>
            </a:ln>
          </p:spPr>
        </p:cxnSp>
        <p:sp>
          <p:nvSpPr>
            <p:cNvPr id="20630" name="Text Box 64"/>
            <p:cNvSpPr txBox="1">
              <a:spLocks noChangeArrowheads="1"/>
            </p:cNvSpPr>
            <p:nvPr/>
          </p:nvSpPr>
          <p:spPr bwMode="auto">
            <a:xfrm>
              <a:off x="4601" y="3387"/>
              <a:ext cx="200"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a:t>
              </a:r>
            </a:p>
          </p:txBody>
        </p:sp>
        <p:sp>
          <p:nvSpPr>
            <p:cNvPr id="20631" name="Text Box 65"/>
            <p:cNvSpPr txBox="1">
              <a:spLocks noChangeArrowheads="1"/>
            </p:cNvSpPr>
            <p:nvPr/>
          </p:nvSpPr>
          <p:spPr bwMode="auto">
            <a:xfrm>
              <a:off x="4610" y="3051"/>
              <a:ext cx="221"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a:t>
              </a:r>
            </a:p>
          </p:txBody>
        </p:sp>
        <p:sp>
          <p:nvSpPr>
            <p:cNvPr id="20632" name="Text Box 66"/>
            <p:cNvSpPr txBox="1">
              <a:spLocks noChangeArrowheads="1"/>
            </p:cNvSpPr>
            <p:nvPr/>
          </p:nvSpPr>
          <p:spPr bwMode="auto">
            <a:xfrm>
              <a:off x="5137" y="2955"/>
              <a:ext cx="224"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F</a:t>
              </a:r>
            </a:p>
          </p:txBody>
        </p:sp>
      </p:grpSp>
      <p:graphicFrame>
        <p:nvGraphicFramePr>
          <p:cNvPr id="20483" name="Object 67"/>
          <p:cNvGraphicFramePr>
            <a:graphicFrameLocks noChangeAspect="1"/>
          </p:cNvGraphicFramePr>
          <p:nvPr>
            <p:ph sz="quarter" idx="3"/>
          </p:nvPr>
        </p:nvGraphicFramePr>
        <p:xfrm>
          <a:off x="6324600" y="2233613"/>
          <a:ext cx="1671638" cy="1423987"/>
        </p:xfrm>
        <a:graphic>
          <a:graphicData uri="http://schemas.openxmlformats.org/presentationml/2006/ole">
            <p:oleObj spid="_x0000_s20483" name="Equation" r:id="rId4" imgW="774360" imgH="660240" progId="Equation.3">
              <p:embed/>
            </p:oleObj>
          </a:graphicData>
        </a:graphic>
      </p:graphicFrame>
      <p:grpSp>
        <p:nvGrpSpPr>
          <p:cNvPr id="20509" name="Group 68"/>
          <p:cNvGrpSpPr>
            <a:grpSpLocks/>
          </p:cNvGrpSpPr>
          <p:nvPr/>
        </p:nvGrpSpPr>
        <p:grpSpPr bwMode="auto">
          <a:xfrm>
            <a:off x="2667000" y="3810000"/>
            <a:ext cx="2146300" cy="2065338"/>
            <a:chOff x="3250" y="1191"/>
            <a:chExt cx="1352" cy="1301"/>
          </a:xfrm>
        </p:grpSpPr>
        <p:sp>
          <p:nvSpPr>
            <p:cNvPr id="20510" name="AutoShape 69"/>
            <p:cNvSpPr>
              <a:spLocks noChangeArrowheads="1"/>
            </p:cNvSpPr>
            <p:nvPr/>
          </p:nvSpPr>
          <p:spPr bwMode="auto">
            <a:xfrm rot="5400000" flipH="1">
              <a:off x="3957" y="1358"/>
              <a:ext cx="419" cy="34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0511" name="Text Box 70"/>
            <p:cNvSpPr txBox="1">
              <a:spLocks noChangeArrowheads="1"/>
            </p:cNvSpPr>
            <p:nvPr/>
          </p:nvSpPr>
          <p:spPr bwMode="auto">
            <a:xfrm>
              <a:off x="3964" y="1326"/>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0512" name="Text Box 71"/>
            <p:cNvSpPr txBox="1">
              <a:spLocks noChangeArrowheads="1"/>
            </p:cNvSpPr>
            <p:nvPr/>
          </p:nvSpPr>
          <p:spPr bwMode="auto">
            <a:xfrm>
              <a:off x="3948" y="1522"/>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0513" name="Line 72"/>
            <p:cNvSpPr>
              <a:spLocks noChangeShapeType="1"/>
            </p:cNvSpPr>
            <p:nvPr/>
          </p:nvSpPr>
          <p:spPr bwMode="auto">
            <a:xfrm flipH="1">
              <a:off x="3850" y="1633"/>
              <a:ext cx="146" cy="0"/>
            </a:xfrm>
            <a:prstGeom prst="line">
              <a:avLst/>
            </a:prstGeom>
            <a:noFill/>
            <a:ln w="12700">
              <a:solidFill>
                <a:schemeClr val="tx1"/>
              </a:solidFill>
              <a:round/>
              <a:headEnd type="none" w="lg" len="lg"/>
              <a:tailEnd type="none" w="lg" len="lg"/>
            </a:ln>
          </p:spPr>
          <p:txBody>
            <a:bodyPr/>
            <a:lstStyle/>
            <a:p>
              <a:endParaRPr lang="en-US"/>
            </a:p>
          </p:txBody>
        </p:sp>
        <p:sp>
          <p:nvSpPr>
            <p:cNvPr id="20514" name="Oval 73"/>
            <p:cNvSpPr>
              <a:spLocks noChangeArrowheads="1"/>
            </p:cNvSpPr>
            <p:nvPr/>
          </p:nvSpPr>
          <p:spPr bwMode="auto">
            <a:xfrm>
              <a:off x="3810" y="1612"/>
              <a:ext cx="42" cy="42"/>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15" name="Oval 74"/>
            <p:cNvSpPr>
              <a:spLocks noChangeArrowheads="1"/>
            </p:cNvSpPr>
            <p:nvPr/>
          </p:nvSpPr>
          <p:spPr bwMode="auto">
            <a:xfrm>
              <a:off x="3807" y="1412"/>
              <a:ext cx="42" cy="42"/>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16" name="Line 75"/>
            <p:cNvSpPr>
              <a:spLocks noChangeShapeType="1"/>
            </p:cNvSpPr>
            <p:nvPr/>
          </p:nvSpPr>
          <p:spPr bwMode="auto">
            <a:xfrm flipH="1">
              <a:off x="3850" y="1434"/>
              <a:ext cx="146" cy="0"/>
            </a:xfrm>
            <a:prstGeom prst="line">
              <a:avLst/>
            </a:prstGeom>
            <a:noFill/>
            <a:ln w="12700">
              <a:solidFill>
                <a:schemeClr val="tx1"/>
              </a:solidFill>
              <a:round/>
              <a:headEnd type="none" w="lg" len="lg"/>
              <a:tailEnd type="none" w="lg" len="lg"/>
            </a:ln>
          </p:spPr>
          <p:txBody>
            <a:bodyPr/>
            <a:lstStyle/>
            <a:p>
              <a:endParaRPr lang="en-US"/>
            </a:p>
          </p:txBody>
        </p:sp>
        <p:sp>
          <p:nvSpPr>
            <p:cNvPr id="20517" name="Line 76"/>
            <p:cNvSpPr>
              <a:spLocks noChangeShapeType="1"/>
            </p:cNvSpPr>
            <p:nvPr/>
          </p:nvSpPr>
          <p:spPr bwMode="auto">
            <a:xfrm flipH="1">
              <a:off x="4334" y="1528"/>
              <a:ext cx="147" cy="0"/>
            </a:xfrm>
            <a:prstGeom prst="line">
              <a:avLst/>
            </a:prstGeom>
            <a:noFill/>
            <a:ln w="12700">
              <a:solidFill>
                <a:schemeClr val="tx1"/>
              </a:solidFill>
              <a:round/>
              <a:headEnd type="none" w="lg" len="lg"/>
              <a:tailEnd type="none" w="lg" len="lg"/>
            </a:ln>
          </p:spPr>
          <p:txBody>
            <a:bodyPr/>
            <a:lstStyle/>
            <a:p>
              <a:endParaRPr lang="en-US"/>
            </a:p>
          </p:txBody>
        </p:sp>
        <p:sp>
          <p:nvSpPr>
            <p:cNvPr id="20518" name="Oval 77"/>
            <p:cNvSpPr>
              <a:spLocks noChangeArrowheads="1"/>
            </p:cNvSpPr>
            <p:nvPr/>
          </p:nvSpPr>
          <p:spPr bwMode="auto">
            <a:xfrm>
              <a:off x="4477" y="1507"/>
              <a:ext cx="42" cy="42"/>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19" name="Oval 78"/>
            <p:cNvSpPr>
              <a:spLocks noChangeArrowheads="1"/>
            </p:cNvSpPr>
            <p:nvPr/>
          </p:nvSpPr>
          <p:spPr bwMode="auto">
            <a:xfrm>
              <a:off x="4475" y="2044"/>
              <a:ext cx="42" cy="42"/>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20" name="Oval 79"/>
            <p:cNvSpPr>
              <a:spLocks noChangeArrowheads="1"/>
            </p:cNvSpPr>
            <p:nvPr/>
          </p:nvSpPr>
          <p:spPr bwMode="auto">
            <a:xfrm>
              <a:off x="3753" y="2044"/>
              <a:ext cx="42" cy="42"/>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521" name="AutoShape 80"/>
            <p:cNvCxnSpPr>
              <a:cxnSpLocks noChangeShapeType="1"/>
              <a:stCxn id="20519" idx="2"/>
              <a:endCxn id="20520" idx="6"/>
            </p:cNvCxnSpPr>
            <p:nvPr/>
          </p:nvCxnSpPr>
          <p:spPr bwMode="auto">
            <a:xfrm flipH="1">
              <a:off x="3795" y="2065"/>
              <a:ext cx="680" cy="0"/>
            </a:xfrm>
            <a:prstGeom prst="straightConnector1">
              <a:avLst/>
            </a:prstGeom>
            <a:noFill/>
            <a:ln w="12700">
              <a:solidFill>
                <a:schemeClr val="tx1"/>
              </a:solidFill>
              <a:round/>
              <a:headEnd type="none" w="lg" len="lg"/>
              <a:tailEnd type="none" w="lg" len="lg"/>
            </a:ln>
          </p:spPr>
        </p:cxnSp>
        <p:cxnSp>
          <p:nvCxnSpPr>
            <p:cNvPr id="20522" name="AutoShape 81"/>
            <p:cNvCxnSpPr>
              <a:cxnSpLocks noChangeShapeType="1"/>
              <a:stCxn id="20514" idx="2"/>
              <a:endCxn id="20520" idx="0"/>
            </p:cNvCxnSpPr>
            <p:nvPr/>
          </p:nvCxnSpPr>
          <p:spPr bwMode="auto">
            <a:xfrm rot="10800000" flipV="1">
              <a:off x="3774" y="1633"/>
              <a:ext cx="36" cy="411"/>
            </a:xfrm>
            <a:prstGeom prst="bentConnector2">
              <a:avLst/>
            </a:prstGeom>
            <a:noFill/>
            <a:ln w="12700">
              <a:solidFill>
                <a:schemeClr val="tx1"/>
              </a:solidFill>
              <a:miter lim="800000"/>
              <a:headEnd type="none" w="lg" len="lg"/>
              <a:tailEnd type="none" w="lg" len="lg"/>
            </a:ln>
          </p:spPr>
        </p:cxnSp>
        <p:sp>
          <p:nvSpPr>
            <p:cNvPr id="20523" name="Text Box 82"/>
            <p:cNvSpPr txBox="1">
              <a:spLocks noChangeArrowheads="1"/>
            </p:cNvSpPr>
            <p:nvPr/>
          </p:nvSpPr>
          <p:spPr bwMode="auto">
            <a:xfrm>
              <a:off x="4378" y="1525"/>
              <a:ext cx="224"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endParaRPr lang="en-US" sz="1600"/>
            </a:p>
            <a:p>
              <a:r>
                <a:rPr lang="en-US" sz="1600"/>
                <a:t>–</a:t>
              </a:r>
            </a:p>
          </p:txBody>
        </p:sp>
        <p:grpSp>
          <p:nvGrpSpPr>
            <p:cNvPr id="20524" name="Group 83"/>
            <p:cNvGrpSpPr>
              <a:grpSpLocks/>
            </p:cNvGrpSpPr>
            <p:nvPr/>
          </p:nvGrpSpPr>
          <p:grpSpPr bwMode="auto">
            <a:xfrm rot="5400000" flipH="1" flipV="1">
              <a:off x="4147" y="1149"/>
              <a:ext cx="61" cy="146"/>
              <a:chOff x="3450" y="2313"/>
              <a:chExt cx="111" cy="216"/>
            </a:xfrm>
          </p:grpSpPr>
          <p:sp>
            <p:nvSpPr>
              <p:cNvPr id="20600" name="Line 8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601" name="Line 8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602" name="Line 8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603" name="Line 8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604" name="Line 8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605" name="Line 8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606" name="Line 9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525" name="AutoShape 91"/>
            <p:cNvCxnSpPr>
              <a:cxnSpLocks noChangeShapeType="1"/>
              <a:stCxn id="20515" idx="0"/>
              <a:endCxn id="20600" idx="0"/>
            </p:cNvCxnSpPr>
            <p:nvPr/>
          </p:nvCxnSpPr>
          <p:spPr bwMode="auto">
            <a:xfrm rot="-5400000">
              <a:off x="3874" y="1180"/>
              <a:ext cx="186" cy="278"/>
            </a:xfrm>
            <a:prstGeom prst="bentConnector2">
              <a:avLst/>
            </a:prstGeom>
            <a:noFill/>
            <a:ln w="12700">
              <a:solidFill>
                <a:schemeClr val="tx1"/>
              </a:solidFill>
              <a:miter lim="800000"/>
              <a:headEnd type="none" w="lg" len="lg"/>
              <a:tailEnd type="none" w="lg" len="lg"/>
            </a:ln>
          </p:spPr>
        </p:cxnSp>
        <p:cxnSp>
          <p:nvCxnSpPr>
            <p:cNvPr id="20526" name="AutoShape 92"/>
            <p:cNvCxnSpPr>
              <a:cxnSpLocks noChangeShapeType="1"/>
              <a:stCxn id="20518" idx="0"/>
              <a:endCxn id="20602" idx="1"/>
            </p:cNvCxnSpPr>
            <p:nvPr/>
          </p:nvCxnSpPr>
          <p:spPr bwMode="auto">
            <a:xfrm rot="5400000" flipH="1">
              <a:off x="4232" y="1241"/>
              <a:ext cx="286" cy="246"/>
            </a:xfrm>
            <a:prstGeom prst="bentConnector2">
              <a:avLst/>
            </a:prstGeom>
            <a:noFill/>
            <a:ln w="12700">
              <a:solidFill>
                <a:schemeClr val="tx1"/>
              </a:solidFill>
              <a:miter lim="800000"/>
              <a:headEnd type="none" w="lg" len="lg"/>
              <a:tailEnd type="none" w="lg" len="lg"/>
            </a:ln>
          </p:spPr>
        </p:cxnSp>
        <p:grpSp>
          <p:nvGrpSpPr>
            <p:cNvPr id="20527" name="Group 93"/>
            <p:cNvGrpSpPr>
              <a:grpSpLocks/>
            </p:cNvGrpSpPr>
            <p:nvPr/>
          </p:nvGrpSpPr>
          <p:grpSpPr bwMode="auto">
            <a:xfrm rot="5400000" flipH="1" flipV="1">
              <a:off x="3493" y="1361"/>
              <a:ext cx="61" cy="146"/>
              <a:chOff x="3450" y="2313"/>
              <a:chExt cx="111" cy="216"/>
            </a:xfrm>
          </p:grpSpPr>
          <p:sp>
            <p:nvSpPr>
              <p:cNvPr id="20593" name="Line 9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594" name="Line 9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95" name="Line 9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596" name="Line 9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97" name="Line 9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98" name="Line 9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99" name="Line 10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528" name="AutoShape 101"/>
            <p:cNvCxnSpPr>
              <a:cxnSpLocks noChangeShapeType="1"/>
              <a:stCxn id="20531" idx="0"/>
              <a:endCxn id="20593" idx="0"/>
            </p:cNvCxnSpPr>
            <p:nvPr/>
          </p:nvCxnSpPr>
          <p:spPr bwMode="auto">
            <a:xfrm rot="-5400000">
              <a:off x="3379" y="1392"/>
              <a:ext cx="26" cy="120"/>
            </a:xfrm>
            <a:prstGeom prst="bentConnector2">
              <a:avLst/>
            </a:prstGeom>
            <a:noFill/>
            <a:ln w="12700">
              <a:solidFill>
                <a:schemeClr val="tx1"/>
              </a:solidFill>
              <a:miter lim="800000"/>
              <a:headEnd type="none" w="lg" len="lg"/>
              <a:tailEnd type="none" w="lg" len="lg"/>
            </a:ln>
          </p:spPr>
        </p:cxnSp>
        <p:cxnSp>
          <p:nvCxnSpPr>
            <p:cNvPr id="20529" name="AutoShape 102"/>
            <p:cNvCxnSpPr>
              <a:cxnSpLocks noChangeShapeType="1"/>
              <a:stCxn id="20532" idx="2"/>
              <a:endCxn id="20595" idx="1"/>
            </p:cNvCxnSpPr>
            <p:nvPr/>
          </p:nvCxnSpPr>
          <p:spPr bwMode="auto">
            <a:xfrm flipH="1" flipV="1">
              <a:off x="3598" y="1433"/>
              <a:ext cx="79" cy="0"/>
            </a:xfrm>
            <a:prstGeom prst="straightConnector1">
              <a:avLst/>
            </a:prstGeom>
            <a:noFill/>
            <a:ln w="12700">
              <a:solidFill>
                <a:schemeClr val="tx1"/>
              </a:solidFill>
              <a:round/>
              <a:headEnd type="none" w="lg" len="lg"/>
              <a:tailEnd type="none" w="lg" len="lg"/>
            </a:ln>
          </p:spPr>
        </p:cxnSp>
        <p:sp>
          <p:nvSpPr>
            <p:cNvPr id="20530" name="Oval 103"/>
            <p:cNvSpPr>
              <a:spLocks noChangeArrowheads="1"/>
            </p:cNvSpPr>
            <p:nvPr/>
          </p:nvSpPr>
          <p:spPr bwMode="auto">
            <a:xfrm>
              <a:off x="3250" y="1475"/>
              <a:ext cx="169" cy="169"/>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531" name="Text Box 104"/>
            <p:cNvSpPr txBox="1">
              <a:spLocks noChangeArrowheads="1"/>
            </p:cNvSpPr>
            <p:nvPr/>
          </p:nvSpPr>
          <p:spPr bwMode="auto">
            <a:xfrm>
              <a:off x="3256" y="1465"/>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sp>
          <p:nvSpPr>
            <p:cNvPr id="20532" name="Oval 105"/>
            <p:cNvSpPr>
              <a:spLocks noChangeArrowheads="1"/>
            </p:cNvSpPr>
            <p:nvPr/>
          </p:nvSpPr>
          <p:spPr bwMode="auto">
            <a:xfrm>
              <a:off x="3677" y="1412"/>
              <a:ext cx="43" cy="42"/>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533" name="AutoShape 106"/>
            <p:cNvCxnSpPr>
              <a:cxnSpLocks noChangeShapeType="1"/>
              <a:stCxn id="20532" idx="6"/>
              <a:endCxn id="20515" idx="2"/>
            </p:cNvCxnSpPr>
            <p:nvPr/>
          </p:nvCxnSpPr>
          <p:spPr bwMode="auto">
            <a:xfrm>
              <a:off x="3720" y="1433"/>
              <a:ext cx="87" cy="0"/>
            </a:xfrm>
            <a:prstGeom prst="straightConnector1">
              <a:avLst/>
            </a:prstGeom>
            <a:noFill/>
            <a:ln w="12700">
              <a:solidFill>
                <a:schemeClr val="tx1"/>
              </a:solidFill>
              <a:round/>
              <a:headEnd type="none" w="lg" len="lg"/>
              <a:tailEnd type="none" w="lg" len="lg"/>
            </a:ln>
          </p:spPr>
        </p:cxnSp>
        <p:grpSp>
          <p:nvGrpSpPr>
            <p:cNvPr id="20534" name="Group 107"/>
            <p:cNvGrpSpPr>
              <a:grpSpLocks/>
            </p:cNvGrpSpPr>
            <p:nvPr/>
          </p:nvGrpSpPr>
          <p:grpSpPr bwMode="auto">
            <a:xfrm>
              <a:off x="3275" y="1644"/>
              <a:ext cx="122" cy="103"/>
              <a:chOff x="1235" y="3264"/>
              <a:chExt cx="288" cy="216"/>
            </a:xfrm>
          </p:grpSpPr>
          <p:grpSp>
            <p:nvGrpSpPr>
              <p:cNvPr id="20588" name="Group 108"/>
              <p:cNvGrpSpPr>
                <a:grpSpLocks/>
              </p:cNvGrpSpPr>
              <p:nvPr/>
            </p:nvGrpSpPr>
            <p:grpSpPr bwMode="auto">
              <a:xfrm>
                <a:off x="1235" y="3383"/>
                <a:ext cx="288" cy="97"/>
                <a:chOff x="1235" y="3383"/>
                <a:chExt cx="288" cy="97"/>
              </a:xfrm>
            </p:grpSpPr>
            <p:sp>
              <p:nvSpPr>
                <p:cNvPr id="20590" name="Freeform 109"/>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0591" name="Line 110"/>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0592" name="Line 111"/>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0589" name="AutoShape 112"/>
              <p:cNvCxnSpPr>
                <a:cxnSpLocks noChangeShapeType="1"/>
                <a:stCxn id="20590"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grpSp>
          <p:nvGrpSpPr>
            <p:cNvPr id="20535" name="Group 113"/>
            <p:cNvGrpSpPr>
              <a:grpSpLocks/>
            </p:cNvGrpSpPr>
            <p:nvPr/>
          </p:nvGrpSpPr>
          <p:grpSpPr bwMode="auto">
            <a:xfrm rot="5400000" flipH="1" flipV="1">
              <a:off x="3493" y="1715"/>
              <a:ext cx="61" cy="146"/>
              <a:chOff x="3450" y="2313"/>
              <a:chExt cx="111" cy="216"/>
            </a:xfrm>
          </p:grpSpPr>
          <p:sp>
            <p:nvSpPr>
              <p:cNvPr id="20581" name="Line 11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582" name="Line 11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83" name="Line 11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584" name="Line 11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85" name="Line 11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86" name="Line 11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87" name="Line 12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536" name="AutoShape 121"/>
            <p:cNvCxnSpPr>
              <a:cxnSpLocks noChangeShapeType="1"/>
              <a:stCxn id="20539" idx="0"/>
              <a:endCxn id="20581" idx="0"/>
            </p:cNvCxnSpPr>
            <p:nvPr/>
          </p:nvCxnSpPr>
          <p:spPr bwMode="auto">
            <a:xfrm rot="-5400000">
              <a:off x="3379" y="1746"/>
              <a:ext cx="26" cy="120"/>
            </a:xfrm>
            <a:prstGeom prst="bentConnector2">
              <a:avLst/>
            </a:prstGeom>
            <a:noFill/>
            <a:ln w="12700">
              <a:solidFill>
                <a:schemeClr val="tx1"/>
              </a:solidFill>
              <a:miter lim="800000"/>
              <a:headEnd type="none" w="lg" len="lg"/>
              <a:tailEnd type="none" w="lg" len="lg"/>
            </a:ln>
          </p:spPr>
        </p:cxnSp>
        <p:cxnSp>
          <p:nvCxnSpPr>
            <p:cNvPr id="20537" name="AutoShape 122"/>
            <p:cNvCxnSpPr>
              <a:cxnSpLocks noChangeShapeType="1"/>
              <a:stCxn id="20540" idx="2"/>
              <a:endCxn id="20583" idx="1"/>
            </p:cNvCxnSpPr>
            <p:nvPr/>
          </p:nvCxnSpPr>
          <p:spPr bwMode="auto">
            <a:xfrm flipH="1" flipV="1">
              <a:off x="3597" y="1787"/>
              <a:ext cx="80" cy="0"/>
            </a:xfrm>
            <a:prstGeom prst="straightConnector1">
              <a:avLst/>
            </a:prstGeom>
            <a:noFill/>
            <a:ln w="12700">
              <a:solidFill>
                <a:schemeClr val="tx1"/>
              </a:solidFill>
              <a:round/>
              <a:headEnd type="none" w="lg" len="lg"/>
              <a:tailEnd type="none" w="lg" len="lg"/>
            </a:ln>
          </p:spPr>
        </p:cxnSp>
        <p:sp>
          <p:nvSpPr>
            <p:cNvPr id="20538" name="Oval 123"/>
            <p:cNvSpPr>
              <a:spLocks noChangeArrowheads="1"/>
            </p:cNvSpPr>
            <p:nvPr/>
          </p:nvSpPr>
          <p:spPr bwMode="auto">
            <a:xfrm>
              <a:off x="3250" y="1829"/>
              <a:ext cx="169" cy="169"/>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539" name="Text Box 124"/>
            <p:cNvSpPr txBox="1">
              <a:spLocks noChangeArrowheads="1"/>
            </p:cNvSpPr>
            <p:nvPr/>
          </p:nvSpPr>
          <p:spPr bwMode="auto">
            <a:xfrm>
              <a:off x="3256" y="1819"/>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sp>
          <p:nvSpPr>
            <p:cNvPr id="20540" name="Oval 125"/>
            <p:cNvSpPr>
              <a:spLocks noChangeArrowheads="1"/>
            </p:cNvSpPr>
            <p:nvPr/>
          </p:nvSpPr>
          <p:spPr bwMode="auto">
            <a:xfrm>
              <a:off x="3677" y="1766"/>
              <a:ext cx="43" cy="42"/>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20541" name="Group 126"/>
            <p:cNvGrpSpPr>
              <a:grpSpLocks/>
            </p:cNvGrpSpPr>
            <p:nvPr/>
          </p:nvGrpSpPr>
          <p:grpSpPr bwMode="auto">
            <a:xfrm>
              <a:off x="3275" y="1998"/>
              <a:ext cx="122" cy="103"/>
              <a:chOff x="1235" y="3264"/>
              <a:chExt cx="288" cy="216"/>
            </a:xfrm>
          </p:grpSpPr>
          <p:grpSp>
            <p:nvGrpSpPr>
              <p:cNvPr id="20576" name="Group 127"/>
              <p:cNvGrpSpPr>
                <a:grpSpLocks/>
              </p:cNvGrpSpPr>
              <p:nvPr/>
            </p:nvGrpSpPr>
            <p:grpSpPr bwMode="auto">
              <a:xfrm>
                <a:off x="1235" y="3383"/>
                <a:ext cx="288" cy="97"/>
                <a:chOff x="1235" y="3383"/>
                <a:chExt cx="288" cy="97"/>
              </a:xfrm>
            </p:grpSpPr>
            <p:sp>
              <p:nvSpPr>
                <p:cNvPr id="20578" name="Freeform 128"/>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0579" name="Line 129"/>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0580" name="Line 130"/>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0577" name="AutoShape 131"/>
              <p:cNvCxnSpPr>
                <a:cxnSpLocks noChangeShapeType="1"/>
                <a:stCxn id="20578"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grpSp>
          <p:nvGrpSpPr>
            <p:cNvPr id="20542" name="Group 132"/>
            <p:cNvGrpSpPr>
              <a:grpSpLocks/>
            </p:cNvGrpSpPr>
            <p:nvPr/>
          </p:nvGrpSpPr>
          <p:grpSpPr bwMode="auto">
            <a:xfrm rot="5400000" flipH="1" flipV="1">
              <a:off x="3496" y="2107"/>
              <a:ext cx="61" cy="146"/>
              <a:chOff x="3450" y="2313"/>
              <a:chExt cx="111" cy="216"/>
            </a:xfrm>
          </p:grpSpPr>
          <p:sp>
            <p:nvSpPr>
              <p:cNvPr id="20569" name="Line 1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570" name="Line 1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71" name="Line 1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572" name="Line 1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73" name="Line 1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74" name="Line 1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75" name="Line 1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543" name="AutoShape 140"/>
            <p:cNvCxnSpPr>
              <a:cxnSpLocks noChangeShapeType="1"/>
              <a:stCxn id="20546" idx="0"/>
              <a:endCxn id="20569" idx="0"/>
            </p:cNvCxnSpPr>
            <p:nvPr/>
          </p:nvCxnSpPr>
          <p:spPr bwMode="auto">
            <a:xfrm rot="-5400000">
              <a:off x="3382" y="2138"/>
              <a:ext cx="26" cy="119"/>
            </a:xfrm>
            <a:prstGeom prst="bentConnector2">
              <a:avLst/>
            </a:prstGeom>
            <a:noFill/>
            <a:ln w="12700">
              <a:solidFill>
                <a:schemeClr val="tx1"/>
              </a:solidFill>
              <a:miter lim="800000"/>
              <a:headEnd type="none" w="lg" len="lg"/>
              <a:tailEnd type="none" w="lg" len="lg"/>
            </a:ln>
          </p:spPr>
        </p:cxnSp>
        <p:cxnSp>
          <p:nvCxnSpPr>
            <p:cNvPr id="20544" name="AutoShape 141"/>
            <p:cNvCxnSpPr>
              <a:cxnSpLocks noChangeShapeType="1"/>
              <a:stCxn id="20547" idx="2"/>
              <a:endCxn id="20571" idx="1"/>
            </p:cNvCxnSpPr>
            <p:nvPr/>
          </p:nvCxnSpPr>
          <p:spPr bwMode="auto">
            <a:xfrm flipH="1" flipV="1">
              <a:off x="3600" y="2178"/>
              <a:ext cx="80" cy="1"/>
            </a:xfrm>
            <a:prstGeom prst="straightConnector1">
              <a:avLst/>
            </a:prstGeom>
            <a:noFill/>
            <a:ln w="12700">
              <a:solidFill>
                <a:schemeClr val="tx1"/>
              </a:solidFill>
              <a:round/>
              <a:headEnd type="none" w="lg" len="lg"/>
              <a:tailEnd type="none" w="lg" len="lg"/>
            </a:ln>
          </p:spPr>
        </p:cxnSp>
        <p:sp>
          <p:nvSpPr>
            <p:cNvPr id="20545" name="Oval 142"/>
            <p:cNvSpPr>
              <a:spLocks noChangeArrowheads="1"/>
            </p:cNvSpPr>
            <p:nvPr/>
          </p:nvSpPr>
          <p:spPr bwMode="auto">
            <a:xfrm>
              <a:off x="3253" y="2221"/>
              <a:ext cx="169" cy="169"/>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546" name="Text Box 143"/>
            <p:cNvSpPr txBox="1">
              <a:spLocks noChangeArrowheads="1"/>
            </p:cNvSpPr>
            <p:nvPr/>
          </p:nvSpPr>
          <p:spPr bwMode="auto">
            <a:xfrm>
              <a:off x="3259" y="2211"/>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sp>
          <p:nvSpPr>
            <p:cNvPr id="20547" name="Oval 144"/>
            <p:cNvSpPr>
              <a:spLocks noChangeArrowheads="1"/>
            </p:cNvSpPr>
            <p:nvPr/>
          </p:nvSpPr>
          <p:spPr bwMode="auto">
            <a:xfrm>
              <a:off x="3680" y="2157"/>
              <a:ext cx="42" cy="42"/>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20548" name="Group 145"/>
            <p:cNvGrpSpPr>
              <a:grpSpLocks/>
            </p:cNvGrpSpPr>
            <p:nvPr/>
          </p:nvGrpSpPr>
          <p:grpSpPr bwMode="auto">
            <a:xfrm>
              <a:off x="3277" y="2390"/>
              <a:ext cx="122" cy="102"/>
              <a:chOff x="1235" y="3264"/>
              <a:chExt cx="288" cy="216"/>
            </a:xfrm>
          </p:grpSpPr>
          <p:grpSp>
            <p:nvGrpSpPr>
              <p:cNvPr id="20564" name="Group 146"/>
              <p:cNvGrpSpPr>
                <a:grpSpLocks/>
              </p:cNvGrpSpPr>
              <p:nvPr/>
            </p:nvGrpSpPr>
            <p:grpSpPr bwMode="auto">
              <a:xfrm>
                <a:off x="1235" y="3383"/>
                <a:ext cx="288" cy="97"/>
                <a:chOff x="1235" y="3383"/>
                <a:chExt cx="288" cy="97"/>
              </a:xfrm>
            </p:grpSpPr>
            <p:sp>
              <p:nvSpPr>
                <p:cNvPr id="20566" name="Freeform 147"/>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0567" name="Line 148"/>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0568" name="Line 149"/>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0565" name="AutoShape 150"/>
              <p:cNvCxnSpPr>
                <a:cxnSpLocks noChangeShapeType="1"/>
                <a:stCxn id="20566"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cxnSp>
          <p:nvCxnSpPr>
            <p:cNvPr id="20549" name="AutoShape 151"/>
            <p:cNvCxnSpPr>
              <a:cxnSpLocks noChangeShapeType="1"/>
              <a:stCxn id="20532" idx="4"/>
              <a:endCxn id="20540" idx="0"/>
            </p:cNvCxnSpPr>
            <p:nvPr/>
          </p:nvCxnSpPr>
          <p:spPr bwMode="auto">
            <a:xfrm>
              <a:off x="3699" y="1454"/>
              <a:ext cx="0" cy="312"/>
            </a:xfrm>
            <a:prstGeom prst="straightConnector1">
              <a:avLst/>
            </a:prstGeom>
            <a:noFill/>
            <a:ln w="12700">
              <a:solidFill>
                <a:schemeClr val="tx1"/>
              </a:solidFill>
              <a:round/>
              <a:headEnd type="none" w="lg" len="lg"/>
              <a:tailEnd type="none" w="lg" len="lg"/>
            </a:ln>
          </p:spPr>
        </p:cxnSp>
        <p:cxnSp>
          <p:nvCxnSpPr>
            <p:cNvPr id="20550" name="AutoShape 152"/>
            <p:cNvCxnSpPr>
              <a:cxnSpLocks noChangeShapeType="1"/>
              <a:stCxn id="20540" idx="4"/>
              <a:endCxn id="20547" idx="0"/>
            </p:cNvCxnSpPr>
            <p:nvPr/>
          </p:nvCxnSpPr>
          <p:spPr bwMode="auto">
            <a:xfrm>
              <a:off x="3699" y="1808"/>
              <a:ext cx="2" cy="349"/>
            </a:xfrm>
            <a:prstGeom prst="straightConnector1">
              <a:avLst/>
            </a:prstGeom>
            <a:noFill/>
            <a:ln w="12700">
              <a:solidFill>
                <a:schemeClr val="tx1"/>
              </a:solidFill>
              <a:prstDash val="dash"/>
              <a:round/>
              <a:headEnd type="none" w="lg" len="lg"/>
              <a:tailEnd type="none" w="lg" len="lg"/>
            </a:ln>
          </p:spPr>
        </p:cxnSp>
        <p:grpSp>
          <p:nvGrpSpPr>
            <p:cNvPr id="20551" name="Group 153"/>
            <p:cNvGrpSpPr>
              <a:grpSpLocks/>
            </p:cNvGrpSpPr>
            <p:nvPr/>
          </p:nvGrpSpPr>
          <p:grpSpPr bwMode="auto">
            <a:xfrm>
              <a:off x="4044" y="2059"/>
              <a:ext cx="122" cy="102"/>
              <a:chOff x="1235" y="3264"/>
              <a:chExt cx="288" cy="216"/>
            </a:xfrm>
          </p:grpSpPr>
          <p:grpSp>
            <p:nvGrpSpPr>
              <p:cNvPr id="20559" name="Group 154"/>
              <p:cNvGrpSpPr>
                <a:grpSpLocks/>
              </p:cNvGrpSpPr>
              <p:nvPr/>
            </p:nvGrpSpPr>
            <p:grpSpPr bwMode="auto">
              <a:xfrm>
                <a:off x="1235" y="3383"/>
                <a:ext cx="288" cy="97"/>
                <a:chOff x="1235" y="3383"/>
                <a:chExt cx="288" cy="97"/>
              </a:xfrm>
            </p:grpSpPr>
            <p:sp>
              <p:nvSpPr>
                <p:cNvPr id="20561" name="Freeform 155"/>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0562" name="Line 156"/>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0563" name="Line 157"/>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0560" name="AutoShape 158"/>
              <p:cNvCxnSpPr>
                <a:cxnSpLocks noChangeShapeType="1"/>
                <a:stCxn id="20561"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0552" name="Text Box 159"/>
            <p:cNvSpPr txBox="1">
              <a:spLocks noChangeArrowheads="1"/>
            </p:cNvSpPr>
            <p:nvPr/>
          </p:nvSpPr>
          <p:spPr bwMode="auto">
            <a:xfrm>
              <a:off x="3428" y="1984"/>
              <a:ext cx="257"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Sn</a:t>
              </a:r>
            </a:p>
          </p:txBody>
        </p:sp>
        <p:sp>
          <p:nvSpPr>
            <p:cNvPr id="20553" name="Text Box 160"/>
            <p:cNvSpPr txBox="1">
              <a:spLocks noChangeArrowheads="1"/>
            </p:cNvSpPr>
            <p:nvPr/>
          </p:nvSpPr>
          <p:spPr bwMode="auto">
            <a:xfrm>
              <a:off x="3410" y="1584"/>
              <a:ext cx="253"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S2</a:t>
              </a:r>
            </a:p>
          </p:txBody>
        </p:sp>
        <p:sp>
          <p:nvSpPr>
            <p:cNvPr id="20554" name="Text Box 161"/>
            <p:cNvSpPr txBox="1">
              <a:spLocks noChangeArrowheads="1"/>
            </p:cNvSpPr>
            <p:nvPr/>
          </p:nvSpPr>
          <p:spPr bwMode="auto">
            <a:xfrm>
              <a:off x="3410" y="1248"/>
              <a:ext cx="253"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S1</a:t>
              </a:r>
            </a:p>
          </p:txBody>
        </p:sp>
        <p:sp>
          <p:nvSpPr>
            <p:cNvPr id="20555" name="Text Box 162"/>
            <p:cNvSpPr txBox="1">
              <a:spLocks noChangeArrowheads="1"/>
            </p:cNvSpPr>
            <p:nvPr/>
          </p:nvSpPr>
          <p:spPr bwMode="auto">
            <a:xfrm>
              <a:off x="3412" y="2208"/>
              <a:ext cx="236"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Sn</a:t>
              </a:r>
            </a:p>
          </p:txBody>
        </p:sp>
        <p:sp>
          <p:nvSpPr>
            <p:cNvPr id="20556" name="Text Box 163"/>
            <p:cNvSpPr txBox="1">
              <a:spLocks noChangeArrowheads="1"/>
            </p:cNvSpPr>
            <p:nvPr/>
          </p:nvSpPr>
          <p:spPr bwMode="auto">
            <a:xfrm>
              <a:off x="3414" y="1795"/>
              <a:ext cx="232"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S2</a:t>
              </a:r>
            </a:p>
          </p:txBody>
        </p:sp>
        <p:sp>
          <p:nvSpPr>
            <p:cNvPr id="20557" name="Text Box 164"/>
            <p:cNvSpPr txBox="1">
              <a:spLocks noChangeArrowheads="1"/>
            </p:cNvSpPr>
            <p:nvPr/>
          </p:nvSpPr>
          <p:spPr bwMode="auto">
            <a:xfrm>
              <a:off x="3414" y="1440"/>
              <a:ext cx="232"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S1</a:t>
              </a:r>
            </a:p>
          </p:txBody>
        </p:sp>
        <p:sp>
          <p:nvSpPr>
            <p:cNvPr id="20558" name="Text Box 165"/>
            <p:cNvSpPr txBox="1">
              <a:spLocks noChangeArrowheads="1"/>
            </p:cNvSpPr>
            <p:nvPr/>
          </p:nvSpPr>
          <p:spPr bwMode="auto">
            <a:xfrm>
              <a:off x="4128" y="1227"/>
              <a:ext cx="224"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F</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Date Placeholder 5"/>
          <p:cNvSpPr>
            <a:spLocks noGrp="1"/>
          </p:cNvSpPr>
          <p:nvPr>
            <p:ph type="dt" sz="quarter" idx="10"/>
          </p:nvPr>
        </p:nvSpPr>
        <p:spPr>
          <a:noFill/>
        </p:spPr>
        <p:txBody>
          <a:bodyPr/>
          <a:lstStyle/>
          <a:p>
            <a:r>
              <a:rPr lang="en-US"/>
              <a:t>ECEN 301</a:t>
            </a:r>
          </a:p>
        </p:txBody>
      </p:sp>
      <p:sp>
        <p:nvSpPr>
          <p:cNvPr id="21509" name="Footer Placeholder 6"/>
          <p:cNvSpPr>
            <a:spLocks noGrp="1"/>
          </p:cNvSpPr>
          <p:nvPr>
            <p:ph type="ftr" sz="quarter" idx="11"/>
          </p:nvPr>
        </p:nvSpPr>
        <p:spPr>
          <a:noFill/>
        </p:spPr>
        <p:txBody>
          <a:bodyPr/>
          <a:lstStyle/>
          <a:p>
            <a:r>
              <a:rPr lang="en-US"/>
              <a:t>Discussion #18 – Operational Amplifiers</a:t>
            </a:r>
          </a:p>
        </p:txBody>
      </p:sp>
      <p:sp>
        <p:nvSpPr>
          <p:cNvPr id="21510" name="Slide Number Placeholder 7"/>
          <p:cNvSpPr>
            <a:spLocks noGrp="1"/>
          </p:cNvSpPr>
          <p:nvPr>
            <p:ph type="sldNum" sz="quarter" idx="12"/>
          </p:nvPr>
        </p:nvSpPr>
        <p:spPr>
          <a:noFill/>
        </p:spPr>
        <p:txBody>
          <a:bodyPr/>
          <a:lstStyle/>
          <a:p>
            <a:pPr lvl="1"/>
            <a:fld id="{421B418C-9284-48B9-A1C1-E8196365CEF8}" type="slidenum">
              <a:rPr lang="en-US"/>
              <a:pPr lvl="1"/>
              <a:t>33</a:t>
            </a:fld>
            <a:endParaRPr lang="en-US"/>
          </a:p>
        </p:txBody>
      </p:sp>
      <p:sp>
        <p:nvSpPr>
          <p:cNvPr id="21511" name="Rectangle 2"/>
          <p:cNvSpPr>
            <a:spLocks noGrp="1" noChangeArrowheads="1"/>
          </p:cNvSpPr>
          <p:nvPr>
            <p:ph type="title"/>
          </p:nvPr>
        </p:nvSpPr>
        <p:spPr/>
        <p:txBody>
          <a:bodyPr/>
          <a:lstStyle/>
          <a:p>
            <a:r>
              <a:rPr lang="en-US" smtClean="0"/>
              <a:t>Op-Amps – Closed-Loop Mode</a:t>
            </a:r>
          </a:p>
        </p:txBody>
      </p:sp>
      <p:graphicFrame>
        <p:nvGraphicFramePr>
          <p:cNvPr id="904195" name="Group 3"/>
          <p:cNvGraphicFramePr>
            <a:graphicFrameLocks noGrp="1"/>
          </p:cNvGraphicFramePr>
          <p:nvPr>
            <p:ph sz="half" idx="1"/>
          </p:nvPr>
        </p:nvGraphicFramePr>
        <p:xfrm>
          <a:off x="406400" y="1333500"/>
          <a:ext cx="8356600" cy="4708526"/>
        </p:xfrm>
        <a:graphic>
          <a:graphicData uri="http://schemas.openxmlformats.org/drawingml/2006/table">
            <a:tbl>
              <a:tblPr/>
              <a:tblGrid>
                <a:gridCol w="1574800"/>
                <a:gridCol w="3735388"/>
                <a:gridCol w="3046412"/>
              </a:tblGrid>
              <a:tr h="79851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dirty="0" smtClean="0">
                        <a:ln>
                          <a:noFill/>
                        </a:ln>
                        <a:solidFill>
                          <a:schemeClr val="bg2"/>
                        </a:solidFill>
                        <a:effectLst/>
                        <a:latin typeface="Times New Roman" pitchFamily="18" charset="0"/>
                      </a:endParaRPr>
                    </a:p>
                  </a:txBody>
                  <a:tcPr horzOverflow="overflow">
                    <a:lnL cap="flat">
                      <a:noFill/>
                    </a:lnL>
                    <a:lnR w="28575" cap="flat" cmpd="sng" algn="ctr">
                      <a:solidFill>
                        <a:schemeClr val="tx1"/>
                      </a:solidFill>
                      <a:prstDash val="solid"/>
                      <a:round/>
                      <a:headEnd type="none" w="lg" len="lg"/>
                      <a:tailEnd type="none" w="lg" len="lg"/>
                    </a:lnR>
                    <a:lnT cap="fla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Circuit Diagram</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A</a:t>
                      </a:r>
                      <a:r>
                        <a:rPr kumimoji="0" lang="en-US" sz="2800" b="1" i="0" u="none" strike="noStrike" cap="none" normalizeH="0" baseline="-25000" smtClean="0">
                          <a:ln>
                            <a:noFill/>
                          </a:ln>
                          <a:solidFill>
                            <a:schemeClr val="bg2"/>
                          </a:solidFill>
                          <a:effectLst/>
                          <a:latin typeface="Times New Roman" pitchFamily="18" charset="0"/>
                        </a:rPr>
                        <a:t>CL</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r>
              <a:tr h="1754188">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Noninverting Amplifier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dirty="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dirty="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155825">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Voltage Follower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21506" name="Object 25"/>
          <p:cNvGraphicFramePr>
            <a:graphicFrameLocks noChangeAspect="1"/>
          </p:cNvGraphicFramePr>
          <p:nvPr>
            <p:ph sz="quarter" idx="2"/>
          </p:nvPr>
        </p:nvGraphicFramePr>
        <p:xfrm>
          <a:off x="6142038" y="4200525"/>
          <a:ext cx="1879600" cy="1327150"/>
        </p:xfrm>
        <a:graphic>
          <a:graphicData uri="http://schemas.openxmlformats.org/presentationml/2006/ole">
            <p:oleObj spid="_x0000_s21506" name="Equation" r:id="rId3" imgW="647640" imgH="457200" progId="Equation.3">
              <p:embed/>
            </p:oleObj>
          </a:graphicData>
        </a:graphic>
      </p:graphicFrame>
      <p:graphicFrame>
        <p:nvGraphicFramePr>
          <p:cNvPr id="21507" name="Object 26"/>
          <p:cNvGraphicFramePr>
            <a:graphicFrameLocks noChangeAspect="1"/>
          </p:cNvGraphicFramePr>
          <p:nvPr>
            <p:ph sz="quarter" idx="3"/>
          </p:nvPr>
        </p:nvGraphicFramePr>
        <p:xfrm>
          <a:off x="6142038" y="2235200"/>
          <a:ext cx="2163762" cy="1574800"/>
        </p:xfrm>
        <a:graphic>
          <a:graphicData uri="http://schemas.openxmlformats.org/presentationml/2006/ole">
            <p:oleObj spid="_x0000_s21507" name="Equation" r:id="rId4" imgW="977760" imgH="711000" progId="Equation.3">
              <p:embed/>
            </p:oleObj>
          </a:graphicData>
        </a:graphic>
      </p:graphicFrame>
      <p:grpSp>
        <p:nvGrpSpPr>
          <p:cNvPr id="21532" name="Group 27"/>
          <p:cNvGrpSpPr>
            <a:grpSpLocks/>
          </p:cNvGrpSpPr>
          <p:nvPr/>
        </p:nvGrpSpPr>
        <p:grpSpPr bwMode="auto">
          <a:xfrm>
            <a:off x="2905125" y="2212975"/>
            <a:ext cx="1792288" cy="1487488"/>
            <a:chOff x="3271" y="1079"/>
            <a:chExt cx="1129" cy="937"/>
          </a:xfrm>
        </p:grpSpPr>
        <p:sp>
          <p:nvSpPr>
            <p:cNvPr id="21556" name="AutoShape 28"/>
            <p:cNvSpPr>
              <a:spLocks noChangeArrowheads="1"/>
            </p:cNvSpPr>
            <p:nvPr/>
          </p:nvSpPr>
          <p:spPr bwMode="auto">
            <a:xfrm rot="5400000" flipH="1">
              <a:off x="3812" y="1281"/>
              <a:ext cx="374" cy="326"/>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1557" name="Text Box 29"/>
            <p:cNvSpPr txBox="1">
              <a:spLocks noChangeArrowheads="1"/>
            </p:cNvSpPr>
            <p:nvPr/>
          </p:nvSpPr>
          <p:spPr bwMode="auto">
            <a:xfrm>
              <a:off x="3809" y="1243"/>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1558" name="Text Box 30"/>
            <p:cNvSpPr txBox="1">
              <a:spLocks noChangeArrowheads="1"/>
            </p:cNvSpPr>
            <p:nvPr/>
          </p:nvSpPr>
          <p:spPr bwMode="auto">
            <a:xfrm>
              <a:off x="3801" y="1426"/>
              <a:ext cx="188" cy="211"/>
            </a:xfrm>
            <a:prstGeom prst="rect">
              <a:avLst/>
            </a:prstGeom>
            <a:noFill/>
            <a:ln w="12700">
              <a:noFill/>
              <a:miter lim="800000"/>
              <a:headEnd type="none" w="lg" len="lg"/>
              <a:tailEnd type="none" w="lg" len="lg"/>
            </a:ln>
          </p:spPr>
          <p:txBody>
            <a:bodyPr wrap="none">
              <a:spAutoFit/>
            </a:bodyPr>
            <a:lstStyle/>
            <a:p>
              <a:r>
                <a:rPr lang="en-US" sz="1600"/>
                <a:t>+</a:t>
              </a:r>
            </a:p>
          </p:txBody>
        </p:sp>
        <p:sp>
          <p:nvSpPr>
            <p:cNvPr id="21559" name="Line 31"/>
            <p:cNvSpPr>
              <a:spLocks noChangeShapeType="1"/>
            </p:cNvSpPr>
            <p:nvPr/>
          </p:nvSpPr>
          <p:spPr bwMode="auto">
            <a:xfrm flipH="1">
              <a:off x="3697" y="1538"/>
              <a:ext cx="139" cy="0"/>
            </a:xfrm>
            <a:prstGeom prst="line">
              <a:avLst/>
            </a:prstGeom>
            <a:noFill/>
            <a:ln w="12700">
              <a:solidFill>
                <a:schemeClr val="tx1"/>
              </a:solidFill>
              <a:round/>
              <a:headEnd type="none" w="lg" len="lg"/>
              <a:tailEnd type="none" w="lg" len="lg"/>
            </a:ln>
          </p:spPr>
          <p:txBody>
            <a:bodyPr/>
            <a:lstStyle/>
            <a:p>
              <a:endParaRPr lang="en-US"/>
            </a:p>
          </p:txBody>
        </p:sp>
        <p:sp>
          <p:nvSpPr>
            <p:cNvPr id="21560" name="Oval 32"/>
            <p:cNvSpPr>
              <a:spLocks noChangeArrowheads="1"/>
            </p:cNvSpPr>
            <p:nvPr/>
          </p:nvSpPr>
          <p:spPr bwMode="auto">
            <a:xfrm>
              <a:off x="3659" y="1519"/>
              <a:ext cx="40" cy="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61" name="Oval 33"/>
            <p:cNvSpPr>
              <a:spLocks noChangeArrowheads="1"/>
            </p:cNvSpPr>
            <p:nvPr/>
          </p:nvSpPr>
          <p:spPr bwMode="auto">
            <a:xfrm>
              <a:off x="3656" y="1340"/>
              <a:ext cx="40" cy="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62" name="Line 34"/>
            <p:cNvSpPr>
              <a:spLocks noChangeShapeType="1"/>
            </p:cNvSpPr>
            <p:nvPr/>
          </p:nvSpPr>
          <p:spPr bwMode="auto">
            <a:xfrm flipH="1">
              <a:off x="3697" y="1359"/>
              <a:ext cx="139" cy="0"/>
            </a:xfrm>
            <a:prstGeom prst="line">
              <a:avLst/>
            </a:prstGeom>
            <a:noFill/>
            <a:ln w="12700">
              <a:solidFill>
                <a:schemeClr val="tx1"/>
              </a:solidFill>
              <a:round/>
              <a:headEnd type="none" w="lg" len="lg"/>
              <a:tailEnd type="none" w="lg" len="lg"/>
            </a:ln>
          </p:spPr>
          <p:txBody>
            <a:bodyPr/>
            <a:lstStyle/>
            <a:p>
              <a:endParaRPr lang="en-US"/>
            </a:p>
          </p:txBody>
        </p:sp>
        <p:sp>
          <p:nvSpPr>
            <p:cNvPr id="21563" name="Line 35"/>
            <p:cNvSpPr>
              <a:spLocks noChangeShapeType="1"/>
            </p:cNvSpPr>
            <p:nvPr/>
          </p:nvSpPr>
          <p:spPr bwMode="auto">
            <a:xfrm flipH="1">
              <a:off x="4158" y="1444"/>
              <a:ext cx="140" cy="0"/>
            </a:xfrm>
            <a:prstGeom prst="line">
              <a:avLst/>
            </a:prstGeom>
            <a:noFill/>
            <a:ln w="12700">
              <a:solidFill>
                <a:schemeClr val="tx1"/>
              </a:solidFill>
              <a:round/>
              <a:headEnd type="none" w="lg" len="lg"/>
              <a:tailEnd type="none" w="lg" len="lg"/>
            </a:ln>
          </p:spPr>
          <p:txBody>
            <a:bodyPr/>
            <a:lstStyle/>
            <a:p>
              <a:endParaRPr lang="en-US"/>
            </a:p>
          </p:txBody>
        </p:sp>
        <p:sp>
          <p:nvSpPr>
            <p:cNvPr id="21564" name="Oval 36"/>
            <p:cNvSpPr>
              <a:spLocks noChangeArrowheads="1"/>
            </p:cNvSpPr>
            <p:nvPr/>
          </p:nvSpPr>
          <p:spPr bwMode="auto">
            <a:xfrm>
              <a:off x="4294" y="1425"/>
              <a:ext cx="40" cy="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65" name="Oval 37"/>
            <p:cNvSpPr>
              <a:spLocks noChangeArrowheads="1"/>
            </p:cNvSpPr>
            <p:nvPr/>
          </p:nvSpPr>
          <p:spPr bwMode="auto">
            <a:xfrm>
              <a:off x="4292" y="1905"/>
              <a:ext cx="40" cy="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66" name="Text Box 38"/>
            <p:cNvSpPr txBox="1">
              <a:spLocks noChangeArrowheads="1"/>
            </p:cNvSpPr>
            <p:nvPr/>
          </p:nvSpPr>
          <p:spPr bwMode="auto">
            <a:xfrm>
              <a:off x="4176" y="1440"/>
              <a:ext cx="224"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endParaRPr lang="en-US" sz="1600"/>
            </a:p>
            <a:p>
              <a:r>
                <a:rPr lang="en-US" sz="1600"/>
                <a:t>–</a:t>
              </a:r>
            </a:p>
          </p:txBody>
        </p:sp>
        <p:grpSp>
          <p:nvGrpSpPr>
            <p:cNvPr id="21567" name="Group 39"/>
            <p:cNvGrpSpPr>
              <a:grpSpLocks/>
            </p:cNvGrpSpPr>
            <p:nvPr/>
          </p:nvGrpSpPr>
          <p:grpSpPr bwMode="auto">
            <a:xfrm rot="5400000" flipH="1" flipV="1">
              <a:off x="3982" y="1037"/>
              <a:ext cx="55" cy="139"/>
              <a:chOff x="3450" y="2313"/>
              <a:chExt cx="111" cy="216"/>
            </a:xfrm>
          </p:grpSpPr>
          <p:sp>
            <p:nvSpPr>
              <p:cNvPr id="21609" name="Line 4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1610" name="Line 4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1611" name="Line 4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1612" name="Line 4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1613" name="Line 4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1614" name="Line 4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615" name="Line 4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1568" name="AutoShape 47"/>
            <p:cNvCxnSpPr>
              <a:cxnSpLocks noChangeShapeType="1"/>
              <a:stCxn id="21561" idx="0"/>
              <a:endCxn id="21609" idx="0"/>
            </p:cNvCxnSpPr>
            <p:nvPr/>
          </p:nvCxnSpPr>
          <p:spPr bwMode="auto">
            <a:xfrm rot="-5400000">
              <a:off x="3694" y="1092"/>
              <a:ext cx="230" cy="266"/>
            </a:xfrm>
            <a:prstGeom prst="bentConnector2">
              <a:avLst/>
            </a:prstGeom>
            <a:noFill/>
            <a:ln w="12700">
              <a:solidFill>
                <a:schemeClr val="tx1"/>
              </a:solidFill>
              <a:miter lim="800000"/>
              <a:headEnd type="none" w="lg" len="lg"/>
              <a:tailEnd type="none" w="lg" len="lg"/>
            </a:ln>
          </p:spPr>
        </p:cxnSp>
        <p:cxnSp>
          <p:nvCxnSpPr>
            <p:cNvPr id="21569" name="AutoShape 48"/>
            <p:cNvCxnSpPr>
              <a:cxnSpLocks noChangeShapeType="1"/>
              <a:stCxn id="21564" idx="0"/>
              <a:endCxn id="21611" idx="1"/>
            </p:cNvCxnSpPr>
            <p:nvPr/>
          </p:nvCxnSpPr>
          <p:spPr bwMode="auto">
            <a:xfrm rot="5400000" flipH="1">
              <a:off x="4037" y="1148"/>
              <a:ext cx="319" cy="235"/>
            </a:xfrm>
            <a:prstGeom prst="bentConnector2">
              <a:avLst/>
            </a:prstGeom>
            <a:noFill/>
            <a:ln w="12700">
              <a:solidFill>
                <a:schemeClr val="tx1"/>
              </a:solidFill>
              <a:miter lim="800000"/>
              <a:headEnd type="none" w="lg" len="lg"/>
              <a:tailEnd type="none" w="lg" len="lg"/>
            </a:ln>
          </p:spPr>
        </p:cxnSp>
        <p:grpSp>
          <p:nvGrpSpPr>
            <p:cNvPr id="21570" name="Group 49"/>
            <p:cNvGrpSpPr>
              <a:grpSpLocks/>
            </p:cNvGrpSpPr>
            <p:nvPr/>
          </p:nvGrpSpPr>
          <p:grpSpPr bwMode="auto">
            <a:xfrm rot="5400000" flipH="1" flipV="1">
              <a:off x="3475" y="1470"/>
              <a:ext cx="54" cy="139"/>
              <a:chOff x="3450" y="2313"/>
              <a:chExt cx="111" cy="216"/>
            </a:xfrm>
          </p:grpSpPr>
          <p:sp>
            <p:nvSpPr>
              <p:cNvPr id="21602" name="Line 5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1603" name="Line 5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1604" name="Line 5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1605" name="Line 5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1606" name="Line 5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1607" name="Line 5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608" name="Line 5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1571" name="AutoShape 57"/>
            <p:cNvCxnSpPr>
              <a:cxnSpLocks noChangeShapeType="1"/>
              <a:stCxn id="21574" idx="0"/>
              <a:endCxn id="21602" idx="0"/>
            </p:cNvCxnSpPr>
            <p:nvPr/>
          </p:nvCxnSpPr>
          <p:spPr bwMode="auto">
            <a:xfrm rot="-5400000">
              <a:off x="3351" y="1543"/>
              <a:ext cx="81" cy="85"/>
            </a:xfrm>
            <a:prstGeom prst="bentConnector2">
              <a:avLst/>
            </a:prstGeom>
            <a:noFill/>
            <a:ln w="12700">
              <a:solidFill>
                <a:schemeClr val="tx1"/>
              </a:solidFill>
              <a:miter lim="800000"/>
              <a:headEnd type="none" w="lg" len="lg"/>
              <a:tailEnd type="none" w="lg" len="lg"/>
            </a:ln>
          </p:spPr>
        </p:cxnSp>
        <p:cxnSp>
          <p:nvCxnSpPr>
            <p:cNvPr id="21572" name="AutoShape 58"/>
            <p:cNvCxnSpPr>
              <a:cxnSpLocks noChangeShapeType="1"/>
              <a:stCxn id="21560" idx="2"/>
              <a:endCxn id="21604" idx="1"/>
            </p:cNvCxnSpPr>
            <p:nvPr/>
          </p:nvCxnSpPr>
          <p:spPr bwMode="auto">
            <a:xfrm flipH="1">
              <a:off x="3571" y="1538"/>
              <a:ext cx="88" cy="2"/>
            </a:xfrm>
            <a:prstGeom prst="straightConnector1">
              <a:avLst/>
            </a:prstGeom>
            <a:noFill/>
            <a:ln w="12700">
              <a:solidFill>
                <a:schemeClr val="tx1"/>
              </a:solidFill>
              <a:round/>
              <a:headEnd type="none" w="lg" len="lg"/>
              <a:tailEnd type="none" w="lg" len="lg"/>
            </a:ln>
          </p:spPr>
        </p:cxnSp>
        <p:sp>
          <p:nvSpPr>
            <p:cNvPr id="21573" name="Oval 59"/>
            <p:cNvSpPr>
              <a:spLocks noChangeArrowheads="1"/>
            </p:cNvSpPr>
            <p:nvPr/>
          </p:nvSpPr>
          <p:spPr bwMode="auto">
            <a:xfrm>
              <a:off x="3271" y="1649"/>
              <a:ext cx="161" cy="152"/>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1574" name="Text Box 60"/>
            <p:cNvSpPr txBox="1">
              <a:spLocks noChangeArrowheads="1"/>
            </p:cNvSpPr>
            <p:nvPr/>
          </p:nvSpPr>
          <p:spPr bwMode="auto">
            <a:xfrm>
              <a:off x="3273" y="1626"/>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cxnSp>
          <p:nvCxnSpPr>
            <p:cNvPr id="21575" name="AutoShape 61"/>
            <p:cNvCxnSpPr>
              <a:cxnSpLocks noChangeShapeType="1"/>
              <a:stCxn id="21565" idx="2"/>
              <a:endCxn id="21574" idx="2"/>
            </p:cNvCxnSpPr>
            <p:nvPr/>
          </p:nvCxnSpPr>
          <p:spPr bwMode="auto">
            <a:xfrm rot="10800000">
              <a:off x="3349" y="1838"/>
              <a:ext cx="943" cy="86"/>
            </a:xfrm>
            <a:prstGeom prst="bentConnector2">
              <a:avLst/>
            </a:prstGeom>
            <a:noFill/>
            <a:ln w="12700">
              <a:solidFill>
                <a:schemeClr val="tx1"/>
              </a:solidFill>
              <a:miter lim="800000"/>
              <a:headEnd type="none" w="lg" len="lg"/>
              <a:tailEnd type="none" w="lg" len="lg"/>
            </a:ln>
          </p:spPr>
        </p:cxnSp>
        <p:grpSp>
          <p:nvGrpSpPr>
            <p:cNvPr id="21576" name="Group 62"/>
            <p:cNvGrpSpPr>
              <a:grpSpLocks/>
            </p:cNvGrpSpPr>
            <p:nvPr/>
          </p:nvGrpSpPr>
          <p:grpSpPr bwMode="auto">
            <a:xfrm rot="5400000" flipH="1" flipV="1">
              <a:off x="3465" y="1296"/>
              <a:ext cx="54" cy="139"/>
              <a:chOff x="3450" y="2313"/>
              <a:chExt cx="111" cy="216"/>
            </a:xfrm>
          </p:grpSpPr>
          <p:sp>
            <p:nvSpPr>
              <p:cNvPr id="21595" name="Line 6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1596" name="Line 6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1597" name="Line 6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1598" name="Line 6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1599" name="Line 6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1600" name="Line 6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601" name="Line 6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1577" name="AutoShape 70"/>
            <p:cNvCxnSpPr>
              <a:cxnSpLocks noChangeShapeType="1"/>
              <a:endCxn id="21595" idx="0"/>
            </p:cNvCxnSpPr>
            <p:nvPr/>
          </p:nvCxnSpPr>
          <p:spPr bwMode="auto">
            <a:xfrm>
              <a:off x="3343" y="1371"/>
              <a:ext cx="81" cy="0"/>
            </a:xfrm>
            <a:prstGeom prst="straightConnector1">
              <a:avLst/>
            </a:prstGeom>
            <a:noFill/>
            <a:ln w="12700">
              <a:solidFill>
                <a:schemeClr val="tx1"/>
              </a:solidFill>
              <a:round/>
              <a:headEnd type="none" w="lg" len="lg"/>
              <a:tailEnd type="none" w="lg" len="lg"/>
            </a:ln>
          </p:spPr>
        </p:cxnSp>
        <p:cxnSp>
          <p:nvCxnSpPr>
            <p:cNvPr id="21578" name="AutoShape 71"/>
            <p:cNvCxnSpPr>
              <a:cxnSpLocks noChangeShapeType="1"/>
              <a:endCxn id="21597" idx="1"/>
            </p:cNvCxnSpPr>
            <p:nvPr/>
          </p:nvCxnSpPr>
          <p:spPr bwMode="auto">
            <a:xfrm flipH="1">
              <a:off x="3561" y="1365"/>
              <a:ext cx="87" cy="1"/>
            </a:xfrm>
            <a:prstGeom prst="straightConnector1">
              <a:avLst/>
            </a:prstGeom>
            <a:noFill/>
            <a:ln w="12700">
              <a:solidFill>
                <a:schemeClr val="tx1"/>
              </a:solidFill>
              <a:round/>
              <a:headEnd type="none" w="lg" len="lg"/>
              <a:tailEnd type="none" w="lg" len="lg"/>
            </a:ln>
          </p:spPr>
        </p:cxnSp>
        <p:grpSp>
          <p:nvGrpSpPr>
            <p:cNvPr id="21579" name="Group 72"/>
            <p:cNvGrpSpPr>
              <a:grpSpLocks/>
            </p:cNvGrpSpPr>
            <p:nvPr/>
          </p:nvGrpSpPr>
          <p:grpSpPr bwMode="auto">
            <a:xfrm>
              <a:off x="3282" y="1370"/>
              <a:ext cx="117" cy="92"/>
              <a:chOff x="1235" y="3264"/>
              <a:chExt cx="288" cy="216"/>
            </a:xfrm>
          </p:grpSpPr>
          <p:grpSp>
            <p:nvGrpSpPr>
              <p:cNvPr id="21590" name="Group 73"/>
              <p:cNvGrpSpPr>
                <a:grpSpLocks/>
              </p:cNvGrpSpPr>
              <p:nvPr/>
            </p:nvGrpSpPr>
            <p:grpSpPr bwMode="auto">
              <a:xfrm>
                <a:off x="1235" y="3383"/>
                <a:ext cx="288" cy="97"/>
                <a:chOff x="1235" y="3383"/>
                <a:chExt cx="288" cy="97"/>
              </a:xfrm>
            </p:grpSpPr>
            <p:sp>
              <p:nvSpPr>
                <p:cNvPr id="21592" name="Freeform 74"/>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1593" name="Line 75"/>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1594" name="Line 76"/>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1591" name="AutoShape 77"/>
              <p:cNvCxnSpPr>
                <a:cxnSpLocks noChangeShapeType="1"/>
                <a:stCxn id="21592"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grpSp>
          <p:nvGrpSpPr>
            <p:cNvPr id="21580" name="Group 78"/>
            <p:cNvGrpSpPr>
              <a:grpSpLocks/>
            </p:cNvGrpSpPr>
            <p:nvPr/>
          </p:nvGrpSpPr>
          <p:grpSpPr bwMode="auto">
            <a:xfrm>
              <a:off x="3737" y="1924"/>
              <a:ext cx="117" cy="92"/>
              <a:chOff x="1235" y="3264"/>
              <a:chExt cx="288" cy="216"/>
            </a:xfrm>
          </p:grpSpPr>
          <p:grpSp>
            <p:nvGrpSpPr>
              <p:cNvPr id="21585" name="Group 79"/>
              <p:cNvGrpSpPr>
                <a:grpSpLocks/>
              </p:cNvGrpSpPr>
              <p:nvPr/>
            </p:nvGrpSpPr>
            <p:grpSpPr bwMode="auto">
              <a:xfrm>
                <a:off x="1235" y="3383"/>
                <a:ext cx="288" cy="97"/>
                <a:chOff x="1235" y="3383"/>
                <a:chExt cx="288" cy="97"/>
              </a:xfrm>
            </p:grpSpPr>
            <p:sp>
              <p:nvSpPr>
                <p:cNvPr id="21587" name="Freeform 80"/>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1588" name="Line 81"/>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1589" name="Line 82"/>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1586" name="AutoShape 83"/>
              <p:cNvCxnSpPr>
                <a:cxnSpLocks noChangeShapeType="1"/>
                <a:stCxn id="21587"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1581" name="Text Box 84"/>
            <p:cNvSpPr txBox="1">
              <a:spLocks noChangeArrowheads="1"/>
            </p:cNvSpPr>
            <p:nvPr/>
          </p:nvSpPr>
          <p:spPr bwMode="auto">
            <a:xfrm>
              <a:off x="3463" y="1550"/>
              <a:ext cx="185" cy="173"/>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21582" name="Text Box 85"/>
            <p:cNvSpPr txBox="1">
              <a:spLocks noChangeArrowheads="1"/>
            </p:cNvSpPr>
            <p:nvPr/>
          </p:nvSpPr>
          <p:spPr bwMode="auto">
            <a:xfrm>
              <a:off x="3408" y="1187"/>
              <a:ext cx="221"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a:t>
              </a:r>
            </a:p>
          </p:txBody>
        </p:sp>
        <p:sp>
          <p:nvSpPr>
            <p:cNvPr id="21583" name="Text Box 86"/>
            <p:cNvSpPr txBox="1">
              <a:spLocks noChangeArrowheads="1"/>
            </p:cNvSpPr>
            <p:nvPr/>
          </p:nvSpPr>
          <p:spPr bwMode="auto">
            <a:xfrm>
              <a:off x="3938" y="1112"/>
              <a:ext cx="224"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F</a:t>
              </a:r>
            </a:p>
          </p:txBody>
        </p:sp>
        <p:sp>
          <p:nvSpPr>
            <p:cNvPr id="21584" name="Text Box 87"/>
            <p:cNvSpPr txBox="1">
              <a:spLocks noChangeArrowheads="1"/>
            </p:cNvSpPr>
            <p:nvPr/>
          </p:nvSpPr>
          <p:spPr bwMode="auto">
            <a:xfrm>
              <a:off x="3429" y="1654"/>
              <a:ext cx="200"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a:t>
              </a:r>
            </a:p>
          </p:txBody>
        </p:sp>
      </p:grpSp>
      <p:grpSp>
        <p:nvGrpSpPr>
          <p:cNvPr id="21533" name="Group 88"/>
          <p:cNvGrpSpPr>
            <a:grpSpLocks/>
          </p:cNvGrpSpPr>
          <p:nvPr/>
        </p:nvGrpSpPr>
        <p:grpSpPr bwMode="auto">
          <a:xfrm>
            <a:off x="3079750" y="4375150"/>
            <a:ext cx="1512888" cy="1228725"/>
            <a:chOff x="3381" y="1216"/>
            <a:chExt cx="953" cy="774"/>
          </a:xfrm>
        </p:grpSpPr>
        <p:sp>
          <p:nvSpPr>
            <p:cNvPr id="21534" name="AutoShape 89"/>
            <p:cNvSpPr>
              <a:spLocks noChangeArrowheads="1"/>
            </p:cNvSpPr>
            <p:nvPr/>
          </p:nvSpPr>
          <p:spPr bwMode="auto">
            <a:xfrm rot="5400000" flipH="1">
              <a:off x="3732" y="1247"/>
              <a:ext cx="380" cy="327"/>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1535" name="Text Box 90"/>
            <p:cNvSpPr txBox="1">
              <a:spLocks noChangeArrowheads="1"/>
            </p:cNvSpPr>
            <p:nvPr/>
          </p:nvSpPr>
          <p:spPr bwMode="auto">
            <a:xfrm>
              <a:off x="3731" y="1216"/>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1536" name="Text Box 91"/>
            <p:cNvSpPr txBox="1">
              <a:spLocks noChangeArrowheads="1"/>
            </p:cNvSpPr>
            <p:nvPr/>
          </p:nvSpPr>
          <p:spPr bwMode="auto">
            <a:xfrm>
              <a:off x="3715" y="1400"/>
              <a:ext cx="188" cy="213"/>
            </a:xfrm>
            <a:prstGeom prst="rect">
              <a:avLst/>
            </a:prstGeom>
            <a:noFill/>
            <a:ln w="12700">
              <a:noFill/>
              <a:miter lim="800000"/>
              <a:headEnd type="none" w="lg" len="lg"/>
              <a:tailEnd type="none" w="lg" len="lg"/>
            </a:ln>
          </p:spPr>
          <p:txBody>
            <a:bodyPr wrap="none">
              <a:spAutoFit/>
            </a:bodyPr>
            <a:lstStyle/>
            <a:p>
              <a:r>
                <a:rPr lang="en-US" sz="1600"/>
                <a:t>+</a:t>
              </a:r>
            </a:p>
          </p:txBody>
        </p:sp>
        <p:sp>
          <p:nvSpPr>
            <p:cNvPr id="21537" name="Line 92"/>
            <p:cNvSpPr>
              <a:spLocks noChangeShapeType="1"/>
            </p:cNvSpPr>
            <p:nvPr/>
          </p:nvSpPr>
          <p:spPr bwMode="auto">
            <a:xfrm flipH="1">
              <a:off x="3618" y="1506"/>
              <a:ext cx="140" cy="0"/>
            </a:xfrm>
            <a:prstGeom prst="line">
              <a:avLst/>
            </a:prstGeom>
            <a:noFill/>
            <a:ln w="12700">
              <a:solidFill>
                <a:schemeClr val="tx1"/>
              </a:solidFill>
              <a:round/>
              <a:headEnd type="none" w="lg" len="lg"/>
              <a:tailEnd type="none" w="lg" len="lg"/>
            </a:ln>
          </p:spPr>
          <p:txBody>
            <a:bodyPr/>
            <a:lstStyle/>
            <a:p>
              <a:endParaRPr lang="en-US"/>
            </a:p>
          </p:txBody>
        </p:sp>
        <p:sp>
          <p:nvSpPr>
            <p:cNvPr id="21538" name="Oval 93"/>
            <p:cNvSpPr>
              <a:spLocks noChangeArrowheads="1"/>
            </p:cNvSpPr>
            <p:nvPr/>
          </p:nvSpPr>
          <p:spPr bwMode="auto">
            <a:xfrm>
              <a:off x="3580" y="1486"/>
              <a:ext cx="40" cy="39"/>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39" name="Oval 94"/>
            <p:cNvSpPr>
              <a:spLocks noChangeArrowheads="1"/>
            </p:cNvSpPr>
            <p:nvPr/>
          </p:nvSpPr>
          <p:spPr bwMode="auto">
            <a:xfrm>
              <a:off x="3577" y="1306"/>
              <a:ext cx="40" cy="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40" name="Line 95"/>
            <p:cNvSpPr>
              <a:spLocks noChangeShapeType="1"/>
            </p:cNvSpPr>
            <p:nvPr/>
          </p:nvSpPr>
          <p:spPr bwMode="auto">
            <a:xfrm flipH="1">
              <a:off x="3618" y="1325"/>
              <a:ext cx="140" cy="0"/>
            </a:xfrm>
            <a:prstGeom prst="line">
              <a:avLst/>
            </a:prstGeom>
            <a:noFill/>
            <a:ln w="12700">
              <a:solidFill>
                <a:schemeClr val="tx1"/>
              </a:solidFill>
              <a:round/>
              <a:headEnd type="none" w="lg" len="lg"/>
              <a:tailEnd type="none" w="lg" len="lg"/>
            </a:ln>
          </p:spPr>
          <p:txBody>
            <a:bodyPr/>
            <a:lstStyle/>
            <a:p>
              <a:endParaRPr lang="en-US"/>
            </a:p>
          </p:txBody>
        </p:sp>
        <p:sp>
          <p:nvSpPr>
            <p:cNvPr id="21541" name="Line 96"/>
            <p:cNvSpPr>
              <a:spLocks noChangeShapeType="1"/>
            </p:cNvSpPr>
            <p:nvPr/>
          </p:nvSpPr>
          <p:spPr bwMode="auto">
            <a:xfrm flipH="1">
              <a:off x="4081" y="1411"/>
              <a:ext cx="141" cy="0"/>
            </a:xfrm>
            <a:prstGeom prst="line">
              <a:avLst/>
            </a:prstGeom>
            <a:noFill/>
            <a:ln w="12700">
              <a:solidFill>
                <a:schemeClr val="tx1"/>
              </a:solidFill>
              <a:round/>
              <a:headEnd type="none" w="lg" len="lg"/>
              <a:tailEnd type="none" w="lg" len="lg"/>
            </a:ln>
          </p:spPr>
          <p:txBody>
            <a:bodyPr/>
            <a:lstStyle/>
            <a:p>
              <a:endParaRPr lang="en-US"/>
            </a:p>
          </p:txBody>
        </p:sp>
        <p:sp>
          <p:nvSpPr>
            <p:cNvPr id="21542" name="Oval 97"/>
            <p:cNvSpPr>
              <a:spLocks noChangeArrowheads="1"/>
            </p:cNvSpPr>
            <p:nvPr/>
          </p:nvSpPr>
          <p:spPr bwMode="auto">
            <a:xfrm>
              <a:off x="4218" y="1392"/>
              <a:ext cx="40" cy="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43" name="Oval 98"/>
            <p:cNvSpPr>
              <a:spLocks noChangeArrowheads="1"/>
            </p:cNvSpPr>
            <p:nvPr/>
          </p:nvSpPr>
          <p:spPr bwMode="auto">
            <a:xfrm>
              <a:off x="4216" y="1878"/>
              <a:ext cx="41" cy="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1544" name="Text Box 99"/>
            <p:cNvSpPr txBox="1">
              <a:spLocks noChangeArrowheads="1"/>
            </p:cNvSpPr>
            <p:nvPr/>
          </p:nvSpPr>
          <p:spPr bwMode="auto">
            <a:xfrm>
              <a:off x="4110" y="1384"/>
              <a:ext cx="224"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endParaRPr lang="en-US" sz="1600"/>
            </a:p>
            <a:p>
              <a:r>
                <a:rPr lang="en-US" sz="1600"/>
                <a:t>–</a:t>
              </a:r>
            </a:p>
          </p:txBody>
        </p:sp>
        <p:cxnSp>
          <p:nvCxnSpPr>
            <p:cNvPr id="21545" name="AutoShape 100"/>
            <p:cNvCxnSpPr>
              <a:cxnSpLocks noChangeShapeType="1"/>
              <a:stCxn id="21542" idx="0"/>
              <a:endCxn id="21539" idx="0"/>
            </p:cNvCxnSpPr>
            <p:nvPr/>
          </p:nvCxnSpPr>
          <p:spPr bwMode="auto">
            <a:xfrm rot="5400000" flipH="1">
              <a:off x="3875" y="1028"/>
              <a:ext cx="86" cy="641"/>
            </a:xfrm>
            <a:prstGeom prst="bentConnector3">
              <a:avLst>
                <a:gd name="adj1" fmla="val 267440"/>
              </a:avLst>
            </a:prstGeom>
            <a:noFill/>
            <a:ln w="12700">
              <a:solidFill>
                <a:schemeClr val="tx1"/>
              </a:solidFill>
              <a:miter lim="800000"/>
              <a:headEnd type="none" w="lg" len="lg"/>
              <a:tailEnd type="none" w="lg" len="lg"/>
            </a:ln>
          </p:spPr>
        </p:cxnSp>
        <p:cxnSp>
          <p:nvCxnSpPr>
            <p:cNvPr id="21546" name="AutoShape 101"/>
            <p:cNvCxnSpPr>
              <a:cxnSpLocks noChangeShapeType="1"/>
              <a:stCxn id="21548" idx="0"/>
              <a:endCxn id="21538" idx="2"/>
            </p:cNvCxnSpPr>
            <p:nvPr/>
          </p:nvCxnSpPr>
          <p:spPr bwMode="auto">
            <a:xfrm rot="-5400000">
              <a:off x="3474" y="1490"/>
              <a:ext cx="89" cy="122"/>
            </a:xfrm>
            <a:prstGeom prst="bentConnector2">
              <a:avLst/>
            </a:prstGeom>
            <a:noFill/>
            <a:ln w="12700">
              <a:solidFill>
                <a:schemeClr val="tx1"/>
              </a:solidFill>
              <a:miter lim="800000"/>
              <a:headEnd type="none" w="lg" len="lg"/>
              <a:tailEnd type="none" w="lg" len="lg"/>
            </a:ln>
          </p:spPr>
        </p:cxnSp>
        <p:sp>
          <p:nvSpPr>
            <p:cNvPr id="21547" name="Oval 102"/>
            <p:cNvSpPr>
              <a:spLocks noChangeArrowheads="1"/>
            </p:cNvSpPr>
            <p:nvPr/>
          </p:nvSpPr>
          <p:spPr bwMode="auto">
            <a:xfrm>
              <a:off x="3381" y="1619"/>
              <a:ext cx="161" cy="153"/>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1548" name="Text Box 103"/>
            <p:cNvSpPr txBox="1">
              <a:spLocks noChangeArrowheads="1"/>
            </p:cNvSpPr>
            <p:nvPr/>
          </p:nvSpPr>
          <p:spPr bwMode="auto">
            <a:xfrm>
              <a:off x="3382" y="1595"/>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cxnSp>
          <p:nvCxnSpPr>
            <p:cNvPr id="21549" name="AutoShape 104"/>
            <p:cNvCxnSpPr>
              <a:cxnSpLocks noChangeShapeType="1"/>
              <a:stCxn id="21543" idx="2"/>
              <a:endCxn id="21548" idx="2"/>
            </p:cNvCxnSpPr>
            <p:nvPr/>
          </p:nvCxnSpPr>
          <p:spPr bwMode="auto">
            <a:xfrm rot="10800000">
              <a:off x="3458" y="1807"/>
              <a:ext cx="758" cy="90"/>
            </a:xfrm>
            <a:prstGeom prst="bentConnector2">
              <a:avLst/>
            </a:prstGeom>
            <a:noFill/>
            <a:ln w="12700">
              <a:solidFill>
                <a:schemeClr val="tx1"/>
              </a:solidFill>
              <a:miter lim="800000"/>
              <a:headEnd type="none" w="lg" len="lg"/>
              <a:tailEnd type="none" w="lg" len="lg"/>
            </a:ln>
          </p:spPr>
        </p:cxnSp>
        <p:grpSp>
          <p:nvGrpSpPr>
            <p:cNvPr id="21550" name="Group 105"/>
            <p:cNvGrpSpPr>
              <a:grpSpLocks/>
            </p:cNvGrpSpPr>
            <p:nvPr/>
          </p:nvGrpSpPr>
          <p:grpSpPr bwMode="auto">
            <a:xfrm>
              <a:off x="3659" y="1897"/>
              <a:ext cx="117" cy="93"/>
              <a:chOff x="1235" y="3264"/>
              <a:chExt cx="288" cy="216"/>
            </a:xfrm>
          </p:grpSpPr>
          <p:grpSp>
            <p:nvGrpSpPr>
              <p:cNvPr id="21551" name="Group 106"/>
              <p:cNvGrpSpPr>
                <a:grpSpLocks/>
              </p:cNvGrpSpPr>
              <p:nvPr/>
            </p:nvGrpSpPr>
            <p:grpSpPr bwMode="auto">
              <a:xfrm>
                <a:off x="1235" y="3383"/>
                <a:ext cx="288" cy="97"/>
                <a:chOff x="1235" y="3383"/>
                <a:chExt cx="288" cy="97"/>
              </a:xfrm>
            </p:grpSpPr>
            <p:sp>
              <p:nvSpPr>
                <p:cNvPr id="21553" name="Freeform 107"/>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1554" name="Line 108"/>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1555" name="Line 109"/>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1552" name="AutoShape 110"/>
              <p:cNvCxnSpPr>
                <a:cxnSpLocks noChangeShapeType="1"/>
                <a:stCxn id="21553"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Date Placeholder 5"/>
          <p:cNvSpPr>
            <a:spLocks noGrp="1"/>
          </p:cNvSpPr>
          <p:nvPr>
            <p:ph type="dt" sz="quarter" idx="10"/>
          </p:nvPr>
        </p:nvSpPr>
        <p:spPr>
          <a:noFill/>
        </p:spPr>
        <p:txBody>
          <a:bodyPr/>
          <a:lstStyle/>
          <a:p>
            <a:r>
              <a:rPr lang="en-US"/>
              <a:t>ECEN 301</a:t>
            </a:r>
          </a:p>
        </p:txBody>
      </p:sp>
      <p:sp>
        <p:nvSpPr>
          <p:cNvPr id="22532" name="Footer Placeholder 6"/>
          <p:cNvSpPr>
            <a:spLocks noGrp="1"/>
          </p:cNvSpPr>
          <p:nvPr>
            <p:ph type="ftr" sz="quarter" idx="11"/>
          </p:nvPr>
        </p:nvSpPr>
        <p:spPr>
          <a:noFill/>
        </p:spPr>
        <p:txBody>
          <a:bodyPr/>
          <a:lstStyle/>
          <a:p>
            <a:r>
              <a:rPr lang="en-US"/>
              <a:t>Discussion #18 – Operational Amplifiers</a:t>
            </a:r>
          </a:p>
        </p:txBody>
      </p:sp>
      <p:sp>
        <p:nvSpPr>
          <p:cNvPr id="22533" name="Slide Number Placeholder 7"/>
          <p:cNvSpPr>
            <a:spLocks noGrp="1"/>
          </p:cNvSpPr>
          <p:nvPr>
            <p:ph type="sldNum" sz="quarter" idx="12"/>
          </p:nvPr>
        </p:nvSpPr>
        <p:spPr>
          <a:noFill/>
        </p:spPr>
        <p:txBody>
          <a:bodyPr/>
          <a:lstStyle/>
          <a:p>
            <a:pPr lvl="1"/>
            <a:fld id="{7EAAB6B4-9F48-4C45-808F-F329A9F303C1}" type="slidenum">
              <a:rPr lang="en-US"/>
              <a:pPr lvl="1"/>
              <a:t>34</a:t>
            </a:fld>
            <a:endParaRPr lang="en-US"/>
          </a:p>
        </p:txBody>
      </p:sp>
      <p:sp>
        <p:nvSpPr>
          <p:cNvPr id="22534" name="Rectangle 2"/>
          <p:cNvSpPr>
            <a:spLocks noGrp="1" noChangeArrowheads="1"/>
          </p:cNvSpPr>
          <p:nvPr>
            <p:ph type="title"/>
          </p:nvPr>
        </p:nvSpPr>
        <p:spPr/>
        <p:txBody>
          <a:bodyPr/>
          <a:lstStyle/>
          <a:p>
            <a:r>
              <a:rPr lang="en-US" smtClean="0"/>
              <a:t>Op-Amps – Closed-Loop Mode</a:t>
            </a:r>
          </a:p>
        </p:txBody>
      </p:sp>
      <p:graphicFrame>
        <p:nvGraphicFramePr>
          <p:cNvPr id="905219" name="Group 3"/>
          <p:cNvGraphicFramePr>
            <a:graphicFrameLocks noGrp="1"/>
          </p:cNvGraphicFramePr>
          <p:nvPr>
            <p:ph sz="half" idx="1"/>
          </p:nvPr>
        </p:nvGraphicFramePr>
        <p:xfrm>
          <a:off x="406400" y="1333500"/>
          <a:ext cx="8356600" cy="2921000"/>
        </p:xfrm>
        <a:graphic>
          <a:graphicData uri="http://schemas.openxmlformats.org/drawingml/2006/table">
            <a:tbl>
              <a:tblPr/>
              <a:tblGrid>
                <a:gridCol w="1574800"/>
                <a:gridCol w="3735388"/>
                <a:gridCol w="3046412"/>
              </a:tblGrid>
              <a:tr h="8001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cap="flat">
                      <a:noFill/>
                    </a:lnL>
                    <a:lnR w="28575" cap="flat" cmpd="sng" algn="ctr">
                      <a:solidFill>
                        <a:schemeClr val="tx1"/>
                      </a:solidFill>
                      <a:prstDash val="solid"/>
                      <a:round/>
                      <a:headEnd type="none" w="lg" len="lg"/>
                      <a:tailEnd type="none" w="lg" len="lg"/>
                    </a:lnR>
                    <a:lnT cap="fla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Circuit Diagram</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A</a:t>
                      </a:r>
                      <a:r>
                        <a:rPr kumimoji="0" lang="en-US" sz="2800" b="1" i="0" u="none" strike="noStrike" cap="none" normalizeH="0" baseline="-25000" smtClean="0">
                          <a:ln>
                            <a:noFill/>
                          </a:ln>
                          <a:solidFill>
                            <a:schemeClr val="bg2"/>
                          </a:solidFill>
                          <a:effectLst/>
                          <a:latin typeface="Times New Roman" pitchFamily="18" charset="0"/>
                        </a:rPr>
                        <a:t>CL</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r>
              <a:tr h="21209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Differential Amplifier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22530" name="Object 21"/>
          <p:cNvGraphicFramePr>
            <a:graphicFrameLocks noChangeAspect="1"/>
          </p:cNvGraphicFramePr>
          <p:nvPr>
            <p:ph sz="quarter" idx="3"/>
          </p:nvPr>
        </p:nvGraphicFramePr>
        <p:xfrm>
          <a:off x="5791200" y="2552700"/>
          <a:ext cx="2895600" cy="1106488"/>
        </p:xfrm>
        <a:graphic>
          <a:graphicData uri="http://schemas.openxmlformats.org/presentationml/2006/ole">
            <p:oleObj spid="_x0000_s22530" name="Equation" r:id="rId3" imgW="1130040" imgH="431640" progId="Equation.3">
              <p:embed/>
            </p:oleObj>
          </a:graphicData>
        </a:graphic>
      </p:graphicFrame>
      <p:grpSp>
        <p:nvGrpSpPr>
          <p:cNvPr id="22551" name="Group 22"/>
          <p:cNvGrpSpPr>
            <a:grpSpLocks/>
          </p:cNvGrpSpPr>
          <p:nvPr/>
        </p:nvGrpSpPr>
        <p:grpSpPr bwMode="auto">
          <a:xfrm>
            <a:off x="2638425" y="2314575"/>
            <a:ext cx="2135188" cy="1547813"/>
            <a:chOff x="723" y="973"/>
            <a:chExt cx="1345" cy="975"/>
          </a:xfrm>
        </p:grpSpPr>
        <p:sp>
          <p:nvSpPr>
            <p:cNvPr id="22552" name="AutoShape 23"/>
            <p:cNvSpPr>
              <a:spLocks noChangeArrowheads="1"/>
            </p:cNvSpPr>
            <p:nvPr/>
          </p:nvSpPr>
          <p:spPr bwMode="auto">
            <a:xfrm rot="5400000" flipH="1">
              <a:off x="1481" y="1234"/>
              <a:ext cx="367" cy="308"/>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2553" name="Text Box 24"/>
            <p:cNvSpPr txBox="1">
              <a:spLocks noChangeArrowheads="1"/>
            </p:cNvSpPr>
            <p:nvPr/>
          </p:nvSpPr>
          <p:spPr bwMode="auto">
            <a:xfrm>
              <a:off x="1474" y="1198"/>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2554" name="Text Box 25"/>
            <p:cNvSpPr txBox="1">
              <a:spLocks noChangeArrowheads="1"/>
            </p:cNvSpPr>
            <p:nvPr/>
          </p:nvSpPr>
          <p:spPr bwMode="auto">
            <a:xfrm>
              <a:off x="1474" y="1363"/>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2555" name="Line 26"/>
            <p:cNvSpPr>
              <a:spLocks noChangeShapeType="1"/>
            </p:cNvSpPr>
            <p:nvPr/>
          </p:nvSpPr>
          <p:spPr bwMode="auto">
            <a:xfrm flipH="1">
              <a:off x="1379" y="1479"/>
              <a:ext cx="132" cy="0"/>
            </a:xfrm>
            <a:prstGeom prst="line">
              <a:avLst/>
            </a:prstGeom>
            <a:noFill/>
            <a:ln w="12700">
              <a:solidFill>
                <a:schemeClr val="tx1"/>
              </a:solidFill>
              <a:round/>
              <a:headEnd type="none" w="lg" len="lg"/>
              <a:tailEnd type="none" w="lg" len="lg"/>
            </a:ln>
          </p:spPr>
          <p:txBody>
            <a:bodyPr/>
            <a:lstStyle/>
            <a:p>
              <a:endParaRPr lang="en-US"/>
            </a:p>
          </p:txBody>
        </p:sp>
        <p:sp>
          <p:nvSpPr>
            <p:cNvPr id="22556" name="Oval 27"/>
            <p:cNvSpPr>
              <a:spLocks noChangeArrowheads="1"/>
            </p:cNvSpPr>
            <p:nvPr/>
          </p:nvSpPr>
          <p:spPr bwMode="auto">
            <a:xfrm>
              <a:off x="1343" y="1461"/>
              <a:ext cx="38" cy="36"/>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2557" name="Oval 28"/>
            <p:cNvSpPr>
              <a:spLocks noChangeArrowheads="1"/>
            </p:cNvSpPr>
            <p:nvPr/>
          </p:nvSpPr>
          <p:spPr bwMode="auto">
            <a:xfrm>
              <a:off x="1340" y="1286"/>
              <a:ext cx="38" cy="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2558" name="Line 29"/>
            <p:cNvSpPr>
              <a:spLocks noChangeShapeType="1"/>
            </p:cNvSpPr>
            <p:nvPr/>
          </p:nvSpPr>
          <p:spPr bwMode="auto">
            <a:xfrm flipH="1">
              <a:off x="1379" y="1304"/>
              <a:ext cx="132" cy="0"/>
            </a:xfrm>
            <a:prstGeom prst="line">
              <a:avLst/>
            </a:prstGeom>
            <a:noFill/>
            <a:ln w="12700">
              <a:solidFill>
                <a:schemeClr val="tx1"/>
              </a:solidFill>
              <a:round/>
              <a:headEnd type="none" w="lg" len="lg"/>
              <a:tailEnd type="none" w="lg" len="lg"/>
            </a:ln>
          </p:spPr>
          <p:txBody>
            <a:bodyPr/>
            <a:lstStyle/>
            <a:p>
              <a:endParaRPr lang="en-US"/>
            </a:p>
          </p:txBody>
        </p:sp>
        <p:sp>
          <p:nvSpPr>
            <p:cNvPr id="22559" name="Line 30"/>
            <p:cNvSpPr>
              <a:spLocks noChangeShapeType="1"/>
            </p:cNvSpPr>
            <p:nvPr/>
          </p:nvSpPr>
          <p:spPr bwMode="auto">
            <a:xfrm flipH="1">
              <a:off x="1816" y="1388"/>
              <a:ext cx="133" cy="0"/>
            </a:xfrm>
            <a:prstGeom prst="line">
              <a:avLst/>
            </a:prstGeom>
            <a:noFill/>
            <a:ln w="12700">
              <a:solidFill>
                <a:schemeClr val="tx1"/>
              </a:solidFill>
              <a:round/>
              <a:headEnd type="none" w="lg" len="lg"/>
              <a:tailEnd type="none" w="lg" len="lg"/>
            </a:ln>
          </p:spPr>
          <p:txBody>
            <a:bodyPr/>
            <a:lstStyle/>
            <a:p>
              <a:endParaRPr lang="en-US"/>
            </a:p>
          </p:txBody>
        </p:sp>
        <p:sp>
          <p:nvSpPr>
            <p:cNvPr id="22560" name="Oval 31"/>
            <p:cNvSpPr>
              <a:spLocks noChangeArrowheads="1"/>
            </p:cNvSpPr>
            <p:nvPr/>
          </p:nvSpPr>
          <p:spPr bwMode="auto">
            <a:xfrm>
              <a:off x="1945" y="1369"/>
              <a:ext cx="38" cy="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2561" name="Oval 32"/>
            <p:cNvSpPr>
              <a:spLocks noChangeArrowheads="1"/>
            </p:cNvSpPr>
            <p:nvPr/>
          </p:nvSpPr>
          <p:spPr bwMode="auto">
            <a:xfrm>
              <a:off x="1943" y="1840"/>
              <a:ext cx="38" cy="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2562" name="Text Box 33"/>
            <p:cNvSpPr txBox="1">
              <a:spLocks noChangeArrowheads="1"/>
            </p:cNvSpPr>
            <p:nvPr/>
          </p:nvSpPr>
          <p:spPr bwMode="auto">
            <a:xfrm>
              <a:off x="1844" y="1355"/>
              <a:ext cx="224"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endParaRPr lang="en-US" sz="1600"/>
            </a:p>
            <a:p>
              <a:r>
                <a:rPr lang="en-US" sz="1600"/>
                <a:t>–</a:t>
              </a:r>
            </a:p>
          </p:txBody>
        </p:sp>
        <p:grpSp>
          <p:nvGrpSpPr>
            <p:cNvPr id="22563" name="Group 34"/>
            <p:cNvGrpSpPr>
              <a:grpSpLocks/>
            </p:cNvGrpSpPr>
            <p:nvPr/>
          </p:nvGrpSpPr>
          <p:grpSpPr bwMode="auto">
            <a:xfrm rot="5400000" flipH="1" flipV="1">
              <a:off x="1648" y="990"/>
              <a:ext cx="54" cy="132"/>
              <a:chOff x="3450" y="2313"/>
              <a:chExt cx="111" cy="216"/>
            </a:xfrm>
          </p:grpSpPr>
          <p:sp>
            <p:nvSpPr>
              <p:cNvPr id="22619"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2620"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2621"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2622"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2623"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2624"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2625"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2564" name="Text Box 42"/>
            <p:cNvSpPr txBox="1">
              <a:spLocks noChangeArrowheads="1"/>
            </p:cNvSpPr>
            <p:nvPr/>
          </p:nvSpPr>
          <p:spPr bwMode="auto">
            <a:xfrm>
              <a:off x="1610" y="973"/>
              <a:ext cx="116" cy="173"/>
            </a:xfrm>
            <a:prstGeom prst="rect">
              <a:avLst/>
            </a:prstGeom>
            <a:noFill/>
            <a:ln w="12700">
              <a:noFill/>
              <a:miter lim="800000"/>
              <a:headEnd type="none" w="lg" len="lg"/>
              <a:tailEnd type="none" w="lg" len="lg"/>
            </a:ln>
          </p:spPr>
          <p:txBody>
            <a:bodyPr wrap="none">
              <a:spAutoFit/>
            </a:bodyPr>
            <a:lstStyle/>
            <a:p>
              <a:endParaRPr lang="en-US" b="1" baseline="-25000"/>
            </a:p>
          </p:txBody>
        </p:sp>
        <p:cxnSp>
          <p:nvCxnSpPr>
            <p:cNvPr id="22565" name="AutoShape 43"/>
            <p:cNvCxnSpPr>
              <a:cxnSpLocks noChangeShapeType="1"/>
              <a:stCxn id="22557" idx="0"/>
              <a:endCxn id="22619" idx="0"/>
            </p:cNvCxnSpPr>
            <p:nvPr/>
          </p:nvCxnSpPr>
          <p:spPr bwMode="auto">
            <a:xfrm rot="-5400000">
              <a:off x="1372" y="1049"/>
              <a:ext cx="224" cy="250"/>
            </a:xfrm>
            <a:prstGeom prst="bentConnector2">
              <a:avLst/>
            </a:prstGeom>
            <a:noFill/>
            <a:ln w="12700">
              <a:solidFill>
                <a:schemeClr val="tx1"/>
              </a:solidFill>
              <a:miter lim="800000"/>
              <a:headEnd type="none" w="lg" len="lg"/>
              <a:tailEnd type="none" w="lg" len="lg"/>
            </a:ln>
          </p:spPr>
        </p:cxnSp>
        <p:cxnSp>
          <p:nvCxnSpPr>
            <p:cNvPr id="22566" name="AutoShape 44"/>
            <p:cNvCxnSpPr>
              <a:cxnSpLocks noChangeShapeType="1"/>
              <a:stCxn id="22560" idx="0"/>
              <a:endCxn id="22621" idx="1"/>
            </p:cNvCxnSpPr>
            <p:nvPr/>
          </p:nvCxnSpPr>
          <p:spPr bwMode="auto">
            <a:xfrm rot="5400000" flipH="1">
              <a:off x="1695" y="1101"/>
              <a:ext cx="313" cy="224"/>
            </a:xfrm>
            <a:prstGeom prst="bentConnector2">
              <a:avLst/>
            </a:prstGeom>
            <a:noFill/>
            <a:ln w="12700">
              <a:solidFill>
                <a:schemeClr val="tx1"/>
              </a:solidFill>
              <a:miter lim="800000"/>
              <a:headEnd type="none" w="lg" len="lg"/>
              <a:tailEnd type="none" w="lg" len="lg"/>
            </a:ln>
          </p:spPr>
        </p:cxnSp>
        <p:grpSp>
          <p:nvGrpSpPr>
            <p:cNvPr id="22567" name="Group 45"/>
            <p:cNvGrpSpPr>
              <a:grpSpLocks/>
            </p:cNvGrpSpPr>
            <p:nvPr/>
          </p:nvGrpSpPr>
          <p:grpSpPr bwMode="auto">
            <a:xfrm rot="5400000" flipH="1" flipV="1">
              <a:off x="1167" y="1416"/>
              <a:ext cx="53" cy="132"/>
              <a:chOff x="3450" y="2313"/>
              <a:chExt cx="111" cy="216"/>
            </a:xfrm>
          </p:grpSpPr>
          <p:sp>
            <p:nvSpPr>
              <p:cNvPr id="22612" name="Line 4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2613" name="Line 4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2614" name="Line 4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2615" name="Line 4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2616" name="Line 5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2617" name="Line 5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2618" name="Line 5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2568" name="AutoShape 53"/>
            <p:cNvCxnSpPr>
              <a:cxnSpLocks noChangeShapeType="1"/>
              <a:stCxn id="22571" idx="0"/>
              <a:endCxn id="22612" idx="0"/>
            </p:cNvCxnSpPr>
            <p:nvPr/>
          </p:nvCxnSpPr>
          <p:spPr bwMode="auto">
            <a:xfrm rot="-5400000">
              <a:off x="1058" y="1478"/>
              <a:ext cx="61" cy="77"/>
            </a:xfrm>
            <a:prstGeom prst="bentConnector2">
              <a:avLst/>
            </a:prstGeom>
            <a:noFill/>
            <a:ln w="12700">
              <a:solidFill>
                <a:schemeClr val="tx1"/>
              </a:solidFill>
              <a:miter lim="800000"/>
              <a:headEnd type="none" w="lg" len="lg"/>
              <a:tailEnd type="none" w="lg" len="lg"/>
            </a:ln>
          </p:spPr>
        </p:cxnSp>
        <p:cxnSp>
          <p:nvCxnSpPr>
            <p:cNvPr id="22569" name="AutoShape 54"/>
            <p:cNvCxnSpPr>
              <a:cxnSpLocks noChangeShapeType="1"/>
              <a:stCxn id="22556" idx="2"/>
              <a:endCxn id="22614" idx="1"/>
            </p:cNvCxnSpPr>
            <p:nvPr/>
          </p:nvCxnSpPr>
          <p:spPr bwMode="auto">
            <a:xfrm flipH="1">
              <a:off x="1260" y="1479"/>
              <a:ext cx="83" cy="4"/>
            </a:xfrm>
            <a:prstGeom prst="straightConnector1">
              <a:avLst/>
            </a:prstGeom>
            <a:noFill/>
            <a:ln w="12700">
              <a:solidFill>
                <a:schemeClr val="tx1"/>
              </a:solidFill>
              <a:round/>
              <a:headEnd type="none" w="lg" len="lg"/>
              <a:tailEnd type="none" w="lg" len="lg"/>
            </a:ln>
          </p:spPr>
        </p:cxnSp>
        <p:sp>
          <p:nvSpPr>
            <p:cNvPr id="22570" name="Oval 55"/>
            <p:cNvSpPr>
              <a:spLocks noChangeArrowheads="1"/>
            </p:cNvSpPr>
            <p:nvPr/>
          </p:nvSpPr>
          <p:spPr bwMode="auto">
            <a:xfrm>
              <a:off x="976" y="1589"/>
              <a:ext cx="152" cy="148"/>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2571" name="Text Box 56"/>
            <p:cNvSpPr txBox="1">
              <a:spLocks noChangeArrowheads="1"/>
            </p:cNvSpPr>
            <p:nvPr/>
          </p:nvSpPr>
          <p:spPr bwMode="auto">
            <a:xfrm>
              <a:off x="971" y="1547"/>
              <a:ext cx="157" cy="230"/>
            </a:xfrm>
            <a:prstGeom prst="rect">
              <a:avLst/>
            </a:prstGeom>
            <a:noFill/>
            <a:ln w="12700">
              <a:noFill/>
              <a:miter lim="800000"/>
              <a:headEnd type="none" w="lg" len="lg"/>
              <a:tailEnd type="none" w="lg" len="lg"/>
            </a:ln>
          </p:spPr>
          <p:txBody>
            <a:bodyPr wrap="none">
              <a:spAutoFit/>
            </a:bodyPr>
            <a:lstStyle/>
            <a:p>
              <a:r>
                <a:rPr lang="en-US" sz="900"/>
                <a:t>+</a:t>
              </a:r>
            </a:p>
            <a:p>
              <a:r>
                <a:rPr lang="en-US" sz="900"/>
                <a:t>–</a:t>
              </a:r>
            </a:p>
          </p:txBody>
        </p:sp>
        <p:cxnSp>
          <p:nvCxnSpPr>
            <p:cNvPr id="22572" name="AutoShape 57"/>
            <p:cNvCxnSpPr>
              <a:cxnSpLocks noChangeShapeType="1"/>
              <a:stCxn id="22577" idx="0"/>
              <a:endCxn id="22571" idx="2"/>
            </p:cNvCxnSpPr>
            <p:nvPr/>
          </p:nvCxnSpPr>
          <p:spPr bwMode="auto">
            <a:xfrm flipH="1" flipV="1">
              <a:off x="1050" y="1777"/>
              <a:ext cx="1" cy="63"/>
            </a:xfrm>
            <a:prstGeom prst="straightConnector1">
              <a:avLst/>
            </a:prstGeom>
            <a:noFill/>
            <a:ln w="12700">
              <a:solidFill>
                <a:schemeClr val="tx1"/>
              </a:solidFill>
              <a:round/>
              <a:headEnd type="none" w="lg" len="lg"/>
              <a:tailEnd type="none" w="lg" len="lg"/>
            </a:ln>
          </p:spPr>
        </p:cxnSp>
        <p:grpSp>
          <p:nvGrpSpPr>
            <p:cNvPr id="22573" name="Group 58"/>
            <p:cNvGrpSpPr>
              <a:grpSpLocks/>
            </p:cNvGrpSpPr>
            <p:nvPr/>
          </p:nvGrpSpPr>
          <p:grpSpPr bwMode="auto">
            <a:xfrm rot="5400000" flipH="1" flipV="1">
              <a:off x="1158" y="1245"/>
              <a:ext cx="54" cy="131"/>
              <a:chOff x="3450" y="2313"/>
              <a:chExt cx="111" cy="216"/>
            </a:xfrm>
          </p:grpSpPr>
          <p:sp>
            <p:nvSpPr>
              <p:cNvPr id="22605" name="Line 5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2606" name="Line 6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2607" name="Line 6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2608" name="Line 6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2609" name="Line 6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2610" name="Line 6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2611" name="Line 6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2574" name="AutoShape 66"/>
            <p:cNvCxnSpPr>
              <a:cxnSpLocks noChangeShapeType="1"/>
              <a:stCxn id="22580" idx="0"/>
              <a:endCxn id="22605" idx="0"/>
            </p:cNvCxnSpPr>
            <p:nvPr/>
          </p:nvCxnSpPr>
          <p:spPr bwMode="auto">
            <a:xfrm rot="-5400000">
              <a:off x="927" y="1195"/>
              <a:ext cx="70" cy="314"/>
            </a:xfrm>
            <a:prstGeom prst="bentConnector2">
              <a:avLst/>
            </a:prstGeom>
            <a:noFill/>
            <a:ln w="12700">
              <a:solidFill>
                <a:schemeClr val="tx1"/>
              </a:solidFill>
              <a:miter lim="800000"/>
              <a:headEnd type="none" w="lg" len="lg"/>
              <a:tailEnd type="none" w="lg" len="lg"/>
            </a:ln>
          </p:spPr>
        </p:cxnSp>
        <p:cxnSp>
          <p:nvCxnSpPr>
            <p:cNvPr id="22575" name="AutoShape 67"/>
            <p:cNvCxnSpPr>
              <a:cxnSpLocks noChangeShapeType="1"/>
              <a:endCxn id="22607" idx="1"/>
            </p:cNvCxnSpPr>
            <p:nvPr/>
          </p:nvCxnSpPr>
          <p:spPr bwMode="auto">
            <a:xfrm flipH="1">
              <a:off x="1249" y="1310"/>
              <a:ext cx="83" cy="1"/>
            </a:xfrm>
            <a:prstGeom prst="straightConnector1">
              <a:avLst/>
            </a:prstGeom>
            <a:noFill/>
            <a:ln w="12700">
              <a:solidFill>
                <a:schemeClr val="tx1"/>
              </a:solidFill>
              <a:round/>
              <a:headEnd type="none" w="lg" len="lg"/>
              <a:tailEnd type="none" w="lg" len="lg"/>
            </a:ln>
          </p:spPr>
        </p:cxnSp>
        <p:grpSp>
          <p:nvGrpSpPr>
            <p:cNvPr id="22576" name="Group 68"/>
            <p:cNvGrpSpPr>
              <a:grpSpLocks/>
            </p:cNvGrpSpPr>
            <p:nvPr/>
          </p:nvGrpSpPr>
          <p:grpSpPr bwMode="auto">
            <a:xfrm>
              <a:off x="1418" y="1858"/>
              <a:ext cx="110" cy="90"/>
              <a:chOff x="1235" y="3264"/>
              <a:chExt cx="288" cy="216"/>
            </a:xfrm>
          </p:grpSpPr>
          <p:grpSp>
            <p:nvGrpSpPr>
              <p:cNvPr id="22600" name="Group 69"/>
              <p:cNvGrpSpPr>
                <a:grpSpLocks/>
              </p:cNvGrpSpPr>
              <p:nvPr/>
            </p:nvGrpSpPr>
            <p:grpSpPr bwMode="auto">
              <a:xfrm>
                <a:off x="1235" y="3383"/>
                <a:ext cx="288" cy="97"/>
                <a:chOff x="1235" y="3383"/>
                <a:chExt cx="288" cy="97"/>
              </a:xfrm>
            </p:grpSpPr>
            <p:sp>
              <p:nvSpPr>
                <p:cNvPr id="22602" name="Freeform 70"/>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2603" name="Line 71"/>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2604" name="Line 72"/>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2601" name="AutoShape 73"/>
              <p:cNvCxnSpPr>
                <a:cxnSpLocks noChangeShapeType="1"/>
                <a:stCxn id="22602"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2577" name="Oval 74"/>
            <p:cNvSpPr>
              <a:spLocks noChangeArrowheads="1"/>
            </p:cNvSpPr>
            <p:nvPr/>
          </p:nvSpPr>
          <p:spPr bwMode="auto">
            <a:xfrm>
              <a:off x="1032" y="1840"/>
              <a:ext cx="38" cy="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2578" name="AutoShape 75"/>
            <p:cNvCxnSpPr>
              <a:cxnSpLocks noChangeShapeType="1"/>
              <a:stCxn id="22584" idx="6"/>
              <a:endCxn id="22561" idx="2"/>
            </p:cNvCxnSpPr>
            <p:nvPr/>
          </p:nvCxnSpPr>
          <p:spPr bwMode="auto">
            <a:xfrm>
              <a:off x="1386" y="1858"/>
              <a:ext cx="557" cy="0"/>
            </a:xfrm>
            <a:prstGeom prst="straightConnector1">
              <a:avLst/>
            </a:prstGeom>
            <a:noFill/>
            <a:ln w="12700">
              <a:solidFill>
                <a:schemeClr val="tx1"/>
              </a:solidFill>
              <a:round/>
              <a:headEnd type="none" w="lg" len="lg"/>
              <a:tailEnd type="none" w="lg" len="lg"/>
            </a:ln>
          </p:spPr>
        </p:cxnSp>
        <p:sp>
          <p:nvSpPr>
            <p:cNvPr id="22579" name="Oval 76"/>
            <p:cNvSpPr>
              <a:spLocks noChangeArrowheads="1"/>
            </p:cNvSpPr>
            <p:nvPr/>
          </p:nvSpPr>
          <p:spPr bwMode="auto">
            <a:xfrm>
              <a:off x="723" y="1415"/>
              <a:ext cx="153" cy="148"/>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2580" name="Text Box 77"/>
            <p:cNvSpPr txBox="1">
              <a:spLocks noChangeArrowheads="1"/>
            </p:cNvSpPr>
            <p:nvPr/>
          </p:nvSpPr>
          <p:spPr bwMode="auto">
            <a:xfrm>
              <a:off x="729" y="1387"/>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cxnSp>
          <p:nvCxnSpPr>
            <p:cNvPr id="22581" name="AutoShape 78"/>
            <p:cNvCxnSpPr>
              <a:cxnSpLocks noChangeShapeType="1"/>
              <a:stCxn id="22580" idx="2"/>
              <a:endCxn id="22577" idx="2"/>
            </p:cNvCxnSpPr>
            <p:nvPr/>
          </p:nvCxnSpPr>
          <p:spPr bwMode="auto">
            <a:xfrm rot="16200000" flipH="1">
              <a:off x="789" y="1615"/>
              <a:ext cx="260" cy="227"/>
            </a:xfrm>
            <a:prstGeom prst="bentConnector2">
              <a:avLst/>
            </a:prstGeom>
            <a:noFill/>
            <a:ln w="12700">
              <a:solidFill>
                <a:schemeClr val="tx1"/>
              </a:solidFill>
              <a:miter lim="800000"/>
              <a:headEnd type="none" w="lg" len="lg"/>
              <a:tailEnd type="none" w="lg" len="lg"/>
            </a:ln>
          </p:spPr>
        </p:cxnSp>
        <p:grpSp>
          <p:nvGrpSpPr>
            <p:cNvPr id="22582" name="Group 79"/>
            <p:cNvGrpSpPr>
              <a:grpSpLocks/>
            </p:cNvGrpSpPr>
            <p:nvPr/>
          </p:nvGrpSpPr>
          <p:grpSpPr bwMode="auto">
            <a:xfrm>
              <a:off x="1341" y="1634"/>
              <a:ext cx="51" cy="103"/>
              <a:chOff x="2009" y="2933"/>
              <a:chExt cx="111" cy="216"/>
            </a:xfrm>
          </p:grpSpPr>
          <p:sp>
            <p:nvSpPr>
              <p:cNvPr id="22593" name="Line 8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22594" name="Line 8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22595" name="Line 8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22596" name="Line 8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22597" name="Line 8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22598" name="Line 8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22599" name="Line 8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2583" name="AutoShape 87"/>
            <p:cNvCxnSpPr>
              <a:cxnSpLocks noChangeShapeType="1"/>
              <a:stCxn id="22593" idx="0"/>
              <a:endCxn id="22556" idx="4"/>
            </p:cNvCxnSpPr>
            <p:nvPr/>
          </p:nvCxnSpPr>
          <p:spPr bwMode="auto">
            <a:xfrm flipH="1" flipV="1">
              <a:off x="1362" y="1497"/>
              <a:ext cx="1" cy="137"/>
            </a:xfrm>
            <a:prstGeom prst="straightConnector1">
              <a:avLst/>
            </a:prstGeom>
            <a:noFill/>
            <a:ln w="12700">
              <a:solidFill>
                <a:schemeClr val="tx1"/>
              </a:solidFill>
              <a:round/>
              <a:headEnd type="none" w="lg" len="lg"/>
              <a:tailEnd type="none" w="lg" len="lg"/>
            </a:ln>
          </p:spPr>
        </p:cxnSp>
        <p:sp>
          <p:nvSpPr>
            <p:cNvPr id="22584" name="Oval 88"/>
            <p:cNvSpPr>
              <a:spLocks noChangeArrowheads="1"/>
            </p:cNvSpPr>
            <p:nvPr/>
          </p:nvSpPr>
          <p:spPr bwMode="auto">
            <a:xfrm>
              <a:off x="1348" y="1840"/>
              <a:ext cx="38" cy="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2585" name="AutoShape 89"/>
            <p:cNvCxnSpPr>
              <a:cxnSpLocks noChangeShapeType="1"/>
              <a:stCxn id="22595" idx="1"/>
              <a:endCxn id="22584" idx="0"/>
            </p:cNvCxnSpPr>
            <p:nvPr/>
          </p:nvCxnSpPr>
          <p:spPr bwMode="auto">
            <a:xfrm>
              <a:off x="1367" y="1737"/>
              <a:ext cx="0" cy="103"/>
            </a:xfrm>
            <a:prstGeom prst="straightConnector1">
              <a:avLst/>
            </a:prstGeom>
            <a:noFill/>
            <a:ln w="12700">
              <a:solidFill>
                <a:schemeClr val="tx1"/>
              </a:solidFill>
              <a:round/>
              <a:headEnd type="none" w="lg" len="lg"/>
              <a:tailEnd type="none" w="lg" len="lg"/>
            </a:ln>
          </p:spPr>
        </p:cxnSp>
        <p:cxnSp>
          <p:nvCxnSpPr>
            <p:cNvPr id="22586" name="AutoShape 90"/>
            <p:cNvCxnSpPr>
              <a:cxnSpLocks noChangeShapeType="1"/>
              <a:stCxn id="22584" idx="2"/>
              <a:endCxn id="22577" idx="6"/>
            </p:cNvCxnSpPr>
            <p:nvPr/>
          </p:nvCxnSpPr>
          <p:spPr bwMode="auto">
            <a:xfrm flipH="1">
              <a:off x="1070" y="1858"/>
              <a:ext cx="278" cy="0"/>
            </a:xfrm>
            <a:prstGeom prst="straightConnector1">
              <a:avLst/>
            </a:prstGeom>
            <a:noFill/>
            <a:ln w="12700">
              <a:solidFill>
                <a:schemeClr val="tx1"/>
              </a:solidFill>
              <a:round/>
              <a:headEnd type="none" w="lg" len="lg"/>
              <a:tailEnd type="none" w="lg" len="lg"/>
            </a:ln>
          </p:spPr>
        </p:cxnSp>
        <p:sp>
          <p:nvSpPr>
            <p:cNvPr id="22587" name="Text Box 91"/>
            <p:cNvSpPr txBox="1">
              <a:spLocks noChangeArrowheads="1"/>
            </p:cNvSpPr>
            <p:nvPr/>
          </p:nvSpPr>
          <p:spPr bwMode="auto">
            <a:xfrm>
              <a:off x="1053" y="1123"/>
              <a:ext cx="221"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a:t>
              </a:r>
            </a:p>
          </p:txBody>
        </p:sp>
        <p:sp>
          <p:nvSpPr>
            <p:cNvPr id="22588" name="Text Box 92"/>
            <p:cNvSpPr txBox="1">
              <a:spLocks noChangeArrowheads="1"/>
            </p:cNvSpPr>
            <p:nvPr/>
          </p:nvSpPr>
          <p:spPr bwMode="auto">
            <a:xfrm>
              <a:off x="1082" y="1307"/>
              <a:ext cx="221"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a:t>
              </a:r>
            </a:p>
          </p:txBody>
        </p:sp>
        <p:sp>
          <p:nvSpPr>
            <p:cNvPr id="22589" name="Text Box 93"/>
            <p:cNvSpPr txBox="1">
              <a:spLocks noChangeArrowheads="1"/>
            </p:cNvSpPr>
            <p:nvPr/>
          </p:nvSpPr>
          <p:spPr bwMode="auto">
            <a:xfrm>
              <a:off x="1580" y="1062"/>
              <a:ext cx="224"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F</a:t>
              </a:r>
            </a:p>
          </p:txBody>
        </p:sp>
        <p:sp>
          <p:nvSpPr>
            <p:cNvPr id="22590" name="Text Box 94"/>
            <p:cNvSpPr txBox="1">
              <a:spLocks noChangeArrowheads="1"/>
            </p:cNvSpPr>
            <p:nvPr/>
          </p:nvSpPr>
          <p:spPr bwMode="auto">
            <a:xfrm>
              <a:off x="1356" y="1606"/>
              <a:ext cx="224"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F</a:t>
              </a:r>
            </a:p>
          </p:txBody>
        </p:sp>
        <p:sp>
          <p:nvSpPr>
            <p:cNvPr id="22591" name="Text Box 95"/>
            <p:cNvSpPr txBox="1">
              <a:spLocks noChangeArrowheads="1"/>
            </p:cNvSpPr>
            <p:nvPr/>
          </p:nvSpPr>
          <p:spPr bwMode="auto">
            <a:xfrm>
              <a:off x="842" y="1350"/>
              <a:ext cx="196"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1</a:t>
              </a:r>
            </a:p>
          </p:txBody>
        </p:sp>
        <p:sp>
          <p:nvSpPr>
            <p:cNvPr id="22592" name="Text Box 96"/>
            <p:cNvSpPr txBox="1">
              <a:spLocks noChangeArrowheads="1"/>
            </p:cNvSpPr>
            <p:nvPr/>
          </p:nvSpPr>
          <p:spPr bwMode="auto">
            <a:xfrm>
              <a:off x="1090" y="1563"/>
              <a:ext cx="196"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2</a:t>
              </a:r>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5"/>
          <p:cNvSpPr>
            <a:spLocks noGrp="1"/>
          </p:cNvSpPr>
          <p:nvPr>
            <p:ph type="dt" sz="quarter" idx="10"/>
          </p:nvPr>
        </p:nvSpPr>
        <p:spPr>
          <a:noFill/>
        </p:spPr>
        <p:txBody>
          <a:bodyPr/>
          <a:lstStyle/>
          <a:p>
            <a:r>
              <a:rPr lang="en-US"/>
              <a:t>ECEN 301</a:t>
            </a:r>
          </a:p>
        </p:txBody>
      </p:sp>
      <p:sp>
        <p:nvSpPr>
          <p:cNvPr id="23557" name="Footer Placeholder 6"/>
          <p:cNvSpPr>
            <a:spLocks noGrp="1"/>
          </p:cNvSpPr>
          <p:nvPr>
            <p:ph type="ftr" sz="quarter" idx="11"/>
          </p:nvPr>
        </p:nvSpPr>
        <p:spPr>
          <a:noFill/>
        </p:spPr>
        <p:txBody>
          <a:bodyPr/>
          <a:lstStyle/>
          <a:p>
            <a:r>
              <a:rPr lang="en-US"/>
              <a:t>Discussion #18 – Operational Amplifiers</a:t>
            </a:r>
          </a:p>
        </p:txBody>
      </p:sp>
      <p:sp>
        <p:nvSpPr>
          <p:cNvPr id="23558" name="Slide Number Placeholder 7"/>
          <p:cNvSpPr>
            <a:spLocks noGrp="1"/>
          </p:cNvSpPr>
          <p:nvPr>
            <p:ph type="sldNum" sz="quarter" idx="12"/>
          </p:nvPr>
        </p:nvSpPr>
        <p:spPr>
          <a:noFill/>
        </p:spPr>
        <p:txBody>
          <a:bodyPr/>
          <a:lstStyle/>
          <a:p>
            <a:pPr lvl="1"/>
            <a:fld id="{98F16E1B-D5A3-4396-822D-25726C7DF3BE}" type="slidenum">
              <a:rPr lang="en-US"/>
              <a:pPr lvl="1"/>
              <a:t>35</a:t>
            </a:fld>
            <a:endParaRPr lang="en-US"/>
          </a:p>
        </p:txBody>
      </p:sp>
      <p:sp>
        <p:nvSpPr>
          <p:cNvPr id="23559" name="Rectangle 2"/>
          <p:cNvSpPr>
            <a:spLocks noGrp="1" noChangeArrowheads="1"/>
          </p:cNvSpPr>
          <p:nvPr>
            <p:ph type="title"/>
          </p:nvPr>
        </p:nvSpPr>
        <p:spPr/>
        <p:txBody>
          <a:bodyPr/>
          <a:lstStyle/>
          <a:p>
            <a:r>
              <a:rPr lang="en-US" smtClean="0"/>
              <a:t>Op-Amps – Closed-Loop Mode</a:t>
            </a:r>
          </a:p>
        </p:txBody>
      </p:sp>
      <p:graphicFrame>
        <p:nvGraphicFramePr>
          <p:cNvPr id="923889" name="Group 241"/>
          <p:cNvGraphicFramePr>
            <a:graphicFrameLocks noGrp="1"/>
          </p:cNvGraphicFramePr>
          <p:nvPr>
            <p:ph sz="half" idx="1"/>
          </p:nvPr>
        </p:nvGraphicFramePr>
        <p:xfrm>
          <a:off x="406400" y="1333500"/>
          <a:ext cx="8356600" cy="4876800"/>
        </p:xfrm>
        <a:graphic>
          <a:graphicData uri="http://schemas.openxmlformats.org/drawingml/2006/table">
            <a:tbl>
              <a:tblPr/>
              <a:tblGrid>
                <a:gridCol w="1651000"/>
                <a:gridCol w="3659188"/>
                <a:gridCol w="3046412"/>
              </a:tblGrid>
              <a:tr h="7239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cap="flat">
                      <a:noFill/>
                    </a:lnL>
                    <a:lnR w="28575" cap="flat" cmpd="sng" algn="ctr">
                      <a:solidFill>
                        <a:schemeClr val="tx1"/>
                      </a:solidFill>
                      <a:prstDash val="solid"/>
                      <a:round/>
                      <a:headEnd type="none" w="lg" len="lg"/>
                      <a:tailEnd type="none" w="lg" len="lg"/>
                    </a:lnR>
                    <a:lnT cap="fla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Circuit Diagram</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800" b="1" i="0" u="none" strike="noStrike" cap="none" normalizeH="0" baseline="0" smtClean="0">
                          <a:ln>
                            <a:noFill/>
                          </a:ln>
                          <a:solidFill>
                            <a:schemeClr val="bg2"/>
                          </a:solidFill>
                          <a:effectLst/>
                          <a:latin typeface="Times New Roman" pitchFamily="18" charset="0"/>
                        </a:rPr>
                        <a:t>A</a:t>
                      </a:r>
                      <a:r>
                        <a:rPr kumimoji="0" lang="en-US" sz="2800" b="1" i="0" u="none" strike="noStrike" cap="none" normalizeH="0" baseline="-25000" smtClean="0">
                          <a:ln>
                            <a:noFill/>
                          </a:ln>
                          <a:solidFill>
                            <a:schemeClr val="bg2"/>
                          </a:solidFill>
                          <a:effectLst/>
                          <a:latin typeface="Times New Roman" pitchFamily="18" charset="0"/>
                        </a:rPr>
                        <a:t>CL</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solidFill>
                  </a:tcPr>
                </a:tc>
              </a:tr>
              <a:tr h="19050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Ideal Integrator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224790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Ideal Differentiator</a:t>
                      </a:r>
                    </a:p>
                  </a:txBody>
                  <a:tcPr anchor="ct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2800" b="0" i="0" u="none" strike="noStrike" cap="none" normalizeH="0" baseline="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23554" name="Object 25"/>
          <p:cNvGraphicFramePr>
            <a:graphicFrameLocks noChangeAspect="1"/>
          </p:cNvGraphicFramePr>
          <p:nvPr>
            <p:ph sz="quarter" idx="2"/>
          </p:nvPr>
        </p:nvGraphicFramePr>
        <p:xfrm>
          <a:off x="6096000" y="4429125"/>
          <a:ext cx="2209800" cy="744538"/>
        </p:xfrm>
        <a:graphic>
          <a:graphicData uri="http://schemas.openxmlformats.org/presentationml/2006/ole">
            <p:oleObj spid="_x0000_s23554" name="Equation" r:id="rId3" imgW="1168200" imgH="393480" progId="Equation.3">
              <p:embed/>
            </p:oleObj>
          </a:graphicData>
        </a:graphic>
      </p:graphicFrame>
      <p:graphicFrame>
        <p:nvGraphicFramePr>
          <p:cNvPr id="23555" name="Object 67"/>
          <p:cNvGraphicFramePr>
            <a:graphicFrameLocks noChangeAspect="1"/>
          </p:cNvGraphicFramePr>
          <p:nvPr>
            <p:ph sz="quarter" idx="3"/>
          </p:nvPr>
        </p:nvGraphicFramePr>
        <p:xfrm>
          <a:off x="5943600" y="2438400"/>
          <a:ext cx="2667000" cy="768350"/>
        </p:xfrm>
        <a:graphic>
          <a:graphicData uri="http://schemas.openxmlformats.org/presentationml/2006/ole">
            <p:oleObj spid="_x0000_s23555" name="Equation" r:id="rId4" imgW="1498320" imgH="431640" progId="Equation.3">
              <p:embed/>
            </p:oleObj>
          </a:graphicData>
        </a:graphic>
      </p:graphicFrame>
      <p:grpSp>
        <p:nvGrpSpPr>
          <p:cNvPr id="23580" name="Group 166"/>
          <p:cNvGrpSpPr>
            <a:grpSpLocks/>
          </p:cNvGrpSpPr>
          <p:nvPr/>
        </p:nvGrpSpPr>
        <p:grpSpPr bwMode="auto">
          <a:xfrm>
            <a:off x="2728913" y="4102100"/>
            <a:ext cx="1965325" cy="1657350"/>
            <a:chOff x="3058" y="1791"/>
            <a:chExt cx="1238" cy="1044"/>
          </a:xfrm>
        </p:grpSpPr>
        <p:sp>
          <p:nvSpPr>
            <p:cNvPr id="23618" name="AutoShape 167"/>
            <p:cNvSpPr>
              <a:spLocks noChangeArrowheads="1"/>
            </p:cNvSpPr>
            <p:nvPr/>
          </p:nvSpPr>
          <p:spPr bwMode="auto">
            <a:xfrm rot="5400000" flipH="1">
              <a:off x="3593" y="2102"/>
              <a:ext cx="425" cy="33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3619" name="Text Box 168"/>
            <p:cNvSpPr txBox="1">
              <a:spLocks noChangeArrowheads="1"/>
            </p:cNvSpPr>
            <p:nvPr/>
          </p:nvSpPr>
          <p:spPr bwMode="auto">
            <a:xfrm>
              <a:off x="3603" y="2050"/>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3620" name="Text Box 169"/>
            <p:cNvSpPr txBox="1">
              <a:spLocks noChangeArrowheads="1"/>
            </p:cNvSpPr>
            <p:nvPr/>
          </p:nvSpPr>
          <p:spPr bwMode="auto">
            <a:xfrm>
              <a:off x="3601" y="2264"/>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3621" name="Line 170"/>
            <p:cNvSpPr>
              <a:spLocks noChangeShapeType="1"/>
            </p:cNvSpPr>
            <p:nvPr/>
          </p:nvSpPr>
          <p:spPr bwMode="auto">
            <a:xfrm flipH="1">
              <a:off x="3495" y="2376"/>
              <a:ext cx="143" cy="0"/>
            </a:xfrm>
            <a:prstGeom prst="line">
              <a:avLst/>
            </a:prstGeom>
            <a:noFill/>
            <a:ln w="12700">
              <a:solidFill>
                <a:schemeClr val="tx1"/>
              </a:solidFill>
              <a:round/>
              <a:headEnd type="none" w="lg" len="lg"/>
              <a:tailEnd type="none" w="lg" len="lg"/>
            </a:ln>
          </p:spPr>
          <p:txBody>
            <a:bodyPr/>
            <a:lstStyle/>
            <a:p>
              <a:endParaRPr lang="en-US"/>
            </a:p>
          </p:txBody>
        </p:sp>
        <p:sp>
          <p:nvSpPr>
            <p:cNvPr id="23622" name="Oval 171"/>
            <p:cNvSpPr>
              <a:spLocks noChangeArrowheads="1"/>
            </p:cNvSpPr>
            <p:nvPr/>
          </p:nvSpPr>
          <p:spPr bwMode="auto">
            <a:xfrm>
              <a:off x="3456" y="2354"/>
              <a:ext cx="41" cy="4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623" name="Oval 172"/>
            <p:cNvSpPr>
              <a:spLocks noChangeArrowheads="1"/>
            </p:cNvSpPr>
            <p:nvPr/>
          </p:nvSpPr>
          <p:spPr bwMode="auto">
            <a:xfrm>
              <a:off x="3453" y="2152"/>
              <a:ext cx="41" cy="42"/>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624" name="Line 173"/>
            <p:cNvSpPr>
              <a:spLocks noChangeShapeType="1"/>
            </p:cNvSpPr>
            <p:nvPr/>
          </p:nvSpPr>
          <p:spPr bwMode="auto">
            <a:xfrm flipH="1">
              <a:off x="3495" y="2173"/>
              <a:ext cx="143" cy="0"/>
            </a:xfrm>
            <a:prstGeom prst="line">
              <a:avLst/>
            </a:prstGeom>
            <a:noFill/>
            <a:ln w="12700">
              <a:solidFill>
                <a:schemeClr val="tx1"/>
              </a:solidFill>
              <a:round/>
              <a:headEnd type="none" w="lg" len="lg"/>
              <a:tailEnd type="none" w="lg" len="lg"/>
            </a:ln>
          </p:spPr>
          <p:txBody>
            <a:bodyPr/>
            <a:lstStyle/>
            <a:p>
              <a:endParaRPr lang="en-US"/>
            </a:p>
          </p:txBody>
        </p:sp>
        <p:sp>
          <p:nvSpPr>
            <p:cNvPr id="23625" name="Line 174"/>
            <p:cNvSpPr>
              <a:spLocks noChangeShapeType="1"/>
            </p:cNvSpPr>
            <p:nvPr/>
          </p:nvSpPr>
          <p:spPr bwMode="auto">
            <a:xfrm flipH="1">
              <a:off x="3969" y="2269"/>
              <a:ext cx="144" cy="0"/>
            </a:xfrm>
            <a:prstGeom prst="line">
              <a:avLst/>
            </a:prstGeom>
            <a:noFill/>
            <a:ln w="12700">
              <a:solidFill>
                <a:schemeClr val="tx1"/>
              </a:solidFill>
              <a:round/>
              <a:headEnd type="none" w="lg" len="lg"/>
              <a:tailEnd type="none" w="lg" len="lg"/>
            </a:ln>
          </p:spPr>
          <p:txBody>
            <a:bodyPr/>
            <a:lstStyle/>
            <a:p>
              <a:endParaRPr lang="en-US"/>
            </a:p>
          </p:txBody>
        </p:sp>
        <p:sp>
          <p:nvSpPr>
            <p:cNvPr id="23626" name="Oval 175"/>
            <p:cNvSpPr>
              <a:spLocks noChangeArrowheads="1"/>
            </p:cNvSpPr>
            <p:nvPr/>
          </p:nvSpPr>
          <p:spPr bwMode="auto">
            <a:xfrm>
              <a:off x="4109" y="2248"/>
              <a:ext cx="41" cy="4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627" name="Oval 176"/>
            <p:cNvSpPr>
              <a:spLocks noChangeArrowheads="1"/>
            </p:cNvSpPr>
            <p:nvPr/>
          </p:nvSpPr>
          <p:spPr bwMode="auto">
            <a:xfrm>
              <a:off x="4107" y="2793"/>
              <a:ext cx="42" cy="42"/>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628" name="Oval 177"/>
            <p:cNvSpPr>
              <a:spLocks noChangeArrowheads="1"/>
            </p:cNvSpPr>
            <p:nvPr/>
          </p:nvSpPr>
          <p:spPr bwMode="auto">
            <a:xfrm>
              <a:off x="3364" y="2793"/>
              <a:ext cx="42" cy="42"/>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3629" name="AutoShape 178"/>
            <p:cNvCxnSpPr>
              <a:cxnSpLocks noChangeShapeType="1"/>
              <a:stCxn id="23627" idx="2"/>
              <a:endCxn id="23628" idx="6"/>
            </p:cNvCxnSpPr>
            <p:nvPr/>
          </p:nvCxnSpPr>
          <p:spPr bwMode="auto">
            <a:xfrm flipH="1">
              <a:off x="3406" y="2814"/>
              <a:ext cx="701" cy="0"/>
            </a:xfrm>
            <a:prstGeom prst="straightConnector1">
              <a:avLst/>
            </a:prstGeom>
            <a:noFill/>
            <a:ln w="12700">
              <a:solidFill>
                <a:schemeClr val="tx1"/>
              </a:solidFill>
              <a:round/>
              <a:headEnd type="none" w="lg" len="lg"/>
              <a:tailEnd type="none" w="lg" len="lg"/>
            </a:ln>
          </p:spPr>
        </p:cxnSp>
        <p:cxnSp>
          <p:nvCxnSpPr>
            <p:cNvPr id="23630" name="AutoShape 179"/>
            <p:cNvCxnSpPr>
              <a:cxnSpLocks noChangeShapeType="1"/>
              <a:stCxn id="23622" idx="2"/>
              <a:endCxn id="23628" idx="0"/>
            </p:cNvCxnSpPr>
            <p:nvPr/>
          </p:nvCxnSpPr>
          <p:spPr bwMode="auto">
            <a:xfrm rot="10800000" flipV="1">
              <a:off x="3385" y="2376"/>
              <a:ext cx="71" cy="417"/>
            </a:xfrm>
            <a:prstGeom prst="bentConnector2">
              <a:avLst/>
            </a:prstGeom>
            <a:noFill/>
            <a:ln w="12700">
              <a:solidFill>
                <a:schemeClr val="tx1"/>
              </a:solidFill>
              <a:miter lim="800000"/>
              <a:headEnd type="none" w="lg" len="lg"/>
              <a:tailEnd type="none" w="lg" len="lg"/>
            </a:ln>
          </p:spPr>
        </p:cxnSp>
        <p:sp>
          <p:nvSpPr>
            <p:cNvPr id="23631" name="Text Box 180"/>
            <p:cNvSpPr txBox="1">
              <a:spLocks noChangeArrowheads="1"/>
            </p:cNvSpPr>
            <p:nvPr/>
          </p:nvSpPr>
          <p:spPr bwMode="auto">
            <a:xfrm>
              <a:off x="3943" y="2256"/>
              <a:ext cx="353"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r>
                <a:rPr lang="en-US" sz="1600" b="1"/>
                <a:t>(t)</a:t>
              </a:r>
              <a:endParaRPr lang="en-US" sz="1600"/>
            </a:p>
            <a:p>
              <a:r>
                <a:rPr lang="en-US" sz="1600"/>
                <a:t>–</a:t>
              </a:r>
            </a:p>
          </p:txBody>
        </p:sp>
        <p:cxnSp>
          <p:nvCxnSpPr>
            <p:cNvPr id="23632" name="AutoShape 181"/>
            <p:cNvCxnSpPr>
              <a:cxnSpLocks noChangeShapeType="1"/>
              <a:stCxn id="23623" idx="0"/>
              <a:endCxn id="23646" idx="0"/>
            </p:cNvCxnSpPr>
            <p:nvPr/>
          </p:nvCxnSpPr>
          <p:spPr bwMode="auto">
            <a:xfrm rot="-5400000">
              <a:off x="3451" y="1850"/>
              <a:ext cx="325" cy="280"/>
            </a:xfrm>
            <a:prstGeom prst="bentConnector2">
              <a:avLst/>
            </a:prstGeom>
            <a:noFill/>
            <a:ln w="12700">
              <a:solidFill>
                <a:schemeClr val="tx1"/>
              </a:solidFill>
              <a:miter lim="800000"/>
              <a:headEnd type="none" w="lg" len="lg"/>
              <a:tailEnd type="none" w="lg" len="lg"/>
            </a:ln>
          </p:spPr>
        </p:cxnSp>
        <p:cxnSp>
          <p:nvCxnSpPr>
            <p:cNvPr id="23633" name="AutoShape 182"/>
            <p:cNvCxnSpPr>
              <a:cxnSpLocks noChangeShapeType="1"/>
              <a:stCxn id="23626" idx="0"/>
              <a:endCxn id="23648" idx="1"/>
            </p:cNvCxnSpPr>
            <p:nvPr/>
          </p:nvCxnSpPr>
          <p:spPr bwMode="auto">
            <a:xfrm rot="5400000" flipH="1">
              <a:off x="3799" y="1918"/>
              <a:ext cx="427" cy="234"/>
            </a:xfrm>
            <a:prstGeom prst="bentConnector2">
              <a:avLst/>
            </a:prstGeom>
            <a:noFill/>
            <a:ln w="12700">
              <a:solidFill>
                <a:schemeClr val="tx1"/>
              </a:solidFill>
              <a:miter lim="800000"/>
              <a:headEnd type="none" w="lg" len="lg"/>
              <a:tailEnd type="none" w="lg" len="lg"/>
            </a:ln>
          </p:spPr>
        </p:cxnSp>
        <p:grpSp>
          <p:nvGrpSpPr>
            <p:cNvPr id="23634" name="Group 183"/>
            <p:cNvGrpSpPr>
              <a:grpSpLocks/>
            </p:cNvGrpSpPr>
            <p:nvPr/>
          </p:nvGrpSpPr>
          <p:grpSpPr bwMode="auto">
            <a:xfrm rot="5400000" flipH="1" flipV="1">
              <a:off x="3793" y="1750"/>
              <a:ext cx="62" cy="143"/>
              <a:chOff x="3450" y="2313"/>
              <a:chExt cx="111" cy="216"/>
            </a:xfrm>
          </p:grpSpPr>
          <p:sp>
            <p:nvSpPr>
              <p:cNvPr id="23646" name="Line 18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3647" name="Line 18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3648" name="Line 18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3649" name="Line 18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3650" name="Line 18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3651" name="Line 18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3652" name="Line 19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3635" name="AutoShape 191"/>
            <p:cNvCxnSpPr>
              <a:cxnSpLocks noChangeShapeType="1"/>
              <a:stCxn id="23638" idx="0"/>
              <a:endCxn id="23644" idx="1"/>
            </p:cNvCxnSpPr>
            <p:nvPr/>
          </p:nvCxnSpPr>
          <p:spPr bwMode="auto">
            <a:xfrm rot="-5400000">
              <a:off x="3108" y="2209"/>
              <a:ext cx="206" cy="136"/>
            </a:xfrm>
            <a:prstGeom prst="bentConnector2">
              <a:avLst/>
            </a:prstGeom>
            <a:noFill/>
            <a:ln w="12700">
              <a:solidFill>
                <a:schemeClr val="tx1"/>
              </a:solidFill>
              <a:miter lim="800000"/>
              <a:headEnd type="none" w="lg" len="lg"/>
              <a:tailEnd type="none" w="lg" len="lg"/>
            </a:ln>
          </p:spPr>
        </p:cxnSp>
        <p:cxnSp>
          <p:nvCxnSpPr>
            <p:cNvPr id="23636" name="AutoShape 192"/>
            <p:cNvCxnSpPr>
              <a:cxnSpLocks noChangeShapeType="1"/>
              <a:stCxn id="23623" idx="2"/>
              <a:endCxn id="23645" idx="1"/>
            </p:cNvCxnSpPr>
            <p:nvPr/>
          </p:nvCxnSpPr>
          <p:spPr bwMode="auto">
            <a:xfrm flipH="1">
              <a:off x="3327" y="2173"/>
              <a:ext cx="126" cy="1"/>
            </a:xfrm>
            <a:prstGeom prst="straightConnector1">
              <a:avLst/>
            </a:prstGeom>
            <a:noFill/>
            <a:ln w="12700">
              <a:solidFill>
                <a:schemeClr val="tx1"/>
              </a:solidFill>
              <a:round/>
              <a:headEnd type="none" w="lg" len="lg"/>
              <a:tailEnd type="none" w="lg" len="lg"/>
            </a:ln>
          </p:spPr>
        </p:cxnSp>
        <p:sp>
          <p:nvSpPr>
            <p:cNvPr id="23637" name="Oval 193"/>
            <p:cNvSpPr>
              <a:spLocks noChangeArrowheads="1"/>
            </p:cNvSpPr>
            <p:nvPr/>
          </p:nvSpPr>
          <p:spPr bwMode="auto">
            <a:xfrm>
              <a:off x="3058" y="2404"/>
              <a:ext cx="165" cy="171"/>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3638" name="Text Box 194"/>
            <p:cNvSpPr txBox="1">
              <a:spLocks noChangeArrowheads="1"/>
            </p:cNvSpPr>
            <p:nvPr/>
          </p:nvSpPr>
          <p:spPr bwMode="auto">
            <a:xfrm>
              <a:off x="3067" y="2380"/>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cxnSp>
          <p:nvCxnSpPr>
            <p:cNvPr id="23639" name="AutoShape 195"/>
            <p:cNvCxnSpPr>
              <a:cxnSpLocks noChangeShapeType="1"/>
              <a:stCxn id="23628" idx="2"/>
              <a:endCxn id="23638" idx="2"/>
            </p:cNvCxnSpPr>
            <p:nvPr/>
          </p:nvCxnSpPr>
          <p:spPr bwMode="auto">
            <a:xfrm rot="10800000">
              <a:off x="3143" y="2592"/>
              <a:ext cx="221" cy="222"/>
            </a:xfrm>
            <a:prstGeom prst="bentConnector2">
              <a:avLst/>
            </a:prstGeom>
            <a:noFill/>
            <a:ln w="12700">
              <a:solidFill>
                <a:schemeClr val="tx1"/>
              </a:solidFill>
              <a:miter lim="800000"/>
              <a:headEnd type="none" w="lg" len="lg"/>
              <a:tailEnd type="none" w="lg" len="lg"/>
            </a:ln>
          </p:spPr>
        </p:cxnSp>
        <p:grpSp>
          <p:nvGrpSpPr>
            <p:cNvPr id="23640" name="Group 196"/>
            <p:cNvGrpSpPr>
              <a:grpSpLocks/>
            </p:cNvGrpSpPr>
            <p:nvPr/>
          </p:nvGrpSpPr>
          <p:grpSpPr bwMode="auto">
            <a:xfrm>
              <a:off x="3279" y="2094"/>
              <a:ext cx="48" cy="160"/>
              <a:chOff x="4684" y="2559"/>
              <a:chExt cx="97" cy="288"/>
            </a:xfrm>
          </p:grpSpPr>
          <p:sp>
            <p:nvSpPr>
              <p:cNvPr id="23644" name="Freeform 197"/>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3645" name="Freeform 198"/>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23641" name="Text Box 199"/>
            <p:cNvSpPr txBox="1">
              <a:spLocks noChangeArrowheads="1"/>
            </p:cNvSpPr>
            <p:nvPr/>
          </p:nvSpPr>
          <p:spPr bwMode="auto">
            <a:xfrm>
              <a:off x="3170" y="2323"/>
              <a:ext cx="200"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a:t>
              </a:r>
            </a:p>
          </p:txBody>
        </p:sp>
        <p:sp>
          <p:nvSpPr>
            <p:cNvPr id="23642" name="Text Box 200"/>
            <p:cNvSpPr txBox="1">
              <a:spLocks noChangeArrowheads="1"/>
            </p:cNvSpPr>
            <p:nvPr/>
          </p:nvSpPr>
          <p:spPr bwMode="auto">
            <a:xfrm>
              <a:off x="3235" y="1929"/>
              <a:ext cx="221" cy="173"/>
            </a:xfrm>
            <a:prstGeom prst="rect">
              <a:avLst/>
            </a:prstGeom>
            <a:noFill/>
            <a:ln w="12700">
              <a:noFill/>
              <a:miter lim="800000"/>
              <a:headEnd type="none" w="lg" len="lg"/>
              <a:tailEnd type="none" w="lg" len="lg"/>
            </a:ln>
          </p:spPr>
          <p:txBody>
            <a:bodyPr wrap="none">
              <a:spAutoFit/>
            </a:bodyPr>
            <a:lstStyle/>
            <a:p>
              <a:r>
                <a:rPr lang="en-US" sz="1200" b="1"/>
                <a:t>C</a:t>
              </a:r>
              <a:r>
                <a:rPr lang="en-US" sz="1200" b="1" baseline="-25000"/>
                <a:t>S</a:t>
              </a:r>
            </a:p>
          </p:txBody>
        </p:sp>
        <p:sp>
          <p:nvSpPr>
            <p:cNvPr id="23643" name="Text Box 201"/>
            <p:cNvSpPr txBox="1">
              <a:spLocks noChangeArrowheads="1"/>
            </p:cNvSpPr>
            <p:nvPr/>
          </p:nvSpPr>
          <p:spPr bwMode="auto">
            <a:xfrm>
              <a:off x="3718" y="1824"/>
              <a:ext cx="224"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F</a:t>
              </a:r>
            </a:p>
          </p:txBody>
        </p:sp>
      </p:grpSp>
      <p:grpSp>
        <p:nvGrpSpPr>
          <p:cNvPr id="23581" name="Group 203"/>
          <p:cNvGrpSpPr>
            <a:grpSpLocks/>
          </p:cNvGrpSpPr>
          <p:nvPr/>
        </p:nvGrpSpPr>
        <p:grpSpPr bwMode="auto">
          <a:xfrm>
            <a:off x="2728913" y="2170113"/>
            <a:ext cx="1987550" cy="1590675"/>
            <a:chOff x="3181" y="1801"/>
            <a:chExt cx="1252" cy="1002"/>
          </a:xfrm>
        </p:grpSpPr>
        <p:grpSp>
          <p:nvGrpSpPr>
            <p:cNvPr id="23582" name="Group 204"/>
            <p:cNvGrpSpPr>
              <a:grpSpLocks/>
            </p:cNvGrpSpPr>
            <p:nvPr/>
          </p:nvGrpSpPr>
          <p:grpSpPr bwMode="auto">
            <a:xfrm>
              <a:off x="3181" y="1801"/>
              <a:ext cx="1252" cy="1002"/>
              <a:chOff x="3181" y="1801"/>
              <a:chExt cx="1252" cy="1002"/>
            </a:xfrm>
          </p:grpSpPr>
          <p:sp>
            <p:nvSpPr>
              <p:cNvPr id="23586" name="AutoShape 205"/>
              <p:cNvSpPr>
                <a:spLocks noChangeArrowheads="1"/>
              </p:cNvSpPr>
              <p:nvPr/>
            </p:nvSpPr>
            <p:spPr bwMode="auto">
              <a:xfrm rot="5400000" flipH="1">
                <a:off x="3743" y="2098"/>
                <a:ext cx="402" cy="34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3587" name="Text Box 206"/>
              <p:cNvSpPr txBox="1">
                <a:spLocks noChangeArrowheads="1"/>
              </p:cNvSpPr>
              <p:nvPr/>
            </p:nvSpPr>
            <p:spPr bwMode="auto">
              <a:xfrm>
                <a:off x="3739" y="2058"/>
                <a:ext cx="180"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3588" name="Text Box 207"/>
              <p:cNvSpPr txBox="1">
                <a:spLocks noChangeArrowheads="1"/>
              </p:cNvSpPr>
              <p:nvPr/>
            </p:nvSpPr>
            <p:spPr bwMode="auto">
              <a:xfrm>
                <a:off x="3736" y="2256"/>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23589" name="Line 208"/>
              <p:cNvSpPr>
                <a:spLocks noChangeShapeType="1"/>
              </p:cNvSpPr>
              <p:nvPr/>
            </p:nvSpPr>
            <p:spPr bwMode="auto">
              <a:xfrm flipH="1">
                <a:off x="3627" y="2369"/>
                <a:ext cx="146" cy="0"/>
              </a:xfrm>
              <a:prstGeom prst="line">
                <a:avLst/>
              </a:prstGeom>
              <a:noFill/>
              <a:ln w="12700">
                <a:solidFill>
                  <a:schemeClr val="tx1"/>
                </a:solidFill>
                <a:round/>
                <a:headEnd type="none" w="lg" len="lg"/>
                <a:tailEnd type="none" w="lg" len="lg"/>
              </a:ln>
            </p:spPr>
            <p:txBody>
              <a:bodyPr/>
              <a:lstStyle/>
              <a:p>
                <a:endParaRPr lang="en-US"/>
              </a:p>
            </p:txBody>
          </p:sp>
          <p:sp>
            <p:nvSpPr>
              <p:cNvPr id="23590" name="Oval 209"/>
              <p:cNvSpPr>
                <a:spLocks noChangeArrowheads="1"/>
              </p:cNvSpPr>
              <p:nvPr/>
            </p:nvSpPr>
            <p:spPr bwMode="auto">
              <a:xfrm>
                <a:off x="3587" y="2349"/>
                <a:ext cx="42" cy="40"/>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591" name="Oval 210"/>
              <p:cNvSpPr>
                <a:spLocks noChangeArrowheads="1"/>
              </p:cNvSpPr>
              <p:nvPr/>
            </p:nvSpPr>
            <p:spPr bwMode="auto">
              <a:xfrm>
                <a:off x="3584" y="2157"/>
                <a:ext cx="42" cy="41"/>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592" name="Line 211"/>
              <p:cNvSpPr>
                <a:spLocks noChangeShapeType="1"/>
              </p:cNvSpPr>
              <p:nvPr/>
            </p:nvSpPr>
            <p:spPr bwMode="auto">
              <a:xfrm flipH="1">
                <a:off x="3627" y="2178"/>
                <a:ext cx="146" cy="0"/>
              </a:xfrm>
              <a:prstGeom prst="line">
                <a:avLst/>
              </a:prstGeom>
              <a:noFill/>
              <a:ln w="12700">
                <a:solidFill>
                  <a:schemeClr val="tx1"/>
                </a:solidFill>
                <a:round/>
                <a:headEnd type="none" w="lg" len="lg"/>
                <a:tailEnd type="none" w="lg" len="lg"/>
              </a:ln>
            </p:spPr>
            <p:txBody>
              <a:bodyPr/>
              <a:lstStyle/>
              <a:p>
                <a:endParaRPr lang="en-US"/>
              </a:p>
            </p:txBody>
          </p:sp>
          <p:sp>
            <p:nvSpPr>
              <p:cNvPr id="23593" name="Line 212"/>
              <p:cNvSpPr>
                <a:spLocks noChangeShapeType="1"/>
              </p:cNvSpPr>
              <p:nvPr/>
            </p:nvSpPr>
            <p:spPr bwMode="auto">
              <a:xfrm flipH="1">
                <a:off x="4111" y="2269"/>
                <a:ext cx="147" cy="0"/>
              </a:xfrm>
              <a:prstGeom prst="line">
                <a:avLst/>
              </a:prstGeom>
              <a:noFill/>
              <a:ln w="12700">
                <a:solidFill>
                  <a:schemeClr val="tx1"/>
                </a:solidFill>
                <a:round/>
                <a:headEnd type="none" w="lg" len="lg"/>
                <a:tailEnd type="none" w="lg" len="lg"/>
              </a:ln>
            </p:spPr>
            <p:txBody>
              <a:bodyPr/>
              <a:lstStyle/>
              <a:p>
                <a:endParaRPr lang="en-US"/>
              </a:p>
            </p:txBody>
          </p:sp>
          <p:sp>
            <p:nvSpPr>
              <p:cNvPr id="23594" name="Oval 213"/>
              <p:cNvSpPr>
                <a:spLocks noChangeArrowheads="1"/>
              </p:cNvSpPr>
              <p:nvPr/>
            </p:nvSpPr>
            <p:spPr bwMode="auto">
              <a:xfrm>
                <a:off x="4254" y="2248"/>
                <a:ext cx="42" cy="41"/>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595" name="Oval 214"/>
              <p:cNvSpPr>
                <a:spLocks noChangeArrowheads="1"/>
              </p:cNvSpPr>
              <p:nvPr/>
            </p:nvSpPr>
            <p:spPr bwMode="auto">
              <a:xfrm>
                <a:off x="4252" y="2763"/>
                <a:ext cx="42" cy="40"/>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3596" name="Oval 215"/>
              <p:cNvSpPr>
                <a:spLocks noChangeArrowheads="1"/>
              </p:cNvSpPr>
              <p:nvPr/>
            </p:nvSpPr>
            <p:spPr bwMode="auto">
              <a:xfrm>
                <a:off x="3494" y="2763"/>
                <a:ext cx="42" cy="4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3597" name="AutoShape 216"/>
              <p:cNvCxnSpPr>
                <a:cxnSpLocks noChangeShapeType="1"/>
                <a:stCxn id="23595" idx="2"/>
                <a:endCxn id="23596" idx="6"/>
              </p:cNvCxnSpPr>
              <p:nvPr/>
            </p:nvCxnSpPr>
            <p:spPr bwMode="auto">
              <a:xfrm flipH="1">
                <a:off x="3536" y="2783"/>
                <a:ext cx="716" cy="0"/>
              </a:xfrm>
              <a:prstGeom prst="straightConnector1">
                <a:avLst/>
              </a:prstGeom>
              <a:noFill/>
              <a:ln w="12700">
                <a:solidFill>
                  <a:schemeClr val="tx1"/>
                </a:solidFill>
                <a:round/>
                <a:headEnd type="none" w="lg" len="lg"/>
                <a:tailEnd type="none" w="lg" len="lg"/>
              </a:ln>
            </p:spPr>
          </p:cxnSp>
          <p:cxnSp>
            <p:nvCxnSpPr>
              <p:cNvPr id="23598" name="AutoShape 217"/>
              <p:cNvCxnSpPr>
                <a:cxnSpLocks noChangeShapeType="1"/>
                <a:stCxn id="23590" idx="2"/>
                <a:endCxn id="23596" idx="0"/>
              </p:cNvCxnSpPr>
              <p:nvPr/>
            </p:nvCxnSpPr>
            <p:spPr bwMode="auto">
              <a:xfrm rot="10800000" flipV="1">
                <a:off x="3515" y="2369"/>
                <a:ext cx="72" cy="394"/>
              </a:xfrm>
              <a:prstGeom prst="bentConnector2">
                <a:avLst/>
              </a:prstGeom>
              <a:noFill/>
              <a:ln w="12700">
                <a:solidFill>
                  <a:schemeClr val="tx1"/>
                </a:solidFill>
                <a:miter lim="800000"/>
                <a:headEnd type="none" w="lg" len="lg"/>
                <a:tailEnd type="none" w="lg" len="lg"/>
              </a:ln>
            </p:spPr>
          </p:cxnSp>
          <p:sp>
            <p:nvSpPr>
              <p:cNvPr id="23599" name="Text Box 218"/>
              <p:cNvSpPr txBox="1">
                <a:spLocks noChangeArrowheads="1"/>
              </p:cNvSpPr>
              <p:nvPr/>
            </p:nvSpPr>
            <p:spPr bwMode="auto">
              <a:xfrm>
                <a:off x="4080" y="2264"/>
                <a:ext cx="353" cy="520"/>
              </a:xfrm>
              <a:prstGeom prst="rect">
                <a:avLst/>
              </a:prstGeom>
              <a:noFill/>
              <a:ln w="12700">
                <a:noFill/>
                <a:miter lim="800000"/>
                <a:headEnd type="none" w="lg" len="lg"/>
                <a:tailEnd type="none" w="lg" len="lg"/>
              </a:ln>
            </p:spPr>
            <p:txBody>
              <a:bodyPr wrap="none">
                <a:spAutoFit/>
              </a:bodyPr>
              <a:lstStyle/>
              <a:p>
                <a:r>
                  <a:rPr lang="en-US" sz="1600"/>
                  <a:t>+</a:t>
                </a:r>
              </a:p>
              <a:p>
                <a:r>
                  <a:rPr lang="en-US" sz="1600" b="1"/>
                  <a:t>v</a:t>
                </a:r>
                <a:r>
                  <a:rPr lang="en-US" sz="1600" b="1" baseline="-25000"/>
                  <a:t>o</a:t>
                </a:r>
                <a:r>
                  <a:rPr lang="en-US" sz="1600" b="1"/>
                  <a:t>(t)</a:t>
                </a:r>
                <a:endParaRPr lang="en-US" sz="1600"/>
              </a:p>
              <a:p>
                <a:r>
                  <a:rPr lang="en-US" sz="1600"/>
                  <a:t>–</a:t>
                </a:r>
              </a:p>
            </p:txBody>
          </p:sp>
          <p:cxnSp>
            <p:nvCxnSpPr>
              <p:cNvPr id="23600" name="AutoShape 219"/>
              <p:cNvCxnSpPr>
                <a:cxnSpLocks noChangeShapeType="1"/>
                <a:stCxn id="23591" idx="0"/>
                <a:endCxn id="23609" idx="1"/>
              </p:cNvCxnSpPr>
              <p:nvPr/>
            </p:nvCxnSpPr>
            <p:spPr bwMode="auto">
              <a:xfrm rot="-5400000">
                <a:off x="3632" y="1850"/>
                <a:ext cx="280" cy="333"/>
              </a:xfrm>
              <a:prstGeom prst="bentConnector2">
                <a:avLst/>
              </a:prstGeom>
              <a:noFill/>
              <a:ln w="12700">
                <a:solidFill>
                  <a:schemeClr val="tx1"/>
                </a:solidFill>
                <a:miter lim="800000"/>
                <a:headEnd type="none" w="lg" len="lg"/>
                <a:tailEnd type="none" w="lg" len="lg"/>
              </a:ln>
            </p:spPr>
          </p:cxnSp>
          <p:cxnSp>
            <p:nvCxnSpPr>
              <p:cNvPr id="23601" name="AutoShape 220"/>
              <p:cNvCxnSpPr>
                <a:cxnSpLocks noChangeShapeType="1"/>
                <a:stCxn id="23594" idx="0"/>
                <a:endCxn id="23610" idx="1"/>
              </p:cNvCxnSpPr>
              <p:nvPr/>
            </p:nvCxnSpPr>
            <p:spPr bwMode="auto">
              <a:xfrm rot="5400000" flipH="1">
                <a:off x="3946" y="1919"/>
                <a:ext cx="371" cy="287"/>
              </a:xfrm>
              <a:prstGeom prst="bentConnector2">
                <a:avLst/>
              </a:prstGeom>
              <a:noFill/>
              <a:ln w="12700">
                <a:solidFill>
                  <a:schemeClr val="tx1"/>
                </a:solidFill>
                <a:miter lim="800000"/>
                <a:headEnd type="none" w="lg" len="lg"/>
                <a:tailEnd type="none" w="lg" len="lg"/>
              </a:ln>
            </p:spPr>
          </p:cxnSp>
          <p:grpSp>
            <p:nvGrpSpPr>
              <p:cNvPr id="23602" name="Group 221"/>
              <p:cNvGrpSpPr>
                <a:grpSpLocks/>
              </p:cNvGrpSpPr>
              <p:nvPr/>
            </p:nvGrpSpPr>
            <p:grpSpPr bwMode="auto">
              <a:xfrm rot="5400000" flipH="1" flipV="1">
                <a:off x="3394" y="2105"/>
                <a:ext cx="58" cy="146"/>
                <a:chOff x="3450" y="2313"/>
                <a:chExt cx="111" cy="216"/>
              </a:xfrm>
            </p:grpSpPr>
            <p:sp>
              <p:nvSpPr>
                <p:cNvPr id="23611" name="Line 22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3612" name="Line 22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3613" name="Line 22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3614" name="Line 22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3615" name="Line 22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3616" name="Line 22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3617" name="Line 22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3603" name="AutoShape 229"/>
              <p:cNvCxnSpPr>
                <a:cxnSpLocks noChangeShapeType="1"/>
                <a:stCxn id="23606" idx="0"/>
                <a:endCxn id="23611" idx="0"/>
              </p:cNvCxnSpPr>
              <p:nvPr/>
            </p:nvCxnSpPr>
            <p:spPr bwMode="auto">
              <a:xfrm rot="-5400000">
                <a:off x="3216" y="2236"/>
                <a:ext cx="187" cy="81"/>
              </a:xfrm>
              <a:prstGeom prst="bentConnector2">
                <a:avLst/>
              </a:prstGeom>
              <a:noFill/>
              <a:ln w="12700">
                <a:solidFill>
                  <a:schemeClr val="tx1"/>
                </a:solidFill>
                <a:miter lim="800000"/>
                <a:headEnd type="none" w="lg" len="lg"/>
                <a:tailEnd type="none" w="lg" len="lg"/>
              </a:ln>
            </p:spPr>
          </p:cxnSp>
          <p:cxnSp>
            <p:nvCxnSpPr>
              <p:cNvPr id="23604" name="AutoShape 230"/>
              <p:cNvCxnSpPr>
                <a:cxnSpLocks noChangeShapeType="1"/>
                <a:stCxn id="23591" idx="2"/>
                <a:endCxn id="23613" idx="1"/>
              </p:cNvCxnSpPr>
              <p:nvPr/>
            </p:nvCxnSpPr>
            <p:spPr bwMode="auto">
              <a:xfrm flipH="1" flipV="1">
                <a:off x="3495" y="2177"/>
                <a:ext cx="89" cy="1"/>
              </a:xfrm>
              <a:prstGeom prst="straightConnector1">
                <a:avLst/>
              </a:prstGeom>
              <a:noFill/>
              <a:ln w="12700">
                <a:solidFill>
                  <a:schemeClr val="tx1"/>
                </a:solidFill>
                <a:round/>
                <a:headEnd type="none" w="lg" len="lg"/>
                <a:tailEnd type="none" w="lg" len="lg"/>
              </a:ln>
            </p:spPr>
          </p:cxnSp>
          <p:sp>
            <p:nvSpPr>
              <p:cNvPr id="23605" name="Oval 231"/>
              <p:cNvSpPr>
                <a:spLocks noChangeArrowheads="1"/>
              </p:cNvSpPr>
              <p:nvPr/>
            </p:nvSpPr>
            <p:spPr bwMode="auto">
              <a:xfrm>
                <a:off x="3181" y="2396"/>
                <a:ext cx="168" cy="162"/>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3606" name="Text Box 232"/>
              <p:cNvSpPr txBox="1">
                <a:spLocks noChangeArrowheads="1"/>
              </p:cNvSpPr>
              <p:nvPr/>
            </p:nvSpPr>
            <p:spPr bwMode="auto">
              <a:xfrm>
                <a:off x="3193" y="2370"/>
                <a:ext cx="152" cy="212"/>
              </a:xfrm>
              <a:prstGeom prst="rect">
                <a:avLst/>
              </a:prstGeom>
              <a:noFill/>
              <a:ln w="12700">
                <a:noFill/>
                <a:miter lim="800000"/>
                <a:headEnd type="none" w="lg" len="lg"/>
                <a:tailEnd type="none" w="lg" len="lg"/>
              </a:ln>
            </p:spPr>
            <p:txBody>
              <a:bodyPr wrap="none">
                <a:spAutoFit/>
              </a:bodyPr>
              <a:lstStyle/>
              <a:p>
                <a:r>
                  <a:rPr lang="en-US" sz="800"/>
                  <a:t>+</a:t>
                </a:r>
              </a:p>
              <a:p>
                <a:r>
                  <a:rPr lang="en-US" sz="800"/>
                  <a:t>–</a:t>
                </a:r>
              </a:p>
            </p:txBody>
          </p:sp>
          <p:cxnSp>
            <p:nvCxnSpPr>
              <p:cNvPr id="23607" name="AutoShape 233"/>
              <p:cNvCxnSpPr>
                <a:cxnSpLocks noChangeShapeType="1"/>
                <a:stCxn id="23596" idx="2"/>
                <a:endCxn id="23606" idx="2"/>
              </p:cNvCxnSpPr>
              <p:nvPr/>
            </p:nvCxnSpPr>
            <p:spPr bwMode="auto">
              <a:xfrm rot="10800000">
                <a:off x="3269" y="2582"/>
                <a:ext cx="225" cy="201"/>
              </a:xfrm>
              <a:prstGeom prst="bentConnector2">
                <a:avLst/>
              </a:prstGeom>
              <a:noFill/>
              <a:ln w="12700">
                <a:solidFill>
                  <a:schemeClr val="tx1"/>
                </a:solidFill>
                <a:miter lim="800000"/>
                <a:headEnd type="none" w="lg" len="lg"/>
                <a:tailEnd type="none" w="lg" len="lg"/>
              </a:ln>
            </p:spPr>
          </p:cxnSp>
          <p:grpSp>
            <p:nvGrpSpPr>
              <p:cNvPr id="23608" name="Group 234"/>
              <p:cNvGrpSpPr>
                <a:grpSpLocks/>
              </p:cNvGrpSpPr>
              <p:nvPr/>
            </p:nvGrpSpPr>
            <p:grpSpPr bwMode="auto">
              <a:xfrm>
                <a:off x="3938" y="1801"/>
                <a:ext cx="49" cy="150"/>
                <a:chOff x="4684" y="2559"/>
                <a:chExt cx="97" cy="288"/>
              </a:xfrm>
            </p:grpSpPr>
            <p:sp>
              <p:nvSpPr>
                <p:cNvPr id="23609" name="Freeform 235"/>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3610" name="Freeform 236"/>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sp>
          <p:nvSpPr>
            <p:cNvPr id="23583" name="Text Box 237"/>
            <p:cNvSpPr txBox="1">
              <a:spLocks noChangeArrowheads="1"/>
            </p:cNvSpPr>
            <p:nvPr/>
          </p:nvSpPr>
          <p:spPr bwMode="auto">
            <a:xfrm>
              <a:off x="3296" y="2331"/>
              <a:ext cx="200" cy="173"/>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S</a:t>
              </a:r>
            </a:p>
          </p:txBody>
        </p:sp>
        <p:sp>
          <p:nvSpPr>
            <p:cNvPr id="23584" name="Text Box 238"/>
            <p:cNvSpPr txBox="1">
              <a:spLocks noChangeArrowheads="1"/>
            </p:cNvSpPr>
            <p:nvPr/>
          </p:nvSpPr>
          <p:spPr bwMode="auto">
            <a:xfrm>
              <a:off x="3297" y="1984"/>
              <a:ext cx="221" cy="173"/>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S</a:t>
              </a:r>
            </a:p>
          </p:txBody>
        </p:sp>
        <p:sp>
          <p:nvSpPr>
            <p:cNvPr id="23585" name="Text Box 239"/>
            <p:cNvSpPr txBox="1">
              <a:spLocks noChangeArrowheads="1"/>
            </p:cNvSpPr>
            <p:nvPr/>
          </p:nvSpPr>
          <p:spPr bwMode="auto">
            <a:xfrm>
              <a:off x="3937" y="1907"/>
              <a:ext cx="224" cy="173"/>
            </a:xfrm>
            <a:prstGeom prst="rect">
              <a:avLst/>
            </a:prstGeom>
            <a:noFill/>
            <a:ln w="12700">
              <a:noFill/>
              <a:miter lim="800000"/>
              <a:headEnd type="none" w="lg" len="lg"/>
              <a:tailEnd type="none" w="lg" len="lg"/>
            </a:ln>
          </p:spPr>
          <p:txBody>
            <a:bodyPr wrap="none">
              <a:spAutoFit/>
            </a:bodyPr>
            <a:lstStyle/>
            <a:p>
              <a:r>
                <a:rPr lang="en-US" sz="1200" b="1"/>
                <a:t>C</a:t>
              </a:r>
              <a:r>
                <a:rPr lang="en-US" sz="1200" b="1" baseline="-25000"/>
                <a:t>F</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4"/>
          <p:cNvSpPr>
            <a:spLocks noGrp="1"/>
          </p:cNvSpPr>
          <p:nvPr>
            <p:ph type="dt" sz="quarter" idx="10"/>
          </p:nvPr>
        </p:nvSpPr>
        <p:spPr>
          <a:noFill/>
        </p:spPr>
        <p:txBody>
          <a:bodyPr/>
          <a:lstStyle/>
          <a:p>
            <a:r>
              <a:rPr lang="en-US"/>
              <a:t>ECEN 301</a:t>
            </a:r>
          </a:p>
        </p:txBody>
      </p:sp>
      <p:sp>
        <p:nvSpPr>
          <p:cNvPr id="43011" name="Footer Placeholder 5"/>
          <p:cNvSpPr>
            <a:spLocks noGrp="1"/>
          </p:cNvSpPr>
          <p:nvPr>
            <p:ph type="ftr" sz="quarter" idx="11"/>
          </p:nvPr>
        </p:nvSpPr>
        <p:spPr>
          <a:noFill/>
        </p:spPr>
        <p:txBody>
          <a:bodyPr/>
          <a:lstStyle/>
          <a:p>
            <a:r>
              <a:rPr lang="en-US"/>
              <a:t>Discussion #18 – Operational Amplifiers</a:t>
            </a:r>
          </a:p>
        </p:txBody>
      </p:sp>
      <p:sp>
        <p:nvSpPr>
          <p:cNvPr id="43012" name="Slide Number Placeholder 6"/>
          <p:cNvSpPr>
            <a:spLocks noGrp="1"/>
          </p:cNvSpPr>
          <p:nvPr>
            <p:ph type="sldNum" sz="quarter" idx="12"/>
          </p:nvPr>
        </p:nvSpPr>
        <p:spPr>
          <a:noFill/>
        </p:spPr>
        <p:txBody>
          <a:bodyPr/>
          <a:lstStyle/>
          <a:p>
            <a:pPr lvl="1"/>
            <a:fld id="{D95550E2-3933-4048-BF7D-2133DE1F9B7E}" type="slidenum">
              <a:rPr lang="en-US"/>
              <a:pPr lvl="1"/>
              <a:t>36</a:t>
            </a:fld>
            <a:endParaRPr lang="en-US"/>
          </a:p>
        </p:txBody>
      </p:sp>
      <p:sp>
        <p:nvSpPr>
          <p:cNvPr id="43013" name="Rectangle 2"/>
          <p:cNvSpPr>
            <a:spLocks noGrp="1" noChangeArrowheads="1"/>
          </p:cNvSpPr>
          <p:nvPr>
            <p:ph type="title"/>
          </p:nvPr>
        </p:nvSpPr>
        <p:spPr/>
        <p:txBody>
          <a:bodyPr/>
          <a:lstStyle/>
          <a:p>
            <a:r>
              <a:rPr lang="en-US" smtClean="0"/>
              <a:t>Op-Amps </a:t>
            </a:r>
          </a:p>
        </p:txBody>
      </p:sp>
      <p:sp>
        <p:nvSpPr>
          <p:cNvPr id="43014" name="Rectangle 3"/>
          <p:cNvSpPr>
            <a:spLocks noGrp="1" noChangeArrowheads="1"/>
          </p:cNvSpPr>
          <p:nvPr>
            <p:ph type="body" sz="half" idx="1"/>
          </p:nvPr>
        </p:nvSpPr>
        <p:spPr>
          <a:xfrm>
            <a:off x="406400" y="1333500"/>
            <a:ext cx="8051800" cy="952500"/>
          </a:xfrm>
          <a:noFill/>
        </p:spPr>
        <p:txBody>
          <a:bodyPr/>
          <a:lstStyle/>
          <a:p>
            <a:pPr>
              <a:lnSpc>
                <a:spcPct val="90000"/>
              </a:lnSpc>
              <a:buFont typeface="Monotype Sorts" pitchFamily="2" charset="2"/>
              <a:buNone/>
            </a:pPr>
            <a:r>
              <a:rPr lang="en-US" sz="2400" b="1" u="sng" smtClean="0"/>
              <a:t>Example3</a:t>
            </a:r>
            <a:r>
              <a:rPr lang="en-US" sz="2400" smtClean="0"/>
              <a:t>: find an expression for the gain if </a:t>
            </a:r>
            <a:r>
              <a:rPr lang="en-US" sz="2400" b="1" smtClean="0"/>
              <a:t>v</a:t>
            </a:r>
            <a:r>
              <a:rPr lang="en-US" sz="2400" b="1" baseline="-25000" smtClean="0"/>
              <a:t>s</a:t>
            </a:r>
            <a:r>
              <a:rPr lang="en-US" sz="2400" b="1" smtClean="0"/>
              <a:t>(t)</a:t>
            </a:r>
            <a:r>
              <a:rPr lang="en-US" sz="2400" smtClean="0"/>
              <a:t> is sinusoidal</a:t>
            </a:r>
          </a:p>
          <a:p>
            <a:pPr>
              <a:lnSpc>
                <a:spcPct val="90000"/>
              </a:lnSpc>
              <a:buFont typeface="Monotype Sorts" pitchFamily="2" charset="2"/>
              <a:buNone/>
            </a:pPr>
            <a:r>
              <a:rPr lang="en-US" sz="2400" smtClean="0"/>
              <a:t>	</a:t>
            </a:r>
            <a:r>
              <a:rPr lang="en-US" sz="2000" b="1" smtClean="0"/>
              <a:t>C</a:t>
            </a:r>
            <a:r>
              <a:rPr lang="en-US" sz="2000" b="1" baseline="-25000" smtClean="0"/>
              <a:t>F</a:t>
            </a:r>
            <a:r>
              <a:rPr lang="en-US" sz="2000" smtClean="0"/>
              <a:t> = 1/6 F, </a:t>
            </a:r>
            <a:r>
              <a:rPr lang="en-US" sz="2000" b="1" smtClean="0"/>
              <a:t>R</a:t>
            </a:r>
            <a:r>
              <a:rPr lang="en-US" sz="2000" b="1" baseline="-25000" smtClean="0"/>
              <a:t>1</a:t>
            </a:r>
            <a:r>
              <a:rPr lang="en-US" sz="2000" smtClean="0"/>
              <a:t> = 3</a:t>
            </a:r>
            <a:r>
              <a:rPr lang="el-GR" sz="2000" smtClean="0">
                <a:cs typeface="Times New Roman" pitchFamily="18" charset="0"/>
              </a:rPr>
              <a:t>Ω</a:t>
            </a:r>
            <a:r>
              <a:rPr lang="en-US" sz="2000" smtClean="0">
                <a:cs typeface="Times New Roman" pitchFamily="18" charset="0"/>
              </a:rPr>
              <a:t>, </a:t>
            </a:r>
            <a:r>
              <a:rPr lang="en-US" sz="2000" b="1" smtClean="0"/>
              <a:t>R</a:t>
            </a:r>
            <a:r>
              <a:rPr lang="en-US" sz="2000" b="1" baseline="-25000" smtClean="0"/>
              <a:t>2</a:t>
            </a:r>
            <a:r>
              <a:rPr lang="en-US" sz="2000" smtClean="0"/>
              <a:t> = 2</a:t>
            </a:r>
            <a:r>
              <a:rPr lang="el-GR" sz="2000" smtClean="0">
                <a:cs typeface="Times New Roman" pitchFamily="18" charset="0"/>
              </a:rPr>
              <a:t>Ω</a:t>
            </a:r>
            <a:r>
              <a:rPr lang="en-US" sz="2000" smtClean="0">
                <a:cs typeface="Times New Roman" pitchFamily="18" charset="0"/>
              </a:rPr>
              <a:t>, </a:t>
            </a:r>
            <a:r>
              <a:rPr lang="en-US" sz="2000" b="1" smtClean="0"/>
              <a:t>C</a:t>
            </a:r>
            <a:r>
              <a:rPr lang="en-US" sz="2000" b="1" baseline="-25000" smtClean="0"/>
              <a:t>S</a:t>
            </a:r>
            <a:r>
              <a:rPr lang="en-US" sz="2000" smtClean="0"/>
              <a:t> = 1/6 F</a:t>
            </a:r>
            <a:endParaRPr lang="el-GR" sz="2000" smtClean="0"/>
          </a:p>
        </p:txBody>
      </p:sp>
      <p:grpSp>
        <p:nvGrpSpPr>
          <p:cNvPr id="43015" name="Group 95"/>
          <p:cNvGrpSpPr>
            <a:grpSpLocks/>
          </p:cNvGrpSpPr>
          <p:nvPr/>
        </p:nvGrpSpPr>
        <p:grpSpPr bwMode="auto">
          <a:xfrm>
            <a:off x="76200" y="2374900"/>
            <a:ext cx="4867275" cy="2882900"/>
            <a:chOff x="617" y="1521"/>
            <a:chExt cx="3066" cy="1816"/>
          </a:xfrm>
        </p:grpSpPr>
        <p:sp>
          <p:nvSpPr>
            <p:cNvPr id="43016" name="AutoShape 6"/>
            <p:cNvSpPr>
              <a:spLocks noChangeArrowheads="1"/>
            </p:cNvSpPr>
            <p:nvPr/>
          </p:nvSpPr>
          <p:spPr bwMode="auto">
            <a:xfrm rot="5400000" flipH="1">
              <a:off x="2738" y="2217"/>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43017" name="Text Box 7"/>
            <p:cNvSpPr txBox="1">
              <a:spLocks noChangeArrowheads="1"/>
            </p:cNvSpPr>
            <p:nvPr/>
          </p:nvSpPr>
          <p:spPr bwMode="auto">
            <a:xfrm>
              <a:off x="2790" y="2256"/>
              <a:ext cx="188" cy="212"/>
            </a:xfrm>
            <a:prstGeom prst="rect">
              <a:avLst/>
            </a:prstGeom>
            <a:noFill/>
            <a:ln w="12700">
              <a:noFill/>
              <a:miter lim="800000"/>
              <a:headEnd type="none" w="lg" len="lg"/>
              <a:tailEnd type="none" w="lg" len="lg"/>
            </a:ln>
          </p:spPr>
          <p:txBody>
            <a:bodyPr wrap="none">
              <a:spAutoFit/>
            </a:bodyPr>
            <a:lstStyle/>
            <a:p>
              <a:r>
                <a:rPr lang="en-US" sz="1600"/>
                <a:t>+</a:t>
              </a:r>
            </a:p>
          </p:txBody>
        </p:sp>
        <p:sp>
          <p:nvSpPr>
            <p:cNvPr id="43018" name="Text Box 8"/>
            <p:cNvSpPr txBox="1">
              <a:spLocks noChangeArrowheads="1"/>
            </p:cNvSpPr>
            <p:nvPr/>
          </p:nvSpPr>
          <p:spPr bwMode="auto">
            <a:xfrm>
              <a:off x="2782" y="2614"/>
              <a:ext cx="188" cy="231"/>
            </a:xfrm>
            <a:prstGeom prst="rect">
              <a:avLst/>
            </a:prstGeom>
            <a:noFill/>
            <a:ln w="12700">
              <a:noFill/>
              <a:miter lim="800000"/>
              <a:headEnd type="none" w="lg" len="lg"/>
              <a:tailEnd type="none" w="lg" len="lg"/>
            </a:ln>
          </p:spPr>
          <p:txBody>
            <a:bodyPr wrap="none">
              <a:spAutoFit/>
            </a:bodyPr>
            <a:lstStyle/>
            <a:p>
              <a:r>
                <a:rPr lang="en-US"/>
                <a:t>–</a:t>
              </a:r>
            </a:p>
          </p:txBody>
        </p:sp>
        <p:sp>
          <p:nvSpPr>
            <p:cNvPr id="43019" name="Line 9"/>
            <p:cNvSpPr>
              <a:spLocks noChangeShapeType="1"/>
            </p:cNvSpPr>
            <p:nvPr/>
          </p:nvSpPr>
          <p:spPr bwMode="auto">
            <a:xfrm flipH="1">
              <a:off x="2498" y="2745"/>
              <a:ext cx="288" cy="0"/>
            </a:xfrm>
            <a:prstGeom prst="line">
              <a:avLst/>
            </a:prstGeom>
            <a:noFill/>
            <a:ln w="12700">
              <a:solidFill>
                <a:schemeClr val="tx1"/>
              </a:solidFill>
              <a:round/>
              <a:headEnd type="none" w="lg" len="lg"/>
              <a:tailEnd type="none" w="lg" len="lg"/>
            </a:ln>
          </p:spPr>
          <p:txBody>
            <a:bodyPr/>
            <a:lstStyle/>
            <a:p>
              <a:endParaRPr lang="en-US"/>
            </a:p>
          </p:txBody>
        </p:sp>
        <p:sp>
          <p:nvSpPr>
            <p:cNvPr id="43020" name="Oval 10"/>
            <p:cNvSpPr>
              <a:spLocks noChangeArrowheads="1"/>
            </p:cNvSpPr>
            <p:nvPr/>
          </p:nvSpPr>
          <p:spPr bwMode="auto">
            <a:xfrm>
              <a:off x="2420" y="2706"/>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3021" name="Line 12"/>
            <p:cNvSpPr>
              <a:spLocks noChangeShapeType="1"/>
            </p:cNvSpPr>
            <p:nvPr/>
          </p:nvSpPr>
          <p:spPr bwMode="auto">
            <a:xfrm flipH="1">
              <a:off x="2171" y="2379"/>
              <a:ext cx="615" cy="0"/>
            </a:xfrm>
            <a:prstGeom prst="line">
              <a:avLst/>
            </a:prstGeom>
            <a:noFill/>
            <a:ln w="12700">
              <a:solidFill>
                <a:schemeClr val="tx1"/>
              </a:solidFill>
              <a:round/>
              <a:headEnd type="none" w="lg" len="lg"/>
              <a:tailEnd type="none" w="lg" len="lg"/>
            </a:ln>
          </p:spPr>
          <p:txBody>
            <a:bodyPr/>
            <a:lstStyle/>
            <a:p>
              <a:endParaRPr lang="en-US"/>
            </a:p>
          </p:txBody>
        </p:sp>
        <p:sp>
          <p:nvSpPr>
            <p:cNvPr id="43022" name="Line 13"/>
            <p:cNvSpPr>
              <a:spLocks noChangeShapeType="1"/>
            </p:cNvSpPr>
            <p:nvPr/>
          </p:nvSpPr>
          <p:spPr bwMode="auto">
            <a:xfrm flipH="1">
              <a:off x="3451" y="2552"/>
              <a:ext cx="149" cy="1"/>
            </a:xfrm>
            <a:prstGeom prst="line">
              <a:avLst/>
            </a:prstGeom>
            <a:noFill/>
            <a:ln w="12700">
              <a:solidFill>
                <a:schemeClr val="tx1"/>
              </a:solidFill>
              <a:round/>
              <a:headEnd type="none" w="lg" len="lg"/>
              <a:tailEnd type="none" w="lg" len="lg"/>
            </a:ln>
          </p:spPr>
          <p:txBody>
            <a:bodyPr/>
            <a:lstStyle/>
            <a:p>
              <a:endParaRPr lang="en-US"/>
            </a:p>
          </p:txBody>
        </p:sp>
        <p:sp>
          <p:nvSpPr>
            <p:cNvPr id="43023" name="Oval 14"/>
            <p:cNvSpPr>
              <a:spLocks noChangeArrowheads="1"/>
            </p:cNvSpPr>
            <p:nvPr/>
          </p:nvSpPr>
          <p:spPr bwMode="auto">
            <a:xfrm>
              <a:off x="3600" y="2514"/>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3024" name="Oval 16"/>
            <p:cNvSpPr>
              <a:spLocks noChangeArrowheads="1"/>
            </p:cNvSpPr>
            <p:nvPr/>
          </p:nvSpPr>
          <p:spPr bwMode="auto">
            <a:xfrm>
              <a:off x="2166" y="3072"/>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3025" name="Text Box 19"/>
            <p:cNvSpPr txBox="1">
              <a:spLocks noChangeArrowheads="1"/>
            </p:cNvSpPr>
            <p:nvPr/>
          </p:nvSpPr>
          <p:spPr bwMode="auto">
            <a:xfrm>
              <a:off x="3312" y="2256"/>
              <a:ext cx="353"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o</a:t>
              </a:r>
              <a:r>
                <a:rPr lang="en-US" sz="1600" b="1"/>
                <a:t>(t)</a:t>
              </a:r>
              <a:endParaRPr lang="en-US" sz="1600"/>
            </a:p>
          </p:txBody>
        </p:sp>
        <p:sp>
          <p:nvSpPr>
            <p:cNvPr id="43026" name="Text Box 20"/>
            <p:cNvSpPr txBox="1">
              <a:spLocks noChangeArrowheads="1"/>
            </p:cNvSpPr>
            <p:nvPr/>
          </p:nvSpPr>
          <p:spPr bwMode="auto">
            <a:xfrm>
              <a:off x="2512" y="2418"/>
              <a:ext cx="196"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p>
          </p:txBody>
        </p:sp>
        <p:sp>
          <p:nvSpPr>
            <p:cNvPr id="43027" name="Line 21"/>
            <p:cNvSpPr>
              <a:spLocks noChangeShapeType="1"/>
            </p:cNvSpPr>
            <p:nvPr/>
          </p:nvSpPr>
          <p:spPr bwMode="auto">
            <a:xfrm flipV="1">
              <a:off x="2503" y="2465"/>
              <a:ext cx="214" cy="0"/>
            </a:xfrm>
            <a:prstGeom prst="line">
              <a:avLst/>
            </a:prstGeom>
            <a:noFill/>
            <a:ln w="12700">
              <a:solidFill>
                <a:schemeClr val="tx1"/>
              </a:solidFill>
              <a:round/>
              <a:headEnd type="none" w="lg" len="lg"/>
              <a:tailEnd type="stealth" w="lg" len="lg"/>
            </a:ln>
          </p:spPr>
          <p:txBody>
            <a:bodyPr/>
            <a:lstStyle/>
            <a:p>
              <a:endParaRPr lang="en-US"/>
            </a:p>
          </p:txBody>
        </p:sp>
        <p:sp>
          <p:nvSpPr>
            <p:cNvPr id="43028" name="Text Box 22"/>
            <p:cNvSpPr txBox="1">
              <a:spLocks noChangeArrowheads="1"/>
            </p:cNvSpPr>
            <p:nvPr/>
          </p:nvSpPr>
          <p:spPr bwMode="auto">
            <a:xfrm>
              <a:off x="2353" y="1521"/>
              <a:ext cx="279"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F</a:t>
              </a:r>
            </a:p>
          </p:txBody>
        </p:sp>
        <p:cxnSp>
          <p:nvCxnSpPr>
            <p:cNvPr id="43029" name="AutoShape 24"/>
            <p:cNvCxnSpPr>
              <a:cxnSpLocks noChangeShapeType="1"/>
              <a:stCxn id="43023" idx="0"/>
              <a:endCxn id="43075" idx="1"/>
            </p:cNvCxnSpPr>
            <p:nvPr/>
          </p:nvCxnSpPr>
          <p:spPr bwMode="auto">
            <a:xfrm rot="5400000" flipH="1">
              <a:off x="2641" y="1513"/>
              <a:ext cx="713" cy="1289"/>
            </a:xfrm>
            <a:prstGeom prst="bentConnector2">
              <a:avLst/>
            </a:prstGeom>
            <a:noFill/>
            <a:ln w="12700">
              <a:solidFill>
                <a:schemeClr val="tx1"/>
              </a:solidFill>
              <a:miter lim="800000"/>
              <a:headEnd type="none" w="lg" len="lg"/>
              <a:tailEnd type="none" w="lg" len="lg"/>
            </a:ln>
          </p:spPr>
        </p:cxnSp>
        <p:grpSp>
          <p:nvGrpSpPr>
            <p:cNvPr id="43030" name="Group 25"/>
            <p:cNvGrpSpPr>
              <a:grpSpLocks/>
            </p:cNvGrpSpPr>
            <p:nvPr/>
          </p:nvGrpSpPr>
          <p:grpSpPr bwMode="auto">
            <a:xfrm rot="5400000" flipH="1" flipV="1">
              <a:off x="1721" y="2235"/>
              <a:ext cx="112" cy="287"/>
              <a:chOff x="3450" y="2313"/>
              <a:chExt cx="111" cy="216"/>
            </a:xfrm>
          </p:grpSpPr>
          <p:sp>
            <p:nvSpPr>
              <p:cNvPr id="43076"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3077"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3078"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3079"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3080"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3081"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3082"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3031" name="Text Box 33"/>
            <p:cNvSpPr txBox="1">
              <a:spLocks noChangeArrowheads="1"/>
            </p:cNvSpPr>
            <p:nvPr/>
          </p:nvSpPr>
          <p:spPr bwMode="auto">
            <a:xfrm>
              <a:off x="1626" y="2107"/>
              <a:ext cx="268"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2</a:t>
              </a:r>
            </a:p>
          </p:txBody>
        </p:sp>
        <p:cxnSp>
          <p:nvCxnSpPr>
            <p:cNvPr id="43032" name="AutoShape 34"/>
            <p:cNvCxnSpPr>
              <a:cxnSpLocks noChangeShapeType="1"/>
              <a:stCxn id="43051" idx="6"/>
              <a:endCxn id="43076" idx="0"/>
            </p:cNvCxnSpPr>
            <p:nvPr/>
          </p:nvCxnSpPr>
          <p:spPr bwMode="auto">
            <a:xfrm flipV="1">
              <a:off x="1488" y="2387"/>
              <a:ext cx="145" cy="4"/>
            </a:xfrm>
            <a:prstGeom prst="straightConnector1">
              <a:avLst/>
            </a:prstGeom>
            <a:noFill/>
            <a:ln w="12700">
              <a:solidFill>
                <a:schemeClr val="tx1"/>
              </a:solidFill>
              <a:round/>
              <a:headEnd type="none" w="lg" len="lg"/>
              <a:tailEnd type="none" w="lg" len="lg"/>
            </a:ln>
          </p:spPr>
        </p:cxnSp>
        <p:cxnSp>
          <p:nvCxnSpPr>
            <p:cNvPr id="43033" name="AutoShape 35"/>
            <p:cNvCxnSpPr>
              <a:cxnSpLocks noChangeShapeType="1"/>
              <a:stCxn id="43044" idx="2"/>
              <a:endCxn id="43078" idx="1"/>
            </p:cNvCxnSpPr>
            <p:nvPr/>
          </p:nvCxnSpPr>
          <p:spPr bwMode="auto">
            <a:xfrm flipH="1" flipV="1">
              <a:off x="1920" y="2377"/>
              <a:ext cx="253" cy="2"/>
            </a:xfrm>
            <a:prstGeom prst="straightConnector1">
              <a:avLst/>
            </a:prstGeom>
            <a:noFill/>
            <a:ln w="12700">
              <a:solidFill>
                <a:schemeClr val="tx1"/>
              </a:solidFill>
              <a:round/>
              <a:headEnd type="none" w="lg" len="lg"/>
              <a:tailEnd type="none" w="lg" len="lg"/>
            </a:ln>
          </p:spPr>
        </p:cxnSp>
        <p:sp>
          <p:nvSpPr>
            <p:cNvPr id="43034" name="Text Box 40"/>
            <p:cNvSpPr txBox="1">
              <a:spLocks noChangeArrowheads="1"/>
            </p:cNvSpPr>
            <p:nvPr/>
          </p:nvSpPr>
          <p:spPr bwMode="auto">
            <a:xfrm>
              <a:off x="2556" y="2150"/>
              <a:ext cx="230"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43035" name="Text Box 41"/>
            <p:cNvSpPr txBox="1">
              <a:spLocks noChangeArrowheads="1"/>
            </p:cNvSpPr>
            <p:nvPr/>
          </p:nvSpPr>
          <p:spPr bwMode="auto">
            <a:xfrm>
              <a:off x="2558" y="2745"/>
              <a:ext cx="224"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43036" name="Line 43"/>
            <p:cNvSpPr>
              <a:spLocks noChangeShapeType="1"/>
            </p:cNvSpPr>
            <p:nvPr/>
          </p:nvSpPr>
          <p:spPr bwMode="auto">
            <a:xfrm flipH="1">
              <a:off x="2115" y="2020"/>
              <a:ext cx="298" cy="0"/>
            </a:xfrm>
            <a:prstGeom prst="line">
              <a:avLst/>
            </a:prstGeom>
            <a:noFill/>
            <a:ln w="12700">
              <a:solidFill>
                <a:schemeClr val="tx1"/>
              </a:solidFill>
              <a:round/>
              <a:headEnd type="none" w="lg" len="lg"/>
              <a:tailEnd type="stealth" w="lg" len="lg"/>
            </a:ln>
          </p:spPr>
          <p:txBody>
            <a:bodyPr/>
            <a:lstStyle/>
            <a:p>
              <a:endParaRPr lang="en-US"/>
            </a:p>
          </p:txBody>
        </p:sp>
        <p:sp>
          <p:nvSpPr>
            <p:cNvPr id="43037" name="Text Box 44"/>
            <p:cNvSpPr txBox="1">
              <a:spLocks noChangeArrowheads="1"/>
            </p:cNvSpPr>
            <p:nvPr/>
          </p:nvSpPr>
          <p:spPr bwMode="auto">
            <a:xfrm>
              <a:off x="2161" y="1992"/>
              <a:ext cx="33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(t)</a:t>
              </a:r>
              <a:endParaRPr lang="en-US" sz="1600" b="1" baseline="-25000"/>
            </a:p>
          </p:txBody>
        </p:sp>
        <p:sp>
          <p:nvSpPr>
            <p:cNvPr id="43038" name="Line 45"/>
            <p:cNvSpPr>
              <a:spLocks noChangeShapeType="1"/>
            </p:cNvSpPr>
            <p:nvPr/>
          </p:nvSpPr>
          <p:spPr bwMode="auto">
            <a:xfrm>
              <a:off x="1633" y="2514"/>
              <a:ext cx="255" cy="0"/>
            </a:xfrm>
            <a:prstGeom prst="line">
              <a:avLst/>
            </a:prstGeom>
            <a:noFill/>
            <a:ln w="12700">
              <a:solidFill>
                <a:schemeClr val="tx1"/>
              </a:solidFill>
              <a:round/>
              <a:headEnd type="none" w="lg" len="lg"/>
              <a:tailEnd type="stealth" w="lg" len="lg"/>
            </a:ln>
          </p:spPr>
          <p:txBody>
            <a:bodyPr/>
            <a:lstStyle/>
            <a:p>
              <a:endParaRPr lang="en-US"/>
            </a:p>
          </p:txBody>
        </p:sp>
        <p:sp>
          <p:nvSpPr>
            <p:cNvPr id="43039" name="Text Box 46"/>
            <p:cNvSpPr txBox="1">
              <a:spLocks noChangeArrowheads="1"/>
            </p:cNvSpPr>
            <p:nvPr/>
          </p:nvSpPr>
          <p:spPr bwMode="auto">
            <a:xfrm>
              <a:off x="1545" y="2496"/>
              <a:ext cx="32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r>
                <a:rPr lang="en-US" sz="1600" b="1"/>
                <a:t>(t)</a:t>
              </a:r>
              <a:endParaRPr lang="en-US" sz="1600" b="1" baseline="-25000"/>
            </a:p>
          </p:txBody>
        </p:sp>
        <p:grpSp>
          <p:nvGrpSpPr>
            <p:cNvPr id="43040" name="Group 47"/>
            <p:cNvGrpSpPr>
              <a:grpSpLocks/>
            </p:cNvGrpSpPr>
            <p:nvPr/>
          </p:nvGrpSpPr>
          <p:grpSpPr bwMode="auto">
            <a:xfrm>
              <a:off x="2255" y="1656"/>
              <a:ext cx="97" cy="288"/>
              <a:chOff x="4684" y="2559"/>
              <a:chExt cx="97" cy="288"/>
            </a:xfrm>
          </p:grpSpPr>
          <p:sp>
            <p:nvSpPr>
              <p:cNvPr id="43074" name="Freeform 48"/>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43075" name="Freeform 49"/>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nvGrpSpPr>
            <p:cNvPr id="43041" name="Group 64"/>
            <p:cNvGrpSpPr>
              <a:grpSpLocks/>
            </p:cNvGrpSpPr>
            <p:nvPr/>
          </p:nvGrpSpPr>
          <p:grpSpPr bwMode="auto">
            <a:xfrm>
              <a:off x="2064" y="2831"/>
              <a:ext cx="288" cy="97"/>
              <a:chOff x="4780" y="2616"/>
              <a:chExt cx="288" cy="97"/>
            </a:xfrm>
          </p:grpSpPr>
          <p:sp>
            <p:nvSpPr>
              <p:cNvPr id="43072" name="Freeform 57"/>
              <p:cNvSpPr>
                <a:spLocks/>
              </p:cNvSpPr>
              <p:nvPr/>
            </p:nvSpPr>
            <p:spPr bwMode="auto">
              <a:xfrm flipV="1">
                <a:off x="4780" y="271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43073" name="Freeform 61"/>
              <p:cNvSpPr>
                <a:spLocks/>
              </p:cNvSpPr>
              <p:nvPr/>
            </p:nvSpPr>
            <p:spPr bwMode="auto">
              <a:xfrm>
                <a:off x="4780" y="2616"/>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cxnSp>
          <p:nvCxnSpPr>
            <p:cNvPr id="43042" name="AutoShape 65"/>
            <p:cNvCxnSpPr>
              <a:cxnSpLocks noChangeShapeType="1"/>
              <a:stCxn id="43024" idx="0"/>
              <a:endCxn id="43072" idx="1"/>
            </p:cNvCxnSpPr>
            <p:nvPr/>
          </p:nvCxnSpPr>
          <p:spPr bwMode="auto">
            <a:xfrm flipV="1">
              <a:off x="2208" y="2929"/>
              <a:ext cx="0" cy="143"/>
            </a:xfrm>
            <a:prstGeom prst="straightConnector1">
              <a:avLst/>
            </a:prstGeom>
            <a:noFill/>
            <a:ln w="12700">
              <a:solidFill>
                <a:schemeClr val="tx1"/>
              </a:solidFill>
              <a:round/>
              <a:headEnd type="none" w="lg" len="lg"/>
              <a:tailEnd type="none" w="lg" len="lg"/>
            </a:ln>
          </p:spPr>
        </p:cxnSp>
        <p:cxnSp>
          <p:nvCxnSpPr>
            <p:cNvPr id="43043" name="AutoShape 66"/>
            <p:cNvCxnSpPr>
              <a:cxnSpLocks noChangeShapeType="1"/>
              <a:stCxn id="43020" idx="4"/>
              <a:endCxn id="43023" idx="4"/>
            </p:cNvCxnSpPr>
            <p:nvPr/>
          </p:nvCxnSpPr>
          <p:spPr bwMode="auto">
            <a:xfrm rot="5400000" flipH="1" flipV="1">
              <a:off x="2956" y="2097"/>
              <a:ext cx="192" cy="1180"/>
            </a:xfrm>
            <a:prstGeom prst="bentConnector3">
              <a:avLst>
                <a:gd name="adj1" fmla="val -161981"/>
              </a:avLst>
            </a:prstGeom>
            <a:noFill/>
            <a:ln w="12700">
              <a:solidFill>
                <a:schemeClr val="tx1"/>
              </a:solidFill>
              <a:miter lim="800000"/>
              <a:headEnd type="none" w="lg" len="lg"/>
              <a:tailEnd type="none" w="lg" len="lg"/>
            </a:ln>
          </p:spPr>
        </p:cxnSp>
        <p:sp>
          <p:nvSpPr>
            <p:cNvPr id="43044" name="Oval 67"/>
            <p:cNvSpPr>
              <a:spLocks noChangeArrowheads="1"/>
            </p:cNvSpPr>
            <p:nvPr/>
          </p:nvSpPr>
          <p:spPr bwMode="auto">
            <a:xfrm>
              <a:off x="2173" y="2340"/>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43045" name="Group 68"/>
            <p:cNvGrpSpPr>
              <a:grpSpLocks/>
            </p:cNvGrpSpPr>
            <p:nvPr/>
          </p:nvGrpSpPr>
          <p:grpSpPr bwMode="auto">
            <a:xfrm rot="5400000" flipH="1" flipV="1">
              <a:off x="1119" y="2248"/>
              <a:ext cx="112" cy="287"/>
              <a:chOff x="3450" y="2313"/>
              <a:chExt cx="111" cy="216"/>
            </a:xfrm>
          </p:grpSpPr>
          <p:sp>
            <p:nvSpPr>
              <p:cNvPr id="43065" name="Line 6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3066" name="Line 7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3067" name="Line 7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3068" name="Line 7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3069" name="Line 7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3070" name="Line 7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3071" name="Line 7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3046" name="Text Box 76"/>
            <p:cNvSpPr txBox="1">
              <a:spLocks noChangeArrowheads="1"/>
            </p:cNvSpPr>
            <p:nvPr/>
          </p:nvSpPr>
          <p:spPr bwMode="auto">
            <a:xfrm>
              <a:off x="1015" y="2114"/>
              <a:ext cx="268"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1</a:t>
              </a:r>
            </a:p>
          </p:txBody>
        </p:sp>
        <p:cxnSp>
          <p:nvCxnSpPr>
            <p:cNvPr id="43047" name="AutoShape 77"/>
            <p:cNvCxnSpPr>
              <a:cxnSpLocks noChangeShapeType="1"/>
              <a:stCxn id="43055" idx="6"/>
              <a:endCxn id="43065" idx="0"/>
            </p:cNvCxnSpPr>
            <p:nvPr/>
          </p:nvCxnSpPr>
          <p:spPr bwMode="auto">
            <a:xfrm>
              <a:off x="872" y="2397"/>
              <a:ext cx="159" cy="3"/>
            </a:xfrm>
            <a:prstGeom prst="straightConnector1">
              <a:avLst/>
            </a:prstGeom>
            <a:noFill/>
            <a:ln w="12700">
              <a:solidFill>
                <a:schemeClr val="tx1"/>
              </a:solidFill>
              <a:round/>
              <a:headEnd type="none" w="lg" len="lg"/>
              <a:tailEnd type="none" w="lg" len="lg"/>
            </a:ln>
          </p:spPr>
        </p:cxnSp>
        <p:cxnSp>
          <p:nvCxnSpPr>
            <p:cNvPr id="43048" name="AutoShape 78"/>
            <p:cNvCxnSpPr>
              <a:cxnSpLocks noChangeShapeType="1"/>
              <a:stCxn id="43051" idx="2"/>
              <a:endCxn id="43067" idx="1"/>
            </p:cNvCxnSpPr>
            <p:nvPr/>
          </p:nvCxnSpPr>
          <p:spPr bwMode="auto">
            <a:xfrm flipH="1" flipV="1">
              <a:off x="1318" y="2390"/>
              <a:ext cx="87" cy="1"/>
            </a:xfrm>
            <a:prstGeom prst="straightConnector1">
              <a:avLst/>
            </a:prstGeom>
            <a:noFill/>
            <a:ln w="12700">
              <a:solidFill>
                <a:schemeClr val="tx1"/>
              </a:solidFill>
              <a:round/>
              <a:headEnd type="none" w="lg" len="lg"/>
              <a:tailEnd type="none" w="lg" len="lg"/>
            </a:ln>
          </p:spPr>
        </p:cxnSp>
        <p:sp>
          <p:nvSpPr>
            <p:cNvPr id="43049" name="Line 79"/>
            <p:cNvSpPr>
              <a:spLocks noChangeShapeType="1"/>
            </p:cNvSpPr>
            <p:nvPr/>
          </p:nvSpPr>
          <p:spPr bwMode="auto">
            <a:xfrm>
              <a:off x="1078" y="2510"/>
              <a:ext cx="255" cy="0"/>
            </a:xfrm>
            <a:prstGeom prst="line">
              <a:avLst/>
            </a:prstGeom>
            <a:noFill/>
            <a:ln w="12700">
              <a:solidFill>
                <a:schemeClr val="tx1"/>
              </a:solidFill>
              <a:round/>
              <a:headEnd type="none" w="lg" len="lg"/>
              <a:tailEnd type="stealth" w="lg" len="lg"/>
            </a:ln>
          </p:spPr>
          <p:txBody>
            <a:bodyPr/>
            <a:lstStyle/>
            <a:p>
              <a:endParaRPr lang="en-US"/>
            </a:p>
          </p:txBody>
        </p:sp>
        <p:sp>
          <p:nvSpPr>
            <p:cNvPr id="43050" name="Text Box 80"/>
            <p:cNvSpPr txBox="1">
              <a:spLocks noChangeArrowheads="1"/>
            </p:cNvSpPr>
            <p:nvPr/>
          </p:nvSpPr>
          <p:spPr bwMode="auto">
            <a:xfrm>
              <a:off x="990" y="2496"/>
              <a:ext cx="325"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r>
                <a:rPr lang="en-US" sz="1600" b="1"/>
                <a:t>(t)</a:t>
              </a:r>
              <a:endParaRPr lang="en-US" sz="1600" b="1" baseline="-25000"/>
            </a:p>
          </p:txBody>
        </p:sp>
        <p:sp>
          <p:nvSpPr>
            <p:cNvPr id="43051" name="Oval 81"/>
            <p:cNvSpPr>
              <a:spLocks noChangeArrowheads="1"/>
            </p:cNvSpPr>
            <p:nvPr/>
          </p:nvSpPr>
          <p:spPr bwMode="auto">
            <a:xfrm>
              <a:off x="1405" y="2352"/>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3052" name="AutoShape 82"/>
            <p:cNvCxnSpPr>
              <a:cxnSpLocks noChangeShapeType="1"/>
              <a:stCxn id="43044" idx="4"/>
              <a:endCxn id="43073" idx="1"/>
            </p:cNvCxnSpPr>
            <p:nvPr/>
          </p:nvCxnSpPr>
          <p:spPr bwMode="auto">
            <a:xfrm flipH="1">
              <a:off x="2208" y="2417"/>
              <a:ext cx="7" cy="414"/>
            </a:xfrm>
            <a:prstGeom prst="straightConnector1">
              <a:avLst/>
            </a:prstGeom>
            <a:noFill/>
            <a:ln w="12700">
              <a:solidFill>
                <a:schemeClr val="tx1"/>
              </a:solidFill>
              <a:round/>
              <a:headEnd type="none" w="lg" len="lg"/>
              <a:tailEnd type="none" w="lg" len="lg"/>
            </a:ln>
          </p:spPr>
        </p:cxnSp>
        <p:cxnSp>
          <p:nvCxnSpPr>
            <p:cNvPr id="43053" name="AutoShape 83"/>
            <p:cNvCxnSpPr>
              <a:cxnSpLocks noChangeShapeType="1"/>
              <a:stCxn id="43051" idx="0"/>
              <a:endCxn id="43074" idx="1"/>
            </p:cNvCxnSpPr>
            <p:nvPr/>
          </p:nvCxnSpPr>
          <p:spPr bwMode="auto">
            <a:xfrm rot="-5400000">
              <a:off x="1575" y="1673"/>
              <a:ext cx="551" cy="808"/>
            </a:xfrm>
            <a:prstGeom prst="bentConnector2">
              <a:avLst/>
            </a:prstGeom>
            <a:noFill/>
            <a:ln w="12700">
              <a:solidFill>
                <a:schemeClr val="tx1"/>
              </a:solidFill>
              <a:miter lim="800000"/>
              <a:headEnd type="none" w="lg" len="lg"/>
              <a:tailEnd type="none" w="lg" len="lg"/>
            </a:ln>
          </p:spPr>
        </p:cxnSp>
        <p:grpSp>
          <p:nvGrpSpPr>
            <p:cNvPr id="43054" name="Group 84"/>
            <p:cNvGrpSpPr>
              <a:grpSpLocks/>
            </p:cNvGrpSpPr>
            <p:nvPr/>
          </p:nvGrpSpPr>
          <p:grpSpPr bwMode="auto">
            <a:xfrm>
              <a:off x="2082" y="3149"/>
              <a:ext cx="240" cy="188"/>
              <a:chOff x="1235" y="3264"/>
              <a:chExt cx="288" cy="216"/>
            </a:xfrm>
          </p:grpSpPr>
          <p:grpSp>
            <p:nvGrpSpPr>
              <p:cNvPr id="43060" name="Group 85"/>
              <p:cNvGrpSpPr>
                <a:grpSpLocks/>
              </p:cNvGrpSpPr>
              <p:nvPr/>
            </p:nvGrpSpPr>
            <p:grpSpPr bwMode="auto">
              <a:xfrm>
                <a:off x="1235" y="3383"/>
                <a:ext cx="288" cy="97"/>
                <a:chOff x="1235" y="3383"/>
                <a:chExt cx="288" cy="97"/>
              </a:xfrm>
            </p:grpSpPr>
            <p:sp>
              <p:nvSpPr>
                <p:cNvPr id="43062" name="Freeform 86"/>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43063" name="Line 87"/>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43064" name="Line 88"/>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43061" name="AutoShape 89"/>
              <p:cNvCxnSpPr>
                <a:cxnSpLocks noChangeShapeType="1"/>
                <a:stCxn id="43062"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43055" name="Oval 90"/>
            <p:cNvSpPr>
              <a:spLocks noChangeArrowheads="1"/>
            </p:cNvSpPr>
            <p:nvPr/>
          </p:nvSpPr>
          <p:spPr bwMode="auto">
            <a:xfrm>
              <a:off x="789" y="2358"/>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3056" name="Text Box 91"/>
            <p:cNvSpPr txBox="1">
              <a:spLocks noChangeArrowheads="1"/>
            </p:cNvSpPr>
            <p:nvPr/>
          </p:nvSpPr>
          <p:spPr bwMode="auto">
            <a:xfrm>
              <a:off x="1884" y="2552"/>
              <a:ext cx="273" cy="231"/>
            </a:xfrm>
            <a:prstGeom prst="rect">
              <a:avLst/>
            </a:prstGeom>
            <a:noFill/>
            <a:ln w="12700">
              <a:noFill/>
              <a:miter lim="800000"/>
              <a:headEnd type="none" w="lg" len="lg"/>
              <a:tailEnd type="none" w="lg" len="lg"/>
            </a:ln>
          </p:spPr>
          <p:txBody>
            <a:bodyPr wrap="none">
              <a:spAutoFit/>
            </a:bodyPr>
            <a:lstStyle/>
            <a:p>
              <a:r>
                <a:rPr lang="en-US" b="1"/>
                <a:t>C</a:t>
              </a:r>
              <a:r>
                <a:rPr lang="en-US" b="1" baseline="-25000"/>
                <a:t>S</a:t>
              </a:r>
            </a:p>
          </p:txBody>
        </p:sp>
        <p:sp>
          <p:nvSpPr>
            <p:cNvPr id="43057" name="Text Box 92"/>
            <p:cNvSpPr txBox="1">
              <a:spLocks noChangeArrowheads="1"/>
            </p:cNvSpPr>
            <p:nvPr/>
          </p:nvSpPr>
          <p:spPr bwMode="auto">
            <a:xfrm>
              <a:off x="1662" y="2784"/>
              <a:ext cx="330" cy="2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(t)</a:t>
              </a:r>
              <a:endParaRPr lang="en-US" sz="1600" b="1" baseline="-25000"/>
            </a:p>
          </p:txBody>
        </p:sp>
        <p:sp>
          <p:nvSpPr>
            <p:cNvPr id="43058" name="Line 93"/>
            <p:cNvSpPr>
              <a:spLocks noChangeShapeType="1"/>
            </p:cNvSpPr>
            <p:nvPr/>
          </p:nvSpPr>
          <p:spPr bwMode="auto">
            <a:xfrm>
              <a:off x="1998" y="2784"/>
              <a:ext cx="0" cy="212"/>
            </a:xfrm>
            <a:prstGeom prst="line">
              <a:avLst/>
            </a:prstGeom>
            <a:noFill/>
            <a:ln w="12700">
              <a:solidFill>
                <a:schemeClr val="tx1"/>
              </a:solidFill>
              <a:round/>
              <a:headEnd type="none" w="lg" len="lg"/>
              <a:tailEnd type="stealth" w="lg" len="lg"/>
            </a:ln>
          </p:spPr>
          <p:txBody>
            <a:bodyPr/>
            <a:lstStyle/>
            <a:p>
              <a:endParaRPr lang="en-US"/>
            </a:p>
          </p:txBody>
        </p:sp>
        <p:sp>
          <p:nvSpPr>
            <p:cNvPr id="43059" name="Text Box 94"/>
            <p:cNvSpPr txBox="1">
              <a:spLocks noChangeArrowheads="1"/>
            </p:cNvSpPr>
            <p:nvPr/>
          </p:nvSpPr>
          <p:spPr bwMode="auto">
            <a:xfrm>
              <a:off x="617" y="2098"/>
              <a:ext cx="343" cy="212"/>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a:t>
              </a:r>
              <a:r>
                <a:rPr lang="en-US" sz="1600" b="1"/>
                <a:t>(t)</a:t>
              </a:r>
              <a:endParaRPr lang="en-US" sz="1600"/>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Date Placeholder 4"/>
          <p:cNvSpPr>
            <a:spLocks noGrp="1"/>
          </p:cNvSpPr>
          <p:nvPr>
            <p:ph type="dt" sz="quarter" idx="10"/>
          </p:nvPr>
        </p:nvSpPr>
        <p:spPr>
          <a:noFill/>
        </p:spPr>
        <p:txBody>
          <a:bodyPr/>
          <a:lstStyle/>
          <a:p>
            <a:r>
              <a:rPr lang="en-US"/>
              <a:t>ECEN 301</a:t>
            </a:r>
          </a:p>
        </p:txBody>
      </p:sp>
      <p:sp>
        <p:nvSpPr>
          <p:cNvPr id="24580" name="Footer Placeholder 5"/>
          <p:cNvSpPr>
            <a:spLocks noGrp="1"/>
          </p:cNvSpPr>
          <p:nvPr>
            <p:ph type="ftr" sz="quarter" idx="11"/>
          </p:nvPr>
        </p:nvSpPr>
        <p:spPr>
          <a:noFill/>
        </p:spPr>
        <p:txBody>
          <a:bodyPr/>
          <a:lstStyle/>
          <a:p>
            <a:r>
              <a:rPr lang="en-US"/>
              <a:t>Discussion #18 – Operational Amplifiers</a:t>
            </a:r>
          </a:p>
        </p:txBody>
      </p:sp>
      <p:sp>
        <p:nvSpPr>
          <p:cNvPr id="24581" name="Slide Number Placeholder 6"/>
          <p:cNvSpPr>
            <a:spLocks noGrp="1"/>
          </p:cNvSpPr>
          <p:nvPr>
            <p:ph type="sldNum" sz="quarter" idx="12"/>
          </p:nvPr>
        </p:nvSpPr>
        <p:spPr>
          <a:noFill/>
        </p:spPr>
        <p:txBody>
          <a:bodyPr/>
          <a:lstStyle/>
          <a:p>
            <a:pPr lvl="1"/>
            <a:fld id="{816D54D3-B02A-4FE4-9EAC-11A0DA3A341A}" type="slidenum">
              <a:rPr lang="en-US"/>
              <a:pPr lvl="1"/>
              <a:t>37</a:t>
            </a:fld>
            <a:endParaRPr lang="en-US"/>
          </a:p>
        </p:txBody>
      </p:sp>
      <p:sp>
        <p:nvSpPr>
          <p:cNvPr id="24582" name="Oval 72"/>
          <p:cNvSpPr>
            <a:spLocks noChangeArrowheads="1"/>
          </p:cNvSpPr>
          <p:nvPr/>
        </p:nvSpPr>
        <p:spPr bwMode="auto">
          <a:xfrm>
            <a:off x="2343150" y="3559175"/>
            <a:ext cx="381000" cy="336550"/>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24583" name="Rectangle 2"/>
          <p:cNvSpPr>
            <a:spLocks noGrp="1" noChangeArrowheads="1"/>
          </p:cNvSpPr>
          <p:nvPr>
            <p:ph type="title"/>
          </p:nvPr>
        </p:nvSpPr>
        <p:spPr/>
        <p:txBody>
          <a:bodyPr/>
          <a:lstStyle/>
          <a:p>
            <a:r>
              <a:rPr lang="en-US" smtClean="0"/>
              <a:t>Op-Amps </a:t>
            </a:r>
          </a:p>
        </p:txBody>
      </p:sp>
      <p:sp>
        <p:nvSpPr>
          <p:cNvPr id="24584" name="AutoShape 5"/>
          <p:cNvSpPr>
            <a:spLocks noChangeArrowheads="1"/>
          </p:cNvSpPr>
          <p:nvPr/>
        </p:nvSpPr>
        <p:spPr bwMode="auto">
          <a:xfrm rot="5400000" flipH="1">
            <a:off x="3367088" y="3479800"/>
            <a:ext cx="1219200" cy="1066800"/>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4585" name="Text Box 6"/>
          <p:cNvSpPr txBox="1">
            <a:spLocks noChangeArrowheads="1"/>
          </p:cNvSpPr>
          <p:nvPr/>
        </p:nvSpPr>
        <p:spPr bwMode="auto">
          <a:xfrm>
            <a:off x="3449638" y="3541713"/>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24586" name="Text Box 7"/>
          <p:cNvSpPr txBox="1">
            <a:spLocks noChangeArrowheads="1"/>
          </p:cNvSpPr>
          <p:nvPr/>
        </p:nvSpPr>
        <p:spPr bwMode="auto">
          <a:xfrm>
            <a:off x="3436938" y="4110038"/>
            <a:ext cx="298450" cy="366712"/>
          </a:xfrm>
          <a:prstGeom prst="rect">
            <a:avLst/>
          </a:prstGeom>
          <a:noFill/>
          <a:ln w="12700">
            <a:noFill/>
            <a:miter lim="800000"/>
            <a:headEnd type="none" w="lg" len="lg"/>
            <a:tailEnd type="none" w="lg" len="lg"/>
          </a:ln>
        </p:spPr>
        <p:txBody>
          <a:bodyPr wrap="none">
            <a:spAutoFit/>
          </a:bodyPr>
          <a:lstStyle/>
          <a:p>
            <a:r>
              <a:rPr lang="en-US"/>
              <a:t>–</a:t>
            </a:r>
          </a:p>
        </p:txBody>
      </p:sp>
      <p:sp>
        <p:nvSpPr>
          <p:cNvPr id="24587" name="Line 8"/>
          <p:cNvSpPr>
            <a:spLocks noChangeShapeType="1"/>
          </p:cNvSpPr>
          <p:nvPr/>
        </p:nvSpPr>
        <p:spPr bwMode="auto">
          <a:xfrm flipH="1">
            <a:off x="2986088" y="4318000"/>
            <a:ext cx="457200" cy="0"/>
          </a:xfrm>
          <a:prstGeom prst="line">
            <a:avLst/>
          </a:prstGeom>
          <a:noFill/>
          <a:ln w="12700">
            <a:solidFill>
              <a:schemeClr val="tx1"/>
            </a:solidFill>
            <a:round/>
            <a:headEnd type="none" w="lg" len="lg"/>
            <a:tailEnd type="none" w="lg" len="lg"/>
          </a:ln>
        </p:spPr>
        <p:txBody>
          <a:bodyPr/>
          <a:lstStyle/>
          <a:p>
            <a:endParaRPr lang="en-US"/>
          </a:p>
        </p:txBody>
      </p:sp>
      <p:sp>
        <p:nvSpPr>
          <p:cNvPr id="24588" name="Oval 9"/>
          <p:cNvSpPr>
            <a:spLocks noChangeArrowheads="1"/>
          </p:cNvSpPr>
          <p:nvPr/>
        </p:nvSpPr>
        <p:spPr bwMode="auto">
          <a:xfrm>
            <a:off x="2862263" y="42560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4589" name="Line 10"/>
          <p:cNvSpPr>
            <a:spLocks noChangeShapeType="1"/>
          </p:cNvSpPr>
          <p:nvPr/>
        </p:nvSpPr>
        <p:spPr bwMode="auto">
          <a:xfrm flipH="1">
            <a:off x="2466975" y="3736975"/>
            <a:ext cx="976313" cy="0"/>
          </a:xfrm>
          <a:prstGeom prst="line">
            <a:avLst/>
          </a:prstGeom>
          <a:noFill/>
          <a:ln w="12700">
            <a:solidFill>
              <a:schemeClr val="tx1"/>
            </a:solidFill>
            <a:round/>
            <a:headEnd type="none" w="lg" len="lg"/>
            <a:tailEnd type="none" w="lg" len="lg"/>
          </a:ln>
        </p:spPr>
        <p:txBody>
          <a:bodyPr/>
          <a:lstStyle/>
          <a:p>
            <a:endParaRPr lang="en-US"/>
          </a:p>
        </p:txBody>
      </p:sp>
      <p:sp>
        <p:nvSpPr>
          <p:cNvPr id="24590" name="Line 11"/>
          <p:cNvSpPr>
            <a:spLocks noChangeShapeType="1"/>
          </p:cNvSpPr>
          <p:nvPr/>
        </p:nvSpPr>
        <p:spPr bwMode="auto">
          <a:xfrm flipH="1">
            <a:off x="4498975" y="4011613"/>
            <a:ext cx="236538" cy="1587"/>
          </a:xfrm>
          <a:prstGeom prst="line">
            <a:avLst/>
          </a:prstGeom>
          <a:noFill/>
          <a:ln w="12700">
            <a:solidFill>
              <a:schemeClr val="tx1"/>
            </a:solidFill>
            <a:round/>
            <a:headEnd type="none" w="lg" len="lg"/>
            <a:tailEnd type="none" w="lg" len="lg"/>
          </a:ln>
        </p:spPr>
        <p:txBody>
          <a:bodyPr/>
          <a:lstStyle/>
          <a:p>
            <a:endParaRPr lang="en-US"/>
          </a:p>
        </p:txBody>
      </p:sp>
      <p:sp>
        <p:nvSpPr>
          <p:cNvPr id="24591" name="Oval 12"/>
          <p:cNvSpPr>
            <a:spLocks noChangeArrowheads="1"/>
          </p:cNvSpPr>
          <p:nvPr/>
        </p:nvSpPr>
        <p:spPr bwMode="auto">
          <a:xfrm>
            <a:off x="4735513" y="39512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4592" name="Oval 13"/>
          <p:cNvSpPr>
            <a:spLocks noChangeArrowheads="1"/>
          </p:cNvSpPr>
          <p:nvPr/>
        </p:nvSpPr>
        <p:spPr bwMode="auto">
          <a:xfrm>
            <a:off x="2459038" y="48371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4593" name="Text Box 14"/>
          <p:cNvSpPr txBox="1">
            <a:spLocks noChangeArrowheads="1"/>
          </p:cNvSpPr>
          <p:nvPr/>
        </p:nvSpPr>
        <p:spPr bwMode="auto">
          <a:xfrm>
            <a:off x="4097338" y="3505200"/>
            <a:ext cx="779462"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o</a:t>
            </a:r>
            <a:r>
              <a:rPr lang="en-US" sz="1600" b="1"/>
              <a:t>(</a:t>
            </a:r>
            <a:r>
              <a:rPr lang="en-US" b="1"/>
              <a:t>j</a:t>
            </a:r>
            <a:r>
              <a:rPr lang="el-GR" b="1"/>
              <a:t>ω</a:t>
            </a:r>
            <a:r>
              <a:rPr lang="en-US" sz="1600" b="1"/>
              <a:t>)</a:t>
            </a:r>
          </a:p>
        </p:txBody>
      </p:sp>
      <p:sp>
        <p:nvSpPr>
          <p:cNvPr id="24594" name="Text Box 15"/>
          <p:cNvSpPr txBox="1">
            <a:spLocks noChangeArrowheads="1"/>
          </p:cNvSpPr>
          <p:nvPr/>
        </p:nvSpPr>
        <p:spPr bwMode="auto">
          <a:xfrm>
            <a:off x="2974975" y="3798888"/>
            <a:ext cx="379413"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in</a:t>
            </a:r>
          </a:p>
        </p:txBody>
      </p:sp>
      <p:sp>
        <p:nvSpPr>
          <p:cNvPr id="24595" name="Line 16"/>
          <p:cNvSpPr>
            <a:spLocks noChangeShapeType="1"/>
          </p:cNvSpPr>
          <p:nvPr/>
        </p:nvSpPr>
        <p:spPr bwMode="auto">
          <a:xfrm flipV="1">
            <a:off x="2994025" y="3873500"/>
            <a:ext cx="339725" cy="0"/>
          </a:xfrm>
          <a:prstGeom prst="line">
            <a:avLst/>
          </a:prstGeom>
          <a:noFill/>
          <a:ln w="12700">
            <a:solidFill>
              <a:schemeClr val="tx1"/>
            </a:solidFill>
            <a:round/>
            <a:headEnd type="none" w="lg" len="lg"/>
            <a:tailEnd type="stealth" w="lg" len="lg"/>
          </a:ln>
        </p:spPr>
        <p:txBody>
          <a:bodyPr/>
          <a:lstStyle/>
          <a:p>
            <a:endParaRPr lang="en-US"/>
          </a:p>
        </p:txBody>
      </p:sp>
      <p:sp>
        <p:nvSpPr>
          <p:cNvPr id="24596" name="Text Box 17"/>
          <p:cNvSpPr txBox="1">
            <a:spLocks noChangeArrowheads="1"/>
          </p:cNvSpPr>
          <p:nvPr/>
        </p:nvSpPr>
        <p:spPr bwMode="auto">
          <a:xfrm>
            <a:off x="2695575" y="2365375"/>
            <a:ext cx="1239838"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F</a:t>
            </a:r>
            <a:r>
              <a:rPr lang="en-US" b="1"/>
              <a:t>=1/j</a:t>
            </a:r>
            <a:r>
              <a:rPr lang="el-GR" b="1"/>
              <a:t>ω</a:t>
            </a:r>
            <a:r>
              <a:rPr lang="en-US" b="1"/>
              <a:t>C</a:t>
            </a:r>
            <a:r>
              <a:rPr lang="en-US" b="1" baseline="-25000"/>
              <a:t>F</a:t>
            </a:r>
          </a:p>
        </p:txBody>
      </p:sp>
      <p:cxnSp>
        <p:nvCxnSpPr>
          <p:cNvPr id="24597" name="AutoShape 18"/>
          <p:cNvCxnSpPr>
            <a:cxnSpLocks noChangeShapeType="1"/>
            <a:stCxn id="24591" idx="0"/>
            <a:endCxn id="24651" idx="1"/>
          </p:cNvCxnSpPr>
          <p:nvPr/>
        </p:nvCxnSpPr>
        <p:spPr bwMode="auto">
          <a:xfrm rot="5400000" flipH="1">
            <a:off x="3213100" y="2362200"/>
            <a:ext cx="1131888" cy="2046288"/>
          </a:xfrm>
          <a:prstGeom prst="bentConnector2">
            <a:avLst/>
          </a:prstGeom>
          <a:noFill/>
          <a:ln w="12700">
            <a:solidFill>
              <a:schemeClr val="tx1"/>
            </a:solidFill>
            <a:miter lim="800000"/>
            <a:headEnd type="none" w="lg" len="lg"/>
            <a:tailEnd type="none" w="lg" len="lg"/>
          </a:ln>
        </p:spPr>
      </p:cxnSp>
      <p:grpSp>
        <p:nvGrpSpPr>
          <p:cNvPr id="24598" name="Group 19"/>
          <p:cNvGrpSpPr>
            <a:grpSpLocks/>
          </p:cNvGrpSpPr>
          <p:nvPr/>
        </p:nvGrpSpPr>
        <p:grpSpPr bwMode="auto">
          <a:xfrm rot="5400000" flipH="1" flipV="1">
            <a:off x="1751807" y="3509168"/>
            <a:ext cx="177800" cy="455613"/>
            <a:chOff x="3450" y="2313"/>
            <a:chExt cx="111" cy="216"/>
          </a:xfrm>
        </p:grpSpPr>
        <p:sp>
          <p:nvSpPr>
            <p:cNvPr id="24652" name="Line 2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4653" name="Line 2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4654" name="Line 2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4655" name="Line 2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4656" name="Line 2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4657" name="Line 2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4658" name="Line 2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4599" name="Text Box 27"/>
          <p:cNvSpPr txBox="1">
            <a:spLocks noChangeArrowheads="1"/>
          </p:cNvSpPr>
          <p:nvPr/>
        </p:nvSpPr>
        <p:spPr bwMode="auto">
          <a:xfrm>
            <a:off x="1608138" y="3305175"/>
            <a:ext cx="412750"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2</a:t>
            </a:r>
          </a:p>
        </p:txBody>
      </p:sp>
      <p:cxnSp>
        <p:nvCxnSpPr>
          <p:cNvPr id="24600" name="AutoShape 28"/>
          <p:cNvCxnSpPr>
            <a:cxnSpLocks noChangeShapeType="1"/>
            <a:stCxn id="24619" idx="6"/>
            <a:endCxn id="24652" idx="0"/>
          </p:cNvCxnSpPr>
          <p:nvPr/>
        </p:nvCxnSpPr>
        <p:spPr bwMode="auto">
          <a:xfrm flipV="1">
            <a:off x="1382713" y="3749675"/>
            <a:ext cx="230187" cy="6350"/>
          </a:xfrm>
          <a:prstGeom prst="straightConnector1">
            <a:avLst/>
          </a:prstGeom>
          <a:noFill/>
          <a:ln w="12700">
            <a:solidFill>
              <a:schemeClr val="tx1"/>
            </a:solidFill>
            <a:round/>
            <a:headEnd type="none" w="lg" len="lg"/>
            <a:tailEnd type="none" w="lg" len="lg"/>
          </a:ln>
        </p:spPr>
      </p:cxnSp>
      <p:cxnSp>
        <p:nvCxnSpPr>
          <p:cNvPr id="24601" name="AutoShape 29"/>
          <p:cNvCxnSpPr>
            <a:cxnSpLocks noChangeShapeType="1"/>
            <a:stCxn id="24612" idx="2"/>
            <a:endCxn id="24654" idx="1"/>
          </p:cNvCxnSpPr>
          <p:nvPr/>
        </p:nvCxnSpPr>
        <p:spPr bwMode="auto">
          <a:xfrm flipH="1" flipV="1">
            <a:off x="2068513" y="3733800"/>
            <a:ext cx="401637" cy="3175"/>
          </a:xfrm>
          <a:prstGeom prst="straightConnector1">
            <a:avLst/>
          </a:prstGeom>
          <a:noFill/>
          <a:ln w="12700">
            <a:solidFill>
              <a:schemeClr val="tx1"/>
            </a:solidFill>
            <a:round/>
            <a:headEnd type="none" w="lg" len="lg"/>
            <a:tailEnd type="none" w="lg" len="lg"/>
          </a:ln>
        </p:spPr>
      </p:cxnSp>
      <p:sp>
        <p:nvSpPr>
          <p:cNvPr id="24602" name="Text Box 30"/>
          <p:cNvSpPr txBox="1">
            <a:spLocks noChangeArrowheads="1"/>
          </p:cNvSpPr>
          <p:nvPr/>
        </p:nvSpPr>
        <p:spPr bwMode="auto">
          <a:xfrm>
            <a:off x="3078163" y="337343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4603" name="Text Box 31"/>
          <p:cNvSpPr txBox="1">
            <a:spLocks noChangeArrowheads="1"/>
          </p:cNvSpPr>
          <p:nvPr/>
        </p:nvSpPr>
        <p:spPr bwMode="auto">
          <a:xfrm>
            <a:off x="3081338" y="4318000"/>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4604" name="Line 32"/>
          <p:cNvSpPr>
            <a:spLocks noChangeShapeType="1"/>
          </p:cNvSpPr>
          <p:nvPr/>
        </p:nvSpPr>
        <p:spPr bwMode="auto">
          <a:xfrm flipH="1">
            <a:off x="2378075" y="3167063"/>
            <a:ext cx="473075" cy="0"/>
          </a:xfrm>
          <a:prstGeom prst="line">
            <a:avLst/>
          </a:prstGeom>
          <a:noFill/>
          <a:ln w="12700">
            <a:solidFill>
              <a:schemeClr val="tx1"/>
            </a:solidFill>
            <a:round/>
            <a:headEnd type="none" w="lg" len="lg"/>
            <a:tailEnd type="stealth" w="lg" len="lg"/>
          </a:ln>
        </p:spPr>
        <p:txBody>
          <a:bodyPr/>
          <a:lstStyle/>
          <a:p>
            <a:endParaRPr lang="en-US"/>
          </a:p>
        </p:txBody>
      </p:sp>
      <p:sp>
        <p:nvSpPr>
          <p:cNvPr id="24605" name="Text Box 33"/>
          <p:cNvSpPr txBox="1">
            <a:spLocks noChangeArrowheads="1"/>
          </p:cNvSpPr>
          <p:nvPr/>
        </p:nvSpPr>
        <p:spPr bwMode="auto">
          <a:xfrm>
            <a:off x="2395538" y="3124200"/>
            <a:ext cx="728662"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a:t>
            </a:r>
            <a:r>
              <a:rPr lang="en-US" b="1"/>
              <a:t>j</a:t>
            </a:r>
            <a:r>
              <a:rPr lang="el-GR" b="1"/>
              <a:t>ω</a:t>
            </a:r>
            <a:r>
              <a:rPr lang="en-US" sz="1600" b="1"/>
              <a:t>)</a:t>
            </a:r>
          </a:p>
        </p:txBody>
      </p:sp>
      <p:sp>
        <p:nvSpPr>
          <p:cNvPr id="24606" name="Line 34"/>
          <p:cNvSpPr>
            <a:spLocks noChangeShapeType="1"/>
          </p:cNvSpPr>
          <p:nvPr/>
        </p:nvSpPr>
        <p:spPr bwMode="auto">
          <a:xfrm>
            <a:off x="1612900" y="3951288"/>
            <a:ext cx="404813" cy="0"/>
          </a:xfrm>
          <a:prstGeom prst="line">
            <a:avLst/>
          </a:prstGeom>
          <a:noFill/>
          <a:ln w="12700">
            <a:solidFill>
              <a:schemeClr val="tx1"/>
            </a:solidFill>
            <a:round/>
            <a:headEnd type="none" w="lg" len="lg"/>
            <a:tailEnd type="stealth" w="lg" len="lg"/>
          </a:ln>
        </p:spPr>
        <p:txBody>
          <a:bodyPr/>
          <a:lstStyle/>
          <a:p>
            <a:endParaRPr lang="en-US"/>
          </a:p>
        </p:txBody>
      </p:sp>
      <p:sp>
        <p:nvSpPr>
          <p:cNvPr id="24607" name="Text Box 35"/>
          <p:cNvSpPr txBox="1">
            <a:spLocks noChangeArrowheads="1"/>
          </p:cNvSpPr>
          <p:nvPr/>
        </p:nvSpPr>
        <p:spPr bwMode="auto">
          <a:xfrm>
            <a:off x="1374775" y="3898900"/>
            <a:ext cx="712788"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r>
              <a:rPr lang="en-US" sz="1600" b="1"/>
              <a:t>(</a:t>
            </a:r>
            <a:r>
              <a:rPr lang="en-US" b="1"/>
              <a:t>j</a:t>
            </a:r>
            <a:r>
              <a:rPr lang="el-GR" b="1"/>
              <a:t>ω</a:t>
            </a:r>
            <a:r>
              <a:rPr lang="en-US" sz="1600" b="1"/>
              <a:t>)</a:t>
            </a:r>
          </a:p>
        </p:txBody>
      </p:sp>
      <p:grpSp>
        <p:nvGrpSpPr>
          <p:cNvPr id="24608" name="Group 36"/>
          <p:cNvGrpSpPr>
            <a:grpSpLocks/>
          </p:cNvGrpSpPr>
          <p:nvPr/>
        </p:nvGrpSpPr>
        <p:grpSpPr bwMode="auto">
          <a:xfrm>
            <a:off x="2600325" y="2589213"/>
            <a:ext cx="153988" cy="457200"/>
            <a:chOff x="4684" y="2559"/>
            <a:chExt cx="97" cy="288"/>
          </a:xfrm>
        </p:grpSpPr>
        <p:sp>
          <p:nvSpPr>
            <p:cNvPr id="24650" name="Freeform 37"/>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4651" name="Freeform 38"/>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nvGrpSpPr>
          <p:cNvPr id="24609" name="Group 39"/>
          <p:cNvGrpSpPr>
            <a:grpSpLocks/>
          </p:cNvGrpSpPr>
          <p:nvPr/>
        </p:nvGrpSpPr>
        <p:grpSpPr bwMode="auto">
          <a:xfrm>
            <a:off x="2297113" y="4454525"/>
            <a:ext cx="457200" cy="153988"/>
            <a:chOff x="4780" y="2616"/>
            <a:chExt cx="288" cy="97"/>
          </a:xfrm>
        </p:grpSpPr>
        <p:sp>
          <p:nvSpPr>
            <p:cNvPr id="24648" name="Freeform 40"/>
            <p:cNvSpPr>
              <a:spLocks/>
            </p:cNvSpPr>
            <p:nvPr/>
          </p:nvSpPr>
          <p:spPr bwMode="auto">
            <a:xfrm flipV="1">
              <a:off x="4780" y="271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4649" name="Freeform 41"/>
            <p:cNvSpPr>
              <a:spLocks/>
            </p:cNvSpPr>
            <p:nvPr/>
          </p:nvSpPr>
          <p:spPr bwMode="auto">
            <a:xfrm>
              <a:off x="4780" y="2616"/>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cxnSp>
        <p:nvCxnSpPr>
          <p:cNvPr id="24610" name="AutoShape 42"/>
          <p:cNvCxnSpPr>
            <a:cxnSpLocks noChangeShapeType="1"/>
            <a:stCxn id="24592" idx="0"/>
            <a:endCxn id="24648" idx="1"/>
          </p:cNvCxnSpPr>
          <p:nvPr/>
        </p:nvCxnSpPr>
        <p:spPr bwMode="auto">
          <a:xfrm flipV="1">
            <a:off x="2525713" y="4610100"/>
            <a:ext cx="0" cy="227013"/>
          </a:xfrm>
          <a:prstGeom prst="straightConnector1">
            <a:avLst/>
          </a:prstGeom>
          <a:noFill/>
          <a:ln w="12700">
            <a:solidFill>
              <a:schemeClr val="tx1"/>
            </a:solidFill>
            <a:round/>
            <a:headEnd type="none" w="lg" len="lg"/>
            <a:tailEnd type="none" w="lg" len="lg"/>
          </a:ln>
        </p:spPr>
      </p:cxnSp>
      <p:cxnSp>
        <p:nvCxnSpPr>
          <p:cNvPr id="24611" name="AutoShape 43"/>
          <p:cNvCxnSpPr>
            <a:cxnSpLocks noChangeShapeType="1"/>
            <a:stCxn id="24588" idx="4"/>
            <a:endCxn id="24591" idx="4"/>
          </p:cNvCxnSpPr>
          <p:nvPr/>
        </p:nvCxnSpPr>
        <p:spPr bwMode="auto">
          <a:xfrm rot="5400000" flipH="1" flipV="1">
            <a:off x="3713163" y="3289300"/>
            <a:ext cx="304800" cy="1873250"/>
          </a:xfrm>
          <a:prstGeom prst="bentConnector3">
            <a:avLst>
              <a:gd name="adj1" fmla="val -161981"/>
            </a:avLst>
          </a:prstGeom>
          <a:noFill/>
          <a:ln w="12700">
            <a:solidFill>
              <a:schemeClr val="tx1"/>
            </a:solidFill>
            <a:miter lim="800000"/>
            <a:headEnd type="none" w="lg" len="lg"/>
            <a:tailEnd type="none" w="lg" len="lg"/>
          </a:ln>
        </p:spPr>
      </p:cxnSp>
      <p:sp>
        <p:nvSpPr>
          <p:cNvPr id="24612" name="Oval 44"/>
          <p:cNvSpPr>
            <a:spLocks noChangeArrowheads="1"/>
          </p:cNvSpPr>
          <p:nvPr/>
        </p:nvSpPr>
        <p:spPr bwMode="auto">
          <a:xfrm>
            <a:off x="2470150" y="36750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24613" name="Group 45"/>
          <p:cNvGrpSpPr>
            <a:grpSpLocks/>
          </p:cNvGrpSpPr>
          <p:nvPr/>
        </p:nvGrpSpPr>
        <p:grpSpPr bwMode="auto">
          <a:xfrm rot="5400000" flipH="1" flipV="1">
            <a:off x="673894" y="3529807"/>
            <a:ext cx="177800" cy="455612"/>
            <a:chOff x="3450" y="2313"/>
            <a:chExt cx="111" cy="216"/>
          </a:xfrm>
        </p:grpSpPr>
        <p:sp>
          <p:nvSpPr>
            <p:cNvPr id="24641" name="Line 4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4642" name="Line 4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4643" name="Line 4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4644" name="Line 4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4645" name="Line 5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4646" name="Line 5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4647" name="Line 5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4614" name="Text Box 53"/>
          <p:cNvSpPr txBox="1">
            <a:spLocks noChangeArrowheads="1"/>
          </p:cNvSpPr>
          <p:nvPr/>
        </p:nvSpPr>
        <p:spPr bwMode="auto">
          <a:xfrm>
            <a:off x="638175" y="3290888"/>
            <a:ext cx="412750"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1</a:t>
            </a:r>
          </a:p>
        </p:txBody>
      </p:sp>
      <p:cxnSp>
        <p:nvCxnSpPr>
          <p:cNvPr id="24615" name="AutoShape 54"/>
          <p:cNvCxnSpPr>
            <a:cxnSpLocks noChangeShapeType="1"/>
            <a:stCxn id="24623" idx="6"/>
            <a:endCxn id="24641" idx="0"/>
          </p:cNvCxnSpPr>
          <p:nvPr/>
        </p:nvCxnSpPr>
        <p:spPr bwMode="auto">
          <a:xfrm>
            <a:off x="404813" y="3765550"/>
            <a:ext cx="130175" cy="4763"/>
          </a:xfrm>
          <a:prstGeom prst="straightConnector1">
            <a:avLst/>
          </a:prstGeom>
          <a:noFill/>
          <a:ln w="12700">
            <a:solidFill>
              <a:schemeClr val="tx1"/>
            </a:solidFill>
            <a:round/>
            <a:headEnd type="none" w="lg" len="lg"/>
            <a:tailEnd type="none" w="lg" len="lg"/>
          </a:ln>
        </p:spPr>
      </p:cxnSp>
      <p:cxnSp>
        <p:nvCxnSpPr>
          <p:cNvPr id="24616" name="AutoShape 55"/>
          <p:cNvCxnSpPr>
            <a:cxnSpLocks noChangeShapeType="1"/>
            <a:stCxn id="24619" idx="2"/>
            <a:endCxn id="24643" idx="1"/>
          </p:cNvCxnSpPr>
          <p:nvPr/>
        </p:nvCxnSpPr>
        <p:spPr bwMode="auto">
          <a:xfrm flipH="1" flipV="1">
            <a:off x="990600" y="3754438"/>
            <a:ext cx="260350" cy="1587"/>
          </a:xfrm>
          <a:prstGeom prst="straightConnector1">
            <a:avLst/>
          </a:prstGeom>
          <a:noFill/>
          <a:ln w="12700">
            <a:solidFill>
              <a:schemeClr val="tx1"/>
            </a:solidFill>
            <a:round/>
            <a:headEnd type="none" w="lg" len="lg"/>
            <a:tailEnd type="none" w="lg" len="lg"/>
          </a:ln>
        </p:spPr>
      </p:cxnSp>
      <p:sp>
        <p:nvSpPr>
          <p:cNvPr id="24617" name="Line 56"/>
          <p:cNvSpPr>
            <a:spLocks noChangeShapeType="1"/>
          </p:cNvSpPr>
          <p:nvPr/>
        </p:nvSpPr>
        <p:spPr bwMode="auto">
          <a:xfrm>
            <a:off x="731838" y="3944938"/>
            <a:ext cx="404812" cy="0"/>
          </a:xfrm>
          <a:prstGeom prst="line">
            <a:avLst/>
          </a:prstGeom>
          <a:noFill/>
          <a:ln w="12700">
            <a:solidFill>
              <a:schemeClr val="tx1"/>
            </a:solidFill>
            <a:round/>
            <a:headEnd type="none" w="lg" len="lg"/>
            <a:tailEnd type="stealth" w="lg" len="lg"/>
          </a:ln>
        </p:spPr>
        <p:txBody>
          <a:bodyPr/>
          <a:lstStyle/>
          <a:p>
            <a:endParaRPr lang="en-US"/>
          </a:p>
        </p:txBody>
      </p:sp>
      <p:sp>
        <p:nvSpPr>
          <p:cNvPr id="24618" name="Text Box 57"/>
          <p:cNvSpPr txBox="1">
            <a:spLocks noChangeArrowheads="1"/>
          </p:cNvSpPr>
          <p:nvPr/>
        </p:nvSpPr>
        <p:spPr bwMode="auto">
          <a:xfrm>
            <a:off x="381000" y="3886200"/>
            <a:ext cx="687388"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r>
              <a:rPr lang="en-US" sz="1600" b="1"/>
              <a:t>(j</a:t>
            </a:r>
            <a:r>
              <a:rPr lang="el-GR" sz="1600" b="1">
                <a:cs typeface="Times New Roman" pitchFamily="18" charset="0"/>
              </a:rPr>
              <a:t>ω</a:t>
            </a:r>
            <a:r>
              <a:rPr lang="en-US" sz="1600" b="1"/>
              <a:t>)</a:t>
            </a:r>
            <a:endParaRPr lang="en-US" sz="1600" b="1" baseline="-25000"/>
          </a:p>
        </p:txBody>
      </p:sp>
      <p:sp>
        <p:nvSpPr>
          <p:cNvPr id="24619" name="Oval 58"/>
          <p:cNvSpPr>
            <a:spLocks noChangeArrowheads="1"/>
          </p:cNvSpPr>
          <p:nvPr/>
        </p:nvSpPr>
        <p:spPr bwMode="auto">
          <a:xfrm>
            <a:off x="1250950" y="3694113"/>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4620" name="AutoShape 59"/>
          <p:cNvCxnSpPr>
            <a:cxnSpLocks noChangeShapeType="1"/>
            <a:stCxn id="24612" idx="4"/>
            <a:endCxn id="24649" idx="1"/>
          </p:cNvCxnSpPr>
          <p:nvPr/>
        </p:nvCxnSpPr>
        <p:spPr bwMode="auto">
          <a:xfrm flipH="1">
            <a:off x="2525713" y="3797300"/>
            <a:ext cx="11112" cy="657225"/>
          </a:xfrm>
          <a:prstGeom prst="straightConnector1">
            <a:avLst/>
          </a:prstGeom>
          <a:noFill/>
          <a:ln w="12700">
            <a:solidFill>
              <a:schemeClr val="tx1"/>
            </a:solidFill>
            <a:round/>
            <a:headEnd type="none" w="lg" len="lg"/>
            <a:tailEnd type="none" w="lg" len="lg"/>
          </a:ln>
        </p:spPr>
      </p:cxnSp>
      <p:cxnSp>
        <p:nvCxnSpPr>
          <p:cNvPr id="24621" name="AutoShape 60"/>
          <p:cNvCxnSpPr>
            <a:cxnSpLocks noChangeShapeType="1"/>
            <a:stCxn id="24619" idx="0"/>
            <a:endCxn id="24650" idx="1"/>
          </p:cNvCxnSpPr>
          <p:nvPr/>
        </p:nvCxnSpPr>
        <p:spPr bwMode="auto">
          <a:xfrm rot="-5400000">
            <a:off x="1521618" y="2615407"/>
            <a:ext cx="874713" cy="1282700"/>
          </a:xfrm>
          <a:prstGeom prst="bentConnector2">
            <a:avLst/>
          </a:prstGeom>
          <a:noFill/>
          <a:ln w="12700">
            <a:solidFill>
              <a:schemeClr val="tx1"/>
            </a:solidFill>
            <a:miter lim="800000"/>
            <a:headEnd type="none" w="lg" len="lg"/>
            <a:tailEnd type="none" w="lg" len="lg"/>
          </a:ln>
        </p:spPr>
      </p:cxnSp>
      <p:grpSp>
        <p:nvGrpSpPr>
          <p:cNvPr id="24622" name="Group 61"/>
          <p:cNvGrpSpPr>
            <a:grpSpLocks/>
          </p:cNvGrpSpPr>
          <p:nvPr/>
        </p:nvGrpSpPr>
        <p:grpSpPr bwMode="auto">
          <a:xfrm>
            <a:off x="2325688" y="4959350"/>
            <a:ext cx="381000" cy="298450"/>
            <a:chOff x="1235" y="3264"/>
            <a:chExt cx="288" cy="216"/>
          </a:xfrm>
        </p:grpSpPr>
        <p:grpSp>
          <p:nvGrpSpPr>
            <p:cNvPr id="24636" name="Group 62"/>
            <p:cNvGrpSpPr>
              <a:grpSpLocks/>
            </p:cNvGrpSpPr>
            <p:nvPr/>
          </p:nvGrpSpPr>
          <p:grpSpPr bwMode="auto">
            <a:xfrm>
              <a:off x="1235" y="3383"/>
              <a:ext cx="288" cy="97"/>
              <a:chOff x="1235" y="3383"/>
              <a:chExt cx="288" cy="97"/>
            </a:xfrm>
          </p:grpSpPr>
          <p:sp>
            <p:nvSpPr>
              <p:cNvPr id="24638" name="Freeform 63"/>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4639" name="Line 64"/>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4640" name="Line 65"/>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4637" name="AutoShape 66"/>
            <p:cNvCxnSpPr>
              <a:cxnSpLocks noChangeShapeType="1"/>
              <a:stCxn id="24638"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4623" name="Oval 67"/>
          <p:cNvSpPr>
            <a:spLocks noChangeArrowheads="1"/>
          </p:cNvSpPr>
          <p:nvPr/>
        </p:nvSpPr>
        <p:spPr bwMode="auto">
          <a:xfrm>
            <a:off x="273050" y="37036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4624" name="Text Box 68"/>
          <p:cNvSpPr txBox="1">
            <a:spLocks noChangeArrowheads="1"/>
          </p:cNvSpPr>
          <p:nvPr/>
        </p:nvSpPr>
        <p:spPr bwMode="auto">
          <a:xfrm>
            <a:off x="2017713" y="4011613"/>
            <a:ext cx="420687"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S</a:t>
            </a:r>
          </a:p>
        </p:txBody>
      </p:sp>
      <p:sp>
        <p:nvSpPr>
          <p:cNvPr id="24625" name="Text Box 69"/>
          <p:cNvSpPr txBox="1">
            <a:spLocks noChangeArrowheads="1"/>
          </p:cNvSpPr>
          <p:nvPr/>
        </p:nvSpPr>
        <p:spPr bwMode="auto">
          <a:xfrm>
            <a:off x="1489075" y="4357688"/>
            <a:ext cx="720725" cy="3667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a:t>
            </a:r>
            <a:r>
              <a:rPr lang="en-US" b="1"/>
              <a:t>j</a:t>
            </a:r>
            <a:r>
              <a:rPr lang="el-GR" b="1"/>
              <a:t>ω</a:t>
            </a:r>
            <a:r>
              <a:rPr lang="en-US" sz="1600" b="1"/>
              <a:t>)</a:t>
            </a:r>
          </a:p>
        </p:txBody>
      </p:sp>
      <p:sp>
        <p:nvSpPr>
          <p:cNvPr id="24626" name="Line 70"/>
          <p:cNvSpPr>
            <a:spLocks noChangeShapeType="1"/>
          </p:cNvSpPr>
          <p:nvPr/>
        </p:nvSpPr>
        <p:spPr bwMode="auto">
          <a:xfrm>
            <a:off x="2192338" y="4379913"/>
            <a:ext cx="0" cy="336550"/>
          </a:xfrm>
          <a:prstGeom prst="line">
            <a:avLst/>
          </a:prstGeom>
          <a:noFill/>
          <a:ln w="12700">
            <a:solidFill>
              <a:schemeClr val="tx1"/>
            </a:solidFill>
            <a:round/>
            <a:headEnd type="none" w="lg" len="lg"/>
            <a:tailEnd type="stealth" w="lg" len="lg"/>
          </a:ln>
        </p:spPr>
        <p:txBody>
          <a:bodyPr/>
          <a:lstStyle/>
          <a:p>
            <a:endParaRPr lang="en-US"/>
          </a:p>
        </p:txBody>
      </p:sp>
      <p:sp>
        <p:nvSpPr>
          <p:cNvPr id="24627" name="Text Box 71"/>
          <p:cNvSpPr txBox="1">
            <a:spLocks noChangeArrowheads="1"/>
          </p:cNvSpPr>
          <p:nvPr/>
        </p:nvSpPr>
        <p:spPr bwMode="auto">
          <a:xfrm>
            <a:off x="-1588" y="3267075"/>
            <a:ext cx="763588"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a:t>
            </a:r>
            <a:r>
              <a:rPr lang="en-US" sz="1600" b="1"/>
              <a:t>(</a:t>
            </a:r>
            <a:r>
              <a:rPr lang="en-US" b="1"/>
              <a:t>j</a:t>
            </a:r>
            <a:r>
              <a:rPr lang="el-GR" b="1"/>
              <a:t>ω</a:t>
            </a:r>
            <a:r>
              <a:rPr lang="en-US" sz="1600" b="1"/>
              <a:t>)</a:t>
            </a:r>
          </a:p>
        </p:txBody>
      </p:sp>
      <p:sp>
        <p:nvSpPr>
          <p:cNvPr id="24628" name="Oval 73"/>
          <p:cNvSpPr>
            <a:spLocks noChangeArrowheads="1"/>
          </p:cNvSpPr>
          <p:nvPr/>
        </p:nvSpPr>
        <p:spPr bwMode="auto">
          <a:xfrm>
            <a:off x="1133475" y="3581400"/>
            <a:ext cx="381000" cy="336550"/>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24629" name="Text Box 74"/>
          <p:cNvSpPr txBox="1">
            <a:spLocks noChangeArrowheads="1"/>
          </p:cNvSpPr>
          <p:nvPr/>
        </p:nvSpPr>
        <p:spPr bwMode="auto">
          <a:xfrm>
            <a:off x="193675" y="4570413"/>
            <a:ext cx="876300" cy="379412"/>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r>
              <a:rPr lang="en-US" b="1"/>
              <a:t>Node a</a:t>
            </a:r>
          </a:p>
        </p:txBody>
      </p:sp>
      <p:sp>
        <p:nvSpPr>
          <p:cNvPr id="24630" name="Text Box 75"/>
          <p:cNvSpPr txBox="1">
            <a:spLocks noChangeArrowheads="1"/>
          </p:cNvSpPr>
          <p:nvPr/>
        </p:nvSpPr>
        <p:spPr bwMode="auto">
          <a:xfrm>
            <a:off x="1409700" y="2909888"/>
            <a:ext cx="889000" cy="379412"/>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r>
              <a:rPr lang="en-US" b="1"/>
              <a:t>Node b</a:t>
            </a:r>
          </a:p>
        </p:txBody>
      </p:sp>
      <p:cxnSp>
        <p:nvCxnSpPr>
          <p:cNvPr id="24631" name="AutoShape 76"/>
          <p:cNvCxnSpPr>
            <a:cxnSpLocks noChangeShapeType="1"/>
            <a:stCxn id="24629" idx="0"/>
            <a:endCxn id="24628" idx="4"/>
          </p:cNvCxnSpPr>
          <p:nvPr/>
        </p:nvCxnSpPr>
        <p:spPr bwMode="auto">
          <a:xfrm flipV="1">
            <a:off x="631825" y="3917950"/>
            <a:ext cx="692150" cy="652463"/>
          </a:xfrm>
          <a:prstGeom prst="straightConnector1">
            <a:avLst/>
          </a:prstGeom>
          <a:noFill/>
          <a:ln w="12700">
            <a:solidFill>
              <a:schemeClr val="tx1"/>
            </a:solidFill>
            <a:round/>
            <a:headEnd type="none" w="lg" len="lg"/>
            <a:tailEnd type="stealth" w="lg" len="lg"/>
          </a:ln>
        </p:spPr>
      </p:cxnSp>
      <p:cxnSp>
        <p:nvCxnSpPr>
          <p:cNvPr id="24632" name="AutoShape 77"/>
          <p:cNvCxnSpPr>
            <a:cxnSpLocks noChangeShapeType="1"/>
            <a:stCxn id="24630" idx="2"/>
            <a:endCxn id="24582" idx="1"/>
          </p:cNvCxnSpPr>
          <p:nvPr/>
        </p:nvCxnSpPr>
        <p:spPr bwMode="auto">
          <a:xfrm>
            <a:off x="1854200" y="3289300"/>
            <a:ext cx="544513" cy="319088"/>
          </a:xfrm>
          <a:prstGeom prst="straightConnector1">
            <a:avLst/>
          </a:prstGeom>
          <a:noFill/>
          <a:ln w="12700">
            <a:solidFill>
              <a:schemeClr val="tx1"/>
            </a:solidFill>
            <a:round/>
            <a:headEnd type="none" w="lg" len="lg"/>
            <a:tailEnd type="stealth" w="lg" len="lg"/>
          </a:ln>
        </p:spPr>
      </p:cxnSp>
      <p:graphicFrame>
        <p:nvGraphicFramePr>
          <p:cNvPr id="24578" name="Object 78"/>
          <p:cNvGraphicFramePr>
            <a:graphicFrameLocks noChangeAspect="1"/>
          </p:cNvGraphicFramePr>
          <p:nvPr>
            <p:ph sz="half" idx="2"/>
          </p:nvPr>
        </p:nvGraphicFramePr>
        <p:xfrm>
          <a:off x="4965700" y="3352800"/>
          <a:ext cx="4021138" cy="2724150"/>
        </p:xfrm>
        <a:graphic>
          <a:graphicData uri="http://schemas.openxmlformats.org/presentationml/2006/ole">
            <p:oleObj spid="_x0000_s24578" name="Equation" r:id="rId3" imgW="2717640" imgH="1841400" progId="Equation.3">
              <p:embed/>
            </p:oleObj>
          </a:graphicData>
        </a:graphic>
      </p:graphicFrame>
      <p:sp>
        <p:nvSpPr>
          <p:cNvPr id="24633" name="Text Box 80"/>
          <p:cNvSpPr txBox="1">
            <a:spLocks noChangeArrowheads="1"/>
          </p:cNvSpPr>
          <p:nvPr/>
        </p:nvSpPr>
        <p:spPr bwMode="auto">
          <a:xfrm>
            <a:off x="5075238" y="2541588"/>
            <a:ext cx="3378200" cy="654050"/>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a:pPr>
            <a:r>
              <a:rPr lang="en-US"/>
              <a:t>Transfer to frequency domain</a:t>
            </a:r>
          </a:p>
          <a:p>
            <a:pPr marL="457200" indent="-457200" algn="l">
              <a:buFontTx/>
              <a:buAutoNum type="arabicPeriod"/>
            </a:pPr>
            <a:r>
              <a:rPr lang="en-US"/>
              <a:t>Apply KCL at nodes </a:t>
            </a:r>
            <a:r>
              <a:rPr lang="en-US" b="1"/>
              <a:t>a</a:t>
            </a:r>
            <a:r>
              <a:rPr lang="en-US"/>
              <a:t> and </a:t>
            </a:r>
            <a:r>
              <a:rPr lang="en-US" b="1"/>
              <a:t>b</a:t>
            </a:r>
          </a:p>
        </p:txBody>
      </p:sp>
      <p:sp>
        <p:nvSpPr>
          <p:cNvPr id="24634" name="Text Box 81"/>
          <p:cNvSpPr txBox="1">
            <a:spLocks noChangeArrowheads="1"/>
          </p:cNvSpPr>
          <p:nvPr/>
        </p:nvSpPr>
        <p:spPr bwMode="auto">
          <a:xfrm>
            <a:off x="1514475" y="5608638"/>
            <a:ext cx="1839913" cy="646112"/>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a:t>
            </a:r>
            <a:r>
              <a:rPr lang="en-US" b="1"/>
              <a:t>v</a:t>
            </a:r>
            <a:r>
              <a:rPr lang="en-US" b="1" baseline="-25000"/>
              <a:t>+</a:t>
            </a:r>
            <a:r>
              <a:rPr lang="en-US"/>
              <a:t> = </a:t>
            </a:r>
            <a:r>
              <a:rPr lang="en-US" b="1"/>
              <a:t>v</a:t>
            </a:r>
            <a:r>
              <a:rPr lang="en-US" b="1" baseline="30000"/>
              <a:t>–</a:t>
            </a:r>
            <a:r>
              <a:rPr lang="en-US"/>
              <a:t> = </a:t>
            </a:r>
            <a:r>
              <a:rPr lang="en-US" b="1"/>
              <a:t>v</a:t>
            </a:r>
            <a:r>
              <a:rPr lang="en-US" b="1" baseline="-25000"/>
              <a:t>o</a:t>
            </a:r>
          </a:p>
          <a:p>
            <a:pPr algn="l"/>
            <a:r>
              <a:rPr lang="en-US"/>
              <a:t>and </a:t>
            </a:r>
            <a:r>
              <a:rPr lang="en-US" b="1" i="1"/>
              <a:t>I</a:t>
            </a:r>
            <a:r>
              <a:rPr lang="en-US" b="1" i="1" baseline="-25000"/>
              <a:t>in</a:t>
            </a:r>
            <a:r>
              <a:rPr lang="en-US"/>
              <a:t> = 0</a:t>
            </a:r>
          </a:p>
        </p:txBody>
      </p:sp>
      <p:sp>
        <p:nvSpPr>
          <p:cNvPr id="24635" name="Rectangle 3"/>
          <p:cNvSpPr>
            <a:spLocks noGrp="1" noChangeArrowheads="1"/>
          </p:cNvSpPr>
          <p:nvPr>
            <p:ph type="body" sz="half" idx="1"/>
          </p:nvPr>
        </p:nvSpPr>
        <p:spPr>
          <a:xfrm>
            <a:off x="406400" y="1333500"/>
            <a:ext cx="8051800" cy="952500"/>
          </a:xfrm>
          <a:noFill/>
        </p:spPr>
        <p:txBody>
          <a:bodyPr/>
          <a:lstStyle/>
          <a:p>
            <a:pPr>
              <a:lnSpc>
                <a:spcPct val="90000"/>
              </a:lnSpc>
              <a:buFont typeface="Monotype Sorts" pitchFamily="2" charset="2"/>
              <a:buNone/>
            </a:pPr>
            <a:r>
              <a:rPr lang="en-US" sz="2400" b="1" u="sng" smtClean="0"/>
              <a:t>Example3</a:t>
            </a:r>
            <a:r>
              <a:rPr lang="en-US" sz="2400" smtClean="0"/>
              <a:t>: find an expression for the gain</a:t>
            </a:r>
          </a:p>
          <a:p>
            <a:pPr>
              <a:lnSpc>
                <a:spcPct val="90000"/>
              </a:lnSpc>
              <a:buFont typeface="Monotype Sorts" pitchFamily="2" charset="2"/>
              <a:buNone/>
            </a:pPr>
            <a:r>
              <a:rPr lang="en-US" sz="2400" smtClean="0"/>
              <a:t>	</a:t>
            </a:r>
            <a:r>
              <a:rPr lang="en-US" sz="2000" b="1" smtClean="0"/>
              <a:t>C</a:t>
            </a:r>
            <a:r>
              <a:rPr lang="en-US" sz="2000" b="1" baseline="-25000" smtClean="0"/>
              <a:t>F</a:t>
            </a:r>
            <a:r>
              <a:rPr lang="en-US" sz="2000" smtClean="0"/>
              <a:t> = 1/6 F, </a:t>
            </a:r>
            <a:r>
              <a:rPr lang="en-US" sz="2000" b="1" smtClean="0"/>
              <a:t>R</a:t>
            </a:r>
            <a:r>
              <a:rPr lang="en-US" sz="2000" b="1" baseline="-25000" smtClean="0"/>
              <a:t>1</a:t>
            </a:r>
            <a:r>
              <a:rPr lang="en-US" sz="2000" smtClean="0"/>
              <a:t> = 3</a:t>
            </a:r>
            <a:r>
              <a:rPr lang="el-GR" sz="2000" smtClean="0">
                <a:cs typeface="Times New Roman" pitchFamily="18" charset="0"/>
              </a:rPr>
              <a:t>Ω</a:t>
            </a:r>
            <a:r>
              <a:rPr lang="en-US" sz="2000" smtClean="0">
                <a:cs typeface="Times New Roman" pitchFamily="18" charset="0"/>
              </a:rPr>
              <a:t>, </a:t>
            </a:r>
            <a:r>
              <a:rPr lang="en-US" sz="2000" b="1" smtClean="0"/>
              <a:t>R</a:t>
            </a:r>
            <a:r>
              <a:rPr lang="en-US" sz="2000" b="1" baseline="-25000" smtClean="0"/>
              <a:t>2</a:t>
            </a:r>
            <a:r>
              <a:rPr lang="en-US" sz="2000" smtClean="0"/>
              <a:t> = 2</a:t>
            </a:r>
            <a:r>
              <a:rPr lang="el-GR" sz="2000" smtClean="0">
                <a:cs typeface="Times New Roman" pitchFamily="18" charset="0"/>
              </a:rPr>
              <a:t>Ω</a:t>
            </a:r>
            <a:r>
              <a:rPr lang="en-US" sz="2000" smtClean="0">
                <a:cs typeface="Times New Roman" pitchFamily="18" charset="0"/>
              </a:rPr>
              <a:t>, </a:t>
            </a:r>
            <a:r>
              <a:rPr lang="en-US" sz="2000" b="1" smtClean="0"/>
              <a:t>C</a:t>
            </a:r>
            <a:r>
              <a:rPr lang="en-US" sz="2000" b="1" baseline="-25000" smtClean="0"/>
              <a:t>S</a:t>
            </a:r>
            <a:r>
              <a:rPr lang="en-US" sz="2000" smtClean="0"/>
              <a:t> = 1/6 F</a:t>
            </a:r>
            <a:endParaRPr lang="el-GR" sz="20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Date Placeholder 4"/>
          <p:cNvSpPr>
            <a:spLocks noGrp="1"/>
          </p:cNvSpPr>
          <p:nvPr>
            <p:ph type="dt" sz="quarter" idx="10"/>
          </p:nvPr>
        </p:nvSpPr>
        <p:spPr>
          <a:noFill/>
        </p:spPr>
        <p:txBody>
          <a:bodyPr/>
          <a:lstStyle/>
          <a:p>
            <a:r>
              <a:rPr lang="en-US"/>
              <a:t>ECEN 301</a:t>
            </a:r>
          </a:p>
        </p:txBody>
      </p:sp>
      <p:sp>
        <p:nvSpPr>
          <p:cNvPr id="25604" name="Footer Placeholder 5"/>
          <p:cNvSpPr>
            <a:spLocks noGrp="1"/>
          </p:cNvSpPr>
          <p:nvPr>
            <p:ph type="ftr" sz="quarter" idx="11"/>
          </p:nvPr>
        </p:nvSpPr>
        <p:spPr>
          <a:noFill/>
        </p:spPr>
        <p:txBody>
          <a:bodyPr/>
          <a:lstStyle/>
          <a:p>
            <a:r>
              <a:rPr lang="en-US"/>
              <a:t>Discussion #18 – Operational Amplifiers</a:t>
            </a:r>
          </a:p>
        </p:txBody>
      </p:sp>
      <p:sp>
        <p:nvSpPr>
          <p:cNvPr id="25605" name="Slide Number Placeholder 6"/>
          <p:cNvSpPr>
            <a:spLocks noGrp="1"/>
          </p:cNvSpPr>
          <p:nvPr>
            <p:ph type="sldNum" sz="quarter" idx="12"/>
          </p:nvPr>
        </p:nvSpPr>
        <p:spPr>
          <a:noFill/>
        </p:spPr>
        <p:txBody>
          <a:bodyPr/>
          <a:lstStyle/>
          <a:p>
            <a:pPr lvl="1"/>
            <a:fld id="{E565DDF9-8F9C-4467-9680-4C6D06AE9CFC}" type="slidenum">
              <a:rPr lang="en-US"/>
              <a:pPr lvl="1"/>
              <a:t>38</a:t>
            </a:fld>
            <a:endParaRPr lang="en-US"/>
          </a:p>
        </p:txBody>
      </p:sp>
      <p:sp>
        <p:nvSpPr>
          <p:cNvPr id="25606" name="Oval 2"/>
          <p:cNvSpPr>
            <a:spLocks noChangeArrowheads="1"/>
          </p:cNvSpPr>
          <p:nvPr/>
        </p:nvSpPr>
        <p:spPr bwMode="auto">
          <a:xfrm>
            <a:off x="2343150" y="3559175"/>
            <a:ext cx="381000" cy="336550"/>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25607" name="Rectangle 3"/>
          <p:cNvSpPr>
            <a:spLocks noGrp="1" noChangeArrowheads="1"/>
          </p:cNvSpPr>
          <p:nvPr>
            <p:ph type="title"/>
          </p:nvPr>
        </p:nvSpPr>
        <p:spPr/>
        <p:txBody>
          <a:bodyPr/>
          <a:lstStyle/>
          <a:p>
            <a:r>
              <a:rPr lang="en-US" smtClean="0"/>
              <a:t>Op-Amps </a:t>
            </a:r>
          </a:p>
        </p:txBody>
      </p:sp>
      <p:sp>
        <p:nvSpPr>
          <p:cNvPr id="25608" name="AutoShape 5"/>
          <p:cNvSpPr>
            <a:spLocks noChangeArrowheads="1"/>
          </p:cNvSpPr>
          <p:nvPr/>
        </p:nvSpPr>
        <p:spPr bwMode="auto">
          <a:xfrm rot="5400000" flipH="1">
            <a:off x="3367088" y="3479800"/>
            <a:ext cx="1219200" cy="1066800"/>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5609" name="Text Box 6"/>
          <p:cNvSpPr txBox="1">
            <a:spLocks noChangeArrowheads="1"/>
          </p:cNvSpPr>
          <p:nvPr/>
        </p:nvSpPr>
        <p:spPr bwMode="auto">
          <a:xfrm>
            <a:off x="3449638" y="3541713"/>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25610" name="Text Box 7"/>
          <p:cNvSpPr txBox="1">
            <a:spLocks noChangeArrowheads="1"/>
          </p:cNvSpPr>
          <p:nvPr/>
        </p:nvSpPr>
        <p:spPr bwMode="auto">
          <a:xfrm>
            <a:off x="3436938" y="4110038"/>
            <a:ext cx="298450" cy="366712"/>
          </a:xfrm>
          <a:prstGeom prst="rect">
            <a:avLst/>
          </a:prstGeom>
          <a:noFill/>
          <a:ln w="12700">
            <a:noFill/>
            <a:miter lim="800000"/>
            <a:headEnd type="none" w="lg" len="lg"/>
            <a:tailEnd type="none" w="lg" len="lg"/>
          </a:ln>
        </p:spPr>
        <p:txBody>
          <a:bodyPr wrap="none">
            <a:spAutoFit/>
          </a:bodyPr>
          <a:lstStyle/>
          <a:p>
            <a:r>
              <a:rPr lang="en-US"/>
              <a:t>–</a:t>
            </a:r>
          </a:p>
        </p:txBody>
      </p:sp>
      <p:sp>
        <p:nvSpPr>
          <p:cNvPr id="25611" name="Line 8"/>
          <p:cNvSpPr>
            <a:spLocks noChangeShapeType="1"/>
          </p:cNvSpPr>
          <p:nvPr/>
        </p:nvSpPr>
        <p:spPr bwMode="auto">
          <a:xfrm flipH="1">
            <a:off x="2986088" y="4318000"/>
            <a:ext cx="457200" cy="0"/>
          </a:xfrm>
          <a:prstGeom prst="line">
            <a:avLst/>
          </a:prstGeom>
          <a:noFill/>
          <a:ln w="12700">
            <a:solidFill>
              <a:schemeClr val="tx1"/>
            </a:solidFill>
            <a:round/>
            <a:headEnd type="none" w="lg" len="lg"/>
            <a:tailEnd type="none" w="lg" len="lg"/>
          </a:ln>
        </p:spPr>
        <p:txBody>
          <a:bodyPr/>
          <a:lstStyle/>
          <a:p>
            <a:endParaRPr lang="en-US"/>
          </a:p>
        </p:txBody>
      </p:sp>
      <p:sp>
        <p:nvSpPr>
          <p:cNvPr id="25612" name="Oval 9"/>
          <p:cNvSpPr>
            <a:spLocks noChangeArrowheads="1"/>
          </p:cNvSpPr>
          <p:nvPr/>
        </p:nvSpPr>
        <p:spPr bwMode="auto">
          <a:xfrm>
            <a:off x="2862263" y="42560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5613" name="Line 10"/>
          <p:cNvSpPr>
            <a:spLocks noChangeShapeType="1"/>
          </p:cNvSpPr>
          <p:nvPr/>
        </p:nvSpPr>
        <p:spPr bwMode="auto">
          <a:xfrm flipH="1">
            <a:off x="2466975" y="3736975"/>
            <a:ext cx="976313" cy="0"/>
          </a:xfrm>
          <a:prstGeom prst="line">
            <a:avLst/>
          </a:prstGeom>
          <a:noFill/>
          <a:ln w="12700">
            <a:solidFill>
              <a:schemeClr val="tx1"/>
            </a:solidFill>
            <a:round/>
            <a:headEnd type="none" w="lg" len="lg"/>
            <a:tailEnd type="none" w="lg" len="lg"/>
          </a:ln>
        </p:spPr>
        <p:txBody>
          <a:bodyPr/>
          <a:lstStyle/>
          <a:p>
            <a:endParaRPr lang="en-US"/>
          </a:p>
        </p:txBody>
      </p:sp>
      <p:sp>
        <p:nvSpPr>
          <p:cNvPr id="25614" name="Line 11"/>
          <p:cNvSpPr>
            <a:spLocks noChangeShapeType="1"/>
          </p:cNvSpPr>
          <p:nvPr/>
        </p:nvSpPr>
        <p:spPr bwMode="auto">
          <a:xfrm flipH="1">
            <a:off x="4498975" y="4011613"/>
            <a:ext cx="236538" cy="1587"/>
          </a:xfrm>
          <a:prstGeom prst="line">
            <a:avLst/>
          </a:prstGeom>
          <a:noFill/>
          <a:ln w="12700">
            <a:solidFill>
              <a:schemeClr val="tx1"/>
            </a:solidFill>
            <a:round/>
            <a:headEnd type="none" w="lg" len="lg"/>
            <a:tailEnd type="none" w="lg" len="lg"/>
          </a:ln>
        </p:spPr>
        <p:txBody>
          <a:bodyPr/>
          <a:lstStyle/>
          <a:p>
            <a:endParaRPr lang="en-US"/>
          </a:p>
        </p:txBody>
      </p:sp>
      <p:sp>
        <p:nvSpPr>
          <p:cNvPr id="25615" name="Oval 12"/>
          <p:cNvSpPr>
            <a:spLocks noChangeArrowheads="1"/>
          </p:cNvSpPr>
          <p:nvPr/>
        </p:nvSpPr>
        <p:spPr bwMode="auto">
          <a:xfrm>
            <a:off x="4735513" y="39512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5616" name="Oval 13"/>
          <p:cNvSpPr>
            <a:spLocks noChangeArrowheads="1"/>
          </p:cNvSpPr>
          <p:nvPr/>
        </p:nvSpPr>
        <p:spPr bwMode="auto">
          <a:xfrm>
            <a:off x="2459038" y="48371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5617" name="Text Box 14"/>
          <p:cNvSpPr txBox="1">
            <a:spLocks noChangeArrowheads="1"/>
          </p:cNvSpPr>
          <p:nvPr/>
        </p:nvSpPr>
        <p:spPr bwMode="auto">
          <a:xfrm>
            <a:off x="4097338" y="3505200"/>
            <a:ext cx="779462"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o</a:t>
            </a:r>
            <a:r>
              <a:rPr lang="en-US" sz="1600" b="1"/>
              <a:t>(</a:t>
            </a:r>
            <a:r>
              <a:rPr lang="en-US" b="1"/>
              <a:t>j</a:t>
            </a:r>
            <a:r>
              <a:rPr lang="el-GR" b="1"/>
              <a:t>ω</a:t>
            </a:r>
            <a:r>
              <a:rPr lang="en-US" sz="1600" b="1"/>
              <a:t>)</a:t>
            </a:r>
          </a:p>
        </p:txBody>
      </p:sp>
      <p:sp>
        <p:nvSpPr>
          <p:cNvPr id="25618" name="Text Box 15"/>
          <p:cNvSpPr txBox="1">
            <a:spLocks noChangeArrowheads="1"/>
          </p:cNvSpPr>
          <p:nvPr/>
        </p:nvSpPr>
        <p:spPr bwMode="auto">
          <a:xfrm>
            <a:off x="2974975" y="3798888"/>
            <a:ext cx="379413"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in</a:t>
            </a:r>
          </a:p>
        </p:txBody>
      </p:sp>
      <p:sp>
        <p:nvSpPr>
          <p:cNvPr id="25619" name="Line 16"/>
          <p:cNvSpPr>
            <a:spLocks noChangeShapeType="1"/>
          </p:cNvSpPr>
          <p:nvPr/>
        </p:nvSpPr>
        <p:spPr bwMode="auto">
          <a:xfrm flipV="1">
            <a:off x="2994025" y="3873500"/>
            <a:ext cx="339725" cy="0"/>
          </a:xfrm>
          <a:prstGeom prst="line">
            <a:avLst/>
          </a:prstGeom>
          <a:noFill/>
          <a:ln w="12700">
            <a:solidFill>
              <a:schemeClr val="tx1"/>
            </a:solidFill>
            <a:round/>
            <a:headEnd type="none" w="lg" len="lg"/>
            <a:tailEnd type="stealth" w="lg" len="lg"/>
          </a:ln>
        </p:spPr>
        <p:txBody>
          <a:bodyPr/>
          <a:lstStyle/>
          <a:p>
            <a:endParaRPr lang="en-US"/>
          </a:p>
        </p:txBody>
      </p:sp>
      <p:sp>
        <p:nvSpPr>
          <p:cNvPr id="25620" name="Text Box 17"/>
          <p:cNvSpPr txBox="1">
            <a:spLocks noChangeArrowheads="1"/>
          </p:cNvSpPr>
          <p:nvPr/>
        </p:nvSpPr>
        <p:spPr bwMode="auto">
          <a:xfrm>
            <a:off x="2695575" y="2365375"/>
            <a:ext cx="1239838"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F</a:t>
            </a:r>
            <a:r>
              <a:rPr lang="en-US" b="1"/>
              <a:t>=1/j</a:t>
            </a:r>
            <a:r>
              <a:rPr lang="el-GR" b="1"/>
              <a:t>ω</a:t>
            </a:r>
            <a:r>
              <a:rPr lang="en-US" b="1"/>
              <a:t>C</a:t>
            </a:r>
            <a:r>
              <a:rPr lang="en-US" b="1" baseline="-25000"/>
              <a:t>F</a:t>
            </a:r>
          </a:p>
        </p:txBody>
      </p:sp>
      <p:cxnSp>
        <p:nvCxnSpPr>
          <p:cNvPr id="25621" name="AutoShape 18"/>
          <p:cNvCxnSpPr>
            <a:cxnSpLocks noChangeShapeType="1"/>
            <a:stCxn id="25615" idx="0"/>
            <a:endCxn id="25674" idx="1"/>
          </p:cNvCxnSpPr>
          <p:nvPr/>
        </p:nvCxnSpPr>
        <p:spPr bwMode="auto">
          <a:xfrm rot="5400000" flipH="1">
            <a:off x="3213100" y="2362200"/>
            <a:ext cx="1131888" cy="2046288"/>
          </a:xfrm>
          <a:prstGeom prst="bentConnector2">
            <a:avLst/>
          </a:prstGeom>
          <a:noFill/>
          <a:ln w="12700">
            <a:solidFill>
              <a:schemeClr val="tx1"/>
            </a:solidFill>
            <a:miter lim="800000"/>
            <a:headEnd type="none" w="lg" len="lg"/>
            <a:tailEnd type="none" w="lg" len="lg"/>
          </a:ln>
        </p:spPr>
      </p:cxnSp>
      <p:grpSp>
        <p:nvGrpSpPr>
          <p:cNvPr id="25622" name="Group 19"/>
          <p:cNvGrpSpPr>
            <a:grpSpLocks/>
          </p:cNvGrpSpPr>
          <p:nvPr/>
        </p:nvGrpSpPr>
        <p:grpSpPr bwMode="auto">
          <a:xfrm rot="5400000" flipH="1" flipV="1">
            <a:off x="1751807" y="3509168"/>
            <a:ext cx="177800" cy="455613"/>
            <a:chOff x="3450" y="2313"/>
            <a:chExt cx="111" cy="216"/>
          </a:xfrm>
        </p:grpSpPr>
        <p:sp>
          <p:nvSpPr>
            <p:cNvPr id="25675" name="Line 2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5676" name="Line 2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5677" name="Line 2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5678" name="Line 2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5679" name="Line 2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5680" name="Line 2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5681" name="Line 2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5623" name="Text Box 27"/>
          <p:cNvSpPr txBox="1">
            <a:spLocks noChangeArrowheads="1"/>
          </p:cNvSpPr>
          <p:nvPr/>
        </p:nvSpPr>
        <p:spPr bwMode="auto">
          <a:xfrm>
            <a:off x="1608138" y="3305175"/>
            <a:ext cx="412750"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2</a:t>
            </a:r>
          </a:p>
        </p:txBody>
      </p:sp>
      <p:cxnSp>
        <p:nvCxnSpPr>
          <p:cNvPr id="25624" name="AutoShape 28"/>
          <p:cNvCxnSpPr>
            <a:cxnSpLocks noChangeShapeType="1"/>
            <a:stCxn id="25643" idx="6"/>
            <a:endCxn id="25675" idx="0"/>
          </p:cNvCxnSpPr>
          <p:nvPr/>
        </p:nvCxnSpPr>
        <p:spPr bwMode="auto">
          <a:xfrm flipV="1">
            <a:off x="1382713" y="3749675"/>
            <a:ext cx="230187" cy="6350"/>
          </a:xfrm>
          <a:prstGeom prst="straightConnector1">
            <a:avLst/>
          </a:prstGeom>
          <a:noFill/>
          <a:ln w="12700">
            <a:solidFill>
              <a:schemeClr val="tx1"/>
            </a:solidFill>
            <a:round/>
            <a:headEnd type="none" w="lg" len="lg"/>
            <a:tailEnd type="none" w="lg" len="lg"/>
          </a:ln>
        </p:spPr>
      </p:cxnSp>
      <p:cxnSp>
        <p:nvCxnSpPr>
          <p:cNvPr id="25625" name="AutoShape 29"/>
          <p:cNvCxnSpPr>
            <a:cxnSpLocks noChangeShapeType="1"/>
            <a:stCxn id="25636" idx="2"/>
            <a:endCxn id="25677" idx="1"/>
          </p:cNvCxnSpPr>
          <p:nvPr/>
        </p:nvCxnSpPr>
        <p:spPr bwMode="auto">
          <a:xfrm flipH="1" flipV="1">
            <a:off x="2068513" y="3733800"/>
            <a:ext cx="401637" cy="3175"/>
          </a:xfrm>
          <a:prstGeom prst="straightConnector1">
            <a:avLst/>
          </a:prstGeom>
          <a:noFill/>
          <a:ln w="12700">
            <a:solidFill>
              <a:schemeClr val="tx1"/>
            </a:solidFill>
            <a:round/>
            <a:headEnd type="none" w="lg" len="lg"/>
            <a:tailEnd type="none" w="lg" len="lg"/>
          </a:ln>
        </p:spPr>
      </p:cxnSp>
      <p:sp>
        <p:nvSpPr>
          <p:cNvPr id="25626" name="Text Box 30"/>
          <p:cNvSpPr txBox="1">
            <a:spLocks noChangeArrowheads="1"/>
          </p:cNvSpPr>
          <p:nvPr/>
        </p:nvSpPr>
        <p:spPr bwMode="auto">
          <a:xfrm>
            <a:off x="3078163" y="337343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5627" name="Text Box 31"/>
          <p:cNvSpPr txBox="1">
            <a:spLocks noChangeArrowheads="1"/>
          </p:cNvSpPr>
          <p:nvPr/>
        </p:nvSpPr>
        <p:spPr bwMode="auto">
          <a:xfrm>
            <a:off x="3081338" y="4318000"/>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5628" name="Line 32"/>
          <p:cNvSpPr>
            <a:spLocks noChangeShapeType="1"/>
          </p:cNvSpPr>
          <p:nvPr/>
        </p:nvSpPr>
        <p:spPr bwMode="auto">
          <a:xfrm flipH="1">
            <a:off x="2378075" y="3167063"/>
            <a:ext cx="473075" cy="0"/>
          </a:xfrm>
          <a:prstGeom prst="line">
            <a:avLst/>
          </a:prstGeom>
          <a:noFill/>
          <a:ln w="12700">
            <a:solidFill>
              <a:schemeClr val="tx1"/>
            </a:solidFill>
            <a:round/>
            <a:headEnd type="none" w="lg" len="lg"/>
            <a:tailEnd type="stealth" w="lg" len="lg"/>
          </a:ln>
        </p:spPr>
        <p:txBody>
          <a:bodyPr/>
          <a:lstStyle/>
          <a:p>
            <a:endParaRPr lang="en-US"/>
          </a:p>
        </p:txBody>
      </p:sp>
      <p:sp>
        <p:nvSpPr>
          <p:cNvPr id="25629" name="Text Box 33"/>
          <p:cNvSpPr txBox="1">
            <a:spLocks noChangeArrowheads="1"/>
          </p:cNvSpPr>
          <p:nvPr/>
        </p:nvSpPr>
        <p:spPr bwMode="auto">
          <a:xfrm>
            <a:off x="2395538" y="3124200"/>
            <a:ext cx="728662"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a:t>
            </a:r>
            <a:r>
              <a:rPr lang="en-US" b="1"/>
              <a:t>j</a:t>
            </a:r>
            <a:r>
              <a:rPr lang="el-GR" b="1"/>
              <a:t>ω</a:t>
            </a:r>
            <a:r>
              <a:rPr lang="en-US" sz="1600" b="1"/>
              <a:t>)</a:t>
            </a:r>
          </a:p>
        </p:txBody>
      </p:sp>
      <p:sp>
        <p:nvSpPr>
          <p:cNvPr id="25630" name="Line 34"/>
          <p:cNvSpPr>
            <a:spLocks noChangeShapeType="1"/>
          </p:cNvSpPr>
          <p:nvPr/>
        </p:nvSpPr>
        <p:spPr bwMode="auto">
          <a:xfrm>
            <a:off x="1612900" y="3951288"/>
            <a:ext cx="404813" cy="0"/>
          </a:xfrm>
          <a:prstGeom prst="line">
            <a:avLst/>
          </a:prstGeom>
          <a:noFill/>
          <a:ln w="12700">
            <a:solidFill>
              <a:schemeClr val="tx1"/>
            </a:solidFill>
            <a:round/>
            <a:headEnd type="none" w="lg" len="lg"/>
            <a:tailEnd type="stealth" w="lg" len="lg"/>
          </a:ln>
        </p:spPr>
        <p:txBody>
          <a:bodyPr/>
          <a:lstStyle/>
          <a:p>
            <a:endParaRPr lang="en-US"/>
          </a:p>
        </p:txBody>
      </p:sp>
      <p:sp>
        <p:nvSpPr>
          <p:cNvPr id="25631" name="Text Box 35"/>
          <p:cNvSpPr txBox="1">
            <a:spLocks noChangeArrowheads="1"/>
          </p:cNvSpPr>
          <p:nvPr/>
        </p:nvSpPr>
        <p:spPr bwMode="auto">
          <a:xfrm>
            <a:off x="1374775" y="3898900"/>
            <a:ext cx="712788"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r>
              <a:rPr lang="en-US" sz="1600" b="1"/>
              <a:t>(</a:t>
            </a:r>
            <a:r>
              <a:rPr lang="en-US" b="1"/>
              <a:t>j</a:t>
            </a:r>
            <a:r>
              <a:rPr lang="el-GR" b="1"/>
              <a:t>ω</a:t>
            </a:r>
            <a:r>
              <a:rPr lang="en-US" sz="1600" b="1"/>
              <a:t>)</a:t>
            </a:r>
          </a:p>
        </p:txBody>
      </p:sp>
      <p:grpSp>
        <p:nvGrpSpPr>
          <p:cNvPr id="25632" name="Group 36"/>
          <p:cNvGrpSpPr>
            <a:grpSpLocks/>
          </p:cNvGrpSpPr>
          <p:nvPr/>
        </p:nvGrpSpPr>
        <p:grpSpPr bwMode="auto">
          <a:xfrm>
            <a:off x="2600325" y="2589213"/>
            <a:ext cx="153988" cy="457200"/>
            <a:chOff x="4684" y="2559"/>
            <a:chExt cx="97" cy="288"/>
          </a:xfrm>
        </p:grpSpPr>
        <p:sp>
          <p:nvSpPr>
            <p:cNvPr id="25673" name="Freeform 37"/>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5674" name="Freeform 38"/>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nvGrpSpPr>
          <p:cNvPr id="25633" name="Group 39"/>
          <p:cNvGrpSpPr>
            <a:grpSpLocks/>
          </p:cNvGrpSpPr>
          <p:nvPr/>
        </p:nvGrpSpPr>
        <p:grpSpPr bwMode="auto">
          <a:xfrm>
            <a:off x="2297113" y="4454525"/>
            <a:ext cx="457200" cy="153988"/>
            <a:chOff x="4780" y="2616"/>
            <a:chExt cx="288" cy="97"/>
          </a:xfrm>
        </p:grpSpPr>
        <p:sp>
          <p:nvSpPr>
            <p:cNvPr id="25671" name="Freeform 40"/>
            <p:cNvSpPr>
              <a:spLocks/>
            </p:cNvSpPr>
            <p:nvPr/>
          </p:nvSpPr>
          <p:spPr bwMode="auto">
            <a:xfrm flipV="1">
              <a:off x="4780" y="271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5672" name="Freeform 41"/>
            <p:cNvSpPr>
              <a:spLocks/>
            </p:cNvSpPr>
            <p:nvPr/>
          </p:nvSpPr>
          <p:spPr bwMode="auto">
            <a:xfrm>
              <a:off x="4780" y="2616"/>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cxnSp>
        <p:nvCxnSpPr>
          <p:cNvPr id="25634" name="AutoShape 42"/>
          <p:cNvCxnSpPr>
            <a:cxnSpLocks noChangeShapeType="1"/>
            <a:stCxn id="25616" idx="0"/>
            <a:endCxn id="25671" idx="1"/>
          </p:cNvCxnSpPr>
          <p:nvPr/>
        </p:nvCxnSpPr>
        <p:spPr bwMode="auto">
          <a:xfrm flipV="1">
            <a:off x="2525713" y="4610100"/>
            <a:ext cx="0" cy="227013"/>
          </a:xfrm>
          <a:prstGeom prst="straightConnector1">
            <a:avLst/>
          </a:prstGeom>
          <a:noFill/>
          <a:ln w="12700">
            <a:solidFill>
              <a:schemeClr val="tx1"/>
            </a:solidFill>
            <a:round/>
            <a:headEnd type="none" w="lg" len="lg"/>
            <a:tailEnd type="none" w="lg" len="lg"/>
          </a:ln>
        </p:spPr>
      </p:cxnSp>
      <p:cxnSp>
        <p:nvCxnSpPr>
          <p:cNvPr id="25635" name="AutoShape 43"/>
          <p:cNvCxnSpPr>
            <a:cxnSpLocks noChangeShapeType="1"/>
            <a:stCxn id="25612" idx="4"/>
            <a:endCxn id="25615" idx="4"/>
          </p:cNvCxnSpPr>
          <p:nvPr/>
        </p:nvCxnSpPr>
        <p:spPr bwMode="auto">
          <a:xfrm rot="5400000" flipH="1" flipV="1">
            <a:off x="3713163" y="3289300"/>
            <a:ext cx="304800" cy="1873250"/>
          </a:xfrm>
          <a:prstGeom prst="bentConnector3">
            <a:avLst>
              <a:gd name="adj1" fmla="val -161981"/>
            </a:avLst>
          </a:prstGeom>
          <a:noFill/>
          <a:ln w="12700">
            <a:solidFill>
              <a:schemeClr val="tx1"/>
            </a:solidFill>
            <a:miter lim="800000"/>
            <a:headEnd type="none" w="lg" len="lg"/>
            <a:tailEnd type="none" w="lg" len="lg"/>
          </a:ln>
        </p:spPr>
      </p:cxnSp>
      <p:sp>
        <p:nvSpPr>
          <p:cNvPr id="25636" name="Oval 44"/>
          <p:cNvSpPr>
            <a:spLocks noChangeArrowheads="1"/>
          </p:cNvSpPr>
          <p:nvPr/>
        </p:nvSpPr>
        <p:spPr bwMode="auto">
          <a:xfrm>
            <a:off x="2470150" y="36750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25637" name="Group 45"/>
          <p:cNvGrpSpPr>
            <a:grpSpLocks/>
          </p:cNvGrpSpPr>
          <p:nvPr/>
        </p:nvGrpSpPr>
        <p:grpSpPr bwMode="auto">
          <a:xfrm rot="5400000" flipH="1" flipV="1">
            <a:off x="673894" y="3529807"/>
            <a:ext cx="177800" cy="455612"/>
            <a:chOff x="3450" y="2313"/>
            <a:chExt cx="111" cy="216"/>
          </a:xfrm>
        </p:grpSpPr>
        <p:sp>
          <p:nvSpPr>
            <p:cNvPr id="25664" name="Line 4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5665" name="Line 4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5666" name="Line 4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5667" name="Line 4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5668" name="Line 5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5669" name="Line 5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5670" name="Line 5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5638" name="Text Box 53"/>
          <p:cNvSpPr txBox="1">
            <a:spLocks noChangeArrowheads="1"/>
          </p:cNvSpPr>
          <p:nvPr/>
        </p:nvSpPr>
        <p:spPr bwMode="auto">
          <a:xfrm>
            <a:off x="638175" y="3290888"/>
            <a:ext cx="412750"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1</a:t>
            </a:r>
          </a:p>
        </p:txBody>
      </p:sp>
      <p:cxnSp>
        <p:nvCxnSpPr>
          <p:cNvPr id="25639" name="AutoShape 54"/>
          <p:cNvCxnSpPr>
            <a:cxnSpLocks noChangeShapeType="1"/>
            <a:stCxn id="25647" idx="6"/>
            <a:endCxn id="25664" idx="0"/>
          </p:cNvCxnSpPr>
          <p:nvPr/>
        </p:nvCxnSpPr>
        <p:spPr bwMode="auto">
          <a:xfrm>
            <a:off x="404813" y="3765550"/>
            <a:ext cx="130175" cy="4763"/>
          </a:xfrm>
          <a:prstGeom prst="straightConnector1">
            <a:avLst/>
          </a:prstGeom>
          <a:noFill/>
          <a:ln w="12700">
            <a:solidFill>
              <a:schemeClr val="tx1"/>
            </a:solidFill>
            <a:round/>
            <a:headEnd type="none" w="lg" len="lg"/>
            <a:tailEnd type="none" w="lg" len="lg"/>
          </a:ln>
        </p:spPr>
      </p:cxnSp>
      <p:cxnSp>
        <p:nvCxnSpPr>
          <p:cNvPr id="25640" name="AutoShape 55"/>
          <p:cNvCxnSpPr>
            <a:cxnSpLocks noChangeShapeType="1"/>
            <a:stCxn id="25643" idx="2"/>
            <a:endCxn id="25666" idx="1"/>
          </p:cNvCxnSpPr>
          <p:nvPr/>
        </p:nvCxnSpPr>
        <p:spPr bwMode="auto">
          <a:xfrm flipH="1" flipV="1">
            <a:off x="990600" y="3754438"/>
            <a:ext cx="260350" cy="1587"/>
          </a:xfrm>
          <a:prstGeom prst="straightConnector1">
            <a:avLst/>
          </a:prstGeom>
          <a:noFill/>
          <a:ln w="12700">
            <a:solidFill>
              <a:schemeClr val="tx1"/>
            </a:solidFill>
            <a:round/>
            <a:headEnd type="none" w="lg" len="lg"/>
            <a:tailEnd type="none" w="lg" len="lg"/>
          </a:ln>
        </p:spPr>
      </p:cxnSp>
      <p:sp>
        <p:nvSpPr>
          <p:cNvPr id="25641" name="Line 56"/>
          <p:cNvSpPr>
            <a:spLocks noChangeShapeType="1"/>
          </p:cNvSpPr>
          <p:nvPr/>
        </p:nvSpPr>
        <p:spPr bwMode="auto">
          <a:xfrm>
            <a:off x="731838" y="3944938"/>
            <a:ext cx="404812" cy="0"/>
          </a:xfrm>
          <a:prstGeom prst="line">
            <a:avLst/>
          </a:prstGeom>
          <a:noFill/>
          <a:ln w="12700">
            <a:solidFill>
              <a:schemeClr val="tx1"/>
            </a:solidFill>
            <a:round/>
            <a:headEnd type="none" w="lg" len="lg"/>
            <a:tailEnd type="stealth" w="lg" len="lg"/>
          </a:ln>
        </p:spPr>
        <p:txBody>
          <a:bodyPr/>
          <a:lstStyle/>
          <a:p>
            <a:endParaRPr lang="en-US"/>
          </a:p>
        </p:txBody>
      </p:sp>
      <p:sp>
        <p:nvSpPr>
          <p:cNvPr id="25642" name="Text Box 57"/>
          <p:cNvSpPr txBox="1">
            <a:spLocks noChangeArrowheads="1"/>
          </p:cNvSpPr>
          <p:nvPr/>
        </p:nvSpPr>
        <p:spPr bwMode="auto">
          <a:xfrm>
            <a:off x="381000" y="3886200"/>
            <a:ext cx="687388"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r>
              <a:rPr lang="en-US" sz="1600" b="1"/>
              <a:t>(j</a:t>
            </a:r>
            <a:r>
              <a:rPr lang="el-GR" sz="1600" b="1">
                <a:cs typeface="Times New Roman" pitchFamily="18" charset="0"/>
              </a:rPr>
              <a:t>ω</a:t>
            </a:r>
            <a:r>
              <a:rPr lang="en-US" sz="1600" b="1"/>
              <a:t>)</a:t>
            </a:r>
            <a:endParaRPr lang="en-US" sz="1600" b="1" baseline="-25000"/>
          </a:p>
        </p:txBody>
      </p:sp>
      <p:sp>
        <p:nvSpPr>
          <p:cNvPr id="25643" name="Oval 58"/>
          <p:cNvSpPr>
            <a:spLocks noChangeArrowheads="1"/>
          </p:cNvSpPr>
          <p:nvPr/>
        </p:nvSpPr>
        <p:spPr bwMode="auto">
          <a:xfrm>
            <a:off x="1250950" y="3694113"/>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5644" name="AutoShape 59"/>
          <p:cNvCxnSpPr>
            <a:cxnSpLocks noChangeShapeType="1"/>
            <a:stCxn id="25636" idx="4"/>
            <a:endCxn id="25672" idx="1"/>
          </p:cNvCxnSpPr>
          <p:nvPr/>
        </p:nvCxnSpPr>
        <p:spPr bwMode="auto">
          <a:xfrm flipH="1">
            <a:off x="2525713" y="3797300"/>
            <a:ext cx="11112" cy="657225"/>
          </a:xfrm>
          <a:prstGeom prst="straightConnector1">
            <a:avLst/>
          </a:prstGeom>
          <a:noFill/>
          <a:ln w="12700">
            <a:solidFill>
              <a:schemeClr val="tx1"/>
            </a:solidFill>
            <a:round/>
            <a:headEnd type="none" w="lg" len="lg"/>
            <a:tailEnd type="none" w="lg" len="lg"/>
          </a:ln>
        </p:spPr>
      </p:cxnSp>
      <p:cxnSp>
        <p:nvCxnSpPr>
          <p:cNvPr id="25645" name="AutoShape 60"/>
          <p:cNvCxnSpPr>
            <a:cxnSpLocks noChangeShapeType="1"/>
            <a:stCxn id="25643" idx="0"/>
            <a:endCxn id="25673" idx="1"/>
          </p:cNvCxnSpPr>
          <p:nvPr/>
        </p:nvCxnSpPr>
        <p:spPr bwMode="auto">
          <a:xfrm rot="-5400000">
            <a:off x="1521618" y="2615407"/>
            <a:ext cx="874713" cy="1282700"/>
          </a:xfrm>
          <a:prstGeom prst="bentConnector2">
            <a:avLst/>
          </a:prstGeom>
          <a:noFill/>
          <a:ln w="12700">
            <a:solidFill>
              <a:schemeClr val="tx1"/>
            </a:solidFill>
            <a:miter lim="800000"/>
            <a:headEnd type="none" w="lg" len="lg"/>
            <a:tailEnd type="none" w="lg" len="lg"/>
          </a:ln>
        </p:spPr>
      </p:cxnSp>
      <p:grpSp>
        <p:nvGrpSpPr>
          <p:cNvPr id="25646" name="Group 61"/>
          <p:cNvGrpSpPr>
            <a:grpSpLocks/>
          </p:cNvGrpSpPr>
          <p:nvPr/>
        </p:nvGrpSpPr>
        <p:grpSpPr bwMode="auto">
          <a:xfrm>
            <a:off x="2325688" y="4959350"/>
            <a:ext cx="381000" cy="298450"/>
            <a:chOff x="1235" y="3264"/>
            <a:chExt cx="288" cy="216"/>
          </a:xfrm>
        </p:grpSpPr>
        <p:grpSp>
          <p:nvGrpSpPr>
            <p:cNvPr id="25659" name="Group 62"/>
            <p:cNvGrpSpPr>
              <a:grpSpLocks/>
            </p:cNvGrpSpPr>
            <p:nvPr/>
          </p:nvGrpSpPr>
          <p:grpSpPr bwMode="auto">
            <a:xfrm>
              <a:off x="1235" y="3383"/>
              <a:ext cx="288" cy="97"/>
              <a:chOff x="1235" y="3383"/>
              <a:chExt cx="288" cy="97"/>
            </a:xfrm>
          </p:grpSpPr>
          <p:sp>
            <p:nvSpPr>
              <p:cNvPr id="25661" name="Freeform 63"/>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5662" name="Line 64"/>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5663" name="Line 65"/>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5660" name="AutoShape 66"/>
            <p:cNvCxnSpPr>
              <a:cxnSpLocks noChangeShapeType="1"/>
              <a:stCxn id="25661"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5647" name="Oval 67"/>
          <p:cNvSpPr>
            <a:spLocks noChangeArrowheads="1"/>
          </p:cNvSpPr>
          <p:nvPr/>
        </p:nvSpPr>
        <p:spPr bwMode="auto">
          <a:xfrm>
            <a:off x="273050" y="37036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5648" name="Text Box 68"/>
          <p:cNvSpPr txBox="1">
            <a:spLocks noChangeArrowheads="1"/>
          </p:cNvSpPr>
          <p:nvPr/>
        </p:nvSpPr>
        <p:spPr bwMode="auto">
          <a:xfrm>
            <a:off x="2017713" y="4011613"/>
            <a:ext cx="420687"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S</a:t>
            </a:r>
          </a:p>
        </p:txBody>
      </p:sp>
      <p:sp>
        <p:nvSpPr>
          <p:cNvPr id="25649" name="Text Box 69"/>
          <p:cNvSpPr txBox="1">
            <a:spLocks noChangeArrowheads="1"/>
          </p:cNvSpPr>
          <p:nvPr/>
        </p:nvSpPr>
        <p:spPr bwMode="auto">
          <a:xfrm>
            <a:off x="1489075" y="4357688"/>
            <a:ext cx="720725" cy="3667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a:t>
            </a:r>
            <a:r>
              <a:rPr lang="en-US" b="1"/>
              <a:t>j</a:t>
            </a:r>
            <a:r>
              <a:rPr lang="el-GR" b="1"/>
              <a:t>ω</a:t>
            </a:r>
            <a:r>
              <a:rPr lang="en-US" sz="1600" b="1"/>
              <a:t>)</a:t>
            </a:r>
          </a:p>
        </p:txBody>
      </p:sp>
      <p:sp>
        <p:nvSpPr>
          <p:cNvPr id="25650" name="Line 70"/>
          <p:cNvSpPr>
            <a:spLocks noChangeShapeType="1"/>
          </p:cNvSpPr>
          <p:nvPr/>
        </p:nvSpPr>
        <p:spPr bwMode="auto">
          <a:xfrm>
            <a:off x="2192338" y="4379913"/>
            <a:ext cx="0" cy="336550"/>
          </a:xfrm>
          <a:prstGeom prst="line">
            <a:avLst/>
          </a:prstGeom>
          <a:noFill/>
          <a:ln w="12700">
            <a:solidFill>
              <a:schemeClr val="tx1"/>
            </a:solidFill>
            <a:round/>
            <a:headEnd type="none" w="lg" len="lg"/>
            <a:tailEnd type="stealth" w="lg" len="lg"/>
          </a:ln>
        </p:spPr>
        <p:txBody>
          <a:bodyPr/>
          <a:lstStyle/>
          <a:p>
            <a:endParaRPr lang="en-US"/>
          </a:p>
        </p:txBody>
      </p:sp>
      <p:sp>
        <p:nvSpPr>
          <p:cNvPr id="25651" name="Text Box 71"/>
          <p:cNvSpPr txBox="1">
            <a:spLocks noChangeArrowheads="1"/>
          </p:cNvSpPr>
          <p:nvPr/>
        </p:nvSpPr>
        <p:spPr bwMode="auto">
          <a:xfrm>
            <a:off x="-1588" y="3267075"/>
            <a:ext cx="763588"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a:t>
            </a:r>
            <a:r>
              <a:rPr lang="en-US" sz="1600" b="1"/>
              <a:t>(</a:t>
            </a:r>
            <a:r>
              <a:rPr lang="en-US" b="1"/>
              <a:t>j</a:t>
            </a:r>
            <a:r>
              <a:rPr lang="el-GR" b="1"/>
              <a:t>ω</a:t>
            </a:r>
            <a:r>
              <a:rPr lang="en-US" sz="1600" b="1"/>
              <a:t>)</a:t>
            </a:r>
          </a:p>
        </p:txBody>
      </p:sp>
      <p:sp>
        <p:nvSpPr>
          <p:cNvPr id="25652" name="Oval 72"/>
          <p:cNvSpPr>
            <a:spLocks noChangeArrowheads="1"/>
          </p:cNvSpPr>
          <p:nvPr/>
        </p:nvSpPr>
        <p:spPr bwMode="auto">
          <a:xfrm>
            <a:off x="1133475" y="3581400"/>
            <a:ext cx="381000" cy="336550"/>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25653" name="Text Box 73"/>
          <p:cNvSpPr txBox="1">
            <a:spLocks noChangeArrowheads="1"/>
          </p:cNvSpPr>
          <p:nvPr/>
        </p:nvSpPr>
        <p:spPr bwMode="auto">
          <a:xfrm>
            <a:off x="193675" y="4570413"/>
            <a:ext cx="876300" cy="379412"/>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r>
              <a:rPr lang="en-US" b="1"/>
              <a:t>Node a</a:t>
            </a:r>
          </a:p>
        </p:txBody>
      </p:sp>
      <p:sp>
        <p:nvSpPr>
          <p:cNvPr id="25654" name="Text Box 74"/>
          <p:cNvSpPr txBox="1">
            <a:spLocks noChangeArrowheads="1"/>
          </p:cNvSpPr>
          <p:nvPr/>
        </p:nvSpPr>
        <p:spPr bwMode="auto">
          <a:xfrm>
            <a:off x="1409700" y="2909888"/>
            <a:ext cx="889000" cy="379412"/>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r>
              <a:rPr lang="en-US" b="1"/>
              <a:t>Node b</a:t>
            </a:r>
          </a:p>
        </p:txBody>
      </p:sp>
      <p:cxnSp>
        <p:nvCxnSpPr>
          <p:cNvPr id="25655" name="AutoShape 75"/>
          <p:cNvCxnSpPr>
            <a:cxnSpLocks noChangeShapeType="1"/>
            <a:stCxn id="25653" idx="0"/>
            <a:endCxn id="25652" idx="4"/>
          </p:cNvCxnSpPr>
          <p:nvPr/>
        </p:nvCxnSpPr>
        <p:spPr bwMode="auto">
          <a:xfrm flipV="1">
            <a:off x="631825" y="3917950"/>
            <a:ext cx="692150" cy="652463"/>
          </a:xfrm>
          <a:prstGeom prst="straightConnector1">
            <a:avLst/>
          </a:prstGeom>
          <a:noFill/>
          <a:ln w="12700">
            <a:solidFill>
              <a:schemeClr val="tx1"/>
            </a:solidFill>
            <a:round/>
            <a:headEnd type="none" w="lg" len="lg"/>
            <a:tailEnd type="stealth" w="lg" len="lg"/>
          </a:ln>
        </p:spPr>
      </p:cxnSp>
      <p:cxnSp>
        <p:nvCxnSpPr>
          <p:cNvPr id="25656" name="AutoShape 76"/>
          <p:cNvCxnSpPr>
            <a:cxnSpLocks noChangeShapeType="1"/>
            <a:stCxn id="25654" idx="2"/>
            <a:endCxn id="25606" idx="1"/>
          </p:cNvCxnSpPr>
          <p:nvPr/>
        </p:nvCxnSpPr>
        <p:spPr bwMode="auto">
          <a:xfrm>
            <a:off x="1854200" y="3289300"/>
            <a:ext cx="544513" cy="319088"/>
          </a:xfrm>
          <a:prstGeom prst="straightConnector1">
            <a:avLst/>
          </a:prstGeom>
          <a:noFill/>
          <a:ln w="12700">
            <a:solidFill>
              <a:schemeClr val="tx1"/>
            </a:solidFill>
            <a:round/>
            <a:headEnd type="none" w="lg" len="lg"/>
            <a:tailEnd type="stealth" w="lg" len="lg"/>
          </a:ln>
        </p:spPr>
      </p:cxnSp>
      <p:graphicFrame>
        <p:nvGraphicFramePr>
          <p:cNvPr id="25602" name="Object 77"/>
          <p:cNvGraphicFramePr>
            <a:graphicFrameLocks noChangeAspect="1"/>
          </p:cNvGraphicFramePr>
          <p:nvPr>
            <p:ph sz="half" idx="2"/>
          </p:nvPr>
        </p:nvGraphicFramePr>
        <p:xfrm>
          <a:off x="5410200" y="3290888"/>
          <a:ext cx="2709863" cy="2957512"/>
        </p:xfrm>
        <a:graphic>
          <a:graphicData uri="http://schemas.openxmlformats.org/presentationml/2006/ole">
            <p:oleObj spid="_x0000_s25602" name="Equation" r:id="rId3" imgW="1676160" imgH="1828800" progId="Equation.3">
              <p:embed/>
            </p:oleObj>
          </a:graphicData>
        </a:graphic>
      </p:graphicFrame>
      <p:sp>
        <p:nvSpPr>
          <p:cNvPr id="25657" name="Text Box 78"/>
          <p:cNvSpPr txBox="1">
            <a:spLocks noChangeArrowheads="1"/>
          </p:cNvSpPr>
          <p:nvPr/>
        </p:nvSpPr>
        <p:spPr bwMode="auto">
          <a:xfrm>
            <a:off x="5075238" y="2541588"/>
            <a:ext cx="3378200" cy="654050"/>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a:pPr>
            <a:r>
              <a:rPr lang="en-US"/>
              <a:t>Transfer to frequency domain</a:t>
            </a:r>
          </a:p>
          <a:p>
            <a:pPr marL="457200" indent="-457200" algn="l">
              <a:buFontTx/>
              <a:buAutoNum type="arabicPeriod"/>
            </a:pPr>
            <a:r>
              <a:rPr lang="en-US"/>
              <a:t>Apply KCL at nodes </a:t>
            </a:r>
            <a:r>
              <a:rPr lang="en-US" b="1"/>
              <a:t>a</a:t>
            </a:r>
            <a:r>
              <a:rPr lang="en-US"/>
              <a:t> and </a:t>
            </a:r>
            <a:r>
              <a:rPr lang="en-US" b="1"/>
              <a:t>b</a:t>
            </a:r>
          </a:p>
        </p:txBody>
      </p:sp>
      <p:sp>
        <p:nvSpPr>
          <p:cNvPr id="25658" name="Rectangle 3"/>
          <p:cNvSpPr>
            <a:spLocks noGrp="1" noChangeArrowheads="1"/>
          </p:cNvSpPr>
          <p:nvPr>
            <p:ph type="body" sz="half" idx="1"/>
          </p:nvPr>
        </p:nvSpPr>
        <p:spPr>
          <a:xfrm>
            <a:off x="406400" y="1333500"/>
            <a:ext cx="8051800" cy="952500"/>
          </a:xfrm>
          <a:noFill/>
        </p:spPr>
        <p:txBody>
          <a:bodyPr/>
          <a:lstStyle/>
          <a:p>
            <a:pPr>
              <a:lnSpc>
                <a:spcPct val="90000"/>
              </a:lnSpc>
              <a:buFont typeface="Monotype Sorts" pitchFamily="2" charset="2"/>
              <a:buNone/>
            </a:pPr>
            <a:r>
              <a:rPr lang="en-US" sz="2400" b="1" u="sng" smtClean="0"/>
              <a:t>Example3</a:t>
            </a:r>
            <a:r>
              <a:rPr lang="en-US" sz="2400" smtClean="0"/>
              <a:t>: find an expression for the gain</a:t>
            </a:r>
          </a:p>
          <a:p>
            <a:pPr>
              <a:lnSpc>
                <a:spcPct val="90000"/>
              </a:lnSpc>
              <a:buFont typeface="Monotype Sorts" pitchFamily="2" charset="2"/>
              <a:buNone/>
            </a:pPr>
            <a:r>
              <a:rPr lang="en-US" sz="2400" smtClean="0"/>
              <a:t>	</a:t>
            </a:r>
            <a:r>
              <a:rPr lang="en-US" sz="2000" b="1" smtClean="0"/>
              <a:t>C</a:t>
            </a:r>
            <a:r>
              <a:rPr lang="en-US" sz="2000" b="1" baseline="-25000" smtClean="0"/>
              <a:t>F</a:t>
            </a:r>
            <a:r>
              <a:rPr lang="en-US" sz="2000" smtClean="0"/>
              <a:t> = 1/6 F, </a:t>
            </a:r>
            <a:r>
              <a:rPr lang="en-US" sz="2000" b="1" smtClean="0"/>
              <a:t>R</a:t>
            </a:r>
            <a:r>
              <a:rPr lang="en-US" sz="2000" b="1" baseline="-25000" smtClean="0"/>
              <a:t>1</a:t>
            </a:r>
            <a:r>
              <a:rPr lang="en-US" sz="2000" smtClean="0"/>
              <a:t> = 3</a:t>
            </a:r>
            <a:r>
              <a:rPr lang="el-GR" sz="2000" smtClean="0">
                <a:cs typeface="Times New Roman" pitchFamily="18" charset="0"/>
              </a:rPr>
              <a:t>Ω</a:t>
            </a:r>
            <a:r>
              <a:rPr lang="en-US" sz="2000" smtClean="0">
                <a:cs typeface="Times New Roman" pitchFamily="18" charset="0"/>
              </a:rPr>
              <a:t>, </a:t>
            </a:r>
            <a:r>
              <a:rPr lang="en-US" sz="2000" b="1" smtClean="0"/>
              <a:t>R</a:t>
            </a:r>
            <a:r>
              <a:rPr lang="en-US" sz="2000" b="1" baseline="-25000" smtClean="0"/>
              <a:t>2</a:t>
            </a:r>
            <a:r>
              <a:rPr lang="en-US" sz="2000" smtClean="0"/>
              <a:t> = 2</a:t>
            </a:r>
            <a:r>
              <a:rPr lang="el-GR" sz="2000" smtClean="0">
                <a:cs typeface="Times New Roman" pitchFamily="18" charset="0"/>
              </a:rPr>
              <a:t>Ω</a:t>
            </a:r>
            <a:r>
              <a:rPr lang="en-US" sz="2000" smtClean="0">
                <a:cs typeface="Times New Roman" pitchFamily="18" charset="0"/>
              </a:rPr>
              <a:t>, </a:t>
            </a:r>
            <a:r>
              <a:rPr lang="en-US" sz="2000" b="1" smtClean="0"/>
              <a:t>C</a:t>
            </a:r>
            <a:r>
              <a:rPr lang="en-US" sz="2000" b="1" baseline="-25000" smtClean="0"/>
              <a:t>S</a:t>
            </a:r>
            <a:r>
              <a:rPr lang="en-US" sz="2000" smtClean="0"/>
              <a:t> = 1/6 F</a:t>
            </a:r>
            <a:endParaRPr lang="el-GR" sz="20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Date Placeholder 5"/>
          <p:cNvSpPr>
            <a:spLocks noGrp="1"/>
          </p:cNvSpPr>
          <p:nvPr>
            <p:ph type="dt" sz="quarter" idx="10"/>
          </p:nvPr>
        </p:nvSpPr>
        <p:spPr>
          <a:noFill/>
        </p:spPr>
        <p:txBody>
          <a:bodyPr/>
          <a:lstStyle/>
          <a:p>
            <a:r>
              <a:rPr lang="en-US"/>
              <a:t>ECEN 301</a:t>
            </a:r>
          </a:p>
        </p:txBody>
      </p:sp>
      <p:sp>
        <p:nvSpPr>
          <p:cNvPr id="26630" name="Footer Placeholder 6"/>
          <p:cNvSpPr>
            <a:spLocks noGrp="1"/>
          </p:cNvSpPr>
          <p:nvPr>
            <p:ph type="ftr" sz="quarter" idx="11"/>
          </p:nvPr>
        </p:nvSpPr>
        <p:spPr>
          <a:noFill/>
        </p:spPr>
        <p:txBody>
          <a:bodyPr/>
          <a:lstStyle/>
          <a:p>
            <a:r>
              <a:rPr lang="en-US"/>
              <a:t>Discussion #18 – Operational Amplifiers</a:t>
            </a:r>
          </a:p>
        </p:txBody>
      </p:sp>
      <p:sp>
        <p:nvSpPr>
          <p:cNvPr id="26631" name="Slide Number Placeholder 7"/>
          <p:cNvSpPr>
            <a:spLocks noGrp="1"/>
          </p:cNvSpPr>
          <p:nvPr>
            <p:ph type="sldNum" sz="quarter" idx="12"/>
          </p:nvPr>
        </p:nvSpPr>
        <p:spPr>
          <a:noFill/>
        </p:spPr>
        <p:txBody>
          <a:bodyPr/>
          <a:lstStyle/>
          <a:p>
            <a:pPr lvl="1"/>
            <a:fld id="{1CDE3523-30B9-4138-AC31-A45B2842792D}" type="slidenum">
              <a:rPr lang="en-US"/>
              <a:pPr lvl="1"/>
              <a:t>39</a:t>
            </a:fld>
            <a:endParaRPr lang="en-US"/>
          </a:p>
        </p:txBody>
      </p:sp>
      <p:sp>
        <p:nvSpPr>
          <p:cNvPr id="26632" name="Rectangle 3"/>
          <p:cNvSpPr>
            <a:spLocks noGrp="1" noChangeArrowheads="1"/>
          </p:cNvSpPr>
          <p:nvPr>
            <p:ph type="title"/>
          </p:nvPr>
        </p:nvSpPr>
        <p:spPr/>
        <p:txBody>
          <a:bodyPr/>
          <a:lstStyle/>
          <a:p>
            <a:r>
              <a:rPr lang="en-US" smtClean="0"/>
              <a:t>Op-Amps </a:t>
            </a:r>
          </a:p>
        </p:txBody>
      </p:sp>
      <p:graphicFrame>
        <p:nvGraphicFramePr>
          <p:cNvPr id="26626" name="Object 77"/>
          <p:cNvGraphicFramePr>
            <a:graphicFrameLocks noChangeAspect="1"/>
          </p:cNvGraphicFramePr>
          <p:nvPr>
            <p:ph sz="quarter" idx="2"/>
          </p:nvPr>
        </p:nvGraphicFramePr>
        <p:xfrm>
          <a:off x="5181600" y="4167188"/>
          <a:ext cx="2590800" cy="481012"/>
        </p:xfrm>
        <a:graphic>
          <a:graphicData uri="http://schemas.openxmlformats.org/presentationml/2006/ole">
            <p:oleObj spid="_x0000_s26626" name="Equation" r:id="rId3" imgW="1231560" imgH="228600" progId="Equation.3">
              <p:embed/>
            </p:oleObj>
          </a:graphicData>
        </a:graphic>
      </p:graphicFrame>
      <p:sp>
        <p:nvSpPr>
          <p:cNvPr id="26633" name="AutoShape 5"/>
          <p:cNvSpPr>
            <a:spLocks noChangeArrowheads="1"/>
          </p:cNvSpPr>
          <p:nvPr/>
        </p:nvSpPr>
        <p:spPr bwMode="auto">
          <a:xfrm rot="5400000" flipH="1">
            <a:off x="3367088" y="3479800"/>
            <a:ext cx="1219200" cy="1066800"/>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6634" name="Text Box 6"/>
          <p:cNvSpPr txBox="1">
            <a:spLocks noChangeArrowheads="1"/>
          </p:cNvSpPr>
          <p:nvPr/>
        </p:nvSpPr>
        <p:spPr bwMode="auto">
          <a:xfrm>
            <a:off x="3449638" y="3541713"/>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26635" name="Text Box 7"/>
          <p:cNvSpPr txBox="1">
            <a:spLocks noChangeArrowheads="1"/>
          </p:cNvSpPr>
          <p:nvPr/>
        </p:nvSpPr>
        <p:spPr bwMode="auto">
          <a:xfrm>
            <a:off x="3436938" y="4110038"/>
            <a:ext cx="298450" cy="366712"/>
          </a:xfrm>
          <a:prstGeom prst="rect">
            <a:avLst/>
          </a:prstGeom>
          <a:noFill/>
          <a:ln w="12700">
            <a:noFill/>
            <a:miter lim="800000"/>
            <a:headEnd type="none" w="lg" len="lg"/>
            <a:tailEnd type="none" w="lg" len="lg"/>
          </a:ln>
        </p:spPr>
        <p:txBody>
          <a:bodyPr wrap="none">
            <a:spAutoFit/>
          </a:bodyPr>
          <a:lstStyle/>
          <a:p>
            <a:r>
              <a:rPr lang="en-US"/>
              <a:t>–</a:t>
            </a:r>
          </a:p>
        </p:txBody>
      </p:sp>
      <p:sp>
        <p:nvSpPr>
          <p:cNvPr id="26636" name="Line 8"/>
          <p:cNvSpPr>
            <a:spLocks noChangeShapeType="1"/>
          </p:cNvSpPr>
          <p:nvPr/>
        </p:nvSpPr>
        <p:spPr bwMode="auto">
          <a:xfrm flipH="1">
            <a:off x="2986088" y="4318000"/>
            <a:ext cx="457200" cy="0"/>
          </a:xfrm>
          <a:prstGeom prst="line">
            <a:avLst/>
          </a:prstGeom>
          <a:noFill/>
          <a:ln w="12700">
            <a:solidFill>
              <a:schemeClr val="tx1"/>
            </a:solidFill>
            <a:round/>
            <a:headEnd type="none" w="lg" len="lg"/>
            <a:tailEnd type="none" w="lg" len="lg"/>
          </a:ln>
        </p:spPr>
        <p:txBody>
          <a:bodyPr/>
          <a:lstStyle/>
          <a:p>
            <a:endParaRPr lang="en-US"/>
          </a:p>
        </p:txBody>
      </p:sp>
      <p:sp>
        <p:nvSpPr>
          <p:cNvPr id="26637" name="Oval 9"/>
          <p:cNvSpPr>
            <a:spLocks noChangeArrowheads="1"/>
          </p:cNvSpPr>
          <p:nvPr/>
        </p:nvSpPr>
        <p:spPr bwMode="auto">
          <a:xfrm>
            <a:off x="2862263" y="42560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6638" name="Line 10"/>
          <p:cNvSpPr>
            <a:spLocks noChangeShapeType="1"/>
          </p:cNvSpPr>
          <p:nvPr/>
        </p:nvSpPr>
        <p:spPr bwMode="auto">
          <a:xfrm flipH="1">
            <a:off x="2466975" y="3736975"/>
            <a:ext cx="976313" cy="0"/>
          </a:xfrm>
          <a:prstGeom prst="line">
            <a:avLst/>
          </a:prstGeom>
          <a:noFill/>
          <a:ln w="12700">
            <a:solidFill>
              <a:schemeClr val="tx1"/>
            </a:solidFill>
            <a:round/>
            <a:headEnd type="none" w="lg" len="lg"/>
            <a:tailEnd type="none" w="lg" len="lg"/>
          </a:ln>
        </p:spPr>
        <p:txBody>
          <a:bodyPr/>
          <a:lstStyle/>
          <a:p>
            <a:endParaRPr lang="en-US"/>
          </a:p>
        </p:txBody>
      </p:sp>
      <p:sp>
        <p:nvSpPr>
          <p:cNvPr id="26639" name="Line 11"/>
          <p:cNvSpPr>
            <a:spLocks noChangeShapeType="1"/>
          </p:cNvSpPr>
          <p:nvPr/>
        </p:nvSpPr>
        <p:spPr bwMode="auto">
          <a:xfrm flipH="1">
            <a:off x="4498975" y="4011613"/>
            <a:ext cx="236538" cy="1587"/>
          </a:xfrm>
          <a:prstGeom prst="line">
            <a:avLst/>
          </a:prstGeom>
          <a:noFill/>
          <a:ln w="12700">
            <a:solidFill>
              <a:schemeClr val="tx1"/>
            </a:solidFill>
            <a:round/>
            <a:headEnd type="none" w="lg" len="lg"/>
            <a:tailEnd type="none" w="lg" len="lg"/>
          </a:ln>
        </p:spPr>
        <p:txBody>
          <a:bodyPr/>
          <a:lstStyle/>
          <a:p>
            <a:endParaRPr lang="en-US"/>
          </a:p>
        </p:txBody>
      </p:sp>
      <p:sp>
        <p:nvSpPr>
          <p:cNvPr id="26640" name="Oval 12"/>
          <p:cNvSpPr>
            <a:spLocks noChangeArrowheads="1"/>
          </p:cNvSpPr>
          <p:nvPr/>
        </p:nvSpPr>
        <p:spPr bwMode="auto">
          <a:xfrm>
            <a:off x="4735513" y="39512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6641" name="Oval 13"/>
          <p:cNvSpPr>
            <a:spLocks noChangeArrowheads="1"/>
          </p:cNvSpPr>
          <p:nvPr/>
        </p:nvSpPr>
        <p:spPr bwMode="auto">
          <a:xfrm>
            <a:off x="2459038" y="48371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6642" name="Text Box 14"/>
          <p:cNvSpPr txBox="1">
            <a:spLocks noChangeArrowheads="1"/>
          </p:cNvSpPr>
          <p:nvPr/>
        </p:nvSpPr>
        <p:spPr bwMode="auto">
          <a:xfrm>
            <a:off x="4097338" y="3505200"/>
            <a:ext cx="779462"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o</a:t>
            </a:r>
            <a:r>
              <a:rPr lang="en-US" sz="1600" b="1"/>
              <a:t>(</a:t>
            </a:r>
            <a:r>
              <a:rPr lang="en-US" b="1"/>
              <a:t>j</a:t>
            </a:r>
            <a:r>
              <a:rPr lang="el-GR" b="1"/>
              <a:t>ω</a:t>
            </a:r>
            <a:r>
              <a:rPr lang="en-US" sz="1600" b="1"/>
              <a:t>)</a:t>
            </a:r>
          </a:p>
        </p:txBody>
      </p:sp>
      <p:sp>
        <p:nvSpPr>
          <p:cNvPr id="26643" name="Text Box 15"/>
          <p:cNvSpPr txBox="1">
            <a:spLocks noChangeArrowheads="1"/>
          </p:cNvSpPr>
          <p:nvPr/>
        </p:nvSpPr>
        <p:spPr bwMode="auto">
          <a:xfrm>
            <a:off x="2974975" y="3798888"/>
            <a:ext cx="379413"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in</a:t>
            </a:r>
          </a:p>
        </p:txBody>
      </p:sp>
      <p:sp>
        <p:nvSpPr>
          <p:cNvPr id="26644" name="Line 16"/>
          <p:cNvSpPr>
            <a:spLocks noChangeShapeType="1"/>
          </p:cNvSpPr>
          <p:nvPr/>
        </p:nvSpPr>
        <p:spPr bwMode="auto">
          <a:xfrm flipV="1">
            <a:off x="2994025" y="3873500"/>
            <a:ext cx="339725" cy="0"/>
          </a:xfrm>
          <a:prstGeom prst="line">
            <a:avLst/>
          </a:prstGeom>
          <a:noFill/>
          <a:ln w="12700">
            <a:solidFill>
              <a:schemeClr val="tx1"/>
            </a:solidFill>
            <a:round/>
            <a:headEnd type="none" w="lg" len="lg"/>
            <a:tailEnd type="stealth" w="lg" len="lg"/>
          </a:ln>
        </p:spPr>
        <p:txBody>
          <a:bodyPr/>
          <a:lstStyle/>
          <a:p>
            <a:endParaRPr lang="en-US"/>
          </a:p>
        </p:txBody>
      </p:sp>
      <p:sp>
        <p:nvSpPr>
          <p:cNvPr id="26645" name="Text Box 17"/>
          <p:cNvSpPr txBox="1">
            <a:spLocks noChangeArrowheads="1"/>
          </p:cNvSpPr>
          <p:nvPr/>
        </p:nvSpPr>
        <p:spPr bwMode="auto">
          <a:xfrm>
            <a:off x="2695575" y="2365375"/>
            <a:ext cx="1239838"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F</a:t>
            </a:r>
            <a:r>
              <a:rPr lang="en-US" b="1"/>
              <a:t>=1/j</a:t>
            </a:r>
            <a:r>
              <a:rPr lang="el-GR" b="1"/>
              <a:t>ω</a:t>
            </a:r>
            <a:r>
              <a:rPr lang="en-US" b="1"/>
              <a:t>C</a:t>
            </a:r>
            <a:r>
              <a:rPr lang="en-US" b="1" baseline="-25000"/>
              <a:t>F</a:t>
            </a:r>
          </a:p>
        </p:txBody>
      </p:sp>
      <p:cxnSp>
        <p:nvCxnSpPr>
          <p:cNvPr id="26646" name="AutoShape 18"/>
          <p:cNvCxnSpPr>
            <a:cxnSpLocks noChangeShapeType="1"/>
            <a:stCxn id="26640" idx="0"/>
            <a:endCxn id="26695" idx="1"/>
          </p:cNvCxnSpPr>
          <p:nvPr/>
        </p:nvCxnSpPr>
        <p:spPr bwMode="auto">
          <a:xfrm rot="5400000" flipH="1">
            <a:off x="3213100" y="2362200"/>
            <a:ext cx="1131888" cy="2046288"/>
          </a:xfrm>
          <a:prstGeom prst="bentConnector2">
            <a:avLst/>
          </a:prstGeom>
          <a:noFill/>
          <a:ln w="12700">
            <a:solidFill>
              <a:schemeClr val="tx1"/>
            </a:solidFill>
            <a:miter lim="800000"/>
            <a:headEnd type="none" w="lg" len="lg"/>
            <a:tailEnd type="none" w="lg" len="lg"/>
          </a:ln>
        </p:spPr>
      </p:cxnSp>
      <p:grpSp>
        <p:nvGrpSpPr>
          <p:cNvPr id="26647" name="Group 19"/>
          <p:cNvGrpSpPr>
            <a:grpSpLocks/>
          </p:cNvGrpSpPr>
          <p:nvPr/>
        </p:nvGrpSpPr>
        <p:grpSpPr bwMode="auto">
          <a:xfrm rot="5400000" flipH="1" flipV="1">
            <a:off x="1751807" y="3509168"/>
            <a:ext cx="177800" cy="455613"/>
            <a:chOff x="3450" y="2313"/>
            <a:chExt cx="111" cy="216"/>
          </a:xfrm>
        </p:grpSpPr>
        <p:sp>
          <p:nvSpPr>
            <p:cNvPr id="26696" name="Line 2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6697" name="Line 2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6698" name="Line 2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6699" name="Line 2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6700" name="Line 2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6701" name="Line 2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6702" name="Line 2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6648" name="Text Box 27"/>
          <p:cNvSpPr txBox="1">
            <a:spLocks noChangeArrowheads="1"/>
          </p:cNvSpPr>
          <p:nvPr/>
        </p:nvSpPr>
        <p:spPr bwMode="auto">
          <a:xfrm>
            <a:off x="1608138" y="3305175"/>
            <a:ext cx="412750"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2</a:t>
            </a:r>
          </a:p>
        </p:txBody>
      </p:sp>
      <p:cxnSp>
        <p:nvCxnSpPr>
          <p:cNvPr id="26649" name="AutoShape 28"/>
          <p:cNvCxnSpPr>
            <a:cxnSpLocks noChangeShapeType="1"/>
            <a:stCxn id="26668" idx="6"/>
            <a:endCxn id="26696" idx="0"/>
          </p:cNvCxnSpPr>
          <p:nvPr/>
        </p:nvCxnSpPr>
        <p:spPr bwMode="auto">
          <a:xfrm flipV="1">
            <a:off x="1382713" y="3749675"/>
            <a:ext cx="230187" cy="6350"/>
          </a:xfrm>
          <a:prstGeom prst="straightConnector1">
            <a:avLst/>
          </a:prstGeom>
          <a:noFill/>
          <a:ln w="12700">
            <a:solidFill>
              <a:schemeClr val="tx1"/>
            </a:solidFill>
            <a:round/>
            <a:headEnd type="none" w="lg" len="lg"/>
            <a:tailEnd type="none" w="lg" len="lg"/>
          </a:ln>
        </p:spPr>
      </p:cxnSp>
      <p:cxnSp>
        <p:nvCxnSpPr>
          <p:cNvPr id="26650" name="AutoShape 29"/>
          <p:cNvCxnSpPr>
            <a:cxnSpLocks noChangeShapeType="1"/>
            <a:stCxn id="26661" idx="2"/>
            <a:endCxn id="26698" idx="1"/>
          </p:cNvCxnSpPr>
          <p:nvPr/>
        </p:nvCxnSpPr>
        <p:spPr bwMode="auto">
          <a:xfrm flipH="1" flipV="1">
            <a:off x="2068513" y="3733800"/>
            <a:ext cx="401637" cy="3175"/>
          </a:xfrm>
          <a:prstGeom prst="straightConnector1">
            <a:avLst/>
          </a:prstGeom>
          <a:noFill/>
          <a:ln w="12700">
            <a:solidFill>
              <a:schemeClr val="tx1"/>
            </a:solidFill>
            <a:round/>
            <a:headEnd type="none" w="lg" len="lg"/>
            <a:tailEnd type="none" w="lg" len="lg"/>
          </a:ln>
        </p:spPr>
      </p:cxnSp>
      <p:sp>
        <p:nvSpPr>
          <p:cNvPr id="26651" name="Text Box 30"/>
          <p:cNvSpPr txBox="1">
            <a:spLocks noChangeArrowheads="1"/>
          </p:cNvSpPr>
          <p:nvPr/>
        </p:nvSpPr>
        <p:spPr bwMode="auto">
          <a:xfrm>
            <a:off x="3078163" y="337343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6652" name="Text Box 31"/>
          <p:cNvSpPr txBox="1">
            <a:spLocks noChangeArrowheads="1"/>
          </p:cNvSpPr>
          <p:nvPr/>
        </p:nvSpPr>
        <p:spPr bwMode="auto">
          <a:xfrm>
            <a:off x="3081338" y="4318000"/>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6653" name="Line 32"/>
          <p:cNvSpPr>
            <a:spLocks noChangeShapeType="1"/>
          </p:cNvSpPr>
          <p:nvPr/>
        </p:nvSpPr>
        <p:spPr bwMode="auto">
          <a:xfrm flipH="1">
            <a:off x="2378075" y="3167063"/>
            <a:ext cx="473075" cy="0"/>
          </a:xfrm>
          <a:prstGeom prst="line">
            <a:avLst/>
          </a:prstGeom>
          <a:noFill/>
          <a:ln w="12700">
            <a:solidFill>
              <a:schemeClr val="tx1"/>
            </a:solidFill>
            <a:round/>
            <a:headEnd type="none" w="lg" len="lg"/>
            <a:tailEnd type="stealth" w="lg" len="lg"/>
          </a:ln>
        </p:spPr>
        <p:txBody>
          <a:bodyPr/>
          <a:lstStyle/>
          <a:p>
            <a:endParaRPr lang="en-US"/>
          </a:p>
        </p:txBody>
      </p:sp>
      <p:sp>
        <p:nvSpPr>
          <p:cNvPr id="26654" name="Text Box 33"/>
          <p:cNvSpPr txBox="1">
            <a:spLocks noChangeArrowheads="1"/>
          </p:cNvSpPr>
          <p:nvPr/>
        </p:nvSpPr>
        <p:spPr bwMode="auto">
          <a:xfrm>
            <a:off x="2395538" y="3124200"/>
            <a:ext cx="728662"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a:t>
            </a:r>
            <a:r>
              <a:rPr lang="en-US" b="1"/>
              <a:t>j</a:t>
            </a:r>
            <a:r>
              <a:rPr lang="el-GR" b="1"/>
              <a:t>ω</a:t>
            </a:r>
            <a:r>
              <a:rPr lang="en-US" sz="1600" b="1"/>
              <a:t>)</a:t>
            </a:r>
          </a:p>
        </p:txBody>
      </p:sp>
      <p:sp>
        <p:nvSpPr>
          <p:cNvPr id="26655" name="Line 34"/>
          <p:cNvSpPr>
            <a:spLocks noChangeShapeType="1"/>
          </p:cNvSpPr>
          <p:nvPr/>
        </p:nvSpPr>
        <p:spPr bwMode="auto">
          <a:xfrm>
            <a:off x="1612900" y="3951288"/>
            <a:ext cx="404813" cy="0"/>
          </a:xfrm>
          <a:prstGeom prst="line">
            <a:avLst/>
          </a:prstGeom>
          <a:noFill/>
          <a:ln w="12700">
            <a:solidFill>
              <a:schemeClr val="tx1"/>
            </a:solidFill>
            <a:round/>
            <a:headEnd type="none" w="lg" len="lg"/>
            <a:tailEnd type="stealth" w="lg" len="lg"/>
          </a:ln>
        </p:spPr>
        <p:txBody>
          <a:bodyPr/>
          <a:lstStyle/>
          <a:p>
            <a:endParaRPr lang="en-US"/>
          </a:p>
        </p:txBody>
      </p:sp>
      <p:sp>
        <p:nvSpPr>
          <p:cNvPr id="26656" name="Text Box 35"/>
          <p:cNvSpPr txBox="1">
            <a:spLocks noChangeArrowheads="1"/>
          </p:cNvSpPr>
          <p:nvPr/>
        </p:nvSpPr>
        <p:spPr bwMode="auto">
          <a:xfrm>
            <a:off x="1374775" y="3898900"/>
            <a:ext cx="712788"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r>
              <a:rPr lang="en-US" sz="1600" b="1"/>
              <a:t>(</a:t>
            </a:r>
            <a:r>
              <a:rPr lang="en-US" b="1"/>
              <a:t>j</a:t>
            </a:r>
            <a:r>
              <a:rPr lang="el-GR" b="1"/>
              <a:t>ω</a:t>
            </a:r>
            <a:r>
              <a:rPr lang="en-US" sz="1600" b="1"/>
              <a:t>)</a:t>
            </a:r>
          </a:p>
        </p:txBody>
      </p:sp>
      <p:grpSp>
        <p:nvGrpSpPr>
          <p:cNvPr id="26657" name="Group 36"/>
          <p:cNvGrpSpPr>
            <a:grpSpLocks/>
          </p:cNvGrpSpPr>
          <p:nvPr/>
        </p:nvGrpSpPr>
        <p:grpSpPr bwMode="auto">
          <a:xfrm>
            <a:off x="2600325" y="2589213"/>
            <a:ext cx="153988" cy="457200"/>
            <a:chOff x="4684" y="2559"/>
            <a:chExt cx="97" cy="288"/>
          </a:xfrm>
        </p:grpSpPr>
        <p:sp>
          <p:nvSpPr>
            <p:cNvPr id="26694" name="Freeform 37"/>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6695" name="Freeform 38"/>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nvGrpSpPr>
          <p:cNvPr id="26658" name="Group 39"/>
          <p:cNvGrpSpPr>
            <a:grpSpLocks/>
          </p:cNvGrpSpPr>
          <p:nvPr/>
        </p:nvGrpSpPr>
        <p:grpSpPr bwMode="auto">
          <a:xfrm>
            <a:off x="2297113" y="4454525"/>
            <a:ext cx="457200" cy="153988"/>
            <a:chOff x="4780" y="2616"/>
            <a:chExt cx="288" cy="97"/>
          </a:xfrm>
        </p:grpSpPr>
        <p:sp>
          <p:nvSpPr>
            <p:cNvPr id="26692" name="Freeform 40"/>
            <p:cNvSpPr>
              <a:spLocks/>
            </p:cNvSpPr>
            <p:nvPr/>
          </p:nvSpPr>
          <p:spPr bwMode="auto">
            <a:xfrm flipV="1">
              <a:off x="4780" y="271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6693" name="Freeform 41"/>
            <p:cNvSpPr>
              <a:spLocks/>
            </p:cNvSpPr>
            <p:nvPr/>
          </p:nvSpPr>
          <p:spPr bwMode="auto">
            <a:xfrm>
              <a:off x="4780" y="2616"/>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cxnSp>
        <p:nvCxnSpPr>
          <p:cNvPr id="26659" name="AutoShape 42"/>
          <p:cNvCxnSpPr>
            <a:cxnSpLocks noChangeShapeType="1"/>
            <a:stCxn id="26641" idx="0"/>
            <a:endCxn id="26692" idx="1"/>
          </p:cNvCxnSpPr>
          <p:nvPr/>
        </p:nvCxnSpPr>
        <p:spPr bwMode="auto">
          <a:xfrm flipV="1">
            <a:off x="2525713" y="4610100"/>
            <a:ext cx="0" cy="227013"/>
          </a:xfrm>
          <a:prstGeom prst="straightConnector1">
            <a:avLst/>
          </a:prstGeom>
          <a:noFill/>
          <a:ln w="12700">
            <a:solidFill>
              <a:schemeClr val="tx1"/>
            </a:solidFill>
            <a:round/>
            <a:headEnd type="none" w="lg" len="lg"/>
            <a:tailEnd type="none" w="lg" len="lg"/>
          </a:ln>
        </p:spPr>
      </p:cxnSp>
      <p:cxnSp>
        <p:nvCxnSpPr>
          <p:cNvPr id="26660" name="AutoShape 43"/>
          <p:cNvCxnSpPr>
            <a:cxnSpLocks noChangeShapeType="1"/>
            <a:stCxn id="26637" idx="4"/>
            <a:endCxn id="26640" idx="4"/>
          </p:cNvCxnSpPr>
          <p:nvPr/>
        </p:nvCxnSpPr>
        <p:spPr bwMode="auto">
          <a:xfrm rot="5400000" flipH="1" flipV="1">
            <a:off x="3713163" y="3289300"/>
            <a:ext cx="304800" cy="1873250"/>
          </a:xfrm>
          <a:prstGeom prst="bentConnector3">
            <a:avLst>
              <a:gd name="adj1" fmla="val -161981"/>
            </a:avLst>
          </a:prstGeom>
          <a:noFill/>
          <a:ln w="12700">
            <a:solidFill>
              <a:schemeClr val="tx1"/>
            </a:solidFill>
            <a:miter lim="800000"/>
            <a:headEnd type="none" w="lg" len="lg"/>
            <a:tailEnd type="none" w="lg" len="lg"/>
          </a:ln>
        </p:spPr>
      </p:cxnSp>
      <p:sp>
        <p:nvSpPr>
          <p:cNvPr id="26661" name="Oval 44"/>
          <p:cNvSpPr>
            <a:spLocks noChangeArrowheads="1"/>
          </p:cNvSpPr>
          <p:nvPr/>
        </p:nvSpPr>
        <p:spPr bwMode="auto">
          <a:xfrm>
            <a:off x="2470150" y="36750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26662" name="Group 45"/>
          <p:cNvGrpSpPr>
            <a:grpSpLocks/>
          </p:cNvGrpSpPr>
          <p:nvPr/>
        </p:nvGrpSpPr>
        <p:grpSpPr bwMode="auto">
          <a:xfrm rot="5400000" flipH="1" flipV="1">
            <a:off x="673894" y="3529807"/>
            <a:ext cx="177800" cy="455612"/>
            <a:chOff x="3450" y="2313"/>
            <a:chExt cx="111" cy="216"/>
          </a:xfrm>
        </p:grpSpPr>
        <p:sp>
          <p:nvSpPr>
            <p:cNvPr id="26685" name="Line 4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6686" name="Line 4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6687" name="Line 4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6688" name="Line 4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6689" name="Line 5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6690" name="Line 5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6691" name="Line 5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6663" name="Text Box 53"/>
          <p:cNvSpPr txBox="1">
            <a:spLocks noChangeArrowheads="1"/>
          </p:cNvSpPr>
          <p:nvPr/>
        </p:nvSpPr>
        <p:spPr bwMode="auto">
          <a:xfrm>
            <a:off x="638175" y="3290888"/>
            <a:ext cx="412750"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1</a:t>
            </a:r>
          </a:p>
        </p:txBody>
      </p:sp>
      <p:cxnSp>
        <p:nvCxnSpPr>
          <p:cNvPr id="26664" name="AutoShape 54"/>
          <p:cNvCxnSpPr>
            <a:cxnSpLocks noChangeShapeType="1"/>
            <a:stCxn id="26672" idx="6"/>
            <a:endCxn id="26685" idx="0"/>
          </p:cNvCxnSpPr>
          <p:nvPr/>
        </p:nvCxnSpPr>
        <p:spPr bwMode="auto">
          <a:xfrm>
            <a:off x="404813" y="3765550"/>
            <a:ext cx="130175" cy="4763"/>
          </a:xfrm>
          <a:prstGeom prst="straightConnector1">
            <a:avLst/>
          </a:prstGeom>
          <a:noFill/>
          <a:ln w="12700">
            <a:solidFill>
              <a:schemeClr val="tx1"/>
            </a:solidFill>
            <a:round/>
            <a:headEnd type="none" w="lg" len="lg"/>
            <a:tailEnd type="none" w="lg" len="lg"/>
          </a:ln>
        </p:spPr>
      </p:cxnSp>
      <p:cxnSp>
        <p:nvCxnSpPr>
          <p:cNvPr id="26665" name="AutoShape 55"/>
          <p:cNvCxnSpPr>
            <a:cxnSpLocks noChangeShapeType="1"/>
            <a:stCxn id="26668" idx="2"/>
            <a:endCxn id="26687" idx="1"/>
          </p:cNvCxnSpPr>
          <p:nvPr/>
        </p:nvCxnSpPr>
        <p:spPr bwMode="auto">
          <a:xfrm flipH="1" flipV="1">
            <a:off x="990600" y="3754438"/>
            <a:ext cx="260350" cy="1587"/>
          </a:xfrm>
          <a:prstGeom prst="straightConnector1">
            <a:avLst/>
          </a:prstGeom>
          <a:noFill/>
          <a:ln w="12700">
            <a:solidFill>
              <a:schemeClr val="tx1"/>
            </a:solidFill>
            <a:round/>
            <a:headEnd type="none" w="lg" len="lg"/>
            <a:tailEnd type="none" w="lg" len="lg"/>
          </a:ln>
        </p:spPr>
      </p:cxnSp>
      <p:sp>
        <p:nvSpPr>
          <p:cNvPr id="26666" name="Line 56"/>
          <p:cNvSpPr>
            <a:spLocks noChangeShapeType="1"/>
          </p:cNvSpPr>
          <p:nvPr/>
        </p:nvSpPr>
        <p:spPr bwMode="auto">
          <a:xfrm>
            <a:off x="731838" y="3944938"/>
            <a:ext cx="404812" cy="0"/>
          </a:xfrm>
          <a:prstGeom prst="line">
            <a:avLst/>
          </a:prstGeom>
          <a:noFill/>
          <a:ln w="12700">
            <a:solidFill>
              <a:schemeClr val="tx1"/>
            </a:solidFill>
            <a:round/>
            <a:headEnd type="none" w="lg" len="lg"/>
            <a:tailEnd type="stealth" w="lg" len="lg"/>
          </a:ln>
        </p:spPr>
        <p:txBody>
          <a:bodyPr/>
          <a:lstStyle/>
          <a:p>
            <a:endParaRPr lang="en-US"/>
          </a:p>
        </p:txBody>
      </p:sp>
      <p:sp>
        <p:nvSpPr>
          <p:cNvPr id="26667" name="Text Box 57"/>
          <p:cNvSpPr txBox="1">
            <a:spLocks noChangeArrowheads="1"/>
          </p:cNvSpPr>
          <p:nvPr/>
        </p:nvSpPr>
        <p:spPr bwMode="auto">
          <a:xfrm>
            <a:off x="381000" y="3886200"/>
            <a:ext cx="687388"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r>
              <a:rPr lang="en-US" sz="1600" b="1"/>
              <a:t>(j</a:t>
            </a:r>
            <a:r>
              <a:rPr lang="el-GR" sz="1600" b="1">
                <a:cs typeface="Times New Roman" pitchFamily="18" charset="0"/>
              </a:rPr>
              <a:t>ω</a:t>
            </a:r>
            <a:r>
              <a:rPr lang="en-US" sz="1600" b="1"/>
              <a:t>)</a:t>
            </a:r>
            <a:endParaRPr lang="en-US" sz="1600" b="1" baseline="-25000"/>
          </a:p>
        </p:txBody>
      </p:sp>
      <p:sp>
        <p:nvSpPr>
          <p:cNvPr id="26668" name="Oval 58"/>
          <p:cNvSpPr>
            <a:spLocks noChangeArrowheads="1"/>
          </p:cNvSpPr>
          <p:nvPr/>
        </p:nvSpPr>
        <p:spPr bwMode="auto">
          <a:xfrm>
            <a:off x="1250950" y="3694113"/>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6669" name="AutoShape 59"/>
          <p:cNvCxnSpPr>
            <a:cxnSpLocks noChangeShapeType="1"/>
            <a:stCxn id="26661" idx="4"/>
            <a:endCxn id="26693" idx="1"/>
          </p:cNvCxnSpPr>
          <p:nvPr/>
        </p:nvCxnSpPr>
        <p:spPr bwMode="auto">
          <a:xfrm flipH="1">
            <a:off x="2525713" y="3797300"/>
            <a:ext cx="11112" cy="657225"/>
          </a:xfrm>
          <a:prstGeom prst="straightConnector1">
            <a:avLst/>
          </a:prstGeom>
          <a:noFill/>
          <a:ln w="12700">
            <a:solidFill>
              <a:schemeClr val="tx1"/>
            </a:solidFill>
            <a:round/>
            <a:headEnd type="none" w="lg" len="lg"/>
            <a:tailEnd type="none" w="lg" len="lg"/>
          </a:ln>
        </p:spPr>
      </p:cxnSp>
      <p:cxnSp>
        <p:nvCxnSpPr>
          <p:cNvPr id="26670" name="AutoShape 60"/>
          <p:cNvCxnSpPr>
            <a:cxnSpLocks noChangeShapeType="1"/>
            <a:stCxn id="26668" idx="0"/>
            <a:endCxn id="26694" idx="1"/>
          </p:cNvCxnSpPr>
          <p:nvPr/>
        </p:nvCxnSpPr>
        <p:spPr bwMode="auto">
          <a:xfrm rot="-5400000">
            <a:off x="1521618" y="2615407"/>
            <a:ext cx="874713" cy="1282700"/>
          </a:xfrm>
          <a:prstGeom prst="bentConnector2">
            <a:avLst/>
          </a:prstGeom>
          <a:noFill/>
          <a:ln w="12700">
            <a:solidFill>
              <a:schemeClr val="tx1"/>
            </a:solidFill>
            <a:miter lim="800000"/>
            <a:headEnd type="none" w="lg" len="lg"/>
            <a:tailEnd type="none" w="lg" len="lg"/>
          </a:ln>
        </p:spPr>
      </p:cxnSp>
      <p:grpSp>
        <p:nvGrpSpPr>
          <p:cNvPr id="26671" name="Group 61"/>
          <p:cNvGrpSpPr>
            <a:grpSpLocks/>
          </p:cNvGrpSpPr>
          <p:nvPr/>
        </p:nvGrpSpPr>
        <p:grpSpPr bwMode="auto">
          <a:xfrm>
            <a:off x="2325688" y="4959350"/>
            <a:ext cx="381000" cy="298450"/>
            <a:chOff x="1235" y="3264"/>
            <a:chExt cx="288" cy="216"/>
          </a:xfrm>
        </p:grpSpPr>
        <p:grpSp>
          <p:nvGrpSpPr>
            <p:cNvPr id="26680" name="Group 62"/>
            <p:cNvGrpSpPr>
              <a:grpSpLocks/>
            </p:cNvGrpSpPr>
            <p:nvPr/>
          </p:nvGrpSpPr>
          <p:grpSpPr bwMode="auto">
            <a:xfrm>
              <a:off x="1235" y="3383"/>
              <a:ext cx="288" cy="97"/>
              <a:chOff x="1235" y="3383"/>
              <a:chExt cx="288" cy="97"/>
            </a:xfrm>
          </p:grpSpPr>
          <p:sp>
            <p:nvSpPr>
              <p:cNvPr id="26682" name="Freeform 63"/>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6683" name="Line 64"/>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6684" name="Line 65"/>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6681" name="AutoShape 66"/>
            <p:cNvCxnSpPr>
              <a:cxnSpLocks noChangeShapeType="1"/>
              <a:stCxn id="26682"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6672" name="Oval 67"/>
          <p:cNvSpPr>
            <a:spLocks noChangeArrowheads="1"/>
          </p:cNvSpPr>
          <p:nvPr/>
        </p:nvSpPr>
        <p:spPr bwMode="auto">
          <a:xfrm>
            <a:off x="273050" y="37036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6673" name="Text Box 68"/>
          <p:cNvSpPr txBox="1">
            <a:spLocks noChangeArrowheads="1"/>
          </p:cNvSpPr>
          <p:nvPr/>
        </p:nvSpPr>
        <p:spPr bwMode="auto">
          <a:xfrm>
            <a:off x="2017713" y="4011613"/>
            <a:ext cx="420687"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S</a:t>
            </a:r>
          </a:p>
        </p:txBody>
      </p:sp>
      <p:sp>
        <p:nvSpPr>
          <p:cNvPr id="26674" name="Text Box 69"/>
          <p:cNvSpPr txBox="1">
            <a:spLocks noChangeArrowheads="1"/>
          </p:cNvSpPr>
          <p:nvPr/>
        </p:nvSpPr>
        <p:spPr bwMode="auto">
          <a:xfrm>
            <a:off x="1489075" y="4357688"/>
            <a:ext cx="720725" cy="3667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a:t>
            </a:r>
            <a:r>
              <a:rPr lang="en-US" b="1"/>
              <a:t>j</a:t>
            </a:r>
            <a:r>
              <a:rPr lang="el-GR" b="1"/>
              <a:t>ω</a:t>
            </a:r>
            <a:r>
              <a:rPr lang="en-US" sz="1600" b="1"/>
              <a:t>)</a:t>
            </a:r>
          </a:p>
        </p:txBody>
      </p:sp>
      <p:sp>
        <p:nvSpPr>
          <p:cNvPr id="26675" name="Line 70"/>
          <p:cNvSpPr>
            <a:spLocks noChangeShapeType="1"/>
          </p:cNvSpPr>
          <p:nvPr/>
        </p:nvSpPr>
        <p:spPr bwMode="auto">
          <a:xfrm>
            <a:off x="2192338" y="4379913"/>
            <a:ext cx="0" cy="336550"/>
          </a:xfrm>
          <a:prstGeom prst="line">
            <a:avLst/>
          </a:prstGeom>
          <a:noFill/>
          <a:ln w="12700">
            <a:solidFill>
              <a:schemeClr val="tx1"/>
            </a:solidFill>
            <a:round/>
            <a:headEnd type="none" w="lg" len="lg"/>
            <a:tailEnd type="stealth" w="lg" len="lg"/>
          </a:ln>
        </p:spPr>
        <p:txBody>
          <a:bodyPr/>
          <a:lstStyle/>
          <a:p>
            <a:endParaRPr lang="en-US"/>
          </a:p>
        </p:txBody>
      </p:sp>
      <p:sp>
        <p:nvSpPr>
          <p:cNvPr id="26676" name="Text Box 71"/>
          <p:cNvSpPr txBox="1">
            <a:spLocks noChangeArrowheads="1"/>
          </p:cNvSpPr>
          <p:nvPr/>
        </p:nvSpPr>
        <p:spPr bwMode="auto">
          <a:xfrm>
            <a:off x="-1588" y="3267075"/>
            <a:ext cx="763588"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a:t>
            </a:r>
            <a:r>
              <a:rPr lang="en-US" sz="1600" b="1"/>
              <a:t>(</a:t>
            </a:r>
            <a:r>
              <a:rPr lang="en-US" b="1"/>
              <a:t>j</a:t>
            </a:r>
            <a:r>
              <a:rPr lang="el-GR" b="1"/>
              <a:t>ω</a:t>
            </a:r>
            <a:r>
              <a:rPr lang="en-US" sz="1600" b="1"/>
              <a:t>)</a:t>
            </a:r>
          </a:p>
        </p:txBody>
      </p:sp>
      <p:sp>
        <p:nvSpPr>
          <p:cNvPr id="26677" name="Text Box 78"/>
          <p:cNvSpPr txBox="1">
            <a:spLocks noChangeArrowheads="1"/>
          </p:cNvSpPr>
          <p:nvPr/>
        </p:nvSpPr>
        <p:spPr bwMode="auto">
          <a:xfrm>
            <a:off x="5075238" y="2541588"/>
            <a:ext cx="3378200" cy="928687"/>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a:pPr>
            <a:r>
              <a:rPr lang="en-US"/>
              <a:t>Transfer to frequency domain</a:t>
            </a:r>
          </a:p>
          <a:p>
            <a:pPr marL="457200" indent="-457200" algn="l">
              <a:buFontTx/>
              <a:buAutoNum type="arabicPeriod"/>
            </a:pPr>
            <a:r>
              <a:rPr lang="en-US"/>
              <a:t>Apply KCL at nodes </a:t>
            </a:r>
            <a:r>
              <a:rPr lang="en-US" b="1"/>
              <a:t>a</a:t>
            </a:r>
            <a:r>
              <a:rPr lang="en-US"/>
              <a:t> and </a:t>
            </a:r>
            <a:r>
              <a:rPr lang="en-US" b="1"/>
              <a:t>b</a:t>
            </a:r>
          </a:p>
          <a:p>
            <a:pPr marL="457200" indent="-457200" algn="l">
              <a:buFontTx/>
              <a:buAutoNum type="arabicPeriod"/>
            </a:pPr>
            <a:r>
              <a:rPr lang="en-US"/>
              <a:t>Express </a:t>
            </a:r>
            <a:r>
              <a:rPr lang="en-US" b="1"/>
              <a:t>V</a:t>
            </a:r>
            <a:r>
              <a:rPr lang="en-US" b="1" baseline="-25000"/>
              <a:t>o</a:t>
            </a:r>
            <a:r>
              <a:rPr lang="en-US"/>
              <a:t> in terms of </a:t>
            </a:r>
            <a:r>
              <a:rPr lang="en-US" b="1"/>
              <a:t>V</a:t>
            </a:r>
            <a:r>
              <a:rPr lang="en-US" b="1" baseline="-25000"/>
              <a:t>s</a:t>
            </a:r>
          </a:p>
        </p:txBody>
      </p:sp>
      <p:graphicFrame>
        <p:nvGraphicFramePr>
          <p:cNvPr id="26627" name="Object 79"/>
          <p:cNvGraphicFramePr>
            <a:graphicFrameLocks noChangeAspect="1"/>
          </p:cNvGraphicFramePr>
          <p:nvPr>
            <p:ph sz="quarter" idx="3"/>
          </p:nvPr>
        </p:nvGraphicFramePr>
        <p:xfrm>
          <a:off x="5181600" y="3657600"/>
          <a:ext cx="3581400" cy="457200"/>
        </p:xfrm>
        <a:graphic>
          <a:graphicData uri="http://schemas.openxmlformats.org/presentationml/2006/ole">
            <p:oleObj spid="_x0000_s26627" name="Equation" r:id="rId4" imgW="1790640" imgH="228600" progId="Equation.3">
              <p:embed/>
            </p:oleObj>
          </a:graphicData>
        </a:graphic>
      </p:graphicFrame>
      <p:graphicFrame>
        <p:nvGraphicFramePr>
          <p:cNvPr id="26628" name="Object 81"/>
          <p:cNvGraphicFramePr>
            <a:graphicFrameLocks noChangeAspect="1"/>
          </p:cNvGraphicFramePr>
          <p:nvPr/>
        </p:nvGraphicFramePr>
        <p:xfrm>
          <a:off x="5334000" y="5257800"/>
          <a:ext cx="2589213" cy="881063"/>
        </p:xfrm>
        <a:graphic>
          <a:graphicData uri="http://schemas.openxmlformats.org/presentationml/2006/ole">
            <p:oleObj spid="_x0000_s26628" name="Equation" r:id="rId5" imgW="1231560" imgH="419040" progId="Equation.3">
              <p:embed/>
            </p:oleObj>
          </a:graphicData>
        </a:graphic>
      </p:graphicFrame>
      <p:sp>
        <p:nvSpPr>
          <p:cNvPr id="26678" name="AutoShape 82"/>
          <p:cNvSpPr>
            <a:spLocks noChangeArrowheads="1"/>
          </p:cNvSpPr>
          <p:nvPr/>
        </p:nvSpPr>
        <p:spPr bwMode="auto">
          <a:xfrm>
            <a:off x="6477000" y="4837113"/>
            <a:ext cx="228600" cy="354012"/>
          </a:xfrm>
          <a:prstGeom prst="downArrow">
            <a:avLst>
              <a:gd name="adj1" fmla="val 50000"/>
              <a:gd name="adj2" fmla="val 38715"/>
            </a:avLst>
          </a:prstGeom>
          <a:solidFill>
            <a:srgbClr val="8495A9"/>
          </a:solidFill>
          <a:ln w="12700">
            <a:solidFill>
              <a:schemeClr val="tx1"/>
            </a:solidFill>
            <a:miter lim="800000"/>
            <a:headEnd type="none" w="lg" len="lg"/>
            <a:tailEnd type="none" w="lg" len="lg"/>
          </a:ln>
        </p:spPr>
        <p:txBody>
          <a:bodyPr vert="eaVert" wrap="none" anchor="ctr"/>
          <a:lstStyle/>
          <a:p>
            <a:endParaRPr lang="en-US"/>
          </a:p>
        </p:txBody>
      </p:sp>
      <p:sp>
        <p:nvSpPr>
          <p:cNvPr id="26679" name="Rectangle 3"/>
          <p:cNvSpPr>
            <a:spLocks noGrp="1" noChangeArrowheads="1"/>
          </p:cNvSpPr>
          <p:nvPr>
            <p:ph type="body" sz="half" idx="1"/>
          </p:nvPr>
        </p:nvSpPr>
        <p:spPr>
          <a:xfrm>
            <a:off x="406400" y="1333500"/>
            <a:ext cx="8051800" cy="952500"/>
          </a:xfrm>
          <a:noFill/>
        </p:spPr>
        <p:txBody>
          <a:bodyPr/>
          <a:lstStyle/>
          <a:p>
            <a:pPr>
              <a:lnSpc>
                <a:spcPct val="90000"/>
              </a:lnSpc>
              <a:buFont typeface="Monotype Sorts" pitchFamily="2" charset="2"/>
              <a:buNone/>
            </a:pPr>
            <a:r>
              <a:rPr lang="en-US" sz="2400" b="1" u="sng" smtClean="0"/>
              <a:t>Example3</a:t>
            </a:r>
            <a:r>
              <a:rPr lang="en-US" sz="2400" smtClean="0"/>
              <a:t>: find an expression for the gain</a:t>
            </a:r>
          </a:p>
          <a:p>
            <a:pPr>
              <a:lnSpc>
                <a:spcPct val="90000"/>
              </a:lnSpc>
              <a:buFont typeface="Monotype Sorts" pitchFamily="2" charset="2"/>
              <a:buNone/>
            </a:pPr>
            <a:r>
              <a:rPr lang="en-US" sz="2400" smtClean="0"/>
              <a:t>	</a:t>
            </a:r>
            <a:r>
              <a:rPr lang="en-US" sz="2000" b="1" smtClean="0"/>
              <a:t>C</a:t>
            </a:r>
            <a:r>
              <a:rPr lang="en-US" sz="2000" b="1" baseline="-25000" smtClean="0"/>
              <a:t>F</a:t>
            </a:r>
            <a:r>
              <a:rPr lang="en-US" sz="2000" smtClean="0"/>
              <a:t> = 1/6 F, </a:t>
            </a:r>
            <a:r>
              <a:rPr lang="en-US" sz="2000" b="1" smtClean="0"/>
              <a:t>R</a:t>
            </a:r>
            <a:r>
              <a:rPr lang="en-US" sz="2000" b="1" baseline="-25000" smtClean="0"/>
              <a:t>1</a:t>
            </a:r>
            <a:r>
              <a:rPr lang="en-US" sz="2000" smtClean="0"/>
              <a:t> = 3</a:t>
            </a:r>
            <a:r>
              <a:rPr lang="el-GR" sz="2000" smtClean="0">
                <a:cs typeface="Times New Roman" pitchFamily="18" charset="0"/>
              </a:rPr>
              <a:t>Ω</a:t>
            </a:r>
            <a:r>
              <a:rPr lang="en-US" sz="2000" smtClean="0">
                <a:cs typeface="Times New Roman" pitchFamily="18" charset="0"/>
              </a:rPr>
              <a:t>, </a:t>
            </a:r>
            <a:r>
              <a:rPr lang="en-US" sz="2000" b="1" smtClean="0"/>
              <a:t>R</a:t>
            </a:r>
            <a:r>
              <a:rPr lang="en-US" sz="2000" b="1" baseline="-25000" smtClean="0"/>
              <a:t>2</a:t>
            </a:r>
            <a:r>
              <a:rPr lang="en-US" sz="2000" smtClean="0"/>
              <a:t> = 2</a:t>
            </a:r>
            <a:r>
              <a:rPr lang="el-GR" sz="2000" smtClean="0">
                <a:cs typeface="Times New Roman" pitchFamily="18" charset="0"/>
              </a:rPr>
              <a:t>Ω</a:t>
            </a:r>
            <a:r>
              <a:rPr lang="en-US" sz="2000" smtClean="0">
                <a:cs typeface="Times New Roman" pitchFamily="18" charset="0"/>
              </a:rPr>
              <a:t>, </a:t>
            </a:r>
            <a:r>
              <a:rPr lang="en-US" sz="2000" b="1" smtClean="0"/>
              <a:t>C</a:t>
            </a:r>
            <a:r>
              <a:rPr lang="en-US" sz="2000" b="1" baseline="-25000" smtClean="0"/>
              <a:t>S</a:t>
            </a:r>
            <a:r>
              <a:rPr lang="en-US" sz="2000" smtClean="0"/>
              <a:t> = 1/6 F</a:t>
            </a:r>
            <a:endParaRPr lang="el-GR"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4"/>
          <p:cNvSpPr>
            <a:spLocks noGrp="1"/>
          </p:cNvSpPr>
          <p:nvPr>
            <p:ph type="dt" sz="quarter" idx="10"/>
          </p:nvPr>
        </p:nvSpPr>
        <p:spPr>
          <a:noFill/>
        </p:spPr>
        <p:txBody>
          <a:bodyPr/>
          <a:lstStyle/>
          <a:p>
            <a:r>
              <a:rPr lang="en-US"/>
              <a:t>ECEN 301</a:t>
            </a:r>
          </a:p>
        </p:txBody>
      </p:sp>
      <p:sp>
        <p:nvSpPr>
          <p:cNvPr id="1028" name="Footer Placeholder 5"/>
          <p:cNvSpPr>
            <a:spLocks noGrp="1"/>
          </p:cNvSpPr>
          <p:nvPr>
            <p:ph type="ftr" sz="quarter" idx="11"/>
          </p:nvPr>
        </p:nvSpPr>
        <p:spPr>
          <a:noFill/>
        </p:spPr>
        <p:txBody>
          <a:bodyPr/>
          <a:lstStyle/>
          <a:p>
            <a:r>
              <a:rPr lang="en-US"/>
              <a:t>Discussion #17 – Operational Amplifiers</a:t>
            </a:r>
          </a:p>
        </p:txBody>
      </p:sp>
      <p:sp>
        <p:nvSpPr>
          <p:cNvPr id="1029" name="Slide Number Placeholder 6"/>
          <p:cNvSpPr>
            <a:spLocks noGrp="1"/>
          </p:cNvSpPr>
          <p:nvPr>
            <p:ph type="sldNum" sz="quarter" idx="12"/>
          </p:nvPr>
        </p:nvSpPr>
        <p:spPr>
          <a:noFill/>
        </p:spPr>
        <p:txBody>
          <a:bodyPr/>
          <a:lstStyle/>
          <a:p>
            <a:pPr lvl="1"/>
            <a:fld id="{9DCDAE72-C880-450A-AD80-E132D22B1E36}" type="slidenum">
              <a:rPr lang="en-US"/>
              <a:pPr lvl="1"/>
              <a:t>4</a:t>
            </a:fld>
            <a:endParaRPr lang="en-US"/>
          </a:p>
        </p:txBody>
      </p:sp>
      <p:sp>
        <p:nvSpPr>
          <p:cNvPr id="1030" name="Rectangle 2"/>
          <p:cNvSpPr>
            <a:spLocks noGrp="1" noChangeArrowheads="1"/>
          </p:cNvSpPr>
          <p:nvPr>
            <p:ph type="title"/>
          </p:nvPr>
        </p:nvSpPr>
        <p:spPr/>
        <p:txBody>
          <a:bodyPr/>
          <a:lstStyle/>
          <a:p>
            <a:r>
              <a:rPr lang="en-US" smtClean="0"/>
              <a:t>Op-Amps – Open-Loop Model</a:t>
            </a:r>
          </a:p>
        </p:txBody>
      </p:sp>
      <p:sp>
        <p:nvSpPr>
          <p:cNvPr id="1031" name="Rectangle 3"/>
          <p:cNvSpPr>
            <a:spLocks noGrp="1" noChangeArrowheads="1"/>
          </p:cNvSpPr>
          <p:nvPr>
            <p:ph type="body" sz="half" idx="1"/>
          </p:nvPr>
        </p:nvSpPr>
        <p:spPr>
          <a:xfrm>
            <a:off x="406400" y="1333500"/>
            <a:ext cx="7975600" cy="800100"/>
          </a:xfrm>
          <a:solidFill>
            <a:srgbClr val="8495A9"/>
          </a:solidFill>
          <a:ln>
            <a:solidFill>
              <a:schemeClr val="tx1"/>
            </a:solidFill>
          </a:ln>
        </p:spPr>
        <p:txBody>
          <a:bodyPr/>
          <a:lstStyle/>
          <a:p>
            <a:pPr marL="457200" indent="-457200">
              <a:lnSpc>
                <a:spcPct val="90000"/>
              </a:lnSpc>
              <a:buClrTx/>
              <a:buFont typeface="Times New Roman" pitchFamily="18" charset="0"/>
              <a:buAutoNum type="arabicPeriod"/>
            </a:pPr>
            <a:r>
              <a:rPr lang="en-US" sz="2800" b="1" smtClean="0"/>
              <a:t>How can v</a:t>
            </a:r>
            <a:r>
              <a:rPr lang="en-US" sz="2800" b="1" baseline="30000" smtClean="0"/>
              <a:t>–  </a:t>
            </a:r>
            <a:r>
              <a:rPr lang="en-US" sz="2800" b="1" smtClean="0"/>
              <a:t>≈ v</a:t>
            </a:r>
            <a:r>
              <a:rPr lang="en-US" sz="2800" b="1" baseline="30000" smtClean="0"/>
              <a:t>+</a:t>
            </a:r>
            <a:r>
              <a:rPr lang="en-US" sz="2800" b="1" smtClean="0"/>
              <a:t> when v</a:t>
            </a:r>
            <a:r>
              <a:rPr lang="en-US" sz="2800" b="1" baseline="-25000" smtClean="0"/>
              <a:t>o</a:t>
            </a:r>
            <a:r>
              <a:rPr lang="en-US" sz="2800" b="1" smtClean="0"/>
              <a:t> is amplifying (v</a:t>
            </a:r>
            <a:r>
              <a:rPr lang="en-US" sz="2800" b="1" baseline="30000" smtClean="0"/>
              <a:t>+  </a:t>
            </a:r>
            <a:r>
              <a:rPr lang="en-US" sz="2800" b="1" smtClean="0"/>
              <a:t>- v</a:t>
            </a:r>
            <a:r>
              <a:rPr lang="en-US" sz="2800" b="1" baseline="30000" smtClean="0"/>
              <a:t>-</a:t>
            </a:r>
            <a:r>
              <a:rPr lang="en-US" sz="2800" b="1" smtClean="0"/>
              <a:t>) ? </a:t>
            </a:r>
          </a:p>
          <a:p>
            <a:pPr marL="457200" indent="-457200">
              <a:lnSpc>
                <a:spcPct val="90000"/>
              </a:lnSpc>
              <a:buClrTx/>
              <a:buFont typeface="Times New Roman" pitchFamily="18" charset="0"/>
              <a:buAutoNum type="arabicPeriod"/>
            </a:pPr>
            <a:r>
              <a:rPr lang="en-US" sz="2000" smtClean="0"/>
              <a:t>How can an opAmp form a closed circuit when (</a:t>
            </a:r>
            <a:r>
              <a:rPr lang="en-US" sz="2000" b="1" i="1" smtClean="0"/>
              <a:t>i</a:t>
            </a:r>
            <a:r>
              <a:rPr lang="en-US" sz="2000" b="1" baseline="-25000" smtClean="0"/>
              <a:t>1</a:t>
            </a:r>
            <a:r>
              <a:rPr lang="en-US" sz="2000" smtClean="0"/>
              <a:t> = </a:t>
            </a:r>
            <a:r>
              <a:rPr lang="en-US" sz="2000" b="1" i="1" smtClean="0"/>
              <a:t>i</a:t>
            </a:r>
            <a:r>
              <a:rPr lang="en-US" sz="2000" b="1" baseline="-25000" smtClean="0"/>
              <a:t>2</a:t>
            </a:r>
            <a:r>
              <a:rPr lang="en-US" sz="2000" smtClean="0"/>
              <a:t> = 0) ?</a:t>
            </a:r>
          </a:p>
        </p:txBody>
      </p:sp>
      <p:grpSp>
        <p:nvGrpSpPr>
          <p:cNvPr id="1032" name="Group 160"/>
          <p:cNvGrpSpPr>
            <a:grpSpLocks/>
          </p:cNvGrpSpPr>
          <p:nvPr/>
        </p:nvGrpSpPr>
        <p:grpSpPr bwMode="auto">
          <a:xfrm>
            <a:off x="381000" y="2362200"/>
            <a:ext cx="3425825" cy="2362200"/>
            <a:chOff x="640" y="1661"/>
            <a:chExt cx="2158" cy="1488"/>
          </a:xfrm>
        </p:grpSpPr>
        <p:grpSp>
          <p:nvGrpSpPr>
            <p:cNvPr id="1089" name="Group 57"/>
            <p:cNvGrpSpPr>
              <a:grpSpLocks/>
            </p:cNvGrpSpPr>
            <p:nvPr/>
          </p:nvGrpSpPr>
          <p:grpSpPr bwMode="auto">
            <a:xfrm>
              <a:off x="1326" y="1742"/>
              <a:ext cx="1400" cy="768"/>
              <a:chOff x="1326" y="1742"/>
              <a:chExt cx="1400" cy="768"/>
            </a:xfrm>
          </p:grpSpPr>
          <p:sp>
            <p:nvSpPr>
              <p:cNvPr id="1107" name="AutoShape 7"/>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108" name="Text Box 8"/>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a:t>–</a:t>
                </a:r>
              </a:p>
            </p:txBody>
          </p:sp>
          <p:sp>
            <p:nvSpPr>
              <p:cNvPr id="1109" name="Text Box 9"/>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a:t>+</a:t>
                </a:r>
              </a:p>
            </p:txBody>
          </p:sp>
          <p:sp>
            <p:nvSpPr>
              <p:cNvPr id="1110" name="Line 10"/>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1111" name="Oval 11"/>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12" name="Oval 12"/>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13" name="Line 13"/>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1114" name="Line 14"/>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1115" name="Oval 15"/>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1090" name="Oval 30"/>
            <p:cNvSpPr>
              <a:spLocks noChangeArrowheads="1"/>
            </p:cNvSpPr>
            <p:nvPr/>
          </p:nvSpPr>
          <p:spPr bwMode="auto">
            <a:xfrm>
              <a:off x="2640" y="3072"/>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091" name="Oval 33"/>
            <p:cNvSpPr>
              <a:spLocks noChangeArrowheads="1"/>
            </p:cNvSpPr>
            <p:nvPr/>
          </p:nvSpPr>
          <p:spPr bwMode="auto">
            <a:xfrm>
              <a:off x="701" y="3072"/>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92" name="AutoShape 34"/>
            <p:cNvCxnSpPr>
              <a:cxnSpLocks noChangeShapeType="1"/>
              <a:stCxn id="1090" idx="2"/>
              <a:endCxn id="1091" idx="6"/>
            </p:cNvCxnSpPr>
            <p:nvPr/>
          </p:nvCxnSpPr>
          <p:spPr bwMode="auto">
            <a:xfrm flipH="1">
              <a:off x="784" y="3111"/>
              <a:ext cx="1856" cy="0"/>
            </a:xfrm>
            <a:prstGeom prst="straightConnector1">
              <a:avLst/>
            </a:prstGeom>
            <a:noFill/>
            <a:ln w="12700">
              <a:solidFill>
                <a:schemeClr val="tx1"/>
              </a:solidFill>
              <a:round/>
              <a:headEnd type="none" w="lg" len="lg"/>
              <a:tailEnd type="none" w="lg" len="lg"/>
            </a:ln>
          </p:spPr>
        </p:cxnSp>
        <p:sp>
          <p:nvSpPr>
            <p:cNvPr id="1093" name="Oval 35"/>
            <p:cNvSpPr>
              <a:spLocks noChangeArrowheads="1"/>
            </p:cNvSpPr>
            <p:nvPr/>
          </p:nvSpPr>
          <p:spPr bwMode="auto">
            <a:xfrm>
              <a:off x="701" y="1914"/>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94" name="AutoShape 36"/>
            <p:cNvCxnSpPr>
              <a:cxnSpLocks noChangeShapeType="1"/>
              <a:stCxn id="1112" idx="2"/>
              <a:endCxn id="1093" idx="6"/>
            </p:cNvCxnSpPr>
            <p:nvPr/>
          </p:nvCxnSpPr>
          <p:spPr bwMode="auto">
            <a:xfrm flipH="1">
              <a:off x="784" y="1952"/>
              <a:ext cx="542" cy="1"/>
            </a:xfrm>
            <a:prstGeom prst="straightConnector1">
              <a:avLst/>
            </a:prstGeom>
            <a:noFill/>
            <a:ln w="12700">
              <a:solidFill>
                <a:schemeClr val="tx1"/>
              </a:solidFill>
              <a:round/>
              <a:headEnd type="none" w="lg" len="lg"/>
              <a:tailEnd type="none" w="lg" len="lg"/>
            </a:ln>
          </p:spPr>
        </p:cxnSp>
        <p:sp>
          <p:nvSpPr>
            <p:cNvPr id="1095" name="Oval 37"/>
            <p:cNvSpPr>
              <a:spLocks noChangeArrowheads="1"/>
            </p:cNvSpPr>
            <p:nvPr/>
          </p:nvSpPr>
          <p:spPr bwMode="auto">
            <a:xfrm>
              <a:off x="99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96" name="AutoShape 38"/>
            <p:cNvCxnSpPr>
              <a:cxnSpLocks noChangeShapeType="1"/>
              <a:stCxn id="1111" idx="2"/>
              <a:endCxn id="1095" idx="6"/>
            </p:cNvCxnSpPr>
            <p:nvPr/>
          </p:nvCxnSpPr>
          <p:spPr bwMode="auto">
            <a:xfrm flipH="1">
              <a:off x="1075" y="2318"/>
              <a:ext cx="257" cy="0"/>
            </a:xfrm>
            <a:prstGeom prst="straightConnector1">
              <a:avLst/>
            </a:prstGeom>
            <a:noFill/>
            <a:ln w="12700">
              <a:solidFill>
                <a:schemeClr val="tx1"/>
              </a:solidFill>
              <a:round/>
              <a:headEnd type="none" w="lg" len="lg"/>
              <a:tailEnd type="none" w="lg" len="lg"/>
            </a:ln>
          </p:spPr>
        </p:cxnSp>
        <p:sp>
          <p:nvSpPr>
            <p:cNvPr id="1097" name="Text Box 39"/>
            <p:cNvSpPr txBox="1">
              <a:spLocks noChangeArrowheads="1"/>
            </p:cNvSpPr>
            <p:nvPr/>
          </p:nvSpPr>
          <p:spPr bwMode="auto">
            <a:xfrm>
              <a:off x="922" y="2304"/>
              <a:ext cx="230" cy="828"/>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30000"/>
                <a:t>+</a:t>
              </a:r>
            </a:p>
            <a:p>
              <a:endParaRPr lang="en-US"/>
            </a:p>
            <a:p>
              <a:r>
                <a:rPr lang="en-US"/>
                <a:t>–</a:t>
              </a:r>
            </a:p>
          </p:txBody>
        </p:sp>
        <p:sp>
          <p:nvSpPr>
            <p:cNvPr id="1098" name="Text Box 40"/>
            <p:cNvSpPr txBox="1">
              <a:spLocks noChangeArrowheads="1"/>
            </p:cNvSpPr>
            <p:nvPr/>
          </p:nvSpPr>
          <p:spPr bwMode="auto">
            <a:xfrm>
              <a:off x="640" y="1998"/>
              <a:ext cx="224" cy="1088"/>
            </a:xfrm>
            <a:prstGeom prst="rect">
              <a:avLst/>
            </a:prstGeom>
            <a:noFill/>
            <a:ln w="12700">
              <a:noFill/>
              <a:miter lim="800000"/>
              <a:headEnd type="none" w="lg" len="lg"/>
              <a:tailEnd type="none" w="lg" len="lg"/>
            </a:ln>
          </p:spPr>
          <p:txBody>
            <a:bodyPr wrap="none">
              <a:spAutoFit/>
            </a:bodyPr>
            <a:lstStyle/>
            <a:p>
              <a:r>
                <a:rPr lang="en-US"/>
                <a:t>+</a:t>
              </a:r>
            </a:p>
            <a:p>
              <a:endParaRPr lang="en-US"/>
            </a:p>
            <a:p>
              <a:endParaRPr lang="en-US"/>
            </a:p>
            <a:p>
              <a:r>
                <a:rPr lang="en-US" b="1"/>
                <a:t>v</a:t>
              </a:r>
              <a:r>
                <a:rPr lang="en-US" b="1" baseline="30000"/>
                <a:t>–</a:t>
              </a:r>
            </a:p>
            <a:p>
              <a:endParaRPr lang="en-US" b="1" baseline="-25000"/>
            </a:p>
            <a:p>
              <a:endParaRPr lang="en-US"/>
            </a:p>
            <a:p>
              <a:r>
                <a:rPr lang="en-US"/>
                <a:t>–</a:t>
              </a:r>
            </a:p>
          </p:txBody>
        </p:sp>
        <p:sp>
          <p:nvSpPr>
            <p:cNvPr id="1099" name="Text Box 41"/>
            <p:cNvSpPr txBox="1">
              <a:spLocks noChangeArrowheads="1"/>
            </p:cNvSpPr>
            <p:nvPr/>
          </p:nvSpPr>
          <p:spPr bwMode="auto">
            <a:xfrm>
              <a:off x="2574" y="2208"/>
              <a:ext cx="224" cy="834"/>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1100" name="Text Box 44"/>
            <p:cNvSpPr txBox="1">
              <a:spLocks noChangeArrowheads="1"/>
            </p:cNvSpPr>
            <p:nvPr/>
          </p:nvSpPr>
          <p:spPr bwMode="auto">
            <a:xfrm>
              <a:off x="2444" y="1914"/>
              <a:ext cx="19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o</a:t>
              </a:r>
            </a:p>
          </p:txBody>
        </p:sp>
        <p:sp>
          <p:nvSpPr>
            <p:cNvPr id="1101" name="Line 45"/>
            <p:cNvSpPr>
              <a:spLocks noChangeShapeType="1"/>
            </p:cNvSpPr>
            <p:nvPr/>
          </p:nvSpPr>
          <p:spPr bwMode="auto">
            <a:xfrm flipH="1">
              <a:off x="2370" y="2164"/>
              <a:ext cx="204" cy="0"/>
            </a:xfrm>
            <a:prstGeom prst="line">
              <a:avLst/>
            </a:prstGeom>
            <a:noFill/>
            <a:ln w="12700">
              <a:solidFill>
                <a:schemeClr val="tx1"/>
              </a:solidFill>
              <a:round/>
              <a:headEnd type="none" w="lg" len="lg"/>
              <a:tailEnd type="stealth" w="lg" len="lg"/>
            </a:ln>
          </p:spPr>
          <p:txBody>
            <a:bodyPr/>
            <a:lstStyle/>
            <a:p>
              <a:endParaRPr lang="en-US"/>
            </a:p>
          </p:txBody>
        </p:sp>
        <p:sp>
          <p:nvSpPr>
            <p:cNvPr id="1102" name="Line 48"/>
            <p:cNvSpPr>
              <a:spLocks noChangeShapeType="1"/>
            </p:cNvSpPr>
            <p:nvPr/>
          </p:nvSpPr>
          <p:spPr bwMode="auto">
            <a:xfrm flipV="1">
              <a:off x="1344" y="2414"/>
              <a:ext cx="285" cy="1"/>
            </a:xfrm>
            <a:prstGeom prst="line">
              <a:avLst/>
            </a:prstGeom>
            <a:noFill/>
            <a:ln w="12700">
              <a:solidFill>
                <a:schemeClr val="tx1"/>
              </a:solidFill>
              <a:round/>
              <a:headEnd type="none" w="lg" len="lg"/>
              <a:tailEnd type="stealth" w="lg" len="lg"/>
            </a:ln>
          </p:spPr>
          <p:txBody>
            <a:bodyPr/>
            <a:lstStyle/>
            <a:p>
              <a:endParaRPr lang="en-US"/>
            </a:p>
          </p:txBody>
        </p:sp>
        <p:sp>
          <p:nvSpPr>
            <p:cNvPr id="1103" name="Text Box 49"/>
            <p:cNvSpPr txBox="1">
              <a:spLocks noChangeArrowheads="1"/>
            </p:cNvSpPr>
            <p:nvPr/>
          </p:nvSpPr>
          <p:spPr bwMode="auto">
            <a:xfrm>
              <a:off x="1340" y="2381"/>
              <a:ext cx="19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2</a:t>
              </a:r>
            </a:p>
          </p:txBody>
        </p:sp>
        <p:sp>
          <p:nvSpPr>
            <p:cNvPr id="1104" name="Text Box 50"/>
            <p:cNvSpPr txBox="1">
              <a:spLocks noChangeArrowheads="1"/>
            </p:cNvSpPr>
            <p:nvPr/>
          </p:nvSpPr>
          <p:spPr bwMode="auto">
            <a:xfrm>
              <a:off x="1344" y="1661"/>
              <a:ext cx="19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1</a:t>
              </a:r>
            </a:p>
          </p:txBody>
        </p:sp>
        <p:sp>
          <p:nvSpPr>
            <p:cNvPr id="1105" name="Line 51"/>
            <p:cNvSpPr>
              <a:spLocks noChangeShapeType="1"/>
            </p:cNvSpPr>
            <p:nvPr/>
          </p:nvSpPr>
          <p:spPr bwMode="auto">
            <a:xfrm flipV="1">
              <a:off x="1344" y="1872"/>
              <a:ext cx="285" cy="1"/>
            </a:xfrm>
            <a:prstGeom prst="line">
              <a:avLst/>
            </a:prstGeom>
            <a:noFill/>
            <a:ln w="12700">
              <a:solidFill>
                <a:schemeClr val="tx1"/>
              </a:solidFill>
              <a:round/>
              <a:headEnd type="none" w="lg" len="lg"/>
              <a:tailEnd type="stealth" w="lg" len="lg"/>
            </a:ln>
          </p:spPr>
          <p:txBody>
            <a:bodyPr/>
            <a:lstStyle/>
            <a:p>
              <a:endParaRPr lang="en-US"/>
            </a:p>
          </p:txBody>
        </p:sp>
        <p:sp>
          <p:nvSpPr>
            <p:cNvPr id="1106" name="Text Box 59"/>
            <p:cNvSpPr txBox="1">
              <a:spLocks noChangeArrowheads="1"/>
            </p:cNvSpPr>
            <p:nvPr/>
          </p:nvSpPr>
          <p:spPr bwMode="auto">
            <a:xfrm>
              <a:off x="1152" y="1892"/>
              <a:ext cx="232" cy="480"/>
            </a:xfrm>
            <a:prstGeom prst="rect">
              <a:avLst/>
            </a:prstGeom>
            <a:noFill/>
            <a:ln w="12700">
              <a:noFill/>
              <a:miter lim="800000"/>
              <a:headEnd type="none" w="lg" len="lg"/>
              <a:tailEnd type="none" w="lg" len="lg"/>
            </a:ln>
          </p:spPr>
          <p:txBody>
            <a:bodyPr wrap="none">
              <a:spAutoFit/>
            </a:bodyPr>
            <a:lstStyle/>
            <a:p>
              <a:r>
                <a:rPr lang="en-US"/>
                <a:t>–</a:t>
              </a:r>
              <a:endParaRPr lang="en-US" sz="1400"/>
            </a:p>
            <a:p>
              <a:r>
                <a:rPr lang="en-US" sz="1400" b="1"/>
                <a:t>v</a:t>
              </a:r>
              <a:r>
                <a:rPr lang="en-US" sz="1400" b="1" baseline="-25000"/>
                <a:t>in</a:t>
              </a:r>
              <a:endParaRPr lang="en-US" sz="1400"/>
            </a:p>
            <a:p>
              <a:r>
                <a:rPr lang="en-US" sz="1400"/>
                <a:t>+</a:t>
              </a:r>
            </a:p>
          </p:txBody>
        </p:sp>
      </p:grpSp>
      <p:grpSp>
        <p:nvGrpSpPr>
          <p:cNvPr id="1033" name="Group 66"/>
          <p:cNvGrpSpPr>
            <a:grpSpLocks/>
          </p:cNvGrpSpPr>
          <p:nvPr/>
        </p:nvGrpSpPr>
        <p:grpSpPr bwMode="auto">
          <a:xfrm>
            <a:off x="8382000" y="4978400"/>
            <a:ext cx="457200" cy="342900"/>
            <a:chOff x="1235" y="3264"/>
            <a:chExt cx="288" cy="216"/>
          </a:xfrm>
        </p:grpSpPr>
        <p:grpSp>
          <p:nvGrpSpPr>
            <p:cNvPr id="1084" name="Group 64"/>
            <p:cNvGrpSpPr>
              <a:grpSpLocks/>
            </p:cNvGrpSpPr>
            <p:nvPr/>
          </p:nvGrpSpPr>
          <p:grpSpPr bwMode="auto">
            <a:xfrm>
              <a:off x="1235" y="3383"/>
              <a:ext cx="288" cy="97"/>
              <a:chOff x="1235" y="3383"/>
              <a:chExt cx="288" cy="97"/>
            </a:xfrm>
          </p:grpSpPr>
          <p:sp>
            <p:nvSpPr>
              <p:cNvPr id="1086" name="Freeform 61"/>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1087" name="Line 62"/>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1088" name="Line 63"/>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1085" name="AutoShape 65"/>
            <p:cNvCxnSpPr>
              <a:cxnSpLocks noChangeShapeType="1"/>
              <a:stCxn id="1086"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1034" name="AutoShape 68"/>
          <p:cNvSpPr>
            <a:spLocks noChangeArrowheads="1"/>
          </p:cNvSpPr>
          <p:nvPr/>
        </p:nvSpPr>
        <p:spPr bwMode="auto">
          <a:xfrm rot="5400000" flipH="1">
            <a:off x="5743575" y="2417763"/>
            <a:ext cx="2579688" cy="229711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1035" name="Text Box 69"/>
          <p:cNvSpPr txBox="1">
            <a:spLocks noChangeArrowheads="1"/>
          </p:cNvSpPr>
          <p:nvPr/>
        </p:nvSpPr>
        <p:spPr bwMode="auto">
          <a:xfrm>
            <a:off x="5897563" y="2590800"/>
            <a:ext cx="285750" cy="336550"/>
          </a:xfrm>
          <a:prstGeom prst="rect">
            <a:avLst/>
          </a:prstGeom>
          <a:noFill/>
          <a:ln w="12700">
            <a:noFill/>
            <a:miter lim="800000"/>
            <a:headEnd type="none" w="lg" len="lg"/>
            <a:tailEnd type="none" w="lg" len="lg"/>
          </a:ln>
        </p:spPr>
        <p:txBody>
          <a:bodyPr wrap="none">
            <a:spAutoFit/>
          </a:bodyPr>
          <a:lstStyle/>
          <a:p>
            <a:r>
              <a:rPr lang="en-US"/>
              <a:t>–</a:t>
            </a:r>
          </a:p>
        </p:txBody>
      </p:sp>
      <p:sp>
        <p:nvSpPr>
          <p:cNvPr id="1036" name="Text Box 70"/>
          <p:cNvSpPr txBox="1">
            <a:spLocks noChangeArrowheads="1"/>
          </p:cNvSpPr>
          <p:nvPr/>
        </p:nvSpPr>
        <p:spPr bwMode="auto">
          <a:xfrm>
            <a:off x="5878513" y="4038600"/>
            <a:ext cx="298450" cy="336550"/>
          </a:xfrm>
          <a:prstGeom prst="rect">
            <a:avLst/>
          </a:prstGeom>
          <a:noFill/>
          <a:ln w="12700">
            <a:noFill/>
            <a:miter lim="800000"/>
            <a:headEnd type="none" w="lg" len="lg"/>
            <a:tailEnd type="none" w="lg" len="lg"/>
          </a:ln>
        </p:spPr>
        <p:txBody>
          <a:bodyPr wrap="none">
            <a:spAutoFit/>
          </a:bodyPr>
          <a:lstStyle/>
          <a:p>
            <a:r>
              <a:rPr lang="en-US"/>
              <a:t>+</a:t>
            </a:r>
          </a:p>
        </p:txBody>
      </p:sp>
      <p:sp>
        <p:nvSpPr>
          <p:cNvPr id="1037" name="Oval 77"/>
          <p:cNvSpPr>
            <a:spLocks noChangeArrowheads="1"/>
          </p:cNvSpPr>
          <p:nvPr/>
        </p:nvSpPr>
        <p:spPr bwMode="auto">
          <a:xfrm>
            <a:off x="5362575" y="25765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38" name="AutoShape 78"/>
          <p:cNvCxnSpPr>
            <a:cxnSpLocks noChangeShapeType="1"/>
            <a:stCxn id="1037" idx="6"/>
            <a:endCxn id="1077" idx="0"/>
          </p:cNvCxnSpPr>
          <p:nvPr/>
        </p:nvCxnSpPr>
        <p:spPr bwMode="auto">
          <a:xfrm>
            <a:off x="5494338" y="2638425"/>
            <a:ext cx="665162" cy="715963"/>
          </a:xfrm>
          <a:prstGeom prst="bentConnector2">
            <a:avLst/>
          </a:prstGeom>
          <a:noFill/>
          <a:ln w="12700">
            <a:solidFill>
              <a:schemeClr val="tx1"/>
            </a:solidFill>
            <a:miter lim="800000"/>
            <a:headEnd type="none" w="lg" len="lg"/>
            <a:tailEnd type="none" w="lg" len="lg"/>
          </a:ln>
        </p:spPr>
      </p:cxnSp>
      <p:grpSp>
        <p:nvGrpSpPr>
          <p:cNvPr id="1039" name="Group 79"/>
          <p:cNvGrpSpPr>
            <a:grpSpLocks/>
          </p:cNvGrpSpPr>
          <p:nvPr/>
        </p:nvGrpSpPr>
        <p:grpSpPr bwMode="auto">
          <a:xfrm>
            <a:off x="6083300" y="3354388"/>
            <a:ext cx="176213" cy="342900"/>
            <a:chOff x="2009" y="2933"/>
            <a:chExt cx="111" cy="216"/>
          </a:xfrm>
        </p:grpSpPr>
        <p:sp>
          <p:nvSpPr>
            <p:cNvPr id="1077" name="Line 8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1078" name="Line 8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79" name="Line 8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1080" name="Line 8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81" name="Line 8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82" name="Line 8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83" name="Line 8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40" name="Oval 92"/>
          <p:cNvSpPr>
            <a:spLocks noChangeArrowheads="1"/>
          </p:cNvSpPr>
          <p:nvPr/>
        </p:nvSpPr>
        <p:spPr bwMode="auto">
          <a:xfrm>
            <a:off x="5362575" y="43291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41" name="AutoShape 93"/>
          <p:cNvCxnSpPr>
            <a:cxnSpLocks noChangeShapeType="1"/>
            <a:stCxn id="1040" idx="6"/>
            <a:endCxn id="1079" idx="1"/>
          </p:cNvCxnSpPr>
          <p:nvPr/>
        </p:nvCxnSpPr>
        <p:spPr bwMode="auto">
          <a:xfrm flipV="1">
            <a:off x="5494338" y="3697288"/>
            <a:ext cx="679450" cy="693737"/>
          </a:xfrm>
          <a:prstGeom prst="bentConnector2">
            <a:avLst/>
          </a:prstGeom>
          <a:noFill/>
          <a:ln w="12700">
            <a:solidFill>
              <a:schemeClr val="tx1"/>
            </a:solidFill>
            <a:miter lim="800000"/>
            <a:headEnd type="none" w="lg" len="lg"/>
            <a:tailEnd type="none" w="lg" len="lg"/>
          </a:ln>
        </p:spPr>
      </p:cxnSp>
      <p:grpSp>
        <p:nvGrpSpPr>
          <p:cNvPr id="1042" name="Group 144"/>
          <p:cNvGrpSpPr>
            <a:grpSpLocks/>
          </p:cNvGrpSpPr>
          <p:nvPr/>
        </p:nvGrpSpPr>
        <p:grpSpPr bwMode="auto">
          <a:xfrm>
            <a:off x="6575425" y="3641725"/>
            <a:ext cx="449263" cy="450850"/>
            <a:chOff x="4172" y="2548"/>
            <a:chExt cx="283" cy="284"/>
          </a:xfrm>
        </p:grpSpPr>
        <p:sp>
          <p:nvSpPr>
            <p:cNvPr id="1075" name="AutoShape 129"/>
            <p:cNvSpPr>
              <a:spLocks noChangeArrowheads="1"/>
            </p:cNvSpPr>
            <p:nvPr/>
          </p:nvSpPr>
          <p:spPr bwMode="auto">
            <a:xfrm>
              <a:off x="4172" y="2548"/>
              <a:ext cx="283" cy="284"/>
            </a:xfrm>
            <a:prstGeom prst="diamond">
              <a:avLst/>
            </a:prstGeom>
            <a:noFill/>
            <a:ln w="12700">
              <a:solidFill>
                <a:schemeClr val="tx1"/>
              </a:solidFill>
              <a:miter lim="800000"/>
              <a:headEnd type="none" w="lg" len="lg"/>
              <a:tailEnd type="none" w="lg" len="lg"/>
            </a:ln>
          </p:spPr>
          <p:txBody>
            <a:bodyPr wrap="none" anchor="ctr"/>
            <a:lstStyle/>
            <a:p>
              <a:endParaRPr lang="en-US"/>
            </a:p>
          </p:txBody>
        </p:sp>
        <p:sp>
          <p:nvSpPr>
            <p:cNvPr id="1076" name="Text Box 130"/>
            <p:cNvSpPr txBox="1">
              <a:spLocks noChangeArrowheads="1"/>
            </p:cNvSpPr>
            <p:nvPr/>
          </p:nvSpPr>
          <p:spPr bwMode="auto">
            <a:xfrm>
              <a:off x="4229" y="2558"/>
              <a:ext cx="170" cy="269"/>
            </a:xfrm>
            <a:prstGeom prst="rect">
              <a:avLst/>
            </a:prstGeom>
            <a:noFill/>
            <a:ln w="12700">
              <a:noFill/>
              <a:miter lim="800000"/>
              <a:headEnd type="none" w="lg" len="lg"/>
              <a:tailEnd type="none" w="lg" len="lg"/>
            </a:ln>
          </p:spPr>
          <p:txBody>
            <a:bodyPr wrap="none">
              <a:spAutoFit/>
            </a:bodyPr>
            <a:lstStyle/>
            <a:p>
              <a:r>
                <a:rPr lang="en-US" sz="1200"/>
                <a:t>+</a:t>
              </a:r>
            </a:p>
            <a:p>
              <a:r>
                <a:rPr lang="en-US" sz="1000"/>
                <a:t>–</a:t>
              </a:r>
            </a:p>
          </p:txBody>
        </p:sp>
      </p:grpSp>
      <p:sp>
        <p:nvSpPr>
          <p:cNvPr id="1043" name="Oval 131"/>
          <p:cNvSpPr>
            <a:spLocks noChangeArrowheads="1"/>
          </p:cNvSpPr>
          <p:nvPr/>
        </p:nvSpPr>
        <p:spPr bwMode="auto">
          <a:xfrm>
            <a:off x="8583613" y="35067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1044" name="Group 132"/>
          <p:cNvGrpSpPr>
            <a:grpSpLocks/>
          </p:cNvGrpSpPr>
          <p:nvPr/>
        </p:nvGrpSpPr>
        <p:grpSpPr bwMode="auto">
          <a:xfrm rot="5400000" flipH="1" flipV="1">
            <a:off x="7244557" y="3340893"/>
            <a:ext cx="177800" cy="455613"/>
            <a:chOff x="3450" y="2313"/>
            <a:chExt cx="111" cy="216"/>
          </a:xfrm>
        </p:grpSpPr>
        <p:sp>
          <p:nvSpPr>
            <p:cNvPr id="1068" name="Line 1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69" name="Line 1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70" name="Line 1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71" name="Line 1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72" name="Line 1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73" name="Line 1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74" name="Line 1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1045" name="AutoShape 140"/>
          <p:cNvCxnSpPr>
            <a:cxnSpLocks noChangeShapeType="1"/>
            <a:stCxn id="1076" idx="0"/>
            <a:endCxn id="1068" idx="0"/>
          </p:cNvCxnSpPr>
          <p:nvPr/>
        </p:nvCxnSpPr>
        <p:spPr bwMode="auto">
          <a:xfrm rot="-5400000">
            <a:off x="6915150" y="3465513"/>
            <a:ext cx="77787" cy="306388"/>
          </a:xfrm>
          <a:prstGeom prst="bentConnector2">
            <a:avLst/>
          </a:prstGeom>
          <a:noFill/>
          <a:ln w="12700">
            <a:solidFill>
              <a:schemeClr val="tx1"/>
            </a:solidFill>
            <a:miter lim="800000"/>
            <a:headEnd type="none" w="lg" len="lg"/>
            <a:tailEnd type="none" w="lg" len="lg"/>
          </a:ln>
        </p:spPr>
      </p:cxnSp>
      <p:cxnSp>
        <p:nvCxnSpPr>
          <p:cNvPr id="1046" name="AutoShape 141"/>
          <p:cNvCxnSpPr>
            <a:cxnSpLocks noChangeShapeType="1"/>
            <a:stCxn id="1043" idx="2"/>
            <a:endCxn id="1070" idx="1"/>
          </p:cNvCxnSpPr>
          <p:nvPr/>
        </p:nvCxnSpPr>
        <p:spPr bwMode="auto">
          <a:xfrm flipH="1" flipV="1">
            <a:off x="7562850" y="3563938"/>
            <a:ext cx="1020763" cy="4762"/>
          </a:xfrm>
          <a:prstGeom prst="straightConnector1">
            <a:avLst/>
          </a:prstGeom>
          <a:noFill/>
          <a:ln w="12700">
            <a:solidFill>
              <a:schemeClr val="tx1"/>
            </a:solidFill>
            <a:round/>
            <a:headEnd type="none" w="lg" len="lg"/>
            <a:tailEnd type="none" w="lg" len="lg"/>
          </a:ln>
        </p:spPr>
      </p:cxnSp>
      <p:sp>
        <p:nvSpPr>
          <p:cNvPr id="1047" name="Text Box 142"/>
          <p:cNvSpPr txBox="1">
            <a:spLocks noChangeArrowheads="1"/>
          </p:cNvSpPr>
          <p:nvPr/>
        </p:nvSpPr>
        <p:spPr bwMode="auto">
          <a:xfrm>
            <a:off x="7045325" y="3141663"/>
            <a:ext cx="523875" cy="336550"/>
          </a:xfrm>
          <a:prstGeom prst="rect">
            <a:avLst/>
          </a:prstGeom>
          <a:noFill/>
          <a:ln w="12700">
            <a:noFill/>
            <a:miter lim="800000"/>
            <a:headEnd type="none" w="lg" len="lg"/>
            <a:tailEnd type="none" w="lg" len="lg"/>
          </a:ln>
        </p:spPr>
        <p:txBody>
          <a:bodyPr wrap="none">
            <a:spAutoFit/>
          </a:bodyPr>
          <a:lstStyle/>
          <a:p>
            <a:r>
              <a:rPr lang="en-US" b="1"/>
              <a:t>R</a:t>
            </a:r>
            <a:r>
              <a:rPr lang="en-US" b="1" baseline="-25000"/>
              <a:t>out</a:t>
            </a:r>
            <a:endParaRPr lang="en-US" b="1"/>
          </a:p>
        </p:txBody>
      </p:sp>
      <p:grpSp>
        <p:nvGrpSpPr>
          <p:cNvPr id="1048" name="Group 145"/>
          <p:cNvGrpSpPr>
            <a:grpSpLocks/>
          </p:cNvGrpSpPr>
          <p:nvPr/>
        </p:nvGrpSpPr>
        <p:grpSpPr bwMode="auto">
          <a:xfrm>
            <a:off x="6686550" y="4081463"/>
            <a:ext cx="228600" cy="188912"/>
            <a:chOff x="1235" y="3264"/>
            <a:chExt cx="288" cy="216"/>
          </a:xfrm>
        </p:grpSpPr>
        <p:grpSp>
          <p:nvGrpSpPr>
            <p:cNvPr id="1063" name="Group 146"/>
            <p:cNvGrpSpPr>
              <a:grpSpLocks/>
            </p:cNvGrpSpPr>
            <p:nvPr/>
          </p:nvGrpSpPr>
          <p:grpSpPr bwMode="auto">
            <a:xfrm>
              <a:off x="1235" y="3383"/>
              <a:ext cx="288" cy="97"/>
              <a:chOff x="1235" y="3383"/>
              <a:chExt cx="288" cy="97"/>
            </a:xfrm>
          </p:grpSpPr>
          <p:sp>
            <p:nvSpPr>
              <p:cNvPr id="1065" name="Freeform 147"/>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1066" name="Line 148"/>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1067" name="Line 149"/>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1064" name="AutoShape 150"/>
            <p:cNvCxnSpPr>
              <a:cxnSpLocks noChangeShapeType="1"/>
              <a:stCxn id="1065"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1049" name="Text Box 151"/>
          <p:cNvSpPr txBox="1">
            <a:spLocks noChangeArrowheads="1"/>
          </p:cNvSpPr>
          <p:nvPr/>
        </p:nvSpPr>
        <p:spPr bwMode="auto">
          <a:xfrm>
            <a:off x="6257925" y="3103563"/>
            <a:ext cx="446088" cy="336550"/>
          </a:xfrm>
          <a:prstGeom prst="rect">
            <a:avLst/>
          </a:prstGeom>
          <a:noFill/>
          <a:ln w="12700">
            <a:noFill/>
            <a:miter lim="800000"/>
            <a:headEnd type="none" w="lg" len="lg"/>
            <a:tailEnd type="none" w="lg" len="lg"/>
          </a:ln>
        </p:spPr>
        <p:txBody>
          <a:bodyPr wrap="none">
            <a:spAutoFit/>
          </a:bodyPr>
          <a:lstStyle/>
          <a:p>
            <a:r>
              <a:rPr lang="en-US" b="1"/>
              <a:t>R</a:t>
            </a:r>
            <a:r>
              <a:rPr lang="en-US" b="1" baseline="-25000"/>
              <a:t>in</a:t>
            </a:r>
            <a:endParaRPr lang="en-US" b="1"/>
          </a:p>
        </p:txBody>
      </p:sp>
      <p:sp>
        <p:nvSpPr>
          <p:cNvPr id="1050" name="Line 152"/>
          <p:cNvSpPr>
            <a:spLocks noChangeShapeType="1"/>
          </p:cNvSpPr>
          <p:nvPr/>
        </p:nvSpPr>
        <p:spPr bwMode="auto">
          <a:xfrm flipV="1">
            <a:off x="5362575" y="2476500"/>
            <a:ext cx="452438" cy="1588"/>
          </a:xfrm>
          <a:prstGeom prst="line">
            <a:avLst/>
          </a:prstGeom>
          <a:noFill/>
          <a:ln w="12700">
            <a:solidFill>
              <a:schemeClr val="tx1"/>
            </a:solidFill>
            <a:round/>
            <a:headEnd type="none" w="lg" len="lg"/>
            <a:tailEnd type="stealth" w="lg" len="lg"/>
          </a:ln>
        </p:spPr>
        <p:txBody>
          <a:bodyPr/>
          <a:lstStyle/>
          <a:p>
            <a:endParaRPr lang="en-US"/>
          </a:p>
        </p:txBody>
      </p:sp>
      <p:sp>
        <p:nvSpPr>
          <p:cNvPr id="1051" name="Text Box 153"/>
          <p:cNvSpPr txBox="1">
            <a:spLocks noChangeArrowheads="1"/>
          </p:cNvSpPr>
          <p:nvPr/>
        </p:nvSpPr>
        <p:spPr bwMode="auto">
          <a:xfrm>
            <a:off x="5408613" y="2133600"/>
            <a:ext cx="311150" cy="336550"/>
          </a:xfrm>
          <a:prstGeom prst="rect">
            <a:avLst/>
          </a:prstGeom>
          <a:noFill/>
          <a:ln w="12700">
            <a:noFill/>
            <a:miter lim="800000"/>
            <a:headEnd type="none" w="lg" len="lg"/>
            <a:tailEnd type="none" w="lg" len="lg"/>
          </a:ln>
        </p:spPr>
        <p:txBody>
          <a:bodyPr wrap="none">
            <a:spAutoFit/>
          </a:bodyPr>
          <a:lstStyle/>
          <a:p>
            <a:r>
              <a:rPr lang="en-US" b="1" i="1"/>
              <a:t>i</a:t>
            </a:r>
            <a:r>
              <a:rPr lang="en-US" b="1" baseline="-25000"/>
              <a:t>1</a:t>
            </a:r>
          </a:p>
        </p:txBody>
      </p:sp>
      <p:sp>
        <p:nvSpPr>
          <p:cNvPr id="1052" name="Text Box 154"/>
          <p:cNvSpPr txBox="1">
            <a:spLocks noChangeArrowheads="1"/>
          </p:cNvSpPr>
          <p:nvPr/>
        </p:nvSpPr>
        <p:spPr bwMode="auto">
          <a:xfrm>
            <a:off x="6122988" y="3810000"/>
            <a:ext cx="749300" cy="336550"/>
          </a:xfrm>
          <a:prstGeom prst="rect">
            <a:avLst/>
          </a:prstGeom>
          <a:noFill/>
          <a:ln w="12700">
            <a:noFill/>
            <a:miter lim="800000"/>
            <a:headEnd type="none" w="lg" len="lg"/>
            <a:tailEnd type="none" w="lg" len="lg"/>
          </a:ln>
        </p:spPr>
        <p:txBody>
          <a:bodyPr wrap="none">
            <a:spAutoFit/>
          </a:bodyPr>
          <a:lstStyle/>
          <a:p>
            <a:r>
              <a:rPr lang="en-US" sz="1600" b="1"/>
              <a:t>A</a:t>
            </a:r>
            <a:r>
              <a:rPr lang="en-US" sz="1600" b="1" baseline="-25000"/>
              <a:t>OL</a:t>
            </a:r>
            <a:r>
              <a:rPr lang="en-US" sz="1600" b="1"/>
              <a:t>v</a:t>
            </a:r>
            <a:r>
              <a:rPr lang="en-US" sz="1600" b="1" baseline="-25000"/>
              <a:t>in</a:t>
            </a:r>
            <a:endParaRPr lang="en-US" sz="1600" b="1"/>
          </a:p>
        </p:txBody>
      </p:sp>
      <p:sp>
        <p:nvSpPr>
          <p:cNvPr id="1053" name="Text Box 155"/>
          <p:cNvSpPr txBox="1">
            <a:spLocks noChangeArrowheads="1"/>
          </p:cNvSpPr>
          <p:nvPr/>
        </p:nvSpPr>
        <p:spPr bwMode="auto">
          <a:xfrm>
            <a:off x="8455025" y="3552825"/>
            <a:ext cx="355600" cy="1323975"/>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1054" name="Oval 156"/>
          <p:cNvSpPr>
            <a:spLocks noChangeArrowheads="1"/>
          </p:cNvSpPr>
          <p:nvPr/>
        </p:nvSpPr>
        <p:spPr bwMode="auto">
          <a:xfrm>
            <a:off x="8545513" y="4906963"/>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055" name="Text Box 157"/>
          <p:cNvSpPr txBox="1">
            <a:spLocks noChangeArrowheads="1"/>
          </p:cNvSpPr>
          <p:nvPr/>
        </p:nvSpPr>
        <p:spPr bwMode="auto">
          <a:xfrm>
            <a:off x="5365750" y="2876550"/>
            <a:ext cx="401638" cy="1314450"/>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in</a:t>
            </a:r>
          </a:p>
          <a:p>
            <a:endParaRPr lang="en-US"/>
          </a:p>
          <a:p>
            <a:r>
              <a:rPr lang="en-US"/>
              <a:t>+</a:t>
            </a:r>
          </a:p>
        </p:txBody>
      </p:sp>
      <p:sp>
        <p:nvSpPr>
          <p:cNvPr id="1056" name="Text Box 158"/>
          <p:cNvSpPr txBox="1">
            <a:spLocks noChangeArrowheads="1"/>
          </p:cNvSpPr>
          <p:nvPr/>
        </p:nvSpPr>
        <p:spPr bwMode="auto">
          <a:xfrm>
            <a:off x="5057775" y="2438400"/>
            <a:ext cx="355600" cy="336550"/>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sp>
        <p:nvSpPr>
          <p:cNvPr id="1057" name="Text Box 159"/>
          <p:cNvSpPr txBox="1">
            <a:spLocks noChangeArrowheads="1"/>
          </p:cNvSpPr>
          <p:nvPr/>
        </p:nvSpPr>
        <p:spPr bwMode="auto">
          <a:xfrm>
            <a:off x="5057775" y="4191000"/>
            <a:ext cx="365125" cy="336550"/>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sp>
        <p:nvSpPr>
          <p:cNvPr id="1058" name="AutoShape 162"/>
          <p:cNvSpPr>
            <a:spLocks noChangeArrowheads="1"/>
          </p:cNvSpPr>
          <p:nvPr/>
        </p:nvSpPr>
        <p:spPr bwMode="auto">
          <a:xfrm>
            <a:off x="4191000" y="3505200"/>
            <a:ext cx="685800" cy="444500"/>
          </a:xfrm>
          <a:prstGeom prst="rightArrow">
            <a:avLst>
              <a:gd name="adj1" fmla="val 50000"/>
              <a:gd name="adj2" fmla="val 38571"/>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
        <p:nvSpPr>
          <p:cNvPr id="1059" name="Text Box 163"/>
          <p:cNvSpPr txBox="1">
            <a:spLocks noChangeArrowheads="1"/>
          </p:cNvSpPr>
          <p:nvPr/>
        </p:nvSpPr>
        <p:spPr bwMode="auto">
          <a:xfrm>
            <a:off x="304800" y="4953000"/>
            <a:ext cx="7772400" cy="3492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sz="1600" b="1"/>
              <a:t>NB</a:t>
            </a:r>
            <a:r>
              <a:rPr lang="en-US" sz="1600"/>
              <a:t>: op-amps have near-infinite input resistance (</a:t>
            </a:r>
            <a:r>
              <a:rPr lang="en-US" sz="1600" b="1"/>
              <a:t>R</a:t>
            </a:r>
            <a:r>
              <a:rPr lang="en-US" sz="1600" b="1" baseline="-25000"/>
              <a:t>in</a:t>
            </a:r>
            <a:r>
              <a:rPr lang="en-US" sz="1600"/>
              <a:t>) and very small output resistance (</a:t>
            </a:r>
            <a:r>
              <a:rPr lang="en-US" sz="1600" b="1"/>
              <a:t>R</a:t>
            </a:r>
            <a:r>
              <a:rPr lang="en-US" sz="1600" b="1" baseline="-25000"/>
              <a:t>out</a:t>
            </a:r>
            <a:r>
              <a:rPr lang="en-US" sz="1600"/>
              <a:t>)</a:t>
            </a:r>
          </a:p>
        </p:txBody>
      </p:sp>
      <p:graphicFrame>
        <p:nvGraphicFramePr>
          <p:cNvPr id="1026" name="Object 165"/>
          <p:cNvGraphicFramePr>
            <a:graphicFrameLocks noChangeAspect="1"/>
          </p:cNvGraphicFramePr>
          <p:nvPr>
            <p:ph sz="half" idx="2"/>
          </p:nvPr>
        </p:nvGraphicFramePr>
        <p:xfrm>
          <a:off x="3630613" y="5400675"/>
          <a:ext cx="1827212" cy="817563"/>
        </p:xfrm>
        <a:graphic>
          <a:graphicData uri="http://schemas.openxmlformats.org/presentationml/2006/ole">
            <p:oleObj spid="_x0000_s1026" name="Equation" r:id="rId3" imgW="1079280" imgH="482400" progId="Equation.3">
              <p:embed/>
            </p:oleObj>
          </a:graphicData>
        </a:graphic>
      </p:graphicFrame>
      <p:sp>
        <p:nvSpPr>
          <p:cNvPr id="1060" name="Text Box 167"/>
          <p:cNvSpPr txBox="1">
            <a:spLocks noChangeArrowheads="1"/>
          </p:cNvSpPr>
          <p:nvPr/>
        </p:nvSpPr>
        <p:spPr bwMode="auto">
          <a:xfrm>
            <a:off x="5781675" y="5624513"/>
            <a:ext cx="2625725" cy="349250"/>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sz="1600" b="1"/>
              <a:t>A</a:t>
            </a:r>
            <a:r>
              <a:rPr lang="en-US" sz="1600" b="1" baseline="-25000"/>
              <a:t>OL</a:t>
            </a:r>
            <a:r>
              <a:rPr lang="en-US" sz="1600"/>
              <a:t> – open-loop voltage gain</a:t>
            </a:r>
          </a:p>
        </p:txBody>
      </p:sp>
      <p:sp>
        <p:nvSpPr>
          <p:cNvPr id="1061" name="Text Box 153"/>
          <p:cNvSpPr txBox="1">
            <a:spLocks noChangeArrowheads="1"/>
          </p:cNvSpPr>
          <p:nvPr/>
        </p:nvSpPr>
        <p:spPr bwMode="auto">
          <a:xfrm>
            <a:off x="5410200" y="4508500"/>
            <a:ext cx="311150" cy="338138"/>
          </a:xfrm>
          <a:prstGeom prst="rect">
            <a:avLst/>
          </a:prstGeom>
          <a:noFill/>
          <a:ln w="12700">
            <a:noFill/>
            <a:miter lim="800000"/>
            <a:headEnd type="none" w="lg" len="lg"/>
            <a:tailEnd type="none" w="lg" len="lg"/>
          </a:ln>
        </p:spPr>
        <p:txBody>
          <a:bodyPr wrap="none">
            <a:spAutoFit/>
          </a:bodyPr>
          <a:lstStyle/>
          <a:p>
            <a:r>
              <a:rPr lang="en-US" b="1" i="1"/>
              <a:t>i</a:t>
            </a:r>
            <a:r>
              <a:rPr lang="en-US" b="1" baseline="-25000"/>
              <a:t>2</a:t>
            </a:r>
          </a:p>
        </p:txBody>
      </p:sp>
      <p:sp>
        <p:nvSpPr>
          <p:cNvPr id="1062" name="Line 152"/>
          <p:cNvSpPr>
            <a:spLocks noChangeShapeType="1"/>
          </p:cNvSpPr>
          <p:nvPr/>
        </p:nvSpPr>
        <p:spPr bwMode="auto">
          <a:xfrm flipV="1">
            <a:off x="5354638" y="4546600"/>
            <a:ext cx="452437" cy="1588"/>
          </a:xfrm>
          <a:prstGeom prst="line">
            <a:avLst/>
          </a:prstGeom>
          <a:noFill/>
          <a:ln w="12700">
            <a:solidFill>
              <a:schemeClr val="tx1"/>
            </a:solidFill>
            <a:round/>
            <a:headEnd type="none" w="lg" len="lg"/>
            <a:tailEnd type="stealth" w="lg" len="lg"/>
          </a:ln>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Date Placeholder 5"/>
          <p:cNvSpPr>
            <a:spLocks noGrp="1"/>
          </p:cNvSpPr>
          <p:nvPr>
            <p:ph type="dt" sz="quarter" idx="10"/>
          </p:nvPr>
        </p:nvSpPr>
        <p:spPr>
          <a:noFill/>
        </p:spPr>
        <p:txBody>
          <a:bodyPr/>
          <a:lstStyle/>
          <a:p>
            <a:r>
              <a:rPr lang="en-US"/>
              <a:t>ECEN 301</a:t>
            </a:r>
          </a:p>
        </p:txBody>
      </p:sp>
      <p:sp>
        <p:nvSpPr>
          <p:cNvPr id="27652" name="Footer Placeholder 6"/>
          <p:cNvSpPr>
            <a:spLocks noGrp="1"/>
          </p:cNvSpPr>
          <p:nvPr>
            <p:ph type="ftr" sz="quarter" idx="11"/>
          </p:nvPr>
        </p:nvSpPr>
        <p:spPr>
          <a:noFill/>
        </p:spPr>
        <p:txBody>
          <a:bodyPr/>
          <a:lstStyle/>
          <a:p>
            <a:r>
              <a:rPr lang="en-US"/>
              <a:t>Discussion #18 – Operational Amplifiers</a:t>
            </a:r>
          </a:p>
        </p:txBody>
      </p:sp>
      <p:sp>
        <p:nvSpPr>
          <p:cNvPr id="27653" name="Slide Number Placeholder 7"/>
          <p:cNvSpPr>
            <a:spLocks noGrp="1"/>
          </p:cNvSpPr>
          <p:nvPr>
            <p:ph type="sldNum" sz="quarter" idx="12"/>
          </p:nvPr>
        </p:nvSpPr>
        <p:spPr>
          <a:noFill/>
        </p:spPr>
        <p:txBody>
          <a:bodyPr/>
          <a:lstStyle/>
          <a:p>
            <a:pPr lvl="1"/>
            <a:fld id="{1D2828D1-E6D3-44DC-9EC2-DA580159A04C}" type="slidenum">
              <a:rPr lang="en-US"/>
              <a:pPr lvl="1"/>
              <a:t>40</a:t>
            </a:fld>
            <a:endParaRPr lang="en-US"/>
          </a:p>
        </p:txBody>
      </p:sp>
      <p:sp>
        <p:nvSpPr>
          <p:cNvPr id="27654" name="Rectangle 2"/>
          <p:cNvSpPr>
            <a:spLocks noGrp="1" noChangeArrowheads="1"/>
          </p:cNvSpPr>
          <p:nvPr>
            <p:ph type="title"/>
          </p:nvPr>
        </p:nvSpPr>
        <p:spPr/>
        <p:txBody>
          <a:bodyPr/>
          <a:lstStyle/>
          <a:p>
            <a:r>
              <a:rPr lang="en-US" smtClean="0"/>
              <a:t>Op-Amps </a:t>
            </a:r>
          </a:p>
        </p:txBody>
      </p:sp>
      <p:sp>
        <p:nvSpPr>
          <p:cNvPr id="27655" name="AutoShape 5"/>
          <p:cNvSpPr>
            <a:spLocks noChangeArrowheads="1"/>
          </p:cNvSpPr>
          <p:nvPr/>
        </p:nvSpPr>
        <p:spPr bwMode="auto">
          <a:xfrm rot="5400000" flipH="1">
            <a:off x="3367088" y="3479800"/>
            <a:ext cx="1219200" cy="1066800"/>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7656" name="Text Box 6"/>
          <p:cNvSpPr txBox="1">
            <a:spLocks noChangeArrowheads="1"/>
          </p:cNvSpPr>
          <p:nvPr/>
        </p:nvSpPr>
        <p:spPr bwMode="auto">
          <a:xfrm>
            <a:off x="3449638" y="3541713"/>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27657" name="Text Box 7"/>
          <p:cNvSpPr txBox="1">
            <a:spLocks noChangeArrowheads="1"/>
          </p:cNvSpPr>
          <p:nvPr/>
        </p:nvSpPr>
        <p:spPr bwMode="auto">
          <a:xfrm>
            <a:off x="3436938" y="4110038"/>
            <a:ext cx="298450" cy="366712"/>
          </a:xfrm>
          <a:prstGeom prst="rect">
            <a:avLst/>
          </a:prstGeom>
          <a:noFill/>
          <a:ln w="12700">
            <a:noFill/>
            <a:miter lim="800000"/>
            <a:headEnd type="none" w="lg" len="lg"/>
            <a:tailEnd type="none" w="lg" len="lg"/>
          </a:ln>
        </p:spPr>
        <p:txBody>
          <a:bodyPr wrap="none">
            <a:spAutoFit/>
          </a:bodyPr>
          <a:lstStyle/>
          <a:p>
            <a:r>
              <a:rPr lang="en-US"/>
              <a:t>–</a:t>
            </a:r>
          </a:p>
        </p:txBody>
      </p:sp>
      <p:sp>
        <p:nvSpPr>
          <p:cNvPr id="27658" name="Line 8"/>
          <p:cNvSpPr>
            <a:spLocks noChangeShapeType="1"/>
          </p:cNvSpPr>
          <p:nvPr/>
        </p:nvSpPr>
        <p:spPr bwMode="auto">
          <a:xfrm flipH="1">
            <a:off x="2986088" y="4318000"/>
            <a:ext cx="457200" cy="0"/>
          </a:xfrm>
          <a:prstGeom prst="line">
            <a:avLst/>
          </a:prstGeom>
          <a:noFill/>
          <a:ln w="12700">
            <a:solidFill>
              <a:schemeClr val="tx1"/>
            </a:solidFill>
            <a:round/>
            <a:headEnd type="none" w="lg" len="lg"/>
            <a:tailEnd type="none" w="lg" len="lg"/>
          </a:ln>
        </p:spPr>
        <p:txBody>
          <a:bodyPr/>
          <a:lstStyle/>
          <a:p>
            <a:endParaRPr lang="en-US"/>
          </a:p>
        </p:txBody>
      </p:sp>
      <p:sp>
        <p:nvSpPr>
          <p:cNvPr id="27659" name="Oval 9"/>
          <p:cNvSpPr>
            <a:spLocks noChangeArrowheads="1"/>
          </p:cNvSpPr>
          <p:nvPr/>
        </p:nvSpPr>
        <p:spPr bwMode="auto">
          <a:xfrm>
            <a:off x="2862263" y="42560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7660" name="Line 10"/>
          <p:cNvSpPr>
            <a:spLocks noChangeShapeType="1"/>
          </p:cNvSpPr>
          <p:nvPr/>
        </p:nvSpPr>
        <p:spPr bwMode="auto">
          <a:xfrm flipH="1">
            <a:off x="2466975" y="3736975"/>
            <a:ext cx="976313" cy="0"/>
          </a:xfrm>
          <a:prstGeom prst="line">
            <a:avLst/>
          </a:prstGeom>
          <a:noFill/>
          <a:ln w="12700">
            <a:solidFill>
              <a:schemeClr val="tx1"/>
            </a:solidFill>
            <a:round/>
            <a:headEnd type="none" w="lg" len="lg"/>
            <a:tailEnd type="none" w="lg" len="lg"/>
          </a:ln>
        </p:spPr>
        <p:txBody>
          <a:bodyPr/>
          <a:lstStyle/>
          <a:p>
            <a:endParaRPr lang="en-US"/>
          </a:p>
        </p:txBody>
      </p:sp>
      <p:sp>
        <p:nvSpPr>
          <p:cNvPr id="27661" name="Line 11"/>
          <p:cNvSpPr>
            <a:spLocks noChangeShapeType="1"/>
          </p:cNvSpPr>
          <p:nvPr/>
        </p:nvSpPr>
        <p:spPr bwMode="auto">
          <a:xfrm flipH="1">
            <a:off x="4498975" y="4011613"/>
            <a:ext cx="236538" cy="1587"/>
          </a:xfrm>
          <a:prstGeom prst="line">
            <a:avLst/>
          </a:prstGeom>
          <a:noFill/>
          <a:ln w="12700">
            <a:solidFill>
              <a:schemeClr val="tx1"/>
            </a:solidFill>
            <a:round/>
            <a:headEnd type="none" w="lg" len="lg"/>
            <a:tailEnd type="none" w="lg" len="lg"/>
          </a:ln>
        </p:spPr>
        <p:txBody>
          <a:bodyPr/>
          <a:lstStyle/>
          <a:p>
            <a:endParaRPr lang="en-US"/>
          </a:p>
        </p:txBody>
      </p:sp>
      <p:sp>
        <p:nvSpPr>
          <p:cNvPr id="27662" name="Oval 12"/>
          <p:cNvSpPr>
            <a:spLocks noChangeArrowheads="1"/>
          </p:cNvSpPr>
          <p:nvPr/>
        </p:nvSpPr>
        <p:spPr bwMode="auto">
          <a:xfrm>
            <a:off x="4735513" y="39512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7663" name="Oval 13"/>
          <p:cNvSpPr>
            <a:spLocks noChangeArrowheads="1"/>
          </p:cNvSpPr>
          <p:nvPr/>
        </p:nvSpPr>
        <p:spPr bwMode="auto">
          <a:xfrm>
            <a:off x="2459038" y="48371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7664" name="Text Box 14"/>
          <p:cNvSpPr txBox="1">
            <a:spLocks noChangeArrowheads="1"/>
          </p:cNvSpPr>
          <p:nvPr/>
        </p:nvSpPr>
        <p:spPr bwMode="auto">
          <a:xfrm>
            <a:off x="4097338" y="3505200"/>
            <a:ext cx="779462"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o</a:t>
            </a:r>
            <a:r>
              <a:rPr lang="en-US" sz="1600" b="1"/>
              <a:t>(</a:t>
            </a:r>
            <a:r>
              <a:rPr lang="en-US" b="1"/>
              <a:t>j</a:t>
            </a:r>
            <a:r>
              <a:rPr lang="el-GR" b="1"/>
              <a:t>ω</a:t>
            </a:r>
            <a:r>
              <a:rPr lang="en-US" sz="1600" b="1"/>
              <a:t>)</a:t>
            </a:r>
          </a:p>
        </p:txBody>
      </p:sp>
      <p:sp>
        <p:nvSpPr>
          <p:cNvPr id="27665" name="Text Box 15"/>
          <p:cNvSpPr txBox="1">
            <a:spLocks noChangeArrowheads="1"/>
          </p:cNvSpPr>
          <p:nvPr/>
        </p:nvSpPr>
        <p:spPr bwMode="auto">
          <a:xfrm>
            <a:off x="2974975" y="3798888"/>
            <a:ext cx="379413"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in</a:t>
            </a:r>
          </a:p>
        </p:txBody>
      </p:sp>
      <p:sp>
        <p:nvSpPr>
          <p:cNvPr id="27666" name="Line 16"/>
          <p:cNvSpPr>
            <a:spLocks noChangeShapeType="1"/>
          </p:cNvSpPr>
          <p:nvPr/>
        </p:nvSpPr>
        <p:spPr bwMode="auto">
          <a:xfrm flipV="1">
            <a:off x="2994025" y="3873500"/>
            <a:ext cx="339725" cy="0"/>
          </a:xfrm>
          <a:prstGeom prst="line">
            <a:avLst/>
          </a:prstGeom>
          <a:noFill/>
          <a:ln w="12700">
            <a:solidFill>
              <a:schemeClr val="tx1"/>
            </a:solidFill>
            <a:round/>
            <a:headEnd type="none" w="lg" len="lg"/>
            <a:tailEnd type="stealth" w="lg" len="lg"/>
          </a:ln>
        </p:spPr>
        <p:txBody>
          <a:bodyPr/>
          <a:lstStyle/>
          <a:p>
            <a:endParaRPr lang="en-US"/>
          </a:p>
        </p:txBody>
      </p:sp>
      <p:sp>
        <p:nvSpPr>
          <p:cNvPr id="27667" name="Text Box 17"/>
          <p:cNvSpPr txBox="1">
            <a:spLocks noChangeArrowheads="1"/>
          </p:cNvSpPr>
          <p:nvPr/>
        </p:nvSpPr>
        <p:spPr bwMode="auto">
          <a:xfrm>
            <a:off x="2695575" y="2365375"/>
            <a:ext cx="1239838"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F</a:t>
            </a:r>
            <a:r>
              <a:rPr lang="en-US" b="1"/>
              <a:t>=1/j</a:t>
            </a:r>
            <a:r>
              <a:rPr lang="el-GR" b="1"/>
              <a:t>ω</a:t>
            </a:r>
            <a:r>
              <a:rPr lang="en-US" b="1"/>
              <a:t>C</a:t>
            </a:r>
            <a:r>
              <a:rPr lang="en-US" b="1" baseline="-25000"/>
              <a:t>F</a:t>
            </a:r>
          </a:p>
        </p:txBody>
      </p:sp>
      <p:cxnSp>
        <p:nvCxnSpPr>
          <p:cNvPr id="27668" name="AutoShape 18"/>
          <p:cNvCxnSpPr>
            <a:cxnSpLocks noChangeShapeType="1"/>
            <a:stCxn id="27662" idx="0"/>
            <a:endCxn id="27716" idx="1"/>
          </p:cNvCxnSpPr>
          <p:nvPr/>
        </p:nvCxnSpPr>
        <p:spPr bwMode="auto">
          <a:xfrm rot="5400000" flipH="1">
            <a:off x="3213100" y="2362200"/>
            <a:ext cx="1131888" cy="2046288"/>
          </a:xfrm>
          <a:prstGeom prst="bentConnector2">
            <a:avLst/>
          </a:prstGeom>
          <a:noFill/>
          <a:ln w="12700">
            <a:solidFill>
              <a:schemeClr val="tx1"/>
            </a:solidFill>
            <a:miter lim="800000"/>
            <a:headEnd type="none" w="lg" len="lg"/>
            <a:tailEnd type="none" w="lg" len="lg"/>
          </a:ln>
        </p:spPr>
      </p:cxnSp>
      <p:grpSp>
        <p:nvGrpSpPr>
          <p:cNvPr id="27669" name="Group 19"/>
          <p:cNvGrpSpPr>
            <a:grpSpLocks/>
          </p:cNvGrpSpPr>
          <p:nvPr/>
        </p:nvGrpSpPr>
        <p:grpSpPr bwMode="auto">
          <a:xfrm rot="5400000" flipH="1" flipV="1">
            <a:off x="1751807" y="3509168"/>
            <a:ext cx="177800" cy="455613"/>
            <a:chOff x="3450" y="2313"/>
            <a:chExt cx="111" cy="216"/>
          </a:xfrm>
        </p:grpSpPr>
        <p:sp>
          <p:nvSpPr>
            <p:cNvPr id="27717" name="Line 2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7718" name="Line 2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7719" name="Line 2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7720" name="Line 2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7721" name="Line 2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7722" name="Line 2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7723" name="Line 2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7670" name="Text Box 27"/>
          <p:cNvSpPr txBox="1">
            <a:spLocks noChangeArrowheads="1"/>
          </p:cNvSpPr>
          <p:nvPr/>
        </p:nvSpPr>
        <p:spPr bwMode="auto">
          <a:xfrm>
            <a:off x="1608138" y="3305175"/>
            <a:ext cx="412750" cy="366713"/>
          </a:xfrm>
          <a:prstGeom prst="rect">
            <a:avLst/>
          </a:prstGeom>
          <a:noFill/>
          <a:ln w="12700">
            <a:noFill/>
            <a:miter lim="800000"/>
            <a:headEnd type="none" w="lg" len="lg"/>
            <a:tailEnd type="none" w="lg" len="lg"/>
          </a:ln>
        </p:spPr>
        <p:txBody>
          <a:bodyPr wrap="none">
            <a:spAutoFit/>
          </a:bodyPr>
          <a:lstStyle/>
          <a:p>
            <a:r>
              <a:rPr lang="en-US" b="1"/>
              <a:t>Z</a:t>
            </a:r>
            <a:r>
              <a:rPr lang="en-US" b="1" baseline="-25000"/>
              <a:t>2</a:t>
            </a:r>
          </a:p>
        </p:txBody>
      </p:sp>
      <p:cxnSp>
        <p:nvCxnSpPr>
          <p:cNvPr id="27671" name="AutoShape 28"/>
          <p:cNvCxnSpPr>
            <a:cxnSpLocks noChangeShapeType="1"/>
            <a:stCxn id="27690" idx="6"/>
            <a:endCxn id="27717" idx="0"/>
          </p:cNvCxnSpPr>
          <p:nvPr/>
        </p:nvCxnSpPr>
        <p:spPr bwMode="auto">
          <a:xfrm flipV="1">
            <a:off x="1382713" y="3749675"/>
            <a:ext cx="230187" cy="6350"/>
          </a:xfrm>
          <a:prstGeom prst="straightConnector1">
            <a:avLst/>
          </a:prstGeom>
          <a:noFill/>
          <a:ln w="12700">
            <a:solidFill>
              <a:schemeClr val="tx1"/>
            </a:solidFill>
            <a:round/>
            <a:headEnd type="none" w="lg" len="lg"/>
            <a:tailEnd type="none" w="lg" len="lg"/>
          </a:ln>
        </p:spPr>
      </p:cxnSp>
      <p:cxnSp>
        <p:nvCxnSpPr>
          <p:cNvPr id="27672" name="AutoShape 29"/>
          <p:cNvCxnSpPr>
            <a:cxnSpLocks noChangeShapeType="1"/>
            <a:stCxn id="27683" idx="2"/>
            <a:endCxn id="27719" idx="1"/>
          </p:cNvCxnSpPr>
          <p:nvPr/>
        </p:nvCxnSpPr>
        <p:spPr bwMode="auto">
          <a:xfrm flipH="1" flipV="1">
            <a:off x="2068513" y="3733800"/>
            <a:ext cx="401637" cy="3175"/>
          </a:xfrm>
          <a:prstGeom prst="straightConnector1">
            <a:avLst/>
          </a:prstGeom>
          <a:noFill/>
          <a:ln w="12700">
            <a:solidFill>
              <a:schemeClr val="tx1"/>
            </a:solidFill>
            <a:round/>
            <a:headEnd type="none" w="lg" len="lg"/>
            <a:tailEnd type="none" w="lg" len="lg"/>
          </a:ln>
        </p:spPr>
      </p:cxnSp>
      <p:sp>
        <p:nvSpPr>
          <p:cNvPr id="27673" name="Text Box 30"/>
          <p:cNvSpPr txBox="1">
            <a:spLocks noChangeArrowheads="1"/>
          </p:cNvSpPr>
          <p:nvPr/>
        </p:nvSpPr>
        <p:spPr bwMode="auto">
          <a:xfrm>
            <a:off x="3078163" y="3373438"/>
            <a:ext cx="365125"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7674" name="Text Box 31"/>
          <p:cNvSpPr txBox="1">
            <a:spLocks noChangeArrowheads="1"/>
          </p:cNvSpPr>
          <p:nvPr/>
        </p:nvSpPr>
        <p:spPr bwMode="auto">
          <a:xfrm>
            <a:off x="3081338" y="4318000"/>
            <a:ext cx="355600" cy="336550"/>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30000"/>
              <a:t>–</a:t>
            </a:r>
          </a:p>
        </p:txBody>
      </p:sp>
      <p:sp>
        <p:nvSpPr>
          <p:cNvPr id="27675" name="Line 32"/>
          <p:cNvSpPr>
            <a:spLocks noChangeShapeType="1"/>
          </p:cNvSpPr>
          <p:nvPr/>
        </p:nvSpPr>
        <p:spPr bwMode="auto">
          <a:xfrm flipH="1">
            <a:off x="2378075" y="3167063"/>
            <a:ext cx="473075" cy="0"/>
          </a:xfrm>
          <a:prstGeom prst="line">
            <a:avLst/>
          </a:prstGeom>
          <a:noFill/>
          <a:ln w="12700">
            <a:solidFill>
              <a:schemeClr val="tx1"/>
            </a:solidFill>
            <a:round/>
            <a:headEnd type="none" w="lg" len="lg"/>
            <a:tailEnd type="stealth" w="lg" len="lg"/>
          </a:ln>
        </p:spPr>
        <p:txBody>
          <a:bodyPr/>
          <a:lstStyle/>
          <a:p>
            <a:endParaRPr lang="en-US"/>
          </a:p>
        </p:txBody>
      </p:sp>
      <p:sp>
        <p:nvSpPr>
          <p:cNvPr id="27676" name="Text Box 33"/>
          <p:cNvSpPr txBox="1">
            <a:spLocks noChangeArrowheads="1"/>
          </p:cNvSpPr>
          <p:nvPr/>
        </p:nvSpPr>
        <p:spPr bwMode="auto">
          <a:xfrm>
            <a:off x="2395538" y="3124200"/>
            <a:ext cx="728662"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F</a:t>
            </a:r>
            <a:r>
              <a:rPr lang="en-US" sz="1600" b="1"/>
              <a:t>(</a:t>
            </a:r>
            <a:r>
              <a:rPr lang="en-US" b="1"/>
              <a:t>j</a:t>
            </a:r>
            <a:r>
              <a:rPr lang="el-GR" b="1"/>
              <a:t>ω</a:t>
            </a:r>
            <a:r>
              <a:rPr lang="en-US" sz="1600" b="1"/>
              <a:t>)</a:t>
            </a:r>
          </a:p>
        </p:txBody>
      </p:sp>
      <p:sp>
        <p:nvSpPr>
          <p:cNvPr id="27677" name="Line 34"/>
          <p:cNvSpPr>
            <a:spLocks noChangeShapeType="1"/>
          </p:cNvSpPr>
          <p:nvPr/>
        </p:nvSpPr>
        <p:spPr bwMode="auto">
          <a:xfrm>
            <a:off x="1612900" y="3951288"/>
            <a:ext cx="404813" cy="0"/>
          </a:xfrm>
          <a:prstGeom prst="line">
            <a:avLst/>
          </a:prstGeom>
          <a:noFill/>
          <a:ln w="12700">
            <a:solidFill>
              <a:schemeClr val="tx1"/>
            </a:solidFill>
            <a:round/>
            <a:headEnd type="none" w="lg" len="lg"/>
            <a:tailEnd type="stealth" w="lg" len="lg"/>
          </a:ln>
        </p:spPr>
        <p:txBody>
          <a:bodyPr/>
          <a:lstStyle/>
          <a:p>
            <a:endParaRPr lang="en-US"/>
          </a:p>
        </p:txBody>
      </p:sp>
      <p:sp>
        <p:nvSpPr>
          <p:cNvPr id="27678" name="Text Box 35"/>
          <p:cNvSpPr txBox="1">
            <a:spLocks noChangeArrowheads="1"/>
          </p:cNvSpPr>
          <p:nvPr/>
        </p:nvSpPr>
        <p:spPr bwMode="auto">
          <a:xfrm>
            <a:off x="1374775" y="3898900"/>
            <a:ext cx="712788" cy="366713"/>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2</a:t>
            </a:r>
            <a:r>
              <a:rPr lang="en-US" sz="1600" b="1"/>
              <a:t>(</a:t>
            </a:r>
            <a:r>
              <a:rPr lang="en-US" b="1"/>
              <a:t>j</a:t>
            </a:r>
            <a:r>
              <a:rPr lang="el-GR" b="1"/>
              <a:t>ω</a:t>
            </a:r>
            <a:r>
              <a:rPr lang="en-US" sz="1600" b="1"/>
              <a:t>)</a:t>
            </a:r>
          </a:p>
        </p:txBody>
      </p:sp>
      <p:grpSp>
        <p:nvGrpSpPr>
          <p:cNvPr id="27679" name="Group 36"/>
          <p:cNvGrpSpPr>
            <a:grpSpLocks/>
          </p:cNvGrpSpPr>
          <p:nvPr/>
        </p:nvGrpSpPr>
        <p:grpSpPr bwMode="auto">
          <a:xfrm>
            <a:off x="2600325" y="2589213"/>
            <a:ext cx="153988" cy="457200"/>
            <a:chOff x="4684" y="2559"/>
            <a:chExt cx="97" cy="288"/>
          </a:xfrm>
        </p:grpSpPr>
        <p:sp>
          <p:nvSpPr>
            <p:cNvPr id="27715" name="Freeform 37"/>
            <p:cNvSpPr>
              <a:spLocks/>
            </p:cNvSpPr>
            <p:nvPr/>
          </p:nvSpPr>
          <p:spPr bwMode="auto">
            <a:xfrm rot="16200000" flipH="1">
              <a:off x="4541"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7716" name="Freeform 38"/>
            <p:cNvSpPr>
              <a:spLocks/>
            </p:cNvSpPr>
            <p:nvPr/>
          </p:nvSpPr>
          <p:spPr bwMode="auto">
            <a:xfrm rot="5400000">
              <a:off x="4637" y="270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grpSp>
        <p:nvGrpSpPr>
          <p:cNvPr id="27680" name="Group 39"/>
          <p:cNvGrpSpPr>
            <a:grpSpLocks/>
          </p:cNvGrpSpPr>
          <p:nvPr/>
        </p:nvGrpSpPr>
        <p:grpSpPr bwMode="auto">
          <a:xfrm>
            <a:off x="2297113" y="4454525"/>
            <a:ext cx="457200" cy="153988"/>
            <a:chOff x="4780" y="2616"/>
            <a:chExt cx="288" cy="97"/>
          </a:xfrm>
        </p:grpSpPr>
        <p:sp>
          <p:nvSpPr>
            <p:cNvPr id="27713" name="Freeform 40"/>
            <p:cNvSpPr>
              <a:spLocks/>
            </p:cNvSpPr>
            <p:nvPr/>
          </p:nvSpPr>
          <p:spPr bwMode="auto">
            <a:xfrm flipV="1">
              <a:off x="4780" y="2712"/>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7714" name="Freeform 41"/>
            <p:cNvSpPr>
              <a:spLocks/>
            </p:cNvSpPr>
            <p:nvPr/>
          </p:nvSpPr>
          <p:spPr bwMode="auto">
            <a:xfrm>
              <a:off x="4780" y="2616"/>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cxnSp>
        <p:nvCxnSpPr>
          <p:cNvPr id="27681" name="AutoShape 42"/>
          <p:cNvCxnSpPr>
            <a:cxnSpLocks noChangeShapeType="1"/>
            <a:stCxn id="27663" idx="0"/>
            <a:endCxn id="27713" idx="1"/>
          </p:cNvCxnSpPr>
          <p:nvPr/>
        </p:nvCxnSpPr>
        <p:spPr bwMode="auto">
          <a:xfrm flipV="1">
            <a:off x="2525713" y="4610100"/>
            <a:ext cx="0" cy="227013"/>
          </a:xfrm>
          <a:prstGeom prst="straightConnector1">
            <a:avLst/>
          </a:prstGeom>
          <a:noFill/>
          <a:ln w="12700">
            <a:solidFill>
              <a:schemeClr val="tx1"/>
            </a:solidFill>
            <a:round/>
            <a:headEnd type="none" w="lg" len="lg"/>
            <a:tailEnd type="none" w="lg" len="lg"/>
          </a:ln>
        </p:spPr>
      </p:cxnSp>
      <p:cxnSp>
        <p:nvCxnSpPr>
          <p:cNvPr id="27682" name="AutoShape 43"/>
          <p:cNvCxnSpPr>
            <a:cxnSpLocks noChangeShapeType="1"/>
            <a:stCxn id="27659" idx="4"/>
            <a:endCxn id="27662" idx="4"/>
          </p:cNvCxnSpPr>
          <p:nvPr/>
        </p:nvCxnSpPr>
        <p:spPr bwMode="auto">
          <a:xfrm rot="5400000" flipH="1" flipV="1">
            <a:off x="3713163" y="3289300"/>
            <a:ext cx="304800" cy="1873250"/>
          </a:xfrm>
          <a:prstGeom prst="bentConnector3">
            <a:avLst>
              <a:gd name="adj1" fmla="val -161981"/>
            </a:avLst>
          </a:prstGeom>
          <a:noFill/>
          <a:ln w="12700">
            <a:solidFill>
              <a:schemeClr val="tx1"/>
            </a:solidFill>
            <a:miter lim="800000"/>
            <a:headEnd type="none" w="lg" len="lg"/>
            <a:tailEnd type="none" w="lg" len="lg"/>
          </a:ln>
        </p:spPr>
      </p:cxnSp>
      <p:sp>
        <p:nvSpPr>
          <p:cNvPr id="27683" name="Oval 44"/>
          <p:cNvSpPr>
            <a:spLocks noChangeArrowheads="1"/>
          </p:cNvSpPr>
          <p:nvPr/>
        </p:nvSpPr>
        <p:spPr bwMode="auto">
          <a:xfrm>
            <a:off x="2470150" y="36750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27684" name="Group 45"/>
          <p:cNvGrpSpPr>
            <a:grpSpLocks/>
          </p:cNvGrpSpPr>
          <p:nvPr/>
        </p:nvGrpSpPr>
        <p:grpSpPr bwMode="auto">
          <a:xfrm rot="5400000" flipH="1" flipV="1">
            <a:off x="673894" y="3529807"/>
            <a:ext cx="177800" cy="455612"/>
            <a:chOff x="3450" y="2313"/>
            <a:chExt cx="111" cy="216"/>
          </a:xfrm>
        </p:grpSpPr>
        <p:sp>
          <p:nvSpPr>
            <p:cNvPr id="27706" name="Line 4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7707" name="Line 4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7708" name="Line 4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7709" name="Line 4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7710" name="Line 5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7711" name="Line 5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7712" name="Line 5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7685" name="Text Box 53"/>
          <p:cNvSpPr txBox="1">
            <a:spLocks noChangeArrowheads="1"/>
          </p:cNvSpPr>
          <p:nvPr/>
        </p:nvSpPr>
        <p:spPr bwMode="auto">
          <a:xfrm>
            <a:off x="638175" y="3290888"/>
            <a:ext cx="412750"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1</a:t>
            </a:r>
          </a:p>
        </p:txBody>
      </p:sp>
      <p:cxnSp>
        <p:nvCxnSpPr>
          <p:cNvPr id="27686" name="AutoShape 54"/>
          <p:cNvCxnSpPr>
            <a:cxnSpLocks noChangeShapeType="1"/>
            <a:stCxn id="27694" idx="6"/>
            <a:endCxn id="27706" idx="0"/>
          </p:cNvCxnSpPr>
          <p:nvPr/>
        </p:nvCxnSpPr>
        <p:spPr bwMode="auto">
          <a:xfrm>
            <a:off x="404813" y="3765550"/>
            <a:ext cx="130175" cy="4763"/>
          </a:xfrm>
          <a:prstGeom prst="straightConnector1">
            <a:avLst/>
          </a:prstGeom>
          <a:noFill/>
          <a:ln w="12700">
            <a:solidFill>
              <a:schemeClr val="tx1"/>
            </a:solidFill>
            <a:round/>
            <a:headEnd type="none" w="lg" len="lg"/>
            <a:tailEnd type="none" w="lg" len="lg"/>
          </a:ln>
        </p:spPr>
      </p:cxnSp>
      <p:cxnSp>
        <p:nvCxnSpPr>
          <p:cNvPr id="27687" name="AutoShape 55"/>
          <p:cNvCxnSpPr>
            <a:cxnSpLocks noChangeShapeType="1"/>
            <a:stCxn id="27690" idx="2"/>
            <a:endCxn id="27708" idx="1"/>
          </p:cNvCxnSpPr>
          <p:nvPr/>
        </p:nvCxnSpPr>
        <p:spPr bwMode="auto">
          <a:xfrm flipH="1" flipV="1">
            <a:off x="990600" y="3754438"/>
            <a:ext cx="260350" cy="1587"/>
          </a:xfrm>
          <a:prstGeom prst="straightConnector1">
            <a:avLst/>
          </a:prstGeom>
          <a:noFill/>
          <a:ln w="12700">
            <a:solidFill>
              <a:schemeClr val="tx1"/>
            </a:solidFill>
            <a:round/>
            <a:headEnd type="none" w="lg" len="lg"/>
            <a:tailEnd type="none" w="lg" len="lg"/>
          </a:ln>
        </p:spPr>
      </p:cxnSp>
      <p:sp>
        <p:nvSpPr>
          <p:cNvPr id="27688" name="Line 56"/>
          <p:cNvSpPr>
            <a:spLocks noChangeShapeType="1"/>
          </p:cNvSpPr>
          <p:nvPr/>
        </p:nvSpPr>
        <p:spPr bwMode="auto">
          <a:xfrm>
            <a:off x="731838" y="3944938"/>
            <a:ext cx="404812" cy="0"/>
          </a:xfrm>
          <a:prstGeom prst="line">
            <a:avLst/>
          </a:prstGeom>
          <a:noFill/>
          <a:ln w="12700">
            <a:solidFill>
              <a:schemeClr val="tx1"/>
            </a:solidFill>
            <a:round/>
            <a:headEnd type="none" w="lg" len="lg"/>
            <a:tailEnd type="stealth" w="lg" len="lg"/>
          </a:ln>
        </p:spPr>
        <p:txBody>
          <a:bodyPr/>
          <a:lstStyle/>
          <a:p>
            <a:endParaRPr lang="en-US"/>
          </a:p>
        </p:txBody>
      </p:sp>
      <p:sp>
        <p:nvSpPr>
          <p:cNvPr id="27689" name="Text Box 57"/>
          <p:cNvSpPr txBox="1">
            <a:spLocks noChangeArrowheads="1"/>
          </p:cNvSpPr>
          <p:nvPr/>
        </p:nvSpPr>
        <p:spPr bwMode="auto">
          <a:xfrm>
            <a:off x="381000" y="3886200"/>
            <a:ext cx="687388" cy="336550"/>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1</a:t>
            </a:r>
            <a:r>
              <a:rPr lang="en-US" sz="1600" b="1"/>
              <a:t>(j</a:t>
            </a:r>
            <a:r>
              <a:rPr lang="el-GR" sz="1600" b="1">
                <a:cs typeface="Times New Roman" pitchFamily="18" charset="0"/>
              </a:rPr>
              <a:t>ω</a:t>
            </a:r>
            <a:r>
              <a:rPr lang="en-US" sz="1600" b="1"/>
              <a:t>)</a:t>
            </a:r>
            <a:endParaRPr lang="en-US" sz="1600" b="1" baseline="-25000"/>
          </a:p>
        </p:txBody>
      </p:sp>
      <p:sp>
        <p:nvSpPr>
          <p:cNvPr id="27690" name="Oval 58"/>
          <p:cNvSpPr>
            <a:spLocks noChangeArrowheads="1"/>
          </p:cNvSpPr>
          <p:nvPr/>
        </p:nvSpPr>
        <p:spPr bwMode="auto">
          <a:xfrm>
            <a:off x="1250950" y="3694113"/>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7691" name="AutoShape 59"/>
          <p:cNvCxnSpPr>
            <a:cxnSpLocks noChangeShapeType="1"/>
            <a:stCxn id="27683" idx="4"/>
            <a:endCxn id="27714" idx="1"/>
          </p:cNvCxnSpPr>
          <p:nvPr/>
        </p:nvCxnSpPr>
        <p:spPr bwMode="auto">
          <a:xfrm flipH="1">
            <a:off x="2525713" y="3797300"/>
            <a:ext cx="11112" cy="657225"/>
          </a:xfrm>
          <a:prstGeom prst="straightConnector1">
            <a:avLst/>
          </a:prstGeom>
          <a:noFill/>
          <a:ln w="12700">
            <a:solidFill>
              <a:schemeClr val="tx1"/>
            </a:solidFill>
            <a:round/>
            <a:headEnd type="none" w="lg" len="lg"/>
            <a:tailEnd type="none" w="lg" len="lg"/>
          </a:ln>
        </p:spPr>
      </p:cxnSp>
      <p:cxnSp>
        <p:nvCxnSpPr>
          <p:cNvPr id="27692" name="AutoShape 60"/>
          <p:cNvCxnSpPr>
            <a:cxnSpLocks noChangeShapeType="1"/>
            <a:stCxn id="27690" idx="0"/>
            <a:endCxn id="27715" idx="1"/>
          </p:cNvCxnSpPr>
          <p:nvPr/>
        </p:nvCxnSpPr>
        <p:spPr bwMode="auto">
          <a:xfrm rot="-5400000">
            <a:off x="1521618" y="2615407"/>
            <a:ext cx="874713" cy="1282700"/>
          </a:xfrm>
          <a:prstGeom prst="bentConnector2">
            <a:avLst/>
          </a:prstGeom>
          <a:noFill/>
          <a:ln w="12700">
            <a:solidFill>
              <a:schemeClr val="tx1"/>
            </a:solidFill>
            <a:miter lim="800000"/>
            <a:headEnd type="none" w="lg" len="lg"/>
            <a:tailEnd type="none" w="lg" len="lg"/>
          </a:ln>
        </p:spPr>
      </p:cxnSp>
      <p:grpSp>
        <p:nvGrpSpPr>
          <p:cNvPr id="27693" name="Group 61"/>
          <p:cNvGrpSpPr>
            <a:grpSpLocks/>
          </p:cNvGrpSpPr>
          <p:nvPr/>
        </p:nvGrpSpPr>
        <p:grpSpPr bwMode="auto">
          <a:xfrm>
            <a:off x="2325688" y="4959350"/>
            <a:ext cx="381000" cy="298450"/>
            <a:chOff x="1235" y="3264"/>
            <a:chExt cx="288" cy="216"/>
          </a:xfrm>
        </p:grpSpPr>
        <p:grpSp>
          <p:nvGrpSpPr>
            <p:cNvPr id="27701" name="Group 62"/>
            <p:cNvGrpSpPr>
              <a:grpSpLocks/>
            </p:cNvGrpSpPr>
            <p:nvPr/>
          </p:nvGrpSpPr>
          <p:grpSpPr bwMode="auto">
            <a:xfrm>
              <a:off x="1235" y="3383"/>
              <a:ext cx="288" cy="97"/>
              <a:chOff x="1235" y="3383"/>
              <a:chExt cx="288" cy="97"/>
            </a:xfrm>
          </p:grpSpPr>
          <p:sp>
            <p:nvSpPr>
              <p:cNvPr id="27703" name="Freeform 63"/>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7704" name="Line 64"/>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7705" name="Line 65"/>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7702" name="AutoShape 66"/>
            <p:cNvCxnSpPr>
              <a:cxnSpLocks noChangeShapeType="1"/>
              <a:stCxn id="27703"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7694" name="Oval 67"/>
          <p:cNvSpPr>
            <a:spLocks noChangeArrowheads="1"/>
          </p:cNvSpPr>
          <p:nvPr/>
        </p:nvSpPr>
        <p:spPr bwMode="auto">
          <a:xfrm>
            <a:off x="273050" y="37036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7695" name="Text Box 68"/>
          <p:cNvSpPr txBox="1">
            <a:spLocks noChangeArrowheads="1"/>
          </p:cNvSpPr>
          <p:nvPr/>
        </p:nvSpPr>
        <p:spPr bwMode="auto">
          <a:xfrm>
            <a:off x="2017713" y="4011613"/>
            <a:ext cx="420687" cy="366712"/>
          </a:xfrm>
          <a:prstGeom prst="rect">
            <a:avLst/>
          </a:prstGeom>
          <a:noFill/>
          <a:ln w="12700">
            <a:noFill/>
            <a:miter lim="800000"/>
            <a:headEnd type="none" w="lg" len="lg"/>
            <a:tailEnd type="none" w="lg" len="lg"/>
          </a:ln>
        </p:spPr>
        <p:txBody>
          <a:bodyPr wrap="none">
            <a:spAutoFit/>
          </a:bodyPr>
          <a:lstStyle/>
          <a:p>
            <a:r>
              <a:rPr lang="en-US" b="1"/>
              <a:t>Z</a:t>
            </a:r>
            <a:r>
              <a:rPr lang="en-US" b="1" baseline="-25000"/>
              <a:t>S</a:t>
            </a:r>
          </a:p>
        </p:txBody>
      </p:sp>
      <p:sp>
        <p:nvSpPr>
          <p:cNvPr id="27696" name="Text Box 69"/>
          <p:cNvSpPr txBox="1">
            <a:spLocks noChangeArrowheads="1"/>
          </p:cNvSpPr>
          <p:nvPr/>
        </p:nvSpPr>
        <p:spPr bwMode="auto">
          <a:xfrm>
            <a:off x="1489075" y="4357688"/>
            <a:ext cx="720725" cy="366712"/>
          </a:xfrm>
          <a:prstGeom prst="rect">
            <a:avLst/>
          </a:prstGeom>
          <a:noFill/>
          <a:ln w="12700">
            <a:noFill/>
            <a:miter lim="800000"/>
            <a:headEnd type="none" w="lg" len="lg"/>
            <a:tailEnd type="none" w="lg" len="lg"/>
          </a:ln>
        </p:spPr>
        <p:txBody>
          <a:bodyPr wrap="none">
            <a:spAutoFit/>
          </a:bodyPr>
          <a:lstStyle/>
          <a:p>
            <a:r>
              <a:rPr lang="en-US" sz="1600" b="1" i="1"/>
              <a:t>I</a:t>
            </a:r>
            <a:r>
              <a:rPr lang="en-US" sz="1600" b="1" baseline="-25000"/>
              <a:t>S</a:t>
            </a:r>
            <a:r>
              <a:rPr lang="en-US" sz="1600" b="1"/>
              <a:t>(</a:t>
            </a:r>
            <a:r>
              <a:rPr lang="en-US" b="1"/>
              <a:t>j</a:t>
            </a:r>
            <a:r>
              <a:rPr lang="el-GR" b="1"/>
              <a:t>ω</a:t>
            </a:r>
            <a:r>
              <a:rPr lang="en-US" sz="1600" b="1"/>
              <a:t>)</a:t>
            </a:r>
          </a:p>
        </p:txBody>
      </p:sp>
      <p:sp>
        <p:nvSpPr>
          <p:cNvPr id="27697" name="Line 70"/>
          <p:cNvSpPr>
            <a:spLocks noChangeShapeType="1"/>
          </p:cNvSpPr>
          <p:nvPr/>
        </p:nvSpPr>
        <p:spPr bwMode="auto">
          <a:xfrm>
            <a:off x="2192338" y="4379913"/>
            <a:ext cx="0" cy="336550"/>
          </a:xfrm>
          <a:prstGeom prst="line">
            <a:avLst/>
          </a:prstGeom>
          <a:noFill/>
          <a:ln w="12700">
            <a:solidFill>
              <a:schemeClr val="tx1"/>
            </a:solidFill>
            <a:round/>
            <a:headEnd type="none" w="lg" len="lg"/>
            <a:tailEnd type="stealth" w="lg" len="lg"/>
          </a:ln>
        </p:spPr>
        <p:txBody>
          <a:bodyPr/>
          <a:lstStyle/>
          <a:p>
            <a:endParaRPr lang="en-US"/>
          </a:p>
        </p:txBody>
      </p:sp>
      <p:sp>
        <p:nvSpPr>
          <p:cNvPr id="27698" name="Text Box 71"/>
          <p:cNvSpPr txBox="1">
            <a:spLocks noChangeArrowheads="1"/>
          </p:cNvSpPr>
          <p:nvPr/>
        </p:nvSpPr>
        <p:spPr bwMode="auto">
          <a:xfrm>
            <a:off x="-1588" y="3267075"/>
            <a:ext cx="763588" cy="366713"/>
          </a:xfrm>
          <a:prstGeom prst="rect">
            <a:avLst/>
          </a:prstGeom>
          <a:noFill/>
          <a:ln w="12700">
            <a:noFill/>
            <a:miter lim="800000"/>
            <a:headEnd type="none" w="lg" len="lg"/>
            <a:tailEnd type="none" w="lg" len="lg"/>
          </a:ln>
        </p:spPr>
        <p:txBody>
          <a:bodyPr wrap="none">
            <a:spAutoFit/>
          </a:bodyPr>
          <a:lstStyle/>
          <a:p>
            <a:r>
              <a:rPr lang="en-US" sz="1600" b="1"/>
              <a:t>V</a:t>
            </a:r>
            <a:r>
              <a:rPr lang="en-US" sz="1600" b="1" baseline="-25000"/>
              <a:t>s</a:t>
            </a:r>
            <a:r>
              <a:rPr lang="en-US" sz="1600" b="1"/>
              <a:t>(</a:t>
            </a:r>
            <a:r>
              <a:rPr lang="en-US" b="1"/>
              <a:t>j</a:t>
            </a:r>
            <a:r>
              <a:rPr lang="el-GR" b="1"/>
              <a:t>ω</a:t>
            </a:r>
            <a:r>
              <a:rPr lang="en-US" sz="1600" b="1"/>
              <a:t>)</a:t>
            </a:r>
          </a:p>
        </p:txBody>
      </p:sp>
      <p:sp>
        <p:nvSpPr>
          <p:cNvPr id="27699" name="Text Box 72"/>
          <p:cNvSpPr txBox="1">
            <a:spLocks noChangeArrowheads="1"/>
          </p:cNvSpPr>
          <p:nvPr/>
        </p:nvSpPr>
        <p:spPr bwMode="auto">
          <a:xfrm>
            <a:off x="5075238" y="2541588"/>
            <a:ext cx="3378200" cy="1203325"/>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a:pPr>
            <a:r>
              <a:rPr lang="en-US"/>
              <a:t>Transfer to frequency domain</a:t>
            </a:r>
          </a:p>
          <a:p>
            <a:pPr marL="457200" indent="-457200" algn="l">
              <a:buFontTx/>
              <a:buAutoNum type="arabicPeriod"/>
            </a:pPr>
            <a:r>
              <a:rPr lang="en-US"/>
              <a:t>Apply KCL at nodes </a:t>
            </a:r>
            <a:r>
              <a:rPr lang="en-US" b="1"/>
              <a:t>a</a:t>
            </a:r>
            <a:r>
              <a:rPr lang="en-US"/>
              <a:t> and </a:t>
            </a:r>
            <a:r>
              <a:rPr lang="en-US" b="1"/>
              <a:t>b</a:t>
            </a:r>
          </a:p>
          <a:p>
            <a:pPr marL="457200" indent="-457200" algn="l">
              <a:buFontTx/>
              <a:buAutoNum type="arabicPeriod"/>
            </a:pPr>
            <a:r>
              <a:rPr lang="en-US"/>
              <a:t>Express </a:t>
            </a:r>
            <a:r>
              <a:rPr lang="en-US" b="1"/>
              <a:t>V</a:t>
            </a:r>
            <a:r>
              <a:rPr lang="en-US" b="1" baseline="-25000"/>
              <a:t>o</a:t>
            </a:r>
            <a:r>
              <a:rPr lang="en-US"/>
              <a:t> in terms of </a:t>
            </a:r>
            <a:r>
              <a:rPr lang="en-US" b="1"/>
              <a:t>V</a:t>
            </a:r>
            <a:r>
              <a:rPr lang="en-US" b="1" baseline="-25000"/>
              <a:t>S</a:t>
            </a:r>
          </a:p>
          <a:p>
            <a:pPr marL="457200" indent="-457200" algn="l">
              <a:buFontTx/>
              <a:buAutoNum type="arabicPeriod"/>
            </a:pPr>
            <a:r>
              <a:rPr lang="en-US"/>
              <a:t>Find the gain (</a:t>
            </a:r>
            <a:r>
              <a:rPr lang="en-US" b="1"/>
              <a:t>V</a:t>
            </a:r>
            <a:r>
              <a:rPr lang="en-US" b="1" baseline="-25000"/>
              <a:t>o</a:t>
            </a:r>
            <a:r>
              <a:rPr lang="en-US"/>
              <a:t>/</a:t>
            </a:r>
            <a:r>
              <a:rPr lang="en-US" b="1"/>
              <a:t>V</a:t>
            </a:r>
            <a:r>
              <a:rPr lang="en-US" b="1" baseline="-25000"/>
              <a:t>S</a:t>
            </a:r>
            <a:r>
              <a:rPr lang="en-US"/>
              <a:t>)</a:t>
            </a:r>
          </a:p>
        </p:txBody>
      </p:sp>
      <p:graphicFrame>
        <p:nvGraphicFramePr>
          <p:cNvPr id="27650" name="Object 74"/>
          <p:cNvGraphicFramePr>
            <a:graphicFrameLocks noChangeAspect="1"/>
          </p:cNvGraphicFramePr>
          <p:nvPr/>
        </p:nvGraphicFramePr>
        <p:xfrm>
          <a:off x="5075238" y="4357688"/>
          <a:ext cx="3535362" cy="1203325"/>
        </p:xfrm>
        <a:graphic>
          <a:graphicData uri="http://schemas.openxmlformats.org/presentationml/2006/ole">
            <p:oleObj spid="_x0000_s27650" name="Equation" r:id="rId3" imgW="1269720" imgH="431640" progId="Equation.3">
              <p:embed/>
            </p:oleObj>
          </a:graphicData>
        </a:graphic>
      </p:graphicFrame>
      <p:sp>
        <p:nvSpPr>
          <p:cNvPr id="27700" name="Rectangle 3"/>
          <p:cNvSpPr>
            <a:spLocks noGrp="1" noChangeArrowheads="1"/>
          </p:cNvSpPr>
          <p:nvPr>
            <p:ph type="body" sz="half" idx="1"/>
          </p:nvPr>
        </p:nvSpPr>
        <p:spPr>
          <a:xfrm>
            <a:off x="406400" y="1333500"/>
            <a:ext cx="8051800" cy="952500"/>
          </a:xfrm>
          <a:noFill/>
        </p:spPr>
        <p:txBody>
          <a:bodyPr/>
          <a:lstStyle/>
          <a:p>
            <a:pPr>
              <a:lnSpc>
                <a:spcPct val="90000"/>
              </a:lnSpc>
              <a:buFont typeface="Monotype Sorts" pitchFamily="2" charset="2"/>
              <a:buNone/>
            </a:pPr>
            <a:r>
              <a:rPr lang="en-US" sz="2400" b="1" u="sng" smtClean="0"/>
              <a:t>Example3</a:t>
            </a:r>
            <a:r>
              <a:rPr lang="en-US" sz="2400" smtClean="0"/>
              <a:t>: find an expression for the gain</a:t>
            </a:r>
          </a:p>
          <a:p>
            <a:pPr>
              <a:lnSpc>
                <a:spcPct val="90000"/>
              </a:lnSpc>
              <a:buFont typeface="Monotype Sorts" pitchFamily="2" charset="2"/>
              <a:buNone/>
            </a:pPr>
            <a:r>
              <a:rPr lang="en-US" sz="2400" smtClean="0"/>
              <a:t>	</a:t>
            </a:r>
            <a:r>
              <a:rPr lang="en-US" sz="2000" b="1" smtClean="0"/>
              <a:t>C</a:t>
            </a:r>
            <a:r>
              <a:rPr lang="en-US" sz="2000" b="1" baseline="-25000" smtClean="0"/>
              <a:t>F</a:t>
            </a:r>
            <a:r>
              <a:rPr lang="en-US" sz="2000" smtClean="0"/>
              <a:t> = 1/6 F, </a:t>
            </a:r>
            <a:r>
              <a:rPr lang="en-US" sz="2000" b="1" smtClean="0"/>
              <a:t>R</a:t>
            </a:r>
            <a:r>
              <a:rPr lang="en-US" sz="2000" b="1" baseline="-25000" smtClean="0"/>
              <a:t>1</a:t>
            </a:r>
            <a:r>
              <a:rPr lang="en-US" sz="2000" smtClean="0"/>
              <a:t> = 3</a:t>
            </a:r>
            <a:r>
              <a:rPr lang="el-GR" sz="2000" smtClean="0">
                <a:cs typeface="Times New Roman" pitchFamily="18" charset="0"/>
              </a:rPr>
              <a:t>Ω</a:t>
            </a:r>
            <a:r>
              <a:rPr lang="en-US" sz="2000" smtClean="0">
                <a:cs typeface="Times New Roman" pitchFamily="18" charset="0"/>
              </a:rPr>
              <a:t>, </a:t>
            </a:r>
            <a:r>
              <a:rPr lang="en-US" sz="2000" b="1" smtClean="0"/>
              <a:t>R</a:t>
            </a:r>
            <a:r>
              <a:rPr lang="en-US" sz="2000" b="1" baseline="-25000" smtClean="0"/>
              <a:t>2</a:t>
            </a:r>
            <a:r>
              <a:rPr lang="en-US" sz="2000" smtClean="0"/>
              <a:t> = 2</a:t>
            </a:r>
            <a:r>
              <a:rPr lang="el-GR" sz="2000" smtClean="0">
                <a:cs typeface="Times New Roman" pitchFamily="18" charset="0"/>
              </a:rPr>
              <a:t>Ω</a:t>
            </a:r>
            <a:r>
              <a:rPr lang="en-US" sz="2000" smtClean="0">
                <a:cs typeface="Times New Roman" pitchFamily="18" charset="0"/>
              </a:rPr>
              <a:t>, </a:t>
            </a:r>
            <a:r>
              <a:rPr lang="en-US" sz="2000" b="1" smtClean="0"/>
              <a:t>C</a:t>
            </a:r>
            <a:r>
              <a:rPr lang="en-US" sz="2000" b="1" baseline="-25000" smtClean="0"/>
              <a:t>S</a:t>
            </a:r>
            <a:r>
              <a:rPr lang="en-US" sz="2000" smtClean="0"/>
              <a:t> = 1/6 F</a:t>
            </a:r>
            <a:endParaRPr lang="el-GR"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Date Placeholder 4"/>
          <p:cNvSpPr>
            <a:spLocks noGrp="1"/>
          </p:cNvSpPr>
          <p:nvPr>
            <p:ph type="dt" sz="quarter" idx="10"/>
          </p:nvPr>
        </p:nvSpPr>
        <p:spPr>
          <a:noFill/>
        </p:spPr>
        <p:txBody>
          <a:bodyPr/>
          <a:lstStyle/>
          <a:p>
            <a:r>
              <a:rPr lang="en-US"/>
              <a:t>ECEN 301</a:t>
            </a:r>
          </a:p>
        </p:txBody>
      </p:sp>
      <p:sp>
        <p:nvSpPr>
          <p:cNvPr id="2052" name="Footer Placeholder 5"/>
          <p:cNvSpPr>
            <a:spLocks noGrp="1"/>
          </p:cNvSpPr>
          <p:nvPr>
            <p:ph type="ftr" sz="quarter" idx="11"/>
          </p:nvPr>
        </p:nvSpPr>
        <p:spPr>
          <a:noFill/>
        </p:spPr>
        <p:txBody>
          <a:bodyPr/>
          <a:lstStyle/>
          <a:p>
            <a:r>
              <a:rPr lang="en-US"/>
              <a:t>Discussion #17 – Operational Amplifiers</a:t>
            </a:r>
          </a:p>
        </p:txBody>
      </p:sp>
      <p:sp>
        <p:nvSpPr>
          <p:cNvPr id="2053" name="Slide Number Placeholder 6"/>
          <p:cNvSpPr>
            <a:spLocks noGrp="1"/>
          </p:cNvSpPr>
          <p:nvPr>
            <p:ph type="sldNum" sz="quarter" idx="12"/>
          </p:nvPr>
        </p:nvSpPr>
        <p:spPr>
          <a:noFill/>
        </p:spPr>
        <p:txBody>
          <a:bodyPr/>
          <a:lstStyle/>
          <a:p>
            <a:pPr lvl="1"/>
            <a:fld id="{527718D7-3AFC-41C2-8D1C-7EE46CC178B6}" type="slidenum">
              <a:rPr lang="en-US"/>
              <a:pPr lvl="1"/>
              <a:t>5</a:t>
            </a:fld>
            <a:endParaRPr lang="en-US"/>
          </a:p>
        </p:txBody>
      </p:sp>
      <p:sp>
        <p:nvSpPr>
          <p:cNvPr id="2054" name="Rectangle 2"/>
          <p:cNvSpPr>
            <a:spLocks noGrp="1" noChangeArrowheads="1"/>
          </p:cNvSpPr>
          <p:nvPr>
            <p:ph type="title"/>
          </p:nvPr>
        </p:nvSpPr>
        <p:spPr/>
        <p:txBody>
          <a:bodyPr/>
          <a:lstStyle/>
          <a:p>
            <a:r>
              <a:rPr lang="en-US" smtClean="0"/>
              <a:t>Op-Amps – Open-Loop Model</a:t>
            </a:r>
          </a:p>
        </p:txBody>
      </p:sp>
      <p:sp>
        <p:nvSpPr>
          <p:cNvPr id="2055" name="Rectangle 3"/>
          <p:cNvSpPr>
            <a:spLocks noGrp="1" noChangeArrowheads="1"/>
          </p:cNvSpPr>
          <p:nvPr>
            <p:ph type="body" sz="half" idx="1"/>
          </p:nvPr>
        </p:nvSpPr>
        <p:spPr>
          <a:xfrm>
            <a:off x="406400" y="1333500"/>
            <a:ext cx="7975600" cy="800100"/>
          </a:xfrm>
          <a:solidFill>
            <a:srgbClr val="8495A9"/>
          </a:solidFill>
          <a:ln>
            <a:solidFill>
              <a:schemeClr val="tx1"/>
            </a:solidFill>
          </a:ln>
        </p:spPr>
        <p:txBody>
          <a:bodyPr/>
          <a:lstStyle/>
          <a:p>
            <a:pPr marL="457200" indent="-457200">
              <a:lnSpc>
                <a:spcPct val="90000"/>
              </a:lnSpc>
              <a:buClrTx/>
              <a:buFont typeface="Times New Roman" pitchFamily="18" charset="0"/>
              <a:buAutoNum type="arabicPeriod"/>
            </a:pPr>
            <a:r>
              <a:rPr lang="en-US" sz="2800" b="1" smtClean="0"/>
              <a:t>How can v</a:t>
            </a:r>
            <a:r>
              <a:rPr lang="en-US" sz="2800" b="1" baseline="30000" smtClean="0"/>
              <a:t>–  </a:t>
            </a:r>
            <a:r>
              <a:rPr lang="en-US" sz="2800" b="1" smtClean="0"/>
              <a:t>≈ v</a:t>
            </a:r>
            <a:r>
              <a:rPr lang="en-US" sz="2800" b="1" baseline="30000" smtClean="0"/>
              <a:t>+</a:t>
            </a:r>
            <a:r>
              <a:rPr lang="en-US" sz="2800" b="1" smtClean="0"/>
              <a:t> when v</a:t>
            </a:r>
            <a:r>
              <a:rPr lang="en-US" sz="2800" b="1" baseline="-25000" smtClean="0"/>
              <a:t>o</a:t>
            </a:r>
            <a:r>
              <a:rPr lang="en-US" sz="2800" b="1" smtClean="0"/>
              <a:t> is amplifying (v</a:t>
            </a:r>
            <a:r>
              <a:rPr lang="en-US" sz="2800" b="1" baseline="30000" smtClean="0"/>
              <a:t>+  </a:t>
            </a:r>
            <a:r>
              <a:rPr lang="en-US" sz="2800" b="1" smtClean="0"/>
              <a:t>- v</a:t>
            </a:r>
            <a:r>
              <a:rPr lang="en-US" sz="2800" b="1" baseline="30000" smtClean="0"/>
              <a:t>-</a:t>
            </a:r>
            <a:r>
              <a:rPr lang="en-US" sz="2800" b="1" smtClean="0"/>
              <a:t>) ? </a:t>
            </a:r>
          </a:p>
          <a:p>
            <a:pPr marL="457200" indent="-457200">
              <a:lnSpc>
                <a:spcPct val="90000"/>
              </a:lnSpc>
              <a:buClrTx/>
              <a:buFont typeface="Times New Roman" pitchFamily="18" charset="0"/>
              <a:buAutoNum type="arabicPeriod"/>
            </a:pPr>
            <a:r>
              <a:rPr lang="en-US" sz="2000" smtClean="0"/>
              <a:t>How can an opAmp form a closed circuit when (</a:t>
            </a:r>
            <a:r>
              <a:rPr lang="en-US" sz="2000" b="1" i="1" smtClean="0"/>
              <a:t>i</a:t>
            </a:r>
            <a:r>
              <a:rPr lang="en-US" sz="2000" b="1" baseline="-25000" smtClean="0"/>
              <a:t>1</a:t>
            </a:r>
            <a:r>
              <a:rPr lang="en-US" sz="2000" smtClean="0"/>
              <a:t> = </a:t>
            </a:r>
            <a:r>
              <a:rPr lang="en-US" sz="2000" b="1" i="1" smtClean="0"/>
              <a:t>i</a:t>
            </a:r>
            <a:r>
              <a:rPr lang="en-US" sz="2000" b="1" baseline="-25000" smtClean="0"/>
              <a:t>2</a:t>
            </a:r>
            <a:r>
              <a:rPr lang="en-US" sz="2000" smtClean="0"/>
              <a:t> = 0) ?</a:t>
            </a:r>
          </a:p>
        </p:txBody>
      </p:sp>
      <p:grpSp>
        <p:nvGrpSpPr>
          <p:cNvPr id="2056" name="Group 66"/>
          <p:cNvGrpSpPr>
            <a:grpSpLocks/>
          </p:cNvGrpSpPr>
          <p:nvPr/>
        </p:nvGrpSpPr>
        <p:grpSpPr bwMode="auto">
          <a:xfrm>
            <a:off x="8382000" y="4978400"/>
            <a:ext cx="457200" cy="342900"/>
            <a:chOff x="1235" y="3264"/>
            <a:chExt cx="288" cy="216"/>
          </a:xfrm>
        </p:grpSpPr>
        <p:grpSp>
          <p:nvGrpSpPr>
            <p:cNvPr id="2108" name="Group 64"/>
            <p:cNvGrpSpPr>
              <a:grpSpLocks/>
            </p:cNvGrpSpPr>
            <p:nvPr/>
          </p:nvGrpSpPr>
          <p:grpSpPr bwMode="auto">
            <a:xfrm>
              <a:off x="1235" y="3383"/>
              <a:ext cx="288" cy="97"/>
              <a:chOff x="1235" y="3383"/>
              <a:chExt cx="288" cy="97"/>
            </a:xfrm>
          </p:grpSpPr>
          <p:sp>
            <p:nvSpPr>
              <p:cNvPr id="2110" name="Freeform 61"/>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111" name="Line 62"/>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112" name="Line 63"/>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109" name="AutoShape 65"/>
            <p:cNvCxnSpPr>
              <a:cxnSpLocks noChangeShapeType="1"/>
              <a:stCxn id="2110"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057" name="AutoShape 68"/>
          <p:cNvSpPr>
            <a:spLocks noChangeArrowheads="1"/>
          </p:cNvSpPr>
          <p:nvPr/>
        </p:nvSpPr>
        <p:spPr bwMode="auto">
          <a:xfrm rot="5400000" flipH="1">
            <a:off x="5743575" y="2417763"/>
            <a:ext cx="2579688" cy="229711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2058" name="Text Box 69"/>
          <p:cNvSpPr txBox="1">
            <a:spLocks noChangeArrowheads="1"/>
          </p:cNvSpPr>
          <p:nvPr/>
        </p:nvSpPr>
        <p:spPr bwMode="auto">
          <a:xfrm>
            <a:off x="5897563" y="2590800"/>
            <a:ext cx="285750" cy="336550"/>
          </a:xfrm>
          <a:prstGeom prst="rect">
            <a:avLst/>
          </a:prstGeom>
          <a:noFill/>
          <a:ln w="12700">
            <a:noFill/>
            <a:miter lim="800000"/>
            <a:headEnd type="none" w="lg" len="lg"/>
            <a:tailEnd type="none" w="lg" len="lg"/>
          </a:ln>
        </p:spPr>
        <p:txBody>
          <a:bodyPr wrap="none">
            <a:spAutoFit/>
          </a:bodyPr>
          <a:lstStyle/>
          <a:p>
            <a:r>
              <a:rPr lang="en-US"/>
              <a:t>–</a:t>
            </a:r>
          </a:p>
        </p:txBody>
      </p:sp>
      <p:sp>
        <p:nvSpPr>
          <p:cNvPr id="2059" name="Text Box 70"/>
          <p:cNvSpPr txBox="1">
            <a:spLocks noChangeArrowheads="1"/>
          </p:cNvSpPr>
          <p:nvPr/>
        </p:nvSpPr>
        <p:spPr bwMode="auto">
          <a:xfrm>
            <a:off x="5878513" y="4038600"/>
            <a:ext cx="298450" cy="336550"/>
          </a:xfrm>
          <a:prstGeom prst="rect">
            <a:avLst/>
          </a:prstGeom>
          <a:noFill/>
          <a:ln w="12700">
            <a:noFill/>
            <a:miter lim="800000"/>
            <a:headEnd type="none" w="lg" len="lg"/>
            <a:tailEnd type="none" w="lg" len="lg"/>
          </a:ln>
        </p:spPr>
        <p:txBody>
          <a:bodyPr wrap="none">
            <a:spAutoFit/>
          </a:bodyPr>
          <a:lstStyle/>
          <a:p>
            <a:r>
              <a:rPr lang="en-US"/>
              <a:t>+</a:t>
            </a:r>
          </a:p>
        </p:txBody>
      </p:sp>
      <p:sp>
        <p:nvSpPr>
          <p:cNvPr id="2060" name="Oval 77"/>
          <p:cNvSpPr>
            <a:spLocks noChangeArrowheads="1"/>
          </p:cNvSpPr>
          <p:nvPr/>
        </p:nvSpPr>
        <p:spPr bwMode="auto">
          <a:xfrm>
            <a:off x="5362575" y="25765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061" name="AutoShape 78"/>
          <p:cNvCxnSpPr>
            <a:cxnSpLocks noChangeShapeType="1"/>
            <a:stCxn id="2060" idx="6"/>
            <a:endCxn id="2101" idx="0"/>
          </p:cNvCxnSpPr>
          <p:nvPr/>
        </p:nvCxnSpPr>
        <p:spPr bwMode="auto">
          <a:xfrm>
            <a:off x="5494338" y="2638425"/>
            <a:ext cx="665162" cy="715963"/>
          </a:xfrm>
          <a:prstGeom prst="bentConnector2">
            <a:avLst/>
          </a:prstGeom>
          <a:noFill/>
          <a:ln w="12700">
            <a:solidFill>
              <a:schemeClr val="tx1"/>
            </a:solidFill>
            <a:miter lim="800000"/>
            <a:headEnd type="none" w="lg" len="lg"/>
            <a:tailEnd type="none" w="lg" len="lg"/>
          </a:ln>
        </p:spPr>
      </p:cxnSp>
      <p:grpSp>
        <p:nvGrpSpPr>
          <p:cNvPr id="2062" name="Group 79"/>
          <p:cNvGrpSpPr>
            <a:grpSpLocks/>
          </p:cNvGrpSpPr>
          <p:nvPr/>
        </p:nvGrpSpPr>
        <p:grpSpPr bwMode="auto">
          <a:xfrm>
            <a:off x="6083300" y="3354388"/>
            <a:ext cx="176213" cy="342900"/>
            <a:chOff x="2009" y="2933"/>
            <a:chExt cx="111" cy="216"/>
          </a:xfrm>
        </p:grpSpPr>
        <p:sp>
          <p:nvSpPr>
            <p:cNvPr id="2101" name="Line 80"/>
            <p:cNvSpPr>
              <a:spLocks noChangeShapeType="1"/>
            </p:cNvSpPr>
            <p:nvPr/>
          </p:nvSpPr>
          <p:spPr bwMode="auto">
            <a:xfrm>
              <a:off x="2057" y="2933"/>
              <a:ext cx="63" cy="21"/>
            </a:xfrm>
            <a:prstGeom prst="line">
              <a:avLst/>
            </a:prstGeom>
            <a:noFill/>
            <a:ln w="12700">
              <a:solidFill>
                <a:schemeClr val="tx1"/>
              </a:solidFill>
              <a:round/>
              <a:headEnd type="none" w="lg" len="lg"/>
              <a:tailEnd type="none" w="lg" len="lg"/>
            </a:ln>
          </p:spPr>
          <p:txBody>
            <a:bodyPr/>
            <a:lstStyle/>
            <a:p>
              <a:endParaRPr lang="en-US"/>
            </a:p>
          </p:txBody>
        </p:sp>
        <p:sp>
          <p:nvSpPr>
            <p:cNvPr id="2102" name="Line 81"/>
            <p:cNvSpPr>
              <a:spLocks noChangeShapeType="1"/>
            </p:cNvSpPr>
            <p:nvPr/>
          </p:nvSpPr>
          <p:spPr bwMode="auto">
            <a:xfrm flipH="1">
              <a:off x="2009" y="2954"/>
              <a:ext cx="108" cy="18"/>
            </a:xfrm>
            <a:prstGeom prst="line">
              <a:avLst/>
            </a:prstGeom>
            <a:noFill/>
            <a:ln w="12700">
              <a:solidFill>
                <a:schemeClr val="tx1"/>
              </a:solidFill>
              <a:round/>
              <a:headEnd type="none" w="lg" len="lg"/>
              <a:tailEnd type="none" w="lg" len="lg"/>
            </a:ln>
          </p:spPr>
          <p:txBody>
            <a:bodyPr/>
            <a:lstStyle/>
            <a:p>
              <a:endParaRPr lang="en-US"/>
            </a:p>
          </p:txBody>
        </p:sp>
        <p:sp>
          <p:nvSpPr>
            <p:cNvPr id="2103" name="Line 82"/>
            <p:cNvSpPr>
              <a:spLocks noChangeShapeType="1"/>
            </p:cNvSpPr>
            <p:nvPr/>
          </p:nvSpPr>
          <p:spPr bwMode="auto">
            <a:xfrm>
              <a:off x="2009" y="3125"/>
              <a:ext cx="57" cy="24"/>
            </a:xfrm>
            <a:prstGeom prst="line">
              <a:avLst/>
            </a:prstGeom>
            <a:noFill/>
            <a:ln w="12700">
              <a:solidFill>
                <a:schemeClr val="tx1"/>
              </a:solidFill>
              <a:round/>
              <a:headEnd type="none" w="lg" len="lg"/>
              <a:tailEnd type="none" w="lg" len="lg"/>
            </a:ln>
          </p:spPr>
          <p:txBody>
            <a:bodyPr/>
            <a:lstStyle/>
            <a:p>
              <a:endParaRPr lang="en-US"/>
            </a:p>
          </p:txBody>
        </p:sp>
        <p:sp>
          <p:nvSpPr>
            <p:cNvPr id="2104" name="Line 83"/>
            <p:cNvSpPr>
              <a:spLocks noChangeShapeType="1"/>
            </p:cNvSpPr>
            <p:nvPr/>
          </p:nvSpPr>
          <p:spPr bwMode="auto">
            <a:xfrm>
              <a:off x="2012" y="2975"/>
              <a:ext cx="105" cy="42"/>
            </a:xfrm>
            <a:prstGeom prst="line">
              <a:avLst/>
            </a:prstGeom>
            <a:noFill/>
            <a:ln w="12700">
              <a:solidFill>
                <a:schemeClr val="tx1"/>
              </a:solidFill>
              <a:round/>
              <a:headEnd type="none" w="lg" len="lg"/>
              <a:tailEnd type="none" w="lg" len="lg"/>
            </a:ln>
          </p:spPr>
          <p:txBody>
            <a:bodyPr/>
            <a:lstStyle/>
            <a:p>
              <a:endParaRPr lang="en-US"/>
            </a:p>
          </p:txBody>
        </p:sp>
        <p:sp>
          <p:nvSpPr>
            <p:cNvPr id="2105" name="Line 84"/>
            <p:cNvSpPr>
              <a:spLocks noChangeShapeType="1"/>
            </p:cNvSpPr>
            <p:nvPr/>
          </p:nvSpPr>
          <p:spPr bwMode="auto">
            <a:xfrm flipH="1">
              <a:off x="2012" y="3020"/>
              <a:ext cx="108" cy="27"/>
            </a:xfrm>
            <a:prstGeom prst="line">
              <a:avLst/>
            </a:prstGeom>
            <a:noFill/>
            <a:ln w="12700">
              <a:solidFill>
                <a:schemeClr val="tx1"/>
              </a:solidFill>
              <a:round/>
              <a:headEnd type="none" w="lg" len="lg"/>
              <a:tailEnd type="none" w="lg" len="lg"/>
            </a:ln>
          </p:spPr>
          <p:txBody>
            <a:bodyPr/>
            <a:lstStyle/>
            <a:p>
              <a:endParaRPr lang="en-US"/>
            </a:p>
          </p:txBody>
        </p:sp>
        <p:sp>
          <p:nvSpPr>
            <p:cNvPr id="2106" name="Line 85"/>
            <p:cNvSpPr>
              <a:spLocks noChangeShapeType="1"/>
            </p:cNvSpPr>
            <p:nvPr/>
          </p:nvSpPr>
          <p:spPr bwMode="auto">
            <a:xfrm>
              <a:off x="2012" y="304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07" name="Line 86"/>
            <p:cNvSpPr>
              <a:spLocks noChangeShapeType="1"/>
            </p:cNvSpPr>
            <p:nvPr/>
          </p:nvSpPr>
          <p:spPr bwMode="auto">
            <a:xfrm flipH="1">
              <a:off x="2012" y="309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63" name="Oval 92"/>
          <p:cNvSpPr>
            <a:spLocks noChangeArrowheads="1"/>
          </p:cNvSpPr>
          <p:nvPr/>
        </p:nvSpPr>
        <p:spPr bwMode="auto">
          <a:xfrm>
            <a:off x="5362575" y="43291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064" name="AutoShape 93"/>
          <p:cNvCxnSpPr>
            <a:cxnSpLocks noChangeShapeType="1"/>
            <a:stCxn id="2063" idx="6"/>
            <a:endCxn id="2103" idx="1"/>
          </p:cNvCxnSpPr>
          <p:nvPr/>
        </p:nvCxnSpPr>
        <p:spPr bwMode="auto">
          <a:xfrm flipV="1">
            <a:off x="5494338" y="3697288"/>
            <a:ext cx="679450" cy="693737"/>
          </a:xfrm>
          <a:prstGeom prst="bentConnector2">
            <a:avLst/>
          </a:prstGeom>
          <a:noFill/>
          <a:ln w="12700">
            <a:solidFill>
              <a:schemeClr val="tx1"/>
            </a:solidFill>
            <a:miter lim="800000"/>
            <a:headEnd type="none" w="lg" len="lg"/>
            <a:tailEnd type="none" w="lg" len="lg"/>
          </a:ln>
        </p:spPr>
      </p:cxnSp>
      <p:grpSp>
        <p:nvGrpSpPr>
          <p:cNvPr id="2065" name="Group 144"/>
          <p:cNvGrpSpPr>
            <a:grpSpLocks/>
          </p:cNvGrpSpPr>
          <p:nvPr/>
        </p:nvGrpSpPr>
        <p:grpSpPr bwMode="auto">
          <a:xfrm>
            <a:off x="6575425" y="3641725"/>
            <a:ext cx="449263" cy="450850"/>
            <a:chOff x="4172" y="2548"/>
            <a:chExt cx="283" cy="284"/>
          </a:xfrm>
        </p:grpSpPr>
        <p:sp>
          <p:nvSpPr>
            <p:cNvPr id="2099" name="AutoShape 129"/>
            <p:cNvSpPr>
              <a:spLocks noChangeArrowheads="1"/>
            </p:cNvSpPr>
            <p:nvPr/>
          </p:nvSpPr>
          <p:spPr bwMode="auto">
            <a:xfrm>
              <a:off x="4172" y="2548"/>
              <a:ext cx="283" cy="284"/>
            </a:xfrm>
            <a:prstGeom prst="diamond">
              <a:avLst/>
            </a:prstGeom>
            <a:noFill/>
            <a:ln w="12700">
              <a:solidFill>
                <a:schemeClr val="tx1"/>
              </a:solidFill>
              <a:miter lim="800000"/>
              <a:headEnd type="none" w="lg" len="lg"/>
              <a:tailEnd type="none" w="lg" len="lg"/>
            </a:ln>
          </p:spPr>
          <p:txBody>
            <a:bodyPr wrap="none" anchor="ctr"/>
            <a:lstStyle/>
            <a:p>
              <a:endParaRPr lang="en-US"/>
            </a:p>
          </p:txBody>
        </p:sp>
        <p:sp>
          <p:nvSpPr>
            <p:cNvPr id="2100" name="Text Box 130"/>
            <p:cNvSpPr txBox="1">
              <a:spLocks noChangeArrowheads="1"/>
            </p:cNvSpPr>
            <p:nvPr/>
          </p:nvSpPr>
          <p:spPr bwMode="auto">
            <a:xfrm>
              <a:off x="4229" y="2558"/>
              <a:ext cx="170" cy="269"/>
            </a:xfrm>
            <a:prstGeom prst="rect">
              <a:avLst/>
            </a:prstGeom>
            <a:noFill/>
            <a:ln w="12700">
              <a:noFill/>
              <a:miter lim="800000"/>
              <a:headEnd type="none" w="lg" len="lg"/>
              <a:tailEnd type="none" w="lg" len="lg"/>
            </a:ln>
          </p:spPr>
          <p:txBody>
            <a:bodyPr wrap="none">
              <a:spAutoFit/>
            </a:bodyPr>
            <a:lstStyle/>
            <a:p>
              <a:r>
                <a:rPr lang="en-US" sz="1200"/>
                <a:t>+</a:t>
              </a:r>
            </a:p>
            <a:p>
              <a:r>
                <a:rPr lang="en-US" sz="1000"/>
                <a:t>–</a:t>
              </a:r>
            </a:p>
          </p:txBody>
        </p:sp>
      </p:grpSp>
      <p:sp>
        <p:nvSpPr>
          <p:cNvPr id="2066" name="Oval 131"/>
          <p:cNvSpPr>
            <a:spLocks noChangeArrowheads="1"/>
          </p:cNvSpPr>
          <p:nvPr/>
        </p:nvSpPr>
        <p:spPr bwMode="auto">
          <a:xfrm>
            <a:off x="8583613" y="350678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2067" name="Group 132"/>
          <p:cNvGrpSpPr>
            <a:grpSpLocks/>
          </p:cNvGrpSpPr>
          <p:nvPr/>
        </p:nvGrpSpPr>
        <p:grpSpPr bwMode="auto">
          <a:xfrm rot="5400000" flipH="1" flipV="1">
            <a:off x="7244557" y="3340893"/>
            <a:ext cx="177800" cy="455613"/>
            <a:chOff x="3450" y="2313"/>
            <a:chExt cx="111" cy="216"/>
          </a:xfrm>
        </p:grpSpPr>
        <p:sp>
          <p:nvSpPr>
            <p:cNvPr id="2092" name="Line 1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93" name="Line 1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94" name="Line 1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95" name="Line 1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96" name="Line 1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97" name="Line 1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98" name="Line 1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068" name="AutoShape 140"/>
          <p:cNvCxnSpPr>
            <a:cxnSpLocks noChangeShapeType="1"/>
            <a:stCxn id="2100" idx="0"/>
            <a:endCxn id="2092" idx="0"/>
          </p:cNvCxnSpPr>
          <p:nvPr/>
        </p:nvCxnSpPr>
        <p:spPr bwMode="auto">
          <a:xfrm rot="-5400000">
            <a:off x="6915150" y="3465513"/>
            <a:ext cx="77787" cy="306388"/>
          </a:xfrm>
          <a:prstGeom prst="bentConnector2">
            <a:avLst/>
          </a:prstGeom>
          <a:noFill/>
          <a:ln w="12700">
            <a:solidFill>
              <a:schemeClr val="tx1"/>
            </a:solidFill>
            <a:miter lim="800000"/>
            <a:headEnd type="none" w="lg" len="lg"/>
            <a:tailEnd type="none" w="lg" len="lg"/>
          </a:ln>
        </p:spPr>
      </p:cxnSp>
      <p:cxnSp>
        <p:nvCxnSpPr>
          <p:cNvPr id="2069" name="AutoShape 141"/>
          <p:cNvCxnSpPr>
            <a:cxnSpLocks noChangeShapeType="1"/>
            <a:stCxn id="2066" idx="2"/>
            <a:endCxn id="2094" idx="1"/>
          </p:cNvCxnSpPr>
          <p:nvPr/>
        </p:nvCxnSpPr>
        <p:spPr bwMode="auto">
          <a:xfrm flipH="1" flipV="1">
            <a:off x="7562850" y="3563938"/>
            <a:ext cx="1020763" cy="4762"/>
          </a:xfrm>
          <a:prstGeom prst="straightConnector1">
            <a:avLst/>
          </a:prstGeom>
          <a:noFill/>
          <a:ln w="12700">
            <a:solidFill>
              <a:schemeClr val="tx1"/>
            </a:solidFill>
            <a:round/>
            <a:headEnd type="none" w="lg" len="lg"/>
            <a:tailEnd type="none" w="lg" len="lg"/>
          </a:ln>
        </p:spPr>
      </p:cxnSp>
      <p:sp>
        <p:nvSpPr>
          <p:cNvPr id="2070" name="Text Box 142"/>
          <p:cNvSpPr txBox="1">
            <a:spLocks noChangeArrowheads="1"/>
          </p:cNvSpPr>
          <p:nvPr/>
        </p:nvSpPr>
        <p:spPr bwMode="auto">
          <a:xfrm>
            <a:off x="7045325" y="3141663"/>
            <a:ext cx="523875" cy="336550"/>
          </a:xfrm>
          <a:prstGeom prst="rect">
            <a:avLst/>
          </a:prstGeom>
          <a:noFill/>
          <a:ln w="12700">
            <a:noFill/>
            <a:miter lim="800000"/>
            <a:headEnd type="none" w="lg" len="lg"/>
            <a:tailEnd type="none" w="lg" len="lg"/>
          </a:ln>
        </p:spPr>
        <p:txBody>
          <a:bodyPr wrap="none">
            <a:spAutoFit/>
          </a:bodyPr>
          <a:lstStyle/>
          <a:p>
            <a:r>
              <a:rPr lang="en-US" b="1"/>
              <a:t>R</a:t>
            </a:r>
            <a:r>
              <a:rPr lang="en-US" b="1" baseline="-25000"/>
              <a:t>out</a:t>
            </a:r>
            <a:endParaRPr lang="en-US" b="1"/>
          </a:p>
        </p:txBody>
      </p:sp>
      <p:grpSp>
        <p:nvGrpSpPr>
          <p:cNvPr id="2071" name="Group 145"/>
          <p:cNvGrpSpPr>
            <a:grpSpLocks/>
          </p:cNvGrpSpPr>
          <p:nvPr/>
        </p:nvGrpSpPr>
        <p:grpSpPr bwMode="auto">
          <a:xfrm>
            <a:off x="6686550" y="4081463"/>
            <a:ext cx="228600" cy="188912"/>
            <a:chOff x="1235" y="3264"/>
            <a:chExt cx="288" cy="216"/>
          </a:xfrm>
        </p:grpSpPr>
        <p:grpSp>
          <p:nvGrpSpPr>
            <p:cNvPr id="2087" name="Group 146"/>
            <p:cNvGrpSpPr>
              <a:grpSpLocks/>
            </p:cNvGrpSpPr>
            <p:nvPr/>
          </p:nvGrpSpPr>
          <p:grpSpPr bwMode="auto">
            <a:xfrm>
              <a:off x="1235" y="3383"/>
              <a:ext cx="288" cy="97"/>
              <a:chOff x="1235" y="3383"/>
              <a:chExt cx="288" cy="97"/>
            </a:xfrm>
          </p:grpSpPr>
          <p:sp>
            <p:nvSpPr>
              <p:cNvPr id="2089" name="Freeform 147"/>
              <p:cNvSpPr>
                <a:spLocks/>
              </p:cNvSpPr>
              <p:nvPr/>
            </p:nvSpPr>
            <p:spPr bwMode="auto">
              <a:xfrm>
                <a:off x="1235" y="3383"/>
                <a:ext cx="288" cy="1"/>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2090" name="Line 148"/>
              <p:cNvSpPr>
                <a:spLocks noChangeShapeType="1"/>
              </p:cNvSpPr>
              <p:nvPr/>
            </p:nvSpPr>
            <p:spPr bwMode="auto">
              <a:xfrm>
                <a:off x="1277" y="3432"/>
                <a:ext cx="198" cy="0"/>
              </a:xfrm>
              <a:prstGeom prst="line">
                <a:avLst/>
              </a:prstGeom>
              <a:noFill/>
              <a:ln w="12700">
                <a:solidFill>
                  <a:schemeClr val="tx1"/>
                </a:solidFill>
                <a:round/>
                <a:headEnd type="none" w="lg" len="lg"/>
                <a:tailEnd type="none" w="lg" len="lg"/>
              </a:ln>
            </p:spPr>
            <p:txBody>
              <a:bodyPr/>
              <a:lstStyle/>
              <a:p>
                <a:endParaRPr lang="en-US"/>
              </a:p>
            </p:txBody>
          </p:sp>
          <p:sp>
            <p:nvSpPr>
              <p:cNvPr id="2091" name="Line 149"/>
              <p:cNvSpPr>
                <a:spLocks noChangeShapeType="1"/>
              </p:cNvSpPr>
              <p:nvPr/>
            </p:nvSpPr>
            <p:spPr bwMode="auto">
              <a:xfrm>
                <a:off x="1325" y="3480"/>
                <a:ext cx="102" cy="0"/>
              </a:xfrm>
              <a:prstGeom prst="line">
                <a:avLst/>
              </a:prstGeom>
              <a:noFill/>
              <a:ln w="12700">
                <a:solidFill>
                  <a:schemeClr val="tx1"/>
                </a:solidFill>
                <a:round/>
                <a:headEnd type="none" w="lg" len="lg"/>
                <a:tailEnd type="none" w="lg" len="lg"/>
              </a:ln>
            </p:spPr>
            <p:txBody>
              <a:bodyPr/>
              <a:lstStyle/>
              <a:p>
                <a:endParaRPr lang="en-US"/>
              </a:p>
            </p:txBody>
          </p:sp>
        </p:grpSp>
        <p:cxnSp>
          <p:nvCxnSpPr>
            <p:cNvPr id="2088" name="AutoShape 150"/>
            <p:cNvCxnSpPr>
              <a:cxnSpLocks noChangeShapeType="1"/>
              <a:stCxn id="2089" idx="1"/>
            </p:cNvCxnSpPr>
            <p:nvPr/>
          </p:nvCxnSpPr>
          <p:spPr bwMode="auto">
            <a:xfrm flipH="1" flipV="1">
              <a:off x="1384" y="3264"/>
              <a:ext cx="3" cy="119"/>
            </a:xfrm>
            <a:prstGeom prst="straightConnector1">
              <a:avLst/>
            </a:prstGeom>
            <a:noFill/>
            <a:ln w="12700">
              <a:solidFill>
                <a:schemeClr val="tx1"/>
              </a:solidFill>
              <a:round/>
              <a:headEnd type="none" w="lg" len="lg"/>
              <a:tailEnd type="none" w="lg" len="lg"/>
            </a:ln>
          </p:spPr>
        </p:cxnSp>
      </p:grpSp>
      <p:sp>
        <p:nvSpPr>
          <p:cNvPr id="2072" name="Text Box 151"/>
          <p:cNvSpPr txBox="1">
            <a:spLocks noChangeArrowheads="1"/>
          </p:cNvSpPr>
          <p:nvPr/>
        </p:nvSpPr>
        <p:spPr bwMode="auto">
          <a:xfrm>
            <a:off x="6257925" y="3103563"/>
            <a:ext cx="446088" cy="336550"/>
          </a:xfrm>
          <a:prstGeom prst="rect">
            <a:avLst/>
          </a:prstGeom>
          <a:noFill/>
          <a:ln w="12700">
            <a:noFill/>
            <a:miter lim="800000"/>
            <a:headEnd type="none" w="lg" len="lg"/>
            <a:tailEnd type="none" w="lg" len="lg"/>
          </a:ln>
        </p:spPr>
        <p:txBody>
          <a:bodyPr wrap="none">
            <a:spAutoFit/>
          </a:bodyPr>
          <a:lstStyle/>
          <a:p>
            <a:r>
              <a:rPr lang="en-US" b="1"/>
              <a:t>R</a:t>
            </a:r>
            <a:r>
              <a:rPr lang="en-US" b="1" baseline="-25000"/>
              <a:t>in</a:t>
            </a:r>
            <a:endParaRPr lang="en-US" b="1"/>
          </a:p>
        </p:txBody>
      </p:sp>
      <p:sp>
        <p:nvSpPr>
          <p:cNvPr id="2073" name="Line 152"/>
          <p:cNvSpPr>
            <a:spLocks noChangeShapeType="1"/>
          </p:cNvSpPr>
          <p:nvPr/>
        </p:nvSpPr>
        <p:spPr bwMode="auto">
          <a:xfrm flipV="1">
            <a:off x="5362575" y="2476500"/>
            <a:ext cx="452438" cy="1588"/>
          </a:xfrm>
          <a:prstGeom prst="line">
            <a:avLst/>
          </a:prstGeom>
          <a:noFill/>
          <a:ln w="12700">
            <a:solidFill>
              <a:schemeClr val="tx1"/>
            </a:solidFill>
            <a:round/>
            <a:headEnd type="none" w="lg" len="lg"/>
            <a:tailEnd type="stealth" w="lg" len="lg"/>
          </a:ln>
        </p:spPr>
        <p:txBody>
          <a:bodyPr/>
          <a:lstStyle/>
          <a:p>
            <a:endParaRPr lang="en-US"/>
          </a:p>
        </p:txBody>
      </p:sp>
      <p:sp>
        <p:nvSpPr>
          <p:cNvPr id="2074" name="Text Box 153"/>
          <p:cNvSpPr txBox="1">
            <a:spLocks noChangeArrowheads="1"/>
          </p:cNvSpPr>
          <p:nvPr/>
        </p:nvSpPr>
        <p:spPr bwMode="auto">
          <a:xfrm>
            <a:off x="5408613" y="2133600"/>
            <a:ext cx="311150" cy="336550"/>
          </a:xfrm>
          <a:prstGeom prst="rect">
            <a:avLst/>
          </a:prstGeom>
          <a:noFill/>
          <a:ln w="12700">
            <a:noFill/>
            <a:miter lim="800000"/>
            <a:headEnd type="none" w="lg" len="lg"/>
            <a:tailEnd type="none" w="lg" len="lg"/>
          </a:ln>
        </p:spPr>
        <p:txBody>
          <a:bodyPr wrap="none">
            <a:spAutoFit/>
          </a:bodyPr>
          <a:lstStyle/>
          <a:p>
            <a:r>
              <a:rPr lang="en-US" b="1" i="1"/>
              <a:t>i</a:t>
            </a:r>
            <a:r>
              <a:rPr lang="en-US" b="1" baseline="-25000"/>
              <a:t>1</a:t>
            </a:r>
          </a:p>
        </p:txBody>
      </p:sp>
      <p:sp>
        <p:nvSpPr>
          <p:cNvPr id="2075" name="Text Box 154"/>
          <p:cNvSpPr txBox="1">
            <a:spLocks noChangeArrowheads="1"/>
          </p:cNvSpPr>
          <p:nvPr/>
        </p:nvSpPr>
        <p:spPr bwMode="auto">
          <a:xfrm>
            <a:off x="6122988" y="3810000"/>
            <a:ext cx="749300" cy="336550"/>
          </a:xfrm>
          <a:prstGeom prst="rect">
            <a:avLst/>
          </a:prstGeom>
          <a:noFill/>
          <a:ln w="12700">
            <a:noFill/>
            <a:miter lim="800000"/>
            <a:headEnd type="none" w="lg" len="lg"/>
            <a:tailEnd type="none" w="lg" len="lg"/>
          </a:ln>
        </p:spPr>
        <p:txBody>
          <a:bodyPr wrap="none">
            <a:spAutoFit/>
          </a:bodyPr>
          <a:lstStyle/>
          <a:p>
            <a:r>
              <a:rPr lang="en-US" sz="1600" b="1"/>
              <a:t>A</a:t>
            </a:r>
            <a:r>
              <a:rPr lang="en-US" sz="1600" b="1" baseline="-25000"/>
              <a:t>OL</a:t>
            </a:r>
            <a:r>
              <a:rPr lang="en-US" sz="1600" b="1"/>
              <a:t>v</a:t>
            </a:r>
            <a:r>
              <a:rPr lang="en-US" sz="1600" b="1" baseline="-25000"/>
              <a:t>in</a:t>
            </a:r>
            <a:endParaRPr lang="en-US" sz="1600" b="1"/>
          </a:p>
        </p:txBody>
      </p:sp>
      <p:sp>
        <p:nvSpPr>
          <p:cNvPr id="2076" name="Text Box 155"/>
          <p:cNvSpPr txBox="1">
            <a:spLocks noChangeArrowheads="1"/>
          </p:cNvSpPr>
          <p:nvPr/>
        </p:nvSpPr>
        <p:spPr bwMode="auto">
          <a:xfrm>
            <a:off x="8455025" y="3552825"/>
            <a:ext cx="355600" cy="1323975"/>
          </a:xfrm>
          <a:prstGeom prst="rect">
            <a:avLst/>
          </a:prstGeom>
          <a:noFill/>
          <a:ln w="12700">
            <a:noFill/>
            <a:miter lim="800000"/>
            <a:headEnd type="none" w="lg" len="lg"/>
            <a:tailEnd type="none" w="lg" len="lg"/>
          </a:ln>
        </p:spPr>
        <p:txBody>
          <a:bodyPr wrap="none">
            <a:spAutoFit/>
          </a:bodyPr>
          <a:lstStyle/>
          <a:p>
            <a:r>
              <a:rPr lang="en-US" sz="1600"/>
              <a:t>+</a:t>
            </a:r>
          </a:p>
          <a:p>
            <a:endParaRPr lang="en-US" sz="1600"/>
          </a:p>
          <a:p>
            <a:r>
              <a:rPr lang="en-US" sz="1600" b="1"/>
              <a:t>v</a:t>
            </a:r>
            <a:r>
              <a:rPr lang="en-US" sz="1600" b="1" baseline="-25000"/>
              <a:t>o</a:t>
            </a:r>
          </a:p>
          <a:p>
            <a:endParaRPr lang="en-US" sz="1600"/>
          </a:p>
          <a:p>
            <a:r>
              <a:rPr lang="en-US" sz="1600"/>
              <a:t>–</a:t>
            </a:r>
          </a:p>
        </p:txBody>
      </p:sp>
      <p:sp>
        <p:nvSpPr>
          <p:cNvPr id="2077" name="Oval 156"/>
          <p:cNvSpPr>
            <a:spLocks noChangeArrowheads="1"/>
          </p:cNvSpPr>
          <p:nvPr/>
        </p:nvSpPr>
        <p:spPr bwMode="auto">
          <a:xfrm>
            <a:off x="8545513" y="4906963"/>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78" name="Text Box 157"/>
          <p:cNvSpPr txBox="1">
            <a:spLocks noChangeArrowheads="1"/>
          </p:cNvSpPr>
          <p:nvPr/>
        </p:nvSpPr>
        <p:spPr bwMode="auto">
          <a:xfrm>
            <a:off x="5365750" y="2876550"/>
            <a:ext cx="401638" cy="1314450"/>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in</a:t>
            </a:r>
          </a:p>
          <a:p>
            <a:endParaRPr lang="en-US"/>
          </a:p>
          <a:p>
            <a:r>
              <a:rPr lang="en-US"/>
              <a:t>+</a:t>
            </a:r>
          </a:p>
        </p:txBody>
      </p:sp>
      <p:sp>
        <p:nvSpPr>
          <p:cNvPr id="2079" name="Text Box 158"/>
          <p:cNvSpPr txBox="1">
            <a:spLocks noChangeArrowheads="1"/>
          </p:cNvSpPr>
          <p:nvPr/>
        </p:nvSpPr>
        <p:spPr bwMode="auto">
          <a:xfrm>
            <a:off x="5057775" y="2438400"/>
            <a:ext cx="355600" cy="336550"/>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sp>
        <p:nvSpPr>
          <p:cNvPr id="2080" name="Text Box 159"/>
          <p:cNvSpPr txBox="1">
            <a:spLocks noChangeArrowheads="1"/>
          </p:cNvSpPr>
          <p:nvPr/>
        </p:nvSpPr>
        <p:spPr bwMode="auto">
          <a:xfrm>
            <a:off x="5057775" y="4191000"/>
            <a:ext cx="365125" cy="336550"/>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graphicFrame>
        <p:nvGraphicFramePr>
          <p:cNvPr id="2050" name="Object 165"/>
          <p:cNvGraphicFramePr>
            <a:graphicFrameLocks noChangeAspect="1"/>
          </p:cNvGraphicFramePr>
          <p:nvPr>
            <p:ph sz="half" idx="2"/>
          </p:nvPr>
        </p:nvGraphicFramePr>
        <p:xfrm>
          <a:off x="546100" y="3454400"/>
          <a:ext cx="2425700" cy="2032000"/>
        </p:xfrm>
        <a:graphic>
          <a:graphicData uri="http://schemas.openxmlformats.org/presentationml/2006/ole">
            <p:oleObj spid="_x0000_s2050" name="Equation" r:id="rId3" imgW="1091880" imgH="914400" progId="Equation.3">
              <p:embed/>
            </p:oleObj>
          </a:graphicData>
        </a:graphic>
      </p:graphicFrame>
      <p:sp>
        <p:nvSpPr>
          <p:cNvPr id="2081" name="Text Box 153"/>
          <p:cNvSpPr txBox="1">
            <a:spLocks noChangeArrowheads="1"/>
          </p:cNvSpPr>
          <p:nvPr/>
        </p:nvSpPr>
        <p:spPr bwMode="auto">
          <a:xfrm>
            <a:off x="5410200" y="4508500"/>
            <a:ext cx="311150" cy="338138"/>
          </a:xfrm>
          <a:prstGeom prst="rect">
            <a:avLst/>
          </a:prstGeom>
          <a:noFill/>
          <a:ln w="12700">
            <a:noFill/>
            <a:miter lim="800000"/>
            <a:headEnd type="none" w="lg" len="lg"/>
            <a:tailEnd type="none" w="lg" len="lg"/>
          </a:ln>
        </p:spPr>
        <p:txBody>
          <a:bodyPr wrap="none">
            <a:spAutoFit/>
          </a:bodyPr>
          <a:lstStyle/>
          <a:p>
            <a:r>
              <a:rPr lang="en-US" b="1" i="1"/>
              <a:t>i</a:t>
            </a:r>
            <a:r>
              <a:rPr lang="en-US" b="1" baseline="-25000"/>
              <a:t>2</a:t>
            </a:r>
          </a:p>
        </p:txBody>
      </p:sp>
      <p:sp>
        <p:nvSpPr>
          <p:cNvPr id="2082" name="Line 152"/>
          <p:cNvSpPr>
            <a:spLocks noChangeShapeType="1"/>
          </p:cNvSpPr>
          <p:nvPr/>
        </p:nvSpPr>
        <p:spPr bwMode="auto">
          <a:xfrm flipV="1">
            <a:off x="5354638" y="4546600"/>
            <a:ext cx="452437" cy="1588"/>
          </a:xfrm>
          <a:prstGeom prst="line">
            <a:avLst/>
          </a:prstGeom>
          <a:noFill/>
          <a:ln w="12700">
            <a:solidFill>
              <a:schemeClr val="tx1"/>
            </a:solidFill>
            <a:round/>
            <a:headEnd type="none" w="lg" len="lg"/>
            <a:tailEnd type="stealth" w="lg" len="lg"/>
          </a:ln>
        </p:spPr>
        <p:txBody>
          <a:bodyPr/>
          <a:lstStyle/>
          <a:p>
            <a:endParaRPr lang="en-US"/>
          </a:p>
        </p:txBody>
      </p:sp>
      <p:sp>
        <p:nvSpPr>
          <p:cNvPr id="2083" name="Text Box 85"/>
          <p:cNvSpPr txBox="1">
            <a:spLocks noChangeArrowheads="1"/>
          </p:cNvSpPr>
          <p:nvPr/>
        </p:nvSpPr>
        <p:spPr bwMode="auto">
          <a:xfrm>
            <a:off x="3206750" y="2895600"/>
            <a:ext cx="1828800" cy="593725"/>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Ideally </a:t>
            </a:r>
            <a:r>
              <a:rPr lang="en-US" b="1" i="1"/>
              <a:t>i</a:t>
            </a:r>
            <a:r>
              <a:rPr lang="en-US" b="1" i="1" baseline="-25000"/>
              <a:t>1</a:t>
            </a:r>
            <a:r>
              <a:rPr lang="en-US"/>
              <a:t> = </a:t>
            </a:r>
            <a:r>
              <a:rPr lang="en-US" b="1" i="1"/>
              <a:t>i</a:t>
            </a:r>
            <a:r>
              <a:rPr lang="en-US" b="1" i="1" baseline="-25000"/>
              <a:t>2</a:t>
            </a:r>
            <a:r>
              <a:rPr lang="en-US"/>
              <a:t> = 0</a:t>
            </a:r>
          </a:p>
          <a:p>
            <a:pPr algn="l"/>
            <a:r>
              <a:rPr lang="en-US"/>
              <a:t>(since </a:t>
            </a:r>
            <a:r>
              <a:rPr lang="en-US" b="1"/>
              <a:t>R</a:t>
            </a:r>
            <a:r>
              <a:rPr lang="en-US" b="1" baseline="-25000"/>
              <a:t>in</a:t>
            </a:r>
            <a:r>
              <a:rPr lang="en-US"/>
              <a:t> → ∞)</a:t>
            </a:r>
          </a:p>
        </p:txBody>
      </p:sp>
      <p:sp>
        <p:nvSpPr>
          <p:cNvPr id="2084" name="Oval 92"/>
          <p:cNvSpPr>
            <a:spLocks noChangeArrowheads="1"/>
          </p:cNvSpPr>
          <p:nvPr/>
        </p:nvSpPr>
        <p:spPr bwMode="auto">
          <a:xfrm>
            <a:off x="914400" y="5080000"/>
            <a:ext cx="1143000" cy="406400"/>
          </a:xfrm>
          <a:prstGeom prst="ellipse">
            <a:avLst/>
          </a:prstGeom>
          <a:noFill/>
          <a:ln w="12700" algn="ctr">
            <a:solidFill>
              <a:srgbClr val="800000"/>
            </a:solidFill>
            <a:round/>
            <a:headEnd type="none" w="lg" len="lg"/>
            <a:tailEnd type="stealth" w="lg" len="lg"/>
          </a:ln>
        </p:spPr>
        <p:txBody>
          <a:bodyPr/>
          <a:lstStyle/>
          <a:p>
            <a:endParaRPr lang="en-US"/>
          </a:p>
        </p:txBody>
      </p:sp>
      <p:sp>
        <p:nvSpPr>
          <p:cNvPr id="2085" name="Text Box 85"/>
          <p:cNvSpPr txBox="1">
            <a:spLocks noChangeArrowheads="1"/>
          </p:cNvSpPr>
          <p:nvPr/>
        </p:nvSpPr>
        <p:spPr bwMode="auto">
          <a:xfrm>
            <a:off x="3349625" y="5486400"/>
            <a:ext cx="2909888" cy="646113"/>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What happens as </a:t>
            </a:r>
            <a:r>
              <a:rPr lang="en-US" b="1"/>
              <a:t>A</a:t>
            </a:r>
            <a:r>
              <a:rPr lang="en-US" b="1" baseline="-25000"/>
              <a:t>OL</a:t>
            </a:r>
            <a:r>
              <a:rPr lang="en-US"/>
              <a:t> → ∞ ?</a:t>
            </a:r>
          </a:p>
          <a:p>
            <a:pPr algn="l"/>
            <a:r>
              <a:rPr lang="en-US"/>
              <a:t>→ </a:t>
            </a:r>
            <a:r>
              <a:rPr lang="en-US" b="1"/>
              <a:t>v</a:t>
            </a:r>
            <a:r>
              <a:rPr lang="en-US" b="1" baseline="30000"/>
              <a:t>–  </a:t>
            </a:r>
            <a:r>
              <a:rPr lang="en-US" b="1"/>
              <a:t>≈ v</a:t>
            </a:r>
            <a:r>
              <a:rPr lang="en-US" b="1" baseline="30000"/>
              <a:t>+</a:t>
            </a:r>
            <a:r>
              <a:rPr lang="en-US" b="1"/>
              <a:t> </a:t>
            </a:r>
            <a:endParaRPr lang="en-US"/>
          </a:p>
        </p:txBody>
      </p:sp>
      <p:cxnSp>
        <p:nvCxnSpPr>
          <p:cNvPr id="2086" name="Shape 96"/>
          <p:cNvCxnSpPr>
            <a:cxnSpLocks noChangeShapeType="1"/>
            <a:stCxn id="2084" idx="4"/>
            <a:endCxn id="2085" idx="1"/>
          </p:cNvCxnSpPr>
          <p:nvPr/>
        </p:nvCxnSpPr>
        <p:spPr bwMode="auto">
          <a:xfrm rot="16200000" flipH="1">
            <a:off x="2255838" y="4716462"/>
            <a:ext cx="323850" cy="1863725"/>
          </a:xfrm>
          <a:prstGeom prst="bentConnector2">
            <a:avLst/>
          </a:prstGeom>
          <a:noFill/>
          <a:ln w="12700" algn="ctr">
            <a:solidFill>
              <a:schemeClr val="tx1"/>
            </a:solidFill>
            <a:round/>
            <a:headEnd type="none" w="lg" len="lg"/>
            <a:tailEnd type="arrow"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Oval 59"/>
          <p:cNvSpPr>
            <a:spLocks noChangeArrowheads="1"/>
          </p:cNvSpPr>
          <p:nvPr/>
        </p:nvSpPr>
        <p:spPr bwMode="auto">
          <a:xfrm>
            <a:off x="1676400" y="3429000"/>
            <a:ext cx="406400" cy="342900"/>
          </a:xfrm>
          <a:prstGeom prst="ellipse">
            <a:avLst/>
          </a:prstGeom>
          <a:solidFill>
            <a:srgbClr val="800000">
              <a:alpha val="20000"/>
            </a:srgbClr>
          </a:solidFill>
          <a:ln w="12700" algn="ctr">
            <a:solidFill>
              <a:schemeClr val="tx1"/>
            </a:solidFill>
            <a:round/>
            <a:headEnd type="none" w="lg" len="lg"/>
            <a:tailEnd type="stealth" w="lg" len="lg"/>
          </a:ln>
        </p:spPr>
        <p:txBody>
          <a:bodyPr/>
          <a:lstStyle/>
          <a:p>
            <a:endParaRPr lang="en-US"/>
          </a:p>
        </p:txBody>
      </p:sp>
      <p:sp>
        <p:nvSpPr>
          <p:cNvPr id="3076" name="Date Placeholder 5"/>
          <p:cNvSpPr>
            <a:spLocks noGrp="1"/>
          </p:cNvSpPr>
          <p:nvPr>
            <p:ph type="dt" sz="quarter" idx="10"/>
          </p:nvPr>
        </p:nvSpPr>
        <p:spPr>
          <a:noFill/>
        </p:spPr>
        <p:txBody>
          <a:bodyPr/>
          <a:lstStyle/>
          <a:p>
            <a:r>
              <a:rPr lang="en-US"/>
              <a:t>ECEN 301</a:t>
            </a:r>
          </a:p>
        </p:txBody>
      </p:sp>
      <p:sp>
        <p:nvSpPr>
          <p:cNvPr id="3077" name="Footer Placeholder 6"/>
          <p:cNvSpPr>
            <a:spLocks noGrp="1"/>
          </p:cNvSpPr>
          <p:nvPr>
            <p:ph type="ftr" sz="quarter" idx="11"/>
          </p:nvPr>
        </p:nvSpPr>
        <p:spPr>
          <a:noFill/>
        </p:spPr>
        <p:txBody>
          <a:bodyPr/>
          <a:lstStyle/>
          <a:p>
            <a:r>
              <a:rPr lang="en-US"/>
              <a:t>Discussion #17 – Operational Amplifiers</a:t>
            </a:r>
          </a:p>
        </p:txBody>
      </p:sp>
      <p:sp>
        <p:nvSpPr>
          <p:cNvPr id="3078" name="Slide Number Placeholder 7"/>
          <p:cNvSpPr>
            <a:spLocks noGrp="1"/>
          </p:cNvSpPr>
          <p:nvPr>
            <p:ph type="sldNum" sz="quarter" idx="12"/>
          </p:nvPr>
        </p:nvSpPr>
        <p:spPr>
          <a:noFill/>
        </p:spPr>
        <p:txBody>
          <a:bodyPr/>
          <a:lstStyle/>
          <a:p>
            <a:pPr lvl="1"/>
            <a:fld id="{3F8F502B-CD83-41EE-BD34-1459880BA6D9}" type="slidenum">
              <a:rPr lang="en-US"/>
              <a:pPr lvl="1"/>
              <a:t>6</a:t>
            </a:fld>
            <a:endParaRPr lang="en-US"/>
          </a:p>
        </p:txBody>
      </p:sp>
      <p:sp>
        <p:nvSpPr>
          <p:cNvPr id="3079" name="Rectangle 3"/>
          <p:cNvSpPr>
            <a:spLocks noGrp="1" noChangeArrowheads="1"/>
          </p:cNvSpPr>
          <p:nvPr>
            <p:ph type="title"/>
          </p:nvPr>
        </p:nvSpPr>
        <p:spPr/>
        <p:txBody>
          <a:bodyPr/>
          <a:lstStyle/>
          <a:p>
            <a:r>
              <a:rPr lang="en-US" smtClean="0"/>
              <a:t>Op-Amps – Closed-Loop Mode</a:t>
            </a:r>
          </a:p>
        </p:txBody>
      </p:sp>
      <p:grpSp>
        <p:nvGrpSpPr>
          <p:cNvPr id="3080" name="Group 65"/>
          <p:cNvGrpSpPr>
            <a:grpSpLocks/>
          </p:cNvGrpSpPr>
          <p:nvPr/>
        </p:nvGrpSpPr>
        <p:grpSpPr bwMode="auto">
          <a:xfrm>
            <a:off x="-11113" y="2405063"/>
            <a:ext cx="4202113" cy="3157537"/>
            <a:chOff x="281" y="1515"/>
            <a:chExt cx="2647" cy="1989"/>
          </a:xfrm>
        </p:grpSpPr>
        <p:sp>
          <p:nvSpPr>
            <p:cNvPr id="3082" name="Text Box 32"/>
            <p:cNvSpPr txBox="1">
              <a:spLocks noChangeArrowheads="1"/>
            </p:cNvSpPr>
            <p:nvPr/>
          </p:nvSpPr>
          <p:spPr bwMode="auto">
            <a:xfrm>
              <a:off x="2031" y="1515"/>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grpSp>
          <p:nvGrpSpPr>
            <p:cNvPr id="3083" name="Group 64"/>
            <p:cNvGrpSpPr>
              <a:grpSpLocks/>
            </p:cNvGrpSpPr>
            <p:nvPr/>
          </p:nvGrpSpPr>
          <p:grpSpPr bwMode="auto">
            <a:xfrm>
              <a:off x="281" y="1731"/>
              <a:ext cx="2647" cy="1773"/>
              <a:chOff x="281" y="1731"/>
              <a:chExt cx="2647" cy="1773"/>
            </a:xfrm>
          </p:grpSpPr>
          <p:grpSp>
            <p:nvGrpSpPr>
              <p:cNvPr id="3084" name="Group 6"/>
              <p:cNvGrpSpPr>
                <a:grpSpLocks/>
              </p:cNvGrpSpPr>
              <p:nvPr/>
            </p:nvGrpSpPr>
            <p:grpSpPr bwMode="auto">
              <a:xfrm>
                <a:off x="1456" y="2097"/>
                <a:ext cx="1400" cy="768"/>
                <a:chOff x="1326" y="1742"/>
                <a:chExt cx="1400" cy="768"/>
              </a:xfrm>
            </p:grpSpPr>
            <p:sp>
              <p:nvSpPr>
                <p:cNvPr id="3124" name="AutoShape 7"/>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125" name="Text Box 8"/>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a:t>–</a:t>
                  </a:r>
                </a:p>
              </p:txBody>
            </p:sp>
            <p:sp>
              <p:nvSpPr>
                <p:cNvPr id="3126" name="Text Box 9"/>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a:t>+</a:t>
                  </a:r>
                </a:p>
              </p:txBody>
            </p:sp>
            <p:sp>
              <p:nvSpPr>
                <p:cNvPr id="3127" name="Line 10"/>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3128" name="Oval 11"/>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129" name="Oval 12"/>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130" name="Line 13"/>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3131" name="Line 14"/>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3132" name="Oval 15"/>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3085" name="Oval 16"/>
              <p:cNvSpPr>
                <a:spLocks noChangeArrowheads="1"/>
              </p:cNvSpPr>
              <p:nvPr/>
            </p:nvSpPr>
            <p:spPr bwMode="auto">
              <a:xfrm>
                <a:off x="2770" y="342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086" name="Oval 17"/>
              <p:cNvSpPr>
                <a:spLocks noChangeArrowheads="1"/>
              </p:cNvSpPr>
              <p:nvPr/>
            </p:nvSpPr>
            <p:spPr bwMode="auto">
              <a:xfrm>
                <a:off x="1279" y="3427"/>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087" name="AutoShape 18"/>
              <p:cNvCxnSpPr>
                <a:cxnSpLocks noChangeShapeType="1"/>
                <a:stCxn id="3085" idx="2"/>
                <a:endCxn id="3086" idx="6"/>
              </p:cNvCxnSpPr>
              <p:nvPr/>
            </p:nvCxnSpPr>
            <p:spPr bwMode="auto">
              <a:xfrm flipH="1">
                <a:off x="1362" y="3466"/>
                <a:ext cx="1408" cy="0"/>
              </a:xfrm>
              <a:prstGeom prst="straightConnector1">
                <a:avLst/>
              </a:prstGeom>
              <a:noFill/>
              <a:ln w="12700">
                <a:solidFill>
                  <a:schemeClr val="tx1"/>
                </a:solidFill>
                <a:round/>
                <a:headEnd type="none" w="lg" len="lg"/>
                <a:tailEnd type="none" w="lg" len="lg"/>
              </a:ln>
            </p:spPr>
          </p:cxnSp>
          <p:cxnSp>
            <p:nvCxnSpPr>
              <p:cNvPr id="3088" name="AutoShape 19"/>
              <p:cNvCxnSpPr>
                <a:cxnSpLocks noChangeShapeType="1"/>
                <a:stCxn id="3128" idx="2"/>
                <a:endCxn id="3086" idx="0"/>
              </p:cNvCxnSpPr>
              <p:nvPr/>
            </p:nvCxnSpPr>
            <p:spPr bwMode="auto">
              <a:xfrm rot="10800000" flipV="1">
                <a:off x="1321" y="2673"/>
                <a:ext cx="141" cy="754"/>
              </a:xfrm>
              <a:prstGeom prst="bentConnector2">
                <a:avLst/>
              </a:prstGeom>
              <a:noFill/>
              <a:ln w="12700">
                <a:solidFill>
                  <a:schemeClr val="tx1"/>
                </a:solidFill>
                <a:miter lim="800000"/>
                <a:headEnd type="none" w="lg" len="lg"/>
                <a:tailEnd type="none" w="lg" len="lg"/>
              </a:ln>
            </p:spPr>
          </p:cxnSp>
          <p:sp>
            <p:nvSpPr>
              <p:cNvPr id="3089" name="Text Box 20"/>
              <p:cNvSpPr txBox="1">
                <a:spLocks noChangeArrowheads="1"/>
              </p:cNvSpPr>
              <p:nvPr/>
            </p:nvSpPr>
            <p:spPr bwMode="auto">
              <a:xfrm>
                <a:off x="2704" y="2563"/>
                <a:ext cx="224" cy="828"/>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o</a:t>
                </a:r>
              </a:p>
              <a:p>
                <a:endParaRPr lang="en-US"/>
              </a:p>
              <a:p>
                <a:r>
                  <a:rPr lang="en-US"/>
                  <a:t>–</a:t>
                </a:r>
              </a:p>
            </p:txBody>
          </p:sp>
          <p:sp>
            <p:nvSpPr>
              <p:cNvPr id="3090" name="Text Box 21"/>
              <p:cNvSpPr txBox="1">
                <a:spLocks noChangeArrowheads="1"/>
              </p:cNvSpPr>
              <p:nvPr/>
            </p:nvSpPr>
            <p:spPr bwMode="auto">
              <a:xfrm>
                <a:off x="1554" y="2346"/>
                <a:ext cx="19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1</a:t>
                </a:r>
              </a:p>
            </p:txBody>
          </p:sp>
          <p:sp>
            <p:nvSpPr>
              <p:cNvPr id="3091" name="Line 22"/>
              <p:cNvSpPr>
                <a:spLocks noChangeShapeType="1"/>
              </p:cNvSpPr>
              <p:nvPr/>
            </p:nvSpPr>
            <p:spPr bwMode="auto">
              <a:xfrm flipV="1">
                <a:off x="1545" y="2393"/>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3092" name="Group 24"/>
              <p:cNvGrpSpPr>
                <a:grpSpLocks/>
              </p:cNvGrpSpPr>
              <p:nvPr/>
            </p:nvGrpSpPr>
            <p:grpSpPr bwMode="auto">
              <a:xfrm rot="5400000" flipH="1" flipV="1">
                <a:off x="2131" y="1643"/>
                <a:ext cx="112" cy="287"/>
                <a:chOff x="3450" y="2313"/>
                <a:chExt cx="111" cy="216"/>
              </a:xfrm>
            </p:grpSpPr>
            <p:sp>
              <p:nvSpPr>
                <p:cNvPr id="3117"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118"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119"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120"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121"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122"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123"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093" name="AutoShape 33"/>
              <p:cNvCxnSpPr>
                <a:cxnSpLocks noChangeShapeType="1"/>
                <a:stCxn id="3129" idx="0"/>
                <a:endCxn id="3117" idx="0"/>
              </p:cNvCxnSpPr>
              <p:nvPr/>
            </p:nvCxnSpPr>
            <p:spPr bwMode="auto">
              <a:xfrm rot="-5400000">
                <a:off x="1534" y="1759"/>
                <a:ext cx="473" cy="546"/>
              </a:xfrm>
              <a:prstGeom prst="bentConnector2">
                <a:avLst/>
              </a:prstGeom>
              <a:noFill/>
              <a:ln w="12700">
                <a:solidFill>
                  <a:schemeClr val="tx1"/>
                </a:solidFill>
                <a:miter lim="800000"/>
                <a:headEnd type="none" w="lg" len="lg"/>
                <a:tailEnd type="none" w="lg" len="lg"/>
              </a:ln>
            </p:spPr>
          </p:cxnSp>
          <p:cxnSp>
            <p:nvCxnSpPr>
              <p:cNvPr id="3094" name="AutoShape 34"/>
              <p:cNvCxnSpPr>
                <a:cxnSpLocks noChangeShapeType="1"/>
                <a:stCxn id="3132" idx="0"/>
                <a:endCxn id="3119" idx="1"/>
              </p:cNvCxnSpPr>
              <p:nvPr/>
            </p:nvCxnSpPr>
            <p:spPr bwMode="auto">
              <a:xfrm rot="5400000" flipH="1">
                <a:off x="2244" y="1872"/>
                <a:ext cx="657" cy="484"/>
              </a:xfrm>
              <a:prstGeom prst="bentConnector2">
                <a:avLst/>
              </a:prstGeom>
              <a:noFill/>
              <a:ln w="12700">
                <a:solidFill>
                  <a:schemeClr val="tx1"/>
                </a:solidFill>
                <a:miter lim="800000"/>
                <a:headEnd type="none" w="lg" len="lg"/>
                <a:tailEnd type="none" w="lg" len="lg"/>
              </a:ln>
            </p:spPr>
          </p:cxnSp>
          <p:grpSp>
            <p:nvGrpSpPr>
              <p:cNvPr id="3095" name="Group 35"/>
              <p:cNvGrpSpPr>
                <a:grpSpLocks/>
              </p:cNvGrpSpPr>
              <p:nvPr/>
            </p:nvGrpSpPr>
            <p:grpSpPr bwMode="auto">
              <a:xfrm rot="5400000" flipH="1" flipV="1">
                <a:off x="1083" y="2163"/>
                <a:ext cx="112" cy="287"/>
                <a:chOff x="3450" y="2313"/>
                <a:chExt cx="111" cy="216"/>
              </a:xfrm>
            </p:grpSpPr>
            <p:sp>
              <p:nvSpPr>
                <p:cNvPr id="3110"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111"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112"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113"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114"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115"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116"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096" name="Text Box 43"/>
              <p:cNvSpPr txBox="1">
                <a:spLocks noChangeArrowheads="1"/>
              </p:cNvSpPr>
              <p:nvPr/>
            </p:nvSpPr>
            <p:spPr bwMode="auto">
              <a:xfrm>
                <a:off x="986" y="2035"/>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3097" name="AutoShape 44"/>
              <p:cNvCxnSpPr>
                <a:cxnSpLocks noChangeShapeType="1"/>
                <a:stCxn id="3109" idx="0"/>
                <a:endCxn id="3110" idx="0"/>
              </p:cNvCxnSpPr>
              <p:nvPr/>
            </p:nvCxnSpPr>
            <p:spPr bwMode="auto">
              <a:xfrm rot="-5400000">
                <a:off x="728" y="2415"/>
                <a:ext cx="367" cy="167"/>
              </a:xfrm>
              <a:prstGeom prst="bentConnector2">
                <a:avLst/>
              </a:prstGeom>
              <a:noFill/>
              <a:ln w="12700">
                <a:solidFill>
                  <a:schemeClr val="tx1"/>
                </a:solidFill>
                <a:miter lim="800000"/>
                <a:headEnd type="none" w="lg" len="lg"/>
                <a:tailEnd type="none" w="lg" len="lg"/>
              </a:ln>
            </p:spPr>
          </p:cxnSp>
          <p:cxnSp>
            <p:nvCxnSpPr>
              <p:cNvPr id="3098" name="AutoShape 45"/>
              <p:cNvCxnSpPr>
                <a:cxnSpLocks noChangeShapeType="1"/>
                <a:stCxn id="3129" idx="2"/>
                <a:endCxn id="3112" idx="1"/>
              </p:cNvCxnSpPr>
              <p:nvPr/>
            </p:nvCxnSpPr>
            <p:spPr bwMode="auto">
              <a:xfrm flipH="1" flipV="1">
                <a:off x="1282" y="2305"/>
                <a:ext cx="174" cy="2"/>
              </a:xfrm>
              <a:prstGeom prst="straightConnector1">
                <a:avLst/>
              </a:prstGeom>
              <a:noFill/>
              <a:ln w="12700">
                <a:solidFill>
                  <a:schemeClr val="tx1"/>
                </a:solidFill>
                <a:round/>
                <a:headEnd type="none" w="lg" len="lg"/>
                <a:tailEnd type="none" w="lg" len="lg"/>
              </a:ln>
            </p:spPr>
          </p:cxnSp>
          <p:grpSp>
            <p:nvGrpSpPr>
              <p:cNvPr id="3099" name="Group 46"/>
              <p:cNvGrpSpPr>
                <a:grpSpLocks/>
              </p:cNvGrpSpPr>
              <p:nvPr/>
            </p:nvGrpSpPr>
            <p:grpSpPr bwMode="auto">
              <a:xfrm>
                <a:off x="281" y="2682"/>
                <a:ext cx="714" cy="404"/>
                <a:chOff x="103" y="2455"/>
                <a:chExt cx="714" cy="404"/>
              </a:xfrm>
            </p:grpSpPr>
            <p:sp>
              <p:nvSpPr>
                <p:cNvPr id="3107" name="Text Box 47"/>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3108" name="Oval 48"/>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109" name="Text Box 49"/>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100" name="Text Box 50"/>
              <p:cNvSpPr txBox="1">
                <a:spLocks noChangeArrowheads="1"/>
              </p:cNvSpPr>
              <p:nvPr/>
            </p:nvSpPr>
            <p:spPr bwMode="auto">
              <a:xfrm>
                <a:off x="1633" y="2634"/>
                <a:ext cx="230" cy="212"/>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sp>
            <p:nvSpPr>
              <p:cNvPr id="3101" name="Text Box 51"/>
              <p:cNvSpPr txBox="1">
                <a:spLocks noChangeArrowheads="1"/>
              </p:cNvSpPr>
              <p:nvPr/>
            </p:nvSpPr>
            <p:spPr bwMode="auto">
              <a:xfrm>
                <a:off x="1618" y="2038"/>
                <a:ext cx="224" cy="212"/>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cxnSp>
            <p:nvCxnSpPr>
              <p:cNvPr id="3102" name="AutoShape 52"/>
              <p:cNvCxnSpPr>
                <a:cxnSpLocks noChangeShapeType="1"/>
                <a:stCxn id="3086" idx="2"/>
                <a:endCxn id="3109" idx="2"/>
              </p:cNvCxnSpPr>
              <p:nvPr/>
            </p:nvCxnSpPr>
            <p:spPr bwMode="auto">
              <a:xfrm rot="10800000">
                <a:off x="828" y="3086"/>
                <a:ext cx="451" cy="380"/>
              </a:xfrm>
              <a:prstGeom prst="bentConnector2">
                <a:avLst/>
              </a:prstGeom>
              <a:noFill/>
              <a:ln w="12700">
                <a:solidFill>
                  <a:schemeClr val="tx1"/>
                </a:solidFill>
                <a:miter lim="800000"/>
                <a:headEnd type="none" w="lg" len="lg"/>
                <a:tailEnd type="none" w="lg" len="lg"/>
              </a:ln>
            </p:spPr>
          </p:cxnSp>
          <p:sp>
            <p:nvSpPr>
              <p:cNvPr id="3103" name="Line 53"/>
              <p:cNvSpPr>
                <a:spLocks noChangeShapeType="1"/>
              </p:cNvSpPr>
              <p:nvPr/>
            </p:nvSpPr>
            <p:spPr bwMode="auto">
              <a:xfrm flipH="1">
                <a:off x="2012" y="191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3104" name="Text Box 54"/>
              <p:cNvSpPr txBox="1">
                <a:spLocks noChangeArrowheads="1"/>
              </p:cNvSpPr>
              <p:nvPr/>
            </p:nvSpPr>
            <p:spPr bwMode="auto">
              <a:xfrm>
                <a:off x="2121" y="1866"/>
                <a:ext cx="20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F</a:t>
                </a:r>
              </a:p>
            </p:txBody>
          </p:sp>
          <p:sp>
            <p:nvSpPr>
              <p:cNvPr id="3105" name="Line 55"/>
              <p:cNvSpPr>
                <a:spLocks noChangeShapeType="1"/>
              </p:cNvSpPr>
              <p:nvPr/>
            </p:nvSpPr>
            <p:spPr bwMode="auto">
              <a:xfrm>
                <a:off x="995" y="2442"/>
                <a:ext cx="255" cy="0"/>
              </a:xfrm>
              <a:prstGeom prst="line">
                <a:avLst/>
              </a:prstGeom>
              <a:noFill/>
              <a:ln w="12700">
                <a:solidFill>
                  <a:schemeClr val="tx1"/>
                </a:solidFill>
                <a:round/>
                <a:headEnd type="none" w="lg" len="lg"/>
                <a:tailEnd type="stealth" w="lg" len="lg"/>
              </a:ln>
            </p:spPr>
            <p:txBody>
              <a:bodyPr/>
              <a:lstStyle/>
              <a:p>
                <a:endParaRPr lang="en-US"/>
              </a:p>
            </p:txBody>
          </p:sp>
          <p:sp>
            <p:nvSpPr>
              <p:cNvPr id="3106" name="Text Box 56"/>
              <p:cNvSpPr txBox="1">
                <a:spLocks noChangeArrowheads="1"/>
              </p:cNvSpPr>
              <p:nvPr/>
            </p:nvSpPr>
            <p:spPr bwMode="auto">
              <a:xfrm>
                <a:off x="1002" y="2400"/>
                <a:ext cx="201"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S</a:t>
                </a:r>
              </a:p>
            </p:txBody>
          </p:sp>
        </p:grpSp>
      </p:grpSp>
      <p:graphicFrame>
        <p:nvGraphicFramePr>
          <p:cNvPr id="3074" name="Object 60"/>
          <p:cNvGraphicFramePr>
            <a:graphicFrameLocks noChangeAspect="1"/>
          </p:cNvGraphicFramePr>
          <p:nvPr>
            <p:ph sz="quarter" idx="3"/>
          </p:nvPr>
        </p:nvGraphicFramePr>
        <p:xfrm>
          <a:off x="4419600" y="2667000"/>
          <a:ext cx="4648200" cy="3262313"/>
        </p:xfrm>
        <a:graphic>
          <a:graphicData uri="http://schemas.openxmlformats.org/presentationml/2006/ole">
            <p:oleObj spid="_x0000_s3074" name="Equation" r:id="rId3" imgW="3340080" imgH="2120760" progId="Equation.3">
              <p:embed/>
            </p:oleObj>
          </a:graphicData>
        </a:graphic>
      </p:graphicFrame>
      <p:sp>
        <p:nvSpPr>
          <p:cNvPr id="3081" name="Rectangle 3"/>
          <p:cNvSpPr>
            <a:spLocks noGrp="1" noChangeArrowheads="1"/>
          </p:cNvSpPr>
          <p:nvPr>
            <p:ph type="body" sz="half" idx="1"/>
          </p:nvPr>
        </p:nvSpPr>
        <p:spPr>
          <a:xfrm>
            <a:off x="406400" y="1333500"/>
            <a:ext cx="7975600" cy="800100"/>
          </a:xfrm>
          <a:solidFill>
            <a:srgbClr val="8495A9"/>
          </a:solidFill>
          <a:ln>
            <a:solidFill>
              <a:schemeClr val="tx1"/>
            </a:solidFill>
          </a:ln>
        </p:spPr>
        <p:txBody>
          <a:bodyPr/>
          <a:lstStyle/>
          <a:p>
            <a:pPr marL="457200" indent="-457200">
              <a:lnSpc>
                <a:spcPct val="90000"/>
              </a:lnSpc>
              <a:buClrTx/>
              <a:buFont typeface="Times New Roman" pitchFamily="18" charset="0"/>
              <a:buAutoNum type="arabicPeriod"/>
            </a:pPr>
            <a:r>
              <a:rPr lang="en-US" sz="2800" b="1" smtClean="0"/>
              <a:t>How can v</a:t>
            </a:r>
            <a:r>
              <a:rPr lang="en-US" sz="2800" b="1" baseline="30000" smtClean="0"/>
              <a:t>–  </a:t>
            </a:r>
            <a:r>
              <a:rPr lang="en-US" sz="2800" b="1" smtClean="0"/>
              <a:t>≈ v</a:t>
            </a:r>
            <a:r>
              <a:rPr lang="en-US" sz="2800" b="1" baseline="30000" smtClean="0"/>
              <a:t>+</a:t>
            </a:r>
            <a:r>
              <a:rPr lang="en-US" sz="2800" b="1" smtClean="0"/>
              <a:t> when v</a:t>
            </a:r>
            <a:r>
              <a:rPr lang="en-US" sz="2800" b="1" baseline="-25000" smtClean="0"/>
              <a:t>o</a:t>
            </a:r>
            <a:r>
              <a:rPr lang="en-US" sz="2800" b="1" smtClean="0"/>
              <a:t> is amplifying (v</a:t>
            </a:r>
            <a:r>
              <a:rPr lang="en-US" sz="2800" b="1" baseline="30000" smtClean="0"/>
              <a:t>+  </a:t>
            </a:r>
            <a:r>
              <a:rPr lang="en-US" sz="2800" b="1" smtClean="0"/>
              <a:t>- v</a:t>
            </a:r>
            <a:r>
              <a:rPr lang="en-US" sz="2800" b="1" baseline="30000" smtClean="0"/>
              <a:t>-</a:t>
            </a:r>
            <a:r>
              <a:rPr lang="en-US" sz="2800" b="1" smtClean="0"/>
              <a:t>) ? </a:t>
            </a:r>
          </a:p>
          <a:p>
            <a:pPr marL="457200" indent="-457200">
              <a:lnSpc>
                <a:spcPct val="90000"/>
              </a:lnSpc>
              <a:buClrTx/>
              <a:buFont typeface="Times New Roman" pitchFamily="18" charset="0"/>
              <a:buAutoNum type="arabicPeriod"/>
            </a:pPr>
            <a:r>
              <a:rPr lang="en-US" sz="2000" smtClean="0"/>
              <a:t>How can an opAmp form a closed circuit when (</a:t>
            </a:r>
            <a:r>
              <a:rPr lang="en-US" sz="2000" b="1" i="1" smtClean="0"/>
              <a:t>i</a:t>
            </a:r>
            <a:r>
              <a:rPr lang="en-US" sz="2000" b="1" baseline="-25000" smtClean="0"/>
              <a:t>1</a:t>
            </a:r>
            <a:r>
              <a:rPr lang="en-US" sz="2000" smtClean="0"/>
              <a:t> = </a:t>
            </a:r>
            <a:r>
              <a:rPr lang="en-US" sz="2000" b="1" i="1" smtClean="0"/>
              <a:t>i</a:t>
            </a:r>
            <a:r>
              <a:rPr lang="en-US" sz="2000" b="1" baseline="-25000" smtClean="0"/>
              <a:t>2</a:t>
            </a:r>
            <a:r>
              <a:rPr lang="en-US" sz="2000" smtClean="0"/>
              <a:t> = 0)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Oval 63"/>
          <p:cNvSpPr>
            <a:spLocks noChangeArrowheads="1"/>
          </p:cNvSpPr>
          <p:nvPr/>
        </p:nvSpPr>
        <p:spPr bwMode="auto">
          <a:xfrm>
            <a:off x="1676400" y="3429000"/>
            <a:ext cx="406400" cy="342900"/>
          </a:xfrm>
          <a:prstGeom prst="ellipse">
            <a:avLst/>
          </a:prstGeom>
          <a:solidFill>
            <a:srgbClr val="800000">
              <a:alpha val="20000"/>
            </a:srgbClr>
          </a:solidFill>
          <a:ln w="12700" algn="ctr">
            <a:solidFill>
              <a:schemeClr val="tx1"/>
            </a:solidFill>
            <a:round/>
            <a:headEnd type="none" w="lg" len="lg"/>
            <a:tailEnd type="stealth" w="lg" len="lg"/>
          </a:ln>
        </p:spPr>
        <p:txBody>
          <a:bodyPr/>
          <a:lstStyle/>
          <a:p>
            <a:endParaRPr lang="en-US"/>
          </a:p>
        </p:txBody>
      </p:sp>
      <p:sp>
        <p:nvSpPr>
          <p:cNvPr id="4101" name="Date Placeholder 5"/>
          <p:cNvSpPr>
            <a:spLocks noGrp="1"/>
          </p:cNvSpPr>
          <p:nvPr>
            <p:ph type="dt" sz="quarter" idx="10"/>
          </p:nvPr>
        </p:nvSpPr>
        <p:spPr>
          <a:noFill/>
        </p:spPr>
        <p:txBody>
          <a:bodyPr/>
          <a:lstStyle/>
          <a:p>
            <a:r>
              <a:rPr lang="en-US"/>
              <a:t>ECEN 301</a:t>
            </a:r>
          </a:p>
        </p:txBody>
      </p:sp>
      <p:sp>
        <p:nvSpPr>
          <p:cNvPr id="4102" name="Footer Placeholder 6"/>
          <p:cNvSpPr>
            <a:spLocks noGrp="1"/>
          </p:cNvSpPr>
          <p:nvPr>
            <p:ph type="ftr" sz="quarter" idx="11"/>
          </p:nvPr>
        </p:nvSpPr>
        <p:spPr>
          <a:noFill/>
        </p:spPr>
        <p:txBody>
          <a:bodyPr/>
          <a:lstStyle/>
          <a:p>
            <a:r>
              <a:rPr lang="en-US"/>
              <a:t>Discussion #17 – Operational Amplifiers</a:t>
            </a:r>
          </a:p>
        </p:txBody>
      </p:sp>
      <p:sp>
        <p:nvSpPr>
          <p:cNvPr id="4103" name="Slide Number Placeholder 7"/>
          <p:cNvSpPr>
            <a:spLocks noGrp="1"/>
          </p:cNvSpPr>
          <p:nvPr>
            <p:ph type="sldNum" sz="quarter" idx="12"/>
          </p:nvPr>
        </p:nvSpPr>
        <p:spPr>
          <a:noFill/>
        </p:spPr>
        <p:txBody>
          <a:bodyPr/>
          <a:lstStyle/>
          <a:p>
            <a:pPr lvl="1"/>
            <a:fld id="{A63FC42F-C678-4D9F-BF04-BED23B1EC027}" type="slidenum">
              <a:rPr lang="en-US"/>
              <a:pPr lvl="1"/>
              <a:t>7</a:t>
            </a:fld>
            <a:endParaRPr lang="en-US"/>
          </a:p>
        </p:txBody>
      </p:sp>
      <p:sp>
        <p:nvSpPr>
          <p:cNvPr id="4104" name="Rectangle 2"/>
          <p:cNvSpPr>
            <a:spLocks noGrp="1" noChangeArrowheads="1"/>
          </p:cNvSpPr>
          <p:nvPr>
            <p:ph type="title"/>
          </p:nvPr>
        </p:nvSpPr>
        <p:spPr/>
        <p:txBody>
          <a:bodyPr/>
          <a:lstStyle/>
          <a:p>
            <a:r>
              <a:rPr lang="en-US" smtClean="0"/>
              <a:t>Op-Amps – Closed-Loop Mode</a:t>
            </a:r>
          </a:p>
        </p:txBody>
      </p:sp>
      <p:graphicFrame>
        <p:nvGraphicFramePr>
          <p:cNvPr id="4098" name="Object 56"/>
          <p:cNvGraphicFramePr>
            <a:graphicFrameLocks noChangeAspect="1"/>
          </p:cNvGraphicFramePr>
          <p:nvPr>
            <p:ph sz="quarter" idx="3"/>
          </p:nvPr>
        </p:nvGraphicFramePr>
        <p:xfrm>
          <a:off x="4572000" y="2498725"/>
          <a:ext cx="4191000" cy="855663"/>
        </p:xfrm>
        <a:graphic>
          <a:graphicData uri="http://schemas.openxmlformats.org/presentationml/2006/ole">
            <p:oleObj spid="_x0000_s4098" name="Equation" r:id="rId3" imgW="2361960" imgH="482400" progId="Equation.3">
              <p:embed/>
            </p:oleObj>
          </a:graphicData>
        </a:graphic>
      </p:graphicFrame>
      <p:grpSp>
        <p:nvGrpSpPr>
          <p:cNvPr id="4105" name="Group 4"/>
          <p:cNvGrpSpPr>
            <a:grpSpLocks/>
          </p:cNvGrpSpPr>
          <p:nvPr/>
        </p:nvGrpSpPr>
        <p:grpSpPr bwMode="auto">
          <a:xfrm>
            <a:off x="-11113" y="2405063"/>
            <a:ext cx="4202113" cy="3157537"/>
            <a:chOff x="281" y="1515"/>
            <a:chExt cx="2647" cy="1989"/>
          </a:xfrm>
        </p:grpSpPr>
        <p:sp>
          <p:nvSpPr>
            <p:cNvPr id="4111" name="Text Box 5"/>
            <p:cNvSpPr txBox="1">
              <a:spLocks noChangeArrowheads="1"/>
            </p:cNvSpPr>
            <p:nvPr/>
          </p:nvSpPr>
          <p:spPr bwMode="auto">
            <a:xfrm>
              <a:off x="2031" y="1515"/>
              <a:ext cx="27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F</a:t>
              </a:r>
            </a:p>
          </p:txBody>
        </p:sp>
        <p:grpSp>
          <p:nvGrpSpPr>
            <p:cNvPr id="4112" name="Group 6"/>
            <p:cNvGrpSpPr>
              <a:grpSpLocks/>
            </p:cNvGrpSpPr>
            <p:nvPr/>
          </p:nvGrpSpPr>
          <p:grpSpPr bwMode="auto">
            <a:xfrm>
              <a:off x="281" y="1731"/>
              <a:ext cx="2647" cy="1773"/>
              <a:chOff x="281" y="1731"/>
              <a:chExt cx="2647" cy="1773"/>
            </a:xfrm>
          </p:grpSpPr>
          <p:grpSp>
            <p:nvGrpSpPr>
              <p:cNvPr id="4113" name="Group 7"/>
              <p:cNvGrpSpPr>
                <a:grpSpLocks/>
              </p:cNvGrpSpPr>
              <p:nvPr/>
            </p:nvGrpSpPr>
            <p:grpSpPr bwMode="auto">
              <a:xfrm>
                <a:off x="1456" y="2097"/>
                <a:ext cx="1400" cy="768"/>
                <a:chOff x="1326" y="1742"/>
                <a:chExt cx="1400" cy="768"/>
              </a:xfrm>
            </p:grpSpPr>
            <p:sp>
              <p:nvSpPr>
                <p:cNvPr id="4153" name="AutoShape 8"/>
                <p:cNvSpPr>
                  <a:spLocks noChangeArrowheads="1"/>
                </p:cNvSpPr>
                <p:nvPr/>
              </p:nvSpPr>
              <p:spPr bwMode="auto">
                <a:xfrm rot="5400000" flipH="1">
                  <a:off x="1650" y="1790"/>
                  <a:ext cx="768" cy="672"/>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4154" name="Text Box 9"/>
                <p:cNvSpPr txBox="1">
                  <a:spLocks noChangeArrowheads="1"/>
                </p:cNvSpPr>
                <p:nvPr/>
              </p:nvSpPr>
              <p:spPr bwMode="auto">
                <a:xfrm>
                  <a:off x="1706" y="1829"/>
                  <a:ext cx="180" cy="212"/>
                </a:xfrm>
                <a:prstGeom prst="rect">
                  <a:avLst/>
                </a:prstGeom>
                <a:noFill/>
                <a:ln w="12700">
                  <a:noFill/>
                  <a:miter lim="800000"/>
                  <a:headEnd type="none" w="lg" len="lg"/>
                  <a:tailEnd type="none" w="lg" len="lg"/>
                </a:ln>
              </p:spPr>
              <p:txBody>
                <a:bodyPr wrap="none">
                  <a:spAutoFit/>
                </a:bodyPr>
                <a:lstStyle/>
                <a:p>
                  <a:r>
                    <a:rPr lang="en-US"/>
                    <a:t>–</a:t>
                  </a:r>
                </a:p>
              </p:txBody>
            </p:sp>
            <p:sp>
              <p:nvSpPr>
                <p:cNvPr id="4155" name="Text Box 10"/>
                <p:cNvSpPr txBox="1">
                  <a:spLocks noChangeArrowheads="1"/>
                </p:cNvSpPr>
                <p:nvPr/>
              </p:nvSpPr>
              <p:spPr bwMode="auto">
                <a:xfrm>
                  <a:off x="1694" y="2202"/>
                  <a:ext cx="188" cy="212"/>
                </a:xfrm>
                <a:prstGeom prst="rect">
                  <a:avLst/>
                </a:prstGeom>
                <a:noFill/>
                <a:ln w="12700">
                  <a:noFill/>
                  <a:miter lim="800000"/>
                  <a:headEnd type="none" w="lg" len="lg"/>
                  <a:tailEnd type="none" w="lg" len="lg"/>
                </a:ln>
              </p:spPr>
              <p:txBody>
                <a:bodyPr wrap="none">
                  <a:spAutoFit/>
                </a:bodyPr>
                <a:lstStyle/>
                <a:p>
                  <a:r>
                    <a:rPr lang="en-US"/>
                    <a:t>+</a:t>
                  </a:r>
                </a:p>
              </p:txBody>
            </p:sp>
            <p:sp>
              <p:nvSpPr>
                <p:cNvPr id="4156" name="Line 11"/>
                <p:cNvSpPr>
                  <a:spLocks noChangeShapeType="1"/>
                </p:cNvSpPr>
                <p:nvPr/>
              </p:nvSpPr>
              <p:spPr bwMode="auto">
                <a:xfrm flipH="1">
                  <a:off x="1410" y="2318"/>
                  <a:ext cx="288" cy="0"/>
                </a:xfrm>
                <a:prstGeom prst="line">
                  <a:avLst/>
                </a:prstGeom>
                <a:noFill/>
                <a:ln w="12700">
                  <a:solidFill>
                    <a:schemeClr val="tx1"/>
                  </a:solidFill>
                  <a:round/>
                  <a:headEnd type="none" w="lg" len="lg"/>
                  <a:tailEnd type="none" w="lg" len="lg"/>
                </a:ln>
              </p:spPr>
              <p:txBody>
                <a:bodyPr/>
                <a:lstStyle/>
                <a:p>
                  <a:endParaRPr lang="en-US"/>
                </a:p>
              </p:txBody>
            </p:sp>
            <p:sp>
              <p:nvSpPr>
                <p:cNvPr id="4157" name="Oval 12"/>
                <p:cNvSpPr>
                  <a:spLocks noChangeArrowheads="1"/>
                </p:cNvSpPr>
                <p:nvPr/>
              </p:nvSpPr>
              <p:spPr bwMode="auto">
                <a:xfrm>
                  <a:off x="1332"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58" name="Oval 13"/>
                <p:cNvSpPr>
                  <a:spLocks noChangeArrowheads="1"/>
                </p:cNvSpPr>
                <p:nvPr/>
              </p:nvSpPr>
              <p:spPr bwMode="auto">
                <a:xfrm>
                  <a:off x="1326" y="191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59" name="Line 14"/>
                <p:cNvSpPr>
                  <a:spLocks noChangeShapeType="1"/>
                </p:cNvSpPr>
                <p:nvPr/>
              </p:nvSpPr>
              <p:spPr bwMode="auto">
                <a:xfrm flipH="1">
                  <a:off x="1410" y="1952"/>
                  <a:ext cx="288" cy="0"/>
                </a:xfrm>
                <a:prstGeom prst="line">
                  <a:avLst/>
                </a:prstGeom>
                <a:noFill/>
                <a:ln w="12700">
                  <a:solidFill>
                    <a:schemeClr val="tx1"/>
                  </a:solidFill>
                  <a:round/>
                  <a:headEnd type="none" w="lg" len="lg"/>
                  <a:tailEnd type="none" w="lg" len="lg"/>
                </a:ln>
              </p:spPr>
              <p:txBody>
                <a:bodyPr/>
                <a:lstStyle/>
                <a:p>
                  <a:endParaRPr lang="en-US"/>
                </a:p>
              </p:txBody>
            </p:sp>
            <p:sp>
              <p:nvSpPr>
                <p:cNvPr id="4160" name="Line 15"/>
                <p:cNvSpPr>
                  <a:spLocks noChangeShapeType="1"/>
                </p:cNvSpPr>
                <p:nvPr/>
              </p:nvSpPr>
              <p:spPr bwMode="auto">
                <a:xfrm flipH="1">
                  <a:off x="2363" y="2126"/>
                  <a:ext cx="288" cy="0"/>
                </a:xfrm>
                <a:prstGeom prst="line">
                  <a:avLst/>
                </a:prstGeom>
                <a:noFill/>
                <a:ln w="12700">
                  <a:solidFill>
                    <a:schemeClr val="tx1"/>
                  </a:solidFill>
                  <a:round/>
                  <a:headEnd type="none" w="lg" len="lg"/>
                  <a:tailEnd type="none" w="lg" len="lg"/>
                </a:ln>
              </p:spPr>
              <p:txBody>
                <a:bodyPr/>
                <a:lstStyle/>
                <a:p>
                  <a:endParaRPr lang="en-US"/>
                </a:p>
              </p:txBody>
            </p:sp>
            <p:sp>
              <p:nvSpPr>
                <p:cNvPr id="4161" name="Oval 16"/>
                <p:cNvSpPr>
                  <a:spLocks noChangeArrowheads="1"/>
                </p:cNvSpPr>
                <p:nvPr/>
              </p:nvSpPr>
              <p:spPr bwMode="auto">
                <a:xfrm>
                  <a:off x="2643" y="2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sp>
            <p:nvSpPr>
              <p:cNvPr id="4114" name="Oval 17"/>
              <p:cNvSpPr>
                <a:spLocks noChangeArrowheads="1"/>
              </p:cNvSpPr>
              <p:nvPr/>
            </p:nvSpPr>
            <p:spPr bwMode="auto">
              <a:xfrm>
                <a:off x="2770" y="342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15" name="Oval 18"/>
              <p:cNvSpPr>
                <a:spLocks noChangeArrowheads="1"/>
              </p:cNvSpPr>
              <p:nvPr/>
            </p:nvSpPr>
            <p:spPr bwMode="auto">
              <a:xfrm>
                <a:off x="1279" y="3427"/>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116" name="AutoShape 19"/>
              <p:cNvCxnSpPr>
                <a:cxnSpLocks noChangeShapeType="1"/>
                <a:stCxn id="4114" idx="2"/>
                <a:endCxn id="4115" idx="6"/>
              </p:cNvCxnSpPr>
              <p:nvPr/>
            </p:nvCxnSpPr>
            <p:spPr bwMode="auto">
              <a:xfrm flipH="1">
                <a:off x="1362" y="3466"/>
                <a:ext cx="1408" cy="0"/>
              </a:xfrm>
              <a:prstGeom prst="straightConnector1">
                <a:avLst/>
              </a:prstGeom>
              <a:noFill/>
              <a:ln w="12700">
                <a:solidFill>
                  <a:schemeClr val="tx1"/>
                </a:solidFill>
                <a:round/>
                <a:headEnd type="none" w="lg" len="lg"/>
                <a:tailEnd type="none" w="lg" len="lg"/>
              </a:ln>
            </p:spPr>
          </p:cxnSp>
          <p:cxnSp>
            <p:nvCxnSpPr>
              <p:cNvPr id="4117" name="AutoShape 20"/>
              <p:cNvCxnSpPr>
                <a:cxnSpLocks noChangeShapeType="1"/>
                <a:stCxn id="4157" idx="2"/>
                <a:endCxn id="4115" idx="0"/>
              </p:cNvCxnSpPr>
              <p:nvPr/>
            </p:nvCxnSpPr>
            <p:spPr bwMode="auto">
              <a:xfrm rot="10800000" flipV="1">
                <a:off x="1321" y="2673"/>
                <a:ext cx="141" cy="754"/>
              </a:xfrm>
              <a:prstGeom prst="bentConnector2">
                <a:avLst/>
              </a:prstGeom>
              <a:noFill/>
              <a:ln w="12700">
                <a:solidFill>
                  <a:schemeClr val="tx1"/>
                </a:solidFill>
                <a:miter lim="800000"/>
                <a:headEnd type="none" w="lg" len="lg"/>
                <a:tailEnd type="none" w="lg" len="lg"/>
              </a:ln>
            </p:spPr>
          </p:cxnSp>
          <p:sp>
            <p:nvSpPr>
              <p:cNvPr id="4118" name="Text Box 21"/>
              <p:cNvSpPr txBox="1">
                <a:spLocks noChangeArrowheads="1"/>
              </p:cNvSpPr>
              <p:nvPr/>
            </p:nvSpPr>
            <p:spPr bwMode="auto">
              <a:xfrm>
                <a:off x="2704" y="2563"/>
                <a:ext cx="224" cy="828"/>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o</a:t>
                </a:r>
              </a:p>
              <a:p>
                <a:endParaRPr lang="en-US"/>
              </a:p>
              <a:p>
                <a:r>
                  <a:rPr lang="en-US"/>
                  <a:t>–</a:t>
                </a:r>
              </a:p>
            </p:txBody>
          </p:sp>
          <p:sp>
            <p:nvSpPr>
              <p:cNvPr id="4119" name="Text Box 22"/>
              <p:cNvSpPr txBox="1">
                <a:spLocks noChangeArrowheads="1"/>
              </p:cNvSpPr>
              <p:nvPr/>
            </p:nvSpPr>
            <p:spPr bwMode="auto">
              <a:xfrm>
                <a:off x="1554" y="2346"/>
                <a:ext cx="19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1</a:t>
                </a:r>
              </a:p>
            </p:txBody>
          </p:sp>
          <p:sp>
            <p:nvSpPr>
              <p:cNvPr id="4120" name="Line 23"/>
              <p:cNvSpPr>
                <a:spLocks noChangeShapeType="1"/>
              </p:cNvSpPr>
              <p:nvPr/>
            </p:nvSpPr>
            <p:spPr bwMode="auto">
              <a:xfrm flipV="1">
                <a:off x="1545" y="2393"/>
                <a:ext cx="214" cy="0"/>
              </a:xfrm>
              <a:prstGeom prst="line">
                <a:avLst/>
              </a:prstGeom>
              <a:noFill/>
              <a:ln w="12700">
                <a:solidFill>
                  <a:schemeClr val="tx1"/>
                </a:solidFill>
                <a:round/>
                <a:headEnd type="none" w="lg" len="lg"/>
                <a:tailEnd type="stealth" w="lg" len="lg"/>
              </a:ln>
            </p:spPr>
            <p:txBody>
              <a:bodyPr/>
              <a:lstStyle/>
              <a:p>
                <a:endParaRPr lang="en-US"/>
              </a:p>
            </p:txBody>
          </p:sp>
          <p:grpSp>
            <p:nvGrpSpPr>
              <p:cNvPr id="4121" name="Group 24"/>
              <p:cNvGrpSpPr>
                <a:grpSpLocks/>
              </p:cNvGrpSpPr>
              <p:nvPr/>
            </p:nvGrpSpPr>
            <p:grpSpPr bwMode="auto">
              <a:xfrm rot="5400000" flipH="1" flipV="1">
                <a:off x="2131" y="1643"/>
                <a:ext cx="112" cy="287"/>
                <a:chOff x="3450" y="2313"/>
                <a:chExt cx="111" cy="216"/>
              </a:xfrm>
            </p:grpSpPr>
            <p:sp>
              <p:nvSpPr>
                <p:cNvPr id="4146"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147"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148"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149"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150"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151"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152"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4122" name="AutoShape 32"/>
              <p:cNvCxnSpPr>
                <a:cxnSpLocks noChangeShapeType="1"/>
                <a:stCxn id="4158" idx="0"/>
                <a:endCxn id="4146" idx="0"/>
              </p:cNvCxnSpPr>
              <p:nvPr/>
            </p:nvCxnSpPr>
            <p:spPr bwMode="auto">
              <a:xfrm rot="-5400000">
                <a:off x="1534" y="1759"/>
                <a:ext cx="473" cy="546"/>
              </a:xfrm>
              <a:prstGeom prst="bentConnector2">
                <a:avLst/>
              </a:prstGeom>
              <a:noFill/>
              <a:ln w="12700">
                <a:solidFill>
                  <a:schemeClr val="tx1"/>
                </a:solidFill>
                <a:miter lim="800000"/>
                <a:headEnd type="none" w="lg" len="lg"/>
                <a:tailEnd type="none" w="lg" len="lg"/>
              </a:ln>
            </p:spPr>
          </p:cxnSp>
          <p:cxnSp>
            <p:nvCxnSpPr>
              <p:cNvPr id="4123" name="AutoShape 33"/>
              <p:cNvCxnSpPr>
                <a:cxnSpLocks noChangeShapeType="1"/>
                <a:stCxn id="4161" idx="0"/>
                <a:endCxn id="4148" idx="1"/>
              </p:cNvCxnSpPr>
              <p:nvPr/>
            </p:nvCxnSpPr>
            <p:spPr bwMode="auto">
              <a:xfrm rot="5400000" flipH="1">
                <a:off x="2244" y="1872"/>
                <a:ext cx="657" cy="484"/>
              </a:xfrm>
              <a:prstGeom prst="bentConnector2">
                <a:avLst/>
              </a:prstGeom>
              <a:noFill/>
              <a:ln w="12700">
                <a:solidFill>
                  <a:schemeClr val="tx1"/>
                </a:solidFill>
                <a:miter lim="800000"/>
                <a:headEnd type="none" w="lg" len="lg"/>
                <a:tailEnd type="none" w="lg" len="lg"/>
              </a:ln>
            </p:spPr>
          </p:cxnSp>
          <p:grpSp>
            <p:nvGrpSpPr>
              <p:cNvPr id="4124" name="Group 34"/>
              <p:cNvGrpSpPr>
                <a:grpSpLocks/>
              </p:cNvGrpSpPr>
              <p:nvPr/>
            </p:nvGrpSpPr>
            <p:grpSpPr bwMode="auto">
              <a:xfrm rot="5400000" flipH="1" flipV="1">
                <a:off x="1083" y="2163"/>
                <a:ext cx="112" cy="287"/>
                <a:chOff x="3450" y="2313"/>
                <a:chExt cx="111" cy="216"/>
              </a:xfrm>
            </p:grpSpPr>
            <p:sp>
              <p:nvSpPr>
                <p:cNvPr id="4139"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140"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141"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142"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143"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144"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145"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125" name="Text Box 42"/>
              <p:cNvSpPr txBox="1">
                <a:spLocks noChangeArrowheads="1"/>
              </p:cNvSpPr>
              <p:nvPr/>
            </p:nvSpPr>
            <p:spPr bwMode="auto">
              <a:xfrm>
                <a:off x="986" y="2035"/>
                <a:ext cx="273"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S</a:t>
                </a:r>
              </a:p>
            </p:txBody>
          </p:sp>
          <p:cxnSp>
            <p:nvCxnSpPr>
              <p:cNvPr id="4126" name="AutoShape 43"/>
              <p:cNvCxnSpPr>
                <a:cxnSpLocks noChangeShapeType="1"/>
                <a:stCxn id="4138" idx="0"/>
                <a:endCxn id="4139" idx="0"/>
              </p:cNvCxnSpPr>
              <p:nvPr/>
            </p:nvCxnSpPr>
            <p:spPr bwMode="auto">
              <a:xfrm rot="-5400000">
                <a:off x="728" y="2415"/>
                <a:ext cx="367" cy="167"/>
              </a:xfrm>
              <a:prstGeom prst="bentConnector2">
                <a:avLst/>
              </a:prstGeom>
              <a:noFill/>
              <a:ln w="12700">
                <a:solidFill>
                  <a:schemeClr val="tx1"/>
                </a:solidFill>
                <a:miter lim="800000"/>
                <a:headEnd type="none" w="lg" len="lg"/>
                <a:tailEnd type="none" w="lg" len="lg"/>
              </a:ln>
            </p:spPr>
          </p:cxnSp>
          <p:cxnSp>
            <p:nvCxnSpPr>
              <p:cNvPr id="4127" name="AutoShape 44"/>
              <p:cNvCxnSpPr>
                <a:cxnSpLocks noChangeShapeType="1"/>
                <a:stCxn id="4158" idx="2"/>
                <a:endCxn id="4141" idx="1"/>
              </p:cNvCxnSpPr>
              <p:nvPr/>
            </p:nvCxnSpPr>
            <p:spPr bwMode="auto">
              <a:xfrm flipH="1" flipV="1">
                <a:off x="1282" y="2305"/>
                <a:ext cx="174" cy="2"/>
              </a:xfrm>
              <a:prstGeom prst="straightConnector1">
                <a:avLst/>
              </a:prstGeom>
              <a:noFill/>
              <a:ln w="12700">
                <a:solidFill>
                  <a:schemeClr val="tx1"/>
                </a:solidFill>
                <a:round/>
                <a:headEnd type="none" w="lg" len="lg"/>
                <a:tailEnd type="none" w="lg" len="lg"/>
              </a:ln>
            </p:spPr>
          </p:cxnSp>
          <p:grpSp>
            <p:nvGrpSpPr>
              <p:cNvPr id="4128" name="Group 45"/>
              <p:cNvGrpSpPr>
                <a:grpSpLocks/>
              </p:cNvGrpSpPr>
              <p:nvPr/>
            </p:nvGrpSpPr>
            <p:grpSpPr bwMode="auto">
              <a:xfrm>
                <a:off x="281" y="2682"/>
                <a:ext cx="714" cy="404"/>
                <a:chOff x="103" y="2455"/>
                <a:chExt cx="714" cy="404"/>
              </a:xfrm>
            </p:grpSpPr>
            <p:sp>
              <p:nvSpPr>
                <p:cNvPr id="4136" name="Text Box 46"/>
                <p:cNvSpPr txBox="1">
                  <a:spLocks noChangeArrowheads="1"/>
                </p:cNvSpPr>
                <p:nvPr/>
              </p:nvSpPr>
              <p:spPr bwMode="auto">
                <a:xfrm>
                  <a:off x="103" y="2496"/>
                  <a:ext cx="413"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4137" name="Oval 47"/>
                <p:cNvSpPr>
                  <a:spLocks noChangeArrowheads="1"/>
                </p:cNvSpPr>
                <p:nvPr/>
              </p:nvSpPr>
              <p:spPr bwMode="auto">
                <a:xfrm>
                  <a:off x="485" y="249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138" name="Text Box 48"/>
                <p:cNvSpPr txBox="1">
                  <a:spLocks noChangeArrowheads="1"/>
                </p:cNvSpPr>
                <p:nvPr/>
              </p:nvSpPr>
              <p:spPr bwMode="auto">
                <a:xfrm>
                  <a:off x="551" y="2455"/>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4129" name="Text Box 49"/>
              <p:cNvSpPr txBox="1">
                <a:spLocks noChangeArrowheads="1"/>
              </p:cNvSpPr>
              <p:nvPr/>
            </p:nvSpPr>
            <p:spPr bwMode="auto">
              <a:xfrm>
                <a:off x="1633" y="2634"/>
                <a:ext cx="230" cy="212"/>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sp>
            <p:nvSpPr>
              <p:cNvPr id="4130" name="Text Box 50"/>
              <p:cNvSpPr txBox="1">
                <a:spLocks noChangeArrowheads="1"/>
              </p:cNvSpPr>
              <p:nvPr/>
            </p:nvSpPr>
            <p:spPr bwMode="auto">
              <a:xfrm>
                <a:off x="1618" y="2038"/>
                <a:ext cx="224" cy="212"/>
              </a:xfrm>
              <a:prstGeom prst="rect">
                <a:avLst/>
              </a:prstGeom>
              <a:noFill/>
              <a:ln w="12700">
                <a:noFill/>
                <a:miter lim="800000"/>
                <a:headEnd type="none" w="lg" len="lg"/>
                <a:tailEnd type="none" w="lg" len="lg"/>
              </a:ln>
            </p:spPr>
            <p:txBody>
              <a:bodyPr wrap="none">
                <a:spAutoFit/>
              </a:bodyPr>
              <a:lstStyle/>
              <a:p>
                <a:r>
                  <a:rPr lang="en-US" b="1"/>
                  <a:t>v</a:t>
                </a:r>
                <a:r>
                  <a:rPr lang="en-US" b="1" baseline="30000"/>
                  <a:t>–</a:t>
                </a:r>
              </a:p>
            </p:txBody>
          </p:sp>
          <p:cxnSp>
            <p:nvCxnSpPr>
              <p:cNvPr id="4131" name="AutoShape 51"/>
              <p:cNvCxnSpPr>
                <a:cxnSpLocks noChangeShapeType="1"/>
                <a:stCxn id="4115" idx="2"/>
                <a:endCxn id="4138" idx="2"/>
              </p:cNvCxnSpPr>
              <p:nvPr/>
            </p:nvCxnSpPr>
            <p:spPr bwMode="auto">
              <a:xfrm rot="10800000">
                <a:off x="828" y="3086"/>
                <a:ext cx="451" cy="380"/>
              </a:xfrm>
              <a:prstGeom prst="bentConnector2">
                <a:avLst/>
              </a:prstGeom>
              <a:noFill/>
              <a:ln w="12700">
                <a:solidFill>
                  <a:schemeClr val="tx1"/>
                </a:solidFill>
                <a:miter lim="800000"/>
                <a:headEnd type="none" w="lg" len="lg"/>
                <a:tailEnd type="none" w="lg" len="lg"/>
              </a:ln>
            </p:spPr>
          </p:cxnSp>
          <p:sp>
            <p:nvSpPr>
              <p:cNvPr id="4132" name="Line 52"/>
              <p:cNvSpPr>
                <a:spLocks noChangeShapeType="1"/>
              </p:cNvSpPr>
              <p:nvPr/>
            </p:nvSpPr>
            <p:spPr bwMode="auto">
              <a:xfrm flipH="1">
                <a:off x="2012" y="1914"/>
                <a:ext cx="298" cy="0"/>
              </a:xfrm>
              <a:prstGeom prst="line">
                <a:avLst/>
              </a:prstGeom>
              <a:noFill/>
              <a:ln w="12700">
                <a:solidFill>
                  <a:schemeClr val="tx1"/>
                </a:solidFill>
                <a:round/>
                <a:headEnd type="none" w="lg" len="lg"/>
                <a:tailEnd type="stealth" w="lg" len="lg"/>
              </a:ln>
            </p:spPr>
            <p:txBody>
              <a:bodyPr/>
              <a:lstStyle/>
              <a:p>
                <a:endParaRPr lang="en-US"/>
              </a:p>
            </p:txBody>
          </p:sp>
          <p:sp>
            <p:nvSpPr>
              <p:cNvPr id="4133" name="Text Box 53"/>
              <p:cNvSpPr txBox="1">
                <a:spLocks noChangeArrowheads="1"/>
              </p:cNvSpPr>
              <p:nvPr/>
            </p:nvSpPr>
            <p:spPr bwMode="auto">
              <a:xfrm>
                <a:off x="2121" y="1866"/>
                <a:ext cx="206"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F</a:t>
                </a:r>
              </a:p>
            </p:txBody>
          </p:sp>
          <p:sp>
            <p:nvSpPr>
              <p:cNvPr id="4134" name="Line 54"/>
              <p:cNvSpPr>
                <a:spLocks noChangeShapeType="1"/>
              </p:cNvSpPr>
              <p:nvPr/>
            </p:nvSpPr>
            <p:spPr bwMode="auto">
              <a:xfrm>
                <a:off x="995" y="2442"/>
                <a:ext cx="255" cy="0"/>
              </a:xfrm>
              <a:prstGeom prst="line">
                <a:avLst/>
              </a:prstGeom>
              <a:noFill/>
              <a:ln w="12700">
                <a:solidFill>
                  <a:schemeClr val="tx1"/>
                </a:solidFill>
                <a:round/>
                <a:headEnd type="none" w="lg" len="lg"/>
                <a:tailEnd type="stealth" w="lg" len="lg"/>
              </a:ln>
            </p:spPr>
            <p:txBody>
              <a:bodyPr/>
              <a:lstStyle/>
              <a:p>
                <a:endParaRPr lang="en-US"/>
              </a:p>
            </p:txBody>
          </p:sp>
          <p:sp>
            <p:nvSpPr>
              <p:cNvPr id="4135" name="Text Box 55"/>
              <p:cNvSpPr txBox="1">
                <a:spLocks noChangeArrowheads="1"/>
              </p:cNvSpPr>
              <p:nvPr/>
            </p:nvSpPr>
            <p:spPr bwMode="auto">
              <a:xfrm>
                <a:off x="1002" y="2400"/>
                <a:ext cx="201" cy="212"/>
              </a:xfrm>
              <a:prstGeom prst="rect">
                <a:avLst/>
              </a:prstGeom>
              <a:noFill/>
              <a:ln w="12700">
                <a:noFill/>
                <a:miter lim="800000"/>
                <a:headEnd type="none" w="lg" len="lg"/>
                <a:tailEnd type="none" w="lg" len="lg"/>
              </a:ln>
            </p:spPr>
            <p:txBody>
              <a:bodyPr wrap="none">
                <a:spAutoFit/>
              </a:bodyPr>
              <a:lstStyle/>
              <a:p>
                <a:r>
                  <a:rPr lang="en-US" b="1" i="1"/>
                  <a:t>i</a:t>
                </a:r>
                <a:r>
                  <a:rPr lang="en-US" b="1" baseline="-25000"/>
                  <a:t>S</a:t>
                </a:r>
              </a:p>
            </p:txBody>
          </p:sp>
        </p:grpSp>
      </p:grpSp>
      <p:sp>
        <p:nvSpPr>
          <p:cNvPr id="4106" name="Text Box 57"/>
          <p:cNvSpPr txBox="1">
            <a:spLocks noChangeArrowheads="1"/>
          </p:cNvSpPr>
          <p:nvPr/>
        </p:nvSpPr>
        <p:spPr bwMode="auto">
          <a:xfrm>
            <a:off x="4495800" y="3657600"/>
            <a:ext cx="3954463" cy="379413"/>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b="1"/>
              <a:t>NB</a:t>
            </a:r>
            <a:r>
              <a:rPr lang="en-US"/>
              <a:t>: if </a:t>
            </a:r>
            <a:r>
              <a:rPr lang="en-US" b="1"/>
              <a:t>A</a:t>
            </a:r>
            <a:r>
              <a:rPr lang="en-US" b="1" baseline="-25000"/>
              <a:t>OL</a:t>
            </a:r>
            <a:r>
              <a:rPr lang="en-US"/>
              <a:t> is very large these terms </a:t>
            </a:r>
            <a:r>
              <a:rPr lang="en-US">
                <a:cs typeface="Times New Roman" pitchFamily="18" charset="0"/>
              </a:rPr>
              <a:t>→ 0</a:t>
            </a:r>
          </a:p>
        </p:txBody>
      </p:sp>
      <p:sp>
        <p:nvSpPr>
          <p:cNvPr id="4107" name="Oval 58"/>
          <p:cNvSpPr>
            <a:spLocks noChangeArrowheads="1"/>
          </p:cNvSpPr>
          <p:nvPr/>
        </p:nvSpPr>
        <p:spPr bwMode="auto">
          <a:xfrm>
            <a:off x="6553200" y="2438400"/>
            <a:ext cx="2209800" cy="1130300"/>
          </a:xfrm>
          <a:prstGeom prst="ellipse">
            <a:avLst/>
          </a:prstGeom>
          <a:noFill/>
          <a:ln w="19050">
            <a:solidFill>
              <a:srgbClr val="800000"/>
            </a:solidFill>
            <a:round/>
            <a:headEnd type="none" w="lg" len="lg"/>
            <a:tailEnd type="none" w="lg" len="lg"/>
          </a:ln>
        </p:spPr>
        <p:txBody>
          <a:bodyPr wrap="none" anchor="ctr"/>
          <a:lstStyle/>
          <a:p>
            <a:endParaRPr lang="en-US"/>
          </a:p>
        </p:txBody>
      </p:sp>
      <p:graphicFrame>
        <p:nvGraphicFramePr>
          <p:cNvPr id="4099" name="Object 60"/>
          <p:cNvGraphicFramePr>
            <a:graphicFrameLocks noChangeAspect="1"/>
          </p:cNvGraphicFramePr>
          <p:nvPr>
            <p:ph sz="quarter" idx="2"/>
          </p:nvPr>
        </p:nvGraphicFramePr>
        <p:xfrm>
          <a:off x="6400800" y="4138613"/>
          <a:ext cx="2362200" cy="2033587"/>
        </p:xfrm>
        <a:graphic>
          <a:graphicData uri="http://schemas.openxmlformats.org/presentationml/2006/ole">
            <p:oleObj spid="_x0000_s4099" name="Equation" r:id="rId4" imgW="1282680" imgH="1104840" progId="Equation.3">
              <p:embed/>
            </p:oleObj>
          </a:graphicData>
        </a:graphic>
      </p:graphicFrame>
      <p:cxnSp>
        <p:nvCxnSpPr>
          <p:cNvPr id="4108" name="AutoShape 62"/>
          <p:cNvCxnSpPr>
            <a:cxnSpLocks noChangeShapeType="1"/>
            <a:stCxn id="4106" idx="0"/>
            <a:endCxn id="4107" idx="3"/>
          </p:cNvCxnSpPr>
          <p:nvPr/>
        </p:nvCxnSpPr>
        <p:spPr bwMode="auto">
          <a:xfrm flipV="1">
            <a:off x="6473825" y="3413125"/>
            <a:ext cx="403225" cy="244475"/>
          </a:xfrm>
          <a:prstGeom prst="straightConnector1">
            <a:avLst/>
          </a:prstGeom>
          <a:noFill/>
          <a:ln w="12700">
            <a:solidFill>
              <a:srgbClr val="003300"/>
            </a:solidFill>
            <a:round/>
            <a:headEnd type="none" w="lg" len="lg"/>
            <a:tailEnd type="stealth" w="lg" len="lg"/>
          </a:ln>
        </p:spPr>
      </p:cxnSp>
      <p:sp>
        <p:nvSpPr>
          <p:cNvPr id="4109" name="Text Box 57"/>
          <p:cNvSpPr txBox="1">
            <a:spLocks noChangeArrowheads="1"/>
          </p:cNvSpPr>
          <p:nvPr/>
        </p:nvSpPr>
        <p:spPr bwMode="auto">
          <a:xfrm>
            <a:off x="4343400" y="5060950"/>
            <a:ext cx="1828800" cy="923925"/>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if </a:t>
            </a:r>
            <a:r>
              <a:rPr lang="en-US" b="1"/>
              <a:t>A</a:t>
            </a:r>
            <a:r>
              <a:rPr lang="en-US" b="1" baseline="-25000"/>
              <a:t>OL</a:t>
            </a:r>
            <a:r>
              <a:rPr lang="en-US"/>
              <a:t> is NOT the same thing as </a:t>
            </a:r>
            <a:r>
              <a:rPr lang="en-US" b="1"/>
              <a:t>A</a:t>
            </a:r>
            <a:r>
              <a:rPr lang="en-US" b="1" baseline="-25000"/>
              <a:t>CL</a:t>
            </a:r>
            <a:endParaRPr lang="en-US">
              <a:cs typeface="Times New Roman" pitchFamily="18" charset="0"/>
            </a:endParaRPr>
          </a:p>
        </p:txBody>
      </p:sp>
      <p:sp>
        <p:nvSpPr>
          <p:cNvPr id="4110" name="Rectangle 3"/>
          <p:cNvSpPr>
            <a:spLocks noGrp="1" noChangeArrowheads="1"/>
          </p:cNvSpPr>
          <p:nvPr>
            <p:ph type="body" sz="half" idx="1"/>
          </p:nvPr>
        </p:nvSpPr>
        <p:spPr>
          <a:xfrm>
            <a:off x="406400" y="1333500"/>
            <a:ext cx="7975600" cy="800100"/>
          </a:xfrm>
          <a:solidFill>
            <a:srgbClr val="8495A9"/>
          </a:solidFill>
          <a:ln>
            <a:solidFill>
              <a:schemeClr val="tx1"/>
            </a:solidFill>
          </a:ln>
        </p:spPr>
        <p:txBody>
          <a:bodyPr/>
          <a:lstStyle/>
          <a:p>
            <a:pPr marL="457200" indent="-457200">
              <a:lnSpc>
                <a:spcPct val="90000"/>
              </a:lnSpc>
              <a:buClrTx/>
              <a:buFont typeface="Times New Roman" pitchFamily="18" charset="0"/>
              <a:buAutoNum type="arabicPeriod"/>
            </a:pPr>
            <a:r>
              <a:rPr lang="en-US" sz="2800" b="1" smtClean="0"/>
              <a:t>How can v</a:t>
            </a:r>
            <a:r>
              <a:rPr lang="en-US" sz="2800" b="1" baseline="30000" smtClean="0"/>
              <a:t>–  </a:t>
            </a:r>
            <a:r>
              <a:rPr lang="en-US" sz="2800" b="1" smtClean="0"/>
              <a:t>≈ v</a:t>
            </a:r>
            <a:r>
              <a:rPr lang="en-US" sz="2800" b="1" baseline="30000" smtClean="0"/>
              <a:t>+</a:t>
            </a:r>
            <a:r>
              <a:rPr lang="en-US" sz="2800" b="1" smtClean="0"/>
              <a:t> when v</a:t>
            </a:r>
            <a:r>
              <a:rPr lang="en-US" sz="2800" b="1" baseline="-25000" smtClean="0"/>
              <a:t>o</a:t>
            </a:r>
            <a:r>
              <a:rPr lang="en-US" sz="2800" b="1" smtClean="0"/>
              <a:t> is amplifying (v</a:t>
            </a:r>
            <a:r>
              <a:rPr lang="en-US" sz="2800" b="1" baseline="30000" smtClean="0"/>
              <a:t>+  </a:t>
            </a:r>
            <a:r>
              <a:rPr lang="en-US" sz="2800" b="1" smtClean="0"/>
              <a:t>- v</a:t>
            </a:r>
            <a:r>
              <a:rPr lang="en-US" sz="2800" b="1" baseline="30000" smtClean="0"/>
              <a:t>-</a:t>
            </a:r>
            <a:r>
              <a:rPr lang="en-US" sz="2800" b="1" smtClean="0"/>
              <a:t>) ? </a:t>
            </a:r>
          </a:p>
          <a:p>
            <a:pPr marL="457200" indent="-457200">
              <a:lnSpc>
                <a:spcPct val="90000"/>
              </a:lnSpc>
              <a:buClrTx/>
              <a:buFont typeface="Times New Roman" pitchFamily="18" charset="0"/>
              <a:buAutoNum type="arabicPeriod"/>
            </a:pPr>
            <a:r>
              <a:rPr lang="en-US" sz="2000" smtClean="0"/>
              <a:t>How can an opAmp form a closed circuit when (</a:t>
            </a:r>
            <a:r>
              <a:rPr lang="en-US" sz="2000" b="1" i="1" smtClean="0"/>
              <a:t>i</a:t>
            </a:r>
            <a:r>
              <a:rPr lang="en-US" sz="2000" b="1" baseline="-25000" smtClean="0"/>
              <a:t>1</a:t>
            </a:r>
            <a:r>
              <a:rPr lang="en-US" sz="2000" smtClean="0"/>
              <a:t> = </a:t>
            </a:r>
            <a:r>
              <a:rPr lang="en-US" sz="2000" b="1" i="1" smtClean="0"/>
              <a:t>i</a:t>
            </a:r>
            <a:r>
              <a:rPr lang="en-US" sz="2000" b="1" baseline="-25000" smtClean="0"/>
              <a:t>2</a:t>
            </a:r>
            <a:r>
              <a:rPr lang="en-US" sz="2000" smtClean="0"/>
              <a:t> = 0)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5"/>
          <p:cNvSpPr>
            <a:spLocks noGrp="1"/>
          </p:cNvSpPr>
          <p:nvPr>
            <p:ph type="dt" sz="quarter" idx="10"/>
          </p:nvPr>
        </p:nvSpPr>
        <p:spPr>
          <a:noFill/>
        </p:spPr>
        <p:txBody>
          <a:bodyPr/>
          <a:lstStyle/>
          <a:p>
            <a:r>
              <a:rPr lang="en-US"/>
              <a:t>ECEN 301</a:t>
            </a:r>
          </a:p>
        </p:txBody>
      </p:sp>
      <p:sp>
        <p:nvSpPr>
          <p:cNvPr id="33795" name="Footer Placeholder 6"/>
          <p:cNvSpPr>
            <a:spLocks noGrp="1"/>
          </p:cNvSpPr>
          <p:nvPr>
            <p:ph type="ftr" sz="quarter" idx="11"/>
          </p:nvPr>
        </p:nvSpPr>
        <p:spPr>
          <a:noFill/>
        </p:spPr>
        <p:txBody>
          <a:bodyPr/>
          <a:lstStyle/>
          <a:p>
            <a:r>
              <a:rPr lang="en-US"/>
              <a:t>Discussion #17 – Operational Amplifiers</a:t>
            </a:r>
          </a:p>
        </p:txBody>
      </p:sp>
      <p:sp>
        <p:nvSpPr>
          <p:cNvPr id="33796" name="Slide Number Placeholder 7"/>
          <p:cNvSpPr>
            <a:spLocks noGrp="1"/>
          </p:cNvSpPr>
          <p:nvPr>
            <p:ph type="sldNum" sz="quarter" idx="12"/>
          </p:nvPr>
        </p:nvSpPr>
        <p:spPr>
          <a:noFill/>
        </p:spPr>
        <p:txBody>
          <a:bodyPr/>
          <a:lstStyle/>
          <a:p>
            <a:pPr lvl="1"/>
            <a:fld id="{3D5E5A63-6896-4182-8C73-1A9BA0CB5934}" type="slidenum">
              <a:rPr lang="en-US"/>
              <a:pPr lvl="1"/>
              <a:t>8</a:t>
            </a:fld>
            <a:endParaRPr lang="en-US"/>
          </a:p>
        </p:txBody>
      </p:sp>
      <p:sp>
        <p:nvSpPr>
          <p:cNvPr id="33797" name="Rectangle 2"/>
          <p:cNvSpPr>
            <a:spLocks noGrp="1" noChangeArrowheads="1"/>
          </p:cNvSpPr>
          <p:nvPr>
            <p:ph type="title"/>
          </p:nvPr>
        </p:nvSpPr>
        <p:spPr/>
        <p:txBody>
          <a:bodyPr/>
          <a:lstStyle/>
          <a:p>
            <a:r>
              <a:rPr lang="en-US" smtClean="0"/>
              <a:t>Op-Amps – Closed-Loop Mode</a:t>
            </a:r>
          </a:p>
        </p:txBody>
      </p:sp>
      <p:grpSp>
        <p:nvGrpSpPr>
          <p:cNvPr id="33798" name="Group 163"/>
          <p:cNvGrpSpPr>
            <a:grpSpLocks/>
          </p:cNvGrpSpPr>
          <p:nvPr/>
        </p:nvGrpSpPr>
        <p:grpSpPr bwMode="auto">
          <a:xfrm>
            <a:off x="304800" y="2667000"/>
            <a:ext cx="4870450" cy="2322513"/>
            <a:chOff x="762000" y="3086895"/>
            <a:chExt cx="4870388" cy="2323305"/>
          </a:xfrm>
        </p:grpSpPr>
        <p:grpSp>
          <p:nvGrpSpPr>
            <p:cNvPr id="33801" name="Group 122"/>
            <p:cNvGrpSpPr>
              <a:grpSpLocks/>
            </p:cNvGrpSpPr>
            <p:nvPr/>
          </p:nvGrpSpPr>
          <p:grpSpPr bwMode="auto">
            <a:xfrm>
              <a:off x="762000" y="3086895"/>
              <a:ext cx="2087563" cy="1099343"/>
              <a:chOff x="762000" y="3086895"/>
              <a:chExt cx="2087563" cy="1099343"/>
            </a:xfrm>
          </p:grpSpPr>
          <p:sp>
            <p:nvSpPr>
              <p:cNvPr id="33893" name="AutoShape 27"/>
              <p:cNvSpPr>
                <a:spLocks noChangeArrowheads="1"/>
              </p:cNvSpPr>
              <p:nvPr/>
            </p:nvSpPr>
            <p:spPr bwMode="auto">
              <a:xfrm rot="5400000" flipH="1">
                <a:off x="2014538" y="3379788"/>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3894" name="Text Box 28"/>
              <p:cNvSpPr txBox="1">
                <a:spLocks noChangeArrowheads="1"/>
              </p:cNvSpPr>
              <p:nvPr/>
            </p:nvSpPr>
            <p:spPr bwMode="auto">
              <a:xfrm>
                <a:off x="2024063" y="3321051"/>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3895" name="Text Box 29"/>
              <p:cNvSpPr txBox="1">
                <a:spLocks noChangeArrowheads="1"/>
              </p:cNvSpPr>
              <p:nvPr/>
            </p:nvSpPr>
            <p:spPr bwMode="auto">
              <a:xfrm>
                <a:off x="1998663" y="3619501"/>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3896" name="Line 30"/>
              <p:cNvSpPr>
                <a:spLocks noChangeShapeType="1"/>
              </p:cNvSpPr>
              <p:nvPr/>
            </p:nvSpPr>
            <p:spPr bwMode="auto">
              <a:xfrm flipH="1">
                <a:off x="1846263" y="3789363"/>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3897" name="Oval 31"/>
              <p:cNvSpPr>
                <a:spLocks noChangeArrowheads="1"/>
              </p:cNvSpPr>
              <p:nvPr/>
            </p:nvSpPr>
            <p:spPr bwMode="auto">
              <a:xfrm>
                <a:off x="1787525" y="3757613"/>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3898" name="Oval 32"/>
              <p:cNvSpPr>
                <a:spLocks noChangeArrowheads="1"/>
              </p:cNvSpPr>
              <p:nvPr/>
            </p:nvSpPr>
            <p:spPr bwMode="auto">
              <a:xfrm>
                <a:off x="1782763" y="34639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3899" name="Line 33"/>
              <p:cNvSpPr>
                <a:spLocks noChangeShapeType="1"/>
              </p:cNvSpPr>
              <p:nvPr/>
            </p:nvSpPr>
            <p:spPr bwMode="auto">
              <a:xfrm flipH="1">
                <a:off x="1846263" y="3495676"/>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3900" name="Line 34"/>
              <p:cNvSpPr>
                <a:spLocks noChangeShapeType="1"/>
              </p:cNvSpPr>
              <p:nvPr/>
            </p:nvSpPr>
            <p:spPr bwMode="auto">
              <a:xfrm flipH="1">
                <a:off x="2573338" y="3635376"/>
                <a:ext cx="219075" cy="0"/>
              </a:xfrm>
              <a:prstGeom prst="line">
                <a:avLst/>
              </a:prstGeom>
              <a:noFill/>
              <a:ln w="12700">
                <a:solidFill>
                  <a:schemeClr val="tx1"/>
                </a:solidFill>
                <a:round/>
                <a:headEnd type="none" w="lg" len="lg"/>
                <a:tailEnd type="none" w="lg" len="lg"/>
              </a:ln>
            </p:spPr>
            <p:txBody>
              <a:bodyPr/>
              <a:lstStyle/>
              <a:p>
                <a:endParaRPr lang="en-US"/>
              </a:p>
            </p:txBody>
          </p:sp>
          <p:sp>
            <p:nvSpPr>
              <p:cNvPr id="33901" name="Oval 35"/>
              <p:cNvSpPr>
                <a:spLocks noChangeArrowheads="1"/>
              </p:cNvSpPr>
              <p:nvPr/>
            </p:nvSpPr>
            <p:spPr bwMode="auto">
              <a:xfrm>
                <a:off x="2786063" y="36036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902" name="AutoShape 39"/>
              <p:cNvCxnSpPr>
                <a:cxnSpLocks noChangeShapeType="1"/>
                <a:stCxn id="33897" idx="2"/>
              </p:cNvCxnSpPr>
              <p:nvPr/>
            </p:nvCxnSpPr>
            <p:spPr bwMode="auto">
              <a:xfrm rot="10800000" flipV="1">
                <a:off x="1679575" y="3788570"/>
                <a:ext cx="107950" cy="250030"/>
              </a:xfrm>
              <a:prstGeom prst="bentConnector2">
                <a:avLst/>
              </a:prstGeom>
              <a:noFill/>
              <a:ln w="12700">
                <a:solidFill>
                  <a:schemeClr val="tx1"/>
                </a:solidFill>
                <a:miter lim="800000"/>
                <a:headEnd type="none" w="lg" len="lg"/>
                <a:tailEnd type="none" w="lg" len="lg"/>
              </a:ln>
            </p:spPr>
          </p:cxnSp>
          <p:grpSp>
            <p:nvGrpSpPr>
              <p:cNvPr id="33903" name="Group 41"/>
              <p:cNvGrpSpPr>
                <a:grpSpLocks/>
              </p:cNvGrpSpPr>
              <p:nvPr/>
            </p:nvGrpSpPr>
            <p:grpSpPr bwMode="auto">
              <a:xfrm rot="5400000" flipH="1" flipV="1">
                <a:off x="2222500" y="3025776"/>
                <a:ext cx="88900" cy="211137"/>
                <a:chOff x="3450" y="2313"/>
                <a:chExt cx="111" cy="216"/>
              </a:xfrm>
            </p:grpSpPr>
            <p:sp>
              <p:nvSpPr>
                <p:cNvPr id="33925"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926"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927"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928"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929"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930"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931"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904" name="AutoShape 49"/>
              <p:cNvCxnSpPr>
                <a:cxnSpLocks noChangeShapeType="1"/>
                <a:stCxn id="33898" idx="0"/>
                <a:endCxn id="33925" idx="0"/>
              </p:cNvCxnSpPr>
              <p:nvPr/>
            </p:nvCxnSpPr>
            <p:spPr bwMode="auto">
              <a:xfrm rot="5400000" flipH="1" flipV="1">
                <a:off x="1824660" y="3127205"/>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33905" name="AutoShape 50"/>
              <p:cNvCxnSpPr>
                <a:cxnSpLocks noChangeShapeType="1"/>
                <a:stCxn id="33901" idx="0"/>
                <a:endCxn id="33927" idx="1"/>
              </p:cNvCxnSpPr>
              <p:nvPr/>
            </p:nvCxnSpPr>
            <p:spPr bwMode="auto">
              <a:xfrm rot="16200000" flipV="1">
                <a:off x="2358425" y="3144238"/>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33906" name="Group 51"/>
              <p:cNvGrpSpPr>
                <a:grpSpLocks/>
              </p:cNvGrpSpPr>
              <p:nvPr/>
            </p:nvGrpSpPr>
            <p:grpSpPr bwMode="auto">
              <a:xfrm rot="5400000" flipH="1" flipV="1">
                <a:off x="1408113" y="3392488"/>
                <a:ext cx="88900" cy="211137"/>
                <a:chOff x="3450" y="2313"/>
                <a:chExt cx="111" cy="216"/>
              </a:xfrm>
            </p:grpSpPr>
            <p:sp>
              <p:nvSpPr>
                <p:cNvPr id="33918"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919"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920"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921"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922"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923"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924"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907" name="AutoShape 60"/>
              <p:cNvCxnSpPr>
                <a:cxnSpLocks noChangeShapeType="1"/>
                <a:stCxn id="33898" idx="2"/>
                <a:endCxn id="33920" idx="1"/>
              </p:cNvCxnSpPr>
              <p:nvPr/>
            </p:nvCxnSpPr>
            <p:spPr bwMode="auto">
              <a:xfrm rot="10800000" flipV="1">
                <a:off x="1558133" y="3494882"/>
                <a:ext cx="224631" cy="1973"/>
              </a:xfrm>
              <a:prstGeom prst="straightConnector1">
                <a:avLst/>
              </a:prstGeom>
              <a:noFill/>
              <a:ln w="12700">
                <a:solidFill>
                  <a:schemeClr val="tx1"/>
                </a:solidFill>
                <a:round/>
                <a:headEnd type="none" w="lg" len="lg"/>
                <a:tailEnd type="none" w="lg" len="lg"/>
              </a:ln>
            </p:spPr>
          </p:cxnSp>
          <p:sp>
            <p:nvSpPr>
              <p:cNvPr id="33908" name="Text Box 64"/>
              <p:cNvSpPr txBox="1">
                <a:spLocks noChangeArrowheads="1"/>
              </p:cNvSpPr>
              <p:nvPr/>
            </p:nvSpPr>
            <p:spPr bwMode="auto">
              <a:xfrm>
                <a:off x="762000" y="3200400"/>
                <a:ext cx="312906"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a</a:t>
                </a:r>
              </a:p>
            </p:txBody>
          </p:sp>
          <p:sp>
            <p:nvSpPr>
              <p:cNvPr id="33909" name="Text Box 65"/>
              <p:cNvSpPr txBox="1">
                <a:spLocks noChangeArrowheads="1"/>
              </p:cNvSpPr>
              <p:nvPr/>
            </p:nvSpPr>
            <p:spPr bwMode="auto">
              <a:xfrm>
                <a:off x="1295400" y="3228201"/>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3910" name="Text Box 66"/>
              <p:cNvSpPr txBox="1">
                <a:spLocks noChangeArrowheads="1"/>
              </p:cNvSpPr>
              <p:nvPr/>
            </p:nvSpPr>
            <p:spPr bwMode="auto">
              <a:xfrm>
                <a:off x="2143127" y="3128963"/>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3911" name="Oval 32"/>
              <p:cNvSpPr>
                <a:spLocks noChangeArrowheads="1"/>
              </p:cNvSpPr>
              <p:nvPr/>
            </p:nvSpPr>
            <p:spPr bwMode="auto">
              <a:xfrm>
                <a:off x="863600" y="347310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912" name="Straight Connector 115"/>
              <p:cNvCxnSpPr>
                <a:cxnSpLocks noChangeShapeType="1"/>
                <a:stCxn id="33911" idx="6"/>
                <a:endCxn id="33918" idx="0"/>
              </p:cNvCxnSpPr>
              <p:nvPr/>
            </p:nvCxnSpPr>
            <p:spPr bwMode="auto">
              <a:xfrm>
                <a:off x="927100" y="3504063"/>
                <a:ext cx="419895" cy="1588"/>
              </a:xfrm>
              <a:prstGeom prst="line">
                <a:avLst/>
              </a:prstGeom>
              <a:noFill/>
              <a:ln w="12700" algn="ctr">
                <a:solidFill>
                  <a:schemeClr val="tx1"/>
                </a:solidFill>
                <a:round/>
                <a:headEnd type="none" w="lg" len="lg"/>
                <a:tailEnd type="none" w="lg" len="lg"/>
              </a:ln>
            </p:spPr>
          </p:cxnSp>
          <p:grpSp>
            <p:nvGrpSpPr>
              <p:cNvPr id="33913" name="Group 120"/>
              <p:cNvGrpSpPr>
                <a:grpSpLocks/>
              </p:cNvGrpSpPr>
              <p:nvPr/>
            </p:nvGrpSpPr>
            <p:grpSpPr bwMode="auto">
              <a:xfrm>
                <a:off x="1586706" y="4038600"/>
                <a:ext cx="185738" cy="147638"/>
                <a:chOff x="3521075" y="5456238"/>
                <a:chExt cx="185738" cy="147638"/>
              </a:xfrm>
            </p:grpSpPr>
            <p:sp>
              <p:nvSpPr>
                <p:cNvPr id="33914"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3915"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33916"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33917" name="AutoShape 110"/>
                <p:cNvCxnSpPr>
                  <a:cxnSpLocks noChangeShapeType="1"/>
                  <a:stCxn id="33914"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grpSp>
          <p:nvGrpSpPr>
            <p:cNvPr id="33802" name="Group 123"/>
            <p:cNvGrpSpPr>
              <a:grpSpLocks/>
            </p:cNvGrpSpPr>
            <p:nvPr/>
          </p:nvGrpSpPr>
          <p:grpSpPr bwMode="auto">
            <a:xfrm>
              <a:off x="762000" y="4310859"/>
              <a:ext cx="2087563" cy="1099341"/>
              <a:chOff x="762000" y="3086897"/>
              <a:chExt cx="2087563" cy="1099341"/>
            </a:xfrm>
          </p:grpSpPr>
          <p:sp>
            <p:nvSpPr>
              <p:cNvPr id="33854" name="AutoShape 27"/>
              <p:cNvSpPr>
                <a:spLocks noChangeArrowheads="1"/>
              </p:cNvSpPr>
              <p:nvPr/>
            </p:nvSpPr>
            <p:spPr bwMode="auto">
              <a:xfrm rot="5400000" flipH="1">
                <a:off x="2014538" y="3379788"/>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3855" name="Text Box 28"/>
              <p:cNvSpPr txBox="1">
                <a:spLocks noChangeArrowheads="1"/>
              </p:cNvSpPr>
              <p:nvPr/>
            </p:nvSpPr>
            <p:spPr bwMode="auto">
              <a:xfrm>
                <a:off x="2024063" y="3321051"/>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3856" name="Text Box 29"/>
              <p:cNvSpPr txBox="1">
                <a:spLocks noChangeArrowheads="1"/>
              </p:cNvSpPr>
              <p:nvPr/>
            </p:nvSpPr>
            <p:spPr bwMode="auto">
              <a:xfrm>
                <a:off x="1998663" y="3619501"/>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3857" name="Line 30"/>
              <p:cNvSpPr>
                <a:spLocks noChangeShapeType="1"/>
              </p:cNvSpPr>
              <p:nvPr/>
            </p:nvSpPr>
            <p:spPr bwMode="auto">
              <a:xfrm flipH="1">
                <a:off x="1846263" y="3789363"/>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3858" name="Oval 31"/>
              <p:cNvSpPr>
                <a:spLocks noChangeArrowheads="1"/>
              </p:cNvSpPr>
              <p:nvPr/>
            </p:nvSpPr>
            <p:spPr bwMode="auto">
              <a:xfrm>
                <a:off x="1787525" y="3757613"/>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3859" name="Oval 32"/>
              <p:cNvSpPr>
                <a:spLocks noChangeArrowheads="1"/>
              </p:cNvSpPr>
              <p:nvPr/>
            </p:nvSpPr>
            <p:spPr bwMode="auto">
              <a:xfrm>
                <a:off x="1782763" y="34639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3860" name="Line 33"/>
              <p:cNvSpPr>
                <a:spLocks noChangeShapeType="1"/>
              </p:cNvSpPr>
              <p:nvPr/>
            </p:nvSpPr>
            <p:spPr bwMode="auto">
              <a:xfrm flipH="1">
                <a:off x="1846263" y="3495676"/>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3861" name="Line 34"/>
              <p:cNvSpPr>
                <a:spLocks noChangeShapeType="1"/>
              </p:cNvSpPr>
              <p:nvPr/>
            </p:nvSpPr>
            <p:spPr bwMode="auto">
              <a:xfrm flipH="1">
                <a:off x="2573338" y="3635376"/>
                <a:ext cx="219075" cy="0"/>
              </a:xfrm>
              <a:prstGeom prst="line">
                <a:avLst/>
              </a:prstGeom>
              <a:noFill/>
              <a:ln w="12700">
                <a:solidFill>
                  <a:schemeClr val="tx1"/>
                </a:solidFill>
                <a:round/>
                <a:headEnd type="none" w="lg" len="lg"/>
                <a:tailEnd type="none" w="lg" len="lg"/>
              </a:ln>
            </p:spPr>
            <p:txBody>
              <a:bodyPr/>
              <a:lstStyle/>
              <a:p>
                <a:endParaRPr lang="en-US"/>
              </a:p>
            </p:txBody>
          </p:sp>
          <p:sp>
            <p:nvSpPr>
              <p:cNvPr id="33862" name="Oval 35"/>
              <p:cNvSpPr>
                <a:spLocks noChangeArrowheads="1"/>
              </p:cNvSpPr>
              <p:nvPr/>
            </p:nvSpPr>
            <p:spPr bwMode="auto">
              <a:xfrm>
                <a:off x="2786063" y="36036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863" name="AutoShape 39"/>
              <p:cNvCxnSpPr>
                <a:cxnSpLocks noChangeShapeType="1"/>
                <a:stCxn id="33858" idx="2"/>
              </p:cNvCxnSpPr>
              <p:nvPr/>
            </p:nvCxnSpPr>
            <p:spPr bwMode="auto">
              <a:xfrm rot="10800000" flipV="1">
                <a:off x="1679575" y="3788570"/>
                <a:ext cx="107950" cy="250030"/>
              </a:xfrm>
              <a:prstGeom prst="bentConnector2">
                <a:avLst/>
              </a:prstGeom>
              <a:noFill/>
              <a:ln w="12700">
                <a:solidFill>
                  <a:schemeClr val="tx1"/>
                </a:solidFill>
                <a:miter lim="800000"/>
                <a:headEnd type="none" w="lg" len="lg"/>
                <a:tailEnd type="none" w="lg" len="lg"/>
              </a:ln>
            </p:spPr>
          </p:cxnSp>
          <p:grpSp>
            <p:nvGrpSpPr>
              <p:cNvPr id="33864" name="Group 41"/>
              <p:cNvGrpSpPr>
                <a:grpSpLocks/>
              </p:cNvGrpSpPr>
              <p:nvPr/>
            </p:nvGrpSpPr>
            <p:grpSpPr bwMode="auto">
              <a:xfrm rot="5400000" flipH="1" flipV="1">
                <a:off x="2222500" y="3025778"/>
                <a:ext cx="88900" cy="211137"/>
                <a:chOff x="3450" y="2313"/>
                <a:chExt cx="111" cy="216"/>
              </a:xfrm>
            </p:grpSpPr>
            <p:sp>
              <p:nvSpPr>
                <p:cNvPr id="33886"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887"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888"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889"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890"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891"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892"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865" name="AutoShape 49"/>
              <p:cNvCxnSpPr>
                <a:cxnSpLocks noChangeShapeType="1"/>
                <a:stCxn id="33859" idx="0"/>
                <a:endCxn id="33886" idx="0"/>
              </p:cNvCxnSpPr>
              <p:nvPr/>
            </p:nvCxnSpPr>
            <p:spPr bwMode="auto">
              <a:xfrm rot="5400000" flipH="1" flipV="1">
                <a:off x="1824660" y="3127205"/>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33866" name="AutoShape 50"/>
              <p:cNvCxnSpPr>
                <a:cxnSpLocks noChangeShapeType="1"/>
                <a:stCxn id="33862" idx="0"/>
                <a:endCxn id="33888" idx="1"/>
              </p:cNvCxnSpPr>
              <p:nvPr/>
            </p:nvCxnSpPr>
            <p:spPr bwMode="auto">
              <a:xfrm rot="16200000" flipV="1">
                <a:off x="2358425" y="3144238"/>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33867" name="Group 51"/>
              <p:cNvGrpSpPr>
                <a:grpSpLocks/>
              </p:cNvGrpSpPr>
              <p:nvPr/>
            </p:nvGrpSpPr>
            <p:grpSpPr bwMode="auto">
              <a:xfrm rot="5400000" flipH="1" flipV="1">
                <a:off x="1408113" y="3392490"/>
                <a:ext cx="88900" cy="211137"/>
                <a:chOff x="3450" y="2313"/>
                <a:chExt cx="111" cy="216"/>
              </a:xfrm>
            </p:grpSpPr>
            <p:sp>
              <p:nvSpPr>
                <p:cNvPr id="33879"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880"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881"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882"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883"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884"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885"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868" name="AutoShape 60"/>
              <p:cNvCxnSpPr>
                <a:cxnSpLocks noChangeShapeType="1"/>
                <a:stCxn id="33859" idx="2"/>
                <a:endCxn id="33881" idx="1"/>
              </p:cNvCxnSpPr>
              <p:nvPr/>
            </p:nvCxnSpPr>
            <p:spPr bwMode="auto">
              <a:xfrm rot="10800000" flipV="1">
                <a:off x="1558133" y="3494882"/>
                <a:ext cx="224631" cy="1973"/>
              </a:xfrm>
              <a:prstGeom prst="straightConnector1">
                <a:avLst/>
              </a:prstGeom>
              <a:noFill/>
              <a:ln w="12700">
                <a:solidFill>
                  <a:schemeClr val="tx1"/>
                </a:solidFill>
                <a:round/>
                <a:headEnd type="none" w="lg" len="lg"/>
                <a:tailEnd type="none" w="lg" len="lg"/>
              </a:ln>
            </p:spPr>
          </p:cxnSp>
          <p:sp>
            <p:nvSpPr>
              <p:cNvPr id="33869" name="Text Box 64"/>
              <p:cNvSpPr txBox="1">
                <a:spLocks noChangeArrowheads="1"/>
              </p:cNvSpPr>
              <p:nvPr/>
            </p:nvSpPr>
            <p:spPr bwMode="auto">
              <a:xfrm>
                <a:off x="762000" y="3200400"/>
                <a:ext cx="319318"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b</a:t>
                </a:r>
              </a:p>
            </p:txBody>
          </p:sp>
          <p:sp>
            <p:nvSpPr>
              <p:cNvPr id="33870" name="Text Box 65"/>
              <p:cNvSpPr txBox="1">
                <a:spLocks noChangeArrowheads="1"/>
              </p:cNvSpPr>
              <p:nvPr/>
            </p:nvSpPr>
            <p:spPr bwMode="auto">
              <a:xfrm>
                <a:off x="1295400" y="3228201"/>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3871" name="Text Box 66"/>
              <p:cNvSpPr txBox="1">
                <a:spLocks noChangeArrowheads="1"/>
              </p:cNvSpPr>
              <p:nvPr/>
            </p:nvSpPr>
            <p:spPr bwMode="auto">
              <a:xfrm>
                <a:off x="2143127" y="3128963"/>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3872" name="Oval 32"/>
              <p:cNvSpPr>
                <a:spLocks noChangeArrowheads="1"/>
              </p:cNvSpPr>
              <p:nvPr/>
            </p:nvSpPr>
            <p:spPr bwMode="auto">
              <a:xfrm>
                <a:off x="863600" y="347310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873" name="Straight Connector 143"/>
              <p:cNvCxnSpPr>
                <a:cxnSpLocks noChangeShapeType="1"/>
                <a:stCxn id="33872" idx="6"/>
                <a:endCxn id="33879" idx="0"/>
              </p:cNvCxnSpPr>
              <p:nvPr/>
            </p:nvCxnSpPr>
            <p:spPr bwMode="auto">
              <a:xfrm>
                <a:off x="927100" y="3504063"/>
                <a:ext cx="419895" cy="1588"/>
              </a:xfrm>
              <a:prstGeom prst="line">
                <a:avLst/>
              </a:prstGeom>
              <a:noFill/>
              <a:ln w="12700" algn="ctr">
                <a:solidFill>
                  <a:schemeClr val="tx1"/>
                </a:solidFill>
                <a:round/>
                <a:headEnd type="none" w="lg" len="lg"/>
                <a:tailEnd type="none" w="lg" len="lg"/>
              </a:ln>
            </p:spPr>
          </p:cxnSp>
          <p:grpSp>
            <p:nvGrpSpPr>
              <p:cNvPr id="33874" name="Group 120"/>
              <p:cNvGrpSpPr>
                <a:grpSpLocks/>
              </p:cNvGrpSpPr>
              <p:nvPr/>
            </p:nvGrpSpPr>
            <p:grpSpPr bwMode="auto">
              <a:xfrm>
                <a:off x="1586706" y="4038600"/>
                <a:ext cx="185738" cy="147638"/>
                <a:chOff x="3521075" y="5456238"/>
                <a:chExt cx="185738" cy="147638"/>
              </a:xfrm>
            </p:grpSpPr>
            <p:sp>
              <p:nvSpPr>
                <p:cNvPr id="33875"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3876"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33877"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33878" name="AutoShape 110"/>
                <p:cNvCxnSpPr>
                  <a:cxnSpLocks noChangeShapeType="1"/>
                  <a:stCxn id="33875"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sp>
          <p:nvSpPr>
            <p:cNvPr id="33803" name="AutoShape 27"/>
            <p:cNvSpPr>
              <a:spLocks noChangeArrowheads="1"/>
            </p:cNvSpPr>
            <p:nvPr/>
          </p:nvSpPr>
          <p:spPr bwMode="auto">
            <a:xfrm rot="5400000" flipH="1">
              <a:off x="4498975" y="3513136"/>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3804" name="Text Box 28"/>
            <p:cNvSpPr txBox="1">
              <a:spLocks noChangeArrowheads="1"/>
            </p:cNvSpPr>
            <p:nvPr/>
          </p:nvSpPr>
          <p:spPr bwMode="auto">
            <a:xfrm>
              <a:off x="4508500" y="3454399"/>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3805" name="Text Box 29"/>
            <p:cNvSpPr txBox="1">
              <a:spLocks noChangeArrowheads="1"/>
            </p:cNvSpPr>
            <p:nvPr/>
          </p:nvSpPr>
          <p:spPr bwMode="auto">
            <a:xfrm>
              <a:off x="4483100" y="3752849"/>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3806" name="Line 30"/>
            <p:cNvSpPr>
              <a:spLocks noChangeShapeType="1"/>
            </p:cNvSpPr>
            <p:nvPr/>
          </p:nvSpPr>
          <p:spPr bwMode="auto">
            <a:xfrm flipH="1">
              <a:off x="4330700" y="3922711"/>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3807" name="Oval 31"/>
            <p:cNvSpPr>
              <a:spLocks noChangeArrowheads="1"/>
            </p:cNvSpPr>
            <p:nvPr/>
          </p:nvSpPr>
          <p:spPr bwMode="auto">
            <a:xfrm>
              <a:off x="4271962" y="3890961"/>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3808" name="Oval 32"/>
            <p:cNvSpPr>
              <a:spLocks noChangeArrowheads="1"/>
            </p:cNvSpPr>
            <p:nvPr/>
          </p:nvSpPr>
          <p:spPr bwMode="auto">
            <a:xfrm>
              <a:off x="4267200" y="359727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3809" name="Line 33"/>
            <p:cNvSpPr>
              <a:spLocks noChangeShapeType="1"/>
            </p:cNvSpPr>
            <p:nvPr/>
          </p:nvSpPr>
          <p:spPr bwMode="auto">
            <a:xfrm flipH="1">
              <a:off x="4330700" y="3629024"/>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3810" name="Line 34"/>
            <p:cNvSpPr>
              <a:spLocks noChangeShapeType="1"/>
            </p:cNvSpPr>
            <p:nvPr/>
          </p:nvSpPr>
          <p:spPr bwMode="auto">
            <a:xfrm flipH="1">
              <a:off x="5057775" y="3768724"/>
              <a:ext cx="219075" cy="0"/>
            </a:xfrm>
            <a:prstGeom prst="line">
              <a:avLst/>
            </a:prstGeom>
            <a:noFill/>
            <a:ln w="12700">
              <a:solidFill>
                <a:schemeClr val="tx1"/>
              </a:solidFill>
              <a:round/>
              <a:headEnd type="none" w="lg" len="lg"/>
              <a:tailEnd type="none" w="lg" len="lg"/>
            </a:ln>
          </p:spPr>
          <p:txBody>
            <a:bodyPr/>
            <a:lstStyle/>
            <a:p>
              <a:endParaRPr lang="en-US"/>
            </a:p>
          </p:txBody>
        </p:sp>
        <p:sp>
          <p:nvSpPr>
            <p:cNvPr id="33811" name="Oval 35"/>
            <p:cNvSpPr>
              <a:spLocks noChangeArrowheads="1"/>
            </p:cNvSpPr>
            <p:nvPr/>
          </p:nvSpPr>
          <p:spPr bwMode="auto">
            <a:xfrm>
              <a:off x="5270500" y="373697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812" name="AutoShape 39"/>
            <p:cNvCxnSpPr>
              <a:cxnSpLocks noChangeShapeType="1"/>
              <a:stCxn id="33807" idx="2"/>
            </p:cNvCxnSpPr>
            <p:nvPr/>
          </p:nvCxnSpPr>
          <p:spPr bwMode="auto">
            <a:xfrm rot="10800000" flipV="1">
              <a:off x="4164012" y="3921918"/>
              <a:ext cx="107950" cy="250030"/>
            </a:xfrm>
            <a:prstGeom prst="bentConnector2">
              <a:avLst/>
            </a:prstGeom>
            <a:noFill/>
            <a:ln w="12700">
              <a:solidFill>
                <a:schemeClr val="tx1"/>
              </a:solidFill>
              <a:miter lim="800000"/>
              <a:headEnd type="none" w="lg" len="lg"/>
              <a:tailEnd type="none" w="lg" len="lg"/>
            </a:ln>
          </p:spPr>
        </p:cxnSp>
        <p:grpSp>
          <p:nvGrpSpPr>
            <p:cNvPr id="33813" name="Group 41"/>
            <p:cNvGrpSpPr>
              <a:grpSpLocks/>
            </p:cNvGrpSpPr>
            <p:nvPr/>
          </p:nvGrpSpPr>
          <p:grpSpPr bwMode="auto">
            <a:xfrm rot="5400000" flipH="1" flipV="1">
              <a:off x="4706937" y="3159126"/>
              <a:ext cx="88900" cy="211137"/>
              <a:chOff x="3450" y="2313"/>
              <a:chExt cx="111" cy="216"/>
            </a:xfrm>
          </p:grpSpPr>
          <p:sp>
            <p:nvSpPr>
              <p:cNvPr id="33847"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848"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849"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850"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851"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852"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853"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814" name="AutoShape 49"/>
            <p:cNvCxnSpPr>
              <a:cxnSpLocks noChangeShapeType="1"/>
              <a:stCxn id="33808" idx="0"/>
            </p:cNvCxnSpPr>
            <p:nvPr/>
          </p:nvCxnSpPr>
          <p:spPr bwMode="auto">
            <a:xfrm rot="5400000" flipH="1" flipV="1">
              <a:off x="4309097" y="3260553"/>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33815" name="AutoShape 50"/>
            <p:cNvCxnSpPr>
              <a:cxnSpLocks noChangeShapeType="1"/>
              <a:stCxn id="33811" idx="0"/>
            </p:cNvCxnSpPr>
            <p:nvPr/>
          </p:nvCxnSpPr>
          <p:spPr bwMode="auto">
            <a:xfrm rot="16200000" flipV="1">
              <a:off x="4842862" y="3277586"/>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33816" name="Group 51"/>
            <p:cNvGrpSpPr>
              <a:grpSpLocks/>
            </p:cNvGrpSpPr>
            <p:nvPr/>
          </p:nvGrpSpPr>
          <p:grpSpPr bwMode="auto">
            <a:xfrm rot="5400000" flipH="1" flipV="1">
              <a:off x="3330572" y="3525838"/>
              <a:ext cx="88900" cy="211137"/>
              <a:chOff x="3450" y="2313"/>
              <a:chExt cx="111" cy="216"/>
            </a:xfrm>
          </p:grpSpPr>
          <p:sp>
            <p:nvSpPr>
              <p:cNvPr id="33840"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841"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842"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843"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844"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845"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846"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817" name="AutoShape 60"/>
            <p:cNvCxnSpPr>
              <a:cxnSpLocks noChangeShapeType="1"/>
              <a:stCxn id="33808" idx="2"/>
              <a:endCxn id="33842" idx="1"/>
            </p:cNvCxnSpPr>
            <p:nvPr/>
          </p:nvCxnSpPr>
          <p:spPr bwMode="auto">
            <a:xfrm rot="10800000" flipV="1">
              <a:off x="3480592" y="3628230"/>
              <a:ext cx="786609" cy="1975"/>
            </a:xfrm>
            <a:prstGeom prst="straightConnector1">
              <a:avLst/>
            </a:prstGeom>
            <a:noFill/>
            <a:ln w="12700">
              <a:solidFill>
                <a:schemeClr val="tx1"/>
              </a:solidFill>
              <a:round/>
              <a:headEnd type="none" w="lg" len="lg"/>
              <a:tailEnd type="none" w="lg" len="lg"/>
            </a:ln>
          </p:spPr>
        </p:cxnSp>
        <p:sp>
          <p:nvSpPr>
            <p:cNvPr id="33818" name="Text Box 65"/>
            <p:cNvSpPr txBox="1">
              <a:spLocks noChangeArrowheads="1"/>
            </p:cNvSpPr>
            <p:nvPr/>
          </p:nvSpPr>
          <p:spPr bwMode="auto">
            <a:xfrm>
              <a:off x="3217859" y="3361549"/>
              <a:ext cx="346569" cy="276999"/>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1</a:t>
              </a:r>
            </a:p>
          </p:txBody>
        </p:sp>
        <p:sp>
          <p:nvSpPr>
            <p:cNvPr id="33819" name="Text Box 66"/>
            <p:cNvSpPr txBox="1">
              <a:spLocks noChangeArrowheads="1"/>
            </p:cNvSpPr>
            <p:nvPr/>
          </p:nvSpPr>
          <p:spPr bwMode="auto">
            <a:xfrm>
              <a:off x="4627564" y="3262311"/>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3820" name="Oval 32"/>
            <p:cNvSpPr>
              <a:spLocks noChangeArrowheads="1"/>
            </p:cNvSpPr>
            <p:nvPr/>
          </p:nvSpPr>
          <p:spPr bwMode="auto">
            <a:xfrm>
              <a:off x="2786059" y="360645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821" name="Straight Connector 183"/>
            <p:cNvCxnSpPr>
              <a:cxnSpLocks noChangeShapeType="1"/>
              <a:stCxn id="33820" idx="6"/>
              <a:endCxn id="33840" idx="0"/>
            </p:cNvCxnSpPr>
            <p:nvPr/>
          </p:nvCxnSpPr>
          <p:spPr bwMode="auto">
            <a:xfrm>
              <a:off x="2849559" y="3637411"/>
              <a:ext cx="419895" cy="1588"/>
            </a:xfrm>
            <a:prstGeom prst="line">
              <a:avLst/>
            </a:prstGeom>
            <a:noFill/>
            <a:ln w="12700" algn="ctr">
              <a:solidFill>
                <a:schemeClr val="tx1"/>
              </a:solidFill>
              <a:round/>
              <a:headEnd type="none" w="lg" len="lg"/>
              <a:tailEnd type="none" w="lg" len="lg"/>
            </a:ln>
          </p:spPr>
        </p:cxnSp>
        <p:grpSp>
          <p:nvGrpSpPr>
            <p:cNvPr id="33822" name="Group 120"/>
            <p:cNvGrpSpPr>
              <a:grpSpLocks/>
            </p:cNvGrpSpPr>
            <p:nvPr/>
          </p:nvGrpSpPr>
          <p:grpSpPr bwMode="auto">
            <a:xfrm>
              <a:off x="4071143" y="4171948"/>
              <a:ext cx="185738" cy="147638"/>
              <a:chOff x="3521075" y="5456238"/>
              <a:chExt cx="185738" cy="147638"/>
            </a:xfrm>
          </p:grpSpPr>
          <p:sp>
            <p:nvSpPr>
              <p:cNvPr id="33836"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3837"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33838"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33839" name="AutoShape 110"/>
              <p:cNvCxnSpPr>
                <a:cxnSpLocks noChangeShapeType="1"/>
                <a:stCxn id="33836"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nvGrpSpPr>
            <p:cNvPr id="33823" name="Group 51"/>
            <p:cNvGrpSpPr>
              <a:grpSpLocks/>
            </p:cNvGrpSpPr>
            <p:nvPr/>
          </p:nvGrpSpPr>
          <p:grpSpPr bwMode="auto">
            <a:xfrm rot="10800000" flipH="1" flipV="1">
              <a:off x="3581401" y="4038600"/>
              <a:ext cx="88900" cy="211137"/>
              <a:chOff x="3450" y="2313"/>
              <a:chExt cx="111" cy="216"/>
            </a:xfrm>
          </p:grpSpPr>
          <p:sp>
            <p:nvSpPr>
              <p:cNvPr id="33829"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3830"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3831"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3832"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3833"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3834"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3835"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3824" name="Shape 212"/>
            <p:cNvCxnSpPr>
              <a:cxnSpLocks noChangeShapeType="1"/>
              <a:stCxn id="33862" idx="6"/>
              <a:endCxn id="33831" idx="1"/>
            </p:cNvCxnSpPr>
            <p:nvPr/>
          </p:nvCxnSpPr>
          <p:spPr bwMode="auto">
            <a:xfrm flipV="1">
              <a:off x="2849563" y="4249737"/>
              <a:ext cx="777489" cy="608808"/>
            </a:xfrm>
            <a:prstGeom prst="bentConnector4">
              <a:avLst>
                <a:gd name="adj1" fmla="val 47065"/>
                <a:gd name="adj2" fmla="val -190"/>
              </a:avLst>
            </a:prstGeom>
            <a:noFill/>
            <a:ln w="12700" algn="ctr">
              <a:solidFill>
                <a:schemeClr val="tx1"/>
              </a:solidFill>
              <a:round/>
              <a:headEnd type="none" w="lg" len="lg"/>
              <a:tailEnd type="none" w="lg" len="lg"/>
            </a:ln>
          </p:spPr>
        </p:cxnSp>
        <p:sp>
          <p:nvSpPr>
            <p:cNvPr id="33825" name="Oval 32"/>
            <p:cNvSpPr>
              <a:spLocks noChangeArrowheads="1"/>
            </p:cNvSpPr>
            <p:nvPr/>
          </p:nvSpPr>
          <p:spPr bwMode="auto">
            <a:xfrm>
              <a:off x="3599593" y="3604419"/>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3826" name="Straight Connector 217"/>
            <p:cNvCxnSpPr>
              <a:cxnSpLocks noChangeShapeType="1"/>
              <a:stCxn id="33829" idx="0"/>
              <a:endCxn id="33825" idx="4"/>
            </p:cNvCxnSpPr>
            <p:nvPr/>
          </p:nvCxnSpPr>
          <p:spPr bwMode="auto">
            <a:xfrm rot="5400000" flipH="1" flipV="1">
              <a:off x="3439459" y="3846716"/>
              <a:ext cx="372268" cy="11499"/>
            </a:xfrm>
            <a:prstGeom prst="line">
              <a:avLst/>
            </a:prstGeom>
            <a:noFill/>
            <a:ln w="12700" algn="ctr">
              <a:solidFill>
                <a:schemeClr val="tx1"/>
              </a:solidFill>
              <a:round/>
              <a:headEnd type="none" w="lg" len="lg"/>
              <a:tailEnd type="none" w="lg" len="lg"/>
            </a:ln>
          </p:spPr>
        </p:cxnSp>
        <p:sp>
          <p:nvSpPr>
            <p:cNvPr id="33827" name="Text Box 65"/>
            <p:cNvSpPr txBox="1">
              <a:spLocks noChangeArrowheads="1"/>
            </p:cNvSpPr>
            <p:nvPr/>
          </p:nvSpPr>
          <p:spPr bwMode="auto">
            <a:xfrm>
              <a:off x="3207602" y="3981438"/>
              <a:ext cx="346569" cy="276999"/>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2</a:t>
              </a:r>
            </a:p>
          </p:txBody>
        </p:sp>
        <p:sp>
          <p:nvSpPr>
            <p:cNvPr id="33828" name="Text Box 64"/>
            <p:cNvSpPr txBox="1">
              <a:spLocks noChangeArrowheads="1"/>
            </p:cNvSpPr>
            <p:nvPr/>
          </p:nvSpPr>
          <p:spPr bwMode="auto">
            <a:xfrm>
              <a:off x="5319482" y="3581400"/>
              <a:ext cx="312906"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o</a:t>
              </a:r>
            </a:p>
          </p:txBody>
        </p:sp>
      </p:grpSp>
      <p:sp>
        <p:nvSpPr>
          <p:cNvPr id="138" name="Rectangle 3"/>
          <p:cNvSpPr txBox="1">
            <a:spLocks noChangeArrowheads="1"/>
          </p:cNvSpPr>
          <p:nvPr/>
        </p:nvSpPr>
        <p:spPr bwMode="auto">
          <a:xfrm>
            <a:off x="406400" y="1333500"/>
            <a:ext cx="8585200" cy="723900"/>
          </a:xfrm>
          <a:prstGeom prst="rect">
            <a:avLst/>
          </a:prstGeom>
          <a:solidFill>
            <a:srgbClr val="8495A9"/>
          </a:solidFill>
          <a:ln w="9525">
            <a:solidFill>
              <a:schemeClr val="tx1"/>
            </a:solidFill>
            <a:miter lim="800000"/>
            <a:headEnd/>
            <a:tailEnd/>
          </a:ln>
          <a:effectLst/>
        </p:spPr>
        <p:txBody>
          <a:bodyPr lIns="92075" tIns="46038" rIns="92075" bIns="46038"/>
          <a:lstStyle/>
          <a:p>
            <a:pPr marL="457200" indent="-457200" algn="l">
              <a:lnSpc>
                <a:spcPct val="90000"/>
              </a:lnSpc>
              <a:spcBef>
                <a:spcPct val="20000"/>
              </a:spcBef>
              <a:buFont typeface="+mj-lt"/>
              <a:buAutoNum type="arabicPeriod"/>
              <a:defRPr/>
            </a:pPr>
            <a:r>
              <a:rPr lang="en-US" sz="2000" kern="0" dirty="0">
                <a:solidFill>
                  <a:schemeClr val="bg2"/>
                </a:solidFill>
                <a:latin typeface="+mn-lt"/>
              </a:rPr>
              <a:t>How can </a:t>
            </a:r>
            <a:r>
              <a:rPr lang="en-US" sz="2000" b="1" kern="0" dirty="0">
                <a:solidFill>
                  <a:schemeClr val="bg2"/>
                </a:solidFill>
                <a:latin typeface="+mn-lt"/>
              </a:rPr>
              <a:t>v</a:t>
            </a:r>
            <a:r>
              <a:rPr lang="en-US" sz="2000" b="1" kern="0" baseline="30000" dirty="0">
                <a:solidFill>
                  <a:schemeClr val="bg2"/>
                </a:solidFill>
                <a:latin typeface="+mn-lt"/>
              </a:rPr>
              <a:t>–  </a:t>
            </a:r>
            <a:r>
              <a:rPr lang="en-US" sz="2000" b="1" kern="0" dirty="0">
                <a:solidFill>
                  <a:schemeClr val="bg2"/>
                </a:solidFill>
                <a:latin typeface="+mn-lt"/>
              </a:rPr>
              <a:t>≈ v</a:t>
            </a:r>
            <a:r>
              <a:rPr lang="en-US" sz="2000" b="1" kern="0" baseline="30000" dirty="0">
                <a:solidFill>
                  <a:schemeClr val="bg2"/>
                </a:solidFill>
                <a:latin typeface="+mn-lt"/>
              </a:rPr>
              <a:t>+</a:t>
            </a:r>
            <a:r>
              <a:rPr lang="en-US" sz="2000" b="1" kern="0" dirty="0">
                <a:solidFill>
                  <a:schemeClr val="bg2"/>
                </a:solidFill>
                <a:latin typeface="+mn-lt"/>
              </a:rPr>
              <a:t> </a:t>
            </a:r>
            <a:r>
              <a:rPr lang="en-US" sz="2000" kern="0" dirty="0">
                <a:solidFill>
                  <a:schemeClr val="bg2"/>
                </a:solidFill>
                <a:latin typeface="+mn-lt"/>
              </a:rPr>
              <a:t>when </a:t>
            </a:r>
            <a:r>
              <a:rPr lang="en-US" sz="2000" b="1" kern="0" dirty="0" err="1">
                <a:solidFill>
                  <a:schemeClr val="bg2"/>
                </a:solidFill>
                <a:latin typeface="+mn-lt"/>
              </a:rPr>
              <a:t>v</a:t>
            </a:r>
            <a:r>
              <a:rPr lang="en-US" sz="2000" b="1" kern="0" baseline="-25000" dirty="0" err="1">
                <a:solidFill>
                  <a:schemeClr val="bg2"/>
                </a:solidFill>
                <a:latin typeface="+mn-lt"/>
              </a:rPr>
              <a:t>o</a:t>
            </a:r>
            <a:r>
              <a:rPr lang="en-US" sz="2000" kern="0" dirty="0">
                <a:solidFill>
                  <a:schemeClr val="bg2"/>
                </a:solidFill>
                <a:latin typeface="+mn-lt"/>
              </a:rPr>
              <a:t> is amplifying</a:t>
            </a:r>
            <a:r>
              <a:rPr lang="en-US" sz="2000" b="1" kern="0" dirty="0">
                <a:solidFill>
                  <a:schemeClr val="bg2"/>
                </a:solidFill>
                <a:latin typeface="+mn-lt"/>
              </a:rPr>
              <a:t> </a:t>
            </a:r>
            <a:r>
              <a:rPr lang="en-US" sz="2000" kern="0" dirty="0">
                <a:solidFill>
                  <a:schemeClr val="bg2"/>
                </a:solidFill>
                <a:latin typeface="+mn-lt"/>
              </a:rPr>
              <a:t>(</a:t>
            </a:r>
            <a:r>
              <a:rPr lang="en-US" sz="2000" b="1" kern="0" dirty="0">
                <a:solidFill>
                  <a:schemeClr val="bg2"/>
                </a:solidFill>
                <a:latin typeface="+mn-lt"/>
              </a:rPr>
              <a:t>v</a:t>
            </a:r>
            <a:r>
              <a:rPr lang="en-US" sz="2000" b="1" kern="0" baseline="30000" dirty="0">
                <a:solidFill>
                  <a:schemeClr val="bg2"/>
                </a:solidFill>
                <a:latin typeface="+mn-lt"/>
              </a:rPr>
              <a:t>+  </a:t>
            </a:r>
            <a:r>
              <a:rPr lang="en-US" sz="2000" b="1" kern="0" dirty="0">
                <a:solidFill>
                  <a:schemeClr val="bg2"/>
                </a:solidFill>
                <a:latin typeface="+mn-lt"/>
              </a:rPr>
              <a:t>- v</a:t>
            </a:r>
            <a:r>
              <a:rPr lang="en-US" sz="2000" b="1" kern="0" baseline="30000" dirty="0">
                <a:solidFill>
                  <a:schemeClr val="bg2"/>
                </a:solidFill>
                <a:latin typeface="+mn-lt"/>
              </a:rPr>
              <a:t>-</a:t>
            </a:r>
            <a:r>
              <a:rPr lang="en-US" sz="2000" kern="0" dirty="0">
                <a:solidFill>
                  <a:schemeClr val="bg2"/>
                </a:solidFill>
                <a:latin typeface="+mn-lt"/>
              </a:rPr>
              <a:t>)</a:t>
            </a:r>
            <a:r>
              <a:rPr lang="en-US" sz="2000" b="1" kern="0" dirty="0">
                <a:solidFill>
                  <a:schemeClr val="bg2"/>
                </a:solidFill>
                <a:latin typeface="+mn-lt"/>
              </a:rPr>
              <a:t> </a:t>
            </a:r>
            <a:r>
              <a:rPr lang="en-US" sz="2000" kern="0" dirty="0">
                <a:solidFill>
                  <a:schemeClr val="bg2"/>
                </a:solidFill>
                <a:latin typeface="+mn-lt"/>
              </a:rPr>
              <a:t>?</a:t>
            </a:r>
            <a:r>
              <a:rPr lang="en-US" sz="2000" b="1" kern="0" dirty="0">
                <a:solidFill>
                  <a:schemeClr val="bg2"/>
                </a:solidFill>
                <a:latin typeface="+mn-lt"/>
              </a:rPr>
              <a:t> </a:t>
            </a:r>
          </a:p>
          <a:p>
            <a:pPr marL="457200" indent="-457200" algn="l">
              <a:lnSpc>
                <a:spcPct val="90000"/>
              </a:lnSpc>
              <a:spcBef>
                <a:spcPct val="20000"/>
              </a:spcBef>
              <a:buFont typeface="+mj-lt"/>
              <a:buAutoNum type="arabicPeriod"/>
              <a:defRPr/>
            </a:pPr>
            <a:r>
              <a:rPr lang="en-US" sz="2400" b="1" kern="0" dirty="0">
                <a:solidFill>
                  <a:schemeClr val="bg2"/>
                </a:solidFill>
                <a:latin typeface="+mn-lt"/>
              </a:rPr>
              <a:t>How can an </a:t>
            </a:r>
            <a:r>
              <a:rPr lang="en-US" sz="2400" b="1" kern="0" dirty="0" err="1">
                <a:solidFill>
                  <a:schemeClr val="bg2"/>
                </a:solidFill>
                <a:latin typeface="+mn-lt"/>
              </a:rPr>
              <a:t>opAmp</a:t>
            </a:r>
            <a:r>
              <a:rPr lang="en-US" sz="2400" b="1" kern="0" dirty="0">
                <a:solidFill>
                  <a:schemeClr val="bg2"/>
                </a:solidFill>
                <a:latin typeface="+mn-lt"/>
              </a:rPr>
              <a:t> form a closed circuit when (</a:t>
            </a:r>
            <a:r>
              <a:rPr lang="en-US" sz="2400" b="1" i="1" kern="0" dirty="0">
                <a:solidFill>
                  <a:schemeClr val="bg2"/>
                </a:solidFill>
                <a:latin typeface="+mn-lt"/>
              </a:rPr>
              <a:t>i</a:t>
            </a:r>
            <a:r>
              <a:rPr lang="en-US" sz="2400" b="1" kern="0" baseline="-25000" dirty="0">
                <a:solidFill>
                  <a:schemeClr val="bg2"/>
                </a:solidFill>
                <a:latin typeface="+mn-lt"/>
              </a:rPr>
              <a:t>1</a:t>
            </a:r>
            <a:r>
              <a:rPr lang="en-US" sz="2400" b="1" kern="0" dirty="0">
                <a:solidFill>
                  <a:schemeClr val="bg2"/>
                </a:solidFill>
                <a:latin typeface="+mn-lt"/>
              </a:rPr>
              <a:t> = </a:t>
            </a:r>
            <a:r>
              <a:rPr lang="en-US" sz="2400" b="1" i="1" kern="0" dirty="0">
                <a:solidFill>
                  <a:schemeClr val="bg2"/>
                </a:solidFill>
                <a:latin typeface="+mn-lt"/>
              </a:rPr>
              <a:t>i</a:t>
            </a:r>
            <a:r>
              <a:rPr lang="en-US" sz="2400" b="1" kern="0" baseline="-25000" dirty="0">
                <a:solidFill>
                  <a:schemeClr val="bg2"/>
                </a:solidFill>
                <a:latin typeface="+mn-lt"/>
              </a:rPr>
              <a:t>2</a:t>
            </a:r>
            <a:r>
              <a:rPr lang="en-US" sz="2400" b="1" kern="0" dirty="0">
                <a:solidFill>
                  <a:schemeClr val="bg2"/>
                </a:solidFill>
                <a:latin typeface="+mn-lt"/>
              </a:rPr>
              <a:t> = 0) ?</a:t>
            </a:r>
          </a:p>
        </p:txBody>
      </p:sp>
      <p:sp>
        <p:nvSpPr>
          <p:cNvPr id="33800" name="Text Box 57"/>
          <p:cNvSpPr txBox="1">
            <a:spLocks noChangeArrowheads="1"/>
          </p:cNvSpPr>
          <p:nvPr/>
        </p:nvSpPr>
        <p:spPr bwMode="auto">
          <a:xfrm>
            <a:off x="3641725" y="4468813"/>
            <a:ext cx="3873500" cy="369887"/>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Current flows through </a:t>
            </a:r>
            <a:r>
              <a:rPr lang="en-US" b="1"/>
              <a:t>R</a:t>
            </a:r>
            <a:r>
              <a:rPr lang="en-US" b="1" baseline="-25000"/>
              <a:t>1</a:t>
            </a:r>
            <a:r>
              <a:rPr lang="en-US"/>
              <a:t> and </a:t>
            </a:r>
            <a:r>
              <a:rPr lang="en-US" b="1"/>
              <a:t>R</a:t>
            </a:r>
            <a:r>
              <a:rPr lang="en-US" b="1" baseline="-25000"/>
              <a:t>2</a:t>
            </a:r>
            <a:endParaRPr lang="en-US" b="1" baseline="-2500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val 174"/>
          <p:cNvSpPr>
            <a:spLocks noChangeArrowheads="1"/>
          </p:cNvSpPr>
          <p:nvPr/>
        </p:nvSpPr>
        <p:spPr bwMode="auto">
          <a:xfrm>
            <a:off x="623888" y="2501900"/>
            <a:ext cx="2103437" cy="1384300"/>
          </a:xfrm>
          <a:prstGeom prst="ellipse">
            <a:avLst/>
          </a:prstGeom>
          <a:solidFill>
            <a:srgbClr val="800000">
              <a:alpha val="20000"/>
            </a:srgbClr>
          </a:solidFill>
          <a:ln w="12700" algn="ctr">
            <a:solidFill>
              <a:schemeClr val="tx1"/>
            </a:solidFill>
            <a:round/>
            <a:headEnd type="none" w="lg" len="lg"/>
            <a:tailEnd type="stealth" w="lg" len="lg"/>
          </a:ln>
        </p:spPr>
        <p:txBody>
          <a:bodyPr/>
          <a:lstStyle/>
          <a:p>
            <a:endParaRPr lang="en-US"/>
          </a:p>
        </p:txBody>
      </p:sp>
      <p:sp>
        <p:nvSpPr>
          <p:cNvPr id="34819" name="Date Placeholder 5"/>
          <p:cNvSpPr>
            <a:spLocks noGrp="1"/>
          </p:cNvSpPr>
          <p:nvPr>
            <p:ph type="dt" sz="quarter" idx="10"/>
          </p:nvPr>
        </p:nvSpPr>
        <p:spPr>
          <a:noFill/>
        </p:spPr>
        <p:txBody>
          <a:bodyPr/>
          <a:lstStyle/>
          <a:p>
            <a:r>
              <a:rPr lang="en-US"/>
              <a:t>ECEN 301</a:t>
            </a:r>
          </a:p>
        </p:txBody>
      </p:sp>
      <p:sp>
        <p:nvSpPr>
          <p:cNvPr id="34820" name="Footer Placeholder 6"/>
          <p:cNvSpPr>
            <a:spLocks noGrp="1"/>
          </p:cNvSpPr>
          <p:nvPr>
            <p:ph type="ftr" sz="quarter" idx="11"/>
          </p:nvPr>
        </p:nvSpPr>
        <p:spPr>
          <a:noFill/>
        </p:spPr>
        <p:txBody>
          <a:bodyPr/>
          <a:lstStyle/>
          <a:p>
            <a:r>
              <a:rPr lang="en-US"/>
              <a:t>Discussion #17 – Operational Amplifiers</a:t>
            </a:r>
          </a:p>
        </p:txBody>
      </p:sp>
      <p:sp>
        <p:nvSpPr>
          <p:cNvPr id="34821" name="Slide Number Placeholder 7"/>
          <p:cNvSpPr>
            <a:spLocks noGrp="1"/>
          </p:cNvSpPr>
          <p:nvPr>
            <p:ph type="sldNum" sz="quarter" idx="12"/>
          </p:nvPr>
        </p:nvSpPr>
        <p:spPr>
          <a:noFill/>
        </p:spPr>
        <p:txBody>
          <a:bodyPr/>
          <a:lstStyle/>
          <a:p>
            <a:pPr lvl="1"/>
            <a:fld id="{1F709017-15BC-49D2-9D1B-D8581414BD5B}" type="slidenum">
              <a:rPr lang="en-US"/>
              <a:pPr lvl="1"/>
              <a:t>9</a:t>
            </a:fld>
            <a:endParaRPr lang="en-US"/>
          </a:p>
        </p:txBody>
      </p:sp>
      <p:sp>
        <p:nvSpPr>
          <p:cNvPr id="34822" name="Rectangle 2"/>
          <p:cNvSpPr>
            <a:spLocks noGrp="1" noChangeArrowheads="1"/>
          </p:cNvSpPr>
          <p:nvPr>
            <p:ph type="title"/>
          </p:nvPr>
        </p:nvSpPr>
        <p:spPr/>
        <p:txBody>
          <a:bodyPr/>
          <a:lstStyle/>
          <a:p>
            <a:r>
              <a:rPr lang="en-US" smtClean="0"/>
              <a:t>Op-Amps – Closed-Loop Mode</a:t>
            </a:r>
          </a:p>
        </p:txBody>
      </p:sp>
      <p:grpSp>
        <p:nvGrpSpPr>
          <p:cNvPr id="34823" name="Group 163"/>
          <p:cNvGrpSpPr>
            <a:grpSpLocks/>
          </p:cNvGrpSpPr>
          <p:nvPr/>
        </p:nvGrpSpPr>
        <p:grpSpPr bwMode="auto">
          <a:xfrm>
            <a:off x="304800" y="2667000"/>
            <a:ext cx="4870450" cy="2322513"/>
            <a:chOff x="762000" y="3086895"/>
            <a:chExt cx="4870388" cy="2323305"/>
          </a:xfrm>
        </p:grpSpPr>
        <p:grpSp>
          <p:nvGrpSpPr>
            <p:cNvPr id="34827" name="Group 122"/>
            <p:cNvGrpSpPr>
              <a:grpSpLocks/>
            </p:cNvGrpSpPr>
            <p:nvPr/>
          </p:nvGrpSpPr>
          <p:grpSpPr bwMode="auto">
            <a:xfrm>
              <a:off x="762000" y="3086895"/>
              <a:ext cx="2087563" cy="1099343"/>
              <a:chOff x="762000" y="3086895"/>
              <a:chExt cx="2087563" cy="1099343"/>
            </a:xfrm>
          </p:grpSpPr>
          <p:sp>
            <p:nvSpPr>
              <p:cNvPr id="34919" name="AutoShape 27"/>
              <p:cNvSpPr>
                <a:spLocks noChangeArrowheads="1"/>
              </p:cNvSpPr>
              <p:nvPr/>
            </p:nvSpPr>
            <p:spPr bwMode="auto">
              <a:xfrm rot="5400000" flipH="1">
                <a:off x="2014538" y="3379788"/>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4920" name="Text Box 28"/>
              <p:cNvSpPr txBox="1">
                <a:spLocks noChangeArrowheads="1"/>
              </p:cNvSpPr>
              <p:nvPr/>
            </p:nvSpPr>
            <p:spPr bwMode="auto">
              <a:xfrm>
                <a:off x="2024063" y="3321051"/>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4921" name="Text Box 29"/>
              <p:cNvSpPr txBox="1">
                <a:spLocks noChangeArrowheads="1"/>
              </p:cNvSpPr>
              <p:nvPr/>
            </p:nvSpPr>
            <p:spPr bwMode="auto">
              <a:xfrm>
                <a:off x="1998663" y="3619501"/>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4922" name="Line 30"/>
              <p:cNvSpPr>
                <a:spLocks noChangeShapeType="1"/>
              </p:cNvSpPr>
              <p:nvPr/>
            </p:nvSpPr>
            <p:spPr bwMode="auto">
              <a:xfrm flipH="1">
                <a:off x="1846263" y="3789363"/>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4923" name="Oval 31"/>
              <p:cNvSpPr>
                <a:spLocks noChangeArrowheads="1"/>
              </p:cNvSpPr>
              <p:nvPr/>
            </p:nvSpPr>
            <p:spPr bwMode="auto">
              <a:xfrm>
                <a:off x="1787525" y="3757613"/>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4924" name="Oval 32"/>
              <p:cNvSpPr>
                <a:spLocks noChangeArrowheads="1"/>
              </p:cNvSpPr>
              <p:nvPr/>
            </p:nvSpPr>
            <p:spPr bwMode="auto">
              <a:xfrm>
                <a:off x="1782763" y="34639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4925" name="Line 33"/>
              <p:cNvSpPr>
                <a:spLocks noChangeShapeType="1"/>
              </p:cNvSpPr>
              <p:nvPr/>
            </p:nvSpPr>
            <p:spPr bwMode="auto">
              <a:xfrm flipH="1">
                <a:off x="1846263" y="3495676"/>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4926" name="Line 34"/>
              <p:cNvSpPr>
                <a:spLocks noChangeShapeType="1"/>
              </p:cNvSpPr>
              <p:nvPr/>
            </p:nvSpPr>
            <p:spPr bwMode="auto">
              <a:xfrm flipH="1">
                <a:off x="2573338" y="3635376"/>
                <a:ext cx="219075" cy="0"/>
              </a:xfrm>
              <a:prstGeom prst="line">
                <a:avLst/>
              </a:prstGeom>
              <a:noFill/>
              <a:ln w="12700">
                <a:solidFill>
                  <a:schemeClr val="tx1"/>
                </a:solidFill>
                <a:round/>
                <a:headEnd type="none" w="lg" len="lg"/>
                <a:tailEnd type="none" w="lg" len="lg"/>
              </a:ln>
            </p:spPr>
            <p:txBody>
              <a:bodyPr/>
              <a:lstStyle/>
              <a:p>
                <a:endParaRPr lang="en-US"/>
              </a:p>
            </p:txBody>
          </p:sp>
          <p:sp>
            <p:nvSpPr>
              <p:cNvPr id="34927" name="Oval 35"/>
              <p:cNvSpPr>
                <a:spLocks noChangeArrowheads="1"/>
              </p:cNvSpPr>
              <p:nvPr/>
            </p:nvSpPr>
            <p:spPr bwMode="auto">
              <a:xfrm>
                <a:off x="2786063" y="36036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928" name="AutoShape 39"/>
              <p:cNvCxnSpPr>
                <a:cxnSpLocks noChangeShapeType="1"/>
                <a:stCxn id="34923" idx="2"/>
              </p:cNvCxnSpPr>
              <p:nvPr/>
            </p:nvCxnSpPr>
            <p:spPr bwMode="auto">
              <a:xfrm rot="10800000" flipV="1">
                <a:off x="1679575" y="3788570"/>
                <a:ext cx="107950" cy="250030"/>
              </a:xfrm>
              <a:prstGeom prst="bentConnector2">
                <a:avLst/>
              </a:prstGeom>
              <a:noFill/>
              <a:ln w="12700">
                <a:solidFill>
                  <a:schemeClr val="tx1"/>
                </a:solidFill>
                <a:miter lim="800000"/>
                <a:headEnd type="none" w="lg" len="lg"/>
                <a:tailEnd type="none" w="lg" len="lg"/>
              </a:ln>
            </p:spPr>
          </p:cxnSp>
          <p:grpSp>
            <p:nvGrpSpPr>
              <p:cNvPr id="34929" name="Group 41"/>
              <p:cNvGrpSpPr>
                <a:grpSpLocks/>
              </p:cNvGrpSpPr>
              <p:nvPr/>
            </p:nvGrpSpPr>
            <p:grpSpPr bwMode="auto">
              <a:xfrm rot="5400000" flipH="1" flipV="1">
                <a:off x="2222500" y="3025776"/>
                <a:ext cx="88900" cy="211137"/>
                <a:chOff x="3450" y="2313"/>
                <a:chExt cx="111" cy="216"/>
              </a:xfrm>
            </p:grpSpPr>
            <p:sp>
              <p:nvSpPr>
                <p:cNvPr id="34951"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952"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53"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954"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55"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56"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57"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930" name="AutoShape 49"/>
              <p:cNvCxnSpPr>
                <a:cxnSpLocks noChangeShapeType="1"/>
                <a:stCxn id="34924" idx="0"/>
                <a:endCxn id="34951" idx="0"/>
              </p:cNvCxnSpPr>
              <p:nvPr/>
            </p:nvCxnSpPr>
            <p:spPr bwMode="auto">
              <a:xfrm rot="5400000" flipH="1" flipV="1">
                <a:off x="1824660" y="3127205"/>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34931" name="AutoShape 50"/>
              <p:cNvCxnSpPr>
                <a:cxnSpLocks noChangeShapeType="1"/>
                <a:stCxn id="34927" idx="0"/>
                <a:endCxn id="34953" idx="1"/>
              </p:cNvCxnSpPr>
              <p:nvPr/>
            </p:nvCxnSpPr>
            <p:spPr bwMode="auto">
              <a:xfrm rot="16200000" flipV="1">
                <a:off x="2358425" y="3144238"/>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34932" name="Group 51"/>
              <p:cNvGrpSpPr>
                <a:grpSpLocks/>
              </p:cNvGrpSpPr>
              <p:nvPr/>
            </p:nvGrpSpPr>
            <p:grpSpPr bwMode="auto">
              <a:xfrm rot="5400000" flipH="1" flipV="1">
                <a:off x="1408113" y="3392488"/>
                <a:ext cx="88900" cy="211137"/>
                <a:chOff x="3450" y="2313"/>
                <a:chExt cx="111" cy="216"/>
              </a:xfrm>
            </p:grpSpPr>
            <p:sp>
              <p:nvSpPr>
                <p:cNvPr id="34944"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945"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46"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947"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48"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49"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50"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933" name="AutoShape 60"/>
              <p:cNvCxnSpPr>
                <a:cxnSpLocks noChangeShapeType="1"/>
                <a:stCxn id="34924" idx="2"/>
                <a:endCxn id="34946" idx="1"/>
              </p:cNvCxnSpPr>
              <p:nvPr/>
            </p:nvCxnSpPr>
            <p:spPr bwMode="auto">
              <a:xfrm rot="10800000" flipV="1">
                <a:off x="1558133" y="3494882"/>
                <a:ext cx="224631" cy="1973"/>
              </a:xfrm>
              <a:prstGeom prst="straightConnector1">
                <a:avLst/>
              </a:prstGeom>
              <a:noFill/>
              <a:ln w="12700">
                <a:solidFill>
                  <a:schemeClr val="tx1"/>
                </a:solidFill>
                <a:round/>
                <a:headEnd type="none" w="lg" len="lg"/>
                <a:tailEnd type="none" w="lg" len="lg"/>
              </a:ln>
            </p:spPr>
          </p:cxnSp>
          <p:sp>
            <p:nvSpPr>
              <p:cNvPr id="34934" name="Text Box 64"/>
              <p:cNvSpPr txBox="1">
                <a:spLocks noChangeArrowheads="1"/>
              </p:cNvSpPr>
              <p:nvPr/>
            </p:nvSpPr>
            <p:spPr bwMode="auto">
              <a:xfrm>
                <a:off x="762000" y="3200400"/>
                <a:ext cx="312906"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a</a:t>
                </a:r>
              </a:p>
            </p:txBody>
          </p:sp>
          <p:sp>
            <p:nvSpPr>
              <p:cNvPr id="34935" name="Text Box 65"/>
              <p:cNvSpPr txBox="1">
                <a:spLocks noChangeArrowheads="1"/>
              </p:cNvSpPr>
              <p:nvPr/>
            </p:nvSpPr>
            <p:spPr bwMode="auto">
              <a:xfrm>
                <a:off x="1295400" y="3228201"/>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4936" name="Text Box 66"/>
              <p:cNvSpPr txBox="1">
                <a:spLocks noChangeArrowheads="1"/>
              </p:cNvSpPr>
              <p:nvPr/>
            </p:nvSpPr>
            <p:spPr bwMode="auto">
              <a:xfrm>
                <a:off x="2143127" y="3128963"/>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4937" name="Oval 32"/>
              <p:cNvSpPr>
                <a:spLocks noChangeArrowheads="1"/>
              </p:cNvSpPr>
              <p:nvPr/>
            </p:nvSpPr>
            <p:spPr bwMode="auto">
              <a:xfrm>
                <a:off x="863600" y="347310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938" name="Straight Connector 115"/>
              <p:cNvCxnSpPr>
                <a:cxnSpLocks noChangeShapeType="1"/>
                <a:stCxn id="34937" idx="6"/>
                <a:endCxn id="34944" idx="0"/>
              </p:cNvCxnSpPr>
              <p:nvPr/>
            </p:nvCxnSpPr>
            <p:spPr bwMode="auto">
              <a:xfrm>
                <a:off x="927100" y="3504063"/>
                <a:ext cx="419895" cy="1588"/>
              </a:xfrm>
              <a:prstGeom prst="line">
                <a:avLst/>
              </a:prstGeom>
              <a:noFill/>
              <a:ln w="12700" algn="ctr">
                <a:solidFill>
                  <a:schemeClr val="tx1"/>
                </a:solidFill>
                <a:round/>
                <a:headEnd type="none" w="lg" len="lg"/>
                <a:tailEnd type="none" w="lg" len="lg"/>
              </a:ln>
            </p:spPr>
          </p:cxnSp>
          <p:grpSp>
            <p:nvGrpSpPr>
              <p:cNvPr id="34939" name="Group 120"/>
              <p:cNvGrpSpPr>
                <a:grpSpLocks/>
              </p:cNvGrpSpPr>
              <p:nvPr/>
            </p:nvGrpSpPr>
            <p:grpSpPr bwMode="auto">
              <a:xfrm>
                <a:off x="1586706" y="4038600"/>
                <a:ext cx="185738" cy="147638"/>
                <a:chOff x="3521075" y="5456238"/>
                <a:chExt cx="185738" cy="147638"/>
              </a:xfrm>
            </p:grpSpPr>
            <p:sp>
              <p:nvSpPr>
                <p:cNvPr id="34940"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4941"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34942"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34943" name="AutoShape 110"/>
                <p:cNvCxnSpPr>
                  <a:cxnSpLocks noChangeShapeType="1"/>
                  <a:stCxn id="34940"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grpSp>
          <p:nvGrpSpPr>
            <p:cNvPr id="34828" name="Group 123"/>
            <p:cNvGrpSpPr>
              <a:grpSpLocks/>
            </p:cNvGrpSpPr>
            <p:nvPr/>
          </p:nvGrpSpPr>
          <p:grpSpPr bwMode="auto">
            <a:xfrm>
              <a:off x="762000" y="4310859"/>
              <a:ext cx="2087563" cy="1099341"/>
              <a:chOff x="762000" y="3086897"/>
              <a:chExt cx="2087563" cy="1099341"/>
            </a:xfrm>
          </p:grpSpPr>
          <p:sp>
            <p:nvSpPr>
              <p:cNvPr id="34880" name="AutoShape 27"/>
              <p:cNvSpPr>
                <a:spLocks noChangeArrowheads="1"/>
              </p:cNvSpPr>
              <p:nvPr/>
            </p:nvSpPr>
            <p:spPr bwMode="auto">
              <a:xfrm rot="5400000" flipH="1">
                <a:off x="2014538" y="3379788"/>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4881" name="Text Box 28"/>
              <p:cNvSpPr txBox="1">
                <a:spLocks noChangeArrowheads="1"/>
              </p:cNvSpPr>
              <p:nvPr/>
            </p:nvSpPr>
            <p:spPr bwMode="auto">
              <a:xfrm>
                <a:off x="2024063" y="3321051"/>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4882" name="Text Box 29"/>
              <p:cNvSpPr txBox="1">
                <a:spLocks noChangeArrowheads="1"/>
              </p:cNvSpPr>
              <p:nvPr/>
            </p:nvSpPr>
            <p:spPr bwMode="auto">
              <a:xfrm>
                <a:off x="1998663" y="3619501"/>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4883" name="Line 30"/>
              <p:cNvSpPr>
                <a:spLocks noChangeShapeType="1"/>
              </p:cNvSpPr>
              <p:nvPr/>
            </p:nvSpPr>
            <p:spPr bwMode="auto">
              <a:xfrm flipH="1">
                <a:off x="1846263" y="3789363"/>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4884" name="Oval 31"/>
              <p:cNvSpPr>
                <a:spLocks noChangeArrowheads="1"/>
              </p:cNvSpPr>
              <p:nvPr/>
            </p:nvSpPr>
            <p:spPr bwMode="auto">
              <a:xfrm>
                <a:off x="1787525" y="3757613"/>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4885" name="Oval 32"/>
              <p:cNvSpPr>
                <a:spLocks noChangeArrowheads="1"/>
              </p:cNvSpPr>
              <p:nvPr/>
            </p:nvSpPr>
            <p:spPr bwMode="auto">
              <a:xfrm>
                <a:off x="1782763" y="34639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4886" name="Line 33"/>
              <p:cNvSpPr>
                <a:spLocks noChangeShapeType="1"/>
              </p:cNvSpPr>
              <p:nvPr/>
            </p:nvSpPr>
            <p:spPr bwMode="auto">
              <a:xfrm flipH="1">
                <a:off x="1846263" y="3495676"/>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4887" name="Line 34"/>
              <p:cNvSpPr>
                <a:spLocks noChangeShapeType="1"/>
              </p:cNvSpPr>
              <p:nvPr/>
            </p:nvSpPr>
            <p:spPr bwMode="auto">
              <a:xfrm flipH="1">
                <a:off x="2573338" y="3635376"/>
                <a:ext cx="219075" cy="0"/>
              </a:xfrm>
              <a:prstGeom prst="line">
                <a:avLst/>
              </a:prstGeom>
              <a:noFill/>
              <a:ln w="12700">
                <a:solidFill>
                  <a:schemeClr val="tx1"/>
                </a:solidFill>
                <a:round/>
                <a:headEnd type="none" w="lg" len="lg"/>
                <a:tailEnd type="none" w="lg" len="lg"/>
              </a:ln>
            </p:spPr>
            <p:txBody>
              <a:bodyPr/>
              <a:lstStyle/>
              <a:p>
                <a:endParaRPr lang="en-US"/>
              </a:p>
            </p:txBody>
          </p:sp>
          <p:sp>
            <p:nvSpPr>
              <p:cNvPr id="34888" name="Oval 35"/>
              <p:cNvSpPr>
                <a:spLocks noChangeArrowheads="1"/>
              </p:cNvSpPr>
              <p:nvPr/>
            </p:nvSpPr>
            <p:spPr bwMode="auto">
              <a:xfrm>
                <a:off x="2786063" y="360362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889" name="AutoShape 39"/>
              <p:cNvCxnSpPr>
                <a:cxnSpLocks noChangeShapeType="1"/>
                <a:stCxn id="34884" idx="2"/>
              </p:cNvCxnSpPr>
              <p:nvPr/>
            </p:nvCxnSpPr>
            <p:spPr bwMode="auto">
              <a:xfrm rot="10800000" flipV="1">
                <a:off x="1679575" y="3788570"/>
                <a:ext cx="107950" cy="250030"/>
              </a:xfrm>
              <a:prstGeom prst="bentConnector2">
                <a:avLst/>
              </a:prstGeom>
              <a:noFill/>
              <a:ln w="12700">
                <a:solidFill>
                  <a:schemeClr val="tx1"/>
                </a:solidFill>
                <a:miter lim="800000"/>
                <a:headEnd type="none" w="lg" len="lg"/>
                <a:tailEnd type="none" w="lg" len="lg"/>
              </a:ln>
            </p:spPr>
          </p:cxnSp>
          <p:grpSp>
            <p:nvGrpSpPr>
              <p:cNvPr id="34890" name="Group 41"/>
              <p:cNvGrpSpPr>
                <a:grpSpLocks/>
              </p:cNvGrpSpPr>
              <p:nvPr/>
            </p:nvGrpSpPr>
            <p:grpSpPr bwMode="auto">
              <a:xfrm rot="5400000" flipH="1" flipV="1">
                <a:off x="2222500" y="3025778"/>
                <a:ext cx="88900" cy="211137"/>
                <a:chOff x="3450" y="2313"/>
                <a:chExt cx="111" cy="216"/>
              </a:xfrm>
            </p:grpSpPr>
            <p:sp>
              <p:nvSpPr>
                <p:cNvPr id="34912"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913"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14"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915"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16"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17"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18"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891" name="AutoShape 49"/>
              <p:cNvCxnSpPr>
                <a:cxnSpLocks noChangeShapeType="1"/>
                <a:stCxn id="34885" idx="0"/>
                <a:endCxn id="34912" idx="0"/>
              </p:cNvCxnSpPr>
              <p:nvPr/>
            </p:nvCxnSpPr>
            <p:spPr bwMode="auto">
              <a:xfrm rot="5400000" flipH="1" flipV="1">
                <a:off x="1824660" y="3127205"/>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34892" name="AutoShape 50"/>
              <p:cNvCxnSpPr>
                <a:cxnSpLocks noChangeShapeType="1"/>
                <a:stCxn id="34888" idx="0"/>
                <a:endCxn id="34914" idx="1"/>
              </p:cNvCxnSpPr>
              <p:nvPr/>
            </p:nvCxnSpPr>
            <p:spPr bwMode="auto">
              <a:xfrm rot="16200000" flipV="1">
                <a:off x="2358425" y="3144238"/>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34893" name="Group 51"/>
              <p:cNvGrpSpPr>
                <a:grpSpLocks/>
              </p:cNvGrpSpPr>
              <p:nvPr/>
            </p:nvGrpSpPr>
            <p:grpSpPr bwMode="auto">
              <a:xfrm rot="5400000" flipH="1" flipV="1">
                <a:off x="1408113" y="3392490"/>
                <a:ext cx="88900" cy="211137"/>
                <a:chOff x="3450" y="2313"/>
                <a:chExt cx="111" cy="216"/>
              </a:xfrm>
            </p:grpSpPr>
            <p:sp>
              <p:nvSpPr>
                <p:cNvPr id="34905"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906"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07"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908"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09"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10"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11"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894" name="AutoShape 60"/>
              <p:cNvCxnSpPr>
                <a:cxnSpLocks noChangeShapeType="1"/>
                <a:stCxn id="34885" idx="2"/>
                <a:endCxn id="34907" idx="1"/>
              </p:cNvCxnSpPr>
              <p:nvPr/>
            </p:nvCxnSpPr>
            <p:spPr bwMode="auto">
              <a:xfrm rot="10800000" flipV="1">
                <a:off x="1558133" y="3494882"/>
                <a:ext cx="224631" cy="1973"/>
              </a:xfrm>
              <a:prstGeom prst="straightConnector1">
                <a:avLst/>
              </a:prstGeom>
              <a:noFill/>
              <a:ln w="12700">
                <a:solidFill>
                  <a:schemeClr val="tx1"/>
                </a:solidFill>
                <a:round/>
                <a:headEnd type="none" w="lg" len="lg"/>
                <a:tailEnd type="none" w="lg" len="lg"/>
              </a:ln>
            </p:spPr>
          </p:cxnSp>
          <p:sp>
            <p:nvSpPr>
              <p:cNvPr id="34895" name="Text Box 64"/>
              <p:cNvSpPr txBox="1">
                <a:spLocks noChangeArrowheads="1"/>
              </p:cNvSpPr>
              <p:nvPr/>
            </p:nvSpPr>
            <p:spPr bwMode="auto">
              <a:xfrm>
                <a:off x="762000" y="3200400"/>
                <a:ext cx="319318"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b</a:t>
                </a:r>
              </a:p>
            </p:txBody>
          </p:sp>
          <p:sp>
            <p:nvSpPr>
              <p:cNvPr id="34896" name="Text Box 65"/>
              <p:cNvSpPr txBox="1">
                <a:spLocks noChangeArrowheads="1"/>
              </p:cNvSpPr>
              <p:nvPr/>
            </p:nvSpPr>
            <p:spPr bwMode="auto">
              <a:xfrm>
                <a:off x="1295400" y="3228201"/>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4897" name="Text Box 66"/>
              <p:cNvSpPr txBox="1">
                <a:spLocks noChangeArrowheads="1"/>
              </p:cNvSpPr>
              <p:nvPr/>
            </p:nvSpPr>
            <p:spPr bwMode="auto">
              <a:xfrm>
                <a:off x="2143127" y="3128963"/>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4898" name="Oval 32"/>
              <p:cNvSpPr>
                <a:spLocks noChangeArrowheads="1"/>
              </p:cNvSpPr>
              <p:nvPr/>
            </p:nvSpPr>
            <p:spPr bwMode="auto">
              <a:xfrm>
                <a:off x="863600" y="3473106"/>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899" name="Straight Connector 143"/>
              <p:cNvCxnSpPr>
                <a:cxnSpLocks noChangeShapeType="1"/>
                <a:stCxn id="34898" idx="6"/>
                <a:endCxn id="34905" idx="0"/>
              </p:cNvCxnSpPr>
              <p:nvPr/>
            </p:nvCxnSpPr>
            <p:spPr bwMode="auto">
              <a:xfrm>
                <a:off x="927100" y="3504063"/>
                <a:ext cx="419895" cy="1588"/>
              </a:xfrm>
              <a:prstGeom prst="line">
                <a:avLst/>
              </a:prstGeom>
              <a:noFill/>
              <a:ln w="12700" algn="ctr">
                <a:solidFill>
                  <a:schemeClr val="tx1"/>
                </a:solidFill>
                <a:round/>
                <a:headEnd type="none" w="lg" len="lg"/>
                <a:tailEnd type="none" w="lg" len="lg"/>
              </a:ln>
            </p:spPr>
          </p:cxnSp>
          <p:grpSp>
            <p:nvGrpSpPr>
              <p:cNvPr id="34900" name="Group 120"/>
              <p:cNvGrpSpPr>
                <a:grpSpLocks/>
              </p:cNvGrpSpPr>
              <p:nvPr/>
            </p:nvGrpSpPr>
            <p:grpSpPr bwMode="auto">
              <a:xfrm>
                <a:off x="1586706" y="4038600"/>
                <a:ext cx="185738" cy="147638"/>
                <a:chOff x="3521075" y="5456238"/>
                <a:chExt cx="185738" cy="147638"/>
              </a:xfrm>
            </p:grpSpPr>
            <p:sp>
              <p:nvSpPr>
                <p:cNvPr id="34901"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4902"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34903"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34904" name="AutoShape 110"/>
                <p:cNvCxnSpPr>
                  <a:cxnSpLocks noChangeShapeType="1"/>
                  <a:stCxn id="34901"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sp>
          <p:nvSpPr>
            <p:cNvPr id="34829" name="AutoShape 27"/>
            <p:cNvSpPr>
              <a:spLocks noChangeArrowheads="1"/>
            </p:cNvSpPr>
            <p:nvPr/>
          </p:nvSpPr>
          <p:spPr bwMode="auto">
            <a:xfrm rot="5400000" flipH="1">
              <a:off x="4498975" y="3513136"/>
              <a:ext cx="615950" cy="511175"/>
            </a:xfrm>
            <a:prstGeom prst="triangle">
              <a:avLst>
                <a:gd name="adj" fmla="val 50000"/>
              </a:avLst>
            </a:prstGeom>
            <a:solidFill>
              <a:srgbClr val="8495A9">
                <a:alpha val="50195"/>
              </a:srgbClr>
            </a:solidFill>
            <a:ln w="12700">
              <a:solidFill>
                <a:schemeClr val="tx1"/>
              </a:solidFill>
              <a:miter lim="800000"/>
              <a:headEnd type="none" w="lg" len="lg"/>
              <a:tailEnd type="none" w="lg" len="lg"/>
            </a:ln>
          </p:spPr>
          <p:txBody>
            <a:bodyPr wrap="none" anchor="ctr"/>
            <a:lstStyle/>
            <a:p>
              <a:endParaRPr lang="en-US"/>
            </a:p>
          </p:txBody>
        </p:sp>
        <p:sp>
          <p:nvSpPr>
            <p:cNvPr id="34830" name="Text Box 28"/>
            <p:cNvSpPr txBox="1">
              <a:spLocks noChangeArrowheads="1"/>
            </p:cNvSpPr>
            <p:nvPr/>
          </p:nvSpPr>
          <p:spPr bwMode="auto">
            <a:xfrm>
              <a:off x="4508500" y="3454399"/>
              <a:ext cx="2857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4831" name="Text Box 29"/>
            <p:cNvSpPr txBox="1">
              <a:spLocks noChangeArrowheads="1"/>
            </p:cNvSpPr>
            <p:nvPr/>
          </p:nvSpPr>
          <p:spPr bwMode="auto">
            <a:xfrm>
              <a:off x="4483100" y="3752849"/>
              <a:ext cx="298450" cy="336550"/>
            </a:xfrm>
            <a:prstGeom prst="rect">
              <a:avLst/>
            </a:prstGeom>
            <a:noFill/>
            <a:ln w="12700">
              <a:noFill/>
              <a:miter lim="800000"/>
              <a:headEnd type="none" w="lg" len="lg"/>
              <a:tailEnd type="none" w="lg" len="lg"/>
            </a:ln>
          </p:spPr>
          <p:txBody>
            <a:bodyPr wrap="none">
              <a:spAutoFit/>
            </a:bodyPr>
            <a:lstStyle/>
            <a:p>
              <a:r>
                <a:rPr lang="en-US" sz="1600"/>
                <a:t>+</a:t>
              </a:r>
            </a:p>
          </p:txBody>
        </p:sp>
        <p:sp>
          <p:nvSpPr>
            <p:cNvPr id="34832" name="Line 30"/>
            <p:cNvSpPr>
              <a:spLocks noChangeShapeType="1"/>
            </p:cNvSpPr>
            <p:nvPr/>
          </p:nvSpPr>
          <p:spPr bwMode="auto">
            <a:xfrm flipH="1">
              <a:off x="4330700" y="3922711"/>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4833" name="Oval 31"/>
            <p:cNvSpPr>
              <a:spLocks noChangeArrowheads="1"/>
            </p:cNvSpPr>
            <p:nvPr/>
          </p:nvSpPr>
          <p:spPr bwMode="auto">
            <a:xfrm>
              <a:off x="4271962" y="3890961"/>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4834" name="Oval 32"/>
            <p:cNvSpPr>
              <a:spLocks noChangeArrowheads="1"/>
            </p:cNvSpPr>
            <p:nvPr/>
          </p:nvSpPr>
          <p:spPr bwMode="auto">
            <a:xfrm>
              <a:off x="4267200" y="359727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4835" name="Line 33"/>
            <p:cNvSpPr>
              <a:spLocks noChangeShapeType="1"/>
            </p:cNvSpPr>
            <p:nvPr/>
          </p:nvSpPr>
          <p:spPr bwMode="auto">
            <a:xfrm flipH="1">
              <a:off x="4330700" y="3629024"/>
              <a:ext cx="220662" cy="0"/>
            </a:xfrm>
            <a:prstGeom prst="line">
              <a:avLst/>
            </a:prstGeom>
            <a:noFill/>
            <a:ln w="12700">
              <a:solidFill>
                <a:schemeClr val="tx1"/>
              </a:solidFill>
              <a:round/>
              <a:headEnd type="none" w="lg" len="lg"/>
              <a:tailEnd type="none" w="lg" len="lg"/>
            </a:ln>
          </p:spPr>
          <p:txBody>
            <a:bodyPr/>
            <a:lstStyle/>
            <a:p>
              <a:endParaRPr lang="en-US"/>
            </a:p>
          </p:txBody>
        </p:sp>
        <p:sp>
          <p:nvSpPr>
            <p:cNvPr id="34836" name="Line 34"/>
            <p:cNvSpPr>
              <a:spLocks noChangeShapeType="1"/>
            </p:cNvSpPr>
            <p:nvPr/>
          </p:nvSpPr>
          <p:spPr bwMode="auto">
            <a:xfrm flipH="1">
              <a:off x="5057775" y="3768724"/>
              <a:ext cx="219075" cy="0"/>
            </a:xfrm>
            <a:prstGeom prst="line">
              <a:avLst/>
            </a:prstGeom>
            <a:noFill/>
            <a:ln w="12700">
              <a:solidFill>
                <a:schemeClr val="tx1"/>
              </a:solidFill>
              <a:round/>
              <a:headEnd type="none" w="lg" len="lg"/>
              <a:tailEnd type="none" w="lg" len="lg"/>
            </a:ln>
          </p:spPr>
          <p:txBody>
            <a:bodyPr/>
            <a:lstStyle/>
            <a:p>
              <a:endParaRPr lang="en-US"/>
            </a:p>
          </p:txBody>
        </p:sp>
        <p:sp>
          <p:nvSpPr>
            <p:cNvPr id="34837" name="Oval 35"/>
            <p:cNvSpPr>
              <a:spLocks noChangeArrowheads="1"/>
            </p:cNvSpPr>
            <p:nvPr/>
          </p:nvSpPr>
          <p:spPr bwMode="auto">
            <a:xfrm>
              <a:off x="5270500" y="373697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838" name="AutoShape 39"/>
            <p:cNvCxnSpPr>
              <a:cxnSpLocks noChangeShapeType="1"/>
              <a:stCxn id="34833" idx="2"/>
            </p:cNvCxnSpPr>
            <p:nvPr/>
          </p:nvCxnSpPr>
          <p:spPr bwMode="auto">
            <a:xfrm rot="10800000" flipV="1">
              <a:off x="4164012" y="3921918"/>
              <a:ext cx="107950" cy="250030"/>
            </a:xfrm>
            <a:prstGeom prst="bentConnector2">
              <a:avLst/>
            </a:prstGeom>
            <a:noFill/>
            <a:ln w="12700">
              <a:solidFill>
                <a:schemeClr val="tx1"/>
              </a:solidFill>
              <a:miter lim="800000"/>
              <a:headEnd type="none" w="lg" len="lg"/>
              <a:tailEnd type="none" w="lg" len="lg"/>
            </a:ln>
          </p:spPr>
        </p:cxnSp>
        <p:grpSp>
          <p:nvGrpSpPr>
            <p:cNvPr id="34839" name="Group 41"/>
            <p:cNvGrpSpPr>
              <a:grpSpLocks/>
            </p:cNvGrpSpPr>
            <p:nvPr/>
          </p:nvGrpSpPr>
          <p:grpSpPr bwMode="auto">
            <a:xfrm rot="5400000" flipH="1" flipV="1">
              <a:off x="4706937" y="3159126"/>
              <a:ext cx="88900" cy="211137"/>
              <a:chOff x="3450" y="2313"/>
              <a:chExt cx="111" cy="216"/>
            </a:xfrm>
          </p:grpSpPr>
          <p:sp>
            <p:nvSpPr>
              <p:cNvPr id="34873"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874"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875"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876"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877"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878"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879"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840" name="AutoShape 49"/>
            <p:cNvCxnSpPr>
              <a:cxnSpLocks noChangeShapeType="1"/>
              <a:stCxn id="34834" idx="0"/>
            </p:cNvCxnSpPr>
            <p:nvPr/>
          </p:nvCxnSpPr>
          <p:spPr bwMode="auto">
            <a:xfrm rot="5400000" flipH="1" flipV="1">
              <a:off x="4309097" y="3260553"/>
              <a:ext cx="326575" cy="346869"/>
            </a:xfrm>
            <a:prstGeom prst="bentConnector4">
              <a:avLst>
                <a:gd name="adj1" fmla="val 52292"/>
                <a:gd name="adj2" fmla="val -227"/>
              </a:avLst>
            </a:prstGeom>
            <a:noFill/>
            <a:ln w="12700">
              <a:solidFill>
                <a:schemeClr val="tx1"/>
              </a:solidFill>
              <a:miter lim="800000"/>
              <a:headEnd type="none" w="lg" len="lg"/>
              <a:tailEnd type="none" w="lg" len="lg"/>
            </a:ln>
          </p:spPr>
        </p:cxnSp>
        <p:cxnSp>
          <p:nvCxnSpPr>
            <p:cNvPr id="34841" name="AutoShape 50"/>
            <p:cNvCxnSpPr>
              <a:cxnSpLocks noChangeShapeType="1"/>
              <a:stCxn id="34837" idx="0"/>
            </p:cNvCxnSpPr>
            <p:nvPr/>
          </p:nvCxnSpPr>
          <p:spPr bwMode="auto">
            <a:xfrm rot="16200000" flipV="1">
              <a:off x="4842862" y="3277586"/>
              <a:ext cx="473482" cy="445294"/>
            </a:xfrm>
            <a:prstGeom prst="bentConnector4">
              <a:avLst>
                <a:gd name="adj1" fmla="val 46352"/>
                <a:gd name="adj2" fmla="val -259"/>
              </a:avLst>
            </a:prstGeom>
            <a:noFill/>
            <a:ln w="12700">
              <a:solidFill>
                <a:schemeClr val="tx1"/>
              </a:solidFill>
              <a:miter lim="800000"/>
              <a:headEnd type="none" w="lg" len="lg"/>
              <a:tailEnd type="none" w="lg" len="lg"/>
            </a:ln>
          </p:spPr>
        </p:cxnSp>
        <p:grpSp>
          <p:nvGrpSpPr>
            <p:cNvPr id="34842" name="Group 51"/>
            <p:cNvGrpSpPr>
              <a:grpSpLocks/>
            </p:cNvGrpSpPr>
            <p:nvPr/>
          </p:nvGrpSpPr>
          <p:grpSpPr bwMode="auto">
            <a:xfrm rot="5400000" flipH="1" flipV="1">
              <a:off x="3330572" y="3525838"/>
              <a:ext cx="88900" cy="211137"/>
              <a:chOff x="3450" y="2313"/>
              <a:chExt cx="111" cy="216"/>
            </a:xfrm>
          </p:grpSpPr>
          <p:sp>
            <p:nvSpPr>
              <p:cNvPr id="34866"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867"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868"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869"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870"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871"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872"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843" name="AutoShape 60"/>
            <p:cNvCxnSpPr>
              <a:cxnSpLocks noChangeShapeType="1"/>
              <a:stCxn id="34834" idx="2"/>
              <a:endCxn id="34868" idx="1"/>
            </p:cNvCxnSpPr>
            <p:nvPr/>
          </p:nvCxnSpPr>
          <p:spPr bwMode="auto">
            <a:xfrm rot="10800000" flipV="1">
              <a:off x="3480592" y="3628230"/>
              <a:ext cx="786609" cy="1975"/>
            </a:xfrm>
            <a:prstGeom prst="straightConnector1">
              <a:avLst/>
            </a:prstGeom>
            <a:noFill/>
            <a:ln w="12700">
              <a:solidFill>
                <a:schemeClr val="tx1"/>
              </a:solidFill>
              <a:round/>
              <a:headEnd type="none" w="lg" len="lg"/>
              <a:tailEnd type="none" w="lg" len="lg"/>
            </a:ln>
          </p:spPr>
        </p:cxnSp>
        <p:sp>
          <p:nvSpPr>
            <p:cNvPr id="34844" name="Text Box 65"/>
            <p:cNvSpPr txBox="1">
              <a:spLocks noChangeArrowheads="1"/>
            </p:cNvSpPr>
            <p:nvPr/>
          </p:nvSpPr>
          <p:spPr bwMode="auto">
            <a:xfrm>
              <a:off x="3217859" y="3361549"/>
              <a:ext cx="346569" cy="276999"/>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1</a:t>
              </a:r>
            </a:p>
          </p:txBody>
        </p:sp>
        <p:sp>
          <p:nvSpPr>
            <p:cNvPr id="34845" name="Text Box 66"/>
            <p:cNvSpPr txBox="1">
              <a:spLocks noChangeArrowheads="1"/>
            </p:cNvSpPr>
            <p:nvPr/>
          </p:nvSpPr>
          <p:spPr bwMode="auto">
            <a:xfrm>
              <a:off x="4627564" y="3262311"/>
              <a:ext cx="295273" cy="276999"/>
            </a:xfrm>
            <a:prstGeom prst="rect">
              <a:avLst/>
            </a:prstGeom>
            <a:noFill/>
            <a:ln w="12700">
              <a:noFill/>
              <a:miter lim="800000"/>
              <a:headEnd type="none" w="lg" len="lg"/>
              <a:tailEnd type="none" w="lg" len="lg"/>
            </a:ln>
          </p:spPr>
          <p:txBody>
            <a:bodyPr wrap="none">
              <a:spAutoFit/>
            </a:bodyPr>
            <a:lstStyle/>
            <a:p>
              <a:r>
                <a:rPr lang="en-US" sz="1200" b="1"/>
                <a:t>R</a:t>
              </a:r>
              <a:endParaRPr lang="en-US" sz="1200" b="1" baseline="-25000"/>
            </a:p>
          </p:txBody>
        </p:sp>
        <p:sp>
          <p:nvSpPr>
            <p:cNvPr id="34846" name="Oval 32"/>
            <p:cNvSpPr>
              <a:spLocks noChangeArrowheads="1"/>
            </p:cNvSpPr>
            <p:nvPr/>
          </p:nvSpPr>
          <p:spPr bwMode="auto">
            <a:xfrm>
              <a:off x="2786059" y="3606454"/>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847" name="Straight Connector 183"/>
            <p:cNvCxnSpPr>
              <a:cxnSpLocks noChangeShapeType="1"/>
              <a:stCxn id="34846" idx="6"/>
              <a:endCxn id="34866" idx="0"/>
            </p:cNvCxnSpPr>
            <p:nvPr/>
          </p:nvCxnSpPr>
          <p:spPr bwMode="auto">
            <a:xfrm>
              <a:off x="2849559" y="3637411"/>
              <a:ext cx="419895" cy="1588"/>
            </a:xfrm>
            <a:prstGeom prst="line">
              <a:avLst/>
            </a:prstGeom>
            <a:noFill/>
            <a:ln w="12700" algn="ctr">
              <a:solidFill>
                <a:schemeClr val="tx1"/>
              </a:solidFill>
              <a:round/>
              <a:headEnd type="none" w="lg" len="lg"/>
              <a:tailEnd type="none" w="lg" len="lg"/>
            </a:ln>
          </p:spPr>
        </p:cxnSp>
        <p:grpSp>
          <p:nvGrpSpPr>
            <p:cNvPr id="34848" name="Group 120"/>
            <p:cNvGrpSpPr>
              <a:grpSpLocks/>
            </p:cNvGrpSpPr>
            <p:nvPr/>
          </p:nvGrpSpPr>
          <p:grpSpPr bwMode="auto">
            <a:xfrm>
              <a:off x="4071143" y="4171948"/>
              <a:ext cx="185738" cy="147638"/>
              <a:chOff x="3521075" y="5456238"/>
              <a:chExt cx="185738" cy="147638"/>
            </a:xfrm>
          </p:grpSpPr>
          <p:sp>
            <p:nvSpPr>
              <p:cNvPr id="34862" name="Freeform 107"/>
              <p:cNvSpPr>
                <a:spLocks/>
              </p:cNvSpPr>
              <p:nvPr/>
            </p:nvSpPr>
            <p:spPr bwMode="auto">
              <a:xfrm>
                <a:off x="3521075" y="5537576"/>
                <a:ext cx="185738" cy="684"/>
              </a:xfrm>
              <a:custGeom>
                <a:avLst/>
                <a:gdLst>
                  <a:gd name="T0" fmla="*/ 0 w 288"/>
                  <a:gd name="T1" fmla="*/ 1 h 1"/>
                  <a:gd name="T2" fmla="*/ 152 w 288"/>
                  <a:gd name="T3" fmla="*/ 0 h 1"/>
                  <a:gd name="T4" fmla="*/ 288 w 288"/>
                  <a:gd name="T5" fmla="*/ 1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1"/>
                    </a:moveTo>
                    <a:lnTo>
                      <a:pt x="152" y="0"/>
                    </a:lnTo>
                    <a:lnTo>
                      <a:pt x="288" y="1"/>
                    </a:lnTo>
                  </a:path>
                </a:pathLst>
              </a:custGeom>
              <a:noFill/>
              <a:ln w="12700">
                <a:solidFill>
                  <a:schemeClr val="tx1"/>
                </a:solidFill>
                <a:round/>
                <a:headEnd type="none" w="lg" len="lg"/>
                <a:tailEnd type="none" w="lg" len="lg"/>
              </a:ln>
            </p:spPr>
            <p:txBody>
              <a:bodyPr/>
              <a:lstStyle/>
              <a:p>
                <a:endParaRPr lang="en-US"/>
              </a:p>
            </p:txBody>
          </p:sp>
          <p:sp>
            <p:nvSpPr>
              <p:cNvPr id="34863" name="Line 108"/>
              <p:cNvSpPr>
                <a:spLocks noChangeShapeType="1"/>
              </p:cNvSpPr>
              <p:nvPr/>
            </p:nvSpPr>
            <p:spPr bwMode="auto">
              <a:xfrm>
                <a:off x="3548162" y="5571068"/>
                <a:ext cx="127695" cy="0"/>
              </a:xfrm>
              <a:prstGeom prst="line">
                <a:avLst/>
              </a:prstGeom>
              <a:noFill/>
              <a:ln w="12700">
                <a:solidFill>
                  <a:schemeClr val="tx1"/>
                </a:solidFill>
                <a:round/>
                <a:headEnd type="none" w="lg" len="lg"/>
                <a:tailEnd type="none" w="lg" len="lg"/>
              </a:ln>
            </p:spPr>
            <p:txBody>
              <a:bodyPr/>
              <a:lstStyle/>
              <a:p>
                <a:endParaRPr lang="en-US"/>
              </a:p>
            </p:txBody>
          </p:sp>
          <p:sp>
            <p:nvSpPr>
              <p:cNvPr id="34864" name="Line 109"/>
              <p:cNvSpPr>
                <a:spLocks noChangeShapeType="1"/>
              </p:cNvSpPr>
              <p:nvPr/>
            </p:nvSpPr>
            <p:spPr bwMode="auto">
              <a:xfrm>
                <a:off x="3579118" y="5603876"/>
                <a:ext cx="65782" cy="0"/>
              </a:xfrm>
              <a:prstGeom prst="line">
                <a:avLst/>
              </a:prstGeom>
              <a:noFill/>
              <a:ln w="12700">
                <a:solidFill>
                  <a:schemeClr val="tx1"/>
                </a:solidFill>
                <a:round/>
                <a:headEnd type="none" w="lg" len="lg"/>
                <a:tailEnd type="none" w="lg" len="lg"/>
              </a:ln>
            </p:spPr>
            <p:txBody>
              <a:bodyPr/>
              <a:lstStyle/>
              <a:p>
                <a:endParaRPr lang="en-US"/>
              </a:p>
            </p:txBody>
          </p:sp>
          <p:cxnSp>
            <p:nvCxnSpPr>
              <p:cNvPr id="34865" name="AutoShape 110"/>
              <p:cNvCxnSpPr>
                <a:cxnSpLocks noChangeShapeType="1"/>
                <a:stCxn id="34862" idx="1"/>
              </p:cNvCxnSpPr>
              <p:nvPr/>
            </p:nvCxnSpPr>
            <p:spPr bwMode="auto">
              <a:xfrm flipH="1" flipV="1">
                <a:off x="3617169" y="5456238"/>
                <a:ext cx="1935" cy="81338"/>
              </a:xfrm>
              <a:prstGeom prst="straightConnector1">
                <a:avLst/>
              </a:prstGeom>
              <a:noFill/>
              <a:ln w="12700">
                <a:solidFill>
                  <a:schemeClr val="tx1"/>
                </a:solidFill>
                <a:round/>
                <a:headEnd type="none" w="lg" len="lg"/>
                <a:tailEnd type="none" w="lg" len="lg"/>
              </a:ln>
            </p:spPr>
          </p:cxnSp>
        </p:grpSp>
        <p:grpSp>
          <p:nvGrpSpPr>
            <p:cNvPr id="34849" name="Group 51"/>
            <p:cNvGrpSpPr>
              <a:grpSpLocks/>
            </p:cNvGrpSpPr>
            <p:nvPr/>
          </p:nvGrpSpPr>
          <p:grpSpPr bwMode="auto">
            <a:xfrm rot="10800000" flipH="1" flipV="1">
              <a:off x="3581401" y="4038600"/>
              <a:ext cx="88900" cy="211137"/>
              <a:chOff x="3450" y="2313"/>
              <a:chExt cx="111" cy="216"/>
            </a:xfrm>
          </p:grpSpPr>
          <p:sp>
            <p:nvSpPr>
              <p:cNvPr id="34855"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856"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857"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858"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859"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860"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861"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850" name="Shape 212"/>
            <p:cNvCxnSpPr>
              <a:cxnSpLocks noChangeShapeType="1"/>
              <a:stCxn id="34888" idx="6"/>
              <a:endCxn id="34857" idx="1"/>
            </p:cNvCxnSpPr>
            <p:nvPr/>
          </p:nvCxnSpPr>
          <p:spPr bwMode="auto">
            <a:xfrm flipV="1">
              <a:off x="2849563" y="4249737"/>
              <a:ext cx="777489" cy="608808"/>
            </a:xfrm>
            <a:prstGeom prst="bentConnector4">
              <a:avLst>
                <a:gd name="adj1" fmla="val 47065"/>
                <a:gd name="adj2" fmla="val -190"/>
              </a:avLst>
            </a:prstGeom>
            <a:noFill/>
            <a:ln w="12700" algn="ctr">
              <a:solidFill>
                <a:schemeClr val="tx1"/>
              </a:solidFill>
              <a:round/>
              <a:headEnd type="none" w="lg" len="lg"/>
              <a:tailEnd type="none" w="lg" len="lg"/>
            </a:ln>
          </p:spPr>
        </p:cxnSp>
        <p:sp>
          <p:nvSpPr>
            <p:cNvPr id="34851" name="Oval 32"/>
            <p:cNvSpPr>
              <a:spLocks noChangeArrowheads="1"/>
            </p:cNvSpPr>
            <p:nvPr/>
          </p:nvSpPr>
          <p:spPr bwMode="auto">
            <a:xfrm>
              <a:off x="3599593" y="3604419"/>
              <a:ext cx="63500" cy="61913"/>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852" name="Straight Connector 217"/>
            <p:cNvCxnSpPr>
              <a:cxnSpLocks noChangeShapeType="1"/>
              <a:stCxn id="34855" idx="0"/>
              <a:endCxn id="34851" idx="4"/>
            </p:cNvCxnSpPr>
            <p:nvPr/>
          </p:nvCxnSpPr>
          <p:spPr bwMode="auto">
            <a:xfrm rot="5400000" flipH="1" flipV="1">
              <a:off x="3439459" y="3846716"/>
              <a:ext cx="372268" cy="11499"/>
            </a:xfrm>
            <a:prstGeom prst="line">
              <a:avLst/>
            </a:prstGeom>
            <a:noFill/>
            <a:ln w="12700" algn="ctr">
              <a:solidFill>
                <a:schemeClr val="tx1"/>
              </a:solidFill>
              <a:round/>
              <a:headEnd type="none" w="lg" len="lg"/>
              <a:tailEnd type="none" w="lg" len="lg"/>
            </a:ln>
          </p:spPr>
        </p:cxnSp>
        <p:sp>
          <p:nvSpPr>
            <p:cNvPr id="34853" name="Text Box 65"/>
            <p:cNvSpPr txBox="1">
              <a:spLocks noChangeArrowheads="1"/>
            </p:cNvSpPr>
            <p:nvPr/>
          </p:nvSpPr>
          <p:spPr bwMode="auto">
            <a:xfrm>
              <a:off x="3207602" y="3981438"/>
              <a:ext cx="346569" cy="276999"/>
            </a:xfrm>
            <a:prstGeom prst="rect">
              <a:avLst/>
            </a:prstGeom>
            <a:noFill/>
            <a:ln w="12700">
              <a:noFill/>
              <a:miter lim="800000"/>
              <a:headEnd type="none" w="lg" len="lg"/>
              <a:tailEnd type="none" w="lg" len="lg"/>
            </a:ln>
          </p:spPr>
          <p:txBody>
            <a:bodyPr wrap="none">
              <a:spAutoFit/>
            </a:bodyPr>
            <a:lstStyle/>
            <a:p>
              <a:r>
                <a:rPr lang="en-US" sz="1200" b="1"/>
                <a:t>R</a:t>
              </a:r>
              <a:r>
                <a:rPr lang="en-US" sz="1200" b="1" baseline="-25000"/>
                <a:t>2</a:t>
              </a:r>
            </a:p>
          </p:txBody>
        </p:sp>
        <p:sp>
          <p:nvSpPr>
            <p:cNvPr id="34854" name="Text Box 64"/>
            <p:cNvSpPr txBox="1">
              <a:spLocks noChangeArrowheads="1"/>
            </p:cNvSpPr>
            <p:nvPr/>
          </p:nvSpPr>
          <p:spPr bwMode="auto">
            <a:xfrm>
              <a:off x="5319482" y="3581400"/>
              <a:ext cx="312906" cy="276999"/>
            </a:xfrm>
            <a:prstGeom prst="rect">
              <a:avLst/>
            </a:prstGeom>
            <a:noFill/>
            <a:ln w="12700">
              <a:noFill/>
              <a:miter lim="800000"/>
              <a:headEnd type="none" w="lg" len="lg"/>
              <a:tailEnd type="none" w="lg" len="lg"/>
            </a:ln>
          </p:spPr>
          <p:txBody>
            <a:bodyPr wrap="none">
              <a:spAutoFit/>
            </a:bodyPr>
            <a:lstStyle/>
            <a:p>
              <a:r>
                <a:rPr lang="en-US" sz="1200" b="1"/>
                <a:t>v</a:t>
              </a:r>
              <a:r>
                <a:rPr lang="en-US" sz="1200" b="1" baseline="-25000"/>
                <a:t>o</a:t>
              </a:r>
            </a:p>
          </p:txBody>
        </p:sp>
      </p:grpSp>
      <p:sp>
        <p:nvSpPr>
          <p:cNvPr id="138" name="Rectangle 3"/>
          <p:cNvSpPr txBox="1">
            <a:spLocks noChangeArrowheads="1"/>
          </p:cNvSpPr>
          <p:nvPr/>
        </p:nvSpPr>
        <p:spPr bwMode="auto">
          <a:xfrm>
            <a:off x="406400" y="1333500"/>
            <a:ext cx="8585200" cy="723900"/>
          </a:xfrm>
          <a:prstGeom prst="rect">
            <a:avLst/>
          </a:prstGeom>
          <a:solidFill>
            <a:srgbClr val="8495A9"/>
          </a:solidFill>
          <a:ln w="9525">
            <a:solidFill>
              <a:schemeClr val="tx1"/>
            </a:solidFill>
            <a:miter lim="800000"/>
            <a:headEnd/>
            <a:tailEnd/>
          </a:ln>
          <a:effectLst/>
        </p:spPr>
        <p:txBody>
          <a:bodyPr lIns="92075" tIns="46038" rIns="92075" bIns="46038"/>
          <a:lstStyle/>
          <a:p>
            <a:pPr marL="457200" indent="-457200" algn="l">
              <a:lnSpc>
                <a:spcPct val="90000"/>
              </a:lnSpc>
              <a:spcBef>
                <a:spcPct val="20000"/>
              </a:spcBef>
              <a:buFont typeface="+mj-lt"/>
              <a:buAutoNum type="arabicPeriod"/>
              <a:defRPr/>
            </a:pPr>
            <a:r>
              <a:rPr lang="en-US" sz="2000" kern="0" dirty="0">
                <a:solidFill>
                  <a:schemeClr val="bg2"/>
                </a:solidFill>
                <a:latin typeface="+mn-lt"/>
              </a:rPr>
              <a:t>How can </a:t>
            </a:r>
            <a:r>
              <a:rPr lang="en-US" sz="2000" b="1" kern="0" dirty="0">
                <a:solidFill>
                  <a:schemeClr val="bg2"/>
                </a:solidFill>
                <a:latin typeface="+mn-lt"/>
              </a:rPr>
              <a:t>v</a:t>
            </a:r>
            <a:r>
              <a:rPr lang="en-US" sz="2000" b="1" kern="0" baseline="30000" dirty="0">
                <a:solidFill>
                  <a:schemeClr val="bg2"/>
                </a:solidFill>
                <a:latin typeface="+mn-lt"/>
              </a:rPr>
              <a:t>–  </a:t>
            </a:r>
            <a:r>
              <a:rPr lang="en-US" sz="2000" b="1" kern="0" dirty="0">
                <a:solidFill>
                  <a:schemeClr val="bg2"/>
                </a:solidFill>
                <a:latin typeface="+mn-lt"/>
              </a:rPr>
              <a:t>≈ v</a:t>
            </a:r>
            <a:r>
              <a:rPr lang="en-US" sz="2000" b="1" kern="0" baseline="30000" dirty="0">
                <a:solidFill>
                  <a:schemeClr val="bg2"/>
                </a:solidFill>
                <a:latin typeface="+mn-lt"/>
              </a:rPr>
              <a:t>+</a:t>
            </a:r>
            <a:r>
              <a:rPr lang="en-US" sz="2000" b="1" kern="0" dirty="0">
                <a:solidFill>
                  <a:schemeClr val="bg2"/>
                </a:solidFill>
                <a:latin typeface="+mn-lt"/>
              </a:rPr>
              <a:t> </a:t>
            </a:r>
            <a:r>
              <a:rPr lang="en-US" sz="2000" kern="0" dirty="0">
                <a:solidFill>
                  <a:schemeClr val="bg2"/>
                </a:solidFill>
                <a:latin typeface="+mn-lt"/>
              </a:rPr>
              <a:t>when </a:t>
            </a:r>
            <a:r>
              <a:rPr lang="en-US" sz="2000" b="1" kern="0" dirty="0" err="1">
                <a:solidFill>
                  <a:schemeClr val="bg2"/>
                </a:solidFill>
                <a:latin typeface="+mn-lt"/>
              </a:rPr>
              <a:t>v</a:t>
            </a:r>
            <a:r>
              <a:rPr lang="en-US" sz="2000" b="1" kern="0" baseline="-25000" dirty="0" err="1">
                <a:solidFill>
                  <a:schemeClr val="bg2"/>
                </a:solidFill>
                <a:latin typeface="+mn-lt"/>
              </a:rPr>
              <a:t>o</a:t>
            </a:r>
            <a:r>
              <a:rPr lang="en-US" sz="2000" kern="0" dirty="0">
                <a:solidFill>
                  <a:schemeClr val="bg2"/>
                </a:solidFill>
                <a:latin typeface="+mn-lt"/>
              </a:rPr>
              <a:t> is amplifying</a:t>
            </a:r>
            <a:r>
              <a:rPr lang="en-US" sz="2000" b="1" kern="0" dirty="0">
                <a:solidFill>
                  <a:schemeClr val="bg2"/>
                </a:solidFill>
                <a:latin typeface="+mn-lt"/>
              </a:rPr>
              <a:t> </a:t>
            </a:r>
            <a:r>
              <a:rPr lang="en-US" sz="2000" kern="0" dirty="0">
                <a:solidFill>
                  <a:schemeClr val="bg2"/>
                </a:solidFill>
                <a:latin typeface="+mn-lt"/>
              </a:rPr>
              <a:t>(</a:t>
            </a:r>
            <a:r>
              <a:rPr lang="en-US" sz="2000" b="1" kern="0" dirty="0">
                <a:solidFill>
                  <a:schemeClr val="bg2"/>
                </a:solidFill>
                <a:latin typeface="+mn-lt"/>
              </a:rPr>
              <a:t>v</a:t>
            </a:r>
            <a:r>
              <a:rPr lang="en-US" sz="2000" b="1" kern="0" baseline="30000" dirty="0">
                <a:solidFill>
                  <a:schemeClr val="bg2"/>
                </a:solidFill>
                <a:latin typeface="+mn-lt"/>
              </a:rPr>
              <a:t>+  </a:t>
            </a:r>
            <a:r>
              <a:rPr lang="en-US" sz="2000" b="1" kern="0" dirty="0">
                <a:solidFill>
                  <a:schemeClr val="bg2"/>
                </a:solidFill>
                <a:latin typeface="+mn-lt"/>
              </a:rPr>
              <a:t>- v</a:t>
            </a:r>
            <a:r>
              <a:rPr lang="en-US" sz="2000" b="1" kern="0" baseline="30000" dirty="0">
                <a:solidFill>
                  <a:schemeClr val="bg2"/>
                </a:solidFill>
                <a:latin typeface="+mn-lt"/>
              </a:rPr>
              <a:t>-</a:t>
            </a:r>
            <a:r>
              <a:rPr lang="en-US" sz="2000" kern="0" dirty="0">
                <a:solidFill>
                  <a:schemeClr val="bg2"/>
                </a:solidFill>
                <a:latin typeface="+mn-lt"/>
              </a:rPr>
              <a:t>)</a:t>
            </a:r>
            <a:r>
              <a:rPr lang="en-US" sz="2000" b="1" kern="0" dirty="0">
                <a:solidFill>
                  <a:schemeClr val="bg2"/>
                </a:solidFill>
                <a:latin typeface="+mn-lt"/>
              </a:rPr>
              <a:t> </a:t>
            </a:r>
            <a:r>
              <a:rPr lang="en-US" sz="2000" kern="0" dirty="0">
                <a:solidFill>
                  <a:schemeClr val="bg2"/>
                </a:solidFill>
                <a:latin typeface="+mn-lt"/>
              </a:rPr>
              <a:t>?</a:t>
            </a:r>
            <a:r>
              <a:rPr lang="en-US" sz="2000" b="1" kern="0" dirty="0">
                <a:solidFill>
                  <a:schemeClr val="bg2"/>
                </a:solidFill>
                <a:latin typeface="+mn-lt"/>
              </a:rPr>
              <a:t> </a:t>
            </a:r>
          </a:p>
          <a:p>
            <a:pPr marL="457200" indent="-457200" algn="l">
              <a:lnSpc>
                <a:spcPct val="90000"/>
              </a:lnSpc>
              <a:spcBef>
                <a:spcPct val="20000"/>
              </a:spcBef>
              <a:buFont typeface="+mj-lt"/>
              <a:buAutoNum type="arabicPeriod"/>
              <a:defRPr/>
            </a:pPr>
            <a:r>
              <a:rPr lang="en-US" sz="2400" b="1" kern="0" dirty="0">
                <a:solidFill>
                  <a:schemeClr val="bg2"/>
                </a:solidFill>
                <a:latin typeface="+mn-lt"/>
              </a:rPr>
              <a:t>How can an </a:t>
            </a:r>
            <a:r>
              <a:rPr lang="en-US" sz="2400" b="1" kern="0" dirty="0" err="1">
                <a:solidFill>
                  <a:schemeClr val="bg2"/>
                </a:solidFill>
                <a:latin typeface="+mn-lt"/>
              </a:rPr>
              <a:t>opAmp</a:t>
            </a:r>
            <a:r>
              <a:rPr lang="en-US" sz="2400" b="1" kern="0" dirty="0">
                <a:solidFill>
                  <a:schemeClr val="bg2"/>
                </a:solidFill>
                <a:latin typeface="+mn-lt"/>
              </a:rPr>
              <a:t> form a closed circuit when (</a:t>
            </a:r>
            <a:r>
              <a:rPr lang="en-US" sz="2400" b="1" i="1" kern="0" dirty="0">
                <a:solidFill>
                  <a:schemeClr val="bg2"/>
                </a:solidFill>
                <a:latin typeface="+mn-lt"/>
              </a:rPr>
              <a:t>i</a:t>
            </a:r>
            <a:r>
              <a:rPr lang="en-US" sz="2400" b="1" kern="0" baseline="-25000" dirty="0">
                <a:solidFill>
                  <a:schemeClr val="bg2"/>
                </a:solidFill>
                <a:latin typeface="+mn-lt"/>
              </a:rPr>
              <a:t>1</a:t>
            </a:r>
            <a:r>
              <a:rPr lang="en-US" sz="2400" b="1" kern="0" dirty="0">
                <a:solidFill>
                  <a:schemeClr val="bg2"/>
                </a:solidFill>
                <a:latin typeface="+mn-lt"/>
              </a:rPr>
              <a:t> = </a:t>
            </a:r>
            <a:r>
              <a:rPr lang="en-US" sz="2400" b="1" i="1" kern="0" dirty="0">
                <a:solidFill>
                  <a:schemeClr val="bg2"/>
                </a:solidFill>
                <a:latin typeface="+mn-lt"/>
              </a:rPr>
              <a:t>i</a:t>
            </a:r>
            <a:r>
              <a:rPr lang="en-US" sz="2400" b="1" kern="0" baseline="-25000" dirty="0">
                <a:solidFill>
                  <a:schemeClr val="bg2"/>
                </a:solidFill>
                <a:latin typeface="+mn-lt"/>
              </a:rPr>
              <a:t>2</a:t>
            </a:r>
            <a:r>
              <a:rPr lang="en-US" sz="2400" b="1" kern="0" dirty="0">
                <a:solidFill>
                  <a:schemeClr val="bg2"/>
                </a:solidFill>
                <a:latin typeface="+mn-lt"/>
              </a:rPr>
              <a:t> = 0) ?</a:t>
            </a:r>
          </a:p>
        </p:txBody>
      </p:sp>
      <p:sp>
        <p:nvSpPr>
          <p:cNvPr id="34825" name="Oval 177"/>
          <p:cNvSpPr>
            <a:spLocks noChangeArrowheads="1"/>
          </p:cNvSpPr>
          <p:nvPr/>
        </p:nvSpPr>
        <p:spPr bwMode="auto">
          <a:xfrm>
            <a:off x="639763" y="3733800"/>
            <a:ext cx="2103437" cy="1384300"/>
          </a:xfrm>
          <a:prstGeom prst="ellipse">
            <a:avLst/>
          </a:prstGeom>
          <a:solidFill>
            <a:srgbClr val="800000">
              <a:alpha val="20000"/>
            </a:srgbClr>
          </a:solidFill>
          <a:ln w="12700" algn="ctr">
            <a:solidFill>
              <a:schemeClr val="tx1"/>
            </a:solidFill>
            <a:round/>
            <a:headEnd type="none" w="lg" len="lg"/>
            <a:tailEnd type="stealth" w="lg" len="lg"/>
          </a:ln>
        </p:spPr>
        <p:txBody>
          <a:bodyPr/>
          <a:lstStyle/>
          <a:p>
            <a:endParaRPr lang="en-US"/>
          </a:p>
        </p:txBody>
      </p:sp>
      <p:sp>
        <p:nvSpPr>
          <p:cNvPr id="34826" name="Text Box 57"/>
          <p:cNvSpPr txBox="1">
            <a:spLocks noChangeArrowheads="1"/>
          </p:cNvSpPr>
          <p:nvPr/>
        </p:nvSpPr>
        <p:spPr bwMode="auto">
          <a:xfrm>
            <a:off x="396875" y="5486400"/>
            <a:ext cx="3873500" cy="646113"/>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Inverting amplifiers and (</a:t>
            </a:r>
            <a:r>
              <a:rPr lang="en-US" b="1"/>
              <a:t>R</a:t>
            </a:r>
            <a:r>
              <a:rPr lang="en-US" b="1" baseline="-25000"/>
              <a:t>S</a:t>
            </a:r>
            <a:r>
              <a:rPr lang="en-US"/>
              <a:t> = </a:t>
            </a:r>
            <a:r>
              <a:rPr lang="en-US" b="1"/>
              <a:t>R</a:t>
            </a:r>
            <a:r>
              <a:rPr lang="en-US" b="1" baseline="-25000"/>
              <a:t>F</a:t>
            </a:r>
            <a:r>
              <a:rPr lang="en-US"/>
              <a:t>) </a:t>
            </a:r>
          </a:p>
          <a:p>
            <a:pPr algn="l"/>
            <a:r>
              <a:rPr lang="en-US"/>
              <a:t>→ </a:t>
            </a:r>
            <a:r>
              <a:rPr lang="en-US" b="1"/>
              <a:t>v</a:t>
            </a:r>
            <a:r>
              <a:rPr lang="en-US" b="1" baseline="-25000"/>
              <a:t>o</a:t>
            </a:r>
            <a:r>
              <a:rPr lang="en-US"/>
              <a:t> = -</a:t>
            </a:r>
            <a:r>
              <a:rPr lang="en-US" b="1"/>
              <a:t>v</a:t>
            </a:r>
            <a:r>
              <a:rPr lang="en-US" b="1" baseline="-25000"/>
              <a:t>i</a:t>
            </a:r>
            <a:r>
              <a:rPr lang="en-US"/>
              <a:t> </a:t>
            </a:r>
            <a:endParaRPr lang="en-US">
              <a:cs typeface="Times New Roman" pitchFamily="18" charset="0"/>
            </a:endParaRPr>
          </a:p>
        </p:txBody>
      </p:sp>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36199</TotalTime>
  <Pages>10</Pages>
  <Words>2399</Words>
  <Application>Microsoft PowerPoint 4.0</Application>
  <PresentationFormat>On-screen Show (4:3)</PresentationFormat>
  <Paragraphs>998</Paragraphs>
  <Slides>40</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6" baseType="lpstr">
      <vt:lpstr>Times New Roman</vt:lpstr>
      <vt:lpstr>Arial</vt:lpstr>
      <vt:lpstr>Monotype Sorts</vt:lpstr>
      <vt:lpstr>CS124</vt:lpstr>
      <vt:lpstr>Microsoft Equation 3.0</vt:lpstr>
      <vt:lpstr>Microsoft Office Excel Chart</vt:lpstr>
      <vt:lpstr>Slide 1</vt:lpstr>
      <vt:lpstr>Give to Receive</vt:lpstr>
      <vt:lpstr>Lecture 18 – Operational Amplifiers</vt:lpstr>
      <vt:lpstr>Op-Amps – Open-Loop Model</vt:lpstr>
      <vt:lpstr>Op-Amps – Open-Loop Model</vt:lpstr>
      <vt:lpstr>Op-Amps – Closed-Loop Mode</vt:lpstr>
      <vt:lpstr>Op-Amps – Closed-Loop Mode</vt:lpstr>
      <vt:lpstr>Op-Amps – Closed-Loop Mode</vt:lpstr>
      <vt:lpstr>Op-Amps – Closed-Loop Mode</vt:lpstr>
      <vt:lpstr>Op-Amps – Closed-Loop Mode</vt:lpstr>
      <vt:lpstr>More OpAmp Configurations</vt:lpstr>
      <vt:lpstr>Op-Amps – Closed-Loop Mode</vt:lpstr>
      <vt:lpstr>Op-Amps – Closed-Loop Mode</vt:lpstr>
      <vt:lpstr>Op-Amps – Closed-Loop Mode</vt:lpstr>
      <vt:lpstr>Op-Amps – Closed-Loop Mode</vt:lpstr>
      <vt:lpstr>Op-Amps – Level Shifter</vt:lpstr>
      <vt:lpstr>Op-Amps – Level Shifter</vt:lpstr>
      <vt:lpstr>Op-Amps – Level Shifter</vt:lpstr>
      <vt:lpstr>Op-Amps – Level Shifter</vt:lpstr>
      <vt:lpstr>Op-Amps – Level Shifter</vt:lpstr>
      <vt:lpstr>Op-Amps – Level Shifter</vt:lpstr>
      <vt:lpstr>Op-Amps – Level Shifter</vt:lpstr>
      <vt:lpstr>Op-Amps – Ideal Integrator</vt:lpstr>
      <vt:lpstr>Op-Amps – Ideal Integrator</vt:lpstr>
      <vt:lpstr>Op-Amps – Ideal Integrator</vt:lpstr>
      <vt:lpstr>Op-Amps – Ideal Integrator</vt:lpstr>
      <vt:lpstr>Op-Amps – Ideal Integrator</vt:lpstr>
      <vt:lpstr>Op-Amps – Ideal Integrator</vt:lpstr>
      <vt:lpstr>Op-Amps – Ideal Integrator</vt:lpstr>
      <vt:lpstr>Op-Amps – Ideal Differentiator</vt:lpstr>
      <vt:lpstr>Op-Amps – Ideal Differentiator</vt:lpstr>
      <vt:lpstr>Op-Amps – Closed-Loop Mode</vt:lpstr>
      <vt:lpstr>Op-Amps – Closed-Loop Mode</vt:lpstr>
      <vt:lpstr>Op-Amps – Closed-Loop Mode</vt:lpstr>
      <vt:lpstr>Op-Amps – Closed-Loop Mode</vt:lpstr>
      <vt:lpstr>Op-Amps </vt:lpstr>
      <vt:lpstr>Op-Amps </vt:lpstr>
      <vt:lpstr>Op-Amps </vt:lpstr>
      <vt:lpstr>Op-Amps </vt:lpstr>
      <vt:lpstr>Op-Amps </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#18 - Operational Amplifiers</dc:title>
  <dc:subject>ECEN 301</dc:subject>
  <dc:creator>Nathaniel Rollins</dc:creator>
  <cp:keywords/>
  <dc:description/>
  <cp:lastModifiedBy>nathan</cp:lastModifiedBy>
  <cp:revision>704</cp:revision>
  <cp:lastPrinted>2001-01-08T22:32:48Z</cp:lastPrinted>
  <dcterms:created xsi:type="dcterms:W3CDTF">1996-12-30T23:48:02Z</dcterms:created>
  <dcterms:modified xsi:type="dcterms:W3CDTF">2008-08-25T21:41:02Z</dcterms:modified>
</cp:coreProperties>
</file>