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46"/>
  </p:notesMasterIdLst>
  <p:handoutMasterIdLst>
    <p:handoutMasterId r:id="rId47"/>
  </p:handoutMasterIdLst>
  <p:sldIdLst>
    <p:sldId id="660" r:id="rId2"/>
    <p:sldId id="721" r:id="rId3"/>
    <p:sldId id="684" r:id="rId4"/>
    <p:sldId id="686" r:id="rId5"/>
    <p:sldId id="685" r:id="rId6"/>
    <p:sldId id="693" r:id="rId7"/>
    <p:sldId id="687" r:id="rId8"/>
    <p:sldId id="688" r:id="rId9"/>
    <p:sldId id="689" r:id="rId10"/>
    <p:sldId id="690" r:id="rId11"/>
    <p:sldId id="691" r:id="rId12"/>
    <p:sldId id="692" r:id="rId13"/>
    <p:sldId id="694" r:id="rId14"/>
    <p:sldId id="696" r:id="rId15"/>
    <p:sldId id="720" r:id="rId16"/>
    <p:sldId id="697" r:id="rId17"/>
    <p:sldId id="698" r:id="rId18"/>
    <p:sldId id="699" r:id="rId19"/>
    <p:sldId id="700" r:id="rId20"/>
    <p:sldId id="701" r:id="rId21"/>
    <p:sldId id="702" r:id="rId22"/>
    <p:sldId id="722" r:id="rId23"/>
    <p:sldId id="704" r:id="rId24"/>
    <p:sldId id="705" r:id="rId25"/>
    <p:sldId id="706" r:id="rId26"/>
    <p:sldId id="707" r:id="rId27"/>
    <p:sldId id="708" r:id="rId28"/>
    <p:sldId id="709" r:id="rId29"/>
    <p:sldId id="710" r:id="rId30"/>
    <p:sldId id="724" r:id="rId31"/>
    <p:sldId id="725" r:id="rId32"/>
    <p:sldId id="726" r:id="rId33"/>
    <p:sldId id="727" r:id="rId34"/>
    <p:sldId id="728" r:id="rId35"/>
    <p:sldId id="729" r:id="rId36"/>
    <p:sldId id="711" r:id="rId37"/>
    <p:sldId id="712" r:id="rId38"/>
    <p:sldId id="713" r:id="rId39"/>
    <p:sldId id="714" r:id="rId40"/>
    <p:sldId id="715" r:id="rId41"/>
    <p:sldId id="723" r:id="rId42"/>
    <p:sldId id="717" r:id="rId43"/>
    <p:sldId id="718" r:id="rId44"/>
    <p:sldId id="719" r:id="rId45"/>
  </p:sldIdLst>
  <p:sldSz cx="9144000" cy="6858000" type="screen4x3"/>
  <p:notesSz cx="9283700" cy="6997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FF66"/>
    <a:srgbClr val="FF9900"/>
    <a:srgbClr val="800000"/>
    <a:srgbClr val="ACA964"/>
    <a:srgbClr val="8495A9"/>
    <a:srgbClr val="0033CC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8" autoAdjust="0"/>
    <p:restoredTop sz="94845" autoAdjust="0"/>
  </p:normalViewPr>
  <p:slideViewPr>
    <p:cSldViewPr snapToObjects="1">
      <p:cViewPr varScale="1">
        <p:scale>
          <a:sx n="75" d="100"/>
          <a:sy n="75" d="100"/>
        </p:scale>
        <p:origin x="-4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66" d="100"/>
          <a:sy n="66" d="100"/>
        </p:scale>
        <p:origin x="-1536" y="-558"/>
      </p:cViewPr>
      <p:guideLst>
        <p:guide orient="horz" pos="2923"/>
        <p:guide pos="218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83200" y="-65088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10112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469063" y="-65088"/>
            <a:ext cx="3003550" cy="52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Winter 2007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3675" y="6705600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1011238">
              <a:defRPr sz="1000" i="1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889500" y="6553200"/>
            <a:ext cx="36401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5pPr marL="1919288" lvl="4" algn="r" defTabSz="1011238">
              <a:defRPr sz="1500" smtClean="0"/>
            </a:lvl5pPr>
          </a:lstStyle>
          <a:p>
            <a:pPr lvl="4">
              <a:defRPr/>
            </a:pPr>
            <a:fld id="{A8C9E7C5-8CCD-40AD-927C-82115CC16500}" type="slidenum">
              <a:rPr lang="en-US"/>
              <a:pPr lvl="4">
                <a:defRPr/>
              </a:pPr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08013" y="6592888"/>
            <a:ext cx="19764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algn="l" defTabSz="973138">
              <a:defRPr/>
            </a:pPr>
            <a:endParaRPr lang="en-US" sz="1500"/>
          </a:p>
          <a:p>
            <a:pPr algn="l" defTabSz="973138">
              <a:defRPr/>
            </a:pPr>
            <a:r>
              <a:rPr lang="en-US" sz="1200"/>
              <a:t>© 2007 Rollins</a:t>
            </a:r>
            <a:r>
              <a:rPr lang="en-US" sz="1500"/>
              <a:t/>
            </a:r>
            <a:br>
              <a:rPr lang="en-US" sz="1500"/>
            </a:br>
            <a:endParaRPr lang="en-US" sz="150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22275" y="6532563"/>
            <a:ext cx="8753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076325" y="87313"/>
            <a:ext cx="30035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ECEN 301 Class Notes</a:t>
            </a:r>
          </a:p>
          <a:p>
            <a:pPr defTabSz="973138">
              <a:defRPr/>
            </a:pPr>
            <a:r>
              <a:rPr lang="en-US" sz="1700"/>
              <a:t>Lecture 19</a:t>
            </a:r>
          </a:p>
        </p:txBody>
      </p:sp>
      <p:pic>
        <p:nvPicPr>
          <p:cNvPr id="51209" name="Picture 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0" y="98425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973138"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780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73138"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175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973138"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7800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73138">
              <a:defRPr sz="1000" i="1" smtClean="0"/>
            </a:lvl1pPr>
          </a:lstStyle>
          <a:p>
            <a:pPr>
              <a:defRPr/>
            </a:pPr>
            <a:fld id="{74AB3009-17D7-401F-8DA2-A9BFD6E44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24225"/>
            <a:ext cx="6808787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1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905125" y="541338"/>
            <a:ext cx="3471863" cy="260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71488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42975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144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843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71635-84C9-4FF0-A679-4D6FC2E44EFF}" type="slidenum">
              <a:rPr lang="en-US"/>
              <a:pPr/>
              <a:t>14</a:t>
            </a:fld>
            <a:endParaRPr lang="en-US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031" tIns="46516" rIns="93031" bIns="465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62620D-A9CD-40C4-83BA-529C99FA79B4}" type="slidenum">
              <a:rPr lang="en-US"/>
              <a:pPr/>
              <a:t>20</a:t>
            </a:fld>
            <a:endParaRPr lang="en-US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0C25E3-C905-493F-957A-332D758E4D6D}" type="slidenum">
              <a:rPr lang="en-US"/>
              <a:pPr/>
              <a:t>25</a:t>
            </a:fld>
            <a:endParaRPr lang="en-US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pPr marL="228600" indent="-228600" defTabSz="914400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97022D-AC6D-4B9A-9C5A-C1C83E759050}" type="slidenum">
              <a:rPr lang="en-US"/>
              <a:pPr/>
              <a:t>26</a:t>
            </a:fld>
            <a:endParaRPr lang="en-US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33C3C-3E3D-4465-8CEA-E5A735D8774B}" type="slidenum">
              <a:rPr lang="en-US"/>
              <a:pPr/>
              <a:t>27</a:t>
            </a:fld>
            <a:endParaRPr lang="en-US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32142F-7E40-4B09-A841-223CDD546218}" type="slidenum">
              <a:rPr lang="en-US"/>
              <a:pPr/>
              <a:t>28</a:t>
            </a:fld>
            <a:endParaRPr lang="en-US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348F30-ECCA-4FF2-8D20-836764EFEDFF}" type="slidenum">
              <a:rPr lang="en-US"/>
              <a:pPr/>
              <a:t>29</a:t>
            </a:fld>
            <a:endParaRPr lang="en-US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F41F2A-67AA-4FB1-A9FD-C86C6403FDAC}" type="slidenum">
              <a:rPr lang="en-US"/>
              <a:pPr/>
              <a:t>37</a:t>
            </a:fld>
            <a:endParaRPr lang="en-US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2425" y="525463"/>
            <a:ext cx="3498850" cy="2624137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324225"/>
            <a:ext cx="6808788" cy="3148013"/>
          </a:xfrm>
          <a:noFill/>
          <a:ln/>
        </p:spPr>
        <p:txBody>
          <a:bodyPr lIns="93160" tIns="46581" rIns="93160" bIns="46581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rgbClr val="ACA96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Discussion #19 – Binary Numbers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/>
            </a:lvl2pPr>
          </a:lstStyle>
          <a:p>
            <a:pPr lvl="1">
              <a:defRPr/>
            </a:pPr>
            <a:fld id="{F0C8F38B-7AF8-4C0F-9D13-901B86618D7E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#19 – Binary Numbers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D0727EE-CAFC-41F0-9E6A-097124173856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095500" cy="259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34100" cy="259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#19 – Binary Numbers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0553364A-4E96-4219-B783-05A4E5DE2CE3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#19 – Binary Numbers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8EA811B-97D3-4925-9C2B-CB683F0CB176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#19 – Binary Numbers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C0D8420-6BAD-4AF2-931D-1BEEFCF93238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#19 – Binary Numbers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136F9B0-A8F6-443D-B813-C2FBE0737282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#19 – Binary Numbers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334E735-E95F-4B01-93E0-87EC0D67A90E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#19 – Binary Numbers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3BB62F6-D354-42F2-9CAA-B163D5749A58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#19 – Binary Numbers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4C1F70AF-412E-4B7E-98F7-85FCB10D8EA0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#19 – Binary Numbers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4D53011C-B21B-4B6E-9B49-CB5A7C93C89D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#19 – Binary Numbers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A2237BC-D9E1-47BA-B81B-7148FD89E523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#19 – Binary Numbers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9B470C1-9F73-435D-A0E5-58B7328E666C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#19 – Binary Numbers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6193F47-53AF-44B6-A399-A59E8C233F86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#19 – Binary Numbers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12591F8-B84B-4201-BDCA-7C578D7D3BB4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Line 2"/>
          <p:cNvSpPr>
            <a:spLocks noChangeShapeType="1"/>
          </p:cNvSpPr>
          <p:nvPr/>
        </p:nvSpPr>
        <p:spPr bwMode="auto">
          <a:xfrm>
            <a:off x="0" y="1143000"/>
            <a:ext cx="8026400" cy="0"/>
          </a:xfrm>
          <a:prstGeom prst="line">
            <a:avLst/>
          </a:prstGeom>
          <a:noFill/>
          <a:ln w="50800">
            <a:solidFill>
              <a:srgbClr val="8495A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mtClean="0"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Discussion #19 – Binary Numbers</a:t>
            </a:r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2pPr lvl="1" algn="r">
              <a:defRPr smtClean="0"/>
            </a:lvl2pPr>
          </a:lstStyle>
          <a:p>
            <a:pPr lvl="1">
              <a:defRPr/>
            </a:pPr>
            <a:fld id="{3835F047-6E5E-4798-BB7B-A911CCE53E31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508000" y="6286500"/>
            <a:ext cx="843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49" name="Picture 10" descr="ECEN_logo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u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Ù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9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5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7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9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7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Chart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Microsoft_Office_Excel_Chart5.xls"/><Relationship Id="rId4" Type="http://schemas.openxmlformats.org/officeDocument/2006/relationships/oleObject" Target="../embeddings/Microsoft_Office_Excel_Chart4.xls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229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817CB83-8AE3-4BAA-B9BF-80FF2722DFD8}" type="slidenum">
              <a:rPr lang="en-US"/>
              <a:pPr lvl="1"/>
              <a:t>1</a:t>
            </a:fld>
            <a:endParaRPr lang="en-US"/>
          </a:p>
        </p:txBody>
      </p:sp>
      <p:graphicFrame>
        <p:nvGraphicFramePr>
          <p:cNvPr id="778667" name="Group 427"/>
          <p:cNvGraphicFramePr>
            <a:graphicFrameLocks noGrp="1"/>
          </p:cNvGraphicFramePr>
          <p:nvPr/>
        </p:nvGraphicFramePr>
        <p:xfrm>
          <a:off x="1143000" y="1990725"/>
          <a:ext cx="6858000" cy="3384235"/>
        </p:xfrm>
        <a:graphic>
          <a:graphicData uri="http://schemas.openxmlformats.org/drawingml/2006/table">
            <a:tbl>
              <a:tblPr/>
              <a:tblGrid>
                <a:gridCol w="685800"/>
                <a:gridCol w="533400"/>
                <a:gridCol w="533400"/>
                <a:gridCol w="1676400"/>
                <a:gridCol w="914400"/>
                <a:gridCol w="838200"/>
                <a:gridCol w="838200"/>
                <a:gridCol w="8382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Chapters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5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Binary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13.1 – 13.2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Recitation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HW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 Review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LAB 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EXAM 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>
                        <a:alpha val="50000"/>
                      </a:srgbClr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Boolean Algebra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13.2 – 13.3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384" name="Rectangle 94"/>
          <p:cNvSpPr>
            <a:spLocks noChangeArrowheads="1"/>
          </p:cNvSpPr>
          <p:nvPr/>
        </p:nvSpPr>
        <p:spPr bwMode="auto">
          <a:xfrm>
            <a:off x="381000" y="1524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/>
            <a:r>
              <a:rPr lang="en-US" sz="4400">
                <a:solidFill>
                  <a:schemeClr val="tx2"/>
                </a:solidFill>
              </a:rPr>
              <a:t>Schedule…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F29D048-DCEA-4DB7-B06C-4925F2AE0F43}" type="slidenum">
              <a:rPr lang="en-US"/>
              <a:pPr lvl="1"/>
              <a:t>10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33488"/>
            <a:ext cx="8229600" cy="5002212"/>
          </a:xfrm>
        </p:spPr>
        <p:txBody>
          <a:bodyPr/>
          <a:lstStyle/>
          <a:p>
            <a:pPr marL="635000" lvl="1" indent="-236538">
              <a:lnSpc>
                <a:spcPct val="80000"/>
              </a:lnSpc>
            </a:pPr>
            <a:endParaRPr lang="en-US" sz="1800" smtClean="0"/>
          </a:p>
          <a:p>
            <a:pPr marL="635000" lvl="1" indent="-236538">
              <a:lnSpc>
                <a:spcPct val="80000"/>
              </a:lnSpc>
            </a:pPr>
            <a:endParaRPr lang="en-US" sz="1800" smtClean="0"/>
          </a:p>
          <a:p>
            <a:pPr marL="635000" lvl="1" indent="-236538">
              <a:lnSpc>
                <a:spcPct val="80000"/>
              </a:lnSpc>
            </a:pPr>
            <a:r>
              <a:rPr lang="en-US" sz="1800" smtClean="0"/>
              <a:t> 2 - binary</a:t>
            </a:r>
          </a:p>
          <a:p>
            <a:pPr marL="635000" lvl="1" indent="-236538">
              <a:lnSpc>
                <a:spcPct val="80000"/>
              </a:lnSpc>
            </a:pPr>
            <a:r>
              <a:rPr lang="en-US" sz="1800" smtClean="0"/>
              <a:t> 3 - ternary</a:t>
            </a:r>
          </a:p>
          <a:p>
            <a:pPr marL="635000" lvl="1" indent="-236538">
              <a:lnSpc>
                <a:spcPct val="80000"/>
              </a:lnSpc>
            </a:pPr>
            <a:r>
              <a:rPr lang="en-US" sz="1800" smtClean="0"/>
              <a:t> 4 - quaternary</a:t>
            </a:r>
          </a:p>
          <a:p>
            <a:pPr marL="635000" lvl="1" indent="-236538">
              <a:lnSpc>
                <a:spcPct val="80000"/>
              </a:lnSpc>
            </a:pPr>
            <a:r>
              <a:rPr lang="en-US" sz="1800" smtClean="0"/>
              <a:t> 5 - quinary</a:t>
            </a:r>
          </a:p>
          <a:p>
            <a:pPr marL="635000" lvl="1" indent="-236538">
              <a:lnSpc>
                <a:spcPct val="80000"/>
              </a:lnSpc>
            </a:pPr>
            <a:r>
              <a:rPr lang="en-US" sz="1800" smtClean="0"/>
              <a:t> 6 - senary</a:t>
            </a:r>
          </a:p>
          <a:p>
            <a:pPr marL="635000" lvl="1" indent="-236538">
              <a:lnSpc>
                <a:spcPct val="80000"/>
              </a:lnSpc>
            </a:pPr>
            <a:r>
              <a:rPr lang="en-US" sz="1800" smtClean="0"/>
              <a:t> 7 - septenary</a:t>
            </a:r>
          </a:p>
          <a:p>
            <a:pPr marL="635000" lvl="1" indent="-236538">
              <a:lnSpc>
                <a:spcPct val="80000"/>
              </a:lnSpc>
            </a:pPr>
            <a:r>
              <a:rPr lang="en-US" sz="1800" smtClean="0"/>
              <a:t> 8 - octal</a:t>
            </a:r>
          </a:p>
          <a:p>
            <a:pPr marL="635000" lvl="1" indent="-236538">
              <a:lnSpc>
                <a:spcPct val="80000"/>
              </a:lnSpc>
            </a:pPr>
            <a:r>
              <a:rPr lang="en-US" sz="1800" smtClean="0"/>
              <a:t> 9 - nonary</a:t>
            </a:r>
          </a:p>
          <a:p>
            <a:pPr marL="635000" lvl="1" indent="-236538">
              <a:lnSpc>
                <a:spcPct val="80000"/>
              </a:lnSpc>
            </a:pPr>
            <a:r>
              <a:rPr lang="en-US" sz="1800" smtClean="0"/>
              <a:t>10 - denary, although this is never used; instead decimal is the common term.</a:t>
            </a:r>
          </a:p>
          <a:p>
            <a:pPr marL="635000" lvl="1" indent="-236538">
              <a:lnSpc>
                <a:spcPct val="80000"/>
              </a:lnSpc>
            </a:pPr>
            <a:r>
              <a:rPr lang="en-US" sz="1800" smtClean="0"/>
              <a:t>11 - undenary</a:t>
            </a:r>
          </a:p>
          <a:p>
            <a:pPr marL="635000" lvl="1" indent="-236538">
              <a:lnSpc>
                <a:spcPct val="80000"/>
              </a:lnSpc>
            </a:pPr>
            <a:r>
              <a:rPr lang="en-US" sz="1800" smtClean="0"/>
              <a:t>12 - duodenary, although this is never used; duodecimal is the accepted word.</a:t>
            </a:r>
          </a:p>
          <a:p>
            <a:pPr marL="635000" lvl="1" indent="-236538">
              <a:lnSpc>
                <a:spcPct val="80000"/>
              </a:lnSpc>
            </a:pPr>
            <a:r>
              <a:rPr lang="en-US" sz="1800" smtClean="0"/>
              <a:t>16 - senidenary, although this is never used; see the discussion in hexadecimal.</a:t>
            </a:r>
          </a:p>
          <a:p>
            <a:pPr marL="635000" lvl="1" indent="-236538">
              <a:lnSpc>
                <a:spcPct val="80000"/>
              </a:lnSpc>
            </a:pPr>
            <a:r>
              <a:rPr lang="en-US" sz="1800" smtClean="0"/>
              <a:t>20 - vegesimal</a:t>
            </a:r>
          </a:p>
          <a:p>
            <a:pPr marL="635000" lvl="1" indent="-236538">
              <a:lnSpc>
                <a:spcPct val="80000"/>
              </a:lnSpc>
            </a:pPr>
            <a:r>
              <a:rPr lang="en-US" sz="1800" smtClean="0"/>
              <a:t>60 - sexagesimal</a:t>
            </a:r>
            <a:endParaRPr lang="en-US" sz="2000" smtClean="0"/>
          </a:p>
          <a:p>
            <a:pPr marL="222250" indent="-222250">
              <a:lnSpc>
                <a:spcPct val="80000"/>
              </a:lnSpc>
              <a:buFont typeface="Monotype Sorts" pitchFamily="2" charset="2"/>
              <a:buNone/>
            </a:pPr>
            <a:endParaRPr lang="en-US" sz="2000" smtClean="0"/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458200" cy="914400"/>
          </a:xfrm>
        </p:spPr>
        <p:txBody>
          <a:bodyPr/>
          <a:lstStyle/>
          <a:p>
            <a:r>
              <a:rPr lang="en-US" sz="4000" smtClean="0"/>
              <a:t>Etymologically Correct Base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7852217-D6A4-405F-9CA6-060E77BE06D4}" type="slidenum">
              <a:rPr lang="en-US"/>
              <a:pPr lvl="1"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33488"/>
            <a:ext cx="8382000" cy="5002212"/>
          </a:xfrm>
        </p:spPr>
        <p:txBody>
          <a:bodyPr/>
          <a:lstStyle/>
          <a:p>
            <a:pPr marL="222250" indent="-222250"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u="sng" smtClean="0"/>
              <a:t>Example1</a:t>
            </a:r>
            <a:r>
              <a:rPr lang="en-US" sz="2400" b="1" smtClean="0"/>
              <a:t>: What is 1011.101</a:t>
            </a:r>
            <a:r>
              <a:rPr lang="en-US" sz="2400" smtClean="0"/>
              <a:t>?</a:t>
            </a:r>
          </a:p>
          <a:p>
            <a:pPr marL="635000" lvl="1" indent="-236538">
              <a:lnSpc>
                <a:spcPct val="90000"/>
              </a:lnSpc>
            </a:pPr>
            <a:r>
              <a:rPr lang="en-US" sz="2400" smtClean="0"/>
              <a:t>Depends on what </a:t>
            </a:r>
            <a:r>
              <a:rPr lang="en-US" sz="2400" b="1" smtClean="0"/>
              <a:t>radix </a:t>
            </a:r>
            <a:r>
              <a:rPr lang="en-US" sz="2400" smtClean="0"/>
              <a:t>or </a:t>
            </a:r>
            <a:r>
              <a:rPr lang="en-US" sz="2400" b="1" smtClean="0"/>
              <a:t>base</a:t>
            </a:r>
            <a:r>
              <a:rPr lang="en-US" sz="2400" smtClean="0"/>
              <a:t> we use</a:t>
            </a:r>
          </a:p>
          <a:p>
            <a:pPr marL="920750" lvl="2" indent="-171450">
              <a:lnSpc>
                <a:spcPct val="90000"/>
              </a:lnSpc>
            </a:pPr>
            <a:r>
              <a:rPr lang="en-US" sz="2000" smtClean="0"/>
              <a:t>Decimal                  base = 10  (digit set:  {0, 1, 2, 3, 4, 5, 6, 7, 8 , 9})</a:t>
            </a:r>
          </a:p>
          <a:p>
            <a:pPr marL="920750" lvl="2" indent="-171450">
              <a:lnSpc>
                <a:spcPct val="90000"/>
              </a:lnSpc>
            </a:pPr>
            <a:r>
              <a:rPr lang="en-US" sz="2000" smtClean="0"/>
              <a:t>Binary                     base = 2    (digit set: {0, 1})</a:t>
            </a:r>
          </a:p>
          <a:p>
            <a:pPr marL="920750" lvl="2" indent="-171450">
              <a:lnSpc>
                <a:spcPct val="90000"/>
              </a:lnSpc>
            </a:pPr>
            <a:r>
              <a:rPr lang="en-US" sz="2000" smtClean="0"/>
              <a:t>Hexadecimal           base = 16  (digit set: {0, 1, 2, 3, 4, 5, 6, 7, 8, 9, 				         A, B, C, D, E ,  F})</a:t>
            </a:r>
          </a:p>
          <a:p>
            <a:pPr marL="920750" lvl="2" indent="-171450">
              <a:lnSpc>
                <a:spcPct val="90000"/>
              </a:lnSpc>
            </a:pPr>
            <a:r>
              <a:rPr lang="en-US" sz="2000" smtClean="0"/>
              <a:t>Other?	                  base = r    (digit set: {0, … r-1})</a:t>
            </a:r>
          </a:p>
          <a:p>
            <a:pPr marL="222250" indent="-222250">
              <a:lnSpc>
                <a:spcPct val="90000"/>
              </a:lnSpc>
            </a:pPr>
            <a:r>
              <a:rPr lang="en-US" sz="2800" b="1" smtClean="0"/>
              <a:t>For base 10</a:t>
            </a:r>
          </a:p>
          <a:p>
            <a:pPr marL="635000" lvl="1" indent="-236538">
              <a:lnSpc>
                <a:spcPct val="90000"/>
              </a:lnSpc>
            </a:pPr>
            <a:r>
              <a:rPr lang="en-US" sz="2000" smtClean="0"/>
              <a:t>1011.101</a:t>
            </a:r>
            <a:r>
              <a:rPr lang="en-US" sz="2000" baseline="-25000" smtClean="0"/>
              <a:t>10</a:t>
            </a:r>
            <a:r>
              <a:rPr lang="en-US" sz="2000" smtClean="0"/>
              <a:t>  = 1</a:t>
            </a:r>
            <a:r>
              <a:rPr lang="en-US" sz="2000" smtClean="0">
                <a:sym typeface="Symbol" pitchFamily="18" charset="2"/>
              </a:rPr>
              <a:t>10</a:t>
            </a:r>
            <a:r>
              <a:rPr lang="en-US" sz="2000" baseline="30000" smtClean="0"/>
              <a:t>3</a:t>
            </a:r>
            <a:r>
              <a:rPr lang="en-US" sz="2000" smtClean="0"/>
              <a:t> </a:t>
            </a:r>
            <a:r>
              <a:rPr lang="en-US" sz="2000" b="1" smtClean="0"/>
              <a:t>+ </a:t>
            </a:r>
            <a:r>
              <a:rPr lang="en-US" sz="2000" smtClean="0"/>
              <a:t>0</a:t>
            </a:r>
            <a:r>
              <a:rPr lang="en-US" sz="2000" smtClean="0">
                <a:sym typeface="Symbol" pitchFamily="18" charset="2"/>
              </a:rPr>
              <a:t>10</a:t>
            </a:r>
            <a:r>
              <a:rPr lang="en-US" sz="2000" baseline="30000" smtClean="0"/>
              <a:t>2</a:t>
            </a:r>
            <a:r>
              <a:rPr lang="en-US" sz="2000" smtClean="0"/>
              <a:t> </a:t>
            </a:r>
            <a:r>
              <a:rPr lang="en-US" sz="2000" b="1" smtClean="0"/>
              <a:t>+</a:t>
            </a:r>
            <a:r>
              <a:rPr lang="en-US" sz="2000" smtClean="0"/>
              <a:t> 1</a:t>
            </a:r>
            <a:r>
              <a:rPr lang="en-US" sz="2000" smtClean="0">
                <a:sym typeface="Symbol" pitchFamily="18" charset="2"/>
              </a:rPr>
              <a:t>10</a:t>
            </a:r>
            <a:r>
              <a:rPr lang="en-US" sz="2000" baseline="30000" smtClean="0"/>
              <a:t>1</a:t>
            </a:r>
            <a:r>
              <a:rPr lang="en-US" sz="2000" smtClean="0"/>
              <a:t> </a:t>
            </a:r>
            <a:r>
              <a:rPr lang="en-US" sz="2000" b="1" smtClean="0"/>
              <a:t>+</a:t>
            </a:r>
            <a:r>
              <a:rPr lang="en-US" sz="2000" smtClean="0"/>
              <a:t> 1</a:t>
            </a:r>
            <a:r>
              <a:rPr lang="en-US" sz="2000" smtClean="0">
                <a:sym typeface="Symbol" pitchFamily="18" charset="2"/>
              </a:rPr>
              <a:t>10</a:t>
            </a:r>
            <a:r>
              <a:rPr lang="en-US" sz="2000" baseline="30000" smtClean="0"/>
              <a:t>0 </a:t>
            </a:r>
            <a:r>
              <a:rPr lang="en-US" sz="2000" b="1" smtClean="0"/>
              <a:t>+</a:t>
            </a:r>
            <a:r>
              <a:rPr lang="en-US" sz="2000" smtClean="0"/>
              <a:t> 1</a:t>
            </a:r>
            <a:r>
              <a:rPr lang="en-US" sz="2000" smtClean="0">
                <a:sym typeface="Symbol" pitchFamily="18" charset="2"/>
              </a:rPr>
              <a:t>10</a:t>
            </a:r>
            <a:r>
              <a:rPr lang="en-US" sz="2000" baseline="30000" smtClean="0"/>
              <a:t>-1  </a:t>
            </a:r>
            <a:r>
              <a:rPr lang="en-US" sz="2000" b="1" smtClean="0"/>
              <a:t>+</a:t>
            </a:r>
            <a:r>
              <a:rPr lang="en-US" sz="2000" smtClean="0"/>
              <a:t> 0</a:t>
            </a:r>
            <a:r>
              <a:rPr lang="en-US" sz="2000" smtClean="0">
                <a:sym typeface="Symbol" pitchFamily="18" charset="2"/>
              </a:rPr>
              <a:t>10</a:t>
            </a:r>
            <a:r>
              <a:rPr lang="en-US" sz="2000" baseline="30000" smtClean="0"/>
              <a:t>-2  </a:t>
            </a:r>
            <a:r>
              <a:rPr lang="en-US" sz="2000" b="1" smtClean="0"/>
              <a:t>+</a:t>
            </a:r>
            <a:r>
              <a:rPr lang="en-US" sz="2000" smtClean="0"/>
              <a:t> 1</a:t>
            </a:r>
            <a:r>
              <a:rPr lang="en-US" sz="2000" smtClean="0">
                <a:sym typeface="Symbol" pitchFamily="18" charset="2"/>
              </a:rPr>
              <a:t>10</a:t>
            </a:r>
            <a:r>
              <a:rPr lang="en-US" sz="2000" baseline="30000" smtClean="0"/>
              <a:t>-3 </a:t>
            </a:r>
          </a:p>
          <a:p>
            <a:pPr marL="222250" indent="-222250">
              <a:lnSpc>
                <a:spcPct val="90000"/>
              </a:lnSpc>
            </a:pPr>
            <a:r>
              <a:rPr lang="en-US" sz="2800" b="1" smtClean="0"/>
              <a:t>For base 2</a:t>
            </a:r>
          </a:p>
          <a:p>
            <a:pPr marL="635000" lvl="1" indent="-236538">
              <a:lnSpc>
                <a:spcPct val="90000"/>
              </a:lnSpc>
            </a:pPr>
            <a:r>
              <a:rPr lang="en-US" sz="2000" smtClean="0"/>
              <a:t>1011.101</a:t>
            </a:r>
            <a:r>
              <a:rPr lang="en-US" sz="2000" baseline="-25000" smtClean="0"/>
              <a:t>2</a:t>
            </a:r>
            <a:r>
              <a:rPr lang="en-US" sz="2000" smtClean="0"/>
              <a:t>  = 1</a:t>
            </a:r>
            <a:r>
              <a:rPr lang="en-US" sz="2000" smtClean="0">
                <a:sym typeface="Symbol" pitchFamily="18" charset="2"/>
              </a:rPr>
              <a:t>2</a:t>
            </a:r>
            <a:r>
              <a:rPr lang="en-US" sz="2000" baseline="30000" smtClean="0"/>
              <a:t>3</a:t>
            </a:r>
            <a:r>
              <a:rPr lang="en-US" sz="2000" smtClean="0"/>
              <a:t>  </a:t>
            </a:r>
            <a:r>
              <a:rPr lang="en-US" sz="2000" b="1" smtClean="0"/>
              <a:t>+ </a:t>
            </a:r>
            <a:r>
              <a:rPr lang="en-US" sz="2000" smtClean="0"/>
              <a:t> 0</a:t>
            </a:r>
            <a:r>
              <a:rPr lang="en-US" sz="2000" smtClean="0">
                <a:sym typeface="Symbol" pitchFamily="18" charset="2"/>
              </a:rPr>
              <a:t>2</a:t>
            </a:r>
            <a:r>
              <a:rPr lang="en-US" sz="2000" baseline="30000" smtClean="0"/>
              <a:t>2</a:t>
            </a:r>
            <a:r>
              <a:rPr lang="en-US" sz="2000" smtClean="0"/>
              <a:t>  </a:t>
            </a:r>
            <a:r>
              <a:rPr lang="en-US" sz="2000" b="1" smtClean="0"/>
              <a:t>+ </a:t>
            </a:r>
            <a:r>
              <a:rPr lang="en-US" sz="2000" smtClean="0"/>
              <a:t> 1</a:t>
            </a:r>
            <a:r>
              <a:rPr lang="en-US" sz="2000" smtClean="0">
                <a:sym typeface="Symbol" pitchFamily="18" charset="2"/>
              </a:rPr>
              <a:t>2</a:t>
            </a:r>
            <a:r>
              <a:rPr lang="en-US" sz="2000" baseline="30000" smtClean="0"/>
              <a:t>1</a:t>
            </a:r>
            <a:r>
              <a:rPr lang="en-US" sz="2000" smtClean="0"/>
              <a:t>  </a:t>
            </a:r>
            <a:r>
              <a:rPr lang="en-US" sz="2000" b="1" smtClean="0"/>
              <a:t>+ </a:t>
            </a:r>
            <a:r>
              <a:rPr lang="en-US" sz="2000" smtClean="0"/>
              <a:t> 1</a:t>
            </a:r>
            <a:r>
              <a:rPr lang="en-US" sz="2000" smtClean="0">
                <a:sym typeface="Symbol" pitchFamily="18" charset="2"/>
              </a:rPr>
              <a:t>2</a:t>
            </a:r>
            <a:r>
              <a:rPr lang="en-US" sz="2000" baseline="30000" smtClean="0"/>
              <a:t>0</a:t>
            </a:r>
            <a:r>
              <a:rPr lang="en-US" sz="2400" smtClean="0"/>
              <a:t> </a:t>
            </a:r>
            <a:r>
              <a:rPr lang="en-US" sz="2000" b="1" smtClean="0"/>
              <a:t>+ </a:t>
            </a:r>
            <a:r>
              <a:rPr lang="en-US" sz="2000" smtClean="0"/>
              <a:t> 1</a:t>
            </a:r>
            <a:r>
              <a:rPr lang="en-US" sz="2000" smtClean="0">
                <a:sym typeface="Symbol" pitchFamily="18" charset="2"/>
              </a:rPr>
              <a:t>2</a:t>
            </a:r>
            <a:r>
              <a:rPr lang="en-US" sz="2000" baseline="30000" smtClean="0"/>
              <a:t>-1</a:t>
            </a:r>
            <a:r>
              <a:rPr lang="en-US" sz="2000" smtClean="0"/>
              <a:t> </a:t>
            </a:r>
            <a:r>
              <a:rPr lang="en-US" sz="2000" b="1" smtClean="0"/>
              <a:t>+ </a:t>
            </a:r>
            <a:r>
              <a:rPr lang="en-US" sz="2000" smtClean="0"/>
              <a:t> 0</a:t>
            </a:r>
            <a:r>
              <a:rPr lang="en-US" sz="2000" smtClean="0">
                <a:sym typeface="Symbol" pitchFamily="18" charset="2"/>
              </a:rPr>
              <a:t>2</a:t>
            </a:r>
            <a:r>
              <a:rPr lang="en-US" sz="2000" baseline="30000" smtClean="0"/>
              <a:t>-2</a:t>
            </a:r>
            <a:r>
              <a:rPr lang="en-US" sz="2000" smtClean="0"/>
              <a:t> </a:t>
            </a:r>
            <a:r>
              <a:rPr lang="en-US" sz="2000" b="1" smtClean="0"/>
              <a:t>+ </a:t>
            </a:r>
            <a:r>
              <a:rPr lang="en-US" sz="2000" smtClean="0"/>
              <a:t> 1</a:t>
            </a:r>
            <a:r>
              <a:rPr lang="en-US" sz="2000" smtClean="0">
                <a:sym typeface="Symbol" pitchFamily="18" charset="2"/>
              </a:rPr>
              <a:t>2</a:t>
            </a:r>
            <a:r>
              <a:rPr lang="en-US" sz="2000" baseline="30000" smtClean="0"/>
              <a:t>-3</a:t>
            </a:r>
            <a:r>
              <a:rPr lang="en-US" sz="2000" smtClean="0"/>
              <a:t> </a:t>
            </a:r>
            <a:endParaRPr lang="en-US" sz="2400" smtClean="0"/>
          </a:p>
          <a:p>
            <a:pPr marL="222250" indent="-222250">
              <a:lnSpc>
                <a:spcPct val="90000"/>
              </a:lnSpc>
            </a:pPr>
            <a:r>
              <a:rPr lang="en-US" sz="2800" b="1" smtClean="0"/>
              <a:t>For base r</a:t>
            </a:r>
          </a:p>
          <a:p>
            <a:pPr marL="635000" lvl="1" indent="-236538">
              <a:lnSpc>
                <a:spcPct val="90000"/>
              </a:lnSpc>
            </a:pPr>
            <a:r>
              <a:rPr lang="en-US" sz="2000" smtClean="0"/>
              <a:t>1011.101</a:t>
            </a:r>
            <a:r>
              <a:rPr lang="en-US" sz="2000" baseline="-25000" smtClean="0"/>
              <a:t>r</a:t>
            </a:r>
            <a:r>
              <a:rPr lang="en-US" sz="2000" smtClean="0"/>
              <a:t>  = 1</a:t>
            </a:r>
            <a:r>
              <a:rPr lang="en-US" sz="2000" smtClean="0">
                <a:sym typeface="Symbol" pitchFamily="18" charset="2"/>
              </a:rPr>
              <a:t></a:t>
            </a:r>
            <a:r>
              <a:rPr lang="en-US" sz="2000" smtClean="0"/>
              <a:t>r</a:t>
            </a:r>
            <a:r>
              <a:rPr lang="en-US" sz="2000" baseline="30000" smtClean="0"/>
              <a:t>3</a:t>
            </a:r>
            <a:r>
              <a:rPr lang="en-US" sz="2000" smtClean="0"/>
              <a:t>  </a:t>
            </a:r>
            <a:r>
              <a:rPr lang="en-US" sz="2000" b="1" smtClean="0"/>
              <a:t>+ </a:t>
            </a:r>
            <a:r>
              <a:rPr lang="en-US" sz="2000" smtClean="0"/>
              <a:t> 0</a:t>
            </a:r>
            <a:r>
              <a:rPr lang="en-US" sz="2000" smtClean="0">
                <a:sym typeface="Symbol" pitchFamily="18" charset="2"/>
              </a:rPr>
              <a:t></a:t>
            </a:r>
            <a:r>
              <a:rPr lang="en-US" sz="2000" smtClean="0"/>
              <a:t>r</a:t>
            </a:r>
            <a:r>
              <a:rPr lang="en-US" sz="2000" baseline="30000" smtClean="0"/>
              <a:t>2</a:t>
            </a:r>
            <a:r>
              <a:rPr lang="en-US" sz="2000" smtClean="0"/>
              <a:t>  </a:t>
            </a:r>
            <a:r>
              <a:rPr lang="en-US" sz="2000" b="1" smtClean="0"/>
              <a:t>+ </a:t>
            </a:r>
            <a:r>
              <a:rPr lang="en-US" sz="2000" smtClean="0"/>
              <a:t> 1</a:t>
            </a:r>
            <a:r>
              <a:rPr lang="en-US" sz="2000" smtClean="0">
                <a:sym typeface="Symbol" pitchFamily="18" charset="2"/>
              </a:rPr>
              <a:t></a:t>
            </a:r>
            <a:r>
              <a:rPr lang="en-US" sz="2000" smtClean="0"/>
              <a:t>r</a:t>
            </a:r>
            <a:r>
              <a:rPr lang="en-US" sz="2000" baseline="30000" smtClean="0"/>
              <a:t>1</a:t>
            </a:r>
            <a:r>
              <a:rPr lang="en-US" sz="2000" smtClean="0"/>
              <a:t>  </a:t>
            </a:r>
            <a:r>
              <a:rPr lang="en-US" sz="2000" b="1" smtClean="0"/>
              <a:t>+ </a:t>
            </a:r>
            <a:r>
              <a:rPr lang="en-US" sz="2000" smtClean="0"/>
              <a:t> 1</a:t>
            </a:r>
            <a:r>
              <a:rPr lang="en-US" sz="2000" smtClean="0">
                <a:sym typeface="Symbol" pitchFamily="18" charset="2"/>
              </a:rPr>
              <a:t></a:t>
            </a:r>
            <a:r>
              <a:rPr lang="en-US" sz="2000" smtClean="0"/>
              <a:t>r</a:t>
            </a:r>
            <a:r>
              <a:rPr lang="en-US" sz="2000" baseline="30000" smtClean="0"/>
              <a:t>0  </a:t>
            </a:r>
            <a:r>
              <a:rPr lang="en-US" sz="2000" b="1" smtClean="0"/>
              <a:t>+ </a:t>
            </a:r>
            <a:r>
              <a:rPr lang="en-US" sz="2000" smtClean="0"/>
              <a:t> 1</a:t>
            </a:r>
            <a:r>
              <a:rPr lang="en-US" sz="2000" smtClean="0">
                <a:sym typeface="Symbol" pitchFamily="18" charset="2"/>
              </a:rPr>
              <a:t></a:t>
            </a:r>
            <a:r>
              <a:rPr lang="en-US" sz="2000" smtClean="0"/>
              <a:t>r</a:t>
            </a:r>
            <a:r>
              <a:rPr lang="en-US" sz="2000" baseline="30000" smtClean="0"/>
              <a:t>-1</a:t>
            </a:r>
            <a:r>
              <a:rPr lang="en-US" sz="2000" smtClean="0"/>
              <a:t> </a:t>
            </a:r>
            <a:r>
              <a:rPr lang="en-US" sz="2000" b="1" smtClean="0"/>
              <a:t>+ </a:t>
            </a:r>
            <a:r>
              <a:rPr lang="en-US" sz="2000" smtClean="0"/>
              <a:t> 0</a:t>
            </a:r>
            <a:r>
              <a:rPr lang="en-US" sz="2000" smtClean="0">
                <a:sym typeface="Symbol" pitchFamily="18" charset="2"/>
              </a:rPr>
              <a:t></a:t>
            </a:r>
            <a:r>
              <a:rPr lang="en-US" sz="2000" smtClean="0"/>
              <a:t>r</a:t>
            </a:r>
            <a:r>
              <a:rPr lang="en-US" sz="2000" baseline="30000" smtClean="0"/>
              <a:t>-2</a:t>
            </a:r>
            <a:r>
              <a:rPr lang="en-US" sz="2000" smtClean="0"/>
              <a:t> </a:t>
            </a:r>
            <a:r>
              <a:rPr lang="en-US" sz="2000" b="1" smtClean="0"/>
              <a:t>+ </a:t>
            </a:r>
            <a:r>
              <a:rPr lang="en-US" sz="2000" smtClean="0"/>
              <a:t> 1</a:t>
            </a:r>
            <a:r>
              <a:rPr lang="en-US" sz="2000" smtClean="0">
                <a:sym typeface="Symbol" pitchFamily="18" charset="2"/>
              </a:rPr>
              <a:t></a:t>
            </a:r>
            <a:r>
              <a:rPr lang="en-US" sz="2000" smtClean="0"/>
              <a:t>r</a:t>
            </a:r>
            <a:r>
              <a:rPr lang="en-US" sz="2000" baseline="30000" smtClean="0"/>
              <a:t>-3</a:t>
            </a:r>
            <a:r>
              <a:rPr lang="en-US" sz="2000" smtClean="0"/>
              <a:t> </a:t>
            </a:r>
          </a:p>
        </p:txBody>
      </p:sp>
      <p:sp>
        <p:nvSpPr>
          <p:cNvPr id="20486" name="AutoShape 4"/>
          <p:cNvSpPr>
            <a:spLocks noChangeArrowheads="1"/>
          </p:cNvSpPr>
          <p:nvPr/>
        </p:nvSpPr>
        <p:spPr bwMode="auto">
          <a:xfrm>
            <a:off x="2933700" y="21336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AutoShape 5"/>
          <p:cNvSpPr>
            <a:spLocks noChangeArrowheads="1"/>
          </p:cNvSpPr>
          <p:nvPr/>
        </p:nvSpPr>
        <p:spPr bwMode="auto">
          <a:xfrm>
            <a:off x="2933700" y="24765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AutoShape 6"/>
          <p:cNvSpPr>
            <a:spLocks noChangeArrowheads="1"/>
          </p:cNvSpPr>
          <p:nvPr/>
        </p:nvSpPr>
        <p:spPr bwMode="auto">
          <a:xfrm>
            <a:off x="2971800" y="34290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AutoShape 7"/>
          <p:cNvSpPr>
            <a:spLocks noChangeArrowheads="1"/>
          </p:cNvSpPr>
          <p:nvPr/>
        </p:nvSpPr>
        <p:spPr bwMode="auto">
          <a:xfrm>
            <a:off x="2933700" y="28067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Number Representations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55747E2-5804-4F17-A088-04DA189495F1}" type="slidenum">
              <a:rPr lang="en-US"/>
              <a:pPr lvl="1"/>
              <a:t>12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33488"/>
            <a:ext cx="8229600" cy="5002212"/>
          </a:xfrm>
        </p:spPr>
        <p:txBody>
          <a:bodyPr/>
          <a:lstStyle/>
          <a:p>
            <a:pPr marL="222250" indent="-222250"/>
            <a:r>
              <a:rPr lang="en-US" b="1" smtClean="0"/>
              <a:t>Binary</a:t>
            </a:r>
            <a:r>
              <a:rPr lang="en-US" smtClean="0"/>
              <a:t> means that we have </a:t>
            </a:r>
            <a:r>
              <a:rPr lang="en-US" b="1" u="sng" smtClean="0"/>
              <a:t>two</a:t>
            </a:r>
            <a:r>
              <a:rPr lang="en-US" smtClean="0"/>
              <a:t> digits to use in our representation:</a:t>
            </a:r>
          </a:p>
          <a:p>
            <a:pPr marL="635000" lvl="1" indent="-236538"/>
            <a:r>
              <a:rPr lang="en-US" smtClean="0"/>
              <a:t>the </a:t>
            </a:r>
            <a:r>
              <a:rPr lang="en-US" b="1" smtClean="0"/>
              <a:t>symbols</a:t>
            </a:r>
            <a:r>
              <a:rPr lang="en-US" smtClean="0"/>
              <a:t> </a:t>
            </a:r>
            <a:r>
              <a:rPr lang="en-US" b="1" smtClean="0">
                <a:latin typeface="Courier New" pitchFamily="49" charset="0"/>
              </a:rPr>
              <a:t>0</a:t>
            </a:r>
            <a:r>
              <a:rPr lang="en-US" smtClean="0"/>
              <a:t> and </a:t>
            </a:r>
            <a:r>
              <a:rPr lang="en-US" b="1" smtClean="0">
                <a:latin typeface="Courier New" pitchFamily="49" charset="0"/>
              </a:rPr>
              <a:t>1</a:t>
            </a:r>
          </a:p>
          <a:p>
            <a:pPr marL="635000" lvl="1" indent="-236538"/>
            <a:endParaRPr lang="en-US" b="1" smtClean="0">
              <a:latin typeface="Courier New" pitchFamily="49" charset="0"/>
            </a:endParaRPr>
          </a:p>
          <a:p>
            <a:pPr marL="222250" indent="-222250">
              <a:buFont typeface="Monotype Sorts" pitchFamily="2" charset="2"/>
              <a:buNone/>
            </a:pPr>
            <a:r>
              <a:rPr lang="en-US" smtClean="0"/>
              <a:t>	</a:t>
            </a:r>
            <a:r>
              <a:rPr lang="en-US" b="1" u="sng" smtClean="0"/>
              <a:t>Example</a:t>
            </a:r>
            <a:r>
              <a:rPr lang="en-US" smtClean="0"/>
              <a:t>: What is 1011</a:t>
            </a:r>
            <a:r>
              <a:rPr lang="en-US" baseline="-25000" smtClean="0"/>
              <a:t>2</a:t>
            </a:r>
            <a:r>
              <a:rPr lang="en-US" smtClean="0"/>
              <a:t>?</a:t>
            </a:r>
          </a:p>
          <a:p>
            <a:pPr marL="635000" lvl="1" indent="-236538"/>
            <a:r>
              <a:rPr lang="en-US" i="1" smtClean="0">
                <a:solidFill>
                  <a:srgbClr val="800000"/>
                </a:solidFill>
              </a:rPr>
              <a:t>one</a:t>
            </a:r>
            <a:r>
              <a:rPr lang="en-US" smtClean="0"/>
              <a:t> </a:t>
            </a:r>
            <a:r>
              <a:rPr lang="en-US" u="sng" smtClean="0"/>
              <a:t>eights</a:t>
            </a:r>
            <a:r>
              <a:rPr lang="en-US" smtClean="0"/>
              <a:t> </a:t>
            </a:r>
            <a:r>
              <a:rPr lang="en-US" b="1" smtClean="0"/>
              <a:t>+</a:t>
            </a:r>
            <a:r>
              <a:rPr lang="en-US" smtClean="0"/>
              <a:t> </a:t>
            </a:r>
            <a:r>
              <a:rPr lang="en-US" i="1" smtClean="0">
                <a:solidFill>
                  <a:srgbClr val="800000"/>
                </a:solidFill>
              </a:rPr>
              <a:t>zero</a:t>
            </a:r>
            <a:r>
              <a:rPr lang="en-US" smtClean="0"/>
              <a:t> </a:t>
            </a:r>
            <a:r>
              <a:rPr lang="en-US" u="sng" smtClean="0"/>
              <a:t>fours</a:t>
            </a:r>
            <a:r>
              <a:rPr lang="en-US" smtClean="0"/>
              <a:t> </a:t>
            </a:r>
            <a:r>
              <a:rPr lang="en-US" b="1" smtClean="0"/>
              <a:t>+ </a:t>
            </a:r>
            <a:r>
              <a:rPr lang="en-US" i="1" smtClean="0">
                <a:solidFill>
                  <a:srgbClr val="800000"/>
                </a:solidFill>
              </a:rPr>
              <a:t>one</a:t>
            </a:r>
            <a:r>
              <a:rPr lang="en-US" smtClean="0"/>
              <a:t> </a:t>
            </a:r>
            <a:r>
              <a:rPr lang="en-US" u="sng" smtClean="0"/>
              <a:t>twos</a:t>
            </a:r>
            <a:r>
              <a:rPr lang="en-US" smtClean="0"/>
              <a:t> </a:t>
            </a:r>
            <a:r>
              <a:rPr lang="en-US" b="1" smtClean="0"/>
              <a:t>+ </a:t>
            </a:r>
            <a:r>
              <a:rPr lang="en-US" i="1" smtClean="0">
                <a:solidFill>
                  <a:srgbClr val="800000"/>
                </a:solidFill>
              </a:rPr>
              <a:t>one</a:t>
            </a:r>
            <a:r>
              <a:rPr lang="en-US" i="1" smtClean="0">
                <a:solidFill>
                  <a:schemeClr val="hlink"/>
                </a:solidFill>
              </a:rPr>
              <a:t> </a:t>
            </a:r>
            <a:r>
              <a:rPr lang="en-US" u="sng" smtClean="0"/>
              <a:t>ones</a:t>
            </a:r>
            <a:r>
              <a:rPr lang="en-US" smtClean="0"/>
              <a:t>.</a:t>
            </a:r>
          </a:p>
          <a:p>
            <a:pPr marL="635000" lvl="1" indent="-236538"/>
            <a:r>
              <a:rPr lang="en-US" smtClean="0"/>
              <a:t>1011</a:t>
            </a:r>
            <a:r>
              <a:rPr lang="en-US" baseline="-25000" smtClean="0"/>
              <a:t>2</a:t>
            </a:r>
            <a:r>
              <a:rPr lang="en-US" smtClean="0"/>
              <a:t> = 1</a:t>
            </a:r>
            <a:r>
              <a:rPr lang="en-US" smtClean="0">
                <a:sym typeface="Symbol" pitchFamily="18" charset="2"/>
              </a:rPr>
              <a:t></a:t>
            </a:r>
            <a:r>
              <a:rPr lang="en-US" smtClean="0"/>
              <a:t>2</a:t>
            </a:r>
            <a:r>
              <a:rPr lang="en-US" baseline="30000" smtClean="0"/>
              <a:t>3</a:t>
            </a:r>
            <a:r>
              <a:rPr lang="en-US" smtClean="0"/>
              <a:t>  </a:t>
            </a:r>
            <a:r>
              <a:rPr lang="en-US" b="1" smtClean="0"/>
              <a:t>+ </a:t>
            </a:r>
            <a:r>
              <a:rPr lang="en-US" smtClean="0"/>
              <a:t> 0</a:t>
            </a:r>
            <a:r>
              <a:rPr lang="en-US" smtClean="0">
                <a:sym typeface="Symbol" pitchFamily="18" charset="2"/>
              </a:rPr>
              <a:t></a:t>
            </a:r>
            <a:r>
              <a:rPr lang="en-US" smtClean="0"/>
              <a:t>2</a:t>
            </a:r>
            <a:r>
              <a:rPr lang="en-US" baseline="30000" smtClean="0"/>
              <a:t>2</a:t>
            </a:r>
            <a:r>
              <a:rPr lang="en-US" smtClean="0"/>
              <a:t>  </a:t>
            </a:r>
            <a:r>
              <a:rPr lang="en-US" b="1" smtClean="0"/>
              <a:t>+ </a:t>
            </a:r>
            <a:r>
              <a:rPr lang="en-US" smtClean="0"/>
              <a:t> 1</a:t>
            </a:r>
            <a:r>
              <a:rPr lang="en-US" smtClean="0">
                <a:sym typeface="Symbol" pitchFamily="18" charset="2"/>
              </a:rPr>
              <a:t></a:t>
            </a:r>
            <a:r>
              <a:rPr lang="en-US" smtClean="0"/>
              <a:t>2</a:t>
            </a:r>
            <a:r>
              <a:rPr lang="en-US" baseline="30000" smtClean="0"/>
              <a:t>1</a:t>
            </a:r>
            <a:r>
              <a:rPr lang="en-US" smtClean="0"/>
              <a:t>  </a:t>
            </a:r>
            <a:r>
              <a:rPr lang="en-US" b="1" smtClean="0"/>
              <a:t>+ </a:t>
            </a:r>
            <a:r>
              <a:rPr lang="en-US" smtClean="0"/>
              <a:t> 1</a:t>
            </a:r>
            <a:r>
              <a:rPr lang="en-US" smtClean="0">
                <a:sym typeface="Symbol" pitchFamily="18" charset="2"/>
              </a:rPr>
              <a:t></a:t>
            </a:r>
            <a:r>
              <a:rPr lang="en-US" smtClean="0"/>
              <a:t>2</a:t>
            </a:r>
            <a:r>
              <a:rPr lang="en-US" baseline="30000" smtClean="0"/>
              <a:t>0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B4697E7-6E1D-4A4B-9232-50D6EE557EF5}" type="slidenum">
              <a:rPr lang="en-US"/>
              <a:pPr lvl="1"/>
              <a:t>13</a:t>
            </a:fld>
            <a:endParaRPr 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356600" cy="1485900"/>
          </a:xfrm>
        </p:spPr>
        <p:txBody>
          <a:bodyPr/>
          <a:lstStyle/>
          <a:p>
            <a:r>
              <a:rPr lang="en-US" sz="2800" smtClean="0"/>
              <a:t>Bits rely only on </a:t>
            </a:r>
            <a:r>
              <a:rPr lang="en-US" sz="2800" i="1" smtClean="0"/>
              <a:t>approximate</a:t>
            </a:r>
            <a:r>
              <a:rPr lang="en-US" sz="2800" smtClean="0"/>
              <a:t> physical values.</a:t>
            </a:r>
          </a:p>
          <a:p>
            <a:pPr lvl="1"/>
            <a:r>
              <a:rPr lang="en-US" sz="2400" smtClean="0"/>
              <a:t>A logical ‘</a:t>
            </a:r>
            <a:r>
              <a:rPr lang="en-US" sz="2400" b="1" smtClean="0">
                <a:latin typeface="Courier New" pitchFamily="49" charset="0"/>
              </a:rPr>
              <a:t>1</a:t>
            </a:r>
            <a:r>
              <a:rPr lang="en-US" sz="2400" smtClean="0"/>
              <a:t>’ is a relatively high voltage (1.2V, 3.3V, 5V).</a:t>
            </a:r>
          </a:p>
          <a:p>
            <a:pPr lvl="1"/>
            <a:r>
              <a:rPr lang="en-US" sz="2400" smtClean="0"/>
              <a:t>A logical ‘</a:t>
            </a:r>
            <a:r>
              <a:rPr lang="en-US" sz="2400" b="1" smtClean="0">
                <a:latin typeface="Courier New" pitchFamily="49" charset="0"/>
              </a:rPr>
              <a:t>0</a:t>
            </a:r>
            <a:r>
              <a:rPr lang="en-US" sz="2400" smtClean="0"/>
              <a:t>’ is a relatively low voltage (0V - 1V).</a:t>
            </a:r>
          </a:p>
        </p:txBody>
      </p:sp>
      <p:sp>
        <p:nvSpPr>
          <p:cNvPr id="22535" name="Rectangle 4"/>
          <p:cNvSpPr>
            <a:spLocks noChangeArrowheads="1"/>
          </p:cNvSpPr>
          <p:nvPr/>
        </p:nvSpPr>
        <p:spPr bwMode="auto">
          <a:xfrm>
            <a:off x="406400" y="4305300"/>
            <a:ext cx="8356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u"/>
            </a:pPr>
            <a:endParaRPr lang="en-US" sz="2000">
              <a:solidFill>
                <a:schemeClr val="bg2"/>
              </a:solidFill>
            </a:endParaRPr>
          </a:p>
        </p:txBody>
      </p:sp>
      <p:pic>
        <p:nvPicPr>
          <p:cNvPr id="22536" name="Picture 5" descr="ch02-digit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17938"/>
            <a:ext cx="8662988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609600" y="1312863"/>
            <a:ext cx="7105650" cy="592137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 sz="3200" b="1" u="sng">
                <a:solidFill>
                  <a:schemeClr val="bg2"/>
                </a:solidFill>
              </a:rPr>
              <a:t>Bit</a:t>
            </a:r>
            <a:r>
              <a:rPr lang="en-US" sz="3200">
                <a:solidFill>
                  <a:schemeClr val="bg2"/>
                </a:solidFill>
              </a:rPr>
              <a:t>: a single binary symbol (i.e. a </a:t>
            </a:r>
            <a:r>
              <a:rPr lang="en-US" sz="3200" b="1">
                <a:solidFill>
                  <a:schemeClr val="bg2"/>
                </a:solidFill>
              </a:rPr>
              <a:t>0</a:t>
            </a:r>
            <a:r>
              <a:rPr lang="en-US" sz="3200">
                <a:solidFill>
                  <a:schemeClr val="bg2"/>
                </a:solidFill>
              </a:rPr>
              <a:t> or a </a:t>
            </a:r>
            <a:r>
              <a:rPr lang="en-US" sz="3200" b="1">
                <a:solidFill>
                  <a:schemeClr val="bg2"/>
                </a:solidFill>
              </a:rPr>
              <a:t>1</a:t>
            </a:r>
            <a:r>
              <a:rPr lang="en-US" sz="3200">
                <a:solidFill>
                  <a:schemeClr val="bg2"/>
                </a:solidFill>
              </a:rPr>
              <a:t>)</a:t>
            </a:r>
            <a:endParaRPr lang="en-US" sz="3200"/>
          </a:p>
        </p:txBody>
      </p:sp>
      <p:sp>
        <p:nvSpPr>
          <p:cNvPr id="22538" name="Text Box 7"/>
          <p:cNvSpPr txBox="1">
            <a:spLocks noChangeArrowheads="1"/>
          </p:cNvSpPr>
          <p:nvPr/>
        </p:nvSpPr>
        <p:spPr bwMode="auto">
          <a:xfrm>
            <a:off x="685800" y="5410200"/>
            <a:ext cx="4410075" cy="592138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 sz="3200" b="1" u="sng">
                <a:solidFill>
                  <a:schemeClr val="bg2"/>
                </a:solidFill>
              </a:rPr>
              <a:t>Byte</a:t>
            </a:r>
            <a:r>
              <a:rPr lang="en-US" sz="3200">
                <a:solidFill>
                  <a:schemeClr val="bg2"/>
                </a:solidFill>
              </a:rPr>
              <a:t>: a sequence of 8 bits</a:t>
            </a:r>
            <a:endParaRPr 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49BF099-D46B-4062-AABE-9516FEAA36EA}" type="slidenum">
              <a:rPr lang="en-US"/>
              <a:pPr lvl="1"/>
              <a:t>14</a:t>
            </a:fld>
            <a:endParaRPr lang="en-US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Numbers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93138" cy="4800600"/>
          </a:xfrm>
        </p:spPr>
        <p:txBody>
          <a:bodyPr/>
          <a:lstStyle/>
          <a:p>
            <a:r>
              <a:rPr lang="en-US" sz="2800" smtClean="0"/>
              <a:t> Numbers are represented by a sequence of bits:</a:t>
            </a:r>
          </a:p>
          <a:p>
            <a:pPr lvl="1"/>
            <a:r>
              <a:rPr lang="en-US" sz="2400" smtClean="0"/>
              <a:t>A collection of </a:t>
            </a:r>
            <a:r>
              <a:rPr lang="en-US" sz="2400" smtClean="0">
                <a:solidFill>
                  <a:srgbClr val="800000"/>
                </a:solidFill>
              </a:rPr>
              <a:t>two</a:t>
            </a:r>
            <a:r>
              <a:rPr lang="en-US" sz="2400" smtClean="0"/>
              <a:t> bits has </a:t>
            </a:r>
            <a:r>
              <a:rPr lang="en-US" sz="2400" smtClean="0">
                <a:solidFill>
                  <a:srgbClr val="800000"/>
                </a:solidFill>
              </a:rPr>
              <a:t>four</a:t>
            </a:r>
            <a:r>
              <a:rPr lang="en-US" sz="2400" smtClean="0"/>
              <a:t> possible values or </a:t>
            </a:r>
            <a:r>
              <a:rPr lang="en-US" sz="2400" b="1" smtClean="0"/>
              <a:t>states</a:t>
            </a:r>
            <a:r>
              <a:rPr lang="en-US" sz="2400" smtClean="0"/>
              <a:t>:</a:t>
            </a:r>
            <a:br>
              <a:rPr lang="en-US" sz="2400" smtClean="0"/>
            </a:br>
            <a:r>
              <a:rPr lang="en-US" sz="2400" smtClean="0">
                <a:solidFill>
                  <a:srgbClr val="800000"/>
                </a:solidFill>
              </a:rPr>
              <a:t>00, 01, 10, 11</a:t>
            </a:r>
          </a:p>
          <a:p>
            <a:pPr lvl="1">
              <a:lnSpc>
                <a:spcPct val="120000"/>
              </a:lnSpc>
            </a:pPr>
            <a:r>
              <a:rPr lang="en-US" sz="2400" smtClean="0"/>
              <a:t>A collection of </a:t>
            </a:r>
            <a:r>
              <a:rPr lang="en-US" sz="2400" smtClean="0">
                <a:solidFill>
                  <a:srgbClr val="800000"/>
                </a:solidFill>
              </a:rPr>
              <a:t>three</a:t>
            </a:r>
            <a:r>
              <a:rPr lang="en-US" sz="2400" smtClean="0"/>
              <a:t> bits has </a:t>
            </a:r>
            <a:r>
              <a:rPr lang="en-US" sz="2400" smtClean="0">
                <a:solidFill>
                  <a:srgbClr val="800000"/>
                </a:solidFill>
              </a:rPr>
              <a:t>eight</a:t>
            </a:r>
            <a:r>
              <a:rPr lang="en-US" sz="2400" smtClean="0"/>
              <a:t> possible </a:t>
            </a:r>
            <a:r>
              <a:rPr lang="en-US" sz="2400" b="1" smtClean="0"/>
              <a:t>states</a:t>
            </a:r>
            <a:r>
              <a:rPr lang="en-US" sz="2400" smtClean="0"/>
              <a:t>:</a:t>
            </a:r>
            <a:br>
              <a:rPr lang="en-US" sz="2400" smtClean="0"/>
            </a:br>
            <a:r>
              <a:rPr lang="en-US" sz="2400" smtClean="0">
                <a:solidFill>
                  <a:srgbClr val="800000"/>
                </a:solidFill>
              </a:rPr>
              <a:t>000, 001, 010, 011, 100, 101, 110, 111</a:t>
            </a:r>
          </a:p>
          <a:p>
            <a:pPr lvl="1">
              <a:lnSpc>
                <a:spcPct val="110000"/>
              </a:lnSpc>
            </a:pPr>
            <a:r>
              <a:rPr lang="en-US" sz="2400" b="1" i="1" u="sng" smtClean="0"/>
              <a:t>A collection of </a:t>
            </a:r>
            <a:r>
              <a:rPr lang="en-US" sz="2400" b="1" i="1" u="sng" smtClean="0">
                <a:solidFill>
                  <a:srgbClr val="800000"/>
                </a:solidFill>
              </a:rPr>
              <a:t>n</a:t>
            </a:r>
            <a:r>
              <a:rPr lang="en-US" sz="2400" b="1" i="1" u="sng" smtClean="0"/>
              <a:t> bits has </a:t>
            </a:r>
            <a:r>
              <a:rPr lang="en-US" sz="2400" b="1" i="1" u="sng" smtClean="0">
                <a:solidFill>
                  <a:srgbClr val="800000"/>
                </a:solidFill>
              </a:rPr>
              <a:t>2</a:t>
            </a:r>
            <a:r>
              <a:rPr lang="en-US" sz="2400" b="1" i="1" u="sng" baseline="30000" smtClean="0">
                <a:solidFill>
                  <a:srgbClr val="800000"/>
                </a:solidFill>
              </a:rPr>
              <a:t>n</a:t>
            </a:r>
            <a:r>
              <a:rPr lang="en-US" sz="2400" b="1" i="1" u="sng" smtClean="0"/>
              <a:t> possible states.</a:t>
            </a:r>
          </a:p>
          <a:p>
            <a:r>
              <a:rPr lang="en-US" sz="2800" smtClean="0"/>
              <a:t>By using groups of bits, we can achieve high </a:t>
            </a:r>
            <a:r>
              <a:rPr lang="en-US" sz="2800" b="1" smtClean="0"/>
              <a:t>precision</a:t>
            </a:r>
            <a:r>
              <a:rPr lang="en-US" sz="2800" smtClean="0"/>
              <a:t>.</a:t>
            </a:r>
          </a:p>
          <a:p>
            <a:pPr lvl="2"/>
            <a:r>
              <a:rPr lang="en-US" sz="2000" smtClean="0"/>
              <a:t>8 bits   ===&gt; number of states: 256.</a:t>
            </a:r>
          </a:p>
          <a:p>
            <a:pPr lvl="2"/>
            <a:r>
              <a:rPr lang="en-US" sz="2000" smtClean="0"/>
              <a:t>16 bits ===&gt; number of states: 65,536</a:t>
            </a:r>
          </a:p>
          <a:p>
            <a:pPr lvl="2"/>
            <a:r>
              <a:rPr lang="en-US" sz="2000" smtClean="0"/>
              <a:t>32 bits ===&gt; number of states: 4,294,967,296</a:t>
            </a:r>
          </a:p>
          <a:p>
            <a:pPr lvl="2"/>
            <a:r>
              <a:rPr lang="en-US" sz="2000" smtClean="0"/>
              <a:t>64 bits ===&gt; number of states: 18,446,744,073,709,550,000</a:t>
            </a:r>
            <a:endParaRPr lang="en-US" sz="2000" smtClean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  <a:buFont typeface="Monotype Sorts" pitchFamily="2" charset="2"/>
              <a:buNone/>
            </a:pPr>
            <a:endParaRPr lang="en-US" sz="2400" i="1" u="sng" smtClean="0"/>
          </a:p>
        </p:txBody>
      </p:sp>
      <p:sp>
        <p:nvSpPr>
          <p:cNvPr id="23559" name="AutoShape 4"/>
          <p:cNvSpPr>
            <a:spLocks noChangeArrowheads="1"/>
          </p:cNvSpPr>
          <p:nvPr/>
        </p:nvSpPr>
        <p:spPr bwMode="auto">
          <a:xfrm>
            <a:off x="2298700" y="46482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AutoShape 5"/>
          <p:cNvSpPr>
            <a:spLocks noChangeArrowheads="1"/>
          </p:cNvSpPr>
          <p:nvPr/>
        </p:nvSpPr>
        <p:spPr bwMode="auto">
          <a:xfrm>
            <a:off x="2311400" y="50165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AutoShape 6"/>
          <p:cNvSpPr>
            <a:spLocks noChangeArrowheads="1"/>
          </p:cNvSpPr>
          <p:nvPr/>
        </p:nvSpPr>
        <p:spPr bwMode="auto">
          <a:xfrm>
            <a:off x="2311400" y="53721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AutoShape 7"/>
          <p:cNvSpPr>
            <a:spLocks noChangeArrowheads="1"/>
          </p:cNvSpPr>
          <p:nvPr/>
        </p:nvSpPr>
        <p:spPr bwMode="auto">
          <a:xfrm>
            <a:off x="2298700" y="57404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A55BCD1-E100-4328-A666-DF1ECB36EC56}" type="slidenum">
              <a:rPr lang="en-US"/>
              <a:pPr lvl="1"/>
              <a:t>15</a:t>
            </a:fld>
            <a:endParaRPr lang="en-US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Types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387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Bits alone don’t give information – they must be interpreted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Data types are what interpret bits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Example</a:t>
            </a:r>
            <a:r>
              <a:rPr lang="en-US" sz="2800" smtClean="0"/>
              <a:t>: interpret the following bits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smtClean="0"/>
              <a:t>0100</a:t>
            </a:r>
            <a:r>
              <a:rPr lang="en-US" sz="1000" b="1" smtClean="0"/>
              <a:t> </a:t>
            </a:r>
            <a:r>
              <a:rPr lang="en-US" sz="2400" b="1" smtClean="0"/>
              <a:t>1000</a:t>
            </a:r>
            <a:r>
              <a:rPr lang="en-US" sz="1000" b="1" smtClean="0"/>
              <a:t> </a:t>
            </a:r>
            <a:r>
              <a:rPr lang="en-US" sz="2400" b="1" smtClean="0"/>
              <a:t>0100</a:t>
            </a:r>
            <a:r>
              <a:rPr lang="en-US" sz="1000" b="1" smtClean="0"/>
              <a:t> </a:t>
            </a:r>
            <a:r>
              <a:rPr lang="en-US" sz="2400" b="1" smtClean="0"/>
              <a:t>0101   0101</a:t>
            </a:r>
            <a:r>
              <a:rPr lang="en-US" sz="1000" b="1" smtClean="0"/>
              <a:t> </a:t>
            </a:r>
            <a:r>
              <a:rPr lang="en-US" sz="2400" b="1" smtClean="0"/>
              <a:t>1000</a:t>
            </a:r>
            <a:r>
              <a:rPr lang="en-US" sz="1000" b="1" smtClean="0"/>
              <a:t> </a:t>
            </a:r>
            <a:r>
              <a:rPr lang="en-US" sz="2400" b="1" smtClean="0"/>
              <a:t>0100</a:t>
            </a:r>
            <a:r>
              <a:rPr lang="en-US" sz="1000" b="1" smtClean="0"/>
              <a:t> </a:t>
            </a:r>
            <a:r>
              <a:rPr lang="en-US" sz="2400" b="1" smtClean="0"/>
              <a:t>0001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endParaRPr lang="en-US" sz="2400" b="1" smtClean="0"/>
          </a:p>
          <a:p>
            <a:pPr lvl="1">
              <a:lnSpc>
                <a:spcPct val="90000"/>
              </a:lnSpc>
            </a:pPr>
            <a:r>
              <a:rPr lang="en-US" sz="2400" smtClean="0"/>
              <a:t>The </a:t>
            </a:r>
            <a:r>
              <a:rPr lang="en-US" sz="2400" b="1" smtClean="0"/>
              <a:t>integers</a:t>
            </a:r>
            <a:r>
              <a:rPr lang="en-US" sz="2400" smtClean="0"/>
              <a:t>: 18501</a:t>
            </a:r>
            <a:r>
              <a:rPr lang="en-US" sz="2400" baseline="-25000" smtClean="0"/>
              <a:t>10</a:t>
            </a:r>
            <a:r>
              <a:rPr lang="en-US" sz="2400" smtClean="0"/>
              <a:t> and 22593</a:t>
            </a:r>
            <a:r>
              <a:rPr lang="en-US" sz="2400" baseline="-25000" smtClean="0"/>
              <a:t>10</a:t>
            </a:r>
            <a:r>
              <a:rPr lang="en-US" sz="240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The </a:t>
            </a:r>
            <a:r>
              <a:rPr lang="en-US" sz="2400" b="1" smtClean="0"/>
              <a:t>characters</a:t>
            </a:r>
            <a:r>
              <a:rPr lang="en-US" sz="2400" smtClean="0"/>
              <a:t>: H E X A ?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The </a:t>
            </a:r>
            <a:r>
              <a:rPr lang="en-US" sz="2400" b="1" smtClean="0"/>
              <a:t>floating-point number</a:t>
            </a:r>
            <a:r>
              <a:rPr lang="en-US" sz="2400" smtClean="0"/>
              <a:t>: 202081.015625</a:t>
            </a:r>
            <a:r>
              <a:rPr lang="en-US" sz="2400" baseline="-25000" smtClean="0"/>
              <a:t>10</a:t>
            </a:r>
            <a:r>
              <a:rPr lang="en-US" sz="240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Other?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A9B5FB3-4AE1-473B-9FA3-7BD146273BEF}" type="slidenum">
              <a:rPr lang="en-US"/>
              <a:pPr lvl="1"/>
              <a:t>16</a:t>
            </a:fld>
            <a:endParaRPr 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Types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Unsigned integers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0, 1, 2, 3, 4, …</a:t>
            </a:r>
            <a:br>
              <a:rPr lang="en-US" sz="2400" smtClean="0"/>
            </a:br>
            <a:endParaRPr lang="en-US" sz="2400" smtClean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Signed integers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…, -3, -2, -1, 0, 1, 2, 3, …</a:t>
            </a:r>
            <a:br>
              <a:rPr lang="en-US" sz="2400" smtClean="0"/>
            </a:br>
            <a:endParaRPr lang="en-US" sz="2400" smtClean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Floating point numbers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PI = 3.14159 x 10</a:t>
            </a:r>
            <a:r>
              <a:rPr lang="en-US" sz="2400" baseline="30000" smtClean="0"/>
              <a:t>0</a:t>
            </a:r>
            <a:br>
              <a:rPr lang="en-US" sz="2400" baseline="30000" smtClean="0"/>
            </a:br>
            <a:endParaRPr lang="en-US" sz="2400" smtClean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Characters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‘0’, ‘1’, ‘2’, … , ‘a’, ‘b’, ‘c’, … , ‘A’, ‘B’, ‘C’, … , ‘@’, ‘#’,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D6FCF65-CEDF-4D8D-BF25-1CDC76179CB9}" type="slidenum">
              <a:rPr lang="en-US"/>
              <a:pPr lvl="1"/>
              <a:t>17</a:t>
            </a:fld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Unsigned Integers</a:t>
            </a:r>
          </a:p>
        </p:txBody>
      </p:sp>
      <p:grpSp>
        <p:nvGrpSpPr>
          <p:cNvPr id="26630" name="Group 3"/>
          <p:cNvGrpSpPr>
            <a:grpSpLocks/>
          </p:cNvGrpSpPr>
          <p:nvPr/>
        </p:nvGrpSpPr>
        <p:grpSpPr bwMode="auto">
          <a:xfrm>
            <a:off x="1512888" y="2819400"/>
            <a:ext cx="1955800" cy="1106488"/>
            <a:chOff x="953" y="2832"/>
            <a:chExt cx="1232" cy="697"/>
          </a:xfrm>
        </p:grpSpPr>
        <p:sp>
          <p:nvSpPr>
            <p:cNvPr id="26654" name="Text Box 4"/>
            <p:cNvSpPr txBox="1">
              <a:spLocks noChangeArrowheads="1"/>
            </p:cNvSpPr>
            <p:nvPr/>
          </p:nvSpPr>
          <p:spPr bwMode="auto">
            <a:xfrm>
              <a:off x="1298" y="2832"/>
              <a:ext cx="54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latin typeface="Arial" charset="0"/>
                </a:rPr>
                <a:t>329</a:t>
              </a:r>
            </a:p>
          </p:txBody>
        </p:sp>
        <p:sp>
          <p:nvSpPr>
            <p:cNvPr id="26655" name="Text Box 5"/>
            <p:cNvSpPr txBox="1">
              <a:spLocks noChangeArrowheads="1"/>
            </p:cNvSpPr>
            <p:nvPr/>
          </p:nvSpPr>
          <p:spPr bwMode="auto">
            <a:xfrm>
              <a:off x="953" y="3241"/>
              <a:ext cx="4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10</a:t>
              </a:r>
              <a:r>
                <a:rPr lang="en-US" sz="2400" baseline="30000">
                  <a:latin typeface="Arial" charset="0"/>
                </a:rPr>
                <a:t>2</a:t>
              </a:r>
            </a:p>
          </p:txBody>
        </p:sp>
        <p:sp>
          <p:nvSpPr>
            <p:cNvPr id="26656" name="Text Box 6"/>
            <p:cNvSpPr txBox="1">
              <a:spLocks noChangeArrowheads="1"/>
            </p:cNvSpPr>
            <p:nvPr/>
          </p:nvSpPr>
          <p:spPr bwMode="auto">
            <a:xfrm>
              <a:off x="1369" y="3241"/>
              <a:ext cx="4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10</a:t>
              </a:r>
              <a:r>
                <a:rPr lang="en-US" sz="2400" baseline="30000">
                  <a:latin typeface="Arial" charset="0"/>
                </a:rPr>
                <a:t>1</a:t>
              </a:r>
            </a:p>
          </p:txBody>
        </p:sp>
        <p:sp>
          <p:nvSpPr>
            <p:cNvPr id="26657" name="Text Box 7"/>
            <p:cNvSpPr txBox="1">
              <a:spLocks noChangeArrowheads="1"/>
            </p:cNvSpPr>
            <p:nvPr/>
          </p:nvSpPr>
          <p:spPr bwMode="auto">
            <a:xfrm>
              <a:off x="1784" y="3241"/>
              <a:ext cx="4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10</a:t>
              </a:r>
              <a:r>
                <a:rPr lang="en-US" sz="2400" baseline="30000">
                  <a:latin typeface="Arial" charset="0"/>
                </a:rPr>
                <a:t>0</a:t>
              </a:r>
            </a:p>
          </p:txBody>
        </p:sp>
        <p:sp>
          <p:nvSpPr>
            <p:cNvPr id="26658" name="Line 8"/>
            <p:cNvSpPr>
              <a:spLocks noChangeShapeType="1"/>
            </p:cNvSpPr>
            <p:nvPr/>
          </p:nvSpPr>
          <p:spPr bwMode="auto">
            <a:xfrm flipV="1">
              <a:off x="1569" y="31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9" name="Line 9"/>
            <p:cNvSpPr>
              <a:spLocks noChangeShapeType="1"/>
            </p:cNvSpPr>
            <p:nvPr/>
          </p:nvSpPr>
          <p:spPr bwMode="auto">
            <a:xfrm flipV="1">
              <a:off x="1248" y="31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0" name="Line 10"/>
            <p:cNvSpPr>
              <a:spLocks noChangeShapeType="1"/>
            </p:cNvSpPr>
            <p:nvPr/>
          </p:nvSpPr>
          <p:spPr bwMode="auto">
            <a:xfrm flipH="1" flipV="1">
              <a:off x="1776" y="31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631" name="Group 11"/>
          <p:cNvGrpSpPr>
            <a:grpSpLocks/>
          </p:cNvGrpSpPr>
          <p:nvPr/>
        </p:nvGrpSpPr>
        <p:grpSpPr bwMode="auto">
          <a:xfrm>
            <a:off x="5126038" y="2819400"/>
            <a:ext cx="1785937" cy="1106488"/>
            <a:chOff x="1006" y="2832"/>
            <a:chExt cx="1125" cy="697"/>
          </a:xfrm>
        </p:grpSpPr>
        <p:sp>
          <p:nvSpPr>
            <p:cNvPr id="26647" name="Text Box 12"/>
            <p:cNvSpPr txBox="1">
              <a:spLocks noChangeArrowheads="1"/>
            </p:cNvSpPr>
            <p:nvPr/>
          </p:nvSpPr>
          <p:spPr bwMode="auto">
            <a:xfrm>
              <a:off x="1298" y="2832"/>
              <a:ext cx="54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latin typeface="Arial" charset="0"/>
                </a:rPr>
                <a:t>101</a:t>
              </a:r>
            </a:p>
          </p:txBody>
        </p:sp>
        <p:sp>
          <p:nvSpPr>
            <p:cNvPr id="26648" name="Text Box 13"/>
            <p:cNvSpPr txBox="1">
              <a:spLocks noChangeArrowheads="1"/>
            </p:cNvSpPr>
            <p:nvPr/>
          </p:nvSpPr>
          <p:spPr bwMode="auto">
            <a:xfrm>
              <a:off x="1006" y="3241"/>
              <a:ext cx="2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2</a:t>
              </a:r>
              <a:r>
                <a:rPr lang="en-US" sz="2400" baseline="30000">
                  <a:latin typeface="Arial" charset="0"/>
                </a:rPr>
                <a:t>2</a:t>
              </a:r>
            </a:p>
          </p:txBody>
        </p:sp>
        <p:sp>
          <p:nvSpPr>
            <p:cNvPr id="26649" name="Text Box 14"/>
            <p:cNvSpPr txBox="1">
              <a:spLocks noChangeArrowheads="1"/>
            </p:cNvSpPr>
            <p:nvPr/>
          </p:nvSpPr>
          <p:spPr bwMode="auto">
            <a:xfrm>
              <a:off x="1422" y="3241"/>
              <a:ext cx="2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2</a:t>
              </a:r>
              <a:r>
                <a:rPr lang="en-US" sz="2400" baseline="30000">
                  <a:latin typeface="Arial" charset="0"/>
                </a:rPr>
                <a:t>1</a:t>
              </a:r>
            </a:p>
          </p:txBody>
        </p:sp>
        <p:sp>
          <p:nvSpPr>
            <p:cNvPr id="26650" name="Text Box 15"/>
            <p:cNvSpPr txBox="1">
              <a:spLocks noChangeArrowheads="1"/>
            </p:cNvSpPr>
            <p:nvPr/>
          </p:nvSpPr>
          <p:spPr bwMode="auto">
            <a:xfrm>
              <a:off x="1837" y="3241"/>
              <a:ext cx="2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2</a:t>
              </a:r>
              <a:r>
                <a:rPr lang="en-US" sz="2400" baseline="30000">
                  <a:latin typeface="Arial" charset="0"/>
                </a:rPr>
                <a:t>0</a:t>
              </a:r>
            </a:p>
          </p:txBody>
        </p:sp>
        <p:sp>
          <p:nvSpPr>
            <p:cNvPr id="26651" name="Line 16"/>
            <p:cNvSpPr>
              <a:spLocks noChangeShapeType="1"/>
            </p:cNvSpPr>
            <p:nvPr/>
          </p:nvSpPr>
          <p:spPr bwMode="auto">
            <a:xfrm flipV="1">
              <a:off x="1569" y="31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2" name="Line 17"/>
            <p:cNvSpPr>
              <a:spLocks noChangeShapeType="1"/>
            </p:cNvSpPr>
            <p:nvPr/>
          </p:nvSpPr>
          <p:spPr bwMode="auto">
            <a:xfrm flipV="1">
              <a:off x="1248" y="31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3" name="Line 18"/>
            <p:cNvSpPr>
              <a:spLocks noChangeShapeType="1"/>
            </p:cNvSpPr>
            <p:nvPr/>
          </p:nvSpPr>
          <p:spPr bwMode="auto">
            <a:xfrm flipH="1" flipV="1">
              <a:off x="1776" y="31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2" name="Text Box 19"/>
          <p:cNvSpPr txBox="1">
            <a:spLocks noChangeArrowheads="1"/>
          </p:cNvSpPr>
          <p:nvPr/>
        </p:nvSpPr>
        <p:spPr bwMode="auto">
          <a:xfrm>
            <a:off x="992188" y="4038600"/>
            <a:ext cx="3132137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3x100 + 2x10 + 9x1 = 329</a:t>
            </a:r>
          </a:p>
        </p:txBody>
      </p:sp>
      <p:sp>
        <p:nvSpPr>
          <p:cNvPr id="26633" name="Text Box 20"/>
          <p:cNvSpPr txBox="1">
            <a:spLocks noChangeArrowheads="1"/>
          </p:cNvSpPr>
          <p:nvPr/>
        </p:nvSpPr>
        <p:spPr bwMode="auto">
          <a:xfrm>
            <a:off x="4859338" y="4038600"/>
            <a:ext cx="24257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1x4 + 0x2 + 1x1 = 5</a:t>
            </a:r>
          </a:p>
        </p:txBody>
      </p:sp>
      <p:grpSp>
        <p:nvGrpSpPr>
          <p:cNvPr id="26634" name="Group 21"/>
          <p:cNvGrpSpPr>
            <a:grpSpLocks/>
          </p:cNvGrpSpPr>
          <p:nvPr/>
        </p:nvGrpSpPr>
        <p:grpSpPr bwMode="auto">
          <a:xfrm>
            <a:off x="4097338" y="2667000"/>
            <a:ext cx="1693862" cy="946150"/>
            <a:chOff x="2581" y="1680"/>
            <a:chExt cx="1067" cy="596"/>
          </a:xfrm>
        </p:grpSpPr>
        <p:sp>
          <p:nvSpPr>
            <p:cNvPr id="26645" name="Text Box 22"/>
            <p:cNvSpPr txBox="1">
              <a:spLocks noChangeArrowheads="1"/>
            </p:cNvSpPr>
            <p:nvPr/>
          </p:nvSpPr>
          <p:spPr bwMode="auto">
            <a:xfrm>
              <a:off x="2581" y="1680"/>
              <a:ext cx="890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latin typeface="Arial" charset="0"/>
                </a:rPr>
                <a:t>Most</a:t>
              </a:r>
            </a:p>
            <a:p>
              <a:r>
                <a:rPr lang="en-US" i="1">
                  <a:latin typeface="Arial" charset="0"/>
                </a:rPr>
                <a:t>Significant Bit</a:t>
              </a:r>
            </a:p>
            <a:p>
              <a:r>
                <a:rPr lang="en-US" i="1">
                  <a:latin typeface="Arial" charset="0"/>
                </a:rPr>
                <a:t>(</a:t>
              </a:r>
              <a:r>
                <a:rPr lang="en-US" sz="2400" b="1">
                  <a:solidFill>
                    <a:srgbClr val="800000"/>
                  </a:solidFill>
                  <a:latin typeface="Courier New" pitchFamily="49" charset="0"/>
                </a:rPr>
                <a:t>MSB</a:t>
              </a:r>
              <a:r>
                <a:rPr lang="en-US" i="1">
                  <a:latin typeface="Arial" charset="0"/>
                </a:rPr>
                <a:t>)</a:t>
              </a:r>
            </a:p>
          </p:txBody>
        </p:sp>
        <p:sp>
          <p:nvSpPr>
            <p:cNvPr id="26646" name="Freeform 23"/>
            <p:cNvSpPr>
              <a:spLocks/>
            </p:cNvSpPr>
            <p:nvPr/>
          </p:nvSpPr>
          <p:spPr bwMode="auto">
            <a:xfrm>
              <a:off x="3216" y="1774"/>
              <a:ext cx="432" cy="77"/>
            </a:xfrm>
            <a:custGeom>
              <a:avLst/>
              <a:gdLst>
                <a:gd name="T0" fmla="*/ 0 w 432"/>
                <a:gd name="T1" fmla="*/ 2 h 77"/>
                <a:gd name="T2" fmla="*/ 285 w 432"/>
                <a:gd name="T3" fmla="*/ 2 h 77"/>
                <a:gd name="T4" fmla="*/ 405 w 432"/>
                <a:gd name="T5" fmla="*/ 14 h 77"/>
                <a:gd name="T6" fmla="*/ 432 w 432"/>
                <a:gd name="T7" fmla="*/ 77 h 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77"/>
                <a:gd name="T14" fmla="*/ 432 w 432"/>
                <a:gd name="T15" fmla="*/ 77 h 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77">
                  <a:moveTo>
                    <a:pt x="0" y="2"/>
                  </a:moveTo>
                  <a:cubicBezTo>
                    <a:pt x="47" y="2"/>
                    <a:pt x="218" y="0"/>
                    <a:pt x="285" y="2"/>
                  </a:cubicBezTo>
                  <a:cubicBezTo>
                    <a:pt x="352" y="4"/>
                    <a:pt x="381" y="2"/>
                    <a:pt x="405" y="14"/>
                  </a:cubicBezTo>
                  <a:cubicBezTo>
                    <a:pt x="429" y="26"/>
                    <a:pt x="427" y="64"/>
                    <a:pt x="432" y="77"/>
                  </a:cubicBezTo>
                </a:path>
              </a:pathLst>
            </a:cu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635" name="Group 24"/>
          <p:cNvGrpSpPr>
            <a:grpSpLocks/>
          </p:cNvGrpSpPr>
          <p:nvPr/>
        </p:nvGrpSpPr>
        <p:grpSpPr bwMode="auto">
          <a:xfrm>
            <a:off x="6248400" y="2667000"/>
            <a:ext cx="1624013" cy="946150"/>
            <a:chOff x="3936" y="1680"/>
            <a:chExt cx="1023" cy="596"/>
          </a:xfrm>
        </p:grpSpPr>
        <p:sp>
          <p:nvSpPr>
            <p:cNvPr id="26643" name="Text Box 25"/>
            <p:cNvSpPr txBox="1">
              <a:spLocks noChangeArrowheads="1"/>
            </p:cNvSpPr>
            <p:nvPr/>
          </p:nvSpPr>
          <p:spPr bwMode="auto">
            <a:xfrm>
              <a:off x="4069" y="1680"/>
              <a:ext cx="890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latin typeface="Arial" charset="0"/>
                </a:rPr>
                <a:t>Least</a:t>
              </a:r>
            </a:p>
            <a:p>
              <a:r>
                <a:rPr lang="en-US" i="1">
                  <a:latin typeface="Arial" charset="0"/>
                </a:rPr>
                <a:t>Significant Bit</a:t>
              </a:r>
            </a:p>
            <a:p>
              <a:r>
                <a:rPr lang="en-US" i="1">
                  <a:latin typeface="Arial" charset="0"/>
                </a:rPr>
                <a:t>(</a:t>
              </a:r>
              <a:r>
                <a:rPr lang="en-US" sz="2400" b="1">
                  <a:solidFill>
                    <a:srgbClr val="800000"/>
                  </a:solidFill>
                  <a:latin typeface="Courier New" pitchFamily="49" charset="0"/>
                </a:rPr>
                <a:t>LSB</a:t>
              </a:r>
              <a:r>
                <a:rPr lang="en-US" i="1">
                  <a:latin typeface="Arial" charset="0"/>
                </a:rPr>
                <a:t>)</a:t>
              </a:r>
            </a:p>
          </p:txBody>
        </p:sp>
        <p:sp>
          <p:nvSpPr>
            <p:cNvPr id="26644" name="Freeform 26"/>
            <p:cNvSpPr>
              <a:spLocks/>
            </p:cNvSpPr>
            <p:nvPr/>
          </p:nvSpPr>
          <p:spPr bwMode="auto">
            <a:xfrm flipH="1">
              <a:off x="3936" y="1776"/>
              <a:ext cx="432" cy="77"/>
            </a:xfrm>
            <a:custGeom>
              <a:avLst/>
              <a:gdLst>
                <a:gd name="T0" fmla="*/ 0 w 432"/>
                <a:gd name="T1" fmla="*/ 2 h 77"/>
                <a:gd name="T2" fmla="*/ 285 w 432"/>
                <a:gd name="T3" fmla="*/ 2 h 77"/>
                <a:gd name="T4" fmla="*/ 405 w 432"/>
                <a:gd name="T5" fmla="*/ 14 h 77"/>
                <a:gd name="T6" fmla="*/ 432 w 432"/>
                <a:gd name="T7" fmla="*/ 77 h 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77"/>
                <a:gd name="T14" fmla="*/ 432 w 432"/>
                <a:gd name="T15" fmla="*/ 77 h 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77">
                  <a:moveTo>
                    <a:pt x="0" y="2"/>
                  </a:moveTo>
                  <a:cubicBezTo>
                    <a:pt x="47" y="2"/>
                    <a:pt x="218" y="0"/>
                    <a:pt x="285" y="2"/>
                  </a:cubicBezTo>
                  <a:cubicBezTo>
                    <a:pt x="352" y="4"/>
                    <a:pt x="381" y="2"/>
                    <a:pt x="405" y="14"/>
                  </a:cubicBezTo>
                  <a:cubicBezTo>
                    <a:pt x="429" y="26"/>
                    <a:pt x="427" y="64"/>
                    <a:pt x="432" y="77"/>
                  </a:cubicBezTo>
                </a:path>
              </a:pathLst>
            </a:cu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6" name="Rectangle 27"/>
          <p:cNvSpPr>
            <a:spLocks noChangeArrowheads="1"/>
          </p:cNvSpPr>
          <p:nvPr/>
        </p:nvSpPr>
        <p:spPr bwMode="auto">
          <a:xfrm>
            <a:off x="381000" y="1219200"/>
            <a:ext cx="8153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rgbClr val="ACA964"/>
              </a:buClr>
              <a:buSzPct val="75000"/>
              <a:buFont typeface="Monotype Sorts" pitchFamily="2" charset="2"/>
              <a:buChar char="u"/>
            </a:pPr>
            <a:r>
              <a:rPr lang="en-US" sz="2800">
                <a:solidFill>
                  <a:schemeClr val="bg2"/>
                </a:solidFill>
              </a:rPr>
              <a:t>Weighted positional notation</a:t>
            </a:r>
          </a:p>
          <a:p>
            <a:pPr marL="576263" lvl="1" indent="-234950" algn="l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2400">
                <a:solidFill>
                  <a:schemeClr val="bg2"/>
                </a:solidFill>
              </a:rPr>
              <a:t>“3” is worth 300, because of its </a:t>
            </a:r>
            <a:r>
              <a:rPr lang="en-US" sz="2400" b="1">
                <a:solidFill>
                  <a:schemeClr val="bg2"/>
                </a:solidFill>
              </a:rPr>
              <a:t>position</a:t>
            </a:r>
            <a:r>
              <a:rPr lang="en-US" sz="2400">
                <a:solidFill>
                  <a:schemeClr val="bg2"/>
                </a:solidFill>
              </a:rPr>
              <a:t>, while “9” is only worth 9</a:t>
            </a:r>
          </a:p>
        </p:txBody>
      </p:sp>
      <p:sp>
        <p:nvSpPr>
          <p:cNvPr id="26637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381000" y="4648200"/>
            <a:ext cx="8356600" cy="609600"/>
          </a:xfrm>
          <a:noFill/>
        </p:spPr>
        <p:txBody>
          <a:bodyPr/>
          <a:lstStyle/>
          <a:p>
            <a:r>
              <a:rPr lang="en-US" sz="2800" smtClean="0"/>
              <a:t>What do these </a:t>
            </a:r>
            <a:r>
              <a:rPr lang="en-US" sz="2800" b="1" smtClean="0"/>
              <a:t>unsigned</a:t>
            </a:r>
            <a:r>
              <a:rPr lang="en-US" sz="2800" smtClean="0"/>
              <a:t> binary numbers represent?</a:t>
            </a:r>
            <a:endParaRPr lang="en-US" sz="2800" i="1" smtClean="0"/>
          </a:p>
        </p:txBody>
      </p:sp>
      <p:sp>
        <p:nvSpPr>
          <p:cNvPr id="26638" name="Text Box 29"/>
          <p:cNvSpPr txBox="1">
            <a:spLocks noChangeArrowheads="1"/>
          </p:cNvSpPr>
          <p:nvPr/>
        </p:nvSpPr>
        <p:spPr bwMode="auto">
          <a:xfrm>
            <a:off x="990600" y="5349875"/>
            <a:ext cx="914400" cy="8223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0000</a:t>
            </a:r>
          </a:p>
          <a:p>
            <a:pPr algn="l"/>
            <a:r>
              <a:rPr lang="en-US" sz="2400" b="1">
                <a:latin typeface="Courier New" pitchFamily="49" charset="0"/>
              </a:rPr>
              <a:t>0110</a:t>
            </a:r>
          </a:p>
        </p:txBody>
      </p:sp>
      <p:sp>
        <p:nvSpPr>
          <p:cNvPr id="26639" name="Text Box 30"/>
          <p:cNvSpPr txBox="1">
            <a:spLocks noChangeArrowheads="1"/>
          </p:cNvSpPr>
          <p:nvPr/>
        </p:nvSpPr>
        <p:spPr bwMode="auto">
          <a:xfrm>
            <a:off x="2590800" y="5349875"/>
            <a:ext cx="914400" cy="8223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1111</a:t>
            </a:r>
          </a:p>
          <a:p>
            <a:pPr algn="l"/>
            <a:r>
              <a:rPr lang="en-US" sz="2400" b="1">
                <a:latin typeface="Courier New" pitchFamily="49" charset="0"/>
              </a:rPr>
              <a:t>1010</a:t>
            </a:r>
          </a:p>
        </p:txBody>
      </p:sp>
      <p:sp>
        <p:nvSpPr>
          <p:cNvPr id="26640" name="Text Box 31"/>
          <p:cNvSpPr txBox="1">
            <a:spLocks noChangeArrowheads="1"/>
          </p:cNvSpPr>
          <p:nvPr/>
        </p:nvSpPr>
        <p:spPr bwMode="auto">
          <a:xfrm>
            <a:off x="4191000" y="5349875"/>
            <a:ext cx="914400" cy="8223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0001</a:t>
            </a:r>
          </a:p>
          <a:p>
            <a:pPr algn="l"/>
            <a:r>
              <a:rPr lang="en-US" sz="2400" b="1">
                <a:latin typeface="Courier New" pitchFamily="49" charset="0"/>
              </a:rPr>
              <a:t>1000</a:t>
            </a:r>
          </a:p>
        </p:txBody>
      </p:sp>
      <p:sp>
        <p:nvSpPr>
          <p:cNvPr id="26641" name="Text Box 32"/>
          <p:cNvSpPr txBox="1">
            <a:spLocks noChangeArrowheads="1"/>
          </p:cNvSpPr>
          <p:nvPr/>
        </p:nvSpPr>
        <p:spPr bwMode="auto">
          <a:xfrm>
            <a:off x="5791200" y="5349875"/>
            <a:ext cx="914400" cy="8223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0111</a:t>
            </a:r>
          </a:p>
          <a:p>
            <a:pPr algn="l"/>
            <a:r>
              <a:rPr lang="en-US" sz="2400" b="1">
                <a:latin typeface="Courier New" pitchFamily="49" charset="0"/>
              </a:rPr>
              <a:t>1100</a:t>
            </a:r>
          </a:p>
        </p:txBody>
      </p:sp>
      <p:sp>
        <p:nvSpPr>
          <p:cNvPr id="26642" name="Text Box 33"/>
          <p:cNvSpPr txBox="1">
            <a:spLocks noChangeArrowheads="1"/>
          </p:cNvSpPr>
          <p:nvPr/>
        </p:nvSpPr>
        <p:spPr bwMode="auto">
          <a:xfrm>
            <a:off x="7391400" y="5349875"/>
            <a:ext cx="914400" cy="8223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1011</a:t>
            </a:r>
          </a:p>
          <a:p>
            <a:pPr algn="l"/>
            <a:r>
              <a:rPr lang="en-US" sz="2400" b="1">
                <a:latin typeface="Courier New" pitchFamily="49" charset="0"/>
              </a:rPr>
              <a:t>1001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765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2765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0AAFD40-63F9-4CBC-8276-723E0BA03B60}" type="slidenum">
              <a:rPr lang="en-US"/>
              <a:pPr lvl="1"/>
              <a:t>18</a:t>
            </a:fld>
            <a:endParaRPr 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Unsigned Integers</a:t>
            </a:r>
            <a:endParaRPr lang="en-US" sz="2800" smtClean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7239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Example2</a:t>
            </a:r>
            <a:r>
              <a:rPr lang="en-US" sz="2400" smtClean="0"/>
              <a:t>: What numbers can be represented with 3 bits?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867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286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7C11442-54DC-4226-83A1-A0FF3EFA79CC}" type="slidenum">
              <a:rPr lang="en-US"/>
              <a:pPr lvl="1"/>
              <a:t>19</a:t>
            </a:fld>
            <a:endParaRPr lang="en-US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Unsigned Integers</a:t>
            </a:r>
            <a:endParaRPr lang="en-US" sz="2800" smtClean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204200" cy="5715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u="sng" smtClean="0"/>
              <a:t>Example2</a:t>
            </a:r>
            <a:r>
              <a:rPr lang="en-US" sz="2400" smtClean="0"/>
              <a:t>: What numbers can be represented with 3 bits?</a:t>
            </a:r>
          </a:p>
        </p:txBody>
      </p:sp>
      <p:graphicFrame>
        <p:nvGraphicFramePr>
          <p:cNvPr id="1019976" name="Group 72"/>
          <p:cNvGraphicFramePr>
            <a:graphicFrameLocks noGrp="1"/>
          </p:cNvGraphicFramePr>
          <p:nvPr>
            <p:ph sz="half" idx="2"/>
          </p:nvPr>
        </p:nvGraphicFramePr>
        <p:xfrm>
          <a:off x="2438400" y="1981200"/>
          <a:ext cx="3657600" cy="4114800"/>
        </p:xfrm>
        <a:graphic>
          <a:graphicData uri="http://schemas.openxmlformats.org/drawingml/2006/table">
            <a:tbl>
              <a:tblPr/>
              <a:tblGrid>
                <a:gridCol w="776288"/>
                <a:gridCol w="663575"/>
                <a:gridCol w="869950"/>
                <a:gridCol w="1347787"/>
              </a:tblGrid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1D77029-33EB-4394-959F-7DEA8A3C639E}" type="slidenum">
              <a:rPr lang="en-US"/>
              <a:pPr lvl="1"/>
              <a:t>2</a:t>
            </a:fld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Numbered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4914900"/>
          </a:xfrm>
          <a:solidFill>
            <a:srgbClr val="FFFFFF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 u="sng" smtClean="0"/>
              <a:t>Moses 1:33,35,37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smtClean="0"/>
              <a:t>  33 And worlds without </a:t>
            </a:r>
            <a:r>
              <a:rPr lang="en-US" sz="2400" b="1" smtClean="0"/>
              <a:t>number</a:t>
            </a:r>
            <a:r>
              <a:rPr lang="en-US" sz="2400" smtClean="0"/>
              <a:t> have I created; and I also created them for mine own purpose; and by the Son I created them, which is mine Only Begotten.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smtClean="0"/>
              <a:t>  37 And the Lord God spake unto Moses, saying: The heavens, they are many, and they cannot be </a:t>
            </a:r>
            <a:r>
              <a:rPr lang="en-US" sz="2400" b="1" smtClean="0"/>
              <a:t>numbered</a:t>
            </a:r>
            <a:r>
              <a:rPr lang="en-US" sz="2400" smtClean="0"/>
              <a:t> unto man; but they are </a:t>
            </a:r>
            <a:r>
              <a:rPr lang="en-US" sz="2400" b="1" smtClean="0"/>
              <a:t>numbered</a:t>
            </a:r>
            <a:r>
              <a:rPr lang="en-US" sz="2400" smtClean="0"/>
              <a:t> unto me, for they are mine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smtClean="0"/>
              <a:t>  35 …all things are </a:t>
            </a:r>
            <a:r>
              <a:rPr lang="en-US" sz="2400" b="1" smtClean="0"/>
              <a:t>numbered</a:t>
            </a:r>
            <a:r>
              <a:rPr lang="en-US" sz="2400" smtClean="0"/>
              <a:t> unto me, for they are mine and I know them.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 u="sng" smtClean="0"/>
              <a:t>3 Nephi 18:31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smtClean="0"/>
              <a:t>  31 …behold I know my sheep, and they are </a:t>
            </a:r>
            <a:r>
              <a:rPr lang="en-US" sz="2400" b="1" smtClean="0"/>
              <a:t>numbered</a:t>
            </a:r>
            <a:r>
              <a:rPr lang="en-US" sz="2400" smtClean="0"/>
              <a:t>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D5C51BD-1ACB-45AE-8520-E4863ABD3C04}" type="slidenum">
              <a:rPr lang="en-US"/>
              <a:pPr lvl="1"/>
              <a:t>20</a:t>
            </a:fld>
            <a:endParaRPr lang="en-US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Arithmetic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336550"/>
          </a:xfrm>
        </p:spPr>
        <p:txBody>
          <a:bodyPr/>
          <a:lstStyle/>
          <a:p>
            <a:r>
              <a:rPr lang="en-US" smtClean="0"/>
              <a:t>Base-2 addition – just like base-10!</a:t>
            </a:r>
          </a:p>
          <a:p>
            <a:pPr lvl="1"/>
            <a:r>
              <a:rPr lang="en-US" smtClean="0"/>
              <a:t>add from right to left, propagating carry</a:t>
            </a: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1066800" y="2603500"/>
            <a:ext cx="71628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tabLst>
                <a:tab pos="565150" algn="r"/>
                <a:tab pos="1771650" algn="r"/>
                <a:tab pos="2976563" algn="r"/>
                <a:tab pos="4108450" algn="r"/>
                <a:tab pos="5089525" algn="r"/>
                <a:tab pos="6235700" algn="r"/>
              </a:tabLst>
            </a:pPr>
            <a:r>
              <a:rPr lang="en-US" sz="2400">
                <a:latin typeface="CourierPS" pitchFamily="49" charset="0"/>
              </a:rPr>
              <a:t>		</a:t>
            </a:r>
            <a:r>
              <a:rPr lang="en-US" sz="2800" b="1">
                <a:latin typeface="CourierPS" pitchFamily="49" charset="0"/>
              </a:rPr>
              <a:t>10010		10010		1111</a:t>
            </a:r>
          </a:p>
          <a:p>
            <a:pPr algn="l">
              <a:tabLst>
                <a:tab pos="565150" algn="r"/>
                <a:tab pos="1771650" algn="r"/>
                <a:tab pos="2976563" algn="r"/>
                <a:tab pos="4108450" algn="r"/>
                <a:tab pos="5089525" algn="r"/>
                <a:tab pos="6235700" algn="r"/>
              </a:tabLst>
            </a:pPr>
            <a:r>
              <a:rPr lang="en-US" sz="2800" b="1">
                <a:latin typeface="CourierPS" pitchFamily="49" charset="0"/>
              </a:rPr>
              <a:t>	+</a:t>
            </a:r>
            <a:r>
              <a:rPr lang="en-US" sz="2800" b="1" u="sng">
                <a:latin typeface="CourierPS" pitchFamily="49" charset="0"/>
              </a:rPr>
              <a:t>	1001</a:t>
            </a:r>
            <a:r>
              <a:rPr lang="en-US" sz="2800" b="1">
                <a:latin typeface="CourierPS" pitchFamily="49" charset="0"/>
              </a:rPr>
              <a:t> 	+</a:t>
            </a:r>
            <a:r>
              <a:rPr lang="en-US" sz="2800" b="1" u="sng">
                <a:latin typeface="CourierPS" pitchFamily="49" charset="0"/>
              </a:rPr>
              <a:t>	1011</a:t>
            </a:r>
            <a:r>
              <a:rPr lang="en-US" sz="2800" b="1">
                <a:latin typeface="CourierPS" pitchFamily="49" charset="0"/>
              </a:rPr>
              <a:t>	+</a:t>
            </a:r>
            <a:r>
              <a:rPr lang="en-US" sz="2800" b="1" u="sng">
                <a:latin typeface="CourierPS" pitchFamily="49" charset="0"/>
              </a:rPr>
              <a:t>	1</a:t>
            </a:r>
            <a:endParaRPr lang="en-US" sz="2800" b="1">
              <a:latin typeface="CourierPS" pitchFamily="49" charset="0"/>
            </a:endParaRPr>
          </a:p>
          <a:p>
            <a:pPr algn="l">
              <a:tabLst>
                <a:tab pos="565150" algn="r"/>
                <a:tab pos="1771650" algn="r"/>
                <a:tab pos="2976563" algn="r"/>
                <a:tab pos="4108450" algn="r"/>
                <a:tab pos="5089525" algn="r"/>
                <a:tab pos="6235700" algn="r"/>
              </a:tabLst>
            </a:pPr>
            <a:r>
              <a:rPr lang="en-US" sz="2800" b="1">
                <a:latin typeface="CourierPS" pitchFamily="49" charset="0"/>
              </a:rPr>
              <a:t>		11011		11101		10000</a:t>
            </a:r>
          </a:p>
          <a:p>
            <a:pPr algn="l">
              <a:tabLst>
                <a:tab pos="565150" algn="r"/>
                <a:tab pos="1771650" algn="r"/>
                <a:tab pos="2976563" algn="r"/>
                <a:tab pos="4108450" algn="r"/>
                <a:tab pos="5089525" algn="r"/>
                <a:tab pos="6235700" algn="r"/>
              </a:tabLst>
            </a:pPr>
            <a:endParaRPr lang="en-US" sz="2800" b="1">
              <a:latin typeface="CourierPS" pitchFamily="49" charset="0"/>
            </a:endParaRPr>
          </a:p>
          <a:p>
            <a:pPr algn="l">
              <a:tabLst>
                <a:tab pos="565150" algn="r"/>
                <a:tab pos="1771650" algn="r"/>
                <a:tab pos="2976563" algn="r"/>
                <a:tab pos="4108450" algn="r"/>
                <a:tab pos="5089525" algn="r"/>
                <a:tab pos="6235700" algn="r"/>
              </a:tabLst>
            </a:pPr>
            <a:r>
              <a:rPr lang="en-US" sz="2800" b="1">
                <a:latin typeface="CourierPS" pitchFamily="49" charset="0"/>
              </a:rPr>
              <a:t>				10111</a:t>
            </a:r>
          </a:p>
          <a:p>
            <a:pPr algn="l">
              <a:tabLst>
                <a:tab pos="565150" algn="r"/>
                <a:tab pos="1771650" algn="r"/>
                <a:tab pos="2976563" algn="r"/>
                <a:tab pos="4108450" algn="r"/>
                <a:tab pos="5089525" algn="r"/>
                <a:tab pos="6235700" algn="r"/>
              </a:tabLst>
            </a:pPr>
            <a:r>
              <a:rPr lang="en-US" sz="2800" b="1">
                <a:latin typeface="CourierPS" pitchFamily="49" charset="0"/>
              </a:rPr>
              <a:t>			+</a:t>
            </a:r>
            <a:r>
              <a:rPr lang="en-US" sz="2800" b="1" u="sng">
                <a:latin typeface="CourierPS" pitchFamily="49" charset="0"/>
              </a:rPr>
              <a:t>	111</a:t>
            </a:r>
            <a:endParaRPr lang="en-US" sz="2800" u="sng">
              <a:latin typeface="CourierPS" pitchFamily="49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714875" y="2262188"/>
            <a:ext cx="815975" cy="485775"/>
            <a:chOff x="2970" y="1385"/>
            <a:chExt cx="514" cy="306"/>
          </a:xfrm>
        </p:grpSpPr>
        <p:sp>
          <p:nvSpPr>
            <p:cNvPr id="29718" name="Freeform 6"/>
            <p:cNvSpPr>
              <a:spLocks/>
            </p:cNvSpPr>
            <p:nvPr/>
          </p:nvSpPr>
          <p:spPr bwMode="auto">
            <a:xfrm>
              <a:off x="2970" y="1544"/>
              <a:ext cx="150" cy="147"/>
            </a:xfrm>
            <a:custGeom>
              <a:avLst/>
              <a:gdLst>
                <a:gd name="T0" fmla="*/ 150 w 150"/>
                <a:gd name="T1" fmla="*/ 144 h 147"/>
                <a:gd name="T2" fmla="*/ 132 w 150"/>
                <a:gd name="T3" fmla="*/ 54 h 147"/>
                <a:gd name="T4" fmla="*/ 72 w 150"/>
                <a:gd name="T5" fmla="*/ 0 h 147"/>
                <a:gd name="T6" fmla="*/ 12 w 150"/>
                <a:gd name="T7" fmla="*/ 51 h 147"/>
                <a:gd name="T8" fmla="*/ 0 w 150"/>
                <a:gd name="T9" fmla="*/ 147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0"/>
                <a:gd name="T16" fmla="*/ 0 h 147"/>
                <a:gd name="T17" fmla="*/ 150 w 150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0" h="147">
                  <a:moveTo>
                    <a:pt x="150" y="144"/>
                  </a:moveTo>
                  <a:cubicBezTo>
                    <a:pt x="147" y="129"/>
                    <a:pt x="145" y="78"/>
                    <a:pt x="132" y="54"/>
                  </a:cubicBezTo>
                  <a:cubicBezTo>
                    <a:pt x="119" y="30"/>
                    <a:pt x="92" y="0"/>
                    <a:pt x="72" y="0"/>
                  </a:cubicBezTo>
                  <a:cubicBezTo>
                    <a:pt x="52" y="0"/>
                    <a:pt x="24" y="26"/>
                    <a:pt x="12" y="51"/>
                  </a:cubicBezTo>
                  <a:cubicBezTo>
                    <a:pt x="0" y="76"/>
                    <a:pt x="2" y="127"/>
                    <a:pt x="0" y="14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Text Box 7"/>
            <p:cNvSpPr txBox="1">
              <a:spLocks noChangeArrowheads="1"/>
            </p:cNvSpPr>
            <p:nvPr/>
          </p:nvSpPr>
          <p:spPr bwMode="auto">
            <a:xfrm>
              <a:off x="3048" y="1385"/>
              <a:ext cx="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i="1">
                  <a:solidFill>
                    <a:srgbClr val="800000"/>
                  </a:solidFill>
                  <a:latin typeface="Arial" charset="0"/>
                </a:rPr>
                <a:t>carry</a:t>
              </a:r>
            </a:p>
          </p:txBody>
        </p:sp>
      </p:grpSp>
      <p:sp>
        <p:nvSpPr>
          <p:cNvPr id="1020936" name="Freeform 8"/>
          <p:cNvSpPr>
            <a:spLocks/>
          </p:cNvSpPr>
          <p:nvPr/>
        </p:nvSpPr>
        <p:spPr bwMode="auto">
          <a:xfrm>
            <a:off x="7058025" y="2451100"/>
            <a:ext cx="238125" cy="233363"/>
          </a:xfrm>
          <a:custGeom>
            <a:avLst/>
            <a:gdLst>
              <a:gd name="T0" fmla="*/ 150 w 150"/>
              <a:gd name="T1" fmla="*/ 144 h 147"/>
              <a:gd name="T2" fmla="*/ 132 w 150"/>
              <a:gd name="T3" fmla="*/ 54 h 147"/>
              <a:gd name="T4" fmla="*/ 72 w 150"/>
              <a:gd name="T5" fmla="*/ 0 h 147"/>
              <a:gd name="T6" fmla="*/ 12 w 150"/>
              <a:gd name="T7" fmla="*/ 51 h 147"/>
              <a:gd name="T8" fmla="*/ 0 w 150"/>
              <a:gd name="T9" fmla="*/ 147 h 1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0"/>
              <a:gd name="T16" fmla="*/ 0 h 147"/>
              <a:gd name="T17" fmla="*/ 150 w 150"/>
              <a:gd name="T18" fmla="*/ 147 h 1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0" h="147">
                <a:moveTo>
                  <a:pt x="150" y="144"/>
                </a:moveTo>
                <a:cubicBezTo>
                  <a:pt x="147" y="129"/>
                  <a:pt x="145" y="78"/>
                  <a:pt x="132" y="54"/>
                </a:cubicBezTo>
                <a:cubicBezTo>
                  <a:pt x="119" y="30"/>
                  <a:pt x="92" y="0"/>
                  <a:pt x="72" y="0"/>
                </a:cubicBezTo>
                <a:cubicBezTo>
                  <a:pt x="52" y="0"/>
                  <a:pt x="24" y="26"/>
                  <a:pt x="12" y="51"/>
                </a:cubicBezTo>
                <a:cubicBezTo>
                  <a:pt x="0" y="76"/>
                  <a:pt x="2" y="127"/>
                  <a:pt x="0" y="14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0937" name="Freeform 9"/>
          <p:cNvSpPr>
            <a:spLocks/>
          </p:cNvSpPr>
          <p:nvPr/>
        </p:nvSpPr>
        <p:spPr bwMode="auto">
          <a:xfrm>
            <a:off x="6834188" y="2451100"/>
            <a:ext cx="238125" cy="233363"/>
          </a:xfrm>
          <a:custGeom>
            <a:avLst/>
            <a:gdLst>
              <a:gd name="T0" fmla="*/ 150 w 150"/>
              <a:gd name="T1" fmla="*/ 144 h 147"/>
              <a:gd name="T2" fmla="*/ 132 w 150"/>
              <a:gd name="T3" fmla="*/ 54 h 147"/>
              <a:gd name="T4" fmla="*/ 72 w 150"/>
              <a:gd name="T5" fmla="*/ 0 h 147"/>
              <a:gd name="T6" fmla="*/ 12 w 150"/>
              <a:gd name="T7" fmla="*/ 51 h 147"/>
              <a:gd name="T8" fmla="*/ 0 w 150"/>
              <a:gd name="T9" fmla="*/ 147 h 1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0"/>
              <a:gd name="T16" fmla="*/ 0 h 147"/>
              <a:gd name="T17" fmla="*/ 150 w 150"/>
              <a:gd name="T18" fmla="*/ 147 h 1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0" h="147">
                <a:moveTo>
                  <a:pt x="150" y="144"/>
                </a:moveTo>
                <a:cubicBezTo>
                  <a:pt x="147" y="129"/>
                  <a:pt x="145" y="78"/>
                  <a:pt x="132" y="54"/>
                </a:cubicBezTo>
                <a:cubicBezTo>
                  <a:pt x="119" y="30"/>
                  <a:pt x="92" y="0"/>
                  <a:pt x="72" y="0"/>
                </a:cubicBezTo>
                <a:cubicBezTo>
                  <a:pt x="52" y="0"/>
                  <a:pt x="24" y="26"/>
                  <a:pt x="12" y="51"/>
                </a:cubicBezTo>
                <a:cubicBezTo>
                  <a:pt x="0" y="76"/>
                  <a:pt x="2" y="127"/>
                  <a:pt x="0" y="14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0938" name="Freeform 10"/>
          <p:cNvSpPr>
            <a:spLocks/>
          </p:cNvSpPr>
          <p:nvPr/>
        </p:nvSpPr>
        <p:spPr bwMode="auto">
          <a:xfrm>
            <a:off x="6610350" y="2451100"/>
            <a:ext cx="238125" cy="233363"/>
          </a:xfrm>
          <a:custGeom>
            <a:avLst/>
            <a:gdLst>
              <a:gd name="T0" fmla="*/ 150 w 150"/>
              <a:gd name="T1" fmla="*/ 144 h 147"/>
              <a:gd name="T2" fmla="*/ 132 w 150"/>
              <a:gd name="T3" fmla="*/ 54 h 147"/>
              <a:gd name="T4" fmla="*/ 72 w 150"/>
              <a:gd name="T5" fmla="*/ 0 h 147"/>
              <a:gd name="T6" fmla="*/ 12 w 150"/>
              <a:gd name="T7" fmla="*/ 51 h 147"/>
              <a:gd name="T8" fmla="*/ 0 w 150"/>
              <a:gd name="T9" fmla="*/ 147 h 1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0"/>
              <a:gd name="T16" fmla="*/ 0 h 147"/>
              <a:gd name="T17" fmla="*/ 150 w 150"/>
              <a:gd name="T18" fmla="*/ 147 h 1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0" h="147">
                <a:moveTo>
                  <a:pt x="150" y="144"/>
                </a:moveTo>
                <a:cubicBezTo>
                  <a:pt x="147" y="129"/>
                  <a:pt x="145" y="78"/>
                  <a:pt x="132" y="54"/>
                </a:cubicBezTo>
                <a:cubicBezTo>
                  <a:pt x="119" y="30"/>
                  <a:pt x="92" y="0"/>
                  <a:pt x="72" y="0"/>
                </a:cubicBezTo>
                <a:cubicBezTo>
                  <a:pt x="52" y="0"/>
                  <a:pt x="24" y="26"/>
                  <a:pt x="12" y="51"/>
                </a:cubicBezTo>
                <a:cubicBezTo>
                  <a:pt x="0" y="76"/>
                  <a:pt x="2" y="127"/>
                  <a:pt x="0" y="14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0939" name="Freeform 11"/>
          <p:cNvSpPr>
            <a:spLocks/>
          </p:cNvSpPr>
          <p:nvPr/>
        </p:nvSpPr>
        <p:spPr bwMode="auto">
          <a:xfrm>
            <a:off x="6386513" y="2451100"/>
            <a:ext cx="238125" cy="233363"/>
          </a:xfrm>
          <a:custGeom>
            <a:avLst/>
            <a:gdLst>
              <a:gd name="T0" fmla="*/ 150 w 150"/>
              <a:gd name="T1" fmla="*/ 144 h 147"/>
              <a:gd name="T2" fmla="*/ 132 w 150"/>
              <a:gd name="T3" fmla="*/ 54 h 147"/>
              <a:gd name="T4" fmla="*/ 72 w 150"/>
              <a:gd name="T5" fmla="*/ 0 h 147"/>
              <a:gd name="T6" fmla="*/ 12 w 150"/>
              <a:gd name="T7" fmla="*/ 51 h 147"/>
              <a:gd name="T8" fmla="*/ 0 w 150"/>
              <a:gd name="T9" fmla="*/ 147 h 1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0"/>
              <a:gd name="T16" fmla="*/ 0 h 147"/>
              <a:gd name="T17" fmla="*/ 150 w 150"/>
              <a:gd name="T18" fmla="*/ 147 h 1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0" h="147">
                <a:moveTo>
                  <a:pt x="150" y="144"/>
                </a:moveTo>
                <a:cubicBezTo>
                  <a:pt x="147" y="129"/>
                  <a:pt x="145" y="78"/>
                  <a:pt x="132" y="54"/>
                </a:cubicBezTo>
                <a:cubicBezTo>
                  <a:pt x="119" y="30"/>
                  <a:pt x="92" y="0"/>
                  <a:pt x="72" y="0"/>
                </a:cubicBezTo>
                <a:cubicBezTo>
                  <a:pt x="52" y="0"/>
                  <a:pt x="24" y="26"/>
                  <a:pt x="12" y="51"/>
                </a:cubicBezTo>
                <a:cubicBezTo>
                  <a:pt x="0" y="76"/>
                  <a:pt x="2" y="127"/>
                  <a:pt x="0" y="14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0940" name="Text Box 12"/>
          <p:cNvSpPr txBox="1">
            <a:spLocks noChangeArrowheads="1"/>
          </p:cNvSpPr>
          <p:nvPr/>
        </p:nvSpPr>
        <p:spPr bwMode="auto">
          <a:xfrm>
            <a:off x="533400" y="5715000"/>
            <a:ext cx="523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>
                <a:latin typeface="Arial" charset="0"/>
              </a:rPr>
              <a:t>Subtraction, multiplication, division,…</a:t>
            </a:r>
          </a:p>
        </p:txBody>
      </p:sp>
      <p:sp>
        <p:nvSpPr>
          <p:cNvPr id="1020941" name="Rectangle 13"/>
          <p:cNvSpPr>
            <a:spLocks noChangeArrowheads="1"/>
          </p:cNvSpPr>
          <p:nvPr/>
        </p:nvSpPr>
        <p:spPr bwMode="auto">
          <a:xfrm>
            <a:off x="4953000" y="5181600"/>
            <a:ext cx="398463" cy="5191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ourierPS" pitchFamily="49" charset="0"/>
              </a:rPr>
              <a:t>0</a:t>
            </a:r>
          </a:p>
        </p:txBody>
      </p:sp>
      <p:sp>
        <p:nvSpPr>
          <p:cNvPr id="1020942" name="Rectangle 14"/>
          <p:cNvSpPr>
            <a:spLocks noChangeArrowheads="1"/>
          </p:cNvSpPr>
          <p:nvPr/>
        </p:nvSpPr>
        <p:spPr bwMode="auto">
          <a:xfrm>
            <a:off x="4743450" y="5181600"/>
            <a:ext cx="398463" cy="5191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ourierPS" pitchFamily="49" charset="0"/>
              </a:rPr>
              <a:t>1</a:t>
            </a:r>
          </a:p>
        </p:txBody>
      </p:sp>
      <p:sp>
        <p:nvSpPr>
          <p:cNvPr id="1020943" name="Freeform 15"/>
          <p:cNvSpPr>
            <a:spLocks/>
          </p:cNvSpPr>
          <p:nvPr/>
        </p:nvSpPr>
        <p:spPr bwMode="auto">
          <a:xfrm>
            <a:off x="4953000" y="4191000"/>
            <a:ext cx="238125" cy="233363"/>
          </a:xfrm>
          <a:custGeom>
            <a:avLst/>
            <a:gdLst>
              <a:gd name="T0" fmla="*/ 150 w 150"/>
              <a:gd name="T1" fmla="*/ 144 h 147"/>
              <a:gd name="T2" fmla="*/ 132 w 150"/>
              <a:gd name="T3" fmla="*/ 54 h 147"/>
              <a:gd name="T4" fmla="*/ 72 w 150"/>
              <a:gd name="T5" fmla="*/ 0 h 147"/>
              <a:gd name="T6" fmla="*/ 12 w 150"/>
              <a:gd name="T7" fmla="*/ 51 h 147"/>
              <a:gd name="T8" fmla="*/ 0 w 150"/>
              <a:gd name="T9" fmla="*/ 147 h 1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0"/>
              <a:gd name="T16" fmla="*/ 0 h 147"/>
              <a:gd name="T17" fmla="*/ 150 w 150"/>
              <a:gd name="T18" fmla="*/ 147 h 1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0" h="147">
                <a:moveTo>
                  <a:pt x="150" y="144"/>
                </a:moveTo>
                <a:cubicBezTo>
                  <a:pt x="147" y="129"/>
                  <a:pt x="145" y="78"/>
                  <a:pt x="132" y="54"/>
                </a:cubicBezTo>
                <a:cubicBezTo>
                  <a:pt x="119" y="30"/>
                  <a:pt x="92" y="0"/>
                  <a:pt x="72" y="0"/>
                </a:cubicBezTo>
                <a:cubicBezTo>
                  <a:pt x="52" y="0"/>
                  <a:pt x="24" y="26"/>
                  <a:pt x="12" y="51"/>
                </a:cubicBezTo>
                <a:cubicBezTo>
                  <a:pt x="0" y="76"/>
                  <a:pt x="2" y="127"/>
                  <a:pt x="0" y="14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0944" name="Freeform 16"/>
          <p:cNvSpPr>
            <a:spLocks/>
          </p:cNvSpPr>
          <p:nvPr/>
        </p:nvSpPr>
        <p:spPr bwMode="auto">
          <a:xfrm>
            <a:off x="4724400" y="4191000"/>
            <a:ext cx="238125" cy="233363"/>
          </a:xfrm>
          <a:custGeom>
            <a:avLst/>
            <a:gdLst>
              <a:gd name="T0" fmla="*/ 150 w 150"/>
              <a:gd name="T1" fmla="*/ 144 h 147"/>
              <a:gd name="T2" fmla="*/ 132 w 150"/>
              <a:gd name="T3" fmla="*/ 54 h 147"/>
              <a:gd name="T4" fmla="*/ 72 w 150"/>
              <a:gd name="T5" fmla="*/ 0 h 147"/>
              <a:gd name="T6" fmla="*/ 12 w 150"/>
              <a:gd name="T7" fmla="*/ 51 h 147"/>
              <a:gd name="T8" fmla="*/ 0 w 150"/>
              <a:gd name="T9" fmla="*/ 147 h 1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0"/>
              <a:gd name="T16" fmla="*/ 0 h 147"/>
              <a:gd name="T17" fmla="*/ 150 w 150"/>
              <a:gd name="T18" fmla="*/ 147 h 1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0" h="147">
                <a:moveTo>
                  <a:pt x="150" y="144"/>
                </a:moveTo>
                <a:cubicBezTo>
                  <a:pt x="147" y="129"/>
                  <a:pt x="145" y="78"/>
                  <a:pt x="132" y="54"/>
                </a:cubicBezTo>
                <a:cubicBezTo>
                  <a:pt x="119" y="30"/>
                  <a:pt x="92" y="0"/>
                  <a:pt x="72" y="0"/>
                </a:cubicBezTo>
                <a:cubicBezTo>
                  <a:pt x="52" y="0"/>
                  <a:pt x="24" y="26"/>
                  <a:pt x="12" y="51"/>
                </a:cubicBezTo>
                <a:cubicBezTo>
                  <a:pt x="0" y="76"/>
                  <a:pt x="2" y="127"/>
                  <a:pt x="0" y="14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0945" name="Rectangle 17"/>
          <p:cNvSpPr>
            <a:spLocks noChangeArrowheads="1"/>
          </p:cNvSpPr>
          <p:nvPr/>
        </p:nvSpPr>
        <p:spPr bwMode="auto">
          <a:xfrm>
            <a:off x="4533900" y="5181600"/>
            <a:ext cx="398463" cy="5191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ourierPS" pitchFamily="49" charset="0"/>
              </a:rPr>
              <a:t>1</a:t>
            </a:r>
          </a:p>
        </p:txBody>
      </p:sp>
      <p:sp>
        <p:nvSpPr>
          <p:cNvPr id="1020946" name="Freeform 18"/>
          <p:cNvSpPr>
            <a:spLocks/>
          </p:cNvSpPr>
          <p:nvPr/>
        </p:nvSpPr>
        <p:spPr bwMode="auto">
          <a:xfrm>
            <a:off x="4486275" y="4191000"/>
            <a:ext cx="238125" cy="233363"/>
          </a:xfrm>
          <a:custGeom>
            <a:avLst/>
            <a:gdLst>
              <a:gd name="T0" fmla="*/ 150 w 150"/>
              <a:gd name="T1" fmla="*/ 144 h 147"/>
              <a:gd name="T2" fmla="*/ 132 w 150"/>
              <a:gd name="T3" fmla="*/ 54 h 147"/>
              <a:gd name="T4" fmla="*/ 72 w 150"/>
              <a:gd name="T5" fmla="*/ 0 h 147"/>
              <a:gd name="T6" fmla="*/ 12 w 150"/>
              <a:gd name="T7" fmla="*/ 51 h 147"/>
              <a:gd name="T8" fmla="*/ 0 w 150"/>
              <a:gd name="T9" fmla="*/ 147 h 1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0"/>
              <a:gd name="T16" fmla="*/ 0 h 147"/>
              <a:gd name="T17" fmla="*/ 150 w 150"/>
              <a:gd name="T18" fmla="*/ 147 h 1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0" h="147">
                <a:moveTo>
                  <a:pt x="150" y="144"/>
                </a:moveTo>
                <a:cubicBezTo>
                  <a:pt x="147" y="129"/>
                  <a:pt x="145" y="78"/>
                  <a:pt x="132" y="54"/>
                </a:cubicBezTo>
                <a:cubicBezTo>
                  <a:pt x="119" y="30"/>
                  <a:pt x="92" y="0"/>
                  <a:pt x="72" y="0"/>
                </a:cubicBezTo>
                <a:cubicBezTo>
                  <a:pt x="52" y="0"/>
                  <a:pt x="24" y="26"/>
                  <a:pt x="12" y="51"/>
                </a:cubicBezTo>
                <a:cubicBezTo>
                  <a:pt x="0" y="76"/>
                  <a:pt x="2" y="127"/>
                  <a:pt x="0" y="14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0947" name="Rectangle 19"/>
          <p:cNvSpPr>
            <a:spLocks noChangeArrowheads="1"/>
          </p:cNvSpPr>
          <p:nvPr/>
        </p:nvSpPr>
        <p:spPr bwMode="auto">
          <a:xfrm>
            <a:off x="4324350" y="5181600"/>
            <a:ext cx="398463" cy="5191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ourierPS" pitchFamily="49" charset="0"/>
              </a:rPr>
              <a:t>1</a:t>
            </a:r>
          </a:p>
        </p:txBody>
      </p:sp>
      <p:sp>
        <p:nvSpPr>
          <p:cNvPr id="1020948" name="Rectangle 20"/>
          <p:cNvSpPr>
            <a:spLocks noChangeArrowheads="1"/>
          </p:cNvSpPr>
          <p:nvPr/>
        </p:nvSpPr>
        <p:spPr bwMode="auto">
          <a:xfrm>
            <a:off x="4114800" y="5181600"/>
            <a:ext cx="398463" cy="5191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ourierPS" pitchFamily="49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0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0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0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0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0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0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20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20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20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20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20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2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20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0936" grpId="0" animBg="1"/>
      <p:bldP spid="1020937" grpId="0" animBg="1"/>
      <p:bldP spid="1020938" grpId="0" animBg="1"/>
      <p:bldP spid="1020939" grpId="0" animBg="1"/>
      <p:bldP spid="1020940" grpId="0" autoUpdateAnimBg="0"/>
      <p:bldP spid="1020941" grpId="0" autoUpdateAnimBg="0"/>
      <p:bldP spid="1020942" grpId="0" autoUpdateAnimBg="0"/>
      <p:bldP spid="1020943" grpId="0" animBg="1"/>
      <p:bldP spid="1020944" grpId="0" animBg="1"/>
      <p:bldP spid="1020945" grpId="0" autoUpdateAnimBg="0"/>
      <p:bldP spid="1020946" grpId="0" animBg="1"/>
      <p:bldP spid="1020947" grpId="0" autoUpdateAnimBg="0"/>
      <p:bldP spid="102094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07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307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DD80A29-F91D-4B6A-8C0D-36C4D6325DD7}" type="slidenum">
              <a:rPr lang="en-US"/>
              <a:pPr lvl="1"/>
              <a:t>21</a:t>
            </a:fld>
            <a:endParaRPr lang="en-US"/>
          </a:p>
        </p:txBody>
      </p:sp>
      <p:sp>
        <p:nvSpPr>
          <p:cNvPr id="30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Signed Binary Integers</a:t>
            </a:r>
          </a:p>
        </p:txBody>
      </p:sp>
      <p:sp>
        <p:nvSpPr>
          <p:cNvPr id="30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2050" y="2185988"/>
            <a:ext cx="3632200" cy="4953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smtClean="0"/>
              <a:t>n bits </a:t>
            </a:r>
            <a:r>
              <a:rPr lang="en-US" sz="2400" b="1" smtClean="0">
                <a:cs typeface="Times New Roman" pitchFamily="18" charset="0"/>
              </a:rPr>
              <a:t>→</a:t>
            </a:r>
            <a:r>
              <a:rPr lang="en-US" sz="2400" b="1" smtClean="0"/>
              <a:t> 2</a:t>
            </a:r>
            <a:r>
              <a:rPr lang="en-US" sz="2400" b="1" baseline="30000" smtClean="0"/>
              <a:t>n</a:t>
            </a:r>
            <a:r>
              <a:rPr lang="en-US" sz="2400" b="1" smtClean="0"/>
              <a:t> distinct values</a:t>
            </a:r>
            <a:endParaRPr lang="en-US" sz="2400" smtClean="0"/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5891213" y="3759200"/>
          <a:ext cx="1341437" cy="962025"/>
        </p:xfrm>
        <a:graphic>
          <a:graphicData uri="http://schemas.openxmlformats.org/presentationml/2006/ole">
            <p:oleObj spid="_x0000_s3074" name="Equation" r:id="rId3" imgW="583920" imgH="419040" progId="Equation.3">
              <p:embed/>
            </p:oleObj>
          </a:graphicData>
        </a:graphic>
      </p:graphicFrame>
      <p:sp>
        <p:nvSpPr>
          <p:cNvPr id="3082" name="Text Box 4"/>
          <p:cNvSpPr txBox="1">
            <a:spLocks noChangeArrowheads="1"/>
          </p:cNvSpPr>
          <p:nvPr/>
        </p:nvSpPr>
        <p:spPr bwMode="auto">
          <a:xfrm>
            <a:off x="1349375" y="3249613"/>
            <a:ext cx="2165350" cy="3794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½ for negative values</a:t>
            </a:r>
          </a:p>
        </p:txBody>
      </p:sp>
      <p:cxnSp>
        <p:nvCxnSpPr>
          <p:cNvPr id="3083" name="AutoShape 5"/>
          <p:cNvCxnSpPr>
            <a:cxnSpLocks noChangeShapeType="1"/>
            <a:stCxn id="3081" idx="2"/>
            <a:endCxn id="3082" idx="0"/>
          </p:cNvCxnSpPr>
          <p:nvPr/>
        </p:nvCxnSpPr>
        <p:spPr bwMode="auto">
          <a:xfrm flipH="1">
            <a:off x="2432050" y="2681288"/>
            <a:ext cx="1816100" cy="5683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3084" name="Text Box 6"/>
          <p:cNvSpPr txBox="1">
            <a:spLocks noChangeArrowheads="1"/>
          </p:cNvSpPr>
          <p:nvPr/>
        </p:nvSpPr>
        <p:spPr bwMode="auto">
          <a:xfrm>
            <a:off x="5429250" y="3273425"/>
            <a:ext cx="2114550" cy="379413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½ for positive values</a:t>
            </a:r>
          </a:p>
        </p:txBody>
      </p:sp>
      <p:cxnSp>
        <p:nvCxnSpPr>
          <p:cNvPr id="3085" name="AutoShape 7"/>
          <p:cNvCxnSpPr>
            <a:cxnSpLocks noChangeShapeType="1"/>
            <a:stCxn id="3081" idx="2"/>
            <a:endCxn id="3084" idx="0"/>
          </p:cNvCxnSpPr>
          <p:nvPr/>
        </p:nvCxnSpPr>
        <p:spPr bwMode="auto">
          <a:xfrm>
            <a:off x="4248150" y="2681288"/>
            <a:ext cx="2238375" cy="5921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graphicFrame>
        <p:nvGraphicFramePr>
          <p:cNvPr id="3075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1752600" y="3759200"/>
          <a:ext cx="1346200" cy="965200"/>
        </p:xfrm>
        <a:graphic>
          <a:graphicData uri="http://schemas.openxmlformats.org/presentationml/2006/ole">
            <p:oleObj spid="_x0000_s3075" name="Equation" r:id="rId4" imgW="583920" imgH="419040" progId="Equation.3">
              <p:embed/>
            </p:oleObj>
          </a:graphicData>
        </a:graphic>
      </p:graphicFrame>
      <p:sp>
        <p:nvSpPr>
          <p:cNvPr id="3086" name="Rectangle 12"/>
          <p:cNvSpPr>
            <a:spLocks noChangeArrowheads="1"/>
          </p:cNvSpPr>
          <p:nvPr/>
        </p:nvSpPr>
        <p:spPr bwMode="auto">
          <a:xfrm>
            <a:off x="2432050" y="5638800"/>
            <a:ext cx="4121150" cy="495300"/>
          </a:xfrm>
          <a:prstGeom prst="rect">
            <a:avLst/>
          </a:prstGeom>
          <a:solidFill>
            <a:srgbClr val="8495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None/>
            </a:pPr>
            <a:r>
              <a:rPr lang="en-US" sz="2400" b="1">
                <a:solidFill>
                  <a:schemeClr val="bg2"/>
                </a:solidFill>
              </a:rPr>
              <a:t>BUT </a:t>
            </a:r>
            <a:r>
              <a:rPr lang="en-US" sz="2400">
                <a:solidFill>
                  <a:schemeClr val="bg2"/>
                </a:solidFill>
              </a:rPr>
              <a:t>–</a:t>
            </a:r>
            <a:r>
              <a:rPr lang="en-US" sz="2400" b="1">
                <a:solidFill>
                  <a:schemeClr val="bg2"/>
                </a:solidFill>
              </a:rPr>
              <a:t> </a:t>
            </a:r>
            <a:r>
              <a:rPr lang="en-US" sz="2400">
                <a:solidFill>
                  <a:schemeClr val="bg2"/>
                </a:solidFill>
              </a:rPr>
              <a:t>need a symbol for</a:t>
            </a:r>
            <a:r>
              <a:rPr lang="en-US" sz="2400" b="1">
                <a:solidFill>
                  <a:schemeClr val="bg2"/>
                </a:solidFill>
              </a:rPr>
              <a:t> zero</a:t>
            </a:r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3087" name="Rectangle 13"/>
          <p:cNvSpPr>
            <a:spLocks noChangeArrowheads="1"/>
          </p:cNvSpPr>
          <p:nvPr/>
        </p:nvSpPr>
        <p:spPr bwMode="auto">
          <a:xfrm>
            <a:off x="615950" y="1295400"/>
            <a:ext cx="7842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ACA964"/>
              </a:buClr>
              <a:buFont typeface="Monotype Sorts" pitchFamily="2" charset="2"/>
              <a:buChar char="u"/>
            </a:pPr>
            <a:r>
              <a:rPr lang="en-US" sz="3200">
                <a:solidFill>
                  <a:schemeClr val="bg2"/>
                </a:solidFill>
              </a:rPr>
              <a:t>Determine the range of values for n bits</a:t>
            </a:r>
          </a:p>
        </p:txBody>
      </p:sp>
      <p:graphicFrame>
        <p:nvGraphicFramePr>
          <p:cNvPr id="3076" name="Object 14"/>
          <p:cNvGraphicFramePr>
            <a:graphicFrameLocks noChangeAspect="1"/>
          </p:cNvGraphicFramePr>
          <p:nvPr/>
        </p:nvGraphicFramePr>
        <p:xfrm>
          <a:off x="3276600" y="4800600"/>
          <a:ext cx="2282825" cy="468313"/>
        </p:xfrm>
        <a:graphic>
          <a:graphicData uri="http://schemas.openxmlformats.org/presentationml/2006/ole">
            <p:oleObj spid="_x0000_s3076" name="Equation" r:id="rId5" imgW="9903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A5DDB1E-0D6C-4D31-9346-257CEBC01103}" type="slidenum">
              <a:rPr lang="en-US"/>
              <a:pPr lvl="1"/>
              <a:t>22</a:t>
            </a:fld>
            <a:endParaRPr 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Signed Binary Integers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23241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609600" indent="-609600">
              <a:buFont typeface="Monotype Sorts" pitchFamily="2" charset="2"/>
              <a:buNone/>
            </a:pPr>
            <a:r>
              <a:rPr lang="en-US" smtClean="0"/>
              <a:t>3 common representations for </a:t>
            </a:r>
            <a:r>
              <a:rPr lang="en-US" b="1" smtClean="0"/>
              <a:t>signed</a:t>
            </a:r>
            <a:r>
              <a:rPr lang="en-US" smtClean="0"/>
              <a:t> integers: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mtClean="0"/>
              <a:t>Sign magnitude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mtClean="0"/>
              <a:t>1’s compliment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mtClean="0"/>
              <a:t>2’s compliment</a:t>
            </a: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2843213" y="4608513"/>
            <a:ext cx="2857500" cy="379412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Most common for computers</a:t>
            </a:r>
          </a:p>
        </p:txBody>
      </p:sp>
      <p:cxnSp>
        <p:nvCxnSpPr>
          <p:cNvPr id="30728" name="AutoShape 5"/>
          <p:cNvCxnSpPr>
            <a:cxnSpLocks noChangeShapeType="1"/>
            <a:stCxn id="30727" idx="0"/>
          </p:cNvCxnSpPr>
          <p:nvPr/>
        </p:nvCxnSpPr>
        <p:spPr bwMode="auto">
          <a:xfrm flipH="1" flipV="1">
            <a:off x="2414588" y="3462338"/>
            <a:ext cx="1857375" cy="1146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10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410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01C6C9F-C055-4772-96D0-BEE3F9FFCABF}" type="slidenum">
              <a:rPr lang="en-US"/>
              <a:pPr lvl="1"/>
              <a:t>23</a:t>
            </a:fld>
            <a:endParaRPr lang="en-US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Sign-Magnitude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1430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Range</a:t>
            </a:r>
            <a:r>
              <a:rPr lang="en-US" sz="2800" smtClean="0"/>
              <a:t>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8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Representations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solidFill>
                  <a:srgbClr val="800000"/>
                </a:solidFill>
              </a:rPr>
              <a:t>0</a:t>
            </a:r>
            <a:r>
              <a:rPr lang="en-US" sz="2400" smtClean="0"/>
              <a:t>1111</a:t>
            </a:r>
            <a:r>
              <a:rPr lang="en-US" sz="2400" baseline="-25000" smtClean="0"/>
              <a:t>binary</a:t>
            </a:r>
            <a:r>
              <a:rPr lang="en-US" sz="2400" smtClean="0"/>
              <a:t>         =&gt; 15</a:t>
            </a:r>
            <a:r>
              <a:rPr lang="en-US" sz="2400" baseline="-25000" smtClean="0"/>
              <a:t>decimal</a:t>
            </a:r>
            <a:endParaRPr lang="en-US" sz="2400" smtClean="0"/>
          </a:p>
          <a:p>
            <a:pPr lvl="1">
              <a:lnSpc>
                <a:spcPct val="80000"/>
              </a:lnSpc>
            </a:pPr>
            <a:r>
              <a:rPr lang="en-US" sz="2400" smtClean="0">
                <a:solidFill>
                  <a:srgbClr val="800000"/>
                </a:solidFill>
              </a:rPr>
              <a:t>1</a:t>
            </a:r>
            <a:r>
              <a:rPr lang="en-US" sz="2400" smtClean="0"/>
              <a:t>1111		=&gt; -15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solidFill>
                  <a:srgbClr val="800000"/>
                </a:solidFill>
              </a:rPr>
              <a:t>0</a:t>
            </a:r>
            <a:r>
              <a:rPr lang="en-US" sz="2400" smtClean="0"/>
              <a:t>0000		=&gt; 0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solidFill>
                  <a:srgbClr val="800000"/>
                </a:solidFill>
              </a:rPr>
              <a:t>1</a:t>
            </a:r>
            <a:r>
              <a:rPr lang="en-US" sz="2400" smtClean="0"/>
              <a:t>0000		=&gt; -0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Problem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Difficult addition/subtraction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check signs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convert to positive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use adder or subtractor as required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How to add two sign-magnitude numbers?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Ex:  1 + (-4)</a:t>
            </a:r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5029200" y="2533650"/>
            <a:ext cx="3581400" cy="12001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/>
              <a:t>The </a:t>
            </a:r>
            <a:r>
              <a:rPr lang="en-US" sz="2400" b="1">
                <a:solidFill>
                  <a:srgbClr val="800000"/>
                </a:solidFill>
              </a:rPr>
              <a:t>MSB</a:t>
            </a:r>
            <a:r>
              <a:rPr lang="en-US" sz="2400"/>
              <a:t> encodes the sign:</a:t>
            </a:r>
          </a:p>
          <a:p>
            <a:pPr algn="l"/>
            <a:r>
              <a:rPr lang="en-US" sz="2400"/>
              <a:t>	</a:t>
            </a:r>
            <a:r>
              <a:rPr lang="en-US" sz="2400" b="1">
                <a:latin typeface="Courier New" pitchFamily="49" charset="0"/>
              </a:rPr>
              <a:t>0</a:t>
            </a:r>
            <a:r>
              <a:rPr lang="en-US" sz="2400"/>
              <a:t>  =  +</a:t>
            </a:r>
          </a:p>
          <a:p>
            <a:pPr algn="l"/>
            <a:r>
              <a:rPr lang="en-US" sz="2400"/>
              <a:t>	</a:t>
            </a:r>
            <a:r>
              <a:rPr lang="en-US" sz="2400" b="1">
                <a:latin typeface="Courier New" pitchFamily="49" charset="0"/>
              </a:rPr>
              <a:t>1</a:t>
            </a:r>
            <a:r>
              <a:rPr lang="en-US" sz="2400"/>
              <a:t>  =  </a:t>
            </a:r>
            <a:r>
              <a:rPr lang="en-US" sz="2400">
                <a:latin typeface="Symbol" pitchFamily="18" charset="2"/>
              </a:rPr>
              <a:t>-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1712913" y="1309688"/>
          <a:ext cx="3432175" cy="519112"/>
        </p:xfrm>
        <a:graphic>
          <a:graphicData uri="http://schemas.openxmlformats.org/presentationml/2006/ole">
            <p:oleObj spid="_x0000_s4098" name="Equation" r:id="rId3" imgW="15112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12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512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9621326-8081-4C46-8DA1-3398DF463ED3}" type="slidenum">
              <a:rPr lang="en-US"/>
              <a:pPr lvl="1"/>
              <a:t>24</a:t>
            </a:fld>
            <a:endParaRPr lang="en-US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1’s Complement 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219200"/>
            <a:ext cx="85852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Range</a:t>
            </a:r>
            <a:r>
              <a:rPr lang="en-US" sz="2800" smtClean="0"/>
              <a:t>: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8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Representations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00110</a:t>
            </a:r>
            <a:r>
              <a:rPr lang="en-US" sz="2400" baseline="-25000" smtClean="0"/>
              <a:t>binary	</a:t>
            </a:r>
            <a:r>
              <a:rPr lang="en-US" sz="2400" smtClean="0"/>
              <a:t>=&gt; 6</a:t>
            </a:r>
            <a:r>
              <a:rPr lang="en-US" sz="2400" baseline="-25000" smtClean="0"/>
              <a:t>decimal</a:t>
            </a:r>
            <a:endParaRPr lang="en-US" sz="2400" smtClean="0"/>
          </a:p>
          <a:p>
            <a:pPr lvl="1">
              <a:lnSpc>
                <a:spcPct val="80000"/>
              </a:lnSpc>
            </a:pPr>
            <a:r>
              <a:rPr lang="en-US" sz="2400" smtClean="0"/>
              <a:t>11001		=&gt; -6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00000		=&gt; 0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11111		=&gt; -0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Problem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Difficult addition/subtraction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no need to check signs as before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cumbersome logic circuits</a:t>
            </a:r>
          </a:p>
          <a:p>
            <a:pPr lvl="3">
              <a:lnSpc>
                <a:spcPct val="80000"/>
              </a:lnSpc>
            </a:pPr>
            <a:r>
              <a:rPr lang="en-US" sz="1800" i="1" smtClean="0"/>
              <a:t>end-around-carry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How to add to one’s complement numbers? </a:t>
            </a:r>
          </a:p>
          <a:p>
            <a:pPr lvl="2">
              <a:lnSpc>
                <a:spcPct val="80000"/>
              </a:lnSpc>
            </a:pPr>
            <a:r>
              <a:rPr lang="en-US" sz="2000" smtClean="0"/>
              <a:t>Ex: 4 + (-3)</a:t>
            </a: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5943600" y="1943100"/>
            <a:ext cx="2819400" cy="2660650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/>
              <a:t>To negate a number,</a:t>
            </a:r>
          </a:p>
          <a:p>
            <a:pPr algn="l"/>
            <a:r>
              <a:rPr lang="en-US" sz="2400"/>
              <a:t>Invert it, bit-by-bit.</a:t>
            </a:r>
          </a:p>
          <a:p>
            <a:pPr algn="l"/>
            <a:endParaRPr lang="en-US" sz="2400"/>
          </a:p>
          <a:p>
            <a:pPr algn="l"/>
            <a:r>
              <a:rPr lang="en-US" sz="2400" b="1">
                <a:solidFill>
                  <a:srgbClr val="800000"/>
                </a:solidFill>
              </a:rPr>
              <a:t>MSB</a:t>
            </a:r>
            <a:r>
              <a:rPr lang="en-US" sz="2400"/>
              <a:t> still encodes the sign:</a:t>
            </a:r>
          </a:p>
          <a:p>
            <a:pPr algn="l"/>
            <a:r>
              <a:rPr lang="en-US" sz="2400"/>
              <a:t>	0  =  +</a:t>
            </a:r>
          </a:p>
          <a:p>
            <a:pPr algn="l"/>
            <a:r>
              <a:rPr lang="en-US" sz="2400"/>
              <a:t>	1  =  </a:t>
            </a:r>
            <a:r>
              <a:rPr lang="en-US" sz="2400">
                <a:latin typeface="Symbol" pitchFamily="18" charset="2"/>
              </a:rPr>
              <a:t>-</a:t>
            </a: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1752600" y="1371600"/>
          <a:ext cx="3276600" cy="495300"/>
        </p:xfrm>
        <a:graphic>
          <a:graphicData uri="http://schemas.openxmlformats.org/presentationml/2006/ole">
            <p:oleObj spid="_x0000_s5122" name="Equation" r:id="rId3" imgW="15112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B983598-6B18-4435-BAA0-E0E499AC1033}" type="slidenum">
              <a:rPr lang="en-US"/>
              <a:pPr lvl="1"/>
              <a:t>25</a:t>
            </a:fld>
            <a:endParaRPr 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Two’s Complement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365250"/>
          </a:xfrm>
        </p:spPr>
        <p:txBody>
          <a:bodyPr/>
          <a:lstStyle/>
          <a:p>
            <a:pPr marL="0" indent="0"/>
            <a:r>
              <a:rPr lang="en-US" smtClean="0"/>
              <a:t>Problems with sign-magnitude and 1’s complement</a:t>
            </a:r>
          </a:p>
          <a:p>
            <a:pPr marL="576263" lvl="1" indent="-234950"/>
            <a:r>
              <a:rPr lang="en-US" smtClean="0"/>
              <a:t>two representations of zero (+0 and –0)</a:t>
            </a:r>
          </a:p>
          <a:p>
            <a:pPr marL="576263" lvl="1" indent="-234950"/>
            <a:r>
              <a:rPr lang="en-US" smtClean="0"/>
              <a:t>arithmetic circuits are complex</a:t>
            </a:r>
          </a:p>
          <a:p>
            <a:pPr marL="0" indent="0"/>
            <a:r>
              <a:rPr lang="en-US" b="1" i="1" smtClean="0"/>
              <a:t>Two’s complement</a:t>
            </a:r>
            <a:r>
              <a:rPr lang="en-US" smtClean="0"/>
              <a:t> representation developed to make circuits easy for arithmetic.</a:t>
            </a:r>
          </a:p>
          <a:p>
            <a:pPr marL="576263" lvl="1" indent="-234950"/>
            <a:r>
              <a:rPr lang="en-US" smtClean="0"/>
              <a:t>only one representation for zero</a:t>
            </a:r>
          </a:p>
          <a:p>
            <a:pPr marL="576263" lvl="1" indent="-234950"/>
            <a:r>
              <a:rPr lang="en-US" smtClean="0"/>
              <a:t>just </a:t>
            </a:r>
            <a:r>
              <a:rPr lang="en-US" b="1" smtClean="0"/>
              <a:t>ADD</a:t>
            </a:r>
            <a:r>
              <a:rPr lang="en-US" smtClean="0"/>
              <a:t> the two numbers to get the right answer (regardless of sign)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614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614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4D37342-4D77-4AB4-BA6D-C1AB1D6D13B6}" type="slidenum">
              <a:rPr lang="en-US"/>
              <a:pPr lvl="1"/>
              <a:t>26</a:t>
            </a:fld>
            <a:endParaRPr lang="en-US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Two’s Complement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 u="sng" smtClean="0"/>
              <a:t>Range</a:t>
            </a:r>
            <a:r>
              <a:rPr lang="en-US" sz="2400" smtClean="0"/>
              <a:t>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400" b="1" u="sng" smtClean="0"/>
              <a:t>Representation</a:t>
            </a:r>
            <a:r>
              <a:rPr lang="en-US" sz="240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If number is </a:t>
            </a:r>
            <a:r>
              <a:rPr lang="en-US" sz="2000" b="1" smtClean="0"/>
              <a:t>positive </a:t>
            </a:r>
            <a:r>
              <a:rPr lang="en-US" sz="2000" smtClean="0"/>
              <a:t>or </a:t>
            </a:r>
            <a:r>
              <a:rPr lang="en-US" sz="2000" b="1" smtClean="0"/>
              <a:t>zero</a:t>
            </a:r>
            <a:r>
              <a:rPr lang="en-US" sz="2000" smtClean="0"/>
              <a:t>,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normal binary representation, zeroes in upper bit(s)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If number is </a:t>
            </a:r>
            <a:r>
              <a:rPr lang="en-US" sz="2000" b="1" smtClean="0"/>
              <a:t>negative</a:t>
            </a:r>
            <a:r>
              <a:rPr lang="en-US" sz="2000" smtClean="0"/>
              <a:t>,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start with positive number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flip every bit (i.e., take the one’s complement)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then add one</a:t>
            </a:r>
          </a:p>
        </p:txBody>
      </p:sp>
      <p:grpSp>
        <p:nvGrpSpPr>
          <p:cNvPr id="6152" name="Group 12"/>
          <p:cNvGrpSpPr>
            <a:grpSpLocks/>
          </p:cNvGrpSpPr>
          <p:nvPr/>
        </p:nvGrpSpPr>
        <p:grpSpPr bwMode="auto">
          <a:xfrm>
            <a:off x="990600" y="4267200"/>
            <a:ext cx="7162800" cy="1800225"/>
            <a:chOff x="624" y="2610"/>
            <a:chExt cx="4512" cy="1134"/>
          </a:xfrm>
        </p:grpSpPr>
        <p:sp>
          <p:nvSpPr>
            <p:cNvPr id="6154" name="Text Box 4"/>
            <p:cNvSpPr txBox="1">
              <a:spLocks noChangeArrowheads="1"/>
            </p:cNvSpPr>
            <p:nvPr/>
          </p:nvSpPr>
          <p:spPr bwMode="auto">
            <a:xfrm>
              <a:off x="624" y="2610"/>
              <a:ext cx="4512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tabLst>
                  <a:tab pos="565150" algn="r"/>
                  <a:tab pos="1771650" algn="r"/>
                  <a:tab pos="1993900" algn="l"/>
                  <a:tab pos="3721100" algn="r"/>
                  <a:tab pos="4851400" algn="r"/>
                  <a:tab pos="5149850" algn="l"/>
                </a:tabLst>
              </a:pPr>
              <a:r>
                <a:rPr lang="en-US" sz="2400">
                  <a:latin typeface="CourierPS" pitchFamily="49" charset="0"/>
                </a:rPr>
                <a:t>		</a:t>
              </a:r>
              <a:r>
                <a:rPr lang="en-US" sz="2800" b="1">
                  <a:latin typeface="CourierPS" pitchFamily="49" charset="0"/>
                </a:rPr>
                <a:t>00101	</a:t>
              </a:r>
              <a:r>
                <a:rPr lang="en-US" sz="2400">
                  <a:latin typeface="Arial" charset="0"/>
                </a:rPr>
                <a:t>(5)</a:t>
              </a:r>
              <a:r>
                <a:rPr lang="en-US" sz="2400">
                  <a:latin typeface="Franklin Gothic Book" pitchFamily="34" charset="0"/>
                </a:rPr>
                <a:t>		</a:t>
              </a:r>
              <a:r>
                <a:rPr lang="en-US" sz="2800" b="1">
                  <a:latin typeface="CourierPS" pitchFamily="49" charset="0"/>
                </a:rPr>
                <a:t>01001	</a:t>
              </a:r>
              <a:r>
                <a:rPr lang="en-US" sz="2400">
                  <a:latin typeface="Arial" charset="0"/>
                </a:rPr>
                <a:t>(9)</a:t>
              </a:r>
            </a:p>
            <a:p>
              <a:pPr algn="l">
                <a:tabLst>
                  <a:tab pos="565150" algn="r"/>
                  <a:tab pos="1771650" algn="r"/>
                  <a:tab pos="1993900" algn="l"/>
                  <a:tab pos="3721100" algn="r"/>
                  <a:tab pos="4851400" algn="r"/>
                  <a:tab pos="5149850" algn="l"/>
                </a:tabLst>
              </a:pPr>
              <a:r>
                <a:rPr lang="en-US" sz="2400">
                  <a:latin typeface="Franklin Gothic Book" pitchFamily="34" charset="0"/>
                </a:rPr>
                <a:t>		</a:t>
              </a:r>
              <a:r>
                <a:rPr lang="en-US" sz="2800" b="1">
                  <a:latin typeface="CourierPS" pitchFamily="49" charset="0"/>
                </a:rPr>
                <a:t>11010	</a:t>
              </a:r>
              <a:r>
                <a:rPr lang="en-US" sz="1800">
                  <a:latin typeface="Arial" charset="0"/>
                </a:rPr>
                <a:t>(1’s comp)</a:t>
              </a:r>
              <a:r>
                <a:rPr lang="en-US" sz="1800">
                  <a:latin typeface="Franklin Gothic Book" pitchFamily="34" charset="0"/>
                </a:rPr>
                <a:t>	</a:t>
              </a:r>
              <a:r>
                <a:rPr lang="en-US" sz="2800">
                  <a:latin typeface="CourierPS" pitchFamily="49" charset="0"/>
                </a:rPr>
                <a:t>		</a:t>
              </a:r>
              <a:r>
                <a:rPr lang="en-US" sz="1800">
                  <a:latin typeface="Arial" charset="0"/>
                </a:rPr>
                <a:t>(1’s comp)</a:t>
              </a:r>
            </a:p>
            <a:p>
              <a:pPr algn="l">
                <a:tabLst>
                  <a:tab pos="565150" algn="r"/>
                  <a:tab pos="1771650" algn="r"/>
                  <a:tab pos="1993900" algn="l"/>
                  <a:tab pos="3721100" algn="r"/>
                  <a:tab pos="4851400" algn="r"/>
                  <a:tab pos="5149850" algn="l"/>
                </a:tabLst>
              </a:pPr>
              <a:r>
                <a:rPr lang="en-US" sz="2800" b="1">
                  <a:latin typeface="CourierPS" pitchFamily="49" charset="0"/>
                </a:rPr>
                <a:t>	+</a:t>
              </a:r>
              <a:r>
                <a:rPr lang="en-US" sz="2800" b="1" u="sng">
                  <a:latin typeface="CourierPS" pitchFamily="49" charset="0"/>
                </a:rPr>
                <a:t>	1</a:t>
              </a:r>
              <a:r>
                <a:rPr lang="en-US" sz="2800" b="1">
                  <a:latin typeface="CourierPS" pitchFamily="49" charset="0"/>
                </a:rPr>
                <a:t>	</a:t>
              </a:r>
              <a:r>
                <a:rPr lang="en-US" sz="2400">
                  <a:latin typeface="Franklin Gothic Book" pitchFamily="34" charset="0"/>
                </a:rPr>
                <a:t>	</a:t>
              </a:r>
              <a:r>
                <a:rPr lang="en-US" sz="2800" b="1">
                  <a:latin typeface="CourierPS" pitchFamily="49" charset="0"/>
                </a:rPr>
                <a:t>+</a:t>
              </a:r>
              <a:r>
                <a:rPr lang="en-US" sz="2800" b="1" u="sng">
                  <a:latin typeface="CourierPS" pitchFamily="49" charset="0"/>
                </a:rPr>
                <a:t>	1</a:t>
              </a:r>
              <a:r>
                <a:rPr lang="en-US" sz="2800" b="1">
                  <a:latin typeface="CourierPS" pitchFamily="49" charset="0"/>
                </a:rPr>
                <a:t>	</a:t>
              </a:r>
              <a:endParaRPr lang="en-US" sz="2400">
                <a:latin typeface="Franklin Gothic Book" pitchFamily="34" charset="0"/>
              </a:endParaRPr>
            </a:p>
            <a:p>
              <a:pPr algn="l">
                <a:tabLst>
                  <a:tab pos="565150" algn="r"/>
                  <a:tab pos="1771650" algn="r"/>
                  <a:tab pos="1993900" algn="l"/>
                  <a:tab pos="3721100" algn="r"/>
                  <a:tab pos="4851400" algn="r"/>
                  <a:tab pos="5149850" algn="l"/>
                </a:tabLst>
              </a:pPr>
              <a:r>
                <a:rPr lang="en-US" sz="2800" b="1">
                  <a:latin typeface="CourierPS" pitchFamily="49" charset="0"/>
                </a:rPr>
                <a:t>		11011	</a:t>
              </a:r>
              <a:r>
                <a:rPr lang="en-US" sz="2400">
                  <a:latin typeface="Arial" charset="0"/>
                </a:rPr>
                <a:t>(-5)</a:t>
              </a:r>
              <a:r>
                <a:rPr lang="en-US" sz="2400">
                  <a:latin typeface="Franklin Gothic Book" pitchFamily="34" charset="0"/>
                </a:rPr>
                <a:t>	</a:t>
              </a:r>
              <a:r>
                <a:rPr lang="en-US" sz="2800" b="1">
                  <a:latin typeface="CourierPS" pitchFamily="49" charset="0"/>
                </a:rPr>
                <a:t>	</a:t>
              </a:r>
              <a:r>
                <a:rPr lang="en-US" sz="2400">
                  <a:latin typeface="Franklin Gothic Book" pitchFamily="34" charset="0"/>
                </a:rPr>
                <a:t>	</a:t>
              </a:r>
              <a:r>
                <a:rPr lang="en-US" sz="2400">
                  <a:latin typeface="Arial" charset="0"/>
                </a:rPr>
                <a:t>(-9)</a:t>
              </a:r>
            </a:p>
          </p:txBody>
        </p:sp>
        <p:sp>
          <p:nvSpPr>
            <p:cNvPr id="6155" name="AutoShape 5"/>
            <p:cNvSpPr>
              <a:spLocks noChangeArrowheads="1"/>
            </p:cNvSpPr>
            <p:nvPr/>
          </p:nvSpPr>
          <p:spPr bwMode="auto">
            <a:xfrm>
              <a:off x="768" y="2754"/>
              <a:ext cx="240" cy="336"/>
            </a:xfrm>
            <a:prstGeom prst="curvedRightArrow">
              <a:avLst>
                <a:gd name="adj1" fmla="val 28000"/>
                <a:gd name="adj2" fmla="val 56000"/>
                <a:gd name="adj3" fmla="val 3333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AutoShape 6"/>
            <p:cNvSpPr>
              <a:spLocks noChangeArrowheads="1"/>
            </p:cNvSpPr>
            <p:nvPr/>
          </p:nvSpPr>
          <p:spPr bwMode="auto">
            <a:xfrm>
              <a:off x="2736" y="2754"/>
              <a:ext cx="240" cy="336"/>
            </a:xfrm>
            <a:prstGeom prst="curvedRightArrow">
              <a:avLst>
                <a:gd name="adj1" fmla="val 28000"/>
                <a:gd name="adj2" fmla="val 56000"/>
                <a:gd name="adj3" fmla="val 3333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Rectangle 7"/>
            <p:cNvSpPr>
              <a:spLocks noChangeArrowheads="1"/>
            </p:cNvSpPr>
            <p:nvPr/>
          </p:nvSpPr>
          <p:spPr bwMode="auto">
            <a:xfrm>
              <a:off x="3003" y="2889"/>
              <a:ext cx="786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CourierPS" pitchFamily="49" charset="0"/>
                </a:rPr>
                <a:t>10110</a:t>
              </a:r>
            </a:p>
          </p:txBody>
        </p:sp>
        <p:sp>
          <p:nvSpPr>
            <p:cNvPr id="6158" name="Rectangle 8"/>
            <p:cNvSpPr>
              <a:spLocks noChangeArrowheads="1"/>
            </p:cNvSpPr>
            <p:nvPr/>
          </p:nvSpPr>
          <p:spPr bwMode="auto">
            <a:xfrm>
              <a:off x="3003" y="3417"/>
              <a:ext cx="786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CourierPS" pitchFamily="49" charset="0"/>
                </a:rPr>
                <a:t>10111</a:t>
              </a:r>
            </a:p>
          </p:txBody>
        </p:sp>
      </p:grpSp>
      <p:graphicFrame>
        <p:nvGraphicFramePr>
          <p:cNvPr id="6146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1524000" y="1333500"/>
          <a:ext cx="3127375" cy="541338"/>
        </p:xfrm>
        <a:graphic>
          <a:graphicData uri="http://schemas.openxmlformats.org/presentationml/2006/ole">
            <p:oleObj spid="_x0000_s6146" name="Equation" r:id="rId4" imgW="1320480" imgH="228600" progId="Equation.3">
              <p:embed/>
            </p:oleObj>
          </a:graphicData>
        </a:graphic>
      </p:graphicFrame>
      <p:sp>
        <p:nvSpPr>
          <p:cNvPr id="6153" name="Text Box 13"/>
          <p:cNvSpPr txBox="1">
            <a:spLocks noChangeArrowheads="1"/>
          </p:cNvSpPr>
          <p:nvPr/>
        </p:nvSpPr>
        <p:spPr bwMode="auto">
          <a:xfrm>
            <a:off x="6781800" y="2638425"/>
            <a:ext cx="2057400" cy="1323975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800000"/>
                </a:solidFill>
              </a:rPr>
              <a:t>MSB</a:t>
            </a:r>
            <a:r>
              <a:rPr lang="en-US" sz="2000"/>
              <a:t> still encodes the sign:</a:t>
            </a:r>
          </a:p>
          <a:p>
            <a:r>
              <a:rPr lang="en-US" sz="2000" b="1">
                <a:latin typeface="Courier New" pitchFamily="49" charset="0"/>
              </a:rPr>
              <a:t>0</a:t>
            </a:r>
            <a:r>
              <a:rPr lang="en-US" sz="2000"/>
              <a:t>  =  +</a:t>
            </a:r>
          </a:p>
          <a:p>
            <a:r>
              <a:rPr lang="en-US" sz="2000" b="1">
                <a:latin typeface="Courier New" pitchFamily="49" charset="0"/>
              </a:rPr>
              <a:t>1</a:t>
            </a:r>
            <a:r>
              <a:rPr lang="en-US" sz="2000"/>
              <a:t>  =  </a:t>
            </a:r>
            <a:r>
              <a:rPr lang="en-US" sz="2000">
                <a:latin typeface="Symbol" pitchFamily="18" charset="2"/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CB7E05A-5B5F-4A15-85C4-3AAA2BC8E1EC}" type="slidenum">
              <a:rPr lang="en-US"/>
              <a:pPr lvl="1"/>
              <a:t>27</a:t>
            </a:fld>
            <a:endParaRPr lang="en-US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Two’s Complement 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81915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b="1" u="sng" smtClean="0"/>
              <a:t>Example3</a:t>
            </a:r>
            <a:r>
              <a:rPr lang="en-US" smtClean="0"/>
              <a:t>: What is </a:t>
            </a:r>
            <a:r>
              <a:rPr lang="en-US" b="1" smtClean="0"/>
              <a:t>0110101</a:t>
            </a:r>
            <a:r>
              <a:rPr lang="en-US" baseline="-25000" smtClean="0"/>
              <a:t>2 </a:t>
            </a:r>
            <a:r>
              <a:rPr lang="en-US" smtClean="0"/>
              <a:t>in decimal?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		 What is it’s 2’s complement?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7624E9C-0A14-4118-B944-77755384AB2C}" type="slidenum">
              <a:rPr lang="en-US"/>
              <a:pPr lvl="1"/>
              <a:t>28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Two’s Complement 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04925"/>
            <a:ext cx="8737600" cy="2855913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u="sng" smtClean="0"/>
              <a:t>Example3</a:t>
            </a:r>
            <a:r>
              <a:rPr lang="en-US" smtClean="0"/>
              <a:t>: What is </a:t>
            </a:r>
            <a:r>
              <a:rPr lang="en-US" b="1" smtClean="0"/>
              <a:t>0110101</a:t>
            </a:r>
            <a:r>
              <a:rPr lang="en-US" baseline="-25000" smtClean="0"/>
              <a:t>2 </a:t>
            </a:r>
            <a:r>
              <a:rPr lang="en-US" smtClean="0"/>
              <a:t>in decimal?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mtClean="0"/>
              <a:t>			 What is it’s 2’s complement?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mtClean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/>
              <a:t>0110101</a:t>
            </a:r>
            <a:r>
              <a:rPr lang="en-US" baseline="-25000" smtClean="0"/>
              <a:t>2</a:t>
            </a:r>
            <a:r>
              <a:rPr lang="en-US" smtClean="0"/>
              <a:t>  = </a:t>
            </a:r>
            <a:r>
              <a:rPr lang="en-US" sz="2400" smtClean="0"/>
              <a:t>0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6 </a:t>
            </a:r>
            <a:r>
              <a:rPr lang="en-US" sz="2400" b="1" smtClean="0"/>
              <a:t>+ </a:t>
            </a: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5</a:t>
            </a:r>
            <a:r>
              <a:rPr lang="en-US" sz="2400" smtClean="0"/>
              <a:t> </a:t>
            </a:r>
            <a:r>
              <a:rPr lang="en-US" sz="2400" b="1" smtClean="0"/>
              <a:t>+ </a:t>
            </a: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4</a:t>
            </a:r>
            <a:r>
              <a:rPr lang="en-US" sz="2400" smtClean="0"/>
              <a:t> + 0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3</a:t>
            </a:r>
            <a:r>
              <a:rPr lang="en-US" sz="2400" smtClean="0"/>
              <a:t> </a:t>
            </a:r>
            <a:r>
              <a:rPr lang="en-US" sz="2400" b="1" smtClean="0"/>
              <a:t>+ </a:t>
            </a: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2</a:t>
            </a:r>
            <a:r>
              <a:rPr lang="en-US" sz="2400" smtClean="0"/>
              <a:t> </a:t>
            </a:r>
            <a:r>
              <a:rPr lang="en-US" sz="2400" b="1" smtClean="0"/>
              <a:t>+ </a:t>
            </a:r>
            <a:r>
              <a:rPr lang="en-US" sz="2400" smtClean="0"/>
              <a:t>0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1</a:t>
            </a:r>
            <a:r>
              <a:rPr lang="en-US" sz="2400" smtClean="0"/>
              <a:t> </a:t>
            </a:r>
            <a:r>
              <a:rPr lang="en-US" sz="2400" b="1" smtClean="0"/>
              <a:t>+ </a:t>
            </a: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0</a:t>
            </a:r>
            <a:r>
              <a:rPr lang="en-US" sz="3200" smtClean="0"/>
              <a:t>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mtClean="0"/>
              <a:t>			  = 53</a:t>
            </a:r>
            <a:r>
              <a:rPr lang="en-US" baseline="-25000" smtClean="0"/>
              <a:t>10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A040A44-5096-49EB-B6E3-CBC5FBB4CB0D}" type="slidenum">
              <a:rPr lang="en-US"/>
              <a:pPr lvl="1"/>
              <a:t>29</a:t>
            </a:fld>
            <a:endParaRPr lang="en-US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Two’s Complement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04925"/>
            <a:ext cx="8737600" cy="2855913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u="sng" smtClean="0"/>
              <a:t>Example3</a:t>
            </a:r>
            <a:r>
              <a:rPr lang="en-US" smtClean="0"/>
              <a:t>: What is </a:t>
            </a:r>
            <a:r>
              <a:rPr lang="en-US" b="1" smtClean="0"/>
              <a:t>0110101</a:t>
            </a:r>
            <a:r>
              <a:rPr lang="en-US" baseline="-25000" smtClean="0"/>
              <a:t>2 </a:t>
            </a:r>
            <a:r>
              <a:rPr lang="en-US" smtClean="0"/>
              <a:t>in decimal?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mtClean="0"/>
              <a:t>			 What is it’s 2’s complement?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mtClean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/>
              <a:t>0110101</a:t>
            </a:r>
            <a:r>
              <a:rPr lang="en-US" baseline="-25000" smtClean="0"/>
              <a:t>2</a:t>
            </a:r>
            <a:r>
              <a:rPr lang="en-US" smtClean="0"/>
              <a:t>  = </a:t>
            </a:r>
            <a:r>
              <a:rPr lang="en-US" sz="2400" smtClean="0"/>
              <a:t>0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6 </a:t>
            </a:r>
            <a:r>
              <a:rPr lang="en-US" sz="2400" b="1" smtClean="0"/>
              <a:t>+ </a:t>
            </a: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5</a:t>
            </a:r>
            <a:r>
              <a:rPr lang="en-US" sz="2400" smtClean="0"/>
              <a:t> </a:t>
            </a:r>
            <a:r>
              <a:rPr lang="en-US" sz="2400" b="1" smtClean="0"/>
              <a:t>+ </a:t>
            </a: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4</a:t>
            </a:r>
            <a:r>
              <a:rPr lang="en-US" sz="2400" smtClean="0"/>
              <a:t> + 0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3</a:t>
            </a:r>
            <a:r>
              <a:rPr lang="en-US" sz="2400" smtClean="0"/>
              <a:t> </a:t>
            </a:r>
            <a:r>
              <a:rPr lang="en-US" sz="2400" b="1" smtClean="0"/>
              <a:t>+ </a:t>
            </a: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2</a:t>
            </a:r>
            <a:r>
              <a:rPr lang="en-US" sz="2400" smtClean="0"/>
              <a:t> </a:t>
            </a:r>
            <a:r>
              <a:rPr lang="en-US" sz="2400" b="1" smtClean="0"/>
              <a:t>+ </a:t>
            </a:r>
            <a:r>
              <a:rPr lang="en-US" sz="2400" smtClean="0"/>
              <a:t>0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1</a:t>
            </a:r>
            <a:r>
              <a:rPr lang="en-US" sz="2400" smtClean="0"/>
              <a:t> </a:t>
            </a:r>
            <a:r>
              <a:rPr lang="en-US" sz="2400" b="1" smtClean="0"/>
              <a:t>+ </a:t>
            </a: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2</a:t>
            </a:r>
            <a:r>
              <a:rPr lang="en-US" sz="2400" baseline="30000" smtClean="0"/>
              <a:t>0</a:t>
            </a:r>
            <a:r>
              <a:rPr lang="en-US" sz="3200" smtClean="0"/>
              <a:t>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mtClean="0"/>
              <a:t>			  = 53</a:t>
            </a:r>
            <a:r>
              <a:rPr lang="en-US" baseline="-25000" smtClean="0"/>
              <a:t>10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mtClean="0"/>
          </a:p>
        </p:txBody>
      </p:sp>
      <p:sp>
        <p:nvSpPr>
          <p:cNvPr id="1041412" name="Text Box 4"/>
          <p:cNvSpPr txBox="1">
            <a:spLocks noChangeArrowheads="1"/>
          </p:cNvSpPr>
          <p:nvPr/>
        </p:nvSpPr>
        <p:spPr bwMode="auto">
          <a:xfrm>
            <a:off x="990600" y="4143375"/>
            <a:ext cx="71628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sz="2400">
                <a:latin typeface="CourierPS" pitchFamily="49" charset="0"/>
              </a:rPr>
              <a:t>		</a:t>
            </a:r>
            <a:r>
              <a:rPr lang="en-US" sz="2800" b="1">
                <a:latin typeface="CourierPS" pitchFamily="49" charset="0"/>
              </a:rPr>
              <a:t>0110101	</a:t>
            </a:r>
            <a:r>
              <a:rPr lang="en-US" sz="2400">
                <a:latin typeface="Arial" charset="0"/>
              </a:rPr>
              <a:t>(53)</a:t>
            </a:r>
            <a:r>
              <a:rPr lang="en-US" sz="2400">
                <a:latin typeface="Franklin Gothic Book" pitchFamily="34" charset="0"/>
              </a:rPr>
              <a:t>		</a:t>
            </a:r>
            <a:endParaRPr lang="en-US" sz="2400">
              <a:latin typeface="Arial" charset="0"/>
            </a:endParaRPr>
          </a:p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sz="2400">
                <a:latin typeface="Franklin Gothic Book" pitchFamily="34" charset="0"/>
              </a:rPr>
              <a:t>		</a:t>
            </a:r>
            <a:r>
              <a:rPr lang="en-US" sz="2800" b="1">
                <a:latin typeface="CourierPS" pitchFamily="49" charset="0"/>
              </a:rPr>
              <a:t>1001010	</a:t>
            </a:r>
            <a:r>
              <a:rPr lang="en-US" sz="1800">
                <a:latin typeface="Arial" charset="0"/>
              </a:rPr>
              <a:t>(1’s comp)</a:t>
            </a:r>
            <a:r>
              <a:rPr lang="en-US" sz="1800">
                <a:latin typeface="Franklin Gothic Book" pitchFamily="34" charset="0"/>
              </a:rPr>
              <a:t>	</a:t>
            </a:r>
            <a:r>
              <a:rPr lang="en-US" sz="2800">
                <a:latin typeface="CourierPS" pitchFamily="49" charset="0"/>
              </a:rPr>
              <a:t>		</a:t>
            </a:r>
            <a:endParaRPr lang="en-US" sz="1800">
              <a:latin typeface="Arial" charset="0"/>
            </a:endParaRPr>
          </a:p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sz="2800" b="1">
                <a:latin typeface="CourierPS" pitchFamily="49" charset="0"/>
              </a:rPr>
              <a:t>	+</a:t>
            </a:r>
            <a:r>
              <a:rPr lang="en-US" sz="2800" b="1" u="sng">
                <a:latin typeface="CourierPS" pitchFamily="49" charset="0"/>
              </a:rPr>
              <a:t>	      1</a:t>
            </a:r>
            <a:r>
              <a:rPr lang="en-US" sz="2800" b="1">
                <a:latin typeface="CourierPS" pitchFamily="49" charset="0"/>
              </a:rPr>
              <a:t>	</a:t>
            </a:r>
            <a:r>
              <a:rPr lang="en-US" sz="2400">
                <a:latin typeface="Franklin Gothic Book" pitchFamily="34" charset="0"/>
              </a:rPr>
              <a:t>	</a:t>
            </a:r>
            <a:r>
              <a:rPr lang="en-US" sz="2800" b="1">
                <a:latin typeface="CourierPS" pitchFamily="49" charset="0"/>
              </a:rPr>
              <a:t>	</a:t>
            </a:r>
            <a:endParaRPr lang="en-US" sz="2400">
              <a:latin typeface="Franklin Gothic Book" pitchFamily="34" charset="0"/>
            </a:endParaRPr>
          </a:p>
          <a:p>
            <a:pPr algn="l">
              <a:tabLst>
                <a:tab pos="565150" algn="r"/>
                <a:tab pos="1771650" algn="r"/>
                <a:tab pos="1993900" algn="l"/>
                <a:tab pos="3721100" algn="r"/>
                <a:tab pos="4851400" algn="r"/>
                <a:tab pos="5149850" algn="l"/>
              </a:tabLst>
            </a:pPr>
            <a:r>
              <a:rPr lang="en-US" sz="2800" b="1">
                <a:latin typeface="CourierPS" pitchFamily="49" charset="0"/>
              </a:rPr>
              <a:t>		1001011	</a:t>
            </a:r>
            <a:r>
              <a:rPr lang="en-US" sz="2400">
                <a:latin typeface="Arial" charset="0"/>
              </a:rPr>
              <a:t>(-53)</a:t>
            </a:r>
            <a:r>
              <a:rPr lang="en-US" sz="2400">
                <a:latin typeface="Franklin Gothic Book" pitchFamily="34" charset="0"/>
              </a:rPr>
              <a:t>	</a:t>
            </a:r>
            <a:r>
              <a:rPr lang="en-US" sz="2800" b="1">
                <a:latin typeface="CourierPS" pitchFamily="49" charset="0"/>
              </a:rPr>
              <a:t>	</a:t>
            </a:r>
            <a:r>
              <a:rPr lang="en-US" sz="2400">
                <a:latin typeface="Franklin Gothic Book" pitchFamily="34" charset="0"/>
              </a:rPr>
              <a:t>	</a:t>
            </a:r>
            <a:endParaRPr lang="en-US" sz="2400">
              <a:latin typeface="Arial" charset="0"/>
            </a:endParaRPr>
          </a:p>
        </p:txBody>
      </p:sp>
      <p:sp>
        <p:nvSpPr>
          <p:cNvPr id="1041413" name="AutoShape 5"/>
          <p:cNvSpPr>
            <a:spLocks noChangeArrowheads="1"/>
          </p:cNvSpPr>
          <p:nvPr/>
        </p:nvSpPr>
        <p:spPr bwMode="auto">
          <a:xfrm>
            <a:off x="1219200" y="4371975"/>
            <a:ext cx="381000" cy="533400"/>
          </a:xfrm>
          <a:prstGeom prst="curvedRightArrow">
            <a:avLst>
              <a:gd name="adj1" fmla="val 28000"/>
              <a:gd name="adj2" fmla="val 56000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41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1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412" grpId="0" autoUpdateAnimBg="0"/>
      <p:bldP spid="10414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14340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6C385D9-0DD7-4AB8-BA78-2E651EB88E09}" type="slidenum">
              <a:rPr lang="en-US"/>
              <a:pPr lvl="1"/>
              <a:t>3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Lecture 19 – Binary Numbers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ECEn/CS 124</a:t>
            </a:r>
          </a:p>
        </p:txBody>
      </p:sp>
      <p:sp>
        <p:nvSpPr>
          <p:cNvPr id="410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 – Chapter 2</a:t>
            </a:r>
          </a:p>
        </p:txBody>
      </p:sp>
      <p:sp>
        <p:nvSpPr>
          <p:cNvPr id="410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603B41B-5EE8-4DCE-B081-0B8F13C15186}" type="slidenum">
              <a:rPr lang="en-US"/>
              <a:pPr lvl="1"/>
              <a:t>30</a:t>
            </a:fld>
            <a:endParaRPr lang="en-US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2’s Complement</a:t>
            </a:r>
            <a:endParaRPr lang="en-US" sz="2800" smtClean="0"/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04925"/>
            <a:ext cx="8356600" cy="491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Positional number representation with a twist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solidFill>
                  <a:srgbClr val="800000"/>
                </a:solidFill>
              </a:rPr>
              <a:t>MSB</a:t>
            </a:r>
            <a:r>
              <a:rPr lang="en-US" sz="2000" smtClean="0"/>
              <a:t> has a </a:t>
            </a:r>
            <a:r>
              <a:rPr lang="en-US" sz="2000" i="1" smtClean="0">
                <a:solidFill>
                  <a:srgbClr val="800000"/>
                </a:solidFill>
              </a:rPr>
              <a:t>negative</a:t>
            </a:r>
            <a:r>
              <a:rPr lang="en-US" sz="2000" smtClean="0">
                <a:solidFill>
                  <a:srgbClr val="800000"/>
                </a:solidFill>
              </a:rPr>
              <a:t> </a:t>
            </a:r>
            <a:r>
              <a:rPr lang="en-US" sz="2000" smtClean="0"/>
              <a:t>weight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2000" i="1" smtClean="0"/>
          </a:p>
          <a:p>
            <a:pPr lvl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1050925" y="2362200"/>
            <a:ext cx="3349625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0110 =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6</a:t>
            </a:r>
          </a:p>
        </p:txBody>
      </p:sp>
      <p:sp>
        <p:nvSpPr>
          <p:cNvPr id="4105" name="Text Box 5"/>
          <p:cNvSpPr txBox="1">
            <a:spLocks noChangeArrowheads="1"/>
          </p:cNvSpPr>
          <p:nvPr/>
        </p:nvSpPr>
        <p:spPr bwMode="auto">
          <a:xfrm>
            <a:off x="1071563" y="2819400"/>
            <a:ext cx="4567237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1110 = -2</a:t>
            </a:r>
            <a:r>
              <a:rPr lang="en-US" sz="2400" b="1" baseline="30000">
                <a:latin typeface="Courier New" pitchFamily="49" charset="0"/>
              </a:rPr>
              <a:t>3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-2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900738" y="2574925"/>
          <a:ext cx="2862262" cy="425450"/>
        </p:xfrm>
        <a:graphic>
          <a:graphicData uri="http://schemas.openxmlformats.org/presentationml/2006/ole">
            <p:oleObj spid="_x0000_s66562" name="Equation" r:id="rId3" imgW="1536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ECEn/CS 124</a:t>
            </a:r>
          </a:p>
        </p:txBody>
      </p:sp>
      <p:sp>
        <p:nvSpPr>
          <p:cNvPr id="512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 – Chapter 2</a:t>
            </a:r>
          </a:p>
        </p:txBody>
      </p:sp>
      <p:sp>
        <p:nvSpPr>
          <p:cNvPr id="512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92D3659-4526-463C-8A82-2DAE29191E36}" type="slidenum">
              <a:rPr lang="en-US"/>
              <a:pPr lvl="1"/>
              <a:t>31</a:t>
            </a:fld>
            <a:endParaRPr lang="en-US"/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2’s Complement</a:t>
            </a:r>
            <a:endParaRPr lang="en-US" sz="2800" smtClean="0"/>
          </a:p>
        </p:txBody>
      </p:sp>
      <p:sp>
        <p:nvSpPr>
          <p:cNvPr id="51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04925"/>
            <a:ext cx="8356600" cy="491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Positional number representation with a twist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solidFill>
                  <a:srgbClr val="800000"/>
                </a:solidFill>
              </a:rPr>
              <a:t>MSB</a:t>
            </a:r>
            <a:r>
              <a:rPr lang="en-US" sz="2000" smtClean="0"/>
              <a:t> has a </a:t>
            </a:r>
            <a:r>
              <a:rPr lang="en-US" sz="2000" i="1" smtClean="0">
                <a:solidFill>
                  <a:srgbClr val="800000"/>
                </a:solidFill>
              </a:rPr>
              <a:t>negative</a:t>
            </a:r>
            <a:r>
              <a:rPr lang="en-US" sz="2000" smtClean="0">
                <a:solidFill>
                  <a:srgbClr val="800000"/>
                </a:solidFill>
              </a:rPr>
              <a:t> </a:t>
            </a:r>
            <a:r>
              <a:rPr lang="en-US" sz="2000" smtClean="0"/>
              <a:t>weight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2000" i="1" smtClean="0"/>
          </a:p>
          <a:p>
            <a:pPr lvl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1050925" y="2362200"/>
            <a:ext cx="3349625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0110 =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6</a:t>
            </a:r>
          </a:p>
        </p:txBody>
      </p:sp>
      <p:sp>
        <p:nvSpPr>
          <p:cNvPr id="5130" name="Text Box 5"/>
          <p:cNvSpPr txBox="1">
            <a:spLocks noChangeArrowheads="1"/>
          </p:cNvSpPr>
          <p:nvPr/>
        </p:nvSpPr>
        <p:spPr bwMode="auto">
          <a:xfrm>
            <a:off x="1071563" y="2819400"/>
            <a:ext cx="4567237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1110 = -2</a:t>
            </a:r>
            <a:r>
              <a:rPr lang="en-US" sz="2400" b="1" baseline="30000">
                <a:latin typeface="Courier New" pitchFamily="49" charset="0"/>
              </a:rPr>
              <a:t>3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-2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900738" y="2574925"/>
          <a:ext cx="2862262" cy="425450"/>
        </p:xfrm>
        <a:graphic>
          <a:graphicData uri="http://schemas.openxmlformats.org/presentationml/2006/ole">
            <p:oleObj spid="_x0000_s67586" name="Equation" r:id="rId3" imgW="1536480" imgH="22860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2895600" y="3714750"/>
          <a:ext cx="3505200" cy="520700"/>
        </p:xfrm>
        <a:graphic>
          <a:graphicData uri="http://schemas.openxmlformats.org/presentationml/2006/ole">
            <p:oleObj spid="_x0000_s67587" name="Equation" r:id="rId4" imgW="1536480" imgH="228600" progId="Equation.3">
              <p:embed/>
            </p:oleObj>
          </a:graphicData>
        </a:graphic>
      </p:graphicFrame>
      <p:sp>
        <p:nvSpPr>
          <p:cNvPr id="5131" name="Oval 8"/>
          <p:cNvSpPr>
            <a:spLocks noChangeArrowheads="1"/>
          </p:cNvSpPr>
          <p:nvPr/>
        </p:nvSpPr>
        <p:spPr bwMode="auto">
          <a:xfrm>
            <a:off x="2895600" y="3683000"/>
            <a:ext cx="914400" cy="5461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Text Box 10"/>
          <p:cNvSpPr txBox="1">
            <a:spLocks noChangeArrowheads="1"/>
          </p:cNvSpPr>
          <p:nvPr/>
        </p:nvSpPr>
        <p:spPr bwMode="auto">
          <a:xfrm>
            <a:off x="3324225" y="4824413"/>
            <a:ext cx="2149475" cy="3492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–MSB                            </a:t>
            </a:r>
          </a:p>
        </p:txBody>
      </p:sp>
      <p:cxnSp>
        <p:nvCxnSpPr>
          <p:cNvPr id="5133" name="AutoShape 11"/>
          <p:cNvCxnSpPr>
            <a:cxnSpLocks noChangeShapeType="1"/>
            <a:stCxn id="5131" idx="4"/>
          </p:cNvCxnSpPr>
          <p:nvPr/>
        </p:nvCxnSpPr>
        <p:spPr bwMode="auto">
          <a:xfrm>
            <a:off x="3352800" y="4243388"/>
            <a:ext cx="215900" cy="6080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ECEn/CS 124</a:t>
            </a:r>
          </a:p>
        </p:txBody>
      </p:sp>
      <p:sp>
        <p:nvSpPr>
          <p:cNvPr id="614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 – Chapter 2</a:t>
            </a:r>
          </a:p>
        </p:txBody>
      </p:sp>
      <p:sp>
        <p:nvSpPr>
          <p:cNvPr id="615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6315C90-49C8-4FA1-80D7-7D29EECEB961}" type="slidenum">
              <a:rPr lang="en-US"/>
              <a:pPr lvl="1"/>
              <a:t>32</a:t>
            </a:fld>
            <a:endParaRPr lang="en-US"/>
          </a:p>
        </p:txBody>
      </p:sp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2’s Complement</a:t>
            </a:r>
            <a:endParaRPr lang="en-US" sz="2800" smtClean="0"/>
          </a:p>
        </p:txBody>
      </p:sp>
      <p:sp>
        <p:nvSpPr>
          <p:cNvPr id="61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04925"/>
            <a:ext cx="8356600" cy="491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Positional number representation with a twist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solidFill>
                  <a:srgbClr val="800000"/>
                </a:solidFill>
              </a:rPr>
              <a:t>MSB</a:t>
            </a:r>
            <a:r>
              <a:rPr lang="en-US" sz="2000" smtClean="0"/>
              <a:t> has a </a:t>
            </a:r>
            <a:r>
              <a:rPr lang="en-US" sz="2000" i="1" smtClean="0">
                <a:solidFill>
                  <a:srgbClr val="800000"/>
                </a:solidFill>
              </a:rPr>
              <a:t>negative</a:t>
            </a:r>
            <a:r>
              <a:rPr lang="en-US" sz="2000" smtClean="0">
                <a:solidFill>
                  <a:srgbClr val="800000"/>
                </a:solidFill>
              </a:rPr>
              <a:t> </a:t>
            </a:r>
            <a:r>
              <a:rPr lang="en-US" sz="2000" smtClean="0"/>
              <a:t>weight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2000" i="1" smtClean="0"/>
          </a:p>
          <a:p>
            <a:pPr lvl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6153" name="Text Box 4"/>
          <p:cNvSpPr txBox="1">
            <a:spLocks noChangeArrowheads="1"/>
          </p:cNvSpPr>
          <p:nvPr/>
        </p:nvSpPr>
        <p:spPr bwMode="auto">
          <a:xfrm>
            <a:off x="1050925" y="2362200"/>
            <a:ext cx="3349625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0110 =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6</a:t>
            </a:r>
          </a:p>
        </p:txBody>
      </p:sp>
      <p:sp>
        <p:nvSpPr>
          <p:cNvPr id="6154" name="Text Box 5"/>
          <p:cNvSpPr txBox="1">
            <a:spLocks noChangeArrowheads="1"/>
          </p:cNvSpPr>
          <p:nvPr/>
        </p:nvSpPr>
        <p:spPr bwMode="auto">
          <a:xfrm>
            <a:off x="1071563" y="2819400"/>
            <a:ext cx="4567237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1110 = -2</a:t>
            </a:r>
            <a:r>
              <a:rPr lang="en-US" sz="2400" b="1" baseline="30000">
                <a:latin typeface="Courier New" pitchFamily="49" charset="0"/>
              </a:rPr>
              <a:t>3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-2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5900738" y="2574925"/>
          <a:ext cx="2862262" cy="425450"/>
        </p:xfrm>
        <a:graphic>
          <a:graphicData uri="http://schemas.openxmlformats.org/presentationml/2006/ole">
            <p:oleObj spid="_x0000_s68610" name="Equation" r:id="rId3" imgW="1536480" imgH="22860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2895600" y="3714750"/>
          <a:ext cx="3505200" cy="520700"/>
        </p:xfrm>
        <a:graphic>
          <a:graphicData uri="http://schemas.openxmlformats.org/presentationml/2006/ole">
            <p:oleObj spid="_x0000_s68611" name="Equation" r:id="rId4" imgW="1536480" imgH="228600" progId="Equation.3">
              <p:embed/>
            </p:oleObj>
          </a:graphicData>
        </a:graphic>
      </p:graphicFrame>
      <p:sp>
        <p:nvSpPr>
          <p:cNvPr id="6155" name="Oval 8"/>
          <p:cNvSpPr>
            <a:spLocks noChangeArrowheads="1"/>
          </p:cNvSpPr>
          <p:nvPr/>
        </p:nvSpPr>
        <p:spPr bwMode="auto">
          <a:xfrm>
            <a:off x="2895600" y="3683000"/>
            <a:ext cx="914400" cy="5461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Oval 9"/>
          <p:cNvSpPr>
            <a:spLocks noChangeArrowheads="1"/>
          </p:cNvSpPr>
          <p:nvPr/>
        </p:nvSpPr>
        <p:spPr bwMode="auto">
          <a:xfrm>
            <a:off x="3810000" y="3635375"/>
            <a:ext cx="2667000" cy="655638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Text Box 10"/>
          <p:cNvSpPr txBox="1">
            <a:spLocks noChangeArrowheads="1"/>
          </p:cNvSpPr>
          <p:nvPr/>
        </p:nvSpPr>
        <p:spPr bwMode="auto">
          <a:xfrm>
            <a:off x="3341688" y="4824413"/>
            <a:ext cx="2116137" cy="3492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–MSB + remaining bits</a:t>
            </a:r>
          </a:p>
        </p:txBody>
      </p:sp>
      <p:cxnSp>
        <p:nvCxnSpPr>
          <p:cNvPr id="6158" name="AutoShape 11"/>
          <p:cNvCxnSpPr>
            <a:cxnSpLocks noChangeShapeType="1"/>
            <a:stCxn id="6155" idx="4"/>
          </p:cNvCxnSpPr>
          <p:nvPr/>
        </p:nvCxnSpPr>
        <p:spPr bwMode="auto">
          <a:xfrm>
            <a:off x="3352800" y="4243388"/>
            <a:ext cx="215900" cy="6080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6159" name="AutoShape 12"/>
          <p:cNvCxnSpPr>
            <a:cxnSpLocks noChangeShapeType="1"/>
            <a:stCxn id="6156" idx="4"/>
          </p:cNvCxnSpPr>
          <p:nvPr/>
        </p:nvCxnSpPr>
        <p:spPr bwMode="auto">
          <a:xfrm flipH="1">
            <a:off x="4560888" y="4305300"/>
            <a:ext cx="582612" cy="5794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ECEn/CS 124</a:t>
            </a:r>
          </a:p>
        </p:txBody>
      </p:sp>
      <p:sp>
        <p:nvSpPr>
          <p:cNvPr id="717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 – Chapter 2</a:t>
            </a:r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AB2461C-9C38-498E-A3BF-4E567755A47D}" type="slidenum">
              <a:rPr lang="en-US"/>
              <a:pPr lvl="1"/>
              <a:t>33</a:t>
            </a:fld>
            <a:endParaRPr lang="en-US"/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2’s Complement</a:t>
            </a:r>
            <a:endParaRPr lang="en-US" sz="2800" smtClean="0"/>
          </a:p>
        </p:txBody>
      </p:sp>
      <p:sp>
        <p:nvSpPr>
          <p:cNvPr id="71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04925"/>
            <a:ext cx="8356600" cy="491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Positional number representation with a twist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solidFill>
                  <a:srgbClr val="800000"/>
                </a:solidFill>
              </a:rPr>
              <a:t>MSB</a:t>
            </a:r>
            <a:r>
              <a:rPr lang="en-US" sz="2000" smtClean="0"/>
              <a:t> has a </a:t>
            </a:r>
            <a:r>
              <a:rPr lang="en-US" sz="2000" i="1" smtClean="0">
                <a:solidFill>
                  <a:srgbClr val="800000"/>
                </a:solidFill>
              </a:rPr>
              <a:t>negative</a:t>
            </a:r>
            <a:r>
              <a:rPr lang="en-US" sz="2000" smtClean="0">
                <a:solidFill>
                  <a:srgbClr val="800000"/>
                </a:solidFill>
              </a:rPr>
              <a:t> </a:t>
            </a:r>
            <a:r>
              <a:rPr lang="en-US" sz="2000" smtClean="0"/>
              <a:t>weight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2000" i="1" smtClean="0"/>
          </a:p>
          <a:p>
            <a:pPr lvl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7177" name="Text Box 4"/>
          <p:cNvSpPr txBox="1">
            <a:spLocks noChangeArrowheads="1"/>
          </p:cNvSpPr>
          <p:nvPr/>
        </p:nvSpPr>
        <p:spPr bwMode="auto">
          <a:xfrm>
            <a:off x="1050925" y="2362200"/>
            <a:ext cx="3349625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0110 =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6</a:t>
            </a:r>
          </a:p>
        </p:txBody>
      </p:sp>
      <p:sp>
        <p:nvSpPr>
          <p:cNvPr id="7178" name="Text Box 5"/>
          <p:cNvSpPr txBox="1">
            <a:spLocks noChangeArrowheads="1"/>
          </p:cNvSpPr>
          <p:nvPr/>
        </p:nvSpPr>
        <p:spPr bwMode="auto">
          <a:xfrm>
            <a:off x="1071563" y="2819400"/>
            <a:ext cx="4567237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1110 = -2</a:t>
            </a:r>
            <a:r>
              <a:rPr lang="en-US" sz="2400" b="1" baseline="30000">
                <a:latin typeface="Courier New" pitchFamily="49" charset="0"/>
              </a:rPr>
              <a:t>3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-2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5900738" y="2574925"/>
          <a:ext cx="2862262" cy="425450"/>
        </p:xfrm>
        <a:graphic>
          <a:graphicData uri="http://schemas.openxmlformats.org/presentationml/2006/ole">
            <p:oleObj spid="_x0000_s69634" name="Equation" r:id="rId3" imgW="1536480" imgH="228600" progId="Equation.3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2895600" y="3714750"/>
          <a:ext cx="3505200" cy="520700"/>
        </p:xfrm>
        <a:graphic>
          <a:graphicData uri="http://schemas.openxmlformats.org/presentationml/2006/ole">
            <p:oleObj spid="_x0000_s69635" name="Equation" r:id="rId4" imgW="1536480" imgH="228600" progId="Equation.3">
              <p:embed/>
            </p:oleObj>
          </a:graphicData>
        </a:graphic>
      </p:graphicFrame>
      <p:sp>
        <p:nvSpPr>
          <p:cNvPr id="7179" name="Oval 8"/>
          <p:cNvSpPr>
            <a:spLocks noChangeArrowheads="1"/>
          </p:cNvSpPr>
          <p:nvPr/>
        </p:nvSpPr>
        <p:spPr bwMode="auto">
          <a:xfrm>
            <a:off x="2895600" y="3683000"/>
            <a:ext cx="914400" cy="5461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Oval 9"/>
          <p:cNvSpPr>
            <a:spLocks noChangeArrowheads="1"/>
          </p:cNvSpPr>
          <p:nvPr/>
        </p:nvSpPr>
        <p:spPr bwMode="auto">
          <a:xfrm>
            <a:off x="3810000" y="3635375"/>
            <a:ext cx="2667000" cy="655638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Text Box 10"/>
          <p:cNvSpPr txBox="1">
            <a:spLocks noChangeArrowheads="1"/>
          </p:cNvSpPr>
          <p:nvPr/>
        </p:nvSpPr>
        <p:spPr bwMode="auto">
          <a:xfrm>
            <a:off x="3341688" y="4824413"/>
            <a:ext cx="2116137" cy="3492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–MSB + remaining bits</a:t>
            </a:r>
          </a:p>
        </p:txBody>
      </p:sp>
      <p:cxnSp>
        <p:nvCxnSpPr>
          <p:cNvPr id="7182" name="AutoShape 11"/>
          <p:cNvCxnSpPr>
            <a:cxnSpLocks noChangeShapeType="1"/>
            <a:stCxn id="7179" idx="4"/>
          </p:cNvCxnSpPr>
          <p:nvPr/>
        </p:nvCxnSpPr>
        <p:spPr bwMode="auto">
          <a:xfrm>
            <a:off x="3352800" y="4243388"/>
            <a:ext cx="215900" cy="6080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7183" name="AutoShape 12"/>
          <p:cNvCxnSpPr>
            <a:cxnSpLocks noChangeShapeType="1"/>
            <a:stCxn id="7180" idx="4"/>
          </p:cNvCxnSpPr>
          <p:nvPr/>
        </p:nvCxnSpPr>
        <p:spPr bwMode="auto">
          <a:xfrm flipH="1">
            <a:off x="4560888" y="4305300"/>
            <a:ext cx="582612" cy="5794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7184" name="Text Box 13"/>
          <p:cNvSpPr txBox="1">
            <a:spLocks noChangeArrowheads="1"/>
          </p:cNvSpPr>
          <p:nvPr/>
        </p:nvSpPr>
        <p:spPr bwMode="auto">
          <a:xfrm>
            <a:off x="849313" y="5453063"/>
            <a:ext cx="14033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Courier New" pitchFamily="49" charset="0"/>
              </a:rPr>
              <a:t>11111111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ECEn/CS 124</a:t>
            </a:r>
          </a:p>
        </p:txBody>
      </p:sp>
      <p:sp>
        <p:nvSpPr>
          <p:cNvPr id="819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 – Chapter 2</a:t>
            </a:r>
          </a:p>
        </p:txBody>
      </p:sp>
      <p:sp>
        <p:nvSpPr>
          <p:cNvPr id="819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56EA4B7-7FE0-4595-9151-FEEC8F513013}" type="slidenum">
              <a:rPr lang="en-US"/>
              <a:pPr lvl="1"/>
              <a:t>34</a:t>
            </a:fld>
            <a:endParaRPr lang="en-US"/>
          </a:p>
        </p:txBody>
      </p: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2’s Complement</a:t>
            </a:r>
            <a:endParaRPr lang="en-US" sz="2800" smtClean="0"/>
          </a:p>
        </p:txBody>
      </p:sp>
      <p:sp>
        <p:nvSpPr>
          <p:cNvPr id="82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04925"/>
            <a:ext cx="8356600" cy="491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Positional number representation with a twist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solidFill>
                  <a:srgbClr val="800000"/>
                </a:solidFill>
              </a:rPr>
              <a:t>MSB</a:t>
            </a:r>
            <a:r>
              <a:rPr lang="en-US" sz="2000" smtClean="0"/>
              <a:t> has a </a:t>
            </a:r>
            <a:r>
              <a:rPr lang="en-US" sz="2000" i="1" smtClean="0">
                <a:solidFill>
                  <a:srgbClr val="800000"/>
                </a:solidFill>
              </a:rPr>
              <a:t>negative</a:t>
            </a:r>
            <a:r>
              <a:rPr lang="en-US" sz="2000" smtClean="0">
                <a:solidFill>
                  <a:srgbClr val="800000"/>
                </a:solidFill>
              </a:rPr>
              <a:t> </a:t>
            </a:r>
            <a:r>
              <a:rPr lang="en-US" sz="2000" smtClean="0"/>
              <a:t>weight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2000" i="1" smtClean="0"/>
          </a:p>
          <a:p>
            <a:pPr lvl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8201" name="Text Box 4"/>
          <p:cNvSpPr txBox="1">
            <a:spLocks noChangeArrowheads="1"/>
          </p:cNvSpPr>
          <p:nvPr/>
        </p:nvSpPr>
        <p:spPr bwMode="auto">
          <a:xfrm>
            <a:off x="1050925" y="2362200"/>
            <a:ext cx="3349625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0110 =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6</a:t>
            </a:r>
          </a:p>
        </p:txBody>
      </p:sp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1071563" y="2819400"/>
            <a:ext cx="4567237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1110 = -2</a:t>
            </a:r>
            <a:r>
              <a:rPr lang="en-US" sz="2400" b="1" baseline="30000">
                <a:latin typeface="Courier New" pitchFamily="49" charset="0"/>
              </a:rPr>
              <a:t>3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-2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5900738" y="2574925"/>
          <a:ext cx="2862262" cy="425450"/>
        </p:xfrm>
        <a:graphic>
          <a:graphicData uri="http://schemas.openxmlformats.org/presentationml/2006/ole">
            <p:oleObj spid="_x0000_s70658" name="Equation" r:id="rId3" imgW="1536480" imgH="228600" progId="Equation.3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2895600" y="3714750"/>
          <a:ext cx="3505200" cy="520700"/>
        </p:xfrm>
        <a:graphic>
          <a:graphicData uri="http://schemas.openxmlformats.org/presentationml/2006/ole">
            <p:oleObj spid="_x0000_s70659" name="Equation" r:id="rId4" imgW="1536480" imgH="228600" progId="Equation.3">
              <p:embed/>
            </p:oleObj>
          </a:graphicData>
        </a:graphic>
      </p:graphicFrame>
      <p:sp>
        <p:nvSpPr>
          <p:cNvPr id="8203" name="Oval 8"/>
          <p:cNvSpPr>
            <a:spLocks noChangeArrowheads="1"/>
          </p:cNvSpPr>
          <p:nvPr/>
        </p:nvSpPr>
        <p:spPr bwMode="auto">
          <a:xfrm>
            <a:off x="2895600" y="3683000"/>
            <a:ext cx="914400" cy="5461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9"/>
          <p:cNvSpPr>
            <a:spLocks noChangeArrowheads="1"/>
          </p:cNvSpPr>
          <p:nvPr/>
        </p:nvSpPr>
        <p:spPr bwMode="auto">
          <a:xfrm>
            <a:off x="3810000" y="3635375"/>
            <a:ext cx="2667000" cy="655638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Text Box 10"/>
          <p:cNvSpPr txBox="1">
            <a:spLocks noChangeArrowheads="1"/>
          </p:cNvSpPr>
          <p:nvPr/>
        </p:nvSpPr>
        <p:spPr bwMode="auto">
          <a:xfrm>
            <a:off x="3341688" y="4824413"/>
            <a:ext cx="2116137" cy="3492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–MSB + remaining bits</a:t>
            </a:r>
          </a:p>
        </p:txBody>
      </p:sp>
      <p:cxnSp>
        <p:nvCxnSpPr>
          <p:cNvPr id="8206" name="AutoShape 11"/>
          <p:cNvCxnSpPr>
            <a:cxnSpLocks noChangeShapeType="1"/>
            <a:stCxn id="8203" idx="4"/>
          </p:cNvCxnSpPr>
          <p:nvPr/>
        </p:nvCxnSpPr>
        <p:spPr bwMode="auto">
          <a:xfrm>
            <a:off x="3352800" y="4243388"/>
            <a:ext cx="215900" cy="6080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8207" name="AutoShape 12"/>
          <p:cNvCxnSpPr>
            <a:cxnSpLocks noChangeShapeType="1"/>
            <a:stCxn id="8204" idx="4"/>
          </p:cNvCxnSpPr>
          <p:nvPr/>
        </p:nvCxnSpPr>
        <p:spPr bwMode="auto">
          <a:xfrm flipH="1">
            <a:off x="4560888" y="4305300"/>
            <a:ext cx="582612" cy="5794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8208" name="Text Box 13"/>
          <p:cNvSpPr txBox="1">
            <a:spLocks noChangeArrowheads="1"/>
          </p:cNvSpPr>
          <p:nvPr/>
        </p:nvSpPr>
        <p:spPr bwMode="auto">
          <a:xfrm>
            <a:off x="849313" y="5453063"/>
            <a:ext cx="15557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Courier New" pitchFamily="49" charset="0"/>
              </a:rPr>
              <a:t>11111111 </a:t>
            </a:r>
          </a:p>
        </p:txBody>
      </p:sp>
      <p:sp>
        <p:nvSpPr>
          <p:cNvPr id="8209" name="Oval 14"/>
          <p:cNvSpPr>
            <a:spLocks noChangeArrowheads="1"/>
          </p:cNvSpPr>
          <p:nvPr/>
        </p:nvSpPr>
        <p:spPr bwMode="auto">
          <a:xfrm>
            <a:off x="914400" y="5378450"/>
            <a:ext cx="198438" cy="5461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15"/>
          <p:cNvSpPr>
            <a:spLocks noChangeArrowheads="1"/>
          </p:cNvSpPr>
          <p:nvPr/>
        </p:nvSpPr>
        <p:spPr bwMode="auto">
          <a:xfrm>
            <a:off x="1081088" y="5386388"/>
            <a:ext cx="1084262" cy="528637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211" name="AutoShape 16"/>
          <p:cNvCxnSpPr>
            <a:cxnSpLocks noChangeShapeType="1"/>
            <a:stCxn id="8209" idx="0"/>
          </p:cNvCxnSpPr>
          <p:nvPr/>
        </p:nvCxnSpPr>
        <p:spPr bwMode="auto">
          <a:xfrm flipV="1">
            <a:off x="1014413" y="5110163"/>
            <a:ext cx="2241550" cy="254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8212" name="AutoShape 17"/>
          <p:cNvCxnSpPr>
            <a:cxnSpLocks noChangeShapeType="1"/>
            <a:stCxn id="8210" idx="7"/>
          </p:cNvCxnSpPr>
          <p:nvPr/>
        </p:nvCxnSpPr>
        <p:spPr bwMode="auto">
          <a:xfrm flipV="1">
            <a:off x="2006600" y="5121275"/>
            <a:ext cx="2354263" cy="3286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ECEn/CS 124</a:t>
            </a:r>
          </a:p>
        </p:txBody>
      </p:sp>
      <p:sp>
        <p:nvSpPr>
          <p:cNvPr id="922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 – Chapter 2</a:t>
            </a:r>
          </a:p>
        </p:txBody>
      </p:sp>
      <p:sp>
        <p:nvSpPr>
          <p:cNvPr id="92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D6EB305-7B1A-45F6-A719-99361AAB1A12}" type="slidenum">
              <a:rPr lang="en-US"/>
              <a:pPr lvl="1"/>
              <a:t>35</a:t>
            </a:fld>
            <a:endParaRPr lang="en-US"/>
          </a:p>
        </p:txBody>
      </p:sp>
      <p:sp>
        <p:nvSpPr>
          <p:cNvPr id="92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2’s Complement</a:t>
            </a:r>
            <a:endParaRPr lang="en-US" sz="2800" smtClean="0"/>
          </a:p>
        </p:txBody>
      </p:sp>
      <p:sp>
        <p:nvSpPr>
          <p:cNvPr id="92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04925"/>
            <a:ext cx="8356600" cy="491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Positional number representation with a twist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solidFill>
                  <a:srgbClr val="800000"/>
                </a:solidFill>
              </a:rPr>
              <a:t>MSB</a:t>
            </a:r>
            <a:r>
              <a:rPr lang="en-US" sz="2000" smtClean="0"/>
              <a:t> has a </a:t>
            </a:r>
            <a:r>
              <a:rPr lang="en-US" sz="2000" i="1" smtClean="0">
                <a:solidFill>
                  <a:srgbClr val="800000"/>
                </a:solidFill>
              </a:rPr>
              <a:t>negative</a:t>
            </a:r>
            <a:r>
              <a:rPr lang="en-US" sz="2000" smtClean="0">
                <a:solidFill>
                  <a:srgbClr val="800000"/>
                </a:solidFill>
              </a:rPr>
              <a:t> </a:t>
            </a:r>
            <a:r>
              <a:rPr lang="en-US" sz="2000" smtClean="0"/>
              <a:t>weight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2000" i="1" smtClean="0"/>
          </a:p>
          <a:p>
            <a:pPr lvl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9225" name="Text Box 4"/>
          <p:cNvSpPr txBox="1">
            <a:spLocks noChangeArrowheads="1"/>
          </p:cNvSpPr>
          <p:nvPr/>
        </p:nvSpPr>
        <p:spPr bwMode="auto">
          <a:xfrm>
            <a:off x="1050925" y="2362200"/>
            <a:ext cx="3349625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0110 =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6</a:t>
            </a:r>
          </a:p>
        </p:txBody>
      </p:sp>
      <p:sp>
        <p:nvSpPr>
          <p:cNvPr id="9226" name="Text Box 5"/>
          <p:cNvSpPr txBox="1">
            <a:spLocks noChangeArrowheads="1"/>
          </p:cNvSpPr>
          <p:nvPr/>
        </p:nvSpPr>
        <p:spPr bwMode="auto">
          <a:xfrm>
            <a:off x="1071563" y="2819400"/>
            <a:ext cx="4567237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1110 = -2</a:t>
            </a:r>
            <a:r>
              <a:rPr lang="en-US" sz="2400" b="1" baseline="30000">
                <a:latin typeface="Courier New" pitchFamily="49" charset="0"/>
              </a:rPr>
              <a:t>3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-2</a:t>
            </a: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5900738" y="2574925"/>
          <a:ext cx="2862262" cy="425450"/>
        </p:xfrm>
        <a:graphic>
          <a:graphicData uri="http://schemas.openxmlformats.org/presentationml/2006/ole">
            <p:oleObj spid="_x0000_s71682" name="Equation" r:id="rId3" imgW="1536480" imgH="22860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2895600" y="3714750"/>
          <a:ext cx="3505200" cy="520700"/>
        </p:xfrm>
        <a:graphic>
          <a:graphicData uri="http://schemas.openxmlformats.org/presentationml/2006/ole">
            <p:oleObj spid="_x0000_s71683" name="Equation" r:id="rId4" imgW="1536480" imgH="228600" progId="Equation.3">
              <p:embed/>
            </p:oleObj>
          </a:graphicData>
        </a:graphic>
      </p:graphicFrame>
      <p:sp>
        <p:nvSpPr>
          <p:cNvPr id="9227" name="Oval 8"/>
          <p:cNvSpPr>
            <a:spLocks noChangeArrowheads="1"/>
          </p:cNvSpPr>
          <p:nvPr/>
        </p:nvSpPr>
        <p:spPr bwMode="auto">
          <a:xfrm>
            <a:off x="2895600" y="3683000"/>
            <a:ext cx="914400" cy="5461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Oval 9"/>
          <p:cNvSpPr>
            <a:spLocks noChangeArrowheads="1"/>
          </p:cNvSpPr>
          <p:nvPr/>
        </p:nvSpPr>
        <p:spPr bwMode="auto">
          <a:xfrm>
            <a:off x="3810000" y="3635375"/>
            <a:ext cx="2667000" cy="655638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Text Box 10"/>
          <p:cNvSpPr txBox="1">
            <a:spLocks noChangeArrowheads="1"/>
          </p:cNvSpPr>
          <p:nvPr/>
        </p:nvSpPr>
        <p:spPr bwMode="auto">
          <a:xfrm>
            <a:off x="3341688" y="4824413"/>
            <a:ext cx="2116137" cy="3492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–MSB + remaining bits</a:t>
            </a:r>
          </a:p>
        </p:txBody>
      </p:sp>
      <p:cxnSp>
        <p:nvCxnSpPr>
          <p:cNvPr id="9230" name="AutoShape 11"/>
          <p:cNvCxnSpPr>
            <a:cxnSpLocks noChangeShapeType="1"/>
            <a:stCxn id="9227" idx="4"/>
          </p:cNvCxnSpPr>
          <p:nvPr/>
        </p:nvCxnSpPr>
        <p:spPr bwMode="auto">
          <a:xfrm>
            <a:off x="3352800" y="4243388"/>
            <a:ext cx="215900" cy="6080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9231" name="AutoShape 12"/>
          <p:cNvCxnSpPr>
            <a:cxnSpLocks noChangeShapeType="1"/>
            <a:stCxn id="9228" idx="4"/>
          </p:cNvCxnSpPr>
          <p:nvPr/>
        </p:nvCxnSpPr>
        <p:spPr bwMode="auto">
          <a:xfrm flipH="1">
            <a:off x="4560888" y="4305300"/>
            <a:ext cx="582612" cy="5794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9232" name="Text Box 13"/>
          <p:cNvSpPr txBox="1">
            <a:spLocks noChangeArrowheads="1"/>
          </p:cNvSpPr>
          <p:nvPr/>
        </p:nvSpPr>
        <p:spPr bwMode="auto">
          <a:xfrm>
            <a:off x="849313" y="5453063"/>
            <a:ext cx="689610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Courier New" pitchFamily="49" charset="0"/>
              </a:rPr>
              <a:t>11111111 = -2</a:t>
            </a:r>
            <a:r>
              <a:rPr lang="en-US" sz="2000" b="1" baseline="30000">
                <a:latin typeface="Courier New" pitchFamily="49" charset="0"/>
              </a:rPr>
              <a:t>7</a:t>
            </a:r>
            <a:r>
              <a:rPr lang="en-US" sz="2000" b="1">
                <a:latin typeface="Courier New" pitchFamily="49" charset="0"/>
              </a:rPr>
              <a:t> + 2</a:t>
            </a:r>
            <a:r>
              <a:rPr lang="en-US" sz="2000" b="1" baseline="30000">
                <a:latin typeface="Courier New" pitchFamily="49" charset="0"/>
              </a:rPr>
              <a:t>6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5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4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3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2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1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0</a:t>
            </a:r>
            <a:endParaRPr lang="en-US" sz="2000" b="1">
              <a:latin typeface="Courier New" pitchFamily="49" charset="0"/>
            </a:endParaRPr>
          </a:p>
        </p:txBody>
      </p:sp>
      <p:sp>
        <p:nvSpPr>
          <p:cNvPr id="9233" name="Oval 14"/>
          <p:cNvSpPr>
            <a:spLocks noChangeArrowheads="1"/>
          </p:cNvSpPr>
          <p:nvPr/>
        </p:nvSpPr>
        <p:spPr bwMode="auto">
          <a:xfrm>
            <a:off x="914400" y="5378450"/>
            <a:ext cx="198438" cy="5461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Oval 15"/>
          <p:cNvSpPr>
            <a:spLocks noChangeArrowheads="1"/>
          </p:cNvSpPr>
          <p:nvPr/>
        </p:nvSpPr>
        <p:spPr bwMode="auto">
          <a:xfrm>
            <a:off x="1081088" y="5386388"/>
            <a:ext cx="1084262" cy="528637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35" name="AutoShape 16"/>
          <p:cNvCxnSpPr>
            <a:cxnSpLocks noChangeShapeType="1"/>
            <a:stCxn id="9233" idx="0"/>
          </p:cNvCxnSpPr>
          <p:nvPr/>
        </p:nvCxnSpPr>
        <p:spPr bwMode="auto">
          <a:xfrm flipV="1">
            <a:off x="1014413" y="5110163"/>
            <a:ext cx="2241550" cy="254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9236" name="AutoShape 17"/>
          <p:cNvCxnSpPr>
            <a:cxnSpLocks noChangeShapeType="1"/>
            <a:stCxn id="9234" idx="7"/>
          </p:cNvCxnSpPr>
          <p:nvPr/>
        </p:nvCxnSpPr>
        <p:spPr bwMode="auto">
          <a:xfrm flipV="1">
            <a:off x="2006600" y="5121275"/>
            <a:ext cx="2354263" cy="3286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9237" name="Oval 18"/>
          <p:cNvSpPr>
            <a:spLocks noChangeArrowheads="1"/>
          </p:cNvSpPr>
          <p:nvPr/>
        </p:nvSpPr>
        <p:spPr bwMode="auto">
          <a:xfrm>
            <a:off x="2568575" y="5386388"/>
            <a:ext cx="541338" cy="538162"/>
          </a:xfrm>
          <a:prstGeom prst="ellipse">
            <a:avLst/>
          </a:prstGeom>
          <a:noFill/>
          <a:ln w="19050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Oval 19"/>
          <p:cNvSpPr>
            <a:spLocks noChangeArrowheads="1"/>
          </p:cNvSpPr>
          <p:nvPr/>
        </p:nvSpPr>
        <p:spPr bwMode="auto">
          <a:xfrm>
            <a:off x="3363913" y="5356225"/>
            <a:ext cx="4429125" cy="546100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Arc 20"/>
          <p:cNvSpPr>
            <a:spLocks/>
          </p:cNvSpPr>
          <p:nvPr/>
        </p:nvSpPr>
        <p:spPr bwMode="auto">
          <a:xfrm>
            <a:off x="1025525" y="5802313"/>
            <a:ext cx="1870075" cy="385762"/>
          </a:xfrm>
          <a:custGeom>
            <a:avLst/>
            <a:gdLst>
              <a:gd name="T0" fmla="*/ 1870075 w 40222"/>
              <a:gd name="T1" fmla="*/ 105049 h 21600"/>
              <a:gd name="T2" fmla="*/ 0 w 40222"/>
              <a:gd name="T3" fmla="*/ 168217 h 21600"/>
              <a:gd name="T4" fmla="*/ 903747 w 40222"/>
              <a:gd name="T5" fmla="*/ 0 h 21600"/>
              <a:gd name="T6" fmla="*/ 0 60000 65536"/>
              <a:gd name="T7" fmla="*/ 0 60000 65536"/>
              <a:gd name="T8" fmla="*/ 0 60000 65536"/>
              <a:gd name="T9" fmla="*/ 0 w 40222"/>
              <a:gd name="T10" fmla="*/ 0 h 21600"/>
              <a:gd name="T11" fmla="*/ 40222 w 4022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222" h="21600" fill="none" extrusionOk="0">
                <a:moveTo>
                  <a:pt x="40221" y="5881"/>
                </a:moveTo>
                <a:cubicBezTo>
                  <a:pt x="37590" y="15180"/>
                  <a:pt x="29102" y="21599"/>
                  <a:pt x="19438" y="21600"/>
                </a:cubicBezTo>
                <a:cubicBezTo>
                  <a:pt x="11159" y="21600"/>
                  <a:pt x="3609" y="16868"/>
                  <a:pt x="-1" y="9419"/>
                </a:cubicBezTo>
              </a:path>
              <a:path w="40222" h="21600" stroke="0" extrusionOk="0">
                <a:moveTo>
                  <a:pt x="40221" y="5881"/>
                </a:moveTo>
                <a:cubicBezTo>
                  <a:pt x="37590" y="15180"/>
                  <a:pt x="29102" y="21599"/>
                  <a:pt x="19438" y="21600"/>
                </a:cubicBezTo>
                <a:cubicBezTo>
                  <a:pt x="11159" y="21600"/>
                  <a:pt x="3609" y="16868"/>
                  <a:pt x="-1" y="9419"/>
                </a:cubicBezTo>
                <a:lnTo>
                  <a:pt x="19438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Arc 21"/>
          <p:cNvSpPr>
            <a:spLocks/>
          </p:cNvSpPr>
          <p:nvPr/>
        </p:nvSpPr>
        <p:spPr bwMode="auto">
          <a:xfrm>
            <a:off x="1697038" y="5808663"/>
            <a:ext cx="3943350" cy="385762"/>
          </a:xfrm>
          <a:custGeom>
            <a:avLst/>
            <a:gdLst>
              <a:gd name="T0" fmla="*/ 3943350 w 40262"/>
              <a:gd name="T1" fmla="*/ 105049 h 21600"/>
              <a:gd name="T2" fmla="*/ 0 w 40262"/>
              <a:gd name="T3" fmla="*/ 166735 h 21600"/>
              <a:gd name="T4" fmla="*/ 1907719 w 40262"/>
              <a:gd name="T5" fmla="*/ 0 h 21600"/>
              <a:gd name="T6" fmla="*/ 0 60000 65536"/>
              <a:gd name="T7" fmla="*/ 0 60000 65536"/>
              <a:gd name="T8" fmla="*/ 0 60000 65536"/>
              <a:gd name="T9" fmla="*/ 0 w 40262"/>
              <a:gd name="T10" fmla="*/ 0 h 21600"/>
              <a:gd name="T11" fmla="*/ 40262 w 402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262" h="21600" fill="none" extrusionOk="0">
                <a:moveTo>
                  <a:pt x="40261" y="5881"/>
                </a:moveTo>
                <a:cubicBezTo>
                  <a:pt x="37630" y="15180"/>
                  <a:pt x="29142" y="21599"/>
                  <a:pt x="19478" y="21600"/>
                </a:cubicBezTo>
                <a:cubicBezTo>
                  <a:pt x="11166" y="21600"/>
                  <a:pt x="3592" y="16831"/>
                  <a:pt x="-1" y="9336"/>
                </a:cubicBezTo>
              </a:path>
              <a:path w="40262" h="21600" stroke="0" extrusionOk="0">
                <a:moveTo>
                  <a:pt x="40261" y="5881"/>
                </a:moveTo>
                <a:cubicBezTo>
                  <a:pt x="37630" y="15180"/>
                  <a:pt x="29142" y="21599"/>
                  <a:pt x="19478" y="21600"/>
                </a:cubicBezTo>
                <a:cubicBezTo>
                  <a:pt x="11166" y="21600"/>
                  <a:pt x="3592" y="16831"/>
                  <a:pt x="-1" y="9336"/>
                </a:cubicBezTo>
                <a:lnTo>
                  <a:pt x="19478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Text Box 23"/>
          <p:cNvSpPr txBox="1">
            <a:spLocks noChangeArrowheads="1"/>
          </p:cNvSpPr>
          <p:nvPr/>
        </p:nvSpPr>
        <p:spPr bwMode="auto">
          <a:xfrm>
            <a:off x="7939088" y="5400675"/>
            <a:ext cx="747712" cy="466725"/>
          </a:xfrm>
          <a:prstGeom prst="rect">
            <a:avLst/>
          </a:prstGeom>
          <a:solidFill>
            <a:srgbClr val="800000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= –1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17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9715134-9E10-432D-9A8F-7A5D10A65904}" type="slidenum">
              <a:rPr lang="en-US"/>
              <a:pPr lvl="1"/>
              <a:t>36</a:t>
            </a:fld>
            <a:endParaRPr lang="en-US"/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Two’s Complement</a:t>
            </a:r>
            <a:endParaRPr lang="en-US" sz="2800" smtClean="0"/>
          </a:p>
        </p:txBody>
      </p:sp>
      <p:sp>
        <p:nvSpPr>
          <p:cNvPr id="71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Positional number representation with a twist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solidFill>
                  <a:srgbClr val="800000"/>
                </a:solidFill>
              </a:rPr>
              <a:t>MSB</a:t>
            </a:r>
            <a:r>
              <a:rPr lang="en-US" sz="2000" smtClean="0"/>
              <a:t> has a </a:t>
            </a:r>
            <a:r>
              <a:rPr lang="en-US" sz="2000" i="1" smtClean="0">
                <a:solidFill>
                  <a:srgbClr val="800000"/>
                </a:solidFill>
              </a:rPr>
              <a:t>negative</a:t>
            </a:r>
            <a:r>
              <a:rPr lang="en-US" sz="2000" smtClean="0">
                <a:solidFill>
                  <a:srgbClr val="800000"/>
                </a:solidFill>
              </a:rPr>
              <a:t> </a:t>
            </a:r>
            <a:r>
              <a:rPr lang="en-US" sz="2000" smtClean="0"/>
              <a:t>weight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2000" i="1" smtClean="0"/>
          </a:p>
          <a:p>
            <a:pPr lvl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7177" name="Text Box 4"/>
          <p:cNvSpPr txBox="1">
            <a:spLocks noChangeArrowheads="1"/>
          </p:cNvSpPr>
          <p:nvPr/>
        </p:nvSpPr>
        <p:spPr bwMode="auto">
          <a:xfrm>
            <a:off x="1050925" y="2362200"/>
            <a:ext cx="3349625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0110 =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6</a:t>
            </a:r>
          </a:p>
        </p:txBody>
      </p:sp>
      <p:sp>
        <p:nvSpPr>
          <p:cNvPr id="7178" name="Text Box 5"/>
          <p:cNvSpPr txBox="1">
            <a:spLocks noChangeArrowheads="1"/>
          </p:cNvSpPr>
          <p:nvPr/>
        </p:nvSpPr>
        <p:spPr bwMode="auto">
          <a:xfrm>
            <a:off x="1071563" y="2819400"/>
            <a:ext cx="4567237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400" b="1">
                <a:latin typeface="Courier New" pitchFamily="49" charset="0"/>
              </a:rPr>
              <a:t>1110 = -2</a:t>
            </a:r>
            <a:r>
              <a:rPr lang="en-US" sz="2400" b="1" baseline="30000">
                <a:latin typeface="Courier New" pitchFamily="49" charset="0"/>
              </a:rPr>
              <a:t>3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2</a:t>
            </a:r>
            <a:r>
              <a:rPr lang="en-US" sz="2400" b="1">
                <a:latin typeface="Courier New" pitchFamily="49" charset="0"/>
              </a:rPr>
              <a:t> + 2</a:t>
            </a:r>
            <a:r>
              <a:rPr lang="en-US" sz="2400" b="1" baseline="30000">
                <a:latin typeface="Courier New" pitchFamily="49" charset="0"/>
              </a:rPr>
              <a:t>1</a:t>
            </a:r>
            <a:r>
              <a:rPr lang="en-US" sz="2400" b="1">
                <a:latin typeface="Courier New" pitchFamily="49" charset="0"/>
              </a:rPr>
              <a:t> = -2</a:t>
            </a:r>
          </a:p>
        </p:txBody>
      </p:sp>
      <p:graphicFrame>
        <p:nvGraphicFramePr>
          <p:cNvPr id="7170" name="Object 8"/>
          <p:cNvGraphicFramePr>
            <a:graphicFrameLocks noChangeAspect="1"/>
          </p:cNvGraphicFramePr>
          <p:nvPr/>
        </p:nvGraphicFramePr>
        <p:xfrm>
          <a:off x="5900738" y="2574925"/>
          <a:ext cx="2862262" cy="425450"/>
        </p:xfrm>
        <a:graphic>
          <a:graphicData uri="http://schemas.openxmlformats.org/presentationml/2006/ole">
            <p:oleObj spid="_x0000_s7170" name="Equation" r:id="rId3" imgW="1536480" imgH="228600" progId="Equation.3">
              <p:embed/>
            </p:oleObj>
          </a:graphicData>
        </a:graphic>
      </p:graphicFrame>
      <p:graphicFrame>
        <p:nvGraphicFramePr>
          <p:cNvPr id="7171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2895600" y="3714750"/>
          <a:ext cx="3505200" cy="520700"/>
        </p:xfrm>
        <a:graphic>
          <a:graphicData uri="http://schemas.openxmlformats.org/presentationml/2006/ole">
            <p:oleObj spid="_x0000_s7171" name="Equation" r:id="rId4" imgW="1536480" imgH="228600" progId="Equation.3">
              <p:embed/>
            </p:oleObj>
          </a:graphicData>
        </a:graphic>
      </p:graphicFrame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2895600" y="3683000"/>
            <a:ext cx="914400" cy="5461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Oval 13"/>
          <p:cNvSpPr>
            <a:spLocks noChangeArrowheads="1"/>
          </p:cNvSpPr>
          <p:nvPr/>
        </p:nvSpPr>
        <p:spPr bwMode="auto">
          <a:xfrm>
            <a:off x="3810000" y="3635375"/>
            <a:ext cx="2667000" cy="655638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Text Box 14"/>
          <p:cNvSpPr txBox="1">
            <a:spLocks noChangeArrowheads="1"/>
          </p:cNvSpPr>
          <p:nvPr/>
        </p:nvSpPr>
        <p:spPr bwMode="auto">
          <a:xfrm>
            <a:off x="3132138" y="4824413"/>
            <a:ext cx="2535237" cy="3492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–MSB + remaining bits = –1</a:t>
            </a:r>
          </a:p>
        </p:txBody>
      </p:sp>
      <p:cxnSp>
        <p:nvCxnSpPr>
          <p:cNvPr id="7182" name="AutoShape 15"/>
          <p:cNvCxnSpPr>
            <a:cxnSpLocks noChangeShapeType="1"/>
            <a:stCxn id="7179" idx="4"/>
          </p:cNvCxnSpPr>
          <p:nvPr/>
        </p:nvCxnSpPr>
        <p:spPr bwMode="auto">
          <a:xfrm>
            <a:off x="3352800" y="4243388"/>
            <a:ext cx="215900" cy="6080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7183" name="AutoShape 16"/>
          <p:cNvCxnSpPr>
            <a:cxnSpLocks noChangeShapeType="1"/>
            <a:stCxn id="7180" idx="4"/>
          </p:cNvCxnSpPr>
          <p:nvPr/>
        </p:nvCxnSpPr>
        <p:spPr bwMode="auto">
          <a:xfrm flipH="1">
            <a:off x="4560888" y="4305300"/>
            <a:ext cx="582612" cy="5794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7184" name="Text Box 17"/>
          <p:cNvSpPr txBox="1">
            <a:spLocks noChangeArrowheads="1"/>
          </p:cNvSpPr>
          <p:nvPr/>
        </p:nvSpPr>
        <p:spPr bwMode="auto">
          <a:xfrm>
            <a:off x="849313" y="5453063"/>
            <a:ext cx="7604125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Courier New" pitchFamily="49" charset="0"/>
              </a:rPr>
              <a:t>11111111 = -2</a:t>
            </a:r>
            <a:r>
              <a:rPr lang="en-US" sz="2000" b="1" baseline="30000">
                <a:latin typeface="Courier New" pitchFamily="49" charset="0"/>
              </a:rPr>
              <a:t>7</a:t>
            </a:r>
            <a:r>
              <a:rPr lang="en-US" sz="2000" b="1">
                <a:latin typeface="Courier New" pitchFamily="49" charset="0"/>
              </a:rPr>
              <a:t> + 2</a:t>
            </a:r>
            <a:r>
              <a:rPr lang="en-US" sz="2000" b="1" baseline="30000">
                <a:latin typeface="Courier New" pitchFamily="49" charset="0"/>
              </a:rPr>
              <a:t>6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5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4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3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2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1 </a:t>
            </a:r>
            <a:r>
              <a:rPr lang="en-US" sz="2000" b="1">
                <a:latin typeface="Courier New" pitchFamily="49" charset="0"/>
              </a:rPr>
              <a:t>+ 2</a:t>
            </a:r>
            <a:r>
              <a:rPr lang="en-US" sz="2000" b="1" baseline="30000">
                <a:latin typeface="Courier New" pitchFamily="49" charset="0"/>
              </a:rPr>
              <a:t>0 </a:t>
            </a:r>
            <a:r>
              <a:rPr lang="en-US" sz="2000" b="1">
                <a:latin typeface="Courier New" pitchFamily="49" charset="0"/>
              </a:rPr>
              <a:t>= -1</a:t>
            </a:r>
          </a:p>
        </p:txBody>
      </p:sp>
      <p:sp>
        <p:nvSpPr>
          <p:cNvPr id="7185" name="Oval 18"/>
          <p:cNvSpPr>
            <a:spLocks noChangeArrowheads="1"/>
          </p:cNvSpPr>
          <p:nvPr/>
        </p:nvSpPr>
        <p:spPr bwMode="auto">
          <a:xfrm>
            <a:off x="914400" y="5378450"/>
            <a:ext cx="198438" cy="5461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Oval 19"/>
          <p:cNvSpPr>
            <a:spLocks noChangeArrowheads="1"/>
          </p:cNvSpPr>
          <p:nvPr/>
        </p:nvSpPr>
        <p:spPr bwMode="auto">
          <a:xfrm>
            <a:off x="1081088" y="5386388"/>
            <a:ext cx="1084262" cy="528637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187" name="AutoShape 22"/>
          <p:cNvCxnSpPr>
            <a:cxnSpLocks noChangeShapeType="1"/>
            <a:stCxn id="7185" idx="0"/>
          </p:cNvCxnSpPr>
          <p:nvPr/>
        </p:nvCxnSpPr>
        <p:spPr bwMode="auto">
          <a:xfrm flipV="1">
            <a:off x="1014413" y="5110163"/>
            <a:ext cx="2241550" cy="254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7188" name="AutoShape 23"/>
          <p:cNvCxnSpPr>
            <a:cxnSpLocks noChangeShapeType="1"/>
            <a:stCxn id="7186" idx="7"/>
          </p:cNvCxnSpPr>
          <p:nvPr/>
        </p:nvCxnSpPr>
        <p:spPr bwMode="auto">
          <a:xfrm flipV="1">
            <a:off x="2006600" y="5121275"/>
            <a:ext cx="2354263" cy="3286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7189" name="Oval 24"/>
          <p:cNvSpPr>
            <a:spLocks noChangeArrowheads="1"/>
          </p:cNvSpPr>
          <p:nvPr/>
        </p:nvSpPr>
        <p:spPr bwMode="auto">
          <a:xfrm>
            <a:off x="2568575" y="5386388"/>
            <a:ext cx="541338" cy="538162"/>
          </a:xfrm>
          <a:prstGeom prst="ellipse">
            <a:avLst/>
          </a:prstGeom>
          <a:noFill/>
          <a:ln w="19050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0" name="Oval 25"/>
          <p:cNvSpPr>
            <a:spLocks noChangeArrowheads="1"/>
          </p:cNvSpPr>
          <p:nvPr/>
        </p:nvSpPr>
        <p:spPr bwMode="auto">
          <a:xfrm>
            <a:off x="3363913" y="5356225"/>
            <a:ext cx="4429125" cy="546100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Arc 27"/>
          <p:cNvSpPr>
            <a:spLocks/>
          </p:cNvSpPr>
          <p:nvPr/>
        </p:nvSpPr>
        <p:spPr bwMode="auto">
          <a:xfrm>
            <a:off x="1025525" y="5802313"/>
            <a:ext cx="1870075" cy="385762"/>
          </a:xfrm>
          <a:custGeom>
            <a:avLst/>
            <a:gdLst>
              <a:gd name="T0" fmla="*/ 1870075 w 40222"/>
              <a:gd name="T1" fmla="*/ 105049 h 21600"/>
              <a:gd name="T2" fmla="*/ 0 w 40222"/>
              <a:gd name="T3" fmla="*/ 168217 h 21600"/>
              <a:gd name="T4" fmla="*/ 903747 w 40222"/>
              <a:gd name="T5" fmla="*/ 0 h 21600"/>
              <a:gd name="T6" fmla="*/ 0 60000 65536"/>
              <a:gd name="T7" fmla="*/ 0 60000 65536"/>
              <a:gd name="T8" fmla="*/ 0 60000 65536"/>
              <a:gd name="T9" fmla="*/ 0 w 40222"/>
              <a:gd name="T10" fmla="*/ 0 h 21600"/>
              <a:gd name="T11" fmla="*/ 40222 w 4022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222" h="21600" fill="none" extrusionOk="0">
                <a:moveTo>
                  <a:pt x="40221" y="5881"/>
                </a:moveTo>
                <a:cubicBezTo>
                  <a:pt x="37590" y="15180"/>
                  <a:pt x="29102" y="21599"/>
                  <a:pt x="19438" y="21600"/>
                </a:cubicBezTo>
                <a:cubicBezTo>
                  <a:pt x="11159" y="21600"/>
                  <a:pt x="3609" y="16868"/>
                  <a:pt x="-1" y="9419"/>
                </a:cubicBezTo>
              </a:path>
              <a:path w="40222" h="21600" stroke="0" extrusionOk="0">
                <a:moveTo>
                  <a:pt x="40221" y="5881"/>
                </a:moveTo>
                <a:cubicBezTo>
                  <a:pt x="37590" y="15180"/>
                  <a:pt x="29102" y="21599"/>
                  <a:pt x="19438" y="21600"/>
                </a:cubicBezTo>
                <a:cubicBezTo>
                  <a:pt x="11159" y="21600"/>
                  <a:pt x="3609" y="16868"/>
                  <a:pt x="-1" y="9419"/>
                </a:cubicBezTo>
                <a:lnTo>
                  <a:pt x="19438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Arc 28"/>
          <p:cNvSpPr>
            <a:spLocks/>
          </p:cNvSpPr>
          <p:nvPr/>
        </p:nvSpPr>
        <p:spPr bwMode="auto">
          <a:xfrm>
            <a:off x="1697038" y="5808663"/>
            <a:ext cx="3943350" cy="385762"/>
          </a:xfrm>
          <a:custGeom>
            <a:avLst/>
            <a:gdLst>
              <a:gd name="T0" fmla="*/ 3943350 w 40262"/>
              <a:gd name="T1" fmla="*/ 105049 h 21600"/>
              <a:gd name="T2" fmla="*/ 0 w 40262"/>
              <a:gd name="T3" fmla="*/ 166735 h 21600"/>
              <a:gd name="T4" fmla="*/ 1907719 w 40262"/>
              <a:gd name="T5" fmla="*/ 0 h 21600"/>
              <a:gd name="T6" fmla="*/ 0 60000 65536"/>
              <a:gd name="T7" fmla="*/ 0 60000 65536"/>
              <a:gd name="T8" fmla="*/ 0 60000 65536"/>
              <a:gd name="T9" fmla="*/ 0 w 40262"/>
              <a:gd name="T10" fmla="*/ 0 h 21600"/>
              <a:gd name="T11" fmla="*/ 40262 w 4026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262" h="21600" fill="none" extrusionOk="0">
                <a:moveTo>
                  <a:pt x="40261" y="5881"/>
                </a:moveTo>
                <a:cubicBezTo>
                  <a:pt x="37630" y="15180"/>
                  <a:pt x="29142" y="21599"/>
                  <a:pt x="19478" y="21600"/>
                </a:cubicBezTo>
                <a:cubicBezTo>
                  <a:pt x="11166" y="21600"/>
                  <a:pt x="3592" y="16831"/>
                  <a:pt x="-1" y="9336"/>
                </a:cubicBezTo>
              </a:path>
              <a:path w="40262" h="21600" stroke="0" extrusionOk="0">
                <a:moveTo>
                  <a:pt x="40261" y="5881"/>
                </a:moveTo>
                <a:cubicBezTo>
                  <a:pt x="37630" y="15180"/>
                  <a:pt x="29142" y="21599"/>
                  <a:pt x="19478" y="21600"/>
                </a:cubicBezTo>
                <a:cubicBezTo>
                  <a:pt x="11166" y="21600"/>
                  <a:pt x="3592" y="16831"/>
                  <a:pt x="-1" y="9336"/>
                </a:cubicBezTo>
                <a:lnTo>
                  <a:pt x="19478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4F1DE0C-DD08-4E5A-8F81-B8C41203B98D}" type="slidenum">
              <a:rPr lang="en-US"/>
              <a:pPr lvl="1"/>
              <a:t>37</a:t>
            </a:fld>
            <a:endParaRPr 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Two’s Complement Shortcut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smtClean="0"/>
              <a:t>To take the two’s complement of a number: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smtClean="0"/>
              <a:t>copy bits from right to left until (and including) the first </a:t>
            </a:r>
            <a:r>
              <a:rPr lang="en-US" b="1" smtClean="0">
                <a:latin typeface="Courier New" pitchFamily="49" charset="0"/>
              </a:rPr>
              <a:t>1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smtClean="0"/>
              <a:t>flip remaining bits to the left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762000" y="3886200"/>
            <a:ext cx="8001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tabLst>
                <a:tab pos="223838" algn="r"/>
                <a:tab pos="2232025" algn="r"/>
                <a:tab pos="2514600" algn="l"/>
                <a:tab pos="3721100" algn="r"/>
                <a:tab pos="6518275" algn="r"/>
                <a:tab pos="6742113" algn="l"/>
              </a:tabLst>
            </a:pPr>
            <a:r>
              <a:rPr lang="en-US" sz="2400">
                <a:latin typeface="CourierPS" pitchFamily="49" charset="0"/>
              </a:rPr>
              <a:t>		</a:t>
            </a:r>
            <a:r>
              <a:rPr lang="en-US" sz="2800" b="1">
                <a:latin typeface="CourierPS" pitchFamily="49" charset="0"/>
              </a:rPr>
              <a:t>011010000</a:t>
            </a:r>
            <a:r>
              <a:rPr lang="en-US" sz="2400">
                <a:latin typeface="Franklin Gothic Book" pitchFamily="34" charset="0"/>
              </a:rPr>
              <a:t>			</a:t>
            </a:r>
            <a:r>
              <a:rPr lang="en-US" sz="2800" b="1">
                <a:latin typeface="CourierPS" pitchFamily="49" charset="0"/>
              </a:rPr>
              <a:t>011010000</a:t>
            </a:r>
          </a:p>
          <a:p>
            <a:pPr algn="l">
              <a:tabLst>
                <a:tab pos="223838" algn="r"/>
                <a:tab pos="2232025" algn="r"/>
                <a:tab pos="2514600" algn="l"/>
                <a:tab pos="3721100" algn="r"/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		100101111	</a:t>
            </a:r>
            <a:r>
              <a:rPr lang="en-US" sz="1800">
                <a:latin typeface="Arial" charset="0"/>
              </a:rPr>
              <a:t>(1’s comp)</a:t>
            </a:r>
            <a:r>
              <a:rPr lang="en-US" sz="1800">
                <a:latin typeface="Franklin Gothic Book" pitchFamily="34" charset="0"/>
              </a:rPr>
              <a:t>	</a:t>
            </a:r>
          </a:p>
          <a:p>
            <a:pPr algn="l">
              <a:tabLst>
                <a:tab pos="223838" algn="r"/>
                <a:tab pos="2232025" algn="r"/>
                <a:tab pos="2514600" algn="l"/>
                <a:tab pos="3721100" algn="r"/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	+</a:t>
            </a:r>
            <a:r>
              <a:rPr lang="en-US" sz="2800" b="1" u="sng">
                <a:latin typeface="CourierPS" pitchFamily="49" charset="0"/>
              </a:rPr>
              <a:t>	1</a:t>
            </a:r>
            <a:r>
              <a:rPr lang="en-US" sz="2800" b="1">
                <a:latin typeface="CourierPS" pitchFamily="49" charset="0"/>
              </a:rPr>
              <a:t>	</a:t>
            </a:r>
            <a:r>
              <a:rPr lang="en-US" sz="2400">
                <a:latin typeface="Franklin Gothic Book" pitchFamily="34" charset="0"/>
              </a:rPr>
              <a:t>	</a:t>
            </a:r>
            <a:r>
              <a:rPr lang="en-US" sz="2800" b="1">
                <a:latin typeface="CourierPS" pitchFamily="49" charset="0"/>
              </a:rPr>
              <a:t>	</a:t>
            </a:r>
            <a:endParaRPr lang="en-US" sz="2400">
              <a:latin typeface="Franklin Gothic Book" pitchFamily="34" charset="0"/>
            </a:endParaRPr>
          </a:p>
          <a:p>
            <a:pPr algn="l">
              <a:tabLst>
                <a:tab pos="223838" algn="r"/>
                <a:tab pos="2232025" algn="r"/>
                <a:tab pos="2514600" algn="l"/>
                <a:tab pos="3721100" algn="r"/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		100110000			100110000</a:t>
            </a:r>
            <a:endParaRPr lang="en-US" sz="2400">
              <a:latin typeface="Franklin Gothic Book" pitchFamily="34" charset="0"/>
            </a:endParaRPr>
          </a:p>
        </p:txBody>
      </p:sp>
      <p:sp>
        <p:nvSpPr>
          <p:cNvPr id="35848" name="AutoShape 5"/>
          <p:cNvSpPr>
            <a:spLocks noChangeArrowheads="1"/>
          </p:cNvSpPr>
          <p:nvPr/>
        </p:nvSpPr>
        <p:spPr bwMode="auto">
          <a:xfrm>
            <a:off x="685800" y="4114800"/>
            <a:ext cx="381000" cy="533400"/>
          </a:xfrm>
          <a:prstGeom prst="curvedRightArrow">
            <a:avLst>
              <a:gd name="adj1" fmla="val 28000"/>
              <a:gd name="adj2" fmla="val 56000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AutoShape 6"/>
          <p:cNvSpPr>
            <a:spLocks noChangeArrowheads="1"/>
          </p:cNvSpPr>
          <p:nvPr/>
        </p:nvSpPr>
        <p:spPr bwMode="auto">
          <a:xfrm>
            <a:off x="6705600" y="4419600"/>
            <a:ext cx="228600" cy="838200"/>
          </a:xfrm>
          <a:prstGeom prst="downArrow">
            <a:avLst>
              <a:gd name="adj1" fmla="val 50000"/>
              <a:gd name="adj2" fmla="val 91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AutoShape 7"/>
          <p:cNvSpPr>
            <a:spLocks noChangeArrowheads="1"/>
          </p:cNvSpPr>
          <p:nvPr/>
        </p:nvSpPr>
        <p:spPr bwMode="auto">
          <a:xfrm>
            <a:off x="5791200" y="4419600"/>
            <a:ext cx="228600" cy="838200"/>
          </a:xfrm>
          <a:prstGeom prst="downArrow">
            <a:avLst>
              <a:gd name="adj1" fmla="val 50000"/>
              <a:gd name="adj2" fmla="val 91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6934200" y="4495800"/>
            <a:ext cx="81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Arial" charset="0"/>
              </a:rPr>
              <a:t>(copy)</a:t>
            </a:r>
          </a:p>
        </p:txBody>
      </p:sp>
      <p:sp>
        <p:nvSpPr>
          <p:cNvPr id="35852" name="Text Box 9"/>
          <p:cNvSpPr txBox="1">
            <a:spLocks noChangeArrowheads="1"/>
          </p:cNvSpPr>
          <p:nvPr/>
        </p:nvSpPr>
        <p:spPr bwMode="auto">
          <a:xfrm>
            <a:off x="5181600" y="44958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Arial" charset="0"/>
              </a:rPr>
              <a:t>(flip)</a:t>
            </a:r>
          </a:p>
        </p:txBody>
      </p:sp>
      <p:sp>
        <p:nvSpPr>
          <p:cNvPr id="35853" name="Line 10"/>
          <p:cNvSpPr>
            <a:spLocks noChangeShapeType="1"/>
          </p:cNvSpPr>
          <p:nvPr/>
        </p:nvSpPr>
        <p:spPr bwMode="auto">
          <a:xfrm flipH="1">
            <a:off x="6300788" y="38100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3CB04C4-3DA3-4496-95B2-3F269C8EA6CB}" type="slidenum">
              <a:rPr lang="en-US"/>
              <a:pPr lvl="1"/>
              <a:t>38</a:t>
            </a:fld>
            <a:endParaRPr lang="en-US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762000" y="2667000"/>
          <a:ext cx="7696200" cy="3073400"/>
        </p:xfrm>
        <a:graphic>
          <a:graphicData uri="http://schemas.openxmlformats.org/presentationml/2006/ole">
            <p:oleObj spid="_x0000_s8194" name="Worksheet" r:id="rId3" imgW="2886343" imgH="1152775" progId="Excel.Sheet.8">
              <p:embed/>
            </p:oleObj>
          </a:graphicData>
        </a:graphic>
      </p:graphicFrame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Two’s Complement Negation</a:t>
            </a:r>
          </a:p>
        </p:txBody>
      </p:sp>
      <p:sp>
        <p:nvSpPr>
          <p:cNvPr id="819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06400" y="1397000"/>
            <a:ext cx="8356600" cy="152400"/>
          </a:xfrm>
        </p:spPr>
        <p:txBody>
          <a:bodyPr/>
          <a:lstStyle/>
          <a:p>
            <a:r>
              <a:rPr lang="en-US" sz="2800" smtClean="0"/>
              <a:t>To negate a number, invert all the bits and add 1 (or use shortcut)</a:t>
            </a:r>
          </a:p>
        </p:txBody>
      </p:sp>
      <p:sp>
        <p:nvSpPr>
          <p:cNvPr id="1046533" name="Text Box 5"/>
          <p:cNvSpPr txBox="1">
            <a:spLocks noChangeArrowheads="1"/>
          </p:cNvSpPr>
          <p:nvPr/>
        </p:nvSpPr>
        <p:spPr bwMode="auto">
          <a:xfrm>
            <a:off x="3214688" y="3124200"/>
            <a:ext cx="4862512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6            1010</a:t>
            </a:r>
          </a:p>
        </p:txBody>
      </p:sp>
      <p:sp>
        <p:nvSpPr>
          <p:cNvPr id="1046534" name="Text Box 6"/>
          <p:cNvSpPr txBox="1">
            <a:spLocks noChangeArrowheads="1"/>
          </p:cNvSpPr>
          <p:nvPr/>
        </p:nvSpPr>
        <p:spPr bwMode="auto">
          <a:xfrm>
            <a:off x="3214688" y="3533775"/>
            <a:ext cx="4862512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7            1001</a:t>
            </a:r>
          </a:p>
        </p:txBody>
      </p:sp>
      <p:sp>
        <p:nvSpPr>
          <p:cNvPr id="1046535" name="Text Box 7"/>
          <p:cNvSpPr txBox="1">
            <a:spLocks noChangeArrowheads="1"/>
          </p:cNvSpPr>
          <p:nvPr/>
        </p:nvSpPr>
        <p:spPr bwMode="auto">
          <a:xfrm>
            <a:off x="3214688" y="3971925"/>
            <a:ext cx="4862512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0            0000</a:t>
            </a:r>
          </a:p>
        </p:txBody>
      </p:sp>
      <p:sp>
        <p:nvSpPr>
          <p:cNvPr id="1046536" name="Text Box 8"/>
          <p:cNvSpPr txBox="1">
            <a:spLocks noChangeArrowheads="1"/>
          </p:cNvSpPr>
          <p:nvPr/>
        </p:nvSpPr>
        <p:spPr bwMode="auto">
          <a:xfrm>
            <a:off x="3214688" y="4391025"/>
            <a:ext cx="4862512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-1           0001</a:t>
            </a:r>
          </a:p>
        </p:txBody>
      </p:sp>
      <p:sp>
        <p:nvSpPr>
          <p:cNvPr id="1046537" name="Text Box 9"/>
          <p:cNvSpPr txBox="1">
            <a:spLocks noChangeArrowheads="1"/>
          </p:cNvSpPr>
          <p:nvPr/>
        </p:nvSpPr>
        <p:spPr bwMode="auto">
          <a:xfrm>
            <a:off x="3209925" y="4843463"/>
            <a:ext cx="4862513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4            1100</a:t>
            </a:r>
          </a:p>
        </p:txBody>
      </p:sp>
      <p:sp>
        <p:nvSpPr>
          <p:cNvPr id="1046538" name="Text Box 10"/>
          <p:cNvSpPr txBox="1">
            <a:spLocks noChangeArrowheads="1"/>
          </p:cNvSpPr>
          <p:nvPr/>
        </p:nvSpPr>
        <p:spPr bwMode="auto">
          <a:xfrm>
            <a:off x="3205163" y="5295900"/>
            <a:ext cx="4862512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-8           1000    (??)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6533" grpId="0" autoUpdateAnimBg="0"/>
      <p:bldP spid="1046534" grpId="0" autoUpdateAnimBg="0"/>
      <p:bldP spid="1046535" grpId="0" autoUpdateAnimBg="0"/>
      <p:bldP spid="1046536" grpId="0" autoUpdateAnimBg="0"/>
      <p:bldP spid="1046537" grpId="0" autoUpdateAnimBg="0"/>
      <p:bldP spid="1046538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DF4EA33-96E0-45E3-8856-066FB0841DFC}" type="slidenum">
              <a:rPr lang="en-US"/>
              <a:pPr lvl="1"/>
              <a:t>39</a:t>
            </a:fld>
            <a:endParaRPr lang="en-US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Decimal to Binary Conversion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34461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Positive  numbers</a:t>
            </a:r>
          </a:p>
          <a:p>
            <a:pPr lvl="1">
              <a:buClr>
                <a:srgbClr val="800000"/>
              </a:buClr>
              <a:buFont typeface="Monotype Sorts" pitchFamily="2" charset="2"/>
              <a:buChar char=""/>
            </a:pPr>
            <a:r>
              <a:rPr lang="en-US" sz="2400" smtClean="0"/>
              <a:t> start with empty result</a:t>
            </a:r>
          </a:p>
          <a:p>
            <a:pPr lvl="1">
              <a:buClr>
                <a:srgbClr val="800000"/>
              </a:buClr>
              <a:buFont typeface="Monotype Sorts" pitchFamily="2" charset="2"/>
              <a:buChar char=""/>
            </a:pPr>
            <a:r>
              <a:rPr lang="en-US" sz="2400" smtClean="0"/>
              <a:t> if decimal number is odd, prepend ‘</a:t>
            </a:r>
            <a:r>
              <a:rPr lang="en-US" sz="2400" b="1" smtClean="0">
                <a:latin typeface="Courier New" pitchFamily="49" charset="0"/>
              </a:rPr>
              <a:t>1</a:t>
            </a:r>
            <a:r>
              <a:rPr lang="en-US" sz="2400" smtClean="0"/>
              <a:t>’ to result</a:t>
            </a:r>
            <a:br>
              <a:rPr lang="en-US" sz="2400" smtClean="0"/>
            </a:br>
            <a:r>
              <a:rPr lang="en-US" sz="2400" smtClean="0"/>
              <a:t>  else prepend ‘</a:t>
            </a:r>
            <a:r>
              <a:rPr lang="en-US" sz="2400" b="1" smtClean="0">
                <a:latin typeface="Courier New" pitchFamily="49" charset="0"/>
              </a:rPr>
              <a:t>0</a:t>
            </a:r>
            <a:r>
              <a:rPr lang="en-US" sz="2400" smtClean="0"/>
              <a:t>’</a:t>
            </a:r>
          </a:p>
          <a:p>
            <a:pPr lvl="1">
              <a:buClr>
                <a:srgbClr val="800000"/>
              </a:buClr>
              <a:buFont typeface="Monotype Sorts" pitchFamily="2" charset="2"/>
              <a:buChar char=""/>
            </a:pPr>
            <a:r>
              <a:rPr lang="en-US" sz="2400" smtClean="0"/>
              <a:t> divide number by 2, throw away fractional part   (INTEGER divide)</a:t>
            </a:r>
          </a:p>
          <a:p>
            <a:pPr lvl="1">
              <a:buClr>
                <a:srgbClr val="800000"/>
              </a:buClr>
              <a:buFont typeface="Monotype Sorts" pitchFamily="2" charset="2"/>
              <a:buChar char=""/>
            </a:pPr>
            <a:r>
              <a:rPr lang="en-US" sz="2400" smtClean="0"/>
              <a:t> if number is non-zero, go back to </a:t>
            </a:r>
            <a:r>
              <a:rPr lang="en-US" sz="2400" smtClean="0">
                <a:solidFill>
                  <a:srgbClr val="800000"/>
                </a:solidFill>
                <a:latin typeface="Wingdings" pitchFamily="2" charset="2"/>
              </a:rPr>
              <a:t></a:t>
            </a:r>
            <a:r>
              <a:rPr lang="en-US" sz="2400" smtClean="0"/>
              <a:t> else you are done</a:t>
            </a:r>
          </a:p>
          <a:p>
            <a:pPr>
              <a:buFont typeface="Monotype Sorts" pitchFamily="2" charset="2"/>
              <a:buNone/>
            </a:pPr>
            <a:r>
              <a:rPr lang="en-US" sz="2800" b="1" u="sng" smtClean="0"/>
              <a:t>Negative numbers</a:t>
            </a:r>
          </a:p>
          <a:p>
            <a:pPr lvl="1"/>
            <a:r>
              <a:rPr lang="en-US" sz="2400" smtClean="0"/>
              <a:t>do above for </a:t>
            </a:r>
            <a:r>
              <a:rPr lang="en-US" sz="2400" b="1" smtClean="0"/>
              <a:t>positive version</a:t>
            </a:r>
            <a:r>
              <a:rPr lang="en-US" sz="2400" smtClean="0"/>
              <a:t> of number and </a:t>
            </a:r>
            <a:r>
              <a:rPr lang="en-US" b="1" smtClean="0"/>
              <a:t>negate result.</a:t>
            </a:r>
            <a:endParaRPr lang="en-US" b="1" smtClean="0">
              <a:latin typeface="Wingdings" pitchFamily="2" charset="2"/>
            </a:endParaRPr>
          </a:p>
          <a:p>
            <a:endParaRPr lang="en-US" sz="2800" b="1" smtClean="0">
              <a:latin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6115077-4884-4693-9C88-BEC93006A19C}" type="slidenum">
              <a:rPr lang="en-US"/>
              <a:pPr lvl="1"/>
              <a:t>4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vs. Analog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4838700"/>
          </a:xfrm>
        </p:spPr>
        <p:txBody>
          <a:bodyPr/>
          <a:lstStyle/>
          <a:p>
            <a:r>
              <a:rPr lang="en-US" smtClean="0"/>
              <a:t>Wristwatches (numbers vs. hands)</a:t>
            </a:r>
          </a:p>
          <a:p>
            <a:r>
              <a:rPr lang="en-US" smtClean="0"/>
              <a:t>LP’s vs. CD’s</a:t>
            </a:r>
          </a:p>
          <a:p>
            <a:r>
              <a:rPr lang="en-US" smtClean="0"/>
              <a:t>Rotary phone vs.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Cell phone</a:t>
            </a:r>
          </a:p>
          <a:p>
            <a:r>
              <a:rPr lang="en-US" smtClean="0"/>
              <a:t>NTSC vs. HDTV</a:t>
            </a:r>
          </a:p>
          <a:p>
            <a:r>
              <a:rPr lang="en-US" smtClean="0"/>
              <a:t>Slide rule vs.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smtClean="0"/>
              <a:t>	calculator</a:t>
            </a:r>
          </a:p>
          <a:p>
            <a:r>
              <a:rPr lang="en-US" smtClean="0"/>
              <a:t>737’s vs. 777’s</a:t>
            </a:r>
          </a:p>
        </p:txBody>
      </p:sp>
      <p:pic>
        <p:nvPicPr>
          <p:cNvPr id="15367" name="Picture 4" descr="analog-digital-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3505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5" descr="Digit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2286000"/>
            <a:ext cx="36195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6" descr="Je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5099050"/>
            <a:ext cx="18288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7" descr="Boeing727-A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3554413"/>
            <a:ext cx="3543300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8" descr="Phone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01000" y="1981200"/>
            <a:ext cx="838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F27FC09-375B-4C28-ADE9-DF913648F43B}" type="slidenum">
              <a:rPr lang="en-US"/>
              <a:pPr lvl="1"/>
              <a:t>40</a:t>
            </a:fld>
            <a:endParaRPr lang="en-US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2027238" y="2336800"/>
          <a:ext cx="4068762" cy="3073400"/>
        </p:xfrm>
        <a:graphic>
          <a:graphicData uri="http://schemas.openxmlformats.org/presentationml/2006/ole">
            <p:oleObj spid="_x0000_s9218" name="Worksheet" r:id="rId3" imgW="1524452" imgH="1152775" progId="Excel.Sheet.8">
              <p:embed/>
            </p:oleObj>
          </a:graphicData>
        </a:graphic>
      </p:graphicFrame>
      <p:sp>
        <p:nvSpPr>
          <p:cNvPr id="92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Decimal to Binary Conversion</a:t>
            </a:r>
          </a:p>
        </p:txBody>
      </p:sp>
      <p:sp>
        <p:nvSpPr>
          <p:cNvPr id="1049604" name="Text Box 4"/>
          <p:cNvSpPr txBox="1">
            <a:spLocks noChangeArrowheads="1"/>
          </p:cNvSpPr>
          <p:nvPr/>
        </p:nvSpPr>
        <p:spPr bwMode="auto">
          <a:xfrm>
            <a:off x="3581400" y="2743200"/>
            <a:ext cx="243840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0101</a:t>
            </a:r>
          </a:p>
        </p:txBody>
      </p:sp>
      <p:sp>
        <p:nvSpPr>
          <p:cNvPr id="1049605" name="Text Box 5"/>
          <p:cNvSpPr txBox="1">
            <a:spLocks noChangeArrowheads="1"/>
          </p:cNvSpPr>
          <p:nvPr/>
        </p:nvSpPr>
        <p:spPr bwMode="auto">
          <a:xfrm>
            <a:off x="3576638" y="3209925"/>
            <a:ext cx="243840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0110</a:t>
            </a:r>
          </a:p>
        </p:txBody>
      </p:sp>
      <p:sp>
        <p:nvSpPr>
          <p:cNvPr id="1049606" name="Text Box 6"/>
          <p:cNvSpPr txBox="1">
            <a:spLocks noChangeArrowheads="1"/>
          </p:cNvSpPr>
          <p:nvPr/>
        </p:nvSpPr>
        <p:spPr bwMode="auto">
          <a:xfrm>
            <a:off x="3571875" y="3648075"/>
            <a:ext cx="243840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01111011</a:t>
            </a:r>
          </a:p>
        </p:txBody>
      </p:sp>
      <p:sp>
        <p:nvSpPr>
          <p:cNvPr id="1049607" name="Text Box 7"/>
          <p:cNvSpPr txBox="1">
            <a:spLocks noChangeArrowheads="1"/>
          </p:cNvSpPr>
          <p:nvPr/>
        </p:nvSpPr>
        <p:spPr bwMode="auto">
          <a:xfrm>
            <a:off x="3567113" y="4057650"/>
            <a:ext cx="243840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00100011</a:t>
            </a:r>
          </a:p>
        </p:txBody>
      </p:sp>
      <p:sp>
        <p:nvSpPr>
          <p:cNvPr id="1049608" name="Text Box 8"/>
          <p:cNvSpPr txBox="1">
            <a:spLocks noChangeArrowheads="1"/>
          </p:cNvSpPr>
          <p:nvPr/>
        </p:nvSpPr>
        <p:spPr bwMode="auto">
          <a:xfrm>
            <a:off x="3557588" y="4505325"/>
            <a:ext cx="243840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11011101</a:t>
            </a:r>
          </a:p>
        </p:txBody>
      </p:sp>
      <p:sp>
        <p:nvSpPr>
          <p:cNvPr id="1049609" name="Text Box 9"/>
          <p:cNvSpPr txBox="1">
            <a:spLocks noChangeArrowheads="1"/>
          </p:cNvSpPr>
          <p:nvPr/>
        </p:nvSpPr>
        <p:spPr bwMode="auto">
          <a:xfrm>
            <a:off x="3567113" y="4914900"/>
            <a:ext cx="2438400" cy="4572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800000"/>
                </a:solidFill>
                <a:latin typeface="Courier New" pitchFamily="49" charset="0"/>
              </a:rPr>
              <a:t>01111101111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9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9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49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49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4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49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604" grpId="0" autoUpdateAnimBg="0"/>
      <p:bldP spid="1049605" grpId="0" autoUpdateAnimBg="0"/>
      <p:bldP spid="1049606" grpId="0" autoUpdateAnimBg="0"/>
      <p:bldP spid="1049607" grpId="0" autoUpdateAnimBg="0"/>
      <p:bldP spid="1049608" grpId="0" autoUpdateAnimBg="0"/>
      <p:bldP spid="1049609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#21 – Boolean Algebra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01233FB-5C62-46A5-B688-CA95FD6F06D7}" type="slidenum">
              <a:rPr lang="en-US"/>
              <a:pPr lvl="1"/>
              <a:t>41</a:t>
            </a:fld>
            <a:endParaRPr 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Hexadecimal Notation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Binary is hard to read and write by hand</a:t>
            </a:r>
          </a:p>
          <a:p>
            <a:r>
              <a:rPr lang="en-US" smtClean="0"/>
              <a:t>Hexadecimal is a common alternative</a:t>
            </a:r>
          </a:p>
          <a:p>
            <a:pPr lvl="1"/>
            <a:r>
              <a:rPr lang="en-US" smtClean="0"/>
              <a:t>16 digits are </a:t>
            </a:r>
            <a:r>
              <a:rPr lang="en-US" b="1" smtClean="0">
                <a:latin typeface="Courier New" pitchFamily="49" charset="0"/>
              </a:rPr>
              <a:t>0123456789ABCDEF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991236" name="Text Box 4"/>
          <p:cNvSpPr txBox="1">
            <a:spLocks noChangeArrowheads="1"/>
          </p:cNvSpPr>
          <p:nvPr/>
        </p:nvSpPr>
        <p:spPr bwMode="auto">
          <a:xfrm>
            <a:off x="1828800" y="3200400"/>
            <a:ext cx="3606800" cy="10699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latin typeface="Courier New" pitchFamily="49" charset="0"/>
              </a:rPr>
              <a:t>0100 0111 1000 1111 = 0x478F</a:t>
            </a:r>
          </a:p>
          <a:p>
            <a:pPr algn="l"/>
            <a:r>
              <a:rPr lang="en-US" b="1">
                <a:latin typeface="Courier New" pitchFamily="49" charset="0"/>
              </a:rPr>
              <a:t>1101 1110 1010 1101 = 0xDEAD</a:t>
            </a:r>
          </a:p>
          <a:p>
            <a:pPr algn="l"/>
            <a:r>
              <a:rPr lang="en-US" b="1">
                <a:latin typeface="Courier New" pitchFamily="49" charset="0"/>
              </a:rPr>
              <a:t>1011 1110 1110 1111 = 0xBEEF</a:t>
            </a:r>
          </a:p>
          <a:p>
            <a:pPr algn="l"/>
            <a:r>
              <a:rPr lang="en-US" b="1">
                <a:latin typeface="Courier New" pitchFamily="49" charset="0"/>
              </a:rPr>
              <a:t>1010 0101 1010 0101 = 0xA5A5</a:t>
            </a:r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7569200" y="1733550"/>
            <a:ext cx="1371600" cy="4311650"/>
          </a:xfrm>
          <a:prstGeom prst="rect">
            <a:avLst/>
          </a:prstGeom>
          <a:solidFill>
            <a:srgbClr val="FFFF99">
              <a:alpha val="45097"/>
            </a:srgb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>
                <a:latin typeface="Arial" charset="0"/>
              </a:rPr>
              <a:t>Binary  Hex 	Dec </a:t>
            </a:r>
            <a:endParaRPr lang="en-US">
              <a:latin typeface="Arial" charset="0"/>
            </a:endParaRPr>
          </a:p>
          <a:p>
            <a:pPr algn="l">
              <a:spcBef>
                <a:spcPct val="50000"/>
              </a:spcBef>
            </a:pPr>
            <a:r>
              <a:rPr lang="en-US">
                <a:latin typeface="Arial" charset="0"/>
              </a:rPr>
              <a:t>0000   0	 0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0001   1	 1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0010   2	 2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0011   3	 3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0100   4	 4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0101   5	 5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0110   6 	 6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0111   7	 7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1000   8	 8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1001   9	 9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1010   A 	10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1011   B	11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1100   C	12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1101   D	13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1110   E	14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1111   F	15</a:t>
            </a:r>
          </a:p>
        </p:txBody>
      </p:sp>
      <p:sp>
        <p:nvSpPr>
          <p:cNvPr id="37897" name="Line 6"/>
          <p:cNvSpPr>
            <a:spLocks noChangeShapeType="1"/>
          </p:cNvSpPr>
          <p:nvPr/>
        </p:nvSpPr>
        <p:spPr bwMode="auto">
          <a:xfrm flipV="1">
            <a:off x="4648200" y="4419600"/>
            <a:ext cx="0" cy="533400"/>
          </a:xfrm>
          <a:prstGeom prst="line">
            <a:avLst/>
          </a:prstGeom>
          <a:noFill/>
          <a:ln w="3175">
            <a:noFill/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491038" y="4191000"/>
            <a:ext cx="2519362" cy="1616075"/>
            <a:chOff x="2829" y="2640"/>
            <a:chExt cx="1587" cy="1018"/>
          </a:xfrm>
        </p:grpSpPr>
        <p:sp>
          <p:nvSpPr>
            <p:cNvPr id="37906" name="Text Box 8"/>
            <p:cNvSpPr txBox="1">
              <a:spLocks noChangeArrowheads="1"/>
            </p:cNvSpPr>
            <p:nvPr/>
          </p:nvSpPr>
          <p:spPr bwMode="auto">
            <a:xfrm>
              <a:off x="2829" y="2976"/>
              <a:ext cx="1587" cy="68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b="1">
                  <a:latin typeface="Courier New" pitchFamily="49" charset="0"/>
                </a:rPr>
                <a:t>0x is a common</a:t>
              </a:r>
            </a:p>
            <a:p>
              <a:pPr algn="l"/>
              <a:r>
                <a:rPr lang="en-US" b="1">
                  <a:latin typeface="Courier New" pitchFamily="49" charset="0"/>
                </a:rPr>
                <a:t>prefix for writing</a:t>
              </a:r>
            </a:p>
            <a:p>
              <a:pPr algn="l"/>
              <a:r>
                <a:rPr lang="en-US" b="1">
                  <a:latin typeface="Courier New" pitchFamily="49" charset="0"/>
                </a:rPr>
                <a:t>numbers which means</a:t>
              </a:r>
            </a:p>
            <a:p>
              <a:pPr algn="l"/>
              <a:r>
                <a:rPr lang="en-US" b="1" i="1">
                  <a:latin typeface="Courier New" pitchFamily="49" charset="0"/>
                </a:rPr>
                <a:t>hexadecimal</a:t>
              </a:r>
              <a:endParaRPr lang="en-US" b="1">
                <a:latin typeface="Courier New" pitchFamily="49" charset="0"/>
              </a:endParaRPr>
            </a:p>
          </p:txBody>
        </p:sp>
        <p:sp>
          <p:nvSpPr>
            <p:cNvPr id="37907" name="Line 9"/>
            <p:cNvSpPr>
              <a:spLocks noChangeShapeType="1"/>
            </p:cNvSpPr>
            <p:nvPr/>
          </p:nvSpPr>
          <p:spPr bwMode="auto">
            <a:xfrm flipV="1">
              <a:off x="2928" y="2640"/>
              <a:ext cx="0" cy="336"/>
            </a:xfrm>
            <a:prstGeom prst="line">
              <a:avLst/>
            </a:prstGeom>
            <a:noFill/>
            <a:ln w="31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37899" name="Text Box 10"/>
          <p:cNvSpPr txBox="1">
            <a:spLocks noChangeArrowheads="1"/>
          </p:cNvSpPr>
          <p:nvPr/>
        </p:nvSpPr>
        <p:spPr bwMode="auto">
          <a:xfrm>
            <a:off x="228600" y="4572000"/>
            <a:ext cx="4114800" cy="14636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  <a:buFontTx/>
              <a:buAutoNum type="arabicPeriod"/>
            </a:pPr>
            <a:r>
              <a:rPr lang="en-US" sz="2000"/>
              <a:t>Separate binary code into groups of 4 bits (starting from the right)</a:t>
            </a:r>
          </a:p>
          <a:p>
            <a:pPr marL="457200" indent="-457200" algn="l">
              <a:spcBef>
                <a:spcPct val="50000"/>
              </a:spcBef>
              <a:buFontTx/>
              <a:buAutoNum type="arabicPeriod"/>
            </a:pPr>
            <a:r>
              <a:rPr lang="en-US" sz="2000"/>
              <a:t>Translate each group into a single hex digit</a:t>
            </a:r>
          </a:p>
        </p:txBody>
      </p:sp>
      <p:sp>
        <p:nvSpPr>
          <p:cNvPr id="37900" name="Freeform 11"/>
          <p:cNvSpPr>
            <a:spLocks/>
          </p:cNvSpPr>
          <p:nvPr/>
        </p:nvSpPr>
        <p:spPr bwMode="auto">
          <a:xfrm>
            <a:off x="2514600" y="2819400"/>
            <a:ext cx="5181600" cy="1295400"/>
          </a:xfrm>
          <a:custGeom>
            <a:avLst/>
            <a:gdLst>
              <a:gd name="T0" fmla="*/ 0 w 2592"/>
              <a:gd name="T1" fmla="*/ 240 h 816"/>
              <a:gd name="T2" fmla="*/ 1344 w 2592"/>
              <a:gd name="T3" fmla="*/ 96 h 816"/>
              <a:gd name="T4" fmla="*/ 2592 w 2592"/>
              <a:gd name="T5" fmla="*/ 816 h 816"/>
              <a:gd name="T6" fmla="*/ 0 60000 65536"/>
              <a:gd name="T7" fmla="*/ 0 60000 65536"/>
              <a:gd name="T8" fmla="*/ 0 60000 65536"/>
              <a:gd name="T9" fmla="*/ 0 w 2592"/>
              <a:gd name="T10" fmla="*/ 0 h 816"/>
              <a:gd name="T11" fmla="*/ 2592 w 2592"/>
              <a:gd name="T12" fmla="*/ 816 h 8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92" h="816">
                <a:moveTo>
                  <a:pt x="0" y="240"/>
                </a:moveTo>
                <a:cubicBezTo>
                  <a:pt x="456" y="120"/>
                  <a:pt x="912" y="0"/>
                  <a:pt x="1344" y="96"/>
                </a:cubicBezTo>
                <a:cubicBezTo>
                  <a:pt x="1776" y="192"/>
                  <a:pt x="2184" y="504"/>
                  <a:pt x="2592" y="816"/>
                </a:cubicBezTo>
              </a:path>
            </a:pathLst>
          </a:custGeom>
          <a:noFill/>
          <a:ln w="317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828800" y="2932113"/>
            <a:ext cx="6629400" cy="573087"/>
            <a:chOff x="1152" y="1847"/>
            <a:chExt cx="4176" cy="361"/>
          </a:xfrm>
        </p:grpSpPr>
        <p:sp>
          <p:nvSpPr>
            <p:cNvPr id="37902" name="Oval 13"/>
            <p:cNvSpPr>
              <a:spLocks noChangeArrowheads="1"/>
            </p:cNvSpPr>
            <p:nvPr/>
          </p:nvSpPr>
          <p:spPr bwMode="auto">
            <a:xfrm>
              <a:off x="1152" y="2016"/>
              <a:ext cx="432" cy="192"/>
            </a:xfrm>
            <a:prstGeom prst="ellipse">
              <a:avLst/>
            </a:prstGeom>
            <a:noFill/>
            <a:ln w="3175">
              <a:solidFill>
                <a:srgbClr val="0033CC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7903" name="Freeform 14"/>
            <p:cNvSpPr>
              <a:spLocks/>
            </p:cNvSpPr>
            <p:nvPr/>
          </p:nvSpPr>
          <p:spPr bwMode="auto">
            <a:xfrm>
              <a:off x="1554" y="1847"/>
              <a:ext cx="3274" cy="207"/>
            </a:xfrm>
            <a:custGeom>
              <a:avLst/>
              <a:gdLst>
                <a:gd name="T0" fmla="*/ 0 w 3274"/>
                <a:gd name="T1" fmla="*/ 207 h 207"/>
                <a:gd name="T2" fmla="*/ 1857 w 3274"/>
                <a:gd name="T3" fmla="*/ 10 h 207"/>
                <a:gd name="T4" fmla="*/ 3274 w 3274"/>
                <a:gd name="T5" fmla="*/ 146 h 207"/>
                <a:gd name="T6" fmla="*/ 0 60000 65536"/>
                <a:gd name="T7" fmla="*/ 0 60000 65536"/>
                <a:gd name="T8" fmla="*/ 0 60000 65536"/>
                <a:gd name="T9" fmla="*/ 0 w 3274"/>
                <a:gd name="T10" fmla="*/ 0 h 207"/>
                <a:gd name="T11" fmla="*/ 3274 w 3274"/>
                <a:gd name="T12" fmla="*/ 207 h 2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74" h="207">
                  <a:moveTo>
                    <a:pt x="0" y="207"/>
                  </a:moveTo>
                  <a:cubicBezTo>
                    <a:pt x="311" y="174"/>
                    <a:pt x="1311" y="20"/>
                    <a:pt x="1857" y="10"/>
                  </a:cubicBezTo>
                  <a:cubicBezTo>
                    <a:pt x="2403" y="0"/>
                    <a:pt x="2979" y="118"/>
                    <a:pt x="3274" y="146"/>
                  </a:cubicBezTo>
                </a:path>
              </a:pathLst>
            </a:custGeom>
            <a:noFill/>
            <a:ln w="3175">
              <a:solidFill>
                <a:srgbClr val="0033CC"/>
              </a:solidFill>
              <a:round/>
              <a:headEnd/>
              <a:tailEnd type="stealth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7904" name="Oval 15"/>
            <p:cNvSpPr>
              <a:spLocks noChangeArrowheads="1"/>
            </p:cNvSpPr>
            <p:nvPr/>
          </p:nvSpPr>
          <p:spPr bwMode="auto">
            <a:xfrm>
              <a:off x="5136" y="1920"/>
              <a:ext cx="192" cy="192"/>
            </a:xfrm>
            <a:prstGeom prst="ellipse">
              <a:avLst/>
            </a:prstGeom>
            <a:noFill/>
            <a:ln w="3175">
              <a:solidFill>
                <a:srgbClr val="0033CC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905" name="Freeform 16"/>
            <p:cNvSpPr>
              <a:spLocks/>
            </p:cNvSpPr>
            <p:nvPr/>
          </p:nvSpPr>
          <p:spPr bwMode="auto">
            <a:xfrm>
              <a:off x="3107" y="1921"/>
              <a:ext cx="2029" cy="143"/>
            </a:xfrm>
            <a:custGeom>
              <a:avLst/>
              <a:gdLst>
                <a:gd name="T0" fmla="*/ 2029 w 2029"/>
                <a:gd name="T1" fmla="*/ 143 h 143"/>
                <a:gd name="T2" fmla="*/ 872 w 2029"/>
                <a:gd name="T3" fmla="*/ 103 h 143"/>
                <a:gd name="T4" fmla="*/ 243 w 2029"/>
                <a:gd name="T5" fmla="*/ 4 h 143"/>
                <a:gd name="T6" fmla="*/ 0 w 2029"/>
                <a:gd name="T7" fmla="*/ 125 h 1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29"/>
                <a:gd name="T13" fmla="*/ 0 h 143"/>
                <a:gd name="T14" fmla="*/ 2029 w 2029"/>
                <a:gd name="T15" fmla="*/ 143 h 1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29" h="143">
                  <a:moveTo>
                    <a:pt x="2029" y="143"/>
                  </a:moveTo>
                  <a:cubicBezTo>
                    <a:pt x="1836" y="136"/>
                    <a:pt x="1170" y="126"/>
                    <a:pt x="872" y="103"/>
                  </a:cubicBezTo>
                  <a:cubicBezTo>
                    <a:pt x="574" y="80"/>
                    <a:pt x="388" y="0"/>
                    <a:pt x="243" y="4"/>
                  </a:cubicBezTo>
                  <a:cubicBezTo>
                    <a:pt x="98" y="8"/>
                    <a:pt x="51" y="100"/>
                    <a:pt x="0" y="125"/>
                  </a:cubicBezTo>
                </a:path>
              </a:pathLst>
            </a:custGeom>
            <a:noFill/>
            <a:ln w="3175">
              <a:solidFill>
                <a:srgbClr val="0033CC"/>
              </a:solidFill>
              <a:round/>
              <a:headEnd/>
              <a:tailEnd type="stealth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1236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29B39D5-8095-45AB-BD13-3D97894B7A75}" type="slidenum">
              <a:rPr lang="en-US"/>
              <a:pPr lvl="1"/>
              <a:t>42</a:t>
            </a:fld>
            <a:endParaRPr lang="en-US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to Hex Conversion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52588"/>
            <a:ext cx="8356600" cy="295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Every four bits is a hex digit.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start grouping from right-hand side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574800" y="2771775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011101010001111010011010111</a:t>
            </a:r>
          </a:p>
        </p:txBody>
      </p:sp>
      <p:sp>
        <p:nvSpPr>
          <p:cNvPr id="38920" name="Line 5"/>
          <p:cNvSpPr>
            <a:spLocks noChangeShapeType="1"/>
          </p:cNvSpPr>
          <p:nvPr/>
        </p:nvSpPr>
        <p:spPr bwMode="auto">
          <a:xfrm>
            <a:off x="6765925" y="32146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1" name="Line 6"/>
          <p:cNvSpPr>
            <a:spLocks noChangeShapeType="1"/>
          </p:cNvSpPr>
          <p:nvPr/>
        </p:nvSpPr>
        <p:spPr bwMode="auto">
          <a:xfrm>
            <a:off x="5913438" y="32146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2" name="Line 7"/>
          <p:cNvSpPr>
            <a:spLocks noChangeShapeType="1"/>
          </p:cNvSpPr>
          <p:nvPr/>
        </p:nvSpPr>
        <p:spPr bwMode="auto">
          <a:xfrm>
            <a:off x="5065713" y="32146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3" name="Line 8"/>
          <p:cNvSpPr>
            <a:spLocks noChangeShapeType="1"/>
          </p:cNvSpPr>
          <p:nvPr/>
        </p:nvSpPr>
        <p:spPr bwMode="auto">
          <a:xfrm>
            <a:off x="4198938" y="32146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4" name="Line 9"/>
          <p:cNvSpPr>
            <a:spLocks noChangeShapeType="1"/>
          </p:cNvSpPr>
          <p:nvPr/>
        </p:nvSpPr>
        <p:spPr bwMode="auto">
          <a:xfrm>
            <a:off x="3346450" y="32146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5" name="Line 10"/>
          <p:cNvSpPr>
            <a:spLocks noChangeShapeType="1"/>
          </p:cNvSpPr>
          <p:nvPr/>
        </p:nvSpPr>
        <p:spPr bwMode="auto">
          <a:xfrm>
            <a:off x="2489200" y="32146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6" name="Line 11"/>
          <p:cNvSpPr>
            <a:spLocks noChangeShapeType="1"/>
          </p:cNvSpPr>
          <p:nvPr/>
        </p:nvSpPr>
        <p:spPr bwMode="auto">
          <a:xfrm>
            <a:off x="1651000" y="32146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7" name="Text Box 12"/>
          <p:cNvSpPr txBox="1">
            <a:spLocks noChangeArrowheads="1"/>
          </p:cNvSpPr>
          <p:nvPr/>
        </p:nvSpPr>
        <p:spPr bwMode="auto">
          <a:xfrm>
            <a:off x="6651625" y="3671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7</a:t>
            </a:r>
          </a:p>
        </p:txBody>
      </p:sp>
      <p:sp>
        <p:nvSpPr>
          <p:cNvPr id="38928" name="AutoShape 13"/>
          <p:cNvSpPr>
            <a:spLocks noChangeArrowheads="1"/>
          </p:cNvSpPr>
          <p:nvPr/>
        </p:nvSpPr>
        <p:spPr bwMode="auto">
          <a:xfrm>
            <a:off x="7094538" y="3290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Text Box 14"/>
          <p:cNvSpPr txBox="1">
            <a:spLocks noChangeArrowheads="1"/>
          </p:cNvSpPr>
          <p:nvPr/>
        </p:nvSpPr>
        <p:spPr bwMode="auto">
          <a:xfrm>
            <a:off x="5803900" y="3671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D</a:t>
            </a:r>
          </a:p>
        </p:txBody>
      </p:sp>
      <p:sp>
        <p:nvSpPr>
          <p:cNvPr id="38930" name="AutoShape 15"/>
          <p:cNvSpPr>
            <a:spLocks noChangeArrowheads="1"/>
          </p:cNvSpPr>
          <p:nvPr/>
        </p:nvSpPr>
        <p:spPr bwMode="auto">
          <a:xfrm>
            <a:off x="6246813" y="3290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1" name="Text Box 16"/>
          <p:cNvSpPr txBox="1">
            <a:spLocks noChangeArrowheads="1"/>
          </p:cNvSpPr>
          <p:nvPr/>
        </p:nvSpPr>
        <p:spPr bwMode="auto">
          <a:xfrm>
            <a:off x="4956175" y="3671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4</a:t>
            </a:r>
          </a:p>
        </p:txBody>
      </p:sp>
      <p:sp>
        <p:nvSpPr>
          <p:cNvPr id="38932" name="AutoShape 17"/>
          <p:cNvSpPr>
            <a:spLocks noChangeArrowheads="1"/>
          </p:cNvSpPr>
          <p:nvPr/>
        </p:nvSpPr>
        <p:spPr bwMode="auto">
          <a:xfrm>
            <a:off x="5399088" y="3290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Text Box 18"/>
          <p:cNvSpPr txBox="1">
            <a:spLocks noChangeArrowheads="1"/>
          </p:cNvSpPr>
          <p:nvPr/>
        </p:nvSpPr>
        <p:spPr bwMode="auto">
          <a:xfrm>
            <a:off x="4108450" y="3671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F</a:t>
            </a:r>
          </a:p>
        </p:txBody>
      </p:sp>
      <p:sp>
        <p:nvSpPr>
          <p:cNvPr id="38934" name="AutoShape 19"/>
          <p:cNvSpPr>
            <a:spLocks noChangeArrowheads="1"/>
          </p:cNvSpPr>
          <p:nvPr/>
        </p:nvSpPr>
        <p:spPr bwMode="auto">
          <a:xfrm>
            <a:off x="4551363" y="3290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5" name="Text Box 20"/>
          <p:cNvSpPr txBox="1">
            <a:spLocks noChangeArrowheads="1"/>
          </p:cNvSpPr>
          <p:nvPr/>
        </p:nvSpPr>
        <p:spPr bwMode="auto">
          <a:xfrm>
            <a:off x="3260725" y="3671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8</a:t>
            </a:r>
          </a:p>
        </p:txBody>
      </p:sp>
      <p:sp>
        <p:nvSpPr>
          <p:cNvPr id="38936" name="AutoShape 21"/>
          <p:cNvSpPr>
            <a:spLocks noChangeArrowheads="1"/>
          </p:cNvSpPr>
          <p:nvPr/>
        </p:nvSpPr>
        <p:spPr bwMode="auto">
          <a:xfrm>
            <a:off x="3703638" y="3290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7" name="Text Box 22"/>
          <p:cNvSpPr txBox="1">
            <a:spLocks noChangeArrowheads="1"/>
          </p:cNvSpPr>
          <p:nvPr/>
        </p:nvSpPr>
        <p:spPr bwMode="auto">
          <a:xfrm>
            <a:off x="2413000" y="3671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A</a:t>
            </a:r>
          </a:p>
        </p:txBody>
      </p:sp>
      <p:sp>
        <p:nvSpPr>
          <p:cNvPr id="38938" name="AutoShape 23"/>
          <p:cNvSpPr>
            <a:spLocks noChangeArrowheads="1"/>
          </p:cNvSpPr>
          <p:nvPr/>
        </p:nvSpPr>
        <p:spPr bwMode="auto">
          <a:xfrm>
            <a:off x="2855913" y="3290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9" name="Text Box 24"/>
          <p:cNvSpPr txBox="1">
            <a:spLocks noChangeArrowheads="1"/>
          </p:cNvSpPr>
          <p:nvPr/>
        </p:nvSpPr>
        <p:spPr bwMode="auto">
          <a:xfrm>
            <a:off x="1565275" y="3671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3</a:t>
            </a:r>
          </a:p>
        </p:txBody>
      </p:sp>
      <p:sp>
        <p:nvSpPr>
          <p:cNvPr id="38940" name="AutoShape 25"/>
          <p:cNvSpPr>
            <a:spLocks noChangeArrowheads="1"/>
          </p:cNvSpPr>
          <p:nvPr/>
        </p:nvSpPr>
        <p:spPr bwMode="auto">
          <a:xfrm>
            <a:off x="2008188" y="3290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1" name="Text Box 26"/>
          <p:cNvSpPr txBox="1">
            <a:spLocks noChangeArrowheads="1"/>
          </p:cNvSpPr>
          <p:nvPr/>
        </p:nvSpPr>
        <p:spPr bwMode="auto">
          <a:xfrm>
            <a:off x="609600" y="5410200"/>
            <a:ext cx="4495800" cy="650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 i="1">
                <a:latin typeface="Arial" charset="0"/>
              </a:rPr>
              <a:t>This is not a new machine representation,</a:t>
            </a:r>
            <a:br>
              <a:rPr lang="en-US" sz="1800" i="1">
                <a:latin typeface="Arial" charset="0"/>
              </a:rPr>
            </a:br>
            <a:r>
              <a:rPr lang="en-US" sz="1800" i="1">
                <a:latin typeface="Arial" charset="0"/>
              </a:rPr>
              <a:t>just a convenient way to write the number.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491D8A0-8148-4AC4-8E6D-3033D7A6735D}" type="slidenum">
              <a:rPr lang="en-US"/>
              <a:pPr lvl="1"/>
              <a:t>43</a:t>
            </a:fld>
            <a:endParaRPr lang="en-US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to Hex Conversion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52588"/>
            <a:ext cx="8356600" cy="295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Properly sign-extending is important if the binary number is signed</a:t>
            </a:r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1600200" y="3124200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 u="sng">
                <a:latin typeface="CourierPS" pitchFamily="49" charset="0"/>
              </a:rPr>
              <a:t>10</a:t>
            </a:r>
            <a:r>
              <a:rPr lang="en-US" sz="1200" b="1">
                <a:latin typeface="CourierPS" pitchFamily="49" charset="0"/>
              </a:rPr>
              <a:t> </a:t>
            </a:r>
            <a:r>
              <a:rPr lang="en-US" sz="2800" b="1" u="sng">
                <a:latin typeface="CourierPS" pitchFamily="49" charset="0"/>
              </a:rPr>
              <a:t>1100</a:t>
            </a:r>
            <a:r>
              <a:rPr lang="en-US" sz="1200" b="1">
                <a:latin typeface="CourierPS" pitchFamily="49" charset="0"/>
              </a:rPr>
              <a:t> </a:t>
            </a:r>
            <a:r>
              <a:rPr lang="en-US" sz="2800" b="1" u="sng">
                <a:latin typeface="CourierPS" pitchFamily="49" charset="0"/>
              </a:rPr>
              <a:t>1001</a:t>
            </a:r>
            <a:r>
              <a:rPr lang="en-US" sz="1200" b="1">
                <a:latin typeface="CourierPS" pitchFamily="49" charset="0"/>
              </a:rPr>
              <a:t> </a:t>
            </a:r>
            <a:r>
              <a:rPr lang="en-US" sz="2800" b="1" u="sng">
                <a:latin typeface="CourierPS" pitchFamily="49" charset="0"/>
              </a:rPr>
              <a:t>0101</a:t>
            </a:r>
          </a:p>
        </p:txBody>
      </p:sp>
      <p:sp>
        <p:nvSpPr>
          <p:cNvPr id="39944" name="AutoShape 5"/>
          <p:cNvSpPr>
            <a:spLocks noChangeArrowheads="1"/>
          </p:cNvSpPr>
          <p:nvPr/>
        </p:nvSpPr>
        <p:spPr bwMode="auto">
          <a:xfrm>
            <a:off x="5867400" y="3671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AutoShape 6"/>
          <p:cNvSpPr>
            <a:spLocks noChangeArrowheads="1"/>
          </p:cNvSpPr>
          <p:nvPr/>
        </p:nvSpPr>
        <p:spPr bwMode="auto">
          <a:xfrm>
            <a:off x="4953000" y="3671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AutoShape 7"/>
          <p:cNvSpPr>
            <a:spLocks noChangeArrowheads="1"/>
          </p:cNvSpPr>
          <p:nvPr/>
        </p:nvSpPr>
        <p:spPr bwMode="auto">
          <a:xfrm>
            <a:off x="4010025" y="3671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AutoShape 8"/>
          <p:cNvSpPr>
            <a:spLocks noChangeArrowheads="1"/>
          </p:cNvSpPr>
          <p:nvPr/>
        </p:nvSpPr>
        <p:spPr bwMode="auto">
          <a:xfrm>
            <a:off x="3248025" y="3671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C407386-4967-4E45-80CC-73E399924E6B}" type="slidenum">
              <a:rPr lang="en-US"/>
              <a:pPr lvl="1"/>
              <a:t>44</a:t>
            </a:fld>
            <a:endParaRPr lang="en-US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to Hex Conversion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52588"/>
            <a:ext cx="8356600" cy="295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Properly sign-extending is important if the binary number is signed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1600200" y="3124200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 u="sng">
                <a:latin typeface="CourierPS" pitchFamily="49" charset="0"/>
              </a:rPr>
              <a:t>10</a:t>
            </a:r>
            <a:r>
              <a:rPr lang="en-US" sz="1200" b="1">
                <a:latin typeface="CourierPS" pitchFamily="49" charset="0"/>
              </a:rPr>
              <a:t> </a:t>
            </a:r>
            <a:r>
              <a:rPr lang="en-US" sz="2800" b="1" u="sng">
                <a:latin typeface="CourierPS" pitchFamily="49" charset="0"/>
              </a:rPr>
              <a:t>1100</a:t>
            </a:r>
            <a:r>
              <a:rPr lang="en-US" sz="1200" b="1">
                <a:latin typeface="CourierPS" pitchFamily="49" charset="0"/>
              </a:rPr>
              <a:t> </a:t>
            </a:r>
            <a:r>
              <a:rPr lang="en-US" sz="2800" b="1" u="sng">
                <a:latin typeface="CourierPS" pitchFamily="49" charset="0"/>
              </a:rPr>
              <a:t>1001</a:t>
            </a:r>
            <a:r>
              <a:rPr lang="en-US" sz="1200" b="1">
                <a:latin typeface="CourierPS" pitchFamily="49" charset="0"/>
              </a:rPr>
              <a:t> </a:t>
            </a:r>
            <a:r>
              <a:rPr lang="en-US" sz="2800" b="1" u="sng">
                <a:latin typeface="CourierPS" pitchFamily="49" charset="0"/>
              </a:rPr>
              <a:t>0101</a:t>
            </a:r>
          </a:p>
        </p:txBody>
      </p:sp>
      <p:sp>
        <p:nvSpPr>
          <p:cNvPr id="40968" name="Text Box 5"/>
          <p:cNvSpPr txBox="1">
            <a:spLocks noChangeArrowheads="1"/>
          </p:cNvSpPr>
          <p:nvPr/>
        </p:nvSpPr>
        <p:spPr bwMode="auto">
          <a:xfrm>
            <a:off x="5410200" y="4052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5</a:t>
            </a:r>
          </a:p>
        </p:txBody>
      </p:sp>
      <p:sp>
        <p:nvSpPr>
          <p:cNvPr id="40969" name="AutoShape 6"/>
          <p:cNvSpPr>
            <a:spLocks noChangeArrowheads="1"/>
          </p:cNvSpPr>
          <p:nvPr/>
        </p:nvSpPr>
        <p:spPr bwMode="auto">
          <a:xfrm>
            <a:off x="5867400" y="3671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Text Box 7"/>
          <p:cNvSpPr txBox="1">
            <a:spLocks noChangeArrowheads="1"/>
          </p:cNvSpPr>
          <p:nvPr/>
        </p:nvSpPr>
        <p:spPr bwMode="auto">
          <a:xfrm>
            <a:off x="4527550" y="4052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9</a:t>
            </a:r>
          </a:p>
        </p:txBody>
      </p:sp>
      <p:sp>
        <p:nvSpPr>
          <p:cNvPr id="40971" name="AutoShape 8"/>
          <p:cNvSpPr>
            <a:spLocks noChangeArrowheads="1"/>
          </p:cNvSpPr>
          <p:nvPr/>
        </p:nvSpPr>
        <p:spPr bwMode="auto">
          <a:xfrm>
            <a:off x="4953000" y="3671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Text Box 9"/>
          <p:cNvSpPr txBox="1">
            <a:spLocks noChangeArrowheads="1"/>
          </p:cNvSpPr>
          <p:nvPr/>
        </p:nvSpPr>
        <p:spPr bwMode="auto">
          <a:xfrm>
            <a:off x="3581400" y="4052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C</a:t>
            </a:r>
          </a:p>
        </p:txBody>
      </p:sp>
      <p:sp>
        <p:nvSpPr>
          <p:cNvPr id="40973" name="AutoShape 10"/>
          <p:cNvSpPr>
            <a:spLocks noChangeArrowheads="1"/>
          </p:cNvSpPr>
          <p:nvPr/>
        </p:nvSpPr>
        <p:spPr bwMode="auto">
          <a:xfrm>
            <a:off x="4010025" y="3671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Text Box 11"/>
          <p:cNvSpPr txBox="1">
            <a:spLocks noChangeArrowheads="1"/>
          </p:cNvSpPr>
          <p:nvPr/>
        </p:nvSpPr>
        <p:spPr bwMode="auto">
          <a:xfrm>
            <a:off x="2819400" y="4052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6518275" algn="r"/>
                <a:tab pos="6742113" algn="l"/>
              </a:tabLst>
            </a:pPr>
            <a:r>
              <a:rPr lang="en-US" sz="2800" b="1">
                <a:latin typeface="CourierPS" pitchFamily="49" charset="0"/>
              </a:rPr>
              <a:t>E/2</a:t>
            </a:r>
          </a:p>
        </p:txBody>
      </p:sp>
      <p:sp>
        <p:nvSpPr>
          <p:cNvPr id="40975" name="AutoShape 12"/>
          <p:cNvSpPr>
            <a:spLocks noChangeArrowheads="1"/>
          </p:cNvSpPr>
          <p:nvPr/>
        </p:nvSpPr>
        <p:spPr bwMode="auto">
          <a:xfrm>
            <a:off x="3248025" y="3671888"/>
            <a:ext cx="104775" cy="457200"/>
          </a:xfrm>
          <a:prstGeom prst="downArrow">
            <a:avLst>
              <a:gd name="adj1" fmla="val 50000"/>
              <a:gd name="adj2" fmla="val 1090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0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103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F822F78-67ED-47B3-A3B4-2DBBFF6A0B5D}" type="slidenum">
              <a:rPr lang="en-US"/>
              <a:pPr lvl="1"/>
              <a:t>5</a:t>
            </a:fld>
            <a:endParaRPr lang="en-US"/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vs. Analog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76200" y="2105025"/>
          <a:ext cx="4414838" cy="4065588"/>
        </p:xfrm>
        <a:graphic>
          <a:graphicData uri="http://schemas.openxmlformats.org/presentationml/2006/ole">
            <p:oleObj spid="_x0000_s1026" name="Chart" r:id="rId3" imgW="7010248" imgH="6457836" progId="Excel.Chart.8">
              <p:embed/>
            </p:oleObj>
          </a:graphicData>
        </a:graphic>
      </p:graphicFrame>
      <p:graphicFrame>
        <p:nvGraphicFramePr>
          <p:cNvPr id="1027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4572000" y="2105025"/>
          <a:ext cx="4495800" cy="4048125"/>
        </p:xfrm>
        <a:graphic>
          <a:graphicData uri="http://schemas.openxmlformats.org/presentationml/2006/ole">
            <p:oleObj spid="_x0000_s1027" name="Chart" r:id="rId4" imgW="7077113" imgH="6372111" progId="Excel.Chart.8">
              <p:embed/>
            </p:oleObj>
          </a:graphicData>
        </a:graphic>
      </p:graphicFrame>
      <p:sp>
        <p:nvSpPr>
          <p:cNvPr id="1032" name="Text Box 12"/>
          <p:cNvSpPr txBox="1">
            <a:spLocks noChangeArrowheads="1"/>
          </p:cNvSpPr>
          <p:nvPr/>
        </p:nvSpPr>
        <p:spPr bwMode="auto">
          <a:xfrm>
            <a:off x="1754188" y="1390650"/>
            <a:ext cx="1393825" cy="592138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/>
              <a:t>Analog</a:t>
            </a:r>
          </a:p>
        </p:txBody>
      </p:sp>
      <p:sp>
        <p:nvSpPr>
          <p:cNvPr id="1033" name="Text Box 13"/>
          <p:cNvSpPr txBox="1">
            <a:spLocks noChangeArrowheads="1"/>
          </p:cNvSpPr>
          <p:nvPr/>
        </p:nvSpPr>
        <p:spPr bwMode="auto">
          <a:xfrm>
            <a:off x="6210300" y="1390650"/>
            <a:ext cx="1325563" cy="592138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/>
              <a:t>Digital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05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4A65E1A-9D6F-4E7A-8928-847630214588}" type="slidenum">
              <a:rPr lang="en-US"/>
              <a:pPr lvl="1"/>
              <a:t>6</a:t>
            </a:fld>
            <a:endParaRPr lang="en-US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vs. Analog</a:t>
            </a:r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>
            <p:ph sz="half" idx="1"/>
          </p:nvPr>
        </p:nvGraphicFramePr>
        <p:xfrm>
          <a:off x="109538" y="1971675"/>
          <a:ext cx="2867025" cy="2406650"/>
        </p:xfrm>
        <a:graphic>
          <a:graphicData uri="http://schemas.openxmlformats.org/presentationml/2006/ole">
            <p:oleObj spid="_x0000_s2050" name="Chart" r:id="rId3" imgW="6934124" imgH="5819699" progId="Excel.Chart.8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052763" y="1971675"/>
          <a:ext cx="2890837" cy="2422525"/>
        </p:xfrm>
        <a:graphic>
          <a:graphicData uri="http://schemas.openxmlformats.org/presentationml/2006/ole">
            <p:oleObj spid="_x0000_s2051" name="Chart" r:id="rId4" imgW="7057911" imgH="5353012" progId="Excel.Chart.8">
              <p:embed/>
            </p:oleObj>
          </a:graphicData>
        </a:graphic>
      </p:graphicFrame>
      <p:graphicFrame>
        <p:nvGraphicFramePr>
          <p:cNvPr id="2056" name="Object 1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013450" y="1993900"/>
          <a:ext cx="2749550" cy="2400300"/>
        </p:xfrm>
        <a:graphic>
          <a:graphicData uri="http://schemas.openxmlformats.org/presentationml/2006/ole">
            <p:oleObj spid="_x0000_s2056" r:id="rId5" imgW="2755631" imgH="2402032" progId="Excel.Chart.8">
              <p:embed/>
            </p:oleObj>
          </a:graphicData>
        </a:graphic>
      </p:graphicFrame>
      <p:sp>
        <p:nvSpPr>
          <p:cNvPr id="2057" name="Text Box 13"/>
          <p:cNvSpPr txBox="1">
            <a:spLocks noChangeArrowheads="1"/>
          </p:cNvSpPr>
          <p:nvPr/>
        </p:nvSpPr>
        <p:spPr bwMode="auto">
          <a:xfrm>
            <a:off x="1295400" y="4776788"/>
            <a:ext cx="6832600" cy="409575"/>
          </a:xfrm>
          <a:prstGeom prst="rect">
            <a:avLst/>
          </a:prstGeom>
          <a:solidFill>
            <a:srgbClr val="FFFF99">
              <a:alpha val="7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Digital signals are limited to a </a:t>
            </a:r>
            <a:r>
              <a:rPr lang="en-US" sz="2000" b="1"/>
              <a:t>set of possible values</a:t>
            </a:r>
            <a:r>
              <a:rPr lang="en-US" sz="2000"/>
              <a:t> (</a:t>
            </a:r>
            <a:r>
              <a:rPr lang="en-US" sz="2000" b="1"/>
              <a:t>precision</a:t>
            </a:r>
            <a:r>
              <a:rPr lang="en-US" sz="2000"/>
              <a:t>) </a:t>
            </a:r>
          </a:p>
        </p:txBody>
      </p:sp>
      <p:sp>
        <p:nvSpPr>
          <p:cNvPr id="2058" name="Text Box 14"/>
          <p:cNvSpPr txBox="1">
            <a:spLocks noChangeArrowheads="1"/>
          </p:cNvSpPr>
          <p:nvPr/>
        </p:nvSpPr>
        <p:spPr bwMode="auto">
          <a:xfrm>
            <a:off x="1387475" y="5410200"/>
            <a:ext cx="2879725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1800"/>
              <a:t>Set of </a:t>
            </a:r>
            <a:r>
              <a:rPr lang="en-US" sz="1800" b="1"/>
              <a:t>10 </a:t>
            </a:r>
            <a:r>
              <a:rPr lang="en-US" sz="1800"/>
              <a:t>different symbol values </a:t>
            </a:r>
            <a:r>
              <a:rPr lang="en-US" sz="1800">
                <a:cs typeface="Times New Roman" pitchFamily="18" charset="0"/>
              </a:rPr>
              <a:t>→ </a:t>
            </a:r>
            <a:r>
              <a:rPr lang="en-US" sz="1800" b="1">
                <a:cs typeface="Times New Roman" pitchFamily="18" charset="0"/>
              </a:rPr>
              <a:t>decimal</a:t>
            </a:r>
          </a:p>
        </p:txBody>
      </p:sp>
      <p:sp>
        <p:nvSpPr>
          <p:cNvPr id="2059" name="Text Box 15"/>
          <p:cNvSpPr txBox="1">
            <a:spLocks noChangeArrowheads="1"/>
          </p:cNvSpPr>
          <p:nvPr/>
        </p:nvSpPr>
        <p:spPr bwMode="auto">
          <a:xfrm>
            <a:off x="5137150" y="5410200"/>
            <a:ext cx="2940050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1800"/>
              <a:t>Set of </a:t>
            </a:r>
            <a:r>
              <a:rPr lang="en-US" sz="1800" b="1"/>
              <a:t>2</a:t>
            </a:r>
            <a:r>
              <a:rPr lang="en-US" sz="1800"/>
              <a:t> different symbol values </a:t>
            </a:r>
            <a:r>
              <a:rPr lang="en-US" sz="1800">
                <a:cs typeface="Times New Roman" pitchFamily="18" charset="0"/>
              </a:rPr>
              <a:t>→ </a:t>
            </a:r>
            <a:r>
              <a:rPr lang="en-US" sz="1800" b="1">
                <a:cs typeface="Times New Roman" pitchFamily="18" charset="0"/>
              </a:rPr>
              <a:t>binary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C766601-44E9-4A74-8534-0D26AB8C4C12}" type="slidenum">
              <a:rPr lang="en-US"/>
              <a:pPr lvl="1"/>
              <a:t>7</a:t>
            </a:fld>
            <a:endParaRPr 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Number Representations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33488"/>
            <a:ext cx="8458200" cy="5002212"/>
          </a:xfrm>
        </p:spPr>
        <p:txBody>
          <a:bodyPr/>
          <a:lstStyle/>
          <a:p>
            <a:pPr marL="222250" indent="-222250"/>
            <a:r>
              <a:rPr lang="en-US" b="1" smtClean="0"/>
              <a:t>Decimal</a:t>
            </a:r>
            <a:r>
              <a:rPr lang="en-US" smtClean="0"/>
              <a:t> means that we have </a:t>
            </a:r>
            <a:r>
              <a:rPr lang="en-US" b="1" smtClean="0"/>
              <a:t>ten</a:t>
            </a:r>
            <a:r>
              <a:rPr lang="en-US" smtClean="0"/>
              <a:t> digits to use in our representation (the </a:t>
            </a:r>
            <a:r>
              <a:rPr lang="en-US" b="1" smtClean="0"/>
              <a:t>symbols</a:t>
            </a:r>
            <a:r>
              <a:rPr lang="en-US" smtClean="0"/>
              <a:t> 0 through 9)</a:t>
            </a:r>
          </a:p>
          <a:p>
            <a:pPr marL="222250" indent="-222250">
              <a:buFont typeface="Monotype Sorts" pitchFamily="2" charset="2"/>
              <a:buNone/>
            </a:pPr>
            <a:r>
              <a:rPr lang="en-US" b="1" smtClean="0"/>
              <a:t>	</a:t>
            </a:r>
            <a:r>
              <a:rPr lang="en-US" b="1" u="sng" smtClean="0"/>
              <a:t>Example</a:t>
            </a:r>
            <a:r>
              <a:rPr lang="en-US" smtClean="0"/>
              <a:t>: What is 3,546?</a:t>
            </a:r>
          </a:p>
          <a:p>
            <a:pPr marL="635000" lvl="1" indent="-236538">
              <a:buFont typeface="Monotype Sorts" pitchFamily="2" charset="2"/>
              <a:buNone/>
            </a:pPr>
            <a:r>
              <a:rPr lang="en-US" i="1" smtClean="0">
                <a:solidFill>
                  <a:srgbClr val="800000"/>
                </a:solidFill>
              </a:rPr>
              <a:t>three</a:t>
            </a:r>
            <a:r>
              <a:rPr lang="en-US" smtClean="0"/>
              <a:t> </a:t>
            </a:r>
            <a:r>
              <a:rPr lang="en-US" u="sng" smtClean="0"/>
              <a:t>thousands</a:t>
            </a:r>
            <a:r>
              <a:rPr lang="en-US" smtClean="0"/>
              <a:t> </a:t>
            </a:r>
            <a:r>
              <a:rPr lang="en-US" b="1" smtClean="0"/>
              <a:t>+</a:t>
            </a:r>
            <a:r>
              <a:rPr lang="en-US" smtClean="0">
                <a:solidFill>
                  <a:srgbClr val="800000"/>
                </a:solidFill>
              </a:rPr>
              <a:t> </a:t>
            </a:r>
            <a:r>
              <a:rPr lang="en-US" i="1" smtClean="0">
                <a:solidFill>
                  <a:srgbClr val="800000"/>
                </a:solidFill>
              </a:rPr>
              <a:t>five</a:t>
            </a:r>
            <a:r>
              <a:rPr lang="en-US" smtClean="0"/>
              <a:t> </a:t>
            </a:r>
            <a:r>
              <a:rPr lang="en-US" u="sng" smtClean="0"/>
              <a:t>hundreds</a:t>
            </a:r>
            <a:r>
              <a:rPr lang="en-US" smtClean="0"/>
              <a:t> </a:t>
            </a:r>
            <a:r>
              <a:rPr lang="en-US" b="1" smtClean="0"/>
              <a:t>+ </a:t>
            </a:r>
            <a:r>
              <a:rPr lang="en-US" i="1" smtClean="0">
                <a:solidFill>
                  <a:srgbClr val="800000"/>
                </a:solidFill>
              </a:rPr>
              <a:t>four</a:t>
            </a:r>
            <a:r>
              <a:rPr lang="en-US" smtClean="0"/>
              <a:t> </a:t>
            </a:r>
            <a:r>
              <a:rPr lang="en-US" u="sng" smtClean="0"/>
              <a:t>tens</a:t>
            </a:r>
            <a:r>
              <a:rPr lang="en-US" smtClean="0"/>
              <a:t> </a:t>
            </a:r>
            <a:r>
              <a:rPr lang="en-US" b="1" smtClean="0"/>
              <a:t>+ </a:t>
            </a:r>
            <a:r>
              <a:rPr lang="en-US" i="1" smtClean="0">
                <a:solidFill>
                  <a:srgbClr val="800000"/>
                </a:solidFill>
              </a:rPr>
              <a:t>six</a:t>
            </a:r>
            <a:r>
              <a:rPr lang="en-US" i="1" smtClean="0">
                <a:solidFill>
                  <a:schemeClr val="hlink"/>
                </a:solidFill>
              </a:rPr>
              <a:t> </a:t>
            </a:r>
            <a:r>
              <a:rPr lang="en-US" u="sng" smtClean="0"/>
              <a:t>ones</a:t>
            </a:r>
            <a:r>
              <a:rPr lang="en-US" smtClean="0"/>
              <a:t>.</a:t>
            </a:r>
          </a:p>
          <a:p>
            <a:pPr marL="635000" lvl="1" indent="-236538">
              <a:buFont typeface="Monotype Sorts" pitchFamily="2" charset="2"/>
              <a:buNone/>
            </a:pPr>
            <a:r>
              <a:rPr lang="en-US" smtClean="0"/>
              <a:t>3,546</a:t>
            </a:r>
            <a:r>
              <a:rPr lang="en-US" baseline="-25000" smtClean="0"/>
              <a:t>10</a:t>
            </a:r>
            <a:r>
              <a:rPr lang="en-US" smtClean="0"/>
              <a:t> = 3</a:t>
            </a:r>
            <a:r>
              <a:rPr lang="en-US" smtClean="0">
                <a:sym typeface="Symbol" pitchFamily="18" charset="2"/>
              </a:rPr>
              <a:t></a:t>
            </a:r>
            <a:r>
              <a:rPr lang="en-US" smtClean="0"/>
              <a:t>10</a:t>
            </a:r>
            <a:r>
              <a:rPr lang="en-US" baseline="30000" smtClean="0"/>
              <a:t>3</a:t>
            </a:r>
            <a:r>
              <a:rPr lang="en-US" smtClean="0"/>
              <a:t>  </a:t>
            </a:r>
            <a:r>
              <a:rPr lang="en-US" b="1" smtClean="0"/>
              <a:t>+ </a:t>
            </a:r>
            <a:r>
              <a:rPr lang="en-US" smtClean="0"/>
              <a:t> 5</a:t>
            </a:r>
            <a:r>
              <a:rPr lang="en-US" smtClean="0">
                <a:sym typeface="Symbol" pitchFamily="18" charset="2"/>
              </a:rPr>
              <a:t></a:t>
            </a:r>
            <a:r>
              <a:rPr lang="en-US" smtClean="0"/>
              <a:t>10</a:t>
            </a:r>
            <a:r>
              <a:rPr lang="en-US" baseline="30000" smtClean="0"/>
              <a:t>2</a:t>
            </a:r>
            <a:r>
              <a:rPr lang="en-US" smtClean="0"/>
              <a:t>  </a:t>
            </a:r>
            <a:r>
              <a:rPr lang="en-US" b="1" smtClean="0"/>
              <a:t>+ </a:t>
            </a:r>
            <a:r>
              <a:rPr lang="en-US" smtClean="0"/>
              <a:t> 4</a:t>
            </a:r>
            <a:r>
              <a:rPr lang="en-US" smtClean="0">
                <a:sym typeface="Symbol" pitchFamily="18" charset="2"/>
              </a:rPr>
              <a:t></a:t>
            </a:r>
            <a:r>
              <a:rPr lang="en-US" smtClean="0"/>
              <a:t>10</a:t>
            </a:r>
            <a:r>
              <a:rPr lang="en-US" baseline="30000" smtClean="0"/>
              <a:t>1</a:t>
            </a:r>
            <a:r>
              <a:rPr lang="en-US" smtClean="0"/>
              <a:t>  </a:t>
            </a:r>
            <a:r>
              <a:rPr lang="en-US" b="1" smtClean="0"/>
              <a:t>+ </a:t>
            </a:r>
            <a:r>
              <a:rPr lang="en-US" smtClean="0"/>
              <a:t> 6</a:t>
            </a:r>
            <a:r>
              <a:rPr lang="en-US" smtClean="0">
                <a:sym typeface="Symbol" pitchFamily="18" charset="2"/>
              </a:rPr>
              <a:t></a:t>
            </a:r>
            <a:r>
              <a:rPr lang="en-US" smtClean="0"/>
              <a:t>10</a:t>
            </a:r>
            <a:r>
              <a:rPr lang="en-US" baseline="30000" smtClean="0"/>
              <a:t>0</a:t>
            </a:r>
          </a:p>
          <a:p>
            <a:pPr marL="635000" lvl="1" indent="-236538">
              <a:buFont typeface="Monotype Sorts" pitchFamily="2" charset="2"/>
              <a:buNone/>
            </a:pPr>
            <a:endParaRPr lang="en-US" smtClean="0"/>
          </a:p>
          <a:p>
            <a:pPr marL="222250" indent="-222250"/>
            <a:r>
              <a:rPr lang="en-US" smtClean="0"/>
              <a:t>How about negative numbers?</a:t>
            </a:r>
          </a:p>
          <a:p>
            <a:pPr marL="635000" lvl="1" indent="-236538"/>
            <a:r>
              <a:rPr lang="en-US" smtClean="0"/>
              <a:t>We use two more </a:t>
            </a:r>
            <a:r>
              <a:rPr lang="en-US" b="1" smtClean="0"/>
              <a:t>symbols</a:t>
            </a:r>
            <a:r>
              <a:rPr lang="en-US" smtClean="0"/>
              <a:t> to distinguish positive and negative, namely, </a:t>
            </a:r>
            <a:r>
              <a:rPr lang="en-US" sz="3200" b="1" smtClean="0">
                <a:latin typeface="Courier New" pitchFamily="49" charset="0"/>
              </a:rPr>
              <a:t>+</a:t>
            </a:r>
            <a:r>
              <a:rPr lang="en-US" smtClean="0"/>
              <a:t> and </a:t>
            </a:r>
            <a:r>
              <a:rPr lang="en-US" sz="3200" b="1" smtClean="0">
                <a:latin typeface="Courier New" pitchFamily="49" charset="0"/>
              </a:rPr>
              <a:t>-</a:t>
            </a:r>
            <a:r>
              <a:rPr lang="en-US" sz="32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579AA3E-5D98-455D-A6BB-3B515F5D2919}" type="slidenum">
              <a:rPr lang="en-US"/>
              <a:pPr lvl="1"/>
              <a:t>8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33488"/>
            <a:ext cx="8229600" cy="5002212"/>
          </a:xfrm>
        </p:spPr>
        <p:txBody>
          <a:bodyPr/>
          <a:lstStyle/>
          <a:p>
            <a:pPr marL="222250" indent="-222250">
              <a:buFont typeface="Monotype Sorts" pitchFamily="2" charset="2"/>
              <a:buNone/>
            </a:pPr>
            <a:r>
              <a:rPr lang="en-US" sz="2800" b="1" u="sng" smtClean="0"/>
              <a:t>Example1</a:t>
            </a:r>
            <a:r>
              <a:rPr lang="en-US" sz="2800" b="1" smtClean="0"/>
              <a:t>: </a:t>
            </a:r>
            <a:r>
              <a:rPr lang="en-US" sz="2800" smtClean="0"/>
              <a:t>What is</a:t>
            </a:r>
            <a:r>
              <a:rPr lang="en-US" sz="2800" b="1" smtClean="0"/>
              <a:t> 1011.101</a:t>
            </a:r>
            <a:r>
              <a:rPr lang="en-US" sz="2800" smtClean="0"/>
              <a:t>?</a:t>
            </a:r>
          </a:p>
          <a:p>
            <a:pPr marL="635000" lvl="1" indent="-236538">
              <a:buFont typeface="Monotype Sorts" pitchFamily="2" charset="2"/>
              <a:buNone/>
            </a:pPr>
            <a:endParaRPr lang="en-US" sz="3200" smtClean="0"/>
          </a:p>
          <a:p>
            <a:pPr marL="222250" indent="-222250">
              <a:buFont typeface="Monotype Sorts" pitchFamily="2" charset="2"/>
              <a:buNone/>
            </a:pPr>
            <a:endParaRPr lang="en-US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914400"/>
          </a:xfrm>
        </p:spPr>
        <p:txBody>
          <a:bodyPr/>
          <a:lstStyle/>
          <a:p>
            <a:r>
              <a:rPr lang="en-US" smtClean="0"/>
              <a:t>Number Representations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#19 – Binary Numbers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84F5F39-E4F6-48D1-9D4E-704BB7A2311B}" type="slidenum">
              <a:rPr lang="en-US"/>
              <a:pPr lvl="1"/>
              <a:t>9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33488"/>
            <a:ext cx="8229600" cy="5002212"/>
          </a:xfrm>
        </p:spPr>
        <p:txBody>
          <a:bodyPr/>
          <a:lstStyle/>
          <a:p>
            <a:pPr marL="222250" indent="-222250">
              <a:buFont typeface="Monotype Sorts" pitchFamily="2" charset="2"/>
              <a:buNone/>
            </a:pPr>
            <a:r>
              <a:rPr lang="en-US" sz="2800" b="1" u="sng" smtClean="0"/>
              <a:t>Example1</a:t>
            </a:r>
            <a:r>
              <a:rPr lang="en-US" sz="2800" b="1" smtClean="0"/>
              <a:t>: </a:t>
            </a:r>
            <a:r>
              <a:rPr lang="en-US" sz="2800" smtClean="0"/>
              <a:t>What is</a:t>
            </a:r>
            <a:r>
              <a:rPr lang="en-US" sz="2800" b="1" smtClean="0"/>
              <a:t> 1011.101</a:t>
            </a:r>
            <a:r>
              <a:rPr lang="en-US" sz="2800" smtClean="0"/>
              <a:t>?</a:t>
            </a:r>
          </a:p>
          <a:p>
            <a:pPr marL="635000" lvl="1" indent="-236538"/>
            <a:r>
              <a:rPr lang="en-US" sz="2400" smtClean="0"/>
              <a:t>Depends on what </a:t>
            </a:r>
            <a:r>
              <a:rPr lang="en-US" sz="2400" b="1" smtClean="0"/>
              <a:t>radix </a:t>
            </a:r>
            <a:r>
              <a:rPr lang="en-US" sz="2400" smtClean="0"/>
              <a:t>or </a:t>
            </a:r>
            <a:r>
              <a:rPr lang="en-US" sz="2400" b="1" smtClean="0"/>
              <a:t>base</a:t>
            </a:r>
            <a:r>
              <a:rPr lang="en-US" sz="2400" smtClean="0"/>
              <a:t> we use</a:t>
            </a:r>
          </a:p>
          <a:p>
            <a:pPr marL="920750" lvl="2" indent="-171450"/>
            <a:r>
              <a:rPr lang="en-US" sz="2000" smtClean="0"/>
              <a:t>Decimal                  base = 10  (digit set:  {0, 1, 2, 3, 4, 5, 6, 7, 8 , 9})</a:t>
            </a:r>
          </a:p>
          <a:p>
            <a:pPr marL="920750" lvl="2" indent="-171450"/>
            <a:r>
              <a:rPr lang="en-US" sz="2000" smtClean="0"/>
              <a:t>Binary                     base = 2    (digit set: {0, 1})</a:t>
            </a:r>
          </a:p>
          <a:p>
            <a:pPr marL="920750" lvl="2" indent="-171450"/>
            <a:r>
              <a:rPr lang="en-US" sz="2000" smtClean="0"/>
              <a:t>Hexadecimal           base = 16  (digit set: {0, 1, 2, 3, 4, 5, 6, 7, 8, 9, 				         A, B, C, D, E, F})</a:t>
            </a:r>
          </a:p>
          <a:p>
            <a:pPr marL="920750" lvl="2" indent="-171450"/>
            <a:r>
              <a:rPr lang="en-US" sz="2000" smtClean="0"/>
              <a:t>Other?	                  base = r    (digit set: {0, … r-1})</a:t>
            </a:r>
          </a:p>
          <a:p>
            <a:pPr marL="635000" lvl="1" indent="-236538">
              <a:buFont typeface="Monotype Sorts" pitchFamily="2" charset="2"/>
              <a:buNone/>
            </a:pPr>
            <a:endParaRPr lang="en-US" sz="2000" smtClean="0"/>
          </a:p>
          <a:p>
            <a:pPr marL="222250" indent="-222250">
              <a:buFont typeface="Monotype Sorts" pitchFamily="2" charset="2"/>
              <a:buNone/>
            </a:pPr>
            <a:endParaRPr lang="en-US" sz="2000" smtClean="0"/>
          </a:p>
        </p:txBody>
      </p:sp>
      <p:sp>
        <p:nvSpPr>
          <p:cNvPr id="18438" name="AutoShape 4"/>
          <p:cNvSpPr>
            <a:spLocks noChangeArrowheads="1"/>
          </p:cNvSpPr>
          <p:nvPr/>
        </p:nvSpPr>
        <p:spPr bwMode="auto">
          <a:xfrm>
            <a:off x="2971800" y="22860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AutoShape 5"/>
          <p:cNvSpPr>
            <a:spLocks noChangeArrowheads="1"/>
          </p:cNvSpPr>
          <p:nvPr/>
        </p:nvSpPr>
        <p:spPr bwMode="auto">
          <a:xfrm>
            <a:off x="2959100" y="26543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AutoShape 6"/>
          <p:cNvSpPr>
            <a:spLocks noChangeArrowheads="1"/>
          </p:cNvSpPr>
          <p:nvPr/>
        </p:nvSpPr>
        <p:spPr bwMode="auto">
          <a:xfrm>
            <a:off x="2971800" y="36957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AutoShape 7"/>
          <p:cNvSpPr>
            <a:spLocks noChangeArrowheads="1"/>
          </p:cNvSpPr>
          <p:nvPr/>
        </p:nvSpPr>
        <p:spPr bwMode="auto">
          <a:xfrm>
            <a:off x="2959100" y="30226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Number Representations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124">
  <a:themeElements>
    <a:clrScheme name="CS124 2">
      <a:dk1>
        <a:srgbClr val="000066"/>
      </a:dk1>
      <a:lt1>
        <a:srgbClr val="CCECFF"/>
      </a:lt1>
      <a:dk2>
        <a:srgbClr val="000080"/>
      </a:dk2>
      <a:lt2>
        <a:srgbClr val="000000"/>
      </a:lt2>
      <a:accent1>
        <a:srgbClr val="9999FF"/>
      </a:accent1>
      <a:accent2>
        <a:srgbClr val="CC00FF"/>
      </a:accent2>
      <a:accent3>
        <a:srgbClr val="E2F4FF"/>
      </a:accent3>
      <a:accent4>
        <a:srgbClr val="000056"/>
      </a:accent4>
      <a:accent5>
        <a:srgbClr val="CAC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CS12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S124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124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34387</TotalTime>
  <Pages>10</Pages>
  <Words>1952</Words>
  <Application>Microsoft PowerPoint 4.0</Application>
  <PresentationFormat>On-screen Show (4:3)</PresentationFormat>
  <Paragraphs>615</Paragraphs>
  <Slides>44</Slides>
  <Notes>8</Notes>
  <HiddenSlides>2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44</vt:i4>
      </vt:variant>
    </vt:vector>
  </HeadingPairs>
  <TitlesOfParts>
    <vt:vector size="56" baseType="lpstr">
      <vt:lpstr>Times New Roman</vt:lpstr>
      <vt:lpstr>Arial</vt:lpstr>
      <vt:lpstr>Monotype Sorts</vt:lpstr>
      <vt:lpstr>Symbol</vt:lpstr>
      <vt:lpstr>Courier New</vt:lpstr>
      <vt:lpstr>CourierPS</vt:lpstr>
      <vt:lpstr>Franklin Gothic Book</vt:lpstr>
      <vt:lpstr>Wingdings</vt:lpstr>
      <vt:lpstr>CS124</vt:lpstr>
      <vt:lpstr>Microsoft Office Excel Chart</vt:lpstr>
      <vt:lpstr>Microsoft Equation 3.0</vt:lpstr>
      <vt:lpstr>Microsoft Excel Worksheet</vt:lpstr>
      <vt:lpstr>Slide 1</vt:lpstr>
      <vt:lpstr>Numbered</vt:lpstr>
      <vt:lpstr>Lecture 19 – Binary Numbers</vt:lpstr>
      <vt:lpstr>Digital vs. Analog</vt:lpstr>
      <vt:lpstr>Digital vs. Analog</vt:lpstr>
      <vt:lpstr>Digital vs. Analog</vt:lpstr>
      <vt:lpstr>Number Representations</vt:lpstr>
      <vt:lpstr>Number Representations</vt:lpstr>
      <vt:lpstr>Number Representations</vt:lpstr>
      <vt:lpstr>Etymologically Correct Base Names</vt:lpstr>
      <vt:lpstr>Number Representations</vt:lpstr>
      <vt:lpstr>Binary Numbers</vt:lpstr>
      <vt:lpstr>Binary Numbers</vt:lpstr>
      <vt:lpstr>Binary Numbers</vt:lpstr>
      <vt:lpstr>Data Types</vt:lpstr>
      <vt:lpstr>Data Types</vt:lpstr>
      <vt:lpstr>Unsigned Integers</vt:lpstr>
      <vt:lpstr>Unsigned Integers</vt:lpstr>
      <vt:lpstr>Unsigned Integers</vt:lpstr>
      <vt:lpstr>Binary Arithmetic</vt:lpstr>
      <vt:lpstr>Signed Binary Integers</vt:lpstr>
      <vt:lpstr>Signed Binary Integers</vt:lpstr>
      <vt:lpstr>Sign-Magnitude</vt:lpstr>
      <vt:lpstr>1’s Complement </vt:lpstr>
      <vt:lpstr>Two’s Complement</vt:lpstr>
      <vt:lpstr>Two’s Complement</vt:lpstr>
      <vt:lpstr>Two’s Complement </vt:lpstr>
      <vt:lpstr>Two’s Complement </vt:lpstr>
      <vt:lpstr>Two’s Complement </vt:lpstr>
      <vt:lpstr>2’s Complement</vt:lpstr>
      <vt:lpstr>2’s Complement</vt:lpstr>
      <vt:lpstr>2’s Complement</vt:lpstr>
      <vt:lpstr>2’s Complement</vt:lpstr>
      <vt:lpstr>2’s Complement</vt:lpstr>
      <vt:lpstr>2’s Complement</vt:lpstr>
      <vt:lpstr>Two’s Complement</vt:lpstr>
      <vt:lpstr>Two’s Complement Shortcut</vt:lpstr>
      <vt:lpstr>Two’s Complement Negation</vt:lpstr>
      <vt:lpstr>Decimal to Binary Conversion</vt:lpstr>
      <vt:lpstr>Decimal to Binary Conversion</vt:lpstr>
      <vt:lpstr>Hexadecimal Notation</vt:lpstr>
      <vt:lpstr>Binary to Hex Conversion</vt:lpstr>
      <vt:lpstr>Binary to Hex Conversion</vt:lpstr>
      <vt:lpstr>Binary to Hex Conversion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#19 - Binary Numbers</dc:title>
  <dc:subject>ECEN 301</dc:subject>
  <dc:creator>Nathaniel Rollins</dc:creator>
  <cp:keywords/>
  <dc:description/>
  <cp:lastModifiedBy>nathan</cp:lastModifiedBy>
  <cp:revision>758</cp:revision>
  <cp:lastPrinted>2001-01-08T22:32:48Z</cp:lastPrinted>
  <dcterms:created xsi:type="dcterms:W3CDTF">1996-12-30T23:48:02Z</dcterms:created>
  <dcterms:modified xsi:type="dcterms:W3CDTF">2008-08-25T21:41:38Z</dcterms:modified>
</cp:coreProperties>
</file>