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34"/>
  </p:notesMasterIdLst>
  <p:handoutMasterIdLst>
    <p:handoutMasterId r:id="rId35"/>
  </p:handoutMasterIdLst>
  <p:sldIdLst>
    <p:sldId id="418" r:id="rId2"/>
    <p:sldId id="461" r:id="rId3"/>
    <p:sldId id="310" r:id="rId4"/>
    <p:sldId id="434" r:id="rId5"/>
    <p:sldId id="435" r:id="rId6"/>
    <p:sldId id="436" r:id="rId7"/>
    <p:sldId id="437" r:id="rId8"/>
    <p:sldId id="438" r:id="rId9"/>
    <p:sldId id="439" r:id="rId10"/>
    <p:sldId id="440" r:id="rId11"/>
    <p:sldId id="441" r:id="rId12"/>
    <p:sldId id="442" r:id="rId13"/>
    <p:sldId id="443" r:id="rId14"/>
    <p:sldId id="462" r:id="rId15"/>
    <p:sldId id="444" r:id="rId16"/>
    <p:sldId id="445" r:id="rId17"/>
    <p:sldId id="460" r:id="rId18"/>
    <p:sldId id="446" r:id="rId19"/>
    <p:sldId id="448" r:id="rId20"/>
    <p:sldId id="449" r:id="rId21"/>
    <p:sldId id="451" r:id="rId22"/>
    <p:sldId id="459" r:id="rId23"/>
    <p:sldId id="452" r:id="rId24"/>
    <p:sldId id="453" r:id="rId25"/>
    <p:sldId id="447" r:id="rId26"/>
    <p:sldId id="450" r:id="rId27"/>
    <p:sldId id="463" r:id="rId28"/>
    <p:sldId id="454" r:id="rId29"/>
    <p:sldId id="455" r:id="rId30"/>
    <p:sldId id="464" r:id="rId31"/>
    <p:sldId id="456" r:id="rId32"/>
    <p:sldId id="457" r:id="rId33"/>
  </p:sldIdLst>
  <p:sldSz cx="9144000" cy="6858000" type="screen4x3"/>
  <p:notesSz cx="9283700" cy="6997700"/>
  <p:defaultTextStyle>
    <a:defPPr>
      <a:defRPr lang="en-US"/>
    </a:defPPr>
    <a:lvl1pPr algn="ctr"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CA964"/>
    <a:srgbClr val="9E9A54"/>
    <a:srgbClr val="EAEAEA"/>
    <a:srgbClr val="AEAB66"/>
    <a:srgbClr val="8495A9"/>
    <a:srgbClr val="800000"/>
    <a:srgbClr val="FFFFFF"/>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7" autoAdjust="0"/>
    <p:restoredTop sz="94655" autoAdjust="0"/>
  </p:normalViewPr>
  <p:slideViewPr>
    <p:cSldViewPr snapToObjects="1">
      <p:cViewPr varScale="1">
        <p:scale>
          <a:sx n="75" d="100"/>
          <a:sy n="75" d="100"/>
        </p:scale>
        <p:origin x="-45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830"/>
    </p:cViewPr>
  </p:sorterViewPr>
  <p:notesViewPr>
    <p:cSldViewPr snapToObjects="1">
      <p:cViewPr>
        <p:scale>
          <a:sx n="66" d="100"/>
          <a:sy n="66" d="100"/>
        </p:scale>
        <p:origin x="-1536" y="-558"/>
      </p:cViewPr>
      <p:guideLst>
        <p:guide orient="horz" pos="2923"/>
        <p:guide pos="218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dt" sz="quarter" idx="1"/>
          </p:nvPr>
        </p:nvSpPr>
        <p:spPr bwMode="auto">
          <a:xfrm>
            <a:off x="5283200" y="-65088"/>
            <a:ext cx="4192588" cy="35718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defTabSz="1011238">
              <a:defRPr sz="1200"/>
            </a:lvl1pPr>
          </a:lstStyle>
          <a:p>
            <a:endParaRPr lang="en-US"/>
          </a:p>
        </p:txBody>
      </p:sp>
      <p:sp>
        <p:nvSpPr>
          <p:cNvPr id="4100" name="Rectangle 4"/>
          <p:cNvSpPr>
            <a:spLocks noChangeArrowheads="1"/>
          </p:cNvSpPr>
          <p:nvPr/>
        </p:nvSpPr>
        <p:spPr bwMode="auto">
          <a:xfrm>
            <a:off x="6469063" y="-65088"/>
            <a:ext cx="3003550" cy="520701"/>
          </a:xfrm>
          <a:prstGeom prst="rect">
            <a:avLst/>
          </a:prstGeom>
          <a:noFill/>
          <a:ln w="9525">
            <a:noFill/>
            <a:miter lim="800000"/>
            <a:headEnd/>
            <a:tailEnd/>
          </a:ln>
          <a:effectLst/>
        </p:spPr>
        <p:txBody>
          <a:bodyPr wrap="none" lIns="93662" tIns="47625" rIns="93662" bIns="47625" anchor="ctr"/>
          <a:lstStyle/>
          <a:p>
            <a:pPr defTabSz="973138"/>
            <a:r>
              <a:rPr lang="en-US" sz="1700"/>
              <a:t>Winter 2007</a:t>
            </a:r>
          </a:p>
        </p:txBody>
      </p:sp>
      <p:sp>
        <p:nvSpPr>
          <p:cNvPr id="4101" name="Rectangle 5"/>
          <p:cNvSpPr>
            <a:spLocks noGrp="1" noChangeArrowheads="1"/>
          </p:cNvSpPr>
          <p:nvPr>
            <p:ph type="ftr" sz="quarter" idx="2"/>
          </p:nvPr>
        </p:nvSpPr>
        <p:spPr bwMode="auto">
          <a:xfrm>
            <a:off x="-193675" y="6705600"/>
            <a:ext cx="4192588" cy="357188"/>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l" defTabSz="1011238">
              <a:defRPr sz="1000" i="1">
                <a:latin typeface="Arial" charset="0"/>
              </a:defRPr>
            </a:lvl1pPr>
          </a:lstStyle>
          <a:p>
            <a:endParaRPr lang="en-US"/>
          </a:p>
        </p:txBody>
      </p:sp>
      <p:sp>
        <p:nvSpPr>
          <p:cNvPr id="4102" name="Rectangle 6"/>
          <p:cNvSpPr>
            <a:spLocks noGrp="1" noChangeArrowheads="1"/>
          </p:cNvSpPr>
          <p:nvPr>
            <p:ph type="sldNum" sz="quarter" idx="3"/>
          </p:nvPr>
        </p:nvSpPr>
        <p:spPr bwMode="auto">
          <a:xfrm>
            <a:off x="4889500" y="6553200"/>
            <a:ext cx="3640138" cy="28892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5pPr marL="1919288" lvl="4" algn="r" defTabSz="1011238">
              <a:defRPr sz="1500"/>
            </a:lvl5pPr>
          </a:lstStyle>
          <a:p>
            <a:pPr lvl="4"/>
            <a:fld id="{6DBF5CF7-0848-43BD-A3ED-7ABDD4B3688A}" type="slidenum">
              <a:rPr lang="en-US"/>
              <a:pPr lvl="4"/>
              <a:t>‹#›</a:t>
            </a:fld>
            <a:endParaRPr lang="en-US"/>
          </a:p>
        </p:txBody>
      </p:sp>
      <p:sp>
        <p:nvSpPr>
          <p:cNvPr id="4103" name="Rectangle 7"/>
          <p:cNvSpPr>
            <a:spLocks noChangeArrowheads="1"/>
          </p:cNvSpPr>
          <p:nvPr/>
        </p:nvSpPr>
        <p:spPr bwMode="auto">
          <a:xfrm>
            <a:off x="608013" y="6592888"/>
            <a:ext cx="1976437" cy="469900"/>
          </a:xfrm>
          <a:prstGeom prst="rect">
            <a:avLst/>
          </a:prstGeom>
          <a:noFill/>
          <a:ln w="9525">
            <a:noFill/>
            <a:miter lim="800000"/>
            <a:headEnd/>
            <a:tailEnd/>
          </a:ln>
          <a:effectLst/>
        </p:spPr>
        <p:txBody>
          <a:bodyPr wrap="none" lIns="93662" tIns="47625" rIns="93662" bIns="47625" anchor="ctr"/>
          <a:lstStyle/>
          <a:p>
            <a:pPr algn="l" defTabSz="973138"/>
            <a:endParaRPr lang="en-US" sz="1500"/>
          </a:p>
          <a:p>
            <a:pPr algn="l" defTabSz="973138"/>
            <a:r>
              <a:rPr lang="en-US" sz="1200"/>
              <a:t>© 2007 Rollins</a:t>
            </a:r>
            <a:r>
              <a:rPr lang="en-US" sz="1500"/>
              <a:t/>
            </a:r>
            <a:br>
              <a:rPr lang="en-US" sz="1500"/>
            </a:br>
            <a:endParaRPr lang="en-US" sz="1500"/>
          </a:p>
        </p:txBody>
      </p:sp>
      <p:sp>
        <p:nvSpPr>
          <p:cNvPr id="4104" name="Line 8"/>
          <p:cNvSpPr>
            <a:spLocks noChangeShapeType="1"/>
          </p:cNvSpPr>
          <p:nvPr/>
        </p:nvSpPr>
        <p:spPr bwMode="auto">
          <a:xfrm>
            <a:off x="422275" y="6532563"/>
            <a:ext cx="875347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105" name="Rectangle 9"/>
          <p:cNvSpPr>
            <a:spLocks noChangeArrowheads="1"/>
          </p:cNvSpPr>
          <p:nvPr/>
        </p:nvSpPr>
        <p:spPr bwMode="auto">
          <a:xfrm>
            <a:off x="1076325" y="87313"/>
            <a:ext cx="3003550" cy="520700"/>
          </a:xfrm>
          <a:prstGeom prst="rect">
            <a:avLst/>
          </a:prstGeom>
          <a:noFill/>
          <a:ln w="9525">
            <a:noFill/>
            <a:miter lim="800000"/>
            <a:headEnd/>
            <a:tailEnd/>
          </a:ln>
          <a:effectLst/>
        </p:spPr>
        <p:txBody>
          <a:bodyPr wrap="none" lIns="93662" tIns="47625" rIns="93662" bIns="47625" anchor="ctr"/>
          <a:lstStyle/>
          <a:p>
            <a:pPr defTabSz="973138"/>
            <a:r>
              <a:rPr lang="en-US" sz="1700"/>
              <a:t>ECEN 301 Class Notes</a:t>
            </a:r>
          </a:p>
          <a:p>
            <a:pPr defTabSz="973138"/>
            <a:r>
              <a:rPr lang="en-US" sz="1700"/>
              <a:t>Lecture 2</a:t>
            </a:r>
          </a:p>
        </p:txBody>
      </p:sp>
      <p:pic>
        <p:nvPicPr>
          <p:cNvPr id="154626" name="Picture 2" descr="ECEN_logo"/>
          <p:cNvPicPr>
            <a:picLocks noChangeAspect="1" noChangeArrowheads="1"/>
          </p:cNvPicPr>
          <p:nvPr/>
        </p:nvPicPr>
        <p:blipFill>
          <a:blip r:embed="rId2" cstate="print"/>
          <a:srcRect/>
          <a:stretch>
            <a:fillRect/>
          </a:stretch>
        </p:blipFill>
        <p:spPr bwMode="auto">
          <a:xfrm>
            <a:off x="608013" y="36513"/>
            <a:ext cx="819150" cy="509587"/>
          </a:xfrm>
          <a:prstGeom prst="rect">
            <a:avLst/>
          </a:prstGeom>
          <a:noFill/>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175" y="0"/>
            <a:ext cx="4027488" cy="35083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l" defTabSz="973138">
              <a:defRPr sz="1000" i="1"/>
            </a:lvl1pPr>
          </a:lstStyle>
          <a:p>
            <a:endParaRPr lang="en-US"/>
          </a:p>
        </p:txBody>
      </p:sp>
      <p:sp>
        <p:nvSpPr>
          <p:cNvPr id="2051" name="Rectangle 3"/>
          <p:cNvSpPr>
            <a:spLocks noGrp="1" noChangeArrowheads="1"/>
          </p:cNvSpPr>
          <p:nvPr>
            <p:ph type="dt" idx="1"/>
          </p:nvPr>
        </p:nvSpPr>
        <p:spPr bwMode="auto">
          <a:xfrm>
            <a:off x="5257800" y="0"/>
            <a:ext cx="4027488" cy="35083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defTabSz="973138">
              <a:defRPr sz="1000" i="1"/>
            </a:lvl1pPr>
          </a:lstStyle>
          <a:p>
            <a:endParaRPr lang="en-US"/>
          </a:p>
        </p:txBody>
      </p:sp>
      <p:sp>
        <p:nvSpPr>
          <p:cNvPr id="2052" name="Rectangle 4"/>
          <p:cNvSpPr>
            <a:spLocks noGrp="1" noChangeArrowheads="1"/>
          </p:cNvSpPr>
          <p:nvPr>
            <p:ph type="ftr" sz="quarter" idx="4"/>
          </p:nvPr>
        </p:nvSpPr>
        <p:spPr bwMode="auto">
          <a:xfrm>
            <a:off x="-3175" y="6646863"/>
            <a:ext cx="4027488" cy="350837"/>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l" defTabSz="973138">
              <a:defRPr sz="1000" i="1"/>
            </a:lvl1pPr>
          </a:lstStyle>
          <a:p>
            <a:endParaRPr lang="en-US"/>
          </a:p>
        </p:txBody>
      </p:sp>
      <p:sp>
        <p:nvSpPr>
          <p:cNvPr id="2053" name="Rectangle 5"/>
          <p:cNvSpPr>
            <a:spLocks noGrp="1" noChangeArrowheads="1"/>
          </p:cNvSpPr>
          <p:nvPr>
            <p:ph type="sldNum" sz="quarter" idx="5"/>
          </p:nvPr>
        </p:nvSpPr>
        <p:spPr bwMode="auto">
          <a:xfrm>
            <a:off x="5257800" y="6646863"/>
            <a:ext cx="4027488" cy="350837"/>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defTabSz="973138">
              <a:defRPr sz="1000" i="1"/>
            </a:lvl1pPr>
          </a:lstStyle>
          <a:p>
            <a:fld id="{30052468-81C0-4700-AA80-B4E1D8E499A6}" type="slidenum">
              <a:rPr lang="en-US"/>
              <a:pPr/>
              <a:t>‹#›</a:t>
            </a:fld>
            <a:endParaRPr lang="en-US"/>
          </a:p>
        </p:txBody>
      </p:sp>
      <p:sp>
        <p:nvSpPr>
          <p:cNvPr id="2054" name="Rectangle 6"/>
          <p:cNvSpPr>
            <a:spLocks noGrp="1" noChangeArrowheads="1"/>
          </p:cNvSpPr>
          <p:nvPr>
            <p:ph type="body" sz="quarter" idx="3"/>
          </p:nvPr>
        </p:nvSpPr>
        <p:spPr bwMode="auto">
          <a:xfrm>
            <a:off x="1236663" y="3324225"/>
            <a:ext cx="6808787" cy="3149600"/>
          </a:xfrm>
          <a:prstGeom prst="rect">
            <a:avLst/>
          </a:prstGeom>
          <a:noFill/>
          <a:ln w="9525">
            <a:noFill/>
            <a:miter lim="800000"/>
            <a:headEnd/>
            <a:tailEnd/>
          </a:ln>
          <a:effectLst/>
        </p:spPr>
        <p:txBody>
          <a:bodyPr vert="horz" wrap="square" lIns="93662" tIns="47625" rIns="93662" bIns="47625" numCol="1" anchor="t" anchorCtr="0" compatLnSpc="1">
            <a:prstTxWarp prst="textNoShape">
              <a:avLst/>
            </a:prstTxWarp>
          </a:bodyPr>
          <a:lstStyle/>
          <a:p>
            <a:pPr lvl="0"/>
            <a:r>
              <a:rPr lang="en-US" smtClean="0"/>
              <a:t>Click to edit Master notes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5" name="Rectangle 7"/>
          <p:cNvSpPr>
            <a:spLocks noGrp="1" noRot="1" noChangeAspect="1" noChangeArrowheads="1" noTextEdit="1"/>
          </p:cNvSpPr>
          <p:nvPr>
            <p:ph type="sldImg" idx="2"/>
          </p:nvPr>
        </p:nvSpPr>
        <p:spPr bwMode="auto">
          <a:xfrm>
            <a:off x="2905125" y="541338"/>
            <a:ext cx="3471863" cy="2603500"/>
          </a:xfrm>
          <a:prstGeom prst="rect">
            <a:avLst/>
          </a:prstGeom>
          <a:noFill/>
          <a:ln w="12700">
            <a:solidFill>
              <a:schemeClr val="tx1"/>
            </a:solidFill>
            <a:miter lim="800000"/>
            <a:headEnd/>
            <a:tailEnd/>
          </a:ln>
          <a:effectLst/>
        </p:spPr>
      </p:sp>
    </p:spTree>
  </p:cSld>
  <p:clrMap bg1="lt1" tx1="dk1" bg2="lt2" tx2="dk2" accent1="accent1" accent2="accent2" accent3="accent3" accent4="accent4" accent5="accent5" accent6="accent6" hlink="hlink" folHlink="folHlink"/>
  <p:notesStyle>
    <a:lvl1pPr algn="l" defTabSz="973138" rtl="0" eaLnBrk="0" fontAlgn="base" hangingPunct="0">
      <a:spcBef>
        <a:spcPct val="30000"/>
      </a:spcBef>
      <a:spcAft>
        <a:spcPct val="0"/>
      </a:spcAft>
      <a:defRPr sz="1200" kern="1200">
        <a:solidFill>
          <a:schemeClr val="tx1"/>
        </a:solidFill>
        <a:latin typeface="Arial" charset="0"/>
        <a:ea typeface="+mn-ea"/>
        <a:cs typeface="+mn-cs"/>
      </a:defRPr>
    </a:lvl1pPr>
    <a:lvl2pPr marL="471488" algn="l" defTabSz="973138" rtl="0" eaLnBrk="0" fontAlgn="base" hangingPunct="0">
      <a:spcBef>
        <a:spcPct val="30000"/>
      </a:spcBef>
      <a:spcAft>
        <a:spcPct val="0"/>
      </a:spcAft>
      <a:defRPr sz="1200" kern="1200">
        <a:solidFill>
          <a:schemeClr val="tx1"/>
        </a:solidFill>
        <a:latin typeface="Arial" charset="0"/>
        <a:ea typeface="+mn-ea"/>
        <a:cs typeface="+mn-cs"/>
      </a:defRPr>
    </a:lvl2pPr>
    <a:lvl3pPr marL="942975" algn="l" defTabSz="973138" rtl="0" eaLnBrk="0" fontAlgn="base" hangingPunct="0">
      <a:spcBef>
        <a:spcPct val="30000"/>
      </a:spcBef>
      <a:spcAft>
        <a:spcPct val="0"/>
      </a:spcAft>
      <a:defRPr sz="1200" kern="1200">
        <a:solidFill>
          <a:schemeClr val="tx1"/>
        </a:solidFill>
        <a:latin typeface="Arial" charset="0"/>
        <a:ea typeface="+mn-ea"/>
        <a:cs typeface="+mn-cs"/>
      </a:defRPr>
    </a:lvl3pPr>
    <a:lvl4pPr marL="1414463" algn="l" defTabSz="973138" rtl="0" eaLnBrk="0" fontAlgn="base" hangingPunct="0">
      <a:spcBef>
        <a:spcPct val="30000"/>
      </a:spcBef>
      <a:spcAft>
        <a:spcPct val="0"/>
      </a:spcAft>
      <a:defRPr sz="1200" kern="1200">
        <a:solidFill>
          <a:schemeClr val="tx1"/>
        </a:solidFill>
        <a:latin typeface="Arial" charset="0"/>
        <a:ea typeface="+mn-ea"/>
        <a:cs typeface="+mn-cs"/>
      </a:defRPr>
    </a:lvl4pPr>
    <a:lvl5pPr marL="1884363" algn="l" defTabSz="973138"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4930" name="Line 2"/>
          <p:cNvSpPr>
            <a:spLocks noChangeShapeType="1"/>
          </p:cNvSpPr>
          <p:nvPr/>
        </p:nvSpPr>
        <p:spPr bwMode="auto">
          <a:xfrm>
            <a:off x="0" y="3429000"/>
            <a:ext cx="8026400" cy="0"/>
          </a:xfrm>
          <a:prstGeom prst="line">
            <a:avLst/>
          </a:prstGeom>
          <a:noFill/>
          <a:ln w="50800">
            <a:solidFill>
              <a:srgbClr val="ACA964"/>
            </a:solidFill>
            <a:round/>
            <a:headEnd type="none" w="sm" len="sm"/>
            <a:tailEnd type="none" w="sm" len="sm"/>
          </a:ln>
          <a:effectLst/>
        </p:spPr>
        <p:txBody>
          <a:bodyPr wrap="none" anchor="ctr"/>
          <a:lstStyle/>
          <a:p>
            <a:endParaRPr lang="en-US"/>
          </a:p>
        </p:txBody>
      </p:sp>
      <p:sp>
        <p:nvSpPr>
          <p:cNvPr id="124931" name="Rectangle 3"/>
          <p:cNvSpPr>
            <a:spLocks noGrp="1" noChangeArrowheads="1"/>
          </p:cNvSpPr>
          <p:nvPr>
            <p:ph type="ctrTitle" sz="quarter"/>
          </p:nvPr>
        </p:nvSpPr>
        <p:spPr>
          <a:xfrm>
            <a:off x="381000" y="2286000"/>
            <a:ext cx="7772400" cy="1143000"/>
          </a:xfrm>
        </p:spPr>
        <p:txBody>
          <a:bodyPr/>
          <a:lstStyle>
            <a:lvl1pPr>
              <a:defRPr/>
            </a:lvl1pPr>
          </a:lstStyle>
          <a:p>
            <a:r>
              <a:rPr lang="en-US"/>
              <a:t>Click to edit Master title style</a:t>
            </a:r>
          </a:p>
        </p:txBody>
      </p:sp>
      <p:sp>
        <p:nvSpPr>
          <p:cNvPr id="124932" name="Rectangle 4"/>
          <p:cNvSpPr>
            <a:spLocks noGrp="1" noChangeArrowheads="1"/>
          </p:cNvSpPr>
          <p:nvPr>
            <p:ph type="subTitle" sz="quarter" idx="1"/>
          </p:nvPr>
        </p:nvSpPr>
        <p:spPr>
          <a:xfrm>
            <a:off x="1371600" y="3886200"/>
            <a:ext cx="6400800" cy="1752600"/>
          </a:xfrm>
        </p:spPr>
        <p:txBody>
          <a:bodyPr/>
          <a:lstStyle>
            <a:lvl1pPr marL="0" indent="0" algn="ctr">
              <a:buFont typeface="Monotype Sorts" pitchFamily="2" charset="2"/>
              <a:buNone/>
              <a:defRPr/>
            </a:lvl1pPr>
          </a:lstStyle>
          <a:p>
            <a:r>
              <a:rPr lang="en-US"/>
              <a:t>Click to edit Master subtitle style</a:t>
            </a:r>
          </a:p>
        </p:txBody>
      </p:sp>
      <p:sp>
        <p:nvSpPr>
          <p:cNvPr id="124936" name="Rectangle 8"/>
          <p:cNvSpPr>
            <a:spLocks noGrp="1" noChangeArrowheads="1"/>
          </p:cNvSpPr>
          <p:nvPr>
            <p:ph type="dt" sz="half" idx="2"/>
          </p:nvPr>
        </p:nvSpPr>
        <p:spPr/>
        <p:txBody>
          <a:bodyPr/>
          <a:lstStyle>
            <a:lvl1pPr>
              <a:defRPr/>
            </a:lvl1pPr>
          </a:lstStyle>
          <a:p>
            <a:r>
              <a:rPr lang="en-US"/>
              <a:t>ECEN 301</a:t>
            </a:r>
          </a:p>
        </p:txBody>
      </p:sp>
      <p:sp>
        <p:nvSpPr>
          <p:cNvPr id="124937" name="Rectangle 9"/>
          <p:cNvSpPr>
            <a:spLocks noGrp="1" noChangeArrowheads="1"/>
          </p:cNvSpPr>
          <p:nvPr>
            <p:ph type="ftr" sz="quarter" idx="3"/>
          </p:nvPr>
        </p:nvSpPr>
        <p:spPr/>
        <p:txBody>
          <a:bodyPr/>
          <a:lstStyle>
            <a:lvl1pPr>
              <a:defRPr/>
            </a:lvl1pPr>
          </a:lstStyle>
          <a:p>
            <a:r>
              <a:rPr lang="en-US"/>
              <a:t>Discussion #2 – Kirchhoff’s Laws</a:t>
            </a:r>
          </a:p>
        </p:txBody>
      </p:sp>
      <p:sp>
        <p:nvSpPr>
          <p:cNvPr id="124938" name="Rectangle 10"/>
          <p:cNvSpPr>
            <a:spLocks noGrp="1" noChangeArrowheads="1"/>
          </p:cNvSpPr>
          <p:nvPr>
            <p:ph type="sldNum" sz="quarter" idx="4"/>
          </p:nvPr>
        </p:nvSpPr>
        <p:spPr/>
        <p:txBody>
          <a:bodyPr/>
          <a:lstStyle>
            <a:lvl2pPr lvl="1">
              <a:defRPr/>
            </a:lvl2pPr>
          </a:lstStyle>
          <a:p>
            <a:pPr lvl="1"/>
            <a:fld id="{FB9E86B3-B38A-4B40-A878-9644354C1518}" type="slidenum">
              <a:rPr lang="en-US"/>
              <a:pPr lvl="1"/>
              <a:t>‹#›</a:t>
            </a:fld>
            <a:endParaRPr lang="en-US"/>
          </a:p>
        </p:txBody>
      </p:sp>
      <p:pic>
        <p:nvPicPr>
          <p:cNvPr id="124940" name="Picture 12" descr="ECEN_logo"/>
          <p:cNvPicPr>
            <a:picLocks noChangeAspect="1" noChangeArrowheads="1"/>
          </p:cNvPicPr>
          <p:nvPr userDrawn="1"/>
        </p:nvPicPr>
        <p:blipFill>
          <a:blip r:embed="rId2" cstate="print"/>
          <a:srcRect/>
          <a:stretch>
            <a:fillRect/>
          </a:stretch>
        </p:blipFill>
        <p:spPr bwMode="auto">
          <a:xfrm>
            <a:off x="7562850" y="6324600"/>
            <a:ext cx="819150" cy="509588"/>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ECEN 301</a:t>
            </a:r>
          </a:p>
        </p:txBody>
      </p:sp>
      <p:sp>
        <p:nvSpPr>
          <p:cNvPr id="5" name="Footer Placeholder 4"/>
          <p:cNvSpPr>
            <a:spLocks noGrp="1"/>
          </p:cNvSpPr>
          <p:nvPr>
            <p:ph type="ftr" sz="quarter" idx="11"/>
          </p:nvPr>
        </p:nvSpPr>
        <p:spPr/>
        <p:txBody>
          <a:bodyPr/>
          <a:lstStyle>
            <a:lvl1pPr>
              <a:defRPr/>
            </a:lvl1pPr>
          </a:lstStyle>
          <a:p>
            <a:r>
              <a:rPr lang="en-US"/>
              <a:t>Discussion #2 – Kirchhoff’s Laws</a:t>
            </a:r>
          </a:p>
        </p:txBody>
      </p:sp>
      <p:sp>
        <p:nvSpPr>
          <p:cNvPr id="6" name="Slide Number Placeholder 5"/>
          <p:cNvSpPr>
            <a:spLocks noGrp="1"/>
          </p:cNvSpPr>
          <p:nvPr>
            <p:ph type="sldNum" sz="quarter" idx="12"/>
          </p:nvPr>
        </p:nvSpPr>
        <p:spPr/>
        <p:txBody>
          <a:bodyPr/>
          <a:lstStyle>
            <a:lvl2pPr lvl="1">
              <a:defRPr/>
            </a:lvl2pPr>
          </a:lstStyle>
          <a:p>
            <a:pPr lvl="1"/>
            <a:fld id="{E60C2748-58B2-4684-B30D-D74F3E0DAB11}" type="slidenum">
              <a:rPr lang="en-US"/>
              <a:pPr lvl="1"/>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152400"/>
            <a:ext cx="2095500" cy="259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152400"/>
            <a:ext cx="6134100" cy="259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ECEN 301</a:t>
            </a:r>
          </a:p>
        </p:txBody>
      </p:sp>
      <p:sp>
        <p:nvSpPr>
          <p:cNvPr id="5" name="Footer Placeholder 4"/>
          <p:cNvSpPr>
            <a:spLocks noGrp="1"/>
          </p:cNvSpPr>
          <p:nvPr>
            <p:ph type="ftr" sz="quarter" idx="11"/>
          </p:nvPr>
        </p:nvSpPr>
        <p:spPr/>
        <p:txBody>
          <a:bodyPr/>
          <a:lstStyle>
            <a:lvl1pPr>
              <a:defRPr/>
            </a:lvl1pPr>
          </a:lstStyle>
          <a:p>
            <a:r>
              <a:rPr lang="en-US"/>
              <a:t>Discussion #2 – Kirchhoff’s Laws</a:t>
            </a:r>
          </a:p>
        </p:txBody>
      </p:sp>
      <p:sp>
        <p:nvSpPr>
          <p:cNvPr id="6" name="Slide Number Placeholder 5"/>
          <p:cNvSpPr>
            <a:spLocks noGrp="1"/>
          </p:cNvSpPr>
          <p:nvPr>
            <p:ph type="sldNum" sz="quarter" idx="12"/>
          </p:nvPr>
        </p:nvSpPr>
        <p:spPr/>
        <p:txBody>
          <a:bodyPr/>
          <a:lstStyle>
            <a:lvl2pPr lvl="1">
              <a:defRPr/>
            </a:lvl2pPr>
          </a:lstStyle>
          <a:p>
            <a:pPr lvl="1"/>
            <a:fld id="{015014A3-7275-40C6-8180-81EFC349806E}" type="slidenum">
              <a:rPr lang="en-US"/>
              <a:pPr lvl="1"/>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06400" y="1333500"/>
            <a:ext cx="4102100" cy="1409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0900" y="1333500"/>
            <a:ext cx="4102100" cy="1409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381000" y="6400800"/>
            <a:ext cx="1981200" cy="381000"/>
          </a:xfrm>
        </p:spPr>
        <p:txBody>
          <a:bodyPr/>
          <a:lstStyle>
            <a:lvl1pPr>
              <a:defRPr/>
            </a:lvl1pPr>
          </a:lstStyle>
          <a:p>
            <a:r>
              <a:rPr lang="en-US"/>
              <a:t>ECEN 301</a:t>
            </a:r>
          </a:p>
        </p:txBody>
      </p:sp>
      <p:sp>
        <p:nvSpPr>
          <p:cNvPr id="6" name="Footer Placeholder 5"/>
          <p:cNvSpPr>
            <a:spLocks noGrp="1"/>
          </p:cNvSpPr>
          <p:nvPr>
            <p:ph type="ftr" sz="quarter" idx="11"/>
          </p:nvPr>
        </p:nvSpPr>
        <p:spPr>
          <a:xfrm>
            <a:off x="2971800" y="6400800"/>
            <a:ext cx="3505200" cy="381000"/>
          </a:xfrm>
        </p:spPr>
        <p:txBody>
          <a:bodyPr/>
          <a:lstStyle>
            <a:lvl1pPr>
              <a:defRPr/>
            </a:lvl1pPr>
          </a:lstStyle>
          <a:p>
            <a:r>
              <a:rPr lang="en-US"/>
              <a:t>Discussion #2 – Kirchhoff’s Laws</a:t>
            </a:r>
          </a:p>
        </p:txBody>
      </p:sp>
      <p:sp>
        <p:nvSpPr>
          <p:cNvPr id="7" name="Slide Number Placeholder 6"/>
          <p:cNvSpPr>
            <a:spLocks noGrp="1"/>
          </p:cNvSpPr>
          <p:nvPr>
            <p:ph type="sldNum" sz="quarter" idx="12"/>
          </p:nvPr>
        </p:nvSpPr>
        <p:spPr>
          <a:xfrm>
            <a:off x="7086600" y="6400800"/>
            <a:ext cx="1905000" cy="381000"/>
          </a:xfrm>
        </p:spPr>
        <p:txBody>
          <a:bodyPr/>
          <a:lstStyle>
            <a:lvl2pPr lvl="1">
              <a:defRPr/>
            </a:lvl2pPr>
          </a:lstStyle>
          <a:p>
            <a:pPr lvl="1"/>
            <a:fld id="{524531EB-AC4B-4587-AC11-01B83A473B0E}" type="slidenum">
              <a:rPr lang="en-US"/>
              <a:pPr lvl="1"/>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06400" y="1333500"/>
            <a:ext cx="4102100" cy="1409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60900" y="1333500"/>
            <a:ext cx="4102100" cy="628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60900" y="2114550"/>
            <a:ext cx="4102100" cy="628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381000" y="6400800"/>
            <a:ext cx="1981200" cy="381000"/>
          </a:xfrm>
        </p:spPr>
        <p:txBody>
          <a:bodyPr/>
          <a:lstStyle>
            <a:lvl1pPr>
              <a:defRPr/>
            </a:lvl1pPr>
          </a:lstStyle>
          <a:p>
            <a:r>
              <a:rPr lang="en-US"/>
              <a:t>ECEN 301</a:t>
            </a:r>
          </a:p>
        </p:txBody>
      </p:sp>
      <p:sp>
        <p:nvSpPr>
          <p:cNvPr id="7" name="Footer Placeholder 6"/>
          <p:cNvSpPr>
            <a:spLocks noGrp="1"/>
          </p:cNvSpPr>
          <p:nvPr>
            <p:ph type="ftr" sz="quarter" idx="11"/>
          </p:nvPr>
        </p:nvSpPr>
        <p:spPr>
          <a:xfrm>
            <a:off x="2971800" y="6400800"/>
            <a:ext cx="3505200" cy="381000"/>
          </a:xfrm>
        </p:spPr>
        <p:txBody>
          <a:bodyPr/>
          <a:lstStyle>
            <a:lvl1pPr>
              <a:defRPr/>
            </a:lvl1pPr>
          </a:lstStyle>
          <a:p>
            <a:r>
              <a:rPr lang="en-US"/>
              <a:t>Discussion #2 – Kirchhoff’s Laws</a:t>
            </a:r>
          </a:p>
        </p:txBody>
      </p:sp>
      <p:sp>
        <p:nvSpPr>
          <p:cNvPr id="8" name="Slide Number Placeholder 7"/>
          <p:cNvSpPr>
            <a:spLocks noGrp="1"/>
          </p:cNvSpPr>
          <p:nvPr>
            <p:ph type="sldNum" sz="quarter" idx="12"/>
          </p:nvPr>
        </p:nvSpPr>
        <p:spPr>
          <a:xfrm>
            <a:off x="7086600" y="6400800"/>
            <a:ext cx="1905000" cy="381000"/>
          </a:xfrm>
        </p:spPr>
        <p:txBody>
          <a:bodyPr/>
          <a:lstStyle>
            <a:lvl2pPr lvl="1">
              <a:defRPr/>
            </a:lvl2pPr>
          </a:lstStyle>
          <a:p>
            <a:pPr lvl="1"/>
            <a:fld id="{321DCFD0-4CD3-45BE-8604-67E6A215A158}" type="slidenum">
              <a:rPr lang="en-US"/>
              <a:pPr lvl="1"/>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ECEN 301</a:t>
            </a:r>
          </a:p>
        </p:txBody>
      </p:sp>
      <p:sp>
        <p:nvSpPr>
          <p:cNvPr id="5" name="Footer Placeholder 4"/>
          <p:cNvSpPr>
            <a:spLocks noGrp="1"/>
          </p:cNvSpPr>
          <p:nvPr>
            <p:ph type="ftr" sz="quarter" idx="11"/>
          </p:nvPr>
        </p:nvSpPr>
        <p:spPr/>
        <p:txBody>
          <a:bodyPr/>
          <a:lstStyle>
            <a:lvl1pPr>
              <a:defRPr/>
            </a:lvl1pPr>
          </a:lstStyle>
          <a:p>
            <a:r>
              <a:rPr lang="en-US"/>
              <a:t>Discussion #2 – Kirchhoff’s Laws</a:t>
            </a:r>
          </a:p>
        </p:txBody>
      </p:sp>
      <p:sp>
        <p:nvSpPr>
          <p:cNvPr id="6" name="Slide Number Placeholder 5"/>
          <p:cNvSpPr>
            <a:spLocks noGrp="1"/>
          </p:cNvSpPr>
          <p:nvPr>
            <p:ph type="sldNum" sz="quarter" idx="12"/>
          </p:nvPr>
        </p:nvSpPr>
        <p:spPr/>
        <p:txBody>
          <a:bodyPr/>
          <a:lstStyle>
            <a:lvl2pPr lvl="1">
              <a:defRPr/>
            </a:lvl2pPr>
          </a:lstStyle>
          <a:p>
            <a:pPr lvl="1"/>
            <a:fld id="{2DC685FF-E9C8-48D4-8972-E3F40A1791CF}" type="slidenum">
              <a:rPr lang="en-US"/>
              <a:pPr lvl="1"/>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ECEN 301</a:t>
            </a:r>
          </a:p>
        </p:txBody>
      </p:sp>
      <p:sp>
        <p:nvSpPr>
          <p:cNvPr id="5" name="Footer Placeholder 4"/>
          <p:cNvSpPr>
            <a:spLocks noGrp="1"/>
          </p:cNvSpPr>
          <p:nvPr>
            <p:ph type="ftr" sz="quarter" idx="11"/>
          </p:nvPr>
        </p:nvSpPr>
        <p:spPr/>
        <p:txBody>
          <a:bodyPr/>
          <a:lstStyle>
            <a:lvl1pPr>
              <a:defRPr/>
            </a:lvl1pPr>
          </a:lstStyle>
          <a:p>
            <a:r>
              <a:rPr lang="en-US"/>
              <a:t>Discussion #2 – Kirchhoff’s Laws</a:t>
            </a:r>
          </a:p>
        </p:txBody>
      </p:sp>
      <p:sp>
        <p:nvSpPr>
          <p:cNvPr id="6" name="Slide Number Placeholder 5"/>
          <p:cNvSpPr>
            <a:spLocks noGrp="1"/>
          </p:cNvSpPr>
          <p:nvPr>
            <p:ph type="sldNum" sz="quarter" idx="12"/>
          </p:nvPr>
        </p:nvSpPr>
        <p:spPr/>
        <p:txBody>
          <a:bodyPr/>
          <a:lstStyle>
            <a:lvl2pPr lvl="1">
              <a:defRPr/>
            </a:lvl2pPr>
          </a:lstStyle>
          <a:p>
            <a:pPr lvl="1"/>
            <a:fld id="{9C9B6DD4-68E3-4589-8144-693CA36C2B85}" type="slidenum">
              <a:rPr lang="en-US"/>
              <a:pPr lvl="1"/>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06400" y="1333500"/>
            <a:ext cx="4102100" cy="1409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0900" y="1333500"/>
            <a:ext cx="4102100" cy="1409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ECEN 301</a:t>
            </a:r>
          </a:p>
        </p:txBody>
      </p:sp>
      <p:sp>
        <p:nvSpPr>
          <p:cNvPr id="6" name="Footer Placeholder 5"/>
          <p:cNvSpPr>
            <a:spLocks noGrp="1"/>
          </p:cNvSpPr>
          <p:nvPr>
            <p:ph type="ftr" sz="quarter" idx="11"/>
          </p:nvPr>
        </p:nvSpPr>
        <p:spPr/>
        <p:txBody>
          <a:bodyPr/>
          <a:lstStyle>
            <a:lvl1pPr>
              <a:defRPr/>
            </a:lvl1pPr>
          </a:lstStyle>
          <a:p>
            <a:r>
              <a:rPr lang="en-US"/>
              <a:t>Discussion #2 – Kirchhoff’s Laws</a:t>
            </a:r>
          </a:p>
        </p:txBody>
      </p:sp>
      <p:sp>
        <p:nvSpPr>
          <p:cNvPr id="7" name="Slide Number Placeholder 6"/>
          <p:cNvSpPr>
            <a:spLocks noGrp="1"/>
          </p:cNvSpPr>
          <p:nvPr>
            <p:ph type="sldNum" sz="quarter" idx="12"/>
          </p:nvPr>
        </p:nvSpPr>
        <p:spPr/>
        <p:txBody>
          <a:bodyPr/>
          <a:lstStyle>
            <a:lvl2pPr lvl="1">
              <a:defRPr/>
            </a:lvl2pPr>
          </a:lstStyle>
          <a:p>
            <a:pPr lvl="1"/>
            <a:fld id="{A72137D5-B868-4EF7-AAC9-194A601D029B}" type="slidenum">
              <a:rPr lang="en-US"/>
              <a:pPr lvl="1"/>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ECEN 301</a:t>
            </a:r>
          </a:p>
        </p:txBody>
      </p:sp>
      <p:sp>
        <p:nvSpPr>
          <p:cNvPr id="8" name="Footer Placeholder 7"/>
          <p:cNvSpPr>
            <a:spLocks noGrp="1"/>
          </p:cNvSpPr>
          <p:nvPr>
            <p:ph type="ftr" sz="quarter" idx="11"/>
          </p:nvPr>
        </p:nvSpPr>
        <p:spPr/>
        <p:txBody>
          <a:bodyPr/>
          <a:lstStyle>
            <a:lvl1pPr>
              <a:defRPr/>
            </a:lvl1pPr>
          </a:lstStyle>
          <a:p>
            <a:r>
              <a:rPr lang="en-US"/>
              <a:t>Discussion #2 – Kirchhoff’s Laws</a:t>
            </a:r>
          </a:p>
        </p:txBody>
      </p:sp>
      <p:sp>
        <p:nvSpPr>
          <p:cNvPr id="9" name="Slide Number Placeholder 8"/>
          <p:cNvSpPr>
            <a:spLocks noGrp="1"/>
          </p:cNvSpPr>
          <p:nvPr>
            <p:ph type="sldNum" sz="quarter" idx="12"/>
          </p:nvPr>
        </p:nvSpPr>
        <p:spPr/>
        <p:txBody>
          <a:bodyPr/>
          <a:lstStyle>
            <a:lvl2pPr lvl="1">
              <a:defRPr/>
            </a:lvl2pPr>
          </a:lstStyle>
          <a:p>
            <a:pPr lvl="1"/>
            <a:fld id="{9C4E4726-27FC-4D04-902B-DAEFE96DDBFE}" type="slidenum">
              <a:rPr lang="en-US"/>
              <a:pPr lvl="1"/>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ECEN 301</a:t>
            </a:r>
          </a:p>
        </p:txBody>
      </p:sp>
      <p:sp>
        <p:nvSpPr>
          <p:cNvPr id="4" name="Footer Placeholder 3"/>
          <p:cNvSpPr>
            <a:spLocks noGrp="1"/>
          </p:cNvSpPr>
          <p:nvPr>
            <p:ph type="ftr" sz="quarter" idx="11"/>
          </p:nvPr>
        </p:nvSpPr>
        <p:spPr/>
        <p:txBody>
          <a:bodyPr/>
          <a:lstStyle>
            <a:lvl1pPr>
              <a:defRPr/>
            </a:lvl1pPr>
          </a:lstStyle>
          <a:p>
            <a:r>
              <a:rPr lang="en-US"/>
              <a:t>Discussion #2 – Kirchhoff’s Laws</a:t>
            </a:r>
          </a:p>
        </p:txBody>
      </p:sp>
      <p:sp>
        <p:nvSpPr>
          <p:cNvPr id="5" name="Slide Number Placeholder 4"/>
          <p:cNvSpPr>
            <a:spLocks noGrp="1"/>
          </p:cNvSpPr>
          <p:nvPr>
            <p:ph type="sldNum" sz="quarter" idx="12"/>
          </p:nvPr>
        </p:nvSpPr>
        <p:spPr/>
        <p:txBody>
          <a:bodyPr/>
          <a:lstStyle>
            <a:lvl2pPr lvl="1">
              <a:defRPr/>
            </a:lvl2pPr>
          </a:lstStyle>
          <a:p>
            <a:pPr lvl="1"/>
            <a:fld id="{C7F29973-A10E-46BF-BCFC-BB7759EDD9FD}" type="slidenum">
              <a:rPr lang="en-US"/>
              <a:pPr lvl="1"/>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ECEN 301</a:t>
            </a:r>
          </a:p>
        </p:txBody>
      </p:sp>
      <p:sp>
        <p:nvSpPr>
          <p:cNvPr id="3" name="Footer Placeholder 2"/>
          <p:cNvSpPr>
            <a:spLocks noGrp="1"/>
          </p:cNvSpPr>
          <p:nvPr>
            <p:ph type="ftr" sz="quarter" idx="11"/>
          </p:nvPr>
        </p:nvSpPr>
        <p:spPr/>
        <p:txBody>
          <a:bodyPr/>
          <a:lstStyle>
            <a:lvl1pPr>
              <a:defRPr/>
            </a:lvl1pPr>
          </a:lstStyle>
          <a:p>
            <a:r>
              <a:rPr lang="en-US"/>
              <a:t>Discussion #2 – Kirchhoff’s Laws</a:t>
            </a:r>
          </a:p>
        </p:txBody>
      </p:sp>
      <p:sp>
        <p:nvSpPr>
          <p:cNvPr id="4" name="Slide Number Placeholder 3"/>
          <p:cNvSpPr>
            <a:spLocks noGrp="1"/>
          </p:cNvSpPr>
          <p:nvPr>
            <p:ph type="sldNum" sz="quarter" idx="12"/>
          </p:nvPr>
        </p:nvSpPr>
        <p:spPr/>
        <p:txBody>
          <a:bodyPr/>
          <a:lstStyle>
            <a:lvl2pPr lvl="1">
              <a:defRPr/>
            </a:lvl2pPr>
          </a:lstStyle>
          <a:p>
            <a:pPr lvl="1"/>
            <a:fld id="{5F927980-38F1-4BC5-BD34-213EFBCC4889}" type="slidenum">
              <a:rPr lang="en-US"/>
              <a:pPr lvl="1"/>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ECEN 301</a:t>
            </a:r>
          </a:p>
        </p:txBody>
      </p:sp>
      <p:sp>
        <p:nvSpPr>
          <p:cNvPr id="6" name="Footer Placeholder 5"/>
          <p:cNvSpPr>
            <a:spLocks noGrp="1"/>
          </p:cNvSpPr>
          <p:nvPr>
            <p:ph type="ftr" sz="quarter" idx="11"/>
          </p:nvPr>
        </p:nvSpPr>
        <p:spPr/>
        <p:txBody>
          <a:bodyPr/>
          <a:lstStyle>
            <a:lvl1pPr>
              <a:defRPr/>
            </a:lvl1pPr>
          </a:lstStyle>
          <a:p>
            <a:r>
              <a:rPr lang="en-US"/>
              <a:t>Discussion #2 – Kirchhoff’s Laws</a:t>
            </a:r>
          </a:p>
        </p:txBody>
      </p:sp>
      <p:sp>
        <p:nvSpPr>
          <p:cNvPr id="7" name="Slide Number Placeholder 6"/>
          <p:cNvSpPr>
            <a:spLocks noGrp="1"/>
          </p:cNvSpPr>
          <p:nvPr>
            <p:ph type="sldNum" sz="quarter" idx="12"/>
          </p:nvPr>
        </p:nvSpPr>
        <p:spPr/>
        <p:txBody>
          <a:bodyPr/>
          <a:lstStyle>
            <a:lvl2pPr lvl="1">
              <a:defRPr/>
            </a:lvl2pPr>
          </a:lstStyle>
          <a:p>
            <a:pPr lvl="1"/>
            <a:fld id="{4734DFC6-05ED-405A-9BEA-867DAB109DA7}" type="slidenum">
              <a:rPr lang="en-US"/>
              <a:pPr lvl="1"/>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ECEN 301</a:t>
            </a:r>
          </a:p>
        </p:txBody>
      </p:sp>
      <p:sp>
        <p:nvSpPr>
          <p:cNvPr id="6" name="Footer Placeholder 5"/>
          <p:cNvSpPr>
            <a:spLocks noGrp="1"/>
          </p:cNvSpPr>
          <p:nvPr>
            <p:ph type="ftr" sz="quarter" idx="11"/>
          </p:nvPr>
        </p:nvSpPr>
        <p:spPr/>
        <p:txBody>
          <a:bodyPr/>
          <a:lstStyle>
            <a:lvl1pPr>
              <a:defRPr/>
            </a:lvl1pPr>
          </a:lstStyle>
          <a:p>
            <a:r>
              <a:rPr lang="en-US"/>
              <a:t>Discussion #2 – Kirchhoff’s Laws</a:t>
            </a:r>
          </a:p>
        </p:txBody>
      </p:sp>
      <p:sp>
        <p:nvSpPr>
          <p:cNvPr id="7" name="Slide Number Placeholder 6"/>
          <p:cNvSpPr>
            <a:spLocks noGrp="1"/>
          </p:cNvSpPr>
          <p:nvPr>
            <p:ph type="sldNum" sz="quarter" idx="12"/>
          </p:nvPr>
        </p:nvSpPr>
        <p:spPr/>
        <p:txBody>
          <a:bodyPr/>
          <a:lstStyle>
            <a:lvl2pPr lvl="1">
              <a:defRPr/>
            </a:lvl2pPr>
          </a:lstStyle>
          <a:p>
            <a:pPr lvl="1"/>
            <a:fld id="{2393576B-BEFA-4464-9041-F7E3BD7CDE8F}" type="slidenum">
              <a:rPr lang="en-US"/>
              <a:pPr lvl="1"/>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AEAEA"/>
        </a:solidFill>
        <a:effectLst/>
      </p:bgPr>
    </p:bg>
    <p:spTree>
      <p:nvGrpSpPr>
        <p:cNvPr id="1" name=""/>
        <p:cNvGrpSpPr/>
        <p:nvPr/>
      </p:nvGrpSpPr>
      <p:grpSpPr>
        <a:xfrm>
          <a:off x="0" y="0"/>
          <a:ext cx="0" cy="0"/>
          <a:chOff x="0" y="0"/>
          <a:chExt cx="0" cy="0"/>
        </a:xfrm>
      </p:grpSpPr>
      <p:sp>
        <p:nvSpPr>
          <p:cNvPr id="123906" name="Line 2"/>
          <p:cNvSpPr>
            <a:spLocks noChangeShapeType="1"/>
          </p:cNvSpPr>
          <p:nvPr/>
        </p:nvSpPr>
        <p:spPr bwMode="auto">
          <a:xfrm>
            <a:off x="0" y="1143000"/>
            <a:ext cx="8026400" cy="0"/>
          </a:xfrm>
          <a:prstGeom prst="line">
            <a:avLst/>
          </a:prstGeom>
          <a:noFill/>
          <a:ln w="50800">
            <a:solidFill>
              <a:srgbClr val="8495A9"/>
            </a:solidFill>
            <a:round/>
            <a:headEnd type="none" w="sm" len="sm"/>
            <a:tailEnd type="none" w="sm" len="sm"/>
          </a:ln>
          <a:effectLst/>
        </p:spPr>
        <p:txBody>
          <a:bodyPr wrap="none" anchor="ctr"/>
          <a:lstStyle/>
          <a:p>
            <a:endParaRPr lang="en-US"/>
          </a:p>
        </p:txBody>
      </p:sp>
      <p:sp>
        <p:nvSpPr>
          <p:cNvPr id="123907" name="Rectangle 3"/>
          <p:cNvSpPr>
            <a:spLocks noGrp="1" noChangeArrowheads="1"/>
          </p:cNvSpPr>
          <p:nvPr>
            <p:ph type="title"/>
          </p:nvPr>
        </p:nvSpPr>
        <p:spPr bwMode="auto">
          <a:xfrm>
            <a:off x="381000" y="152400"/>
            <a:ext cx="8382000" cy="9144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123908" name="Rectangle 4"/>
          <p:cNvSpPr>
            <a:spLocks noGrp="1" noChangeArrowheads="1"/>
          </p:cNvSpPr>
          <p:nvPr>
            <p:ph type="body" idx="1"/>
          </p:nvPr>
        </p:nvSpPr>
        <p:spPr bwMode="auto">
          <a:xfrm>
            <a:off x="406400" y="1333500"/>
            <a:ext cx="8356600" cy="14097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3909" name="Rectangle 5"/>
          <p:cNvSpPr>
            <a:spLocks noGrp="1" noChangeArrowheads="1"/>
          </p:cNvSpPr>
          <p:nvPr>
            <p:ph type="dt" sz="half" idx="2"/>
          </p:nvPr>
        </p:nvSpPr>
        <p:spPr bwMode="auto">
          <a:xfrm>
            <a:off x="381000" y="6400800"/>
            <a:ext cx="19812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a:defRPr sz="1600"/>
            </a:lvl1pPr>
          </a:lstStyle>
          <a:p>
            <a:r>
              <a:rPr lang="en-US"/>
              <a:t>ECEN 301</a:t>
            </a:r>
          </a:p>
        </p:txBody>
      </p:sp>
      <p:sp>
        <p:nvSpPr>
          <p:cNvPr id="123910" name="Rectangle 6"/>
          <p:cNvSpPr>
            <a:spLocks noGrp="1" noChangeArrowheads="1"/>
          </p:cNvSpPr>
          <p:nvPr>
            <p:ph type="ftr" sz="quarter" idx="3"/>
          </p:nvPr>
        </p:nvSpPr>
        <p:spPr bwMode="auto">
          <a:xfrm>
            <a:off x="2971800" y="6400800"/>
            <a:ext cx="35052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600"/>
            </a:lvl1pPr>
          </a:lstStyle>
          <a:p>
            <a:r>
              <a:rPr lang="en-US"/>
              <a:t>Discussion #2 – Kirchhoff’s Laws</a:t>
            </a:r>
          </a:p>
        </p:txBody>
      </p:sp>
      <p:sp>
        <p:nvSpPr>
          <p:cNvPr id="123911" name="Rectangle 7"/>
          <p:cNvSpPr>
            <a:spLocks noGrp="1" noChangeArrowheads="1"/>
          </p:cNvSpPr>
          <p:nvPr>
            <p:ph type="sldNum" sz="quarter" idx="4"/>
          </p:nvPr>
        </p:nvSpPr>
        <p:spPr bwMode="auto">
          <a:xfrm>
            <a:off x="7086600" y="6400800"/>
            <a:ext cx="19050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2pPr lvl="1" algn="r">
              <a:defRPr sz="1600"/>
            </a:lvl2pPr>
          </a:lstStyle>
          <a:p>
            <a:pPr lvl="1"/>
            <a:fld id="{BCD798EA-5A11-4EE1-AE8E-2D8A90DA4E6F}" type="slidenum">
              <a:rPr lang="en-US"/>
              <a:pPr lvl="1"/>
              <a:t>‹#›</a:t>
            </a:fld>
            <a:endParaRPr lang="en-US"/>
          </a:p>
        </p:txBody>
      </p:sp>
      <p:sp>
        <p:nvSpPr>
          <p:cNvPr id="123912" name="Line 8"/>
          <p:cNvSpPr>
            <a:spLocks noChangeShapeType="1"/>
          </p:cNvSpPr>
          <p:nvPr/>
        </p:nvSpPr>
        <p:spPr bwMode="auto">
          <a:xfrm>
            <a:off x="508000" y="6286500"/>
            <a:ext cx="8432800" cy="0"/>
          </a:xfrm>
          <a:prstGeom prst="line">
            <a:avLst/>
          </a:prstGeom>
          <a:noFill/>
          <a:ln w="12700">
            <a:solidFill>
              <a:schemeClr val="tx1"/>
            </a:solidFill>
            <a:round/>
            <a:headEnd type="none" w="sm" len="sm"/>
            <a:tailEnd type="none" w="sm" len="sm"/>
          </a:ln>
          <a:effectLst/>
        </p:spPr>
        <p:txBody>
          <a:bodyPr wrap="none" anchor="ctr"/>
          <a:lstStyle/>
          <a:p>
            <a:endParaRPr lang="en-US"/>
          </a:p>
        </p:txBody>
      </p:sp>
      <p:pic>
        <p:nvPicPr>
          <p:cNvPr id="123914" name="Picture 10" descr="ECEN_logo"/>
          <p:cNvPicPr>
            <a:picLocks noChangeAspect="1" noChangeArrowheads="1"/>
          </p:cNvPicPr>
          <p:nvPr userDrawn="1"/>
        </p:nvPicPr>
        <p:blipFill>
          <a:blip r:embed="rId15" cstate="print"/>
          <a:srcRect/>
          <a:stretch>
            <a:fillRect/>
          </a:stretch>
        </p:blipFill>
        <p:spPr bwMode="auto">
          <a:xfrm>
            <a:off x="7562850" y="6324600"/>
            <a:ext cx="819150" cy="509588"/>
          </a:xfrm>
          <a:prstGeom prst="rect">
            <a:avLst/>
          </a:prstGeom>
          <a:noFill/>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eaLnBrk="0" fontAlgn="base" hangingPunct="0">
        <a:spcBef>
          <a:spcPct val="0"/>
        </a:spcBef>
        <a:spcAft>
          <a:spcPct val="0"/>
        </a:spcAft>
        <a:defRPr sz="4400">
          <a:solidFill>
            <a:schemeClr val="tx2"/>
          </a:solidFill>
          <a:latin typeface="Times New Roman" pitchFamily="18" charset="0"/>
        </a:defRPr>
      </a:lvl6pPr>
      <a:lvl7pPr marL="914400" algn="l" rtl="0" eaLnBrk="0" fontAlgn="base" hangingPunct="0">
        <a:spcBef>
          <a:spcPct val="0"/>
        </a:spcBef>
        <a:spcAft>
          <a:spcPct val="0"/>
        </a:spcAft>
        <a:defRPr sz="4400">
          <a:solidFill>
            <a:schemeClr val="tx2"/>
          </a:solidFill>
          <a:latin typeface="Times New Roman" pitchFamily="18" charset="0"/>
        </a:defRPr>
      </a:lvl7pPr>
      <a:lvl8pPr marL="1371600" algn="l" rtl="0" eaLnBrk="0" fontAlgn="base" hangingPunct="0">
        <a:spcBef>
          <a:spcPct val="0"/>
        </a:spcBef>
        <a:spcAft>
          <a:spcPct val="0"/>
        </a:spcAft>
        <a:defRPr sz="4400">
          <a:solidFill>
            <a:schemeClr val="tx2"/>
          </a:solidFill>
          <a:latin typeface="Times New Roman" pitchFamily="18" charset="0"/>
        </a:defRPr>
      </a:lvl8pPr>
      <a:lvl9pPr marL="1828800" algn="l"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ACA964"/>
        </a:buClr>
        <a:buFont typeface="Monotype Sorts" pitchFamily="2" charset="2"/>
        <a:buChar char="u"/>
        <a:defRPr sz="3200">
          <a:solidFill>
            <a:schemeClr val="bg2"/>
          </a:solidFill>
          <a:latin typeface="+mn-lt"/>
          <a:ea typeface="+mn-ea"/>
          <a:cs typeface="+mn-cs"/>
        </a:defRPr>
      </a:lvl1pPr>
      <a:lvl2pPr marL="742950" indent="-285750" algn="l" rtl="0" eaLnBrk="0" fontAlgn="base" hangingPunct="0">
        <a:spcBef>
          <a:spcPct val="20000"/>
        </a:spcBef>
        <a:spcAft>
          <a:spcPct val="0"/>
        </a:spcAft>
        <a:buClr>
          <a:srgbClr val="ACA964"/>
        </a:buClr>
        <a:buFont typeface="Monotype Sorts" pitchFamily="2" charset="2"/>
        <a:buChar char="Ù"/>
        <a:defRPr sz="2800">
          <a:solidFill>
            <a:schemeClr val="bg2"/>
          </a:solidFill>
          <a:latin typeface="+mn-lt"/>
        </a:defRPr>
      </a:lvl2pPr>
      <a:lvl3pPr marL="1143000" indent="-228600" algn="l" rtl="0" eaLnBrk="0" fontAlgn="base" hangingPunct="0">
        <a:spcBef>
          <a:spcPct val="20000"/>
        </a:spcBef>
        <a:spcAft>
          <a:spcPct val="0"/>
        </a:spcAft>
        <a:buClr>
          <a:srgbClr val="ACA964"/>
        </a:buClr>
        <a:buChar char="•"/>
        <a:defRPr sz="2400">
          <a:solidFill>
            <a:schemeClr val="bg2"/>
          </a:solidFill>
          <a:latin typeface="+mn-lt"/>
        </a:defRPr>
      </a:lvl3pPr>
      <a:lvl4pPr marL="1600200" indent="-228600" algn="l" rtl="0" eaLnBrk="0" fontAlgn="base" hangingPunct="0">
        <a:spcBef>
          <a:spcPct val="20000"/>
        </a:spcBef>
        <a:spcAft>
          <a:spcPct val="0"/>
        </a:spcAft>
        <a:buClr>
          <a:srgbClr val="ACA964"/>
        </a:buClr>
        <a:buChar char="•"/>
        <a:defRPr sz="2000">
          <a:solidFill>
            <a:schemeClr val="bg2"/>
          </a:solidFill>
          <a:latin typeface="+mn-lt"/>
        </a:defRPr>
      </a:lvl4pPr>
      <a:lvl5pPr marL="2057400" indent="-228600" algn="l" rtl="0" eaLnBrk="0" fontAlgn="base" hangingPunct="0">
        <a:spcBef>
          <a:spcPct val="20000"/>
        </a:spcBef>
        <a:spcAft>
          <a:spcPct val="0"/>
        </a:spcAft>
        <a:buClr>
          <a:srgbClr val="ACA964"/>
        </a:buClr>
        <a:buChar char="•"/>
        <a:defRPr sz="2000">
          <a:solidFill>
            <a:schemeClr val="bg2"/>
          </a:solidFill>
          <a:latin typeface="+mn-lt"/>
        </a:defRPr>
      </a:lvl5pPr>
      <a:lvl6pPr marL="2514600" indent="-228600" algn="l" rtl="0" eaLnBrk="0" fontAlgn="base" hangingPunct="0">
        <a:spcBef>
          <a:spcPct val="20000"/>
        </a:spcBef>
        <a:spcAft>
          <a:spcPct val="0"/>
        </a:spcAft>
        <a:buClr>
          <a:srgbClr val="ACA964"/>
        </a:buClr>
        <a:buChar char="•"/>
        <a:defRPr sz="2000">
          <a:solidFill>
            <a:schemeClr val="bg2"/>
          </a:solidFill>
          <a:latin typeface="+mn-lt"/>
        </a:defRPr>
      </a:lvl6pPr>
      <a:lvl7pPr marL="2971800" indent="-228600" algn="l" rtl="0" eaLnBrk="0" fontAlgn="base" hangingPunct="0">
        <a:spcBef>
          <a:spcPct val="20000"/>
        </a:spcBef>
        <a:spcAft>
          <a:spcPct val="0"/>
        </a:spcAft>
        <a:buClr>
          <a:srgbClr val="ACA964"/>
        </a:buClr>
        <a:buChar char="•"/>
        <a:defRPr sz="2000">
          <a:solidFill>
            <a:schemeClr val="bg2"/>
          </a:solidFill>
          <a:latin typeface="+mn-lt"/>
        </a:defRPr>
      </a:lvl7pPr>
      <a:lvl8pPr marL="3429000" indent="-228600" algn="l" rtl="0" eaLnBrk="0" fontAlgn="base" hangingPunct="0">
        <a:spcBef>
          <a:spcPct val="20000"/>
        </a:spcBef>
        <a:spcAft>
          <a:spcPct val="0"/>
        </a:spcAft>
        <a:buClr>
          <a:srgbClr val="ACA964"/>
        </a:buClr>
        <a:buChar char="•"/>
        <a:defRPr sz="2000">
          <a:solidFill>
            <a:schemeClr val="bg2"/>
          </a:solidFill>
          <a:latin typeface="+mn-lt"/>
        </a:defRPr>
      </a:lvl8pPr>
      <a:lvl9pPr marL="3886200" indent="-228600" algn="l" rtl="0" eaLnBrk="0" fontAlgn="base" hangingPunct="0">
        <a:spcBef>
          <a:spcPct val="20000"/>
        </a:spcBef>
        <a:spcAft>
          <a:spcPct val="0"/>
        </a:spcAft>
        <a:buClr>
          <a:srgbClr val="ACA964"/>
        </a:buClr>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2.xml"/><Relationship Id="rId1" Type="http://schemas.openxmlformats.org/officeDocument/2006/relationships/vmlDrawing" Target="../drawings/vmlDrawing6.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13.xml"/><Relationship Id="rId1" Type="http://schemas.openxmlformats.org/officeDocument/2006/relationships/vmlDrawing" Target="../drawings/vmlDrawing7.vml"/><Relationship Id="rId4" Type="http://schemas.openxmlformats.org/officeDocument/2006/relationships/oleObject" Target="../embeddings/oleObject9.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2.xml"/><Relationship Id="rId1" Type="http://schemas.openxmlformats.org/officeDocument/2006/relationships/vmlDrawing" Target="../drawings/vmlDrawing8.v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12.xml"/><Relationship Id="rId1" Type="http://schemas.openxmlformats.org/officeDocument/2006/relationships/vmlDrawing" Target="../drawings/vmlDrawing9.v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3.xml"/><Relationship Id="rId1" Type="http://schemas.openxmlformats.org/officeDocument/2006/relationships/vmlDrawing" Target="../drawings/vmlDrawing10.vml"/><Relationship Id="rId4" Type="http://schemas.openxmlformats.org/officeDocument/2006/relationships/oleObject" Target="../embeddings/oleObject13.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13.xml"/><Relationship Id="rId1" Type="http://schemas.openxmlformats.org/officeDocument/2006/relationships/vmlDrawing" Target="../drawings/vmlDrawing11.vml"/><Relationship Id="rId5" Type="http://schemas.openxmlformats.org/officeDocument/2006/relationships/oleObject" Target="../embeddings/oleObject16.bin"/><Relationship Id="rId4" Type="http://schemas.openxmlformats.org/officeDocument/2006/relationships/oleObject" Target="../embeddings/oleObject15.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12.xml"/><Relationship Id="rId1" Type="http://schemas.openxmlformats.org/officeDocument/2006/relationships/vmlDrawing" Target="../drawings/vmlDrawing12.v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12.xml"/><Relationship Id="rId1" Type="http://schemas.openxmlformats.org/officeDocument/2006/relationships/vmlDrawing" Target="../drawings/vmlDrawing13.v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12.xml"/><Relationship Id="rId1" Type="http://schemas.openxmlformats.org/officeDocument/2006/relationships/vmlDrawing" Target="../drawings/vmlDrawing14.v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3.xml"/><Relationship Id="rId1" Type="http://schemas.openxmlformats.org/officeDocument/2006/relationships/vmlDrawing" Target="../drawings/vmlDrawing3.vml"/><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2.xml"/><Relationship Id="rId1" Type="http://schemas.openxmlformats.org/officeDocument/2006/relationships/vmlDrawing" Target="../drawings/vmlDrawing4.v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2.xml"/><Relationship Id="rId1" Type="http://schemas.openxmlformats.org/officeDocument/2006/relationships/vmlDrawing" Target="../drawings/vmlDrawing5.v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 name="Date Placeholder 1"/>
          <p:cNvSpPr>
            <a:spLocks noGrp="1"/>
          </p:cNvSpPr>
          <p:nvPr>
            <p:ph type="dt" sz="half" idx="10"/>
          </p:nvPr>
        </p:nvSpPr>
        <p:spPr/>
        <p:txBody>
          <a:bodyPr/>
          <a:lstStyle/>
          <a:p>
            <a:r>
              <a:rPr lang="en-US"/>
              <a:t>ECEN 301</a:t>
            </a:r>
          </a:p>
        </p:txBody>
      </p:sp>
      <p:sp>
        <p:nvSpPr>
          <p:cNvPr id="105" name="Footer Placeholder 2"/>
          <p:cNvSpPr>
            <a:spLocks noGrp="1"/>
          </p:cNvSpPr>
          <p:nvPr>
            <p:ph type="ftr" sz="quarter" idx="11"/>
          </p:nvPr>
        </p:nvSpPr>
        <p:spPr/>
        <p:txBody>
          <a:bodyPr/>
          <a:lstStyle/>
          <a:p>
            <a:r>
              <a:rPr lang="en-US"/>
              <a:t>Discussion #2 – Kirchhoff’s Laws</a:t>
            </a:r>
          </a:p>
        </p:txBody>
      </p:sp>
      <p:sp>
        <p:nvSpPr>
          <p:cNvPr id="106" name="Slide Number Placeholder 3"/>
          <p:cNvSpPr>
            <a:spLocks noGrp="1"/>
          </p:cNvSpPr>
          <p:nvPr>
            <p:ph type="sldNum" sz="quarter" idx="12"/>
          </p:nvPr>
        </p:nvSpPr>
        <p:spPr/>
        <p:txBody>
          <a:bodyPr/>
          <a:lstStyle/>
          <a:p>
            <a:pPr lvl="1"/>
            <a:fld id="{3C06AEFB-07E7-40E1-A278-888AC08C47EC}" type="slidenum">
              <a:rPr lang="en-US"/>
              <a:pPr lvl="1"/>
              <a:t>1</a:t>
            </a:fld>
            <a:endParaRPr lang="en-US"/>
          </a:p>
        </p:txBody>
      </p:sp>
      <p:graphicFrame>
        <p:nvGraphicFramePr>
          <p:cNvPr id="233750" name="Group 278"/>
          <p:cNvGraphicFramePr>
            <a:graphicFrameLocks noGrp="1"/>
          </p:cNvGraphicFramePr>
          <p:nvPr/>
        </p:nvGraphicFramePr>
        <p:xfrm>
          <a:off x="1143000" y="1990725"/>
          <a:ext cx="6705600" cy="3576004"/>
        </p:xfrm>
        <a:graphic>
          <a:graphicData uri="http://schemas.openxmlformats.org/drawingml/2006/table">
            <a:tbl>
              <a:tblPr/>
              <a:tblGrid>
                <a:gridCol w="712788"/>
                <a:gridCol w="644525"/>
                <a:gridCol w="595312"/>
                <a:gridCol w="1519238"/>
                <a:gridCol w="871537"/>
                <a:gridCol w="919163"/>
                <a:gridCol w="763587"/>
                <a:gridCol w="679450"/>
              </a:tblGrid>
              <a:tr h="4460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80"/>
                          </a:solidFill>
                          <a:effectLst/>
                          <a:latin typeface="Times New Roman" pitchFamily="18" charset="0"/>
                          <a:cs typeface="Times New Roman" pitchFamily="18" charset="0"/>
                        </a:rPr>
                        <a:t>Date</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Day</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Class</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No.</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Title</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Chapters</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HW</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Due date</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Lab</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Due date</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Exam</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r>
              <a:tr h="4460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FFFF"/>
                          </a:solidFill>
                          <a:effectLst/>
                          <a:latin typeface="Times New Roman" pitchFamily="18" charset="0"/>
                        </a:rPr>
                        <a:t>8 Sept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rPr>
                        <a:t>Mon</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cs typeface="Times New Roman" pitchFamily="18" charset="0"/>
                        </a:rPr>
                        <a:t>2</a:t>
                      </a:r>
                      <a:endParaRPr kumimoji="0" lang="en-US" sz="1200" b="0" i="0" u="none" strike="noStrike" cap="none" normalizeH="0" baseline="0" smtClean="0">
                        <a:ln>
                          <a:noFill/>
                        </a:ln>
                        <a:solidFill>
                          <a:srgbClr val="FFFFFF"/>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cs typeface="Times New Roman" pitchFamily="18" charset="0"/>
                        </a:rPr>
                        <a:t>Kirchoff’s Laws</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rPr>
                        <a:t>2.2 – 2.3</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cs typeface="Times New Roman" pitchFamily="18" charset="0"/>
                        </a:rPr>
                        <a:t> </a:t>
                      </a:r>
                      <a:endParaRPr kumimoji="0" lang="en-US" sz="1200" b="0" i="0" u="none" strike="noStrike" cap="none" normalizeH="0" baseline="0" smtClean="0">
                        <a:ln>
                          <a:noFill/>
                        </a:ln>
                        <a:solidFill>
                          <a:srgbClr val="FFFFFF"/>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rPr>
                        <a:t>NO LAB</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cs typeface="Times New Roman" pitchFamily="18" charset="0"/>
                        </a:rPr>
                        <a:t> </a:t>
                      </a:r>
                      <a:endParaRPr kumimoji="0" lang="en-US" sz="1200" b="0" i="0" u="none" strike="noStrike" cap="none" normalizeH="0" baseline="0" smtClean="0">
                        <a:ln>
                          <a:noFill/>
                        </a:ln>
                        <a:solidFill>
                          <a:srgbClr val="FFFFFF"/>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r>
              <a:tr h="2730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9 Sept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Tue</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 LAB</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rgbClr val="FFFFFF"/>
                    </a:solidFill>
                  </a:tcPr>
                </a:tc>
              </a:tr>
              <a:tr h="41592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10 Sept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60001"/>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Wed</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60001"/>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3</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60001"/>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Power</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60001"/>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2.4 – 2.5</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60001"/>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60001"/>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60001"/>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60001"/>
                      </a:schemeClr>
                    </a:solidFill>
                  </a:tcPr>
                </a:tc>
              </a:tr>
              <a:tr h="2730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11 Sept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Thu</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smtClean="0">
                          <a:ln>
                            <a:noFill/>
                          </a:ln>
                          <a:solidFill>
                            <a:schemeClr val="tx1"/>
                          </a:solidFill>
                          <a:effectLst/>
                          <a:latin typeface="Times New Roman" pitchFamily="18" charset="0"/>
                        </a:rPr>
                        <a:t>NO LAB</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r>
              <a:tr h="3619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12 Sept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Fri</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Recitation</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HW 1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99">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r>
              <a:tr h="2746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13 Sept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Sat</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r>
              <a:tr h="3175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14 Sept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Sun</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r>
              <a:tr h="4460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15 Sept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Mon</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4</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Ohm’s Law</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2.5 – 2.6</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rPr>
                        <a:t>LAB 1</a:t>
                      </a:r>
                    </a:p>
                  </a:txBody>
                  <a:tcPr anchor="ct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rgbClr val="800000">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r>
              <a:tr h="30797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16 </a:t>
                      </a:r>
                      <a:r>
                        <a:rPr kumimoji="0" lang="en-US" sz="1200" b="0" i="0" u="none" strike="noStrike" cap="none" normalizeH="0" baseline="0" dirty="0" smtClean="0">
                          <a:ln>
                            <a:noFill/>
                          </a:ln>
                          <a:solidFill>
                            <a:schemeClr val="tx1"/>
                          </a:solidFill>
                          <a:effectLst/>
                          <a:latin typeface="Times New Roman" pitchFamily="18" charset="0"/>
                        </a:rPr>
                        <a:t>Sept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Tue</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vMerge="1">
                  <a:txBody>
                    <a:bodyPr/>
                    <a:lstStyle/>
                    <a:p>
                      <a:endParaRPr 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r>
            </a:tbl>
          </a:graphicData>
        </a:graphic>
      </p:graphicFrame>
      <p:sp>
        <p:nvSpPr>
          <p:cNvPr id="233566" name="Rectangle 94"/>
          <p:cNvSpPr>
            <a:spLocks noChangeArrowheads="1"/>
          </p:cNvSpPr>
          <p:nvPr/>
        </p:nvSpPr>
        <p:spPr bwMode="auto">
          <a:xfrm>
            <a:off x="381000" y="152400"/>
            <a:ext cx="8458200" cy="914400"/>
          </a:xfrm>
          <a:prstGeom prst="rect">
            <a:avLst/>
          </a:prstGeom>
          <a:noFill/>
          <a:ln w="9525">
            <a:noFill/>
            <a:miter lim="800000"/>
            <a:headEnd/>
            <a:tailEnd/>
          </a:ln>
          <a:effectLst/>
        </p:spPr>
        <p:txBody>
          <a:bodyPr lIns="92075" tIns="46038" rIns="92075" bIns="46038" anchor="b"/>
          <a:lstStyle/>
          <a:p>
            <a:pPr algn="l"/>
            <a:r>
              <a:rPr lang="en-US" sz="4400">
                <a:solidFill>
                  <a:schemeClr val="tx2"/>
                </a:solidFill>
              </a:rPr>
              <a:t>Schedule…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Date Placeholder 4"/>
          <p:cNvSpPr>
            <a:spLocks noGrp="1"/>
          </p:cNvSpPr>
          <p:nvPr>
            <p:ph type="dt" sz="half" idx="10"/>
          </p:nvPr>
        </p:nvSpPr>
        <p:spPr/>
        <p:txBody>
          <a:bodyPr/>
          <a:lstStyle/>
          <a:p>
            <a:r>
              <a:rPr lang="en-US"/>
              <a:t>ECEN 301</a:t>
            </a:r>
          </a:p>
        </p:txBody>
      </p:sp>
      <p:sp>
        <p:nvSpPr>
          <p:cNvPr id="61" name="Footer Placeholder 5"/>
          <p:cNvSpPr>
            <a:spLocks noGrp="1"/>
          </p:cNvSpPr>
          <p:nvPr>
            <p:ph type="ftr" sz="quarter" idx="11"/>
          </p:nvPr>
        </p:nvSpPr>
        <p:spPr/>
        <p:txBody>
          <a:bodyPr/>
          <a:lstStyle/>
          <a:p>
            <a:r>
              <a:rPr lang="en-US"/>
              <a:t>Discussion #2 – Kirchhoff’s Laws</a:t>
            </a:r>
          </a:p>
        </p:txBody>
      </p:sp>
      <p:sp>
        <p:nvSpPr>
          <p:cNvPr id="62" name="Slide Number Placeholder 6"/>
          <p:cNvSpPr>
            <a:spLocks noGrp="1"/>
          </p:cNvSpPr>
          <p:nvPr>
            <p:ph type="sldNum" sz="quarter" idx="12"/>
          </p:nvPr>
        </p:nvSpPr>
        <p:spPr/>
        <p:txBody>
          <a:bodyPr/>
          <a:lstStyle/>
          <a:p>
            <a:pPr lvl="1"/>
            <a:fld id="{E1405DEC-36D2-4659-8229-219A1D038491}" type="slidenum">
              <a:rPr lang="en-US"/>
              <a:pPr lvl="1"/>
              <a:t>10</a:t>
            </a:fld>
            <a:endParaRPr lang="en-US"/>
          </a:p>
        </p:txBody>
      </p:sp>
      <p:sp>
        <p:nvSpPr>
          <p:cNvPr id="261122" name="Rectangle 2"/>
          <p:cNvSpPr>
            <a:spLocks noGrp="1" noChangeArrowheads="1"/>
          </p:cNvSpPr>
          <p:nvPr>
            <p:ph type="title"/>
          </p:nvPr>
        </p:nvSpPr>
        <p:spPr/>
        <p:txBody>
          <a:bodyPr/>
          <a:lstStyle/>
          <a:p>
            <a:r>
              <a:rPr lang="en-US"/>
              <a:t>Kirchhoff’s Current Law (KCL)</a:t>
            </a:r>
          </a:p>
        </p:txBody>
      </p:sp>
      <p:sp>
        <p:nvSpPr>
          <p:cNvPr id="261123" name="Rectangle 3"/>
          <p:cNvSpPr>
            <a:spLocks noGrp="1" noChangeArrowheads="1"/>
          </p:cNvSpPr>
          <p:nvPr>
            <p:ph type="body" sz="half" idx="1"/>
          </p:nvPr>
        </p:nvSpPr>
        <p:spPr>
          <a:xfrm>
            <a:off x="406400" y="1333500"/>
            <a:ext cx="7899400" cy="1409700"/>
          </a:xfrm>
        </p:spPr>
        <p:txBody>
          <a:bodyPr/>
          <a:lstStyle/>
          <a:p>
            <a:r>
              <a:rPr lang="en-US" sz="2800" b="1" u="sng"/>
              <a:t>KCL</a:t>
            </a:r>
            <a:r>
              <a:rPr lang="en-US" sz="2800"/>
              <a:t>: charge must be conserved – the sum of the currents at a node must equal zero.</a:t>
            </a:r>
          </a:p>
        </p:txBody>
      </p:sp>
      <p:graphicFrame>
        <p:nvGraphicFramePr>
          <p:cNvPr id="261124" name="Object 4"/>
          <p:cNvGraphicFramePr>
            <a:graphicFrameLocks noChangeAspect="1"/>
          </p:cNvGraphicFramePr>
          <p:nvPr>
            <p:ph sz="half" idx="2"/>
          </p:nvPr>
        </p:nvGraphicFramePr>
        <p:xfrm>
          <a:off x="3657600" y="2362200"/>
          <a:ext cx="1519238" cy="1174750"/>
        </p:xfrm>
        <a:graphic>
          <a:graphicData uri="http://schemas.openxmlformats.org/presentationml/2006/ole">
            <p:oleObj spid="_x0000_s261124" name="Equation" r:id="rId3" imgW="558720" imgH="431640" progId="Equation.3">
              <p:embed/>
            </p:oleObj>
          </a:graphicData>
        </a:graphic>
      </p:graphicFrame>
      <p:grpSp>
        <p:nvGrpSpPr>
          <p:cNvPr id="261184" name="Group 64"/>
          <p:cNvGrpSpPr>
            <a:grpSpLocks/>
          </p:cNvGrpSpPr>
          <p:nvPr/>
        </p:nvGrpSpPr>
        <p:grpSpPr bwMode="auto">
          <a:xfrm>
            <a:off x="685800" y="3352800"/>
            <a:ext cx="2444750" cy="2386013"/>
            <a:chOff x="858" y="2246"/>
            <a:chExt cx="1540" cy="1503"/>
          </a:xfrm>
        </p:grpSpPr>
        <p:grpSp>
          <p:nvGrpSpPr>
            <p:cNvPr id="261139" name="Group 19"/>
            <p:cNvGrpSpPr>
              <a:grpSpLocks/>
            </p:cNvGrpSpPr>
            <p:nvPr/>
          </p:nvGrpSpPr>
          <p:grpSpPr bwMode="auto">
            <a:xfrm>
              <a:off x="858" y="2790"/>
              <a:ext cx="438" cy="630"/>
              <a:chOff x="864" y="2586"/>
              <a:chExt cx="438" cy="630"/>
            </a:xfrm>
          </p:grpSpPr>
          <p:grpSp>
            <p:nvGrpSpPr>
              <p:cNvPr id="261134" name="Group 14"/>
              <p:cNvGrpSpPr>
                <a:grpSpLocks/>
              </p:cNvGrpSpPr>
              <p:nvPr/>
            </p:nvGrpSpPr>
            <p:grpSpPr bwMode="auto">
              <a:xfrm>
                <a:off x="864" y="2640"/>
                <a:ext cx="432" cy="576"/>
                <a:chOff x="864" y="2640"/>
                <a:chExt cx="432" cy="576"/>
              </a:xfrm>
            </p:grpSpPr>
            <p:sp>
              <p:nvSpPr>
                <p:cNvPr id="261126" name="Oval 6"/>
                <p:cNvSpPr>
                  <a:spLocks noChangeArrowheads="1"/>
                </p:cNvSpPr>
                <p:nvPr/>
              </p:nvSpPr>
              <p:spPr bwMode="auto">
                <a:xfrm>
                  <a:off x="864" y="2640"/>
                  <a:ext cx="432" cy="96"/>
                </a:xfrm>
                <a:prstGeom prst="ellipse">
                  <a:avLst/>
                </a:prstGeom>
                <a:solidFill>
                  <a:srgbClr val="8495A9">
                    <a:alpha val="50000"/>
                  </a:srgbClr>
                </a:solidFill>
                <a:ln w="12700">
                  <a:solidFill>
                    <a:schemeClr val="tx1"/>
                  </a:solidFill>
                  <a:round/>
                  <a:headEnd type="none" w="lg" len="lg"/>
                  <a:tailEnd type="none" w="lg" len="lg"/>
                </a:ln>
                <a:effectLst/>
              </p:spPr>
              <p:txBody>
                <a:bodyPr wrap="none" anchor="ctr"/>
                <a:lstStyle/>
                <a:p>
                  <a:endParaRPr lang="en-US"/>
                </a:p>
              </p:txBody>
            </p:sp>
            <p:cxnSp>
              <p:nvCxnSpPr>
                <p:cNvPr id="261128" name="AutoShape 8"/>
                <p:cNvCxnSpPr>
                  <a:cxnSpLocks noChangeShapeType="1"/>
                  <a:stCxn id="261126" idx="2"/>
                </p:cNvCxnSpPr>
                <p:nvPr/>
              </p:nvCxnSpPr>
              <p:spPr bwMode="auto">
                <a:xfrm>
                  <a:off x="864" y="2688"/>
                  <a:ext cx="0" cy="480"/>
                </a:xfrm>
                <a:prstGeom prst="straightConnector1">
                  <a:avLst/>
                </a:prstGeom>
                <a:noFill/>
                <a:ln w="12700">
                  <a:solidFill>
                    <a:schemeClr val="tx1"/>
                  </a:solidFill>
                  <a:round/>
                  <a:headEnd type="none" w="lg" len="lg"/>
                  <a:tailEnd type="none" w="lg" len="lg"/>
                </a:ln>
                <a:effectLst/>
              </p:spPr>
            </p:cxnSp>
            <p:cxnSp>
              <p:nvCxnSpPr>
                <p:cNvPr id="261129" name="AutoShape 9"/>
                <p:cNvCxnSpPr>
                  <a:cxnSpLocks noChangeShapeType="1"/>
                  <a:stCxn id="261126" idx="6"/>
                </p:cNvCxnSpPr>
                <p:nvPr/>
              </p:nvCxnSpPr>
              <p:spPr bwMode="auto">
                <a:xfrm>
                  <a:off x="1296" y="2688"/>
                  <a:ext cx="0" cy="480"/>
                </a:xfrm>
                <a:prstGeom prst="straightConnector1">
                  <a:avLst/>
                </a:prstGeom>
                <a:noFill/>
                <a:ln w="12700">
                  <a:solidFill>
                    <a:schemeClr val="tx1"/>
                  </a:solidFill>
                  <a:round/>
                  <a:headEnd type="none" w="lg" len="lg"/>
                  <a:tailEnd type="none" w="lg" len="lg"/>
                </a:ln>
                <a:effectLst/>
              </p:spPr>
            </p:cxnSp>
            <p:sp>
              <p:nvSpPr>
                <p:cNvPr id="261133" name="Arc 13"/>
                <p:cNvSpPr>
                  <a:spLocks/>
                </p:cNvSpPr>
                <p:nvPr/>
              </p:nvSpPr>
              <p:spPr bwMode="auto">
                <a:xfrm flipV="1">
                  <a:off x="864" y="3158"/>
                  <a:ext cx="432" cy="58"/>
                </a:xfrm>
                <a:custGeom>
                  <a:avLst/>
                  <a:gdLst>
                    <a:gd name="G0" fmla="+- 21600 0 0"/>
                    <a:gd name="G1" fmla="+- 21600 0 0"/>
                    <a:gd name="G2" fmla="+- 21600 0 0"/>
                    <a:gd name="T0" fmla="*/ 261 w 43200"/>
                    <a:gd name="T1" fmla="*/ 24947 h 26281"/>
                    <a:gd name="T2" fmla="*/ 42687 w 43200"/>
                    <a:gd name="T3" fmla="*/ 26281 h 26281"/>
                    <a:gd name="T4" fmla="*/ 21600 w 43200"/>
                    <a:gd name="T5" fmla="*/ 21600 h 26281"/>
                  </a:gdLst>
                  <a:ahLst/>
                  <a:cxnLst>
                    <a:cxn ang="0">
                      <a:pos x="T0" y="T1"/>
                    </a:cxn>
                    <a:cxn ang="0">
                      <a:pos x="T2" y="T3"/>
                    </a:cxn>
                    <a:cxn ang="0">
                      <a:pos x="T4" y="T5"/>
                    </a:cxn>
                  </a:cxnLst>
                  <a:rect l="0" t="0" r="r" b="b"/>
                  <a:pathLst>
                    <a:path w="43200" h="26281" fill="none" extrusionOk="0">
                      <a:moveTo>
                        <a:pt x="260" y="24947"/>
                      </a:moveTo>
                      <a:cubicBezTo>
                        <a:pt x="87" y="23839"/>
                        <a:pt x="0" y="22720"/>
                        <a:pt x="0" y="21600"/>
                      </a:cubicBezTo>
                      <a:cubicBezTo>
                        <a:pt x="0" y="9670"/>
                        <a:pt x="9670" y="0"/>
                        <a:pt x="21600" y="0"/>
                      </a:cubicBezTo>
                      <a:cubicBezTo>
                        <a:pt x="33529" y="0"/>
                        <a:pt x="43200" y="9670"/>
                        <a:pt x="43200" y="21600"/>
                      </a:cubicBezTo>
                      <a:cubicBezTo>
                        <a:pt x="43200" y="23174"/>
                        <a:pt x="43027" y="24743"/>
                        <a:pt x="42686" y="26280"/>
                      </a:cubicBezTo>
                    </a:path>
                    <a:path w="43200" h="26281" stroke="0" extrusionOk="0">
                      <a:moveTo>
                        <a:pt x="260" y="24947"/>
                      </a:moveTo>
                      <a:cubicBezTo>
                        <a:pt x="87" y="23839"/>
                        <a:pt x="0" y="22720"/>
                        <a:pt x="0" y="21600"/>
                      </a:cubicBezTo>
                      <a:cubicBezTo>
                        <a:pt x="0" y="9670"/>
                        <a:pt x="9670" y="0"/>
                        <a:pt x="21600" y="0"/>
                      </a:cubicBezTo>
                      <a:cubicBezTo>
                        <a:pt x="33529" y="0"/>
                        <a:pt x="43200" y="9670"/>
                        <a:pt x="43200" y="21600"/>
                      </a:cubicBezTo>
                      <a:cubicBezTo>
                        <a:pt x="43200" y="23174"/>
                        <a:pt x="43027" y="24743"/>
                        <a:pt x="42686" y="26280"/>
                      </a:cubicBezTo>
                      <a:lnTo>
                        <a:pt x="21600" y="21600"/>
                      </a:lnTo>
                      <a:close/>
                    </a:path>
                  </a:pathLst>
                </a:custGeom>
                <a:noFill/>
                <a:ln w="12700">
                  <a:solidFill>
                    <a:schemeClr val="tx1"/>
                  </a:solidFill>
                  <a:round/>
                  <a:headEnd type="none" w="lg" len="lg"/>
                  <a:tailEnd type="none" w="lg" len="lg"/>
                </a:ln>
                <a:effectLst/>
              </p:spPr>
              <p:txBody>
                <a:bodyPr wrap="none" anchor="ctr"/>
                <a:lstStyle/>
                <a:p>
                  <a:endParaRPr lang="en-US"/>
                </a:p>
              </p:txBody>
            </p:sp>
          </p:grpSp>
          <p:sp>
            <p:nvSpPr>
              <p:cNvPr id="261135" name="Rectangle 15"/>
              <p:cNvSpPr>
                <a:spLocks noChangeArrowheads="1"/>
              </p:cNvSpPr>
              <p:nvPr/>
            </p:nvSpPr>
            <p:spPr bwMode="auto">
              <a:xfrm>
                <a:off x="1038" y="2586"/>
                <a:ext cx="96" cy="102"/>
              </a:xfrm>
              <a:prstGeom prst="rect">
                <a:avLst/>
              </a:prstGeom>
              <a:solidFill>
                <a:srgbClr val="ACA964"/>
              </a:solidFill>
              <a:ln w="12700">
                <a:solidFill>
                  <a:schemeClr val="tx1"/>
                </a:solidFill>
                <a:miter lim="800000"/>
                <a:headEnd type="none" w="lg" len="lg"/>
                <a:tailEnd type="none" w="lg" len="lg"/>
              </a:ln>
              <a:effectLst/>
            </p:spPr>
            <p:txBody>
              <a:bodyPr wrap="none" anchor="ctr"/>
              <a:lstStyle/>
              <a:p>
                <a:endParaRPr lang="en-US"/>
              </a:p>
            </p:txBody>
          </p:sp>
          <p:sp>
            <p:nvSpPr>
              <p:cNvPr id="261136" name="Text Box 16"/>
              <p:cNvSpPr txBox="1">
                <a:spLocks noChangeArrowheads="1"/>
              </p:cNvSpPr>
              <p:nvPr/>
            </p:nvSpPr>
            <p:spPr bwMode="auto">
              <a:xfrm>
                <a:off x="993" y="2682"/>
                <a:ext cx="206" cy="250"/>
              </a:xfrm>
              <a:prstGeom prst="rect">
                <a:avLst/>
              </a:prstGeom>
              <a:noFill/>
              <a:ln w="12700">
                <a:noFill/>
                <a:miter lim="800000"/>
                <a:headEnd type="none" w="lg" len="lg"/>
                <a:tailEnd type="none" w="lg" len="lg"/>
              </a:ln>
              <a:effectLst/>
            </p:spPr>
            <p:txBody>
              <a:bodyPr wrap="none">
                <a:spAutoFit/>
              </a:bodyPr>
              <a:lstStyle/>
              <a:p>
                <a:r>
                  <a:rPr lang="en-US" sz="2000"/>
                  <a:t>+</a:t>
                </a:r>
              </a:p>
            </p:txBody>
          </p:sp>
          <p:sp>
            <p:nvSpPr>
              <p:cNvPr id="261137" name="Text Box 17"/>
              <p:cNvSpPr txBox="1">
                <a:spLocks noChangeArrowheads="1"/>
              </p:cNvSpPr>
              <p:nvPr/>
            </p:nvSpPr>
            <p:spPr bwMode="auto">
              <a:xfrm>
                <a:off x="998" y="2928"/>
                <a:ext cx="196" cy="250"/>
              </a:xfrm>
              <a:prstGeom prst="rect">
                <a:avLst/>
              </a:prstGeom>
              <a:noFill/>
              <a:ln w="12700">
                <a:noFill/>
                <a:miter lim="800000"/>
                <a:headEnd type="none" w="lg" len="lg"/>
                <a:tailEnd type="none" w="lg" len="lg"/>
              </a:ln>
              <a:effectLst/>
            </p:spPr>
            <p:txBody>
              <a:bodyPr wrap="none">
                <a:spAutoFit/>
              </a:bodyPr>
              <a:lstStyle/>
              <a:p>
                <a:r>
                  <a:rPr lang="en-US" sz="2000"/>
                  <a:t>_</a:t>
                </a:r>
              </a:p>
            </p:txBody>
          </p:sp>
          <p:sp>
            <p:nvSpPr>
              <p:cNvPr id="261138" name="Text Box 18"/>
              <p:cNvSpPr txBox="1">
                <a:spLocks noChangeArrowheads="1"/>
              </p:cNvSpPr>
              <p:nvPr/>
            </p:nvSpPr>
            <p:spPr bwMode="auto">
              <a:xfrm>
                <a:off x="866" y="2874"/>
                <a:ext cx="436" cy="231"/>
              </a:xfrm>
              <a:prstGeom prst="rect">
                <a:avLst/>
              </a:prstGeom>
              <a:noFill/>
              <a:ln w="12700">
                <a:noFill/>
                <a:miter lim="800000"/>
                <a:headEnd type="none" w="lg" len="lg"/>
                <a:tailEnd type="none" w="lg" len="lg"/>
              </a:ln>
              <a:effectLst/>
            </p:spPr>
            <p:txBody>
              <a:bodyPr wrap="none">
                <a:spAutoFit/>
              </a:bodyPr>
              <a:lstStyle/>
              <a:p>
                <a:r>
                  <a:rPr lang="en-US"/>
                  <a:t>1.5 V</a:t>
                </a:r>
              </a:p>
            </p:txBody>
          </p:sp>
        </p:grpSp>
        <p:sp>
          <p:nvSpPr>
            <p:cNvPr id="261140" name="Oval 20"/>
            <p:cNvSpPr>
              <a:spLocks noChangeArrowheads="1"/>
            </p:cNvSpPr>
            <p:nvPr/>
          </p:nvSpPr>
          <p:spPr bwMode="auto">
            <a:xfrm>
              <a:off x="1549" y="2486"/>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61141" name="AutoShape 21"/>
            <p:cNvCxnSpPr>
              <a:cxnSpLocks noChangeShapeType="1"/>
              <a:stCxn id="261135" idx="0"/>
              <a:endCxn id="261140" idx="2"/>
            </p:cNvCxnSpPr>
            <p:nvPr/>
          </p:nvCxnSpPr>
          <p:spPr bwMode="auto">
            <a:xfrm rot="16200000">
              <a:off x="1182" y="2423"/>
              <a:ext cx="265" cy="469"/>
            </a:xfrm>
            <a:prstGeom prst="bentConnector2">
              <a:avLst/>
            </a:prstGeom>
            <a:noFill/>
            <a:ln w="12700">
              <a:solidFill>
                <a:schemeClr val="tx1"/>
              </a:solidFill>
              <a:miter lim="800000"/>
              <a:headEnd type="none" w="lg" len="lg"/>
              <a:tailEnd type="none" w="lg" len="lg"/>
            </a:ln>
            <a:effectLst/>
          </p:spPr>
        </p:cxnSp>
        <p:grpSp>
          <p:nvGrpSpPr>
            <p:cNvPr id="261149" name="Group 29"/>
            <p:cNvGrpSpPr>
              <a:grpSpLocks/>
            </p:cNvGrpSpPr>
            <p:nvPr/>
          </p:nvGrpSpPr>
          <p:grpSpPr bwMode="auto">
            <a:xfrm>
              <a:off x="1587" y="2940"/>
              <a:ext cx="189" cy="159"/>
              <a:chOff x="1920" y="2802"/>
              <a:chExt cx="189" cy="159"/>
            </a:xfrm>
          </p:grpSpPr>
          <p:sp>
            <p:nvSpPr>
              <p:cNvPr id="261144" name="Freeform 24"/>
              <p:cNvSpPr>
                <a:spLocks/>
              </p:cNvSpPr>
              <p:nvPr/>
            </p:nvSpPr>
            <p:spPr bwMode="auto">
              <a:xfrm>
                <a:off x="1956" y="2832"/>
                <a:ext cx="136" cy="96"/>
              </a:xfrm>
              <a:custGeom>
                <a:avLst/>
                <a:gdLst/>
                <a:ahLst/>
                <a:cxnLst>
                  <a:cxn ang="0">
                    <a:pos x="0" y="8"/>
                  </a:cxn>
                  <a:cxn ang="0">
                    <a:pos x="192" y="8"/>
                  </a:cxn>
                  <a:cxn ang="0">
                    <a:pos x="240" y="56"/>
                  </a:cxn>
                  <a:cxn ang="0">
                    <a:pos x="240" y="104"/>
                  </a:cxn>
                  <a:cxn ang="0">
                    <a:pos x="48" y="152"/>
                  </a:cxn>
                  <a:cxn ang="0">
                    <a:pos x="48" y="104"/>
                  </a:cxn>
                  <a:cxn ang="0">
                    <a:pos x="96" y="104"/>
                  </a:cxn>
                  <a:cxn ang="0">
                    <a:pos x="240" y="152"/>
                  </a:cxn>
                  <a:cxn ang="0">
                    <a:pos x="240" y="248"/>
                  </a:cxn>
                  <a:cxn ang="0">
                    <a:pos x="0" y="248"/>
                  </a:cxn>
                </a:cxnLst>
                <a:rect l="0" t="0" r="r" b="b"/>
                <a:pathLst>
                  <a:path w="280" h="264">
                    <a:moveTo>
                      <a:pt x="0" y="8"/>
                    </a:moveTo>
                    <a:cubicBezTo>
                      <a:pt x="76" y="4"/>
                      <a:pt x="152" y="0"/>
                      <a:pt x="192" y="8"/>
                    </a:cubicBezTo>
                    <a:cubicBezTo>
                      <a:pt x="232" y="16"/>
                      <a:pt x="232" y="40"/>
                      <a:pt x="240" y="56"/>
                    </a:cubicBezTo>
                    <a:cubicBezTo>
                      <a:pt x="248" y="72"/>
                      <a:pt x="272" y="88"/>
                      <a:pt x="240" y="104"/>
                    </a:cubicBezTo>
                    <a:cubicBezTo>
                      <a:pt x="208" y="120"/>
                      <a:pt x="80" y="152"/>
                      <a:pt x="48" y="152"/>
                    </a:cubicBezTo>
                    <a:cubicBezTo>
                      <a:pt x="16" y="152"/>
                      <a:pt x="40" y="112"/>
                      <a:pt x="48" y="104"/>
                    </a:cubicBezTo>
                    <a:cubicBezTo>
                      <a:pt x="56" y="96"/>
                      <a:pt x="64" y="96"/>
                      <a:pt x="96" y="104"/>
                    </a:cubicBezTo>
                    <a:cubicBezTo>
                      <a:pt x="128" y="112"/>
                      <a:pt x="216" y="128"/>
                      <a:pt x="240" y="152"/>
                    </a:cubicBezTo>
                    <a:cubicBezTo>
                      <a:pt x="264" y="176"/>
                      <a:pt x="280" y="232"/>
                      <a:pt x="240" y="248"/>
                    </a:cubicBezTo>
                    <a:cubicBezTo>
                      <a:pt x="200" y="264"/>
                      <a:pt x="100" y="256"/>
                      <a:pt x="0" y="248"/>
                    </a:cubicBezTo>
                  </a:path>
                </a:pathLst>
              </a:custGeom>
              <a:noFill/>
              <a:ln w="12700" cap="flat" cmpd="sng">
                <a:solidFill>
                  <a:schemeClr val="tx1"/>
                </a:solidFill>
                <a:prstDash val="solid"/>
                <a:round/>
                <a:headEnd type="none" w="lg" len="lg"/>
                <a:tailEnd type="none" w="lg" len="lg"/>
              </a:ln>
              <a:effectLst/>
            </p:spPr>
            <p:txBody>
              <a:bodyPr/>
              <a:lstStyle/>
              <a:p>
                <a:endParaRPr lang="en-US"/>
              </a:p>
            </p:txBody>
          </p:sp>
          <p:sp>
            <p:nvSpPr>
              <p:cNvPr id="261145" name="Oval 25"/>
              <p:cNvSpPr>
                <a:spLocks noChangeArrowheads="1"/>
              </p:cNvSpPr>
              <p:nvPr/>
            </p:nvSpPr>
            <p:spPr bwMode="auto">
              <a:xfrm>
                <a:off x="1959" y="2802"/>
                <a:ext cx="150" cy="159"/>
              </a:xfrm>
              <a:prstGeom prst="ellipse">
                <a:avLst/>
              </a:prstGeom>
              <a:solidFill>
                <a:srgbClr val="FFFF99">
                  <a:alpha val="30000"/>
                </a:srgbClr>
              </a:solidFill>
              <a:ln w="12700">
                <a:solidFill>
                  <a:schemeClr val="tx1"/>
                </a:solidFill>
                <a:round/>
                <a:headEnd type="none" w="lg" len="lg"/>
                <a:tailEnd type="none" w="lg" len="lg"/>
              </a:ln>
              <a:effectLst/>
            </p:spPr>
            <p:txBody>
              <a:bodyPr wrap="none" anchor="ctr"/>
              <a:lstStyle/>
              <a:p>
                <a:endParaRPr lang="en-US"/>
              </a:p>
            </p:txBody>
          </p:sp>
          <p:cxnSp>
            <p:nvCxnSpPr>
              <p:cNvPr id="261147" name="AutoShape 27"/>
              <p:cNvCxnSpPr>
                <a:cxnSpLocks noChangeShapeType="1"/>
                <a:stCxn id="261144" idx="0"/>
              </p:cNvCxnSpPr>
              <p:nvPr/>
            </p:nvCxnSpPr>
            <p:spPr bwMode="auto">
              <a:xfrm flipH="1">
                <a:off x="1920" y="2835"/>
                <a:ext cx="36" cy="0"/>
              </a:xfrm>
              <a:prstGeom prst="straightConnector1">
                <a:avLst/>
              </a:prstGeom>
              <a:noFill/>
              <a:ln w="12700">
                <a:solidFill>
                  <a:schemeClr val="tx1"/>
                </a:solidFill>
                <a:round/>
                <a:headEnd type="none" w="lg" len="lg"/>
                <a:tailEnd type="none" w="lg" len="lg"/>
              </a:ln>
              <a:effectLst/>
            </p:spPr>
          </p:cxnSp>
          <p:cxnSp>
            <p:nvCxnSpPr>
              <p:cNvPr id="261148" name="AutoShape 28"/>
              <p:cNvCxnSpPr>
                <a:cxnSpLocks noChangeShapeType="1"/>
                <a:stCxn id="261144" idx="9"/>
              </p:cNvCxnSpPr>
              <p:nvPr/>
            </p:nvCxnSpPr>
            <p:spPr bwMode="auto">
              <a:xfrm flipH="1">
                <a:off x="1920" y="2922"/>
                <a:ext cx="36" cy="0"/>
              </a:xfrm>
              <a:prstGeom prst="straightConnector1">
                <a:avLst/>
              </a:prstGeom>
              <a:noFill/>
              <a:ln w="12700">
                <a:solidFill>
                  <a:schemeClr val="tx1"/>
                </a:solidFill>
                <a:round/>
                <a:headEnd type="none" w="lg" len="lg"/>
                <a:tailEnd type="none" w="lg" len="lg"/>
              </a:ln>
              <a:effectLst/>
            </p:spPr>
          </p:cxnSp>
        </p:grpSp>
        <p:grpSp>
          <p:nvGrpSpPr>
            <p:cNvPr id="261150" name="Group 30"/>
            <p:cNvGrpSpPr>
              <a:grpSpLocks/>
            </p:cNvGrpSpPr>
            <p:nvPr/>
          </p:nvGrpSpPr>
          <p:grpSpPr bwMode="auto">
            <a:xfrm>
              <a:off x="1911" y="2956"/>
              <a:ext cx="189" cy="159"/>
              <a:chOff x="1920" y="2802"/>
              <a:chExt cx="189" cy="159"/>
            </a:xfrm>
          </p:grpSpPr>
          <p:sp>
            <p:nvSpPr>
              <p:cNvPr id="261151" name="Freeform 31"/>
              <p:cNvSpPr>
                <a:spLocks/>
              </p:cNvSpPr>
              <p:nvPr/>
            </p:nvSpPr>
            <p:spPr bwMode="auto">
              <a:xfrm>
                <a:off x="1956" y="2832"/>
                <a:ext cx="136" cy="96"/>
              </a:xfrm>
              <a:custGeom>
                <a:avLst/>
                <a:gdLst/>
                <a:ahLst/>
                <a:cxnLst>
                  <a:cxn ang="0">
                    <a:pos x="0" y="8"/>
                  </a:cxn>
                  <a:cxn ang="0">
                    <a:pos x="192" y="8"/>
                  </a:cxn>
                  <a:cxn ang="0">
                    <a:pos x="240" y="56"/>
                  </a:cxn>
                  <a:cxn ang="0">
                    <a:pos x="240" y="104"/>
                  </a:cxn>
                  <a:cxn ang="0">
                    <a:pos x="48" y="152"/>
                  </a:cxn>
                  <a:cxn ang="0">
                    <a:pos x="48" y="104"/>
                  </a:cxn>
                  <a:cxn ang="0">
                    <a:pos x="96" y="104"/>
                  </a:cxn>
                  <a:cxn ang="0">
                    <a:pos x="240" y="152"/>
                  </a:cxn>
                  <a:cxn ang="0">
                    <a:pos x="240" y="248"/>
                  </a:cxn>
                  <a:cxn ang="0">
                    <a:pos x="0" y="248"/>
                  </a:cxn>
                </a:cxnLst>
                <a:rect l="0" t="0" r="r" b="b"/>
                <a:pathLst>
                  <a:path w="280" h="264">
                    <a:moveTo>
                      <a:pt x="0" y="8"/>
                    </a:moveTo>
                    <a:cubicBezTo>
                      <a:pt x="76" y="4"/>
                      <a:pt x="152" y="0"/>
                      <a:pt x="192" y="8"/>
                    </a:cubicBezTo>
                    <a:cubicBezTo>
                      <a:pt x="232" y="16"/>
                      <a:pt x="232" y="40"/>
                      <a:pt x="240" y="56"/>
                    </a:cubicBezTo>
                    <a:cubicBezTo>
                      <a:pt x="248" y="72"/>
                      <a:pt x="272" y="88"/>
                      <a:pt x="240" y="104"/>
                    </a:cubicBezTo>
                    <a:cubicBezTo>
                      <a:pt x="208" y="120"/>
                      <a:pt x="80" y="152"/>
                      <a:pt x="48" y="152"/>
                    </a:cubicBezTo>
                    <a:cubicBezTo>
                      <a:pt x="16" y="152"/>
                      <a:pt x="40" y="112"/>
                      <a:pt x="48" y="104"/>
                    </a:cubicBezTo>
                    <a:cubicBezTo>
                      <a:pt x="56" y="96"/>
                      <a:pt x="64" y="96"/>
                      <a:pt x="96" y="104"/>
                    </a:cubicBezTo>
                    <a:cubicBezTo>
                      <a:pt x="128" y="112"/>
                      <a:pt x="216" y="128"/>
                      <a:pt x="240" y="152"/>
                    </a:cubicBezTo>
                    <a:cubicBezTo>
                      <a:pt x="264" y="176"/>
                      <a:pt x="280" y="232"/>
                      <a:pt x="240" y="248"/>
                    </a:cubicBezTo>
                    <a:cubicBezTo>
                      <a:pt x="200" y="264"/>
                      <a:pt x="100" y="256"/>
                      <a:pt x="0" y="248"/>
                    </a:cubicBezTo>
                  </a:path>
                </a:pathLst>
              </a:custGeom>
              <a:noFill/>
              <a:ln w="12700" cap="flat" cmpd="sng">
                <a:solidFill>
                  <a:schemeClr val="tx1"/>
                </a:solidFill>
                <a:prstDash val="solid"/>
                <a:round/>
                <a:headEnd type="none" w="lg" len="lg"/>
                <a:tailEnd type="none" w="lg" len="lg"/>
              </a:ln>
              <a:effectLst/>
            </p:spPr>
            <p:txBody>
              <a:bodyPr/>
              <a:lstStyle/>
              <a:p>
                <a:endParaRPr lang="en-US"/>
              </a:p>
            </p:txBody>
          </p:sp>
          <p:sp>
            <p:nvSpPr>
              <p:cNvPr id="261152" name="Oval 32"/>
              <p:cNvSpPr>
                <a:spLocks noChangeArrowheads="1"/>
              </p:cNvSpPr>
              <p:nvPr/>
            </p:nvSpPr>
            <p:spPr bwMode="auto">
              <a:xfrm>
                <a:off x="1959" y="2802"/>
                <a:ext cx="150" cy="159"/>
              </a:xfrm>
              <a:prstGeom prst="ellipse">
                <a:avLst/>
              </a:prstGeom>
              <a:solidFill>
                <a:srgbClr val="FFFF99">
                  <a:alpha val="30000"/>
                </a:srgbClr>
              </a:solidFill>
              <a:ln w="12700">
                <a:solidFill>
                  <a:schemeClr val="tx1"/>
                </a:solidFill>
                <a:round/>
                <a:headEnd type="none" w="lg" len="lg"/>
                <a:tailEnd type="none" w="lg" len="lg"/>
              </a:ln>
              <a:effectLst/>
            </p:spPr>
            <p:txBody>
              <a:bodyPr wrap="none" anchor="ctr"/>
              <a:lstStyle/>
              <a:p>
                <a:endParaRPr lang="en-US"/>
              </a:p>
            </p:txBody>
          </p:sp>
          <p:cxnSp>
            <p:nvCxnSpPr>
              <p:cNvPr id="261153" name="AutoShape 33"/>
              <p:cNvCxnSpPr>
                <a:cxnSpLocks noChangeShapeType="1"/>
                <a:stCxn id="261151" idx="0"/>
              </p:cNvCxnSpPr>
              <p:nvPr/>
            </p:nvCxnSpPr>
            <p:spPr bwMode="auto">
              <a:xfrm flipH="1">
                <a:off x="1920" y="2835"/>
                <a:ext cx="36" cy="0"/>
              </a:xfrm>
              <a:prstGeom prst="straightConnector1">
                <a:avLst/>
              </a:prstGeom>
              <a:noFill/>
              <a:ln w="12700">
                <a:solidFill>
                  <a:schemeClr val="tx1"/>
                </a:solidFill>
                <a:round/>
                <a:headEnd type="none" w="lg" len="lg"/>
                <a:tailEnd type="none" w="lg" len="lg"/>
              </a:ln>
              <a:effectLst/>
            </p:spPr>
          </p:cxnSp>
          <p:cxnSp>
            <p:nvCxnSpPr>
              <p:cNvPr id="261154" name="AutoShape 34"/>
              <p:cNvCxnSpPr>
                <a:cxnSpLocks noChangeShapeType="1"/>
                <a:stCxn id="261151" idx="9"/>
              </p:cNvCxnSpPr>
              <p:nvPr/>
            </p:nvCxnSpPr>
            <p:spPr bwMode="auto">
              <a:xfrm flipH="1">
                <a:off x="1920" y="2922"/>
                <a:ext cx="36" cy="0"/>
              </a:xfrm>
              <a:prstGeom prst="straightConnector1">
                <a:avLst/>
              </a:prstGeom>
              <a:noFill/>
              <a:ln w="12700">
                <a:solidFill>
                  <a:schemeClr val="tx1"/>
                </a:solidFill>
                <a:round/>
                <a:headEnd type="none" w="lg" len="lg"/>
                <a:tailEnd type="none" w="lg" len="lg"/>
              </a:ln>
              <a:effectLst/>
            </p:spPr>
          </p:cxnSp>
        </p:grpSp>
        <p:grpSp>
          <p:nvGrpSpPr>
            <p:cNvPr id="261155" name="Group 35"/>
            <p:cNvGrpSpPr>
              <a:grpSpLocks/>
            </p:cNvGrpSpPr>
            <p:nvPr/>
          </p:nvGrpSpPr>
          <p:grpSpPr bwMode="auto">
            <a:xfrm>
              <a:off x="2209" y="2956"/>
              <a:ext cx="189" cy="159"/>
              <a:chOff x="1920" y="2802"/>
              <a:chExt cx="189" cy="159"/>
            </a:xfrm>
          </p:grpSpPr>
          <p:sp>
            <p:nvSpPr>
              <p:cNvPr id="261156" name="Freeform 36"/>
              <p:cNvSpPr>
                <a:spLocks/>
              </p:cNvSpPr>
              <p:nvPr/>
            </p:nvSpPr>
            <p:spPr bwMode="auto">
              <a:xfrm>
                <a:off x="1956" y="2832"/>
                <a:ext cx="136" cy="96"/>
              </a:xfrm>
              <a:custGeom>
                <a:avLst/>
                <a:gdLst/>
                <a:ahLst/>
                <a:cxnLst>
                  <a:cxn ang="0">
                    <a:pos x="0" y="8"/>
                  </a:cxn>
                  <a:cxn ang="0">
                    <a:pos x="192" y="8"/>
                  </a:cxn>
                  <a:cxn ang="0">
                    <a:pos x="240" y="56"/>
                  </a:cxn>
                  <a:cxn ang="0">
                    <a:pos x="240" y="104"/>
                  </a:cxn>
                  <a:cxn ang="0">
                    <a:pos x="48" y="152"/>
                  </a:cxn>
                  <a:cxn ang="0">
                    <a:pos x="48" y="104"/>
                  </a:cxn>
                  <a:cxn ang="0">
                    <a:pos x="96" y="104"/>
                  </a:cxn>
                  <a:cxn ang="0">
                    <a:pos x="240" y="152"/>
                  </a:cxn>
                  <a:cxn ang="0">
                    <a:pos x="240" y="248"/>
                  </a:cxn>
                  <a:cxn ang="0">
                    <a:pos x="0" y="248"/>
                  </a:cxn>
                </a:cxnLst>
                <a:rect l="0" t="0" r="r" b="b"/>
                <a:pathLst>
                  <a:path w="280" h="264">
                    <a:moveTo>
                      <a:pt x="0" y="8"/>
                    </a:moveTo>
                    <a:cubicBezTo>
                      <a:pt x="76" y="4"/>
                      <a:pt x="152" y="0"/>
                      <a:pt x="192" y="8"/>
                    </a:cubicBezTo>
                    <a:cubicBezTo>
                      <a:pt x="232" y="16"/>
                      <a:pt x="232" y="40"/>
                      <a:pt x="240" y="56"/>
                    </a:cubicBezTo>
                    <a:cubicBezTo>
                      <a:pt x="248" y="72"/>
                      <a:pt x="272" y="88"/>
                      <a:pt x="240" y="104"/>
                    </a:cubicBezTo>
                    <a:cubicBezTo>
                      <a:pt x="208" y="120"/>
                      <a:pt x="80" y="152"/>
                      <a:pt x="48" y="152"/>
                    </a:cubicBezTo>
                    <a:cubicBezTo>
                      <a:pt x="16" y="152"/>
                      <a:pt x="40" y="112"/>
                      <a:pt x="48" y="104"/>
                    </a:cubicBezTo>
                    <a:cubicBezTo>
                      <a:pt x="56" y="96"/>
                      <a:pt x="64" y="96"/>
                      <a:pt x="96" y="104"/>
                    </a:cubicBezTo>
                    <a:cubicBezTo>
                      <a:pt x="128" y="112"/>
                      <a:pt x="216" y="128"/>
                      <a:pt x="240" y="152"/>
                    </a:cubicBezTo>
                    <a:cubicBezTo>
                      <a:pt x="264" y="176"/>
                      <a:pt x="280" y="232"/>
                      <a:pt x="240" y="248"/>
                    </a:cubicBezTo>
                    <a:cubicBezTo>
                      <a:pt x="200" y="264"/>
                      <a:pt x="100" y="256"/>
                      <a:pt x="0" y="248"/>
                    </a:cubicBezTo>
                  </a:path>
                </a:pathLst>
              </a:custGeom>
              <a:noFill/>
              <a:ln w="12700" cap="flat" cmpd="sng">
                <a:solidFill>
                  <a:schemeClr val="tx1"/>
                </a:solidFill>
                <a:prstDash val="solid"/>
                <a:round/>
                <a:headEnd type="none" w="lg" len="lg"/>
                <a:tailEnd type="none" w="lg" len="lg"/>
              </a:ln>
              <a:effectLst/>
            </p:spPr>
            <p:txBody>
              <a:bodyPr/>
              <a:lstStyle/>
              <a:p>
                <a:endParaRPr lang="en-US"/>
              </a:p>
            </p:txBody>
          </p:sp>
          <p:sp>
            <p:nvSpPr>
              <p:cNvPr id="261157" name="Oval 37"/>
              <p:cNvSpPr>
                <a:spLocks noChangeArrowheads="1"/>
              </p:cNvSpPr>
              <p:nvPr/>
            </p:nvSpPr>
            <p:spPr bwMode="auto">
              <a:xfrm>
                <a:off x="1959" y="2802"/>
                <a:ext cx="150" cy="159"/>
              </a:xfrm>
              <a:prstGeom prst="ellipse">
                <a:avLst/>
              </a:prstGeom>
              <a:solidFill>
                <a:srgbClr val="FFFF99">
                  <a:alpha val="30000"/>
                </a:srgbClr>
              </a:solidFill>
              <a:ln w="12700">
                <a:solidFill>
                  <a:schemeClr val="tx1"/>
                </a:solidFill>
                <a:round/>
                <a:headEnd type="none" w="lg" len="lg"/>
                <a:tailEnd type="none" w="lg" len="lg"/>
              </a:ln>
              <a:effectLst/>
            </p:spPr>
            <p:txBody>
              <a:bodyPr wrap="none" anchor="ctr"/>
              <a:lstStyle/>
              <a:p>
                <a:endParaRPr lang="en-US"/>
              </a:p>
            </p:txBody>
          </p:sp>
          <p:cxnSp>
            <p:nvCxnSpPr>
              <p:cNvPr id="261158" name="AutoShape 38"/>
              <p:cNvCxnSpPr>
                <a:cxnSpLocks noChangeShapeType="1"/>
                <a:stCxn id="261156" idx="0"/>
              </p:cNvCxnSpPr>
              <p:nvPr/>
            </p:nvCxnSpPr>
            <p:spPr bwMode="auto">
              <a:xfrm flipH="1">
                <a:off x="1920" y="2835"/>
                <a:ext cx="36" cy="0"/>
              </a:xfrm>
              <a:prstGeom prst="straightConnector1">
                <a:avLst/>
              </a:prstGeom>
              <a:noFill/>
              <a:ln w="12700">
                <a:solidFill>
                  <a:schemeClr val="tx1"/>
                </a:solidFill>
                <a:round/>
                <a:headEnd type="none" w="lg" len="lg"/>
                <a:tailEnd type="none" w="lg" len="lg"/>
              </a:ln>
              <a:effectLst/>
            </p:spPr>
          </p:cxnSp>
          <p:cxnSp>
            <p:nvCxnSpPr>
              <p:cNvPr id="261159" name="AutoShape 39"/>
              <p:cNvCxnSpPr>
                <a:cxnSpLocks noChangeShapeType="1"/>
                <a:stCxn id="261156" idx="9"/>
              </p:cNvCxnSpPr>
              <p:nvPr/>
            </p:nvCxnSpPr>
            <p:spPr bwMode="auto">
              <a:xfrm flipH="1">
                <a:off x="1920" y="2922"/>
                <a:ext cx="36" cy="0"/>
              </a:xfrm>
              <a:prstGeom prst="straightConnector1">
                <a:avLst/>
              </a:prstGeom>
              <a:noFill/>
              <a:ln w="12700">
                <a:solidFill>
                  <a:schemeClr val="tx1"/>
                </a:solidFill>
                <a:round/>
                <a:headEnd type="none" w="lg" len="lg"/>
                <a:tailEnd type="none" w="lg" len="lg"/>
              </a:ln>
              <a:effectLst/>
            </p:spPr>
          </p:cxnSp>
        </p:grpSp>
        <p:sp>
          <p:nvSpPr>
            <p:cNvPr id="261160" name="Oval 40"/>
            <p:cNvSpPr>
              <a:spLocks noChangeArrowheads="1"/>
            </p:cNvSpPr>
            <p:nvPr/>
          </p:nvSpPr>
          <p:spPr bwMode="auto">
            <a:xfrm>
              <a:off x="1872" y="248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261161" name="Oval 41"/>
            <p:cNvSpPr>
              <a:spLocks noChangeArrowheads="1"/>
            </p:cNvSpPr>
            <p:nvPr/>
          </p:nvSpPr>
          <p:spPr bwMode="auto">
            <a:xfrm>
              <a:off x="1549" y="3648"/>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261162" name="Oval 42"/>
            <p:cNvSpPr>
              <a:spLocks noChangeArrowheads="1"/>
            </p:cNvSpPr>
            <p:nvPr/>
          </p:nvSpPr>
          <p:spPr bwMode="auto">
            <a:xfrm>
              <a:off x="1872" y="3648"/>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61163" name="AutoShape 43"/>
            <p:cNvCxnSpPr>
              <a:cxnSpLocks noChangeShapeType="1"/>
              <a:stCxn id="261161" idx="2"/>
            </p:cNvCxnSpPr>
            <p:nvPr/>
          </p:nvCxnSpPr>
          <p:spPr bwMode="auto">
            <a:xfrm rot="10800000">
              <a:off x="1080" y="3420"/>
              <a:ext cx="469" cy="267"/>
            </a:xfrm>
            <a:prstGeom prst="bentConnector3">
              <a:avLst>
                <a:gd name="adj1" fmla="val 100426"/>
              </a:avLst>
            </a:prstGeom>
            <a:noFill/>
            <a:ln w="12700">
              <a:solidFill>
                <a:schemeClr val="tx1"/>
              </a:solidFill>
              <a:miter lim="800000"/>
              <a:headEnd type="none" w="lg" len="lg"/>
              <a:tailEnd type="none" w="lg" len="lg"/>
            </a:ln>
            <a:effectLst/>
          </p:spPr>
        </p:cxnSp>
        <p:cxnSp>
          <p:nvCxnSpPr>
            <p:cNvPr id="261164" name="AutoShape 44"/>
            <p:cNvCxnSpPr>
              <a:cxnSpLocks noChangeShapeType="1"/>
              <a:stCxn id="261161" idx="6"/>
              <a:endCxn id="261162" idx="2"/>
            </p:cNvCxnSpPr>
            <p:nvPr/>
          </p:nvCxnSpPr>
          <p:spPr bwMode="auto">
            <a:xfrm>
              <a:off x="1632" y="3687"/>
              <a:ext cx="240" cy="0"/>
            </a:xfrm>
            <a:prstGeom prst="straightConnector1">
              <a:avLst/>
            </a:prstGeom>
            <a:noFill/>
            <a:ln w="12700">
              <a:solidFill>
                <a:schemeClr val="tx1"/>
              </a:solidFill>
              <a:round/>
              <a:headEnd type="none" w="lg" len="lg"/>
              <a:tailEnd type="none" w="lg" len="lg"/>
            </a:ln>
            <a:effectLst/>
          </p:spPr>
        </p:cxnSp>
        <p:cxnSp>
          <p:nvCxnSpPr>
            <p:cNvPr id="261165" name="AutoShape 45"/>
            <p:cNvCxnSpPr>
              <a:cxnSpLocks noChangeShapeType="1"/>
              <a:stCxn id="261161" idx="0"/>
            </p:cNvCxnSpPr>
            <p:nvPr/>
          </p:nvCxnSpPr>
          <p:spPr bwMode="auto">
            <a:xfrm flipH="1" flipV="1">
              <a:off x="1587" y="3060"/>
              <a:ext cx="4" cy="588"/>
            </a:xfrm>
            <a:prstGeom prst="straightConnector1">
              <a:avLst/>
            </a:prstGeom>
            <a:noFill/>
            <a:ln w="12700">
              <a:solidFill>
                <a:schemeClr val="tx1"/>
              </a:solidFill>
              <a:round/>
              <a:headEnd type="none" w="lg" len="lg"/>
              <a:tailEnd type="none" w="lg" len="lg"/>
            </a:ln>
            <a:effectLst/>
          </p:spPr>
        </p:cxnSp>
        <p:cxnSp>
          <p:nvCxnSpPr>
            <p:cNvPr id="261166" name="AutoShape 46"/>
            <p:cNvCxnSpPr>
              <a:cxnSpLocks noChangeShapeType="1"/>
              <a:stCxn id="261140" idx="4"/>
            </p:cNvCxnSpPr>
            <p:nvPr/>
          </p:nvCxnSpPr>
          <p:spPr bwMode="auto">
            <a:xfrm>
              <a:off x="1591" y="2563"/>
              <a:ext cx="0" cy="410"/>
            </a:xfrm>
            <a:prstGeom prst="straightConnector1">
              <a:avLst/>
            </a:prstGeom>
            <a:noFill/>
            <a:ln w="12700">
              <a:solidFill>
                <a:schemeClr val="tx1"/>
              </a:solidFill>
              <a:round/>
              <a:headEnd type="none" w="lg" len="lg"/>
              <a:tailEnd type="none" w="lg" len="lg"/>
            </a:ln>
            <a:effectLst/>
          </p:spPr>
        </p:cxnSp>
        <p:cxnSp>
          <p:nvCxnSpPr>
            <p:cNvPr id="261167" name="AutoShape 47"/>
            <p:cNvCxnSpPr>
              <a:cxnSpLocks noChangeShapeType="1"/>
              <a:stCxn id="261140" idx="6"/>
              <a:endCxn id="261160" idx="2"/>
            </p:cNvCxnSpPr>
            <p:nvPr/>
          </p:nvCxnSpPr>
          <p:spPr bwMode="auto">
            <a:xfrm flipV="1">
              <a:off x="1632" y="2524"/>
              <a:ext cx="240" cy="1"/>
            </a:xfrm>
            <a:prstGeom prst="straightConnector1">
              <a:avLst/>
            </a:prstGeom>
            <a:noFill/>
            <a:ln w="12700">
              <a:solidFill>
                <a:schemeClr val="tx1"/>
              </a:solidFill>
              <a:round/>
              <a:headEnd type="none" w="lg" len="lg"/>
              <a:tailEnd type="none" w="lg" len="lg"/>
            </a:ln>
            <a:effectLst/>
          </p:spPr>
        </p:cxnSp>
        <p:cxnSp>
          <p:nvCxnSpPr>
            <p:cNvPr id="261168" name="AutoShape 48"/>
            <p:cNvCxnSpPr>
              <a:cxnSpLocks noChangeShapeType="1"/>
              <a:stCxn id="261160" idx="4"/>
            </p:cNvCxnSpPr>
            <p:nvPr/>
          </p:nvCxnSpPr>
          <p:spPr bwMode="auto">
            <a:xfrm>
              <a:off x="1914" y="2562"/>
              <a:ext cx="0" cy="427"/>
            </a:xfrm>
            <a:prstGeom prst="straightConnector1">
              <a:avLst/>
            </a:prstGeom>
            <a:noFill/>
            <a:ln w="12700">
              <a:solidFill>
                <a:schemeClr val="tx1"/>
              </a:solidFill>
              <a:round/>
              <a:headEnd type="none" w="lg" len="lg"/>
              <a:tailEnd type="none" w="lg" len="lg"/>
            </a:ln>
            <a:effectLst/>
          </p:spPr>
        </p:cxnSp>
        <p:cxnSp>
          <p:nvCxnSpPr>
            <p:cNvPr id="261169" name="AutoShape 49"/>
            <p:cNvCxnSpPr>
              <a:cxnSpLocks noChangeShapeType="1"/>
              <a:stCxn id="261162" idx="0"/>
            </p:cNvCxnSpPr>
            <p:nvPr/>
          </p:nvCxnSpPr>
          <p:spPr bwMode="auto">
            <a:xfrm flipH="1" flipV="1">
              <a:off x="1911" y="3076"/>
              <a:ext cx="3" cy="572"/>
            </a:xfrm>
            <a:prstGeom prst="straightConnector1">
              <a:avLst/>
            </a:prstGeom>
            <a:noFill/>
            <a:ln w="12700">
              <a:solidFill>
                <a:schemeClr val="tx1"/>
              </a:solidFill>
              <a:round/>
              <a:headEnd type="none" w="lg" len="lg"/>
              <a:tailEnd type="none" w="lg" len="lg"/>
            </a:ln>
            <a:effectLst/>
          </p:spPr>
        </p:cxnSp>
        <p:cxnSp>
          <p:nvCxnSpPr>
            <p:cNvPr id="261170" name="AutoShape 50"/>
            <p:cNvCxnSpPr>
              <a:cxnSpLocks noChangeShapeType="1"/>
              <a:stCxn id="261162" idx="6"/>
            </p:cNvCxnSpPr>
            <p:nvPr/>
          </p:nvCxnSpPr>
          <p:spPr bwMode="auto">
            <a:xfrm flipV="1">
              <a:off x="1955" y="3076"/>
              <a:ext cx="254" cy="611"/>
            </a:xfrm>
            <a:prstGeom prst="bentConnector2">
              <a:avLst/>
            </a:prstGeom>
            <a:noFill/>
            <a:ln w="12700">
              <a:solidFill>
                <a:schemeClr val="tx1"/>
              </a:solidFill>
              <a:miter lim="800000"/>
              <a:headEnd type="none" w="lg" len="lg"/>
              <a:tailEnd type="none" w="lg" len="lg"/>
            </a:ln>
            <a:effectLst/>
          </p:spPr>
        </p:cxnSp>
        <p:cxnSp>
          <p:nvCxnSpPr>
            <p:cNvPr id="261171" name="AutoShape 51"/>
            <p:cNvCxnSpPr>
              <a:cxnSpLocks noChangeShapeType="1"/>
              <a:stCxn id="261160" idx="6"/>
            </p:cNvCxnSpPr>
            <p:nvPr/>
          </p:nvCxnSpPr>
          <p:spPr bwMode="auto">
            <a:xfrm>
              <a:off x="1955" y="2524"/>
              <a:ext cx="254" cy="462"/>
            </a:xfrm>
            <a:prstGeom prst="bentConnector2">
              <a:avLst/>
            </a:prstGeom>
            <a:noFill/>
            <a:ln w="12700">
              <a:solidFill>
                <a:schemeClr val="tx1"/>
              </a:solidFill>
              <a:miter lim="800000"/>
              <a:headEnd type="none" w="lg" len="lg"/>
              <a:tailEnd type="none" w="lg" len="lg"/>
            </a:ln>
            <a:effectLst/>
          </p:spPr>
        </p:cxnSp>
        <p:sp>
          <p:nvSpPr>
            <p:cNvPr id="261172" name="Line 52"/>
            <p:cNvSpPr>
              <a:spLocks noChangeShapeType="1"/>
            </p:cNvSpPr>
            <p:nvPr/>
          </p:nvSpPr>
          <p:spPr bwMode="auto">
            <a:xfrm>
              <a:off x="1128" y="2485"/>
              <a:ext cx="216" cy="0"/>
            </a:xfrm>
            <a:prstGeom prst="line">
              <a:avLst/>
            </a:prstGeom>
            <a:noFill/>
            <a:ln w="12700">
              <a:solidFill>
                <a:schemeClr val="tx1"/>
              </a:solidFill>
              <a:round/>
              <a:headEnd type="none" w="lg" len="lg"/>
              <a:tailEnd type="stealth" w="lg" len="lg"/>
            </a:ln>
            <a:effectLst/>
          </p:spPr>
          <p:txBody>
            <a:bodyPr/>
            <a:lstStyle/>
            <a:p>
              <a:endParaRPr lang="en-US"/>
            </a:p>
          </p:txBody>
        </p:sp>
        <p:sp>
          <p:nvSpPr>
            <p:cNvPr id="261173" name="Line 53"/>
            <p:cNvSpPr>
              <a:spLocks noChangeShapeType="1"/>
            </p:cNvSpPr>
            <p:nvPr/>
          </p:nvSpPr>
          <p:spPr bwMode="auto">
            <a:xfrm flipH="1">
              <a:off x="1193" y="3648"/>
              <a:ext cx="199" cy="0"/>
            </a:xfrm>
            <a:prstGeom prst="line">
              <a:avLst/>
            </a:prstGeom>
            <a:noFill/>
            <a:ln w="12700">
              <a:solidFill>
                <a:schemeClr val="tx1"/>
              </a:solidFill>
              <a:round/>
              <a:headEnd type="none" w="lg" len="lg"/>
              <a:tailEnd type="stealth" w="lg" len="lg"/>
            </a:ln>
            <a:effectLst/>
          </p:spPr>
          <p:txBody>
            <a:bodyPr/>
            <a:lstStyle/>
            <a:p>
              <a:endParaRPr lang="en-US"/>
            </a:p>
          </p:txBody>
        </p:sp>
        <p:sp>
          <p:nvSpPr>
            <p:cNvPr id="261174" name="Oval 54"/>
            <p:cNvSpPr>
              <a:spLocks noChangeArrowheads="1"/>
            </p:cNvSpPr>
            <p:nvPr/>
          </p:nvSpPr>
          <p:spPr bwMode="auto">
            <a:xfrm>
              <a:off x="1413" y="2462"/>
              <a:ext cx="864" cy="124"/>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261175" name="Oval 55"/>
            <p:cNvSpPr>
              <a:spLocks noChangeArrowheads="1"/>
            </p:cNvSpPr>
            <p:nvPr/>
          </p:nvSpPr>
          <p:spPr bwMode="auto">
            <a:xfrm>
              <a:off x="1440" y="3625"/>
              <a:ext cx="864" cy="124"/>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261176" name="Text Box 56"/>
            <p:cNvSpPr txBox="1">
              <a:spLocks noChangeArrowheads="1"/>
            </p:cNvSpPr>
            <p:nvPr/>
          </p:nvSpPr>
          <p:spPr bwMode="auto">
            <a:xfrm>
              <a:off x="1136" y="2246"/>
              <a:ext cx="160" cy="250"/>
            </a:xfrm>
            <a:prstGeom prst="rect">
              <a:avLst/>
            </a:prstGeom>
            <a:noFill/>
            <a:ln w="12700">
              <a:noFill/>
              <a:miter lim="800000"/>
              <a:headEnd type="none" w="lg" len="lg"/>
              <a:tailEnd type="none" w="lg" len="lg"/>
            </a:ln>
            <a:effectLst/>
          </p:spPr>
          <p:txBody>
            <a:bodyPr wrap="none">
              <a:spAutoFit/>
            </a:bodyPr>
            <a:lstStyle/>
            <a:p>
              <a:r>
                <a:rPr lang="en-US" sz="2000" b="1" i="1"/>
                <a:t>i</a:t>
              </a:r>
            </a:p>
          </p:txBody>
        </p:sp>
        <p:sp>
          <p:nvSpPr>
            <p:cNvPr id="261177" name="Text Box 57"/>
            <p:cNvSpPr txBox="1">
              <a:spLocks noChangeArrowheads="1"/>
            </p:cNvSpPr>
            <p:nvPr/>
          </p:nvSpPr>
          <p:spPr bwMode="auto">
            <a:xfrm>
              <a:off x="1232" y="3408"/>
              <a:ext cx="160" cy="250"/>
            </a:xfrm>
            <a:prstGeom prst="rect">
              <a:avLst/>
            </a:prstGeom>
            <a:noFill/>
            <a:ln w="12700">
              <a:noFill/>
              <a:miter lim="800000"/>
              <a:headEnd type="none" w="lg" len="lg"/>
              <a:tailEnd type="none" w="lg" len="lg"/>
            </a:ln>
            <a:effectLst/>
          </p:spPr>
          <p:txBody>
            <a:bodyPr wrap="none">
              <a:spAutoFit/>
            </a:bodyPr>
            <a:lstStyle/>
            <a:p>
              <a:r>
                <a:rPr lang="en-US" sz="2000" b="1" i="1"/>
                <a:t>i</a:t>
              </a:r>
            </a:p>
          </p:txBody>
        </p:sp>
        <p:sp>
          <p:nvSpPr>
            <p:cNvPr id="261178" name="Line 58"/>
            <p:cNvSpPr>
              <a:spLocks noChangeShapeType="1"/>
            </p:cNvSpPr>
            <p:nvPr/>
          </p:nvSpPr>
          <p:spPr bwMode="auto">
            <a:xfrm>
              <a:off x="1549" y="2640"/>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261179" name="Text Box 59"/>
            <p:cNvSpPr txBox="1">
              <a:spLocks noChangeArrowheads="1"/>
            </p:cNvSpPr>
            <p:nvPr/>
          </p:nvSpPr>
          <p:spPr bwMode="auto">
            <a:xfrm>
              <a:off x="1344" y="2622"/>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261180" name="Line 60"/>
            <p:cNvSpPr>
              <a:spLocks noChangeShapeType="1"/>
            </p:cNvSpPr>
            <p:nvPr/>
          </p:nvSpPr>
          <p:spPr bwMode="auto">
            <a:xfrm>
              <a:off x="1872" y="2658"/>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261181" name="Text Box 61"/>
            <p:cNvSpPr txBox="1">
              <a:spLocks noChangeArrowheads="1"/>
            </p:cNvSpPr>
            <p:nvPr/>
          </p:nvSpPr>
          <p:spPr bwMode="auto">
            <a:xfrm>
              <a:off x="1667" y="2640"/>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sp>
          <p:nvSpPr>
            <p:cNvPr id="261182" name="Line 62"/>
            <p:cNvSpPr>
              <a:spLocks noChangeShapeType="1"/>
            </p:cNvSpPr>
            <p:nvPr/>
          </p:nvSpPr>
          <p:spPr bwMode="auto">
            <a:xfrm>
              <a:off x="2164" y="2649"/>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261183" name="Text Box 63"/>
            <p:cNvSpPr txBox="1">
              <a:spLocks noChangeArrowheads="1"/>
            </p:cNvSpPr>
            <p:nvPr/>
          </p:nvSpPr>
          <p:spPr bwMode="auto">
            <a:xfrm>
              <a:off x="1959" y="2631"/>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grpSp>
      <p:sp>
        <p:nvSpPr>
          <p:cNvPr id="261185" name="Text Box 65"/>
          <p:cNvSpPr txBox="1">
            <a:spLocks noChangeArrowheads="1"/>
          </p:cNvSpPr>
          <p:nvPr/>
        </p:nvSpPr>
        <p:spPr bwMode="auto">
          <a:xfrm>
            <a:off x="1879600" y="3290888"/>
            <a:ext cx="863600" cy="366712"/>
          </a:xfrm>
          <a:prstGeom prst="rect">
            <a:avLst/>
          </a:prstGeom>
          <a:noFill/>
          <a:ln w="12700">
            <a:noFill/>
            <a:miter lim="800000"/>
            <a:headEnd type="none" w="lg" len="lg"/>
            <a:tailEnd type="none" w="lg" len="lg"/>
          </a:ln>
          <a:effectLst/>
        </p:spPr>
        <p:txBody>
          <a:bodyPr wrap="none">
            <a:spAutoFit/>
          </a:bodyPr>
          <a:lstStyle/>
          <a:p>
            <a:r>
              <a:rPr lang="en-US" b="1"/>
              <a:t>Node 1</a:t>
            </a:r>
          </a:p>
        </p:txBody>
      </p:sp>
      <p:sp>
        <p:nvSpPr>
          <p:cNvPr id="261186" name="Text Box 66"/>
          <p:cNvSpPr txBox="1">
            <a:spLocks noChangeArrowheads="1"/>
          </p:cNvSpPr>
          <p:nvPr/>
        </p:nvSpPr>
        <p:spPr bwMode="auto">
          <a:xfrm>
            <a:off x="4691063" y="3886200"/>
            <a:ext cx="2014537" cy="1293813"/>
          </a:xfrm>
          <a:prstGeom prst="rect">
            <a:avLst/>
          </a:prstGeom>
          <a:solidFill>
            <a:srgbClr val="ACA964">
              <a:alpha val="20000"/>
            </a:srgbClr>
          </a:solidFill>
          <a:ln w="12700">
            <a:solidFill>
              <a:schemeClr val="tx1"/>
            </a:solidFill>
            <a:miter lim="800000"/>
            <a:headEnd type="none" w="lg" len="lg"/>
            <a:tailEnd type="none" w="lg" len="lg"/>
          </a:ln>
          <a:effectLst/>
        </p:spPr>
        <p:txBody>
          <a:bodyPr wrap="none">
            <a:spAutoFit/>
          </a:bodyPr>
          <a:lstStyle/>
          <a:p>
            <a:pPr algn="l"/>
            <a:r>
              <a:rPr lang="en-US" u="sng"/>
              <a:t>At </a:t>
            </a:r>
            <a:r>
              <a:rPr lang="en-US" b="1" u="sng"/>
              <a:t>Node 1</a:t>
            </a:r>
            <a:r>
              <a:rPr lang="en-US"/>
              <a:t>:</a:t>
            </a:r>
          </a:p>
          <a:p>
            <a:pPr algn="l"/>
            <a:r>
              <a:rPr lang="en-US" sz="2000"/>
              <a:t>-</a:t>
            </a:r>
            <a:r>
              <a:rPr lang="en-US" sz="2000" b="1" i="1"/>
              <a:t>i</a:t>
            </a:r>
            <a:r>
              <a:rPr lang="en-US" sz="2000"/>
              <a:t> + </a:t>
            </a:r>
            <a:r>
              <a:rPr lang="en-US" sz="2000" b="1" i="1"/>
              <a:t>i</a:t>
            </a:r>
            <a:r>
              <a:rPr lang="en-US" sz="2000" b="1" i="1" baseline="-25000"/>
              <a:t>1</a:t>
            </a:r>
            <a:r>
              <a:rPr lang="en-US" sz="2000"/>
              <a:t> + </a:t>
            </a:r>
            <a:r>
              <a:rPr lang="en-US" sz="2000" b="1" i="1"/>
              <a:t>i</a:t>
            </a:r>
            <a:r>
              <a:rPr lang="en-US" sz="2000" b="1" i="1" baseline="-25000"/>
              <a:t>2</a:t>
            </a:r>
            <a:r>
              <a:rPr lang="en-US" sz="2000"/>
              <a:t> + </a:t>
            </a:r>
            <a:r>
              <a:rPr lang="en-US" sz="2000" b="1" i="1"/>
              <a:t>i</a:t>
            </a:r>
            <a:r>
              <a:rPr lang="en-US" sz="2000" b="1" i="1" baseline="-25000"/>
              <a:t>3</a:t>
            </a:r>
            <a:r>
              <a:rPr lang="en-US" sz="2000"/>
              <a:t> = 0</a:t>
            </a:r>
          </a:p>
          <a:p>
            <a:pPr algn="l"/>
            <a:r>
              <a:rPr lang="en-US" sz="2000" u="sng"/>
              <a:t>OR</a:t>
            </a:r>
            <a:r>
              <a:rPr lang="en-US" sz="2000"/>
              <a:t>:</a:t>
            </a:r>
          </a:p>
          <a:p>
            <a:pPr algn="l"/>
            <a:r>
              <a:rPr lang="en-US" sz="2000" b="1" i="1"/>
              <a:t>i</a:t>
            </a:r>
            <a:r>
              <a:rPr lang="en-US" sz="2000"/>
              <a:t> - </a:t>
            </a:r>
            <a:r>
              <a:rPr lang="en-US" sz="2000" b="1" i="1"/>
              <a:t>i</a:t>
            </a:r>
            <a:r>
              <a:rPr lang="en-US" sz="2000" b="1" i="1" baseline="-25000"/>
              <a:t>1</a:t>
            </a:r>
            <a:r>
              <a:rPr lang="en-US" sz="2000"/>
              <a:t> - </a:t>
            </a:r>
            <a:r>
              <a:rPr lang="en-US" sz="2000" b="1" i="1"/>
              <a:t>i</a:t>
            </a:r>
            <a:r>
              <a:rPr lang="en-US" sz="2000" b="1" i="1" baseline="-25000"/>
              <a:t>2</a:t>
            </a:r>
            <a:r>
              <a:rPr lang="en-US" sz="2000"/>
              <a:t> - </a:t>
            </a:r>
            <a:r>
              <a:rPr lang="en-US" sz="2000" b="1" i="1"/>
              <a:t>i</a:t>
            </a:r>
            <a:r>
              <a:rPr lang="en-US" sz="2000" b="1" i="1" baseline="-25000"/>
              <a:t>3</a:t>
            </a:r>
            <a:r>
              <a:rPr lang="en-US" sz="2000"/>
              <a:t> = 0</a:t>
            </a:r>
            <a:endParaRPr lang="en-US" sz="2400"/>
          </a:p>
        </p:txBody>
      </p:sp>
      <p:sp>
        <p:nvSpPr>
          <p:cNvPr id="261187" name="Text Box 67"/>
          <p:cNvSpPr txBox="1">
            <a:spLocks noChangeArrowheads="1"/>
          </p:cNvSpPr>
          <p:nvPr/>
        </p:nvSpPr>
        <p:spPr bwMode="auto">
          <a:xfrm>
            <a:off x="3276600" y="5670550"/>
            <a:ext cx="5664200" cy="379413"/>
          </a:xfrm>
          <a:prstGeom prst="rect">
            <a:avLst/>
          </a:prstGeom>
          <a:solidFill>
            <a:srgbClr val="8495A9">
              <a:alpha val="50000"/>
            </a:srgbClr>
          </a:solidFill>
          <a:ln w="12700">
            <a:solidFill>
              <a:schemeClr val="tx1"/>
            </a:solidFill>
            <a:miter lim="800000"/>
            <a:headEnd type="none" w="lg" len="lg"/>
            <a:tailEnd type="none" w="lg" len="lg"/>
          </a:ln>
          <a:effectLst/>
        </p:spPr>
        <p:txBody>
          <a:bodyPr wrap="none">
            <a:spAutoFit/>
          </a:bodyPr>
          <a:lstStyle/>
          <a:p>
            <a:r>
              <a:rPr lang="en-US" b="1"/>
              <a:t>NB</a:t>
            </a:r>
            <a:r>
              <a:rPr lang="en-US"/>
              <a:t>: a circuit must be </a:t>
            </a:r>
            <a:r>
              <a:rPr lang="en-US" b="1"/>
              <a:t>CLOSED</a:t>
            </a:r>
            <a:r>
              <a:rPr lang="en-US"/>
              <a:t> in order for current to flow</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Date Placeholder 4"/>
          <p:cNvSpPr>
            <a:spLocks noGrp="1"/>
          </p:cNvSpPr>
          <p:nvPr>
            <p:ph type="dt" sz="half" idx="10"/>
          </p:nvPr>
        </p:nvSpPr>
        <p:spPr/>
        <p:txBody>
          <a:bodyPr/>
          <a:lstStyle/>
          <a:p>
            <a:r>
              <a:rPr lang="en-US"/>
              <a:t>ECEN 301</a:t>
            </a:r>
          </a:p>
        </p:txBody>
      </p:sp>
      <p:sp>
        <p:nvSpPr>
          <p:cNvPr id="110" name="Footer Placeholder 5"/>
          <p:cNvSpPr>
            <a:spLocks noGrp="1"/>
          </p:cNvSpPr>
          <p:nvPr>
            <p:ph type="ftr" sz="quarter" idx="11"/>
          </p:nvPr>
        </p:nvSpPr>
        <p:spPr/>
        <p:txBody>
          <a:bodyPr/>
          <a:lstStyle/>
          <a:p>
            <a:r>
              <a:rPr lang="en-US"/>
              <a:t>Discussion #2 – Kirchhoff’s Laws</a:t>
            </a:r>
          </a:p>
        </p:txBody>
      </p:sp>
      <p:sp>
        <p:nvSpPr>
          <p:cNvPr id="111" name="Slide Number Placeholder 6"/>
          <p:cNvSpPr>
            <a:spLocks noGrp="1"/>
          </p:cNvSpPr>
          <p:nvPr>
            <p:ph type="sldNum" sz="quarter" idx="12"/>
          </p:nvPr>
        </p:nvSpPr>
        <p:spPr/>
        <p:txBody>
          <a:bodyPr/>
          <a:lstStyle/>
          <a:p>
            <a:pPr lvl="1"/>
            <a:fld id="{5520775E-A01E-4E49-944A-6F5FF1336CE3}" type="slidenum">
              <a:rPr lang="en-US"/>
              <a:pPr lvl="1"/>
              <a:t>11</a:t>
            </a:fld>
            <a:endParaRPr lang="en-US"/>
          </a:p>
        </p:txBody>
      </p:sp>
      <p:sp>
        <p:nvSpPr>
          <p:cNvPr id="263170" name="Rectangle 2"/>
          <p:cNvSpPr>
            <a:spLocks noGrp="1" noChangeArrowheads="1"/>
          </p:cNvSpPr>
          <p:nvPr>
            <p:ph type="title"/>
          </p:nvPr>
        </p:nvSpPr>
        <p:spPr/>
        <p:txBody>
          <a:bodyPr/>
          <a:lstStyle/>
          <a:p>
            <a:r>
              <a:rPr lang="en-US"/>
              <a:t>Kirchhoff’s Current Law (KCL)</a:t>
            </a:r>
          </a:p>
        </p:txBody>
      </p:sp>
      <p:sp>
        <p:nvSpPr>
          <p:cNvPr id="263171" name="Rectangle 3"/>
          <p:cNvSpPr>
            <a:spLocks noGrp="1" noChangeArrowheads="1"/>
          </p:cNvSpPr>
          <p:nvPr>
            <p:ph type="body" sz="half" idx="1"/>
          </p:nvPr>
        </p:nvSpPr>
        <p:spPr>
          <a:xfrm>
            <a:off x="406400" y="1333500"/>
            <a:ext cx="7899400" cy="1409700"/>
          </a:xfrm>
        </p:spPr>
        <p:txBody>
          <a:bodyPr/>
          <a:lstStyle/>
          <a:p>
            <a:r>
              <a:rPr lang="en-US" sz="2800"/>
              <a:t>Potential problem of too many branches on a single node: </a:t>
            </a:r>
          </a:p>
          <a:p>
            <a:pPr lvl="1"/>
            <a:r>
              <a:rPr lang="en-US" sz="2400"/>
              <a:t>not enough current getting to a branch</a:t>
            </a:r>
          </a:p>
        </p:txBody>
      </p:sp>
      <p:sp>
        <p:nvSpPr>
          <p:cNvPr id="263226" name="Text Box 58"/>
          <p:cNvSpPr txBox="1">
            <a:spLocks noChangeArrowheads="1"/>
          </p:cNvSpPr>
          <p:nvPr/>
        </p:nvSpPr>
        <p:spPr bwMode="auto">
          <a:xfrm>
            <a:off x="4791075" y="4008438"/>
            <a:ext cx="3895725" cy="1477962"/>
          </a:xfrm>
          <a:prstGeom prst="rect">
            <a:avLst/>
          </a:prstGeom>
          <a:solidFill>
            <a:srgbClr val="8495A9">
              <a:alpha val="50000"/>
            </a:srgbClr>
          </a:solidFill>
          <a:ln w="12700">
            <a:solidFill>
              <a:schemeClr val="tx1"/>
            </a:solidFill>
            <a:miter lim="800000"/>
            <a:headEnd type="none" w="lg" len="lg"/>
            <a:tailEnd type="none" w="lg" len="lg"/>
          </a:ln>
          <a:effectLst/>
        </p:spPr>
        <p:txBody>
          <a:bodyPr wrap="none">
            <a:spAutoFit/>
          </a:bodyPr>
          <a:lstStyle/>
          <a:p>
            <a:pPr algn="l"/>
            <a:r>
              <a:rPr lang="en-US" b="1"/>
              <a:t>Suppose</a:t>
            </a:r>
            <a:r>
              <a:rPr lang="en-US"/>
              <a:t>:</a:t>
            </a:r>
          </a:p>
          <a:p>
            <a:pPr lvl="1" algn="l">
              <a:buFontTx/>
              <a:buChar char="•"/>
            </a:pPr>
            <a:r>
              <a:rPr lang="en-US"/>
              <a:t> all lights have the same resistance</a:t>
            </a:r>
          </a:p>
          <a:p>
            <a:pPr lvl="1" algn="l">
              <a:buFontTx/>
              <a:buChar char="•"/>
            </a:pPr>
            <a:r>
              <a:rPr lang="en-US"/>
              <a:t> </a:t>
            </a:r>
            <a:r>
              <a:rPr lang="en-US" b="1" i="1"/>
              <a:t>i</a:t>
            </a:r>
            <a:r>
              <a:rPr lang="en-US" b="1" i="1" baseline="-25000"/>
              <a:t>4</a:t>
            </a:r>
            <a:r>
              <a:rPr lang="en-US"/>
              <a:t> needs 1A</a:t>
            </a:r>
          </a:p>
          <a:p>
            <a:pPr lvl="1" algn="l">
              <a:buFontTx/>
              <a:buChar char="•"/>
            </a:pPr>
            <a:endParaRPr lang="en-US"/>
          </a:p>
          <a:p>
            <a:pPr algn="l"/>
            <a:r>
              <a:rPr lang="en-US"/>
              <a:t>What must the value of </a:t>
            </a:r>
            <a:r>
              <a:rPr lang="en-US" b="1" i="1"/>
              <a:t>i</a:t>
            </a:r>
            <a:r>
              <a:rPr lang="en-US"/>
              <a:t> be?</a:t>
            </a:r>
          </a:p>
        </p:txBody>
      </p:sp>
      <p:grpSp>
        <p:nvGrpSpPr>
          <p:cNvPr id="263305" name="Group 137"/>
          <p:cNvGrpSpPr>
            <a:grpSpLocks/>
          </p:cNvGrpSpPr>
          <p:nvPr/>
        </p:nvGrpSpPr>
        <p:grpSpPr bwMode="auto">
          <a:xfrm>
            <a:off x="457200" y="3319463"/>
            <a:ext cx="4067175" cy="2389187"/>
            <a:chOff x="432" y="2091"/>
            <a:chExt cx="2562" cy="1505"/>
          </a:xfrm>
        </p:grpSpPr>
        <p:grpSp>
          <p:nvGrpSpPr>
            <p:cNvPr id="263302" name="Group 134"/>
            <p:cNvGrpSpPr>
              <a:grpSpLocks/>
            </p:cNvGrpSpPr>
            <p:nvPr/>
          </p:nvGrpSpPr>
          <p:grpSpPr bwMode="auto">
            <a:xfrm>
              <a:off x="432" y="2112"/>
              <a:ext cx="2562" cy="1484"/>
              <a:chOff x="432" y="2112"/>
              <a:chExt cx="2562" cy="1484"/>
            </a:xfrm>
          </p:grpSpPr>
          <p:grpSp>
            <p:nvGrpSpPr>
              <p:cNvPr id="263174" name="Group 6"/>
              <p:cNvGrpSpPr>
                <a:grpSpLocks/>
              </p:cNvGrpSpPr>
              <p:nvPr/>
            </p:nvGrpSpPr>
            <p:grpSpPr bwMode="auto">
              <a:xfrm>
                <a:off x="432" y="2656"/>
                <a:ext cx="438" cy="630"/>
                <a:chOff x="864" y="2586"/>
                <a:chExt cx="438" cy="630"/>
              </a:xfrm>
            </p:grpSpPr>
            <p:grpSp>
              <p:nvGrpSpPr>
                <p:cNvPr id="263175" name="Group 7"/>
                <p:cNvGrpSpPr>
                  <a:grpSpLocks/>
                </p:cNvGrpSpPr>
                <p:nvPr/>
              </p:nvGrpSpPr>
              <p:grpSpPr bwMode="auto">
                <a:xfrm>
                  <a:off x="864" y="2640"/>
                  <a:ext cx="432" cy="576"/>
                  <a:chOff x="864" y="2640"/>
                  <a:chExt cx="432" cy="576"/>
                </a:xfrm>
              </p:grpSpPr>
              <p:sp>
                <p:nvSpPr>
                  <p:cNvPr id="263176" name="Oval 8"/>
                  <p:cNvSpPr>
                    <a:spLocks noChangeArrowheads="1"/>
                  </p:cNvSpPr>
                  <p:nvPr/>
                </p:nvSpPr>
                <p:spPr bwMode="auto">
                  <a:xfrm>
                    <a:off x="864" y="2640"/>
                    <a:ext cx="432" cy="96"/>
                  </a:xfrm>
                  <a:prstGeom prst="ellipse">
                    <a:avLst/>
                  </a:prstGeom>
                  <a:solidFill>
                    <a:srgbClr val="8495A9">
                      <a:alpha val="50000"/>
                    </a:srgbClr>
                  </a:solidFill>
                  <a:ln w="12700">
                    <a:solidFill>
                      <a:schemeClr val="tx1"/>
                    </a:solidFill>
                    <a:round/>
                    <a:headEnd type="none" w="lg" len="lg"/>
                    <a:tailEnd type="none" w="lg" len="lg"/>
                  </a:ln>
                  <a:effectLst/>
                </p:spPr>
                <p:txBody>
                  <a:bodyPr wrap="none" anchor="ctr"/>
                  <a:lstStyle/>
                  <a:p>
                    <a:endParaRPr lang="en-US"/>
                  </a:p>
                </p:txBody>
              </p:sp>
              <p:cxnSp>
                <p:nvCxnSpPr>
                  <p:cNvPr id="263177" name="AutoShape 9"/>
                  <p:cNvCxnSpPr>
                    <a:cxnSpLocks noChangeShapeType="1"/>
                    <a:stCxn id="263176" idx="2"/>
                  </p:cNvCxnSpPr>
                  <p:nvPr/>
                </p:nvCxnSpPr>
                <p:spPr bwMode="auto">
                  <a:xfrm>
                    <a:off x="864" y="2688"/>
                    <a:ext cx="0" cy="480"/>
                  </a:xfrm>
                  <a:prstGeom prst="straightConnector1">
                    <a:avLst/>
                  </a:prstGeom>
                  <a:noFill/>
                  <a:ln w="12700">
                    <a:solidFill>
                      <a:schemeClr val="tx1"/>
                    </a:solidFill>
                    <a:round/>
                    <a:headEnd type="none" w="lg" len="lg"/>
                    <a:tailEnd type="none" w="lg" len="lg"/>
                  </a:ln>
                  <a:effectLst/>
                </p:spPr>
              </p:cxnSp>
              <p:cxnSp>
                <p:nvCxnSpPr>
                  <p:cNvPr id="263178" name="AutoShape 10"/>
                  <p:cNvCxnSpPr>
                    <a:cxnSpLocks noChangeShapeType="1"/>
                    <a:stCxn id="263176" idx="6"/>
                  </p:cNvCxnSpPr>
                  <p:nvPr/>
                </p:nvCxnSpPr>
                <p:spPr bwMode="auto">
                  <a:xfrm>
                    <a:off x="1296" y="2688"/>
                    <a:ext cx="0" cy="480"/>
                  </a:xfrm>
                  <a:prstGeom prst="straightConnector1">
                    <a:avLst/>
                  </a:prstGeom>
                  <a:noFill/>
                  <a:ln w="12700">
                    <a:solidFill>
                      <a:schemeClr val="tx1"/>
                    </a:solidFill>
                    <a:round/>
                    <a:headEnd type="none" w="lg" len="lg"/>
                    <a:tailEnd type="none" w="lg" len="lg"/>
                  </a:ln>
                  <a:effectLst/>
                </p:spPr>
              </p:cxnSp>
              <p:sp>
                <p:nvSpPr>
                  <p:cNvPr id="263179" name="Arc 11"/>
                  <p:cNvSpPr>
                    <a:spLocks/>
                  </p:cNvSpPr>
                  <p:nvPr/>
                </p:nvSpPr>
                <p:spPr bwMode="auto">
                  <a:xfrm flipV="1">
                    <a:off x="864" y="3158"/>
                    <a:ext cx="432" cy="58"/>
                  </a:xfrm>
                  <a:custGeom>
                    <a:avLst/>
                    <a:gdLst>
                      <a:gd name="G0" fmla="+- 21600 0 0"/>
                      <a:gd name="G1" fmla="+- 21600 0 0"/>
                      <a:gd name="G2" fmla="+- 21600 0 0"/>
                      <a:gd name="T0" fmla="*/ 261 w 43200"/>
                      <a:gd name="T1" fmla="*/ 24947 h 26281"/>
                      <a:gd name="T2" fmla="*/ 42687 w 43200"/>
                      <a:gd name="T3" fmla="*/ 26281 h 26281"/>
                      <a:gd name="T4" fmla="*/ 21600 w 43200"/>
                      <a:gd name="T5" fmla="*/ 21600 h 26281"/>
                    </a:gdLst>
                    <a:ahLst/>
                    <a:cxnLst>
                      <a:cxn ang="0">
                        <a:pos x="T0" y="T1"/>
                      </a:cxn>
                      <a:cxn ang="0">
                        <a:pos x="T2" y="T3"/>
                      </a:cxn>
                      <a:cxn ang="0">
                        <a:pos x="T4" y="T5"/>
                      </a:cxn>
                    </a:cxnLst>
                    <a:rect l="0" t="0" r="r" b="b"/>
                    <a:pathLst>
                      <a:path w="43200" h="26281" fill="none" extrusionOk="0">
                        <a:moveTo>
                          <a:pt x="260" y="24947"/>
                        </a:moveTo>
                        <a:cubicBezTo>
                          <a:pt x="87" y="23839"/>
                          <a:pt x="0" y="22720"/>
                          <a:pt x="0" y="21600"/>
                        </a:cubicBezTo>
                        <a:cubicBezTo>
                          <a:pt x="0" y="9670"/>
                          <a:pt x="9670" y="0"/>
                          <a:pt x="21600" y="0"/>
                        </a:cubicBezTo>
                        <a:cubicBezTo>
                          <a:pt x="33529" y="0"/>
                          <a:pt x="43200" y="9670"/>
                          <a:pt x="43200" y="21600"/>
                        </a:cubicBezTo>
                        <a:cubicBezTo>
                          <a:pt x="43200" y="23174"/>
                          <a:pt x="43027" y="24743"/>
                          <a:pt x="42686" y="26280"/>
                        </a:cubicBezTo>
                      </a:path>
                      <a:path w="43200" h="26281" stroke="0" extrusionOk="0">
                        <a:moveTo>
                          <a:pt x="260" y="24947"/>
                        </a:moveTo>
                        <a:cubicBezTo>
                          <a:pt x="87" y="23839"/>
                          <a:pt x="0" y="22720"/>
                          <a:pt x="0" y="21600"/>
                        </a:cubicBezTo>
                        <a:cubicBezTo>
                          <a:pt x="0" y="9670"/>
                          <a:pt x="9670" y="0"/>
                          <a:pt x="21600" y="0"/>
                        </a:cubicBezTo>
                        <a:cubicBezTo>
                          <a:pt x="33529" y="0"/>
                          <a:pt x="43200" y="9670"/>
                          <a:pt x="43200" y="21600"/>
                        </a:cubicBezTo>
                        <a:cubicBezTo>
                          <a:pt x="43200" y="23174"/>
                          <a:pt x="43027" y="24743"/>
                          <a:pt x="42686" y="26280"/>
                        </a:cubicBezTo>
                        <a:lnTo>
                          <a:pt x="21600" y="21600"/>
                        </a:lnTo>
                        <a:close/>
                      </a:path>
                    </a:pathLst>
                  </a:custGeom>
                  <a:noFill/>
                  <a:ln w="12700">
                    <a:solidFill>
                      <a:schemeClr val="tx1"/>
                    </a:solidFill>
                    <a:round/>
                    <a:headEnd type="none" w="lg" len="lg"/>
                    <a:tailEnd type="none" w="lg" len="lg"/>
                  </a:ln>
                  <a:effectLst/>
                </p:spPr>
                <p:txBody>
                  <a:bodyPr wrap="none" anchor="ctr"/>
                  <a:lstStyle/>
                  <a:p>
                    <a:endParaRPr lang="en-US"/>
                  </a:p>
                </p:txBody>
              </p:sp>
            </p:grpSp>
            <p:sp>
              <p:nvSpPr>
                <p:cNvPr id="263180" name="Rectangle 12"/>
                <p:cNvSpPr>
                  <a:spLocks noChangeArrowheads="1"/>
                </p:cNvSpPr>
                <p:nvPr/>
              </p:nvSpPr>
              <p:spPr bwMode="auto">
                <a:xfrm>
                  <a:off x="1038" y="2586"/>
                  <a:ext cx="96" cy="102"/>
                </a:xfrm>
                <a:prstGeom prst="rect">
                  <a:avLst/>
                </a:prstGeom>
                <a:solidFill>
                  <a:srgbClr val="ACA964"/>
                </a:solidFill>
                <a:ln w="12700">
                  <a:solidFill>
                    <a:schemeClr val="tx1"/>
                  </a:solidFill>
                  <a:miter lim="800000"/>
                  <a:headEnd type="none" w="lg" len="lg"/>
                  <a:tailEnd type="none" w="lg" len="lg"/>
                </a:ln>
                <a:effectLst/>
              </p:spPr>
              <p:txBody>
                <a:bodyPr wrap="none" anchor="ctr"/>
                <a:lstStyle/>
                <a:p>
                  <a:endParaRPr lang="en-US"/>
                </a:p>
              </p:txBody>
            </p:sp>
            <p:sp>
              <p:nvSpPr>
                <p:cNvPr id="263181" name="Text Box 13"/>
                <p:cNvSpPr txBox="1">
                  <a:spLocks noChangeArrowheads="1"/>
                </p:cNvSpPr>
                <p:nvPr/>
              </p:nvSpPr>
              <p:spPr bwMode="auto">
                <a:xfrm>
                  <a:off x="993" y="2682"/>
                  <a:ext cx="206" cy="250"/>
                </a:xfrm>
                <a:prstGeom prst="rect">
                  <a:avLst/>
                </a:prstGeom>
                <a:noFill/>
                <a:ln w="12700">
                  <a:noFill/>
                  <a:miter lim="800000"/>
                  <a:headEnd type="none" w="lg" len="lg"/>
                  <a:tailEnd type="none" w="lg" len="lg"/>
                </a:ln>
                <a:effectLst/>
              </p:spPr>
              <p:txBody>
                <a:bodyPr wrap="none">
                  <a:spAutoFit/>
                </a:bodyPr>
                <a:lstStyle/>
                <a:p>
                  <a:r>
                    <a:rPr lang="en-US" sz="2000"/>
                    <a:t>+</a:t>
                  </a:r>
                </a:p>
              </p:txBody>
            </p:sp>
            <p:sp>
              <p:nvSpPr>
                <p:cNvPr id="263182" name="Text Box 14"/>
                <p:cNvSpPr txBox="1">
                  <a:spLocks noChangeArrowheads="1"/>
                </p:cNvSpPr>
                <p:nvPr/>
              </p:nvSpPr>
              <p:spPr bwMode="auto">
                <a:xfrm>
                  <a:off x="998" y="2928"/>
                  <a:ext cx="196" cy="250"/>
                </a:xfrm>
                <a:prstGeom prst="rect">
                  <a:avLst/>
                </a:prstGeom>
                <a:noFill/>
                <a:ln w="12700">
                  <a:noFill/>
                  <a:miter lim="800000"/>
                  <a:headEnd type="none" w="lg" len="lg"/>
                  <a:tailEnd type="none" w="lg" len="lg"/>
                </a:ln>
                <a:effectLst/>
              </p:spPr>
              <p:txBody>
                <a:bodyPr wrap="none">
                  <a:spAutoFit/>
                </a:bodyPr>
                <a:lstStyle/>
                <a:p>
                  <a:r>
                    <a:rPr lang="en-US" sz="2000"/>
                    <a:t>_</a:t>
                  </a:r>
                </a:p>
              </p:txBody>
            </p:sp>
            <p:sp>
              <p:nvSpPr>
                <p:cNvPr id="263183" name="Text Box 15"/>
                <p:cNvSpPr txBox="1">
                  <a:spLocks noChangeArrowheads="1"/>
                </p:cNvSpPr>
                <p:nvPr/>
              </p:nvSpPr>
              <p:spPr bwMode="auto">
                <a:xfrm>
                  <a:off x="866" y="2874"/>
                  <a:ext cx="436" cy="231"/>
                </a:xfrm>
                <a:prstGeom prst="rect">
                  <a:avLst/>
                </a:prstGeom>
                <a:noFill/>
                <a:ln w="12700">
                  <a:noFill/>
                  <a:miter lim="800000"/>
                  <a:headEnd type="none" w="lg" len="lg"/>
                  <a:tailEnd type="none" w="lg" len="lg"/>
                </a:ln>
                <a:effectLst/>
              </p:spPr>
              <p:txBody>
                <a:bodyPr wrap="none">
                  <a:spAutoFit/>
                </a:bodyPr>
                <a:lstStyle/>
                <a:p>
                  <a:r>
                    <a:rPr lang="en-US"/>
                    <a:t>1.5 V</a:t>
                  </a:r>
                </a:p>
              </p:txBody>
            </p:sp>
          </p:grpSp>
          <p:sp>
            <p:nvSpPr>
              <p:cNvPr id="263184" name="Oval 16"/>
              <p:cNvSpPr>
                <a:spLocks noChangeArrowheads="1"/>
              </p:cNvSpPr>
              <p:nvPr/>
            </p:nvSpPr>
            <p:spPr bwMode="auto">
              <a:xfrm>
                <a:off x="1123" y="2352"/>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63185" name="AutoShape 17"/>
              <p:cNvCxnSpPr>
                <a:cxnSpLocks noChangeShapeType="1"/>
                <a:stCxn id="263180" idx="0"/>
                <a:endCxn id="263184" idx="2"/>
              </p:cNvCxnSpPr>
              <p:nvPr/>
            </p:nvCxnSpPr>
            <p:spPr bwMode="auto">
              <a:xfrm rot="16200000">
                <a:off x="756" y="2289"/>
                <a:ext cx="265" cy="469"/>
              </a:xfrm>
              <a:prstGeom prst="bentConnector2">
                <a:avLst/>
              </a:prstGeom>
              <a:noFill/>
              <a:ln w="12700">
                <a:solidFill>
                  <a:schemeClr val="tx1"/>
                </a:solidFill>
                <a:miter lim="800000"/>
                <a:headEnd type="none" w="lg" len="lg"/>
                <a:tailEnd type="none" w="lg" len="lg"/>
              </a:ln>
              <a:effectLst/>
            </p:spPr>
          </p:cxnSp>
          <p:grpSp>
            <p:nvGrpSpPr>
              <p:cNvPr id="263186" name="Group 18"/>
              <p:cNvGrpSpPr>
                <a:grpSpLocks/>
              </p:cNvGrpSpPr>
              <p:nvPr/>
            </p:nvGrpSpPr>
            <p:grpSpPr bwMode="auto">
              <a:xfrm>
                <a:off x="1161" y="2806"/>
                <a:ext cx="189" cy="159"/>
                <a:chOff x="1920" y="2802"/>
                <a:chExt cx="189" cy="159"/>
              </a:xfrm>
            </p:grpSpPr>
            <p:sp>
              <p:nvSpPr>
                <p:cNvPr id="263187" name="Freeform 19"/>
                <p:cNvSpPr>
                  <a:spLocks/>
                </p:cNvSpPr>
                <p:nvPr/>
              </p:nvSpPr>
              <p:spPr bwMode="auto">
                <a:xfrm>
                  <a:off x="1956" y="2832"/>
                  <a:ext cx="136" cy="96"/>
                </a:xfrm>
                <a:custGeom>
                  <a:avLst/>
                  <a:gdLst/>
                  <a:ahLst/>
                  <a:cxnLst>
                    <a:cxn ang="0">
                      <a:pos x="0" y="8"/>
                    </a:cxn>
                    <a:cxn ang="0">
                      <a:pos x="192" y="8"/>
                    </a:cxn>
                    <a:cxn ang="0">
                      <a:pos x="240" y="56"/>
                    </a:cxn>
                    <a:cxn ang="0">
                      <a:pos x="240" y="104"/>
                    </a:cxn>
                    <a:cxn ang="0">
                      <a:pos x="48" y="152"/>
                    </a:cxn>
                    <a:cxn ang="0">
                      <a:pos x="48" y="104"/>
                    </a:cxn>
                    <a:cxn ang="0">
                      <a:pos x="96" y="104"/>
                    </a:cxn>
                    <a:cxn ang="0">
                      <a:pos x="240" y="152"/>
                    </a:cxn>
                    <a:cxn ang="0">
                      <a:pos x="240" y="248"/>
                    </a:cxn>
                    <a:cxn ang="0">
                      <a:pos x="0" y="248"/>
                    </a:cxn>
                  </a:cxnLst>
                  <a:rect l="0" t="0" r="r" b="b"/>
                  <a:pathLst>
                    <a:path w="280" h="264">
                      <a:moveTo>
                        <a:pt x="0" y="8"/>
                      </a:moveTo>
                      <a:cubicBezTo>
                        <a:pt x="76" y="4"/>
                        <a:pt x="152" y="0"/>
                        <a:pt x="192" y="8"/>
                      </a:cubicBezTo>
                      <a:cubicBezTo>
                        <a:pt x="232" y="16"/>
                        <a:pt x="232" y="40"/>
                        <a:pt x="240" y="56"/>
                      </a:cubicBezTo>
                      <a:cubicBezTo>
                        <a:pt x="248" y="72"/>
                        <a:pt x="272" y="88"/>
                        <a:pt x="240" y="104"/>
                      </a:cubicBezTo>
                      <a:cubicBezTo>
                        <a:pt x="208" y="120"/>
                        <a:pt x="80" y="152"/>
                        <a:pt x="48" y="152"/>
                      </a:cubicBezTo>
                      <a:cubicBezTo>
                        <a:pt x="16" y="152"/>
                        <a:pt x="40" y="112"/>
                        <a:pt x="48" y="104"/>
                      </a:cubicBezTo>
                      <a:cubicBezTo>
                        <a:pt x="56" y="96"/>
                        <a:pt x="64" y="96"/>
                        <a:pt x="96" y="104"/>
                      </a:cubicBezTo>
                      <a:cubicBezTo>
                        <a:pt x="128" y="112"/>
                        <a:pt x="216" y="128"/>
                        <a:pt x="240" y="152"/>
                      </a:cubicBezTo>
                      <a:cubicBezTo>
                        <a:pt x="264" y="176"/>
                        <a:pt x="280" y="232"/>
                        <a:pt x="240" y="248"/>
                      </a:cubicBezTo>
                      <a:cubicBezTo>
                        <a:pt x="200" y="264"/>
                        <a:pt x="100" y="256"/>
                        <a:pt x="0" y="248"/>
                      </a:cubicBezTo>
                    </a:path>
                  </a:pathLst>
                </a:custGeom>
                <a:noFill/>
                <a:ln w="12700" cap="flat" cmpd="sng">
                  <a:solidFill>
                    <a:schemeClr val="tx1"/>
                  </a:solidFill>
                  <a:prstDash val="solid"/>
                  <a:round/>
                  <a:headEnd type="none" w="lg" len="lg"/>
                  <a:tailEnd type="none" w="lg" len="lg"/>
                </a:ln>
                <a:effectLst/>
              </p:spPr>
              <p:txBody>
                <a:bodyPr/>
                <a:lstStyle/>
                <a:p>
                  <a:endParaRPr lang="en-US"/>
                </a:p>
              </p:txBody>
            </p:sp>
            <p:sp>
              <p:nvSpPr>
                <p:cNvPr id="263188" name="Oval 20"/>
                <p:cNvSpPr>
                  <a:spLocks noChangeArrowheads="1"/>
                </p:cNvSpPr>
                <p:nvPr/>
              </p:nvSpPr>
              <p:spPr bwMode="auto">
                <a:xfrm>
                  <a:off x="1959" y="2802"/>
                  <a:ext cx="150" cy="159"/>
                </a:xfrm>
                <a:prstGeom prst="ellipse">
                  <a:avLst/>
                </a:prstGeom>
                <a:solidFill>
                  <a:srgbClr val="FFFF99">
                    <a:alpha val="30000"/>
                  </a:srgbClr>
                </a:solidFill>
                <a:ln w="12700">
                  <a:solidFill>
                    <a:schemeClr val="tx1"/>
                  </a:solidFill>
                  <a:round/>
                  <a:headEnd type="none" w="lg" len="lg"/>
                  <a:tailEnd type="none" w="lg" len="lg"/>
                </a:ln>
                <a:effectLst/>
              </p:spPr>
              <p:txBody>
                <a:bodyPr wrap="none" anchor="ctr"/>
                <a:lstStyle/>
                <a:p>
                  <a:endParaRPr lang="en-US"/>
                </a:p>
              </p:txBody>
            </p:sp>
            <p:cxnSp>
              <p:nvCxnSpPr>
                <p:cNvPr id="263189" name="AutoShape 21"/>
                <p:cNvCxnSpPr>
                  <a:cxnSpLocks noChangeShapeType="1"/>
                  <a:stCxn id="263187" idx="0"/>
                </p:cNvCxnSpPr>
                <p:nvPr/>
              </p:nvCxnSpPr>
              <p:spPr bwMode="auto">
                <a:xfrm flipH="1">
                  <a:off x="1920" y="2835"/>
                  <a:ext cx="36" cy="0"/>
                </a:xfrm>
                <a:prstGeom prst="straightConnector1">
                  <a:avLst/>
                </a:prstGeom>
                <a:noFill/>
                <a:ln w="12700">
                  <a:solidFill>
                    <a:schemeClr val="tx1"/>
                  </a:solidFill>
                  <a:round/>
                  <a:headEnd type="none" w="lg" len="lg"/>
                  <a:tailEnd type="none" w="lg" len="lg"/>
                </a:ln>
                <a:effectLst/>
              </p:spPr>
            </p:cxnSp>
            <p:cxnSp>
              <p:nvCxnSpPr>
                <p:cNvPr id="263190" name="AutoShape 22"/>
                <p:cNvCxnSpPr>
                  <a:cxnSpLocks noChangeShapeType="1"/>
                  <a:stCxn id="263187" idx="9"/>
                </p:cNvCxnSpPr>
                <p:nvPr/>
              </p:nvCxnSpPr>
              <p:spPr bwMode="auto">
                <a:xfrm flipH="1">
                  <a:off x="1920" y="2922"/>
                  <a:ext cx="36" cy="0"/>
                </a:xfrm>
                <a:prstGeom prst="straightConnector1">
                  <a:avLst/>
                </a:prstGeom>
                <a:noFill/>
                <a:ln w="12700">
                  <a:solidFill>
                    <a:schemeClr val="tx1"/>
                  </a:solidFill>
                  <a:round/>
                  <a:headEnd type="none" w="lg" len="lg"/>
                  <a:tailEnd type="none" w="lg" len="lg"/>
                </a:ln>
                <a:effectLst/>
              </p:spPr>
            </p:cxnSp>
          </p:grpSp>
          <p:grpSp>
            <p:nvGrpSpPr>
              <p:cNvPr id="263196" name="Group 28"/>
              <p:cNvGrpSpPr>
                <a:grpSpLocks/>
              </p:cNvGrpSpPr>
              <p:nvPr/>
            </p:nvGrpSpPr>
            <p:grpSpPr bwMode="auto">
              <a:xfrm>
                <a:off x="2805" y="2822"/>
                <a:ext cx="189" cy="159"/>
                <a:chOff x="1920" y="2802"/>
                <a:chExt cx="189" cy="159"/>
              </a:xfrm>
            </p:grpSpPr>
            <p:sp>
              <p:nvSpPr>
                <p:cNvPr id="263197" name="Freeform 29"/>
                <p:cNvSpPr>
                  <a:spLocks/>
                </p:cNvSpPr>
                <p:nvPr/>
              </p:nvSpPr>
              <p:spPr bwMode="auto">
                <a:xfrm>
                  <a:off x="1956" y="2832"/>
                  <a:ext cx="136" cy="96"/>
                </a:xfrm>
                <a:custGeom>
                  <a:avLst/>
                  <a:gdLst/>
                  <a:ahLst/>
                  <a:cxnLst>
                    <a:cxn ang="0">
                      <a:pos x="0" y="8"/>
                    </a:cxn>
                    <a:cxn ang="0">
                      <a:pos x="192" y="8"/>
                    </a:cxn>
                    <a:cxn ang="0">
                      <a:pos x="240" y="56"/>
                    </a:cxn>
                    <a:cxn ang="0">
                      <a:pos x="240" y="104"/>
                    </a:cxn>
                    <a:cxn ang="0">
                      <a:pos x="48" y="152"/>
                    </a:cxn>
                    <a:cxn ang="0">
                      <a:pos x="48" y="104"/>
                    </a:cxn>
                    <a:cxn ang="0">
                      <a:pos x="96" y="104"/>
                    </a:cxn>
                    <a:cxn ang="0">
                      <a:pos x="240" y="152"/>
                    </a:cxn>
                    <a:cxn ang="0">
                      <a:pos x="240" y="248"/>
                    </a:cxn>
                    <a:cxn ang="0">
                      <a:pos x="0" y="248"/>
                    </a:cxn>
                  </a:cxnLst>
                  <a:rect l="0" t="0" r="r" b="b"/>
                  <a:pathLst>
                    <a:path w="280" h="264">
                      <a:moveTo>
                        <a:pt x="0" y="8"/>
                      </a:moveTo>
                      <a:cubicBezTo>
                        <a:pt x="76" y="4"/>
                        <a:pt x="152" y="0"/>
                        <a:pt x="192" y="8"/>
                      </a:cubicBezTo>
                      <a:cubicBezTo>
                        <a:pt x="232" y="16"/>
                        <a:pt x="232" y="40"/>
                        <a:pt x="240" y="56"/>
                      </a:cubicBezTo>
                      <a:cubicBezTo>
                        <a:pt x="248" y="72"/>
                        <a:pt x="272" y="88"/>
                        <a:pt x="240" y="104"/>
                      </a:cubicBezTo>
                      <a:cubicBezTo>
                        <a:pt x="208" y="120"/>
                        <a:pt x="80" y="152"/>
                        <a:pt x="48" y="152"/>
                      </a:cubicBezTo>
                      <a:cubicBezTo>
                        <a:pt x="16" y="152"/>
                        <a:pt x="40" y="112"/>
                        <a:pt x="48" y="104"/>
                      </a:cubicBezTo>
                      <a:cubicBezTo>
                        <a:pt x="56" y="96"/>
                        <a:pt x="64" y="96"/>
                        <a:pt x="96" y="104"/>
                      </a:cubicBezTo>
                      <a:cubicBezTo>
                        <a:pt x="128" y="112"/>
                        <a:pt x="216" y="128"/>
                        <a:pt x="240" y="152"/>
                      </a:cubicBezTo>
                      <a:cubicBezTo>
                        <a:pt x="264" y="176"/>
                        <a:pt x="280" y="232"/>
                        <a:pt x="240" y="248"/>
                      </a:cubicBezTo>
                      <a:cubicBezTo>
                        <a:pt x="200" y="264"/>
                        <a:pt x="100" y="256"/>
                        <a:pt x="0" y="248"/>
                      </a:cubicBezTo>
                    </a:path>
                  </a:pathLst>
                </a:custGeom>
                <a:noFill/>
                <a:ln w="12700" cap="flat" cmpd="sng">
                  <a:solidFill>
                    <a:schemeClr val="tx1"/>
                  </a:solidFill>
                  <a:prstDash val="solid"/>
                  <a:round/>
                  <a:headEnd type="none" w="lg" len="lg"/>
                  <a:tailEnd type="none" w="lg" len="lg"/>
                </a:ln>
                <a:effectLst/>
              </p:spPr>
              <p:txBody>
                <a:bodyPr/>
                <a:lstStyle/>
                <a:p>
                  <a:endParaRPr lang="en-US"/>
                </a:p>
              </p:txBody>
            </p:sp>
            <p:sp>
              <p:nvSpPr>
                <p:cNvPr id="263198" name="Oval 30"/>
                <p:cNvSpPr>
                  <a:spLocks noChangeArrowheads="1"/>
                </p:cNvSpPr>
                <p:nvPr/>
              </p:nvSpPr>
              <p:spPr bwMode="auto">
                <a:xfrm>
                  <a:off x="1959" y="2802"/>
                  <a:ext cx="150" cy="159"/>
                </a:xfrm>
                <a:prstGeom prst="ellipse">
                  <a:avLst/>
                </a:prstGeom>
                <a:solidFill>
                  <a:srgbClr val="FFFF99">
                    <a:alpha val="30000"/>
                  </a:srgbClr>
                </a:solidFill>
                <a:ln w="12700">
                  <a:solidFill>
                    <a:schemeClr val="tx1"/>
                  </a:solidFill>
                  <a:round/>
                  <a:headEnd type="none" w="lg" len="lg"/>
                  <a:tailEnd type="none" w="lg" len="lg"/>
                </a:ln>
                <a:effectLst/>
              </p:spPr>
              <p:txBody>
                <a:bodyPr wrap="none" anchor="ctr"/>
                <a:lstStyle/>
                <a:p>
                  <a:endParaRPr lang="en-US"/>
                </a:p>
              </p:txBody>
            </p:sp>
            <p:cxnSp>
              <p:nvCxnSpPr>
                <p:cNvPr id="263199" name="AutoShape 31"/>
                <p:cNvCxnSpPr>
                  <a:cxnSpLocks noChangeShapeType="1"/>
                  <a:stCxn id="263197" idx="0"/>
                </p:cNvCxnSpPr>
                <p:nvPr/>
              </p:nvCxnSpPr>
              <p:spPr bwMode="auto">
                <a:xfrm flipH="1">
                  <a:off x="1920" y="2835"/>
                  <a:ext cx="36" cy="0"/>
                </a:xfrm>
                <a:prstGeom prst="straightConnector1">
                  <a:avLst/>
                </a:prstGeom>
                <a:noFill/>
                <a:ln w="12700">
                  <a:solidFill>
                    <a:schemeClr val="tx1"/>
                  </a:solidFill>
                  <a:round/>
                  <a:headEnd type="none" w="lg" len="lg"/>
                  <a:tailEnd type="none" w="lg" len="lg"/>
                </a:ln>
                <a:effectLst/>
              </p:spPr>
            </p:cxnSp>
            <p:cxnSp>
              <p:nvCxnSpPr>
                <p:cNvPr id="263200" name="AutoShape 32"/>
                <p:cNvCxnSpPr>
                  <a:cxnSpLocks noChangeShapeType="1"/>
                  <a:stCxn id="263197" idx="9"/>
                </p:cNvCxnSpPr>
                <p:nvPr/>
              </p:nvCxnSpPr>
              <p:spPr bwMode="auto">
                <a:xfrm flipH="1">
                  <a:off x="1920" y="2922"/>
                  <a:ext cx="36" cy="0"/>
                </a:xfrm>
                <a:prstGeom prst="straightConnector1">
                  <a:avLst/>
                </a:prstGeom>
                <a:noFill/>
                <a:ln w="12700">
                  <a:solidFill>
                    <a:schemeClr val="tx1"/>
                  </a:solidFill>
                  <a:round/>
                  <a:headEnd type="none" w="lg" len="lg"/>
                  <a:tailEnd type="none" w="lg" len="lg"/>
                </a:ln>
                <a:effectLst/>
              </p:spPr>
            </p:cxnSp>
          </p:grpSp>
          <p:sp>
            <p:nvSpPr>
              <p:cNvPr id="263202" name="Oval 34"/>
              <p:cNvSpPr>
                <a:spLocks noChangeArrowheads="1"/>
              </p:cNvSpPr>
              <p:nvPr/>
            </p:nvSpPr>
            <p:spPr bwMode="auto">
              <a:xfrm>
                <a:off x="1123" y="351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63204" name="AutoShape 36"/>
              <p:cNvCxnSpPr>
                <a:cxnSpLocks noChangeShapeType="1"/>
                <a:stCxn id="263202" idx="2"/>
              </p:cNvCxnSpPr>
              <p:nvPr/>
            </p:nvCxnSpPr>
            <p:spPr bwMode="auto">
              <a:xfrm rot="10800000">
                <a:off x="654" y="3286"/>
                <a:ext cx="469" cy="267"/>
              </a:xfrm>
              <a:prstGeom prst="bentConnector3">
                <a:avLst>
                  <a:gd name="adj1" fmla="val 100426"/>
                </a:avLst>
              </a:prstGeom>
              <a:noFill/>
              <a:ln w="12700">
                <a:solidFill>
                  <a:schemeClr val="tx1"/>
                </a:solidFill>
                <a:miter lim="800000"/>
                <a:headEnd type="none" w="lg" len="lg"/>
                <a:tailEnd type="none" w="lg" len="lg"/>
              </a:ln>
              <a:effectLst/>
            </p:spPr>
          </p:cxnSp>
          <p:cxnSp>
            <p:nvCxnSpPr>
              <p:cNvPr id="263206" name="AutoShape 38"/>
              <p:cNvCxnSpPr>
                <a:cxnSpLocks noChangeShapeType="1"/>
                <a:stCxn id="263202" idx="0"/>
              </p:cNvCxnSpPr>
              <p:nvPr/>
            </p:nvCxnSpPr>
            <p:spPr bwMode="auto">
              <a:xfrm flipH="1" flipV="1">
                <a:off x="1161" y="2926"/>
                <a:ext cx="4" cy="588"/>
              </a:xfrm>
              <a:prstGeom prst="straightConnector1">
                <a:avLst/>
              </a:prstGeom>
              <a:noFill/>
              <a:ln w="12700">
                <a:solidFill>
                  <a:schemeClr val="tx1"/>
                </a:solidFill>
                <a:round/>
                <a:headEnd type="none" w="lg" len="lg"/>
                <a:tailEnd type="none" w="lg" len="lg"/>
              </a:ln>
              <a:effectLst/>
            </p:spPr>
          </p:cxnSp>
          <p:cxnSp>
            <p:nvCxnSpPr>
              <p:cNvPr id="263207" name="AutoShape 39"/>
              <p:cNvCxnSpPr>
                <a:cxnSpLocks noChangeShapeType="1"/>
                <a:stCxn id="263184" idx="4"/>
              </p:cNvCxnSpPr>
              <p:nvPr/>
            </p:nvCxnSpPr>
            <p:spPr bwMode="auto">
              <a:xfrm>
                <a:off x="1165" y="2429"/>
                <a:ext cx="0" cy="410"/>
              </a:xfrm>
              <a:prstGeom prst="straightConnector1">
                <a:avLst/>
              </a:prstGeom>
              <a:noFill/>
              <a:ln w="12700">
                <a:solidFill>
                  <a:schemeClr val="tx1"/>
                </a:solidFill>
                <a:round/>
                <a:headEnd type="none" w="lg" len="lg"/>
                <a:tailEnd type="none" w="lg" len="lg"/>
              </a:ln>
              <a:effectLst/>
            </p:spPr>
          </p:cxnSp>
          <p:cxnSp>
            <p:nvCxnSpPr>
              <p:cNvPr id="263211" name="AutoShape 43"/>
              <p:cNvCxnSpPr>
                <a:cxnSpLocks noChangeShapeType="1"/>
                <a:stCxn id="263296" idx="6"/>
              </p:cNvCxnSpPr>
              <p:nvPr/>
            </p:nvCxnSpPr>
            <p:spPr bwMode="auto">
              <a:xfrm flipV="1">
                <a:off x="2501" y="2942"/>
                <a:ext cx="305" cy="616"/>
              </a:xfrm>
              <a:prstGeom prst="bentConnector2">
                <a:avLst/>
              </a:prstGeom>
              <a:noFill/>
              <a:ln w="12700">
                <a:solidFill>
                  <a:schemeClr val="tx1"/>
                </a:solidFill>
                <a:miter lim="800000"/>
                <a:headEnd type="none" w="lg" len="lg"/>
                <a:tailEnd type="none" w="lg" len="lg"/>
              </a:ln>
              <a:effectLst/>
            </p:spPr>
          </p:cxnSp>
          <p:cxnSp>
            <p:nvCxnSpPr>
              <p:cNvPr id="263212" name="AutoShape 44"/>
              <p:cNvCxnSpPr>
                <a:cxnSpLocks noChangeShapeType="1"/>
                <a:stCxn id="263295" idx="6"/>
              </p:cNvCxnSpPr>
              <p:nvPr/>
            </p:nvCxnSpPr>
            <p:spPr bwMode="auto">
              <a:xfrm>
                <a:off x="2501" y="2395"/>
                <a:ext cx="304" cy="457"/>
              </a:xfrm>
              <a:prstGeom prst="bentConnector2">
                <a:avLst/>
              </a:prstGeom>
              <a:noFill/>
              <a:ln w="12700">
                <a:solidFill>
                  <a:schemeClr val="tx1"/>
                </a:solidFill>
                <a:miter lim="800000"/>
                <a:headEnd type="none" w="lg" len="lg"/>
                <a:tailEnd type="none" w="lg" len="lg"/>
              </a:ln>
              <a:effectLst/>
            </p:spPr>
          </p:cxnSp>
          <p:sp>
            <p:nvSpPr>
              <p:cNvPr id="263213" name="Line 45"/>
              <p:cNvSpPr>
                <a:spLocks noChangeShapeType="1"/>
              </p:cNvSpPr>
              <p:nvPr/>
            </p:nvSpPr>
            <p:spPr bwMode="auto">
              <a:xfrm>
                <a:off x="702" y="2351"/>
                <a:ext cx="216" cy="0"/>
              </a:xfrm>
              <a:prstGeom prst="line">
                <a:avLst/>
              </a:prstGeom>
              <a:noFill/>
              <a:ln w="12700">
                <a:solidFill>
                  <a:schemeClr val="tx1"/>
                </a:solidFill>
                <a:round/>
                <a:headEnd type="none" w="lg" len="lg"/>
                <a:tailEnd type="stealth" w="lg" len="lg"/>
              </a:ln>
              <a:effectLst/>
            </p:spPr>
            <p:txBody>
              <a:bodyPr/>
              <a:lstStyle/>
              <a:p>
                <a:endParaRPr lang="en-US"/>
              </a:p>
            </p:txBody>
          </p:sp>
          <p:sp>
            <p:nvSpPr>
              <p:cNvPr id="263214" name="Line 46"/>
              <p:cNvSpPr>
                <a:spLocks noChangeShapeType="1"/>
              </p:cNvSpPr>
              <p:nvPr/>
            </p:nvSpPr>
            <p:spPr bwMode="auto">
              <a:xfrm flipH="1">
                <a:off x="767" y="3514"/>
                <a:ext cx="199" cy="0"/>
              </a:xfrm>
              <a:prstGeom prst="line">
                <a:avLst/>
              </a:prstGeom>
              <a:noFill/>
              <a:ln w="12700">
                <a:solidFill>
                  <a:schemeClr val="tx1"/>
                </a:solidFill>
                <a:round/>
                <a:headEnd type="none" w="lg" len="lg"/>
                <a:tailEnd type="stealth" w="lg" len="lg"/>
              </a:ln>
              <a:effectLst/>
            </p:spPr>
            <p:txBody>
              <a:bodyPr/>
              <a:lstStyle/>
              <a:p>
                <a:endParaRPr lang="en-US"/>
              </a:p>
            </p:txBody>
          </p:sp>
          <p:sp>
            <p:nvSpPr>
              <p:cNvPr id="263217" name="Text Box 49"/>
              <p:cNvSpPr txBox="1">
                <a:spLocks noChangeArrowheads="1"/>
              </p:cNvSpPr>
              <p:nvPr/>
            </p:nvSpPr>
            <p:spPr bwMode="auto">
              <a:xfrm>
                <a:off x="710" y="2112"/>
                <a:ext cx="160" cy="250"/>
              </a:xfrm>
              <a:prstGeom prst="rect">
                <a:avLst/>
              </a:prstGeom>
              <a:noFill/>
              <a:ln w="12700">
                <a:noFill/>
                <a:miter lim="800000"/>
                <a:headEnd type="none" w="lg" len="lg"/>
                <a:tailEnd type="none" w="lg" len="lg"/>
              </a:ln>
              <a:effectLst/>
            </p:spPr>
            <p:txBody>
              <a:bodyPr wrap="none">
                <a:spAutoFit/>
              </a:bodyPr>
              <a:lstStyle/>
              <a:p>
                <a:r>
                  <a:rPr lang="en-US" sz="2000" b="1" i="1"/>
                  <a:t>i</a:t>
                </a:r>
              </a:p>
            </p:txBody>
          </p:sp>
          <p:sp>
            <p:nvSpPr>
              <p:cNvPr id="263218" name="Text Box 50"/>
              <p:cNvSpPr txBox="1">
                <a:spLocks noChangeArrowheads="1"/>
              </p:cNvSpPr>
              <p:nvPr/>
            </p:nvSpPr>
            <p:spPr bwMode="auto">
              <a:xfrm>
                <a:off x="806" y="3274"/>
                <a:ext cx="160" cy="250"/>
              </a:xfrm>
              <a:prstGeom prst="rect">
                <a:avLst/>
              </a:prstGeom>
              <a:noFill/>
              <a:ln w="12700">
                <a:noFill/>
                <a:miter lim="800000"/>
                <a:headEnd type="none" w="lg" len="lg"/>
                <a:tailEnd type="none" w="lg" len="lg"/>
              </a:ln>
              <a:effectLst/>
            </p:spPr>
            <p:txBody>
              <a:bodyPr wrap="none">
                <a:spAutoFit/>
              </a:bodyPr>
              <a:lstStyle/>
              <a:p>
                <a:r>
                  <a:rPr lang="en-US" sz="2000" b="1" i="1"/>
                  <a:t>i</a:t>
                </a:r>
              </a:p>
            </p:txBody>
          </p:sp>
          <p:sp>
            <p:nvSpPr>
              <p:cNvPr id="263219" name="Line 51"/>
              <p:cNvSpPr>
                <a:spLocks noChangeShapeType="1"/>
              </p:cNvSpPr>
              <p:nvPr/>
            </p:nvSpPr>
            <p:spPr bwMode="auto">
              <a:xfrm>
                <a:off x="1123" y="2506"/>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263220" name="Text Box 52"/>
              <p:cNvSpPr txBox="1">
                <a:spLocks noChangeArrowheads="1"/>
              </p:cNvSpPr>
              <p:nvPr/>
            </p:nvSpPr>
            <p:spPr bwMode="auto">
              <a:xfrm>
                <a:off x="918" y="2488"/>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grpSp>
            <p:nvGrpSpPr>
              <p:cNvPr id="263253" name="Group 85"/>
              <p:cNvGrpSpPr>
                <a:grpSpLocks/>
              </p:cNvGrpSpPr>
              <p:nvPr/>
            </p:nvGrpSpPr>
            <p:grpSpPr bwMode="auto">
              <a:xfrm>
                <a:off x="1206" y="2351"/>
                <a:ext cx="468" cy="1240"/>
                <a:chOff x="1206" y="2351"/>
                <a:chExt cx="468" cy="1240"/>
              </a:xfrm>
            </p:grpSpPr>
            <p:cxnSp>
              <p:nvCxnSpPr>
                <p:cNvPr id="263209" name="AutoShape 41"/>
                <p:cNvCxnSpPr>
                  <a:cxnSpLocks noChangeShapeType="1"/>
                  <a:stCxn id="263201" idx="4"/>
                </p:cNvCxnSpPr>
                <p:nvPr/>
              </p:nvCxnSpPr>
              <p:spPr bwMode="auto">
                <a:xfrm>
                  <a:off x="1488" y="2428"/>
                  <a:ext cx="0" cy="427"/>
                </a:xfrm>
                <a:prstGeom prst="straightConnector1">
                  <a:avLst/>
                </a:prstGeom>
                <a:noFill/>
                <a:ln w="12700">
                  <a:solidFill>
                    <a:schemeClr val="tx1"/>
                  </a:solidFill>
                  <a:round/>
                  <a:headEnd type="none" w="lg" len="lg"/>
                  <a:tailEnd type="none" w="lg" len="lg"/>
                </a:ln>
                <a:effectLst/>
              </p:spPr>
            </p:cxnSp>
            <p:grpSp>
              <p:nvGrpSpPr>
                <p:cNvPr id="263238" name="Group 70"/>
                <p:cNvGrpSpPr>
                  <a:grpSpLocks/>
                </p:cNvGrpSpPr>
                <p:nvPr/>
              </p:nvGrpSpPr>
              <p:grpSpPr bwMode="auto">
                <a:xfrm>
                  <a:off x="1206" y="2351"/>
                  <a:ext cx="468" cy="1240"/>
                  <a:chOff x="1206" y="2351"/>
                  <a:chExt cx="468" cy="1240"/>
                </a:xfrm>
              </p:grpSpPr>
              <p:grpSp>
                <p:nvGrpSpPr>
                  <p:cNvPr id="263191" name="Group 23"/>
                  <p:cNvGrpSpPr>
                    <a:grpSpLocks/>
                  </p:cNvGrpSpPr>
                  <p:nvPr/>
                </p:nvGrpSpPr>
                <p:grpSpPr bwMode="auto">
                  <a:xfrm>
                    <a:off x="1485" y="2822"/>
                    <a:ext cx="189" cy="159"/>
                    <a:chOff x="1920" y="2802"/>
                    <a:chExt cx="189" cy="159"/>
                  </a:xfrm>
                </p:grpSpPr>
                <p:sp>
                  <p:nvSpPr>
                    <p:cNvPr id="263192" name="Freeform 24"/>
                    <p:cNvSpPr>
                      <a:spLocks/>
                    </p:cNvSpPr>
                    <p:nvPr/>
                  </p:nvSpPr>
                  <p:spPr bwMode="auto">
                    <a:xfrm>
                      <a:off x="1956" y="2832"/>
                      <a:ext cx="136" cy="96"/>
                    </a:xfrm>
                    <a:custGeom>
                      <a:avLst/>
                      <a:gdLst/>
                      <a:ahLst/>
                      <a:cxnLst>
                        <a:cxn ang="0">
                          <a:pos x="0" y="8"/>
                        </a:cxn>
                        <a:cxn ang="0">
                          <a:pos x="192" y="8"/>
                        </a:cxn>
                        <a:cxn ang="0">
                          <a:pos x="240" y="56"/>
                        </a:cxn>
                        <a:cxn ang="0">
                          <a:pos x="240" y="104"/>
                        </a:cxn>
                        <a:cxn ang="0">
                          <a:pos x="48" y="152"/>
                        </a:cxn>
                        <a:cxn ang="0">
                          <a:pos x="48" y="104"/>
                        </a:cxn>
                        <a:cxn ang="0">
                          <a:pos x="96" y="104"/>
                        </a:cxn>
                        <a:cxn ang="0">
                          <a:pos x="240" y="152"/>
                        </a:cxn>
                        <a:cxn ang="0">
                          <a:pos x="240" y="248"/>
                        </a:cxn>
                        <a:cxn ang="0">
                          <a:pos x="0" y="248"/>
                        </a:cxn>
                      </a:cxnLst>
                      <a:rect l="0" t="0" r="r" b="b"/>
                      <a:pathLst>
                        <a:path w="280" h="264">
                          <a:moveTo>
                            <a:pt x="0" y="8"/>
                          </a:moveTo>
                          <a:cubicBezTo>
                            <a:pt x="76" y="4"/>
                            <a:pt x="152" y="0"/>
                            <a:pt x="192" y="8"/>
                          </a:cubicBezTo>
                          <a:cubicBezTo>
                            <a:pt x="232" y="16"/>
                            <a:pt x="232" y="40"/>
                            <a:pt x="240" y="56"/>
                          </a:cubicBezTo>
                          <a:cubicBezTo>
                            <a:pt x="248" y="72"/>
                            <a:pt x="272" y="88"/>
                            <a:pt x="240" y="104"/>
                          </a:cubicBezTo>
                          <a:cubicBezTo>
                            <a:pt x="208" y="120"/>
                            <a:pt x="80" y="152"/>
                            <a:pt x="48" y="152"/>
                          </a:cubicBezTo>
                          <a:cubicBezTo>
                            <a:pt x="16" y="152"/>
                            <a:pt x="40" y="112"/>
                            <a:pt x="48" y="104"/>
                          </a:cubicBezTo>
                          <a:cubicBezTo>
                            <a:pt x="56" y="96"/>
                            <a:pt x="64" y="96"/>
                            <a:pt x="96" y="104"/>
                          </a:cubicBezTo>
                          <a:cubicBezTo>
                            <a:pt x="128" y="112"/>
                            <a:pt x="216" y="128"/>
                            <a:pt x="240" y="152"/>
                          </a:cubicBezTo>
                          <a:cubicBezTo>
                            <a:pt x="264" y="176"/>
                            <a:pt x="280" y="232"/>
                            <a:pt x="240" y="248"/>
                          </a:cubicBezTo>
                          <a:cubicBezTo>
                            <a:pt x="200" y="264"/>
                            <a:pt x="100" y="256"/>
                            <a:pt x="0" y="248"/>
                          </a:cubicBezTo>
                        </a:path>
                      </a:pathLst>
                    </a:custGeom>
                    <a:noFill/>
                    <a:ln w="12700" cap="flat" cmpd="sng">
                      <a:solidFill>
                        <a:schemeClr val="tx1"/>
                      </a:solidFill>
                      <a:prstDash val="solid"/>
                      <a:round/>
                      <a:headEnd type="none" w="lg" len="lg"/>
                      <a:tailEnd type="none" w="lg" len="lg"/>
                    </a:ln>
                    <a:effectLst/>
                  </p:spPr>
                  <p:txBody>
                    <a:bodyPr/>
                    <a:lstStyle/>
                    <a:p>
                      <a:endParaRPr lang="en-US"/>
                    </a:p>
                  </p:txBody>
                </p:sp>
                <p:sp>
                  <p:nvSpPr>
                    <p:cNvPr id="263193" name="Oval 25"/>
                    <p:cNvSpPr>
                      <a:spLocks noChangeArrowheads="1"/>
                    </p:cNvSpPr>
                    <p:nvPr/>
                  </p:nvSpPr>
                  <p:spPr bwMode="auto">
                    <a:xfrm>
                      <a:off x="1959" y="2802"/>
                      <a:ext cx="150" cy="159"/>
                    </a:xfrm>
                    <a:prstGeom prst="ellipse">
                      <a:avLst/>
                    </a:prstGeom>
                    <a:solidFill>
                      <a:srgbClr val="FFFF99">
                        <a:alpha val="30000"/>
                      </a:srgbClr>
                    </a:solidFill>
                    <a:ln w="12700">
                      <a:solidFill>
                        <a:schemeClr val="tx1"/>
                      </a:solidFill>
                      <a:round/>
                      <a:headEnd type="none" w="lg" len="lg"/>
                      <a:tailEnd type="none" w="lg" len="lg"/>
                    </a:ln>
                    <a:effectLst/>
                  </p:spPr>
                  <p:txBody>
                    <a:bodyPr wrap="none" anchor="ctr"/>
                    <a:lstStyle/>
                    <a:p>
                      <a:endParaRPr lang="en-US"/>
                    </a:p>
                  </p:txBody>
                </p:sp>
                <p:cxnSp>
                  <p:nvCxnSpPr>
                    <p:cNvPr id="263194" name="AutoShape 26"/>
                    <p:cNvCxnSpPr>
                      <a:cxnSpLocks noChangeShapeType="1"/>
                      <a:stCxn id="263192" idx="0"/>
                    </p:cNvCxnSpPr>
                    <p:nvPr/>
                  </p:nvCxnSpPr>
                  <p:spPr bwMode="auto">
                    <a:xfrm flipH="1">
                      <a:off x="1920" y="2835"/>
                      <a:ext cx="36" cy="0"/>
                    </a:xfrm>
                    <a:prstGeom prst="straightConnector1">
                      <a:avLst/>
                    </a:prstGeom>
                    <a:noFill/>
                    <a:ln w="12700">
                      <a:solidFill>
                        <a:schemeClr val="tx1"/>
                      </a:solidFill>
                      <a:round/>
                      <a:headEnd type="none" w="lg" len="lg"/>
                      <a:tailEnd type="none" w="lg" len="lg"/>
                    </a:ln>
                    <a:effectLst/>
                  </p:spPr>
                </p:cxnSp>
                <p:cxnSp>
                  <p:nvCxnSpPr>
                    <p:cNvPr id="263195" name="AutoShape 27"/>
                    <p:cNvCxnSpPr>
                      <a:cxnSpLocks noChangeShapeType="1"/>
                      <a:stCxn id="263192" idx="9"/>
                    </p:cNvCxnSpPr>
                    <p:nvPr/>
                  </p:nvCxnSpPr>
                  <p:spPr bwMode="auto">
                    <a:xfrm flipH="1">
                      <a:off x="1920" y="2922"/>
                      <a:ext cx="36" cy="0"/>
                    </a:xfrm>
                    <a:prstGeom prst="straightConnector1">
                      <a:avLst/>
                    </a:prstGeom>
                    <a:noFill/>
                    <a:ln w="12700">
                      <a:solidFill>
                        <a:schemeClr val="tx1"/>
                      </a:solidFill>
                      <a:round/>
                      <a:headEnd type="none" w="lg" len="lg"/>
                      <a:tailEnd type="none" w="lg" len="lg"/>
                    </a:ln>
                    <a:effectLst/>
                  </p:spPr>
                </p:cxnSp>
              </p:grpSp>
              <p:grpSp>
                <p:nvGrpSpPr>
                  <p:cNvPr id="263229" name="Group 61"/>
                  <p:cNvGrpSpPr>
                    <a:grpSpLocks/>
                  </p:cNvGrpSpPr>
                  <p:nvPr/>
                </p:nvGrpSpPr>
                <p:grpSpPr bwMode="auto">
                  <a:xfrm>
                    <a:off x="1206" y="2351"/>
                    <a:ext cx="323" cy="1240"/>
                    <a:chOff x="1206" y="2351"/>
                    <a:chExt cx="323" cy="1240"/>
                  </a:xfrm>
                </p:grpSpPr>
                <p:sp>
                  <p:nvSpPr>
                    <p:cNvPr id="263201" name="Oval 33"/>
                    <p:cNvSpPr>
                      <a:spLocks noChangeArrowheads="1"/>
                    </p:cNvSpPr>
                    <p:nvPr/>
                  </p:nvSpPr>
                  <p:spPr bwMode="auto">
                    <a:xfrm>
                      <a:off x="1446" y="235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263203" name="Oval 35"/>
                    <p:cNvSpPr>
                      <a:spLocks noChangeArrowheads="1"/>
                    </p:cNvSpPr>
                    <p:nvPr/>
                  </p:nvSpPr>
                  <p:spPr bwMode="auto">
                    <a:xfrm>
                      <a:off x="1446" y="351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63205" name="AutoShape 37"/>
                    <p:cNvCxnSpPr>
                      <a:cxnSpLocks noChangeShapeType="1"/>
                      <a:stCxn id="263202" idx="6"/>
                      <a:endCxn id="263203" idx="2"/>
                    </p:cNvCxnSpPr>
                    <p:nvPr/>
                  </p:nvCxnSpPr>
                  <p:spPr bwMode="auto">
                    <a:xfrm>
                      <a:off x="1206" y="3553"/>
                      <a:ext cx="240" cy="0"/>
                    </a:xfrm>
                    <a:prstGeom prst="straightConnector1">
                      <a:avLst/>
                    </a:prstGeom>
                    <a:noFill/>
                    <a:ln w="12700">
                      <a:solidFill>
                        <a:schemeClr val="tx1"/>
                      </a:solidFill>
                      <a:round/>
                      <a:headEnd type="none" w="lg" len="lg"/>
                      <a:tailEnd type="none" w="lg" len="lg"/>
                    </a:ln>
                    <a:effectLst/>
                  </p:spPr>
                </p:cxnSp>
                <p:cxnSp>
                  <p:nvCxnSpPr>
                    <p:cNvPr id="263208" name="AutoShape 40"/>
                    <p:cNvCxnSpPr>
                      <a:cxnSpLocks noChangeShapeType="1"/>
                      <a:stCxn id="263184" idx="6"/>
                      <a:endCxn id="263201" idx="2"/>
                    </p:cNvCxnSpPr>
                    <p:nvPr/>
                  </p:nvCxnSpPr>
                  <p:spPr bwMode="auto">
                    <a:xfrm flipV="1">
                      <a:off x="1206" y="2390"/>
                      <a:ext cx="240" cy="1"/>
                    </a:xfrm>
                    <a:prstGeom prst="straightConnector1">
                      <a:avLst/>
                    </a:prstGeom>
                    <a:noFill/>
                    <a:ln w="12700">
                      <a:solidFill>
                        <a:schemeClr val="tx1"/>
                      </a:solidFill>
                      <a:round/>
                      <a:headEnd type="none" w="lg" len="lg"/>
                      <a:tailEnd type="none" w="lg" len="lg"/>
                    </a:ln>
                    <a:effectLst/>
                  </p:spPr>
                </p:cxnSp>
                <p:cxnSp>
                  <p:nvCxnSpPr>
                    <p:cNvPr id="263210" name="AutoShape 42"/>
                    <p:cNvCxnSpPr>
                      <a:cxnSpLocks noChangeShapeType="1"/>
                      <a:stCxn id="263203" idx="0"/>
                    </p:cNvCxnSpPr>
                    <p:nvPr/>
                  </p:nvCxnSpPr>
                  <p:spPr bwMode="auto">
                    <a:xfrm flipH="1" flipV="1">
                      <a:off x="1485" y="2942"/>
                      <a:ext cx="3" cy="572"/>
                    </a:xfrm>
                    <a:prstGeom prst="straightConnector1">
                      <a:avLst/>
                    </a:prstGeom>
                    <a:noFill/>
                    <a:ln w="12700">
                      <a:solidFill>
                        <a:schemeClr val="tx1"/>
                      </a:solidFill>
                      <a:round/>
                      <a:headEnd type="none" w="lg" len="lg"/>
                      <a:tailEnd type="none" w="lg" len="lg"/>
                    </a:ln>
                    <a:effectLst/>
                  </p:spPr>
                </p:cxnSp>
                <p:sp>
                  <p:nvSpPr>
                    <p:cNvPr id="263221" name="Line 53"/>
                    <p:cNvSpPr>
                      <a:spLocks noChangeShapeType="1"/>
                    </p:cNvSpPr>
                    <p:nvPr/>
                  </p:nvSpPr>
                  <p:spPr bwMode="auto">
                    <a:xfrm>
                      <a:off x="1446" y="2524"/>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263222" name="Text Box 54"/>
                    <p:cNvSpPr txBox="1">
                      <a:spLocks noChangeArrowheads="1"/>
                    </p:cNvSpPr>
                    <p:nvPr/>
                  </p:nvSpPr>
                  <p:spPr bwMode="auto">
                    <a:xfrm>
                      <a:off x="1241" y="2506"/>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grpSp>
            </p:grpSp>
          </p:grpSp>
          <p:sp>
            <p:nvSpPr>
              <p:cNvPr id="263223" name="Line 55"/>
              <p:cNvSpPr>
                <a:spLocks noChangeShapeType="1"/>
              </p:cNvSpPr>
              <p:nvPr/>
            </p:nvSpPr>
            <p:spPr bwMode="auto">
              <a:xfrm>
                <a:off x="2760" y="2515"/>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263224" name="Text Box 56"/>
              <p:cNvSpPr txBox="1">
                <a:spLocks noChangeArrowheads="1"/>
              </p:cNvSpPr>
              <p:nvPr/>
            </p:nvSpPr>
            <p:spPr bwMode="auto">
              <a:xfrm>
                <a:off x="2555" y="2497"/>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6</a:t>
                </a:r>
              </a:p>
            </p:txBody>
          </p:sp>
          <p:grpSp>
            <p:nvGrpSpPr>
              <p:cNvPr id="263254" name="Group 86"/>
              <p:cNvGrpSpPr>
                <a:grpSpLocks/>
              </p:cNvGrpSpPr>
              <p:nvPr/>
            </p:nvGrpSpPr>
            <p:grpSpPr bwMode="auto">
              <a:xfrm>
                <a:off x="1530" y="2352"/>
                <a:ext cx="468" cy="1240"/>
                <a:chOff x="1206" y="2351"/>
                <a:chExt cx="468" cy="1240"/>
              </a:xfrm>
            </p:grpSpPr>
            <p:cxnSp>
              <p:nvCxnSpPr>
                <p:cNvPr id="263255" name="AutoShape 87"/>
                <p:cNvCxnSpPr>
                  <a:cxnSpLocks noChangeShapeType="1"/>
                  <a:stCxn id="263263" idx="4"/>
                </p:cNvCxnSpPr>
                <p:nvPr/>
              </p:nvCxnSpPr>
              <p:spPr bwMode="auto">
                <a:xfrm>
                  <a:off x="1488" y="2428"/>
                  <a:ext cx="0" cy="427"/>
                </a:xfrm>
                <a:prstGeom prst="straightConnector1">
                  <a:avLst/>
                </a:prstGeom>
                <a:noFill/>
                <a:ln w="12700">
                  <a:solidFill>
                    <a:schemeClr val="tx1"/>
                  </a:solidFill>
                  <a:round/>
                  <a:headEnd type="none" w="lg" len="lg"/>
                  <a:tailEnd type="none" w="lg" len="lg"/>
                </a:ln>
                <a:effectLst/>
              </p:spPr>
            </p:cxnSp>
            <p:grpSp>
              <p:nvGrpSpPr>
                <p:cNvPr id="263256" name="Group 88"/>
                <p:cNvGrpSpPr>
                  <a:grpSpLocks/>
                </p:cNvGrpSpPr>
                <p:nvPr/>
              </p:nvGrpSpPr>
              <p:grpSpPr bwMode="auto">
                <a:xfrm>
                  <a:off x="1206" y="2351"/>
                  <a:ext cx="468" cy="1240"/>
                  <a:chOff x="1206" y="2351"/>
                  <a:chExt cx="468" cy="1240"/>
                </a:xfrm>
              </p:grpSpPr>
              <p:grpSp>
                <p:nvGrpSpPr>
                  <p:cNvPr id="263257" name="Group 89"/>
                  <p:cNvGrpSpPr>
                    <a:grpSpLocks/>
                  </p:cNvGrpSpPr>
                  <p:nvPr/>
                </p:nvGrpSpPr>
                <p:grpSpPr bwMode="auto">
                  <a:xfrm>
                    <a:off x="1485" y="2822"/>
                    <a:ext cx="189" cy="159"/>
                    <a:chOff x="1920" y="2802"/>
                    <a:chExt cx="189" cy="159"/>
                  </a:xfrm>
                </p:grpSpPr>
                <p:sp>
                  <p:nvSpPr>
                    <p:cNvPr id="263258" name="Freeform 90"/>
                    <p:cNvSpPr>
                      <a:spLocks/>
                    </p:cNvSpPr>
                    <p:nvPr/>
                  </p:nvSpPr>
                  <p:spPr bwMode="auto">
                    <a:xfrm>
                      <a:off x="1956" y="2832"/>
                      <a:ext cx="136" cy="96"/>
                    </a:xfrm>
                    <a:custGeom>
                      <a:avLst/>
                      <a:gdLst/>
                      <a:ahLst/>
                      <a:cxnLst>
                        <a:cxn ang="0">
                          <a:pos x="0" y="8"/>
                        </a:cxn>
                        <a:cxn ang="0">
                          <a:pos x="192" y="8"/>
                        </a:cxn>
                        <a:cxn ang="0">
                          <a:pos x="240" y="56"/>
                        </a:cxn>
                        <a:cxn ang="0">
                          <a:pos x="240" y="104"/>
                        </a:cxn>
                        <a:cxn ang="0">
                          <a:pos x="48" y="152"/>
                        </a:cxn>
                        <a:cxn ang="0">
                          <a:pos x="48" y="104"/>
                        </a:cxn>
                        <a:cxn ang="0">
                          <a:pos x="96" y="104"/>
                        </a:cxn>
                        <a:cxn ang="0">
                          <a:pos x="240" y="152"/>
                        </a:cxn>
                        <a:cxn ang="0">
                          <a:pos x="240" y="248"/>
                        </a:cxn>
                        <a:cxn ang="0">
                          <a:pos x="0" y="248"/>
                        </a:cxn>
                      </a:cxnLst>
                      <a:rect l="0" t="0" r="r" b="b"/>
                      <a:pathLst>
                        <a:path w="280" h="264">
                          <a:moveTo>
                            <a:pt x="0" y="8"/>
                          </a:moveTo>
                          <a:cubicBezTo>
                            <a:pt x="76" y="4"/>
                            <a:pt x="152" y="0"/>
                            <a:pt x="192" y="8"/>
                          </a:cubicBezTo>
                          <a:cubicBezTo>
                            <a:pt x="232" y="16"/>
                            <a:pt x="232" y="40"/>
                            <a:pt x="240" y="56"/>
                          </a:cubicBezTo>
                          <a:cubicBezTo>
                            <a:pt x="248" y="72"/>
                            <a:pt x="272" y="88"/>
                            <a:pt x="240" y="104"/>
                          </a:cubicBezTo>
                          <a:cubicBezTo>
                            <a:pt x="208" y="120"/>
                            <a:pt x="80" y="152"/>
                            <a:pt x="48" y="152"/>
                          </a:cubicBezTo>
                          <a:cubicBezTo>
                            <a:pt x="16" y="152"/>
                            <a:pt x="40" y="112"/>
                            <a:pt x="48" y="104"/>
                          </a:cubicBezTo>
                          <a:cubicBezTo>
                            <a:pt x="56" y="96"/>
                            <a:pt x="64" y="96"/>
                            <a:pt x="96" y="104"/>
                          </a:cubicBezTo>
                          <a:cubicBezTo>
                            <a:pt x="128" y="112"/>
                            <a:pt x="216" y="128"/>
                            <a:pt x="240" y="152"/>
                          </a:cubicBezTo>
                          <a:cubicBezTo>
                            <a:pt x="264" y="176"/>
                            <a:pt x="280" y="232"/>
                            <a:pt x="240" y="248"/>
                          </a:cubicBezTo>
                          <a:cubicBezTo>
                            <a:pt x="200" y="264"/>
                            <a:pt x="100" y="256"/>
                            <a:pt x="0" y="248"/>
                          </a:cubicBezTo>
                        </a:path>
                      </a:pathLst>
                    </a:custGeom>
                    <a:noFill/>
                    <a:ln w="12700" cap="flat" cmpd="sng">
                      <a:solidFill>
                        <a:schemeClr val="tx1"/>
                      </a:solidFill>
                      <a:prstDash val="solid"/>
                      <a:round/>
                      <a:headEnd type="none" w="lg" len="lg"/>
                      <a:tailEnd type="none" w="lg" len="lg"/>
                    </a:ln>
                    <a:effectLst/>
                  </p:spPr>
                  <p:txBody>
                    <a:bodyPr/>
                    <a:lstStyle/>
                    <a:p>
                      <a:endParaRPr lang="en-US"/>
                    </a:p>
                  </p:txBody>
                </p:sp>
                <p:sp>
                  <p:nvSpPr>
                    <p:cNvPr id="263259" name="Oval 91"/>
                    <p:cNvSpPr>
                      <a:spLocks noChangeArrowheads="1"/>
                    </p:cNvSpPr>
                    <p:nvPr/>
                  </p:nvSpPr>
                  <p:spPr bwMode="auto">
                    <a:xfrm>
                      <a:off x="1959" y="2802"/>
                      <a:ext cx="150" cy="159"/>
                    </a:xfrm>
                    <a:prstGeom prst="ellipse">
                      <a:avLst/>
                    </a:prstGeom>
                    <a:solidFill>
                      <a:srgbClr val="FFFF99">
                        <a:alpha val="30000"/>
                      </a:srgbClr>
                    </a:solidFill>
                    <a:ln w="12700">
                      <a:solidFill>
                        <a:schemeClr val="tx1"/>
                      </a:solidFill>
                      <a:round/>
                      <a:headEnd type="none" w="lg" len="lg"/>
                      <a:tailEnd type="none" w="lg" len="lg"/>
                    </a:ln>
                    <a:effectLst/>
                  </p:spPr>
                  <p:txBody>
                    <a:bodyPr wrap="none" anchor="ctr"/>
                    <a:lstStyle/>
                    <a:p>
                      <a:endParaRPr lang="en-US"/>
                    </a:p>
                  </p:txBody>
                </p:sp>
                <p:cxnSp>
                  <p:nvCxnSpPr>
                    <p:cNvPr id="263260" name="AutoShape 92"/>
                    <p:cNvCxnSpPr>
                      <a:cxnSpLocks noChangeShapeType="1"/>
                      <a:stCxn id="263258" idx="0"/>
                    </p:cNvCxnSpPr>
                    <p:nvPr/>
                  </p:nvCxnSpPr>
                  <p:spPr bwMode="auto">
                    <a:xfrm flipH="1">
                      <a:off x="1920" y="2835"/>
                      <a:ext cx="36" cy="0"/>
                    </a:xfrm>
                    <a:prstGeom prst="straightConnector1">
                      <a:avLst/>
                    </a:prstGeom>
                    <a:noFill/>
                    <a:ln w="12700">
                      <a:solidFill>
                        <a:schemeClr val="tx1"/>
                      </a:solidFill>
                      <a:round/>
                      <a:headEnd type="none" w="lg" len="lg"/>
                      <a:tailEnd type="none" w="lg" len="lg"/>
                    </a:ln>
                    <a:effectLst/>
                  </p:spPr>
                </p:cxnSp>
                <p:cxnSp>
                  <p:nvCxnSpPr>
                    <p:cNvPr id="263261" name="AutoShape 93"/>
                    <p:cNvCxnSpPr>
                      <a:cxnSpLocks noChangeShapeType="1"/>
                      <a:stCxn id="263258" idx="9"/>
                    </p:cNvCxnSpPr>
                    <p:nvPr/>
                  </p:nvCxnSpPr>
                  <p:spPr bwMode="auto">
                    <a:xfrm flipH="1">
                      <a:off x="1920" y="2922"/>
                      <a:ext cx="36" cy="0"/>
                    </a:xfrm>
                    <a:prstGeom prst="straightConnector1">
                      <a:avLst/>
                    </a:prstGeom>
                    <a:noFill/>
                    <a:ln w="12700">
                      <a:solidFill>
                        <a:schemeClr val="tx1"/>
                      </a:solidFill>
                      <a:round/>
                      <a:headEnd type="none" w="lg" len="lg"/>
                      <a:tailEnd type="none" w="lg" len="lg"/>
                    </a:ln>
                    <a:effectLst/>
                  </p:spPr>
                </p:cxnSp>
              </p:grpSp>
              <p:grpSp>
                <p:nvGrpSpPr>
                  <p:cNvPr id="263262" name="Group 94"/>
                  <p:cNvGrpSpPr>
                    <a:grpSpLocks/>
                  </p:cNvGrpSpPr>
                  <p:nvPr/>
                </p:nvGrpSpPr>
                <p:grpSpPr bwMode="auto">
                  <a:xfrm>
                    <a:off x="1206" y="2351"/>
                    <a:ext cx="323" cy="1240"/>
                    <a:chOff x="1206" y="2351"/>
                    <a:chExt cx="323" cy="1240"/>
                  </a:xfrm>
                </p:grpSpPr>
                <p:sp>
                  <p:nvSpPr>
                    <p:cNvPr id="263263" name="Oval 95"/>
                    <p:cNvSpPr>
                      <a:spLocks noChangeArrowheads="1"/>
                    </p:cNvSpPr>
                    <p:nvPr/>
                  </p:nvSpPr>
                  <p:spPr bwMode="auto">
                    <a:xfrm>
                      <a:off x="1446" y="235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263264" name="Oval 96"/>
                    <p:cNvSpPr>
                      <a:spLocks noChangeArrowheads="1"/>
                    </p:cNvSpPr>
                    <p:nvPr/>
                  </p:nvSpPr>
                  <p:spPr bwMode="auto">
                    <a:xfrm>
                      <a:off x="1446" y="351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63265" name="AutoShape 97"/>
                    <p:cNvCxnSpPr>
                      <a:cxnSpLocks noChangeShapeType="1"/>
                      <a:endCxn id="263264" idx="2"/>
                    </p:cNvCxnSpPr>
                    <p:nvPr/>
                  </p:nvCxnSpPr>
                  <p:spPr bwMode="auto">
                    <a:xfrm>
                      <a:off x="1206" y="3553"/>
                      <a:ext cx="240" cy="0"/>
                    </a:xfrm>
                    <a:prstGeom prst="straightConnector1">
                      <a:avLst/>
                    </a:prstGeom>
                    <a:noFill/>
                    <a:ln w="12700">
                      <a:solidFill>
                        <a:schemeClr val="tx1"/>
                      </a:solidFill>
                      <a:round/>
                      <a:headEnd type="none" w="lg" len="lg"/>
                      <a:tailEnd type="none" w="lg" len="lg"/>
                    </a:ln>
                    <a:effectLst/>
                  </p:spPr>
                </p:cxnSp>
                <p:cxnSp>
                  <p:nvCxnSpPr>
                    <p:cNvPr id="263266" name="AutoShape 98"/>
                    <p:cNvCxnSpPr>
                      <a:cxnSpLocks noChangeShapeType="1"/>
                      <a:endCxn id="263263" idx="2"/>
                    </p:cNvCxnSpPr>
                    <p:nvPr/>
                  </p:nvCxnSpPr>
                  <p:spPr bwMode="auto">
                    <a:xfrm flipV="1">
                      <a:off x="1206" y="2390"/>
                      <a:ext cx="240" cy="1"/>
                    </a:xfrm>
                    <a:prstGeom prst="straightConnector1">
                      <a:avLst/>
                    </a:prstGeom>
                    <a:noFill/>
                    <a:ln w="12700">
                      <a:solidFill>
                        <a:schemeClr val="tx1"/>
                      </a:solidFill>
                      <a:round/>
                      <a:headEnd type="none" w="lg" len="lg"/>
                      <a:tailEnd type="none" w="lg" len="lg"/>
                    </a:ln>
                    <a:effectLst/>
                  </p:spPr>
                </p:cxnSp>
                <p:cxnSp>
                  <p:nvCxnSpPr>
                    <p:cNvPr id="263267" name="AutoShape 99"/>
                    <p:cNvCxnSpPr>
                      <a:cxnSpLocks noChangeShapeType="1"/>
                      <a:stCxn id="263264" idx="0"/>
                    </p:cNvCxnSpPr>
                    <p:nvPr/>
                  </p:nvCxnSpPr>
                  <p:spPr bwMode="auto">
                    <a:xfrm flipH="1" flipV="1">
                      <a:off x="1485" y="2942"/>
                      <a:ext cx="3" cy="572"/>
                    </a:xfrm>
                    <a:prstGeom prst="straightConnector1">
                      <a:avLst/>
                    </a:prstGeom>
                    <a:noFill/>
                    <a:ln w="12700">
                      <a:solidFill>
                        <a:schemeClr val="tx1"/>
                      </a:solidFill>
                      <a:round/>
                      <a:headEnd type="none" w="lg" len="lg"/>
                      <a:tailEnd type="none" w="lg" len="lg"/>
                    </a:ln>
                    <a:effectLst/>
                  </p:spPr>
                </p:cxnSp>
                <p:sp>
                  <p:nvSpPr>
                    <p:cNvPr id="263268" name="Line 100"/>
                    <p:cNvSpPr>
                      <a:spLocks noChangeShapeType="1"/>
                    </p:cNvSpPr>
                    <p:nvPr/>
                  </p:nvSpPr>
                  <p:spPr bwMode="auto">
                    <a:xfrm>
                      <a:off x="1446" y="2524"/>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263269" name="Text Box 101"/>
                    <p:cNvSpPr txBox="1">
                      <a:spLocks noChangeArrowheads="1"/>
                    </p:cNvSpPr>
                    <p:nvPr/>
                  </p:nvSpPr>
                  <p:spPr bwMode="auto">
                    <a:xfrm>
                      <a:off x="1241" y="2506"/>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grpSp>
            </p:grpSp>
          </p:grpSp>
          <p:grpSp>
            <p:nvGrpSpPr>
              <p:cNvPr id="263270" name="Group 102"/>
              <p:cNvGrpSpPr>
                <a:grpSpLocks/>
              </p:cNvGrpSpPr>
              <p:nvPr/>
            </p:nvGrpSpPr>
            <p:grpSpPr bwMode="auto">
              <a:xfrm>
                <a:off x="1854" y="2352"/>
                <a:ext cx="468" cy="1240"/>
                <a:chOff x="1206" y="2351"/>
                <a:chExt cx="468" cy="1240"/>
              </a:xfrm>
            </p:grpSpPr>
            <p:cxnSp>
              <p:nvCxnSpPr>
                <p:cNvPr id="263271" name="AutoShape 103"/>
                <p:cNvCxnSpPr>
                  <a:cxnSpLocks noChangeShapeType="1"/>
                  <a:stCxn id="263279" idx="4"/>
                </p:cNvCxnSpPr>
                <p:nvPr/>
              </p:nvCxnSpPr>
              <p:spPr bwMode="auto">
                <a:xfrm>
                  <a:off x="1488" y="2428"/>
                  <a:ext cx="0" cy="427"/>
                </a:xfrm>
                <a:prstGeom prst="straightConnector1">
                  <a:avLst/>
                </a:prstGeom>
                <a:noFill/>
                <a:ln w="12700">
                  <a:solidFill>
                    <a:schemeClr val="tx1"/>
                  </a:solidFill>
                  <a:round/>
                  <a:headEnd type="none" w="lg" len="lg"/>
                  <a:tailEnd type="none" w="lg" len="lg"/>
                </a:ln>
                <a:effectLst/>
              </p:spPr>
            </p:cxnSp>
            <p:grpSp>
              <p:nvGrpSpPr>
                <p:cNvPr id="263272" name="Group 104"/>
                <p:cNvGrpSpPr>
                  <a:grpSpLocks/>
                </p:cNvGrpSpPr>
                <p:nvPr/>
              </p:nvGrpSpPr>
              <p:grpSpPr bwMode="auto">
                <a:xfrm>
                  <a:off x="1206" y="2351"/>
                  <a:ext cx="468" cy="1240"/>
                  <a:chOff x="1206" y="2351"/>
                  <a:chExt cx="468" cy="1240"/>
                </a:xfrm>
              </p:grpSpPr>
              <p:grpSp>
                <p:nvGrpSpPr>
                  <p:cNvPr id="263273" name="Group 105"/>
                  <p:cNvGrpSpPr>
                    <a:grpSpLocks/>
                  </p:cNvGrpSpPr>
                  <p:nvPr/>
                </p:nvGrpSpPr>
                <p:grpSpPr bwMode="auto">
                  <a:xfrm>
                    <a:off x="1485" y="2822"/>
                    <a:ext cx="189" cy="159"/>
                    <a:chOff x="1920" y="2802"/>
                    <a:chExt cx="189" cy="159"/>
                  </a:xfrm>
                </p:grpSpPr>
                <p:sp>
                  <p:nvSpPr>
                    <p:cNvPr id="263274" name="Freeform 106"/>
                    <p:cNvSpPr>
                      <a:spLocks/>
                    </p:cNvSpPr>
                    <p:nvPr/>
                  </p:nvSpPr>
                  <p:spPr bwMode="auto">
                    <a:xfrm>
                      <a:off x="1956" y="2832"/>
                      <a:ext cx="136" cy="96"/>
                    </a:xfrm>
                    <a:custGeom>
                      <a:avLst/>
                      <a:gdLst/>
                      <a:ahLst/>
                      <a:cxnLst>
                        <a:cxn ang="0">
                          <a:pos x="0" y="8"/>
                        </a:cxn>
                        <a:cxn ang="0">
                          <a:pos x="192" y="8"/>
                        </a:cxn>
                        <a:cxn ang="0">
                          <a:pos x="240" y="56"/>
                        </a:cxn>
                        <a:cxn ang="0">
                          <a:pos x="240" y="104"/>
                        </a:cxn>
                        <a:cxn ang="0">
                          <a:pos x="48" y="152"/>
                        </a:cxn>
                        <a:cxn ang="0">
                          <a:pos x="48" y="104"/>
                        </a:cxn>
                        <a:cxn ang="0">
                          <a:pos x="96" y="104"/>
                        </a:cxn>
                        <a:cxn ang="0">
                          <a:pos x="240" y="152"/>
                        </a:cxn>
                        <a:cxn ang="0">
                          <a:pos x="240" y="248"/>
                        </a:cxn>
                        <a:cxn ang="0">
                          <a:pos x="0" y="248"/>
                        </a:cxn>
                      </a:cxnLst>
                      <a:rect l="0" t="0" r="r" b="b"/>
                      <a:pathLst>
                        <a:path w="280" h="264">
                          <a:moveTo>
                            <a:pt x="0" y="8"/>
                          </a:moveTo>
                          <a:cubicBezTo>
                            <a:pt x="76" y="4"/>
                            <a:pt x="152" y="0"/>
                            <a:pt x="192" y="8"/>
                          </a:cubicBezTo>
                          <a:cubicBezTo>
                            <a:pt x="232" y="16"/>
                            <a:pt x="232" y="40"/>
                            <a:pt x="240" y="56"/>
                          </a:cubicBezTo>
                          <a:cubicBezTo>
                            <a:pt x="248" y="72"/>
                            <a:pt x="272" y="88"/>
                            <a:pt x="240" y="104"/>
                          </a:cubicBezTo>
                          <a:cubicBezTo>
                            <a:pt x="208" y="120"/>
                            <a:pt x="80" y="152"/>
                            <a:pt x="48" y="152"/>
                          </a:cubicBezTo>
                          <a:cubicBezTo>
                            <a:pt x="16" y="152"/>
                            <a:pt x="40" y="112"/>
                            <a:pt x="48" y="104"/>
                          </a:cubicBezTo>
                          <a:cubicBezTo>
                            <a:pt x="56" y="96"/>
                            <a:pt x="64" y="96"/>
                            <a:pt x="96" y="104"/>
                          </a:cubicBezTo>
                          <a:cubicBezTo>
                            <a:pt x="128" y="112"/>
                            <a:pt x="216" y="128"/>
                            <a:pt x="240" y="152"/>
                          </a:cubicBezTo>
                          <a:cubicBezTo>
                            <a:pt x="264" y="176"/>
                            <a:pt x="280" y="232"/>
                            <a:pt x="240" y="248"/>
                          </a:cubicBezTo>
                          <a:cubicBezTo>
                            <a:pt x="200" y="264"/>
                            <a:pt x="100" y="256"/>
                            <a:pt x="0" y="248"/>
                          </a:cubicBezTo>
                        </a:path>
                      </a:pathLst>
                    </a:custGeom>
                    <a:noFill/>
                    <a:ln w="12700" cap="flat" cmpd="sng">
                      <a:solidFill>
                        <a:schemeClr val="tx1"/>
                      </a:solidFill>
                      <a:prstDash val="solid"/>
                      <a:round/>
                      <a:headEnd type="none" w="lg" len="lg"/>
                      <a:tailEnd type="none" w="lg" len="lg"/>
                    </a:ln>
                    <a:effectLst/>
                  </p:spPr>
                  <p:txBody>
                    <a:bodyPr/>
                    <a:lstStyle/>
                    <a:p>
                      <a:endParaRPr lang="en-US"/>
                    </a:p>
                  </p:txBody>
                </p:sp>
                <p:sp>
                  <p:nvSpPr>
                    <p:cNvPr id="263275" name="Oval 107"/>
                    <p:cNvSpPr>
                      <a:spLocks noChangeArrowheads="1"/>
                    </p:cNvSpPr>
                    <p:nvPr/>
                  </p:nvSpPr>
                  <p:spPr bwMode="auto">
                    <a:xfrm>
                      <a:off x="1959" y="2802"/>
                      <a:ext cx="150" cy="159"/>
                    </a:xfrm>
                    <a:prstGeom prst="ellipse">
                      <a:avLst/>
                    </a:prstGeom>
                    <a:solidFill>
                      <a:srgbClr val="FFFF99">
                        <a:alpha val="30000"/>
                      </a:srgbClr>
                    </a:solidFill>
                    <a:ln w="12700">
                      <a:solidFill>
                        <a:schemeClr val="tx1"/>
                      </a:solidFill>
                      <a:round/>
                      <a:headEnd type="none" w="lg" len="lg"/>
                      <a:tailEnd type="none" w="lg" len="lg"/>
                    </a:ln>
                    <a:effectLst/>
                  </p:spPr>
                  <p:txBody>
                    <a:bodyPr wrap="none" anchor="ctr"/>
                    <a:lstStyle/>
                    <a:p>
                      <a:endParaRPr lang="en-US"/>
                    </a:p>
                  </p:txBody>
                </p:sp>
                <p:cxnSp>
                  <p:nvCxnSpPr>
                    <p:cNvPr id="263276" name="AutoShape 108"/>
                    <p:cNvCxnSpPr>
                      <a:cxnSpLocks noChangeShapeType="1"/>
                      <a:stCxn id="263274" idx="0"/>
                    </p:cNvCxnSpPr>
                    <p:nvPr/>
                  </p:nvCxnSpPr>
                  <p:spPr bwMode="auto">
                    <a:xfrm flipH="1">
                      <a:off x="1920" y="2835"/>
                      <a:ext cx="36" cy="0"/>
                    </a:xfrm>
                    <a:prstGeom prst="straightConnector1">
                      <a:avLst/>
                    </a:prstGeom>
                    <a:noFill/>
                    <a:ln w="12700">
                      <a:solidFill>
                        <a:schemeClr val="tx1"/>
                      </a:solidFill>
                      <a:round/>
                      <a:headEnd type="none" w="lg" len="lg"/>
                      <a:tailEnd type="none" w="lg" len="lg"/>
                    </a:ln>
                    <a:effectLst/>
                  </p:spPr>
                </p:cxnSp>
                <p:cxnSp>
                  <p:nvCxnSpPr>
                    <p:cNvPr id="263277" name="AutoShape 109"/>
                    <p:cNvCxnSpPr>
                      <a:cxnSpLocks noChangeShapeType="1"/>
                      <a:stCxn id="263274" idx="9"/>
                    </p:cNvCxnSpPr>
                    <p:nvPr/>
                  </p:nvCxnSpPr>
                  <p:spPr bwMode="auto">
                    <a:xfrm flipH="1">
                      <a:off x="1920" y="2922"/>
                      <a:ext cx="36" cy="0"/>
                    </a:xfrm>
                    <a:prstGeom prst="straightConnector1">
                      <a:avLst/>
                    </a:prstGeom>
                    <a:noFill/>
                    <a:ln w="12700">
                      <a:solidFill>
                        <a:schemeClr val="tx1"/>
                      </a:solidFill>
                      <a:round/>
                      <a:headEnd type="none" w="lg" len="lg"/>
                      <a:tailEnd type="none" w="lg" len="lg"/>
                    </a:ln>
                    <a:effectLst/>
                  </p:spPr>
                </p:cxnSp>
              </p:grpSp>
              <p:grpSp>
                <p:nvGrpSpPr>
                  <p:cNvPr id="263278" name="Group 110"/>
                  <p:cNvGrpSpPr>
                    <a:grpSpLocks/>
                  </p:cNvGrpSpPr>
                  <p:nvPr/>
                </p:nvGrpSpPr>
                <p:grpSpPr bwMode="auto">
                  <a:xfrm>
                    <a:off x="1206" y="2351"/>
                    <a:ext cx="323" cy="1240"/>
                    <a:chOff x="1206" y="2351"/>
                    <a:chExt cx="323" cy="1240"/>
                  </a:xfrm>
                </p:grpSpPr>
                <p:sp>
                  <p:nvSpPr>
                    <p:cNvPr id="263279" name="Oval 111"/>
                    <p:cNvSpPr>
                      <a:spLocks noChangeArrowheads="1"/>
                    </p:cNvSpPr>
                    <p:nvPr/>
                  </p:nvSpPr>
                  <p:spPr bwMode="auto">
                    <a:xfrm>
                      <a:off x="1446" y="235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263280" name="Oval 112"/>
                    <p:cNvSpPr>
                      <a:spLocks noChangeArrowheads="1"/>
                    </p:cNvSpPr>
                    <p:nvPr/>
                  </p:nvSpPr>
                  <p:spPr bwMode="auto">
                    <a:xfrm>
                      <a:off x="1446" y="351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63281" name="AutoShape 113"/>
                    <p:cNvCxnSpPr>
                      <a:cxnSpLocks noChangeShapeType="1"/>
                      <a:endCxn id="263280" idx="2"/>
                    </p:cNvCxnSpPr>
                    <p:nvPr/>
                  </p:nvCxnSpPr>
                  <p:spPr bwMode="auto">
                    <a:xfrm>
                      <a:off x="1206" y="3553"/>
                      <a:ext cx="240" cy="0"/>
                    </a:xfrm>
                    <a:prstGeom prst="straightConnector1">
                      <a:avLst/>
                    </a:prstGeom>
                    <a:noFill/>
                    <a:ln w="12700">
                      <a:solidFill>
                        <a:schemeClr val="tx1"/>
                      </a:solidFill>
                      <a:round/>
                      <a:headEnd type="none" w="lg" len="lg"/>
                      <a:tailEnd type="none" w="lg" len="lg"/>
                    </a:ln>
                    <a:effectLst/>
                  </p:spPr>
                </p:cxnSp>
                <p:cxnSp>
                  <p:nvCxnSpPr>
                    <p:cNvPr id="263282" name="AutoShape 114"/>
                    <p:cNvCxnSpPr>
                      <a:cxnSpLocks noChangeShapeType="1"/>
                      <a:endCxn id="263279" idx="2"/>
                    </p:cNvCxnSpPr>
                    <p:nvPr/>
                  </p:nvCxnSpPr>
                  <p:spPr bwMode="auto">
                    <a:xfrm flipV="1">
                      <a:off x="1206" y="2390"/>
                      <a:ext cx="240" cy="1"/>
                    </a:xfrm>
                    <a:prstGeom prst="straightConnector1">
                      <a:avLst/>
                    </a:prstGeom>
                    <a:noFill/>
                    <a:ln w="12700">
                      <a:solidFill>
                        <a:schemeClr val="tx1"/>
                      </a:solidFill>
                      <a:round/>
                      <a:headEnd type="none" w="lg" len="lg"/>
                      <a:tailEnd type="none" w="lg" len="lg"/>
                    </a:ln>
                    <a:effectLst/>
                  </p:spPr>
                </p:cxnSp>
                <p:cxnSp>
                  <p:nvCxnSpPr>
                    <p:cNvPr id="263283" name="AutoShape 115"/>
                    <p:cNvCxnSpPr>
                      <a:cxnSpLocks noChangeShapeType="1"/>
                      <a:stCxn id="263280" idx="0"/>
                    </p:cNvCxnSpPr>
                    <p:nvPr/>
                  </p:nvCxnSpPr>
                  <p:spPr bwMode="auto">
                    <a:xfrm flipH="1" flipV="1">
                      <a:off x="1485" y="2942"/>
                      <a:ext cx="3" cy="572"/>
                    </a:xfrm>
                    <a:prstGeom prst="straightConnector1">
                      <a:avLst/>
                    </a:prstGeom>
                    <a:noFill/>
                    <a:ln w="12700">
                      <a:solidFill>
                        <a:schemeClr val="tx1"/>
                      </a:solidFill>
                      <a:round/>
                      <a:headEnd type="none" w="lg" len="lg"/>
                      <a:tailEnd type="none" w="lg" len="lg"/>
                    </a:ln>
                    <a:effectLst/>
                  </p:spPr>
                </p:cxnSp>
                <p:sp>
                  <p:nvSpPr>
                    <p:cNvPr id="263284" name="Line 116"/>
                    <p:cNvSpPr>
                      <a:spLocks noChangeShapeType="1"/>
                    </p:cNvSpPr>
                    <p:nvPr/>
                  </p:nvSpPr>
                  <p:spPr bwMode="auto">
                    <a:xfrm>
                      <a:off x="1446" y="2524"/>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263285" name="Text Box 117"/>
                    <p:cNvSpPr txBox="1">
                      <a:spLocks noChangeArrowheads="1"/>
                    </p:cNvSpPr>
                    <p:nvPr/>
                  </p:nvSpPr>
                  <p:spPr bwMode="auto">
                    <a:xfrm>
                      <a:off x="1241" y="2506"/>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4</a:t>
                      </a:r>
                    </a:p>
                  </p:txBody>
                </p:sp>
              </p:grpSp>
            </p:grpSp>
          </p:grpSp>
          <p:grpSp>
            <p:nvGrpSpPr>
              <p:cNvPr id="263286" name="Group 118"/>
              <p:cNvGrpSpPr>
                <a:grpSpLocks/>
              </p:cNvGrpSpPr>
              <p:nvPr/>
            </p:nvGrpSpPr>
            <p:grpSpPr bwMode="auto">
              <a:xfrm>
                <a:off x="2178" y="2356"/>
                <a:ext cx="468" cy="1240"/>
                <a:chOff x="1206" y="2351"/>
                <a:chExt cx="468" cy="1240"/>
              </a:xfrm>
            </p:grpSpPr>
            <p:cxnSp>
              <p:nvCxnSpPr>
                <p:cNvPr id="263287" name="AutoShape 119"/>
                <p:cNvCxnSpPr>
                  <a:cxnSpLocks noChangeShapeType="1"/>
                  <a:stCxn id="263295" idx="4"/>
                </p:cNvCxnSpPr>
                <p:nvPr/>
              </p:nvCxnSpPr>
              <p:spPr bwMode="auto">
                <a:xfrm>
                  <a:off x="1488" y="2428"/>
                  <a:ext cx="0" cy="427"/>
                </a:xfrm>
                <a:prstGeom prst="straightConnector1">
                  <a:avLst/>
                </a:prstGeom>
                <a:noFill/>
                <a:ln w="12700">
                  <a:solidFill>
                    <a:schemeClr val="tx1"/>
                  </a:solidFill>
                  <a:round/>
                  <a:headEnd type="none" w="lg" len="lg"/>
                  <a:tailEnd type="none" w="lg" len="lg"/>
                </a:ln>
                <a:effectLst/>
              </p:spPr>
            </p:cxnSp>
            <p:grpSp>
              <p:nvGrpSpPr>
                <p:cNvPr id="263288" name="Group 120"/>
                <p:cNvGrpSpPr>
                  <a:grpSpLocks/>
                </p:cNvGrpSpPr>
                <p:nvPr/>
              </p:nvGrpSpPr>
              <p:grpSpPr bwMode="auto">
                <a:xfrm>
                  <a:off x="1206" y="2351"/>
                  <a:ext cx="468" cy="1240"/>
                  <a:chOff x="1206" y="2351"/>
                  <a:chExt cx="468" cy="1240"/>
                </a:xfrm>
              </p:grpSpPr>
              <p:grpSp>
                <p:nvGrpSpPr>
                  <p:cNvPr id="263289" name="Group 121"/>
                  <p:cNvGrpSpPr>
                    <a:grpSpLocks/>
                  </p:cNvGrpSpPr>
                  <p:nvPr/>
                </p:nvGrpSpPr>
                <p:grpSpPr bwMode="auto">
                  <a:xfrm>
                    <a:off x="1485" y="2822"/>
                    <a:ext cx="189" cy="159"/>
                    <a:chOff x="1920" y="2802"/>
                    <a:chExt cx="189" cy="159"/>
                  </a:xfrm>
                </p:grpSpPr>
                <p:sp>
                  <p:nvSpPr>
                    <p:cNvPr id="263290" name="Freeform 122"/>
                    <p:cNvSpPr>
                      <a:spLocks/>
                    </p:cNvSpPr>
                    <p:nvPr/>
                  </p:nvSpPr>
                  <p:spPr bwMode="auto">
                    <a:xfrm>
                      <a:off x="1956" y="2832"/>
                      <a:ext cx="136" cy="96"/>
                    </a:xfrm>
                    <a:custGeom>
                      <a:avLst/>
                      <a:gdLst/>
                      <a:ahLst/>
                      <a:cxnLst>
                        <a:cxn ang="0">
                          <a:pos x="0" y="8"/>
                        </a:cxn>
                        <a:cxn ang="0">
                          <a:pos x="192" y="8"/>
                        </a:cxn>
                        <a:cxn ang="0">
                          <a:pos x="240" y="56"/>
                        </a:cxn>
                        <a:cxn ang="0">
                          <a:pos x="240" y="104"/>
                        </a:cxn>
                        <a:cxn ang="0">
                          <a:pos x="48" y="152"/>
                        </a:cxn>
                        <a:cxn ang="0">
                          <a:pos x="48" y="104"/>
                        </a:cxn>
                        <a:cxn ang="0">
                          <a:pos x="96" y="104"/>
                        </a:cxn>
                        <a:cxn ang="0">
                          <a:pos x="240" y="152"/>
                        </a:cxn>
                        <a:cxn ang="0">
                          <a:pos x="240" y="248"/>
                        </a:cxn>
                        <a:cxn ang="0">
                          <a:pos x="0" y="248"/>
                        </a:cxn>
                      </a:cxnLst>
                      <a:rect l="0" t="0" r="r" b="b"/>
                      <a:pathLst>
                        <a:path w="280" h="264">
                          <a:moveTo>
                            <a:pt x="0" y="8"/>
                          </a:moveTo>
                          <a:cubicBezTo>
                            <a:pt x="76" y="4"/>
                            <a:pt x="152" y="0"/>
                            <a:pt x="192" y="8"/>
                          </a:cubicBezTo>
                          <a:cubicBezTo>
                            <a:pt x="232" y="16"/>
                            <a:pt x="232" y="40"/>
                            <a:pt x="240" y="56"/>
                          </a:cubicBezTo>
                          <a:cubicBezTo>
                            <a:pt x="248" y="72"/>
                            <a:pt x="272" y="88"/>
                            <a:pt x="240" y="104"/>
                          </a:cubicBezTo>
                          <a:cubicBezTo>
                            <a:pt x="208" y="120"/>
                            <a:pt x="80" y="152"/>
                            <a:pt x="48" y="152"/>
                          </a:cubicBezTo>
                          <a:cubicBezTo>
                            <a:pt x="16" y="152"/>
                            <a:pt x="40" y="112"/>
                            <a:pt x="48" y="104"/>
                          </a:cubicBezTo>
                          <a:cubicBezTo>
                            <a:pt x="56" y="96"/>
                            <a:pt x="64" y="96"/>
                            <a:pt x="96" y="104"/>
                          </a:cubicBezTo>
                          <a:cubicBezTo>
                            <a:pt x="128" y="112"/>
                            <a:pt x="216" y="128"/>
                            <a:pt x="240" y="152"/>
                          </a:cubicBezTo>
                          <a:cubicBezTo>
                            <a:pt x="264" y="176"/>
                            <a:pt x="280" y="232"/>
                            <a:pt x="240" y="248"/>
                          </a:cubicBezTo>
                          <a:cubicBezTo>
                            <a:pt x="200" y="264"/>
                            <a:pt x="100" y="256"/>
                            <a:pt x="0" y="248"/>
                          </a:cubicBezTo>
                        </a:path>
                      </a:pathLst>
                    </a:custGeom>
                    <a:noFill/>
                    <a:ln w="12700" cap="flat" cmpd="sng">
                      <a:solidFill>
                        <a:schemeClr val="tx1"/>
                      </a:solidFill>
                      <a:prstDash val="solid"/>
                      <a:round/>
                      <a:headEnd type="none" w="lg" len="lg"/>
                      <a:tailEnd type="none" w="lg" len="lg"/>
                    </a:ln>
                    <a:effectLst/>
                  </p:spPr>
                  <p:txBody>
                    <a:bodyPr/>
                    <a:lstStyle/>
                    <a:p>
                      <a:endParaRPr lang="en-US"/>
                    </a:p>
                  </p:txBody>
                </p:sp>
                <p:sp>
                  <p:nvSpPr>
                    <p:cNvPr id="263291" name="Oval 123"/>
                    <p:cNvSpPr>
                      <a:spLocks noChangeArrowheads="1"/>
                    </p:cNvSpPr>
                    <p:nvPr/>
                  </p:nvSpPr>
                  <p:spPr bwMode="auto">
                    <a:xfrm>
                      <a:off x="1959" y="2802"/>
                      <a:ext cx="150" cy="159"/>
                    </a:xfrm>
                    <a:prstGeom prst="ellipse">
                      <a:avLst/>
                    </a:prstGeom>
                    <a:solidFill>
                      <a:srgbClr val="FFFF99">
                        <a:alpha val="30000"/>
                      </a:srgbClr>
                    </a:solidFill>
                    <a:ln w="12700">
                      <a:solidFill>
                        <a:schemeClr val="tx1"/>
                      </a:solidFill>
                      <a:round/>
                      <a:headEnd type="none" w="lg" len="lg"/>
                      <a:tailEnd type="none" w="lg" len="lg"/>
                    </a:ln>
                    <a:effectLst/>
                  </p:spPr>
                  <p:txBody>
                    <a:bodyPr wrap="none" anchor="ctr"/>
                    <a:lstStyle/>
                    <a:p>
                      <a:endParaRPr lang="en-US"/>
                    </a:p>
                  </p:txBody>
                </p:sp>
                <p:cxnSp>
                  <p:nvCxnSpPr>
                    <p:cNvPr id="263292" name="AutoShape 124"/>
                    <p:cNvCxnSpPr>
                      <a:cxnSpLocks noChangeShapeType="1"/>
                      <a:stCxn id="263290" idx="0"/>
                    </p:cNvCxnSpPr>
                    <p:nvPr/>
                  </p:nvCxnSpPr>
                  <p:spPr bwMode="auto">
                    <a:xfrm flipH="1">
                      <a:off x="1920" y="2835"/>
                      <a:ext cx="36" cy="0"/>
                    </a:xfrm>
                    <a:prstGeom prst="straightConnector1">
                      <a:avLst/>
                    </a:prstGeom>
                    <a:noFill/>
                    <a:ln w="12700">
                      <a:solidFill>
                        <a:schemeClr val="tx1"/>
                      </a:solidFill>
                      <a:round/>
                      <a:headEnd type="none" w="lg" len="lg"/>
                      <a:tailEnd type="none" w="lg" len="lg"/>
                    </a:ln>
                    <a:effectLst/>
                  </p:spPr>
                </p:cxnSp>
                <p:cxnSp>
                  <p:nvCxnSpPr>
                    <p:cNvPr id="263293" name="AutoShape 125"/>
                    <p:cNvCxnSpPr>
                      <a:cxnSpLocks noChangeShapeType="1"/>
                      <a:stCxn id="263290" idx="9"/>
                    </p:cNvCxnSpPr>
                    <p:nvPr/>
                  </p:nvCxnSpPr>
                  <p:spPr bwMode="auto">
                    <a:xfrm flipH="1">
                      <a:off x="1920" y="2922"/>
                      <a:ext cx="36" cy="0"/>
                    </a:xfrm>
                    <a:prstGeom prst="straightConnector1">
                      <a:avLst/>
                    </a:prstGeom>
                    <a:noFill/>
                    <a:ln w="12700">
                      <a:solidFill>
                        <a:schemeClr val="tx1"/>
                      </a:solidFill>
                      <a:round/>
                      <a:headEnd type="none" w="lg" len="lg"/>
                      <a:tailEnd type="none" w="lg" len="lg"/>
                    </a:ln>
                    <a:effectLst/>
                  </p:spPr>
                </p:cxnSp>
              </p:grpSp>
              <p:grpSp>
                <p:nvGrpSpPr>
                  <p:cNvPr id="263294" name="Group 126"/>
                  <p:cNvGrpSpPr>
                    <a:grpSpLocks/>
                  </p:cNvGrpSpPr>
                  <p:nvPr/>
                </p:nvGrpSpPr>
                <p:grpSpPr bwMode="auto">
                  <a:xfrm>
                    <a:off x="1206" y="2351"/>
                    <a:ext cx="323" cy="1240"/>
                    <a:chOff x="1206" y="2351"/>
                    <a:chExt cx="323" cy="1240"/>
                  </a:xfrm>
                </p:grpSpPr>
                <p:sp>
                  <p:nvSpPr>
                    <p:cNvPr id="263295" name="Oval 127"/>
                    <p:cNvSpPr>
                      <a:spLocks noChangeArrowheads="1"/>
                    </p:cNvSpPr>
                    <p:nvPr/>
                  </p:nvSpPr>
                  <p:spPr bwMode="auto">
                    <a:xfrm>
                      <a:off x="1446" y="235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263296" name="Oval 128"/>
                    <p:cNvSpPr>
                      <a:spLocks noChangeArrowheads="1"/>
                    </p:cNvSpPr>
                    <p:nvPr/>
                  </p:nvSpPr>
                  <p:spPr bwMode="auto">
                    <a:xfrm>
                      <a:off x="1446" y="351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63297" name="AutoShape 129"/>
                    <p:cNvCxnSpPr>
                      <a:cxnSpLocks noChangeShapeType="1"/>
                      <a:endCxn id="263296" idx="2"/>
                    </p:cNvCxnSpPr>
                    <p:nvPr/>
                  </p:nvCxnSpPr>
                  <p:spPr bwMode="auto">
                    <a:xfrm>
                      <a:off x="1206" y="3553"/>
                      <a:ext cx="240" cy="0"/>
                    </a:xfrm>
                    <a:prstGeom prst="straightConnector1">
                      <a:avLst/>
                    </a:prstGeom>
                    <a:noFill/>
                    <a:ln w="12700">
                      <a:solidFill>
                        <a:schemeClr val="tx1"/>
                      </a:solidFill>
                      <a:round/>
                      <a:headEnd type="none" w="lg" len="lg"/>
                      <a:tailEnd type="none" w="lg" len="lg"/>
                    </a:ln>
                    <a:effectLst/>
                  </p:spPr>
                </p:cxnSp>
                <p:cxnSp>
                  <p:nvCxnSpPr>
                    <p:cNvPr id="263298" name="AutoShape 130"/>
                    <p:cNvCxnSpPr>
                      <a:cxnSpLocks noChangeShapeType="1"/>
                      <a:endCxn id="263295" idx="2"/>
                    </p:cNvCxnSpPr>
                    <p:nvPr/>
                  </p:nvCxnSpPr>
                  <p:spPr bwMode="auto">
                    <a:xfrm flipV="1">
                      <a:off x="1206" y="2390"/>
                      <a:ext cx="240" cy="1"/>
                    </a:xfrm>
                    <a:prstGeom prst="straightConnector1">
                      <a:avLst/>
                    </a:prstGeom>
                    <a:noFill/>
                    <a:ln w="12700">
                      <a:solidFill>
                        <a:schemeClr val="tx1"/>
                      </a:solidFill>
                      <a:round/>
                      <a:headEnd type="none" w="lg" len="lg"/>
                      <a:tailEnd type="none" w="lg" len="lg"/>
                    </a:ln>
                    <a:effectLst/>
                  </p:spPr>
                </p:cxnSp>
                <p:cxnSp>
                  <p:nvCxnSpPr>
                    <p:cNvPr id="263299" name="AutoShape 131"/>
                    <p:cNvCxnSpPr>
                      <a:cxnSpLocks noChangeShapeType="1"/>
                      <a:stCxn id="263296" idx="0"/>
                    </p:cNvCxnSpPr>
                    <p:nvPr/>
                  </p:nvCxnSpPr>
                  <p:spPr bwMode="auto">
                    <a:xfrm flipH="1" flipV="1">
                      <a:off x="1485" y="2942"/>
                      <a:ext cx="3" cy="572"/>
                    </a:xfrm>
                    <a:prstGeom prst="straightConnector1">
                      <a:avLst/>
                    </a:prstGeom>
                    <a:noFill/>
                    <a:ln w="12700">
                      <a:solidFill>
                        <a:schemeClr val="tx1"/>
                      </a:solidFill>
                      <a:round/>
                      <a:headEnd type="none" w="lg" len="lg"/>
                      <a:tailEnd type="none" w="lg" len="lg"/>
                    </a:ln>
                    <a:effectLst/>
                  </p:spPr>
                </p:cxnSp>
                <p:sp>
                  <p:nvSpPr>
                    <p:cNvPr id="263300" name="Line 132"/>
                    <p:cNvSpPr>
                      <a:spLocks noChangeShapeType="1"/>
                    </p:cNvSpPr>
                    <p:nvPr/>
                  </p:nvSpPr>
                  <p:spPr bwMode="auto">
                    <a:xfrm>
                      <a:off x="1446" y="2524"/>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263301" name="Text Box 133"/>
                    <p:cNvSpPr txBox="1">
                      <a:spLocks noChangeArrowheads="1"/>
                    </p:cNvSpPr>
                    <p:nvPr/>
                  </p:nvSpPr>
                  <p:spPr bwMode="auto">
                    <a:xfrm>
                      <a:off x="1241" y="2506"/>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5</a:t>
                      </a:r>
                    </a:p>
                  </p:txBody>
                </p:sp>
              </p:grpSp>
            </p:grpSp>
          </p:grpSp>
        </p:grpSp>
        <p:sp>
          <p:nvSpPr>
            <p:cNvPr id="263303" name="Oval 135"/>
            <p:cNvSpPr>
              <a:spLocks noChangeArrowheads="1"/>
            </p:cNvSpPr>
            <p:nvPr/>
          </p:nvSpPr>
          <p:spPr bwMode="auto">
            <a:xfrm>
              <a:off x="936" y="2322"/>
              <a:ext cx="2028" cy="137"/>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263304" name="Text Box 136"/>
            <p:cNvSpPr txBox="1">
              <a:spLocks noChangeArrowheads="1"/>
            </p:cNvSpPr>
            <p:nvPr/>
          </p:nvSpPr>
          <p:spPr bwMode="auto">
            <a:xfrm>
              <a:off x="1670" y="2091"/>
              <a:ext cx="544" cy="231"/>
            </a:xfrm>
            <a:prstGeom prst="rect">
              <a:avLst/>
            </a:prstGeom>
            <a:noFill/>
            <a:ln w="12700">
              <a:noFill/>
              <a:miter lim="800000"/>
              <a:headEnd type="none" w="lg" len="lg"/>
              <a:tailEnd type="none" w="lg" len="lg"/>
            </a:ln>
            <a:effectLst/>
          </p:spPr>
          <p:txBody>
            <a:bodyPr wrap="none">
              <a:spAutoFit/>
            </a:bodyPr>
            <a:lstStyle/>
            <a:p>
              <a:r>
                <a:rPr lang="en-US" b="1"/>
                <a:t>Node 1</a:t>
              </a: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Date Placeholder 4"/>
          <p:cNvSpPr>
            <a:spLocks noGrp="1"/>
          </p:cNvSpPr>
          <p:nvPr>
            <p:ph type="dt" sz="half" idx="10"/>
          </p:nvPr>
        </p:nvSpPr>
        <p:spPr/>
        <p:txBody>
          <a:bodyPr/>
          <a:lstStyle/>
          <a:p>
            <a:r>
              <a:rPr lang="en-US"/>
              <a:t>ECEN 301</a:t>
            </a:r>
          </a:p>
        </p:txBody>
      </p:sp>
      <p:sp>
        <p:nvSpPr>
          <p:cNvPr id="110" name="Footer Placeholder 5"/>
          <p:cNvSpPr>
            <a:spLocks noGrp="1"/>
          </p:cNvSpPr>
          <p:nvPr>
            <p:ph type="ftr" sz="quarter" idx="11"/>
          </p:nvPr>
        </p:nvSpPr>
        <p:spPr/>
        <p:txBody>
          <a:bodyPr/>
          <a:lstStyle/>
          <a:p>
            <a:r>
              <a:rPr lang="en-US"/>
              <a:t>Discussion #2 – Kirchhoff’s Laws</a:t>
            </a:r>
          </a:p>
        </p:txBody>
      </p:sp>
      <p:sp>
        <p:nvSpPr>
          <p:cNvPr id="111" name="Slide Number Placeholder 6"/>
          <p:cNvSpPr>
            <a:spLocks noGrp="1"/>
          </p:cNvSpPr>
          <p:nvPr>
            <p:ph type="sldNum" sz="quarter" idx="12"/>
          </p:nvPr>
        </p:nvSpPr>
        <p:spPr/>
        <p:txBody>
          <a:bodyPr/>
          <a:lstStyle/>
          <a:p>
            <a:pPr lvl="1"/>
            <a:fld id="{FCA511BE-E4E3-4B69-BAEA-D840AF57CD9F}" type="slidenum">
              <a:rPr lang="en-US"/>
              <a:pPr lvl="1"/>
              <a:t>12</a:t>
            </a:fld>
            <a:endParaRPr lang="en-US"/>
          </a:p>
        </p:txBody>
      </p:sp>
      <p:sp>
        <p:nvSpPr>
          <p:cNvPr id="264194" name="Rectangle 2"/>
          <p:cNvSpPr>
            <a:spLocks noGrp="1" noChangeArrowheads="1"/>
          </p:cNvSpPr>
          <p:nvPr>
            <p:ph type="title"/>
          </p:nvPr>
        </p:nvSpPr>
        <p:spPr/>
        <p:txBody>
          <a:bodyPr/>
          <a:lstStyle/>
          <a:p>
            <a:r>
              <a:rPr lang="en-US"/>
              <a:t>Kirchhoff’s Current Law (KCL)</a:t>
            </a:r>
          </a:p>
        </p:txBody>
      </p:sp>
      <p:sp>
        <p:nvSpPr>
          <p:cNvPr id="264195" name="Rectangle 3"/>
          <p:cNvSpPr>
            <a:spLocks noGrp="1" noChangeArrowheads="1"/>
          </p:cNvSpPr>
          <p:nvPr>
            <p:ph type="body" sz="half" idx="1"/>
          </p:nvPr>
        </p:nvSpPr>
        <p:spPr>
          <a:xfrm>
            <a:off x="406400" y="1333500"/>
            <a:ext cx="7899400" cy="1409700"/>
          </a:xfrm>
        </p:spPr>
        <p:txBody>
          <a:bodyPr/>
          <a:lstStyle/>
          <a:p>
            <a:r>
              <a:rPr lang="en-US" sz="2800"/>
              <a:t>Potential problem of too many branches on a single node: </a:t>
            </a:r>
          </a:p>
          <a:p>
            <a:pPr lvl="1"/>
            <a:r>
              <a:rPr lang="en-US" sz="2400"/>
              <a:t>not enough current getting to a branch</a:t>
            </a:r>
          </a:p>
        </p:txBody>
      </p:sp>
      <p:sp>
        <p:nvSpPr>
          <p:cNvPr id="264196" name="Text Box 4"/>
          <p:cNvSpPr txBox="1">
            <a:spLocks noChangeArrowheads="1"/>
          </p:cNvSpPr>
          <p:nvPr/>
        </p:nvSpPr>
        <p:spPr bwMode="auto">
          <a:xfrm>
            <a:off x="4595813" y="3311525"/>
            <a:ext cx="4251325" cy="2667000"/>
          </a:xfrm>
          <a:prstGeom prst="rect">
            <a:avLst/>
          </a:prstGeom>
          <a:solidFill>
            <a:srgbClr val="ACA964">
              <a:alpha val="20000"/>
            </a:srgbClr>
          </a:solidFill>
          <a:ln w="12700">
            <a:solidFill>
              <a:schemeClr val="tx1"/>
            </a:solidFill>
            <a:miter lim="800000"/>
            <a:headEnd type="none" w="lg" len="lg"/>
            <a:tailEnd type="none" w="lg" len="lg"/>
          </a:ln>
          <a:effectLst/>
        </p:spPr>
        <p:txBody>
          <a:bodyPr wrap="none">
            <a:spAutoFit/>
          </a:bodyPr>
          <a:lstStyle/>
          <a:p>
            <a:pPr algn="l"/>
            <a:r>
              <a:rPr lang="en-US" sz="2000"/>
              <a:t>-</a:t>
            </a:r>
            <a:r>
              <a:rPr lang="en-US" sz="2000" b="1" i="1"/>
              <a:t>i</a:t>
            </a:r>
            <a:r>
              <a:rPr lang="en-US" sz="2000"/>
              <a:t> + </a:t>
            </a:r>
            <a:r>
              <a:rPr lang="en-US" sz="2000" b="1" i="1"/>
              <a:t>i</a:t>
            </a:r>
            <a:r>
              <a:rPr lang="en-US" sz="2000" b="1" i="1" baseline="-25000"/>
              <a:t>1</a:t>
            </a:r>
            <a:r>
              <a:rPr lang="en-US" sz="2000"/>
              <a:t> + </a:t>
            </a:r>
            <a:r>
              <a:rPr lang="en-US" sz="2000" b="1" i="1"/>
              <a:t>i</a:t>
            </a:r>
            <a:r>
              <a:rPr lang="en-US" sz="2000" b="1" i="1" baseline="-25000"/>
              <a:t>2</a:t>
            </a:r>
            <a:r>
              <a:rPr lang="en-US" sz="2000"/>
              <a:t> + </a:t>
            </a:r>
            <a:r>
              <a:rPr lang="en-US" sz="2000" b="1" i="1"/>
              <a:t>i</a:t>
            </a:r>
            <a:r>
              <a:rPr lang="en-US" sz="2000" b="1" i="1" baseline="-25000"/>
              <a:t>3</a:t>
            </a:r>
            <a:r>
              <a:rPr lang="en-US" sz="2000"/>
              <a:t> + </a:t>
            </a:r>
            <a:r>
              <a:rPr lang="en-US" sz="2000" b="1" i="1"/>
              <a:t>i</a:t>
            </a:r>
            <a:r>
              <a:rPr lang="en-US" sz="2000" b="1" i="1" baseline="-25000"/>
              <a:t>4</a:t>
            </a:r>
            <a:r>
              <a:rPr lang="en-US" sz="2000"/>
              <a:t> + </a:t>
            </a:r>
            <a:r>
              <a:rPr lang="en-US" sz="2000" b="1" i="1"/>
              <a:t>i</a:t>
            </a:r>
            <a:r>
              <a:rPr lang="en-US" sz="2000" b="1" i="1" baseline="-25000"/>
              <a:t>5</a:t>
            </a:r>
            <a:r>
              <a:rPr lang="en-US" sz="2000"/>
              <a:t> + </a:t>
            </a:r>
            <a:r>
              <a:rPr lang="en-US" sz="2000" b="1" i="1"/>
              <a:t>i</a:t>
            </a:r>
            <a:r>
              <a:rPr lang="en-US" sz="2000" b="1" i="1" baseline="-25000"/>
              <a:t>6</a:t>
            </a:r>
            <a:r>
              <a:rPr lang="en-US" sz="2000"/>
              <a:t> = 0</a:t>
            </a:r>
          </a:p>
          <a:p>
            <a:pPr algn="l"/>
            <a:endParaRPr lang="en-US" sz="2000"/>
          </a:p>
          <a:p>
            <a:pPr algn="l"/>
            <a:r>
              <a:rPr lang="en-US" sz="2000" b="1"/>
              <a:t>BUT</a:t>
            </a:r>
            <a:r>
              <a:rPr lang="en-US" sz="2000"/>
              <a:t>: since all resistances are the same:</a:t>
            </a:r>
          </a:p>
          <a:p>
            <a:pPr algn="l"/>
            <a:r>
              <a:rPr lang="en-US" b="1" i="1"/>
              <a:t>i</a:t>
            </a:r>
            <a:r>
              <a:rPr lang="en-US" b="1" i="1" baseline="-25000"/>
              <a:t>1</a:t>
            </a:r>
            <a:r>
              <a:rPr lang="en-US"/>
              <a:t> = </a:t>
            </a:r>
            <a:r>
              <a:rPr lang="en-US" b="1" i="1"/>
              <a:t>i</a:t>
            </a:r>
            <a:r>
              <a:rPr lang="en-US" b="1" i="1" baseline="-25000"/>
              <a:t>2</a:t>
            </a:r>
            <a:r>
              <a:rPr lang="en-US"/>
              <a:t> = </a:t>
            </a:r>
            <a:r>
              <a:rPr lang="en-US" b="1" i="1"/>
              <a:t>i</a:t>
            </a:r>
            <a:r>
              <a:rPr lang="en-US" b="1" i="1" baseline="-25000"/>
              <a:t>3</a:t>
            </a:r>
            <a:r>
              <a:rPr lang="en-US"/>
              <a:t> = </a:t>
            </a:r>
            <a:r>
              <a:rPr lang="en-US" b="1" i="1"/>
              <a:t>i</a:t>
            </a:r>
            <a:r>
              <a:rPr lang="en-US" b="1" i="1" baseline="-25000"/>
              <a:t>4</a:t>
            </a:r>
            <a:r>
              <a:rPr lang="en-US"/>
              <a:t> = </a:t>
            </a:r>
            <a:r>
              <a:rPr lang="en-US" b="1" i="1"/>
              <a:t>i</a:t>
            </a:r>
            <a:r>
              <a:rPr lang="en-US" b="1" i="1" baseline="-25000"/>
              <a:t>5</a:t>
            </a:r>
            <a:r>
              <a:rPr lang="en-US"/>
              <a:t> = </a:t>
            </a:r>
            <a:r>
              <a:rPr lang="en-US" b="1" i="1"/>
              <a:t>i</a:t>
            </a:r>
            <a:r>
              <a:rPr lang="en-US" b="1" i="1" baseline="-25000"/>
              <a:t>6 </a:t>
            </a:r>
            <a:r>
              <a:rPr lang="en-US" b="1" i="1"/>
              <a:t>= i</a:t>
            </a:r>
            <a:r>
              <a:rPr lang="en-US" b="1" i="1" baseline="-25000"/>
              <a:t>n</a:t>
            </a:r>
            <a:endParaRPr lang="en-US" b="1" i="1"/>
          </a:p>
          <a:p>
            <a:pPr algn="l"/>
            <a:endParaRPr lang="en-US" b="1" i="1"/>
          </a:p>
          <a:p>
            <a:pPr algn="l"/>
            <a:r>
              <a:rPr lang="en-US" b="1" i="1"/>
              <a:t>   -i + </a:t>
            </a:r>
            <a:r>
              <a:rPr lang="en-US"/>
              <a:t>6</a:t>
            </a:r>
            <a:r>
              <a:rPr lang="en-US" b="1" i="1"/>
              <a:t>i</a:t>
            </a:r>
            <a:r>
              <a:rPr lang="en-US" b="1" i="1" baseline="-25000"/>
              <a:t>n</a:t>
            </a:r>
            <a:r>
              <a:rPr lang="en-US" b="1" i="1"/>
              <a:t> 	</a:t>
            </a:r>
            <a:r>
              <a:rPr lang="en-US"/>
              <a:t>= 0</a:t>
            </a:r>
            <a:endParaRPr lang="en-US" b="1" i="1"/>
          </a:p>
          <a:p>
            <a:pPr algn="l"/>
            <a:r>
              <a:rPr lang="en-US" b="1" i="1" baseline="-25000"/>
              <a:t>               </a:t>
            </a:r>
            <a:r>
              <a:rPr lang="en-US"/>
              <a:t>6</a:t>
            </a:r>
            <a:r>
              <a:rPr lang="en-US" b="1" i="1"/>
              <a:t>i</a:t>
            </a:r>
            <a:r>
              <a:rPr lang="en-US" b="1" i="1" baseline="-25000"/>
              <a:t>n 	</a:t>
            </a:r>
            <a:r>
              <a:rPr lang="en-US"/>
              <a:t>=</a:t>
            </a:r>
            <a:r>
              <a:rPr lang="en-US" b="1" i="1"/>
              <a:t> i</a:t>
            </a:r>
          </a:p>
          <a:p>
            <a:pPr algn="l"/>
            <a:r>
              <a:rPr lang="en-US" b="1" i="1"/>
              <a:t>     </a:t>
            </a:r>
            <a:r>
              <a:rPr lang="en-US"/>
              <a:t>6(1A) 	= </a:t>
            </a:r>
            <a:r>
              <a:rPr lang="en-US" b="1" i="1"/>
              <a:t>i</a:t>
            </a:r>
          </a:p>
          <a:p>
            <a:pPr algn="l"/>
            <a:r>
              <a:rPr lang="en-US" b="1" i="1" baseline="-25000"/>
              <a:t>                   </a:t>
            </a:r>
            <a:r>
              <a:rPr lang="en-US" b="1" i="1"/>
              <a:t>i</a:t>
            </a:r>
            <a:r>
              <a:rPr lang="en-US"/>
              <a:t>  	= 6A</a:t>
            </a:r>
            <a:endParaRPr lang="en-US" b="1" i="1" baseline="-25000"/>
          </a:p>
        </p:txBody>
      </p:sp>
      <p:grpSp>
        <p:nvGrpSpPr>
          <p:cNvPr id="264197" name="Group 5"/>
          <p:cNvGrpSpPr>
            <a:grpSpLocks/>
          </p:cNvGrpSpPr>
          <p:nvPr/>
        </p:nvGrpSpPr>
        <p:grpSpPr bwMode="auto">
          <a:xfrm>
            <a:off x="276225" y="3319463"/>
            <a:ext cx="4067175" cy="2389187"/>
            <a:chOff x="432" y="2091"/>
            <a:chExt cx="2562" cy="1505"/>
          </a:xfrm>
        </p:grpSpPr>
        <p:grpSp>
          <p:nvGrpSpPr>
            <p:cNvPr id="264198" name="Group 6"/>
            <p:cNvGrpSpPr>
              <a:grpSpLocks/>
            </p:cNvGrpSpPr>
            <p:nvPr/>
          </p:nvGrpSpPr>
          <p:grpSpPr bwMode="auto">
            <a:xfrm>
              <a:off x="432" y="2112"/>
              <a:ext cx="2562" cy="1484"/>
              <a:chOff x="432" y="2112"/>
              <a:chExt cx="2562" cy="1484"/>
            </a:xfrm>
          </p:grpSpPr>
          <p:grpSp>
            <p:nvGrpSpPr>
              <p:cNvPr id="264199" name="Group 7"/>
              <p:cNvGrpSpPr>
                <a:grpSpLocks/>
              </p:cNvGrpSpPr>
              <p:nvPr/>
            </p:nvGrpSpPr>
            <p:grpSpPr bwMode="auto">
              <a:xfrm>
                <a:off x="432" y="2656"/>
                <a:ext cx="438" cy="630"/>
                <a:chOff x="864" y="2586"/>
                <a:chExt cx="438" cy="630"/>
              </a:xfrm>
            </p:grpSpPr>
            <p:grpSp>
              <p:nvGrpSpPr>
                <p:cNvPr id="264200" name="Group 8"/>
                <p:cNvGrpSpPr>
                  <a:grpSpLocks/>
                </p:cNvGrpSpPr>
                <p:nvPr/>
              </p:nvGrpSpPr>
              <p:grpSpPr bwMode="auto">
                <a:xfrm>
                  <a:off x="864" y="2640"/>
                  <a:ext cx="432" cy="576"/>
                  <a:chOff x="864" y="2640"/>
                  <a:chExt cx="432" cy="576"/>
                </a:xfrm>
              </p:grpSpPr>
              <p:sp>
                <p:nvSpPr>
                  <p:cNvPr id="264201" name="Oval 9"/>
                  <p:cNvSpPr>
                    <a:spLocks noChangeArrowheads="1"/>
                  </p:cNvSpPr>
                  <p:nvPr/>
                </p:nvSpPr>
                <p:spPr bwMode="auto">
                  <a:xfrm>
                    <a:off x="864" y="2640"/>
                    <a:ext cx="432" cy="96"/>
                  </a:xfrm>
                  <a:prstGeom prst="ellipse">
                    <a:avLst/>
                  </a:prstGeom>
                  <a:solidFill>
                    <a:srgbClr val="8495A9">
                      <a:alpha val="50000"/>
                    </a:srgbClr>
                  </a:solidFill>
                  <a:ln w="12700">
                    <a:solidFill>
                      <a:schemeClr val="tx1"/>
                    </a:solidFill>
                    <a:round/>
                    <a:headEnd type="none" w="lg" len="lg"/>
                    <a:tailEnd type="none" w="lg" len="lg"/>
                  </a:ln>
                  <a:effectLst/>
                </p:spPr>
                <p:txBody>
                  <a:bodyPr wrap="none" anchor="ctr"/>
                  <a:lstStyle/>
                  <a:p>
                    <a:endParaRPr lang="en-US"/>
                  </a:p>
                </p:txBody>
              </p:sp>
              <p:cxnSp>
                <p:nvCxnSpPr>
                  <p:cNvPr id="264202" name="AutoShape 10"/>
                  <p:cNvCxnSpPr>
                    <a:cxnSpLocks noChangeShapeType="1"/>
                    <a:stCxn id="264201" idx="2"/>
                  </p:cNvCxnSpPr>
                  <p:nvPr/>
                </p:nvCxnSpPr>
                <p:spPr bwMode="auto">
                  <a:xfrm>
                    <a:off x="864" y="2688"/>
                    <a:ext cx="0" cy="480"/>
                  </a:xfrm>
                  <a:prstGeom prst="straightConnector1">
                    <a:avLst/>
                  </a:prstGeom>
                  <a:noFill/>
                  <a:ln w="12700">
                    <a:solidFill>
                      <a:schemeClr val="tx1"/>
                    </a:solidFill>
                    <a:round/>
                    <a:headEnd type="none" w="lg" len="lg"/>
                    <a:tailEnd type="none" w="lg" len="lg"/>
                  </a:ln>
                  <a:effectLst/>
                </p:spPr>
              </p:cxnSp>
              <p:cxnSp>
                <p:nvCxnSpPr>
                  <p:cNvPr id="264203" name="AutoShape 11"/>
                  <p:cNvCxnSpPr>
                    <a:cxnSpLocks noChangeShapeType="1"/>
                    <a:stCxn id="264201" idx="6"/>
                  </p:cNvCxnSpPr>
                  <p:nvPr/>
                </p:nvCxnSpPr>
                <p:spPr bwMode="auto">
                  <a:xfrm>
                    <a:off x="1296" y="2688"/>
                    <a:ext cx="0" cy="480"/>
                  </a:xfrm>
                  <a:prstGeom prst="straightConnector1">
                    <a:avLst/>
                  </a:prstGeom>
                  <a:noFill/>
                  <a:ln w="12700">
                    <a:solidFill>
                      <a:schemeClr val="tx1"/>
                    </a:solidFill>
                    <a:round/>
                    <a:headEnd type="none" w="lg" len="lg"/>
                    <a:tailEnd type="none" w="lg" len="lg"/>
                  </a:ln>
                  <a:effectLst/>
                </p:spPr>
              </p:cxnSp>
              <p:sp>
                <p:nvSpPr>
                  <p:cNvPr id="264204" name="Arc 12"/>
                  <p:cNvSpPr>
                    <a:spLocks/>
                  </p:cNvSpPr>
                  <p:nvPr/>
                </p:nvSpPr>
                <p:spPr bwMode="auto">
                  <a:xfrm flipV="1">
                    <a:off x="864" y="3158"/>
                    <a:ext cx="432" cy="58"/>
                  </a:xfrm>
                  <a:custGeom>
                    <a:avLst/>
                    <a:gdLst>
                      <a:gd name="G0" fmla="+- 21600 0 0"/>
                      <a:gd name="G1" fmla="+- 21600 0 0"/>
                      <a:gd name="G2" fmla="+- 21600 0 0"/>
                      <a:gd name="T0" fmla="*/ 261 w 43200"/>
                      <a:gd name="T1" fmla="*/ 24947 h 26281"/>
                      <a:gd name="T2" fmla="*/ 42687 w 43200"/>
                      <a:gd name="T3" fmla="*/ 26281 h 26281"/>
                      <a:gd name="T4" fmla="*/ 21600 w 43200"/>
                      <a:gd name="T5" fmla="*/ 21600 h 26281"/>
                    </a:gdLst>
                    <a:ahLst/>
                    <a:cxnLst>
                      <a:cxn ang="0">
                        <a:pos x="T0" y="T1"/>
                      </a:cxn>
                      <a:cxn ang="0">
                        <a:pos x="T2" y="T3"/>
                      </a:cxn>
                      <a:cxn ang="0">
                        <a:pos x="T4" y="T5"/>
                      </a:cxn>
                    </a:cxnLst>
                    <a:rect l="0" t="0" r="r" b="b"/>
                    <a:pathLst>
                      <a:path w="43200" h="26281" fill="none" extrusionOk="0">
                        <a:moveTo>
                          <a:pt x="260" y="24947"/>
                        </a:moveTo>
                        <a:cubicBezTo>
                          <a:pt x="87" y="23839"/>
                          <a:pt x="0" y="22720"/>
                          <a:pt x="0" y="21600"/>
                        </a:cubicBezTo>
                        <a:cubicBezTo>
                          <a:pt x="0" y="9670"/>
                          <a:pt x="9670" y="0"/>
                          <a:pt x="21600" y="0"/>
                        </a:cubicBezTo>
                        <a:cubicBezTo>
                          <a:pt x="33529" y="0"/>
                          <a:pt x="43200" y="9670"/>
                          <a:pt x="43200" y="21600"/>
                        </a:cubicBezTo>
                        <a:cubicBezTo>
                          <a:pt x="43200" y="23174"/>
                          <a:pt x="43027" y="24743"/>
                          <a:pt x="42686" y="26280"/>
                        </a:cubicBezTo>
                      </a:path>
                      <a:path w="43200" h="26281" stroke="0" extrusionOk="0">
                        <a:moveTo>
                          <a:pt x="260" y="24947"/>
                        </a:moveTo>
                        <a:cubicBezTo>
                          <a:pt x="87" y="23839"/>
                          <a:pt x="0" y="22720"/>
                          <a:pt x="0" y="21600"/>
                        </a:cubicBezTo>
                        <a:cubicBezTo>
                          <a:pt x="0" y="9670"/>
                          <a:pt x="9670" y="0"/>
                          <a:pt x="21600" y="0"/>
                        </a:cubicBezTo>
                        <a:cubicBezTo>
                          <a:pt x="33529" y="0"/>
                          <a:pt x="43200" y="9670"/>
                          <a:pt x="43200" y="21600"/>
                        </a:cubicBezTo>
                        <a:cubicBezTo>
                          <a:pt x="43200" y="23174"/>
                          <a:pt x="43027" y="24743"/>
                          <a:pt x="42686" y="26280"/>
                        </a:cubicBezTo>
                        <a:lnTo>
                          <a:pt x="21600" y="21600"/>
                        </a:lnTo>
                        <a:close/>
                      </a:path>
                    </a:pathLst>
                  </a:custGeom>
                  <a:noFill/>
                  <a:ln w="12700">
                    <a:solidFill>
                      <a:schemeClr val="tx1"/>
                    </a:solidFill>
                    <a:round/>
                    <a:headEnd type="none" w="lg" len="lg"/>
                    <a:tailEnd type="none" w="lg" len="lg"/>
                  </a:ln>
                  <a:effectLst/>
                </p:spPr>
                <p:txBody>
                  <a:bodyPr wrap="none" anchor="ctr"/>
                  <a:lstStyle/>
                  <a:p>
                    <a:endParaRPr lang="en-US"/>
                  </a:p>
                </p:txBody>
              </p:sp>
            </p:grpSp>
            <p:sp>
              <p:nvSpPr>
                <p:cNvPr id="264205" name="Rectangle 13"/>
                <p:cNvSpPr>
                  <a:spLocks noChangeArrowheads="1"/>
                </p:cNvSpPr>
                <p:nvPr/>
              </p:nvSpPr>
              <p:spPr bwMode="auto">
                <a:xfrm>
                  <a:off x="1038" y="2586"/>
                  <a:ext cx="96" cy="102"/>
                </a:xfrm>
                <a:prstGeom prst="rect">
                  <a:avLst/>
                </a:prstGeom>
                <a:solidFill>
                  <a:srgbClr val="ACA964"/>
                </a:solidFill>
                <a:ln w="12700">
                  <a:solidFill>
                    <a:schemeClr val="tx1"/>
                  </a:solidFill>
                  <a:miter lim="800000"/>
                  <a:headEnd type="none" w="lg" len="lg"/>
                  <a:tailEnd type="none" w="lg" len="lg"/>
                </a:ln>
                <a:effectLst/>
              </p:spPr>
              <p:txBody>
                <a:bodyPr wrap="none" anchor="ctr"/>
                <a:lstStyle/>
                <a:p>
                  <a:endParaRPr lang="en-US"/>
                </a:p>
              </p:txBody>
            </p:sp>
            <p:sp>
              <p:nvSpPr>
                <p:cNvPr id="264206" name="Text Box 14"/>
                <p:cNvSpPr txBox="1">
                  <a:spLocks noChangeArrowheads="1"/>
                </p:cNvSpPr>
                <p:nvPr/>
              </p:nvSpPr>
              <p:spPr bwMode="auto">
                <a:xfrm>
                  <a:off x="993" y="2682"/>
                  <a:ext cx="206" cy="250"/>
                </a:xfrm>
                <a:prstGeom prst="rect">
                  <a:avLst/>
                </a:prstGeom>
                <a:noFill/>
                <a:ln w="12700">
                  <a:noFill/>
                  <a:miter lim="800000"/>
                  <a:headEnd type="none" w="lg" len="lg"/>
                  <a:tailEnd type="none" w="lg" len="lg"/>
                </a:ln>
                <a:effectLst/>
              </p:spPr>
              <p:txBody>
                <a:bodyPr wrap="none">
                  <a:spAutoFit/>
                </a:bodyPr>
                <a:lstStyle/>
                <a:p>
                  <a:r>
                    <a:rPr lang="en-US" sz="2000"/>
                    <a:t>+</a:t>
                  </a:r>
                </a:p>
              </p:txBody>
            </p:sp>
            <p:sp>
              <p:nvSpPr>
                <p:cNvPr id="264207" name="Text Box 15"/>
                <p:cNvSpPr txBox="1">
                  <a:spLocks noChangeArrowheads="1"/>
                </p:cNvSpPr>
                <p:nvPr/>
              </p:nvSpPr>
              <p:spPr bwMode="auto">
                <a:xfrm>
                  <a:off x="998" y="2928"/>
                  <a:ext cx="196" cy="250"/>
                </a:xfrm>
                <a:prstGeom prst="rect">
                  <a:avLst/>
                </a:prstGeom>
                <a:noFill/>
                <a:ln w="12700">
                  <a:noFill/>
                  <a:miter lim="800000"/>
                  <a:headEnd type="none" w="lg" len="lg"/>
                  <a:tailEnd type="none" w="lg" len="lg"/>
                </a:ln>
                <a:effectLst/>
              </p:spPr>
              <p:txBody>
                <a:bodyPr wrap="none">
                  <a:spAutoFit/>
                </a:bodyPr>
                <a:lstStyle/>
                <a:p>
                  <a:r>
                    <a:rPr lang="en-US" sz="2000"/>
                    <a:t>_</a:t>
                  </a:r>
                </a:p>
              </p:txBody>
            </p:sp>
            <p:sp>
              <p:nvSpPr>
                <p:cNvPr id="264208" name="Text Box 16"/>
                <p:cNvSpPr txBox="1">
                  <a:spLocks noChangeArrowheads="1"/>
                </p:cNvSpPr>
                <p:nvPr/>
              </p:nvSpPr>
              <p:spPr bwMode="auto">
                <a:xfrm>
                  <a:off x="866" y="2874"/>
                  <a:ext cx="436" cy="231"/>
                </a:xfrm>
                <a:prstGeom prst="rect">
                  <a:avLst/>
                </a:prstGeom>
                <a:noFill/>
                <a:ln w="12700">
                  <a:noFill/>
                  <a:miter lim="800000"/>
                  <a:headEnd type="none" w="lg" len="lg"/>
                  <a:tailEnd type="none" w="lg" len="lg"/>
                </a:ln>
                <a:effectLst/>
              </p:spPr>
              <p:txBody>
                <a:bodyPr wrap="none">
                  <a:spAutoFit/>
                </a:bodyPr>
                <a:lstStyle/>
                <a:p>
                  <a:r>
                    <a:rPr lang="en-US"/>
                    <a:t>1.5 V</a:t>
                  </a:r>
                </a:p>
              </p:txBody>
            </p:sp>
          </p:grpSp>
          <p:sp>
            <p:nvSpPr>
              <p:cNvPr id="264209" name="Oval 17"/>
              <p:cNvSpPr>
                <a:spLocks noChangeArrowheads="1"/>
              </p:cNvSpPr>
              <p:nvPr/>
            </p:nvSpPr>
            <p:spPr bwMode="auto">
              <a:xfrm>
                <a:off x="1123" y="2352"/>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64210" name="AutoShape 18"/>
              <p:cNvCxnSpPr>
                <a:cxnSpLocks noChangeShapeType="1"/>
                <a:stCxn id="264205" idx="0"/>
                <a:endCxn id="264209" idx="2"/>
              </p:cNvCxnSpPr>
              <p:nvPr/>
            </p:nvCxnSpPr>
            <p:spPr bwMode="auto">
              <a:xfrm rot="16200000">
                <a:off x="756" y="2289"/>
                <a:ext cx="265" cy="469"/>
              </a:xfrm>
              <a:prstGeom prst="bentConnector2">
                <a:avLst/>
              </a:prstGeom>
              <a:noFill/>
              <a:ln w="12700">
                <a:solidFill>
                  <a:schemeClr val="tx1"/>
                </a:solidFill>
                <a:miter lim="800000"/>
                <a:headEnd type="none" w="lg" len="lg"/>
                <a:tailEnd type="none" w="lg" len="lg"/>
              </a:ln>
              <a:effectLst/>
            </p:spPr>
          </p:cxnSp>
          <p:grpSp>
            <p:nvGrpSpPr>
              <p:cNvPr id="264211" name="Group 19"/>
              <p:cNvGrpSpPr>
                <a:grpSpLocks/>
              </p:cNvGrpSpPr>
              <p:nvPr/>
            </p:nvGrpSpPr>
            <p:grpSpPr bwMode="auto">
              <a:xfrm>
                <a:off x="1161" y="2806"/>
                <a:ext cx="189" cy="159"/>
                <a:chOff x="1920" y="2802"/>
                <a:chExt cx="189" cy="159"/>
              </a:xfrm>
            </p:grpSpPr>
            <p:sp>
              <p:nvSpPr>
                <p:cNvPr id="264212" name="Freeform 20"/>
                <p:cNvSpPr>
                  <a:spLocks/>
                </p:cNvSpPr>
                <p:nvPr/>
              </p:nvSpPr>
              <p:spPr bwMode="auto">
                <a:xfrm>
                  <a:off x="1956" y="2832"/>
                  <a:ext cx="136" cy="96"/>
                </a:xfrm>
                <a:custGeom>
                  <a:avLst/>
                  <a:gdLst/>
                  <a:ahLst/>
                  <a:cxnLst>
                    <a:cxn ang="0">
                      <a:pos x="0" y="8"/>
                    </a:cxn>
                    <a:cxn ang="0">
                      <a:pos x="192" y="8"/>
                    </a:cxn>
                    <a:cxn ang="0">
                      <a:pos x="240" y="56"/>
                    </a:cxn>
                    <a:cxn ang="0">
                      <a:pos x="240" y="104"/>
                    </a:cxn>
                    <a:cxn ang="0">
                      <a:pos x="48" y="152"/>
                    </a:cxn>
                    <a:cxn ang="0">
                      <a:pos x="48" y="104"/>
                    </a:cxn>
                    <a:cxn ang="0">
                      <a:pos x="96" y="104"/>
                    </a:cxn>
                    <a:cxn ang="0">
                      <a:pos x="240" y="152"/>
                    </a:cxn>
                    <a:cxn ang="0">
                      <a:pos x="240" y="248"/>
                    </a:cxn>
                    <a:cxn ang="0">
                      <a:pos x="0" y="248"/>
                    </a:cxn>
                  </a:cxnLst>
                  <a:rect l="0" t="0" r="r" b="b"/>
                  <a:pathLst>
                    <a:path w="280" h="264">
                      <a:moveTo>
                        <a:pt x="0" y="8"/>
                      </a:moveTo>
                      <a:cubicBezTo>
                        <a:pt x="76" y="4"/>
                        <a:pt x="152" y="0"/>
                        <a:pt x="192" y="8"/>
                      </a:cubicBezTo>
                      <a:cubicBezTo>
                        <a:pt x="232" y="16"/>
                        <a:pt x="232" y="40"/>
                        <a:pt x="240" y="56"/>
                      </a:cubicBezTo>
                      <a:cubicBezTo>
                        <a:pt x="248" y="72"/>
                        <a:pt x="272" y="88"/>
                        <a:pt x="240" y="104"/>
                      </a:cubicBezTo>
                      <a:cubicBezTo>
                        <a:pt x="208" y="120"/>
                        <a:pt x="80" y="152"/>
                        <a:pt x="48" y="152"/>
                      </a:cubicBezTo>
                      <a:cubicBezTo>
                        <a:pt x="16" y="152"/>
                        <a:pt x="40" y="112"/>
                        <a:pt x="48" y="104"/>
                      </a:cubicBezTo>
                      <a:cubicBezTo>
                        <a:pt x="56" y="96"/>
                        <a:pt x="64" y="96"/>
                        <a:pt x="96" y="104"/>
                      </a:cubicBezTo>
                      <a:cubicBezTo>
                        <a:pt x="128" y="112"/>
                        <a:pt x="216" y="128"/>
                        <a:pt x="240" y="152"/>
                      </a:cubicBezTo>
                      <a:cubicBezTo>
                        <a:pt x="264" y="176"/>
                        <a:pt x="280" y="232"/>
                        <a:pt x="240" y="248"/>
                      </a:cubicBezTo>
                      <a:cubicBezTo>
                        <a:pt x="200" y="264"/>
                        <a:pt x="100" y="256"/>
                        <a:pt x="0" y="248"/>
                      </a:cubicBezTo>
                    </a:path>
                  </a:pathLst>
                </a:custGeom>
                <a:noFill/>
                <a:ln w="12700" cap="flat" cmpd="sng">
                  <a:solidFill>
                    <a:schemeClr val="tx1"/>
                  </a:solidFill>
                  <a:prstDash val="solid"/>
                  <a:round/>
                  <a:headEnd type="none" w="lg" len="lg"/>
                  <a:tailEnd type="none" w="lg" len="lg"/>
                </a:ln>
                <a:effectLst/>
              </p:spPr>
              <p:txBody>
                <a:bodyPr/>
                <a:lstStyle/>
                <a:p>
                  <a:endParaRPr lang="en-US"/>
                </a:p>
              </p:txBody>
            </p:sp>
            <p:sp>
              <p:nvSpPr>
                <p:cNvPr id="264213" name="Oval 21"/>
                <p:cNvSpPr>
                  <a:spLocks noChangeArrowheads="1"/>
                </p:cNvSpPr>
                <p:nvPr/>
              </p:nvSpPr>
              <p:spPr bwMode="auto">
                <a:xfrm>
                  <a:off x="1959" y="2802"/>
                  <a:ext cx="150" cy="159"/>
                </a:xfrm>
                <a:prstGeom prst="ellipse">
                  <a:avLst/>
                </a:prstGeom>
                <a:solidFill>
                  <a:srgbClr val="FFFF99">
                    <a:alpha val="30000"/>
                  </a:srgbClr>
                </a:solidFill>
                <a:ln w="12700">
                  <a:solidFill>
                    <a:schemeClr val="tx1"/>
                  </a:solidFill>
                  <a:round/>
                  <a:headEnd type="none" w="lg" len="lg"/>
                  <a:tailEnd type="none" w="lg" len="lg"/>
                </a:ln>
                <a:effectLst/>
              </p:spPr>
              <p:txBody>
                <a:bodyPr wrap="none" anchor="ctr"/>
                <a:lstStyle/>
                <a:p>
                  <a:endParaRPr lang="en-US"/>
                </a:p>
              </p:txBody>
            </p:sp>
            <p:cxnSp>
              <p:nvCxnSpPr>
                <p:cNvPr id="264214" name="AutoShape 22"/>
                <p:cNvCxnSpPr>
                  <a:cxnSpLocks noChangeShapeType="1"/>
                  <a:stCxn id="264212" idx="0"/>
                </p:cNvCxnSpPr>
                <p:nvPr/>
              </p:nvCxnSpPr>
              <p:spPr bwMode="auto">
                <a:xfrm flipH="1">
                  <a:off x="1920" y="2835"/>
                  <a:ext cx="36" cy="0"/>
                </a:xfrm>
                <a:prstGeom prst="straightConnector1">
                  <a:avLst/>
                </a:prstGeom>
                <a:noFill/>
                <a:ln w="12700">
                  <a:solidFill>
                    <a:schemeClr val="tx1"/>
                  </a:solidFill>
                  <a:round/>
                  <a:headEnd type="none" w="lg" len="lg"/>
                  <a:tailEnd type="none" w="lg" len="lg"/>
                </a:ln>
                <a:effectLst/>
              </p:spPr>
            </p:cxnSp>
            <p:cxnSp>
              <p:nvCxnSpPr>
                <p:cNvPr id="264215" name="AutoShape 23"/>
                <p:cNvCxnSpPr>
                  <a:cxnSpLocks noChangeShapeType="1"/>
                  <a:stCxn id="264212" idx="9"/>
                </p:cNvCxnSpPr>
                <p:nvPr/>
              </p:nvCxnSpPr>
              <p:spPr bwMode="auto">
                <a:xfrm flipH="1">
                  <a:off x="1920" y="2922"/>
                  <a:ext cx="36" cy="0"/>
                </a:xfrm>
                <a:prstGeom prst="straightConnector1">
                  <a:avLst/>
                </a:prstGeom>
                <a:noFill/>
                <a:ln w="12700">
                  <a:solidFill>
                    <a:schemeClr val="tx1"/>
                  </a:solidFill>
                  <a:round/>
                  <a:headEnd type="none" w="lg" len="lg"/>
                  <a:tailEnd type="none" w="lg" len="lg"/>
                </a:ln>
                <a:effectLst/>
              </p:spPr>
            </p:cxnSp>
          </p:grpSp>
          <p:grpSp>
            <p:nvGrpSpPr>
              <p:cNvPr id="264216" name="Group 24"/>
              <p:cNvGrpSpPr>
                <a:grpSpLocks/>
              </p:cNvGrpSpPr>
              <p:nvPr/>
            </p:nvGrpSpPr>
            <p:grpSpPr bwMode="auto">
              <a:xfrm>
                <a:off x="2805" y="2822"/>
                <a:ext cx="189" cy="159"/>
                <a:chOff x="1920" y="2802"/>
                <a:chExt cx="189" cy="159"/>
              </a:xfrm>
            </p:grpSpPr>
            <p:sp>
              <p:nvSpPr>
                <p:cNvPr id="264217" name="Freeform 25"/>
                <p:cNvSpPr>
                  <a:spLocks/>
                </p:cNvSpPr>
                <p:nvPr/>
              </p:nvSpPr>
              <p:spPr bwMode="auto">
                <a:xfrm>
                  <a:off x="1956" y="2832"/>
                  <a:ext cx="136" cy="96"/>
                </a:xfrm>
                <a:custGeom>
                  <a:avLst/>
                  <a:gdLst/>
                  <a:ahLst/>
                  <a:cxnLst>
                    <a:cxn ang="0">
                      <a:pos x="0" y="8"/>
                    </a:cxn>
                    <a:cxn ang="0">
                      <a:pos x="192" y="8"/>
                    </a:cxn>
                    <a:cxn ang="0">
                      <a:pos x="240" y="56"/>
                    </a:cxn>
                    <a:cxn ang="0">
                      <a:pos x="240" y="104"/>
                    </a:cxn>
                    <a:cxn ang="0">
                      <a:pos x="48" y="152"/>
                    </a:cxn>
                    <a:cxn ang="0">
                      <a:pos x="48" y="104"/>
                    </a:cxn>
                    <a:cxn ang="0">
                      <a:pos x="96" y="104"/>
                    </a:cxn>
                    <a:cxn ang="0">
                      <a:pos x="240" y="152"/>
                    </a:cxn>
                    <a:cxn ang="0">
                      <a:pos x="240" y="248"/>
                    </a:cxn>
                    <a:cxn ang="0">
                      <a:pos x="0" y="248"/>
                    </a:cxn>
                  </a:cxnLst>
                  <a:rect l="0" t="0" r="r" b="b"/>
                  <a:pathLst>
                    <a:path w="280" h="264">
                      <a:moveTo>
                        <a:pt x="0" y="8"/>
                      </a:moveTo>
                      <a:cubicBezTo>
                        <a:pt x="76" y="4"/>
                        <a:pt x="152" y="0"/>
                        <a:pt x="192" y="8"/>
                      </a:cubicBezTo>
                      <a:cubicBezTo>
                        <a:pt x="232" y="16"/>
                        <a:pt x="232" y="40"/>
                        <a:pt x="240" y="56"/>
                      </a:cubicBezTo>
                      <a:cubicBezTo>
                        <a:pt x="248" y="72"/>
                        <a:pt x="272" y="88"/>
                        <a:pt x="240" y="104"/>
                      </a:cubicBezTo>
                      <a:cubicBezTo>
                        <a:pt x="208" y="120"/>
                        <a:pt x="80" y="152"/>
                        <a:pt x="48" y="152"/>
                      </a:cubicBezTo>
                      <a:cubicBezTo>
                        <a:pt x="16" y="152"/>
                        <a:pt x="40" y="112"/>
                        <a:pt x="48" y="104"/>
                      </a:cubicBezTo>
                      <a:cubicBezTo>
                        <a:pt x="56" y="96"/>
                        <a:pt x="64" y="96"/>
                        <a:pt x="96" y="104"/>
                      </a:cubicBezTo>
                      <a:cubicBezTo>
                        <a:pt x="128" y="112"/>
                        <a:pt x="216" y="128"/>
                        <a:pt x="240" y="152"/>
                      </a:cubicBezTo>
                      <a:cubicBezTo>
                        <a:pt x="264" y="176"/>
                        <a:pt x="280" y="232"/>
                        <a:pt x="240" y="248"/>
                      </a:cubicBezTo>
                      <a:cubicBezTo>
                        <a:pt x="200" y="264"/>
                        <a:pt x="100" y="256"/>
                        <a:pt x="0" y="248"/>
                      </a:cubicBezTo>
                    </a:path>
                  </a:pathLst>
                </a:custGeom>
                <a:noFill/>
                <a:ln w="12700" cap="flat" cmpd="sng">
                  <a:solidFill>
                    <a:schemeClr val="tx1"/>
                  </a:solidFill>
                  <a:prstDash val="solid"/>
                  <a:round/>
                  <a:headEnd type="none" w="lg" len="lg"/>
                  <a:tailEnd type="none" w="lg" len="lg"/>
                </a:ln>
                <a:effectLst/>
              </p:spPr>
              <p:txBody>
                <a:bodyPr/>
                <a:lstStyle/>
                <a:p>
                  <a:endParaRPr lang="en-US"/>
                </a:p>
              </p:txBody>
            </p:sp>
            <p:sp>
              <p:nvSpPr>
                <p:cNvPr id="264218" name="Oval 26"/>
                <p:cNvSpPr>
                  <a:spLocks noChangeArrowheads="1"/>
                </p:cNvSpPr>
                <p:nvPr/>
              </p:nvSpPr>
              <p:spPr bwMode="auto">
                <a:xfrm>
                  <a:off x="1959" y="2802"/>
                  <a:ext cx="150" cy="159"/>
                </a:xfrm>
                <a:prstGeom prst="ellipse">
                  <a:avLst/>
                </a:prstGeom>
                <a:solidFill>
                  <a:srgbClr val="FFFF99">
                    <a:alpha val="30000"/>
                  </a:srgbClr>
                </a:solidFill>
                <a:ln w="12700">
                  <a:solidFill>
                    <a:schemeClr val="tx1"/>
                  </a:solidFill>
                  <a:round/>
                  <a:headEnd type="none" w="lg" len="lg"/>
                  <a:tailEnd type="none" w="lg" len="lg"/>
                </a:ln>
                <a:effectLst/>
              </p:spPr>
              <p:txBody>
                <a:bodyPr wrap="none" anchor="ctr"/>
                <a:lstStyle/>
                <a:p>
                  <a:endParaRPr lang="en-US"/>
                </a:p>
              </p:txBody>
            </p:sp>
            <p:cxnSp>
              <p:nvCxnSpPr>
                <p:cNvPr id="264219" name="AutoShape 27"/>
                <p:cNvCxnSpPr>
                  <a:cxnSpLocks noChangeShapeType="1"/>
                  <a:stCxn id="264217" idx="0"/>
                </p:cNvCxnSpPr>
                <p:nvPr/>
              </p:nvCxnSpPr>
              <p:spPr bwMode="auto">
                <a:xfrm flipH="1">
                  <a:off x="1920" y="2835"/>
                  <a:ext cx="36" cy="0"/>
                </a:xfrm>
                <a:prstGeom prst="straightConnector1">
                  <a:avLst/>
                </a:prstGeom>
                <a:noFill/>
                <a:ln w="12700">
                  <a:solidFill>
                    <a:schemeClr val="tx1"/>
                  </a:solidFill>
                  <a:round/>
                  <a:headEnd type="none" w="lg" len="lg"/>
                  <a:tailEnd type="none" w="lg" len="lg"/>
                </a:ln>
                <a:effectLst/>
              </p:spPr>
            </p:cxnSp>
            <p:cxnSp>
              <p:nvCxnSpPr>
                <p:cNvPr id="264220" name="AutoShape 28"/>
                <p:cNvCxnSpPr>
                  <a:cxnSpLocks noChangeShapeType="1"/>
                  <a:stCxn id="264217" idx="9"/>
                </p:cNvCxnSpPr>
                <p:nvPr/>
              </p:nvCxnSpPr>
              <p:spPr bwMode="auto">
                <a:xfrm flipH="1">
                  <a:off x="1920" y="2922"/>
                  <a:ext cx="36" cy="0"/>
                </a:xfrm>
                <a:prstGeom prst="straightConnector1">
                  <a:avLst/>
                </a:prstGeom>
                <a:noFill/>
                <a:ln w="12700">
                  <a:solidFill>
                    <a:schemeClr val="tx1"/>
                  </a:solidFill>
                  <a:round/>
                  <a:headEnd type="none" w="lg" len="lg"/>
                  <a:tailEnd type="none" w="lg" len="lg"/>
                </a:ln>
                <a:effectLst/>
              </p:spPr>
            </p:cxnSp>
          </p:grpSp>
          <p:sp>
            <p:nvSpPr>
              <p:cNvPr id="264221" name="Oval 29"/>
              <p:cNvSpPr>
                <a:spLocks noChangeArrowheads="1"/>
              </p:cNvSpPr>
              <p:nvPr/>
            </p:nvSpPr>
            <p:spPr bwMode="auto">
              <a:xfrm>
                <a:off x="1123" y="351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64222" name="AutoShape 30"/>
              <p:cNvCxnSpPr>
                <a:cxnSpLocks noChangeShapeType="1"/>
                <a:stCxn id="264221" idx="2"/>
              </p:cNvCxnSpPr>
              <p:nvPr/>
            </p:nvCxnSpPr>
            <p:spPr bwMode="auto">
              <a:xfrm rot="10800000">
                <a:off x="654" y="3286"/>
                <a:ext cx="469" cy="267"/>
              </a:xfrm>
              <a:prstGeom prst="bentConnector3">
                <a:avLst>
                  <a:gd name="adj1" fmla="val 100426"/>
                </a:avLst>
              </a:prstGeom>
              <a:noFill/>
              <a:ln w="12700">
                <a:solidFill>
                  <a:schemeClr val="tx1"/>
                </a:solidFill>
                <a:miter lim="800000"/>
                <a:headEnd type="none" w="lg" len="lg"/>
                <a:tailEnd type="none" w="lg" len="lg"/>
              </a:ln>
              <a:effectLst/>
            </p:spPr>
          </p:cxnSp>
          <p:cxnSp>
            <p:nvCxnSpPr>
              <p:cNvPr id="264223" name="AutoShape 31"/>
              <p:cNvCxnSpPr>
                <a:cxnSpLocks noChangeShapeType="1"/>
                <a:stCxn id="264221" idx="0"/>
              </p:cNvCxnSpPr>
              <p:nvPr/>
            </p:nvCxnSpPr>
            <p:spPr bwMode="auto">
              <a:xfrm flipH="1" flipV="1">
                <a:off x="1161" y="2926"/>
                <a:ext cx="4" cy="588"/>
              </a:xfrm>
              <a:prstGeom prst="straightConnector1">
                <a:avLst/>
              </a:prstGeom>
              <a:noFill/>
              <a:ln w="12700">
                <a:solidFill>
                  <a:schemeClr val="tx1"/>
                </a:solidFill>
                <a:round/>
                <a:headEnd type="none" w="lg" len="lg"/>
                <a:tailEnd type="none" w="lg" len="lg"/>
              </a:ln>
              <a:effectLst/>
            </p:spPr>
          </p:cxnSp>
          <p:cxnSp>
            <p:nvCxnSpPr>
              <p:cNvPr id="264224" name="AutoShape 32"/>
              <p:cNvCxnSpPr>
                <a:cxnSpLocks noChangeShapeType="1"/>
                <a:stCxn id="264209" idx="4"/>
              </p:cNvCxnSpPr>
              <p:nvPr/>
            </p:nvCxnSpPr>
            <p:spPr bwMode="auto">
              <a:xfrm>
                <a:off x="1165" y="2429"/>
                <a:ext cx="0" cy="410"/>
              </a:xfrm>
              <a:prstGeom prst="straightConnector1">
                <a:avLst/>
              </a:prstGeom>
              <a:noFill/>
              <a:ln w="12700">
                <a:solidFill>
                  <a:schemeClr val="tx1"/>
                </a:solidFill>
                <a:round/>
                <a:headEnd type="none" w="lg" len="lg"/>
                <a:tailEnd type="none" w="lg" len="lg"/>
              </a:ln>
              <a:effectLst/>
            </p:spPr>
          </p:cxnSp>
          <p:cxnSp>
            <p:nvCxnSpPr>
              <p:cNvPr id="264225" name="AutoShape 33"/>
              <p:cNvCxnSpPr>
                <a:cxnSpLocks noChangeShapeType="1"/>
                <a:stCxn id="264293" idx="6"/>
              </p:cNvCxnSpPr>
              <p:nvPr/>
            </p:nvCxnSpPr>
            <p:spPr bwMode="auto">
              <a:xfrm flipV="1">
                <a:off x="2501" y="2942"/>
                <a:ext cx="305" cy="616"/>
              </a:xfrm>
              <a:prstGeom prst="bentConnector2">
                <a:avLst/>
              </a:prstGeom>
              <a:noFill/>
              <a:ln w="12700">
                <a:solidFill>
                  <a:schemeClr val="tx1"/>
                </a:solidFill>
                <a:miter lim="800000"/>
                <a:headEnd type="none" w="lg" len="lg"/>
                <a:tailEnd type="none" w="lg" len="lg"/>
              </a:ln>
              <a:effectLst/>
            </p:spPr>
          </p:cxnSp>
          <p:cxnSp>
            <p:nvCxnSpPr>
              <p:cNvPr id="264226" name="AutoShape 34"/>
              <p:cNvCxnSpPr>
                <a:cxnSpLocks noChangeShapeType="1"/>
                <a:stCxn id="264292" idx="6"/>
              </p:cNvCxnSpPr>
              <p:nvPr/>
            </p:nvCxnSpPr>
            <p:spPr bwMode="auto">
              <a:xfrm>
                <a:off x="2501" y="2395"/>
                <a:ext cx="304" cy="457"/>
              </a:xfrm>
              <a:prstGeom prst="bentConnector2">
                <a:avLst/>
              </a:prstGeom>
              <a:noFill/>
              <a:ln w="12700">
                <a:solidFill>
                  <a:schemeClr val="tx1"/>
                </a:solidFill>
                <a:miter lim="800000"/>
                <a:headEnd type="none" w="lg" len="lg"/>
                <a:tailEnd type="none" w="lg" len="lg"/>
              </a:ln>
              <a:effectLst/>
            </p:spPr>
          </p:cxnSp>
          <p:sp>
            <p:nvSpPr>
              <p:cNvPr id="264227" name="Line 35"/>
              <p:cNvSpPr>
                <a:spLocks noChangeShapeType="1"/>
              </p:cNvSpPr>
              <p:nvPr/>
            </p:nvSpPr>
            <p:spPr bwMode="auto">
              <a:xfrm>
                <a:off x="702" y="2351"/>
                <a:ext cx="216" cy="0"/>
              </a:xfrm>
              <a:prstGeom prst="line">
                <a:avLst/>
              </a:prstGeom>
              <a:noFill/>
              <a:ln w="12700">
                <a:solidFill>
                  <a:schemeClr val="tx1"/>
                </a:solidFill>
                <a:round/>
                <a:headEnd type="none" w="lg" len="lg"/>
                <a:tailEnd type="stealth" w="lg" len="lg"/>
              </a:ln>
              <a:effectLst/>
            </p:spPr>
            <p:txBody>
              <a:bodyPr/>
              <a:lstStyle/>
              <a:p>
                <a:endParaRPr lang="en-US"/>
              </a:p>
            </p:txBody>
          </p:sp>
          <p:sp>
            <p:nvSpPr>
              <p:cNvPr id="264228" name="Line 36"/>
              <p:cNvSpPr>
                <a:spLocks noChangeShapeType="1"/>
              </p:cNvSpPr>
              <p:nvPr/>
            </p:nvSpPr>
            <p:spPr bwMode="auto">
              <a:xfrm flipH="1">
                <a:off x="767" y="3514"/>
                <a:ext cx="199" cy="0"/>
              </a:xfrm>
              <a:prstGeom prst="line">
                <a:avLst/>
              </a:prstGeom>
              <a:noFill/>
              <a:ln w="12700">
                <a:solidFill>
                  <a:schemeClr val="tx1"/>
                </a:solidFill>
                <a:round/>
                <a:headEnd type="none" w="lg" len="lg"/>
                <a:tailEnd type="stealth" w="lg" len="lg"/>
              </a:ln>
              <a:effectLst/>
            </p:spPr>
            <p:txBody>
              <a:bodyPr/>
              <a:lstStyle/>
              <a:p>
                <a:endParaRPr lang="en-US"/>
              </a:p>
            </p:txBody>
          </p:sp>
          <p:sp>
            <p:nvSpPr>
              <p:cNvPr id="264229" name="Text Box 37"/>
              <p:cNvSpPr txBox="1">
                <a:spLocks noChangeArrowheads="1"/>
              </p:cNvSpPr>
              <p:nvPr/>
            </p:nvSpPr>
            <p:spPr bwMode="auto">
              <a:xfrm>
                <a:off x="710" y="2112"/>
                <a:ext cx="160" cy="250"/>
              </a:xfrm>
              <a:prstGeom prst="rect">
                <a:avLst/>
              </a:prstGeom>
              <a:noFill/>
              <a:ln w="12700">
                <a:noFill/>
                <a:miter lim="800000"/>
                <a:headEnd type="none" w="lg" len="lg"/>
                <a:tailEnd type="none" w="lg" len="lg"/>
              </a:ln>
              <a:effectLst/>
            </p:spPr>
            <p:txBody>
              <a:bodyPr wrap="none">
                <a:spAutoFit/>
              </a:bodyPr>
              <a:lstStyle/>
              <a:p>
                <a:r>
                  <a:rPr lang="en-US" sz="2000" b="1" i="1"/>
                  <a:t>i</a:t>
                </a:r>
              </a:p>
            </p:txBody>
          </p:sp>
          <p:sp>
            <p:nvSpPr>
              <p:cNvPr id="264230" name="Text Box 38"/>
              <p:cNvSpPr txBox="1">
                <a:spLocks noChangeArrowheads="1"/>
              </p:cNvSpPr>
              <p:nvPr/>
            </p:nvSpPr>
            <p:spPr bwMode="auto">
              <a:xfrm>
                <a:off x="806" y="3274"/>
                <a:ext cx="160" cy="250"/>
              </a:xfrm>
              <a:prstGeom prst="rect">
                <a:avLst/>
              </a:prstGeom>
              <a:noFill/>
              <a:ln w="12700">
                <a:noFill/>
                <a:miter lim="800000"/>
                <a:headEnd type="none" w="lg" len="lg"/>
                <a:tailEnd type="none" w="lg" len="lg"/>
              </a:ln>
              <a:effectLst/>
            </p:spPr>
            <p:txBody>
              <a:bodyPr wrap="none">
                <a:spAutoFit/>
              </a:bodyPr>
              <a:lstStyle/>
              <a:p>
                <a:r>
                  <a:rPr lang="en-US" sz="2000" b="1" i="1"/>
                  <a:t>i</a:t>
                </a:r>
              </a:p>
            </p:txBody>
          </p:sp>
          <p:sp>
            <p:nvSpPr>
              <p:cNvPr id="264231" name="Line 39"/>
              <p:cNvSpPr>
                <a:spLocks noChangeShapeType="1"/>
              </p:cNvSpPr>
              <p:nvPr/>
            </p:nvSpPr>
            <p:spPr bwMode="auto">
              <a:xfrm>
                <a:off x="1123" y="2506"/>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264232" name="Text Box 40"/>
              <p:cNvSpPr txBox="1">
                <a:spLocks noChangeArrowheads="1"/>
              </p:cNvSpPr>
              <p:nvPr/>
            </p:nvSpPr>
            <p:spPr bwMode="auto">
              <a:xfrm>
                <a:off x="918" y="2488"/>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grpSp>
            <p:nvGrpSpPr>
              <p:cNvPr id="264233" name="Group 41"/>
              <p:cNvGrpSpPr>
                <a:grpSpLocks/>
              </p:cNvGrpSpPr>
              <p:nvPr/>
            </p:nvGrpSpPr>
            <p:grpSpPr bwMode="auto">
              <a:xfrm>
                <a:off x="1206" y="2351"/>
                <a:ext cx="468" cy="1240"/>
                <a:chOff x="1206" y="2351"/>
                <a:chExt cx="468" cy="1240"/>
              </a:xfrm>
            </p:grpSpPr>
            <p:cxnSp>
              <p:nvCxnSpPr>
                <p:cNvPr id="264234" name="AutoShape 42"/>
                <p:cNvCxnSpPr>
                  <a:cxnSpLocks noChangeShapeType="1"/>
                  <a:stCxn id="264242" idx="4"/>
                </p:cNvCxnSpPr>
                <p:nvPr/>
              </p:nvCxnSpPr>
              <p:spPr bwMode="auto">
                <a:xfrm>
                  <a:off x="1488" y="2428"/>
                  <a:ext cx="0" cy="427"/>
                </a:xfrm>
                <a:prstGeom prst="straightConnector1">
                  <a:avLst/>
                </a:prstGeom>
                <a:noFill/>
                <a:ln w="12700">
                  <a:solidFill>
                    <a:schemeClr val="tx1"/>
                  </a:solidFill>
                  <a:round/>
                  <a:headEnd type="none" w="lg" len="lg"/>
                  <a:tailEnd type="none" w="lg" len="lg"/>
                </a:ln>
                <a:effectLst/>
              </p:spPr>
            </p:cxnSp>
            <p:grpSp>
              <p:nvGrpSpPr>
                <p:cNvPr id="264235" name="Group 43"/>
                <p:cNvGrpSpPr>
                  <a:grpSpLocks/>
                </p:cNvGrpSpPr>
                <p:nvPr/>
              </p:nvGrpSpPr>
              <p:grpSpPr bwMode="auto">
                <a:xfrm>
                  <a:off x="1206" y="2351"/>
                  <a:ext cx="468" cy="1240"/>
                  <a:chOff x="1206" y="2351"/>
                  <a:chExt cx="468" cy="1240"/>
                </a:xfrm>
              </p:grpSpPr>
              <p:grpSp>
                <p:nvGrpSpPr>
                  <p:cNvPr id="264236" name="Group 44"/>
                  <p:cNvGrpSpPr>
                    <a:grpSpLocks/>
                  </p:cNvGrpSpPr>
                  <p:nvPr/>
                </p:nvGrpSpPr>
                <p:grpSpPr bwMode="auto">
                  <a:xfrm>
                    <a:off x="1485" y="2822"/>
                    <a:ext cx="189" cy="159"/>
                    <a:chOff x="1920" y="2802"/>
                    <a:chExt cx="189" cy="159"/>
                  </a:xfrm>
                </p:grpSpPr>
                <p:sp>
                  <p:nvSpPr>
                    <p:cNvPr id="264237" name="Freeform 45"/>
                    <p:cNvSpPr>
                      <a:spLocks/>
                    </p:cNvSpPr>
                    <p:nvPr/>
                  </p:nvSpPr>
                  <p:spPr bwMode="auto">
                    <a:xfrm>
                      <a:off x="1956" y="2832"/>
                      <a:ext cx="136" cy="96"/>
                    </a:xfrm>
                    <a:custGeom>
                      <a:avLst/>
                      <a:gdLst/>
                      <a:ahLst/>
                      <a:cxnLst>
                        <a:cxn ang="0">
                          <a:pos x="0" y="8"/>
                        </a:cxn>
                        <a:cxn ang="0">
                          <a:pos x="192" y="8"/>
                        </a:cxn>
                        <a:cxn ang="0">
                          <a:pos x="240" y="56"/>
                        </a:cxn>
                        <a:cxn ang="0">
                          <a:pos x="240" y="104"/>
                        </a:cxn>
                        <a:cxn ang="0">
                          <a:pos x="48" y="152"/>
                        </a:cxn>
                        <a:cxn ang="0">
                          <a:pos x="48" y="104"/>
                        </a:cxn>
                        <a:cxn ang="0">
                          <a:pos x="96" y="104"/>
                        </a:cxn>
                        <a:cxn ang="0">
                          <a:pos x="240" y="152"/>
                        </a:cxn>
                        <a:cxn ang="0">
                          <a:pos x="240" y="248"/>
                        </a:cxn>
                        <a:cxn ang="0">
                          <a:pos x="0" y="248"/>
                        </a:cxn>
                      </a:cxnLst>
                      <a:rect l="0" t="0" r="r" b="b"/>
                      <a:pathLst>
                        <a:path w="280" h="264">
                          <a:moveTo>
                            <a:pt x="0" y="8"/>
                          </a:moveTo>
                          <a:cubicBezTo>
                            <a:pt x="76" y="4"/>
                            <a:pt x="152" y="0"/>
                            <a:pt x="192" y="8"/>
                          </a:cubicBezTo>
                          <a:cubicBezTo>
                            <a:pt x="232" y="16"/>
                            <a:pt x="232" y="40"/>
                            <a:pt x="240" y="56"/>
                          </a:cubicBezTo>
                          <a:cubicBezTo>
                            <a:pt x="248" y="72"/>
                            <a:pt x="272" y="88"/>
                            <a:pt x="240" y="104"/>
                          </a:cubicBezTo>
                          <a:cubicBezTo>
                            <a:pt x="208" y="120"/>
                            <a:pt x="80" y="152"/>
                            <a:pt x="48" y="152"/>
                          </a:cubicBezTo>
                          <a:cubicBezTo>
                            <a:pt x="16" y="152"/>
                            <a:pt x="40" y="112"/>
                            <a:pt x="48" y="104"/>
                          </a:cubicBezTo>
                          <a:cubicBezTo>
                            <a:pt x="56" y="96"/>
                            <a:pt x="64" y="96"/>
                            <a:pt x="96" y="104"/>
                          </a:cubicBezTo>
                          <a:cubicBezTo>
                            <a:pt x="128" y="112"/>
                            <a:pt x="216" y="128"/>
                            <a:pt x="240" y="152"/>
                          </a:cubicBezTo>
                          <a:cubicBezTo>
                            <a:pt x="264" y="176"/>
                            <a:pt x="280" y="232"/>
                            <a:pt x="240" y="248"/>
                          </a:cubicBezTo>
                          <a:cubicBezTo>
                            <a:pt x="200" y="264"/>
                            <a:pt x="100" y="256"/>
                            <a:pt x="0" y="248"/>
                          </a:cubicBezTo>
                        </a:path>
                      </a:pathLst>
                    </a:custGeom>
                    <a:noFill/>
                    <a:ln w="12700" cap="flat" cmpd="sng">
                      <a:solidFill>
                        <a:schemeClr val="tx1"/>
                      </a:solidFill>
                      <a:prstDash val="solid"/>
                      <a:round/>
                      <a:headEnd type="none" w="lg" len="lg"/>
                      <a:tailEnd type="none" w="lg" len="lg"/>
                    </a:ln>
                    <a:effectLst/>
                  </p:spPr>
                  <p:txBody>
                    <a:bodyPr/>
                    <a:lstStyle/>
                    <a:p>
                      <a:endParaRPr lang="en-US"/>
                    </a:p>
                  </p:txBody>
                </p:sp>
                <p:sp>
                  <p:nvSpPr>
                    <p:cNvPr id="264238" name="Oval 46"/>
                    <p:cNvSpPr>
                      <a:spLocks noChangeArrowheads="1"/>
                    </p:cNvSpPr>
                    <p:nvPr/>
                  </p:nvSpPr>
                  <p:spPr bwMode="auto">
                    <a:xfrm>
                      <a:off x="1959" y="2802"/>
                      <a:ext cx="150" cy="159"/>
                    </a:xfrm>
                    <a:prstGeom prst="ellipse">
                      <a:avLst/>
                    </a:prstGeom>
                    <a:solidFill>
                      <a:srgbClr val="FFFF99">
                        <a:alpha val="30000"/>
                      </a:srgbClr>
                    </a:solidFill>
                    <a:ln w="12700">
                      <a:solidFill>
                        <a:schemeClr val="tx1"/>
                      </a:solidFill>
                      <a:round/>
                      <a:headEnd type="none" w="lg" len="lg"/>
                      <a:tailEnd type="none" w="lg" len="lg"/>
                    </a:ln>
                    <a:effectLst/>
                  </p:spPr>
                  <p:txBody>
                    <a:bodyPr wrap="none" anchor="ctr"/>
                    <a:lstStyle/>
                    <a:p>
                      <a:endParaRPr lang="en-US"/>
                    </a:p>
                  </p:txBody>
                </p:sp>
                <p:cxnSp>
                  <p:nvCxnSpPr>
                    <p:cNvPr id="264239" name="AutoShape 47"/>
                    <p:cNvCxnSpPr>
                      <a:cxnSpLocks noChangeShapeType="1"/>
                      <a:stCxn id="264237" idx="0"/>
                    </p:cNvCxnSpPr>
                    <p:nvPr/>
                  </p:nvCxnSpPr>
                  <p:spPr bwMode="auto">
                    <a:xfrm flipH="1">
                      <a:off x="1920" y="2835"/>
                      <a:ext cx="36" cy="0"/>
                    </a:xfrm>
                    <a:prstGeom prst="straightConnector1">
                      <a:avLst/>
                    </a:prstGeom>
                    <a:noFill/>
                    <a:ln w="12700">
                      <a:solidFill>
                        <a:schemeClr val="tx1"/>
                      </a:solidFill>
                      <a:round/>
                      <a:headEnd type="none" w="lg" len="lg"/>
                      <a:tailEnd type="none" w="lg" len="lg"/>
                    </a:ln>
                    <a:effectLst/>
                  </p:spPr>
                </p:cxnSp>
                <p:cxnSp>
                  <p:nvCxnSpPr>
                    <p:cNvPr id="264240" name="AutoShape 48"/>
                    <p:cNvCxnSpPr>
                      <a:cxnSpLocks noChangeShapeType="1"/>
                      <a:stCxn id="264237" idx="9"/>
                    </p:cNvCxnSpPr>
                    <p:nvPr/>
                  </p:nvCxnSpPr>
                  <p:spPr bwMode="auto">
                    <a:xfrm flipH="1">
                      <a:off x="1920" y="2922"/>
                      <a:ext cx="36" cy="0"/>
                    </a:xfrm>
                    <a:prstGeom prst="straightConnector1">
                      <a:avLst/>
                    </a:prstGeom>
                    <a:noFill/>
                    <a:ln w="12700">
                      <a:solidFill>
                        <a:schemeClr val="tx1"/>
                      </a:solidFill>
                      <a:round/>
                      <a:headEnd type="none" w="lg" len="lg"/>
                      <a:tailEnd type="none" w="lg" len="lg"/>
                    </a:ln>
                    <a:effectLst/>
                  </p:spPr>
                </p:cxnSp>
              </p:grpSp>
              <p:grpSp>
                <p:nvGrpSpPr>
                  <p:cNvPr id="264241" name="Group 49"/>
                  <p:cNvGrpSpPr>
                    <a:grpSpLocks/>
                  </p:cNvGrpSpPr>
                  <p:nvPr/>
                </p:nvGrpSpPr>
                <p:grpSpPr bwMode="auto">
                  <a:xfrm>
                    <a:off x="1206" y="2351"/>
                    <a:ext cx="323" cy="1240"/>
                    <a:chOff x="1206" y="2351"/>
                    <a:chExt cx="323" cy="1240"/>
                  </a:xfrm>
                </p:grpSpPr>
                <p:sp>
                  <p:nvSpPr>
                    <p:cNvPr id="264242" name="Oval 50"/>
                    <p:cNvSpPr>
                      <a:spLocks noChangeArrowheads="1"/>
                    </p:cNvSpPr>
                    <p:nvPr/>
                  </p:nvSpPr>
                  <p:spPr bwMode="auto">
                    <a:xfrm>
                      <a:off x="1446" y="235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264243" name="Oval 51"/>
                    <p:cNvSpPr>
                      <a:spLocks noChangeArrowheads="1"/>
                    </p:cNvSpPr>
                    <p:nvPr/>
                  </p:nvSpPr>
                  <p:spPr bwMode="auto">
                    <a:xfrm>
                      <a:off x="1446" y="351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64244" name="AutoShape 52"/>
                    <p:cNvCxnSpPr>
                      <a:cxnSpLocks noChangeShapeType="1"/>
                      <a:stCxn id="264221" idx="6"/>
                      <a:endCxn id="264243" idx="2"/>
                    </p:cNvCxnSpPr>
                    <p:nvPr/>
                  </p:nvCxnSpPr>
                  <p:spPr bwMode="auto">
                    <a:xfrm>
                      <a:off x="1206" y="3553"/>
                      <a:ext cx="240" cy="0"/>
                    </a:xfrm>
                    <a:prstGeom prst="straightConnector1">
                      <a:avLst/>
                    </a:prstGeom>
                    <a:noFill/>
                    <a:ln w="12700">
                      <a:solidFill>
                        <a:schemeClr val="tx1"/>
                      </a:solidFill>
                      <a:round/>
                      <a:headEnd type="none" w="lg" len="lg"/>
                      <a:tailEnd type="none" w="lg" len="lg"/>
                    </a:ln>
                    <a:effectLst/>
                  </p:spPr>
                </p:cxnSp>
                <p:cxnSp>
                  <p:nvCxnSpPr>
                    <p:cNvPr id="264245" name="AutoShape 53"/>
                    <p:cNvCxnSpPr>
                      <a:cxnSpLocks noChangeShapeType="1"/>
                      <a:stCxn id="264209" idx="6"/>
                      <a:endCxn id="264242" idx="2"/>
                    </p:cNvCxnSpPr>
                    <p:nvPr/>
                  </p:nvCxnSpPr>
                  <p:spPr bwMode="auto">
                    <a:xfrm flipV="1">
                      <a:off x="1206" y="2390"/>
                      <a:ext cx="240" cy="1"/>
                    </a:xfrm>
                    <a:prstGeom prst="straightConnector1">
                      <a:avLst/>
                    </a:prstGeom>
                    <a:noFill/>
                    <a:ln w="12700">
                      <a:solidFill>
                        <a:schemeClr val="tx1"/>
                      </a:solidFill>
                      <a:round/>
                      <a:headEnd type="none" w="lg" len="lg"/>
                      <a:tailEnd type="none" w="lg" len="lg"/>
                    </a:ln>
                    <a:effectLst/>
                  </p:spPr>
                </p:cxnSp>
                <p:cxnSp>
                  <p:nvCxnSpPr>
                    <p:cNvPr id="264246" name="AutoShape 54"/>
                    <p:cNvCxnSpPr>
                      <a:cxnSpLocks noChangeShapeType="1"/>
                      <a:stCxn id="264243" idx="0"/>
                    </p:cNvCxnSpPr>
                    <p:nvPr/>
                  </p:nvCxnSpPr>
                  <p:spPr bwMode="auto">
                    <a:xfrm flipH="1" flipV="1">
                      <a:off x="1485" y="2942"/>
                      <a:ext cx="3" cy="572"/>
                    </a:xfrm>
                    <a:prstGeom prst="straightConnector1">
                      <a:avLst/>
                    </a:prstGeom>
                    <a:noFill/>
                    <a:ln w="12700">
                      <a:solidFill>
                        <a:schemeClr val="tx1"/>
                      </a:solidFill>
                      <a:round/>
                      <a:headEnd type="none" w="lg" len="lg"/>
                      <a:tailEnd type="none" w="lg" len="lg"/>
                    </a:ln>
                    <a:effectLst/>
                  </p:spPr>
                </p:cxnSp>
                <p:sp>
                  <p:nvSpPr>
                    <p:cNvPr id="264247" name="Line 55"/>
                    <p:cNvSpPr>
                      <a:spLocks noChangeShapeType="1"/>
                    </p:cNvSpPr>
                    <p:nvPr/>
                  </p:nvSpPr>
                  <p:spPr bwMode="auto">
                    <a:xfrm>
                      <a:off x="1446" y="2524"/>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264248" name="Text Box 56"/>
                    <p:cNvSpPr txBox="1">
                      <a:spLocks noChangeArrowheads="1"/>
                    </p:cNvSpPr>
                    <p:nvPr/>
                  </p:nvSpPr>
                  <p:spPr bwMode="auto">
                    <a:xfrm>
                      <a:off x="1241" y="2506"/>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grpSp>
            </p:grpSp>
          </p:grpSp>
          <p:sp>
            <p:nvSpPr>
              <p:cNvPr id="264249" name="Line 57"/>
              <p:cNvSpPr>
                <a:spLocks noChangeShapeType="1"/>
              </p:cNvSpPr>
              <p:nvPr/>
            </p:nvSpPr>
            <p:spPr bwMode="auto">
              <a:xfrm>
                <a:off x="2760" y="2515"/>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264250" name="Text Box 58"/>
              <p:cNvSpPr txBox="1">
                <a:spLocks noChangeArrowheads="1"/>
              </p:cNvSpPr>
              <p:nvPr/>
            </p:nvSpPr>
            <p:spPr bwMode="auto">
              <a:xfrm>
                <a:off x="2555" y="2497"/>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6</a:t>
                </a:r>
              </a:p>
            </p:txBody>
          </p:sp>
          <p:grpSp>
            <p:nvGrpSpPr>
              <p:cNvPr id="264251" name="Group 59"/>
              <p:cNvGrpSpPr>
                <a:grpSpLocks/>
              </p:cNvGrpSpPr>
              <p:nvPr/>
            </p:nvGrpSpPr>
            <p:grpSpPr bwMode="auto">
              <a:xfrm>
                <a:off x="1530" y="2352"/>
                <a:ext cx="468" cy="1240"/>
                <a:chOff x="1206" y="2351"/>
                <a:chExt cx="468" cy="1240"/>
              </a:xfrm>
            </p:grpSpPr>
            <p:cxnSp>
              <p:nvCxnSpPr>
                <p:cNvPr id="264252" name="AutoShape 60"/>
                <p:cNvCxnSpPr>
                  <a:cxnSpLocks noChangeShapeType="1"/>
                  <a:stCxn id="264260" idx="4"/>
                </p:cNvCxnSpPr>
                <p:nvPr/>
              </p:nvCxnSpPr>
              <p:spPr bwMode="auto">
                <a:xfrm>
                  <a:off x="1488" y="2428"/>
                  <a:ext cx="0" cy="427"/>
                </a:xfrm>
                <a:prstGeom prst="straightConnector1">
                  <a:avLst/>
                </a:prstGeom>
                <a:noFill/>
                <a:ln w="12700">
                  <a:solidFill>
                    <a:schemeClr val="tx1"/>
                  </a:solidFill>
                  <a:round/>
                  <a:headEnd type="none" w="lg" len="lg"/>
                  <a:tailEnd type="none" w="lg" len="lg"/>
                </a:ln>
                <a:effectLst/>
              </p:spPr>
            </p:cxnSp>
            <p:grpSp>
              <p:nvGrpSpPr>
                <p:cNvPr id="264253" name="Group 61"/>
                <p:cNvGrpSpPr>
                  <a:grpSpLocks/>
                </p:cNvGrpSpPr>
                <p:nvPr/>
              </p:nvGrpSpPr>
              <p:grpSpPr bwMode="auto">
                <a:xfrm>
                  <a:off x="1206" y="2351"/>
                  <a:ext cx="468" cy="1240"/>
                  <a:chOff x="1206" y="2351"/>
                  <a:chExt cx="468" cy="1240"/>
                </a:xfrm>
              </p:grpSpPr>
              <p:grpSp>
                <p:nvGrpSpPr>
                  <p:cNvPr id="264254" name="Group 62"/>
                  <p:cNvGrpSpPr>
                    <a:grpSpLocks/>
                  </p:cNvGrpSpPr>
                  <p:nvPr/>
                </p:nvGrpSpPr>
                <p:grpSpPr bwMode="auto">
                  <a:xfrm>
                    <a:off x="1485" y="2822"/>
                    <a:ext cx="189" cy="159"/>
                    <a:chOff x="1920" y="2802"/>
                    <a:chExt cx="189" cy="159"/>
                  </a:xfrm>
                </p:grpSpPr>
                <p:sp>
                  <p:nvSpPr>
                    <p:cNvPr id="264255" name="Freeform 63"/>
                    <p:cNvSpPr>
                      <a:spLocks/>
                    </p:cNvSpPr>
                    <p:nvPr/>
                  </p:nvSpPr>
                  <p:spPr bwMode="auto">
                    <a:xfrm>
                      <a:off x="1956" y="2832"/>
                      <a:ext cx="136" cy="96"/>
                    </a:xfrm>
                    <a:custGeom>
                      <a:avLst/>
                      <a:gdLst/>
                      <a:ahLst/>
                      <a:cxnLst>
                        <a:cxn ang="0">
                          <a:pos x="0" y="8"/>
                        </a:cxn>
                        <a:cxn ang="0">
                          <a:pos x="192" y="8"/>
                        </a:cxn>
                        <a:cxn ang="0">
                          <a:pos x="240" y="56"/>
                        </a:cxn>
                        <a:cxn ang="0">
                          <a:pos x="240" y="104"/>
                        </a:cxn>
                        <a:cxn ang="0">
                          <a:pos x="48" y="152"/>
                        </a:cxn>
                        <a:cxn ang="0">
                          <a:pos x="48" y="104"/>
                        </a:cxn>
                        <a:cxn ang="0">
                          <a:pos x="96" y="104"/>
                        </a:cxn>
                        <a:cxn ang="0">
                          <a:pos x="240" y="152"/>
                        </a:cxn>
                        <a:cxn ang="0">
                          <a:pos x="240" y="248"/>
                        </a:cxn>
                        <a:cxn ang="0">
                          <a:pos x="0" y="248"/>
                        </a:cxn>
                      </a:cxnLst>
                      <a:rect l="0" t="0" r="r" b="b"/>
                      <a:pathLst>
                        <a:path w="280" h="264">
                          <a:moveTo>
                            <a:pt x="0" y="8"/>
                          </a:moveTo>
                          <a:cubicBezTo>
                            <a:pt x="76" y="4"/>
                            <a:pt x="152" y="0"/>
                            <a:pt x="192" y="8"/>
                          </a:cubicBezTo>
                          <a:cubicBezTo>
                            <a:pt x="232" y="16"/>
                            <a:pt x="232" y="40"/>
                            <a:pt x="240" y="56"/>
                          </a:cubicBezTo>
                          <a:cubicBezTo>
                            <a:pt x="248" y="72"/>
                            <a:pt x="272" y="88"/>
                            <a:pt x="240" y="104"/>
                          </a:cubicBezTo>
                          <a:cubicBezTo>
                            <a:pt x="208" y="120"/>
                            <a:pt x="80" y="152"/>
                            <a:pt x="48" y="152"/>
                          </a:cubicBezTo>
                          <a:cubicBezTo>
                            <a:pt x="16" y="152"/>
                            <a:pt x="40" y="112"/>
                            <a:pt x="48" y="104"/>
                          </a:cubicBezTo>
                          <a:cubicBezTo>
                            <a:pt x="56" y="96"/>
                            <a:pt x="64" y="96"/>
                            <a:pt x="96" y="104"/>
                          </a:cubicBezTo>
                          <a:cubicBezTo>
                            <a:pt x="128" y="112"/>
                            <a:pt x="216" y="128"/>
                            <a:pt x="240" y="152"/>
                          </a:cubicBezTo>
                          <a:cubicBezTo>
                            <a:pt x="264" y="176"/>
                            <a:pt x="280" y="232"/>
                            <a:pt x="240" y="248"/>
                          </a:cubicBezTo>
                          <a:cubicBezTo>
                            <a:pt x="200" y="264"/>
                            <a:pt x="100" y="256"/>
                            <a:pt x="0" y="248"/>
                          </a:cubicBezTo>
                        </a:path>
                      </a:pathLst>
                    </a:custGeom>
                    <a:noFill/>
                    <a:ln w="12700" cap="flat" cmpd="sng">
                      <a:solidFill>
                        <a:schemeClr val="tx1"/>
                      </a:solidFill>
                      <a:prstDash val="solid"/>
                      <a:round/>
                      <a:headEnd type="none" w="lg" len="lg"/>
                      <a:tailEnd type="none" w="lg" len="lg"/>
                    </a:ln>
                    <a:effectLst/>
                  </p:spPr>
                  <p:txBody>
                    <a:bodyPr/>
                    <a:lstStyle/>
                    <a:p>
                      <a:endParaRPr lang="en-US"/>
                    </a:p>
                  </p:txBody>
                </p:sp>
                <p:sp>
                  <p:nvSpPr>
                    <p:cNvPr id="264256" name="Oval 64"/>
                    <p:cNvSpPr>
                      <a:spLocks noChangeArrowheads="1"/>
                    </p:cNvSpPr>
                    <p:nvPr/>
                  </p:nvSpPr>
                  <p:spPr bwMode="auto">
                    <a:xfrm>
                      <a:off x="1959" y="2802"/>
                      <a:ext cx="150" cy="159"/>
                    </a:xfrm>
                    <a:prstGeom prst="ellipse">
                      <a:avLst/>
                    </a:prstGeom>
                    <a:solidFill>
                      <a:srgbClr val="FFFF99">
                        <a:alpha val="30000"/>
                      </a:srgbClr>
                    </a:solidFill>
                    <a:ln w="12700">
                      <a:solidFill>
                        <a:schemeClr val="tx1"/>
                      </a:solidFill>
                      <a:round/>
                      <a:headEnd type="none" w="lg" len="lg"/>
                      <a:tailEnd type="none" w="lg" len="lg"/>
                    </a:ln>
                    <a:effectLst/>
                  </p:spPr>
                  <p:txBody>
                    <a:bodyPr wrap="none" anchor="ctr"/>
                    <a:lstStyle/>
                    <a:p>
                      <a:endParaRPr lang="en-US"/>
                    </a:p>
                  </p:txBody>
                </p:sp>
                <p:cxnSp>
                  <p:nvCxnSpPr>
                    <p:cNvPr id="264257" name="AutoShape 65"/>
                    <p:cNvCxnSpPr>
                      <a:cxnSpLocks noChangeShapeType="1"/>
                      <a:stCxn id="264255" idx="0"/>
                    </p:cNvCxnSpPr>
                    <p:nvPr/>
                  </p:nvCxnSpPr>
                  <p:spPr bwMode="auto">
                    <a:xfrm flipH="1">
                      <a:off x="1920" y="2835"/>
                      <a:ext cx="36" cy="0"/>
                    </a:xfrm>
                    <a:prstGeom prst="straightConnector1">
                      <a:avLst/>
                    </a:prstGeom>
                    <a:noFill/>
                    <a:ln w="12700">
                      <a:solidFill>
                        <a:schemeClr val="tx1"/>
                      </a:solidFill>
                      <a:round/>
                      <a:headEnd type="none" w="lg" len="lg"/>
                      <a:tailEnd type="none" w="lg" len="lg"/>
                    </a:ln>
                    <a:effectLst/>
                  </p:spPr>
                </p:cxnSp>
                <p:cxnSp>
                  <p:nvCxnSpPr>
                    <p:cNvPr id="264258" name="AutoShape 66"/>
                    <p:cNvCxnSpPr>
                      <a:cxnSpLocks noChangeShapeType="1"/>
                      <a:stCxn id="264255" idx="9"/>
                    </p:cNvCxnSpPr>
                    <p:nvPr/>
                  </p:nvCxnSpPr>
                  <p:spPr bwMode="auto">
                    <a:xfrm flipH="1">
                      <a:off x="1920" y="2922"/>
                      <a:ext cx="36" cy="0"/>
                    </a:xfrm>
                    <a:prstGeom prst="straightConnector1">
                      <a:avLst/>
                    </a:prstGeom>
                    <a:noFill/>
                    <a:ln w="12700">
                      <a:solidFill>
                        <a:schemeClr val="tx1"/>
                      </a:solidFill>
                      <a:round/>
                      <a:headEnd type="none" w="lg" len="lg"/>
                      <a:tailEnd type="none" w="lg" len="lg"/>
                    </a:ln>
                    <a:effectLst/>
                  </p:spPr>
                </p:cxnSp>
              </p:grpSp>
              <p:grpSp>
                <p:nvGrpSpPr>
                  <p:cNvPr id="264259" name="Group 67"/>
                  <p:cNvGrpSpPr>
                    <a:grpSpLocks/>
                  </p:cNvGrpSpPr>
                  <p:nvPr/>
                </p:nvGrpSpPr>
                <p:grpSpPr bwMode="auto">
                  <a:xfrm>
                    <a:off x="1206" y="2351"/>
                    <a:ext cx="323" cy="1240"/>
                    <a:chOff x="1206" y="2351"/>
                    <a:chExt cx="323" cy="1240"/>
                  </a:xfrm>
                </p:grpSpPr>
                <p:sp>
                  <p:nvSpPr>
                    <p:cNvPr id="264260" name="Oval 68"/>
                    <p:cNvSpPr>
                      <a:spLocks noChangeArrowheads="1"/>
                    </p:cNvSpPr>
                    <p:nvPr/>
                  </p:nvSpPr>
                  <p:spPr bwMode="auto">
                    <a:xfrm>
                      <a:off x="1446" y="235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264261" name="Oval 69"/>
                    <p:cNvSpPr>
                      <a:spLocks noChangeArrowheads="1"/>
                    </p:cNvSpPr>
                    <p:nvPr/>
                  </p:nvSpPr>
                  <p:spPr bwMode="auto">
                    <a:xfrm>
                      <a:off x="1446" y="351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64262" name="AutoShape 70"/>
                    <p:cNvCxnSpPr>
                      <a:cxnSpLocks noChangeShapeType="1"/>
                      <a:endCxn id="264261" idx="2"/>
                    </p:cNvCxnSpPr>
                    <p:nvPr/>
                  </p:nvCxnSpPr>
                  <p:spPr bwMode="auto">
                    <a:xfrm>
                      <a:off x="1206" y="3553"/>
                      <a:ext cx="240" cy="0"/>
                    </a:xfrm>
                    <a:prstGeom prst="straightConnector1">
                      <a:avLst/>
                    </a:prstGeom>
                    <a:noFill/>
                    <a:ln w="12700">
                      <a:solidFill>
                        <a:schemeClr val="tx1"/>
                      </a:solidFill>
                      <a:round/>
                      <a:headEnd type="none" w="lg" len="lg"/>
                      <a:tailEnd type="none" w="lg" len="lg"/>
                    </a:ln>
                    <a:effectLst/>
                  </p:spPr>
                </p:cxnSp>
                <p:cxnSp>
                  <p:nvCxnSpPr>
                    <p:cNvPr id="264263" name="AutoShape 71"/>
                    <p:cNvCxnSpPr>
                      <a:cxnSpLocks noChangeShapeType="1"/>
                      <a:endCxn id="264260" idx="2"/>
                    </p:cNvCxnSpPr>
                    <p:nvPr/>
                  </p:nvCxnSpPr>
                  <p:spPr bwMode="auto">
                    <a:xfrm flipV="1">
                      <a:off x="1206" y="2390"/>
                      <a:ext cx="240" cy="1"/>
                    </a:xfrm>
                    <a:prstGeom prst="straightConnector1">
                      <a:avLst/>
                    </a:prstGeom>
                    <a:noFill/>
                    <a:ln w="12700">
                      <a:solidFill>
                        <a:schemeClr val="tx1"/>
                      </a:solidFill>
                      <a:round/>
                      <a:headEnd type="none" w="lg" len="lg"/>
                      <a:tailEnd type="none" w="lg" len="lg"/>
                    </a:ln>
                    <a:effectLst/>
                  </p:spPr>
                </p:cxnSp>
                <p:cxnSp>
                  <p:nvCxnSpPr>
                    <p:cNvPr id="264264" name="AutoShape 72"/>
                    <p:cNvCxnSpPr>
                      <a:cxnSpLocks noChangeShapeType="1"/>
                      <a:stCxn id="264261" idx="0"/>
                    </p:cNvCxnSpPr>
                    <p:nvPr/>
                  </p:nvCxnSpPr>
                  <p:spPr bwMode="auto">
                    <a:xfrm flipH="1" flipV="1">
                      <a:off x="1485" y="2942"/>
                      <a:ext cx="3" cy="572"/>
                    </a:xfrm>
                    <a:prstGeom prst="straightConnector1">
                      <a:avLst/>
                    </a:prstGeom>
                    <a:noFill/>
                    <a:ln w="12700">
                      <a:solidFill>
                        <a:schemeClr val="tx1"/>
                      </a:solidFill>
                      <a:round/>
                      <a:headEnd type="none" w="lg" len="lg"/>
                      <a:tailEnd type="none" w="lg" len="lg"/>
                    </a:ln>
                    <a:effectLst/>
                  </p:spPr>
                </p:cxnSp>
                <p:sp>
                  <p:nvSpPr>
                    <p:cNvPr id="264265" name="Line 73"/>
                    <p:cNvSpPr>
                      <a:spLocks noChangeShapeType="1"/>
                    </p:cNvSpPr>
                    <p:nvPr/>
                  </p:nvSpPr>
                  <p:spPr bwMode="auto">
                    <a:xfrm>
                      <a:off x="1446" y="2524"/>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264266" name="Text Box 74"/>
                    <p:cNvSpPr txBox="1">
                      <a:spLocks noChangeArrowheads="1"/>
                    </p:cNvSpPr>
                    <p:nvPr/>
                  </p:nvSpPr>
                  <p:spPr bwMode="auto">
                    <a:xfrm>
                      <a:off x="1241" y="2506"/>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grpSp>
            </p:grpSp>
          </p:grpSp>
          <p:grpSp>
            <p:nvGrpSpPr>
              <p:cNvPr id="264267" name="Group 75"/>
              <p:cNvGrpSpPr>
                <a:grpSpLocks/>
              </p:cNvGrpSpPr>
              <p:nvPr/>
            </p:nvGrpSpPr>
            <p:grpSpPr bwMode="auto">
              <a:xfrm>
                <a:off x="1854" y="2352"/>
                <a:ext cx="468" cy="1240"/>
                <a:chOff x="1206" y="2351"/>
                <a:chExt cx="468" cy="1240"/>
              </a:xfrm>
            </p:grpSpPr>
            <p:cxnSp>
              <p:nvCxnSpPr>
                <p:cNvPr id="264268" name="AutoShape 76"/>
                <p:cNvCxnSpPr>
                  <a:cxnSpLocks noChangeShapeType="1"/>
                  <a:stCxn id="264276" idx="4"/>
                </p:cNvCxnSpPr>
                <p:nvPr/>
              </p:nvCxnSpPr>
              <p:spPr bwMode="auto">
                <a:xfrm>
                  <a:off x="1488" y="2428"/>
                  <a:ext cx="0" cy="427"/>
                </a:xfrm>
                <a:prstGeom prst="straightConnector1">
                  <a:avLst/>
                </a:prstGeom>
                <a:noFill/>
                <a:ln w="12700">
                  <a:solidFill>
                    <a:schemeClr val="tx1"/>
                  </a:solidFill>
                  <a:round/>
                  <a:headEnd type="none" w="lg" len="lg"/>
                  <a:tailEnd type="none" w="lg" len="lg"/>
                </a:ln>
                <a:effectLst/>
              </p:spPr>
            </p:cxnSp>
            <p:grpSp>
              <p:nvGrpSpPr>
                <p:cNvPr id="264269" name="Group 77"/>
                <p:cNvGrpSpPr>
                  <a:grpSpLocks/>
                </p:cNvGrpSpPr>
                <p:nvPr/>
              </p:nvGrpSpPr>
              <p:grpSpPr bwMode="auto">
                <a:xfrm>
                  <a:off x="1206" y="2351"/>
                  <a:ext cx="468" cy="1240"/>
                  <a:chOff x="1206" y="2351"/>
                  <a:chExt cx="468" cy="1240"/>
                </a:xfrm>
              </p:grpSpPr>
              <p:grpSp>
                <p:nvGrpSpPr>
                  <p:cNvPr id="264270" name="Group 78"/>
                  <p:cNvGrpSpPr>
                    <a:grpSpLocks/>
                  </p:cNvGrpSpPr>
                  <p:nvPr/>
                </p:nvGrpSpPr>
                <p:grpSpPr bwMode="auto">
                  <a:xfrm>
                    <a:off x="1485" y="2822"/>
                    <a:ext cx="189" cy="159"/>
                    <a:chOff x="1920" y="2802"/>
                    <a:chExt cx="189" cy="159"/>
                  </a:xfrm>
                </p:grpSpPr>
                <p:sp>
                  <p:nvSpPr>
                    <p:cNvPr id="264271" name="Freeform 79"/>
                    <p:cNvSpPr>
                      <a:spLocks/>
                    </p:cNvSpPr>
                    <p:nvPr/>
                  </p:nvSpPr>
                  <p:spPr bwMode="auto">
                    <a:xfrm>
                      <a:off x="1956" y="2832"/>
                      <a:ext cx="136" cy="96"/>
                    </a:xfrm>
                    <a:custGeom>
                      <a:avLst/>
                      <a:gdLst/>
                      <a:ahLst/>
                      <a:cxnLst>
                        <a:cxn ang="0">
                          <a:pos x="0" y="8"/>
                        </a:cxn>
                        <a:cxn ang="0">
                          <a:pos x="192" y="8"/>
                        </a:cxn>
                        <a:cxn ang="0">
                          <a:pos x="240" y="56"/>
                        </a:cxn>
                        <a:cxn ang="0">
                          <a:pos x="240" y="104"/>
                        </a:cxn>
                        <a:cxn ang="0">
                          <a:pos x="48" y="152"/>
                        </a:cxn>
                        <a:cxn ang="0">
                          <a:pos x="48" y="104"/>
                        </a:cxn>
                        <a:cxn ang="0">
                          <a:pos x="96" y="104"/>
                        </a:cxn>
                        <a:cxn ang="0">
                          <a:pos x="240" y="152"/>
                        </a:cxn>
                        <a:cxn ang="0">
                          <a:pos x="240" y="248"/>
                        </a:cxn>
                        <a:cxn ang="0">
                          <a:pos x="0" y="248"/>
                        </a:cxn>
                      </a:cxnLst>
                      <a:rect l="0" t="0" r="r" b="b"/>
                      <a:pathLst>
                        <a:path w="280" h="264">
                          <a:moveTo>
                            <a:pt x="0" y="8"/>
                          </a:moveTo>
                          <a:cubicBezTo>
                            <a:pt x="76" y="4"/>
                            <a:pt x="152" y="0"/>
                            <a:pt x="192" y="8"/>
                          </a:cubicBezTo>
                          <a:cubicBezTo>
                            <a:pt x="232" y="16"/>
                            <a:pt x="232" y="40"/>
                            <a:pt x="240" y="56"/>
                          </a:cubicBezTo>
                          <a:cubicBezTo>
                            <a:pt x="248" y="72"/>
                            <a:pt x="272" y="88"/>
                            <a:pt x="240" y="104"/>
                          </a:cubicBezTo>
                          <a:cubicBezTo>
                            <a:pt x="208" y="120"/>
                            <a:pt x="80" y="152"/>
                            <a:pt x="48" y="152"/>
                          </a:cubicBezTo>
                          <a:cubicBezTo>
                            <a:pt x="16" y="152"/>
                            <a:pt x="40" y="112"/>
                            <a:pt x="48" y="104"/>
                          </a:cubicBezTo>
                          <a:cubicBezTo>
                            <a:pt x="56" y="96"/>
                            <a:pt x="64" y="96"/>
                            <a:pt x="96" y="104"/>
                          </a:cubicBezTo>
                          <a:cubicBezTo>
                            <a:pt x="128" y="112"/>
                            <a:pt x="216" y="128"/>
                            <a:pt x="240" y="152"/>
                          </a:cubicBezTo>
                          <a:cubicBezTo>
                            <a:pt x="264" y="176"/>
                            <a:pt x="280" y="232"/>
                            <a:pt x="240" y="248"/>
                          </a:cubicBezTo>
                          <a:cubicBezTo>
                            <a:pt x="200" y="264"/>
                            <a:pt x="100" y="256"/>
                            <a:pt x="0" y="248"/>
                          </a:cubicBezTo>
                        </a:path>
                      </a:pathLst>
                    </a:custGeom>
                    <a:noFill/>
                    <a:ln w="12700" cap="flat" cmpd="sng">
                      <a:solidFill>
                        <a:schemeClr val="tx1"/>
                      </a:solidFill>
                      <a:prstDash val="solid"/>
                      <a:round/>
                      <a:headEnd type="none" w="lg" len="lg"/>
                      <a:tailEnd type="none" w="lg" len="lg"/>
                    </a:ln>
                    <a:effectLst/>
                  </p:spPr>
                  <p:txBody>
                    <a:bodyPr/>
                    <a:lstStyle/>
                    <a:p>
                      <a:endParaRPr lang="en-US"/>
                    </a:p>
                  </p:txBody>
                </p:sp>
                <p:sp>
                  <p:nvSpPr>
                    <p:cNvPr id="264272" name="Oval 80"/>
                    <p:cNvSpPr>
                      <a:spLocks noChangeArrowheads="1"/>
                    </p:cNvSpPr>
                    <p:nvPr/>
                  </p:nvSpPr>
                  <p:spPr bwMode="auto">
                    <a:xfrm>
                      <a:off x="1959" y="2802"/>
                      <a:ext cx="150" cy="159"/>
                    </a:xfrm>
                    <a:prstGeom prst="ellipse">
                      <a:avLst/>
                    </a:prstGeom>
                    <a:solidFill>
                      <a:srgbClr val="FFFF99">
                        <a:alpha val="30000"/>
                      </a:srgbClr>
                    </a:solidFill>
                    <a:ln w="12700">
                      <a:solidFill>
                        <a:schemeClr val="tx1"/>
                      </a:solidFill>
                      <a:round/>
                      <a:headEnd type="none" w="lg" len="lg"/>
                      <a:tailEnd type="none" w="lg" len="lg"/>
                    </a:ln>
                    <a:effectLst/>
                  </p:spPr>
                  <p:txBody>
                    <a:bodyPr wrap="none" anchor="ctr"/>
                    <a:lstStyle/>
                    <a:p>
                      <a:endParaRPr lang="en-US"/>
                    </a:p>
                  </p:txBody>
                </p:sp>
                <p:cxnSp>
                  <p:nvCxnSpPr>
                    <p:cNvPr id="264273" name="AutoShape 81"/>
                    <p:cNvCxnSpPr>
                      <a:cxnSpLocks noChangeShapeType="1"/>
                      <a:stCxn id="264271" idx="0"/>
                    </p:cNvCxnSpPr>
                    <p:nvPr/>
                  </p:nvCxnSpPr>
                  <p:spPr bwMode="auto">
                    <a:xfrm flipH="1">
                      <a:off x="1920" y="2835"/>
                      <a:ext cx="36" cy="0"/>
                    </a:xfrm>
                    <a:prstGeom prst="straightConnector1">
                      <a:avLst/>
                    </a:prstGeom>
                    <a:noFill/>
                    <a:ln w="12700">
                      <a:solidFill>
                        <a:schemeClr val="tx1"/>
                      </a:solidFill>
                      <a:round/>
                      <a:headEnd type="none" w="lg" len="lg"/>
                      <a:tailEnd type="none" w="lg" len="lg"/>
                    </a:ln>
                    <a:effectLst/>
                  </p:spPr>
                </p:cxnSp>
                <p:cxnSp>
                  <p:nvCxnSpPr>
                    <p:cNvPr id="264274" name="AutoShape 82"/>
                    <p:cNvCxnSpPr>
                      <a:cxnSpLocks noChangeShapeType="1"/>
                      <a:stCxn id="264271" idx="9"/>
                    </p:cNvCxnSpPr>
                    <p:nvPr/>
                  </p:nvCxnSpPr>
                  <p:spPr bwMode="auto">
                    <a:xfrm flipH="1">
                      <a:off x="1920" y="2922"/>
                      <a:ext cx="36" cy="0"/>
                    </a:xfrm>
                    <a:prstGeom prst="straightConnector1">
                      <a:avLst/>
                    </a:prstGeom>
                    <a:noFill/>
                    <a:ln w="12700">
                      <a:solidFill>
                        <a:schemeClr val="tx1"/>
                      </a:solidFill>
                      <a:round/>
                      <a:headEnd type="none" w="lg" len="lg"/>
                      <a:tailEnd type="none" w="lg" len="lg"/>
                    </a:ln>
                    <a:effectLst/>
                  </p:spPr>
                </p:cxnSp>
              </p:grpSp>
              <p:grpSp>
                <p:nvGrpSpPr>
                  <p:cNvPr id="264275" name="Group 83"/>
                  <p:cNvGrpSpPr>
                    <a:grpSpLocks/>
                  </p:cNvGrpSpPr>
                  <p:nvPr/>
                </p:nvGrpSpPr>
                <p:grpSpPr bwMode="auto">
                  <a:xfrm>
                    <a:off x="1206" y="2351"/>
                    <a:ext cx="323" cy="1240"/>
                    <a:chOff x="1206" y="2351"/>
                    <a:chExt cx="323" cy="1240"/>
                  </a:xfrm>
                </p:grpSpPr>
                <p:sp>
                  <p:nvSpPr>
                    <p:cNvPr id="264276" name="Oval 84"/>
                    <p:cNvSpPr>
                      <a:spLocks noChangeArrowheads="1"/>
                    </p:cNvSpPr>
                    <p:nvPr/>
                  </p:nvSpPr>
                  <p:spPr bwMode="auto">
                    <a:xfrm>
                      <a:off x="1446" y="235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264277" name="Oval 85"/>
                    <p:cNvSpPr>
                      <a:spLocks noChangeArrowheads="1"/>
                    </p:cNvSpPr>
                    <p:nvPr/>
                  </p:nvSpPr>
                  <p:spPr bwMode="auto">
                    <a:xfrm>
                      <a:off x="1446" y="351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64278" name="AutoShape 86"/>
                    <p:cNvCxnSpPr>
                      <a:cxnSpLocks noChangeShapeType="1"/>
                      <a:endCxn id="264277" idx="2"/>
                    </p:cNvCxnSpPr>
                    <p:nvPr/>
                  </p:nvCxnSpPr>
                  <p:spPr bwMode="auto">
                    <a:xfrm>
                      <a:off x="1206" y="3553"/>
                      <a:ext cx="240" cy="0"/>
                    </a:xfrm>
                    <a:prstGeom prst="straightConnector1">
                      <a:avLst/>
                    </a:prstGeom>
                    <a:noFill/>
                    <a:ln w="12700">
                      <a:solidFill>
                        <a:schemeClr val="tx1"/>
                      </a:solidFill>
                      <a:round/>
                      <a:headEnd type="none" w="lg" len="lg"/>
                      <a:tailEnd type="none" w="lg" len="lg"/>
                    </a:ln>
                    <a:effectLst/>
                  </p:spPr>
                </p:cxnSp>
                <p:cxnSp>
                  <p:nvCxnSpPr>
                    <p:cNvPr id="264279" name="AutoShape 87"/>
                    <p:cNvCxnSpPr>
                      <a:cxnSpLocks noChangeShapeType="1"/>
                      <a:endCxn id="264276" idx="2"/>
                    </p:cNvCxnSpPr>
                    <p:nvPr/>
                  </p:nvCxnSpPr>
                  <p:spPr bwMode="auto">
                    <a:xfrm flipV="1">
                      <a:off x="1206" y="2390"/>
                      <a:ext cx="240" cy="1"/>
                    </a:xfrm>
                    <a:prstGeom prst="straightConnector1">
                      <a:avLst/>
                    </a:prstGeom>
                    <a:noFill/>
                    <a:ln w="12700">
                      <a:solidFill>
                        <a:schemeClr val="tx1"/>
                      </a:solidFill>
                      <a:round/>
                      <a:headEnd type="none" w="lg" len="lg"/>
                      <a:tailEnd type="none" w="lg" len="lg"/>
                    </a:ln>
                    <a:effectLst/>
                  </p:spPr>
                </p:cxnSp>
                <p:cxnSp>
                  <p:nvCxnSpPr>
                    <p:cNvPr id="264280" name="AutoShape 88"/>
                    <p:cNvCxnSpPr>
                      <a:cxnSpLocks noChangeShapeType="1"/>
                      <a:stCxn id="264277" idx="0"/>
                    </p:cNvCxnSpPr>
                    <p:nvPr/>
                  </p:nvCxnSpPr>
                  <p:spPr bwMode="auto">
                    <a:xfrm flipH="1" flipV="1">
                      <a:off x="1485" y="2942"/>
                      <a:ext cx="3" cy="572"/>
                    </a:xfrm>
                    <a:prstGeom prst="straightConnector1">
                      <a:avLst/>
                    </a:prstGeom>
                    <a:noFill/>
                    <a:ln w="12700">
                      <a:solidFill>
                        <a:schemeClr val="tx1"/>
                      </a:solidFill>
                      <a:round/>
                      <a:headEnd type="none" w="lg" len="lg"/>
                      <a:tailEnd type="none" w="lg" len="lg"/>
                    </a:ln>
                    <a:effectLst/>
                  </p:spPr>
                </p:cxnSp>
                <p:sp>
                  <p:nvSpPr>
                    <p:cNvPr id="264281" name="Line 89"/>
                    <p:cNvSpPr>
                      <a:spLocks noChangeShapeType="1"/>
                    </p:cNvSpPr>
                    <p:nvPr/>
                  </p:nvSpPr>
                  <p:spPr bwMode="auto">
                    <a:xfrm>
                      <a:off x="1446" y="2524"/>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264282" name="Text Box 90"/>
                    <p:cNvSpPr txBox="1">
                      <a:spLocks noChangeArrowheads="1"/>
                    </p:cNvSpPr>
                    <p:nvPr/>
                  </p:nvSpPr>
                  <p:spPr bwMode="auto">
                    <a:xfrm>
                      <a:off x="1241" y="2506"/>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4</a:t>
                      </a:r>
                    </a:p>
                  </p:txBody>
                </p:sp>
              </p:grpSp>
            </p:grpSp>
          </p:grpSp>
          <p:grpSp>
            <p:nvGrpSpPr>
              <p:cNvPr id="264283" name="Group 91"/>
              <p:cNvGrpSpPr>
                <a:grpSpLocks/>
              </p:cNvGrpSpPr>
              <p:nvPr/>
            </p:nvGrpSpPr>
            <p:grpSpPr bwMode="auto">
              <a:xfrm>
                <a:off x="2178" y="2356"/>
                <a:ext cx="468" cy="1240"/>
                <a:chOff x="1206" y="2351"/>
                <a:chExt cx="468" cy="1240"/>
              </a:xfrm>
            </p:grpSpPr>
            <p:cxnSp>
              <p:nvCxnSpPr>
                <p:cNvPr id="264284" name="AutoShape 92"/>
                <p:cNvCxnSpPr>
                  <a:cxnSpLocks noChangeShapeType="1"/>
                  <a:stCxn id="264292" idx="4"/>
                </p:cNvCxnSpPr>
                <p:nvPr/>
              </p:nvCxnSpPr>
              <p:spPr bwMode="auto">
                <a:xfrm>
                  <a:off x="1488" y="2428"/>
                  <a:ext cx="0" cy="427"/>
                </a:xfrm>
                <a:prstGeom prst="straightConnector1">
                  <a:avLst/>
                </a:prstGeom>
                <a:noFill/>
                <a:ln w="12700">
                  <a:solidFill>
                    <a:schemeClr val="tx1"/>
                  </a:solidFill>
                  <a:round/>
                  <a:headEnd type="none" w="lg" len="lg"/>
                  <a:tailEnd type="none" w="lg" len="lg"/>
                </a:ln>
                <a:effectLst/>
              </p:spPr>
            </p:cxnSp>
            <p:grpSp>
              <p:nvGrpSpPr>
                <p:cNvPr id="264285" name="Group 93"/>
                <p:cNvGrpSpPr>
                  <a:grpSpLocks/>
                </p:cNvGrpSpPr>
                <p:nvPr/>
              </p:nvGrpSpPr>
              <p:grpSpPr bwMode="auto">
                <a:xfrm>
                  <a:off x="1206" y="2351"/>
                  <a:ext cx="468" cy="1240"/>
                  <a:chOff x="1206" y="2351"/>
                  <a:chExt cx="468" cy="1240"/>
                </a:xfrm>
              </p:grpSpPr>
              <p:grpSp>
                <p:nvGrpSpPr>
                  <p:cNvPr id="264286" name="Group 94"/>
                  <p:cNvGrpSpPr>
                    <a:grpSpLocks/>
                  </p:cNvGrpSpPr>
                  <p:nvPr/>
                </p:nvGrpSpPr>
                <p:grpSpPr bwMode="auto">
                  <a:xfrm>
                    <a:off x="1485" y="2822"/>
                    <a:ext cx="189" cy="159"/>
                    <a:chOff x="1920" y="2802"/>
                    <a:chExt cx="189" cy="159"/>
                  </a:xfrm>
                </p:grpSpPr>
                <p:sp>
                  <p:nvSpPr>
                    <p:cNvPr id="264287" name="Freeform 95"/>
                    <p:cNvSpPr>
                      <a:spLocks/>
                    </p:cNvSpPr>
                    <p:nvPr/>
                  </p:nvSpPr>
                  <p:spPr bwMode="auto">
                    <a:xfrm>
                      <a:off x="1956" y="2832"/>
                      <a:ext cx="136" cy="96"/>
                    </a:xfrm>
                    <a:custGeom>
                      <a:avLst/>
                      <a:gdLst/>
                      <a:ahLst/>
                      <a:cxnLst>
                        <a:cxn ang="0">
                          <a:pos x="0" y="8"/>
                        </a:cxn>
                        <a:cxn ang="0">
                          <a:pos x="192" y="8"/>
                        </a:cxn>
                        <a:cxn ang="0">
                          <a:pos x="240" y="56"/>
                        </a:cxn>
                        <a:cxn ang="0">
                          <a:pos x="240" y="104"/>
                        </a:cxn>
                        <a:cxn ang="0">
                          <a:pos x="48" y="152"/>
                        </a:cxn>
                        <a:cxn ang="0">
                          <a:pos x="48" y="104"/>
                        </a:cxn>
                        <a:cxn ang="0">
                          <a:pos x="96" y="104"/>
                        </a:cxn>
                        <a:cxn ang="0">
                          <a:pos x="240" y="152"/>
                        </a:cxn>
                        <a:cxn ang="0">
                          <a:pos x="240" y="248"/>
                        </a:cxn>
                        <a:cxn ang="0">
                          <a:pos x="0" y="248"/>
                        </a:cxn>
                      </a:cxnLst>
                      <a:rect l="0" t="0" r="r" b="b"/>
                      <a:pathLst>
                        <a:path w="280" h="264">
                          <a:moveTo>
                            <a:pt x="0" y="8"/>
                          </a:moveTo>
                          <a:cubicBezTo>
                            <a:pt x="76" y="4"/>
                            <a:pt x="152" y="0"/>
                            <a:pt x="192" y="8"/>
                          </a:cubicBezTo>
                          <a:cubicBezTo>
                            <a:pt x="232" y="16"/>
                            <a:pt x="232" y="40"/>
                            <a:pt x="240" y="56"/>
                          </a:cubicBezTo>
                          <a:cubicBezTo>
                            <a:pt x="248" y="72"/>
                            <a:pt x="272" y="88"/>
                            <a:pt x="240" y="104"/>
                          </a:cubicBezTo>
                          <a:cubicBezTo>
                            <a:pt x="208" y="120"/>
                            <a:pt x="80" y="152"/>
                            <a:pt x="48" y="152"/>
                          </a:cubicBezTo>
                          <a:cubicBezTo>
                            <a:pt x="16" y="152"/>
                            <a:pt x="40" y="112"/>
                            <a:pt x="48" y="104"/>
                          </a:cubicBezTo>
                          <a:cubicBezTo>
                            <a:pt x="56" y="96"/>
                            <a:pt x="64" y="96"/>
                            <a:pt x="96" y="104"/>
                          </a:cubicBezTo>
                          <a:cubicBezTo>
                            <a:pt x="128" y="112"/>
                            <a:pt x="216" y="128"/>
                            <a:pt x="240" y="152"/>
                          </a:cubicBezTo>
                          <a:cubicBezTo>
                            <a:pt x="264" y="176"/>
                            <a:pt x="280" y="232"/>
                            <a:pt x="240" y="248"/>
                          </a:cubicBezTo>
                          <a:cubicBezTo>
                            <a:pt x="200" y="264"/>
                            <a:pt x="100" y="256"/>
                            <a:pt x="0" y="248"/>
                          </a:cubicBezTo>
                        </a:path>
                      </a:pathLst>
                    </a:custGeom>
                    <a:noFill/>
                    <a:ln w="12700" cap="flat" cmpd="sng">
                      <a:solidFill>
                        <a:schemeClr val="tx1"/>
                      </a:solidFill>
                      <a:prstDash val="solid"/>
                      <a:round/>
                      <a:headEnd type="none" w="lg" len="lg"/>
                      <a:tailEnd type="none" w="lg" len="lg"/>
                    </a:ln>
                    <a:effectLst/>
                  </p:spPr>
                  <p:txBody>
                    <a:bodyPr/>
                    <a:lstStyle/>
                    <a:p>
                      <a:endParaRPr lang="en-US"/>
                    </a:p>
                  </p:txBody>
                </p:sp>
                <p:sp>
                  <p:nvSpPr>
                    <p:cNvPr id="264288" name="Oval 96"/>
                    <p:cNvSpPr>
                      <a:spLocks noChangeArrowheads="1"/>
                    </p:cNvSpPr>
                    <p:nvPr/>
                  </p:nvSpPr>
                  <p:spPr bwMode="auto">
                    <a:xfrm>
                      <a:off x="1959" y="2802"/>
                      <a:ext cx="150" cy="159"/>
                    </a:xfrm>
                    <a:prstGeom prst="ellipse">
                      <a:avLst/>
                    </a:prstGeom>
                    <a:solidFill>
                      <a:srgbClr val="FFFF99">
                        <a:alpha val="30000"/>
                      </a:srgbClr>
                    </a:solidFill>
                    <a:ln w="12700">
                      <a:solidFill>
                        <a:schemeClr val="tx1"/>
                      </a:solidFill>
                      <a:round/>
                      <a:headEnd type="none" w="lg" len="lg"/>
                      <a:tailEnd type="none" w="lg" len="lg"/>
                    </a:ln>
                    <a:effectLst/>
                  </p:spPr>
                  <p:txBody>
                    <a:bodyPr wrap="none" anchor="ctr"/>
                    <a:lstStyle/>
                    <a:p>
                      <a:endParaRPr lang="en-US"/>
                    </a:p>
                  </p:txBody>
                </p:sp>
                <p:cxnSp>
                  <p:nvCxnSpPr>
                    <p:cNvPr id="264289" name="AutoShape 97"/>
                    <p:cNvCxnSpPr>
                      <a:cxnSpLocks noChangeShapeType="1"/>
                      <a:stCxn id="264287" idx="0"/>
                    </p:cNvCxnSpPr>
                    <p:nvPr/>
                  </p:nvCxnSpPr>
                  <p:spPr bwMode="auto">
                    <a:xfrm flipH="1">
                      <a:off x="1920" y="2835"/>
                      <a:ext cx="36" cy="0"/>
                    </a:xfrm>
                    <a:prstGeom prst="straightConnector1">
                      <a:avLst/>
                    </a:prstGeom>
                    <a:noFill/>
                    <a:ln w="12700">
                      <a:solidFill>
                        <a:schemeClr val="tx1"/>
                      </a:solidFill>
                      <a:round/>
                      <a:headEnd type="none" w="lg" len="lg"/>
                      <a:tailEnd type="none" w="lg" len="lg"/>
                    </a:ln>
                    <a:effectLst/>
                  </p:spPr>
                </p:cxnSp>
                <p:cxnSp>
                  <p:nvCxnSpPr>
                    <p:cNvPr id="264290" name="AutoShape 98"/>
                    <p:cNvCxnSpPr>
                      <a:cxnSpLocks noChangeShapeType="1"/>
                      <a:stCxn id="264287" idx="9"/>
                    </p:cNvCxnSpPr>
                    <p:nvPr/>
                  </p:nvCxnSpPr>
                  <p:spPr bwMode="auto">
                    <a:xfrm flipH="1">
                      <a:off x="1920" y="2922"/>
                      <a:ext cx="36" cy="0"/>
                    </a:xfrm>
                    <a:prstGeom prst="straightConnector1">
                      <a:avLst/>
                    </a:prstGeom>
                    <a:noFill/>
                    <a:ln w="12700">
                      <a:solidFill>
                        <a:schemeClr val="tx1"/>
                      </a:solidFill>
                      <a:round/>
                      <a:headEnd type="none" w="lg" len="lg"/>
                      <a:tailEnd type="none" w="lg" len="lg"/>
                    </a:ln>
                    <a:effectLst/>
                  </p:spPr>
                </p:cxnSp>
              </p:grpSp>
              <p:grpSp>
                <p:nvGrpSpPr>
                  <p:cNvPr id="264291" name="Group 99"/>
                  <p:cNvGrpSpPr>
                    <a:grpSpLocks/>
                  </p:cNvGrpSpPr>
                  <p:nvPr/>
                </p:nvGrpSpPr>
                <p:grpSpPr bwMode="auto">
                  <a:xfrm>
                    <a:off x="1206" y="2351"/>
                    <a:ext cx="323" cy="1240"/>
                    <a:chOff x="1206" y="2351"/>
                    <a:chExt cx="323" cy="1240"/>
                  </a:xfrm>
                </p:grpSpPr>
                <p:sp>
                  <p:nvSpPr>
                    <p:cNvPr id="264292" name="Oval 100"/>
                    <p:cNvSpPr>
                      <a:spLocks noChangeArrowheads="1"/>
                    </p:cNvSpPr>
                    <p:nvPr/>
                  </p:nvSpPr>
                  <p:spPr bwMode="auto">
                    <a:xfrm>
                      <a:off x="1446" y="2351"/>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264293" name="Oval 101"/>
                    <p:cNvSpPr>
                      <a:spLocks noChangeArrowheads="1"/>
                    </p:cNvSpPr>
                    <p:nvPr/>
                  </p:nvSpPr>
                  <p:spPr bwMode="auto">
                    <a:xfrm>
                      <a:off x="1446" y="351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64294" name="AutoShape 102"/>
                    <p:cNvCxnSpPr>
                      <a:cxnSpLocks noChangeShapeType="1"/>
                      <a:endCxn id="264293" idx="2"/>
                    </p:cNvCxnSpPr>
                    <p:nvPr/>
                  </p:nvCxnSpPr>
                  <p:spPr bwMode="auto">
                    <a:xfrm>
                      <a:off x="1206" y="3553"/>
                      <a:ext cx="240" cy="0"/>
                    </a:xfrm>
                    <a:prstGeom prst="straightConnector1">
                      <a:avLst/>
                    </a:prstGeom>
                    <a:noFill/>
                    <a:ln w="12700">
                      <a:solidFill>
                        <a:schemeClr val="tx1"/>
                      </a:solidFill>
                      <a:round/>
                      <a:headEnd type="none" w="lg" len="lg"/>
                      <a:tailEnd type="none" w="lg" len="lg"/>
                    </a:ln>
                    <a:effectLst/>
                  </p:spPr>
                </p:cxnSp>
                <p:cxnSp>
                  <p:nvCxnSpPr>
                    <p:cNvPr id="264295" name="AutoShape 103"/>
                    <p:cNvCxnSpPr>
                      <a:cxnSpLocks noChangeShapeType="1"/>
                      <a:endCxn id="264292" idx="2"/>
                    </p:cNvCxnSpPr>
                    <p:nvPr/>
                  </p:nvCxnSpPr>
                  <p:spPr bwMode="auto">
                    <a:xfrm flipV="1">
                      <a:off x="1206" y="2390"/>
                      <a:ext cx="240" cy="1"/>
                    </a:xfrm>
                    <a:prstGeom prst="straightConnector1">
                      <a:avLst/>
                    </a:prstGeom>
                    <a:noFill/>
                    <a:ln w="12700">
                      <a:solidFill>
                        <a:schemeClr val="tx1"/>
                      </a:solidFill>
                      <a:round/>
                      <a:headEnd type="none" w="lg" len="lg"/>
                      <a:tailEnd type="none" w="lg" len="lg"/>
                    </a:ln>
                    <a:effectLst/>
                  </p:spPr>
                </p:cxnSp>
                <p:cxnSp>
                  <p:nvCxnSpPr>
                    <p:cNvPr id="264296" name="AutoShape 104"/>
                    <p:cNvCxnSpPr>
                      <a:cxnSpLocks noChangeShapeType="1"/>
                      <a:stCxn id="264293" idx="0"/>
                    </p:cNvCxnSpPr>
                    <p:nvPr/>
                  </p:nvCxnSpPr>
                  <p:spPr bwMode="auto">
                    <a:xfrm flipH="1" flipV="1">
                      <a:off x="1485" y="2942"/>
                      <a:ext cx="3" cy="572"/>
                    </a:xfrm>
                    <a:prstGeom prst="straightConnector1">
                      <a:avLst/>
                    </a:prstGeom>
                    <a:noFill/>
                    <a:ln w="12700">
                      <a:solidFill>
                        <a:schemeClr val="tx1"/>
                      </a:solidFill>
                      <a:round/>
                      <a:headEnd type="none" w="lg" len="lg"/>
                      <a:tailEnd type="none" w="lg" len="lg"/>
                    </a:ln>
                    <a:effectLst/>
                  </p:spPr>
                </p:cxnSp>
                <p:sp>
                  <p:nvSpPr>
                    <p:cNvPr id="264297" name="Line 105"/>
                    <p:cNvSpPr>
                      <a:spLocks noChangeShapeType="1"/>
                    </p:cNvSpPr>
                    <p:nvPr/>
                  </p:nvSpPr>
                  <p:spPr bwMode="auto">
                    <a:xfrm>
                      <a:off x="1446" y="2524"/>
                      <a:ext cx="0" cy="204"/>
                    </a:xfrm>
                    <a:prstGeom prst="line">
                      <a:avLst/>
                    </a:prstGeom>
                    <a:noFill/>
                    <a:ln w="12700">
                      <a:solidFill>
                        <a:schemeClr val="tx1"/>
                      </a:solidFill>
                      <a:round/>
                      <a:headEnd type="none" w="lg" len="lg"/>
                      <a:tailEnd type="stealth" w="lg" len="lg"/>
                    </a:ln>
                    <a:effectLst/>
                  </p:spPr>
                  <p:txBody>
                    <a:bodyPr/>
                    <a:lstStyle/>
                    <a:p>
                      <a:endParaRPr lang="en-US"/>
                    </a:p>
                  </p:txBody>
                </p:sp>
                <p:sp>
                  <p:nvSpPr>
                    <p:cNvPr id="264298" name="Text Box 106"/>
                    <p:cNvSpPr txBox="1">
                      <a:spLocks noChangeArrowheads="1"/>
                    </p:cNvSpPr>
                    <p:nvPr/>
                  </p:nvSpPr>
                  <p:spPr bwMode="auto">
                    <a:xfrm>
                      <a:off x="1241" y="2506"/>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5</a:t>
                      </a:r>
                    </a:p>
                  </p:txBody>
                </p:sp>
              </p:grpSp>
            </p:grpSp>
          </p:grpSp>
        </p:grpSp>
        <p:sp>
          <p:nvSpPr>
            <p:cNvPr id="264299" name="Oval 107"/>
            <p:cNvSpPr>
              <a:spLocks noChangeArrowheads="1"/>
            </p:cNvSpPr>
            <p:nvPr/>
          </p:nvSpPr>
          <p:spPr bwMode="auto">
            <a:xfrm>
              <a:off x="936" y="2322"/>
              <a:ext cx="2028" cy="137"/>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264300" name="Text Box 108"/>
            <p:cNvSpPr txBox="1">
              <a:spLocks noChangeArrowheads="1"/>
            </p:cNvSpPr>
            <p:nvPr/>
          </p:nvSpPr>
          <p:spPr bwMode="auto">
            <a:xfrm>
              <a:off x="1670" y="2091"/>
              <a:ext cx="544" cy="231"/>
            </a:xfrm>
            <a:prstGeom prst="rect">
              <a:avLst/>
            </a:prstGeom>
            <a:noFill/>
            <a:ln w="12700">
              <a:noFill/>
              <a:miter lim="800000"/>
              <a:headEnd type="none" w="lg" len="lg"/>
              <a:tailEnd type="none" w="lg" len="lg"/>
            </a:ln>
            <a:effectLst/>
          </p:spPr>
          <p:txBody>
            <a:bodyPr wrap="none">
              <a:spAutoFit/>
            </a:bodyPr>
            <a:lstStyle/>
            <a:p>
              <a:r>
                <a:rPr lang="en-US" b="1"/>
                <a:t>Node 1</a:t>
              </a: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Date Placeholder 3"/>
          <p:cNvSpPr>
            <a:spLocks noGrp="1"/>
          </p:cNvSpPr>
          <p:nvPr>
            <p:ph type="dt" sz="half" idx="10"/>
          </p:nvPr>
        </p:nvSpPr>
        <p:spPr/>
        <p:txBody>
          <a:bodyPr/>
          <a:lstStyle/>
          <a:p>
            <a:r>
              <a:rPr lang="en-US"/>
              <a:t>ECEN 301</a:t>
            </a:r>
          </a:p>
        </p:txBody>
      </p:sp>
      <p:sp>
        <p:nvSpPr>
          <p:cNvPr id="57" name="Footer Placeholder 4"/>
          <p:cNvSpPr>
            <a:spLocks noGrp="1"/>
          </p:cNvSpPr>
          <p:nvPr>
            <p:ph type="ftr" sz="quarter" idx="11"/>
          </p:nvPr>
        </p:nvSpPr>
        <p:spPr/>
        <p:txBody>
          <a:bodyPr/>
          <a:lstStyle/>
          <a:p>
            <a:r>
              <a:rPr lang="en-US"/>
              <a:t>Discussion #2 – Kirchhoff’s Laws</a:t>
            </a:r>
          </a:p>
        </p:txBody>
      </p:sp>
      <p:sp>
        <p:nvSpPr>
          <p:cNvPr id="58" name="Slide Number Placeholder 5"/>
          <p:cNvSpPr>
            <a:spLocks noGrp="1"/>
          </p:cNvSpPr>
          <p:nvPr>
            <p:ph type="sldNum" sz="quarter" idx="12"/>
          </p:nvPr>
        </p:nvSpPr>
        <p:spPr/>
        <p:txBody>
          <a:bodyPr/>
          <a:lstStyle/>
          <a:p>
            <a:pPr lvl="1"/>
            <a:fld id="{25D061BE-993A-4C5F-BD76-3C3089F67B03}" type="slidenum">
              <a:rPr lang="en-US"/>
              <a:pPr lvl="1"/>
              <a:t>13</a:t>
            </a:fld>
            <a:endParaRPr lang="en-US"/>
          </a:p>
        </p:txBody>
      </p:sp>
      <p:sp>
        <p:nvSpPr>
          <p:cNvPr id="265218" name="Rectangle 2"/>
          <p:cNvSpPr>
            <a:spLocks noGrp="1" noChangeArrowheads="1"/>
          </p:cNvSpPr>
          <p:nvPr>
            <p:ph type="title"/>
          </p:nvPr>
        </p:nvSpPr>
        <p:spPr/>
        <p:txBody>
          <a:bodyPr/>
          <a:lstStyle/>
          <a:p>
            <a:r>
              <a:rPr lang="en-US"/>
              <a:t>Kirchhoff’s Current Law (KCL)</a:t>
            </a:r>
          </a:p>
        </p:txBody>
      </p:sp>
      <p:sp>
        <p:nvSpPr>
          <p:cNvPr id="265219" name="Rectangle 3"/>
          <p:cNvSpPr>
            <a:spLocks noGrp="1" noChangeArrowheads="1"/>
          </p:cNvSpPr>
          <p:nvPr>
            <p:ph type="body" idx="1"/>
          </p:nvPr>
        </p:nvSpPr>
        <p:spPr>
          <a:xfrm>
            <a:off x="406400" y="1371600"/>
            <a:ext cx="8356600" cy="1143000"/>
          </a:xfrm>
        </p:spPr>
        <p:txBody>
          <a:bodyPr/>
          <a:lstStyle/>
          <a:p>
            <a:pPr>
              <a:lnSpc>
                <a:spcPct val="90000"/>
              </a:lnSpc>
            </a:pPr>
            <a:r>
              <a:rPr lang="en-US" sz="2800" b="1"/>
              <a:t>Example1</a:t>
            </a:r>
            <a:r>
              <a:rPr lang="en-US" sz="2800"/>
              <a:t>: find </a:t>
            </a:r>
            <a:r>
              <a:rPr lang="en-US" sz="2800" b="1" i="1"/>
              <a:t>i</a:t>
            </a:r>
            <a:r>
              <a:rPr lang="en-US" sz="2800" b="1" i="1" baseline="-25000"/>
              <a:t>0</a:t>
            </a:r>
            <a:r>
              <a:rPr lang="en-US" sz="2800"/>
              <a:t> and </a:t>
            </a:r>
            <a:r>
              <a:rPr lang="en-US" sz="2800" b="1" i="1"/>
              <a:t>i</a:t>
            </a:r>
            <a:r>
              <a:rPr lang="en-US" sz="2800" b="1" i="1" baseline="-25000"/>
              <a:t>4</a:t>
            </a:r>
          </a:p>
          <a:p>
            <a:pPr lvl="1">
              <a:lnSpc>
                <a:spcPct val="90000"/>
              </a:lnSpc>
            </a:pPr>
            <a:r>
              <a:rPr lang="en-US" sz="2400" b="1" i="1"/>
              <a:t>i</a:t>
            </a:r>
            <a:r>
              <a:rPr lang="en-US" sz="2400" b="1" i="1" baseline="-25000"/>
              <a:t>s</a:t>
            </a:r>
            <a:r>
              <a:rPr lang="en-US" sz="2400"/>
              <a:t> = 5A, </a:t>
            </a:r>
            <a:r>
              <a:rPr lang="en-US" sz="2400" b="1" i="1"/>
              <a:t>i</a:t>
            </a:r>
            <a:r>
              <a:rPr lang="en-US" sz="2400" b="1" i="1" baseline="-25000"/>
              <a:t>1</a:t>
            </a:r>
            <a:r>
              <a:rPr lang="en-US" sz="2400"/>
              <a:t> = 2A, </a:t>
            </a:r>
            <a:r>
              <a:rPr lang="en-US" sz="2400" b="1" i="1"/>
              <a:t>i</a:t>
            </a:r>
            <a:r>
              <a:rPr lang="en-US" sz="2400" b="1" i="1" baseline="-25000"/>
              <a:t>2</a:t>
            </a:r>
            <a:r>
              <a:rPr lang="en-US" sz="2400"/>
              <a:t> = -3A, </a:t>
            </a:r>
            <a:r>
              <a:rPr lang="en-US" sz="2400" b="1" i="1"/>
              <a:t>i</a:t>
            </a:r>
            <a:r>
              <a:rPr lang="en-US" sz="2400" b="1" i="1" baseline="-25000"/>
              <a:t>3</a:t>
            </a:r>
            <a:r>
              <a:rPr lang="en-US" sz="2400"/>
              <a:t> = 1.5A</a:t>
            </a:r>
            <a:endParaRPr lang="en-US" sz="2400" b="1" i="1"/>
          </a:p>
        </p:txBody>
      </p:sp>
      <p:grpSp>
        <p:nvGrpSpPr>
          <p:cNvPr id="265306" name="Group 90"/>
          <p:cNvGrpSpPr>
            <a:grpSpLocks/>
          </p:cNvGrpSpPr>
          <p:nvPr/>
        </p:nvGrpSpPr>
        <p:grpSpPr bwMode="auto">
          <a:xfrm>
            <a:off x="457200" y="3001963"/>
            <a:ext cx="2379663" cy="2895600"/>
            <a:chOff x="360" y="1843"/>
            <a:chExt cx="1499" cy="1824"/>
          </a:xfrm>
        </p:grpSpPr>
        <p:grpSp>
          <p:nvGrpSpPr>
            <p:cNvPr id="265220" name="Group 4"/>
            <p:cNvGrpSpPr>
              <a:grpSpLocks/>
            </p:cNvGrpSpPr>
            <p:nvPr/>
          </p:nvGrpSpPr>
          <p:grpSpPr bwMode="auto">
            <a:xfrm>
              <a:off x="360" y="2871"/>
              <a:ext cx="578" cy="576"/>
              <a:chOff x="1190" y="2640"/>
              <a:chExt cx="874" cy="722"/>
            </a:xfrm>
          </p:grpSpPr>
          <p:sp>
            <p:nvSpPr>
              <p:cNvPr id="265221" name="Text Box 5"/>
              <p:cNvSpPr txBox="1">
                <a:spLocks noChangeArrowheads="1"/>
              </p:cNvSpPr>
              <p:nvPr/>
            </p:nvSpPr>
            <p:spPr bwMode="auto">
              <a:xfrm>
                <a:off x="1577" y="2640"/>
                <a:ext cx="298" cy="290"/>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265222" name="Text Box 6"/>
              <p:cNvSpPr txBox="1">
                <a:spLocks noChangeArrowheads="1"/>
              </p:cNvSpPr>
              <p:nvPr/>
            </p:nvSpPr>
            <p:spPr bwMode="auto">
              <a:xfrm>
                <a:off x="1585" y="3073"/>
                <a:ext cx="284" cy="289"/>
              </a:xfrm>
              <a:prstGeom prst="rect">
                <a:avLst/>
              </a:prstGeom>
              <a:noFill/>
              <a:ln w="12700">
                <a:noFill/>
                <a:miter lim="800000"/>
                <a:headEnd type="none" w="lg" len="lg"/>
                <a:tailEnd type="none" w="lg" len="lg"/>
              </a:ln>
              <a:effectLst/>
            </p:spPr>
            <p:txBody>
              <a:bodyPr wrap="none">
                <a:spAutoFit/>
              </a:bodyPr>
              <a:lstStyle/>
              <a:p>
                <a:r>
                  <a:rPr lang="en-US"/>
                  <a:t>_</a:t>
                </a:r>
              </a:p>
            </p:txBody>
          </p:sp>
          <p:sp>
            <p:nvSpPr>
              <p:cNvPr id="265223" name="Text Box 7"/>
              <p:cNvSpPr txBox="1">
                <a:spLocks noChangeArrowheads="1"/>
              </p:cNvSpPr>
              <p:nvPr/>
            </p:nvSpPr>
            <p:spPr bwMode="auto">
              <a:xfrm>
                <a:off x="1190" y="2842"/>
                <a:ext cx="412" cy="313"/>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a:t>
                </a:r>
                <a:endParaRPr lang="en-US" sz="2000" b="1"/>
              </a:p>
            </p:txBody>
          </p:sp>
          <p:sp>
            <p:nvSpPr>
              <p:cNvPr id="265224" name="Line 8"/>
              <p:cNvSpPr>
                <a:spLocks noChangeShapeType="1"/>
              </p:cNvSpPr>
              <p:nvPr/>
            </p:nvSpPr>
            <p:spPr bwMode="auto">
              <a:xfrm flipH="1">
                <a:off x="1680" y="2880"/>
                <a:ext cx="384" cy="0"/>
              </a:xfrm>
              <a:prstGeom prst="line">
                <a:avLst/>
              </a:prstGeom>
              <a:noFill/>
              <a:ln w="12700">
                <a:solidFill>
                  <a:schemeClr val="tx1"/>
                </a:solidFill>
                <a:round/>
                <a:headEnd type="none" w="lg" len="lg"/>
                <a:tailEnd type="none" w="lg" len="lg"/>
              </a:ln>
              <a:effectLst/>
            </p:spPr>
            <p:txBody>
              <a:bodyPr/>
              <a:lstStyle/>
              <a:p>
                <a:endParaRPr lang="en-US"/>
              </a:p>
            </p:txBody>
          </p:sp>
          <p:sp>
            <p:nvSpPr>
              <p:cNvPr id="265225" name="Line 9"/>
              <p:cNvSpPr>
                <a:spLocks noChangeShapeType="1"/>
              </p:cNvSpPr>
              <p:nvPr/>
            </p:nvSpPr>
            <p:spPr bwMode="auto">
              <a:xfrm>
                <a:off x="1776" y="2976"/>
                <a:ext cx="192" cy="0"/>
              </a:xfrm>
              <a:prstGeom prst="line">
                <a:avLst/>
              </a:prstGeom>
              <a:noFill/>
              <a:ln w="12700">
                <a:solidFill>
                  <a:schemeClr val="tx1"/>
                </a:solidFill>
                <a:round/>
                <a:headEnd type="none" w="lg" len="lg"/>
                <a:tailEnd type="none" w="lg" len="lg"/>
              </a:ln>
              <a:effectLst/>
            </p:spPr>
            <p:txBody>
              <a:bodyPr/>
              <a:lstStyle/>
              <a:p>
                <a:endParaRPr lang="en-US"/>
              </a:p>
            </p:txBody>
          </p:sp>
          <p:sp>
            <p:nvSpPr>
              <p:cNvPr id="265226" name="Line 10"/>
              <p:cNvSpPr>
                <a:spLocks noChangeShapeType="1"/>
              </p:cNvSpPr>
              <p:nvPr/>
            </p:nvSpPr>
            <p:spPr bwMode="auto">
              <a:xfrm flipH="1">
                <a:off x="1680" y="3072"/>
                <a:ext cx="384" cy="0"/>
              </a:xfrm>
              <a:prstGeom prst="line">
                <a:avLst/>
              </a:prstGeom>
              <a:noFill/>
              <a:ln w="12700">
                <a:solidFill>
                  <a:schemeClr val="tx1"/>
                </a:solidFill>
                <a:round/>
                <a:headEnd type="none" w="lg" len="lg"/>
                <a:tailEnd type="none" w="lg" len="lg"/>
              </a:ln>
              <a:effectLst/>
            </p:spPr>
            <p:txBody>
              <a:bodyPr/>
              <a:lstStyle/>
              <a:p>
                <a:endParaRPr lang="en-US"/>
              </a:p>
            </p:txBody>
          </p:sp>
          <p:sp>
            <p:nvSpPr>
              <p:cNvPr id="265227" name="Line 11"/>
              <p:cNvSpPr>
                <a:spLocks noChangeShapeType="1"/>
              </p:cNvSpPr>
              <p:nvPr/>
            </p:nvSpPr>
            <p:spPr bwMode="auto">
              <a:xfrm>
                <a:off x="1776" y="3168"/>
                <a:ext cx="19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265280" name="Oval 64"/>
            <p:cNvSpPr>
              <a:spLocks noChangeArrowheads="1"/>
            </p:cNvSpPr>
            <p:nvPr/>
          </p:nvSpPr>
          <p:spPr bwMode="auto">
            <a:xfrm>
              <a:off x="772" y="269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265281" name="Oval 65"/>
            <p:cNvSpPr>
              <a:spLocks noChangeArrowheads="1"/>
            </p:cNvSpPr>
            <p:nvPr/>
          </p:nvSpPr>
          <p:spPr bwMode="auto">
            <a:xfrm>
              <a:off x="1296" y="269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265282" name="Oval 66"/>
            <p:cNvSpPr>
              <a:spLocks noChangeArrowheads="1"/>
            </p:cNvSpPr>
            <p:nvPr/>
          </p:nvSpPr>
          <p:spPr bwMode="auto">
            <a:xfrm>
              <a:off x="1753" y="269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265283" name="Oval 67"/>
            <p:cNvSpPr>
              <a:spLocks noChangeArrowheads="1"/>
            </p:cNvSpPr>
            <p:nvPr/>
          </p:nvSpPr>
          <p:spPr bwMode="auto">
            <a:xfrm>
              <a:off x="1295" y="1843"/>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265284" name="Oval 68"/>
            <p:cNvSpPr>
              <a:spLocks noChangeArrowheads="1"/>
            </p:cNvSpPr>
            <p:nvPr/>
          </p:nvSpPr>
          <p:spPr bwMode="auto">
            <a:xfrm>
              <a:off x="1296" y="3590"/>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265285" name="Rectangle 69"/>
            <p:cNvSpPr>
              <a:spLocks noChangeArrowheads="1"/>
            </p:cNvSpPr>
            <p:nvPr/>
          </p:nvSpPr>
          <p:spPr bwMode="auto">
            <a:xfrm>
              <a:off x="749" y="2093"/>
              <a:ext cx="129" cy="355"/>
            </a:xfrm>
            <a:prstGeom prst="rect">
              <a:avLst/>
            </a:prstGeom>
            <a:solidFill>
              <a:srgbClr val="8495A9">
                <a:alpha val="50000"/>
              </a:srgbClr>
            </a:solidFill>
            <a:ln w="12700">
              <a:solidFill>
                <a:schemeClr val="tx1"/>
              </a:solidFill>
              <a:miter lim="800000"/>
              <a:headEnd type="none" w="lg" len="lg"/>
              <a:tailEnd type="none" w="lg" len="lg"/>
            </a:ln>
            <a:effectLst/>
          </p:spPr>
          <p:txBody>
            <a:bodyPr wrap="none" anchor="ctr"/>
            <a:lstStyle/>
            <a:p>
              <a:endParaRPr lang="en-US"/>
            </a:p>
          </p:txBody>
        </p:sp>
        <p:cxnSp>
          <p:nvCxnSpPr>
            <p:cNvPr id="265286" name="AutoShape 70"/>
            <p:cNvCxnSpPr>
              <a:cxnSpLocks noChangeShapeType="1"/>
              <a:stCxn id="265280" idx="0"/>
              <a:endCxn id="265285" idx="2"/>
            </p:cNvCxnSpPr>
            <p:nvPr/>
          </p:nvCxnSpPr>
          <p:spPr bwMode="auto">
            <a:xfrm flipV="1">
              <a:off x="814" y="2448"/>
              <a:ext cx="0" cy="247"/>
            </a:xfrm>
            <a:prstGeom prst="straightConnector1">
              <a:avLst/>
            </a:prstGeom>
            <a:noFill/>
            <a:ln w="12700">
              <a:solidFill>
                <a:schemeClr val="tx1"/>
              </a:solidFill>
              <a:round/>
              <a:headEnd type="none" w="lg" len="lg"/>
              <a:tailEnd type="none" w="lg" len="lg"/>
            </a:ln>
            <a:effectLst/>
          </p:spPr>
        </p:cxnSp>
        <p:cxnSp>
          <p:nvCxnSpPr>
            <p:cNvPr id="265287" name="AutoShape 71"/>
            <p:cNvCxnSpPr>
              <a:cxnSpLocks noChangeShapeType="1"/>
              <a:stCxn id="265280" idx="4"/>
            </p:cNvCxnSpPr>
            <p:nvPr/>
          </p:nvCxnSpPr>
          <p:spPr bwMode="auto">
            <a:xfrm>
              <a:off x="814" y="2772"/>
              <a:ext cx="2" cy="288"/>
            </a:xfrm>
            <a:prstGeom prst="straightConnector1">
              <a:avLst/>
            </a:prstGeom>
            <a:noFill/>
            <a:ln w="12700">
              <a:solidFill>
                <a:schemeClr val="tx1"/>
              </a:solidFill>
              <a:round/>
              <a:headEnd type="none" w="lg" len="lg"/>
              <a:tailEnd type="none" w="lg" len="lg"/>
            </a:ln>
            <a:effectLst/>
          </p:spPr>
        </p:cxnSp>
        <p:cxnSp>
          <p:nvCxnSpPr>
            <p:cNvPr id="265288" name="AutoShape 72"/>
            <p:cNvCxnSpPr>
              <a:cxnSpLocks noChangeShapeType="1"/>
              <a:stCxn id="265285" idx="0"/>
              <a:endCxn id="265283" idx="2"/>
            </p:cNvCxnSpPr>
            <p:nvPr/>
          </p:nvCxnSpPr>
          <p:spPr bwMode="auto">
            <a:xfrm rot="16200000">
              <a:off x="949" y="1747"/>
              <a:ext cx="211" cy="481"/>
            </a:xfrm>
            <a:prstGeom prst="bentConnector2">
              <a:avLst/>
            </a:prstGeom>
            <a:noFill/>
            <a:ln w="12700">
              <a:solidFill>
                <a:schemeClr val="tx1"/>
              </a:solidFill>
              <a:miter lim="800000"/>
              <a:headEnd type="none" w="lg" len="lg"/>
              <a:tailEnd type="none" w="lg" len="lg"/>
            </a:ln>
            <a:effectLst/>
          </p:spPr>
        </p:cxnSp>
        <p:cxnSp>
          <p:nvCxnSpPr>
            <p:cNvPr id="265290" name="AutoShape 74"/>
            <p:cNvCxnSpPr>
              <a:cxnSpLocks noChangeShapeType="1"/>
              <a:stCxn id="265280" idx="6"/>
              <a:endCxn id="265281" idx="2"/>
            </p:cNvCxnSpPr>
            <p:nvPr/>
          </p:nvCxnSpPr>
          <p:spPr bwMode="auto">
            <a:xfrm>
              <a:off x="855" y="2734"/>
              <a:ext cx="441" cy="0"/>
            </a:xfrm>
            <a:prstGeom prst="straightConnector1">
              <a:avLst/>
            </a:prstGeom>
            <a:noFill/>
            <a:ln w="12700">
              <a:solidFill>
                <a:schemeClr val="tx1"/>
              </a:solidFill>
              <a:round/>
              <a:headEnd type="none" w="lg" len="lg"/>
              <a:tailEnd type="none" w="lg" len="lg"/>
            </a:ln>
            <a:effectLst/>
          </p:spPr>
        </p:cxnSp>
        <p:cxnSp>
          <p:nvCxnSpPr>
            <p:cNvPr id="265291" name="AutoShape 75"/>
            <p:cNvCxnSpPr>
              <a:cxnSpLocks noChangeShapeType="1"/>
              <a:stCxn id="265281" idx="6"/>
              <a:endCxn id="265282" idx="2"/>
            </p:cNvCxnSpPr>
            <p:nvPr/>
          </p:nvCxnSpPr>
          <p:spPr bwMode="auto">
            <a:xfrm>
              <a:off x="1379" y="2734"/>
              <a:ext cx="374" cy="0"/>
            </a:xfrm>
            <a:prstGeom prst="straightConnector1">
              <a:avLst/>
            </a:prstGeom>
            <a:noFill/>
            <a:ln w="12700">
              <a:solidFill>
                <a:schemeClr val="tx1"/>
              </a:solidFill>
              <a:round/>
              <a:headEnd type="none" w="lg" len="lg"/>
              <a:tailEnd type="none" w="lg" len="lg"/>
            </a:ln>
            <a:effectLst/>
          </p:spPr>
        </p:cxnSp>
        <p:sp>
          <p:nvSpPr>
            <p:cNvPr id="265293" name="Rectangle 77"/>
            <p:cNvSpPr>
              <a:spLocks noChangeArrowheads="1"/>
            </p:cNvSpPr>
            <p:nvPr/>
          </p:nvSpPr>
          <p:spPr bwMode="auto">
            <a:xfrm>
              <a:off x="1272" y="2093"/>
              <a:ext cx="129" cy="355"/>
            </a:xfrm>
            <a:prstGeom prst="rect">
              <a:avLst/>
            </a:prstGeom>
            <a:solidFill>
              <a:srgbClr val="8495A9">
                <a:alpha val="50000"/>
              </a:srgbClr>
            </a:solidFill>
            <a:ln w="12700">
              <a:solidFill>
                <a:schemeClr val="tx1"/>
              </a:solidFill>
              <a:miter lim="800000"/>
              <a:headEnd type="none" w="lg" len="lg"/>
              <a:tailEnd type="none" w="lg" len="lg"/>
            </a:ln>
            <a:effectLst/>
          </p:spPr>
          <p:txBody>
            <a:bodyPr wrap="none" anchor="ctr"/>
            <a:lstStyle/>
            <a:p>
              <a:endParaRPr lang="en-US"/>
            </a:p>
          </p:txBody>
        </p:sp>
        <p:sp>
          <p:nvSpPr>
            <p:cNvPr id="265294" name="Rectangle 78"/>
            <p:cNvSpPr>
              <a:spLocks noChangeArrowheads="1"/>
            </p:cNvSpPr>
            <p:nvPr/>
          </p:nvSpPr>
          <p:spPr bwMode="auto">
            <a:xfrm>
              <a:off x="1730" y="2093"/>
              <a:ext cx="129" cy="355"/>
            </a:xfrm>
            <a:prstGeom prst="rect">
              <a:avLst/>
            </a:prstGeom>
            <a:solidFill>
              <a:srgbClr val="8495A9">
                <a:alpha val="50000"/>
              </a:srgbClr>
            </a:solidFill>
            <a:ln w="12700">
              <a:solidFill>
                <a:schemeClr val="tx1"/>
              </a:solidFill>
              <a:miter lim="800000"/>
              <a:headEnd type="none" w="lg" len="lg"/>
              <a:tailEnd type="none" w="lg" len="lg"/>
            </a:ln>
            <a:effectLst/>
          </p:spPr>
          <p:txBody>
            <a:bodyPr wrap="none" anchor="ctr"/>
            <a:lstStyle/>
            <a:p>
              <a:endParaRPr lang="en-US"/>
            </a:p>
          </p:txBody>
        </p:sp>
        <p:cxnSp>
          <p:nvCxnSpPr>
            <p:cNvPr id="265295" name="AutoShape 79"/>
            <p:cNvCxnSpPr>
              <a:cxnSpLocks noChangeShapeType="1"/>
              <a:stCxn id="265293" idx="0"/>
              <a:endCxn id="265283" idx="4"/>
            </p:cNvCxnSpPr>
            <p:nvPr/>
          </p:nvCxnSpPr>
          <p:spPr bwMode="auto">
            <a:xfrm flipV="1">
              <a:off x="1337" y="1920"/>
              <a:ext cx="0" cy="173"/>
            </a:xfrm>
            <a:prstGeom prst="straightConnector1">
              <a:avLst/>
            </a:prstGeom>
            <a:noFill/>
            <a:ln w="12700">
              <a:solidFill>
                <a:schemeClr val="tx1"/>
              </a:solidFill>
              <a:round/>
              <a:headEnd type="none" w="lg" len="lg"/>
              <a:tailEnd type="none" w="lg" len="lg"/>
            </a:ln>
            <a:effectLst/>
          </p:spPr>
        </p:cxnSp>
        <p:cxnSp>
          <p:nvCxnSpPr>
            <p:cNvPr id="265296" name="AutoShape 80"/>
            <p:cNvCxnSpPr>
              <a:cxnSpLocks noChangeShapeType="1"/>
              <a:stCxn id="265283" idx="6"/>
              <a:endCxn id="265294" idx="0"/>
            </p:cNvCxnSpPr>
            <p:nvPr/>
          </p:nvCxnSpPr>
          <p:spPr bwMode="auto">
            <a:xfrm>
              <a:off x="1378" y="1882"/>
              <a:ext cx="417" cy="211"/>
            </a:xfrm>
            <a:prstGeom prst="bentConnector2">
              <a:avLst/>
            </a:prstGeom>
            <a:noFill/>
            <a:ln w="12700">
              <a:solidFill>
                <a:schemeClr val="tx1"/>
              </a:solidFill>
              <a:miter lim="800000"/>
              <a:headEnd type="none" w="lg" len="lg"/>
              <a:tailEnd type="none" w="lg" len="lg"/>
            </a:ln>
            <a:effectLst/>
          </p:spPr>
        </p:cxnSp>
        <p:cxnSp>
          <p:nvCxnSpPr>
            <p:cNvPr id="265297" name="AutoShape 81"/>
            <p:cNvCxnSpPr>
              <a:cxnSpLocks noChangeShapeType="1"/>
              <a:stCxn id="265281" idx="0"/>
              <a:endCxn id="265293" idx="2"/>
            </p:cNvCxnSpPr>
            <p:nvPr/>
          </p:nvCxnSpPr>
          <p:spPr bwMode="auto">
            <a:xfrm flipH="1" flipV="1">
              <a:off x="1337" y="2448"/>
              <a:ext cx="1" cy="247"/>
            </a:xfrm>
            <a:prstGeom prst="straightConnector1">
              <a:avLst/>
            </a:prstGeom>
            <a:noFill/>
            <a:ln w="12700">
              <a:solidFill>
                <a:schemeClr val="tx1"/>
              </a:solidFill>
              <a:round/>
              <a:headEnd type="none" w="lg" len="lg"/>
              <a:tailEnd type="none" w="lg" len="lg"/>
            </a:ln>
            <a:effectLst/>
          </p:spPr>
        </p:cxnSp>
        <p:cxnSp>
          <p:nvCxnSpPr>
            <p:cNvPr id="265298" name="AutoShape 82"/>
            <p:cNvCxnSpPr>
              <a:cxnSpLocks noChangeShapeType="1"/>
              <a:stCxn id="265282" idx="0"/>
              <a:endCxn id="265294" idx="2"/>
            </p:cNvCxnSpPr>
            <p:nvPr/>
          </p:nvCxnSpPr>
          <p:spPr bwMode="auto">
            <a:xfrm flipV="1">
              <a:off x="1795" y="2448"/>
              <a:ext cx="0" cy="247"/>
            </a:xfrm>
            <a:prstGeom prst="straightConnector1">
              <a:avLst/>
            </a:prstGeom>
            <a:noFill/>
            <a:ln w="12700">
              <a:solidFill>
                <a:schemeClr val="tx1"/>
              </a:solidFill>
              <a:round/>
              <a:headEnd type="none" w="lg" len="lg"/>
              <a:tailEnd type="none" w="lg" len="lg"/>
            </a:ln>
            <a:effectLst/>
          </p:spPr>
        </p:cxnSp>
        <p:sp>
          <p:nvSpPr>
            <p:cNvPr id="265299" name="Rectangle 83"/>
            <p:cNvSpPr>
              <a:spLocks noChangeArrowheads="1"/>
            </p:cNvSpPr>
            <p:nvPr/>
          </p:nvSpPr>
          <p:spPr bwMode="auto">
            <a:xfrm>
              <a:off x="1272" y="2961"/>
              <a:ext cx="129" cy="355"/>
            </a:xfrm>
            <a:prstGeom prst="rect">
              <a:avLst/>
            </a:prstGeom>
            <a:solidFill>
              <a:srgbClr val="8495A9">
                <a:alpha val="50000"/>
              </a:srgbClr>
            </a:solidFill>
            <a:ln w="12700">
              <a:solidFill>
                <a:schemeClr val="tx1"/>
              </a:solidFill>
              <a:miter lim="800000"/>
              <a:headEnd type="none" w="lg" len="lg"/>
              <a:tailEnd type="none" w="lg" len="lg"/>
            </a:ln>
            <a:effectLst/>
          </p:spPr>
          <p:txBody>
            <a:bodyPr wrap="none" anchor="ctr"/>
            <a:lstStyle/>
            <a:p>
              <a:endParaRPr lang="en-US"/>
            </a:p>
          </p:txBody>
        </p:sp>
        <p:sp>
          <p:nvSpPr>
            <p:cNvPr id="265300" name="Rectangle 84"/>
            <p:cNvSpPr>
              <a:spLocks noChangeArrowheads="1"/>
            </p:cNvSpPr>
            <p:nvPr/>
          </p:nvSpPr>
          <p:spPr bwMode="auto">
            <a:xfrm>
              <a:off x="1730" y="2961"/>
              <a:ext cx="129" cy="355"/>
            </a:xfrm>
            <a:prstGeom prst="rect">
              <a:avLst/>
            </a:prstGeom>
            <a:solidFill>
              <a:srgbClr val="8495A9">
                <a:alpha val="50000"/>
              </a:srgbClr>
            </a:solidFill>
            <a:ln w="12700">
              <a:solidFill>
                <a:schemeClr val="tx1"/>
              </a:solidFill>
              <a:miter lim="800000"/>
              <a:headEnd type="none" w="lg" len="lg"/>
              <a:tailEnd type="none" w="lg" len="lg"/>
            </a:ln>
            <a:effectLst/>
          </p:spPr>
          <p:txBody>
            <a:bodyPr wrap="none" anchor="ctr"/>
            <a:lstStyle/>
            <a:p>
              <a:endParaRPr lang="en-US"/>
            </a:p>
          </p:txBody>
        </p:sp>
        <p:cxnSp>
          <p:nvCxnSpPr>
            <p:cNvPr id="265301" name="AutoShape 85"/>
            <p:cNvCxnSpPr>
              <a:cxnSpLocks noChangeShapeType="1"/>
              <a:stCxn id="265299" idx="0"/>
              <a:endCxn id="265281" idx="4"/>
            </p:cNvCxnSpPr>
            <p:nvPr/>
          </p:nvCxnSpPr>
          <p:spPr bwMode="auto">
            <a:xfrm flipV="1">
              <a:off x="1337" y="2772"/>
              <a:ext cx="1" cy="189"/>
            </a:xfrm>
            <a:prstGeom prst="straightConnector1">
              <a:avLst/>
            </a:prstGeom>
            <a:noFill/>
            <a:ln w="12700">
              <a:solidFill>
                <a:schemeClr val="tx1"/>
              </a:solidFill>
              <a:round/>
              <a:headEnd type="none" w="lg" len="lg"/>
              <a:tailEnd type="none" w="lg" len="lg"/>
            </a:ln>
            <a:effectLst/>
          </p:spPr>
        </p:cxnSp>
        <p:cxnSp>
          <p:nvCxnSpPr>
            <p:cNvPr id="265302" name="AutoShape 86"/>
            <p:cNvCxnSpPr>
              <a:cxnSpLocks noChangeShapeType="1"/>
              <a:stCxn id="265300" idx="0"/>
              <a:endCxn id="265282" idx="4"/>
            </p:cNvCxnSpPr>
            <p:nvPr/>
          </p:nvCxnSpPr>
          <p:spPr bwMode="auto">
            <a:xfrm flipV="1">
              <a:off x="1795" y="2772"/>
              <a:ext cx="0" cy="189"/>
            </a:xfrm>
            <a:prstGeom prst="straightConnector1">
              <a:avLst/>
            </a:prstGeom>
            <a:noFill/>
            <a:ln w="12700">
              <a:solidFill>
                <a:schemeClr val="tx1"/>
              </a:solidFill>
              <a:round/>
              <a:headEnd type="none" w="lg" len="lg"/>
              <a:tailEnd type="none" w="lg" len="lg"/>
            </a:ln>
            <a:effectLst/>
          </p:spPr>
        </p:cxnSp>
        <p:cxnSp>
          <p:nvCxnSpPr>
            <p:cNvPr id="265303" name="AutoShape 87"/>
            <p:cNvCxnSpPr>
              <a:cxnSpLocks noChangeShapeType="1"/>
              <a:stCxn id="265284" idx="0"/>
            </p:cNvCxnSpPr>
            <p:nvPr/>
          </p:nvCxnSpPr>
          <p:spPr bwMode="auto">
            <a:xfrm flipH="1" flipV="1">
              <a:off x="1337" y="3316"/>
              <a:ext cx="1" cy="274"/>
            </a:xfrm>
            <a:prstGeom prst="straightConnector1">
              <a:avLst/>
            </a:prstGeom>
            <a:noFill/>
            <a:ln w="12700">
              <a:solidFill>
                <a:schemeClr val="tx1"/>
              </a:solidFill>
              <a:round/>
              <a:headEnd type="none" w="lg" len="lg"/>
              <a:tailEnd type="none" w="lg" len="lg"/>
            </a:ln>
            <a:effectLst/>
          </p:spPr>
        </p:cxnSp>
        <p:cxnSp>
          <p:nvCxnSpPr>
            <p:cNvPr id="265304" name="AutoShape 88"/>
            <p:cNvCxnSpPr>
              <a:cxnSpLocks noChangeShapeType="1"/>
              <a:stCxn id="265284" idx="6"/>
              <a:endCxn id="265300" idx="2"/>
            </p:cNvCxnSpPr>
            <p:nvPr/>
          </p:nvCxnSpPr>
          <p:spPr bwMode="auto">
            <a:xfrm flipV="1">
              <a:off x="1379" y="3316"/>
              <a:ext cx="416" cy="313"/>
            </a:xfrm>
            <a:prstGeom prst="bentConnector2">
              <a:avLst/>
            </a:prstGeom>
            <a:noFill/>
            <a:ln w="12700">
              <a:solidFill>
                <a:schemeClr val="tx1"/>
              </a:solidFill>
              <a:miter lim="800000"/>
              <a:headEnd type="none" w="lg" len="lg"/>
              <a:tailEnd type="none" w="lg" len="lg"/>
            </a:ln>
            <a:effectLst/>
          </p:spPr>
        </p:cxnSp>
        <p:cxnSp>
          <p:nvCxnSpPr>
            <p:cNvPr id="265305" name="AutoShape 89"/>
            <p:cNvCxnSpPr>
              <a:cxnSpLocks noChangeShapeType="1"/>
              <a:stCxn id="265284" idx="2"/>
            </p:cNvCxnSpPr>
            <p:nvPr/>
          </p:nvCxnSpPr>
          <p:spPr bwMode="auto">
            <a:xfrm rot="10800000">
              <a:off x="810" y="3288"/>
              <a:ext cx="486" cy="341"/>
            </a:xfrm>
            <a:prstGeom prst="bentConnector3">
              <a:avLst>
                <a:gd name="adj1" fmla="val 99380"/>
              </a:avLst>
            </a:prstGeom>
            <a:noFill/>
            <a:ln w="12700">
              <a:solidFill>
                <a:schemeClr val="tx1"/>
              </a:solidFill>
              <a:miter lim="800000"/>
              <a:headEnd type="none" w="lg" len="lg"/>
              <a:tailEnd type="none" w="lg" len="lg"/>
            </a:ln>
            <a:effectLst/>
          </p:spPr>
        </p:cxnSp>
      </p:grpSp>
      <p:sp>
        <p:nvSpPr>
          <p:cNvPr id="265307" name="Line 91"/>
          <p:cNvSpPr>
            <a:spLocks noChangeShapeType="1"/>
          </p:cNvSpPr>
          <p:nvPr/>
        </p:nvSpPr>
        <p:spPr bwMode="auto">
          <a:xfrm flipV="1">
            <a:off x="863600" y="4476750"/>
            <a:ext cx="0" cy="300038"/>
          </a:xfrm>
          <a:prstGeom prst="line">
            <a:avLst/>
          </a:prstGeom>
          <a:noFill/>
          <a:ln w="12700">
            <a:solidFill>
              <a:schemeClr val="tx1"/>
            </a:solidFill>
            <a:round/>
            <a:headEnd type="none" w="lg" len="lg"/>
            <a:tailEnd type="stealth" w="lg" len="lg"/>
          </a:ln>
          <a:effectLst/>
        </p:spPr>
        <p:txBody>
          <a:bodyPr/>
          <a:lstStyle/>
          <a:p>
            <a:endParaRPr lang="en-US"/>
          </a:p>
        </p:txBody>
      </p:sp>
      <p:sp>
        <p:nvSpPr>
          <p:cNvPr id="265308" name="Text Box 92"/>
          <p:cNvSpPr txBox="1">
            <a:spLocks noChangeArrowheads="1"/>
          </p:cNvSpPr>
          <p:nvPr/>
        </p:nvSpPr>
        <p:spPr bwMode="auto">
          <a:xfrm>
            <a:off x="495300" y="4367213"/>
            <a:ext cx="306388"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s</a:t>
            </a:r>
          </a:p>
        </p:txBody>
      </p:sp>
      <p:sp>
        <p:nvSpPr>
          <p:cNvPr id="265310" name="Text Box 94"/>
          <p:cNvSpPr txBox="1">
            <a:spLocks noChangeArrowheads="1"/>
          </p:cNvSpPr>
          <p:nvPr/>
        </p:nvSpPr>
        <p:spPr bwMode="auto">
          <a:xfrm>
            <a:off x="547688" y="3443288"/>
            <a:ext cx="323850"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0</a:t>
            </a:r>
          </a:p>
        </p:txBody>
      </p:sp>
      <p:sp>
        <p:nvSpPr>
          <p:cNvPr id="265311" name="Line 95"/>
          <p:cNvSpPr>
            <a:spLocks noChangeShapeType="1"/>
          </p:cNvSpPr>
          <p:nvPr/>
        </p:nvSpPr>
        <p:spPr bwMode="auto">
          <a:xfrm>
            <a:off x="1790700" y="3443288"/>
            <a:ext cx="0" cy="366712"/>
          </a:xfrm>
          <a:prstGeom prst="line">
            <a:avLst/>
          </a:prstGeom>
          <a:noFill/>
          <a:ln w="12700">
            <a:solidFill>
              <a:schemeClr val="tx1"/>
            </a:solidFill>
            <a:round/>
            <a:headEnd type="none" w="lg" len="lg"/>
            <a:tailEnd type="stealth" w="lg" len="lg"/>
          </a:ln>
          <a:effectLst/>
        </p:spPr>
        <p:txBody>
          <a:bodyPr/>
          <a:lstStyle/>
          <a:p>
            <a:endParaRPr lang="en-US"/>
          </a:p>
        </p:txBody>
      </p:sp>
      <p:sp>
        <p:nvSpPr>
          <p:cNvPr id="265312" name="Line 96"/>
          <p:cNvSpPr>
            <a:spLocks noChangeShapeType="1"/>
          </p:cNvSpPr>
          <p:nvPr/>
        </p:nvSpPr>
        <p:spPr bwMode="auto">
          <a:xfrm>
            <a:off x="2552700" y="3443288"/>
            <a:ext cx="0" cy="366712"/>
          </a:xfrm>
          <a:prstGeom prst="line">
            <a:avLst/>
          </a:prstGeom>
          <a:noFill/>
          <a:ln w="12700">
            <a:solidFill>
              <a:schemeClr val="tx1"/>
            </a:solidFill>
            <a:round/>
            <a:headEnd type="none" w="lg" len="lg"/>
            <a:tailEnd type="stealth" w="lg" len="lg"/>
          </a:ln>
          <a:effectLst/>
        </p:spPr>
        <p:txBody>
          <a:bodyPr/>
          <a:lstStyle/>
          <a:p>
            <a:endParaRPr lang="en-US"/>
          </a:p>
        </p:txBody>
      </p:sp>
      <p:sp>
        <p:nvSpPr>
          <p:cNvPr id="265313" name="Line 97"/>
          <p:cNvSpPr>
            <a:spLocks noChangeShapeType="1"/>
          </p:cNvSpPr>
          <p:nvPr/>
        </p:nvSpPr>
        <p:spPr bwMode="auto">
          <a:xfrm>
            <a:off x="1790700" y="4889500"/>
            <a:ext cx="0" cy="366713"/>
          </a:xfrm>
          <a:prstGeom prst="line">
            <a:avLst/>
          </a:prstGeom>
          <a:noFill/>
          <a:ln w="12700">
            <a:solidFill>
              <a:schemeClr val="tx1"/>
            </a:solidFill>
            <a:round/>
            <a:headEnd type="none" w="lg" len="lg"/>
            <a:tailEnd type="stealth" w="lg" len="lg"/>
          </a:ln>
          <a:effectLst/>
        </p:spPr>
        <p:txBody>
          <a:bodyPr/>
          <a:lstStyle/>
          <a:p>
            <a:endParaRPr lang="en-US"/>
          </a:p>
        </p:txBody>
      </p:sp>
      <p:sp>
        <p:nvSpPr>
          <p:cNvPr id="265315" name="Text Box 99"/>
          <p:cNvSpPr txBox="1">
            <a:spLocks noChangeArrowheads="1"/>
          </p:cNvSpPr>
          <p:nvPr/>
        </p:nvSpPr>
        <p:spPr bwMode="auto">
          <a:xfrm>
            <a:off x="1466850" y="3443288"/>
            <a:ext cx="323850"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265316" name="Text Box 100"/>
          <p:cNvSpPr txBox="1">
            <a:spLocks noChangeArrowheads="1"/>
          </p:cNvSpPr>
          <p:nvPr/>
        </p:nvSpPr>
        <p:spPr bwMode="auto">
          <a:xfrm>
            <a:off x="2247900" y="3443288"/>
            <a:ext cx="323850"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sp>
        <p:nvSpPr>
          <p:cNvPr id="265317" name="Text Box 101"/>
          <p:cNvSpPr txBox="1">
            <a:spLocks noChangeArrowheads="1"/>
          </p:cNvSpPr>
          <p:nvPr/>
        </p:nvSpPr>
        <p:spPr bwMode="auto">
          <a:xfrm>
            <a:off x="1466850" y="4816475"/>
            <a:ext cx="323850" cy="366713"/>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265318" name="Text Box 102"/>
          <p:cNvSpPr txBox="1">
            <a:spLocks noChangeArrowheads="1"/>
          </p:cNvSpPr>
          <p:nvPr/>
        </p:nvSpPr>
        <p:spPr bwMode="auto">
          <a:xfrm>
            <a:off x="2228850" y="4889500"/>
            <a:ext cx="323850" cy="366713"/>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4</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Date Placeholder 3"/>
          <p:cNvSpPr>
            <a:spLocks noGrp="1"/>
          </p:cNvSpPr>
          <p:nvPr>
            <p:ph type="dt" sz="half" idx="10"/>
          </p:nvPr>
        </p:nvSpPr>
        <p:spPr/>
        <p:txBody>
          <a:bodyPr/>
          <a:lstStyle/>
          <a:p>
            <a:r>
              <a:rPr lang="en-US"/>
              <a:t>ECEN 301</a:t>
            </a:r>
          </a:p>
        </p:txBody>
      </p:sp>
      <p:sp>
        <p:nvSpPr>
          <p:cNvPr id="57" name="Footer Placeholder 4"/>
          <p:cNvSpPr>
            <a:spLocks noGrp="1"/>
          </p:cNvSpPr>
          <p:nvPr>
            <p:ph type="ftr" sz="quarter" idx="11"/>
          </p:nvPr>
        </p:nvSpPr>
        <p:spPr/>
        <p:txBody>
          <a:bodyPr/>
          <a:lstStyle/>
          <a:p>
            <a:r>
              <a:rPr lang="en-US"/>
              <a:t>Discussion #2 – Kirchhoff’s Laws</a:t>
            </a:r>
          </a:p>
        </p:txBody>
      </p:sp>
      <p:sp>
        <p:nvSpPr>
          <p:cNvPr id="58" name="Slide Number Placeholder 5"/>
          <p:cNvSpPr>
            <a:spLocks noGrp="1"/>
          </p:cNvSpPr>
          <p:nvPr>
            <p:ph type="sldNum" sz="quarter" idx="12"/>
          </p:nvPr>
        </p:nvSpPr>
        <p:spPr/>
        <p:txBody>
          <a:bodyPr/>
          <a:lstStyle/>
          <a:p>
            <a:pPr lvl="1"/>
            <a:fld id="{25D061BE-993A-4C5F-BD76-3C3089F67B03}" type="slidenum">
              <a:rPr lang="en-US"/>
              <a:pPr lvl="1"/>
              <a:t>14</a:t>
            </a:fld>
            <a:endParaRPr lang="en-US"/>
          </a:p>
        </p:txBody>
      </p:sp>
      <p:sp>
        <p:nvSpPr>
          <p:cNvPr id="265218" name="Rectangle 2"/>
          <p:cNvSpPr>
            <a:spLocks noGrp="1" noChangeArrowheads="1"/>
          </p:cNvSpPr>
          <p:nvPr>
            <p:ph type="title"/>
          </p:nvPr>
        </p:nvSpPr>
        <p:spPr/>
        <p:txBody>
          <a:bodyPr/>
          <a:lstStyle/>
          <a:p>
            <a:r>
              <a:rPr lang="en-US"/>
              <a:t>Kirchhoff’s Current Law (KCL)</a:t>
            </a:r>
          </a:p>
        </p:txBody>
      </p:sp>
      <p:sp>
        <p:nvSpPr>
          <p:cNvPr id="265219" name="Rectangle 3"/>
          <p:cNvSpPr>
            <a:spLocks noGrp="1" noChangeArrowheads="1"/>
          </p:cNvSpPr>
          <p:nvPr>
            <p:ph type="body" idx="1"/>
          </p:nvPr>
        </p:nvSpPr>
        <p:spPr>
          <a:xfrm>
            <a:off x="406400" y="1371600"/>
            <a:ext cx="8356600" cy="952500"/>
          </a:xfrm>
        </p:spPr>
        <p:txBody>
          <a:bodyPr/>
          <a:lstStyle/>
          <a:p>
            <a:pPr>
              <a:lnSpc>
                <a:spcPct val="90000"/>
              </a:lnSpc>
            </a:pPr>
            <a:r>
              <a:rPr lang="en-US" sz="2800" b="1"/>
              <a:t>Example1</a:t>
            </a:r>
            <a:r>
              <a:rPr lang="en-US" sz="2800"/>
              <a:t>: find </a:t>
            </a:r>
            <a:r>
              <a:rPr lang="en-US" sz="2800" b="1" i="1"/>
              <a:t>i</a:t>
            </a:r>
            <a:r>
              <a:rPr lang="en-US" sz="2800" b="1" i="1" baseline="-25000"/>
              <a:t>0</a:t>
            </a:r>
            <a:r>
              <a:rPr lang="en-US" sz="2800"/>
              <a:t> and </a:t>
            </a:r>
            <a:r>
              <a:rPr lang="en-US" sz="2800" b="1" i="1"/>
              <a:t>i</a:t>
            </a:r>
            <a:r>
              <a:rPr lang="en-US" sz="2800" b="1" i="1" baseline="-25000"/>
              <a:t>4</a:t>
            </a:r>
          </a:p>
          <a:p>
            <a:pPr lvl="1">
              <a:lnSpc>
                <a:spcPct val="90000"/>
              </a:lnSpc>
            </a:pPr>
            <a:r>
              <a:rPr lang="en-US" sz="2400" b="1" i="1"/>
              <a:t>i</a:t>
            </a:r>
            <a:r>
              <a:rPr lang="en-US" sz="2400" b="1" i="1" baseline="-25000"/>
              <a:t>s</a:t>
            </a:r>
            <a:r>
              <a:rPr lang="en-US" sz="2400"/>
              <a:t> = 5A, </a:t>
            </a:r>
            <a:r>
              <a:rPr lang="en-US" sz="2400" b="1" i="1"/>
              <a:t>i</a:t>
            </a:r>
            <a:r>
              <a:rPr lang="en-US" sz="2400" b="1" i="1" baseline="-25000"/>
              <a:t>1</a:t>
            </a:r>
            <a:r>
              <a:rPr lang="en-US" sz="2400"/>
              <a:t> = 2A, </a:t>
            </a:r>
            <a:r>
              <a:rPr lang="en-US" sz="2400" b="1" i="1"/>
              <a:t>i</a:t>
            </a:r>
            <a:r>
              <a:rPr lang="en-US" sz="2400" b="1" i="1" baseline="-25000"/>
              <a:t>2</a:t>
            </a:r>
            <a:r>
              <a:rPr lang="en-US" sz="2400"/>
              <a:t> = -3A, </a:t>
            </a:r>
            <a:r>
              <a:rPr lang="en-US" sz="2400" b="1" i="1"/>
              <a:t>i</a:t>
            </a:r>
            <a:r>
              <a:rPr lang="en-US" sz="2400" b="1" i="1" baseline="-25000"/>
              <a:t>3</a:t>
            </a:r>
            <a:r>
              <a:rPr lang="en-US" sz="2400"/>
              <a:t> = 1.5A</a:t>
            </a:r>
            <a:endParaRPr lang="en-US" sz="2400" b="1" i="1"/>
          </a:p>
        </p:txBody>
      </p:sp>
      <p:grpSp>
        <p:nvGrpSpPr>
          <p:cNvPr id="2" name="Group 90"/>
          <p:cNvGrpSpPr>
            <a:grpSpLocks/>
          </p:cNvGrpSpPr>
          <p:nvPr/>
        </p:nvGrpSpPr>
        <p:grpSpPr bwMode="auto">
          <a:xfrm>
            <a:off x="457200" y="3001963"/>
            <a:ext cx="2379663" cy="2895600"/>
            <a:chOff x="360" y="1843"/>
            <a:chExt cx="1499" cy="1824"/>
          </a:xfrm>
        </p:grpSpPr>
        <p:grpSp>
          <p:nvGrpSpPr>
            <p:cNvPr id="3" name="Group 4"/>
            <p:cNvGrpSpPr>
              <a:grpSpLocks/>
            </p:cNvGrpSpPr>
            <p:nvPr/>
          </p:nvGrpSpPr>
          <p:grpSpPr bwMode="auto">
            <a:xfrm>
              <a:off x="360" y="2871"/>
              <a:ext cx="578" cy="576"/>
              <a:chOff x="1190" y="2640"/>
              <a:chExt cx="874" cy="722"/>
            </a:xfrm>
          </p:grpSpPr>
          <p:sp>
            <p:nvSpPr>
              <p:cNvPr id="265221" name="Text Box 5"/>
              <p:cNvSpPr txBox="1">
                <a:spLocks noChangeArrowheads="1"/>
              </p:cNvSpPr>
              <p:nvPr/>
            </p:nvSpPr>
            <p:spPr bwMode="auto">
              <a:xfrm>
                <a:off x="1577" y="2640"/>
                <a:ext cx="298" cy="290"/>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265222" name="Text Box 6"/>
              <p:cNvSpPr txBox="1">
                <a:spLocks noChangeArrowheads="1"/>
              </p:cNvSpPr>
              <p:nvPr/>
            </p:nvSpPr>
            <p:spPr bwMode="auto">
              <a:xfrm>
                <a:off x="1585" y="3073"/>
                <a:ext cx="284" cy="289"/>
              </a:xfrm>
              <a:prstGeom prst="rect">
                <a:avLst/>
              </a:prstGeom>
              <a:noFill/>
              <a:ln w="12700">
                <a:noFill/>
                <a:miter lim="800000"/>
                <a:headEnd type="none" w="lg" len="lg"/>
                <a:tailEnd type="none" w="lg" len="lg"/>
              </a:ln>
              <a:effectLst/>
            </p:spPr>
            <p:txBody>
              <a:bodyPr wrap="none">
                <a:spAutoFit/>
              </a:bodyPr>
              <a:lstStyle/>
              <a:p>
                <a:r>
                  <a:rPr lang="en-US"/>
                  <a:t>_</a:t>
                </a:r>
              </a:p>
            </p:txBody>
          </p:sp>
          <p:sp>
            <p:nvSpPr>
              <p:cNvPr id="265223" name="Text Box 7"/>
              <p:cNvSpPr txBox="1">
                <a:spLocks noChangeArrowheads="1"/>
              </p:cNvSpPr>
              <p:nvPr/>
            </p:nvSpPr>
            <p:spPr bwMode="auto">
              <a:xfrm>
                <a:off x="1190" y="2842"/>
                <a:ext cx="412" cy="313"/>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a:t>
                </a:r>
                <a:endParaRPr lang="en-US" sz="2000" b="1"/>
              </a:p>
            </p:txBody>
          </p:sp>
          <p:sp>
            <p:nvSpPr>
              <p:cNvPr id="265224" name="Line 8"/>
              <p:cNvSpPr>
                <a:spLocks noChangeShapeType="1"/>
              </p:cNvSpPr>
              <p:nvPr/>
            </p:nvSpPr>
            <p:spPr bwMode="auto">
              <a:xfrm flipH="1">
                <a:off x="1680" y="2880"/>
                <a:ext cx="384" cy="0"/>
              </a:xfrm>
              <a:prstGeom prst="line">
                <a:avLst/>
              </a:prstGeom>
              <a:noFill/>
              <a:ln w="12700">
                <a:solidFill>
                  <a:schemeClr val="tx1"/>
                </a:solidFill>
                <a:round/>
                <a:headEnd type="none" w="lg" len="lg"/>
                <a:tailEnd type="none" w="lg" len="lg"/>
              </a:ln>
              <a:effectLst/>
            </p:spPr>
            <p:txBody>
              <a:bodyPr/>
              <a:lstStyle/>
              <a:p>
                <a:endParaRPr lang="en-US"/>
              </a:p>
            </p:txBody>
          </p:sp>
          <p:sp>
            <p:nvSpPr>
              <p:cNvPr id="265225" name="Line 9"/>
              <p:cNvSpPr>
                <a:spLocks noChangeShapeType="1"/>
              </p:cNvSpPr>
              <p:nvPr/>
            </p:nvSpPr>
            <p:spPr bwMode="auto">
              <a:xfrm>
                <a:off x="1776" y="2976"/>
                <a:ext cx="192" cy="0"/>
              </a:xfrm>
              <a:prstGeom prst="line">
                <a:avLst/>
              </a:prstGeom>
              <a:noFill/>
              <a:ln w="12700">
                <a:solidFill>
                  <a:schemeClr val="tx1"/>
                </a:solidFill>
                <a:round/>
                <a:headEnd type="none" w="lg" len="lg"/>
                <a:tailEnd type="none" w="lg" len="lg"/>
              </a:ln>
              <a:effectLst/>
            </p:spPr>
            <p:txBody>
              <a:bodyPr/>
              <a:lstStyle/>
              <a:p>
                <a:endParaRPr lang="en-US"/>
              </a:p>
            </p:txBody>
          </p:sp>
          <p:sp>
            <p:nvSpPr>
              <p:cNvPr id="265226" name="Line 10"/>
              <p:cNvSpPr>
                <a:spLocks noChangeShapeType="1"/>
              </p:cNvSpPr>
              <p:nvPr/>
            </p:nvSpPr>
            <p:spPr bwMode="auto">
              <a:xfrm flipH="1">
                <a:off x="1680" y="3072"/>
                <a:ext cx="384" cy="0"/>
              </a:xfrm>
              <a:prstGeom prst="line">
                <a:avLst/>
              </a:prstGeom>
              <a:noFill/>
              <a:ln w="12700">
                <a:solidFill>
                  <a:schemeClr val="tx1"/>
                </a:solidFill>
                <a:round/>
                <a:headEnd type="none" w="lg" len="lg"/>
                <a:tailEnd type="none" w="lg" len="lg"/>
              </a:ln>
              <a:effectLst/>
            </p:spPr>
            <p:txBody>
              <a:bodyPr/>
              <a:lstStyle/>
              <a:p>
                <a:endParaRPr lang="en-US"/>
              </a:p>
            </p:txBody>
          </p:sp>
          <p:sp>
            <p:nvSpPr>
              <p:cNvPr id="265227" name="Line 11"/>
              <p:cNvSpPr>
                <a:spLocks noChangeShapeType="1"/>
              </p:cNvSpPr>
              <p:nvPr/>
            </p:nvSpPr>
            <p:spPr bwMode="auto">
              <a:xfrm>
                <a:off x="1776" y="3168"/>
                <a:ext cx="19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265280" name="Oval 64"/>
            <p:cNvSpPr>
              <a:spLocks noChangeArrowheads="1"/>
            </p:cNvSpPr>
            <p:nvPr/>
          </p:nvSpPr>
          <p:spPr bwMode="auto">
            <a:xfrm>
              <a:off x="772" y="269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265281" name="Oval 65"/>
            <p:cNvSpPr>
              <a:spLocks noChangeArrowheads="1"/>
            </p:cNvSpPr>
            <p:nvPr/>
          </p:nvSpPr>
          <p:spPr bwMode="auto">
            <a:xfrm>
              <a:off x="1296" y="269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265282" name="Oval 66"/>
            <p:cNvSpPr>
              <a:spLocks noChangeArrowheads="1"/>
            </p:cNvSpPr>
            <p:nvPr/>
          </p:nvSpPr>
          <p:spPr bwMode="auto">
            <a:xfrm>
              <a:off x="1753" y="269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265283" name="Oval 67"/>
            <p:cNvSpPr>
              <a:spLocks noChangeArrowheads="1"/>
            </p:cNvSpPr>
            <p:nvPr/>
          </p:nvSpPr>
          <p:spPr bwMode="auto">
            <a:xfrm>
              <a:off x="1295" y="1843"/>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265284" name="Oval 68"/>
            <p:cNvSpPr>
              <a:spLocks noChangeArrowheads="1"/>
            </p:cNvSpPr>
            <p:nvPr/>
          </p:nvSpPr>
          <p:spPr bwMode="auto">
            <a:xfrm>
              <a:off x="1296" y="3590"/>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265285" name="Rectangle 69"/>
            <p:cNvSpPr>
              <a:spLocks noChangeArrowheads="1"/>
            </p:cNvSpPr>
            <p:nvPr/>
          </p:nvSpPr>
          <p:spPr bwMode="auto">
            <a:xfrm>
              <a:off x="749" y="2093"/>
              <a:ext cx="129" cy="355"/>
            </a:xfrm>
            <a:prstGeom prst="rect">
              <a:avLst/>
            </a:prstGeom>
            <a:solidFill>
              <a:srgbClr val="8495A9">
                <a:alpha val="50000"/>
              </a:srgbClr>
            </a:solidFill>
            <a:ln w="12700">
              <a:solidFill>
                <a:schemeClr val="tx1"/>
              </a:solidFill>
              <a:miter lim="800000"/>
              <a:headEnd type="none" w="lg" len="lg"/>
              <a:tailEnd type="none" w="lg" len="lg"/>
            </a:ln>
            <a:effectLst/>
          </p:spPr>
          <p:txBody>
            <a:bodyPr wrap="none" anchor="ctr"/>
            <a:lstStyle/>
            <a:p>
              <a:endParaRPr lang="en-US"/>
            </a:p>
          </p:txBody>
        </p:sp>
        <p:cxnSp>
          <p:nvCxnSpPr>
            <p:cNvPr id="265286" name="AutoShape 70"/>
            <p:cNvCxnSpPr>
              <a:cxnSpLocks noChangeShapeType="1"/>
              <a:stCxn id="265280" idx="0"/>
              <a:endCxn id="265285" idx="2"/>
            </p:cNvCxnSpPr>
            <p:nvPr/>
          </p:nvCxnSpPr>
          <p:spPr bwMode="auto">
            <a:xfrm flipV="1">
              <a:off x="814" y="2448"/>
              <a:ext cx="0" cy="247"/>
            </a:xfrm>
            <a:prstGeom prst="straightConnector1">
              <a:avLst/>
            </a:prstGeom>
            <a:noFill/>
            <a:ln w="12700">
              <a:solidFill>
                <a:schemeClr val="tx1"/>
              </a:solidFill>
              <a:round/>
              <a:headEnd type="none" w="lg" len="lg"/>
              <a:tailEnd type="none" w="lg" len="lg"/>
            </a:ln>
            <a:effectLst/>
          </p:spPr>
        </p:cxnSp>
        <p:cxnSp>
          <p:nvCxnSpPr>
            <p:cNvPr id="265287" name="AutoShape 71"/>
            <p:cNvCxnSpPr>
              <a:cxnSpLocks noChangeShapeType="1"/>
              <a:stCxn id="265280" idx="4"/>
            </p:cNvCxnSpPr>
            <p:nvPr/>
          </p:nvCxnSpPr>
          <p:spPr bwMode="auto">
            <a:xfrm>
              <a:off x="814" y="2772"/>
              <a:ext cx="2" cy="288"/>
            </a:xfrm>
            <a:prstGeom prst="straightConnector1">
              <a:avLst/>
            </a:prstGeom>
            <a:noFill/>
            <a:ln w="12700">
              <a:solidFill>
                <a:schemeClr val="tx1"/>
              </a:solidFill>
              <a:round/>
              <a:headEnd type="none" w="lg" len="lg"/>
              <a:tailEnd type="none" w="lg" len="lg"/>
            </a:ln>
            <a:effectLst/>
          </p:spPr>
        </p:cxnSp>
        <p:cxnSp>
          <p:nvCxnSpPr>
            <p:cNvPr id="265288" name="AutoShape 72"/>
            <p:cNvCxnSpPr>
              <a:cxnSpLocks noChangeShapeType="1"/>
              <a:stCxn id="265285" idx="0"/>
              <a:endCxn id="265283" idx="2"/>
            </p:cNvCxnSpPr>
            <p:nvPr/>
          </p:nvCxnSpPr>
          <p:spPr bwMode="auto">
            <a:xfrm rot="16200000">
              <a:off x="949" y="1747"/>
              <a:ext cx="211" cy="481"/>
            </a:xfrm>
            <a:prstGeom prst="bentConnector2">
              <a:avLst/>
            </a:prstGeom>
            <a:noFill/>
            <a:ln w="12700">
              <a:solidFill>
                <a:schemeClr val="tx1"/>
              </a:solidFill>
              <a:miter lim="800000"/>
              <a:headEnd type="none" w="lg" len="lg"/>
              <a:tailEnd type="none" w="lg" len="lg"/>
            </a:ln>
            <a:effectLst/>
          </p:spPr>
        </p:cxnSp>
        <p:cxnSp>
          <p:nvCxnSpPr>
            <p:cNvPr id="265290" name="AutoShape 74"/>
            <p:cNvCxnSpPr>
              <a:cxnSpLocks noChangeShapeType="1"/>
              <a:stCxn id="265280" idx="6"/>
              <a:endCxn id="265281" idx="2"/>
            </p:cNvCxnSpPr>
            <p:nvPr/>
          </p:nvCxnSpPr>
          <p:spPr bwMode="auto">
            <a:xfrm>
              <a:off x="855" y="2734"/>
              <a:ext cx="441" cy="0"/>
            </a:xfrm>
            <a:prstGeom prst="straightConnector1">
              <a:avLst/>
            </a:prstGeom>
            <a:noFill/>
            <a:ln w="12700">
              <a:solidFill>
                <a:schemeClr val="tx1"/>
              </a:solidFill>
              <a:round/>
              <a:headEnd type="none" w="lg" len="lg"/>
              <a:tailEnd type="none" w="lg" len="lg"/>
            </a:ln>
            <a:effectLst/>
          </p:spPr>
        </p:cxnSp>
        <p:cxnSp>
          <p:nvCxnSpPr>
            <p:cNvPr id="265291" name="AutoShape 75"/>
            <p:cNvCxnSpPr>
              <a:cxnSpLocks noChangeShapeType="1"/>
              <a:stCxn id="265281" idx="6"/>
              <a:endCxn id="265282" idx="2"/>
            </p:cNvCxnSpPr>
            <p:nvPr/>
          </p:nvCxnSpPr>
          <p:spPr bwMode="auto">
            <a:xfrm>
              <a:off x="1379" y="2734"/>
              <a:ext cx="374" cy="0"/>
            </a:xfrm>
            <a:prstGeom prst="straightConnector1">
              <a:avLst/>
            </a:prstGeom>
            <a:noFill/>
            <a:ln w="12700">
              <a:solidFill>
                <a:schemeClr val="tx1"/>
              </a:solidFill>
              <a:round/>
              <a:headEnd type="none" w="lg" len="lg"/>
              <a:tailEnd type="none" w="lg" len="lg"/>
            </a:ln>
            <a:effectLst/>
          </p:spPr>
        </p:cxnSp>
        <p:sp>
          <p:nvSpPr>
            <p:cNvPr id="265293" name="Rectangle 77"/>
            <p:cNvSpPr>
              <a:spLocks noChangeArrowheads="1"/>
            </p:cNvSpPr>
            <p:nvPr/>
          </p:nvSpPr>
          <p:spPr bwMode="auto">
            <a:xfrm>
              <a:off x="1272" y="2093"/>
              <a:ext cx="129" cy="355"/>
            </a:xfrm>
            <a:prstGeom prst="rect">
              <a:avLst/>
            </a:prstGeom>
            <a:solidFill>
              <a:srgbClr val="8495A9">
                <a:alpha val="50000"/>
              </a:srgbClr>
            </a:solidFill>
            <a:ln w="12700">
              <a:solidFill>
                <a:schemeClr val="tx1"/>
              </a:solidFill>
              <a:miter lim="800000"/>
              <a:headEnd type="none" w="lg" len="lg"/>
              <a:tailEnd type="none" w="lg" len="lg"/>
            </a:ln>
            <a:effectLst/>
          </p:spPr>
          <p:txBody>
            <a:bodyPr wrap="none" anchor="ctr"/>
            <a:lstStyle/>
            <a:p>
              <a:endParaRPr lang="en-US"/>
            </a:p>
          </p:txBody>
        </p:sp>
        <p:sp>
          <p:nvSpPr>
            <p:cNvPr id="265294" name="Rectangle 78"/>
            <p:cNvSpPr>
              <a:spLocks noChangeArrowheads="1"/>
            </p:cNvSpPr>
            <p:nvPr/>
          </p:nvSpPr>
          <p:spPr bwMode="auto">
            <a:xfrm>
              <a:off x="1730" y="2093"/>
              <a:ext cx="129" cy="355"/>
            </a:xfrm>
            <a:prstGeom prst="rect">
              <a:avLst/>
            </a:prstGeom>
            <a:solidFill>
              <a:srgbClr val="8495A9">
                <a:alpha val="50000"/>
              </a:srgbClr>
            </a:solidFill>
            <a:ln w="12700">
              <a:solidFill>
                <a:schemeClr val="tx1"/>
              </a:solidFill>
              <a:miter lim="800000"/>
              <a:headEnd type="none" w="lg" len="lg"/>
              <a:tailEnd type="none" w="lg" len="lg"/>
            </a:ln>
            <a:effectLst/>
          </p:spPr>
          <p:txBody>
            <a:bodyPr wrap="none" anchor="ctr"/>
            <a:lstStyle/>
            <a:p>
              <a:endParaRPr lang="en-US"/>
            </a:p>
          </p:txBody>
        </p:sp>
        <p:cxnSp>
          <p:nvCxnSpPr>
            <p:cNvPr id="265295" name="AutoShape 79"/>
            <p:cNvCxnSpPr>
              <a:cxnSpLocks noChangeShapeType="1"/>
              <a:stCxn id="265293" idx="0"/>
              <a:endCxn id="265283" idx="4"/>
            </p:cNvCxnSpPr>
            <p:nvPr/>
          </p:nvCxnSpPr>
          <p:spPr bwMode="auto">
            <a:xfrm flipV="1">
              <a:off x="1337" y="1920"/>
              <a:ext cx="0" cy="173"/>
            </a:xfrm>
            <a:prstGeom prst="straightConnector1">
              <a:avLst/>
            </a:prstGeom>
            <a:noFill/>
            <a:ln w="12700">
              <a:solidFill>
                <a:schemeClr val="tx1"/>
              </a:solidFill>
              <a:round/>
              <a:headEnd type="none" w="lg" len="lg"/>
              <a:tailEnd type="none" w="lg" len="lg"/>
            </a:ln>
            <a:effectLst/>
          </p:spPr>
        </p:cxnSp>
        <p:cxnSp>
          <p:nvCxnSpPr>
            <p:cNvPr id="265296" name="AutoShape 80"/>
            <p:cNvCxnSpPr>
              <a:cxnSpLocks noChangeShapeType="1"/>
              <a:stCxn id="265283" idx="6"/>
              <a:endCxn id="265294" idx="0"/>
            </p:cNvCxnSpPr>
            <p:nvPr/>
          </p:nvCxnSpPr>
          <p:spPr bwMode="auto">
            <a:xfrm>
              <a:off x="1378" y="1882"/>
              <a:ext cx="417" cy="211"/>
            </a:xfrm>
            <a:prstGeom prst="bentConnector2">
              <a:avLst/>
            </a:prstGeom>
            <a:noFill/>
            <a:ln w="12700">
              <a:solidFill>
                <a:schemeClr val="tx1"/>
              </a:solidFill>
              <a:miter lim="800000"/>
              <a:headEnd type="none" w="lg" len="lg"/>
              <a:tailEnd type="none" w="lg" len="lg"/>
            </a:ln>
            <a:effectLst/>
          </p:spPr>
        </p:cxnSp>
        <p:cxnSp>
          <p:nvCxnSpPr>
            <p:cNvPr id="265297" name="AutoShape 81"/>
            <p:cNvCxnSpPr>
              <a:cxnSpLocks noChangeShapeType="1"/>
              <a:stCxn id="265281" idx="0"/>
              <a:endCxn id="265293" idx="2"/>
            </p:cNvCxnSpPr>
            <p:nvPr/>
          </p:nvCxnSpPr>
          <p:spPr bwMode="auto">
            <a:xfrm flipH="1" flipV="1">
              <a:off x="1337" y="2448"/>
              <a:ext cx="1" cy="247"/>
            </a:xfrm>
            <a:prstGeom prst="straightConnector1">
              <a:avLst/>
            </a:prstGeom>
            <a:noFill/>
            <a:ln w="12700">
              <a:solidFill>
                <a:schemeClr val="tx1"/>
              </a:solidFill>
              <a:round/>
              <a:headEnd type="none" w="lg" len="lg"/>
              <a:tailEnd type="none" w="lg" len="lg"/>
            </a:ln>
            <a:effectLst/>
          </p:spPr>
        </p:cxnSp>
        <p:cxnSp>
          <p:nvCxnSpPr>
            <p:cNvPr id="265298" name="AutoShape 82"/>
            <p:cNvCxnSpPr>
              <a:cxnSpLocks noChangeShapeType="1"/>
              <a:stCxn id="265282" idx="0"/>
              <a:endCxn id="265294" idx="2"/>
            </p:cNvCxnSpPr>
            <p:nvPr/>
          </p:nvCxnSpPr>
          <p:spPr bwMode="auto">
            <a:xfrm flipV="1">
              <a:off x="1795" y="2448"/>
              <a:ext cx="0" cy="247"/>
            </a:xfrm>
            <a:prstGeom prst="straightConnector1">
              <a:avLst/>
            </a:prstGeom>
            <a:noFill/>
            <a:ln w="12700">
              <a:solidFill>
                <a:schemeClr val="tx1"/>
              </a:solidFill>
              <a:round/>
              <a:headEnd type="none" w="lg" len="lg"/>
              <a:tailEnd type="none" w="lg" len="lg"/>
            </a:ln>
            <a:effectLst/>
          </p:spPr>
        </p:cxnSp>
        <p:sp>
          <p:nvSpPr>
            <p:cNvPr id="265299" name="Rectangle 83"/>
            <p:cNvSpPr>
              <a:spLocks noChangeArrowheads="1"/>
            </p:cNvSpPr>
            <p:nvPr/>
          </p:nvSpPr>
          <p:spPr bwMode="auto">
            <a:xfrm>
              <a:off x="1272" y="2961"/>
              <a:ext cx="129" cy="355"/>
            </a:xfrm>
            <a:prstGeom prst="rect">
              <a:avLst/>
            </a:prstGeom>
            <a:solidFill>
              <a:srgbClr val="8495A9">
                <a:alpha val="50000"/>
              </a:srgbClr>
            </a:solidFill>
            <a:ln w="12700">
              <a:solidFill>
                <a:schemeClr val="tx1"/>
              </a:solidFill>
              <a:miter lim="800000"/>
              <a:headEnd type="none" w="lg" len="lg"/>
              <a:tailEnd type="none" w="lg" len="lg"/>
            </a:ln>
            <a:effectLst/>
          </p:spPr>
          <p:txBody>
            <a:bodyPr wrap="none" anchor="ctr"/>
            <a:lstStyle/>
            <a:p>
              <a:endParaRPr lang="en-US"/>
            </a:p>
          </p:txBody>
        </p:sp>
        <p:sp>
          <p:nvSpPr>
            <p:cNvPr id="265300" name="Rectangle 84"/>
            <p:cNvSpPr>
              <a:spLocks noChangeArrowheads="1"/>
            </p:cNvSpPr>
            <p:nvPr/>
          </p:nvSpPr>
          <p:spPr bwMode="auto">
            <a:xfrm>
              <a:off x="1730" y="2961"/>
              <a:ext cx="129" cy="355"/>
            </a:xfrm>
            <a:prstGeom prst="rect">
              <a:avLst/>
            </a:prstGeom>
            <a:solidFill>
              <a:srgbClr val="8495A9">
                <a:alpha val="50000"/>
              </a:srgbClr>
            </a:solidFill>
            <a:ln w="12700">
              <a:solidFill>
                <a:schemeClr val="tx1"/>
              </a:solidFill>
              <a:miter lim="800000"/>
              <a:headEnd type="none" w="lg" len="lg"/>
              <a:tailEnd type="none" w="lg" len="lg"/>
            </a:ln>
            <a:effectLst/>
          </p:spPr>
          <p:txBody>
            <a:bodyPr wrap="none" anchor="ctr"/>
            <a:lstStyle/>
            <a:p>
              <a:endParaRPr lang="en-US"/>
            </a:p>
          </p:txBody>
        </p:sp>
        <p:cxnSp>
          <p:nvCxnSpPr>
            <p:cNvPr id="265301" name="AutoShape 85"/>
            <p:cNvCxnSpPr>
              <a:cxnSpLocks noChangeShapeType="1"/>
              <a:stCxn id="265299" idx="0"/>
              <a:endCxn id="265281" idx="4"/>
            </p:cNvCxnSpPr>
            <p:nvPr/>
          </p:nvCxnSpPr>
          <p:spPr bwMode="auto">
            <a:xfrm flipV="1">
              <a:off x="1337" y="2772"/>
              <a:ext cx="1" cy="189"/>
            </a:xfrm>
            <a:prstGeom prst="straightConnector1">
              <a:avLst/>
            </a:prstGeom>
            <a:noFill/>
            <a:ln w="12700">
              <a:solidFill>
                <a:schemeClr val="tx1"/>
              </a:solidFill>
              <a:round/>
              <a:headEnd type="none" w="lg" len="lg"/>
              <a:tailEnd type="none" w="lg" len="lg"/>
            </a:ln>
            <a:effectLst/>
          </p:spPr>
        </p:cxnSp>
        <p:cxnSp>
          <p:nvCxnSpPr>
            <p:cNvPr id="265302" name="AutoShape 86"/>
            <p:cNvCxnSpPr>
              <a:cxnSpLocks noChangeShapeType="1"/>
              <a:stCxn id="265300" idx="0"/>
              <a:endCxn id="265282" idx="4"/>
            </p:cNvCxnSpPr>
            <p:nvPr/>
          </p:nvCxnSpPr>
          <p:spPr bwMode="auto">
            <a:xfrm flipV="1">
              <a:off x="1795" y="2772"/>
              <a:ext cx="0" cy="189"/>
            </a:xfrm>
            <a:prstGeom prst="straightConnector1">
              <a:avLst/>
            </a:prstGeom>
            <a:noFill/>
            <a:ln w="12700">
              <a:solidFill>
                <a:schemeClr val="tx1"/>
              </a:solidFill>
              <a:round/>
              <a:headEnd type="none" w="lg" len="lg"/>
              <a:tailEnd type="none" w="lg" len="lg"/>
            </a:ln>
            <a:effectLst/>
          </p:spPr>
        </p:cxnSp>
        <p:cxnSp>
          <p:nvCxnSpPr>
            <p:cNvPr id="265303" name="AutoShape 87"/>
            <p:cNvCxnSpPr>
              <a:cxnSpLocks noChangeShapeType="1"/>
              <a:stCxn id="265284" idx="0"/>
            </p:cNvCxnSpPr>
            <p:nvPr/>
          </p:nvCxnSpPr>
          <p:spPr bwMode="auto">
            <a:xfrm flipH="1" flipV="1">
              <a:off x="1337" y="3316"/>
              <a:ext cx="1" cy="274"/>
            </a:xfrm>
            <a:prstGeom prst="straightConnector1">
              <a:avLst/>
            </a:prstGeom>
            <a:noFill/>
            <a:ln w="12700">
              <a:solidFill>
                <a:schemeClr val="tx1"/>
              </a:solidFill>
              <a:round/>
              <a:headEnd type="none" w="lg" len="lg"/>
              <a:tailEnd type="none" w="lg" len="lg"/>
            </a:ln>
            <a:effectLst/>
          </p:spPr>
        </p:cxnSp>
        <p:cxnSp>
          <p:nvCxnSpPr>
            <p:cNvPr id="265304" name="AutoShape 88"/>
            <p:cNvCxnSpPr>
              <a:cxnSpLocks noChangeShapeType="1"/>
              <a:stCxn id="265284" idx="6"/>
              <a:endCxn id="265300" idx="2"/>
            </p:cNvCxnSpPr>
            <p:nvPr/>
          </p:nvCxnSpPr>
          <p:spPr bwMode="auto">
            <a:xfrm flipV="1">
              <a:off x="1379" y="3316"/>
              <a:ext cx="416" cy="313"/>
            </a:xfrm>
            <a:prstGeom prst="bentConnector2">
              <a:avLst/>
            </a:prstGeom>
            <a:noFill/>
            <a:ln w="12700">
              <a:solidFill>
                <a:schemeClr val="tx1"/>
              </a:solidFill>
              <a:miter lim="800000"/>
              <a:headEnd type="none" w="lg" len="lg"/>
              <a:tailEnd type="none" w="lg" len="lg"/>
            </a:ln>
            <a:effectLst/>
          </p:spPr>
        </p:cxnSp>
        <p:cxnSp>
          <p:nvCxnSpPr>
            <p:cNvPr id="265305" name="AutoShape 89"/>
            <p:cNvCxnSpPr>
              <a:cxnSpLocks noChangeShapeType="1"/>
              <a:stCxn id="265284" idx="2"/>
            </p:cNvCxnSpPr>
            <p:nvPr/>
          </p:nvCxnSpPr>
          <p:spPr bwMode="auto">
            <a:xfrm rot="10800000">
              <a:off x="810" y="3288"/>
              <a:ext cx="486" cy="341"/>
            </a:xfrm>
            <a:prstGeom prst="bentConnector3">
              <a:avLst>
                <a:gd name="adj1" fmla="val 99380"/>
              </a:avLst>
            </a:prstGeom>
            <a:noFill/>
            <a:ln w="12700">
              <a:solidFill>
                <a:schemeClr val="tx1"/>
              </a:solidFill>
              <a:miter lim="800000"/>
              <a:headEnd type="none" w="lg" len="lg"/>
              <a:tailEnd type="none" w="lg" len="lg"/>
            </a:ln>
            <a:effectLst/>
          </p:spPr>
        </p:cxnSp>
      </p:grpSp>
      <p:sp>
        <p:nvSpPr>
          <p:cNvPr id="265307" name="Line 91"/>
          <p:cNvSpPr>
            <a:spLocks noChangeShapeType="1"/>
          </p:cNvSpPr>
          <p:nvPr/>
        </p:nvSpPr>
        <p:spPr bwMode="auto">
          <a:xfrm flipV="1">
            <a:off x="863600" y="4476750"/>
            <a:ext cx="0" cy="300038"/>
          </a:xfrm>
          <a:prstGeom prst="line">
            <a:avLst/>
          </a:prstGeom>
          <a:noFill/>
          <a:ln w="12700">
            <a:solidFill>
              <a:schemeClr val="tx1"/>
            </a:solidFill>
            <a:round/>
            <a:headEnd type="none" w="lg" len="lg"/>
            <a:tailEnd type="stealth" w="lg" len="lg"/>
          </a:ln>
          <a:effectLst/>
        </p:spPr>
        <p:txBody>
          <a:bodyPr/>
          <a:lstStyle/>
          <a:p>
            <a:endParaRPr lang="en-US"/>
          </a:p>
        </p:txBody>
      </p:sp>
      <p:sp>
        <p:nvSpPr>
          <p:cNvPr id="265308" name="Text Box 92"/>
          <p:cNvSpPr txBox="1">
            <a:spLocks noChangeArrowheads="1"/>
          </p:cNvSpPr>
          <p:nvPr/>
        </p:nvSpPr>
        <p:spPr bwMode="auto">
          <a:xfrm>
            <a:off x="495300" y="4367213"/>
            <a:ext cx="306388"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s</a:t>
            </a:r>
          </a:p>
        </p:txBody>
      </p:sp>
      <p:sp>
        <p:nvSpPr>
          <p:cNvPr id="265309" name="Line 93"/>
          <p:cNvSpPr>
            <a:spLocks noChangeShapeType="1"/>
          </p:cNvSpPr>
          <p:nvPr/>
        </p:nvSpPr>
        <p:spPr bwMode="auto">
          <a:xfrm flipV="1">
            <a:off x="863600" y="3398838"/>
            <a:ext cx="0" cy="411162"/>
          </a:xfrm>
          <a:prstGeom prst="line">
            <a:avLst/>
          </a:prstGeom>
          <a:noFill/>
          <a:ln w="12700">
            <a:solidFill>
              <a:srgbClr val="800000"/>
            </a:solidFill>
            <a:round/>
            <a:headEnd type="none" w="lg" len="lg"/>
            <a:tailEnd type="stealth" w="lg" len="lg"/>
          </a:ln>
          <a:effectLst/>
        </p:spPr>
        <p:txBody>
          <a:bodyPr/>
          <a:lstStyle/>
          <a:p>
            <a:endParaRPr lang="en-US"/>
          </a:p>
        </p:txBody>
      </p:sp>
      <p:sp>
        <p:nvSpPr>
          <p:cNvPr id="265310" name="Text Box 94"/>
          <p:cNvSpPr txBox="1">
            <a:spLocks noChangeArrowheads="1"/>
          </p:cNvSpPr>
          <p:nvPr/>
        </p:nvSpPr>
        <p:spPr bwMode="auto">
          <a:xfrm>
            <a:off x="547688" y="3443288"/>
            <a:ext cx="323850"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0</a:t>
            </a:r>
          </a:p>
        </p:txBody>
      </p:sp>
      <p:sp>
        <p:nvSpPr>
          <p:cNvPr id="265311" name="Line 95"/>
          <p:cNvSpPr>
            <a:spLocks noChangeShapeType="1"/>
          </p:cNvSpPr>
          <p:nvPr/>
        </p:nvSpPr>
        <p:spPr bwMode="auto">
          <a:xfrm>
            <a:off x="1790700" y="3443288"/>
            <a:ext cx="0" cy="366712"/>
          </a:xfrm>
          <a:prstGeom prst="line">
            <a:avLst/>
          </a:prstGeom>
          <a:noFill/>
          <a:ln w="12700">
            <a:solidFill>
              <a:schemeClr val="tx1"/>
            </a:solidFill>
            <a:round/>
            <a:headEnd type="none" w="lg" len="lg"/>
            <a:tailEnd type="stealth" w="lg" len="lg"/>
          </a:ln>
          <a:effectLst/>
        </p:spPr>
        <p:txBody>
          <a:bodyPr/>
          <a:lstStyle/>
          <a:p>
            <a:endParaRPr lang="en-US"/>
          </a:p>
        </p:txBody>
      </p:sp>
      <p:sp>
        <p:nvSpPr>
          <p:cNvPr id="265312" name="Line 96"/>
          <p:cNvSpPr>
            <a:spLocks noChangeShapeType="1"/>
          </p:cNvSpPr>
          <p:nvPr/>
        </p:nvSpPr>
        <p:spPr bwMode="auto">
          <a:xfrm>
            <a:off x="2552700" y="3443288"/>
            <a:ext cx="0" cy="366712"/>
          </a:xfrm>
          <a:prstGeom prst="line">
            <a:avLst/>
          </a:prstGeom>
          <a:noFill/>
          <a:ln w="12700">
            <a:solidFill>
              <a:schemeClr val="tx1"/>
            </a:solidFill>
            <a:round/>
            <a:headEnd type="none" w="lg" len="lg"/>
            <a:tailEnd type="stealth" w="lg" len="lg"/>
          </a:ln>
          <a:effectLst/>
        </p:spPr>
        <p:txBody>
          <a:bodyPr/>
          <a:lstStyle/>
          <a:p>
            <a:endParaRPr lang="en-US"/>
          </a:p>
        </p:txBody>
      </p:sp>
      <p:sp>
        <p:nvSpPr>
          <p:cNvPr id="265313" name="Line 97"/>
          <p:cNvSpPr>
            <a:spLocks noChangeShapeType="1"/>
          </p:cNvSpPr>
          <p:nvPr/>
        </p:nvSpPr>
        <p:spPr bwMode="auto">
          <a:xfrm>
            <a:off x="1790700" y="4889500"/>
            <a:ext cx="0" cy="366713"/>
          </a:xfrm>
          <a:prstGeom prst="line">
            <a:avLst/>
          </a:prstGeom>
          <a:noFill/>
          <a:ln w="12700">
            <a:solidFill>
              <a:schemeClr val="tx1"/>
            </a:solidFill>
            <a:round/>
            <a:headEnd type="none" w="lg" len="lg"/>
            <a:tailEnd type="stealth" w="lg" len="lg"/>
          </a:ln>
          <a:effectLst/>
        </p:spPr>
        <p:txBody>
          <a:bodyPr/>
          <a:lstStyle/>
          <a:p>
            <a:endParaRPr lang="en-US"/>
          </a:p>
        </p:txBody>
      </p:sp>
      <p:sp>
        <p:nvSpPr>
          <p:cNvPr id="265314" name="Line 98"/>
          <p:cNvSpPr>
            <a:spLocks noChangeShapeType="1"/>
          </p:cNvSpPr>
          <p:nvPr/>
        </p:nvSpPr>
        <p:spPr bwMode="auto">
          <a:xfrm flipV="1">
            <a:off x="2552700" y="4889500"/>
            <a:ext cx="0" cy="366713"/>
          </a:xfrm>
          <a:prstGeom prst="line">
            <a:avLst/>
          </a:prstGeom>
          <a:noFill/>
          <a:ln w="12700">
            <a:solidFill>
              <a:srgbClr val="800000"/>
            </a:solidFill>
            <a:round/>
            <a:headEnd type="none" w="lg" len="lg"/>
            <a:tailEnd type="stealth" w="lg" len="lg"/>
          </a:ln>
          <a:effectLst/>
        </p:spPr>
        <p:txBody>
          <a:bodyPr/>
          <a:lstStyle/>
          <a:p>
            <a:endParaRPr lang="en-US"/>
          </a:p>
        </p:txBody>
      </p:sp>
      <p:sp>
        <p:nvSpPr>
          <p:cNvPr id="265315" name="Text Box 99"/>
          <p:cNvSpPr txBox="1">
            <a:spLocks noChangeArrowheads="1"/>
          </p:cNvSpPr>
          <p:nvPr/>
        </p:nvSpPr>
        <p:spPr bwMode="auto">
          <a:xfrm>
            <a:off x="1466850" y="3443288"/>
            <a:ext cx="323850"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265316" name="Text Box 100"/>
          <p:cNvSpPr txBox="1">
            <a:spLocks noChangeArrowheads="1"/>
          </p:cNvSpPr>
          <p:nvPr/>
        </p:nvSpPr>
        <p:spPr bwMode="auto">
          <a:xfrm>
            <a:off x="2247900" y="3443288"/>
            <a:ext cx="323850"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sp>
        <p:nvSpPr>
          <p:cNvPr id="265317" name="Text Box 101"/>
          <p:cNvSpPr txBox="1">
            <a:spLocks noChangeArrowheads="1"/>
          </p:cNvSpPr>
          <p:nvPr/>
        </p:nvSpPr>
        <p:spPr bwMode="auto">
          <a:xfrm>
            <a:off x="1466850" y="4816475"/>
            <a:ext cx="323850" cy="366713"/>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265318" name="Text Box 102"/>
          <p:cNvSpPr txBox="1">
            <a:spLocks noChangeArrowheads="1"/>
          </p:cNvSpPr>
          <p:nvPr/>
        </p:nvSpPr>
        <p:spPr bwMode="auto">
          <a:xfrm>
            <a:off x="2228850" y="4889500"/>
            <a:ext cx="323850" cy="366713"/>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4</a:t>
            </a:r>
          </a:p>
        </p:txBody>
      </p:sp>
      <p:sp>
        <p:nvSpPr>
          <p:cNvPr id="265319" name="Oval 103"/>
          <p:cNvSpPr>
            <a:spLocks noChangeArrowheads="1"/>
          </p:cNvSpPr>
          <p:nvPr/>
        </p:nvSpPr>
        <p:spPr bwMode="auto">
          <a:xfrm>
            <a:off x="971550" y="2895600"/>
            <a:ext cx="2038350" cy="304800"/>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265320" name="Oval 104"/>
          <p:cNvSpPr>
            <a:spLocks noChangeArrowheads="1"/>
          </p:cNvSpPr>
          <p:nvPr/>
        </p:nvSpPr>
        <p:spPr bwMode="auto">
          <a:xfrm>
            <a:off x="971550" y="4267200"/>
            <a:ext cx="2038350" cy="304800"/>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265321" name="Oval 105"/>
          <p:cNvSpPr>
            <a:spLocks noChangeArrowheads="1"/>
          </p:cNvSpPr>
          <p:nvPr/>
        </p:nvSpPr>
        <p:spPr bwMode="auto">
          <a:xfrm>
            <a:off x="952500" y="5638800"/>
            <a:ext cx="2038350" cy="304800"/>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265322" name="Text Box 106"/>
          <p:cNvSpPr txBox="1">
            <a:spLocks noChangeArrowheads="1"/>
          </p:cNvSpPr>
          <p:nvPr/>
        </p:nvSpPr>
        <p:spPr bwMode="auto">
          <a:xfrm>
            <a:off x="1536700" y="2528888"/>
            <a:ext cx="863600" cy="366712"/>
          </a:xfrm>
          <a:prstGeom prst="rect">
            <a:avLst/>
          </a:prstGeom>
          <a:noFill/>
          <a:ln w="12700">
            <a:noFill/>
            <a:miter lim="800000"/>
            <a:headEnd type="none" w="lg" len="lg"/>
            <a:tailEnd type="none" w="lg" len="lg"/>
          </a:ln>
          <a:effectLst/>
        </p:spPr>
        <p:txBody>
          <a:bodyPr wrap="none">
            <a:spAutoFit/>
          </a:bodyPr>
          <a:lstStyle/>
          <a:p>
            <a:r>
              <a:rPr lang="en-US" b="1"/>
              <a:t>Node a</a:t>
            </a:r>
          </a:p>
        </p:txBody>
      </p:sp>
      <p:sp>
        <p:nvSpPr>
          <p:cNvPr id="265323" name="Text Box 107"/>
          <p:cNvSpPr txBox="1">
            <a:spLocks noChangeArrowheads="1"/>
          </p:cNvSpPr>
          <p:nvPr/>
        </p:nvSpPr>
        <p:spPr bwMode="auto">
          <a:xfrm>
            <a:off x="1568450" y="5957888"/>
            <a:ext cx="850900" cy="366712"/>
          </a:xfrm>
          <a:prstGeom prst="rect">
            <a:avLst/>
          </a:prstGeom>
          <a:noFill/>
          <a:ln w="12700">
            <a:noFill/>
            <a:miter lim="800000"/>
            <a:headEnd type="none" w="lg" len="lg"/>
            <a:tailEnd type="none" w="lg" len="lg"/>
          </a:ln>
          <a:effectLst/>
        </p:spPr>
        <p:txBody>
          <a:bodyPr wrap="none">
            <a:spAutoFit/>
          </a:bodyPr>
          <a:lstStyle/>
          <a:p>
            <a:r>
              <a:rPr lang="en-US" b="1"/>
              <a:t>Node c</a:t>
            </a:r>
          </a:p>
        </p:txBody>
      </p:sp>
      <p:sp>
        <p:nvSpPr>
          <p:cNvPr id="265324" name="Text Box 108"/>
          <p:cNvSpPr txBox="1">
            <a:spLocks noChangeArrowheads="1"/>
          </p:cNvSpPr>
          <p:nvPr/>
        </p:nvSpPr>
        <p:spPr bwMode="auto">
          <a:xfrm>
            <a:off x="1606550" y="3976688"/>
            <a:ext cx="876300" cy="366712"/>
          </a:xfrm>
          <a:prstGeom prst="rect">
            <a:avLst/>
          </a:prstGeom>
          <a:noFill/>
          <a:ln w="12700">
            <a:noFill/>
            <a:miter lim="800000"/>
            <a:headEnd type="none" w="lg" len="lg"/>
            <a:tailEnd type="none" w="lg" len="lg"/>
          </a:ln>
          <a:effectLst/>
        </p:spPr>
        <p:txBody>
          <a:bodyPr wrap="none">
            <a:spAutoFit/>
          </a:bodyPr>
          <a:lstStyle/>
          <a:p>
            <a:r>
              <a:rPr lang="en-US" b="1"/>
              <a:t>Node b</a:t>
            </a:r>
          </a:p>
        </p:txBody>
      </p:sp>
      <p:sp>
        <p:nvSpPr>
          <p:cNvPr id="265326" name="Text Box 110"/>
          <p:cNvSpPr txBox="1">
            <a:spLocks noChangeArrowheads="1"/>
          </p:cNvSpPr>
          <p:nvPr/>
        </p:nvSpPr>
        <p:spPr bwMode="auto">
          <a:xfrm>
            <a:off x="3352800" y="3306763"/>
            <a:ext cx="5181600" cy="2576512"/>
          </a:xfrm>
          <a:prstGeom prst="rect">
            <a:avLst/>
          </a:prstGeom>
          <a:solidFill>
            <a:srgbClr val="8495A9">
              <a:alpha val="50000"/>
            </a:srgbClr>
          </a:solidFill>
          <a:ln w="12700">
            <a:solidFill>
              <a:schemeClr val="tx1"/>
            </a:solidFill>
            <a:miter lim="800000"/>
            <a:headEnd type="none" w="lg" len="lg"/>
            <a:tailEnd type="none" w="lg" len="lg"/>
          </a:ln>
          <a:effectLst/>
        </p:spPr>
        <p:txBody>
          <a:bodyPr>
            <a:spAutoFit/>
          </a:bodyPr>
          <a:lstStyle/>
          <a:p>
            <a:pPr algn="l"/>
            <a:r>
              <a:rPr lang="en-US" b="1"/>
              <a:t>NB</a:t>
            </a:r>
            <a:r>
              <a:rPr lang="en-US"/>
              <a:t>: First thing to do – decide on </a:t>
            </a:r>
            <a:r>
              <a:rPr lang="en-US" b="1"/>
              <a:t>unknown</a:t>
            </a:r>
            <a:r>
              <a:rPr lang="en-US"/>
              <a:t> current directions.</a:t>
            </a:r>
          </a:p>
          <a:p>
            <a:pPr lvl="1" algn="l">
              <a:buFontTx/>
              <a:buChar char="•"/>
            </a:pPr>
            <a:r>
              <a:rPr lang="en-US"/>
              <a:t>  If you select the wrong direction it won’t matter</a:t>
            </a:r>
          </a:p>
          <a:p>
            <a:pPr lvl="2" algn="l">
              <a:buFontTx/>
              <a:buChar char="•"/>
            </a:pPr>
            <a:r>
              <a:rPr lang="en-US"/>
              <a:t>  a  negative current indicates current is flowing in the opposite direction.</a:t>
            </a:r>
          </a:p>
          <a:p>
            <a:pPr lvl="1" algn="l">
              <a:buFontTx/>
              <a:buChar char="•"/>
            </a:pPr>
            <a:r>
              <a:rPr lang="en-US"/>
              <a:t>  Must be consistent</a:t>
            </a:r>
          </a:p>
          <a:p>
            <a:pPr lvl="2" algn="l">
              <a:buFontTx/>
              <a:buChar char="•"/>
            </a:pPr>
            <a:r>
              <a:rPr lang="en-US"/>
              <a:t>  Once a current direction is chosen must keep it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Date Placeholder 5"/>
          <p:cNvSpPr>
            <a:spLocks noGrp="1"/>
          </p:cNvSpPr>
          <p:nvPr>
            <p:ph type="dt" sz="half" idx="10"/>
          </p:nvPr>
        </p:nvSpPr>
        <p:spPr/>
        <p:txBody>
          <a:bodyPr/>
          <a:lstStyle/>
          <a:p>
            <a:r>
              <a:rPr lang="en-US"/>
              <a:t>ECEN 301</a:t>
            </a:r>
          </a:p>
        </p:txBody>
      </p:sp>
      <p:sp>
        <p:nvSpPr>
          <p:cNvPr id="59" name="Footer Placeholder 6"/>
          <p:cNvSpPr>
            <a:spLocks noGrp="1"/>
          </p:cNvSpPr>
          <p:nvPr>
            <p:ph type="ftr" sz="quarter" idx="11"/>
          </p:nvPr>
        </p:nvSpPr>
        <p:spPr/>
        <p:txBody>
          <a:bodyPr/>
          <a:lstStyle/>
          <a:p>
            <a:r>
              <a:rPr lang="en-US"/>
              <a:t>Discussion #2 – Kirchhoff’s Laws</a:t>
            </a:r>
          </a:p>
        </p:txBody>
      </p:sp>
      <p:sp>
        <p:nvSpPr>
          <p:cNvPr id="60" name="Slide Number Placeholder 7"/>
          <p:cNvSpPr>
            <a:spLocks noGrp="1"/>
          </p:cNvSpPr>
          <p:nvPr>
            <p:ph type="sldNum" sz="quarter" idx="12"/>
          </p:nvPr>
        </p:nvSpPr>
        <p:spPr/>
        <p:txBody>
          <a:bodyPr/>
          <a:lstStyle/>
          <a:p>
            <a:pPr lvl="1"/>
            <a:fld id="{113200A3-3D03-4A11-B415-64375812C967}" type="slidenum">
              <a:rPr lang="en-US"/>
              <a:pPr lvl="1"/>
              <a:t>15</a:t>
            </a:fld>
            <a:endParaRPr lang="en-US"/>
          </a:p>
        </p:txBody>
      </p:sp>
      <p:sp>
        <p:nvSpPr>
          <p:cNvPr id="266242" name="Rectangle 2"/>
          <p:cNvSpPr>
            <a:spLocks noGrp="1" noChangeArrowheads="1"/>
          </p:cNvSpPr>
          <p:nvPr>
            <p:ph type="title"/>
          </p:nvPr>
        </p:nvSpPr>
        <p:spPr/>
        <p:txBody>
          <a:bodyPr/>
          <a:lstStyle/>
          <a:p>
            <a:r>
              <a:rPr lang="en-US"/>
              <a:t>Kirchhoff’s Current Law (KCL)</a:t>
            </a:r>
          </a:p>
        </p:txBody>
      </p:sp>
      <p:sp>
        <p:nvSpPr>
          <p:cNvPr id="266243" name="Rectangle 3"/>
          <p:cNvSpPr>
            <a:spLocks noGrp="1" noChangeArrowheads="1"/>
          </p:cNvSpPr>
          <p:nvPr>
            <p:ph type="body" sz="half" idx="1"/>
          </p:nvPr>
        </p:nvSpPr>
        <p:spPr>
          <a:xfrm>
            <a:off x="406400" y="1333500"/>
            <a:ext cx="7670800" cy="1409700"/>
          </a:xfrm>
        </p:spPr>
        <p:txBody>
          <a:bodyPr/>
          <a:lstStyle/>
          <a:p>
            <a:r>
              <a:rPr lang="en-US" sz="2800" b="1"/>
              <a:t>Example1</a:t>
            </a:r>
            <a:r>
              <a:rPr lang="en-US" sz="2800"/>
              <a:t>: find </a:t>
            </a:r>
            <a:r>
              <a:rPr lang="en-US" sz="2800" b="1" i="1"/>
              <a:t>i</a:t>
            </a:r>
            <a:r>
              <a:rPr lang="en-US" sz="2800" b="1" i="1" baseline="-25000"/>
              <a:t>0</a:t>
            </a:r>
            <a:r>
              <a:rPr lang="en-US" sz="2800"/>
              <a:t> and </a:t>
            </a:r>
            <a:r>
              <a:rPr lang="en-US" sz="2800" b="1" i="1"/>
              <a:t>i</a:t>
            </a:r>
            <a:r>
              <a:rPr lang="en-US" sz="2800" b="1" i="1" baseline="-25000"/>
              <a:t>4</a:t>
            </a:r>
          </a:p>
          <a:p>
            <a:pPr lvl="1"/>
            <a:r>
              <a:rPr lang="en-US" sz="2400" b="1" i="1"/>
              <a:t>i</a:t>
            </a:r>
            <a:r>
              <a:rPr lang="en-US" sz="2400" b="1" i="1" baseline="-25000"/>
              <a:t>s</a:t>
            </a:r>
            <a:r>
              <a:rPr lang="en-US" sz="2400"/>
              <a:t> = 5A, </a:t>
            </a:r>
            <a:r>
              <a:rPr lang="en-US" sz="2400" b="1" i="1"/>
              <a:t>i</a:t>
            </a:r>
            <a:r>
              <a:rPr lang="en-US" sz="2400" b="1" i="1" baseline="-25000"/>
              <a:t>1</a:t>
            </a:r>
            <a:r>
              <a:rPr lang="en-US" sz="2400"/>
              <a:t> = 2A, </a:t>
            </a:r>
            <a:r>
              <a:rPr lang="en-US" sz="2400" b="1" i="1"/>
              <a:t>i</a:t>
            </a:r>
            <a:r>
              <a:rPr lang="en-US" sz="2400" b="1" i="1" baseline="-25000"/>
              <a:t>2</a:t>
            </a:r>
            <a:r>
              <a:rPr lang="en-US" sz="2400"/>
              <a:t> = -3A, </a:t>
            </a:r>
            <a:r>
              <a:rPr lang="en-US" sz="2400" b="1" i="1"/>
              <a:t>i</a:t>
            </a:r>
            <a:r>
              <a:rPr lang="en-US" sz="2400" b="1" i="1" baseline="-25000"/>
              <a:t>3</a:t>
            </a:r>
            <a:r>
              <a:rPr lang="en-US" sz="2400"/>
              <a:t> = 1.5A</a:t>
            </a:r>
            <a:endParaRPr lang="en-US" sz="2400" b="1" i="1"/>
          </a:p>
        </p:txBody>
      </p:sp>
      <p:graphicFrame>
        <p:nvGraphicFramePr>
          <p:cNvPr id="266297" name="Object 57"/>
          <p:cNvGraphicFramePr>
            <a:graphicFrameLocks noChangeAspect="1"/>
          </p:cNvGraphicFramePr>
          <p:nvPr>
            <p:ph sz="quarter" idx="2"/>
          </p:nvPr>
        </p:nvGraphicFramePr>
        <p:xfrm>
          <a:off x="3276600" y="3128963"/>
          <a:ext cx="2590800" cy="1909762"/>
        </p:xfrm>
        <a:graphic>
          <a:graphicData uri="http://schemas.openxmlformats.org/presentationml/2006/ole">
            <p:oleObj spid="_x0000_s266297" name="Equation" r:id="rId3" imgW="1498320" imgH="1104840" progId="Equation.3">
              <p:embed/>
            </p:oleObj>
          </a:graphicData>
        </a:graphic>
      </p:graphicFrame>
      <p:grpSp>
        <p:nvGrpSpPr>
          <p:cNvPr id="266244" name="Group 4"/>
          <p:cNvGrpSpPr>
            <a:grpSpLocks/>
          </p:cNvGrpSpPr>
          <p:nvPr/>
        </p:nvGrpSpPr>
        <p:grpSpPr bwMode="auto">
          <a:xfrm>
            <a:off x="457200" y="2528888"/>
            <a:ext cx="2552700" cy="3795712"/>
            <a:chOff x="360" y="1593"/>
            <a:chExt cx="1608" cy="2391"/>
          </a:xfrm>
        </p:grpSpPr>
        <p:grpSp>
          <p:nvGrpSpPr>
            <p:cNvPr id="266245" name="Group 5"/>
            <p:cNvGrpSpPr>
              <a:grpSpLocks/>
            </p:cNvGrpSpPr>
            <p:nvPr/>
          </p:nvGrpSpPr>
          <p:grpSpPr bwMode="auto">
            <a:xfrm>
              <a:off x="360" y="1891"/>
              <a:ext cx="1499" cy="1824"/>
              <a:chOff x="360" y="1843"/>
              <a:chExt cx="1499" cy="1824"/>
            </a:xfrm>
          </p:grpSpPr>
          <p:grpSp>
            <p:nvGrpSpPr>
              <p:cNvPr id="266246" name="Group 6"/>
              <p:cNvGrpSpPr>
                <a:grpSpLocks/>
              </p:cNvGrpSpPr>
              <p:nvPr/>
            </p:nvGrpSpPr>
            <p:grpSpPr bwMode="auto">
              <a:xfrm>
                <a:off x="360" y="2871"/>
                <a:ext cx="578" cy="576"/>
                <a:chOff x="1190" y="2640"/>
                <a:chExt cx="874" cy="722"/>
              </a:xfrm>
            </p:grpSpPr>
            <p:sp>
              <p:nvSpPr>
                <p:cNvPr id="266247" name="Text Box 7"/>
                <p:cNvSpPr txBox="1">
                  <a:spLocks noChangeArrowheads="1"/>
                </p:cNvSpPr>
                <p:nvPr/>
              </p:nvSpPr>
              <p:spPr bwMode="auto">
                <a:xfrm>
                  <a:off x="1577" y="2640"/>
                  <a:ext cx="298" cy="290"/>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266248" name="Text Box 8"/>
                <p:cNvSpPr txBox="1">
                  <a:spLocks noChangeArrowheads="1"/>
                </p:cNvSpPr>
                <p:nvPr/>
              </p:nvSpPr>
              <p:spPr bwMode="auto">
                <a:xfrm>
                  <a:off x="1585" y="3073"/>
                  <a:ext cx="284" cy="289"/>
                </a:xfrm>
                <a:prstGeom prst="rect">
                  <a:avLst/>
                </a:prstGeom>
                <a:noFill/>
                <a:ln w="12700">
                  <a:noFill/>
                  <a:miter lim="800000"/>
                  <a:headEnd type="none" w="lg" len="lg"/>
                  <a:tailEnd type="none" w="lg" len="lg"/>
                </a:ln>
                <a:effectLst/>
              </p:spPr>
              <p:txBody>
                <a:bodyPr wrap="none">
                  <a:spAutoFit/>
                </a:bodyPr>
                <a:lstStyle/>
                <a:p>
                  <a:r>
                    <a:rPr lang="en-US"/>
                    <a:t>_</a:t>
                  </a:r>
                </a:p>
              </p:txBody>
            </p:sp>
            <p:sp>
              <p:nvSpPr>
                <p:cNvPr id="266249" name="Text Box 9"/>
                <p:cNvSpPr txBox="1">
                  <a:spLocks noChangeArrowheads="1"/>
                </p:cNvSpPr>
                <p:nvPr/>
              </p:nvSpPr>
              <p:spPr bwMode="auto">
                <a:xfrm>
                  <a:off x="1190" y="2842"/>
                  <a:ext cx="412" cy="313"/>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a:t>
                  </a:r>
                  <a:endParaRPr lang="en-US" sz="2000" b="1"/>
                </a:p>
              </p:txBody>
            </p:sp>
            <p:sp>
              <p:nvSpPr>
                <p:cNvPr id="266250" name="Line 10"/>
                <p:cNvSpPr>
                  <a:spLocks noChangeShapeType="1"/>
                </p:cNvSpPr>
                <p:nvPr/>
              </p:nvSpPr>
              <p:spPr bwMode="auto">
                <a:xfrm flipH="1">
                  <a:off x="1680" y="2880"/>
                  <a:ext cx="384" cy="0"/>
                </a:xfrm>
                <a:prstGeom prst="line">
                  <a:avLst/>
                </a:prstGeom>
                <a:noFill/>
                <a:ln w="12700">
                  <a:solidFill>
                    <a:schemeClr val="tx1"/>
                  </a:solidFill>
                  <a:round/>
                  <a:headEnd type="none" w="lg" len="lg"/>
                  <a:tailEnd type="none" w="lg" len="lg"/>
                </a:ln>
                <a:effectLst/>
              </p:spPr>
              <p:txBody>
                <a:bodyPr/>
                <a:lstStyle/>
                <a:p>
                  <a:endParaRPr lang="en-US"/>
                </a:p>
              </p:txBody>
            </p:sp>
            <p:sp>
              <p:nvSpPr>
                <p:cNvPr id="266251" name="Line 11"/>
                <p:cNvSpPr>
                  <a:spLocks noChangeShapeType="1"/>
                </p:cNvSpPr>
                <p:nvPr/>
              </p:nvSpPr>
              <p:spPr bwMode="auto">
                <a:xfrm>
                  <a:off x="1776" y="2976"/>
                  <a:ext cx="192" cy="0"/>
                </a:xfrm>
                <a:prstGeom prst="line">
                  <a:avLst/>
                </a:prstGeom>
                <a:noFill/>
                <a:ln w="12700">
                  <a:solidFill>
                    <a:schemeClr val="tx1"/>
                  </a:solidFill>
                  <a:round/>
                  <a:headEnd type="none" w="lg" len="lg"/>
                  <a:tailEnd type="none" w="lg" len="lg"/>
                </a:ln>
                <a:effectLst/>
              </p:spPr>
              <p:txBody>
                <a:bodyPr/>
                <a:lstStyle/>
                <a:p>
                  <a:endParaRPr lang="en-US"/>
                </a:p>
              </p:txBody>
            </p:sp>
            <p:sp>
              <p:nvSpPr>
                <p:cNvPr id="266252" name="Line 12"/>
                <p:cNvSpPr>
                  <a:spLocks noChangeShapeType="1"/>
                </p:cNvSpPr>
                <p:nvPr/>
              </p:nvSpPr>
              <p:spPr bwMode="auto">
                <a:xfrm flipH="1">
                  <a:off x="1680" y="3072"/>
                  <a:ext cx="384" cy="0"/>
                </a:xfrm>
                <a:prstGeom prst="line">
                  <a:avLst/>
                </a:prstGeom>
                <a:noFill/>
                <a:ln w="12700">
                  <a:solidFill>
                    <a:schemeClr val="tx1"/>
                  </a:solidFill>
                  <a:round/>
                  <a:headEnd type="none" w="lg" len="lg"/>
                  <a:tailEnd type="none" w="lg" len="lg"/>
                </a:ln>
                <a:effectLst/>
              </p:spPr>
              <p:txBody>
                <a:bodyPr/>
                <a:lstStyle/>
                <a:p>
                  <a:endParaRPr lang="en-US"/>
                </a:p>
              </p:txBody>
            </p:sp>
            <p:sp>
              <p:nvSpPr>
                <p:cNvPr id="266253" name="Line 13"/>
                <p:cNvSpPr>
                  <a:spLocks noChangeShapeType="1"/>
                </p:cNvSpPr>
                <p:nvPr/>
              </p:nvSpPr>
              <p:spPr bwMode="auto">
                <a:xfrm>
                  <a:off x="1776" y="3168"/>
                  <a:ext cx="19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266254" name="Oval 14"/>
              <p:cNvSpPr>
                <a:spLocks noChangeArrowheads="1"/>
              </p:cNvSpPr>
              <p:nvPr/>
            </p:nvSpPr>
            <p:spPr bwMode="auto">
              <a:xfrm>
                <a:off x="772" y="269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266255" name="Oval 15"/>
              <p:cNvSpPr>
                <a:spLocks noChangeArrowheads="1"/>
              </p:cNvSpPr>
              <p:nvPr/>
            </p:nvSpPr>
            <p:spPr bwMode="auto">
              <a:xfrm>
                <a:off x="1296" y="269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266256" name="Oval 16"/>
              <p:cNvSpPr>
                <a:spLocks noChangeArrowheads="1"/>
              </p:cNvSpPr>
              <p:nvPr/>
            </p:nvSpPr>
            <p:spPr bwMode="auto">
              <a:xfrm>
                <a:off x="1753" y="269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266257" name="Oval 17"/>
              <p:cNvSpPr>
                <a:spLocks noChangeArrowheads="1"/>
              </p:cNvSpPr>
              <p:nvPr/>
            </p:nvSpPr>
            <p:spPr bwMode="auto">
              <a:xfrm>
                <a:off x="1295" y="1843"/>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266258" name="Oval 18"/>
              <p:cNvSpPr>
                <a:spLocks noChangeArrowheads="1"/>
              </p:cNvSpPr>
              <p:nvPr/>
            </p:nvSpPr>
            <p:spPr bwMode="auto">
              <a:xfrm>
                <a:off x="1296" y="3590"/>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sp>
            <p:nvSpPr>
              <p:cNvPr id="266259" name="Rectangle 19"/>
              <p:cNvSpPr>
                <a:spLocks noChangeArrowheads="1"/>
              </p:cNvSpPr>
              <p:nvPr/>
            </p:nvSpPr>
            <p:spPr bwMode="auto">
              <a:xfrm>
                <a:off x="749" y="2093"/>
                <a:ext cx="129" cy="355"/>
              </a:xfrm>
              <a:prstGeom prst="rect">
                <a:avLst/>
              </a:prstGeom>
              <a:solidFill>
                <a:srgbClr val="8495A9">
                  <a:alpha val="50000"/>
                </a:srgbClr>
              </a:solidFill>
              <a:ln w="12700">
                <a:solidFill>
                  <a:schemeClr val="tx1"/>
                </a:solidFill>
                <a:miter lim="800000"/>
                <a:headEnd type="none" w="lg" len="lg"/>
                <a:tailEnd type="none" w="lg" len="lg"/>
              </a:ln>
              <a:effectLst/>
            </p:spPr>
            <p:txBody>
              <a:bodyPr wrap="none" anchor="ctr"/>
              <a:lstStyle/>
              <a:p>
                <a:endParaRPr lang="en-US"/>
              </a:p>
            </p:txBody>
          </p:sp>
          <p:cxnSp>
            <p:nvCxnSpPr>
              <p:cNvPr id="266260" name="AutoShape 20"/>
              <p:cNvCxnSpPr>
                <a:cxnSpLocks noChangeShapeType="1"/>
                <a:stCxn id="266254" idx="0"/>
                <a:endCxn id="266259" idx="2"/>
              </p:cNvCxnSpPr>
              <p:nvPr/>
            </p:nvCxnSpPr>
            <p:spPr bwMode="auto">
              <a:xfrm flipV="1">
                <a:off x="814" y="2448"/>
                <a:ext cx="0" cy="247"/>
              </a:xfrm>
              <a:prstGeom prst="straightConnector1">
                <a:avLst/>
              </a:prstGeom>
              <a:noFill/>
              <a:ln w="12700">
                <a:solidFill>
                  <a:schemeClr val="tx1"/>
                </a:solidFill>
                <a:round/>
                <a:headEnd type="none" w="lg" len="lg"/>
                <a:tailEnd type="none" w="lg" len="lg"/>
              </a:ln>
              <a:effectLst/>
            </p:spPr>
          </p:cxnSp>
          <p:cxnSp>
            <p:nvCxnSpPr>
              <p:cNvPr id="266261" name="AutoShape 21"/>
              <p:cNvCxnSpPr>
                <a:cxnSpLocks noChangeShapeType="1"/>
                <a:stCxn id="266254" idx="4"/>
              </p:cNvCxnSpPr>
              <p:nvPr/>
            </p:nvCxnSpPr>
            <p:spPr bwMode="auto">
              <a:xfrm>
                <a:off x="814" y="2772"/>
                <a:ext cx="2" cy="288"/>
              </a:xfrm>
              <a:prstGeom prst="straightConnector1">
                <a:avLst/>
              </a:prstGeom>
              <a:noFill/>
              <a:ln w="12700">
                <a:solidFill>
                  <a:schemeClr val="tx1"/>
                </a:solidFill>
                <a:round/>
                <a:headEnd type="none" w="lg" len="lg"/>
                <a:tailEnd type="none" w="lg" len="lg"/>
              </a:ln>
              <a:effectLst/>
            </p:spPr>
          </p:cxnSp>
          <p:cxnSp>
            <p:nvCxnSpPr>
              <p:cNvPr id="266262" name="AutoShape 22"/>
              <p:cNvCxnSpPr>
                <a:cxnSpLocks noChangeShapeType="1"/>
                <a:stCxn id="266259" idx="0"/>
                <a:endCxn id="266257" idx="2"/>
              </p:cNvCxnSpPr>
              <p:nvPr/>
            </p:nvCxnSpPr>
            <p:spPr bwMode="auto">
              <a:xfrm rot="16200000">
                <a:off x="949" y="1747"/>
                <a:ext cx="211" cy="481"/>
              </a:xfrm>
              <a:prstGeom prst="bentConnector2">
                <a:avLst/>
              </a:prstGeom>
              <a:noFill/>
              <a:ln w="12700">
                <a:solidFill>
                  <a:schemeClr val="tx1"/>
                </a:solidFill>
                <a:miter lim="800000"/>
                <a:headEnd type="none" w="lg" len="lg"/>
                <a:tailEnd type="none" w="lg" len="lg"/>
              </a:ln>
              <a:effectLst/>
            </p:spPr>
          </p:cxnSp>
          <p:cxnSp>
            <p:nvCxnSpPr>
              <p:cNvPr id="266263" name="AutoShape 23"/>
              <p:cNvCxnSpPr>
                <a:cxnSpLocks noChangeShapeType="1"/>
                <a:stCxn id="266254" idx="6"/>
                <a:endCxn id="266255" idx="2"/>
              </p:cNvCxnSpPr>
              <p:nvPr/>
            </p:nvCxnSpPr>
            <p:spPr bwMode="auto">
              <a:xfrm>
                <a:off x="855" y="2734"/>
                <a:ext cx="441" cy="0"/>
              </a:xfrm>
              <a:prstGeom prst="straightConnector1">
                <a:avLst/>
              </a:prstGeom>
              <a:noFill/>
              <a:ln w="12700">
                <a:solidFill>
                  <a:schemeClr val="tx1"/>
                </a:solidFill>
                <a:round/>
                <a:headEnd type="none" w="lg" len="lg"/>
                <a:tailEnd type="none" w="lg" len="lg"/>
              </a:ln>
              <a:effectLst/>
            </p:spPr>
          </p:cxnSp>
          <p:cxnSp>
            <p:nvCxnSpPr>
              <p:cNvPr id="266264" name="AutoShape 24"/>
              <p:cNvCxnSpPr>
                <a:cxnSpLocks noChangeShapeType="1"/>
                <a:stCxn id="266255" idx="6"/>
                <a:endCxn id="266256" idx="2"/>
              </p:cNvCxnSpPr>
              <p:nvPr/>
            </p:nvCxnSpPr>
            <p:spPr bwMode="auto">
              <a:xfrm>
                <a:off x="1379" y="2734"/>
                <a:ext cx="374" cy="0"/>
              </a:xfrm>
              <a:prstGeom prst="straightConnector1">
                <a:avLst/>
              </a:prstGeom>
              <a:noFill/>
              <a:ln w="12700">
                <a:solidFill>
                  <a:schemeClr val="tx1"/>
                </a:solidFill>
                <a:round/>
                <a:headEnd type="none" w="lg" len="lg"/>
                <a:tailEnd type="none" w="lg" len="lg"/>
              </a:ln>
              <a:effectLst/>
            </p:spPr>
          </p:cxnSp>
          <p:sp>
            <p:nvSpPr>
              <p:cNvPr id="266265" name="Rectangle 25"/>
              <p:cNvSpPr>
                <a:spLocks noChangeArrowheads="1"/>
              </p:cNvSpPr>
              <p:nvPr/>
            </p:nvSpPr>
            <p:spPr bwMode="auto">
              <a:xfrm>
                <a:off x="1272" y="2093"/>
                <a:ext cx="129" cy="355"/>
              </a:xfrm>
              <a:prstGeom prst="rect">
                <a:avLst/>
              </a:prstGeom>
              <a:solidFill>
                <a:srgbClr val="8495A9">
                  <a:alpha val="50000"/>
                </a:srgbClr>
              </a:solidFill>
              <a:ln w="12700">
                <a:solidFill>
                  <a:schemeClr val="tx1"/>
                </a:solidFill>
                <a:miter lim="800000"/>
                <a:headEnd type="none" w="lg" len="lg"/>
                <a:tailEnd type="none" w="lg" len="lg"/>
              </a:ln>
              <a:effectLst/>
            </p:spPr>
            <p:txBody>
              <a:bodyPr wrap="none" anchor="ctr"/>
              <a:lstStyle/>
              <a:p>
                <a:endParaRPr lang="en-US"/>
              </a:p>
            </p:txBody>
          </p:sp>
          <p:sp>
            <p:nvSpPr>
              <p:cNvPr id="266266" name="Rectangle 26"/>
              <p:cNvSpPr>
                <a:spLocks noChangeArrowheads="1"/>
              </p:cNvSpPr>
              <p:nvPr/>
            </p:nvSpPr>
            <p:spPr bwMode="auto">
              <a:xfrm>
                <a:off x="1730" y="2093"/>
                <a:ext cx="129" cy="355"/>
              </a:xfrm>
              <a:prstGeom prst="rect">
                <a:avLst/>
              </a:prstGeom>
              <a:solidFill>
                <a:srgbClr val="8495A9">
                  <a:alpha val="50000"/>
                </a:srgbClr>
              </a:solidFill>
              <a:ln w="12700">
                <a:solidFill>
                  <a:schemeClr val="tx1"/>
                </a:solidFill>
                <a:miter lim="800000"/>
                <a:headEnd type="none" w="lg" len="lg"/>
                <a:tailEnd type="none" w="lg" len="lg"/>
              </a:ln>
              <a:effectLst/>
            </p:spPr>
            <p:txBody>
              <a:bodyPr wrap="none" anchor="ctr"/>
              <a:lstStyle/>
              <a:p>
                <a:endParaRPr lang="en-US"/>
              </a:p>
            </p:txBody>
          </p:sp>
          <p:cxnSp>
            <p:nvCxnSpPr>
              <p:cNvPr id="266267" name="AutoShape 27"/>
              <p:cNvCxnSpPr>
                <a:cxnSpLocks noChangeShapeType="1"/>
                <a:stCxn id="266265" idx="0"/>
                <a:endCxn id="266257" idx="4"/>
              </p:cNvCxnSpPr>
              <p:nvPr/>
            </p:nvCxnSpPr>
            <p:spPr bwMode="auto">
              <a:xfrm flipV="1">
                <a:off x="1337" y="1920"/>
                <a:ext cx="0" cy="173"/>
              </a:xfrm>
              <a:prstGeom prst="straightConnector1">
                <a:avLst/>
              </a:prstGeom>
              <a:noFill/>
              <a:ln w="12700">
                <a:solidFill>
                  <a:schemeClr val="tx1"/>
                </a:solidFill>
                <a:round/>
                <a:headEnd type="none" w="lg" len="lg"/>
                <a:tailEnd type="none" w="lg" len="lg"/>
              </a:ln>
              <a:effectLst/>
            </p:spPr>
          </p:cxnSp>
          <p:cxnSp>
            <p:nvCxnSpPr>
              <p:cNvPr id="266268" name="AutoShape 28"/>
              <p:cNvCxnSpPr>
                <a:cxnSpLocks noChangeShapeType="1"/>
                <a:stCxn id="266257" idx="6"/>
                <a:endCxn id="266266" idx="0"/>
              </p:cNvCxnSpPr>
              <p:nvPr/>
            </p:nvCxnSpPr>
            <p:spPr bwMode="auto">
              <a:xfrm>
                <a:off x="1378" y="1882"/>
                <a:ext cx="417" cy="211"/>
              </a:xfrm>
              <a:prstGeom prst="bentConnector2">
                <a:avLst/>
              </a:prstGeom>
              <a:noFill/>
              <a:ln w="12700">
                <a:solidFill>
                  <a:schemeClr val="tx1"/>
                </a:solidFill>
                <a:miter lim="800000"/>
                <a:headEnd type="none" w="lg" len="lg"/>
                <a:tailEnd type="none" w="lg" len="lg"/>
              </a:ln>
              <a:effectLst/>
            </p:spPr>
          </p:cxnSp>
          <p:cxnSp>
            <p:nvCxnSpPr>
              <p:cNvPr id="266269" name="AutoShape 29"/>
              <p:cNvCxnSpPr>
                <a:cxnSpLocks noChangeShapeType="1"/>
                <a:stCxn id="266255" idx="0"/>
                <a:endCxn id="266265" idx="2"/>
              </p:cNvCxnSpPr>
              <p:nvPr/>
            </p:nvCxnSpPr>
            <p:spPr bwMode="auto">
              <a:xfrm flipH="1" flipV="1">
                <a:off x="1337" y="2448"/>
                <a:ext cx="1" cy="247"/>
              </a:xfrm>
              <a:prstGeom prst="straightConnector1">
                <a:avLst/>
              </a:prstGeom>
              <a:noFill/>
              <a:ln w="12700">
                <a:solidFill>
                  <a:schemeClr val="tx1"/>
                </a:solidFill>
                <a:round/>
                <a:headEnd type="none" w="lg" len="lg"/>
                <a:tailEnd type="none" w="lg" len="lg"/>
              </a:ln>
              <a:effectLst/>
            </p:spPr>
          </p:cxnSp>
          <p:cxnSp>
            <p:nvCxnSpPr>
              <p:cNvPr id="266270" name="AutoShape 30"/>
              <p:cNvCxnSpPr>
                <a:cxnSpLocks noChangeShapeType="1"/>
                <a:stCxn id="266256" idx="0"/>
                <a:endCxn id="266266" idx="2"/>
              </p:cNvCxnSpPr>
              <p:nvPr/>
            </p:nvCxnSpPr>
            <p:spPr bwMode="auto">
              <a:xfrm flipV="1">
                <a:off x="1795" y="2448"/>
                <a:ext cx="0" cy="247"/>
              </a:xfrm>
              <a:prstGeom prst="straightConnector1">
                <a:avLst/>
              </a:prstGeom>
              <a:noFill/>
              <a:ln w="12700">
                <a:solidFill>
                  <a:schemeClr val="tx1"/>
                </a:solidFill>
                <a:round/>
                <a:headEnd type="none" w="lg" len="lg"/>
                <a:tailEnd type="none" w="lg" len="lg"/>
              </a:ln>
              <a:effectLst/>
            </p:spPr>
          </p:cxnSp>
          <p:sp>
            <p:nvSpPr>
              <p:cNvPr id="266271" name="Rectangle 31"/>
              <p:cNvSpPr>
                <a:spLocks noChangeArrowheads="1"/>
              </p:cNvSpPr>
              <p:nvPr/>
            </p:nvSpPr>
            <p:spPr bwMode="auto">
              <a:xfrm>
                <a:off x="1272" y="2961"/>
                <a:ext cx="129" cy="355"/>
              </a:xfrm>
              <a:prstGeom prst="rect">
                <a:avLst/>
              </a:prstGeom>
              <a:solidFill>
                <a:srgbClr val="8495A9">
                  <a:alpha val="50000"/>
                </a:srgbClr>
              </a:solidFill>
              <a:ln w="12700">
                <a:solidFill>
                  <a:schemeClr val="tx1"/>
                </a:solidFill>
                <a:miter lim="800000"/>
                <a:headEnd type="none" w="lg" len="lg"/>
                <a:tailEnd type="none" w="lg" len="lg"/>
              </a:ln>
              <a:effectLst/>
            </p:spPr>
            <p:txBody>
              <a:bodyPr wrap="none" anchor="ctr"/>
              <a:lstStyle/>
              <a:p>
                <a:endParaRPr lang="en-US"/>
              </a:p>
            </p:txBody>
          </p:sp>
          <p:sp>
            <p:nvSpPr>
              <p:cNvPr id="266272" name="Rectangle 32"/>
              <p:cNvSpPr>
                <a:spLocks noChangeArrowheads="1"/>
              </p:cNvSpPr>
              <p:nvPr/>
            </p:nvSpPr>
            <p:spPr bwMode="auto">
              <a:xfrm>
                <a:off x="1730" y="2961"/>
                <a:ext cx="129" cy="355"/>
              </a:xfrm>
              <a:prstGeom prst="rect">
                <a:avLst/>
              </a:prstGeom>
              <a:solidFill>
                <a:srgbClr val="8495A9">
                  <a:alpha val="50000"/>
                </a:srgbClr>
              </a:solidFill>
              <a:ln w="12700">
                <a:solidFill>
                  <a:schemeClr val="tx1"/>
                </a:solidFill>
                <a:miter lim="800000"/>
                <a:headEnd type="none" w="lg" len="lg"/>
                <a:tailEnd type="none" w="lg" len="lg"/>
              </a:ln>
              <a:effectLst/>
            </p:spPr>
            <p:txBody>
              <a:bodyPr wrap="none" anchor="ctr"/>
              <a:lstStyle/>
              <a:p>
                <a:endParaRPr lang="en-US"/>
              </a:p>
            </p:txBody>
          </p:sp>
          <p:cxnSp>
            <p:nvCxnSpPr>
              <p:cNvPr id="266273" name="AutoShape 33"/>
              <p:cNvCxnSpPr>
                <a:cxnSpLocks noChangeShapeType="1"/>
                <a:stCxn id="266271" idx="0"/>
                <a:endCxn id="266255" idx="4"/>
              </p:cNvCxnSpPr>
              <p:nvPr/>
            </p:nvCxnSpPr>
            <p:spPr bwMode="auto">
              <a:xfrm flipV="1">
                <a:off x="1337" y="2772"/>
                <a:ext cx="1" cy="189"/>
              </a:xfrm>
              <a:prstGeom prst="straightConnector1">
                <a:avLst/>
              </a:prstGeom>
              <a:noFill/>
              <a:ln w="12700">
                <a:solidFill>
                  <a:schemeClr val="tx1"/>
                </a:solidFill>
                <a:round/>
                <a:headEnd type="none" w="lg" len="lg"/>
                <a:tailEnd type="none" w="lg" len="lg"/>
              </a:ln>
              <a:effectLst/>
            </p:spPr>
          </p:cxnSp>
          <p:cxnSp>
            <p:nvCxnSpPr>
              <p:cNvPr id="266274" name="AutoShape 34"/>
              <p:cNvCxnSpPr>
                <a:cxnSpLocks noChangeShapeType="1"/>
                <a:stCxn id="266272" idx="0"/>
                <a:endCxn id="266256" idx="4"/>
              </p:cNvCxnSpPr>
              <p:nvPr/>
            </p:nvCxnSpPr>
            <p:spPr bwMode="auto">
              <a:xfrm flipV="1">
                <a:off x="1795" y="2772"/>
                <a:ext cx="0" cy="189"/>
              </a:xfrm>
              <a:prstGeom prst="straightConnector1">
                <a:avLst/>
              </a:prstGeom>
              <a:noFill/>
              <a:ln w="12700">
                <a:solidFill>
                  <a:schemeClr val="tx1"/>
                </a:solidFill>
                <a:round/>
                <a:headEnd type="none" w="lg" len="lg"/>
                <a:tailEnd type="none" w="lg" len="lg"/>
              </a:ln>
              <a:effectLst/>
            </p:spPr>
          </p:cxnSp>
          <p:cxnSp>
            <p:nvCxnSpPr>
              <p:cNvPr id="266275" name="AutoShape 35"/>
              <p:cNvCxnSpPr>
                <a:cxnSpLocks noChangeShapeType="1"/>
                <a:stCxn id="266258" idx="0"/>
              </p:cNvCxnSpPr>
              <p:nvPr/>
            </p:nvCxnSpPr>
            <p:spPr bwMode="auto">
              <a:xfrm flipH="1" flipV="1">
                <a:off x="1337" y="3316"/>
                <a:ext cx="1" cy="274"/>
              </a:xfrm>
              <a:prstGeom prst="straightConnector1">
                <a:avLst/>
              </a:prstGeom>
              <a:noFill/>
              <a:ln w="12700">
                <a:solidFill>
                  <a:schemeClr val="tx1"/>
                </a:solidFill>
                <a:round/>
                <a:headEnd type="none" w="lg" len="lg"/>
                <a:tailEnd type="none" w="lg" len="lg"/>
              </a:ln>
              <a:effectLst/>
            </p:spPr>
          </p:cxnSp>
          <p:cxnSp>
            <p:nvCxnSpPr>
              <p:cNvPr id="266276" name="AutoShape 36"/>
              <p:cNvCxnSpPr>
                <a:cxnSpLocks noChangeShapeType="1"/>
                <a:stCxn id="266258" idx="6"/>
                <a:endCxn id="266272" idx="2"/>
              </p:cNvCxnSpPr>
              <p:nvPr/>
            </p:nvCxnSpPr>
            <p:spPr bwMode="auto">
              <a:xfrm flipV="1">
                <a:off x="1379" y="3316"/>
                <a:ext cx="416" cy="313"/>
              </a:xfrm>
              <a:prstGeom prst="bentConnector2">
                <a:avLst/>
              </a:prstGeom>
              <a:noFill/>
              <a:ln w="12700">
                <a:solidFill>
                  <a:schemeClr val="tx1"/>
                </a:solidFill>
                <a:miter lim="800000"/>
                <a:headEnd type="none" w="lg" len="lg"/>
                <a:tailEnd type="none" w="lg" len="lg"/>
              </a:ln>
              <a:effectLst/>
            </p:spPr>
          </p:cxnSp>
          <p:cxnSp>
            <p:nvCxnSpPr>
              <p:cNvPr id="266277" name="AutoShape 37"/>
              <p:cNvCxnSpPr>
                <a:cxnSpLocks noChangeShapeType="1"/>
                <a:stCxn id="266258" idx="2"/>
              </p:cNvCxnSpPr>
              <p:nvPr/>
            </p:nvCxnSpPr>
            <p:spPr bwMode="auto">
              <a:xfrm rot="10800000">
                <a:off x="810" y="3288"/>
                <a:ext cx="486" cy="341"/>
              </a:xfrm>
              <a:prstGeom prst="bentConnector3">
                <a:avLst>
                  <a:gd name="adj1" fmla="val 99380"/>
                </a:avLst>
              </a:prstGeom>
              <a:noFill/>
              <a:ln w="12700">
                <a:solidFill>
                  <a:schemeClr val="tx1"/>
                </a:solidFill>
                <a:miter lim="800000"/>
                <a:headEnd type="none" w="lg" len="lg"/>
                <a:tailEnd type="none" w="lg" len="lg"/>
              </a:ln>
              <a:effectLst/>
            </p:spPr>
          </p:cxnSp>
        </p:grpSp>
        <p:sp>
          <p:nvSpPr>
            <p:cNvPr id="266278" name="Line 38"/>
            <p:cNvSpPr>
              <a:spLocks noChangeShapeType="1"/>
            </p:cNvSpPr>
            <p:nvPr/>
          </p:nvSpPr>
          <p:spPr bwMode="auto">
            <a:xfrm flipV="1">
              <a:off x="616" y="2820"/>
              <a:ext cx="0" cy="189"/>
            </a:xfrm>
            <a:prstGeom prst="line">
              <a:avLst/>
            </a:prstGeom>
            <a:noFill/>
            <a:ln w="12700">
              <a:solidFill>
                <a:schemeClr val="tx1"/>
              </a:solidFill>
              <a:round/>
              <a:headEnd type="none" w="lg" len="lg"/>
              <a:tailEnd type="stealth" w="lg" len="lg"/>
            </a:ln>
            <a:effectLst/>
          </p:spPr>
          <p:txBody>
            <a:bodyPr/>
            <a:lstStyle/>
            <a:p>
              <a:endParaRPr lang="en-US"/>
            </a:p>
          </p:txBody>
        </p:sp>
        <p:sp>
          <p:nvSpPr>
            <p:cNvPr id="266279" name="Text Box 39"/>
            <p:cNvSpPr txBox="1">
              <a:spLocks noChangeArrowheads="1"/>
            </p:cNvSpPr>
            <p:nvPr/>
          </p:nvSpPr>
          <p:spPr bwMode="auto">
            <a:xfrm>
              <a:off x="384" y="2751"/>
              <a:ext cx="193"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s</a:t>
              </a:r>
            </a:p>
          </p:txBody>
        </p:sp>
        <p:sp>
          <p:nvSpPr>
            <p:cNvPr id="266280" name="Line 40"/>
            <p:cNvSpPr>
              <a:spLocks noChangeShapeType="1"/>
            </p:cNvSpPr>
            <p:nvPr/>
          </p:nvSpPr>
          <p:spPr bwMode="auto">
            <a:xfrm flipV="1">
              <a:off x="616" y="2141"/>
              <a:ext cx="0" cy="259"/>
            </a:xfrm>
            <a:prstGeom prst="line">
              <a:avLst/>
            </a:prstGeom>
            <a:noFill/>
            <a:ln w="12700">
              <a:solidFill>
                <a:schemeClr val="tx1"/>
              </a:solidFill>
              <a:round/>
              <a:headEnd type="none" w="lg" len="lg"/>
              <a:tailEnd type="stealth" w="lg" len="lg"/>
            </a:ln>
            <a:effectLst/>
          </p:spPr>
          <p:txBody>
            <a:bodyPr/>
            <a:lstStyle/>
            <a:p>
              <a:endParaRPr lang="en-US"/>
            </a:p>
          </p:txBody>
        </p:sp>
        <p:sp>
          <p:nvSpPr>
            <p:cNvPr id="266281" name="Text Box 41"/>
            <p:cNvSpPr txBox="1">
              <a:spLocks noChangeArrowheads="1"/>
            </p:cNvSpPr>
            <p:nvPr/>
          </p:nvSpPr>
          <p:spPr bwMode="auto">
            <a:xfrm>
              <a:off x="417" y="2169"/>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0</a:t>
              </a:r>
            </a:p>
          </p:txBody>
        </p:sp>
        <p:sp>
          <p:nvSpPr>
            <p:cNvPr id="266282" name="Line 42"/>
            <p:cNvSpPr>
              <a:spLocks noChangeShapeType="1"/>
            </p:cNvSpPr>
            <p:nvPr/>
          </p:nvSpPr>
          <p:spPr bwMode="auto">
            <a:xfrm>
              <a:off x="1200" y="2169"/>
              <a:ext cx="0" cy="231"/>
            </a:xfrm>
            <a:prstGeom prst="line">
              <a:avLst/>
            </a:prstGeom>
            <a:noFill/>
            <a:ln w="12700">
              <a:solidFill>
                <a:schemeClr val="tx1"/>
              </a:solidFill>
              <a:round/>
              <a:headEnd type="none" w="lg" len="lg"/>
              <a:tailEnd type="stealth" w="lg" len="lg"/>
            </a:ln>
            <a:effectLst/>
          </p:spPr>
          <p:txBody>
            <a:bodyPr/>
            <a:lstStyle/>
            <a:p>
              <a:endParaRPr lang="en-US"/>
            </a:p>
          </p:txBody>
        </p:sp>
        <p:sp>
          <p:nvSpPr>
            <p:cNvPr id="266283" name="Line 43"/>
            <p:cNvSpPr>
              <a:spLocks noChangeShapeType="1"/>
            </p:cNvSpPr>
            <p:nvPr/>
          </p:nvSpPr>
          <p:spPr bwMode="auto">
            <a:xfrm>
              <a:off x="1680" y="2169"/>
              <a:ext cx="0" cy="231"/>
            </a:xfrm>
            <a:prstGeom prst="line">
              <a:avLst/>
            </a:prstGeom>
            <a:noFill/>
            <a:ln w="12700">
              <a:solidFill>
                <a:schemeClr val="tx1"/>
              </a:solidFill>
              <a:round/>
              <a:headEnd type="none" w="lg" len="lg"/>
              <a:tailEnd type="stealth" w="lg" len="lg"/>
            </a:ln>
            <a:effectLst/>
          </p:spPr>
          <p:txBody>
            <a:bodyPr/>
            <a:lstStyle/>
            <a:p>
              <a:endParaRPr lang="en-US"/>
            </a:p>
          </p:txBody>
        </p:sp>
        <p:sp>
          <p:nvSpPr>
            <p:cNvPr id="266284" name="Line 44"/>
            <p:cNvSpPr>
              <a:spLocks noChangeShapeType="1"/>
            </p:cNvSpPr>
            <p:nvPr/>
          </p:nvSpPr>
          <p:spPr bwMode="auto">
            <a:xfrm>
              <a:off x="1200" y="3080"/>
              <a:ext cx="0" cy="231"/>
            </a:xfrm>
            <a:prstGeom prst="line">
              <a:avLst/>
            </a:prstGeom>
            <a:noFill/>
            <a:ln w="12700">
              <a:solidFill>
                <a:schemeClr val="tx1"/>
              </a:solidFill>
              <a:round/>
              <a:headEnd type="none" w="lg" len="lg"/>
              <a:tailEnd type="stealth" w="lg" len="lg"/>
            </a:ln>
            <a:effectLst/>
          </p:spPr>
          <p:txBody>
            <a:bodyPr/>
            <a:lstStyle/>
            <a:p>
              <a:endParaRPr lang="en-US"/>
            </a:p>
          </p:txBody>
        </p:sp>
        <p:sp>
          <p:nvSpPr>
            <p:cNvPr id="266285" name="Line 45"/>
            <p:cNvSpPr>
              <a:spLocks noChangeShapeType="1"/>
            </p:cNvSpPr>
            <p:nvPr/>
          </p:nvSpPr>
          <p:spPr bwMode="auto">
            <a:xfrm flipV="1">
              <a:off x="1680" y="3080"/>
              <a:ext cx="0" cy="231"/>
            </a:xfrm>
            <a:prstGeom prst="line">
              <a:avLst/>
            </a:prstGeom>
            <a:noFill/>
            <a:ln w="12700">
              <a:solidFill>
                <a:schemeClr val="tx1"/>
              </a:solidFill>
              <a:round/>
              <a:headEnd type="none" w="lg" len="lg"/>
              <a:tailEnd type="stealth" w="lg" len="lg"/>
            </a:ln>
            <a:effectLst/>
          </p:spPr>
          <p:txBody>
            <a:bodyPr/>
            <a:lstStyle/>
            <a:p>
              <a:endParaRPr lang="en-US"/>
            </a:p>
          </p:txBody>
        </p:sp>
        <p:sp>
          <p:nvSpPr>
            <p:cNvPr id="266286" name="Text Box 46"/>
            <p:cNvSpPr txBox="1">
              <a:spLocks noChangeArrowheads="1"/>
            </p:cNvSpPr>
            <p:nvPr/>
          </p:nvSpPr>
          <p:spPr bwMode="auto">
            <a:xfrm>
              <a:off x="996" y="2169"/>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1</a:t>
              </a:r>
            </a:p>
          </p:txBody>
        </p:sp>
        <p:sp>
          <p:nvSpPr>
            <p:cNvPr id="266287" name="Text Box 47"/>
            <p:cNvSpPr txBox="1">
              <a:spLocks noChangeArrowheads="1"/>
            </p:cNvSpPr>
            <p:nvPr/>
          </p:nvSpPr>
          <p:spPr bwMode="auto">
            <a:xfrm>
              <a:off x="1488" y="2169"/>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sp>
          <p:nvSpPr>
            <p:cNvPr id="266288" name="Text Box 48"/>
            <p:cNvSpPr txBox="1">
              <a:spLocks noChangeArrowheads="1"/>
            </p:cNvSpPr>
            <p:nvPr/>
          </p:nvSpPr>
          <p:spPr bwMode="auto">
            <a:xfrm>
              <a:off x="996" y="3034"/>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266289" name="Text Box 49"/>
            <p:cNvSpPr txBox="1">
              <a:spLocks noChangeArrowheads="1"/>
            </p:cNvSpPr>
            <p:nvPr/>
          </p:nvSpPr>
          <p:spPr bwMode="auto">
            <a:xfrm>
              <a:off x="1476" y="3080"/>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4</a:t>
              </a:r>
            </a:p>
          </p:txBody>
        </p:sp>
        <p:sp>
          <p:nvSpPr>
            <p:cNvPr id="266290" name="Oval 50"/>
            <p:cNvSpPr>
              <a:spLocks noChangeArrowheads="1"/>
            </p:cNvSpPr>
            <p:nvPr/>
          </p:nvSpPr>
          <p:spPr bwMode="auto">
            <a:xfrm>
              <a:off x="684" y="1824"/>
              <a:ext cx="1284" cy="192"/>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266291" name="Oval 51"/>
            <p:cNvSpPr>
              <a:spLocks noChangeArrowheads="1"/>
            </p:cNvSpPr>
            <p:nvPr/>
          </p:nvSpPr>
          <p:spPr bwMode="auto">
            <a:xfrm>
              <a:off x="684" y="2688"/>
              <a:ext cx="1284" cy="192"/>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266292" name="Oval 52"/>
            <p:cNvSpPr>
              <a:spLocks noChangeArrowheads="1"/>
            </p:cNvSpPr>
            <p:nvPr/>
          </p:nvSpPr>
          <p:spPr bwMode="auto">
            <a:xfrm>
              <a:off x="672" y="3552"/>
              <a:ext cx="1284" cy="192"/>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266293" name="Text Box 53"/>
            <p:cNvSpPr txBox="1">
              <a:spLocks noChangeArrowheads="1"/>
            </p:cNvSpPr>
            <p:nvPr/>
          </p:nvSpPr>
          <p:spPr bwMode="auto">
            <a:xfrm>
              <a:off x="1040" y="1593"/>
              <a:ext cx="544" cy="231"/>
            </a:xfrm>
            <a:prstGeom prst="rect">
              <a:avLst/>
            </a:prstGeom>
            <a:noFill/>
            <a:ln w="12700">
              <a:noFill/>
              <a:miter lim="800000"/>
              <a:headEnd type="none" w="lg" len="lg"/>
              <a:tailEnd type="none" w="lg" len="lg"/>
            </a:ln>
            <a:effectLst/>
          </p:spPr>
          <p:txBody>
            <a:bodyPr wrap="none">
              <a:spAutoFit/>
            </a:bodyPr>
            <a:lstStyle/>
            <a:p>
              <a:r>
                <a:rPr lang="en-US" b="1"/>
                <a:t>Node a</a:t>
              </a:r>
            </a:p>
          </p:txBody>
        </p:sp>
        <p:sp>
          <p:nvSpPr>
            <p:cNvPr id="266294" name="Text Box 54"/>
            <p:cNvSpPr txBox="1">
              <a:spLocks noChangeArrowheads="1"/>
            </p:cNvSpPr>
            <p:nvPr/>
          </p:nvSpPr>
          <p:spPr bwMode="auto">
            <a:xfrm>
              <a:off x="1060" y="3753"/>
              <a:ext cx="536" cy="231"/>
            </a:xfrm>
            <a:prstGeom prst="rect">
              <a:avLst/>
            </a:prstGeom>
            <a:noFill/>
            <a:ln w="12700">
              <a:noFill/>
              <a:miter lim="800000"/>
              <a:headEnd type="none" w="lg" len="lg"/>
              <a:tailEnd type="none" w="lg" len="lg"/>
            </a:ln>
            <a:effectLst/>
          </p:spPr>
          <p:txBody>
            <a:bodyPr wrap="none">
              <a:spAutoFit/>
            </a:bodyPr>
            <a:lstStyle/>
            <a:p>
              <a:r>
                <a:rPr lang="en-US" b="1"/>
                <a:t>Node c</a:t>
              </a:r>
            </a:p>
          </p:txBody>
        </p:sp>
        <p:sp>
          <p:nvSpPr>
            <p:cNvPr id="266295" name="Text Box 55"/>
            <p:cNvSpPr txBox="1">
              <a:spLocks noChangeArrowheads="1"/>
            </p:cNvSpPr>
            <p:nvPr/>
          </p:nvSpPr>
          <p:spPr bwMode="auto">
            <a:xfrm>
              <a:off x="1084" y="2505"/>
              <a:ext cx="552" cy="231"/>
            </a:xfrm>
            <a:prstGeom prst="rect">
              <a:avLst/>
            </a:prstGeom>
            <a:noFill/>
            <a:ln w="12700">
              <a:noFill/>
              <a:miter lim="800000"/>
              <a:headEnd type="none" w="lg" len="lg"/>
              <a:tailEnd type="none" w="lg" len="lg"/>
            </a:ln>
            <a:effectLst/>
          </p:spPr>
          <p:txBody>
            <a:bodyPr wrap="none">
              <a:spAutoFit/>
            </a:bodyPr>
            <a:lstStyle/>
            <a:p>
              <a:r>
                <a:rPr lang="en-US" b="1"/>
                <a:t>Node b</a:t>
              </a:r>
            </a:p>
          </p:txBody>
        </p:sp>
      </p:grpSp>
      <p:graphicFrame>
        <p:nvGraphicFramePr>
          <p:cNvPr id="266299" name="Object 59"/>
          <p:cNvGraphicFramePr>
            <a:graphicFrameLocks noChangeAspect="1"/>
          </p:cNvGraphicFramePr>
          <p:nvPr>
            <p:ph sz="quarter" idx="3"/>
          </p:nvPr>
        </p:nvGraphicFramePr>
        <p:xfrm>
          <a:off x="6096000" y="3114675"/>
          <a:ext cx="2667000" cy="1885950"/>
        </p:xfrm>
        <a:graphic>
          <a:graphicData uri="http://schemas.openxmlformats.org/presentationml/2006/ole">
            <p:oleObj spid="_x0000_s266299" name="Equation" r:id="rId4" imgW="1562040" imgH="1104840" progId="Equation.3">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Date Placeholder 4"/>
          <p:cNvSpPr>
            <a:spLocks noGrp="1"/>
          </p:cNvSpPr>
          <p:nvPr>
            <p:ph type="dt" sz="half" idx="10"/>
          </p:nvPr>
        </p:nvSpPr>
        <p:spPr/>
        <p:txBody>
          <a:bodyPr/>
          <a:lstStyle/>
          <a:p>
            <a:r>
              <a:rPr lang="en-US"/>
              <a:t>ECEN 301</a:t>
            </a:r>
          </a:p>
        </p:txBody>
      </p:sp>
      <p:sp>
        <p:nvSpPr>
          <p:cNvPr id="88" name="Footer Placeholder 5"/>
          <p:cNvSpPr>
            <a:spLocks noGrp="1"/>
          </p:cNvSpPr>
          <p:nvPr>
            <p:ph type="ftr" sz="quarter" idx="11"/>
          </p:nvPr>
        </p:nvSpPr>
        <p:spPr/>
        <p:txBody>
          <a:bodyPr/>
          <a:lstStyle/>
          <a:p>
            <a:r>
              <a:rPr lang="en-US"/>
              <a:t>Discussion #2 – Kirchhoff’s Laws</a:t>
            </a:r>
          </a:p>
        </p:txBody>
      </p:sp>
      <p:sp>
        <p:nvSpPr>
          <p:cNvPr id="89" name="Slide Number Placeholder 6"/>
          <p:cNvSpPr>
            <a:spLocks noGrp="1"/>
          </p:cNvSpPr>
          <p:nvPr>
            <p:ph type="sldNum" sz="quarter" idx="12"/>
          </p:nvPr>
        </p:nvSpPr>
        <p:spPr/>
        <p:txBody>
          <a:bodyPr/>
          <a:lstStyle/>
          <a:p>
            <a:pPr lvl="1"/>
            <a:fld id="{5F0185B3-C0DE-464B-85A3-CE9DD8C4911E}" type="slidenum">
              <a:rPr lang="en-US"/>
              <a:pPr lvl="1"/>
              <a:t>16</a:t>
            </a:fld>
            <a:endParaRPr lang="en-US"/>
          </a:p>
        </p:txBody>
      </p:sp>
      <p:sp>
        <p:nvSpPr>
          <p:cNvPr id="269314" name="Rectangle 2"/>
          <p:cNvSpPr>
            <a:spLocks noGrp="1" noChangeArrowheads="1"/>
          </p:cNvSpPr>
          <p:nvPr>
            <p:ph type="title"/>
          </p:nvPr>
        </p:nvSpPr>
        <p:spPr/>
        <p:txBody>
          <a:bodyPr/>
          <a:lstStyle/>
          <a:p>
            <a:r>
              <a:rPr lang="en-US"/>
              <a:t>Kirchhoff’s Current Law (KCL)</a:t>
            </a:r>
          </a:p>
        </p:txBody>
      </p:sp>
      <p:sp>
        <p:nvSpPr>
          <p:cNvPr id="269315" name="Rectangle 3"/>
          <p:cNvSpPr>
            <a:spLocks noGrp="1" noChangeArrowheads="1"/>
          </p:cNvSpPr>
          <p:nvPr>
            <p:ph type="body" sz="half" idx="1"/>
          </p:nvPr>
        </p:nvSpPr>
        <p:spPr>
          <a:xfrm>
            <a:off x="406400" y="1333500"/>
            <a:ext cx="6832600" cy="1409700"/>
          </a:xfrm>
        </p:spPr>
        <p:txBody>
          <a:bodyPr/>
          <a:lstStyle/>
          <a:p>
            <a:r>
              <a:rPr lang="en-US" sz="2800" b="1"/>
              <a:t>Example2</a:t>
            </a:r>
            <a:r>
              <a:rPr lang="en-US" sz="2800"/>
              <a:t>: using KCL find </a:t>
            </a:r>
            <a:r>
              <a:rPr lang="en-US" sz="2800" b="1" i="1"/>
              <a:t>i</a:t>
            </a:r>
            <a:r>
              <a:rPr lang="en-US" sz="2800" b="1" i="1" baseline="-25000"/>
              <a:t>s1</a:t>
            </a:r>
            <a:r>
              <a:rPr lang="en-US" sz="2800"/>
              <a:t> and </a:t>
            </a:r>
            <a:r>
              <a:rPr lang="en-US" sz="2800" b="1" i="1"/>
              <a:t>i</a:t>
            </a:r>
            <a:r>
              <a:rPr lang="en-US" sz="2800" b="1" i="1" baseline="-25000"/>
              <a:t>s2</a:t>
            </a:r>
          </a:p>
          <a:p>
            <a:pPr lvl="1"/>
            <a:r>
              <a:rPr lang="en-US" sz="2400" b="1" i="1"/>
              <a:t>i</a:t>
            </a:r>
            <a:r>
              <a:rPr lang="en-US" sz="2400" b="1" i="1" baseline="-25000"/>
              <a:t>3</a:t>
            </a:r>
            <a:r>
              <a:rPr lang="en-US" sz="2400" b="1" i="1"/>
              <a:t> = </a:t>
            </a:r>
            <a:r>
              <a:rPr lang="en-US" sz="2400"/>
              <a:t>2A, </a:t>
            </a:r>
            <a:r>
              <a:rPr lang="en-US" sz="2400" b="1" i="1"/>
              <a:t>i</a:t>
            </a:r>
            <a:r>
              <a:rPr lang="en-US" sz="2400" b="1" i="1" baseline="-25000"/>
              <a:t>5</a:t>
            </a:r>
            <a:r>
              <a:rPr lang="en-US" sz="2400"/>
              <a:t> = 0A, </a:t>
            </a:r>
            <a:r>
              <a:rPr lang="en-US" sz="2400" b="1" i="1"/>
              <a:t>i</a:t>
            </a:r>
            <a:r>
              <a:rPr lang="en-US" sz="2400" b="1" i="1" baseline="-25000"/>
              <a:t>2</a:t>
            </a:r>
            <a:r>
              <a:rPr lang="en-US" sz="2400"/>
              <a:t> = 3A, </a:t>
            </a:r>
            <a:r>
              <a:rPr lang="en-US" sz="2400" b="1" i="1"/>
              <a:t>i</a:t>
            </a:r>
            <a:r>
              <a:rPr lang="en-US" sz="2400" b="1" i="1" baseline="-25000"/>
              <a:t>4</a:t>
            </a:r>
            <a:r>
              <a:rPr lang="en-US" sz="2400"/>
              <a:t> = 1A</a:t>
            </a:r>
            <a:endParaRPr lang="en-US" sz="2400" b="1" i="1" baseline="-25000"/>
          </a:p>
        </p:txBody>
      </p:sp>
      <p:grpSp>
        <p:nvGrpSpPr>
          <p:cNvPr id="269318" name="Group 6"/>
          <p:cNvGrpSpPr>
            <a:grpSpLocks/>
          </p:cNvGrpSpPr>
          <p:nvPr/>
        </p:nvGrpSpPr>
        <p:grpSpPr bwMode="auto">
          <a:xfrm>
            <a:off x="0" y="3990975"/>
            <a:ext cx="1042988" cy="520700"/>
            <a:chOff x="1558" y="2299"/>
            <a:chExt cx="657" cy="328"/>
          </a:xfrm>
        </p:grpSpPr>
        <p:sp>
          <p:nvSpPr>
            <p:cNvPr id="269319" name="Text Box 7"/>
            <p:cNvSpPr txBox="1">
              <a:spLocks noChangeArrowheads="1"/>
            </p:cNvSpPr>
            <p:nvPr/>
          </p:nvSpPr>
          <p:spPr bwMode="auto">
            <a:xfrm>
              <a:off x="1558" y="2365"/>
              <a:ext cx="324"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s1</a:t>
              </a:r>
              <a:endParaRPr lang="en-US" sz="2000" b="1"/>
            </a:p>
          </p:txBody>
        </p:sp>
        <p:sp>
          <p:nvSpPr>
            <p:cNvPr id="269320" name="Oval 8"/>
            <p:cNvSpPr>
              <a:spLocks noChangeArrowheads="1"/>
            </p:cNvSpPr>
            <p:nvPr/>
          </p:nvSpPr>
          <p:spPr bwMode="auto">
            <a:xfrm>
              <a:off x="1883" y="2317"/>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69321" name="Text Box 9"/>
            <p:cNvSpPr txBox="1">
              <a:spLocks noChangeArrowheads="1"/>
            </p:cNvSpPr>
            <p:nvPr/>
          </p:nvSpPr>
          <p:spPr bwMode="auto">
            <a:xfrm>
              <a:off x="1952" y="2299"/>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269322" name="Text Box 10"/>
            <p:cNvSpPr txBox="1">
              <a:spLocks noChangeArrowheads="1"/>
            </p:cNvSpPr>
            <p:nvPr/>
          </p:nvSpPr>
          <p:spPr bwMode="auto">
            <a:xfrm>
              <a:off x="1953" y="2361"/>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cxnSp>
        <p:nvCxnSpPr>
          <p:cNvPr id="269323" name="AutoShape 11"/>
          <p:cNvCxnSpPr>
            <a:cxnSpLocks noChangeShapeType="1"/>
            <a:stCxn id="269321" idx="0"/>
            <a:endCxn id="269377" idx="0"/>
          </p:cNvCxnSpPr>
          <p:nvPr/>
        </p:nvCxnSpPr>
        <p:spPr bwMode="auto">
          <a:xfrm rot="16200000">
            <a:off x="562769" y="3439319"/>
            <a:ext cx="771525" cy="331787"/>
          </a:xfrm>
          <a:prstGeom prst="bentConnector2">
            <a:avLst/>
          </a:prstGeom>
          <a:noFill/>
          <a:ln w="12700">
            <a:solidFill>
              <a:schemeClr val="tx1"/>
            </a:solidFill>
            <a:miter lim="800000"/>
            <a:headEnd type="none" w="lg" len="lg"/>
            <a:tailEnd type="none" w="lg" len="lg"/>
          </a:ln>
          <a:effectLst/>
        </p:spPr>
      </p:cxnSp>
      <p:sp>
        <p:nvSpPr>
          <p:cNvPr id="269324" name="Oval 12"/>
          <p:cNvSpPr>
            <a:spLocks noChangeArrowheads="1"/>
          </p:cNvSpPr>
          <p:nvPr/>
        </p:nvSpPr>
        <p:spPr bwMode="auto">
          <a:xfrm>
            <a:off x="1703388" y="3140075"/>
            <a:ext cx="131762" cy="122238"/>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69325" name="AutoShape 13"/>
          <p:cNvCxnSpPr>
            <a:cxnSpLocks noChangeShapeType="1"/>
            <a:stCxn id="269320" idx="4"/>
            <a:endCxn id="269326" idx="2"/>
          </p:cNvCxnSpPr>
          <p:nvPr/>
        </p:nvCxnSpPr>
        <p:spPr bwMode="auto">
          <a:xfrm rot="16200000" flipH="1">
            <a:off x="798512" y="4492626"/>
            <a:ext cx="900113" cy="938212"/>
          </a:xfrm>
          <a:prstGeom prst="bentConnector2">
            <a:avLst/>
          </a:prstGeom>
          <a:noFill/>
          <a:ln w="12700">
            <a:solidFill>
              <a:schemeClr val="tx1"/>
            </a:solidFill>
            <a:miter lim="800000"/>
            <a:headEnd type="none" w="lg" len="lg"/>
            <a:tailEnd type="none" w="lg" len="lg"/>
          </a:ln>
          <a:effectLst/>
        </p:spPr>
      </p:cxnSp>
      <p:sp>
        <p:nvSpPr>
          <p:cNvPr id="269326" name="Oval 14"/>
          <p:cNvSpPr>
            <a:spLocks noChangeArrowheads="1"/>
          </p:cNvSpPr>
          <p:nvPr/>
        </p:nvSpPr>
        <p:spPr bwMode="auto">
          <a:xfrm>
            <a:off x="1717675" y="5349875"/>
            <a:ext cx="131763" cy="122238"/>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69327" name="AutoShape 15"/>
          <p:cNvCxnSpPr>
            <a:cxnSpLocks noChangeShapeType="1"/>
            <a:stCxn id="269324" idx="6"/>
            <a:endCxn id="269373" idx="0"/>
          </p:cNvCxnSpPr>
          <p:nvPr/>
        </p:nvCxnSpPr>
        <p:spPr bwMode="auto">
          <a:xfrm>
            <a:off x="1835150" y="3201988"/>
            <a:ext cx="1741488" cy="268287"/>
          </a:xfrm>
          <a:prstGeom prst="bentConnector2">
            <a:avLst/>
          </a:prstGeom>
          <a:noFill/>
          <a:ln w="12700">
            <a:solidFill>
              <a:schemeClr val="tx1"/>
            </a:solidFill>
            <a:miter lim="800000"/>
            <a:headEnd type="none" w="lg" len="lg"/>
            <a:tailEnd type="none" w="lg" len="lg"/>
          </a:ln>
          <a:effectLst/>
        </p:spPr>
      </p:cxnSp>
      <p:cxnSp>
        <p:nvCxnSpPr>
          <p:cNvPr id="269328" name="AutoShape 16"/>
          <p:cNvCxnSpPr>
            <a:cxnSpLocks noChangeShapeType="1"/>
            <a:stCxn id="269326" idx="6"/>
            <a:endCxn id="269332" idx="1"/>
          </p:cNvCxnSpPr>
          <p:nvPr/>
        </p:nvCxnSpPr>
        <p:spPr bwMode="auto">
          <a:xfrm flipV="1">
            <a:off x="1849438" y="5235575"/>
            <a:ext cx="1744662" cy="176213"/>
          </a:xfrm>
          <a:prstGeom prst="bentConnector2">
            <a:avLst/>
          </a:prstGeom>
          <a:noFill/>
          <a:ln w="12700">
            <a:solidFill>
              <a:schemeClr val="tx1"/>
            </a:solidFill>
            <a:miter lim="800000"/>
            <a:headEnd type="none" w="lg" len="lg"/>
            <a:tailEnd type="none" w="lg" len="lg"/>
          </a:ln>
          <a:effectLst/>
        </p:spPr>
      </p:cxnSp>
      <p:grpSp>
        <p:nvGrpSpPr>
          <p:cNvPr id="269329" name="Group 17"/>
          <p:cNvGrpSpPr>
            <a:grpSpLocks/>
          </p:cNvGrpSpPr>
          <p:nvPr/>
        </p:nvGrpSpPr>
        <p:grpSpPr bwMode="auto">
          <a:xfrm>
            <a:off x="3503613" y="4892675"/>
            <a:ext cx="176212" cy="342900"/>
            <a:chOff x="3450" y="2313"/>
            <a:chExt cx="111" cy="216"/>
          </a:xfrm>
        </p:grpSpPr>
        <p:sp>
          <p:nvSpPr>
            <p:cNvPr id="269330" name="Line 18"/>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69331" name="Line 19"/>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69332" name="Line 20"/>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69333" name="Line 21"/>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69334" name="Line 22"/>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69335" name="Line 23"/>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69336" name="Line 24"/>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269337" name="Group 25"/>
          <p:cNvGrpSpPr>
            <a:grpSpLocks/>
          </p:cNvGrpSpPr>
          <p:nvPr/>
        </p:nvGrpSpPr>
        <p:grpSpPr bwMode="auto">
          <a:xfrm>
            <a:off x="1689100" y="3597275"/>
            <a:ext cx="176213" cy="342900"/>
            <a:chOff x="3450" y="2313"/>
            <a:chExt cx="111" cy="216"/>
          </a:xfrm>
        </p:grpSpPr>
        <p:sp>
          <p:nvSpPr>
            <p:cNvPr id="269338" name="Line 2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69339" name="Line 2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69340" name="Line 2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69341" name="Line 2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69342" name="Line 3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69343" name="Line 3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69344" name="Line 3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269345" name="Group 33"/>
          <p:cNvGrpSpPr>
            <a:grpSpLocks/>
          </p:cNvGrpSpPr>
          <p:nvPr/>
        </p:nvGrpSpPr>
        <p:grpSpPr bwMode="auto">
          <a:xfrm>
            <a:off x="1693863" y="4721225"/>
            <a:ext cx="176212" cy="342900"/>
            <a:chOff x="3450" y="2313"/>
            <a:chExt cx="111" cy="216"/>
          </a:xfrm>
        </p:grpSpPr>
        <p:sp>
          <p:nvSpPr>
            <p:cNvPr id="269346" name="Line 34"/>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69347" name="Line 35"/>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69348" name="Line 36"/>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69349" name="Line 37"/>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69350" name="Line 38"/>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69351" name="Line 39"/>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69352" name="Line 40"/>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269353" name="Group 41"/>
          <p:cNvGrpSpPr>
            <a:grpSpLocks/>
          </p:cNvGrpSpPr>
          <p:nvPr/>
        </p:nvGrpSpPr>
        <p:grpSpPr bwMode="auto">
          <a:xfrm rot="-5400000">
            <a:off x="2624932" y="4175919"/>
            <a:ext cx="176212" cy="342900"/>
            <a:chOff x="3450" y="2313"/>
            <a:chExt cx="111" cy="216"/>
          </a:xfrm>
        </p:grpSpPr>
        <p:sp>
          <p:nvSpPr>
            <p:cNvPr id="269354" name="Line 4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69355" name="Line 4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69356" name="Line 4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69357" name="Line 4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69358" name="Line 4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69359" name="Line 4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69360" name="Line 4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269361" name="Oval 49"/>
          <p:cNvSpPr>
            <a:spLocks noChangeArrowheads="1"/>
          </p:cNvSpPr>
          <p:nvPr/>
        </p:nvSpPr>
        <p:spPr bwMode="auto">
          <a:xfrm>
            <a:off x="1708150" y="4297363"/>
            <a:ext cx="131763" cy="12223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69362" name="AutoShape 50"/>
          <p:cNvCxnSpPr>
            <a:cxnSpLocks noChangeShapeType="1"/>
            <a:stCxn id="269326" idx="0"/>
            <a:endCxn id="269348" idx="1"/>
          </p:cNvCxnSpPr>
          <p:nvPr/>
        </p:nvCxnSpPr>
        <p:spPr bwMode="auto">
          <a:xfrm flipV="1">
            <a:off x="1784350" y="5064125"/>
            <a:ext cx="0" cy="285750"/>
          </a:xfrm>
          <a:prstGeom prst="straightConnector1">
            <a:avLst/>
          </a:prstGeom>
          <a:noFill/>
          <a:ln w="12700">
            <a:solidFill>
              <a:schemeClr val="tx1"/>
            </a:solidFill>
            <a:round/>
            <a:headEnd type="none" w="lg" len="lg"/>
            <a:tailEnd type="none" w="lg" len="lg"/>
          </a:ln>
          <a:effectLst/>
        </p:spPr>
      </p:cxnSp>
      <p:cxnSp>
        <p:nvCxnSpPr>
          <p:cNvPr id="269363" name="AutoShape 51"/>
          <p:cNvCxnSpPr>
            <a:cxnSpLocks noChangeShapeType="1"/>
            <a:stCxn id="269346" idx="0"/>
            <a:endCxn id="269361" idx="4"/>
          </p:cNvCxnSpPr>
          <p:nvPr/>
        </p:nvCxnSpPr>
        <p:spPr bwMode="auto">
          <a:xfrm flipV="1">
            <a:off x="1770063" y="4419600"/>
            <a:ext cx="4762" cy="301625"/>
          </a:xfrm>
          <a:prstGeom prst="straightConnector1">
            <a:avLst/>
          </a:prstGeom>
          <a:noFill/>
          <a:ln w="12700">
            <a:solidFill>
              <a:schemeClr val="tx1"/>
            </a:solidFill>
            <a:round/>
            <a:headEnd type="none" w="lg" len="lg"/>
            <a:tailEnd type="none" w="lg" len="lg"/>
          </a:ln>
          <a:effectLst/>
        </p:spPr>
      </p:cxnSp>
      <p:cxnSp>
        <p:nvCxnSpPr>
          <p:cNvPr id="269364" name="AutoShape 52"/>
          <p:cNvCxnSpPr>
            <a:cxnSpLocks noChangeShapeType="1"/>
            <a:stCxn id="269361" idx="0"/>
            <a:endCxn id="269340" idx="1"/>
          </p:cNvCxnSpPr>
          <p:nvPr/>
        </p:nvCxnSpPr>
        <p:spPr bwMode="auto">
          <a:xfrm flipV="1">
            <a:off x="1774825" y="3940175"/>
            <a:ext cx="4763" cy="357188"/>
          </a:xfrm>
          <a:prstGeom prst="straightConnector1">
            <a:avLst/>
          </a:prstGeom>
          <a:noFill/>
          <a:ln w="12700">
            <a:solidFill>
              <a:schemeClr val="tx1"/>
            </a:solidFill>
            <a:round/>
            <a:headEnd type="none" w="lg" len="lg"/>
            <a:tailEnd type="none" w="lg" len="lg"/>
          </a:ln>
          <a:effectLst/>
        </p:spPr>
      </p:cxnSp>
      <p:cxnSp>
        <p:nvCxnSpPr>
          <p:cNvPr id="269365" name="AutoShape 53"/>
          <p:cNvCxnSpPr>
            <a:cxnSpLocks noChangeShapeType="1"/>
            <a:stCxn id="269324" idx="4"/>
            <a:endCxn id="269338" idx="0"/>
          </p:cNvCxnSpPr>
          <p:nvPr/>
        </p:nvCxnSpPr>
        <p:spPr bwMode="auto">
          <a:xfrm flipH="1">
            <a:off x="1765300" y="3262313"/>
            <a:ext cx="4763" cy="334962"/>
          </a:xfrm>
          <a:prstGeom prst="straightConnector1">
            <a:avLst/>
          </a:prstGeom>
          <a:noFill/>
          <a:ln w="12700">
            <a:solidFill>
              <a:schemeClr val="tx1"/>
            </a:solidFill>
            <a:round/>
            <a:headEnd type="none" w="lg" len="lg"/>
            <a:tailEnd type="none" w="lg" len="lg"/>
          </a:ln>
          <a:effectLst/>
        </p:spPr>
      </p:cxnSp>
      <p:sp>
        <p:nvSpPr>
          <p:cNvPr id="269366" name="Oval 54"/>
          <p:cNvSpPr>
            <a:spLocks noChangeArrowheads="1"/>
          </p:cNvSpPr>
          <p:nvPr/>
        </p:nvSpPr>
        <p:spPr bwMode="auto">
          <a:xfrm>
            <a:off x="3509963" y="4283075"/>
            <a:ext cx="131762" cy="122238"/>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69367" name="AutoShape 55"/>
          <p:cNvCxnSpPr>
            <a:cxnSpLocks noChangeShapeType="1"/>
            <a:stCxn id="269366" idx="4"/>
            <a:endCxn id="269330" idx="0"/>
          </p:cNvCxnSpPr>
          <p:nvPr/>
        </p:nvCxnSpPr>
        <p:spPr bwMode="auto">
          <a:xfrm>
            <a:off x="3576638" y="4405313"/>
            <a:ext cx="3175" cy="487362"/>
          </a:xfrm>
          <a:prstGeom prst="straightConnector1">
            <a:avLst/>
          </a:prstGeom>
          <a:noFill/>
          <a:ln w="12700">
            <a:solidFill>
              <a:schemeClr val="tx1"/>
            </a:solidFill>
            <a:round/>
            <a:headEnd type="none" w="lg" len="lg"/>
            <a:tailEnd type="none" w="lg" len="lg"/>
          </a:ln>
          <a:effectLst/>
        </p:spPr>
      </p:cxnSp>
      <p:cxnSp>
        <p:nvCxnSpPr>
          <p:cNvPr id="269368" name="AutoShape 56"/>
          <p:cNvCxnSpPr>
            <a:cxnSpLocks noChangeShapeType="1"/>
            <a:stCxn id="269366" idx="2"/>
            <a:endCxn id="269356" idx="1"/>
          </p:cNvCxnSpPr>
          <p:nvPr/>
        </p:nvCxnSpPr>
        <p:spPr bwMode="auto">
          <a:xfrm flipH="1">
            <a:off x="2886075" y="4344988"/>
            <a:ext cx="623888" cy="1587"/>
          </a:xfrm>
          <a:prstGeom prst="straightConnector1">
            <a:avLst/>
          </a:prstGeom>
          <a:noFill/>
          <a:ln w="12700">
            <a:solidFill>
              <a:schemeClr val="tx1"/>
            </a:solidFill>
            <a:round/>
            <a:headEnd type="none" w="lg" len="lg"/>
            <a:tailEnd type="none" w="lg" len="lg"/>
          </a:ln>
          <a:effectLst/>
        </p:spPr>
      </p:cxnSp>
      <p:cxnSp>
        <p:nvCxnSpPr>
          <p:cNvPr id="269369" name="AutoShape 57"/>
          <p:cNvCxnSpPr>
            <a:cxnSpLocks noChangeShapeType="1"/>
            <a:stCxn id="269361" idx="6"/>
            <a:endCxn id="269354" idx="0"/>
          </p:cNvCxnSpPr>
          <p:nvPr/>
        </p:nvCxnSpPr>
        <p:spPr bwMode="auto">
          <a:xfrm>
            <a:off x="1839913" y="4359275"/>
            <a:ext cx="703262" cy="3175"/>
          </a:xfrm>
          <a:prstGeom prst="straightConnector1">
            <a:avLst/>
          </a:prstGeom>
          <a:noFill/>
          <a:ln w="12700">
            <a:solidFill>
              <a:schemeClr val="tx1"/>
            </a:solidFill>
            <a:round/>
            <a:headEnd type="none" w="lg" len="lg"/>
            <a:tailEnd type="none" w="lg" len="lg"/>
          </a:ln>
          <a:effectLst/>
        </p:spPr>
      </p:cxnSp>
      <p:grpSp>
        <p:nvGrpSpPr>
          <p:cNvPr id="269370" name="Group 58"/>
          <p:cNvGrpSpPr>
            <a:grpSpLocks/>
          </p:cNvGrpSpPr>
          <p:nvPr/>
        </p:nvGrpSpPr>
        <p:grpSpPr bwMode="auto">
          <a:xfrm>
            <a:off x="3309938" y="3470275"/>
            <a:ext cx="1041400" cy="520700"/>
            <a:chOff x="3643" y="2176"/>
            <a:chExt cx="656" cy="328"/>
          </a:xfrm>
        </p:grpSpPr>
        <p:sp>
          <p:nvSpPr>
            <p:cNvPr id="269371" name="Text Box 59"/>
            <p:cNvSpPr txBox="1">
              <a:spLocks noChangeArrowheads="1"/>
            </p:cNvSpPr>
            <p:nvPr/>
          </p:nvSpPr>
          <p:spPr bwMode="auto">
            <a:xfrm>
              <a:off x="3975" y="2238"/>
              <a:ext cx="324"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s2</a:t>
              </a:r>
              <a:endParaRPr lang="en-US" sz="2000" b="1"/>
            </a:p>
          </p:txBody>
        </p:sp>
        <p:sp>
          <p:nvSpPr>
            <p:cNvPr id="269372" name="Oval 60"/>
            <p:cNvSpPr>
              <a:spLocks noChangeArrowheads="1"/>
            </p:cNvSpPr>
            <p:nvPr/>
          </p:nvSpPr>
          <p:spPr bwMode="auto">
            <a:xfrm>
              <a:off x="3643" y="2194"/>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69373" name="Text Box 61"/>
            <p:cNvSpPr txBox="1">
              <a:spLocks noChangeArrowheads="1"/>
            </p:cNvSpPr>
            <p:nvPr/>
          </p:nvSpPr>
          <p:spPr bwMode="auto">
            <a:xfrm>
              <a:off x="3712" y="2176"/>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269374" name="Text Box 62"/>
            <p:cNvSpPr txBox="1">
              <a:spLocks noChangeArrowheads="1"/>
            </p:cNvSpPr>
            <p:nvPr/>
          </p:nvSpPr>
          <p:spPr bwMode="auto">
            <a:xfrm>
              <a:off x="3713" y="2238"/>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cxnSp>
        <p:nvCxnSpPr>
          <p:cNvPr id="269375" name="AutoShape 63"/>
          <p:cNvCxnSpPr>
            <a:cxnSpLocks noChangeShapeType="1"/>
            <a:stCxn id="269366" idx="0"/>
            <a:endCxn id="269372" idx="4"/>
          </p:cNvCxnSpPr>
          <p:nvPr/>
        </p:nvCxnSpPr>
        <p:spPr bwMode="auto">
          <a:xfrm flipH="1" flipV="1">
            <a:off x="3573463" y="3990975"/>
            <a:ext cx="3175" cy="292100"/>
          </a:xfrm>
          <a:prstGeom prst="straightConnector1">
            <a:avLst/>
          </a:prstGeom>
          <a:noFill/>
          <a:ln w="12700">
            <a:solidFill>
              <a:schemeClr val="tx1"/>
            </a:solidFill>
            <a:round/>
            <a:headEnd type="none" w="lg" len="lg"/>
            <a:tailEnd type="none" w="lg" len="lg"/>
          </a:ln>
          <a:effectLst/>
        </p:spPr>
      </p:cxnSp>
      <p:grpSp>
        <p:nvGrpSpPr>
          <p:cNvPr id="269376" name="Group 64"/>
          <p:cNvGrpSpPr>
            <a:grpSpLocks/>
          </p:cNvGrpSpPr>
          <p:nvPr/>
        </p:nvGrpSpPr>
        <p:grpSpPr bwMode="auto">
          <a:xfrm rot="-5400000">
            <a:off x="1196182" y="3032919"/>
            <a:ext cx="176212" cy="342900"/>
            <a:chOff x="3450" y="2313"/>
            <a:chExt cx="111" cy="216"/>
          </a:xfrm>
        </p:grpSpPr>
        <p:sp>
          <p:nvSpPr>
            <p:cNvPr id="269377" name="Line 65"/>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69378" name="Line 66"/>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69379" name="Line 67"/>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69380" name="Line 68"/>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69381" name="Line 69"/>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69382" name="Line 70"/>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69383" name="Line 71"/>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269384" name="AutoShape 72"/>
          <p:cNvCxnSpPr>
            <a:cxnSpLocks noChangeShapeType="1"/>
            <a:stCxn id="269379" idx="1"/>
            <a:endCxn id="269324" idx="2"/>
          </p:cNvCxnSpPr>
          <p:nvPr/>
        </p:nvCxnSpPr>
        <p:spPr bwMode="auto">
          <a:xfrm flipV="1">
            <a:off x="1457325" y="3201988"/>
            <a:ext cx="246063" cy="1587"/>
          </a:xfrm>
          <a:prstGeom prst="straightConnector1">
            <a:avLst/>
          </a:prstGeom>
          <a:noFill/>
          <a:ln w="12700">
            <a:solidFill>
              <a:schemeClr val="tx1"/>
            </a:solidFill>
            <a:round/>
            <a:headEnd type="none" w="lg" len="lg"/>
            <a:tailEnd type="none" w="lg" len="lg"/>
          </a:ln>
          <a:effectLst/>
        </p:spPr>
      </p:cxnSp>
      <p:sp>
        <p:nvSpPr>
          <p:cNvPr id="269385" name="Text Box 73"/>
          <p:cNvSpPr txBox="1">
            <a:spLocks noChangeArrowheads="1"/>
          </p:cNvSpPr>
          <p:nvPr/>
        </p:nvSpPr>
        <p:spPr bwMode="auto">
          <a:xfrm>
            <a:off x="1204913" y="3543300"/>
            <a:ext cx="436562" cy="396875"/>
          </a:xfrm>
          <a:prstGeom prst="rect">
            <a:avLst/>
          </a:prstGeom>
          <a:noFill/>
          <a:ln w="12700">
            <a:noFill/>
            <a:miter lim="800000"/>
            <a:headEnd type="none" w="lg" len="lg"/>
            <a:tailEnd type="none" w="lg" len="lg"/>
          </a:ln>
          <a:effectLst/>
        </p:spPr>
        <p:txBody>
          <a:bodyPr wrap="none">
            <a:spAutoFit/>
          </a:bodyPr>
          <a:lstStyle/>
          <a:p>
            <a:r>
              <a:rPr lang="en-US" sz="2000"/>
              <a:t>R</a:t>
            </a:r>
            <a:r>
              <a:rPr lang="en-US" sz="2000" baseline="-25000"/>
              <a:t>2</a:t>
            </a:r>
          </a:p>
        </p:txBody>
      </p:sp>
      <p:sp>
        <p:nvSpPr>
          <p:cNvPr id="269386" name="Text Box 74"/>
          <p:cNvSpPr txBox="1">
            <a:spLocks noChangeArrowheads="1"/>
          </p:cNvSpPr>
          <p:nvPr/>
        </p:nvSpPr>
        <p:spPr bwMode="auto">
          <a:xfrm>
            <a:off x="1260475" y="4676775"/>
            <a:ext cx="436563" cy="396875"/>
          </a:xfrm>
          <a:prstGeom prst="rect">
            <a:avLst/>
          </a:prstGeom>
          <a:noFill/>
          <a:ln w="12700">
            <a:noFill/>
            <a:miter lim="800000"/>
            <a:headEnd type="none" w="lg" len="lg"/>
            <a:tailEnd type="none" w="lg" len="lg"/>
          </a:ln>
          <a:effectLst/>
        </p:spPr>
        <p:txBody>
          <a:bodyPr wrap="none">
            <a:spAutoFit/>
          </a:bodyPr>
          <a:lstStyle/>
          <a:p>
            <a:r>
              <a:rPr lang="en-US" sz="2000"/>
              <a:t>R</a:t>
            </a:r>
            <a:r>
              <a:rPr lang="en-US" sz="2000" baseline="-25000"/>
              <a:t>3</a:t>
            </a:r>
          </a:p>
        </p:txBody>
      </p:sp>
      <p:sp>
        <p:nvSpPr>
          <p:cNvPr id="269387" name="Text Box 75"/>
          <p:cNvSpPr txBox="1">
            <a:spLocks noChangeArrowheads="1"/>
          </p:cNvSpPr>
          <p:nvPr/>
        </p:nvSpPr>
        <p:spPr bwMode="auto">
          <a:xfrm>
            <a:off x="2500313" y="3886200"/>
            <a:ext cx="436562" cy="396875"/>
          </a:xfrm>
          <a:prstGeom prst="rect">
            <a:avLst/>
          </a:prstGeom>
          <a:noFill/>
          <a:ln w="12700">
            <a:noFill/>
            <a:miter lim="800000"/>
            <a:headEnd type="none" w="lg" len="lg"/>
            <a:tailEnd type="none" w="lg" len="lg"/>
          </a:ln>
          <a:effectLst/>
        </p:spPr>
        <p:txBody>
          <a:bodyPr wrap="none">
            <a:spAutoFit/>
          </a:bodyPr>
          <a:lstStyle/>
          <a:p>
            <a:r>
              <a:rPr lang="en-US" sz="2000"/>
              <a:t>R</a:t>
            </a:r>
            <a:r>
              <a:rPr lang="en-US" sz="2000" baseline="-25000"/>
              <a:t>4</a:t>
            </a:r>
          </a:p>
        </p:txBody>
      </p:sp>
      <p:sp>
        <p:nvSpPr>
          <p:cNvPr id="269388" name="Text Box 76"/>
          <p:cNvSpPr txBox="1">
            <a:spLocks noChangeArrowheads="1"/>
          </p:cNvSpPr>
          <p:nvPr/>
        </p:nvSpPr>
        <p:spPr bwMode="auto">
          <a:xfrm>
            <a:off x="3679825" y="4859338"/>
            <a:ext cx="436563" cy="396875"/>
          </a:xfrm>
          <a:prstGeom prst="rect">
            <a:avLst/>
          </a:prstGeom>
          <a:noFill/>
          <a:ln w="12700">
            <a:noFill/>
            <a:miter lim="800000"/>
            <a:headEnd type="none" w="lg" len="lg"/>
            <a:tailEnd type="none" w="lg" len="lg"/>
          </a:ln>
          <a:effectLst/>
        </p:spPr>
        <p:txBody>
          <a:bodyPr wrap="none">
            <a:spAutoFit/>
          </a:bodyPr>
          <a:lstStyle/>
          <a:p>
            <a:r>
              <a:rPr lang="en-US" sz="2000"/>
              <a:t>R</a:t>
            </a:r>
            <a:r>
              <a:rPr lang="en-US" sz="2000" baseline="-25000"/>
              <a:t>5</a:t>
            </a:r>
          </a:p>
        </p:txBody>
      </p:sp>
      <p:sp>
        <p:nvSpPr>
          <p:cNvPr id="269391" name="Line 79"/>
          <p:cNvSpPr>
            <a:spLocks noChangeShapeType="1"/>
          </p:cNvSpPr>
          <p:nvPr/>
        </p:nvSpPr>
        <p:spPr bwMode="auto">
          <a:xfrm flipV="1">
            <a:off x="627063" y="3297238"/>
            <a:ext cx="0" cy="539750"/>
          </a:xfrm>
          <a:prstGeom prst="line">
            <a:avLst/>
          </a:prstGeom>
          <a:noFill/>
          <a:ln w="12700">
            <a:solidFill>
              <a:schemeClr val="tx1"/>
            </a:solidFill>
            <a:round/>
            <a:headEnd type="none" w="lg" len="lg"/>
            <a:tailEnd type="stealth" w="lg" len="lg"/>
          </a:ln>
          <a:effectLst/>
        </p:spPr>
        <p:txBody>
          <a:bodyPr/>
          <a:lstStyle/>
          <a:p>
            <a:endParaRPr lang="en-US"/>
          </a:p>
        </p:txBody>
      </p:sp>
      <p:sp>
        <p:nvSpPr>
          <p:cNvPr id="269392" name="Text Box 80"/>
          <p:cNvSpPr txBox="1">
            <a:spLocks noChangeArrowheads="1"/>
          </p:cNvSpPr>
          <p:nvPr/>
        </p:nvSpPr>
        <p:spPr bwMode="auto">
          <a:xfrm>
            <a:off x="211138" y="3363913"/>
            <a:ext cx="382587"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s1</a:t>
            </a:r>
          </a:p>
        </p:txBody>
      </p:sp>
      <p:sp>
        <p:nvSpPr>
          <p:cNvPr id="269393" name="Line 81"/>
          <p:cNvSpPr>
            <a:spLocks noChangeShapeType="1"/>
          </p:cNvSpPr>
          <p:nvPr/>
        </p:nvSpPr>
        <p:spPr bwMode="auto">
          <a:xfrm>
            <a:off x="1963738" y="3470275"/>
            <a:ext cx="0" cy="520700"/>
          </a:xfrm>
          <a:prstGeom prst="line">
            <a:avLst/>
          </a:prstGeom>
          <a:noFill/>
          <a:ln w="12700">
            <a:solidFill>
              <a:schemeClr val="tx1"/>
            </a:solidFill>
            <a:round/>
            <a:headEnd type="none" w="lg" len="lg"/>
            <a:tailEnd type="stealth" w="lg" len="lg"/>
          </a:ln>
          <a:effectLst/>
        </p:spPr>
        <p:txBody>
          <a:bodyPr/>
          <a:lstStyle/>
          <a:p>
            <a:endParaRPr lang="en-US"/>
          </a:p>
        </p:txBody>
      </p:sp>
      <p:sp>
        <p:nvSpPr>
          <p:cNvPr id="269395" name="Text Box 83"/>
          <p:cNvSpPr txBox="1">
            <a:spLocks noChangeArrowheads="1"/>
          </p:cNvSpPr>
          <p:nvPr/>
        </p:nvSpPr>
        <p:spPr bwMode="auto">
          <a:xfrm>
            <a:off x="1963738" y="3392488"/>
            <a:ext cx="323850"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sp>
        <p:nvSpPr>
          <p:cNvPr id="269396" name="Line 84"/>
          <p:cNvSpPr>
            <a:spLocks noChangeShapeType="1"/>
          </p:cNvSpPr>
          <p:nvPr/>
        </p:nvSpPr>
        <p:spPr bwMode="auto">
          <a:xfrm flipH="1">
            <a:off x="2674938" y="3363913"/>
            <a:ext cx="635000" cy="0"/>
          </a:xfrm>
          <a:prstGeom prst="line">
            <a:avLst/>
          </a:prstGeom>
          <a:noFill/>
          <a:ln w="12700">
            <a:solidFill>
              <a:schemeClr val="tx1"/>
            </a:solidFill>
            <a:round/>
            <a:headEnd type="none" w="lg" len="lg"/>
            <a:tailEnd type="stealth" w="lg" len="lg"/>
          </a:ln>
          <a:effectLst/>
        </p:spPr>
        <p:txBody>
          <a:bodyPr/>
          <a:lstStyle/>
          <a:p>
            <a:endParaRPr lang="en-US"/>
          </a:p>
        </p:txBody>
      </p:sp>
      <p:sp>
        <p:nvSpPr>
          <p:cNvPr id="269397" name="Text Box 85"/>
          <p:cNvSpPr txBox="1">
            <a:spLocks noChangeArrowheads="1"/>
          </p:cNvSpPr>
          <p:nvPr/>
        </p:nvSpPr>
        <p:spPr bwMode="auto">
          <a:xfrm>
            <a:off x="2744788" y="2849563"/>
            <a:ext cx="382587"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s2</a:t>
            </a:r>
          </a:p>
        </p:txBody>
      </p:sp>
      <p:sp>
        <p:nvSpPr>
          <p:cNvPr id="269398" name="Line 86"/>
          <p:cNvSpPr>
            <a:spLocks noChangeShapeType="1"/>
          </p:cNvSpPr>
          <p:nvPr/>
        </p:nvSpPr>
        <p:spPr bwMode="auto">
          <a:xfrm>
            <a:off x="2287588" y="4511675"/>
            <a:ext cx="649287" cy="0"/>
          </a:xfrm>
          <a:prstGeom prst="line">
            <a:avLst/>
          </a:prstGeom>
          <a:noFill/>
          <a:ln w="12700">
            <a:solidFill>
              <a:schemeClr val="tx1"/>
            </a:solidFill>
            <a:round/>
            <a:headEnd type="none" w="lg" len="lg"/>
            <a:tailEnd type="stealth" w="lg" len="lg"/>
          </a:ln>
          <a:effectLst/>
        </p:spPr>
        <p:txBody>
          <a:bodyPr/>
          <a:lstStyle/>
          <a:p>
            <a:endParaRPr lang="en-US"/>
          </a:p>
        </p:txBody>
      </p:sp>
      <p:sp>
        <p:nvSpPr>
          <p:cNvPr id="269399" name="Text Box 87"/>
          <p:cNvSpPr txBox="1">
            <a:spLocks noChangeArrowheads="1"/>
          </p:cNvSpPr>
          <p:nvPr/>
        </p:nvSpPr>
        <p:spPr bwMode="auto">
          <a:xfrm>
            <a:off x="2379663" y="4440238"/>
            <a:ext cx="323850"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4</a:t>
            </a:r>
          </a:p>
        </p:txBody>
      </p:sp>
      <p:sp>
        <p:nvSpPr>
          <p:cNvPr id="269400" name="Line 88"/>
          <p:cNvSpPr>
            <a:spLocks noChangeShapeType="1"/>
          </p:cNvSpPr>
          <p:nvPr/>
        </p:nvSpPr>
        <p:spPr bwMode="auto">
          <a:xfrm>
            <a:off x="1963738" y="4676775"/>
            <a:ext cx="0" cy="520700"/>
          </a:xfrm>
          <a:prstGeom prst="line">
            <a:avLst/>
          </a:prstGeom>
          <a:noFill/>
          <a:ln w="12700">
            <a:solidFill>
              <a:schemeClr val="tx1"/>
            </a:solidFill>
            <a:round/>
            <a:headEnd type="none" w="lg" len="lg"/>
            <a:tailEnd type="stealth" w="lg" len="lg"/>
          </a:ln>
          <a:effectLst/>
        </p:spPr>
        <p:txBody>
          <a:bodyPr/>
          <a:lstStyle/>
          <a:p>
            <a:endParaRPr lang="en-US"/>
          </a:p>
        </p:txBody>
      </p:sp>
      <p:sp>
        <p:nvSpPr>
          <p:cNvPr id="269401" name="Text Box 89"/>
          <p:cNvSpPr txBox="1">
            <a:spLocks noChangeArrowheads="1"/>
          </p:cNvSpPr>
          <p:nvPr/>
        </p:nvSpPr>
        <p:spPr bwMode="auto">
          <a:xfrm>
            <a:off x="2020888" y="4849813"/>
            <a:ext cx="323850" cy="366712"/>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269402" name="Line 90"/>
          <p:cNvSpPr>
            <a:spLocks noChangeShapeType="1"/>
          </p:cNvSpPr>
          <p:nvPr/>
        </p:nvSpPr>
        <p:spPr bwMode="auto">
          <a:xfrm>
            <a:off x="3419475" y="4676775"/>
            <a:ext cx="0" cy="579438"/>
          </a:xfrm>
          <a:prstGeom prst="line">
            <a:avLst/>
          </a:prstGeom>
          <a:noFill/>
          <a:ln w="12700">
            <a:solidFill>
              <a:schemeClr val="tx1"/>
            </a:solidFill>
            <a:round/>
            <a:headEnd type="none" w="lg" len="lg"/>
            <a:tailEnd type="stealth" w="lg" len="lg"/>
          </a:ln>
          <a:effectLst/>
        </p:spPr>
        <p:txBody>
          <a:bodyPr/>
          <a:lstStyle/>
          <a:p>
            <a:endParaRPr lang="en-US"/>
          </a:p>
        </p:txBody>
      </p:sp>
      <p:sp>
        <p:nvSpPr>
          <p:cNvPr id="269403" name="Text Box 91"/>
          <p:cNvSpPr txBox="1">
            <a:spLocks noChangeArrowheads="1"/>
          </p:cNvSpPr>
          <p:nvPr/>
        </p:nvSpPr>
        <p:spPr bwMode="auto">
          <a:xfrm>
            <a:off x="2965450" y="4797425"/>
            <a:ext cx="323850" cy="366713"/>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5</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Date Placeholder 4"/>
          <p:cNvSpPr>
            <a:spLocks noGrp="1"/>
          </p:cNvSpPr>
          <p:nvPr>
            <p:ph type="dt" sz="half" idx="10"/>
          </p:nvPr>
        </p:nvSpPr>
        <p:spPr/>
        <p:txBody>
          <a:bodyPr/>
          <a:lstStyle/>
          <a:p>
            <a:r>
              <a:rPr lang="en-US"/>
              <a:t>ECEN 301</a:t>
            </a:r>
          </a:p>
        </p:txBody>
      </p:sp>
      <p:sp>
        <p:nvSpPr>
          <p:cNvPr id="92" name="Footer Placeholder 5"/>
          <p:cNvSpPr>
            <a:spLocks noGrp="1"/>
          </p:cNvSpPr>
          <p:nvPr>
            <p:ph type="ftr" sz="quarter" idx="11"/>
          </p:nvPr>
        </p:nvSpPr>
        <p:spPr/>
        <p:txBody>
          <a:bodyPr/>
          <a:lstStyle/>
          <a:p>
            <a:r>
              <a:rPr lang="en-US"/>
              <a:t>Discussion #2 – Kirchhoff’s Laws</a:t>
            </a:r>
          </a:p>
        </p:txBody>
      </p:sp>
      <p:sp>
        <p:nvSpPr>
          <p:cNvPr id="93" name="Slide Number Placeholder 6"/>
          <p:cNvSpPr>
            <a:spLocks noGrp="1"/>
          </p:cNvSpPr>
          <p:nvPr>
            <p:ph type="sldNum" sz="quarter" idx="12"/>
          </p:nvPr>
        </p:nvSpPr>
        <p:spPr/>
        <p:txBody>
          <a:bodyPr/>
          <a:lstStyle/>
          <a:p>
            <a:pPr lvl="1"/>
            <a:fld id="{974A53BE-3A75-4B3E-B3C7-D75A54DEA84A}" type="slidenum">
              <a:rPr lang="en-US"/>
              <a:pPr lvl="1"/>
              <a:t>17</a:t>
            </a:fld>
            <a:endParaRPr lang="en-US"/>
          </a:p>
        </p:txBody>
      </p:sp>
      <p:sp>
        <p:nvSpPr>
          <p:cNvPr id="294914" name="Rectangle 2"/>
          <p:cNvSpPr>
            <a:spLocks noGrp="1" noChangeArrowheads="1"/>
          </p:cNvSpPr>
          <p:nvPr>
            <p:ph type="title"/>
          </p:nvPr>
        </p:nvSpPr>
        <p:spPr/>
        <p:txBody>
          <a:bodyPr/>
          <a:lstStyle/>
          <a:p>
            <a:r>
              <a:rPr lang="en-US"/>
              <a:t>Kirchhoff’s Current Law (KCL)</a:t>
            </a:r>
          </a:p>
        </p:txBody>
      </p:sp>
      <p:sp>
        <p:nvSpPr>
          <p:cNvPr id="294915" name="Rectangle 3"/>
          <p:cNvSpPr>
            <a:spLocks noGrp="1" noChangeArrowheads="1"/>
          </p:cNvSpPr>
          <p:nvPr>
            <p:ph type="body" sz="half" idx="1"/>
          </p:nvPr>
        </p:nvSpPr>
        <p:spPr>
          <a:xfrm>
            <a:off x="406400" y="1333500"/>
            <a:ext cx="6832600" cy="1409700"/>
          </a:xfrm>
        </p:spPr>
        <p:txBody>
          <a:bodyPr/>
          <a:lstStyle/>
          <a:p>
            <a:r>
              <a:rPr lang="en-US" sz="2800" b="1"/>
              <a:t>Example2</a:t>
            </a:r>
            <a:r>
              <a:rPr lang="en-US" sz="2800"/>
              <a:t>: using KCL find </a:t>
            </a:r>
            <a:r>
              <a:rPr lang="en-US" sz="2800" b="1" i="1"/>
              <a:t>i</a:t>
            </a:r>
            <a:r>
              <a:rPr lang="en-US" sz="2800" b="1" i="1" baseline="-25000"/>
              <a:t>s1</a:t>
            </a:r>
            <a:r>
              <a:rPr lang="en-US" sz="2800"/>
              <a:t> and </a:t>
            </a:r>
            <a:r>
              <a:rPr lang="en-US" sz="2800" b="1" i="1"/>
              <a:t>i</a:t>
            </a:r>
            <a:r>
              <a:rPr lang="en-US" sz="2800" b="1" i="1" baseline="-25000"/>
              <a:t>s2</a:t>
            </a:r>
          </a:p>
          <a:p>
            <a:pPr lvl="1"/>
            <a:r>
              <a:rPr lang="en-US" sz="2400" b="1" i="1"/>
              <a:t>i</a:t>
            </a:r>
            <a:r>
              <a:rPr lang="en-US" sz="2400" b="1" i="1" baseline="-25000"/>
              <a:t>3</a:t>
            </a:r>
            <a:r>
              <a:rPr lang="en-US" sz="2400" b="1" i="1"/>
              <a:t> = </a:t>
            </a:r>
            <a:r>
              <a:rPr lang="en-US" sz="2400"/>
              <a:t>2A, </a:t>
            </a:r>
            <a:r>
              <a:rPr lang="en-US" sz="2400" b="1" i="1"/>
              <a:t>i</a:t>
            </a:r>
            <a:r>
              <a:rPr lang="en-US" sz="2400" b="1" i="1" baseline="-25000"/>
              <a:t>5</a:t>
            </a:r>
            <a:r>
              <a:rPr lang="en-US" sz="2400"/>
              <a:t> = 0A, </a:t>
            </a:r>
            <a:r>
              <a:rPr lang="en-US" sz="2400" b="1" i="1"/>
              <a:t>i</a:t>
            </a:r>
            <a:r>
              <a:rPr lang="en-US" sz="2400" b="1" i="1" baseline="-25000"/>
              <a:t>2</a:t>
            </a:r>
            <a:r>
              <a:rPr lang="en-US" sz="2400"/>
              <a:t> = 3A, </a:t>
            </a:r>
            <a:r>
              <a:rPr lang="en-US" sz="2400" b="1" i="1"/>
              <a:t>i</a:t>
            </a:r>
            <a:r>
              <a:rPr lang="en-US" sz="2400" b="1" i="1" baseline="-25000"/>
              <a:t>4</a:t>
            </a:r>
            <a:r>
              <a:rPr lang="en-US" sz="2400"/>
              <a:t> = 1A</a:t>
            </a:r>
            <a:endParaRPr lang="en-US" sz="2400" b="1" i="1" baseline="-25000"/>
          </a:p>
        </p:txBody>
      </p:sp>
      <p:grpSp>
        <p:nvGrpSpPr>
          <p:cNvPr id="294916" name="Group 4"/>
          <p:cNvGrpSpPr>
            <a:grpSpLocks/>
          </p:cNvGrpSpPr>
          <p:nvPr/>
        </p:nvGrpSpPr>
        <p:grpSpPr bwMode="auto">
          <a:xfrm>
            <a:off x="0" y="2819400"/>
            <a:ext cx="4914900" cy="2652713"/>
            <a:chOff x="0" y="1776"/>
            <a:chExt cx="3096" cy="1671"/>
          </a:xfrm>
        </p:grpSpPr>
        <p:grpSp>
          <p:nvGrpSpPr>
            <p:cNvPr id="294917" name="Group 5"/>
            <p:cNvGrpSpPr>
              <a:grpSpLocks/>
            </p:cNvGrpSpPr>
            <p:nvPr/>
          </p:nvGrpSpPr>
          <p:grpSpPr bwMode="auto">
            <a:xfrm>
              <a:off x="0" y="2514"/>
              <a:ext cx="657" cy="328"/>
              <a:chOff x="1558" y="2299"/>
              <a:chExt cx="657" cy="328"/>
            </a:xfrm>
          </p:grpSpPr>
          <p:sp>
            <p:nvSpPr>
              <p:cNvPr id="294918" name="Text Box 6"/>
              <p:cNvSpPr txBox="1">
                <a:spLocks noChangeArrowheads="1"/>
              </p:cNvSpPr>
              <p:nvPr/>
            </p:nvSpPr>
            <p:spPr bwMode="auto">
              <a:xfrm>
                <a:off x="1558" y="2365"/>
                <a:ext cx="324"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s1</a:t>
                </a:r>
                <a:endParaRPr lang="en-US" sz="2000" b="1"/>
              </a:p>
            </p:txBody>
          </p:sp>
          <p:sp>
            <p:nvSpPr>
              <p:cNvPr id="294919" name="Oval 7"/>
              <p:cNvSpPr>
                <a:spLocks noChangeArrowheads="1"/>
              </p:cNvSpPr>
              <p:nvPr/>
            </p:nvSpPr>
            <p:spPr bwMode="auto">
              <a:xfrm>
                <a:off x="1883" y="2317"/>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94920" name="Text Box 8"/>
              <p:cNvSpPr txBox="1">
                <a:spLocks noChangeArrowheads="1"/>
              </p:cNvSpPr>
              <p:nvPr/>
            </p:nvSpPr>
            <p:spPr bwMode="auto">
              <a:xfrm>
                <a:off x="1952" y="2299"/>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294921" name="Text Box 9"/>
              <p:cNvSpPr txBox="1">
                <a:spLocks noChangeArrowheads="1"/>
              </p:cNvSpPr>
              <p:nvPr/>
            </p:nvSpPr>
            <p:spPr bwMode="auto">
              <a:xfrm>
                <a:off x="1953" y="2361"/>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cxnSp>
          <p:nvCxnSpPr>
            <p:cNvPr id="294922" name="AutoShape 10"/>
            <p:cNvCxnSpPr>
              <a:cxnSpLocks noChangeShapeType="1"/>
              <a:stCxn id="294920" idx="0"/>
              <a:endCxn id="294976" idx="0"/>
            </p:cNvCxnSpPr>
            <p:nvPr/>
          </p:nvCxnSpPr>
          <p:spPr bwMode="auto">
            <a:xfrm rot="16200000">
              <a:off x="355" y="2166"/>
              <a:ext cx="486" cy="209"/>
            </a:xfrm>
            <a:prstGeom prst="bentConnector2">
              <a:avLst/>
            </a:prstGeom>
            <a:noFill/>
            <a:ln w="12700">
              <a:solidFill>
                <a:schemeClr val="tx1"/>
              </a:solidFill>
              <a:miter lim="800000"/>
              <a:headEnd type="none" w="lg" len="lg"/>
              <a:tailEnd type="none" w="lg" len="lg"/>
            </a:ln>
            <a:effectLst/>
          </p:spPr>
        </p:cxnSp>
        <p:sp>
          <p:nvSpPr>
            <p:cNvPr id="294923" name="Oval 11"/>
            <p:cNvSpPr>
              <a:spLocks noChangeArrowheads="1"/>
            </p:cNvSpPr>
            <p:nvPr/>
          </p:nvSpPr>
          <p:spPr bwMode="auto">
            <a:xfrm>
              <a:off x="1073" y="1978"/>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94924" name="AutoShape 12"/>
            <p:cNvCxnSpPr>
              <a:cxnSpLocks noChangeShapeType="1"/>
              <a:stCxn id="294919" idx="4"/>
              <a:endCxn id="294925" idx="2"/>
            </p:cNvCxnSpPr>
            <p:nvPr/>
          </p:nvCxnSpPr>
          <p:spPr bwMode="auto">
            <a:xfrm rot="16200000" flipH="1">
              <a:off x="503" y="2830"/>
              <a:ext cx="567" cy="591"/>
            </a:xfrm>
            <a:prstGeom prst="bentConnector2">
              <a:avLst/>
            </a:prstGeom>
            <a:noFill/>
            <a:ln w="12700">
              <a:solidFill>
                <a:schemeClr val="tx1"/>
              </a:solidFill>
              <a:miter lim="800000"/>
              <a:headEnd type="none" w="lg" len="lg"/>
              <a:tailEnd type="none" w="lg" len="lg"/>
            </a:ln>
            <a:effectLst/>
          </p:spPr>
        </p:cxnSp>
        <p:sp>
          <p:nvSpPr>
            <p:cNvPr id="294925" name="Oval 13"/>
            <p:cNvSpPr>
              <a:spLocks noChangeArrowheads="1"/>
            </p:cNvSpPr>
            <p:nvPr/>
          </p:nvSpPr>
          <p:spPr bwMode="auto">
            <a:xfrm>
              <a:off x="1082" y="3370"/>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94926" name="AutoShape 14"/>
            <p:cNvCxnSpPr>
              <a:cxnSpLocks noChangeShapeType="1"/>
              <a:stCxn id="294923" idx="6"/>
              <a:endCxn id="294972" idx="0"/>
            </p:cNvCxnSpPr>
            <p:nvPr/>
          </p:nvCxnSpPr>
          <p:spPr bwMode="auto">
            <a:xfrm>
              <a:off x="1156" y="2017"/>
              <a:ext cx="1097" cy="169"/>
            </a:xfrm>
            <a:prstGeom prst="bentConnector2">
              <a:avLst/>
            </a:prstGeom>
            <a:noFill/>
            <a:ln w="12700">
              <a:solidFill>
                <a:schemeClr val="tx1"/>
              </a:solidFill>
              <a:miter lim="800000"/>
              <a:headEnd type="none" w="lg" len="lg"/>
              <a:tailEnd type="none" w="lg" len="lg"/>
            </a:ln>
            <a:effectLst/>
          </p:spPr>
        </p:cxnSp>
        <p:cxnSp>
          <p:nvCxnSpPr>
            <p:cNvPr id="294927" name="AutoShape 15"/>
            <p:cNvCxnSpPr>
              <a:cxnSpLocks noChangeShapeType="1"/>
              <a:stCxn id="294925" idx="6"/>
              <a:endCxn id="294931" idx="1"/>
            </p:cNvCxnSpPr>
            <p:nvPr/>
          </p:nvCxnSpPr>
          <p:spPr bwMode="auto">
            <a:xfrm flipV="1">
              <a:off x="1165" y="3298"/>
              <a:ext cx="1099" cy="111"/>
            </a:xfrm>
            <a:prstGeom prst="bentConnector2">
              <a:avLst/>
            </a:prstGeom>
            <a:noFill/>
            <a:ln w="12700">
              <a:solidFill>
                <a:schemeClr val="tx1"/>
              </a:solidFill>
              <a:miter lim="800000"/>
              <a:headEnd type="none" w="lg" len="lg"/>
              <a:tailEnd type="none" w="lg" len="lg"/>
            </a:ln>
            <a:effectLst/>
          </p:spPr>
        </p:cxnSp>
        <p:grpSp>
          <p:nvGrpSpPr>
            <p:cNvPr id="294928" name="Group 16"/>
            <p:cNvGrpSpPr>
              <a:grpSpLocks/>
            </p:cNvGrpSpPr>
            <p:nvPr/>
          </p:nvGrpSpPr>
          <p:grpSpPr bwMode="auto">
            <a:xfrm>
              <a:off x="2207" y="3082"/>
              <a:ext cx="111" cy="216"/>
              <a:chOff x="3450" y="2313"/>
              <a:chExt cx="111" cy="216"/>
            </a:xfrm>
          </p:grpSpPr>
          <p:sp>
            <p:nvSpPr>
              <p:cNvPr id="294929" name="Line 17"/>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94930" name="Line 18"/>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94931" name="Line 19"/>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94932" name="Line 20"/>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94933" name="Line 21"/>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94934" name="Line 22"/>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94935" name="Line 23"/>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294936" name="Group 24"/>
            <p:cNvGrpSpPr>
              <a:grpSpLocks/>
            </p:cNvGrpSpPr>
            <p:nvPr/>
          </p:nvGrpSpPr>
          <p:grpSpPr bwMode="auto">
            <a:xfrm>
              <a:off x="1064" y="2266"/>
              <a:ext cx="111" cy="216"/>
              <a:chOff x="3450" y="2313"/>
              <a:chExt cx="111" cy="216"/>
            </a:xfrm>
          </p:grpSpPr>
          <p:sp>
            <p:nvSpPr>
              <p:cNvPr id="294937" name="Line 25"/>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94938" name="Line 26"/>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94939" name="Line 27"/>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94940" name="Line 28"/>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94941" name="Line 29"/>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94942" name="Line 30"/>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94943" name="Line 31"/>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294944" name="Group 32"/>
            <p:cNvGrpSpPr>
              <a:grpSpLocks/>
            </p:cNvGrpSpPr>
            <p:nvPr/>
          </p:nvGrpSpPr>
          <p:grpSpPr bwMode="auto">
            <a:xfrm>
              <a:off x="1067" y="2974"/>
              <a:ext cx="111" cy="216"/>
              <a:chOff x="3450" y="2313"/>
              <a:chExt cx="111" cy="216"/>
            </a:xfrm>
          </p:grpSpPr>
          <p:sp>
            <p:nvSpPr>
              <p:cNvPr id="294945" name="Line 33"/>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94946" name="Line 34"/>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94947" name="Line 35"/>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94948" name="Line 36"/>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94949" name="Line 37"/>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94950" name="Line 38"/>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94951" name="Line 39"/>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294952" name="Group 40"/>
            <p:cNvGrpSpPr>
              <a:grpSpLocks/>
            </p:cNvGrpSpPr>
            <p:nvPr/>
          </p:nvGrpSpPr>
          <p:grpSpPr bwMode="auto">
            <a:xfrm rot="-5400000">
              <a:off x="1653" y="2631"/>
              <a:ext cx="111" cy="216"/>
              <a:chOff x="3450" y="2313"/>
              <a:chExt cx="111" cy="216"/>
            </a:xfrm>
          </p:grpSpPr>
          <p:sp>
            <p:nvSpPr>
              <p:cNvPr id="294953" name="Line 41"/>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94954" name="Line 42"/>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94955" name="Line 43"/>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94956" name="Line 44"/>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94957" name="Line 45"/>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94958" name="Line 46"/>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94959" name="Line 47"/>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294960" name="Oval 48"/>
            <p:cNvSpPr>
              <a:spLocks noChangeArrowheads="1"/>
            </p:cNvSpPr>
            <p:nvPr/>
          </p:nvSpPr>
          <p:spPr bwMode="auto">
            <a:xfrm>
              <a:off x="1076" y="2707"/>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94961" name="AutoShape 49"/>
            <p:cNvCxnSpPr>
              <a:cxnSpLocks noChangeShapeType="1"/>
              <a:stCxn id="294925" idx="0"/>
              <a:endCxn id="294947" idx="1"/>
            </p:cNvCxnSpPr>
            <p:nvPr/>
          </p:nvCxnSpPr>
          <p:spPr bwMode="auto">
            <a:xfrm flipV="1">
              <a:off x="1124" y="3190"/>
              <a:ext cx="0" cy="180"/>
            </a:xfrm>
            <a:prstGeom prst="straightConnector1">
              <a:avLst/>
            </a:prstGeom>
            <a:noFill/>
            <a:ln w="12700">
              <a:solidFill>
                <a:schemeClr val="tx1"/>
              </a:solidFill>
              <a:round/>
              <a:headEnd type="none" w="lg" len="lg"/>
              <a:tailEnd type="none" w="lg" len="lg"/>
            </a:ln>
            <a:effectLst/>
          </p:spPr>
        </p:cxnSp>
        <p:cxnSp>
          <p:nvCxnSpPr>
            <p:cNvPr id="294962" name="AutoShape 50"/>
            <p:cNvCxnSpPr>
              <a:cxnSpLocks noChangeShapeType="1"/>
              <a:stCxn id="294945" idx="0"/>
              <a:endCxn id="294960" idx="4"/>
            </p:cNvCxnSpPr>
            <p:nvPr/>
          </p:nvCxnSpPr>
          <p:spPr bwMode="auto">
            <a:xfrm flipV="1">
              <a:off x="1115" y="2784"/>
              <a:ext cx="3" cy="190"/>
            </a:xfrm>
            <a:prstGeom prst="straightConnector1">
              <a:avLst/>
            </a:prstGeom>
            <a:noFill/>
            <a:ln w="12700">
              <a:solidFill>
                <a:schemeClr val="tx1"/>
              </a:solidFill>
              <a:round/>
              <a:headEnd type="none" w="lg" len="lg"/>
              <a:tailEnd type="none" w="lg" len="lg"/>
            </a:ln>
            <a:effectLst/>
          </p:spPr>
        </p:cxnSp>
        <p:cxnSp>
          <p:nvCxnSpPr>
            <p:cNvPr id="294963" name="AutoShape 51"/>
            <p:cNvCxnSpPr>
              <a:cxnSpLocks noChangeShapeType="1"/>
              <a:stCxn id="294960" idx="0"/>
              <a:endCxn id="294939" idx="1"/>
            </p:cNvCxnSpPr>
            <p:nvPr/>
          </p:nvCxnSpPr>
          <p:spPr bwMode="auto">
            <a:xfrm flipV="1">
              <a:off x="1118" y="2482"/>
              <a:ext cx="3" cy="225"/>
            </a:xfrm>
            <a:prstGeom prst="straightConnector1">
              <a:avLst/>
            </a:prstGeom>
            <a:noFill/>
            <a:ln w="12700">
              <a:solidFill>
                <a:schemeClr val="tx1"/>
              </a:solidFill>
              <a:round/>
              <a:headEnd type="none" w="lg" len="lg"/>
              <a:tailEnd type="none" w="lg" len="lg"/>
            </a:ln>
            <a:effectLst/>
          </p:spPr>
        </p:cxnSp>
        <p:cxnSp>
          <p:nvCxnSpPr>
            <p:cNvPr id="294964" name="AutoShape 52"/>
            <p:cNvCxnSpPr>
              <a:cxnSpLocks noChangeShapeType="1"/>
              <a:stCxn id="294923" idx="4"/>
              <a:endCxn id="294937" idx="0"/>
            </p:cNvCxnSpPr>
            <p:nvPr/>
          </p:nvCxnSpPr>
          <p:spPr bwMode="auto">
            <a:xfrm flipH="1">
              <a:off x="1112" y="2055"/>
              <a:ext cx="3" cy="211"/>
            </a:xfrm>
            <a:prstGeom prst="straightConnector1">
              <a:avLst/>
            </a:prstGeom>
            <a:noFill/>
            <a:ln w="12700">
              <a:solidFill>
                <a:schemeClr val="tx1"/>
              </a:solidFill>
              <a:round/>
              <a:headEnd type="none" w="lg" len="lg"/>
              <a:tailEnd type="none" w="lg" len="lg"/>
            </a:ln>
            <a:effectLst/>
          </p:spPr>
        </p:cxnSp>
        <p:sp>
          <p:nvSpPr>
            <p:cNvPr id="294965" name="Oval 53"/>
            <p:cNvSpPr>
              <a:spLocks noChangeArrowheads="1"/>
            </p:cNvSpPr>
            <p:nvPr/>
          </p:nvSpPr>
          <p:spPr bwMode="auto">
            <a:xfrm>
              <a:off x="2211" y="2698"/>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94966" name="AutoShape 54"/>
            <p:cNvCxnSpPr>
              <a:cxnSpLocks noChangeShapeType="1"/>
              <a:stCxn id="294965" idx="4"/>
              <a:endCxn id="294929" idx="0"/>
            </p:cNvCxnSpPr>
            <p:nvPr/>
          </p:nvCxnSpPr>
          <p:spPr bwMode="auto">
            <a:xfrm>
              <a:off x="2253" y="2775"/>
              <a:ext cx="2" cy="307"/>
            </a:xfrm>
            <a:prstGeom prst="straightConnector1">
              <a:avLst/>
            </a:prstGeom>
            <a:noFill/>
            <a:ln w="12700">
              <a:solidFill>
                <a:schemeClr val="tx1"/>
              </a:solidFill>
              <a:round/>
              <a:headEnd type="none" w="lg" len="lg"/>
              <a:tailEnd type="none" w="lg" len="lg"/>
            </a:ln>
            <a:effectLst/>
          </p:spPr>
        </p:cxnSp>
        <p:cxnSp>
          <p:nvCxnSpPr>
            <p:cNvPr id="294967" name="AutoShape 55"/>
            <p:cNvCxnSpPr>
              <a:cxnSpLocks noChangeShapeType="1"/>
              <a:stCxn id="294965" idx="2"/>
              <a:endCxn id="294955" idx="1"/>
            </p:cNvCxnSpPr>
            <p:nvPr/>
          </p:nvCxnSpPr>
          <p:spPr bwMode="auto">
            <a:xfrm flipH="1">
              <a:off x="1818" y="2737"/>
              <a:ext cx="393" cy="1"/>
            </a:xfrm>
            <a:prstGeom prst="straightConnector1">
              <a:avLst/>
            </a:prstGeom>
            <a:noFill/>
            <a:ln w="12700">
              <a:solidFill>
                <a:schemeClr val="tx1"/>
              </a:solidFill>
              <a:round/>
              <a:headEnd type="none" w="lg" len="lg"/>
              <a:tailEnd type="none" w="lg" len="lg"/>
            </a:ln>
            <a:effectLst/>
          </p:spPr>
        </p:cxnSp>
        <p:cxnSp>
          <p:nvCxnSpPr>
            <p:cNvPr id="294968" name="AutoShape 56"/>
            <p:cNvCxnSpPr>
              <a:cxnSpLocks noChangeShapeType="1"/>
              <a:stCxn id="294960" idx="6"/>
              <a:endCxn id="294953" idx="0"/>
            </p:cNvCxnSpPr>
            <p:nvPr/>
          </p:nvCxnSpPr>
          <p:spPr bwMode="auto">
            <a:xfrm>
              <a:off x="1159" y="2746"/>
              <a:ext cx="443" cy="2"/>
            </a:xfrm>
            <a:prstGeom prst="straightConnector1">
              <a:avLst/>
            </a:prstGeom>
            <a:noFill/>
            <a:ln w="12700">
              <a:solidFill>
                <a:schemeClr val="tx1"/>
              </a:solidFill>
              <a:round/>
              <a:headEnd type="none" w="lg" len="lg"/>
              <a:tailEnd type="none" w="lg" len="lg"/>
            </a:ln>
            <a:effectLst/>
          </p:spPr>
        </p:cxnSp>
        <p:grpSp>
          <p:nvGrpSpPr>
            <p:cNvPr id="294969" name="Group 57"/>
            <p:cNvGrpSpPr>
              <a:grpSpLocks/>
            </p:cNvGrpSpPr>
            <p:nvPr/>
          </p:nvGrpSpPr>
          <p:grpSpPr bwMode="auto">
            <a:xfrm>
              <a:off x="2085" y="2186"/>
              <a:ext cx="656" cy="328"/>
              <a:chOff x="3643" y="2176"/>
              <a:chExt cx="656" cy="328"/>
            </a:xfrm>
          </p:grpSpPr>
          <p:sp>
            <p:nvSpPr>
              <p:cNvPr id="294970" name="Text Box 58"/>
              <p:cNvSpPr txBox="1">
                <a:spLocks noChangeArrowheads="1"/>
              </p:cNvSpPr>
              <p:nvPr/>
            </p:nvSpPr>
            <p:spPr bwMode="auto">
              <a:xfrm>
                <a:off x="3975" y="2238"/>
                <a:ext cx="324"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s2</a:t>
                </a:r>
                <a:endParaRPr lang="en-US" sz="2000" b="1"/>
              </a:p>
            </p:txBody>
          </p:sp>
          <p:sp>
            <p:nvSpPr>
              <p:cNvPr id="294971" name="Oval 59"/>
              <p:cNvSpPr>
                <a:spLocks noChangeArrowheads="1"/>
              </p:cNvSpPr>
              <p:nvPr/>
            </p:nvSpPr>
            <p:spPr bwMode="auto">
              <a:xfrm>
                <a:off x="3643" y="2194"/>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94972" name="Text Box 60"/>
              <p:cNvSpPr txBox="1">
                <a:spLocks noChangeArrowheads="1"/>
              </p:cNvSpPr>
              <p:nvPr/>
            </p:nvSpPr>
            <p:spPr bwMode="auto">
              <a:xfrm>
                <a:off x="3712" y="2176"/>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294973" name="Text Box 61"/>
              <p:cNvSpPr txBox="1">
                <a:spLocks noChangeArrowheads="1"/>
              </p:cNvSpPr>
              <p:nvPr/>
            </p:nvSpPr>
            <p:spPr bwMode="auto">
              <a:xfrm>
                <a:off x="3713" y="2238"/>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cxnSp>
          <p:nvCxnSpPr>
            <p:cNvPr id="294974" name="AutoShape 62"/>
            <p:cNvCxnSpPr>
              <a:cxnSpLocks noChangeShapeType="1"/>
              <a:stCxn id="294965" idx="0"/>
              <a:endCxn id="294971" idx="4"/>
            </p:cNvCxnSpPr>
            <p:nvPr/>
          </p:nvCxnSpPr>
          <p:spPr bwMode="auto">
            <a:xfrm flipH="1" flipV="1">
              <a:off x="2251" y="2514"/>
              <a:ext cx="2" cy="184"/>
            </a:xfrm>
            <a:prstGeom prst="straightConnector1">
              <a:avLst/>
            </a:prstGeom>
            <a:noFill/>
            <a:ln w="12700">
              <a:solidFill>
                <a:schemeClr val="tx1"/>
              </a:solidFill>
              <a:round/>
              <a:headEnd type="none" w="lg" len="lg"/>
              <a:tailEnd type="none" w="lg" len="lg"/>
            </a:ln>
            <a:effectLst/>
          </p:spPr>
        </p:cxnSp>
        <p:grpSp>
          <p:nvGrpSpPr>
            <p:cNvPr id="294975" name="Group 63"/>
            <p:cNvGrpSpPr>
              <a:grpSpLocks/>
            </p:cNvGrpSpPr>
            <p:nvPr/>
          </p:nvGrpSpPr>
          <p:grpSpPr bwMode="auto">
            <a:xfrm rot="-5400000">
              <a:off x="753" y="1911"/>
              <a:ext cx="111" cy="216"/>
              <a:chOff x="3450" y="2313"/>
              <a:chExt cx="111" cy="216"/>
            </a:xfrm>
          </p:grpSpPr>
          <p:sp>
            <p:nvSpPr>
              <p:cNvPr id="294976" name="Line 64"/>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94977" name="Line 65"/>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94978" name="Line 66"/>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94979" name="Line 67"/>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94980" name="Line 68"/>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94981" name="Line 69"/>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94982" name="Line 70"/>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294983" name="AutoShape 71"/>
            <p:cNvCxnSpPr>
              <a:cxnSpLocks noChangeShapeType="1"/>
              <a:stCxn id="294978" idx="1"/>
              <a:endCxn id="294923" idx="2"/>
            </p:cNvCxnSpPr>
            <p:nvPr/>
          </p:nvCxnSpPr>
          <p:spPr bwMode="auto">
            <a:xfrm flipV="1">
              <a:off x="918" y="2017"/>
              <a:ext cx="155" cy="1"/>
            </a:xfrm>
            <a:prstGeom prst="straightConnector1">
              <a:avLst/>
            </a:prstGeom>
            <a:noFill/>
            <a:ln w="12700">
              <a:solidFill>
                <a:schemeClr val="tx1"/>
              </a:solidFill>
              <a:round/>
              <a:headEnd type="none" w="lg" len="lg"/>
              <a:tailEnd type="none" w="lg" len="lg"/>
            </a:ln>
            <a:effectLst/>
          </p:spPr>
        </p:cxnSp>
        <p:sp>
          <p:nvSpPr>
            <p:cNvPr id="294984" name="Text Box 72"/>
            <p:cNvSpPr txBox="1">
              <a:spLocks noChangeArrowheads="1"/>
            </p:cNvSpPr>
            <p:nvPr/>
          </p:nvSpPr>
          <p:spPr bwMode="auto">
            <a:xfrm>
              <a:off x="759" y="2232"/>
              <a:ext cx="275" cy="250"/>
            </a:xfrm>
            <a:prstGeom prst="rect">
              <a:avLst/>
            </a:prstGeom>
            <a:noFill/>
            <a:ln w="12700">
              <a:noFill/>
              <a:miter lim="800000"/>
              <a:headEnd type="none" w="lg" len="lg"/>
              <a:tailEnd type="none" w="lg" len="lg"/>
            </a:ln>
            <a:effectLst/>
          </p:spPr>
          <p:txBody>
            <a:bodyPr wrap="none">
              <a:spAutoFit/>
            </a:bodyPr>
            <a:lstStyle/>
            <a:p>
              <a:r>
                <a:rPr lang="en-US" sz="2000"/>
                <a:t>R</a:t>
              </a:r>
              <a:r>
                <a:rPr lang="en-US" sz="2000" baseline="-25000"/>
                <a:t>2</a:t>
              </a:r>
            </a:p>
          </p:txBody>
        </p:sp>
        <p:sp>
          <p:nvSpPr>
            <p:cNvPr id="294985" name="Text Box 73"/>
            <p:cNvSpPr txBox="1">
              <a:spLocks noChangeArrowheads="1"/>
            </p:cNvSpPr>
            <p:nvPr/>
          </p:nvSpPr>
          <p:spPr bwMode="auto">
            <a:xfrm>
              <a:off x="794" y="2946"/>
              <a:ext cx="275" cy="250"/>
            </a:xfrm>
            <a:prstGeom prst="rect">
              <a:avLst/>
            </a:prstGeom>
            <a:noFill/>
            <a:ln w="12700">
              <a:noFill/>
              <a:miter lim="800000"/>
              <a:headEnd type="none" w="lg" len="lg"/>
              <a:tailEnd type="none" w="lg" len="lg"/>
            </a:ln>
            <a:effectLst/>
          </p:spPr>
          <p:txBody>
            <a:bodyPr wrap="none">
              <a:spAutoFit/>
            </a:bodyPr>
            <a:lstStyle/>
            <a:p>
              <a:r>
                <a:rPr lang="en-US" sz="2000"/>
                <a:t>R</a:t>
              </a:r>
              <a:r>
                <a:rPr lang="en-US" sz="2000" baseline="-25000"/>
                <a:t>3</a:t>
              </a:r>
            </a:p>
          </p:txBody>
        </p:sp>
        <p:sp>
          <p:nvSpPr>
            <p:cNvPr id="294986" name="Text Box 74"/>
            <p:cNvSpPr txBox="1">
              <a:spLocks noChangeArrowheads="1"/>
            </p:cNvSpPr>
            <p:nvPr/>
          </p:nvSpPr>
          <p:spPr bwMode="auto">
            <a:xfrm>
              <a:off x="1575" y="2448"/>
              <a:ext cx="275" cy="250"/>
            </a:xfrm>
            <a:prstGeom prst="rect">
              <a:avLst/>
            </a:prstGeom>
            <a:noFill/>
            <a:ln w="12700">
              <a:noFill/>
              <a:miter lim="800000"/>
              <a:headEnd type="none" w="lg" len="lg"/>
              <a:tailEnd type="none" w="lg" len="lg"/>
            </a:ln>
            <a:effectLst/>
          </p:spPr>
          <p:txBody>
            <a:bodyPr wrap="none">
              <a:spAutoFit/>
            </a:bodyPr>
            <a:lstStyle/>
            <a:p>
              <a:r>
                <a:rPr lang="en-US" sz="2000"/>
                <a:t>R</a:t>
              </a:r>
              <a:r>
                <a:rPr lang="en-US" sz="2000" baseline="-25000"/>
                <a:t>4</a:t>
              </a:r>
            </a:p>
          </p:txBody>
        </p:sp>
        <p:sp>
          <p:nvSpPr>
            <p:cNvPr id="294987" name="Text Box 75"/>
            <p:cNvSpPr txBox="1">
              <a:spLocks noChangeArrowheads="1"/>
            </p:cNvSpPr>
            <p:nvPr/>
          </p:nvSpPr>
          <p:spPr bwMode="auto">
            <a:xfrm>
              <a:off x="2318" y="3061"/>
              <a:ext cx="275" cy="250"/>
            </a:xfrm>
            <a:prstGeom prst="rect">
              <a:avLst/>
            </a:prstGeom>
            <a:noFill/>
            <a:ln w="12700">
              <a:noFill/>
              <a:miter lim="800000"/>
              <a:headEnd type="none" w="lg" len="lg"/>
              <a:tailEnd type="none" w="lg" len="lg"/>
            </a:ln>
            <a:effectLst/>
          </p:spPr>
          <p:txBody>
            <a:bodyPr wrap="none">
              <a:spAutoFit/>
            </a:bodyPr>
            <a:lstStyle/>
            <a:p>
              <a:r>
                <a:rPr lang="en-US" sz="2000"/>
                <a:t>R</a:t>
              </a:r>
              <a:r>
                <a:rPr lang="en-US" sz="2000" baseline="-25000"/>
                <a:t>5</a:t>
              </a:r>
            </a:p>
          </p:txBody>
        </p:sp>
        <p:sp>
          <p:nvSpPr>
            <p:cNvPr id="294988" name="Oval 76"/>
            <p:cNvSpPr>
              <a:spLocks noChangeArrowheads="1"/>
            </p:cNvSpPr>
            <p:nvPr/>
          </p:nvSpPr>
          <p:spPr bwMode="auto">
            <a:xfrm>
              <a:off x="816" y="1776"/>
              <a:ext cx="1679" cy="1240"/>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294989" name="Text Box 77"/>
            <p:cNvSpPr txBox="1">
              <a:spLocks noChangeArrowheads="1"/>
            </p:cNvSpPr>
            <p:nvPr/>
          </p:nvSpPr>
          <p:spPr bwMode="auto">
            <a:xfrm>
              <a:off x="2316" y="1846"/>
              <a:ext cx="780" cy="231"/>
            </a:xfrm>
            <a:prstGeom prst="rect">
              <a:avLst/>
            </a:prstGeom>
            <a:noFill/>
            <a:ln w="12700">
              <a:noFill/>
              <a:miter lim="800000"/>
              <a:headEnd type="none" w="lg" len="lg"/>
              <a:tailEnd type="none" w="lg" len="lg"/>
            </a:ln>
            <a:effectLst/>
          </p:spPr>
          <p:txBody>
            <a:bodyPr wrap="none">
              <a:spAutoFit/>
            </a:bodyPr>
            <a:lstStyle/>
            <a:p>
              <a:r>
                <a:rPr lang="en-US" b="1"/>
                <a:t>Supernode</a:t>
              </a:r>
            </a:p>
          </p:txBody>
        </p:sp>
        <p:sp>
          <p:nvSpPr>
            <p:cNvPr id="294990" name="Line 78"/>
            <p:cNvSpPr>
              <a:spLocks noChangeShapeType="1"/>
            </p:cNvSpPr>
            <p:nvPr/>
          </p:nvSpPr>
          <p:spPr bwMode="auto">
            <a:xfrm flipV="1">
              <a:off x="395" y="2077"/>
              <a:ext cx="0" cy="340"/>
            </a:xfrm>
            <a:prstGeom prst="line">
              <a:avLst/>
            </a:prstGeom>
            <a:noFill/>
            <a:ln w="12700">
              <a:solidFill>
                <a:schemeClr val="tx1"/>
              </a:solidFill>
              <a:round/>
              <a:headEnd type="none" w="lg" len="lg"/>
              <a:tailEnd type="stealth" w="lg" len="lg"/>
            </a:ln>
            <a:effectLst/>
          </p:spPr>
          <p:txBody>
            <a:bodyPr/>
            <a:lstStyle/>
            <a:p>
              <a:endParaRPr lang="en-US"/>
            </a:p>
          </p:txBody>
        </p:sp>
        <p:sp>
          <p:nvSpPr>
            <p:cNvPr id="294991" name="Text Box 79"/>
            <p:cNvSpPr txBox="1">
              <a:spLocks noChangeArrowheads="1"/>
            </p:cNvSpPr>
            <p:nvPr/>
          </p:nvSpPr>
          <p:spPr bwMode="auto">
            <a:xfrm>
              <a:off x="133" y="2119"/>
              <a:ext cx="241"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s1</a:t>
              </a:r>
            </a:p>
          </p:txBody>
        </p:sp>
        <p:sp>
          <p:nvSpPr>
            <p:cNvPr id="294992" name="Line 80"/>
            <p:cNvSpPr>
              <a:spLocks noChangeShapeType="1"/>
            </p:cNvSpPr>
            <p:nvPr/>
          </p:nvSpPr>
          <p:spPr bwMode="auto">
            <a:xfrm>
              <a:off x="1237" y="2186"/>
              <a:ext cx="0" cy="328"/>
            </a:xfrm>
            <a:prstGeom prst="line">
              <a:avLst/>
            </a:prstGeom>
            <a:noFill/>
            <a:ln w="12700">
              <a:solidFill>
                <a:schemeClr val="tx1"/>
              </a:solidFill>
              <a:round/>
              <a:headEnd type="none" w="lg" len="lg"/>
              <a:tailEnd type="stealth" w="lg" len="lg"/>
            </a:ln>
            <a:effectLst/>
          </p:spPr>
          <p:txBody>
            <a:bodyPr/>
            <a:lstStyle/>
            <a:p>
              <a:endParaRPr lang="en-US"/>
            </a:p>
          </p:txBody>
        </p:sp>
        <p:sp>
          <p:nvSpPr>
            <p:cNvPr id="294993" name="Text Box 81"/>
            <p:cNvSpPr txBox="1">
              <a:spLocks noChangeArrowheads="1"/>
            </p:cNvSpPr>
            <p:nvPr/>
          </p:nvSpPr>
          <p:spPr bwMode="auto">
            <a:xfrm>
              <a:off x="1237" y="2137"/>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sp>
          <p:nvSpPr>
            <p:cNvPr id="294994" name="Line 82"/>
            <p:cNvSpPr>
              <a:spLocks noChangeShapeType="1"/>
            </p:cNvSpPr>
            <p:nvPr/>
          </p:nvSpPr>
          <p:spPr bwMode="auto">
            <a:xfrm flipH="1">
              <a:off x="1685" y="2119"/>
              <a:ext cx="400" cy="0"/>
            </a:xfrm>
            <a:prstGeom prst="line">
              <a:avLst/>
            </a:prstGeom>
            <a:noFill/>
            <a:ln w="12700">
              <a:solidFill>
                <a:schemeClr val="tx1"/>
              </a:solidFill>
              <a:round/>
              <a:headEnd type="none" w="lg" len="lg"/>
              <a:tailEnd type="stealth" w="lg" len="lg"/>
            </a:ln>
            <a:effectLst/>
          </p:spPr>
          <p:txBody>
            <a:bodyPr/>
            <a:lstStyle/>
            <a:p>
              <a:endParaRPr lang="en-US"/>
            </a:p>
          </p:txBody>
        </p:sp>
        <p:sp>
          <p:nvSpPr>
            <p:cNvPr id="294995" name="Text Box 83"/>
            <p:cNvSpPr txBox="1">
              <a:spLocks noChangeArrowheads="1"/>
            </p:cNvSpPr>
            <p:nvPr/>
          </p:nvSpPr>
          <p:spPr bwMode="auto">
            <a:xfrm>
              <a:off x="1729" y="1795"/>
              <a:ext cx="241"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s2</a:t>
              </a:r>
            </a:p>
          </p:txBody>
        </p:sp>
        <p:sp>
          <p:nvSpPr>
            <p:cNvPr id="294996" name="Line 84"/>
            <p:cNvSpPr>
              <a:spLocks noChangeShapeType="1"/>
            </p:cNvSpPr>
            <p:nvPr/>
          </p:nvSpPr>
          <p:spPr bwMode="auto">
            <a:xfrm>
              <a:off x="1441" y="2842"/>
              <a:ext cx="409" cy="0"/>
            </a:xfrm>
            <a:prstGeom prst="line">
              <a:avLst/>
            </a:prstGeom>
            <a:noFill/>
            <a:ln w="12700">
              <a:solidFill>
                <a:schemeClr val="tx1"/>
              </a:solidFill>
              <a:round/>
              <a:headEnd type="none" w="lg" len="lg"/>
              <a:tailEnd type="stealth" w="lg" len="lg"/>
            </a:ln>
            <a:effectLst/>
          </p:spPr>
          <p:txBody>
            <a:bodyPr/>
            <a:lstStyle/>
            <a:p>
              <a:endParaRPr lang="en-US"/>
            </a:p>
          </p:txBody>
        </p:sp>
        <p:sp>
          <p:nvSpPr>
            <p:cNvPr id="294997" name="Text Box 85"/>
            <p:cNvSpPr txBox="1">
              <a:spLocks noChangeArrowheads="1"/>
            </p:cNvSpPr>
            <p:nvPr/>
          </p:nvSpPr>
          <p:spPr bwMode="auto">
            <a:xfrm>
              <a:off x="1499" y="2797"/>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4</a:t>
              </a:r>
            </a:p>
          </p:txBody>
        </p:sp>
        <p:sp>
          <p:nvSpPr>
            <p:cNvPr id="294998" name="Line 86"/>
            <p:cNvSpPr>
              <a:spLocks noChangeShapeType="1"/>
            </p:cNvSpPr>
            <p:nvPr/>
          </p:nvSpPr>
          <p:spPr bwMode="auto">
            <a:xfrm>
              <a:off x="1237" y="2946"/>
              <a:ext cx="0" cy="328"/>
            </a:xfrm>
            <a:prstGeom prst="line">
              <a:avLst/>
            </a:prstGeom>
            <a:noFill/>
            <a:ln w="12700">
              <a:solidFill>
                <a:schemeClr val="tx1"/>
              </a:solidFill>
              <a:round/>
              <a:headEnd type="none" w="lg" len="lg"/>
              <a:tailEnd type="stealth" w="lg" len="lg"/>
            </a:ln>
            <a:effectLst/>
          </p:spPr>
          <p:txBody>
            <a:bodyPr/>
            <a:lstStyle/>
            <a:p>
              <a:endParaRPr lang="en-US"/>
            </a:p>
          </p:txBody>
        </p:sp>
        <p:sp>
          <p:nvSpPr>
            <p:cNvPr id="294999" name="Text Box 87"/>
            <p:cNvSpPr txBox="1">
              <a:spLocks noChangeArrowheads="1"/>
            </p:cNvSpPr>
            <p:nvPr/>
          </p:nvSpPr>
          <p:spPr bwMode="auto">
            <a:xfrm>
              <a:off x="1273" y="3055"/>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295000" name="Line 88"/>
            <p:cNvSpPr>
              <a:spLocks noChangeShapeType="1"/>
            </p:cNvSpPr>
            <p:nvPr/>
          </p:nvSpPr>
          <p:spPr bwMode="auto">
            <a:xfrm>
              <a:off x="2154" y="2946"/>
              <a:ext cx="0" cy="365"/>
            </a:xfrm>
            <a:prstGeom prst="line">
              <a:avLst/>
            </a:prstGeom>
            <a:noFill/>
            <a:ln w="12700">
              <a:solidFill>
                <a:schemeClr val="tx1"/>
              </a:solidFill>
              <a:round/>
              <a:headEnd type="none" w="lg" len="lg"/>
              <a:tailEnd type="stealth" w="lg" len="lg"/>
            </a:ln>
            <a:effectLst/>
          </p:spPr>
          <p:txBody>
            <a:bodyPr/>
            <a:lstStyle/>
            <a:p>
              <a:endParaRPr lang="en-US"/>
            </a:p>
          </p:txBody>
        </p:sp>
        <p:sp>
          <p:nvSpPr>
            <p:cNvPr id="295001" name="Text Box 89"/>
            <p:cNvSpPr txBox="1">
              <a:spLocks noChangeArrowheads="1"/>
            </p:cNvSpPr>
            <p:nvPr/>
          </p:nvSpPr>
          <p:spPr bwMode="auto">
            <a:xfrm>
              <a:off x="1868" y="3022"/>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5</a:t>
              </a:r>
            </a:p>
          </p:txBody>
        </p:sp>
      </p:grpSp>
      <p:graphicFrame>
        <p:nvGraphicFramePr>
          <p:cNvPr id="295002" name="Object 90"/>
          <p:cNvGraphicFramePr>
            <a:graphicFrameLocks noChangeAspect="1"/>
          </p:cNvGraphicFramePr>
          <p:nvPr>
            <p:ph sz="half" idx="2"/>
          </p:nvPr>
        </p:nvGraphicFramePr>
        <p:xfrm>
          <a:off x="5562600" y="3060700"/>
          <a:ext cx="2424113" cy="2195513"/>
        </p:xfrm>
        <a:graphic>
          <a:graphicData uri="http://schemas.openxmlformats.org/presentationml/2006/ole">
            <p:oleObj spid="_x0000_s295002" name="Equation" r:id="rId3" imgW="1206360" imgH="1091880" progId="Equation.3">
              <p:embed/>
            </p:oleObj>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Date Placeholder 4"/>
          <p:cNvSpPr>
            <a:spLocks noGrp="1"/>
          </p:cNvSpPr>
          <p:nvPr>
            <p:ph type="dt" sz="half" idx="10"/>
          </p:nvPr>
        </p:nvSpPr>
        <p:spPr/>
        <p:txBody>
          <a:bodyPr/>
          <a:lstStyle/>
          <a:p>
            <a:r>
              <a:rPr lang="en-US"/>
              <a:t>ECEN 301</a:t>
            </a:r>
          </a:p>
        </p:txBody>
      </p:sp>
      <p:sp>
        <p:nvSpPr>
          <p:cNvPr id="92" name="Footer Placeholder 5"/>
          <p:cNvSpPr>
            <a:spLocks noGrp="1"/>
          </p:cNvSpPr>
          <p:nvPr>
            <p:ph type="ftr" sz="quarter" idx="11"/>
          </p:nvPr>
        </p:nvSpPr>
        <p:spPr/>
        <p:txBody>
          <a:bodyPr/>
          <a:lstStyle/>
          <a:p>
            <a:r>
              <a:rPr lang="en-US"/>
              <a:t>Discussion #2 – Kirchhoff’s Laws</a:t>
            </a:r>
          </a:p>
        </p:txBody>
      </p:sp>
      <p:sp>
        <p:nvSpPr>
          <p:cNvPr id="93" name="Slide Number Placeholder 6"/>
          <p:cNvSpPr>
            <a:spLocks noGrp="1"/>
          </p:cNvSpPr>
          <p:nvPr>
            <p:ph type="sldNum" sz="quarter" idx="12"/>
          </p:nvPr>
        </p:nvSpPr>
        <p:spPr/>
        <p:txBody>
          <a:bodyPr/>
          <a:lstStyle/>
          <a:p>
            <a:pPr lvl="1"/>
            <a:fld id="{6DDAB4BC-3F09-4445-928F-2EE937995830}" type="slidenum">
              <a:rPr lang="en-US"/>
              <a:pPr lvl="1"/>
              <a:t>18</a:t>
            </a:fld>
            <a:endParaRPr lang="en-US"/>
          </a:p>
        </p:txBody>
      </p:sp>
      <p:sp>
        <p:nvSpPr>
          <p:cNvPr id="271362" name="Rectangle 2"/>
          <p:cNvSpPr>
            <a:spLocks noGrp="1" noChangeArrowheads="1"/>
          </p:cNvSpPr>
          <p:nvPr>
            <p:ph type="title"/>
          </p:nvPr>
        </p:nvSpPr>
        <p:spPr/>
        <p:txBody>
          <a:bodyPr/>
          <a:lstStyle/>
          <a:p>
            <a:r>
              <a:rPr lang="en-US"/>
              <a:t>Kirchhoff’s Current Law (KCL)</a:t>
            </a:r>
          </a:p>
        </p:txBody>
      </p:sp>
      <p:graphicFrame>
        <p:nvGraphicFramePr>
          <p:cNvPr id="271452" name="Object 92"/>
          <p:cNvGraphicFramePr>
            <a:graphicFrameLocks noChangeAspect="1"/>
          </p:cNvGraphicFramePr>
          <p:nvPr>
            <p:ph sz="half" idx="2"/>
          </p:nvPr>
        </p:nvGraphicFramePr>
        <p:xfrm>
          <a:off x="5448300" y="3205163"/>
          <a:ext cx="2400300" cy="2128837"/>
        </p:xfrm>
        <a:graphic>
          <a:graphicData uri="http://schemas.openxmlformats.org/presentationml/2006/ole">
            <p:oleObj spid="_x0000_s271452" name="Equation" r:id="rId3" imgW="1231560" imgH="1091880" progId="Equation.3">
              <p:embed/>
            </p:oleObj>
          </a:graphicData>
        </a:graphic>
      </p:graphicFrame>
      <p:grpSp>
        <p:nvGrpSpPr>
          <p:cNvPr id="271458" name="Group 98"/>
          <p:cNvGrpSpPr>
            <a:grpSpLocks/>
          </p:cNvGrpSpPr>
          <p:nvPr/>
        </p:nvGrpSpPr>
        <p:grpSpPr bwMode="auto">
          <a:xfrm>
            <a:off x="373063" y="2681288"/>
            <a:ext cx="4351337" cy="2790825"/>
            <a:chOff x="0" y="1689"/>
            <a:chExt cx="2741" cy="1758"/>
          </a:xfrm>
        </p:grpSpPr>
        <p:grpSp>
          <p:nvGrpSpPr>
            <p:cNvPr id="271367" name="Group 7"/>
            <p:cNvGrpSpPr>
              <a:grpSpLocks/>
            </p:cNvGrpSpPr>
            <p:nvPr/>
          </p:nvGrpSpPr>
          <p:grpSpPr bwMode="auto">
            <a:xfrm>
              <a:off x="0" y="2514"/>
              <a:ext cx="657" cy="328"/>
              <a:chOff x="1558" y="2299"/>
              <a:chExt cx="657" cy="328"/>
            </a:xfrm>
          </p:grpSpPr>
          <p:sp>
            <p:nvSpPr>
              <p:cNvPr id="271368" name="Text Box 8"/>
              <p:cNvSpPr txBox="1">
                <a:spLocks noChangeArrowheads="1"/>
              </p:cNvSpPr>
              <p:nvPr/>
            </p:nvSpPr>
            <p:spPr bwMode="auto">
              <a:xfrm>
                <a:off x="1558" y="2365"/>
                <a:ext cx="324"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s1</a:t>
                </a:r>
                <a:endParaRPr lang="en-US" sz="2000" b="1"/>
              </a:p>
            </p:txBody>
          </p:sp>
          <p:sp>
            <p:nvSpPr>
              <p:cNvPr id="271369" name="Oval 9"/>
              <p:cNvSpPr>
                <a:spLocks noChangeArrowheads="1"/>
              </p:cNvSpPr>
              <p:nvPr/>
            </p:nvSpPr>
            <p:spPr bwMode="auto">
              <a:xfrm>
                <a:off x="1883" y="2317"/>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71370" name="Text Box 10"/>
              <p:cNvSpPr txBox="1">
                <a:spLocks noChangeArrowheads="1"/>
              </p:cNvSpPr>
              <p:nvPr/>
            </p:nvSpPr>
            <p:spPr bwMode="auto">
              <a:xfrm>
                <a:off x="1952" y="2299"/>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271371" name="Text Box 11"/>
              <p:cNvSpPr txBox="1">
                <a:spLocks noChangeArrowheads="1"/>
              </p:cNvSpPr>
              <p:nvPr/>
            </p:nvSpPr>
            <p:spPr bwMode="auto">
              <a:xfrm>
                <a:off x="1953" y="2361"/>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cxnSp>
          <p:nvCxnSpPr>
            <p:cNvPr id="271372" name="AutoShape 12"/>
            <p:cNvCxnSpPr>
              <a:cxnSpLocks noChangeShapeType="1"/>
              <a:stCxn id="271370" idx="0"/>
              <a:endCxn id="271426" idx="0"/>
            </p:cNvCxnSpPr>
            <p:nvPr/>
          </p:nvCxnSpPr>
          <p:spPr bwMode="auto">
            <a:xfrm rot="16200000">
              <a:off x="355" y="2166"/>
              <a:ext cx="486" cy="209"/>
            </a:xfrm>
            <a:prstGeom prst="bentConnector2">
              <a:avLst/>
            </a:prstGeom>
            <a:noFill/>
            <a:ln w="12700">
              <a:solidFill>
                <a:schemeClr val="tx1"/>
              </a:solidFill>
              <a:miter lim="800000"/>
              <a:headEnd type="none" w="lg" len="lg"/>
              <a:tailEnd type="none" w="lg" len="lg"/>
            </a:ln>
            <a:effectLst/>
          </p:spPr>
        </p:cxnSp>
        <p:sp>
          <p:nvSpPr>
            <p:cNvPr id="271373" name="Oval 13"/>
            <p:cNvSpPr>
              <a:spLocks noChangeArrowheads="1"/>
            </p:cNvSpPr>
            <p:nvPr/>
          </p:nvSpPr>
          <p:spPr bwMode="auto">
            <a:xfrm>
              <a:off x="1073" y="1978"/>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71374" name="AutoShape 14"/>
            <p:cNvCxnSpPr>
              <a:cxnSpLocks noChangeShapeType="1"/>
              <a:stCxn id="271369" idx="4"/>
              <a:endCxn id="271375" idx="2"/>
            </p:cNvCxnSpPr>
            <p:nvPr/>
          </p:nvCxnSpPr>
          <p:spPr bwMode="auto">
            <a:xfrm rot="16200000" flipH="1">
              <a:off x="503" y="2830"/>
              <a:ext cx="567" cy="591"/>
            </a:xfrm>
            <a:prstGeom prst="bentConnector2">
              <a:avLst/>
            </a:prstGeom>
            <a:noFill/>
            <a:ln w="12700">
              <a:solidFill>
                <a:schemeClr val="tx1"/>
              </a:solidFill>
              <a:miter lim="800000"/>
              <a:headEnd type="none" w="lg" len="lg"/>
              <a:tailEnd type="none" w="lg" len="lg"/>
            </a:ln>
            <a:effectLst/>
          </p:spPr>
        </p:cxnSp>
        <p:sp>
          <p:nvSpPr>
            <p:cNvPr id="271375" name="Oval 15"/>
            <p:cNvSpPr>
              <a:spLocks noChangeArrowheads="1"/>
            </p:cNvSpPr>
            <p:nvPr/>
          </p:nvSpPr>
          <p:spPr bwMode="auto">
            <a:xfrm>
              <a:off x="1082" y="3370"/>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71376" name="AutoShape 16"/>
            <p:cNvCxnSpPr>
              <a:cxnSpLocks noChangeShapeType="1"/>
              <a:stCxn id="271373" idx="6"/>
              <a:endCxn id="271422" idx="0"/>
            </p:cNvCxnSpPr>
            <p:nvPr/>
          </p:nvCxnSpPr>
          <p:spPr bwMode="auto">
            <a:xfrm>
              <a:off x="1156" y="2017"/>
              <a:ext cx="1097" cy="169"/>
            </a:xfrm>
            <a:prstGeom prst="bentConnector2">
              <a:avLst/>
            </a:prstGeom>
            <a:noFill/>
            <a:ln w="12700">
              <a:solidFill>
                <a:schemeClr val="tx1"/>
              </a:solidFill>
              <a:miter lim="800000"/>
              <a:headEnd type="none" w="lg" len="lg"/>
              <a:tailEnd type="none" w="lg" len="lg"/>
            </a:ln>
            <a:effectLst/>
          </p:spPr>
        </p:cxnSp>
        <p:cxnSp>
          <p:nvCxnSpPr>
            <p:cNvPr id="271377" name="AutoShape 17"/>
            <p:cNvCxnSpPr>
              <a:cxnSpLocks noChangeShapeType="1"/>
              <a:stCxn id="271375" idx="6"/>
              <a:endCxn id="271381" idx="1"/>
            </p:cNvCxnSpPr>
            <p:nvPr/>
          </p:nvCxnSpPr>
          <p:spPr bwMode="auto">
            <a:xfrm flipV="1">
              <a:off x="1165" y="3298"/>
              <a:ext cx="1099" cy="111"/>
            </a:xfrm>
            <a:prstGeom prst="bentConnector2">
              <a:avLst/>
            </a:prstGeom>
            <a:noFill/>
            <a:ln w="12700">
              <a:solidFill>
                <a:schemeClr val="tx1"/>
              </a:solidFill>
              <a:miter lim="800000"/>
              <a:headEnd type="none" w="lg" len="lg"/>
              <a:tailEnd type="none" w="lg" len="lg"/>
            </a:ln>
            <a:effectLst/>
          </p:spPr>
        </p:cxnSp>
        <p:grpSp>
          <p:nvGrpSpPr>
            <p:cNvPr id="271378" name="Group 18"/>
            <p:cNvGrpSpPr>
              <a:grpSpLocks/>
            </p:cNvGrpSpPr>
            <p:nvPr/>
          </p:nvGrpSpPr>
          <p:grpSpPr bwMode="auto">
            <a:xfrm>
              <a:off x="2207" y="3082"/>
              <a:ext cx="111" cy="216"/>
              <a:chOff x="3450" y="2313"/>
              <a:chExt cx="111" cy="216"/>
            </a:xfrm>
          </p:grpSpPr>
          <p:sp>
            <p:nvSpPr>
              <p:cNvPr id="271379" name="Line 19"/>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71380" name="Line 20"/>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71381" name="Line 21"/>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71382" name="Line 22"/>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71383" name="Line 23"/>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71384" name="Line 24"/>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71385" name="Line 25"/>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271386" name="Group 26"/>
            <p:cNvGrpSpPr>
              <a:grpSpLocks/>
            </p:cNvGrpSpPr>
            <p:nvPr/>
          </p:nvGrpSpPr>
          <p:grpSpPr bwMode="auto">
            <a:xfrm>
              <a:off x="1064" y="2266"/>
              <a:ext cx="111" cy="216"/>
              <a:chOff x="3450" y="2313"/>
              <a:chExt cx="111" cy="216"/>
            </a:xfrm>
          </p:grpSpPr>
          <p:sp>
            <p:nvSpPr>
              <p:cNvPr id="271387" name="Line 27"/>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71388" name="Line 28"/>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71389" name="Line 29"/>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71390" name="Line 30"/>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71391" name="Line 31"/>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71392" name="Line 32"/>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71393" name="Line 33"/>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271394" name="Group 34"/>
            <p:cNvGrpSpPr>
              <a:grpSpLocks/>
            </p:cNvGrpSpPr>
            <p:nvPr/>
          </p:nvGrpSpPr>
          <p:grpSpPr bwMode="auto">
            <a:xfrm>
              <a:off x="1067" y="2974"/>
              <a:ext cx="111" cy="216"/>
              <a:chOff x="3450" y="2313"/>
              <a:chExt cx="111" cy="216"/>
            </a:xfrm>
          </p:grpSpPr>
          <p:sp>
            <p:nvSpPr>
              <p:cNvPr id="271395" name="Line 35"/>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71396" name="Line 36"/>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71397" name="Line 37"/>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71398" name="Line 38"/>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71399" name="Line 39"/>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71400" name="Line 40"/>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71401" name="Line 41"/>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271402" name="Group 42"/>
            <p:cNvGrpSpPr>
              <a:grpSpLocks/>
            </p:cNvGrpSpPr>
            <p:nvPr/>
          </p:nvGrpSpPr>
          <p:grpSpPr bwMode="auto">
            <a:xfrm rot="-5400000">
              <a:off x="1653" y="2631"/>
              <a:ext cx="111" cy="216"/>
              <a:chOff x="3450" y="2313"/>
              <a:chExt cx="111" cy="216"/>
            </a:xfrm>
          </p:grpSpPr>
          <p:sp>
            <p:nvSpPr>
              <p:cNvPr id="271403" name="Line 43"/>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71404" name="Line 44"/>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71405" name="Line 45"/>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71406" name="Line 46"/>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71407" name="Line 47"/>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71408" name="Line 48"/>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71409" name="Line 49"/>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271410" name="Oval 50"/>
            <p:cNvSpPr>
              <a:spLocks noChangeArrowheads="1"/>
            </p:cNvSpPr>
            <p:nvPr/>
          </p:nvSpPr>
          <p:spPr bwMode="auto">
            <a:xfrm>
              <a:off x="1076" y="2707"/>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71411" name="AutoShape 51"/>
            <p:cNvCxnSpPr>
              <a:cxnSpLocks noChangeShapeType="1"/>
              <a:stCxn id="271375" idx="0"/>
              <a:endCxn id="271397" idx="1"/>
            </p:cNvCxnSpPr>
            <p:nvPr/>
          </p:nvCxnSpPr>
          <p:spPr bwMode="auto">
            <a:xfrm flipV="1">
              <a:off x="1124" y="3190"/>
              <a:ext cx="0" cy="180"/>
            </a:xfrm>
            <a:prstGeom prst="straightConnector1">
              <a:avLst/>
            </a:prstGeom>
            <a:noFill/>
            <a:ln w="12700">
              <a:solidFill>
                <a:schemeClr val="tx1"/>
              </a:solidFill>
              <a:round/>
              <a:headEnd type="none" w="lg" len="lg"/>
              <a:tailEnd type="none" w="lg" len="lg"/>
            </a:ln>
            <a:effectLst/>
          </p:spPr>
        </p:cxnSp>
        <p:cxnSp>
          <p:nvCxnSpPr>
            <p:cNvPr id="271412" name="AutoShape 52"/>
            <p:cNvCxnSpPr>
              <a:cxnSpLocks noChangeShapeType="1"/>
              <a:stCxn id="271395" idx="0"/>
              <a:endCxn id="271410" idx="4"/>
            </p:cNvCxnSpPr>
            <p:nvPr/>
          </p:nvCxnSpPr>
          <p:spPr bwMode="auto">
            <a:xfrm flipV="1">
              <a:off x="1115" y="2784"/>
              <a:ext cx="3" cy="190"/>
            </a:xfrm>
            <a:prstGeom prst="straightConnector1">
              <a:avLst/>
            </a:prstGeom>
            <a:noFill/>
            <a:ln w="12700">
              <a:solidFill>
                <a:schemeClr val="tx1"/>
              </a:solidFill>
              <a:round/>
              <a:headEnd type="none" w="lg" len="lg"/>
              <a:tailEnd type="none" w="lg" len="lg"/>
            </a:ln>
            <a:effectLst/>
          </p:spPr>
        </p:cxnSp>
        <p:cxnSp>
          <p:nvCxnSpPr>
            <p:cNvPr id="271413" name="AutoShape 53"/>
            <p:cNvCxnSpPr>
              <a:cxnSpLocks noChangeShapeType="1"/>
              <a:stCxn id="271410" idx="0"/>
              <a:endCxn id="271389" idx="1"/>
            </p:cNvCxnSpPr>
            <p:nvPr/>
          </p:nvCxnSpPr>
          <p:spPr bwMode="auto">
            <a:xfrm flipV="1">
              <a:off x="1118" y="2482"/>
              <a:ext cx="3" cy="225"/>
            </a:xfrm>
            <a:prstGeom prst="straightConnector1">
              <a:avLst/>
            </a:prstGeom>
            <a:noFill/>
            <a:ln w="12700">
              <a:solidFill>
                <a:schemeClr val="tx1"/>
              </a:solidFill>
              <a:round/>
              <a:headEnd type="none" w="lg" len="lg"/>
              <a:tailEnd type="none" w="lg" len="lg"/>
            </a:ln>
            <a:effectLst/>
          </p:spPr>
        </p:cxnSp>
        <p:cxnSp>
          <p:nvCxnSpPr>
            <p:cNvPr id="271414" name="AutoShape 54"/>
            <p:cNvCxnSpPr>
              <a:cxnSpLocks noChangeShapeType="1"/>
              <a:stCxn id="271373" idx="4"/>
              <a:endCxn id="271387" idx="0"/>
            </p:cNvCxnSpPr>
            <p:nvPr/>
          </p:nvCxnSpPr>
          <p:spPr bwMode="auto">
            <a:xfrm flipH="1">
              <a:off x="1112" y="2055"/>
              <a:ext cx="3" cy="211"/>
            </a:xfrm>
            <a:prstGeom prst="straightConnector1">
              <a:avLst/>
            </a:prstGeom>
            <a:noFill/>
            <a:ln w="12700">
              <a:solidFill>
                <a:schemeClr val="tx1"/>
              </a:solidFill>
              <a:round/>
              <a:headEnd type="none" w="lg" len="lg"/>
              <a:tailEnd type="none" w="lg" len="lg"/>
            </a:ln>
            <a:effectLst/>
          </p:spPr>
        </p:cxnSp>
        <p:sp>
          <p:nvSpPr>
            <p:cNvPr id="271415" name="Oval 55"/>
            <p:cNvSpPr>
              <a:spLocks noChangeArrowheads="1"/>
            </p:cNvSpPr>
            <p:nvPr/>
          </p:nvSpPr>
          <p:spPr bwMode="auto">
            <a:xfrm>
              <a:off x="2211" y="2698"/>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71416" name="AutoShape 56"/>
            <p:cNvCxnSpPr>
              <a:cxnSpLocks noChangeShapeType="1"/>
              <a:stCxn id="271415" idx="4"/>
              <a:endCxn id="271379" idx="0"/>
            </p:cNvCxnSpPr>
            <p:nvPr/>
          </p:nvCxnSpPr>
          <p:spPr bwMode="auto">
            <a:xfrm>
              <a:off x="2253" y="2775"/>
              <a:ext cx="2" cy="307"/>
            </a:xfrm>
            <a:prstGeom prst="straightConnector1">
              <a:avLst/>
            </a:prstGeom>
            <a:noFill/>
            <a:ln w="12700">
              <a:solidFill>
                <a:schemeClr val="tx1"/>
              </a:solidFill>
              <a:round/>
              <a:headEnd type="none" w="lg" len="lg"/>
              <a:tailEnd type="none" w="lg" len="lg"/>
            </a:ln>
            <a:effectLst/>
          </p:spPr>
        </p:cxnSp>
        <p:cxnSp>
          <p:nvCxnSpPr>
            <p:cNvPr id="271417" name="AutoShape 57"/>
            <p:cNvCxnSpPr>
              <a:cxnSpLocks noChangeShapeType="1"/>
              <a:stCxn id="271415" idx="2"/>
              <a:endCxn id="271405" idx="1"/>
            </p:cNvCxnSpPr>
            <p:nvPr/>
          </p:nvCxnSpPr>
          <p:spPr bwMode="auto">
            <a:xfrm flipH="1">
              <a:off x="1818" y="2737"/>
              <a:ext cx="393" cy="1"/>
            </a:xfrm>
            <a:prstGeom prst="straightConnector1">
              <a:avLst/>
            </a:prstGeom>
            <a:noFill/>
            <a:ln w="12700">
              <a:solidFill>
                <a:schemeClr val="tx1"/>
              </a:solidFill>
              <a:round/>
              <a:headEnd type="none" w="lg" len="lg"/>
              <a:tailEnd type="none" w="lg" len="lg"/>
            </a:ln>
            <a:effectLst/>
          </p:spPr>
        </p:cxnSp>
        <p:cxnSp>
          <p:nvCxnSpPr>
            <p:cNvPr id="271418" name="AutoShape 58"/>
            <p:cNvCxnSpPr>
              <a:cxnSpLocks noChangeShapeType="1"/>
              <a:stCxn id="271410" idx="6"/>
              <a:endCxn id="271403" idx="0"/>
            </p:cNvCxnSpPr>
            <p:nvPr/>
          </p:nvCxnSpPr>
          <p:spPr bwMode="auto">
            <a:xfrm>
              <a:off x="1159" y="2746"/>
              <a:ext cx="443" cy="2"/>
            </a:xfrm>
            <a:prstGeom prst="straightConnector1">
              <a:avLst/>
            </a:prstGeom>
            <a:noFill/>
            <a:ln w="12700">
              <a:solidFill>
                <a:schemeClr val="tx1"/>
              </a:solidFill>
              <a:round/>
              <a:headEnd type="none" w="lg" len="lg"/>
              <a:tailEnd type="none" w="lg" len="lg"/>
            </a:ln>
            <a:effectLst/>
          </p:spPr>
        </p:cxnSp>
        <p:grpSp>
          <p:nvGrpSpPr>
            <p:cNvPr id="271419" name="Group 59"/>
            <p:cNvGrpSpPr>
              <a:grpSpLocks/>
            </p:cNvGrpSpPr>
            <p:nvPr/>
          </p:nvGrpSpPr>
          <p:grpSpPr bwMode="auto">
            <a:xfrm>
              <a:off x="2085" y="2186"/>
              <a:ext cx="656" cy="328"/>
              <a:chOff x="3643" y="2176"/>
              <a:chExt cx="656" cy="328"/>
            </a:xfrm>
          </p:grpSpPr>
          <p:sp>
            <p:nvSpPr>
              <p:cNvPr id="271420" name="Text Box 60"/>
              <p:cNvSpPr txBox="1">
                <a:spLocks noChangeArrowheads="1"/>
              </p:cNvSpPr>
              <p:nvPr/>
            </p:nvSpPr>
            <p:spPr bwMode="auto">
              <a:xfrm>
                <a:off x="3975" y="2238"/>
                <a:ext cx="324"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s2</a:t>
                </a:r>
                <a:endParaRPr lang="en-US" sz="2000" b="1"/>
              </a:p>
            </p:txBody>
          </p:sp>
          <p:sp>
            <p:nvSpPr>
              <p:cNvPr id="271421" name="Oval 61"/>
              <p:cNvSpPr>
                <a:spLocks noChangeArrowheads="1"/>
              </p:cNvSpPr>
              <p:nvPr/>
            </p:nvSpPr>
            <p:spPr bwMode="auto">
              <a:xfrm>
                <a:off x="3643" y="2194"/>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71422" name="Text Box 62"/>
              <p:cNvSpPr txBox="1">
                <a:spLocks noChangeArrowheads="1"/>
              </p:cNvSpPr>
              <p:nvPr/>
            </p:nvSpPr>
            <p:spPr bwMode="auto">
              <a:xfrm>
                <a:off x="3712" y="2176"/>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271423" name="Text Box 63"/>
              <p:cNvSpPr txBox="1">
                <a:spLocks noChangeArrowheads="1"/>
              </p:cNvSpPr>
              <p:nvPr/>
            </p:nvSpPr>
            <p:spPr bwMode="auto">
              <a:xfrm>
                <a:off x="3713" y="2238"/>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cxnSp>
          <p:nvCxnSpPr>
            <p:cNvPr id="271424" name="AutoShape 64"/>
            <p:cNvCxnSpPr>
              <a:cxnSpLocks noChangeShapeType="1"/>
              <a:stCxn id="271415" idx="0"/>
              <a:endCxn id="271421" idx="4"/>
            </p:cNvCxnSpPr>
            <p:nvPr/>
          </p:nvCxnSpPr>
          <p:spPr bwMode="auto">
            <a:xfrm flipH="1" flipV="1">
              <a:off x="2251" y="2514"/>
              <a:ext cx="2" cy="184"/>
            </a:xfrm>
            <a:prstGeom prst="straightConnector1">
              <a:avLst/>
            </a:prstGeom>
            <a:noFill/>
            <a:ln w="12700">
              <a:solidFill>
                <a:schemeClr val="tx1"/>
              </a:solidFill>
              <a:round/>
              <a:headEnd type="none" w="lg" len="lg"/>
              <a:tailEnd type="none" w="lg" len="lg"/>
            </a:ln>
            <a:effectLst/>
          </p:spPr>
        </p:cxnSp>
        <p:grpSp>
          <p:nvGrpSpPr>
            <p:cNvPr id="271425" name="Group 65"/>
            <p:cNvGrpSpPr>
              <a:grpSpLocks/>
            </p:cNvGrpSpPr>
            <p:nvPr/>
          </p:nvGrpSpPr>
          <p:grpSpPr bwMode="auto">
            <a:xfrm rot="-5400000">
              <a:off x="753" y="1911"/>
              <a:ext cx="111" cy="216"/>
              <a:chOff x="3450" y="2313"/>
              <a:chExt cx="111" cy="216"/>
            </a:xfrm>
          </p:grpSpPr>
          <p:sp>
            <p:nvSpPr>
              <p:cNvPr id="271426" name="Line 6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71427" name="Line 6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71428" name="Line 6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71429" name="Line 6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71430" name="Line 7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71431" name="Line 7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71432" name="Line 7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271433" name="AutoShape 73"/>
            <p:cNvCxnSpPr>
              <a:cxnSpLocks noChangeShapeType="1"/>
              <a:stCxn id="271428" idx="1"/>
              <a:endCxn id="271373" idx="2"/>
            </p:cNvCxnSpPr>
            <p:nvPr/>
          </p:nvCxnSpPr>
          <p:spPr bwMode="auto">
            <a:xfrm flipV="1">
              <a:off x="918" y="2017"/>
              <a:ext cx="155" cy="1"/>
            </a:xfrm>
            <a:prstGeom prst="straightConnector1">
              <a:avLst/>
            </a:prstGeom>
            <a:noFill/>
            <a:ln w="12700">
              <a:solidFill>
                <a:schemeClr val="tx1"/>
              </a:solidFill>
              <a:round/>
              <a:headEnd type="none" w="lg" len="lg"/>
              <a:tailEnd type="none" w="lg" len="lg"/>
            </a:ln>
            <a:effectLst/>
          </p:spPr>
        </p:cxnSp>
        <p:sp>
          <p:nvSpPr>
            <p:cNvPr id="271434" name="Text Box 74"/>
            <p:cNvSpPr txBox="1">
              <a:spLocks noChangeArrowheads="1"/>
            </p:cNvSpPr>
            <p:nvPr/>
          </p:nvSpPr>
          <p:spPr bwMode="auto">
            <a:xfrm>
              <a:off x="759" y="2232"/>
              <a:ext cx="275" cy="250"/>
            </a:xfrm>
            <a:prstGeom prst="rect">
              <a:avLst/>
            </a:prstGeom>
            <a:noFill/>
            <a:ln w="12700">
              <a:noFill/>
              <a:miter lim="800000"/>
              <a:headEnd type="none" w="lg" len="lg"/>
              <a:tailEnd type="none" w="lg" len="lg"/>
            </a:ln>
            <a:effectLst/>
          </p:spPr>
          <p:txBody>
            <a:bodyPr wrap="none">
              <a:spAutoFit/>
            </a:bodyPr>
            <a:lstStyle/>
            <a:p>
              <a:r>
                <a:rPr lang="en-US" sz="2000"/>
                <a:t>R</a:t>
              </a:r>
              <a:r>
                <a:rPr lang="en-US" sz="2000" baseline="-25000"/>
                <a:t>2</a:t>
              </a:r>
            </a:p>
          </p:txBody>
        </p:sp>
        <p:sp>
          <p:nvSpPr>
            <p:cNvPr id="271435" name="Text Box 75"/>
            <p:cNvSpPr txBox="1">
              <a:spLocks noChangeArrowheads="1"/>
            </p:cNvSpPr>
            <p:nvPr/>
          </p:nvSpPr>
          <p:spPr bwMode="auto">
            <a:xfrm>
              <a:off x="794" y="2946"/>
              <a:ext cx="275" cy="250"/>
            </a:xfrm>
            <a:prstGeom prst="rect">
              <a:avLst/>
            </a:prstGeom>
            <a:noFill/>
            <a:ln w="12700">
              <a:noFill/>
              <a:miter lim="800000"/>
              <a:headEnd type="none" w="lg" len="lg"/>
              <a:tailEnd type="none" w="lg" len="lg"/>
            </a:ln>
            <a:effectLst/>
          </p:spPr>
          <p:txBody>
            <a:bodyPr wrap="none">
              <a:spAutoFit/>
            </a:bodyPr>
            <a:lstStyle/>
            <a:p>
              <a:r>
                <a:rPr lang="en-US" sz="2000"/>
                <a:t>R</a:t>
              </a:r>
              <a:r>
                <a:rPr lang="en-US" sz="2000" baseline="-25000"/>
                <a:t>3</a:t>
              </a:r>
            </a:p>
          </p:txBody>
        </p:sp>
        <p:sp>
          <p:nvSpPr>
            <p:cNvPr id="271436" name="Text Box 76"/>
            <p:cNvSpPr txBox="1">
              <a:spLocks noChangeArrowheads="1"/>
            </p:cNvSpPr>
            <p:nvPr/>
          </p:nvSpPr>
          <p:spPr bwMode="auto">
            <a:xfrm>
              <a:off x="1575" y="2448"/>
              <a:ext cx="275" cy="250"/>
            </a:xfrm>
            <a:prstGeom prst="rect">
              <a:avLst/>
            </a:prstGeom>
            <a:noFill/>
            <a:ln w="12700">
              <a:noFill/>
              <a:miter lim="800000"/>
              <a:headEnd type="none" w="lg" len="lg"/>
              <a:tailEnd type="none" w="lg" len="lg"/>
            </a:ln>
            <a:effectLst/>
          </p:spPr>
          <p:txBody>
            <a:bodyPr wrap="none">
              <a:spAutoFit/>
            </a:bodyPr>
            <a:lstStyle/>
            <a:p>
              <a:r>
                <a:rPr lang="en-US" sz="2000"/>
                <a:t>R</a:t>
              </a:r>
              <a:r>
                <a:rPr lang="en-US" sz="2000" baseline="-25000"/>
                <a:t>4</a:t>
              </a:r>
            </a:p>
          </p:txBody>
        </p:sp>
        <p:sp>
          <p:nvSpPr>
            <p:cNvPr id="271437" name="Text Box 77"/>
            <p:cNvSpPr txBox="1">
              <a:spLocks noChangeArrowheads="1"/>
            </p:cNvSpPr>
            <p:nvPr/>
          </p:nvSpPr>
          <p:spPr bwMode="auto">
            <a:xfrm>
              <a:off x="2318" y="3061"/>
              <a:ext cx="275" cy="250"/>
            </a:xfrm>
            <a:prstGeom prst="rect">
              <a:avLst/>
            </a:prstGeom>
            <a:noFill/>
            <a:ln w="12700">
              <a:noFill/>
              <a:miter lim="800000"/>
              <a:headEnd type="none" w="lg" len="lg"/>
              <a:tailEnd type="none" w="lg" len="lg"/>
            </a:ln>
            <a:effectLst/>
          </p:spPr>
          <p:txBody>
            <a:bodyPr wrap="none">
              <a:spAutoFit/>
            </a:bodyPr>
            <a:lstStyle/>
            <a:p>
              <a:r>
                <a:rPr lang="en-US" sz="2000"/>
                <a:t>R</a:t>
              </a:r>
              <a:r>
                <a:rPr lang="en-US" sz="2000" baseline="-25000"/>
                <a:t>5</a:t>
              </a:r>
            </a:p>
          </p:txBody>
        </p:sp>
        <p:sp>
          <p:nvSpPr>
            <p:cNvPr id="271440" name="Line 80"/>
            <p:cNvSpPr>
              <a:spLocks noChangeShapeType="1"/>
            </p:cNvSpPr>
            <p:nvPr/>
          </p:nvSpPr>
          <p:spPr bwMode="auto">
            <a:xfrm flipV="1">
              <a:off x="395" y="2077"/>
              <a:ext cx="0" cy="340"/>
            </a:xfrm>
            <a:prstGeom prst="line">
              <a:avLst/>
            </a:prstGeom>
            <a:noFill/>
            <a:ln w="12700">
              <a:solidFill>
                <a:schemeClr val="tx1"/>
              </a:solidFill>
              <a:round/>
              <a:headEnd type="none" w="lg" len="lg"/>
              <a:tailEnd type="stealth" w="lg" len="lg"/>
            </a:ln>
            <a:effectLst/>
          </p:spPr>
          <p:txBody>
            <a:bodyPr/>
            <a:lstStyle/>
            <a:p>
              <a:endParaRPr lang="en-US"/>
            </a:p>
          </p:txBody>
        </p:sp>
        <p:sp>
          <p:nvSpPr>
            <p:cNvPr id="271441" name="Text Box 81"/>
            <p:cNvSpPr txBox="1">
              <a:spLocks noChangeArrowheads="1"/>
            </p:cNvSpPr>
            <p:nvPr/>
          </p:nvSpPr>
          <p:spPr bwMode="auto">
            <a:xfrm>
              <a:off x="133" y="2119"/>
              <a:ext cx="241"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s1</a:t>
              </a:r>
            </a:p>
          </p:txBody>
        </p:sp>
        <p:sp>
          <p:nvSpPr>
            <p:cNvPr id="271442" name="Line 82"/>
            <p:cNvSpPr>
              <a:spLocks noChangeShapeType="1"/>
            </p:cNvSpPr>
            <p:nvPr/>
          </p:nvSpPr>
          <p:spPr bwMode="auto">
            <a:xfrm>
              <a:off x="1237" y="2186"/>
              <a:ext cx="0" cy="328"/>
            </a:xfrm>
            <a:prstGeom prst="line">
              <a:avLst/>
            </a:prstGeom>
            <a:noFill/>
            <a:ln w="12700">
              <a:solidFill>
                <a:schemeClr val="tx1"/>
              </a:solidFill>
              <a:round/>
              <a:headEnd type="none" w="lg" len="lg"/>
              <a:tailEnd type="stealth" w="lg" len="lg"/>
            </a:ln>
            <a:effectLst/>
          </p:spPr>
          <p:txBody>
            <a:bodyPr/>
            <a:lstStyle/>
            <a:p>
              <a:endParaRPr lang="en-US"/>
            </a:p>
          </p:txBody>
        </p:sp>
        <p:sp>
          <p:nvSpPr>
            <p:cNvPr id="271443" name="Text Box 83"/>
            <p:cNvSpPr txBox="1">
              <a:spLocks noChangeArrowheads="1"/>
            </p:cNvSpPr>
            <p:nvPr/>
          </p:nvSpPr>
          <p:spPr bwMode="auto">
            <a:xfrm>
              <a:off x="1237" y="2137"/>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2</a:t>
              </a:r>
            </a:p>
          </p:txBody>
        </p:sp>
        <p:sp>
          <p:nvSpPr>
            <p:cNvPr id="271444" name="Line 84"/>
            <p:cNvSpPr>
              <a:spLocks noChangeShapeType="1"/>
            </p:cNvSpPr>
            <p:nvPr/>
          </p:nvSpPr>
          <p:spPr bwMode="auto">
            <a:xfrm flipH="1">
              <a:off x="1685" y="2119"/>
              <a:ext cx="400" cy="0"/>
            </a:xfrm>
            <a:prstGeom prst="line">
              <a:avLst/>
            </a:prstGeom>
            <a:noFill/>
            <a:ln w="12700">
              <a:solidFill>
                <a:schemeClr val="tx1"/>
              </a:solidFill>
              <a:round/>
              <a:headEnd type="none" w="lg" len="lg"/>
              <a:tailEnd type="stealth" w="lg" len="lg"/>
            </a:ln>
            <a:effectLst/>
          </p:spPr>
          <p:txBody>
            <a:bodyPr/>
            <a:lstStyle/>
            <a:p>
              <a:endParaRPr lang="en-US"/>
            </a:p>
          </p:txBody>
        </p:sp>
        <p:sp>
          <p:nvSpPr>
            <p:cNvPr id="271445" name="Text Box 85"/>
            <p:cNvSpPr txBox="1">
              <a:spLocks noChangeArrowheads="1"/>
            </p:cNvSpPr>
            <p:nvPr/>
          </p:nvSpPr>
          <p:spPr bwMode="auto">
            <a:xfrm>
              <a:off x="1729" y="1795"/>
              <a:ext cx="241"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s2</a:t>
              </a:r>
            </a:p>
          </p:txBody>
        </p:sp>
        <p:sp>
          <p:nvSpPr>
            <p:cNvPr id="271446" name="Line 86"/>
            <p:cNvSpPr>
              <a:spLocks noChangeShapeType="1"/>
            </p:cNvSpPr>
            <p:nvPr/>
          </p:nvSpPr>
          <p:spPr bwMode="auto">
            <a:xfrm>
              <a:off x="1441" y="2842"/>
              <a:ext cx="409" cy="0"/>
            </a:xfrm>
            <a:prstGeom prst="line">
              <a:avLst/>
            </a:prstGeom>
            <a:noFill/>
            <a:ln w="12700">
              <a:solidFill>
                <a:schemeClr val="tx1"/>
              </a:solidFill>
              <a:round/>
              <a:headEnd type="none" w="lg" len="lg"/>
              <a:tailEnd type="stealth" w="lg" len="lg"/>
            </a:ln>
            <a:effectLst/>
          </p:spPr>
          <p:txBody>
            <a:bodyPr/>
            <a:lstStyle/>
            <a:p>
              <a:endParaRPr lang="en-US"/>
            </a:p>
          </p:txBody>
        </p:sp>
        <p:sp>
          <p:nvSpPr>
            <p:cNvPr id="271447" name="Text Box 87"/>
            <p:cNvSpPr txBox="1">
              <a:spLocks noChangeArrowheads="1"/>
            </p:cNvSpPr>
            <p:nvPr/>
          </p:nvSpPr>
          <p:spPr bwMode="auto">
            <a:xfrm>
              <a:off x="1499" y="2797"/>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4</a:t>
              </a:r>
            </a:p>
          </p:txBody>
        </p:sp>
        <p:sp>
          <p:nvSpPr>
            <p:cNvPr id="271448" name="Line 88"/>
            <p:cNvSpPr>
              <a:spLocks noChangeShapeType="1"/>
            </p:cNvSpPr>
            <p:nvPr/>
          </p:nvSpPr>
          <p:spPr bwMode="auto">
            <a:xfrm>
              <a:off x="1237" y="2946"/>
              <a:ext cx="0" cy="328"/>
            </a:xfrm>
            <a:prstGeom prst="line">
              <a:avLst/>
            </a:prstGeom>
            <a:noFill/>
            <a:ln w="12700">
              <a:solidFill>
                <a:schemeClr val="tx1"/>
              </a:solidFill>
              <a:round/>
              <a:headEnd type="none" w="lg" len="lg"/>
              <a:tailEnd type="stealth" w="lg" len="lg"/>
            </a:ln>
            <a:effectLst/>
          </p:spPr>
          <p:txBody>
            <a:bodyPr/>
            <a:lstStyle/>
            <a:p>
              <a:endParaRPr lang="en-US"/>
            </a:p>
          </p:txBody>
        </p:sp>
        <p:sp>
          <p:nvSpPr>
            <p:cNvPr id="271449" name="Text Box 89"/>
            <p:cNvSpPr txBox="1">
              <a:spLocks noChangeArrowheads="1"/>
            </p:cNvSpPr>
            <p:nvPr/>
          </p:nvSpPr>
          <p:spPr bwMode="auto">
            <a:xfrm>
              <a:off x="1273" y="3055"/>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3</a:t>
              </a:r>
            </a:p>
          </p:txBody>
        </p:sp>
        <p:sp>
          <p:nvSpPr>
            <p:cNvPr id="271450" name="Line 90"/>
            <p:cNvSpPr>
              <a:spLocks noChangeShapeType="1"/>
            </p:cNvSpPr>
            <p:nvPr/>
          </p:nvSpPr>
          <p:spPr bwMode="auto">
            <a:xfrm>
              <a:off x="2154" y="2946"/>
              <a:ext cx="0" cy="365"/>
            </a:xfrm>
            <a:prstGeom prst="line">
              <a:avLst/>
            </a:prstGeom>
            <a:noFill/>
            <a:ln w="12700">
              <a:solidFill>
                <a:schemeClr val="tx1"/>
              </a:solidFill>
              <a:round/>
              <a:headEnd type="none" w="lg" len="lg"/>
              <a:tailEnd type="stealth" w="lg" len="lg"/>
            </a:ln>
            <a:effectLst/>
          </p:spPr>
          <p:txBody>
            <a:bodyPr/>
            <a:lstStyle/>
            <a:p>
              <a:endParaRPr lang="en-US"/>
            </a:p>
          </p:txBody>
        </p:sp>
        <p:sp>
          <p:nvSpPr>
            <p:cNvPr id="271451" name="Text Box 91"/>
            <p:cNvSpPr txBox="1">
              <a:spLocks noChangeArrowheads="1"/>
            </p:cNvSpPr>
            <p:nvPr/>
          </p:nvSpPr>
          <p:spPr bwMode="auto">
            <a:xfrm>
              <a:off x="1868" y="3022"/>
              <a:ext cx="204" cy="231"/>
            </a:xfrm>
            <a:prstGeom prst="rect">
              <a:avLst/>
            </a:prstGeom>
            <a:noFill/>
            <a:ln w="12700">
              <a:noFill/>
              <a:miter lim="800000"/>
              <a:headEnd type="none" w="lg" len="lg"/>
              <a:tailEnd type="none" w="lg" len="lg"/>
            </a:ln>
            <a:effectLst/>
          </p:spPr>
          <p:txBody>
            <a:bodyPr wrap="none">
              <a:spAutoFit/>
            </a:bodyPr>
            <a:lstStyle/>
            <a:p>
              <a:r>
                <a:rPr lang="en-US" b="1" i="1"/>
                <a:t>i</a:t>
              </a:r>
              <a:r>
                <a:rPr lang="en-US" b="1" i="1" baseline="-25000"/>
                <a:t>5</a:t>
              </a:r>
            </a:p>
          </p:txBody>
        </p:sp>
        <p:sp>
          <p:nvSpPr>
            <p:cNvPr id="271454" name="Oval 94"/>
            <p:cNvSpPr>
              <a:spLocks noChangeArrowheads="1"/>
            </p:cNvSpPr>
            <p:nvPr/>
          </p:nvSpPr>
          <p:spPr bwMode="auto">
            <a:xfrm>
              <a:off x="1008" y="1928"/>
              <a:ext cx="203" cy="191"/>
            </a:xfrm>
            <a:prstGeom prst="ellipse">
              <a:avLst/>
            </a:prstGeom>
            <a:solidFill>
              <a:srgbClr val="800000">
                <a:alpha val="20000"/>
              </a:srgbClr>
            </a:solidFill>
            <a:ln w="12700">
              <a:solidFill>
                <a:schemeClr val="tx1"/>
              </a:solidFill>
              <a:round/>
              <a:headEnd type="none" w="lg" len="lg"/>
              <a:tailEnd type="none" w="lg" len="lg"/>
            </a:ln>
            <a:effectLst/>
          </p:spPr>
          <p:txBody>
            <a:bodyPr wrap="none" anchor="ctr"/>
            <a:lstStyle/>
            <a:p>
              <a:endParaRPr lang="en-US"/>
            </a:p>
          </p:txBody>
        </p:sp>
        <p:sp>
          <p:nvSpPr>
            <p:cNvPr id="271455" name="Text Box 95"/>
            <p:cNvSpPr txBox="1">
              <a:spLocks noChangeArrowheads="1"/>
            </p:cNvSpPr>
            <p:nvPr/>
          </p:nvSpPr>
          <p:spPr bwMode="auto">
            <a:xfrm>
              <a:off x="864" y="1689"/>
              <a:ext cx="544" cy="231"/>
            </a:xfrm>
            <a:prstGeom prst="rect">
              <a:avLst/>
            </a:prstGeom>
            <a:noFill/>
            <a:ln w="12700">
              <a:noFill/>
              <a:miter lim="800000"/>
              <a:headEnd type="none" w="lg" len="lg"/>
              <a:tailEnd type="none" w="lg" len="lg"/>
            </a:ln>
            <a:effectLst/>
          </p:spPr>
          <p:txBody>
            <a:bodyPr wrap="none">
              <a:spAutoFit/>
            </a:bodyPr>
            <a:lstStyle/>
            <a:p>
              <a:r>
                <a:rPr lang="en-US" b="1"/>
                <a:t>Node a</a:t>
              </a:r>
            </a:p>
          </p:txBody>
        </p:sp>
      </p:grpSp>
      <p:sp>
        <p:nvSpPr>
          <p:cNvPr id="271457" name="Rectangle 97"/>
          <p:cNvSpPr>
            <a:spLocks noGrp="1" noChangeArrowheads="1"/>
          </p:cNvSpPr>
          <p:nvPr>
            <p:ph type="body" sz="half" idx="1"/>
          </p:nvPr>
        </p:nvSpPr>
        <p:spPr>
          <a:xfrm>
            <a:off x="406400" y="1333500"/>
            <a:ext cx="6680200" cy="1409700"/>
          </a:xfrm>
          <a:noFill/>
          <a:ln/>
        </p:spPr>
        <p:txBody>
          <a:bodyPr/>
          <a:lstStyle/>
          <a:p>
            <a:r>
              <a:rPr lang="en-US" sz="2800" b="1"/>
              <a:t>Example2</a:t>
            </a:r>
            <a:r>
              <a:rPr lang="en-US" sz="2800"/>
              <a:t>: using KCL find </a:t>
            </a:r>
            <a:r>
              <a:rPr lang="en-US" sz="2800" b="1" i="1"/>
              <a:t>i</a:t>
            </a:r>
            <a:r>
              <a:rPr lang="en-US" sz="2800" b="1" i="1" baseline="-25000"/>
              <a:t>s1</a:t>
            </a:r>
            <a:r>
              <a:rPr lang="en-US" sz="2800"/>
              <a:t> and </a:t>
            </a:r>
            <a:r>
              <a:rPr lang="en-US" sz="2800" b="1" i="1"/>
              <a:t>i</a:t>
            </a:r>
            <a:r>
              <a:rPr lang="en-US" sz="2800" b="1" i="1" baseline="-25000"/>
              <a:t>s2</a:t>
            </a:r>
          </a:p>
          <a:p>
            <a:pPr lvl="1"/>
            <a:r>
              <a:rPr lang="en-US" sz="2400" b="1" i="1"/>
              <a:t>i</a:t>
            </a:r>
            <a:r>
              <a:rPr lang="en-US" sz="2400" b="1" i="1" baseline="-25000"/>
              <a:t>3</a:t>
            </a:r>
            <a:r>
              <a:rPr lang="en-US" sz="2400" b="1" i="1"/>
              <a:t> = </a:t>
            </a:r>
            <a:r>
              <a:rPr lang="en-US" sz="2400"/>
              <a:t>2A, </a:t>
            </a:r>
            <a:r>
              <a:rPr lang="en-US" sz="2400" b="1" i="1"/>
              <a:t>i</a:t>
            </a:r>
            <a:r>
              <a:rPr lang="en-US" sz="2400" b="1" i="1" baseline="-25000"/>
              <a:t>5</a:t>
            </a:r>
            <a:r>
              <a:rPr lang="en-US" sz="2400"/>
              <a:t> = 0A, </a:t>
            </a:r>
            <a:r>
              <a:rPr lang="en-US" sz="2400" b="1" i="1"/>
              <a:t>i</a:t>
            </a:r>
            <a:r>
              <a:rPr lang="en-US" sz="2400" b="1" i="1" baseline="-25000"/>
              <a:t>2</a:t>
            </a:r>
            <a:r>
              <a:rPr lang="en-US" sz="2400"/>
              <a:t> = 3A, </a:t>
            </a:r>
            <a:r>
              <a:rPr lang="en-US" sz="2400" b="1" i="1"/>
              <a:t>i</a:t>
            </a:r>
            <a:r>
              <a:rPr lang="en-US" sz="2400" b="1" i="1" baseline="-25000"/>
              <a:t>4</a:t>
            </a:r>
            <a:r>
              <a:rPr lang="en-US" sz="2400"/>
              <a:t> = 1A</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ECEN 301</a:t>
            </a:r>
          </a:p>
        </p:txBody>
      </p:sp>
      <p:sp>
        <p:nvSpPr>
          <p:cNvPr id="6" name="Footer Placeholder 5"/>
          <p:cNvSpPr>
            <a:spLocks noGrp="1"/>
          </p:cNvSpPr>
          <p:nvPr>
            <p:ph type="ftr" sz="quarter" idx="11"/>
          </p:nvPr>
        </p:nvSpPr>
        <p:spPr/>
        <p:txBody>
          <a:bodyPr/>
          <a:lstStyle/>
          <a:p>
            <a:r>
              <a:rPr lang="en-US"/>
              <a:t>Discussion #2 – Kirchhoff’s Laws</a:t>
            </a:r>
          </a:p>
        </p:txBody>
      </p:sp>
      <p:sp>
        <p:nvSpPr>
          <p:cNvPr id="7" name="Slide Number Placeholder 6"/>
          <p:cNvSpPr>
            <a:spLocks noGrp="1"/>
          </p:cNvSpPr>
          <p:nvPr>
            <p:ph type="sldNum" sz="quarter" idx="12"/>
          </p:nvPr>
        </p:nvSpPr>
        <p:spPr/>
        <p:txBody>
          <a:bodyPr/>
          <a:lstStyle/>
          <a:p>
            <a:pPr lvl="1"/>
            <a:fld id="{C6B5711C-2E3D-4B15-994A-FE2C4BC28467}" type="slidenum">
              <a:rPr lang="en-US"/>
              <a:pPr lvl="1"/>
              <a:t>19</a:t>
            </a:fld>
            <a:endParaRPr lang="en-US"/>
          </a:p>
        </p:txBody>
      </p:sp>
      <p:sp>
        <p:nvSpPr>
          <p:cNvPr id="273410" name="Rectangle 2"/>
          <p:cNvSpPr>
            <a:spLocks noGrp="1" noChangeArrowheads="1"/>
          </p:cNvSpPr>
          <p:nvPr>
            <p:ph type="title"/>
          </p:nvPr>
        </p:nvSpPr>
        <p:spPr/>
        <p:txBody>
          <a:bodyPr/>
          <a:lstStyle/>
          <a:p>
            <a:r>
              <a:rPr lang="en-US"/>
              <a:t>Voltage</a:t>
            </a:r>
          </a:p>
        </p:txBody>
      </p:sp>
      <p:sp>
        <p:nvSpPr>
          <p:cNvPr id="273411" name="Rectangle 3"/>
          <p:cNvSpPr>
            <a:spLocks noGrp="1" noChangeArrowheads="1"/>
          </p:cNvSpPr>
          <p:nvPr>
            <p:ph type="body" sz="half" idx="1"/>
          </p:nvPr>
        </p:nvSpPr>
        <p:spPr>
          <a:xfrm>
            <a:off x="406400" y="1333500"/>
            <a:ext cx="7899400" cy="3009900"/>
          </a:xfrm>
        </p:spPr>
        <p:txBody>
          <a:bodyPr/>
          <a:lstStyle/>
          <a:p>
            <a:r>
              <a:rPr lang="en-US" sz="2800"/>
              <a:t>Moving charges in order to produce a current requires work</a:t>
            </a:r>
          </a:p>
          <a:p>
            <a:r>
              <a:rPr lang="en-US" sz="2800" b="1" u="sng"/>
              <a:t>Voltage</a:t>
            </a:r>
            <a:r>
              <a:rPr lang="en-US" sz="2800"/>
              <a:t>: the work (energy) required to move a unit charge between two points</a:t>
            </a:r>
          </a:p>
          <a:p>
            <a:r>
              <a:rPr lang="en-US" sz="2800" b="1" u="sng"/>
              <a:t>Volt (V)</a:t>
            </a:r>
            <a:r>
              <a:rPr lang="en-US" sz="2800"/>
              <a:t>: the basic unit of voltage (named after Alessandro Volta)</a:t>
            </a:r>
          </a:p>
        </p:txBody>
      </p:sp>
      <p:sp>
        <p:nvSpPr>
          <p:cNvPr id="273414" name="Text Box 6"/>
          <p:cNvSpPr txBox="1">
            <a:spLocks noChangeArrowheads="1"/>
          </p:cNvSpPr>
          <p:nvPr/>
        </p:nvSpPr>
        <p:spPr bwMode="auto">
          <a:xfrm>
            <a:off x="2209800" y="4679950"/>
            <a:ext cx="4152900" cy="654050"/>
          </a:xfrm>
          <a:prstGeom prst="rect">
            <a:avLst/>
          </a:prstGeom>
          <a:solidFill>
            <a:srgbClr val="8495A9">
              <a:alpha val="50000"/>
            </a:srgbClr>
          </a:solidFill>
          <a:ln w="12700">
            <a:solidFill>
              <a:schemeClr val="tx1"/>
            </a:solidFill>
            <a:miter lim="800000"/>
            <a:headEnd type="none" w="lg" len="lg"/>
            <a:tailEnd type="none" w="lg" len="lg"/>
          </a:ln>
          <a:effectLst/>
        </p:spPr>
        <p:txBody>
          <a:bodyPr>
            <a:spAutoFit/>
          </a:bodyPr>
          <a:lstStyle/>
          <a:p>
            <a:pPr algn="l"/>
            <a:r>
              <a:rPr lang="en-US" b="1" u="sng"/>
              <a:t>Volt (V)</a:t>
            </a:r>
            <a:r>
              <a:rPr lang="en-US"/>
              <a:t>: voltage unit. </a:t>
            </a:r>
          </a:p>
          <a:p>
            <a:pPr algn="l"/>
            <a:r>
              <a:rPr lang="en-US"/>
              <a:t>	1 Volt = 1 joule/coulomb (J/C)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ECEN 301</a:t>
            </a:r>
          </a:p>
        </p:txBody>
      </p:sp>
      <p:sp>
        <p:nvSpPr>
          <p:cNvPr id="5" name="Footer Placeholder 4"/>
          <p:cNvSpPr>
            <a:spLocks noGrp="1"/>
          </p:cNvSpPr>
          <p:nvPr>
            <p:ph type="ftr" sz="quarter" idx="11"/>
          </p:nvPr>
        </p:nvSpPr>
        <p:spPr/>
        <p:txBody>
          <a:bodyPr/>
          <a:lstStyle/>
          <a:p>
            <a:r>
              <a:rPr lang="en-US"/>
              <a:t>Discussion #2 – Kirchhoff’s Laws</a:t>
            </a:r>
          </a:p>
        </p:txBody>
      </p:sp>
      <p:sp>
        <p:nvSpPr>
          <p:cNvPr id="6" name="Slide Number Placeholder 5"/>
          <p:cNvSpPr>
            <a:spLocks noGrp="1"/>
          </p:cNvSpPr>
          <p:nvPr>
            <p:ph type="sldNum" sz="quarter" idx="12"/>
          </p:nvPr>
        </p:nvSpPr>
        <p:spPr/>
        <p:txBody>
          <a:bodyPr/>
          <a:lstStyle/>
          <a:p>
            <a:pPr lvl="1"/>
            <a:fld id="{D9DCFFA7-FEF4-4F1C-ADBE-265828BA5803}" type="slidenum">
              <a:rPr lang="en-US"/>
              <a:pPr lvl="1"/>
              <a:t>2</a:t>
            </a:fld>
            <a:endParaRPr lang="en-US"/>
          </a:p>
        </p:txBody>
      </p:sp>
      <p:sp>
        <p:nvSpPr>
          <p:cNvPr id="299010" name="Rectangle 2"/>
          <p:cNvSpPr>
            <a:spLocks noGrp="1" noChangeArrowheads="1"/>
          </p:cNvSpPr>
          <p:nvPr>
            <p:ph type="title"/>
          </p:nvPr>
        </p:nvSpPr>
        <p:spPr/>
        <p:txBody>
          <a:bodyPr/>
          <a:lstStyle/>
          <a:p>
            <a:r>
              <a:rPr lang="en-US"/>
              <a:t>Divine Source</a:t>
            </a:r>
          </a:p>
        </p:txBody>
      </p:sp>
      <p:sp>
        <p:nvSpPr>
          <p:cNvPr id="299011" name="Rectangle 3"/>
          <p:cNvSpPr>
            <a:spLocks noGrp="1" noChangeArrowheads="1"/>
          </p:cNvSpPr>
          <p:nvPr>
            <p:ph type="body" idx="1"/>
          </p:nvPr>
        </p:nvSpPr>
        <p:spPr>
          <a:xfrm>
            <a:off x="406400" y="1333500"/>
            <a:ext cx="8356600" cy="2628900"/>
          </a:xfrm>
          <a:solidFill>
            <a:srgbClr val="FFFFFF"/>
          </a:solidFill>
          <a:ln>
            <a:solidFill>
              <a:schemeClr val="tx1"/>
            </a:solidFill>
          </a:ln>
        </p:spPr>
        <p:txBody>
          <a:bodyPr/>
          <a:lstStyle/>
          <a:p>
            <a:pPr>
              <a:lnSpc>
                <a:spcPct val="90000"/>
              </a:lnSpc>
              <a:buFont typeface="Monotype Sorts" pitchFamily="2" charset="2"/>
              <a:buNone/>
            </a:pPr>
            <a:r>
              <a:rPr lang="en-US" sz="2800" b="1" u="sng"/>
              <a:t>2 Nephi 25:26</a:t>
            </a:r>
          </a:p>
          <a:p>
            <a:pPr>
              <a:lnSpc>
                <a:spcPct val="90000"/>
              </a:lnSpc>
              <a:buFont typeface="Monotype Sorts" pitchFamily="2" charset="2"/>
              <a:buNone/>
            </a:pPr>
            <a:r>
              <a:rPr lang="en-US" sz="2800"/>
              <a:t>  26 And we talk of Christ, we rejoice in Christ, we preach of Christ, we prophesy of Christ, and we write according to our prophecies, that our children may know to what </a:t>
            </a:r>
            <a:r>
              <a:rPr lang="en-US" sz="2800" b="1"/>
              <a:t>source</a:t>
            </a:r>
            <a:r>
              <a:rPr lang="en-US" sz="2800"/>
              <a:t> they may look for a remission of their sins.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ate Placeholder 3"/>
          <p:cNvSpPr>
            <a:spLocks noGrp="1"/>
          </p:cNvSpPr>
          <p:nvPr>
            <p:ph type="dt" sz="half" idx="10"/>
          </p:nvPr>
        </p:nvSpPr>
        <p:spPr/>
        <p:txBody>
          <a:bodyPr/>
          <a:lstStyle/>
          <a:p>
            <a:r>
              <a:rPr lang="en-US"/>
              <a:t>ECEN 301</a:t>
            </a:r>
          </a:p>
        </p:txBody>
      </p:sp>
      <p:sp>
        <p:nvSpPr>
          <p:cNvPr id="21" name="Footer Placeholder 4"/>
          <p:cNvSpPr>
            <a:spLocks noGrp="1"/>
          </p:cNvSpPr>
          <p:nvPr>
            <p:ph type="ftr" sz="quarter" idx="11"/>
          </p:nvPr>
        </p:nvSpPr>
        <p:spPr/>
        <p:txBody>
          <a:bodyPr/>
          <a:lstStyle/>
          <a:p>
            <a:r>
              <a:rPr lang="en-US"/>
              <a:t>Discussion #2 – Kirchhoff’s Laws</a:t>
            </a:r>
          </a:p>
        </p:txBody>
      </p:sp>
      <p:sp>
        <p:nvSpPr>
          <p:cNvPr id="22" name="Slide Number Placeholder 5"/>
          <p:cNvSpPr>
            <a:spLocks noGrp="1"/>
          </p:cNvSpPr>
          <p:nvPr>
            <p:ph type="sldNum" sz="quarter" idx="12"/>
          </p:nvPr>
        </p:nvSpPr>
        <p:spPr/>
        <p:txBody>
          <a:bodyPr/>
          <a:lstStyle/>
          <a:p>
            <a:pPr lvl="1"/>
            <a:fld id="{107E414F-63D8-4A3E-8707-D9364425D2A5}" type="slidenum">
              <a:rPr lang="en-US"/>
              <a:pPr lvl="1"/>
              <a:t>20</a:t>
            </a:fld>
            <a:endParaRPr lang="en-US"/>
          </a:p>
        </p:txBody>
      </p:sp>
      <p:sp>
        <p:nvSpPr>
          <p:cNvPr id="275458" name="Rectangle 2"/>
          <p:cNvSpPr>
            <a:spLocks noGrp="1" noChangeArrowheads="1"/>
          </p:cNvSpPr>
          <p:nvPr>
            <p:ph type="title"/>
          </p:nvPr>
        </p:nvSpPr>
        <p:spPr/>
        <p:txBody>
          <a:bodyPr/>
          <a:lstStyle/>
          <a:p>
            <a:r>
              <a:rPr lang="en-US"/>
              <a:t>Voltage</a:t>
            </a:r>
          </a:p>
        </p:txBody>
      </p:sp>
      <p:sp>
        <p:nvSpPr>
          <p:cNvPr id="275459" name="Rectangle 3"/>
          <p:cNvSpPr>
            <a:spLocks noGrp="1" noChangeArrowheads="1"/>
          </p:cNvSpPr>
          <p:nvPr>
            <p:ph type="body" idx="1"/>
          </p:nvPr>
        </p:nvSpPr>
        <p:spPr>
          <a:xfrm>
            <a:off x="406400" y="1333500"/>
            <a:ext cx="8356600" cy="2476500"/>
          </a:xfrm>
        </p:spPr>
        <p:txBody>
          <a:bodyPr/>
          <a:lstStyle/>
          <a:p>
            <a:r>
              <a:rPr lang="en-US" sz="2800"/>
              <a:t>Voltage is also called </a:t>
            </a:r>
            <a:r>
              <a:rPr lang="en-US" sz="2800" b="1"/>
              <a:t>potential difference</a:t>
            </a:r>
          </a:p>
          <a:p>
            <a:pPr lvl="1"/>
            <a:r>
              <a:rPr lang="en-US" sz="2400"/>
              <a:t>Very similar to gravitational potential energy</a:t>
            </a:r>
          </a:p>
          <a:p>
            <a:pPr lvl="1"/>
            <a:r>
              <a:rPr lang="en-US" sz="2400"/>
              <a:t>Voltages are </a:t>
            </a:r>
            <a:r>
              <a:rPr lang="en-US" sz="2400" b="1"/>
              <a:t>relative</a:t>
            </a:r>
          </a:p>
          <a:p>
            <a:pPr lvl="2"/>
            <a:r>
              <a:rPr lang="en-US" sz="2000"/>
              <a:t> voltage at one node is measured </a:t>
            </a:r>
            <a:r>
              <a:rPr lang="en-US" sz="2000" i="1"/>
              <a:t>relative </a:t>
            </a:r>
            <a:r>
              <a:rPr lang="en-US" sz="2000"/>
              <a:t>to the voltage at another node</a:t>
            </a:r>
          </a:p>
          <a:p>
            <a:pPr lvl="2"/>
            <a:r>
              <a:rPr lang="en-US" sz="2000"/>
              <a:t>Convenient to set the </a:t>
            </a:r>
            <a:r>
              <a:rPr lang="en-US" sz="2000" b="1"/>
              <a:t>reference voltage </a:t>
            </a:r>
            <a:r>
              <a:rPr lang="en-US" sz="2000"/>
              <a:t>to be zero</a:t>
            </a:r>
            <a:endParaRPr lang="en-US" sz="2000" b="1"/>
          </a:p>
        </p:txBody>
      </p:sp>
      <p:grpSp>
        <p:nvGrpSpPr>
          <p:cNvPr id="275480" name="Group 24"/>
          <p:cNvGrpSpPr>
            <a:grpSpLocks/>
          </p:cNvGrpSpPr>
          <p:nvPr/>
        </p:nvGrpSpPr>
        <p:grpSpPr bwMode="auto">
          <a:xfrm>
            <a:off x="685800" y="3962400"/>
            <a:ext cx="2533650" cy="1479550"/>
            <a:chOff x="434" y="2784"/>
            <a:chExt cx="1596" cy="932"/>
          </a:xfrm>
        </p:grpSpPr>
        <p:sp>
          <p:nvSpPr>
            <p:cNvPr id="275461" name="Text Box 5"/>
            <p:cNvSpPr txBox="1">
              <a:spLocks noChangeArrowheads="1"/>
            </p:cNvSpPr>
            <p:nvPr/>
          </p:nvSpPr>
          <p:spPr bwMode="auto">
            <a:xfrm rot="16200000">
              <a:off x="752" y="3280"/>
              <a:ext cx="224" cy="288"/>
            </a:xfrm>
            <a:prstGeom prst="rect">
              <a:avLst/>
            </a:prstGeom>
            <a:noFill/>
            <a:ln w="12700">
              <a:noFill/>
              <a:miter lim="800000"/>
              <a:headEnd type="none" w="lg" len="lg"/>
              <a:tailEnd type="none" w="lg" len="lg"/>
            </a:ln>
            <a:effectLst/>
          </p:spPr>
          <p:txBody>
            <a:bodyPr wrap="none">
              <a:spAutoFit/>
            </a:bodyPr>
            <a:lstStyle/>
            <a:p>
              <a:r>
                <a:rPr lang="en-US" sz="2400"/>
                <a:t>+</a:t>
              </a:r>
            </a:p>
          </p:txBody>
        </p:sp>
        <p:sp>
          <p:nvSpPr>
            <p:cNvPr id="275463" name="Line 7"/>
            <p:cNvSpPr>
              <a:spLocks noChangeShapeType="1"/>
            </p:cNvSpPr>
            <p:nvPr/>
          </p:nvSpPr>
          <p:spPr bwMode="auto">
            <a:xfrm rot="16200000" flipV="1">
              <a:off x="869" y="3113"/>
              <a:ext cx="0" cy="220"/>
            </a:xfrm>
            <a:prstGeom prst="line">
              <a:avLst/>
            </a:prstGeom>
            <a:noFill/>
            <a:ln w="12700">
              <a:solidFill>
                <a:schemeClr val="tx1"/>
              </a:solidFill>
              <a:round/>
              <a:headEnd type="none" w="lg" len="lg"/>
              <a:tailEnd type="none" w="lg" len="lg"/>
            </a:ln>
            <a:effectLst/>
          </p:spPr>
          <p:txBody>
            <a:bodyPr/>
            <a:lstStyle/>
            <a:p>
              <a:endParaRPr lang="en-US"/>
            </a:p>
          </p:txBody>
        </p:sp>
        <p:sp>
          <p:nvSpPr>
            <p:cNvPr id="275464" name="Line 8"/>
            <p:cNvSpPr>
              <a:spLocks noChangeShapeType="1"/>
            </p:cNvSpPr>
            <p:nvPr/>
          </p:nvSpPr>
          <p:spPr bwMode="auto">
            <a:xfrm rot="16200000" flipV="1">
              <a:off x="1552" y="3104"/>
              <a:ext cx="0" cy="237"/>
            </a:xfrm>
            <a:prstGeom prst="line">
              <a:avLst/>
            </a:prstGeom>
            <a:noFill/>
            <a:ln w="12700">
              <a:solidFill>
                <a:schemeClr val="tx1"/>
              </a:solidFill>
              <a:round/>
              <a:headEnd type="none" w="lg" len="lg"/>
              <a:tailEnd type="none" w="lg" len="lg"/>
            </a:ln>
            <a:effectLst/>
          </p:spPr>
          <p:txBody>
            <a:bodyPr/>
            <a:lstStyle/>
            <a:p>
              <a:endParaRPr lang="en-US"/>
            </a:p>
          </p:txBody>
        </p:sp>
        <p:sp>
          <p:nvSpPr>
            <p:cNvPr id="275465" name="Oval 9"/>
            <p:cNvSpPr>
              <a:spLocks noChangeArrowheads="1"/>
            </p:cNvSpPr>
            <p:nvPr/>
          </p:nvSpPr>
          <p:spPr bwMode="auto">
            <a:xfrm rot="16200000">
              <a:off x="690" y="3189"/>
              <a:ext cx="66" cy="7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75466" name="Oval 10"/>
            <p:cNvSpPr>
              <a:spLocks noChangeArrowheads="1"/>
            </p:cNvSpPr>
            <p:nvPr/>
          </p:nvSpPr>
          <p:spPr bwMode="auto">
            <a:xfrm rot="16200000">
              <a:off x="1671" y="3187"/>
              <a:ext cx="67" cy="7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75467" name="Rectangle 11"/>
            <p:cNvSpPr>
              <a:spLocks noChangeArrowheads="1"/>
            </p:cNvSpPr>
            <p:nvPr/>
          </p:nvSpPr>
          <p:spPr bwMode="auto">
            <a:xfrm rot="16200000">
              <a:off x="1132" y="2996"/>
              <a:ext cx="147" cy="454"/>
            </a:xfrm>
            <a:prstGeom prst="rect">
              <a:avLst/>
            </a:prstGeom>
            <a:solidFill>
              <a:srgbClr val="8495A9"/>
            </a:solidFill>
            <a:ln w="12700">
              <a:solidFill>
                <a:schemeClr val="tx1"/>
              </a:solidFill>
              <a:miter lim="800000"/>
              <a:headEnd type="none" w="lg" len="lg"/>
              <a:tailEnd type="none" w="lg" len="lg"/>
            </a:ln>
            <a:effectLst/>
          </p:spPr>
          <p:txBody>
            <a:bodyPr wrap="none" anchor="ctr"/>
            <a:lstStyle/>
            <a:p>
              <a:endParaRPr lang="en-US"/>
            </a:p>
          </p:txBody>
        </p:sp>
        <p:sp>
          <p:nvSpPr>
            <p:cNvPr id="275470" name="Text Box 14"/>
            <p:cNvSpPr txBox="1">
              <a:spLocks noChangeArrowheads="1"/>
            </p:cNvSpPr>
            <p:nvPr/>
          </p:nvSpPr>
          <p:spPr bwMode="auto">
            <a:xfrm>
              <a:off x="1008" y="3466"/>
              <a:ext cx="440" cy="250"/>
            </a:xfrm>
            <a:prstGeom prst="rect">
              <a:avLst/>
            </a:prstGeom>
            <a:noFill/>
            <a:ln w="12700">
              <a:noFill/>
              <a:miter lim="800000"/>
              <a:headEnd type="none" w="lg" len="lg"/>
              <a:tailEnd type="none" w="lg" len="lg"/>
            </a:ln>
            <a:effectLst/>
          </p:spPr>
          <p:txBody>
            <a:bodyPr>
              <a:spAutoFit/>
            </a:bodyPr>
            <a:lstStyle/>
            <a:p>
              <a:r>
                <a:rPr lang="en-US" sz="2000" b="1"/>
                <a:t>v</a:t>
              </a:r>
              <a:r>
                <a:rPr lang="en-US" sz="2000" b="1" baseline="-25000"/>
                <a:t>ab</a:t>
              </a:r>
            </a:p>
          </p:txBody>
        </p:sp>
        <p:sp>
          <p:nvSpPr>
            <p:cNvPr id="275474" name="Text Box 18"/>
            <p:cNvSpPr txBox="1">
              <a:spLocks noChangeArrowheads="1"/>
            </p:cNvSpPr>
            <p:nvPr/>
          </p:nvSpPr>
          <p:spPr bwMode="auto">
            <a:xfrm>
              <a:off x="1436" y="3216"/>
              <a:ext cx="196" cy="250"/>
            </a:xfrm>
            <a:prstGeom prst="rect">
              <a:avLst/>
            </a:prstGeom>
            <a:noFill/>
            <a:ln w="12700">
              <a:noFill/>
              <a:miter lim="800000"/>
              <a:headEnd type="none" w="lg" len="lg"/>
              <a:tailEnd type="none" w="lg" len="lg"/>
            </a:ln>
            <a:effectLst/>
          </p:spPr>
          <p:txBody>
            <a:bodyPr wrap="none">
              <a:spAutoFit/>
            </a:bodyPr>
            <a:lstStyle/>
            <a:p>
              <a:r>
                <a:rPr lang="en-US" sz="2000"/>
                <a:t>_</a:t>
              </a:r>
            </a:p>
          </p:txBody>
        </p:sp>
        <p:sp>
          <p:nvSpPr>
            <p:cNvPr id="275475" name="Text Box 19"/>
            <p:cNvSpPr txBox="1">
              <a:spLocks noChangeArrowheads="1"/>
            </p:cNvSpPr>
            <p:nvPr/>
          </p:nvSpPr>
          <p:spPr bwMode="auto">
            <a:xfrm>
              <a:off x="434" y="3072"/>
              <a:ext cx="188" cy="231"/>
            </a:xfrm>
            <a:prstGeom prst="rect">
              <a:avLst/>
            </a:prstGeom>
            <a:noFill/>
            <a:ln w="12700">
              <a:noFill/>
              <a:miter lim="800000"/>
              <a:headEnd type="none" w="lg" len="lg"/>
              <a:tailEnd type="none" w="lg" len="lg"/>
            </a:ln>
            <a:effectLst/>
          </p:spPr>
          <p:txBody>
            <a:bodyPr wrap="none">
              <a:spAutoFit/>
            </a:bodyPr>
            <a:lstStyle/>
            <a:p>
              <a:r>
                <a:rPr lang="en-US" b="1"/>
                <a:t>a</a:t>
              </a:r>
            </a:p>
          </p:txBody>
        </p:sp>
        <p:sp>
          <p:nvSpPr>
            <p:cNvPr id="275476" name="Text Box 20"/>
            <p:cNvSpPr txBox="1">
              <a:spLocks noChangeArrowheads="1"/>
            </p:cNvSpPr>
            <p:nvPr/>
          </p:nvSpPr>
          <p:spPr bwMode="auto">
            <a:xfrm>
              <a:off x="1834" y="3107"/>
              <a:ext cx="196" cy="231"/>
            </a:xfrm>
            <a:prstGeom prst="rect">
              <a:avLst/>
            </a:prstGeom>
            <a:noFill/>
            <a:ln w="12700">
              <a:noFill/>
              <a:miter lim="800000"/>
              <a:headEnd type="none" w="lg" len="lg"/>
              <a:tailEnd type="none" w="lg" len="lg"/>
            </a:ln>
            <a:effectLst/>
          </p:spPr>
          <p:txBody>
            <a:bodyPr wrap="none">
              <a:spAutoFit/>
            </a:bodyPr>
            <a:lstStyle/>
            <a:p>
              <a:r>
                <a:rPr lang="en-US" b="1"/>
                <a:t>b</a:t>
              </a:r>
            </a:p>
          </p:txBody>
        </p:sp>
        <p:sp>
          <p:nvSpPr>
            <p:cNvPr id="275477" name="Text Box 21"/>
            <p:cNvSpPr txBox="1">
              <a:spLocks noChangeArrowheads="1"/>
            </p:cNvSpPr>
            <p:nvPr/>
          </p:nvSpPr>
          <p:spPr bwMode="auto">
            <a:xfrm>
              <a:off x="759" y="2832"/>
              <a:ext cx="196" cy="250"/>
            </a:xfrm>
            <a:prstGeom prst="rect">
              <a:avLst/>
            </a:prstGeom>
            <a:noFill/>
            <a:ln w="12700">
              <a:noFill/>
              <a:miter lim="800000"/>
              <a:headEnd type="none" w="lg" len="lg"/>
              <a:tailEnd type="none" w="lg" len="lg"/>
            </a:ln>
            <a:effectLst/>
          </p:spPr>
          <p:txBody>
            <a:bodyPr wrap="none">
              <a:spAutoFit/>
            </a:bodyPr>
            <a:lstStyle/>
            <a:p>
              <a:r>
                <a:rPr lang="en-US" sz="2000"/>
                <a:t>_</a:t>
              </a:r>
            </a:p>
          </p:txBody>
        </p:sp>
        <p:sp>
          <p:nvSpPr>
            <p:cNvPr id="275478" name="Text Box 22"/>
            <p:cNvSpPr txBox="1">
              <a:spLocks noChangeArrowheads="1"/>
            </p:cNvSpPr>
            <p:nvPr/>
          </p:nvSpPr>
          <p:spPr bwMode="auto">
            <a:xfrm rot="16200000">
              <a:off x="1424" y="2893"/>
              <a:ext cx="224" cy="288"/>
            </a:xfrm>
            <a:prstGeom prst="rect">
              <a:avLst/>
            </a:prstGeom>
            <a:noFill/>
            <a:ln w="12700">
              <a:noFill/>
              <a:miter lim="800000"/>
              <a:headEnd type="none" w="lg" len="lg"/>
              <a:tailEnd type="none" w="lg" len="lg"/>
            </a:ln>
            <a:effectLst/>
          </p:spPr>
          <p:txBody>
            <a:bodyPr wrap="none">
              <a:spAutoFit/>
            </a:bodyPr>
            <a:lstStyle/>
            <a:p>
              <a:r>
                <a:rPr lang="en-US" sz="2400"/>
                <a:t>+</a:t>
              </a:r>
            </a:p>
          </p:txBody>
        </p:sp>
        <p:sp>
          <p:nvSpPr>
            <p:cNvPr id="275479" name="Text Box 23"/>
            <p:cNvSpPr txBox="1">
              <a:spLocks noChangeArrowheads="1"/>
            </p:cNvSpPr>
            <p:nvPr/>
          </p:nvSpPr>
          <p:spPr bwMode="auto">
            <a:xfrm>
              <a:off x="1000" y="2784"/>
              <a:ext cx="440" cy="250"/>
            </a:xfrm>
            <a:prstGeom prst="rect">
              <a:avLst/>
            </a:prstGeom>
            <a:noFill/>
            <a:ln w="12700">
              <a:noFill/>
              <a:miter lim="800000"/>
              <a:headEnd type="none" w="lg" len="lg"/>
              <a:tailEnd type="none" w="lg" len="lg"/>
            </a:ln>
            <a:effectLst/>
          </p:spPr>
          <p:txBody>
            <a:bodyPr>
              <a:spAutoFit/>
            </a:bodyPr>
            <a:lstStyle/>
            <a:p>
              <a:r>
                <a:rPr lang="en-US" sz="2000" b="1"/>
                <a:t>v</a:t>
              </a:r>
              <a:r>
                <a:rPr lang="en-US" sz="2000" b="1" baseline="-25000"/>
                <a:t>ba</a:t>
              </a:r>
            </a:p>
          </p:txBody>
        </p:sp>
      </p:grpSp>
      <p:sp>
        <p:nvSpPr>
          <p:cNvPr id="275481" name="Text Box 25"/>
          <p:cNvSpPr txBox="1">
            <a:spLocks noChangeArrowheads="1"/>
          </p:cNvSpPr>
          <p:nvPr/>
        </p:nvSpPr>
        <p:spPr bwMode="auto">
          <a:xfrm>
            <a:off x="4038600" y="4267200"/>
            <a:ext cx="4432300" cy="1752600"/>
          </a:xfrm>
          <a:prstGeom prst="rect">
            <a:avLst/>
          </a:prstGeom>
          <a:solidFill>
            <a:srgbClr val="8495A9">
              <a:alpha val="50000"/>
            </a:srgbClr>
          </a:solidFill>
          <a:ln w="12700">
            <a:solidFill>
              <a:schemeClr val="tx1"/>
            </a:solidFill>
            <a:miter lim="800000"/>
            <a:headEnd type="none" w="lg" len="lg"/>
            <a:tailEnd type="none" w="lg" len="lg"/>
          </a:ln>
          <a:effectLst/>
        </p:spPr>
        <p:txBody>
          <a:bodyPr>
            <a:spAutoFit/>
          </a:bodyPr>
          <a:lstStyle/>
          <a:p>
            <a:pPr algn="l"/>
            <a:r>
              <a:rPr lang="en-US" b="1"/>
              <a:t>v</a:t>
            </a:r>
            <a:r>
              <a:rPr lang="en-US" b="1" baseline="-25000"/>
              <a:t>ab</a:t>
            </a:r>
            <a:r>
              <a:rPr lang="en-US" b="1"/>
              <a:t> </a:t>
            </a:r>
            <a:r>
              <a:rPr lang="en-US"/>
              <a:t>=&gt; the work required to move a positive charge from terminal </a:t>
            </a:r>
            <a:r>
              <a:rPr lang="en-US" b="1"/>
              <a:t>a</a:t>
            </a:r>
            <a:r>
              <a:rPr lang="en-US"/>
              <a:t> to terminal </a:t>
            </a:r>
            <a:r>
              <a:rPr lang="en-US" b="1"/>
              <a:t>b</a:t>
            </a:r>
          </a:p>
          <a:p>
            <a:pPr algn="l"/>
            <a:r>
              <a:rPr lang="en-US" b="1"/>
              <a:t>v</a:t>
            </a:r>
            <a:r>
              <a:rPr lang="en-US" b="1" baseline="-25000"/>
              <a:t>ba</a:t>
            </a:r>
            <a:r>
              <a:rPr lang="en-US" b="1"/>
              <a:t> </a:t>
            </a:r>
            <a:r>
              <a:rPr lang="en-US"/>
              <a:t>=&gt; the work required to move a positive charge from terminal </a:t>
            </a:r>
            <a:r>
              <a:rPr lang="en-US" b="1"/>
              <a:t>b</a:t>
            </a:r>
            <a:r>
              <a:rPr lang="en-US"/>
              <a:t> to terminal </a:t>
            </a:r>
            <a:r>
              <a:rPr lang="en-US" b="1"/>
              <a:t>a</a:t>
            </a:r>
          </a:p>
          <a:p>
            <a:pPr algn="l"/>
            <a:endParaRPr lang="en-US"/>
          </a:p>
          <a:p>
            <a:r>
              <a:rPr lang="en-US" b="1"/>
              <a:t>v</a:t>
            </a:r>
            <a:r>
              <a:rPr lang="en-US" b="1" baseline="-25000"/>
              <a:t>ba</a:t>
            </a:r>
            <a:r>
              <a:rPr lang="en-US" b="1"/>
              <a:t> = - v</a:t>
            </a:r>
            <a:r>
              <a:rPr lang="en-US" b="1" baseline="-25000"/>
              <a:t>ab</a:t>
            </a:r>
          </a:p>
        </p:txBody>
      </p:sp>
      <p:sp>
        <p:nvSpPr>
          <p:cNvPr id="275482" name="Text Box 26"/>
          <p:cNvSpPr txBox="1">
            <a:spLocks noChangeArrowheads="1"/>
          </p:cNvSpPr>
          <p:nvPr/>
        </p:nvSpPr>
        <p:spPr bwMode="auto">
          <a:xfrm>
            <a:off x="1219200" y="5640388"/>
            <a:ext cx="1376363" cy="379412"/>
          </a:xfrm>
          <a:prstGeom prst="rect">
            <a:avLst/>
          </a:prstGeom>
          <a:solidFill>
            <a:srgbClr val="ACA964">
              <a:alpha val="20000"/>
            </a:srgbClr>
          </a:solidFill>
          <a:ln w="12700">
            <a:solidFill>
              <a:schemeClr val="tx1"/>
            </a:solidFill>
            <a:miter lim="800000"/>
            <a:headEnd type="none" w="lg" len="lg"/>
            <a:tailEnd type="none" w="lg" len="lg"/>
          </a:ln>
          <a:effectLst/>
        </p:spPr>
        <p:txBody>
          <a:bodyPr wrap="none">
            <a:spAutoFit/>
          </a:bodyPr>
          <a:lstStyle/>
          <a:p>
            <a:r>
              <a:rPr lang="en-US" b="1"/>
              <a:t>v</a:t>
            </a:r>
            <a:r>
              <a:rPr lang="en-US" b="1" baseline="-25000"/>
              <a:t>ab</a:t>
            </a:r>
            <a:r>
              <a:rPr lang="en-US" b="1"/>
              <a:t> = va - vb</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Date Placeholder 3"/>
          <p:cNvSpPr>
            <a:spLocks noGrp="1"/>
          </p:cNvSpPr>
          <p:nvPr>
            <p:ph type="dt" sz="half" idx="10"/>
          </p:nvPr>
        </p:nvSpPr>
        <p:spPr/>
        <p:txBody>
          <a:bodyPr/>
          <a:lstStyle/>
          <a:p>
            <a:r>
              <a:rPr lang="en-US"/>
              <a:t>ECEN 301</a:t>
            </a:r>
          </a:p>
        </p:txBody>
      </p:sp>
      <p:sp>
        <p:nvSpPr>
          <p:cNvPr id="33" name="Footer Placeholder 4"/>
          <p:cNvSpPr>
            <a:spLocks noGrp="1"/>
          </p:cNvSpPr>
          <p:nvPr>
            <p:ph type="ftr" sz="quarter" idx="11"/>
          </p:nvPr>
        </p:nvSpPr>
        <p:spPr/>
        <p:txBody>
          <a:bodyPr/>
          <a:lstStyle/>
          <a:p>
            <a:r>
              <a:rPr lang="en-US"/>
              <a:t>Discussion #2 – Kirchhoff’s Laws</a:t>
            </a:r>
          </a:p>
        </p:txBody>
      </p:sp>
      <p:sp>
        <p:nvSpPr>
          <p:cNvPr id="34" name="Slide Number Placeholder 5"/>
          <p:cNvSpPr>
            <a:spLocks noGrp="1"/>
          </p:cNvSpPr>
          <p:nvPr>
            <p:ph type="sldNum" sz="quarter" idx="12"/>
          </p:nvPr>
        </p:nvSpPr>
        <p:spPr/>
        <p:txBody>
          <a:bodyPr/>
          <a:lstStyle/>
          <a:p>
            <a:pPr lvl="1"/>
            <a:fld id="{01444847-AD2D-43C6-B09D-0B953504D124}" type="slidenum">
              <a:rPr lang="en-US"/>
              <a:pPr lvl="1"/>
              <a:t>21</a:t>
            </a:fld>
            <a:endParaRPr lang="en-US"/>
          </a:p>
        </p:txBody>
      </p:sp>
      <p:sp>
        <p:nvSpPr>
          <p:cNvPr id="281602" name="Rectangle 2"/>
          <p:cNvSpPr>
            <a:spLocks noGrp="1" noChangeArrowheads="1"/>
          </p:cNvSpPr>
          <p:nvPr>
            <p:ph type="title"/>
          </p:nvPr>
        </p:nvSpPr>
        <p:spPr/>
        <p:txBody>
          <a:bodyPr/>
          <a:lstStyle/>
          <a:p>
            <a:r>
              <a:rPr lang="en-US"/>
              <a:t>Voltage</a:t>
            </a:r>
          </a:p>
        </p:txBody>
      </p:sp>
      <p:sp>
        <p:nvSpPr>
          <p:cNvPr id="281603" name="Rectangle 3"/>
          <p:cNvSpPr>
            <a:spLocks noGrp="1" noChangeArrowheads="1"/>
          </p:cNvSpPr>
          <p:nvPr>
            <p:ph type="body" idx="1"/>
          </p:nvPr>
        </p:nvSpPr>
        <p:spPr>
          <a:xfrm>
            <a:off x="406400" y="1333500"/>
            <a:ext cx="8356600" cy="876300"/>
          </a:xfrm>
        </p:spPr>
        <p:txBody>
          <a:bodyPr/>
          <a:lstStyle/>
          <a:p>
            <a:pPr>
              <a:lnSpc>
                <a:spcPct val="90000"/>
              </a:lnSpc>
            </a:pPr>
            <a:r>
              <a:rPr lang="en-US" sz="2400" b="1"/>
              <a:t>Polarity </a:t>
            </a:r>
            <a:r>
              <a:rPr lang="en-US" sz="2400"/>
              <a:t>of voltage direction (for a given current direction) indicates whether energy is being absorbed or supplied</a:t>
            </a:r>
          </a:p>
        </p:txBody>
      </p:sp>
      <p:grpSp>
        <p:nvGrpSpPr>
          <p:cNvPr id="281620" name="Group 20"/>
          <p:cNvGrpSpPr>
            <a:grpSpLocks/>
          </p:cNvGrpSpPr>
          <p:nvPr/>
        </p:nvGrpSpPr>
        <p:grpSpPr bwMode="auto">
          <a:xfrm>
            <a:off x="1476375" y="2590800"/>
            <a:ext cx="2259013" cy="1270000"/>
            <a:chOff x="451" y="1881"/>
            <a:chExt cx="1623" cy="951"/>
          </a:xfrm>
        </p:grpSpPr>
        <p:sp>
          <p:nvSpPr>
            <p:cNvPr id="281605" name="Text Box 5"/>
            <p:cNvSpPr txBox="1">
              <a:spLocks noChangeArrowheads="1"/>
            </p:cNvSpPr>
            <p:nvPr/>
          </p:nvSpPr>
          <p:spPr bwMode="auto">
            <a:xfrm rot="16200000">
              <a:off x="782" y="2328"/>
              <a:ext cx="266" cy="328"/>
            </a:xfrm>
            <a:prstGeom prst="rect">
              <a:avLst/>
            </a:prstGeom>
            <a:noFill/>
            <a:ln w="12700">
              <a:noFill/>
              <a:miter lim="800000"/>
              <a:headEnd type="none" w="lg" len="lg"/>
              <a:tailEnd type="none" w="lg" len="lg"/>
            </a:ln>
            <a:effectLst/>
          </p:spPr>
          <p:txBody>
            <a:bodyPr wrap="none">
              <a:spAutoFit/>
            </a:bodyPr>
            <a:lstStyle/>
            <a:p>
              <a:r>
                <a:rPr lang="en-US" sz="2400"/>
                <a:t>+</a:t>
              </a:r>
            </a:p>
          </p:txBody>
        </p:sp>
        <p:sp>
          <p:nvSpPr>
            <p:cNvPr id="281606" name="Line 6"/>
            <p:cNvSpPr>
              <a:spLocks noChangeShapeType="1"/>
            </p:cNvSpPr>
            <p:nvPr/>
          </p:nvSpPr>
          <p:spPr bwMode="auto">
            <a:xfrm rot="16200000" flipV="1">
              <a:off x="899" y="2181"/>
              <a:ext cx="0" cy="220"/>
            </a:xfrm>
            <a:prstGeom prst="line">
              <a:avLst/>
            </a:prstGeom>
            <a:noFill/>
            <a:ln w="12700">
              <a:solidFill>
                <a:schemeClr val="tx1"/>
              </a:solidFill>
              <a:round/>
              <a:headEnd type="none" w="lg" len="lg"/>
              <a:tailEnd type="none" w="lg" len="lg"/>
            </a:ln>
            <a:effectLst/>
          </p:spPr>
          <p:txBody>
            <a:bodyPr/>
            <a:lstStyle/>
            <a:p>
              <a:endParaRPr lang="en-US"/>
            </a:p>
          </p:txBody>
        </p:sp>
        <p:sp>
          <p:nvSpPr>
            <p:cNvPr id="281607" name="Line 7"/>
            <p:cNvSpPr>
              <a:spLocks noChangeShapeType="1"/>
            </p:cNvSpPr>
            <p:nvPr/>
          </p:nvSpPr>
          <p:spPr bwMode="auto">
            <a:xfrm rot="16200000" flipV="1">
              <a:off x="1582" y="2172"/>
              <a:ext cx="0" cy="237"/>
            </a:xfrm>
            <a:prstGeom prst="line">
              <a:avLst/>
            </a:prstGeom>
            <a:noFill/>
            <a:ln w="12700">
              <a:solidFill>
                <a:schemeClr val="tx1"/>
              </a:solidFill>
              <a:round/>
              <a:headEnd type="none" w="lg" len="lg"/>
              <a:tailEnd type="none" w="lg" len="lg"/>
            </a:ln>
            <a:effectLst/>
          </p:spPr>
          <p:txBody>
            <a:bodyPr/>
            <a:lstStyle/>
            <a:p>
              <a:endParaRPr lang="en-US"/>
            </a:p>
          </p:txBody>
        </p:sp>
        <p:sp>
          <p:nvSpPr>
            <p:cNvPr id="281608" name="Oval 8"/>
            <p:cNvSpPr>
              <a:spLocks noChangeArrowheads="1"/>
            </p:cNvSpPr>
            <p:nvPr/>
          </p:nvSpPr>
          <p:spPr bwMode="auto">
            <a:xfrm rot="16200000">
              <a:off x="720" y="2257"/>
              <a:ext cx="66" cy="7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81609" name="Oval 9"/>
            <p:cNvSpPr>
              <a:spLocks noChangeArrowheads="1"/>
            </p:cNvSpPr>
            <p:nvPr/>
          </p:nvSpPr>
          <p:spPr bwMode="auto">
            <a:xfrm rot="16200000">
              <a:off x="1701" y="2255"/>
              <a:ext cx="67" cy="7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81610" name="Rectangle 10"/>
            <p:cNvSpPr>
              <a:spLocks noChangeArrowheads="1"/>
            </p:cNvSpPr>
            <p:nvPr/>
          </p:nvSpPr>
          <p:spPr bwMode="auto">
            <a:xfrm rot="16200000">
              <a:off x="1162" y="2064"/>
              <a:ext cx="147" cy="454"/>
            </a:xfrm>
            <a:prstGeom prst="rect">
              <a:avLst/>
            </a:prstGeom>
            <a:solidFill>
              <a:srgbClr val="8495A9"/>
            </a:solidFill>
            <a:ln w="12700">
              <a:solidFill>
                <a:schemeClr val="tx1"/>
              </a:solidFill>
              <a:miter lim="800000"/>
              <a:headEnd type="none" w="lg" len="lg"/>
              <a:tailEnd type="none" w="lg" len="lg"/>
            </a:ln>
            <a:effectLst/>
          </p:spPr>
          <p:txBody>
            <a:bodyPr wrap="none" anchor="ctr"/>
            <a:lstStyle/>
            <a:p>
              <a:endParaRPr lang="en-US"/>
            </a:p>
          </p:txBody>
        </p:sp>
        <p:sp>
          <p:nvSpPr>
            <p:cNvPr id="281611" name="Text Box 11"/>
            <p:cNvSpPr txBox="1">
              <a:spLocks noChangeArrowheads="1"/>
            </p:cNvSpPr>
            <p:nvPr/>
          </p:nvSpPr>
          <p:spPr bwMode="auto">
            <a:xfrm>
              <a:off x="1038" y="2534"/>
              <a:ext cx="440" cy="298"/>
            </a:xfrm>
            <a:prstGeom prst="rect">
              <a:avLst/>
            </a:prstGeom>
            <a:noFill/>
            <a:ln w="12700">
              <a:noFill/>
              <a:miter lim="800000"/>
              <a:headEnd type="none" w="lg" len="lg"/>
              <a:tailEnd type="none" w="lg" len="lg"/>
            </a:ln>
            <a:effectLst/>
          </p:spPr>
          <p:txBody>
            <a:bodyPr>
              <a:spAutoFit/>
            </a:bodyPr>
            <a:lstStyle/>
            <a:p>
              <a:r>
                <a:rPr lang="en-US" sz="2000" b="1"/>
                <a:t>v</a:t>
              </a:r>
              <a:r>
                <a:rPr lang="en-US" sz="2000" b="1" baseline="-25000"/>
                <a:t>ab</a:t>
              </a:r>
            </a:p>
          </p:txBody>
        </p:sp>
        <p:sp>
          <p:nvSpPr>
            <p:cNvPr id="281612" name="Text Box 12"/>
            <p:cNvSpPr txBox="1">
              <a:spLocks noChangeArrowheads="1"/>
            </p:cNvSpPr>
            <p:nvPr/>
          </p:nvSpPr>
          <p:spPr bwMode="auto">
            <a:xfrm>
              <a:off x="1443" y="2253"/>
              <a:ext cx="242" cy="342"/>
            </a:xfrm>
            <a:prstGeom prst="rect">
              <a:avLst/>
            </a:prstGeom>
            <a:noFill/>
            <a:ln w="12700">
              <a:noFill/>
              <a:miter lim="800000"/>
              <a:headEnd type="none" w="lg" len="lg"/>
              <a:tailEnd type="none" w="lg" len="lg"/>
            </a:ln>
            <a:effectLst/>
          </p:spPr>
          <p:txBody>
            <a:bodyPr wrap="none">
              <a:spAutoFit/>
            </a:bodyPr>
            <a:lstStyle/>
            <a:p>
              <a:r>
                <a:rPr lang="en-US" sz="2400"/>
                <a:t>_</a:t>
              </a:r>
            </a:p>
          </p:txBody>
        </p:sp>
        <p:sp>
          <p:nvSpPr>
            <p:cNvPr id="281613" name="Text Box 13"/>
            <p:cNvSpPr txBox="1">
              <a:spLocks noChangeArrowheads="1"/>
            </p:cNvSpPr>
            <p:nvPr/>
          </p:nvSpPr>
          <p:spPr bwMode="auto">
            <a:xfrm>
              <a:off x="451" y="2140"/>
              <a:ext cx="215" cy="275"/>
            </a:xfrm>
            <a:prstGeom prst="rect">
              <a:avLst/>
            </a:prstGeom>
            <a:noFill/>
            <a:ln w="12700">
              <a:noFill/>
              <a:miter lim="800000"/>
              <a:headEnd type="none" w="lg" len="lg"/>
              <a:tailEnd type="none" w="lg" len="lg"/>
            </a:ln>
            <a:effectLst/>
          </p:spPr>
          <p:txBody>
            <a:bodyPr wrap="none">
              <a:spAutoFit/>
            </a:bodyPr>
            <a:lstStyle/>
            <a:p>
              <a:r>
                <a:rPr lang="en-US" b="1"/>
                <a:t>a</a:t>
              </a:r>
            </a:p>
          </p:txBody>
        </p:sp>
        <p:sp>
          <p:nvSpPr>
            <p:cNvPr id="281614" name="Text Box 14"/>
            <p:cNvSpPr txBox="1">
              <a:spLocks noChangeArrowheads="1"/>
            </p:cNvSpPr>
            <p:nvPr/>
          </p:nvSpPr>
          <p:spPr bwMode="auto">
            <a:xfrm>
              <a:off x="1850" y="2173"/>
              <a:ext cx="224" cy="275"/>
            </a:xfrm>
            <a:prstGeom prst="rect">
              <a:avLst/>
            </a:prstGeom>
            <a:noFill/>
            <a:ln w="12700">
              <a:noFill/>
              <a:miter lim="800000"/>
              <a:headEnd type="none" w="lg" len="lg"/>
              <a:tailEnd type="none" w="lg" len="lg"/>
            </a:ln>
            <a:effectLst/>
          </p:spPr>
          <p:txBody>
            <a:bodyPr wrap="none">
              <a:spAutoFit/>
            </a:bodyPr>
            <a:lstStyle/>
            <a:p>
              <a:r>
                <a:rPr lang="en-US" b="1"/>
                <a:t>b</a:t>
              </a:r>
            </a:p>
          </p:txBody>
        </p:sp>
        <p:sp>
          <p:nvSpPr>
            <p:cNvPr id="281618" name="Line 18"/>
            <p:cNvSpPr>
              <a:spLocks noChangeShapeType="1"/>
            </p:cNvSpPr>
            <p:nvPr/>
          </p:nvSpPr>
          <p:spPr bwMode="auto">
            <a:xfrm>
              <a:off x="789" y="2140"/>
              <a:ext cx="459" cy="0"/>
            </a:xfrm>
            <a:prstGeom prst="line">
              <a:avLst/>
            </a:prstGeom>
            <a:noFill/>
            <a:ln w="12700">
              <a:solidFill>
                <a:schemeClr val="tx1"/>
              </a:solidFill>
              <a:round/>
              <a:headEnd type="none" w="lg" len="lg"/>
              <a:tailEnd type="stealth" w="lg" len="lg"/>
            </a:ln>
            <a:effectLst/>
          </p:spPr>
          <p:txBody>
            <a:bodyPr/>
            <a:lstStyle/>
            <a:p>
              <a:endParaRPr lang="en-US"/>
            </a:p>
          </p:txBody>
        </p:sp>
        <p:sp>
          <p:nvSpPr>
            <p:cNvPr id="281619" name="Text Box 19"/>
            <p:cNvSpPr txBox="1">
              <a:spLocks noChangeArrowheads="1"/>
            </p:cNvSpPr>
            <p:nvPr/>
          </p:nvSpPr>
          <p:spPr bwMode="auto">
            <a:xfrm>
              <a:off x="920" y="1881"/>
              <a:ext cx="178" cy="275"/>
            </a:xfrm>
            <a:prstGeom prst="rect">
              <a:avLst/>
            </a:prstGeom>
            <a:noFill/>
            <a:ln w="12700">
              <a:noFill/>
              <a:miter lim="800000"/>
              <a:headEnd type="none" w="lg" len="lg"/>
              <a:tailEnd type="none" w="lg" len="lg"/>
            </a:ln>
            <a:effectLst/>
          </p:spPr>
          <p:txBody>
            <a:bodyPr wrap="none">
              <a:spAutoFit/>
            </a:bodyPr>
            <a:lstStyle/>
            <a:p>
              <a:r>
                <a:rPr lang="en-US" b="1" i="1"/>
                <a:t>i</a:t>
              </a:r>
            </a:p>
          </p:txBody>
        </p:sp>
      </p:grpSp>
      <p:grpSp>
        <p:nvGrpSpPr>
          <p:cNvPr id="281635" name="Group 35"/>
          <p:cNvGrpSpPr>
            <a:grpSpLocks/>
          </p:cNvGrpSpPr>
          <p:nvPr/>
        </p:nvGrpSpPr>
        <p:grpSpPr bwMode="auto">
          <a:xfrm>
            <a:off x="5486400" y="2590800"/>
            <a:ext cx="2271713" cy="1327150"/>
            <a:chOff x="2964" y="1832"/>
            <a:chExt cx="1622" cy="931"/>
          </a:xfrm>
        </p:grpSpPr>
        <p:sp>
          <p:nvSpPr>
            <p:cNvPr id="281623" name="Line 23"/>
            <p:cNvSpPr>
              <a:spLocks noChangeShapeType="1"/>
            </p:cNvSpPr>
            <p:nvPr/>
          </p:nvSpPr>
          <p:spPr bwMode="auto">
            <a:xfrm rot="16200000" flipV="1">
              <a:off x="3411" y="2132"/>
              <a:ext cx="0" cy="220"/>
            </a:xfrm>
            <a:prstGeom prst="line">
              <a:avLst/>
            </a:prstGeom>
            <a:noFill/>
            <a:ln w="12700">
              <a:solidFill>
                <a:schemeClr val="tx1"/>
              </a:solidFill>
              <a:round/>
              <a:headEnd type="none" w="lg" len="lg"/>
              <a:tailEnd type="none" w="lg" len="lg"/>
            </a:ln>
            <a:effectLst/>
          </p:spPr>
          <p:txBody>
            <a:bodyPr/>
            <a:lstStyle/>
            <a:p>
              <a:endParaRPr lang="en-US"/>
            </a:p>
          </p:txBody>
        </p:sp>
        <p:sp>
          <p:nvSpPr>
            <p:cNvPr id="281624" name="Line 24"/>
            <p:cNvSpPr>
              <a:spLocks noChangeShapeType="1"/>
            </p:cNvSpPr>
            <p:nvPr/>
          </p:nvSpPr>
          <p:spPr bwMode="auto">
            <a:xfrm rot="16200000" flipV="1">
              <a:off x="4094" y="2123"/>
              <a:ext cx="0" cy="237"/>
            </a:xfrm>
            <a:prstGeom prst="line">
              <a:avLst/>
            </a:prstGeom>
            <a:noFill/>
            <a:ln w="12700">
              <a:solidFill>
                <a:schemeClr val="tx1"/>
              </a:solidFill>
              <a:round/>
              <a:headEnd type="none" w="lg" len="lg"/>
              <a:tailEnd type="none" w="lg" len="lg"/>
            </a:ln>
            <a:effectLst/>
          </p:spPr>
          <p:txBody>
            <a:bodyPr/>
            <a:lstStyle/>
            <a:p>
              <a:endParaRPr lang="en-US"/>
            </a:p>
          </p:txBody>
        </p:sp>
        <p:sp>
          <p:nvSpPr>
            <p:cNvPr id="281625" name="Oval 25"/>
            <p:cNvSpPr>
              <a:spLocks noChangeArrowheads="1"/>
            </p:cNvSpPr>
            <p:nvPr/>
          </p:nvSpPr>
          <p:spPr bwMode="auto">
            <a:xfrm rot="16200000">
              <a:off x="3232" y="2208"/>
              <a:ext cx="66" cy="7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81626" name="Oval 26"/>
            <p:cNvSpPr>
              <a:spLocks noChangeArrowheads="1"/>
            </p:cNvSpPr>
            <p:nvPr/>
          </p:nvSpPr>
          <p:spPr bwMode="auto">
            <a:xfrm rot="16200000">
              <a:off x="4213" y="2206"/>
              <a:ext cx="67" cy="7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81627" name="Rectangle 27"/>
            <p:cNvSpPr>
              <a:spLocks noChangeArrowheads="1"/>
            </p:cNvSpPr>
            <p:nvPr/>
          </p:nvSpPr>
          <p:spPr bwMode="auto">
            <a:xfrm rot="16200000">
              <a:off x="3674" y="2015"/>
              <a:ext cx="147" cy="454"/>
            </a:xfrm>
            <a:prstGeom prst="rect">
              <a:avLst/>
            </a:prstGeom>
            <a:solidFill>
              <a:srgbClr val="8495A9"/>
            </a:solidFill>
            <a:ln w="12700">
              <a:solidFill>
                <a:schemeClr val="tx1"/>
              </a:solidFill>
              <a:miter lim="800000"/>
              <a:headEnd type="none" w="lg" len="lg"/>
              <a:tailEnd type="none" w="lg" len="lg"/>
            </a:ln>
            <a:effectLst/>
          </p:spPr>
          <p:txBody>
            <a:bodyPr wrap="none" anchor="ctr"/>
            <a:lstStyle/>
            <a:p>
              <a:endParaRPr lang="en-US"/>
            </a:p>
          </p:txBody>
        </p:sp>
        <p:sp>
          <p:nvSpPr>
            <p:cNvPr id="281628" name="Text Box 28"/>
            <p:cNvSpPr txBox="1">
              <a:spLocks noChangeArrowheads="1"/>
            </p:cNvSpPr>
            <p:nvPr/>
          </p:nvSpPr>
          <p:spPr bwMode="auto">
            <a:xfrm>
              <a:off x="3550" y="2484"/>
              <a:ext cx="440" cy="279"/>
            </a:xfrm>
            <a:prstGeom prst="rect">
              <a:avLst/>
            </a:prstGeom>
            <a:noFill/>
            <a:ln w="12700">
              <a:noFill/>
              <a:miter lim="800000"/>
              <a:headEnd type="none" w="lg" len="lg"/>
              <a:tailEnd type="none" w="lg" len="lg"/>
            </a:ln>
            <a:effectLst/>
          </p:spPr>
          <p:txBody>
            <a:bodyPr>
              <a:spAutoFit/>
            </a:bodyPr>
            <a:lstStyle/>
            <a:p>
              <a:r>
                <a:rPr lang="en-US" sz="2000" b="1"/>
                <a:t>v</a:t>
              </a:r>
              <a:r>
                <a:rPr lang="en-US" sz="2000" b="1" baseline="-25000"/>
                <a:t>ba</a:t>
              </a:r>
            </a:p>
          </p:txBody>
        </p:sp>
        <p:sp>
          <p:nvSpPr>
            <p:cNvPr id="281629" name="Text Box 29"/>
            <p:cNvSpPr txBox="1">
              <a:spLocks noChangeArrowheads="1"/>
            </p:cNvSpPr>
            <p:nvPr/>
          </p:nvSpPr>
          <p:spPr bwMode="auto">
            <a:xfrm>
              <a:off x="3278" y="2208"/>
              <a:ext cx="240" cy="321"/>
            </a:xfrm>
            <a:prstGeom prst="rect">
              <a:avLst/>
            </a:prstGeom>
            <a:noFill/>
            <a:ln w="12700">
              <a:noFill/>
              <a:miter lim="800000"/>
              <a:headEnd type="none" w="lg" len="lg"/>
              <a:tailEnd type="none" w="lg" len="lg"/>
            </a:ln>
            <a:effectLst/>
          </p:spPr>
          <p:txBody>
            <a:bodyPr wrap="none">
              <a:spAutoFit/>
            </a:bodyPr>
            <a:lstStyle/>
            <a:p>
              <a:r>
                <a:rPr lang="en-US" sz="2400"/>
                <a:t>_</a:t>
              </a:r>
            </a:p>
          </p:txBody>
        </p:sp>
        <p:sp>
          <p:nvSpPr>
            <p:cNvPr id="281630" name="Text Box 30"/>
            <p:cNvSpPr txBox="1">
              <a:spLocks noChangeArrowheads="1"/>
            </p:cNvSpPr>
            <p:nvPr/>
          </p:nvSpPr>
          <p:spPr bwMode="auto">
            <a:xfrm>
              <a:off x="2964" y="2091"/>
              <a:ext cx="213" cy="258"/>
            </a:xfrm>
            <a:prstGeom prst="rect">
              <a:avLst/>
            </a:prstGeom>
            <a:noFill/>
            <a:ln w="12700">
              <a:noFill/>
              <a:miter lim="800000"/>
              <a:headEnd type="none" w="lg" len="lg"/>
              <a:tailEnd type="none" w="lg" len="lg"/>
            </a:ln>
            <a:effectLst/>
          </p:spPr>
          <p:txBody>
            <a:bodyPr wrap="none">
              <a:spAutoFit/>
            </a:bodyPr>
            <a:lstStyle/>
            <a:p>
              <a:r>
                <a:rPr lang="en-US" b="1"/>
                <a:t>a</a:t>
              </a:r>
            </a:p>
          </p:txBody>
        </p:sp>
        <p:sp>
          <p:nvSpPr>
            <p:cNvPr id="281631" name="Text Box 31"/>
            <p:cNvSpPr txBox="1">
              <a:spLocks noChangeArrowheads="1"/>
            </p:cNvSpPr>
            <p:nvPr/>
          </p:nvSpPr>
          <p:spPr bwMode="auto">
            <a:xfrm>
              <a:off x="4363" y="2126"/>
              <a:ext cx="223" cy="257"/>
            </a:xfrm>
            <a:prstGeom prst="rect">
              <a:avLst/>
            </a:prstGeom>
            <a:noFill/>
            <a:ln w="12700">
              <a:noFill/>
              <a:miter lim="800000"/>
              <a:headEnd type="none" w="lg" len="lg"/>
              <a:tailEnd type="none" w="lg" len="lg"/>
            </a:ln>
            <a:effectLst/>
          </p:spPr>
          <p:txBody>
            <a:bodyPr wrap="none">
              <a:spAutoFit/>
            </a:bodyPr>
            <a:lstStyle/>
            <a:p>
              <a:r>
                <a:rPr lang="en-US" b="1"/>
                <a:t>b</a:t>
              </a:r>
            </a:p>
          </p:txBody>
        </p:sp>
        <p:sp>
          <p:nvSpPr>
            <p:cNvPr id="281632" name="Line 32"/>
            <p:cNvSpPr>
              <a:spLocks noChangeShapeType="1"/>
            </p:cNvSpPr>
            <p:nvPr/>
          </p:nvSpPr>
          <p:spPr bwMode="auto">
            <a:xfrm>
              <a:off x="3301" y="2091"/>
              <a:ext cx="459" cy="0"/>
            </a:xfrm>
            <a:prstGeom prst="line">
              <a:avLst/>
            </a:prstGeom>
            <a:noFill/>
            <a:ln w="12700">
              <a:solidFill>
                <a:schemeClr val="tx1"/>
              </a:solidFill>
              <a:round/>
              <a:headEnd type="none" w="lg" len="lg"/>
              <a:tailEnd type="stealth" w="lg" len="lg"/>
            </a:ln>
            <a:effectLst/>
          </p:spPr>
          <p:txBody>
            <a:bodyPr/>
            <a:lstStyle/>
            <a:p>
              <a:endParaRPr lang="en-US"/>
            </a:p>
          </p:txBody>
        </p:sp>
        <p:sp>
          <p:nvSpPr>
            <p:cNvPr id="281633" name="Text Box 33"/>
            <p:cNvSpPr txBox="1">
              <a:spLocks noChangeArrowheads="1"/>
            </p:cNvSpPr>
            <p:nvPr/>
          </p:nvSpPr>
          <p:spPr bwMode="auto">
            <a:xfrm>
              <a:off x="3433" y="1832"/>
              <a:ext cx="177" cy="257"/>
            </a:xfrm>
            <a:prstGeom prst="rect">
              <a:avLst/>
            </a:prstGeom>
            <a:noFill/>
            <a:ln w="12700">
              <a:noFill/>
              <a:miter lim="800000"/>
              <a:headEnd type="none" w="lg" len="lg"/>
              <a:tailEnd type="none" w="lg" len="lg"/>
            </a:ln>
            <a:effectLst/>
          </p:spPr>
          <p:txBody>
            <a:bodyPr wrap="none">
              <a:spAutoFit/>
            </a:bodyPr>
            <a:lstStyle/>
            <a:p>
              <a:r>
                <a:rPr lang="en-US" b="1" i="1"/>
                <a:t>i</a:t>
              </a:r>
            </a:p>
          </p:txBody>
        </p:sp>
        <p:sp>
          <p:nvSpPr>
            <p:cNvPr id="281634" name="Text Box 34"/>
            <p:cNvSpPr txBox="1">
              <a:spLocks noChangeArrowheads="1"/>
            </p:cNvSpPr>
            <p:nvPr/>
          </p:nvSpPr>
          <p:spPr bwMode="auto">
            <a:xfrm>
              <a:off x="3970" y="2342"/>
              <a:ext cx="234" cy="278"/>
            </a:xfrm>
            <a:prstGeom prst="rect">
              <a:avLst/>
            </a:prstGeom>
            <a:noFill/>
            <a:ln w="12700">
              <a:noFill/>
              <a:miter lim="800000"/>
              <a:headEnd type="none" w="lg" len="lg"/>
              <a:tailEnd type="none" w="lg" len="lg"/>
            </a:ln>
            <a:effectLst/>
          </p:spPr>
          <p:txBody>
            <a:bodyPr wrap="none">
              <a:spAutoFit/>
            </a:bodyPr>
            <a:lstStyle/>
            <a:p>
              <a:r>
                <a:rPr lang="en-US" sz="2000"/>
                <a:t>+</a:t>
              </a:r>
            </a:p>
          </p:txBody>
        </p:sp>
      </p:grpSp>
      <p:sp>
        <p:nvSpPr>
          <p:cNvPr id="281636" name="Text Box 36"/>
          <p:cNvSpPr txBox="1">
            <a:spLocks noChangeArrowheads="1"/>
          </p:cNvSpPr>
          <p:nvPr/>
        </p:nvSpPr>
        <p:spPr bwMode="auto">
          <a:xfrm>
            <a:off x="708025" y="4557713"/>
            <a:ext cx="3711575" cy="928687"/>
          </a:xfrm>
          <a:prstGeom prst="rect">
            <a:avLst/>
          </a:prstGeom>
          <a:solidFill>
            <a:srgbClr val="8495A9">
              <a:alpha val="50000"/>
            </a:srgbClr>
          </a:solidFill>
          <a:ln w="12700">
            <a:solidFill>
              <a:schemeClr val="tx1"/>
            </a:solidFill>
            <a:miter lim="800000"/>
            <a:headEnd type="none" w="lg" len="lg"/>
            <a:tailEnd type="none" w="lg" len="lg"/>
          </a:ln>
          <a:effectLst/>
        </p:spPr>
        <p:txBody>
          <a:bodyPr>
            <a:spAutoFit/>
          </a:bodyPr>
          <a:lstStyle/>
          <a:p>
            <a:pPr algn="l">
              <a:buFontTx/>
              <a:buChar char="•"/>
            </a:pPr>
            <a:r>
              <a:rPr lang="en-US"/>
              <a:t>  Since </a:t>
            </a:r>
            <a:r>
              <a:rPr lang="en-US" b="1" i="1"/>
              <a:t>i</a:t>
            </a:r>
            <a:r>
              <a:rPr lang="en-US"/>
              <a:t> is going from + to – energy is being </a:t>
            </a:r>
            <a:r>
              <a:rPr lang="en-US" b="1"/>
              <a:t>absorbed</a:t>
            </a:r>
            <a:r>
              <a:rPr lang="en-US"/>
              <a:t> by the element (</a:t>
            </a:r>
            <a:r>
              <a:rPr lang="en-US" b="1"/>
              <a:t>passive element</a:t>
            </a:r>
            <a:r>
              <a:rPr lang="en-US"/>
              <a:t>)</a:t>
            </a:r>
          </a:p>
        </p:txBody>
      </p:sp>
      <p:sp>
        <p:nvSpPr>
          <p:cNvPr id="281637" name="Text Box 37"/>
          <p:cNvSpPr txBox="1">
            <a:spLocks noChangeArrowheads="1"/>
          </p:cNvSpPr>
          <p:nvPr/>
        </p:nvSpPr>
        <p:spPr bwMode="auto">
          <a:xfrm>
            <a:off x="4822825" y="4557713"/>
            <a:ext cx="3787775" cy="928687"/>
          </a:xfrm>
          <a:prstGeom prst="rect">
            <a:avLst/>
          </a:prstGeom>
          <a:solidFill>
            <a:srgbClr val="8495A9">
              <a:alpha val="50000"/>
            </a:srgbClr>
          </a:solidFill>
          <a:ln w="12700">
            <a:solidFill>
              <a:schemeClr val="tx1"/>
            </a:solidFill>
            <a:miter lim="800000"/>
            <a:headEnd type="none" w="lg" len="lg"/>
            <a:tailEnd type="none" w="lg" len="lg"/>
          </a:ln>
          <a:effectLst/>
        </p:spPr>
        <p:txBody>
          <a:bodyPr>
            <a:spAutoFit/>
          </a:bodyPr>
          <a:lstStyle/>
          <a:p>
            <a:pPr algn="l">
              <a:buFontTx/>
              <a:buChar char="•"/>
            </a:pPr>
            <a:r>
              <a:rPr lang="en-US"/>
              <a:t>  Since </a:t>
            </a:r>
            <a:r>
              <a:rPr lang="en-US" b="1" i="1"/>
              <a:t>i</a:t>
            </a:r>
            <a:r>
              <a:rPr lang="en-US"/>
              <a:t> is going from – to + energy is being </a:t>
            </a:r>
            <a:r>
              <a:rPr lang="en-US" b="1"/>
              <a:t>supplied</a:t>
            </a:r>
            <a:r>
              <a:rPr lang="en-US"/>
              <a:t> by the element (</a:t>
            </a:r>
            <a:r>
              <a:rPr lang="en-US" b="1"/>
              <a:t>active element</a:t>
            </a:r>
            <a:r>
              <a:rPr lang="en-US"/>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Date Placeholder 3"/>
          <p:cNvSpPr>
            <a:spLocks noGrp="1"/>
          </p:cNvSpPr>
          <p:nvPr>
            <p:ph type="dt" sz="half" idx="10"/>
          </p:nvPr>
        </p:nvSpPr>
        <p:spPr/>
        <p:txBody>
          <a:bodyPr/>
          <a:lstStyle/>
          <a:p>
            <a:r>
              <a:rPr lang="en-US"/>
              <a:t>ECEN 301</a:t>
            </a:r>
          </a:p>
        </p:txBody>
      </p:sp>
      <p:sp>
        <p:nvSpPr>
          <p:cNvPr id="70" name="Footer Placeholder 4"/>
          <p:cNvSpPr>
            <a:spLocks noGrp="1"/>
          </p:cNvSpPr>
          <p:nvPr>
            <p:ph type="ftr" sz="quarter" idx="11"/>
          </p:nvPr>
        </p:nvSpPr>
        <p:spPr/>
        <p:txBody>
          <a:bodyPr/>
          <a:lstStyle/>
          <a:p>
            <a:r>
              <a:rPr lang="en-US"/>
              <a:t>Discussion #2 – Kirchhoff’s Laws</a:t>
            </a:r>
          </a:p>
        </p:txBody>
      </p:sp>
      <p:sp>
        <p:nvSpPr>
          <p:cNvPr id="71" name="Slide Number Placeholder 5"/>
          <p:cNvSpPr>
            <a:spLocks noGrp="1"/>
          </p:cNvSpPr>
          <p:nvPr>
            <p:ph type="sldNum" sz="quarter" idx="12"/>
          </p:nvPr>
        </p:nvSpPr>
        <p:spPr/>
        <p:txBody>
          <a:bodyPr/>
          <a:lstStyle/>
          <a:p>
            <a:pPr lvl="1"/>
            <a:fld id="{B58F73CD-0C91-44BC-A87D-6FD7913172DD}" type="slidenum">
              <a:rPr lang="en-US"/>
              <a:pPr lvl="1"/>
              <a:t>22</a:t>
            </a:fld>
            <a:endParaRPr lang="en-US"/>
          </a:p>
        </p:txBody>
      </p:sp>
      <p:sp>
        <p:nvSpPr>
          <p:cNvPr id="293890" name="Rectangle 2"/>
          <p:cNvSpPr>
            <a:spLocks noGrp="1" noChangeArrowheads="1"/>
          </p:cNvSpPr>
          <p:nvPr>
            <p:ph type="title"/>
          </p:nvPr>
        </p:nvSpPr>
        <p:spPr/>
        <p:txBody>
          <a:bodyPr/>
          <a:lstStyle/>
          <a:p>
            <a:r>
              <a:rPr lang="en-US"/>
              <a:t>Voltage</a:t>
            </a:r>
          </a:p>
        </p:txBody>
      </p:sp>
      <p:sp>
        <p:nvSpPr>
          <p:cNvPr id="293891" name="Rectangle 3"/>
          <p:cNvSpPr>
            <a:spLocks noGrp="1" noChangeArrowheads="1"/>
          </p:cNvSpPr>
          <p:nvPr>
            <p:ph type="body" idx="1"/>
          </p:nvPr>
        </p:nvSpPr>
        <p:spPr>
          <a:xfrm>
            <a:off x="406400" y="1333500"/>
            <a:ext cx="8356600" cy="876300"/>
          </a:xfrm>
        </p:spPr>
        <p:txBody>
          <a:bodyPr/>
          <a:lstStyle/>
          <a:p>
            <a:pPr>
              <a:lnSpc>
                <a:spcPct val="90000"/>
              </a:lnSpc>
            </a:pPr>
            <a:r>
              <a:rPr lang="en-US" sz="2400" b="1"/>
              <a:t>Polarity </a:t>
            </a:r>
            <a:r>
              <a:rPr lang="en-US" sz="2400"/>
              <a:t>of voltage direction (for a given current direction) indicates whether energy is being absorbed or supplied</a:t>
            </a:r>
          </a:p>
        </p:txBody>
      </p:sp>
      <p:grpSp>
        <p:nvGrpSpPr>
          <p:cNvPr id="293892" name="Group 4"/>
          <p:cNvGrpSpPr>
            <a:grpSpLocks/>
          </p:cNvGrpSpPr>
          <p:nvPr/>
        </p:nvGrpSpPr>
        <p:grpSpPr bwMode="auto">
          <a:xfrm>
            <a:off x="1476375" y="2590800"/>
            <a:ext cx="2259013" cy="1270000"/>
            <a:chOff x="451" y="1881"/>
            <a:chExt cx="1623" cy="951"/>
          </a:xfrm>
        </p:grpSpPr>
        <p:sp>
          <p:nvSpPr>
            <p:cNvPr id="293893" name="Text Box 5"/>
            <p:cNvSpPr txBox="1">
              <a:spLocks noChangeArrowheads="1"/>
            </p:cNvSpPr>
            <p:nvPr/>
          </p:nvSpPr>
          <p:spPr bwMode="auto">
            <a:xfrm rot="16200000">
              <a:off x="782" y="2328"/>
              <a:ext cx="266" cy="328"/>
            </a:xfrm>
            <a:prstGeom prst="rect">
              <a:avLst/>
            </a:prstGeom>
            <a:noFill/>
            <a:ln w="12700">
              <a:noFill/>
              <a:miter lim="800000"/>
              <a:headEnd type="none" w="lg" len="lg"/>
              <a:tailEnd type="none" w="lg" len="lg"/>
            </a:ln>
            <a:effectLst/>
          </p:spPr>
          <p:txBody>
            <a:bodyPr wrap="none">
              <a:spAutoFit/>
            </a:bodyPr>
            <a:lstStyle/>
            <a:p>
              <a:r>
                <a:rPr lang="en-US" sz="2400"/>
                <a:t>+</a:t>
              </a:r>
            </a:p>
          </p:txBody>
        </p:sp>
        <p:sp>
          <p:nvSpPr>
            <p:cNvPr id="293894" name="Line 6"/>
            <p:cNvSpPr>
              <a:spLocks noChangeShapeType="1"/>
            </p:cNvSpPr>
            <p:nvPr/>
          </p:nvSpPr>
          <p:spPr bwMode="auto">
            <a:xfrm rot="16200000" flipV="1">
              <a:off x="899" y="2181"/>
              <a:ext cx="0" cy="220"/>
            </a:xfrm>
            <a:prstGeom prst="line">
              <a:avLst/>
            </a:prstGeom>
            <a:noFill/>
            <a:ln w="12700">
              <a:solidFill>
                <a:schemeClr val="tx1"/>
              </a:solidFill>
              <a:round/>
              <a:headEnd type="none" w="lg" len="lg"/>
              <a:tailEnd type="none" w="lg" len="lg"/>
            </a:ln>
            <a:effectLst/>
          </p:spPr>
          <p:txBody>
            <a:bodyPr/>
            <a:lstStyle/>
            <a:p>
              <a:endParaRPr lang="en-US"/>
            </a:p>
          </p:txBody>
        </p:sp>
        <p:sp>
          <p:nvSpPr>
            <p:cNvPr id="293895" name="Line 7"/>
            <p:cNvSpPr>
              <a:spLocks noChangeShapeType="1"/>
            </p:cNvSpPr>
            <p:nvPr/>
          </p:nvSpPr>
          <p:spPr bwMode="auto">
            <a:xfrm rot="16200000" flipV="1">
              <a:off x="1582" y="2172"/>
              <a:ext cx="0" cy="237"/>
            </a:xfrm>
            <a:prstGeom prst="line">
              <a:avLst/>
            </a:prstGeom>
            <a:noFill/>
            <a:ln w="12700">
              <a:solidFill>
                <a:schemeClr val="tx1"/>
              </a:solidFill>
              <a:round/>
              <a:headEnd type="none" w="lg" len="lg"/>
              <a:tailEnd type="none" w="lg" len="lg"/>
            </a:ln>
            <a:effectLst/>
          </p:spPr>
          <p:txBody>
            <a:bodyPr/>
            <a:lstStyle/>
            <a:p>
              <a:endParaRPr lang="en-US"/>
            </a:p>
          </p:txBody>
        </p:sp>
        <p:sp>
          <p:nvSpPr>
            <p:cNvPr id="293896" name="Oval 8"/>
            <p:cNvSpPr>
              <a:spLocks noChangeArrowheads="1"/>
            </p:cNvSpPr>
            <p:nvPr/>
          </p:nvSpPr>
          <p:spPr bwMode="auto">
            <a:xfrm rot="16200000">
              <a:off x="720" y="2257"/>
              <a:ext cx="66" cy="7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93897" name="Oval 9"/>
            <p:cNvSpPr>
              <a:spLocks noChangeArrowheads="1"/>
            </p:cNvSpPr>
            <p:nvPr/>
          </p:nvSpPr>
          <p:spPr bwMode="auto">
            <a:xfrm rot="16200000">
              <a:off x="1701" y="2255"/>
              <a:ext cx="67" cy="7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93898" name="Rectangle 10"/>
            <p:cNvSpPr>
              <a:spLocks noChangeArrowheads="1"/>
            </p:cNvSpPr>
            <p:nvPr/>
          </p:nvSpPr>
          <p:spPr bwMode="auto">
            <a:xfrm rot="16200000">
              <a:off x="1162" y="2064"/>
              <a:ext cx="147" cy="454"/>
            </a:xfrm>
            <a:prstGeom prst="rect">
              <a:avLst/>
            </a:prstGeom>
            <a:solidFill>
              <a:srgbClr val="8495A9"/>
            </a:solidFill>
            <a:ln w="12700">
              <a:solidFill>
                <a:schemeClr val="tx1"/>
              </a:solidFill>
              <a:miter lim="800000"/>
              <a:headEnd type="none" w="lg" len="lg"/>
              <a:tailEnd type="none" w="lg" len="lg"/>
            </a:ln>
            <a:effectLst/>
          </p:spPr>
          <p:txBody>
            <a:bodyPr wrap="none" anchor="ctr"/>
            <a:lstStyle/>
            <a:p>
              <a:endParaRPr lang="en-US"/>
            </a:p>
          </p:txBody>
        </p:sp>
        <p:sp>
          <p:nvSpPr>
            <p:cNvPr id="293899" name="Text Box 11"/>
            <p:cNvSpPr txBox="1">
              <a:spLocks noChangeArrowheads="1"/>
            </p:cNvSpPr>
            <p:nvPr/>
          </p:nvSpPr>
          <p:spPr bwMode="auto">
            <a:xfrm>
              <a:off x="1038" y="2534"/>
              <a:ext cx="440" cy="298"/>
            </a:xfrm>
            <a:prstGeom prst="rect">
              <a:avLst/>
            </a:prstGeom>
            <a:noFill/>
            <a:ln w="12700">
              <a:noFill/>
              <a:miter lim="800000"/>
              <a:headEnd type="none" w="lg" len="lg"/>
              <a:tailEnd type="none" w="lg" len="lg"/>
            </a:ln>
            <a:effectLst/>
          </p:spPr>
          <p:txBody>
            <a:bodyPr>
              <a:spAutoFit/>
            </a:bodyPr>
            <a:lstStyle/>
            <a:p>
              <a:r>
                <a:rPr lang="en-US" sz="2000" b="1"/>
                <a:t>v</a:t>
              </a:r>
              <a:r>
                <a:rPr lang="en-US" sz="2000" b="1" baseline="-25000"/>
                <a:t>ab</a:t>
              </a:r>
            </a:p>
          </p:txBody>
        </p:sp>
        <p:sp>
          <p:nvSpPr>
            <p:cNvPr id="293900" name="Text Box 12"/>
            <p:cNvSpPr txBox="1">
              <a:spLocks noChangeArrowheads="1"/>
            </p:cNvSpPr>
            <p:nvPr/>
          </p:nvSpPr>
          <p:spPr bwMode="auto">
            <a:xfrm>
              <a:off x="1443" y="2253"/>
              <a:ext cx="242" cy="342"/>
            </a:xfrm>
            <a:prstGeom prst="rect">
              <a:avLst/>
            </a:prstGeom>
            <a:noFill/>
            <a:ln w="12700">
              <a:noFill/>
              <a:miter lim="800000"/>
              <a:headEnd type="none" w="lg" len="lg"/>
              <a:tailEnd type="none" w="lg" len="lg"/>
            </a:ln>
            <a:effectLst/>
          </p:spPr>
          <p:txBody>
            <a:bodyPr wrap="none">
              <a:spAutoFit/>
            </a:bodyPr>
            <a:lstStyle/>
            <a:p>
              <a:r>
                <a:rPr lang="en-US" sz="2400"/>
                <a:t>_</a:t>
              </a:r>
            </a:p>
          </p:txBody>
        </p:sp>
        <p:sp>
          <p:nvSpPr>
            <p:cNvPr id="293901" name="Text Box 13"/>
            <p:cNvSpPr txBox="1">
              <a:spLocks noChangeArrowheads="1"/>
            </p:cNvSpPr>
            <p:nvPr/>
          </p:nvSpPr>
          <p:spPr bwMode="auto">
            <a:xfrm>
              <a:off x="451" y="2140"/>
              <a:ext cx="215" cy="275"/>
            </a:xfrm>
            <a:prstGeom prst="rect">
              <a:avLst/>
            </a:prstGeom>
            <a:noFill/>
            <a:ln w="12700">
              <a:noFill/>
              <a:miter lim="800000"/>
              <a:headEnd type="none" w="lg" len="lg"/>
              <a:tailEnd type="none" w="lg" len="lg"/>
            </a:ln>
            <a:effectLst/>
          </p:spPr>
          <p:txBody>
            <a:bodyPr wrap="none">
              <a:spAutoFit/>
            </a:bodyPr>
            <a:lstStyle/>
            <a:p>
              <a:r>
                <a:rPr lang="en-US" b="1"/>
                <a:t>a</a:t>
              </a:r>
            </a:p>
          </p:txBody>
        </p:sp>
        <p:sp>
          <p:nvSpPr>
            <p:cNvPr id="293902" name="Text Box 14"/>
            <p:cNvSpPr txBox="1">
              <a:spLocks noChangeArrowheads="1"/>
            </p:cNvSpPr>
            <p:nvPr/>
          </p:nvSpPr>
          <p:spPr bwMode="auto">
            <a:xfrm>
              <a:off x="1850" y="2173"/>
              <a:ext cx="224" cy="275"/>
            </a:xfrm>
            <a:prstGeom prst="rect">
              <a:avLst/>
            </a:prstGeom>
            <a:noFill/>
            <a:ln w="12700">
              <a:noFill/>
              <a:miter lim="800000"/>
              <a:headEnd type="none" w="lg" len="lg"/>
              <a:tailEnd type="none" w="lg" len="lg"/>
            </a:ln>
            <a:effectLst/>
          </p:spPr>
          <p:txBody>
            <a:bodyPr wrap="none">
              <a:spAutoFit/>
            </a:bodyPr>
            <a:lstStyle/>
            <a:p>
              <a:r>
                <a:rPr lang="en-US" b="1"/>
                <a:t>b</a:t>
              </a:r>
            </a:p>
          </p:txBody>
        </p:sp>
        <p:sp>
          <p:nvSpPr>
            <p:cNvPr id="293903" name="Line 15"/>
            <p:cNvSpPr>
              <a:spLocks noChangeShapeType="1"/>
            </p:cNvSpPr>
            <p:nvPr/>
          </p:nvSpPr>
          <p:spPr bwMode="auto">
            <a:xfrm>
              <a:off x="789" y="2140"/>
              <a:ext cx="459" cy="0"/>
            </a:xfrm>
            <a:prstGeom prst="line">
              <a:avLst/>
            </a:prstGeom>
            <a:noFill/>
            <a:ln w="12700">
              <a:solidFill>
                <a:schemeClr val="tx1"/>
              </a:solidFill>
              <a:round/>
              <a:headEnd type="none" w="lg" len="lg"/>
              <a:tailEnd type="stealth" w="lg" len="lg"/>
            </a:ln>
            <a:effectLst/>
          </p:spPr>
          <p:txBody>
            <a:bodyPr/>
            <a:lstStyle/>
            <a:p>
              <a:endParaRPr lang="en-US"/>
            </a:p>
          </p:txBody>
        </p:sp>
        <p:sp>
          <p:nvSpPr>
            <p:cNvPr id="293904" name="Text Box 16"/>
            <p:cNvSpPr txBox="1">
              <a:spLocks noChangeArrowheads="1"/>
            </p:cNvSpPr>
            <p:nvPr/>
          </p:nvSpPr>
          <p:spPr bwMode="auto">
            <a:xfrm>
              <a:off x="920" y="1881"/>
              <a:ext cx="178" cy="275"/>
            </a:xfrm>
            <a:prstGeom prst="rect">
              <a:avLst/>
            </a:prstGeom>
            <a:noFill/>
            <a:ln w="12700">
              <a:noFill/>
              <a:miter lim="800000"/>
              <a:headEnd type="none" w="lg" len="lg"/>
              <a:tailEnd type="none" w="lg" len="lg"/>
            </a:ln>
            <a:effectLst/>
          </p:spPr>
          <p:txBody>
            <a:bodyPr wrap="none">
              <a:spAutoFit/>
            </a:bodyPr>
            <a:lstStyle/>
            <a:p>
              <a:r>
                <a:rPr lang="en-US" b="1" i="1"/>
                <a:t>i</a:t>
              </a:r>
            </a:p>
          </p:txBody>
        </p:sp>
      </p:grpSp>
      <p:grpSp>
        <p:nvGrpSpPr>
          <p:cNvPr id="293905" name="Group 17"/>
          <p:cNvGrpSpPr>
            <a:grpSpLocks/>
          </p:cNvGrpSpPr>
          <p:nvPr/>
        </p:nvGrpSpPr>
        <p:grpSpPr bwMode="auto">
          <a:xfrm>
            <a:off x="5486400" y="2590800"/>
            <a:ext cx="2271713" cy="1327150"/>
            <a:chOff x="2964" y="1832"/>
            <a:chExt cx="1622" cy="931"/>
          </a:xfrm>
        </p:grpSpPr>
        <p:sp>
          <p:nvSpPr>
            <p:cNvPr id="293906" name="Line 18"/>
            <p:cNvSpPr>
              <a:spLocks noChangeShapeType="1"/>
            </p:cNvSpPr>
            <p:nvPr/>
          </p:nvSpPr>
          <p:spPr bwMode="auto">
            <a:xfrm rot="16200000" flipV="1">
              <a:off x="3411" y="2132"/>
              <a:ext cx="0" cy="220"/>
            </a:xfrm>
            <a:prstGeom prst="line">
              <a:avLst/>
            </a:prstGeom>
            <a:noFill/>
            <a:ln w="12700">
              <a:solidFill>
                <a:schemeClr val="tx1"/>
              </a:solidFill>
              <a:round/>
              <a:headEnd type="none" w="lg" len="lg"/>
              <a:tailEnd type="none" w="lg" len="lg"/>
            </a:ln>
            <a:effectLst/>
          </p:spPr>
          <p:txBody>
            <a:bodyPr/>
            <a:lstStyle/>
            <a:p>
              <a:endParaRPr lang="en-US"/>
            </a:p>
          </p:txBody>
        </p:sp>
        <p:sp>
          <p:nvSpPr>
            <p:cNvPr id="293907" name="Line 19"/>
            <p:cNvSpPr>
              <a:spLocks noChangeShapeType="1"/>
            </p:cNvSpPr>
            <p:nvPr/>
          </p:nvSpPr>
          <p:spPr bwMode="auto">
            <a:xfrm rot="16200000" flipV="1">
              <a:off x="4094" y="2123"/>
              <a:ext cx="0" cy="237"/>
            </a:xfrm>
            <a:prstGeom prst="line">
              <a:avLst/>
            </a:prstGeom>
            <a:noFill/>
            <a:ln w="12700">
              <a:solidFill>
                <a:schemeClr val="tx1"/>
              </a:solidFill>
              <a:round/>
              <a:headEnd type="none" w="lg" len="lg"/>
              <a:tailEnd type="none" w="lg" len="lg"/>
            </a:ln>
            <a:effectLst/>
          </p:spPr>
          <p:txBody>
            <a:bodyPr/>
            <a:lstStyle/>
            <a:p>
              <a:endParaRPr lang="en-US"/>
            </a:p>
          </p:txBody>
        </p:sp>
        <p:sp>
          <p:nvSpPr>
            <p:cNvPr id="293908" name="Oval 20"/>
            <p:cNvSpPr>
              <a:spLocks noChangeArrowheads="1"/>
            </p:cNvSpPr>
            <p:nvPr/>
          </p:nvSpPr>
          <p:spPr bwMode="auto">
            <a:xfrm rot="16200000">
              <a:off x="3232" y="2208"/>
              <a:ext cx="66" cy="7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93909" name="Oval 21"/>
            <p:cNvSpPr>
              <a:spLocks noChangeArrowheads="1"/>
            </p:cNvSpPr>
            <p:nvPr/>
          </p:nvSpPr>
          <p:spPr bwMode="auto">
            <a:xfrm rot="16200000">
              <a:off x="4213" y="2206"/>
              <a:ext cx="67" cy="7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93910" name="Rectangle 22"/>
            <p:cNvSpPr>
              <a:spLocks noChangeArrowheads="1"/>
            </p:cNvSpPr>
            <p:nvPr/>
          </p:nvSpPr>
          <p:spPr bwMode="auto">
            <a:xfrm rot="16200000">
              <a:off x="3674" y="2015"/>
              <a:ext cx="147" cy="454"/>
            </a:xfrm>
            <a:prstGeom prst="rect">
              <a:avLst/>
            </a:prstGeom>
            <a:solidFill>
              <a:srgbClr val="8495A9"/>
            </a:solidFill>
            <a:ln w="12700">
              <a:solidFill>
                <a:schemeClr val="tx1"/>
              </a:solidFill>
              <a:miter lim="800000"/>
              <a:headEnd type="none" w="lg" len="lg"/>
              <a:tailEnd type="none" w="lg" len="lg"/>
            </a:ln>
            <a:effectLst/>
          </p:spPr>
          <p:txBody>
            <a:bodyPr wrap="none" anchor="ctr"/>
            <a:lstStyle/>
            <a:p>
              <a:endParaRPr lang="en-US"/>
            </a:p>
          </p:txBody>
        </p:sp>
        <p:sp>
          <p:nvSpPr>
            <p:cNvPr id="293911" name="Text Box 23"/>
            <p:cNvSpPr txBox="1">
              <a:spLocks noChangeArrowheads="1"/>
            </p:cNvSpPr>
            <p:nvPr/>
          </p:nvSpPr>
          <p:spPr bwMode="auto">
            <a:xfrm>
              <a:off x="3550" y="2484"/>
              <a:ext cx="440" cy="279"/>
            </a:xfrm>
            <a:prstGeom prst="rect">
              <a:avLst/>
            </a:prstGeom>
            <a:noFill/>
            <a:ln w="12700">
              <a:noFill/>
              <a:miter lim="800000"/>
              <a:headEnd type="none" w="lg" len="lg"/>
              <a:tailEnd type="none" w="lg" len="lg"/>
            </a:ln>
            <a:effectLst/>
          </p:spPr>
          <p:txBody>
            <a:bodyPr>
              <a:spAutoFit/>
            </a:bodyPr>
            <a:lstStyle/>
            <a:p>
              <a:r>
                <a:rPr lang="en-US" sz="2000" b="1"/>
                <a:t>v</a:t>
              </a:r>
              <a:r>
                <a:rPr lang="en-US" sz="2000" b="1" baseline="-25000"/>
                <a:t>ba</a:t>
              </a:r>
            </a:p>
          </p:txBody>
        </p:sp>
        <p:sp>
          <p:nvSpPr>
            <p:cNvPr id="293912" name="Text Box 24"/>
            <p:cNvSpPr txBox="1">
              <a:spLocks noChangeArrowheads="1"/>
            </p:cNvSpPr>
            <p:nvPr/>
          </p:nvSpPr>
          <p:spPr bwMode="auto">
            <a:xfrm>
              <a:off x="3278" y="2208"/>
              <a:ext cx="240" cy="321"/>
            </a:xfrm>
            <a:prstGeom prst="rect">
              <a:avLst/>
            </a:prstGeom>
            <a:noFill/>
            <a:ln w="12700">
              <a:noFill/>
              <a:miter lim="800000"/>
              <a:headEnd type="none" w="lg" len="lg"/>
              <a:tailEnd type="none" w="lg" len="lg"/>
            </a:ln>
            <a:effectLst/>
          </p:spPr>
          <p:txBody>
            <a:bodyPr wrap="none">
              <a:spAutoFit/>
            </a:bodyPr>
            <a:lstStyle/>
            <a:p>
              <a:r>
                <a:rPr lang="en-US" sz="2400"/>
                <a:t>_</a:t>
              </a:r>
            </a:p>
          </p:txBody>
        </p:sp>
        <p:sp>
          <p:nvSpPr>
            <p:cNvPr id="293913" name="Text Box 25"/>
            <p:cNvSpPr txBox="1">
              <a:spLocks noChangeArrowheads="1"/>
            </p:cNvSpPr>
            <p:nvPr/>
          </p:nvSpPr>
          <p:spPr bwMode="auto">
            <a:xfrm>
              <a:off x="2964" y="2091"/>
              <a:ext cx="213" cy="258"/>
            </a:xfrm>
            <a:prstGeom prst="rect">
              <a:avLst/>
            </a:prstGeom>
            <a:noFill/>
            <a:ln w="12700">
              <a:noFill/>
              <a:miter lim="800000"/>
              <a:headEnd type="none" w="lg" len="lg"/>
              <a:tailEnd type="none" w="lg" len="lg"/>
            </a:ln>
            <a:effectLst/>
          </p:spPr>
          <p:txBody>
            <a:bodyPr wrap="none">
              <a:spAutoFit/>
            </a:bodyPr>
            <a:lstStyle/>
            <a:p>
              <a:r>
                <a:rPr lang="en-US" b="1"/>
                <a:t>a</a:t>
              </a:r>
            </a:p>
          </p:txBody>
        </p:sp>
        <p:sp>
          <p:nvSpPr>
            <p:cNvPr id="293914" name="Text Box 26"/>
            <p:cNvSpPr txBox="1">
              <a:spLocks noChangeArrowheads="1"/>
            </p:cNvSpPr>
            <p:nvPr/>
          </p:nvSpPr>
          <p:spPr bwMode="auto">
            <a:xfrm>
              <a:off x="4363" y="2126"/>
              <a:ext cx="223" cy="257"/>
            </a:xfrm>
            <a:prstGeom prst="rect">
              <a:avLst/>
            </a:prstGeom>
            <a:noFill/>
            <a:ln w="12700">
              <a:noFill/>
              <a:miter lim="800000"/>
              <a:headEnd type="none" w="lg" len="lg"/>
              <a:tailEnd type="none" w="lg" len="lg"/>
            </a:ln>
            <a:effectLst/>
          </p:spPr>
          <p:txBody>
            <a:bodyPr wrap="none">
              <a:spAutoFit/>
            </a:bodyPr>
            <a:lstStyle/>
            <a:p>
              <a:r>
                <a:rPr lang="en-US" b="1"/>
                <a:t>b</a:t>
              </a:r>
            </a:p>
          </p:txBody>
        </p:sp>
        <p:sp>
          <p:nvSpPr>
            <p:cNvPr id="293915" name="Line 27"/>
            <p:cNvSpPr>
              <a:spLocks noChangeShapeType="1"/>
            </p:cNvSpPr>
            <p:nvPr/>
          </p:nvSpPr>
          <p:spPr bwMode="auto">
            <a:xfrm>
              <a:off x="3301" y="2091"/>
              <a:ext cx="459" cy="0"/>
            </a:xfrm>
            <a:prstGeom prst="line">
              <a:avLst/>
            </a:prstGeom>
            <a:noFill/>
            <a:ln w="12700">
              <a:solidFill>
                <a:schemeClr val="tx1"/>
              </a:solidFill>
              <a:round/>
              <a:headEnd type="none" w="lg" len="lg"/>
              <a:tailEnd type="stealth" w="lg" len="lg"/>
            </a:ln>
            <a:effectLst/>
          </p:spPr>
          <p:txBody>
            <a:bodyPr/>
            <a:lstStyle/>
            <a:p>
              <a:endParaRPr lang="en-US"/>
            </a:p>
          </p:txBody>
        </p:sp>
        <p:sp>
          <p:nvSpPr>
            <p:cNvPr id="293916" name="Text Box 28"/>
            <p:cNvSpPr txBox="1">
              <a:spLocks noChangeArrowheads="1"/>
            </p:cNvSpPr>
            <p:nvPr/>
          </p:nvSpPr>
          <p:spPr bwMode="auto">
            <a:xfrm>
              <a:off x="3433" y="1832"/>
              <a:ext cx="177" cy="257"/>
            </a:xfrm>
            <a:prstGeom prst="rect">
              <a:avLst/>
            </a:prstGeom>
            <a:noFill/>
            <a:ln w="12700">
              <a:noFill/>
              <a:miter lim="800000"/>
              <a:headEnd type="none" w="lg" len="lg"/>
              <a:tailEnd type="none" w="lg" len="lg"/>
            </a:ln>
            <a:effectLst/>
          </p:spPr>
          <p:txBody>
            <a:bodyPr wrap="none">
              <a:spAutoFit/>
            </a:bodyPr>
            <a:lstStyle/>
            <a:p>
              <a:r>
                <a:rPr lang="en-US" b="1" i="1"/>
                <a:t>i</a:t>
              </a:r>
            </a:p>
          </p:txBody>
        </p:sp>
        <p:sp>
          <p:nvSpPr>
            <p:cNvPr id="293917" name="Text Box 29"/>
            <p:cNvSpPr txBox="1">
              <a:spLocks noChangeArrowheads="1"/>
            </p:cNvSpPr>
            <p:nvPr/>
          </p:nvSpPr>
          <p:spPr bwMode="auto">
            <a:xfrm>
              <a:off x="3970" y="2342"/>
              <a:ext cx="234" cy="278"/>
            </a:xfrm>
            <a:prstGeom prst="rect">
              <a:avLst/>
            </a:prstGeom>
            <a:noFill/>
            <a:ln w="12700">
              <a:noFill/>
              <a:miter lim="800000"/>
              <a:headEnd type="none" w="lg" len="lg"/>
              <a:tailEnd type="none" w="lg" len="lg"/>
            </a:ln>
            <a:effectLst/>
          </p:spPr>
          <p:txBody>
            <a:bodyPr wrap="none">
              <a:spAutoFit/>
            </a:bodyPr>
            <a:lstStyle/>
            <a:p>
              <a:r>
                <a:rPr lang="en-US" sz="2000"/>
                <a:t>+</a:t>
              </a:r>
            </a:p>
          </p:txBody>
        </p:sp>
      </p:grpSp>
      <p:grpSp>
        <p:nvGrpSpPr>
          <p:cNvPr id="293920" name="Group 32"/>
          <p:cNvGrpSpPr>
            <a:grpSpLocks/>
          </p:cNvGrpSpPr>
          <p:nvPr/>
        </p:nvGrpSpPr>
        <p:grpSpPr bwMode="auto">
          <a:xfrm flipH="1">
            <a:off x="3378200" y="3714750"/>
            <a:ext cx="2481263" cy="2282825"/>
            <a:chOff x="458" y="2112"/>
            <a:chExt cx="1586" cy="1578"/>
          </a:xfrm>
        </p:grpSpPr>
        <p:grpSp>
          <p:nvGrpSpPr>
            <p:cNvPr id="293921" name="Group 33"/>
            <p:cNvGrpSpPr>
              <a:grpSpLocks/>
            </p:cNvGrpSpPr>
            <p:nvPr/>
          </p:nvGrpSpPr>
          <p:grpSpPr bwMode="auto">
            <a:xfrm>
              <a:off x="805" y="2112"/>
              <a:ext cx="919" cy="1479"/>
              <a:chOff x="431" y="2112"/>
              <a:chExt cx="919" cy="1479"/>
            </a:xfrm>
          </p:grpSpPr>
          <p:grpSp>
            <p:nvGrpSpPr>
              <p:cNvPr id="293922" name="Group 34"/>
              <p:cNvGrpSpPr>
                <a:grpSpLocks/>
              </p:cNvGrpSpPr>
              <p:nvPr/>
            </p:nvGrpSpPr>
            <p:grpSpPr bwMode="auto">
              <a:xfrm>
                <a:off x="431" y="2656"/>
                <a:ext cx="442" cy="630"/>
                <a:chOff x="863" y="2586"/>
                <a:chExt cx="442" cy="630"/>
              </a:xfrm>
            </p:grpSpPr>
            <p:grpSp>
              <p:nvGrpSpPr>
                <p:cNvPr id="293923" name="Group 35"/>
                <p:cNvGrpSpPr>
                  <a:grpSpLocks/>
                </p:cNvGrpSpPr>
                <p:nvPr/>
              </p:nvGrpSpPr>
              <p:grpSpPr bwMode="auto">
                <a:xfrm>
                  <a:off x="864" y="2640"/>
                  <a:ext cx="432" cy="576"/>
                  <a:chOff x="864" y="2640"/>
                  <a:chExt cx="432" cy="576"/>
                </a:xfrm>
              </p:grpSpPr>
              <p:sp>
                <p:nvSpPr>
                  <p:cNvPr id="293924" name="Oval 36"/>
                  <p:cNvSpPr>
                    <a:spLocks noChangeArrowheads="1"/>
                  </p:cNvSpPr>
                  <p:nvPr/>
                </p:nvSpPr>
                <p:spPr bwMode="auto">
                  <a:xfrm>
                    <a:off x="864" y="2640"/>
                    <a:ext cx="432" cy="96"/>
                  </a:xfrm>
                  <a:prstGeom prst="ellipse">
                    <a:avLst/>
                  </a:prstGeom>
                  <a:solidFill>
                    <a:srgbClr val="8495A9">
                      <a:alpha val="50000"/>
                    </a:srgbClr>
                  </a:solidFill>
                  <a:ln w="12700">
                    <a:solidFill>
                      <a:schemeClr val="tx1"/>
                    </a:solidFill>
                    <a:round/>
                    <a:headEnd type="none" w="lg" len="lg"/>
                    <a:tailEnd type="none" w="lg" len="lg"/>
                  </a:ln>
                  <a:effectLst/>
                </p:spPr>
                <p:txBody>
                  <a:bodyPr wrap="none" anchor="ctr"/>
                  <a:lstStyle/>
                  <a:p>
                    <a:endParaRPr lang="en-US"/>
                  </a:p>
                </p:txBody>
              </p:sp>
              <p:cxnSp>
                <p:nvCxnSpPr>
                  <p:cNvPr id="293925" name="AutoShape 37"/>
                  <p:cNvCxnSpPr>
                    <a:cxnSpLocks noChangeShapeType="1"/>
                    <a:stCxn id="293924" idx="2"/>
                  </p:cNvCxnSpPr>
                  <p:nvPr/>
                </p:nvCxnSpPr>
                <p:spPr bwMode="auto">
                  <a:xfrm>
                    <a:off x="864" y="2688"/>
                    <a:ext cx="0" cy="480"/>
                  </a:xfrm>
                  <a:prstGeom prst="straightConnector1">
                    <a:avLst/>
                  </a:prstGeom>
                  <a:noFill/>
                  <a:ln w="12700">
                    <a:solidFill>
                      <a:schemeClr val="tx1"/>
                    </a:solidFill>
                    <a:round/>
                    <a:headEnd type="none" w="lg" len="lg"/>
                    <a:tailEnd type="none" w="lg" len="lg"/>
                  </a:ln>
                  <a:effectLst/>
                </p:spPr>
              </p:cxnSp>
              <p:cxnSp>
                <p:nvCxnSpPr>
                  <p:cNvPr id="293926" name="AutoShape 38"/>
                  <p:cNvCxnSpPr>
                    <a:cxnSpLocks noChangeShapeType="1"/>
                    <a:stCxn id="293924" idx="6"/>
                  </p:cNvCxnSpPr>
                  <p:nvPr/>
                </p:nvCxnSpPr>
                <p:spPr bwMode="auto">
                  <a:xfrm>
                    <a:off x="1296" y="2688"/>
                    <a:ext cx="0" cy="480"/>
                  </a:xfrm>
                  <a:prstGeom prst="straightConnector1">
                    <a:avLst/>
                  </a:prstGeom>
                  <a:noFill/>
                  <a:ln w="12700">
                    <a:solidFill>
                      <a:schemeClr val="tx1"/>
                    </a:solidFill>
                    <a:round/>
                    <a:headEnd type="none" w="lg" len="lg"/>
                    <a:tailEnd type="none" w="lg" len="lg"/>
                  </a:ln>
                  <a:effectLst/>
                </p:spPr>
              </p:cxnSp>
              <p:sp>
                <p:nvSpPr>
                  <p:cNvPr id="293927" name="Arc 39"/>
                  <p:cNvSpPr>
                    <a:spLocks/>
                  </p:cNvSpPr>
                  <p:nvPr/>
                </p:nvSpPr>
                <p:spPr bwMode="auto">
                  <a:xfrm flipV="1">
                    <a:off x="864" y="3158"/>
                    <a:ext cx="432" cy="58"/>
                  </a:xfrm>
                  <a:custGeom>
                    <a:avLst/>
                    <a:gdLst>
                      <a:gd name="G0" fmla="+- 21600 0 0"/>
                      <a:gd name="G1" fmla="+- 21600 0 0"/>
                      <a:gd name="G2" fmla="+- 21600 0 0"/>
                      <a:gd name="T0" fmla="*/ 261 w 43200"/>
                      <a:gd name="T1" fmla="*/ 24947 h 26281"/>
                      <a:gd name="T2" fmla="*/ 42687 w 43200"/>
                      <a:gd name="T3" fmla="*/ 26281 h 26281"/>
                      <a:gd name="T4" fmla="*/ 21600 w 43200"/>
                      <a:gd name="T5" fmla="*/ 21600 h 26281"/>
                    </a:gdLst>
                    <a:ahLst/>
                    <a:cxnLst>
                      <a:cxn ang="0">
                        <a:pos x="T0" y="T1"/>
                      </a:cxn>
                      <a:cxn ang="0">
                        <a:pos x="T2" y="T3"/>
                      </a:cxn>
                      <a:cxn ang="0">
                        <a:pos x="T4" y="T5"/>
                      </a:cxn>
                    </a:cxnLst>
                    <a:rect l="0" t="0" r="r" b="b"/>
                    <a:pathLst>
                      <a:path w="43200" h="26281" fill="none" extrusionOk="0">
                        <a:moveTo>
                          <a:pt x="260" y="24947"/>
                        </a:moveTo>
                        <a:cubicBezTo>
                          <a:pt x="87" y="23839"/>
                          <a:pt x="0" y="22720"/>
                          <a:pt x="0" y="21600"/>
                        </a:cubicBezTo>
                        <a:cubicBezTo>
                          <a:pt x="0" y="9670"/>
                          <a:pt x="9670" y="0"/>
                          <a:pt x="21600" y="0"/>
                        </a:cubicBezTo>
                        <a:cubicBezTo>
                          <a:pt x="33529" y="0"/>
                          <a:pt x="43200" y="9670"/>
                          <a:pt x="43200" y="21600"/>
                        </a:cubicBezTo>
                        <a:cubicBezTo>
                          <a:pt x="43200" y="23174"/>
                          <a:pt x="43027" y="24743"/>
                          <a:pt x="42686" y="26280"/>
                        </a:cubicBezTo>
                      </a:path>
                      <a:path w="43200" h="26281" stroke="0" extrusionOk="0">
                        <a:moveTo>
                          <a:pt x="260" y="24947"/>
                        </a:moveTo>
                        <a:cubicBezTo>
                          <a:pt x="87" y="23839"/>
                          <a:pt x="0" y="22720"/>
                          <a:pt x="0" y="21600"/>
                        </a:cubicBezTo>
                        <a:cubicBezTo>
                          <a:pt x="0" y="9670"/>
                          <a:pt x="9670" y="0"/>
                          <a:pt x="21600" y="0"/>
                        </a:cubicBezTo>
                        <a:cubicBezTo>
                          <a:pt x="33529" y="0"/>
                          <a:pt x="43200" y="9670"/>
                          <a:pt x="43200" y="21600"/>
                        </a:cubicBezTo>
                        <a:cubicBezTo>
                          <a:pt x="43200" y="23174"/>
                          <a:pt x="43027" y="24743"/>
                          <a:pt x="42686" y="26280"/>
                        </a:cubicBezTo>
                        <a:lnTo>
                          <a:pt x="21600" y="21600"/>
                        </a:lnTo>
                        <a:close/>
                      </a:path>
                    </a:pathLst>
                  </a:custGeom>
                  <a:noFill/>
                  <a:ln w="12700">
                    <a:solidFill>
                      <a:schemeClr val="tx1"/>
                    </a:solidFill>
                    <a:round/>
                    <a:headEnd type="none" w="lg" len="lg"/>
                    <a:tailEnd type="none" w="lg" len="lg"/>
                  </a:ln>
                  <a:effectLst/>
                </p:spPr>
                <p:txBody>
                  <a:bodyPr wrap="none" anchor="ctr"/>
                  <a:lstStyle/>
                  <a:p>
                    <a:endParaRPr lang="en-US"/>
                  </a:p>
                </p:txBody>
              </p:sp>
            </p:grpSp>
            <p:sp>
              <p:nvSpPr>
                <p:cNvPr id="293928" name="Rectangle 40"/>
                <p:cNvSpPr>
                  <a:spLocks noChangeArrowheads="1"/>
                </p:cNvSpPr>
                <p:nvPr/>
              </p:nvSpPr>
              <p:spPr bwMode="auto">
                <a:xfrm>
                  <a:off x="1038" y="2586"/>
                  <a:ext cx="96" cy="102"/>
                </a:xfrm>
                <a:prstGeom prst="rect">
                  <a:avLst/>
                </a:prstGeom>
                <a:solidFill>
                  <a:srgbClr val="ACA964"/>
                </a:solidFill>
                <a:ln w="12700">
                  <a:solidFill>
                    <a:schemeClr val="tx1"/>
                  </a:solidFill>
                  <a:miter lim="800000"/>
                  <a:headEnd type="none" w="lg" len="lg"/>
                  <a:tailEnd type="none" w="lg" len="lg"/>
                </a:ln>
                <a:effectLst/>
              </p:spPr>
              <p:txBody>
                <a:bodyPr wrap="none" anchor="ctr"/>
                <a:lstStyle/>
                <a:p>
                  <a:endParaRPr lang="en-US"/>
                </a:p>
              </p:txBody>
            </p:sp>
            <p:sp>
              <p:nvSpPr>
                <p:cNvPr id="293929" name="Text Box 41"/>
                <p:cNvSpPr txBox="1">
                  <a:spLocks noChangeArrowheads="1"/>
                </p:cNvSpPr>
                <p:nvPr/>
              </p:nvSpPr>
              <p:spPr bwMode="auto">
                <a:xfrm>
                  <a:off x="968" y="2681"/>
                  <a:ext cx="209" cy="275"/>
                </a:xfrm>
                <a:prstGeom prst="rect">
                  <a:avLst/>
                </a:prstGeom>
                <a:noFill/>
                <a:ln w="12700">
                  <a:noFill/>
                  <a:miter lim="800000"/>
                  <a:headEnd type="none" w="lg" len="lg"/>
                  <a:tailEnd type="none" w="lg" len="lg"/>
                </a:ln>
                <a:effectLst/>
              </p:spPr>
              <p:txBody>
                <a:bodyPr wrap="none">
                  <a:spAutoFit/>
                </a:bodyPr>
                <a:lstStyle/>
                <a:p>
                  <a:r>
                    <a:rPr lang="en-US" sz="2000"/>
                    <a:t>+</a:t>
                  </a:r>
                </a:p>
              </p:txBody>
            </p:sp>
            <p:sp>
              <p:nvSpPr>
                <p:cNvPr id="293930" name="Text Box 42"/>
                <p:cNvSpPr txBox="1">
                  <a:spLocks noChangeArrowheads="1"/>
                </p:cNvSpPr>
                <p:nvPr/>
              </p:nvSpPr>
              <p:spPr bwMode="auto">
                <a:xfrm>
                  <a:off x="974" y="2926"/>
                  <a:ext cx="198" cy="275"/>
                </a:xfrm>
                <a:prstGeom prst="rect">
                  <a:avLst/>
                </a:prstGeom>
                <a:noFill/>
                <a:ln w="12700">
                  <a:noFill/>
                  <a:miter lim="800000"/>
                  <a:headEnd type="none" w="lg" len="lg"/>
                  <a:tailEnd type="none" w="lg" len="lg"/>
                </a:ln>
                <a:effectLst/>
              </p:spPr>
              <p:txBody>
                <a:bodyPr wrap="none">
                  <a:spAutoFit/>
                </a:bodyPr>
                <a:lstStyle/>
                <a:p>
                  <a:r>
                    <a:rPr lang="en-US" sz="2000"/>
                    <a:t>_</a:t>
                  </a:r>
                </a:p>
              </p:txBody>
            </p:sp>
            <p:sp>
              <p:nvSpPr>
                <p:cNvPr id="293931" name="Text Box 43"/>
                <p:cNvSpPr txBox="1">
                  <a:spLocks noChangeArrowheads="1"/>
                </p:cNvSpPr>
                <p:nvPr/>
              </p:nvSpPr>
              <p:spPr bwMode="auto">
                <a:xfrm>
                  <a:off x="863" y="2875"/>
                  <a:ext cx="442" cy="254"/>
                </a:xfrm>
                <a:prstGeom prst="rect">
                  <a:avLst/>
                </a:prstGeom>
                <a:noFill/>
                <a:ln w="12700">
                  <a:noFill/>
                  <a:miter lim="800000"/>
                  <a:headEnd type="none" w="lg" len="lg"/>
                  <a:tailEnd type="none" w="lg" len="lg"/>
                </a:ln>
                <a:effectLst/>
              </p:spPr>
              <p:txBody>
                <a:bodyPr wrap="none">
                  <a:spAutoFit/>
                </a:bodyPr>
                <a:lstStyle/>
                <a:p>
                  <a:r>
                    <a:rPr lang="en-US"/>
                    <a:t>1.5 V</a:t>
                  </a:r>
                </a:p>
              </p:txBody>
            </p:sp>
          </p:grpSp>
          <p:sp>
            <p:nvSpPr>
              <p:cNvPr id="293932" name="Oval 44"/>
              <p:cNvSpPr>
                <a:spLocks noChangeArrowheads="1"/>
              </p:cNvSpPr>
              <p:nvPr/>
            </p:nvSpPr>
            <p:spPr bwMode="auto">
              <a:xfrm>
                <a:off x="1123" y="2352"/>
                <a:ext cx="83" cy="77"/>
              </a:xfrm>
              <a:prstGeom prst="ellipse">
                <a:avLst/>
              </a:prstGeom>
              <a:solidFill>
                <a:srgbClr val="FFFFFF"/>
              </a:solidFill>
              <a:ln w="12700">
                <a:solidFill>
                  <a:schemeClr val="tx1"/>
                </a:solidFill>
                <a:round/>
                <a:headEnd type="none" w="lg" len="lg"/>
                <a:tailEnd type="none" w="lg" len="lg"/>
              </a:ln>
              <a:effectLst/>
            </p:spPr>
            <p:txBody>
              <a:bodyPr wrap="none" anchor="ctr"/>
              <a:lstStyle/>
              <a:p>
                <a:endParaRPr lang="en-US"/>
              </a:p>
            </p:txBody>
          </p:sp>
          <p:cxnSp>
            <p:nvCxnSpPr>
              <p:cNvPr id="293933" name="AutoShape 45"/>
              <p:cNvCxnSpPr>
                <a:cxnSpLocks noChangeShapeType="1"/>
                <a:stCxn id="293928" idx="0"/>
                <a:endCxn id="293932" idx="2"/>
              </p:cNvCxnSpPr>
              <p:nvPr/>
            </p:nvCxnSpPr>
            <p:spPr bwMode="auto">
              <a:xfrm rot="16200000">
                <a:off x="756" y="2289"/>
                <a:ext cx="265" cy="469"/>
              </a:xfrm>
              <a:prstGeom prst="bentConnector2">
                <a:avLst/>
              </a:prstGeom>
              <a:noFill/>
              <a:ln w="12700">
                <a:solidFill>
                  <a:schemeClr val="tx1"/>
                </a:solidFill>
                <a:miter lim="800000"/>
                <a:headEnd type="none" w="lg" len="lg"/>
                <a:tailEnd type="none" w="lg" len="lg"/>
              </a:ln>
              <a:effectLst/>
            </p:spPr>
          </p:cxnSp>
          <p:grpSp>
            <p:nvGrpSpPr>
              <p:cNvPr id="293934" name="Group 46"/>
              <p:cNvGrpSpPr>
                <a:grpSpLocks/>
              </p:cNvGrpSpPr>
              <p:nvPr/>
            </p:nvGrpSpPr>
            <p:grpSpPr bwMode="auto">
              <a:xfrm>
                <a:off x="1161" y="2806"/>
                <a:ext cx="189" cy="159"/>
                <a:chOff x="1920" y="2802"/>
                <a:chExt cx="189" cy="159"/>
              </a:xfrm>
            </p:grpSpPr>
            <p:sp>
              <p:nvSpPr>
                <p:cNvPr id="293935" name="Freeform 47"/>
                <p:cNvSpPr>
                  <a:spLocks/>
                </p:cNvSpPr>
                <p:nvPr/>
              </p:nvSpPr>
              <p:spPr bwMode="auto">
                <a:xfrm>
                  <a:off x="1956" y="2832"/>
                  <a:ext cx="136" cy="96"/>
                </a:xfrm>
                <a:custGeom>
                  <a:avLst/>
                  <a:gdLst/>
                  <a:ahLst/>
                  <a:cxnLst>
                    <a:cxn ang="0">
                      <a:pos x="0" y="8"/>
                    </a:cxn>
                    <a:cxn ang="0">
                      <a:pos x="192" y="8"/>
                    </a:cxn>
                    <a:cxn ang="0">
                      <a:pos x="240" y="56"/>
                    </a:cxn>
                    <a:cxn ang="0">
                      <a:pos x="240" y="104"/>
                    </a:cxn>
                    <a:cxn ang="0">
                      <a:pos x="48" y="152"/>
                    </a:cxn>
                    <a:cxn ang="0">
                      <a:pos x="48" y="104"/>
                    </a:cxn>
                    <a:cxn ang="0">
                      <a:pos x="96" y="104"/>
                    </a:cxn>
                    <a:cxn ang="0">
                      <a:pos x="240" y="152"/>
                    </a:cxn>
                    <a:cxn ang="0">
                      <a:pos x="240" y="248"/>
                    </a:cxn>
                    <a:cxn ang="0">
                      <a:pos x="0" y="248"/>
                    </a:cxn>
                  </a:cxnLst>
                  <a:rect l="0" t="0" r="r" b="b"/>
                  <a:pathLst>
                    <a:path w="280" h="264">
                      <a:moveTo>
                        <a:pt x="0" y="8"/>
                      </a:moveTo>
                      <a:cubicBezTo>
                        <a:pt x="76" y="4"/>
                        <a:pt x="152" y="0"/>
                        <a:pt x="192" y="8"/>
                      </a:cubicBezTo>
                      <a:cubicBezTo>
                        <a:pt x="232" y="16"/>
                        <a:pt x="232" y="40"/>
                        <a:pt x="240" y="56"/>
                      </a:cubicBezTo>
                      <a:cubicBezTo>
                        <a:pt x="248" y="72"/>
                        <a:pt x="272" y="88"/>
                        <a:pt x="240" y="104"/>
                      </a:cubicBezTo>
                      <a:cubicBezTo>
                        <a:pt x="208" y="120"/>
                        <a:pt x="80" y="152"/>
                        <a:pt x="48" y="152"/>
                      </a:cubicBezTo>
                      <a:cubicBezTo>
                        <a:pt x="16" y="152"/>
                        <a:pt x="40" y="112"/>
                        <a:pt x="48" y="104"/>
                      </a:cubicBezTo>
                      <a:cubicBezTo>
                        <a:pt x="56" y="96"/>
                        <a:pt x="64" y="96"/>
                        <a:pt x="96" y="104"/>
                      </a:cubicBezTo>
                      <a:cubicBezTo>
                        <a:pt x="128" y="112"/>
                        <a:pt x="216" y="128"/>
                        <a:pt x="240" y="152"/>
                      </a:cubicBezTo>
                      <a:cubicBezTo>
                        <a:pt x="264" y="176"/>
                        <a:pt x="280" y="232"/>
                        <a:pt x="240" y="248"/>
                      </a:cubicBezTo>
                      <a:cubicBezTo>
                        <a:pt x="200" y="264"/>
                        <a:pt x="100" y="256"/>
                        <a:pt x="0" y="248"/>
                      </a:cubicBezTo>
                    </a:path>
                  </a:pathLst>
                </a:custGeom>
                <a:noFill/>
                <a:ln w="12700" cap="flat" cmpd="sng">
                  <a:solidFill>
                    <a:schemeClr val="tx1"/>
                  </a:solidFill>
                  <a:prstDash val="solid"/>
                  <a:round/>
                  <a:headEnd type="none" w="lg" len="lg"/>
                  <a:tailEnd type="none" w="lg" len="lg"/>
                </a:ln>
                <a:effectLst/>
              </p:spPr>
              <p:txBody>
                <a:bodyPr/>
                <a:lstStyle/>
                <a:p>
                  <a:endParaRPr lang="en-US"/>
                </a:p>
              </p:txBody>
            </p:sp>
            <p:sp>
              <p:nvSpPr>
                <p:cNvPr id="293936" name="Oval 48"/>
                <p:cNvSpPr>
                  <a:spLocks noChangeArrowheads="1"/>
                </p:cNvSpPr>
                <p:nvPr/>
              </p:nvSpPr>
              <p:spPr bwMode="auto">
                <a:xfrm>
                  <a:off x="1959" y="2802"/>
                  <a:ext cx="150" cy="159"/>
                </a:xfrm>
                <a:prstGeom prst="ellipse">
                  <a:avLst/>
                </a:prstGeom>
                <a:solidFill>
                  <a:srgbClr val="FFFF99">
                    <a:alpha val="30000"/>
                  </a:srgbClr>
                </a:solidFill>
                <a:ln w="12700">
                  <a:solidFill>
                    <a:schemeClr val="tx1"/>
                  </a:solidFill>
                  <a:round/>
                  <a:headEnd type="none" w="lg" len="lg"/>
                  <a:tailEnd type="none" w="lg" len="lg"/>
                </a:ln>
                <a:effectLst/>
              </p:spPr>
              <p:txBody>
                <a:bodyPr wrap="none" anchor="ctr"/>
                <a:lstStyle/>
                <a:p>
                  <a:endParaRPr lang="en-US"/>
                </a:p>
              </p:txBody>
            </p:sp>
            <p:cxnSp>
              <p:nvCxnSpPr>
                <p:cNvPr id="293937" name="AutoShape 49"/>
                <p:cNvCxnSpPr>
                  <a:cxnSpLocks noChangeShapeType="1"/>
                  <a:stCxn id="293935" idx="0"/>
                </p:cNvCxnSpPr>
                <p:nvPr/>
              </p:nvCxnSpPr>
              <p:spPr bwMode="auto">
                <a:xfrm flipH="1">
                  <a:off x="1920" y="2835"/>
                  <a:ext cx="36" cy="0"/>
                </a:xfrm>
                <a:prstGeom prst="straightConnector1">
                  <a:avLst/>
                </a:prstGeom>
                <a:noFill/>
                <a:ln w="12700">
                  <a:solidFill>
                    <a:schemeClr val="tx1"/>
                  </a:solidFill>
                  <a:round/>
                  <a:headEnd type="none" w="lg" len="lg"/>
                  <a:tailEnd type="none" w="lg" len="lg"/>
                </a:ln>
                <a:effectLst/>
              </p:spPr>
            </p:cxnSp>
            <p:cxnSp>
              <p:nvCxnSpPr>
                <p:cNvPr id="293938" name="AutoShape 50"/>
                <p:cNvCxnSpPr>
                  <a:cxnSpLocks noChangeShapeType="1"/>
                  <a:stCxn id="293935" idx="9"/>
                </p:cNvCxnSpPr>
                <p:nvPr/>
              </p:nvCxnSpPr>
              <p:spPr bwMode="auto">
                <a:xfrm flipH="1">
                  <a:off x="1920" y="2922"/>
                  <a:ext cx="36" cy="0"/>
                </a:xfrm>
                <a:prstGeom prst="straightConnector1">
                  <a:avLst/>
                </a:prstGeom>
                <a:noFill/>
                <a:ln w="12700">
                  <a:solidFill>
                    <a:schemeClr val="tx1"/>
                  </a:solidFill>
                  <a:round/>
                  <a:headEnd type="none" w="lg" len="lg"/>
                  <a:tailEnd type="none" w="lg" len="lg"/>
                </a:ln>
                <a:effectLst/>
              </p:spPr>
            </p:cxnSp>
          </p:grpSp>
          <p:sp>
            <p:nvSpPr>
              <p:cNvPr id="293939" name="Oval 51"/>
              <p:cNvSpPr>
                <a:spLocks noChangeArrowheads="1"/>
              </p:cNvSpPr>
              <p:nvPr/>
            </p:nvSpPr>
            <p:spPr bwMode="auto">
              <a:xfrm>
                <a:off x="1123" y="3514"/>
                <a:ext cx="83" cy="77"/>
              </a:xfrm>
              <a:prstGeom prst="ellipse">
                <a:avLst/>
              </a:prstGeom>
              <a:solidFill>
                <a:srgbClr val="FFFFFF"/>
              </a:solidFill>
              <a:ln w="12700">
                <a:solidFill>
                  <a:schemeClr val="tx1"/>
                </a:solidFill>
                <a:round/>
                <a:headEnd type="none" w="lg" len="lg"/>
                <a:tailEnd type="none" w="lg" len="lg"/>
              </a:ln>
              <a:effectLst/>
            </p:spPr>
            <p:txBody>
              <a:bodyPr wrap="none" anchor="ctr"/>
              <a:lstStyle/>
              <a:p>
                <a:endParaRPr lang="en-US"/>
              </a:p>
            </p:txBody>
          </p:sp>
          <p:cxnSp>
            <p:nvCxnSpPr>
              <p:cNvPr id="293940" name="AutoShape 52"/>
              <p:cNvCxnSpPr>
                <a:cxnSpLocks noChangeShapeType="1"/>
                <a:stCxn id="293939" idx="2"/>
              </p:cNvCxnSpPr>
              <p:nvPr/>
            </p:nvCxnSpPr>
            <p:spPr bwMode="auto">
              <a:xfrm rot="10800000">
                <a:off x="654" y="3286"/>
                <a:ext cx="469" cy="267"/>
              </a:xfrm>
              <a:prstGeom prst="bentConnector3">
                <a:avLst>
                  <a:gd name="adj1" fmla="val 100426"/>
                </a:avLst>
              </a:prstGeom>
              <a:noFill/>
              <a:ln w="12700">
                <a:solidFill>
                  <a:schemeClr val="tx1"/>
                </a:solidFill>
                <a:miter lim="800000"/>
                <a:headEnd type="none" w="lg" len="lg"/>
                <a:tailEnd type="none" w="lg" len="lg"/>
              </a:ln>
              <a:effectLst/>
            </p:spPr>
          </p:cxnSp>
          <p:cxnSp>
            <p:nvCxnSpPr>
              <p:cNvPr id="293941" name="AutoShape 53"/>
              <p:cNvCxnSpPr>
                <a:cxnSpLocks noChangeShapeType="1"/>
                <a:stCxn id="293939" idx="0"/>
              </p:cNvCxnSpPr>
              <p:nvPr/>
            </p:nvCxnSpPr>
            <p:spPr bwMode="auto">
              <a:xfrm flipH="1" flipV="1">
                <a:off x="1161" y="2926"/>
                <a:ext cx="4" cy="588"/>
              </a:xfrm>
              <a:prstGeom prst="straightConnector1">
                <a:avLst/>
              </a:prstGeom>
              <a:noFill/>
              <a:ln w="12700">
                <a:solidFill>
                  <a:schemeClr val="tx1"/>
                </a:solidFill>
                <a:round/>
                <a:headEnd type="none" w="lg" len="lg"/>
                <a:tailEnd type="none" w="lg" len="lg"/>
              </a:ln>
              <a:effectLst/>
            </p:spPr>
          </p:cxnSp>
          <p:cxnSp>
            <p:nvCxnSpPr>
              <p:cNvPr id="293942" name="AutoShape 54"/>
              <p:cNvCxnSpPr>
                <a:cxnSpLocks noChangeShapeType="1"/>
                <a:stCxn id="293932" idx="4"/>
              </p:cNvCxnSpPr>
              <p:nvPr/>
            </p:nvCxnSpPr>
            <p:spPr bwMode="auto">
              <a:xfrm>
                <a:off x="1165" y="2429"/>
                <a:ext cx="0" cy="410"/>
              </a:xfrm>
              <a:prstGeom prst="straightConnector1">
                <a:avLst/>
              </a:prstGeom>
              <a:noFill/>
              <a:ln w="12700">
                <a:solidFill>
                  <a:schemeClr val="tx1"/>
                </a:solidFill>
                <a:round/>
                <a:headEnd type="none" w="lg" len="lg"/>
                <a:tailEnd type="none" w="lg" len="lg"/>
              </a:ln>
              <a:effectLst/>
            </p:spPr>
          </p:cxnSp>
          <p:sp>
            <p:nvSpPr>
              <p:cNvPr id="293943" name="Line 55"/>
              <p:cNvSpPr>
                <a:spLocks noChangeShapeType="1"/>
              </p:cNvSpPr>
              <p:nvPr/>
            </p:nvSpPr>
            <p:spPr bwMode="auto">
              <a:xfrm>
                <a:off x="702" y="2351"/>
                <a:ext cx="216" cy="0"/>
              </a:xfrm>
              <a:prstGeom prst="line">
                <a:avLst/>
              </a:prstGeom>
              <a:noFill/>
              <a:ln w="12700">
                <a:solidFill>
                  <a:schemeClr val="tx1"/>
                </a:solidFill>
                <a:round/>
                <a:headEnd type="none" w="lg" len="lg"/>
                <a:tailEnd type="stealth" w="lg" len="lg"/>
              </a:ln>
              <a:effectLst/>
            </p:spPr>
            <p:txBody>
              <a:bodyPr/>
              <a:lstStyle/>
              <a:p>
                <a:endParaRPr lang="en-US"/>
              </a:p>
            </p:txBody>
          </p:sp>
          <p:sp>
            <p:nvSpPr>
              <p:cNvPr id="293944" name="Line 56"/>
              <p:cNvSpPr>
                <a:spLocks noChangeShapeType="1"/>
              </p:cNvSpPr>
              <p:nvPr/>
            </p:nvSpPr>
            <p:spPr bwMode="auto">
              <a:xfrm flipH="1">
                <a:off x="767" y="3514"/>
                <a:ext cx="199" cy="0"/>
              </a:xfrm>
              <a:prstGeom prst="line">
                <a:avLst/>
              </a:prstGeom>
              <a:noFill/>
              <a:ln w="12700">
                <a:solidFill>
                  <a:schemeClr val="tx1"/>
                </a:solidFill>
                <a:round/>
                <a:headEnd type="none" w="lg" len="lg"/>
                <a:tailEnd type="stealth" w="lg" len="lg"/>
              </a:ln>
              <a:effectLst/>
            </p:spPr>
            <p:txBody>
              <a:bodyPr/>
              <a:lstStyle/>
              <a:p>
                <a:endParaRPr lang="en-US"/>
              </a:p>
            </p:txBody>
          </p:sp>
          <p:sp>
            <p:nvSpPr>
              <p:cNvPr id="293945" name="Text Box 57"/>
              <p:cNvSpPr txBox="1">
                <a:spLocks noChangeArrowheads="1"/>
              </p:cNvSpPr>
              <p:nvPr/>
            </p:nvSpPr>
            <p:spPr bwMode="auto">
              <a:xfrm>
                <a:off x="899" y="2112"/>
                <a:ext cx="162" cy="274"/>
              </a:xfrm>
              <a:prstGeom prst="rect">
                <a:avLst/>
              </a:prstGeom>
              <a:noFill/>
              <a:ln w="12700">
                <a:noFill/>
                <a:miter lim="800000"/>
                <a:headEnd type="none" w="lg" len="lg"/>
                <a:tailEnd type="none" w="lg" len="lg"/>
              </a:ln>
              <a:effectLst/>
            </p:spPr>
            <p:txBody>
              <a:bodyPr wrap="none">
                <a:spAutoFit/>
              </a:bodyPr>
              <a:lstStyle/>
              <a:p>
                <a:r>
                  <a:rPr lang="en-US" sz="2000" b="1" i="1"/>
                  <a:t>i</a:t>
                </a:r>
              </a:p>
            </p:txBody>
          </p:sp>
          <p:sp>
            <p:nvSpPr>
              <p:cNvPr id="293946" name="Text Box 58"/>
              <p:cNvSpPr txBox="1">
                <a:spLocks noChangeArrowheads="1"/>
              </p:cNvSpPr>
              <p:nvPr/>
            </p:nvSpPr>
            <p:spPr bwMode="auto">
              <a:xfrm>
                <a:off x="803" y="3274"/>
                <a:ext cx="163" cy="274"/>
              </a:xfrm>
              <a:prstGeom prst="rect">
                <a:avLst/>
              </a:prstGeom>
              <a:noFill/>
              <a:ln w="12700">
                <a:noFill/>
                <a:miter lim="800000"/>
                <a:headEnd type="none" w="lg" len="lg"/>
                <a:tailEnd type="none" w="lg" len="lg"/>
              </a:ln>
              <a:effectLst/>
            </p:spPr>
            <p:txBody>
              <a:bodyPr wrap="none">
                <a:spAutoFit/>
              </a:bodyPr>
              <a:lstStyle/>
              <a:p>
                <a:r>
                  <a:rPr lang="en-US" sz="2000" b="1" i="1"/>
                  <a:t>i</a:t>
                </a:r>
              </a:p>
            </p:txBody>
          </p:sp>
        </p:grpSp>
        <p:sp>
          <p:nvSpPr>
            <p:cNvPr id="293947" name="Text Box 59"/>
            <p:cNvSpPr txBox="1">
              <a:spLocks noChangeArrowheads="1"/>
            </p:cNvSpPr>
            <p:nvPr/>
          </p:nvSpPr>
          <p:spPr bwMode="auto">
            <a:xfrm>
              <a:off x="1799" y="2832"/>
              <a:ext cx="240" cy="253"/>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1</a:t>
              </a:r>
            </a:p>
          </p:txBody>
        </p:sp>
        <p:sp>
          <p:nvSpPr>
            <p:cNvPr id="293948" name="Text Box 60"/>
            <p:cNvSpPr txBox="1">
              <a:spLocks noChangeArrowheads="1"/>
            </p:cNvSpPr>
            <p:nvPr/>
          </p:nvSpPr>
          <p:spPr bwMode="auto">
            <a:xfrm>
              <a:off x="721" y="2266"/>
              <a:ext cx="191" cy="253"/>
            </a:xfrm>
            <a:prstGeom prst="rect">
              <a:avLst/>
            </a:prstGeom>
            <a:noFill/>
            <a:ln w="12700">
              <a:noFill/>
              <a:miter lim="800000"/>
              <a:headEnd type="none" w="lg" len="lg"/>
              <a:tailEnd type="none" w="lg" len="lg"/>
            </a:ln>
            <a:effectLst/>
          </p:spPr>
          <p:txBody>
            <a:bodyPr wrap="none">
              <a:spAutoFit/>
            </a:bodyPr>
            <a:lstStyle/>
            <a:p>
              <a:r>
                <a:rPr lang="en-US" b="1"/>
                <a:t>a</a:t>
              </a:r>
            </a:p>
          </p:txBody>
        </p:sp>
        <p:sp>
          <p:nvSpPr>
            <p:cNvPr id="293949" name="Text Box 61"/>
            <p:cNvSpPr txBox="1">
              <a:spLocks noChangeArrowheads="1"/>
            </p:cNvSpPr>
            <p:nvPr/>
          </p:nvSpPr>
          <p:spPr bwMode="auto">
            <a:xfrm>
              <a:off x="717" y="3437"/>
              <a:ext cx="199" cy="253"/>
            </a:xfrm>
            <a:prstGeom prst="rect">
              <a:avLst/>
            </a:prstGeom>
            <a:noFill/>
            <a:ln w="12700">
              <a:noFill/>
              <a:miter lim="800000"/>
              <a:headEnd type="none" w="lg" len="lg"/>
              <a:tailEnd type="none" w="lg" len="lg"/>
            </a:ln>
            <a:effectLst/>
          </p:spPr>
          <p:txBody>
            <a:bodyPr wrap="none">
              <a:spAutoFit/>
            </a:bodyPr>
            <a:lstStyle/>
            <a:p>
              <a:r>
                <a:rPr lang="en-US" b="1"/>
                <a:t>b</a:t>
              </a:r>
            </a:p>
          </p:txBody>
        </p:sp>
        <p:sp>
          <p:nvSpPr>
            <p:cNvPr id="293950" name="Text Box 62"/>
            <p:cNvSpPr txBox="1">
              <a:spLocks noChangeArrowheads="1"/>
            </p:cNvSpPr>
            <p:nvPr/>
          </p:nvSpPr>
          <p:spPr bwMode="auto">
            <a:xfrm>
              <a:off x="458" y="2806"/>
              <a:ext cx="293" cy="253"/>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ab</a:t>
              </a:r>
            </a:p>
          </p:txBody>
        </p:sp>
        <p:sp>
          <p:nvSpPr>
            <p:cNvPr id="293951" name="Text Box 63"/>
            <p:cNvSpPr txBox="1">
              <a:spLocks noChangeArrowheads="1"/>
            </p:cNvSpPr>
            <p:nvPr/>
          </p:nvSpPr>
          <p:spPr bwMode="auto">
            <a:xfrm>
              <a:off x="526" y="2542"/>
              <a:ext cx="200" cy="254"/>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293952" name="Text Box 64"/>
            <p:cNvSpPr txBox="1">
              <a:spLocks noChangeArrowheads="1"/>
            </p:cNvSpPr>
            <p:nvPr/>
          </p:nvSpPr>
          <p:spPr bwMode="auto">
            <a:xfrm>
              <a:off x="1844" y="2542"/>
              <a:ext cx="200" cy="254"/>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293953" name="Text Box 65"/>
            <p:cNvSpPr txBox="1">
              <a:spLocks noChangeArrowheads="1"/>
            </p:cNvSpPr>
            <p:nvPr/>
          </p:nvSpPr>
          <p:spPr bwMode="auto">
            <a:xfrm>
              <a:off x="526" y="3062"/>
              <a:ext cx="191" cy="254"/>
            </a:xfrm>
            <a:prstGeom prst="rect">
              <a:avLst/>
            </a:prstGeom>
            <a:noFill/>
            <a:ln w="12700">
              <a:noFill/>
              <a:miter lim="800000"/>
              <a:headEnd type="none" w="lg" len="lg"/>
              <a:tailEnd type="none" w="lg" len="lg"/>
            </a:ln>
            <a:effectLst/>
          </p:spPr>
          <p:txBody>
            <a:bodyPr wrap="none">
              <a:spAutoFit/>
            </a:bodyPr>
            <a:lstStyle/>
            <a:p>
              <a:r>
                <a:rPr lang="en-US"/>
                <a:t>_</a:t>
              </a:r>
            </a:p>
          </p:txBody>
        </p:sp>
        <p:sp>
          <p:nvSpPr>
            <p:cNvPr id="293954" name="Text Box 66"/>
            <p:cNvSpPr txBox="1">
              <a:spLocks noChangeArrowheads="1"/>
            </p:cNvSpPr>
            <p:nvPr/>
          </p:nvSpPr>
          <p:spPr bwMode="auto">
            <a:xfrm>
              <a:off x="1830" y="3159"/>
              <a:ext cx="191" cy="254"/>
            </a:xfrm>
            <a:prstGeom prst="rect">
              <a:avLst/>
            </a:prstGeom>
            <a:noFill/>
            <a:ln w="12700">
              <a:noFill/>
              <a:miter lim="800000"/>
              <a:headEnd type="none" w="lg" len="lg"/>
              <a:tailEnd type="none" w="lg" len="lg"/>
            </a:ln>
            <a:effectLst/>
          </p:spPr>
          <p:txBody>
            <a:bodyPr wrap="none">
              <a:spAutoFit/>
            </a:bodyPr>
            <a:lstStyle/>
            <a:p>
              <a:r>
                <a:rPr lang="en-US"/>
                <a:t>_</a:t>
              </a:r>
            </a:p>
          </p:txBody>
        </p:sp>
      </p:grpSp>
      <p:sp>
        <p:nvSpPr>
          <p:cNvPr id="293955" name="Text Box 67"/>
          <p:cNvSpPr txBox="1">
            <a:spLocks noChangeArrowheads="1"/>
          </p:cNvSpPr>
          <p:nvPr/>
        </p:nvSpPr>
        <p:spPr bwMode="auto">
          <a:xfrm>
            <a:off x="6559550" y="4786313"/>
            <a:ext cx="2171700" cy="1203325"/>
          </a:xfrm>
          <a:prstGeom prst="rect">
            <a:avLst/>
          </a:prstGeom>
          <a:solidFill>
            <a:srgbClr val="8495A9">
              <a:alpha val="50000"/>
            </a:srgbClr>
          </a:solidFill>
          <a:ln w="12700">
            <a:solidFill>
              <a:schemeClr val="tx1"/>
            </a:solidFill>
            <a:miter lim="800000"/>
            <a:headEnd type="none" w="lg" len="lg"/>
            <a:tailEnd type="none" w="lg" len="lg"/>
          </a:ln>
          <a:effectLst/>
        </p:spPr>
        <p:txBody>
          <a:bodyPr wrap="none">
            <a:spAutoFit/>
          </a:bodyPr>
          <a:lstStyle/>
          <a:p>
            <a:r>
              <a:rPr lang="en-US"/>
              <a:t>Supplying energy</a:t>
            </a:r>
          </a:p>
          <a:p>
            <a:r>
              <a:rPr lang="en-US"/>
              <a:t>(</a:t>
            </a:r>
            <a:r>
              <a:rPr lang="en-US" b="1"/>
              <a:t>source</a:t>
            </a:r>
            <a:r>
              <a:rPr lang="en-US"/>
              <a:t>)</a:t>
            </a:r>
          </a:p>
          <a:p>
            <a:r>
              <a:rPr lang="en-US"/>
              <a:t>(</a:t>
            </a:r>
            <a:r>
              <a:rPr lang="en-US" b="1"/>
              <a:t>active</a:t>
            </a:r>
            <a:r>
              <a:rPr lang="en-US"/>
              <a:t> element)</a:t>
            </a:r>
          </a:p>
          <a:p>
            <a:r>
              <a:rPr lang="en-US" b="1"/>
              <a:t>NEGATIVE voltage</a:t>
            </a:r>
          </a:p>
        </p:txBody>
      </p:sp>
      <p:sp>
        <p:nvSpPr>
          <p:cNvPr id="293956" name="Line 68"/>
          <p:cNvSpPr>
            <a:spLocks noChangeShapeType="1"/>
          </p:cNvSpPr>
          <p:nvPr/>
        </p:nvSpPr>
        <p:spPr bwMode="auto">
          <a:xfrm>
            <a:off x="5876925" y="5029200"/>
            <a:ext cx="657225" cy="0"/>
          </a:xfrm>
          <a:prstGeom prst="line">
            <a:avLst/>
          </a:prstGeom>
          <a:noFill/>
          <a:ln w="12700">
            <a:solidFill>
              <a:schemeClr val="tx1"/>
            </a:solidFill>
            <a:round/>
            <a:headEnd type="none" w="lg" len="lg"/>
            <a:tailEnd type="stealth" w="lg" len="lg"/>
          </a:ln>
          <a:effectLst/>
        </p:spPr>
        <p:txBody>
          <a:bodyPr/>
          <a:lstStyle/>
          <a:p>
            <a:endParaRPr lang="en-US"/>
          </a:p>
        </p:txBody>
      </p:sp>
      <p:sp>
        <p:nvSpPr>
          <p:cNvPr id="293957" name="Text Box 69"/>
          <p:cNvSpPr txBox="1">
            <a:spLocks noChangeArrowheads="1"/>
          </p:cNvSpPr>
          <p:nvPr/>
        </p:nvSpPr>
        <p:spPr bwMode="auto">
          <a:xfrm>
            <a:off x="660400" y="4724400"/>
            <a:ext cx="2044700" cy="1203325"/>
          </a:xfrm>
          <a:prstGeom prst="rect">
            <a:avLst/>
          </a:prstGeom>
          <a:solidFill>
            <a:srgbClr val="8495A9">
              <a:alpha val="50000"/>
            </a:srgbClr>
          </a:solidFill>
          <a:ln w="12700">
            <a:solidFill>
              <a:schemeClr val="tx1"/>
            </a:solidFill>
            <a:miter lim="800000"/>
            <a:headEnd type="none" w="lg" len="lg"/>
            <a:tailEnd type="none" w="lg" len="lg"/>
          </a:ln>
          <a:effectLst/>
        </p:spPr>
        <p:txBody>
          <a:bodyPr wrap="none">
            <a:spAutoFit/>
          </a:bodyPr>
          <a:lstStyle/>
          <a:p>
            <a:r>
              <a:rPr lang="en-US"/>
              <a:t>Absorbing energy</a:t>
            </a:r>
          </a:p>
          <a:p>
            <a:r>
              <a:rPr lang="en-US"/>
              <a:t>(</a:t>
            </a:r>
            <a:r>
              <a:rPr lang="en-US" b="1"/>
              <a:t>load</a:t>
            </a:r>
            <a:r>
              <a:rPr lang="en-US"/>
              <a:t>)</a:t>
            </a:r>
          </a:p>
          <a:p>
            <a:r>
              <a:rPr lang="en-US"/>
              <a:t>(</a:t>
            </a:r>
            <a:r>
              <a:rPr lang="en-US" b="1"/>
              <a:t>passive</a:t>
            </a:r>
            <a:r>
              <a:rPr lang="en-US"/>
              <a:t> element)</a:t>
            </a:r>
          </a:p>
          <a:p>
            <a:r>
              <a:rPr lang="en-US" b="1"/>
              <a:t>POSITIVE voltage</a:t>
            </a:r>
          </a:p>
        </p:txBody>
      </p:sp>
      <p:sp>
        <p:nvSpPr>
          <p:cNvPr id="293958" name="Line 70"/>
          <p:cNvSpPr>
            <a:spLocks noChangeShapeType="1"/>
          </p:cNvSpPr>
          <p:nvPr/>
        </p:nvSpPr>
        <p:spPr bwMode="auto">
          <a:xfrm flipH="1" flipV="1">
            <a:off x="2738438" y="4953000"/>
            <a:ext cx="628650" cy="7938"/>
          </a:xfrm>
          <a:prstGeom prst="line">
            <a:avLst/>
          </a:prstGeom>
          <a:noFill/>
          <a:ln w="12700">
            <a:solidFill>
              <a:schemeClr val="tx1"/>
            </a:solidFill>
            <a:round/>
            <a:headEnd type="none" w="lg" len="lg"/>
            <a:tailEnd type="stealth" w="lg" len="lg"/>
          </a:ln>
          <a:effectLst/>
        </p:spPr>
        <p:txBody>
          <a:bodyPr/>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9" name="Date Placeholder 5"/>
          <p:cNvSpPr>
            <a:spLocks noGrp="1"/>
          </p:cNvSpPr>
          <p:nvPr>
            <p:ph type="dt" sz="half" idx="10"/>
          </p:nvPr>
        </p:nvSpPr>
        <p:spPr/>
        <p:txBody>
          <a:bodyPr/>
          <a:lstStyle/>
          <a:p>
            <a:r>
              <a:rPr lang="en-US"/>
              <a:t>ECEN 301</a:t>
            </a:r>
          </a:p>
        </p:txBody>
      </p:sp>
      <p:sp>
        <p:nvSpPr>
          <p:cNvPr id="40" name="Footer Placeholder 6"/>
          <p:cNvSpPr>
            <a:spLocks noGrp="1"/>
          </p:cNvSpPr>
          <p:nvPr>
            <p:ph type="ftr" sz="quarter" idx="11"/>
          </p:nvPr>
        </p:nvSpPr>
        <p:spPr/>
        <p:txBody>
          <a:bodyPr/>
          <a:lstStyle/>
          <a:p>
            <a:r>
              <a:rPr lang="en-US"/>
              <a:t>Discussion #2 – Kirchhoff’s Laws</a:t>
            </a:r>
          </a:p>
        </p:txBody>
      </p:sp>
      <p:sp>
        <p:nvSpPr>
          <p:cNvPr id="41" name="Slide Number Placeholder 7"/>
          <p:cNvSpPr>
            <a:spLocks noGrp="1"/>
          </p:cNvSpPr>
          <p:nvPr>
            <p:ph type="sldNum" sz="quarter" idx="12"/>
          </p:nvPr>
        </p:nvSpPr>
        <p:spPr/>
        <p:txBody>
          <a:bodyPr/>
          <a:lstStyle/>
          <a:p>
            <a:pPr lvl="1"/>
            <a:fld id="{A2EE1FE6-F318-4BA0-9FDF-9E9AC1AFD079}" type="slidenum">
              <a:rPr lang="en-US"/>
              <a:pPr lvl="1"/>
              <a:t>23</a:t>
            </a:fld>
            <a:endParaRPr lang="en-US"/>
          </a:p>
        </p:txBody>
      </p:sp>
      <p:sp>
        <p:nvSpPr>
          <p:cNvPr id="282626" name="Rectangle 2"/>
          <p:cNvSpPr>
            <a:spLocks noGrp="1" noChangeArrowheads="1"/>
          </p:cNvSpPr>
          <p:nvPr>
            <p:ph type="title"/>
          </p:nvPr>
        </p:nvSpPr>
        <p:spPr/>
        <p:txBody>
          <a:bodyPr/>
          <a:lstStyle/>
          <a:p>
            <a:r>
              <a:rPr lang="en-US"/>
              <a:t>Voltage</a:t>
            </a:r>
          </a:p>
        </p:txBody>
      </p:sp>
      <p:sp>
        <p:nvSpPr>
          <p:cNvPr id="282627" name="Rectangle 3"/>
          <p:cNvSpPr>
            <a:spLocks noGrp="1" noChangeArrowheads="1"/>
          </p:cNvSpPr>
          <p:nvPr>
            <p:ph type="body" sz="half" idx="1"/>
          </p:nvPr>
        </p:nvSpPr>
        <p:spPr>
          <a:xfrm>
            <a:off x="406400" y="1333500"/>
            <a:ext cx="7899400" cy="952500"/>
          </a:xfrm>
        </p:spPr>
        <p:txBody>
          <a:bodyPr/>
          <a:lstStyle/>
          <a:p>
            <a:r>
              <a:rPr lang="en-US" sz="2800" b="1" u="sng"/>
              <a:t>Work</a:t>
            </a:r>
            <a:r>
              <a:rPr lang="en-US" sz="2800"/>
              <a:t> (</a:t>
            </a:r>
            <a:r>
              <a:rPr lang="en-US" sz="2800" b="1"/>
              <a:t>W</a:t>
            </a:r>
            <a:r>
              <a:rPr lang="en-US" sz="2800"/>
              <a:t>) done in moving a charge </a:t>
            </a:r>
            <a:r>
              <a:rPr lang="en-US" sz="2800" b="1" i="1"/>
              <a:t>q</a:t>
            </a:r>
            <a:r>
              <a:rPr lang="en-US" sz="2800"/>
              <a:t> across terminals </a:t>
            </a:r>
            <a:r>
              <a:rPr lang="en-US" sz="2800" b="1"/>
              <a:t>a</a:t>
            </a:r>
            <a:r>
              <a:rPr lang="en-US" sz="2800"/>
              <a:t> and </a:t>
            </a:r>
            <a:r>
              <a:rPr lang="en-US" sz="2800" b="1"/>
              <a:t>b</a:t>
            </a:r>
            <a:r>
              <a:rPr lang="en-US" sz="2800"/>
              <a:t>:</a:t>
            </a:r>
          </a:p>
        </p:txBody>
      </p:sp>
      <p:graphicFrame>
        <p:nvGraphicFramePr>
          <p:cNvPr id="282641" name="Object 17"/>
          <p:cNvGraphicFramePr>
            <a:graphicFrameLocks noChangeAspect="1"/>
          </p:cNvGraphicFramePr>
          <p:nvPr>
            <p:ph sz="quarter" idx="2"/>
          </p:nvPr>
        </p:nvGraphicFramePr>
        <p:xfrm>
          <a:off x="4495800" y="2568575"/>
          <a:ext cx="2139950" cy="631825"/>
        </p:xfrm>
        <a:graphic>
          <a:graphicData uri="http://schemas.openxmlformats.org/presentationml/2006/ole">
            <p:oleObj spid="_x0000_s282641" name="Equation" r:id="rId3" imgW="774360" imgH="228600" progId="Equation.3">
              <p:embed/>
            </p:oleObj>
          </a:graphicData>
        </a:graphic>
      </p:graphicFrame>
      <p:grpSp>
        <p:nvGrpSpPr>
          <p:cNvPr id="282628" name="Group 4"/>
          <p:cNvGrpSpPr>
            <a:grpSpLocks/>
          </p:cNvGrpSpPr>
          <p:nvPr/>
        </p:nvGrpSpPr>
        <p:grpSpPr bwMode="auto">
          <a:xfrm>
            <a:off x="914400" y="2286000"/>
            <a:ext cx="2533650" cy="1433513"/>
            <a:chOff x="464" y="1881"/>
            <a:chExt cx="1596" cy="903"/>
          </a:xfrm>
        </p:grpSpPr>
        <p:sp>
          <p:nvSpPr>
            <p:cNvPr id="282629" name="Text Box 5"/>
            <p:cNvSpPr txBox="1">
              <a:spLocks noChangeArrowheads="1"/>
            </p:cNvSpPr>
            <p:nvPr/>
          </p:nvSpPr>
          <p:spPr bwMode="auto">
            <a:xfrm rot="16200000">
              <a:off x="782" y="2348"/>
              <a:ext cx="224" cy="288"/>
            </a:xfrm>
            <a:prstGeom prst="rect">
              <a:avLst/>
            </a:prstGeom>
            <a:noFill/>
            <a:ln w="12700">
              <a:noFill/>
              <a:miter lim="800000"/>
              <a:headEnd type="none" w="lg" len="lg"/>
              <a:tailEnd type="none" w="lg" len="lg"/>
            </a:ln>
            <a:effectLst/>
          </p:spPr>
          <p:txBody>
            <a:bodyPr wrap="none">
              <a:spAutoFit/>
            </a:bodyPr>
            <a:lstStyle/>
            <a:p>
              <a:r>
                <a:rPr lang="en-US" sz="2400"/>
                <a:t>+</a:t>
              </a:r>
            </a:p>
          </p:txBody>
        </p:sp>
        <p:sp>
          <p:nvSpPr>
            <p:cNvPr id="282630" name="Line 6"/>
            <p:cNvSpPr>
              <a:spLocks noChangeShapeType="1"/>
            </p:cNvSpPr>
            <p:nvPr/>
          </p:nvSpPr>
          <p:spPr bwMode="auto">
            <a:xfrm rot="16200000" flipV="1">
              <a:off x="899" y="2181"/>
              <a:ext cx="0" cy="220"/>
            </a:xfrm>
            <a:prstGeom prst="line">
              <a:avLst/>
            </a:prstGeom>
            <a:noFill/>
            <a:ln w="12700">
              <a:solidFill>
                <a:schemeClr val="tx1"/>
              </a:solidFill>
              <a:round/>
              <a:headEnd type="none" w="lg" len="lg"/>
              <a:tailEnd type="none" w="lg" len="lg"/>
            </a:ln>
            <a:effectLst/>
          </p:spPr>
          <p:txBody>
            <a:bodyPr/>
            <a:lstStyle/>
            <a:p>
              <a:endParaRPr lang="en-US"/>
            </a:p>
          </p:txBody>
        </p:sp>
        <p:sp>
          <p:nvSpPr>
            <p:cNvPr id="282631" name="Line 7"/>
            <p:cNvSpPr>
              <a:spLocks noChangeShapeType="1"/>
            </p:cNvSpPr>
            <p:nvPr/>
          </p:nvSpPr>
          <p:spPr bwMode="auto">
            <a:xfrm rot="16200000" flipV="1">
              <a:off x="1582" y="2172"/>
              <a:ext cx="0" cy="237"/>
            </a:xfrm>
            <a:prstGeom prst="line">
              <a:avLst/>
            </a:prstGeom>
            <a:noFill/>
            <a:ln w="12700">
              <a:solidFill>
                <a:schemeClr val="tx1"/>
              </a:solidFill>
              <a:round/>
              <a:headEnd type="none" w="lg" len="lg"/>
              <a:tailEnd type="none" w="lg" len="lg"/>
            </a:ln>
            <a:effectLst/>
          </p:spPr>
          <p:txBody>
            <a:bodyPr/>
            <a:lstStyle/>
            <a:p>
              <a:endParaRPr lang="en-US"/>
            </a:p>
          </p:txBody>
        </p:sp>
        <p:sp>
          <p:nvSpPr>
            <p:cNvPr id="282632" name="Oval 8"/>
            <p:cNvSpPr>
              <a:spLocks noChangeArrowheads="1"/>
            </p:cNvSpPr>
            <p:nvPr/>
          </p:nvSpPr>
          <p:spPr bwMode="auto">
            <a:xfrm rot="16200000">
              <a:off x="720" y="2257"/>
              <a:ext cx="66" cy="7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82633" name="Oval 9"/>
            <p:cNvSpPr>
              <a:spLocks noChangeArrowheads="1"/>
            </p:cNvSpPr>
            <p:nvPr/>
          </p:nvSpPr>
          <p:spPr bwMode="auto">
            <a:xfrm rot="16200000">
              <a:off x="1701" y="2255"/>
              <a:ext cx="67" cy="7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82634" name="Rectangle 10"/>
            <p:cNvSpPr>
              <a:spLocks noChangeArrowheads="1"/>
            </p:cNvSpPr>
            <p:nvPr/>
          </p:nvSpPr>
          <p:spPr bwMode="auto">
            <a:xfrm rot="16200000">
              <a:off x="1162" y="2064"/>
              <a:ext cx="147" cy="454"/>
            </a:xfrm>
            <a:prstGeom prst="rect">
              <a:avLst/>
            </a:prstGeom>
            <a:solidFill>
              <a:srgbClr val="8495A9"/>
            </a:solidFill>
            <a:ln w="12700">
              <a:solidFill>
                <a:schemeClr val="tx1"/>
              </a:solidFill>
              <a:miter lim="800000"/>
              <a:headEnd type="none" w="lg" len="lg"/>
              <a:tailEnd type="none" w="lg" len="lg"/>
            </a:ln>
            <a:effectLst/>
          </p:spPr>
          <p:txBody>
            <a:bodyPr wrap="none" anchor="ctr"/>
            <a:lstStyle/>
            <a:p>
              <a:endParaRPr lang="en-US"/>
            </a:p>
          </p:txBody>
        </p:sp>
        <p:sp>
          <p:nvSpPr>
            <p:cNvPr id="282635" name="Text Box 11"/>
            <p:cNvSpPr txBox="1">
              <a:spLocks noChangeArrowheads="1"/>
            </p:cNvSpPr>
            <p:nvPr/>
          </p:nvSpPr>
          <p:spPr bwMode="auto">
            <a:xfrm>
              <a:off x="1038" y="2534"/>
              <a:ext cx="440" cy="250"/>
            </a:xfrm>
            <a:prstGeom prst="rect">
              <a:avLst/>
            </a:prstGeom>
            <a:noFill/>
            <a:ln w="12700">
              <a:noFill/>
              <a:miter lim="800000"/>
              <a:headEnd type="none" w="lg" len="lg"/>
              <a:tailEnd type="none" w="lg" len="lg"/>
            </a:ln>
            <a:effectLst/>
          </p:spPr>
          <p:txBody>
            <a:bodyPr>
              <a:spAutoFit/>
            </a:bodyPr>
            <a:lstStyle/>
            <a:p>
              <a:r>
                <a:rPr lang="en-US" sz="2000" b="1"/>
                <a:t>v</a:t>
              </a:r>
              <a:r>
                <a:rPr lang="en-US" sz="2000" b="1" baseline="-25000"/>
                <a:t>ab</a:t>
              </a:r>
            </a:p>
          </p:txBody>
        </p:sp>
        <p:sp>
          <p:nvSpPr>
            <p:cNvPr id="282636" name="Text Box 12"/>
            <p:cNvSpPr txBox="1">
              <a:spLocks noChangeArrowheads="1"/>
            </p:cNvSpPr>
            <p:nvPr/>
          </p:nvSpPr>
          <p:spPr bwMode="auto">
            <a:xfrm>
              <a:off x="1458" y="2253"/>
              <a:ext cx="212" cy="288"/>
            </a:xfrm>
            <a:prstGeom prst="rect">
              <a:avLst/>
            </a:prstGeom>
            <a:noFill/>
            <a:ln w="12700">
              <a:noFill/>
              <a:miter lim="800000"/>
              <a:headEnd type="none" w="lg" len="lg"/>
              <a:tailEnd type="none" w="lg" len="lg"/>
            </a:ln>
            <a:effectLst/>
          </p:spPr>
          <p:txBody>
            <a:bodyPr wrap="none">
              <a:spAutoFit/>
            </a:bodyPr>
            <a:lstStyle/>
            <a:p>
              <a:r>
                <a:rPr lang="en-US" sz="2400"/>
                <a:t>_</a:t>
              </a:r>
            </a:p>
          </p:txBody>
        </p:sp>
        <p:sp>
          <p:nvSpPr>
            <p:cNvPr id="282637" name="Text Box 13"/>
            <p:cNvSpPr txBox="1">
              <a:spLocks noChangeArrowheads="1"/>
            </p:cNvSpPr>
            <p:nvPr/>
          </p:nvSpPr>
          <p:spPr bwMode="auto">
            <a:xfrm>
              <a:off x="464" y="2140"/>
              <a:ext cx="188" cy="231"/>
            </a:xfrm>
            <a:prstGeom prst="rect">
              <a:avLst/>
            </a:prstGeom>
            <a:noFill/>
            <a:ln w="12700">
              <a:noFill/>
              <a:miter lim="800000"/>
              <a:headEnd type="none" w="lg" len="lg"/>
              <a:tailEnd type="none" w="lg" len="lg"/>
            </a:ln>
            <a:effectLst/>
          </p:spPr>
          <p:txBody>
            <a:bodyPr wrap="none">
              <a:spAutoFit/>
            </a:bodyPr>
            <a:lstStyle/>
            <a:p>
              <a:r>
                <a:rPr lang="en-US" b="1"/>
                <a:t>a</a:t>
              </a:r>
            </a:p>
          </p:txBody>
        </p:sp>
        <p:sp>
          <p:nvSpPr>
            <p:cNvPr id="282638" name="Text Box 14"/>
            <p:cNvSpPr txBox="1">
              <a:spLocks noChangeArrowheads="1"/>
            </p:cNvSpPr>
            <p:nvPr/>
          </p:nvSpPr>
          <p:spPr bwMode="auto">
            <a:xfrm>
              <a:off x="1864" y="2175"/>
              <a:ext cx="196" cy="231"/>
            </a:xfrm>
            <a:prstGeom prst="rect">
              <a:avLst/>
            </a:prstGeom>
            <a:noFill/>
            <a:ln w="12700">
              <a:noFill/>
              <a:miter lim="800000"/>
              <a:headEnd type="none" w="lg" len="lg"/>
              <a:tailEnd type="none" w="lg" len="lg"/>
            </a:ln>
            <a:effectLst/>
          </p:spPr>
          <p:txBody>
            <a:bodyPr wrap="none">
              <a:spAutoFit/>
            </a:bodyPr>
            <a:lstStyle/>
            <a:p>
              <a:r>
                <a:rPr lang="en-US" b="1"/>
                <a:t>b</a:t>
              </a:r>
            </a:p>
          </p:txBody>
        </p:sp>
        <p:sp>
          <p:nvSpPr>
            <p:cNvPr id="282639" name="Line 15"/>
            <p:cNvSpPr>
              <a:spLocks noChangeShapeType="1"/>
            </p:cNvSpPr>
            <p:nvPr/>
          </p:nvSpPr>
          <p:spPr bwMode="auto">
            <a:xfrm>
              <a:off x="789" y="2140"/>
              <a:ext cx="459" cy="0"/>
            </a:xfrm>
            <a:prstGeom prst="line">
              <a:avLst/>
            </a:prstGeom>
            <a:noFill/>
            <a:ln w="12700">
              <a:solidFill>
                <a:schemeClr val="tx1"/>
              </a:solidFill>
              <a:round/>
              <a:headEnd type="none" w="lg" len="lg"/>
              <a:tailEnd type="stealth" w="lg" len="lg"/>
            </a:ln>
            <a:effectLst/>
          </p:spPr>
          <p:txBody>
            <a:bodyPr/>
            <a:lstStyle/>
            <a:p>
              <a:endParaRPr lang="en-US"/>
            </a:p>
          </p:txBody>
        </p:sp>
        <p:sp>
          <p:nvSpPr>
            <p:cNvPr id="282640" name="Text Box 16"/>
            <p:cNvSpPr txBox="1">
              <a:spLocks noChangeArrowheads="1"/>
            </p:cNvSpPr>
            <p:nvPr/>
          </p:nvSpPr>
          <p:spPr bwMode="auto">
            <a:xfrm>
              <a:off x="931" y="1881"/>
              <a:ext cx="156" cy="231"/>
            </a:xfrm>
            <a:prstGeom prst="rect">
              <a:avLst/>
            </a:prstGeom>
            <a:noFill/>
            <a:ln w="12700">
              <a:noFill/>
              <a:miter lim="800000"/>
              <a:headEnd type="none" w="lg" len="lg"/>
              <a:tailEnd type="none" w="lg" len="lg"/>
            </a:ln>
            <a:effectLst/>
          </p:spPr>
          <p:txBody>
            <a:bodyPr wrap="none">
              <a:spAutoFit/>
            </a:bodyPr>
            <a:lstStyle/>
            <a:p>
              <a:r>
                <a:rPr lang="en-US" b="1" i="1"/>
                <a:t>i</a:t>
              </a:r>
            </a:p>
          </p:txBody>
        </p:sp>
      </p:grpSp>
      <p:grpSp>
        <p:nvGrpSpPr>
          <p:cNvPr id="282681" name="Group 57"/>
          <p:cNvGrpSpPr>
            <a:grpSpLocks/>
          </p:cNvGrpSpPr>
          <p:nvPr/>
        </p:nvGrpSpPr>
        <p:grpSpPr bwMode="auto">
          <a:xfrm>
            <a:off x="2524125" y="3929063"/>
            <a:ext cx="2092325" cy="2227262"/>
            <a:chOff x="1590" y="2475"/>
            <a:chExt cx="1318" cy="1403"/>
          </a:xfrm>
        </p:grpSpPr>
        <p:grpSp>
          <p:nvGrpSpPr>
            <p:cNvPr id="282645" name="Group 21"/>
            <p:cNvGrpSpPr>
              <a:grpSpLocks/>
            </p:cNvGrpSpPr>
            <p:nvPr/>
          </p:nvGrpSpPr>
          <p:grpSpPr bwMode="auto">
            <a:xfrm>
              <a:off x="1938" y="2866"/>
              <a:ext cx="438" cy="630"/>
              <a:chOff x="864" y="2586"/>
              <a:chExt cx="438" cy="630"/>
            </a:xfrm>
          </p:grpSpPr>
          <p:grpSp>
            <p:nvGrpSpPr>
              <p:cNvPr id="282646" name="Group 22"/>
              <p:cNvGrpSpPr>
                <a:grpSpLocks/>
              </p:cNvGrpSpPr>
              <p:nvPr/>
            </p:nvGrpSpPr>
            <p:grpSpPr bwMode="auto">
              <a:xfrm>
                <a:off x="864" y="2640"/>
                <a:ext cx="432" cy="576"/>
                <a:chOff x="864" y="2640"/>
                <a:chExt cx="432" cy="576"/>
              </a:xfrm>
            </p:grpSpPr>
            <p:sp>
              <p:nvSpPr>
                <p:cNvPr id="282647" name="Oval 23"/>
                <p:cNvSpPr>
                  <a:spLocks noChangeArrowheads="1"/>
                </p:cNvSpPr>
                <p:nvPr/>
              </p:nvSpPr>
              <p:spPr bwMode="auto">
                <a:xfrm>
                  <a:off x="864" y="2640"/>
                  <a:ext cx="432" cy="96"/>
                </a:xfrm>
                <a:prstGeom prst="ellipse">
                  <a:avLst/>
                </a:prstGeom>
                <a:solidFill>
                  <a:srgbClr val="8495A9">
                    <a:alpha val="50000"/>
                  </a:srgbClr>
                </a:solidFill>
                <a:ln w="12700">
                  <a:solidFill>
                    <a:schemeClr val="tx1"/>
                  </a:solidFill>
                  <a:round/>
                  <a:headEnd type="none" w="lg" len="lg"/>
                  <a:tailEnd type="none" w="lg" len="lg"/>
                </a:ln>
                <a:effectLst/>
              </p:spPr>
              <p:txBody>
                <a:bodyPr wrap="none" anchor="ctr"/>
                <a:lstStyle/>
                <a:p>
                  <a:endParaRPr lang="en-US"/>
                </a:p>
              </p:txBody>
            </p:sp>
            <p:cxnSp>
              <p:nvCxnSpPr>
                <p:cNvPr id="282648" name="AutoShape 24"/>
                <p:cNvCxnSpPr>
                  <a:cxnSpLocks noChangeShapeType="1"/>
                  <a:stCxn id="282647" idx="2"/>
                </p:cNvCxnSpPr>
                <p:nvPr/>
              </p:nvCxnSpPr>
              <p:spPr bwMode="auto">
                <a:xfrm>
                  <a:off x="864" y="2688"/>
                  <a:ext cx="0" cy="480"/>
                </a:xfrm>
                <a:prstGeom prst="straightConnector1">
                  <a:avLst/>
                </a:prstGeom>
                <a:noFill/>
                <a:ln w="12700">
                  <a:solidFill>
                    <a:schemeClr val="tx1"/>
                  </a:solidFill>
                  <a:round/>
                  <a:headEnd type="none" w="lg" len="lg"/>
                  <a:tailEnd type="none" w="lg" len="lg"/>
                </a:ln>
                <a:effectLst/>
              </p:spPr>
            </p:cxnSp>
            <p:cxnSp>
              <p:nvCxnSpPr>
                <p:cNvPr id="282649" name="AutoShape 25"/>
                <p:cNvCxnSpPr>
                  <a:cxnSpLocks noChangeShapeType="1"/>
                  <a:stCxn id="282647" idx="6"/>
                </p:cNvCxnSpPr>
                <p:nvPr/>
              </p:nvCxnSpPr>
              <p:spPr bwMode="auto">
                <a:xfrm>
                  <a:off x="1296" y="2688"/>
                  <a:ext cx="0" cy="480"/>
                </a:xfrm>
                <a:prstGeom prst="straightConnector1">
                  <a:avLst/>
                </a:prstGeom>
                <a:noFill/>
                <a:ln w="12700">
                  <a:solidFill>
                    <a:schemeClr val="tx1"/>
                  </a:solidFill>
                  <a:round/>
                  <a:headEnd type="none" w="lg" len="lg"/>
                  <a:tailEnd type="none" w="lg" len="lg"/>
                </a:ln>
                <a:effectLst/>
              </p:spPr>
            </p:cxnSp>
            <p:sp>
              <p:nvSpPr>
                <p:cNvPr id="282650" name="Arc 26"/>
                <p:cNvSpPr>
                  <a:spLocks/>
                </p:cNvSpPr>
                <p:nvPr/>
              </p:nvSpPr>
              <p:spPr bwMode="auto">
                <a:xfrm flipV="1">
                  <a:off x="864" y="3158"/>
                  <a:ext cx="432" cy="58"/>
                </a:xfrm>
                <a:custGeom>
                  <a:avLst/>
                  <a:gdLst>
                    <a:gd name="G0" fmla="+- 21600 0 0"/>
                    <a:gd name="G1" fmla="+- 21600 0 0"/>
                    <a:gd name="G2" fmla="+- 21600 0 0"/>
                    <a:gd name="T0" fmla="*/ 261 w 43200"/>
                    <a:gd name="T1" fmla="*/ 24947 h 26281"/>
                    <a:gd name="T2" fmla="*/ 42687 w 43200"/>
                    <a:gd name="T3" fmla="*/ 26281 h 26281"/>
                    <a:gd name="T4" fmla="*/ 21600 w 43200"/>
                    <a:gd name="T5" fmla="*/ 21600 h 26281"/>
                  </a:gdLst>
                  <a:ahLst/>
                  <a:cxnLst>
                    <a:cxn ang="0">
                      <a:pos x="T0" y="T1"/>
                    </a:cxn>
                    <a:cxn ang="0">
                      <a:pos x="T2" y="T3"/>
                    </a:cxn>
                    <a:cxn ang="0">
                      <a:pos x="T4" y="T5"/>
                    </a:cxn>
                  </a:cxnLst>
                  <a:rect l="0" t="0" r="r" b="b"/>
                  <a:pathLst>
                    <a:path w="43200" h="26281" fill="none" extrusionOk="0">
                      <a:moveTo>
                        <a:pt x="260" y="24947"/>
                      </a:moveTo>
                      <a:cubicBezTo>
                        <a:pt x="87" y="23839"/>
                        <a:pt x="0" y="22720"/>
                        <a:pt x="0" y="21600"/>
                      </a:cubicBezTo>
                      <a:cubicBezTo>
                        <a:pt x="0" y="9670"/>
                        <a:pt x="9670" y="0"/>
                        <a:pt x="21600" y="0"/>
                      </a:cubicBezTo>
                      <a:cubicBezTo>
                        <a:pt x="33529" y="0"/>
                        <a:pt x="43200" y="9670"/>
                        <a:pt x="43200" y="21600"/>
                      </a:cubicBezTo>
                      <a:cubicBezTo>
                        <a:pt x="43200" y="23174"/>
                        <a:pt x="43027" y="24743"/>
                        <a:pt x="42686" y="26280"/>
                      </a:cubicBezTo>
                    </a:path>
                    <a:path w="43200" h="26281" stroke="0" extrusionOk="0">
                      <a:moveTo>
                        <a:pt x="260" y="24947"/>
                      </a:moveTo>
                      <a:cubicBezTo>
                        <a:pt x="87" y="23839"/>
                        <a:pt x="0" y="22720"/>
                        <a:pt x="0" y="21600"/>
                      </a:cubicBezTo>
                      <a:cubicBezTo>
                        <a:pt x="0" y="9670"/>
                        <a:pt x="9670" y="0"/>
                        <a:pt x="21600" y="0"/>
                      </a:cubicBezTo>
                      <a:cubicBezTo>
                        <a:pt x="33529" y="0"/>
                        <a:pt x="43200" y="9670"/>
                        <a:pt x="43200" y="21600"/>
                      </a:cubicBezTo>
                      <a:cubicBezTo>
                        <a:pt x="43200" y="23174"/>
                        <a:pt x="43027" y="24743"/>
                        <a:pt x="42686" y="26280"/>
                      </a:cubicBezTo>
                      <a:lnTo>
                        <a:pt x="21600" y="21600"/>
                      </a:lnTo>
                      <a:close/>
                    </a:path>
                  </a:pathLst>
                </a:custGeom>
                <a:noFill/>
                <a:ln w="12700">
                  <a:solidFill>
                    <a:schemeClr val="tx1"/>
                  </a:solidFill>
                  <a:round/>
                  <a:headEnd type="none" w="lg" len="lg"/>
                  <a:tailEnd type="none" w="lg" len="lg"/>
                </a:ln>
                <a:effectLst/>
              </p:spPr>
              <p:txBody>
                <a:bodyPr wrap="none" anchor="ctr"/>
                <a:lstStyle/>
                <a:p>
                  <a:endParaRPr lang="en-US"/>
                </a:p>
              </p:txBody>
            </p:sp>
          </p:grpSp>
          <p:sp>
            <p:nvSpPr>
              <p:cNvPr id="282651" name="Rectangle 27"/>
              <p:cNvSpPr>
                <a:spLocks noChangeArrowheads="1"/>
              </p:cNvSpPr>
              <p:nvPr/>
            </p:nvSpPr>
            <p:spPr bwMode="auto">
              <a:xfrm>
                <a:off x="1038" y="2586"/>
                <a:ext cx="96" cy="102"/>
              </a:xfrm>
              <a:prstGeom prst="rect">
                <a:avLst/>
              </a:prstGeom>
              <a:solidFill>
                <a:srgbClr val="ACA964"/>
              </a:solidFill>
              <a:ln w="12700">
                <a:solidFill>
                  <a:schemeClr val="tx1"/>
                </a:solidFill>
                <a:miter lim="800000"/>
                <a:headEnd type="none" w="lg" len="lg"/>
                <a:tailEnd type="none" w="lg" len="lg"/>
              </a:ln>
              <a:effectLst/>
            </p:spPr>
            <p:txBody>
              <a:bodyPr wrap="none" anchor="ctr"/>
              <a:lstStyle/>
              <a:p>
                <a:endParaRPr lang="en-US"/>
              </a:p>
            </p:txBody>
          </p:sp>
          <p:sp>
            <p:nvSpPr>
              <p:cNvPr id="282652" name="Text Box 28"/>
              <p:cNvSpPr txBox="1">
                <a:spLocks noChangeArrowheads="1"/>
              </p:cNvSpPr>
              <p:nvPr/>
            </p:nvSpPr>
            <p:spPr bwMode="auto">
              <a:xfrm>
                <a:off x="993" y="2682"/>
                <a:ext cx="206" cy="250"/>
              </a:xfrm>
              <a:prstGeom prst="rect">
                <a:avLst/>
              </a:prstGeom>
              <a:noFill/>
              <a:ln w="12700">
                <a:noFill/>
                <a:miter lim="800000"/>
                <a:headEnd type="none" w="lg" len="lg"/>
                <a:tailEnd type="none" w="lg" len="lg"/>
              </a:ln>
              <a:effectLst/>
            </p:spPr>
            <p:txBody>
              <a:bodyPr wrap="none">
                <a:spAutoFit/>
              </a:bodyPr>
              <a:lstStyle/>
              <a:p>
                <a:r>
                  <a:rPr lang="en-US" sz="2000"/>
                  <a:t>+</a:t>
                </a:r>
              </a:p>
            </p:txBody>
          </p:sp>
          <p:sp>
            <p:nvSpPr>
              <p:cNvPr id="282653" name="Text Box 29"/>
              <p:cNvSpPr txBox="1">
                <a:spLocks noChangeArrowheads="1"/>
              </p:cNvSpPr>
              <p:nvPr/>
            </p:nvSpPr>
            <p:spPr bwMode="auto">
              <a:xfrm>
                <a:off x="998" y="2928"/>
                <a:ext cx="196" cy="250"/>
              </a:xfrm>
              <a:prstGeom prst="rect">
                <a:avLst/>
              </a:prstGeom>
              <a:noFill/>
              <a:ln w="12700">
                <a:noFill/>
                <a:miter lim="800000"/>
                <a:headEnd type="none" w="lg" len="lg"/>
                <a:tailEnd type="none" w="lg" len="lg"/>
              </a:ln>
              <a:effectLst/>
            </p:spPr>
            <p:txBody>
              <a:bodyPr wrap="none">
                <a:spAutoFit/>
              </a:bodyPr>
              <a:lstStyle/>
              <a:p>
                <a:r>
                  <a:rPr lang="en-US" sz="2000"/>
                  <a:t>_</a:t>
                </a:r>
              </a:p>
            </p:txBody>
          </p:sp>
          <p:sp>
            <p:nvSpPr>
              <p:cNvPr id="282654" name="Text Box 30"/>
              <p:cNvSpPr txBox="1">
                <a:spLocks noChangeArrowheads="1"/>
              </p:cNvSpPr>
              <p:nvPr/>
            </p:nvSpPr>
            <p:spPr bwMode="auto">
              <a:xfrm>
                <a:off x="866" y="2874"/>
                <a:ext cx="436" cy="231"/>
              </a:xfrm>
              <a:prstGeom prst="rect">
                <a:avLst/>
              </a:prstGeom>
              <a:noFill/>
              <a:ln w="12700">
                <a:noFill/>
                <a:miter lim="800000"/>
                <a:headEnd type="none" w="lg" len="lg"/>
                <a:tailEnd type="none" w="lg" len="lg"/>
              </a:ln>
              <a:effectLst/>
            </p:spPr>
            <p:txBody>
              <a:bodyPr wrap="none">
                <a:spAutoFit/>
              </a:bodyPr>
              <a:lstStyle/>
              <a:p>
                <a:r>
                  <a:rPr lang="en-US"/>
                  <a:t>1.5 V</a:t>
                </a:r>
              </a:p>
            </p:txBody>
          </p:sp>
        </p:grpSp>
        <p:sp>
          <p:nvSpPr>
            <p:cNvPr id="282655" name="Oval 31"/>
            <p:cNvSpPr>
              <a:spLocks noChangeArrowheads="1"/>
            </p:cNvSpPr>
            <p:nvPr/>
          </p:nvSpPr>
          <p:spPr bwMode="auto">
            <a:xfrm>
              <a:off x="2629" y="2562"/>
              <a:ext cx="83" cy="77"/>
            </a:xfrm>
            <a:prstGeom prst="ellipse">
              <a:avLst/>
            </a:prstGeom>
            <a:solidFill>
              <a:srgbClr val="FFFFFF"/>
            </a:solidFill>
            <a:ln w="12700">
              <a:solidFill>
                <a:schemeClr val="tx1"/>
              </a:solidFill>
              <a:round/>
              <a:headEnd type="none" w="lg" len="lg"/>
              <a:tailEnd type="none" w="lg" len="lg"/>
            </a:ln>
            <a:effectLst/>
          </p:spPr>
          <p:txBody>
            <a:bodyPr wrap="none" anchor="ctr"/>
            <a:lstStyle/>
            <a:p>
              <a:endParaRPr lang="en-US"/>
            </a:p>
          </p:txBody>
        </p:sp>
        <p:cxnSp>
          <p:nvCxnSpPr>
            <p:cNvPr id="282656" name="AutoShape 32"/>
            <p:cNvCxnSpPr>
              <a:cxnSpLocks noChangeShapeType="1"/>
              <a:stCxn id="282651" idx="0"/>
              <a:endCxn id="282655" idx="2"/>
            </p:cNvCxnSpPr>
            <p:nvPr/>
          </p:nvCxnSpPr>
          <p:spPr bwMode="auto">
            <a:xfrm rot="16200000">
              <a:off x="2262" y="2499"/>
              <a:ext cx="265" cy="469"/>
            </a:xfrm>
            <a:prstGeom prst="bentConnector2">
              <a:avLst/>
            </a:prstGeom>
            <a:noFill/>
            <a:ln w="12700">
              <a:solidFill>
                <a:schemeClr val="tx1"/>
              </a:solidFill>
              <a:miter lim="800000"/>
              <a:headEnd type="none" w="lg" len="lg"/>
              <a:tailEnd type="none" w="lg" len="lg"/>
            </a:ln>
            <a:effectLst/>
          </p:spPr>
        </p:cxnSp>
        <p:sp>
          <p:nvSpPr>
            <p:cNvPr id="282662" name="Oval 38"/>
            <p:cNvSpPr>
              <a:spLocks noChangeArrowheads="1"/>
            </p:cNvSpPr>
            <p:nvPr/>
          </p:nvSpPr>
          <p:spPr bwMode="auto">
            <a:xfrm>
              <a:off x="2629" y="3724"/>
              <a:ext cx="83" cy="77"/>
            </a:xfrm>
            <a:prstGeom prst="ellipse">
              <a:avLst/>
            </a:prstGeom>
            <a:solidFill>
              <a:srgbClr val="FFFFFF"/>
            </a:solidFill>
            <a:ln w="12700">
              <a:solidFill>
                <a:schemeClr val="tx1"/>
              </a:solidFill>
              <a:round/>
              <a:headEnd type="none" w="lg" len="lg"/>
              <a:tailEnd type="none" w="lg" len="lg"/>
            </a:ln>
            <a:effectLst/>
          </p:spPr>
          <p:txBody>
            <a:bodyPr wrap="none" anchor="ctr"/>
            <a:lstStyle/>
            <a:p>
              <a:endParaRPr lang="en-US"/>
            </a:p>
          </p:txBody>
        </p:sp>
        <p:cxnSp>
          <p:nvCxnSpPr>
            <p:cNvPr id="282663" name="AutoShape 39"/>
            <p:cNvCxnSpPr>
              <a:cxnSpLocks noChangeShapeType="1"/>
              <a:stCxn id="282662" idx="2"/>
            </p:cNvCxnSpPr>
            <p:nvPr/>
          </p:nvCxnSpPr>
          <p:spPr bwMode="auto">
            <a:xfrm rot="10800000">
              <a:off x="2160" y="3496"/>
              <a:ext cx="469" cy="267"/>
            </a:xfrm>
            <a:prstGeom prst="bentConnector3">
              <a:avLst>
                <a:gd name="adj1" fmla="val 100426"/>
              </a:avLst>
            </a:prstGeom>
            <a:noFill/>
            <a:ln w="12700">
              <a:solidFill>
                <a:schemeClr val="tx1"/>
              </a:solidFill>
              <a:miter lim="800000"/>
              <a:headEnd type="none" w="lg" len="lg"/>
              <a:tailEnd type="none" w="lg" len="lg"/>
            </a:ln>
            <a:effectLst/>
          </p:spPr>
        </p:cxnSp>
        <p:sp>
          <p:nvSpPr>
            <p:cNvPr id="282670" name="Text Box 46"/>
            <p:cNvSpPr txBox="1">
              <a:spLocks noChangeArrowheads="1"/>
            </p:cNvSpPr>
            <p:nvPr/>
          </p:nvSpPr>
          <p:spPr bwMode="auto">
            <a:xfrm>
              <a:off x="1590" y="3042"/>
              <a:ext cx="236"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1</a:t>
              </a:r>
            </a:p>
          </p:txBody>
        </p:sp>
        <p:sp>
          <p:nvSpPr>
            <p:cNvPr id="282671" name="Text Box 47"/>
            <p:cNvSpPr txBox="1">
              <a:spLocks noChangeArrowheads="1"/>
            </p:cNvSpPr>
            <p:nvPr/>
          </p:nvSpPr>
          <p:spPr bwMode="auto">
            <a:xfrm>
              <a:off x="2716" y="2475"/>
              <a:ext cx="188" cy="231"/>
            </a:xfrm>
            <a:prstGeom prst="rect">
              <a:avLst/>
            </a:prstGeom>
            <a:noFill/>
            <a:ln w="12700">
              <a:noFill/>
              <a:miter lim="800000"/>
              <a:headEnd type="none" w="lg" len="lg"/>
              <a:tailEnd type="none" w="lg" len="lg"/>
            </a:ln>
            <a:effectLst/>
          </p:spPr>
          <p:txBody>
            <a:bodyPr wrap="none">
              <a:spAutoFit/>
            </a:bodyPr>
            <a:lstStyle/>
            <a:p>
              <a:r>
                <a:rPr lang="en-US" b="1"/>
                <a:t>a</a:t>
              </a:r>
            </a:p>
          </p:txBody>
        </p:sp>
        <p:sp>
          <p:nvSpPr>
            <p:cNvPr id="282672" name="Text Box 48"/>
            <p:cNvSpPr txBox="1">
              <a:spLocks noChangeArrowheads="1"/>
            </p:cNvSpPr>
            <p:nvPr/>
          </p:nvSpPr>
          <p:spPr bwMode="auto">
            <a:xfrm>
              <a:off x="2712" y="3647"/>
              <a:ext cx="196" cy="231"/>
            </a:xfrm>
            <a:prstGeom prst="rect">
              <a:avLst/>
            </a:prstGeom>
            <a:noFill/>
            <a:ln w="12700">
              <a:noFill/>
              <a:miter lim="800000"/>
              <a:headEnd type="none" w="lg" len="lg"/>
              <a:tailEnd type="none" w="lg" len="lg"/>
            </a:ln>
            <a:effectLst/>
          </p:spPr>
          <p:txBody>
            <a:bodyPr wrap="none">
              <a:spAutoFit/>
            </a:bodyPr>
            <a:lstStyle/>
            <a:p>
              <a:r>
                <a:rPr lang="en-US" b="1"/>
                <a:t>b</a:t>
              </a:r>
            </a:p>
          </p:txBody>
        </p:sp>
        <p:sp>
          <p:nvSpPr>
            <p:cNvPr id="282675" name="Text Box 51"/>
            <p:cNvSpPr txBox="1">
              <a:spLocks noChangeArrowheads="1"/>
            </p:cNvSpPr>
            <p:nvPr/>
          </p:nvSpPr>
          <p:spPr bwMode="auto">
            <a:xfrm>
              <a:off x="1590" y="2752"/>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282677" name="Text Box 53"/>
            <p:cNvSpPr txBox="1">
              <a:spLocks noChangeArrowheads="1"/>
            </p:cNvSpPr>
            <p:nvPr/>
          </p:nvSpPr>
          <p:spPr bwMode="auto">
            <a:xfrm>
              <a:off x="1612" y="3369"/>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graphicFrame>
        <p:nvGraphicFramePr>
          <p:cNvPr id="282678" name="Object 54"/>
          <p:cNvGraphicFramePr>
            <a:graphicFrameLocks noChangeAspect="1"/>
          </p:cNvGraphicFramePr>
          <p:nvPr>
            <p:ph sz="quarter" idx="3"/>
          </p:nvPr>
        </p:nvGraphicFramePr>
        <p:xfrm>
          <a:off x="5065713" y="4659313"/>
          <a:ext cx="1570037" cy="808037"/>
        </p:xfrm>
        <a:graphic>
          <a:graphicData uri="http://schemas.openxmlformats.org/presentationml/2006/ole">
            <p:oleObj spid="_x0000_s282678" name="Equation" r:id="rId4" imgW="888840" imgH="457200" progId="Equation.3">
              <p:embed/>
            </p:oleObj>
          </a:graphicData>
        </a:graphic>
      </p:graphicFrame>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Date Placeholder 3"/>
          <p:cNvSpPr>
            <a:spLocks noGrp="1"/>
          </p:cNvSpPr>
          <p:nvPr>
            <p:ph type="dt" sz="half" idx="10"/>
          </p:nvPr>
        </p:nvSpPr>
        <p:spPr/>
        <p:txBody>
          <a:bodyPr/>
          <a:lstStyle/>
          <a:p>
            <a:r>
              <a:rPr lang="en-US"/>
              <a:t>ECEN 301</a:t>
            </a:r>
          </a:p>
        </p:txBody>
      </p:sp>
      <p:sp>
        <p:nvSpPr>
          <p:cNvPr id="20" name="Footer Placeholder 4"/>
          <p:cNvSpPr>
            <a:spLocks noGrp="1"/>
          </p:cNvSpPr>
          <p:nvPr>
            <p:ph type="ftr" sz="quarter" idx="11"/>
          </p:nvPr>
        </p:nvSpPr>
        <p:spPr/>
        <p:txBody>
          <a:bodyPr/>
          <a:lstStyle/>
          <a:p>
            <a:r>
              <a:rPr lang="en-US"/>
              <a:t>Discussion #2 – Kirchhoff’s Laws</a:t>
            </a:r>
          </a:p>
        </p:txBody>
      </p:sp>
      <p:sp>
        <p:nvSpPr>
          <p:cNvPr id="21" name="Slide Number Placeholder 5"/>
          <p:cNvSpPr>
            <a:spLocks noGrp="1"/>
          </p:cNvSpPr>
          <p:nvPr>
            <p:ph type="sldNum" sz="quarter" idx="12"/>
          </p:nvPr>
        </p:nvSpPr>
        <p:spPr/>
        <p:txBody>
          <a:bodyPr/>
          <a:lstStyle/>
          <a:p>
            <a:pPr lvl="1"/>
            <a:fld id="{AE075F16-3DA7-4E37-81DF-5335103ED682}" type="slidenum">
              <a:rPr lang="en-US"/>
              <a:pPr lvl="1"/>
              <a:t>24</a:t>
            </a:fld>
            <a:endParaRPr lang="en-US"/>
          </a:p>
        </p:txBody>
      </p:sp>
      <p:sp>
        <p:nvSpPr>
          <p:cNvPr id="285698" name="Rectangle 2"/>
          <p:cNvSpPr>
            <a:spLocks noGrp="1" noChangeArrowheads="1"/>
          </p:cNvSpPr>
          <p:nvPr>
            <p:ph type="title"/>
          </p:nvPr>
        </p:nvSpPr>
        <p:spPr/>
        <p:txBody>
          <a:bodyPr/>
          <a:lstStyle/>
          <a:p>
            <a:r>
              <a:rPr lang="en-US"/>
              <a:t>Voltage</a:t>
            </a:r>
          </a:p>
        </p:txBody>
      </p:sp>
      <p:sp>
        <p:nvSpPr>
          <p:cNvPr id="285699" name="Rectangle 3"/>
          <p:cNvSpPr>
            <a:spLocks noGrp="1" noChangeArrowheads="1"/>
          </p:cNvSpPr>
          <p:nvPr>
            <p:ph type="body" idx="1"/>
          </p:nvPr>
        </p:nvSpPr>
        <p:spPr>
          <a:xfrm>
            <a:off x="406400" y="1333500"/>
            <a:ext cx="8356600" cy="2933700"/>
          </a:xfrm>
        </p:spPr>
        <p:txBody>
          <a:bodyPr/>
          <a:lstStyle/>
          <a:p>
            <a:r>
              <a:rPr lang="en-US" b="1" u="sng"/>
              <a:t>Ground</a:t>
            </a:r>
            <a:r>
              <a:rPr lang="en-US"/>
              <a:t>: represents a specific reference voltage </a:t>
            </a:r>
          </a:p>
          <a:p>
            <a:pPr lvl="1"/>
            <a:r>
              <a:rPr lang="en-US"/>
              <a:t>Most often ground is physically connected to the earth (the ground)</a:t>
            </a:r>
          </a:p>
          <a:p>
            <a:pPr lvl="1"/>
            <a:r>
              <a:rPr lang="en-US"/>
              <a:t>Convenient to assign a voltage of 0V to ground</a:t>
            </a:r>
          </a:p>
        </p:txBody>
      </p:sp>
      <p:grpSp>
        <p:nvGrpSpPr>
          <p:cNvPr id="285725" name="Group 29"/>
          <p:cNvGrpSpPr>
            <a:grpSpLocks/>
          </p:cNvGrpSpPr>
          <p:nvPr/>
        </p:nvGrpSpPr>
        <p:grpSpPr bwMode="auto">
          <a:xfrm>
            <a:off x="2819400" y="4518025"/>
            <a:ext cx="457200" cy="503238"/>
            <a:chOff x="1488" y="2803"/>
            <a:chExt cx="288" cy="317"/>
          </a:xfrm>
        </p:grpSpPr>
        <p:sp>
          <p:nvSpPr>
            <p:cNvPr id="285700" name="Line 4"/>
            <p:cNvSpPr>
              <a:spLocks noChangeShapeType="1"/>
            </p:cNvSpPr>
            <p:nvPr/>
          </p:nvSpPr>
          <p:spPr bwMode="auto">
            <a:xfrm>
              <a:off x="1488" y="3024"/>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285701" name="Line 5"/>
            <p:cNvSpPr>
              <a:spLocks noChangeShapeType="1"/>
            </p:cNvSpPr>
            <p:nvPr/>
          </p:nvSpPr>
          <p:spPr bwMode="auto">
            <a:xfrm>
              <a:off x="1530" y="3072"/>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285702" name="Line 6"/>
            <p:cNvSpPr>
              <a:spLocks noChangeShapeType="1"/>
            </p:cNvSpPr>
            <p:nvPr/>
          </p:nvSpPr>
          <p:spPr bwMode="auto">
            <a:xfrm>
              <a:off x="1578" y="3120"/>
              <a:ext cx="102" cy="0"/>
            </a:xfrm>
            <a:prstGeom prst="line">
              <a:avLst/>
            </a:prstGeom>
            <a:noFill/>
            <a:ln w="12700">
              <a:solidFill>
                <a:schemeClr val="tx1"/>
              </a:solidFill>
              <a:round/>
              <a:headEnd type="none" w="lg" len="lg"/>
              <a:tailEnd type="none" w="lg" len="lg"/>
            </a:ln>
            <a:effectLst/>
          </p:spPr>
          <p:txBody>
            <a:bodyPr/>
            <a:lstStyle/>
            <a:p>
              <a:endParaRPr lang="en-US"/>
            </a:p>
          </p:txBody>
        </p:sp>
        <p:sp>
          <p:nvSpPr>
            <p:cNvPr id="285703" name="Line 7"/>
            <p:cNvSpPr>
              <a:spLocks noChangeShapeType="1"/>
            </p:cNvSpPr>
            <p:nvPr/>
          </p:nvSpPr>
          <p:spPr bwMode="auto">
            <a:xfrm flipV="1">
              <a:off x="1632" y="2880"/>
              <a:ext cx="0" cy="144"/>
            </a:xfrm>
            <a:prstGeom prst="line">
              <a:avLst/>
            </a:prstGeom>
            <a:noFill/>
            <a:ln w="12700">
              <a:solidFill>
                <a:schemeClr val="tx1"/>
              </a:solidFill>
              <a:round/>
              <a:headEnd type="none" w="lg" len="lg"/>
              <a:tailEnd type="none" w="lg" len="lg"/>
            </a:ln>
            <a:effectLst/>
          </p:spPr>
          <p:txBody>
            <a:bodyPr/>
            <a:lstStyle/>
            <a:p>
              <a:endParaRPr lang="en-US"/>
            </a:p>
          </p:txBody>
        </p:sp>
        <p:sp>
          <p:nvSpPr>
            <p:cNvPr id="285724" name="Oval 28"/>
            <p:cNvSpPr>
              <a:spLocks noChangeArrowheads="1"/>
            </p:cNvSpPr>
            <p:nvPr/>
          </p:nvSpPr>
          <p:spPr bwMode="auto">
            <a:xfrm>
              <a:off x="1597" y="2803"/>
              <a:ext cx="83" cy="77"/>
            </a:xfrm>
            <a:prstGeom prst="ellipse">
              <a:avLst/>
            </a:prstGeom>
            <a:solidFill>
              <a:srgbClr val="FFFFFF"/>
            </a:solidFill>
            <a:ln w="12700">
              <a:solidFill>
                <a:schemeClr val="tx1"/>
              </a:solidFill>
              <a:round/>
              <a:headEnd type="none" w="lg" len="lg"/>
              <a:tailEnd type="none" w="lg" len="lg"/>
            </a:ln>
            <a:effectLst/>
          </p:spPr>
          <p:txBody>
            <a:bodyPr wrap="none" anchor="ctr"/>
            <a:lstStyle/>
            <a:p>
              <a:endParaRPr lang="en-US"/>
            </a:p>
          </p:txBody>
        </p:sp>
      </p:grpSp>
      <p:grpSp>
        <p:nvGrpSpPr>
          <p:cNvPr id="285732" name="Group 36"/>
          <p:cNvGrpSpPr>
            <a:grpSpLocks/>
          </p:cNvGrpSpPr>
          <p:nvPr/>
        </p:nvGrpSpPr>
        <p:grpSpPr bwMode="auto">
          <a:xfrm>
            <a:off x="5943600" y="4419600"/>
            <a:ext cx="609600" cy="655638"/>
            <a:chOff x="2304" y="2611"/>
            <a:chExt cx="384" cy="413"/>
          </a:xfrm>
        </p:grpSpPr>
        <p:sp>
          <p:nvSpPr>
            <p:cNvPr id="285726" name="Oval 30"/>
            <p:cNvSpPr>
              <a:spLocks noChangeArrowheads="1"/>
            </p:cNvSpPr>
            <p:nvPr/>
          </p:nvSpPr>
          <p:spPr bwMode="auto">
            <a:xfrm>
              <a:off x="2502" y="2611"/>
              <a:ext cx="83" cy="77"/>
            </a:xfrm>
            <a:prstGeom prst="ellipse">
              <a:avLst/>
            </a:prstGeom>
            <a:solidFill>
              <a:srgbClr val="FFFFFF"/>
            </a:solidFill>
            <a:ln w="12700">
              <a:solidFill>
                <a:schemeClr val="tx1"/>
              </a:solidFill>
              <a:round/>
              <a:headEnd type="none" w="lg" len="lg"/>
              <a:tailEnd type="none" w="lg" len="lg"/>
            </a:ln>
            <a:effectLst/>
          </p:spPr>
          <p:txBody>
            <a:bodyPr wrap="none" anchor="ctr"/>
            <a:lstStyle/>
            <a:p>
              <a:endParaRPr lang="en-US"/>
            </a:p>
          </p:txBody>
        </p:sp>
        <p:sp>
          <p:nvSpPr>
            <p:cNvPr id="285727" name="Line 31"/>
            <p:cNvSpPr>
              <a:spLocks noChangeShapeType="1"/>
            </p:cNvSpPr>
            <p:nvPr/>
          </p:nvSpPr>
          <p:spPr bwMode="auto">
            <a:xfrm>
              <a:off x="2400" y="2880"/>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285728" name="Line 32"/>
            <p:cNvSpPr>
              <a:spLocks noChangeShapeType="1"/>
            </p:cNvSpPr>
            <p:nvPr/>
          </p:nvSpPr>
          <p:spPr bwMode="auto">
            <a:xfrm flipH="1">
              <a:off x="2304" y="2880"/>
              <a:ext cx="96" cy="144"/>
            </a:xfrm>
            <a:prstGeom prst="line">
              <a:avLst/>
            </a:prstGeom>
            <a:noFill/>
            <a:ln w="12700">
              <a:solidFill>
                <a:schemeClr val="tx1"/>
              </a:solidFill>
              <a:round/>
              <a:headEnd type="none" w="lg" len="lg"/>
              <a:tailEnd type="none" w="lg" len="lg"/>
            </a:ln>
            <a:effectLst/>
          </p:spPr>
          <p:txBody>
            <a:bodyPr/>
            <a:lstStyle/>
            <a:p>
              <a:endParaRPr lang="en-US"/>
            </a:p>
          </p:txBody>
        </p:sp>
        <p:sp>
          <p:nvSpPr>
            <p:cNvPr id="285729" name="Line 33"/>
            <p:cNvSpPr>
              <a:spLocks noChangeShapeType="1"/>
            </p:cNvSpPr>
            <p:nvPr/>
          </p:nvSpPr>
          <p:spPr bwMode="auto">
            <a:xfrm flipH="1">
              <a:off x="2448" y="2880"/>
              <a:ext cx="96" cy="144"/>
            </a:xfrm>
            <a:prstGeom prst="line">
              <a:avLst/>
            </a:prstGeom>
            <a:noFill/>
            <a:ln w="12700">
              <a:solidFill>
                <a:schemeClr val="tx1"/>
              </a:solidFill>
              <a:round/>
              <a:headEnd type="none" w="lg" len="lg"/>
              <a:tailEnd type="none" w="lg" len="lg"/>
            </a:ln>
            <a:effectLst/>
          </p:spPr>
          <p:txBody>
            <a:bodyPr/>
            <a:lstStyle/>
            <a:p>
              <a:endParaRPr lang="en-US"/>
            </a:p>
          </p:txBody>
        </p:sp>
        <p:sp>
          <p:nvSpPr>
            <p:cNvPr id="285730" name="Line 34"/>
            <p:cNvSpPr>
              <a:spLocks noChangeShapeType="1"/>
            </p:cNvSpPr>
            <p:nvPr/>
          </p:nvSpPr>
          <p:spPr bwMode="auto">
            <a:xfrm flipH="1">
              <a:off x="2592" y="2880"/>
              <a:ext cx="96" cy="144"/>
            </a:xfrm>
            <a:prstGeom prst="line">
              <a:avLst/>
            </a:prstGeom>
            <a:noFill/>
            <a:ln w="12700">
              <a:solidFill>
                <a:schemeClr val="tx1"/>
              </a:solidFill>
              <a:round/>
              <a:headEnd type="none" w="lg" len="lg"/>
              <a:tailEnd type="none" w="lg" len="lg"/>
            </a:ln>
            <a:effectLst/>
          </p:spPr>
          <p:txBody>
            <a:bodyPr/>
            <a:lstStyle/>
            <a:p>
              <a:endParaRPr lang="en-US"/>
            </a:p>
          </p:txBody>
        </p:sp>
        <p:sp>
          <p:nvSpPr>
            <p:cNvPr id="285731" name="Line 35"/>
            <p:cNvSpPr>
              <a:spLocks noChangeShapeType="1"/>
            </p:cNvSpPr>
            <p:nvPr/>
          </p:nvSpPr>
          <p:spPr bwMode="auto">
            <a:xfrm flipV="1">
              <a:off x="2544" y="2688"/>
              <a:ext cx="0" cy="192"/>
            </a:xfrm>
            <a:prstGeom prst="line">
              <a:avLst/>
            </a:prstGeom>
            <a:noFill/>
            <a:ln w="12700">
              <a:solidFill>
                <a:schemeClr val="tx1"/>
              </a:solidFill>
              <a:round/>
              <a:headEnd type="none" w="lg" len="lg"/>
              <a:tailEnd type="none" w="lg" len="lg"/>
            </a:ln>
            <a:effectLst/>
          </p:spPr>
          <p:txBody>
            <a:bodyPr/>
            <a:lstStyle/>
            <a:p>
              <a:endParaRPr lang="en-US"/>
            </a:p>
          </p:txBody>
        </p:sp>
      </p:grpSp>
      <p:sp>
        <p:nvSpPr>
          <p:cNvPr id="285733" name="Text Box 37"/>
          <p:cNvSpPr txBox="1">
            <a:spLocks noChangeArrowheads="1"/>
          </p:cNvSpPr>
          <p:nvPr/>
        </p:nvSpPr>
        <p:spPr bwMode="auto">
          <a:xfrm>
            <a:off x="1543050" y="5257800"/>
            <a:ext cx="2876550" cy="654050"/>
          </a:xfrm>
          <a:prstGeom prst="rect">
            <a:avLst/>
          </a:prstGeom>
          <a:solidFill>
            <a:srgbClr val="8495A9">
              <a:alpha val="50000"/>
            </a:srgbClr>
          </a:solidFill>
          <a:ln w="12700">
            <a:solidFill>
              <a:schemeClr val="tx1"/>
            </a:solidFill>
            <a:miter lim="800000"/>
            <a:headEnd type="none" w="lg" len="lg"/>
            <a:tailEnd type="none" w="lg" len="lg"/>
          </a:ln>
          <a:effectLst/>
        </p:spPr>
        <p:txBody>
          <a:bodyPr wrap="none">
            <a:spAutoFit/>
          </a:bodyPr>
          <a:lstStyle/>
          <a:p>
            <a:r>
              <a:rPr lang="en-US"/>
              <a:t>The ground symbol we’ll use</a:t>
            </a:r>
          </a:p>
          <a:p>
            <a:r>
              <a:rPr lang="en-US"/>
              <a:t>(earth ground)</a:t>
            </a:r>
          </a:p>
        </p:txBody>
      </p:sp>
      <p:sp>
        <p:nvSpPr>
          <p:cNvPr id="285734" name="Text Box 38"/>
          <p:cNvSpPr txBox="1">
            <a:spLocks noChangeArrowheads="1"/>
          </p:cNvSpPr>
          <p:nvPr/>
        </p:nvSpPr>
        <p:spPr bwMode="auto">
          <a:xfrm>
            <a:off x="4953000" y="5257800"/>
            <a:ext cx="2438400" cy="654050"/>
          </a:xfrm>
          <a:prstGeom prst="rect">
            <a:avLst/>
          </a:prstGeom>
          <a:solidFill>
            <a:srgbClr val="8495A9">
              <a:alpha val="50000"/>
            </a:srgbClr>
          </a:solidFill>
          <a:ln w="12700">
            <a:solidFill>
              <a:schemeClr val="tx1"/>
            </a:solidFill>
            <a:miter lim="800000"/>
            <a:headEnd type="none" w="lg" len="lg"/>
            <a:tailEnd type="none" w="lg" len="lg"/>
          </a:ln>
          <a:effectLst/>
        </p:spPr>
        <p:txBody>
          <a:bodyPr wrap="none">
            <a:spAutoFit/>
          </a:bodyPr>
          <a:lstStyle/>
          <a:p>
            <a:r>
              <a:rPr lang="en-US"/>
              <a:t>Another ground symbol </a:t>
            </a:r>
          </a:p>
          <a:p>
            <a:r>
              <a:rPr lang="en-US"/>
              <a:t>(chasis ground)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Date Placeholder 5"/>
          <p:cNvSpPr>
            <a:spLocks noGrp="1"/>
          </p:cNvSpPr>
          <p:nvPr>
            <p:ph type="dt" sz="half" idx="10"/>
          </p:nvPr>
        </p:nvSpPr>
        <p:spPr/>
        <p:txBody>
          <a:bodyPr/>
          <a:lstStyle/>
          <a:p>
            <a:r>
              <a:rPr lang="en-US"/>
              <a:t>ECEN 301</a:t>
            </a:r>
          </a:p>
        </p:txBody>
      </p:sp>
      <p:sp>
        <p:nvSpPr>
          <p:cNvPr id="44" name="Footer Placeholder 6"/>
          <p:cNvSpPr>
            <a:spLocks noGrp="1"/>
          </p:cNvSpPr>
          <p:nvPr>
            <p:ph type="ftr" sz="quarter" idx="11"/>
          </p:nvPr>
        </p:nvSpPr>
        <p:spPr/>
        <p:txBody>
          <a:bodyPr/>
          <a:lstStyle/>
          <a:p>
            <a:r>
              <a:rPr lang="en-US"/>
              <a:t>Discussion #2 – Kirchhoff’s Laws</a:t>
            </a:r>
          </a:p>
        </p:txBody>
      </p:sp>
      <p:sp>
        <p:nvSpPr>
          <p:cNvPr id="45" name="Slide Number Placeholder 7"/>
          <p:cNvSpPr>
            <a:spLocks noGrp="1"/>
          </p:cNvSpPr>
          <p:nvPr>
            <p:ph type="sldNum" sz="quarter" idx="12"/>
          </p:nvPr>
        </p:nvSpPr>
        <p:spPr/>
        <p:txBody>
          <a:bodyPr/>
          <a:lstStyle/>
          <a:p>
            <a:pPr lvl="1"/>
            <a:fld id="{6FD3BD99-AD85-43AC-A6C1-69B19D9678B7}" type="slidenum">
              <a:rPr lang="en-US"/>
              <a:pPr lvl="1"/>
              <a:t>25</a:t>
            </a:fld>
            <a:endParaRPr lang="en-US"/>
          </a:p>
        </p:txBody>
      </p:sp>
      <p:sp>
        <p:nvSpPr>
          <p:cNvPr id="272386" name="Rectangle 2"/>
          <p:cNvSpPr>
            <a:spLocks noGrp="1" noChangeArrowheads="1"/>
          </p:cNvSpPr>
          <p:nvPr>
            <p:ph type="title"/>
          </p:nvPr>
        </p:nvSpPr>
        <p:spPr/>
        <p:txBody>
          <a:bodyPr/>
          <a:lstStyle/>
          <a:p>
            <a:r>
              <a:rPr lang="en-US"/>
              <a:t>Kirchhoff’s Voltage Law (KVL)</a:t>
            </a:r>
          </a:p>
        </p:txBody>
      </p:sp>
      <p:sp>
        <p:nvSpPr>
          <p:cNvPr id="272390" name="Rectangle 6"/>
          <p:cNvSpPr>
            <a:spLocks noGrp="1" noChangeArrowheads="1"/>
          </p:cNvSpPr>
          <p:nvPr>
            <p:ph type="body" sz="half" idx="1"/>
          </p:nvPr>
        </p:nvSpPr>
        <p:spPr>
          <a:xfrm>
            <a:off x="406400" y="1333500"/>
            <a:ext cx="7899400" cy="1409700"/>
          </a:xfrm>
        </p:spPr>
        <p:txBody>
          <a:bodyPr/>
          <a:lstStyle/>
          <a:p>
            <a:r>
              <a:rPr lang="en-US" sz="2800" b="1" u="sng"/>
              <a:t>KVL</a:t>
            </a:r>
            <a:r>
              <a:rPr lang="en-US" sz="2800"/>
              <a:t>: energy must be conserved – the sum of the voltages in a closed circuit must equal zero.</a:t>
            </a:r>
          </a:p>
        </p:txBody>
      </p:sp>
      <p:graphicFrame>
        <p:nvGraphicFramePr>
          <p:cNvPr id="272455" name="Object 71"/>
          <p:cNvGraphicFramePr>
            <a:graphicFrameLocks noChangeAspect="1"/>
          </p:cNvGraphicFramePr>
          <p:nvPr>
            <p:ph sz="quarter" idx="2"/>
          </p:nvPr>
        </p:nvGraphicFramePr>
        <p:xfrm>
          <a:off x="6216650" y="3786188"/>
          <a:ext cx="1754188" cy="1987550"/>
        </p:xfrm>
        <a:graphic>
          <a:graphicData uri="http://schemas.openxmlformats.org/presentationml/2006/ole">
            <p:oleObj spid="_x0000_s272455" name="Equation" r:id="rId3" imgW="761760" imgH="863280" progId="Equation.3">
              <p:embed/>
            </p:oleObj>
          </a:graphicData>
        </a:graphic>
      </p:graphicFrame>
      <p:graphicFrame>
        <p:nvGraphicFramePr>
          <p:cNvPr id="272388" name="Object 4"/>
          <p:cNvGraphicFramePr>
            <a:graphicFrameLocks noChangeAspect="1"/>
          </p:cNvGraphicFramePr>
          <p:nvPr>
            <p:ph idx="4294967295"/>
          </p:nvPr>
        </p:nvGraphicFramePr>
        <p:xfrm>
          <a:off x="3505200" y="2209800"/>
          <a:ext cx="1612900" cy="1192213"/>
        </p:xfrm>
        <a:graphic>
          <a:graphicData uri="http://schemas.openxmlformats.org/presentationml/2006/ole">
            <p:oleObj spid="_x0000_s272388" name="Equation" r:id="rId4" imgW="583920" imgH="431640" progId="Equation.3">
              <p:embed/>
            </p:oleObj>
          </a:graphicData>
        </a:graphic>
      </p:graphicFrame>
      <p:grpSp>
        <p:nvGrpSpPr>
          <p:cNvPr id="272453" name="Group 69"/>
          <p:cNvGrpSpPr>
            <a:grpSpLocks/>
          </p:cNvGrpSpPr>
          <p:nvPr/>
        </p:nvGrpSpPr>
        <p:grpSpPr bwMode="auto">
          <a:xfrm>
            <a:off x="465138" y="2895600"/>
            <a:ext cx="2509837" cy="2470150"/>
            <a:chOff x="458" y="2112"/>
            <a:chExt cx="1581" cy="1556"/>
          </a:xfrm>
        </p:grpSpPr>
        <p:grpSp>
          <p:nvGrpSpPr>
            <p:cNvPr id="272443" name="Group 59"/>
            <p:cNvGrpSpPr>
              <a:grpSpLocks/>
            </p:cNvGrpSpPr>
            <p:nvPr/>
          </p:nvGrpSpPr>
          <p:grpSpPr bwMode="auto">
            <a:xfrm>
              <a:off x="806" y="2112"/>
              <a:ext cx="918" cy="1479"/>
              <a:chOff x="432" y="2112"/>
              <a:chExt cx="918" cy="1479"/>
            </a:xfrm>
          </p:grpSpPr>
          <p:grpSp>
            <p:nvGrpSpPr>
              <p:cNvPr id="272392" name="Group 8"/>
              <p:cNvGrpSpPr>
                <a:grpSpLocks/>
              </p:cNvGrpSpPr>
              <p:nvPr/>
            </p:nvGrpSpPr>
            <p:grpSpPr bwMode="auto">
              <a:xfrm>
                <a:off x="432" y="2656"/>
                <a:ext cx="438" cy="630"/>
                <a:chOff x="864" y="2586"/>
                <a:chExt cx="438" cy="630"/>
              </a:xfrm>
            </p:grpSpPr>
            <p:grpSp>
              <p:nvGrpSpPr>
                <p:cNvPr id="272393" name="Group 9"/>
                <p:cNvGrpSpPr>
                  <a:grpSpLocks/>
                </p:cNvGrpSpPr>
                <p:nvPr/>
              </p:nvGrpSpPr>
              <p:grpSpPr bwMode="auto">
                <a:xfrm>
                  <a:off x="864" y="2640"/>
                  <a:ext cx="432" cy="576"/>
                  <a:chOff x="864" y="2640"/>
                  <a:chExt cx="432" cy="576"/>
                </a:xfrm>
              </p:grpSpPr>
              <p:sp>
                <p:nvSpPr>
                  <p:cNvPr id="272394" name="Oval 10"/>
                  <p:cNvSpPr>
                    <a:spLocks noChangeArrowheads="1"/>
                  </p:cNvSpPr>
                  <p:nvPr/>
                </p:nvSpPr>
                <p:spPr bwMode="auto">
                  <a:xfrm>
                    <a:off x="864" y="2640"/>
                    <a:ext cx="432" cy="96"/>
                  </a:xfrm>
                  <a:prstGeom prst="ellipse">
                    <a:avLst/>
                  </a:prstGeom>
                  <a:solidFill>
                    <a:srgbClr val="8495A9">
                      <a:alpha val="50000"/>
                    </a:srgbClr>
                  </a:solidFill>
                  <a:ln w="12700">
                    <a:solidFill>
                      <a:schemeClr val="tx1"/>
                    </a:solidFill>
                    <a:round/>
                    <a:headEnd type="none" w="lg" len="lg"/>
                    <a:tailEnd type="none" w="lg" len="lg"/>
                  </a:ln>
                  <a:effectLst/>
                </p:spPr>
                <p:txBody>
                  <a:bodyPr wrap="none" anchor="ctr"/>
                  <a:lstStyle/>
                  <a:p>
                    <a:endParaRPr lang="en-US"/>
                  </a:p>
                </p:txBody>
              </p:sp>
              <p:cxnSp>
                <p:nvCxnSpPr>
                  <p:cNvPr id="272395" name="AutoShape 11"/>
                  <p:cNvCxnSpPr>
                    <a:cxnSpLocks noChangeShapeType="1"/>
                    <a:stCxn id="272394" idx="2"/>
                  </p:cNvCxnSpPr>
                  <p:nvPr/>
                </p:nvCxnSpPr>
                <p:spPr bwMode="auto">
                  <a:xfrm>
                    <a:off x="864" y="2688"/>
                    <a:ext cx="0" cy="480"/>
                  </a:xfrm>
                  <a:prstGeom prst="straightConnector1">
                    <a:avLst/>
                  </a:prstGeom>
                  <a:noFill/>
                  <a:ln w="12700">
                    <a:solidFill>
                      <a:schemeClr val="tx1"/>
                    </a:solidFill>
                    <a:round/>
                    <a:headEnd type="none" w="lg" len="lg"/>
                    <a:tailEnd type="none" w="lg" len="lg"/>
                  </a:ln>
                  <a:effectLst/>
                </p:spPr>
              </p:cxnSp>
              <p:cxnSp>
                <p:nvCxnSpPr>
                  <p:cNvPr id="272396" name="AutoShape 12"/>
                  <p:cNvCxnSpPr>
                    <a:cxnSpLocks noChangeShapeType="1"/>
                    <a:stCxn id="272394" idx="6"/>
                  </p:cNvCxnSpPr>
                  <p:nvPr/>
                </p:nvCxnSpPr>
                <p:spPr bwMode="auto">
                  <a:xfrm>
                    <a:off x="1296" y="2688"/>
                    <a:ext cx="0" cy="480"/>
                  </a:xfrm>
                  <a:prstGeom prst="straightConnector1">
                    <a:avLst/>
                  </a:prstGeom>
                  <a:noFill/>
                  <a:ln w="12700">
                    <a:solidFill>
                      <a:schemeClr val="tx1"/>
                    </a:solidFill>
                    <a:round/>
                    <a:headEnd type="none" w="lg" len="lg"/>
                    <a:tailEnd type="none" w="lg" len="lg"/>
                  </a:ln>
                  <a:effectLst/>
                </p:spPr>
              </p:cxnSp>
              <p:sp>
                <p:nvSpPr>
                  <p:cNvPr id="272397" name="Arc 13"/>
                  <p:cNvSpPr>
                    <a:spLocks/>
                  </p:cNvSpPr>
                  <p:nvPr/>
                </p:nvSpPr>
                <p:spPr bwMode="auto">
                  <a:xfrm flipV="1">
                    <a:off x="864" y="3158"/>
                    <a:ext cx="432" cy="58"/>
                  </a:xfrm>
                  <a:custGeom>
                    <a:avLst/>
                    <a:gdLst>
                      <a:gd name="G0" fmla="+- 21600 0 0"/>
                      <a:gd name="G1" fmla="+- 21600 0 0"/>
                      <a:gd name="G2" fmla="+- 21600 0 0"/>
                      <a:gd name="T0" fmla="*/ 261 w 43200"/>
                      <a:gd name="T1" fmla="*/ 24947 h 26281"/>
                      <a:gd name="T2" fmla="*/ 42687 w 43200"/>
                      <a:gd name="T3" fmla="*/ 26281 h 26281"/>
                      <a:gd name="T4" fmla="*/ 21600 w 43200"/>
                      <a:gd name="T5" fmla="*/ 21600 h 26281"/>
                    </a:gdLst>
                    <a:ahLst/>
                    <a:cxnLst>
                      <a:cxn ang="0">
                        <a:pos x="T0" y="T1"/>
                      </a:cxn>
                      <a:cxn ang="0">
                        <a:pos x="T2" y="T3"/>
                      </a:cxn>
                      <a:cxn ang="0">
                        <a:pos x="T4" y="T5"/>
                      </a:cxn>
                    </a:cxnLst>
                    <a:rect l="0" t="0" r="r" b="b"/>
                    <a:pathLst>
                      <a:path w="43200" h="26281" fill="none" extrusionOk="0">
                        <a:moveTo>
                          <a:pt x="260" y="24947"/>
                        </a:moveTo>
                        <a:cubicBezTo>
                          <a:pt x="87" y="23839"/>
                          <a:pt x="0" y="22720"/>
                          <a:pt x="0" y="21600"/>
                        </a:cubicBezTo>
                        <a:cubicBezTo>
                          <a:pt x="0" y="9670"/>
                          <a:pt x="9670" y="0"/>
                          <a:pt x="21600" y="0"/>
                        </a:cubicBezTo>
                        <a:cubicBezTo>
                          <a:pt x="33529" y="0"/>
                          <a:pt x="43200" y="9670"/>
                          <a:pt x="43200" y="21600"/>
                        </a:cubicBezTo>
                        <a:cubicBezTo>
                          <a:pt x="43200" y="23174"/>
                          <a:pt x="43027" y="24743"/>
                          <a:pt x="42686" y="26280"/>
                        </a:cubicBezTo>
                      </a:path>
                      <a:path w="43200" h="26281" stroke="0" extrusionOk="0">
                        <a:moveTo>
                          <a:pt x="260" y="24947"/>
                        </a:moveTo>
                        <a:cubicBezTo>
                          <a:pt x="87" y="23839"/>
                          <a:pt x="0" y="22720"/>
                          <a:pt x="0" y="21600"/>
                        </a:cubicBezTo>
                        <a:cubicBezTo>
                          <a:pt x="0" y="9670"/>
                          <a:pt x="9670" y="0"/>
                          <a:pt x="21600" y="0"/>
                        </a:cubicBezTo>
                        <a:cubicBezTo>
                          <a:pt x="33529" y="0"/>
                          <a:pt x="43200" y="9670"/>
                          <a:pt x="43200" y="21600"/>
                        </a:cubicBezTo>
                        <a:cubicBezTo>
                          <a:pt x="43200" y="23174"/>
                          <a:pt x="43027" y="24743"/>
                          <a:pt x="42686" y="26280"/>
                        </a:cubicBezTo>
                        <a:lnTo>
                          <a:pt x="21600" y="21600"/>
                        </a:lnTo>
                        <a:close/>
                      </a:path>
                    </a:pathLst>
                  </a:custGeom>
                  <a:noFill/>
                  <a:ln w="12700">
                    <a:solidFill>
                      <a:schemeClr val="tx1"/>
                    </a:solidFill>
                    <a:round/>
                    <a:headEnd type="none" w="lg" len="lg"/>
                    <a:tailEnd type="none" w="lg" len="lg"/>
                  </a:ln>
                  <a:effectLst/>
                </p:spPr>
                <p:txBody>
                  <a:bodyPr wrap="none" anchor="ctr"/>
                  <a:lstStyle/>
                  <a:p>
                    <a:endParaRPr lang="en-US"/>
                  </a:p>
                </p:txBody>
              </p:sp>
            </p:grpSp>
            <p:sp>
              <p:nvSpPr>
                <p:cNvPr id="272398" name="Rectangle 14"/>
                <p:cNvSpPr>
                  <a:spLocks noChangeArrowheads="1"/>
                </p:cNvSpPr>
                <p:nvPr/>
              </p:nvSpPr>
              <p:spPr bwMode="auto">
                <a:xfrm>
                  <a:off x="1038" y="2586"/>
                  <a:ext cx="96" cy="102"/>
                </a:xfrm>
                <a:prstGeom prst="rect">
                  <a:avLst/>
                </a:prstGeom>
                <a:solidFill>
                  <a:srgbClr val="ACA964"/>
                </a:solidFill>
                <a:ln w="12700">
                  <a:solidFill>
                    <a:schemeClr val="tx1"/>
                  </a:solidFill>
                  <a:miter lim="800000"/>
                  <a:headEnd type="none" w="lg" len="lg"/>
                  <a:tailEnd type="none" w="lg" len="lg"/>
                </a:ln>
                <a:effectLst/>
              </p:spPr>
              <p:txBody>
                <a:bodyPr wrap="none" anchor="ctr"/>
                <a:lstStyle/>
                <a:p>
                  <a:endParaRPr lang="en-US"/>
                </a:p>
              </p:txBody>
            </p:sp>
            <p:sp>
              <p:nvSpPr>
                <p:cNvPr id="272399" name="Text Box 15"/>
                <p:cNvSpPr txBox="1">
                  <a:spLocks noChangeArrowheads="1"/>
                </p:cNvSpPr>
                <p:nvPr/>
              </p:nvSpPr>
              <p:spPr bwMode="auto">
                <a:xfrm>
                  <a:off x="993" y="2682"/>
                  <a:ext cx="206" cy="250"/>
                </a:xfrm>
                <a:prstGeom prst="rect">
                  <a:avLst/>
                </a:prstGeom>
                <a:noFill/>
                <a:ln w="12700">
                  <a:noFill/>
                  <a:miter lim="800000"/>
                  <a:headEnd type="none" w="lg" len="lg"/>
                  <a:tailEnd type="none" w="lg" len="lg"/>
                </a:ln>
                <a:effectLst/>
              </p:spPr>
              <p:txBody>
                <a:bodyPr wrap="none">
                  <a:spAutoFit/>
                </a:bodyPr>
                <a:lstStyle/>
                <a:p>
                  <a:r>
                    <a:rPr lang="en-US" sz="2000"/>
                    <a:t>+</a:t>
                  </a:r>
                </a:p>
              </p:txBody>
            </p:sp>
            <p:sp>
              <p:nvSpPr>
                <p:cNvPr id="272400" name="Text Box 16"/>
                <p:cNvSpPr txBox="1">
                  <a:spLocks noChangeArrowheads="1"/>
                </p:cNvSpPr>
                <p:nvPr/>
              </p:nvSpPr>
              <p:spPr bwMode="auto">
                <a:xfrm>
                  <a:off x="998" y="2928"/>
                  <a:ext cx="196" cy="250"/>
                </a:xfrm>
                <a:prstGeom prst="rect">
                  <a:avLst/>
                </a:prstGeom>
                <a:noFill/>
                <a:ln w="12700">
                  <a:noFill/>
                  <a:miter lim="800000"/>
                  <a:headEnd type="none" w="lg" len="lg"/>
                  <a:tailEnd type="none" w="lg" len="lg"/>
                </a:ln>
                <a:effectLst/>
              </p:spPr>
              <p:txBody>
                <a:bodyPr wrap="none">
                  <a:spAutoFit/>
                </a:bodyPr>
                <a:lstStyle/>
                <a:p>
                  <a:r>
                    <a:rPr lang="en-US" sz="2000"/>
                    <a:t>_</a:t>
                  </a:r>
                </a:p>
              </p:txBody>
            </p:sp>
            <p:sp>
              <p:nvSpPr>
                <p:cNvPr id="272401" name="Text Box 17"/>
                <p:cNvSpPr txBox="1">
                  <a:spLocks noChangeArrowheads="1"/>
                </p:cNvSpPr>
                <p:nvPr/>
              </p:nvSpPr>
              <p:spPr bwMode="auto">
                <a:xfrm>
                  <a:off x="866" y="2874"/>
                  <a:ext cx="436" cy="231"/>
                </a:xfrm>
                <a:prstGeom prst="rect">
                  <a:avLst/>
                </a:prstGeom>
                <a:noFill/>
                <a:ln w="12700">
                  <a:noFill/>
                  <a:miter lim="800000"/>
                  <a:headEnd type="none" w="lg" len="lg"/>
                  <a:tailEnd type="none" w="lg" len="lg"/>
                </a:ln>
                <a:effectLst/>
              </p:spPr>
              <p:txBody>
                <a:bodyPr wrap="none">
                  <a:spAutoFit/>
                </a:bodyPr>
                <a:lstStyle/>
                <a:p>
                  <a:r>
                    <a:rPr lang="en-US"/>
                    <a:t>1.5 V</a:t>
                  </a:r>
                </a:p>
              </p:txBody>
            </p:sp>
          </p:grpSp>
          <p:sp>
            <p:nvSpPr>
              <p:cNvPr id="272402" name="Oval 18"/>
              <p:cNvSpPr>
                <a:spLocks noChangeArrowheads="1"/>
              </p:cNvSpPr>
              <p:nvPr/>
            </p:nvSpPr>
            <p:spPr bwMode="auto">
              <a:xfrm>
                <a:off x="1123" y="2352"/>
                <a:ext cx="83" cy="77"/>
              </a:xfrm>
              <a:prstGeom prst="ellipse">
                <a:avLst/>
              </a:prstGeom>
              <a:solidFill>
                <a:srgbClr val="FFFFFF"/>
              </a:solidFill>
              <a:ln w="12700">
                <a:solidFill>
                  <a:schemeClr val="tx1"/>
                </a:solidFill>
                <a:round/>
                <a:headEnd type="none" w="lg" len="lg"/>
                <a:tailEnd type="none" w="lg" len="lg"/>
              </a:ln>
              <a:effectLst/>
            </p:spPr>
            <p:txBody>
              <a:bodyPr wrap="none" anchor="ctr"/>
              <a:lstStyle/>
              <a:p>
                <a:endParaRPr lang="en-US"/>
              </a:p>
            </p:txBody>
          </p:sp>
          <p:cxnSp>
            <p:nvCxnSpPr>
              <p:cNvPr id="272403" name="AutoShape 19"/>
              <p:cNvCxnSpPr>
                <a:cxnSpLocks noChangeShapeType="1"/>
                <a:stCxn id="272398" idx="0"/>
                <a:endCxn id="272402" idx="2"/>
              </p:cNvCxnSpPr>
              <p:nvPr/>
            </p:nvCxnSpPr>
            <p:spPr bwMode="auto">
              <a:xfrm rot="16200000">
                <a:off x="756" y="2289"/>
                <a:ext cx="265" cy="469"/>
              </a:xfrm>
              <a:prstGeom prst="bentConnector2">
                <a:avLst/>
              </a:prstGeom>
              <a:noFill/>
              <a:ln w="12700">
                <a:solidFill>
                  <a:schemeClr val="tx1"/>
                </a:solidFill>
                <a:miter lim="800000"/>
                <a:headEnd type="none" w="lg" len="lg"/>
                <a:tailEnd type="none" w="lg" len="lg"/>
              </a:ln>
              <a:effectLst/>
            </p:spPr>
          </p:cxnSp>
          <p:grpSp>
            <p:nvGrpSpPr>
              <p:cNvPr id="272404" name="Group 20"/>
              <p:cNvGrpSpPr>
                <a:grpSpLocks/>
              </p:cNvGrpSpPr>
              <p:nvPr/>
            </p:nvGrpSpPr>
            <p:grpSpPr bwMode="auto">
              <a:xfrm>
                <a:off x="1161" y="2806"/>
                <a:ext cx="189" cy="159"/>
                <a:chOff x="1920" y="2802"/>
                <a:chExt cx="189" cy="159"/>
              </a:xfrm>
            </p:grpSpPr>
            <p:sp>
              <p:nvSpPr>
                <p:cNvPr id="272405" name="Freeform 21"/>
                <p:cNvSpPr>
                  <a:spLocks/>
                </p:cNvSpPr>
                <p:nvPr/>
              </p:nvSpPr>
              <p:spPr bwMode="auto">
                <a:xfrm>
                  <a:off x="1956" y="2832"/>
                  <a:ext cx="136" cy="96"/>
                </a:xfrm>
                <a:custGeom>
                  <a:avLst/>
                  <a:gdLst/>
                  <a:ahLst/>
                  <a:cxnLst>
                    <a:cxn ang="0">
                      <a:pos x="0" y="8"/>
                    </a:cxn>
                    <a:cxn ang="0">
                      <a:pos x="192" y="8"/>
                    </a:cxn>
                    <a:cxn ang="0">
                      <a:pos x="240" y="56"/>
                    </a:cxn>
                    <a:cxn ang="0">
                      <a:pos x="240" y="104"/>
                    </a:cxn>
                    <a:cxn ang="0">
                      <a:pos x="48" y="152"/>
                    </a:cxn>
                    <a:cxn ang="0">
                      <a:pos x="48" y="104"/>
                    </a:cxn>
                    <a:cxn ang="0">
                      <a:pos x="96" y="104"/>
                    </a:cxn>
                    <a:cxn ang="0">
                      <a:pos x="240" y="152"/>
                    </a:cxn>
                    <a:cxn ang="0">
                      <a:pos x="240" y="248"/>
                    </a:cxn>
                    <a:cxn ang="0">
                      <a:pos x="0" y="248"/>
                    </a:cxn>
                  </a:cxnLst>
                  <a:rect l="0" t="0" r="r" b="b"/>
                  <a:pathLst>
                    <a:path w="280" h="264">
                      <a:moveTo>
                        <a:pt x="0" y="8"/>
                      </a:moveTo>
                      <a:cubicBezTo>
                        <a:pt x="76" y="4"/>
                        <a:pt x="152" y="0"/>
                        <a:pt x="192" y="8"/>
                      </a:cubicBezTo>
                      <a:cubicBezTo>
                        <a:pt x="232" y="16"/>
                        <a:pt x="232" y="40"/>
                        <a:pt x="240" y="56"/>
                      </a:cubicBezTo>
                      <a:cubicBezTo>
                        <a:pt x="248" y="72"/>
                        <a:pt x="272" y="88"/>
                        <a:pt x="240" y="104"/>
                      </a:cubicBezTo>
                      <a:cubicBezTo>
                        <a:pt x="208" y="120"/>
                        <a:pt x="80" y="152"/>
                        <a:pt x="48" y="152"/>
                      </a:cubicBezTo>
                      <a:cubicBezTo>
                        <a:pt x="16" y="152"/>
                        <a:pt x="40" y="112"/>
                        <a:pt x="48" y="104"/>
                      </a:cubicBezTo>
                      <a:cubicBezTo>
                        <a:pt x="56" y="96"/>
                        <a:pt x="64" y="96"/>
                        <a:pt x="96" y="104"/>
                      </a:cubicBezTo>
                      <a:cubicBezTo>
                        <a:pt x="128" y="112"/>
                        <a:pt x="216" y="128"/>
                        <a:pt x="240" y="152"/>
                      </a:cubicBezTo>
                      <a:cubicBezTo>
                        <a:pt x="264" y="176"/>
                        <a:pt x="280" y="232"/>
                        <a:pt x="240" y="248"/>
                      </a:cubicBezTo>
                      <a:cubicBezTo>
                        <a:pt x="200" y="264"/>
                        <a:pt x="100" y="256"/>
                        <a:pt x="0" y="248"/>
                      </a:cubicBezTo>
                    </a:path>
                  </a:pathLst>
                </a:custGeom>
                <a:noFill/>
                <a:ln w="12700" cap="flat" cmpd="sng">
                  <a:solidFill>
                    <a:schemeClr val="tx1"/>
                  </a:solidFill>
                  <a:prstDash val="solid"/>
                  <a:round/>
                  <a:headEnd type="none" w="lg" len="lg"/>
                  <a:tailEnd type="none" w="lg" len="lg"/>
                </a:ln>
                <a:effectLst/>
              </p:spPr>
              <p:txBody>
                <a:bodyPr/>
                <a:lstStyle/>
                <a:p>
                  <a:endParaRPr lang="en-US"/>
                </a:p>
              </p:txBody>
            </p:sp>
            <p:sp>
              <p:nvSpPr>
                <p:cNvPr id="272406" name="Oval 22"/>
                <p:cNvSpPr>
                  <a:spLocks noChangeArrowheads="1"/>
                </p:cNvSpPr>
                <p:nvPr/>
              </p:nvSpPr>
              <p:spPr bwMode="auto">
                <a:xfrm>
                  <a:off x="1959" y="2802"/>
                  <a:ext cx="150" cy="159"/>
                </a:xfrm>
                <a:prstGeom prst="ellipse">
                  <a:avLst/>
                </a:prstGeom>
                <a:solidFill>
                  <a:srgbClr val="FFFF99">
                    <a:alpha val="30000"/>
                  </a:srgbClr>
                </a:solidFill>
                <a:ln w="12700">
                  <a:solidFill>
                    <a:schemeClr val="tx1"/>
                  </a:solidFill>
                  <a:round/>
                  <a:headEnd type="none" w="lg" len="lg"/>
                  <a:tailEnd type="none" w="lg" len="lg"/>
                </a:ln>
                <a:effectLst/>
              </p:spPr>
              <p:txBody>
                <a:bodyPr wrap="none" anchor="ctr"/>
                <a:lstStyle/>
                <a:p>
                  <a:endParaRPr lang="en-US"/>
                </a:p>
              </p:txBody>
            </p:sp>
            <p:cxnSp>
              <p:nvCxnSpPr>
                <p:cNvPr id="272407" name="AutoShape 23"/>
                <p:cNvCxnSpPr>
                  <a:cxnSpLocks noChangeShapeType="1"/>
                  <a:stCxn id="272405" idx="0"/>
                </p:cNvCxnSpPr>
                <p:nvPr/>
              </p:nvCxnSpPr>
              <p:spPr bwMode="auto">
                <a:xfrm flipH="1">
                  <a:off x="1920" y="2835"/>
                  <a:ext cx="36" cy="0"/>
                </a:xfrm>
                <a:prstGeom prst="straightConnector1">
                  <a:avLst/>
                </a:prstGeom>
                <a:noFill/>
                <a:ln w="12700">
                  <a:solidFill>
                    <a:schemeClr val="tx1"/>
                  </a:solidFill>
                  <a:round/>
                  <a:headEnd type="none" w="lg" len="lg"/>
                  <a:tailEnd type="none" w="lg" len="lg"/>
                </a:ln>
                <a:effectLst/>
              </p:spPr>
            </p:cxnSp>
            <p:cxnSp>
              <p:nvCxnSpPr>
                <p:cNvPr id="272408" name="AutoShape 24"/>
                <p:cNvCxnSpPr>
                  <a:cxnSpLocks noChangeShapeType="1"/>
                  <a:stCxn id="272405" idx="9"/>
                </p:cNvCxnSpPr>
                <p:nvPr/>
              </p:nvCxnSpPr>
              <p:spPr bwMode="auto">
                <a:xfrm flipH="1">
                  <a:off x="1920" y="2922"/>
                  <a:ext cx="36" cy="0"/>
                </a:xfrm>
                <a:prstGeom prst="straightConnector1">
                  <a:avLst/>
                </a:prstGeom>
                <a:noFill/>
                <a:ln w="12700">
                  <a:solidFill>
                    <a:schemeClr val="tx1"/>
                  </a:solidFill>
                  <a:round/>
                  <a:headEnd type="none" w="lg" len="lg"/>
                  <a:tailEnd type="none" w="lg" len="lg"/>
                </a:ln>
                <a:effectLst/>
              </p:spPr>
            </p:cxnSp>
          </p:grpSp>
          <p:sp>
            <p:nvSpPr>
              <p:cNvPr id="272420" name="Oval 36"/>
              <p:cNvSpPr>
                <a:spLocks noChangeArrowheads="1"/>
              </p:cNvSpPr>
              <p:nvPr/>
            </p:nvSpPr>
            <p:spPr bwMode="auto">
              <a:xfrm>
                <a:off x="1123" y="3514"/>
                <a:ext cx="83" cy="77"/>
              </a:xfrm>
              <a:prstGeom prst="ellipse">
                <a:avLst/>
              </a:prstGeom>
              <a:solidFill>
                <a:srgbClr val="FFFFFF"/>
              </a:solidFill>
              <a:ln w="12700">
                <a:solidFill>
                  <a:schemeClr val="tx1"/>
                </a:solidFill>
                <a:round/>
                <a:headEnd type="none" w="lg" len="lg"/>
                <a:tailEnd type="none" w="lg" len="lg"/>
              </a:ln>
              <a:effectLst/>
            </p:spPr>
            <p:txBody>
              <a:bodyPr wrap="none" anchor="ctr"/>
              <a:lstStyle/>
              <a:p>
                <a:endParaRPr lang="en-US"/>
              </a:p>
            </p:txBody>
          </p:sp>
          <p:cxnSp>
            <p:nvCxnSpPr>
              <p:cNvPr id="272422" name="AutoShape 38"/>
              <p:cNvCxnSpPr>
                <a:cxnSpLocks noChangeShapeType="1"/>
                <a:stCxn id="272420" idx="2"/>
              </p:cNvCxnSpPr>
              <p:nvPr/>
            </p:nvCxnSpPr>
            <p:spPr bwMode="auto">
              <a:xfrm rot="10800000">
                <a:off x="654" y="3286"/>
                <a:ext cx="469" cy="267"/>
              </a:xfrm>
              <a:prstGeom prst="bentConnector3">
                <a:avLst>
                  <a:gd name="adj1" fmla="val 100426"/>
                </a:avLst>
              </a:prstGeom>
              <a:noFill/>
              <a:ln w="12700">
                <a:solidFill>
                  <a:schemeClr val="tx1"/>
                </a:solidFill>
                <a:miter lim="800000"/>
                <a:headEnd type="none" w="lg" len="lg"/>
                <a:tailEnd type="none" w="lg" len="lg"/>
              </a:ln>
              <a:effectLst/>
            </p:spPr>
          </p:cxnSp>
          <p:cxnSp>
            <p:nvCxnSpPr>
              <p:cNvPr id="272424" name="AutoShape 40"/>
              <p:cNvCxnSpPr>
                <a:cxnSpLocks noChangeShapeType="1"/>
                <a:stCxn id="272420" idx="0"/>
              </p:cNvCxnSpPr>
              <p:nvPr/>
            </p:nvCxnSpPr>
            <p:spPr bwMode="auto">
              <a:xfrm flipH="1" flipV="1">
                <a:off x="1161" y="2926"/>
                <a:ext cx="4" cy="588"/>
              </a:xfrm>
              <a:prstGeom prst="straightConnector1">
                <a:avLst/>
              </a:prstGeom>
              <a:noFill/>
              <a:ln w="12700">
                <a:solidFill>
                  <a:schemeClr val="tx1"/>
                </a:solidFill>
                <a:round/>
                <a:headEnd type="none" w="lg" len="lg"/>
                <a:tailEnd type="none" w="lg" len="lg"/>
              </a:ln>
              <a:effectLst/>
            </p:spPr>
          </p:cxnSp>
          <p:cxnSp>
            <p:nvCxnSpPr>
              <p:cNvPr id="272425" name="AutoShape 41"/>
              <p:cNvCxnSpPr>
                <a:cxnSpLocks noChangeShapeType="1"/>
                <a:stCxn id="272402" idx="4"/>
              </p:cNvCxnSpPr>
              <p:nvPr/>
            </p:nvCxnSpPr>
            <p:spPr bwMode="auto">
              <a:xfrm>
                <a:off x="1165" y="2429"/>
                <a:ext cx="0" cy="410"/>
              </a:xfrm>
              <a:prstGeom prst="straightConnector1">
                <a:avLst/>
              </a:prstGeom>
              <a:noFill/>
              <a:ln w="12700">
                <a:solidFill>
                  <a:schemeClr val="tx1"/>
                </a:solidFill>
                <a:round/>
                <a:headEnd type="none" w="lg" len="lg"/>
                <a:tailEnd type="none" w="lg" len="lg"/>
              </a:ln>
              <a:effectLst/>
            </p:spPr>
          </p:cxnSp>
          <p:sp>
            <p:nvSpPr>
              <p:cNvPr id="272431" name="Line 47"/>
              <p:cNvSpPr>
                <a:spLocks noChangeShapeType="1"/>
              </p:cNvSpPr>
              <p:nvPr/>
            </p:nvSpPr>
            <p:spPr bwMode="auto">
              <a:xfrm>
                <a:off x="702" y="2351"/>
                <a:ext cx="216" cy="0"/>
              </a:xfrm>
              <a:prstGeom prst="line">
                <a:avLst/>
              </a:prstGeom>
              <a:noFill/>
              <a:ln w="12700">
                <a:solidFill>
                  <a:schemeClr val="tx1"/>
                </a:solidFill>
                <a:round/>
                <a:headEnd type="none" w="lg" len="lg"/>
                <a:tailEnd type="stealth" w="lg" len="lg"/>
              </a:ln>
              <a:effectLst/>
            </p:spPr>
            <p:txBody>
              <a:bodyPr/>
              <a:lstStyle/>
              <a:p>
                <a:endParaRPr lang="en-US"/>
              </a:p>
            </p:txBody>
          </p:sp>
          <p:sp>
            <p:nvSpPr>
              <p:cNvPr id="272432" name="Line 48"/>
              <p:cNvSpPr>
                <a:spLocks noChangeShapeType="1"/>
              </p:cNvSpPr>
              <p:nvPr/>
            </p:nvSpPr>
            <p:spPr bwMode="auto">
              <a:xfrm flipH="1">
                <a:off x="767" y="3514"/>
                <a:ext cx="199" cy="0"/>
              </a:xfrm>
              <a:prstGeom prst="line">
                <a:avLst/>
              </a:prstGeom>
              <a:noFill/>
              <a:ln w="12700">
                <a:solidFill>
                  <a:schemeClr val="tx1"/>
                </a:solidFill>
                <a:round/>
                <a:headEnd type="none" w="lg" len="lg"/>
                <a:tailEnd type="stealth" w="lg" len="lg"/>
              </a:ln>
              <a:effectLst/>
            </p:spPr>
            <p:txBody>
              <a:bodyPr/>
              <a:lstStyle/>
              <a:p>
                <a:endParaRPr lang="en-US"/>
              </a:p>
            </p:txBody>
          </p:sp>
          <p:sp>
            <p:nvSpPr>
              <p:cNvPr id="272435" name="Text Box 51"/>
              <p:cNvSpPr txBox="1">
                <a:spLocks noChangeArrowheads="1"/>
              </p:cNvSpPr>
              <p:nvPr/>
            </p:nvSpPr>
            <p:spPr bwMode="auto">
              <a:xfrm>
                <a:off x="710" y="2112"/>
                <a:ext cx="160" cy="250"/>
              </a:xfrm>
              <a:prstGeom prst="rect">
                <a:avLst/>
              </a:prstGeom>
              <a:noFill/>
              <a:ln w="12700">
                <a:noFill/>
                <a:miter lim="800000"/>
                <a:headEnd type="none" w="lg" len="lg"/>
                <a:tailEnd type="none" w="lg" len="lg"/>
              </a:ln>
              <a:effectLst/>
            </p:spPr>
            <p:txBody>
              <a:bodyPr wrap="none">
                <a:spAutoFit/>
              </a:bodyPr>
              <a:lstStyle/>
              <a:p>
                <a:r>
                  <a:rPr lang="en-US" sz="2000" b="1" i="1"/>
                  <a:t>i</a:t>
                </a:r>
              </a:p>
            </p:txBody>
          </p:sp>
          <p:sp>
            <p:nvSpPr>
              <p:cNvPr id="272436" name="Text Box 52"/>
              <p:cNvSpPr txBox="1">
                <a:spLocks noChangeArrowheads="1"/>
              </p:cNvSpPr>
              <p:nvPr/>
            </p:nvSpPr>
            <p:spPr bwMode="auto">
              <a:xfrm>
                <a:off x="806" y="3274"/>
                <a:ext cx="160" cy="250"/>
              </a:xfrm>
              <a:prstGeom prst="rect">
                <a:avLst/>
              </a:prstGeom>
              <a:noFill/>
              <a:ln w="12700">
                <a:noFill/>
                <a:miter lim="800000"/>
                <a:headEnd type="none" w="lg" len="lg"/>
                <a:tailEnd type="none" w="lg" len="lg"/>
              </a:ln>
              <a:effectLst/>
            </p:spPr>
            <p:txBody>
              <a:bodyPr wrap="none">
                <a:spAutoFit/>
              </a:bodyPr>
              <a:lstStyle/>
              <a:p>
                <a:r>
                  <a:rPr lang="en-US" sz="2000" b="1" i="1"/>
                  <a:t>i</a:t>
                </a:r>
              </a:p>
            </p:txBody>
          </p:sp>
        </p:grpSp>
        <p:sp>
          <p:nvSpPr>
            <p:cNvPr id="272444" name="Text Box 60"/>
            <p:cNvSpPr txBox="1">
              <a:spLocks noChangeArrowheads="1"/>
            </p:cNvSpPr>
            <p:nvPr/>
          </p:nvSpPr>
          <p:spPr bwMode="auto">
            <a:xfrm>
              <a:off x="458" y="2832"/>
              <a:ext cx="236"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1</a:t>
              </a:r>
            </a:p>
          </p:txBody>
        </p:sp>
        <p:sp>
          <p:nvSpPr>
            <p:cNvPr id="272445" name="Text Box 61"/>
            <p:cNvSpPr txBox="1">
              <a:spLocks noChangeArrowheads="1"/>
            </p:cNvSpPr>
            <p:nvPr/>
          </p:nvSpPr>
          <p:spPr bwMode="auto">
            <a:xfrm>
              <a:off x="1584" y="2265"/>
              <a:ext cx="188" cy="231"/>
            </a:xfrm>
            <a:prstGeom prst="rect">
              <a:avLst/>
            </a:prstGeom>
            <a:noFill/>
            <a:ln w="12700">
              <a:noFill/>
              <a:miter lim="800000"/>
              <a:headEnd type="none" w="lg" len="lg"/>
              <a:tailEnd type="none" w="lg" len="lg"/>
            </a:ln>
            <a:effectLst/>
          </p:spPr>
          <p:txBody>
            <a:bodyPr wrap="none">
              <a:spAutoFit/>
            </a:bodyPr>
            <a:lstStyle/>
            <a:p>
              <a:r>
                <a:rPr lang="en-US" b="1"/>
                <a:t>a</a:t>
              </a:r>
            </a:p>
          </p:txBody>
        </p:sp>
        <p:sp>
          <p:nvSpPr>
            <p:cNvPr id="272446" name="Text Box 62"/>
            <p:cNvSpPr txBox="1">
              <a:spLocks noChangeArrowheads="1"/>
            </p:cNvSpPr>
            <p:nvPr/>
          </p:nvSpPr>
          <p:spPr bwMode="auto">
            <a:xfrm>
              <a:off x="1580" y="3437"/>
              <a:ext cx="196" cy="231"/>
            </a:xfrm>
            <a:prstGeom prst="rect">
              <a:avLst/>
            </a:prstGeom>
            <a:noFill/>
            <a:ln w="12700">
              <a:noFill/>
              <a:miter lim="800000"/>
              <a:headEnd type="none" w="lg" len="lg"/>
              <a:tailEnd type="none" w="lg" len="lg"/>
            </a:ln>
            <a:effectLst/>
          </p:spPr>
          <p:txBody>
            <a:bodyPr wrap="none">
              <a:spAutoFit/>
            </a:bodyPr>
            <a:lstStyle/>
            <a:p>
              <a:r>
                <a:rPr lang="en-US" b="1"/>
                <a:t>b</a:t>
              </a:r>
            </a:p>
          </p:txBody>
        </p:sp>
        <p:sp>
          <p:nvSpPr>
            <p:cNvPr id="272447" name="Text Box 63"/>
            <p:cNvSpPr txBox="1">
              <a:spLocks noChangeArrowheads="1"/>
            </p:cNvSpPr>
            <p:nvPr/>
          </p:nvSpPr>
          <p:spPr bwMode="auto">
            <a:xfrm>
              <a:off x="1750" y="2806"/>
              <a:ext cx="289" cy="231"/>
            </a:xfrm>
            <a:prstGeom prst="rect">
              <a:avLst/>
            </a:prstGeom>
            <a:noFill/>
            <a:ln w="12700">
              <a:noFill/>
              <a:miter lim="800000"/>
              <a:headEnd type="none" w="lg" len="lg"/>
              <a:tailEnd type="none" w="lg" len="lg"/>
            </a:ln>
            <a:effectLst/>
          </p:spPr>
          <p:txBody>
            <a:bodyPr wrap="none">
              <a:spAutoFit/>
            </a:bodyPr>
            <a:lstStyle/>
            <a:p>
              <a:r>
                <a:rPr lang="en-US" b="1"/>
                <a:t>v</a:t>
              </a:r>
              <a:r>
                <a:rPr lang="en-US" b="1" baseline="-25000"/>
                <a:t>ab</a:t>
              </a:r>
            </a:p>
          </p:txBody>
        </p:sp>
        <p:sp>
          <p:nvSpPr>
            <p:cNvPr id="272448" name="Text Box 64"/>
            <p:cNvSpPr txBox="1">
              <a:spLocks noChangeArrowheads="1"/>
            </p:cNvSpPr>
            <p:nvPr/>
          </p:nvSpPr>
          <p:spPr bwMode="auto">
            <a:xfrm>
              <a:off x="1776" y="2542"/>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272449" name="Text Box 65"/>
            <p:cNvSpPr txBox="1">
              <a:spLocks noChangeArrowheads="1"/>
            </p:cNvSpPr>
            <p:nvPr/>
          </p:nvSpPr>
          <p:spPr bwMode="auto">
            <a:xfrm>
              <a:off x="458" y="2542"/>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272450" name="Text Box 66"/>
            <p:cNvSpPr txBox="1">
              <a:spLocks noChangeArrowheads="1"/>
            </p:cNvSpPr>
            <p:nvPr/>
          </p:nvSpPr>
          <p:spPr bwMode="auto">
            <a:xfrm>
              <a:off x="1785" y="3063"/>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sp>
          <p:nvSpPr>
            <p:cNvPr id="272451" name="Text Box 67"/>
            <p:cNvSpPr txBox="1">
              <a:spLocks noChangeArrowheads="1"/>
            </p:cNvSpPr>
            <p:nvPr/>
          </p:nvSpPr>
          <p:spPr bwMode="auto">
            <a:xfrm>
              <a:off x="480" y="3159"/>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sp>
        <p:nvSpPr>
          <p:cNvPr id="272452" name="Text Box 68"/>
          <p:cNvSpPr txBox="1">
            <a:spLocks noChangeArrowheads="1"/>
          </p:cNvSpPr>
          <p:nvPr/>
        </p:nvSpPr>
        <p:spPr bwMode="auto">
          <a:xfrm>
            <a:off x="304800" y="5410200"/>
            <a:ext cx="3725863" cy="654050"/>
          </a:xfrm>
          <a:prstGeom prst="rect">
            <a:avLst/>
          </a:prstGeom>
          <a:solidFill>
            <a:srgbClr val="8495A9">
              <a:alpha val="50000"/>
            </a:srgbClr>
          </a:solidFill>
          <a:ln w="12700">
            <a:solidFill>
              <a:schemeClr val="tx1"/>
            </a:solidFill>
            <a:miter lim="800000"/>
            <a:headEnd type="none" w="lg" len="lg"/>
            <a:tailEnd type="none" w="lg" len="lg"/>
          </a:ln>
          <a:effectLst/>
        </p:spPr>
        <p:txBody>
          <a:bodyPr>
            <a:spAutoFit/>
          </a:bodyPr>
          <a:lstStyle/>
          <a:p>
            <a:r>
              <a:rPr lang="en-US"/>
              <a:t>Use </a:t>
            </a:r>
            <a:r>
              <a:rPr lang="en-US" b="1"/>
              <a:t>Node b</a:t>
            </a:r>
            <a:r>
              <a:rPr lang="en-US"/>
              <a:t> as the reference voltage (ground): </a:t>
            </a:r>
            <a:r>
              <a:rPr lang="en-US" b="1"/>
              <a:t>v</a:t>
            </a:r>
            <a:r>
              <a:rPr lang="en-US" b="1" baseline="-25000"/>
              <a:t>b</a:t>
            </a:r>
            <a:r>
              <a:rPr lang="en-US"/>
              <a:t> = 0</a:t>
            </a:r>
            <a:endParaRPr lang="en-US" b="1"/>
          </a:p>
        </p:txBody>
      </p:sp>
      <p:graphicFrame>
        <p:nvGraphicFramePr>
          <p:cNvPr id="272457" name="Object 73"/>
          <p:cNvGraphicFramePr>
            <a:graphicFrameLocks noChangeAspect="1"/>
          </p:cNvGraphicFramePr>
          <p:nvPr>
            <p:ph sz="quarter" idx="3"/>
          </p:nvPr>
        </p:nvGraphicFramePr>
        <p:xfrm>
          <a:off x="3810000" y="3770313"/>
          <a:ext cx="1981200" cy="1443037"/>
        </p:xfrm>
        <a:graphic>
          <a:graphicData uri="http://schemas.openxmlformats.org/presentationml/2006/ole">
            <p:oleObj spid="_x0000_s272457" name="Equation" r:id="rId5" imgW="888840" imgH="647640" progId="Equation.3">
              <p:embed/>
            </p:oleObj>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Date Placeholder 4"/>
          <p:cNvSpPr>
            <a:spLocks noGrp="1"/>
          </p:cNvSpPr>
          <p:nvPr>
            <p:ph type="dt" sz="half" idx="10"/>
          </p:nvPr>
        </p:nvSpPr>
        <p:spPr/>
        <p:txBody>
          <a:bodyPr/>
          <a:lstStyle/>
          <a:p>
            <a:r>
              <a:rPr lang="en-US"/>
              <a:t>ECEN 301</a:t>
            </a:r>
          </a:p>
        </p:txBody>
      </p:sp>
      <p:sp>
        <p:nvSpPr>
          <p:cNvPr id="41" name="Footer Placeholder 5"/>
          <p:cNvSpPr>
            <a:spLocks noGrp="1"/>
          </p:cNvSpPr>
          <p:nvPr>
            <p:ph type="ftr" sz="quarter" idx="11"/>
          </p:nvPr>
        </p:nvSpPr>
        <p:spPr/>
        <p:txBody>
          <a:bodyPr/>
          <a:lstStyle/>
          <a:p>
            <a:r>
              <a:rPr lang="en-US"/>
              <a:t>Discussion #2 – Kirchhoff’s Laws</a:t>
            </a:r>
          </a:p>
        </p:txBody>
      </p:sp>
      <p:sp>
        <p:nvSpPr>
          <p:cNvPr id="42" name="Slide Number Placeholder 6"/>
          <p:cNvSpPr>
            <a:spLocks noGrp="1"/>
          </p:cNvSpPr>
          <p:nvPr>
            <p:ph type="sldNum" sz="quarter" idx="12"/>
          </p:nvPr>
        </p:nvSpPr>
        <p:spPr/>
        <p:txBody>
          <a:bodyPr/>
          <a:lstStyle/>
          <a:p>
            <a:pPr lvl="1"/>
            <a:fld id="{32CE6B5E-71BC-4481-B2A9-67A4BD2B640A}" type="slidenum">
              <a:rPr lang="en-US"/>
              <a:pPr lvl="1"/>
              <a:t>26</a:t>
            </a:fld>
            <a:endParaRPr lang="en-US"/>
          </a:p>
        </p:txBody>
      </p:sp>
      <p:sp>
        <p:nvSpPr>
          <p:cNvPr id="280578" name="Rectangle 2"/>
          <p:cNvSpPr>
            <a:spLocks noGrp="1" noChangeArrowheads="1"/>
          </p:cNvSpPr>
          <p:nvPr>
            <p:ph type="title"/>
          </p:nvPr>
        </p:nvSpPr>
        <p:spPr/>
        <p:txBody>
          <a:bodyPr/>
          <a:lstStyle/>
          <a:p>
            <a:r>
              <a:rPr lang="en-US"/>
              <a:t>Kirchhoff’s Voltage Law (KVL)</a:t>
            </a:r>
          </a:p>
        </p:txBody>
      </p:sp>
      <p:sp>
        <p:nvSpPr>
          <p:cNvPr id="280579" name="Rectangle 3"/>
          <p:cNvSpPr>
            <a:spLocks noGrp="1" noChangeArrowheads="1"/>
          </p:cNvSpPr>
          <p:nvPr>
            <p:ph type="body" sz="half" idx="1"/>
          </p:nvPr>
        </p:nvSpPr>
        <p:spPr>
          <a:xfrm>
            <a:off x="406400" y="1333500"/>
            <a:ext cx="7594600" cy="1409700"/>
          </a:xfrm>
        </p:spPr>
        <p:txBody>
          <a:bodyPr/>
          <a:lstStyle/>
          <a:p>
            <a:r>
              <a:rPr lang="en-US" sz="2800" b="1"/>
              <a:t>Example3</a:t>
            </a:r>
            <a:r>
              <a:rPr lang="en-US" sz="2800"/>
              <a:t>: using KVL, find </a:t>
            </a:r>
            <a:r>
              <a:rPr lang="en-US" sz="2800" b="1"/>
              <a:t>v</a:t>
            </a:r>
            <a:r>
              <a:rPr lang="en-US" sz="2800" b="1" baseline="-25000"/>
              <a:t>2</a:t>
            </a:r>
            <a:r>
              <a:rPr lang="en-US" sz="2800" b="1"/>
              <a:t> </a:t>
            </a:r>
          </a:p>
          <a:p>
            <a:pPr lvl="1"/>
            <a:r>
              <a:rPr lang="en-US" sz="2400" b="1"/>
              <a:t>v</a:t>
            </a:r>
            <a:r>
              <a:rPr lang="en-US" sz="2400" b="1" baseline="-25000"/>
              <a:t>s1</a:t>
            </a:r>
            <a:r>
              <a:rPr lang="en-US" sz="2400"/>
              <a:t> = 12V, </a:t>
            </a:r>
            <a:r>
              <a:rPr lang="en-US" sz="2400" b="1"/>
              <a:t>v</a:t>
            </a:r>
            <a:r>
              <a:rPr lang="en-US" sz="2400" b="1" baseline="-25000"/>
              <a:t>1</a:t>
            </a:r>
            <a:r>
              <a:rPr lang="en-US" sz="2400"/>
              <a:t> = 6V, </a:t>
            </a:r>
            <a:r>
              <a:rPr lang="en-US" sz="2400" b="1"/>
              <a:t>v</a:t>
            </a:r>
            <a:r>
              <a:rPr lang="en-US" sz="2400" b="1" baseline="-25000"/>
              <a:t>3</a:t>
            </a:r>
            <a:r>
              <a:rPr lang="en-US" sz="2400"/>
              <a:t> = 1V</a:t>
            </a:r>
          </a:p>
        </p:txBody>
      </p:sp>
      <p:grpSp>
        <p:nvGrpSpPr>
          <p:cNvPr id="280686" name="Group 110"/>
          <p:cNvGrpSpPr>
            <a:grpSpLocks/>
          </p:cNvGrpSpPr>
          <p:nvPr/>
        </p:nvGrpSpPr>
        <p:grpSpPr bwMode="auto">
          <a:xfrm>
            <a:off x="30163" y="2362200"/>
            <a:ext cx="4357687" cy="3124200"/>
            <a:chOff x="235" y="1872"/>
            <a:chExt cx="2745" cy="1968"/>
          </a:xfrm>
        </p:grpSpPr>
        <p:grpSp>
          <p:nvGrpSpPr>
            <p:cNvPr id="280581" name="Group 5"/>
            <p:cNvGrpSpPr>
              <a:grpSpLocks/>
            </p:cNvGrpSpPr>
            <p:nvPr/>
          </p:nvGrpSpPr>
          <p:grpSpPr bwMode="auto">
            <a:xfrm>
              <a:off x="235" y="2869"/>
              <a:ext cx="657" cy="328"/>
              <a:chOff x="1558" y="2299"/>
              <a:chExt cx="657" cy="328"/>
            </a:xfrm>
          </p:grpSpPr>
          <p:sp>
            <p:nvSpPr>
              <p:cNvPr id="280582" name="Text Box 6"/>
              <p:cNvSpPr txBox="1">
                <a:spLocks noChangeArrowheads="1"/>
              </p:cNvSpPr>
              <p:nvPr/>
            </p:nvSpPr>
            <p:spPr bwMode="auto">
              <a:xfrm>
                <a:off x="1558" y="2365"/>
                <a:ext cx="324"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s1</a:t>
                </a:r>
                <a:endParaRPr lang="en-US" sz="2000" b="1"/>
              </a:p>
            </p:txBody>
          </p:sp>
          <p:sp>
            <p:nvSpPr>
              <p:cNvPr id="280583" name="Oval 7"/>
              <p:cNvSpPr>
                <a:spLocks noChangeArrowheads="1"/>
              </p:cNvSpPr>
              <p:nvPr/>
            </p:nvSpPr>
            <p:spPr bwMode="auto">
              <a:xfrm>
                <a:off x="1883" y="2317"/>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80584" name="Text Box 8"/>
              <p:cNvSpPr txBox="1">
                <a:spLocks noChangeArrowheads="1"/>
              </p:cNvSpPr>
              <p:nvPr/>
            </p:nvSpPr>
            <p:spPr bwMode="auto">
              <a:xfrm>
                <a:off x="1952" y="2299"/>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280585" name="Text Box 9"/>
              <p:cNvSpPr txBox="1">
                <a:spLocks noChangeArrowheads="1"/>
              </p:cNvSpPr>
              <p:nvPr/>
            </p:nvSpPr>
            <p:spPr bwMode="auto">
              <a:xfrm>
                <a:off x="1953" y="2361"/>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grpSp>
          <p:nvGrpSpPr>
            <p:cNvPr id="280685" name="Group 109"/>
            <p:cNvGrpSpPr>
              <a:grpSpLocks/>
            </p:cNvGrpSpPr>
            <p:nvPr/>
          </p:nvGrpSpPr>
          <p:grpSpPr bwMode="auto">
            <a:xfrm>
              <a:off x="410" y="1872"/>
              <a:ext cx="2570" cy="1968"/>
              <a:chOff x="410" y="1872"/>
              <a:chExt cx="2570" cy="1968"/>
            </a:xfrm>
          </p:grpSpPr>
          <p:cxnSp>
            <p:nvCxnSpPr>
              <p:cNvPr id="280586" name="AutoShape 10"/>
              <p:cNvCxnSpPr>
                <a:cxnSpLocks noChangeShapeType="1"/>
                <a:stCxn id="280584" idx="0"/>
                <a:endCxn id="280673" idx="1"/>
              </p:cNvCxnSpPr>
              <p:nvPr/>
            </p:nvCxnSpPr>
            <p:spPr bwMode="auto">
              <a:xfrm rot="16200000">
                <a:off x="631" y="2492"/>
                <a:ext cx="474" cy="280"/>
              </a:xfrm>
              <a:prstGeom prst="bentConnector2">
                <a:avLst/>
              </a:prstGeom>
              <a:noFill/>
              <a:ln w="12700">
                <a:solidFill>
                  <a:schemeClr val="tx1"/>
                </a:solidFill>
                <a:miter lim="800000"/>
                <a:headEnd type="none" w="lg" len="lg"/>
                <a:tailEnd type="none" w="lg" len="lg"/>
              </a:ln>
              <a:effectLst/>
            </p:spPr>
          </p:cxnSp>
          <p:sp>
            <p:nvSpPr>
              <p:cNvPr id="280587" name="Oval 11"/>
              <p:cNvSpPr>
                <a:spLocks noChangeArrowheads="1"/>
              </p:cNvSpPr>
              <p:nvPr/>
            </p:nvSpPr>
            <p:spPr bwMode="auto">
              <a:xfrm>
                <a:off x="1544" y="235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80588" name="AutoShape 12"/>
              <p:cNvCxnSpPr>
                <a:cxnSpLocks noChangeShapeType="1"/>
                <a:stCxn id="280583" idx="4"/>
                <a:endCxn id="280589" idx="2"/>
              </p:cNvCxnSpPr>
              <p:nvPr/>
            </p:nvCxnSpPr>
            <p:spPr bwMode="auto">
              <a:xfrm rot="16200000" flipH="1">
                <a:off x="997" y="2926"/>
                <a:ext cx="365" cy="907"/>
              </a:xfrm>
              <a:prstGeom prst="bentConnector2">
                <a:avLst/>
              </a:prstGeom>
              <a:noFill/>
              <a:ln w="12700">
                <a:solidFill>
                  <a:schemeClr val="tx1"/>
                </a:solidFill>
                <a:miter lim="800000"/>
                <a:headEnd type="none" w="lg" len="lg"/>
                <a:tailEnd type="none" w="lg" len="lg"/>
              </a:ln>
              <a:effectLst/>
            </p:spPr>
          </p:cxnSp>
          <p:sp>
            <p:nvSpPr>
              <p:cNvPr id="280589" name="Oval 13"/>
              <p:cNvSpPr>
                <a:spLocks noChangeArrowheads="1"/>
              </p:cNvSpPr>
              <p:nvPr/>
            </p:nvSpPr>
            <p:spPr bwMode="auto">
              <a:xfrm>
                <a:off x="1633" y="3523"/>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80590" name="AutoShape 14"/>
              <p:cNvCxnSpPr>
                <a:cxnSpLocks noChangeShapeType="1"/>
                <a:stCxn id="280675" idx="3"/>
                <a:endCxn id="280624" idx="4"/>
              </p:cNvCxnSpPr>
              <p:nvPr/>
            </p:nvCxnSpPr>
            <p:spPr bwMode="auto">
              <a:xfrm flipV="1">
                <a:off x="2245" y="2441"/>
                <a:ext cx="241" cy="99"/>
              </a:xfrm>
              <a:prstGeom prst="bentConnector2">
                <a:avLst/>
              </a:prstGeom>
              <a:noFill/>
              <a:ln w="12700">
                <a:solidFill>
                  <a:schemeClr val="tx1"/>
                </a:solidFill>
                <a:miter lim="800000"/>
                <a:headEnd type="none" w="lg" len="lg"/>
                <a:tailEnd type="none" w="lg" len="lg"/>
              </a:ln>
              <a:effectLst/>
            </p:spPr>
          </p:cxnSp>
          <p:cxnSp>
            <p:nvCxnSpPr>
              <p:cNvPr id="280591" name="AutoShape 15"/>
              <p:cNvCxnSpPr>
                <a:cxnSpLocks noChangeShapeType="1"/>
                <a:stCxn id="280589" idx="6"/>
                <a:endCxn id="280679" idx="3"/>
              </p:cNvCxnSpPr>
              <p:nvPr/>
            </p:nvCxnSpPr>
            <p:spPr bwMode="auto">
              <a:xfrm flipV="1">
                <a:off x="1716" y="3187"/>
                <a:ext cx="920" cy="375"/>
              </a:xfrm>
              <a:prstGeom prst="bentConnector2">
                <a:avLst/>
              </a:prstGeom>
              <a:noFill/>
              <a:ln w="12700">
                <a:solidFill>
                  <a:schemeClr val="tx1"/>
                </a:solidFill>
                <a:miter lim="800000"/>
                <a:headEnd type="none" w="lg" len="lg"/>
                <a:tailEnd type="none" w="lg" len="lg"/>
              </a:ln>
              <a:effectLst/>
            </p:spPr>
          </p:cxnSp>
          <p:sp>
            <p:nvSpPr>
              <p:cNvPr id="280624" name="Oval 48"/>
              <p:cNvSpPr>
                <a:spLocks noChangeArrowheads="1"/>
              </p:cNvSpPr>
              <p:nvPr/>
            </p:nvSpPr>
            <p:spPr bwMode="auto">
              <a:xfrm>
                <a:off x="2444" y="236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80647" name="AutoShape 71"/>
              <p:cNvCxnSpPr>
                <a:cxnSpLocks noChangeShapeType="1"/>
                <a:stCxn id="280673" idx="3"/>
                <a:endCxn id="280587" idx="2"/>
              </p:cNvCxnSpPr>
              <p:nvPr/>
            </p:nvCxnSpPr>
            <p:spPr bwMode="auto">
              <a:xfrm flipV="1">
                <a:off x="1392" y="2394"/>
                <a:ext cx="152" cy="1"/>
              </a:xfrm>
              <a:prstGeom prst="straightConnector1">
                <a:avLst/>
              </a:prstGeom>
              <a:noFill/>
              <a:ln w="12700">
                <a:solidFill>
                  <a:schemeClr val="tx1"/>
                </a:solidFill>
                <a:round/>
                <a:headEnd type="none" w="lg" len="lg"/>
                <a:tailEnd type="none" w="lg" len="lg"/>
              </a:ln>
              <a:effectLst/>
            </p:spPr>
          </p:cxnSp>
          <p:sp>
            <p:nvSpPr>
              <p:cNvPr id="280652" name="Line 76"/>
              <p:cNvSpPr>
                <a:spLocks noChangeShapeType="1"/>
              </p:cNvSpPr>
              <p:nvPr/>
            </p:nvSpPr>
            <p:spPr bwMode="auto">
              <a:xfrm flipV="1">
                <a:off x="630" y="2432"/>
                <a:ext cx="0" cy="340"/>
              </a:xfrm>
              <a:prstGeom prst="line">
                <a:avLst/>
              </a:prstGeom>
              <a:noFill/>
              <a:ln w="12700">
                <a:solidFill>
                  <a:schemeClr val="tx1"/>
                </a:solidFill>
                <a:round/>
                <a:headEnd type="none" w="lg" len="lg"/>
                <a:tailEnd type="stealth" w="lg" len="lg"/>
              </a:ln>
              <a:effectLst/>
            </p:spPr>
            <p:txBody>
              <a:bodyPr/>
              <a:lstStyle/>
              <a:p>
                <a:endParaRPr lang="en-US"/>
              </a:p>
            </p:txBody>
          </p:sp>
          <p:sp>
            <p:nvSpPr>
              <p:cNvPr id="280653" name="Text Box 77"/>
              <p:cNvSpPr txBox="1">
                <a:spLocks noChangeArrowheads="1"/>
              </p:cNvSpPr>
              <p:nvPr/>
            </p:nvSpPr>
            <p:spPr bwMode="auto">
              <a:xfrm>
                <a:off x="410" y="2474"/>
                <a:ext cx="156" cy="231"/>
              </a:xfrm>
              <a:prstGeom prst="rect">
                <a:avLst/>
              </a:prstGeom>
              <a:noFill/>
              <a:ln w="12700">
                <a:noFill/>
                <a:miter lim="800000"/>
                <a:headEnd type="none" w="lg" len="lg"/>
                <a:tailEnd type="none" w="lg" len="lg"/>
              </a:ln>
              <a:effectLst/>
            </p:spPr>
            <p:txBody>
              <a:bodyPr wrap="none">
                <a:spAutoFit/>
              </a:bodyPr>
              <a:lstStyle/>
              <a:p>
                <a:r>
                  <a:rPr lang="en-US" b="1" i="1"/>
                  <a:t>i</a:t>
                </a:r>
                <a:endParaRPr lang="en-US" b="1" i="1" baseline="-25000"/>
              </a:p>
            </p:txBody>
          </p:sp>
          <p:grpSp>
            <p:nvGrpSpPr>
              <p:cNvPr id="280681" name="Group 105"/>
              <p:cNvGrpSpPr>
                <a:grpSpLocks/>
              </p:cNvGrpSpPr>
              <p:nvPr/>
            </p:nvGrpSpPr>
            <p:grpSpPr bwMode="auto">
              <a:xfrm>
                <a:off x="1528" y="3600"/>
                <a:ext cx="288" cy="240"/>
                <a:chOff x="1676" y="3447"/>
                <a:chExt cx="288" cy="240"/>
              </a:xfrm>
            </p:grpSpPr>
            <p:grpSp>
              <p:nvGrpSpPr>
                <p:cNvPr id="280672" name="Group 96"/>
                <p:cNvGrpSpPr>
                  <a:grpSpLocks/>
                </p:cNvGrpSpPr>
                <p:nvPr/>
              </p:nvGrpSpPr>
              <p:grpSpPr bwMode="auto">
                <a:xfrm>
                  <a:off x="1676" y="3591"/>
                  <a:ext cx="288" cy="96"/>
                  <a:chOff x="1215" y="3591"/>
                  <a:chExt cx="288" cy="96"/>
                </a:xfrm>
              </p:grpSpPr>
              <p:sp>
                <p:nvSpPr>
                  <p:cNvPr id="280667" name="Line 91"/>
                  <p:cNvSpPr>
                    <a:spLocks noChangeShapeType="1"/>
                  </p:cNvSpPr>
                  <p:nvPr/>
                </p:nvSpPr>
                <p:spPr bwMode="auto">
                  <a:xfrm>
                    <a:off x="1215" y="3591"/>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280668" name="Line 92"/>
                  <p:cNvSpPr>
                    <a:spLocks noChangeShapeType="1"/>
                  </p:cNvSpPr>
                  <p:nvPr/>
                </p:nvSpPr>
                <p:spPr bwMode="auto">
                  <a:xfrm>
                    <a:off x="1257" y="3639"/>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280669" name="Line 93"/>
                  <p:cNvSpPr>
                    <a:spLocks noChangeShapeType="1"/>
                  </p:cNvSpPr>
                  <p:nvPr/>
                </p:nvSpPr>
                <p:spPr bwMode="auto">
                  <a:xfrm>
                    <a:off x="1305" y="3687"/>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280670" name="Line 94"/>
                <p:cNvSpPr>
                  <a:spLocks noChangeShapeType="1"/>
                </p:cNvSpPr>
                <p:nvPr/>
              </p:nvSpPr>
              <p:spPr bwMode="auto">
                <a:xfrm flipV="1">
                  <a:off x="1818" y="3447"/>
                  <a:ext cx="0" cy="144"/>
                </a:xfrm>
                <a:prstGeom prst="line">
                  <a:avLst/>
                </a:prstGeom>
                <a:noFill/>
                <a:ln w="12700">
                  <a:solidFill>
                    <a:schemeClr val="tx1"/>
                  </a:solidFill>
                  <a:round/>
                  <a:headEnd type="none" w="lg" len="lg"/>
                  <a:tailEnd type="none" w="lg" len="lg"/>
                </a:ln>
                <a:effectLst/>
              </p:spPr>
              <p:txBody>
                <a:bodyPr/>
                <a:lstStyle/>
                <a:p>
                  <a:endParaRPr lang="en-US"/>
                </a:p>
              </p:txBody>
            </p:sp>
          </p:grpSp>
          <p:sp>
            <p:nvSpPr>
              <p:cNvPr id="280673" name="Rectangle 97"/>
              <p:cNvSpPr>
                <a:spLocks noChangeArrowheads="1"/>
              </p:cNvSpPr>
              <p:nvPr/>
            </p:nvSpPr>
            <p:spPr bwMode="auto">
              <a:xfrm>
                <a:off x="1008" y="2287"/>
                <a:ext cx="384"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endParaRPr lang="en-US"/>
              </a:p>
            </p:txBody>
          </p:sp>
          <p:sp>
            <p:nvSpPr>
              <p:cNvPr id="280674" name="Rectangle 98"/>
              <p:cNvSpPr>
                <a:spLocks noChangeArrowheads="1"/>
              </p:cNvSpPr>
              <p:nvPr/>
            </p:nvSpPr>
            <p:spPr bwMode="auto">
              <a:xfrm>
                <a:off x="1861" y="2139"/>
                <a:ext cx="384"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endParaRPr lang="en-US"/>
              </a:p>
            </p:txBody>
          </p:sp>
          <p:sp>
            <p:nvSpPr>
              <p:cNvPr id="280675" name="Rectangle 99"/>
              <p:cNvSpPr>
                <a:spLocks noChangeArrowheads="1"/>
              </p:cNvSpPr>
              <p:nvPr/>
            </p:nvSpPr>
            <p:spPr bwMode="auto">
              <a:xfrm>
                <a:off x="1861" y="2432"/>
                <a:ext cx="384"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endParaRPr lang="en-US"/>
              </a:p>
            </p:txBody>
          </p:sp>
          <p:cxnSp>
            <p:nvCxnSpPr>
              <p:cNvPr id="280676" name="AutoShape 100"/>
              <p:cNvCxnSpPr>
                <a:cxnSpLocks noChangeShapeType="1"/>
                <a:stCxn id="280587" idx="0"/>
                <a:endCxn id="280674" idx="1"/>
              </p:cNvCxnSpPr>
              <p:nvPr/>
            </p:nvCxnSpPr>
            <p:spPr bwMode="auto">
              <a:xfrm rot="16200000">
                <a:off x="1670" y="2163"/>
                <a:ext cx="108" cy="275"/>
              </a:xfrm>
              <a:prstGeom prst="bentConnector2">
                <a:avLst/>
              </a:prstGeom>
              <a:noFill/>
              <a:ln w="12700">
                <a:solidFill>
                  <a:schemeClr val="tx1"/>
                </a:solidFill>
                <a:miter lim="800000"/>
                <a:headEnd type="none" w="lg" len="lg"/>
                <a:tailEnd type="none" w="lg" len="lg"/>
              </a:ln>
              <a:effectLst/>
            </p:spPr>
          </p:cxnSp>
          <p:cxnSp>
            <p:nvCxnSpPr>
              <p:cNvPr id="280677" name="AutoShape 101"/>
              <p:cNvCxnSpPr>
                <a:cxnSpLocks noChangeShapeType="1"/>
                <a:stCxn id="280587" idx="4"/>
                <a:endCxn id="280675" idx="1"/>
              </p:cNvCxnSpPr>
              <p:nvPr/>
            </p:nvCxnSpPr>
            <p:spPr bwMode="auto">
              <a:xfrm rot="16200000" flipH="1">
                <a:off x="1670" y="2348"/>
                <a:ext cx="108" cy="275"/>
              </a:xfrm>
              <a:prstGeom prst="bentConnector2">
                <a:avLst/>
              </a:prstGeom>
              <a:noFill/>
              <a:ln w="12700">
                <a:solidFill>
                  <a:schemeClr val="tx1"/>
                </a:solidFill>
                <a:miter lim="800000"/>
                <a:headEnd type="none" w="lg" len="lg"/>
                <a:tailEnd type="none" w="lg" len="lg"/>
              </a:ln>
              <a:effectLst/>
            </p:spPr>
          </p:cxnSp>
          <p:cxnSp>
            <p:nvCxnSpPr>
              <p:cNvPr id="280678" name="AutoShape 102"/>
              <p:cNvCxnSpPr>
                <a:cxnSpLocks noChangeShapeType="1"/>
                <a:stCxn id="280674" idx="3"/>
                <a:endCxn id="280624" idx="0"/>
              </p:cNvCxnSpPr>
              <p:nvPr/>
            </p:nvCxnSpPr>
            <p:spPr bwMode="auto">
              <a:xfrm>
                <a:off x="2245" y="2247"/>
                <a:ext cx="241" cy="117"/>
              </a:xfrm>
              <a:prstGeom prst="bentConnector2">
                <a:avLst/>
              </a:prstGeom>
              <a:noFill/>
              <a:ln w="12700">
                <a:solidFill>
                  <a:schemeClr val="tx1"/>
                </a:solidFill>
                <a:miter lim="800000"/>
                <a:headEnd type="none" w="lg" len="lg"/>
                <a:tailEnd type="none" w="lg" len="lg"/>
              </a:ln>
              <a:effectLst/>
            </p:spPr>
          </p:cxnSp>
          <p:sp>
            <p:nvSpPr>
              <p:cNvPr id="280679" name="Rectangle 103"/>
              <p:cNvSpPr>
                <a:spLocks noChangeArrowheads="1"/>
              </p:cNvSpPr>
              <p:nvPr/>
            </p:nvSpPr>
            <p:spPr bwMode="auto">
              <a:xfrm rot="5400000">
                <a:off x="2444" y="2887"/>
                <a:ext cx="384"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endParaRPr lang="en-US"/>
              </a:p>
            </p:txBody>
          </p:sp>
          <p:cxnSp>
            <p:nvCxnSpPr>
              <p:cNvPr id="280680" name="AutoShape 104"/>
              <p:cNvCxnSpPr>
                <a:cxnSpLocks noChangeShapeType="1"/>
                <a:stCxn id="280624" idx="6"/>
                <a:endCxn id="280679" idx="1"/>
              </p:cNvCxnSpPr>
              <p:nvPr/>
            </p:nvCxnSpPr>
            <p:spPr bwMode="auto">
              <a:xfrm>
                <a:off x="2527" y="2403"/>
                <a:ext cx="109" cy="400"/>
              </a:xfrm>
              <a:prstGeom prst="bentConnector2">
                <a:avLst/>
              </a:prstGeom>
              <a:noFill/>
              <a:ln w="12700">
                <a:solidFill>
                  <a:schemeClr val="tx1"/>
                </a:solidFill>
                <a:miter lim="800000"/>
                <a:headEnd type="none" w="lg" len="lg"/>
                <a:tailEnd type="none" w="lg" len="lg"/>
              </a:ln>
              <a:effectLst/>
            </p:spPr>
          </p:cxnSp>
          <p:sp>
            <p:nvSpPr>
              <p:cNvPr id="280682" name="Text Box 106"/>
              <p:cNvSpPr txBox="1">
                <a:spLocks noChangeArrowheads="1"/>
              </p:cNvSpPr>
              <p:nvPr/>
            </p:nvSpPr>
            <p:spPr bwMode="auto">
              <a:xfrm>
                <a:off x="939" y="2537"/>
                <a:ext cx="581" cy="231"/>
              </a:xfrm>
              <a:prstGeom prst="rect">
                <a:avLst/>
              </a:prstGeom>
              <a:noFill/>
              <a:ln w="12700">
                <a:noFill/>
                <a:miter lim="800000"/>
                <a:headEnd type="none" w="lg" len="lg"/>
                <a:tailEnd type="none" w="lg" len="lg"/>
              </a:ln>
              <a:effectLst/>
            </p:spPr>
            <p:txBody>
              <a:bodyPr wrap="none">
                <a:spAutoFit/>
              </a:bodyPr>
              <a:lstStyle/>
              <a:p>
                <a:r>
                  <a:rPr lang="en-US"/>
                  <a:t>+   </a:t>
                </a:r>
                <a:r>
                  <a:rPr lang="en-US" b="1"/>
                  <a:t>v</a:t>
                </a:r>
                <a:r>
                  <a:rPr lang="en-US" b="1" baseline="-25000"/>
                  <a:t>1  </a:t>
                </a:r>
                <a:r>
                  <a:rPr lang="en-US"/>
                  <a:t> –</a:t>
                </a:r>
              </a:p>
            </p:txBody>
          </p:sp>
          <p:sp>
            <p:nvSpPr>
              <p:cNvPr id="280683" name="Text Box 107"/>
              <p:cNvSpPr txBox="1">
                <a:spLocks noChangeArrowheads="1"/>
              </p:cNvSpPr>
              <p:nvPr/>
            </p:nvSpPr>
            <p:spPr bwMode="auto">
              <a:xfrm>
                <a:off x="2744" y="2540"/>
                <a:ext cx="236" cy="923"/>
              </a:xfrm>
              <a:prstGeom prst="rect">
                <a:avLst/>
              </a:prstGeom>
              <a:noFill/>
              <a:ln w="12700">
                <a:noFill/>
                <a:miter lim="800000"/>
                <a:headEnd type="none" w="lg" len="lg"/>
                <a:tailEnd type="none" w="lg" len="lg"/>
              </a:ln>
              <a:effectLst/>
            </p:spPr>
            <p:txBody>
              <a:bodyPr wrap="none">
                <a:spAutoFit/>
              </a:bodyPr>
              <a:lstStyle/>
              <a:p>
                <a:r>
                  <a:rPr lang="en-US"/>
                  <a:t>+</a:t>
                </a:r>
              </a:p>
              <a:p>
                <a:endParaRPr lang="en-US"/>
              </a:p>
              <a:p>
                <a:r>
                  <a:rPr lang="en-US" b="1"/>
                  <a:t>v</a:t>
                </a:r>
                <a:r>
                  <a:rPr lang="en-US" b="1" baseline="-25000"/>
                  <a:t>3</a:t>
                </a:r>
              </a:p>
              <a:p>
                <a:endParaRPr lang="en-US"/>
              </a:p>
              <a:p>
                <a:r>
                  <a:rPr lang="en-US"/>
                  <a:t>–</a:t>
                </a:r>
              </a:p>
            </p:txBody>
          </p:sp>
          <p:sp>
            <p:nvSpPr>
              <p:cNvPr id="280684" name="Text Box 108"/>
              <p:cNvSpPr txBox="1">
                <a:spLocks noChangeArrowheads="1"/>
              </p:cNvSpPr>
              <p:nvPr/>
            </p:nvSpPr>
            <p:spPr bwMode="auto">
              <a:xfrm>
                <a:off x="1771" y="1872"/>
                <a:ext cx="581" cy="231"/>
              </a:xfrm>
              <a:prstGeom prst="rect">
                <a:avLst/>
              </a:prstGeom>
              <a:noFill/>
              <a:ln w="12700">
                <a:noFill/>
                <a:miter lim="800000"/>
                <a:headEnd type="none" w="lg" len="lg"/>
                <a:tailEnd type="none" w="lg" len="lg"/>
              </a:ln>
              <a:effectLst/>
            </p:spPr>
            <p:txBody>
              <a:bodyPr wrap="none">
                <a:spAutoFit/>
              </a:bodyPr>
              <a:lstStyle/>
              <a:p>
                <a:r>
                  <a:rPr lang="en-US">
                    <a:solidFill>
                      <a:srgbClr val="800000"/>
                    </a:solidFill>
                  </a:rPr>
                  <a:t>+   </a:t>
                </a:r>
                <a:r>
                  <a:rPr lang="en-US" b="1">
                    <a:solidFill>
                      <a:srgbClr val="800000"/>
                    </a:solidFill>
                  </a:rPr>
                  <a:t>v</a:t>
                </a:r>
                <a:r>
                  <a:rPr lang="en-US" b="1" baseline="-25000">
                    <a:solidFill>
                      <a:srgbClr val="800000"/>
                    </a:solidFill>
                  </a:rPr>
                  <a:t>2  </a:t>
                </a:r>
                <a:r>
                  <a:rPr lang="en-US">
                    <a:solidFill>
                      <a:srgbClr val="800000"/>
                    </a:solidFill>
                  </a:rPr>
                  <a:t> –</a:t>
                </a:r>
              </a:p>
            </p:txBody>
          </p:sp>
        </p:grpSp>
      </p:grpSp>
      <p:sp>
        <p:nvSpPr>
          <p:cNvPr id="280693" name="Text Box 117"/>
          <p:cNvSpPr txBox="1">
            <a:spLocks noChangeArrowheads="1"/>
          </p:cNvSpPr>
          <p:nvPr/>
        </p:nvSpPr>
        <p:spPr bwMode="auto">
          <a:xfrm>
            <a:off x="4267200" y="4953000"/>
            <a:ext cx="4222750" cy="1203325"/>
          </a:xfrm>
          <a:prstGeom prst="rect">
            <a:avLst/>
          </a:prstGeom>
          <a:solidFill>
            <a:srgbClr val="8495A9">
              <a:alpha val="50000"/>
            </a:srgbClr>
          </a:solidFill>
          <a:ln w="12700">
            <a:solidFill>
              <a:schemeClr val="tx1"/>
            </a:solidFill>
            <a:miter lim="800000"/>
            <a:headEnd type="none" w="lg" len="lg"/>
            <a:tailEnd type="none" w="lg" len="lg"/>
          </a:ln>
          <a:effectLst/>
        </p:spPr>
        <p:txBody>
          <a:bodyPr>
            <a:spAutoFit/>
          </a:bodyPr>
          <a:lstStyle/>
          <a:p>
            <a:pPr algn="l"/>
            <a:r>
              <a:rPr lang="en-US" b="1" u="sng"/>
              <a:t>Source</a:t>
            </a:r>
            <a:r>
              <a:rPr lang="en-US"/>
              <a:t>: loop travels from </a:t>
            </a:r>
            <a:r>
              <a:rPr lang="en-US" b="1"/>
              <a:t>– to +</a:t>
            </a:r>
            <a:r>
              <a:rPr lang="en-US"/>
              <a:t> terminals</a:t>
            </a:r>
          </a:p>
          <a:p>
            <a:pPr lvl="1" algn="l">
              <a:buFontTx/>
              <a:buChar char="•"/>
            </a:pPr>
            <a:r>
              <a:rPr lang="en-US"/>
              <a:t> Sources have </a:t>
            </a:r>
            <a:r>
              <a:rPr lang="en-US" b="1"/>
              <a:t>negative</a:t>
            </a:r>
            <a:r>
              <a:rPr lang="en-US"/>
              <a:t> voltage</a:t>
            </a:r>
          </a:p>
          <a:p>
            <a:pPr algn="l"/>
            <a:r>
              <a:rPr lang="en-US" b="1" u="sng"/>
              <a:t>Load</a:t>
            </a:r>
            <a:r>
              <a:rPr lang="en-US"/>
              <a:t>: loop travels from </a:t>
            </a:r>
            <a:r>
              <a:rPr lang="en-US" b="1"/>
              <a:t>+ to –</a:t>
            </a:r>
            <a:r>
              <a:rPr lang="en-US"/>
              <a:t> terminals</a:t>
            </a:r>
          </a:p>
          <a:p>
            <a:pPr lvl="1" algn="l">
              <a:buFontTx/>
              <a:buChar char="•"/>
            </a:pPr>
            <a:r>
              <a:rPr lang="en-US"/>
              <a:t> Loads have </a:t>
            </a:r>
            <a:r>
              <a:rPr lang="en-US" b="1"/>
              <a:t>positive</a:t>
            </a:r>
            <a:r>
              <a:rPr lang="en-US"/>
              <a:t> voltage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Date Placeholder 4"/>
          <p:cNvSpPr>
            <a:spLocks noGrp="1"/>
          </p:cNvSpPr>
          <p:nvPr>
            <p:ph type="dt" sz="half" idx="10"/>
          </p:nvPr>
        </p:nvSpPr>
        <p:spPr/>
        <p:txBody>
          <a:bodyPr/>
          <a:lstStyle/>
          <a:p>
            <a:r>
              <a:rPr lang="en-US"/>
              <a:t>ECEN 301</a:t>
            </a:r>
          </a:p>
        </p:txBody>
      </p:sp>
      <p:sp>
        <p:nvSpPr>
          <p:cNvPr id="41" name="Footer Placeholder 5"/>
          <p:cNvSpPr>
            <a:spLocks noGrp="1"/>
          </p:cNvSpPr>
          <p:nvPr>
            <p:ph type="ftr" sz="quarter" idx="11"/>
          </p:nvPr>
        </p:nvSpPr>
        <p:spPr/>
        <p:txBody>
          <a:bodyPr/>
          <a:lstStyle/>
          <a:p>
            <a:r>
              <a:rPr lang="en-US"/>
              <a:t>Discussion #2 – Kirchhoff’s Laws</a:t>
            </a:r>
          </a:p>
        </p:txBody>
      </p:sp>
      <p:sp>
        <p:nvSpPr>
          <p:cNvPr id="42" name="Slide Number Placeholder 6"/>
          <p:cNvSpPr>
            <a:spLocks noGrp="1"/>
          </p:cNvSpPr>
          <p:nvPr>
            <p:ph type="sldNum" sz="quarter" idx="12"/>
          </p:nvPr>
        </p:nvSpPr>
        <p:spPr/>
        <p:txBody>
          <a:bodyPr/>
          <a:lstStyle/>
          <a:p>
            <a:pPr lvl="1"/>
            <a:fld id="{32CE6B5E-71BC-4481-B2A9-67A4BD2B640A}" type="slidenum">
              <a:rPr lang="en-US"/>
              <a:pPr lvl="1"/>
              <a:t>27</a:t>
            </a:fld>
            <a:endParaRPr lang="en-US"/>
          </a:p>
        </p:txBody>
      </p:sp>
      <p:sp>
        <p:nvSpPr>
          <p:cNvPr id="280578" name="Rectangle 2"/>
          <p:cNvSpPr>
            <a:spLocks noGrp="1" noChangeArrowheads="1"/>
          </p:cNvSpPr>
          <p:nvPr>
            <p:ph type="title"/>
          </p:nvPr>
        </p:nvSpPr>
        <p:spPr/>
        <p:txBody>
          <a:bodyPr/>
          <a:lstStyle/>
          <a:p>
            <a:r>
              <a:rPr lang="en-US"/>
              <a:t>Kirchhoff’s Voltage Law (KVL)</a:t>
            </a:r>
          </a:p>
        </p:txBody>
      </p:sp>
      <p:sp>
        <p:nvSpPr>
          <p:cNvPr id="280579" name="Rectangle 3"/>
          <p:cNvSpPr>
            <a:spLocks noGrp="1" noChangeArrowheads="1"/>
          </p:cNvSpPr>
          <p:nvPr>
            <p:ph type="body" sz="half" idx="1"/>
          </p:nvPr>
        </p:nvSpPr>
        <p:spPr>
          <a:xfrm>
            <a:off x="406400" y="1333500"/>
            <a:ext cx="7594600" cy="1409700"/>
          </a:xfrm>
        </p:spPr>
        <p:txBody>
          <a:bodyPr/>
          <a:lstStyle/>
          <a:p>
            <a:r>
              <a:rPr lang="en-US" sz="2800" b="1"/>
              <a:t>Example3</a:t>
            </a:r>
            <a:r>
              <a:rPr lang="en-US" sz="2800"/>
              <a:t>: using KVL, find </a:t>
            </a:r>
            <a:r>
              <a:rPr lang="en-US" sz="2800" b="1"/>
              <a:t>v</a:t>
            </a:r>
            <a:r>
              <a:rPr lang="en-US" sz="2800" b="1" baseline="-25000"/>
              <a:t>2</a:t>
            </a:r>
            <a:r>
              <a:rPr lang="en-US" sz="2800" b="1"/>
              <a:t> </a:t>
            </a:r>
          </a:p>
          <a:p>
            <a:pPr lvl="1"/>
            <a:r>
              <a:rPr lang="en-US" sz="2400" b="1"/>
              <a:t>v</a:t>
            </a:r>
            <a:r>
              <a:rPr lang="en-US" sz="2400" b="1" baseline="-25000"/>
              <a:t>s1</a:t>
            </a:r>
            <a:r>
              <a:rPr lang="en-US" sz="2400"/>
              <a:t> = 12V, </a:t>
            </a:r>
            <a:r>
              <a:rPr lang="en-US" sz="2400" b="1"/>
              <a:t>v</a:t>
            </a:r>
            <a:r>
              <a:rPr lang="en-US" sz="2400" b="1" baseline="-25000"/>
              <a:t>1</a:t>
            </a:r>
            <a:r>
              <a:rPr lang="en-US" sz="2400"/>
              <a:t> = 6V, </a:t>
            </a:r>
            <a:r>
              <a:rPr lang="en-US" sz="2400" b="1"/>
              <a:t>v</a:t>
            </a:r>
            <a:r>
              <a:rPr lang="en-US" sz="2400" b="1" baseline="-25000"/>
              <a:t>3</a:t>
            </a:r>
            <a:r>
              <a:rPr lang="en-US" sz="2400"/>
              <a:t> = 1V</a:t>
            </a:r>
          </a:p>
        </p:txBody>
      </p:sp>
      <p:grpSp>
        <p:nvGrpSpPr>
          <p:cNvPr id="2" name="Group 110"/>
          <p:cNvGrpSpPr>
            <a:grpSpLocks/>
          </p:cNvGrpSpPr>
          <p:nvPr/>
        </p:nvGrpSpPr>
        <p:grpSpPr bwMode="auto">
          <a:xfrm>
            <a:off x="30163" y="2362200"/>
            <a:ext cx="4357687" cy="3124200"/>
            <a:chOff x="235" y="1872"/>
            <a:chExt cx="2745" cy="1968"/>
          </a:xfrm>
        </p:grpSpPr>
        <p:grpSp>
          <p:nvGrpSpPr>
            <p:cNvPr id="3" name="Group 5"/>
            <p:cNvGrpSpPr>
              <a:grpSpLocks/>
            </p:cNvGrpSpPr>
            <p:nvPr/>
          </p:nvGrpSpPr>
          <p:grpSpPr bwMode="auto">
            <a:xfrm>
              <a:off x="235" y="2869"/>
              <a:ext cx="657" cy="328"/>
              <a:chOff x="1558" y="2299"/>
              <a:chExt cx="657" cy="328"/>
            </a:xfrm>
          </p:grpSpPr>
          <p:sp>
            <p:nvSpPr>
              <p:cNvPr id="280582" name="Text Box 6"/>
              <p:cNvSpPr txBox="1">
                <a:spLocks noChangeArrowheads="1"/>
              </p:cNvSpPr>
              <p:nvPr/>
            </p:nvSpPr>
            <p:spPr bwMode="auto">
              <a:xfrm>
                <a:off x="1558" y="2365"/>
                <a:ext cx="324"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s1</a:t>
                </a:r>
                <a:endParaRPr lang="en-US" sz="2000" b="1"/>
              </a:p>
            </p:txBody>
          </p:sp>
          <p:sp>
            <p:nvSpPr>
              <p:cNvPr id="280583" name="Oval 7"/>
              <p:cNvSpPr>
                <a:spLocks noChangeArrowheads="1"/>
              </p:cNvSpPr>
              <p:nvPr/>
            </p:nvSpPr>
            <p:spPr bwMode="auto">
              <a:xfrm>
                <a:off x="1883" y="2317"/>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80584" name="Text Box 8"/>
              <p:cNvSpPr txBox="1">
                <a:spLocks noChangeArrowheads="1"/>
              </p:cNvSpPr>
              <p:nvPr/>
            </p:nvSpPr>
            <p:spPr bwMode="auto">
              <a:xfrm>
                <a:off x="1952" y="2299"/>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280585" name="Text Box 9"/>
              <p:cNvSpPr txBox="1">
                <a:spLocks noChangeArrowheads="1"/>
              </p:cNvSpPr>
              <p:nvPr/>
            </p:nvSpPr>
            <p:spPr bwMode="auto">
              <a:xfrm>
                <a:off x="1953" y="2361"/>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grpSp>
          <p:nvGrpSpPr>
            <p:cNvPr id="4" name="Group 109"/>
            <p:cNvGrpSpPr>
              <a:grpSpLocks/>
            </p:cNvGrpSpPr>
            <p:nvPr/>
          </p:nvGrpSpPr>
          <p:grpSpPr bwMode="auto">
            <a:xfrm>
              <a:off x="410" y="1872"/>
              <a:ext cx="2570" cy="1968"/>
              <a:chOff x="410" y="1872"/>
              <a:chExt cx="2570" cy="1968"/>
            </a:xfrm>
          </p:grpSpPr>
          <p:cxnSp>
            <p:nvCxnSpPr>
              <p:cNvPr id="280586" name="AutoShape 10"/>
              <p:cNvCxnSpPr>
                <a:cxnSpLocks noChangeShapeType="1"/>
                <a:stCxn id="280584" idx="0"/>
                <a:endCxn id="280673" idx="1"/>
              </p:cNvCxnSpPr>
              <p:nvPr/>
            </p:nvCxnSpPr>
            <p:spPr bwMode="auto">
              <a:xfrm rot="16200000">
                <a:off x="631" y="2492"/>
                <a:ext cx="474" cy="280"/>
              </a:xfrm>
              <a:prstGeom prst="bentConnector2">
                <a:avLst/>
              </a:prstGeom>
              <a:noFill/>
              <a:ln w="12700">
                <a:solidFill>
                  <a:schemeClr val="tx1"/>
                </a:solidFill>
                <a:miter lim="800000"/>
                <a:headEnd type="none" w="lg" len="lg"/>
                <a:tailEnd type="none" w="lg" len="lg"/>
              </a:ln>
              <a:effectLst/>
            </p:spPr>
          </p:cxnSp>
          <p:sp>
            <p:nvSpPr>
              <p:cNvPr id="280587" name="Oval 11"/>
              <p:cNvSpPr>
                <a:spLocks noChangeArrowheads="1"/>
              </p:cNvSpPr>
              <p:nvPr/>
            </p:nvSpPr>
            <p:spPr bwMode="auto">
              <a:xfrm>
                <a:off x="1544" y="235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80588" name="AutoShape 12"/>
              <p:cNvCxnSpPr>
                <a:cxnSpLocks noChangeShapeType="1"/>
                <a:stCxn id="280583" idx="4"/>
                <a:endCxn id="280589" idx="2"/>
              </p:cNvCxnSpPr>
              <p:nvPr/>
            </p:nvCxnSpPr>
            <p:spPr bwMode="auto">
              <a:xfrm rot="16200000" flipH="1">
                <a:off x="997" y="2926"/>
                <a:ext cx="365" cy="907"/>
              </a:xfrm>
              <a:prstGeom prst="bentConnector2">
                <a:avLst/>
              </a:prstGeom>
              <a:noFill/>
              <a:ln w="12700">
                <a:solidFill>
                  <a:schemeClr val="tx1"/>
                </a:solidFill>
                <a:miter lim="800000"/>
                <a:headEnd type="none" w="lg" len="lg"/>
                <a:tailEnd type="none" w="lg" len="lg"/>
              </a:ln>
              <a:effectLst/>
            </p:spPr>
          </p:cxnSp>
          <p:sp>
            <p:nvSpPr>
              <p:cNvPr id="280589" name="Oval 13"/>
              <p:cNvSpPr>
                <a:spLocks noChangeArrowheads="1"/>
              </p:cNvSpPr>
              <p:nvPr/>
            </p:nvSpPr>
            <p:spPr bwMode="auto">
              <a:xfrm>
                <a:off x="1633" y="3523"/>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80590" name="AutoShape 14"/>
              <p:cNvCxnSpPr>
                <a:cxnSpLocks noChangeShapeType="1"/>
                <a:stCxn id="280675" idx="3"/>
                <a:endCxn id="280624" idx="4"/>
              </p:cNvCxnSpPr>
              <p:nvPr/>
            </p:nvCxnSpPr>
            <p:spPr bwMode="auto">
              <a:xfrm flipV="1">
                <a:off x="2245" y="2441"/>
                <a:ext cx="241" cy="99"/>
              </a:xfrm>
              <a:prstGeom prst="bentConnector2">
                <a:avLst/>
              </a:prstGeom>
              <a:noFill/>
              <a:ln w="12700">
                <a:solidFill>
                  <a:schemeClr val="tx1"/>
                </a:solidFill>
                <a:miter lim="800000"/>
                <a:headEnd type="none" w="lg" len="lg"/>
                <a:tailEnd type="none" w="lg" len="lg"/>
              </a:ln>
              <a:effectLst/>
            </p:spPr>
          </p:cxnSp>
          <p:cxnSp>
            <p:nvCxnSpPr>
              <p:cNvPr id="280591" name="AutoShape 15"/>
              <p:cNvCxnSpPr>
                <a:cxnSpLocks noChangeShapeType="1"/>
                <a:stCxn id="280589" idx="6"/>
                <a:endCxn id="280679" idx="3"/>
              </p:cNvCxnSpPr>
              <p:nvPr/>
            </p:nvCxnSpPr>
            <p:spPr bwMode="auto">
              <a:xfrm flipV="1">
                <a:off x="1716" y="3187"/>
                <a:ext cx="920" cy="375"/>
              </a:xfrm>
              <a:prstGeom prst="bentConnector2">
                <a:avLst/>
              </a:prstGeom>
              <a:noFill/>
              <a:ln w="12700">
                <a:solidFill>
                  <a:schemeClr val="tx1"/>
                </a:solidFill>
                <a:miter lim="800000"/>
                <a:headEnd type="none" w="lg" len="lg"/>
                <a:tailEnd type="none" w="lg" len="lg"/>
              </a:ln>
              <a:effectLst/>
            </p:spPr>
          </p:cxnSp>
          <p:sp>
            <p:nvSpPr>
              <p:cNvPr id="280624" name="Oval 48"/>
              <p:cNvSpPr>
                <a:spLocks noChangeArrowheads="1"/>
              </p:cNvSpPr>
              <p:nvPr/>
            </p:nvSpPr>
            <p:spPr bwMode="auto">
              <a:xfrm>
                <a:off x="2444" y="236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80647" name="AutoShape 71"/>
              <p:cNvCxnSpPr>
                <a:cxnSpLocks noChangeShapeType="1"/>
                <a:stCxn id="280673" idx="3"/>
                <a:endCxn id="280587" idx="2"/>
              </p:cNvCxnSpPr>
              <p:nvPr/>
            </p:nvCxnSpPr>
            <p:spPr bwMode="auto">
              <a:xfrm flipV="1">
                <a:off x="1392" y="2394"/>
                <a:ext cx="152" cy="1"/>
              </a:xfrm>
              <a:prstGeom prst="straightConnector1">
                <a:avLst/>
              </a:prstGeom>
              <a:noFill/>
              <a:ln w="12700">
                <a:solidFill>
                  <a:schemeClr val="tx1"/>
                </a:solidFill>
                <a:round/>
                <a:headEnd type="none" w="lg" len="lg"/>
                <a:tailEnd type="none" w="lg" len="lg"/>
              </a:ln>
              <a:effectLst/>
            </p:spPr>
          </p:cxnSp>
          <p:sp>
            <p:nvSpPr>
              <p:cNvPr id="280652" name="Line 76"/>
              <p:cNvSpPr>
                <a:spLocks noChangeShapeType="1"/>
              </p:cNvSpPr>
              <p:nvPr/>
            </p:nvSpPr>
            <p:spPr bwMode="auto">
              <a:xfrm flipV="1">
                <a:off x="630" y="2432"/>
                <a:ext cx="0" cy="340"/>
              </a:xfrm>
              <a:prstGeom prst="line">
                <a:avLst/>
              </a:prstGeom>
              <a:noFill/>
              <a:ln w="12700">
                <a:solidFill>
                  <a:schemeClr val="tx1"/>
                </a:solidFill>
                <a:round/>
                <a:headEnd type="none" w="lg" len="lg"/>
                <a:tailEnd type="stealth" w="lg" len="lg"/>
              </a:ln>
              <a:effectLst/>
            </p:spPr>
            <p:txBody>
              <a:bodyPr/>
              <a:lstStyle/>
              <a:p>
                <a:endParaRPr lang="en-US"/>
              </a:p>
            </p:txBody>
          </p:sp>
          <p:sp>
            <p:nvSpPr>
              <p:cNvPr id="280653" name="Text Box 77"/>
              <p:cNvSpPr txBox="1">
                <a:spLocks noChangeArrowheads="1"/>
              </p:cNvSpPr>
              <p:nvPr/>
            </p:nvSpPr>
            <p:spPr bwMode="auto">
              <a:xfrm>
                <a:off x="410" y="2474"/>
                <a:ext cx="156" cy="231"/>
              </a:xfrm>
              <a:prstGeom prst="rect">
                <a:avLst/>
              </a:prstGeom>
              <a:noFill/>
              <a:ln w="12700">
                <a:noFill/>
                <a:miter lim="800000"/>
                <a:headEnd type="none" w="lg" len="lg"/>
                <a:tailEnd type="none" w="lg" len="lg"/>
              </a:ln>
              <a:effectLst/>
            </p:spPr>
            <p:txBody>
              <a:bodyPr wrap="none">
                <a:spAutoFit/>
              </a:bodyPr>
              <a:lstStyle/>
              <a:p>
                <a:r>
                  <a:rPr lang="en-US" b="1" i="1"/>
                  <a:t>i</a:t>
                </a:r>
                <a:endParaRPr lang="en-US" b="1" i="1" baseline="-25000"/>
              </a:p>
            </p:txBody>
          </p:sp>
          <p:grpSp>
            <p:nvGrpSpPr>
              <p:cNvPr id="5" name="Group 105"/>
              <p:cNvGrpSpPr>
                <a:grpSpLocks/>
              </p:cNvGrpSpPr>
              <p:nvPr/>
            </p:nvGrpSpPr>
            <p:grpSpPr bwMode="auto">
              <a:xfrm>
                <a:off x="1528" y="3600"/>
                <a:ext cx="288" cy="240"/>
                <a:chOff x="1676" y="3447"/>
                <a:chExt cx="288" cy="240"/>
              </a:xfrm>
            </p:grpSpPr>
            <p:grpSp>
              <p:nvGrpSpPr>
                <p:cNvPr id="6" name="Group 96"/>
                <p:cNvGrpSpPr>
                  <a:grpSpLocks/>
                </p:cNvGrpSpPr>
                <p:nvPr/>
              </p:nvGrpSpPr>
              <p:grpSpPr bwMode="auto">
                <a:xfrm>
                  <a:off x="1676" y="3591"/>
                  <a:ext cx="288" cy="96"/>
                  <a:chOff x="1215" y="3591"/>
                  <a:chExt cx="288" cy="96"/>
                </a:xfrm>
              </p:grpSpPr>
              <p:sp>
                <p:nvSpPr>
                  <p:cNvPr id="280667" name="Line 91"/>
                  <p:cNvSpPr>
                    <a:spLocks noChangeShapeType="1"/>
                  </p:cNvSpPr>
                  <p:nvPr/>
                </p:nvSpPr>
                <p:spPr bwMode="auto">
                  <a:xfrm>
                    <a:off x="1215" y="3591"/>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280668" name="Line 92"/>
                  <p:cNvSpPr>
                    <a:spLocks noChangeShapeType="1"/>
                  </p:cNvSpPr>
                  <p:nvPr/>
                </p:nvSpPr>
                <p:spPr bwMode="auto">
                  <a:xfrm>
                    <a:off x="1257" y="3639"/>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280669" name="Line 93"/>
                  <p:cNvSpPr>
                    <a:spLocks noChangeShapeType="1"/>
                  </p:cNvSpPr>
                  <p:nvPr/>
                </p:nvSpPr>
                <p:spPr bwMode="auto">
                  <a:xfrm>
                    <a:off x="1305" y="3687"/>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280670" name="Line 94"/>
                <p:cNvSpPr>
                  <a:spLocks noChangeShapeType="1"/>
                </p:cNvSpPr>
                <p:nvPr/>
              </p:nvSpPr>
              <p:spPr bwMode="auto">
                <a:xfrm flipV="1">
                  <a:off x="1818" y="3447"/>
                  <a:ext cx="0" cy="144"/>
                </a:xfrm>
                <a:prstGeom prst="line">
                  <a:avLst/>
                </a:prstGeom>
                <a:noFill/>
                <a:ln w="12700">
                  <a:solidFill>
                    <a:schemeClr val="tx1"/>
                  </a:solidFill>
                  <a:round/>
                  <a:headEnd type="none" w="lg" len="lg"/>
                  <a:tailEnd type="none" w="lg" len="lg"/>
                </a:ln>
                <a:effectLst/>
              </p:spPr>
              <p:txBody>
                <a:bodyPr/>
                <a:lstStyle/>
                <a:p>
                  <a:endParaRPr lang="en-US"/>
                </a:p>
              </p:txBody>
            </p:sp>
          </p:grpSp>
          <p:sp>
            <p:nvSpPr>
              <p:cNvPr id="280673" name="Rectangle 97"/>
              <p:cNvSpPr>
                <a:spLocks noChangeArrowheads="1"/>
              </p:cNvSpPr>
              <p:nvPr/>
            </p:nvSpPr>
            <p:spPr bwMode="auto">
              <a:xfrm>
                <a:off x="1008" y="2287"/>
                <a:ext cx="384"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endParaRPr lang="en-US"/>
              </a:p>
            </p:txBody>
          </p:sp>
          <p:sp>
            <p:nvSpPr>
              <p:cNvPr id="280674" name="Rectangle 98"/>
              <p:cNvSpPr>
                <a:spLocks noChangeArrowheads="1"/>
              </p:cNvSpPr>
              <p:nvPr/>
            </p:nvSpPr>
            <p:spPr bwMode="auto">
              <a:xfrm>
                <a:off x="1861" y="2139"/>
                <a:ext cx="384"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endParaRPr lang="en-US"/>
              </a:p>
            </p:txBody>
          </p:sp>
          <p:sp>
            <p:nvSpPr>
              <p:cNvPr id="280675" name="Rectangle 99"/>
              <p:cNvSpPr>
                <a:spLocks noChangeArrowheads="1"/>
              </p:cNvSpPr>
              <p:nvPr/>
            </p:nvSpPr>
            <p:spPr bwMode="auto">
              <a:xfrm>
                <a:off x="1861" y="2432"/>
                <a:ext cx="384"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endParaRPr lang="en-US"/>
              </a:p>
            </p:txBody>
          </p:sp>
          <p:cxnSp>
            <p:nvCxnSpPr>
              <p:cNvPr id="280676" name="AutoShape 100"/>
              <p:cNvCxnSpPr>
                <a:cxnSpLocks noChangeShapeType="1"/>
                <a:stCxn id="280587" idx="0"/>
                <a:endCxn id="280674" idx="1"/>
              </p:cNvCxnSpPr>
              <p:nvPr/>
            </p:nvCxnSpPr>
            <p:spPr bwMode="auto">
              <a:xfrm rot="16200000">
                <a:off x="1670" y="2163"/>
                <a:ext cx="108" cy="275"/>
              </a:xfrm>
              <a:prstGeom prst="bentConnector2">
                <a:avLst/>
              </a:prstGeom>
              <a:noFill/>
              <a:ln w="12700">
                <a:solidFill>
                  <a:schemeClr val="tx1"/>
                </a:solidFill>
                <a:miter lim="800000"/>
                <a:headEnd type="none" w="lg" len="lg"/>
                <a:tailEnd type="none" w="lg" len="lg"/>
              </a:ln>
              <a:effectLst/>
            </p:spPr>
          </p:cxnSp>
          <p:cxnSp>
            <p:nvCxnSpPr>
              <p:cNvPr id="280677" name="AutoShape 101"/>
              <p:cNvCxnSpPr>
                <a:cxnSpLocks noChangeShapeType="1"/>
                <a:stCxn id="280587" idx="4"/>
                <a:endCxn id="280675" idx="1"/>
              </p:cNvCxnSpPr>
              <p:nvPr/>
            </p:nvCxnSpPr>
            <p:spPr bwMode="auto">
              <a:xfrm rot="16200000" flipH="1">
                <a:off x="1670" y="2348"/>
                <a:ext cx="108" cy="275"/>
              </a:xfrm>
              <a:prstGeom prst="bentConnector2">
                <a:avLst/>
              </a:prstGeom>
              <a:noFill/>
              <a:ln w="12700">
                <a:solidFill>
                  <a:schemeClr val="tx1"/>
                </a:solidFill>
                <a:miter lim="800000"/>
                <a:headEnd type="none" w="lg" len="lg"/>
                <a:tailEnd type="none" w="lg" len="lg"/>
              </a:ln>
              <a:effectLst/>
            </p:spPr>
          </p:cxnSp>
          <p:cxnSp>
            <p:nvCxnSpPr>
              <p:cNvPr id="280678" name="AutoShape 102"/>
              <p:cNvCxnSpPr>
                <a:cxnSpLocks noChangeShapeType="1"/>
                <a:stCxn id="280674" idx="3"/>
                <a:endCxn id="280624" idx="0"/>
              </p:cNvCxnSpPr>
              <p:nvPr/>
            </p:nvCxnSpPr>
            <p:spPr bwMode="auto">
              <a:xfrm>
                <a:off x="2245" y="2247"/>
                <a:ext cx="241" cy="117"/>
              </a:xfrm>
              <a:prstGeom prst="bentConnector2">
                <a:avLst/>
              </a:prstGeom>
              <a:noFill/>
              <a:ln w="12700">
                <a:solidFill>
                  <a:schemeClr val="tx1"/>
                </a:solidFill>
                <a:miter lim="800000"/>
                <a:headEnd type="none" w="lg" len="lg"/>
                <a:tailEnd type="none" w="lg" len="lg"/>
              </a:ln>
              <a:effectLst/>
            </p:spPr>
          </p:cxnSp>
          <p:sp>
            <p:nvSpPr>
              <p:cNvPr id="280679" name="Rectangle 103"/>
              <p:cNvSpPr>
                <a:spLocks noChangeArrowheads="1"/>
              </p:cNvSpPr>
              <p:nvPr/>
            </p:nvSpPr>
            <p:spPr bwMode="auto">
              <a:xfrm rot="5400000">
                <a:off x="2444" y="2887"/>
                <a:ext cx="384"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endParaRPr lang="en-US"/>
              </a:p>
            </p:txBody>
          </p:sp>
          <p:cxnSp>
            <p:nvCxnSpPr>
              <p:cNvPr id="280680" name="AutoShape 104"/>
              <p:cNvCxnSpPr>
                <a:cxnSpLocks noChangeShapeType="1"/>
                <a:stCxn id="280624" idx="6"/>
                <a:endCxn id="280679" idx="1"/>
              </p:cNvCxnSpPr>
              <p:nvPr/>
            </p:nvCxnSpPr>
            <p:spPr bwMode="auto">
              <a:xfrm>
                <a:off x="2527" y="2403"/>
                <a:ext cx="109" cy="400"/>
              </a:xfrm>
              <a:prstGeom prst="bentConnector2">
                <a:avLst/>
              </a:prstGeom>
              <a:noFill/>
              <a:ln w="12700">
                <a:solidFill>
                  <a:schemeClr val="tx1"/>
                </a:solidFill>
                <a:miter lim="800000"/>
                <a:headEnd type="none" w="lg" len="lg"/>
                <a:tailEnd type="none" w="lg" len="lg"/>
              </a:ln>
              <a:effectLst/>
            </p:spPr>
          </p:cxnSp>
          <p:sp>
            <p:nvSpPr>
              <p:cNvPr id="280682" name="Text Box 106"/>
              <p:cNvSpPr txBox="1">
                <a:spLocks noChangeArrowheads="1"/>
              </p:cNvSpPr>
              <p:nvPr/>
            </p:nvSpPr>
            <p:spPr bwMode="auto">
              <a:xfrm>
                <a:off x="939" y="2537"/>
                <a:ext cx="581" cy="231"/>
              </a:xfrm>
              <a:prstGeom prst="rect">
                <a:avLst/>
              </a:prstGeom>
              <a:noFill/>
              <a:ln w="12700">
                <a:noFill/>
                <a:miter lim="800000"/>
                <a:headEnd type="none" w="lg" len="lg"/>
                <a:tailEnd type="none" w="lg" len="lg"/>
              </a:ln>
              <a:effectLst/>
            </p:spPr>
            <p:txBody>
              <a:bodyPr wrap="none">
                <a:spAutoFit/>
              </a:bodyPr>
              <a:lstStyle/>
              <a:p>
                <a:r>
                  <a:rPr lang="en-US"/>
                  <a:t>+   </a:t>
                </a:r>
                <a:r>
                  <a:rPr lang="en-US" b="1"/>
                  <a:t>v</a:t>
                </a:r>
                <a:r>
                  <a:rPr lang="en-US" b="1" baseline="-25000"/>
                  <a:t>1  </a:t>
                </a:r>
                <a:r>
                  <a:rPr lang="en-US"/>
                  <a:t> –</a:t>
                </a:r>
              </a:p>
            </p:txBody>
          </p:sp>
          <p:sp>
            <p:nvSpPr>
              <p:cNvPr id="280683" name="Text Box 107"/>
              <p:cNvSpPr txBox="1">
                <a:spLocks noChangeArrowheads="1"/>
              </p:cNvSpPr>
              <p:nvPr/>
            </p:nvSpPr>
            <p:spPr bwMode="auto">
              <a:xfrm>
                <a:off x="2744" y="2540"/>
                <a:ext cx="236" cy="923"/>
              </a:xfrm>
              <a:prstGeom prst="rect">
                <a:avLst/>
              </a:prstGeom>
              <a:noFill/>
              <a:ln w="12700">
                <a:noFill/>
                <a:miter lim="800000"/>
                <a:headEnd type="none" w="lg" len="lg"/>
                <a:tailEnd type="none" w="lg" len="lg"/>
              </a:ln>
              <a:effectLst/>
            </p:spPr>
            <p:txBody>
              <a:bodyPr wrap="none">
                <a:spAutoFit/>
              </a:bodyPr>
              <a:lstStyle/>
              <a:p>
                <a:r>
                  <a:rPr lang="en-US"/>
                  <a:t>+</a:t>
                </a:r>
              </a:p>
              <a:p>
                <a:endParaRPr lang="en-US"/>
              </a:p>
              <a:p>
                <a:r>
                  <a:rPr lang="en-US" b="1"/>
                  <a:t>v</a:t>
                </a:r>
                <a:r>
                  <a:rPr lang="en-US" b="1" baseline="-25000"/>
                  <a:t>3</a:t>
                </a:r>
              </a:p>
              <a:p>
                <a:endParaRPr lang="en-US"/>
              </a:p>
              <a:p>
                <a:r>
                  <a:rPr lang="en-US"/>
                  <a:t>–</a:t>
                </a:r>
              </a:p>
            </p:txBody>
          </p:sp>
          <p:sp>
            <p:nvSpPr>
              <p:cNvPr id="280684" name="Text Box 108"/>
              <p:cNvSpPr txBox="1">
                <a:spLocks noChangeArrowheads="1"/>
              </p:cNvSpPr>
              <p:nvPr/>
            </p:nvSpPr>
            <p:spPr bwMode="auto">
              <a:xfrm>
                <a:off x="1771" y="1872"/>
                <a:ext cx="581" cy="231"/>
              </a:xfrm>
              <a:prstGeom prst="rect">
                <a:avLst/>
              </a:prstGeom>
              <a:noFill/>
              <a:ln w="12700">
                <a:noFill/>
                <a:miter lim="800000"/>
                <a:headEnd type="none" w="lg" len="lg"/>
                <a:tailEnd type="none" w="lg" len="lg"/>
              </a:ln>
              <a:effectLst/>
            </p:spPr>
            <p:txBody>
              <a:bodyPr wrap="none">
                <a:spAutoFit/>
              </a:bodyPr>
              <a:lstStyle/>
              <a:p>
                <a:r>
                  <a:rPr lang="en-US">
                    <a:solidFill>
                      <a:srgbClr val="800000"/>
                    </a:solidFill>
                  </a:rPr>
                  <a:t>+   </a:t>
                </a:r>
                <a:r>
                  <a:rPr lang="en-US" b="1">
                    <a:solidFill>
                      <a:srgbClr val="800000"/>
                    </a:solidFill>
                  </a:rPr>
                  <a:t>v</a:t>
                </a:r>
                <a:r>
                  <a:rPr lang="en-US" b="1" baseline="-25000">
                    <a:solidFill>
                      <a:srgbClr val="800000"/>
                    </a:solidFill>
                  </a:rPr>
                  <a:t>2  </a:t>
                </a:r>
                <a:r>
                  <a:rPr lang="en-US">
                    <a:solidFill>
                      <a:srgbClr val="800000"/>
                    </a:solidFill>
                  </a:rPr>
                  <a:t> –</a:t>
                </a:r>
              </a:p>
            </p:txBody>
          </p:sp>
        </p:grpSp>
      </p:grpSp>
      <p:sp>
        <p:nvSpPr>
          <p:cNvPr id="280692" name="Freeform 116"/>
          <p:cNvSpPr>
            <a:spLocks/>
          </p:cNvSpPr>
          <p:nvPr/>
        </p:nvSpPr>
        <p:spPr bwMode="auto">
          <a:xfrm>
            <a:off x="1349375" y="3827463"/>
            <a:ext cx="1752600" cy="1155700"/>
          </a:xfrm>
          <a:custGeom>
            <a:avLst/>
            <a:gdLst/>
            <a:ahLst/>
            <a:cxnLst>
              <a:cxn ang="0">
                <a:pos x="1168" y="104"/>
              </a:cxn>
              <a:cxn ang="0">
                <a:pos x="1168" y="632"/>
              </a:cxn>
              <a:cxn ang="0">
                <a:pos x="256" y="680"/>
              </a:cxn>
              <a:cxn ang="0">
                <a:pos x="112" y="104"/>
              </a:cxn>
              <a:cxn ang="0">
                <a:pos x="928" y="56"/>
              </a:cxn>
            </a:cxnLst>
            <a:rect l="0" t="0" r="r" b="b"/>
            <a:pathLst>
              <a:path w="1320" h="768">
                <a:moveTo>
                  <a:pt x="1168" y="104"/>
                </a:moveTo>
                <a:cubicBezTo>
                  <a:pt x="1244" y="320"/>
                  <a:pt x="1320" y="536"/>
                  <a:pt x="1168" y="632"/>
                </a:cubicBezTo>
                <a:cubicBezTo>
                  <a:pt x="1016" y="728"/>
                  <a:pt x="432" y="768"/>
                  <a:pt x="256" y="680"/>
                </a:cubicBezTo>
                <a:cubicBezTo>
                  <a:pt x="80" y="592"/>
                  <a:pt x="0" y="208"/>
                  <a:pt x="112" y="104"/>
                </a:cubicBezTo>
                <a:cubicBezTo>
                  <a:pt x="224" y="0"/>
                  <a:pt x="576" y="28"/>
                  <a:pt x="928" y="56"/>
                </a:cubicBezTo>
              </a:path>
            </a:pathLst>
          </a:custGeom>
          <a:noFill/>
          <a:ln w="31750" cap="flat" cmpd="sng">
            <a:solidFill>
              <a:srgbClr val="800000"/>
            </a:solidFill>
            <a:prstDash val="solid"/>
            <a:round/>
            <a:headEnd type="none" w="lg" len="lg"/>
            <a:tailEnd type="stealth" w="lg" len="lg"/>
          </a:ln>
          <a:effectLst/>
        </p:spPr>
        <p:txBody>
          <a:bodyPr/>
          <a:lstStyle/>
          <a:p>
            <a:endParaRPr lang="en-US"/>
          </a:p>
        </p:txBody>
      </p:sp>
      <p:sp>
        <p:nvSpPr>
          <p:cNvPr id="280693" name="Text Box 117"/>
          <p:cNvSpPr txBox="1">
            <a:spLocks noChangeArrowheads="1"/>
          </p:cNvSpPr>
          <p:nvPr/>
        </p:nvSpPr>
        <p:spPr bwMode="auto">
          <a:xfrm>
            <a:off x="4267200" y="4953000"/>
            <a:ext cx="4222750" cy="1203325"/>
          </a:xfrm>
          <a:prstGeom prst="rect">
            <a:avLst/>
          </a:prstGeom>
          <a:solidFill>
            <a:srgbClr val="8495A9">
              <a:alpha val="50000"/>
            </a:srgbClr>
          </a:solidFill>
          <a:ln w="12700">
            <a:solidFill>
              <a:schemeClr val="tx1"/>
            </a:solidFill>
            <a:miter lim="800000"/>
            <a:headEnd type="none" w="lg" len="lg"/>
            <a:tailEnd type="none" w="lg" len="lg"/>
          </a:ln>
          <a:effectLst/>
        </p:spPr>
        <p:txBody>
          <a:bodyPr>
            <a:spAutoFit/>
          </a:bodyPr>
          <a:lstStyle/>
          <a:p>
            <a:pPr algn="l"/>
            <a:r>
              <a:rPr lang="en-US" b="1" u="sng"/>
              <a:t>Source</a:t>
            </a:r>
            <a:r>
              <a:rPr lang="en-US"/>
              <a:t>: loop travels from </a:t>
            </a:r>
            <a:r>
              <a:rPr lang="en-US" b="1"/>
              <a:t>– to +</a:t>
            </a:r>
            <a:r>
              <a:rPr lang="en-US"/>
              <a:t> terminals</a:t>
            </a:r>
          </a:p>
          <a:p>
            <a:pPr lvl="1" algn="l">
              <a:buFontTx/>
              <a:buChar char="•"/>
            </a:pPr>
            <a:r>
              <a:rPr lang="en-US"/>
              <a:t> Sources have </a:t>
            </a:r>
            <a:r>
              <a:rPr lang="en-US" b="1"/>
              <a:t>negative</a:t>
            </a:r>
            <a:r>
              <a:rPr lang="en-US"/>
              <a:t> voltage</a:t>
            </a:r>
          </a:p>
          <a:p>
            <a:pPr algn="l"/>
            <a:r>
              <a:rPr lang="en-US" b="1" u="sng"/>
              <a:t>Load</a:t>
            </a:r>
            <a:r>
              <a:rPr lang="en-US"/>
              <a:t>: loop travels from </a:t>
            </a:r>
            <a:r>
              <a:rPr lang="en-US" b="1"/>
              <a:t>+ to –</a:t>
            </a:r>
            <a:r>
              <a:rPr lang="en-US"/>
              <a:t> terminals</a:t>
            </a:r>
          </a:p>
          <a:p>
            <a:pPr lvl="1" algn="l">
              <a:buFontTx/>
              <a:buChar char="•"/>
            </a:pPr>
            <a:r>
              <a:rPr lang="en-US"/>
              <a:t> Loads have </a:t>
            </a:r>
            <a:r>
              <a:rPr lang="en-US" b="1"/>
              <a:t>positive</a:t>
            </a:r>
            <a:r>
              <a:rPr lang="en-US"/>
              <a:t> voltage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Date Placeholder 4"/>
          <p:cNvSpPr>
            <a:spLocks noGrp="1"/>
          </p:cNvSpPr>
          <p:nvPr>
            <p:ph type="dt" sz="half" idx="10"/>
          </p:nvPr>
        </p:nvSpPr>
        <p:spPr/>
        <p:txBody>
          <a:bodyPr/>
          <a:lstStyle/>
          <a:p>
            <a:r>
              <a:rPr lang="en-US"/>
              <a:t>ECEN 301</a:t>
            </a:r>
          </a:p>
        </p:txBody>
      </p:sp>
      <p:sp>
        <p:nvSpPr>
          <p:cNvPr id="42" name="Footer Placeholder 5"/>
          <p:cNvSpPr>
            <a:spLocks noGrp="1"/>
          </p:cNvSpPr>
          <p:nvPr>
            <p:ph type="ftr" sz="quarter" idx="11"/>
          </p:nvPr>
        </p:nvSpPr>
        <p:spPr/>
        <p:txBody>
          <a:bodyPr/>
          <a:lstStyle/>
          <a:p>
            <a:r>
              <a:rPr lang="en-US"/>
              <a:t>Discussion #2 – Kirchhoff’s Laws</a:t>
            </a:r>
          </a:p>
        </p:txBody>
      </p:sp>
      <p:sp>
        <p:nvSpPr>
          <p:cNvPr id="43" name="Slide Number Placeholder 6"/>
          <p:cNvSpPr>
            <a:spLocks noGrp="1"/>
          </p:cNvSpPr>
          <p:nvPr>
            <p:ph type="sldNum" sz="quarter" idx="12"/>
          </p:nvPr>
        </p:nvSpPr>
        <p:spPr/>
        <p:txBody>
          <a:bodyPr/>
          <a:lstStyle/>
          <a:p>
            <a:pPr lvl="1"/>
            <a:fld id="{EE82C64A-2677-4CFE-AE0F-E3DB7096AF72}" type="slidenum">
              <a:rPr lang="en-US"/>
              <a:pPr lvl="1"/>
              <a:t>28</a:t>
            </a:fld>
            <a:endParaRPr lang="en-US"/>
          </a:p>
        </p:txBody>
      </p:sp>
      <p:sp>
        <p:nvSpPr>
          <p:cNvPr id="287746" name="Rectangle 2"/>
          <p:cNvSpPr>
            <a:spLocks noGrp="1" noChangeArrowheads="1"/>
          </p:cNvSpPr>
          <p:nvPr>
            <p:ph type="title"/>
          </p:nvPr>
        </p:nvSpPr>
        <p:spPr/>
        <p:txBody>
          <a:bodyPr/>
          <a:lstStyle/>
          <a:p>
            <a:r>
              <a:rPr lang="en-US"/>
              <a:t>Kirchhoff’s Voltage Law (KVL)</a:t>
            </a:r>
          </a:p>
        </p:txBody>
      </p:sp>
      <p:sp>
        <p:nvSpPr>
          <p:cNvPr id="287747" name="Rectangle 3"/>
          <p:cNvSpPr>
            <a:spLocks noGrp="1" noChangeArrowheads="1"/>
          </p:cNvSpPr>
          <p:nvPr>
            <p:ph type="body" sz="half" idx="1"/>
          </p:nvPr>
        </p:nvSpPr>
        <p:spPr>
          <a:xfrm>
            <a:off x="406400" y="1333500"/>
            <a:ext cx="7594600" cy="1409700"/>
          </a:xfrm>
        </p:spPr>
        <p:txBody>
          <a:bodyPr/>
          <a:lstStyle/>
          <a:p>
            <a:r>
              <a:rPr lang="en-US" sz="2800" b="1"/>
              <a:t>Example3</a:t>
            </a:r>
            <a:r>
              <a:rPr lang="en-US" sz="2800"/>
              <a:t>: using KVL, find </a:t>
            </a:r>
            <a:r>
              <a:rPr lang="en-US" sz="2800" b="1"/>
              <a:t>v</a:t>
            </a:r>
            <a:r>
              <a:rPr lang="en-US" sz="2800" b="1" baseline="-25000"/>
              <a:t>2</a:t>
            </a:r>
            <a:r>
              <a:rPr lang="en-US" sz="2800" b="1"/>
              <a:t> </a:t>
            </a:r>
          </a:p>
          <a:p>
            <a:pPr lvl="1"/>
            <a:r>
              <a:rPr lang="en-US" sz="2400" b="1"/>
              <a:t>v</a:t>
            </a:r>
            <a:r>
              <a:rPr lang="en-US" sz="2400" b="1" baseline="-25000"/>
              <a:t>s1</a:t>
            </a:r>
            <a:r>
              <a:rPr lang="en-US" sz="2400"/>
              <a:t> = 12V, </a:t>
            </a:r>
            <a:r>
              <a:rPr lang="en-US" sz="2400" b="1"/>
              <a:t>v</a:t>
            </a:r>
            <a:r>
              <a:rPr lang="en-US" sz="2400" b="1" baseline="-25000"/>
              <a:t>1</a:t>
            </a:r>
            <a:r>
              <a:rPr lang="en-US" sz="2400"/>
              <a:t> = 6V, </a:t>
            </a:r>
            <a:r>
              <a:rPr lang="en-US" sz="2400" b="1"/>
              <a:t>v</a:t>
            </a:r>
            <a:r>
              <a:rPr lang="en-US" sz="2400" b="1" baseline="-25000"/>
              <a:t>3</a:t>
            </a:r>
            <a:r>
              <a:rPr lang="en-US" sz="2400"/>
              <a:t> = 1V</a:t>
            </a:r>
          </a:p>
        </p:txBody>
      </p:sp>
      <p:grpSp>
        <p:nvGrpSpPr>
          <p:cNvPr id="287748" name="Group 4"/>
          <p:cNvGrpSpPr>
            <a:grpSpLocks/>
          </p:cNvGrpSpPr>
          <p:nvPr/>
        </p:nvGrpSpPr>
        <p:grpSpPr bwMode="auto">
          <a:xfrm>
            <a:off x="30163" y="2362200"/>
            <a:ext cx="4357687" cy="3124200"/>
            <a:chOff x="235" y="1872"/>
            <a:chExt cx="2745" cy="1968"/>
          </a:xfrm>
        </p:grpSpPr>
        <p:grpSp>
          <p:nvGrpSpPr>
            <p:cNvPr id="287749" name="Group 5"/>
            <p:cNvGrpSpPr>
              <a:grpSpLocks/>
            </p:cNvGrpSpPr>
            <p:nvPr/>
          </p:nvGrpSpPr>
          <p:grpSpPr bwMode="auto">
            <a:xfrm>
              <a:off x="235" y="2869"/>
              <a:ext cx="657" cy="328"/>
              <a:chOff x="1558" y="2299"/>
              <a:chExt cx="657" cy="328"/>
            </a:xfrm>
          </p:grpSpPr>
          <p:sp>
            <p:nvSpPr>
              <p:cNvPr id="287750" name="Text Box 6"/>
              <p:cNvSpPr txBox="1">
                <a:spLocks noChangeArrowheads="1"/>
              </p:cNvSpPr>
              <p:nvPr/>
            </p:nvSpPr>
            <p:spPr bwMode="auto">
              <a:xfrm>
                <a:off x="1558" y="2365"/>
                <a:ext cx="324"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s1</a:t>
                </a:r>
                <a:endParaRPr lang="en-US" sz="2000" b="1"/>
              </a:p>
            </p:txBody>
          </p:sp>
          <p:sp>
            <p:nvSpPr>
              <p:cNvPr id="287751" name="Oval 7"/>
              <p:cNvSpPr>
                <a:spLocks noChangeArrowheads="1"/>
              </p:cNvSpPr>
              <p:nvPr/>
            </p:nvSpPr>
            <p:spPr bwMode="auto">
              <a:xfrm>
                <a:off x="1883" y="2317"/>
                <a:ext cx="332" cy="310"/>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87752" name="Text Box 8"/>
              <p:cNvSpPr txBox="1">
                <a:spLocks noChangeArrowheads="1"/>
              </p:cNvSpPr>
              <p:nvPr/>
            </p:nvSpPr>
            <p:spPr bwMode="auto">
              <a:xfrm>
                <a:off x="1952" y="2299"/>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287753" name="Text Box 9"/>
              <p:cNvSpPr txBox="1">
                <a:spLocks noChangeArrowheads="1"/>
              </p:cNvSpPr>
              <p:nvPr/>
            </p:nvSpPr>
            <p:spPr bwMode="auto">
              <a:xfrm>
                <a:off x="1953" y="2361"/>
                <a:ext cx="188" cy="231"/>
              </a:xfrm>
              <a:prstGeom prst="rect">
                <a:avLst/>
              </a:prstGeom>
              <a:noFill/>
              <a:ln w="12700">
                <a:noFill/>
                <a:miter lim="800000"/>
                <a:headEnd type="none" w="lg" len="lg"/>
                <a:tailEnd type="none" w="lg" len="lg"/>
              </a:ln>
              <a:effectLst/>
            </p:spPr>
            <p:txBody>
              <a:bodyPr wrap="none">
                <a:spAutoFit/>
              </a:bodyPr>
              <a:lstStyle/>
              <a:p>
                <a:r>
                  <a:rPr lang="en-US"/>
                  <a:t>_</a:t>
                </a:r>
              </a:p>
            </p:txBody>
          </p:sp>
        </p:grpSp>
        <p:grpSp>
          <p:nvGrpSpPr>
            <p:cNvPr id="287754" name="Group 10"/>
            <p:cNvGrpSpPr>
              <a:grpSpLocks/>
            </p:cNvGrpSpPr>
            <p:nvPr/>
          </p:nvGrpSpPr>
          <p:grpSpPr bwMode="auto">
            <a:xfrm>
              <a:off x="410" y="1872"/>
              <a:ext cx="2570" cy="1968"/>
              <a:chOff x="410" y="1872"/>
              <a:chExt cx="2570" cy="1968"/>
            </a:xfrm>
          </p:grpSpPr>
          <p:cxnSp>
            <p:nvCxnSpPr>
              <p:cNvPr id="287755" name="AutoShape 11"/>
              <p:cNvCxnSpPr>
                <a:cxnSpLocks noChangeShapeType="1"/>
                <a:stCxn id="287752" idx="0"/>
                <a:endCxn id="287771" idx="1"/>
              </p:cNvCxnSpPr>
              <p:nvPr/>
            </p:nvCxnSpPr>
            <p:spPr bwMode="auto">
              <a:xfrm rot="16200000">
                <a:off x="631" y="2492"/>
                <a:ext cx="474" cy="280"/>
              </a:xfrm>
              <a:prstGeom prst="bentConnector2">
                <a:avLst/>
              </a:prstGeom>
              <a:noFill/>
              <a:ln w="12700">
                <a:solidFill>
                  <a:schemeClr val="tx1"/>
                </a:solidFill>
                <a:miter lim="800000"/>
                <a:headEnd type="none" w="lg" len="lg"/>
                <a:tailEnd type="none" w="lg" len="lg"/>
              </a:ln>
              <a:effectLst/>
            </p:spPr>
          </p:cxnSp>
          <p:sp>
            <p:nvSpPr>
              <p:cNvPr id="287756" name="Oval 12"/>
              <p:cNvSpPr>
                <a:spLocks noChangeArrowheads="1"/>
              </p:cNvSpPr>
              <p:nvPr/>
            </p:nvSpPr>
            <p:spPr bwMode="auto">
              <a:xfrm>
                <a:off x="1544" y="2355"/>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87757" name="AutoShape 13"/>
              <p:cNvCxnSpPr>
                <a:cxnSpLocks noChangeShapeType="1"/>
                <a:stCxn id="287751" idx="4"/>
                <a:endCxn id="287758" idx="2"/>
              </p:cNvCxnSpPr>
              <p:nvPr/>
            </p:nvCxnSpPr>
            <p:spPr bwMode="auto">
              <a:xfrm rot="16200000" flipH="1">
                <a:off x="997" y="2926"/>
                <a:ext cx="365" cy="907"/>
              </a:xfrm>
              <a:prstGeom prst="bentConnector2">
                <a:avLst/>
              </a:prstGeom>
              <a:noFill/>
              <a:ln w="12700">
                <a:solidFill>
                  <a:schemeClr val="tx1"/>
                </a:solidFill>
                <a:miter lim="800000"/>
                <a:headEnd type="none" w="lg" len="lg"/>
                <a:tailEnd type="none" w="lg" len="lg"/>
              </a:ln>
              <a:effectLst/>
            </p:spPr>
          </p:cxnSp>
          <p:sp>
            <p:nvSpPr>
              <p:cNvPr id="287758" name="Oval 14"/>
              <p:cNvSpPr>
                <a:spLocks noChangeArrowheads="1"/>
              </p:cNvSpPr>
              <p:nvPr/>
            </p:nvSpPr>
            <p:spPr bwMode="auto">
              <a:xfrm>
                <a:off x="1633" y="3523"/>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87759" name="AutoShape 15"/>
              <p:cNvCxnSpPr>
                <a:cxnSpLocks noChangeShapeType="1"/>
                <a:stCxn id="287773" idx="3"/>
                <a:endCxn id="287761" idx="4"/>
              </p:cNvCxnSpPr>
              <p:nvPr/>
            </p:nvCxnSpPr>
            <p:spPr bwMode="auto">
              <a:xfrm flipV="1">
                <a:off x="2245" y="2441"/>
                <a:ext cx="241" cy="99"/>
              </a:xfrm>
              <a:prstGeom prst="bentConnector2">
                <a:avLst/>
              </a:prstGeom>
              <a:noFill/>
              <a:ln w="12700">
                <a:solidFill>
                  <a:schemeClr val="tx1"/>
                </a:solidFill>
                <a:miter lim="800000"/>
                <a:headEnd type="none" w="lg" len="lg"/>
                <a:tailEnd type="none" w="lg" len="lg"/>
              </a:ln>
              <a:effectLst/>
            </p:spPr>
          </p:cxnSp>
          <p:cxnSp>
            <p:nvCxnSpPr>
              <p:cNvPr id="287760" name="AutoShape 16"/>
              <p:cNvCxnSpPr>
                <a:cxnSpLocks noChangeShapeType="1"/>
                <a:stCxn id="287758" idx="6"/>
                <a:endCxn id="287777" idx="3"/>
              </p:cNvCxnSpPr>
              <p:nvPr/>
            </p:nvCxnSpPr>
            <p:spPr bwMode="auto">
              <a:xfrm flipV="1">
                <a:off x="1716" y="3187"/>
                <a:ext cx="920" cy="375"/>
              </a:xfrm>
              <a:prstGeom prst="bentConnector2">
                <a:avLst/>
              </a:prstGeom>
              <a:noFill/>
              <a:ln w="12700">
                <a:solidFill>
                  <a:schemeClr val="tx1"/>
                </a:solidFill>
                <a:miter lim="800000"/>
                <a:headEnd type="none" w="lg" len="lg"/>
                <a:tailEnd type="none" w="lg" len="lg"/>
              </a:ln>
              <a:effectLst/>
            </p:spPr>
          </p:cxnSp>
          <p:sp>
            <p:nvSpPr>
              <p:cNvPr id="287761" name="Oval 17"/>
              <p:cNvSpPr>
                <a:spLocks noChangeArrowheads="1"/>
              </p:cNvSpPr>
              <p:nvPr/>
            </p:nvSpPr>
            <p:spPr bwMode="auto">
              <a:xfrm>
                <a:off x="2444" y="2364"/>
                <a:ext cx="83" cy="77"/>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87762" name="AutoShape 18"/>
              <p:cNvCxnSpPr>
                <a:cxnSpLocks noChangeShapeType="1"/>
                <a:stCxn id="287771" idx="3"/>
                <a:endCxn id="287756" idx="2"/>
              </p:cNvCxnSpPr>
              <p:nvPr/>
            </p:nvCxnSpPr>
            <p:spPr bwMode="auto">
              <a:xfrm flipV="1">
                <a:off x="1392" y="2394"/>
                <a:ext cx="152" cy="1"/>
              </a:xfrm>
              <a:prstGeom prst="straightConnector1">
                <a:avLst/>
              </a:prstGeom>
              <a:noFill/>
              <a:ln w="12700">
                <a:solidFill>
                  <a:schemeClr val="tx1"/>
                </a:solidFill>
                <a:round/>
                <a:headEnd type="none" w="lg" len="lg"/>
                <a:tailEnd type="none" w="lg" len="lg"/>
              </a:ln>
              <a:effectLst/>
            </p:spPr>
          </p:cxnSp>
          <p:sp>
            <p:nvSpPr>
              <p:cNvPr id="287763" name="Line 19"/>
              <p:cNvSpPr>
                <a:spLocks noChangeShapeType="1"/>
              </p:cNvSpPr>
              <p:nvPr/>
            </p:nvSpPr>
            <p:spPr bwMode="auto">
              <a:xfrm flipV="1">
                <a:off x="630" y="2432"/>
                <a:ext cx="0" cy="340"/>
              </a:xfrm>
              <a:prstGeom prst="line">
                <a:avLst/>
              </a:prstGeom>
              <a:noFill/>
              <a:ln w="12700">
                <a:solidFill>
                  <a:schemeClr val="tx1"/>
                </a:solidFill>
                <a:round/>
                <a:headEnd type="none" w="lg" len="lg"/>
                <a:tailEnd type="stealth" w="lg" len="lg"/>
              </a:ln>
              <a:effectLst/>
            </p:spPr>
            <p:txBody>
              <a:bodyPr/>
              <a:lstStyle/>
              <a:p>
                <a:endParaRPr lang="en-US"/>
              </a:p>
            </p:txBody>
          </p:sp>
          <p:sp>
            <p:nvSpPr>
              <p:cNvPr id="287764" name="Text Box 20"/>
              <p:cNvSpPr txBox="1">
                <a:spLocks noChangeArrowheads="1"/>
              </p:cNvSpPr>
              <p:nvPr/>
            </p:nvSpPr>
            <p:spPr bwMode="auto">
              <a:xfrm>
                <a:off x="410" y="2474"/>
                <a:ext cx="156" cy="231"/>
              </a:xfrm>
              <a:prstGeom prst="rect">
                <a:avLst/>
              </a:prstGeom>
              <a:noFill/>
              <a:ln w="12700">
                <a:noFill/>
                <a:miter lim="800000"/>
                <a:headEnd type="none" w="lg" len="lg"/>
                <a:tailEnd type="none" w="lg" len="lg"/>
              </a:ln>
              <a:effectLst/>
            </p:spPr>
            <p:txBody>
              <a:bodyPr wrap="none">
                <a:spAutoFit/>
              </a:bodyPr>
              <a:lstStyle/>
              <a:p>
                <a:r>
                  <a:rPr lang="en-US" b="1" i="1"/>
                  <a:t>i</a:t>
                </a:r>
                <a:endParaRPr lang="en-US" b="1" i="1" baseline="-25000"/>
              </a:p>
            </p:txBody>
          </p:sp>
          <p:grpSp>
            <p:nvGrpSpPr>
              <p:cNvPr id="287765" name="Group 21"/>
              <p:cNvGrpSpPr>
                <a:grpSpLocks/>
              </p:cNvGrpSpPr>
              <p:nvPr/>
            </p:nvGrpSpPr>
            <p:grpSpPr bwMode="auto">
              <a:xfrm>
                <a:off x="1528" y="3600"/>
                <a:ext cx="288" cy="240"/>
                <a:chOff x="1676" y="3447"/>
                <a:chExt cx="288" cy="240"/>
              </a:xfrm>
            </p:grpSpPr>
            <p:grpSp>
              <p:nvGrpSpPr>
                <p:cNvPr id="287766" name="Group 22"/>
                <p:cNvGrpSpPr>
                  <a:grpSpLocks/>
                </p:cNvGrpSpPr>
                <p:nvPr/>
              </p:nvGrpSpPr>
              <p:grpSpPr bwMode="auto">
                <a:xfrm>
                  <a:off x="1676" y="3591"/>
                  <a:ext cx="288" cy="96"/>
                  <a:chOff x="1215" y="3591"/>
                  <a:chExt cx="288" cy="96"/>
                </a:xfrm>
              </p:grpSpPr>
              <p:sp>
                <p:nvSpPr>
                  <p:cNvPr id="287767" name="Line 23"/>
                  <p:cNvSpPr>
                    <a:spLocks noChangeShapeType="1"/>
                  </p:cNvSpPr>
                  <p:nvPr/>
                </p:nvSpPr>
                <p:spPr bwMode="auto">
                  <a:xfrm>
                    <a:off x="1215" y="3591"/>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287768" name="Line 24"/>
                  <p:cNvSpPr>
                    <a:spLocks noChangeShapeType="1"/>
                  </p:cNvSpPr>
                  <p:nvPr/>
                </p:nvSpPr>
                <p:spPr bwMode="auto">
                  <a:xfrm>
                    <a:off x="1257" y="3639"/>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287769" name="Line 25"/>
                  <p:cNvSpPr>
                    <a:spLocks noChangeShapeType="1"/>
                  </p:cNvSpPr>
                  <p:nvPr/>
                </p:nvSpPr>
                <p:spPr bwMode="auto">
                  <a:xfrm>
                    <a:off x="1305" y="3687"/>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287770" name="Line 26"/>
                <p:cNvSpPr>
                  <a:spLocks noChangeShapeType="1"/>
                </p:cNvSpPr>
                <p:nvPr/>
              </p:nvSpPr>
              <p:spPr bwMode="auto">
                <a:xfrm flipV="1">
                  <a:off x="1818" y="3447"/>
                  <a:ext cx="0" cy="144"/>
                </a:xfrm>
                <a:prstGeom prst="line">
                  <a:avLst/>
                </a:prstGeom>
                <a:noFill/>
                <a:ln w="12700">
                  <a:solidFill>
                    <a:schemeClr val="tx1"/>
                  </a:solidFill>
                  <a:round/>
                  <a:headEnd type="none" w="lg" len="lg"/>
                  <a:tailEnd type="none" w="lg" len="lg"/>
                </a:ln>
                <a:effectLst/>
              </p:spPr>
              <p:txBody>
                <a:bodyPr/>
                <a:lstStyle/>
                <a:p>
                  <a:endParaRPr lang="en-US"/>
                </a:p>
              </p:txBody>
            </p:sp>
          </p:grpSp>
          <p:sp>
            <p:nvSpPr>
              <p:cNvPr id="287771" name="Rectangle 27"/>
              <p:cNvSpPr>
                <a:spLocks noChangeArrowheads="1"/>
              </p:cNvSpPr>
              <p:nvPr/>
            </p:nvSpPr>
            <p:spPr bwMode="auto">
              <a:xfrm>
                <a:off x="1008" y="2287"/>
                <a:ext cx="384"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endParaRPr lang="en-US"/>
              </a:p>
            </p:txBody>
          </p:sp>
          <p:sp>
            <p:nvSpPr>
              <p:cNvPr id="287772" name="Rectangle 28"/>
              <p:cNvSpPr>
                <a:spLocks noChangeArrowheads="1"/>
              </p:cNvSpPr>
              <p:nvPr/>
            </p:nvSpPr>
            <p:spPr bwMode="auto">
              <a:xfrm>
                <a:off x="1861" y="2139"/>
                <a:ext cx="384"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endParaRPr lang="en-US"/>
              </a:p>
            </p:txBody>
          </p:sp>
          <p:sp>
            <p:nvSpPr>
              <p:cNvPr id="287773" name="Rectangle 29"/>
              <p:cNvSpPr>
                <a:spLocks noChangeArrowheads="1"/>
              </p:cNvSpPr>
              <p:nvPr/>
            </p:nvSpPr>
            <p:spPr bwMode="auto">
              <a:xfrm>
                <a:off x="1861" y="2432"/>
                <a:ext cx="384"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endParaRPr lang="en-US"/>
              </a:p>
            </p:txBody>
          </p:sp>
          <p:cxnSp>
            <p:nvCxnSpPr>
              <p:cNvPr id="287774" name="AutoShape 30"/>
              <p:cNvCxnSpPr>
                <a:cxnSpLocks noChangeShapeType="1"/>
                <a:stCxn id="287756" idx="0"/>
                <a:endCxn id="287772" idx="1"/>
              </p:cNvCxnSpPr>
              <p:nvPr/>
            </p:nvCxnSpPr>
            <p:spPr bwMode="auto">
              <a:xfrm rot="16200000">
                <a:off x="1670" y="2163"/>
                <a:ext cx="108" cy="275"/>
              </a:xfrm>
              <a:prstGeom prst="bentConnector2">
                <a:avLst/>
              </a:prstGeom>
              <a:noFill/>
              <a:ln w="12700">
                <a:solidFill>
                  <a:schemeClr val="tx1"/>
                </a:solidFill>
                <a:miter lim="800000"/>
                <a:headEnd type="none" w="lg" len="lg"/>
                <a:tailEnd type="none" w="lg" len="lg"/>
              </a:ln>
              <a:effectLst/>
            </p:spPr>
          </p:cxnSp>
          <p:cxnSp>
            <p:nvCxnSpPr>
              <p:cNvPr id="287775" name="AutoShape 31"/>
              <p:cNvCxnSpPr>
                <a:cxnSpLocks noChangeShapeType="1"/>
                <a:stCxn id="287756" idx="4"/>
                <a:endCxn id="287773" idx="1"/>
              </p:cNvCxnSpPr>
              <p:nvPr/>
            </p:nvCxnSpPr>
            <p:spPr bwMode="auto">
              <a:xfrm rot="16200000" flipH="1">
                <a:off x="1670" y="2348"/>
                <a:ext cx="108" cy="275"/>
              </a:xfrm>
              <a:prstGeom prst="bentConnector2">
                <a:avLst/>
              </a:prstGeom>
              <a:noFill/>
              <a:ln w="12700">
                <a:solidFill>
                  <a:schemeClr val="tx1"/>
                </a:solidFill>
                <a:miter lim="800000"/>
                <a:headEnd type="none" w="lg" len="lg"/>
                <a:tailEnd type="none" w="lg" len="lg"/>
              </a:ln>
              <a:effectLst/>
            </p:spPr>
          </p:cxnSp>
          <p:cxnSp>
            <p:nvCxnSpPr>
              <p:cNvPr id="287776" name="AutoShape 32"/>
              <p:cNvCxnSpPr>
                <a:cxnSpLocks noChangeShapeType="1"/>
                <a:stCxn id="287772" idx="3"/>
                <a:endCxn id="287761" idx="0"/>
              </p:cNvCxnSpPr>
              <p:nvPr/>
            </p:nvCxnSpPr>
            <p:spPr bwMode="auto">
              <a:xfrm>
                <a:off x="2245" y="2247"/>
                <a:ext cx="241" cy="117"/>
              </a:xfrm>
              <a:prstGeom prst="bentConnector2">
                <a:avLst/>
              </a:prstGeom>
              <a:noFill/>
              <a:ln w="12700">
                <a:solidFill>
                  <a:schemeClr val="tx1"/>
                </a:solidFill>
                <a:miter lim="800000"/>
                <a:headEnd type="none" w="lg" len="lg"/>
                <a:tailEnd type="none" w="lg" len="lg"/>
              </a:ln>
              <a:effectLst/>
            </p:spPr>
          </p:cxnSp>
          <p:sp>
            <p:nvSpPr>
              <p:cNvPr id="287777" name="Rectangle 33"/>
              <p:cNvSpPr>
                <a:spLocks noChangeArrowheads="1"/>
              </p:cNvSpPr>
              <p:nvPr/>
            </p:nvSpPr>
            <p:spPr bwMode="auto">
              <a:xfrm rot="5400000">
                <a:off x="2444" y="2887"/>
                <a:ext cx="384" cy="216"/>
              </a:xfrm>
              <a:prstGeom prst="rect">
                <a:avLst/>
              </a:prstGeom>
              <a:solidFill>
                <a:srgbClr val="8495A9"/>
              </a:solidFill>
              <a:ln w="12700">
                <a:solidFill>
                  <a:schemeClr val="tx1"/>
                </a:solidFill>
                <a:miter lim="800000"/>
                <a:headEnd type="none" w="lg" len="lg"/>
                <a:tailEnd type="none" w="lg" len="lg"/>
              </a:ln>
              <a:effectLst/>
            </p:spPr>
            <p:txBody>
              <a:bodyPr wrap="none" anchor="ctr"/>
              <a:lstStyle/>
              <a:p>
                <a:endParaRPr lang="en-US"/>
              </a:p>
            </p:txBody>
          </p:sp>
          <p:cxnSp>
            <p:nvCxnSpPr>
              <p:cNvPr id="287778" name="AutoShape 34"/>
              <p:cNvCxnSpPr>
                <a:cxnSpLocks noChangeShapeType="1"/>
                <a:stCxn id="287761" idx="6"/>
                <a:endCxn id="287777" idx="1"/>
              </p:cNvCxnSpPr>
              <p:nvPr/>
            </p:nvCxnSpPr>
            <p:spPr bwMode="auto">
              <a:xfrm>
                <a:off x="2527" y="2403"/>
                <a:ext cx="109" cy="400"/>
              </a:xfrm>
              <a:prstGeom prst="bentConnector2">
                <a:avLst/>
              </a:prstGeom>
              <a:noFill/>
              <a:ln w="12700">
                <a:solidFill>
                  <a:schemeClr val="tx1"/>
                </a:solidFill>
                <a:miter lim="800000"/>
                <a:headEnd type="none" w="lg" len="lg"/>
                <a:tailEnd type="none" w="lg" len="lg"/>
              </a:ln>
              <a:effectLst/>
            </p:spPr>
          </p:cxnSp>
          <p:sp>
            <p:nvSpPr>
              <p:cNvPr id="287779" name="Text Box 35"/>
              <p:cNvSpPr txBox="1">
                <a:spLocks noChangeArrowheads="1"/>
              </p:cNvSpPr>
              <p:nvPr/>
            </p:nvSpPr>
            <p:spPr bwMode="auto">
              <a:xfrm>
                <a:off x="939" y="2537"/>
                <a:ext cx="581" cy="231"/>
              </a:xfrm>
              <a:prstGeom prst="rect">
                <a:avLst/>
              </a:prstGeom>
              <a:noFill/>
              <a:ln w="12700">
                <a:noFill/>
                <a:miter lim="800000"/>
                <a:headEnd type="none" w="lg" len="lg"/>
                <a:tailEnd type="none" w="lg" len="lg"/>
              </a:ln>
              <a:effectLst/>
            </p:spPr>
            <p:txBody>
              <a:bodyPr wrap="none">
                <a:spAutoFit/>
              </a:bodyPr>
              <a:lstStyle/>
              <a:p>
                <a:r>
                  <a:rPr lang="en-US"/>
                  <a:t>+   </a:t>
                </a:r>
                <a:r>
                  <a:rPr lang="en-US" b="1"/>
                  <a:t>v</a:t>
                </a:r>
                <a:r>
                  <a:rPr lang="en-US" b="1" baseline="-25000"/>
                  <a:t>1  </a:t>
                </a:r>
                <a:r>
                  <a:rPr lang="en-US"/>
                  <a:t> –</a:t>
                </a:r>
              </a:p>
            </p:txBody>
          </p:sp>
          <p:sp>
            <p:nvSpPr>
              <p:cNvPr id="287780" name="Text Box 36"/>
              <p:cNvSpPr txBox="1">
                <a:spLocks noChangeArrowheads="1"/>
              </p:cNvSpPr>
              <p:nvPr/>
            </p:nvSpPr>
            <p:spPr bwMode="auto">
              <a:xfrm>
                <a:off x="2744" y="2540"/>
                <a:ext cx="236" cy="923"/>
              </a:xfrm>
              <a:prstGeom prst="rect">
                <a:avLst/>
              </a:prstGeom>
              <a:noFill/>
              <a:ln w="12700">
                <a:noFill/>
                <a:miter lim="800000"/>
                <a:headEnd type="none" w="lg" len="lg"/>
                <a:tailEnd type="none" w="lg" len="lg"/>
              </a:ln>
              <a:effectLst/>
            </p:spPr>
            <p:txBody>
              <a:bodyPr wrap="none">
                <a:spAutoFit/>
              </a:bodyPr>
              <a:lstStyle/>
              <a:p>
                <a:r>
                  <a:rPr lang="en-US"/>
                  <a:t>+</a:t>
                </a:r>
              </a:p>
              <a:p>
                <a:endParaRPr lang="en-US"/>
              </a:p>
              <a:p>
                <a:r>
                  <a:rPr lang="en-US" b="1"/>
                  <a:t>v</a:t>
                </a:r>
                <a:r>
                  <a:rPr lang="en-US" b="1" baseline="-25000"/>
                  <a:t>3</a:t>
                </a:r>
              </a:p>
              <a:p>
                <a:endParaRPr lang="en-US"/>
              </a:p>
              <a:p>
                <a:r>
                  <a:rPr lang="en-US"/>
                  <a:t>–</a:t>
                </a:r>
              </a:p>
            </p:txBody>
          </p:sp>
          <p:sp>
            <p:nvSpPr>
              <p:cNvPr id="287781" name="Text Box 37"/>
              <p:cNvSpPr txBox="1">
                <a:spLocks noChangeArrowheads="1"/>
              </p:cNvSpPr>
              <p:nvPr/>
            </p:nvSpPr>
            <p:spPr bwMode="auto">
              <a:xfrm>
                <a:off x="1771" y="1872"/>
                <a:ext cx="581" cy="231"/>
              </a:xfrm>
              <a:prstGeom prst="rect">
                <a:avLst/>
              </a:prstGeom>
              <a:noFill/>
              <a:ln w="12700">
                <a:noFill/>
                <a:miter lim="800000"/>
                <a:headEnd type="none" w="lg" len="lg"/>
                <a:tailEnd type="none" w="lg" len="lg"/>
              </a:ln>
              <a:effectLst/>
            </p:spPr>
            <p:txBody>
              <a:bodyPr wrap="none">
                <a:spAutoFit/>
              </a:bodyPr>
              <a:lstStyle/>
              <a:p>
                <a:r>
                  <a:rPr lang="en-US"/>
                  <a:t>+   </a:t>
                </a:r>
                <a:r>
                  <a:rPr lang="en-US" b="1"/>
                  <a:t>v</a:t>
                </a:r>
                <a:r>
                  <a:rPr lang="en-US" b="1" baseline="-25000"/>
                  <a:t>2  </a:t>
                </a:r>
                <a:r>
                  <a:rPr lang="en-US"/>
                  <a:t> –</a:t>
                </a:r>
              </a:p>
            </p:txBody>
          </p:sp>
        </p:grpSp>
      </p:grpSp>
      <p:graphicFrame>
        <p:nvGraphicFramePr>
          <p:cNvPr id="287782" name="Object 38"/>
          <p:cNvGraphicFramePr>
            <a:graphicFrameLocks noChangeAspect="1"/>
          </p:cNvGraphicFramePr>
          <p:nvPr>
            <p:ph sz="half" idx="2"/>
          </p:nvPr>
        </p:nvGraphicFramePr>
        <p:xfrm>
          <a:off x="4648200" y="3021013"/>
          <a:ext cx="3594100" cy="1731962"/>
        </p:xfrm>
        <a:graphic>
          <a:graphicData uri="http://schemas.openxmlformats.org/presentationml/2006/ole">
            <p:oleObj spid="_x0000_s287782" name="Equation" r:id="rId3" imgW="1790640" imgH="863280" progId="Equation.3">
              <p:embed/>
            </p:oleObj>
          </a:graphicData>
        </a:graphic>
      </p:graphicFrame>
      <p:sp>
        <p:nvSpPr>
          <p:cNvPr id="287783" name="Text Box 39"/>
          <p:cNvSpPr txBox="1">
            <a:spLocks noChangeArrowheads="1"/>
          </p:cNvSpPr>
          <p:nvPr/>
        </p:nvSpPr>
        <p:spPr bwMode="auto">
          <a:xfrm>
            <a:off x="2832100" y="5334000"/>
            <a:ext cx="5905500" cy="654050"/>
          </a:xfrm>
          <a:prstGeom prst="rect">
            <a:avLst/>
          </a:prstGeom>
          <a:solidFill>
            <a:srgbClr val="8495A9">
              <a:alpha val="50000"/>
            </a:srgbClr>
          </a:solidFill>
          <a:ln w="12700">
            <a:solidFill>
              <a:schemeClr val="tx1"/>
            </a:solidFill>
            <a:miter lim="800000"/>
            <a:headEnd type="none" w="lg" len="lg"/>
            <a:tailEnd type="none" w="lg" len="lg"/>
          </a:ln>
          <a:effectLst/>
        </p:spPr>
        <p:txBody>
          <a:bodyPr wrap="none">
            <a:spAutoFit/>
          </a:bodyPr>
          <a:lstStyle/>
          <a:p>
            <a:pPr algn="l"/>
            <a:r>
              <a:rPr lang="en-US" b="1"/>
              <a:t>NB</a:t>
            </a:r>
            <a:r>
              <a:rPr lang="en-US"/>
              <a:t>: </a:t>
            </a:r>
            <a:r>
              <a:rPr lang="en-US" b="1"/>
              <a:t>v</a:t>
            </a:r>
            <a:r>
              <a:rPr lang="en-US" b="1" baseline="-25000"/>
              <a:t>2</a:t>
            </a:r>
            <a:r>
              <a:rPr lang="en-US"/>
              <a:t> is the voltage across two elements in parallel branches.</a:t>
            </a:r>
          </a:p>
          <a:p>
            <a:pPr algn="l"/>
            <a:r>
              <a:rPr lang="en-US"/>
              <a:t>The voltage across both elements is the same: </a:t>
            </a:r>
            <a:r>
              <a:rPr lang="en-US" b="1"/>
              <a:t>v</a:t>
            </a:r>
            <a:r>
              <a:rPr lang="en-US" b="1" baseline="-25000"/>
              <a:t>2</a:t>
            </a:r>
          </a:p>
        </p:txBody>
      </p:sp>
      <p:sp>
        <p:nvSpPr>
          <p:cNvPr id="287784" name="Freeform 40"/>
          <p:cNvSpPr>
            <a:spLocks/>
          </p:cNvSpPr>
          <p:nvPr/>
        </p:nvSpPr>
        <p:spPr bwMode="auto">
          <a:xfrm>
            <a:off x="1349375" y="3827463"/>
            <a:ext cx="1752600" cy="1155700"/>
          </a:xfrm>
          <a:custGeom>
            <a:avLst/>
            <a:gdLst/>
            <a:ahLst/>
            <a:cxnLst>
              <a:cxn ang="0">
                <a:pos x="1168" y="104"/>
              </a:cxn>
              <a:cxn ang="0">
                <a:pos x="1168" y="632"/>
              </a:cxn>
              <a:cxn ang="0">
                <a:pos x="256" y="680"/>
              </a:cxn>
              <a:cxn ang="0">
                <a:pos x="112" y="104"/>
              </a:cxn>
              <a:cxn ang="0">
                <a:pos x="928" y="56"/>
              </a:cxn>
            </a:cxnLst>
            <a:rect l="0" t="0" r="r" b="b"/>
            <a:pathLst>
              <a:path w="1320" h="768">
                <a:moveTo>
                  <a:pt x="1168" y="104"/>
                </a:moveTo>
                <a:cubicBezTo>
                  <a:pt x="1244" y="320"/>
                  <a:pt x="1320" y="536"/>
                  <a:pt x="1168" y="632"/>
                </a:cubicBezTo>
                <a:cubicBezTo>
                  <a:pt x="1016" y="728"/>
                  <a:pt x="432" y="768"/>
                  <a:pt x="256" y="680"/>
                </a:cubicBezTo>
                <a:cubicBezTo>
                  <a:pt x="80" y="592"/>
                  <a:pt x="0" y="208"/>
                  <a:pt x="112" y="104"/>
                </a:cubicBezTo>
                <a:cubicBezTo>
                  <a:pt x="224" y="0"/>
                  <a:pt x="576" y="28"/>
                  <a:pt x="928" y="56"/>
                </a:cubicBezTo>
              </a:path>
            </a:pathLst>
          </a:custGeom>
          <a:noFill/>
          <a:ln w="31750" cap="flat" cmpd="sng">
            <a:solidFill>
              <a:srgbClr val="800000"/>
            </a:solidFill>
            <a:prstDash val="solid"/>
            <a:round/>
            <a:headEnd type="none" w="lg" len="lg"/>
            <a:tailEnd type="stealth" w="lg" len="lg"/>
          </a:ln>
          <a:effectLst/>
        </p:spPr>
        <p:txBody>
          <a:bodyPr/>
          <a:lstStyle/>
          <a:p>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Date Placeholder 4"/>
          <p:cNvSpPr>
            <a:spLocks noGrp="1"/>
          </p:cNvSpPr>
          <p:nvPr>
            <p:ph type="dt" sz="half" idx="10"/>
          </p:nvPr>
        </p:nvSpPr>
        <p:spPr/>
        <p:txBody>
          <a:bodyPr/>
          <a:lstStyle/>
          <a:p>
            <a:r>
              <a:rPr lang="en-US"/>
              <a:t>ECEN 301</a:t>
            </a:r>
          </a:p>
        </p:txBody>
      </p:sp>
      <p:sp>
        <p:nvSpPr>
          <p:cNvPr id="89" name="Footer Placeholder 5"/>
          <p:cNvSpPr>
            <a:spLocks noGrp="1"/>
          </p:cNvSpPr>
          <p:nvPr>
            <p:ph type="ftr" sz="quarter" idx="11"/>
          </p:nvPr>
        </p:nvSpPr>
        <p:spPr/>
        <p:txBody>
          <a:bodyPr/>
          <a:lstStyle/>
          <a:p>
            <a:r>
              <a:rPr lang="en-US"/>
              <a:t>Discussion #2 – Kirchhoff’s Laws</a:t>
            </a:r>
          </a:p>
        </p:txBody>
      </p:sp>
      <p:sp>
        <p:nvSpPr>
          <p:cNvPr id="90" name="Slide Number Placeholder 6"/>
          <p:cNvSpPr>
            <a:spLocks noGrp="1"/>
          </p:cNvSpPr>
          <p:nvPr>
            <p:ph type="sldNum" sz="quarter" idx="12"/>
          </p:nvPr>
        </p:nvSpPr>
        <p:spPr/>
        <p:txBody>
          <a:bodyPr/>
          <a:lstStyle/>
          <a:p>
            <a:pPr lvl="1"/>
            <a:fld id="{4FEE7977-E43F-4AD4-8DDE-CA59078D4925}" type="slidenum">
              <a:rPr lang="en-US"/>
              <a:pPr lvl="1"/>
              <a:t>29</a:t>
            </a:fld>
            <a:endParaRPr lang="en-US"/>
          </a:p>
        </p:txBody>
      </p:sp>
      <p:sp>
        <p:nvSpPr>
          <p:cNvPr id="288770" name="Rectangle 2"/>
          <p:cNvSpPr>
            <a:spLocks noGrp="1" noChangeArrowheads="1"/>
          </p:cNvSpPr>
          <p:nvPr>
            <p:ph type="title"/>
          </p:nvPr>
        </p:nvSpPr>
        <p:spPr/>
        <p:txBody>
          <a:bodyPr/>
          <a:lstStyle/>
          <a:p>
            <a:r>
              <a:rPr lang="en-US"/>
              <a:t>Kirchhoff’s Voltage Law (KVL)</a:t>
            </a:r>
          </a:p>
        </p:txBody>
      </p:sp>
      <p:sp>
        <p:nvSpPr>
          <p:cNvPr id="288771" name="Rectangle 3"/>
          <p:cNvSpPr>
            <a:spLocks noGrp="1" noChangeArrowheads="1"/>
          </p:cNvSpPr>
          <p:nvPr>
            <p:ph type="body" sz="half" idx="1"/>
          </p:nvPr>
        </p:nvSpPr>
        <p:spPr>
          <a:xfrm>
            <a:off x="406400" y="1333500"/>
            <a:ext cx="7899400" cy="1409700"/>
          </a:xfrm>
        </p:spPr>
        <p:txBody>
          <a:bodyPr/>
          <a:lstStyle/>
          <a:p>
            <a:r>
              <a:rPr lang="en-US" sz="2800" b="1"/>
              <a:t>Example4</a:t>
            </a:r>
            <a:r>
              <a:rPr lang="en-US" sz="2800"/>
              <a:t>: using KVL find </a:t>
            </a:r>
            <a:r>
              <a:rPr lang="en-US" sz="2800" b="1"/>
              <a:t>v</a:t>
            </a:r>
            <a:r>
              <a:rPr lang="en-US" sz="2800" b="1" baseline="-25000"/>
              <a:t>1</a:t>
            </a:r>
            <a:r>
              <a:rPr lang="en-US" sz="2800"/>
              <a:t> and </a:t>
            </a:r>
            <a:r>
              <a:rPr lang="en-US" sz="2800" b="1"/>
              <a:t>v</a:t>
            </a:r>
            <a:r>
              <a:rPr lang="en-US" sz="2800" b="1" baseline="-25000"/>
              <a:t>4</a:t>
            </a:r>
          </a:p>
          <a:p>
            <a:pPr lvl="1"/>
            <a:r>
              <a:rPr lang="en-US" sz="2400" b="1"/>
              <a:t>v</a:t>
            </a:r>
            <a:r>
              <a:rPr lang="en-US" sz="2400" b="1" baseline="-25000"/>
              <a:t>s1</a:t>
            </a:r>
            <a:r>
              <a:rPr lang="en-US" sz="2400"/>
              <a:t> = 12V, </a:t>
            </a:r>
            <a:r>
              <a:rPr lang="en-US" sz="2400" b="1"/>
              <a:t>v</a:t>
            </a:r>
            <a:r>
              <a:rPr lang="en-US" sz="2400" b="1" baseline="-25000"/>
              <a:t>s2</a:t>
            </a:r>
            <a:r>
              <a:rPr lang="en-US" sz="2400"/>
              <a:t> = -4V, </a:t>
            </a:r>
            <a:r>
              <a:rPr lang="en-US" sz="2400" b="1"/>
              <a:t>v</a:t>
            </a:r>
            <a:r>
              <a:rPr lang="en-US" sz="2400" b="1" baseline="-25000"/>
              <a:t>2</a:t>
            </a:r>
            <a:r>
              <a:rPr lang="en-US" sz="2400"/>
              <a:t> = 2V, </a:t>
            </a:r>
            <a:r>
              <a:rPr lang="en-US" sz="2400" b="1"/>
              <a:t>v</a:t>
            </a:r>
            <a:r>
              <a:rPr lang="en-US" sz="2400" b="1" baseline="-25000"/>
              <a:t>3</a:t>
            </a:r>
            <a:r>
              <a:rPr lang="en-US" sz="2400"/>
              <a:t> = 6V, </a:t>
            </a:r>
            <a:r>
              <a:rPr lang="en-US" sz="2400" b="1"/>
              <a:t>v</a:t>
            </a:r>
            <a:r>
              <a:rPr lang="en-US" sz="2400" b="1" baseline="-25000"/>
              <a:t>5</a:t>
            </a:r>
            <a:r>
              <a:rPr lang="en-US" sz="2400"/>
              <a:t> = 12V</a:t>
            </a:r>
            <a:endParaRPr lang="en-US" sz="2400" b="1"/>
          </a:p>
        </p:txBody>
      </p:sp>
      <p:grpSp>
        <p:nvGrpSpPr>
          <p:cNvPr id="288931" name="Group 163"/>
          <p:cNvGrpSpPr>
            <a:grpSpLocks/>
          </p:cNvGrpSpPr>
          <p:nvPr/>
        </p:nvGrpSpPr>
        <p:grpSpPr bwMode="auto">
          <a:xfrm>
            <a:off x="76200" y="3925888"/>
            <a:ext cx="1217613" cy="650875"/>
            <a:chOff x="1130" y="2318"/>
            <a:chExt cx="767" cy="410"/>
          </a:xfrm>
        </p:grpSpPr>
        <p:sp>
          <p:nvSpPr>
            <p:cNvPr id="288932" name="Text Box 164"/>
            <p:cNvSpPr txBox="1">
              <a:spLocks noChangeArrowheads="1"/>
            </p:cNvSpPr>
            <p:nvPr/>
          </p:nvSpPr>
          <p:spPr bwMode="auto">
            <a:xfrm>
              <a:off x="1130" y="2401"/>
              <a:ext cx="323"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s1</a:t>
              </a:r>
              <a:endParaRPr lang="en-US" sz="2000" b="1"/>
            </a:p>
          </p:txBody>
        </p:sp>
        <p:sp>
          <p:nvSpPr>
            <p:cNvPr id="288933" name="Oval 165"/>
            <p:cNvSpPr>
              <a:spLocks noChangeArrowheads="1"/>
            </p:cNvSpPr>
            <p:nvPr/>
          </p:nvSpPr>
          <p:spPr bwMode="auto">
            <a:xfrm>
              <a:off x="1491" y="2341"/>
              <a:ext cx="406" cy="387"/>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88934" name="Text Box 166"/>
            <p:cNvSpPr txBox="1">
              <a:spLocks noChangeArrowheads="1"/>
            </p:cNvSpPr>
            <p:nvPr/>
          </p:nvSpPr>
          <p:spPr bwMode="auto">
            <a:xfrm>
              <a:off x="1596" y="2318"/>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288935" name="Text Box 167"/>
            <p:cNvSpPr txBox="1">
              <a:spLocks noChangeArrowheads="1"/>
            </p:cNvSpPr>
            <p:nvPr/>
          </p:nvSpPr>
          <p:spPr bwMode="auto">
            <a:xfrm>
              <a:off x="1599" y="2457"/>
              <a:ext cx="187" cy="231"/>
            </a:xfrm>
            <a:prstGeom prst="rect">
              <a:avLst/>
            </a:prstGeom>
            <a:noFill/>
            <a:ln w="12700">
              <a:noFill/>
              <a:miter lim="800000"/>
              <a:headEnd type="none" w="lg" len="lg"/>
              <a:tailEnd type="none" w="lg" len="lg"/>
            </a:ln>
            <a:effectLst/>
          </p:spPr>
          <p:txBody>
            <a:bodyPr wrap="none">
              <a:spAutoFit/>
            </a:bodyPr>
            <a:lstStyle/>
            <a:p>
              <a:r>
                <a:rPr lang="en-US"/>
                <a:t>_</a:t>
              </a:r>
            </a:p>
          </p:txBody>
        </p:sp>
      </p:grpSp>
      <p:cxnSp>
        <p:nvCxnSpPr>
          <p:cNvPr id="288936" name="AutoShape 168"/>
          <p:cNvCxnSpPr>
            <a:cxnSpLocks noChangeShapeType="1"/>
            <a:stCxn id="288934" idx="0"/>
            <a:endCxn id="288990" idx="0"/>
          </p:cNvCxnSpPr>
          <p:nvPr/>
        </p:nvCxnSpPr>
        <p:spPr bwMode="auto">
          <a:xfrm rot="16200000">
            <a:off x="693738" y="3238500"/>
            <a:ext cx="966788" cy="407987"/>
          </a:xfrm>
          <a:prstGeom prst="bentConnector2">
            <a:avLst/>
          </a:prstGeom>
          <a:noFill/>
          <a:ln w="12700">
            <a:solidFill>
              <a:schemeClr val="tx1"/>
            </a:solidFill>
            <a:miter lim="800000"/>
            <a:headEnd type="none" w="lg" len="lg"/>
            <a:tailEnd type="none" w="lg" len="lg"/>
          </a:ln>
          <a:effectLst/>
        </p:spPr>
      </p:cxnSp>
      <p:sp>
        <p:nvSpPr>
          <p:cNvPr id="288937" name="Oval 169"/>
          <p:cNvSpPr>
            <a:spLocks noChangeArrowheads="1"/>
          </p:cNvSpPr>
          <p:nvPr/>
        </p:nvSpPr>
        <p:spPr bwMode="auto">
          <a:xfrm>
            <a:off x="2101850" y="2862263"/>
            <a:ext cx="161925" cy="152400"/>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88938" name="AutoShape 170"/>
          <p:cNvCxnSpPr>
            <a:cxnSpLocks noChangeShapeType="1"/>
            <a:stCxn id="288933" idx="4"/>
            <a:endCxn id="288939" idx="2"/>
          </p:cNvCxnSpPr>
          <p:nvPr/>
        </p:nvCxnSpPr>
        <p:spPr bwMode="auto">
          <a:xfrm rot="16200000" flipH="1">
            <a:off x="983457" y="4564856"/>
            <a:ext cx="1123950" cy="1147763"/>
          </a:xfrm>
          <a:prstGeom prst="bentConnector2">
            <a:avLst/>
          </a:prstGeom>
          <a:noFill/>
          <a:ln w="12700">
            <a:solidFill>
              <a:schemeClr val="tx1"/>
            </a:solidFill>
            <a:miter lim="800000"/>
            <a:headEnd type="none" w="lg" len="lg"/>
            <a:tailEnd type="none" w="lg" len="lg"/>
          </a:ln>
          <a:effectLst/>
        </p:spPr>
      </p:cxnSp>
      <p:sp>
        <p:nvSpPr>
          <p:cNvPr id="288939" name="Oval 171"/>
          <p:cNvSpPr>
            <a:spLocks noChangeArrowheads="1"/>
          </p:cNvSpPr>
          <p:nvPr/>
        </p:nvSpPr>
        <p:spPr bwMode="auto">
          <a:xfrm>
            <a:off x="2119313" y="5624513"/>
            <a:ext cx="161925" cy="152400"/>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88940" name="AutoShape 172"/>
          <p:cNvCxnSpPr>
            <a:cxnSpLocks noChangeShapeType="1"/>
            <a:stCxn id="288937" idx="6"/>
            <a:endCxn id="288986" idx="0"/>
          </p:cNvCxnSpPr>
          <p:nvPr/>
        </p:nvCxnSpPr>
        <p:spPr bwMode="auto">
          <a:xfrm>
            <a:off x="2263775" y="2938463"/>
            <a:ext cx="2132013" cy="336550"/>
          </a:xfrm>
          <a:prstGeom prst="bentConnector2">
            <a:avLst/>
          </a:prstGeom>
          <a:noFill/>
          <a:ln w="12700">
            <a:solidFill>
              <a:schemeClr val="tx1"/>
            </a:solidFill>
            <a:miter lim="800000"/>
            <a:headEnd type="none" w="lg" len="lg"/>
            <a:tailEnd type="none" w="lg" len="lg"/>
          </a:ln>
          <a:effectLst/>
        </p:spPr>
      </p:cxnSp>
      <p:cxnSp>
        <p:nvCxnSpPr>
          <p:cNvPr id="288941" name="AutoShape 173"/>
          <p:cNvCxnSpPr>
            <a:cxnSpLocks noChangeShapeType="1"/>
            <a:stCxn id="288939" idx="6"/>
            <a:endCxn id="288945" idx="1"/>
          </p:cNvCxnSpPr>
          <p:nvPr/>
        </p:nvCxnSpPr>
        <p:spPr bwMode="auto">
          <a:xfrm flipV="1">
            <a:off x="2281238" y="5481638"/>
            <a:ext cx="2135187" cy="219075"/>
          </a:xfrm>
          <a:prstGeom prst="bentConnector2">
            <a:avLst/>
          </a:prstGeom>
          <a:noFill/>
          <a:ln w="12700">
            <a:solidFill>
              <a:schemeClr val="tx1"/>
            </a:solidFill>
            <a:miter lim="800000"/>
            <a:headEnd type="none" w="lg" len="lg"/>
            <a:tailEnd type="none" w="lg" len="lg"/>
          </a:ln>
          <a:effectLst/>
        </p:spPr>
      </p:cxnSp>
      <p:grpSp>
        <p:nvGrpSpPr>
          <p:cNvPr id="288942" name="Group 174"/>
          <p:cNvGrpSpPr>
            <a:grpSpLocks/>
          </p:cNvGrpSpPr>
          <p:nvPr/>
        </p:nvGrpSpPr>
        <p:grpSpPr bwMode="auto">
          <a:xfrm>
            <a:off x="4305300" y="5053013"/>
            <a:ext cx="215900" cy="428625"/>
            <a:chOff x="3450" y="2313"/>
            <a:chExt cx="111" cy="216"/>
          </a:xfrm>
        </p:grpSpPr>
        <p:sp>
          <p:nvSpPr>
            <p:cNvPr id="288943" name="Line 175"/>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88944" name="Line 176"/>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88945" name="Line 177"/>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88946" name="Line 178"/>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88947" name="Line 179"/>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88948" name="Line 180"/>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88949" name="Line 181"/>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288950" name="Group 182"/>
          <p:cNvGrpSpPr>
            <a:grpSpLocks/>
          </p:cNvGrpSpPr>
          <p:nvPr/>
        </p:nvGrpSpPr>
        <p:grpSpPr bwMode="auto">
          <a:xfrm>
            <a:off x="2084388" y="3433763"/>
            <a:ext cx="215900" cy="428625"/>
            <a:chOff x="3450" y="2313"/>
            <a:chExt cx="111" cy="216"/>
          </a:xfrm>
        </p:grpSpPr>
        <p:sp>
          <p:nvSpPr>
            <p:cNvPr id="288951" name="Line 183"/>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88952" name="Line 184"/>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88953" name="Line 185"/>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88954" name="Line 186"/>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88955" name="Line 187"/>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88956" name="Line 188"/>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88957" name="Line 189"/>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288958" name="Group 190"/>
          <p:cNvGrpSpPr>
            <a:grpSpLocks/>
          </p:cNvGrpSpPr>
          <p:nvPr/>
        </p:nvGrpSpPr>
        <p:grpSpPr bwMode="auto">
          <a:xfrm>
            <a:off x="2090738" y="4838700"/>
            <a:ext cx="215900" cy="428625"/>
            <a:chOff x="3450" y="2313"/>
            <a:chExt cx="111" cy="216"/>
          </a:xfrm>
        </p:grpSpPr>
        <p:sp>
          <p:nvSpPr>
            <p:cNvPr id="288959" name="Line 191"/>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88960" name="Line 192"/>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88961" name="Line 193"/>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88962" name="Line 194"/>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88963" name="Line 195"/>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88964" name="Line 196"/>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88965" name="Line 197"/>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288966" name="Group 198"/>
          <p:cNvGrpSpPr>
            <a:grpSpLocks/>
          </p:cNvGrpSpPr>
          <p:nvPr/>
        </p:nvGrpSpPr>
        <p:grpSpPr bwMode="auto">
          <a:xfrm rot="-5400000">
            <a:off x="3228181" y="4161632"/>
            <a:ext cx="220663" cy="419100"/>
            <a:chOff x="3450" y="2313"/>
            <a:chExt cx="111" cy="216"/>
          </a:xfrm>
        </p:grpSpPr>
        <p:sp>
          <p:nvSpPr>
            <p:cNvPr id="288967" name="Line 199"/>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88968" name="Line 200"/>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88969" name="Line 201"/>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88970" name="Line 202"/>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88971" name="Line 203"/>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88972" name="Line 204"/>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88973" name="Line 205"/>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288974" name="Oval 206"/>
          <p:cNvSpPr>
            <a:spLocks noChangeArrowheads="1"/>
          </p:cNvSpPr>
          <p:nvPr/>
        </p:nvSpPr>
        <p:spPr bwMode="auto">
          <a:xfrm>
            <a:off x="2108200" y="4308475"/>
            <a:ext cx="161925" cy="152400"/>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88975" name="AutoShape 207"/>
          <p:cNvCxnSpPr>
            <a:cxnSpLocks noChangeShapeType="1"/>
            <a:stCxn id="288939" idx="0"/>
            <a:endCxn id="288961" idx="1"/>
          </p:cNvCxnSpPr>
          <p:nvPr/>
        </p:nvCxnSpPr>
        <p:spPr bwMode="auto">
          <a:xfrm flipV="1">
            <a:off x="2200275" y="5267325"/>
            <a:ext cx="1588" cy="357188"/>
          </a:xfrm>
          <a:prstGeom prst="straightConnector1">
            <a:avLst/>
          </a:prstGeom>
          <a:noFill/>
          <a:ln w="12700">
            <a:solidFill>
              <a:schemeClr val="tx1"/>
            </a:solidFill>
            <a:round/>
            <a:headEnd type="none" w="lg" len="lg"/>
            <a:tailEnd type="none" w="lg" len="lg"/>
          </a:ln>
          <a:effectLst/>
        </p:spPr>
      </p:cxnSp>
      <p:cxnSp>
        <p:nvCxnSpPr>
          <p:cNvPr id="288976" name="AutoShape 208"/>
          <p:cNvCxnSpPr>
            <a:cxnSpLocks noChangeShapeType="1"/>
            <a:stCxn id="288959" idx="0"/>
            <a:endCxn id="288974" idx="4"/>
          </p:cNvCxnSpPr>
          <p:nvPr/>
        </p:nvCxnSpPr>
        <p:spPr bwMode="auto">
          <a:xfrm flipV="1">
            <a:off x="2184400" y="4460875"/>
            <a:ext cx="4763" cy="377825"/>
          </a:xfrm>
          <a:prstGeom prst="straightConnector1">
            <a:avLst/>
          </a:prstGeom>
          <a:noFill/>
          <a:ln w="12700">
            <a:solidFill>
              <a:schemeClr val="tx1"/>
            </a:solidFill>
            <a:round/>
            <a:headEnd type="none" w="lg" len="lg"/>
            <a:tailEnd type="none" w="lg" len="lg"/>
          </a:ln>
          <a:effectLst/>
        </p:spPr>
      </p:cxnSp>
      <p:cxnSp>
        <p:nvCxnSpPr>
          <p:cNvPr id="288977" name="AutoShape 209"/>
          <p:cNvCxnSpPr>
            <a:cxnSpLocks noChangeShapeType="1"/>
            <a:stCxn id="288974" idx="0"/>
            <a:endCxn id="288953" idx="1"/>
          </p:cNvCxnSpPr>
          <p:nvPr/>
        </p:nvCxnSpPr>
        <p:spPr bwMode="auto">
          <a:xfrm flipV="1">
            <a:off x="2189163" y="3862388"/>
            <a:ext cx="6350" cy="446087"/>
          </a:xfrm>
          <a:prstGeom prst="straightConnector1">
            <a:avLst/>
          </a:prstGeom>
          <a:noFill/>
          <a:ln w="12700">
            <a:solidFill>
              <a:schemeClr val="tx1"/>
            </a:solidFill>
            <a:round/>
            <a:headEnd type="none" w="lg" len="lg"/>
            <a:tailEnd type="none" w="lg" len="lg"/>
          </a:ln>
          <a:effectLst/>
        </p:spPr>
      </p:cxnSp>
      <p:cxnSp>
        <p:nvCxnSpPr>
          <p:cNvPr id="288978" name="AutoShape 210"/>
          <p:cNvCxnSpPr>
            <a:cxnSpLocks noChangeShapeType="1"/>
            <a:stCxn id="288937" idx="4"/>
            <a:endCxn id="288951" idx="0"/>
          </p:cNvCxnSpPr>
          <p:nvPr/>
        </p:nvCxnSpPr>
        <p:spPr bwMode="auto">
          <a:xfrm flipH="1">
            <a:off x="2178050" y="3014663"/>
            <a:ext cx="4763" cy="419100"/>
          </a:xfrm>
          <a:prstGeom prst="straightConnector1">
            <a:avLst/>
          </a:prstGeom>
          <a:noFill/>
          <a:ln w="12700">
            <a:solidFill>
              <a:schemeClr val="tx1"/>
            </a:solidFill>
            <a:round/>
            <a:headEnd type="none" w="lg" len="lg"/>
            <a:tailEnd type="none" w="lg" len="lg"/>
          </a:ln>
          <a:effectLst/>
        </p:spPr>
      </p:cxnSp>
      <p:sp>
        <p:nvSpPr>
          <p:cNvPr id="288979" name="Oval 211"/>
          <p:cNvSpPr>
            <a:spLocks noChangeArrowheads="1"/>
          </p:cNvSpPr>
          <p:nvPr/>
        </p:nvSpPr>
        <p:spPr bwMode="auto">
          <a:xfrm>
            <a:off x="4313238" y="4291013"/>
            <a:ext cx="161925" cy="152400"/>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88980" name="AutoShape 212"/>
          <p:cNvCxnSpPr>
            <a:cxnSpLocks noChangeShapeType="1"/>
            <a:stCxn id="288979" idx="4"/>
            <a:endCxn id="288943" idx="0"/>
          </p:cNvCxnSpPr>
          <p:nvPr/>
        </p:nvCxnSpPr>
        <p:spPr bwMode="auto">
          <a:xfrm>
            <a:off x="4394200" y="4443413"/>
            <a:ext cx="4763" cy="609600"/>
          </a:xfrm>
          <a:prstGeom prst="straightConnector1">
            <a:avLst/>
          </a:prstGeom>
          <a:noFill/>
          <a:ln w="12700">
            <a:solidFill>
              <a:schemeClr val="tx1"/>
            </a:solidFill>
            <a:round/>
            <a:headEnd type="none" w="lg" len="lg"/>
            <a:tailEnd type="none" w="lg" len="lg"/>
          </a:ln>
          <a:effectLst/>
        </p:spPr>
      </p:cxnSp>
      <p:cxnSp>
        <p:nvCxnSpPr>
          <p:cNvPr id="288981" name="AutoShape 213"/>
          <p:cNvCxnSpPr>
            <a:cxnSpLocks noChangeShapeType="1"/>
            <a:stCxn id="288979" idx="2"/>
            <a:endCxn id="288969" idx="1"/>
          </p:cNvCxnSpPr>
          <p:nvPr/>
        </p:nvCxnSpPr>
        <p:spPr bwMode="auto">
          <a:xfrm flipH="1">
            <a:off x="3549650" y="4367213"/>
            <a:ext cx="763588" cy="4762"/>
          </a:xfrm>
          <a:prstGeom prst="straightConnector1">
            <a:avLst/>
          </a:prstGeom>
          <a:noFill/>
          <a:ln w="12700">
            <a:solidFill>
              <a:schemeClr val="tx1"/>
            </a:solidFill>
            <a:round/>
            <a:headEnd type="none" w="lg" len="lg"/>
            <a:tailEnd type="none" w="lg" len="lg"/>
          </a:ln>
          <a:effectLst/>
        </p:spPr>
      </p:cxnSp>
      <p:cxnSp>
        <p:nvCxnSpPr>
          <p:cNvPr id="288982" name="AutoShape 214"/>
          <p:cNvCxnSpPr>
            <a:cxnSpLocks noChangeShapeType="1"/>
            <a:stCxn id="288974" idx="6"/>
            <a:endCxn id="288967" idx="0"/>
          </p:cNvCxnSpPr>
          <p:nvPr/>
        </p:nvCxnSpPr>
        <p:spPr bwMode="auto">
          <a:xfrm>
            <a:off x="2270125" y="4384675"/>
            <a:ext cx="860425" cy="3175"/>
          </a:xfrm>
          <a:prstGeom prst="straightConnector1">
            <a:avLst/>
          </a:prstGeom>
          <a:noFill/>
          <a:ln w="12700">
            <a:solidFill>
              <a:schemeClr val="tx1"/>
            </a:solidFill>
            <a:round/>
            <a:headEnd type="none" w="lg" len="lg"/>
            <a:tailEnd type="none" w="lg" len="lg"/>
          </a:ln>
          <a:effectLst/>
        </p:spPr>
      </p:cxnSp>
      <p:grpSp>
        <p:nvGrpSpPr>
          <p:cNvPr id="288983" name="Group 215"/>
          <p:cNvGrpSpPr>
            <a:grpSpLocks/>
          </p:cNvGrpSpPr>
          <p:nvPr/>
        </p:nvGrpSpPr>
        <p:grpSpPr bwMode="auto">
          <a:xfrm>
            <a:off x="4068763" y="3275013"/>
            <a:ext cx="1216025" cy="650875"/>
            <a:chOff x="3645" y="1908"/>
            <a:chExt cx="766" cy="410"/>
          </a:xfrm>
        </p:grpSpPr>
        <p:sp>
          <p:nvSpPr>
            <p:cNvPr id="288984" name="Text Box 216"/>
            <p:cNvSpPr txBox="1">
              <a:spLocks noChangeArrowheads="1"/>
            </p:cNvSpPr>
            <p:nvPr/>
          </p:nvSpPr>
          <p:spPr bwMode="auto">
            <a:xfrm>
              <a:off x="4087" y="1986"/>
              <a:ext cx="324"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s2</a:t>
              </a:r>
              <a:endParaRPr lang="en-US" sz="2000" b="1"/>
            </a:p>
          </p:txBody>
        </p:sp>
        <p:sp>
          <p:nvSpPr>
            <p:cNvPr id="288985" name="Oval 217"/>
            <p:cNvSpPr>
              <a:spLocks noChangeArrowheads="1"/>
            </p:cNvSpPr>
            <p:nvPr/>
          </p:nvSpPr>
          <p:spPr bwMode="auto">
            <a:xfrm>
              <a:off x="3645" y="1931"/>
              <a:ext cx="406" cy="387"/>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88986" name="Text Box 218"/>
            <p:cNvSpPr txBox="1">
              <a:spLocks noChangeArrowheads="1"/>
            </p:cNvSpPr>
            <p:nvPr/>
          </p:nvSpPr>
          <p:spPr bwMode="auto">
            <a:xfrm>
              <a:off x="3751" y="1908"/>
              <a:ext cx="199"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288987" name="Text Box 219"/>
            <p:cNvSpPr txBox="1">
              <a:spLocks noChangeArrowheads="1"/>
            </p:cNvSpPr>
            <p:nvPr/>
          </p:nvSpPr>
          <p:spPr bwMode="auto">
            <a:xfrm>
              <a:off x="3760" y="2037"/>
              <a:ext cx="189" cy="231"/>
            </a:xfrm>
            <a:prstGeom prst="rect">
              <a:avLst/>
            </a:prstGeom>
            <a:noFill/>
            <a:ln w="12700">
              <a:noFill/>
              <a:miter lim="800000"/>
              <a:headEnd type="none" w="lg" len="lg"/>
              <a:tailEnd type="none" w="lg" len="lg"/>
            </a:ln>
            <a:effectLst/>
          </p:spPr>
          <p:txBody>
            <a:bodyPr wrap="none">
              <a:spAutoFit/>
            </a:bodyPr>
            <a:lstStyle/>
            <a:p>
              <a:r>
                <a:rPr lang="en-US"/>
                <a:t>_</a:t>
              </a:r>
            </a:p>
          </p:txBody>
        </p:sp>
      </p:grpSp>
      <p:cxnSp>
        <p:nvCxnSpPr>
          <p:cNvPr id="288988" name="AutoShape 220"/>
          <p:cNvCxnSpPr>
            <a:cxnSpLocks noChangeShapeType="1"/>
            <a:stCxn id="288979" idx="0"/>
            <a:endCxn id="288985" idx="4"/>
          </p:cNvCxnSpPr>
          <p:nvPr/>
        </p:nvCxnSpPr>
        <p:spPr bwMode="auto">
          <a:xfrm flipH="1" flipV="1">
            <a:off x="4391025" y="3925888"/>
            <a:ext cx="3175" cy="365125"/>
          </a:xfrm>
          <a:prstGeom prst="straightConnector1">
            <a:avLst/>
          </a:prstGeom>
          <a:noFill/>
          <a:ln w="12700">
            <a:solidFill>
              <a:schemeClr val="tx1"/>
            </a:solidFill>
            <a:round/>
            <a:headEnd type="none" w="lg" len="lg"/>
            <a:tailEnd type="none" w="lg" len="lg"/>
          </a:ln>
          <a:effectLst/>
        </p:spPr>
      </p:cxnSp>
      <p:grpSp>
        <p:nvGrpSpPr>
          <p:cNvPr id="288989" name="Group 221"/>
          <p:cNvGrpSpPr>
            <a:grpSpLocks/>
          </p:cNvGrpSpPr>
          <p:nvPr/>
        </p:nvGrpSpPr>
        <p:grpSpPr bwMode="auto">
          <a:xfrm rot="-5400000">
            <a:off x="1479550" y="2732088"/>
            <a:ext cx="220663" cy="420687"/>
            <a:chOff x="3450" y="2313"/>
            <a:chExt cx="111" cy="216"/>
          </a:xfrm>
        </p:grpSpPr>
        <p:sp>
          <p:nvSpPr>
            <p:cNvPr id="288990" name="Line 22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88991" name="Line 22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88992" name="Line 22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88993" name="Line 22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88994" name="Line 22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88995" name="Line 22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88996" name="Line 22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288997" name="AutoShape 229"/>
          <p:cNvCxnSpPr>
            <a:cxnSpLocks noChangeShapeType="1"/>
            <a:stCxn id="288992" idx="1"/>
            <a:endCxn id="288937" idx="2"/>
          </p:cNvCxnSpPr>
          <p:nvPr/>
        </p:nvCxnSpPr>
        <p:spPr bwMode="auto">
          <a:xfrm flipV="1">
            <a:off x="1801813" y="2938463"/>
            <a:ext cx="300037" cy="4762"/>
          </a:xfrm>
          <a:prstGeom prst="straightConnector1">
            <a:avLst/>
          </a:prstGeom>
          <a:noFill/>
          <a:ln w="12700">
            <a:solidFill>
              <a:schemeClr val="tx1"/>
            </a:solidFill>
            <a:round/>
            <a:headEnd type="none" w="lg" len="lg"/>
            <a:tailEnd type="none" w="lg" len="lg"/>
          </a:ln>
          <a:effectLst/>
        </p:spPr>
      </p:cxnSp>
      <p:grpSp>
        <p:nvGrpSpPr>
          <p:cNvPr id="289056" name="Group 288"/>
          <p:cNvGrpSpPr>
            <a:grpSpLocks/>
          </p:cNvGrpSpPr>
          <p:nvPr/>
        </p:nvGrpSpPr>
        <p:grpSpPr bwMode="auto">
          <a:xfrm>
            <a:off x="1966913" y="5756275"/>
            <a:ext cx="457200" cy="381000"/>
            <a:chOff x="1676" y="3447"/>
            <a:chExt cx="288" cy="240"/>
          </a:xfrm>
        </p:grpSpPr>
        <p:grpSp>
          <p:nvGrpSpPr>
            <p:cNvPr id="289057" name="Group 289"/>
            <p:cNvGrpSpPr>
              <a:grpSpLocks/>
            </p:cNvGrpSpPr>
            <p:nvPr/>
          </p:nvGrpSpPr>
          <p:grpSpPr bwMode="auto">
            <a:xfrm>
              <a:off x="1676" y="3591"/>
              <a:ext cx="288" cy="96"/>
              <a:chOff x="1215" y="3591"/>
              <a:chExt cx="288" cy="96"/>
            </a:xfrm>
          </p:grpSpPr>
          <p:sp>
            <p:nvSpPr>
              <p:cNvPr id="289058" name="Line 290"/>
              <p:cNvSpPr>
                <a:spLocks noChangeShapeType="1"/>
              </p:cNvSpPr>
              <p:nvPr/>
            </p:nvSpPr>
            <p:spPr bwMode="auto">
              <a:xfrm>
                <a:off x="1215" y="3591"/>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289059" name="Line 291"/>
              <p:cNvSpPr>
                <a:spLocks noChangeShapeType="1"/>
              </p:cNvSpPr>
              <p:nvPr/>
            </p:nvSpPr>
            <p:spPr bwMode="auto">
              <a:xfrm>
                <a:off x="1257" y="3639"/>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289060" name="Line 292"/>
              <p:cNvSpPr>
                <a:spLocks noChangeShapeType="1"/>
              </p:cNvSpPr>
              <p:nvPr/>
            </p:nvSpPr>
            <p:spPr bwMode="auto">
              <a:xfrm>
                <a:off x="1305" y="3687"/>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289061" name="Line 293"/>
            <p:cNvSpPr>
              <a:spLocks noChangeShapeType="1"/>
            </p:cNvSpPr>
            <p:nvPr/>
          </p:nvSpPr>
          <p:spPr bwMode="auto">
            <a:xfrm flipV="1">
              <a:off x="1818" y="3447"/>
              <a:ext cx="0" cy="144"/>
            </a:xfrm>
            <a:prstGeom prst="line">
              <a:avLst/>
            </a:prstGeom>
            <a:noFill/>
            <a:ln w="12700">
              <a:solidFill>
                <a:schemeClr val="tx1"/>
              </a:solidFill>
              <a:round/>
              <a:headEnd type="none" w="lg" len="lg"/>
              <a:tailEnd type="none" w="lg" len="lg"/>
            </a:ln>
            <a:effectLst/>
          </p:spPr>
          <p:txBody>
            <a:bodyPr/>
            <a:lstStyle/>
            <a:p>
              <a:endParaRPr lang="en-US"/>
            </a:p>
          </p:txBody>
        </p:sp>
      </p:grpSp>
      <p:sp>
        <p:nvSpPr>
          <p:cNvPr id="289071" name="Text Box 303"/>
          <p:cNvSpPr txBox="1">
            <a:spLocks noChangeArrowheads="1"/>
          </p:cNvSpPr>
          <p:nvPr/>
        </p:nvSpPr>
        <p:spPr bwMode="auto">
          <a:xfrm>
            <a:off x="1671638" y="4325938"/>
            <a:ext cx="374650" cy="1465262"/>
          </a:xfrm>
          <a:prstGeom prst="rect">
            <a:avLst/>
          </a:prstGeom>
          <a:noFill/>
          <a:ln w="12700">
            <a:noFill/>
            <a:miter lim="800000"/>
            <a:headEnd type="none" w="lg" len="lg"/>
            <a:tailEnd type="none" w="lg" len="lg"/>
          </a:ln>
          <a:effectLst/>
        </p:spPr>
        <p:txBody>
          <a:bodyPr wrap="none">
            <a:spAutoFit/>
          </a:bodyPr>
          <a:lstStyle/>
          <a:p>
            <a:r>
              <a:rPr lang="en-US"/>
              <a:t>+</a:t>
            </a:r>
          </a:p>
          <a:p>
            <a:endParaRPr lang="en-US"/>
          </a:p>
          <a:p>
            <a:r>
              <a:rPr lang="en-US" b="1"/>
              <a:t>v</a:t>
            </a:r>
            <a:r>
              <a:rPr lang="en-US" b="1" baseline="-25000"/>
              <a:t>3</a:t>
            </a:r>
          </a:p>
          <a:p>
            <a:endParaRPr lang="en-US"/>
          </a:p>
          <a:p>
            <a:r>
              <a:rPr lang="en-US"/>
              <a:t>–</a:t>
            </a:r>
          </a:p>
        </p:txBody>
      </p:sp>
      <p:sp>
        <p:nvSpPr>
          <p:cNvPr id="289072" name="Text Box 304"/>
          <p:cNvSpPr txBox="1">
            <a:spLocks noChangeArrowheads="1"/>
          </p:cNvSpPr>
          <p:nvPr/>
        </p:nvSpPr>
        <p:spPr bwMode="auto">
          <a:xfrm>
            <a:off x="2830513" y="3886200"/>
            <a:ext cx="922337" cy="366713"/>
          </a:xfrm>
          <a:prstGeom prst="rect">
            <a:avLst/>
          </a:prstGeom>
          <a:noFill/>
          <a:ln w="12700">
            <a:noFill/>
            <a:miter lim="800000"/>
            <a:headEnd type="none" w="lg" len="lg"/>
            <a:tailEnd type="none" w="lg" len="lg"/>
          </a:ln>
          <a:effectLst/>
        </p:spPr>
        <p:txBody>
          <a:bodyPr wrap="none">
            <a:spAutoFit/>
          </a:bodyPr>
          <a:lstStyle/>
          <a:p>
            <a:r>
              <a:rPr lang="en-US">
                <a:solidFill>
                  <a:srgbClr val="800000"/>
                </a:solidFill>
              </a:rPr>
              <a:t>+   </a:t>
            </a:r>
            <a:r>
              <a:rPr lang="en-US" b="1">
                <a:solidFill>
                  <a:srgbClr val="800000"/>
                </a:solidFill>
              </a:rPr>
              <a:t>v</a:t>
            </a:r>
            <a:r>
              <a:rPr lang="en-US" b="1" baseline="-25000">
                <a:solidFill>
                  <a:srgbClr val="800000"/>
                </a:solidFill>
              </a:rPr>
              <a:t>4  </a:t>
            </a:r>
            <a:r>
              <a:rPr lang="en-US">
                <a:solidFill>
                  <a:srgbClr val="800000"/>
                </a:solidFill>
              </a:rPr>
              <a:t> –</a:t>
            </a:r>
          </a:p>
        </p:txBody>
      </p:sp>
      <p:sp>
        <p:nvSpPr>
          <p:cNvPr id="289073" name="Text Box 305"/>
          <p:cNvSpPr txBox="1">
            <a:spLocks noChangeArrowheads="1"/>
          </p:cNvSpPr>
          <p:nvPr/>
        </p:nvSpPr>
        <p:spPr bwMode="auto">
          <a:xfrm>
            <a:off x="1138238" y="2438400"/>
            <a:ext cx="922337" cy="366713"/>
          </a:xfrm>
          <a:prstGeom prst="rect">
            <a:avLst/>
          </a:prstGeom>
          <a:noFill/>
          <a:ln w="12700">
            <a:noFill/>
            <a:miter lim="800000"/>
            <a:headEnd type="none" w="lg" len="lg"/>
            <a:tailEnd type="none" w="lg" len="lg"/>
          </a:ln>
          <a:effectLst/>
        </p:spPr>
        <p:txBody>
          <a:bodyPr wrap="none">
            <a:spAutoFit/>
          </a:bodyPr>
          <a:lstStyle/>
          <a:p>
            <a:r>
              <a:rPr lang="en-US">
                <a:solidFill>
                  <a:srgbClr val="800000"/>
                </a:solidFill>
              </a:rPr>
              <a:t>+   </a:t>
            </a:r>
            <a:r>
              <a:rPr lang="en-US" b="1">
                <a:solidFill>
                  <a:srgbClr val="800000"/>
                </a:solidFill>
              </a:rPr>
              <a:t>v</a:t>
            </a:r>
            <a:r>
              <a:rPr lang="en-US" b="1" baseline="-25000">
                <a:solidFill>
                  <a:srgbClr val="800000"/>
                </a:solidFill>
              </a:rPr>
              <a:t>1  </a:t>
            </a:r>
            <a:r>
              <a:rPr lang="en-US">
                <a:solidFill>
                  <a:srgbClr val="800000"/>
                </a:solidFill>
              </a:rPr>
              <a:t> –</a:t>
            </a:r>
          </a:p>
        </p:txBody>
      </p:sp>
      <p:sp>
        <p:nvSpPr>
          <p:cNvPr id="289074" name="Text Box 306"/>
          <p:cNvSpPr txBox="1">
            <a:spLocks noChangeArrowheads="1"/>
          </p:cNvSpPr>
          <p:nvPr/>
        </p:nvSpPr>
        <p:spPr bwMode="auto">
          <a:xfrm>
            <a:off x="4552950" y="4492625"/>
            <a:ext cx="374650" cy="1465263"/>
          </a:xfrm>
          <a:prstGeom prst="rect">
            <a:avLst/>
          </a:prstGeom>
          <a:noFill/>
          <a:ln w="12700">
            <a:noFill/>
            <a:miter lim="800000"/>
            <a:headEnd type="none" w="lg" len="lg"/>
            <a:tailEnd type="none" w="lg" len="lg"/>
          </a:ln>
          <a:effectLst/>
        </p:spPr>
        <p:txBody>
          <a:bodyPr wrap="none">
            <a:spAutoFit/>
          </a:bodyPr>
          <a:lstStyle/>
          <a:p>
            <a:r>
              <a:rPr lang="en-US"/>
              <a:t>+</a:t>
            </a:r>
          </a:p>
          <a:p>
            <a:endParaRPr lang="en-US"/>
          </a:p>
          <a:p>
            <a:r>
              <a:rPr lang="en-US" b="1"/>
              <a:t>v</a:t>
            </a:r>
            <a:r>
              <a:rPr lang="en-US" b="1" baseline="-25000"/>
              <a:t>5</a:t>
            </a:r>
          </a:p>
          <a:p>
            <a:endParaRPr lang="en-US"/>
          </a:p>
          <a:p>
            <a:r>
              <a:rPr lang="en-US"/>
              <a:t>–</a:t>
            </a:r>
          </a:p>
        </p:txBody>
      </p:sp>
      <p:sp>
        <p:nvSpPr>
          <p:cNvPr id="289075" name="Text Box 307"/>
          <p:cNvSpPr txBox="1">
            <a:spLocks noChangeArrowheads="1"/>
          </p:cNvSpPr>
          <p:nvPr/>
        </p:nvSpPr>
        <p:spPr bwMode="auto">
          <a:xfrm>
            <a:off x="1671638" y="2895600"/>
            <a:ext cx="374650" cy="1465263"/>
          </a:xfrm>
          <a:prstGeom prst="rect">
            <a:avLst/>
          </a:prstGeom>
          <a:noFill/>
          <a:ln w="12700">
            <a:noFill/>
            <a:miter lim="800000"/>
            <a:headEnd type="none" w="lg" len="lg"/>
            <a:tailEnd type="none" w="lg" len="lg"/>
          </a:ln>
          <a:effectLst/>
        </p:spPr>
        <p:txBody>
          <a:bodyPr wrap="none">
            <a:spAutoFit/>
          </a:bodyPr>
          <a:lstStyle/>
          <a:p>
            <a:r>
              <a:rPr lang="en-US"/>
              <a:t>+</a:t>
            </a:r>
          </a:p>
          <a:p>
            <a:endParaRPr lang="en-US"/>
          </a:p>
          <a:p>
            <a:r>
              <a:rPr lang="en-US" b="1"/>
              <a:t>v</a:t>
            </a:r>
            <a:r>
              <a:rPr lang="en-US" b="1" baseline="-25000"/>
              <a:t>2</a:t>
            </a:r>
          </a:p>
          <a:p>
            <a:endParaRPr lang="en-US"/>
          </a:p>
          <a:p>
            <a:r>
              <a:rPr lang="en-US"/>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8"/>
          <p:cNvSpPr>
            <a:spLocks noGrp="1" noChangeArrowheads="1"/>
          </p:cNvSpPr>
          <p:nvPr>
            <p:ph type="dt" sz="half" idx="2"/>
          </p:nvPr>
        </p:nvSpPr>
        <p:spPr/>
        <p:txBody>
          <a:bodyPr/>
          <a:lstStyle/>
          <a:p>
            <a:r>
              <a:rPr lang="en-US"/>
              <a:t>ECEN 301</a:t>
            </a:r>
          </a:p>
        </p:txBody>
      </p:sp>
      <p:sp>
        <p:nvSpPr>
          <p:cNvPr id="4" name="Rectangle 9"/>
          <p:cNvSpPr>
            <a:spLocks noGrp="1" noChangeArrowheads="1"/>
          </p:cNvSpPr>
          <p:nvPr>
            <p:ph type="ftr" sz="quarter" idx="3"/>
          </p:nvPr>
        </p:nvSpPr>
        <p:spPr/>
        <p:txBody>
          <a:bodyPr/>
          <a:lstStyle/>
          <a:p>
            <a:r>
              <a:rPr lang="en-US"/>
              <a:t>Discussion #2 – Kirchhoff’s Laws</a:t>
            </a:r>
          </a:p>
        </p:txBody>
      </p:sp>
      <p:sp>
        <p:nvSpPr>
          <p:cNvPr id="5" name="Rectangle 10"/>
          <p:cNvSpPr>
            <a:spLocks noGrp="1" noChangeArrowheads="1"/>
          </p:cNvSpPr>
          <p:nvPr>
            <p:ph type="sldNum" sz="quarter" idx="4"/>
          </p:nvPr>
        </p:nvSpPr>
        <p:spPr/>
        <p:txBody>
          <a:bodyPr/>
          <a:lstStyle/>
          <a:p>
            <a:pPr lvl="1"/>
            <a:fld id="{690DEE9C-C8EA-466F-AA3A-F4BC83E96316}" type="slidenum">
              <a:rPr lang="en-US"/>
              <a:pPr lvl="1"/>
              <a:t>3</a:t>
            </a:fld>
            <a:endParaRPr lang="en-US"/>
          </a:p>
        </p:txBody>
      </p:sp>
      <p:sp>
        <p:nvSpPr>
          <p:cNvPr id="122912" name="Rectangle 2080"/>
          <p:cNvSpPr>
            <a:spLocks noGrp="1" noChangeArrowheads="1"/>
          </p:cNvSpPr>
          <p:nvPr>
            <p:ph type="ctrTitle"/>
          </p:nvPr>
        </p:nvSpPr>
        <p:spPr/>
        <p:txBody>
          <a:bodyPr/>
          <a:lstStyle/>
          <a:p>
            <a:r>
              <a:rPr lang="en-US"/>
              <a:t>Lecture 2 – Kirchhoff’s Current and Voltage Laws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Date Placeholder 4"/>
          <p:cNvSpPr>
            <a:spLocks noGrp="1"/>
          </p:cNvSpPr>
          <p:nvPr>
            <p:ph type="dt" sz="half" idx="10"/>
          </p:nvPr>
        </p:nvSpPr>
        <p:spPr/>
        <p:txBody>
          <a:bodyPr/>
          <a:lstStyle/>
          <a:p>
            <a:r>
              <a:rPr lang="en-US"/>
              <a:t>ECEN 301</a:t>
            </a:r>
          </a:p>
        </p:txBody>
      </p:sp>
      <p:sp>
        <p:nvSpPr>
          <p:cNvPr id="89" name="Footer Placeholder 5"/>
          <p:cNvSpPr>
            <a:spLocks noGrp="1"/>
          </p:cNvSpPr>
          <p:nvPr>
            <p:ph type="ftr" sz="quarter" idx="11"/>
          </p:nvPr>
        </p:nvSpPr>
        <p:spPr/>
        <p:txBody>
          <a:bodyPr/>
          <a:lstStyle/>
          <a:p>
            <a:r>
              <a:rPr lang="en-US"/>
              <a:t>Discussion #2 – Kirchhoff’s Laws</a:t>
            </a:r>
          </a:p>
        </p:txBody>
      </p:sp>
      <p:sp>
        <p:nvSpPr>
          <p:cNvPr id="90" name="Slide Number Placeholder 6"/>
          <p:cNvSpPr>
            <a:spLocks noGrp="1"/>
          </p:cNvSpPr>
          <p:nvPr>
            <p:ph type="sldNum" sz="quarter" idx="12"/>
          </p:nvPr>
        </p:nvSpPr>
        <p:spPr/>
        <p:txBody>
          <a:bodyPr/>
          <a:lstStyle/>
          <a:p>
            <a:pPr lvl="1"/>
            <a:fld id="{4FEE7977-E43F-4AD4-8DDE-CA59078D4925}" type="slidenum">
              <a:rPr lang="en-US"/>
              <a:pPr lvl="1"/>
              <a:t>30</a:t>
            </a:fld>
            <a:endParaRPr lang="en-US"/>
          </a:p>
        </p:txBody>
      </p:sp>
      <p:sp>
        <p:nvSpPr>
          <p:cNvPr id="288770" name="Rectangle 2"/>
          <p:cNvSpPr>
            <a:spLocks noGrp="1" noChangeArrowheads="1"/>
          </p:cNvSpPr>
          <p:nvPr>
            <p:ph type="title"/>
          </p:nvPr>
        </p:nvSpPr>
        <p:spPr/>
        <p:txBody>
          <a:bodyPr/>
          <a:lstStyle/>
          <a:p>
            <a:r>
              <a:rPr lang="en-US"/>
              <a:t>Kirchhoff’s Voltage Law (KVL)</a:t>
            </a:r>
          </a:p>
        </p:txBody>
      </p:sp>
      <p:sp>
        <p:nvSpPr>
          <p:cNvPr id="288771" name="Rectangle 3"/>
          <p:cNvSpPr>
            <a:spLocks noGrp="1" noChangeArrowheads="1"/>
          </p:cNvSpPr>
          <p:nvPr>
            <p:ph type="body" sz="half" idx="1"/>
          </p:nvPr>
        </p:nvSpPr>
        <p:spPr>
          <a:xfrm>
            <a:off x="406400" y="1333500"/>
            <a:ext cx="7899400" cy="1409700"/>
          </a:xfrm>
        </p:spPr>
        <p:txBody>
          <a:bodyPr/>
          <a:lstStyle/>
          <a:p>
            <a:r>
              <a:rPr lang="en-US" sz="2800" b="1"/>
              <a:t>Example4</a:t>
            </a:r>
            <a:r>
              <a:rPr lang="en-US" sz="2800"/>
              <a:t>: using KVL find </a:t>
            </a:r>
            <a:r>
              <a:rPr lang="en-US" sz="2800" b="1"/>
              <a:t>v</a:t>
            </a:r>
            <a:r>
              <a:rPr lang="en-US" sz="2800" b="1" baseline="-25000"/>
              <a:t>1</a:t>
            </a:r>
            <a:r>
              <a:rPr lang="en-US" sz="2800"/>
              <a:t> and </a:t>
            </a:r>
            <a:r>
              <a:rPr lang="en-US" sz="2800" b="1"/>
              <a:t>v</a:t>
            </a:r>
            <a:r>
              <a:rPr lang="en-US" sz="2800" b="1" baseline="-25000"/>
              <a:t>4</a:t>
            </a:r>
          </a:p>
          <a:p>
            <a:pPr lvl="1"/>
            <a:r>
              <a:rPr lang="en-US" sz="2400" b="1"/>
              <a:t>v</a:t>
            </a:r>
            <a:r>
              <a:rPr lang="en-US" sz="2400" b="1" baseline="-25000"/>
              <a:t>s1</a:t>
            </a:r>
            <a:r>
              <a:rPr lang="en-US" sz="2400"/>
              <a:t> = 12V, </a:t>
            </a:r>
            <a:r>
              <a:rPr lang="en-US" sz="2400" b="1"/>
              <a:t>v</a:t>
            </a:r>
            <a:r>
              <a:rPr lang="en-US" sz="2400" b="1" baseline="-25000"/>
              <a:t>s2</a:t>
            </a:r>
            <a:r>
              <a:rPr lang="en-US" sz="2400"/>
              <a:t> = -4V, </a:t>
            </a:r>
            <a:r>
              <a:rPr lang="en-US" sz="2400" b="1"/>
              <a:t>v</a:t>
            </a:r>
            <a:r>
              <a:rPr lang="en-US" sz="2400" b="1" baseline="-25000"/>
              <a:t>2</a:t>
            </a:r>
            <a:r>
              <a:rPr lang="en-US" sz="2400"/>
              <a:t> = 2V, </a:t>
            </a:r>
            <a:r>
              <a:rPr lang="en-US" sz="2400" b="1"/>
              <a:t>v</a:t>
            </a:r>
            <a:r>
              <a:rPr lang="en-US" sz="2400" b="1" baseline="-25000"/>
              <a:t>3</a:t>
            </a:r>
            <a:r>
              <a:rPr lang="en-US" sz="2400"/>
              <a:t> = 6V, </a:t>
            </a:r>
            <a:r>
              <a:rPr lang="en-US" sz="2400" b="1"/>
              <a:t>v</a:t>
            </a:r>
            <a:r>
              <a:rPr lang="en-US" sz="2400" b="1" baseline="-25000"/>
              <a:t>5</a:t>
            </a:r>
            <a:r>
              <a:rPr lang="en-US" sz="2400"/>
              <a:t> = 12V</a:t>
            </a:r>
            <a:endParaRPr lang="en-US" sz="2400" b="1"/>
          </a:p>
        </p:txBody>
      </p:sp>
      <p:grpSp>
        <p:nvGrpSpPr>
          <p:cNvPr id="2" name="Group 163"/>
          <p:cNvGrpSpPr>
            <a:grpSpLocks/>
          </p:cNvGrpSpPr>
          <p:nvPr/>
        </p:nvGrpSpPr>
        <p:grpSpPr bwMode="auto">
          <a:xfrm>
            <a:off x="76200" y="3925888"/>
            <a:ext cx="1217613" cy="650875"/>
            <a:chOff x="1130" y="2318"/>
            <a:chExt cx="767" cy="410"/>
          </a:xfrm>
        </p:grpSpPr>
        <p:sp>
          <p:nvSpPr>
            <p:cNvPr id="288932" name="Text Box 164"/>
            <p:cNvSpPr txBox="1">
              <a:spLocks noChangeArrowheads="1"/>
            </p:cNvSpPr>
            <p:nvPr/>
          </p:nvSpPr>
          <p:spPr bwMode="auto">
            <a:xfrm>
              <a:off x="1130" y="2401"/>
              <a:ext cx="323"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s1</a:t>
              </a:r>
              <a:endParaRPr lang="en-US" sz="2000" b="1"/>
            </a:p>
          </p:txBody>
        </p:sp>
        <p:sp>
          <p:nvSpPr>
            <p:cNvPr id="288933" name="Oval 165"/>
            <p:cNvSpPr>
              <a:spLocks noChangeArrowheads="1"/>
            </p:cNvSpPr>
            <p:nvPr/>
          </p:nvSpPr>
          <p:spPr bwMode="auto">
            <a:xfrm>
              <a:off x="1491" y="2341"/>
              <a:ext cx="406" cy="387"/>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88934" name="Text Box 166"/>
            <p:cNvSpPr txBox="1">
              <a:spLocks noChangeArrowheads="1"/>
            </p:cNvSpPr>
            <p:nvPr/>
          </p:nvSpPr>
          <p:spPr bwMode="auto">
            <a:xfrm>
              <a:off x="1596" y="2318"/>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288935" name="Text Box 167"/>
            <p:cNvSpPr txBox="1">
              <a:spLocks noChangeArrowheads="1"/>
            </p:cNvSpPr>
            <p:nvPr/>
          </p:nvSpPr>
          <p:spPr bwMode="auto">
            <a:xfrm>
              <a:off x="1599" y="2457"/>
              <a:ext cx="187" cy="231"/>
            </a:xfrm>
            <a:prstGeom prst="rect">
              <a:avLst/>
            </a:prstGeom>
            <a:noFill/>
            <a:ln w="12700">
              <a:noFill/>
              <a:miter lim="800000"/>
              <a:headEnd type="none" w="lg" len="lg"/>
              <a:tailEnd type="none" w="lg" len="lg"/>
            </a:ln>
            <a:effectLst/>
          </p:spPr>
          <p:txBody>
            <a:bodyPr wrap="none">
              <a:spAutoFit/>
            </a:bodyPr>
            <a:lstStyle/>
            <a:p>
              <a:r>
                <a:rPr lang="en-US"/>
                <a:t>_</a:t>
              </a:r>
            </a:p>
          </p:txBody>
        </p:sp>
      </p:grpSp>
      <p:cxnSp>
        <p:nvCxnSpPr>
          <p:cNvPr id="288936" name="AutoShape 168"/>
          <p:cNvCxnSpPr>
            <a:cxnSpLocks noChangeShapeType="1"/>
            <a:stCxn id="288934" idx="0"/>
            <a:endCxn id="288990" idx="0"/>
          </p:cNvCxnSpPr>
          <p:nvPr/>
        </p:nvCxnSpPr>
        <p:spPr bwMode="auto">
          <a:xfrm rot="16200000">
            <a:off x="693738" y="3238500"/>
            <a:ext cx="966788" cy="407987"/>
          </a:xfrm>
          <a:prstGeom prst="bentConnector2">
            <a:avLst/>
          </a:prstGeom>
          <a:noFill/>
          <a:ln w="12700">
            <a:solidFill>
              <a:schemeClr val="tx1"/>
            </a:solidFill>
            <a:miter lim="800000"/>
            <a:headEnd type="none" w="lg" len="lg"/>
            <a:tailEnd type="none" w="lg" len="lg"/>
          </a:ln>
          <a:effectLst/>
        </p:spPr>
      </p:cxnSp>
      <p:sp>
        <p:nvSpPr>
          <p:cNvPr id="288937" name="Oval 169"/>
          <p:cNvSpPr>
            <a:spLocks noChangeArrowheads="1"/>
          </p:cNvSpPr>
          <p:nvPr/>
        </p:nvSpPr>
        <p:spPr bwMode="auto">
          <a:xfrm>
            <a:off x="2101850" y="2862263"/>
            <a:ext cx="161925" cy="152400"/>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88938" name="AutoShape 170"/>
          <p:cNvCxnSpPr>
            <a:cxnSpLocks noChangeShapeType="1"/>
            <a:stCxn id="288933" idx="4"/>
            <a:endCxn id="288939" idx="2"/>
          </p:cNvCxnSpPr>
          <p:nvPr/>
        </p:nvCxnSpPr>
        <p:spPr bwMode="auto">
          <a:xfrm rot="16200000" flipH="1">
            <a:off x="983457" y="4564856"/>
            <a:ext cx="1123950" cy="1147763"/>
          </a:xfrm>
          <a:prstGeom prst="bentConnector2">
            <a:avLst/>
          </a:prstGeom>
          <a:noFill/>
          <a:ln w="12700">
            <a:solidFill>
              <a:schemeClr val="tx1"/>
            </a:solidFill>
            <a:miter lim="800000"/>
            <a:headEnd type="none" w="lg" len="lg"/>
            <a:tailEnd type="none" w="lg" len="lg"/>
          </a:ln>
          <a:effectLst/>
        </p:spPr>
      </p:cxnSp>
      <p:sp>
        <p:nvSpPr>
          <p:cNvPr id="288939" name="Oval 171"/>
          <p:cNvSpPr>
            <a:spLocks noChangeArrowheads="1"/>
          </p:cNvSpPr>
          <p:nvPr/>
        </p:nvSpPr>
        <p:spPr bwMode="auto">
          <a:xfrm>
            <a:off x="2119313" y="5624513"/>
            <a:ext cx="161925" cy="152400"/>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88940" name="AutoShape 172"/>
          <p:cNvCxnSpPr>
            <a:cxnSpLocks noChangeShapeType="1"/>
            <a:stCxn id="288937" idx="6"/>
            <a:endCxn id="288986" idx="0"/>
          </p:cNvCxnSpPr>
          <p:nvPr/>
        </p:nvCxnSpPr>
        <p:spPr bwMode="auto">
          <a:xfrm>
            <a:off x="2263775" y="2938463"/>
            <a:ext cx="2132013" cy="336550"/>
          </a:xfrm>
          <a:prstGeom prst="bentConnector2">
            <a:avLst/>
          </a:prstGeom>
          <a:noFill/>
          <a:ln w="12700">
            <a:solidFill>
              <a:schemeClr val="tx1"/>
            </a:solidFill>
            <a:miter lim="800000"/>
            <a:headEnd type="none" w="lg" len="lg"/>
            <a:tailEnd type="none" w="lg" len="lg"/>
          </a:ln>
          <a:effectLst/>
        </p:spPr>
      </p:cxnSp>
      <p:cxnSp>
        <p:nvCxnSpPr>
          <p:cNvPr id="288941" name="AutoShape 173"/>
          <p:cNvCxnSpPr>
            <a:cxnSpLocks noChangeShapeType="1"/>
            <a:stCxn id="288939" idx="6"/>
            <a:endCxn id="288945" idx="1"/>
          </p:cNvCxnSpPr>
          <p:nvPr/>
        </p:nvCxnSpPr>
        <p:spPr bwMode="auto">
          <a:xfrm flipV="1">
            <a:off x="2281238" y="5481638"/>
            <a:ext cx="2135187" cy="219075"/>
          </a:xfrm>
          <a:prstGeom prst="bentConnector2">
            <a:avLst/>
          </a:prstGeom>
          <a:noFill/>
          <a:ln w="12700">
            <a:solidFill>
              <a:schemeClr val="tx1"/>
            </a:solidFill>
            <a:miter lim="800000"/>
            <a:headEnd type="none" w="lg" len="lg"/>
            <a:tailEnd type="none" w="lg" len="lg"/>
          </a:ln>
          <a:effectLst/>
        </p:spPr>
      </p:cxnSp>
      <p:grpSp>
        <p:nvGrpSpPr>
          <p:cNvPr id="3" name="Group 174"/>
          <p:cNvGrpSpPr>
            <a:grpSpLocks/>
          </p:cNvGrpSpPr>
          <p:nvPr/>
        </p:nvGrpSpPr>
        <p:grpSpPr bwMode="auto">
          <a:xfrm>
            <a:off x="4305300" y="5053013"/>
            <a:ext cx="215900" cy="428625"/>
            <a:chOff x="3450" y="2313"/>
            <a:chExt cx="111" cy="216"/>
          </a:xfrm>
        </p:grpSpPr>
        <p:sp>
          <p:nvSpPr>
            <p:cNvPr id="288943" name="Line 175"/>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88944" name="Line 176"/>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88945" name="Line 177"/>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88946" name="Line 178"/>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88947" name="Line 179"/>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88948" name="Line 180"/>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88949" name="Line 181"/>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4" name="Group 182"/>
          <p:cNvGrpSpPr>
            <a:grpSpLocks/>
          </p:cNvGrpSpPr>
          <p:nvPr/>
        </p:nvGrpSpPr>
        <p:grpSpPr bwMode="auto">
          <a:xfrm>
            <a:off x="2084388" y="3433763"/>
            <a:ext cx="215900" cy="428625"/>
            <a:chOff x="3450" y="2313"/>
            <a:chExt cx="111" cy="216"/>
          </a:xfrm>
        </p:grpSpPr>
        <p:sp>
          <p:nvSpPr>
            <p:cNvPr id="288951" name="Line 183"/>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88952" name="Line 184"/>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88953" name="Line 185"/>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88954" name="Line 186"/>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88955" name="Line 187"/>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88956" name="Line 188"/>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88957" name="Line 189"/>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5" name="Group 190"/>
          <p:cNvGrpSpPr>
            <a:grpSpLocks/>
          </p:cNvGrpSpPr>
          <p:nvPr/>
        </p:nvGrpSpPr>
        <p:grpSpPr bwMode="auto">
          <a:xfrm>
            <a:off x="2090738" y="4838700"/>
            <a:ext cx="215900" cy="428625"/>
            <a:chOff x="3450" y="2313"/>
            <a:chExt cx="111" cy="216"/>
          </a:xfrm>
        </p:grpSpPr>
        <p:sp>
          <p:nvSpPr>
            <p:cNvPr id="288959" name="Line 191"/>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88960" name="Line 192"/>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88961" name="Line 193"/>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88962" name="Line 194"/>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88963" name="Line 195"/>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88964" name="Line 196"/>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88965" name="Line 197"/>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6" name="Group 198"/>
          <p:cNvGrpSpPr>
            <a:grpSpLocks/>
          </p:cNvGrpSpPr>
          <p:nvPr/>
        </p:nvGrpSpPr>
        <p:grpSpPr bwMode="auto">
          <a:xfrm rot="-5400000">
            <a:off x="3228181" y="4161632"/>
            <a:ext cx="220663" cy="419100"/>
            <a:chOff x="3450" y="2313"/>
            <a:chExt cx="111" cy="216"/>
          </a:xfrm>
        </p:grpSpPr>
        <p:sp>
          <p:nvSpPr>
            <p:cNvPr id="288967" name="Line 199"/>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88968" name="Line 200"/>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88969" name="Line 201"/>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88970" name="Line 202"/>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88971" name="Line 203"/>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88972" name="Line 204"/>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88973" name="Line 205"/>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288974" name="Oval 206"/>
          <p:cNvSpPr>
            <a:spLocks noChangeArrowheads="1"/>
          </p:cNvSpPr>
          <p:nvPr/>
        </p:nvSpPr>
        <p:spPr bwMode="auto">
          <a:xfrm>
            <a:off x="2108200" y="4308475"/>
            <a:ext cx="161925" cy="152400"/>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88975" name="AutoShape 207"/>
          <p:cNvCxnSpPr>
            <a:cxnSpLocks noChangeShapeType="1"/>
            <a:stCxn id="288939" idx="0"/>
            <a:endCxn id="288961" idx="1"/>
          </p:cNvCxnSpPr>
          <p:nvPr/>
        </p:nvCxnSpPr>
        <p:spPr bwMode="auto">
          <a:xfrm flipV="1">
            <a:off x="2200275" y="5267325"/>
            <a:ext cx="1588" cy="357188"/>
          </a:xfrm>
          <a:prstGeom prst="straightConnector1">
            <a:avLst/>
          </a:prstGeom>
          <a:noFill/>
          <a:ln w="12700">
            <a:solidFill>
              <a:schemeClr val="tx1"/>
            </a:solidFill>
            <a:round/>
            <a:headEnd type="none" w="lg" len="lg"/>
            <a:tailEnd type="none" w="lg" len="lg"/>
          </a:ln>
          <a:effectLst/>
        </p:spPr>
      </p:cxnSp>
      <p:cxnSp>
        <p:nvCxnSpPr>
          <p:cNvPr id="288976" name="AutoShape 208"/>
          <p:cNvCxnSpPr>
            <a:cxnSpLocks noChangeShapeType="1"/>
            <a:stCxn id="288959" idx="0"/>
            <a:endCxn id="288974" idx="4"/>
          </p:cNvCxnSpPr>
          <p:nvPr/>
        </p:nvCxnSpPr>
        <p:spPr bwMode="auto">
          <a:xfrm flipV="1">
            <a:off x="2184400" y="4460875"/>
            <a:ext cx="4763" cy="377825"/>
          </a:xfrm>
          <a:prstGeom prst="straightConnector1">
            <a:avLst/>
          </a:prstGeom>
          <a:noFill/>
          <a:ln w="12700">
            <a:solidFill>
              <a:schemeClr val="tx1"/>
            </a:solidFill>
            <a:round/>
            <a:headEnd type="none" w="lg" len="lg"/>
            <a:tailEnd type="none" w="lg" len="lg"/>
          </a:ln>
          <a:effectLst/>
        </p:spPr>
      </p:cxnSp>
      <p:cxnSp>
        <p:nvCxnSpPr>
          <p:cNvPr id="288977" name="AutoShape 209"/>
          <p:cNvCxnSpPr>
            <a:cxnSpLocks noChangeShapeType="1"/>
            <a:stCxn id="288974" idx="0"/>
            <a:endCxn id="288953" idx="1"/>
          </p:cNvCxnSpPr>
          <p:nvPr/>
        </p:nvCxnSpPr>
        <p:spPr bwMode="auto">
          <a:xfrm flipV="1">
            <a:off x="2189163" y="3862388"/>
            <a:ext cx="6350" cy="446087"/>
          </a:xfrm>
          <a:prstGeom prst="straightConnector1">
            <a:avLst/>
          </a:prstGeom>
          <a:noFill/>
          <a:ln w="12700">
            <a:solidFill>
              <a:schemeClr val="tx1"/>
            </a:solidFill>
            <a:round/>
            <a:headEnd type="none" w="lg" len="lg"/>
            <a:tailEnd type="none" w="lg" len="lg"/>
          </a:ln>
          <a:effectLst/>
        </p:spPr>
      </p:cxnSp>
      <p:cxnSp>
        <p:nvCxnSpPr>
          <p:cNvPr id="288978" name="AutoShape 210"/>
          <p:cNvCxnSpPr>
            <a:cxnSpLocks noChangeShapeType="1"/>
            <a:stCxn id="288937" idx="4"/>
            <a:endCxn id="288951" idx="0"/>
          </p:cNvCxnSpPr>
          <p:nvPr/>
        </p:nvCxnSpPr>
        <p:spPr bwMode="auto">
          <a:xfrm flipH="1">
            <a:off x="2178050" y="3014663"/>
            <a:ext cx="4763" cy="419100"/>
          </a:xfrm>
          <a:prstGeom prst="straightConnector1">
            <a:avLst/>
          </a:prstGeom>
          <a:noFill/>
          <a:ln w="12700">
            <a:solidFill>
              <a:schemeClr val="tx1"/>
            </a:solidFill>
            <a:round/>
            <a:headEnd type="none" w="lg" len="lg"/>
            <a:tailEnd type="none" w="lg" len="lg"/>
          </a:ln>
          <a:effectLst/>
        </p:spPr>
      </p:cxnSp>
      <p:sp>
        <p:nvSpPr>
          <p:cNvPr id="288979" name="Oval 211"/>
          <p:cNvSpPr>
            <a:spLocks noChangeArrowheads="1"/>
          </p:cNvSpPr>
          <p:nvPr/>
        </p:nvSpPr>
        <p:spPr bwMode="auto">
          <a:xfrm>
            <a:off x="4313238" y="4291013"/>
            <a:ext cx="161925" cy="152400"/>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88980" name="AutoShape 212"/>
          <p:cNvCxnSpPr>
            <a:cxnSpLocks noChangeShapeType="1"/>
            <a:stCxn id="288979" idx="4"/>
            <a:endCxn id="288943" idx="0"/>
          </p:cNvCxnSpPr>
          <p:nvPr/>
        </p:nvCxnSpPr>
        <p:spPr bwMode="auto">
          <a:xfrm>
            <a:off x="4394200" y="4443413"/>
            <a:ext cx="4763" cy="609600"/>
          </a:xfrm>
          <a:prstGeom prst="straightConnector1">
            <a:avLst/>
          </a:prstGeom>
          <a:noFill/>
          <a:ln w="12700">
            <a:solidFill>
              <a:schemeClr val="tx1"/>
            </a:solidFill>
            <a:round/>
            <a:headEnd type="none" w="lg" len="lg"/>
            <a:tailEnd type="none" w="lg" len="lg"/>
          </a:ln>
          <a:effectLst/>
        </p:spPr>
      </p:cxnSp>
      <p:cxnSp>
        <p:nvCxnSpPr>
          <p:cNvPr id="288981" name="AutoShape 213"/>
          <p:cNvCxnSpPr>
            <a:cxnSpLocks noChangeShapeType="1"/>
            <a:stCxn id="288979" idx="2"/>
            <a:endCxn id="288969" idx="1"/>
          </p:cNvCxnSpPr>
          <p:nvPr/>
        </p:nvCxnSpPr>
        <p:spPr bwMode="auto">
          <a:xfrm flipH="1">
            <a:off x="3549650" y="4367213"/>
            <a:ext cx="763588" cy="4762"/>
          </a:xfrm>
          <a:prstGeom prst="straightConnector1">
            <a:avLst/>
          </a:prstGeom>
          <a:noFill/>
          <a:ln w="12700">
            <a:solidFill>
              <a:schemeClr val="tx1"/>
            </a:solidFill>
            <a:round/>
            <a:headEnd type="none" w="lg" len="lg"/>
            <a:tailEnd type="none" w="lg" len="lg"/>
          </a:ln>
          <a:effectLst/>
        </p:spPr>
      </p:cxnSp>
      <p:cxnSp>
        <p:nvCxnSpPr>
          <p:cNvPr id="288982" name="AutoShape 214"/>
          <p:cNvCxnSpPr>
            <a:cxnSpLocks noChangeShapeType="1"/>
            <a:stCxn id="288974" idx="6"/>
            <a:endCxn id="288967" idx="0"/>
          </p:cNvCxnSpPr>
          <p:nvPr/>
        </p:nvCxnSpPr>
        <p:spPr bwMode="auto">
          <a:xfrm>
            <a:off x="2270125" y="4384675"/>
            <a:ext cx="860425" cy="3175"/>
          </a:xfrm>
          <a:prstGeom prst="straightConnector1">
            <a:avLst/>
          </a:prstGeom>
          <a:noFill/>
          <a:ln w="12700">
            <a:solidFill>
              <a:schemeClr val="tx1"/>
            </a:solidFill>
            <a:round/>
            <a:headEnd type="none" w="lg" len="lg"/>
            <a:tailEnd type="none" w="lg" len="lg"/>
          </a:ln>
          <a:effectLst/>
        </p:spPr>
      </p:cxnSp>
      <p:grpSp>
        <p:nvGrpSpPr>
          <p:cNvPr id="7" name="Group 215"/>
          <p:cNvGrpSpPr>
            <a:grpSpLocks/>
          </p:cNvGrpSpPr>
          <p:nvPr/>
        </p:nvGrpSpPr>
        <p:grpSpPr bwMode="auto">
          <a:xfrm>
            <a:off x="4068763" y="3275013"/>
            <a:ext cx="1216025" cy="650875"/>
            <a:chOff x="3645" y="1908"/>
            <a:chExt cx="766" cy="410"/>
          </a:xfrm>
        </p:grpSpPr>
        <p:sp>
          <p:nvSpPr>
            <p:cNvPr id="288984" name="Text Box 216"/>
            <p:cNvSpPr txBox="1">
              <a:spLocks noChangeArrowheads="1"/>
            </p:cNvSpPr>
            <p:nvPr/>
          </p:nvSpPr>
          <p:spPr bwMode="auto">
            <a:xfrm>
              <a:off x="4087" y="1986"/>
              <a:ext cx="324"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s2</a:t>
              </a:r>
              <a:endParaRPr lang="en-US" sz="2000" b="1"/>
            </a:p>
          </p:txBody>
        </p:sp>
        <p:sp>
          <p:nvSpPr>
            <p:cNvPr id="288985" name="Oval 217"/>
            <p:cNvSpPr>
              <a:spLocks noChangeArrowheads="1"/>
            </p:cNvSpPr>
            <p:nvPr/>
          </p:nvSpPr>
          <p:spPr bwMode="auto">
            <a:xfrm>
              <a:off x="3645" y="1931"/>
              <a:ext cx="406" cy="387"/>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88986" name="Text Box 218"/>
            <p:cNvSpPr txBox="1">
              <a:spLocks noChangeArrowheads="1"/>
            </p:cNvSpPr>
            <p:nvPr/>
          </p:nvSpPr>
          <p:spPr bwMode="auto">
            <a:xfrm>
              <a:off x="3751" y="1908"/>
              <a:ext cx="199"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288987" name="Text Box 219"/>
            <p:cNvSpPr txBox="1">
              <a:spLocks noChangeArrowheads="1"/>
            </p:cNvSpPr>
            <p:nvPr/>
          </p:nvSpPr>
          <p:spPr bwMode="auto">
            <a:xfrm>
              <a:off x="3760" y="2037"/>
              <a:ext cx="189" cy="231"/>
            </a:xfrm>
            <a:prstGeom prst="rect">
              <a:avLst/>
            </a:prstGeom>
            <a:noFill/>
            <a:ln w="12700">
              <a:noFill/>
              <a:miter lim="800000"/>
              <a:headEnd type="none" w="lg" len="lg"/>
              <a:tailEnd type="none" w="lg" len="lg"/>
            </a:ln>
            <a:effectLst/>
          </p:spPr>
          <p:txBody>
            <a:bodyPr wrap="none">
              <a:spAutoFit/>
            </a:bodyPr>
            <a:lstStyle/>
            <a:p>
              <a:r>
                <a:rPr lang="en-US"/>
                <a:t>_</a:t>
              </a:r>
            </a:p>
          </p:txBody>
        </p:sp>
      </p:grpSp>
      <p:cxnSp>
        <p:nvCxnSpPr>
          <p:cNvPr id="288988" name="AutoShape 220"/>
          <p:cNvCxnSpPr>
            <a:cxnSpLocks noChangeShapeType="1"/>
            <a:stCxn id="288979" idx="0"/>
            <a:endCxn id="288985" idx="4"/>
          </p:cNvCxnSpPr>
          <p:nvPr/>
        </p:nvCxnSpPr>
        <p:spPr bwMode="auto">
          <a:xfrm flipH="1" flipV="1">
            <a:off x="4391025" y="3925888"/>
            <a:ext cx="3175" cy="365125"/>
          </a:xfrm>
          <a:prstGeom prst="straightConnector1">
            <a:avLst/>
          </a:prstGeom>
          <a:noFill/>
          <a:ln w="12700">
            <a:solidFill>
              <a:schemeClr val="tx1"/>
            </a:solidFill>
            <a:round/>
            <a:headEnd type="none" w="lg" len="lg"/>
            <a:tailEnd type="none" w="lg" len="lg"/>
          </a:ln>
          <a:effectLst/>
        </p:spPr>
      </p:cxnSp>
      <p:grpSp>
        <p:nvGrpSpPr>
          <p:cNvPr id="8" name="Group 221"/>
          <p:cNvGrpSpPr>
            <a:grpSpLocks/>
          </p:cNvGrpSpPr>
          <p:nvPr/>
        </p:nvGrpSpPr>
        <p:grpSpPr bwMode="auto">
          <a:xfrm rot="-5400000">
            <a:off x="1479550" y="2732088"/>
            <a:ext cx="220663" cy="420687"/>
            <a:chOff x="3450" y="2313"/>
            <a:chExt cx="111" cy="216"/>
          </a:xfrm>
        </p:grpSpPr>
        <p:sp>
          <p:nvSpPr>
            <p:cNvPr id="288990" name="Line 22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88991" name="Line 22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88992" name="Line 22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88993" name="Line 22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88994" name="Line 22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88995" name="Line 22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88996" name="Line 22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288997" name="AutoShape 229"/>
          <p:cNvCxnSpPr>
            <a:cxnSpLocks noChangeShapeType="1"/>
            <a:stCxn id="288992" idx="1"/>
            <a:endCxn id="288937" idx="2"/>
          </p:cNvCxnSpPr>
          <p:nvPr/>
        </p:nvCxnSpPr>
        <p:spPr bwMode="auto">
          <a:xfrm flipV="1">
            <a:off x="1801813" y="2938463"/>
            <a:ext cx="300037" cy="4762"/>
          </a:xfrm>
          <a:prstGeom prst="straightConnector1">
            <a:avLst/>
          </a:prstGeom>
          <a:noFill/>
          <a:ln w="12700">
            <a:solidFill>
              <a:schemeClr val="tx1"/>
            </a:solidFill>
            <a:round/>
            <a:headEnd type="none" w="lg" len="lg"/>
            <a:tailEnd type="none" w="lg" len="lg"/>
          </a:ln>
          <a:effectLst/>
        </p:spPr>
      </p:cxnSp>
      <p:sp>
        <p:nvSpPr>
          <p:cNvPr id="289002" name="Freeform 234"/>
          <p:cNvSpPr>
            <a:spLocks/>
          </p:cNvSpPr>
          <p:nvPr/>
        </p:nvSpPr>
        <p:spPr bwMode="auto">
          <a:xfrm>
            <a:off x="1330325" y="3103563"/>
            <a:ext cx="736600" cy="2628900"/>
          </a:xfrm>
          <a:custGeom>
            <a:avLst/>
            <a:gdLst/>
            <a:ahLst/>
            <a:cxnLst>
              <a:cxn ang="0">
                <a:pos x="592" y="120"/>
              </a:cxn>
              <a:cxn ang="0">
                <a:pos x="592" y="1512"/>
              </a:cxn>
              <a:cxn ang="0">
                <a:pos x="112" y="1368"/>
              </a:cxn>
              <a:cxn ang="0">
                <a:pos x="64" y="216"/>
              </a:cxn>
              <a:cxn ang="0">
                <a:pos x="496" y="72"/>
              </a:cxn>
            </a:cxnLst>
            <a:rect l="0" t="0" r="r" b="b"/>
            <a:pathLst>
              <a:path w="672" h="1720">
                <a:moveTo>
                  <a:pt x="592" y="120"/>
                </a:moveTo>
                <a:cubicBezTo>
                  <a:pt x="632" y="712"/>
                  <a:pt x="672" y="1304"/>
                  <a:pt x="592" y="1512"/>
                </a:cubicBezTo>
                <a:cubicBezTo>
                  <a:pt x="512" y="1720"/>
                  <a:pt x="200" y="1584"/>
                  <a:pt x="112" y="1368"/>
                </a:cubicBezTo>
                <a:cubicBezTo>
                  <a:pt x="24" y="1152"/>
                  <a:pt x="0" y="432"/>
                  <a:pt x="64" y="216"/>
                </a:cubicBezTo>
                <a:cubicBezTo>
                  <a:pt x="128" y="0"/>
                  <a:pt x="312" y="36"/>
                  <a:pt x="496" y="72"/>
                </a:cubicBezTo>
              </a:path>
            </a:pathLst>
          </a:custGeom>
          <a:noFill/>
          <a:ln w="31750" cap="flat" cmpd="sng">
            <a:solidFill>
              <a:srgbClr val="800000"/>
            </a:solidFill>
            <a:prstDash val="solid"/>
            <a:round/>
            <a:headEnd type="none" w="lg" len="lg"/>
            <a:tailEnd type="stealth" w="lg" len="lg"/>
          </a:ln>
          <a:effectLst/>
        </p:spPr>
        <p:txBody>
          <a:bodyPr/>
          <a:lstStyle/>
          <a:p>
            <a:endParaRPr lang="en-US"/>
          </a:p>
        </p:txBody>
      </p:sp>
      <p:sp>
        <p:nvSpPr>
          <p:cNvPr id="289003" name="Freeform 235"/>
          <p:cNvSpPr>
            <a:spLocks/>
          </p:cNvSpPr>
          <p:nvPr/>
        </p:nvSpPr>
        <p:spPr bwMode="auto">
          <a:xfrm>
            <a:off x="2397125" y="4500563"/>
            <a:ext cx="1752600" cy="1155700"/>
          </a:xfrm>
          <a:custGeom>
            <a:avLst/>
            <a:gdLst/>
            <a:ahLst/>
            <a:cxnLst>
              <a:cxn ang="0">
                <a:pos x="1168" y="104"/>
              </a:cxn>
              <a:cxn ang="0">
                <a:pos x="1168" y="632"/>
              </a:cxn>
              <a:cxn ang="0">
                <a:pos x="256" y="680"/>
              </a:cxn>
              <a:cxn ang="0">
                <a:pos x="112" y="104"/>
              </a:cxn>
              <a:cxn ang="0">
                <a:pos x="928" y="56"/>
              </a:cxn>
            </a:cxnLst>
            <a:rect l="0" t="0" r="r" b="b"/>
            <a:pathLst>
              <a:path w="1320" h="768">
                <a:moveTo>
                  <a:pt x="1168" y="104"/>
                </a:moveTo>
                <a:cubicBezTo>
                  <a:pt x="1244" y="320"/>
                  <a:pt x="1320" y="536"/>
                  <a:pt x="1168" y="632"/>
                </a:cubicBezTo>
                <a:cubicBezTo>
                  <a:pt x="1016" y="728"/>
                  <a:pt x="432" y="768"/>
                  <a:pt x="256" y="680"/>
                </a:cubicBezTo>
                <a:cubicBezTo>
                  <a:pt x="80" y="592"/>
                  <a:pt x="0" y="208"/>
                  <a:pt x="112" y="104"/>
                </a:cubicBezTo>
                <a:cubicBezTo>
                  <a:pt x="224" y="0"/>
                  <a:pt x="576" y="28"/>
                  <a:pt x="928" y="56"/>
                </a:cubicBezTo>
              </a:path>
            </a:pathLst>
          </a:custGeom>
          <a:noFill/>
          <a:ln w="31750" cap="flat" cmpd="sng">
            <a:solidFill>
              <a:srgbClr val="800000"/>
            </a:solidFill>
            <a:prstDash val="solid"/>
            <a:round/>
            <a:headEnd type="none" w="lg" len="lg"/>
            <a:tailEnd type="stealth" w="lg" len="lg"/>
          </a:ln>
          <a:effectLst/>
        </p:spPr>
        <p:txBody>
          <a:bodyPr/>
          <a:lstStyle/>
          <a:p>
            <a:endParaRPr lang="en-US"/>
          </a:p>
        </p:txBody>
      </p:sp>
      <p:sp>
        <p:nvSpPr>
          <p:cNvPr id="289004" name="Freeform 236"/>
          <p:cNvSpPr>
            <a:spLocks/>
          </p:cNvSpPr>
          <p:nvPr/>
        </p:nvSpPr>
        <p:spPr bwMode="auto">
          <a:xfrm>
            <a:off x="2320925" y="3141663"/>
            <a:ext cx="1752600" cy="1155700"/>
          </a:xfrm>
          <a:custGeom>
            <a:avLst/>
            <a:gdLst/>
            <a:ahLst/>
            <a:cxnLst>
              <a:cxn ang="0">
                <a:pos x="1168" y="104"/>
              </a:cxn>
              <a:cxn ang="0">
                <a:pos x="1168" y="632"/>
              </a:cxn>
              <a:cxn ang="0">
                <a:pos x="256" y="680"/>
              </a:cxn>
              <a:cxn ang="0">
                <a:pos x="112" y="104"/>
              </a:cxn>
              <a:cxn ang="0">
                <a:pos x="928" y="56"/>
              </a:cxn>
            </a:cxnLst>
            <a:rect l="0" t="0" r="r" b="b"/>
            <a:pathLst>
              <a:path w="1320" h="768">
                <a:moveTo>
                  <a:pt x="1168" y="104"/>
                </a:moveTo>
                <a:cubicBezTo>
                  <a:pt x="1244" y="320"/>
                  <a:pt x="1320" y="536"/>
                  <a:pt x="1168" y="632"/>
                </a:cubicBezTo>
                <a:cubicBezTo>
                  <a:pt x="1016" y="728"/>
                  <a:pt x="432" y="768"/>
                  <a:pt x="256" y="680"/>
                </a:cubicBezTo>
                <a:cubicBezTo>
                  <a:pt x="80" y="592"/>
                  <a:pt x="0" y="208"/>
                  <a:pt x="112" y="104"/>
                </a:cubicBezTo>
                <a:cubicBezTo>
                  <a:pt x="224" y="0"/>
                  <a:pt x="576" y="28"/>
                  <a:pt x="928" y="56"/>
                </a:cubicBezTo>
              </a:path>
            </a:pathLst>
          </a:custGeom>
          <a:noFill/>
          <a:ln w="31750" cap="flat" cmpd="sng">
            <a:solidFill>
              <a:srgbClr val="800000"/>
            </a:solidFill>
            <a:prstDash val="solid"/>
            <a:round/>
            <a:headEnd type="none" w="lg" len="lg"/>
            <a:tailEnd type="stealth" w="lg" len="lg"/>
          </a:ln>
          <a:effectLst/>
        </p:spPr>
        <p:txBody>
          <a:bodyPr/>
          <a:lstStyle/>
          <a:p>
            <a:endParaRPr lang="en-US"/>
          </a:p>
        </p:txBody>
      </p:sp>
      <p:grpSp>
        <p:nvGrpSpPr>
          <p:cNvPr id="9" name="Group 288"/>
          <p:cNvGrpSpPr>
            <a:grpSpLocks/>
          </p:cNvGrpSpPr>
          <p:nvPr/>
        </p:nvGrpSpPr>
        <p:grpSpPr bwMode="auto">
          <a:xfrm>
            <a:off x="1966913" y="5756275"/>
            <a:ext cx="457200" cy="381000"/>
            <a:chOff x="1676" y="3447"/>
            <a:chExt cx="288" cy="240"/>
          </a:xfrm>
        </p:grpSpPr>
        <p:grpSp>
          <p:nvGrpSpPr>
            <p:cNvPr id="10" name="Group 289"/>
            <p:cNvGrpSpPr>
              <a:grpSpLocks/>
            </p:cNvGrpSpPr>
            <p:nvPr/>
          </p:nvGrpSpPr>
          <p:grpSpPr bwMode="auto">
            <a:xfrm>
              <a:off x="1676" y="3591"/>
              <a:ext cx="288" cy="96"/>
              <a:chOff x="1215" y="3591"/>
              <a:chExt cx="288" cy="96"/>
            </a:xfrm>
          </p:grpSpPr>
          <p:sp>
            <p:nvSpPr>
              <p:cNvPr id="289058" name="Line 290"/>
              <p:cNvSpPr>
                <a:spLocks noChangeShapeType="1"/>
              </p:cNvSpPr>
              <p:nvPr/>
            </p:nvSpPr>
            <p:spPr bwMode="auto">
              <a:xfrm>
                <a:off x="1215" y="3591"/>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289059" name="Line 291"/>
              <p:cNvSpPr>
                <a:spLocks noChangeShapeType="1"/>
              </p:cNvSpPr>
              <p:nvPr/>
            </p:nvSpPr>
            <p:spPr bwMode="auto">
              <a:xfrm>
                <a:off x="1257" y="3639"/>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289060" name="Line 292"/>
              <p:cNvSpPr>
                <a:spLocks noChangeShapeType="1"/>
              </p:cNvSpPr>
              <p:nvPr/>
            </p:nvSpPr>
            <p:spPr bwMode="auto">
              <a:xfrm>
                <a:off x="1305" y="3687"/>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289061" name="Line 293"/>
            <p:cNvSpPr>
              <a:spLocks noChangeShapeType="1"/>
            </p:cNvSpPr>
            <p:nvPr/>
          </p:nvSpPr>
          <p:spPr bwMode="auto">
            <a:xfrm flipV="1">
              <a:off x="1818" y="3447"/>
              <a:ext cx="0" cy="144"/>
            </a:xfrm>
            <a:prstGeom prst="line">
              <a:avLst/>
            </a:prstGeom>
            <a:noFill/>
            <a:ln w="12700">
              <a:solidFill>
                <a:schemeClr val="tx1"/>
              </a:solidFill>
              <a:round/>
              <a:headEnd type="none" w="lg" len="lg"/>
              <a:tailEnd type="none" w="lg" len="lg"/>
            </a:ln>
            <a:effectLst/>
          </p:spPr>
          <p:txBody>
            <a:bodyPr/>
            <a:lstStyle/>
            <a:p>
              <a:endParaRPr lang="en-US"/>
            </a:p>
          </p:txBody>
        </p:sp>
      </p:grpSp>
      <p:sp>
        <p:nvSpPr>
          <p:cNvPr id="289071" name="Text Box 303"/>
          <p:cNvSpPr txBox="1">
            <a:spLocks noChangeArrowheads="1"/>
          </p:cNvSpPr>
          <p:nvPr/>
        </p:nvSpPr>
        <p:spPr bwMode="auto">
          <a:xfrm>
            <a:off x="1671638" y="4325938"/>
            <a:ext cx="374650" cy="1465262"/>
          </a:xfrm>
          <a:prstGeom prst="rect">
            <a:avLst/>
          </a:prstGeom>
          <a:noFill/>
          <a:ln w="12700">
            <a:noFill/>
            <a:miter lim="800000"/>
            <a:headEnd type="none" w="lg" len="lg"/>
            <a:tailEnd type="none" w="lg" len="lg"/>
          </a:ln>
          <a:effectLst/>
        </p:spPr>
        <p:txBody>
          <a:bodyPr wrap="none">
            <a:spAutoFit/>
          </a:bodyPr>
          <a:lstStyle/>
          <a:p>
            <a:r>
              <a:rPr lang="en-US"/>
              <a:t>+</a:t>
            </a:r>
          </a:p>
          <a:p>
            <a:endParaRPr lang="en-US"/>
          </a:p>
          <a:p>
            <a:r>
              <a:rPr lang="en-US" b="1"/>
              <a:t>v</a:t>
            </a:r>
            <a:r>
              <a:rPr lang="en-US" b="1" baseline="-25000"/>
              <a:t>3</a:t>
            </a:r>
          </a:p>
          <a:p>
            <a:endParaRPr lang="en-US"/>
          </a:p>
          <a:p>
            <a:r>
              <a:rPr lang="en-US"/>
              <a:t>–</a:t>
            </a:r>
          </a:p>
        </p:txBody>
      </p:sp>
      <p:sp>
        <p:nvSpPr>
          <p:cNvPr id="289072" name="Text Box 304"/>
          <p:cNvSpPr txBox="1">
            <a:spLocks noChangeArrowheads="1"/>
          </p:cNvSpPr>
          <p:nvPr/>
        </p:nvSpPr>
        <p:spPr bwMode="auto">
          <a:xfrm>
            <a:off x="2830513" y="3886200"/>
            <a:ext cx="922337" cy="366713"/>
          </a:xfrm>
          <a:prstGeom prst="rect">
            <a:avLst/>
          </a:prstGeom>
          <a:noFill/>
          <a:ln w="12700">
            <a:noFill/>
            <a:miter lim="800000"/>
            <a:headEnd type="none" w="lg" len="lg"/>
            <a:tailEnd type="none" w="lg" len="lg"/>
          </a:ln>
          <a:effectLst/>
        </p:spPr>
        <p:txBody>
          <a:bodyPr wrap="none">
            <a:spAutoFit/>
          </a:bodyPr>
          <a:lstStyle/>
          <a:p>
            <a:r>
              <a:rPr lang="en-US">
                <a:solidFill>
                  <a:srgbClr val="800000"/>
                </a:solidFill>
              </a:rPr>
              <a:t>+   </a:t>
            </a:r>
            <a:r>
              <a:rPr lang="en-US" b="1">
                <a:solidFill>
                  <a:srgbClr val="800000"/>
                </a:solidFill>
              </a:rPr>
              <a:t>v</a:t>
            </a:r>
            <a:r>
              <a:rPr lang="en-US" b="1" baseline="-25000">
                <a:solidFill>
                  <a:srgbClr val="800000"/>
                </a:solidFill>
              </a:rPr>
              <a:t>4  </a:t>
            </a:r>
            <a:r>
              <a:rPr lang="en-US">
                <a:solidFill>
                  <a:srgbClr val="800000"/>
                </a:solidFill>
              </a:rPr>
              <a:t> –</a:t>
            </a:r>
          </a:p>
        </p:txBody>
      </p:sp>
      <p:sp>
        <p:nvSpPr>
          <p:cNvPr id="289073" name="Text Box 305"/>
          <p:cNvSpPr txBox="1">
            <a:spLocks noChangeArrowheads="1"/>
          </p:cNvSpPr>
          <p:nvPr/>
        </p:nvSpPr>
        <p:spPr bwMode="auto">
          <a:xfrm>
            <a:off x="1138238" y="2438400"/>
            <a:ext cx="922337" cy="366713"/>
          </a:xfrm>
          <a:prstGeom prst="rect">
            <a:avLst/>
          </a:prstGeom>
          <a:noFill/>
          <a:ln w="12700">
            <a:noFill/>
            <a:miter lim="800000"/>
            <a:headEnd type="none" w="lg" len="lg"/>
            <a:tailEnd type="none" w="lg" len="lg"/>
          </a:ln>
          <a:effectLst/>
        </p:spPr>
        <p:txBody>
          <a:bodyPr wrap="none">
            <a:spAutoFit/>
          </a:bodyPr>
          <a:lstStyle/>
          <a:p>
            <a:r>
              <a:rPr lang="en-US">
                <a:solidFill>
                  <a:srgbClr val="800000"/>
                </a:solidFill>
              </a:rPr>
              <a:t>+   </a:t>
            </a:r>
            <a:r>
              <a:rPr lang="en-US" b="1">
                <a:solidFill>
                  <a:srgbClr val="800000"/>
                </a:solidFill>
              </a:rPr>
              <a:t>v</a:t>
            </a:r>
            <a:r>
              <a:rPr lang="en-US" b="1" baseline="-25000">
                <a:solidFill>
                  <a:srgbClr val="800000"/>
                </a:solidFill>
              </a:rPr>
              <a:t>1  </a:t>
            </a:r>
            <a:r>
              <a:rPr lang="en-US">
                <a:solidFill>
                  <a:srgbClr val="800000"/>
                </a:solidFill>
              </a:rPr>
              <a:t> –</a:t>
            </a:r>
          </a:p>
        </p:txBody>
      </p:sp>
      <p:sp>
        <p:nvSpPr>
          <p:cNvPr id="289074" name="Text Box 306"/>
          <p:cNvSpPr txBox="1">
            <a:spLocks noChangeArrowheads="1"/>
          </p:cNvSpPr>
          <p:nvPr/>
        </p:nvSpPr>
        <p:spPr bwMode="auto">
          <a:xfrm>
            <a:off x="4552950" y="4492625"/>
            <a:ext cx="374650" cy="1465263"/>
          </a:xfrm>
          <a:prstGeom prst="rect">
            <a:avLst/>
          </a:prstGeom>
          <a:noFill/>
          <a:ln w="12700">
            <a:noFill/>
            <a:miter lim="800000"/>
            <a:headEnd type="none" w="lg" len="lg"/>
            <a:tailEnd type="none" w="lg" len="lg"/>
          </a:ln>
          <a:effectLst/>
        </p:spPr>
        <p:txBody>
          <a:bodyPr wrap="none">
            <a:spAutoFit/>
          </a:bodyPr>
          <a:lstStyle/>
          <a:p>
            <a:r>
              <a:rPr lang="en-US"/>
              <a:t>+</a:t>
            </a:r>
          </a:p>
          <a:p>
            <a:endParaRPr lang="en-US"/>
          </a:p>
          <a:p>
            <a:r>
              <a:rPr lang="en-US" b="1"/>
              <a:t>v</a:t>
            </a:r>
            <a:r>
              <a:rPr lang="en-US" b="1" baseline="-25000"/>
              <a:t>5</a:t>
            </a:r>
          </a:p>
          <a:p>
            <a:endParaRPr lang="en-US"/>
          </a:p>
          <a:p>
            <a:r>
              <a:rPr lang="en-US"/>
              <a:t>–</a:t>
            </a:r>
          </a:p>
        </p:txBody>
      </p:sp>
      <p:sp>
        <p:nvSpPr>
          <p:cNvPr id="289075" name="Text Box 307"/>
          <p:cNvSpPr txBox="1">
            <a:spLocks noChangeArrowheads="1"/>
          </p:cNvSpPr>
          <p:nvPr/>
        </p:nvSpPr>
        <p:spPr bwMode="auto">
          <a:xfrm>
            <a:off x="1671638" y="2895600"/>
            <a:ext cx="374650" cy="1465263"/>
          </a:xfrm>
          <a:prstGeom prst="rect">
            <a:avLst/>
          </a:prstGeom>
          <a:noFill/>
          <a:ln w="12700">
            <a:noFill/>
            <a:miter lim="800000"/>
            <a:headEnd type="none" w="lg" len="lg"/>
            <a:tailEnd type="none" w="lg" len="lg"/>
          </a:ln>
          <a:effectLst/>
        </p:spPr>
        <p:txBody>
          <a:bodyPr wrap="none">
            <a:spAutoFit/>
          </a:bodyPr>
          <a:lstStyle/>
          <a:p>
            <a:r>
              <a:rPr lang="en-US"/>
              <a:t>+</a:t>
            </a:r>
          </a:p>
          <a:p>
            <a:endParaRPr lang="en-US"/>
          </a:p>
          <a:p>
            <a:r>
              <a:rPr lang="en-US" b="1"/>
              <a:t>v</a:t>
            </a:r>
            <a:r>
              <a:rPr lang="en-US" b="1" baseline="-25000"/>
              <a:t>2</a:t>
            </a:r>
          </a:p>
          <a:p>
            <a:endParaRPr lang="en-US"/>
          </a:p>
          <a:p>
            <a:r>
              <a:rPr lang="en-US"/>
              <a:t>–</a:t>
            </a:r>
          </a:p>
        </p:txBody>
      </p:sp>
      <p:sp>
        <p:nvSpPr>
          <p:cNvPr id="289079" name="Text Box 311"/>
          <p:cNvSpPr txBox="1">
            <a:spLocks noChangeArrowheads="1"/>
          </p:cNvSpPr>
          <p:nvPr/>
        </p:nvSpPr>
        <p:spPr bwMode="auto">
          <a:xfrm>
            <a:off x="946150" y="3200400"/>
            <a:ext cx="806450" cy="366713"/>
          </a:xfrm>
          <a:prstGeom prst="rect">
            <a:avLst/>
          </a:prstGeom>
          <a:noFill/>
          <a:ln w="12700">
            <a:noFill/>
            <a:miter lim="800000"/>
            <a:headEnd type="none" w="lg" len="lg"/>
            <a:tailEnd type="none" w="lg" len="lg"/>
          </a:ln>
          <a:effectLst/>
        </p:spPr>
        <p:txBody>
          <a:bodyPr wrap="none">
            <a:spAutoFit/>
          </a:bodyPr>
          <a:lstStyle/>
          <a:p>
            <a:r>
              <a:rPr lang="en-US" b="1"/>
              <a:t>Loop1</a:t>
            </a:r>
          </a:p>
        </p:txBody>
      </p:sp>
      <p:sp>
        <p:nvSpPr>
          <p:cNvPr id="289080" name="Text Box 312"/>
          <p:cNvSpPr txBox="1">
            <a:spLocks noChangeArrowheads="1"/>
          </p:cNvSpPr>
          <p:nvPr/>
        </p:nvSpPr>
        <p:spPr bwMode="auto">
          <a:xfrm>
            <a:off x="2889250" y="3457575"/>
            <a:ext cx="806450" cy="366713"/>
          </a:xfrm>
          <a:prstGeom prst="rect">
            <a:avLst/>
          </a:prstGeom>
          <a:noFill/>
          <a:ln w="12700">
            <a:noFill/>
            <a:miter lim="800000"/>
            <a:headEnd type="none" w="lg" len="lg"/>
            <a:tailEnd type="none" w="lg" len="lg"/>
          </a:ln>
          <a:effectLst/>
        </p:spPr>
        <p:txBody>
          <a:bodyPr wrap="none">
            <a:spAutoFit/>
          </a:bodyPr>
          <a:lstStyle/>
          <a:p>
            <a:r>
              <a:rPr lang="en-US" b="1"/>
              <a:t>Loop2</a:t>
            </a:r>
          </a:p>
        </p:txBody>
      </p:sp>
      <p:sp>
        <p:nvSpPr>
          <p:cNvPr id="289081" name="Text Box 313"/>
          <p:cNvSpPr txBox="1">
            <a:spLocks noChangeArrowheads="1"/>
          </p:cNvSpPr>
          <p:nvPr/>
        </p:nvSpPr>
        <p:spPr bwMode="auto">
          <a:xfrm>
            <a:off x="2806700" y="4868863"/>
            <a:ext cx="806450" cy="366712"/>
          </a:xfrm>
          <a:prstGeom prst="rect">
            <a:avLst/>
          </a:prstGeom>
          <a:noFill/>
          <a:ln w="12700">
            <a:noFill/>
            <a:miter lim="800000"/>
            <a:headEnd type="none" w="lg" len="lg"/>
            <a:tailEnd type="none" w="lg" len="lg"/>
          </a:ln>
          <a:effectLst/>
        </p:spPr>
        <p:txBody>
          <a:bodyPr wrap="none">
            <a:spAutoFit/>
          </a:bodyPr>
          <a:lstStyle/>
          <a:p>
            <a:r>
              <a:rPr lang="en-US" b="1"/>
              <a:t>Loop3</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Date Placeholder 4"/>
          <p:cNvSpPr>
            <a:spLocks noGrp="1"/>
          </p:cNvSpPr>
          <p:nvPr>
            <p:ph type="dt" sz="half" idx="10"/>
          </p:nvPr>
        </p:nvSpPr>
        <p:spPr/>
        <p:txBody>
          <a:bodyPr/>
          <a:lstStyle/>
          <a:p>
            <a:r>
              <a:rPr lang="en-US"/>
              <a:t>ECEN 301</a:t>
            </a:r>
          </a:p>
        </p:txBody>
      </p:sp>
      <p:sp>
        <p:nvSpPr>
          <p:cNvPr id="91" name="Footer Placeholder 5"/>
          <p:cNvSpPr>
            <a:spLocks noGrp="1"/>
          </p:cNvSpPr>
          <p:nvPr>
            <p:ph type="ftr" sz="quarter" idx="11"/>
          </p:nvPr>
        </p:nvSpPr>
        <p:spPr/>
        <p:txBody>
          <a:bodyPr/>
          <a:lstStyle/>
          <a:p>
            <a:r>
              <a:rPr lang="en-US"/>
              <a:t>Discussion #2 – Kirchhoff’s Laws</a:t>
            </a:r>
          </a:p>
        </p:txBody>
      </p:sp>
      <p:sp>
        <p:nvSpPr>
          <p:cNvPr id="92" name="Slide Number Placeholder 6"/>
          <p:cNvSpPr>
            <a:spLocks noGrp="1"/>
          </p:cNvSpPr>
          <p:nvPr>
            <p:ph type="sldNum" sz="quarter" idx="12"/>
          </p:nvPr>
        </p:nvSpPr>
        <p:spPr/>
        <p:txBody>
          <a:bodyPr/>
          <a:lstStyle/>
          <a:p>
            <a:pPr lvl="1"/>
            <a:fld id="{B315DCDD-6734-4246-8DEB-1B881ADE3AA4}" type="slidenum">
              <a:rPr lang="en-US"/>
              <a:pPr lvl="1"/>
              <a:t>31</a:t>
            </a:fld>
            <a:endParaRPr lang="en-US"/>
          </a:p>
        </p:txBody>
      </p:sp>
      <p:sp>
        <p:nvSpPr>
          <p:cNvPr id="290818" name="Rectangle 2"/>
          <p:cNvSpPr>
            <a:spLocks noGrp="1" noChangeArrowheads="1"/>
          </p:cNvSpPr>
          <p:nvPr>
            <p:ph type="title"/>
          </p:nvPr>
        </p:nvSpPr>
        <p:spPr/>
        <p:txBody>
          <a:bodyPr/>
          <a:lstStyle/>
          <a:p>
            <a:r>
              <a:rPr lang="en-US"/>
              <a:t>Kirchhoff’s Voltage Law (KVL)</a:t>
            </a:r>
          </a:p>
        </p:txBody>
      </p:sp>
      <p:sp>
        <p:nvSpPr>
          <p:cNvPr id="290819" name="Rectangle 3"/>
          <p:cNvSpPr>
            <a:spLocks noGrp="1" noChangeArrowheads="1"/>
          </p:cNvSpPr>
          <p:nvPr>
            <p:ph type="body" sz="half" idx="1"/>
          </p:nvPr>
        </p:nvSpPr>
        <p:spPr>
          <a:xfrm>
            <a:off x="406400" y="1333500"/>
            <a:ext cx="7899400" cy="1409700"/>
          </a:xfrm>
        </p:spPr>
        <p:txBody>
          <a:bodyPr/>
          <a:lstStyle/>
          <a:p>
            <a:r>
              <a:rPr lang="en-US" sz="2800" b="1"/>
              <a:t>Example4</a:t>
            </a:r>
            <a:r>
              <a:rPr lang="en-US" sz="2800"/>
              <a:t>: using KVL find </a:t>
            </a:r>
            <a:r>
              <a:rPr lang="en-US" sz="2800" b="1"/>
              <a:t>v</a:t>
            </a:r>
            <a:r>
              <a:rPr lang="en-US" sz="2800" b="1" baseline="-25000"/>
              <a:t>1</a:t>
            </a:r>
            <a:r>
              <a:rPr lang="en-US" sz="2800"/>
              <a:t> and </a:t>
            </a:r>
            <a:r>
              <a:rPr lang="en-US" sz="2800" b="1"/>
              <a:t>v</a:t>
            </a:r>
            <a:r>
              <a:rPr lang="en-US" sz="2800" b="1" baseline="-25000"/>
              <a:t>4</a:t>
            </a:r>
          </a:p>
          <a:p>
            <a:pPr lvl="1"/>
            <a:r>
              <a:rPr lang="en-US" sz="2400" b="1"/>
              <a:t>v</a:t>
            </a:r>
            <a:r>
              <a:rPr lang="en-US" sz="2400" b="1" baseline="-25000"/>
              <a:t>s1</a:t>
            </a:r>
            <a:r>
              <a:rPr lang="en-US" sz="2400"/>
              <a:t> = 12V, </a:t>
            </a:r>
            <a:r>
              <a:rPr lang="en-US" sz="2400" b="1"/>
              <a:t>v</a:t>
            </a:r>
            <a:r>
              <a:rPr lang="en-US" sz="2400" b="1" baseline="-25000"/>
              <a:t>s2</a:t>
            </a:r>
            <a:r>
              <a:rPr lang="en-US" sz="2400"/>
              <a:t> = -4V, </a:t>
            </a:r>
            <a:r>
              <a:rPr lang="en-US" sz="2400" b="1"/>
              <a:t>v</a:t>
            </a:r>
            <a:r>
              <a:rPr lang="en-US" sz="2400" b="1" baseline="-25000"/>
              <a:t>2</a:t>
            </a:r>
            <a:r>
              <a:rPr lang="en-US" sz="2400"/>
              <a:t> = 2V, </a:t>
            </a:r>
            <a:r>
              <a:rPr lang="en-US" sz="2400" b="1"/>
              <a:t>v</a:t>
            </a:r>
            <a:r>
              <a:rPr lang="en-US" sz="2400" b="1" baseline="-25000"/>
              <a:t>3</a:t>
            </a:r>
            <a:r>
              <a:rPr lang="en-US" sz="2400"/>
              <a:t> = 6V, </a:t>
            </a:r>
            <a:r>
              <a:rPr lang="en-US" sz="2400" b="1"/>
              <a:t>v</a:t>
            </a:r>
            <a:r>
              <a:rPr lang="en-US" sz="2400" b="1" baseline="-25000"/>
              <a:t>5</a:t>
            </a:r>
            <a:r>
              <a:rPr lang="en-US" sz="2400"/>
              <a:t> = 12V</a:t>
            </a:r>
            <a:endParaRPr lang="en-US" sz="2400" b="1"/>
          </a:p>
        </p:txBody>
      </p:sp>
      <p:grpSp>
        <p:nvGrpSpPr>
          <p:cNvPr id="290820" name="Group 4"/>
          <p:cNvGrpSpPr>
            <a:grpSpLocks/>
          </p:cNvGrpSpPr>
          <p:nvPr/>
        </p:nvGrpSpPr>
        <p:grpSpPr bwMode="auto">
          <a:xfrm>
            <a:off x="76200" y="2438400"/>
            <a:ext cx="5208588" cy="3698875"/>
            <a:chOff x="1059" y="1584"/>
            <a:chExt cx="3281" cy="2330"/>
          </a:xfrm>
        </p:grpSpPr>
        <p:grpSp>
          <p:nvGrpSpPr>
            <p:cNvPr id="290821" name="Group 5"/>
            <p:cNvGrpSpPr>
              <a:grpSpLocks/>
            </p:cNvGrpSpPr>
            <p:nvPr/>
          </p:nvGrpSpPr>
          <p:grpSpPr bwMode="auto">
            <a:xfrm>
              <a:off x="1059" y="2521"/>
              <a:ext cx="767" cy="410"/>
              <a:chOff x="1130" y="2318"/>
              <a:chExt cx="767" cy="410"/>
            </a:xfrm>
          </p:grpSpPr>
          <p:sp>
            <p:nvSpPr>
              <p:cNvPr id="290822" name="Text Box 6"/>
              <p:cNvSpPr txBox="1">
                <a:spLocks noChangeArrowheads="1"/>
              </p:cNvSpPr>
              <p:nvPr/>
            </p:nvSpPr>
            <p:spPr bwMode="auto">
              <a:xfrm>
                <a:off x="1130" y="2401"/>
                <a:ext cx="323"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s1</a:t>
                </a:r>
                <a:endParaRPr lang="en-US" sz="2000" b="1"/>
              </a:p>
            </p:txBody>
          </p:sp>
          <p:sp>
            <p:nvSpPr>
              <p:cNvPr id="290823" name="Oval 7"/>
              <p:cNvSpPr>
                <a:spLocks noChangeArrowheads="1"/>
              </p:cNvSpPr>
              <p:nvPr/>
            </p:nvSpPr>
            <p:spPr bwMode="auto">
              <a:xfrm>
                <a:off x="1491" y="2341"/>
                <a:ext cx="406" cy="387"/>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90824" name="Text Box 8"/>
              <p:cNvSpPr txBox="1">
                <a:spLocks noChangeArrowheads="1"/>
              </p:cNvSpPr>
              <p:nvPr/>
            </p:nvSpPr>
            <p:spPr bwMode="auto">
              <a:xfrm>
                <a:off x="1596" y="2318"/>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290825" name="Text Box 9"/>
              <p:cNvSpPr txBox="1">
                <a:spLocks noChangeArrowheads="1"/>
              </p:cNvSpPr>
              <p:nvPr/>
            </p:nvSpPr>
            <p:spPr bwMode="auto">
              <a:xfrm>
                <a:off x="1599" y="2457"/>
                <a:ext cx="187" cy="231"/>
              </a:xfrm>
              <a:prstGeom prst="rect">
                <a:avLst/>
              </a:prstGeom>
              <a:noFill/>
              <a:ln w="12700">
                <a:noFill/>
                <a:miter lim="800000"/>
                <a:headEnd type="none" w="lg" len="lg"/>
                <a:tailEnd type="none" w="lg" len="lg"/>
              </a:ln>
              <a:effectLst/>
            </p:spPr>
            <p:txBody>
              <a:bodyPr wrap="none">
                <a:spAutoFit/>
              </a:bodyPr>
              <a:lstStyle/>
              <a:p>
                <a:r>
                  <a:rPr lang="en-US"/>
                  <a:t>_</a:t>
                </a:r>
              </a:p>
            </p:txBody>
          </p:sp>
        </p:grpSp>
        <p:cxnSp>
          <p:nvCxnSpPr>
            <p:cNvPr id="290826" name="AutoShape 10"/>
            <p:cNvCxnSpPr>
              <a:cxnSpLocks noChangeShapeType="1"/>
              <a:stCxn id="290824" idx="0"/>
              <a:endCxn id="290880" idx="0"/>
            </p:cNvCxnSpPr>
            <p:nvPr/>
          </p:nvCxnSpPr>
          <p:spPr bwMode="auto">
            <a:xfrm rot="16200000">
              <a:off x="1448" y="2088"/>
              <a:ext cx="609" cy="257"/>
            </a:xfrm>
            <a:prstGeom prst="bentConnector2">
              <a:avLst/>
            </a:prstGeom>
            <a:noFill/>
            <a:ln w="12700">
              <a:solidFill>
                <a:schemeClr val="tx1"/>
              </a:solidFill>
              <a:miter lim="800000"/>
              <a:headEnd type="none" w="lg" len="lg"/>
              <a:tailEnd type="none" w="lg" len="lg"/>
            </a:ln>
            <a:effectLst/>
          </p:spPr>
        </p:cxnSp>
        <p:sp>
          <p:nvSpPr>
            <p:cNvPr id="290827" name="Oval 11"/>
            <p:cNvSpPr>
              <a:spLocks noChangeArrowheads="1"/>
            </p:cNvSpPr>
            <p:nvPr/>
          </p:nvSpPr>
          <p:spPr bwMode="auto">
            <a:xfrm>
              <a:off x="2335" y="1851"/>
              <a:ext cx="102" cy="96"/>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90828" name="AutoShape 12"/>
            <p:cNvCxnSpPr>
              <a:cxnSpLocks noChangeShapeType="1"/>
              <a:stCxn id="290823" idx="4"/>
              <a:endCxn id="290829" idx="2"/>
            </p:cNvCxnSpPr>
            <p:nvPr/>
          </p:nvCxnSpPr>
          <p:spPr bwMode="auto">
            <a:xfrm rot="16200000" flipH="1">
              <a:off x="1631" y="2923"/>
              <a:ext cx="708" cy="723"/>
            </a:xfrm>
            <a:prstGeom prst="bentConnector2">
              <a:avLst/>
            </a:prstGeom>
            <a:noFill/>
            <a:ln w="12700">
              <a:solidFill>
                <a:schemeClr val="tx1"/>
              </a:solidFill>
              <a:miter lim="800000"/>
              <a:headEnd type="none" w="lg" len="lg"/>
              <a:tailEnd type="none" w="lg" len="lg"/>
            </a:ln>
            <a:effectLst/>
          </p:spPr>
        </p:cxnSp>
        <p:sp>
          <p:nvSpPr>
            <p:cNvPr id="290829" name="Oval 13"/>
            <p:cNvSpPr>
              <a:spLocks noChangeArrowheads="1"/>
            </p:cNvSpPr>
            <p:nvPr/>
          </p:nvSpPr>
          <p:spPr bwMode="auto">
            <a:xfrm>
              <a:off x="2346" y="3591"/>
              <a:ext cx="102" cy="96"/>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90830" name="AutoShape 14"/>
            <p:cNvCxnSpPr>
              <a:cxnSpLocks noChangeShapeType="1"/>
              <a:stCxn id="290827" idx="6"/>
              <a:endCxn id="290876" idx="0"/>
            </p:cNvCxnSpPr>
            <p:nvPr/>
          </p:nvCxnSpPr>
          <p:spPr bwMode="auto">
            <a:xfrm>
              <a:off x="2437" y="1899"/>
              <a:ext cx="1343" cy="212"/>
            </a:xfrm>
            <a:prstGeom prst="bentConnector2">
              <a:avLst/>
            </a:prstGeom>
            <a:noFill/>
            <a:ln w="12700">
              <a:solidFill>
                <a:schemeClr val="tx1"/>
              </a:solidFill>
              <a:miter lim="800000"/>
              <a:headEnd type="none" w="lg" len="lg"/>
              <a:tailEnd type="none" w="lg" len="lg"/>
            </a:ln>
            <a:effectLst/>
          </p:spPr>
        </p:cxnSp>
        <p:cxnSp>
          <p:nvCxnSpPr>
            <p:cNvPr id="290831" name="AutoShape 15"/>
            <p:cNvCxnSpPr>
              <a:cxnSpLocks noChangeShapeType="1"/>
              <a:stCxn id="290829" idx="6"/>
              <a:endCxn id="290835" idx="1"/>
            </p:cNvCxnSpPr>
            <p:nvPr/>
          </p:nvCxnSpPr>
          <p:spPr bwMode="auto">
            <a:xfrm flipV="1">
              <a:off x="2448" y="3501"/>
              <a:ext cx="1345" cy="138"/>
            </a:xfrm>
            <a:prstGeom prst="bentConnector2">
              <a:avLst/>
            </a:prstGeom>
            <a:noFill/>
            <a:ln w="12700">
              <a:solidFill>
                <a:schemeClr val="tx1"/>
              </a:solidFill>
              <a:miter lim="800000"/>
              <a:headEnd type="none" w="lg" len="lg"/>
              <a:tailEnd type="none" w="lg" len="lg"/>
            </a:ln>
            <a:effectLst/>
          </p:spPr>
        </p:cxnSp>
        <p:grpSp>
          <p:nvGrpSpPr>
            <p:cNvPr id="290832" name="Group 16"/>
            <p:cNvGrpSpPr>
              <a:grpSpLocks/>
            </p:cNvGrpSpPr>
            <p:nvPr/>
          </p:nvGrpSpPr>
          <p:grpSpPr bwMode="auto">
            <a:xfrm>
              <a:off x="3723" y="3231"/>
              <a:ext cx="136" cy="270"/>
              <a:chOff x="3450" y="2313"/>
              <a:chExt cx="111" cy="216"/>
            </a:xfrm>
          </p:grpSpPr>
          <p:sp>
            <p:nvSpPr>
              <p:cNvPr id="290833" name="Line 17"/>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90834" name="Line 18"/>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90835" name="Line 19"/>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90836" name="Line 20"/>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90837" name="Line 21"/>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90838" name="Line 22"/>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90839" name="Line 23"/>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290840" name="Group 24"/>
            <p:cNvGrpSpPr>
              <a:grpSpLocks/>
            </p:cNvGrpSpPr>
            <p:nvPr/>
          </p:nvGrpSpPr>
          <p:grpSpPr bwMode="auto">
            <a:xfrm>
              <a:off x="2324" y="2211"/>
              <a:ext cx="136" cy="270"/>
              <a:chOff x="3450" y="2313"/>
              <a:chExt cx="111" cy="216"/>
            </a:xfrm>
          </p:grpSpPr>
          <p:sp>
            <p:nvSpPr>
              <p:cNvPr id="290841" name="Line 25"/>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90842" name="Line 26"/>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90843" name="Line 27"/>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90844" name="Line 28"/>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90845" name="Line 29"/>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90846" name="Line 30"/>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90847" name="Line 31"/>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290848" name="Group 32"/>
            <p:cNvGrpSpPr>
              <a:grpSpLocks/>
            </p:cNvGrpSpPr>
            <p:nvPr/>
          </p:nvGrpSpPr>
          <p:grpSpPr bwMode="auto">
            <a:xfrm>
              <a:off x="2328" y="3096"/>
              <a:ext cx="136" cy="270"/>
              <a:chOff x="3450" y="2313"/>
              <a:chExt cx="111" cy="216"/>
            </a:xfrm>
          </p:grpSpPr>
          <p:sp>
            <p:nvSpPr>
              <p:cNvPr id="290849" name="Line 33"/>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90850" name="Line 34"/>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90851" name="Line 35"/>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90852" name="Line 36"/>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90853" name="Line 37"/>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90854" name="Line 38"/>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90855" name="Line 39"/>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290856" name="Group 40"/>
            <p:cNvGrpSpPr>
              <a:grpSpLocks/>
            </p:cNvGrpSpPr>
            <p:nvPr/>
          </p:nvGrpSpPr>
          <p:grpSpPr bwMode="auto">
            <a:xfrm rot="-5400000">
              <a:off x="3044" y="2670"/>
              <a:ext cx="139" cy="264"/>
              <a:chOff x="3450" y="2313"/>
              <a:chExt cx="111" cy="216"/>
            </a:xfrm>
          </p:grpSpPr>
          <p:sp>
            <p:nvSpPr>
              <p:cNvPr id="290857" name="Line 41"/>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90858" name="Line 42"/>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90859" name="Line 43"/>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90860" name="Line 44"/>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90861" name="Line 45"/>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90862" name="Line 46"/>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90863" name="Line 47"/>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290864" name="Oval 48"/>
            <p:cNvSpPr>
              <a:spLocks noChangeArrowheads="1"/>
            </p:cNvSpPr>
            <p:nvPr/>
          </p:nvSpPr>
          <p:spPr bwMode="auto">
            <a:xfrm>
              <a:off x="2339" y="2762"/>
              <a:ext cx="102" cy="96"/>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90865" name="AutoShape 49"/>
            <p:cNvCxnSpPr>
              <a:cxnSpLocks noChangeShapeType="1"/>
              <a:stCxn id="290829" idx="0"/>
              <a:endCxn id="290851" idx="1"/>
            </p:cNvCxnSpPr>
            <p:nvPr/>
          </p:nvCxnSpPr>
          <p:spPr bwMode="auto">
            <a:xfrm flipV="1">
              <a:off x="2397" y="3366"/>
              <a:ext cx="1" cy="225"/>
            </a:xfrm>
            <a:prstGeom prst="straightConnector1">
              <a:avLst/>
            </a:prstGeom>
            <a:noFill/>
            <a:ln w="12700">
              <a:solidFill>
                <a:schemeClr val="tx1"/>
              </a:solidFill>
              <a:round/>
              <a:headEnd type="none" w="lg" len="lg"/>
              <a:tailEnd type="none" w="lg" len="lg"/>
            </a:ln>
            <a:effectLst/>
          </p:spPr>
        </p:cxnSp>
        <p:cxnSp>
          <p:nvCxnSpPr>
            <p:cNvPr id="290866" name="AutoShape 50"/>
            <p:cNvCxnSpPr>
              <a:cxnSpLocks noChangeShapeType="1"/>
              <a:stCxn id="290849" idx="0"/>
              <a:endCxn id="290864" idx="4"/>
            </p:cNvCxnSpPr>
            <p:nvPr/>
          </p:nvCxnSpPr>
          <p:spPr bwMode="auto">
            <a:xfrm flipV="1">
              <a:off x="2387" y="2858"/>
              <a:ext cx="3" cy="238"/>
            </a:xfrm>
            <a:prstGeom prst="straightConnector1">
              <a:avLst/>
            </a:prstGeom>
            <a:noFill/>
            <a:ln w="12700">
              <a:solidFill>
                <a:schemeClr val="tx1"/>
              </a:solidFill>
              <a:round/>
              <a:headEnd type="none" w="lg" len="lg"/>
              <a:tailEnd type="none" w="lg" len="lg"/>
            </a:ln>
            <a:effectLst/>
          </p:spPr>
        </p:cxnSp>
        <p:cxnSp>
          <p:nvCxnSpPr>
            <p:cNvPr id="290867" name="AutoShape 51"/>
            <p:cNvCxnSpPr>
              <a:cxnSpLocks noChangeShapeType="1"/>
              <a:stCxn id="290864" idx="0"/>
              <a:endCxn id="290843" idx="1"/>
            </p:cNvCxnSpPr>
            <p:nvPr/>
          </p:nvCxnSpPr>
          <p:spPr bwMode="auto">
            <a:xfrm flipV="1">
              <a:off x="2390" y="2481"/>
              <a:ext cx="4" cy="281"/>
            </a:xfrm>
            <a:prstGeom prst="straightConnector1">
              <a:avLst/>
            </a:prstGeom>
            <a:noFill/>
            <a:ln w="12700">
              <a:solidFill>
                <a:schemeClr val="tx1"/>
              </a:solidFill>
              <a:round/>
              <a:headEnd type="none" w="lg" len="lg"/>
              <a:tailEnd type="none" w="lg" len="lg"/>
            </a:ln>
            <a:effectLst/>
          </p:spPr>
        </p:cxnSp>
        <p:cxnSp>
          <p:nvCxnSpPr>
            <p:cNvPr id="290868" name="AutoShape 52"/>
            <p:cNvCxnSpPr>
              <a:cxnSpLocks noChangeShapeType="1"/>
              <a:stCxn id="290827" idx="4"/>
              <a:endCxn id="290841" idx="0"/>
            </p:cNvCxnSpPr>
            <p:nvPr/>
          </p:nvCxnSpPr>
          <p:spPr bwMode="auto">
            <a:xfrm flipH="1">
              <a:off x="2383" y="1947"/>
              <a:ext cx="3" cy="264"/>
            </a:xfrm>
            <a:prstGeom prst="straightConnector1">
              <a:avLst/>
            </a:prstGeom>
            <a:noFill/>
            <a:ln w="12700">
              <a:solidFill>
                <a:schemeClr val="tx1"/>
              </a:solidFill>
              <a:round/>
              <a:headEnd type="none" w="lg" len="lg"/>
              <a:tailEnd type="none" w="lg" len="lg"/>
            </a:ln>
            <a:effectLst/>
          </p:spPr>
        </p:cxnSp>
        <p:sp>
          <p:nvSpPr>
            <p:cNvPr id="290869" name="Oval 53"/>
            <p:cNvSpPr>
              <a:spLocks noChangeArrowheads="1"/>
            </p:cNvSpPr>
            <p:nvPr/>
          </p:nvSpPr>
          <p:spPr bwMode="auto">
            <a:xfrm>
              <a:off x="3728" y="2751"/>
              <a:ext cx="102" cy="96"/>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90870" name="AutoShape 54"/>
            <p:cNvCxnSpPr>
              <a:cxnSpLocks noChangeShapeType="1"/>
              <a:stCxn id="290869" idx="4"/>
              <a:endCxn id="290833" idx="0"/>
            </p:cNvCxnSpPr>
            <p:nvPr/>
          </p:nvCxnSpPr>
          <p:spPr bwMode="auto">
            <a:xfrm>
              <a:off x="3779" y="2847"/>
              <a:ext cx="3" cy="384"/>
            </a:xfrm>
            <a:prstGeom prst="straightConnector1">
              <a:avLst/>
            </a:prstGeom>
            <a:noFill/>
            <a:ln w="12700">
              <a:solidFill>
                <a:schemeClr val="tx1"/>
              </a:solidFill>
              <a:round/>
              <a:headEnd type="none" w="lg" len="lg"/>
              <a:tailEnd type="none" w="lg" len="lg"/>
            </a:ln>
            <a:effectLst/>
          </p:spPr>
        </p:cxnSp>
        <p:cxnSp>
          <p:nvCxnSpPr>
            <p:cNvPr id="290871" name="AutoShape 55"/>
            <p:cNvCxnSpPr>
              <a:cxnSpLocks noChangeShapeType="1"/>
              <a:stCxn id="290869" idx="2"/>
              <a:endCxn id="290859" idx="1"/>
            </p:cNvCxnSpPr>
            <p:nvPr/>
          </p:nvCxnSpPr>
          <p:spPr bwMode="auto">
            <a:xfrm flipH="1">
              <a:off x="3247" y="2799"/>
              <a:ext cx="481" cy="3"/>
            </a:xfrm>
            <a:prstGeom prst="straightConnector1">
              <a:avLst/>
            </a:prstGeom>
            <a:noFill/>
            <a:ln w="12700">
              <a:solidFill>
                <a:schemeClr val="tx1"/>
              </a:solidFill>
              <a:round/>
              <a:headEnd type="none" w="lg" len="lg"/>
              <a:tailEnd type="none" w="lg" len="lg"/>
            </a:ln>
            <a:effectLst/>
          </p:spPr>
        </p:cxnSp>
        <p:cxnSp>
          <p:nvCxnSpPr>
            <p:cNvPr id="290872" name="AutoShape 56"/>
            <p:cNvCxnSpPr>
              <a:cxnSpLocks noChangeShapeType="1"/>
              <a:stCxn id="290864" idx="6"/>
              <a:endCxn id="290857" idx="0"/>
            </p:cNvCxnSpPr>
            <p:nvPr/>
          </p:nvCxnSpPr>
          <p:spPr bwMode="auto">
            <a:xfrm>
              <a:off x="2441" y="2810"/>
              <a:ext cx="542" cy="2"/>
            </a:xfrm>
            <a:prstGeom prst="straightConnector1">
              <a:avLst/>
            </a:prstGeom>
            <a:noFill/>
            <a:ln w="12700">
              <a:solidFill>
                <a:schemeClr val="tx1"/>
              </a:solidFill>
              <a:round/>
              <a:headEnd type="none" w="lg" len="lg"/>
              <a:tailEnd type="none" w="lg" len="lg"/>
            </a:ln>
            <a:effectLst/>
          </p:spPr>
        </p:cxnSp>
        <p:grpSp>
          <p:nvGrpSpPr>
            <p:cNvPr id="290873" name="Group 57"/>
            <p:cNvGrpSpPr>
              <a:grpSpLocks/>
            </p:cNvGrpSpPr>
            <p:nvPr/>
          </p:nvGrpSpPr>
          <p:grpSpPr bwMode="auto">
            <a:xfrm>
              <a:off x="3574" y="2111"/>
              <a:ext cx="766" cy="410"/>
              <a:chOff x="3645" y="1908"/>
              <a:chExt cx="766" cy="410"/>
            </a:xfrm>
          </p:grpSpPr>
          <p:sp>
            <p:nvSpPr>
              <p:cNvPr id="290874" name="Text Box 58"/>
              <p:cNvSpPr txBox="1">
                <a:spLocks noChangeArrowheads="1"/>
              </p:cNvSpPr>
              <p:nvPr/>
            </p:nvSpPr>
            <p:spPr bwMode="auto">
              <a:xfrm>
                <a:off x="4087" y="1986"/>
                <a:ext cx="324"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s2</a:t>
                </a:r>
                <a:endParaRPr lang="en-US" sz="2000" b="1"/>
              </a:p>
            </p:txBody>
          </p:sp>
          <p:sp>
            <p:nvSpPr>
              <p:cNvPr id="290875" name="Oval 59"/>
              <p:cNvSpPr>
                <a:spLocks noChangeArrowheads="1"/>
              </p:cNvSpPr>
              <p:nvPr/>
            </p:nvSpPr>
            <p:spPr bwMode="auto">
              <a:xfrm>
                <a:off x="3645" y="1931"/>
                <a:ext cx="406" cy="387"/>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90876" name="Text Box 60"/>
              <p:cNvSpPr txBox="1">
                <a:spLocks noChangeArrowheads="1"/>
              </p:cNvSpPr>
              <p:nvPr/>
            </p:nvSpPr>
            <p:spPr bwMode="auto">
              <a:xfrm>
                <a:off x="3751" y="1908"/>
                <a:ext cx="199"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290877" name="Text Box 61"/>
              <p:cNvSpPr txBox="1">
                <a:spLocks noChangeArrowheads="1"/>
              </p:cNvSpPr>
              <p:nvPr/>
            </p:nvSpPr>
            <p:spPr bwMode="auto">
              <a:xfrm>
                <a:off x="3760" y="2037"/>
                <a:ext cx="189" cy="231"/>
              </a:xfrm>
              <a:prstGeom prst="rect">
                <a:avLst/>
              </a:prstGeom>
              <a:noFill/>
              <a:ln w="12700">
                <a:noFill/>
                <a:miter lim="800000"/>
                <a:headEnd type="none" w="lg" len="lg"/>
                <a:tailEnd type="none" w="lg" len="lg"/>
              </a:ln>
              <a:effectLst/>
            </p:spPr>
            <p:txBody>
              <a:bodyPr wrap="none">
                <a:spAutoFit/>
              </a:bodyPr>
              <a:lstStyle/>
              <a:p>
                <a:r>
                  <a:rPr lang="en-US"/>
                  <a:t>_</a:t>
                </a:r>
              </a:p>
            </p:txBody>
          </p:sp>
        </p:grpSp>
        <p:cxnSp>
          <p:nvCxnSpPr>
            <p:cNvPr id="290878" name="AutoShape 62"/>
            <p:cNvCxnSpPr>
              <a:cxnSpLocks noChangeShapeType="1"/>
              <a:stCxn id="290869" idx="0"/>
              <a:endCxn id="290875" idx="4"/>
            </p:cNvCxnSpPr>
            <p:nvPr/>
          </p:nvCxnSpPr>
          <p:spPr bwMode="auto">
            <a:xfrm flipH="1" flipV="1">
              <a:off x="3777" y="2521"/>
              <a:ext cx="2" cy="230"/>
            </a:xfrm>
            <a:prstGeom prst="straightConnector1">
              <a:avLst/>
            </a:prstGeom>
            <a:noFill/>
            <a:ln w="12700">
              <a:solidFill>
                <a:schemeClr val="tx1"/>
              </a:solidFill>
              <a:round/>
              <a:headEnd type="none" w="lg" len="lg"/>
              <a:tailEnd type="none" w="lg" len="lg"/>
            </a:ln>
            <a:effectLst/>
          </p:spPr>
        </p:cxnSp>
        <p:grpSp>
          <p:nvGrpSpPr>
            <p:cNvPr id="290879" name="Group 63"/>
            <p:cNvGrpSpPr>
              <a:grpSpLocks/>
            </p:cNvGrpSpPr>
            <p:nvPr/>
          </p:nvGrpSpPr>
          <p:grpSpPr bwMode="auto">
            <a:xfrm rot="-5400000">
              <a:off x="1943" y="1769"/>
              <a:ext cx="139" cy="265"/>
              <a:chOff x="3450" y="2313"/>
              <a:chExt cx="111" cy="216"/>
            </a:xfrm>
          </p:grpSpPr>
          <p:sp>
            <p:nvSpPr>
              <p:cNvPr id="290880" name="Line 64"/>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90881" name="Line 65"/>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90882" name="Line 66"/>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90883" name="Line 67"/>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90884" name="Line 68"/>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90885" name="Line 69"/>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90886" name="Line 70"/>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290887" name="AutoShape 71"/>
            <p:cNvCxnSpPr>
              <a:cxnSpLocks noChangeShapeType="1"/>
              <a:stCxn id="290882" idx="1"/>
              <a:endCxn id="290827" idx="2"/>
            </p:cNvCxnSpPr>
            <p:nvPr/>
          </p:nvCxnSpPr>
          <p:spPr bwMode="auto">
            <a:xfrm flipV="1">
              <a:off x="2146" y="1899"/>
              <a:ext cx="189" cy="3"/>
            </a:xfrm>
            <a:prstGeom prst="straightConnector1">
              <a:avLst/>
            </a:prstGeom>
            <a:noFill/>
            <a:ln w="12700">
              <a:solidFill>
                <a:schemeClr val="tx1"/>
              </a:solidFill>
              <a:round/>
              <a:headEnd type="none" w="lg" len="lg"/>
              <a:tailEnd type="none" w="lg" len="lg"/>
            </a:ln>
            <a:effectLst/>
          </p:spPr>
        </p:cxnSp>
        <p:sp>
          <p:nvSpPr>
            <p:cNvPr id="290888" name="Freeform 72"/>
            <p:cNvSpPr>
              <a:spLocks/>
            </p:cNvSpPr>
            <p:nvPr/>
          </p:nvSpPr>
          <p:spPr bwMode="auto">
            <a:xfrm>
              <a:off x="1849" y="2003"/>
              <a:ext cx="464" cy="1656"/>
            </a:xfrm>
            <a:custGeom>
              <a:avLst/>
              <a:gdLst/>
              <a:ahLst/>
              <a:cxnLst>
                <a:cxn ang="0">
                  <a:pos x="592" y="120"/>
                </a:cxn>
                <a:cxn ang="0">
                  <a:pos x="592" y="1512"/>
                </a:cxn>
                <a:cxn ang="0">
                  <a:pos x="112" y="1368"/>
                </a:cxn>
                <a:cxn ang="0">
                  <a:pos x="64" y="216"/>
                </a:cxn>
                <a:cxn ang="0">
                  <a:pos x="496" y="72"/>
                </a:cxn>
              </a:cxnLst>
              <a:rect l="0" t="0" r="r" b="b"/>
              <a:pathLst>
                <a:path w="672" h="1720">
                  <a:moveTo>
                    <a:pt x="592" y="120"/>
                  </a:moveTo>
                  <a:cubicBezTo>
                    <a:pt x="632" y="712"/>
                    <a:pt x="672" y="1304"/>
                    <a:pt x="592" y="1512"/>
                  </a:cubicBezTo>
                  <a:cubicBezTo>
                    <a:pt x="512" y="1720"/>
                    <a:pt x="200" y="1584"/>
                    <a:pt x="112" y="1368"/>
                  </a:cubicBezTo>
                  <a:cubicBezTo>
                    <a:pt x="24" y="1152"/>
                    <a:pt x="0" y="432"/>
                    <a:pt x="64" y="216"/>
                  </a:cubicBezTo>
                  <a:cubicBezTo>
                    <a:pt x="128" y="0"/>
                    <a:pt x="312" y="36"/>
                    <a:pt x="496" y="72"/>
                  </a:cubicBezTo>
                </a:path>
              </a:pathLst>
            </a:custGeom>
            <a:noFill/>
            <a:ln w="31750" cap="flat" cmpd="sng">
              <a:solidFill>
                <a:srgbClr val="800000"/>
              </a:solidFill>
              <a:prstDash val="solid"/>
              <a:round/>
              <a:headEnd type="none" w="lg" len="lg"/>
              <a:tailEnd type="stealth" w="lg" len="lg"/>
            </a:ln>
            <a:effectLst/>
          </p:spPr>
          <p:txBody>
            <a:bodyPr/>
            <a:lstStyle/>
            <a:p>
              <a:endParaRPr lang="en-US"/>
            </a:p>
          </p:txBody>
        </p:sp>
        <p:sp>
          <p:nvSpPr>
            <p:cNvPr id="290889" name="Freeform 73"/>
            <p:cNvSpPr>
              <a:spLocks/>
            </p:cNvSpPr>
            <p:nvPr/>
          </p:nvSpPr>
          <p:spPr bwMode="auto">
            <a:xfrm>
              <a:off x="2521" y="2883"/>
              <a:ext cx="1104" cy="728"/>
            </a:xfrm>
            <a:custGeom>
              <a:avLst/>
              <a:gdLst/>
              <a:ahLst/>
              <a:cxnLst>
                <a:cxn ang="0">
                  <a:pos x="1168" y="104"/>
                </a:cxn>
                <a:cxn ang="0">
                  <a:pos x="1168" y="632"/>
                </a:cxn>
                <a:cxn ang="0">
                  <a:pos x="256" y="680"/>
                </a:cxn>
                <a:cxn ang="0">
                  <a:pos x="112" y="104"/>
                </a:cxn>
                <a:cxn ang="0">
                  <a:pos x="928" y="56"/>
                </a:cxn>
              </a:cxnLst>
              <a:rect l="0" t="0" r="r" b="b"/>
              <a:pathLst>
                <a:path w="1320" h="768">
                  <a:moveTo>
                    <a:pt x="1168" y="104"/>
                  </a:moveTo>
                  <a:cubicBezTo>
                    <a:pt x="1244" y="320"/>
                    <a:pt x="1320" y="536"/>
                    <a:pt x="1168" y="632"/>
                  </a:cubicBezTo>
                  <a:cubicBezTo>
                    <a:pt x="1016" y="728"/>
                    <a:pt x="432" y="768"/>
                    <a:pt x="256" y="680"/>
                  </a:cubicBezTo>
                  <a:cubicBezTo>
                    <a:pt x="80" y="592"/>
                    <a:pt x="0" y="208"/>
                    <a:pt x="112" y="104"/>
                  </a:cubicBezTo>
                  <a:cubicBezTo>
                    <a:pt x="224" y="0"/>
                    <a:pt x="576" y="28"/>
                    <a:pt x="928" y="56"/>
                  </a:cubicBezTo>
                </a:path>
              </a:pathLst>
            </a:custGeom>
            <a:noFill/>
            <a:ln w="31750" cap="flat" cmpd="sng">
              <a:solidFill>
                <a:srgbClr val="800000"/>
              </a:solidFill>
              <a:prstDash val="solid"/>
              <a:round/>
              <a:headEnd type="none" w="lg" len="lg"/>
              <a:tailEnd type="stealth" w="lg" len="lg"/>
            </a:ln>
            <a:effectLst/>
          </p:spPr>
          <p:txBody>
            <a:bodyPr/>
            <a:lstStyle/>
            <a:p>
              <a:endParaRPr lang="en-US"/>
            </a:p>
          </p:txBody>
        </p:sp>
        <p:sp>
          <p:nvSpPr>
            <p:cNvPr id="290890" name="Freeform 74"/>
            <p:cNvSpPr>
              <a:spLocks/>
            </p:cNvSpPr>
            <p:nvPr/>
          </p:nvSpPr>
          <p:spPr bwMode="auto">
            <a:xfrm>
              <a:off x="2473" y="2027"/>
              <a:ext cx="1104" cy="728"/>
            </a:xfrm>
            <a:custGeom>
              <a:avLst/>
              <a:gdLst/>
              <a:ahLst/>
              <a:cxnLst>
                <a:cxn ang="0">
                  <a:pos x="1168" y="104"/>
                </a:cxn>
                <a:cxn ang="0">
                  <a:pos x="1168" y="632"/>
                </a:cxn>
                <a:cxn ang="0">
                  <a:pos x="256" y="680"/>
                </a:cxn>
                <a:cxn ang="0">
                  <a:pos x="112" y="104"/>
                </a:cxn>
                <a:cxn ang="0">
                  <a:pos x="928" y="56"/>
                </a:cxn>
              </a:cxnLst>
              <a:rect l="0" t="0" r="r" b="b"/>
              <a:pathLst>
                <a:path w="1320" h="768">
                  <a:moveTo>
                    <a:pt x="1168" y="104"/>
                  </a:moveTo>
                  <a:cubicBezTo>
                    <a:pt x="1244" y="320"/>
                    <a:pt x="1320" y="536"/>
                    <a:pt x="1168" y="632"/>
                  </a:cubicBezTo>
                  <a:cubicBezTo>
                    <a:pt x="1016" y="728"/>
                    <a:pt x="432" y="768"/>
                    <a:pt x="256" y="680"/>
                  </a:cubicBezTo>
                  <a:cubicBezTo>
                    <a:pt x="80" y="592"/>
                    <a:pt x="0" y="208"/>
                    <a:pt x="112" y="104"/>
                  </a:cubicBezTo>
                  <a:cubicBezTo>
                    <a:pt x="224" y="0"/>
                    <a:pt x="576" y="28"/>
                    <a:pt x="928" y="56"/>
                  </a:cubicBezTo>
                </a:path>
              </a:pathLst>
            </a:custGeom>
            <a:noFill/>
            <a:ln w="31750" cap="flat" cmpd="sng">
              <a:solidFill>
                <a:srgbClr val="800000"/>
              </a:solidFill>
              <a:prstDash val="solid"/>
              <a:round/>
              <a:headEnd type="none" w="lg" len="lg"/>
              <a:tailEnd type="stealth" w="lg" len="lg"/>
            </a:ln>
            <a:effectLst/>
          </p:spPr>
          <p:txBody>
            <a:bodyPr/>
            <a:lstStyle/>
            <a:p>
              <a:endParaRPr lang="en-US"/>
            </a:p>
          </p:txBody>
        </p:sp>
        <p:grpSp>
          <p:nvGrpSpPr>
            <p:cNvPr id="290891" name="Group 75"/>
            <p:cNvGrpSpPr>
              <a:grpSpLocks/>
            </p:cNvGrpSpPr>
            <p:nvPr/>
          </p:nvGrpSpPr>
          <p:grpSpPr bwMode="auto">
            <a:xfrm>
              <a:off x="2250" y="3674"/>
              <a:ext cx="288" cy="240"/>
              <a:chOff x="1676" y="3447"/>
              <a:chExt cx="288" cy="240"/>
            </a:xfrm>
          </p:grpSpPr>
          <p:grpSp>
            <p:nvGrpSpPr>
              <p:cNvPr id="290892" name="Group 76"/>
              <p:cNvGrpSpPr>
                <a:grpSpLocks/>
              </p:cNvGrpSpPr>
              <p:nvPr/>
            </p:nvGrpSpPr>
            <p:grpSpPr bwMode="auto">
              <a:xfrm>
                <a:off x="1676" y="3591"/>
                <a:ext cx="288" cy="96"/>
                <a:chOff x="1215" y="3591"/>
                <a:chExt cx="288" cy="96"/>
              </a:xfrm>
            </p:grpSpPr>
            <p:sp>
              <p:nvSpPr>
                <p:cNvPr id="290893" name="Line 77"/>
                <p:cNvSpPr>
                  <a:spLocks noChangeShapeType="1"/>
                </p:cNvSpPr>
                <p:nvPr/>
              </p:nvSpPr>
              <p:spPr bwMode="auto">
                <a:xfrm>
                  <a:off x="1215" y="3591"/>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290894" name="Line 78"/>
                <p:cNvSpPr>
                  <a:spLocks noChangeShapeType="1"/>
                </p:cNvSpPr>
                <p:nvPr/>
              </p:nvSpPr>
              <p:spPr bwMode="auto">
                <a:xfrm>
                  <a:off x="1257" y="3639"/>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290895" name="Line 79"/>
                <p:cNvSpPr>
                  <a:spLocks noChangeShapeType="1"/>
                </p:cNvSpPr>
                <p:nvPr/>
              </p:nvSpPr>
              <p:spPr bwMode="auto">
                <a:xfrm>
                  <a:off x="1305" y="3687"/>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290896" name="Line 80"/>
              <p:cNvSpPr>
                <a:spLocks noChangeShapeType="1"/>
              </p:cNvSpPr>
              <p:nvPr/>
            </p:nvSpPr>
            <p:spPr bwMode="auto">
              <a:xfrm flipV="1">
                <a:off x="1818" y="3447"/>
                <a:ext cx="0" cy="144"/>
              </a:xfrm>
              <a:prstGeom prst="line">
                <a:avLst/>
              </a:prstGeom>
              <a:noFill/>
              <a:ln w="12700">
                <a:solidFill>
                  <a:schemeClr val="tx1"/>
                </a:solidFill>
                <a:round/>
                <a:headEnd type="none" w="lg" len="lg"/>
                <a:tailEnd type="none" w="lg" len="lg"/>
              </a:ln>
              <a:effectLst/>
            </p:spPr>
            <p:txBody>
              <a:bodyPr/>
              <a:lstStyle/>
              <a:p>
                <a:endParaRPr lang="en-US"/>
              </a:p>
            </p:txBody>
          </p:sp>
        </p:grpSp>
        <p:sp>
          <p:nvSpPr>
            <p:cNvPr id="290897" name="Text Box 81"/>
            <p:cNvSpPr txBox="1">
              <a:spLocks noChangeArrowheads="1"/>
            </p:cNvSpPr>
            <p:nvPr/>
          </p:nvSpPr>
          <p:spPr bwMode="auto">
            <a:xfrm>
              <a:off x="2064" y="2773"/>
              <a:ext cx="236" cy="923"/>
            </a:xfrm>
            <a:prstGeom prst="rect">
              <a:avLst/>
            </a:prstGeom>
            <a:noFill/>
            <a:ln w="12700">
              <a:noFill/>
              <a:miter lim="800000"/>
              <a:headEnd type="none" w="lg" len="lg"/>
              <a:tailEnd type="none" w="lg" len="lg"/>
            </a:ln>
            <a:effectLst/>
          </p:spPr>
          <p:txBody>
            <a:bodyPr wrap="none">
              <a:spAutoFit/>
            </a:bodyPr>
            <a:lstStyle/>
            <a:p>
              <a:r>
                <a:rPr lang="en-US"/>
                <a:t>+</a:t>
              </a:r>
            </a:p>
            <a:p>
              <a:endParaRPr lang="en-US"/>
            </a:p>
            <a:p>
              <a:r>
                <a:rPr lang="en-US" b="1"/>
                <a:t>v</a:t>
              </a:r>
              <a:r>
                <a:rPr lang="en-US" b="1" baseline="-25000"/>
                <a:t>3</a:t>
              </a:r>
            </a:p>
            <a:p>
              <a:endParaRPr lang="en-US"/>
            </a:p>
            <a:p>
              <a:r>
                <a:rPr lang="en-US"/>
                <a:t>–</a:t>
              </a:r>
            </a:p>
          </p:txBody>
        </p:sp>
        <p:sp>
          <p:nvSpPr>
            <p:cNvPr id="290898" name="Text Box 82"/>
            <p:cNvSpPr txBox="1">
              <a:spLocks noChangeArrowheads="1"/>
            </p:cNvSpPr>
            <p:nvPr/>
          </p:nvSpPr>
          <p:spPr bwMode="auto">
            <a:xfrm>
              <a:off x="2794" y="2496"/>
              <a:ext cx="581" cy="231"/>
            </a:xfrm>
            <a:prstGeom prst="rect">
              <a:avLst/>
            </a:prstGeom>
            <a:noFill/>
            <a:ln w="12700">
              <a:noFill/>
              <a:miter lim="800000"/>
              <a:headEnd type="none" w="lg" len="lg"/>
              <a:tailEnd type="none" w="lg" len="lg"/>
            </a:ln>
            <a:effectLst/>
          </p:spPr>
          <p:txBody>
            <a:bodyPr wrap="none">
              <a:spAutoFit/>
            </a:bodyPr>
            <a:lstStyle/>
            <a:p>
              <a:r>
                <a:rPr lang="en-US"/>
                <a:t>+   </a:t>
              </a:r>
              <a:r>
                <a:rPr lang="en-US" b="1"/>
                <a:t>v</a:t>
              </a:r>
              <a:r>
                <a:rPr lang="en-US" b="1" baseline="-25000"/>
                <a:t>4  </a:t>
              </a:r>
              <a:r>
                <a:rPr lang="en-US"/>
                <a:t> –</a:t>
              </a:r>
            </a:p>
          </p:txBody>
        </p:sp>
        <p:sp>
          <p:nvSpPr>
            <p:cNvPr id="290899" name="Text Box 83"/>
            <p:cNvSpPr txBox="1">
              <a:spLocks noChangeArrowheads="1"/>
            </p:cNvSpPr>
            <p:nvPr/>
          </p:nvSpPr>
          <p:spPr bwMode="auto">
            <a:xfrm>
              <a:off x="1728" y="1584"/>
              <a:ext cx="581" cy="231"/>
            </a:xfrm>
            <a:prstGeom prst="rect">
              <a:avLst/>
            </a:prstGeom>
            <a:noFill/>
            <a:ln w="12700">
              <a:noFill/>
              <a:miter lim="800000"/>
              <a:headEnd type="none" w="lg" len="lg"/>
              <a:tailEnd type="none" w="lg" len="lg"/>
            </a:ln>
            <a:effectLst/>
          </p:spPr>
          <p:txBody>
            <a:bodyPr wrap="none">
              <a:spAutoFit/>
            </a:bodyPr>
            <a:lstStyle/>
            <a:p>
              <a:r>
                <a:rPr lang="en-US"/>
                <a:t>+   </a:t>
              </a:r>
              <a:r>
                <a:rPr lang="en-US" b="1"/>
                <a:t>v</a:t>
              </a:r>
              <a:r>
                <a:rPr lang="en-US" b="1" baseline="-25000"/>
                <a:t>1  </a:t>
              </a:r>
              <a:r>
                <a:rPr lang="en-US"/>
                <a:t> –</a:t>
              </a:r>
            </a:p>
          </p:txBody>
        </p:sp>
        <p:sp>
          <p:nvSpPr>
            <p:cNvPr id="290900" name="Text Box 84"/>
            <p:cNvSpPr txBox="1">
              <a:spLocks noChangeArrowheads="1"/>
            </p:cNvSpPr>
            <p:nvPr/>
          </p:nvSpPr>
          <p:spPr bwMode="auto">
            <a:xfrm>
              <a:off x="3879" y="2878"/>
              <a:ext cx="236" cy="923"/>
            </a:xfrm>
            <a:prstGeom prst="rect">
              <a:avLst/>
            </a:prstGeom>
            <a:noFill/>
            <a:ln w="12700">
              <a:noFill/>
              <a:miter lim="800000"/>
              <a:headEnd type="none" w="lg" len="lg"/>
              <a:tailEnd type="none" w="lg" len="lg"/>
            </a:ln>
            <a:effectLst/>
          </p:spPr>
          <p:txBody>
            <a:bodyPr wrap="none">
              <a:spAutoFit/>
            </a:bodyPr>
            <a:lstStyle/>
            <a:p>
              <a:r>
                <a:rPr lang="en-US"/>
                <a:t>+</a:t>
              </a:r>
            </a:p>
            <a:p>
              <a:endParaRPr lang="en-US"/>
            </a:p>
            <a:p>
              <a:r>
                <a:rPr lang="en-US" b="1"/>
                <a:t>v</a:t>
              </a:r>
              <a:r>
                <a:rPr lang="en-US" b="1" baseline="-25000"/>
                <a:t>5</a:t>
              </a:r>
            </a:p>
            <a:p>
              <a:endParaRPr lang="en-US"/>
            </a:p>
            <a:p>
              <a:r>
                <a:rPr lang="en-US"/>
                <a:t>–</a:t>
              </a:r>
            </a:p>
          </p:txBody>
        </p:sp>
        <p:sp>
          <p:nvSpPr>
            <p:cNvPr id="290901" name="Text Box 85"/>
            <p:cNvSpPr txBox="1">
              <a:spLocks noChangeArrowheads="1"/>
            </p:cNvSpPr>
            <p:nvPr/>
          </p:nvSpPr>
          <p:spPr bwMode="auto">
            <a:xfrm>
              <a:off x="2064" y="1872"/>
              <a:ext cx="236" cy="923"/>
            </a:xfrm>
            <a:prstGeom prst="rect">
              <a:avLst/>
            </a:prstGeom>
            <a:noFill/>
            <a:ln w="12700">
              <a:noFill/>
              <a:miter lim="800000"/>
              <a:headEnd type="none" w="lg" len="lg"/>
              <a:tailEnd type="none" w="lg" len="lg"/>
            </a:ln>
            <a:effectLst/>
          </p:spPr>
          <p:txBody>
            <a:bodyPr wrap="none">
              <a:spAutoFit/>
            </a:bodyPr>
            <a:lstStyle/>
            <a:p>
              <a:r>
                <a:rPr lang="en-US"/>
                <a:t>+</a:t>
              </a:r>
            </a:p>
            <a:p>
              <a:endParaRPr lang="en-US"/>
            </a:p>
            <a:p>
              <a:r>
                <a:rPr lang="en-US" b="1"/>
                <a:t>v</a:t>
              </a:r>
              <a:r>
                <a:rPr lang="en-US" b="1" baseline="-25000"/>
                <a:t>2</a:t>
              </a:r>
            </a:p>
            <a:p>
              <a:endParaRPr lang="en-US"/>
            </a:p>
            <a:p>
              <a:r>
                <a:rPr lang="en-US"/>
                <a:t>–</a:t>
              </a:r>
            </a:p>
          </p:txBody>
        </p:sp>
      </p:grpSp>
      <p:graphicFrame>
        <p:nvGraphicFramePr>
          <p:cNvPr id="290902" name="Object 86"/>
          <p:cNvGraphicFramePr>
            <a:graphicFrameLocks noChangeAspect="1"/>
          </p:cNvGraphicFramePr>
          <p:nvPr>
            <p:ph sz="half" idx="2"/>
          </p:nvPr>
        </p:nvGraphicFramePr>
        <p:xfrm>
          <a:off x="5437188" y="2930525"/>
          <a:ext cx="3478212" cy="2062163"/>
        </p:xfrm>
        <a:graphic>
          <a:graphicData uri="http://schemas.openxmlformats.org/presentationml/2006/ole">
            <p:oleObj spid="_x0000_s290902" name="Equation" r:id="rId3" imgW="1841400" imgH="1091880" progId="Equation.3">
              <p:embed/>
            </p:oleObj>
          </a:graphicData>
        </a:graphic>
      </p:graphicFrame>
      <p:sp>
        <p:nvSpPr>
          <p:cNvPr id="290903" name="Text Box 87"/>
          <p:cNvSpPr txBox="1">
            <a:spLocks noChangeArrowheads="1"/>
          </p:cNvSpPr>
          <p:nvPr/>
        </p:nvSpPr>
        <p:spPr bwMode="auto">
          <a:xfrm>
            <a:off x="946150" y="3200400"/>
            <a:ext cx="806450" cy="366713"/>
          </a:xfrm>
          <a:prstGeom prst="rect">
            <a:avLst/>
          </a:prstGeom>
          <a:noFill/>
          <a:ln w="12700">
            <a:noFill/>
            <a:miter lim="800000"/>
            <a:headEnd type="none" w="lg" len="lg"/>
            <a:tailEnd type="none" w="lg" len="lg"/>
          </a:ln>
          <a:effectLst/>
        </p:spPr>
        <p:txBody>
          <a:bodyPr wrap="none">
            <a:spAutoFit/>
          </a:bodyPr>
          <a:lstStyle/>
          <a:p>
            <a:r>
              <a:rPr lang="en-US" b="1"/>
              <a:t>Loop1</a:t>
            </a:r>
          </a:p>
        </p:txBody>
      </p:sp>
      <p:sp>
        <p:nvSpPr>
          <p:cNvPr id="290904" name="Text Box 88"/>
          <p:cNvSpPr txBox="1">
            <a:spLocks noChangeArrowheads="1"/>
          </p:cNvSpPr>
          <p:nvPr/>
        </p:nvSpPr>
        <p:spPr bwMode="auto">
          <a:xfrm>
            <a:off x="2889250" y="3457575"/>
            <a:ext cx="806450" cy="366713"/>
          </a:xfrm>
          <a:prstGeom prst="rect">
            <a:avLst/>
          </a:prstGeom>
          <a:noFill/>
          <a:ln w="12700">
            <a:noFill/>
            <a:miter lim="800000"/>
            <a:headEnd type="none" w="lg" len="lg"/>
            <a:tailEnd type="none" w="lg" len="lg"/>
          </a:ln>
          <a:effectLst/>
        </p:spPr>
        <p:txBody>
          <a:bodyPr wrap="none">
            <a:spAutoFit/>
          </a:bodyPr>
          <a:lstStyle/>
          <a:p>
            <a:r>
              <a:rPr lang="en-US" b="1"/>
              <a:t>Loop2</a:t>
            </a:r>
          </a:p>
        </p:txBody>
      </p:sp>
      <p:sp>
        <p:nvSpPr>
          <p:cNvPr id="290905" name="Text Box 89"/>
          <p:cNvSpPr txBox="1">
            <a:spLocks noChangeArrowheads="1"/>
          </p:cNvSpPr>
          <p:nvPr/>
        </p:nvSpPr>
        <p:spPr bwMode="auto">
          <a:xfrm>
            <a:off x="2806700" y="4868863"/>
            <a:ext cx="806450" cy="366712"/>
          </a:xfrm>
          <a:prstGeom prst="rect">
            <a:avLst/>
          </a:prstGeom>
          <a:noFill/>
          <a:ln w="12700">
            <a:noFill/>
            <a:miter lim="800000"/>
            <a:headEnd type="none" w="lg" len="lg"/>
            <a:tailEnd type="none" w="lg" len="lg"/>
          </a:ln>
          <a:effectLst/>
        </p:spPr>
        <p:txBody>
          <a:bodyPr wrap="none">
            <a:spAutoFit/>
          </a:bodyPr>
          <a:lstStyle/>
          <a:p>
            <a:r>
              <a:rPr lang="en-US" b="1"/>
              <a:t>Loop3</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Date Placeholder 4"/>
          <p:cNvSpPr>
            <a:spLocks noGrp="1"/>
          </p:cNvSpPr>
          <p:nvPr>
            <p:ph type="dt" sz="half" idx="10"/>
          </p:nvPr>
        </p:nvSpPr>
        <p:spPr/>
        <p:txBody>
          <a:bodyPr/>
          <a:lstStyle/>
          <a:p>
            <a:r>
              <a:rPr lang="en-US"/>
              <a:t>ECEN 301</a:t>
            </a:r>
          </a:p>
        </p:txBody>
      </p:sp>
      <p:sp>
        <p:nvSpPr>
          <p:cNvPr id="91" name="Footer Placeholder 5"/>
          <p:cNvSpPr>
            <a:spLocks noGrp="1"/>
          </p:cNvSpPr>
          <p:nvPr>
            <p:ph type="ftr" sz="quarter" idx="11"/>
          </p:nvPr>
        </p:nvSpPr>
        <p:spPr/>
        <p:txBody>
          <a:bodyPr/>
          <a:lstStyle/>
          <a:p>
            <a:r>
              <a:rPr lang="en-US"/>
              <a:t>Discussion #2 – Kirchhoff’s Laws</a:t>
            </a:r>
          </a:p>
        </p:txBody>
      </p:sp>
      <p:sp>
        <p:nvSpPr>
          <p:cNvPr id="92" name="Slide Number Placeholder 6"/>
          <p:cNvSpPr>
            <a:spLocks noGrp="1"/>
          </p:cNvSpPr>
          <p:nvPr>
            <p:ph type="sldNum" sz="quarter" idx="12"/>
          </p:nvPr>
        </p:nvSpPr>
        <p:spPr/>
        <p:txBody>
          <a:bodyPr/>
          <a:lstStyle/>
          <a:p>
            <a:pPr lvl="1"/>
            <a:fld id="{D0C6CD36-0E26-48DF-B6B7-DDFE5983294A}" type="slidenum">
              <a:rPr lang="en-US"/>
              <a:pPr lvl="1"/>
              <a:t>32</a:t>
            </a:fld>
            <a:endParaRPr lang="en-US"/>
          </a:p>
        </p:txBody>
      </p:sp>
      <p:sp>
        <p:nvSpPr>
          <p:cNvPr id="291842" name="Rectangle 2"/>
          <p:cNvSpPr>
            <a:spLocks noGrp="1" noChangeArrowheads="1"/>
          </p:cNvSpPr>
          <p:nvPr>
            <p:ph type="title"/>
          </p:nvPr>
        </p:nvSpPr>
        <p:spPr/>
        <p:txBody>
          <a:bodyPr/>
          <a:lstStyle/>
          <a:p>
            <a:r>
              <a:rPr lang="en-US"/>
              <a:t>Kirchhoff’s Voltage Law (KVL)</a:t>
            </a:r>
          </a:p>
        </p:txBody>
      </p:sp>
      <p:sp>
        <p:nvSpPr>
          <p:cNvPr id="291843" name="Rectangle 3"/>
          <p:cNvSpPr>
            <a:spLocks noGrp="1" noChangeArrowheads="1"/>
          </p:cNvSpPr>
          <p:nvPr>
            <p:ph type="body" sz="half" idx="1"/>
          </p:nvPr>
        </p:nvSpPr>
        <p:spPr>
          <a:xfrm>
            <a:off x="406400" y="1333500"/>
            <a:ext cx="7899400" cy="1409700"/>
          </a:xfrm>
        </p:spPr>
        <p:txBody>
          <a:bodyPr/>
          <a:lstStyle/>
          <a:p>
            <a:r>
              <a:rPr lang="en-US" sz="2800" b="1"/>
              <a:t>Example4</a:t>
            </a:r>
            <a:r>
              <a:rPr lang="en-US" sz="2800"/>
              <a:t>: using KVL find </a:t>
            </a:r>
            <a:r>
              <a:rPr lang="en-US" sz="2800" b="1"/>
              <a:t>v</a:t>
            </a:r>
            <a:r>
              <a:rPr lang="en-US" sz="2800" b="1" baseline="-25000"/>
              <a:t>1</a:t>
            </a:r>
            <a:r>
              <a:rPr lang="en-US" sz="2800"/>
              <a:t> and </a:t>
            </a:r>
            <a:r>
              <a:rPr lang="en-US" sz="2800" b="1"/>
              <a:t>v</a:t>
            </a:r>
            <a:r>
              <a:rPr lang="en-US" sz="2800" b="1" baseline="-25000"/>
              <a:t>4</a:t>
            </a:r>
          </a:p>
          <a:p>
            <a:pPr lvl="1"/>
            <a:r>
              <a:rPr lang="en-US" sz="2400" b="1"/>
              <a:t>v</a:t>
            </a:r>
            <a:r>
              <a:rPr lang="en-US" sz="2400" b="1" baseline="-25000"/>
              <a:t>s1</a:t>
            </a:r>
            <a:r>
              <a:rPr lang="en-US" sz="2400"/>
              <a:t> = 12V, </a:t>
            </a:r>
            <a:r>
              <a:rPr lang="en-US" sz="2400" b="1"/>
              <a:t>v</a:t>
            </a:r>
            <a:r>
              <a:rPr lang="en-US" sz="2400" b="1" baseline="-25000"/>
              <a:t>s2</a:t>
            </a:r>
            <a:r>
              <a:rPr lang="en-US" sz="2400"/>
              <a:t> = -4V, </a:t>
            </a:r>
            <a:r>
              <a:rPr lang="en-US" sz="2400" b="1"/>
              <a:t>v</a:t>
            </a:r>
            <a:r>
              <a:rPr lang="en-US" sz="2400" b="1" baseline="-25000"/>
              <a:t>2</a:t>
            </a:r>
            <a:r>
              <a:rPr lang="en-US" sz="2400"/>
              <a:t> = 2V, </a:t>
            </a:r>
            <a:r>
              <a:rPr lang="en-US" sz="2400" b="1"/>
              <a:t>v</a:t>
            </a:r>
            <a:r>
              <a:rPr lang="en-US" sz="2400" b="1" baseline="-25000"/>
              <a:t>3</a:t>
            </a:r>
            <a:r>
              <a:rPr lang="en-US" sz="2400"/>
              <a:t> = 6V, </a:t>
            </a:r>
            <a:r>
              <a:rPr lang="en-US" sz="2400" b="1"/>
              <a:t>v</a:t>
            </a:r>
            <a:r>
              <a:rPr lang="en-US" sz="2400" b="1" baseline="-25000"/>
              <a:t>5</a:t>
            </a:r>
            <a:r>
              <a:rPr lang="en-US" sz="2400"/>
              <a:t> = 12V</a:t>
            </a:r>
            <a:endParaRPr lang="en-US" sz="2400" b="1"/>
          </a:p>
        </p:txBody>
      </p:sp>
      <p:grpSp>
        <p:nvGrpSpPr>
          <p:cNvPr id="291844" name="Group 4"/>
          <p:cNvGrpSpPr>
            <a:grpSpLocks/>
          </p:cNvGrpSpPr>
          <p:nvPr/>
        </p:nvGrpSpPr>
        <p:grpSpPr bwMode="auto">
          <a:xfrm>
            <a:off x="76200" y="2438400"/>
            <a:ext cx="5208588" cy="3698875"/>
            <a:chOff x="1059" y="1584"/>
            <a:chExt cx="3281" cy="2330"/>
          </a:xfrm>
        </p:grpSpPr>
        <p:grpSp>
          <p:nvGrpSpPr>
            <p:cNvPr id="291845" name="Group 5"/>
            <p:cNvGrpSpPr>
              <a:grpSpLocks/>
            </p:cNvGrpSpPr>
            <p:nvPr/>
          </p:nvGrpSpPr>
          <p:grpSpPr bwMode="auto">
            <a:xfrm>
              <a:off x="1059" y="2521"/>
              <a:ext cx="767" cy="410"/>
              <a:chOff x="1130" y="2318"/>
              <a:chExt cx="767" cy="410"/>
            </a:xfrm>
          </p:grpSpPr>
          <p:sp>
            <p:nvSpPr>
              <p:cNvPr id="291846" name="Text Box 6"/>
              <p:cNvSpPr txBox="1">
                <a:spLocks noChangeArrowheads="1"/>
              </p:cNvSpPr>
              <p:nvPr/>
            </p:nvSpPr>
            <p:spPr bwMode="auto">
              <a:xfrm>
                <a:off x="1130" y="2401"/>
                <a:ext cx="323"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s1</a:t>
                </a:r>
                <a:endParaRPr lang="en-US" sz="2000" b="1"/>
              </a:p>
            </p:txBody>
          </p:sp>
          <p:sp>
            <p:nvSpPr>
              <p:cNvPr id="291847" name="Oval 7"/>
              <p:cNvSpPr>
                <a:spLocks noChangeArrowheads="1"/>
              </p:cNvSpPr>
              <p:nvPr/>
            </p:nvSpPr>
            <p:spPr bwMode="auto">
              <a:xfrm>
                <a:off x="1491" y="2341"/>
                <a:ext cx="406" cy="387"/>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91848" name="Text Box 8"/>
              <p:cNvSpPr txBox="1">
                <a:spLocks noChangeArrowheads="1"/>
              </p:cNvSpPr>
              <p:nvPr/>
            </p:nvSpPr>
            <p:spPr bwMode="auto">
              <a:xfrm>
                <a:off x="1596" y="2318"/>
                <a:ext cx="197"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291849" name="Text Box 9"/>
              <p:cNvSpPr txBox="1">
                <a:spLocks noChangeArrowheads="1"/>
              </p:cNvSpPr>
              <p:nvPr/>
            </p:nvSpPr>
            <p:spPr bwMode="auto">
              <a:xfrm>
                <a:off x="1599" y="2457"/>
                <a:ext cx="187" cy="231"/>
              </a:xfrm>
              <a:prstGeom prst="rect">
                <a:avLst/>
              </a:prstGeom>
              <a:noFill/>
              <a:ln w="12700">
                <a:noFill/>
                <a:miter lim="800000"/>
                <a:headEnd type="none" w="lg" len="lg"/>
                <a:tailEnd type="none" w="lg" len="lg"/>
              </a:ln>
              <a:effectLst/>
            </p:spPr>
            <p:txBody>
              <a:bodyPr wrap="none">
                <a:spAutoFit/>
              </a:bodyPr>
              <a:lstStyle/>
              <a:p>
                <a:r>
                  <a:rPr lang="en-US"/>
                  <a:t>_</a:t>
                </a:r>
              </a:p>
            </p:txBody>
          </p:sp>
        </p:grpSp>
        <p:cxnSp>
          <p:nvCxnSpPr>
            <p:cNvPr id="291850" name="AutoShape 10"/>
            <p:cNvCxnSpPr>
              <a:cxnSpLocks noChangeShapeType="1"/>
              <a:stCxn id="291848" idx="0"/>
              <a:endCxn id="291904" idx="0"/>
            </p:cNvCxnSpPr>
            <p:nvPr/>
          </p:nvCxnSpPr>
          <p:spPr bwMode="auto">
            <a:xfrm rot="16200000">
              <a:off x="1448" y="2088"/>
              <a:ext cx="609" cy="257"/>
            </a:xfrm>
            <a:prstGeom prst="bentConnector2">
              <a:avLst/>
            </a:prstGeom>
            <a:noFill/>
            <a:ln w="12700">
              <a:solidFill>
                <a:schemeClr val="tx1"/>
              </a:solidFill>
              <a:miter lim="800000"/>
              <a:headEnd type="none" w="lg" len="lg"/>
              <a:tailEnd type="none" w="lg" len="lg"/>
            </a:ln>
            <a:effectLst/>
          </p:spPr>
        </p:cxnSp>
        <p:sp>
          <p:nvSpPr>
            <p:cNvPr id="291851" name="Oval 11"/>
            <p:cNvSpPr>
              <a:spLocks noChangeArrowheads="1"/>
            </p:cNvSpPr>
            <p:nvPr/>
          </p:nvSpPr>
          <p:spPr bwMode="auto">
            <a:xfrm>
              <a:off x="2335" y="1851"/>
              <a:ext cx="102" cy="96"/>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91852" name="AutoShape 12"/>
            <p:cNvCxnSpPr>
              <a:cxnSpLocks noChangeShapeType="1"/>
              <a:stCxn id="291847" idx="4"/>
              <a:endCxn id="291853" idx="2"/>
            </p:cNvCxnSpPr>
            <p:nvPr/>
          </p:nvCxnSpPr>
          <p:spPr bwMode="auto">
            <a:xfrm rot="16200000" flipH="1">
              <a:off x="1631" y="2923"/>
              <a:ext cx="708" cy="723"/>
            </a:xfrm>
            <a:prstGeom prst="bentConnector2">
              <a:avLst/>
            </a:prstGeom>
            <a:noFill/>
            <a:ln w="12700">
              <a:solidFill>
                <a:schemeClr val="tx1"/>
              </a:solidFill>
              <a:miter lim="800000"/>
              <a:headEnd type="none" w="lg" len="lg"/>
              <a:tailEnd type="none" w="lg" len="lg"/>
            </a:ln>
            <a:effectLst/>
          </p:spPr>
        </p:cxnSp>
        <p:sp>
          <p:nvSpPr>
            <p:cNvPr id="291853" name="Oval 13"/>
            <p:cNvSpPr>
              <a:spLocks noChangeArrowheads="1"/>
            </p:cNvSpPr>
            <p:nvPr/>
          </p:nvSpPr>
          <p:spPr bwMode="auto">
            <a:xfrm>
              <a:off x="2346" y="3591"/>
              <a:ext cx="102" cy="96"/>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91854" name="AutoShape 14"/>
            <p:cNvCxnSpPr>
              <a:cxnSpLocks noChangeShapeType="1"/>
              <a:stCxn id="291851" idx="6"/>
              <a:endCxn id="291900" idx="0"/>
            </p:cNvCxnSpPr>
            <p:nvPr/>
          </p:nvCxnSpPr>
          <p:spPr bwMode="auto">
            <a:xfrm>
              <a:off x="2437" y="1899"/>
              <a:ext cx="1343" cy="212"/>
            </a:xfrm>
            <a:prstGeom prst="bentConnector2">
              <a:avLst/>
            </a:prstGeom>
            <a:noFill/>
            <a:ln w="12700">
              <a:solidFill>
                <a:schemeClr val="tx1"/>
              </a:solidFill>
              <a:miter lim="800000"/>
              <a:headEnd type="none" w="lg" len="lg"/>
              <a:tailEnd type="none" w="lg" len="lg"/>
            </a:ln>
            <a:effectLst/>
          </p:spPr>
        </p:cxnSp>
        <p:cxnSp>
          <p:nvCxnSpPr>
            <p:cNvPr id="291855" name="AutoShape 15"/>
            <p:cNvCxnSpPr>
              <a:cxnSpLocks noChangeShapeType="1"/>
              <a:stCxn id="291853" idx="6"/>
              <a:endCxn id="291859" idx="1"/>
            </p:cNvCxnSpPr>
            <p:nvPr/>
          </p:nvCxnSpPr>
          <p:spPr bwMode="auto">
            <a:xfrm flipV="1">
              <a:off x="2448" y="3501"/>
              <a:ext cx="1345" cy="138"/>
            </a:xfrm>
            <a:prstGeom prst="bentConnector2">
              <a:avLst/>
            </a:prstGeom>
            <a:noFill/>
            <a:ln w="12700">
              <a:solidFill>
                <a:schemeClr val="tx1"/>
              </a:solidFill>
              <a:miter lim="800000"/>
              <a:headEnd type="none" w="lg" len="lg"/>
              <a:tailEnd type="none" w="lg" len="lg"/>
            </a:ln>
            <a:effectLst/>
          </p:spPr>
        </p:cxnSp>
        <p:grpSp>
          <p:nvGrpSpPr>
            <p:cNvPr id="291856" name="Group 16"/>
            <p:cNvGrpSpPr>
              <a:grpSpLocks/>
            </p:cNvGrpSpPr>
            <p:nvPr/>
          </p:nvGrpSpPr>
          <p:grpSpPr bwMode="auto">
            <a:xfrm>
              <a:off x="3723" y="3231"/>
              <a:ext cx="136" cy="270"/>
              <a:chOff x="3450" y="2313"/>
              <a:chExt cx="111" cy="216"/>
            </a:xfrm>
          </p:grpSpPr>
          <p:sp>
            <p:nvSpPr>
              <p:cNvPr id="291857" name="Line 17"/>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91858" name="Line 18"/>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91859" name="Line 19"/>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91860" name="Line 20"/>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91861" name="Line 21"/>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91862" name="Line 22"/>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91863" name="Line 23"/>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291864" name="Group 24"/>
            <p:cNvGrpSpPr>
              <a:grpSpLocks/>
            </p:cNvGrpSpPr>
            <p:nvPr/>
          </p:nvGrpSpPr>
          <p:grpSpPr bwMode="auto">
            <a:xfrm>
              <a:off x="2324" y="2211"/>
              <a:ext cx="136" cy="270"/>
              <a:chOff x="3450" y="2313"/>
              <a:chExt cx="111" cy="216"/>
            </a:xfrm>
          </p:grpSpPr>
          <p:sp>
            <p:nvSpPr>
              <p:cNvPr id="291865" name="Line 25"/>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91866" name="Line 26"/>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91867" name="Line 27"/>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91868" name="Line 28"/>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91869" name="Line 29"/>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91870" name="Line 30"/>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91871" name="Line 31"/>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291872" name="Group 32"/>
            <p:cNvGrpSpPr>
              <a:grpSpLocks/>
            </p:cNvGrpSpPr>
            <p:nvPr/>
          </p:nvGrpSpPr>
          <p:grpSpPr bwMode="auto">
            <a:xfrm>
              <a:off x="2328" y="3096"/>
              <a:ext cx="136" cy="270"/>
              <a:chOff x="3450" y="2313"/>
              <a:chExt cx="111" cy="216"/>
            </a:xfrm>
          </p:grpSpPr>
          <p:sp>
            <p:nvSpPr>
              <p:cNvPr id="291873" name="Line 33"/>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91874" name="Line 34"/>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91875" name="Line 35"/>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91876" name="Line 36"/>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91877" name="Line 37"/>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91878" name="Line 38"/>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91879" name="Line 39"/>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grpSp>
          <p:nvGrpSpPr>
            <p:cNvPr id="291880" name="Group 40"/>
            <p:cNvGrpSpPr>
              <a:grpSpLocks/>
            </p:cNvGrpSpPr>
            <p:nvPr/>
          </p:nvGrpSpPr>
          <p:grpSpPr bwMode="auto">
            <a:xfrm rot="-5400000">
              <a:off x="3044" y="2670"/>
              <a:ext cx="139" cy="264"/>
              <a:chOff x="3450" y="2313"/>
              <a:chExt cx="111" cy="216"/>
            </a:xfrm>
          </p:grpSpPr>
          <p:sp>
            <p:nvSpPr>
              <p:cNvPr id="291881" name="Line 41"/>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91882" name="Line 42"/>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91883" name="Line 43"/>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91884" name="Line 44"/>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91885" name="Line 45"/>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91886" name="Line 46"/>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91887" name="Line 47"/>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291888" name="Oval 48"/>
            <p:cNvSpPr>
              <a:spLocks noChangeArrowheads="1"/>
            </p:cNvSpPr>
            <p:nvPr/>
          </p:nvSpPr>
          <p:spPr bwMode="auto">
            <a:xfrm>
              <a:off x="2339" y="2762"/>
              <a:ext cx="102" cy="96"/>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91889" name="AutoShape 49"/>
            <p:cNvCxnSpPr>
              <a:cxnSpLocks noChangeShapeType="1"/>
              <a:stCxn id="291853" idx="0"/>
              <a:endCxn id="291875" idx="1"/>
            </p:cNvCxnSpPr>
            <p:nvPr/>
          </p:nvCxnSpPr>
          <p:spPr bwMode="auto">
            <a:xfrm flipV="1">
              <a:off x="2397" y="3366"/>
              <a:ext cx="1" cy="225"/>
            </a:xfrm>
            <a:prstGeom prst="straightConnector1">
              <a:avLst/>
            </a:prstGeom>
            <a:noFill/>
            <a:ln w="12700">
              <a:solidFill>
                <a:schemeClr val="tx1"/>
              </a:solidFill>
              <a:round/>
              <a:headEnd type="none" w="lg" len="lg"/>
              <a:tailEnd type="none" w="lg" len="lg"/>
            </a:ln>
            <a:effectLst/>
          </p:spPr>
        </p:cxnSp>
        <p:cxnSp>
          <p:nvCxnSpPr>
            <p:cNvPr id="291890" name="AutoShape 50"/>
            <p:cNvCxnSpPr>
              <a:cxnSpLocks noChangeShapeType="1"/>
              <a:stCxn id="291873" idx="0"/>
              <a:endCxn id="291888" idx="4"/>
            </p:cNvCxnSpPr>
            <p:nvPr/>
          </p:nvCxnSpPr>
          <p:spPr bwMode="auto">
            <a:xfrm flipV="1">
              <a:off x="2387" y="2858"/>
              <a:ext cx="3" cy="238"/>
            </a:xfrm>
            <a:prstGeom prst="straightConnector1">
              <a:avLst/>
            </a:prstGeom>
            <a:noFill/>
            <a:ln w="12700">
              <a:solidFill>
                <a:schemeClr val="tx1"/>
              </a:solidFill>
              <a:round/>
              <a:headEnd type="none" w="lg" len="lg"/>
              <a:tailEnd type="none" w="lg" len="lg"/>
            </a:ln>
            <a:effectLst/>
          </p:spPr>
        </p:cxnSp>
        <p:cxnSp>
          <p:nvCxnSpPr>
            <p:cNvPr id="291891" name="AutoShape 51"/>
            <p:cNvCxnSpPr>
              <a:cxnSpLocks noChangeShapeType="1"/>
              <a:stCxn id="291888" idx="0"/>
              <a:endCxn id="291867" idx="1"/>
            </p:cNvCxnSpPr>
            <p:nvPr/>
          </p:nvCxnSpPr>
          <p:spPr bwMode="auto">
            <a:xfrm flipV="1">
              <a:off x="2390" y="2481"/>
              <a:ext cx="4" cy="281"/>
            </a:xfrm>
            <a:prstGeom prst="straightConnector1">
              <a:avLst/>
            </a:prstGeom>
            <a:noFill/>
            <a:ln w="12700">
              <a:solidFill>
                <a:schemeClr val="tx1"/>
              </a:solidFill>
              <a:round/>
              <a:headEnd type="none" w="lg" len="lg"/>
              <a:tailEnd type="none" w="lg" len="lg"/>
            </a:ln>
            <a:effectLst/>
          </p:spPr>
        </p:cxnSp>
        <p:cxnSp>
          <p:nvCxnSpPr>
            <p:cNvPr id="291892" name="AutoShape 52"/>
            <p:cNvCxnSpPr>
              <a:cxnSpLocks noChangeShapeType="1"/>
              <a:stCxn id="291851" idx="4"/>
              <a:endCxn id="291865" idx="0"/>
            </p:cNvCxnSpPr>
            <p:nvPr/>
          </p:nvCxnSpPr>
          <p:spPr bwMode="auto">
            <a:xfrm flipH="1">
              <a:off x="2383" y="1947"/>
              <a:ext cx="3" cy="264"/>
            </a:xfrm>
            <a:prstGeom prst="straightConnector1">
              <a:avLst/>
            </a:prstGeom>
            <a:noFill/>
            <a:ln w="12700">
              <a:solidFill>
                <a:schemeClr val="tx1"/>
              </a:solidFill>
              <a:round/>
              <a:headEnd type="none" w="lg" len="lg"/>
              <a:tailEnd type="none" w="lg" len="lg"/>
            </a:ln>
            <a:effectLst/>
          </p:spPr>
        </p:cxnSp>
        <p:sp>
          <p:nvSpPr>
            <p:cNvPr id="291893" name="Oval 53"/>
            <p:cNvSpPr>
              <a:spLocks noChangeArrowheads="1"/>
            </p:cNvSpPr>
            <p:nvPr/>
          </p:nvSpPr>
          <p:spPr bwMode="auto">
            <a:xfrm>
              <a:off x="3728" y="2751"/>
              <a:ext cx="102" cy="96"/>
            </a:xfrm>
            <a:prstGeom prst="ellipse">
              <a:avLst/>
            </a:prstGeom>
            <a:solidFill>
              <a:schemeClr val="bg2"/>
            </a:solidFill>
            <a:ln w="12700">
              <a:solidFill>
                <a:schemeClr val="tx1"/>
              </a:solidFill>
              <a:round/>
              <a:headEnd type="none" w="lg" len="lg"/>
              <a:tailEnd type="none" w="lg" len="lg"/>
            </a:ln>
            <a:effectLst/>
          </p:spPr>
          <p:txBody>
            <a:bodyPr wrap="none" anchor="ctr"/>
            <a:lstStyle/>
            <a:p>
              <a:endParaRPr lang="en-US"/>
            </a:p>
          </p:txBody>
        </p:sp>
        <p:cxnSp>
          <p:nvCxnSpPr>
            <p:cNvPr id="291894" name="AutoShape 54"/>
            <p:cNvCxnSpPr>
              <a:cxnSpLocks noChangeShapeType="1"/>
              <a:stCxn id="291893" idx="4"/>
              <a:endCxn id="291857" idx="0"/>
            </p:cNvCxnSpPr>
            <p:nvPr/>
          </p:nvCxnSpPr>
          <p:spPr bwMode="auto">
            <a:xfrm>
              <a:off x="3779" y="2847"/>
              <a:ext cx="3" cy="384"/>
            </a:xfrm>
            <a:prstGeom prst="straightConnector1">
              <a:avLst/>
            </a:prstGeom>
            <a:noFill/>
            <a:ln w="12700">
              <a:solidFill>
                <a:schemeClr val="tx1"/>
              </a:solidFill>
              <a:round/>
              <a:headEnd type="none" w="lg" len="lg"/>
              <a:tailEnd type="none" w="lg" len="lg"/>
            </a:ln>
            <a:effectLst/>
          </p:spPr>
        </p:cxnSp>
        <p:cxnSp>
          <p:nvCxnSpPr>
            <p:cNvPr id="291895" name="AutoShape 55"/>
            <p:cNvCxnSpPr>
              <a:cxnSpLocks noChangeShapeType="1"/>
              <a:stCxn id="291893" idx="2"/>
              <a:endCxn id="291883" idx="1"/>
            </p:cNvCxnSpPr>
            <p:nvPr/>
          </p:nvCxnSpPr>
          <p:spPr bwMode="auto">
            <a:xfrm flipH="1">
              <a:off x="3247" y="2799"/>
              <a:ext cx="481" cy="3"/>
            </a:xfrm>
            <a:prstGeom prst="straightConnector1">
              <a:avLst/>
            </a:prstGeom>
            <a:noFill/>
            <a:ln w="12700">
              <a:solidFill>
                <a:schemeClr val="tx1"/>
              </a:solidFill>
              <a:round/>
              <a:headEnd type="none" w="lg" len="lg"/>
              <a:tailEnd type="none" w="lg" len="lg"/>
            </a:ln>
            <a:effectLst/>
          </p:spPr>
        </p:cxnSp>
        <p:cxnSp>
          <p:nvCxnSpPr>
            <p:cNvPr id="291896" name="AutoShape 56"/>
            <p:cNvCxnSpPr>
              <a:cxnSpLocks noChangeShapeType="1"/>
              <a:stCxn id="291888" idx="6"/>
              <a:endCxn id="291881" idx="0"/>
            </p:cNvCxnSpPr>
            <p:nvPr/>
          </p:nvCxnSpPr>
          <p:spPr bwMode="auto">
            <a:xfrm>
              <a:off x="2441" y="2810"/>
              <a:ext cx="542" cy="2"/>
            </a:xfrm>
            <a:prstGeom prst="straightConnector1">
              <a:avLst/>
            </a:prstGeom>
            <a:noFill/>
            <a:ln w="12700">
              <a:solidFill>
                <a:schemeClr val="tx1"/>
              </a:solidFill>
              <a:round/>
              <a:headEnd type="none" w="lg" len="lg"/>
              <a:tailEnd type="none" w="lg" len="lg"/>
            </a:ln>
            <a:effectLst/>
          </p:spPr>
        </p:cxnSp>
        <p:grpSp>
          <p:nvGrpSpPr>
            <p:cNvPr id="291897" name="Group 57"/>
            <p:cNvGrpSpPr>
              <a:grpSpLocks/>
            </p:cNvGrpSpPr>
            <p:nvPr/>
          </p:nvGrpSpPr>
          <p:grpSpPr bwMode="auto">
            <a:xfrm>
              <a:off x="3574" y="2111"/>
              <a:ext cx="766" cy="410"/>
              <a:chOff x="3645" y="1908"/>
              <a:chExt cx="766" cy="410"/>
            </a:xfrm>
          </p:grpSpPr>
          <p:sp>
            <p:nvSpPr>
              <p:cNvPr id="291898" name="Text Box 58"/>
              <p:cNvSpPr txBox="1">
                <a:spLocks noChangeArrowheads="1"/>
              </p:cNvSpPr>
              <p:nvPr/>
            </p:nvSpPr>
            <p:spPr bwMode="auto">
              <a:xfrm>
                <a:off x="4087" y="1986"/>
                <a:ext cx="324" cy="250"/>
              </a:xfrm>
              <a:prstGeom prst="rect">
                <a:avLst/>
              </a:prstGeom>
              <a:noFill/>
              <a:ln w="12700">
                <a:noFill/>
                <a:miter lim="800000"/>
                <a:headEnd type="none" w="lg" len="lg"/>
                <a:tailEnd type="none" w="lg" len="lg"/>
              </a:ln>
              <a:effectLst/>
            </p:spPr>
            <p:txBody>
              <a:bodyPr wrap="none">
                <a:spAutoFit/>
              </a:bodyPr>
              <a:lstStyle/>
              <a:p>
                <a:r>
                  <a:rPr lang="en-US" sz="2000" b="1"/>
                  <a:t>V</a:t>
                </a:r>
                <a:r>
                  <a:rPr lang="en-US" sz="2000" b="1" baseline="-25000"/>
                  <a:t>s2</a:t>
                </a:r>
                <a:endParaRPr lang="en-US" sz="2000" b="1"/>
              </a:p>
            </p:txBody>
          </p:sp>
          <p:sp>
            <p:nvSpPr>
              <p:cNvPr id="291899" name="Oval 59"/>
              <p:cNvSpPr>
                <a:spLocks noChangeArrowheads="1"/>
              </p:cNvSpPr>
              <p:nvPr/>
            </p:nvSpPr>
            <p:spPr bwMode="auto">
              <a:xfrm>
                <a:off x="3645" y="1931"/>
                <a:ext cx="406" cy="387"/>
              </a:xfrm>
              <a:prstGeom prst="ellipse">
                <a:avLst/>
              </a:prstGeom>
              <a:noFill/>
              <a:ln w="12700">
                <a:solidFill>
                  <a:schemeClr val="tx1"/>
                </a:solidFill>
                <a:round/>
                <a:headEnd type="none" w="lg" len="lg"/>
                <a:tailEnd type="none" w="lg" len="lg"/>
              </a:ln>
              <a:effectLst/>
            </p:spPr>
            <p:txBody>
              <a:bodyPr wrap="none" anchor="ctr"/>
              <a:lstStyle/>
              <a:p>
                <a:endParaRPr lang="en-US"/>
              </a:p>
            </p:txBody>
          </p:sp>
          <p:sp>
            <p:nvSpPr>
              <p:cNvPr id="291900" name="Text Box 60"/>
              <p:cNvSpPr txBox="1">
                <a:spLocks noChangeArrowheads="1"/>
              </p:cNvSpPr>
              <p:nvPr/>
            </p:nvSpPr>
            <p:spPr bwMode="auto">
              <a:xfrm>
                <a:off x="3751" y="1908"/>
                <a:ext cx="199" cy="231"/>
              </a:xfrm>
              <a:prstGeom prst="rect">
                <a:avLst/>
              </a:prstGeom>
              <a:noFill/>
              <a:ln w="12700">
                <a:noFill/>
                <a:miter lim="800000"/>
                <a:headEnd type="none" w="lg" len="lg"/>
                <a:tailEnd type="none" w="lg" len="lg"/>
              </a:ln>
              <a:effectLst/>
            </p:spPr>
            <p:txBody>
              <a:bodyPr wrap="none">
                <a:spAutoFit/>
              </a:bodyPr>
              <a:lstStyle/>
              <a:p>
                <a:r>
                  <a:rPr lang="en-US"/>
                  <a:t>+</a:t>
                </a:r>
              </a:p>
            </p:txBody>
          </p:sp>
          <p:sp>
            <p:nvSpPr>
              <p:cNvPr id="291901" name="Text Box 61"/>
              <p:cNvSpPr txBox="1">
                <a:spLocks noChangeArrowheads="1"/>
              </p:cNvSpPr>
              <p:nvPr/>
            </p:nvSpPr>
            <p:spPr bwMode="auto">
              <a:xfrm>
                <a:off x="3760" y="2037"/>
                <a:ext cx="189" cy="231"/>
              </a:xfrm>
              <a:prstGeom prst="rect">
                <a:avLst/>
              </a:prstGeom>
              <a:noFill/>
              <a:ln w="12700">
                <a:noFill/>
                <a:miter lim="800000"/>
                <a:headEnd type="none" w="lg" len="lg"/>
                <a:tailEnd type="none" w="lg" len="lg"/>
              </a:ln>
              <a:effectLst/>
            </p:spPr>
            <p:txBody>
              <a:bodyPr wrap="none">
                <a:spAutoFit/>
              </a:bodyPr>
              <a:lstStyle/>
              <a:p>
                <a:r>
                  <a:rPr lang="en-US"/>
                  <a:t>_</a:t>
                </a:r>
              </a:p>
            </p:txBody>
          </p:sp>
        </p:grpSp>
        <p:cxnSp>
          <p:nvCxnSpPr>
            <p:cNvPr id="291902" name="AutoShape 62"/>
            <p:cNvCxnSpPr>
              <a:cxnSpLocks noChangeShapeType="1"/>
              <a:stCxn id="291893" idx="0"/>
              <a:endCxn id="291899" idx="4"/>
            </p:cNvCxnSpPr>
            <p:nvPr/>
          </p:nvCxnSpPr>
          <p:spPr bwMode="auto">
            <a:xfrm flipH="1" flipV="1">
              <a:off x="3777" y="2521"/>
              <a:ext cx="2" cy="230"/>
            </a:xfrm>
            <a:prstGeom prst="straightConnector1">
              <a:avLst/>
            </a:prstGeom>
            <a:noFill/>
            <a:ln w="12700">
              <a:solidFill>
                <a:schemeClr val="tx1"/>
              </a:solidFill>
              <a:round/>
              <a:headEnd type="none" w="lg" len="lg"/>
              <a:tailEnd type="none" w="lg" len="lg"/>
            </a:ln>
            <a:effectLst/>
          </p:spPr>
        </p:cxnSp>
        <p:grpSp>
          <p:nvGrpSpPr>
            <p:cNvPr id="291903" name="Group 63"/>
            <p:cNvGrpSpPr>
              <a:grpSpLocks/>
            </p:cNvGrpSpPr>
            <p:nvPr/>
          </p:nvGrpSpPr>
          <p:grpSpPr bwMode="auto">
            <a:xfrm rot="-5400000">
              <a:off x="1943" y="1769"/>
              <a:ext cx="139" cy="265"/>
              <a:chOff x="3450" y="2313"/>
              <a:chExt cx="111" cy="216"/>
            </a:xfrm>
          </p:grpSpPr>
          <p:sp>
            <p:nvSpPr>
              <p:cNvPr id="291904" name="Line 64"/>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a:effectLst/>
            </p:spPr>
            <p:txBody>
              <a:bodyPr/>
              <a:lstStyle/>
              <a:p>
                <a:endParaRPr lang="en-US"/>
              </a:p>
            </p:txBody>
          </p:sp>
          <p:sp>
            <p:nvSpPr>
              <p:cNvPr id="291905" name="Line 65"/>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a:effectLst/>
            </p:spPr>
            <p:txBody>
              <a:bodyPr/>
              <a:lstStyle/>
              <a:p>
                <a:endParaRPr lang="en-US"/>
              </a:p>
            </p:txBody>
          </p:sp>
          <p:sp>
            <p:nvSpPr>
              <p:cNvPr id="291906" name="Line 66"/>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a:effectLst/>
            </p:spPr>
            <p:txBody>
              <a:bodyPr/>
              <a:lstStyle/>
              <a:p>
                <a:endParaRPr lang="en-US"/>
              </a:p>
            </p:txBody>
          </p:sp>
          <p:sp>
            <p:nvSpPr>
              <p:cNvPr id="291907" name="Line 67"/>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a:effectLst/>
            </p:spPr>
            <p:txBody>
              <a:bodyPr/>
              <a:lstStyle/>
              <a:p>
                <a:endParaRPr lang="en-US"/>
              </a:p>
            </p:txBody>
          </p:sp>
          <p:sp>
            <p:nvSpPr>
              <p:cNvPr id="291908" name="Line 68"/>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a:effectLst/>
            </p:spPr>
            <p:txBody>
              <a:bodyPr/>
              <a:lstStyle/>
              <a:p>
                <a:endParaRPr lang="en-US"/>
              </a:p>
            </p:txBody>
          </p:sp>
          <p:sp>
            <p:nvSpPr>
              <p:cNvPr id="291909" name="Line 69"/>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a:effectLst/>
            </p:spPr>
            <p:txBody>
              <a:bodyPr/>
              <a:lstStyle/>
              <a:p>
                <a:endParaRPr lang="en-US"/>
              </a:p>
            </p:txBody>
          </p:sp>
          <p:sp>
            <p:nvSpPr>
              <p:cNvPr id="291910" name="Line 70"/>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a:effectLst/>
            </p:spPr>
            <p:txBody>
              <a:bodyPr/>
              <a:lstStyle/>
              <a:p>
                <a:endParaRPr lang="en-US"/>
              </a:p>
            </p:txBody>
          </p:sp>
        </p:grpSp>
        <p:cxnSp>
          <p:nvCxnSpPr>
            <p:cNvPr id="291911" name="AutoShape 71"/>
            <p:cNvCxnSpPr>
              <a:cxnSpLocks noChangeShapeType="1"/>
              <a:stCxn id="291906" idx="1"/>
              <a:endCxn id="291851" idx="2"/>
            </p:cNvCxnSpPr>
            <p:nvPr/>
          </p:nvCxnSpPr>
          <p:spPr bwMode="auto">
            <a:xfrm flipV="1">
              <a:off x="2146" y="1899"/>
              <a:ext cx="189" cy="3"/>
            </a:xfrm>
            <a:prstGeom prst="straightConnector1">
              <a:avLst/>
            </a:prstGeom>
            <a:noFill/>
            <a:ln w="12700">
              <a:solidFill>
                <a:schemeClr val="tx1"/>
              </a:solidFill>
              <a:round/>
              <a:headEnd type="none" w="lg" len="lg"/>
              <a:tailEnd type="none" w="lg" len="lg"/>
            </a:ln>
            <a:effectLst/>
          </p:spPr>
        </p:cxnSp>
        <p:sp>
          <p:nvSpPr>
            <p:cNvPr id="291912" name="Freeform 72"/>
            <p:cNvSpPr>
              <a:spLocks/>
            </p:cNvSpPr>
            <p:nvPr/>
          </p:nvSpPr>
          <p:spPr bwMode="auto">
            <a:xfrm>
              <a:off x="1849" y="2003"/>
              <a:ext cx="464" cy="1656"/>
            </a:xfrm>
            <a:custGeom>
              <a:avLst/>
              <a:gdLst/>
              <a:ahLst/>
              <a:cxnLst>
                <a:cxn ang="0">
                  <a:pos x="592" y="120"/>
                </a:cxn>
                <a:cxn ang="0">
                  <a:pos x="592" y="1512"/>
                </a:cxn>
                <a:cxn ang="0">
                  <a:pos x="112" y="1368"/>
                </a:cxn>
                <a:cxn ang="0">
                  <a:pos x="64" y="216"/>
                </a:cxn>
                <a:cxn ang="0">
                  <a:pos x="496" y="72"/>
                </a:cxn>
              </a:cxnLst>
              <a:rect l="0" t="0" r="r" b="b"/>
              <a:pathLst>
                <a:path w="672" h="1720">
                  <a:moveTo>
                    <a:pt x="592" y="120"/>
                  </a:moveTo>
                  <a:cubicBezTo>
                    <a:pt x="632" y="712"/>
                    <a:pt x="672" y="1304"/>
                    <a:pt x="592" y="1512"/>
                  </a:cubicBezTo>
                  <a:cubicBezTo>
                    <a:pt x="512" y="1720"/>
                    <a:pt x="200" y="1584"/>
                    <a:pt x="112" y="1368"/>
                  </a:cubicBezTo>
                  <a:cubicBezTo>
                    <a:pt x="24" y="1152"/>
                    <a:pt x="0" y="432"/>
                    <a:pt x="64" y="216"/>
                  </a:cubicBezTo>
                  <a:cubicBezTo>
                    <a:pt x="128" y="0"/>
                    <a:pt x="312" y="36"/>
                    <a:pt x="496" y="72"/>
                  </a:cubicBezTo>
                </a:path>
              </a:pathLst>
            </a:custGeom>
            <a:noFill/>
            <a:ln w="31750" cap="flat" cmpd="sng">
              <a:solidFill>
                <a:srgbClr val="800000"/>
              </a:solidFill>
              <a:prstDash val="solid"/>
              <a:round/>
              <a:headEnd type="none" w="lg" len="lg"/>
              <a:tailEnd type="stealth" w="lg" len="lg"/>
            </a:ln>
            <a:effectLst/>
          </p:spPr>
          <p:txBody>
            <a:bodyPr/>
            <a:lstStyle/>
            <a:p>
              <a:endParaRPr lang="en-US"/>
            </a:p>
          </p:txBody>
        </p:sp>
        <p:sp>
          <p:nvSpPr>
            <p:cNvPr id="291913" name="Freeform 73"/>
            <p:cNvSpPr>
              <a:spLocks/>
            </p:cNvSpPr>
            <p:nvPr/>
          </p:nvSpPr>
          <p:spPr bwMode="auto">
            <a:xfrm>
              <a:off x="2521" y="2883"/>
              <a:ext cx="1104" cy="728"/>
            </a:xfrm>
            <a:custGeom>
              <a:avLst/>
              <a:gdLst/>
              <a:ahLst/>
              <a:cxnLst>
                <a:cxn ang="0">
                  <a:pos x="1168" y="104"/>
                </a:cxn>
                <a:cxn ang="0">
                  <a:pos x="1168" y="632"/>
                </a:cxn>
                <a:cxn ang="0">
                  <a:pos x="256" y="680"/>
                </a:cxn>
                <a:cxn ang="0">
                  <a:pos x="112" y="104"/>
                </a:cxn>
                <a:cxn ang="0">
                  <a:pos x="928" y="56"/>
                </a:cxn>
              </a:cxnLst>
              <a:rect l="0" t="0" r="r" b="b"/>
              <a:pathLst>
                <a:path w="1320" h="768">
                  <a:moveTo>
                    <a:pt x="1168" y="104"/>
                  </a:moveTo>
                  <a:cubicBezTo>
                    <a:pt x="1244" y="320"/>
                    <a:pt x="1320" y="536"/>
                    <a:pt x="1168" y="632"/>
                  </a:cubicBezTo>
                  <a:cubicBezTo>
                    <a:pt x="1016" y="728"/>
                    <a:pt x="432" y="768"/>
                    <a:pt x="256" y="680"/>
                  </a:cubicBezTo>
                  <a:cubicBezTo>
                    <a:pt x="80" y="592"/>
                    <a:pt x="0" y="208"/>
                    <a:pt x="112" y="104"/>
                  </a:cubicBezTo>
                  <a:cubicBezTo>
                    <a:pt x="224" y="0"/>
                    <a:pt x="576" y="28"/>
                    <a:pt x="928" y="56"/>
                  </a:cubicBezTo>
                </a:path>
              </a:pathLst>
            </a:custGeom>
            <a:noFill/>
            <a:ln w="31750" cap="flat" cmpd="sng">
              <a:solidFill>
                <a:srgbClr val="800000"/>
              </a:solidFill>
              <a:prstDash val="solid"/>
              <a:round/>
              <a:headEnd type="none" w="lg" len="lg"/>
              <a:tailEnd type="stealth" w="lg" len="lg"/>
            </a:ln>
            <a:effectLst/>
          </p:spPr>
          <p:txBody>
            <a:bodyPr/>
            <a:lstStyle/>
            <a:p>
              <a:endParaRPr lang="en-US"/>
            </a:p>
          </p:txBody>
        </p:sp>
        <p:sp>
          <p:nvSpPr>
            <p:cNvPr id="291914" name="Freeform 74"/>
            <p:cNvSpPr>
              <a:spLocks/>
            </p:cNvSpPr>
            <p:nvPr/>
          </p:nvSpPr>
          <p:spPr bwMode="auto">
            <a:xfrm>
              <a:off x="2473" y="2027"/>
              <a:ext cx="1104" cy="728"/>
            </a:xfrm>
            <a:custGeom>
              <a:avLst/>
              <a:gdLst/>
              <a:ahLst/>
              <a:cxnLst>
                <a:cxn ang="0">
                  <a:pos x="1168" y="104"/>
                </a:cxn>
                <a:cxn ang="0">
                  <a:pos x="1168" y="632"/>
                </a:cxn>
                <a:cxn ang="0">
                  <a:pos x="256" y="680"/>
                </a:cxn>
                <a:cxn ang="0">
                  <a:pos x="112" y="104"/>
                </a:cxn>
                <a:cxn ang="0">
                  <a:pos x="928" y="56"/>
                </a:cxn>
              </a:cxnLst>
              <a:rect l="0" t="0" r="r" b="b"/>
              <a:pathLst>
                <a:path w="1320" h="768">
                  <a:moveTo>
                    <a:pt x="1168" y="104"/>
                  </a:moveTo>
                  <a:cubicBezTo>
                    <a:pt x="1244" y="320"/>
                    <a:pt x="1320" y="536"/>
                    <a:pt x="1168" y="632"/>
                  </a:cubicBezTo>
                  <a:cubicBezTo>
                    <a:pt x="1016" y="728"/>
                    <a:pt x="432" y="768"/>
                    <a:pt x="256" y="680"/>
                  </a:cubicBezTo>
                  <a:cubicBezTo>
                    <a:pt x="80" y="592"/>
                    <a:pt x="0" y="208"/>
                    <a:pt x="112" y="104"/>
                  </a:cubicBezTo>
                  <a:cubicBezTo>
                    <a:pt x="224" y="0"/>
                    <a:pt x="576" y="28"/>
                    <a:pt x="928" y="56"/>
                  </a:cubicBezTo>
                </a:path>
              </a:pathLst>
            </a:custGeom>
            <a:noFill/>
            <a:ln w="31750" cap="flat" cmpd="sng">
              <a:solidFill>
                <a:srgbClr val="800000"/>
              </a:solidFill>
              <a:prstDash val="solid"/>
              <a:round/>
              <a:headEnd type="none" w="lg" len="lg"/>
              <a:tailEnd type="stealth" w="lg" len="lg"/>
            </a:ln>
            <a:effectLst/>
          </p:spPr>
          <p:txBody>
            <a:bodyPr/>
            <a:lstStyle/>
            <a:p>
              <a:endParaRPr lang="en-US"/>
            </a:p>
          </p:txBody>
        </p:sp>
        <p:grpSp>
          <p:nvGrpSpPr>
            <p:cNvPr id="291915" name="Group 75"/>
            <p:cNvGrpSpPr>
              <a:grpSpLocks/>
            </p:cNvGrpSpPr>
            <p:nvPr/>
          </p:nvGrpSpPr>
          <p:grpSpPr bwMode="auto">
            <a:xfrm>
              <a:off x="2250" y="3674"/>
              <a:ext cx="288" cy="240"/>
              <a:chOff x="1676" y="3447"/>
              <a:chExt cx="288" cy="240"/>
            </a:xfrm>
          </p:grpSpPr>
          <p:grpSp>
            <p:nvGrpSpPr>
              <p:cNvPr id="291916" name="Group 76"/>
              <p:cNvGrpSpPr>
                <a:grpSpLocks/>
              </p:cNvGrpSpPr>
              <p:nvPr/>
            </p:nvGrpSpPr>
            <p:grpSpPr bwMode="auto">
              <a:xfrm>
                <a:off x="1676" y="3591"/>
                <a:ext cx="288" cy="96"/>
                <a:chOff x="1215" y="3591"/>
                <a:chExt cx="288" cy="96"/>
              </a:xfrm>
            </p:grpSpPr>
            <p:sp>
              <p:nvSpPr>
                <p:cNvPr id="291917" name="Line 77"/>
                <p:cNvSpPr>
                  <a:spLocks noChangeShapeType="1"/>
                </p:cNvSpPr>
                <p:nvPr/>
              </p:nvSpPr>
              <p:spPr bwMode="auto">
                <a:xfrm>
                  <a:off x="1215" y="3591"/>
                  <a:ext cx="288" cy="0"/>
                </a:xfrm>
                <a:prstGeom prst="line">
                  <a:avLst/>
                </a:prstGeom>
                <a:noFill/>
                <a:ln w="12700">
                  <a:solidFill>
                    <a:schemeClr val="tx1"/>
                  </a:solidFill>
                  <a:round/>
                  <a:headEnd type="none" w="lg" len="lg"/>
                  <a:tailEnd type="none" w="lg" len="lg"/>
                </a:ln>
                <a:effectLst/>
              </p:spPr>
              <p:txBody>
                <a:bodyPr/>
                <a:lstStyle/>
                <a:p>
                  <a:endParaRPr lang="en-US"/>
                </a:p>
              </p:txBody>
            </p:sp>
            <p:sp>
              <p:nvSpPr>
                <p:cNvPr id="291918" name="Line 78"/>
                <p:cNvSpPr>
                  <a:spLocks noChangeShapeType="1"/>
                </p:cNvSpPr>
                <p:nvPr/>
              </p:nvSpPr>
              <p:spPr bwMode="auto">
                <a:xfrm>
                  <a:off x="1257" y="3639"/>
                  <a:ext cx="198" cy="0"/>
                </a:xfrm>
                <a:prstGeom prst="line">
                  <a:avLst/>
                </a:prstGeom>
                <a:noFill/>
                <a:ln w="12700">
                  <a:solidFill>
                    <a:schemeClr val="tx1"/>
                  </a:solidFill>
                  <a:round/>
                  <a:headEnd type="none" w="lg" len="lg"/>
                  <a:tailEnd type="none" w="lg" len="lg"/>
                </a:ln>
                <a:effectLst/>
              </p:spPr>
              <p:txBody>
                <a:bodyPr/>
                <a:lstStyle/>
                <a:p>
                  <a:endParaRPr lang="en-US"/>
                </a:p>
              </p:txBody>
            </p:sp>
            <p:sp>
              <p:nvSpPr>
                <p:cNvPr id="291919" name="Line 79"/>
                <p:cNvSpPr>
                  <a:spLocks noChangeShapeType="1"/>
                </p:cNvSpPr>
                <p:nvPr/>
              </p:nvSpPr>
              <p:spPr bwMode="auto">
                <a:xfrm>
                  <a:off x="1305" y="3687"/>
                  <a:ext cx="102" cy="0"/>
                </a:xfrm>
                <a:prstGeom prst="line">
                  <a:avLst/>
                </a:prstGeom>
                <a:noFill/>
                <a:ln w="12700">
                  <a:solidFill>
                    <a:schemeClr val="tx1"/>
                  </a:solidFill>
                  <a:round/>
                  <a:headEnd type="none" w="lg" len="lg"/>
                  <a:tailEnd type="none" w="lg" len="lg"/>
                </a:ln>
                <a:effectLst/>
              </p:spPr>
              <p:txBody>
                <a:bodyPr/>
                <a:lstStyle/>
                <a:p>
                  <a:endParaRPr lang="en-US"/>
                </a:p>
              </p:txBody>
            </p:sp>
          </p:grpSp>
          <p:sp>
            <p:nvSpPr>
              <p:cNvPr id="291920" name="Line 80"/>
              <p:cNvSpPr>
                <a:spLocks noChangeShapeType="1"/>
              </p:cNvSpPr>
              <p:nvPr/>
            </p:nvSpPr>
            <p:spPr bwMode="auto">
              <a:xfrm flipV="1">
                <a:off x="1818" y="3447"/>
                <a:ext cx="0" cy="144"/>
              </a:xfrm>
              <a:prstGeom prst="line">
                <a:avLst/>
              </a:prstGeom>
              <a:noFill/>
              <a:ln w="12700">
                <a:solidFill>
                  <a:schemeClr val="tx1"/>
                </a:solidFill>
                <a:round/>
                <a:headEnd type="none" w="lg" len="lg"/>
                <a:tailEnd type="none" w="lg" len="lg"/>
              </a:ln>
              <a:effectLst/>
            </p:spPr>
            <p:txBody>
              <a:bodyPr/>
              <a:lstStyle/>
              <a:p>
                <a:endParaRPr lang="en-US"/>
              </a:p>
            </p:txBody>
          </p:sp>
        </p:grpSp>
        <p:sp>
          <p:nvSpPr>
            <p:cNvPr id="291921" name="Text Box 81"/>
            <p:cNvSpPr txBox="1">
              <a:spLocks noChangeArrowheads="1"/>
            </p:cNvSpPr>
            <p:nvPr/>
          </p:nvSpPr>
          <p:spPr bwMode="auto">
            <a:xfrm>
              <a:off x="2064" y="2773"/>
              <a:ext cx="236" cy="923"/>
            </a:xfrm>
            <a:prstGeom prst="rect">
              <a:avLst/>
            </a:prstGeom>
            <a:noFill/>
            <a:ln w="12700">
              <a:noFill/>
              <a:miter lim="800000"/>
              <a:headEnd type="none" w="lg" len="lg"/>
              <a:tailEnd type="none" w="lg" len="lg"/>
            </a:ln>
            <a:effectLst/>
          </p:spPr>
          <p:txBody>
            <a:bodyPr wrap="none">
              <a:spAutoFit/>
            </a:bodyPr>
            <a:lstStyle/>
            <a:p>
              <a:r>
                <a:rPr lang="en-US"/>
                <a:t>+</a:t>
              </a:r>
            </a:p>
            <a:p>
              <a:endParaRPr lang="en-US"/>
            </a:p>
            <a:p>
              <a:r>
                <a:rPr lang="en-US" b="1"/>
                <a:t>v</a:t>
              </a:r>
              <a:r>
                <a:rPr lang="en-US" b="1" baseline="-25000"/>
                <a:t>3</a:t>
              </a:r>
            </a:p>
            <a:p>
              <a:endParaRPr lang="en-US"/>
            </a:p>
            <a:p>
              <a:r>
                <a:rPr lang="en-US"/>
                <a:t>–</a:t>
              </a:r>
            </a:p>
          </p:txBody>
        </p:sp>
        <p:sp>
          <p:nvSpPr>
            <p:cNvPr id="291922" name="Text Box 82"/>
            <p:cNvSpPr txBox="1">
              <a:spLocks noChangeArrowheads="1"/>
            </p:cNvSpPr>
            <p:nvPr/>
          </p:nvSpPr>
          <p:spPr bwMode="auto">
            <a:xfrm>
              <a:off x="2794" y="2496"/>
              <a:ext cx="581" cy="231"/>
            </a:xfrm>
            <a:prstGeom prst="rect">
              <a:avLst/>
            </a:prstGeom>
            <a:noFill/>
            <a:ln w="12700">
              <a:noFill/>
              <a:miter lim="800000"/>
              <a:headEnd type="none" w="lg" len="lg"/>
              <a:tailEnd type="none" w="lg" len="lg"/>
            </a:ln>
            <a:effectLst/>
          </p:spPr>
          <p:txBody>
            <a:bodyPr wrap="none">
              <a:spAutoFit/>
            </a:bodyPr>
            <a:lstStyle/>
            <a:p>
              <a:r>
                <a:rPr lang="en-US"/>
                <a:t>+   </a:t>
              </a:r>
              <a:r>
                <a:rPr lang="en-US" b="1"/>
                <a:t>v</a:t>
              </a:r>
              <a:r>
                <a:rPr lang="en-US" b="1" baseline="-25000"/>
                <a:t>4  </a:t>
              </a:r>
              <a:r>
                <a:rPr lang="en-US"/>
                <a:t> –</a:t>
              </a:r>
            </a:p>
          </p:txBody>
        </p:sp>
        <p:sp>
          <p:nvSpPr>
            <p:cNvPr id="291923" name="Text Box 83"/>
            <p:cNvSpPr txBox="1">
              <a:spLocks noChangeArrowheads="1"/>
            </p:cNvSpPr>
            <p:nvPr/>
          </p:nvSpPr>
          <p:spPr bwMode="auto">
            <a:xfrm>
              <a:off x="1728" y="1584"/>
              <a:ext cx="581" cy="231"/>
            </a:xfrm>
            <a:prstGeom prst="rect">
              <a:avLst/>
            </a:prstGeom>
            <a:noFill/>
            <a:ln w="12700">
              <a:noFill/>
              <a:miter lim="800000"/>
              <a:headEnd type="none" w="lg" len="lg"/>
              <a:tailEnd type="none" w="lg" len="lg"/>
            </a:ln>
            <a:effectLst/>
          </p:spPr>
          <p:txBody>
            <a:bodyPr wrap="none">
              <a:spAutoFit/>
            </a:bodyPr>
            <a:lstStyle/>
            <a:p>
              <a:r>
                <a:rPr lang="en-US"/>
                <a:t>+   </a:t>
              </a:r>
              <a:r>
                <a:rPr lang="en-US" b="1"/>
                <a:t>v</a:t>
              </a:r>
              <a:r>
                <a:rPr lang="en-US" b="1" baseline="-25000"/>
                <a:t>1  </a:t>
              </a:r>
              <a:r>
                <a:rPr lang="en-US"/>
                <a:t> –</a:t>
              </a:r>
            </a:p>
          </p:txBody>
        </p:sp>
        <p:sp>
          <p:nvSpPr>
            <p:cNvPr id="291924" name="Text Box 84"/>
            <p:cNvSpPr txBox="1">
              <a:spLocks noChangeArrowheads="1"/>
            </p:cNvSpPr>
            <p:nvPr/>
          </p:nvSpPr>
          <p:spPr bwMode="auto">
            <a:xfrm>
              <a:off x="3879" y="2878"/>
              <a:ext cx="236" cy="923"/>
            </a:xfrm>
            <a:prstGeom prst="rect">
              <a:avLst/>
            </a:prstGeom>
            <a:noFill/>
            <a:ln w="12700">
              <a:noFill/>
              <a:miter lim="800000"/>
              <a:headEnd type="none" w="lg" len="lg"/>
              <a:tailEnd type="none" w="lg" len="lg"/>
            </a:ln>
            <a:effectLst/>
          </p:spPr>
          <p:txBody>
            <a:bodyPr wrap="none">
              <a:spAutoFit/>
            </a:bodyPr>
            <a:lstStyle/>
            <a:p>
              <a:r>
                <a:rPr lang="en-US"/>
                <a:t>+</a:t>
              </a:r>
            </a:p>
            <a:p>
              <a:endParaRPr lang="en-US"/>
            </a:p>
            <a:p>
              <a:r>
                <a:rPr lang="en-US" b="1"/>
                <a:t>v</a:t>
              </a:r>
              <a:r>
                <a:rPr lang="en-US" b="1" baseline="-25000"/>
                <a:t>5</a:t>
              </a:r>
            </a:p>
            <a:p>
              <a:endParaRPr lang="en-US"/>
            </a:p>
            <a:p>
              <a:r>
                <a:rPr lang="en-US"/>
                <a:t>–</a:t>
              </a:r>
            </a:p>
          </p:txBody>
        </p:sp>
        <p:sp>
          <p:nvSpPr>
            <p:cNvPr id="291925" name="Text Box 85"/>
            <p:cNvSpPr txBox="1">
              <a:spLocks noChangeArrowheads="1"/>
            </p:cNvSpPr>
            <p:nvPr/>
          </p:nvSpPr>
          <p:spPr bwMode="auto">
            <a:xfrm>
              <a:off x="2064" y="1872"/>
              <a:ext cx="236" cy="923"/>
            </a:xfrm>
            <a:prstGeom prst="rect">
              <a:avLst/>
            </a:prstGeom>
            <a:noFill/>
            <a:ln w="12700">
              <a:noFill/>
              <a:miter lim="800000"/>
              <a:headEnd type="none" w="lg" len="lg"/>
              <a:tailEnd type="none" w="lg" len="lg"/>
            </a:ln>
            <a:effectLst/>
          </p:spPr>
          <p:txBody>
            <a:bodyPr wrap="none">
              <a:spAutoFit/>
            </a:bodyPr>
            <a:lstStyle/>
            <a:p>
              <a:r>
                <a:rPr lang="en-US"/>
                <a:t>+</a:t>
              </a:r>
            </a:p>
            <a:p>
              <a:endParaRPr lang="en-US"/>
            </a:p>
            <a:p>
              <a:r>
                <a:rPr lang="en-US" b="1"/>
                <a:t>v</a:t>
              </a:r>
              <a:r>
                <a:rPr lang="en-US" b="1" baseline="-25000"/>
                <a:t>2</a:t>
              </a:r>
            </a:p>
            <a:p>
              <a:endParaRPr lang="en-US"/>
            </a:p>
            <a:p>
              <a:r>
                <a:rPr lang="en-US"/>
                <a:t>–</a:t>
              </a:r>
            </a:p>
          </p:txBody>
        </p:sp>
      </p:grpSp>
      <p:graphicFrame>
        <p:nvGraphicFramePr>
          <p:cNvPr id="291926" name="Object 86"/>
          <p:cNvGraphicFramePr>
            <a:graphicFrameLocks noChangeAspect="1"/>
          </p:cNvGraphicFramePr>
          <p:nvPr>
            <p:ph sz="half" idx="2"/>
          </p:nvPr>
        </p:nvGraphicFramePr>
        <p:xfrm>
          <a:off x="5916613" y="2930525"/>
          <a:ext cx="2517775" cy="2062163"/>
        </p:xfrm>
        <a:graphic>
          <a:graphicData uri="http://schemas.openxmlformats.org/presentationml/2006/ole">
            <p:oleObj spid="_x0000_s291926" name="Equation" r:id="rId3" imgW="1333440" imgH="1091880" progId="Equation.3">
              <p:embed/>
            </p:oleObj>
          </a:graphicData>
        </a:graphic>
      </p:graphicFrame>
      <p:sp>
        <p:nvSpPr>
          <p:cNvPr id="291927" name="Text Box 87"/>
          <p:cNvSpPr txBox="1">
            <a:spLocks noChangeArrowheads="1"/>
          </p:cNvSpPr>
          <p:nvPr/>
        </p:nvSpPr>
        <p:spPr bwMode="auto">
          <a:xfrm>
            <a:off x="946150" y="3200400"/>
            <a:ext cx="806450" cy="366713"/>
          </a:xfrm>
          <a:prstGeom prst="rect">
            <a:avLst/>
          </a:prstGeom>
          <a:noFill/>
          <a:ln w="12700">
            <a:noFill/>
            <a:miter lim="800000"/>
            <a:headEnd type="none" w="lg" len="lg"/>
            <a:tailEnd type="none" w="lg" len="lg"/>
          </a:ln>
          <a:effectLst/>
        </p:spPr>
        <p:txBody>
          <a:bodyPr wrap="none">
            <a:spAutoFit/>
          </a:bodyPr>
          <a:lstStyle/>
          <a:p>
            <a:r>
              <a:rPr lang="en-US" b="1"/>
              <a:t>Loop1</a:t>
            </a:r>
          </a:p>
        </p:txBody>
      </p:sp>
      <p:sp>
        <p:nvSpPr>
          <p:cNvPr id="291928" name="Text Box 88"/>
          <p:cNvSpPr txBox="1">
            <a:spLocks noChangeArrowheads="1"/>
          </p:cNvSpPr>
          <p:nvPr/>
        </p:nvSpPr>
        <p:spPr bwMode="auto">
          <a:xfrm>
            <a:off x="2889250" y="3457575"/>
            <a:ext cx="806450" cy="366713"/>
          </a:xfrm>
          <a:prstGeom prst="rect">
            <a:avLst/>
          </a:prstGeom>
          <a:noFill/>
          <a:ln w="12700">
            <a:noFill/>
            <a:miter lim="800000"/>
            <a:headEnd type="none" w="lg" len="lg"/>
            <a:tailEnd type="none" w="lg" len="lg"/>
          </a:ln>
          <a:effectLst/>
        </p:spPr>
        <p:txBody>
          <a:bodyPr wrap="none">
            <a:spAutoFit/>
          </a:bodyPr>
          <a:lstStyle/>
          <a:p>
            <a:r>
              <a:rPr lang="en-US" b="1"/>
              <a:t>Loop2</a:t>
            </a:r>
          </a:p>
        </p:txBody>
      </p:sp>
      <p:sp>
        <p:nvSpPr>
          <p:cNvPr id="291929" name="Text Box 89"/>
          <p:cNvSpPr txBox="1">
            <a:spLocks noChangeArrowheads="1"/>
          </p:cNvSpPr>
          <p:nvPr/>
        </p:nvSpPr>
        <p:spPr bwMode="auto">
          <a:xfrm>
            <a:off x="2806700" y="4868863"/>
            <a:ext cx="806450" cy="366712"/>
          </a:xfrm>
          <a:prstGeom prst="rect">
            <a:avLst/>
          </a:prstGeom>
          <a:noFill/>
          <a:ln w="12700">
            <a:noFill/>
            <a:miter lim="800000"/>
            <a:headEnd type="none" w="lg" len="lg"/>
            <a:tailEnd type="none" w="lg" len="lg"/>
          </a:ln>
          <a:effectLst/>
        </p:spPr>
        <p:txBody>
          <a:bodyPr wrap="none">
            <a:spAutoFit/>
          </a:bodyPr>
          <a:lstStyle/>
          <a:p>
            <a:r>
              <a:rPr lang="en-US" b="1"/>
              <a:t>Loop3</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4"/>
          <p:cNvSpPr>
            <a:spLocks noGrp="1"/>
          </p:cNvSpPr>
          <p:nvPr>
            <p:ph type="dt" sz="half" idx="10"/>
          </p:nvPr>
        </p:nvSpPr>
        <p:spPr/>
        <p:txBody>
          <a:bodyPr/>
          <a:lstStyle/>
          <a:p>
            <a:r>
              <a:rPr lang="en-US"/>
              <a:t>ECEN 301</a:t>
            </a:r>
          </a:p>
        </p:txBody>
      </p:sp>
      <p:sp>
        <p:nvSpPr>
          <p:cNvPr id="7" name="Footer Placeholder 5"/>
          <p:cNvSpPr>
            <a:spLocks noGrp="1"/>
          </p:cNvSpPr>
          <p:nvPr>
            <p:ph type="ftr" sz="quarter" idx="11"/>
          </p:nvPr>
        </p:nvSpPr>
        <p:spPr/>
        <p:txBody>
          <a:bodyPr/>
          <a:lstStyle/>
          <a:p>
            <a:r>
              <a:rPr lang="en-US"/>
              <a:t>Discussion #2 – Kirchhoff’s Laws</a:t>
            </a:r>
          </a:p>
        </p:txBody>
      </p:sp>
      <p:sp>
        <p:nvSpPr>
          <p:cNvPr id="8" name="Slide Number Placeholder 6"/>
          <p:cNvSpPr>
            <a:spLocks noGrp="1"/>
          </p:cNvSpPr>
          <p:nvPr>
            <p:ph type="sldNum" sz="quarter" idx="12"/>
          </p:nvPr>
        </p:nvSpPr>
        <p:spPr/>
        <p:txBody>
          <a:bodyPr/>
          <a:lstStyle/>
          <a:p>
            <a:pPr lvl="1"/>
            <a:fld id="{ED2B6C5A-3FB0-4F34-9987-1C7AA4C43F2A}" type="slidenum">
              <a:rPr lang="en-US"/>
              <a:pPr lvl="1"/>
              <a:t>4</a:t>
            </a:fld>
            <a:endParaRPr lang="en-US"/>
          </a:p>
        </p:txBody>
      </p:sp>
      <p:sp>
        <p:nvSpPr>
          <p:cNvPr id="250882" name="Rectangle 2"/>
          <p:cNvSpPr>
            <a:spLocks noGrp="1" noChangeArrowheads="1"/>
          </p:cNvSpPr>
          <p:nvPr>
            <p:ph type="title"/>
          </p:nvPr>
        </p:nvSpPr>
        <p:spPr/>
        <p:txBody>
          <a:bodyPr/>
          <a:lstStyle/>
          <a:p>
            <a:r>
              <a:rPr lang="en-US"/>
              <a:t>Charge</a:t>
            </a:r>
          </a:p>
        </p:txBody>
      </p:sp>
      <p:sp>
        <p:nvSpPr>
          <p:cNvPr id="250883" name="Rectangle 3"/>
          <p:cNvSpPr>
            <a:spLocks noGrp="1" noChangeArrowheads="1"/>
          </p:cNvSpPr>
          <p:nvPr>
            <p:ph type="body" sz="half" idx="1"/>
          </p:nvPr>
        </p:nvSpPr>
        <p:spPr>
          <a:xfrm>
            <a:off x="406400" y="1333500"/>
            <a:ext cx="8128000" cy="4686300"/>
          </a:xfrm>
        </p:spPr>
        <p:txBody>
          <a:bodyPr/>
          <a:lstStyle/>
          <a:p>
            <a:r>
              <a:rPr lang="en-US" sz="2800" b="1" u="sng"/>
              <a:t>Elektron</a:t>
            </a:r>
            <a:r>
              <a:rPr lang="en-US" sz="2800"/>
              <a:t>: Greek word for amber</a:t>
            </a:r>
          </a:p>
          <a:p>
            <a:pPr lvl="1"/>
            <a:r>
              <a:rPr lang="en-US" sz="2400"/>
              <a:t>~600 B.C. it was discovered that static charge on a piece of </a:t>
            </a:r>
            <a:r>
              <a:rPr lang="en-US" sz="2400" b="1"/>
              <a:t>amber</a:t>
            </a:r>
            <a:r>
              <a:rPr lang="en-US" sz="2400"/>
              <a:t> could attract light objects (feathers)</a:t>
            </a:r>
          </a:p>
          <a:p>
            <a:r>
              <a:rPr lang="en-US" sz="2800" b="1" u="sng"/>
              <a:t>Charge (</a:t>
            </a:r>
            <a:r>
              <a:rPr lang="en-US" sz="2800" b="1" i="1" u="sng"/>
              <a:t>q</a:t>
            </a:r>
            <a:r>
              <a:rPr lang="en-US" sz="2800" b="1" u="sng"/>
              <a:t>)</a:t>
            </a:r>
            <a:r>
              <a:rPr lang="en-US" sz="2800"/>
              <a:t>: fundamental electric quantity</a:t>
            </a:r>
          </a:p>
          <a:p>
            <a:pPr lvl="1"/>
            <a:r>
              <a:rPr lang="en-US" sz="2400"/>
              <a:t>Smallest amount of charge is that carried by an electron/proton (</a:t>
            </a:r>
            <a:r>
              <a:rPr lang="en-US" sz="2400" b="1"/>
              <a:t>elementary charges</a:t>
            </a:r>
            <a:r>
              <a:rPr lang="en-US" sz="2400"/>
              <a:t>):</a:t>
            </a:r>
          </a:p>
          <a:p>
            <a:pPr lvl="1"/>
            <a:endParaRPr lang="en-US" sz="2400"/>
          </a:p>
          <a:p>
            <a:pPr lvl="1"/>
            <a:endParaRPr lang="en-US" sz="2400"/>
          </a:p>
        </p:txBody>
      </p:sp>
      <p:graphicFrame>
        <p:nvGraphicFramePr>
          <p:cNvPr id="250884" name="Object 4"/>
          <p:cNvGraphicFramePr>
            <a:graphicFrameLocks noChangeAspect="1"/>
          </p:cNvGraphicFramePr>
          <p:nvPr>
            <p:ph sz="half" idx="2"/>
          </p:nvPr>
        </p:nvGraphicFramePr>
        <p:xfrm>
          <a:off x="1981200" y="4017963"/>
          <a:ext cx="4724400" cy="706437"/>
        </p:xfrm>
        <a:graphic>
          <a:graphicData uri="http://schemas.openxmlformats.org/presentationml/2006/ole">
            <p:oleObj spid="_x0000_s250884" name="Equation" r:id="rId3" imgW="1701720" imgH="253800" progId="Equation.3">
              <p:embed/>
            </p:oleObj>
          </a:graphicData>
        </a:graphic>
      </p:graphicFrame>
      <p:sp>
        <p:nvSpPr>
          <p:cNvPr id="250886" name="Text Box 6"/>
          <p:cNvSpPr txBox="1">
            <a:spLocks noChangeArrowheads="1"/>
          </p:cNvSpPr>
          <p:nvPr/>
        </p:nvSpPr>
        <p:spPr bwMode="auto">
          <a:xfrm>
            <a:off x="685800" y="5181600"/>
            <a:ext cx="4572000" cy="469900"/>
          </a:xfrm>
          <a:prstGeom prst="rect">
            <a:avLst/>
          </a:prstGeom>
          <a:solidFill>
            <a:srgbClr val="8495A9">
              <a:alpha val="50000"/>
            </a:srgbClr>
          </a:solidFill>
          <a:ln w="12700">
            <a:solidFill>
              <a:schemeClr val="tx1"/>
            </a:solidFill>
            <a:miter lim="800000"/>
            <a:headEnd type="none" w="lg" len="lg"/>
            <a:tailEnd type="none" w="lg" len="lg"/>
          </a:ln>
          <a:effectLst/>
        </p:spPr>
        <p:txBody>
          <a:bodyPr>
            <a:spAutoFit/>
          </a:bodyPr>
          <a:lstStyle/>
          <a:p>
            <a:pPr algn="l"/>
            <a:r>
              <a:rPr lang="en-US" sz="2400" b="1" u="sng"/>
              <a:t>Coulomb (C)</a:t>
            </a:r>
            <a:r>
              <a:rPr lang="en-US" sz="2400"/>
              <a:t>: basic unit of charge.</a:t>
            </a:r>
            <a:r>
              <a:rPr lang="en-US"/>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ate Placeholder 4"/>
          <p:cNvSpPr>
            <a:spLocks noGrp="1"/>
          </p:cNvSpPr>
          <p:nvPr>
            <p:ph type="dt" sz="half" idx="10"/>
          </p:nvPr>
        </p:nvSpPr>
        <p:spPr/>
        <p:txBody>
          <a:bodyPr/>
          <a:lstStyle/>
          <a:p>
            <a:r>
              <a:rPr lang="en-US"/>
              <a:t>ECEN 301</a:t>
            </a:r>
          </a:p>
        </p:txBody>
      </p:sp>
      <p:sp>
        <p:nvSpPr>
          <p:cNvPr id="21" name="Footer Placeholder 5"/>
          <p:cNvSpPr>
            <a:spLocks noGrp="1"/>
          </p:cNvSpPr>
          <p:nvPr>
            <p:ph type="ftr" sz="quarter" idx="11"/>
          </p:nvPr>
        </p:nvSpPr>
        <p:spPr/>
        <p:txBody>
          <a:bodyPr/>
          <a:lstStyle/>
          <a:p>
            <a:r>
              <a:rPr lang="en-US"/>
              <a:t>Discussion #2 – Kirchhoff’s Laws</a:t>
            </a:r>
          </a:p>
        </p:txBody>
      </p:sp>
      <p:sp>
        <p:nvSpPr>
          <p:cNvPr id="22" name="Slide Number Placeholder 6"/>
          <p:cNvSpPr>
            <a:spLocks noGrp="1"/>
          </p:cNvSpPr>
          <p:nvPr>
            <p:ph type="sldNum" sz="quarter" idx="12"/>
          </p:nvPr>
        </p:nvSpPr>
        <p:spPr/>
        <p:txBody>
          <a:bodyPr/>
          <a:lstStyle/>
          <a:p>
            <a:pPr lvl="1"/>
            <a:fld id="{0D150774-4DAE-4CBA-BFD3-95C8DC76EA9D}" type="slidenum">
              <a:rPr lang="en-US"/>
              <a:pPr lvl="1"/>
              <a:t>5</a:t>
            </a:fld>
            <a:endParaRPr lang="en-US"/>
          </a:p>
        </p:txBody>
      </p:sp>
      <p:sp>
        <p:nvSpPr>
          <p:cNvPr id="252930" name="Rectangle 2"/>
          <p:cNvSpPr>
            <a:spLocks noGrp="1" noChangeArrowheads="1"/>
          </p:cNvSpPr>
          <p:nvPr>
            <p:ph type="title"/>
          </p:nvPr>
        </p:nvSpPr>
        <p:spPr/>
        <p:txBody>
          <a:bodyPr/>
          <a:lstStyle/>
          <a:p>
            <a:r>
              <a:rPr lang="en-US"/>
              <a:t>Electric Current</a:t>
            </a:r>
          </a:p>
        </p:txBody>
      </p:sp>
      <p:sp>
        <p:nvSpPr>
          <p:cNvPr id="252931" name="Rectangle 3"/>
          <p:cNvSpPr>
            <a:spLocks noGrp="1" noChangeArrowheads="1"/>
          </p:cNvSpPr>
          <p:nvPr>
            <p:ph type="body" sz="half" idx="1"/>
          </p:nvPr>
        </p:nvSpPr>
        <p:spPr>
          <a:xfrm>
            <a:off x="406400" y="1333500"/>
            <a:ext cx="8356600" cy="2324100"/>
          </a:xfrm>
        </p:spPr>
        <p:txBody>
          <a:bodyPr/>
          <a:lstStyle/>
          <a:p>
            <a:pPr>
              <a:lnSpc>
                <a:spcPct val="80000"/>
              </a:lnSpc>
            </a:pPr>
            <a:r>
              <a:rPr lang="en-US" sz="2400" b="1" u="sng"/>
              <a:t>Electric current (</a:t>
            </a:r>
            <a:r>
              <a:rPr lang="en-US" sz="2400" b="1" i="1" u="sng"/>
              <a:t>i</a:t>
            </a:r>
            <a:r>
              <a:rPr lang="en-US" sz="2400" b="1" u="sng"/>
              <a:t>)</a:t>
            </a:r>
            <a:r>
              <a:rPr lang="en-US" sz="2400"/>
              <a:t>: the rate of change (in time) of charge passing through a predetermined area (IE the cross-sectional area of a wire).</a:t>
            </a:r>
          </a:p>
          <a:p>
            <a:pPr lvl="1">
              <a:lnSpc>
                <a:spcPct val="80000"/>
              </a:lnSpc>
            </a:pPr>
            <a:r>
              <a:rPr lang="en-US" sz="2000"/>
              <a:t>Analogous to </a:t>
            </a:r>
            <a:r>
              <a:rPr lang="en-US" sz="2000" b="1" i="1"/>
              <a:t>volume flow rate</a:t>
            </a:r>
            <a:r>
              <a:rPr lang="en-US" sz="2000"/>
              <a:t> in hydraulics</a:t>
            </a:r>
          </a:p>
          <a:p>
            <a:pPr lvl="1">
              <a:lnSpc>
                <a:spcPct val="80000"/>
              </a:lnSpc>
            </a:pPr>
            <a:endParaRPr lang="en-US" sz="2000"/>
          </a:p>
          <a:p>
            <a:pPr lvl="1">
              <a:lnSpc>
                <a:spcPct val="80000"/>
              </a:lnSpc>
            </a:pPr>
            <a:r>
              <a:rPr lang="en-US" sz="2000">
                <a:cs typeface="Times New Roman" pitchFamily="18" charset="0"/>
              </a:rPr>
              <a:t>Current (</a:t>
            </a:r>
            <a:r>
              <a:rPr lang="en-US" sz="2000" b="1" i="1">
                <a:cs typeface="Times New Roman" pitchFamily="18" charset="0"/>
              </a:rPr>
              <a:t>i</a:t>
            </a:r>
            <a:r>
              <a:rPr lang="en-US" sz="2000">
                <a:cs typeface="Times New Roman" pitchFamily="18" charset="0"/>
              </a:rPr>
              <a:t>) refers to </a:t>
            </a:r>
            <a:r>
              <a:rPr lang="en-US" sz="2000" b="1" i="1">
                <a:cs typeface="Times New Roman" pitchFamily="18" charset="0"/>
              </a:rPr>
              <a:t>∆q</a:t>
            </a:r>
            <a:r>
              <a:rPr lang="en-US" sz="2000" b="1">
                <a:cs typeface="Times New Roman" pitchFamily="18" charset="0"/>
              </a:rPr>
              <a:t> </a:t>
            </a:r>
            <a:r>
              <a:rPr lang="en-US" sz="2000">
                <a:cs typeface="Times New Roman" pitchFamily="18" charset="0"/>
              </a:rPr>
              <a:t>(</a:t>
            </a:r>
            <a:r>
              <a:rPr lang="en-US" sz="2000" b="1" i="1">
                <a:cs typeface="Times New Roman" pitchFamily="18" charset="0"/>
              </a:rPr>
              <a:t>dq</a:t>
            </a:r>
            <a:r>
              <a:rPr lang="en-US" sz="2000">
                <a:cs typeface="Times New Roman" pitchFamily="18" charset="0"/>
              </a:rPr>
              <a:t>) units of charge that flow through a cross-sectional area (</a:t>
            </a:r>
            <a:r>
              <a:rPr lang="en-US" sz="2000" b="1">
                <a:cs typeface="Times New Roman" pitchFamily="18" charset="0"/>
              </a:rPr>
              <a:t>Area</a:t>
            </a:r>
            <a:r>
              <a:rPr lang="en-US" sz="2000">
                <a:cs typeface="Times New Roman" pitchFamily="18" charset="0"/>
              </a:rPr>
              <a:t>) in </a:t>
            </a:r>
            <a:r>
              <a:rPr lang="en-US" sz="2000" b="1" i="1">
                <a:cs typeface="Times New Roman" pitchFamily="18" charset="0"/>
              </a:rPr>
              <a:t>∆t</a:t>
            </a:r>
            <a:r>
              <a:rPr lang="en-US" sz="2000" b="1">
                <a:cs typeface="Times New Roman" pitchFamily="18" charset="0"/>
              </a:rPr>
              <a:t> </a:t>
            </a:r>
            <a:r>
              <a:rPr lang="en-US" sz="2000">
                <a:cs typeface="Times New Roman" pitchFamily="18" charset="0"/>
              </a:rPr>
              <a:t>(</a:t>
            </a:r>
            <a:r>
              <a:rPr lang="en-US" sz="2000" b="1" i="1">
                <a:cs typeface="Times New Roman" pitchFamily="18" charset="0"/>
              </a:rPr>
              <a:t>dt</a:t>
            </a:r>
            <a:r>
              <a:rPr lang="en-US" sz="2000">
                <a:cs typeface="Times New Roman" pitchFamily="18" charset="0"/>
              </a:rPr>
              <a:t>)</a:t>
            </a:r>
            <a:r>
              <a:rPr lang="en-US" sz="2000" b="1">
                <a:cs typeface="Times New Roman" pitchFamily="18" charset="0"/>
              </a:rPr>
              <a:t> </a:t>
            </a:r>
            <a:r>
              <a:rPr lang="en-US" sz="2000">
                <a:cs typeface="Times New Roman" pitchFamily="18" charset="0"/>
              </a:rPr>
              <a:t>units of time</a:t>
            </a:r>
          </a:p>
        </p:txBody>
      </p:sp>
      <p:grpSp>
        <p:nvGrpSpPr>
          <p:cNvPr id="252949" name="Group 21"/>
          <p:cNvGrpSpPr>
            <a:grpSpLocks/>
          </p:cNvGrpSpPr>
          <p:nvPr/>
        </p:nvGrpSpPr>
        <p:grpSpPr bwMode="auto">
          <a:xfrm>
            <a:off x="4381500" y="3441700"/>
            <a:ext cx="3886200" cy="1539875"/>
            <a:chOff x="2592" y="2448"/>
            <a:chExt cx="2448" cy="970"/>
          </a:xfrm>
        </p:grpSpPr>
        <p:grpSp>
          <p:nvGrpSpPr>
            <p:cNvPr id="252942" name="Group 14"/>
            <p:cNvGrpSpPr>
              <a:grpSpLocks/>
            </p:cNvGrpSpPr>
            <p:nvPr/>
          </p:nvGrpSpPr>
          <p:grpSpPr bwMode="auto">
            <a:xfrm>
              <a:off x="2592" y="2683"/>
              <a:ext cx="2448" cy="512"/>
              <a:chOff x="1776" y="2352"/>
              <a:chExt cx="2448" cy="512"/>
            </a:xfrm>
          </p:grpSpPr>
          <p:sp>
            <p:nvSpPr>
              <p:cNvPr id="252932" name="Oval 4"/>
              <p:cNvSpPr>
                <a:spLocks noChangeArrowheads="1"/>
              </p:cNvSpPr>
              <p:nvPr/>
            </p:nvSpPr>
            <p:spPr bwMode="auto">
              <a:xfrm>
                <a:off x="1776" y="2520"/>
                <a:ext cx="192" cy="336"/>
              </a:xfrm>
              <a:prstGeom prst="ellipse">
                <a:avLst/>
              </a:prstGeom>
              <a:solidFill>
                <a:srgbClr val="ACA964">
                  <a:alpha val="50000"/>
                </a:srgbClr>
              </a:solidFill>
              <a:ln w="25400">
                <a:solidFill>
                  <a:schemeClr val="tx1"/>
                </a:solidFill>
                <a:round/>
                <a:headEnd type="none" w="lg" len="lg"/>
                <a:tailEnd type="none" w="lg" len="lg"/>
              </a:ln>
              <a:effectLst/>
            </p:spPr>
            <p:txBody>
              <a:bodyPr wrap="none" anchor="ctr"/>
              <a:lstStyle/>
              <a:p>
                <a:endParaRPr lang="en-US"/>
              </a:p>
            </p:txBody>
          </p:sp>
          <p:sp>
            <p:nvSpPr>
              <p:cNvPr id="252933" name="Oval 5"/>
              <p:cNvSpPr>
                <a:spLocks noChangeArrowheads="1"/>
              </p:cNvSpPr>
              <p:nvPr/>
            </p:nvSpPr>
            <p:spPr bwMode="auto">
              <a:xfrm>
                <a:off x="2880" y="2448"/>
                <a:ext cx="192" cy="336"/>
              </a:xfrm>
              <a:prstGeom prst="ellipse">
                <a:avLst/>
              </a:prstGeom>
              <a:solidFill>
                <a:srgbClr val="ACA964">
                  <a:alpha val="50000"/>
                </a:srgbClr>
              </a:solidFill>
              <a:ln w="12700">
                <a:solidFill>
                  <a:schemeClr val="tx1"/>
                </a:solidFill>
                <a:prstDash val="dash"/>
                <a:round/>
                <a:headEnd type="none" w="lg" len="lg"/>
                <a:tailEnd type="none" w="lg" len="lg"/>
              </a:ln>
              <a:effectLst/>
            </p:spPr>
            <p:txBody>
              <a:bodyPr wrap="none" anchor="ctr"/>
              <a:lstStyle/>
              <a:p>
                <a:endParaRPr lang="en-US"/>
              </a:p>
            </p:txBody>
          </p:sp>
          <p:sp>
            <p:nvSpPr>
              <p:cNvPr id="252934" name="Oval 6"/>
              <p:cNvSpPr>
                <a:spLocks noChangeArrowheads="1"/>
              </p:cNvSpPr>
              <p:nvPr/>
            </p:nvSpPr>
            <p:spPr bwMode="auto">
              <a:xfrm>
                <a:off x="4032" y="2352"/>
                <a:ext cx="192" cy="336"/>
              </a:xfrm>
              <a:prstGeom prst="ellipse">
                <a:avLst/>
              </a:prstGeom>
              <a:noFill/>
              <a:ln w="12700">
                <a:solidFill>
                  <a:schemeClr val="tx1"/>
                </a:solidFill>
                <a:prstDash val="dash"/>
                <a:round/>
                <a:headEnd type="none" w="lg" len="lg"/>
                <a:tailEnd type="none" w="lg" len="lg"/>
              </a:ln>
              <a:effectLst/>
            </p:spPr>
            <p:txBody>
              <a:bodyPr wrap="none" anchor="ctr"/>
              <a:lstStyle/>
              <a:p>
                <a:endParaRPr lang="en-US"/>
              </a:p>
            </p:txBody>
          </p:sp>
          <p:cxnSp>
            <p:nvCxnSpPr>
              <p:cNvPr id="252935" name="AutoShape 7"/>
              <p:cNvCxnSpPr>
                <a:cxnSpLocks noChangeShapeType="1"/>
                <a:stCxn id="252932" idx="0"/>
                <a:endCxn id="252934" idx="0"/>
              </p:cNvCxnSpPr>
              <p:nvPr/>
            </p:nvCxnSpPr>
            <p:spPr bwMode="auto">
              <a:xfrm flipV="1">
                <a:off x="1872" y="2352"/>
                <a:ext cx="2256" cy="160"/>
              </a:xfrm>
              <a:prstGeom prst="straightConnector1">
                <a:avLst/>
              </a:prstGeom>
              <a:noFill/>
              <a:ln w="19050">
                <a:solidFill>
                  <a:schemeClr val="tx1"/>
                </a:solidFill>
                <a:round/>
                <a:headEnd type="none" w="lg" len="lg"/>
                <a:tailEnd type="none" w="lg" len="lg"/>
              </a:ln>
              <a:effectLst/>
            </p:spPr>
          </p:cxnSp>
          <p:cxnSp>
            <p:nvCxnSpPr>
              <p:cNvPr id="252936" name="AutoShape 8"/>
              <p:cNvCxnSpPr>
                <a:cxnSpLocks noChangeShapeType="1"/>
                <a:stCxn id="252932" idx="4"/>
                <a:endCxn id="252934" idx="4"/>
              </p:cNvCxnSpPr>
              <p:nvPr/>
            </p:nvCxnSpPr>
            <p:spPr bwMode="auto">
              <a:xfrm flipV="1">
                <a:off x="1872" y="2688"/>
                <a:ext cx="2256" cy="176"/>
              </a:xfrm>
              <a:prstGeom prst="straightConnector1">
                <a:avLst/>
              </a:prstGeom>
              <a:noFill/>
              <a:ln w="19050">
                <a:solidFill>
                  <a:schemeClr val="tx1"/>
                </a:solidFill>
                <a:round/>
                <a:headEnd type="none" w="lg" len="lg"/>
                <a:tailEnd type="none" w="lg" len="lg"/>
              </a:ln>
              <a:effectLst/>
            </p:spPr>
          </p:cxnSp>
          <p:sp>
            <p:nvSpPr>
              <p:cNvPr id="252940" name="Freeform 12"/>
              <p:cNvSpPr>
                <a:spLocks/>
              </p:cNvSpPr>
              <p:nvPr/>
            </p:nvSpPr>
            <p:spPr bwMode="auto">
              <a:xfrm>
                <a:off x="3005" y="2448"/>
                <a:ext cx="70" cy="336"/>
              </a:xfrm>
              <a:custGeom>
                <a:avLst/>
                <a:gdLst/>
                <a:ahLst/>
                <a:cxnLst>
                  <a:cxn ang="0">
                    <a:pos x="0" y="0"/>
                  </a:cxn>
                  <a:cxn ang="0">
                    <a:pos x="96" y="96"/>
                  </a:cxn>
                  <a:cxn ang="0">
                    <a:pos x="96" y="240"/>
                  </a:cxn>
                  <a:cxn ang="0">
                    <a:pos x="0" y="336"/>
                  </a:cxn>
                </a:cxnLst>
                <a:rect l="0" t="0" r="r" b="b"/>
                <a:pathLst>
                  <a:path w="112" h="336">
                    <a:moveTo>
                      <a:pt x="0" y="0"/>
                    </a:moveTo>
                    <a:cubicBezTo>
                      <a:pt x="40" y="28"/>
                      <a:pt x="80" y="56"/>
                      <a:pt x="96" y="96"/>
                    </a:cubicBezTo>
                    <a:cubicBezTo>
                      <a:pt x="112" y="136"/>
                      <a:pt x="112" y="200"/>
                      <a:pt x="96" y="240"/>
                    </a:cubicBezTo>
                    <a:cubicBezTo>
                      <a:pt x="80" y="280"/>
                      <a:pt x="40" y="308"/>
                      <a:pt x="0" y="336"/>
                    </a:cubicBezTo>
                  </a:path>
                </a:pathLst>
              </a:custGeom>
              <a:noFill/>
              <a:ln w="25400" cap="flat" cmpd="sng">
                <a:solidFill>
                  <a:schemeClr val="tx1"/>
                </a:solidFill>
                <a:prstDash val="solid"/>
                <a:round/>
                <a:headEnd type="none" w="lg" len="lg"/>
                <a:tailEnd type="none" w="lg" len="lg"/>
              </a:ln>
              <a:effectLst/>
            </p:spPr>
            <p:txBody>
              <a:bodyPr/>
              <a:lstStyle/>
              <a:p>
                <a:endParaRPr lang="en-US"/>
              </a:p>
            </p:txBody>
          </p:sp>
          <p:sp>
            <p:nvSpPr>
              <p:cNvPr id="252941" name="Freeform 13"/>
              <p:cNvSpPr>
                <a:spLocks/>
              </p:cNvSpPr>
              <p:nvPr/>
            </p:nvSpPr>
            <p:spPr bwMode="auto">
              <a:xfrm>
                <a:off x="4154" y="2352"/>
                <a:ext cx="70" cy="336"/>
              </a:xfrm>
              <a:custGeom>
                <a:avLst/>
                <a:gdLst/>
                <a:ahLst/>
                <a:cxnLst>
                  <a:cxn ang="0">
                    <a:pos x="0" y="0"/>
                  </a:cxn>
                  <a:cxn ang="0">
                    <a:pos x="96" y="96"/>
                  </a:cxn>
                  <a:cxn ang="0">
                    <a:pos x="96" y="240"/>
                  </a:cxn>
                  <a:cxn ang="0">
                    <a:pos x="0" y="336"/>
                  </a:cxn>
                </a:cxnLst>
                <a:rect l="0" t="0" r="r" b="b"/>
                <a:pathLst>
                  <a:path w="112" h="336">
                    <a:moveTo>
                      <a:pt x="0" y="0"/>
                    </a:moveTo>
                    <a:cubicBezTo>
                      <a:pt x="40" y="28"/>
                      <a:pt x="80" y="56"/>
                      <a:pt x="96" y="96"/>
                    </a:cubicBezTo>
                    <a:cubicBezTo>
                      <a:pt x="112" y="136"/>
                      <a:pt x="112" y="200"/>
                      <a:pt x="96" y="240"/>
                    </a:cubicBezTo>
                    <a:cubicBezTo>
                      <a:pt x="80" y="280"/>
                      <a:pt x="40" y="308"/>
                      <a:pt x="0" y="336"/>
                    </a:cubicBezTo>
                  </a:path>
                </a:pathLst>
              </a:custGeom>
              <a:noFill/>
              <a:ln w="25400" cap="flat" cmpd="sng">
                <a:solidFill>
                  <a:schemeClr val="tx1"/>
                </a:solidFill>
                <a:prstDash val="solid"/>
                <a:round/>
                <a:headEnd type="none" w="lg" len="lg"/>
                <a:tailEnd type="none" w="lg" len="lg"/>
              </a:ln>
              <a:effectLst/>
            </p:spPr>
            <p:txBody>
              <a:bodyPr/>
              <a:lstStyle/>
              <a:p>
                <a:endParaRPr lang="en-US"/>
              </a:p>
            </p:txBody>
          </p:sp>
        </p:grpSp>
        <p:sp>
          <p:nvSpPr>
            <p:cNvPr id="252943" name="Line 15"/>
            <p:cNvSpPr>
              <a:spLocks noChangeShapeType="1"/>
            </p:cNvSpPr>
            <p:nvPr/>
          </p:nvSpPr>
          <p:spPr bwMode="auto">
            <a:xfrm flipV="1">
              <a:off x="2975" y="2683"/>
              <a:ext cx="498" cy="31"/>
            </a:xfrm>
            <a:prstGeom prst="line">
              <a:avLst/>
            </a:prstGeom>
            <a:noFill/>
            <a:ln w="12700">
              <a:solidFill>
                <a:schemeClr val="tx1"/>
              </a:solidFill>
              <a:round/>
              <a:headEnd type="none" w="lg" len="lg"/>
              <a:tailEnd type="stealth" w="lg" len="lg"/>
            </a:ln>
            <a:effectLst/>
          </p:spPr>
          <p:txBody>
            <a:bodyPr/>
            <a:lstStyle/>
            <a:p>
              <a:endParaRPr lang="en-US"/>
            </a:p>
          </p:txBody>
        </p:sp>
        <p:sp>
          <p:nvSpPr>
            <p:cNvPr id="252944" name="Text Box 16"/>
            <p:cNvSpPr txBox="1">
              <a:spLocks noChangeArrowheads="1"/>
            </p:cNvSpPr>
            <p:nvPr/>
          </p:nvSpPr>
          <p:spPr bwMode="auto">
            <a:xfrm>
              <a:off x="3120" y="2448"/>
              <a:ext cx="160" cy="250"/>
            </a:xfrm>
            <a:prstGeom prst="rect">
              <a:avLst/>
            </a:prstGeom>
            <a:noFill/>
            <a:ln w="12700">
              <a:noFill/>
              <a:miter lim="800000"/>
              <a:headEnd type="none" w="lg" len="lg"/>
              <a:tailEnd type="none" w="lg" len="lg"/>
            </a:ln>
            <a:effectLst/>
          </p:spPr>
          <p:txBody>
            <a:bodyPr wrap="none">
              <a:spAutoFit/>
            </a:bodyPr>
            <a:lstStyle/>
            <a:p>
              <a:r>
                <a:rPr lang="en-US" sz="2000" b="1" i="1"/>
                <a:t>i</a:t>
              </a:r>
            </a:p>
          </p:txBody>
        </p:sp>
        <p:sp>
          <p:nvSpPr>
            <p:cNvPr id="252945" name="Line 17"/>
            <p:cNvSpPr>
              <a:spLocks noChangeShapeType="1"/>
            </p:cNvSpPr>
            <p:nvPr/>
          </p:nvSpPr>
          <p:spPr bwMode="auto">
            <a:xfrm flipH="1" flipV="1">
              <a:off x="3855" y="3127"/>
              <a:ext cx="108" cy="153"/>
            </a:xfrm>
            <a:prstGeom prst="line">
              <a:avLst/>
            </a:prstGeom>
            <a:noFill/>
            <a:ln w="12700">
              <a:solidFill>
                <a:schemeClr val="tx1"/>
              </a:solidFill>
              <a:round/>
              <a:headEnd type="none" w="lg" len="lg"/>
              <a:tailEnd type="stealth" w="lg" len="lg"/>
            </a:ln>
            <a:effectLst/>
          </p:spPr>
          <p:txBody>
            <a:bodyPr/>
            <a:lstStyle/>
            <a:p>
              <a:endParaRPr lang="en-US"/>
            </a:p>
          </p:txBody>
        </p:sp>
        <p:sp>
          <p:nvSpPr>
            <p:cNvPr id="252946" name="Text Box 18"/>
            <p:cNvSpPr txBox="1">
              <a:spLocks noChangeArrowheads="1"/>
            </p:cNvSpPr>
            <p:nvPr/>
          </p:nvSpPr>
          <p:spPr bwMode="auto">
            <a:xfrm>
              <a:off x="3948" y="3187"/>
              <a:ext cx="420" cy="231"/>
            </a:xfrm>
            <a:prstGeom prst="rect">
              <a:avLst/>
            </a:prstGeom>
            <a:noFill/>
            <a:ln w="12700">
              <a:noFill/>
              <a:miter lim="800000"/>
              <a:headEnd type="none" w="lg" len="lg"/>
              <a:tailEnd type="none" w="lg" len="lg"/>
            </a:ln>
            <a:effectLst/>
          </p:spPr>
          <p:txBody>
            <a:bodyPr wrap="none">
              <a:spAutoFit/>
            </a:bodyPr>
            <a:lstStyle/>
            <a:p>
              <a:r>
                <a:rPr lang="en-US" b="1"/>
                <a:t>Area</a:t>
              </a:r>
            </a:p>
          </p:txBody>
        </p:sp>
      </p:grpSp>
      <p:graphicFrame>
        <p:nvGraphicFramePr>
          <p:cNvPr id="252947" name="Object 19"/>
          <p:cNvGraphicFramePr>
            <a:graphicFrameLocks noChangeAspect="1"/>
          </p:cNvGraphicFramePr>
          <p:nvPr>
            <p:ph sz="half" idx="2"/>
          </p:nvPr>
        </p:nvGraphicFramePr>
        <p:xfrm>
          <a:off x="1752600" y="3706813"/>
          <a:ext cx="1806575" cy="788987"/>
        </p:xfrm>
        <a:graphic>
          <a:graphicData uri="http://schemas.openxmlformats.org/presentationml/2006/ole">
            <p:oleObj spid="_x0000_s252947" name="Equation" r:id="rId3" imgW="901440" imgH="393480" progId="Equation.3">
              <p:embed/>
            </p:oleObj>
          </a:graphicData>
        </a:graphic>
      </p:graphicFrame>
      <p:sp>
        <p:nvSpPr>
          <p:cNvPr id="252951" name="Text Box 23"/>
          <p:cNvSpPr txBox="1">
            <a:spLocks noChangeArrowheads="1"/>
          </p:cNvSpPr>
          <p:nvPr/>
        </p:nvSpPr>
        <p:spPr bwMode="auto">
          <a:xfrm>
            <a:off x="228600" y="5105400"/>
            <a:ext cx="4457700" cy="654050"/>
          </a:xfrm>
          <a:prstGeom prst="rect">
            <a:avLst/>
          </a:prstGeom>
          <a:solidFill>
            <a:srgbClr val="8495A9">
              <a:alpha val="50000"/>
            </a:srgbClr>
          </a:solidFill>
          <a:ln w="12700">
            <a:solidFill>
              <a:schemeClr val="tx1"/>
            </a:solidFill>
            <a:miter lim="800000"/>
            <a:headEnd type="none" w="lg" len="lg"/>
            <a:tailEnd type="none" w="lg" len="lg"/>
          </a:ln>
          <a:effectLst/>
        </p:spPr>
        <p:txBody>
          <a:bodyPr>
            <a:spAutoFit/>
          </a:bodyPr>
          <a:lstStyle/>
          <a:p>
            <a:pPr algn="l"/>
            <a:r>
              <a:rPr lang="en-US" b="1" u="sng"/>
              <a:t>Ampere (</a:t>
            </a:r>
            <a:r>
              <a:rPr lang="en-US" b="1" i="1" u="sng"/>
              <a:t>A</a:t>
            </a:r>
            <a:r>
              <a:rPr lang="en-US" b="1" u="sng"/>
              <a:t>)</a:t>
            </a:r>
            <a:r>
              <a:rPr lang="en-US"/>
              <a:t>: electric current unit. </a:t>
            </a:r>
          </a:p>
          <a:p>
            <a:pPr algn="l"/>
            <a:r>
              <a:rPr lang="en-US"/>
              <a:t>	1 ampere = 1 coulomb/second (C/s)</a:t>
            </a:r>
          </a:p>
        </p:txBody>
      </p:sp>
      <p:sp>
        <p:nvSpPr>
          <p:cNvPr id="252952" name="Text Box 24"/>
          <p:cNvSpPr txBox="1">
            <a:spLocks noChangeArrowheads="1"/>
          </p:cNvSpPr>
          <p:nvPr/>
        </p:nvSpPr>
        <p:spPr bwMode="auto">
          <a:xfrm>
            <a:off x="4838700" y="5105400"/>
            <a:ext cx="4076700" cy="928688"/>
          </a:xfrm>
          <a:prstGeom prst="rect">
            <a:avLst/>
          </a:prstGeom>
          <a:solidFill>
            <a:srgbClr val="8495A9">
              <a:alpha val="50000"/>
            </a:srgbClr>
          </a:solidFill>
          <a:ln w="12700">
            <a:solidFill>
              <a:schemeClr val="tx1"/>
            </a:solidFill>
            <a:miter lim="800000"/>
            <a:headEnd type="none" w="lg" len="lg"/>
            <a:tailEnd type="none" w="lg" len="lg"/>
          </a:ln>
          <a:effectLst/>
        </p:spPr>
        <p:txBody>
          <a:bodyPr>
            <a:spAutoFit/>
          </a:bodyPr>
          <a:lstStyle/>
          <a:p>
            <a:pPr algn="l"/>
            <a:r>
              <a:rPr lang="en-US" b="1"/>
              <a:t>Positive current flow</a:t>
            </a:r>
            <a:r>
              <a:rPr lang="en-US"/>
              <a:t> is in the direction of positive charges (the opposite direction of the actual electron movement)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ECEN 301</a:t>
            </a:r>
          </a:p>
        </p:txBody>
      </p:sp>
      <p:sp>
        <p:nvSpPr>
          <p:cNvPr id="6" name="Footer Placeholder 5"/>
          <p:cNvSpPr>
            <a:spLocks noGrp="1"/>
          </p:cNvSpPr>
          <p:nvPr>
            <p:ph type="ftr" sz="quarter" idx="11"/>
          </p:nvPr>
        </p:nvSpPr>
        <p:spPr/>
        <p:txBody>
          <a:bodyPr/>
          <a:lstStyle/>
          <a:p>
            <a:r>
              <a:rPr lang="en-US"/>
              <a:t>Discussion #2 – Kirchhoff’s Laws</a:t>
            </a:r>
          </a:p>
        </p:txBody>
      </p:sp>
      <p:sp>
        <p:nvSpPr>
          <p:cNvPr id="7" name="Slide Number Placeholder 6"/>
          <p:cNvSpPr>
            <a:spLocks noGrp="1"/>
          </p:cNvSpPr>
          <p:nvPr>
            <p:ph type="sldNum" sz="quarter" idx="12"/>
          </p:nvPr>
        </p:nvSpPr>
        <p:spPr/>
        <p:txBody>
          <a:bodyPr/>
          <a:lstStyle/>
          <a:p>
            <a:pPr lvl="1"/>
            <a:fld id="{53EA88EE-058B-4269-8A5F-27CD5FF1591C}" type="slidenum">
              <a:rPr lang="en-US"/>
              <a:pPr lvl="1"/>
              <a:t>6</a:t>
            </a:fld>
            <a:endParaRPr lang="en-US"/>
          </a:p>
        </p:txBody>
      </p:sp>
      <p:sp>
        <p:nvSpPr>
          <p:cNvPr id="254978" name="Rectangle 2"/>
          <p:cNvSpPr>
            <a:spLocks noGrp="1" noChangeArrowheads="1"/>
          </p:cNvSpPr>
          <p:nvPr>
            <p:ph type="title"/>
          </p:nvPr>
        </p:nvSpPr>
        <p:spPr/>
        <p:txBody>
          <a:bodyPr/>
          <a:lstStyle/>
          <a:p>
            <a:r>
              <a:rPr lang="en-US"/>
              <a:t>Charge and Current Example</a:t>
            </a:r>
          </a:p>
        </p:txBody>
      </p:sp>
      <p:sp>
        <p:nvSpPr>
          <p:cNvPr id="254979" name="Rectangle 3"/>
          <p:cNvSpPr>
            <a:spLocks noGrp="1" noChangeArrowheads="1"/>
          </p:cNvSpPr>
          <p:nvPr>
            <p:ph type="body" sz="half" idx="1"/>
          </p:nvPr>
        </p:nvSpPr>
        <p:spPr>
          <a:xfrm>
            <a:off x="406400" y="1333500"/>
            <a:ext cx="3937000" cy="1409700"/>
          </a:xfrm>
        </p:spPr>
        <p:txBody>
          <a:bodyPr/>
          <a:lstStyle/>
          <a:p>
            <a:pPr>
              <a:lnSpc>
                <a:spcPct val="90000"/>
              </a:lnSpc>
            </a:pPr>
            <a:r>
              <a:rPr lang="en-US" sz="2400"/>
              <a:t>For a metal wire, find:</a:t>
            </a:r>
          </a:p>
          <a:p>
            <a:pPr lvl="1">
              <a:lnSpc>
                <a:spcPct val="90000"/>
              </a:lnSpc>
            </a:pPr>
            <a:r>
              <a:rPr lang="en-US" sz="2000"/>
              <a:t>The total charge (</a:t>
            </a:r>
            <a:r>
              <a:rPr lang="en-US" sz="2000" b="1" i="1"/>
              <a:t>q</a:t>
            </a:r>
            <a:r>
              <a:rPr lang="en-US" sz="2000"/>
              <a:t>)</a:t>
            </a:r>
          </a:p>
          <a:p>
            <a:pPr lvl="1">
              <a:lnSpc>
                <a:spcPct val="90000"/>
              </a:lnSpc>
            </a:pPr>
            <a:r>
              <a:rPr lang="en-US" sz="2000"/>
              <a:t>The current flowing in the wire (</a:t>
            </a:r>
            <a:r>
              <a:rPr lang="en-US" sz="2000" b="1" i="1"/>
              <a:t>i</a:t>
            </a:r>
            <a:r>
              <a:rPr lang="en-US" sz="2000"/>
              <a:t>)</a:t>
            </a:r>
          </a:p>
        </p:txBody>
      </p:sp>
      <p:sp>
        <p:nvSpPr>
          <p:cNvPr id="254980" name="Text Box 4"/>
          <p:cNvSpPr txBox="1">
            <a:spLocks noChangeArrowheads="1"/>
          </p:cNvSpPr>
          <p:nvPr/>
        </p:nvSpPr>
        <p:spPr bwMode="auto">
          <a:xfrm>
            <a:off x="4298950" y="1568450"/>
            <a:ext cx="4464050" cy="1631950"/>
          </a:xfrm>
          <a:prstGeom prst="rect">
            <a:avLst/>
          </a:prstGeom>
          <a:solidFill>
            <a:srgbClr val="FFFFFF"/>
          </a:solidFill>
          <a:ln w="12700">
            <a:solidFill>
              <a:schemeClr val="tx1"/>
            </a:solidFill>
            <a:miter lim="800000"/>
            <a:headEnd type="none" w="lg" len="lg"/>
            <a:tailEnd type="none" w="lg" len="lg"/>
          </a:ln>
          <a:effectLst/>
        </p:spPr>
        <p:txBody>
          <a:bodyPr>
            <a:spAutoFit/>
          </a:bodyPr>
          <a:lstStyle/>
          <a:p>
            <a:pPr algn="l"/>
            <a:r>
              <a:rPr lang="en-US" b="1">
                <a:solidFill>
                  <a:schemeClr val="bg2"/>
                </a:solidFill>
              </a:rPr>
              <a:t>Given Data</a:t>
            </a:r>
            <a:r>
              <a:rPr lang="en-US">
                <a:solidFill>
                  <a:schemeClr val="bg2"/>
                </a:solidFill>
              </a:rPr>
              <a:t>:</a:t>
            </a:r>
          </a:p>
          <a:p>
            <a:pPr lvl="1" algn="l">
              <a:buFontTx/>
              <a:buChar char="•"/>
            </a:pPr>
            <a:r>
              <a:rPr lang="en-US">
                <a:solidFill>
                  <a:schemeClr val="bg2"/>
                </a:solidFill>
              </a:rPr>
              <a:t> </a:t>
            </a:r>
            <a:r>
              <a:rPr lang="en-US" sz="1600">
                <a:solidFill>
                  <a:schemeClr val="bg2"/>
                </a:solidFill>
              </a:rPr>
              <a:t>wire length = 1m</a:t>
            </a:r>
          </a:p>
          <a:p>
            <a:pPr lvl="1" algn="l">
              <a:buFontTx/>
              <a:buChar char="•"/>
            </a:pPr>
            <a:r>
              <a:rPr lang="en-US" sz="1600">
                <a:solidFill>
                  <a:schemeClr val="bg2"/>
                </a:solidFill>
              </a:rPr>
              <a:t> wire diameter = 2 x 10</a:t>
            </a:r>
            <a:r>
              <a:rPr lang="en-US" sz="1600" baseline="30000">
                <a:solidFill>
                  <a:schemeClr val="bg2"/>
                </a:solidFill>
              </a:rPr>
              <a:t>-3</a:t>
            </a:r>
            <a:r>
              <a:rPr lang="en-US" sz="1600">
                <a:solidFill>
                  <a:schemeClr val="bg2"/>
                </a:solidFill>
              </a:rPr>
              <a:t>m</a:t>
            </a:r>
          </a:p>
          <a:p>
            <a:pPr lvl="1" algn="l">
              <a:buFontTx/>
              <a:buChar char="•"/>
            </a:pPr>
            <a:r>
              <a:rPr lang="en-US" sz="1600">
                <a:solidFill>
                  <a:schemeClr val="bg2"/>
                </a:solidFill>
              </a:rPr>
              <a:t> charge density = n = 10</a:t>
            </a:r>
            <a:r>
              <a:rPr lang="en-US" sz="1600" baseline="30000">
                <a:solidFill>
                  <a:schemeClr val="bg2"/>
                </a:solidFill>
              </a:rPr>
              <a:t>29</a:t>
            </a:r>
            <a:r>
              <a:rPr lang="en-US" sz="1600">
                <a:solidFill>
                  <a:schemeClr val="bg2"/>
                </a:solidFill>
              </a:rPr>
              <a:t> carriers/m</a:t>
            </a:r>
            <a:r>
              <a:rPr lang="en-US" sz="1600" baseline="30000">
                <a:solidFill>
                  <a:schemeClr val="bg2"/>
                </a:solidFill>
              </a:rPr>
              <a:t>3</a:t>
            </a:r>
            <a:endParaRPr lang="en-US" sz="1600">
              <a:solidFill>
                <a:schemeClr val="bg2"/>
              </a:solidFill>
            </a:endParaRPr>
          </a:p>
          <a:p>
            <a:pPr lvl="1" algn="l">
              <a:buFontTx/>
              <a:buChar char="•"/>
            </a:pPr>
            <a:r>
              <a:rPr lang="en-US" sz="1600">
                <a:solidFill>
                  <a:schemeClr val="bg2"/>
                </a:solidFill>
              </a:rPr>
              <a:t> charge of an electron = q</a:t>
            </a:r>
            <a:r>
              <a:rPr lang="en-US" sz="1600" baseline="-25000">
                <a:solidFill>
                  <a:schemeClr val="bg2"/>
                </a:solidFill>
              </a:rPr>
              <a:t>e</a:t>
            </a:r>
            <a:r>
              <a:rPr lang="en-US" sz="1600">
                <a:solidFill>
                  <a:schemeClr val="bg2"/>
                </a:solidFill>
              </a:rPr>
              <a:t> = -1.602 x 10</a:t>
            </a:r>
            <a:r>
              <a:rPr lang="en-US" sz="1600" baseline="30000">
                <a:solidFill>
                  <a:schemeClr val="bg2"/>
                </a:solidFill>
              </a:rPr>
              <a:t>-19</a:t>
            </a:r>
            <a:endParaRPr lang="en-US" sz="1600">
              <a:solidFill>
                <a:schemeClr val="bg2"/>
              </a:solidFill>
            </a:endParaRPr>
          </a:p>
          <a:p>
            <a:pPr lvl="1" algn="l">
              <a:buFontTx/>
              <a:buChar char="•"/>
            </a:pPr>
            <a:r>
              <a:rPr lang="en-US" sz="1600">
                <a:solidFill>
                  <a:schemeClr val="bg2"/>
                </a:solidFill>
              </a:rPr>
              <a:t> charge carrier velocity = u = 19.9 x 10</a:t>
            </a:r>
            <a:r>
              <a:rPr lang="en-US" sz="1600" baseline="30000">
                <a:solidFill>
                  <a:schemeClr val="bg2"/>
                </a:solidFill>
              </a:rPr>
              <a:t>-6</a:t>
            </a:r>
            <a:r>
              <a:rPr lang="en-US" sz="1600">
                <a:solidFill>
                  <a:schemeClr val="bg2"/>
                </a:solidFill>
              </a:rPr>
              <a:t> m/s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5"/>
          <p:cNvSpPr>
            <a:spLocks noGrp="1"/>
          </p:cNvSpPr>
          <p:nvPr>
            <p:ph type="dt" sz="half" idx="10"/>
          </p:nvPr>
        </p:nvSpPr>
        <p:spPr/>
        <p:txBody>
          <a:bodyPr/>
          <a:lstStyle/>
          <a:p>
            <a:r>
              <a:rPr lang="en-US"/>
              <a:t>ECEN 301</a:t>
            </a:r>
          </a:p>
        </p:txBody>
      </p:sp>
      <p:sp>
        <p:nvSpPr>
          <p:cNvPr id="8" name="Footer Placeholder 6"/>
          <p:cNvSpPr>
            <a:spLocks noGrp="1"/>
          </p:cNvSpPr>
          <p:nvPr>
            <p:ph type="ftr" sz="quarter" idx="11"/>
          </p:nvPr>
        </p:nvSpPr>
        <p:spPr/>
        <p:txBody>
          <a:bodyPr/>
          <a:lstStyle/>
          <a:p>
            <a:r>
              <a:rPr lang="en-US"/>
              <a:t>Discussion #2 – Kirchhoff’s Laws</a:t>
            </a:r>
          </a:p>
        </p:txBody>
      </p:sp>
      <p:sp>
        <p:nvSpPr>
          <p:cNvPr id="9" name="Slide Number Placeholder 7"/>
          <p:cNvSpPr>
            <a:spLocks noGrp="1"/>
          </p:cNvSpPr>
          <p:nvPr>
            <p:ph type="sldNum" sz="quarter" idx="12"/>
          </p:nvPr>
        </p:nvSpPr>
        <p:spPr/>
        <p:txBody>
          <a:bodyPr/>
          <a:lstStyle/>
          <a:p>
            <a:pPr lvl="1"/>
            <a:fld id="{85E33A99-FE15-485D-876A-99793E0B5DB8}" type="slidenum">
              <a:rPr lang="en-US"/>
              <a:pPr lvl="1"/>
              <a:t>7</a:t>
            </a:fld>
            <a:endParaRPr lang="en-US"/>
          </a:p>
        </p:txBody>
      </p:sp>
      <p:sp>
        <p:nvSpPr>
          <p:cNvPr id="257026" name="Rectangle 2"/>
          <p:cNvSpPr>
            <a:spLocks noGrp="1" noChangeArrowheads="1"/>
          </p:cNvSpPr>
          <p:nvPr>
            <p:ph type="title"/>
          </p:nvPr>
        </p:nvSpPr>
        <p:spPr/>
        <p:txBody>
          <a:bodyPr/>
          <a:lstStyle/>
          <a:p>
            <a:r>
              <a:rPr lang="en-US"/>
              <a:t>Charge and Current Example</a:t>
            </a:r>
          </a:p>
        </p:txBody>
      </p:sp>
      <p:sp>
        <p:nvSpPr>
          <p:cNvPr id="257027" name="Rectangle 3"/>
          <p:cNvSpPr>
            <a:spLocks noGrp="1" noChangeArrowheads="1"/>
          </p:cNvSpPr>
          <p:nvPr>
            <p:ph type="body" sz="half" idx="1"/>
          </p:nvPr>
        </p:nvSpPr>
        <p:spPr/>
        <p:txBody>
          <a:bodyPr/>
          <a:lstStyle/>
          <a:p>
            <a:pPr>
              <a:lnSpc>
                <a:spcPct val="90000"/>
              </a:lnSpc>
            </a:pPr>
            <a:r>
              <a:rPr lang="en-US" sz="2400"/>
              <a:t>For a metal wire, find:</a:t>
            </a:r>
          </a:p>
          <a:p>
            <a:pPr lvl="1">
              <a:lnSpc>
                <a:spcPct val="90000"/>
              </a:lnSpc>
            </a:pPr>
            <a:r>
              <a:rPr lang="en-US" sz="2000"/>
              <a:t>The total charge (</a:t>
            </a:r>
            <a:r>
              <a:rPr lang="en-US" sz="2000" b="1" i="1"/>
              <a:t>q</a:t>
            </a:r>
            <a:r>
              <a:rPr lang="en-US" sz="2000"/>
              <a:t>)</a:t>
            </a:r>
          </a:p>
          <a:p>
            <a:pPr lvl="1">
              <a:lnSpc>
                <a:spcPct val="90000"/>
              </a:lnSpc>
            </a:pPr>
            <a:r>
              <a:rPr lang="en-US" sz="2000"/>
              <a:t>The current flowing in the wire (</a:t>
            </a:r>
            <a:r>
              <a:rPr lang="en-US" sz="2000" b="1" i="1"/>
              <a:t>i</a:t>
            </a:r>
            <a:r>
              <a:rPr lang="en-US" sz="2000"/>
              <a:t>)</a:t>
            </a:r>
          </a:p>
        </p:txBody>
      </p:sp>
      <p:graphicFrame>
        <p:nvGraphicFramePr>
          <p:cNvPr id="257029" name="Object 5"/>
          <p:cNvGraphicFramePr>
            <a:graphicFrameLocks noChangeAspect="1"/>
          </p:cNvGraphicFramePr>
          <p:nvPr>
            <p:ph sz="quarter" idx="2"/>
          </p:nvPr>
        </p:nvGraphicFramePr>
        <p:xfrm>
          <a:off x="228600" y="3657600"/>
          <a:ext cx="3702050" cy="2238375"/>
        </p:xfrm>
        <a:graphic>
          <a:graphicData uri="http://schemas.openxmlformats.org/presentationml/2006/ole">
            <p:oleObj spid="_x0000_s257029" name="Equation" r:id="rId3" imgW="2057400" imgH="1244520" progId="Equation.3">
              <p:embed/>
            </p:oleObj>
          </a:graphicData>
        </a:graphic>
      </p:graphicFrame>
      <p:sp>
        <p:nvSpPr>
          <p:cNvPr id="257028" name="Text Box 4"/>
          <p:cNvSpPr txBox="1">
            <a:spLocks noChangeArrowheads="1"/>
          </p:cNvSpPr>
          <p:nvPr/>
        </p:nvSpPr>
        <p:spPr bwMode="auto">
          <a:xfrm>
            <a:off x="4298950" y="1568450"/>
            <a:ext cx="4464050" cy="1631950"/>
          </a:xfrm>
          <a:prstGeom prst="rect">
            <a:avLst/>
          </a:prstGeom>
          <a:solidFill>
            <a:srgbClr val="FFFFFF"/>
          </a:solidFill>
          <a:ln w="12700">
            <a:solidFill>
              <a:schemeClr val="tx1"/>
            </a:solidFill>
            <a:miter lim="800000"/>
            <a:headEnd type="none" w="lg" len="lg"/>
            <a:tailEnd type="none" w="lg" len="lg"/>
          </a:ln>
          <a:effectLst/>
        </p:spPr>
        <p:txBody>
          <a:bodyPr>
            <a:spAutoFit/>
          </a:bodyPr>
          <a:lstStyle/>
          <a:p>
            <a:pPr algn="l"/>
            <a:r>
              <a:rPr lang="en-US" b="1">
                <a:solidFill>
                  <a:schemeClr val="bg2"/>
                </a:solidFill>
              </a:rPr>
              <a:t>Given Data</a:t>
            </a:r>
            <a:r>
              <a:rPr lang="en-US">
                <a:solidFill>
                  <a:schemeClr val="bg2"/>
                </a:solidFill>
              </a:rPr>
              <a:t>:</a:t>
            </a:r>
          </a:p>
          <a:p>
            <a:pPr lvl="1" algn="l">
              <a:buFontTx/>
              <a:buChar char="•"/>
            </a:pPr>
            <a:r>
              <a:rPr lang="en-US">
                <a:solidFill>
                  <a:schemeClr val="bg2"/>
                </a:solidFill>
              </a:rPr>
              <a:t> </a:t>
            </a:r>
            <a:r>
              <a:rPr lang="en-US" sz="1600">
                <a:solidFill>
                  <a:schemeClr val="bg2"/>
                </a:solidFill>
              </a:rPr>
              <a:t>wire length = 1m</a:t>
            </a:r>
          </a:p>
          <a:p>
            <a:pPr lvl="1" algn="l">
              <a:buFontTx/>
              <a:buChar char="•"/>
            </a:pPr>
            <a:r>
              <a:rPr lang="en-US" sz="1600">
                <a:solidFill>
                  <a:schemeClr val="bg2"/>
                </a:solidFill>
              </a:rPr>
              <a:t> wire diameter = 2 x 10</a:t>
            </a:r>
            <a:r>
              <a:rPr lang="en-US" sz="1600" baseline="30000">
                <a:solidFill>
                  <a:schemeClr val="bg2"/>
                </a:solidFill>
              </a:rPr>
              <a:t>-3</a:t>
            </a:r>
            <a:r>
              <a:rPr lang="en-US" sz="1600">
                <a:solidFill>
                  <a:schemeClr val="bg2"/>
                </a:solidFill>
              </a:rPr>
              <a:t>m</a:t>
            </a:r>
          </a:p>
          <a:p>
            <a:pPr lvl="1" algn="l">
              <a:buFontTx/>
              <a:buChar char="•"/>
            </a:pPr>
            <a:r>
              <a:rPr lang="en-US" sz="1600">
                <a:solidFill>
                  <a:schemeClr val="bg2"/>
                </a:solidFill>
              </a:rPr>
              <a:t> charge density = n = 10</a:t>
            </a:r>
            <a:r>
              <a:rPr lang="en-US" sz="1600" baseline="30000">
                <a:solidFill>
                  <a:schemeClr val="bg2"/>
                </a:solidFill>
              </a:rPr>
              <a:t>29</a:t>
            </a:r>
            <a:r>
              <a:rPr lang="en-US" sz="1600">
                <a:solidFill>
                  <a:schemeClr val="bg2"/>
                </a:solidFill>
              </a:rPr>
              <a:t> carriers/m</a:t>
            </a:r>
            <a:r>
              <a:rPr lang="en-US" sz="1600" baseline="30000">
                <a:solidFill>
                  <a:schemeClr val="bg2"/>
                </a:solidFill>
              </a:rPr>
              <a:t>3</a:t>
            </a:r>
            <a:endParaRPr lang="en-US" sz="1600">
              <a:solidFill>
                <a:schemeClr val="bg2"/>
              </a:solidFill>
            </a:endParaRPr>
          </a:p>
          <a:p>
            <a:pPr lvl="1" algn="l">
              <a:buFontTx/>
              <a:buChar char="•"/>
            </a:pPr>
            <a:r>
              <a:rPr lang="en-US" sz="1600">
                <a:solidFill>
                  <a:schemeClr val="bg2"/>
                </a:solidFill>
              </a:rPr>
              <a:t> charge of an electron = q</a:t>
            </a:r>
            <a:r>
              <a:rPr lang="en-US" sz="1600" baseline="-25000">
                <a:solidFill>
                  <a:schemeClr val="bg2"/>
                </a:solidFill>
              </a:rPr>
              <a:t>e</a:t>
            </a:r>
            <a:r>
              <a:rPr lang="en-US" sz="1600">
                <a:solidFill>
                  <a:schemeClr val="bg2"/>
                </a:solidFill>
              </a:rPr>
              <a:t> = -1.602 x 10</a:t>
            </a:r>
            <a:r>
              <a:rPr lang="en-US" sz="1600" baseline="30000">
                <a:solidFill>
                  <a:schemeClr val="bg2"/>
                </a:solidFill>
              </a:rPr>
              <a:t>-19</a:t>
            </a:r>
            <a:endParaRPr lang="en-US" sz="1600">
              <a:solidFill>
                <a:schemeClr val="bg2"/>
              </a:solidFill>
            </a:endParaRPr>
          </a:p>
          <a:p>
            <a:pPr lvl="1" algn="l">
              <a:buFontTx/>
              <a:buChar char="•"/>
            </a:pPr>
            <a:r>
              <a:rPr lang="en-US" sz="1600">
                <a:solidFill>
                  <a:schemeClr val="bg2"/>
                </a:solidFill>
              </a:rPr>
              <a:t> charge carrier velocity = u = 19.9 x 10</a:t>
            </a:r>
            <a:r>
              <a:rPr lang="en-US" sz="1600" baseline="30000">
                <a:solidFill>
                  <a:schemeClr val="bg2"/>
                </a:solidFill>
              </a:rPr>
              <a:t>-6</a:t>
            </a:r>
            <a:r>
              <a:rPr lang="en-US" sz="1600">
                <a:solidFill>
                  <a:schemeClr val="bg2"/>
                </a:solidFill>
              </a:rPr>
              <a:t> m/s</a:t>
            </a:r>
          </a:p>
        </p:txBody>
      </p:sp>
      <p:graphicFrame>
        <p:nvGraphicFramePr>
          <p:cNvPr id="257030" name="Object 6"/>
          <p:cNvGraphicFramePr>
            <a:graphicFrameLocks noChangeAspect="1"/>
          </p:cNvGraphicFramePr>
          <p:nvPr>
            <p:ph sz="quarter" idx="3"/>
          </p:nvPr>
        </p:nvGraphicFramePr>
        <p:xfrm>
          <a:off x="4191000" y="3657600"/>
          <a:ext cx="4724400" cy="1717675"/>
        </p:xfrm>
        <a:graphic>
          <a:graphicData uri="http://schemas.openxmlformats.org/presentationml/2006/ole">
            <p:oleObj spid="_x0000_s257030" name="Equation" r:id="rId4" imgW="3009600" imgH="1091880" progId="Equation.3">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4"/>
          <p:cNvSpPr>
            <a:spLocks noGrp="1"/>
          </p:cNvSpPr>
          <p:nvPr>
            <p:ph type="dt" sz="half" idx="10"/>
          </p:nvPr>
        </p:nvSpPr>
        <p:spPr/>
        <p:txBody>
          <a:bodyPr/>
          <a:lstStyle/>
          <a:p>
            <a:r>
              <a:rPr lang="en-US"/>
              <a:t>ECEN 301</a:t>
            </a:r>
          </a:p>
        </p:txBody>
      </p:sp>
      <p:sp>
        <p:nvSpPr>
          <p:cNvPr id="7" name="Footer Placeholder 5"/>
          <p:cNvSpPr>
            <a:spLocks noGrp="1"/>
          </p:cNvSpPr>
          <p:nvPr>
            <p:ph type="ftr" sz="quarter" idx="11"/>
          </p:nvPr>
        </p:nvSpPr>
        <p:spPr/>
        <p:txBody>
          <a:bodyPr/>
          <a:lstStyle/>
          <a:p>
            <a:r>
              <a:rPr lang="en-US"/>
              <a:t>Discussion #2 – Kirchhoff’s Laws</a:t>
            </a:r>
          </a:p>
        </p:txBody>
      </p:sp>
      <p:sp>
        <p:nvSpPr>
          <p:cNvPr id="8" name="Slide Number Placeholder 6"/>
          <p:cNvSpPr>
            <a:spLocks noGrp="1"/>
          </p:cNvSpPr>
          <p:nvPr>
            <p:ph type="sldNum" sz="quarter" idx="12"/>
          </p:nvPr>
        </p:nvSpPr>
        <p:spPr/>
        <p:txBody>
          <a:bodyPr/>
          <a:lstStyle/>
          <a:p>
            <a:pPr lvl="1"/>
            <a:fld id="{B2C12A76-E141-4A0D-BAEA-B8D7B9AAC9A3}" type="slidenum">
              <a:rPr lang="en-US"/>
              <a:pPr lvl="1"/>
              <a:t>8</a:t>
            </a:fld>
            <a:endParaRPr lang="en-US"/>
          </a:p>
        </p:txBody>
      </p:sp>
      <p:sp>
        <p:nvSpPr>
          <p:cNvPr id="259074" name="Rectangle 2"/>
          <p:cNvSpPr>
            <a:spLocks noGrp="1" noChangeArrowheads="1"/>
          </p:cNvSpPr>
          <p:nvPr>
            <p:ph type="title"/>
          </p:nvPr>
        </p:nvSpPr>
        <p:spPr/>
        <p:txBody>
          <a:bodyPr/>
          <a:lstStyle/>
          <a:p>
            <a:r>
              <a:rPr lang="en-US"/>
              <a:t>Charge and Current Example</a:t>
            </a:r>
          </a:p>
        </p:txBody>
      </p:sp>
      <p:sp>
        <p:nvSpPr>
          <p:cNvPr id="259075" name="Rectangle 3"/>
          <p:cNvSpPr>
            <a:spLocks noGrp="1" noChangeArrowheads="1"/>
          </p:cNvSpPr>
          <p:nvPr>
            <p:ph type="body" sz="half" idx="1"/>
          </p:nvPr>
        </p:nvSpPr>
        <p:spPr>
          <a:xfrm>
            <a:off x="406400" y="1333500"/>
            <a:ext cx="3937000" cy="1409700"/>
          </a:xfrm>
        </p:spPr>
        <p:txBody>
          <a:bodyPr/>
          <a:lstStyle/>
          <a:p>
            <a:pPr>
              <a:lnSpc>
                <a:spcPct val="90000"/>
              </a:lnSpc>
            </a:pPr>
            <a:r>
              <a:rPr lang="en-US" sz="2400"/>
              <a:t>For a metal wire, find:</a:t>
            </a:r>
          </a:p>
          <a:p>
            <a:pPr lvl="1">
              <a:lnSpc>
                <a:spcPct val="90000"/>
              </a:lnSpc>
            </a:pPr>
            <a:r>
              <a:rPr lang="en-US" sz="2000"/>
              <a:t>The total charge (</a:t>
            </a:r>
            <a:r>
              <a:rPr lang="en-US" sz="2000" b="1" i="1"/>
              <a:t>q</a:t>
            </a:r>
            <a:r>
              <a:rPr lang="en-US" sz="2000"/>
              <a:t>)</a:t>
            </a:r>
          </a:p>
          <a:p>
            <a:pPr lvl="1">
              <a:lnSpc>
                <a:spcPct val="90000"/>
              </a:lnSpc>
            </a:pPr>
            <a:r>
              <a:rPr lang="en-US" sz="2000"/>
              <a:t>The current flowing in the wire (</a:t>
            </a:r>
            <a:r>
              <a:rPr lang="en-US" sz="2000" b="1" i="1"/>
              <a:t>i</a:t>
            </a:r>
            <a:r>
              <a:rPr lang="en-US" sz="2000"/>
              <a:t>)</a:t>
            </a:r>
          </a:p>
        </p:txBody>
      </p:sp>
      <p:sp>
        <p:nvSpPr>
          <p:cNvPr id="259076" name="Text Box 4"/>
          <p:cNvSpPr txBox="1">
            <a:spLocks noChangeArrowheads="1"/>
          </p:cNvSpPr>
          <p:nvPr/>
        </p:nvSpPr>
        <p:spPr bwMode="auto">
          <a:xfrm>
            <a:off x="4298950" y="1568450"/>
            <a:ext cx="4464050" cy="1631950"/>
          </a:xfrm>
          <a:prstGeom prst="rect">
            <a:avLst/>
          </a:prstGeom>
          <a:solidFill>
            <a:srgbClr val="FFFFFF"/>
          </a:solidFill>
          <a:ln w="12700">
            <a:solidFill>
              <a:schemeClr val="tx1"/>
            </a:solidFill>
            <a:miter lim="800000"/>
            <a:headEnd type="none" w="lg" len="lg"/>
            <a:tailEnd type="none" w="lg" len="lg"/>
          </a:ln>
          <a:effectLst/>
        </p:spPr>
        <p:txBody>
          <a:bodyPr>
            <a:spAutoFit/>
          </a:bodyPr>
          <a:lstStyle/>
          <a:p>
            <a:pPr algn="l"/>
            <a:r>
              <a:rPr lang="en-US" b="1">
                <a:solidFill>
                  <a:schemeClr val="bg2"/>
                </a:solidFill>
              </a:rPr>
              <a:t>Given Data</a:t>
            </a:r>
            <a:r>
              <a:rPr lang="en-US">
                <a:solidFill>
                  <a:schemeClr val="bg2"/>
                </a:solidFill>
              </a:rPr>
              <a:t>:</a:t>
            </a:r>
          </a:p>
          <a:p>
            <a:pPr lvl="1" algn="l">
              <a:buFontTx/>
              <a:buChar char="•"/>
            </a:pPr>
            <a:r>
              <a:rPr lang="en-US">
                <a:solidFill>
                  <a:schemeClr val="bg2"/>
                </a:solidFill>
              </a:rPr>
              <a:t> </a:t>
            </a:r>
            <a:r>
              <a:rPr lang="en-US" sz="1600">
                <a:solidFill>
                  <a:schemeClr val="bg2"/>
                </a:solidFill>
              </a:rPr>
              <a:t>wire length = 1m</a:t>
            </a:r>
          </a:p>
          <a:p>
            <a:pPr lvl="1" algn="l">
              <a:buFontTx/>
              <a:buChar char="•"/>
            </a:pPr>
            <a:r>
              <a:rPr lang="en-US" sz="1600">
                <a:solidFill>
                  <a:schemeClr val="bg2"/>
                </a:solidFill>
              </a:rPr>
              <a:t> wire diameter = 2 x 10</a:t>
            </a:r>
            <a:r>
              <a:rPr lang="en-US" sz="1600" baseline="30000">
                <a:solidFill>
                  <a:schemeClr val="bg2"/>
                </a:solidFill>
              </a:rPr>
              <a:t>-3</a:t>
            </a:r>
            <a:r>
              <a:rPr lang="en-US" sz="1600">
                <a:solidFill>
                  <a:schemeClr val="bg2"/>
                </a:solidFill>
              </a:rPr>
              <a:t>m</a:t>
            </a:r>
          </a:p>
          <a:p>
            <a:pPr lvl="1" algn="l">
              <a:buFontTx/>
              <a:buChar char="•"/>
            </a:pPr>
            <a:r>
              <a:rPr lang="en-US" sz="1600">
                <a:solidFill>
                  <a:schemeClr val="bg2"/>
                </a:solidFill>
              </a:rPr>
              <a:t> charge density = n = 10</a:t>
            </a:r>
            <a:r>
              <a:rPr lang="en-US" sz="1600" baseline="30000">
                <a:solidFill>
                  <a:schemeClr val="bg2"/>
                </a:solidFill>
              </a:rPr>
              <a:t>29</a:t>
            </a:r>
            <a:r>
              <a:rPr lang="en-US" sz="1600">
                <a:solidFill>
                  <a:schemeClr val="bg2"/>
                </a:solidFill>
              </a:rPr>
              <a:t> carriers/m</a:t>
            </a:r>
            <a:r>
              <a:rPr lang="en-US" sz="1600" baseline="30000">
                <a:solidFill>
                  <a:schemeClr val="bg2"/>
                </a:solidFill>
              </a:rPr>
              <a:t>3</a:t>
            </a:r>
            <a:endParaRPr lang="en-US" sz="1600">
              <a:solidFill>
                <a:schemeClr val="bg2"/>
              </a:solidFill>
            </a:endParaRPr>
          </a:p>
          <a:p>
            <a:pPr lvl="1" algn="l">
              <a:buFontTx/>
              <a:buChar char="•"/>
            </a:pPr>
            <a:r>
              <a:rPr lang="en-US" sz="1600">
                <a:solidFill>
                  <a:schemeClr val="bg2"/>
                </a:solidFill>
              </a:rPr>
              <a:t> charge of an electron = q</a:t>
            </a:r>
            <a:r>
              <a:rPr lang="en-US" sz="1600" baseline="-25000">
                <a:solidFill>
                  <a:schemeClr val="bg2"/>
                </a:solidFill>
              </a:rPr>
              <a:t>e</a:t>
            </a:r>
            <a:r>
              <a:rPr lang="en-US" sz="1600">
                <a:solidFill>
                  <a:schemeClr val="bg2"/>
                </a:solidFill>
              </a:rPr>
              <a:t> = -1.602 x 10</a:t>
            </a:r>
            <a:r>
              <a:rPr lang="en-US" sz="1600" baseline="30000">
                <a:solidFill>
                  <a:schemeClr val="bg2"/>
                </a:solidFill>
              </a:rPr>
              <a:t>-19</a:t>
            </a:r>
            <a:endParaRPr lang="en-US" sz="1600">
              <a:solidFill>
                <a:schemeClr val="bg2"/>
              </a:solidFill>
            </a:endParaRPr>
          </a:p>
          <a:p>
            <a:pPr lvl="1" algn="l">
              <a:buFontTx/>
              <a:buChar char="•"/>
            </a:pPr>
            <a:r>
              <a:rPr lang="en-US" sz="1600">
                <a:solidFill>
                  <a:schemeClr val="bg2"/>
                </a:solidFill>
              </a:rPr>
              <a:t> charge carrier velocity = u = 19.9 x 10</a:t>
            </a:r>
            <a:r>
              <a:rPr lang="en-US" sz="1600" baseline="30000">
                <a:solidFill>
                  <a:schemeClr val="bg2"/>
                </a:solidFill>
              </a:rPr>
              <a:t>-6</a:t>
            </a:r>
            <a:r>
              <a:rPr lang="en-US" sz="1600">
                <a:solidFill>
                  <a:schemeClr val="bg2"/>
                </a:solidFill>
              </a:rPr>
              <a:t> m/s</a:t>
            </a:r>
          </a:p>
        </p:txBody>
      </p:sp>
      <p:graphicFrame>
        <p:nvGraphicFramePr>
          <p:cNvPr id="259077" name="Object 5"/>
          <p:cNvGraphicFramePr>
            <a:graphicFrameLocks noChangeAspect="1"/>
          </p:cNvGraphicFramePr>
          <p:nvPr>
            <p:ph sz="half" idx="2"/>
          </p:nvPr>
        </p:nvGraphicFramePr>
        <p:xfrm>
          <a:off x="1524000" y="3783013"/>
          <a:ext cx="6426200" cy="1703387"/>
        </p:xfrm>
        <a:graphic>
          <a:graphicData uri="http://schemas.openxmlformats.org/presentationml/2006/ole">
            <p:oleObj spid="_x0000_s259077" name="Equation" r:id="rId3" imgW="3352680" imgH="888840" progId="Equation.3">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4"/>
          <p:cNvSpPr>
            <a:spLocks noGrp="1"/>
          </p:cNvSpPr>
          <p:nvPr>
            <p:ph type="dt" sz="half" idx="10"/>
          </p:nvPr>
        </p:nvSpPr>
        <p:spPr/>
        <p:txBody>
          <a:bodyPr/>
          <a:lstStyle/>
          <a:p>
            <a:r>
              <a:rPr lang="en-US"/>
              <a:t>ECEN 301</a:t>
            </a:r>
          </a:p>
        </p:txBody>
      </p:sp>
      <p:sp>
        <p:nvSpPr>
          <p:cNvPr id="7" name="Footer Placeholder 5"/>
          <p:cNvSpPr>
            <a:spLocks noGrp="1"/>
          </p:cNvSpPr>
          <p:nvPr>
            <p:ph type="ftr" sz="quarter" idx="11"/>
          </p:nvPr>
        </p:nvSpPr>
        <p:spPr/>
        <p:txBody>
          <a:bodyPr/>
          <a:lstStyle/>
          <a:p>
            <a:r>
              <a:rPr lang="en-US"/>
              <a:t>Discussion #2 – Kirchhoff’s Laws</a:t>
            </a:r>
          </a:p>
        </p:txBody>
      </p:sp>
      <p:sp>
        <p:nvSpPr>
          <p:cNvPr id="8" name="Slide Number Placeholder 6"/>
          <p:cNvSpPr>
            <a:spLocks noGrp="1"/>
          </p:cNvSpPr>
          <p:nvPr>
            <p:ph type="sldNum" sz="quarter" idx="12"/>
          </p:nvPr>
        </p:nvSpPr>
        <p:spPr/>
        <p:txBody>
          <a:bodyPr/>
          <a:lstStyle/>
          <a:p>
            <a:pPr lvl="1"/>
            <a:fld id="{7ABB6E1C-E61F-4844-8C87-93E52B6E1BC8}" type="slidenum">
              <a:rPr lang="en-US"/>
              <a:pPr lvl="1"/>
              <a:t>9</a:t>
            </a:fld>
            <a:endParaRPr lang="en-US"/>
          </a:p>
        </p:txBody>
      </p:sp>
      <p:sp>
        <p:nvSpPr>
          <p:cNvPr id="260098" name="Rectangle 2"/>
          <p:cNvSpPr>
            <a:spLocks noGrp="1" noChangeArrowheads="1"/>
          </p:cNvSpPr>
          <p:nvPr>
            <p:ph type="title"/>
          </p:nvPr>
        </p:nvSpPr>
        <p:spPr/>
        <p:txBody>
          <a:bodyPr/>
          <a:lstStyle/>
          <a:p>
            <a:r>
              <a:rPr lang="en-US"/>
              <a:t>Charge and Current Example</a:t>
            </a:r>
          </a:p>
        </p:txBody>
      </p:sp>
      <p:sp>
        <p:nvSpPr>
          <p:cNvPr id="260099" name="Rectangle 3"/>
          <p:cNvSpPr>
            <a:spLocks noGrp="1" noChangeArrowheads="1"/>
          </p:cNvSpPr>
          <p:nvPr>
            <p:ph type="body" sz="half" idx="1"/>
          </p:nvPr>
        </p:nvSpPr>
        <p:spPr>
          <a:xfrm>
            <a:off x="406400" y="1333500"/>
            <a:ext cx="3937000" cy="1409700"/>
          </a:xfrm>
        </p:spPr>
        <p:txBody>
          <a:bodyPr/>
          <a:lstStyle/>
          <a:p>
            <a:pPr>
              <a:lnSpc>
                <a:spcPct val="90000"/>
              </a:lnSpc>
            </a:pPr>
            <a:r>
              <a:rPr lang="en-US" sz="2400"/>
              <a:t>For a metal wire, find:</a:t>
            </a:r>
          </a:p>
          <a:p>
            <a:pPr lvl="1">
              <a:lnSpc>
                <a:spcPct val="90000"/>
              </a:lnSpc>
            </a:pPr>
            <a:r>
              <a:rPr lang="en-US" sz="2000"/>
              <a:t>The total charge (</a:t>
            </a:r>
            <a:r>
              <a:rPr lang="en-US" sz="2000" b="1" i="1"/>
              <a:t>q</a:t>
            </a:r>
            <a:r>
              <a:rPr lang="en-US" sz="2000"/>
              <a:t>)</a:t>
            </a:r>
          </a:p>
          <a:p>
            <a:pPr lvl="1">
              <a:lnSpc>
                <a:spcPct val="90000"/>
              </a:lnSpc>
            </a:pPr>
            <a:r>
              <a:rPr lang="en-US" sz="2000"/>
              <a:t>The current flowing in the wire (</a:t>
            </a:r>
            <a:r>
              <a:rPr lang="en-US" sz="2000" b="1" i="1"/>
              <a:t>i</a:t>
            </a:r>
            <a:r>
              <a:rPr lang="en-US" sz="2000"/>
              <a:t>)</a:t>
            </a:r>
          </a:p>
        </p:txBody>
      </p:sp>
      <p:sp>
        <p:nvSpPr>
          <p:cNvPr id="260100" name="Text Box 4"/>
          <p:cNvSpPr txBox="1">
            <a:spLocks noChangeArrowheads="1"/>
          </p:cNvSpPr>
          <p:nvPr/>
        </p:nvSpPr>
        <p:spPr bwMode="auto">
          <a:xfrm>
            <a:off x="4298950" y="1568450"/>
            <a:ext cx="4464050" cy="1631950"/>
          </a:xfrm>
          <a:prstGeom prst="rect">
            <a:avLst/>
          </a:prstGeom>
          <a:solidFill>
            <a:srgbClr val="FFFFFF"/>
          </a:solidFill>
          <a:ln w="12700">
            <a:solidFill>
              <a:schemeClr val="tx1"/>
            </a:solidFill>
            <a:miter lim="800000"/>
            <a:headEnd type="none" w="lg" len="lg"/>
            <a:tailEnd type="none" w="lg" len="lg"/>
          </a:ln>
          <a:effectLst/>
        </p:spPr>
        <p:txBody>
          <a:bodyPr>
            <a:spAutoFit/>
          </a:bodyPr>
          <a:lstStyle/>
          <a:p>
            <a:pPr algn="l"/>
            <a:r>
              <a:rPr lang="en-US" b="1">
                <a:solidFill>
                  <a:schemeClr val="bg2"/>
                </a:solidFill>
              </a:rPr>
              <a:t>Given Data</a:t>
            </a:r>
            <a:r>
              <a:rPr lang="en-US">
                <a:solidFill>
                  <a:schemeClr val="bg2"/>
                </a:solidFill>
              </a:rPr>
              <a:t>:</a:t>
            </a:r>
          </a:p>
          <a:p>
            <a:pPr lvl="1" algn="l">
              <a:buFontTx/>
              <a:buChar char="•"/>
            </a:pPr>
            <a:r>
              <a:rPr lang="en-US">
                <a:solidFill>
                  <a:schemeClr val="bg2"/>
                </a:solidFill>
              </a:rPr>
              <a:t> </a:t>
            </a:r>
            <a:r>
              <a:rPr lang="en-US" sz="1600">
                <a:solidFill>
                  <a:schemeClr val="bg2"/>
                </a:solidFill>
              </a:rPr>
              <a:t>wire length = 1m</a:t>
            </a:r>
          </a:p>
          <a:p>
            <a:pPr lvl="1" algn="l">
              <a:buFontTx/>
              <a:buChar char="•"/>
            </a:pPr>
            <a:r>
              <a:rPr lang="en-US" sz="1600">
                <a:solidFill>
                  <a:schemeClr val="bg2"/>
                </a:solidFill>
              </a:rPr>
              <a:t> wire diameter = 2 x 10</a:t>
            </a:r>
            <a:r>
              <a:rPr lang="en-US" sz="1600" baseline="30000">
                <a:solidFill>
                  <a:schemeClr val="bg2"/>
                </a:solidFill>
              </a:rPr>
              <a:t>-3</a:t>
            </a:r>
            <a:r>
              <a:rPr lang="en-US" sz="1600">
                <a:solidFill>
                  <a:schemeClr val="bg2"/>
                </a:solidFill>
              </a:rPr>
              <a:t>m</a:t>
            </a:r>
          </a:p>
          <a:p>
            <a:pPr lvl="1" algn="l">
              <a:buFontTx/>
              <a:buChar char="•"/>
            </a:pPr>
            <a:r>
              <a:rPr lang="en-US" sz="1600">
                <a:solidFill>
                  <a:schemeClr val="bg2"/>
                </a:solidFill>
              </a:rPr>
              <a:t> charge density = n = 10</a:t>
            </a:r>
            <a:r>
              <a:rPr lang="en-US" sz="1600" baseline="30000">
                <a:solidFill>
                  <a:schemeClr val="bg2"/>
                </a:solidFill>
              </a:rPr>
              <a:t>29</a:t>
            </a:r>
            <a:r>
              <a:rPr lang="en-US" sz="1600">
                <a:solidFill>
                  <a:schemeClr val="bg2"/>
                </a:solidFill>
              </a:rPr>
              <a:t> carriers/m</a:t>
            </a:r>
            <a:r>
              <a:rPr lang="en-US" sz="1600" baseline="30000">
                <a:solidFill>
                  <a:schemeClr val="bg2"/>
                </a:solidFill>
              </a:rPr>
              <a:t>3</a:t>
            </a:r>
            <a:endParaRPr lang="en-US" sz="1600">
              <a:solidFill>
                <a:schemeClr val="bg2"/>
              </a:solidFill>
            </a:endParaRPr>
          </a:p>
          <a:p>
            <a:pPr lvl="1" algn="l">
              <a:buFontTx/>
              <a:buChar char="•"/>
            </a:pPr>
            <a:r>
              <a:rPr lang="en-US" sz="1600">
                <a:solidFill>
                  <a:schemeClr val="bg2"/>
                </a:solidFill>
              </a:rPr>
              <a:t> charge of an electron = q</a:t>
            </a:r>
            <a:r>
              <a:rPr lang="en-US" sz="1600" baseline="-25000">
                <a:solidFill>
                  <a:schemeClr val="bg2"/>
                </a:solidFill>
              </a:rPr>
              <a:t>e</a:t>
            </a:r>
            <a:r>
              <a:rPr lang="en-US" sz="1600">
                <a:solidFill>
                  <a:schemeClr val="bg2"/>
                </a:solidFill>
              </a:rPr>
              <a:t> = -1.602 x 10</a:t>
            </a:r>
            <a:r>
              <a:rPr lang="en-US" sz="1600" baseline="30000">
                <a:solidFill>
                  <a:schemeClr val="bg2"/>
                </a:solidFill>
              </a:rPr>
              <a:t>-19</a:t>
            </a:r>
            <a:endParaRPr lang="en-US" sz="1600">
              <a:solidFill>
                <a:schemeClr val="bg2"/>
              </a:solidFill>
            </a:endParaRPr>
          </a:p>
          <a:p>
            <a:pPr lvl="1" algn="l">
              <a:buFontTx/>
              <a:buChar char="•"/>
            </a:pPr>
            <a:r>
              <a:rPr lang="en-US" sz="1600">
                <a:solidFill>
                  <a:schemeClr val="bg2"/>
                </a:solidFill>
              </a:rPr>
              <a:t> charge carrier velocity = u = 19.9 x 10</a:t>
            </a:r>
            <a:r>
              <a:rPr lang="en-US" sz="1600" baseline="30000">
                <a:solidFill>
                  <a:schemeClr val="bg2"/>
                </a:solidFill>
              </a:rPr>
              <a:t>-6</a:t>
            </a:r>
            <a:r>
              <a:rPr lang="en-US" sz="1600">
                <a:solidFill>
                  <a:schemeClr val="bg2"/>
                </a:solidFill>
              </a:rPr>
              <a:t> m/s</a:t>
            </a:r>
          </a:p>
        </p:txBody>
      </p:sp>
      <p:graphicFrame>
        <p:nvGraphicFramePr>
          <p:cNvPr id="260101" name="Object 5"/>
          <p:cNvGraphicFramePr>
            <a:graphicFrameLocks noChangeAspect="1"/>
          </p:cNvGraphicFramePr>
          <p:nvPr>
            <p:ph sz="half" idx="2"/>
          </p:nvPr>
        </p:nvGraphicFramePr>
        <p:xfrm>
          <a:off x="1143000" y="3748088"/>
          <a:ext cx="7315200" cy="2043112"/>
        </p:xfrm>
        <a:graphic>
          <a:graphicData uri="http://schemas.openxmlformats.org/presentationml/2006/ole">
            <p:oleObj spid="_x0000_s260101" name="Equation" r:id="rId3" imgW="3911400" imgH="1091880" progId="Equation.3">
              <p:embed/>
            </p:oleObj>
          </a:graphicData>
        </a:graphic>
      </p:graphicFrame>
    </p:spTree>
  </p:cSld>
  <p:clrMapOvr>
    <a:masterClrMapping/>
  </p:clrMapOvr>
</p:sld>
</file>

<file path=ppt/theme/theme1.xml><?xml version="1.0" encoding="utf-8"?>
<a:theme xmlns:a="http://schemas.openxmlformats.org/drawingml/2006/main" name="CS124">
  <a:themeElements>
    <a:clrScheme name="CS124 2">
      <a:dk1>
        <a:srgbClr val="000066"/>
      </a:dk1>
      <a:lt1>
        <a:srgbClr val="CCECFF"/>
      </a:lt1>
      <a:dk2>
        <a:srgbClr val="000080"/>
      </a:dk2>
      <a:lt2>
        <a:srgbClr val="000000"/>
      </a:lt2>
      <a:accent1>
        <a:srgbClr val="9999FF"/>
      </a:accent1>
      <a:accent2>
        <a:srgbClr val="CC00FF"/>
      </a:accent2>
      <a:accent3>
        <a:srgbClr val="E2F4FF"/>
      </a:accent3>
      <a:accent4>
        <a:srgbClr val="000056"/>
      </a:accent4>
      <a:accent5>
        <a:srgbClr val="CACAFF"/>
      </a:accent5>
      <a:accent6>
        <a:srgbClr val="B900E7"/>
      </a:accent6>
      <a:hlink>
        <a:srgbClr val="00CC99"/>
      </a:hlink>
      <a:folHlink>
        <a:srgbClr val="0099CC"/>
      </a:folHlink>
    </a:clrScheme>
    <a:fontScheme name="CS124">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lg" len="lg"/>
          <a:tailEnd type="stealth" w="lg" len="lg"/>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lg" len="lg"/>
          <a:tailEnd type="stealth" w="lg" len="lg"/>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S124 1">
        <a:dk1>
          <a:srgbClr val="000099"/>
        </a:dk1>
        <a:lt1>
          <a:srgbClr val="FFFFFF"/>
        </a:lt1>
        <a:dk2>
          <a:srgbClr val="0000FF"/>
        </a:dk2>
        <a:lt2>
          <a:srgbClr val="FFFF00"/>
        </a:lt2>
        <a:accent1>
          <a:srgbClr val="FF6633"/>
        </a:accent1>
        <a:accent2>
          <a:srgbClr val="FF00FF"/>
        </a:accent2>
        <a:accent3>
          <a:srgbClr val="AAAAFF"/>
        </a:accent3>
        <a:accent4>
          <a:srgbClr val="DADADA"/>
        </a:accent4>
        <a:accent5>
          <a:srgbClr val="FFB8AD"/>
        </a:accent5>
        <a:accent6>
          <a:srgbClr val="E700E7"/>
        </a:accent6>
        <a:hlink>
          <a:srgbClr val="FF0000"/>
        </a:hlink>
        <a:folHlink>
          <a:srgbClr val="808080"/>
        </a:folHlink>
      </a:clrScheme>
      <a:clrMap bg1="dk2" tx1="lt1" bg2="dk1" tx2="lt2" accent1="accent1" accent2="accent2" accent3="accent3" accent4="accent4" accent5="accent5" accent6="accent6" hlink="hlink" folHlink="folHlink"/>
    </a:extraClrScheme>
    <a:extraClrScheme>
      <a:clrScheme name="CS124 2">
        <a:dk1>
          <a:srgbClr val="000066"/>
        </a:dk1>
        <a:lt1>
          <a:srgbClr val="CCECFF"/>
        </a:lt1>
        <a:dk2>
          <a:srgbClr val="000080"/>
        </a:dk2>
        <a:lt2>
          <a:srgbClr val="000000"/>
        </a:lt2>
        <a:accent1>
          <a:srgbClr val="9999FF"/>
        </a:accent1>
        <a:accent2>
          <a:srgbClr val="CC00FF"/>
        </a:accent2>
        <a:accent3>
          <a:srgbClr val="E2F4FF"/>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CS124 3">
        <a:dk1>
          <a:srgbClr val="000000"/>
        </a:dk1>
        <a:lt1>
          <a:srgbClr val="FFFFFF"/>
        </a:lt1>
        <a:dk2>
          <a:srgbClr val="000000"/>
        </a:dk2>
        <a:lt2>
          <a:srgbClr val="393939"/>
        </a:lt2>
        <a:accent1>
          <a:srgbClr val="B2B2B2"/>
        </a:accent1>
        <a:accent2>
          <a:srgbClr val="868686"/>
        </a:accent2>
        <a:accent3>
          <a:srgbClr val="FFFFFF"/>
        </a:accent3>
        <a:accent4>
          <a:srgbClr val="000000"/>
        </a:accent4>
        <a:accent5>
          <a:srgbClr val="D5D5D5"/>
        </a:accent5>
        <a:accent6>
          <a:srgbClr val="797979"/>
        </a:accent6>
        <a:hlink>
          <a:srgbClr val="5F5F5F"/>
        </a:hlink>
        <a:folHlink>
          <a:srgbClr val="DDDDDD"/>
        </a:folHlink>
      </a:clrScheme>
      <a:clrMap bg1="lt1" tx1="dk1" bg2="lt2" tx2="dk2" accent1="accent1" accent2="accent2" accent3="accent3" accent4="accent4" accent5="accent5" accent6="accent6" hlink="hlink" folHlink="folHlink"/>
    </a:extraClrScheme>
    <a:extraClrScheme>
      <a:clrScheme name="CS124 4">
        <a:dk1>
          <a:srgbClr val="000000"/>
        </a:dk1>
        <a:lt1>
          <a:srgbClr val="FFFFFF"/>
        </a:lt1>
        <a:dk2>
          <a:srgbClr val="660033"/>
        </a:dk2>
        <a:lt2>
          <a:srgbClr val="FFFF66"/>
        </a:lt2>
        <a:accent1>
          <a:srgbClr val="FF0033"/>
        </a:accent1>
        <a:accent2>
          <a:srgbClr val="CC6600"/>
        </a:accent2>
        <a:accent3>
          <a:srgbClr val="B8AAAD"/>
        </a:accent3>
        <a:accent4>
          <a:srgbClr val="DADADA"/>
        </a:accent4>
        <a:accent5>
          <a:srgbClr val="FFAAAD"/>
        </a:accent5>
        <a:accent6>
          <a:srgbClr val="B95C00"/>
        </a:accent6>
        <a:hlink>
          <a:srgbClr val="999933"/>
        </a:hlink>
        <a:folHlink>
          <a:srgbClr val="A50021"/>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7518</TotalTime>
  <Pages>10</Pages>
  <Words>2171</Words>
  <Application>Microsoft PowerPoint 4.0</Application>
  <PresentationFormat>On-screen Show (4:3)</PresentationFormat>
  <Paragraphs>667</Paragraphs>
  <Slides>32</Slides>
  <Notes>0</Notes>
  <HiddenSlides>1</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4" baseType="lpstr">
      <vt:lpstr>CS124</vt:lpstr>
      <vt:lpstr>Equation</vt:lpstr>
      <vt:lpstr>Slide 1</vt:lpstr>
      <vt:lpstr>Divine Source</vt:lpstr>
      <vt:lpstr>Lecture 2 – Kirchhoff’s Current and Voltage Laws</vt:lpstr>
      <vt:lpstr>Charge</vt:lpstr>
      <vt:lpstr>Electric Current</vt:lpstr>
      <vt:lpstr>Charge and Current Example</vt:lpstr>
      <vt:lpstr>Charge and Current Example</vt:lpstr>
      <vt:lpstr>Charge and Current Example</vt:lpstr>
      <vt:lpstr>Charge and Current Example</vt:lpstr>
      <vt:lpstr>Kirchhoff’s Current Law (KCL)</vt:lpstr>
      <vt:lpstr>Kirchhoff’s Current Law (KCL)</vt:lpstr>
      <vt:lpstr>Kirchhoff’s Current Law (KCL)</vt:lpstr>
      <vt:lpstr>Kirchhoff’s Current Law (KCL)</vt:lpstr>
      <vt:lpstr>Kirchhoff’s Current Law (KCL)</vt:lpstr>
      <vt:lpstr>Kirchhoff’s Current Law (KCL)</vt:lpstr>
      <vt:lpstr>Kirchhoff’s Current Law (KCL)</vt:lpstr>
      <vt:lpstr>Kirchhoff’s Current Law (KCL)</vt:lpstr>
      <vt:lpstr>Kirchhoff’s Current Law (KCL)</vt:lpstr>
      <vt:lpstr>Voltage</vt:lpstr>
      <vt:lpstr>Voltage</vt:lpstr>
      <vt:lpstr>Voltage</vt:lpstr>
      <vt:lpstr>Voltage</vt:lpstr>
      <vt:lpstr>Voltage</vt:lpstr>
      <vt:lpstr>Voltage</vt:lpstr>
      <vt:lpstr>Kirchhoff’s Voltage Law (KVL)</vt:lpstr>
      <vt:lpstr>Kirchhoff’s Voltage Law (KVL)</vt:lpstr>
      <vt:lpstr>Kirchhoff’s Voltage Law (KVL)</vt:lpstr>
      <vt:lpstr>Kirchhoff’s Voltage Law (KVL)</vt:lpstr>
      <vt:lpstr>Kirchhoff’s Voltage Law (KVL)</vt:lpstr>
      <vt:lpstr>Kirchhoff’s Voltage Law (KVL)</vt:lpstr>
      <vt:lpstr>Kirchhoff’s Voltage Law (KVL)</vt:lpstr>
      <vt:lpstr>Kirchhoff’s Voltage Law (KVL)</vt:lpstr>
    </vt:vector>
  </TitlesOfParts>
  <Company>BYU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#2 - Kirchhoff's Laws</dc:title>
  <dc:subject>ECEN 301</dc:subject>
  <dc:creator>Nathaniel Rollins</dc:creator>
  <cp:keywords/>
  <dc:description/>
  <cp:lastModifiedBy>nathan</cp:lastModifiedBy>
  <cp:revision>281</cp:revision>
  <cp:lastPrinted>2001-01-08T22:32:48Z</cp:lastPrinted>
  <dcterms:created xsi:type="dcterms:W3CDTF">1996-12-30T23:48:02Z</dcterms:created>
  <dcterms:modified xsi:type="dcterms:W3CDTF">2008-09-08T18:40:23Z</dcterms:modified>
</cp:coreProperties>
</file>