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93"/>
  </p:notesMasterIdLst>
  <p:handoutMasterIdLst>
    <p:handoutMasterId r:id="rId94"/>
  </p:handoutMasterIdLst>
  <p:sldIdLst>
    <p:sldId id="750" r:id="rId2"/>
    <p:sldId id="749" r:id="rId3"/>
    <p:sldId id="310" r:id="rId4"/>
    <p:sldId id="747" r:id="rId5"/>
    <p:sldId id="748" r:id="rId6"/>
    <p:sldId id="662" r:id="rId7"/>
    <p:sldId id="663" r:id="rId8"/>
    <p:sldId id="660" r:id="rId9"/>
    <p:sldId id="661" r:id="rId10"/>
    <p:sldId id="664" r:id="rId11"/>
    <p:sldId id="665" r:id="rId12"/>
    <p:sldId id="666" r:id="rId13"/>
    <p:sldId id="667" r:id="rId14"/>
    <p:sldId id="668" r:id="rId15"/>
    <p:sldId id="670" r:id="rId16"/>
    <p:sldId id="671" r:id="rId17"/>
    <p:sldId id="672" r:id="rId18"/>
    <p:sldId id="678" r:id="rId19"/>
    <p:sldId id="679" r:id="rId20"/>
    <p:sldId id="680" r:id="rId21"/>
    <p:sldId id="681" r:id="rId22"/>
    <p:sldId id="682" r:id="rId23"/>
    <p:sldId id="683" r:id="rId24"/>
    <p:sldId id="684" r:id="rId25"/>
    <p:sldId id="673" r:id="rId26"/>
    <p:sldId id="674" r:id="rId27"/>
    <p:sldId id="675" r:id="rId28"/>
    <p:sldId id="676" r:id="rId29"/>
    <p:sldId id="677" r:id="rId30"/>
    <p:sldId id="692" r:id="rId31"/>
    <p:sldId id="685" r:id="rId32"/>
    <p:sldId id="686" r:id="rId33"/>
    <p:sldId id="687" r:id="rId34"/>
    <p:sldId id="688" r:id="rId35"/>
    <p:sldId id="689" r:id="rId36"/>
    <p:sldId id="690" r:id="rId37"/>
    <p:sldId id="691" r:id="rId38"/>
    <p:sldId id="693" r:id="rId39"/>
    <p:sldId id="694" r:id="rId40"/>
    <p:sldId id="695" r:id="rId41"/>
    <p:sldId id="696" r:id="rId42"/>
    <p:sldId id="697" r:id="rId43"/>
    <p:sldId id="698" r:id="rId44"/>
    <p:sldId id="699" r:id="rId45"/>
    <p:sldId id="700" r:id="rId46"/>
    <p:sldId id="701" r:id="rId47"/>
    <p:sldId id="702" r:id="rId48"/>
    <p:sldId id="703" r:id="rId49"/>
    <p:sldId id="710" r:id="rId50"/>
    <p:sldId id="711" r:id="rId51"/>
    <p:sldId id="704" r:id="rId52"/>
    <p:sldId id="705" r:id="rId53"/>
    <p:sldId id="706" r:id="rId54"/>
    <p:sldId id="707" r:id="rId55"/>
    <p:sldId id="708" r:id="rId56"/>
    <p:sldId id="709" r:id="rId57"/>
    <p:sldId id="712" r:id="rId58"/>
    <p:sldId id="713" r:id="rId59"/>
    <p:sldId id="714" r:id="rId60"/>
    <p:sldId id="715" r:id="rId61"/>
    <p:sldId id="716" r:id="rId62"/>
    <p:sldId id="717" r:id="rId63"/>
    <p:sldId id="718" r:id="rId64"/>
    <p:sldId id="719" r:id="rId65"/>
    <p:sldId id="720" r:id="rId66"/>
    <p:sldId id="721" r:id="rId67"/>
    <p:sldId id="722" r:id="rId68"/>
    <p:sldId id="723" r:id="rId69"/>
    <p:sldId id="724" r:id="rId70"/>
    <p:sldId id="725" r:id="rId71"/>
    <p:sldId id="726" r:id="rId72"/>
    <p:sldId id="727" r:id="rId73"/>
    <p:sldId id="728" r:id="rId74"/>
    <p:sldId id="729" r:id="rId75"/>
    <p:sldId id="730" r:id="rId76"/>
    <p:sldId id="731" r:id="rId77"/>
    <p:sldId id="732" r:id="rId78"/>
    <p:sldId id="733" r:id="rId79"/>
    <p:sldId id="734" r:id="rId80"/>
    <p:sldId id="735" r:id="rId81"/>
    <p:sldId id="736" r:id="rId82"/>
    <p:sldId id="737" r:id="rId83"/>
    <p:sldId id="738" r:id="rId84"/>
    <p:sldId id="739" r:id="rId85"/>
    <p:sldId id="740" r:id="rId86"/>
    <p:sldId id="741" r:id="rId87"/>
    <p:sldId id="742" r:id="rId88"/>
    <p:sldId id="743" r:id="rId89"/>
    <p:sldId id="744" r:id="rId90"/>
    <p:sldId id="745" r:id="rId91"/>
    <p:sldId id="746" r:id="rId92"/>
  </p:sldIdLst>
  <p:sldSz cx="9144000" cy="6858000" type="screen4x3"/>
  <p:notesSz cx="9283700" cy="6997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FFFF"/>
    <a:srgbClr val="CCECFF"/>
    <a:srgbClr val="666699"/>
    <a:srgbClr val="8495A9"/>
    <a:srgbClr val="FF6600"/>
    <a:srgbClr val="FF99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8" autoAdjust="0"/>
    <p:restoredTop sz="94845" autoAdjust="0"/>
  </p:normalViewPr>
  <p:slideViewPr>
    <p:cSldViewPr snapToObjects="1">
      <p:cViewPr varScale="1">
        <p:scale>
          <a:sx n="75" d="100"/>
          <a:sy n="75" d="100"/>
        </p:scale>
        <p:origin x="-4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66" d="100"/>
          <a:sy n="66" d="100"/>
        </p:scale>
        <p:origin x="-1536" y="-558"/>
      </p:cViewPr>
      <p:guideLst>
        <p:guide orient="horz" pos="2923"/>
        <p:guide pos="218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notesMaster" Target="notesMasters/notesMaster1.xml"/><Relationship Id="rId98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7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4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emf"/><Relationship Id="rId2" Type="http://schemas.openxmlformats.org/officeDocument/2006/relationships/image" Target="../media/image76.emf"/><Relationship Id="rId1" Type="http://schemas.openxmlformats.org/officeDocument/2006/relationships/image" Target="../media/image75.emf"/><Relationship Id="rId4" Type="http://schemas.openxmlformats.org/officeDocument/2006/relationships/image" Target="../media/image78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9.wmf"/></Relationships>
</file>

<file path=ppt/drawings/_rels/vmlDrawing4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4" Type="http://schemas.openxmlformats.org/officeDocument/2006/relationships/image" Target="../media/image83.wmf"/></Relationships>
</file>

<file path=ppt/drawings/_rels/vmlDrawing4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4.wmf"/><Relationship Id="rId4" Type="http://schemas.openxmlformats.org/officeDocument/2006/relationships/image" Target="../media/image85.wmf"/></Relationships>
</file>

<file path=ppt/drawings/_rels/vmlDrawing4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emf"/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4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emf"/><Relationship Id="rId2" Type="http://schemas.openxmlformats.org/officeDocument/2006/relationships/image" Target="../media/image87.wmf"/><Relationship Id="rId1" Type="http://schemas.openxmlformats.org/officeDocument/2006/relationships/image" Target="../media/image88.wmf"/></Relationships>
</file>

<file path=ppt/drawings/_rels/vmlDrawing4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emf"/><Relationship Id="rId2" Type="http://schemas.openxmlformats.org/officeDocument/2006/relationships/image" Target="../media/image87.wmf"/><Relationship Id="rId1" Type="http://schemas.openxmlformats.org/officeDocument/2006/relationships/image" Target="../media/image8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emf"/></Relationships>
</file>

<file path=ppt/drawings/_rels/vmlDrawing5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emf"/><Relationship Id="rId2" Type="http://schemas.openxmlformats.org/officeDocument/2006/relationships/image" Target="../media/image87.wmf"/><Relationship Id="rId1" Type="http://schemas.openxmlformats.org/officeDocument/2006/relationships/image" Target="../media/image90.wmf"/></Relationships>
</file>

<file path=ppt/drawings/_rels/vmlDrawing5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1.wmf"/></Relationships>
</file>

<file path=ppt/drawings/_rels/vmlDrawing5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3.wmf"/><Relationship Id="rId1" Type="http://schemas.openxmlformats.org/officeDocument/2006/relationships/image" Target="../media/image92.wmf"/></Relationships>
</file>

<file path=ppt/drawings/_rels/vmlDrawing5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5.wmf"/><Relationship Id="rId1" Type="http://schemas.openxmlformats.org/officeDocument/2006/relationships/image" Target="../media/image94.wmf"/></Relationships>
</file>

<file path=ppt/drawings/_rels/vmlDrawing5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6.wmf"/></Relationships>
</file>

<file path=ppt/drawings/_rels/vmlDrawing5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8.wmf"/><Relationship Id="rId1" Type="http://schemas.openxmlformats.org/officeDocument/2006/relationships/image" Target="../media/image97.wmf"/></Relationships>
</file>

<file path=ppt/drawings/_rels/vmlDrawing5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9.wmf"/></Relationships>
</file>

<file path=ppt/drawings/_rels/vmlDrawing5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0.wmf"/></Relationships>
</file>

<file path=ppt/drawings/_rels/vmlDrawing5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/Relationships>
</file>

<file path=ppt/drawings/_rels/vmlDrawing5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6.wmf"/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3.emf"/><Relationship Id="rId1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83200" y="-65088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10112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469063" y="-65088"/>
            <a:ext cx="3003550" cy="52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Winter 2007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3675" y="6705600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1011238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889500" y="6553200"/>
            <a:ext cx="36401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5pPr marL="1919288" lvl="4" algn="r" defTabSz="1011238">
              <a:defRPr sz="1500"/>
            </a:lvl5pPr>
          </a:lstStyle>
          <a:p>
            <a:pPr lvl="4">
              <a:defRPr/>
            </a:pPr>
            <a:fld id="{CF2E2BD5-26B8-44B2-B634-C3DA894B19C0}" type="slidenum">
              <a:rPr lang="en-US"/>
              <a:pPr lvl="4">
                <a:defRPr/>
              </a:pPr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08013" y="6592888"/>
            <a:ext cx="19764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algn="l" defTabSz="973138">
              <a:defRPr/>
            </a:pPr>
            <a:endParaRPr lang="en-US" sz="1500"/>
          </a:p>
          <a:p>
            <a:pPr algn="l" defTabSz="973138">
              <a:defRPr/>
            </a:pPr>
            <a:r>
              <a:rPr lang="en-US" sz="1200"/>
              <a:t>© 2007 Rollins</a:t>
            </a:r>
            <a:r>
              <a:rPr lang="en-US" sz="1500"/>
              <a:t/>
            </a:r>
            <a:br>
              <a:rPr lang="en-US" sz="1500"/>
            </a:br>
            <a:endParaRPr lang="en-US" sz="150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22275" y="6532563"/>
            <a:ext cx="8753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076325" y="87313"/>
            <a:ext cx="30035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ECEN 301 Class Notes</a:t>
            </a:r>
          </a:p>
          <a:p>
            <a:pPr defTabSz="973138">
              <a:defRPr/>
            </a:pPr>
            <a:r>
              <a:rPr lang="en-US" sz="1700"/>
              <a:t>Lecture 20</a:t>
            </a:r>
          </a:p>
        </p:txBody>
      </p:sp>
      <p:pic>
        <p:nvPicPr>
          <p:cNvPr id="97289" name="Picture 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0" y="87313"/>
            <a:ext cx="81915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75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97313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780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7313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175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97313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7800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73138">
              <a:defRPr sz="1000" i="1"/>
            </a:lvl1pPr>
          </a:lstStyle>
          <a:p>
            <a:pPr>
              <a:defRPr/>
            </a:pPr>
            <a:fld id="{FEFF06B7-7D37-408B-B757-D46AB44BB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24225"/>
            <a:ext cx="6808787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6263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905125" y="541338"/>
            <a:ext cx="3471863" cy="260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71488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42975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144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843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rgbClr val="ACA96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#20 – Exam 2 Review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EF43ECF-9958-4F6D-9679-33B07487E5FF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#20 – Exam 2 Review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D29310D-F2B4-49EB-8F3D-DD31183A86A9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095500" cy="259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34100" cy="259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#20 – Exam 2 Review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CBC09CD1-003C-44C7-94EC-EB3B1A807690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64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064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#20 – Exam 2 Review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C9027F2-8765-4761-B2EA-90C84EDCFCDE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#20 – Exam 2 Review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0FAFA53-9249-4B55-A899-CC162C13A881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#20 – Exam 2 Review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C6F33C6-FC02-41D0-92E3-B9AF31E9048F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#20 – Exam 2 Review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D445BBB-7B52-449A-B268-4D6D75D84C83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#20 – Exam 2 Review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27B8104-9FD5-4CCE-8BAB-12F93BD9DCBC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#20 – Exam 2 Review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20B8113-0B88-407A-98C2-FB1541DCCDA1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#20 – Exam 2 Review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C792055-2408-491D-A0CA-21D7416D0FA1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#20 – Exam 2 Review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24BD123-3004-4820-99A4-00348F65DE61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#20 – Exam 2 Review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04135FD-4ED4-4B2E-B9F4-ECD6895CF5D6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#20 – Exam 2 Review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C48C9637-3446-4D0D-BCBF-F25C393AC48A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#20 – Exam 2 Review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4DF10162-278E-4772-950C-8C1EED661C49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#20 – Exam 2 Review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C158A21-34CF-422A-99B3-0E46CE7D16BD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Line 2"/>
          <p:cNvSpPr>
            <a:spLocks noChangeShapeType="1"/>
          </p:cNvSpPr>
          <p:nvPr/>
        </p:nvSpPr>
        <p:spPr bwMode="auto">
          <a:xfrm>
            <a:off x="0" y="1143000"/>
            <a:ext cx="8026400" cy="0"/>
          </a:xfrm>
          <a:prstGeom prst="line">
            <a:avLst/>
          </a:prstGeom>
          <a:noFill/>
          <a:ln w="50800">
            <a:solidFill>
              <a:srgbClr val="8495A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600"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pPr>
              <a:defRPr/>
            </a:pPr>
            <a:r>
              <a:rPr lang="en-US"/>
              <a:t>Discussion #20 – Exam 2 Review</a:t>
            </a:r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2pPr lvl="1" algn="r">
              <a:defRPr sz="1600"/>
            </a:lvl2pPr>
          </a:lstStyle>
          <a:p>
            <a:pPr lvl="1">
              <a:defRPr/>
            </a:pPr>
            <a:fld id="{1385D483-2DCB-4906-B002-5F1034E71D41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508000" y="6286500"/>
            <a:ext cx="843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61449" name="Picture 10" descr="ECEN_logo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u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Ù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7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Microsoft_Office_Excel_Chart8.xls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0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8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30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43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4.v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46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48.bin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9.v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0.v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5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2.v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3.v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4.vml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5.v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6.vml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7.v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oleObject6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8.bin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9.vml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0.v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1.v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2.vml"/><Relationship Id="rId5" Type="http://schemas.openxmlformats.org/officeDocument/2006/relationships/oleObject" Target="../embeddings/oleObject74.bin"/><Relationship Id="rId4" Type="http://schemas.openxmlformats.org/officeDocument/2006/relationships/oleObject" Target="../embeddings/oleObject73.bin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9.xls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Microsoft_Office_Excel_Chart12.xls"/><Relationship Id="rId5" Type="http://schemas.openxmlformats.org/officeDocument/2006/relationships/oleObject" Target="../embeddings/Microsoft_Office_Excel_Chart11.xls"/><Relationship Id="rId4" Type="http://schemas.openxmlformats.org/officeDocument/2006/relationships/oleObject" Target="../embeddings/Microsoft_Office_Excel_Chart10.xls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5.vml"/><Relationship Id="rId6" Type="http://schemas.openxmlformats.org/officeDocument/2006/relationships/oleObject" Target="../embeddings/oleObject79.bin"/><Relationship Id="rId5" Type="http://schemas.openxmlformats.org/officeDocument/2006/relationships/oleObject" Target="../embeddings/oleObject78.bin"/><Relationship Id="rId4" Type="http://schemas.openxmlformats.org/officeDocument/2006/relationships/oleObject" Target="../embeddings/oleObject77.bin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6.vml"/><Relationship Id="rId6" Type="http://schemas.openxmlformats.org/officeDocument/2006/relationships/oleObject" Target="../embeddings/oleObject83.bin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7.vml"/><Relationship Id="rId5" Type="http://schemas.openxmlformats.org/officeDocument/2006/relationships/oleObject" Target="../embeddings/oleObject85.bin"/><Relationship Id="rId4" Type="http://schemas.openxmlformats.org/officeDocument/2006/relationships/oleObject" Target="../embeddings/Microsoft_Office_Excel_Chart13.xls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8.vml"/><Relationship Id="rId5" Type="http://schemas.openxmlformats.org/officeDocument/2006/relationships/oleObject" Target="../embeddings/Microsoft_Office_Excel_Chart14.xls"/><Relationship Id="rId4" Type="http://schemas.openxmlformats.org/officeDocument/2006/relationships/oleObject" Target="../embeddings/oleObject87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9.vml"/><Relationship Id="rId5" Type="http://schemas.openxmlformats.org/officeDocument/2006/relationships/oleObject" Target="../embeddings/Microsoft_Office_Excel_Chart15.xls"/><Relationship Id="rId4" Type="http://schemas.openxmlformats.org/officeDocument/2006/relationships/oleObject" Target="../embeddings/oleObject89.bin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0.vml"/><Relationship Id="rId5" Type="http://schemas.openxmlformats.org/officeDocument/2006/relationships/oleObject" Target="../embeddings/Microsoft_Office_Excel_Chart16.xls"/><Relationship Id="rId4" Type="http://schemas.openxmlformats.org/officeDocument/2006/relationships/oleObject" Target="../embeddings/oleObject91.bin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1.v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2.vml"/><Relationship Id="rId4" Type="http://schemas.openxmlformats.org/officeDocument/2006/relationships/oleObject" Target="../embeddings/oleObject94.bin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3.vml"/><Relationship Id="rId4" Type="http://schemas.openxmlformats.org/officeDocument/2006/relationships/oleObject" Target="../embeddings/oleObject96.bin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7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4.v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8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5.vml"/><Relationship Id="rId4" Type="http://schemas.openxmlformats.org/officeDocument/2006/relationships/oleObject" Target="../embeddings/oleObject99.bin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0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6.v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Chart2.xls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8.vml"/><Relationship Id="rId5" Type="http://schemas.openxmlformats.org/officeDocument/2006/relationships/oleObject" Target="../embeddings/oleObject104.bin"/><Relationship Id="rId4" Type="http://schemas.openxmlformats.org/officeDocument/2006/relationships/oleObject" Target="../embeddings/oleObject103.bin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9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349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BD1478F-F84D-4818-B7AC-8F9A86BD8E98}" type="slidenum">
              <a:rPr lang="en-US" smtClean="0"/>
              <a:pPr lvl="1"/>
              <a:t>1</a:t>
            </a:fld>
            <a:endParaRPr lang="en-US" smtClean="0"/>
          </a:p>
        </p:txBody>
      </p:sp>
      <p:graphicFrame>
        <p:nvGraphicFramePr>
          <p:cNvPr id="1090562" name="Group 2"/>
          <p:cNvGraphicFramePr>
            <a:graphicFrameLocks noGrp="1"/>
          </p:cNvGraphicFramePr>
          <p:nvPr/>
        </p:nvGraphicFramePr>
        <p:xfrm>
          <a:off x="1143000" y="1990725"/>
          <a:ext cx="6858000" cy="3787142"/>
        </p:xfrm>
        <a:graphic>
          <a:graphicData uri="http://schemas.openxmlformats.org/drawingml/2006/table">
            <a:tbl>
              <a:tblPr/>
              <a:tblGrid>
                <a:gridCol w="712788"/>
                <a:gridCol w="644525"/>
                <a:gridCol w="595312"/>
                <a:gridCol w="1519238"/>
                <a:gridCol w="1023937"/>
                <a:gridCol w="766763"/>
                <a:gridCol w="763587"/>
                <a:gridCol w="83185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Title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Chapters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HW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10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 Review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LAB 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EXAM 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>
                        <a:alpha val="50000"/>
                      </a:srgb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Boolean Algebra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13.2 – 13.3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Recitation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Combinational Logic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13.3 – 13.5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LAB 10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3591" name="Rectangle 99"/>
          <p:cNvSpPr>
            <a:spLocks noChangeArrowheads="1"/>
          </p:cNvSpPr>
          <p:nvPr/>
        </p:nvSpPr>
        <p:spPr bwMode="auto">
          <a:xfrm>
            <a:off x="381000" y="1524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/>
            <a:r>
              <a:rPr lang="en-US" sz="4400">
                <a:solidFill>
                  <a:schemeClr val="tx2"/>
                </a:solidFill>
              </a:rPr>
              <a:t>Schedule…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10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410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8784475-1B8C-4C73-8D9A-E483B75D98E6}" type="slidenum">
              <a:rPr lang="en-US" smtClean="0"/>
              <a:pPr lvl="1"/>
              <a:t>10</a:t>
            </a:fld>
            <a:endParaRPr lang="en-US" smtClean="0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Capacitors &amp; Inductors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2"/>
            </a:pPr>
            <a:r>
              <a:rPr lang="en-US" sz="2800" smtClean="0"/>
              <a:t> find the voltage v(t) for a capacitor C = 0.5F with the current as shown and v(0) = 0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234950" y="2519363"/>
          <a:ext cx="4567238" cy="2392362"/>
        </p:xfrm>
        <a:graphic>
          <a:graphicData uri="http://schemas.openxmlformats.org/presentationml/2006/ole">
            <p:oleObj spid="_x0000_s4098" name="Chart" r:id="rId3" imgW="6400914" imgH="3352876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1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512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2FEC4D4-1521-460A-8716-939C6BB1E4A2}" type="slidenum">
              <a:rPr lang="en-US" smtClean="0"/>
              <a:pPr lvl="1"/>
              <a:t>11</a:t>
            </a:fld>
            <a:endParaRPr lang="en-US" smtClean="0"/>
          </a:p>
        </p:txBody>
      </p:sp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Capacitors &amp; Inductors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234950" y="2519363"/>
          <a:ext cx="4567238" cy="2392362"/>
        </p:xfrm>
        <a:graphic>
          <a:graphicData uri="http://schemas.openxmlformats.org/presentationml/2006/ole">
            <p:oleObj spid="_x0000_s5122" name="Chart" r:id="rId3" imgW="6400914" imgH="3352876" progId="Excel.Chart.8">
              <p:embed/>
            </p:oleObj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5334000" y="2667000"/>
          <a:ext cx="2936875" cy="2117725"/>
        </p:xfrm>
        <a:graphic>
          <a:graphicData uri="http://schemas.openxmlformats.org/presentationml/2006/ole">
            <p:oleObj spid="_x0000_s5123" name="Equation" r:id="rId4" imgW="1549080" imgH="1117440" progId="Equation.3">
              <p:embed/>
            </p:oleObj>
          </a:graphicData>
        </a:graphic>
      </p:graphicFrame>
      <p:graphicFrame>
        <p:nvGraphicFramePr>
          <p:cNvPr id="5124" name="Object 6"/>
          <p:cNvGraphicFramePr>
            <a:graphicFrameLocks noChangeAspect="1"/>
          </p:cNvGraphicFramePr>
          <p:nvPr/>
        </p:nvGraphicFramePr>
        <p:xfrm>
          <a:off x="5715000" y="5253038"/>
          <a:ext cx="2555875" cy="776287"/>
        </p:xfrm>
        <a:graphic>
          <a:graphicData uri="http://schemas.openxmlformats.org/presentationml/2006/ole">
            <p:oleObj spid="_x0000_s5124" name="Equation" r:id="rId5" imgW="1295280" imgH="393480" progId="Equation.3">
              <p:embed/>
            </p:oleObj>
          </a:graphicData>
        </a:graphic>
      </p:graphicFrame>
      <p:sp>
        <p:nvSpPr>
          <p:cNvPr id="5129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028700"/>
          </a:xfrm>
          <a:noFill/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2"/>
            </a:pPr>
            <a:r>
              <a:rPr lang="en-US" sz="2800" smtClean="0"/>
              <a:t> find the voltage v(t) for a capacitor C = 0.5F with the current as shown and v(0) = 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15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615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FE8C801-8C50-4955-9D3C-C64BAFFE3891}" type="slidenum">
              <a:rPr lang="en-US" smtClean="0"/>
              <a:pPr lvl="1"/>
              <a:t>12</a:t>
            </a:fld>
            <a:endParaRPr lang="en-US" smtClean="0"/>
          </a:p>
        </p:txBody>
      </p:sp>
      <p:sp>
        <p:nvSpPr>
          <p:cNvPr id="61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Capacitors &amp; Inductors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234950" y="2519363"/>
          <a:ext cx="4567238" cy="2392362"/>
        </p:xfrm>
        <a:graphic>
          <a:graphicData uri="http://schemas.openxmlformats.org/presentationml/2006/ole">
            <p:oleObj spid="_x0000_s6146" name="Chart" r:id="rId3" imgW="6400914" imgH="3352876" progId="Excel.Chart.8">
              <p:embed/>
            </p:oleObj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5029200" y="2701925"/>
          <a:ext cx="3559175" cy="2514600"/>
        </p:xfrm>
        <a:graphic>
          <a:graphicData uri="http://schemas.openxmlformats.org/presentationml/2006/ole">
            <p:oleObj spid="_x0000_s6147" name="Equation" r:id="rId4" imgW="1904760" imgH="1346040" progId="Equation.3">
              <p:embed/>
            </p:oleObj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5486400" y="5403850"/>
          <a:ext cx="2708275" cy="822325"/>
        </p:xfrm>
        <a:graphic>
          <a:graphicData uri="http://schemas.openxmlformats.org/presentationml/2006/ole">
            <p:oleObj spid="_x0000_s6148" name="Equation" r:id="rId5" imgW="1295280" imgH="393480" progId="Equation.3">
              <p:embed/>
            </p:oleObj>
          </a:graphicData>
        </a:graphic>
      </p:graphicFrame>
      <p:sp>
        <p:nvSpPr>
          <p:cNvPr id="6153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028700"/>
          </a:xfrm>
          <a:noFill/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2"/>
            </a:pPr>
            <a:r>
              <a:rPr lang="en-US" sz="2800" smtClean="0"/>
              <a:t> find the voltage v(t) for a capacitor C = 0.5F with the current as shown and v(0) = 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17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717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A78528E-6D7F-4231-B7B4-32A0838AF536}" type="slidenum">
              <a:rPr lang="en-US" smtClean="0"/>
              <a:pPr lvl="1"/>
              <a:t>13</a:t>
            </a:fld>
            <a:endParaRPr lang="en-US" smtClean="0"/>
          </a:p>
        </p:txBody>
      </p:sp>
      <p:sp>
        <p:nvSpPr>
          <p:cNvPr id="71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Capacitors &amp; Inductors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234950" y="2519363"/>
          <a:ext cx="4567238" cy="2392362"/>
        </p:xfrm>
        <a:graphic>
          <a:graphicData uri="http://schemas.openxmlformats.org/presentationml/2006/ole">
            <p:oleObj spid="_x0000_s7170" name="Chart" r:id="rId3" imgW="6400914" imgH="3352876" progId="Excel.Chart.8">
              <p:embed/>
            </p:oleObj>
          </a:graphicData>
        </a:graphic>
      </p:graphicFrame>
      <p:graphicFrame>
        <p:nvGraphicFramePr>
          <p:cNvPr id="7171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5349875" y="2700338"/>
          <a:ext cx="2903538" cy="2051050"/>
        </p:xfrm>
        <a:graphic>
          <a:graphicData uri="http://schemas.openxmlformats.org/presentationml/2006/ole">
            <p:oleObj spid="_x0000_s7171" name="Equation" r:id="rId4" imgW="1600200" imgH="1130040" progId="Equation.3">
              <p:embed/>
            </p:oleObj>
          </a:graphicData>
        </a:graphic>
      </p:graphicFrame>
      <p:sp>
        <p:nvSpPr>
          <p:cNvPr id="7176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028700"/>
          </a:xfrm>
          <a:noFill/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2"/>
            </a:pPr>
            <a:r>
              <a:rPr lang="en-US" sz="2800" smtClean="0"/>
              <a:t> find the voltage v(t) for a capacitor C = 0.5F with the current as shown and v(0) = 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19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819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F3110CF-91E7-4B5E-AE45-6793D41DCA02}" type="slidenum">
              <a:rPr lang="en-US" smtClean="0"/>
              <a:pPr lvl="1"/>
              <a:t>14</a:t>
            </a:fld>
            <a:endParaRPr lang="en-US" smtClean="0"/>
          </a:p>
        </p:txBody>
      </p:sp>
      <p:sp>
        <p:nvSpPr>
          <p:cNvPr id="82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Capacitors &amp; Inductors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4776788" y="2286000"/>
          <a:ext cx="4298950" cy="2392363"/>
        </p:xfrm>
        <a:graphic>
          <a:graphicData uri="http://schemas.openxmlformats.org/presentationml/2006/ole">
            <p:oleObj spid="_x0000_s8194" name="Chart" r:id="rId3" imgW="6515100" imgH="3819563" progId="Excel.Chart.8">
              <p:embed/>
            </p:oleObj>
          </a:graphicData>
        </a:graphic>
      </p:graphicFrame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158750" y="2286000"/>
          <a:ext cx="4567238" cy="2392363"/>
        </p:xfrm>
        <a:graphic>
          <a:graphicData uri="http://schemas.openxmlformats.org/presentationml/2006/ole">
            <p:oleObj spid="_x0000_s8195" name="Chart" r:id="rId4" imgW="6400914" imgH="3352876" progId="Excel.Chart.8">
              <p:embed/>
            </p:oleObj>
          </a:graphicData>
        </a:graphic>
      </p:graphicFrame>
      <p:graphicFrame>
        <p:nvGraphicFramePr>
          <p:cNvPr id="8196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5835650" y="4694238"/>
          <a:ext cx="2200275" cy="1554162"/>
        </p:xfrm>
        <a:graphic>
          <a:graphicData uri="http://schemas.openxmlformats.org/presentationml/2006/ole">
            <p:oleObj spid="_x0000_s8196" name="Equation" r:id="rId5" imgW="1600200" imgH="1130040" progId="Equation.3">
              <p:embed/>
            </p:oleObj>
          </a:graphicData>
        </a:graphic>
      </p:graphicFrame>
      <p:sp>
        <p:nvSpPr>
          <p:cNvPr id="8201" name="Line 7"/>
          <p:cNvSpPr>
            <a:spLocks noChangeShapeType="1"/>
          </p:cNvSpPr>
          <p:nvPr/>
        </p:nvSpPr>
        <p:spPr bwMode="auto">
          <a:xfrm flipV="1">
            <a:off x="6324600" y="3594100"/>
            <a:ext cx="0" cy="457200"/>
          </a:xfrm>
          <a:prstGeom prst="line">
            <a:avLst/>
          </a:prstGeom>
          <a:noFill/>
          <a:ln w="28575">
            <a:solidFill>
              <a:srgbClr val="800000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02" name="Line 8"/>
          <p:cNvSpPr>
            <a:spLocks noChangeShapeType="1"/>
          </p:cNvSpPr>
          <p:nvPr/>
        </p:nvSpPr>
        <p:spPr bwMode="auto">
          <a:xfrm>
            <a:off x="5410200" y="3594100"/>
            <a:ext cx="914400" cy="0"/>
          </a:xfrm>
          <a:prstGeom prst="line">
            <a:avLst/>
          </a:prstGeom>
          <a:noFill/>
          <a:ln w="28575">
            <a:solidFill>
              <a:srgbClr val="800000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 flipV="1">
            <a:off x="7162800" y="2679700"/>
            <a:ext cx="0" cy="1371600"/>
          </a:xfrm>
          <a:prstGeom prst="line">
            <a:avLst/>
          </a:prstGeom>
          <a:noFill/>
          <a:ln w="28575">
            <a:solidFill>
              <a:srgbClr val="800000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04" name="Line 10"/>
          <p:cNvSpPr>
            <a:spLocks noChangeShapeType="1"/>
          </p:cNvSpPr>
          <p:nvPr/>
        </p:nvSpPr>
        <p:spPr bwMode="auto">
          <a:xfrm flipH="1">
            <a:off x="5410200" y="2730500"/>
            <a:ext cx="1752600" cy="0"/>
          </a:xfrm>
          <a:prstGeom prst="line">
            <a:avLst/>
          </a:prstGeom>
          <a:noFill/>
          <a:ln w="28575">
            <a:solidFill>
              <a:srgbClr val="800000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05" name="Text Box 11"/>
          <p:cNvSpPr txBox="1">
            <a:spLocks noChangeArrowheads="1"/>
          </p:cNvSpPr>
          <p:nvPr/>
        </p:nvSpPr>
        <p:spPr bwMode="auto">
          <a:xfrm>
            <a:off x="406400" y="4724400"/>
            <a:ext cx="4892675" cy="147796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/>
            <a:r>
              <a:rPr lang="en-US" b="1"/>
              <a:t>NB</a:t>
            </a:r>
            <a:r>
              <a:rPr lang="en-US"/>
              <a:t>: The final value of the capacitor voltage after the current source has stopped charging the capacitor depends on two things:</a:t>
            </a:r>
          </a:p>
          <a:p>
            <a:pPr marL="914400" lvl="1" indent="-457200" algn="l">
              <a:buFontTx/>
              <a:buAutoNum type="arabicPeriod"/>
            </a:pPr>
            <a:r>
              <a:rPr lang="en-US"/>
              <a:t>The initial capacitor voltage</a:t>
            </a:r>
          </a:p>
          <a:p>
            <a:pPr marL="914400" lvl="1" indent="-457200" algn="l">
              <a:buFontTx/>
              <a:buAutoNum type="arabicPeriod"/>
            </a:pPr>
            <a:r>
              <a:rPr lang="en-US"/>
              <a:t>The history of the capacitor current</a:t>
            </a:r>
          </a:p>
        </p:txBody>
      </p:sp>
      <p:sp>
        <p:nvSpPr>
          <p:cNvPr id="8206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028700"/>
          </a:xfrm>
          <a:noFill/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2"/>
            </a:pPr>
            <a:r>
              <a:rPr lang="en-US" sz="2800" smtClean="0"/>
              <a:t> find the voltage v(t) for a capacitor C = 0.5F with the current as shown and v(0) = 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963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6963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1FBD1CB-BE1D-472C-9FA2-FBBAB19953EA}" type="slidenum">
              <a:rPr lang="en-US" smtClean="0"/>
              <a:pPr lvl="1"/>
              <a:t>15</a:t>
            </a:fld>
            <a:endParaRPr lang="en-US" smtClean="0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Measuring Signal Strength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747000" cy="11049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3"/>
            </a:pPr>
            <a:r>
              <a:rPr lang="en-US" sz="2800" smtClean="0"/>
              <a:t>Compute the rms value of the sinusoidal current </a:t>
            </a:r>
            <a:r>
              <a:rPr lang="en-US" sz="2800" b="1" smtClean="0"/>
              <a:t>i(t) = I cos(</a:t>
            </a:r>
            <a:r>
              <a:rPr lang="el-GR" sz="2800" b="1" smtClean="0">
                <a:cs typeface="Times New Roman" pitchFamily="18" charset="0"/>
              </a:rPr>
              <a:t>ω</a:t>
            </a:r>
            <a:r>
              <a:rPr lang="en-US" sz="2800" b="1" smtClean="0">
                <a:cs typeface="Times New Roman" pitchFamily="18" charset="0"/>
              </a:rPr>
              <a:t>t)</a:t>
            </a:r>
            <a:endParaRPr lang="en-US" sz="2800" b="1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22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922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D0B3768-2232-4382-BCA1-B5767C1884C6}" type="slidenum">
              <a:rPr lang="en-US" smtClean="0"/>
              <a:pPr lvl="1"/>
              <a:t>16</a:t>
            </a:fld>
            <a:endParaRPr lang="en-US" smtClean="0"/>
          </a:p>
        </p:txBody>
      </p:sp>
      <p:sp>
        <p:nvSpPr>
          <p:cNvPr id="92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Measuring Signal Strength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800600" y="1905000"/>
          <a:ext cx="3832225" cy="4362450"/>
        </p:xfrm>
        <a:graphic>
          <a:graphicData uri="http://schemas.openxmlformats.org/presentationml/2006/ole">
            <p:oleObj spid="_x0000_s9218" name="Equation" r:id="rId3" imgW="2412720" imgH="2743200" progId="Equation.3">
              <p:embed/>
            </p:oleObj>
          </a:graphicData>
        </a:graphic>
      </p:graphicFrame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796925" y="5029200"/>
            <a:ext cx="3394075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Integrating a sinusoidal waveform over 2 periods equals zero</a:t>
            </a:r>
          </a:p>
        </p:txBody>
      </p:sp>
      <p:sp>
        <p:nvSpPr>
          <p:cNvPr id="9225" name="Line 6"/>
          <p:cNvSpPr>
            <a:spLocks noChangeShapeType="1"/>
          </p:cNvSpPr>
          <p:nvPr/>
        </p:nvSpPr>
        <p:spPr bwMode="auto">
          <a:xfrm flipV="1">
            <a:off x="4191000" y="4800600"/>
            <a:ext cx="2362200" cy="533400"/>
          </a:xfrm>
          <a:prstGeom prst="line">
            <a:avLst/>
          </a:prstGeom>
          <a:noFill/>
          <a:ln w="12700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219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796925" y="3276600"/>
          <a:ext cx="2765425" cy="857250"/>
        </p:xfrm>
        <a:graphic>
          <a:graphicData uri="http://schemas.openxmlformats.org/presentationml/2006/ole">
            <p:oleObj spid="_x0000_s9219" name="Equation" r:id="rId4" imgW="1269720" imgH="393480" progId="Equation.3">
              <p:embed/>
            </p:oleObj>
          </a:graphicData>
        </a:graphic>
      </p:graphicFrame>
      <p:sp>
        <p:nvSpPr>
          <p:cNvPr id="9226" name="Line 8"/>
          <p:cNvSpPr>
            <a:spLocks noChangeShapeType="1"/>
          </p:cNvSpPr>
          <p:nvPr/>
        </p:nvSpPr>
        <p:spPr bwMode="auto">
          <a:xfrm flipV="1">
            <a:off x="3562350" y="3124200"/>
            <a:ext cx="2990850" cy="533400"/>
          </a:xfrm>
          <a:prstGeom prst="line">
            <a:avLst/>
          </a:prstGeom>
          <a:noFill/>
          <a:ln w="12700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7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747000" cy="1104900"/>
          </a:xfrm>
          <a:noFill/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3"/>
            </a:pPr>
            <a:r>
              <a:rPr lang="en-US" sz="2800" smtClean="0"/>
              <a:t>Compute the rms value of the sinusoidal current </a:t>
            </a:r>
            <a:r>
              <a:rPr lang="en-US" sz="2800" b="1" smtClean="0"/>
              <a:t>i(t) = I cos(</a:t>
            </a:r>
            <a:r>
              <a:rPr lang="el-GR" sz="2800" b="1" smtClean="0"/>
              <a:t>ω</a:t>
            </a:r>
            <a:r>
              <a:rPr lang="en-US" sz="2800" b="1" smtClean="0"/>
              <a:t>t)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024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1024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5DD9C2F-280A-4B0D-9817-CE0FF09C58D3}" type="slidenum">
              <a:rPr lang="en-US" smtClean="0"/>
              <a:pPr lvl="1"/>
              <a:t>17</a:t>
            </a:fld>
            <a:endParaRPr lang="en-US" smtClean="0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Measuring Signal Strength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627563" y="2057400"/>
          <a:ext cx="4135437" cy="4191000"/>
        </p:xfrm>
        <a:graphic>
          <a:graphicData uri="http://schemas.openxmlformats.org/presentationml/2006/ole">
            <p:oleObj spid="_x0000_s10242" name="Equation" r:id="rId3" imgW="2412720" imgH="2743200" progId="Equation.3">
              <p:embed/>
            </p:oleObj>
          </a:graphicData>
        </a:graphic>
      </p:graphicFrame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796925" y="4427538"/>
            <a:ext cx="3394075" cy="1203325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The RMS value of any sinusoid signal is always equal to 0.707 times the peak value (regardless of phase or frequency)</a:t>
            </a:r>
          </a:p>
        </p:txBody>
      </p:sp>
      <p:sp>
        <p:nvSpPr>
          <p:cNvPr id="10248" name="Line 6"/>
          <p:cNvSpPr>
            <a:spLocks noChangeShapeType="1"/>
          </p:cNvSpPr>
          <p:nvPr/>
        </p:nvSpPr>
        <p:spPr bwMode="auto">
          <a:xfrm>
            <a:off x="4191000" y="5105400"/>
            <a:ext cx="990600" cy="525463"/>
          </a:xfrm>
          <a:prstGeom prst="line">
            <a:avLst/>
          </a:prstGeom>
          <a:noFill/>
          <a:ln w="12700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747000" cy="1104900"/>
          </a:xfrm>
          <a:noFill/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3"/>
            </a:pPr>
            <a:r>
              <a:rPr lang="en-US" sz="2800" smtClean="0"/>
              <a:t>Compute the rms value of the sinusoidal current </a:t>
            </a:r>
            <a:r>
              <a:rPr lang="en-US" sz="2800" b="1" smtClean="0"/>
              <a:t>i(t) = I cos(</a:t>
            </a:r>
            <a:r>
              <a:rPr lang="el-GR" sz="2800" b="1" smtClean="0"/>
              <a:t>ω</a:t>
            </a:r>
            <a:r>
              <a:rPr lang="en-US" sz="2800" b="1" smtClean="0"/>
              <a:t>t)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065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7066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D8917D3-CB77-4561-81F8-B722D7926832}" type="slidenum">
              <a:rPr lang="en-US" smtClean="0"/>
              <a:pPr lvl="1"/>
              <a:t>18</a:t>
            </a:fld>
            <a:endParaRPr lang="en-US" smtClean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Phasors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11049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4"/>
            </a:pPr>
            <a:r>
              <a:rPr lang="en-US" sz="2000" smtClean="0"/>
              <a:t> compute the phasor voltage for the equivalent voltage </a:t>
            </a:r>
            <a:r>
              <a:rPr lang="en-US" sz="2000" b="1" smtClean="0"/>
              <a:t>v</a:t>
            </a:r>
            <a:r>
              <a:rPr lang="en-US" sz="2000" b="1" baseline="-25000" smtClean="0"/>
              <a:t>s</a:t>
            </a:r>
            <a:r>
              <a:rPr lang="en-US" sz="2000" b="1" smtClean="0"/>
              <a:t>(t)</a:t>
            </a:r>
          </a:p>
          <a:p>
            <a:pPr marL="838200" lvl="1" indent="-381000"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/>
              <a:t>v</a:t>
            </a:r>
            <a:r>
              <a:rPr lang="en-US" sz="1800" b="1" baseline="-25000" smtClean="0"/>
              <a:t>1</a:t>
            </a:r>
            <a:r>
              <a:rPr lang="en-US" sz="1800" b="1" smtClean="0"/>
              <a:t>(t) = 15cos(377t+</a:t>
            </a:r>
            <a:r>
              <a:rPr lang="el-GR" sz="1800" b="1" smtClean="0">
                <a:cs typeface="Times New Roman" pitchFamily="18" charset="0"/>
              </a:rPr>
              <a:t>π</a:t>
            </a:r>
            <a:r>
              <a:rPr lang="en-US" sz="1800" b="1" smtClean="0">
                <a:cs typeface="Times New Roman" pitchFamily="18" charset="0"/>
              </a:rPr>
              <a:t>/4)</a:t>
            </a:r>
          </a:p>
          <a:p>
            <a:pPr marL="838200" lvl="1" indent="-381000"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/>
              <a:t>v</a:t>
            </a:r>
            <a:r>
              <a:rPr lang="en-US" sz="1800" b="1" baseline="-25000" smtClean="0"/>
              <a:t>2</a:t>
            </a:r>
            <a:r>
              <a:rPr lang="en-US" sz="1800" b="1" smtClean="0"/>
              <a:t>(t) = 15cos(377t+</a:t>
            </a:r>
            <a:r>
              <a:rPr lang="el-GR" sz="1800" b="1" smtClean="0">
                <a:cs typeface="Times New Roman" pitchFamily="18" charset="0"/>
              </a:rPr>
              <a:t>π</a:t>
            </a:r>
            <a:r>
              <a:rPr lang="en-US" sz="1800" b="1" smtClean="0">
                <a:cs typeface="Times New Roman" pitchFamily="18" charset="0"/>
              </a:rPr>
              <a:t>/12)</a:t>
            </a:r>
            <a:endParaRPr lang="el-GR" sz="1800" b="1" smtClean="0">
              <a:cs typeface="Times New Roman" pitchFamily="18" charset="0"/>
            </a:endParaRPr>
          </a:p>
        </p:txBody>
      </p:sp>
      <p:grpSp>
        <p:nvGrpSpPr>
          <p:cNvPr id="70663" name="Group 4"/>
          <p:cNvGrpSpPr>
            <a:grpSpLocks/>
          </p:cNvGrpSpPr>
          <p:nvPr/>
        </p:nvGrpSpPr>
        <p:grpSpPr bwMode="auto">
          <a:xfrm>
            <a:off x="323850" y="2438400"/>
            <a:ext cx="1627188" cy="1787525"/>
            <a:chOff x="204" y="1645"/>
            <a:chExt cx="1025" cy="1126"/>
          </a:xfrm>
        </p:grpSpPr>
        <p:cxnSp>
          <p:nvCxnSpPr>
            <p:cNvPr id="70675" name="AutoShape 5"/>
            <p:cNvCxnSpPr>
              <a:cxnSpLocks noChangeShapeType="1"/>
              <a:stCxn id="70688" idx="0"/>
              <a:endCxn id="70677" idx="4"/>
            </p:cNvCxnSpPr>
            <p:nvPr/>
          </p:nvCxnSpPr>
          <p:spPr bwMode="auto">
            <a:xfrm rot="-5400000">
              <a:off x="939" y="1543"/>
              <a:ext cx="72" cy="35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70676" name="Group 6"/>
            <p:cNvGrpSpPr>
              <a:grpSpLocks/>
            </p:cNvGrpSpPr>
            <p:nvPr/>
          </p:nvGrpSpPr>
          <p:grpSpPr bwMode="auto">
            <a:xfrm>
              <a:off x="206" y="1759"/>
              <a:ext cx="756" cy="404"/>
              <a:chOff x="204" y="2566"/>
              <a:chExt cx="756" cy="404"/>
            </a:xfrm>
          </p:grpSpPr>
          <p:sp>
            <p:nvSpPr>
              <p:cNvPr id="70686" name="Text Box 7"/>
              <p:cNvSpPr txBox="1">
                <a:spLocks noChangeArrowheads="1"/>
              </p:cNvSpPr>
              <p:nvPr/>
            </p:nvSpPr>
            <p:spPr bwMode="auto">
              <a:xfrm>
                <a:off x="204" y="2630"/>
                <a:ext cx="40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1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70687" name="Oval 8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88" name="Text Box 9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70689" name="Text Box 10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sp>
          <p:nvSpPr>
            <p:cNvPr id="70677" name="Oval 11"/>
            <p:cNvSpPr>
              <a:spLocks noChangeArrowheads="1"/>
            </p:cNvSpPr>
            <p:nvPr/>
          </p:nvSpPr>
          <p:spPr bwMode="auto">
            <a:xfrm rot="5400000">
              <a:off x="1149" y="164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8" name="Oval 12"/>
            <p:cNvSpPr>
              <a:spLocks noChangeArrowheads="1"/>
            </p:cNvSpPr>
            <p:nvPr/>
          </p:nvSpPr>
          <p:spPr bwMode="auto">
            <a:xfrm rot="5400000">
              <a:off x="1149" y="269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679" name="Group 13"/>
            <p:cNvGrpSpPr>
              <a:grpSpLocks/>
            </p:cNvGrpSpPr>
            <p:nvPr/>
          </p:nvGrpSpPr>
          <p:grpSpPr bwMode="auto">
            <a:xfrm>
              <a:off x="204" y="2236"/>
              <a:ext cx="756" cy="404"/>
              <a:chOff x="204" y="2566"/>
              <a:chExt cx="756" cy="404"/>
            </a:xfrm>
          </p:grpSpPr>
          <p:sp>
            <p:nvSpPr>
              <p:cNvPr id="70682" name="Text Box 14"/>
              <p:cNvSpPr txBox="1">
                <a:spLocks noChangeArrowheads="1"/>
              </p:cNvSpPr>
              <p:nvPr/>
            </p:nvSpPr>
            <p:spPr bwMode="auto">
              <a:xfrm>
                <a:off x="204" y="2630"/>
                <a:ext cx="40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2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70683" name="Oval 15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84" name="Text Box 16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70685" name="Text Box 17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cxnSp>
          <p:nvCxnSpPr>
            <p:cNvPr id="70680" name="AutoShape 18"/>
            <p:cNvCxnSpPr>
              <a:cxnSpLocks noChangeShapeType="1"/>
              <a:stCxn id="70688" idx="2"/>
              <a:endCxn id="70684" idx="0"/>
            </p:cNvCxnSpPr>
            <p:nvPr/>
          </p:nvCxnSpPr>
          <p:spPr bwMode="auto">
            <a:xfrm flipH="1">
              <a:off x="793" y="2163"/>
              <a:ext cx="2" cy="7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0681" name="AutoShape 19"/>
            <p:cNvCxnSpPr>
              <a:cxnSpLocks noChangeShapeType="1"/>
              <a:stCxn id="70684" idx="2"/>
              <a:endCxn id="70678" idx="4"/>
            </p:cNvCxnSpPr>
            <p:nvPr/>
          </p:nvCxnSpPr>
          <p:spPr bwMode="auto">
            <a:xfrm rot="16200000" flipH="1">
              <a:off x="929" y="2504"/>
              <a:ext cx="90" cy="36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  <p:grpSp>
        <p:nvGrpSpPr>
          <p:cNvPr id="70664" name="Group 20"/>
          <p:cNvGrpSpPr>
            <a:grpSpLocks/>
          </p:cNvGrpSpPr>
          <p:nvPr/>
        </p:nvGrpSpPr>
        <p:grpSpPr bwMode="auto">
          <a:xfrm>
            <a:off x="379413" y="5049838"/>
            <a:ext cx="1574800" cy="1046162"/>
            <a:chOff x="239" y="3181"/>
            <a:chExt cx="992" cy="659"/>
          </a:xfrm>
        </p:grpSpPr>
        <p:grpSp>
          <p:nvGrpSpPr>
            <p:cNvPr id="70666" name="Group 21"/>
            <p:cNvGrpSpPr>
              <a:grpSpLocks/>
            </p:cNvGrpSpPr>
            <p:nvPr/>
          </p:nvGrpSpPr>
          <p:grpSpPr bwMode="auto">
            <a:xfrm>
              <a:off x="239" y="3312"/>
              <a:ext cx="750" cy="404"/>
              <a:chOff x="210" y="2566"/>
              <a:chExt cx="750" cy="404"/>
            </a:xfrm>
          </p:grpSpPr>
          <p:sp>
            <p:nvSpPr>
              <p:cNvPr id="70671" name="Text Box 22"/>
              <p:cNvSpPr txBox="1">
                <a:spLocks noChangeArrowheads="1"/>
              </p:cNvSpPr>
              <p:nvPr/>
            </p:nvSpPr>
            <p:spPr bwMode="auto">
              <a:xfrm>
                <a:off x="210" y="2630"/>
                <a:ext cx="39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70672" name="Oval 23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73" name="Text Box 24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70674" name="Text Box 25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sp>
          <p:nvSpPr>
            <p:cNvPr id="70667" name="Oval 26"/>
            <p:cNvSpPr>
              <a:spLocks noChangeArrowheads="1"/>
            </p:cNvSpPr>
            <p:nvPr/>
          </p:nvSpPr>
          <p:spPr bwMode="auto">
            <a:xfrm rot="5400000">
              <a:off x="1149" y="318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8" name="Oval 27"/>
            <p:cNvSpPr>
              <a:spLocks noChangeArrowheads="1"/>
            </p:cNvSpPr>
            <p:nvPr/>
          </p:nvSpPr>
          <p:spPr bwMode="auto">
            <a:xfrm rot="5400000">
              <a:off x="1151" y="376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0669" name="AutoShape 28"/>
            <p:cNvCxnSpPr>
              <a:cxnSpLocks noChangeShapeType="1"/>
              <a:stCxn id="70668" idx="4"/>
              <a:endCxn id="70673" idx="2"/>
            </p:cNvCxnSpPr>
            <p:nvPr/>
          </p:nvCxnSpPr>
          <p:spPr bwMode="auto">
            <a:xfrm rot="10800000">
              <a:off x="822" y="3716"/>
              <a:ext cx="334" cy="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0670" name="AutoShape 29"/>
            <p:cNvCxnSpPr>
              <a:cxnSpLocks noChangeShapeType="1"/>
              <a:stCxn id="70667" idx="4"/>
              <a:endCxn id="70673" idx="0"/>
            </p:cNvCxnSpPr>
            <p:nvPr/>
          </p:nvCxnSpPr>
          <p:spPr bwMode="auto">
            <a:xfrm rot="10800000" flipV="1">
              <a:off x="822" y="3223"/>
              <a:ext cx="332" cy="8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  <p:sp>
        <p:nvSpPr>
          <p:cNvPr id="70665" name="AutoShape 30"/>
          <p:cNvSpPr>
            <a:spLocks noChangeArrowheads="1"/>
          </p:cNvSpPr>
          <p:nvPr/>
        </p:nvSpPr>
        <p:spPr bwMode="auto">
          <a:xfrm>
            <a:off x="1487488" y="4419600"/>
            <a:ext cx="265112" cy="457200"/>
          </a:xfrm>
          <a:prstGeom prst="downArrow">
            <a:avLst>
              <a:gd name="adj1" fmla="val 50000"/>
              <a:gd name="adj2" fmla="val 43114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126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1126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2D71385-F577-471D-800D-96126C3A723B}" type="slidenum">
              <a:rPr lang="en-US" smtClean="0"/>
              <a:pPr lvl="1"/>
              <a:t>19</a:t>
            </a:fld>
            <a:endParaRPr lang="en-US" smtClean="0"/>
          </a:p>
        </p:txBody>
      </p:sp>
      <p:sp>
        <p:nvSpPr>
          <p:cNvPr id="112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Phasors</a:t>
            </a:r>
          </a:p>
        </p:txBody>
      </p:sp>
      <p:grpSp>
        <p:nvGrpSpPr>
          <p:cNvPr id="11271" name="Group 4"/>
          <p:cNvGrpSpPr>
            <a:grpSpLocks/>
          </p:cNvGrpSpPr>
          <p:nvPr/>
        </p:nvGrpSpPr>
        <p:grpSpPr bwMode="auto">
          <a:xfrm>
            <a:off x="323850" y="2438400"/>
            <a:ext cx="1627188" cy="1787525"/>
            <a:chOff x="204" y="1645"/>
            <a:chExt cx="1025" cy="1126"/>
          </a:xfrm>
        </p:grpSpPr>
        <p:cxnSp>
          <p:nvCxnSpPr>
            <p:cNvPr id="11285" name="AutoShape 5"/>
            <p:cNvCxnSpPr>
              <a:cxnSpLocks noChangeShapeType="1"/>
              <a:stCxn id="11298" idx="0"/>
              <a:endCxn id="11287" idx="4"/>
            </p:cNvCxnSpPr>
            <p:nvPr/>
          </p:nvCxnSpPr>
          <p:spPr bwMode="auto">
            <a:xfrm rot="-5400000">
              <a:off x="939" y="1543"/>
              <a:ext cx="72" cy="35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11286" name="Group 6"/>
            <p:cNvGrpSpPr>
              <a:grpSpLocks/>
            </p:cNvGrpSpPr>
            <p:nvPr/>
          </p:nvGrpSpPr>
          <p:grpSpPr bwMode="auto">
            <a:xfrm>
              <a:off x="206" y="1759"/>
              <a:ext cx="756" cy="404"/>
              <a:chOff x="204" y="2566"/>
              <a:chExt cx="756" cy="404"/>
            </a:xfrm>
          </p:grpSpPr>
          <p:sp>
            <p:nvSpPr>
              <p:cNvPr id="11296" name="Text Box 7"/>
              <p:cNvSpPr txBox="1">
                <a:spLocks noChangeArrowheads="1"/>
              </p:cNvSpPr>
              <p:nvPr/>
            </p:nvSpPr>
            <p:spPr bwMode="auto">
              <a:xfrm>
                <a:off x="204" y="2630"/>
                <a:ext cx="40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1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1297" name="Oval 8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8" name="Text Box 9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1299" name="Text Box 10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sp>
          <p:nvSpPr>
            <p:cNvPr id="11287" name="Oval 11"/>
            <p:cNvSpPr>
              <a:spLocks noChangeArrowheads="1"/>
            </p:cNvSpPr>
            <p:nvPr/>
          </p:nvSpPr>
          <p:spPr bwMode="auto">
            <a:xfrm rot="5400000">
              <a:off x="1149" y="164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Oval 12"/>
            <p:cNvSpPr>
              <a:spLocks noChangeArrowheads="1"/>
            </p:cNvSpPr>
            <p:nvPr/>
          </p:nvSpPr>
          <p:spPr bwMode="auto">
            <a:xfrm rot="5400000">
              <a:off x="1149" y="269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89" name="Group 13"/>
            <p:cNvGrpSpPr>
              <a:grpSpLocks/>
            </p:cNvGrpSpPr>
            <p:nvPr/>
          </p:nvGrpSpPr>
          <p:grpSpPr bwMode="auto">
            <a:xfrm>
              <a:off x="204" y="2236"/>
              <a:ext cx="756" cy="404"/>
              <a:chOff x="204" y="2566"/>
              <a:chExt cx="756" cy="404"/>
            </a:xfrm>
          </p:grpSpPr>
          <p:sp>
            <p:nvSpPr>
              <p:cNvPr id="11292" name="Text Box 14"/>
              <p:cNvSpPr txBox="1">
                <a:spLocks noChangeArrowheads="1"/>
              </p:cNvSpPr>
              <p:nvPr/>
            </p:nvSpPr>
            <p:spPr bwMode="auto">
              <a:xfrm>
                <a:off x="204" y="2630"/>
                <a:ext cx="40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2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1293" name="Oval 15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4" name="Text Box 16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1295" name="Text Box 17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cxnSp>
          <p:nvCxnSpPr>
            <p:cNvPr id="11290" name="AutoShape 18"/>
            <p:cNvCxnSpPr>
              <a:cxnSpLocks noChangeShapeType="1"/>
              <a:stCxn id="11298" idx="2"/>
              <a:endCxn id="11294" idx="0"/>
            </p:cNvCxnSpPr>
            <p:nvPr/>
          </p:nvCxnSpPr>
          <p:spPr bwMode="auto">
            <a:xfrm flipH="1">
              <a:off x="793" y="2163"/>
              <a:ext cx="2" cy="7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1291" name="AutoShape 19"/>
            <p:cNvCxnSpPr>
              <a:cxnSpLocks noChangeShapeType="1"/>
              <a:stCxn id="11294" idx="2"/>
              <a:endCxn id="11288" idx="4"/>
            </p:cNvCxnSpPr>
            <p:nvPr/>
          </p:nvCxnSpPr>
          <p:spPr bwMode="auto">
            <a:xfrm rot="16200000" flipH="1">
              <a:off x="929" y="2504"/>
              <a:ext cx="90" cy="36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  <p:grpSp>
        <p:nvGrpSpPr>
          <p:cNvPr id="11272" name="Group 20"/>
          <p:cNvGrpSpPr>
            <a:grpSpLocks/>
          </p:cNvGrpSpPr>
          <p:nvPr/>
        </p:nvGrpSpPr>
        <p:grpSpPr bwMode="auto">
          <a:xfrm>
            <a:off x="379413" y="5049838"/>
            <a:ext cx="1574800" cy="1046162"/>
            <a:chOff x="239" y="3181"/>
            <a:chExt cx="992" cy="659"/>
          </a:xfrm>
        </p:grpSpPr>
        <p:grpSp>
          <p:nvGrpSpPr>
            <p:cNvPr id="11276" name="Group 21"/>
            <p:cNvGrpSpPr>
              <a:grpSpLocks/>
            </p:cNvGrpSpPr>
            <p:nvPr/>
          </p:nvGrpSpPr>
          <p:grpSpPr bwMode="auto">
            <a:xfrm>
              <a:off x="239" y="3312"/>
              <a:ext cx="750" cy="404"/>
              <a:chOff x="210" y="2566"/>
              <a:chExt cx="750" cy="404"/>
            </a:xfrm>
          </p:grpSpPr>
          <p:sp>
            <p:nvSpPr>
              <p:cNvPr id="11281" name="Text Box 22"/>
              <p:cNvSpPr txBox="1">
                <a:spLocks noChangeArrowheads="1"/>
              </p:cNvSpPr>
              <p:nvPr/>
            </p:nvSpPr>
            <p:spPr bwMode="auto">
              <a:xfrm>
                <a:off x="210" y="2630"/>
                <a:ext cx="39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1282" name="Oval 23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3" name="Text Box 24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1284" name="Text Box 25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sp>
          <p:nvSpPr>
            <p:cNvPr id="11277" name="Oval 26"/>
            <p:cNvSpPr>
              <a:spLocks noChangeArrowheads="1"/>
            </p:cNvSpPr>
            <p:nvPr/>
          </p:nvSpPr>
          <p:spPr bwMode="auto">
            <a:xfrm rot="5400000">
              <a:off x="1149" y="318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Oval 27"/>
            <p:cNvSpPr>
              <a:spLocks noChangeArrowheads="1"/>
            </p:cNvSpPr>
            <p:nvPr/>
          </p:nvSpPr>
          <p:spPr bwMode="auto">
            <a:xfrm rot="5400000">
              <a:off x="1151" y="376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279" name="AutoShape 28"/>
            <p:cNvCxnSpPr>
              <a:cxnSpLocks noChangeShapeType="1"/>
              <a:stCxn id="11278" idx="4"/>
              <a:endCxn id="11283" idx="2"/>
            </p:cNvCxnSpPr>
            <p:nvPr/>
          </p:nvCxnSpPr>
          <p:spPr bwMode="auto">
            <a:xfrm rot="10800000">
              <a:off x="822" y="3716"/>
              <a:ext cx="334" cy="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1280" name="AutoShape 29"/>
            <p:cNvCxnSpPr>
              <a:cxnSpLocks noChangeShapeType="1"/>
              <a:stCxn id="11277" idx="4"/>
              <a:endCxn id="11283" idx="0"/>
            </p:cNvCxnSpPr>
            <p:nvPr/>
          </p:nvCxnSpPr>
          <p:spPr bwMode="auto">
            <a:xfrm rot="10800000" flipV="1">
              <a:off x="822" y="3223"/>
              <a:ext cx="332" cy="8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  <p:sp>
        <p:nvSpPr>
          <p:cNvPr id="11273" name="AutoShape 30"/>
          <p:cNvSpPr>
            <a:spLocks noChangeArrowheads="1"/>
          </p:cNvSpPr>
          <p:nvPr/>
        </p:nvSpPr>
        <p:spPr bwMode="auto">
          <a:xfrm>
            <a:off x="1487488" y="4419600"/>
            <a:ext cx="265112" cy="457200"/>
          </a:xfrm>
          <a:prstGeom prst="downArrow">
            <a:avLst>
              <a:gd name="adj1" fmla="val 50000"/>
              <a:gd name="adj2" fmla="val 43114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1274" name="Text Box 31"/>
          <p:cNvSpPr txBox="1">
            <a:spLocks noChangeArrowheads="1"/>
          </p:cNvSpPr>
          <p:nvPr/>
        </p:nvSpPr>
        <p:spPr bwMode="auto">
          <a:xfrm>
            <a:off x="4800600" y="2563813"/>
            <a:ext cx="4191000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Write voltages in phasor notation</a:t>
            </a:r>
          </a:p>
        </p:txBody>
      </p:sp>
      <p:graphicFrame>
        <p:nvGraphicFramePr>
          <p:cNvPr id="11266" name="Object 32"/>
          <p:cNvGraphicFramePr>
            <a:graphicFrameLocks noChangeAspect="1"/>
          </p:cNvGraphicFramePr>
          <p:nvPr>
            <p:ph sz="half" idx="2"/>
          </p:nvPr>
        </p:nvGraphicFramePr>
        <p:xfrm>
          <a:off x="5359400" y="3243263"/>
          <a:ext cx="2413000" cy="2513012"/>
        </p:xfrm>
        <a:graphic>
          <a:graphicData uri="http://schemas.openxmlformats.org/presentationml/2006/ole">
            <p:oleObj spid="_x0000_s11266" name="Equation" r:id="rId3" imgW="1244520" imgH="1295280" progId="Equation.3">
              <p:embed/>
            </p:oleObj>
          </a:graphicData>
        </a:graphic>
      </p:graphicFrame>
      <p:sp>
        <p:nvSpPr>
          <p:cNvPr id="11275" name="Rectangle 3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1104900"/>
          </a:xfrm>
          <a:noFill/>
        </p:spPr>
        <p:txBody>
          <a:bodyPr/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4"/>
            </a:pPr>
            <a:r>
              <a:rPr lang="en-US" sz="2000" smtClean="0"/>
              <a:t> compute the phasor voltage for the equivalent voltage </a:t>
            </a:r>
            <a:r>
              <a:rPr lang="en-US" sz="2000" b="1" smtClean="0"/>
              <a:t>v</a:t>
            </a:r>
            <a:r>
              <a:rPr lang="en-US" sz="2000" b="1" baseline="-25000" smtClean="0"/>
              <a:t>s</a:t>
            </a:r>
            <a:r>
              <a:rPr lang="en-US" sz="2000" b="1" smtClean="0"/>
              <a:t>(t)</a:t>
            </a:r>
          </a:p>
          <a:p>
            <a:pPr marL="838200" lvl="1" indent="-3810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1800" b="1" smtClean="0"/>
              <a:t>v</a:t>
            </a:r>
            <a:r>
              <a:rPr lang="en-US" sz="1800" b="1" baseline="-25000" smtClean="0"/>
              <a:t>1</a:t>
            </a:r>
            <a:r>
              <a:rPr lang="en-US" sz="1800" b="1" smtClean="0"/>
              <a:t>(t) = 15cos(377t+</a:t>
            </a:r>
            <a:r>
              <a:rPr lang="el-GR" sz="1800" b="1" smtClean="0"/>
              <a:t>π</a:t>
            </a:r>
            <a:r>
              <a:rPr lang="en-US" sz="1800" b="1" smtClean="0"/>
              <a:t>/4)</a:t>
            </a:r>
          </a:p>
          <a:p>
            <a:pPr marL="838200" lvl="1" indent="-3810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1800" b="1" smtClean="0"/>
              <a:t>v</a:t>
            </a:r>
            <a:r>
              <a:rPr lang="en-US" sz="1800" b="1" baseline="-25000" smtClean="0"/>
              <a:t>2</a:t>
            </a:r>
            <a:r>
              <a:rPr lang="en-US" sz="1800" b="1" smtClean="0"/>
              <a:t>(t) = 15cos(377t+</a:t>
            </a:r>
            <a:r>
              <a:rPr lang="el-GR" sz="1800" b="1" smtClean="0"/>
              <a:t>π</a:t>
            </a:r>
            <a:r>
              <a:rPr lang="en-US" sz="1800" b="1" smtClean="0"/>
              <a:t>/12)</a:t>
            </a:r>
            <a:endParaRPr lang="el-GR" sz="1800" b="1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9A35AA6-46A9-4C29-9AE2-C38EB37F2CF7}" type="slidenum">
              <a:rPr lang="en-US" smtClean="0"/>
              <a:pPr lvl="1"/>
              <a:t>2</a:t>
            </a:fld>
            <a:endParaRPr lang="en-US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Ask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2933700"/>
          </a:xfrm>
          <a:solidFill>
            <a:srgbClr val="FFFFFF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b="1" u="sng" smtClean="0"/>
              <a:t>Alma 5:26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mtClean="0"/>
              <a:t>  26 And now behold, I say unto you, my brethren, if ye have experienced a change of heart, and if ye have felt to sing the song of redeeming love, </a:t>
            </a:r>
            <a:r>
              <a:rPr lang="en-US" b="1" smtClean="0"/>
              <a:t>I would ask</a:t>
            </a:r>
            <a:r>
              <a:rPr lang="en-US" smtClean="0"/>
              <a:t>, can ye feel so now?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229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1229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BCA8708-2657-489D-BF15-F32CC87D611E}" type="slidenum">
              <a:rPr lang="en-US" smtClean="0"/>
              <a:pPr lvl="1"/>
              <a:t>20</a:t>
            </a:fld>
            <a:endParaRPr lang="en-US" smtClean="0"/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Phasors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632450" y="3746500"/>
          <a:ext cx="3511550" cy="1978025"/>
        </p:xfrm>
        <a:graphic>
          <a:graphicData uri="http://schemas.openxmlformats.org/presentationml/2006/ole">
            <p:oleObj spid="_x0000_s12290" name="Equation" r:id="rId3" imgW="2298600" imgH="1295280" progId="Equation.3">
              <p:embed/>
            </p:oleObj>
          </a:graphicData>
        </a:graphic>
      </p:graphicFrame>
      <p:grpSp>
        <p:nvGrpSpPr>
          <p:cNvPr id="12296" name="Group 5"/>
          <p:cNvGrpSpPr>
            <a:grpSpLocks/>
          </p:cNvGrpSpPr>
          <p:nvPr/>
        </p:nvGrpSpPr>
        <p:grpSpPr bwMode="auto">
          <a:xfrm>
            <a:off x="323850" y="2438400"/>
            <a:ext cx="1627188" cy="1787525"/>
            <a:chOff x="204" y="1645"/>
            <a:chExt cx="1025" cy="1126"/>
          </a:xfrm>
        </p:grpSpPr>
        <p:cxnSp>
          <p:nvCxnSpPr>
            <p:cNvPr id="12310" name="AutoShape 6"/>
            <p:cNvCxnSpPr>
              <a:cxnSpLocks noChangeShapeType="1"/>
              <a:stCxn id="12323" idx="0"/>
              <a:endCxn id="12312" idx="4"/>
            </p:cNvCxnSpPr>
            <p:nvPr/>
          </p:nvCxnSpPr>
          <p:spPr bwMode="auto">
            <a:xfrm rot="-5400000">
              <a:off x="939" y="1543"/>
              <a:ext cx="72" cy="35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12311" name="Group 7"/>
            <p:cNvGrpSpPr>
              <a:grpSpLocks/>
            </p:cNvGrpSpPr>
            <p:nvPr/>
          </p:nvGrpSpPr>
          <p:grpSpPr bwMode="auto">
            <a:xfrm>
              <a:off x="206" y="1759"/>
              <a:ext cx="756" cy="404"/>
              <a:chOff x="204" y="2566"/>
              <a:chExt cx="756" cy="404"/>
            </a:xfrm>
          </p:grpSpPr>
          <p:sp>
            <p:nvSpPr>
              <p:cNvPr id="12321" name="Text Box 8"/>
              <p:cNvSpPr txBox="1">
                <a:spLocks noChangeArrowheads="1"/>
              </p:cNvSpPr>
              <p:nvPr/>
            </p:nvSpPr>
            <p:spPr bwMode="auto">
              <a:xfrm>
                <a:off x="204" y="2630"/>
                <a:ext cx="40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1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2322" name="Oval 9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3" name="Text Box 10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2324" name="Text Box 11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sp>
          <p:nvSpPr>
            <p:cNvPr id="12312" name="Oval 12"/>
            <p:cNvSpPr>
              <a:spLocks noChangeArrowheads="1"/>
            </p:cNvSpPr>
            <p:nvPr/>
          </p:nvSpPr>
          <p:spPr bwMode="auto">
            <a:xfrm rot="5400000">
              <a:off x="1149" y="164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3" name="Oval 13"/>
            <p:cNvSpPr>
              <a:spLocks noChangeArrowheads="1"/>
            </p:cNvSpPr>
            <p:nvPr/>
          </p:nvSpPr>
          <p:spPr bwMode="auto">
            <a:xfrm rot="5400000">
              <a:off x="1149" y="269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14" name="Group 14"/>
            <p:cNvGrpSpPr>
              <a:grpSpLocks/>
            </p:cNvGrpSpPr>
            <p:nvPr/>
          </p:nvGrpSpPr>
          <p:grpSpPr bwMode="auto">
            <a:xfrm>
              <a:off x="204" y="2236"/>
              <a:ext cx="756" cy="404"/>
              <a:chOff x="204" y="2566"/>
              <a:chExt cx="756" cy="404"/>
            </a:xfrm>
          </p:grpSpPr>
          <p:sp>
            <p:nvSpPr>
              <p:cNvPr id="12317" name="Text Box 15"/>
              <p:cNvSpPr txBox="1">
                <a:spLocks noChangeArrowheads="1"/>
              </p:cNvSpPr>
              <p:nvPr/>
            </p:nvSpPr>
            <p:spPr bwMode="auto">
              <a:xfrm>
                <a:off x="204" y="2630"/>
                <a:ext cx="40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2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2318" name="Oval 16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9" name="Text Box 17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2320" name="Text Box 18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cxnSp>
          <p:nvCxnSpPr>
            <p:cNvPr id="12315" name="AutoShape 19"/>
            <p:cNvCxnSpPr>
              <a:cxnSpLocks noChangeShapeType="1"/>
              <a:stCxn id="12323" idx="2"/>
              <a:endCxn id="12319" idx="0"/>
            </p:cNvCxnSpPr>
            <p:nvPr/>
          </p:nvCxnSpPr>
          <p:spPr bwMode="auto">
            <a:xfrm flipH="1">
              <a:off x="793" y="2163"/>
              <a:ext cx="2" cy="7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2316" name="AutoShape 20"/>
            <p:cNvCxnSpPr>
              <a:cxnSpLocks noChangeShapeType="1"/>
              <a:stCxn id="12319" idx="2"/>
              <a:endCxn id="12313" idx="4"/>
            </p:cNvCxnSpPr>
            <p:nvPr/>
          </p:nvCxnSpPr>
          <p:spPr bwMode="auto">
            <a:xfrm rot="16200000" flipH="1">
              <a:off x="929" y="2504"/>
              <a:ext cx="90" cy="36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  <p:grpSp>
        <p:nvGrpSpPr>
          <p:cNvPr id="12297" name="Group 21"/>
          <p:cNvGrpSpPr>
            <a:grpSpLocks/>
          </p:cNvGrpSpPr>
          <p:nvPr/>
        </p:nvGrpSpPr>
        <p:grpSpPr bwMode="auto">
          <a:xfrm>
            <a:off x="379413" y="5049838"/>
            <a:ext cx="1574800" cy="1046162"/>
            <a:chOff x="239" y="3181"/>
            <a:chExt cx="992" cy="659"/>
          </a:xfrm>
        </p:grpSpPr>
        <p:grpSp>
          <p:nvGrpSpPr>
            <p:cNvPr id="12301" name="Group 22"/>
            <p:cNvGrpSpPr>
              <a:grpSpLocks/>
            </p:cNvGrpSpPr>
            <p:nvPr/>
          </p:nvGrpSpPr>
          <p:grpSpPr bwMode="auto">
            <a:xfrm>
              <a:off x="239" y="3312"/>
              <a:ext cx="750" cy="404"/>
              <a:chOff x="210" y="2566"/>
              <a:chExt cx="750" cy="404"/>
            </a:xfrm>
          </p:grpSpPr>
          <p:sp>
            <p:nvSpPr>
              <p:cNvPr id="12306" name="Text Box 23"/>
              <p:cNvSpPr txBox="1">
                <a:spLocks noChangeArrowheads="1"/>
              </p:cNvSpPr>
              <p:nvPr/>
            </p:nvSpPr>
            <p:spPr bwMode="auto">
              <a:xfrm>
                <a:off x="210" y="2630"/>
                <a:ext cx="39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2307" name="Oval 24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8" name="Text Box 25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2309" name="Text Box 26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sp>
          <p:nvSpPr>
            <p:cNvPr id="12302" name="Oval 27"/>
            <p:cNvSpPr>
              <a:spLocks noChangeArrowheads="1"/>
            </p:cNvSpPr>
            <p:nvPr/>
          </p:nvSpPr>
          <p:spPr bwMode="auto">
            <a:xfrm rot="5400000">
              <a:off x="1149" y="318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" name="Oval 28"/>
            <p:cNvSpPr>
              <a:spLocks noChangeArrowheads="1"/>
            </p:cNvSpPr>
            <p:nvPr/>
          </p:nvSpPr>
          <p:spPr bwMode="auto">
            <a:xfrm rot="5400000">
              <a:off x="1151" y="376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304" name="AutoShape 29"/>
            <p:cNvCxnSpPr>
              <a:cxnSpLocks noChangeShapeType="1"/>
              <a:stCxn id="12303" idx="4"/>
              <a:endCxn id="12308" idx="2"/>
            </p:cNvCxnSpPr>
            <p:nvPr/>
          </p:nvCxnSpPr>
          <p:spPr bwMode="auto">
            <a:xfrm rot="10800000">
              <a:off x="822" y="3716"/>
              <a:ext cx="334" cy="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2305" name="AutoShape 30"/>
            <p:cNvCxnSpPr>
              <a:cxnSpLocks noChangeShapeType="1"/>
              <a:stCxn id="12302" idx="4"/>
              <a:endCxn id="12308" idx="0"/>
            </p:cNvCxnSpPr>
            <p:nvPr/>
          </p:nvCxnSpPr>
          <p:spPr bwMode="auto">
            <a:xfrm rot="10800000" flipV="1">
              <a:off x="822" y="3223"/>
              <a:ext cx="332" cy="8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  <p:sp>
        <p:nvSpPr>
          <p:cNvPr id="12298" name="AutoShape 31"/>
          <p:cNvSpPr>
            <a:spLocks noChangeArrowheads="1"/>
          </p:cNvSpPr>
          <p:nvPr/>
        </p:nvSpPr>
        <p:spPr bwMode="auto">
          <a:xfrm>
            <a:off x="1487488" y="4419600"/>
            <a:ext cx="265112" cy="457200"/>
          </a:xfrm>
          <a:prstGeom prst="downArrow">
            <a:avLst>
              <a:gd name="adj1" fmla="val 50000"/>
              <a:gd name="adj2" fmla="val 43114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2299" name="Text Box 32"/>
          <p:cNvSpPr txBox="1">
            <a:spLocks noChangeArrowheads="1"/>
          </p:cNvSpPr>
          <p:nvPr/>
        </p:nvSpPr>
        <p:spPr bwMode="auto">
          <a:xfrm>
            <a:off x="4800600" y="2563813"/>
            <a:ext cx="4191000" cy="928687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Write voltages in phasor notation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Convert phasor voltages from polar to rectangular form (see Appendix A)</a:t>
            </a:r>
          </a:p>
        </p:txBody>
      </p:sp>
      <p:graphicFrame>
        <p:nvGraphicFramePr>
          <p:cNvPr id="12291" name="Object 33"/>
          <p:cNvGraphicFramePr>
            <a:graphicFrameLocks noChangeAspect="1"/>
          </p:cNvGraphicFramePr>
          <p:nvPr>
            <p:ph sz="quarter" idx="3"/>
          </p:nvPr>
        </p:nvGraphicFramePr>
        <p:xfrm>
          <a:off x="2209800" y="3759200"/>
          <a:ext cx="3352800" cy="1955800"/>
        </p:xfrm>
        <a:graphic>
          <a:graphicData uri="http://schemas.openxmlformats.org/presentationml/2006/ole">
            <p:oleObj spid="_x0000_s12291" name="Equation" r:id="rId4" imgW="2222280" imgH="1295280" progId="Equation.3">
              <p:embed/>
            </p:oleObj>
          </a:graphicData>
        </a:graphic>
      </p:graphicFrame>
      <p:sp>
        <p:nvSpPr>
          <p:cNvPr id="12300" name="Rectangle 37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1104900"/>
          </a:xfrm>
          <a:noFill/>
        </p:spPr>
        <p:txBody>
          <a:bodyPr/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4"/>
            </a:pPr>
            <a:r>
              <a:rPr lang="en-US" sz="2000" smtClean="0"/>
              <a:t> compute the phasor voltage for the equivalent voltage </a:t>
            </a:r>
            <a:r>
              <a:rPr lang="en-US" sz="2000" b="1" smtClean="0"/>
              <a:t>v</a:t>
            </a:r>
            <a:r>
              <a:rPr lang="en-US" sz="2000" b="1" baseline="-25000" smtClean="0"/>
              <a:t>s</a:t>
            </a:r>
            <a:r>
              <a:rPr lang="en-US" sz="2000" b="1" smtClean="0"/>
              <a:t>(t)</a:t>
            </a:r>
          </a:p>
          <a:p>
            <a:pPr marL="838200" lvl="1" indent="-381000"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/>
              <a:t>v</a:t>
            </a:r>
            <a:r>
              <a:rPr lang="en-US" sz="1800" b="1" baseline="-25000" smtClean="0"/>
              <a:t>1</a:t>
            </a:r>
            <a:r>
              <a:rPr lang="en-US" sz="1800" b="1" smtClean="0"/>
              <a:t>(t) = 15cos(377t+</a:t>
            </a:r>
            <a:r>
              <a:rPr lang="el-GR" sz="1800" b="1" smtClean="0"/>
              <a:t>π</a:t>
            </a:r>
            <a:r>
              <a:rPr lang="en-US" sz="1800" b="1" smtClean="0"/>
              <a:t>/4)</a:t>
            </a:r>
          </a:p>
          <a:p>
            <a:pPr marL="838200" lvl="1" indent="-381000"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/>
              <a:t>v</a:t>
            </a:r>
            <a:r>
              <a:rPr lang="en-US" sz="1800" b="1" baseline="-25000" smtClean="0"/>
              <a:t>2</a:t>
            </a:r>
            <a:r>
              <a:rPr lang="en-US" sz="1800" b="1" smtClean="0"/>
              <a:t>(t) = 15cos(377t+</a:t>
            </a:r>
            <a:r>
              <a:rPr lang="el-GR" sz="1800" b="1" smtClean="0"/>
              <a:t>π</a:t>
            </a:r>
            <a:r>
              <a:rPr lang="en-US" sz="1800" b="1" smtClean="0"/>
              <a:t>/12)</a:t>
            </a:r>
            <a:endParaRPr lang="el-GR" sz="1800" b="1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331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1331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2875096-1B20-4302-B9BB-B36135D1C7FD}" type="slidenum">
              <a:rPr lang="en-US" smtClean="0"/>
              <a:pPr lvl="1"/>
              <a:t>21</a:t>
            </a:fld>
            <a:endParaRPr lang="en-US" smtClean="0"/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Phasors</a:t>
            </a:r>
          </a:p>
        </p:txBody>
      </p:sp>
      <p:grpSp>
        <p:nvGrpSpPr>
          <p:cNvPr id="13319" name="Group 4"/>
          <p:cNvGrpSpPr>
            <a:grpSpLocks/>
          </p:cNvGrpSpPr>
          <p:nvPr/>
        </p:nvGrpSpPr>
        <p:grpSpPr bwMode="auto">
          <a:xfrm>
            <a:off x="323850" y="2438400"/>
            <a:ext cx="1627188" cy="1787525"/>
            <a:chOff x="204" y="1645"/>
            <a:chExt cx="1025" cy="1126"/>
          </a:xfrm>
        </p:grpSpPr>
        <p:cxnSp>
          <p:nvCxnSpPr>
            <p:cNvPr id="13333" name="AutoShape 5"/>
            <p:cNvCxnSpPr>
              <a:cxnSpLocks noChangeShapeType="1"/>
              <a:stCxn id="13346" idx="0"/>
              <a:endCxn id="13335" idx="4"/>
            </p:cNvCxnSpPr>
            <p:nvPr/>
          </p:nvCxnSpPr>
          <p:spPr bwMode="auto">
            <a:xfrm rot="-5400000">
              <a:off x="939" y="1543"/>
              <a:ext cx="72" cy="35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13334" name="Group 6"/>
            <p:cNvGrpSpPr>
              <a:grpSpLocks/>
            </p:cNvGrpSpPr>
            <p:nvPr/>
          </p:nvGrpSpPr>
          <p:grpSpPr bwMode="auto">
            <a:xfrm>
              <a:off x="206" y="1759"/>
              <a:ext cx="756" cy="404"/>
              <a:chOff x="204" y="2566"/>
              <a:chExt cx="756" cy="404"/>
            </a:xfrm>
          </p:grpSpPr>
          <p:sp>
            <p:nvSpPr>
              <p:cNvPr id="13344" name="Text Box 7"/>
              <p:cNvSpPr txBox="1">
                <a:spLocks noChangeArrowheads="1"/>
              </p:cNvSpPr>
              <p:nvPr/>
            </p:nvSpPr>
            <p:spPr bwMode="auto">
              <a:xfrm>
                <a:off x="204" y="2630"/>
                <a:ext cx="40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1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3345" name="Oval 8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6" name="Text Box 9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3347" name="Text Box 10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sp>
          <p:nvSpPr>
            <p:cNvPr id="13335" name="Oval 11"/>
            <p:cNvSpPr>
              <a:spLocks noChangeArrowheads="1"/>
            </p:cNvSpPr>
            <p:nvPr/>
          </p:nvSpPr>
          <p:spPr bwMode="auto">
            <a:xfrm rot="5400000">
              <a:off x="1149" y="164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6" name="Oval 12"/>
            <p:cNvSpPr>
              <a:spLocks noChangeArrowheads="1"/>
            </p:cNvSpPr>
            <p:nvPr/>
          </p:nvSpPr>
          <p:spPr bwMode="auto">
            <a:xfrm rot="5400000">
              <a:off x="1149" y="269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37" name="Group 13"/>
            <p:cNvGrpSpPr>
              <a:grpSpLocks/>
            </p:cNvGrpSpPr>
            <p:nvPr/>
          </p:nvGrpSpPr>
          <p:grpSpPr bwMode="auto">
            <a:xfrm>
              <a:off x="204" y="2236"/>
              <a:ext cx="756" cy="404"/>
              <a:chOff x="204" y="2566"/>
              <a:chExt cx="756" cy="404"/>
            </a:xfrm>
          </p:grpSpPr>
          <p:sp>
            <p:nvSpPr>
              <p:cNvPr id="13340" name="Text Box 14"/>
              <p:cNvSpPr txBox="1">
                <a:spLocks noChangeArrowheads="1"/>
              </p:cNvSpPr>
              <p:nvPr/>
            </p:nvSpPr>
            <p:spPr bwMode="auto">
              <a:xfrm>
                <a:off x="204" y="2630"/>
                <a:ext cx="40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2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3341" name="Oval 15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2" name="Text Box 16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3343" name="Text Box 17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cxnSp>
          <p:nvCxnSpPr>
            <p:cNvPr id="13338" name="AutoShape 18"/>
            <p:cNvCxnSpPr>
              <a:cxnSpLocks noChangeShapeType="1"/>
              <a:stCxn id="13346" idx="2"/>
              <a:endCxn id="13342" idx="0"/>
            </p:cNvCxnSpPr>
            <p:nvPr/>
          </p:nvCxnSpPr>
          <p:spPr bwMode="auto">
            <a:xfrm flipH="1">
              <a:off x="793" y="2163"/>
              <a:ext cx="2" cy="7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3339" name="AutoShape 19"/>
            <p:cNvCxnSpPr>
              <a:cxnSpLocks noChangeShapeType="1"/>
              <a:stCxn id="13342" idx="2"/>
              <a:endCxn id="13336" idx="4"/>
            </p:cNvCxnSpPr>
            <p:nvPr/>
          </p:nvCxnSpPr>
          <p:spPr bwMode="auto">
            <a:xfrm rot="16200000" flipH="1">
              <a:off x="929" y="2504"/>
              <a:ext cx="90" cy="36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  <p:grpSp>
        <p:nvGrpSpPr>
          <p:cNvPr id="13320" name="Group 20"/>
          <p:cNvGrpSpPr>
            <a:grpSpLocks/>
          </p:cNvGrpSpPr>
          <p:nvPr/>
        </p:nvGrpSpPr>
        <p:grpSpPr bwMode="auto">
          <a:xfrm>
            <a:off x="379413" y="5049838"/>
            <a:ext cx="1574800" cy="1046162"/>
            <a:chOff x="239" y="3181"/>
            <a:chExt cx="992" cy="659"/>
          </a:xfrm>
        </p:grpSpPr>
        <p:grpSp>
          <p:nvGrpSpPr>
            <p:cNvPr id="13324" name="Group 21"/>
            <p:cNvGrpSpPr>
              <a:grpSpLocks/>
            </p:cNvGrpSpPr>
            <p:nvPr/>
          </p:nvGrpSpPr>
          <p:grpSpPr bwMode="auto">
            <a:xfrm>
              <a:off x="239" y="3312"/>
              <a:ext cx="750" cy="404"/>
              <a:chOff x="210" y="2566"/>
              <a:chExt cx="750" cy="404"/>
            </a:xfrm>
          </p:grpSpPr>
          <p:sp>
            <p:nvSpPr>
              <p:cNvPr id="13329" name="Text Box 22"/>
              <p:cNvSpPr txBox="1">
                <a:spLocks noChangeArrowheads="1"/>
              </p:cNvSpPr>
              <p:nvPr/>
            </p:nvSpPr>
            <p:spPr bwMode="auto">
              <a:xfrm>
                <a:off x="210" y="2630"/>
                <a:ext cx="39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3330" name="Oval 23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1" name="Text Box 24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3332" name="Text Box 25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sp>
          <p:nvSpPr>
            <p:cNvPr id="13325" name="Oval 26"/>
            <p:cNvSpPr>
              <a:spLocks noChangeArrowheads="1"/>
            </p:cNvSpPr>
            <p:nvPr/>
          </p:nvSpPr>
          <p:spPr bwMode="auto">
            <a:xfrm rot="5400000">
              <a:off x="1149" y="318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6" name="Oval 27"/>
            <p:cNvSpPr>
              <a:spLocks noChangeArrowheads="1"/>
            </p:cNvSpPr>
            <p:nvPr/>
          </p:nvSpPr>
          <p:spPr bwMode="auto">
            <a:xfrm rot="5400000">
              <a:off x="1151" y="376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3327" name="AutoShape 28"/>
            <p:cNvCxnSpPr>
              <a:cxnSpLocks noChangeShapeType="1"/>
              <a:stCxn id="13326" idx="4"/>
              <a:endCxn id="13331" idx="2"/>
            </p:cNvCxnSpPr>
            <p:nvPr/>
          </p:nvCxnSpPr>
          <p:spPr bwMode="auto">
            <a:xfrm rot="10800000">
              <a:off x="822" y="3716"/>
              <a:ext cx="334" cy="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3328" name="AutoShape 29"/>
            <p:cNvCxnSpPr>
              <a:cxnSpLocks noChangeShapeType="1"/>
              <a:stCxn id="13325" idx="4"/>
              <a:endCxn id="13331" idx="0"/>
            </p:cNvCxnSpPr>
            <p:nvPr/>
          </p:nvCxnSpPr>
          <p:spPr bwMode="auto">
            <a:xfrm rot="10800000" flipV="1">
              <a:off x="822" y="3223"/>
              <a:ext cx="332" cy="8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  <p:sp>
        <p:nvSpPr>
          <p:cNvPr id="13321" name="AutoShape 30"/>
          <p:cNvSpPr>
            <a:spLocks noChangeArrowheads="1"/>
          </p:cNvSpPr>
          <p:nvPr/>
        </p:nvSpPr>
        <p:spPr bwMode="auto">
          <a:xfrm>
            <a:off x="1487488" y="4419600"/>
            <a:ext cx="265112" cy="457200"/>
          </a:xfrm>
          <a:prstGeom prst="downArrow">
            <a:avLst>
              <a:gd name="adj1" fmla="val 50000"/>
              <a:gd name="adj2" fmla="val 43114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3322" name="Text Box 31"/>
          <p:cNvSpPr txBox="1">
            <a:spLocks noChangeArrowheads="1"/>
          </p:cNvSpPr>
          <p:nvPr/>
        </p:nvSpPr>
        <p:spPr bwMode="auto">
          <a:xfrm>
            <a:off x="4800600" y="2563813"/>
            <a:ext cx="4191000" cy="1203325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Write voltages in phasor notation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Convert phasor voltages from polar to rectangular form (see Appendix A)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Combine voltages</a:t>
            </a:r>
          </a:p>
        </p:txBody>
      </p:sp>
      <p:graphicFrame>
        <p:nvGraphicFramePr>
          <p:cNvPr id="13314" name="Object 32"/>
          <p:cNvGraphicFramePr>
            <a:graphicFrameLocks noChangeAspect="1"/>
          </p:cNvGraphicFramePr>
          <p:nvPr>
            <p:ph sz="quarter" idx="3"/>
          </p:nvPr>
        </p:nvGraphicFramePr>
        <p:xfrm>
          <a:off x="4267200" y="4405313"/>
          <a:ext cx="3429000" cy="965200"/>
        </p:xfrm>
        <a:graphic>
          <a:graphicData uri="http://schemas.openxmlformats.org/presentationml/2006/ole">
            <p:oleObj spid="_x0000_s13314" name="Equation" r:id="rId3" imgW="1625400" imgH="457200" progId="Equation.3">
              <p:embed/>
            </p:oleObj>
          </a:graphicData>
        </a:graphic>
      </p:graphicFrame>
      <p:sp>
        <p:nvSpPr>
          <p:cNvPr id="13323" name="Rectangle 3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1104900"/>
          </a:xfrm>
          <a:noFill/>
        </p:spPr>
        <p:txBody>
          <a:bodyPr/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4"/>
            </a:pPr>
            <a:r>
              <a:rPr lang="en-US" sz="2000" smtClean="0"/>
              <a:t> compute the phasor voltage for the equivalent voltage </a:t>
            </a:r>
            <a:r>
              <a:rPr lang="en-US" sz="2000" b="1" smtClean="0"/>
              <a:t>v</a:t>
            </a:r>
            <a:r>
              <a:rPr lang="en-US" sz="2000" b="1" baseline="-25000" smtClean="0"/>
              <a:t>s</a:t>
            </a:r>
            <a:r>
              <a:rPr lang="en-US" sz="2000" b="1" smtClean="0"/>
              <a:t>(t)</a:t>
            </a:r>
          </a:p>
          <a:p>
            <a:pPr marL="838200" lvl="1" indent="-381000"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/>
              <a:t>v</a:t>
            </a:r>
            <a:r>
              <a:rPr lang="en-US" sz="1800" b="1" baseline="-25000" smtClean="0"/>
              <a:t>1</a:t>
            </a:r>
            <a:r>
              <a:rPr lang="en-US" sz="1800" b="1" smtClean="0"/>
              <a:t>(t) = 15cos(377t+</a:t>
            </a:r>
            <a:r>
              <a:rPr lang="el-GR" sz="1800" b="1" smtClean="0"/>
              <a:t>π</a:t>
            </a:r>
            <a:r>
              <a:rPr lang="en-US" sz="1800" b="1" smtClean="0"/>
              <a:t>/4)</a:t>
            </a:r>
          </a:p>
          <a:p>
            <a:pPr marL="838200" lvl="1" indent="-381000"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/>
              <a:t>v</a:t>
            </a:r>
            <a:r>
              <a:rPr lang="en-US" sz="1800" b="1" baseline="-25000" smtClean="0"/>
              <a:t>2</a:t>
            </a:r>
            <a:r>
              <a:rPr lang="en-US" sz="1800" b="1" smtClean="0"/>
              <a:t>(t) = 15cos(377t+</a:t>
            </a:r>
            <a:r>
              <a:rPr lang="el-GR" sz="1800" b="1" smtClean="0"/>
              <a:t>π</a:t>
            </a:r>
            <a:r>
              <a:rPr lang="en-US" sz="1800" b="1" smtClean="0"/>
              <a:t>/12)</a:t>
            </a:r>
            <a:endParaRPr lang="el-GR" sz="1800" b="1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434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1434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BD91C9D-D920-406B-AEB2-E019921660AA}" type="slidenum">
              <a:rPr lang="en-US" smtClean="0"/>
              <a:pPr lvl="1"/>
              <a:t>22</a:t>
            </a:fld>
            <a:endParaRPr lang="en-US" smtClean="0"/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Phasors</a:t>
            </a:r>
          </a:p>
        </p:txBody>
      </p:sp>
      <p:grpSp>
        <p:nvGrpSpPr>
          <p:cNvPr id="14343" name="Group 4"/>
          <p:cNvGrpSpPr>
            <a:grpSpLocks/>
          </p:cNvGrpSpPr>
          <p:nvPr/>
        </p:nvGrpSpPr>
        <p:grpSpPr bwMode="auto">
          <a:xfrm>
            <a:off x="323850" y="2438400"/>
            <a:ext cx="1627188" cy="1787525"/>
            <a:chOff x="204" y="1645"/>
            <a:chExt cx="1025" cy="1126"/>
          </a:xfrm>
        </p:grpSpPr>
        <p:cxnSp>
          <p:nvCxnSpPr>
            <p:cNvPr id="14357" name="AutoShape 5"/>
            <p:cNvCxnSpPr>
              <a:cxnSpLocks noChangeShapeType="1"/>
              <a:stCxn id="14370" idx="0"/>
              <a:endCxn id="14359" idx="4"/>
            </p:cNvCxnSpPr>
            <p:nvPr/>
          </p:nvCxnSpPr>
          <p:spPr bwMode="auto">
            <a:xfrm rot="-5400000">
              <a:off x="939" y="1543"/>
              <a:ext cx="72" cy="35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14358" name="Group 6"/>
            <p:cNvGrpSpPr>
              <a:grpSpLocks/>
            </p:cNvGrpSpPr>
            <p:nvPr/>
          </p:nvGrpSpPr>
          <p:grpSpPr bwMode="auto">
            <a:xfrm>
              <a:off x="206" y="1759"/>
              <a:ext cx="756" cy="404"/>
              <a:chOff x="204" y="2566"/>
              <a:chExt cx="756" cy="404"/>
            </a:xfrm>
          </p:grpSpPr>
          <p:sp>
            <p:nvSpPr>
              <p:cNvPr id="14368" name="Text Box 7"/>
              <p:cNvSpPr txBox="1">
                <a:spLocks noChangeArrowheads="1"/>
              </p:cNvSpPr>
              <p:nvPr/>
            </p:nvSpPr>
            <p:spPr bwMode="auto">
              <a:xfrm>
                <a:off x="204" y="2630"/>
                <a:ext cx="40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1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4369" name="Oval 8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0" name="Text Box 9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4371" name="Text Box 10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sp>
          <p:nvSpPr>
            <p:cNvPr id="14359" name="Oval 11"/>
            <p:cNvSpPr>
              <a:spLocks noChangeArrowheads="1"/>
            </p:cNvSpPr>
            <p:nvPr/>
          </p:nvSpPr>
          <p:spPr bwMode="auto">
            <a:xfrm rot="5400000">
              <a:off x="1149" y="164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0" name="Oval 12"/>
            <p:cNvSpPr>
              <a:spLocks noChangeArrowheads="1"/>
            </p:cNvSpPr>
            <p:nvPr/>
          </p:nvSpPr>
          <p:spPr bwMode="auto">
            <a:xfrm rot="5400000">
              <a:off x="1149" y="269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61" name="Group 13"/>
            <p:cNvGrpSpPr>
              <a:grpSpLocks/>
            </p:cNvGrpSpPr>
            <p:nvPr/>
          </p:nvGrpSpPr>
          <p:grpSpPr bwMode="auto">
            <a:xfrm>
              <a:off x="204" y="2236"/>
              <a:ext cx="756" cy="404"/>
              <a:chOff x="204" y="2566"/>
              <a:chExt cx="756" cy="404"/>
            </a:xfrm>
          </p:grpSpPr>
          <p:sp>
            <p:nvSpPr>
              <p:cNvPr id="14364" name="Text Box 14"/>
              <p:cNvSpPr txBox="1">
                <a:spLocks noChangeArrowheads="1"/>
              </p:cNvSpPr>
              <p:nvPr/>
            </p:nvSpPr>
            <p:spPr bwMode="auto">
              <a:xfrm>
                <a:off x="204" y="2630"/>
                <a:ext cx="40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2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4365" name="Oval 15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6" name="Text Box 16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4367" name="Text Box 17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cxnSp>
          <p:nvCxnSpPr>
            <p:cNvPr id="14362" name="AutoShape 18"/>
            <p:cNvCxnSpPr>
              <a:cxnSpLocks noChangeShapeType="1"/>
              <a:stCxn id="14370" idx="2"/>
              <a:endCxn id="14366" idx="0"/>
            </p:cNvCxnSpPr>
            <p:nvPr/>
          </p:nvCxnSpPr>
          <p:spPr bwMode="auto">
            <a:xfrm flipH="1">
              <a:off x="793" y="2163"/>
              <a:ext cx="2" cy="7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4363" name="AutoShape 19"/>
            <p:cNvCxnSpPr>
              <a:cxnSpLocks noChangeShapeType="1"/>
              <a:stCxn id="14366" idx="2"/>
              <a:endCxn id="14360" idx="4"/>
            </p:cNvCxnSpPr>
            <p:nvPr/>
          </p:nvCxnSpPr>
          <p:spPr bwMode="auto">
            <a:xfrm rot="16200000" flipH="1">
              <a:off x="929" y="2504"/>
              <a:ext cx="90" cy="36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  <p:grpSp>
        <p:nvGrpSpPr>
          <p:cNvPr id="14344" name="Group 20"/>
          <p:cNvGrpSpPr>
            <a:grpSpLocks/>
          </p:cNvGrpSpPr>
          <p:nvPr/>
        </p:nvGrpSpPr>
        <p:grpSpPr bwMode="auto">
          <a:xfrm>
            <a:off x="379413" y="5049838"/>
            <a:ext cx="1574800" cy="1046162"/>
            <a:chOff x="239" y="3181"/>
            <a:chExt cx="992" cy="659"/>
          </a:xfrm>
        </p:grpSpPr>
        <p:grpSp>
          <p:nvGrpSpPr>
            <p:cNvPr id="14348" name="Group 21"/>
            <p:cNvGrpSpPr>
              <a:grpSpLocks/>
            </p:cNvGrpSpPr>
            <p:nvPr/>
          </p:nvGrpSpPr>
          <p:grpSpPr bwMode="auto">
            <a:xfrm>
              <a:off x="239" y="3312"/>
              <a:ext cx="750" cy="404"/>
              <a:chOff x="210" y="2566"/>
              <a:chExt cx="750" cy="404"/>
            </a:xfrm>
          </p:grpSpPr>
          <p:sp>
            <p:nvSpPr>
              <p:cNvPr id="14353" name="Text Box 22"/>
              <p:cNvSpPr txBox="1">
                <a:spLocks noChangeArrowheads="1"/>
              </p:cNvSpPr>
              <p:nvPr/>
            </p:nvSpPr>
            <p:spPr bwMode="auto">
              <a:xfrm>
                <a:off x="210" y="2630"/>
                <a:ext cx="39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4354" name="Oval 23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5" name="Text Box 24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4356" name="Text Box 25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sp>
          <p:nvSpPr>
            <p:cNvPr id="14349" name="Oval 26"/>
            <p:cNvSpPr>
              <a:spLocks noChangeArrowheads="1"/>
            </p:cNvSpPr>
            <p:nvPr/>
          </p:nvSpPr>
          <p:spPr bwMode="auto">
            <a:xfrm rot="5400000">
              <a:off x="1149" y="318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0" name="Oval 27"/>
            <p:cNvSpPr>
              <a:spLocks noChangeArrowheads="1"/>
            </p:cNvSpPr>
            <p:nvPr/>
          </p:nvSpPr>
          <p:spPr bwMode="auto">
            <a:xfrm rot="5400000">
              <a:off x="1151" y="376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4351" name="AutoShape 28"/>
            <p:cNvCxnSpPr>
              <a:cxnSpLocks noChangeShapeType="1"/>
              <a:stCxn id="14350" idx="4"/>
              <a:endCxn id="14355" idx="2"/>
            </p:cNvCxnSpPr>
            <p:nvPr/>
          </p:nvCxnSpPr>
          <p:spPr bwMode="auto">
            <a:xfrm rot="10800000">
              <a:off x="822" y="3716"/>
              <a:ext cx="334" cy="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4352" name="AutoShape 29"/>
            <p:cNvCxnSpPr>
              <a:cxnSpLocks noChangeShapeType="1"/>
              <a:stCxn id="14349" idx="4"/>
              <a:endCxn id="14355" idx="0"/>
            </p:cNvCxnSpPr>
            <p:nvPr/>
          </p:nvCxnSpPr>
          <p:spPr bwMode="auto">
            <a:xfrm rot="10800000" flipV="1">
              <a:off x="822" y="3223"/>
              <a:ext cx="332" cy="8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  <p:sp>
        <p:nvSpPr>
          <p:cNvPr id="14345" name="AutoShape 30"/>
          <p:cNvSpPr>
            <a:spLocks noChangeArrowheads="1"/>
          </p:cNvSpPr>
          <p:nvPr/>
        </p:nvSpPr>
        <p:spPr bwMode="auto">
          <a:xfrm>
            <a:off x="1487488" y="4419600"/>
            <a:ext cx="265112" cy="457200"/>
          </a:xfrm>
          <a:prstGeom prst="downArrow">
            <a:avLst>
              <a:gd name="adj1" fmla="val 50000"/>
              <a:gd name="adj2" fmla="val 43114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4346" name="Text Box 31"/>
          <p:cNvSpPr txBox="1">
            <a:spLocks noChangeArrowheads="1"/>
          </p:cNvSpPr>
          <p:nvPr/>
        </p:nvSpPr>
        <p:spPr bwMode="auto">
          <a:xfrm>
            <a:off x="4419600" y="1828800"/>
            <a:ext cx="4191000" cy="147796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Write voltages in phasor notation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Convert phasor voltages from polar to rectangular form (see Appendix A)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Combine voltages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Convert rectangular back to polar</a:t>
            </a:r>
          </a:p>
        </p:txBody>
      </p:sp>
      <p:graphicFrame>
        <p:nvGraphicFramePr>
          <p:cNvPr id="14338" name="Object 32"/>
          <p:cNvGraphicFramePr>
            <a:graphicFrameLocks noChangeAspect="1"/>
          </p:cNvGraphicFramePr>
          <p:nvPr>
            <p:ph sz="quarter" idx="3"/>
          </p:nvPr>
        </p:nvGraphicFramePr>
        <p:xfrm>
          <a:off x="4876800" y="3376613"/>
          <a:ext cx="2439988" cy="2862262"/>
        </p:xfrm>
        <a:graphic>
          <a:graphicData uri="http://schemas.openxmlformats.org/presentationml/2006/ole">
            <p:oleObj spid="_x0000_s14338" name="Equation" r:id="rId3" imgW="1904760" imgH="2234880" progId="Equation.3">
              <p:embed/>
            </p:oleObj>
          </a:graphicData>
        </a:graphic>
      </p:graphicFrame>
      <p:sp>
        <p:nvSpPr>
          <p:cNvPr id="14347" name="Rectangle 3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1104900"/>
          </a:xfrm>
          <a:noFill/>
        </p:spPr>
        <p:txBody>
          <a:bodyPr/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4"/>
            </a:pPr>
            <a:r>
              <a:rPr lang="en-US" sz="2000" smtClean="0"/>
              <a:t> compute the phasor voltage for the equivalent voltage </a:t>
            </a:r>
            <a:r>
              <a:rPr lang="en-US" sz="2000" b="1" smtClean="0"/>
              <a:t>v</a:t>
            </a:r>
            <a:r>
              <a:rPr lang="en-US" sz="2000" b="1" baseline="-25000" smtClean="0"/>
              <a:t>s</a:t>
            </a:r>
            <a:r>
              <a:rPr lang="en-US" sz="2000" b="1" smtClean="0"/>
              <a:t>(t)</a:t>
            </a:r>
          </a:p>
          <a:p>
            <a:pPr marL="838200" lvl="1" indent="-381000"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/>
              <a:t>v</a:t>
            </a:r>
            <a:r>
              <a:rPr lang="en-US" sz="1800" b="1" baseline="-25000" smtClean="0"/>
              <a:t>1</a:t>
            </a:r>
            <a:r>
              <a:rPr lang="en-US" sz="1800" b="1" smtClean="0"/>
              <a:t>(t) = 15cos(377t+</a:t>
            </a:r>
            <a:r>
              <a:rPr lang="el-GR" sz="1800" b="1" smtClean="0"/>
              <a:t>π</a:t>
            </a:r>
            <a:r>
              <a:rPr lang="en-US" sz="1800" b="1" smtClean="0"/>
              <a:t>/4)</a:t>
            </a:r>
          </a:p>
          <a:p>
            <a:pPr marL="838200" lvl="1" indent="-381000"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/>
              <a:t>v</a:t>
            </a:r>
            <a:r>
              <a:rPr lang="en-US" sz="1800" b="1" baseline="-25000" smtClean="0"/>
              <a:t>2</a:t>
            </a:r>
            <a:r>
              <a:rPr lang="en-US" sz="1800" b="1" smtClean="0"/>
              <a:t>(t) = 15cos(377t+</a:t>
            </a:r>
            <a:r>
              <a:rPr lang="el-GR" sz="1800" b="1" smtClean="0"/>
              <a:t>π</a:t>
            </a:r>
            <a:r>
              <a:rPr lang="en-US" sz="1800" b="1" smtClean="0"/>
              <a:t>/12)</a:t>
            </a:r>
            <a:endParaRPr lang="el-GR" sz="1800" b="1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536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1536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591E0F5-DD45-4104-881B-396F2AB1115B}" type="slidenum">
              <a:rPr lang="en-US" smtClean="0"/>
              <a:pPr lvl="1"/>
              <a:t>23</a:t>
            </a:fld>
            <a:endParaRPr lang="en-US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Phasors</a:t>
            </a:r>
          </a:p>
        </p:txBody>
      </p:sp>
      <p:grpSp>
        <p:nvGrpSpPr>
          <p:cNvPr id="15367" name="Group 4"/>
          <p:cNvGrpSpPr>
            <a:grpSpLocks/>
          </p:cNvGrpSpPr>
          <p:nvPr/>
        </p:nvGrpSpPr>
        <p:grpSpPr bwMode="auto">
          <a:xfrm>
            <a:off x="323850" y="2438400"/>
            <a:ext cx="1627188" cy="1787525"/>
            <a:chOff x="204" y="1645"/>
            <a:chExt cx="1025" cy="1126"/>
          </a:xfrm>
        </p:grpSpPr>
        <p:cxnSp>
          <p:nvCxnSpPr>
            <p:cNvPr id="15385" name="AutoShape 5"/>
            <p:cNvCxnSpPr>
              <a:cxnSpLocks noChangeShapeType="1"/>
              <a:stCxn id="15398" idx="0"/>
              <a:endCxn id="15387" idx="4"/>
            </p:cNvCxnSpPr>
            <p:nvPr/>
          </p:nvCxnSpPr>
          <p:spPr bwMode="auto">
            <a:xfrm rot="-5400000">
              <a:off x="939" y="1543"/>
              <a:ext cx="72" cy="35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15386" name="Group 6"/>
            <p:cNvGrpSpPr>
              <a:grpSpLocks/>
            </p:cNvGrpSpPr>
            <p:nvPr/>
          </p:nvGrpSpPr>
          <p:grpSpPr bwMode="auto">
            <a:xfrm>
              <a:off x="206" y="1759"/>
              <a:ext cx="756" cy="404"/>
              <a:chOff x="204" y="2566"/>
              <a:chExt cx="756" cy="404"/>
            </a:xfrm>
          </p:grpSpPr>
          <p:sp>
            <p:nvSpPr>
              <p:cNvPr id="15396" name="Text Box 7"/>
              <p:cNvSpPr txBox="1">
                <a:spLocks noChangeArrowheads="1"/>
              </p:cNvSpPr>
              <p:nvPr/>
            </p:nvSpPr>
            <p:spPr bwMode="auto">
              <a:xfrm>
                <a:off x="204" y="2630"/>
                <a:ext cx="40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1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5397" name="Oval 8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8" name="Text Box 9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5399" name="Text Box 10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sp>
          <p:nvSpPr>
            <p:cNvPr id="15387" name="Oval 11"/>
            <p:cNvSpPr>
              <a:spLocks noChangeArrowheads="1"/>
            </p:cNvSpPr>
            <p:nvPr/>
          </p:nvSpPr>
          <p:spPr bwMode="auto">
            <a:xfrm rot="5400000">
              <a:off x="1149" y="164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Oval 12"/>
            <p:cNvSpPr>
              <a:spLocks noChangeArrowheads="1"/>
            </p:cNvSpPr>
            <p:nvPr/>
          </p:nvSpPr>
          <p:spPr bwMode="auto">
            <a:xfrm rot="5400000">
              <a:off x="1149" y="269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389" name="Group 13"/>
            <p:cNvGrpSpPr>
              <a:grpSpLocks/>
            </p:cNvGrpSpPr>
            <p:nvPr/>
          </p:nvGrpSpPr>
          <p:grpSpPr bwMode="auto">
            <a:xfrm>
              <a:off x="204" y="2236"/>
              <a:ext cx="756" cy="404"/>
              <a:chOff x="204" y="2566"/>
              <a:chExt cx="756" cy="404"/>
            </a:xfrm>
          </p:grpSpPr>
          <p:sp>
            <p:nvSpPr>
              <p:cNvPr id="15392" name="Text Box 14"/>
              <p:cNvSpPr txBox="1">
                <a:spLocks noChangeArrowheads="1"/>
              </p:cNvSpPr>
              <p:nvPr/>
            </p:nvSpPr>
            <p:spPr bwMode="auto">
              <a:xfrm>
                <a:off x="204" y="2630"/>
                <a:ext cx="40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2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5393" name="Oval 15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4" name="Text Box 16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5395" name="Text Box 17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cxnSp>
          <p:nvCxnSpPr>
            <p:cNvPr id="15390" name="AutoShape 18"/>
            <p:cNvCxnSpPr>
              <a:cxnSpLocks noChangeShapeType="1"/>
              <a:stCxn id="15398" idx="2"/>
              <a:endCxn id="15394" idx="0"/>
            </p:cNvCxnSpPr>
            <p:nvPr/>
          </p:nvCxnSpPr>
          <p:spPr bwMode="auto">
            <a:xfrm flipH="1">
              <a:off x="793" y="2163"/>
              <a:ext cx="2" cy="7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5391" name="AutoShape 19"/>
            <p:cNvCxnSpPr>
              <a:cxnSpLocks noChangeShapeType="1"/>
              <a:stCxn id="15394" idx="2"/>
              <a:endCxn id="15388" idx="4"/>
            </p:cNvCxnSpPr>
            <p:nvPr/>
          </p:nvCxnSpPr>
          <p:spPr bwMode="auto">
            <a:xfrm rot="16200000" flipH="1">
              <a:off x="929" y="2504"/>
              <a:ext cx="90" cy="36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  <p:grpSp>
        <p:nvGrpSpPr>
          <p:cNvPr id="15368" name="Group 20"/>
          <p:cNvGrpSpPr>
            <a:grpSpLocks/>
          </p:cNvGrpSpPr>
          <p:nvPr/>
        </p:nvGrpSpPr>
        <p:grpSpPr bwMode="auto">
          <a:xfrm>
            <a:off x="379413" y="5049838"/>
            <a:ext cx="1574800" cy="1046162"/>
            <a:chOff x="239" y="3181"/>
            <a:chExt cx="992" cy="659"/>
          </a:xfrm>
        </p:grpSpPr>
        <p:grpSp>
          <p:nvGrpSpPr>
            <p:cNvPr id="15376" name="Group 21"/>
            <p:cNvGrpSpPr>
              <a:grpSpLocks/>
            </p:cNvGrpSpPr>
            <p:nvPr/>
          </p:nvGrpSpPr>
          <p:grpSpPr bwMode="auto">
            <a:xfrm>
              <a:off x="239" y="3312"/>
              <a:ext cx="750" cy="404"/>
              <a:chOff x="210" y="2566"/>
              <a:chExt cx="750" cy="404"/>
            </a:xfrm>
          </p:grpSpPr>
          <p:sp>
            <p:nvSpPr>
              <p:cNvPr id="15381" name="Text Box 22"/>
              <p:cNvSpPr txBox="1">
                <a:spLocks noChangeArrowheads="1"/>
              </p:cNvSpPr>
              <p:nvPr/>
            </p:nvSpPr>
            <p:spPr bwMode="auto">
              <a:xfrm>
                <a:off x="210" y="2630"/>
                <a:ext cx="39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5382" name="Oval 23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3" name="Text Box 24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5384" name="Text Box 25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sp>
          <p:nvSpPr>
            <p:cNvPr id="15377" name="Oval 26"/>
            <p:cNvSpPr>
              <a:spLocks noChangeArrowheads="1"/>
            </p:cNvSpPr>
            <p:nvPr/>
          </p:nvSpPr>
          <p:spPr bwMode="auto">
            <a:xfrm rot="5400000">
              <a:off x="1149" y="318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8" name="Oval 27"/>
            <p:cNvSpPr>
              <a:spLocks noChangeArrowheads="1"/>
            </p:cNvSpPr>
            <p:nvPr/>
          </p:nvSpPr>
          <p:spPr bwMode="auto">
            <a:xfrm rot="5400000">
              <a:off x="1151" y="376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5379" name="AutoShape 28"/>
            <p:cNvCxnSpPr>
              <a:cxnSpLocks noChangeShapeType="1"/>
              <a:stCxn id="15378" idx="4"/>
              <a:endCxn id="15383" idx="2"/>
            </p:cNvCxnSpPr>
            <p:nvPr/>
          </p:nvCxnSpPr>
          <p:spPr bwMode="auto">
            <a:xfrm rot="10800000">
              <a:off x="822" y="3716"/>
              <a:ext cx="334" cy="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5380" name="AutoShape 29"/>
            <p:cNvCxnSpPr>
              <a:cxnSpLocks noChangeShapeType="1"/>
              <a:stCxn id="15377" idx="4"/>
              <a:endCxn id="15383" idx="0"/>
            </p:cNvCxnSpPr>
            <p:nvPr/>
          </p:nvCxnSpPr>
          <p:spPr bwMode="auto">
            <a:xfrm rot="10800000" flipV="1">
              <a:off x="822" y="3223"/>
              <a:ext cx="332" cy="8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  <p:sp>
        <p:nvSpPr>
          <p:cNvPr id="15369" name="AutoShape 30"/>
          <p:cNvSpPr>
            <a:spLocks noChangeArrowheads="1"/>
          </p:cNvSpPr>
          <p:nvPr/>
        </p:nvSpPr>
        <p:spPr bwMode="auto">
          <a:xfrm>
            <a:off x="1487488" y="4419600"/>
            <a:ext cx="265112" cy="457200"/>
          </a:xfrm>
          <a:prstGeom prst="downArrow">
            <a:avLst>
              <a:gd name="adj1" fmla="val 50000"/>
              <a:gd name="adj2" fmla="val 43114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5370" name="Text Box 31"/>
          <p:cNvSpPr txBox="1">
            <a:spLocks noChangeArrowheads="1"/>
          </p:cNvSpPr>
          <p:nvPr/>
        </p:nvSpPr>
        <p:spPr bwMode="auto">
          <a:xfrm>
            <a:off x="4419600" y="1828800"/>
            <a:ext cx="4191000" cy="175260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Write voltages in phasor notation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Convert phasor voltages from polar to rectangular form (see Appendix A)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Combine voltages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Convert rectangular back to polar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Convert from phasor to time domain</a:t>
            </a:r>
          </a:p>
        </p:txBody>
      </p:sp>
      <p:graphicFrame>
        <p:nvGraphicFramePr>
          <p:cNvPr id="15362" name="Object 32"/>
          <p:cNvGraphicFramePr>
            <a:graphicFrameLocks noChangeAspect="1"/>
          </p:cNvGraphicFramePr>
          <p:nvPr>
            <p:ph sz="quarter" idx="3"/>
          </p:nvPr>
        </p:nvGraphicFramePr>
        <p:xfrm>
          <a:off x="3200400" y="3756025"/>
          <a:ext cx="3200400" cy="1425575"/>
        </p:xfrm>
        <a:graphic>
          <a:graphicData uri="http://schemas.openxmlformats.org/presentationml/2006/ole">
            <p:oleObj spid="_x0000_s15362" name="Equation" r:id="rId3" imgW="1879560" imgH="838080" progId="Equation.3">
              <p:embed/>
            </p:oleObj>
          </a:graphicData>
        </a:graphic>
      </p:graphicFrame>
      <p:sp>
        <p:nvSpPr>
          <p:cNvPr id="15371" name="Oval 33"/>
          <p:cNvSpPr>
            <a:spLocks noChangeArrowheads="1"/>
          </p:cNvSpPr>
          <p:nvPr/>
        </p:nvSpPr>
        <p:spPr bwMode="auto">
          <a:xfrm>
            <a:off x="5257800" y="4597400"/>
            <a:ext cx="609600" cy="411163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Text Box 34"/>
          <p:cNvSpPr txBox="1">
            <a:spLocks noChangeArrowheads="1"/>
          </p:cNvSpPr>
          <p:nvPr/>
        </p:nvSpPr>
        <p:spPr bwMode="auto">
          <a:xfrm>
            <a:off x="4776788" y="5678488"/>
            <a:ext cx="1506537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Bring </a:t>
            </a:r>
            <a:r>
              <a:rPr lang="el-GR" b="1">
                <a:cs typeface="Times New Roman" pitchFamily="18" charset="0"/>
              </a:rPr>
              <a:t>ω</a:t>
            </a:r>
            <a:r>
              <a:rPr lang="en-US" b="1">
                <a:cs typeface="Times New Roman" pitchFamily="18" charset="0"/>
              </a:rPr>
              <a:t>t</a:t>
            </a:r>
            <a:r>
              <a:rPr lang="en-US">
                <a:cs typeface="Times New Roman" pitchFamily="18" charset="0"/>
              </a:rPr>
              <a:t> back</a:t>
            </a:r>
            <a:endParaRPr lang="el-GR">
              <a:cs typeface="Times New Roman" pitchFamily="18" charset="0"/>
            </a:endParaRPr>
          </a:p>
        </p:txBody>
      </p:sp>
      <p:sp>
        <p:nvSpPr>
          <p:cNvPr id="15373" name="Line 35"/>
          <p:cNvSpPr>
            <a:spLocks noChangeShapeType="1"/>
          </p:cNvSpPr>
          <p:nvPr/>
        </p:nvSpPr>
        <p:spPr bwMode="auto">
          <a:xfrm flipV="1">
            <a:off x="5410200" y="5008563"/>
            <a:ext cx="76200" cy="669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Text Box 36"/>
          <p:cNvSpPr txBox="1">
            <a:spLocks noChangeArrowheads="1"/>
          </p:cNvSpPr>
          <p:nvPr/>
        </p:nvSpPr>
        <p:spPr bwMode="auto">
          <a:xfrm>
            <a:off x="6575425" y="3827463"/>
            <a:ext cx="2416175" cy="175260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the answer is </a:t>
            </a:r>
            <a:r>
              <a:rPr lang="en-US" b="1"/>
              <a:t>NOT</a:t>
            </a:r>
            <a:r>
              <a:rPr lang="en-US"/>
              <a:t> simply the addition of the amplitudes of </a:t>
            </a:r>
            <a:r>
              <a:rPr lang="en-US" b="1"/>
              <a:t>v</a:t>
            </a:r>
            <a:r>
              <a:rPr lang="en-US" b="1" baseline="-25000"/>
              <a:t>1</a:t>
            </a:r>
            <a:r>
              <a:rPr lang="en-US" b="1"/>
              <a:t>(t)</a:t>
            </a:r>
            <a:r>
              <a:rPr lang="en-US"/>
              <a:t> and </a:t>
            </a:r>
            <a:r>
              <a:rPr lang="en-US" b="1"/>
              <a:t>v</a:t>
            </a:r>
            <a:r>
              <a:rPr lang="en-US" b="1" baseline="-25000"/>
              <a:t>2</a:t>
            </a:r>
            <a:r>
              <a:rPr lang="en-US" b="1"/>
              <a:t>(t)</a:t>
            </a:r>
            <a:r>
              <a:rPr lang="en-US"/>
              <a:t> (i.e. 15 + 15), and the addition of their phases (i.e. </a:t>
            </a:r>
            <a:r>
              <a:rPr lang="el-GR">
                <a:cs typeface="Times New Roman" pitchFamily="18" charset="0"/>
              </a:rPr>
              <a:t>π</a:t>
            </a:r>
            <a:r>
              <a:rPr lang="en-US">
                <a:cs typeface="Times New Roman" pitchFamily="18" charset="0"/>
              </a:rPr>
              <a:t>/4 + </a:t>
            </a:r>
            <a:r>
              <a:rPr lang="el-GR"/>
              <a:t>π</a:t>
            </a:r>
            <a:r>
              <a:rPr lang="en-US"/>
              <a:t>/12)</a:t>
            </a:r>
            <a:endParaRPr lang="el-GR"/>
          </a:p>
        </p:txBody>
      </p:sp>
      <p:sp>
        <p:nvSpPr>
          <p:cNvPr id="15375" name="Rectangle 38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1104900"/>
          </a:xfrm>
          <a:noFill/>
        </p:spPr>
        <p:txBody>
          <a:bodyPr/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4"/>
            </a:pPr>
            <a:r>
              <a:rPr lang="en-US" sz="2000" smtClean="0"/>
              <a:t> compute the phasor voltage for the equivalent voltage </a:t>
            </a:r>
            <a:r>
              <a:rPr lang="en-US" sz="2000" b="1" smtClean="0"/>
              <a:t>v</a:t>
            </a:r>
            <a:r>
              <a:rPr lang="en-US" sz="2000" b="1" baseline="-25000" smtClean="0"/>
              <a:t>s</a:t>
            </a:r>
            <a:r>
              <a:rPr lang="en-US" sz="2000" b="1" smtClean="0"/>
              <a:t>(t)</a:t>
            </a:r>
          </a:p>
          <a:p>
            <a:pPr marL="838200" lvl="1" indent="-381000"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/>
              <a:t>v</a:t>
            </a:r>
            <a:r>
              <a:rPr lang="en-US" sz="1800" b="1" baseline="-25000" smtClean="0"/>
              <a:t>1</a:t>
            </a:r>
            <a:r>
              <a:rPr lang="en-US" sz="1800" b="1" smtClean="0"/>
              <a:t>(t) = 15cos(377t+</a:t>
            </a:r>
            <a:r>
              <a:rPr lang="el-GR" sz="1800" b="1" smtClean="0"/>
              <a:t>π</a:t>
            </a:r>
            <a:r>
              <a:rPr lang="en-US" sz="1800" b="1" smtClean="0"/>
              <a:t>/4)</a:t>
            </a:r>
          </a:p>
          <a:p>
            <a:pPr marL="838200" lvl="1" indent="-381000"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/>
              <a:t>v</a:t>
            </a:r>
            <a:r>
              <a:rPr lang="en-US" sz="1800" b="1" baseline="-25000" smtClean="0"/>
              <a:t>2</a:t>
            </a:r>
            <a:r>
              <a:rPr lang="en-US" sz="1800" b="1" smtClean="0"/>
              <a:t>(t) = 15cos(377t+</a:t>
            </a:r>
            <a:r>
              <a:rPr lang="el-GR" sz="1800" b="1" smtClean="0"/>
              <a:t>π</a:t>
            </a:r>
            <a:r>
              <a:rPr lang="en-US" sz="1800" b="1" smtClean="0"/>
              <a:t>/12)</a:t>
            </a:r>
            <a:endParaRPr lang="el-GR" sz="1800" b="1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638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1638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5488975-B8E2-49FE-B4D2-8ED20A164786}" type="slidenum">
              <a:rPr lang="en-US" smtClean="0"/>
              <a:pPr lvl="1"/>
              <a:t>24</a:t>
            </a:fld>
            <a:endParaRPr lang="en-US" smtClean="0"/>
          </a:p>
        </p:txBody>
      </p:sp>
      <p:sp>
        <p:nvSpPr>
          <p:cNvPr id="163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Phasors</a:t>
            </a:r>
          </a:p>
        </p:txBody>
      </p:sp>
      <p:grpSp>
        <p:nvGrpSpPr>
          <p:cNvPr id="16391" name="Group 4"/>
          <p:cNvGrpSpPr>
            <a:grpSpLocks/>
          </p:cNvGrpSpPr>
          <p:nvPr/>
        </p:nvGrpSpPr>
        <p:grpSpPr bwMode="auto">
          <a:xfrm>
            <a:off x="323850" y="2438400"/>
            <a:ext cx="1627188" cy="1787525"/>
            <a:chOff x="204" y="1645"/>
            <a:chExt cx="1025" cy="1126"/>
          </a:xfrm>
        </p:grpSpPr>
        <p:cxnSp>
          <p:nvCxnSpPr>
            <p:cNvPr id="16417" name="AutoShape 5"/>
            <p:cNvCxnSpPr>
              <a:cxnSpLocks noChangeShapeType="1"/>
              <a:stCxn id="16430" idx="0"/>
              <a:endCxn id="16419" idx="4"/>
            </p:cNvCxnSpPr>
            <p:nvPr/>
          </p:nvCxnSpPr>
          <p:spPr bwMode="auto">
            <a:xfrm rot="-5400000">
              <a:off x="939" y="1543"/>
              <a:ext cx="72" cy="35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16418" name="Group 6"/>
            <p:cNvGrpSpPr>
              <a:grpSpLocks/>
            </p:cNvGrpSpPr>
            <p:nvPr/>
          </p:nvGrpSpPr>
          <p:grpSpPr bwMode="auto">
            <a:xfrm>
              <a:off x="206" y="1759"/>
              <a:ext cx="756" cy="404"/>
              <a:chOff x="204" y="2566"/>
              <a:chExt cx="756" cy="404"/>
            </a:xfrm>
          </p:grpSpPr>
          <p:sp>
            <p:nvSpPr>
              <p:cNvPr id="16428" name="Text Box 7"/>
              <p:cNvSpPr txBox="1">
                <a:spLocks noChangeArrowheads="1"/>
              </p:cNvSpPr>
              <p:nvPr/>
            </p:nvSpPr>
            <p:spPr bwMode="auto">
              <a:xfrm>
                <a:off x="204" y="2630"/>
                <a:ext cx="40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1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6429" name="Oval 8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0" name="Text Box 9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6431" name="Text Box 10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sp>
          <p:nvSpPr>
            <p:cNvPr id="16419" name="Oval 11"/>
            <p:cNvSpPr>
              <a:spLocks noChangeArrowheads="1"/>
            </p:cNvSpPr>
            <p:nvPr/>
          </p:nvSpPr>
          <p:spPr bwMode="auto">
            <a:xfrm rot="5400000">
              <a:off x="1149" y="164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0" name="Oval 12"/>
            <p:cNvSpPr>
              <a:spLocks noChangeArrowheads="1"/>
            </p:cNvSpPr>
            <p:nvPr/>
          </p:nvSpPr>
          <p:spPr bwMode="auto">
            <a:xfrm rot="5400000">
              <a:off x="1149" y="269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21" name="Group 13"/>
            <p:cNvGrpSpPr>
              <a:grpSpLocks/>
            </p:cNvGrpSpPr>
            <p:nvPr/>
          </p:nvGrpSpPr>
          <p:grpSpPr bwMode="auto">
            <a:xfrm>
              <a:off x="204" y="2236"/>
              <a:ext cx="756" cy="404"/>
              <a:chOff x="204" y="2566"/>
              <a:chExt cx="756" cy="404"/>
            </a:xfrm>
          </p:grpSpPr>
          <p:sp>
            <p:nvSpPr>
              <p:cNvPr id="16424" name="Text Box 14"/>
              <p:cNvSpPr txBox="1">
                <a:spLocks noChangeArrowheads="1"/>
              </p:cNvSpPr>
              <p:nvPr/>
            </p:nvSpPr>
            <p:spPr bwMode="auto">
              <a:xfrm>
                <a:off x="204" y="2630"/>
                <a:ext cx="40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2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6425" name="Oval 15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6" name="Text Box 16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6427" name="Text Box 17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cxnSp>
          <p:nvCxnSpPr>
            <p:cNvPr id="16422" name="AutoShape 18"/>
            <p:cNvCxnSpPr>
              <a:cxnSpLocks noChangeShapeType="1"/>
              <a:stCxn id="16430" idx="2"/>
              <a:endCxn id="16426" idx="0"/>
            </p:cNvCxnSpPr>
            <p:nvPr/>
          </p:nvCxnSpPr>
          <p:spPr bwMode="auto">
            <a:xfrm flipH="1">
              <a:off x="793" y="2163"/>
              <a:ext cx="2" cy="7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6423" name="AutoShape 19"/>
            <p:cNvCxnSpPr>
              <a:cxnSpLocks noChangeShapeType="1"/>
              <a:stCxn id="16426" idx="2"/>
              <a:endCxn id="16420" idx="4"/>
            </p:cNvCxnSpPr>
            <p:nvPr/>
          </p:nvCxnSpPr>
          <p:spPr bwMode="auto">
            <a:xfrm rot="16200000" flipH="1">
              <a:off x="929" y="2504"/>
              <a:ext cx="90" cy="36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  <p:grpSp>
        <p:nvGrpSpPr>
          <p:cNvPr id="16392" name="Group 20"/>
          <p:cNvGrpSpPr>
            <a:grpSpLocks/>
          </p:cNvGrpSpPr>
          <p:nvPr/>
        </p:nvGrpSpPr>
        <p:grpSpPr bwMode="auto">
          <a:xfrm>
            <a:off x="379413" y="5049838"/>
            <a:ext cx="1574800" cy="1046162"/>
            <a:chOff x="239" y="3181"/>
            <a:chExt cx="992" cy="659"/>
          </a:xfrm>
        </p:grpSpPr>
        <p:grpSp>
          <p:nvGrpSpPr>
            <p:cNvPr id="16408" name="Group 21"/>
            <p:cNvGrpSpPr>
              <a:grpSpLocks/>
            </p:cNvGrpSpPr>
            <p:nvPr/>
          </p:nvGrpSpPr>
          <p:grpSpPr bwMode="auto">
            <a:xfrm>
              <a:off x="239" y="3312"/>
              <a:ext cx="750" cy="404"/>
              <a:chOff x="210" y="2566"/>
              <a:chExt cx="750" cy="404"/>
            </a:xfrm>
          </p:grpSpPr>
          <p:sp>
            <p:nvSpPr>
              <p:cNvPr id="16413" name="Text Box 22"/>
              <p:cNvSpPr txBox="1">
                <a:spLocks noChangeArrowheads="1"/>
              </p:cNvSpPr>
              <p:nvPr/>
            </p:nvSpPr>
            <p:spPr bwMode="auto">
              <a:xfrm>
                <a:off x="210" y="2630"/>
                <a:ext cx="39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(t)</a:t>
                </a:r>
              </a:p>
            </p:txBody>
          </p:sp>
          <p:sp>
            <p:nvSpPr>
              <p:cNvPr id="16414" name="Oval 23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5" name="Text Box 24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6416" name="Text Box 25"/>
              <p:cNvSpPr txBox="1">
                <a:spLocks noChangeArrowheads="1"/>
              </p:cNvSpPr>
              <p:nvPr/>
            </p:nvSpPr>
            <p:spPr bwMode="auto">
              <a:xfrm>
                <a:off x="696" y="2657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sp>
          <p:nvSpPr>
            <p:cNvPr id="16409" name="Oval 26"/>
            <p:cNvSpPr>
              <a:spLocks noChangeArrowheads="1"/>
            </p:cNvSpPr>
            <p:nvPr/>
          </p:nvSpPr>
          <p:spPr bwMode="auto">
            <a:xfrm rot="5400000">
              <a:off x="1149" y="318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0" name="Oval 27"/>
            <p:cNvSpPr>
              <a:spLocks noChangeArrowheads="1"/>
            </p:cNvSpPr>
            <p:nvPr/>
          </p:nvSpPr>
          <p:spPr bwMode="auto">
            <a:xfrm rot="5400000">
              <a:off x="1151" y="376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6411" name="AutoShape 28"/>
            <p:cNvCxnSpPr>
              <a:cxnSpLocks noChangeShapeType="1"/>
              <a:stCxn id="16410" idx="4"/>
              <a:endCxn id="16415" idx="2"/>
            </p:cNvCxnSpPr>
            <p:nvPr/>
          </p:nvCxnSpPr>
          <p:spPr bwMode="auto">
            <a:xfrm rot="10800000">
              <a:off x="822" y="3716"/>
              <a:ext cx="334" cy="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6412" name="AutoShape 29"/>
            <p:cNvCxnSpPr>
              <a:cxnSpLocks noChangeShapeType="1"/>
              <a:stCxn id="16409" idx="4"/>
              <a:endCxn id="16415" idx="0"/>
            </p:cNvCxnSpPr>
            <p:nvPr/>
          </p:nvCxnSpPr>
          <p:spPr bwMode="auto">
            <a:xfrm rot="10800000" flipV="1">
              <a:off x="822" y="3223"/>
              <a:ext cx="332" cy="8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  <p:sp>
        <p:nvSpPr>
          <p:cNvPr id="16393" name="AutoShape 30"/>
          <p:cNvSpPr>
            <a:spLocks noChangeArrowheads="1"/>
          </p:cNvSpPr>
          <p:nvPr/>
        </p:nvSpPr>
        <p:spPr bwMode="auto">
          <a:xfrm>
            <a:off x="1487488" y="4419600"/>
            <a:ext cx="265112" cy="457200"/>
          </a:xfrm>
          <a:prstGeom prst="downArrow">
            <a:avLst>
              <a:gd name="adj1" fmla="val 50000"/>
              <a:gd name="adj2" fmla="val 43114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vert="eaVert" wrap="none" anchor="ctr"/>
          <a:lstStyle/>
          <a:p>
            <a:endParaRPr lang="en-US"/>
          </a:p>
        </p:txBody>
      </p:sp>
      <p:graphicFrame>
        <p:nvGraphicFramePr>
          <p:cNvPr id="16386" name="Object 31"/>
          <p:cNvGraphicFramePr>
            <a:graphicFrameLocks noChangeAspect="1"/>
          </p:cNvGraphicFramePr>
          <p:nvPr>
            <p:ph sz="quarter" idx="3"/>
          </p:nvPr>
        </p:nvGraphicFramePr>
        <p:xfrm>
          <a:off x="3048000" y="4060825"/>
          <a:ext cx="3200400" cy="1425575"/>
        </p:xfrm>
        <a:graphic>
          <a:graphicData uri="http://schemas.openxmlformats.org/presentationml/2006/ole">
            <p:oleObj spid="_x0000_s16386" name="Equation" r:id="rId3" imgW="1879560" imgH="838080" progId="Equation.3">
              <p:embed/>
            </p:oleObj>
          </a:graphicData>
        </a:graphic>
      </p:graphicFrame>
      <p:grpSp>
        <p:nvGrpSpPr>
          <p:cNvPr id="16394" name="Group 32"/>
          <p:cNvGrpSpPr>
            <a:grpSpLocks/>
          </p:cNvGrpSpPr>
          <p:nvPr/>
        </p:nvGrpSpPr>
        <p:grpSpPr bwMode="auto">
          <a:xfrm>
            <a:off x="6376988" y="3962400"/>
            <a:ext cx="2386012" cy="1663700"/>
            <a:chOff x="4017" y="2496"/>
            <a:chExt cx="1503" cy="1048"/>
          </a:xfrm>
        </p:grpSpPr>
        <p:sp>
          <p:nvSpPr>
            <p:cNvPr id="16396" name="Line 33"/>
            <p:cNvSpPr>
              <a:spLocks noChangeShapeType="1"/>
            </p:cNvSpPr>
            <p:nvPr/>
          </p:nvSpPr>
          <p:spPr bwMode="auto">
            <a:xfrm flipV="1">
              <a:off x="4515" y="2545"/>
              <a:ext cx="0" cy="9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7" name="Line 34"/>
            <p:cNvSpPr>
              <a:spLocks noChangeShapeType="1"/>
            </p:cNvSpPr>
            <p:nvPr/>
          </p:nvSpPr>
          <p:spPr bwMode="auto">
            <a:xfrm>
              <a:off x="4323" y="3313"/>
              <a:ext cx="10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Text Box 35"/>
            <p:cNvSpPr txBox="1">
              <a:spLocks noChangeArrowheads="1"/>
            </p:cNvSpPr>
            <p:nvPr/>
          </p:nvSpPr>
          <p:spPr bwMode="auto">
            <a:xfrm>
              <a:off x="5236" y="3073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Re</a:t>
              </a:r>
            </a:p>
          </p:txBody>
        </p:sp>
        <p:sp>
          <p:nvSpPr>
            <p:cNvPr id="16399" name="Text Box 36"/>
            <p:cNvSpPr txBox="1">
              <a:spLocks noChangeArrowheads="1"/>
            </p:cNvSpPr>
            <p:nvPr/>
          </p:nvSpPr>
          <p:spPr bwMode="auto">
            <a:xfrm>
              <a:off x="4555" y="2496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Im</a:t>
              </a:r>
            </a:p>
          </p:txBody>
        </p:sp>
        <p:sp>
          <p:nvSpPr>
            <p:cNvPr id="16400" name="Line 37"/>
            <p:cNvSpPr>
              <a:spLocks noChangeShapeType="1"/>
            </p:cNvSpPr>
            <p:nvPr/>
          </p:nvSpPr>
          <p:spPr bwMode="auto">
            <a:xfrm>
              <a:off x="4515" y="3313"/>
              <a:ext cx="518" cy="0"/>
            </a:xfrm>
            <a:prstGeom prst="line">
              <a:avLst/>
            </a:prstGeom>
            <a:noFill/>
            <a:ln w="28575">
              <a:solidFill>
                <a:srgbClr val="333333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1" name="Text Box 38"/>
            <p:cNvSpPr txBox="1">
              <a:spLocks noChangeArrowheads="1"/>
            </p:cNvSpPr>
            <p:nvPr/>
          </p:nvSpPr>
          <p:spPr bwMode="auto">
            <a:xfrm>
              <a:off x="4017" y="2936"/>
              <a:ext cx="44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14.49</a:t>
              </a:r>
            </a:p>
          </p:txBody>
        </p:sp>
        <p:sp>
          <p:nvSpPr>
            <p:cNvPr id="16402" name="Line 39"/>
            <p:cNvSpPr>
              <a:spLocks noChangeShapeType="1"/>
            </p:cNvSpPr>
            <p:nvPr/>
          </p:nvSpPr>
          <p:spPr bwMode="auto">
            <a:xfrm flipV="1">
              <a:off x="4515" y="3088"/>
              <a:ext cx="0" cy="222"/>
            </a:xfrm>
            <a:prstGeom prst="line">
              <a:avLst/>
            </a:prstGeom>
            <a:noFill/>
            <a:ln w="38100">
              <a:solidFill>
                <a:srgbClr val="333333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3" name="Arc 40"/>
            <p:cNvSpPr>
              <a:spLocks/>
            </p:cNvSpPr>
            <p:nvPr/>
          </p:nvSpPr>
          <p:spPr bwMode="auto">
            <a:xfrm>
              <a:off x="4515" y="3262"/>
              <a:ext cx="138" cy="50"/>
            </a:xfrm>
            <a:custGeom>
              <a:avLst/>
              <a:gdLst>
                <a:gd name="T0" fmla="*/ 0 w 21600"/>
                <a:gd name="T1" fmla="*/ 0 h 7508"/>
                <a:gd name="T2" fmla="*/ 0 w 21600"/>
                <a:gd name="T3" fmla="*/ 0 h 7508"/>
                <a:gd name="T4" fmla="*/ 0 w 21600"/>
                <a:gd name="T5" fmla="*/ 0 h 7508"/>
                <a:gd name="T6" fmla="*/ 0 60000 65536"/>
                <a:gd name="T7" fmla="*/ 0 60000 65536"/>
                <a:gd name="T8" fmla="*/ 0 60000 65536"/>
                <a:gd name="T9" fmla="*/ 0 w 21600"/>
                <a:gd name="T10" fmla="*/ 0 h 7508"/>
                <a:gd name="T11" fmla="*/ 21600 w 21600"/>
                <a:gd name="T12" fmla="*/ 7508 h 75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7508" fill="none" extrusionOk="0">
                  <a:moveTo>
                    <a:pt x="20253" y="-1"/>
                  </a:moveTo>
                  <a:cubicBezTo>
                    <a:pt x="21143" y="2402"/>
                    <a:pt x="21600" y="4945"/>
                    <a:pt x="21600" y="7508"/>
                  </a:cubicBezTo>
                </a:path>
                <a:path w="21600" h="7508" stroke="0" extrusionOk="0">
                  <a:moveTo>
                    <a:pt x="20253" y="-1"/>
                  </a:moveTo>
                  <a:cubicBezTo>
                    <a:pt x="21143" y="2402"/>
                    <a:pt x="21600" y="4945"/>
                    <a:pt x="21600" y="7508"/>
                  </a:cubicBezTo>
                  <a:lnTo>
                    <a:pt x="0" y="7508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" name="Text Box 41"/>
            <p:cNvSpPr txBox="1">
              <a:spLocks noChangeArrowheads="1"/>
            </p:cNvSpPr>
            <p:nvPr/>
          </p:nvSpPr>
          <p:spPr bwMode="auto">
            <a:xfrm>
              <a:off x="4583" y="2884"/>
              <a:ext cx="30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l-GR">
                  <a:cs typeface="Times New Roman" pitchFamily="18" charset="0"/>
                </a:rPr>
                <a:t>π</a:t>
              </a:r>
              <a:r>
                <a:rPr lang="en-US">
                  <a:cs typeface="Times New Roman" pitchFamily="18" charset="0"/>
                </a:rPr>
                <a:t>/6</a:t>
              </a:r>
              <a:endParaRPr lang="el-GR">
                <a:cs typeface="Times New Roman" pitchFamily="18" charset="0"/>
              </a:endParaRPr>
            </a:p>
          </p:txBody>
        </p:sp>
        <p:sp>
          <p:nvSpPr>
            <p:cNvPr id="16405" name="Text Box 42"/>
            <p:cNvSpPr txBox="1">
              <a:spLocks noChangeArrowheads="1"/>
            </p:cNvSpPr>
            <p:nvPr/>
          </p:nvSpPr>
          <p:spPr bwMode="auto">
            <a:xfrm>
              <a:off x="4847" y="3313"/>
              <a:ext cx="44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25.10</a:t>
              </a:r>
            </a:p>
          </p:txBody>
        </p:sp>
        <p:sp>
          <p:nvSpPr>
            <p:cNvPr id="16406" name="Line 43"/>
            <p:cNvSpPr>
              <a:spLocks noChangeShapeType="1"/>
            </p:cNvSpPr>
            <p:nvPr/>
          </p:nvSpPr>
          <p:spPr bwMode="auto">
            <a:xfrm flipV="1">
              <a:off x="4510" y="3164"/>
              <a:ext cx="513" cy="14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7" name="Text Box 44"/>
            <p:cNvSpPr txBox="1">
              <a:spLocks noChangeArrowheads="1"/>
            </p:cNvSpPr>
            <p:nvPr/>
          </p:nvSpPr>
          <p:spPr bwMode="auto">
            <a:xfrm>
              <a:off x="4896" y="2897"/>
              <a:ext cx="52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Vs(j</a:t>
              </a:r>
              <a:r>
                <a:rPr lang="el-GR" b="1">
                  <a:cs typeface="Times New Roman" pitchFamily="18" charset="0"/>
                </a:rPr>
                <a:t>ω</a:t>
              </a:r>
              <a:r>
                <a:rPr lang="en-US"/>
                <a:t>)</a:t>
              </a:r>
            </a:p>
          </p:txBody>
        </p:sp>
      </p:grpSp>
      <p:sp>
        <p:nvSpPr>
          <p:cNvPr id="16395" name="Rectangle 46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1104900"/>
          </a:xfrm>
          <a:noFill/>
        </p:spPr>
        <p:txBody>
          <a:bodyPr/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4"/>
            </a:pPr>
            <a:r>
              <a:rPr lang="en-US" sz="2000" smtClean="0"/>
              <a:t> compute the phasor voltage for the equivalent voltage </a:t>
            </a:r>
            <a:r>
              <a:rPr lang="en-US" sz="2000" b="1" smtClean="0"/>
              <a:t>v</a:t>
            </a:r>
            <a:r>
              <a:rPr lang="en-US" sz="2000" b="1" baseline="-25000" smtClean="0"/>
              <a:t>s</a:t>
            </a:r>
            <a:r>
              <a:rPr lang="en-US" sz="2000" b="1" smtClean="0"/>
              <a:t>(t)</a:t>
            </a:r>
          </a:p>
          <a:p>
            <a:pPr marL="838200" lvl="1" indent="-381000"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/>
              <a:t>v</a:t>
            </a:r>
            <a:r>
              <a:rPr lang="en-US" sz="1800" b="1" baseline="-25000" smtClean="0"/>
              <a:t>1</a:t>
            </a:r>
            <a:r>
              <a:rPr lang="en-US" sz="1800" b="1" smtClean="0"/>
              <a:t>(t) = 15cos(377t+</a:t>
            </a:r>
            <a:r>
              <a:rPr lang="el-GR" sz="1800" b="1" smtClean="0"/>
              <a:t>π</a:t>
            </a:r>
            <a:r>
              <a:rPr lang="en-US" sz="1800" b="1" smtClean="0"/>
              <a:t>/4)</a:t>
            </a:r>
          </a:p>
          <a:p>
            <a:pPr marL="838200" lvl="1" indent="-381000"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/>
              <a:t>v</a:t>
            </a:r>
            <a:r>
              <a:rPr lang="en-US" sz="1800" b="1" baseline="-25000" smtClean="0"/>
              <a:t>2</a:t>
            </a:r>
            <a:r>
              <a:rPr lang="en-US" sz="1800" b="1" smtClean="0"/>
              <a:t>(t) = 15cos(377t+</a:t>
            </a:r>
            <a:r>
              <a:rPr lang="el-GR" sz="1800" b="1" smtClean="0"/>
              <a:t>π</a:t>
            </a:r>
            <a:r>
              <a:rPr lang="en-US" sz="1800" b="1" smtClean="0"/>
              <a:t>/12)</a:t>
            </a:r>
            <a:endParaRPr lang="el-GR" sz="1800" b="1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26E651D-C89D-4A46-B73B-5595B8E21D56}" type="slidenum">
              <a:rPr lang="en-US" smtClean="0"/>
              <a:pPr lvl="1"/>
              <a:t>25</a:t>
            </a:fld>
            <a:endParaRPr lang="en-US" smtClean="0"/>
          </a:p>
        </p:txBody>
      </p:sp>
      <p:sp>
        <p:nvSpPr>
          <p:cNvPr id="71685" name="Rectangle 2"/>
          <p:cNvSpPr>
            <a:spLocks noChangeArrowheads="1"/>
          </p:cNvSpPr>
          <p:nvPr/>
        </p:nvSpPr>
        <p:spPr bwMode="auto">
          <a:xfrm>
            <a:off x="3146425" y="4811713"/>
            <a:ext cx="2895600" cy="1371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Impedance</a:t>
            </a:r>
          </a:p>
        </p:txBody>
      </p:sp>
      <p:sp>
        <p:nvSpPr>
          <p:cNvPr id="7168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5621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u="sng" smtClean="0"/>
              <a:t>Impedance</a:t>
            </a:r>
            <a:r>
              <a:rPr lang="en-US" sz="2400" smtClean="0"/>
              <a:t>: complex resistance (has no physical significance)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000" smtClean="0"/>
              <a:t>will allow us to use network analysis methods such as node voltage, mesh current, etc.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000" smtClean="0"/>
              <a:t>Capacitors and inductors act as </a:t>
            </a:r>
            <a:r>
              <a:rPr lang="en-US" sz="2000" b="1" smtClean="0"/>
              <a:t>frequency-dependent</a:t>
            </a:r>
            <a:r>
              <a:rPr lang="en-US" sz="2000" smtClean="0"/>
              <a:t> resistors</a:t>
            </a:r>
          </a:p>
        </p:txBody>
      </p:sp>
      <p:grpSp>
        <p:nvGrpSpPr>
          <p:cNvPr id="71688" name="Group 5"/>
          <p:cNvGrpSpPr>
            <a:grpSpLocks/>
          </p:cNvGrpSpPr>
          <p:nvPr/>
        </p:nvGrpSpPr>
        <p:grpSpPr bwMode="auto">
          <a:xfrm>
            <a:off x="228600" y="2971800"/>
            <a:ext cx="2554288" cy="1433513"/>
            <a:chOff x="240" y="2025"/>
            <a:chExt cx="1609" cy="903"/>
          </a:xfrm>
        </p:grpSpPr>
        <p:grpSp>
          <p:nvGrpSpPr>
            <p:cNvPr id="71749" name="Group 6"/>
            <p:cNvGrpSpPr>
              <a:grpSpLocks/>
            </p:cNvGrpSpPr>
            <p:nvPr/>
          </p:nvGrpSpPr>
          <p:grpSpPr bwMode="auto">
            <a:xfrm>
              <a:off x="240" y="2269"/>
              <a:ext cx="1609" cy="659"/>
              <a:chOff x="423" y="2221"/>
              <a:chExt cx="1609" cy="659"/>
            </a:xfrm>
          </p:grpSpPr>
          <p:grpSp>
            <p:nvGrpSpPr>
              <p:cNvPr id="71752" name="Group 7"/>
              <p:cNvGrpSpPr>
                <a:grpSpLocks/>
              </p:cNvGrpSpPr>
              <p:nvPr/>
            </p:nvGrpSpPr>
            <p:grpSpPr bwMode="auto">
              <a:xfrm>
                <a:off x="423" y="2221"/>
                <a:ext cx="992" cy="659"/>
                <a:chOff x="239" y="3181"/>
                <a:chExt cx="992" cy="659"/>
              </a:xfrm>
            </p:grpSpPr>
            <p:grpSp>
              <p:nvGrpSpPr>
                <p:cNvPr id="71765" name="Group 8"/>
                <p:cNvGrpSpPr>
                  <a:grpSpLocks/>
                </p:cNvGrpSpPr>
                <p:nvPr/>
              </p:nvGrpSpPr>
              <p:grpSpPr bwMode="auto">
                <a:xfrm>
                  <a:off x="239" y="3312"/>
                  <a:ext cx="750" cy="404"/>
                  <a:chOff x="210" y="2566"/>
                  <a:chExt cx="750" cy="404"/>
                </a:xfrm>
              </p:grpSpPr>
              <p:sp>
                <p:nvSpPr>
                  <p:cNvPr id="71770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0" y="2630"/>
                    <a:ext cx="395" cy="250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="1"/>
                      <a:t>v</a:t>
                    </a:r>
                    <a:r>
                      <a:rPr lang="en-US" sz="2000" b="1" baseline="-25000"/>
                      <a:t>s</a:t>
                    </a:r>
                    <a:r>
                      <a:rPr lang="en-US" sz="2000" b="1"/>
                      <a:t>(t)</a:t>
                    </a:r>
                  </a:p>
                </p:txBody>
              </p:sp>
              <p:sp>
                <p:nvSpPr>
                  <p:cNvPr id="71771" name="Oval 10"/>
                  <p:cNvSpPr>
                    <a:spLocks noChangeArrowheads="1"/>
                  </p:cNvSpPr>
                  <p:nvPr/>
                </p:nvSpPr>
                <p:spPr bwMode="auto">
                  <a:xfrm>
                    <a:off x="628" y="2608"/>
                    <a:ext cx="332" cy="31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177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4" y="2566"/>
                    <a:ext cx="197" cy="40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+</a:t>
                    </a:r>
                  </a:p>
                  <a:p>
                    <a:r>
                      <a:rPr lang="en-US"/>
                      <a:t>–</a:t>
                    </a:r>
                  </a:p>
                </p:txBody>
              </p:sp>
              <p:sp>
                <p:nvSpPr>
                  <p:cNvPr id="71773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6" y="2657"/>
                    <a:ext cx="194" cy="231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~</a:t>
                    </a:r>
                  </a:p>
                </p:txBody>
              </p:sp>
            </p:grpSp>
            <p:sp>
              <p:nvSpPr>
                <p:cNvPr id="71766" name="Oval 13"/>
                <p:cNvSpPr>
                  <a:spLocks noChangeArrowheads="1"/>
                </p:cNvSpPr>
                <p:nvPr/>
              </p:nvSpPr>
              <p:spPr bwMode="auto">
                <a:xfrm rot="5400000">
                  <a:off x="1149" y="3184"/>
                  <a:ext cx="83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67" name="Oval 14"/>
                <p:cNvSpPr>
                  <a:spLocks noChangeArrowheads="1"/>
                </p:cNvSpPr>
                <p:nvPr/>
              </p:nvSpPr>
              <p:spPr bwMode="auto">
                <a:xfrm rot="5400000">
                  <a:off x="1151" y="3760"/>
                  <a:ext cx="83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cxnSp>
              <p:nvCxnSpPr>
                <p:cNvPr id="71768" name="AutoShape 15"/>
                <p:cNvCxnSpPr>
                  <a:cxnSpLocks noChangeShapeType="1"/>
                  <a:stCxn id="71767" idx="4"/>
                  <a:endCxn id="71772" idx="2"/>
                </p:cNvCxnSpPr>
                <p:nvPr/>
              </p:nvCxnSpPr>
              <p:spPr bwMode="auto">
                <a:xfrm rot="10800000">
                  <a:off x="822" y="3716"/>
                  <a:ext cx="334" cy="83"/>
                </a:xfrm>
                <a:prstGeom prst="bentConnector2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</p:cxnSp>
            <p:cxnSp>
              <p:nvCxnSpPr>
                <p:cNvPr id="71769" name="AutoShape 16"/>
                <p:cNvCxnSpPr>
                  <a:cxnSpLocks noChangeShapeType="1"/>
                  <a:stCxn id="71766" idx="4"/>
                  <a:endCxn id="71772" idx="0"/>
                </p:cNvCxnSpPr>
                <p:nvPr/>
              </p:nvCxnSpPr>
              <p:spPr bwMode="auto">
                <a:xfrm rot="10800000" flipV="1">
                  <a:off x="822" y="3223"/>
                  <a:ext cx="332" cy="89"/>
                </a:xfrm>
                <a:prstGeom prst="bentConnector2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</p:cxnSp>
          </p:grpSp>
          <p:grpSp>
            <p:nvGrpSpPr>
              <p:cNvPr id="71753" name="Group 17"/>
              <p:cNvGrpSpPr>
                <a:grpSpLocks/>
              </p:cNvGrpSpPr>
              <p:nvPr/>
            </p:nvGrpSpPr>
            <p:grpSpPr bwMode="auto">
              <a:xfrm>
                <a:off x="1536" y="2443"/>
                <a:ext cx="111" cy="216"/>
                <a:chOff x="1670" y="2765"/>
                <a:chExt cx="111" cy="216"/>
              </a:xfrm>
            </p:grpSpPr>
            <p:sp>
              <p:nvSpPr>
                <p:cNvPr id="71758" name="Line 18"/>
                <p:cNvSpPr>
                  <a:spLocks noChangeShapeType="1"/>
                </p:cNvSpPr>
                <p:nvPr/>
              </p:nvSpPr>
              <p:spPr bwMode="auto">
                <a:xfrm>
                  <a:off x="1718" y="2765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759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1670" y="2786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760" name="Line 20"/>
                <p:cNvSpPr>
                  <a:spLocks noChangeShapeType="1"/>
                </p:cNvSpPr>
                <p:nvPr/>
              </p:nvSpPr>
              <p:spPr bwMode="auto">
                <a:xfrm>
                  <a:off x="1670" y="2957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761" name="Line 21"/>
                <p:cNvSpPr>
                  <a:spLocks noChangeShapeType="1"/>
                </p:cNvSpPr>
                <p:nvPr/>
              </p:nvSpPr>
              <p:spPr bwMode="auto">
                <a:xfrm>
                  <a:off x="1673" y="2807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762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673" y="2852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763" name="Line 23"/>
                <p:cNvSpPr>
                  <a:spLocks noChangeShapeType="1"/>
                </p:cNvSpPr>
                <p:nvPr/>
              </p:nvSpPr>
              <p:spPr bwMode="auto">
                <a:xfrm>
                  <a:off x="1673" y="2879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764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1673" y="2924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71754" name="AutoShape 25"/>
              <p:cNvCxnSpPr>
                <a:cxnSpLocks noChangeShapeType="1"/>
                <a:stCxn id="71766" idx="0"/>
                <a:endCxn id="71758" idx="0"/>
              </p:cNvCxnSpPr>
              <p:nvPr/>
            </p:nvCxnSpPr>
            <p:spPr bwMode="auto">
              <a:xfrm>
                <a:off x="1415" y="2263"/>
                <a:ext cx="169" cy="180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71755" name="AutoShape 26"/>
              <p:cNvCxnSpPr>
                <a:cxnSpLocks noChangeShapeType="1"/>
                <a:stCxn id="71767" idx="0"/>
                <a:endCxn id="71760" idx="1"/>
              </p:cNvCxnSpPr>
              <p:nvPr/>
            </p:nvCxnSpPr>
            <p:spPr bwMode="auto">
              <a:xfrm flipV="1">
                <a:off x="1417" y="2659"/>
                <a:ext cx="176" cy="180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sp>
            <p:nvSpPr>
              <p:cNvPr id="71756" name="Text Box 27"/>
              <p:cNvSpPr txBox="1">
                <a:spLocks noChangeArrowheads="1"/>
              </p:cNvSpPr>
              <p:nvPr/>
            </p:nvSpPr>
            <p:spPr bwMode="auto">
              <a:xfrm>
                <a:off x="1340" y="2409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R</a:t>
                </a:r>
              </a:p>
            </p:txBody>
          </p:sp>
          <p:sp>
            <p:nvSpPr>
              <p:cNvPr id="71757" name="Text Box 28"/>
              <p:cNvSpPr txBox="1">
                <a:spLocks noChangeArrowheads="1"/>
              </p:cNvSpPr>
              <p:nvPr/>
            </p:nvSpPr>
            <p:spPr bwMode="auto">
              <a:xfrm>
                <a:off x="1631" y="2255"/>
                <a:ext cx="401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 b="1"/>
                  <a:t>v</a:t>
                </a:r>
                <a:r>
                  <a:rPr lang="en-US" b="1" baseline="-25000"/>
                  <a:t>R</a:t>
                </a:r>
                <a:r>
                  <a:rPr lang="en-US" b="1"/>
                  <a:t>(t)</a:t>
                </a:r>
                <a:endParaRPr lang="en-US" b="1" baseline="-25000"/>
              </a:p>
              <a:p>
                <a:r>
                  <a:rPr lang="en-US"/>
                  <a:t>–</a:t>
                </a:r>
              </a:p>
            </p:txBody>
          </p:sp>
        </p:grpSp>
        <p:sp>
          <p:nvSpPr>
            <p:cNvPr id="71750" name="Line 29"/>
            <p:cNvSpPr>
              <a:spLocks noChangeShapeType="1"/>
            </p:cNvSpPr>
            <p:nvPr/>
          </p:nvSpPr>
          <p:spPr bwMode="auto">
            <a:xfrm>
              <a:off x="921" y="2256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51" name="Text Box 30"/>
            <p:cNvSpPr txBox="1">
              <a:spLocks noChangeArrowheads="1"/>
            </p:cNvSpPr>
            <p:nvPr/>
          </p:nvSpPr>
          <p:spPr bwMode="auto">
            <a:xfrm>
              <a:off x="852" y="2025"/>
              <a:ext cx="30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/>
                <a:t>(t)</a:t>
              </a:r>
            </a:p>
          </p:txBody>
        </p:sp>
      </p:grpSp>
      <p:grpSp>
        <p:nvGrpSpPr>
          <p:cNvPr id="71689" name="Group 31"/>
          <p:cNvGrpSpPr>
            <a:grpSpLocks/>
          </p:cNvGrpSpPr>
          <p:nvPr/>
        </p:nvGrpSpPr>
        <p:grpSpPr bwMode="auto">
          <a:xfrm>
            <a:off x="3200400" y="2971800"/>
            <a:ext cx="2667000" cy="1447800"/>
            <a:chOff x="2016" y="1968"/>
            <a:chExt cx="1680" cy="912"/>
          </a:xfrm>
        </p:grpSpPr>
        <p:grpSp>
          <p:nvGrpSpPr>
            <p:cNvPr id="71729" name="Group 32"/>
            <p:cNvGrpSpPr>
              <a:grpSpLocks/>
            </p:cNvGrpSpPr>
            <p:nvPr/>
          </p:nvGrpSpPr>
          <p:grpSpPr bwMode="auto">
            <a:xfrm>
              <a:off x="2016" y="2221"/>
              <a:ext cx="1680" cy="659"/>
              <a:chOff x="2112" y="2221"/>
              <a:chExt cx="1680" cy="659"/>
            </a:xfrm>
          </p:grpSpPr>
          <p:grpSp>
            <p:nvGrpSpPr>
              <p:cNvPr id="71732" name="Group 33"/>
              <p:cNvGrpSpPr>
                <a:grpSpLocks/>
              </p:cNvGrpSpPr>
              <p:nvPr/>
            </p:nvGrpSpPr>
            <p:grpSpPr bwMode="auto">
              <a:xfrm>
                <a:off x="2112" y="2221"/>
                <a:ext cx="992" cy="659"/>
                <a:chOff x="239" y="3181"/>
                <a:chExt cx="992" cy="659"/>
              </a:xfrm>
            </p:grpSpPr>
            <p:grpSp>
              <p:nvGrpSpPr>
                <p:cNvPr id="71740" name="Group 34"/>
                <p:cNvGrpSpPr>
                  <a:grpSpLocks/>
                </p:cNvGrpSpPr>
                <p:nvPr/>
              </p:nvGrpSpPr>
              <p:grpSpPr bwMode="auto">
                <a:xfrm>
                  <a:off x="239" y="3312"/>
                  <a:ext cx="750" cy="404"/>
                  <a:chOff x="210" y="2566"/>
                  <a:chExt cx="750" cy="404"/>
                </a:xfrm>
              </p:grpSpPr>
              <p:sp>
                <p:nvSpPr>
                  <p:cNvPr id="71745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0" y="2630"/>
                    <a:ext cx="395" cy="250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="1"/>
                      <a:t>v</a:t>
                    </a:r>
                    <a:r>
                      <a:rPr lang="en-US" sz="2000" b="1" baseline="-25000"/>
                      <a:t>s</a:t>
                    </a:r>
                    <a:r>
                      <a:rPr lang="en-US" sz="2000" b="1"/>
                      <a:t>(t)</a:t>
                    </a:r>
                  </a:p>
                </p:txBody>
              </p:sp>
              <p:sp>
                <p:nvSpPr>
                  <p:cNvPr id="71746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628" y="2608"/>
                    <a:ext cx="332" cy="31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1747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4" y="2566"/>
                    <a:ext cx="197" cy="40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+</a:t>
                    </a:r>
                  </a:p>
                  <a:p>
                    <a:r>
                      <a:rPr lang="en-US"/>
                      <a:t>–</a:t>
                    </a:r>
                  </a:p>
                </p:txBody>
              </p:sp>
              <p:sp>
                <p:nvSpPr>
                  <p:cNvPr id="71748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6" y="2657"/>
                    <a:ext cx="194" cy="231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~</a:t>
                    </a:r>
                  </a:p>
                </p:txBody>
              </p:sp>
            </p:grpSp>
            <p:sp>
              <p:nvSpPr>
                <p:cNvPr id="71741" name="Oval 39"/>
                <p:cNvSpPr>
                  <a:spLocks noChangeArrowheads="1"/>
                </p:cNvSpPr>
                <p:nvPr/>
              </p:nvSpPr>
              <p:spPr bwMode="auto">
                <a:xfrm rot="5400000">
                  <a:off x="1149" y="3184"/>
                  <a:ext cx="83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42" name="Oval 40"/>
                <p:cNvSpPr>
                  <a:spLocks noChangeArrowheads="1"/>
                </p:cNvSpPr>
                <p:nvPr/>
              </p:nvSpPr>
              <p:spPr bwMode="auto">
                <a:xfrm rot="5400000">
                  <a:off x="1151" y="3760"/>
                  <a:ext cx="83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cxnSp>
              <p:nvCxnSpPr>
                <p:cNvPr id="71743" name="AutoShape 41"/>
                <p:cNvCxnSpPr>
                  <a:cxnSpLocks noChangeShapeType="1"/>
                  <a:stCxn id="71742" idx="4"/>
                  <a:endCxn id="71747" idx="2"/>
                </p:cNvCxnSpPr>
                <p:nvPr/>
              </p:nvCxnSpPr>
              <p:spPr bwMode="auto">
                <a:xfrm rot="10800000">
                  <a:off x="822" y="3716"/>
                  <a:ext cx="334" cy="83"/>
                </a:xfrm>
                <a:prstGeom prst="bentConnector2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</p:cxnSp>
            <p:cxnSp>
              <p:nvCxnSpPr>
                <p:cNvPr id="71744" name="AutoShape 42"/>
                <p:cNvCxnSpPr>
                  <a:cxnSpLocks noChangeShapeType="1"/>
                  <a:stCxn id="71741" idx="4"/>
                  <a:endCxn id="71747" idx="0"/>
                </p:cNvCxnSpPr>
                <p:nvPr/>
              </p:nvCxnSpPr>
              <p:spPr bwMode="auto">
                <a:xfrm rot="10800000" flipV="1">
                  <a:off x="822" y="3223"/>
                  <a:ext cx="332" cy="89"/>
                </a:xfrm>
                <a:prstGeom prst="bentConnector2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</p:cxnSp>
          </p:grpSp>
          <p:cxnSp>
            <p:nvCxnSpPr>
              <p:cNvPr id="71733" name="AutoShape 43"/>
              <p:cNvCxnSpPr>
                <a:cxnSpLocks noChangeShapeType="1"/>
                <a:stCxn id="71741" idx="0"/>
                <a:endCxn id="71739" idx="1"/>
              </p:cNvCxnSpPr>
              <p:nvPr/>
            </p:nvCxnSpPr>
            <p:spPr bwMode="auto">
              <a:xfrm>
                <a:off x="3104" y="2263"/>
                <a:ext cx="178" cy="245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71734" name="AutoShape 44"/>
              <p:cNvCxnSpPr>
                <a:cxnSpLocks noChangeShapeType="1"/>
                <a:stCxn id="71742" idx="0"/>
                <a:endCxn id="71738" idx="1"/>
              </p:cNvCxnSpPr>
              <p:nvPr/>
            </p:nvCxnSpPr>
            <p:spPr bwMode="auto">
              <a:xfrm flipV="1">
                <a:off x="3106" y="2604"/>
                <a:ext cx="176" cy="235"/>
              </a:xfrm>
              <a:prstGeom prst="bentConnector4">
                <a:avLst>
                  <a:gd name="adj1" fmla="val 7954"/>
                  <a:gd name="adj2" fmla="val 2977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sp>
            <p:nvSpPr>
              <p:cNvPr id="71735" name="Text Box 45"/>
              <p:cNvSpPr txBox="1">
                <a:spLocks noChangeArrowheads="1"/>
              </p:cNvSpPr>
              <p:nvPr/>
            </p:nvSpPr>
            <p:spPr bwMode="auto">
              <a:xfrm>
                <a:off x="2936" y="2448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C</a:t>
                </a:r>
              </a:p>
            </p:txBody>
          </p:sp>
          <p:sp>
            <p:nvSpPr>
              <p:cNvPr id="71736" name="Text Box 46"/>
              <p:cNvSpPr txBox="1">
                <a:spLocks noChangeArrowheads="1"/>
              </p:cNvSpPr>
              <p:nvPr/>
            </p:nvSpPr>
            <p:spPr bwMode="auto">
              <a:xfrm>
                <a:off x="3391" y="2255"/>
                <a:ext cx="401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 b="1"/>
                  <a:t>v</a:t>
                </a:r>
                <a:r>
                  <a:rPr lang="en-US" b="1" baseline="-25000"/>
                  <a:t>C</a:t>
                </a:r>
                <a:r>
                  <a:rPr lang="en-US" b="1"/>
                  <a:t>(t)</a:t>
                </a:r>
                <a:endParaRPr lang="en-US" b="1" baseline="-25000"/>
              </a:p>
              <a:p>
                <a:r>
                  <a:rPr lang="en-US"/>
                  <a:t>–</a:t>
                </a:r>
              </a:p>
            </p:txBody>
          </p:sp>
          <p:grpSp>
            <p:nvGrpSpPr>
              <p:cNvPr id="71737" name="Group 47"/>
              <p:cNvGrpSpPr>
                <a:grpSpLocks/>
              </p:cNvGrpSpPr>
              <p:nvPr/>
            </p:nvGrpSpPr>
            <p:grpSpPr bwMode="auto">
              <a:xfrm>
                <a:off x="3138" y="2508"/>
                <a:ext cx="288" cy="97"/>
                <a:chOff x="4636" y="3245"/>
                <a:chExt cx="288" cy="97"/>
              </a:xfrm>
            </p:grpSpPr>
            <p:sp>
              <p:nvSpPr>
                <p:cNvPr id="71738" name="Freeform 48"/>
                <p:cNvSpPr>
                  <a:spLocks/>
                </p:cNvSpPr>
                <p:nvPr/>
              </p:nvSpPr>
              <p:spPr bwMode="auto">
                <a:xfrm>
                  <a:off x="4636" y="3341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739" name="Freeform 49"/>
                <p:cNvSpPr>
                  <a:spLocks/>
                </p:cNvSpPr>
                <p:nvPr/>
              </p:nvSpPr>
              <p:spPr bwMode="auto">
                <a:xfrm>
                  <a:off x="4636" y="3245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71730" name="Line 50"/>
            <p:cNvSpPr>
              <a:spLocks noChangeShapeType="1"/>
            </p:cNvSpPr>
            <p:nvPr/>
          </p:nvSpPr>
          <p:spPr bwMode="auto">
            <a:xfrm>
              <a:off x="2692" y="219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31" name="Text Box 51"/>
            <p:cNvSpPr txBox="1">
              <a:spLocks noChangeArrowheads="1"/>
            </p:cNvSpPr>
            <p:nvPr/>
          </p:nvSpPr>
          <p:spPr bwMode="auto">
            <a:xfrm>
              <a:off x="2623" y="1968"/>
              <a:ext cx="30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/>
                <a:t>(t)</a:t>
              </a:r>
            </a:p>
          </p:txBody>
        </p:sp>
      </p:grpSp>
      <p:grpSp>
        <p:nvGrpSpPr>
          <p:cNvPr id="71690" name="Group 52"/>
          <p:cNvGrpSpPr>
            <a:grpSpLocks/>
          </p:cNvGrpSpPr>
          <p:nvPr/>
        </p:nvGrpSpPr>
        <p:grpSpPr bwMode="auto">
          <a:xfrm>
            <a:off x="6172200" y="2971800"/>
            <a:ext cx="2536825" cy="1427163"/>
            <a:chOff x="3888" y="1968"/>
            <a:chExt cx="1598" cy="899"/>
          </a:xfrm>
        </p:grpSpPr>
        <p:grpSp>
          <p:nvGrpSpPr>
            <p:cNvPr id="71711" name="Group 53"/>
            <p:cNvGrpSpPr>
              <a:grpSpLocks/>
            </p:cNvGrpSpPr>
            <p:nvPr/>
          </p:nvGrpSpPr>
          <p:grpSpPr bwMode="auto">
            <a:xfrm>
              <a:off x="3888" y="2208"/>
              <a:ext cx="1598" cy="659"/>
              <a:chOff x="3888" y="2227"/>
              <a:chExt cx="1598" cy="659"/>
            </a:xfrm>
          </p:grpSpPr>
          <p:sp>
            <p:nvSpPr>
              <p:cNvPr id="71714" name="Freeform 54"/>
              <p:cNvSpPr>
                <a:spLocks/>
              </p:cNvSpPr>
              <p:nvPr/>
            </p:nvSpPr>
            <p:spPr bwMode="auto">
              <a:xfrm>
                <a:off x="5010" y="2443"/>
                <a:ext cx="96" cy="288"/>
              </a:xfrm>
              <a:custGeom>
                <a:avLst/>
                <a:gdLst>
                  <a:gd name="T0" fmla="*/ 2 w 528"/>
                  <a:gd name="T1" fmla="*/ 0 h 936"/>
                  <a:gd name="T2" fmla="*/ 1 w 528"/>
                  <a:gd name="T3" fmla="*/ 1 h 936"/>
                  <a:gd name="T4" fmla="*/ 0 w 528"/>
                  <a:gd name="T5" fmla="*/ 3 h 936"/>
                  <a:gd name="T6" fmla="*/ 1 w 528"/>
                  <a:gd name="T7" fmla="*/ 6 h 936"/>
                  <a:gd name="T8" fmla="*/ 3 w 528"/>
                  <a:gd name="T9" fmla="*/ 7 h 936"/>
                  <a:gd name="T10" fmla="*/ 3 w 528"/>
                  <a:gd name="T11" fmla="*/ 4 h 936"/>
                  <a:gd name="T12" fmla="*/ 1 w 528"/>
                  <a:gd name="T13" fmla="*/ 7 h 936"/>
                  <a:gd name="T14" fmla="*/ 0 w 528"/>
                  <a:gd name="T15" fmla="*/ 10 h 936"/>
                  <a:gd name="T16" fmla="*/ 1 w 528"/>
                  <a:gd name="T17" fmla="*/ 12 h 936"/>
                  <a:gd name="T18" fmla="*/ 3 w 528"/>
                  <a:gd name="T19" fmla="*/ 15 h 936"/>
                  <a:gd name="T20" fmla="*/ 3 w 528"/>
                  <a:gd name="T21" fmla="*/ 12 h 936"/>
                  <a:gd name="T22" fmla="*/ 1 w 528"/>
                  <a:gd name="T23" fmla="*/ 15 h 936"/>
                  <a:gd name="T24" fmla="*/ 0 w 528"/>
                  <a:gd name="T25" fmla="*/ 17 h 936"/>
                  <a:gd name="T26" fmla="*/ 1 w 528"/>
                  <a:gd name="T27" fmla="*/ 19 h 936"/>
                  <a:gd name="T28" fmla="*/ 3 w 528"/>
                  <a:gd name="T29" fmla="*/ 22 h 936"/>
                  <a:gd name="T30" fmla="*/ 3 w 528"/>
                  <a:gd name="T31" fmla="*/ 19 h 936"/>
                  <a:gd name="T32" fmla="*/ 1 w 528"/>
                  <a:gd name="T33" fmla="*/ 22 h 936"/>
                  <a:gd name="T34" fmla="*/ 0 w 528"/>
                  <a:gd name="T35" fmla="*/ 24 h 936"/>
                  <a:gd name="T36" fmla="*/ 1 w 528"/>
                  <a:gd name="T37" fmla="*/ 26 h 936"/>
                  <a:gd name="T38" fmla="*/ 2 w 528"/>
                  <a:gd name="T39" fmla="*/ 27 h 9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528"/>
                  <a:gd name="T61" fmla="*/ 0 h 936"/>
                  <a:gd name="T62" fmla="*/ 528 w 528"/>
                  <a:gd name="T63" fmla="*/ 936 h 9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528" h="936">
                    <a:moveTo>
                      <a:pt x="267" y="0"/>
                    </a:moveTo>
                    <a:cubicBezTo>
                      <a:pt x="239" y="7"/>
                      <a:pt x="138" y="23"/>
                      <a:pt x="93" y="42"/>
                    </a:cubicBezTo>
                    <a:cubicBezTo>
                      <a:pt x="48" y="61"/>
                      <a:pt x="0" y="90"/>
                      <a:pt x="0" y="114"/>
                    </a:cubicBezTo>
                    <a:cubicBezTo>
                      <a:pt x="0" y="138"/>
                      <a:pt x="16" y="162"/>
                      <a:pt x="93" y="186"/>
                    </a:cubicBezTo>
                    <a:cubicBezTo>
                      <a:pt x="171" y="210"/>
                      <a:pt x="404" y="264"/>
                      <a:pt x="466" y="258"/>
                    </a:cubicBezTo>
                    <a:cubicBezTo>
                      <a:pt x="528" y="252"/>
                      <a:pt x="528" y="150"/>
                      <a:pt x="466" y="150"/>
                    </a:cubicBezTo>
                    <a:cubicBezTo>
                      <a:pt x="404" y="150"/>
                      <a:pt x="171" y="228"/>
                      <a:pt x="93" y="258"/>
                    </a:cubicBezTo>
                    <a:cubicBezTo>
                      <a:pt x="16" y="288"/>
                      <a:pt x="0" y="306"/>
                      <a:pt x="0" y="330"/>
                    </a:cubicBezTo>
                    <a:cubicBezTo>
                      <a:pt x="0" y="354"/>
                      <a:pt x="16" y="372"/>
                      <a:pt x="93" y="402"/>
                    </a:cubicBezTo>
                    <a:cubicBezTo>
                      <a:pt x="171" y="432"/>
                      <a:pt x="404" y="510"/>
                      <a:pt x="466" y="510"/>
                    </a:cubicBezTo>
                    <a:cubicBezTo>
                      <a:pt x="528" y="510"/>
                      <a:pt x="528" y="402"/>
                      <a:pt x="466" y="402"/>
                    </a:cubicBezTo>
                    <a:cubicBezTo>
                      <a:pt x="404" y="402"/>
                      <a:pt x="171" y="480"/>
                      <a:pt x="93" y="510"/>
                    </a:cubicBezTo>
                    <a:cubicBezTo>
                      <a:pt x="16" y="540"/>
                      <a:pt x="0" y="558"/>
                      <a:pt x="0" y="582"/>
                    </a:cubicBezTo>
                    <a:cubicBezTo>
                      <a:pt x="0" y="606"/>
                      <a:pt x="16" y="624"/>
                      <a:pt x="93" y="654"/>
                    </a:cubicBezTo>
                    <a:cubicBezTo>
                      <a:pt x="171" y="684"/>
                      <a:pt x="404" y="762"/>
                      <a:pt x="466" y="762"/>
                    </a:cubicBezTo>
                    <a:cubicBezTo>
                      <a:pt x="528" y="762"/>
                      <a:pt x="528" y="654"/>
                      <a:pt x="466" y="654"/>
                    </a:cubicBezTo>
                    <a:cubicBezTo>
                      <a:pt x="404" y="654"/>
                      <a:pt x="171" y="732"/>
                      <a:pt x="93" y="762"/>
                    </a:cubicBezTo>
                    <a:cubicBezTo>
                      <a:pt x="16" y="792"/>
                      <a:pt x="0" y="810"/>
                      <a:pt x="0" y="834"/>
                    </a:cubicBezTo>
                    <a:cubicBezTo>
                      <a:pt x="0" y="858"/>
                      <a:pt x="49" y="889"/>
                      <a:pt x="93" y="906"/>
                    </a:cubicBezTo>
                    <a:cubicBezTo>
                      <a:pt x="137" y="923"/>
                      <a:pt x="229" y="930"/>
                      <a:pt x="264" y="936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1715" name="Group 55"/>
              <p:cNvGrpSpPr>
                <a:grpSpLocks/>
              </p:cNvGrpSpPr>
              <p:nvPr/>
            </p:nvGrpSpPr>
            <p:grpSpPr bwMode="auto">
              <a:xfrm>
                <a:off x="3888" y="2227"/>
                <a:ext cx="992" cy="659"/>
                <a:chOff x="239" y="3181"/>
                <a:chExt cx="992" cy="659"/>
              </a:xfrm>
            </p:grpSpPr>
            <p:grpSp>
              <p:nvGrpSpPr>
                <p:cNvPr id="71720" name="Group 56"/>
                <p:cNvGrpSpPr>
                  <a:grpSpLocks/>
                </p:cNvGrpSpPr>
                <p:nvPr/>
              </p:nvGrpSpPr>
              <p:grpSpPr bwMode="auto">
                <a:xfrm>
                  <a:off x="239" y="3312"/>
                  <a:ext cx="750" cy="404"/>
                  <a:chOff x="210" y="2566"/>
                  <a:chExt cx="750" cy="404"/>
                </a:xfrm>
              </p:grpSpPr>
              <p:sp>
                <p:nvSpPr>
                  <p:cNvPr id="71725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0" y="2630"/>
                    <a:ext cx="395" cy="250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="1"/>
                      <a:t>v</a:t>
                    </a:r>
                    <a:r>
                      <a:rPr lang="en-US" sz="2000" b="1" baseline="-25000"/>
                      <a:t>s</a:t>
                    </a:r>
                    <a:r>
                      <a:rPr lang="en-US" sz="2000" b="1"/>
                      <a:t>(t)</a:t>
                    </a:r>
                  </a:p>
                </p:txBody>
              </p:sp>
              <p:sp>
                <p:nvSpPr>
                  <p:cNvPr id="71726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628" y="2608"/>
                    <a:ext cx="332" cy="31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1727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4" y="2566"/>
                    <a:ext cx="197" cy="40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+</a:t>
                    </a:r>
                  </a:p>
                  <a:p>
                    <a:r>
                      <a:rPr lang="en-US"/>
                      <a:t>–</a:t>
                    </a:r>
                  </a:p>
                </p:txBody>
              </p:sp>
              <p:sp>
                <p:nvSpPr>
                  <p:cNvPr id="71728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6" y="2657"/>
                    <a:ext cx="194" cy="231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~</a:t>
                    </a:r>
                  </a:p>
                </p:txBody>
              </p:sp>
            </p:grpSp>
            <p:sp>
              <p:nvSpPr>
                <p:cNvPr id="71721" name="Oval 61"/>
                <p:cNvSpPr>
                  <a:spLocks noChangeArrowheads="1"/>
                </p:cNvSpPr>
                <p:nvPr/>
              </p:nvSpPr>
              <p:spPr bwMode="auto">
                <a:xfrm rot="5400000">
                  <a:off x="1149" y="3184"/>
                  <a:ext cx="83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22" name="Oval 62"/>
                <p:cNvSpPr>
                  <a:spLocks noChangeArrowheads="1"/>
                </p:cNvSpPr>
                <p:nvPr/>
              </p:nvSpPr>
              <p:spPr bwMode="auto">
                <a:xfrm rot="5400000">
                  <a:off x="1151" y="3760"/>
                  <a:ext cx="83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cxnSp>
              <p:nvCxnSpPr>
                <p:cNvPr id="71723" name="AutoShape 63"/>
                <p:cNvCxnSpPr>
                  <a:cxnSpLocks noChangeShapeType="1"/>
                  <a:stCxn id="71722" idx="4"/>
                  <a:endCxn id="71727" idx="2"/>
                </p:cNvCxnSpPr>
                <p:nvPr/>
              </p:nvCxnSpPr>
              <p:spPr bwMode="auto">
                <a:xfrm rot="10800000">
                  <a:off x="822" y="3716"/>
                  <a:ext cx="334" cy="83"/>
                </a:xfrm>
                <a:prstGeom prst="bentConnector2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</p:cxnSp>
            <p:cxnSp>
              <p:nvCxnSpPr>
                <p:cNvPr id="71724" name="AutoShape 64"/>
                <p:cNvCxnSpPr>
                  <a:cxnSpLocks noChangeShapeType="1"/>
                  <a:stCxn id="71721" idx="4"/>
                  <a:endCxn id="71727" idx="0"/>
                </p:cNvCxnSpPr>
                <p:nvPr/>
              </p:nvCxnSpPr>
              <p:spPr bwMode="auto">
                <a:xfrm rot="10800000" flipV="1">
                  <a:off x="822" y="3223"/>
                  <a:ext cx="332" cy="89"/>
                </a:xfrm>
                <a:prstGeom prst="bentConnector2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</p:cxnSp>
          </p:grpSp>
          <p:cxnSp>
            <p:nvCxnSpPr>
              <p:cNvPr id="71716" name="AutoShape 65"/>
              <p:cNvCxnSpPr>
                <a:cxnSpLocks noChangeShapeType="1"/>
                <a:stCxn id="71721" idx="0"/>
                <a:endCxn id="71714" idx="0"/>
              </p:cNvCxnSpPr>
              <p:nvPr/>
            </p:nvCxnSpPr>
            <p:spPr bwMode="auto">
              <a:xfrm>
                <a:off x="4880" y="2269"/>
                <a:ext cx="179" cy="174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71717" name="AutoShape 66"/>
              <p:cNvCxnSpPr>
                <a:cxnSpLocks noChangeShapeType="1"/>
                <a:stCxn id="71722" idx="0"/>
                <a:endCxn id="71714" idx="19"/>
              </p:cNvCxnSpPr>
              <p:nvPr/>
            </p:nvCxnSpPr>
            <p:spPr bwMode="auto">
              <a:xfrm flipV="1">
                <a:off x="4882" y="2731"/>
                <a:ext cx="176" cy="114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sp>
            <p:nvSpPr>
              <p:cNvPr id="71718" name="Text Box 67"/>
              <p:cNvSpPr txBox="1">
                <a:spLocks noChangeArrowheads="1"/>
              </p:cNvSpPr>
              <p:nvPr/>
            </p:nvSpPr>
            <p:spPr bwMode="auto">
              <a:xfrm>
                <a:off x="4828" y="2454"/>
                <a:ext cx="21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L</a:t>
                </a:r>
              </a:p>
            </p:txBody>
          </p:sp>
          <p:sp>
            <p:nvSpPr>
              <p:cNvPr id="71719" name="Text Box 68"/>
              <p:cNvSpPr txBox="1">
                <a:spLocks noChangeArrowheads="1"/>
              </p:cNvSpPr>
              <p:nvPr/>
            </p:nvSpPr>
            <p:spPr bwMode="auto">
              <a:xfrm>
                <a:off x="5090" y="2261"/>
                <a:ext cx="396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 b="1"/>
                  <a:t>v</a:t>
                </a:r>
                <a:r>
                  <a:rPr lang="en-US" b="1" baseline="-25000"/>
                  <a:t>L</a:t>
                </a:r>
                <a:r>
                  <a:rPr lang="en-US" b="1"/>
                  <a:t>(t)</a:t>
                </a:r>
                <a:endParaRPr lang="en-US" b="1" baseline="-25000"/>
              </a:p>
              <a:p>
                <a:r>
                  <a:rPr lang="en-US"/>
                  <a:t>–</a:t>
                </a:r>
              </a:p>
            </p:txBody>
          </p:sp>
        </p:grpSp>
        <p:sp>
          <p:nvSpPr>
            <p:cNvPr id="71712" name="Line 69"/>
            <p:cNvSpPr>
              <a:spLocks noChangeShapeType="1"/>
            </p:cNvSpPr>
            <p:nvPr/>
          </p:nvSpPr>
          <p:spPr bwMode="auto">
            <a:xfrm>
              <a:off x="4533" y="219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13" name="Text Box 70"/>
            <p:cNvSpPr txBox="1">
              <a:spLocks noChangeArrowheads="1"/>
            </p:cNvSpPr>
            <p:nvPr/>
          </p:nvSpPr>
          <p:spPr bwMode="auto">
            <a:xfrm>
              <a:off x="4464" y="1968"/>
              <a:ext cx="30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/>
                <a:t>(t)</a:t>
              </a:r>
            </a:p>
          </p:txBody>
        </p:sp>
      </p:grpSp>
      <p:sp>
        <p:nvSpPr>
          <p:cNvPr id="71691" name="Line 71"/>
          <p:cNvSpPr>
            <a:spLocks noChangeShapeType="1"/>
          </p:cNvSpPr>
          <p:nvPr/>
        </p:nvSpPr>
        <p:spPr bwMode="auto">
          <a:xfrm>
            <a:off x="2146300" y="4398963"/>
            <a:ext cx="788988" cy="36036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71692" name="Group 72"/>
          <p:cNvGrpSpPr>
            <a:grpSpLocks/>
          </p:cNvGrpSpPr>
          <p:nvPr/>
        </p:nvGrpSpPr>
        <p:grpSpPr bwMode="auto">
          <a:xfrm>
            <a:off x="3101975" y="4759325"/>
            <a:ext cx="2994025" cy="1412875"/>
            <a:chOff x="1924" y="3033"/>
            <a:chExt cx="1886" cy="890"/>
          </a:xfrm>
        </p:grpSpPr>
        <p:grpSp>
          <p:nvGrpSpPr>
            <p:cNvPr id="71695" name="Group 73"/>
            <p:cNvGrpSpPr>
              <a:grpSpLocks/>
            </p:cNvGrpSpPr>
            <p:nvPr/>
          </p:nvGrpSpPr>
          <p:grpSpPr bwMode="auto">
            <a:xfrm>
              <a:off x="1924" y="3264"/>
              <a:ext cx="1068" cy="659"/>
              <a:chOff x="163" y="3181"/>
              <a:chExt cx="1068" cy="659"/>
            </a:xfrm>
          </p:grpSpPr>
          <p:grpSp>
            <p:nvGrpSpPr>
              <p:cNvPr id="71702" name="Group 74"/>
              <p:cNvGrpSpPr>
                <a:grpSpLocks/>
              </p:cNvGrpSpPr>
              <p:nvPr/>
            </p:nvGrpSpPr>
            <p:grpSpPr bwMode="auto">
              <a:xfrm>
                <a:off x="163" y="3312"/>
                <a:ext cx="826" cy="404"/>
                <a:chOff x="134" y="2566"/>
                <a:chExt cx="826" cy="404"/>
              </a:xfrm>
            </p:grpSpPr>
            <p:sp>
              <p:nvSpPr>
                <p:cNvPr id="71707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134" y="2630"/>
                  <a:ext cx="548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/>
                    <a:t>V</a:t>
                  </a:r>
                  <a:r>
                    <a:rPr lang="en-US" sz="2000" b="1" baseline="-25000"/>
                    <a:t>s</a:t>
                  </a:r>
                  <a:r>
                    <a:rPr lang="en-US" sz="2000" b="1"/>
                    <a:t>(j</a:t>
                  </a:r>
                  <a:r>
                    <a:rPr lang="el-GR" sz="2000" b="1">
                      <a:cs typeface="Times New Roman" pitchFamily="18" charset="0"/>
                    </a:rPr>
                    <a:t>ω</a:t>
                  </a:r>
                  <a:r>
                    <a:rPr lang="en-US" sz="2000" b="1"/>
                    <a:t>)</a:t>
                  </a:r>
                </a:p>
              </p:txBody>
            </p:sp>
            <p:sp>
              <p:nvSpPr>
                <p:cNvPr id="71708" name="Oval 76"/>
                <p:cNvSpPr>
                  <a:spLocks noChangeArrowheads="1"/>
                </p:cNvSpPr>
                <p:nvPr/>
              </p:nvSpPr>
              <p:spPr bwMode="auto">
                <a:xfrm>
                  <a:off x="628" y="2608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09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694" y="2566"/>
                  <a:ext cx="197" cy="40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+</a:t>
                  </a:r>
                </a:p>
                <a:p>
                  <a:r>
                    <a:rPr lang="en-US"/>
                    <a:t>–</a:t>
                  </a:r>
                </a:p>
              </p:txBody>
            </p:sp>
            <p:sp>
              <p:nvSpPr>
                <p:cNvPr id="71710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696" y="2657"/>
                  <a:ext cx="194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~</a:t>
                  </a:r>
                </a:p>
              </p:txBody>
            </p:sp>
          </p:grpSp>
          <p:sp>
            <p:nvSpPr>
              <p:cNvPr id="71703" name="Oval 79"/>
              <p:cNvSpPr>
                <a:spLocks noChangeArrowheads="1"/>
              </p:cNvSpPr>
              <p:nvPr/>
            </p:nvSpPr>
            <p:spPr bwMode="auto">
              <a:xfrm rot="5400000">
                <a:off x="1149" y="3184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04" name="Oval 80"/>
              <p:cNvSpPr>
                <a:spLocks noChangeArrowheads="1"/>
              </p:cNvSpPr>
              <p:nvPr/>
            </p:nvSpPr>
            <p:spPr bwMode="auto">
              <a:xfrm rot="5400000">
                <a:off x="1151" y="3760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71705" name="AutoShape 81"/>
              <p:cNvCxnSpPr>
                <a:cxnSpLocks noChangeShapeType="1"/>
                <a:stCxn id="71704" idx="4"/>
                <a:endCxn id="71709" idx="2"/>
              </p:cNvCxnSpPr>
              <p:nvPr/>
            </p:nvCxnSpPr>
            <p:spPr bwMode="auto">
              <a:xfrm rot="10800000">
                <a:off x="822" y="3716"/>
                <a:ext cx="334" cy="83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71706" name="AutoShape 82"/>
              <p:cNvCxnSpPr>
                <a:cxnSpLocks noChangeShapeType="1"/>
                <a:stCxn id="71703" idx="4"/>
                <a:endCxn id="71709" idx="0"/>
              </p:cNvCxnSpPr>
              <p:nvPr/>
            </p:nvCxnSpPr>
            <p:spPr bwMode="auto">
              <a:xfrm rot="10800000" flipV="1">
                <a:off x="822" y="3223"/>
                <a:ext cx="332" cy="89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</p:grpSp>
        <p:cxnSp>
          <p:nvCxnSpPr>
            <p:cNvPr id="71696" name="AutoShape 83"/>
            <p:cNvCxnSpPr>
              <a:cxnSpLocks noChangeShapeType="1"/>
              <a:stCxn id="71703" idx="0"/>
              <a:endCxn id="71701" idx="0"/>
            </p:cNvCxnSpPr>
            <p:nvPr/>
          </p:nvCxnSpPr>
          <p:spPr bwMode="auto">
            <a:xfrm>
              <a:off x="2992" y="3306"/>
              <a:ext cx="212" cy="13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1697" name="AutoShape 84"/>
            <p:cNvCxnSpPr>
              <a:cxnSpLocks noChangeShapeType="1"/>
              <a:stCxn id="71704" idx="0"/>
              <a:endCxn id="71701" idx="2"/>
            </p:cNvCxnSpPr>
            <p:nvPr/>
          </p:nvCxnSpPr>
          <p:spPr bwMode="auto">
            <a:xfrm flipV="1">
              <a:off x="2994" y="3744"/>
              <a:ext cx="210" cy="13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1698" name="Text Box 85"/>
            <p:cNvSpPr txBox="1">
              <a:spLocks noChangeArrowheads="1"/>
            </p:cNvSpPr>
            <p:nvPr/>
          </p:nvSpPr>
          <p:spPr bwMode="auto">
            <a:xfrm>
              <a:off x="3277" y="3298"/>
              <a:ext cx="533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Z</a:t>
              </a:r>
              <a:r>
                <a:rPr lang="en-US" b="1"/>
                <a:t>(j</a:t>
              </a:r>
              <a:r>
                <a:rPr lang="el-GR" b="1"/>
                <a:t>ω</a:t>
              </a:r>
              <a:r>
                <a:rPr lang="en-US" b="1"/>
                <a:t>)</a:t>
              </a:r>
              <a:endParaRPr lang="en-US" b="1" baseline="-25000"/>
            </a:p>
            <a:p>
              <a:r>
                <a:rPr lang="en-US"/>
                <a:t>–</a:t>
              </a:r>
            </a:p>
          </p:txBody>
        </p:sp>
        <p:sp>
          <p:nvSpPr>
            <p:cNvPr id="71699" name="Line 86"/>
            <p:cNvSpPr>
              <a:spLocks noChangeShapeType="1"/>
            </p:cNvSpPr>
            <p:nvPr/>
          </p:nvSpPr>
          <p:spPr bwMode="auto">
            <a:xfrm>
              <a:off x="2700" y="3264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00" name="Text Box 87"/>
            <p:cNvSpPr txBox="1">
              <a:spLocks noChangeArrowheads="1"/>
            </p:cNvSpPr>
            <p:nvPr/>
          </p:nvSpPr>
          <p:spPr bwMode="auto">
            <a:xfrm>
              <a:off x="2571" y="3033"/>
              <a:ext cx="42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I(j</a:t>
              </a:r>
              <a:r>
                <a:rPr lang="el-GR" b="1"/>
                <a:t>ω</a:t>
              </a:r>
              <a:r>
                <a:rPr lang="en-US" b="1"/>
                <a:t>)</a:t>
              </a:r>
            </a:p>
          </p:txBody>
        </p:sp>
        <p:sp>
          <p:nvSpPr>
            <p:cNvPr id="71701" name="Rectangle 88"/>
            <p:cNvSpPr>
              <a:spLocks noChangeArrowheads="1"/>
            </p:cNvSpPr>
            <p:nvPr/>
          </p:nvSpPr>
          <p:spPr bwMode="auto">
            <a:xfrm>
              <a:off x="3095" y="3437"/>
              <a:ext cx="217" cy="307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r>
                <a:rPr lang="en-US" b="1"/>
                <a:t>Z</a:t>
              </a:r>
            </a:p>
          </p:txBody>
        </p:sp>
      </p:grpSp>
      <p:sp>
        <p:nvSpPr>
          <p:cNvPr id="71693" name="Line 89"/>
          <p:cNvSpPr>
            <a:spLocks noChangeShapeType="1"/>
          </p:cNvSpPr>
          <p:nvPr/>
        </p:nvSpPr>
        <p:spPr bwMode="auto">
          <a:xfrm flipH="1">
            <a:off x="6172200" y="4495800"/>
            <a:ext cx="914400" cy="3048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1694" name="Line 90"/>
          <p:cNvSpPr>
            <a:spLocks noChangeShapeType="1"/>
          </p:cNvSpPr>
          <p:nvPr/>
        </p:nvSpPr>
        <p:spPr bwMode="auto">
          <a:xfrm>
            <a:off x="4572000" y="4419600"/>
            <a:ext cx="0" cy="3397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741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1741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E3A5DA0-165A-4510-8324-AC13F53BF75C}" type="slidenum">
              <a:rPr lang="en-US" smtClean="0"/>
              <a:pPr lvl="1"/>
              <a:t>26</a:t>
            </a:fld>
            <a:endParaRPr lang="en-US" smtClean="0"/>
          </a:p>
        </p:txBody>
      </p:sp>
      <p:sp>
        <p:nvSpPr>
          <p:cNvPr id="174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Impedance</a:t>
            </a:r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5037138" y="5586413"/>
          <a:ext cx="1865312" cy="434975"/>
        </p:xfrm>
        <a:graphic>
          <a:graphicData uri="http://schemas.openxmlformats.org/presentationml/2006/ole">
            <p:oleObj spid="_x0000_s17410" name="Equation" r:id="rId3" imgW="927000" imgH="215640" progId="Equation.3">
              <p:embed/>
            </p:oleObj>
          </a:graphicData>
        </a:graphic>
      </p:graphicFrame>
      <p:graphicFrame>
        <p:nvGraphicFramePr>
          <p:cNvPr id="17411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352800" y="5602288"/>
          <a:ext cx="1492250" cy="415925"/>
        </p:xfrm>
        <a:graphic>
          <a:graphicData uri="http://schemas.openxmlformats.org/presentationml/2006/ole">
            <p:oleObj spid="_x0000_s17411" name="Equation" r:id="rId4" imgW="774360" imgH="215640" progId="Equation.3">
              <p:embed/>
            </p:oleObj>
          </a:graphicData>
        </a:graphic>
      </p:graphicFrame>
      <p:grpSp>
        <p:nvGrpSpPr>
          <p:cNvPr id="17417" name="Group 5"/>
          <p:cNvGrpSpPr>
            <a:grpSpLocks/>
          </p:cNvGrpSpPr>
          <p:nvPr/>
        </p:nvGrpSpPr>
        <p:grpSpPr bwMode="auto">
          <a:xfrm>
            <a:off x="5551488" y="3886200"/>
            <a:ext cx="468312" cy="1417638"/>
            <a:chOff x="2784" y="2755"/>
            <a:chExt cx="295" cy="893"/>
          </a:xfrm>
        </p:grpSpPr>
        <p:sp>
          <p:nvSpPr>
            <p:cNvPr id="17482" name="Freeform 6"/>
            <p:cNvSpPr>
              <a:spLocks/>
            </p:cNvSpPr>
            <p:nvPr/>
          </p:nvSpPr>
          <p:spPr bwMode="auto">
            <a:xfrm>
              <a:off x="2983" y="3061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3" name="Oval 7"/>
            <p:cNvSpPr>
              <a:spLocks noChangeArrowheads="1"/>
            </p:cNvSpPr>
            <p:nvPr/>
          </p:nvSpPr>
          <p:spPr bwMode="auto">
            <a:xfrm>
              <a:off x="2987" y="275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4" name="Oval 8"/>
            <p:cNvSpPr>
              <a:spLocks noChangeArrowheads="1"/>
            </p:cNvSpPr>
            <p:nvPr/>
          </p:nvSpPr>
          <p:spPr bwMode="auto">
            <a:xfrm>
              <a:off x="2989" y="357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5" name="Text Box 9"/>
            <p:cNvSpPr txBox="1">
              <a:spLocks noChangeArrowheads="1"/>
            </p:cNvSpPr>
            <p:nvPr/>
          </p:nvSpPr>
          <p:spPr bwMode="auto">
            <a:xfrm>
              <a:off x="2784" y="2899"/>
              <a:ext cx="212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L</a:t>
              </a:r>
            </a:p>
            <a:p>
              <a:r>
                <a:rPr lang="en-US" b="1"/>
                <a:t>–</a:t>
              </a:r>
            </a:p>
          </p:txBody>
        </p:sp>
        <p:cxnSp>
          <p:nvCxnSpPr>
            <p:cNvPr id="17486" name="AutoShape 10"/>
            <p:cNvCxnSpPr>
              <a:cxnSpLocks noChangeShapeType="1"/>
              <a:stCxn id="17484" idx="0"/>
              <a:endCxn id="17482" idx="19"/>
            </p:cNvCxnSpPr>
            <p:nvPr/>
          </p:nvCxnSpPr>
          <p:spPr bwMode="auto">
            <a:xfrm flipV="1">
              <a:off x="3031" y="3349"/>
              <a:ext cx="0" cy="22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7487" name="AutoShape 11"/>
            <p:cNvCxnSpPr>
              <a:cxnSpLocks noChangeShapeType="1"/>
              <a:stCxn id="17483" idx="4"/>
              <a:endCxn id="17482" idx="0"/>
            </p:cNvCxnSpPr>
            <p:nvPr/>
          </p:nvCxnSpPr>
          <p:spPr bwMode="auto">
            <a:xfrm>
              <a:off x="3029" y="2832"/>
              <a:ext cx="3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grpSp>
        <p:nvGrpSpPr>
          <p:cNvPr id="17418" name="Group 12"/>
          <p:cNvGrpSpPr>
            <a:grpSpLocks/>
          </p:cNvGrpSpPr>
          <p:nvPr/>
        </p:nvGrpSpPr>
        <p:grpSpPr bwMode="auto">
          <a:xfrm>
            <a:off x="7346950" y="3932238"/>
            <a:ext cx="806450" cy="1387475"/>
            <a:chOff x="500" y="2755"/>
            <a:chExt cx="508" cy="874"/>
          </a:xfrm>
        </p:grpSpPr>
        <p:sp>
          <p:nvSpPr>
            <p:cNvPr id="17475" name="Freeform 13"/>
            <p:cNvSpPr>
              <a:spLocks/>
            </p:cNvSpPr>
            <p:nvPr/>
          </p:nvSpPr>
          <p:spPr bwMode="auto">
            <a:xfrm>
              <a:off x="720" y="3216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6" name="Oval 14"/>
            <p:cNvSpPr>
              <a:spLocks noChangeArrowheads="1"/>
            </p:cNvSpPr>
            <p:nvPr/>
          </p:nvSpPr>
          <p:spPr bwMode="auto">
            <a:xfrm>
              <a:off x="824" y="355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7" name="Oval 15"/>
            <p:cNvSpPr>
              <a:spLocks noChangeArrowheads="1"/>
            </p:cNvSpPr>
            <p:nvPr/>
          </p:nvSpPr>
          <p:spPr bwMode="auto">
            <a:xfrm>
              <a:off x="820" y="275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7478" name="AutoShape 16"/>
            <p:cNvCxnSpPr>
              <a:cxnSpLocks noChangeShapeType="1"/>
              <a:stCxn id="17476" idx="0"/>
              <a:endCxn id="17475" idx="1"/>
            </p:cNvCxnSpPr>
            <p:nvPr/>
          </p:nvCxnSpPr>
          <p:spPr bwMode="auto">
            <a:xfrm flipH="1" flipV="1">
              <a:off x="864" y="3216"/>
              <a:ext cx="2" cy="33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7479" name="Freeform 17"/>
            <p:cNvSpPr>
              <a:spLocks/>
            </p:cNvSpPr>
            <p:nvPr/>
          </p:nvSpPr>
          <p:spPr bwMode="auto">
            <a:xfrm>
              <a:off x="720" y="3120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17480" name="AutoShape 18"/>
            <p:cNvCxnSpPr>
              <a:cxnSpLocks noChangeShapeType="1"/>
              <a:stCxn id="17477" idx="4"/>
              <a:endCxn id="17479" idx="1"/>
            </p:cNvCxnSpPr>
            <p:nvPr/>
          </p:nvCxnSpPr>
          <p:spPr bwMode="auto">
            <a:xfrm>
              <a:off x="862" y="2832"/>
              <a:ext cx="2" cy="2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7481" name="Text Box 19"/>
            <p:cNvSpPr txBox="1">
              <a:spLocks noChangeArrowheads="1"/>
            </p:cNvSpPr>
            <p:nvPr/>
          </p:nvSpPr>
          <p:spPr bwMode="auto">
            <a:xfrm>
              <a:off x="500" y="2880"/>
              <a:ext cx="22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C</a:t>
              </a:r>
            </a:p>
            <a:p>
              <a:r>
                <a:rPr lang="en-US" b="1"/>
                <a:t>–</a:t>
              </a:r>
            </a:p>
          </p:txBody>
        </p:sp>
      </p:grpSp>
      <p:grpSp>
        <p:nvGrpSpPr>
          <p:cNvPr id="17419" name="Group 20"/>
          <p:cNvGrpSpPr>
            <a:grpSpLocks/>
          </p:cNvGrpSpPr>
          <p:nvPr/>
        </p:nvGrpSpPr>
        <p:grpSpPr bwMode="auto">
          <a:xfrm>
            <a:off x="1028700" y="2514600"/>
            <a:ext cx="2209800" cy="2971800"/>
            <a:chOff x="816" y="1776"/>
            <a:chExt cx="1392" cy="1872"/>
          </a:xfrm>
        </p:grpSpPr>
        <p:sp>
          <p:nvSpPr>
            <p:cNvPr id="17455" name="Line 21"/>
            <p:cNvSpPr>
              <a:spLocks noChangeShapeType="1"/>
            </p:cNvSpPr>
            <p:nvPr/>
          </p:nvSpPr>
          <p:spPr bwMode="auto">
            <a:xfrm flipV="1">
              <a:off x="1049" y="1872"/>
              <a:ext cx="8" cy="17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6" name="Line 22"/>
            <p:cNvSpPr>
              <a:spLocks noChangeShapeType="1"/>
            </p:cNvSpPr>
            <p:nvPr/>
          </p:nvSpPr>
          <p:spPr bwMode="auto">
            <a:xfrm>
              <a:off x="864" y="2767"/>
              <a:ext cx="12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Text Box 23"/>
            <p:cNvSpPr txBox="1">
              <a:spLocks noChangeArrowheads="1"/>
            </p:cNvSpPr>
            <p:nvPr/>
          </p:nvSpPr>
          <p:spPr bwMode="auto">
            <a:xfrm>
              <a:off x="1924" y="2527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Re</a:t>
              </a:r>
            </a:p>
          </p:txBody>
        </p:sp>
        <p:sp>
          <p:nvSpPr>
            <p:cNvPr id="17458" name="Text Box 24"/>
            <p:cNvSpPr txBox="1">
              <a:spLocks noChangeArrowheads="1"/>
            </p:cNvSpPr>
            <p:nvPr/>
          </p:nvSpPr>
          <p:spPr bwMode="auto">
            <a:xfrm>
              <a:off x="1056" y="1776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Im</a:t>
              </a:r>
            </a:p>
          </p:txBody>
        </p:sp>
        <p:sp>
          <p:nvSpPr>
            <p:cNvPr id="17459" name="Line 25"/>
            <p:cNvSpPr>
              <a:spLocks noChangeShapeType="1"/>
            </p:cNvSpPr>
            <p:nvPr/>
          </p:nvSpPr>
          <p:spPr bwMode="auto">
            <a:xfrm flipV="1">
              <a:off x="1056" y="2764"/>
              <a:ext cx="672" cy="3"/>
            </a:xfrm>
            <a:prstGeom prst="line">
              <a:avLst/>
            </a:prstGeom>
            <a:noFill/>
            <a:ln w="28575">
              <a:solidFill>
                <a:srgbClr val="333333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26"/>
            <p:cNvSpPr>
              <a:spLocks noChangeShapeType="1"/>
            </p:cNvSpPr>
            <p:nvPr/>
          </p:nvSpPr>
          <p:spPr bwMode="auto">
            <a:xfrm flipH="1">
              <a:off x="1049" y="2758"/>
              <a:ext cx="7" cy="663"/>
            </a:xfrm>
            <a:prstGeom prst="line">
              <a:avLst/>
            </a:prstGeom>
            <a:noFill/>
            <a:ln w="38100">
              <a:solidFill>
                <a:srgbClr val="333333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Arc 27"/>
            <p:cNvSpPr>
              <a:spLocks/>
            </p:cNvSpPr>
            <p:nvPr/>
          </p:nvSpPr>
          <p:spPr bwMode="auto">
            <a:xfrm flipV="1">
              <a:off x="1056" y="2767"/>
              <a:ext cx="138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2" name="Text Box 28"/>
            <p:cNvSpPr txBox="1">
              <a:spLocks noChangeArrowheads="1"/>
            </p:cNvSpPr>
            <p:nvPr/>
          </p:nvSpPr>
          <p:spPr bwMode="auto">
            <a:xfrm>
              <a:off x="1056" y="2841"/>
              <a:ext cx="34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-</a:t>
              </a:r>
              <a:r>
                <a:rPr lang="el-GR">
                  <a:cs typeface="Times New Roman" pitchFamily="18" charset="0"/>
                </a:rPr>
                <a:t>π</a:t>
              </a:r>
              <a:r>
                <a:rPr lang="en-US">
                  <a:cs typeface="Times New Roman" pitchFamily="18" charset="0"/>
                </a:rPr>
                <a:t>/2</a:t>
              </a:r>
              <a:endParaRPr lang="el-GR">
                <a:cs typeface="Times New Roman" pitchFamily="18" charset="0"/>
              </a:endParaRPr>
            </a:p>
          </p:txBody>
        </p:sp>
        <p:sp>
          <p:nvSpPr>
            <p:cNvPr id="17463" name="Line 29"/>
            <p:cNvSpPr>
              <a:spLocks noChangeShapeType="1"/>
            </p:cNvSpPr>
            <p:nvPr/>
          </p:nvSpPr>
          <p:spPr bwMode="auto">
            <a:xfrm flipH="1" flipV="1">
              <a:off x="1057" y="2112"/>
              <a:ext cx="0" cy="652"/>
            </a:xfrm>
            <a:prstGeom prst="line">
              <a:avLst/>
            </a:prstGeom>
            <a:noFill/>
            <a:ln w="38100">
              <a:solidFill>
                <a:srgbClr val="333333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4" name="Oval 30"/>
            <p:cNvSpPr>
              <a:spLocks noChangeArrowheads="1"/>
            </p:cNvSpPr>
            <p:nvPr/>
          </p:nvSpPr>
          <p:spPr bwMode="auto">
            <a:xfrm>
              <a:off x="1670" y="2736"/>
              <a:ext cx="58" cy="61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rgbClr val="333333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5" name="Oval 31"/>
            <p:cNvSpPr>
              <a:spLocks noChangeArrowheads="1"/>
            </p:cNvSpPr>
            <p:nvPr/>
          </p:nvSpPr>
          <p:spPr bwMode="auto">
            <a:xfrm>
              <a:off x="1020" y="3360"/>
              <a:ext cx="58" cy="61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rgbClr val="333333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6" name="Oval 32"/>
            <p:cNvSpPr>
              <a:spLocks noChangeArrowheads="1"/>
            </p:cNvSpPr>
            <p:nvPr/>
          </p:nvSpPr>
          <p:spPr bwMode="auto">
            <a:xfrm>
              <a:off x="1026" y="2112"/>
              <a:ext cx="58" cy="61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rgbClr val="333333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7" name="Text Box 33"/>
            <p:cNvSpPr txBox="1">
              <a:spLocks noChangeArrowheads="1"/>
            </p:cNvSpPr>
            <p:nvPr/>
          </p:nvSpPr>
          <p:spPr bwMode="auto">
            <a:xfrm>
              <a:off x="1152" y="2456"/>
              <a:ext cx="30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l-GR">
                  <a:cs typeface="Times New Roman" pitchFamily="18" charset="0"/>
                </a:rPr>
                <a:t>π</a:t>
              </a:r>
              <a:r>
                <a:rPr lang="en-US">
                  <a:cs typeface="Times New Roman" pitchFamily="18" charset="0"/>
                </a:rPr>
                <a:t>/2</a:t>
              </a:r>
              <a:endParaRPr lang="el-GR">
                <a:cs typeface="Times New Roman" pitchFamily="18" charset="0"/>
              </a:endParaRPr>
            </a:p>
          </p:txBody>
        </p:sp>
        <p:sp>
          <p:nvSpPr>
            <p:cNvPr id="17468" name="Arc 34"/>
            <p:cNvSpPr>
              <a:spLocks/>
            </p:cNvSpPr>
            <p:nvPr/>
          </p:nvSpPr>
          <p:spPr bwMode="auto">
            <a:xfrm>
              <a:off x="1057" y="2577"/>
              <a:ext cx="165" cy="19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9" name="Text Box 35"/>
            <p:cNvSpPr txBox="1">
              <a:spLocks noChangeArrowheads="1"/>
            </p:cNvSpPr>
            <p:nvPr/>
          </p:nvSpPr>
          <p:spPr bwMode="auto">
            <a:xfrm>
              <a:off x="1584" y="2544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</a:p>
          </p:txBody>
        </p:sp>
        <p:sp>
          <p:nvSpPr>
            <p:cNvPr id="17470" name="Text Box 36"/>
            <p:cNvSpPr txBox="1">
              <a:spLocks noChangeArrowheads="1"/>
            </p:cNvSpPr>
            <p:nvPr/>
          </p:nvSpPr>
          <p:spPr bwMode="auto">
            <a:xfrm>
              <a:off x="1056" y="3273"/>
              <a:ext cx="48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-1/</a:t>
              </a:r>
              <a:r>
                <a:rPr lang="el-GR" b="1">
                  <a:cs typeface="Times New Roman" pitchFamily="18" charset="0"/>
                </a:rPr>
                <a:t>ω</a:t>
              </a:r>
              <a:r>
                <a:rPr lang="en-US" b="1">
                  <a:cs typeface="Times New Roman" pitchFamily="18" charset="0"/>
                </a:rPr>
                <a:t>C</a:t>
              </a:r>
              <a:endParaRPr lang="el-GR" b="1">
                <a:cs typeface="Times New Roman" pitchFamily="18" charset="0"/>
              </a:endParaRPr>
            </a:p>
          </p:txBody>
        </p:sp>
        <p:sp>
          <p:nvSpPr>
            <p:cNvPr id="17471" name="Text Box 37"/>
            <p:cNvSpPr txBox="1">
              <a:spLocks noChangeArrowheads="1"/>
            </p:cNvSpPr>
            <p:nvPr/>
          </p:nvSpPr>
          <p:spPr bwMode="auto">
            <a:xfrm>
              <a:off x="1056" y="1968"/>
              <a:ext cx="31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l-GR" b="1">
                  <a:cs typeface="Times New Roman" pitchFamily="18" charset="0"/>
                </a:rPr>
                <a:t>ω</a:t>
              </a:r>
              <a:r>
                <a:rPr lang="en-US" b="1">
                  <a:cs typeface="Times New Roman" pitchFamily="18" charset="0"/>
                </a:rPr>
                <a:t>L</a:t>
              </a:r>
              <a:endParaRPr lang="el-GR" b="1">
                <a:cs typeface="Times New Roman" pitchFamily="18" charset="0"/>
              </a:endParaRPr>
            </a:p>
          </p:txBody>
        </p:sp>
        <p:sp>
          <p:nvSpPr>
            <p:cNvPr id="17472" name="Text Box 38"/>
            <p:cNvSpPr txBox="1">
              <a:spLocks noChangeArrowheads="1"/>
            </p:cNvSpPr>
            <p:nvPr/>
          </p:nvSpPr>
          <p:spPr bwMode="auto">
            <a:xfrm>
              <a:off x="1415" y="2736"/>
              <a:ext cx="265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Z</a:t>
              </a:r>
              <a:r>
                <a:rPr lang="en-US" sz="1600" b="1" baseline="-25000"/>
                <a:t>R</a:t>
              </a:r>
            </a:p>
          </p:txBody>
        </p:sp>
        <p:sp>
          <p:nvSpPr>
            <p:cNvPr id="17473" name="Text Box 39"/>
            <p:cNvSpPr txBox="1">
              <a:spLocks noChangeArrowheads="1"/>
            </p:cNvSpPr>
            <p:nvPr/>
          </p:nvSpPr>
          <p:spPr bwMode="auto">
            <a:xfrm>
              <a:off x="816" y="3032"/>
              <a:ext cx="265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Z</a:t>
              </a:r>
              <a:r>
                <a:rPr lang="en-US" sz="1600" b="1" baseline="-25000"/>
                <a:t>C</a:t>
              </a:r>
            </a:p>
          </p:txBody>
        </p:sp>
        <p:sp>
          <p:nvSpPr>
            <p:cNvPr id="17474" name="Text Box 40"/>
            <p:cNvSpPr txBox="1">
              <a:spLocks noChangeArrowheads="1"/>
            </p:cNvSpPr>
            <p:nvPr/>
          </p:nvSpPr>
          <p:spPr bwMode="auto">
            <a:xfrm>
              <a:off x="816" y="2244"/>
              <a:ext cx="26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Z</a:t>
              </a:r>
              <a:r>
                <a:rPr lang="en-US" sz="1600" b="1" baseline="-25000"/>
                <a:t>L</a:t>
              </a:r>
            </a:p>
          </p:txBody>
        </p:sp>
      </p:grpSp>
      <p:sp>
        <p:nvSpPr>
          <p:cNvPr id="17420" name="Text Box 41"/>
          <p:cNvSpPr txBox="1">
            <a:spLocks noChangeArrowheads="1"/>
          </p:cNvSpPr>
          <p:nvPr/>
        </p:nvSpPr>
        <p:spPr bwMode="auto">
          <a:xfrm>
            <a:off x="2247900" y="2628900"/>
            <a:ext cx="156210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Phasor domain</a:t>
            </a:r>
          </a:p>
        </p:txBody>
      </p:sp>
      <p:grpSp>
        <p:nvGrpSpPr>
          <p:cNvPr id="17421" name="Group 42"/>
          <p:cNvGrpSpPr>
            <a:grpSpLocks/>
          </p:cNvGrpSpPr>
          <p:nvPr/>
        </p:nvGrpSpPr>
        <p:grpSpPr bwMode="auto">
          <a:xfrm>
            <a:off x="3810000" y="3886200"/>
            <a:ext cx="481013" cy="1417638"/>
            <a:chOff x="2400" y="2475"/>
            <a:chExt cx="303" cy="893"/>
          </a:xfrm>
        </p:grpSpPr>
        <p:grpSp>
          <p:nvGrpSpPr>
            <p:cNvPr id="17442" name="Group 43"/>
            <p:cNvGrpSpPr>
              <a:grpSpLocks/>
            </p:cNvGrpSpPr>
            <p:nvPr/>
          </p:nvGrpSpPr>
          <p:grpSpPr bwMode="auto">
            <a:xfrm>
              <a:off x="2592" y="2815"/>
              <a:ext cx="111" cy="216"/>
              <a:chOff x="1670" y="2765"/>
              <a:chExt cx="111" cy="216"/>
            </a:xfrm>
          </p:grpSpPr>
          <p:sp>
            <p:nvSpPr>
              <p:cNvPr id="17448" name="Line 44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9" name="Line 45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0" name="Line 46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1" name="Line 47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2" name="Line 48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3" name="Line 49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4" name="Line 50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43" name="Oval 51"/>
            <p:cNvSpPr>
              <a:spLocks noChangeArrowheads="1"/>
            </p:cNvSpPr>
            <p:nvPr/>
          </p:nvSpPr>
          <p:spPr bwMode="auto">
            <a:xfrm>
              <a:off x="2601" y="247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4" name="Oval 52"/>
            <p:cNvSpPr>
              <a:spLocks noChangeArrowheads="1"/>
            </p:cNvSpPr>
            <p:nvPr/>
          </p:nvSpPr>
          <p:spPr bwMode="auto">
            <a:xfrm>
              <a:off x="2605" y="329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5" name="Text Box 53"/>
            <p:cNvSpPr txBox="1">
              <a:spLocks noChangeArrowheads="1"/>
            </p:cNvSpPr>
            <p:nvPr/>
          </p:nvSpPr>
          <p:spPr bwMode="auto">
            <a:xfrm>
              <a:off x="2400" y="2619"/>
              <a:ext cx="22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</a:p>
            <a:p>
              <a:r>
                <a:rPr lang="en-US" b="1"/>
                <a:t>–</a:t>
              </a:r>
            </a:p>
          </p:txBody>
        </p:sp>
        <p:cxnSp>
          <p:nvCxnSpPr>
            <p:cNvPr id="17446" name="AutoShape 54"/>
            <p:cNvCxnSpPr>
              <a:cxnSpLocks noChangeShapeType="1"/>
              <a:stCxn id="17444" idx="0"/>
              <a:endCxn id="17450" idx="1"/>
            </p:cNvCxnSpPr>
            <p:nvPr/>
          </p:nvCxnSpPr>
          <p:spPr bwMode="auto">
            <a:xfrm flipV="1">
              <a:off x="2647" y="3031"/>
              <a:ext cx="2" cy="2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7447" name="AutoShape 55"/>
            <p:cNvCxnSpPr>
              <a:cxnSpLocks noChangeShapeType="1"/>
              <a:stCxn id="17443" idx="4"/>
              <a:endCxn id="17448" idx="0"/>
            </p:cNvCxnSpPr>
            <p:nvPr/>
          </p:nvCxnSpPr>
          <p:spPr bwMode="auto">
            <a:xfrm flipH="1">
              <a:off x="2640" y="2552"/>
              <a:ext cx="3" cy="26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graphicFrame>
        <p:nvGraphicFramePr>
          <p:cNvPr id="17412" name="Object 56"/>
          <p:cNvGraphicFramePr>
            <a:graphicFrameLocks noChangeAspect="1"/>
          </p:cNvGraphicFramePr>
          <p:nvPr>
            <p:ph sz="quarter" idx="3"/>
          </p:nvPr>
        </p:nvGraphicFramePr>
        <p:xfrm>
          <a:off x="7134225" y="5468938"/>
          <a:ext cx="1704975" cy="731837"/>
        </p:xfrm>
        <a:graphic>
          <a:graphicData uri="http://schemas.openxmlformats.org/presentationml/2006/ole">
            <p:oleObj spid="_x0000_s17412" name="Equation" r:id="rId5" imgW="977760" imgH="419040" progId="Equation.3">
              <p:embed/>
            </p:oleObj>
          </a:graphicData>
        </a:graphic>
      </p:graphicFrame>
      <p:grpSp>
        <p:nvGrpSpPr>
          <p:cNvPr id="17422" name="Group 57"/>
          <p:cNvGrpSpPr>
            <a:grpSpLocks/>
          </p:cNvGrpSpPr>
          <p:nvPr/>
        </p:nvGrpSpPr>
        <p:grpSpPr bwMode="auto">
          <a:xfrm>
            <a:off x="4930775" y="2133600"/>
            <a:ext cx="2994025" cy="1423988"/>
            <a:chOff x="288" y="2304"/>
            <a:chExt cx="1886" cy="897"/>
          </a:xfrm>
        </p:grpSpPr>
        <p:sp>
          <p:nvSpPr>
            <p:cNvPr id="17424" name="Rectangle 58"/>
            <p:cNvSpPr>
              <a:spLocks noChangeArrowheads="1"/>
            </p:cNvSpPr>
            <p:nvPr/>
          </p:nvSpPr>
          <p:spPr bwMode="auto">
            <a:xfrm>
              <a:off x="316" y="2337"/>
              <a:ext cx="1824" cy="86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425" name="Group 59"/>
            <p:cNvGrpSpPr>
              <a:grpSpLocks/>
            </p:cNvGrpSpPr>
            <p:nvPr/>
          </p:nvGrpSpPr>
          <p:grpSpPr bwMode="auto">
            <a:xfrm>
              <a:off x="288" y="2304"/>
              <a:ext cx="1886" cy="890"/>
              <a:chOff x="1924" y="3033"/>
              <a:chExt cx="1886" cy="890"/>
            </a:xfrm>
          </p:grpSpPr>
          <p:grpSp>
            <p:nvGrpSpPr>
              <p:cNvPr id="17426" name="Group 60"/>
              <p:cNvGrpSpPr>
                <a:grpSpLocks/>
              </p:cNvGrpSpPr>
              <p:nvPr/>
            </p:nvGrpSpPr>
            <p:grpSpPr bwMode="auto">
              <a:xfrm>
                <a:off x="1924" y="3264"/>
                <a:ext cx="1068" cy="659"/>
                <a:chOff x="163" y="3181"/>
                <a:chExt cx="1068" cy="659"/>
              </a:xfrm>
            </p:grpSpPr>
            <p:grpSp>
              <p:nvGrpSpPr>
                <p:cNvPr id="17433" name="Group 61"/>
                <p:cNvGrpSpPr>
                  <a:grpSpLocks/>
                </p:cNvGrpSpPr>
                <p:nvPr/>
              </p:nvGrpSpPr>
              <p:grpSpPr bwMode="auto">
                <a:xfrm>
                  <a:off x="163" y="3312"/>
                  <a:ext cx="826" cy="404"/>
                  <a:chOff x="134" y="2566"/>
                  <a:chExt cx="826" cy="404"/>
                </a:xfrm>
              </p:grpSpPr>
              <p:sp>
                <p:nvSpPr>
                  <p:cNvPr id="17438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4" y="2630"/>
                    <a:ext cx="548" cy="250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="1"/>
                      <a:t>V</a:t>
                    </a:r>
                    <a:r>
                      <a:rPr lang="en-US" sz="2000" b="1" baseline="-25000"/>
                      <a:t>s</a:t>
                    </a:r>
                    <a:r>
                      <a:rPr lang="en-US" sz="2000" b="1"/>
                      <a:t>(j</a:t>
                    </a:r>
                    <a:r>
                      <a:rPr lang="el-GR" sz="2000" b="1">
                        <a:cs typeface="Times New Roman" pitchFamily="18" charset="0"/>
                      </a:rPr>
                      <a:t>ω</a:t>
                    </a:r>
                    <a:r>
                      <a:rPr lang="en-US" sz="2000" b="1"/>
                      <a:t>)</a:t>
                    </a:r>
                  </a:p>
                </p:txBody>
              </p:sp>
              <p:sp>
                <p:nvSpPr>
                  <p:cNvPr id="17439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628" y="2608"/>
                    <a:ext cx="332" cy="31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440" name="Text Box 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4" y="2566"/>
                    <a:ext cx="197" cy="40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+</a:t>
                    </a:r>
                  </a:p>
                  <a:p>
                    <a:r>
                      <a:rPr lang="en-US"/>
                      <a:t>–</a:t>
                    </a:r>
                  </a:p>
                </p:txBody>
              </p:sp>
              <p:sp>
                <p:nvSpPr>
                  <p:cNvPr id="17441" name="Text Box 6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6" y="2657"/>
                    <a:ext cx="194" cy="231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~</a:t>
                    </a:r>
                  </a:p>
                </p:txBody>
              </p:sp>
            </p:grpSp>
            <p:sp>
              <p:nvSpPr>
                <p:cNvPr id="17434" name="Oval 66"/>
                <p:cNvSpPr>
                  <a:spLocks noChangeArrowheads="1"/>
                </p:cNvSpPr>
                <p:nvPr/>
              </p:nvSpPr>
              <p:spPr bwMode="auto">
                <a:xfrm rot="5400000">
                  <a:off x="1149" y="3184"/>
                  <a:ext cx="83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35" name="Oval 67"/>
                <p:cNvSpPr>
                  <a:spLocks noChangeArrowheads="1"/>
                </p:cNvSpPr>
                <p:nvPr/>
              </p:nvSpPr>
              <p:spPr bwMode="auto">
                <a:xfrm rot="5400000">
                  <a:off x="1151" y="3760"/>
                  <a:ext cx="83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cxnSp>
              <p:nvCxnSpPr>
                <p:cNvPr id="17436" name="AutoShape 68"/>
                <p:cNvCxnSpPr>
                  <a:cxnSpLocks noChangeShapeType="1"/>
                  <a:stCxn id="17435" idx="4"/>
                  <a:endCxn id="17440" idx="2"/>
                </p:cNvCxnSpPr>
                <p:nvPr/>
              </p:nvCxnSpPr>
              <p:spPr bwMode="auto">
                <a:xfrm rot="10800000">
                  <a:off x="822" y="3716"/>
                  <a:ext cx="334" cy="83"/>
                </a:xfrm>
                <a:prstGeom prst="bentConnector2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</p:cxnSp>
            <p:cxnSp>
              <p:nvCxnSpPr>
                <p:cNvPr id="17437" name="AutoShape 69"/>
                <p:cNvCxnSpPr>
                  <a:cxnSpLocks noChangeShapeType="1"/>
                  <a:stCxn id="17434" idx="4"/>
                  <a:endCxn id="17440" idx="0"/>
                </p:cNvCxnSpPr>
                <p:nvPr/>
              </p:nvCxnSpPr>
              <p:spPr bwMode="auto">
                <a:xfrm rot="10800000" flipV="1">
                  <a:off x="822" y="3223"/>
                  <a:ext cx="332" cy="89"/>
                </a:xfrm>
                <a:prstGeom prst="bentConnector2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</p:cxnSp>
          </p:grpSp>
          <p:cxnSp>
            <p:nvCxnSpPr>
              <p:cNvPr id="17427" name="AutoShape 70"/>
              <p:cNvCxnSpPr>
                <a:cxnSpLocks noChangeShapeType="1"/>
                <a:stCxn id="17434" idx="0"/>
                <a:endCxn id="17432" idx="0"/>
              </p:cNvCxnSpPr>
              <p:nvPr/>
            </p:nvCxnSpPr>
            <p:spPr bwMode="auto">
              <a:xfrm>
                <a:off x="2992" y="3306"/>
                <a:ext cx="212" cy="131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17428" name="AutoShape 71"/>
              <p:cNvCxnSpPr>
                <a:cxnSpLocks noChangeShapeType="1"/>
                <a:stCxn id="17435" idx="0"/>
                <a:endCxn id="17432" idx="2"/>
              </p:cNvCxnSpPr>
              <p:nvPr/>
            </p:nvCxnSpPr>
            <p:spPr bwMode="auto">
              <a:xfrm flipV="1">
                <a:off x="2994" y="3744"/>
                <a:ext cx="210" cy="138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sp>
            <p:nvSpPr>
              <p:cNvPr id="17429" name="Text Box 72"/>
              <p:cNvSpPr txBox="1">
                <a:spLocks noChangeArrowheads="1"/>
              </p:cNvSpPr>
              <p:nvPr/>
            </p:nvSpPr>
            <p:spPr bwMode="auto">
              <a:xfrm>
                <a:off x="3277" y="3298"/>
                <a:ext cx="533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 b="1"/>
                  <a:t>V</a:t>
                </a:r>
                <a:r>
                  <a:rPr lang="en-US" b="1" baseline="-25000"/>
                  <a:t>Z</a:t>
                </a:r>
                <a:r>
                  <a:rPr lang="en-US" b="1"/>
                  <a:t>(j</a:t>
                </a:r>
                <a:r>
                  <a:rPr lang="el-GR" b="1"/>
                  <a:t>ω</a:t>
                </a:r>
                <a:r>
                  <a:rPr lang="en-US" b="1"/>
                  <a:t>)</a:t>
                </a:r>
                <a:endParaRPr lang="en-US" b="1" baseline="-25000"/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17430" name="Line 73"/>
              <p:cNvSpPr>
                <a:spLocks noChangeShapeType="1"/>
              </p:cNvSpPr>
              <p:nvPr/>
            </p:nvSpPr>
            <p:spPr bwMode="auto">
              <a:xfrm>
                <a:off x="2700" y="3264"/>
                <a:ext cx="2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1" name="Text Box 74"/>
              <p:cNvSpPr txBox="1">
                <a:spLocks noChangeArrowheads="1"/>
              </p:cNvSpPr>
              <p:nvPr/>
            </p:nvSpPr>
            <p:spPr bwMode="auto">
              <a:xfrm>
                <a:off x="2571" y="3033"/>
                <a:ext cx="421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I(j</a:t>
                </a:r>
                <a:r>
                  <a:rPr lang="el-GR" b="1"/>
                  <a:t>ω</a:t>
                </a:r>
                <a:r>
                  <a:rPr lang="en-US" b="1"/>
                  <a:t>)</a:t>
                </a:r>
              </a:p>
            </p:txBody>
          </p:sp>
          <p:sp>
            <p:nvSpPr>
              <p:cNvPr id="17432" name="Rectangle 75"/>
              <p:cNvSpPr>
                <a:spLocks noChangeArrowheads="1"/>
              </p:cNvSpPr>
              <p:nvPr/>
            </p:nvSpPr>
            <p:spPr bwMode="auto">
              <a:xfrm>
                <a:off x="3095" y="3437"/>
                <a:ext cx="217" cy="307"/>
              </a:xfrm>
              <a:prstGeom prst="rect">
                <a:avLst/>
              </a:prstGeom>
              <a:solidFill>
                <a:srgbClr val="8495A9">
                  <a:alpha val="50195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r>
                  <a:rPr lang="en-US" b="1"/>
                  <a:t>Z</a:t>
                </a:r>
              </a:p>
            </p:txBody>
          </p:sp>
        </p:grpSp>
      </p:grpSp>
      <p:sp>
        <p:nvSpPr>
          <p:cNvPr id="17423" name="Rectangle 76"/>
          <p:cNvSpPr>
            <a:spLocks noChangeArrowheads="1"/>
          </p:cNvSpPr>
          <p:nvPr/>
        </p:nvSpPr>
        <p:spPr bwMode="auto">
          <a:xfrm>
            <a:off x="406400" y="1333500"/>
            <a:ext cx="8128000" cy="647700"/>
          </a:xfrm>
          <a:prstGeom prst="rect">
            <a:avLst/>
          </a:prstGeom>
          <a:solidFill>
            <a:srgbClr val="8495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r>
              <a:rPr lang="en-US" sz="2800" b="1" u="sng">
                <a:solidFill>
                  <a:schemeClr val="bg2"/>
                </a:solidFill>
              </a:rPr>
              <a:t>Impedance of resistors, inductors, and capacitors</a:t>
            </a:r>
            <a:endParaRPr lang="en-US" sz="280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270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727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955917C-BAEF-4EDB-914C-DD2560B38724}" type="slidenum">
              <a:rPr lang="en-US" smtClean="0"/>
              <a:pPr lvl="1"/>
              <a:t>27</a:t>
            </a:fld>
            <a:endParaRPr lang="en-US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Impedance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1811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5"/>
            </a:pPr>
            <a:r>
              <a:rPr lang="en-US" sz="2800" smtClean="0"/>
              <a:t>find the equivalent impedance (</a:t>
            </a:r>
            <a:r>
              <a:rPr lang="en-US" sz="2800" b="1" smtClean="0"/>
              <a:t>Z</a:t>
            </a:r>
            <a:r>
              <a:rPr lang="en-US" sz="2800" b="1" baseline="-25000" smtClean="0"/>
              <a:t>EQ</a:t>
            </a:r>
            <a:r>
              <a:rPr lang="en-US" sz="2800" smtClean="0"/>
              <a:t>)</a:t>
            </a:r>
          </a:p>
          <a:p>
            <a:pPr marL="914400" lvl="1" indent="-457200">
              <a:buFont typeface="Monotype Sorts" pitchFamily="2" charset="2"/>
              <a:buNone/>
            </a:pPr>
            <a:r>
              <a:rPr lang="el-GR" sz="2400" b="1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 = 10</a:t>
            </a:r>
            <a:r>
              <a:rPr lang="en-US" sz="2400" baseline="30000" smtClean="0">
                <a:cs typeface="Times New Roman" pitchFamily="18" charset="0"/>
              </a:rPr>
              <a:t>4</a:t>
            </a:r>
            <a:r>
              <a:rPr lang="en-US" sz="2400" smtClean="0">
                <a:cs typeface="Times New Roman" pitchFamily="18" charset="0"/>
              </a:rPr>
              <a:t> rads/s, </a:t>
            </a:r>
            <a:r>
              <a:rPr lang="en-US" sz="2400" b="1" smtClean="0">
                <a:cs typeface="Times New Roman" pitchFamily="18" charset="0"/>
              </a:rPr>
              <a:t>C</a:t>
            </a:r>
            <a:r>
              <a:rPr lang="en-US" sz="2400" smtClean="0">
                <a:cs typeface="Times New Roman" pitchFamily="18" charset="0"/>
              </a:rPr>
              <a:t> = 10uF,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1</a:t>
            </a:r>
            <a:r>
              <a:rPr lang="en-US" sz="2400" smtClean="0">
                <a:cs typeface="Times New Roman" pitchFamily="18" charset="0"/>
              </a:rPr>
              <a:t> = 100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2</a:t>
            </a:r>
            <a:r>
              <a:rPr lang="en-US" sz="2400" smtClean="0">
                <a:cs typeface="Times New Roman" pitchFamily="18" charset="0"/>
              </a:rPr>
              <a:t> = 50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L</a:t>
            </a:r>
            <a:r>
              <a:rPr lang="en-US" sz="2400" smtClean="0">
                <a:cs typeface="Times New Roman" pitchFamily="18" charset="0"/>
              </a:rPr>
              <a:t> = 10mH</a:t>
            </a:r>
            <a:endParaRPr lang="el-GR" sz="2400" smtClean="0">
              <a:cs typeface="Times New Roman" pitchFamily="18" charset="0"/>
            </a:endParaRPr>
          </a:p>
        </p:txBody>
      </p:sp>
      <p:sp>
        <p:nvSpPr>
          <p:cNvPr id="72711" name="AutoShape 4"/>
          <p:cNvSpPr>
            <a:spLocks noChangeArrowheads="1"/>
          </p:cNvSpPr>
          <p:nvPr/>
        </p:nvSpPr>
        <p:spPr bwMode="auto">
          <a:xfrm>
            <a:off x="2133600" y="3810000"/>
            <a:ext cx="457200" cy="295275"/>
          </a:xfrm>
          <a:prstGeom prst="rightArrow">
            <a:avLst>
              <a:gd name="adj1" fmla="val 50000"/>
              <a:gd name="adj2" fmla="val 38710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712" name="Group 5"/>
          <p:cNvGrpSpPr>
            <a:grpSpLocks/>
          </p:cNvGrpSpPr>
          <p:nvPr/>
        </p:nvGrpSpPr>
        <p:grpSpPr bwMode="auto">
          <a:xfrm>
            <a:off x="2819400" y="3048000"/>
            <a:ext cx="557213" cy="1981200"/>
            <a:chOff x="1958" y="2160"/>
            <a:chExt cx="351" cy="1248"/>
          </a:xfrm>
        </p:grpSpPr>
        <p:sp>
          <p:nvSpPr>
            <p:cNvPr id="72749" name="Oval 6"/>
            <p:cNvSpPr>
              <a:spLocks noChangeArrowheads="1"/>
            </p:cNvSpPr>
            <p:nvPr/>
          </p:nvSpPr>
          <p:spPr bwMode="auto">
            <a:xfrm>
              <a:off x="2089" y="333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0" name="Oval 7"/>
            <p:cNvSpPr>
              <a:spLocks noChangeArrowheads="1"/>
            </p:cNvSpPr>
            <p:nvPr/>
          </p:nvSpPr>
          <p:spPr bwMode="auto">
            <a:xfrm>
              <a:off x="2092" y="216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1" name="Rectangle 8"/>
            <p:cNvSpPr>
              <a:spLocks noChangeArrowheads="1"/>
            </p:cNvSpPr>
            <p:nvPr/>
          </p:nvSpPr>
          <p:spPr bwMode="auto">
            <a:xfrm>
              <a:off x="1959" y="2552"/>
              <a:ext cx="350" cy="424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2752" name="AutoShape 9"/>
            <p:cNvCxnSpPr>
              <a:cxnSpLocks noChangeShapeType="1"/>
              <a:stCxn id="72749" idx="0"/>
              <a:endCxn id="72751" idx="2"/>
            </p:cNvCxnSpPr>
            <p:nvPr/>
          </p:nvCxnSpPr>
          <p:spPr bwMode="auto">
            <a:xfrm flipV="1">
              <a:off x="2131" y="2976"/>
              <a:ext cx="3" cy="35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2753" name="AutoShape 10"/>
            <p:cNvCxnSpPr>
              <a:cxnSpLocks noChangeShapeType="1"/>
              <a:stCxn id="72750" idx="4"/>
              <a:endCxn id="72751" idx="0"/>
            </p:cNvCxnSpPr>
            <p:nvPr/>
          </p:nvCxnSpPr>
          <p:spPr bwMode="auto">
            <a:xfrm>
              <a:off x="2134" y="2237"/>
              <a:ext cx="0" cy="31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2754" name="Text Box 11"/>
            <p:cNvSpPr txBox="1">
              <a:spLocks noChangeArrowheads="1"/>
            </p:cNvSpPr>
            <p:nvPr/>
          </p:nvSpPr>
          <p:spPr bwMode="auto">
            <a:xfrm>
              <a:off x="1958" y="2664"/>
              <a:ext cx="35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Z</a:t>
              </a:r>
              <a:r>
                <a:rPr lang="en-US" b="1" baseline="-25000"/>
                <a:t>EQ</a:t>
              </a:r>
            </a:p>
          </p:txBody>
        </p:sp>
      </p:grpSp>
      <p:grpSp>
        <p:nvGrpSpPr>
          <p:cNvPr id="72713" name="Group 12"/>
          <p:cNvGrpSpPr>
            <a:grpSpLocks/>
          </p:cNvGrpSpPr>
          <p:nvPr/>
        </p:nvGrpSpPr>
        <p:grpSpPr bwMode="auto">
          <a:xfrm>
            <a:off x="565150" y="2743200"/>
            <a:ext cx="1797050" cy="3124200"/>
            <a:chOff x="356" y="1728"/>
            <a:chExt cx="1132" cy="1968"/>
          </a:xfrm>
        </p:grpSpPr>
        <p:grpSp>
          <p:nvGrpSpPr>
            <p:cNvPr id="72714" name="Group 13"/>
            <p:cNvGrpSpPr>
              <a:grpSpLocks/>
            </p:cNvGrpSpPr>
            <p:nvPr/>
          </p:nvGrpSpPr>
          <p:grpSpPr bwMode="auto">
            <a:xfrm>
              <a:off x="596" y="3048"/>
              <a:ext cx="111" cy="216"/>
              <a:chOff x="1670" y="2765"/>
              <a:chExt cx="111" cy="216"/>
            </a:xfrm>
          </p:grpSpPr>
          <p:sp>
            <p:nvSpPr>
              <p:cNvPr id="72742" name="Line 14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3" name="Line 15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4" name="Line 16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5" name="Line 17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6" name="Line 18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7" name="Line 19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8" name="Line 20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715" name="Oval 21"/>
            <p:cNvSpPr>
              <a:spLocks noChangeArrowheads="1"/>
            </p:cNvSpPr>
            <p:nvPr/>
          </p:nvSpPr>
          <p:spPr bwMode="auto">
            <a:xfrm>
              <a:off x="605" y="280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6" name="Oval 22"/>
            <p:cNvSpPr>
              <a:spLocks noChangeArrowheads="1"/>
            </p:cNvSpPr>
            <p:nvPr/>
          </p:nvSpPr>
          <p:spPr bwMode="auto">
            <a:xfrm>
              <a:off x="609" y="342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7" name="Text Box 23"/>
            <p:cNvSpPr txBox="1">
              <a:spLocks noChangeArrowheads="1"/>
            </p:cNvSpPr>
            <p:nvPr/>
          </p:nvSpPr>
          <p:spPr bwMode="auto">
            <a:xfrm>
              <a:off x="380" y="3027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</p:txBody>
        </p:sp>
        <p:cxnSp>
          <p:nvCxnSpPr>
            <p:cNvPr id="72718" name="AutoShape 24"/>
            <p:cNvCxnSpPr>
              <a:cxnSpLocks noChangeShapeType="1"/>
              <a:stCxn id="72716" idx="0"/>
              <a:endCxn id="72744" idx="1"/>
            </p:cNvCxnSpPr>
            <p:nvPr/>
          </p:nvCxnSpPr>
          <p:spPr bwMode="auto">
            <a:xfrm flipV="1">
              <a:off x="651" y="3264"/>
              <a:ext cx="2" cy="16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2719" name="AutoShape 25"/>
            <p:cNvCxnSpPr>
              <a:cxnSpLocks noChangeShapeType="1"/>
              <a:stCxn id="72715" idx="4"/>
              <a:endCxn id="72742" idx="0"/>
            </p:cNvCxnSpPr>
            <p:nvPr/>
          </p:nvCxnSpPr>
          <p:spPr bwMode="auto">
            <a:xfrm flipH="1">
              <a:off x="644" y="2880"/>
              <a:ext cx="3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2720" name="Freeform 26"/>
            <p:cNvSpPr>
              <a:spLocks/>
            </p:cNvSpPr>
            <p:nvPr/>
          </p:nvSpPr>
          <p:spPr bwMode="auto">
            <a:xfrm>
              <a:off x="1200" y="3264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21" name="Oval 27"/>
            <p:cNvSpPr>
              <a:spLocks noChangeArrowheads="1"/>
            </p:cNvSpPr>
            <p:nvPr/>
          </p:nvSpPr>
          <p:spPr bwMode="auto">
            <a:xfrm>
              <a:off x="609" y="361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22" name="Oval 28"/>
            <p:cNvSpPr>
              <a:spLocks noChangeArrowheads="1"/>
            </p:cNvSpPr>
            <p:nvPr/>
          </p:nvSpPr>
          <p:spPr bwMode="auto">
            <a:xfrm>
              <a:off x="598" y="172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23" name="Freeform 29"/>
            <p:cNvSpPr>
              <a:spLocks/>
            </p:cNvSpPr>
            <p:nvPr/>
          </p:nvSpPr>
          <p:spPr bwMode="auto">
            <a:xfrm>
              <a:off x="1200" y="3168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24" name="Text Box 30"/>
            <p:cNvSpPr txBox="1">
              <a:spLocks noChangeArrowheads="1"/>
            </p:cNvSpPr>
            <p:nvPr/>
          </p:nvSpPr>
          <p:spPr bwMode="auto">
            <a:xfrm>
              <a:off x="980" y="3087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cxnSp>
          <p:nvCxnSpPr>
            <p:cNvPr id="72725" name="AutoShape 31"/>
            <p:cNvCxnSpPr>
              <a:cxnSpLocks noChangeShapeType="1"/>
              <a:stCxn id="72716" idx="4"/>
              <a:endCxn id="72721" idx="0"/>
            </p:cNvCxnSpPr>
            <p:nvPr/>
          </p:nvCxnSpPr>
          <p:spPr bwMode="auto">
            <a:xfrm>
              <a:off x="651" y="3504"/>
              <a:ext cx="0" cy="11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2726" name="AutoShape 32"/>
            <p:cNvCxnSpPr>
              <a:cxnSpLocks noChangeShapeType="1"/>
              <a:stCxn id="72715" idx="0"/>
              <a:endCxn id="72731" idx="19"/>
            </p:cNvCxnSpPr>
            <p:nvPr/>
          </p:nvCxnSpPr>
          <p:spPr bwMode="auto">
            <a:xfrm flipH="1" flipV="1">
              <a:off x="646" y="2600"/>
              <a:ext cx="1" cy="20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2727" name="AutoShape 33"/>
            <p:cNvCxnSpPr>
              <a:cxnSpLocks noChangeShapeType="1"/>
              <a:stCxn id="72715" idx="6"/>
              <a:endCxn id="72723" idx="1"/>
            </p:cNvCxnSpPr>
            <p:nvPr/>
          </p:nvCxnSpPr>
          <p:spPr bwMode="auto">
            <a:xfrm>
              <a:off x="688" y="2842"/>
              <a:ext cx="656" cy="3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2728" name="AutoShape 34"/>
            <p:cNvCxnSpPr>
              <a:cxnSpLocks noChangeShapeType="1"/>
              <a:stCxn id="72716" idx="6"/>
              <a:endCxn id="72720" idx="1"/>
            </p:cNvCxnSpPr>
            <p:nvPr/>
          </p:nvCxnSpPr>
          <p:spPr bwMode="auto">
            <a:xfrm flipV="1">
              <a:off x="692" y="3264"/>
              <a:ext cx="652" cy="202"/>
            </a:xfrm>
            <a:prstGeom prst="bentConnector4">
              <a:avLst>
                <a:gd name="adj1" fmla="val 38806"/>
                <a:gd name="adj2" fmla="val 986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72729" name="Group 35"/>
            <p:cNvGrpSpPr>
              <a:grpSpLocks/>
            </p:cNvGrpSpPr>
            <p:nvPr/>
          </p:nvGrpSpPr>
          <p:grpSpPr bwMode="auto">
            <a:xfrm>
              <a:off x="595" y="1944"/>
              <a:ext cx="111" cy="216"/>
              <a:chOff x="1670" y="2765"/>
              <a:chExt cx="111" cy="216"/>
            </a:xfrm>
          </p:grpSpPr>
          <p:sp>
            <p:nvSpPr>
              <p:cNvPr id="72735" name="Line 36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6" name="Line 37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7" name="Line 38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8" name="Line 39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9" name="Line 40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0" name="Line 41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1" name="Line 42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730" name="Text Box 43"/>
            <p:cNvSpPr txBox="1">
              <a:spLocks noChangeArrowheads="1"/>
            </p:cNvSpPr>
            <p:nvPr/>
          </p:nvSpPr>
          <p:spPr bwMode="auto">
            <a:xfrm>
              <a:off x="356" y="1920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</p:txBody>
        </p:sp>
        <p:sp>
          <p:nvSpPr>
            <p:cNvPr id="72731" name="Freeform 44"/>
            <p:cNvSpPr>
              <a:spLocks/>
            </p:cNvSpPr>
            <p:nvPr/>
          </p:nvSpPr>
          <p:spPr bwMode="auto">
            <a:xfrm>
              <a:off x="598" y="2312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32" name="Text Box 45"/>
            <p:cNvSpPr txBox="1">
              <a:spLocks noChangeArrowheads="1"/>
            </p:cNvSpPr>
            <p:nvPr/>
          </p:nvSpPr>
          <p:spPr bwMode="auto">
            <a:xfrm>
              <a:off x="399" y="2351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cxnSp>
          <p:nvCxnSpPr>
            <p:cNvPr id="72733" name="AutoShape 46"/>
            <p:cNvCxnSpPr>
              <a:cxnSpLocks noChangeShapeType="1"/>
              <a:stCxn id="72731" idx="0"/>
              <a:endCxn id="72737" idx="1"/>
            </p:cNvCxnSpPr>
            <p:nvPr/>
          </p:nvCxnSpPr>
          <p:spPr bwMode="auto">
            <a:xfrm flipV="1">
              <a:off x="647" y="2160"/>
              <a:ext cx="5" cy="1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2734" name="AutoShape 47"/>
            <p:cNvCxnSpPr>
              <a:cxnSpLocks noChangeShapeType="1"/>
              <a:stCxn id="72722" idx="4"/>
              <a:endCxn id="72735" idx="0"/>
            </p:cNvCxnSpPr>
            <p:nvPr/>
          </p:nvCxnSpPr>
          <p:spPr bwMode="auto">
            <a:xfrm>
              <a:off x="640" y="1805"/>
              <a:ext cx="3" cy="13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843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1843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242C3B6-2799-4495-ABAD-652729BC824D}" type="slidenum">
              <a:rPr lang="en-US" smtClean="0"/>
              <a:pPr lvl="1"/>
              <a:t>28</a:t>
            </a:fld>
            <a:endParaRPr lang="en-US" smtClean="0"/>
          </a:p>
        </p:txBody>
      </p:sp>
      <p:sp>
        <p:nvSpPr>
          <p:cNvPr id="18438" name="Rectangle 2"/>
          <p:cNvSpPr>
            <a:spLocks noChangeArrowheads="1"/>
          </p:cNvSpPr>
          <p:nvPr/>
        </p:nvSpPr>
        <p:spPr bwMode="auto">
          <a:xfrm>
            <a:off x="152400" y="4343400"/>
            <a:ext cx="2438400" cy="1401763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Impedance</a:t>
            </a:r>
          </a:p>
        </p:txBody>
      </p:sp>
      <p:sp>
        <p:nvSpPr>
          <p:cNvPr id="18440" name="AutoShape 5"/>
          <p:cNvSpPr>
            <a:spLocks noChangeArrowheads="1"/>
          </p:cNvSpPr>
          <p:nvPr/>
        </p:nvSpPr>
        <p:spPr bwMode="auto">
          <a:xfrm>
            <a:off x="2133600" y="3810000"/>
            <a:ext cx="457200" cy="295275"/>
          </a:xfrm>
          <a:prstGeom prst="rightArrow">
            <a:avLst>
              <a:gd name="adj1" fmla="val 50000"/>
              <a:gd name="adj2" fmla="val 38710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441" name="Group 6"/>
          <p:cNvGrpSpPr>
            <a:grpSpLocks/>
          </p:cNvGrpSpPr>
          <p:nvPr/>
        </p:nvGrpSpPr>
        <p:grpSpPr bwMode="auto">
          <a:xfrm>
            <a:off x="2819400" y="3048000"/>
            <a:ext cx="557213" cy="1981200"/>
            <a:chOff x="1958" y="2160"/>
            <a:chExt cx="351" cy="1248"/>
          </a:xfrm>
        </p:grpSpPr>
        <p:sp>
          <p:nvSpPr>
            <p:cNvPr id="18479" name="Oval 7"/>
            <p:cNvSpPr>
              <a:spLocks noChangeArrowheads="1"/>
            </p:cNvSpPr>
            <p:nvPr/>
          </p:nvSpPr>
          <p:spPr bwMode="auto">
            <a:xfrm>
              <a:off x="2089" y="333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0" name="Oval 8"/>
            <p:cNvSpPr>
              <a:spLocks noChangeArrowheads="1"/>
            </p:cNvSpPr>
            <p:nvPr/>
          </p:nvSpPr>
          <p:spPr bwMode="auto">
            <a:xfrm>
              <a:off x="2092" y="216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1" name="Rectangle 9"/>
            <p:cNvSpPr>
              <a:spLocks noChangeArrowheads="1"/>
            </p:cNvSpPr>
            <p:nvPr/>
          </p:nvSpPr>
          <p:spPr bwMode="auto">
            <a:xfrm>
              <a:off x="1959" y="2552"/>
              <a:ext cx="350" cy="424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8482" name="AutoShape 10"/>
            <p:cNvCxnSpPr>
              <a:cxnSpLocks noChangeShapeType="1"/>
              <a:stCxn id="18479" idx="0"/>
              <a:endCxn id="18481" idx="2"/>
            </p:cNvCxnSpPr>
            <p:nvPr/>
          </p:nvCxnSpPr>
          <p:spPr bwMode="auto">
            <a:xfrm flipV="1">
              <a:off x="2131" y="2976"/>
              <a:ext cx="3" cy="35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8483" name="AutoShape 11"/>
            <p:cNvCxnSpPr>
              <a:cxnSpLocks noChangeShapeType="1"/>
              <a:stCxn id="18480" idx="4"/>
              <a:endCxn id="18481" idx="0"/>
            </p:cNvCxnSpPr>
            <p:nvPr/>
          </p:nvCxnSpPr>
          <p:spPr bwMode="auto">
            <a:xfrm>
              <a:off x="2134" y="2237"/>
              <a:ext cx="0" cy="31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8484" name="Text Box 12"/>
            <p:cNvSpPr txBox="1">
              <a:spLocks noChangeArrowheads="1"/>
            </p:cNvSpPr>
            <p:nvPr/>
          </p:nvSpPr>
          <p:spPr bwMode="auto">
            <a:xfrm>
              <a:off x="1958" y="2664"/>
              <a:ext cx="35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Z</a:t>
              </a:r>
              <a:r>
                <a:rPr lang="en-US" b="1" baseline="-25000"/>
                <a:t>EQ</a:t>
              </a:r>
            </a:p>
          </p:txBody>
        </p:sp>
      </p:grpSp>
      <p:grpSp>
        <p:nvGrpSpPr>
          <p:cNvPr id="18442" name="Group 13"/>
          <p:cNvGrpSpPr>
            <a:grpSpLocks/>
          </p:cNvGrpSpPr>
          <p:nvPr/>
        </p:nvGrpSpPr>
        <p:grpSpPr bwMode="auto">
          <a:xfrm>
            <a:off x="565150" y="2743200"/>
            <a:ext cx="1797050" cy="3124200"/>
            <a:chOff x="356" y="1728"/>
            <a:chExt cx="1132" cy="1968"/>
          </a:xfrm>
        </p:grpSpPr>
        <p:grpSp>
          <p:nvGrpSpPr>
            <p:cNvPr id="18444" name="Group 14"/>
            <p:cNvGrpSpPr>
              <a:grpSpLocks/>
            </p:cNvGrpSpPr>
            <p:nvPr/>
          </p:nvGrpSpPr>
          <p:grpSpPr bwMode="auto">
            <a:xfrm>
              <a:off x="596" y="3048"/>
              <a:ext cx="111" cy="216"/>
              <a:chOff x="1670" y="2765"/>
              <a:chExt cx="111" cy="216"/>
            </a:xfrm>
          </p:grpSpPr>
          <p:sp>
            <p:nvSpPr>
              <p:cNvPr id="18472" name="Line 1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3" name="Line 1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4" name="Line 1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5" name="Line 1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6" name="Line 1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7" name="Line 2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8" name="Line 2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45" name="Oval 22"/>
            <p:cNvSpPr>
              <a:spLocks noChangeArrowheads="1"/>
            </p:cNvSpPr>
            <p:nvPr/>
          </p:nvSpPr>
          <p:spPr bwMode="auto">
            <a:xfrm>
              <a:off x="605" y="280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6" name="Oval 23"/>
            <p:cNvSpPr>
              <a:spLocks noChangeArrowheads="1"/>
            </p:cNvSpPr>
            <p:nvPr/>
          </p:nvSpPr>
          <p:spPr bwMode="auto">
            <a:xfrm>
              <a:off x="609" y="342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7" name="Text Box 24"/>
            <p:cNvSpPr txBox="1">
              <a:spLocks noChangeArrowheads="1"/>
            </p:cNvSpPr>
            <p:nvPr/>
          </p:nvSpPr>
          <p:spPr bwMode="auto">
            <a:xfrm>
              <a:off x="380" y="3027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</p:txBody>
        </p:sp>
        <p:cxnSp>
          <p:nvCxnSpPr>
            <p:cNvPr id="18448" name="AutoShape 25"/>
            <p:cNvCxnSpPr>
              <a:cxnSpLocks noChangeShapeType="1"/>
              <a:stCxn id="18446" idx="0"/>
              <a:endCxn id="18474" idx="1"/>
            </p:cNvCxnSpPr>
            <p:nvPr/>
          </p:nvCxnSpPr>
          <p:spPr bwMode="auto">
            <a:xfrm flipV="1">
              <a:off x="651" y="3264"/>
              <a:ext cx="2" cy="16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8449" name="AutoShape 26"/>
            <p:cNvCxnSpPr>
              <a:cxnSpLocks noChangeShapeType="1"/>
              <a:stCxn id="18445" idx="4"/>
              <a:endCxn id="18472" idx="0"/>
            </p:cNvCxnSpPr>
            <p:nvPr/>
          </p:nvCxnSpPr>
          <p:spPr bwMode="auto">
            <a:xfrm flipH="1">
              <a:off x="644" y="2880"/>
              <a:ext cx="3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8450" name="Freeform 27"/>
            <p:cNvSpPr>
              <a:spLocks/>
            </p:cNvSpPr>
            <p:nvPr/>
          </p:nvSpPr>
          <p:spPr bwMode="auto">
            <a:xfrm>
              <a:off x="1200" y="3264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Oval 28"/>
            <p:cNvSpPr>
              <a:spLocks noChangeArrowheads="1"/>
            </p:cNvSpPr>
            <p:nvPr/>
          </p:nvSpPr>
          <p:spPr bwMode="auto">
            <a:xfrm>
              <a:off x="609" y="361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2" name="Oval 29"/>
            <p:cNvSpPr>
              <a:spLocks noChangeArrowheads="1"/>
            </p:cNvSpPr>
            <p:nvPr/>
          </p:nvSpPr>
          <p:spPr bwMode="auto">
            <a:xfrm>
              <a:off x="598" y="172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3" name="Freeform 30"/>
            <p:cNvSpPr>
              <a:spLocks/>
            </p:cNvSpPr>
            <p:nvPr/>
          </p:nvSpPr>
          <p:spPr bwMode="auto">
            <a:xfrm>
              <a:off x="1200" y="3168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Text Box 31"/>
            <p:cNvSpPr txBox="1">
              <a:spLocks noChangeArrowheads="1"/>
            </p:cNvSpPr>
            <p:nvPr/>
          </p:nvSpPr>
          <p:spPr bwMode="auto">
            <a:xfrm>
              <a:off x="980" y="3087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cxnSp>
          <p:nvCxnSpPr>
            <p:cNvPr id="18455" name="AutoShape 32"/>
            <p:cNvCxnSpPr>
              <a:cxnSpLocks noChangeShapeType="1"/>
              <a:stCxn id="18446" idx="4"/>
              <a:endCxn id="18451" idx="0"/>
            </p:cNvCxnSpPr>
            <p:nvPr/>
          </p:nvCxnSpPr>
          <p:spPr bwMode="auto">
            <a:xfrm>
              <a:off x="651" y="3504"/>
              <a:ext cx="0" cy="11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8456" name="AutoShape 33"/>
            <p:cNvCxnSpPr>
              <a:cxnSpLocks noChangeShapeType="1"/>
              <a:stCxn id="18445" idx="0"/>
              <a:endCxn id="18461" idx="19"/>
            </p:cNvCxnSpPr>
            <p:nvPr/>
          </p:nvCxnSpPr>
          <p:spPr bwMode="auto">
            <a:xfrm flipH="1" flipV="1">
              <a:off x="646" y="2600"/>
              <a:ext cx="1" cy="20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8457" name="AutoShape 34"/>
            <p:cNvCxnSpPr>
              <a:cxnSpLocks noChangeShapeType="1"/>
              <a:stCxn id="18445" idx="6"/>
              <a:endCxn id="18453" idx="1"/>
            </p:cNvCxnSpPr>
            <p:nvPr/>
          </p:nvCxnSpPr>
          <p:spPr bwMode="auto">
            <a:xfrm>
              <a:off x="688" y="2842"/>
              <a:ext cx="656" cy="3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8458" name="AutoShape 35"/>
            <p:cNvCxnSpPr>
              <a:cxnSpLocks noChangeShapeType="1"/>
              <a:stCxn id="18446" idx="6"/>
              <a:endCxn id="18450" idx="1"/>
            </p:cNvCxnSpPr>
            <p:nvPr/>
          </p:nvCxnSpPr>
          <p:spPr bwMode="auto">
            <a:xfrm flipV="1">
              <a:off x="692" y="3264"/>
              <a:ext cx="652" cy="202"/>
            </a:xfrm>
            <a:prstGeom prst="bentConnector4">
              <a:avLst>
                <a:gd name="adj1" fmla="val 38806"/>
                <a:gd name="adj2" fmla="val 986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18459" name="Group 36"/>
            <p:cNvGrpSpPr>
              <a:grpSpLocks/>
            </p:cNvGrpSpPr>
            <p:nvPr/>
          </p:nvGrpSpPr>
          <p:grpSpPr bwMode="auto">
            <a:xfrm>
              <a:off x="595" y="1944"/>
              <a:ext cx="111" cy="216"/>
              <a:chOff x="1670" y="2765"/>
              <a:chExt cx="111" cy="216"/>
            </a:xfrm>
          </p:grpSpPr>
          <p:sp>
            <p:nvSpPr>
              <p:cNvPr id="18465" name="Line 37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6" name="Line 38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7" name="Line 39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8" name="Line 40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9" name="Line 41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0" name="Line 42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1" name="Line 43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60" name="Text Box 44"/>
            <p:cNvSpPr txBox="1">
              <a:spLocks noChangeArrowheads="1"/>
            </p:cNvSpPr>
            <p:nvPr/>
          </p:nvSpPr>
          <p:spPr bwMode="auto">
            <a:xfrm>
              <a:off x="356" y="1920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</p:txBody>
        </p:sp>
        <p:sp>
          <p:nvSpPr>
            <p:cNvPr id="18461" name="Freeform 45"/>
            <p:cNvSpPr>
              <a:spLocks/>
            </p:cNvSpPr>
            <p:nvPr/>
          </p:nvSpPr>
          <p:spPr bwMode="auto">
            <a:xfrm>
              <a:off x="598" y="2312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Text Box 46"/>
            <p:cNvSpPr txBox="1">
              <a:spLocks noChangeArrowheads="1"/>
            </p:cNvSpPr>
            <p:nvPr/>
          </p:nvSpPr>
          <p:spPr bwMode="auto">
            <a:xfrm>
              <a:off x="399" y="2351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cxnSp>
          <p:nvCxnSpPr>
            <p:cNvPr id="18463" name="AutoShape 47"/>
            <p:cNvCxnSpPr>
              <a:cxnSpLocks noChangeShapeType="1"/>
              <a:stCxn id="18461" idx="0"/>
              <a:endCxn id="18467" idx="1"/>
            </p:cNvCxnSpPr>
            <p:nvPr/>
          </p:nvCxnSpPr>
          <p:spPr bwMode="auto">
            <a:xfrm flipV="1">
              <a:off x="647" y="2160"/>
              <a:ext cx="5" cy="1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8464" name="AutoShape 48"/>
            <p:cNvCxnSpPr>
              <a:cxnSpLocks noChangeShapeType="1"/>
              <a:stCxn id="18452" idx="4"/>
              <a:endCxn id="18465" idx="0"/>
            </p:cNvCxnSpPr>
            <p:nvPr/>
          </p:nvCxnSpPr>
          <p:spPr bwMode="auto">
            <a:xfrm>
              <a:off x="640" y="1805"/>
              <a:ext cx="3" cy="13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graphicFrame>
        <p:nvGraphicFramePr>
          <p:cNvPr id="18434" name="Object 49"/>
          <p:cNvGraphicFramePr>
            <a:graphicFrameLocks noChangeAspect="1"/>
          </p:cNvGraphicFramePr>
          <p:nvPr>
            <p:ph sz="half" idx="2"/>
          </p:nvPr>
        </p:nvGraphicFramePr>
        <p:xfrm>
          <a:off x="4543425" y="2576513"/>
          <a:ext cx="2835275" cy="3595687"/>
        </p:xfrm>
        <a:graphic>
          <a:graphicData uri="http://schemas.openxmlformats.org/presentationml/2006/ole">
            <p:oleObj spid="_x0000_s18434" name="Equation" r:id="rId3" imgW="1942920" imgH="2463480" progId="Equation.3">
              <p:embed/>
            </p:oleObj>
          </a:graphicData>
        </a:graphic>
      </p:graphicFrame>
      <p:sp>
        <p:nvSpPr>
          <p:cNvPr id="18443" name="Rectangle 55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181100"/>
          </a:xfrm>
          <a:noFill/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5"/>
            </a:pPr>
            <a:r>
              <a:rPr lang="en-US" sz="2800" smtClean="0"/>
              <a:t>find the equivalent impedance (</a:t>
            </a:r>
            <a:r>
              <a:rPr lang="en-US" sz="2800" b="1" smtClean="0"/>
              <a:t>Z</a:t>
            </a:r>
            <a:r>
              <a:rPr lang="en-US" sz="2800" b="1" baseline="-25000" smtClean="0"/>
              <a:t>EQ</a:t>
            </a:r>
            <a:r>
              <a:rPr lang="en-US" sz="2800" smtClean="0"/>
              <a:t>)</a:t>
            </a:r>
          </a:p>
          <a:p>
            <a:pPr marL="914400" lvl="1" indent="-457200">
              <a:buFont typeface="Monotype Sorts" pitchFamily="2" charset="2"/>
              <a:buNone/>
            </a:pPr>
            <a:r>
              <a:rPr lang="el-GR" sz="2400" b="1" smtClean="0"/>
              <a:t>ω</a:t>
            </a:r>
            <a:r>
              <a:rPr lang="en-US" sz="2400" smtClean="0"/>
              <a:t> = 10</a:t>
            </a:r>
            <a:r>
              <a:rPr lang="en-US" sz="2400" baseline="30000" smtClean="0"/>
              <a:t>4</a:t>
            </a:r>
            <a:r>
              <a:rPr lang="en-US" sz="2400" smtClean="0"/>
              <a:t> rads/s, </a:t>
            </a:r>
            <a:r>
              <a:rPr lang="en-US" sz="2400" b="1" smtClean="0"/>
              <a:t>C</a:t>
            </a:r>
            <a:r>
              <a:rPr lang="en-US" sz="2400" smtClean="0"/>
              <a:t> = 10uF,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smtClean="0"/>
              <a:t> = 100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smtClean="0"/>
              <a:t> = 50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L</a:t>
            </a:r>
            <a:r>
              <a:rPr lang="en-US" sz="2400" smtClean="0"/>
              <a:t> = 10mH</a:t>
            </a:r>
            <a:endParaRPr lang="el-GR" sz="24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946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1946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F35D8E5-543E-4052-BB28-FF1E596E3A31}" type="slidenum">
              <a:rPr lang="en-US" smtClean="0"/>
              <a:pPr lvl="1"/>
              <a:t>29</a:t>
            </a:fld>
            <a:endParaRPr lang="en-US" smtClean="0"/>
          </a:p>
        </p:txBody>
      </p:sp>
      <p:sp>
        <p:nvSpPr>
          <p:cNvPr id="19463" name="Rectangle 2"/>
          <p:cNvSpPr>
            <a:spLocks noChangeArrowheads="1"/>
          </p:cNvSpPr>
          <p:nvPr/>
        </p:nvSpPr>
        <p:spPr bwMode="auto">
          <a:xfrm>
            <a:off x="304800" y="2560638"/>
            <a:ext cx="1524000" cy="2620962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Impedance</a:t>
            </a:r>
          </a:p>
        </p:txBody>
      </p:sp>
      <p:graphicFrame>
        <p:nvGraphicFramePr>
          <p:cNvPr id="19458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4114800" y="2667000"/>
          <a:ext cx="4516438" cy="2198688"/>
        </p:xfrm>
        <a:graphic>
          <a:graphicData uri="http://schemas.openxmlformats.org/presentationml/2006/ole">
            <p:oleObj spid="_x0000_s19458" name="Equation" r:id="rId3" imgW="2400120" imgH="1168200" progId="Equation.3">
              <p:embed/>
            </p:oleObj>
          </a:graphicData>
        </a:graphic>
      </p:graphicFrame>
      <p:sp>
        <p:nvSpPr>
          <p:cNvPr id="19465" name="AutoShape 6"/>
          <p:cNvSpPr>
            <a:spLocks noChangeArrowheads="1"/>
          </p:cNvSpPr>
          <p:nvPr/>
        </p:nvSpPr>
        <p:spPr bwMode="auto">
          <a:xfrm>
            <a:off x="2133600" y="3810000"/>
            <a:ext cx="457200" cy="295275"/>
          </a:xfrm>
          <a:prstGeom prst="rightArrow">
            <a:avLst>
              <a:gd name="adj1" fmla="val 50000"/>
              <a:gd name="adj2" fmla="val 38710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Oval 7"/>
          <p:cNvSpPr>
            <a:spLocks noChangeArrowheads="1"/>
          </p:cNvSpPr>
          <p:nvPr/>
        </p:nvSpPr>
        <p:spPr bwMode="auto">
          <a:xfrm>
            <a:off x="3027363" y="490696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Oval 8"/>
          <p:cNvSpPr>
            <a:spLocks noChangeArrowheads="1"/>
          </p:cNvSpPr>
          <p:nvPr/>
        </p:nvSpPr>
        <p:spPr bwMode="auto">
          <a:xfrm>
            <a:off x="3032125" y="30480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68" name="AutoShape 9"/>
          <p:cNvCxnSpPr>
            <a:cxnSpLocks noChangeShapeType="1"/>
            <a:stCxn id="19466" idx="0"/>
            <a:endCxn id="19495" idx="2"/>
          </p:cNvCxnSpPr>
          <p:nvPr/>
        </p:nvCxnSpPr>
        <p:spPr bwMode="auto">
          <a:xfrm flipV="1">
            <a:off x="3094038" y="4343400"/>
            <a:ext cx="4762" cy="5635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9469" name="AutoShape 10"/>
          <p:cNvCxnSpPr>
            <a:cxnSpLocks noChangeShapeType="1"/>
            <a:stCxn id="19467" idx="4"/>
            <a:endCxn id="19495" idx="0"/>
          </p:cNvCxnSpPr>
          <p:nvPr/>
        </p:nvCxnSpPr>
        <p:spPr bwMode="auto">
          <a:xfrm>
            <a:off x="3098800" y="3170238"/>
            <a:ext cx="0" cy="5000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9470" name="Group 11"/>
          <p:cNvGrpSpPr>
            <a:grpSpLocks/>
          </p:cNvGrpSpPr>
          <p:nvPr/>
        </p:nvGrpSpPr>
        <p:grpSpPr bwMode="auto">
          <a:xfrm>
            <a:off x="2819400" y="3670300"/>
            <a:ext cx="557213" cy="673100"/>
            <a:chOff x="1776" y="2312"/>
            <a:chExt cx="351" cy="424"/>
          </a:xfrm>
        </p:grpSpPr>
        <p:sp>
          <p:nvSpPr>
            <p:cNvPr id="19495" name="Rectangle 12"/>
            <p:cNvSpPr>
              <a:spLocks noChangeArrowheads="1"/>
            </p:cNvSpPr>
            <p:nvPr/>
          </p:nvSpPr>
          <p:spPr bwMode="auto">
            <a:xfrm>
              <a:off x="1777" y="2312"/>
              <a:ext cx="350" cy="424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6" name="Text Box 13"/>
            <p:cNvSpPr txBox="1">
              <a:spLocks noChangeArrowheads="1"/>
            </p:cNvSpPr>
            <p:nvPr/>
          </p:nvSpPr>
          <p:spPr bwMode="auto">
            <a:xfrm>
              <a:off x="1776" y="2424"/>
              <a:ext cx="35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Z</a:t>
              </a:r>
              <a:r>
                <a:rPr lang="en-US" b="1" baseline="-25000"/>
                <a:t>EQ</a:t>
              </a:r>
            </a:p>
          </p:txBody>
        </p:sp>
      </p:grpSp>
      <p:sp>
        <p:nvSpPr>
          <p:cNvPr id="19471" name="Oval 14"/>
          <p:cNvSpPr>
            <a:spLocks noChangeArrowheads="1"/>
          </p:cNvSpPr>
          <p:nvPr/>
        </p:nvSpPr>
        <p:spPr bwMode="auto">
          <a:xfrm>
            <a:off x="966788" y="528796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Oval 15"/>
          <p:cNvSpPr>
            <a:spLocks noChangeArrowheads="1"/>
          </p:cNvSpPr>
          <p:nvPr/>
        </p:nvSpPr>
        <p:spPr bwMode="auto">
          <a:xfrm>
            <a:off x="949325" y="22860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73" name="AutoShape 16"/>
          <p:cNvCxnSpPr>
            <a:cxnSpLocks noChangeShapeType="1"/>
            <a:stCxn id="19486" idx="2"/>
            <a:endCxn id="19471" idx="0"/>
          </p:cNvCxnSpPr>
          <p:nvPr/>
        </p:nvCxnSpPr>
        <p:spPr bwMode="auto">
          <a:xfrm flipH="1">
            <a:off x="1033463" y="4786313"/>
            <a:ext cx="1587" cy="5016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9474" name="AutoShape 17"/>
          <p:cNvCxnSpPr>
            <a:cxnSpLocks noChangeShapeType="1"/>
            <a:stCxn id="19486" idx="0"/>
            <a:endCxn id="19477" idx="19"/>
          </p:cNvCxnSpPr>
          <p:nvPr/>
        </p:nvCxnSpPr>
        <p:spPr bwMode="auto">
          <a:xfrm flipH="1" flipV="1">
            <a:off x="1025525" y="3670300"/>
            <a:ext cx="9525" cy="4429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9475" name="Group 18"/>
          <p:cNvGrpSpPr>
            <a:grpSpLocks/>
          </p:cNvGrpSpPr>
          <p:nvPr/>
        </p:nvGrpSpPr>
        <p:grpSpPr bwMode="auto">
          <a:xfrm>
            <a:off x="944563" y="2628900"/>
            <a:ext cx="176212" cy="342900"/>
            <a:chOff x="1670" y="2765"/>
            <a:chExt cx="111" cy="216"/>
          </a:xfrm>
        </p:grpSpPr>
        <p:sp>
          <p:nvSpPr>
            <p:cNvPr id="19488" name="Line 19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9" name="Line 20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0" name="Line 21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1" name="Line 22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2" name="Line 23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3" name="Line 24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4" name="Line 25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76" name="Text Box 26"/>
          <p:cNvSpPr txBox="1">
            <a:spLocks noChangeArrowheads="1"/>
          </p:cNvSpPr>
          <p:nvPr/>
        </p:nvSpPr>
        <p:spPr bwMode="auto">
          <a:xfrm>
            <a:off x="565150" y="2590800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1</a:t>
            </a:r>
          </a:p>
        </p:txBody>
      </p:sp>
      <p:sp>
        <p:nvSpPr>
          <p:cNvPr id="19477" name="Freeform 27"/>
          <p:cNvSpPr>
            <a:spLocks/>
          </p:cNvSpPr>
          <p:nvPr/>
        </p:nvSpPr>
        <p:spPr bwMode="auto">
          <a:xfrm>
            <a:off x="949325" y="3213100"/>
            <a:ext cx="152400" cy="457200"/>
          </a:xfrm>
          <a:custGeom>
            <a:avLst/>
            <a:gdLst>
              <a:gd name="T0" fmla="*/ 2147483647 w 528"/>
              <a:gd name="T1" fmla="*/ 0 h 936"/>
              <a:gd name="T2" fmla="*/ 2147483647 w 528"/>
              <a:gd name="T3" fmla="*/ 2147483647 h 936"/>
              <a:gd name="T4" fmla="*/ 0 w 528"/>
              <a:gd name="T5" fmla="*/ 2147483647 h 936"/>
              <a:gd name="T6" fmla="*/ 2147483647 w 528"/>
              <a:gd name="T7" fmla="*/ 2147483647 h 936"/>
              <a:gd name="T8" fmla="*/ 2147483647 w 528"/>
              <a:gd name="T9" fmla="*/ 2147483647 h 936"/>
              <a:gd name="T10" fmla="*/ 2147483647 w 528"/>
              <a:gd name="T11" fmla="*/ 2147483647 h 936"/>
              <a:gd name="T12" fmla="*/ 2147483647 w 528"/>
              <a:gd name="T13" fmla="*/ 2147483647 h 936"/>
              <a:gd name="T14" fmla="*/ 0 w 528"/>
              <a:gd name="T15" fmla="*/ 2147483647 h 936"/>
              <a:gd name="T16" fmla="*/ 2147483647 w 528"/>
              <a:gd name="T17" fmla="*/ 2147483647 h 936"/>
              <a:gd name="T18" fmla="*/ 2147483647 w 528"/>
              <a:gd name="T19" fmla="*/ 2147483647 h 936"/>
              <a:gd name="T20" fmla="*/ 2147483647 w 528"/>
              <a:gd name="T21" fmla="*/ 2147483647 h 936"/>
              <a:gd name="T22" fmla="*/ 2147483647 w 528"/>
              <a:gd name="T23" fmla="*/ 2147483647 h 936"/>
              <a:gd name="T24" fmla="*/ 0 w 528"/>
              <a:gd name="T25" fmla="*/ 2147483647 h 936"/>
              <a:gd name="T26" fmla="*/ 2147483647 w 528"/>
              <a:gd name="T27" fmla="*/ 2147483647 h 936"/>
              <a:gd name="T28" fmla="*/ 2147483647 w 528"/>
              <a:gd name="T29" fmla="*/ 2147483647 h 936"/>
              <a:gd name="T30" fmla="*/ 2147483647 w 528"/>
              <a:gd name="T31" fmla="*/ 2147483647 h 936"/>
              <a:gd name="T32" fmla="*/ 2147483647 w 528"/>
              <a:gd name="T33" fmla="*/ 2147483647 h 936"/>
              <a:gd name="T34" fmla="*/ 0 w 528"/>
              <a:gd name="T35" fmla="*/ 2147483647 h 936"/>
              <a:gd name="T36" fmla="*/ 2147483647 w 528"/>
              <a:gd name="T37" fmla="*/ 2147483647 h 936"/>
              <a:gd name="T38" fmla="*/ 2147483647 w 528"/>
              <a:gd name="T39" fmla="*/ 2147483647 h 9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28"/>
              <a:gd name="T61" fmla="*/ 0 h 936"/>
              <a:gd name="T62" fmla="*/ 528 w 528"/>
              <a:gd name="T63" fmla="*/ 936 h 9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28" h="936">
                <a:moveTo>
                  <a:pt x="267" y="0"/>
                </a:moveTo>
                <a:cubicBezTo>
                  <a:pt x="239" y="7"/>
                  <a:pt x="138" y="23"/>
                  <a:pt x="93" y="42"/>
                </a:cubicBezTo>
                <a:cubicBezTo>
                  <a:pt x="48" y="61"/>
                  <a:pt x="0" y="90"/>
                  <a:pt x="0" y="114"/>
                </a:cubicBezTo>
                <a:cubicBezTo>
                  <a:pt x="0" y="138"/>
                  <a:pt x="16" y="162"/>
                  <a:pt x="93" y="186"/>
                </a:cubicBezTo>
                <a:cubicBezTo>
                  <a:pt x="171" y="210"/>
                  <a:pt x="404" y="264"/>
                  <a:pt x="466" y="258"/>
                </a:cubicBezTo>
                <a:cubicBezTo>
                  <a:pt x="528" y="252"/>
                  <a:pt x="528" y="150"/>
                  <a:pt x="466" y="150"/>
                </a:cubicBezTo>
                <a:cubicBezTo>
                  <a:pt x="404" y="150"/>
                  <a:pt x="171" y="228"/>
                  <a:pt x="93" y="258"/>
                </a:cubicBezTo>
                <a:cubicBezTo>
                  <a:pt x="16" y="288"/>
                  <a:pt x="0" y="306"/>
                  <a:pt x="0" y="330"/>
                </a:cubicBezTo>
                <a:cubicBezTo>
                  <a:pt x="0" y="354"/>
                  <a:pt x="16" y="372"/>
                  <a:pt x="93" y="402"/>
                </a:cubicBezTo>
                <a:cubicBezTo>
                  <a:pt x="171" y="432"/>
                  <a:pt x="404" y="510"/>
                  <a:pt x="466" y="510"/>
                </a:cubicBezTo>
                <a:cubicBezTo>
                  <a:pt x="528" y="510"/>
                  <a:pt x="528" y="402"/>
                  <a:pt x="466" y="402"/>
                </a:cubicBezTo>
                <a:cubicBezTo>
                  <a:pt x="404" y="402"/>
                  <a:pt x="171" y="480"/>
                  <a:pt x="93" y="510"/>
                </a:cubicBezTo>
                <a:cubicBezTo>
                  <a:pt x="16" y="540"/>
                  <a:pt x="0" y="558"/>
                  <a:pt x="0" y="582"/>
                </a:cubicBezTo>
                <a:cubicBezTo>
                  <a:pt x="0" y="606"/>
                  <a:pt x="16" y="624"/>
                  <a:pt x="93" y="654"/>
                </a:cubicBezTo>
                <a:cubicBezTo>
                  <a:pt x="171" y="684"/>
                  <a:pt x="404" y="762"/>
                  <a:pt x="466" y="762"/>
                </a:cubicBezTo>
                <a:cubicBezTo>
                  <a:pt x="528" y="762"/>
                  <a:pt x="528" y="654"/>
                  <a:pt x="466" y="654"/>
                </a:cubicBezTo>
                <a:cubicBezTo>
                  <a:pt x="404" y="654"/>
                  <a:pt x="171" y="732"/>
                  <a:pt x="93" y="762"/>
                </a:cubicBezTo>
                <a:cubicBezTo>
                  <a:pt x="16" y="792"/>
                  <a:pt x="0" y="810"/>
                  <a:pt x="0" y="834"/>
                </a:cubicBezTo>
                <a:cubicBezTo>
                  <a:pt x="0" y="858"/>
                  <a:pt x="49" y="889"/>
                  <a:pt x="93" y="906"/>
                </a:cubicBezTo>
                <a:cubicBezTo>
                  <a:pt x="137" y="923"/>
                  <a:pt x="229" y="930"/>
                  <a:pt x="264" y="93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9478" name="Text Box 28"/>
          <p:cNvSpPr txBox="1">
            <a:spLocks noChangeArrowheads="1"/>
          </p:cNvSpPr>
          <p:nvPr/>
        </p:nvSpPr>
        <p:spPr bwMode="auto">
          <a:xfrm>
            <a:off x="633413" y="3275013"/>
            <a:ext cx="3365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L</a:t>
            </a:r>
          </a:p>
        </p:txBody>
      </p:sp>
      <p:cxnSp>
        <p:nvCxnSpPr>
          <p:cNvPr id="19479" name="AutoShape 29"/>
          <p:cNvCxnSpPr>
            <a:cxnSpLocks noChangeShapeType="1"/>
            <a:stCxn id="19477" idx="0"/>
            <a:endCxn id="19490" idx="1"/>
          </p:cNvCxnSpPr>
          <p:nvPr/>
        </p:nvCxnSpPr>
        <p:spPr bwMode="auto">
          <a:xfrm flipV="1">
            <a:off x="1027113" y="2971800"/>
            <a:ext cx="7937" cy="2413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9480" name="AutoShape 30"/>
          <p:cNvCxnSpPr>
            <a:cxnSpLocks noChangeShapeType="1"/>
            <a:stCxn id="19472" idx="4"/>
            <a:endCxn id="19488" idx="0"/>
          </p:cNvCxnSpPr>
          <p:nvPr/>
        </p:nvCxnSpPr>
        <p:spPr bwMode="auto">
          <a:xfrm>
            <a:off x="1016000" y="2408238"/>
            <a:ext cx="4763" cy="2206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9481" name="Group 31"/>
          <p:cNvGrpSpPr>
            <a:grpSpLocks/>
          </p:cNvGrpSpPr>
          <p:nvPr/>
        </p:nvGrpSpPr>
        <p:grpSpPr bwMode="auto">
          <a:xfrm>
            <a:off x="717550" y="4113213"/>
            <a:ext cx="633413" cy="673100"/>
            <a:chOff x="1752" y="2312"/>
            <a:chExt cx="399" cy="424"/>
          </a:xfrm>
        </p:grpSpPr>
        <p:sp>
          <p:nvSpPr>
            <p:cNvPr id="19486" name="Rectangle 32"/>
            <p:cNvSpPr>
              <a:spLocks noChangeArrowheads="1"/>
            </p:cNvSpPr>
            <p:nvPr/>
          </p:nvSpPr>
          <p:spPr bwMode="auto">
            <a:xfrm>
              <a:off x="1777" y="2312"/>
              <a:ext cx="350" cy="424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7" name="Text Box 33"/>
            <p:cNvSpPr txBox="1">
              <a:spLocks noChangeArrowheads="1"/>
            </p:cNvSpPr>
            <p:nvPr/>
          </p:nvSpPr>
          <p:spPr bwMode="auto">
            <a:xfrm>
              <a:off x="1752" y="2424"/>
              <a:ext cx="39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Z</a:t>
              </a:r>
              <a:r>
                <a:rPr lang="en-US" b="1" baseline="-25000"/>
                <a:t>EQ1</a:t>
              </a:r>
            </a:p>
          </p:txBody>
        </p:sp>
      </p:grpSp>
      <p:graphicFrame>
        <p:nvGraphicFramePr>
          <p:cNvPr id="19459" name="Object 34"/>
          <p:cNvGraphicFramePr>
            <a:graphicFrameLocks noChangeAspect="1"/>
          </p:cNvGraphicFramePr>
          <p:nvPr>
            <p:ph sz="quarter" idx="3"/>
          </p:nvPr>
        </p:nvGraphicFramePr>
        <p:xfrm>
          <a:off x="457200" y="5745163"/>
          <a:ext cx="2895600" cy="482600"/>
        </p:xfrm>
        <a:graphic>
          <a:graphicData uri="http://schemas.openxmlformats.org/presentationml/2006/ole">
            <p:oleObj spid="_x0000_s19459" name="Equation" r:id="rId4" imgW="1447560" imgH="241200" progId="Equation.3">
              <p:embed/>
            </p:oleObj>
          </a:graphicData>
        </a:graphic>
      </p:graphicFrame>
      <p:sp>
        <p:nvSpPr>
          <p:cNvPr id="19482" name="Oval 35"/>
          <p:cNvSpPr>
            <a:spLocks noChangeArrowheads="1"/>
          </p:cNvSpPr>
          <p:nvPr/>
        </p:nvSpPr>
        <p:spPr bwMode="auto">
          <a:xfrm>
            <a:off x="5486400" y="4451350"/>
            <a:ext cx="1058863" cy="3810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3" name="Text Box 36"/>
          <p:cNvSpPr txBox="1">
            <a:spLocks noChangeArrowheads="1"/>
          </p:cNvSpPr>
          <p:nvPr/>
        </p:nvSpPr>
        <p:spPr bwMode="auto">
          <a:xfrm>
            <a:off x="3733800" y="5365750"/>
            <a:ext cx="5257800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at this frequency (</a:t>
            </a:r>
            <a:r>
              <a:rPr lang="el-GR" b="1"/>
              <a:t>ω</a:t>
            </a:r>
            <a:r>
              <a:rPr lang="en-US"/>
              <a:t>) the circuit has an </a:t>
            </a:r>
            <a:r>
              <a:rPr lang="en-US" b="1"/>
              <a:t>inductive impedance</a:t>
            </a:r>
            <a:r>
              <a:rPr lang="en-US"/>
              <a:t> (reactance or phase is positive)</a:t>
            </a:r>
            <a:endParaRPr lang="en-US" b="1"/>
          </a:p>
        </p:txBody>
      </p:sp>
      <p:sp>
        <p:nvSpPr>
          <p:cNvPr id="19484" name="Line 37"/>
          <p:cNvSpPr>
            <a:spLocks noChangeShapeType="1"/>
          </p:cNvSpPr>
          <p:nvPr/>
        </p:nvSpPr>
        <p:spPr bwMode="auto">
          <a:xfrm flipH="1" flipV="1">
            <a:off x="6172200" y="4832350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9485" name="Rectangle 39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181100"/>
          </a:xfrm>
          <a:noFill/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5"/>
            </a:pPr>
            <a:r>
              <a:rPr lang="en-US" sz="2800" smtClean="0"/>
              <a:t>find the equivalent impedance (</a:t>
            </a:r>
            <a:r>
              <a:rPr lang="en-US" sz="2800" b="1" smtClean="0"/>
              <a:t>Z</a:t>
            </a:r>
            <a:r>
              <a:rPr lang="en-US" sz="2800" b="1" baseline="-25000" smtClean="0"/>
              <a:t>EQ</a:t>
            </a:r>
            <a:r>
              <a:rPr lang="en-US" sz="2800" smtClean="0"/>
              <a:t>)</a:t>
            </a:r>
          </a:p>
          <a:p>
            <a:pPr marL="914400" lvl="1" indent="-457200">
              <a:buFont typeface="Monotype Sorts" pitchFamily="2" charset="2"/>
              <a:buNone/>
            </a:pPr>
            <a:r>
              <a:rPr lang="el-GR" sz="2400" b="1" smtClean="0"/>
              <a:t>ω</a:t>
            </a:r>
            <a:r>
              <a:rPr lang="en-US" sz="2400" smtClean="0"/>
              <a:t> = 10</a:t>
            </a:r>
            <a:r>
              <a:rPr lang="en-US" sz="2400" baseline="30000" smtClean="0"/>
              <a:t>4</a:t>
            </a:r>
            <a:r>
              <a:rPr lang="en-US" sz="2400" smtClean="0"/>
              <a:t> rads/s, </a:t>
            </a:r>
            <a:r>
              <a:rPr lang="en-US" sz="2400" b="1" smtClean="0"/>
              <a:t>C</a:t>
            </a:r>
            <a:r>
              <a:rPr lang="en-US" sz="2400" smtClean="0"/>
              <a:t> = 10uF,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smtClean="0"/>
              <a:t> = 100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smtClean="0"/>
              <a:t> = 50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L</a:t>
            </a:r>
            <a:r>
              <a:rPr lang="en-US" sz="2400" smtClean="0"/>
              <a:t> = 10mH</a:t>
            </a:r>
            <a:endParaRPr lang="el-GR" sz="24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5539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65540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56F43A4-7B46-404B-849F-57E61F7A80AF}" type="slidenum">
              <a:rPr lang="en-US" smtClean="0"/>
              <a:pPr lvl="1"/>
              <a:t>3</a:t>
            </a:fld>
            <a:endParaRPr lang="en-US" smtClean="0"/>
          </a:p>
        </p:txBody>
      </p:sp>
      <p:sp>
        <p:nvSpPr>
          <p:cNvPr id="65541" name="Rectangle 2080"/>
          <p:cNvSpPr>
            <a:spLocks noGrp="1" noChangeArrowheads="1"/>
          </p:cNvSpPr>
          <p:nvPr>
            <p:ph type="ctrTitle"/>
          </p:nvPr>
        </p:nvSpPr>
        <p:spPr>
          <a:xfrm>
            <a:off x="381000" y="2286000"/>
            <a:ext cx="8077200" cy="1143000"/>
          </a:xfrm>
        </p:spPr>
        <p:txBody>
          <a:bodyPr/>
          <a:lstStyle/>
          <a:p>
            <a:r>
              <a:rPr lang="en-US" sz="4000" smtClean="0"/>
              <a:t>Lecture 20 – Exam 2 Review</a:t>
            </a:r>
          </a:p>
        </p:txBody>
      </p:sp>
      <p:sp>
        <p:nvSpPr>
          <p:cNvPr id="65542" name="Rectangle 208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cs typeface="Times New Roman" pitchFamily="18" charset="0"/>
              </a:rPr>
              <a:t>Chapters 4 – 6,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473D6D1-6DA8-4456-B3DD-83EB9A69A5C8}" type="slidenum">
              <a:rPr lang="en-US" smtClean="0"/>
              <a:pPr lvl="1"/>
              <a:t>30</a:t>
            </a:fld>
            <a:endParaRPr lang="en-US" smtClean="0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RLC Circuits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7899400" cy="34671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800" b="1" u="sng" smtClean="0"/>
              <a:t>AC Circuit Analysis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400" smtClean="0"/>
              <a:t>Identify the AC sources and note the excitation frequency (</a:t>
            </a:r>
            <a:r>
              <a:rPr lang="el-GR" sz="2400" b="1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)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400" smtClean="0">
                <a:cs typeface="Times New Roman" pitchFamily="18" charset="0"/>
              </a:rPr>
              <a:t>Convert all sources to the phasor domain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400" smtClean="0">
                <a:cs typeface="Times New Roman" pitchFamily="18" charset="0"/>
              </a:rPr>
              <a:t>Represent each circuit element by its impedance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400" smtClean="0">
                <a:cs typeface="Times New Roman" pitchFamily="18" charset="0"/>
              </a:rPr>
              <a:t>Solve the resulting phasor circuit using network analysis methods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400" smtClean="0">
                <a:cs typeface="Times New Roman" pitchFamily="18" charset="0"/>
              </a:rPr>
              <a:t>Convert from the phasor domain back to the time domain</a:t>
            </a:r>
            <a:endParaRPr lang="el-GR" sz="2400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747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8CFBBF6-E9E1-46CA-A47D-5D7F4325E2F6}" type="slidenum">
              <a:rPr lang="en-US" smtClean="0"/>
              <a:pPr lvl="1"/>
              <a:t>31</a:t>
            </a:fld>
            <a:endParaRPr lang="en-US" smtClean="0"/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RLC Circuits</a:t>
            </a:r>
          </a:p>
        </p:txBody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6"/>
            </a:pPr>
            <a:r>
              <a:rPr lang="en-US" sz="2400" smtClean="0"/>
              <a:t>find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a</a:t>
            </a:r>
            <a:r>
              <a:rPr lang="en-US" sz="2400" b="1" smtClean="0"/>
              <a:t>(t)</a:t>
            </a:r>
            <a:r>
              <a:rPr lang="en-US" sz="2400" smtClean="0"/>
              <a:t> and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b</a:t>
            </a:r>
            <a:r>
              <a:rPr lang="en-US" sz="2400" b="1" smtClean="0"/>
              <a:t>(t)</a:t>
            </a:r>
            <a:endParaRPr lang="en-US" sz="2400" b="1" i="1" baseline="-25000" smtClean="0">
              <a:cs typeface="Times New Roman" pitchFamily="18" charset="0"/>
            </a:endParaRPr>
          </a:p>
          <a:p>
            <a:pPr marL="990600" lvl="1" indent="-533400"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(t) </a:t>
            </a:r>
            <a:r>
              <a:rPr lang="en-US" sz="2000" smtClean="0">
                <a:cs typeface="Times New Roman" pitchFamily="18" charset="0"/>
              </a:rPr>
              <a:t>= 15cos(</a:t>
            </a:r>
            <a:r>
              <a:rPr lang="en-US" sz="2000" b="1" smtClean="0">
                <a:cs typeface="Times New Roman" pitchFamily="18" charset="0"/>
              </a:rPr>
              <a:t>1500</a:t>
            </a:r>
            <a:r>
              <a:rPr lang="en-US" sz="2000" smtClean="0">
                <a:cs typeface="Times New Roman" pitchFamily="18" charset="0"/>
              </a:rPr>
              <a:t>t)V,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75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0.5H,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pSp>
        <p:nvGrpSpPr>
          <p:cNvPr id="74759" name="Group 4"/>
          <p:cNvGrpSpPr>
            <a:grpSpLocks/>
          </p:cNvGrpSpPr>
          <p:nvPr/>
        </p:nvGrpSpPr>
        <p:grpSpPr bwMode="auto">
          <a:xfrm>
            <a:off x="152400" y="2438400"/>
            <a:ext cx="3657600" cy="2701925"/>
            <a:chOff x="96" y="1961"/>
            <a:chExt cx="2304" cy="1702"/>
          </a:xfrm>
        </p:grpSpPr>
        <p:cxnSp>
          <p:nvCxnSpPr>
            <p:cNvPr id="74760" name="AutoShape 5"/>
            <p:cNvCxnSpPr>
              <a:cxnSpLocks noChangeShapeType="1"/>
              <a:stCxn id="74765" idx="2"/>
              <a:endCxn id="74794" idx="4"/>
            </p:cNvCxnSpPr>
            <p:nvPr/>
          </p:nvCxnSpPr>
          <p:spPr bwMode="auto">
            <a:xfrm rot="10800000">
              <a:off x="638" y="2988"/>
              <a:ext cx="830" cy="4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74761" name="Group 6"/>
            <p:cNvGrpSpPr>
              <a:grpSpLocks/>
            </p:cNvGrpSpPr>
            <p:nvPr/>
          </p:nvGrpSpPr>
          <p:grpSpPr bwMode="auto">
            <a:xfrm rot="5400000" flipH="1" flipV="1">
              <a:off x="1024" y="2109"/>
              <a:ext cx="112" cy="287"/>
              <a:chOff x="3450" y="2313"/>
              <a:chExt cx="111" cy="216"/>
            </a:xfrm>
          </p:grpSpPr>
          <p:sp>
            <p:nvSpPr>
              <p:cNvPr id="74802" name="Line 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3" name="Line 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4" name="Line 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5" name="Line 1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6" name="Line 1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7" name="Line 1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8" name="Line 1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4762" name="AutoShape 14"/>
            <p:cNvCxnSpPr>
              <a:cxnSpLocks noChangeShapeType="1"/>
              <a:stCxn id="74774" idx="2"/>
              <a:endCxn id="74804" idx="1"/>
            </p:cNvCxnSpPr>
            <p:nvPr/>
          </p:nvCxnSpPr>
          <p:spPr bwMode="auto">
            <a:xfrm flipH="1">
              <a:off x="1223" y="2250"/>
              <a:ext cx="248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4763" name="Group 15"/>
            <p:cNvGrpSpPr>
              <a:grpSpLocks/>
            </p:cNvGrpSpPr>
            <p:nvPr/>
          </p:nvGrpSpPr>
          <p:grpSpPr bwMode="auto">
            <a:xfrm>
              <a:off x="1365" y="3567"/>
              <a:ext cx="288" cy="96"/>
              <a:chOff x="1392" y="3552"/>
              <a:chExt cx="288" cy="96"/>
            </a:xfrm>
          </p:grpSpPr>
          <p:sp>
            <p:nvSpPr>
              <p:cNvPr id="74799" name="Line 16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0" name="Line 17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1" name="Line 18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4764" name="Line 19"/>
            <p:cNvSpPr>
              <a:spLocks noChangeShapeType="1"/>
            </p:cNvSpPr>
            <p:nvPr/>
          </p:nvSpPr>
          <p:spPr bwMode="auto">
            <a:xfrm flipV="1">
              <a:off x="1512" y="341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65" name="Oval 20"/>
            <p:cNvSpPr>
              <a:spLocks noChangeArrowheads="1"/>
            </p:cNvSpPr>
            <p:nvPr/>
          </p:nvSpPr>
          <p:spPr bwMode="auto">
            <a:xfrm>
              <a:off x="1468" y="33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6" name="Text Box 21"/>
            <p:cNvSpPr txBox="1">
              <a:spLocks noChangeArrowheads="1"/>
            </p:cNvSpPr>
            <p:nvPr/>
          </p:nvSpPr>
          <p:spPr bwMode="auto">
            <a:xfrm>
              <a:off x="926" y="1961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1</a:t>
              </a:r>
              <a:endParaRPr lang="en-US" b="1"/>
            </a:p>
          </p:txBody>
        </p:sp>
        <p:cxnSp>
          <p:nvCxnSpPr>
            <p:cNvPr id="74767" name="AutoShape 22"/>
            <p:cNvCxnSpPr>
              <a:cxnSpLocks noChangeShapeType="1"/>
              <a:stCxn id="74797" idx="0"/>
              <a:endCxn id="74802" idx="0"/>
            </p:cNvCxnSpPr>
            <p:nvPr/>
          </p:nvCxnSpPr>
          <p:spPr bwMode="auto">
            <a:xfrm rot="-5400000">
              <a:off x="603" y="2296"/>
              <a:ext cx="367" cy="29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74768" name="Group 23"/>
            <p:cNvGrpSpPr>
              <a:grpSpLocks/>
            </p:cNvGrpSpPr>
            <p:nvPr/>
          </p:nvGrpSpPr>
          <p:grpSpPr bwMode="auto">
            <a:xfrm>
              <a:off x="96" y="2489"/>
              <a:ext cx="708" cy="634"/>
              <a:chOff x="17" y="2426"/>
              <a:chExt cx="708" cy="634"/>
            </a:xfrm>
          </p:grpSpPr>
          <p:sp>
            <p:nvSpPr>
              <p:cNvPr id="74793" name="Text Box 24"/>
              <p:cNvSpPr txBox="1">
                <a:spLocks noChangeArrowheads="1"/>
              </p:cNvSpPr>
              <p:nvPr/>
            </p:nvSpPr>
            <p:spPr bwMode="auto">
              <a:xfrm>
                <a:off x="17" y="2426"/>
                <a:ext cx="395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(t)</a:t>
                </a:r>
                <a:endParaRPr lang="en-US" sz="2000" b="1" baseline="-25000"/>
              </a:p>
              <a:p>
                <a:endParaRPr lang="en-US" sz="2000"/>
              </a:p>
            </p:txBody>
          </p:sp>
          <p:sp>
            <p:nvSpPr>
              <p:cNvPr id="74794" name="Oval 25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95" name="Text Box 26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4796" name="Text Box 27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4797" name="Text Box 28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74798" name="Text Box 29"/>
              <p:cNvSpPr txBox="1">
                <a:spLocks noChangeArrowheads="1"/>
              </p:cNvSpPr>
              <p:nvPr/>
            </p:nvSpPr>
            <p:spPr bwMode="auto">
              <a:xfrm>
                <a:off x="464" y="2652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cxnSp>
          <p:nvCxnSpPr>
            <p:cNvPr id="74769" name="AutoShape 30"/>
            <p:cNvCxnSpPr>
              <a:cxnSpLocks noChangeShapeType="1"/>
              <a:stCxn id="74773" idx="0"/>
              <a:endCxn id="74786" idx="0"/>
            </p:cNvCxnSpPr>
            <p:nvPr/>
          </p:nvCxnSpPr>
          <p:spPr bwMode="auto">
            <a:xfrm>
              <a:off x="2064" y="2249"/>
              <a:ext cx="273" cy="51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74770" name="Group 31"/>
            <p:cNvGrpSpPr>
              <a:grpSpLocks/>
            </p:cNvGrpSpPr>
            <p:nvPr/>
          </p:nvGrpSpPr>
          <p:grpSpPr bwMode="auto">
            <a:xfrm>
              <a:off x="2289" y="2760"/>
              <a:ext cx="111" cy="216"/>
              <a:chOff x="1670" y="2765"/>
              <a:chExt cx="111" cy="216"/>
            </a:xfrm>
          </p:grpSpPr>
          <p:sp>
            <p:nvSpPr>
              <p:cNvPr id="74786" name="Line 32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87" name="Line 33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88" name="Line 34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89" name="Line 35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90" name="Line 36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91" name="Line 37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92" name="Line 38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4771" name="AutoShape 39"/>
            <p:cNvCxnSpPr>
              <a:cxnSpLocks noChangeShapeType="1"/>
              <a:stCxn id="74765" idx="6"/>
              <a:endCxn id="74788" idx="1"/>
            </p:cNvCxnSpPr>
            <p:nvPr/>
          </p:nvCxnSpPr>
          <p:spPr bwMode="auto">
            <a:xfrm flipV="1">
              <a:off x="1551" y="2976"/>
              <a:ext cx="795" cy="43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4772" name="Text Box 40"/>
            <p:cNvSpPr txBox="1">
              <a:spLocks noChangeArrowheads="1"/>
            </p:cNvSpPr>
            <p:nvPr/>
          </p:nvSpPr>
          <p:spPr bwMode="auto">
            <a:xfrm>
              <a:off x="2064" y="2544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  <a:endParaRPr lang="en-US" b="1"/>
            </a:p>
          </p:txBody>
        </p:sp>
        <p:sp>
          <p:nvSpPr>
            <p:cNvPr id="74773" name="Freeform 41"/>
            <p:cNvSpPr>
              <a:spLocks/>
            </p:cNvSpPr>
            <p:nvPr/>
          </p:nvSpPr>
          <p:spPr bwMode="auto">
            <a:xfrm rot="5400000">
              <a:off x="1872" y="2105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4" name="Oval 42"/>
            <p:cNvSpPr>
              <a:spLocks noChangeArrowheads="1"/>
            </p:cNvSpPr>
            <p:nvPr/>
          </p:nvSpPr>
          <p:spPr bwMode="auto">
            <a:xfrm>
              <a:off x="1471" y="221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4775" name="AutoShape 43"/>
            <p:cNvCxnSpPr>
              <a:cxnSpLocks noChangeShapeType="1"/>
              <a:stCxn id="74774" idx="6"/>
              <a:endCxn id="74773" idx="19"/>
            </p:cNvCxnSpPr>
            <p:nvPr/>
          </p:nvCxnSpPr>
          <p:spPr bwMode="auto">
            <a:xfrm flipV="1">
              <a:off x="1554" y="2249"/>
              <a:ext cx="22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4776" name="Text Box 44"/>
            <p:cNvSpPr txBox="1">
              <a:spLocks noChangeArrowheads="1"/>
            </p:cNvSpPr>
            <p:nvPr/>
          </p:nvSpPr>
          <p:spPr bwMode="auto">
            <a:xfrm>
              <a:off x="1818" y="1990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sp>
          <p:nvSpPr>
            <p:cNvPr id="74777" name="Freeform 45"/>
            <p:cNvSpPr>
              <a:spLocks/>
            </p:cNvSpPr>
            <p:nvPr/>
          </p:nvSpPr>
          <p:spPr bwMode="auto">
            <a:xfrm>
              <a:off x="1367" y="2843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74778" name="AutoShape 46"/>
            <p:cNvCxnSpPr>
              <a:cxnSpLocks noChangeShapeType="1"/>
              <a:stCxn id="74765" idx="0"/>
              <a:endCxn id="74777" idx="1"/>
            </p:cNvCxnSpPr>
            <p:nvPr/>
          </p:nvCxnSpPr>
          <p:spPr bwMode="auto">
            <a:xfrm flipV="1">
              <a:off x="1510" y="2843"/>
              <a:ext cx="1" cy="53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4779" name="Freeform 47"/>
            <p:cNvSpPr>
              <a:spLocks/>
            </p:cNvSpPr>
            <p:nvPr/>
          </p:nvSpPr>
          <p:spPr bwMode="auto">
            <a:xfrm>
              <a:off x="1367" y="2747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74780" name="AutoShape 48"/>
            <p:cNvCxnSpPr>
              <a:cxnSpLocks noChangeShapeType="1"/>
              <a:stCxn id="74774" idx="4"/>
              <a:endCxn id="74779" idx="1"/>
            </p:cNvCxnSpPr>
            <p:nvPr/>
          </p:nvCxnSpPr>
          <p:spPr bwMode="auto">
            <a:xfrm flipH="1">
              <a:off x="1511" y="2288"/>
              <a:ext cx="2" cy="45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4781" name="Text Box 49"/>
            <p:cNvSpPr txBox="1">
              <a:spLocks noChangeArrowheads="1"/>
            </p:cNvSpPr>
            <p:nvPr/>
          </p:nvSpPr>
          <p:spPr bwMode="auto">
            <a:xfrm>
              <a:off x="1248" y="2553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74782" name="Arc 50"/>
            <p:cNvSpPr>
              <a:spLocks/>
            </p:cNvSpPr>
            <p:nvPr/>
          </p:nvSpPr>
          <p:spPr bwMode="auto">
            <a:xfrm>
              <a:off x="861" y="2538"/>
              <a:ext cx="387" cy="726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3" name="Text Box 51"/>
            <p:cNvSpPr txBox="1">
              <a:spLocks noChangeArrowheads="1"/>
            </p:cNvSpPr>
            <p:nvPr/>
          </p:nvSpPr>
          <p:spPr bwMode="auto">
            <a:xfrm>
              <a:off x="877" y="2864"/>
              <a:ext cx="34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a</a:t>
              </a:r>
              <a:r>
                <a:rPr lang="en-US" b="1"/>
                <a:t>(t)</a:t>
              </a:r>
            </a:p>
          </p:txBody>
        </p:sp>
        <p:sp>
          <p:nvSpPr>
            <p:cNvPr id="74784" name="Arc 52"/>
            <p:cNvSpPr>
              <a:spLocks/>
            </p:cNvSpPr>
            <p:nvPr/>
          </p:nvSpPr>
          <p:spPr bwMode="auto">
            <a:xfrm>
              <a:off x="1725" y="2544"/>
              <a:ext cx="387" cy="726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5" name="Text Box 53"/>
            <p:cNvSpPr txBox="1">
              <a:spLocks noChangeArrowheads="1"/>
            </p:cNvSpPr>
            <p:nvPr/>
          </p:nvSpPr>
          <p:spPr bwMode="auto">
            <a:xfrm>
              <a:off x="1741" y="2870"/>
              <a:ext cx="34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b</a:t>
              </a:r>
              <a:r>
                <a:rPr lang="en-US" b="1"/>
                <a:t>(t)</a:t>
              </a:r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57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757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46983EE-3352-4F39-8319-84E2D1ADD01C}" type="slidenum">
              <a:rPr lang="en-US" smtClean="0"/>
              <a:pPr lvl="1"/>
              <a:t>32</a:t>
            </a:fld>
            <a:endParaRPr lang="en-US" smtClean="0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RLC Circuits</a:t>
            </a:r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6"/>
            </a:pPr>
            <a:r>
              <a:rPr lang="en-US" sz="2400" smtClean="0"/>
              <a:t> find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a</a:t>
            </a:r>
            <a:r>
              <a:rPr lang="en-US" sz="2400" b="1" smtClean="0"/>
              <a:t>(t)</a:t>
            </a:r>
            <a:r>
              <a:rPr lang="en-US" sz="2400" smtClean="0"/>
              <a:t> and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b</a:t>
            </a:r>
            <a:r>
              <a:rPr lang="en-US" sz="2400" b="1" smtClean="0"/>
              <a:t>(t)</a:t>
            </a:r>
            <a:endParaRPr lang="en-US" sz="2400" b="1" i="1" baseline="-25000" smtClean="0">
              <a:cs typeface="Times New Roman" pitchFamily="18" charset="0"/>
            </a:endParaRPr>
          </a:p>
          <a:p>
            <a:pPr marL="990600" lvl="1" indent="-533400"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(t) </a:t>
            </a:r>
            <a:r>
              <a:rPr lang="en-US" sz="2000" smtClean="0">
                <a:cs typeface="Times New Roman" pitchFamily="18" charset="0"/>
              </a:rPr>
              <a:t>= 15cos(</a:t>
            </a:r>
            <a:r>
              <a:rPr lang="en-US" sz="2000" b="1" smtClean="0">
                <a:cs typeface="Times New Roman" pitchFamily="18" charset="0"/>
              </a:rPr>
              <a:t>1500</a:t>
            </a:r>
            <a:r>
              <a:rPr lang="en-US" sz="2000" smtClean="0">
                <a:cs typeface="Times New Roman" pitchFamily="18" charset="0"/>
              </a:rPr>
              <a:t>t)V,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75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0.5H,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pSp>
        <p:nvGrpSpPr>
          <p:cNvPr id="75783" name="Group 4"/>
          <p:cNvGrpSpPr>
            <a:grpSpLocks/>
          </p:cNvGrpSpPr>
          <p:nvPr/>
        </p:nvGrpSpPr>
        <p:grpSpPr bwMode="auto">
          <a:xfrm>
            <a:off x="152400" y="2438400"/>
            <a:ext cx="3657600" cy="2701925"/>
            <a:chOff x="96" y="1961"/>
            <a:chExt cx="2304" cy="1702"/>
          </a:xfrm>
        </p:grpSpPr>
        <p:cxnSp>
          <p:nvCxnSpPr>
            <p:cNvPr id="75787" name="AutoShape 5"/>
            <p:cNvCxnSpPr>
              <a:cxnSpLocks noChangeShapeType="1"/>
              <a:stCxn id="75792" idx="2"/>
              <a:endCxn id="75821" idx="4"/>
            </p:cNvCxnSpPr>
            <p:nvPr/>
          </p:nvCxnSpPr>
          <p:spPr bwMode="auto">
            <a:xfrm rot="10800000">
              <a:off x="638" y="2988"/>
              <a:ext cx="830" cy="4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75788" name="Group 6"/>
            <p:cNvGrpSpPr>
              <a:grpSpLocks/>
            </p:cNvGrpSpPr>
            <p:nvPr/>
          </p:nvGrpSpPr>
          <p:grpSpPr bwMode="auto">
            <a:xfrm rot="5400000" flipH="1" flipV="1">
              <a:off x="1024" y="2109"/>
              <a:ext cx="112" cy="287"/>
              <a:chOff x="3450" y="2313"/>
              <a:chExt cx="111" cy="216"/>
            </a:xfrm>
          </p:grpSpPr>
          <p:sp>
            <p:nvSpPr>
              <p:cNvPr id="75829" name="Line 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0" name="Line 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1" name="Line 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2" name="Line 1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3" name="Line 1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4" name="Line 1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5" name="Line 1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5789" name="AutoShape 14"/>
            <p:cNvCxnSpPr>
              <a:cxnSpLocks noChangeShapeType="1"/>
              <a:stCxn id="75801" idx="2"/>
              <a:endCxn id="75831" idx="1"/>
            </p:cNvCxnSpPr>
            <p:nvPr/>
          </p:nvCxnSpPr>
          <p:spPr bwMode="auto">
            <a:xfrm flipH="1">
              <a:off x="1223" y="2250"/>
              <a:ext cx="248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5790" name="Group 15"/>
            <p:cNvGrpSpPr>
              <a:grpSpLocks/>
            </p:cNvGrpSpPr>
            <p:nvPr/>
          </p:nvGrpSpPr>
          <p:grpSpPr bwMode="auto">
            <a:xfrm>
              <a:off x="1365" y="3567"/>
              <a:ext cx="288" cy="96"/>
              <a:chOff x="1392" y="3552"/>
              <a:chExt cx="288" cy="96"/>
            </a:xfrm>
          </p:grpSpPr>
          <p:sp>
            <p:nvSpPr>
              <p:cNvPr id="75826" name="Line 16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7" name="Line 17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8" name="Line 18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5791" name="Line 19"/>
            <p:cNvSpPr>
              <a:spLocks noChangeShapeType="1"/>
            </p:cNvSpPr>
            <p:nvPr/>
          </p:nvSpPr>
          <p:spPr bwMode="auto">
            <a:xfrm flipV="1">
              <a:off x="1512" y="341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2" name="Oval 20"/>
            <p:cNvSpPr>
              <a:spLocks noChangeArrowheads="1"/>
            </p:cNvSpPr>
            <p:nvPr/>
          </p:nvSpPr>
          <p:spPr bwMode="auto">
            <a:xfrm>
              <a:off x="1468" y="33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3" name="Text Box 21"/>
            <p:cNvSpPr txBox="1">
              <a:spLocks noChangeArrowheads="1"/>
            </p:cNvSpPr>
            <p:nvPr/>
          </p:nvSpPr>
          <p:spPr bwMode="auto">
            <a:xfrm>
              <a:off x="926" y="1961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1</a:t>
              </a:r>
              <a:endParaRPr lang="en-US" b="1"/>
            </a:p>
          </p:txBody>
        </p:sp>
        <p:cxnSp>
          <p:nvCxnSpPr>
            <p:cNvPr id="75794" name="AutoShape 22"/>
            <p:cNvCxnSpPr>
              <a:cxnSpLocks noChangeShapeType="1"/>
              <a:stCxn id="75824" idx="0"/>
              <a:endCxn id="75829" idx="0"/>
            </p:cNvCxnSpPr>
            <p:nvPr/>
          </p:nvCxnSpPr>
          <p:spPr bwMode="auto">
            <a:xfrm rot="-5400000">
              <a:off x="603" y="2296"/>
              <a:ext cx="367" cy="29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75795" name="Group 23"/>
            <p:cNvGrpSpPr>
              <a:grpSpLocks/>
            </p:cNvGrpSpPr>
            <p:nvPr/>
          </p:nvGrpSpPr>
          <p:grpSpPr bwMode="auto">
            <a:xfrm>
              <a:off x="96" y="2489"/>
              <a:ext cx="708" cy="634"/>
              <a:chOff x="17" y="2426"/>
              <a:chExt cx="708" cy="634"/>
            </a:xfrm>
          </p:grpSpPr>
          <p:sp>
            <p:nvSpPr>
              <p:cNvPr id="75820" name="Text Box 24"/>
              <p:cNvSpPr txBox="1">
                <a:spLocks noChangeArrowheads="1"/>
              </p:cNvSpPr>
              <p:nvPr/>
            </p:nvSpPr>
            <p:spPr bwMode="auto">
              <a:xfrm>
                <a:off x="17" y="2426"/>
                <a:ext cx="395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(t)</a:t>
                </a:r>
                <a:endParaRPr lang="en-US" sz="2000" b="1" baseline="-25000"/>
              </a:p>
              <a:p>
                <a:endParaRPr lang="en-US" sz="2000"/>
              </a:p>
            </p:txBody>
          </p:sp>
          <p:sp>
            <p:nvSpPr>
              <p:cNvPr id="75821" name="Oval 25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22" name="Text Box 26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5823" name="Text Box 27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5824" name="Text Box 28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75825" name="Text Box 29"/>
              <p:cNvSpPr txBox="1">
                <a:spLocks noChangeArrowheads="1"/>
              </p:cNvSpPr>
              <p:nvPr/>
            </p:nvSpPr>
            <p:spPr bwMode="auto">
              <a:xfrm>
                <a:off x="464" y="2652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cxnSp>
          <p:nvCxnSpPr>
            <p:cNvPr id="75796" name="AutoShape 30"/>
            <p:cNvCxnSpPr>
              <a:cxnSpLocks noChangeShapeType="1"/>
              <a:stCxn id="75800" idx="0"/>
              <a:endCxn id="75813" idx="0"/>
            </p:cNvCxnSpPr>
            <p:nvPr/>
          </p:nvCxnSpPr>
          <p:spPr bwMode="auto">
            <a:xfrm>
              <a:off x="2064" y="2249"/>
              <a:ext cx="273" cy="51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75797" name="Group 31"/>
            <p:cNvGrpSpPr>
              <a:grpSpLocks/>
            </p:cNvGrpSpPr>
            <p:nvPr/>
          </p:nvGrpSpPr>
          <p:grpSpPr bwMode="auto">
            <a:xfrm>
              <a:off x="2289" y="2760"/>
              <a:ext cx="111" cy="216"/>
              <a:chOff x="1670" y="2765"/>
              <a:chExt cx="111" cy="216"/>
            </a:xfrm>
          </p:grpSpPr>
          <p:sp>
            <p:nvSpPr>
              <p:cNvPr id="75813" name="Line 32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4" name="Line 33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5" name="Line 34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6" name="Line 35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7" name="Line 36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8" name="Line 37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9" name="Line 38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5798" name="AutoShape 39"/>
            <p:cNvCxnSpPr>
              <a:cxnSpLocks noChangeShapeType="1"/>
              <a:stCxn id="75792" idx="6"/>
              <a:endCxn id="75815" idx="1"/>
            </p:cNvCxnSpPr>
            <p:nvPr/>
          </p:nvCxnSpPr>
          <p:spPr bwMode="auto">
            <a:xfrm flipV="1">
              <a:off x="1551" y="2976"/>
              <a:ext cx="795" cy="43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5799" name="Text Box 40"/>
            <p:cNvSpPr txBox="1">
              <a:spLocks noChangeArrowheads="1"/>
            </p:cNvSpPr>
            <p:nvPr/>
          </p:nvSpPr>
          <p:spPr bwMode="auto">
            <a:xfrm>
              <a:off x="2064" y="2544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  <a:endParaRPr lang="en-US" b="1"/>
            </a:p>
          </p:txBody>
        </p:sp>
        <p:sp>
          <p:nvSpPr>
            <p:cNvPr id="75800" name="Freeform 41"/>
            <p:cNvSpPr>
              <a:spLocks/>
            </p:cNvSpPr>
            <p:nvPr/>
          </p:nvSpPr>
          <p:spPr bwMode="auto">
            <a:xfrm rot="5400000">
              <a:off x="1872" y="2105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1" name="Oval 42"/>
            <p:cNvSpPr>
              <a:spLocks noChangeArrowheads="1"/>
            </p:cNvSpPr>
            <p:nvPr/>
          </p:nvSpPr>
          <p:spPr bwMode="auto">
            <a:xfrm>
              <a:off x="1471" y="221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5802" name="AutoShape 43"/>
            <p:cNvCxnSpPr>
              <a:cxnSpLocks noChangeShapeType="1"/>
              <a:stCxn id="75801" idx="6"/>
              <a:endCxn id="75800" idx="19"/>
            </p:cNvCxnSpPr>
            <p:nvPr/>
          </p:nvCxnSpPr>
          <p:spPr bwMode="auto">
            <a:xfrm flipV="1">
              <a:off x="1554" y="2249"/>
              <a:ext cx="22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5803" name="Text Box 44"/>
            <p:cNvSpPr txBox="1">
              <a:spLocks noChangeArrowheads="1"/>
            </p:cNvSpPr>
            <p:nvPr/>
          </p:nvSpPr>
          <p:spPr bwMode="auto">
            <a:xfrm>
              <a:off x="1818" y="1990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sp>
          <p:nvSpPr>
            <p:cNvPr id="75804" name="Freeform 45"/>
            <p:cNvSpPr>
              <a:spLocks/>
            </p:cNvSpPr>
            <p:nvPr/>
          </p:nvSpPr>
          <p:spPr bwMode="auto">
            <a:xfrm>
              <a:off x="1367" y="2843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75805" name="AutoShape 46"/>
            <p:cNvCxnSpPr>
              <a:cxnSpLocks noChangeShapeType="1"/>
              <a:stCxn id="75792" idx="0"/>
              <a:endCxn id="75804" idx="1"/>
            </p:cNvCxnSpPr>
            <p:nvPr/>
          </p:nvCxnSpPr>
          <p:spPr bwMode="auto">
            <a:xfrm flipV="1">
              <a:off x="1510" y="2843"/>
              <a:ext cx="1" cy="53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5806" name="Freeform 47"/>
            <p:cNvSpPr>
              <a:spLocks/>
            </p:cNvSpPr>
            <p:nvPr/>
          </p:nvSpPr>
          <p:spPr bwMode="auto">
            <a:xfrm>
              <a:off x="1367" y="2747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75807" name="AutoShape 48"/>
            <p:cNvCxnSpPr>
              <a:cxnSpLocks noChangeShapeType="1"/>
              <a:stCxn id="75801" idx="4"/>
              <a:endCxn id="75806" idx="1"/>
            </p:cNvCxnSpPr>
            <p:nvPr/>
          </p:nvCxnSpPr>
          <p:spPr bwMode="auto">
            <a:xfrm flipH="1">
              <a:off x="1511" y="2288"/>
              <a:ext cx="2" cy="45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5808" name="Text Box 49"/>
            <p:cNvSpPr txBox="1">
              <a:spLocks noChangeArrowheads="1"/>
            </p:cNvSpPr>
            <p:nvPr/>
          </p:nvSpPr>
          <p:spPr bwMode="auto">
            <a:xfrm>
              <a:off x="1248" y="2553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75809" name="Arc 50"/>
            <p:cNvSpPr>
              <a:spLocks/>
            </p:cNvSpPr>
            <p:nvPr/>
          </p:nvSpPr>
          <p:spPr bwMode="auto">
            <a:xfrm>
              <a:off x="861" y="2538"/>
              <a:ext cx="387" cy="726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0" name="Text Box 51"/>
            <p:cNvSpPr txBox="1">
              <a:spLocks noChangeArrowheads="1"/>
            </p:cNvSpPr>
            <p:nvPr/>
          </p:nvSpPr>
          <p:spPr bwMode="auto">
            <a:xfrm>
              <a:off x="877" y="2864"/>
              <a:ext cx="34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a</a:t>
              </a:r>
              <a:r>
                <a:rPr lang="en-US" b="1"/>
                <a:t>(t)</a:t>
              </a:r>
            </a:p>
          </p:txBody>
        </p:sp>
        <p:sp>
          <p:nvSpPr>
            <p:cNvPr id="75811" name="Arc 52"/>
            <p:cNvSpPr>
              <a:spLocks/>
            </p:cNvSpPr>
            <p:nvPr/>
          </p:nvSpPr>
          <p:spPr bwMode="auto">
            <a:xfrm>
              <a:off x="1725" y="2544"/>
              <a:ext cx="387" cy="726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2" name="Text Box 53"/>
            <p:cNvSpPr txBox="1">
              <a:spLocks noChangeArrowheads="1"/>
            </p:cNvSpPr>
            <p:nvPr/>
          </p:nvSpPr>
          <p:spPr bwMode="auto">
            <a:xfrm>
              <a:off x="1741" y="2870"/>
              <a:ext cx="34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b</a:t>
              </a:r>
              <a:r>
                <a:rPr lang="en-US" b="1"/>
                <a:t>(t)</a:t>
              </a:r>
            </a:p>
          </p:txBody>
        </p:sp>
      </p:grpSp>
      <p:sp>
        <p:nvSpPr>
          <p:cNvPr id="75784" name="Text Box 54"/>
          <p:cNvSpPr txBox="1">
            <a:spLocks noChangeArrowheads="1"/>
          </p:cNvSpPr>
          <p:nvPr/>
        </p:nvSpPr>
        <p:spPr bwMode="auto">
          <a:xfrm>
            <a:off x="4657725" y="2563813"/>
            <a:ext cx="4191000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Note frequencies of AC sources</a:t>
            </a:r>
          </a:p>
        </p:txBody>
      </p:sp>
      <p:sp>
        <p:nvSpPr>
          <p:cNvPr id="75785" name="Line 55"/>
          <p:cNvSpPr>
            <a:spLocks noChangeShapeType="1"/>
          </p:cNvSpPr>
          <p:nvPr/>
        </p:nvSpPr>
        <p:spPr bwMode="auto">
          <a:xfrm flipH="1">
            <a:off x="1276350" y="3519488"/>
            <a:ext cx="3381375" cy="325437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5786" name="Text Box 56"/>
          <p:cNvSpPr txBox="1">
            <a:spLocks noChangeArrowheads="1"/>
          </p:cNvSpPr>
          <p:nvPr/>
        </p:nvSpPr>
        <p:spPr bwMode="auto">
          <a:xfrm>
            <a:off x="4718050" y="3365500"/>
            <a:ext cx="3686175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Only one AC source - </a:t>
            </a:r>
            <a:r>
              <a:rPr lang="el-GR" b="1">
                <a:solidFill>
                  <a:schemeClr val="bg2"/>
                </a:solidFill>
              </a:rPr>
              <a:t>ω</a:t>
            </a:r>
            <a:r>
              <a:rPr lang="en-US">
                <a:solidFill>
                  <a:schemeClr val="bg2"/>
                </a:solidFill>
              </a:rPr>
              <a:t> = 1500 rad/s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768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DF18931-1B2E-42EF-9AD5-94DDD18AB721}" type="slidenum">
              <a:rPr lang="en-US" smtClean="0"/>
              <a:pPr lvl="1"/>
              <a:t>33</a:t>
            </a:fld>
            <a:endParaRPr lang="en-US" smtClean="0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RLC Circuits</a:t>
            </a:r>
          </a:p>
        </p:txBody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6"/>
            </a:pPr>
            <a:r>
              <a:rPr lang="en-US" sz="2400" smtClean="0"/>
              <a:t>find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a</a:t>
            </a:r>
            <a:r>
              <a:rPr lang="en-US" sz="2400" b="1" smtClean="0"/>
              <a:t>(t)</a:t>
            </a:r>
            <a:r>
              <a:rPr lang="en-US" sz="2400" smtClean="0"/>
              <a:t> and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b</a:t>
            </a:r>
            <a:r>
              <a:rPr lang="en-US" sz="2400" b="1" smtClean="0"/>
              <a:t>(t)</a:t>
            </a:r>
            <a:endParaRPr lang="en-US" sz="2400" b="1" i="1" baseline="-25000" smtClean="0">
              <a:cs typeface="Times New Roman" pitchFamily="18" charset="0"/>
            </a:endParaRPr>
          </a:p>
          <a:p>
            <a:pPr marL="990600" lvl="1" indent="-533400"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(t) </a:t>
            </a:r>
            <a:r>
              <a:rPr lang="en-US" sz="2000" smtClean="0">
                <a:cs typeface="Times New Roman" pitchFamily="18" charset="0"/>
              </a:rPr>
              <a:t>= 15cos(</a:t>
            </a:r>
            <a:r>
              <a:rPr lang="en-US" sz="2000" b="1" smtClean="0">
                <a:cs typeface="Times New Roman" pitchFamily="18" charset="0"/>
              </a:rPr>
              <a:t>1500</a:t>
            </a:r>
            <a:r>
              <a:rPr lang="en-US" sz="2000" smtClean="0">
                <a:cs typeface="Times New Roman" pitchFamily="18" charset="0"/>
              </a:rPr>
              <a:t>t)V,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75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0.5H,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pSp>
        <p:nvGrpSpPr>
          <p:cNvPr id="76807" name="Group 4"/>
          <p:cNvGrpSpPr>
            <a:grpSpLocks/>
          </p:cNvGrpSpPr>
          <p:nvPr/>
        </p:nvGrpSpPr>
        <p:grpSpPr bwMode="auto">
          <a:xfrm>
            <a:off x="152400" y="2438400"/>
            <a:ext cx="3657600" cy="2701925"/>
            <a:chOff x="96" y="1961"/>
            <a:chExt cx="2304" cy="1702"/>
          </a:xfrm>
        </p:grpSpPr>
        <p:cxnSp>
          <p:nvCxnSpPr>
            <p:cNvPr id="76845" name="AutoShape 5"/>
            <p:cNvCxnSpPr>
              <a:cxnSpLocks noChangeShapeType="1"/>
              <a:stCxn id="76850" idx="2"/>
              <a:endCxn id="76879" idx="4"/>
            </p:cNvCxnSpPr>
            <p:nvPr/>
          </p:nvCxnSpPr>
          <p:spPr bwMode="auto">
            <a:xfrm rot="10800000">
              <a:off x="638" y="2988"/>
              <a:ext cx="830" cy="4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76846" name="Group 6"/>
            <p:cNvGrpSpPr>
              <a:grpSpLocks/>
            </p:cNvGrpSpPr>
            <p:nvPr/>
          </p:nvGrpSpPr>
          <p:grpSpPr bwMode="auto">
            <a:xfrm rot="5400000" flipH="1" flipV="1">
              <a:off x="1024" y="2109"/>
              <a:ext cx="112" cy="287"/>
              <a:chOff x="3450" y="2313"/>
              <a:chExt cx="111" cy="216"/>
            </a:xfrm>
          </p:grpSpPr>
          <p:sp>
            <p:nvSpPr>
              <p:cNvPr id="76887" name="Line 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8" name="Line 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9" name="Line 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90" name="Line 1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91" name="Line 1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92" name="Line 1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93" name="Line 1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6847" name="AutoShape 14"/>
            <p:cNvCxnSpPr>
              <a:cxnSpLocks noChangeShapeType="1"/>
              <a:stCxn id="76859" idx="2"/>
              <a:endCxn id="76889" idx="1"/>
            </p:cNvCxnSpPr>
            <p:nvPr/>
          </p:nvCxnSpPr>
          <p:spPr bwMode="auto">
            <a:xfrm flipH="1">
              <a:off x="1223" y="2250"/>
              <a:ext cx="248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6848" name="Group 15"/>
            <p:cNvGrpSpPr>
              <a:grpSpLocks/>
            </p:cNvGrpSpPr>
            <p:nvPr/>
          </p:nvGrpSpPr>
          <p:grpSpPr bwMode="auto">
            <a:xfrm>
              <a:off x="1365" y="3567"/>
              <a:ext cx="288" cy="96"/>
              <a:chOff x="1392" y="3552"/>
              <a:chExt cx="288" cy="96"/>
            </a:xfrm>
          </p:grpSpPr>
          <p:sp>
            <p:nvSpPr>
              <p:cNvPr id="76884" name="Line 16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5" name="Line 17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6" name="Line 18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6849" name="Line 19"/>
            <p:cNvSpPr>
              <a:spLocks noChangeShapeType="1"/>
            </p:cNvSpPr>
            <p:nvPr/>
          </p:nvSpPr>
          <p:spPr bwMode="auto">
            <a:xfrm flipV="1">
              <a:off x="1512" y="341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0" name="Oval 20"/>
            <p:cNvSpPr>
              <a:spLocks noChangeArrowheads="1"/>
            </p:cNvSpPr>
            <p:nvPr/>
          </p:nvSpPr>
          <p:spPr bwMode="auto">
            <a:xfrm>
              <a:off x="1468" y="33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51" name="Text Box 21"/>
            <p:cNvSpPr txBox="1">
              <a:spLocks noChangeArrowheads="1"/>
            </p:cNvSpPr>
            <p:nvPr/>
          </p:nvSpPr>
          <p:spPr bwMode="auto">
            <a:xfrm>
              <a:off x="926" y="1961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1</a:t>
              </a:r>
              <a:endParaRPr lang="en-US" b="1"/>
            </a:p>
          </p:txBody>
        </p:sp>
        <p:cxnSp>
          <p:nvCxnSpPr>
            <p:cNvPr id="76852" name="AutoShape 22"/>
            <p:cNvCxnSpPr>
              <a:cxnSpLocks noChangeShapeType="1"/>
              <a:stCxn id="76882" idx="0"/>
              <a:endCxn id="76887" idx="0"/>
            </p:cNvCxnSpPr>
            <p:nvPr/>
          </p:nvCxnSpPr>
          <p:spPr bwMode="auto">
            <a:xfrm rot="-5400000">
              <a:off x="603" y="2296"/>
              <a:ext cx="367" cy="29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76853" name="Group 23"/>
            <p:cNvGrpSpPr>
              <a:grpSpLocks/>
            </p:cNvGrpSpPr>
            <p:nvPr/>
          </p:nvGrpSpPr>
          <p:grpSpPr bwMode="auto">
            <a:xfrm>
              <a:off x="96" y="2489"/>
              <a:ext cx="708" cy="634"/>
              <a:chOff x="17" y="2426"/>
              <a:chExt cx="708" cy="634"/>
            </a:xfrm>
          </p:grpSpPr>
          <p:sp>
            <p:nvSpPr>
              <p:cNvPr id="76878" name="Text Box 24"/>
              <p:cNvSpPr txBox="1">
                <a:spLocks noChangeArrowheads="1"/>
              </p:cNvSpPr>
              <p:nvPr/>
            </p:nvSpPr>
            <p:spPr bwMode="auto">
              <a:xfrm>
                <a:off x="17" y="2426"/>
                <a:ext cx="395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(t)</a:t>
                </a:r>
                <a:endParaRPr lang="en-US" sz="2000" b="1" baseline="-25000"/>
              </a:p>
              <a:p>
                <a:endParaRPr lang="en-US" sz="2000"/>
              </a:p>
            </p:txBody>
          </p:sp>
          <p:sp>
            <p:nvSpPr>
              <p:cNvPr id="76879" name="Oval 25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80" name="Text Box 26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6881" name="Text Box 27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6882" name="Text Box 28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76883" name="Text Box 29"/>
              <p:cNvSpPr txBox="1">
                <a:spLocks noChangeArrowheads="1"/>
              </p:cNvSpPr>
              <p:nvPr/>
            </p:nvSpPr>
            <p:spPr bwMode="auto">
              <a:xfrm>
                <a:off x="464" y="2652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cxnSp>
          <p:nvCxnSpPr>
            <p:cNvPr id="76854" name="AutoShape 30"/>
            <p:cNvCxnSpPr>
              <a:cxnSpLocks noChangeShapeType="1"/>
              <a:stCxn id="76858" idx="0"/>
              <a:endCxn id="76871" idx="0"/>
            </p:cNvCxnSpPr>
            <p:nvPr/>
          </p:nvCxnSpPr>
          <p:spPr bwMode="auto">
            <a:xfrm>
              <a:off x="2064" y="2249"/>
              <a:ext cx="273" cy="51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76855" name="Group 31"/>
            <p:cNvGrpSpPr>
              <a:grpSpLocks/>
            </p:cNvGrpSpPr>
            <p:nvPr/>
          </p:nvGrpSpPr>
          <p:grpSpPr bwMode="auto">
            <a:xfrm>
              <a:off x="2289" y="2760"/>
              <a:ext cx="111" cy="216"/>
              <a:chOff x="1670" y="2765"/>
              <a:chExt cx="111" cy="216"/>
            </a:xfrm>
          </p:grpSpPr>
          <p:sp>
            <p:nvSpPr>
              <p:cNvPr id="76871" name="Line 32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2" name="Line 33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3" name="Line 34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4" name="Line 35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5" name="Line 36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6" name="Line 37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7" name="Line 38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6856" name="AutoShape 39"/>
            <p:cNvCxnSpPr>
              <a:cxnSpLocks noChangeShapeType="1"/>
              <a:stCxn id="76850" idx="6"/>
              <a:endCxn id="76873" idx="1"/>
            </p:cNvCxnSpPr>
            <p:nvPr/>
          </p:nvCxnSpPr>
          <p:spPr bwMode="auto">
            <a:xfrm flipV="1">
              <a:off x="1551" y="2976"/>
              <a:ext cx="795" cy="43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6857" name="Text Box 40"/>
            <p:cNvSpPr txBox="1">
              <a:spLocks noChangeArrowheads="1"/>
            </p:cNvSpPr>
            <p:nvPr/>
          </p:nvSpPr>
          <p:spPr bwMode="auto">
            <a:xfrm>
              <a:off x="2064" y="2544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  <a:endParaRPr lang="en-US" b="1"/>
            </a:p>
          </p:txBody>
        </p:sp>
        <p:sp>
          <p:nvSpPr>
            <p:cNvPr id="76858" name="Freeform 41"/>
            <p:cNvSpPr>
              <a:spLocks/>
            </p:cNvSpPr>
            <p:nvPr/>
          </p:nvSpPr>
          <p:spPr bwMode="auto">
            <a:xfrm rot="5400000">
              <a:off x="1872" y="2105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9" name="Oval 42"/>
            <p:cNvSpPr>
              <a:spLocks noChangeArrowheads="1"/>
            </p:cNvSpPr>
            <p:nvPr/>
          </p:nvSpPr>
          <p:spPr bwMode="auto">
            <a:xfrm>
              <a:off x="1471" y="221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6860" name="AutoShape 43"/>
            <p:cNvCxnSpPr>
              <a:cxnSpLocks noChangeShapeType="1"/>
              <a:stCxn id="76859" idx="6"/>
              <a:endCxn id="76858" idx="19"/>
            </p:cNvCxnSpPr>
            <p:nvPr/>
          </p:nvCxnSpPr>
          <p:spPr bwMode="auto">
            <a:xfrm flipV="1">
              <a:off x="1554" y="2249"/>
              <a:ext cx="22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6861" name="Text Box 44"/>
            <p:cNvSpPr txBox="1">
              <a:spLocks noChangeArrowheads="1"/>
            </p:cNvSpPr>
            <p:nvPr/>
          </p:nvSpPr>
          <p:spPr bwMode="auto">
            <a:xfrm>
              <a:off x="1818" y="1990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sp>
          <p:nvSpPr>
            <p:cNvPr id="76862" name="Freeform 45"/>
            <p:cNvSpPr>
              <a:spLocks/>
            </p:cNvSpPr>
            <p:nvPr/>
          </p:nvSpPr>
          <p:spPr bwMode="auto">
            <a:xfrm>
              <a:off x="1367" y="2843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76863" name="AutoShape 46"/>
            <p:cNvCxnSpPr>
              <a:cxnSpLocks noChangeShapeType="1"/>
              <a:stCxn id="76850" idx="0"/>
              <a:endCxn id="76862" idx="1"/>
            </p:cNvCxnSpPr>
            <p:nvPr/>
          </p:nvCxnSpPr>
          <p:spPr bwMode="auto">
            <a:xfrm flipV="1">
              <a:off x="1510" y="2843"/>
              <a:ext cx="1" cy="53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6864" name="Freeform 47"/>
            <p:cNvSpPr>
              <a:spLocks/>
            </p:cNvSpPr>
            <p:nvPr/>
          </p:nvSpPr>
          <p:spPr bwMode="auto">
            <a:xfrm>
              <a:off x="1367" y="2747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76865" name="AutoShape 48"/>
            <p:cNvCxnSpPr>
              <a:cxnSpLocks noChangeShapeType="1"/>
              <a:stCxn id="76859" idx="4"/>
              <a:endCxn id="76864" idx="1"/>
            </p:cNvCxnSpPr>
            <p:nvPr/>
          </p:nvCxnSpPr>
          <p:spPr bwMode="auto">
            <a:xfrm flipH="1">
              <a:off x="1511" y="2288"/>
              <a:ext cx="2" cy="45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6866" name="Text Box 49"/>
            <p:cNvSpPr txBox="1">
              <a:spLocks noChangeArrowheads="1"/>
            </p:cNvSpPr>
            <p:nvPr/>
          </p:nvSpPr>
          <p:spPr bwMode="auto">
            <a:xfrm>
              <a:off x="1248" y="2553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76867" name="Arc 50"/>
            <p:cNvSpPr>
              <a:spLocks/>
            </p:cNvSpPr>
            <p:nvPr/>
          </p:nvSpPr>
          <p:spPr bwMode="auto">
            <a:xfrm>
              <a:off x="861" y="2538"/>
              <a:ext cx="387" cy="726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68" name="Text Box 51"/>
            <p:cNvSpPr txBox="1">
              <a:spLocks noChangeArrowheads="1"/>
            </p:cNvSpPr>
            <p:nvPr/>
          </p:nvSpPr>
          <p:spPr bwMode="auto">
            <a:xfrm>
              <a:off x="877" y="2864"/>
              <a:ext cx="34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a</a:t>
              </a:r>
              <a:r>
                <a:rPr lang="en-US" b="1"/>
                <a:t>(t)</a:t>
              </a:r>
            </a:p>
          </p:txBody>
        </p:sp>
        <p:sp>
          <p:nvSpPr>
            <p:cNvPr id="76869" name="Arc 52"/>
            <p:cNvSpPr>
              <a:spLocks/>
            </p:cNvSpPr>
            <p:nvPr/>
          </p:nvSpPr>
          <p:spPr bwMode="auto">
            <a:xfrm>
              <a:off x="1725" y="2544"/>
              <a:ext cx="387" cy="726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70" name="Text Box 53"/>
            <p:cNvSpPr txBox="1">
              <a:spLocks noChangeArrowheads="1"/>
            </p:cNvSpPr>
            <p:nvPr/>
          </p:nvSpPr>
          <p:spPr bwMode="auto">
            <a:xfrm>
              <a:off x="1741" y="2870"/>
              <a:ext cx="34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b</a:t>
              </a:r>
              <a:r>
                <a:rPr lang="en-US" b="1"/>
                <a:t>(t)</a:t>
              </a:r>
            </a:p>
          </p:txBody>
        </p:sp>
      </p:grpSp>
      <p:sp>
        <p:nvSpPr>
          <p:cNvPr id="76808" name="Text Box 54"/>
          <p:cNvSpPr txBox="1">
            <a:spLocks noChangeArrowheads="1"/>
          </p:cNvSpPr>
          <p:nvPr/>
        </p:nvSpPr>
        <p:spPr bwMode="auto">
          <a:xfrm>
            <a:off x="4495800" y="2362200"/>
            <a:ext cx="41910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Note frequencies of AC sources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Convert to phasor domain</a:t>
            </a:r>
          </a:p>
        </p:txBody>
      </p:sp>
      <p:grpSp>
        <p:nvGrpSpPr>
          <p:cNvPr id="76809" name="Group 55"/>
          <p:cNvGrpSpPr>
            <a:grpSpLocks/>
          </p:cNvGrpSpPr>
          <p:nvPr/>
        </p:nvGrpSpPr>
        <p:grpSpPr bwMode="auto">
          <a:xfrm>
            <a:off x="4572000" y="3241675"/>
            <a:ext cx="3844925" cy="2778125"/>
            <a:chOff x="2756" y="2112"/>
            <a:chExt cx="2422" cy="1750"/>
          </a:xfrm>
        </p:grpSpPr>
        <p:cxnSp>
          <p:nvCxnSpPr>
            <p:cNvPr id="76811" name="AutoShape 56"/>
            <p:cNvCxnSpPr>
              <a:cxnSpLocks noChangeShapeType="1"/>
              <a:stCxn id="76815" idx="2"/>
              <a:endCxn id="76837" idx="4"/>
            </p:cNvCxnSpPr>
            <p:nvPr/>
          </p:nvCxnSpPr>
          <p:spPr bwMode="auto">
            <a:xfrm rot="10800000">
              <a:off x="3374" y="3187"/>
              <a:ext cx="830" cy="4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6812" name="AutoShape 57"/>
            <p:cNvCxnSpPr>
              <a:cxnSpLocks noChangeShapeType="1"/>
              <a:stCxn id="76822" idx="2"/>
              <a:endCxn id="76830" idx="3"/>
            </p:cNvCxnSpPr>
            <p:nvPr/>
          </p:nvCxnSpPr>
          <p:spPr bwMode="auto">
            <a:xfrm flipH="1" flipV="1">
              <a:off x="3984" y="2446"/>
              <a:ext cx="223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6813" name="Group 58"/>
            <p:cNvGrpSpPr>
              <a:grpSpLocks/>
            </p:cNvGrpSpPr>
            <p:nvPr/>
          </p:nvGrpSpPr>
          <p:grpSpPr bwMode="auto">
            <a:xfrm>
              <a:off x="4101" y="3766"/>
              <a:ext cx="288" cy="96"/>
              <a:chOff x="1392" y="3552"/>
              <a:chExt cx="288" cy="96"/>
            </a:xfrm>
          </p:grpSpPr>
          <p:sp>
            <p:nvSpPr>
              <p:cNvPr id="76842" name="Line 59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43" name="Line 60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44" name="Line 61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6814" name="Line 62"/>
            <p:cNvSpPr>
              <a:spLocks noChangeShapeType="1"/>
            </p:cNvSpPr>
            <p:nvPr/>
          </p:nvSpPr>
          <p:spPr bwMode="auto">
            <a:xfrm flipV="1">
              <a:off x="4248" y="3613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15" name="Oval 63"/>
            <p:cNvSpPr>
              <a:spLocks noChangeArrowheads="1"/>
            </p:cNvSpPr>
            <p:nvPr/>
          </p:nvSpPr>
          <p:spPr bwMode="auto">
            <a:xfrm>
              <a:off x="4204" y="357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6" name="Text Box 64"/>
            <p:cNvSpPr txBox="1">
              <a:spLocks noChangeArrowheads="1"/>
            </p:cNvSpPr>
            <p:nvPr/>
          </p:nvSpPr>
          <p:spPr bwMode="auto">
            <a:xfrm>
              <a:off x="3654" y="2112"/>
              <a:ext cx="36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R1</a:t>
              </a:r>
              <a:endParaRPr lang="en-US" b="1"/>
            </a:p>
          </p:txBody>
        </p:sp>
        <p:cxnSp>
          <p:nvCxnSpPr>
            <p:cNvPr id="76817" name="AutoShape 65"/>
            <p:cNvCxnSpPr>
              <a:cxnSpLocks noChangeShapeType="1"/>
              <a:stCxn id="76840" idx="0"/>
              <a:endCxn id="76830" idx="1"/>
            </p:cNvCxnSpPr>
            <p:nvPr/>
          </p:nvCxnSpPr>
          <p:spPr bwMode="auto">
            <a:xfrm rot="-5400000">
              <a:off x="3334" y="2486"/>
              <a:ext cx="381" cy="30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76818" name="Group 66"/>
            <p:cNvGrpSpPr>
              <a:grpSpLocks/>
            </p:cNvGrpSpPr>
            <p:nvPr/>
          </p:nvGrpSpPr>
          <p:grpSpPr bwMode="auto">
            <a:xfrm>
              <a:off x="2756" y="2678"/>
              <a:ext cx="784" cy="553"/>
              <a:chOff x="2756" y="2678"/>
              <a:chExt cx="784" cy="553"/>
            </a:xfrm>
          </p:grpSpPr>
          <p:sp>
            <p:nvSpPr>
              <p:cNvPr id="76836" name="Text Box 67"/>
              <p:cNvSpPr txBox="1">
                <a:spLocks noChangeArrowheads="1"/>
              </p:cNvSpPr>
              <p:nvPr/>
            </p:nvSpPr>
            <p:spPr bwMode="auto">
              <a:xfrm>
                <a:off x="2756" y="2678"/>
                <a:ext cx="548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(j</a:t>
                </a:r>
                <a:r>
                  <a:rPr lang="el-GR" sz="2000" b="1">
                    <a:cs typeface="Times New Roman" pitchFamily="18" charset="0"/>
                  </a:rPr>
                  <a:t>ω</a:t>
                </a:r>
                <a:r>
                  <a:rPr lang="en-US" sz="2000" b="1"/>
                  <a:t>)</a:t>
                </a:r>
                <a:endParaRPr lang="en-US" sz="2000"/>
              </a:p>
            </p:txBody>
          </p:sp>
          <p:sp>
            <p:nvSpPr>
              <p:cNvPr id="76837" name="Oval 68"/>
              <p:cNvSpPr>
                <a:spLocks noChangeArrowheads="1"/>
              </p:cNvSpPr>
              <p:nvPr/>
            </p:nvSpPr>
            <p:spPr bwMode="auto">
              <a:xfrm>
                <a:off x="3208" y="2877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38" name="Text Box 69"/>
              <p:cNvSpPr txBox="1">
                <a:spLocks noChangeArrowheads="1"/>
              </p:cNvSpPr>
              <p:nvPr/>
            </p:nvSpPr>
            <p:spPr bwMode="auto">
              <a:xfrm>
                <a:off x="3317" y="28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6839" name="Text Box 70"/>
              <p:cNvSpPr txBox="1">
                <a:spLocks noChangeArrowheads="1"/>
              </p:cNvSpPr>
              <p:nvPr/>
            </p:nvSpPr>
            <p:spPr bwMode="auto">
              <a:xfrm>
                <a:off x="3314" y="2921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6840" name="Text Box 71"/>
              <p:cNvSpPr txBox="1">
                <a:spLocks noChangeArrowheads="1"/>
              </p:cNvSpPr>
              <p:nvPr/>
            </p:nvSpPr>
            <p:spPr bwMode="auto">
              <a:xfrm>
                <a:off x="3275" y="2827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76841" name="Text Box 72"/>
              <p:cNvSpPr txBox="1">
                <a:spLocks noChangeArrowheads="1"/>
              </p:cNvSpPr>
              <p:nvPr/>
            </p:nvSpPr>
            <p:spPr bwMode="auto">
              <a:xfrm>
                <a:off x="3279" y="2914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cxnSp>
          <p:nvCxnSpPr>
            <p:cNvPr id="76819" name="AutoShape 73"/>
            <p:cNvCxnSpPr>
              <a:cxnSpLocks noChangeShapeType="1"/>
              <a:stCxn id="76831" idx="3"/>
              <a:endCxn id="76829" idx="3"/>
            </p:cNvCxnSpPr>
            <p:nvPr/>
          </p:nvCxnSpPr>
          <p:spPr bwMode="auto">
            <a:xfrm>
              <a:off x="4828" y="2448"/>
              <a:ext cx="255" cy="48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6820" name="AutoShape 74"/>
            <p:cNvCxnSpPr>
              <a:cxnSpLocks noChangeShapeType="1"/>
              <a:stCxn id="76815" idx="6"/>
              <a:endCxn id="76829" idx="1"/>
            </p:cNvCxnSpPr>
            <p:nvPr/>
          </p:nvCxnSpPr>
          <p:spPr bwMode="auto">
            <a:xfrm flipV="1">
              <a:off x="4287" y="3239"/>
              <a:ext cx="796" cy="37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6821" name="Text Box 75"/>
            <p:cNvSpPr txBox="1">
              <a:spLocks noChangeArrowheads="1"/>
            </p:cNvSpPr>
            <p:nvPr/>
          </p:nvSpPr>
          <p:spPr bwMode="auto">
            <a:xfrm>
              <a:off x="4766" y="2688"/>
              <a:ext cx="32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Z</a:t>
              </a:r>
              <a:r>
                <a:rPr lang="en-US" b="1" baseline="-25000"/>
                <a:t>R2</a:t>
              </a:r>
              <a:endParaRPr lang="en-US" b="1"/>
            </a:p>
          </p:txBody>
        </p:sp>
        <p:sp>
          <p:nvSpPr>
            <p:cNvPr id="76822" name="Oval 76"/>
            <p:cNvSpPr>
              <a:spLocks noChangeArrowheads="1"/>
            </p:cNvSpPr>
            <p:nvPr/>
          </p:nvSpPr>
          <p:spPr bwMode="auto">
            <a:xfrm>
              <a:off x="4207" y="241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6823" name="AutoShape 77"/>
            <p:cNvCxnSpPr>
              <a:cxnSpLocks noChangeShapeType="1"/>
              <a:stCxn id="76822" idx="6"/>
              <a:endCxn id="76831" idx="1"/>
            </p:cNvCxnSpPr>
            <p:nvPr/>
          </p:nvCxnSpPr>
          <p:spPr bwMode="auto">
            <a:xfrm flipV="1">
              <a:off x="4290" y="2448"/>
              <a:ext cx="22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6824" name="AutoShape 78"/>
            <p:cNvCxnSpPr>
              <a:cxnSpLocks noChangeShapeType="1"/>
              <a:stCxn id="76815" idx="0"/>
              <a:endCxn id="76832" idx="1"/>
            </p:cNvCxnSpPr>
            <p:nvPr/>
          </p:nvCxnSpPr>
          <p:spPr bwMode="auto">
            <a:xfrm flipV="1">
              <a:off x="4246" y="3218"/>
              <a:ext cx="4" cy="3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6825" name="AutoShape 79"/>
            <p:cNvCxnSpPr>
              <a:cxnSpLocks noChangeShapeType="1"/>
              <a:stCxn id="76822" idx="4"/>
              <a:endCxn id="76832" idx="3"/>
            </p:cNvCxnSpPr>
            <p:nvPr/>
          </p:nvCxnSpPr>
          <p:spPr bwMode="auto">
            <a:xfrm>
              <a:off x="4249" y="2487"/>
              <a:ext cx="1" cy="42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6826" name="Arc 80"/>
            <p:cNvSpPr>
              <a:spLocks/>
            </p:cNvSpPr>
            <p:nvPr/>
          </p:nvSpPr>
          <p:spPr bwMode="auto">
            <a:xfrm>
              <a:off x="3597" y="2737"/>
              <a:ext cx="387" cy="726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7" name="Text Box 81"/>
            <p:cNvSpPr txBox="1">
              <a:spLocks noChangeArrowheads="1"/>
            </p:cNvSpPr>
            <p:nvPr/>
          </p:nvSpPr>
          <p:spPr bwMode="auto">
            <a:xfrm>
              <a:off x="3559" y="3035"/>
              <a:ext cx="46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a</a:t>
              </a:r>
              <a:r>
                <a:rPr lang="en-US" b="1"/>
                <a:t>(j</a:t>
              </a:r>
              <a:r>
                <a:rPr lang="el-GR" b="1">
                  <a:cs typeface="Times New Roman" pitchFamily="18" charset="0"/>
                </a:rPr>
                <a:t>ω</a:t>
              </a:r>
              <a:r>
                <a:rPr lang="en-US" b="1"/>
                <a:t>)</a:t>
              </a:r>
            </a:p>
          </p:txBody>
        </p:sp>
        <p:sp>
          <p:nvSpPr>
            <p:cNvPr id="76828" name="Arc 82"/>
            <p:cNvSpPr>
              <a:spLocks/>
            </p:cNvSpPr>
            <p:nvPr/>
          </p:nvSpPr>
          <p:spPr bwMode="auto">
            <a:xfrm>
              <a:off x="4461" y="2743"/>
              <a:ext cx="387" cy="726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9" name="Rectangle 83"/>
            <p:cNvSpPr>
              <a:spLocks noChangeArrowheads="1"/>
            </p:cNvSpPr>
            <p:nvPr/>
          </p:nvSpPr>
          <p:spPr bwMode="auto">
            <a:xfrm rot="-5400000">
              <a:off x="4927" y="2988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0" name="Rectangle 84"/>
            <p:cNvSpPr>
              <a:spLocks noChangeArrowheads="1"/>
            </p:cNvSpPr>
            <p:nvPr/>
          </p:nvSpPr>
          <p:spPr bwMode="auto">
            <a:xfrm>
              <a:off x="3675" y="2350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1" name="Rectangle 85"/>
            <p:cNvSpPr>
              <a:spLocks noChangeArrowheads="1"/>
            </p:cNvSpPr>
            <p:nvPr/>
          </p:nvSpPr>
          <p:spPr bwMode="auto">
            <a:xfrm>
              <a:off x="4519" y="2352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2" name="Rectangle 86"/>
            <p:cNvSpPr>
              <a:spLocks noChangeArrowheads="1"/>
            </p:cNvSpPr>
            <p:nvPr/>
          </p:nvSpPr>
          <p:spPr bwMode="auto">
            <a:xfrm rot="-5400000">
              <a:off x="4094" y="2967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3" name="Text Box 87"/>
            <p:cNvSpPr txBox="1">
              <a:spLocks noChangeArrowheads="1"/>
            </p:cNvSpPr>
            <p:nvPr/>
          </p:nvSpPr>
          <p:spPr bwMode="auto">
            <a:xfrm>
              <a:off x="4509" y="2112"/>
              <a:ext cx="3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L</a:t>
              </a:r>
              <a:endParaRPr lang="en-US" b="1"/>
            </a:p>
          </p:txBody>
        </p:sp>
        <p:sp>
          <p:nvSpPr>
            <p:cNvPr id="76834" name="Text Box 88"/>
            <p:cNvSpPr txBox="1">
              <a:spLocks noChangeArrowheads="1"/>
            </p:cNvSpPr>
            <p:nvPr/>
          </p:nvSpPr>
          <p:spPr bwMode="auto">
            <a:xfrm>
              <a:off x="3936" y="2640"/>
              <a:ext cx="31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C</a:t>
              </a:r>
              <a:endParaRPr lang="en-US" b="1"/>
            </a:p>
          </p:txBody>
        </p:sp>
        <p:sp>
          <p:nvSpPr>
            <p:cNvPr id="76835" name="Text Box 89"/>
            <p:cNvSpPr txBox="1">
              <a:spLocks noChangeArrowheads="1"/>
            </p:cNvSpPr>
            <p:nvPr/>
          </p:nvSpPr>
          <p:spPr bwMode="auto">
            <a:xfrm>
              <a:off x="4447" y="3036"/>
              <a:ext cx="46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b</a:t>
              </a:r>
              <a:r>
                <a:rPr lang="en-US" b="1"/>
                <a:t>(j</a:t>
              </a:r>
              <a:r>
                <a:rPr lang="el-GR" b="1">
                  <a:cs typeface="Times New Roman" pitchFamily="18" charset="0"/>
                </a:rPr>
                <a:t>ω</a:t>
              </a:r>
              <a:r>
                <a:rPr lang="en-US" b="1"/>
                <a:t>)</a:t>
              </a:r>
            </a:p>
          </p:txBody>
        </p:sp>
      </p:grpSp>
      <p:sp>
        <p:nvSpPr>
          <p:cNvPr id="76810" name="AutoShape 90"/>
          <p:cNvSpPr>
            <a:spLocks noChangeArrowheads="1"/>
          </p:cNvSpPr>
          <p:nvPr/>
        </p:nvSpPr>
        <p:spPr bwMode="auto">
          <a:xfrm>
            <a:off x="4038600" y="4675188"/>
            <a:ext cx="762000" cy="430212"/>
          </a:xfrm>
          <a:prstGeom prst="rightArrow">
            <a:avLst>
              <a:gd name="adj1" fmla="val 50000"/>
              <a:gd name="adj2" fmla="val 44280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048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204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F68FA7F-4179-479E-B933-0B48BD8DCBCD}" type="slidenum">
              <a:rPr lang="en-US" smtClean="0"/>
              <a:pPr lvl="1"/>
              <a:t>34</a:t>
            </a:fld>
            <a:endParaRPr lang="en-US" smtClean="0"/>
          </a:p>
        </p:txBody>
      </p:sp>
      <p:sp>
        <p:nvSpPr>
          <p:cNvPr id="20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RLC Circuits</a:t>
            </a:r>
          </a:p>
        </p:txBody>
      </p:sp>
      <p:sp>
        <p:nvSpPr>
          <p:cNvPr id="20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6"/>
            </a:pPr>
            <a:r>
              <a:rPr lang="en-US" sz="2400" smtClean="0"/>
              <a:t>find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a</a:t>
            </a:r>
            <a:r>
              <a:rPr lang="en-US" sz="2400" b="1" smtClean="0"/>
              <a:t>(t)</a:t>
            </a:r>
            <a:r>
              <a:rPr lang="en-US" sz="2400" smtClean="0"/>
              <a:t> and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b</a:t>
            </a:r>
            <a:r>
              <a:rPr lang="en-US" sz="2400" b="1" smtClean="0"/>
              <a:t>(t)</a:t>
            </a:r>
            <a:endParaRPr lang="en-US" sz="2400" b="1" i="1" baseline="-25000" smtClean="0">
              <a:cs typeface="Times New Roman" pitchFamily="18" charset="0"/>
            </a:endParaRPr>
          </a:p>
          <a:p>
            <a:pPr marL="990600" lvl="1" indent="-533400"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(t) </a:t>
            </a:r>
            <a:r>
              <a:rPr lang="en-US" sz="2000" smtClean="0">
                <a:cs typeface="Times New Roman" pitchFamily="18" charset="0"/>
              </a:rPr>
              <a:t>= 15cos(</a:t>
            </a:r>
            <a:r>
              <a:rPr lang="en-US" sz="2000" b="1" smtClean="0">
                <a:cs typeface="Times New Roman" pitchFamily="18" charset="0"/>
              </a:rPr>
              <a:t>1500</a:t>
            </a:r>
            <a:r>
              <a:rPr lang="en-US" sz="2000" smtClean="0">
                <a:cs typeface="Times New Roman" pitchFamily="18" charset="0"/>
              </a:rPr>
              <a:t>t)V,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75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0.5H,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pSp>
        <p:nvGrpSpPr>
          <p:cNvPr id="20492" name="Group 4"/>
          <p:cNvGrpSpPr>
            <a:grpSpLocks/>
          </p:cNvGrpSpPr>
          <p:nvPr/>
        </p:nvGrpSpPr>
        <p:grpSpPr bwMode="auto">
          <a:xfrm>
            <a:off x="228600" y="2538413"/>
            <a:ext cx="3844925" cy="2778125"/>
            <a:chOff x="2756" y="2112"/>
            <a:chExt cx="2422" cy="1750"/>
          </a:xfrm>
        </p:grpSpPr>
        <p:cxnSp>
          <p:nvCxnSpPr>
            <p:cNvPr id="20494" name="AutoShape 5"/>
            <p:cNvCxnSpPr>
              <a:cxnSpLocks noChangeShapeType="1"/>
              <a:stCxn id="20498" idx="2"/>
              <a:endCxn id="20520" idx="4"/>
            </p:cNvCxnSpPr>
            <p:nvPr/>
          </p:nvCxnSpPr>
          <p:spPr bwMode="auto">
            <a:xfrm rot="10800000">
              <a:off x="3374" y="3187"/>
              <a:ext cx="830" cy="4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0495" name="AutoShape 6"/>
            <p:cNvCxnSpPr>
              <a:cxnSpLocks noChangeShapeType="1"/>
              <a:stCxn id="20505" idx="2"/>
              <a:endCxn id="20513" idx="3"/>
            </p:cNvCxnSpPr>
            <p:nvPr/>
          </p:nvCxnSpPr>
          <p:spPr bwMode="auto">
            <a:xfrm flipH="1" flipV="1">
              <a:off x="3984" y="2446"/>
              <a:ext cx="223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0496" name="Group 7"/>
            <p:cNvGrpSpPr>
              <a:grpSpLocks/>
            </p:cNvGrpSpPr>
            <p:nvPr/>
          </p:nvGrpSpPr>
          <p:grpSpPr bwMode="auto">
            <a:xfrm>
              <a:off x="4101" y="3766"/>
              <a:ext cx="288" cy="96"/>
              <a:chOff x="1392" y="3552"/>
              <a:chExt cx="288" cy="96"/>
            </a:xfrm>
          </p:grpSpPr>
          <p:sp>
            <p:nvSpPr>
              <p:cNvPr id="20525" name="Line 8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6" name="Line 9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7" name="Line 10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497" name="Line 11"/>
            <p:cNvSpPr>
              <a:spLocks noChangeShapeType="1"/>
            </p:cNvSpPr>
            <p:nvPr/>
          </p:nvSpPr>
          <p:spPr bwMode="auto">
            <a:xfrm flipV="1">
              <a:off x="4248" y="3613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8" name="Oval 12"/>
            <p:cNvSpPr>
              <a:spLocks noChangeArrowheads="1"/>
            </p:cNvSpPr>
            <p:nvPr/>
          </p:nvSpPr>
          <p:spPr bwMode="auto">
            <a:xfrm>
              <a:off x="4204" y="357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Text Box 13"/>
            <p:cNvSpPr txBox="1">
              <a:spLocks noChangeArrowheads="1"/>
            </p:cNvSpPr>
            <p:nvPr/>
          </p:nvSpPr>
          <p:spPr bwMode="auto">
            <a:xfrm>
              <a:off x="3654" y="2112"/>
              <a:ext cx="36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R1</a:t>
              </a:r>
              <a:endParaRPr lang="en-US" b="1"/>
            </a:p>
          </p:txBody>
        </p:sp>
        <p:cxnSp>
          <p:nvCxnSpPr>
            <p:cNvPr id="20500" name="AutoShape 14"/>
            <p:cNvCxnSpPr>
              <a:cxnSpLocks noChangeShapeType="1"/>
              <a:stCxn id="20523" idx="0"/>
              <a:endCxn id="20513" idx="1"/>
            </p:cNvCxnSpPr>
            <p:nvPr/>
          </p:nvCxnSpPr>
          <p:spPr bwMode="auto">
            <a:xfrm rot="-5400000">
              <a:off x="3334" y="2486"/>
              <a:ext cx="381" cy="30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0501" name="Group 15"/>
            <p:cNvGrpSpPr>
              <a:grpSpLocks/>
            </p:cNvGrpSpPr>
            <p:nvPr/>
          </p:nvGrpSpPr>
          <p:grpSpPr bwMode="auto">
            <a:xfrm>
              <a:off x="2756" y="2678"/>
              <a:ext cx="784" cy="553"/>
              <a:chOff x="2756" y="2678"/>
              <a:chExt cx="784" cy="553"/>
            </a:xfrm>
          </p:grpSpPr>
          <p:sp>
            <p:nvSpPr>
              <p:cNvPr id="20519" name="Text Box 16"/>
              <p:cNvSpPr txBox="1">
                <a:spLocks noChangeArrowheads="1"/>
              </p:cNvSpPr>
              <p:nvPr/>
            </p:nvSpPr>
            <p:spPr bwMode="auto">
              <a:xfrm>
                <a:off x="2756" y="2678"/>
                <a:ext cx="548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(j</a:t>
                </a:r>
                <a:r>
                  <a:rPr lang="el-GR" sz="2000" b="1">
                    <a:cs typeface="Times New Roman" pitchFamily="18" charset="0"/>
                  </a:rPr>
                  <a:t>ω</a:t>
                </a:r>
                <a:r>
                  <a:rPr lang="en-US" sz="2000" b="1"/>
                  <a:t>)</a:t>
                </a:r>
                <a:endParaRPr lang="en-US" sz="2000"/>
              </a:p>
            </p:txBody>
          </p:sp>
          <p:sp>
            <p:nvSpPr>
              <p:cNvPr id="20520" name="Oval 17"/>
              <p:cNvSpPr>
                <a:spLocks noChangeArrowheads="1"/>
              </p:cNvSpPr>
              <p:nvPr/>
            </p:nvSpPr>
            <p:spPr bwMode="auto">
              <a:xfrm>
                <a:off x="3208" y="2877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1" name="Text Box 18"/>
              <p:cNvSpPr txBox="1">
                <a:spLocks noChangeArrowheads="1"/>
              </p:cNvSpPr>
              <p:nvPr/>
            </p:nvSpPr>
            <p:spPr bwMode="auto">
              <a:xfrm>
                <a:off x="3317" y="28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522" name="Text Box 19"/>
              <p:cNvSpPr txBox="1">
                <a:spLocks noChangeArrowheads="1"/>
              </p:cNvSpPr>
              <p:nvPr/>
            </p:nvSpPr>
            <p:spPr bwMode="auto">
              <a:xfrm>
                <a:off x="3314" y="2921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523" name="Text Box 20"/>
              <p:cNvSpPr txBox="1">
                <a:spLocks noChangeArrowheads="1"/>
              </p:cNvSpPr>
              <p:nvPr/>
            </p:nvSpPr>
            <p:spPr bwMode="auto">
              <a:xfrm>
                <a:off x="3275" y="2827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20524" name="Text Box 21"/>
              <p:cNvSpPr txBox="1">
                <a:spLocks noChangeArrowheads="1"/>
              </p:cNvSpPr>
              <p:nvPr/>
            </p:nvSpPr>
            <p:spPr bwMode="auto">
              <a:xfrm>
                <a:off x="3279" y="2914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cxnSp>
          <p:nvCxnSpPr>
            <p:cNvPr id="20502" name="AutoShape 22"/>
            <p:cNvCxnSpPr>
              <a:cxnSpLocks noChangeShapeType="1"/>
              <a:stCxn id="20514" idx="3"/>
              <a:endCxn id="20512" idx="3"/>
            </p:cNvCxnSpPr>
            <p:nvPr/>
          </p:nvCxnSpPr>
          <p:spPr bwMode="auto">
            <a:xfrm>
              <a:off x="4828" y="2448"/>
              <a:ext cx="255" cy="48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0503" name="AutoShape 23"/>
            <p:cNvCxnSpPr>
              <a:cxnSpLocks noChangeShapeType="1"/>
              <a:stCxn id="20498" idx="6"/>
              <a:endCxn id="20512" idx="1"/>
            </p:cNvCxnSpPr>
            <p:nvPr/>
          </p:nvCxnSpPr>
          <p:spPr bwMode="auto">
            <a:xfrm flipV="1">
              <a:off x="4287" y="3239"/>
              <a:ext cx="796" cy="37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0504" name="Text Box 24"/>
            <p:cNvSpPr txBox="1">
              <a:spLocks noChangeArrowheads="1"/>
            </p:cNvSpPr>
            <p:nvPr/>
          </p:nvSpPr>
          <p:spPr bwMode="auto">
            <a:xfrm>
              <a:off x="4766" y="2688"/>
              <a:ext cx="32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Z</a:t>
              </a:r>
              <a:r>
                <a:rPr lang="en-US" b="1" baseline="-25000"/>
                <a:t>R2</a:t>
              </a:r>
              <a:endParaRPr lang="en-US" b="1"/>
            </a:p>
          </p:txBody>
        </p:sp>
        <p:sp>
          <p:nvSpPr>
            <p:cNvPr id="20505" name="Oval 25"/>
            <p:cNvSpPr>
              <a:spLocks noChangeArrowheads="1"/>
            </p:cNvSpPr>
            <p:nvPr/>
          </p:nvSpPr>
          <p:spPr bwMode="auto">
            <a:xfrm>
              <a:off x="4207" y="241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506" name="AutoShape 26"/>
            <p:cNvCxnSpPr>
              <a:cxnSpLocks noChangeShapeType="1"/>
              <a:stCxn id="20505" idx="6"/>
              <a:endCxn id="20514" idx="1"/>
            </p:cNvCxnSpPr>
            <p:nvPr/>
          </p:nvCxnSpPr>
          <p:spPr bwMode="auto">
            <a:xfrm flipV="1">
              <a:off x="4290" y="2448"/>
              <a:ext cx="22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07" name="AutoShape 27"/>
            <p:cNvCxnSpPr>
              <a:cxnSpLocks noChangeShapeType="1"/>
              <a:stCxn id="20498" idx="0"/>
              <a:endCxn id="20515" idx="1"/>
            </p:cNvCxnSpPr>
            <p:nvPr/>
          </p:nvCxnSpPr>
          <p:spPr bwMode="auto">
            <a:xfrm flipV="1">
              <a:off x="4246" y="3218"/>
              <a:ext cx="4" cy="3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08" name="AutoShape 28"/>
            <p:cNvCxnSpPr>
              <a:cxnSpLocks noChangeShapeType="1"/>
              <a:stCxn id="20505" idx="4"/>
              <a:endCxn id="20515" idx="3"/>
            </p:cNvCxnSpPr>
            <p:nvPr/>
          </p:nvCxnSpPr>
          <p:spPr bwMode="auto">
            <a:xfrm>
              <a:off x="4249" y="2487"/>
              <a:ext cx="1" cy="42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509" name="Arc 29"/>
            <p:cNvSpPr>
              <a:spLocks/>
            </p:cNvSpPr>
            <p:nvPr/>
          </p:nvSpPr>
          <p:spPr bwMode="auto">
            <a:xfrm>
              <a:off x="3597" y="2737"/>
              <a:ext cx="387" cy="726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0" name="Text Box 30"/>
            <p:cNvSpPr txBox="1">
              <a:spLocks noChangeArrowheads="1"/>
            </p:cNvSpPr>
            <p:nvPr/>
          </p:nvSpPr>
          <p:spPr bwMode="auto">
            <a:xfrm>
              <a:off x="3559" y="3035"/>
              <a:ext cx="46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a</a:t>
              </a:r>
              <a:r>
                <a:rPr lang="en-US" b="1"/>
                <a:t>(j</a:t>
              </a:r>
              <a:r>
                <a:rPr lang="el-GR" b="1">
                  <a:cs typeface="Times New Roman" pitchFamily="18" charset="0"/>
                </a:rPr>
                <a:t>ω</a:t>
              </a:r>
              <a:r>
                <a:rPr lang="en-US" b="1"/>
                <a:t>)</a:t>
              </a:r>
            </a:p>
          </p:txBody>
        </p:sp>
        <p:sp>
          <p:nvSpPr>
            <p:cNvPr id="20511" name="Arc 31"/>
            <p:cNvSpPr>
              <a:spLocks/>
            </p:cNvSpPr>
            <p:nvPr/>
          </p:nvSpPr>
          <p:spPr bwMode="auto">
            <a:xfrm>
              <a:off x="4461" y="2743"/>
              <a:ext cx="387" cy="726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630"/>
                    <a:pt x="1093" y="13738"/>
                    <a:pt x="3160" y="1034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2" name="Rectangle 32"/>
            <p:cNvSpPr>
              <a:spLocks noChangeArrowheads="1"/>
            </p:cNvSpPr>
            <p:nvPr/>
          </p:nvSpPr>
          <p:spPr bwMode="auto">
            <a:xfrm rot="-5400000">
              <a:off x="4927" y="2988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3" name="Rectangle 33"/>
            <p:cNvSpPr>
              <a:spLocks noChangeArrowheads="1"/>
            </p:cNvSpPr>
            <p:nvPr/>
          </p:nvSpPr>
          <p:spPr bwMode="auto">
            <a:xfrm>
              <a:off x="3675" y="2350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4" name="Rectangle 34"/>
            <p:cNvSpPr>
              <a:spLocks noChangeArrowheads="1"/>
            </p:cNvSpPr>
            <p:nvPr/>
          </p:nvSpPr>
          <p:spPr bwMode="auto">
            <a:xfrm>
              <a:off x="4519" y="2352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5" name="Rectangle 35"/>
            <p:cNvSpPr>
              <a:spLocks noChangeArrowheads="1"/>
            </p:cNvSpPr>
            <p:nvPr/>
          </p:nvSpPr>
          <p:spPr bwMode="auto">
            <a:xfrm rot="-5400000">
              <a:off x="4094" y="2967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6" name="Text Box 36"/>
            <p:cNvSpPr txBox="1">
              <a:spLocks noChangeArrowheads="1"/>
            </p:cNvSpPr>
            <p:nvPr/>
          </p:nvSpPr>
          <p:spPr bwMode="auto">
            <a:xfrm>
              <a:off x="4509" y="2112"/>
              <a:ext cx="3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L</a:t>
              </a:r>
              <a:endParaRPr lang="en-US" b="1"/>
            </a:p>
          </p:txBody>
        </p:sp>
        <p:sp>
          <p:nvSpPr>
            <p:cNvPr id="20517" name="Text Box 37"/>
            <p:cNvSpPr txBox="1">
              <a:spLocks noChangeArrowheads="1"/>
            </p:cNvSpPr>
            <p:nvPr/>
          </p:nvSpPr>
          <p:spPr bwMode="auto">
            <a:xfrm>
              <a:off x="3936" y="2640"/>
              <a:ext cx="31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C</a:t>
              </a:r>
              <a:endParaRPr lang="en-US" b="1"/>
            </a:p>
          </p:txBody>
        </p:sp>
        <p:sp>
          <p:nvSpPr>
            <p:cNvPr id="20518" name="Text Box 38"/>
            <p:cNvSpPr txBox="1">
              <a:spLocks noChangeArrowheads="1"/>
            </p:cNvSpPr>
            <p:nvPr/>
          </p:nvSpPr>
          <p:spPr bwMode="auto">
            <a:xfrm>
              <a:off x="4447" y="3036"/>
              <a:ext cx="46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b</a:t>
              </a:r>
              <a:r>
                <a:rPr lang="en-US" b="1"/>
                <a:t>(j</a:t>
              </a:r>
              <a:r>
                <a:rPr lang="el-GR" b="1">
                  <a:cs typeface="Times New Roman" pitchFamily="18" charset="0"/>
                </a:rPr>
                <a:t>ω</a:t>
              </a:r>
              <a:r>
                <a:rPr lang="en-US" b="1"/>
                <a:t>)</a:t>
              </a:r>
            </a:p>
          </p:txBody>
        </p:sp>
      </p:grpSp>
      <p:sp>
        <p:nvSpPr>
          <p:cNvPr id="20493" name="Text Box 39"/>
          <p:cNvSpPr txBox="1">
            <a:spLocks noChangeArrowheads="1"/>
          </p:cNvSpPr>
          <p:nvPr/>
        </p:nvSpPr>
        <p:spPr bwMode="auto">
          <a:xfrm>
            <a:off x="4267200" y="2347913"/>
            <a:ext cx="4572000" cy="928687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Note frequencies of AC sources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Convert to phasor domain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Represent each element by its impedance</a:t>
            </a:r>
          </a:p>
        </p:txBody>
      </p:sp>
      <p:graphicFrame>
        <p:nvGraphicFramePr>
          <p:cNvPr id="20482" name="Object 40"/>
          <p:cNvGraphicFramePr>
            <a:graphicFrameLocks noChangeAspect="1"/>
          </p:cNvGraphicFramePr>
          <p:nvPr/>
        </p:nvGraphicFramePr>
        <p:xfrm>
          <a:off x="1371600" y="5402263"/>
          <a:ext cx="1395413" cy="769937"/>
        </p:xfrm>
        <a:graphic>
          <a:graphicData uri="http://schemas.openxmlformats.org/presentationml/2006/ole">
            <p:oleObj spid="_x0000_s20482" name="Equation" r:id="rId3" imgW="736560" imgH="406080" progId="Equation.3">
              <p:embed/>
            </p:oleObj>
          </a:graphicData>
        </a:graphic>
      </p:graphicFrame>
      <p:graphicFrame>
        <p:nvGraphicFramePr>
          <p:cNvPr id="20483" name="Object 41"/>
          <p:cNvGraphicFramePr>
            <a:graphicFrameLocks noChangeAspect="1"/>
          </p:cNvGraphicFramePr>
          <p:nvPr/>
        </p:nvGraphicFramePr>
        <p:xfrm>
          <a:off x="5562600" y="3435350"/>
          <a:ext cx="2589213" cy="887413"/>
        </p:xfrm>
        <a:graphic>
          <a:graphicData uri="http://schemas.openxmlformats.org/presentationml/2006/ole">
            <p:oleObj spid="_x0000_s20483" name="Equation" r:id="rId4" imgW="1409400" imgH="482400" progId="Equation.3">
              <p:embed/>
            </p:oleObj>
          </a:graphicData>
        </a:graphic>
      </p:graphicFrame>
      <p:graphicFrame>
        <p:nvGraphicFramePr>
          <p:cNvPr id="20484" name="Object 42"/>
          <p:cNvGraphicFramePr>
            <a:graphicFrameLocks noChangeAspect="1"/>
          </p:cNvGraphicFramePr>
          <p:nvPr/>
        </p:nvGraphicFramePr>
        <p:xfrm>
          <a:off x="4913313" y="5405438"/>
          <a:ext cx="1292225" cy="766762"/>
        </p:xfrm>
        <a:graphic>
          <a:graphicData uri="http://schemas.openxmlformats.org/presentationml/2006/ole">
            <p:oleObj spid="_x0000_s20484" name="Equation" r:id="rId5" imgW="685800" imgH="406080" progId="Equation.3">
              <p:embed/>
            </p:oleObj>
          </a:graphicData>
        </a:graphic>
      </p:graphicFrame>
      <p:graphicFrame>
        <p:nvGraphicFramePr>
          <p:cNvPr id="20485" name="Object 43"/>
          <p:cNvGraphicFramePr>
            <a:graphicFrameLocks noChangeAspect="1"/>
          </p:cNvGraphicFramePr>
          <p:nvPr/>
        </p:nvGraphicFramePr>
        <p:xfrm>
          <a:off x="2965450" y="5173663"/>
          <a:ext cx="1682750" cy="1019175"/>
        </p:xfrm>
        <a:graphic>
          <a:graphicData uri="http://schemas.openxmlformats.org/presentationml/2006/ole">
            <p:oleObj spid="_x0000_s20485" name="Equation" r:id="rId6" imgW="1130040" imgH="685800" progId="Equation.3">
              <p:embed/>
            </p:oleObj>
          </a:graphicData>
        </a:graphic>
      </p:graphicFrame>
      <p:graphicFrame>
        <p:nvGraphicFramePr>
          <p:cNvPr id="20486" name="Object 44"/>
          <p:cNvGraphicFramePr>
            <a:graphicFrameLocks noChangeAspect="1"/>
          </p:cNvGraphicFramePr>
          <p:nvPr/>
        </p:nvGraphicFramePr>
        <p:xfrm>
          <a:off x="6372225" y="5149850"/>
          <a:ext cx="2027238" cy="1031875"/>
        </p:xfrm>
        <a:graphic>
          <a:graphicData uri="http://schemas.openxmlformats.org/presentationml/2006/ole">
            <p:oleObj spid="_x0000_s20486" name="Equation" r:id="rId7" imgW="1346040" imgH="685800" progId="Equation.3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2151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D97ADE6-771D-42E1-9479-D25F72CB115F}" type="slidenum">
              <a:rPr lang="en-US" smtClean="0"/>
              <a:pPr lvl="1"/>
              <a:t>35</a:t>
            </a:fld>
            <a:endParaRPr lang="en-US" smtClean="0"/>
          </a:p>
        </p:txBody>
      </p:sp>
      <p:sp>
        <p:nvSpPr>
          <p:cNvPr id="215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RLC Circuits</a:t>
            </a:r>
          </a:p>
        </p:txBody>
      </p:sp>
      <p:sp>
        <p:nvSpPr>
          <p:cNvPr id="215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6"/>
            </a:pPr>
            <a:r>
              <a:rPr lang="en-US" sz="2400" smtClean="0"/>
              <a:t>find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a</a:t>
            </a:r>
            <a:r>
              <a:rPr lang="en-US" sz="2400" b="1" smtClean="0"/>
              <a:t>(t)</a:t>
            </a:r>
            <a:r>
              <a:rPr lang="en-US" sz="2400" smtClean="0"/>
              <a:t> and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b</a:t>
            </a:r>
            <a:r>
              <a:rPr lang="en-US" sz="2400" b="1" smtClean="0"/>
              <a:t>(t)</a:t>
            </a:r>
            <a:endParaRPr lang="en-US" sz="2400" b="1" i="1" baseline="-25000" smtClean="0">
              <a:cs typeface="Times New Roman" pitchFamily="18" charset="0"/>
            </a:endParaRPr>
          </a:p>
          <a:p>
            <a:pPr marL="914400" lvl="1" indent="-457200"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(t) </a:t>
            </a:r>
            <a:r>
              <a:rPr lang="en-US" sz="2000" smtClean="0">
                <a:cs typeface="Times New Roman" pitchFamily="18" charset="0"/>
              </a:rPr>
              <a:t>= 15cos(</a:t>
            </a:r>
            <a:r>
              <a:rPr lang="en-US" sz="2000" b="1" smtClean="0">
                <a:cs typeface="Times New Roman" pitchFamily="18" charset="0"/>
              </a:rPr>
              <a:t>1500</a:t>
            </a:r>
            <a:r>
              <a:rPr lang="en-US" sz="2000" smtClean="0">
                <a:cs typeface="Times New Roman" pitchFamily="18" charset="0"/>
              </a:rPr>
              <a:t>t)V,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75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0.5H,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724400" y="4567238"/>
          <a:ext cx="3352800" cy="1500187"/>
        </p:xfrm>
        <a:graphic>
          <a:graphicData uri="http://schemas.openxmlformats.org/presentationml/2006/ole">
            <p:oleObj spid="_x0000_s21506" name="Equation" r:id="rId3" imgW="2044440" imgH="914400" progId="Equation.3">
              <p:embed/>
            </p:oleObj>
          </a:graphicData>
        </a:graphic>
      </p:graphicFrame>
      <p:cxnSp>
        <p:nvCxnSpPr>
          <p:cNvPr id="21514" name="AutoShape 5"/>
          <p:cNvCxnSpPr>
            <a:cxnSpLocks noChangeShapeType="1"/>
            <a:stCxn id="21518" idx="2"/>
            <a:endCxn id="21541" idx="4"/>
          </p:cNvCxnSpPr>
          <p:nvPr/>
        </p:nvCxnSpPr>
        <p:spPr bwMode="auto">
          <a:xfrm rot="10800000">
            <a:off x="1057275" y="3916363"/>
            <a:ext cx="1317625" cy="6762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1515" name="AutoShape 6"/>
          <p:cNvCxnSpPr>
            <a:cxnSpLocks noChangeShapeType="1"/>
            <a:stCxn id="21525" idx="2"/>
            <a:endCxn id="21533" idx="3"/>
          </p:cNvCxnSpPr>
          <p:nvPr/>
        </p:nvCxnSpPr>
        <p:spPr bwMode="auto">
          <a:xfrm flipH="1" flipV="1">
            <a:off x="2025650" y="2740025"/>
            <a:ext cx="354013" cy="47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1516" name="Group 7"/>
          <p:cNvGrpSpPr>
            <a:grpSpLocks/>
          </p:cNvGrpSpPr>
          <p:nvPr/>
        </p:nvGrpSpPr>
        <p:grpSpPr bwMode="auto">
          <a:xfrm>
            <a:off x="2211388" y="4835525"/>
            <a:ext cx="457200" cy="152400"/>
            <a:chOff x="1392" y="3552"/>
            <a:chExt cx="288" cy="96"/>
          </a:xfrm>
        </p:grpSpPr>
        <p:sp>
          <p:nvSpPr>
            <p:cNvPr id="21546" name="Line 8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7" name="Line 9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8" name="Line 10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7" name="Line 11"/>
          <p:cNvSpPr>
            <a:spLocks noChangeShapeType="1"/>
          </p:cNvSpPr>
          <p:nvPr/>
        </p:nvSpPr>
        <p:spPr bwMode="auto">
          <a:xfrm flipV="1">
            <a:off x="2444750" y="45926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1518" name="Oval 12"/>
          <p:cNvSpPr>
            <a:spLocks noChangeArrowheads="1"/>
          </p:cNvSpPr>
          <p:nvPr/>
        </p:nvSpPr>
        <p:spPr bwMode="auto">
          <a:xfrm>
            <a:off x="2374900" y="4530725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Text Box 13"/>
          <p:cNvSpPr txBox="1">
            <a:spLocks noChangeArrowheads="1"/>
          </p:cNvSpPr>
          <p:nvPr/>
        </p:nvSpPr>
        <p:spPr bwMode="auto">
          <a:xfrm>
            <a:off x="1379538" y="2209800"/>
            <a:ext cx="82391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+Z</a:t>
            </a:r>
            <a:r>
              <a:rPr lang="en-US" b="1" baseline="-25000"/>
              <a:t>R1</a:t>
            </a:r>
            <a:r>
              <a:rPr lang="en-US" b="1"/>
              <a:t>–</a:t>
            </a:r>
          </a:p>
        </p:txBody>
      </p:sp>
      <p:cxnSp>
        <p:nvCxnSpPr>
          <p:cNvPr id="21520" name="AutoShape 14"/>
          <p:cNvCxnSpPr>
            <a:cxnSpLocks noChangeShapeType="1"/>
            <a:stCxn id="21544" idx="0"/>
            <a:endCxn id="21533" idx="1"/>
          </p:cNvCxnSpPr>
          <p:nvPr/>
        </p:nvCxnSpPr>
        <p:spPr bwMode="auto">
          <a:xfrm rot="-5400000">
            <a:off x="993775" y="2803525"/>
            <a:ext cx="604838" cy="47783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21521" name="Group 15"/>
          <p:cNvGrpSpPr>
            <a:grpSpLocks/>
          </p:cNvGrpSpPr>
          <p:nvPr/>
        </p:nvGrpSpPr>
        <p:grpSpPr bwMode="auto">
          <a:xfrm>
            <a:off x="76200" y="3108325"/>
            <a:ext cx="1244600" cy="877888"/>
            <a:chOff x="2756" y="2678"/>
            <a:chExt cx="784" cy="553"/>
          </a:xfrm>
        </p:grpSpPr>
        <p:sp>
          <p:nvSpPr>
            <p:cNvPr id="21540" name="Text Box 16"/>
            <p:cNvSpPr txBox="1">
              <a:spLocks noChangeArrowheads="1"/>
            </p:cNvSpPr>
            <p:nvPr/>
          </p:nvSpPr>
          <p:spPr bwMode="auto">
            <a:xfrm>
              <a:off x="2756" y="2678"/>
              <a:ext cx="548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r>
                <a:rPr lang="en-US" sz="2000" b="1"/>
                <a:t>(j</a:t>
              </a:r>
              <a:r>
                <a:rPr lang="el-GR" sz="2000" b="1">
                  <a:cs typeface="Times New Roman" pitchFamily="18" charset="0"/>
                </a:rPr>
                <a:t>ω</a:t>
              </a:r>
              <a:r>
                <a:rPr lang="en-US" sz="2000" b="1"/>
                <a:t>)</a:t>
              </a:r>
              <a:endParaRPr lang="en-US" sz="2000"/>
            </a:p>
          </p:txBody>
        </p:sp>
        <p:sp>
          <p:nvSpPr>
            <p:cNvPr id="21541" name="Oval 17"/>
            <p:cNvSpPr>
              <a:spLocks noChangeArrowheads="1"/>
            </p:cNvSpPr>
            <p:nvPr/>
          </p:nvSpPr>
          <p:spPr bwMode="auto">
            <a:xfrm>
              <a:off x="3208" y="2877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2" name="Text Box 18"/>
            <p:cNvSpPr txBox="1">
              <a:spLocks noChangeArrowheads="1"/>
            </p:cNvSpPr>
            <p:nvPr/>
          </p:nvSpPr>
          <p:spPr bwMode="auto">
            <a:xfrm>
              <a:off x="3317" y="285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543" name="Text Box 19"/>
            <p:cNvSpPr txBox="1">
              <a:spLocks noChangeArrowheads="1"/>
            </p:cNvSpPr>
            <p:nvPr/>
          </p:nvSpPr>
          <p:spPr bwMode="auto">
            <a:xfrm>
              <a:off x="3314" y="2921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544" name="Text Box 20"/>
            <p:cNvSpPr txBox="1">
              <a:spLocks noChangeArrowheads="1"/>
            </p:cNvSpPr>
            <p:nvPr/>
          </p:nvSpPr>
          <p:spPr bwMode="auto">
            <a:xfrm>
              <a:off x="3275" y="2827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21545" name="Text Box 21"/>
            <p:cNvSpPr txBox="1">
              <a:spLocks noChangeArrowheads="1"/>
            </p:cNvSpPr>
            <p:nvPr/>
          </p:nvSpPr>
          <p:spPr bwMode="auto">
            <a:xfrm>
              <a:off x="3279" y="2914"/>
              <a:ext cx="19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~</a:t>
              </a:r>
            </a:p>
          </p:txBody>
        </p:sp>
      </p:grpSp>
      <p:cxnSp>
        <p:nvCxnSpPr>
          <p:cNvPr id="21522" name="AutoShape 22"/>
          <p:cNvCxnSpPr>
            <a:cxnSpLocks noChangeShapeType="1"/>
            <a:stCxn id="21534" idx="3"/>
            <a:endCxn id="21532" idx="3"/>
          </p:cNvCxnSpPr>
          <p:nvPr/>
        </p:nvCxnSpPr>
        <p:spPr bwMode="auto">
          <a:xfrm>
            <a:off x="3365500" y="2743200"/>
            <a:ext cx="404813" cy="7651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1523" name="AutoShape 23"/>
          <p:cNvCxnSpPr>
            <a:cxnSpLocks noChangeShapeType="1"/>
            <a:stCxn id="21518" idx="6"/>
            <a:endCxn id="21532" idx="1"/>
          </p:cNvCxnSpPr>
          <p:nvPr/>
        </p:nvCxnSpPr>
        <p:spPr bwMode="auto">
          <a:xfrm flipV="1">
            <a:off x="2506663" y="3998913"/>
            <a:ext cx="1263650" cy="5937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1524" name="Text Box 24"/>
          <p:cNvSpPr txBox="1">
            <a:spLocks noChangeArrowheads="1"/>
          </p:cNvSpPr>
          <p:nvPr/>
        </p:nvSpPr>
        <p:spPr bwMode="auto">
          <a:xfrm>
            <a:off x="3886200" y="3275013"/>
            <a:ext cx="522288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Z</a:t>
            </a:r>
            <a:r>
              <a:rPr lang="en-US" b="1" baseline="-25000"/>
              <a:t>R2</a:t>
            </a:r>
            <a:endParaRPr lang="en-US" b="1"/>
          </a:p>
          <a:p>
            <a:r>
              <a:rPr lang="en-US" b="1"/>
              <a:t>–</a:t>
            </a:r>
          </a:p>
        </p:txBody>
      </p:sp>
      <p:sp>
        <p:nvSpPr>
          <p:cNvPr id="21525" name="Oval 25"/>
          <p:cNvSpPr>
            <a:spLocks noChangeArrowheads="1"/>
          </p:cNvSpPr>
          <p:nvPr/>
        </p:nvSpPr>
        <p:spPr bwMode="auto">
          <a:xfrm>
            <a:off x="2379663" y="26828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526" name="AutoShape 26"/>
          <p:cNvCxnSpPr>
            <a:cxnSpLocks noChangeShapeType="1"/>
            <a:stCxn id="21525" idx="6"/>
            <a:endCxn id="21534" idx="1"/>
          </p:cNvCxnSpPr>
          <p:nvPr/>
        </p:nvCxnSpPr>
        <p:spPr bwMode="auto">
          <a:xfrm flipV="1">
            <a:off x="2511425" y="2743200"/>
            <a:ext cx="363538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1527" name="AutoShape 27"/>
          <p:cNvCxnSpPr>
            <a:cxnSpLocks noChangeShapeType="1"/>
            <a:stCxn id="21518" idx="0"/>
            <a:endCxn id="21535" idx="1"/>
          </p:cNvCxnSpPr>
          <p:nvPr/>
        </p:nvCxnSpPr>
        <p:spPr bwMode="auto">
          <a:xfrm flipV="1">
            <a:off x="2441575" y="3965575"/>
            <a:ext cx="6350" cy="5651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1528" name="AutoShape 28"/>
          <p:cNvCxnSpPr>
            <a:cxnSpLocks noChangeShapeType="1"/>
            <a:stCxn id="21525" idx="4"/>
            <a:endCxn id="21535" idx="3"/>
          </p:cNvCxnSpPr>
          <p:nvPr/>
        </p:nvCxnSpPr>
        <p:spPr bwMode="auto">
          <a:xfrm>
            <a:off x="2446338" y="2805113"/>
            <a:ext cx="1587" cy="669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1529" name="Arc 29"/>
          <p:cNvSpPr>
            <a:spLocks/>
          </p:cNvSpPr>
          <p:nvPr/>
        </p:nvSpPr>
        <p:spPr bwMode="auto">
          <a:xfrm>
            <a:off x="1411288" y="3201988"/>
            <a:ext cx="614362" cy="1152525"/>
          </a:xfrm>
          <a:custGeom>
            <a:avLst/>
            <a:gdLst>
              <a:gd name="T0" fmla="*/ 883518906 w 43200"/>
              <a:gd name="T1" fmla="*/ 0 h 43200"/>
              <a:gd name="T2" fmla="*/ 129297385 w 43200"/>
              <a:gd name="T3" fmla="*/ 2147483647 h 43200"/>
              <a:gd name="T4" fmla="*/ 883518906 w 43200"/>
              <a:gd name="T5" fmla="*/ 214748364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630"/>
                  <a:pt x="1093" y="13738"/>
                  <a:pt x="3160" y="10349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630"/>
                  <a:pt x="1093" y="13738"/>
                  <a:pt x="3160" y="10349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Text Box 30"/>
          <p:cNvSpPr txBox="1">
            <a:spLocks noChangeArrowheads="1"/>
          </p:cNvSpPr>
          <p:nvPr/>
        </p:nvSpPr>
        <p:spPr bwMode="auto">
          <a:xfrm>
            <a:off x="1350963" y="3675063"/>
            <a:ext cx="74453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a</a:t>
            </a:r>
            <a:r>
              <a:rPr lang="en-US" b="1"/>
              <a:t>(j</a:t>
            </a:r>
            <a:r>
              <a:rPr lang="el-GR" b="1">
                <a:cs typeface="Times New Roman" pitchFamily="18" charset="0"/>
              </a:rPr>
              <a:t>ω</a:t>
            </a:r>
            <a:r>
              <a:rPr lang="en-US" b="1"/>
              <a:t>)</a:t>
            </a:r>
          </a:p>
        </p:txBody>
      </p:sp>
      <p:sp>
        <p:nvSpPr>
          <p:cNvPr id="21531" name="Arc 31"/>
          <p:cNvSpPr>
            <a:spLocks/>
          </p:cNvSpPr>
          <p:nvPr/>
        </p:nvSpPr>
        <p:spPr bwMode="auto">
          <a:xfrm>
            <a:off x="2782888" y="3211513"/>
            <a:ext cx="614362" cy="1152525"/>
          </a:xfrm>
          <a:custGeom>
            <a:avLst/>
            <a:gdLst>
              <a:gd name="T0" fmla="*/ 883518906 w 43200"/>
              <a:gd name="T1" fmla="*/ 0 h 43200"/>
              <a:gd name="T2" fmla="*/ 129297385 w 43200"/>
              <a:gd name="T3" fmla="*/ 2147483647 h 43200"/>
              <a:gd name="T4" fmla="*/ 883518906 w 43200"/>
              <a:gd name="T5" fmla="*/ 214748364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630"/>
                  <a:pt x="1093" y="13738"/>
                  <a:pt x="3160" y="10349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630"/>
                  <a:pt x="1093" y="13738"/>
                  <a:pt x="3160" y="10349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2" name="Rectangle 32"/>
          <p:cNvSpPr>
            <a:spLocks noChangeArrowheads="1"/>
          </p:cNvSpPr>
          <p:nvPr/>
        </p:nvSpPr>
        <p:spPr bwMode="auto">
          <a:xfrm rot="-5400000">
            <a:off x="3523456" y="3599657"/>
            <a:ext cx="490537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Rectangle 33"/>
          <p:cNvSpPr>
            <a:spLocks noChangeArrowheads="1"/>
          </p:cNvSpPr>
          <p:nvPr/>
        </p:nvSpPr>
        <p:spPr bwMode="auto">
          <a:xfrm>
            <a:off x="1535113" y="2587625"/>
            <a:ext cx="490537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4" name="Rectangle 34"/>
          <p:cNvSpPr>
            <a:spLocks noChangeArrowheads="1"/>
          </p:cNvSpPr>
          <p:nvPr/>
        </p:nvSpPr>
        <p:spPr bwMode="auto">
          <a:xfrm>
            <a:off x="2874963" y="2590800"/>
            <a:ext cx="490537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5" name="Rectangle 35"/>
          <p:cNvSpPr>
            <a:spLocks noChangeArrowheads="1"/>
          </p:cNvSpPr>
          <p:nvPr/>
        </p:nvSpPr>
        <p:spPr bwMode="auto">
          <a:xfrm rot="-5400000">
            <a:off x="2201069" y="3566319"/>
            <a:ext cx="490538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6" name="Text Box 36"/>
          <p:cNvSpPr txBox="1">
            <a:spLocks noChangeArrowheads="1"/>
          </p:cNvSpPr>
          <p:nvPr/>
        </p:nvSpPr>
        <p:spPr bwMode="auto">
          <a:xfrm>
            <a:off x="2736850" y="2209800"/>
            <a:ext cx="7397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+Z</a:t>
            </a:r>
            <a:r>
              <a:rPr lang="en-US" b="1" baseline="-25000"/>
              <a:t>L</a:t>
            </a:r>
            <a:r>
              <a:rPr lang="en-US" b="1"/>
              <a:t>–</a:t>
            </a:r>
          </a:p>
        </p:txBody>
      </p:sp>
      <p:sp>
        <p:nvSpPr>
          <p:cNvPr id="21537" name="Text Box 37"/>
          <p:cNvSpPr txBox="1">
            <a:spLocks noChangeArrowheads="1"/>
          </p:cNvSpPr>
          <p:nvPr/>
        </p:nvSpPr>
        <p:spPr bwMode="auto">
          <a:xfrm>
            <a:off x="1927225" y="3025775"/>
            <a:ext cx="446088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+</a:t>
            </a:r>
          </a:p>
          <a:p>
            <a:r>
              <a:rPr lang="en-US" b="1"/>
              <a:t>Z</a:t>
            </a:r>
            <a:r>
              <a:rPr lang="en-US" b="1" baseline="-25000"/>
              <a:t>C</a:t>
            </a:r>
          </a:p>
          <a:p>
            <a:r>
              <a:rPr lang="en-US" b="1"/>
              <a:t>– </a:t>
            </a:r>
          </a:p>
        </p:txBody>
      </p:sp>
      <p:sp>
        <p:nvSpPr>
          <p:cNvPr id="21538" name="Text Box 38"/>
          <p:cNvSpPr txBox="1">
            <a:spLocks noChangeArrowheads="1"/>
          </p:cNvSpPr>
          <p:nvPr/>
        </p:nvSpPr>
        <p:spPr bwMode="auto">
          <a:xfrm>
            <a:off x="2760663" y="3676650"/>
            <a:ext cx="744537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b</a:t>
            </a:r>
            <a:r>
              <a:rPr lang="en-US" b="1"/>
              <a:t>(j</a:t>
            </a:r>
            <a:r>
              <a:rPr lang="el-GR" b="1">
                <a:cs typeface="Times New Roman" pitchFamily="18" charset="0"/>
              </a:rPr>
              <a:t>ω</a:t>
            </a:r>
            <a:r>
              <a:rPr lang="en-US" b="1"/>
              <a:t>)</a:t>
            </a:r>
          </a:p>
        </p:txBody>
      </p:sp>
      <p:graphicFrame>
        <p:nvGraphicFramePr>
          <p:cNvPr id="21507" name="Object 39"/>
          <p:cNvGraphicFramePr>
            <a:graphicFrameLocks noChangeAspect="1"/>
          </p:cNvGraphicFramePr>
          <p:nvPr/>
        </p:nvGraphicFramePr>
        <p:xfrm>
          <a:off x="406400" y="4724400"/>
          <a:ext cx="1457325" cy="1498600"/>
        </p:xfrm>
        <a:graphic>
          <a:graphicData uri="http://schemas.openxmlformats.org/presentationml/2006/ole">
            <p:oleObj spid="_x0000_s21507" name="Equation" r:id="rId4" imgW="888840" imgH="914400" progId="Equation.3">
              <p:embed/>
            </p:oleObj>
          </a:graphicData>
        </a:graphic>
      </p:graphicFrame>
      <p:sp>
        <p:nvSpPr>
          <p:cNvPr id="21539" name="Text Box 40"/>
          <p:cNvSpPr txBox="1">
            <a:spLocks noChangeArrowheads="1"/>
          </p:cNvSpPr>
          <p:nvPr/>
        </p:nvSpPr>
        <p:spPr bwMode="auto">
          <a:xfrm>
            <a:off x="4419600" y="2317750"/>
            <a:ext cx="45720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4"/>
            </a:pPr>
            <a:r>
              <a:rPr lang="en-US">
                <a:cs typeface="Times New Roman" pitchFamily="18" charset="0"/>
              </a:rPr>
              <a:t>Solve using network analysis</a:t>
            </a:r>
          </a:p>
          <a:p>
            <a:pPr marL="914400" lvl="1" indent="-457200" algn="l">
              <a:buFontTx/>
              <a:buChar char="•"/>
            </a:pPr>
            <a:r>
              <a:rPr lang="en-US">
                <a:cs typeface="Times New Roman" pitchFamily="18" charset="0"/>
              </a:rPr>
              <a:t>Mesh current</a:t>
            </a:r>
          </a:p>
        </p:txBody>
      </p:sp>
      <p:graphicFrame>
        <p:nvGraphicFramePr>
          <p:cNvPr id="21508" name="Object 41"/>
          <p:cNvGraphicFramePr>
            <a:graphicFrameLocks noChangeAspect="1"/>
          </p:cNvGraphicFramePr>
          <p:nvPr>
            <p:ph sz="quarter" idx="3"/>
          </p:nvPr>
        </p:nvGraphicFramePr>
        <p:xfrm>
          <a:off x="4724400" y="3081338"/>
          <a:ext cx="3352800" cy="1439862"/>
        </p:xfrm>
        <a:graphic>
          <a:graphicData uri="http://schemas.openxmlformats.org/presentationml/2006/ole">
            <p:oleObj spid="_x0000_s21508" name="Equation" r:id="rId5" imgW="2070000" imgH="888840" progId="Equation.3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2253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20EC54F-97AC-4BD4-B8A6-8046520EBB6D}" type="slidenum">
              <a:rPr lang="en-US" smtClean="0"/>
              <a:pPr lvl="1"/>
              <a:t>36</a:t>
            </a:fld>
            <a:endParaRPr lang="en-US" smtClean="0"/>
          </a:p>
        </p:txBody>
      </p:sp>
      <p:sp>
        <p:nvSpPr>
          <p:cNvPr id="225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RLC Circuits</a:t>
            </a:r>
          </a:p>
        </p:txBody>
      </p:sp>
      <p:sp>
        <p:nvSpPr>
          <p:cNvPr id="225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6"/>
            </a:pPr>
            <a:r>
              <a:rPr lang="en-US" sz="2400" smtClean="0"/>
              <a:t>find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a</a:t>
            </a:r>
            <a:r>
              <a:rPr lang="en-US" sz="2400" b="1" smtClean="0"/>
              <a:t>(t)</a:t>
            </a:r>
            <a:r>
              <a:rPr lang="en-US" sz="2400" smtClean="0"/>
              <a:t> and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b</a:t>
            </a:r>
            <a:r>
              <a:rPr lang="en-US" sz="2400" b="1" smtClean="0"/>
              <a:t>(t)</a:t>
            </a:r>
            <a:endParaRPr lang="en-US" sz="2400" b="1" i="1" baseline="-25000" smtClean="0">
              <a:cs typeface="Times New Roman" pitchFamily="18" charset="0"/>
            </a:endParaRPr>
          </a:p>
          <a:p>
            <a:pPr marL="914400" lvl="1" indent="-457200"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(t) </a:t>
            </a:r>
            <a:r>
              <a:rPr lang="en-US" sz="2000" smtClean="0">
                <a:cs typeface="Times New Roman" pitchFamily="18" charset="0"/>
              </a:rPr>
              <a:t>= 15cos(</a:t>
            </a:r>
            <a:r>
              <a:rPr lang="en-US" sz="2000" b="1" smtClean="0">
                <a:cs typeface="Times New Roman" pitchFamily="18" charset="0"/>
              </a:rPr>
              <a:t>1500</a:t>
            </a:r>
            <a:r>
              <a:rPr lang="en-US" sz="2000" smtClean="0">
                <a:cs typeface="Times New Roman" pitchFamily="18" charset="0"/>
              </a:rPr>
              <a:t>t)V,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75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0.5H,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876800" y="3816350"/>
          <a:ext cx="3352800" cy="450850"/>
        </p:xfrm>
        <a:graphic>
          <a:graphicData uri="http://schemas.openxmlformats.org/presentationml/2006/ole">
            <p:oleObj spid="_x0000_s22530" name="Equation" r:id="rId3" imgW="1701720" imgH="228600" progId="Equation.3">
              <p:embed/>
            </p:oleObj>
          </a:graphicData>
        </a:graphic>
      </p:graphicFrame>
      <p:cxnSp>
        <p:nvCxnSpPr>
          <p:cNvPr id="22538" name="AutoShape 5"/>
          <p:cNvCxnSpPr>
            <a:cxnSpLocks noChangeShapeType="1"/>
            <a:stCxn id="22542" idx="2"/>
            <a:endCxn id="22566" idx="4"/>
          </p:cNvCxnSpPr>
          <p:nvPr/>
        </p:nvCxnSpPr>
        <p:spPr bwMode="auto">
          <a:xfrm rot="10800000">
            <a:off x="1057275" y="3916363"/>
            <a:ext cx="1317625" cy="6762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2539" name="AutoShape 6"/>
          <p:cNvCxnSpPr>
            <a:cxnSpLocks noChangeShapeType="1"/>
            <a:stCxn id="22549" idx="2"/>
            <a:endCxn id="22557" idx="3"/>
          </p:cNvCxnSpPr>
          <p:nvPr/>
        </p:nvCxnSpPr>
        <p:spPr bwMode="auto">
          <a:xfrm flipH="1" flipV="1">
            <a:off x="2025650" y="2740025"/>
            <a:ext cx="354013" cy="47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2540" name="Group 7"/>
          <p:cNvGrpSpPr>
            <a:grpSpLocks/>
          </p:cNvGrpSpPr>
          <p:nvPr/>
        </p:nvGrpSpPr>
        <p:grpSpPr bwMode="auto">
          <a:xfrm>
            <a:off x="2211388" y="4835525"/>
            <a:ext cx="457200" cy="152400"/>
            <a:chOff x="1392" y="3552"/>
            <a:chExt cx="288" cy="96"/>
          </a:xfrm>
        </p:grpSpPr>
        <p:sp>
          <p:nvSpPr>
            <p:cNvPr id="22571" name="Line 8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2" name="Line 9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3" name="Line 10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41" name="Line 11"/>
          <p:cNvSpPr>
            <a:spLocks noChangeShapeType="1"/>
          </p:cNvSpPr>
          <p:nvPr/>
        </p:nvSpPr>
        <p:spPr bwMode="auto">
          <a:xfrm flipV="1">
            <a:off x="2444750" y="45926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Oval 12"/>
          <p:cNvSpPr>
            <a:spLocks noChangeArrowheads="1"/>
          </p:cNvSpPr>
          <p:nvPr/>
        </p:nvSpPr>
        <p:spPr bwMode="auto">
          <a:xfrm>
            <a:off x="2374900" y="4530725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Text Box 13"/>
          <p:cNvSpPr txBox="1">
            <a:spLocks noChangeArrowheads="1"/>
          </p:cNvSpPr>
          <p:nvPr/>
        </p:nvSpPr>
        <p:spPr bwMode="auto">
          <a:xfrm>
            <a:off x="1379538" y="2209800"/>
            <a:ext cx="82391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+Z</a:t>
            </a:r>
            <a:r>
              <a:rPr lang="en-US" b="1" baseline="-25000"/>
              <a:t>R1</a:t>
            </a:r>
            <a:r>
              <a:rPr lang="en-US" b="1"/>
              <a:t>–</a:t>
            </a:r>
          </a:p>
        </p:txBody>
      </p:sp>
      <p:cxnSp>
        <p:nvCxnSpPr>
          <p:cNvPr id="22544" name="AutoShape 14"/>
          <p:cNvCxnSpPr>
            <a:cxnSpLocks noChangeShapeType="1"/>
            <a:stCxn id="22569" idx="0"/>
            <a:endCxn id="22557" idx="1"/>
          </p:cNvCxnSpPr>
          <p:nvPr/>
        </p:nvCxnSpPr>
        <p:spPr bwMode="auto">
          <a:xfrm rot="-5400000">
            <a:off x="993775" y="2803525"/>
            <a:ext cx="604838" cy="47783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22545" name="Group 15"/>
          <p:cNvGrpSpPr>
            <a:grpSpLocks/>
          </p:cNvGrpSpPr>
          <p:nvPr/>
        </p:nvGrpSpPr>
        <p:grpSpPr bwMode="auto">
          <a:xfrm>
            <a:off x="76200" y="3108325"/>
            <a:ext cx="1244600" cy="877888"/>
            <a:chOff x="2756" y="2678"/>
            <a:chExt cx="784" cy="553"/>
          </a:xfrm>
        </p:grpSpPr>
        <p:sp>
          <p:nvSpPr>
            <p:cNvPr id="22565" name="Text Box 16"/>
            <p:cNvSpPr txBox="1">
              <a:spLocks noChangeArrowheads="1"/>
            </p:cNvSpPr>
            <p:nvPr/>
          </p:nvSpPr>
          <p:spPr bwMode="auto">
            <a:xfrm>
              <a:off x="2756" y="2678"/>
              <a:ext cx="548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r>
                <a:rPr lang="en-US" sz="2000" b="1"/>
                <a:t>(j</a:t>
              </a:r>
              <a:r>
                <a:rPr lang="el-GR" sz="2000" b="1">
                  <a:cs typeface="Times New Roman" pitchFamily="18" charset="0"/>
                </a:rPr>
                <a:t>ω</a:t>
              </a:r>
              <a:r>
                <a:rPr lang="en-US" sz="2000" b="1"/>
                <a:t>)</a:t>
              </a:r>
              <a:endParaRPr lang="en-US" sz="2000"/>
            </a:p>
          </p:txBody>
        </p:sp>
        <p:sp>
          <p:nvSpPr>
            <p:cNvPr id="22566" name="Oval 17"/>
            <p:cNvSpPr>
              <a:spLocks noChangeArrowheads="1"/>
            </p:cNvSpPr>
            <p:nvPr/>
          </p:nvSpPr>
          <p:spPr bwMode="auto">
            <a:xfrm>
              <a:off x="3208" y="2877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7" name="Text Box 18"/>
            <p:cNvSpPr txBox="1">
              <a:spLocks noChangeArrowheads="1"/>
            </p:cNvSpPr>
            <p:nvPr/>
          </p:nvSpPr>
          <p:spPr bwMode="auto">
            <a:xfrm>
              <a:off x="3317" y="285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568" name="Text Box 19"/>
            <p:cNvSpPr txBox="1">
              <a:spLocks noChangeArrowheads="1"/>
            </p:cNvSpPr>
            <p:nvPr/>
          </p:nvSpPr>
          <p:spPr bwMode="auto">
            <a:xfrm>
              <a:off x="3314" y="2921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569" name="Text Box 20"/>
            <p:cNvSpPr txBox="1">
              <a:spLocks noChangeArrowheads="1"/>
            </p:cNvSpPr>
            <p:nvPr/>
          </p:nvSpPr>
          <p:spPr bwMode="auto">
            <a:xfrm>
              <a:off x="3275" y="2827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22570" name="Text Box 21"/>
            <p:cNvSpPr txBox="1">
              <a:spLocks noChangeArrowheads="1"/>
            </p:cNvSpPr>
            <p:nvPr/>
          </p:nvSpPr>
          <p:spPr bwMode="auto">
            <a:xfrm>
              <a:off x="3279" y="2914"/>
              <a:ext cx="19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~</a:t>
              </a:r>
            </a:p>
          </p:txBody>
        </p:sp>
      </p:grpSp>
      <p:cxnSp>
        <p:nvCxnSpPr>
          <p:cNvPr id="22546" name="AutoShape 22"/>
          <p:cNvCxnSpPr>
            <a:cxnSpLocks noChangeShapeType="1"/>
            <a:stCxn id="22558" idx="3"/>
            <a:endCxn id="22556" idx="3"/>
          </p:cNvCxnSpPr>
          <p:nvPr/>
        </p:nvCxnSpPr>
        <p:spPr bwMode="auto">
          <a:xfrm>
            <a:off x="3365500" y="2743200"/>
            <a:ext cx="404813" cy="7651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2547" name="AutoShape 23"/>
          <p:cNvCxnSpPr>
            <a:cxnSpLocks noChangeShapeType="1"/>
            <a:stCxn id="22542" idx="6"/>
            <a:endCxn id="22556" idx="1"/>
          </p:cNvCxnSpPr>
          <p:nvPr/>
        </p:nvCxnSpPr>
        <p:spPr bwMode="auto">
          <a:xfrm flipV="1">
            <a:off x="2506663" y="3998913"/>
            <a:ext cx="1263650" cy="5937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2548" name="Text Box 24"/>
          <p:cNvSpPr txBox="1">
            <a:spLocks noChangeArrowheads="1"/>
          </p:cNvSpPr>
          <p:nvPr/>
        </p:nvSpPr>
        <p:spPr bwMode="auto">
          <a:xfrm>
            <a:off x="3886200" y="3275013"/>
            <a:ext cx="522288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Z</a:t>
            </a:r>
            <a:r>
              <a:rPr lang="en-US" b="1" baseline="-25000"/>
              <a:t>R2</a:t>
            </a:r>
            <a:endParaRPr lang="en-US" b="1"/>
          </a:p>
          <a:p>
            <a:r>
              <a:rPr lang="en-US" b="1"/>
              <a:t>–</a:t>
            </a:r>
          </a:p>
        </p:txBody>
      </p:sp>
      <p:sp>
        <p:nvSpPr>
          <p:cNvPr id="22549" name="Oval 25"/>
          <p:cNvSpPr>
            <a:spLocks noChangeArrowheads="1"/>
          </p:cNvSpPr>
          <p:nvPr/>
        </p:nvSpPr>
        <p:spPr bwMode="auto">
          <a:xfrm>
            <a:off x="2379663" y="26828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2550" name="AutoShape 26"/>
          <p:cNvCxnSpPr>
            <a:cxnSpLocks noChangeShapeType="1"/>
            <a:stCxn id="22549" idx="6"/>
            <a:endCxn id="22558" idx="1"/>
          </p:cNvCxnSpPr>
          <p:nvPr/>
        </p:nvCxnSpPr>
        <p:spPr bwMode="auto">
          <a:xfrm flipV="1">
            <a:off x="2511425" y="2743200"/>
            <a:ext cx="363538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2551" name="AutoShape 27"/>
          <p:cNvCxnSpPr>
            <a:cxnSpLocks noChangeShapeType="1"/>
            <a:stCxn id="22542" idx="0"/>
            <a:endCxn id="22559" idx="1"/>
          </p:cNvCxnSpPr>
          <p:nvPr/>
        </p:nvCxnSpPr>
        <p:spPr bwMode="auto">
          <a:xfrm flipV="1">
            <a:off x="2441575" y="3965575"/>
            <a:ext cx="6350" cy="5651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2552" name="AutoShape 28"/>
          <p:cNvCxnSpPr>
            <a:cxnSpLocks noChangeShapeType="1"/>
            <a:stCxn id="22549" idx="4"/>
            <a:endCxn id="22559" idx="3"/>
          </p:cNvCxnSpPr>
          <p:nvPr/>
        </p:nvCxnSpPr>
        <p:spPr bwMode="auto">
          <a:xfrm>
            <a:off x="2446338" y="2805113"/>
            <a:ext cx="1587" cy="669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2553" name="Arc 29"/>
          <p:cNvSpPr>
            <a:spLocks/>
          </p:cNvSpPr>
          <p:nvPr/>
        </p:nvSpPr>
        <p:spPr bwMode="auto">
          <a:xfrm>
            <a:off x="1411288" y="3201988"/>
            <a:ext cx="614362" cy="1152525"/>
          </a:xfrm>
          <a:custGeom>
            <a:avLst/>
            <a:gdLst>
              <a:gd name="T0" fmla="*/ 883518906 w 43200"/>
              <a:gd name="T1" fmla="*/ 0 h 43200"/>
              <a:gd name="T2" fmla="*/ 129297385 w 43200"/>
              <a:gd name="T3" fmla="*/ 2147483647 h 43200"/>
              <a:gd name="T4" fmla="*/ 883518906 w 43200"/>
              <a:gd name="T5" fmla="*/ 214748364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630"/>
                  <a:pt x="1093" y="13738"/>
                  <a:pt x="3160" y="10349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630"/>
                  <a:pt x="1093" y="13738"/>
                  <a:pt x="3160" y="10349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Text Box 30"/>
          <p:cNvSpPr txBox="1">
            <a:spLocks noChangeArrowheads="1"/>
          </p:cNvSpPr>
          <p:nvPr/>
        </p:nvSpPr>
        <p:spPr bwMode="auto">
          <a:xfrm>
            <a:off x="1350963" y="3675063"/>
            <a:ext cx="74453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a</a:t>
            </a:r>
            <a:r>
              <a:rPr lang="en-US" b="1"/>
              <a:t>(j</a:t>
            </a:r>
            <a:r>
              <a:rPr lang="el-GR" b="1">
                <a:cs typeface="Times New Roman" pitchFamily="18" charset="0"/>
              </a:rPr>
              <a:t>ω</a:t>
            </a:r>
            <a:r>
              <a:rPr lang="en-US" b="1"/>
              <a:t>)</a:t>
            </a:r>
          </a:p>
        </p:txBody>
      </p:sp>
      <p:sp>
        <p:nvSpPr>
          <p:cNvPr id="22555" name="Arc 31"/>
          <p:cNvSpPr>
            <a:spLocks/>
          </p:cNvSpPr>
          <p:nvPr/>
        </p:nvSpPr>
        <p:spPr bwMode="auto">
          <a:xfrm>
            <a:off x="2782888" y="3211513"/>
            <a:ext cx="614362" cy="1152525"/>
          </a:xfrm>
          <a:custGeom>
            <a:avLst/>
            <a:gdLst>
              <a:gd name="T0" fmla="*/ 883518906 w 43200"/>
              <a:gd name="T1" fmla="*/ 0 h 43200"/>
              <a:gd name="T2" fmla="*/ 129297385 w 43200"/>
              <a:gd name="T3" fmla="*/ 2147483647 h 43200"/>
              <a:gd name="T4" fmla="*/ 883518906 w 43200"/>
              <a:gd name="T5" fmla="*/ 214748364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630"/>
                  <a:pt x="1093" y="13738"/>
                  <a:pt x="3160" y="10349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630"/>
                  <a:pt x="1093" y="13738"/>
                  <a:pt x="3160" y="10349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Rectangle 32"/>
          <p:cNvSpPr>
            <a:spLocks noChangeArrowheads="1"/>
          </p:cNvSpPr>
          <p:nvPr/>
        </p:nvSpPr>
        <p:spPr bwMode="auto">
          <a:xfrm rot="-5400000">
            <a:off x="3523456" y="3599657"/>
            <a:ext cx="490537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Rectangle 33"/>
          <p:cNvSpPr>
            <a:spLocks noChangeArrowheads="1"/>
          </p:cNvSpPr>
          <p:nvPr/>
        </p:nvSpPr>
        <p:spPr bwMode="auto">
          <a:xfrm>
            <a:off x="1535113" y="2587625"/>
            <a:ext cx="490537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Rectangle 34"/>
          <p:cNvSpPr>
            <a:spLocks noChangeArrowheads="1"/>
          </p:cNvSpPr>
          <p:nvPr/>
        </p:nvSpPr>
        <p:spPr bwMode="auto">
          <a:xfrm>
            <a:off x="2874963" y="2590800"/>
            <a:ext cx="490537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9" name="Rectangle 35"/>
          <p:cNvSpPr>
            <a:spLocks noChangeArrowheads="1"/>
          </p:cNvSpPr>
          <p:nvPr/>
        </p:nvSpPr>
        <p:spPr bwMode="auto">
          <a:xfrm rot="-5400000">
            <a:off x="2201069" y="3566319"/>
            <a:ext cx="490538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0" name="Text Box 36"/>
          <p:cNvSpPr txBox="1">
            <a:spLocks noChangeArrowheads="1"/>
          </p:cNvSpPr>
          <p:nvPr/>
        </p:nvSpPr>
        <p:spPr bwMode="auto">
          <a:xfrm>
            <a:off x="2736850" y="2209800"/>
            <a:ext cx="7397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+Z</a:t>
            </a:r>
            <a:r>
              <a:rPr lang="en-US" b="1" baseline="-25000"/>
              <a:t>L</a:t>
            </a:r>
            <a:r>
              <a:rPr lang="en-US" b="1"/>
              <a:t>–</a:t>
            </a:r>
          </a:p>
        </p:txBody>
      </p:sp>
      <p:sp>
        <p:nvSpPr>
          <p:cNvPr id="22561" name="Text Box 37"/>
          <p:cNvSpPr txBox="1">
            <a:spLocks noChangeArrowheads="1"/>
          </p:cNvSpPr>
          <p:nvPr/>
        </p:nvSpPr>
        <p:spPr bwMode="auto">
          <a:xfrm>
            <a:off x="1927225" y="3025775"/>
            <a:ext cx="446088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+</a:t>
            </a:r>
          </a:p>
          <a:p>
            <a:r>
              <a:rPr lang="en-US" b="1"/>
              <a:t>Z</a:t>
            </a:r>
            <a:r>
              <a:rPr lang="en-US" b="1" baseline="-25000"/>
              <a:t>C</a:t>
            </a:r>
          </a:p>
          <a:p>
            <a:r>
              <a:rPr lang="en-US" b="1"/>
              <a:t>– </a:t>
            </a:r>
          </a:p>
        </p:txBody>
      </p:sp>
      <p:sp>
        <p:nvSpPr>
          <p:cNvPr id="22562" name="Text Box 38"/>
          <p:cNvSpPr txBox="1">
            <a:spLocks noChangeArrowheads="1"/>
          </p:cNvSpPr>
          <p:nvPr/>
        </p:nvSpPr>
        <p:spPr bwMode="auto">
          <a:xfrm>
            <a:off x="2760663" y="3676650"/>
            <a:ext cx="744537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b</a:t>
            </a:r>
            <a:r>
              <a:rPr lang="en-US" b="1"/>
              <a:t>(j</a:t>
            </a:r>
            <a:r>
              <a:rPr lang="el-GR" b="1">
                <a:cs typeface="Times New Roman" pitchFamily="18" charset="0"/>
              </a:rPr>
              <a:t>ω</a:t>
            </a:r>
            <a:r>
              <a:rPr lang="en-US" b="1"/>
              <a:t>)</a:t>
            </a:r>
          </a:p>
        </p:txBody>
      </p:sp>
      <p:graphicFrame>
        <p:nvGraphicFramePr>
          <p:cNvPr id="22531" name="Object 39"/>
          <p:cNvGraphicFramePr>
            <a:graphicFrameLocks noChangeAspect="1"/>
          </p:cNvGraphicFramePr>
          <p:nvPr/>
        </p:nvGraphicFramePr>
        <p:xfrm>
          <a:off x="5510213" y="5257800"/>
          <a:ext cx="2165350" cy="749300"/>
        </p:xfrm>
        <a:graphic>
          <a:graphicData uri="http://schemas.openxmlformats.org/presentationml/2006/ole">
            <p:oleObj spid="_x0000_s22531" name="Equation" r:id="rId4" imgW="1320480" imgH="457200" progId="Equation.3">
              <p:embed/>
            </p:oleObj>
          </a:graphicData>
        </a:graphic>
      </p:graphicFrame>
      <p:sp>
        <p:nvSpPr>
          <p:cNvPr id="22563" name="Text Box 40"/>
          <p:cNvSpPr txBox="1">
            <a:spLocks noChangeArrowheads="1"/>
          </p:cNvSpPr>
          <p:nvPr/>
        </p:nvSpPr>
        <p:spPr bwMode="auto">
          <a:xfrm>
            <a:off x="4419600" y="2317750"/>
            <a:ext cx="45720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4"/>
            </a:pPr>
            <a:r>
              <a:rPr lang="en-US">
                <a:cs typeface="Times New Roman" pitchFamily="18" charset="0"/>
              </a:rPr>
              <a:t>Solve using network analysis</a:t>
            </a:r>
          </a:p>
          <a:p>
            <a:pPr marL="914400" lvl="1" indent="-457200" algn="l">
              <a:buFontTx/>
              <a:buChar char="•"/>
            </a:pPr>
            <a:r>
              <a:rPr lang="en-US">
                <a:cs typeface="Times New Roman" pitchFamily="18" charset="0"/>
              </a:rPr>
              <a:t>Mesh current</a:t>
            </a:r>
          </a:p>
        </p:txBody>
      </p:sp>
      <p:graphicFrame>
        <p:nvGraphicFramePr>
          <p:cNvPr id="22532" name="Object 41"/>
          <p:cNvGraphicFramePr>
            <a:graphicFrameLocks noChangeAspect="1"/>
          </p:cNvGraphicFramePr>
          <p:nvPr>
            <p:ph sz="quarter" idx="3"/>
          </p:nvPr>
        </p:nvGraphicFramePr>
        <p:xfrm>
          <a:off x="4876800" y="3201988"/>
          <a:ext cx="3352800" cy="401637"/>
        </p:xfrm>
        <a:graphic>
          <a:graphicData uri="http://schemas.openxmlformats.org/presentationml/2006/ole">
            <p:oleObj spid="_x0000_s22532" name="Equation" r:id="rId5" imgW="1904760" imgH="228600" progId="Equation.3">
              <p:embed/>
            </p:oleObj>
          </a:graphicData>
        </a:graphic>
      </p:graphicFrame>
      <p:sp>
        <p:nvSpPr>
          <p:cNvPr id="22564" name="AutoShape 42"/>
          <p:cNvSpPr>
            <a:spLocks noChangeArrowheads="1"/>
          </p:cNvSpPr>
          <p:nvPr/>
        </p:nvSpPr>
        <p:spPr bwMode="auto">
          <a:xfrm>
            <a:off x="6400800" y="4495800"/>
            <a:ext cx="381000" cy="588963"/>
          </a:xfrm>
          <a:prstGeom prst="downArrow">
            <a:avLst>
              <a:gd name="adj1" fmla="val 50000"/>
              <a:gd name="adj2" fmla="val 38646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355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235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050FA5A-F28D-4373-933C-2C145CEFAF6E}" type="slidenum">
              <a:rPr lang="en-US" smtClean="0"/>
              <a:pPr lvl="1"/>
              <a:t>37</a:t>
            </a:fld>
            <a:endParaRPr lang="en-US" smtClean="0"/>
          </a:p>
        </p:txBody>
      </p:sp>
      <p:sp>
        <p:nvSpPr>
          <p:cNvPr id="235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RLC Circuits</a:t>
            </a:r>
          </a:p>
        </p:txBody>
      </p:sp>
      <p:sp>
        <p:nvSpPr>
          <p:cNvPr id="235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14097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6"/>
            </a:pPr>
            <a:r>
              <a:rPr lang="en-US" sz="2400" smtClean="0"/>
              <a:t>find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a</a:t>
            </a:r>
            <a:r>
              <a:rPr lang="en-US" sz="2400" b="1" smtClean="0"/>
              <a:t>(t)</a:t>
            </a:r>
            <a:r>
              <a:rPr lang="en-US" sz="2400" smtClean="0"/>
              <a:t> and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b</a:t>
            </a:r>
            <a:r>
              <a:rPr lang="en-US" sz="2400" b="1" smtClean="0"/>
              <a:t>(t)</a:t>
            </a:r>
            <a:endParaRPr lang="en-US" sz="2400" b="1" i="1" baseline="-25000" smtClean="0">
              <a:cs typeface="Times New Roman" pitchFamily="18" charset="0"/>
            </a:endParaRPr>
          </a:p>
          <a:p>
            <a:pPr marL="914400" lvl="1" indent="-457200"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(t) </a:t>
            </a:r>
            <a:r>
              <a:rPr lang="en-US" sz="2000" smtClean="0">
                <a:cs typeface="Times New Roman" pitchFamily="18" charset="0"/>
              </a:rPr>
              <a:t>= 15cos(</a:t>
            </a:r>
            <a:r>
              <a:rPr lang="en-US" sz="2000" b="1" smtClean="0">
                <a:cs typeface="Times New Roman" pitchFamily="18" charset="0"/>
              </a:rPr>
              <a:t>1500</a:t>
            </a:r>
            <a:r>
              <a:rPr lang="en-US" sz="2000" smtClean="0">
                <a:cs typeface="Times New Roman" pitchFamily="18" charset="0"/>
              </a:rPr>
              <a:t>t)V,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75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0.5H,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cxnSp>
        <p:nvCxnSpPr>
          <p:cNvPr id="23561" name="AutoShape 4"/>
          <p:cNvCxnSpPr>
            <a:cxnSpLocks noChangeShapeType="1"/>
            <a:stCxn id="23565" idx="2"/>
            <a:endCxn id="23588" idx="4"/>
          </p:cNvCxnSpPr>
          <p:nvPr/>
        </p:nvCxnSpPr>
        <p:spPr bwMode="auto">
          <a:xfrm rot="10800000">
            <a:off x="1057275" y="3916363"/>
            <a:ext cx="1317625" cy="6762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3562" name="AutoShape 5"/>
          <p:cNvCxnSpPr>
            <a:cxnSpLocks noChangeShapeType="1"/>
            <a:stCxn id="23572" idx="2"/>
            <a:endCxn id="23580" idx="3"/>
          </p:cNvCxnSpPr>
          <p:nvPr/>
        </p:nvCxnSpPr>
        <p:spPr bwMode="auto">
          <a:xfrm flipH="1" flipV="1">
            <a:off x="2025650" y="2740025"/>
            <a:ext cx="354013" cy="47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3563" name="Group 6"/>
          <p:cNvGrpSpPr>
            <a:grpSpLocks/>
          </p:cNvGrpSpPr>
          <p:nvPr/>
        </p:nvGrpSpPr>
        <p:grpSpPr bwMode="auto">
          <a:xfrm>
            <a:off x="2211388" y="4835525"/>
            <a:ext cx="457200" cy="152400"/>
            <a:chOff x="1392" y="3552"/>
            <a:chExt cx="288" cy="96"/>
          </a:xfrm>
        </p:grpSpPr>
        <p:sp>
          <p:nvSpPr>
            <p:cNvPr id="23593" name="Line 7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4" name="Line 8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5" name="Line 9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64" name="Line 10"/>
          <p:cNvSpPr>
            <a:spLocks noChangeShapeType="1"/>
          </p:cNvSpPr>
          <p:nvPr/>
        </p:nvSpPr>
        <p:spPr bwMode="auto">
          <a:xfrm flipV="1">
            <a:off x="2444750" y="45926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Oval 11"/>
          <p:cNvSpPr>
            <a:spLocks noChangeArrowheads="1"/>
          </p:cNvSpPr>
          <p:nvPr/>
        </p:nvSpPr>
        <p:spPr bwMode="auto">
          <a:xfrm>
            <a:off x="2374900" y="4530725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Text Box 12"/>
          <p:cNvSpPr txBox="1">
            <a:spLocks noChangeArrowheads="1"/>
          </p:cNvSpPr>
          <p:nvPr/>
        </p:nvSpPr>
        <p:spPr bwMode="auto">
          <a:xfrm>
            <a:off x="1379538" y="2209800"/>
            <a:ext cx="82391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+Z</a:t>
            </a:r>
            <a:r>
              <a:rPr lang="en-US" b="1" baseline="-25000"/>
              <a:t>R1</a:t>
            </a:r>
            <a:r>
              <a:rPr lang="en-US" b="1"/>
              <a:t>–</a:t>
            </a:r>
          </a:p>
        </p:txBody>
      </p:sp>
      <p:cxnSp>
        <p:nvCxnSpPr>
          <p:cNvPr id="23567" name="AutoShape 13"/>
          <p:cNvCxnSpPr>
            <a:cxnSpLocks noChangeShapeType="1"/>
            <a:stCxn id="23591" idx="0"/>
            <a:endCxn id="23580" idx="1"/>
          </p:cNvCxnSpPr>
          <p:nvPr/>
        </p:nvCxnSpPr>
        <p:spPr bwMode="auto">
          <a:xfrm rot="-5400000">
            <a:off x="993775" y="2803525"/>
            <a:ext cx="604838" cy="47783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23568" name="Group 14"/>
          <p:cNvGrpSpPr>
            <a:grpSpLocks/>
          </p:cNvGrpSpPr>
          <p:nvPr/>
        </p:nvGrpSpPr>
        <p:grpSpPr bwMode="auto">
          <a:xfrm>
            <a:off x="76200" y="3108325"/>
            <a:ext cx="1244600" cy="877888"/>
            <a:chOff x="2756" y="2678"/>
            <a:chExt cx="784" cy="553"/>
          </a:xfrm>
        </p:grpSpPr>
        <p:sp>
          <p:nvSpPr>
            <p:cNvPr id="23587" name="Text Box 15"/>
            <p:cNvSpPr txBox="1">
              <a:spLocks noChangeArrowheads="1"/>
            </p:cNvSpPr>
            <p:nvPr/>
          </p:nvSpPr>
          <p:spPr bwMode="auto">
            <a:xfrm>
              <a:off x="2756" y="2678"/>
              <a:ext cx="548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r>
                <a:rPr lang="en-US" sz="2000" b="1"/>
                <a:t>(j</a:t>
              </a:r>
              <a:r>
                <a:rPr lang="el-GR" sz="2000" b="1">
                  <a:cs typeface="Times New Roman" pitchFamily="18" charset="0"/>
                </a:rPr>
                <a:t>ω</a:t>
              </a:r>
              <a:r>
                <a:rPr lang="en-US" sz="2000" b="1"/>
                <a:t>)</a:t>
              </a:r>
              <a:endParaRPr lang="en-US" sz="2000"/>
            </a:p>
          </p:txBody>
        </p:sp>
        <p:sp>
          <p:nvSpPr>
            <p:cNvPr id="23588" name="Oval 16"/>
            <p:cNvSpPr>
              <a:spLocks noChangeArrowheads="1"/>
            </p:cNvSpPr>
            <p:nvPr/>
          </p:nvSpPr>
          <p:spPr bwMode="auto">
            <a:xfrm>
              <a:off x="3208" y="2877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9" name="Text Box 17"/>
            <p:cNvSpPr txBox="1">
              <a:spLocks noChangeArrowheads="1"/>
            </p:cNvSpPr>
            <p:nvPr/>
          </p:nvSpPr>
          <p:spPr bwMode="auto">
            <a:xfrm>
              <a:off x="3317" y="285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3590" name="Text Box 18"/>
            <p:cNvSpPr txBox="1">
              <a:spLocks noChangeArrowheads="1"/>
            </p:cNvSpPr>
            <p:nvPr/>
          </p:nvSpPr>
          <p:spPr bwMode="auto">
            <a:xfrm>
              <a:off x="3314" y="2921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3591" name="Text Box 19"/>
            <p:cNvSpPr txBox="1">
              <a:spLocks noChangeArrowheads="1"/>
            </p:cNvSpPr>
            <p:nvPr/>
          </p:nvSpPr>
          <p:spPr bwMode="auto">
            <a:xfrm>
              <a:off x="3275" y="2827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23592" name="Text Box 20"/>
            <p:cNvSpPr txBox="1">
              <a:spLocks noChangeArrowheads="1"/>
            </p:cNvSpPr>
            <p:nvPr/>
          </p:nvSpPr>
          <p:spPr bwMode="auto">
            <a:xfrm>
              <a:off x="3279" y="2914"/>
              <a:ext cx="19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~</a:t>
              </a:r>
            </a:p>
          </p:txBody>
        </p:sp>
      </p:grpSp>
      <p:cxnSp>
        <p:nvCxnSpPr>
          <p:cNvPr id="23569" name="AutoShape 21"/>
          <p:cNvCxnSpPr>
            <a:cxnSpLocks noChangeShapeType="1"/>
            <a:stCxn id="23581" idx="3"/>
            <a:endCxn id="23579" idx="3"/>
          </p:cNvCxnSpPr>
          <p:nvPr/>
        </p:nvCxnSpPr>
        <p:spPr bwMode="auto">
          <a:xfrm>
            <a:off x="3365500" y="2743200"/>
            <a:ext cx="404813" cy="7651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3570" name="AutoShape 22"/>
          <p:cNvCxnSpPr>
            <a:cxnSpLocks noChangeShapeType="1"/>
            <a:stCxn id="23565" idx="6"/>
            <a:endCxn id="23579" idx="1"/>
          </p:cNvCxnSpPr>
          <p:nvPr/>
        </p:nvCxnSpPr>
        <p:spPr bwMode="auto">
          <a:xfrm flipV="1">
            <a:off x="2506663" y="3998913"/>
            <a:ext cx="1263650" cy="5937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3571" name="Text Box 23"/>
          <p:cNvSpPr txBox="1">
            <a:spLocks noChangeArrowheads="1"/>
          </p:cNvSpPr>
          <p:nvPr/>
        </p:nvSpPr>
        <p:spPr bwMode="auto">
          <a:xfrm>
            <a:off x="3886200" y="3275013"/>
            <a:ext cx="522288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Z</a:t>
            </a:r>
            <a:r>
              <a:rPr lang="en-US" b="1" baseline="-25000"/>
              <a:t>R2</a:t>
            </a:r>
            <a:endParaRPr lang="en-US" b="1"/>
          </a:p>
          <a:p>
            <a:r>
              <a:rPr lang="en-US" b="1"/>
              <a:t>–</a:t>
            </a:r>
          </a:p>
        </p:txBody>
      </p:sp>
      <p:sp>
        <p:nvSpPr>
          <p:cNvPr id="23572" name="Oval 24"/>
          <p:cNvSpPr>
            <a:spLocks noChangeArrowheads="1"/>
          </p:cNvSpPr>
          <p:nvPr/>
        </p:nvSpPr>
        <p:spPr bwMode="auto">
          <a:xfrm>
            <a:off x="2379663" y="26828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3573" name="AutoShape 25"/>
          <p:cNvCxnSpPr>
            <a:cxnSpLocks noChangeShapeType="1"/>
            <a:stCxn id="23572" idx="6"/>
            <a:endCxn id="23581" idx="1"/>
          </p:cNvCxnSpPr>
          <p:nvPr/>
        </p:nvCxnSpPr>
        <p:spPr bwMode="auto">
          <a:xfrm flipV="1">
            <a:off x="2511425" y="2743200"/>
            <a:ext cx="363538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3574" name="AutoShape 26"/>
          <p:cNvCxnSpPr>
            <a:cxnSpLocks noChangeShapeType="1"/>
            <a:stCxn id="23565" idx="0"/>
            <a:endCxn id="23582" idx="1"/>
          </p:cNvCxnSpPr>
          <p:nvPr/>
        </p:nvCxnSpPr>
        <p:spPr bwMode="auto">
          <a:xfrm flipV="1">
            <a:off x="2441575" y="3965575"/>
            <a:ext cx="6350" cy="5651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3575" name="AutoShape 27"/>
          <p:cNvCxnSpPr>
            <a:cxnSpLocks noChangeShapeType="1"/>
            <a:stCxn id="23572" idx="4"/>
            <a:endCxn id="23582" idx="3"/>
          </p:cNvCxnSpPr>
          <p:nvPr/>
        </p:nvCxnSpPr>
        <p:spPr bwMode="auto">
          <a:xfrm>
            <a:off x="2446338" y="2805113"/>
            <a:ext cx="1587" cy="669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3576" name="Arc 28"/>
          <p:cNvSpPr>
            <a:spLocks/>
          </p:cNvSpPr>
          <p:nvPr/>
        </p:nvSpPr>
        <p:spPr bwMode="auto">
          <a:xfrm>
            <a:off x="1411288" y="3201988"/>
            <a:ext cx="614362" cy="1152525"/>
          </a:xfrm>
          <a:custGeom>
            <a:avLst/>
            <a:gdLst>
              <a:gd name="T0" fmla="*/ 883518906 w 43200"/>
              <a:gd name="T1" fmla="*/ 0 h 43200"/>
              <a:gd name="T2" fmla="*/ 129297385 w 43200"/>
              <a:gd name="T3" fmla="*/ 2147483647 h 43200"/>
              <a:gd name="T4" fmla="*/ 883518906 w 43200"/>
              <a:gd name="T5" fmla="*/ 214748364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630"/>
                  <a:pt x="1093" y="13738"/>
                  <a:pt x="3160" y="10349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630"/>
                  <a:pt x="1093" y="13738"/>
                  <a:pt x="3160" y="10349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Text Box 29"/>
          <p:cNvSpPr txBox="1">
            <a:spLocks noChangeArrowheads="1"/>
          </p:cNvSpPr>
          <p:nvPr/>
        </p:nvSpPr>
        <p:spPr bwMode="auto">
          <a:xfrm>
            <a:off x="1350963" y="3675063"/>
            <a:ext cx="74453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a</a:t>
            </a:r>
            <a:r>
              <a:rPr lang="en-US" b="1"/>
              <a:t>(j</a:t>
            </a:r>
            <a:r>
              <a:rPr lang="el-GR" b="1">
                <a:cs typeface="Times New Roman" pitchFamily="18" charset="0"/>
              </a:rPr>
              <a:t>ω</a:t>
            </a:r>
            <a:r>
              <a:rPr lang="en-US" b="1"/>
              <a:t>)</a:t>
            </a:r>
          </a:p>
        </p:txBody>
      </p:sp>
      <p:sp>
        <p:nvSpPr>
          <p:cNvPr id="23578" name="Arc 30"/>
          <p:cNvSpPr>
            <a:spLocks/>
          </p:cNvSpPr>
          <p:nvPr/>
        </p:nvSpPr>
        <p:spPr bwMode="auto">
          <a:xfrm>
            <a:off x="2782888" y="3211513"/>
            <a:ext cx="614362" cy="1152525"/>
          </a:xfrm>
          <a:custGeom>
            <a:avLst/>
            <a:gdLst>
              <a:gd name="T0" fmla="*/ 883518906 w 43200"/>
              <a:gd name="T1" fmla="*/ 0 h 43200"/>
              <a:gd name="T2" fmla="*/ 129297385 w 43200"/>
              <a:gd name="T3" fmla="*/ 2147483647 h 43200"/>
              <a:gd name="T4" fmla="*/ 883518906 w 43200"/>
              <a:gd name="T5" fmla="*/ 214748364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630"/>
                  <a:pt x="1093" y="13738"/>
                  <a:pt x="3160" y="10349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630"/>
                  <a:pt x="1093" y="13738"/>
                  <a:pt x="3160" y="10349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31"/>
          <p:cNvSpPr>
            <a:spLocks noChangeArrowheads="1"/>
          </p:cNvSpPr>
          <p:nvPr/>
        </p:nvSpPr>
        <p:spPr bwMode="auto">
          <a:xfrm rot="-5400000">
            <a:off x="3523456" y="3599657"/>
            <a:ext cx="490537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32"/>
          <p:cNvSpPr>
            <a:spLocks noChangeArrowheads="1"/>
          </p:cNvSpPr>
          <p:nvPr/>
        </p:nvSpPr>
        <p:spPr bwMode="auto">
          <a:xfrm>
            <a:off x="1535113" y="2587625"/>
            <a:ext cx="490537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33"/>
          <p:cNvSpPr>
            <a:spLocks noChangeArrowheads="1"/>
          </p:cNvSpPr>
          <p:nvPr/>
        </p:nvSpPr>
        <p:spPr bwMode="auto">
          <a:xfrm>
            <a:off x="2874963" y="2590800"/>
            <a:ext cx="490537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34"/>
          <p:cNvSpPr>
            <a:spLocks noChangeArrowheads="1"/>
          </p:cNvSpPr>
          <p:nvPr/>
        </p:nvSpPr>
        <p:spPr bwMode="auto">
          <a:xfrm rot="-5400000">
            <a:off x="2201069" y="3566319"/>
            <a:ext cx="490538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Text Box 35"/>
          <p:cNvSpPr txBox="1">
            <a:spLocks noChangeArrowheads="1"/>
          </p:cNvSpPr>
          <p:nvPr/>
        </p:nvSpPr>
        <p:spPr bwMode="auto">
          <a:xfrm>
            <a:off x="2736850" y="2209800"/>
            <a:ext cx="7397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+Z</a:t>
            </a:r>
            <a:r>
              <a:rPr lang="en-US" b="1" baseline="-25000"/>
              <a:t>L</a:t>
            </a:r>
            <a:r>
              <a:rPr lang="en-US" b="1"/>
              <a:t>–</a:t>
            </a:r>
          </a:p>
        </p:txBody>
      </p:sp>
      <p:sp>
        <p:nvSpPr>
          <p:cNvPr id="23584" name="Text Box 36"/>
          <p:cNvSpPr txBox="1">
            <a:spLocks noChangeArrowheads="1"/>
          </p:cNvSpPr>
          <p:nvPr/>
        </p:nvSpPr>
        <p:spPr bwMode="auto">
          <a:xfrm>
            <a:off x="1927225" y="3025775"/>
            <a:ext cx="446088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+</a:t>
            </a:r>
          </a:p>
          <a:p>
            <a:r>
              <a:rPr lang="en-US" b="1"/>
              <a:t>Z</a:t>
            </a:r>
            <a:r>
              <a:rPr lang="en-US" b="1" baseline="-25000"/>
              <a:t>C</a:t>
            </a:r>
          </a:p>
          <a:p>
            <a:r>
              <a:rPr lang="en-US" b="1"/>
              <a:t>– </a:t>
            </a:r>
          </a:p>
        </p:txBody>
      </p:sp>
      <p:sp>
        <p:nvSpPr>
          <p:cNvPr id="23585" name="Text Box 37"/>
          <p:cNvSpPr txBox="1">
            <a:spLocks noChangeArrowheads="1"/>
          </p:cNvSpPr>
          <p:nvPr/>
        </p:nvSpPr>
        <p:spPr bwMode="auto">
          <a:xfrm>
            <a:off x="2760663" y="3676650"/>
            <a:ext cx="744537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b</a:t>
            </a:r>
            <a:r>
              <a:rPr lang="en-US" b="1"/>
              <a:t>(j</a:t>
            </a:r>
            <a:r>
              <a:rPr lang="el-GR" b="1">
                <a:cs typeface="Times New Roman" pitchFamily="18" charset="0"/>
              </a:rPr>
              <a:t>ω</a:t>
            </a:r>
            <a:r>
              <a:rPr lang="en-US" b="1"/>
              <a:t>)</a:t>
            </a:r>
          </a:p>
        </p:txBody>
      </p:sp>
      <p:graphicFrame>
        <p:nvGraphicFramePr>
          <p:cNvPr id="23554" name="Object 38"/>
          <p:cNvGraphicFramePr>
            <a:graphicFrameLocks noChangeAspect="1"/>
          </p:cNvGraphicFramePr>
          <p:nvPr/>
        </p:nvGraphicFramePr>
        <p:xfrm>
          <a:off x="4833938" y="3165475"/>
          <a:ext cx="3819525" cy="876300"/>
        </p:xfrm>
        <a:graphic>
          <a:graphicData uri="http://schemas.openxmlformats.org/presentationml/2006/ole">
            <p:oleObj spid="_x0000_s23554" name="Equation" r:id="rId3" imgW="1993680" imgH="457200" progId="Equation.3">
              <p:embed/>
            </p:oleObj>
          </a:graphicData>
        </a:graphic>
      </p:graphicFrame>
      <p:sp>
        <p:nvSpPr>
          <p:cNvPr id="23586" name="Text Box 39"/>
          <p:cNvSpPr txBox="1">
            <a:spLocks noChangeArrowheads="1"/>
          </p:cNvSpPr>
          <p:nvPr/>
        </p:nvSpPr>
        <p:spPr bwMode="auto">
          <a:xfrm>
            <a:off x="4419600" y="2317750"/>
            <a:ext cx="4572000" cy="37941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>
                <a:cs typeface="Times New Roman" pitchFamily="18" charset="0"/>
              </a:rPr>
              <a:t>Convert to Time domain</a:t>
            </a:r>
          </a:p>
        </p:txBody>
      </p:sp>
      <p:graphicFrame>
        <p:nvGraphicFramePr>
          <p:cNvPr id="23555" name="Object 40"/>
          <p:cNvGraphicFramePr>
            <a:graphicFrameLocks noChangeAspect="1"/>
          </p:cNvGraphicFramePr>
          <p:nvPr>
            <p:ph sz="half" idx="2"/>
          </p:nvPr>
        </p:nvGraphicFramePr>
        <p:xfrm>
          <a:off x="5037138" y="4402138"/>
          <a:ext cx="3422650" cy="838200"/>
        </p:xfrm>
        <a:graphic>
          <a:graphicData uri="http://schemas.openxmlformats.org/presentationml/2006/ole">
            <p:oleObj spid="_x0000_s23555" name="Equation" r:id="rId4" imgW="18666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778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CFF607C-506B-48E4-8C22-9A79457823DC}" type="slidenum">
              <a:rPr lang="en-US" smtClean="0"/>
              <a:pPr lvl="1"/>
              <a:t>38</a:t>
            </a:fld>
            <a:endParaRPr lang="en-US" smtClean="0"/>
          </a:p>
        </p:txBody>
      </p:sp>
      <p:sp>
        <p:nvSpPr>
          <p:cNvPr id="77829" name="Rectangle 2"/>
          <p:cNvSpPr>
            <a:spLocks noChangeArrowheads="1"/>
          </p:cNvSpPr>
          <p:nvPr/>
        </p:nvSpPr>
        <p:spPr bwMode="auto">
          <a:xfrm>
            <a:off x="3124200" y="2192338"/>
            <a:ext cx="2870200" cy="18462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Equivalent Circuits</a:t>
            </a:r>
          </a:p>
        </p:txBody>
      </p:sp>
      <p:sp>
        <p:nvSpPr>
          <p:cNvPr id="778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815975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smtClean="0"/>
              <a:t>Th</a:t>
            </a:r>
            <a:r>
              <a:rPr lang="en-US" sz="2400" b="1" smtClean="0">
                <a:cs typeface="Times New Roman" pitchFamily="18" charset="0"/>
              </a:rPr>
              <a:t>évenin</a:t>
            </a:r>
            <a:r>
              <a:rPr lang="en-US" sz="2400" smtClean="0">
                <a:cs typeface="Times New Roman" pitchFamily="18" charset="0"/>
              </a:rPr>
              <a:t> and </a:t>
            </a:r>
            <a:r>
              <a:rPr lang="en-US" sz="2400" b="1" smtClean="0">
                <a:cs typeface="Times New Roman" pitchFamily="18" charset="0"/>
              </a:rPr>
              <a:t>Norton</a:t>
            </a:r>
            <a:r>
              <a:rPr lang="en-US" sz="2400" smtClean="0">
                <a:cs typeface="Times New Roman" pitchFamily="18" charset="0"/>
              </a:rPr>
              <a:t> equivalent circuits apply in AC analysis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000" smtClean="0">
                <a:cs typeface="Times New Roman" pitchFamily="18" charset="0"/>
              </a:rPr>
              <a:t>Equivalent voltage/current will be </a:t>
            </a:r>
            <a:r>
              <a:rPr lang="en-US" sz="2000" b="1" smtClean="0">
                <a:cs typeface="Times New Roman" pitchFamily="18" charset="0"/>
              </a:rPr>
              <a:t>complex</a:t>
            </a:r>
            <a:r>
              <a:rPr lang="en-US" sz="2000" smtClean="0">
                <a:cs typeface="Times New Roman" pitchFamily="18" charset="0"/>
              </a:rPr>
              <a:t> and </a:t>
            </a:r>
            <a:r>
              <a:rPr lang="en-US" sz="2000" b="1" smtClean="0">
                <a:cs typeface="Times New Roman" pitchFamily="18" charset="0"/>
              </a:rPr>
              <a:t>frequency dependent</a:t>
            </a:r>
          </a:p>
        </p:txBody>
      </p:sp>
      <p:grpSp>
        <p:nvGrpSpPr>
          <p:cNvPr id="77832" name="Group 5"/>
          <p:cNvGrpSpPr>
            <a:grpSpLocks/>
          </p:cNvGrpSpPr>
          <p:nvPr/>
        </p:nvGrpSpPr>
        <p:grpSpPr bwMode="auto">
          <a:xfrm>
            <a:off x="3408363" y="2133600"/>
            <a:ext cx="2365375" cy="1784350"/>
            <a:chOff x="2147" y="1401"/>
            <a:chExt cx="1490" cy="1124"/>
          </a:xfrm>
        </p:grpSpPr>
        <p:sp>
          <p:nvSpPr>
            <p:cNvPr id="77883" name="Oval 6"/>
            <p:cNvSpPr>
              <a:spLocks noChangeArrowheads="1"/>
            </p:cNvSpPr>
            <p:nvPr/>
          </p:nvSpPr>
          <p:spPr bwMode="auto">
            <a:xfrm>
              <a:off x="2877" y="2386"/>
              <a:ext cx="78" cy="6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84" name="Oval 7"/>
            <p:cNvSpPr>
              <a:spLocks noChangeArrowheads="1"/>
            </p:cNvSpPr>
            <p:nvPr/>
          </p:nvSpPr>
          <p:spPr bwMode="auto">
            <a:xfrm>
              <a:off x="2877" y="1672"/>
              <a:ext cx="78" cy="6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7885" name="AutoShape 8"/>
            <p:cNvCxnSpPr>
              <a:cxnSpLocks noChangeShapeType="1"/>
              <a:stCxn id="77884" idx="2"/>
            </p:cNvCxnSpPr>
            <p:nvPr/>
          </p:nvCxnSpPr>
          <p:spPr bwMode="auto">
            <a:xfrm flipH="1">
              <a:off x="2632" y="1706"/>
              <a:ext cx="245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886" name="AutoShape 9"/>
            <p:cNvCxnSpPr>
              <a:cxnSpLocks noChangeShapeType="1"/>
              <a:stCxn id="77884" idx="6"/>
            </p:cNvCxnSpPr>
            <p:nvPr/>
          </p:nvCxnSpPr>
          <p:spPr bwMode="auto">
            <a:xfrm flipV="1">
              <a:off x="2955" y="1705"/>
              <a:ext cx="228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887" name="AutoShape 10"/>
            <p:cNvCxnSpPr>
              <a:cxnSpLocks noChangeShapeType="1"/>
              <a:stCxn id="77883" idx="6"/>
            </p:cNvCxnSpPr>
            <p:nvPr/>
          </p:nvCxnSpPr>
          <p:spPr bwMode="auto">
            <a:xfrm>
              <a:off x="2955" y="2420"/>
              <a:ext cx="226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7888" name="Rectangle 11"/>
            <p:cNvSpPr>
              <a:spLocks noChangeArrowheads="1"/>
            </p:cNvSpPr>
            <p:nvPr/>
          </p:nvSpPr>
          <p:spPr bwMode="auto">
            <a:xfrm>
              <a:off x="3189" y="1605"/>
              <a:ext cx="448" cy="917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89" name="Text Box 12"/>
            <p:cNvSpPr txBox="1">
              <a:spLocks noChangeArrowheads="1"/>
            </p:cNvSpPr>
            <p:nvPr/>
          </p:nvSpPr>
          <p:spPr bwMode="auto">
            <a:xfrm>
              <a:off x="3209" y="1957"/>
              <a:ext cx="4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Load</a:t>
              </a:r>
            </a:p>
          </p:txBody>
        </p:sp>
        <p:sp>
          <p:nvSpPr>
            <p:cNvPr id="77890" name="Text Box 13"/>
            <p:cNvSpPr txBox="1">
              <a:spLocks noChangeArrowheads="1"/>
            </p:cNvSpPr>
            <p:nvPr/>
          </p:nvSpPr>
          <p:spPr bwMode="auto">
            <a:xfrm>
              <a:off x="2808" y="1751"/>
              <a:ext cx="22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  <a:endParaRPr lang="en-US" sz="1200" b="1"/>
            </a:p>
            <a:p>
              <a:r>
                <a:rPr lang="en-US" b="1"/>
                <a:t>V</a:t>
              </a:r>
              <a:endParaRPr lang="en-US" sz="1200" b="1"/>
            </a:p>
            <a:p>
              <a:r>
                <a:rPr lang="en-US" b="1"/>
                <a:t>–</a:t>
              </a:r>
            </a:p>
          </p:txBody>
        </p:sp>
        <p:sp>
          <p:nvSpPr>
            <p:cNvPr id="77891" name="Line 14"/>
            <p:cNvSpPr>
              <a:spLocks noChangeShapeType="1"/>
            </p:cNvSpPr>
            <p:nvPr/>
          </p:nvSpPr>
          <p:spPr bwMode="auto">
            <a:xfrm>
              <a:off x="2826" y="1622"/>
              <a:ext cx="2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92" name="Text Box 15"/>
            <p:cNvSpPr txBox="1">
              <a:spLocks noChangeArrowheads="1"/>
            </p:cNvSpPr>
            <p:nvPr/>
          </p:nvSpPr>
          <p:spPr bwMode="auto">
            <a:xfrm>
              <a:off x="2852" y="1401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  <p:sp>
          <p:nvSpPr>
            <p:cNvPr id="77893" name="Rectangle 16"/>
            <p:cNvSpPr>
              <a:spLocks noChangeArrowheads="1"/>
            </p:cNvSpPr>
            <p:nvPr/>
          </p:nvSpPr>
          <p:spPr bwMode="auto">
            <a:xfrm>
              <a:off x="2183" y="1608"/>
              <a:ext cx="449" cy="917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7894" name="AutoShape 17"/>
            <p:cNvCxnSpPr>
              <a:cxnSpLocks noChangeShapeType="1"/>
            </p:cNvCxnSpPr>
            <p:nvPr/>
          </p:nvCxnSpPr>
          <p:spPr bwMode="auto">
            <a:xfrm flipH="1">
              <a:off x="2632" y="2424"/>
              <a:ext cx="245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7895" name="Text Box 18"/>
            <p:cNvSpPr txBox="1">
              <a:spLocks noChangeArrowheads="1"/>
            </p:cNvSpPr>
            <p:nvPr/>
          </p:nvSpPr>
          <p:spPr bwMode="auto">
            <a:xfrm>
              <a:off x="2147" y="1973"/>
              <a:ext cx="5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Source</a:t>
              </a:r>
            </a:p>
          </p:txBody>
        </p:sp>
      </p:grpSp>
      <p:grpSp>
        <p:nvGrpSpPr>
          <p:cNvPr id="77833" name="Group 19"/>
          <p:cNvGrpSpPr>
            <a:grpSpLocks/>
          </p:cNvGrpSpPr>
          <p:nvPr/>
        </p:nvGrpSpPr>
        <p:grpSpPr bwMode="auto">
          <a:xfrm>
            <a:off x="465138" y="4038600"/>
            <a:ext cx="3648075" cy="2122488"/>
            <a:chOff x="293" y="2544"/>
            <a:chExt cx="2298" cy="1337"/>
          </a:xfrm>
        </p:grpSpPr>
        <p:sp>
          <p:nvSpPr>
            <p:cNvPr id="77864" name="Rectangle 20"/>
            <p:cNvSpPr>
              <a:spLocks noChangeArrowheads="1"/>
            </p:cNvSpPr>
            <p:nvPr/>
          </p:nvSpPr>
          <p:spPr bwMode="auto">
            <a:xfrm>
              <a:off x="293" y="2576"/>
              <a:ext cx="1376" cy="1305"/>
            </a:xfrm>
            <a:prstGeom prst="rect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65" name="Text Box 21"/>
            <p:cNvSpPr txBox="1">
              <a:spLocks noChangeArrowheads="1"/>
            </p:cNvSpPr>
            <p:nvPr/>
          </p:nvSpPr>
          <p:spPr bwMode="auto">
            <a:xfrm>
              <a:off x="329" y="2832"/>
              <a:ext cx="577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T</a:t>
              </a:r>
              <a:r>
                <a:rPr lang="en-US" sz="2000" b="1"/>
                <a:t>(j</a:t>
              </a:r>
              <a:r>
                <a:rPr lang="el-GR" sz="2000" b="1">
                  <a:cs typeface="Times New Roman" pitchFamily="18" charset="0"/>
                </a:rPr>
                <a:t>ω</a:t>
              </a:r>
              <a:r>
                <a:rPr lang="en-US" sz="2000" b="1">
                  <a:cs typeface="Times New Roman" pitchFamily="18" charset="0"/>
                </a:rPr>
                <a:t>)</a:t>
              </a:r>
              <a:endParaRPr lang="el-GR" sz="2000" b="1">
                <a:cs typeface="Times New Roman" pitchFamily="18" charset="0"/>
              </a:endParaRPr>
            </a:p>
          </p:txBody>
        </p:sp>
        <p:sp>
          <p:nvSpPr>
            <p:cNvPr id="77866" name="Oval 22"/>
            <p:cNvSpPr>
              <a:spLocks noChangeArrowheads="1"/>
            </p:cNvSpPr>
            <p:nvPr/>
          </p:nvSpPr>
          <p:spPr bwMode="auto">
            <a:xfrm>
              <a:off x="728" y="3073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67" name="Text Box 23"/>
            <p:cNvSpPr txBox="1">
              <a:spLocks noChangeArrowheads="1"/>
            </p:cNvSpPr>
            <p:nvPr/>
          </p:nvSpPr>
          <p:spPr bwMode="auto">
            <a:xfrm>
              <a:off x="794" y="3031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77868" name="Oval 24"/>
            <p:cNvSpPr>
              <a:spLocks noChangeArrowheads="1"/>
            </p:cNvSpPr>
            <p:nvPr/>
          </p:nvSpPr>
          <p:spPr bwMode="auto">
            <a:xfrm>
              <a:off x="1777" y="361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69" name="Oval 25"/>
            <p:cNvSpPr>
              <a:spLocks noChangeArrowheads="1"/>
            </p:cNvSpPr>
            <p:nvPr/>
          </p:nvSpPr>
          <p:spPr bwMode="auto">
            <a:xfrm>
              <a:off x="1777" y="280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70" name="Text Box 26"/>
            <p:cNvSpPr txBox="1">
              <a:spLocks noChangeArrowheads="1"/>
            </p:cNvSpPr>
            <p:nvPr/>
          </p:nvSpPr>
          <p:spPr bwMode="auto">
            <a:xfrm>
              <a:off x="1226" y="2928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Z</a:t>
              </a:r>
              <a:r>
                <a:rPr lang="en-US" b="1" baseline="-25000"/>
                <a:t>T</a:t>
              </a:r>
            </a:p>
          </p:txBody>
        </p:sp>
        <p:cxnSp>
          <p:nvCxnSpPr>
            <p:cNvPr id="77871" name="AutoShape 27"/>
            <p:cNvCxnSpPr>
              <a:cxnSpLocks noChangeShapeType="1"/>
              <a:stCxn id="77867" idx="2"/>
              <a:endCxn id="77868" idx="2"/>
            </p:cNvCxnSpPr>
            <p:nvPr/>
          </p:nvCxnSpPr>
          <p:spPr bwMode="auto">
            <a:xfrm rot="16200000" flipH="1">
              <a:off x="1225" y="3103"/>
              <a:ext cx="219" cy="88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7872" name="AutoShape 28"/>
            <p:cNvCxnSpPr>
              <a:cxnSpLocks noChangeShapeType="1"/>
              <a:stCxn id="77867" idx="0"/>
              <a:endCxn id="77880" idx="1"/>
            </p:cNvCxnSpPr>
            <p:nvPr/>
          </p:nvCxnSpPr>
          <p:spPr bwMode="auto">
            <a:xfrm rot="-5400000">
              <a:off x="953" y="2787"/>
              <a:ext cx="184" cy="30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7873" name="AutoShape 29"/>
            <p:cNvCxnSpPr>
              <a:cxnSpLocks noChangeShapeType="1"/>
              <a:stCxn id="77869" idx="2"/>
              <a:endCxn id="77880" idx="3"/>
            </p:cNvCxnSpPr>
            <p:nvPr/>
          </p:nvCxnSpPr>
          <p:spPr bwMode="auto">
            <a:xfrm flipH="1">
              <a:off x="1506" y="2846"/>
              <a:ext cx="27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874" name="AutoShape 30"/>
            <p:cNvCxnSpPr>
              <a:cxnSpLocks noChangeShapeType="1"/>
              <a:stCxn id="77869" idx="6"/>
            </p:cNvCxnSpPr>
            <p:nvPr/>
          </p:nvCxnSpPr>
          <p:spPr bwMode="auto">
            <a:xfrm flipV="1">
              <a:off x="1860" y="2845"/>
              <a:ext cx="24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875" name="AutoShape 31"/>
            <p:cNvCxnSpPr>
              <a:cxnSpLocks noChangeShapeType="1"/>
              <a:stCxn id="77868" idx="6"/>
            </p:cNvCxnSpPr>
            <p:nvPr/>
          </p:nvCxnSpPr>
          <p:spPr bwMode="auto">
            <a:xfrm>
              <a:off x="1860" y="3654"/>
              <a:ext cx="24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7876" name="Group 32"/>
            <p:cNvGrpSpPr>
              <a:grpSpLocks/>
            </p:cNvGrpSpPr>
            <p:nvPr/>
          </p:nvGrpSpPr>
          <p:grpSpPr bwMode="auto">
            <a:xfrm>
              <a:off x="2111" y="2732"/>
              <a:ext cx="480" cy="1037"/>
              <a:chOff x="1680" y="2060"/>
              <a:chExt cx="480" cy="1037"/>
            </a:xfrm>
          </p:grpSpPr>
          <p:sp>
            <p:nvSpPr>
              <p:cNvPr id="77881" name="Rectangle 33"/>
              <p:cNvSpPr>
                <a:spLocks noChangeArrowheads="1"/>
              </p:cNvSpPr>
              <p:nvPr/>
            </p:nvSpPr>
            <p:spPr bwMode="auto">
              <a:xfrm>
                <a:off x="1680" y="2060"/>
                <a:ext cx="480" cy="1037"/>
              </a:xfrm>
              <a:prstGeom prst="rect">
                <a:avLst/>
              </a:prstGeom>
              <a:solidFill>
                <a:srgbClr val="8495A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2" name="Text Box 34"/>
              <p:cNvSpPr txBox="1">
                <a:spLocks noChangeArrowheads="1"/>
              </p:cNvSpPr>
              <p:nvPr/>
            </p:nvSpPr>
            <p:spPr bwMode="auto">
              <a:xfrm>
                <a:off x="1716" y="2457"/>
                <a:ext cx="41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Load</a:t>
                </a:r>
              </a:p>
            </p:txBody>
          </p:sp>
        </p:grpSp>
        <p:sp>
          <p:nvSpPr>
            <p:cNvPr id="77877" name="Text Box 35"/>
            <p:cNvSpPr txBox="1">
              <a:spLocks noChangeArrowheads="1"/>
            </p:cNvSpPr>
            <p:nvPr/>
          </p:nvSpPr>
          <p:spPr bwMode="auto">
            <a:xfrm>
              <a:off x="1711" y="2841"/>
              <a:ext cx="220" cy="80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  <a:endParaRPr lang="en-US" sz="1200" b="1"/>
            </a:p>
            <a:p>
              <a:endParaRPr lang="en-US" sz="1200" b="1"/>
            </a:p>
            <a:p>
              <a:r>
                <a:rPr lang="en-US" b="1"/>
                <a:t>V</a:t>
              </a:r>
              <a:endParaRPr lang="en-US" sz="1200" b="1"/>
            </a:p>
            <a:p>
              <a:endParaRPr lang="en-US" sz="1200" b="1"/>
            </a:p>
            <a:p>
              <a:r>
                <a:rPr lang="en-US" b="1"/>
                <a:t>–</a:t>
              </a:r>
            </a:p>
          </p:txBody>
        </p:sp>
        <p:sp>
          <p:nvSpPr>
            <p:cNvPr id="77878" name="Line 36"/>
            <p:cNvSpPr>
              <a:spLocks noChangeShapeType="1"/>
            </p:cNvSpPr>
            <p:nvPr/>
          </p:nvSpPr>
          <p:spPr bwMode="auto">
            <a:xfrm>
              <a:off x="1669" y="2749"/>
              <a:ext cx="2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79" name="Text Box 37"/>
            <p:cNvSpPr txBox="1">
              <a:spLocks noChangeArrowheads="1"/>
            </p:cNvSpPr>
            <p:nvPr/>
          </p:nvSpPr>
          <p:spPr bwMode="auto">
            <a:xfrm>
              <a:off x="1691" y="2544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  <p:sp>
          <p:nvSpPr>
            <p:cNvPr id="77880" name="Rectangle 38"/>
            <p:cNvSpPr>
              <a:spLocks noChangeArrowheads="1"/>
            </p:cNvSpPr>
            <p:nvPr/>
          </p:nvSpPr>
          <p:spPr bwMode="auto">
            <a:xfrm>
              <a:off x="1197" y="2751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7834" name="Group 39"/>
          <p:cNvGrpSpPr>
            <a:grpSpLocks/>
          </p:cNvGrpSpPr>
          <p:nvPr/>
        </p:nvGrpSpPr>
        <p:grpSpPr bwMode="auto">
          <a:xfrm>
            <a:off x="5353050" y="4008438"/>
            <a:ext cx="3638550" cy="2198687"/>
            <a:chOff x="3324" y="2525"/>
            <a:chExt cx="2292" cy="1385"/>
          </a:xfrm>
        </p:grpSpPr>
        <p:sp>
          <p:nvSpPr>
            <p:cNvPr id="77839" name="Rectangle 40"/>
            <p:cNvSpPr>
              <a:spLocks noChangeArrowheads="1"/>
            </p:cNvSpPr>
            <p:nvPr/>
          </p:nvSpPr>
          <p:spPr bwMode="auto">
            <a:xfrm>
              <a:off x="3324" y="2605"/>
              <a:ext cx="1376" cy="1305"/>
            </a:xfrm>
            <a:prstGeom prst="rect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0" name="Text Box 41"/>
            <p:cNvSpPr txBox="1">
              <a:spLocks noChangeArrowheads="1"/>
            </p:cNvSpPr>
            <p:nvPr/>
          </p:nvSpPr>
          <p:spPr bwMode="auto">
            <a:xfrm>
              <a:off x="3324" y="2832"/>
              <a:ext cx="529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baseline="-25000"/>
                <a:t>N</a:t>
              </a:r>
              <a:r>
                <a:rPr lang="en-US" sz="2000" b="1"/>
                <a:t>(j</a:t>
              </a:r>
              <a:r>
                <a:rPr lang="el-GR" sz="2000" b="1">
                  <a:cs typeface="Times New Roman" pitchFamily="18" charset="0"/>
                </a:rPr>
                <a:t>ω</a:t>
              </a:r>
              <a:r>
                <a:rPr lang="en-US" sz="2000" b="1">
                  <a:cs typeface="Times New Roman" pitchFamily="18" charset="0"/>
                </a:rPr>
                <a:t>)</a:t>
              </a:r>
              <a:endParaRPr lang="el-GR" sz="2000" b="1">
                <a:cs typeface="Times New Roman" pitchFamily="18" charset="0"/>
              </a:endParaRPr>
            </a:p>
          </p:txBody>
        </p:sp>
        <p:grpSp>
          <p:nvGrpSpPr>
            <p:cNvPr id="77841" name="Group 42"/>
            <p:cNvGrpSpPr>
              <a:grpSpLocks/>
            </p:cNvGrpSpPr>
            <p:nvPr/>
          </p:nvGrpSpPr>
          <p:grpSpPr bwMode="auto">
            <a:xfrm>
              <a:off x="3667" y="3077"/>
              <a:ext cx="332" cy="310"/>
              <a:chOff x="273" y="2626"/>
              <a:chExt cx="332" cy="310"/>
            </a:xfrm>
          </p:grpSpPr>
          <p:sp>
            <p:nvSpPr>
              <p:cNvPr id="77862" name="Oval 43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63" name="Line 44"/>
              <p:cNvSpPr>
                <a:spLocks noChangeShapeType="1"/>
              </p:cNvSpPr>
              <p:nvPr/>
            </p:nvSpPr>
            <p:spPr bwMode="auto">
              <a:xfrm flipV="1">
                <a:off x="439" y="2681"/>
                <a:ext cx="0" cy="1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7842" name="Oval 45"/>
            <p:cNvSpPr>
              <a:spLocks noChangeArrowheads="1"/>
            </p:cNvSpPr>
            <p:nvPr/>
          </p:nvSpPr>
          <p:spPr bwMode="auto">
            <a:xfrm>
              <a:off x="4800" y="359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3" name="Oval 46"/>
            <p:cNvSpPr>
              <a:spLocks noChangeArrowheads="1"/>
            </p:cNvSpPr>
            <p:nvPr/>
          </p:nvSpPr>
          <p:spPr bwMode="auto">
            <a:xfrm>
              <a:off x="4800" y="282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4" name="Oval 47"/>
            <p:cNvSpPr>
              <a:spLocks noChangeArrowheads="1"/>
            </p:cNvSpPr>
            <p:nvPr/>
          </p:nvSpPr>
          <p:spPr bwMode="auto">
            <a:xfrm rot="-5400000">
              <a:off x="4373" y="3597"/>
              <a:ext cx="66" cy="64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5" name="Oval 48"/>
            <p:cNvSpPr>
              <a:spLocks noChangeArrowheads="1"/>
            </p:cNvSpPr>
            <p:nvPr/>
          </p:nvSpPr>
          <p:spPr bwMode="auto">
            <a:xfrm rot="-5400000">
              <a:off x="4369" y="2829"/>
              <a:ext cx="66" cy="70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6" name="Text Box 49"/>
            <p:cNvSpPr txBox="1">
              <a:spLocks noChangeArrowheads="1"/>
            </p:cNvSpPr>
            <p:nvPr/>
          </p:nvSpPr>
          <p:spPr bwMode="auto">
            <a:xfrm>
              <a:off x="4065" y="3116"/>
              <a:ext cx="28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Z</a:t>
              </a:r>
              <a:r>
                <a:rPr lang="en-US" b="1" baseline="-25000"/>
                <a:t>N</a:t>
              </a:r>
            </a:p>
          </p:txBody>
        </p:sp>
        <p:cxnSp>
          <p:nvCxnSpPr>
            <p:cNvPr id="77847" name="AutoShape 50"/>
            <p:cNvCxnSpPr>
              <a:cxnSpLocks noChangeShapeType="1"/>
              <a:stCxn id="77844" idx="6"/>
              <a:endCxn id="77859" idx="1"/>
            </p:cNvCxnSpPr>
            <p:nvPr/>
          </p:nvCxnSpPr>
          <p:spPr bwMode="auto">
            <a:xfrm flipH="1" flipV="1">
              <a:off x="4405" y="3378"/>
              <a:ext cx="1" cy="2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848" name="AutoShape 51"/>
            <p:cNvCxnSpPr>
              <a:cxnSpLocks noChangeShapeType="1"/>
              <a:stCxn id="77845" idx="2"/>
              <a:endCxn id="77859" idx="3"/>
            </p:cNvCxnSpPr>
            <p:nvPr/>
          </p:nvCxnSpPr>
          <p:spPr bwMode="auto">
            <a:xfrm>
              <a:off x="4402" y="2897"/>
              <a:ext cx="3" cy="17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849" name="AutoShape 52"/>
            <p:cNvCxnSpPr>
              <a:cxnSpLocks noChangeShapeType="1"/>
              <a:stCxn id="77862" idx="4"/>
              <a:endCxn id="77844" idx="0"/>
            </p:cNvCxnSpPr>
            <p:nvPr/>
          </p:nvCxnSpPr>
          <p:spPr bwMode="auto">
            <a:xfrm rot="16200000" flipH="1">
              <a:off x="3983" y="3237"/>
              <a:ext cx="242" cy="54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7850" name="AutoShape 53"/>
            <p:cNvCxnSpPr>
              <a:cxnSpLocks noChangeShapeType="1"/>
              <a:stCxn id="77862" idx="0"/>
              <a:endCxn id="77845" idx="0"/>
            </p:cNvCxnSpPr>
            <p:nvPr/>
          </p:nvCxnSpPr>
          <p:spPr bwMode="auto">
            <a:xfrm rot="-5400000">
              <a:off x="3993" y="2704"/>
              <a:ext cx="213" cy="53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7851" name="AutoShape 54"/>
            <p:cNvCxnSpPr>
              <a:cxnSpLocks noChangeShapeType="1"/>
              <a:stCxn id="77844" idx="4"/>
              <a:endCxn id="77842" idx="2"/>
            </p:cNvCxnSpPr>
            <p:nvPr/>
          </p:nvCxnSpPr>
          <p:spPr bwMode="auto">
            <a:xfrm>
              <a:off x="4438" y="3629"/>
              <a:ext cx="362" cy="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852" name="AutoShape 55"/>
            <p:cNvCxnSpPr>
              <a:cxnSpLocks noChangeShapeType="1"/>
              <a:stCxn id="77845" idx="4"/>
              <a:endCxn id="77843" idx="2"/>
            </p:cNvCxnSpPr>
            <p:nvPr/>
          </p:nvCxnSpPr>
          <p:spPr bwMode="auto">
            <a:xfrm>
              <a:off x="4437" y="2864"/>
              <a:ext cx="363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7853" name="Group 56"/>
            <p:cNvGrpSpPr>
              <a:grpSpLocks/>
            </p:cNvGrpSpPr>
            <p:nvPr/>
          </p:nvGrpSpPr>
          <p:grpSpPr bwMode="auto">
            <a:xfrm>
              <a:off x="5136" y="2736"/>
              <a:ext cx="480" cy="1037"/>
              <a:chOff x="1680" y="2060"/>
              <a:chExt cx="480" cy="1037"/>
            </a:xfrm>
          </p:grpSpPr>
          <p:sp>
            <p:nvSpPr>
              <p:cNvPr id="77860" name="Rectangle 57"/>
              <p:cNvSpPr>
                <a:spLocks noChangeArrowheads="1"/>
              </p:cNvSpPr>
              <p:nvPr/>
            </p:nvSpPr>
            <p:spPr bwMode="auto">
              <a:xfrm>
                <a:off x="1680" y="2060"/>
                <a:ext cx="480" cy="1037"/>
              </a:xfrm>
              <a:prstGeom prst="rect">
                <a:avLst/>
              </a:prstGeom>
              <a:solidFill>
                <a:srgbClr val="8495A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61" name="Text Box 58"/>
              <p:cNvSpPr txBox="1">
                <a:spLocks noChangeArrowheads="1"/>
              </p:cNvSpPr>
              <p:nvPr/>
            </p:nvSpPr>
            <p:spPr bwMode="auto">
              <a:xfrm>
                <a:off x="1716" y="2457"/>
                <a:ext cx="41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Load</a:t>
                </a:r>
              </a:p>
            </p:txBody>
          </p:sp>
        </p:grpSp>
        <p:cxnSp>
          <p:nvCxnSpPr>
            <p:cNvPr id="77854" name="AutoShape 59"/>
            <p:cNvCxnSpPr>
              <a:cxnSpLocks noChangeShapeType="1"/>
              <a:stCxn id="77842" idx="6"/>
            </p:cNvCxnSpPr>
            <p:nvPr/>
          </p:nvCxnSpPr>
          <p:spPr bwMode="auto">
            <a:xfrm>
              <a:off x="4883" y="3635"/>
              <a:ext cx="25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855" name="AutoShape 60"/>
            <p:cNvCxnSpPr>
              <a:cxnSpLocks noChangeShapeType="1"/>
              <a:stCxn id="77843" idx="6"/>
            </p:cNvCxnSpPr>
            <p:nvPr/>
          </p:nvCxnSpPr>
          <p:spPr bwMode="auto">
            <a:xfrm>
              <a:off x="4883" y="2867"/>
              <a:ext cx="25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7856" name="Text Box 61"/>
            <p:cNvSpPr txBox="1">
              <a:spLocks noChangeArrowheads="1"/>
            </p:cNvSpPr>
            <p:nvPr/>
          </p:nvSpPr>
          <p:spPr bwMode="auto">
            <a:xfrm>
              <a:off x="4735" y="2844"/>
              <a:ext cx="220" cy="80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  <a:endParaRPr lang="en-US" sz="1200" b="1"/>
            </a:p>
            <a:p>
              <a:endParaRPr lang="en-US" sz="1200" b="1"/>
            </a:p>
            <a:p>
              <a:r>
                <a:rPr lang="en-US" b="1"/>
                <a:t>V</a:t>
              </a:r>
              <a:endParaRPr lang="en-US" sz="1200" b="1"/>
            </a:p>
            <a:p>
              <a:endParaRPr lang="en-US" sz="1200" b="1"/>
            </a:p>
            <a:p>
              <a:r>
                <a:rPr lang="en-US" b="1"/>
                <a:t>–</a:t>
              </a:r>
            </a:p>
          </p:txBody>
        </p:sp>
        <p:sp>
          <p:nvSpPr>
            <p:cNvPr id="77857" name="Line 62"/>
            <p:cNvSpPr>
              <a:spLocks noChangeShapeType="1"/>
            </p:cNvSpPr>
            <p:nvPr/>
          </p:nvSpPr>
          <p:spPr bwMode="auto">
            <a:xfrm>
              <a:off x="4716" y="2768"/>
              <a:ext cx="2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58" name="Text Box 63"/>
            <p:cNvSpPr txBox="1">
              <a:spLocks noChangeArrowheads="1"/>
            </p:cNvSpPr>
            <p:nvPr/>
          </p:nvSpPr>
          <p:spPr bwMode="auto">
            <a:xfrm>
              <a:off x="4729" y="2525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  <p:sp>
          <p:nvSpPr>
            <p:cNvPr id="77859" name="Rectangle 64"/>
            <p:cNvSpPr>
              <a:spLocks noChangeArrowheads="1"/>
            </p:cNvSpPr>
            <p:nvPr/>
          </p:nvSpPr>
          <p:spPr bwMode="auto">
            <a:xfrm rot="-5400000">
              <a:off x="4249" y="3127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7835" name="AutoShape 65"/>
          <p:cNvSpPr>
            <a:spLocks noChangeArrowheads="1"/>
          </p:cNvSpPr>
          <p:nvPr/>
        </p:nvSpPr>
        <p:spPr bwMode="auto">
          <a:xfrm rot="1952505">
            <a:off x="5994400" y="3327400"/>
            <a:ext cx="920750" cy="392113"/>
          </a:xfrm>
          <a:prstGeom prst="rightArrow">
            <a:avLst>
              <a:gd name="adj1" fmla="val 50000"/>
              <a:gd name="adj2" fmla="val 58704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6" name="AutoShape 66"/>
          <p:cNvSpPr>
            <a:spLocks noChangeArrowheads="1"/>
          </p:cNvSpPr>
          <p:nvPr/>
        </p:nvSpPr>
        <p:spPr bwMode="auto">
          <a:xfrm rot="19647495" flipH="1">
            <a:off x="2203450" y="3282950"/>
            <a:ext cx="920750" cy="392113"/>
          </a:xfrm>
          <a:prstGeom prst="rightArrow">
            <a:avLst>
              <a:gd name="adj1" fmla="val 50000"/>
              <a:gd name="adj2" fmla="val 58704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7" name="Text Box 67"/>
          <p:cNvSpPr txBox="1">
            <a:spLocks noChangeArrowheads="1"/>
          </p:cNvSpPr>
          <p:nvPr/>
        </p:nvSpPr>
        <p:spPr bwMode="auto">
          <a:xfrm>
            <a:off x="6477000" y="2895600"/>
            <a:ext cx="1892300" cy="379413"/>
          </a:xfrm>
          <a:prstGeom prst="rect">
            <a:avLst/>
          </a:prstGeom>
          <a:solidFill>
            <a:srgbClr val="FFFF9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Norton Equivalent</a:t>
            </a:r>
          </a:p>
        </p:txBody>
      </p:sp>
      <p:sp>
        <p:nvSpPr>
          <p:cNvPr id="77838" name="Text Box 68"/>
          <p:cNvSpPr txBox="1">
            <a:spLocks noChangeArrowheads="1"/>
          </p:cNvSpPr>
          <p:nvPr/>
        </p:nvSpPr>
        <p:spPr bwMode="auto">
          <a:xfrm>
            <a:off x="627063" y="2851150"/>
            <a:ext cx="2108200" cy="379413"/>
          </a:xfrm>
          <a:prstGeom prst="rect">
            <a:avLst/>
          </a:prstGeom>
          <a:solidFill>
            <a:srgbClr val="FFFF9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Th</a:t>
            </a:r>
            <a:r>
              <a:rPr lang="en-US">
                <a:cs typeface="Times New Roman" pitchFamily="18" charset="0"/>
              </a:rPr>
              <a:t>évenin</a:t>
            </a:r>
            <a:r>
              <a:rPr lang="en-US"/>
              <a:t> Equivalent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6B84A70-15D6-4BAE-BE09-AF91FA06761C}" type="slidenum">
              <a:rPr lang="en-US" smtClean="0"/>
              <a:pPr lvl="1"/>
              <a:t>39</a:t>
            </a:fld>
            <a:endParaRPr lang="en-US" smtClean="0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Equivalent Circuits</a:t>
            </a:r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714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sz="2000" b="1" u="sng" smtClean="0"/>
              <a:t>Computation of Th</a:t>
            </a:r>
            <a:r>
              <a:rPr lang="en-US" sz="2000" b="1" u="sng" smtClean="0">
                <a:cs typeface="Times New Roman" pitchFamily="18" charset="0"/>
              </a:rPr>
              <a:t>évenin and Norton Impedances</a:t>
            </a:r>
            <a:r>
              <a:rPr lang="en-US" sz="2000" smtClean="0">
                <a:cs typeface="Times New Roman" pitchFamily="18" charset="0"/>
              </a:rPr>
              <a:t>: 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1800" smtClean="0">
                <a:cs typeface="Times New Roman" pitchFamily="18" charset="0"/>
              </a:rPr>
              <a:t>Remove the load (open circuit at load terminal)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1800" smtClean="0">
                <a:cs typeface="Times New Roman" pitchFamily="18" charset="0"/>
              </a:rPr>
              <a:t>Zero all independent sources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600" smtClean="0">
                <a:cs typeface="Times New Roman" pitchFamily="18" charset="0"/>
              </a:rPr>
              <a:t>Voltage sources 	           short circuit (</a:t>
            </a:r>
            <a:r>
              <a:rPr lang="en-US" sz="1600" b="1" smtClean="0">
                <a:cs typeface="Times New Roman" pitchFamily="18" charset="0"/>
              </a:rPr>
              <a:t>v</a:t>
            </a:r>
            <a:r>
              <a:rPr lang="en-US" sz="1600" smtClean="0">
                <a:cs typeface="Times New Roman" pitchFamily="18" charset="0"/>
              </a:rPr>
              <a:t>  = 0)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600" smtClean="0">
                <a:cs typeface="Times New Roman" pitchFamily="18" charset="0"/>
              </a:rPr>
              <a:t>Current sources	           open circuit (</a:t>
            </a:r>
            <a:r>
              <a:rPr lang="en-US" sz="1600" b="1" i="1" smtClean="0">
                <a:cs typeface="Times New Roman" pitchFamily="18" charset="0"/>
              </a:rPr>
              <a:t>i</a:t>
            </a:r>
            <a:r>
              <a:rPr lang="en-US" sz="1600" smtClean="0">
                <a:cs typeface="Times New Roman" pitchFamily="18" charset="0"/>
              </a:rPr>
              <a:t> = 0)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1800" smtClean="0">
                <a:cs typeface="Times New Roman" pitchFamily="18" charset="0"/>
              </a:rPr>
              <a:t>Compute equivalent impedance </a:t>
            </a:r>
            <a:r>
              <a:rPr lang="en-US" sz="1800" b="1" smtClean="0">
                <a:cs typeface="Times New Roman" pitchFamily="18" charset="0"/>
              </a:rPr>
              <a:t>across load terminals</a:t>
            </a:r>
            <a:r>
              <a:rPr lang="en-US" sz="1800" smtClean="0">
                <a:cs typeface="Times New Roman" pitchFamily="18" charset="0"/>
              </a:rPr>
              <a:t> (with load removed)</a:t>
            </a:r>
          </a:p>
        </p:txBody>
      </p:sp>
      <p:sp>
        <p:nvSpPr>
          <p:cNvPr id="78855" name="Line 4"/>
          <p:cNvSpPr>
            <a:spLocks noChangeShapeType="1"/>
          </p:cNvSpPr>
          <p:nvPr/>
        </p:nvSpPr>
        <p:spPr bwMode="auto">
          <a:xfrm>
            <a:off x="3286125" y="2333625"/>
            <a:ext cx="457200" cy="0"/>
          </a:xfrm>
          <a:prstGeom prst="line">
            <a:avLst/>
          </a:prstGeom>
          <a:noFill/>
          <a:ln w="12700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8856" name="Line 5"/>
          <p:cNvSpPr>
            <a:spLocks noChangeShapeType="1"/>
          </p:cNvSpPr>
          <p:nvPr/>
        </p:nvSpPr>
        <p:spPr bwMode="auto">
          <a:xfrm>
            <a:off x="3276600" y="2571750"/>
            <a:ext cx="457200" cy="0"/>
          </a:xfrm>
          <a:prstGeom prst="line">
            <a:avLst/>
          </a:prstGeom>
          <a:noFill/>
          <a:ln w="12700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8857" name="Text Box 6"/>
          <p:cNvSpPr txBox="1">
            <a:spLocks noChangeArrowheads="1"/>
          </p:cNvSpPr>
          <p:nvPr/>
        </p:nvSpPr>
        <p:spPr bwMode="auto">
          <a:xfrm>
            <a:off x="2413000" y="5895975"/>
            <a:ext cx="429260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NB</a:t>
            </a:r>
            <a:r>
              <a:rPr lang="en-US"/>
              <a:t>: same procedure as equivalent resistance</a:t>
            </a:r>
          </a:p>
        </p:txBody>
      </p:sp>
      <p:sp>
        <p:nvSpPr>
          <p:cNvPr id="78858" name="Text Box 7"/>
          <p:cNvSpPr txBox="1">
            <a:spLocks noChangeArrowheads="1"/>
          </p:cNvSpPr>
          <p:nvPr/>
        </p:nvSpPr>
        <p:spPr bwMode="auto">
          <a:xfrm>
            <a:off x="3756025" y="4305300"/>
            <a:ext cx="6667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 Z</a:t>
            </a:r>
            <a:r>
              <a:rPr lang="en-US" b="1" baseline="-25000"/>
              <a:t>L</a:t>
            </a:r>
            <a:r>
              <a:rPr lang="en-US" b="1"/>
              <a:t>  </a:t>
            </a:r>
          </a:p>
        </p:txBody>
      </p:sp>
      <p:grpSp>
        <p:nvGrpSpPr>
          <p:cNvPr id="78859" name="Group 8"/>
          <p:cNvGrpSpPr>
            <a:grpSpLocks/>
          </p:cNvGrpSpPr>
          <p:nvPr/>
        </p:nvGrpSpPr>
        <p:grpSpPr bwMode="auto">
          <a:xfrm>
            <a:off x="76200" y="3243263"/>
            <a:ext cx="3843338" cy="2471737"/>
            <a:chOff x="48" y="2043"/>
            <a:chExt cx="2421" cy="1557"/>
          </a:xfrm>
        </p:grpSpPr>
        <p:sp>
          <p:nvSpPr>
            <p:cNvPr id="78893" name="Oval 9"/>
            <p:cNvSpPr>
              <a:spLocks noChangeArrowheads="1"/>
            </p:cNvSpPr>
            <p:nvPr/>
          </p:nvSpPr>
          <p:spPr bwMode="auto">
            <a:xfrm>
              <a:off x="1352" y="233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8894" name="AutoShape 10"/>
            <p:cNvCxnSpPr>
              <a:cxnSpLocks noChangeShapeType="1"/>
              <a:stCxn id="78900" idx="2"/>
              <a:endCxn id="78907" idx="4"/>
            </p:cNvCxnSpPr>
            <p:nvPr/>
          </p:nvCxnSpPr>
          <p:spPr bwMode="auto">
            <a:xfrm rot="10800000">
              <a:off x="532" y="2925"/>
              <a:ext cx="820" cy="4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8895" name="AutoShape 11"/>
            <p:cNvCxnSpPr>
              <a:cxnSpLocks noChangeShapeType="1"/>
              <a:stCxn id="78893" idx="4"/>
              <a:endCxn id="78918" idx="3"/>
            </p:cNvCxnSpPr>
            <p:nvPr/>
          </p:nvCxnSpPr>
          <p:spPr bwMode="auto">
            <a:xfrm>
              <a:off x="1394" y="2407"/>
              <a:ext cx="0" cy="29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8896" name="AutoShape 12"/>
            <p:cNvCxnSpPr>
              <a:cxnSpLocks noChangeShapeType="1"/>
              <a:stCxn id="78893" idx="2"/>
              <a:endCxn id="78916" idx="3"/>
            </p:cNvCxnSpPr>
            <p:nvPr/>
          </p:nvCxnSpPr>
          <p:spPr bwMode="auto">
            <a:xfrm flipH="1">
              <a:off x="1129" y="2369"/>
              <a:ext cx="223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8897" name="Group 13"/>
            <p:cNvGrpSpPr>
              <a:grpSpLocks/>
            </p:cNvGrpSpPr>
            <p:nvPr/>
          </p:nvGrpSpPr>
          <p:grpSpPr bwMode="auto">
            <a:xfrm>
              <a:off x="1249" y="3504"/>
              <a:ext cx="288" cy="96"/>
              <a:chOff x="1392" y="3552"/>
              <a:chExt cx="288" cy="96"/>
            </a:xfrm>
          </p:grpSpPr>
          <p:sp>
            <p:nvSpPr>
              <p:cNvPr id="78927" name="Line 14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28" name="Line 15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29" name="Line 16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8898" name="Line 17"/>
            <p:cNvSpPr>
              <a:spLocks noChangeShapeType="1"/>
            </p:cNvSpPr>
            <p:nvPr/>
          </p:nvSpPr>
          <p:spPr bwMode="auto">
            <a:xfrm flipV="1">
              <a:off x="1396" y="333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99" name="Oval 18"/>
            <p:cNvSpPr>
              <a:spLocks noChangeArrowheads="1"/>
            </p:cNvSpPr>
            <p:nvPr/>
          </p:nvSpPr>
          <p:spPr bwMode="auto">
            <a:xfrm>
              <a:off x="2089" y="232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0" name="Oval 19"/>
            <p:cNvSpPr>
              <a:spLocks noChangeArrowheads="1"/>
            </p:cNvSpPr>
            <p:nvPr/>
          </p:nvSpPr>
          <p:spPr bwMode="auto">
            <a:xfrm>
              <a:off x="1352" y="329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1" name="Text Box 20"/>
            <p:cNvSpPr txBox="1">
              <a:spLocks noChangeArrowheads="1"/>
            </p:cNvSpPr>
            <p:nvPr/>
          </p:nvSpPr>
          <p:spPr bwMode="auto">
            <a:xfrm>
              <a:off x="797" y="2044"/>
              <a:ext cx="2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1</a:t>
              </a:r>
            </a:p>
          </p:txBody>
        </p:sp>
        <p:cxnSp>
          <p:nvCxnSpPr>
            <p:cNvPr id="78902" name="AutoShape 21"/>
            <p:cNvCxnSpPr>
              <a:cxnSpLocks noChangeShapeType="1"/>
              <a:stCxn id="78900" idx="0"/>
              <a:endCxn id="78918" idx="1"/>
            </p:cNvCxnSpPr>
            <p:nvPr/>
          </p:nvCxnSpPr>
          <p:spPr bwMode="auto">
            <a:xfrm flipV="1">
              <a:off x="1394" y="3015"/>
              <a:ext cx="0" cy="27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8903" name="Oval 22"/>
            <p:cNvSpPr>
              <a:spLocks noChangeArrowheads="1"/>
            </p:cNvSpPr>
            <p:nvPr/>
          </p:nvSpPr>
          <p:spPr bwMode="auto">
            <a:xfrm>
              <a:off x="2093" y="3293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8904" name="AutoShape 23"/>
            <p:cNvCxnSpPr>
              <a:cxnSpLocks noChangeShapeType="1"/>
              <a:stCxn id="78899" idx="2"/>
              <a:endCxn id="78917" idx="3"/>
            </p:cNvCxnSpPr>
            <p:nvPr/>
          </p:nvCxnSpPr>
          <p:spPr bwMode="auto">
            <a:xfrm flipH="1" flipV="1">
              <a:off x="1951" y="2366"/>
              <a:ext cx="13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8905" name="AutoShape 24"/>
            <p:cNvCxnSpPr>
              <a:cxnSpLocks noChangeShapeType="1"/>
              <a:stCxn id="78893" idx="6"/>
              <a:endCxn id="78917" idx="1"/>
            </p:cNvCxnSpPr>
            <p:nvPr/>
          </p:nvCxnSpPr>
          <p:spPr bwMode="auto">
            <a:xfrm flipV="1">
              <a:off x="1435" y="2366"/>
              <a:ext cx="207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8906" name="Text Box 25"/>
            <p:cNvSpPr txBox="1">
              <a:spLocks noChangeArrowheads="1"/>
            </p:cNvSpPr>
            <p:nvPr/>
          </p:nvSpPr>
          <p:spPr bwMode="auto">
            <a:xfrm>
              <a:off x="48" y="2649"/>
              <a:ext cx="531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r>
                <a:rPr lang="en-US" sz="2000" b="1"/>
                <a:t>(j</a:t>
              </a:r>
              <a:r>
                <a:rPr lang="el-GR" b="1"/>
                <a:t>ω</a:t>
              </a:r>
              <a:r>
                <a:rPr lang="en-US" b="1"/>
                <a:t>)</a:t>
              </a:r>
              <a:endParaRPr lang="en-US" sz="2000" b="1" baseline="-25000"/>
            </a:p>
            <a:p>
              <a:endParaRPr lang="en-US" sz="2000"/>
            </a:p>
          </p:txBody>
        </p:sp>
        <p:sp>
          <p:nvSpPr>
            <p:cNvPr id="78907" name="Oval 26"/>
            <p:cNvSpPr>
              <a:spLocks noChangeArrowheads="1"/>
            </p:cNvSpPr>
            <p:nvPr/>
          </p:nvSpPr>
          <p:spPr bwMode="auto">
            <a:xfrm>
              <a:off x="366" y="261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8" name="Text Box 27"/>
            <p:cNvSpPr txBox="1">
              <a:spLocks noChangeArrowheads="1"/>
            </p:cNvSpPr>
            <p:nvPr/>
          </p:nvSpPr>
          <p:spPr bwMode="auto">
            <a:xfrm>
              <a:off x="475" y="259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78909" name="Text Box 28"/>
            <p:cNvSpPr txBox="1">
              <a:spLocks noChangeArrowheads="1"/>
            </p:cNvSpPr>
            <p:nvPr/>
          </p:nvSpPr>
          <p:spPr bwMode="auto">
            <a:xfrm>
              <a:off x="472" y="265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78910" name="Text Box 29"/>
            <p:cNvSpPr txBox="1">
              <a:spLocks noChangeArrowheads="1"/>
            </p:cNvSpPr>
            <p:nvPr/>
          </p:nvSpPr>
          <p:spPr bwMode="auto">
            <a:xfrm>
              <a:off x="433" y="2565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cxnSp>
          <p:nvCxnSpPr>
            <p:cNvPr id="78911" name="AutoShape 30"/>
            <p:cNvCxnSpPr>
              <a:cxnSpLocks noChangeShapeType="1"/>
              <a:stCxn id="78910" idx="0"/>
              <a:endCxn id="78916" idx="1"/>
            </p:cNvCxnSpPr>
            <p:nvPr/>
          </p:nvCxnSpPr>
          <p:spPr bwMode="auto">
            <a:xfrm rot="-5400000">
              <a:off x="579" y="2325"/>
              <a:ext cx="193" cy="28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8912" name="AutoShape 31"/>
            <p:cNvCxnSpPr>
              <a:cxnSpLocks noChangeShapeType="1"/>
              <a:stCxn id="78903" idx="6"/>
              <a:endCxn id="78919" idx="1"/>
            </p:cNvCxnSpPr>
            <p:nvPr/>
          </p:nvCxnSpPr>
          <p:spPr bwMode="auto">
            <a:xfrm flipV="1">
              <a:off x="2176" y="2985"/>
              <a:ext cx="198" cy="34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8913" name="AutoShape 32"/>
            <p:cNvCxnSpPr>
              <a:cxnSpLocks noChangeShapeType="1"/>
              <a:stCxn id="78899" idx="6"/>
              <a:endCxn id="78919" idx="3"/>
            </p:cNvCxnSpPr>
            <p:nvPr/>
          </p:nvCxnSpPr>
          <p:spPr bwMode="auto">
            <a:xfrm>
              <a:off x="2172" y="2368"/>
              <a:ext cx="202" cy="30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8914" name="Text Box 33"/>
            <p:cNvSpPr txBox="1">
              <a:spLocks noChangeArrowheads="1"/>
            </p:cNvSpPr>
            <p:nvPr/>
          </p:nvSpPr>
          <p:spPr bwMode="auto">
            <a:xfrm>
              <a:off x="1575" y="2043"/>
              <a:ext cx="4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 Z</a:t>
              </a:r>
              <a:r>
                <a:rPr lang="en-US" b="1" baseline="-25000"/>
                <a:t>3</a:t>
              </a:r>
              <a:r>
                <a:rPr lang="en-US" b="1"/>
                <a:t>  </a:t>
              </a:r>
            </a:p>
          </p:txBody>
        </p:sp>
        <p:sp>
          <p:nvSpPr>
            <p:cNvPr id="78915" name="Text Box 34"/>
            <p:cNvSpPr txBox="1">
              <a:spLocks noChangeArrowheads="1"/>
            </p:cNvSpPr>
            <p:nvPr/>
          </p:nvSpPr>
          <p:spPr bwMode="auto">
            <a:xfrm>
              <a:off x="1076" y="2565"/>
              <a:ext cx="26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Z</a:t>
              </a:r>
              <a:r>
                <a:rPr lang="en-US" b="1" baseline="-25000"/>
                <a:t>2</a:t>
              </a:r>
            </a:p>
            <a:p>
              <a:endParaRPr lang="en-US" b="1"/>
            </a:p>
          </p:txBody>
        </p:sp>
        <p:sp>
          <p:nvSpPr>
            <p:cNvPr id="78916" name="Rectangle 35"/>
            <p:cNvSpPr>
              <a:spLocks noChangeArrowheads="1"/>
            </p:cNvSpPr>
            <p:nvPr/>
          </p:nvSpPr>
          <p:spPr bwMode="auto">
            <a:xfrm>
              <a:off x="820" y="2276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17" name="Rectangle 36"/>
            <p:cNvSpPr>
              <a:spLocks noChangeArrowheads="1"/>
            </p:cNvSpPr>
            <p:nvPr/>
          </p:nvSpPr>
          <p:spPr bwMode="auto">
            <a:xfrm>
              <a:off x="1642" y="2270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18" name="Rectangle 37"/>
            <p:cNvSpPr>
              <a:spLocks noChangeArrowheads="1"/>
            </p:cNvSpPr>
            <p:nvPr/>
          </p:nvSpPr>
          <p:spPr bwMode="auto">
            <a:xfrm rot="-5400000">
              <a:off x="1238" y="2764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19" name="Rectangle 38"/>
            <p:cNvSpPr>
              <a:spLocks noChangeArrowheads="1"/>
            </p:cNvSpPr>
            <p:nvPr/>
          </p:nvSpPr>
          <p:spPr bwMode="auto">
            <a:xfrm rot="-5400000">
              <a:off x="2218" y="2734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20" name="Rectangle 39"/>
            <p:cNvSpPr>
              <a:spLocks noChangeArrowheads="1"/>
            </p:cNvSpPr>
            <p:nvPr/>
          </p:nvSpPr>
          <p:spPr bwMode="auto">
            <a:xfrm>
              <a:off x="1687" y="3237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8921" name="AutoShape 40"/>
            <p:cNvCxnSpPr>
              <a:cxnSpLocks noChangeShapeType="1"/>
              <a:stCxn id="78900" idx="6"/>
              <a:endCxn id="78920" idx="1"/>
            </p:cNvCxnSpPr>
            <p:nvPr/>
          </p:nvCxnSpPr>
          <p:spPr bwMode="auto">
            <a:xfrm>
              <a:off x="1435" y="3332"/>
              <a:ext cx="25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8922" name="AutoShape 41"/>
            <p:cNvCxnSpPr>
              <a:cxnSpLocks noChangeShapeType="1"/>
              <a:stCxn id="78920" idx="3"/>
              <a:endCxn id="78903" idx="2"/>
            </p:cNvCxnSpPr>
            <p:nvPr/>
          </p:nvCxnSpPr>
          <p:spPr bwMode="auto">
            <a:xfrm flipV="1">
              <a:off x="1996" y="3332"/>
              <a:ext cx="9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8923" name="Text Box 42"/>
            <p:cNvSpPr txBox="1">
              <a:spLocks noChangeArrowheads="1"/>
            </p:cNvSpPr>
            <p:nvPr/>
          </p:nvSpPr>
          <p:spPr bwMode="auto">
            <a:xfrm>
              <a:off x="1642" y="3006"/>
              <a:ext cx="4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 Z</a:t>
              </a:r>
              <a:r>
                <a:rPr lang="en-US" b="1" baseline="-25000"/>
                <a:t>4</a:t>
              </a:r>
              <a:r>
                <a:rPr lang="en-US" b="1"/>
                <a:t>  </a:t>
              </a:r>
            </a:p>
          </p:txBody>
        </p:sp>
        <p:sp>
          <p:nvSpPr>
            <p:cNvPr id="78924" name="Text Box 43"/>
            <p:cNvSpPr txBox="1">
              <a:spLocks noChangeArrowheads="1"/>
            </p:cNvSpPr>
            <p:nvPr/>
          </p:nvSpPr>
          <p:spPr bwMode="auto">
            <a:xfrm>
              <a:off x="2094" y="2108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78925" name="Text Box 44"/>
            <p:cNvSpPr txBox="1">
              <a:spLocks noChangeArrowheads="1"/>
            </p:cNvSpPr>
            <p:nvPr/>
          </p:nvSpPr>
          <p:spPr bwMode="auto">
            <a:xfrm>
              <a:off x="2112" y="3312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78926" name="Line 45"/>
            <p:cNvSpPr>
              <a:spLocks noChangeShapeType="1"/>
            </p:cNvSpPr>
            <p:nvPr/>
          </p:nvSpPr>
          <p:spPr bwMode="auto">
            <a:xfrm>
              <a:off x="2136" y="2108"/>
              <a:ext cx="0" cy="1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8860" name="Group 46"/>
          <p:cNvGrpSpPr>
            <a:grpSpLocks/>
          </p:cNvGrpSpPr>
          <p:nvPr/>
        </p:nvGrpSpPr>
        <p:grpSpPr bwMode="auto">
          <a:xfrm>
            <a:off x="5592763" y="3276600"/>
            <a:ext cx="2987675" cy="2471738"/>
            <a:chOff x="3523" y="2064"/>
            <a:chExt cx="1882" cy="1557"/>
          </a:xfrm>
        </p:grpSpPr>
        <p:sp>
          <p:nvSpPr>
            <p:cNvPr id="78862" name="Oval 47"/>
            <p:cNvSpPr>
              <a:spLocks noChangeArrowheads="1"/>
            </p:cNvSpPr>
            <p:nvPr/>
          </p:nvSpPr>
          <p:spPr bwMode="auto">
            <a:xfrm>
              <a:off x="4403" y="235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8863" name="AutoShape 48"/>
            <p:cNvCxnSpPr>
              <a:cxnSpLocks noChangeShapeType="1"/>
              <a:stCxn id="78869" idx="2"/>
              <a:endCxn id="78879" idx="1"/>
            </p:cNvCxnSpPr>
            <p:nvPr/>
          </p:nvCxnSpPr>
          <p:spPr bwMode="auto">
            <a:xfrm rot="10800000">
              <a:off x="3871" y="2393"/>
              <a:ext cx="532" cy="960"/>
            </a:xfrm>
            <a:prstGeom prst="bentConnector3">
              <a:avLst>
                <a:gd name="adj1" fmla="val 161838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8864" name="AutoShape 49"/>
            <p:cNvCxnSpPr>
              <a:cxnSpLocks noChangeShapeType="1"/>
              <a:stCxn id="78862" idx="4"/>
              <a:endCxn id="78881" idx="3"/>
            </p:cNvCxnSpPr>
            <p:nvPr/>
          </p:nvCxnSpPr>
          <p:spPr bwMode="auto">
            <a:xfrm>
              <a:off x="4445" y="2428"/>
              <a:ext cx="0" cy="29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8865" name="AutoShape 50"/>
            <p:cNvCxnSpPr>
              <a:cxnSpLocks noChangeShapeType="1"/>
              <a:stCxn id="78862" idx="2"/>
              <a:endCxn id="78879" idx="3"/>
            </p:cNvCxnSpPr>
            <p:nvPr/>
          </p:nvCxnSpPr>
          <p:spPr bwMode="auto">
            <a:xfrm flipH="1">
              <a:off x="4180" y="2390"/>
              <a:ext cx="223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8866" name="Group 51"/>
            <p:cNvGrpSpPr>
              <a:grpSpLocks/>
            </p:cNvGrpSpPr>
            <p:nvPr/>
          </p:nvGrpSpPr>
          <p:grpSpPr bwMode="auto">
            <a:xfrm>
              <a:off x="4300" y="3525"/>
              <a:ext cx="288" cy="96"/>
              <a:chOff x="1392" y="3552"/>
              <a:chExt cx="288" cy="96"/>
            </a:xfrm>
          </p:grpSpPr>
          <p:sp>
            <p:nvSpPr>
              <p:cNvPr id="78890" name="Line 52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91" name="Line 53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92" name="Line 54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8867" name="Line 55"/>
            <p:cNvSpPr>
              <a:spLocks noChangeShapeType="1"/>
            </p:cNvSpPr>
            <p:nvPr/>
          </p:nvSpPr>
          <p:spPr bwMode="auto">
            <a:xfrm flipV="1">
              <a:off x="4447" y="3353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68" name="Oval 56"/>
            <p:cNvSpPr>
              <a:spLocks noChangeArrowheads="1"/>
            </p:cNvSpPr>
            <p:nvPr/>
          </p:nvSpPr>
          <p:spPr bwMode="auto">
            <a:xfrm>
              <a:off x="5140" y="235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9" name="Oval 57"/>
            <p:cNvSpPr>
              <a:spLocks noChangeArrowheads="1"/>
            </p:cNvSpPr>
            <p:nvPr/>
          </p:nvSpPr>
          <p:spPr bwMode="auto">
            <a:xfrm>
              <a:off x="4403" y="331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0" name="Text Box 58"/>
            <p:cNvSpPr txBox="1">
              <a:spLocks noChangeArrowheads="1"/>
            </p:cNvSpPr>
            <p:nvPr/>
          </p:nvSpPr>
          <p:spPr bwMode="auto">
            <a:xfrm>
              <a:off x="3848" y="2065"/>
              <a:ext cx="2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1</a:t>
              </a:r>
            </a:p>
          </p:txBody>
        </p:sp>
        <p:cxnSp>
          <p:nvCxnSpPr>
            <p:cNvPr id="78871" name="AutoShape 59"/>
            <p:cNvCxnSpPr>
              <a:cxnSpLocks noChangeShapeType="1"/>
              <a:stCxn id="78869" idx="0"/>
              <a:endCxn id="78881" idx="1"/>
            </p:cNvCxnSpPr>
            <p:nvPr/>
          </p:nvCxnSpPr>
          <p:spPr bwMode="auto">
            <a:xfrm flipV="1">
              <a:off x="4445" y="3036"/>
              <a:ext cx="0" cy="27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8872" name="Oval 60"/>
            <p:cNvSpPr>
              <a:spLocks noChangeArrowheads="1"/>
            </p:cNvSpPr>
            <p:nvPr/>
          </p:nvSpPr>
          <p:spPr bwMode="auto">
            <a:xfrm>
              <a:off x="5144" y="331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8873" name="AutoShape 61"/>
            <p:cNvCxnSpPr>
              <a:cxnSpLocks noChangeShapeType="1"/>
              <a:stCxn id="78868" idx="2"/>
              <a:endCxn id="78880" idx="3"/>
            </p:cNvCxnSpPr>
            <p:nvPr/>
          </p:nvCxnSpPr>
          <p:spPr bwMode="auto">
            <a:xfrm flipH="1" flipV="1">
              <a:off x="5002" y="2387"/>
              <a:ext cx="13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8874" name="AutoShape 62"/>
            <p:cNvCxnSpPr>
              <a:cxnSpLocks noChangeShapeType="1"/>
              <a:stCxn id="78862" idx="6"/>
              <a:endCxn id="78880" idx="1"/>
            </p:cNvCxnSpPr>
            <p:nvPr/>
          </p:nvCxnSpPr>
          <p:spPr bwMode="auto">
            <a:xfrm flipV="1">
              <a:off x="4486" y="2387"/>
              <a:ext cx="207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8875" name="Text Box 63"/>
            <p:cNvSpPr txBox="1">
              <a:spLocks noChangeArrowheads="1"/>
            </p:cNvSpPr>
            <p:nvPr/>
          </p:nvSpPr>
          <p:spPr bwMode="auto">
            <a:xfrm>
              <a:off x="3526" y="2618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78876" name="Text Box 64"/>
            <p:cNvSpPr txBox="1">
              <a:spLocks noChangeArrowheads="1"/>
            </p:cNvSpPr>
            <p:nvPr/>
          </p:nvSpPr>
          <p:spPr bwMode="auto">
            <a:xfrm>
              <a:off x="3523" y="268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78877" name="Text Box 65"/>
            <p:cNvSpPr txBox="1">
              <a:spLocks noChangeArrowheads="1"/>
            </p:cNvSpPr>
            <p:nvPr/>
          </p:nvSpPr>
          <p:spPr bwMode="auto">
            <a:xfrm>
              <a:off x="4626" y="2064"/>
              <a:ext cx="4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 Z</a:t>
              </a:r>
              <a:r>
                <a:rPr lang="en-US" b="1" baseline="-25000"/>
                <a:t>3</a:t>
              </a:r>
              <a:r>
                <a:rPr lang="en-US" b="1"/>
                <a:t>  </a:t>
              </a:r>
            </a:p>
          </p:txBody>
        </p:sp>
        <p:sp>
          <p:nvSpPr>
            <p:cNvPr id="78878" name="Text Box 66"/>
            <p:cNvSpPr txBox="1">
              <a:spLocks noChangeArrowheads="1"/>
            </p:cNvSpPr>
            <p:nvPr/>
          </p:nvSpPr>
          <p:spPr bwMode="auto">
            <a:xfrm>
              <a:off x="4127" y="2586"/>
              <a:ext cx="26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Z</a:t>
              </a:r>
              <a:r>
                <a:rPr lang="en-US" b="1" baseline="-25000"/>
                <a:t>2</a:t>
              </a:r>
            </a:p>
            <a:p>
              <a:endParaRPr lang="en-US" b="1"/>
            </a:p>
          </p:txBody>
        </p:sp>
        <p:sp>
          <p:nvSpPr>
            <p:cNvPr id="78879" name="Rectangle 67"/>
            <p:cNvSpPr>
              <a:spLocks noChangeArrowheads="1"/>
            </p:cNvSpPr>
            <p:nvPr/>
          </p:nvSpPr>
          <p:spPr bwMode="auto">
            <a:xfrm>
              <a:off x="3871" y="2297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0" name="Rectangle 68"/>
            <p:cNvSpPr>
              <a:spLocks noChangeArrowheads="1"/>
            </p:cNvSpPr>
            <p:nvPr/>
          </p:nvSpPr>
          <p:spPr bwMode="auto">
            <a:xfrm>
              <a:off x="4693" y="2291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1" name="Rectangle 69"/>
            <p:cNvSpPr>
              <a:spLocks noChangeArrowheads="1"/>
            </p:cNvSpPr>
            <p:nvPr/>
          </p:nvSpPr>
          <p:spPr bwMode="auto">
            <a:xfrm rot="-5400000">
              <a:off x="4289" y="2785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2" name="Rectangle 70"/>
            <p:cNvSpPr>
              <a:spLocks noChangeArrowheads="1"/>
            </p:cNvSpPr>
            <p:nvPr/>
          </p:nvSpPr>
          <p:spPr bwMode="auto">
            <a:xfrm>
              <a:off x="4738" y="3258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8883" name="AutoShape 71"/>
            <p:cNvCxnSpPr>
              <a:cxnSpLocks noChangeShapeType="1"/>
              <a:stCxn id="78869" idx="6"/>
              <a:endCxn id="78882" idx="1"/>
            </p:cNvCxnSpPr>
            <p:nvPr/>
          </p:nvCxnSpPr>
          <p:spPr bwMode="auto">
            <a:xfrm>
              <a:off x="4486" y="3353"/>
              <a:ext cx="25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8884" name="AutoShape 72"/>
            <p:cNvCxnSpPr>
              <a:cxnSpLocks noChangeShapeType="1"/>
              <a:stCxn id="78882" idx="3"/>
              <a:endCxn id="78872" idx="2"/>
            </p:cNvCxnSpPr>
            <p:nvPr/>
          </p:nvCxnSpPr>
          <p:spPr bwMode="auto">
            <a:xfrm flipV="1">
              <a:off x="5047" y="3353"/>
              <a:ext cx="9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8885" name="Text Box 73"/>
            <p:cNvSpPr txBox="1">
              <a:spLocks noChangeArrowheads="1"/>
            </p:cNvSpPr>
            <p:nvPr/>
          </p:nvSpPr>
          <p:spPr bwMode="auto">
            <a:xfrm>
              <a:off x="4693" y="3027"/>
              <a:ext cx="4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 Z</a:t>
              </a:r>
              <a:r>
                <a:rPr lang="en-US" b="1" baseline="-25000"/>
                <a:t>4</a:t>
              </a:r>
              <a:r>
                <a:rPr lang="en-US" b="1"/>
                <a:t>  </a:t>
              </a:r>
            </a:p>
          </p:txBody>
        </p:sp>
        <p:sp>
          <p:nvSpPr>
            <p:cNvPr id="78886" name="Text Box 74"/>
            <p:cNvSpPr txBox="1">
              <a:spLocks noChangeArrowheads="1"/>
            </p:cNvSpPr>
            <p:nvPr/>
          </p:nvSpPr>
          <p:spPr bwMode="auto">
            <a:xfrm>
              <a:off x="5145" y="2129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78887" name="Text Box 75"/>
            <p:cNvSpPr txBox="1">
              <a:spLocks noChangeArrowheads="1"/>
            </p:cNvSpPr>
            <p:nvPr/>
          </p:nvSpPr>
          <p:spPr bwMode="auto">
            <a:xfrm>
              <a:off x="5163" y="3333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78888" name="Line 76"/>
            <p:cNvSpPr>
              <a:spLocks noChangeShapeType="1"/>
            </p:cNvSpPr>
            <p:nvPr/>
          </p:nvSpPr>
          <p:spPr bwMode="auto">
            <a:xfrm flipH="1">
              <a:off x="5047" y="2849"/>
              <a:ext cx="3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89" name="Text Box 77"/>
            <p:cNvSpPr txBox="1">
              <a:spLocks noChangeArrowheads="1"/>
            </p:cNvSpPr>
            <p:nvPr/>
          </p:nvSpPr>
          <p:spPr bwMode="auto">
            <a:xfrm>
              <a:off x="5129" y="2601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Z</a:t>
              </a:r>
              <a:r>
                <a:rPr lang="en-US" b="1" baseline="-25000"/>
                <a:t>T</a:t>
              </a:r>
            </a:p>
          </p:txBody>
        </p:sp>
      </p:grpSp>
      <p:sp>
        <p:nvSpPr>
          <p:cNvPr id="78861" name="AutoShape 78"/>
          <p:cNvSpPr>
            <a:spLocks noChangeArrowheads="1"/>
          </p:cNvSpPr>
          <p:nvPr/>
        </p:nvSpPr>
        <p:spPr bwMode="auto">
          <a:xfrm>
            <a:off x="4498975" y="4294188"/>
            <a:ext cx="682625" cy="349250"/>
          </a:xfrm>
          <a:prstGeom prst="rightArrow">
            <a:avLst>
              <a:gd name="adj1" fmla="val 50000"/>
              <a:gd name="adj2" fmla="val 48864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D5B3EA2-4996-49C9-A2E8-93FB4FC11195}" type="slidenum">
              <a:rPr lang="en-US" smtClean="0"/>
              <a:pPr lvl="1"/>
              <a:t>4</a:t>
            </a:fld>
            <a:endParaRPr lang="en-US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2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468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12 – 16 November (Monday – Friday)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Chapters 4 – 6 and 8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15 questions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12 multiple choice (answer on bubble sheet!)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1 point each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3 long answer (show your work!)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4 or 5 points each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Closed book!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One 3x5 card allowed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Calculators allowed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No time limit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Study lecture slides and homework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B83ECAE-0C67-49EA-8670-36DE5F9C8B85}" type="slidenum">
              <a:rPr lang="en-US" smtClean="0"/>
              <a:pPr lvl="1"/>
              <a:t>40</a:t>
            </a:fld>
            <a:endParaRPr lang="en-US" smtClean="0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Equivalent Circuits</a:t>
            </a:r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8669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000" b="1" u="sng" smtClean="0"/>
              <a:t>Computing </a:t>
            </a:r>
            <a:r>
              <a:rPr lang="en-US" sz="2000" b="1" u="sng" smtClean="0">
                <a:cs typeface="Times New Roman" pitchFamily="18" charset="0"/>
              </a:rPr>
              <a:t>Thévenin voltage</a:t>
            </a:r>
            <a:r>
              <a:rPr lang="en-US" sz="2000" smtClean="0">
                <a:cs typeface="Times New Roman" pitchFamily="18" charset="0"/>
              </a:rPr>
              <a:t>: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1800" smtClean="0">
                <a:cs typeface="Times New Roman" pitchFamily="18" charset="0"/>
              </a:rPr>
              <a:t>Remove the load (open circuit at load terminals)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1800" smtClean="0">
                <a:cs typeface="Times New Roman" pitchFamily="18" charset="0"/>
              </a:rPr>
              <a:t>Define the open-circuit voltage (</a:t>
            </a:r>
            <a:r>
              <a:rPr lang="en-US" sz="1800" b="1" smtClean="0">
                <a:cs typeface="Times New Roman" pitchFamily="18" charset="0"/>
              </a:rPr>
              <a:t>V</a:t>
            </a:r>
            <a:r>
              <a:rPr lang="en-US" sz="1800" b="1" baseline="-25000" smtClean="0">
                <a:cs typeface="Times New Roman" pitchFamily="18" charset="0"/>
              </a:rPr>
              <a:t>oc</a:t>
            </a:r>
            <a:r>
              <a:rPr lang="en-US" sz="1800" smtClean="0">
                <a:cs typeface="Times New Roman" pitchFamily="18" charset="0"/>
              </a:rPr>
              <a:t>) across the load terminals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1800" smtClean="0">
                <a:cs typeface="Times New Roman" pitchFamily="18" charset="0"/>
              </a:rPr>
              <a:t>Chose a network analysis method to find </a:t>
            </a:r>
            <a:r>
              <a:rPr lang="en-US" sz="1800" b="1" smtClean="0">
                <a:cs typeface="Times New Roman" pitchFamily="18" charset="0"/>
              </a:rPr>
              <a:t>V</a:t>
            </a:r>
            <a:r>
              <a:rPr lang="en-US" sz="1800" b="1" baseline="-25000" smtClean="0">
                <a:cs typeface="Times New Roman" pitchFamily="18" charset="0"/>
              </a:rPr>
              <a:t>oc 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600" smtClean="0">
                <a:cs typeface="Times New Roman" pitchFamily="18" charset="0"/>
              </a:rPr>
              <a:t>node, mesh, superposition, etc.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1800" smtClean="0">
                <a:cs typeface="Times New Roman" pitchFamily="18" charset="0"/>
              </a:rPr>
              <a:t>Thévenin voltage </a:t>
            </a:r>
            <a:r>
              <a:rPr lang="en-US" sz="1800" b="1" smtClean="0">
                <a:cs typeface="Times New Roman" pitchFamily="18" charset="0"/>
              </a:rPr>
              <a:t>V</a:t>
            </a:r>
            <a:r>
              <a:rPr lang="en-US" sz="1800" b="1" baseline="-25000" smtClean="0">
                <a:cs typeface="Times New Roman" pitchFamily="18" charset="0"/>
              </a:rPr>
              <a:t>T</a:t>
            </a:r>
            <a:r>
              <a:rPr lang="en-US" sz="1800" smtClean="0">
                <a:cs typeface="Times New Roman" pitchFamily="18" charset="0"/>
              </a:rPr>
              <a:t> = </a:t>
            </a:r>
            <a:r>
              <a:rPr lang="en-US" sz="1800" b="1" smtClean="0">
                <a:cs typeface="Times New Roman" pitchFamily="18" charset="0"/>
              </a:rPr>
              <a:t>V</a:t>
            </a:r>
            <a:r>
              <a:rPr lang="en-US" sz="1800" b="1" baseline="-25000" smtClean="0">
                <a:cs typeface="Times New Roman" pitchFamily="18" charset="0"/>
              </a:rPr>
              <a:t>oc</a:t>
            </a:r>
          </a:p>
        </p:txBody>
      </p:sp>
      <p:grpSp>
        <p:nvGrpSpPr>
          <p:cNvPr id="79879" name="Group 4"/>
          <p:cNvGrpSpPr>
            <a:grpSpLocks/>
          </p:cNvGrpSpPr>
          <p:nvPr/>
        </p:nvGrpSpPr>
        <p:grpSpPr bwMode="auto">
          <a:xfrm>
            <a:off x="76200" y="3471863"/>
            <a:ext cx="3843338" cy="2471737"/>
            <a:chOff x="48" y="2043"/>
            <a:chExt cx="2421" cy="1557"/>
          </a:xfrm>
        </p:grpSpPr>
        <p:sp>
          <p:nvSpPr>
            <p:cNvPr id="79917" name="Oval 5"/>
            <p:cNvSpPr>
              <a:spLocks noChangeArrowheads="1"/>
            </p:cNvSpPr>
            <p:nvPr/>
          </p:nvSpPr>
          <p:spPr bwMode="auto">
            <a:xfrm>
              <a:off x="1352" y="233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9918" name="AutoShape 6"/>
            <p:cNvCxnSpPr>
              <a:cxnSpLocks noChangeShapeType="1"/>
              <a:stCxn id="79924" idx="2"/>
              <a:endCxn id="79931" idx="4"/>
            </p:cNvCxnSpPr>
            <p:nvPr/>
          </p:nvCxnSpPr>
          <p:spPr bwMode="auto">
            <a:xfrm rot="10800000">
              <a:off x="532" y="2925"/>
              <a:ext cx="820" cy="4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9919" name="AutoShape 7"/>
            <p:cNvCxnSpPr>
              <a:cxnSpLocks noChangeShapeType="1"/>
              <a:stCxn id="79917" idx="4"/>
              <a:endCxn id="79942" idx="3"/>
            </p:cNvCxnSpPr>
            <p:nvPr/>
          </p:nvCxnSpPr>
          <p:spPr bwMode="auto">
            <a:xfrm>
              <a:off x="1394" y="2407"/>
              <a:ext cx="0" cy="29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9920" name="AutoShape 8"/>
            <p:cNvCxnSpPr>
              <a:cxnSpLocks noChangeShapeType="1"/>
              <a:stCxn id="79917" idx="2"/>
              <a:endCxn id="79940" idx="3"/>
            </p:cNvCxnSpPr>
            <p:nvPr/>
          </p:nvCxnSpPr>
          <p:spPr bwMode="auto">
            <a:xfrm flipH="1">
              <a:off x="1129" y="2369"/>
              <a:ext cx="223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9921" name="Group 9"/>
            <p:cNvGrpSpPr>
              <a:grpSpLocks/>
            </p:cNvGrpSpPr>
            <p:nvPr/>
          </p:nvGrpSpPr>
          <p:grpSpPr bwMode="auto">
            <a:xfrm>
              <a:off x="1249" y="3504"/>
              <a:ext cx="288" cy="96"/>
              <a:chOff x="1392" y="3552"/>
              <a:chExt cx="288" cy="96"/>
            </a:xfrm>
          </p:grpSpPr>
          <p:sp>
            <p:nvSpPr>
              <p:cNvPr id="79951" name="Line 10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52" name="Line 11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53" name="Line 12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9922" name="Line 13"/>
            <p:cNvSpPr>
              <a:spLocks noChangeShapeType="1"/>
            </p:cNvSpPr>
            <p:nvPr/>
          </p:nvSpPr>
          <p:spPr bwMode="auto">
            <a:xfrm flipV="1">
              <a:off x="1396" y="333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923" name="Oval 14"/>
            <p:cNvSpPr>
              <a:spLocks noChangeArrowheads="1"/>
            </p:cNvSpPr>
            <p:nvPr/>
          </p:nvSpPr>
          <p:spPr bwMode="auto">
            <a:xfrm>
              <a:off x="2089" y="232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4" name="Oval 15"/>
            <p:cNvSpPr>
              <a:spLocks noChangeArrowheads="1"/>
            </p:cNvSpPr>
            <p:nvPr/>
          </p:nvSpPr>
          <p:spPr bwMode="auto">
            <a:xfrm>
              <a:off x="1352" y="329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5" name="Text Box 16"/>
            <p:cNvSpPr txBox="1">
              <a:spLocks noChangeArrowheads="1"/>
            </p:cNvSpPr>
            <p:nvPr/>
          </p:nvSpPr>
          <p:spPr bwMode="auto">
            <a:xfrm>
              <a:off x="797" y="2044"/>
              <a:ext cx="2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1</a:t>
              </a:r>
            </a:p>
          </p:txBody>
        </p:sp>
        <p:cxnSp>
          <p:nvCxnSpPr>
            <p:cNvPr id="79926" name="AutoShape 17"/>
            <p:cNvCxnSpPr>
              <a:cxnSpLocks noChangeShapeType="1"/>
              <a:stCxn id="79924" idx="0"/>
              <a:endCxn id="79942" idx="1"/>
            </p:cNvCxnSpPr>
            <p:nvPr/>
          </p:nvCxnSpPr>
          <p:spPr bwMode="auto">
            <a:xfrm flipV="1">
              <a:off x="1394" y="3015"/>
              <a:ext cx="0" cy="27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9927" name="Oval 18"/>
            <p:cNvSpPr>
              <a:spLocks noChangeArrowheads="1"/>
            </p:cNvSpPr>
            <p:nvPr/>
          </p:nvSpPr>
          <p:spPr bwMode="auto">
            <a:xfrm>
              <a:off x="2093" y="3293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9928" name="AutoShape 19"/>
            <p:cNvCxnSpPr>
              <a:cxnSpLocks noChangeShapeType="1"/>
              <a:stCxn id="79923" idx="2"/>
              <a:endCxn id="79941" idx="3"/>
            </p:cNvCxnSpPr>
            <p:nvPr/>
          </p:nvCxnSpPr>
          <p:spPr bwMode="auto">
            <a:xfrm flipH="1" flipV="1">
              <a:off x="1951" y="2366"/>
              <a:ext cx="13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9929" name="AutoShape 20"/>
            <p:cNvCxnSpPr>
              <a:cxnSpLocks noChangeShapeType="1"/>
              <a:stCxn id="79917" idx="6"/>
              <a:endCxn id="79941" idx="1"/>
            </p:cNvCxnSpPr>
            <p:nvPr/>
          </p:nvCxnSpPr>
          <p:spPr bwMode="auto">
            <a:xfrm flipV="1">
              <a:off x="1435" y="2366"/>
              <a:ext cx="207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9930" name="Text Box 21"/>
            <p:cNvSpPr txBox="1">
              <a:spLocks noChangeArrowheads="1"/>
            </p:cNvSpPr>
            <p:nvPr/>
          </p:nvSpPr>
          <p:spPr bwMode="auto">
            <a:xfrm>
              <a:off x="48" y="2649"/>
              <a:ext cx="531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r>
                <a:rPr lang="en-US" sz="2000" b="1"/>
                <a:t>(j</a:t>
              </a:r>
              <a:r>
                <a:rPr lang="el-GR" b="1"/>
                <a:t>ω</a:t>
              </a:r>
              <a:r>
                <a:rPr lang="en-US" b="1"/>
                <a:t>)</a:t>
              </a:r>
              <a:endParaRPr lang="en-US" sz="2000" b="1" baseline="-25000"/>
            </a:p>
            <a:p>
              <a:endParaRPr lang="en-US" sz="2000"/>
            </a:p>
          </p:txBody>
        </p:sp>
        <p:sp>
          <p:nvSpPr>
            <p:cNvPr id="79931" name="Oval 22"/>
            <p:cNvSpPr>
              <a:spLocks noChangeArrowheads="1"/>
            </p:cNvSpPr>
            <p:nvPr/>
          </p:nvSpPr>
          <p:spPr bwMode="auto">
            <a:xfrm>
              <a:off x="366" y="261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2" name="Text Box 23"/>
            <p:cNvSpPr txBox="1">
              <a:spLocks noChangeArrowheads="1"/>
            </p:cNvSpPr>
            <p:nvPr/>
          </p:nvSpPr>
          <p:spPr bwMode="auto">
            <a:xfrm>
              <a:off x="475" y="259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79933" name="Text Box 24"/>
            <p:cNvSpPr txBox="1">
              <a:spLocks noChangeArrowheads="1"/>
            </p:cNvSpPr>
            <p:nvPr/>
          </p:nvSpPr>
          <p:spPr bwMode="auto">
            <a:xfrm>
              <a:off x="472" y="265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79934" name="Text Box 25"/>
            <p:cNvSpPr txBox="1">
              <a:spLocks noChangeArrowheads="1"/>
            </p:cNvSpPr>
            <p:nvPr/>
          </p:nvSpPr>
          <p:spPr bwMode="auto">
            <a:xfrm>
              <a:off x="433" y="2565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cxnSp>
          <p:nvCxnSpPr>
            <p:cNvPr id="79935" name="AutoShape 26"/>
            <p:cNvCxnSpPr>
              <a:cxnSpLocks noChangeShapeType="1"/>
              <a:stCxn id="79934" idx="0"/>
              <a:endCxn id="79940" idx="1"/>
            </p:cNvCxnSpPr>
            <p:nvPr/>
          </p:nvCxnSpPr>
          <p:spPr bwMode="auto">
            <a:xfrm rot="-5400000">
              <a:off x="579" y="2325"/>
              <a:ext cx="193" cy="28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9936" name="AutoShape 27"/>
            <p:cNvCxnSpPr>
              <a:cxnSpLocks noChangeShapeType="1"/>
              <a:stCxn id="79927" idx="6"/>
              <a:endCxn id="79943" idx="1"/>
            </p:cNvCxnSpPr>
            <p:nvPr/>
          </p:nvCxnSpPr>
          <p:spPr bwMode="auto">
            <a:xfrm flipV="1">
              <a:off x="2176" y="2985"/>
              <a:ext cx="198" cy="34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9937" name="AutoShape 28"/>
            <p:cNvCxnSpPr>
              <a:cxnSpLocks noChangeShapeType="1"/>
              <a:stCxn id="79923" idx="6"/>
              <a:endCxn id="79943" idx="3"/>
            </p:cNvCxnSpPr>
            <p:nvPr/>
          </p:nvCxnSpPr>
          <p:spPr bwMode="auto">
            <a:xfrm>
              <a:off x="2172" y="2368"/>
              <a:ext cx="202" cy="30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9938" name="Text Box 29"/>
            <p:cNvSpPr txBox="1">
              <a:spLocks noChangeArrowheads="1"/>
            </p:cNvSpPr>
            <p:nvPr/>
          </p:nvSpPr>
          <p:spPr bwMode="auto">
            <a:xfrm>
              <a:off x="1575" y="2043"/>
              <a:ext cx="4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 Z</a:t>
              </a:r>
              <a:r>
                <a:rPr lang="en-US" b="1" baseline="-25000"/>
                <a:t>3</a:t>
              </a:r>
              <a:r>
                <a:rPr lang="en-US" b="1"/>
                <a:t>  </a:t>
              </a:r>
            </a:p>
          </p:txBody>
        </p:sp>
        <p:sp>
          <p:nvSpPr>
            <p:cNvPr id="79939" name="Text Box 30"/>
            <p:cNvSpPr txBox="1">
              <a:spLocks noChangeArrowheads="1"/>
            </p:cNvSpPr>
            <p:nvPr/>
          </p:nvSpPr>
          <p:spPr bwMode="auto">
            <a:xfrm>
              <a:off x="1076" y="2565"/>
              <a:ext cx="26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Z</a:t>
              </a:r>
              <a:r>
                <a:rPr lang="en-US" b="1" baseline="-25000"/>
                <a:t>2</a:t>
              </a:r>
            </a:p>
            <a:p>
              <a:endParaRPr lang="en-US" b="1"/>
            </a:p>
          </p:txBody>
        </p:sp>
        <p:sp>
          <p:nvSpPr>
            <p:cNvPr id="79940" name="Rectangle 31"/>
            <p:cNvSpPr>
              <a:spLocks noChangeArrowheads="1"/>
            </p:cNvSpPr>
            <p:nvPr/>
          </p:nvSpPr>
          <p:spPr bwMode="auto">
            <a:xfrm>
              <a:off x="820" y="2276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1" name="Rectangle 32"/>
            <p:cNvSpPr>
              <a:spLocks noChangeArrowheads="1"/>
            </p:cNvSpPr>
            <p:nvPr/>
          </p:nvSpPr>
          <p:spPr bwMode="auto">
            <a:xfrm>
              <a:off x="1642" y="2270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2" name="Rectangle 33"/>
            <p:cNvSpPr>
              <a:spLocks noChangeArrowheads="1"/>
            </p:cNvSpPr>
            <p:nvPr/>
          </p:nvSpPr>
          <p:spPr bwMode="auto">
            <a:xfrm rot="-5400000">
              <a:off x="1238" y="2764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3" name="Rectangle 34"/>
            <p:cNvSpPr>
              <a:spLocks noChangeArrowheads="1"/>
            </p:cNvSpPr>
            <p:nvPr/>
          </p:nvSpPr>
          <p:spPr bwMode="auto">
            <a:xfrm rot="-5400000">
              <a:off x="2218" y="2734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4" name="Rectangle 35"/>
            <p:cNvSpPr>
              <a:spLocks noChangeArrowheads="1"/>
            </p:cNvSpPr>
            <p:nvPr/>
          </p:nvSpPr>
          <p:spPr bwMode="auto">
            <a:xfrm>
              <a:off x="1687" y="3237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9945" name="AutoShape 36"/>
            <p:cNvCxnSpPr>
              <a:cxnSpLocks noChangeShapeType="1"/>
              <a:stCxn id="79924" idx="6"/>
              <a:endCxn id="79944" idx="1"/>
            </p:cNvCxnSpPr>
            <p:nvPr/>
          </p:nvCxnSpPr>
          <p:spPr bwMode="auto">
            <a:xfrm>
              <a:off x="1435" y="3332"/>
              <a:ext cx="25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9946" name="AutoShape 37"/>
            <p:cNvCxnSpPr>
              <a:cxnSpLocks noChangeShapeType="1"/>
              <a:stCxn id="79944" idx="3"/>
              <a:endCxn id="79927" idx="2"/>
            </p:cNvCxnSpPr>
            <p:nvPr/>
          </p:nvCxnSpPr>
          <p:spPr bwMode="auto">
            <a:xfrm flipV="1">
              <a:off x="1996" y="3332"/>
              <a:ext cx="9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9947" name="Text Box 38"/>
            <p:cNvSpPr txBox="1">
              <a:spLocks noChangeArrowheads="1"/>
            </p:cNvSpPr>
            <p:nvPr/>
          </p:nvSpPr>
          <p:spPr bwMode="auto">
            <a:xfrm>
              <a:off x="1642" y="3006"/>
              <a:ext cx="4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 Z</a:t>
              </a:r>
              <a:r>
                <a:rPr lang="en-US" b="1" baseline="-25000"/>
                <a:t>4</a:t>
              </a:r>
              <a:r>
                <a:rPr lang="en-US" b="1"/>
                <a:t>  </a:t>
              </a:r>
            </a:p>
          </p:txBody>
        </p:sp>
        <p:sp>
          <p:nvSpPr>
            <p:cNvPr id="79948" name="Text Box 39"/>
            <p:cNvSpPr txBox="1">
              <a:spLocks noChangeArrowheads="1"/>
            </p:cNvSpPr>
            <p:nvPr/>
          </p:nvSpPr>
          <p:spPr bwMode="auto">
            <a:xfrm>
              <a:off x="2094" y="2108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79949" name="Text Box 40"/>
            <p:cNvSpPr txBox="1">
              <a:spLocks noChangeArrowheads="1"/>
            </p:cNvSpPr>
            <p:nvPr/>
          </p:nvSpPr>
          <p:spPr bwMode="auto">
            <a:xfrm>
              <a:off x="2112" y="3312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79950" name="Line 41"/>
            <p:cNvSpPr>
              <a:spLocks noChangeShapeType="1"/>
            </p:cNvSpPr>
            <p:nvPr/>
          </p:nvSpPr>
          <p:spPr bwMode="auto">
            <a:xfrm>
              <a:off x="2136" y="2108"/>
              <a:ext cx="0" cy="1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9880" name="Group 42"/>
          <p:cNvGrpSpPr>
            <a:grpSpLocks/>
          </p:cNvGrpSpPr>
          <p:nvPr/>
        </p:nvGrpSpPr>
        <p:grpSpPr bwMode="auto">
          <a:xfrm>
            <a:off x="4800600" y="3471863"/>
            <a:ext cx="3587750" cy="2471737"/>
            <a:chOff x="3024" y="2130"/>
            <a:chExt cx="2260" cy="1557"/>
          </a:xfrm>
        </p:grpSpPr>
        <p:sp>
          <p:nvSpPr>
            <p:cNvPr id="79883" name="Oval 43"/>
            <p:cNvSpPr>
              <a:spLocks noChangeArrowheads="1"/>
            </p:cNvSpPr>
            <p:nvPr/>
          </p:nvSpPr>
          <p:spPr bwMode="auto">
            <a:xfrm>
              <a:off x="4328" y="241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9884" name="AutoShape 44"/>
            <p:cNvCxnSpPr>
              <a:cxnSpLocks noChangeShapeType="1"/>
              <a:stCxn id="79890" idx="2"/>
              <a:endCxn id="79897" idx="4"/>
            </p:cNvCxnSpPr>
            <p:nvPr/>
          </p:nvCxnSpPr>
          <p:spPr bwMode="auto">
            <a:xfrm rot="10800000">
              <a:off x="3508" y="3012"/>
              <a:ext cx="820" cy="4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9885" name="AutoShape 45"/>
            <p:cNvCxnSpPr>
              <a:cxnSpLocks noChangeShapeType="1"/>
              <a:stCxn id="79883" idx="4"/>
              <a:endCxn id="79906" idx="3"/>
            </p:cNvCxnSpPr>
            <p:nvPr/>
          </p:nvCxnSpPr>
          <p:spPr bwMode="auto">
            <a:xfrm>
              <a:off x="4370" y="2494"/>
              <a:ext cx="0" cy="29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9886" name="AutoShape 46"/>
            <p:cNvCxnSpPr>
              <a:cxnSpLocks noChangeShapeType="1"/>
              <a:stCxn id="79883" idx="2"/>
              <a:endCxn id="79904" idx="3"/>
            </p:cNvCxnSpPr>
            <p:nvPr/>
          </p:nvCxnSpPr>
          <p:spPr bwMode="auto">
            <a:xfrm flipH="1">
              <a:off x="4105" y="2456"/>
              <a:ext cx="223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9887" name="Group 47"/>
            <p:cNvGrpSpPr>
              <a:grpSpLocks/>
            </p:cNvGrpSpPr>
            <p:nvPr/>
          </p:nvGrpSpPr>
          <p:grpSpPr bwMode="auto">
            <a:xfrm>
              <a:off x="4225" y="3591"/>
              <a:ext cx="288" cy="96"/>
              <a:chOff x="1392" y="3552"/>
              <a:chExt cx="288" cy="96"/>
            </a:xfrm>
          </p:grpSpPr>
          <p:sp>
            <p:nvSpPr>
              <p:cNvPr id="79914" name="Line 48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15" name="Line 49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16" name="Line 50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9888" name="Line 51"/>
            <p:cNvSpPr>
              <a:spLocks noChangeShapeType="1"/>
            </p:cNvSpPr>
            <p:nvPr/>
          </p:nvSpPr>
          <p:spPr bwMode="auto">
            <a:xfrm flipV="1">
              <a:off x="4372" y="341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889" name="Oval 52"/>
            <p:cNvSpPr>
              <a:spLocks noChangeArrowheads="1"/>
            </p:cNvSpPr>
            <p:nvPr/>
          </p:nvSpPr>
          <p:spPr bwMode="auto">
            <a:xfrm>
              <a:off x="5065" y="241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0" name="Oval 53"/>
            <p:cNvSpPr>
              <a:spLocks noChangeArrowheads="1"/>
            </p:cNvSpPr>
            <p:nvPr/>
          </p:nvSpPr>
          <p:spPr bwMode="auto">
            <a:xfrm>
              <a:off x="4328" y="338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1" name="Text Box 54"/>
            <p:cNvSpPr txBox="1">
              <a:spLocks noChangeArrowheads="1"/>
            </p:cNvSpPr>
            <p:nvPr/>
          </p:nvSpPr>
          <p:spPr bwMode="auto">
            <a:xfrm>
              <a:off x="3773" y="2131"/>
              <a:ext cx="2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1</a:t>
              </a:r>
            </a:p>
          </p:txBody>
        </p:sp>
        <p:cxnSp>
          <p:nvCxnSpPr>
            <p:cNvPr id="79892" name="AutoShape 55"/>
            <p:cNvCxnSpPr>
              <a:cxnSpLocks noChangeShapeType="1"/>
              <a:stCxn id="79890" idx="0"/>
              <a:endCxn id="79906" idx="1"/>
            </p:cNvCxnSpPr>
            <p:nvPr/>
          </p:nvCxnSpPr>
          <p:spPr bwMode="auto">
            <a:xfrm flipV="1">
              <a:off x="4370" y="3102"/>
              <a:ext cx="0" cy="27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9893" name="Oval 56"/>
            <p:cNvSpPr>
              <a:spLocks noChangeArrowheads="1"/>
            </p:cNvSpPr>
            <p:nvPr/>
          </p:nvSpPr>
          <p:spPr bwMode="auto">
            <a:xfrm>
              <a:off x="5069" y="338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9894" name="AutoShape 57"/>
            <p:cNvCxnSpPr>
              <a:cxnSpLocks noChangeShapeType="1"/>
              <a:stCxn id="79889" idx="2"/>
              <a:endCxn id="79905" idx="3"/>
            </p:cNvCxnSpPr>
            <p:nvPr/>
          </p:nvCxnSpPr>
          <p:spPr bwMode="auto">
            <a:xfrm flipH="1" flipV="1">
              <a:off x="4927" y="2453"/>
              <a:ext cx="13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9895" name="AutoShape 58"/>
            <p:cNvCxnSpPr>
              <a:cxnSpLocks noChangeShapeType="1"/>
              <a:stCxn id="79883" idx="6"/>
              <a:endCxn id="79905" idx="1"/>
            </p:cNvCxnSpPr>
            <p:nvPr/>
          </p:nvCxnSpPr>
          <p:spPr bwMode="auto">
            <a:xfrm flipV="1">
              <a:off x="4411" y="2453"/>
              <a:ext cx="207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9896" name="Text Box 59"/>
            <p:cNvSpPr txBox="1">
              <a:spLocks noChangeArrowheads="1"/>
            </p:cNvSpPr>
            <p:nvPr/>
          </p:nvSpPr>
          <p:spPr bwMode="auto">
            <a:xfrm>
              <a:off x="3024" y="2736"/>
              <a:ext cx="531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r>
                <a:rPr lang="en-US" sz="2000" b="1"/>
                <a:t>(j</a:t>
              </a:r>
              <a:r>
                <a:rPr lang="el-GR" b="1"/>
                <a:t>ω</a:t>
              </a:r>
              <a:r>
                <a:rPr lang="en-US" b="1"/>
                <a:t>)</a:t>
              </a:r>
              <a:endParaRPr lang="en-US" sz="2000" b="1" baseline="-25000"/>
            </a:p>
            <a:p>
              <a:endParaRPr lang="en-US" sz="2000"/>
            </a:p>
          </p:txBody>
        </p:sp>
        <p:sp>
          <p:nvSpPr>
            <p:cNvPr id="79897" name="Oval 60"/>
            <p:cNvSpPr>
              <a:spLocks noChangeArrowheads="1"/>
            </p:cNvSpPr>
            <p:nvPr/>
          </p:nvSpPr>
          <p:spPr bwMode="auto">
            <a:xfrm>
              <a:off x="3342" y="2702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8" name="Text Box 61"/>
            <p:cNvSpPr txBox="1">
              <a:spLocks noChangeArrowheads="1"/>
            </p:cNvSpPr>
            <p:nvPr/>
          </p:nvSpPr>
          <p:spPr bwMode="auto">
            <a:xfrm>
              <a:off x="3451" y="2684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79899" name="Text Box 62"/>
            <p:cNvSpPr txBox="1">
              <a:spLocks noChangeArrowheads="1"/>
            </p:cNvSpPr>
            <p:nvPr/>
          </p:nvSpPr>
          <p:spPr bwMode="auto">
            <a:xfrm>
              <a:off x="3448" y="2746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79900" name="Text Box 63"/>
            <p:cNvSpPr txBox="1">
              <a:spLocks noChangeArrowheads="1"/>
            </p:cNvSpPr>
            <p:nvPr/>
          </p:nvSpPr>
          <p:spPr bwMode="auto">
            <a:xfrm>
              <a:off x="3409" y="2652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cxnSp>
          <p:nvCxnSpPr>
            <p:cNvPr id="79901" name="AutoShape 64"/>
            <p:cNvCxnSpPr>
              <a:cxnSpLocks noChangeShapeType="1"/>
              <a:stCxn id="79900" idx="0"/>
              <a:endCxn id="79904" idx="1"/>
            </p:cNvCxnSpPr>
            <p:nvPr/>
          </p:nvCxnSpPr>
          <p:spPr bwMode="auto">
            <a:xfrm rot="-5400000">
              <a:off x="3555" y="2412"/>
              <a:ext cx="193" cy="28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9902" name="Text Box 65"/>
            <p:cNvSpPr txBox="1">
              <a:spLocks noChangeArrowheads="1"/>
            </p:cNvSpPr>
            <p:nvPr/>
          </p:nvSpPr>
          <p:spPr bwMode="auto">
            <a:xfrm>
              <a:off x="4551" y="2130"/>
              <a:ext cx="4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 Z</a:t>
              </a:r>
              <a:r>
                <a:rPr lang="en-US" b="1" baseline="-25000"/>
                <a:t>3</a:t>
              </a:r>
              <a:r>
                <a:rPr lang="en-US" b="1"/>
                <a:t>  </a:t>
              </a:r>
            </a:p>
          </p:txBody>
        </p:sp>
        <p:sp>
          <p:nvSpPr>
            <p:cNvPr id="79903" name="Text Box 66"/>
            <p:cNvSpPr txBox="1">
              <a:spLocks noChangeArrowheads="1"/>
            </p:cNvSpPr>
            <p:nvPr/>
          </p:nvSpPr>
          <p:spPr bwMode="auto">
            <a:xfrm>
              <a:off x="4052" y="2652"/>
              <a:ext cx="26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Z</a:t>
              </a:r>
              <a:r>
                <a:rPr lang="en-US" b="1" baseline="-25000"/>
                <a:t>2</a:t>
              </a:r>
            </a:p>
            <a:p>
              <a:endParaRPr lang="en-US" b="1"/>
            </a:p>
          </p:txBody>
        </p:sp>
        <p:sp>
          <p:nvSpPr>
            <p:cNvPr id="79904" name="Rectangle 67"/>
            <p:cNvSpPr>
              <a:spLocks noChangeArrowheads="1"/>
            </p:cNvSpPr>
            <p:nvPr/>
          </p:nvSpPr>
          <p:spPr bwMode="auto">
            <a:xfrm>
              <a:off x="3796" y="2363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5" name="Rectangle 68"/>
            <p:cNvSpPr>
              <a:spLocks noChangeArrowheads="1"/>
            </p:cNvSpPr>
            <p:nvPr/>
          </p:nvSpPr>
          <p:spPr bwMode="auto">
            <a:xfrm>
              <a:off x="4618" y="2357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6" name="Rectangle 69"/>
            <p:cNvSpPr>
              <a:spLocks noChangeArrowheads="1"/>
            </p:cNvSpPr>
            <p:nvPr/>
          </p:nvSpPr>
          <p:spPr bwMode="auto">
            <a:xfrm rot="-5400000">
              <a:off x="4214" y="2851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7" name="Rectangle 70"/>
            <p:cNvSpPr>
              <a:spLocks noChangeArrowheads="1"/>
            </p:cNvSpPr>
            <p:nvPr/>
          </p:nvSpPr>
          <p:spPr bwMode="auto">
            <a:xfrm>
              <a:off x="4663" y="3324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9908" name="AutoShape 71"/>
            <p:cNvCxnSpPr>
              <a:cxnSpLocks noChangeShapeType="1"/>
              <a:stCxn id="79890" idx="6"/>
              <a:endCxn id="79907" idx="1"/>
            </p:cNvCxnSpPr>
            <p:nvPr/>
          </p:nvCxnSpPr>
          <p:spPr bwMode="auto">
            <a:xfrm>
              <a:off x="4411" y="3419"/>
              <a:ext cx="25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9909" name="AutoShape 72"/>
            <p:cNvCxnSpPr>
              <a:cxnSpLocks noChangeShapeType="1"/>
              <a:stCxn id="79907" idx="3"/>
              <a:endCxn id="79893" idx="2"/>
            </p:cNvCxnSpPr>
            <p:nvPr/>
          </p:nvCxnSpPr>
          <p:spPr bwMode="auto">
            <a:xfrm flipV="1">
              <a:off x="4972" y="3419"/>
              <a:ext cx="9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9910" name="Text Box 73"/>
            <p:cNvSpPr txBox="1">
              <a:spLocks noChangeArrowheads="1"/>
            </p:cNvSpPr>
            <p:nvPr/>
          </p:nvSpPr>
          <p:spPr bwMode="auto">
            <a:xfrm>
              <a:off x="4618" y="3093"/>
              <a:ext cx="4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 Z</a:t>
              </a:r>
              <a:r>
                <a:rPr lang="en-US" b="1" baseline="-25000"/>
                <a:t>4</a:t>
              </a:r>
              <a:r>
                <a:rPr lang="en-US" b="1"/>
                <a:t>  </a:t>
              </a:r>
            </a:p>
          </p:txBody>
        </p:sp>
        <p:sp>
          <p:nvSpPr>
            <p:cNvPr id="79911" name="Text Box 74"/>
            <p:cNvSpPr txBox="1">
              <a:spLocks noChangeArrowheads="1"/>
            </p:cNvSpPr>
            <p:nvPr/>
          </p:nvSpPr>
          <p:spPr bwMode="auto">
            <a:xfrm>
              <a:off x="5070" y="2195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79912" name="Text Box 75"/>
            <p:cNvSpPr txBox="1">
              <a:spLocks noChangeArrowheads="1"/>
            </p:cNvSpPr>
            <p:nvPr/>
          </p:nvSpPr>
          <p:spPr bwMode="auto">
            <a:xfrm>
              <a:off x="5088" y="3399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79913" name="Text Box 76"/>
            <p:cNvSpPr txBox="1">
              <a:spLocks noChangeArrowheads="1"/>
            </p:cNvSpPr>
            <p:nvPr/>
          </p:nvSpPr>
          <p:spPr bwMode="auto">
            <a:xfrm>
              <a:off x="4996" y="2639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T</a:t>
              </a:r>
            </a:p>
            <a:p>
              <a:r>
                <a:rPr lang="en-US" b="1"/>
                <a:t>–</a:t>
              </a:r>
            </a:p>
          </p:txBody>
        </p:sp>
      </p:grpSp>
      <p:sp>
        <p:nvSpPr>
          <p:cNvPr id="79881" name="Text Box 77"/>
          <p:cNvSpPr txBox="1">
            <a:spLocks noChangeArrowheads="1"/>
          </p:cNvSpPr>
          <p:nvPr/>
        </p:nvSpPr>
        <p:spPr bwMode="auto">
          <a:xfrm>
            <a:off x="2438400" y="5895975"/>
            <a:ext cx="429260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NB</a:t>
            </a:r>
            <a:r>
              <a:rPr lang="en-US"/>
              <a:t>: same procedure as equivalent resistance</a:t>
            </a:r>
          </a:p>
        </p:txBody>
      </p:sp>
      <p:sp>
        <p:nvSpPr>
          <p:cNvPr id="79882" name="AutoShape 78"/>
          <p:cNvSpPr>
            <a:spLocks noChangeArrowheads="1"/>
          </p:cNvSpPr>
          <p:nvPr/>
        </p:nvSpPr>
        <p:spPr bwMode="auto">
          <a:xfrm>
            <a:off x="4267200" y="4294188"/>
            <a:ext cx="682625" cy="349250"/>
          </a:xfrm>
          <a:prstGeom prst="rightArrow">
            <a:avLst>
              <a:gd name="adj1" fmla="val 50000"/>
              <a:gd name="adj2" fmla="val 48864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08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D28BA09-7209-4B1A-BE0B-1E3C0A602076}" type="slidenum">
              <a:rPr lang="en-US" smtClean="0"/>
              <a:pPr lvl="1"/>
              <a:t>41</a:t>
            </a:fld>
            <a:endParaRPr lang="en-US" smtClean="0"/>
          </a:p>
        </p:txBody>
      </p:sp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Equivalent Circuits</a:t>
            </a:r>
          </a:p>
        </p:txBody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714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000" b="1" u="sng" smtClean="0"/>
              <a:t>Computing Norton</a:t>
            </a:r>
            <a:r>
              <a:rPr lang="en-US" sz="2000" b="1" u="sng" smtClean="0">
                <a:cs typeface="Times New Roman" pitchFamily="18" charset="0"/>
              </a:rPr>
              <a:t> current</a:t>
            </a:r>
            <a:r>
              <a:rPr lang="en-US" sz="2000" smtClean="0">
                <a:cs typeface="Times New Roman" pitchFamily="18" charset="0"/>
              </a:rPr>
              <a:t>: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1800" smtClean="0">
                <a:cs typeface="Times New Roman" pitchFamily="18" charset="0"/>
              </a:rPr>
              <a:t>Replace the load with a short circuit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1800" smtClean="0">
                <a:cs typeface="Times New Roman" pitchFamily="18" charset="0"/>
              </a:rPr>
              <a:t>Define the short-circuit current (</a:t>
            </a:r>
            <a:r>
              <a:rPr lang="en-US" sz="1800" b="1" i="1" smtClean="0">
                <a:cs typeface="Times New Roman" pitchFamily="18" charset="0"/>
              </a:rPr>
              <a:t>I</a:t>
            </a:r>
            <a:r>
              <a:rPr lang="en-US" sz="1800" b="1" i="1" baseline="-25000" smtClean="0">
                <a:cs typeface="Times New Roman" pitchFamily="18" charset="0"/>
              </a:rPr>
              <a:t>sc</a:t>
            </a:r>
            <a:r>
              <a:rPr lang="en-US" sz="1800" smtClean="0">
                <a:cs typeface="Times New Roman" pitchFamily="18" charset="0"/>
              </a:rPr>
              <a:t>) across the load terminals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1800" smtClean="0">
                <a:cs typeface="Times New Roman" pitchFamily="18" charset="0"/>
              </a:rPr>
              <a:t>Chose a network analysis method to find </a:t>
            </a:r>
            <a:r>
              <a:rPr lang="en-US" sz="1800" b="1" i="1" smtClean="0">
                <a:cs typeface="Times New Roman" pitchFamily="18" charset="0"/>
              </a:rPr>
              <a:t>I</a:t>
            </a:r>
            <a:r>
              <a:rPr lang="en-US" sz="1800" b="1" i="1" baseline="-25000" smtClean="0">
                <a:cs typeface="Times New Roman" pitchFamily="18" charset="0"/>
              </a:rPr>
              <a:t>sc</a:t>
            </a:r>
            <a:r>
              <a:rPr lang="en-US" sz="1800" b="1" baseline="-25000" smtClean="0">
                <a:cs typeface="Times New Roman" pitchFamily="18" charset="0"/>
              </a:rPr>
              <a:t> 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600" smtClean="0">
                <a:cs typeface="Times New Roman" pitchFamily="18" charset="0"/>
              </a:rPr>
              <a:t>node, mesh, superposition, etc.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1800" smtClean="0">
                <a:cs typeface="Times New Roman" pitchFamily="18" charset="0"/>
              </a:rPr>
              <a:t>Norton current </a:t>
            </a:r>
            <a:r>
              <a:rPr lang="en-US" sz="1800" b="1" i="1" smtClean="0">
                <a:cs typeface="Times New Roman" pitchFamily="18" charset="0"/>
              </a:rPr>
              <a:t>I</a:t>
            </a:r>
            <a:r>
              <a:rPr lang="en-US" sz="1800" b="1" i="1" baseline="-25000" smtClean="0">
                <a:cs typeface="Times New Roman" pitchFamily="18" charset="0"/>
              </a:rPr>
              <a:t>N</a:t>
            </a:r>
            <a:r>
              <a:rPr lang="en-US" sz="1800" smtClean="0">
                <a:cs typeface="Times New Roman" pitchFamily="18" charset="0"/>
              </a:rPr>
              <a:t> = </a:t>
            </a:r>
            <a:r>
              <a:rPr lang="en-US" sz="1800" b="1" i="1" smtClean="0">
                <a:cs typeface="Times New Roman" pitchFamily="18" charset="0"/>
              </a:rPr>
              <a:t>I</a:t>
            </a:r>
            <a:r>
              <a:rPr lang="en-US" sz="1800" b="1" i="1" baseline="-25000" smtClean="0">
                <a:cs typeface="Times New Roman" pitchFamily="18" charset="0"/>
              </a:rPr>
              <a:t>sc</a:t>
            </a:r>
          </a:p>
        </p:txBody>
      </p:sp>
      <p:grpSp>
        <p:nvGrpSpPr>
          <p:cNvPr id="80903" name="Group 4"/>
          <p:cNvGrpSpPr>
            <a:grpSpLocks/>
          </p:cNvGrpSpPr>
          <p:nvPr/>
        </p:nvGrpSpPr>
        <p:grpSpPr bwMode="auto">
          <a:xfrm>
            <a:off x="76200" y="3471863"/>
            <a:ext cx="3843338" cy="2471737"/>
            <a:chOff x="48" y="2043"/>
            <a:chExt cx="2421" cy="1557"/>
          </a:xfrm>
        </p:grpSpPr>
        <p:sp>
          <p:nvSpPr>
            <p:cNvPr id="80943" name="Oval 5"/>
            <p:cNvSpPr>
              <a:spLocks noChangeArrowheads="1"/>
            </p:cNvSpPr>
            <p:nvPr/>
          </p:nvSpPr>
          <p:spPr bwMode="auto">
            <a:xfrm>
              <a:off x="1352" y="233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0944" name="AutoShape 6"/>
            <p:cNvCxnSpPr>
              <a:cxnSpLocks noChangeShapeType="1"/>
              <a:stCxn id="80950" idx="2"/>
              <a:endCxn id="80957" idx="4"/>
            </p:cNvCxnSpPr>
            <p:nvPr/>
          </p:nvCxnSpPr>
          <p:spPr bwMode="auto">
            <a:xfrm rot="10800000">
              <a:off x="532" y="2925"/>
              <a:ext cx="820" cy="4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0945" name="AutoShape 7"/>
            <p:cNvCxnSpPr>
              <a:cxnSpLocks noChangeShapeType="1"/>
              <a:stCxn id="80943" idx="4"/>
              <a:endCxn id="80968" idx="3"/>
            </p:cNvCxnSpPr>
            <p:nvPr/>
          </p:nvCxnSpPr>
          <p:spPr bwMode="auto">
            <a:xfrm>
              <a:off x="1394" y="2407"/>
              <a:ext cx="0" cy="29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46" name="AutoShape 8"/>
            <p:cNvCxnSpPr>
              <a:cxnSpLocks noChangeShapeType="1"/>
              <a:stCxn id="80943" idx="2"/>
              <a:endCxn id="80966" idx="3"/>
            </p:cNvCxnSpPr>
            <p:nvPr/>
          </p:nvCxnSpPr>
          <p:spPr bwMode="auto">
            <a:xfrm flipH="1">
              <a:off x="1129" y="2369"/>
              <a:ext cx="223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0947" name="Group 9"/>
            <p:cNvGrpSpPr>
              <a:grpSpLocks/>
            </p:cNvGrpSpPr>
            <p:nvPr/>
          </p:nvGrpSpPr>
          <p:grpSpPr bwMode="auto">
            <a:xfrm>
              <a:off x="1249" y="3504"/>
              <a:ext cx="288" cy="96"/>
              <a:chOff x="1392" y="3552"/>
              <a:chExt cx="288" cy="96"/>
            </a:xfrm>
          </p:grpSpPr>
          <p:sp>
            <p:nvSpPr>
              <p:cNvPr id="80977" name="Line 10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78" name="Line 11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79" name="Line 12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0948" name="Line 13"/>
            <p:cNvSpPr>
              <a:spLocks noChangeShapeType="1"/>
            </p:cNvSpPr>
            <p:nvPr/>
          </p:nvSpPr>
          <p:spPr bwMode="auto">
            <a:xfrm flipV="1">
              <a:off x="1396" y="333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49" name="Oval 14"/>
            <p:cNvSpPr>
              <a:spLocks noChangeArrowheads="1"/>
            </p:cNvSpPr>
            <p:nvPr/>
          </p:nvSpPr>
          <p:spPr bwMode="auto">
            <a:xfrm>
              <a:off x="2089" y="232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0" name="Oval 15"/>
            <p:cNvSpPr>
              <a:spLocks noChangeArrowheads="1"/>
            </p:cNvSpPr>
            <p:nvPr/>
          </p:nvSpPr>
          <p:spPr bwMode="auto">
            <a:xfrm>
              <a:off x="1352" y="329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1" name="Text Box 16"/>
            <p:cNvSpPr txBox="1">
              <a:spLocks noChangeArrowheads="1"/>
            </p:cNvSpPr>
            <p:nvPr/>
          </p:nvSpPr>
          <p:spPr bwMode="auto">
            <a:xfrm>
              <a:off x="797" y="2044"/>
              <a:ext cx="2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1</a:t>
              </a:r>
            </a:p>
          </p:txBody>
        </p:sp>
        <p:cxnSp>
          <p:nvCxnSpPr>
            <p:cNvPr id="80952" name="AutoShape 17"/>
            <p:cNvCxnSpPr>
              <a:cxnSpLocks noChangeShapeType="1"/>
              <a:stCxn id="80950" idx="0"/>
              <a:endCxn id="80968" idx="1"/>
            </p:cNvCxnSpPr>
            <p:nvPr/>
          </p:nvCxnSpPr>
          <p:spPr bwMode="auto">
            <a:xfrm flipV="1">
              <a:off x="1394" y="3015"/>
              <a:ext cx="0" cy="27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0953" name="Oval 18"/>
            <p:cNvSpPr>
              <a:spLocks noChangeArrowheads="1"/>
            </p:cNvSpPr>
            <p:nvPr/>
          </p:nvSpPr>
          <p:spPr bwMode="auto">
            <a:xfrm>
              <a:off x="2093" y="3293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0954" name="AutoShape 19"/>
            <p:cNvCxnSpPr>
              <a:cxnSpLocks noChangeShapeType="1"/>
              <a:stCxn id="80949" idx="2"/>
              <a:endCxn id="80967" idx="3"/>
            </p:cNvCxnSpPr>
            <p:nvPr/>
          </p:nvCxnSpPr>
          <p:spPr bwMode="auto">
            <a:xfrm flipH="1" flipV="1">
              <a:off x="1951" y="2366"/>
              <a:ext cx="13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55" name="AutoShape 20"/>
            <p:cNvCxnSpPr>
              <a:cxnSpLocks noChangeShapeType="1"/>
              <a:stCxn id="80943" idx="6"/>
              <a:endCxn id="80967" idx="1"/>
            </p:cNvCxnSpPr>
            <p:nvPr/>
          </p:nvCxnSpPr>
          <p:spPr bwMode="auto">
            <a:xfrm flipV="1">
              <a:off x="1435" y="2366"/>
              <a:ext cx="207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0956" name="Text Box 21"/>
            <p:cNvSpPr txBox="1">
              <a:spLocks noChangeArrowheads="1"/>
            </p:cNvSpPr>
            <p:nvPr/>
          </p:nvSpPr>
          <p:spPr bwMode="auto">
            <a:xfrm>
              <a:off x="48" y="2649"/>
              <a:ext cx="531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r>
                <a:rPr lang="en-US" sz="2000" b="1"/>
                <a:t>(j</a:t>
              </a:r>
              <a:r>
                <a:rPr lang="el-GR" b="1"/>
                <a:t>ω</a:t>
              </a:r>
              <a:r>
                <a:rPr lang="en-US" b="1"/>
                <a:t>)</a:t>
              </a:r>
              <a:endParaRPr lang="en-US" sz="2000" b="1" baseline="-25000"/>
            </a:p>
            <a:p>
              <a:endParaRPr lang="en-US" sz="2000"/>
            </a:p>
          </p:txBody>
        </p:sp>
        <p:sp>
          <p:nvSpPr>
            <p:cNvPr id="80957" name="Oval 22"/>
            <p:cNvSpPr>
              <a:spLocks noChangeArrowheads="1"/>
            </p:cNvSpPr>
            <p:nvPr/>
          </p:nvSpPr>
          <p:spPr bwMode="auto">
            <a:xfrm>
              <a:off x="366" y="261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8" name="Text Box 23"/>
            <p:cNvSpPr txBox="1">
              <a:spLocks noChangeArrowheads="1"/>
            </p:cNvSpPr>
            <p:nvPr/>
          </p:nvSpPr>
          <p:spPr bwMode="auto">
            <a:xfrm>
              <a:off x="475" y="259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0959" name="Text Box 24"/>
            <p:cNvSpPr txBox="1">
              <a:spLocks noChangeArrowheads="1"/>
            </p:cNvSpPr>
            <p:nvPr/>
          </p:nvSpPr>
          <p:spPr bwMode="auto">
            <a:xfrm>
              <a:off x="472" y="265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0960" name="Text Box 25"/>
            <p:cNvSpPr txBox="1">
              <a:spLocks noChangeArrowheads="1"/>
            </p:cNvSpPr>
            <p:nvPr/>
          </p:nvSpPr>
          <p:spPr bwMode="auto">
            <a:xfrm>
              <a:off x="433" y="2565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cxnSp>
          <p:nvCxnSpPr>
            <p:cNvPr id="80961" name="AutoShape 26"/>
            <p:cNvCxnSpPr>
              <a:cxnSpLocks noChangeShapeType="1"/>
              <a:stCxn id="80960" idx="0"/>
              <a:endCxn id="80966" idx="1"/>
            </p:cNvCxnSpPr>
            <p:nvPr/>
          </p:nvCxnSpPr>
          <p:spPr bwMode="auto">
            <a:xfrm rot="-5400000">
              <a:off x="579" y="2325"/>
              <a:ext cx="193" cy="28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0962" name="AutoShape 27"/>
            <p:cNvCxnSpPr>
              <a:cxnSpLocks noChangeShapeType="1"/>
              <a:stCxn id="80953" idx="6"/>
              <a:endCxn id="80969" idx="1"/>
            </p:cNvCxnSpPr>
            <p:nvPr/>
          </p:nvCxnSpPr>
          <p:spPr bwMode="auto">
            <a:xfrm flipV="1">
              <a:off x="2176" y="2985"/>
              <a:ext cx="198" cy="34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0963" name="AutoShape 28"/>
            <p:cNvCxnSpPr>
              <a:cxnSpLocks noChangeShapeType="1"/>
              <a:stCxn id="80949" idx="6"/>
              <a:endCxn id="80969" idx="3"/>
            </p:cNvCxnSpPr>
            <p:nvPr/>
          </p:nvCxnSpPr>
          <p:spPr bwMode="auto">
            <a:xfrm>
              <a:off x="2172" y="2368"/>
              <a:ext cx="202" cy="30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0964" name="Text Box 29"/>
            <p:cNvSpPr txBox="1">
              <a:spLocks noChangeArrowheads="1"/>
            </p:cNvSpPr>
            <p:nvPr/>
          </p:nvSpPr>
          <p:spPr bwMode="auto">
            <a:xfrm>
              <a:off x="1575" y="2043"/>
              <a:ext cx="4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 Z</a:t>
              </a:r>
              <a:r>
                <a:rPr lang="en-US" b="1" baseline="-25000"/>
                <a:t>3</a:t>
              </a:r>
              <a:r>
                <a:rPr lang="en-US" b="1"/>
                <a:t>  </a:t>
              </a:r>
            </a:p>
          </p:txBody>
        </p:sp>
        <p:sp>
          <p:nvSpPr>
            <p:cNvPr id="80965" name="Text Box 30"/>
            <p:cNvSpPr txBox="1">
              <a:spLocks noChangeArrowheads="1"/>
            </p:cNvSpPr>
            <p:nvPr/>
          </p:nvSpPr>
          <p:spPr bwMode="auto">
            <a:xfrm>
              <a:off x="1076" y="2565"/>
              <a:ext cx="26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Z</a:t>
              </a:r>
              <a:r>
                <a:rPr lang="en-US" b="1" baseline="-25000"/>
                <a:t>2</a:t>
              </a:r>
            </a:p>
            <a:p>
              <a:endParaRPr lang="en-US" b="1"/>
            </a:p>
          </p:txBody>
        </p:sp>
        <p:sp>
          <p:nvSpPr>
            <p:cNvPr id="80966" name="Rectangle 31"/>
            <p:cNvSpPr>
              <a:spLocks noChangeArrowheads="1"/>
            </p:cNvSpPr>
            <p:nvPr/>
          </p:nvSpPr>
          <p:spPr bwMode="auto">
            <a:xfrm>
              <a:off x="820" y="2276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7" name="Rectangle 32"/>
            <p:cNvSpPr>
              <a:spLocks noChangeArrowheads="1"/>
            </p:cNvSpPr>
            <p:nvPr/>
          </p:nvSpPr>
          <p:spPr bwMode="auto">
            <a:xfrm>
              <a:off x="1642" y="2270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8" name="Rectangle 33"/>
            <p:cNvSpPr>
              <a:spLocks noChangeArrowheads="1"/>
            </p:cNvSpPr>
            <p:nvPr/>
          </p:nvSpPr>
          <p:spPr bwMode="auto">
            <a:xfrm rot="-5400000">
              <a:off x="1238" y="2764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9" name="Rectangle 34"/>
            <p:cNvSpPr>
              <a:spLocks noChangeArrowheads="1"/>
            </p:cNvSpPr>
            <p:nvPr/>
          </p:nvSpPr>
          <p:spPr bwMode="auto">
            <a:xfrm rot="-5400000">
              <a:off x="2218" y="2734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0" name="Rectangle 35"/>
            <p:cNvSpPr>
              <a:spLocks noChangeArrowheads="1"/>
            </p:cNvSpPr>
            <p:nvPr/>
          </p:nvSpPr>
          <p:spPr bwMode="auto">
            <a:xfrm>
              <a:off x="1687" y="3237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0971" name="AutoShape 36"/>
            <p:cNvCxnSpPr>
              <a:cxnSpLocks noChangeShapeType="1"/>
              <a:stCxn id="80950" idx="6"/>
              <a:endCxn id="80970" idx="1"/>
            </p:cNvCxnSpPr>
            <p:nvPr/>
          </p:nvCxnSpPr>
          <p:spPr bwMode="auto">
            <a:xfrm>
              <a:off x="1435" y="3332"/>
              <a:ext cx="25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72" name="AutoShape 37"/>
            <p:cNvCxnSpPr>
              <a:cxnSpLocks noChangeShapeType="1"/>
              <a:stCxn id="80970" idx="3"/>
              <a:endCxn id="80953" idx="2"/>
            </p:cNvCxnSpPr>
            <p:nvPr/>
          </p:nvCxnSpPr>
          <p:spPr bwMode="auto">
            <a:xfrm flipV="1">
              <a:off x="1996" y="3332"/>
              <a:ext cx="9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0973" name="Text Box 38"/>
            <p:cNvSpPr txBox="1">
              <a:spLocks noChangeArrowheads="1"/>
            </p:cNvSpPr>
            <p:nvPr/>
          </p:nvSpPr>
          <p:spPr bwMode="auto">
            <a:xfrm>
              <a:off x="1642" y="3006"/>
              <a:ext cx="4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 Z</a:t>
              </a:r>
              <a:r>
                <a:rPr lang="en-US" b="1" baseline="-25000"/>
                <a:t>4</a:t>
              </a:r>
              <a:r>
                <a:rPr lang="en-US" b="1"/>
                <a:t>  </a:t>
              </a:r>
            </a:p>
          </p:txBody>
        </p:sp>
        <p:sp>
          <p:nvSpPr>
            <p:cNvPr id="80974" name="Text Box 39"/>
            <p:cNvSpPr txBox="1">
              <a:spLocks noChangeArrowheads="1"/>
            </p:cNvSpPr>
            <p:nvPr/>
          </p:nvSpPr>
          <p:spPr bwMode="auto">
            <a:xfrm>
              <a:off x="2094" y="2108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80975" name="Text Box 40"/>
            <p:cNvSpPr txBox="1">
              <a:spLocks noChangeArrowheads="1"/>
            </p:cNvSpPr>
            <p:nvPr/>
          </p:nvSpPr>
          <p:spPr bwMode="auto">
            <a:xfrm>
              <a:off x="2112" y="3312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80976" name="Line 41"/>
            <p:cNvSpPr>
              <a:spLocks noChangeShapeType="1"/>
            </p:cNvSpPr>
            <p:nvPr/>
          </p:nvSpPr>
          <p:spPr bwMode="auto">
            <a:xfrm>
              <a:off x="2136" y="2108"/>
              <a:ext cx="0" cy="1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0904" name="Group 42"/>
          <p:cNvGrpSpPr>
            <a:grpSpLocks/>
          </p:cNvGrpSpPr>
          <p:nvPr/>
        </p:nvGrpSpPr>
        <p:grpSpPr bwMode="auto">
          <a:xfrm>
            <a:off x="4800600" y="3473450"/>
            <a:ext cx="4124325" cy="2471738"/>
            <a:chOff x="3024" y="2188"/>
            <a:chExt cx="2598" cy="1557"/>
          </a:xfrm>
        </p:grpSpPr>
        <p:sp>
          <p:nvSpPr>
            <p:cNvPr id="80907" name="Oval 43"/>
            <p:cNvSpPr>
              <a:spLocks noChangeArrowheads="1"/>
            </p:cNvSpPr>
            <p:nvPr/>
          </p:nvSpPr>
          <p:spPr bwMode="auto">
            <a:xfrm>
              <a:off x="4328" y="24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0908" name="AutoShape 44"/>
            <p:cNvCxnSpPr>
              <a:cxnSpLocks noChangeShapeType="1"/>
              <a:stCxn id="80914" idx="2"/>
              <a:endCxn id="80921" idx="4"/>
            </p:cNvCxnSpPr>
            <p:nvPr/>
          </p:nvCxnSpPr>
          <p:spPr bwMode="auto">
            <a:xfrm rot="10800000">
              <a:off x="3508" y="3070"/>
              <a:ext cx="820" cy="4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0909" name="AutoShape 45"/>
            <p:cNvCxnSpPr>
              <a:cxnSpLocks noChangeShapeType="1"/>
              <a:stCxn id="80907" idx="4"/>
              <a:endCxn id="80931" idx="3"/>
            </p:cNvCxnSpPr>
            <p:nvPr/>
          </p:nvCxnSpPr>
          <p:spPr bwMode="auto">
            <a:xfrm>
              <a:off x="4370" y="2552"/>
              <a:ext cx="0" cy="29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10" name="AutoShape 46"/>
            <p:cNvCxnSpPr>
              <a:cxnSpLocks noChangeShapeType="1"/>
              <a:stCxn id="80907" idx="2"/>
              <a:endCxn id="80929" idx="3"/>
            </p:cNvCxnSpPr>
            <p:nvPr/>
          </p:nvCxnSpPr>
          <p:spPr bwMode="auto">
            <a:xfrm flipH="1">
              <a:off x="4105" y="2514"/>
              <a:ext cx="223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0911" name="Group 47"/>
            <p:cNvGrpSpPr>
              <a:grpSpLocks/>
            </p:cNvGrpSpPr>
            <p:nvPr/>
          </p:nvGrpSpPr>
          <p:grpSpPr bwMode="auto">
            <a:xfrm>
              <a:off x="4225" y="3649"/>
              <a:ext cx="288" cy="96"/>
              <a:chOff x="1392" y="3552"/>
              <a:chExt cx="288" cy="96"/>
            </a:xfrm>
          </p:grpSpPr>
          <p:sp>
            <p:nvSpPr>
              <p:cNvPr id="80940" name="Line 48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41" name="Line 49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42" name="Line 50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0912" name="Line 51"/>
            <p:cNvSpPr>
              <a:spLocks noChangeShapeType="1"/>
            </p:cNvSpPr>
            <p:nvPr/>
          </p:nvSpPr>
          <p:spPr bwMode="auto">
            <a:xfrm flipV="1">
              <a:off x="4372" y="3477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13" name="Oval 52"/>
            <p:cNvSpPr>
              <a:spLocks noChangeArrowheads="1"/>
            </p:cNvSpPr>
            <p:nvPr/>
          </p:nvSpPr>
          <p:spPr bwMode="auto">
            <a:xfrm>
              <a:off x="5065" y="247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4" name="Oval 53"/>
            <p:cNvSpPr>
              <a:spLocks noChangeArrowheads="1"/>
            </p:cNvSpPr>
            <p:nvPr/>
          </p:nvSpPr>
          <p:spPr bwMode="auto">
            <a:xfrm>
              <a:off x="4328" y="343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5" name="Text Box 54"/>
            <p:cNvSpPr txBox="1">
              <a:spLocks noChangeArrowheads="1"/>
            </p:cNvSpPr>
            <p:nvPr/>
          </p:nvSpPr>
          <p:spPr bwMode="auto">
            <a:xfrm>
              <a:off x="3773" y="2189"/>
              <a:ext cx="2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1</a:t>
              </a:r>
            </a:p>
          </p:txBody>
        </p:sp>
        <p:cxnSp>
          <p:nvCxnSpPr>
            <p:cNvPr id="80916" name="AutoShape 55"/>
            <p:cNvCxnSpPr>
              <a:cxnSpLocks noChangeShapeType="1"/>
              <a:stCxn id="80914" idx="0"/>
              <a:endCxn id="80931" idx="1"/>
            </p:cNvCxnSpPr>
            <p:nvPr/>
          </p:nvCxnSpPr>
          <p:spPr bwMode="auto">
            <a:xfrm flipV="1">
              <a:off x="4370" y="3160"/>
              <a:ext cx="0" cy="27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0917" name="Oval 56"/>
            <p:cNvSpPr>
              <a:spLocks noChangeArrowheads="1"/>
            </p:cNvSpPr>
            <p:nvPr/>
          </p:nvSpPr>
          <p:spPr bwMode="auto">
            <a:xfrm>
              <a:off x="5069" y="343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0918" name="AutoShape 57"/>
            <p:cNvCxnSpPr>
              <a:cxnSpLocks noChangeShapeType="1"/>
              <a:stCxn id="80913" idx="2"/>
              <a:endCxn id="80930" idx="3"/>
            </p:cNvCxnSpPr>
            <p:nvPr/>
          </p:nvCxnSpPr>
          <p:spPr bwMode="auto">
            <a:xfrm flipH="1" flipV="1">
              <a:off x="4927" y="2511"/>
              <a:ext cx="13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19" name="AutoShape 58"/>
            <p:cNvCxnSpPr>
              <a:cxnSpLocks noChangeShapeType="1"/>
              <a:stCxn id="80907" idx="6"/>
              <a:endCxn id="80930" idx="1"/>
            </p:cNvCxnSpPr>
            <p:nvPr/>
          </p:nvCxnSpPr>
          <p:spPr bwMode="auto">
            <a:xfrm flipV="1">
              <a:off x="4411" y="2511"/>
              <a:ext cx="207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0920" name="Text Box 59"/>
            <p:cNvSpPr txBox="1">
              <a:spLocks noChangeArrowheads="1"/>
            </p:cNvSpPr>
            <p:nvPr/>
          </p:nvSpPr>
          <p:spPr bwMode="auto">
            <a:xfrm>
              <a:off x="3024" y="2794"/>
              <a:ext cx="531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r>
                <a:rPr lang="en-US" sz="2000" b="1"/>
                <a:t>(j</a:t>
              </a:r>
              <a:r>
                <a:rPr lang="el-GR" b="1"/>
                <a:t>ω</a:t>
              </a:r>
              <a:r>
                <a:rPr lang="en-US" b="1"/>
                <a:t>)</a:t>
              </a:r>
              <a:endParaRPr lang="en-US" sz="2000" b="1" baseline="-25000"/>
            </a:p>
            <a:p>
              <a:endParaRPr lang="en-US" sz="2000"/>
            </a:p>
          </p:txBody>
        </p:sp>
        <p:sp>
          <p:nvSpPr>
            <p:cNvPr id="80921" name="Oval 60"/>
            <p:cNvSpPr>
              <a:spLocks noChangeArrowheads="1"/>
            </p:cNvSpPr>
            <p:nvPr/>
          </p:nvSpPr>
          <p:spPr bwMode="auto">
            <a:xfrm>
              <a:off x="3342" y="2760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2" name="Text Box 61"/>
            <p:cNvSpPr txBox="1">
              <a:spLocks noChangeArrowheads="1"/>
            </p:cNvSpPr>
            <p:nvPr/>
          </p:nvSpPr>
          <p:spPr bwMode="auto">
            <a:xfrm>
              <a:off x="3451" y="274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0923" name="Text Box 62"/>
            <p:cNvSpPr txBox="1">
              <a:spLocks noChangeArrowheads="1"/>
            </p:cNvSpPr>
            <p:nvPr/>
          </p:nvSpPr>
          <p:spPr bwMode="auto">
            <a:xfrm>
              <a:off x="3448" y="2804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0924" name="Text Box 63"/>
            <p:cNvSpPr txBox="1">
              <a:spLocks noChangeArrowheads="1"/>
            </p:cNvSpPr>
            <p:nvPr/>
          </p:nvSpPr>
          <p:spPr bwMode="auto">
            <a:xfrm>
              <a:off x="3409" y="2710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cxnSp>
          <p:nvCxnSpPr>
            <p:cNvPr id="80925" name="AutoShape 64"/>
            <p:cNvCxnSpPr>
              <a:cxnSpLocks noChangeShapeType="1"/>
              <a:stCxn id="80924" idx="0"/>
              <a:endCxn id="80929" idx="1"/>
            </p:cNvCxnSpPr>
            <p:nvPr/>
          </p:nvCxnSpPr>
          <p:spPr bwMode="auto">
            <a:xfrm rot="-5400000">
              <a:off x="3555" y="2470"/>
              <a:ext cx="193" cy="28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0926" name="AutoShape 65"/>
            <p:cNvCxnSpPr>
              <a:cxnSpLocks noChangeShapeType="1"/>
              <a:stCxn id="80913" idx="6"/>
              <a:endCxn id="80917" idx="6"/>
            </p:cNvCxnSpPr>
            <p:nvPr/>
          </p:nvCxnSpPr>
          <p:spPr bwMode="auto">
            <a:xfrm>
              <a:off x="5148" y="2513"/>
              <a:ext cx="4" cy="964"/>
            </a:xfrm>
            <a:prstGeom prst="bentConnector3">
              <a:avLst>
                <a:gd name="adj1" fmla="val 367500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0927" name="Text Box 66"/>
            <p:cNvSpPr txBox="1">
              <a:spLocks noChangeArrowheads="1"/>
            </p:cNvSpPr>
            <p:nvPr/>
          </p:nvSpPr>
          <p:spPr bwMode="auto">
            <a:xfrm>
              <a:off x="4551" y="2188"/>
              <a:ext cx="4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 Z</a:t>
              </a:r>
              <a:r>
                <a:rPr lang="en-US" b="1" baseline="-25000"/>
                <a:t>3</a:t>
              </a:r>
              <a:r>
                <a:rPr lang="en-US" b="1"/>
                <a:t>  </a:t>
              </a:r>
            </a:p>
          </p:txBody>
        </p:sp>
        <p:sp>
          <p:nvSpPr>
            <p:cNvPr id="80928" name="Text Box 67"/>
            <p:cNvSpPr txBox="1">
              <a:spLocks noChangeArrowheads="1"/>
            </p:cNvSpPr>
            <p:nvPr/>
          </p:nvSpPr>
          <p:spPr bwMode="auto">
            <a:xfrm>
              <a:off x="4052" y="2710"/>
              <a:ext cx="26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Z</a:t>
              </a:r>
              <a:r>
                <a:rPr lang="en-US" b="1" baseline="-25000"/>
                <a:t>2</a:t>
              </a:r>
            </a:p>
            <a:p>
              <a:endParaRPr lang="en-US" b="1"/>
            </a:p>
          </p:txBody>
        </p:sp>
        <p:sp>
          <p:nvSpPr>
            <p:cNvPr id="80929" name="Rectangle 68"/>
            <p:cNvSpPr>
              <a:spLocks noChangeArrowheads="1"/>
            </p:cNvSpPr>
            <p:nvPr/>
          </p:nvSpPr>
          <p:spPr bwMode="auto">
            <a:xfrm>
              <a:off x="3796" y="2421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0" name="Rectangle 69"/>
            <p:cNvSpPr>
              <a:spLocks noChangeArrowheads="1"/>
            </p:cNvSpPr>
            <p:nvPr/>
          </p:nvSpPr>
          <p:spPr bwMode="auto">
            <a:xfrm>
              <a:off x="4618" y="2415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1" name="Rectangle 70"/>
            <p:cNvSpPr>
              <a:spLocks noChangeArrowheads="1"/>
            </p:cNvSpPr>
            <p:nvPr/>
          </p:nvSpPr>
          <p:spPr bwMode="auto">
            <a:xfrm rot="-5400000">
              <a:off x="4214" y="2909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2" name="Rectangle 71"/>
            <p:cNvSpPr>
              <a:spLocks noChangeArrowheads="1"/>
            </p:cNvSpPr>
            <p:nvPr/>
          </p:nvSpPr>
          <p:spPr bwMode="auto">
            <a:xfrm>
              <a:off x="4663" y="3382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0933" name="AutoShape 72"/>
            <p:cNvCxnSpPr>
              <a:cxnSpLocks noChangeShapeType="1"/>
              <a:stCxn id="80914" idx="6"/>
              <a:endCxn id="80932" idx="1"/>
            </p:cNvCxnSpPr>
            <p:nvPr/>
          </p:nvCxnSpPr>
          <p:spPr bwMode="auto">
            <a:xfrm>
              <a:off x="4411" y="3477"/>
              <a:ext cx="25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34" name="AutoShape 73"/>
            <p:cNvCxnSpPr>
              <a:cxnSpLocks noChangeShapeType="1"/>
              <a:stCxn id="80932" idx="3"/>
              <a:endCxn id="80917" idx="2"/>
            </p:cNvCxnSpPr>
            <p:nvPr/>
          </p:nvCxnSpPr>
          <p:spPr bwMode="auto">
            <a:xfrm flipV="1">
              <a:off x="4972" y="3477"/>
              <a:ext cx="9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0935" name="Text Box 74"/>
            <p:cNvSpPr txBox="1">
              <a:spLocks noChangeArrowheads="1"/>
            </p:cNvSpPr>
            <p:nvPr/>
          </p:nvSpPr>
          <p:spPr bwMode="auto">
            <a:xfrm>
              <a:off x="4618" y="3151"/>
              <a:ext cx="4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 Z</a:t>
              </a:r>
              <a:r>
                <a:rPr lang="en-US" b="1" baseline="-25000"/>
                <a:t>4</a:t>
              </a:r>
              <a:r>
                <a:rPr lang="en-US" b="1"/>
                <a:t>  </a:t>
              </a:r>
            </a:p>
          </p:txBody>
        </p:sp>
        <p:sp>
          <p:nvSpPr>
            <p:cNvPr id="80936" name="Text Box 75"/>
            <p:cNvSpPr txBox="1">
              <a:spLocks noChangeArrowheads="1"/>
            </p:cNvSpPr>
            <p:nvPr/>
          </p:nvSpPr>
          <p:spPr bwMode="auto">
            <a:xfrm>
              <a:off x="5070" y="2253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80937" name="Text Box 76"/>
            <p:cNvSpPr txBox="1">
              <a:spLocks noChangeArrowheads="1"/>
            </p:cNvSpPr>
            <p:nvPr/>
          </p:nvSpPr>
          <p:spPr bwMode="auto">
            <a:xfrm>
              <a:off x="5088" y="3456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  <p:sp>
          <p:nvSpPr>
            <p:cNvPr id="80938" name="Line 77"/>
            <p:cNvSpPr>
              <a:spLocks noChangeShapeType="1"/>
            </p:cNvSpPr>
            <p:nvPr/>
          </p:nvSpPr>
          <p:spPr bwMode="auto">
            <a:xfrm>
              <a:off x="5376" y="2613"/>
              <a:ext cx="0" cy="3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39" name="Text Box 78"/>
            <p:cNvSpPr txBox="1">
              <a:spLocks noChangeArrowheads="1"/>
            </p:cNvSpPr>
            <p:nvPr/>
          </p:nvSpPr>
          <p:spPr bwMode="auto">
            <a:xfrm>
              <a:off x="5381" y="2603"/>
              <a:ext cx="2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N</a:t>
              </a:r>
            </a:p>
          </p:txBody>
        </p:sp>
      </p:grpSp>
      <p:sp>
        <p:nvSpPr>
          <p:cNvPr id="80905" name="Text Box 79"/>
          <p:cNvSpPr txBox="1">
            <a:spLocks noChangeArrowheads="1"/>
          </p:cNvSpPr>
          <p:nvPr/>
        </p:nvSpPr>
        <p:spPr bwMode="auto">
          <a:xfrm>
            <a:off x="2438400" y="5895975"/>
            <a:ext cx="429260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NB</a:t>
            </a:r>
            <a:r>
              <a:rPr lang="en-US"/>
              <a:t>: same procedure as equivalent resistance</a:t>
            </a:r>
          </a:p>
        </p:txBody>
      </p:sp>
      <p:sp>
        <p:nvSpPr>
          <p:cNvPr id="80906" name="AutoShape 78"/>
          <p:cNvSpPr>
            <a:spLocks noChangeArrowheads="1"/>
          </p:cNvSpPr>
          <p:nvPr/>
        </p:nvSpPr>
        <p:spPr bwMode="auto">
          <a:xfrm>
            <a:off x="4267200" y="4294188"/>
            <a:ext cx="682625" cy="349250"/>
          </a:xfrm>
          <a:prstGeom prst="rightArrow">
            <a:avLst>
              <a:gd name="adj1" fmla="val 50000"/>
              <a:gd name="adj2" fmla="val 48864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E81DB70-199A-4B9E-9180-828C062232AA}" type="slidenum">
              <a:rPr lang="en-US" smtClean="0"/>
              <a:pPr lvl="1"/>
              <a:t>42</a:t>
            </a:fld>
            <a:endParaRPr lang="en-US" smtClean="0"/>
          </a:p>
        </p:txBody>
      </p:sp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Equivalent Circuits</a:t>
            </a:r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7"/>
            </a:pPr>
            <a:r>
              <a:rPr lang="en-US" sz="2400" smtClean="0"/>
              <a:t>find the Th</a:t>
            </a:r>
            <a:r>
              <a:rPr lang="en-US" sz="2400" smtClean="0">
                <a:cs typeface="Times New Roman" pitchFamily="18" charset="0"/>
              </a:rPr>
              <a:t>évenin equivalent</a:t>
            </a:r>
            <a:endParaRPr lang="en-US" sz="2400" b="1" i="1" baseline="-25000" smtClean="0">
              <a:cs typeface="Times New Roman" pitchFamily="18" charset="0"/>
            </a:endParaRPr>
          </a:p>
          <a:p>
            <a:pPr marL="990600" lvl="1" indent="-533400">
              <a:buFont typeface="Monotype Sorts" pitchFamily="2" charset="2"/>
              <a:buNone/>
            </a:pPr>
            <a:r>
              <a:rPr lang="el-GR" sz="2000" b="1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n-US" sz="2000" baseline="30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Hz,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smtClean="0">
                <a:cs typeface="Times New Roman" pitchFamily="18" charset="0"/>
              </a:rPr>
              <a:t> = 50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50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10mH,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0.1uF</a:t>
            </a:r>
          </a:p>
        </p:txBody>
      </p:sp>
      <p:grpSp>
        <p:nvGrpSpPr>
          <p:cNvPr id="81927" name="Group 4"/>
          <p:cNvGrpSpPr>
            <a:grpSpLocks/>
          </p:cNvGrpSpPr>
          <p:nvPr/>
        </p:nvGrpSpPr>
        <p:grpSpPr bwMode="auto">
          <a:xfrm>
            <a:off x="152400" y="2895600"/>
            <a:ext cx="4313238" cy="2919413"/>
            <a:chOff x="175" y="1824"/>
            <a:chExt cx="2717" cy="1839"/>
          </a:xfrm>
        </p:grpSpPr>
        <p:cxnSp>
          <p:nvCxnSpPr>
            <p:cNvPr id="81928" name="AutoShape 5"/>
            <p:cNvCxnSpPr>
              <a:cxnSpLocks noChangeShapeType="1"/>
              <a:stCxn id="81933" idx="2"/>
              <a:endCxn id="81964" idx="4"/>
            </p:cNvCxnSpPr>
            <p:nvPr/>
          </p:nvCxnSpPr>
          <p:spPr bwMode="auto">
            <a:xfrm rot="10800000">
              <a:off x="717" y="2988"/>
              <a:ext cx="1738" cy="4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1929" name="Group 6"/>
            <p:cNvGrpSpPr>
              <a:grpSpLocks/>
            </p:cNvGrpSpPr>
            <p:nvPr/>
          </p:nvGrpSpPr>
          <p:grpSpPr bwMode="auto">
            <a:xfrm rot="5400000" flipH="1" flipV="1">
              <a:off x="1103" y="2109"/>
              <a:ext cx="112" cy="287"/>
              <a:chOff x="3450" y="2313"/>
              <a:chExt cx="111" cy="216"/>
            </a:xfrm>
          </p:grpSpPr>
          <p:sp>
            <p:nvSpPr>
              <p:cNvPr id="81972" name="Line 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73" name="Line 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74" name="Line 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75" name="Line 1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76" name="Line 1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77" name="Line 1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78" name="Line 1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1930" name="AutoShape 14"/>
            <p:cNvCxnSpPr>
              <a:cxnSpLocks noChangeShapeType="1"/>
              <a:stCxn id="81943" idx="2"/>
              <a:endCxn id="81974" idx="1"/>
            </p:cNvCxnSpPr>
            <p:nvPr/>
          </p:nvCxnSpPr>
          <p:spPr bwMode="auto">
            <a:xfrm flipH="1">
              <a:off x="1302" y="2250"/>
              <a:ext cx="23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1931" name="Group 15"/>
            <p:cNvGrpSpPr>
              <a:grpSpLocks/>
            </p:cNvGrpSpPr>
            <p:nvPr/>
          </p:nvGrpSpPr>
          <p:grpSpPr bwMode="auto">
            <a:xfrm>
              <a:off x="2352" y="3567"/>
              <a:ext cx="288" cy="96"/>
              <a:chOff x="1392" y="3552"/>
              <a:chExt cx="288" cy="96"/>
            </a:xfrm>
          </p:grpSpPr>
          <p:sp>
            <p:nvSpPr>
              <p:cNvPr id="81969" name="Line 16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70" name="Line 17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71" name="Line 18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1932" name="Line 19"/>
            <p:cNvSpPr>
              <a:spLocks noChangeShapeType="1"/>
            </p:cNvSpPr>
            <p:nvPr/>
          </p:nvSpPr>
          <p:spPr bwMode="auto">
            <a:xfrm flipV="1">
              <a:off x="2499" y="341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33" name="Oval 20"/>
            <p:cNvSpPr>
              <a:spLocks noChangeArrowheads="1"/>
            </p:cNvSpPr>
            <p:nvPr/>
          </p:nvSpPr>
          <p:spPr bwMode="auto">
            <a:xfrm>
              <a:off x="2455" y="337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34" name="Text Box 21"/>
            <p:cNvSpPr txBox="1">
              <a:spLocks noChangeArrowheads="1"/>
            </p:cNvSpPr>
            <p:nvPr/>
          </p:nvSpPr>
          <p:spPr bwMode="auto">
            <a:xfrm>
              <a:off x="1011" y="1961"/>
              <a:ext cx="293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s</a:t>
              </a:r>
              <a:endParaRPr lang="en-US" b="1"/>
            </a:p>
          </p:txBody>
        </p:sp>
        <p:cxnSp>
          <p:nvCxnSpPr>
            <p:cNvPr id="81935" name="AutoShape 22"/>
            <p:cNvCxnSpPr>
              <a:cxnSpLocks noChangeShapeType="1"/>
              <a:stCxn id="81967" idx="0"/>
              <a:endCxn id="81972" idx="0"/>
            </p:cNvCxnSpPr>
            <p:nvPr/>
          </p:nvCxnSpPr>
          <p:spPr bwMode="auto">
            <a:xfrm rot="-5400000">
              <a:off x="682" y="2296"/>
              <a:ext cx="367" cy="29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1936" name="Group 23"/>
            <p:cNvGrpSpPr>
              <a:grpSpLocks/>
            </p:cNvGrpSpPr>
            <p:nvPr/>
          </p:nvGrpSpPr>
          <p:grpSpPr bwMode="auto">
            <a:xfrm>
              <a:off x="175" y="2489"/>
              <a:ext cx="708" cy="634"/>
              <a:chOff x="17" y="2426"/>
              <a:chExt cx="708" cy="634"/>
            </a:xfrm>
          </p:grpSpPr>
          <p:sp>
            <p:nvSpPr>
              <p:cNvPr id="81963" name="Text Box 24"/>
              <p:cNvSpPr txBox="1">
                <a:spLocks noChangeArrowheads="1"/>
              </p:cNvSpPr>
              <p:nvPr/>
            </p:nvSpPr>
            <p:spPr bwMode="auto">
              <a:xfrm>
                <a:off x="17" y="2426"/>
                <a:ext cx="395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(t)</a:t>
                </a:r>
                <a:endParaRPr lang="en-US" sz="2000" b="1" baseline="-25000"/>
              </a:p>
              <a:p>
                <a:endParaRPr lang="en-US" sz="2000"/>
              </a:p>
            </p:txBody>
          </p:sp>
          <p:sp>
            <p:nvSpPr>
              <p:cNvPr id="81964" name="Oval 25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65" name="Text Box 26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966" name="Text Box 27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967" name="Text Box 28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81968" name="Text Box 29"/>
              <p:cNvSpPr txBox="1">
                <a:spLocks noChangeArrowheads="1"/>
              </p:cNvSpPr>
              <p:nvPr/>
            </p:nvSpPr>
            <p:spPr bwMode="auto">
              <a:xfrm>
                <a:off x="464" y="2652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cxnSp>
          <p:nvCxnSpPr>
            <p:cNvPr id="81937" name="AutoShape 30"/>
            <p:cNvCxnSpPr>
              <a:cxnSpLocks noChangeShapeType="1"/>
              <a:stCxn id="81951" idx="6"/>
              <a:endCxn id="81956" idx="0"/>
            </p:cNvCxnSpPr>
            <p:nvPr/>
          </p:nvCxnSpPr>
          <p:spPr bwMode="auto">
            <a:xfrm>
              <a:off x="2540" y="2251"/>
              <a:ext cx="52" cy="5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1938" name="Group 31"/>
            <p:cNvGrpSpPr>
              <a:grpSpLocks/>
            </p:cNvGrpSpPr>
            <p:nvPr/>
          </p:nvGrpSpPr>
          <p:grpSpPr bwMode="auto">
            <a:xfrm>
              <a:off x="2544" y="2760"/>
              <a:ext cx="111" cy="216"/>
              <a:chOff x="1670" y="2765"/>
              <a:chExt cx="111" cy="216"/>
            </a:xfrm>
          </p:grpSpPr>
          <p:sp>
            <p:nvSpPr>
              <p:cNvPr id="81956" name="Line 32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57" name="Line 33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58" name="Line 34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59" name="Line 35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60" name="Line 36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61" name="Line 37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62" name="Line 38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1939" name="AutoShape 39"/>
            <p:cNvCxnSpPr>
              <a:cxnSpLocks noChangeShapeType="1"/>
              <a:stCxn id="81933" idx="6"/>
              <a:endCxn id="81958" idx="1"/>
            </p:cNvCxnSpPr>
            <p:nvPr/>
          </p:nvCxnSpPr>
          <p:spPr bwMode="auto">
            <a:xfrm flipV="1">
              <a:off x="2538" y="2976"/>
              <a:ext cx="63" cy="43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1940" name="Text Box 40"/>
            <p:cNvSpPr txBox="1">
              <a:spLocks noChangeArrowheads="1"/>
            </p:cNvSpPr>
            <p:nvPr/>
          </p:nvSpPr>
          <p:spPr bwMode="auto">
            <a:xfrm>
              <a:off x="2264" y="2739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L</a:t>
              </a:r>
              <a:endParaRPr lang="en-US" b="1"/>
            </a:p>
          </p:txBody>
        </p:sp>
        <p:sp>
          <p:nvSpPr>
            <p:cNvPr id="81941" name="Freeform 41"/>
            <p:cNvSpPr>
              <a:spLocks/>
            </p:cNvSpPr>
            <p:nvPr/>
          </p:nvSpPr>
          <p:spPr bwMode="auto">
            <a:xfrm rot="5400000">
              <a:off x="1894" y="1939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42" name="Oval 42"/>
            <p:cNvSpPr>
              <a:spLocks noChangeArrowheads="1"/>
            </p:cNvSpPr>
            <p:nvPr/>
          </p:nvSpPr>
          <p:spPr bwMode="auto">
            <a:xfrm>
              <a:off x="2272" y="221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43" name="Oval 43"/>
            <p:cNvSpPr>
              <a:spLocks noChangeArrowheads="1"/>
            </p:cNvSpPr>
            <p:nvPr/>
          </p:nvSpPr>
          <p:spPr bwMode="auto">
            <a:xfrm>
              <a:off x="1536" y="221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1944" name="AutoShape 44"/>
            <p:cNvCxnSpPr>
              <a:cxnSpLocks noChangeShapeType="1"/>
              <a:stCxn id="81943" idx="0"/>
              <a:endCxn id="81941" idx="19"/>
            </p:cNvCxnSpPr>
            <p:nvPr/>
          </p:nvCxnSpPr>
          <p:spPr bwMode="auto">
            <a:xfrm rot="-5400000">
              <a:off x="1624" y="2037"/>
              <a:ext cx="128" cy="22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1945" name="AutoShape 45"/>
            <p:cNvCxnSpPr>
              <a:cxnSpLocks noChangeShapeType="1"/>
              <a:stCxn id="81942" idx="0"/>
              <a:endCxn id="81941" idx="0"/>
            </p:cNvCxnSpPr>
            <p:nvPr/>
          </p:nvCxnSpPr>
          <p:spPr bwMode="auto">
            <a:xfrm rot="5400000" flipH="1">
              <a:off x="2135" y="2034"/>
              <a:ext cx="129" cy="22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1946" name="Text Box 46"/>
            <p:cNvSpPr txBox="1">
              <a:spLocks noChangeArrowheads="1"/>
            </p:cNvSpPr>
            <p:nvPr/>
          </p:nvSpPr>
          <p:spPr bwMode="auto">
            <a:xfrm>
              <a:off x="1840" y="1824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cxnSp>
          <p:nvCxnSpPr>
            <p:cNvPr id="81947" name="AutoShape 47"/>
            <p:cNvCxnSpPr>
              <a:cxnSpLocks noChangeShapeType="1"/>
              <a:stCxn id="81943" idx="4"/>
              <a:endCxn id="81954" idx="1"/>
            </p:cNvCxnSpPr>
            <p:nvPr/>
          </p:nvCxnSpPr>
          <p:spPr bwMode="auto">
            <a:xfrm rot="16200000" flipH="1">
              <a:off x="1652" y="2214"/>
              <a:ext cx="161" cy="3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1948" name="Group 48"/>
            <p:cNvGrpSpPr>
              <a:grpSpLocks/>
            </p:cNvGrpSpPr>
            <p:nvPr/>
          </p:nvGrpSpPr>
          <p:grpSpPr bwMode="auto">
            <a:xfrm>
              <a:off x="1888" y="2304"/>
              <a:ext cx="97" cy="288"/>
              <a:chOff x="2061" y="2352"/>
              <a:chExt cx="97" cy="288"/>
            </a:xfrm>
          </p:grpSpPr>
          <p:sp>
            <p:nvSpPr>
              <p:cNvPr id="81954" name="Freeform 49"/>
              <p:cNvSpPr>
                <a:spLocks/>
              </p:cNvSpPr>
              <p:nvPr/>
            </p:nvSpPr>
            <p:spPr bwMode="auto">
              <a:xfrm rot="16200000" flipH="1">
                <a:off x="1918" y="2495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55" name="Freeform 50"/>
              <p:cNvSpPr>
                <a:spLocks/>
              </p:cNvSpPr>
              <p:nvPr/>
            </p:nvSpPr>
            <p:spPr bwMode="auto">
              <a:xfrm rot="5400000">
                <a:off x="2014" y="2495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1949" name="AutoShape 51"/>
            <p:cNvCxnSpPr>
              <a:cxnSpLocks noChangeShapeType="1"/>
              <a:stCxn id="81942" idx="4"/>
              <a:endCxn id="81955" idx="1"/>
            </p:cNvCxnSpPr>
            <p:nvPr/>
          </p:nvCxnSpPr>
          <p:spPr bwMode="auto">
            <a:xfrm rot="5400000">
              <a:off x="2070" y="2205"/>
              <a:ext cx="160" cy="32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1950" name="Text Box 52"/>
            <p:cNvSpPr txBox="1">
              <a:spLocks noChangeArrowheads="1"/>
            </p:cNvSpPr>
            <p:nvPr/>
          </p:nvSpPr>
          <p:spPr bwMode="auto">
            <a:xfrm>
              <a:off x="1817" y="2579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81951" name="Oval 53"/>
            <p:cNvSpPr>
              <a:spLocks noChangeArrowheads="1"/>
            </p:cNvSpPr>
            <p:nvPr/>
          </p:nvSpPr>
          <p:spPr bwMode="auto">
            <a:xfrm>
              <a:off x="2457" y="221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1952" name="AutoShape 54"/>
            <p:cNvCxnSpPr>
              <a:cxnSpLocks noChangeShapeType="1"/>
              <a:stCxn id="81942" idx="6"/>
              <a:endCxn id="81951" idx="2"/>
            </p:cNvCxnSpPr>
            <p:nvPr/>
          </p:nvCxnSpPr>
          <p:spPr bwMode="auto">
            <a:xfrm>
              <a:off x="2355" y="2251"/>
              <a:ext cx="10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1953" name="Text Box 55"/>
            <p:cNvSpPr txBox="1">
              <a:spLocks noChangeArrowheads="1"/>
            </p:cNvSpPr>
            <p:nvPr/>
          </p:nvSpPr>
          <p:spPr bwMode="auto">
            <a:xfrm>
              <a:off x="2640" y="2544"/>
              <a:ext cx="252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L</a:t>
              </a:r>
            </a:p>
            <a:p>
              <a:r>
                <a:rPr lang="en-US" b="1"/>
                <a:t>–</a:t>
              </a:r>
            </a:p>
          </p:txBody>
        </p:sp>
      </p:grp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29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07C3F39-162C-4FF0-8C31-D5500B1FF975}" type="slidenum">
              <a:rPr lang="en-US" smtClean="0"/>
              <a:pPr lvl="1"/>
              <a:t>43</a:t>
            </a:fld>
            <a:endParaRPr lang="en-US" smtClean="0"/>
          </a:p>
        </p:txBody>
      </p:sp>
      <p:sp>
        <p:nvSpPr>
          <p:cNvPr id="829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Equivalent Circuits</a:t>
            </a:r>
          </a:p>
        </p:txBody>
      </p:sp>
      <p:sp>
        <p:nvSpPr>
          <p:cNvPr id="829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7"/>
            </a:pPr>
            <a:r>
              <a:rPr lang="en-US" sz="2400" smtClean="0"/>
              <a:t>find the Th</a:t>
            </a:r>
            <a:r>
              <a:rPr lang="en-US" sz="2400" smtClean="0">
                <a:cs typeface="Times New Roman" pitchFamily="18" charset="0"/>
              </a:rPr>
              <a:t>évenin equivalent</a:t>
            </a:r>
            <a:endParaRPr lang="en-US" sz="2400" b="1" i="1" baseline="-25000" smtClean="0">
              <a:cs typeface="Times New Roman" pitchFamily="18" charset="0"/>
            </a:endParaRPr>
          </a:p>
          <a:p>
            <a:pPr marL="990600" lvl="1" indent="-533400">
              <a:buFont typeface="Monotype Sorts" pitchFamily="2" charset="2"/>
              <a:buNone/>
            </a:pPr>
            <a:r>
              <a:rPr lang="el-GR" sz="2000" b="1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n-US" sz="2000" baseline="30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Hz,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smtClean="0">
                <a:cs typeface="Times New Roman" pitchFamily="18" charset="0"/>
              </a:rPr>
              <a:t> = 50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50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10mH,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0.1uF</a:t>
            </a:r>
          </a:p>
        </p:txBody>
      </p:sp>
      <p:grpSp>
        <p:nvGrpSpPr>
          <p:cNvPr id="82951" name="Group 4"/>
          <p:cNvGrpSpPr>
            <a:grpSpLocks/>
          </p:cNvGrpSpPr>
          <p:nvPr/>
        </p:nvGrpSpPr>
        <p:grpSpPr bwMode="auto">
          <a:xfrm>
            <a:off x="152400" y="2895600"/>
            <a:ext cx="4313238" cy="2919413"/>
            <a:chOff x="175" y="1824"/>
            <a:chExt cx="2717" cy="1839"/>
          </a:xfrm>
        </p:grpSpPr>
        <p:cxnSp>
          <p:nvCxnSpPr>
            <p:cNvPr id="82955" name="AutoShape 5"/>
            <p:cNvCxnSpPr>
              <a:cxnSpLocks noChangeShapeType="1"/>
              <a:stCxn id="82960" idx="2"/>
              <a:endCxn id="82991" idx="4"/>
            </p:cNvCxnSpPr>
            <p:nvPr/>
          </p:nvCxnSpPr>
          <p:spPr bwMode="auto">
            <a:xfrm rot="10800000">
              <a:off x="717" y="2988"/>
              <a:ext cx="1738" cy="4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2956" name="Group 6"/>
            <p:cNvGrpSpPr>
              <a:grpSpLocks/>
            </p:cNvGrpSpPr>
            <p:nvPr/>
          </p:nvGrpSpPr>
          <p:grpSpPr bwMode="auto">
            <a:xfrm rot="5400000" flipH="1" flipV="1">
              <a:off x="1103" y="2109"/>
              <a:ext cx="112" cy="287"/>
              <a:chOff x="3450" y="2313"/>
              <a:chExt cx="111" cy="216"/>
            </a:xfrm>
          </p:grpSpPr>
          <p:sp>
            <p:nvSpPr>
              <p:cNvPr id="82999" name="Line 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00" name="Line 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01" name="Line 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02" name="Line 1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03" name="Line 1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04" name="Line 1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05" name="Line 1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2957" name="AutoShape 14"/>
            <p:cNvCxnSpPr>
              <a:cxnSpLocks noChangeShapeType="1"/>
              <a:stCxn id="82970" idx="2"/>
              <a:endCxn id="83001" idx="1"/>
            </p:cNvCxnSpPr>
            <p:nvPr/>
          </p:nvCxnSpPr>
          <p:spPr bwMode="auto">
            <a:xfrm flipH="1">
              <a:off x="1302" y="2250"/>
              <a:ext cx="23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2958" name="Group 15"/>
            <p:cNvGrpSpPr>
              <a:grpSpLocks/>
            </p:cNvGrpSpPr>
            <p:nvPr/>
          </p:nvGrpSpPr>
          <p:grpSpPr bwMode="auto">
            <a:xfrm>
              <a:off x="2352" y="3567"/>
              <a:ext cx="288" cy="96"/>
              <a:chOff x="1392" y="3552"/>
              <a:chExt cx="288" cy="96"/>
            </a:xfrm>
          </p:grpSpPr>
          <p:sp>
            <p:nvSpPr>
              <p:cNvPr id="82996" name="Line 16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97" name="Line 17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98" name="Line 18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959" name="Line 19"/>
            <p:cNvSpPr>
              <a:spLocks noChangeShapeType="1"/>
            </p:cNvSpPr>
            <p:nvPr/>
          </p:nvSpPr>
          <p:spPr bwMode="auto">
            <a:xfrm flipV="1">
              <a:off x="2499" y="341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60" name="Oval 20"/>
            <p:cNvSpPr>
              <a:spLocks noChangeArrowheads="1"/>
            </p:cNvSpPr>
            <p:nvPr/>
          </p:nvSpPr>
          <p:spPr bwMode="auto">
            <a:xfrm>
              <a:off x="2455" y="337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1" name="Text Box 21"/>
            <p:cNvSpPr txBox="1">
              <a:spLocks noChangeArrowheads="1"/>
            </p:cNvSpPr>
            <p:nvPr/>
          </p:nvSpPr>
          <p:spPr bwMode="auto">
            <a:xfrm>
              <a:off x="1011" y="1961"/>
              <a:ext cx="293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s</a:t>
              </a:r>
              <a:endParaRPr lang="en-US" b="1"/>
            </a:p>
          </p:txBody>
        </p:sp>
        <p:cxnSp>
          <p:nvCxnSpPr>
            <p:cNvPr id="82962" name="AutoShape 22"/>
            <p:cNvCxnSpPr>
              <a:cxnSpLocks noChangeShapeType="1"/>
              <a:stCxn id="82994" idx="0"/>
              <a:endCxn id="82999" idx="0"/>
            </p:cNvCxnSpPr>
            <p:nvPr/>
          </p:nvCxnSpPr>
          <p:spPr bwMode="auto">
            <a:xfrm rot="-5400000">
              <a:off x="682" y="2296"/>
              <a:ext cx="367" cy="29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2963" name="Group 23"/>
            <p:cNvGrpSpPr>
              <a:grpSpLocks/>
            </p:cNvGrpSpPr>
            <p:nvPr/>
          </p:nvGrpSpPr>
          <p:grpSpPr bwMode="auto">
            <a:xfrm>
              <a:off x="175" y="2489"/>
              <a:ext cx="708" cy="634"/>
              <a:chOff x="17" y="2426"/>
              <a:chExt cx="708" cy="634"/>
            </a:xfrm>
          </p:grpSpPr>
          <p:sp>
            <p:nvSpPr>
              <p:cNvPr id="82990" name="Text Box 24"/>
              <p:cNvSpPr txBox="1">
                <a:spLocks noChangeArrowheads="1"/>
              </p:cNvSpPr>
              <p:nvPr/>
            </p:nvSpPr>
            <p:spPr bwMode="auto">
              <a:xfrm>
                <a:off x="17" y="2426"/>
                <a:ext cx="395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(t)</a:t>
                </a:r>
                <a:endParaRPr lang="en-US" sz="2000" b="1" baseline="-25000"/>
              </a:p>
              <a:p>
                <a:endParaRPr lang="en-US" sz="2000"/>
              </a:p>
            </p:txBody>
          </p:sp>
          <p:sp>
            <p:nvSpPr>
              <p:cNvPr id="82991" name="Oval 25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92" name="Text Box 26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993" name="Text Box 27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994" name="Text Box 28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82995" name="Text Box 29"/>
              <p:cNvSpPr txBox="1">
                <a:spLocks noChangeArrowheads="1"/>
              </p:cNvSpPr>
              <p:nvPr/>
            </p:nvSpPr>
            <p:spPr bwMode="auto">
              <a:xfrm>
                <a:off x="464" y="2652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cxnSp>
          <p:nvCxnSpPr>
            <p:cNvPr id="82964" name="AutoShape 30"/>
            <p:cNvCxnSpPr>
              <a:cxnSpLocks noChangeShapeType="1"/>
              <a:stCxn id="82978" idx="6"/>
              <a:endCxn id="82983" idx="0"/>
            </p:cNvCxnSpPr>
            <p:nvPr/>
          </p:nvCxnSpPr>
          <p:spPr bwMode="auto">
            <a:xfrm>
              <a:off x="2540" y="2251"/>
              <a:ext cx="52" cy="5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2965" name="Group 31"/>
            <p:cNvGrpSpPr>
              <a:grpSpLocks/>
            </p:cNvGrpSpPr>
            <p:nvPr/>
          </p:nvGrpSpPr>
          <p:grpSpPr bwMode="auto">
            <a:xfrm>
              <a:off x="2544" y="2760"/>
              <a:ext cx="111" cy="216"/>
              <a:chOff x="1670" y="2765"/>
              <a:chExt cx="111" cy="216"/>
            </a:xfrm>
          </p:grpSpPr>
          <p:sp>
            <p:nvSpPr>
              <p:cNvPr id="82983" name="Line 32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84" name="Line 33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85" name="Line 34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86" name="Line 35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87" name="Line 36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88" name="Line 37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89" name="Line 38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2966" name="AutoShape 39"/>
            <p:cNvCxnSpPr>
              <a:cxnSpLocks noChangeShapeType="1"/>
              <a:stCxn id="82960" idx="6"/>
              <a:endCxn id="82985" idx="1"/>
            </p:cNvCxnSpPr>
            <p:nvPr/>
          </p:nvCxnSpPr>
          <p:spPr bwMode="auto">
            <a:xfrm flipV="1">
              <a:off x="2538" y="2976"/>
              <a:ext cx="63" cy="43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2967" name="Text Box 40"/>
            <p:cNvSpPr txBox="1">
              <a:spLocks noChangeArrowheads="1"/>
            </p:cNvSpPr>
            <p:nvPr/>
          </p:nvSpPr>
          <p:spPr bwMode="auto">
            <a:xfrm>
              <a:off x="2264" y="2739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L</a:t>
              </a:r>
              <a:endParaRPr lang="en-US" b="1"/>
            </a:p>
          </p:txBody>
        </p:sp>
        <p:sp>
          <p:nvSpPr>
            <p:cNvPr id="82968" name="Freeform 41"/>
            <p:cNvSpPr>
              <a:spLocks/>
            </p:cNvSpPr>
            <p:nvPr/>
          </p:nvSpPr>
          <p:spPr bwMode="auto">
            <a:xfrm rot="5400000">
              <a:off x="1894" y="1939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69" name="Oval 42"/>
            <p:cNvSpPr>
              <a:spLocks noChangeArrowheads="1"/>
            </p:cNvSpPr>
            <p:nvPr/>
          </p:nvSpPr>
          <p:spPr bwMode="auto">
            <a:xfrm>
              <a:off x="2272" y="221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0" name="Oval 43"/>
            <p:cNvSpPr>
              <a:spLocks noChangeArrowheads="1"/>
            </p:cNvSpPr>
            <p:nvPr/>
          </p:nvSpPr>
          <p:spPr bwMode="auto">
            <a:xfrm>
              <a:off x="1536" y="221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971" name="AutoShape 44"/>
            <p:cNvCxnSpPr>
              <a:cxnSpLocks noChangeShapeType="1"/>
              <a:stCxn id="82970" idx="0"/>
              <a:endCxn id="82968" idx="19"/>
            </p:cNvCxnSpPr>
            <p:nvPr/>
          </p:nvCxnSpPr>
          <p:spPr bwMode="auto">
            <a:xfrm rot="-5400000">
              <a:off x="1624" y="2037"/>
              <a:ext cx="128" cy="22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2972" name="AutoShape 45"/>
            <p:cNvCxnSpPr>
              <a:cxnSpLocks noChangeShapeType="1"/>
              <a:stCxn id="82969" idx="0"/>
              <a:endCxn id="82968" idx="0"/>
            </p:cNvCxnSpPr>
            <p:nvPr/>
          </p:nvCxnSpPr>
          <p:spPr bwMode="auto">
            <a:xfrm rot="5400000" flipH="1">
              <a:off x="2135" y="2034"/>
              <a:ext cx="129" cy="22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2973" name="Text Box 46"/>
            <p:cNvSpPr txBox="1">
              <a:spLocks noChangeArrowheads="1"/>
            </p:cNvSpPr>
            <p:nvPr/>
          </p:nvSpPr>
          <p:spPr bwMode="auto">
            <a:xfrm>
              <a:off x="1840" y="1824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cxnSp>
          <p:nvCxnSpPr>
            <p:cNvPr id="82974" name="AutoShape 47"/>
            <p:cNvCxnSpPr>
              <a:cxnSpLocks noChangeShapeType="1"/>
              <a:stCxn id="82970" idx="4"/>
              <a:endCxn id="82981" idx="1"/>
            </p:cNvCxnSpPr>
            <p:nvPr/>
          </p:nvCxnSpPr>
          <p:spPr bwMode="auto">
            <a:xfrm rot="16200000" flipH="1">
              <a:off x="1652" y="2214"/>
              <a:ext cx="161" cy="3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2975" name="Group 48"/>
            <p:cNvGrpSpPr>
              <a:grpSpLocks/>
            </p:cNvGrpSpPr>
            <p:nvPr/>
          </p:nvGrpSpPr>
          <p:grpSpPr bwMode="auto">
            <a:xfrm>
              <a:off x="1888" y="2304"/>
              <a:ext cx="97" cy="288"/>
              <a:chOff x="2061" y="2352"/>
              <a:chExt cx="97" cy="288"/>
            </a:xfrm>
          </p:grpSpPr>
          <p:sp>
            <p:nvSpPr>
              <p:cNvPr id="82981" name="Freeform 49"/>
              <p:cNvSpPr>
                <a:spLocks/>
              </p:cNvSpPr>
              <p:nvPr/>
            </p:nvSpPr>
            <p:spPr bwMode="auto">
              <a:xfrm rot="16200000" flipH="1">
                <a:off x="1918" y="2495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82" name="Freeform 50"/>
              <p:cNvSpPr>
                <a:spLocks/>
              </p:cNvSpPr>
              <p:nvPr/>
            </p:nvSpPr>
            <p:spPr bwMode="auto">
              <a:xfrm rot="5400000">
                <a:off x="2014" y="2495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2976" name="AutoShape 51"/>
            <p:cNvCxnSpPr>
              <a:cxnSpLocks noChangeShapeType="1"/>
              <a:stCxn id="82969" idx="4"/>
              <a:endCxn id="82982" idx="1"/>
            </p:cNvCxnSpPr>
            <p:nvPr/>
          </p:nvCxnSpPr>
          <p:spPr bwMode="auto">
            <a:xfrm rot="5400000">
              <a:off x="2070" y="2205"/>
              <a:ext cx="160" cy="32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2977" name="Text Box 52"/>
            <p:cNvSpPr txBox="1">
              <a:spLocks noChangeArrowheads="1"/>
            </p:cNvSpPr>
            <p:nvPr/>
          </p:nvSpPr>
          <p:spPr bwMode="auto">
            <a:xfrm>
              <a:off x="1817" y="2579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82978" name="Oval 53"/>
            <p:cNvSpPr>
              <a:spLocks noChangeArrowheads="1"/>
            </p:cNvSpPr>
            <p:nvPr/>
          </p:nvSpPr>
          <p:spPr bwMode="auto">
            <a:xfrm>
              <a:off x="2457" y="221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979" name="AutoShape 54"/>
            <p:cNvCxnSpPr>
              <a:cxnSpLocks noChangeShapeType="1"/>
              <a:stCxn id="82969" idx="6"/>
              <a:endCxn id="82978" idx="2"/>
            </p:cNvCxnSpPr>
            <p:nvPr/>
          </p:nvCxnSpPr>
          <p:spPr bwMode="auto">
            <a:xfrm>
              <a:off x="2355" y="2251"/>
              <a:ext cx="10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2980" name="Text Box 55"/>
            <p:cNvSpPr txBox="1">
              <a:spLocks noChangeArrowheads="1"/>
            </p:cNvSpPr>
            <p:nvPr/>
          </p:nvSpPr>
          <p:spPr bwMode="auto">
            <a:xfrm>
              <a:off x="2640" y="2544"/>
              <a:ext cx="252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L</a:t>
              </a:r>
            </a:p>
            <a:p>
              <a:r>
                <a:rPr lang="en-US" b="1"/>
                <a:t>–</a:t>
              </a:r>
            </a:p>
          </p:txBody>
        </p:sp>
      </p:grpSp>
      <p:sp>
        <p:nvSpPr>
          <p:cNvPr id="82952" name="Text Box 56"/>
          <p:cNvSpPr txBox="1">
            <a:spLocks noChangeArrowheads="1"/>
          </p:cNvSpPr>
          <p:nvPr/>
        </p:nvSpPr>
        <p:spPr bwMode="auto">
          <a:xfrm>
            <a:off x="4657725" y="2563813"/>
            <a:ext cx="4191000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Note frequencies of AC sources</a:t>
            </a:r>
          </a:p>
        </p:txBody>
      </p:sp>
      <p:sp>
        <p:nvSpPr>
          <p:cNvPr id="82953" name="Line 57"/>
          <p:cNvSpPr>
            <a:spLocks noChangeShapeType="1"/>
          </p:cNvSpPr>
          <p:nvPr/>
        </p:nvSpPr>
        <p:spPr bwMode="auto">
          <a:xfrm flipH="1">
            <a:off x="1276350" y="3519488"/>
            <a:ext cx="3381375" cy="862012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54" name="Text Box 58"/>
          <p:cNvSpPr txBox="1">
            <a:spLocks noChangeArrowheads="1"/>
          </p:cNvSpPr>
          <p:nvPr/>
        </p:nvSpPr>
        <p:spPr bwMode="auto">
          <a:xfrm>
            <a:off x="4718050" y="3365500"/>
            <a:ext cx="3533775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Only one AC source - </a:t>
            </a:r>
            <a:r>
              <a:rPr lang="el-GR" b="1">
                <a:solidFill>
                  <a:schemeClr val="bg2"/>
                </a:solidFill>
              </a:rPr>
              <a:t>ω</a:t>
            </a:r>
            <a:r>
              <a:rPr lang="en-US">
                <a:solidFill>
                  <a:schemeClr val="bg2"/>
                </a:solidFill>
              </a:rPr>
              <a:t> = 10</a:t>
            </a:r>
            <a:r>
              <a:rPr lang="en-US" baseline="30000">
                <a:solidFill>
                  <a:schemeClr val="bg2"/>
                </a:solidFill>
              </a:rPr>
              <a:t>3</a:t>
            </a:r>
            <a:r>
              <a:rPr lang="en-US">
                <a:solidFill>
                  <a:schemeClr val="bg2"/>
                </a:solidFill>
              </a:rPr>
              <a:t> rad/s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39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AEA4887-F194-48F1-9851-AF109A19AFE0}" type="slidenum">
              <a:rPr lang="en-US" smtClean="0"/>
              <a:pPr lvl="1"/>
              <a:t>44</a:t>
            </a:fld>
            <a:endParaRPr lang="en-US" smtClean="0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Equivalent Circuits</a:t>
            </a:r>
          </a:p>
        </p:txBody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7"/>
            </a:pPr>
            <a:r>
              <a:rPr lang="en-US" sz="2400" smtClean="0"/>
              <a:t>find the Th</a:t>
            </a:r>
            <a:r>
              <a:rPr lang="en-US" sz="2400" smtClean="0">
                <a:cs typeface="Times New Roman" pitchFamily="18" charset="0"/>
              </a:rPr>
              <a:t>évenin equivalent</a:t>
            </a:r>
            <a:endParaRPr lang="en-US" sz="2400" b="1" i="1" baseline="-25000" smtClean="0">
              <a:cs typeface="Times New Roman" pitchFamily="18" charset="0"/>
            </a:endParaRPr>
          </a:p>
          <a:p>
            <a:pPr marL="990600" lvl="1" indent="-533400">
              <a:buFont typeface="Monotype Sorts" pitchFamily="2" charset="2"/>
              <a:buNone/>
            </a:pPr>
            <a:r>
              <a:rPr lang="el-GR" sz="2000" b="1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n-US" sz="2000" baseline="30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Hz,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smtClean="0">
                <a:cs typeface="Times New Roman" pitchFamily="18" charset="0"/>
              </a:rPr>
              <a:t> = 50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50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10mH,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0.1uF</a:t>
            </a:r>
          </a:p>
        </p:txBody>
      </p:sp>
      <p:grpSp>
        <p:nvGrpSpPr>
          <p:cNvPr id="83975" name="Group 4"/>
          <p:cNvGrpSpPr>
            <a:grpSpLocks/>
          </p:cNvGrpSpPr>
          <p:nvPr/>
        </p:nvGrpSpPr>
        <p:grpSpPr bwMode="auto">
          <a:xfrm>
            <a:off x="0" y="2338388"/>
            <a:ext cx="4313238" cy="2919412"/>
            <a:chOff x="175" y="1824"/>
            <a:chExt cx="2717" cy="1839"/>
          </a:xfrm>
        </p:grpSpPr>
        <p:cxnSp>
          <p:nvCxnSpPr>
            <p:cNvPr id="84014" name="AutoShape 5"/>
            <p:cNvCxnSpPr>
              <a:cxnSpLocks noChangeShapeType="1"/>
              <a:stCxn id="84019" idx="2"/>
              <a:endCxn id="84050" idx="4"/>
            </p:cNvCxnSpPr>
            <p:nvPr/>
          </p:nvCxnSpPr>
          <p:spPr bwMode="auto">
            <a:xfrm rot="10800000">
              <a:off x="717" y="2988"/>
              <a:ext cx="1738" cy="4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4015" name="Group 6"/>
            <p:cNvGrpSpPr>
              <a:grpSpLocks/>
            </p:cNvGrpSpPr>
            <p:nvPr/>
          </p:nvGrpSpPr>
          <p:grpSpPr bwMode="auto">
            <a:xfrm rot="5400000" flipH="1" flipV="1">
              <a:off x="1103" y="2109"/>
              <a:ext cx="112" cy="287"/>
              <a:chOff x="3450" y="2313"/>
              <a:chExt cx="111" cy="216"/>
            </a:xfrm>
          </p:grpSpPr>
          <p:sp>
            <p:nvSpPr>
              <p:cNvPr id="84058" name="Line 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59" name="Line 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60" name="Line 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61" name="Line 1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62" name="Line 1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63" name="Line 1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64" name="Line 1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4016" name="AutoShape 14"/>
            <p:cNvCxnSpPr>
              <a:cxnSpLocks noChangeShapeType="1"/>
              <a:stCxn id="84029" idx="2"/>
              <a:endCxn id="84060" idx="1"/>
            </p:cNvCxnSpPr>
            <p:nvPr/>
          </p:nvCxnSpPr>
          <p:spPr bwMode="auto">
            <a:xfrm flipH="1">
              <a:off x="1302" y="2250"/>
              <a:ext cx="23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4017" name="Group 15"/>
            <p:cNvGrpSpPr>
              <a:grpSpLocks/>
            </p:cNvGrpSpPr>
            <p:nvPr/>
          </p:nvGrpSpPr>
          <p:grpSpPr bwMode="auto">
            <a:xfrm>
              <a:off x="2352" y="3567"/>
              <a:ext cx="288" cy="96"/>
              <a:chOff x="1392" y="3552"/>
              <a:chExt cx="288" cy="96"/>
            </a:xfrm>
          </p:grpSpPr>
          <p:sp>
            <p:nvSpPr>
              <p:cNvPr id="84055" name="Line 16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56" name="Line 17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57" name="Line 18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4018" name="Line 19"/>
            <p:cNvSpPr>
              <a:spLocks noChangeShapeType="1"/>
            </p:cNvSpPr>
            <p:nvPr/>
          </p:nvSpPr>
          <p:spPr bwMode="auto">
            <a:xfrm flipV="1">
              <a:off x="2499" y="341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19" name="Oval 20"/>
            <p:cNvSpPr>
              <a:spLocks noChangeArrowheads="1"/>
            </p:cNvSpPr>
            <p:nvPr/>
          </p:nvSpPr>
          <p:spPr bwMode="auto">
            <a:xfrm>
              <a:off x="2455" y="337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20" name="Text Box 21"/>
            <p:cNvSpPr txBox="1">
              <a:spLocks noChangeArrowheads="1"/>
            </p:cNvSpPr>
            <p:nvPr/>
          </p:nvSpPr>
          <p:spPr bwMode="auto">
            <a:xfrm>
              <a:off x="1011" y="1961"/>
              <a:ext cx="293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s</a:t>
              </a:r>
              <a:endParaRPr lang="en-US" b="1"/>
            </a:p>
          </p:txBody>
        </p:sp>
        <p:cxnSp>
          <p:nvCxnSpPr>
            <p:cNvPr id="84021" name="AutoShape 22"/>
            <p:cNvCxnSpPr>
              <a:cxnSpLocks noChangeShapeType="1"/>
              <a:stCxn id="84053" idx="0"/>
              <a:endCxn id="84058" idx="0"/>
            </p:cNvCxnSpPr>
            <p:nvPr/>
          </p:nvCxnSpPr>
          <p:spPr bwMode="auto">
            <a:xfrm rot="-5400000">
              <a:off x="682" y="2296"/>
              <a:ext cx="367" cy="29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4022" name="Group 23"/>
            <p:cNvGrpSpPr>
              <a:grpSpLocks/>
            </p:cNvGrpSpPr>
            <p:nvPr/>
          </p:nvGrpSpPr>
          <p:grpSpPr bwMode="auto">
            <a:xfrm>
              <a:off x="175" y="2489"/>
              <a:ext cx="708" cy="634"/>
              <a:chOff x="17" y="2426"/>
              <a:chExt cx="708" cy="634"/>
            </a:xfrm>
          </p:grpSpPr>
          <p:sp>
            <p:nvSpPr>
              <p:cNvPr id="84049" name="Text Box 24"/>
              <p:cNvSpPr txBox="1">
                <a:spLocks noChangeArrowheads="1"/>
              </p:cNvSpPr>
              <p:nvPr/>
            </p:nvSpPr>
            <p:spPr bwMode="auto">
              <a:xfrm>
                <a:off x="17" y="2426"/>
                <a:ext cx="395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(t)</a:t>
                </a:r>
                <a:endParaRPr lang="en-US" sz="2000" b="1" baseline="-25000"/>
              </a:p>
              <a:p>
                <a:endParaRPr lang="en-US" sz="2000"/>
              </a:p>
            </p:txBody>
          </p:sp>
          <p:sp>
            <p:nvSpPr>
              <p:cNvPr id="84050" name="Oval 25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51" name="Text Box 26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4052" name="Text Box 27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4053" name="Text Box 28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84054" name="Text Box 29"/>
              <p:cNvSpPr txBox="1">
                <a:spLocks noChangeArrowheads="1"/>
              </p:cNvSpPr>
              <p:nvPr/>
            </p:nvSpPr>
            <p:spPr bwMode="auto">
              <a:xfrm>
                <a:off x="464" y="2652"/>
                <a:ext cx="19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~</a:t>
                </a:r>
              </a:p>
            </p:txBody>
          </p:sp>
        </p:grpSp>
        <p:cxnSp>
          <p:nvCxnSpPr>
            <p:cNvPr id="84023" name="AutoShape 30"/>
            <p:cNvCxnSpPr>
              <a:cxnSpLocks noChangeShapeType="1"/>
              <a:stCxn id="84037" idx="6"/>
              <a:endCxn id="84042" idx="0"/>
            </p:cNvCxnSpPr>
            <p:nvPr/>
          </p:nvCxnSpPr>
          <p:spPr bwMode="auto">
            <a:xfrm>
              <a:off x="2540" y="2251"/>
              <a:ext cx="52" cy="5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4024" name="Group 31"/>
            <p:cNvGrpSpPr>
              <a:grpSpLocks/>
            </p:cNvGrpSpPr>
            <p:nvPr/>
          </p:nvGrpSpPr>
          <p:grpSpPr bwMode="auto">
            <a:xfrm>
              <a:off x="2544" y="2760"/>
              <a:ext cx="111" cy="216"/>
              <a:chOff x="1670" y="2765"/>
              <a:chExt cx="111" cy="216"/>
            </a:xfrm>
          </p:grpSpPr>
          <p:sp>
            <p:nvSpPr>
              <p:cNvPr id="84042" name="Line 32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43" name="Line 33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44" name="Line 34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45" name="Line 35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46" name="Line 36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47" name="Line 37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48" name="Line 38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4025" name="AutoShape 39"/>
            <p:cNvCxnSpPr>
              <a:cxnSpLocks noChangeShapeType="1"/>
              <a:stCxn id="84019" idx="6"/>
              <a:endCxn id="84044" idx="1"/>
            </p:cNvCxnSpPr>
            <p:nvPr/>
          </p:nvCxnSpPr>
          <p:spPr bwMode="auto">
            <a:xfrm flipV="1">
              <a:off x="2538" y="2976"/>
              <a:ext cx="63" cy="43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4026" name="Text Box 40"/>
            <p:cNvSpPr txBox="1">
              <a:spLocks noChangeArrowheads="1"/>
            </p:cNvSpPr>
            <p:nvPr/>
          </p:nvSpPr>
          <p:spPr bwMode="auto">
            <a:xfrm>
              <a:off x="2264" y="2739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L</a:t>
              </a:r>
              <a:endParaRPr lang="en-US" b="1"/>
            </a:p>
          </p:txBody>
        </p:sp>
        <p:sp>
          <p:nvSpPr>
            <p:cNvPr id="84027" name="Freeform 41"/>
            <p:cNvSpPr>
              <a:spLocks/>
            </p:cNvSpPr>
            <p:nvPr/>
          </p:nvSpPr>
          <p:spPr bwMode="auto">
            <a:xfrm rot="5400000">
              <a:off x="1894" y="1939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28" name="Oval 42"/>
            <p:cNvSpPr>
              <a:spLocks noChangeArrowheads="1"/>
            </p:cNvSpPr>
            <p:nvPr/>
          </p:nvSpPr>
          <p:spPr bwMode="auto">
            <a:xfrm>
              <a:off x="2272" y="221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29" name="Oval 43"/>
            <p:cNvSpPr>
              <a:spLocks noChangeArrowheads="1"/>
            </p:cNvSpPr>
            <p:nvPr/>
          </p:nvSpPr>
          <p:spPr bwMode="auto">
            <a:xfrm>
              <a:off x="1536" y="221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4030" name="AutoShape 44"/>
            <p:cNvCxnSpPr>
              <a:cxnSpLocks noChangeShapeType="1"/>
              <a:stCxn id="84029" idx="0"/>
              <a:endCxn id="84027" idx="19"/>
            </p:cNvCxnSpPr>
            <p:nvPr/>
          </p:nvCxnSpPr>
          <p:spPr bwMode="auto">
            <a:xfrm rot="-5400000">
              <a:off x="1624" y="2037"/>
              <a:ext cx="128" cy="22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4031" name="AutoShape 45"/>
            <p:cNvCxnSpPr>
              <a:cxnSpLocks noChangeShapeType="1"/>
              <a:stCxn id="84028" idx="0"/>
              <a:endCxn id="84027" idx="0"/>
            </p:cNvCxnSpPr>
            <p:nvPr/>
          </p:nvCxnSpPr>
          <p:spPr bwMode="auto">
            <a:xfrm rot="5400000" flipH="1">
              <a:off x="2135" y="2034"/>
              <a:ext cx="129" cy="22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4032" name="Text Box 46"/>
            <p:cNvSpPr txBox="1">
              <a:spLocks noChangeArrowheads="1"/>
            </p:cNvSpPr>
            <p:nvPr/>
          </p:nvSpPr>
          <p:spPr bwMode="auto">
            <a:xfrm>
              <a:off x="1840" y="1824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cxnSp>
          <p:nvCxnSpPr>
            <p:cNvPr id="84033" name="AutoShape 47"/>
            <p:cNvCxnSpPr>
              <a:cxnSpLocks noChangeShapeType="1"/>
              <a:stCxn id="84029" idx="4"/>
              <a:endCxn id="84040" idx="1"/>
            </p:cNvCxnSpPr>
            <p:nvPr/>
          </p:nvCxnSpPr>
          <p:spPr bwMode="auto">
            <a:xfrm rot="16200000" flipH="1">
              <a:off x="1652" y="2214"/>
              <a:ext cx="161" cy="3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4034" name="Group 48"/>
            <p:cNvGrpSpPr>
              <a:grpSpLocks/>
            </p:cNvGrpSpPr>
            <p:nvPr/>
          </p:nvGrpSpPr>
          <p:grpSpPr bwMode="auto">
            <a:xfrm>
              <a:off x="1888" y="2304"/>
              <a:ext cx="97" cy="288"/>
              <a:chOff x="2061" y="2352"/>
              <a:chExt cx="97" cy="288"/>
            </a:xfrm>
          </p:grpSpPr>
          <p:sp>
            <p:nvSpPr>
              <p:cNvPr id="84040" name="Freeform 49"/>
              <p:cNvSpPr>
                <a:spLocks/>
              </p:cNvSpPr>
              <p:nvPr/>
            </p:nvSpPr>
            <p:spPr bwMode="auto">
              <a:xfrm rot="16200000" flipH="1">
                <a:off x="1918" y="2495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41" name="Freeform 50"/>
              <p:cNvSpPr>
                <a:spLocks/>
              </p:cNvSpPr>
              <p:nvPr/>
            </p:nvSpPr>
            <p:spPr bwMode="auto">
              <a:xfrm rot="5400000">
                <a:off x="2014" y="2495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4035" name="AutoShape 51"/>
            <p:cNvCxnSpPr>
              <a:cxnSpLocks noChangeShapeType="1"/>
              <a:stCxn id="84028" idx="4"/>
              <a:endCxn id="84041" idx="1"/>
            </p:cNvCxnSpPr>
            <p:nvPr/>
          </p:nvCxnSpPr>
          <p:spPr bwMode="auto">
            <a:xfrm rot="5400000">
              <a:off x="2070" y="2205"/>
              <a:ext cx="160" cy="32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4036" name="Text Box 52"/>
            <p:cNvSpPr txBox="1">
              <a:spLocks noChangeArrowheads="1"/>
            </p:cNvSpPr>
            <p:nvPr/>
          </p:nvSpPr>
          <p:spPr bwMode="auto">
            <a:xfrm>
              <a:off x="1817" y="2579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84037" name="Oval 53"/>
            <p:cNvSpPr>
              <a:spLocks noChangeArrowheads="1"/>
            </p:cNvSpPr>
            <p:nvPr/>
          </p:nvSpPr>
          <p:spPr bwMode="auto">
            <a:xfrm>
              <a:off x="2457" y="221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4038" name="AutoShape 54"/>
            <p:cNvCxnSpPr>
              <a:cxnSpLocks noChangeShapeType="1"/>
              <a:stCxn id="84028" idx="6"/>
              <a:endCxn id="84037" idx="2"/>
            </p:cNvCxnSpPr>
            <p:nvPr/>
          </p:nvCxnSpPr>
          <p:spPr bwMode="auto">
            <a:xfrm>
              <a:off x="2355" y="2251"/>
              <a:ext cx="10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4039" name="Text Box 55"/>
            <p:cNvSpPr txBox="1">
              <a:spLocks noChangeArrowheads="1"/>
            </p:cNvSpPr>
            <p:nvPr/>
          </p:nvSpPr>
          <p:spPr bwMode="auto">
            <a:xfrm>
              <a:off x="2640" y="2544"/>
              <a:ext cx="252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L</a:t>
              </a:r>
            </a:p>
            <a:p>
              <a:r>
                <a:rPr lang="en-US" b="1"/>
                <a:t>–</a:t>
              </a:r>
            </a:p>
          </p:txBody>
        </p:sp>
      </p:grpSp>
      <p:sp>
        <p:nvSpPr>
          <p:cNvPr id="83976" name="Text Box 56"/>
          <p:cNvSpPr txBox="1">
            <a:spLocks noChangeArrowheads="1"/>
          </p:cNvSpPr>
          <p:nvPr/>
        </p:nvSpPr>
        <p:spPr bwMode="auto">
          <a:xfrm>
            <a:off x="4495800" y="2362200"/>
            <a:ext cx="41910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Note frequencies of AC sources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Convert to phasor domain</a:t>
            </a:r>
          </a:p>
        </p:txBody>
      </p:sp>
      <p:sp>
        <p:nvSpPr>
          <p:cNvPr id="83977" name="AutoShape 57"/>
          <p:cNvSpPr>
            <a:spLocks noChangeArrowheads="1"/>
          </p:cNvSpPr>
          <p:nvPr/>
        </p:nvSpPr>
        <p:spPr bwMode="auto">
          <a:xfrm>
            <a:off x="4495800" y="4827588"/>
            <a:ext cx="762000" cy="430212"/>
          </a:xfrm>
          <a:prstGeom prst="rightArrow">
            <a:avLst>
              <a:gd name="adj1" fmla="val 50000"/>
              <a:gd name="adj2" fmla="val 44280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3978" name="Group 58"/>
          <p:cNvGrpSpPr>
            <a:grpSpLocks/>
          </p:cNvGrpSpPr>
          <p:nvPr/>
        </p:nvGrpSpPr>
        <p:grpSpPr bwMode="auto">
          <a:xfrm>
            <a:off x="5181600" y="3048000"/>
            <a:ext cx="3903663" cy="3111500"/>
            <a:chOff x="3264" y="1920"/>
            <a:chExt cx="2459" cy="1960"/>
          </a:xfrm>
        </p:grpSpPr>
        <p:sp>
          <p:nvSpPr>
            <p:cNvPr id="83979" name="Text Box 59"/>
            <p:cNvSpPr txBox="1">
              <a:spLocks noChangeArrowheads="1"/>
            </p:cNvSpPr>
            <p:nvPr/>
          </p:nvSpPr>
          <p:spPr bwMode="auto">
            <a:xfrm>
              <a:off x="3881" y="2121"/>
              <a:ext cx="28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s</a:t>
              </a:r>
            </a:p>
          </p:txBody>
        </p:sp>
        <p:cxnSp>
          <p:nvCxnSpPr>
            <p:cNvPr id="83980" name="AutoShape 60"/>
            <p:cNvCxnSpPr>
              <a:cxnSpLocks noChangeShapeType="1"/>
              <a:stCxn id="83985" idx="2"/>
              <a:endCxn id="83988" idx="4"/>
            </p:cNvCxnSpPr>
            <p:nvPr/>
          </p:nvCxnSpPr>
          <p:spPr bwMode="auto">
            <a:xfrm rot="10800000">
              <a:off x="3738" y="3196"/>
              <a:ext cx="607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3981" name="AutoShape 61"/>
            <p:cNvCxnSpPr>
              <a:cxnSpLocks noChangeShapeType="1"/>
              <a:stCxn id="83984" idx="2"/>
              <a:endCxn id="83994" idx="3"/>
            </p:cNvCxnSpPr>
            <p:nvPr/>
          </p:nvCxnSpPr>
          <p:spPr bwMode="auto">
            <a:xfrm flipH="1">
              <a:off x="4192" y="2460"/>
              <a:ext cx="14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3982" name="Group 62"/>
            <p:cNvGrpSpPr>
              <a:grpSpLocks/>
            </p:cNvGrpSpPr>
            <p:nvPr/>
          </p:nvGrpSpPr>
          <p:grpSpPr bwMode="auto">
            <a:xfrm>
              <a:off x="4242" y="3784"/>
              <a:ext cx="288" cy="96"/>
              <a:chOff x="1392" y="3552"/>
              <a:chExt cx="288" cy="96"/>
            </a:xfrm>
          </p:grpSpPr>
          <p:sp>
            <p:nvSpPr>
              <p:cNvPr id="84011" name="Line 63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12" name="Line 64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13" name="Line 65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983" name="Line 66"/>
            <p:cNvSpPr>
              <a:spLocks noChangeShapeType="1"/>
            </p:cNvSpPr>
            <p:nvPr/>
          </p:nvSpPr>
          <p:spPr bwMode="auto">
            <a:xfrm flipV="1">
              <a:off x="4389" y="3631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4" name="Oval 67"/>
            <p:cNvSpPr>
              <a:spLocks noChangeArrowheads="1"/>
            </p:cNvSpPr>
            <p:nvPr/>
          </p:nvSpPr>
          <p:spPr bwMode="auto">
            <a:xfrm>
              <a:off x="4338" y="242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5" name="Oval 68"/>
            <p:cNvSpPr>
              <a:spLocks noChangeArrowheads="1"/>
            </p:cNvSpPr>
            <p:nvPr/>
          </p:nvSpPr>
          <p:spPr bwMode="auto">
            <a:xfrm>
              <a:off x="4345" y="359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3986" name="AutoShape 69"/>
            <p:cNvCxnSpPr>
              <a:cxnSpLocks noChangeShapeType="1"/>
              <a:stCxn id="83991" idx="0"/>
              <a:endCxn id="83994" idx="1"/>
            </p:cNvCxnSpPr>
            <p:nvPr/>
          </p:nvCxnSpPr>
          <p:spPr bwMode="auto">
            <a:xfrm rot="-5400000">
              <a:off x="3623" y="2575"/>
              <a:ext cx="376" cy="14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3987" name="Text Box 70"/>
            <p:cNvSpPr txBox="1">
              <a:spLocks noChangeArrowheads="1"/>
            </p:cNvSpPr>
            <p:nvPr/>
          </p:nvSpPr>
          <p:spPr bwMode="auto">
            <a:xfrm>
              <a:off x="5378" y="2934"/>
              <a:ext cx="34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Z</a:t>
              </a:r>
              <a:r>
                <a:rPr lang="en-US" b="1" baseline="-25000"/>
                <a:t>LD</a:t>
              </a:r>
            </a:p>
          </p:txBody>
        </p:sp>
        <p:sp>
          <p:nvSpPr>
            <p:cNvPr id="83988" name="Oval 71"/>
            <p:cNvSpPr>
              <a:spLocks noChangeArrowheads="1"/>
            </p:cNvSpPr>
            <p:nvPr/>
          </p:nvSpPr>
          <p:spPr bwMode="auto">
            <a:xfrm>
              <a:off x="3572" y="288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9" name="Text Box 72"/>
            <p:cNvSpPr txBox="1">
              <a:spLocks noChangeArrowheads="1"/>
            </p:cNvSpPr>
            <p:nvPr/>
          </p:nvSpPr>
          <p:spPr bwMode="auto">
            <a:xfrm>
              <a:off x="3681" y="2868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3990" name="Text Box 73"/>
            <p:cNvSpPr txBox="1">
              <a:spLocks noChangeArrowheads="1"/>
            </p:cNvSpPr>
            <p:nvPr/>
          </p:nvSpPr>
          <p:spPr bwMode="auto">
            <a:xfrm>
              <a:off x="3678" y="293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3991" name="Text Box 74"/>
            <p:cNvSpPr txBox="1">
              <a:spLocks noChangeArrowheads="1"/>
            </p:cNvSpPr>
            <p:nvPr/>
          </p:nvSpPr>
          <p:spPr bwMode="auto">
            <a:xfrm>
              <a:off x="3639" y="2836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83992" name="Text Box 75"/>
            <p:cNvSpPr txBox="1">
              <a:spLocks noChangeArrowheads="1"/>
            </p:cNvSpPr>
            <p:nvPr/>
          </p:nvSpPr>
          <p:spPr bwMode="auto">
            <a:xfrm>
              <a:off x="3643" y="2923"/>
              <a:ext cx="19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~</a:t>
              </a:r>
            </a:p>
          </p:txBody>
        </p:sp>
        <p:cxnSp>
          <p:nvCxnSpPr>
            <p:cNvPr id="83993" name="AutoShape 76"/>
            <p:cNvCxnSpPr>
              <a:cxnSpLocks noChangeShapeType="1"/>
              <a:stCxn id="84004" idx="6"/>
              <a:endCxn id="83995" idx="1"/>
            </p:cNvCxnSpPr>
            <p:nvPr/>
          </p:nvCxnSpPr>
          <p:spPr bwMode="auto">
            <a:xfrm flipV="1">
              <a:off x="5235" y="3203"/>
              <a:ext cx="110" cy="42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3994" name="Rectangle 77"/>
            <p:cNvSpPr>
              <a:spLocks noChangeArrowheads="1"/>
            </p:cNvSpPr>
            <p:nvPr/>
          </p:nvSpPr>
          <p:spPr bwMode="auto">
            <a:xfrm>
              <a:off x="3883" y="2364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5" name="Rectangle 78"/>
            <p:cNvSpPr>
              <a:spLocks noChangeArrowheads="1"/>
            </p:cNvSpPr>
            <p:nvPr/>
          </p:nvSpPr>
          <p:spPr bwMode="auto">
            <a:xfrm rot="-5400000">
              <a:off x="5189" y="2952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6" name="Rectangle 79"/>
            <p:cNvSpPr>
              <a:spLocks noChangeArrowheads="1"/>
            </p:cNvSpPr>
            <p:nvPr/>
          </p:nvSpPr>
          <p:spPr bwMode="auto">
            <a:xfrm>
              <a:off x="4536" y="2151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7" name="Rectangle 80"/>
            <p:cNvSpPr>
              <a:spLocks noChangeArrowheads="1"/>
            </p:cNvSpPr>
            <p:nvPr/>
          </p:nvSpPr>
          <p:spPr bwMode="auto">
            <a:xfrm>
              <a:off x="4536" y="2556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3998" name="AutoShape 81"/>
            <p:cNvCxnSpPr>
              <a:cxnSpLocks noChangeShapeType="1"/>
              <a:stCxn id="83984" idx="4"/>
              <a:endCxn id="83997" idx="1"/>
            </p:cNvCxnSpPr>
            <p:nvPr/>
          </p:nvCxnSpPr>
          <p:spPr bwMode="auto">
            <a:xfrm rot="16200000" flipH="1">
              <a:off x="4381" y="2497"/>
              <a:ext cx="154" cy="15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3999" name="AutoShape 82"/>
            <p:cNvCxnSpPr>
              <a:cxnSpLocks noChangeShapeType="1"/>
              <a:stCxn id="83984" idx="0"/>
              <a:endCxn id="83996" idx="1"/>
            </p:cNvCxnSpPr>
            <p:nvPr/>
          </p:nvCxnSpPr>
          <p:spPr bwMode="auto">
            <a:xfrm rot="-5400000">
              <a:off x="4371" y="2256"/>
              <a:ext cx="174" cy="15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4000" name="Oval 83"/>
            <p:cNvSpPr>
              <a:spLocks noChangeArrowheads="1"/>
            </p:cNvSpPr>
            <p:nvPr/>
          </p:nvSpPr>
          <p:spPr bwMode="auto">
            <a:xfrm>
              <a:off x="4960" y="241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4001" name="AutoShape 84"/>
            <p:cNvCxnSpPr>
              <a:cxnSpLocks noChangeShapeType="1"/>
              <a:stCxn id="84000" idx="4"/>
              <a:endCxn id="83997" idx="3"/>
            </p:cNvCxnSpPr>
            <p:nvPr/>
          </p:nvCxnSpPr>
          <p:spPr bwMode="auto">
            <a:xfrm rot="5400000">
              <a:off x="4843" y="2492"/>
              <a:ext cx="162" cy="15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4002" name="AutoShape 85"/>
            <p:cNvCxnSpPr>
              <a:cxnSpLocks noChangeShapeType="1"/>
              <a:stCxn id="84000" idx="0"/>
              <a:endCxn id="83996" idx="3"/>
            </p:cNvCxnSpPr>
            <p:nvPr/>
          </p:nvCxnSpPr>
          <p:spPr bwMode="auto">
            <a:xfrm rot="5400000" flipH="1">
              <a:off x="4841" y="2251"/>
              <a:ext cx="166" cy="15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4003" name="Oval 86"/>
            <p:cNvSpPr>
              <a:spLocks noChangeArrowheads="1"/>
            </p:cNvSpPr>
            <p:nvPr/>
          </p:nvSpPr>
          <p:spPr bwMode="auto">
            <a:xfrm>
              <a:off x="5152" y="241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4" name="Oval 87"/>
            <p:cNvSpPr>
              <a:spLocks noChangeArrowheads="1"/>
            </p:cNvSpPr>
            <p:nvPr/>
          </p:nvSpPr>
          <p:spPr bwMode="auto">
            <a:xfrm>
              <a:off x="5152" y="359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4005" name="AutoShape 88"/>
            <p:cNvCxnSpPr>
              <a:cxnSpLocks noChangeShapeType="1"/>
              <a:stCxn id="83985" idx="6"/>
              <a:endCxn id="84004" idx="2"/>
            </p:cNvCxnSpPr>
            <p:nvPr/>
          </p:nvCxnSpPr>
          <p:spPr bwMode="auto">
            <a:xfrm>
              <a:off x="4428" y="3631"/>
              <a:ext cx="72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4006" name="AutoShape 89"/>
            <p:cNvCxnSpPr>
              <a:cxnSpLocks noChangeShapeType="1"/>
              <a:stCxn id="83995" idx="3"/>
              <a:endCxn id="84003" idx="6"/>
            </p:cNvCxnSpPr>
            <p:nvPr/>
          </p:nvCxnSpPr>
          <p:spPr bwMode="auto">
            <a:xfrm rot="5400000" flipH="1">
              <a:off x="5069" y="2619"/>
              <a:ext cx="441" cy="1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4007" name="AutoShape 90"/>
            <p:cNvCxnSpPr>
              <a:cxnSpLocks noChangeShapeType="1"/>
              <a:stCxn id="84000" idx="6"/>
              <a:endCxn id="84003" idx="2"/>
            </p:cNvCxnSpPr>
            <p:nvPr/>
          </p:nvCxnSpPr>
          <p:spPr bwMode="auto">
            <a:xfrm>
              <a:off x="5043" y="2452"/>
              <a:ext cx="10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4008" name="Text Box 91"/>
            <p:cNvSpPr txBox="1">
              <a:spLocks noChangeArrowheads="1"/>
            </p:cNvSpPr>
            <p:nvPr/>
          </p:nvSpPr>
          <p:spPr bwMode="auto">
            <a:xfrm>
              <a:off x="4528" y="1920"/>
              <a:ext cx="27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Z</a:t>
              </a:r>
              <a:r>
                <a:rPr lang="en-US" b="1" baseline="-25000"/>
                <a:t>L</a:t>
              </a:r>
            </a:p>
          </p:txBody>
        </p:sp>
        <p:sp>
          <p:nvSpPr>
            <p:cNvPr id="84009" name="Text Box 92"/>
            <p:cNvSpPr txBox="1">
              <a:spLocks noChangeArrowheads="1"/>
            </p:cNvSpPr>
            <p:nvPr/>
          </p:nvSpPr>
          <p:spPr bwMode="auto">
            <a:xfrm>
              <a:off x="4567" y="2748"/>
              <a:ext cx="28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Z</a:t>
              </a:r>
              <a:r>
                <a:rPr lang="en-US" b="1" baseline="-25000"/>
                <a:t>C</a:t>
              </a:r>
            </a:p>
          </p:txBody>
        </p:sp>
        <p:sp>
          <p:nvSpPr>
            <p:cNvPr id="84010" name="Text Box 93"/>
            <p:cNvSpPr txBox="1">
              <a:spLocks noChangeArrowheads="1"/>
            </p:cNvSpPr>
            <p:nvPr/>
          </p:nvSpPr>
          <p:spPr bwMode="auto">
            <a:xfrm>
              <a:off x="3264" y="2668"/>
              <a:ext cx="50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V</a:t>
              </a:r>
              <a:r>
                <a:rPr lang="en-US" b="1" baseline="-25000"/>
                <a:t>s</a:t>
              </a:r>
              <a:r>
                <a:rPr lang="en-US" b="1"/>
                <a:t>(j</a:t>
              </a:r>
              <a:r>
                <a:rPr lang="el-GR" b="1">
                  <a:cs typeface="Times New Roman" pitchFamily="18" charset="0"/>
                </a:rPr>
                <a:t>ω</a:t>
              </a:r>
              <a:r>
                <a:rPr lang="en-US" b="1">
                  <a:cs typeface="Times New Roman" pitchFamily="18" charset="0"/>
                </a:rPr>
                <a:t>)</a:t>
              </a:r>
              <a:endParaRPr lang="el-GR" b="1"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458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AF247EE-C17E-4656-A4EC-690AD48F72EF}" type="slidenum">
              <a:rPr lang="en-US" smtClean="0"/>
              <a:pPr lvl="1"/>
              <a:t>45</a:t>
            </a:fld>
            <a:endParaRPr lang="en-US" smtClean="0"/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Equivalent Circuits</a:t>
            </a:r>
          </a:p>
        </p:txBody>
      </p:sp>
      <p:sp>
        <p:nvSpPr>
          <p:cNvPr id="245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09000" cy="10287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7"/>
            </a:pPr>
            <a:r>
              <a:rPr lang="en-US" sz="2400" smtClean="0"/>
              <a:t>find the Th</a:t>
            </a:r>
            <a:r>
              <a:rPr lang="en-US" sz="2400" smtClean="0">
                <a:cs typeface="Times New Roman" pitchFamily="18" charset="0"/>
              </a:rPr>
              <a:t>évenin equivalent</a:t>
            </a:r>
            <a:endParaRPr lang="en-US" sz="2400" b="1" i="1" baseline="-25000" smtClean="0">
              <a:cs typeface="Times New Roman" pitchFamily="18" charset="0"/>
            </a:endParaRPr>
          </a:p>
          <a:p>
            <a:pPr marL="914400" lvl="1" indent="-457200">
              <a:buFont typeface="Monotype Sorts" pitchFamily="2" charset="2"/>
              <a:buNone/>
            </a:pPr>
            <a:r>
              <a:rPr lang="el-GR" sz="2000" b="1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n-US" sz="2000" baseline="30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Hz,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smtClean="0">
                <a:cs typeface="Times New Roman" pitchFamily="18" charset="0"/>
              </a:rPr>
              <a:t> = 50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50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10mH,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0.1uF</a:t>
            </a:r>
          </a:p>
        </p:txBody>
      </p:sp>
      <p:sp>
        <p:nvSpPr>
          <p:cNvPr id="24584" name="Text Box 4"/>
          <p:cNvSpPr txBox="1">
            <a:spLocks noChangeArrowheads="1"/>
          </p:cNvSpPr>
          <p:nvPr/>
        </p:nvSpPr>
        <p:spPr bwMode="auto">
          <a:xfrm>
            <a:off x="4495800" y="2362200"/>
            <a:ext cx="4191000" cy="1203325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Note frequencies of AC sources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Convert to phasor domain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Find </a:t>
            </a:r>
            <a:r>
              <a:rPr lang="en-US" b="1">
                <a:cs typeface="Times New Roman" pitchFamily="18" charset="0"/>
              </a:rPr>
              <a:t>Z</a:t>
            </a:r>
            <a:r>
              <a:rPr lang="en-US" b="1" baseline="-25000">
                <a:cs typeface="Times New Roman" pitchFamily="18" charset="0"/>
              </a:rPr>
              <a:t>T</a:t>
            </a:r>
          </a:p>
          <a:p>
            <a:pPr marL="914400" lvl="1" indent="-457200" algn="l">
              <a:buFontTx/>
              <a:buChar char="•"/>
            </a:pPr>
            <a:r>
              <a:rPr lang="en-US">
                <a:cs typeface="Times New Roman" pitchFamily="18" charset="0"/>
              </a:rPr>
              <a:t>Remove load &amp; zero sources</a:t>
            </a:r>
          </a:p>
        </p:txBody>
      </p:sp>
      <p:sp>
        <p:nvSpPr>
          <p:cNvPr id="24585" name="Text Box 5"/>
          <p:cNvSpPr txBox="1">
            <a:spLocks noChangeArrowheads="1"/>
          </p:cNvSpPr>
          <p:nvPr/>
        </p:nvSpPr>
        <p:spPr bwMode="auto">
          <a:xfrm>
            <a:off x="1471613" y="2833688"/>
            <a:ext cx="45243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Z</a:t>
            </a:r>
            <a:r>
              <a:rPr lang="en-US" b="1" baseline="-25000"/>
              <a:t>s</a:t>
            </a:r>
          </a:p>
        </p:txBody>
      </p:sp>
      <p:cxnSp>
        <p:nvCxnSpPr>
          <p:cNvPr id="24586" name="AutoShape 6"/>
          <p:cNvCxnSpPr>
            <a:cxnSpLocks noChangeShapeType="1"/>
            <a:stCxn id="24589" idx="2"/>
            <a:endCxn id="24592" idx="3"/>
          </p:cNvCxnSpPr>
          <p:nvPr/>
        </p:nvCxnSpPr>
        <p:spPr bwMode="auto">
          <a:xfrm flipH="1">
            <a:off x="1965325" y="3371850"/>
            <a:ext cx="231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4587" name="Group 7"/>
          <p:cNvGrpSpPr>
            <a:grpSpLocks/>
          </p:cNvGrpSpPr>
          <p:nvPr/>
        </p:nvGrpSpPr>
        <p:grpSpPr bwMode="auto">
          <a:xfrm>
            <a:off x="2044700" y="5473700"/>
            <a:ext cx="457200" cy="152400"/>
            <a:chOff x="1392" y="3552"/>
            <a:chExt cx="288" cy="96"/>
          </a:xfrm>
        </p:grpSpPr>
        <p:sp>
          <p:nvSpPr>
            <p:cNvPr id="24606" name="Line 8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7" name="Line 9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8" name="Line 10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8" name="Line 11"/>
          <p:cNvSpPr>
            <a:spLocks noChangeShapeType="1"/>
          </p:cNvSpPr>
          <p:nvPr/>
        </p:nvSpPr>
        <p:spPr bwMode="auto">
          <a:xfrm flipV="1">
            <a:off x="2278063" y="52308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4589" name="Oval 12"/>
          <p:cNvSpPr>
            <a:spLocks noChangeArrowheads="1"/>
          </p:cNvSpPr>
          <p:nvPr/>
        </p:nvSpPr>
        <p:spPr bwMode="auto">
          <a:xfrm>
            <a:off x="2197100" y="3309938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13"/>
          <p:cNvSpPr>
            <a:spLocks noChangeArrowheads="1"/>
          </p:cNvSpPr>
          <p:nvPr/>
        </p:nvSpPr>
        <p:spPr bwMode="auto">
          <a:xfrm>
            <a:off x="2208213" y="51689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591" name="AutoShape 14"/>
          <p:cNvCxnSpPr>
            <a:cxnSpLocks noChangeShapeType="1"/>
            <a:stCxn id="24590" idx="2"/>
            <a:endCxn id="24592" idx="1"/>
          </p:cNvCxnSpPr>
          <p:nvPr/>
        </p:nvCxnSpPr>
        <p:spPr bwMode="auto">
          <a:xfrm rot="10800000">
            <a:off x="1474788" y="3371850"/>
            <a:ext cx="733425" cy="1858963"/>
          </a:xfrm>
          <a:prstGeom prst="bentConnector3">
            <a:avLst>
              <a:gd name="adj1" fmla="val 131167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4592" name="Rectangle 15"/>
          <p:cNvSpPr>
            <a:spLocks noChangeArrowheads="1"/>
          </p:cNvSpPr>
          <p:nvPr/>
        </p:nvSpPr>
        <p:spPr bwMode="auto">
          <a:xfrm>
            <a:off x="1474788" y="3219450"/>
            <a:ext cx="490537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Rectangle 16"/>
          <p:cNvSpPr>
            <a:spLocks noChangeArrowheads="1"/>
          </p:cNvSpPr>
          <p:nvPr/>
        </p:nvSpPr>
        <p:spPr bwMode="auto">
          <a:xfrm>
            <a:off x="2511425" y="2881313"/>
            <a:ext cx="490538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Rectangle 17"/>
          <p:cNvSpPr>
            <a:spLocks noChangeArrowheads="1"/>
          </p:cNvSpPr>
          <p:nvPr/>
        </p:nvSpPr>
        <p:spPr bwMode="auto">
          <a:xfrm>
            <a:off x="2511425" y="3524250"/>
            <a:ext cx="490538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595" name="AutoShape 18"/>
          <p:cNvCxnSpPr>
            <a:cxnSpLocks noChangeShapeType="1"/>
            <a:stCxn id="24589" idx="4"/>
            <a:endCxn id="24594" idx="1"/>
          </p:cNvCxnSpPr>
          <p:nvPr/>
        </p:nvCxnSpPr>
        <p:spPr bwMode="auto">
          <a:xfrm rot="16200000" flipH="1">
            <a:off x="2265362" y="3430588"/>
            <a:ext cx="244475" cy="2476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4596" name="AutoShape 19"/>
          <p:cNvCxnSpPr>
            <a:cxnSpLocks noChangeShapeType="1"/>
            <a:stCxn id="24589" idx="0"/>
            <a:endCxn id="24593" idx="1"/>
          </p:cNvCxnSpPr>
          <p:nvPr/>
        </p:nvCxnSpPr>
        <p:spPr bwMode="auto">
          <a:xfrm rot="-5400000">
            <a:off x="2249487" y="3048001"/>
            <a:ext cx="276225" cy="2476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4597" name="Oval 20"/>
          <p:cNvSpPr>
            <a:spLocks noChangeArrowheads="1"/>
          </p:cNvSpPr>
          <p:nvPr/>
        </p:nvSpPr>
        <p:spPr bwMode="auto">
          <a:xfrm>
            <a:off x="3184525" y="3297238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598" name="AutoShape 21"/>
          <p:cNvCxnSpPr>
            <a:cxnSpLocks noChangeShapeType="1"/>
            <a:stCxn id="24597" idx="4"/>
            <a:endCxn id="24594" idx="3"/>
          </p:cNvCxnSpPr>
          <p:nvPr/>
        </p:nvCxnSpPr>
        <p:spPr bwMode="auto">
          <a:xfrm rot="5400000">
            <a:off x="2997994" y="3423444"/>
            <a:ext cx="257175" cy="24923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4599" name="AutoShape 22"/>
          <p:cNvCxnSpPr>
            <a:cxnSpLocks noChangeShapeType="1"/>
            <a:stCxn id="24597" idx="0"/>
            <a:endCxn id="24593" idx="3"/>
          </p:cNvCxnSpPr>
          <p:nvPr/>
        </p:nvCxnSpPr>
        <p:spPr bwMode="auto">
          <a:xfrm rot="5400000" flipH="1">
            <a:off x="2994819" y="3040857"/>
            <a:ext cx="263525" cy="24923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4600" name="Oval 23"/>
          <p:cNvSpPr>
            <a:spLocks noChangeArrowheads="1"/>
          </p:cNvSpPr>
          <p:nvPr/>
        </p:nvSpPr>
        <p:spPr bwMode="auto">
          <a:xfrm>
            <a:off x="3489325" y="329882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Oval 24"/>
          <p:cNvSpPr>
            <a:spLocks noChangeArrowheads="1"/>
          </p:cNvSpPr>
          <p:nvPr/>
        </p:nvSpPr>
        <p:spPr bwMode="auto">
          <a:xfrm>
            <a:off x="3489325" y="51689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602" name="AutoShape 25"/>
          <p:cNvCxnSpPr>
            <a:cxnSpLocks noChangeShapeType="1"/>
            <a:stCxn id="24590" idx="6"/>
            <a:endCxn id="24601" idx="2"/>
          </p:cNvCxnSpPr>
          <p:nvPr/>
        </p:nvCxnSpPr>
        <p:spPr bwMode="auto">
          <a:xfrm>
            <a:off x="2339975" y="5230813"/>
            <a:ext cx="11493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4603" name="AutoShape 26"/>
          <p:cNvCxnSpPr>
            <a:cxnSpLocks noChangeShapeType="1"/>
            <a:stCxn id="24597" idx="6"/>
            <a:endCxn id="24600" idx="2"/>
          </p:cNvCxnSpPr>
          <p:nvPr/>
        </p:nvCxnSpPr>
        <p:spPr bwMode="auto">
          <a:xfrm>
            <a:off x="3316288" y="3359150"/>
            <a:ext cx="1730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4604" name="Text Box 27"/>
          <p:cNvSpPr txBox="1">
            <a:spLocks noChangeArrowheads="1"/>
          </p:cNvSpPr>
          <p:nvPr/>
        </p:nvSpPr>
        <p:spPr bwMode="auto">
          <a:xfrm>
            <a:off x="2498725" y="2514600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L</a:t>
            </a:r>
          </a:p>
        </p:txBody>
      </p:sp>
      <p:sp>
        <p:nvSpPr>
          <p:cNvPr id="24605" name="Text Box 28"/>
          <p:cNvSpPr txBox="1">
            <a:spLocks noChangeArrowheads="1"/>
          </p:cNvSpPr>
          <p:nvPr/>
        </p:nvSpPr>
        <p:spPr bwMode="auto">
          <a:xfrm>
            <a:off x="2560638" y="3829050"/>
            <a:ext cx="446087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C</a:t>
            </a:r>
          </a:p>
        </p:txBody>
      </p:sp>
      <p:graphicFrame>
        <p:nvGraphicFramePr>
          <p:cNvPr id="24578" name="Object 29"/>
          <p:cNvGraphicFramePr>
            <a:graphicFrameLocks noChangeAspect="1"/>
          </p:cNvGraphicFramePr>
          <p:nvPr>
            <p:ph sz="half" idx="2"/>
          </p:nvPr>
        </p:nvGraphicFramePr>
        <p:xfrm>
          <a:off x="5334000" y="3676650"/>
          <a:ext cx="2743200" cy="2359025"/>
        </p:xfrm>
        <a:graphic>
          <a:graphicData uri="http://schemas.openxmlformats.org/presentationml/2006/ole">
            <p:oleObj spid="_x0000_s24578" name="Equation" r:id="rId3" imgW="1726920" imgH="1485720" progId="Equation.3">
              <p:embed/>
            </p:oleObj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560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2560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8B82ECB-960E-4C1D-A378-DDCF420CC287}" type="slidenum">
              <a:rPr lang="en-US" smtClean="0"/>
              <a:pPr lvl="1"/>
              <a:t>46</a:t>
            </a:fld>
            <a:endParaRPr lang="en-US" smtClean="0"/>
          </a:p>
        </p:txBody>
      </p:sp>
      <p:sp>
        <p:nvSpPr>
          <p:cNvPr id="256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Equivalent Circuits</a:t>
            </a:r>
          </a:p>
        </p:txBody>
      </p:sp>
      <p:sp>
        <p:nvSpPr>
          <p:cNvPr id="256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7"/>
            </a:pPr>
            <a:r>
              <a:rPr lang="en-US" sz="2400" smtClean="0"/>
              <a:t>find the Th</a:t>
            </a:r>
            <a:r>
              <a:rPr lang="en-US" sz="2400" smtClean="0">
                <a:cs typeface="Times New Roman" pitchFamily="18" charset="0"/>
              </a:rPr>
              <a:t>évenin equivalent</a:t>
            </a:r>
            <a:endParaRPr lang="en-US" sz="2400" b="1" i="1" baseline="-25000" smtClean="0">
              <a:cs typeface="Times New Roman" pitchFamily="18" charset="0"/>
            </a:endParaRPr>
          </a:p>
          <a:p>
            <a:pPr marL="914400" lvl="1" indent="-457200">
              <a:buFont typeface="Monotype Sorts" pitchFamily="2" charset="2"/>
              <a:buNone/>
            </a:pPr>
            <a:r>
              <a:rPr lang="el-GR" sz="2000" b="1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n-US" sz="2000" baseline="30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Hz,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smtClean="0">
                <a:cs typeface="Times New Roman" pitchFamily="18" charset="0"/>
              </a:rPr>
              <a:t> = 50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50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10mH,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0.1uF</a:t>
            </a: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20700" y="5486400"/>
          <a:ext cx="2705100" cy="474663"/>
        </p:xfrm>
        <a:graphic>
          <a:graphicData uri="http://schemas.openxmlformats.org/presentationml/2006/ole">
            <p:oleObj spid="_x0000_s25602" name="Equation" r:id="rId3" imgW="1231560" imgH="215640" progId="Equation.3">
              <p:embed/>
            </p:oleObj>
          </a:graphicData>
        </a:graphic>
      </p:graphicFrame>
      <p:sp>
        <p:nvSpPr>
          <p:cNvPr id="25609" name="Text Box 5"/>
          <p:cNvSpPr txBox="1">
            <a:spLocks noChangeArrowheads="1"/>
          </p:cNvSpPr>
          <p:nvPr/>
        </p:nvSpPr>
        <p:spPr bwMode="auto">
          <a:xfrm>
            <a:off x="4495800" y="2362200"/>
            <a:ext cx="4191000" cy="175260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Note frequencies of AC sources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Convert to phasor domain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Find </a:t>
            </a:r>
            <a:r>
              <a:rPr lang="en-US" b="1">
                <a:cs typeface="Times New Roman" pitchFamily="18" charset="0"/>
              </a:rPr>
              <a:t>Z</a:t>
            </a:r>
            <a:r>
              <a:rPr lang="en-US" b="1" baseline="-25000">
                <a:cs typeface="Times New Roman" pitchFamily="18" charset="0"/>
              </a:rPr>
              <a:t>T</a:t>
            </a:r>
          </a:p>
          <a:p>
            <a:pPr marL="914400" lvl="1" indent="-457200" algn="l">
              <a:buFontTx/>
              <a:buChar char="•"/>
            </a:pPr>
            <a:r>
              <a:rPr lang="en-US">
                <a:cs typeface="Times New Roman" pitchFamily="18" charset="0"/>
              </a:rPr>
              <a:t>Remove load &amp; zero sources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Find </a:t>
            </a:r>
            <a:r>
              <a:rPr lang="en-US" b="1">
                <a:cs typeface="Times New Roman" pitchFamily="18" charset="0"/>
              </a:rPr>
              <a:t>V</a:t>
            </a:r>
            <a:r>
              <a:rPr lang="en-US" b="1" baseline="-25000">
                <a:cs typeface="Times New Roman" pitchFamily="18" charset="0"/>
              </a:rPr>
              <a:t>T</a:t>
            </a:r>
            <a:r>
              <a:rPr lang="en-US" b="1">
                <a:cs typeface="Times New Roman" pitchFamily="18" charset="0"/>
              </a:rPr>
              <a:t>(j</a:t>
            </a:r>
            <a:r>
              <a:rPr lang="el-GR" b="1">
                <a:cs typeface="Times New Roman" pitchFamily="18" charset="0"/>
              </a:rPr>
              <a:t>ω</a:t>
            </a:r>
            <a:r>
              <a:rPr lang="en-US" b="1">
                <a:cs typeface="Times New Roman" pitchFamily="18" charset="0"/>
              </a:rPr>
              <a:t>)</a:t>
            </a:r>
          </a:p>
          <a:p>
            <a:pPr marL="914400" lvl="1" indent="-457200" algn="l">
              <a:buFontTx/>
              <a:buChar char="•"/>
            </a:pPr>
            <a:r>
              <a:rPr lang="en-US">
                <a:cs typeface="Times New Roman" pitchFamily="18" charset="0"/>
              </a:rPr>
              <a:t>Remove load</a:t>
            </a:r>
            <a:endParaRPr lang="el-GR">
              <a:cs typeface="Times New Roman" pitchFamily="18" charset="0"/>
            </a:endParaRPr>
          </a:p>
        </p:txBody>
      </p:sp>
      <p:sp>
        <p:nvSpPr>
          <p:cNvPr id="25610" name="Text Box 6"/>
          <p:cNvSpPr txBox="1">
            <a:spLocks noChangeArrowheads="1"/>
          </p:cNvSpPr>
          <p:nvPr/>
        </p:nvSpPr>
        <p:spPr bwMode="auto">
          <a:xfrm>
            <a:off x="1208088" y="2452688"/>
            <a:ext cx="45243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Z</a:t>
            </a:r>
            <a:r>
              <a:rPr lang="en-US" b="1" baseline="-25000"/>
              <a:t>s</a:t>
            </a:r>
          </a:p>
        </p:txBody>
      </p:sp>
      <p:cxnSp>
        <p:nvCxnSpPr>
          <p:cNvPr id="25611" name="AutoShape 7"/>
          <p:cNvCxnSpPr>
            <a:cxnSpLocks noChangeShapeType="1"/>
            <a:stCxn id="25616" idx="2"/>
            <a:endCxn id="25618" idx="4"/>
          </p:cNvCxnSpPr>
          <p:nvPr/>
        </p:nvCxnSpPr>
        <p:spPr bwMode="auto">
          <a:xfrm rot="10800000">
            <a:off x="981075" y="4159250"/>
            <a:ext cx="963613" cy="6905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5612" name="AutoShape 8"/>
          <p:cNvCxnSpPr>
            <a:cxnSpLocks noChangeShapeType="1"/>
            <a:stCxn id="25615" idx="2"/>
            <a:endCxn id="25623" idx="3"/>
          </p:cNvCxnSpPr>
          <p:nvPr/>
        </p:nvCxnSpPr>
        <p:spPr bwMode="auto">
          <a:xfrm flipH="1">
            <a:off x="1701800" y="2990850"/>
            <a:ext cx="231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5613" name="Group 9"/>
          <p:cNvGrpSpPr>
            <a:grpSpLocks/>
          </p:cNvGrpSpPr>
          <p:nvPr/>
        </p:nvGrpSpPr>
        <p:grpSpPr bwMode="auto">
          <a:xfrm>
            <a:off x="1781175" y="5092700"/>
            <a:ext cx="457200" cy="152400"/>
            <a:chOff x="1392" y="3552"/>
            <a:chExt cx="288" cy="96"/>
          </a:xfrm>
        </p:grpSpPr>
        <p:sp>
          <p:nvSpPr>
            <p:cNvPr id="25640" name="Line 10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1" name="Line 11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2" name="Line 12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14" name="Line 13"/>
          <p:cNvSpPr>
            <a:spLocks noChangeShapeType="1"/>
          </p:cNvSpPr>
          <p:nvPr/>
        </p:nvSpPr>
        <p:spPr bwMode="auto">
          <a:xfrm flipV="1">
            <a:off x="2014538" y="48498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5615" name="Oval 14"/>
          <p:cNvSpPr>
            <a:spLocks noChangeArrowheads="1"/>
          </p:cNvSpPr>
          <p:nvPr/>
        </p:nvSpPr>
        <p:spPr bwMode="auto">
          <a:xfrm>
            <a:off x="1933575" y="2928938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Oval 15"/>
          <p:cNvSpPr>
            <a:spLocks noChangeArrowheads="1"/>
          </p:cNvSpPr>
          <p:nvPr/>
        </p:nvSpPr>
        <p:spPr bwMode="auto">
          <a:xfrm>
            <a:off x="1944688" y="47879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617" name="AutoShape 16"/>
          <p:cNvCxnSpPr>
            <a:cxnSpLocks noChangeShapeType="1"/>
            <a:stCxn id="25621" idx="0"/>
            <a:endCxn id="25623" idx="1"/>
          </p:cNvCxnSpPr>
          <p:nvPr/>
        </p:nvCxnSpPr>
        <p:spPr bwMode="auto">
          <a:xfrm rot="-5400000">
            <a:off x="797719" y="3174206"/>
            <a:ext cx="596900" cy="23018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5618" name="Oval 17"/>
          <p:cNvSpPr>
            <a:spLocks noChangeArrowheads="1"/>
          </p:cNvSpPr>
          <p:nvPr/>
        </p:nvSpPr>
        <p:spPr bwMode="auto">
          <a:xfrm>
            <a:off x="717550" y="3667125"/>
            <a:ext cx="527050" cy="4921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Text Box 18"/>
          <p:cNvSpPr txBox="1">
            <a:spLocks noChangeArrowheads="1"/>
          </p:cNvSpPr>
          <p:nvPr/>
        </p:nvSpPr>
        <p:spPr bwMode="auto">
          <a:xfrm>
            <a:off x="890588" y="3638550"/>
            <a:ext cx="1841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620" name="Text Box 19"/>
          <p:cNvSpPr txBox="1">
            <a:spLocks noChangeArrowheads="1"/>
          </p:cNvSpPr>
          <p:nvPr/>
        </p:nvSpPr>
        <p:spPr bwMode="auto">
          <a:xfrm>
            <a:off x="885825" y="3736975"/>
            <a:ext cx="1841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621" name="Text Box 20"/>
          <p:cNvSpPr txBox="1">
            <a:spLocks noChangeArrowheads="1"/>
          </p:cNvSpPr>
          <p:nvPr/>
        </p:nvSpPr>
        <p:spPr bwMode="auto">
          <a:xfrm>
            <a:off x="823913" y="3587750"/>
            <a:ext cx="312737" cy="6413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–</a:t>
            </a:r>
          </a:p>
        </p:txBody>
      </p:sp>
      <p:sp>
        <p:nvSpPr>
          <p:cNvPr id="25622" name="Text Box 21"/>
          <p:cNvSpPr txBox="1">
            <a:spLocks noChangeArrowheads="1"/>
          </p:cNvSpPr>
          <p:nvPr/>
        </p:nvSpPr>
        <p:spPr bwMode="auto">
          <a:xfrm>
            <a:off x="830263" y="3725863"/>
            <a:ext cx="307975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~</a:t>
            </a:r>
          </a:p>
        </p:txBody>
      </p:sp>
      <p:sp>
        <p:nvSpPr>
          <p:cNvPr id="25623" name="Rectangle 22"/>
          <p:cNvSpPr>
            <a:spLocks noChangeArrowheads="1"/>
          </p:cNvSpPr>
          <p:nvPr/>
        </p:nvSpPr>
        <p:spPr bwMode="auto">
          <a:xfrm>
            <a:off x="1211263" y="2838450"/>
            <a:ext cx="490537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Rectangle 23"/>
          <p:cNvSpPr>
            <a:spLocks noChangeArrowheads="1"/>
          </p:cNvSpPr>
          <p:nvPr/>
        </p:nvSpPr>
        <p:spPr bwMode="auto">
          <a:xfrm>
            <a:off x="2247900" y="2500313"/>
            <a:ext cx="490538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5" name="Rectangle 24"/>
          <p:cNvSpPr>
            <a:spLocks noChangeArrowheads="1"/>
          </p:cNvSpPr>
          <p:nvPr/>
        </p:nvSpPr>
        <p:spPr bwMode="auto">
          <a:xfrm>
            <a:off x="2247900" y="3143250"/>
            <a:ext cx="490538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626" name="AutoShape 25"/>
          <p:cNvCxnSpPr>
            <a:cxnSpLocks noChangeShapeType="1"/>
            <a:stCxn id="25615" idx="4"/>
            <a:endCxn id="25625" idx="1"/>
          </p:cNvCxnSpPr>
          <p:nvPr/>
        </p:nvCxnSpPr>
        <p:spPr bwMode="auto">
          <a:xfrm rot="16200000" flipH="1">
            <a:off x="2001837" y="3049588"/>
            <a:ext cx="244475" cy="2476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5627" name="AutoShape 26"/>
          <p:cNvCxnSpPr>
            <a:cxnSpLocks noChangeShapeType="1"/>
            <a:stCxn id="25615" idx="0"/>
            <a:endCxn id="25624" idx="1"/>
          </p:cNvCxnSpPr>
          <p:nvPr/>
        </p:nvCxnSpPr>
        <p:spPr bwMode="auto">
          <a:xfrm rot="-5400000">
            <a:off x="1985962" y="2667001"/>
            <a:ext cx="276225" cy="2476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5628" name="Oval 27"/>
          <p:cNvSpPr>
            <a:spLocks noChangeArrowheads="1"/>
          </p:cNvSpPr>
          <p:nvPr/>
        </p:nvSpPr>
        <p:spPr bwMode="auto">
          <a:xfrm>
            <a:off x="2921000" y="2916238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629" name="AutoShape 28"/>
          <p:cNvCxnSpPr>
            <a:cxnSpLocks noChangeShapeType="1"/>
            <a:stCxn id="25628" idx="4"/>
            <a:endCxn id="25625" idx="3"/>
          </p:cNvCxnSpPr>
          <p:nvPr/>
        </p:nvCxnSpPr>
        <p:spPr bwMode="auto">
          <a:xfrm rot="5400000">
            <a:off x="2734469" y="3042444"/>
            <a:ext cx="257175" cy="24923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5630" name="AutoShape 29"/>
          <p:cNvCxnSpPr>
            <a:cxnSpLocks noChangeShapeType="1"/>
            <a:stCxn id="25628" idx="0"/>
            <a:endCxn id="25624" idx="3"/>
          </p:cNvCxnSpPr>
          <p:nvPr/>
        </p:nvCxnSpPr>
        <p:spPr bwMode="auto">
          <a:xfrm rot="5400000" flipH="1">
            <a:off x="2731294" y="2659857"/>
            <a:ext cx="263525" cy="24923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5631" name="Oval 30"/>
          <p:cNvSpPr>
            <a:spLocks noChangeArrowheads="1"/>
          </p:cNvSpPr>
          <p:nvPr/>
        </p:nvSpPr>
        <p:spPr bwMode="auto">
          <a:xfrm>
            <a:off x="3225800" y="291782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2" name="Oval 31"/>
          <p:cNvSpPr>
            <a:spLocks noChangeArrowheads="1"/>
          </p:cNvSpPr>
          <p:nvPr/>
        </p:nvSpPr>
        <p:spPr bwMode="auto">
          <a:xfrm>
            <a:off x="3225800" y="47879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633" name="AutoShape 32"/>
          <p:cNvCxnSpPr>
            <a:cxnSpLocks noChangeShapeType="1"/>
            <a:stCxn id="25616" idx="6"/>
            <a:endCxn id="25632" idx="2"/>
          </p:cNvCxnSpPr>
          <p:nvPr/>
        </p:nvCxnSpPr>
        <p:spPr bwMode="auto">
          <a:xfrm>
            <a:off x="2076450" y="4849813"/>
            <a:ext cx="11493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5634" name="AutoShape 33"/>
          <p:cNvCxnSpPr>
            <a:cxnSpLocks noChangeShapeType="1"/>
            <a:stCxn id="25628" idx="6"/>
            <a:endCxn id="25631" idx="2"/>
          </p:cNvCxnSpPr>
          <p:nvPr/>
        </p:nvCxnSpPr>
        <p:spPr bwMode="auto">
          <a:xfrm>
            <a:off x="3052763" y="2978150"/>
            <a:ext cx="1730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5635" name="Text Box 34"/>
          <p:cNvSpPr txBox="1">
            <a:spLocks noChangeArrowheads="1"/>
          </p:cNvSpPr>
          <p:nvPr/>
        </p:nvSpPr>
        <p:spPr bwMode="auto">
          <a:xfrm>
            <a:off x="2235200" y="2133600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L</a:t>
            </a:r>
          </a:p>
        </p:txBody>
      </p:sp>
      <p:sp>
        <p:nvSpPr>
          <p:cNvPr id="25636" name="Text Box 35"/>
          <p:cNvSpPr txBox="1">
            <a:spLocks noChangeArrowheads="1"/>
          </p:cNvSpPr>
          <p:nvPr/>
        </p:nvSpPr>
        <p:spPr bwMode="auto">
          <a:xfrm>
            <a:off x="2297113" y="3448050"/>
            <a:ext cx="446087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C</a:t>
            </a:r>
          </a:p>
        </p:txBody>
      </p:sp>
      <p:sp>
        <p:nvSpPr>
          <p:cNvPr id="25637" name="Text Box 36"/>
          <p:cNvSpPr txBox="1">
            <a:spLocks noChangeArrowheads="1"/>
          </p:cNvSpPr>
          <p:nvPr/>
        </p:nvSpPr>
        <p:spPr bwMode="auto">
          <a:xfrm>
            <a:off x="228600" y="3321050"/>
            <a:ext cx="8032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V</a:t>
            </a:r>
            <a:r>
              <a:rPr lang="en-US" b="1" baseline="-25000"/>
              <a:t>s</a:t>
            </a:r>
            <a:r>
              <a:rPr lang="en-US" b="1"/>
              <a:t>(j</a:t>
            </a:r>
            <a:r>
              <a:rPr lang="el-GR" b="1">
                <a:cs typeface="Times New Roman" pitchFamily="18" charset="0"/>
              </a:rPr>
              <a:t>ω</a:t>
            </a:r>
            <a:r>
              <a:rPr lang="en-US" b="1">
                <a:cs typeface="Times New Roman" pitchFamily="18" charset="0"/>
              </a:rPr>
              <a:t>)</a:t>
            </a:r>
            <a:endParaRPr lang="el-GR" b="1">
              <a:cs typeface="Times New Roman" pitchFamily="18" charset="0"/>
            </a:endParaRPr>
          </a:p>
        </p:txBody>
      </p:sp>
      <p:sp>
        <p:nvSpPr>
          <p:cNvPr id="25638" name="Text Box 37"/>
          <p:cNvSpPr txBox="1">
            <a:spLocks noChangeArrowheads="1"/>
          </p:cNvSpPr>
          <p:nvPr/>
        </p:nvSpPr>
        <p:spPr bwMode="auto">
          <a:xfrm>
            <a:off x="2935288" y="3505200"/>
            <a:ext cx="846137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V</a:t>
            </a:r>
            <a:r>
              <a:rPr lang="en-US" b="1" baseline="-25000"/>
              <a:t>T</a:t>
            </a:r>
            <a:r>
              <a:rPr lang="en-US" b="1"/>
              <a:t>(j</a:t>
            </a:r>
            <a:r>
              <a:rPr lang="el-GR" b="1">
                <a:cs typeface="Times New Roman" pitchFamily="18" charset="0"/>
              </a:rPr>
              <a:t>ω</a:t>
            </a:r>
            <a:r>
              <a:rPr lang="en-US" b="1">
                <a:cs typeface="Times New Roman" pitchFamily="18" charset="0"/>
              </a:rPr>
              <a:t>)</a:t>
            </a:r>
            <a:endParaRPr lang="el-GR" b="1" baseline="-25000">
              <a:cs typeface="Times New Roman" pitchFamily="18" charset="0"/>
            </a:endParaRPr>
          </a:p>
          <a:p>
            <a:r>
              <a:rPr lang="en-US" b="1"/>
              <a:t>–</a:t>
            </a:r>
          </a:p>
        </p:txBody>
      </p:sp>
      <p:sp>
        <p:nvSpPr>
          <p:cNvPr id="25639" name="Text Box 38"/>
          <p:cNvSpPr txBox="1">
            <a:spLocks noChangeArrowheads="1"/>
          </p:cNvSpPr>
          <p:nvPr/>
        </p:nvSpPr>
        <p:spPr bwMode="auto">
          <a:xfrm>
            <a:off x="4724400" y="4421188"/>
            <a:ext cx="3810000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Since no current flows in the circuit once the load is removed:</a:t>
            </a:r>
          </a:p>
        </p:txBody>
      </p:sp>
      <p:graphicFrame>
        <p:nvGraphicFramePr>
          <p:cNvPr id="25603" name="Object 39"/>
          <p:cNvGraphicFramePr>
            <a:graphicFrameLocks noChangeAspect="1"/>
          </p:cNvGraphicFramePr>
          <p:nvPr>
            <p:ph sz="quarter" idx="3"/>
          </p:nvPr>
        </p:nvGraphicFramePr>
        <p:xfrm>
          <a:off x="5803900" y="5378450"/>
          <a:ext cx="1103313" cy="522288"/>
        </p:xfrm>
        <a:graphic>
          <a:graphicData uri="http://schemas.openxmlformats.org/presentationml/2006/ole">
            <p:oleObj spid="_x0000_s25603" name="Equation" r:id="rId4" imgW="4824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662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2663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0AD6A40-6CC6-4F6E-BF88-B477E6FC450A}" type="slidenum">
              <a:rPr lang="en-US" smtClean="0"/>
              <a:pPr lvl="1"/>
              <a:t>47</a:t>
            </a:fld>
            <a:endParaRPr lang="en-US" smtClean="0"/>
          </a:p>
        </p:txBody>
      </p:sp>
      <p:sp>
        <p:nvSpPr>
          <p:cNvPr id="266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 Equivalent Circuits</a:t>
            </a:r>
          </a:p>
        </p:txBody>
      </p:sp>
      <p:sp>
        <p:nvSpPr>
          <p:cNvPr id="266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7"/>
            </a:pPr>
            <a:r>
              <a:rPr lang="en-US" sz="2400" smtClean="0"/>
              <a:t>find the Th</a:t>
            </a:r>
            <a:r>
              <a:rPr lang="en-US" sz="2400" smtClean="0">
                <a:cs typeface="Times New Roman" pitchFamily="18" charset="0"/>
              </a:rPr>
              <a:t>évenin equivalent</a:t>
            </a:r>
            <a:endParaRPr lang="en-US" sz="2400" b="1" i="1" baseline="-25000" smtClean="0">
              <a:cs typeface="Times New Roman" pitchFamily="18" charset="0"/>
            </a:endParaRPr>
          </a:p>
          <a:p>
            <a:pPr marL="914400" lvl="1" indent="-457200">
              <a:buFont typeface="Monotype Sorts" pitchFamily="2" charset="2"/>
              <a:buNone/>
            </a:pPr>
            <a:r>
              <a:rPr lang="el-GR" sz="2000" b="1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n-US" sz="2000" baseline="30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Hz,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smtClean="0">
                <a:cs typeface="Times New Roman" pitchFamily="18" charset="0"/>
              </a:rPr>
              <a:t> = 50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50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L</a:t>
            </a:r>
            <a:r>
              <a:rPr lang="en-US" sz="2000" smtClean="0">
                <a:cs typeface="Times New Roman" pitchFamily="18" charset="0"/>
              </a:rPr>
              <a:t> = 10mH,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0.1uF</a:t>
            </a:r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475288" y="5407025"/>
          <a:ext cx="3059112" cy="536575"/>
        </p:xfrm>
        <a:graphic>
          <a:graphicData uri="http://schemas.openxmlformats.org/presentationml/2006/ole">
            <p:oleObj spid="_x0000_s26626" name="Equation" r:id="rId3" imgW="1231560" imgH="215640" progId="Equation.3">
              <p:embed/>
            </p:oleObj>
          </a:graphicData>
        </a:graphic>
      </p:graphicFrame>
      <p:graphicFrame>
        <p:nvGraphicFramePr>
          <p:cNvPr id="2662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849688" y="5410200"/>
          <a:ext cx="1109662" cy="523875"/>
        </p:xfrm>
        <a:graphic>
          <a:graphicData uri="http://schemas.openxmlformats.org/presentationml/2006/ole">
            <p:oleObj spid="_x0000_s26627" name="Equation" r:id="rId4" imgW="482400" imgH="228600" progId="Equation.3">
              <p:embed/>
            </p:oleObj>
          </a:graphicData>
        </a:graphic>
      </p:graphicFrame>
      <p:sp>
        <p:nvSpPr>
          <p:cNvPr id="26633" name="Text Box 6"/>
          <p:cNvSpPr txBox="1">
            <a:spLocks noChangeArrowheads="1"/>
          </p:cNvSpPr>
          <p:nvPr/>
        </p:nvSpPr>
        <p:spPr bwMode="auto">
          <a:xfrm>
            <a:off x="1208088" y="2482850"/>
            <a:ext cx="452437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Z</a:t>
            </a:r>
            <a:r>
              <a:rPr lang="en-US" b="1" baseline="-25000"/>
              <a:t>s</a:t>
            </a:r>
          </a:p>
        </p:txBody>
      </p:sp>
      <p:cxnSp>
        <p:nvCxnSpPr>
          <p:cNvPr id="26634" name="AutoShape 7"/>
          <p:cNvCxnSpPr>
            <a:cxnSpLocks noChangeShapeType="1"/>
            <a:stCxn id="26639" idx="2"/>
            <a:endCxn id="26642" idx="4"/>
          </p:cNvCxnSpPr>
          <p:nvPr/>
        </p:nvCxnSpPr>
        <p:spPr bwMode="auto">
          <a:xfrm rot="10800000">
            <a:off x="981075" y="4189413"/>
            <a:ext cx="963613" cy="6905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6635" name="AutoShape 8"/>
          <p:cNvCxnSpPr>
            <a:cxnSpLocks noChangeShapeType="1"/>
            <a:stCxn id="26638" idx="2"/>
            <a:endCxn id="26648" idx="3"/>
          </p:cNvCxnSpPr>
          <p:nvPr/>
        </p:nvCxnSpPr>
        <p:spPr bwMode="auto">
          <a:xfrm flipH="1">
            <a:off x="1701800" y="3021013"/>
            <a:ext cx="231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6636" name="Group 9"/>
          <p:cNvGrpSpPr>
            <a:grpSpLocks/>
          </p:cNvGrpSpPr>
          <p:nvPr/>
        </p:nvGrpSpPr>
        <p:grpSpPr bwMode="auto">
          <a:xfrm>
            <a:off x="1781175" y="5122863"/>
            <a:ext cx="457200" cy="152400"/>
            <a:chOff x="1392" y="3552"/>
            <a:chExt cx="288" cy="96"/>
          </a:xfrm>
        </p:grpSpPr>
        <p:sp>
          <p:nvSpPr>
            <p:cNvPr id="26691" name="Line 10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2" name="Line 11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3" name="Line 12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7" name="Line 13"/>
          <p:cNvSpPr>
            <a:spLocks noChangeShapeType="1"/>
          </p:cNvSpPr>
          <p:nvPr/>
        </p:nvSpPr>
        <p:spPr bwMode="auto">
          <a:xfrm flipV="1">
            <a:off x="2014538" y="48799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1933575" y="29591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Oval 15"/>
          <p:cNvSpPr>
            <a:spLocks noChangeArrowheads="1"/>
          </p:cNvSpPr>
          <p:nvPr/>
        </p:nvSpPr>
        <p:spPr bwMode="auto">
          <a:xfrm>
            <a:off x="1944688" y="48180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6640" name="AutoShape 16"/>
          <p:cNvCxnSpPr>
            <a:cxnSpLocks noChangeShapeType="1"/>
            <a:stCxn id="26645" idx="0"/>
            <a:endCxn id="26648" idx="1"/>
          </p:cNvCxnSpPr>
          <p:nvPr/>
        </p:nvCxnSpPr>
        <p:spPr bwMode="auto">
          <a:xfrm rot="-5400000">
            <a:off x="797719" y="3204369"/>
            <a:ext cx="596900" cy="23018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3584575" y="3773488"/>
            <a:ext cx="547688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LD</a:t>
            </a:r>
          </a:p>
        </p:txBody>
      </p:sp>
      <p:sp>
        <p:nvSpPr>
          <p:cNvPr id="26642" name="Oval 18"/>
          <p:cNvSpPr>
            <a:spLocks noChangeArrowheads="1"/>
          </p:cNvSpPr>
          <p:nvPr/>
        </p:nvSpPr>
        <p:spPr bwMode="auto">
          <a:xfrm>
            <a:off x="717550" y="3697288"/>
            <a:ext cx="527050" cy="4921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890588" y="3668713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885825" y="3767138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823913" y="3617913"/>
            <a:ext cx="312737" cy="6413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–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830263" y="3756025"/>
            <a:ext cx="3079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~</a:t>
            </a:r>
          </a:p>
        </p:txBody>
      </p:sp>
      <p:cxnSp>
        <p:nvCxnSpPr>
          <p:cNvPr id="26647" name="AutoShape 23"/>
          <p:cNvCxnSpPr>
            <a:cxnSpLocks noChangeShapeType="1"/>
            <a:stCxn id="26658" idx="6"/>
            <a:endCxn id="26649" idx="1"/>
          </p:cNvCxnSpPr>
          <p:nvPr/>
        </p:nvCxnSpPr>
        <p:spPr bwMode="auto">
          <a:xfrm flipV="1">
            <a:off x="3357563" y="4200525"/>
            <a:ext cx="174625" cy="6794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1211263" y="2868613"/>
            <a:ext cx="490537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Rectangle 25"/>
          <p:cNvSpPr>
            <a:spLocks noChangeArrowheads="1"/>
          </p:cNvSpPr>
          <p:nvPr/>
        </p:nvSpPr>
        <p:spPr bwMode="auto">
          <a:xfrm rot="-5400000">
            <a:off x="3285331" y="3801269"/>
            <a:ext cx="490538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2247900" y="2530475"/>
            <a:ext cx="490538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1" name="Rectangle 27"/>
          <p:cNvSpPr>
            <a:spLocks noChangeArrowheads="1"/>
          </p:cNvSpPr>
          <p:nvPr/>
        </p:nvSpPr>
        <p:spPr bwMode="auto">
          <a:xfrm>
            <a:off x="2247900" y="3173413"/>
            <a:ext cx="490538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6652" name="AutoShape 28"/>
          <p:cNvCxnSpPr>
            <a:cxnSpLocks noChangeShapeType="1"/>
            <a:stCxn id="26638" idx="4"/>
            <a:endCxn id="26651" idx="1"/>
          </p:cNvCxnSpPr>
          <p:nvPr/>
        </p:nvCxnSpPr>
        <p:spPr bwMode="auto">
          <a:xfrm rot="16200000" flipH="1">
            <a:off x="2001837" y="3079751"/>
            <a:ext cx="244475" cy="2476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6653" name="AutoShape 29"/>
          <p:cNvCxnSpPr>
            <a:cxnSpLocks noChangeShapeType="1"/>
            <a:stCxn id="26638" idx="0"/>
            <a:endCxn id="26650" idx="1"/>
          </p:cNvCxnSpPr>
          <p:nvPr/>
        </p:nvCxnSpPr>
        <p:spPr bwMode="auto">
          <a:xfrm rot="-5400000">
            <a:off x="1985962" y="2697163"/>
            <a:ext cx="276225" cy="2476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6654" name="Oval 30"/>
          <p:cNvSpPr>
            <a:spLocks noChangeArrowheads="1"/>
          </p:cNvSpPr>
          <p:nvPr/>
        </p:nvSpPr>
        <p:spPr bwMode="auto">
          <a:xfrm>
            <a:off x="2921000" y="29464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6655" name="AutoShape 31"/>
          <p:cNvCxnSpPr>
            <a:cxnSpLocks noChangeShapeType="1"/>
            <a:stCxn id="26654" idx="4"/>
            <a:endCxn id="26651" idx="3"/>
          </p:cNvCxnSpPr>
          <p:nvPr/>
        </p:nvCxnSpPr>
        <p:spPr bwMode="auto">
          <a:xfrm rot="5400000">
            <a:off x="2734469" y="3072607"/>
            <a:ext cx="257175" cy="24923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6656" name="AutoShape 32"/>
          <p:cNvCxnSpPr>
            <a:cxnSpLocks noChangeShapeType="1"/>
            <a:stCxn id="26654" idx="0"/>
            <a:endCxn id="26650" idx="3"/>
          </p:cNvCxnSpPr>
          <p:nvPr/>
        </p:nvCxnSpPr>
        <p:spPr bwMode="auto">
          <a:xfrm rot="5400000" flipH="1">
            <a:off x="2731294" y="2690019"/>
            <a:ext cx="263525" cy="24923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6657" name="Oval 33"/>
          <p:cNvSpPr>
            <a:spLocks noChangeArrowheads="1"/>
          </p:cNvSpPr>
          <p:nvPr/>
        </p:nvSpPr>
        <p:spPr bwMode="auto">
          <a:xfrm>
            <a:off x="3225800" y="294798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8" name="Oval 34"/>
          <p:cNvSpPr>
            <a:spLocks noChangeArrowheads="1"/>
          </p:cNvSpPr>
          <p:nvPr/>
        </p:nvSpPr>
        <p:spPr bwMode="auto">
          <a:xfrm>
            <a:off x="3225800" y="48180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6659" name="AutoShape 35"/>
          <p:cNvCxnSpPr>
            <a:cxnSpLocks noChangeShapeType="1"/>
            <a:stCxn id="26639" idx="6"/>
            <a:endCxn id="26658" idx="2"/>
          </p:cNvCxnSpPr>
          <p:nvPr/>
        </p:nvCxnSpPr>
        <p:spPr bwMode="auto">
          <a:xfrm>
            <a:off x="2076450" y="4879975"/>
            <a:ext cx="11493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6660" name="AutoShape 36"/>
          <p:cNvCxnSpPr>
            <a:cxnSpLocks noChangeShapeType="1"/>
            <a:stCxn id="26649" idx="3"/>
            <a:endCxn id="26657" idx="6"/>
          </p:cNvCxnSpPr>
          <p:nvPr/>
        </p:nvCxnSpPr>
        <p:spPr bwMode="auto">
          <a:xfrm rot="5400000" flipH="1">
            <a:off x="3094832" y="3272631"/>
            <a:ext cx="700088" cy="1746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6661" name="AutoShape 37"/>
          <p:cNvCxnSpPr>
            <a:cxnSpLocks noChangeShapeType="1"/>
            <a:stCxn id="26654" idx="6"/>
            <a:endCxn id="26657" idx="2"/>
          </p:cNvCxnSpPr>
          <p:nvPr/>
        </p:nvCxnSpPr>
        <p:spPr bwMode="auto">
          <a:xfrm>
            <a:off x="3052763" y="3008313"/>
            <a:ext cx="173037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2235200" y="2163763"/>
            <a:ext cx="4381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L</a:t>
            </a:r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2297113" y="3478213"/>
            <a:ext cx="44608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C</a:t>
            </a:r>
          </a:p>
        </p:txBody>
      </p:sp>
      <p:sp>
        <p:nvSpPr>
          <p:cNvPr id="26664" name="Text Box 40"/>
          <p:cNvSpPr txBox="1">
            <a:spLocks noChangeArrowheads="1"/>
          </p:cNvSpPr>
          <p:nvPr/>
        </p:nvSpPr>
        <p:spPr bwMode="auto">
          <a:xfrm>
            <a:off x="228600" y="3351213"/>
            <a:ext cx="803275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V</a:t>
            </a:r>
            <a:r>
              <a:rPr lang="en-US" b="1" baseline="-25000"/>
              <a:t>s</a:t>
            </a:r>
            <a:r>
              <a:rPr lang="en-US" b="1"/>
              <a:t>(j</a:t>
            </a:r>
            <a:r>
              <a:rPr lang="el-GR" b="1">
                <a:cs typeface="Times New Roman" pitchFamily="18" charset="0"/>
              </a:rPr>
              <a:t>ω</a:t>
            </a:r>
            <a:r>
              <a:rPr lang="en-US" b="1">
                <a:cs typeface="Times New Roman" pitchFamily="18" charset="0"/>
              </a:rPr>
              <a:t>)</a:t>
            </a:r>
            <a:endParaRPr lang="el-GR" b="1">
              <a:cs typeface="Times New Roman" pitchFamily="18" charset="0"/>
            </a:endParaRPr>
          </a:p>
        </p:txBody>
      </p:sp>
      <p:grpSp>
        <p:nvGrpSpPr>
          <p:cNvPr id="26665" name="Group 41"/>
          <p:cNvGrpSpPr>
            <a:grpSpLocks/>
          </p:cNvGrpSpPr>
          <p:nvPr/>
        </p:nvGrpSpPr>
        <p:grpSpPr bwMode="auto">
          <a:xfrm>
            <a:off x="5237163" y="2586038"/>
            <a:ext cx="3505200" cy="2519362"/>
            <a:chOff x="2731" y="1677"/>
            <a:chExt cx="2208" cy="1587"/>
          </a:xfrm>
        </p:grpSpPr>
        <p:sp>
          <p:nvSpPr>
            <p:cNvPr id="26667" name="Text Box 42"/>
            <p:cNvSpPr txBox="1">
              <a:spLocks noChangeArrowheads="1"/>
            </p:cNvSpPr>
            <p:nvPr/>
          </p:nvSpPr>
          <p:spPr bwMode="auto">
            <a:xfrm>
              <a:off x="3706" y="1677"/>
              <a:ext cx="3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T</a:t>
              </a:r>
            </a:p>
          </p:txBody>
        </p:sp>
        <p:cxnSp>
          <p:nvCxnSpPr>
            <p:cNvPr id="26668" name="AutoShape 43"/>
            <p:cNvCxnSpPr>
              <a:cxnSpLocks noChangeShapeType="1"/>
              <a:stCxn id="26671" idx="2"/>
              <a:endCxn id="26673" idx="4"/>
            </p:cNvCxnSpPr>
            <p:nvPr/>
          </p:nvCxnSpPr>
          <p:spPr bwMode="auto">
            <a:xfrm rot="10800000">
              <a:off x="3219" y="2639"/>
              <a:ext cx="607" cy="37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6669" name="Group 44"/>
            <p:cNvGrpSpPr>
              <a:grpSpLocks/>
            </p:cNvGrpSpPr>
            <p:nvPr/>
          </p:nvGrpSpPr>
          <p:grpSpPr bwMode="auto">
            <a:xfrm>
              <a:off x="3723" y="3168"/>
              <a:ext cx="288" cy="96"/>
              <a:chOff x="1392" y="3552"/>
              <a:chExt cx="288" cy="96"/>
            </a:xfrm>
          </p:grpSpPr>
          <p:sp>
            <p:nvSpPr>
              <p:cNvPr id="26688" name="Line 45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89" name="Line 46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90" name="Line 47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70" name="Line 48"/>
            <p:cNvSpPr>
              <a:spLocks noChangeShapeType="1"/>
            </p:cNvSpPr>
            <p:nvPr/>
          </p:nvSpPr>
          <p:spPr bwMode="auto">
            <a:xfrm flipV="1">
              <a:off x="3870" y="3015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1" name="Oval 49"/>
            <p:cNvSpPr>
              <a:spLocks noChangeArrowheads="1"/>
            </p:cNvSpPr>
            <p:nvPr/>
          </p:nvSpPr>
          <p:spPr bwMode="auto">
            <a:xfrm>
              <a:off x="3826" y="2976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72" name="AutoShape 50"/>
            <p:cNvCxnSpPr>
              <a:cxnSpLocks noChangeShapeType="1"/>
              <a:stCxn id="26676" idx="0"/>
              <a:endCxn id="26678" idx="1"/>
            </p:cNvCxnSpPr>
            <p:nvPr/>
          </p:nvCxnSpPr>
          <p:spPr bwMode="auto">
            <a:xfrm rot="-5400000">
              <a:off x="3326" y="1909"/>
              <a:ext cx="263" cy="47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6673" name="Oval 51"/>
            <p:cNvSpPr>
              <a:spLocks noChangeArrowheads="1"/>
            </p:cNvSpPr>
            <p:nvPr/>
          </p:nvSpPr>
          <p:spPr bwMode="auto">
            <a:xfrm>
              <a:off x="3053" y="2329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4" name="Text Box 52"/>
            <p:cNvSpPr txBox="1">
              <a:spLocks noChangeArrowheads="1"/>
            </p:cNvSpPr>
            <p:nvPr/>
          </p:nvSpPr>
          <p:spPr bwMode="auto">
            <a:xfrm>
              <a:off x="3162" y="2311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75" name="Text Box 53"/>
            <p:cNvSpPr txBox="1">
              <a:spLocks noChangeArrowheads="1"/>
            </p:cNvSpPr>
            <p:nvPr/>
          </p:nvSpPr>
          <p:spPr bwMode="auto">
            <a:xfrm>
              <a:off x="3159" y="2373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76" name="Text Box 54"/>
            <p:cNvSpPr txBox="1">
              <a:spLocks noChangeArrowheads="1"/>
            </p:cNvSpPr>
            <p:nvPr/>
          </p:nvSpPr>
          <p:spPr bwMode="auto">
            <a:xfrm>
              <a:off x="3120" y="2279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26677" name="Text Box 55"/>
            <p:cNvSpPr txBox="1">
              <a:spLocks noChangeArrowheads="1"/>
            </p:cNvSpPr>
            <p:nvPr/>
          </p:nvSpPr>
          <p:spPr bwMode="auto">
            <a:xfrm>
              <a:off x="3124" y="2366"/>
              <a:ext cx="19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~</a:t>
              </a:r>
            </a:p>
          </p:txBody>
        </p:sp>
        <p:sp>
          <p:nvSpPr>
            <p:cNvPr id="26678" name="Rectangle 56"/>
            <p:cNvSpPr>
              <a:spLocks noChangeArrowheads="1"/>
            </p:cNvSpPr>
            <p:nvPr/>
          </p:nvSpPr>
          <p:spPr bwMode="auto">
            <a:xfrm>
              <a:off x="3696" y="1920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79" name="AutoShape 57"/>
            <p:cNvCxnSpPr>
              <a:cxnSpLocks noChangeShapeType="1"/>
              <a:stCxn id="26671" idx="6"/>
              <a:endCxn id="26685" idx="2"/>
            </p:cNvCxnSpPr>
            <p:nvPr/>
          </p:nvCxnSpPr>
          <p:spPr bwMode="auto">
            <a:xfrm>
              <a:off x="3909" y="3015"/>
              <a:ext cx="459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6680" name="Text Box 58"/>
            <p:cNvSpPr txBox="1">
              <a:spLocks noChangeArrowheads="1"/>
            </p:cNvSpPr>
            <p:nvPr/>
          </p:nvSpPr>
          <p:spPr bwMode="auto">
            <a:xfrm>
              <a:off x="2731" y="2111"/>
              <a:ext cx="533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V</a:t>
              </a:r>
              <a:r>
                <a:rPr lang="en-US" b="1" baseline="-25000"/>
                <a:t>T</a:t>
              </a:r>
              <a:r>
                <a:rPr lang="en-US" b="1"/>
                <a:t>(j</a:t>
              </a:r>
              <a:r>
                <a:rPr lang="el-GR" b="1">
                  <a:cs typeface="Times New Roman" pitchFamily="18" charset="0"/>
                </a:rPr>
                <a:t>ω</a:t>
              </a:r>
              <a:r>
                <a:rPr lang="en-US" b="1">
                  <a:cs typeface="Times New Roman" pitchFamily="18" charset="0"/>
                </a:rPr>
                <a:t>)</a:t>
              </a:r>
              <a:endParaRPr lang="el-GR" b="1">
                <a:cs typeface="Times New Roman" pitchFamily="18" charset="0"/>
              </a:endParaRPr>
            </a:p>
          </p:txBody>
        </p:sp>
        <p:sp>
          <p:nvSpPr>
            <p:cNvPr id="26681" name="Text Box 59"/>
            <p:cNvSpPr txBox="1">
              <a:spLocks noChangeArrowheads="1"/>
            </p:cNvSpPr>
            <p:nvPr/>
          </p:nvSpPr>
          <p:spPr bwMode="auto">
            <a:xfrm>
              <a:off x="4594" y="2420"/>
              <a:ext cx="34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Z</a:t>
              </a:r>
              <a:r>
                <a:rPr lang="en-US" b="1" baseline="-25000"/>
                <a:t>LD</a:t>
              </a:r>
            </a:p>
          </p:txBody>
        </p:sp>
        <p:cxnSp>
          <p:nvCxnSpPr>
            <p:cNvPr id="26682" name="AutoShape 60"/>
            <p:cNvCxnSpPr>
              <a:cxnSpLocks noChangeShapeType="1"/>
              <a:stCxn id="26685" idx="6"/>
              <a:endCxn id="26683" idx="1"/>
            </p:cNvCxnSpPr>
            <p:nvPr/>
          </p:nvCxnSpPr>
          <p:spPr bwMode="auto">
            <a:xfrm flipV="1">
              <a:off x="4451" y="2689"/>
              <a:ext cx="110" cy="32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6683" name="Rectangle 61"/>
            <p:cNvSpPr>
              <a:spLocks noChangeArrowheads="1"/>
            </p:cNvSpPr>
            <p:nvPr/>
          </p:nvSpPr>
          <p:spPr bwMode="auto">
            <a:xfrm rot="-5400000">
              <a:off x="4405" y="2438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4" name="Oval 62"/>
            <p:cNvSpPr>
              <a:spLocks noChangeArrowheads="1"/>
            </p:cNvSpPr>
            <p:nvPr/>
          </p:nvSpPr>
          <p:spPr bwMode="auto">
            <a:xfrm>
              <a:off x="4368" y="197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5" name="Oval 63"/>
            <p:cNvSpPr>
              <a:spLocks noChangeArrowheads="1"/>
            </p:cNvSpPr>
            <p:nvPr/>
          </p:nvSpPr>
          <p:spPr bwMode="auto">
            <a:xfrm>
              <a:off x="4368" y="297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86" name="AutoShape 64"/>
            <p:cNvCxnSpPr>
              <a:cxnSpLocks noChangeShapeType="1"/>
              <a:stCxn id="26683" idx="3"/>
              <a:endCxn id="26684" idx="6"/>
            </p:cNvCxnSpPr>
            <p:nvPr/>
          </p:nvCxnSpPr>
          <p:spPr bwMode="auto">
            <a:xfrm rot="5400000" flipH="1">
              <a:off x="4323" y="2142"/>
              <a:ext cx="366" cy="1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6687" name="AutoShape 65"/>
            <p:cNvCxnSpPr>
              <a:cxnSpLocks noChangeShapeType="1"/>
              <a:stCxn id="26684" idx="2"/>
              <a:endCxn id="26678" idx="3"/>
            </p:cNvCxnSpPr>
            <p:nvPr/>
          </p:nvCxnSpPr>
          <p:spPr bwMode="auto">
            <a:xfrm flipH="1">
              <a:off x="4005" y="2014"/>
              <a:ext cx="36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sp>
        <p:nvSpPr>
          <p:cNvPr id="26666" name="AutoShape 66"/>
          <p:cNvSpPr>
            <a:spLocks noChangeArrowheads="1"/>
          </p:cNvSpPr>
          <p:nvPr/>
        </p:nvSpPr>
        <p:spPr bwMode="auto">
          <a:xfrm>
            <a:off x="4460875" y="3717925"/>
            <a:ext cx="769938" cy="355600"/>
          </a:xfrm>
          <a:prstGeom prst="rightArrow">
            <a:avLst>
              <a:gd name="adj1" fmla="val 50000"/>
              <a:gd name="adj2" fmla="val 54129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49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849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65C90D6-5281-4C62-8C85-C95AACE6BA79}" type="slidenum">
              <a:rPr lang="en-US" smtClean="0"/>
              <a:pPr lvl="1"/>
              <a:t>48</a:t>
            </a:fld>
            <a:endParaRPr lang="en-US" smtClean="0"/>
          </a:p>
        </p:txBody>
      </p:sp>
      <p:sp>
        <p:nvSpPr>
          <p:cNvPr id="84997" name="Rectangle 2"/>
          <p:cNvSpPr>
            <a:spLocks noChangeArrowheads="1"/>
          </p:cNvSpPr>
          <p:nvPr/>
        </p:nvSpPr>
        <p:spPr bwMode="auto">
          <a:xfrm>
            <a:off x="5586413" y="4589463"/>
            <a:ext cx="890587" cy="523875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998" name="Rectangle 3"/>
          <p:cNvSpPr>
            <a:spLocks noChangeArrowheads="1"/>
          </p:cNvSpPr>
          <p:nvPr/>
        </p:nvSpPr>
        <p:spPr bwMode="auto">
          <a:xfrm>
            <a:off x="2190750" y="4516438"/>
            <a:ext cx="1081088" cy="563562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999" name="Rectangle 4"/>
          <p:cNvSpPr>
            <a:spLocks noChangeArrowheads="1"/>
          </p:cNvSpPr>
          <p:nvPr/>
        </p:nvSpPr>
        <p:spPr bwMode="auto">
          <a:xfrm>
            <a:off x="3195638" y="3933825"/>
            <a:ext cx="863600" cy="593725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 Transient Response</a:t>
            </a:r>
          </a:p>
        </p:txBody>
      </p:sp>
      <p:sp>
        <p:nvSpPr>
          <p:cNvPr id="850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2095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609600" indent="-6096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Transient response of a circuit consists of 3 parts</a:t>
            </a:r>
            <a:r>
              <a:rPr lang="en-US" sz="2800" smtClean="0"/>
              <a:t>: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400" smtClean="0"/>
              <a:t>Steady-state response </a:t>
            </a:r>
            <a:r>
              <a:rPr lang="en-US" sz="2400" b="1" smtClean="0"/>
              <a:t>prior</a:t>
            </a:r>
            <a:r>
              <a:rPr lang="en-US" sz="2400" smtClean="0"/>
              <a:t> to the </a:t>
            </a:r>
            <a:r>
              <a:rPr lang="en-US" sz="2400" b="1" smtClean="0"/>
              <a:t>switching</a:t>
            </a:r>
            <a:r>
              <a:rPr lang="en-US" sz="2400" smtClean="0"/>
              <a:t> on/off of a </a:t>
            </a:r>
            <a:r>
              <a:rPr lang="en-US" sz="2400" b="1" smtClean="0"/>
              <a:t>DC source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400" smtClean="0"/>
              <a:t>Transient response – the circuit </a:t>
            </a:r>
            <a:r>
              <a:rPr lang="en-US" sz="2400" b="1" smtClean="0"/>
              <a:t>adjusts</a:t>
            </a:r>
            <a:r>
              <a:rPr lang="en-US" sz="2400" smtClean="0"/>
              <a:t> to the </a:t>
            </a:r>
            <a:r>
              <a:rPr lang="en-US" sz="2400" b="1" smtClean="0"/>
              <a:t>DC source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400" smtClean="0"/>
              <a:t>Steady-state response </a:t>
            </a:r>
            <a:r>
              <a:rPr lang="en-US" sz="2400" b="1" smtClean="0"/>
              <a:t>following</a:t>
            </a:r>
            <a:r>
              <a:rPr lang="en-US" sz="2400" smtClean="0"/>
              <a:t> the transient response</a:t>
            </a:r>
          </a:p>
        </p:txBody>
      </p:sp>
      <p:grpSp>
        <p:nvGrpSpPr>
          <p:cNvPr id="85002" name="Group 7"/>
          <p:cNvGrpSpPr>
            <a:grpSpLocks/>
          </p:cNvGrpSpPr>
          <p:nvPr/>
        </p:nvGrpSpPr>
        <p:grpSpPr bwMode="auto">
          <a:xfrm>
            <a:off x="2209800" y="3790950"/>
            <a:ext cx="4124325" cy="2000250"/>
            <a:chOff x="414" y="2562"/>
            <a:chExt cx="2598" cy="1260"/>
          </a:xfrm>
        </p:grpSpPr>
        <p:grpSp>
          <p:nvGrpSpPr>
            <p:cNvPr id="85009" name="Group 8"/>
            <p:cNvGrpSpPr>
              <a:grpSpLocks/>
            </p:cNvGrpSpPr>
            <p:nvPr/>
          </p:nvGrpSpPr>
          <p:grpSpPr bwMode="auto">
            <a:xfrm>
              <a:off x="414" y="2562"/>
              <a:ext cx="2598" cy="1260"/>
              <a:chOff x="414" y="2562"/>
              <a:chExt cx="2598" cy="1260"/>
            </a:xfrm>
          </p:grpSpPr>
          <p:cxnSp>
            <p:nvCxnSpPr>
              <p:cNvPr id="85011" name="AutoShape 9"/>
              <p:cNvCxnSpPr>
                <a:cxnSpLocks noChangeShapeType="1"/>
                <a:stCxn id="85017" idx="2"/>
                <a:endCxn id="85035" idx="4"/>
              </p:cNvCxnSpPr>
              <p:nvPr/>
            </p:nvCxnSpPr>
            <p:spPr bwMode="auto">
              <a:xfrm rot="10800000">
                <a:off x="878" y="3351"/>
                <a:ext cx="1249" cy="222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85012" name="Group 10"/>
              <p:cNvGrpSpPr>
                <a:grpSpLocks/>
              </p:cNvGrpSpPr>
              <p:nvPr/>
            </p:nvGrpSpPr>
            <p:grpSpPr bwMode="auto">
              <a:xfrm rot="5400000" flipH="1" flipV="1">
                <a:off x="1820" y="2710"/>
                <a:ext cx="112" cy="287"/>
                <a:chOff x="3450" y="2313"/>
                <a:chExt cx="111" cy="216"/>
              </a:xfrm>
            </p:grpSpPr>
            <p:sp>
              <p:nvSpPr>
                <p:cNvPr id="85052" name="Line 11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53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54" name="Line 13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55" name="Line 14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56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57" name="Line 16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58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85013" name="AutoShape 18"/>
              <p:cNvCxnSpPr>
                <a:cxnSpLocks noChangeShapeType="1"/>
                <a:stCxn id="85016" idx="2"/>
                <a:endCxn id="85054" idx="1"/>
              </p:cNvCxnSpPr>
              <p:nvPr/>
            </p:nvCxnSpPr>
            <p:spPr bwMode="auto">
              <a:xfrm flipH="1" flipV="1">
                <a:off x="2019" y="2852"/>
                <a:ext cx="101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grpSp>
            <p:nvGrpSpPr>
              <p:cNvPr id="85014" name="Group 19"/>
              <p:cNvGrpSpPr>
                <a:grpSpLocks/>
              </p:cNvGrpSpPr>
              <p:nvPr/>
            </p:nvGrpSpPr>
            <p:grpSpPr bwMode="auto">
              <a:xfrm>
                <a:off x="2024" y="3726"/>
                <a:ext cx="288" cy="96"/>
                <a:chOff x="1392" y="3552"/>
                <a:chExt cx="288" cy="96"/>
              </a:xfrm>
            </p:grpSpPr>
            <p:sp>
              <p:nvSpPr>
                <p:cNvPr id="85049" name="Line 20"/>
                <p:cNvSpPr>
                  <a:spLocks noChangeShapeType="1"/>
                </p:cNvSpPr>
                <p:nvPr/>
              </p:nvSpPr>
              <p:spPr bwMode="auto">
                <a:xfrm>
                  <a:off x="1392" y="3552"/>
                  <a:ext cx="28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50" name="Line 21"/>
                <p:cNvSpPr>
                  <a:spLocks noChangeShapeType="1"/>
                </p:cNvSpPr>
                <p:nvPr/>
              </p:nvSpPr>
              <p:spPr bwMode="auto">
                <a:xfrm>
                  <a:off x="1434" y="3600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51" name="Line 22"/>
                <p:cNvSpPr>
                  <a:spLocks noChangeShapeType="1"/>
                </p:cNvSpPr>
                <p:nvPr/>
              </p:nvSpPr>
              <p:spPr bwMode="auto">
                <a:xfrm>
                  <a:off x="1482" y="3648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015" name="Line 23"/>
              <p:cNvSpPr>
                <a:spLocks noChangeShapeType="1"/>
              </p:cNvSpPr>
              <p:nvPr/>
            </p:nvSpPr>
            <p:spPr bwMode="auto">
              <a:xfrm flipV="1">
                <a:off x="2171" y="3573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6" name="Oval 24"/>
              <p:cNvSpPr>
                <a:spLocks noChangeArrowheads="1"/>
              </p:cNvSpPr>
              <p:nvPr/>
            </p:nvSpPr>
            <p:spPr bwMode="auto">
              <a:xfrm>
                <a:off x="2120" y="2814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17" name="Oval 25"/>
              <p:cNvSpPr>
                <a:spLocks noChangeArrowheads="1"/>
              </p:cNvSpPr>
              <p:nvPr/>
            </p:nvSpPr>
            <p:spPr bwMode="auto">
              <a:xfrm>
                <a:off x="2127" y="3534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18" name="Text Box 26"/>
              <p:cNvSpPr txBox="1">
                <a:spLocks noChangeArrowheads="1"/>
              </p:cNvSpPr>
              <p:nvPr/>
            </p:nvSpPr>
            <p:spPr bwMode="auto">
              <a:xfrm>
                <a:off x="1722" y="2562"/>
                <a:ext cx="30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 R</a:t>
                </a:r>
                <a:r>
                  <a:rPr lang="en-US" b="1" baseline="-25000"/>
                  <a:t>1</a:t>
                </a:r>
                <a:endParaRPr lang="en-US" b="1"/>
              </a:p>
            </p:txBody>
          </p:sp>
          <p:grpSp>
            <p:nvGrpSpPr>
              <p:cNvPr id="85019" name="Group 27"/>
              <p:cNvGrpSpPr>
                <a:grpSpLocks/>
              </p:cNvGrpSpPr>
              <p:nvPr/>
            </p:nvGrpSpPr>
            <p:grpSpPr bwMode="auto">
              <a:xfrm>
                <a:off x="2112" y="3087"/>
                <a:ext cx="111" cy="216"/>
                <a:chOff x="1670" y="2765"/>
                <a:chExt cx="111" cy="216"/>
              </a:xfrm>
            </p:grpSpPr>
            <p:sp>
              <p:nvSpPr>
                <p:cNvPr id="85042" name="Line 28"/>
                <p:cNvSpPr>
                  <a:spLocks noChangeShapeType="1"/>
                </p:cNvSpPr>
                <p:nvPr/>
              </p:nvSpPr>
              <p:spPr bwMode="auto">
                <a:xfrm>
                  <a:off x="1718" y="2765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43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1670" y="2786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44" name="Line 30"/>
                <p:cNvSpPr>
                  <a:spLocks noChangeShapeType="1"/>
                </p:cNvSpPr>
                <p:nvPr/>
              </p:nvSpPr>
              <p:spPr bwMode="auto">
                <a:xfrm>
                  <a:off x="1670" y="2957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45" name="Line 31"/>
                <p:cNvSpPr>
                  <a:spLocks noChangeShapeType="1"/>
                </p:cNvSpPr>
                <p:nvPr/>
              </p:nvSpPr>
              <p:spPr bwMode="auto">
                <a:xfrm>
                  <a:off x="1673" y="2807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46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1673" y="2852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47" name="Line 33"/>
                <p:cNvSpPr>
                  <a:spLocks noChangeShapeType="1"/>
                </p:cNvSpPr>
                <p:nvPr/>
              </p:nvSpPr>
              <p:spPr bwMode="auto">
                <a:xfrm>
                  <a:off x="1673" y="2879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48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1673" y="2924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020" name="Text Box 35"/>
              <p:cNvSpPr txBox="1">
                <a:spLocks noChangeArrowheads="1"/>
              </p:cNvSpPr>
              <p:nvPr/>
            </p:nvSpPr>
            <p:spPr bwMode="auto">
              <a:xfrm>
                <a:off x="2244" y="2910"/>
                <a:ext cx="268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1"/>
              </a:p>
              <a:p>
                <a:r>
                  <a:rPr lang="en-US" b="1"/>
                  <a:t>R</a:t>
                </a:r>
                <a:r>
                  <a:rPr lang="en-US" b="1" baseline="-25000"/>
                  <a:t>2</a:t>
                </a:r>
              </a:p>
              <a:p>
                <a:endParaRPr lang="en-US" b="1"/>
              </a:p>
            </p:txBody>
          </p:sp>
          <p:cxnSp>
            <p:nvCxnSpPr>
              <p:cNvPr id="85021" name="AutoShape 36"/>
              <p:cNvCxnSpPr>
                <a:cxnSpLocks noChangeShapeType="1"/>
                <a:stCxn id="85038" idx="0"/>
                <a:endCxn id="85029" idx="2"/>
              </p:cNvCxnSpPr>
              <p:nvPr/>
            </p:nvCxnSpPr>
            <p:spPr bwMode="auto">
              <a:xfrm rot="-5400000">
                <a:off x="923" y="2810"/>
                <a:ext cx="136" cy="226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85022" name="AutoShape 37"/>
              <p:cNvCxnSpPr>
                <a:cxnSpLocks noChangeShapeType="1"/>
                <a:stCxn id="85017" idx="0"/>
                <a:endCxn id="85044" idx="1"/>
              </p:cNvCxnSpPr>
              <p:nvPr/>
            </p:nvCxnSpPr>
            <p:spPr bwMode="auto">
              <a:xfrm flipV="1">
                <a:off x="2169" y="3303"/>
                <a:ext cx="0" cy="23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85023" name="AutoShape 38"/>
              <p:cNvCxnSpPr>
                <a:cxnSpLocks noChangeShapeType="1"/>
                <a:stCxn id="85016" idx="4"/>
                <a:endCxn id="85042" idx="0"/>
              </p:cNvCxnSpPr>
              <p:nvPr/>
            </p:nvCxnSpPr>
            <p:spPr bwMode="auto">
              <a:xfrm flipH="1">
                <a:off x="2160" y="2891"/>
                <a:ext cx="2" cy="19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grpSp>
            <p:nvGrpSpPr>
              <p:cNvPr id="85024" name="Group 39"/>
              <p:cNvGrpSpPr>
                <a:grpSpLocks/>
              </p:cNvGrpSpPr>
              <p:nvPr/>
            </p:nvGrpSpPr>
            <p:grpSpPr bwMode="auto">
              <a:xfrm>
                <a:off x="2724" y="3193"/>
                <a:ext cx="288" cy="97"/>
                <a:chOff x="2291" y="2742"/>
                <a:chExt cx="288" cy="97"/>
              </a:xfrm>
            </p:grpSpPr>
            <p:sp>
              <p:nvSpPr>
                <p:cNvPr id="85040" name="Freeform 40"/>
                <p:cNvSpPr>
                  <a:spLocks/>
                </p:cNvSpPr>
                <p:nvPr/>
              </p:nvSpPr>
              <p:spPr bwMode="auto">
                <a:xfrm flipV="1">
                  <a:off x="2291" y="2838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41" name="Freeform 41"/>
                <p:cNvSpPr>
                  <a:spLocks/>
                </p:cNvSpPr>
                <p:nvPr/>
              </p:nvSpPr>
              <p:spPr bwMode="auto">
                <a:xfrm>
                  <a:off x="2291" y="2742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025" name="Text Box 42"/>
              <p:cNvSpPr txBox="1">
                <a:spLocks noChangeArrowheads="1"/>
              </p:cNvSpPr>
              <p:nvPr/>
            </p:nvSpPr>
            <p:spPr bwMode="auto">
              <a:xfrm>
                <a:off x="2504" y="2926"/>
                <a:ext cx="220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1"/>
              </a:p>
              <a:p>
                <a:r>
                  <a:rPr lang="en-US" b="1"/>
                  <a:t>C</a:t>
                </a:r>
              </a:p>
              <a:p>
                <a:endParaRPr lang="en-US" b="1"/>
              </a:p>
            </p:txBody>
          </p:sp>
          <p:grpSp>
            <p:nvGrpSpPr>
              <p:cNvPr id="85026" name="Group 43"/>
              <p:cNvGrpSpPr>
                <a:grpSpLocks/>
              </p:cNvGrpSpPr>
              <p:nvPr/>
            </p:nvGrpSpPr>
            <p:grpSpPr bwMode="auto">
              <a:xfrm>
                <a:off x="414" y="2852"/>
                <a:ext cx="630" cy="634"/>
                <a:chOff x="95" y="2426"/>
                <a:chExt cx="630" cy="634"/>
              </a:xfrm>
            </p:grpSpPr>
            <p:sp>
              <p:nvSpPr>
                <p:cNvPr id="85034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95" y="2426"/>
                  <a:ext cx="236" cy="63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2000" b="1" i="1"/>
                </a:p>
                <a:p>
                  <a:r>
                    <a:rPr lang="en-US" sz="2000" b="1"/>
                    <a:t>v</a:t>
                  </a:r>
                  <a:r>
                    <a:rPr lang="en-US" sz="2000" b="1" baseline="-25000"/>
                    <a:t>s</a:t>
                  </a:r>
                </a:p>
                <a:p>
                  <a:endParaRPr lang="en-US" sz="2000"/>
                </a:p>
              </p:txBody>
            </p:sp>
            <p:sp>
              <p:nvSpPr>
                <p:cNvPr id="85035" name="Oval 45"/>
                <p:cNvSpPr>
                  <a:spLocks noChangeArrowheads="1"/>
                </p:cNvSpPr>
                <p:nvPr/>
              </p:nvSpPr>
              <p:spPr bwMode="auto">
                <a:xfrm>
                  <a:off x="393" y="2615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036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502" y="2597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5037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499" y="2659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5038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460" y="2565"/>
                  <a:ext cx="197" cy="40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+</a:t>
                  </a:r>
                </a:p>
                <a:p>
                  <a:r>
                    <a:rPr lang="en-US"/>
                    <a:t>–</a:t>
                  </a:r>
                </a:p>
              </p:txBody>
            </p:sp>
            <p:sp>
              <p:nvSpPr>
                <p:cNvPr id="85039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503" y="2652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</p:grpSp>
          <p:cxnSp>
            <p:nvCxnSpPr>
              <p:cNvPr id="85027" name="AutoShape 50"/>
              <p:cNvCxnSpPr>
                <a:cxnSpLocks noChangeShapeType="1"/>
                <a:stCxn id="85016" idx="6"/>
                <a:endCxn id="85041" idx="1"/>
              </p:cNvCxnSpPr>
              <p:nvPr/>
            </p:nvCxnSpPr>
            <p:spPr bwMode="auto">
              <a:xfrm>
                <a:off x="2203" y="2853"/>
                <a:ext cx="665" cy="340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85028" name="AutoShape 51"/>
              <p:cNvCxnSpPr>
                <a:cxnSpLocks noChangeShapeType="1"/>
                <a:stCxn id="85017" idx="6"/>
                <a:endCxn id="85040" idx="1"/>
              </p:cNvCxnSpPr>
              <p:nvPr/>
            </p:nvCxnSpPr>
            <p:spPr bwMode="auto">
              <a:xfrm flipV="1">
                <a:off x="2210" y="3291"/>
                <a:ext cx="658" cy="282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sp>
            <p:nvSpPr>
              <p:cNvPr id="85029" name="Oval 52"/>
              <p:cNvSpPr>
                <a:spLocks noChangeArrowheads="1"/>
              </p:cNvSpPr>
              <p:nvPr/>
            </p:nvSpPr>
            <p:spPr bwMode="auto">
              <a:xfrm>
                <a:off x="1104" y="2816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30" name="Oval 53"/>
              <p:cNvSpPr>
                <a:spLocks noChangeArrowheads="1"/>
              </p:cNvSpPr>
              <p:nvPr/>
            </p:nvSpPr>
            <p:spPr bwMode="auto">
              <a:xfrm>
                <a:off x="1440" y="2825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85031" name="AutoShape 54"/>
              <p:cNvCxnSpPr>
                <a:cxnSpLocks noChangeShapeType="1"/>
                <a:stCxn id="85052" idx="0"/>
                <a:endCxn id="85030" idx="6"/>
              </p:cNvCxnSpPr>
              <p:nvPr/>
            </p:nvCxnSpPr>
            <p:spPr bwMode="auto">
              <a:xfrm flipH="1">
                <a:off x="1523" y="2862"/>
                <a:ext cx="209" cy="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85032" name="Line 55"/>
              <p:cNvSpPr>
                <a:spLocks noChangeShapeType="1"/>
              </p:cNvSpPr>
              <p:nvPr/>
            </p:nvSpPr>
            <p:spPr bwMode="auto">
              <a:xfrm flipV="1">
                <a:off x="1187" y="2688"/>
                <a:ext cx="253" cy="1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33" name="Arc 56"/>
              <p:cNvSpPr>
                <a:spLocks/>
              </p:cNvSpPr>
              <p:nvPr/>
            </p:nvSpPr>
            <p:spPr bwMode="auto">
              <a:xfrm>
                <a:off x="1235" y="2725"/>
                <a:ext cx="157" cy="20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5010" name="Text Box 57"/>
            <p:cNvSpPr txBox="1">
              <a:spLocks noChangeArrowheads="1"/>
            </p:cNvSpPr>
            <p:nvPr/>
          </p:nvSpPr>
          <p:spPr bwMode="auto">
            <a:xfrm>
              <a:off x="1035" y="2853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 = 0</a:t>
              </a:r>
            </a:p>
          </p:txBody>
        </p:sp>
      </p:grpSp>
      <p:sp>
        <p:nvSpPr>
          <p:cNvPr id="85003" name="Text Box 58"/>
          <p:cNvSpPr txBox="1">
            <a:spLocks noChangeArrowheads="1"/>
          </p:cNvSpPr>
          <p:nvPr/>
        </p:nvSpPr>
        <p:spPr bwMode="auto">
          <a:xfrm>
            <a:off x="692150" y="5129213"/>
            <a:ext cx="1206500" cy="37941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DC Source</a:t>
            </a:r>
          </a:p>
        </p:txBody>
      </p:sp>
      <p:sp>
        <p:nvSpPr>
          <p:cNvPr id="85004" name="Text Box 59"/>
          <p:cNvSpPr txBox="1">
            <a:spLocks noChangeArrowheads="1"/>
          </p:cNvSpPr>
          <p:nvPr/>
        </p:nvSpPr>
        <p:spPr bwMode="auto">
          <a:xfrm>
            <a:off x="3267075" y="5624513"/>
            <a:ext cx="831850" cy="37941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Switch</a:t>
            </a:r>
          </a:p>
        </p:txBody>
      </p:sp>
      <p:sp>
        <p:nvSpPr>
          <p:cNvPr id="85005" name="Text Box 60"/>
          <p:cNvSpPr txBox="1">
            <a:spLocks noChangeArrowheads="1"/>
          </p:cNvSpPr>
          <p:nvPr/>
        </p:nvSpPr>
        <p:spPr bwMode="auto">
          <a:xfrm>
            <a:off x="6105525" y="5524500"/>
            <a:ext cx="1638300" cy="3794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Energy element</a:t>
            </a:r>
          </a:p>
        </p:txBody>
      </p:sp>
      <p:cxnSp>
        <p:nvCxnSpPr>
          <p:cNvPr id="85006" name="AutoShape 61"/>
          <p:cNvCxnSpPr>
            <a:cxnSpLocks noChangeShapeType="1"/>
            <a:stCxn id="85003" idx="0"/>
            <a:endCxn id="84998" idx="1"/>
          </p:cNvCxnSpPr>
          <p:nvPr/>
        </p:nvCxnSpPr>
        <p:spPr bwMode="auto">
          <a:xfrm rot="-5400000">
            <a:off x="1577975" y="4516438"/>
            <a:ext cx="330200" cy="895350"/>
          </a:xfrm>
          <a:prstGeom prst="curvedConnector2">
            <a:avLst/>
          </a:prstGeom>
          <a:noFill/>
          <a:ln w="25400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  <p:cxnSp>
        <p:nvCxnSpPr>
          <p:cNvPr id="85007" name="AutoShape 62"/>
          <p:cNvCxnSpPr>
            <a:cxnSpLocks noChangeShapeType="1"/>
            <a:endCxn id="84999" idx="2"/>
          </p:cNvCxnSpPr>
          <p:nvPr/>
        </p:nvCxnSpPr>
        <p:spPr bwMode="auto">
          <a:xfrm flipH="1" flipV="1">
            <a:off x="3627438" y="4527550"/>
            <a:ext cx="127000" cy="996950"/>
          </a:xfrm>
          <a:prstGeom prst="straightConnector1">
            <a:avLst/>
          </a:prstGeom>
          <a:noFill/>
          <a:ln w="25400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  <p:cxnSp>
        <p:nvCxnSpPr>
          <p:cNvPr id="85008" name="AutoShape 63"/>
          <p:cNvCxnSpPr>
            <a:cxnSpLocks noChangeShapeType="1"/>
            <a:stCxn id="85005" idx="0"/>
            <a:endCxn id="84997" idx="3"/>
          </p:cNvCxnSpPr>
          <p:nvPr/>
        </p:nvCxnSpPr>
        <p:spPr bwMode="auto">
          <a:xfrm rot="5400000" flipH="1">
            <a:off x="6364288" y="4964112"/>
            <a:ext cx="673100" cy="447675"/>
          </a:xfrm>
          <a:prstGeom prst="curvedConnector2">
            <a:avLst/>
          </a:prstGeom>
          <a:noFill/>
          <a:ln w="25400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56F680A-A89C-4397-B4A1-A4C81E723CB2}" type="slidenum">
              <a:rPr lang="en-US" smtClean="0"/>
              <a:pPr lvl="1"/>
              <a:t>49</a:t>
            </a:fld>
            <a:endParaRPr lang="en-US" smtClean="0"/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2219325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u="sng" smtClean="0"/>
              <a:t>Initial condition x(0)</a:t>
            </a:r>
            <a:r>
              <a:rPr lang="en-US" sz="2400" smtClean="0"/>
              <a:t>: DC steady state </a:t>
            </a:r>
            <a:r>
              <a:rPr lang="en-US" sz="2400" b="1" smtClean="0"/>
              <a:t>before</a:t>
            </a:r>
            <a:r>
              <a:rPr lang="en-US" sz="2400" smtClean="0"/>
              <a:t> a switch is first activated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000" b="1" smtClean="0"/>
              <a:t>x(0</a:t>
            </a:r>
            <a:r>
              <a:rPr lang="en-US" sz="2000" b="1" baseline="30000" smtClean="0"/>
              <a:t>–</a:t>
            </a:r>
            <a:r>
              <a:rPr lang="en-US" sz="2000" b="1" smtClean="0"/>
              <a:t>)</a:t>
            </a:r>
            <a:r>
              <a:rPr lang="en-US" sz="2000" smtClean="0"/>
              <a:t>: right before the switch is closed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000" b="1" smtClean="0"/>
              <a:t>x(0</a:t>
            </a:r>
            <a:r>
              <a:rPr lang="en-US" sz="2000" b="1" baseline="30000" smtClean="0"/>
              <a:t>+</a:t>
            </a:r>
            <a:r>
              <a:rPr lang="en-US" sz="2000" b="1" smtClean="0"/>
              <a:t>)</a:t>
            </a:r>
            <a:r>
              <a:rPr lang="en-US" sz="2000" smtClean="0"/>
              <a:t>: right after the switch is closed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u="sng" smtClean="0"/>
              <a:t>Final condition x(</a:t>
            </a:r>
            <a:r>
              <a:rPr lang="en-US" sz="2400" b="1" u="sng" smtClean="0">
                <a:cs typeface="Times New Roman" pitchFamily="18" charset="0"/>
              </a:rPr>
              <a:t>∞)</a:t>
            </a:r>
            <a:r>
              <a:rPr lang="en-US" sz="2400" smtClean="0"/>
              <a:t>: DC steady state a long time </a:t>
            </a:r>
            <a:r>
              <a:rPr lang="en-US" sz="2400" b="1" smtClean="0"/>
              <a:t>after</a:t>
            </a:r>
            <a:r>
              <a:rPr lang="en-US" sz="2400" smtClean="0"/>
              <a:t> a switch is activated</a:t>
            </a:r>
          </a:p>
        </p:txBody>
      </p:sp>
      <p:grpSp>
        <p:nvGrpSpPr>
          <p:cNvPr id="86022" name="Group 4"/>
          <p:cNvGrpSpPr>
            <a:grpSpLocks/>
          </p:cNvGrpSpPr>
          <p:nvPr/>
        </p:nvGrpSpPr>
        <p:grpSpPr bwMode="auto">
          <a:xfrm>
            <a:off x="82550" y="3562350"/>
            <a:ext cx="4337050" cy="2533650"/>
            <a:chOff x="52" y="2112"/>
            <a:chExt cx="2732" cy="1596"/>
          </a:xfrm>
        </p:grpSpPr>
        <p:cxnSp>
          <p:nvCxnSpPr>
            <p:cNvPr id="86084" name="AutoShape 5"/>
            <p:cNvCxnSpPr>
              <a:cxnSpLocks noChangeShapeType="1"/>
              <a:stCxn id="86090" idx="2"/>
              <a:endCxn id="86119" idx="4"/>
            </p:cNvCxnSpPr>
            <p:nvPr/>
          </p:nvCxnSpPr>
          <p:spPr bwMode="auto">
            <a:xfrm rot="10800000">
              <a:off x="516" y="3081"/>
              <a:ext cx="1249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6085" name="Group 6"/>
            <p:cNvGrpSpPr>
              <a:grpSpLocks/>
            </p:cNvGrpSpPr>
            <p:nvPr/>
          </p:nvGrpSpPr>
          <p:grpSpPr bwMode="auto">
            <a:xfrm rot="5400000" flipH="1" flipV="1">
              <a:off x="1458" y="2260"/>
              <a:ext cx="112" cy="287"/>
              <a:chOff x="3450" y="2313"/>
              <a:chExt cx="111" cy="216"/>
            </a:xfrm>
          </p:grpSpPr>
          <p:sp>
            <p:nvSpPr>
              <p:cNvPr id="86136" name="Line 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37" name="Line 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38" name="Line 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39" name="Line 1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40" name="Line 1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41" name="Line 1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42" name="Line 1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6086" name="AutoShape 14"/>
            <p:cNvCxnSpPr>
              <a:cxnSpLocks noChangeShapeType="1"/>
              <a:stCxn id="86089" idx="2"/>
              <a:endCxn id="86138" idx="1"/>
            </p:cNvCxnSpPr>
            <p:nvPr/>
          </p:nvCxnSpPr>
          <p:spPr bwMode="auto">
            <a:xfrm flipH="1" flipV="1">
              <a:off x="1657" y="2402"/>
              <a:ext cx="10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6087" name="Group 15"/>
            <p:cNvGrpSpPr>
              <a:grpSpLocks/>
            </p:cNvGrpSpPr>
            <p:nvPr/>
          </p:nvGrpSpPr>
          <p:grpSpPr bwMode="auto">
            <a:xfrm>
              <a:off x="1662" y="3612"/>
              <a:ext cx="288" cy="96"/>
              <a:chOff x="1392" y="3552"/>
              <a:chExt cx="288" cy="96"/>
            </a:xfrm>
          </p:grpSpPr>
          <p:sp>
            <p:nvSpPr>
              <p:cNvPr id="86133" name="Line 16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34" name="Line 17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35" name="Line 18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6088" name="Line 19"/>
            <p:cNvSpPr>
              <a:spLocks noChangeShapeType="1"/>
            </p:cNvSpPr>
            <p:nvPr/>
          </p:nvSpPr>
          <p:spPr bwMode="auto">
            <a:xfrm flipV="1">
              <a:off x="1809" y="345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89" name="Oval 20"/>
            <p:cNvSpPr>
              <a:spLocks noChangeArrowheads="1"/>
            </p:cNvSpPr>
            <p:nvPr/>
          </p:nvSpPr>
          <p:spPr bwMode="auto">
            <a:xfrm>
              <a:off x="1758" y="236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0" name="Oval 21"/>
            <p:cNvSpPr>
              <a:spLocks noChangeArrowheads="1"/>
            </p:cNvSpPr>
            <p:nvPr/>
          </p:nvSpPr>
          <p:spPr bwMode="auto">
            <a:xfrm>
              <a:off x="1765" y="342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1" name="Text Box 22"/>
            <p:cNvSpPr txBox="1">
              <a:spLocks noChangeArrowheads="1"/>
            </p:cNvSpPr>
            <p:nvPr/>
          </p:nvSpPr>
          <p:spPr bwMode="auto">
            <a:xfrm>
              <a:off x="1360" y="2112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1</a:t>
              </a:r>
              <a:endParaRPr lang="en-US" b="1"/>
            </a:p>
          </p:txBody>
        </p:sp>
        <p:grpSp>
          <p:nvGrpSpPr>
            <p:cNvPr id="86092" name="Group 23"/>
            <p:cNvGrpSpPr>
              <a:grpSpLocks/>
            </p:cNvGrpSpPr>
            <p:nvPr/>
          </p:nvGrpSpPr>
          <p:grpSpPr bwMode="auto">
            <a:xfrm>
              <a:off x="1750" y="2637"/>
              <a:ext cx="111" cy="216"/>
              <a:chOff x="1670" y="2765"/>
              <a:chExt cx="111" cy="216"/>
            </a:xfrm>
          </p:grpSpPr>
          <p:sp>
            <p:nvSpPr>
              <p:cNvPr id="86126" name="Line 24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27" name="Line 25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28" name="Line 26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29" name="Line 27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30" name="Line 28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31" name="Line 29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32" name="Line 30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6093" name="Text Box 31"/>
            <p:cNvSpPr txBox="1">
              <a:spLocks noChangeArrowheads="1"/>
            </p:cNvSpPr>
            <p:nvPr/>
          </p:nvSpPr>
          <p:spPr bwMode="auto">
            <a:xfrm>
              <a:off x="1844" y="261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  <a:endParaRPr lang="en-US" b="1"/>
            </a:p>
          </p:txBody>
        </p:sp>
        <p:cxnSp>
          <p:nvCxnSpPr>
            <p:cNvPr id="86094" name="AutoShape 32"/>
            <p:cNvCxnSpPr>
              <a:cxnSpLocks noChangeShapeType="1"/>
              <a:stCxn id="86122" idx="0"/>
              <a:endCxn id="86102" idx="2"/>
            </p:cNvCxnSpPr>
            <p:nvPr/>
          </p:nvCxnSpPr>
          <p:spPr bwMode="auto">
            <a:xfrm rot="-5400000">
              <a:off x="471" y="2450"/>
              <a:ext cx="316" cy="2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6095" name="AutoShape 33"/>
            <p:cNvCxnSpPr>
              <a:cxnSpLocks noChangeShapeType="1"/>
              <a:stCxn id="86125" idx="1"/>
              <a:endCxn id="86128" idx="1"/>
            </p:cNvCxnSpPr>
            <p:nvPr/>
          </p:nvCxnSpPr>
          <p:spPr bwMode="auto">
            <a:xfrm flipH="1" flipV="1">
              <a:off x="1807" y="2853"/>
              <a:ext cx="1" cy="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6096" name="AutoShape 34"/>
            <p:cNvCxnSpPr>
              <a:cxnSpLocks noChangeShapeType="1"/>
              <a:stCxn id="86089" idx="4"/>
              <a:endCxn id="86126" idx="0"/>
            </p:cNvCxnSpPr>
            <p:nvPr/>
          </p:nvCxnSpPr>
          <p:spPr bwMode="auto">
            <a:xfrm flipH="1">
              <a:off x="1798" y="2441"/>
              <a:ext cx="2" cy="19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6097" name="Group 35"/>
            <p:cNvGrpSpPr>
              <a:grpSpLocks/>
            </p:cNvGrpSpPr>
            <p:nvPr/>
          </p:nvGrpSpPr>
          <p:grpSpPr bwMode="auto">
            <a:xfrm>
              <a:off x="1664" y="3053"/>
              <a:ext cx="288" cy="97"/>
              <a:chOff x="2291" y="2742"/>
              <a:chExt cx="288" cy="97"/>
            </a:xfrm>
          </p:grpSpPr>
          <p:sp>
            <p:nvSpPr>
              <p:cNvPr id="86124" name="Freeform 36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25" name="Freeform 37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6098" name="Text Box 38"/>
            <p:cNvSpPr txBox="1">
              <a:spLocks noChangeArrowheads="1"/>
            </p:cNvSpPr>
            <p:nvPr/>
          </p:nvSpPr>
          <p:spPr bwMode="auto">
            <a:xfrm>
              <a:off x="1444" y="2978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grpSp>
          <p:nvGrpSpPr>
            <p:cNvPr id="86099" name="Group 39"/>
            <p:cNvGrpSpPr>
              <a:grpSpLocks/>
            </p:cNvGrpSpPr>
            <p:nvPr/>
          </p:nvGrpSpPr>
          <p:grpSpPr bwMode="auto">
            <a:xfrm>
              <a:off x="52" y="2582"/>
              <a:ext cx="630" cy="634"/>
              <a:chOff x="95" y="2426"/>
              <a:chExt cx="630" cy="634"/>
            </a:xfrm>
          </p:grpSpPr>
          <p:sp>
            <p:nvSpPr>
              <p:cNvPr id="86118" name="Text Box 40"/>
              <p:cNvSpPr txBox="1">
                <a:spLocks noChangeArrowheads="1"/>
              </p:cNvSpPr>
              <p:nvPr/>
            </p:nvSpPr>
            <p:spPr bwMode="auto">
              <a:xfrm>
                <a:off x="95" y="2426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86119" name="Oval 41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20" name="Text Box 42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6121" name="Text Box 43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6122" name="Text Box 44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86123" name="Text Box 45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cxnSp>
          <p:nvCxnSpPr>
            <p:cNvPr id="86100" name="AutoShape 46"/>
            <p:cNvCxnSpPr>
              <a:cxnSpLocks noChangeShapeType="1"/>
              <a:stCxn id="86089" idx="6"/>
              <a:endCxn id="86111" idx="0"/>
            </p:cNvCxnSpPr>
            <p:nvPr/>
          </p:nvCxnSpPr>
          <p:spPr bwMode="auto">
            <a:xfrm>
              <a:off x="1841" y="2403"/>
              <a:ext cx="619" cy="43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6101" name="AutoShape 47"/>
            <p:cNvCxnSpPr>
              <a:cxnSpLocks noChangeShapeType="1"/>
              <a:stCxn id="86090" idx="6"/>
              <a:endCxn id="86113" idx="1"/>
            </p:cNvCxnSpPr>
            <p:nvPr/>
          </p:nvCxnSpPr>
          <p:spPr bwMode="auto">
            <a:xfrm flipV="1">
              <a:off x="1848" y="3049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6102" name="Oval 48"/>
            <p:cNvSpPr>
              <a:spLocks noChangeArrowheads="1"/>
            </p:cNvSpPr>
            <p:nvPr/>
          </p:nvSpPr>
          <p:spPr bwMode="auto">
            <a:xfrm>
              <a:off x="742" y="236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3" name="Oval 49"/>
            <p:cNvSpPr>
              <a:spLocks noChangeArrowheads="1"/>
            </p:cNvSpPr>
            <p:nvPr/>
          </p:nvSpPr>
          <p:spPr bwMode="auto">
            <a:xfrm>
              <a:off x="1078" y="237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6104" name="AutoShape 50"/>
            <p:cNvCxnSpPr>
              <a:cxnSpLocks noChangeShapeType="1"/>
              <a:stCxn id="86136" idx="0"/>
              <a:endCxn id="86103" idx="6"/>
            </p:cNvCxnSpPr>
            <p:nvPr/>
          </p:nvCxnSpPr>
          <p:spPr bwMode="auto">
            <a:xfrm flipH="1">
              <a:off x="1161" y="2412"/>
              <a:ext cx="20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6105" name="Line 51"/>
            <p:cNvSpPr>
              <a:spLocks noChangeShapeType="1"/>
            </p:cNvSpPr>
            <p:nvPr/>
          </p:nvSpPr>
          <p:spPr bwMode="auto">
            <a:xfrm flipV="1">
              <a:off x="825" y="2238"/>
              <a:ext cx="253" cy="1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106" name="Arc 52"/>
            <p:cNvSpPr>
              <a:spLocks/>
            </p:cNvSpPr>
            <p:nvPr/>
          </p:nvSpPr>
          <p:spPr bwMode="auto">
            <a:xfrm>
              <a:off x="873" y="2275"/>
              <a:ext cx="157" cy="20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7" name="Text Box 53"/>
            <p:cNvSpPr txBox="1">
              <a:spLocks noChangeArrowheads="1"/>
            </p:cNvSpPr>
            <p:nvPr/>
          </p:nvSpPr>
          <p:spPr bwMode="auto">
            <a:xfrm>
              <a:off x="673" y="2403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 = 0</a:t>
              </a:r>
            </a:p>
          </p:txBody>
        </p:sp>
        <p:cxnSp>
          <p:nvCxnSpPr>
            <p:cNvPr id="86108" name="AutoShape 54"/>
            <p:cNvCxnSpPr>
              <a:cxnSpLocks noChangeShapeType="1"/>
              <a:stCxn id="86090" idx="0"/>
              <a:endCxn id="86124" idx="1"/>
            </p:cNvCxnSpPr>
            <p:nvPr/>
          </p:nvCxnSpPr>
          <p:spPr bwMode="auto">
            <a:xfrm flipV="1">
              <a:off x="1807" y="3151"/>
              <a:ext cx="1" cy="26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6109" name="Group 55"/>
            <p:cNvGrpSpPr>
              <a:grpSpLocks/>
            </p:cNvGrpSpPr>
            <p:nvPr/>
          </p:nvGrpSpPr>
          <p:grpSpPr bwMode="auto">
            <a:xfrm>
              <a:off x="2412" y="2833"/>
              <a:ext cx="111" cy="216"/>
              <a:chOff x="1670" y="2765"/>
              <a:chExt cx="111" cy="216"/>
            </a:xfrm>
          </p:grpSpPr>
          <p:sp>
            <p:nvSpPr>
              <p:cNvPr id="86111" name="Line 56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12" name="Line 57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13" name="Line 58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14" name="Line 59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15" name="Line 60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16" name="Line 61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17" name="Line 62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6110" name="Text Box 63"/>
            <p:cNvSpPr txBox="1">
              <a:spLocks noChangeArrowheads="1"/>
            </p:cNvSpPr>
            <p:nvPr/>
          </p:nvSpPr>
          <p:spPr bwMode="auto">
            <a:xfrm>
              <a:off x="2516" y="2809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3</a:t>
              </a:r>
              <a:endParaRPr lang="en-US" b="1"/>
            </a:p>
          </p:txBody>
        </p:sp>
      </p:grpSp>
      <p:grpSp>
        <p:nvGrpSpPr>
          <p:cNvPr id="86023" name="Group 64"/>
          <p:cNvGrpSpPr>
            <a:grpSpLocks/>
          </p:cNvGrpSpPr>
          <p:nvPr/>
        </p:nvGrpSpPr>
        <p:grpSpPr bwMode="auto">
          <a:xfrm>
            <a:off x="4648200" y="3562350"/>
            <a:ext cx="4337050" cy="2533650"/>
            <a:chOff x="2928" y="2112"/>
            <a:chExt cx="2732" cy="1596"/>
          </a:xfrm>
        </p:grpSpPr>
        <p:cxnSp>
          <p:nvCxnSpPr>
            <p:cNvPr id="86027" name="AutoShape 65"/>
            <p:cNvCxnSpPr>
              <a:cxnSpLocks noChangeShapeType="1"/>
              <a:stCxn id="86033" idx="2"/>
              <a:endCxn id="86062" idx="4"/>
            </p:cNvCxnSpPr>
            <p:nvPr/>
          </p:nvCxnSpPr>
          <p:spPr bwMode="auto">
            <a:xfrm rot="10800000">
              <a:off x="3392" y="3081"/>
              <a:ext cx="1249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6028" name="Group 66"/>
            <p:cNvGrpSpPr>
              <a:grpSpLocks/>
            </p:cNvGrpSpPr>
            <p:nvPr/>
          </p:nvGrpSpPr>
          <p:grpSpPr bwMode="auto">
            <a:xfrm rot="5400000" flipH="1" flipV="1">
              <a:off x="4334" y="2260"/>
              <a:ext cx="112" cy="287"/>
              <a:chOff x="3450" y="2313"/>
              <a:chExt cx="111" cy="216"/>
            </a:xfrm>
          </p:grpSpPr>
          <p:sp>
            <p:nvSpPr>
              <p:cNvPr id="86077" name="Line 6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78" name="Line 6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79" name="Line 6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80" name="Line 7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81" name="Line 7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82" name="Line 7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83" name="Line 7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6029" name="AutoShape 74"/>
            <p:cNvCxnSpPr>
              <a:cxnSpLocks noChangeShapeType="1"/>
              <a:stCxn id="86032" idx="2"/>
              <a:endCxn id="86079" idx="1"/>
            </p:cNvCxnSpPr>
            <p:nvPr/>
          </p:nvCxnSpPr>
          <p:spPr bwMode="auto">
            <a:xfrm flipH="1" flipV="1">
              <a:off x="4533" y="2402"/>
              <a:ext cx="10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6030" name="Group 75"/>
            <p:cNvGrpSpPr>
              <a:grpSpLocks/>
            </p:cNvGrpSpPr>
            <p:nvPr/>
          </p:nvGrpSpPr>
          <p:grpSpPr bwMode="auto">
            <a:xfrm>
              <a:off x="4538" y="3612"/>
              <a:ext cx="288" cy="96"/>
              <a:chOff x="1392" y="3552"/>
              <a:chExt cx="288" cy="96"/>
            </a:xfrm>
          </p:grpSpPr>
          <p:sp>
            <p:nvSpPr>
              <p:cNvPr id="86074" name="Line 76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75" name="Line 77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76" name="Line 78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6031" name="Line 79"/>
            <p:cNvSpPr>
              <a:spLocks noChangeShapeType="1"/>
            </p:cNvSpPr>
            <p:nvPr/>
          </p:nvSpPr>
          <p:spPr bwMode="auto">
            <a:xfrm flipV="1">
              <a:off x="4685" y="345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32" name="Oval 80"/>
            <p:cNvSpPr>
              <a:spLocks noChangeArrowheads="1"/>
            </p:cNvSpPr>
            <p:nvPr/>
          </p:nvSpPr>
          <p:spPr bwMode="auto">
            <a:xfrm>
              <a:off x="4634" y="236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33" name="Oval 81"/>
            <p:cNvSpPr>
              <a:spLocks noChangeArrowheads="1"/>
            </p:cNvSpPr>
            <p:nvPr/>
          </p:nvSpPr>
          <p:spPr bwMode="auto">
            <a:xfrm>
              <a:off x="4641" y="342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34" name="Text Box 82"/>
            <p:cNvSpPr txBox="1">
              <a:spLocks noChangeArrowheads="1"/>
            </p:cNvSpPr>
            <p:nvPr/>
          </p:nvSpPr>
          <p:spPr bwMode="auto">
            <a:xfrm>
              <a:off x="4236" y="2112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1</a:t>
              </a:r>
              <a:endParaRPr lang="en-US" b="1"/>
            </a:p>
          </p:txBody>
        </p:sp>
        <p:grpSp>
          <p:nvGrpSpPr>
            <p:cNvPr id="86035" name="Group 83"/>
            <p:cNvGrpSpPr>
              <a:grpSpLocks/>
            </p:cNvGrpSpPr>
            <p:nvPr/>
          </p:nvGrpSpPr>
          <p:grpSpPr bwMode="auto">
            <a:xfrm>
              <a:off x="4626" y="2637"/>
              <a:ext cx="111" cy="216"/>
              <a:chOff x="1670" y="2765"/>
              <a:chExt cx="111" cy="216"/>
            </a:xfrm>
          </p:grpSpPr>
          <p:sp>
            <p:nvSpPr>
              <p:cNvPr id="86067" name="Line 84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68" name="Line 85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69" name="Line 86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70" name="Line 87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71" name="Line 88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72" name="Line 89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73" name="Line 90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6036" name="Text Box 91"/>
            <p:cNvSpPr txBox="1">
              <a:spLocks noChangeArrowheads="1"/>
            </p:cNvSpPr>
            <p:nvPr/>
          </p:nvSpPr>
          <p:spPr bwMode="auto">
            <a:xfrm>
              <a:off x="4720" y="261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  <a:endParaRPr lang="en-US" b="1"/>
            </a:p>
          </p:txBody>
        </p:sp>
        <p:cxnSp>
          <p:nvCxnSpPr>
            <p:cNvPr id="86037" name="AutoShape 92"/>
            <p:cNvCxnSpPr>
              <a:cxnSpLocks noChangeShapeType="1"/>
              <a:stCxn id="86065" idx="0"/>
              <a:endCxn id="86044" idx="2"/>
            </p:cNvCxnSpPr>
            <p:nvPr/>
          </p:nvCxnSpPr>
          <p:spPr bwMode="auto">
            <a:xfrm rot="-5400000">
              <a:off x="3347" y="2450"/>
              <a:ext cx="316" cy="2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6038" name="AutoShape 93"/>
            <p:cNvCxnSpPr>
              <a:cxnSpLocks noChangeShapeType="1"/>
              <a:stCxn id="86052" idx="0"/>
              <a:endCxn id="86069" idx="1"/>
            </p:cNvCxnSpPr>
            <p:nvPr/>
          </p:nvCxnSpPr>
          <p:spPr bwMode="auto">
            <a:xfrm flipH="1" flipV="1">
              <a:off x="4683" y="2853"/>
              <a:ext cx="1" cy="14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6039" name="AutoShape 94"/>
            <p:cNvCxnSpPr>
              <a:cxnSpLocks noChangeShapeType="1"/>
              <a:stCxn id="86032" idx="4"/>
              <a:endCxn id="86067" idx="0"/>
            </p:cNvCxnSpPr>
            <p:nvPr/>
          </p:nvCxnSpPr>
          <p:spPr bwMode="auto">
            <a:xfrm flipH="1">
              <a:off x="4674" y="2441"/>
              <a:ext cx="2" cy="19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6040" name="Text Box 95"/>
            <p:cNvSpPr txBox="1">
              <a:spLocks noChangeArrowheads="1"/>
            </p:cNvSpPr>
            <p:nvPr/>
          </p:nvSpPr>
          <p:spPr bwMode="auto">
            <a:xfrm>
              <a:off x="4320" y="2978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grpSp>
          <p:nvGrpSpPr>
            <p:cNvPr id="86041" name="Group 96"/>
            <p:cNvGrpSpPr>
              <a:grpSpLocks/>
            </p:cNvGrpSpPr>
            <p:nvPr/>
          </p:nvGrpSpPr>
          <p:grpSpPr bwMode="auto">
            <a:xfrm>
              <a:off x="2928" y="2582"/>
              <a:ext cx="630" cy="634"/>
              <a:chOff x="95" y="2426"/>
              <a:chExt cx="630" cy="634"/>
            </a:xfrm>
          </p:grpSpPr>
          <p:sp>
            <p:nvSpPr>
              <p:cNvPr id="86061" name="Text Box 97"/>
              <p:cNvSpPr txBox="1">
                <a:spLocks noChangeArrowheads="1"/>
              </p:cNvSpPr>
              <p:nvPr/>
            </p:nvSpPr>
            <p:spPr bwMode="auto">
              <a:xfrm>
                <a:off x="95" y="2426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86062" name="Oval 98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63" name="Text Box 99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6064" name="Text Box 100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6065" name="Text Box 101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86066" name="Text Box 102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cxnSp>
          <p:nvCxnSpPr>
            <p:cNvPr id="86042" name="AutoShape 103"/>
            <p:cNvCxnSpPr>
              <a:cxnSpLocks noChangeShapeType="1"/>
              <a:stCxn id="86032" idx="6"/>
              <a:endCxn id="86054" idx="0"/>
            </p:cNvCxnSpPr>
            <p:nvPr/>
          </p:nvCxnSpPr>
          <p:spPr bwMode="auto">
            <a:xfrm>
              <a:off x="4717" y="2403"/>
              <a:ext cx="619" cy="43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6043" name="AutoShape 104"/>
            <p:cNvCxnSpPr>
              <a:cxnSpLocks noChangeShapeType="1"/>
              <a:stCxn id="86033" idx="6"/>
              <a:endCxn id="86056" idx="1"/>
            </p:cNvCxnSpPr>
            <p:nvPr/>
          </p:nvCxnSpPr>
          <p:spPr bwMode="auto">
            <a:xfrm flipV="1">
              <a:off x="4724" y="3049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6044" name="Oval 105"/>
            <p:cNvSpPr>
              <a:spLocks noChangeArrowheads="1"/>
            </p:cNvSpPr>
            <p:nvPr/>
          </p:nvSpPr>
          <p:spPr bwMode="auto">
            <a:xfrm>
              <a:off x="3618" y="236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5" name="Oval 106"/>
            <p:cNvSpPr>
              <a:spLocks noChangeArrowheads="1"/>
            </p:cNvSpPr>
            <p:nvPr/>
          </p:nvSpPr>
          <p:spPr bwMode="auto">
            <a:xfrm>
              <a:off x="3954" y="237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6046" name="AutoShape 107"/>
            <p:cNvCxnSpPr>
              <a:cxnSpLocks noChangeShapeType="1"/>
              <a:stCxn id="86077" idx="0"/>
              <a:endCxn id="86045" idx="6"/>
            </p:cNvCxnSpPr>
            <p:nvPr/>
          </p:nvCxnSpPr>
          <p:spPr bwMode="auto">
            <a:xfrm flipH="1">
              <a:off x="4037" y="2412"/>
              <a:ext cx="20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6047" name="Text Box 108"/>
            <p:cNvSpPr txBox="1">
              <a:spLocks noChangeArrowheads="1"/>
            </p:cNvSpPr>
            <p:nvPr/>
          </p:nvSpPr>
          <p:spPr bwMode="auto">
            <a:xfrm>
              <a:off x="3505" y="2400"/>
              <a:ext cx="44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t </a:t>
              </a:r>
              <a:r>
                <a:rPr lang="en-US" sz="1600" b="1">
                  <a:cs typeface="Times New Roman" pitchFamily="18" charset="0"/>
                </a:rPr>
                <a:t>→ ∞</a:t>
              </a:r>
            </a:p>
          </p:txBody>
        </p:sp>
        <p:cxnSp>
          <p:nvCxnSpPr>
            <p:cNvPr id="86048" name="AutoShape 109"/>
            <p:cNvCxnSpPr>
              <a:cxnSpLocks noChangeShapeType="1"/>
              <a:stCxn id="86033" idx="0"/>
              <a:endCxn id="86053" idx="4"/>
            </p:cNvCxnSpPr>
            <p:nvPr/>
          </p:nvCxnSpPr>
          <p:spPr bwMode="auto">
            <a:xfrm flipH="1" flipV="1">
              <a:off x="4679" y="3312"/>
              <a:ext cx="4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6049" name="Group 110"/>
            <p:cNvGrpSpPr>
              <a:grpSpLocks/>
            </p:cNvGrpSpPr>
            <p:nvPr/>
          </p:nvGrpSpPr>
          <p:grpSpPr bwMode="auto">
            <a:xfrm>
              <a:off x="5288" y="2833"/>
              <a:ext cx="111" cy="216"/>
              <a:chOff x="1670" y="2765"/>
              <a:chExt cx="111" cy="216"/>
            </a:xfrm>
          </p:grpSpPr>
          <p:sp>
            <p:nvSpPr>
              <p:cNvPr id="86054" name="Line 111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55" name="Line 112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56" name="Line 113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57" name="Line 114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58" name="Line 115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59" name="Line 116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60" name="Line 117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6050" name="Text Box 118"/>
            <p:cNvSpPr txBox="1">
              <a:spLocks noChangeArrowheads="1"/>
            </p:cNvSpPr>
            <p:nvPr/>
          </p:nvSpPr>
          <p:spPr bwMode="auto">
            <a:xfrm>
              <a:off x="5392" y="2809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3</a:t>
              </a:r>
              <a:endParaRPr lang="en-US" b="1"/>
            </a:p>
          </p:txBody>
        </p:sp>
        <p:cxnSp>
          <p:nvCxnSpPr>
            <p:cNvPr id="86051" name="AutoShape 119"/>
            <p:cNvCxnSpPr>
              <a:cxnSpLocks noChangeShapeType="1"/>
              <a:stCxn id="86045" idx="2"/>
              <a:endCxn id="86044" idx="6"/>
            </p:cNvCxnSpPr>
            <p:nvPr/>
          </p:nvCxnSpPr>
          <p:spPr bwMode="auto">
            <a:xfrm flipH="1" flipV="1">
              <a:off x="3701" y="2405"/>
              <a:ext cx="253" cy="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6052" name="Oval 120"/>
            <p:cNvSpPr>
              <a:spLocks noChangeArrowheads="1"/>
            </p:cNvSpPr>
            <p:nvPr/>
          </p:nvSpPr>
          <p:spPr bwMode="auto">
            <a:xfrm>
              <a:off x="4642" y="300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3" name="Oval 121"/>
            <p:cNvSpPr>
              <a:spLocks noChangeArrowheads="1"/>
            </p:cNvSpPr>
            <p:nvPr/>
          </p:nvSpPr>
          <p:spPr bwMode="auto">
            <a:xfrm>
              <a:off x="4637" y="323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6024" name="Text Box 122"/>
          <p:cNvSpPr txBox="1">
            <a:spLocks noChangeArrowheads="1"/>
          </p:cNvSpPr>
          <p:nvPr/>
        </p:nvSpPr>
        <p:spPr bwMode="auto">
          <a:xfrm>
            <a:off x="762000" y="5791200"/>
            <a:ext cx="1663700" cy="3794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Initial condition</a:t>
            </a:r>
          </a:p>
        </p:txBody>
      </p:sp>
      <p:sp>
        <p:nvSpPr>
          <p:cNvPr id="86025" name="Text Box 123"/>
          <p:cNvSpPr txBox="1">
            <a:spLocks noChangeArrowheads="1"/>
          </p:cNvSpPr>
          <p:nvPr/>
        </p:nvSpPr>
        <p:spPr bwMode="auto">
          <a:xfrm>
            <a:off x="5327650" y="5753100"/>
            <a:ext cx="1587500" cy="3794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Final condition</a:t>
            </a:r>
          </a:p>
        </p:txBody>
      </p:sp>
      <p:sp>
        <p:nvSpPr>
          <p:cNvPr id="86026" name="Rectangle 12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600" smtClean="0"/>
              <a:t>DC Transient Response – DC Steady-State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75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675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2C0EA4A-A4F4-4D91-9214-E053EF17B6D7}" type="slidenum">
              <a:rPr lang="en-US" smtClean="0"/>
              <a:pPr lvl="1"/>
              <a:t>5</a:t>
            </a:fld>
            <a:endParaRPr lang="en-US" smtClean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2 Review…Overview</a:t>
            </a:r>
          </a:p>
        </p:txBody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48387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>
                <a:cs typeface="Times New Roman" pitchFamily="18" charset="0"/>
              </a:rPr>
              <a:t>Capacitors and Inductors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Measuring Signal Strength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Phasors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Impedance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AC RLC Circuits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AC Equivalent Circuits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DC Transient Response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Frequency Response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Basic Filters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Op-Amps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84D8D29-C54A-4DFE-8E72-570B4B7BBB9D}" type="slidenum">
              <a:rPr lang="en-US" smtClean="0"/>
              <a:pPr lvl="1"/>
              <a:t>50</a:t>
            </a:fld>
            <a:endParaRPr lang="en-US" smtClean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6383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smtClean="0"/>
              <a:t>Remember</a:t>
            </a:r>
            <a:r>
              <a:rPr lang="en-US" sz="2800" smtClean="0"/>
              <a:t> – capacitor voltages and inductor currents </a:t>
            </a:r>
            <a:r>
              <a:rPr lang="en-US" sz="2800" b="1" smtClean="0"/>
              <a:t>cannot change instantaneously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400" smtClean="0"/>
              <a:t>Capacitor voltages and inductor currents don’t change right before closing and right after closing a switch</a:t>
            </a:r>
          </a:p>
        </p:txBody>
      </p:sp>
      <p:graphicFrame>
        <p:nvGraphicFramePr>
          <p:cNvPr id="27650" name="Object 4"/>
          <p:cNvGraphicFramePr>
            <a:graphicFrameLocks noChangeAspect="1"/>
          </p:cNvGraphicFramePr>
          <p:nvPr/>
        </p:nvGraphicFramePr>
        <p:xfrm>
          <a:off x="3200400" y="3657600"/>
          <a:ext cx="2514600" cy="1208088"/>
        </p:xfrm>
        <a:graphic>
          <a:graphicData uri="http://schemas.openxmlformats.org/presentationml/2006/ole">
            <p:oleObj spid="_x0000_s27650" name="Equation" r:id="rId3" imgW="1002960" imgH="482400" progId="Equation.3">
              <p:embed/>
            </p:oleObj>
          </a:graphicData>
        </a:graphic>
      </p:graphicFrame>
      <p:sp>
        <p:nvSpPr>
          <p:cNvPr id="27655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600" smtClean="0"/>
              <a:t>DC Transient Response – DC Steady-State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70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870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C45FDC2-515A-4EC5-B539-7C0BA6481CFC}" type="slidenum">
              <a:rPr lang="en-US" smtClean="0"/>
              <a:pPr lvl="1"/>
              <a:t>51</a:t>
            </a:fld>
            <a:endParaRPr lang="en-US" smtClean="0"/>
          </a:p>
        </p:txBody>
      </p:sp>
      <p:sp>
        <p:nvSpPr>
          <p:cNvPr id="870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DC Transient Response – DC Steady-State</a:t>
            </a:r>
          </a:p>
        </p:txBody>
      </p:sp>
      <p:sp>
        <p:nvSpPr>
          <p:cNvPr id="870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8"/>
            </a:pPr>
            <a:r>
              <a:rPr lang="en-US" sz="2800" smtClean="0"/>
              <a:t>find the initial and final current conditions at the inductor</a:t>
            </a:r>
          </a:p>
          <a:p>
            <a:pPr marL="990600" lvl="1" indent="-533400"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10mA</a:t>
            </a:r>
          </a:p>
        </p:txBody>
      </p:sp>
      <p:grpSp>
        <p:nvGrpSpPr>
          <p:cNvPr id="87047" name="Group 4"/>
          <p:cNvGrpSpPr>
            <a:grpSpLocks/>
          </p:cNvGrpSpPr>
          <p:nvPr/>
        </p:nvGrpSpPr>
        <p:grpSpPr bwMode="auto">
          <a:xfrm>
            <a:off x="504825" y="3240088"/>
            <a:ext cx="4270375" cy="1982787"/>
            <a:chOff x="318" y="2041"/>
            <a:chExt cx="2690" cy="1249"/>
          </a:xfrm>
        </p:grpSpPr>
        <p:cxnSp>
          <p:nvCxnSpPr>
            <p:cNvPr id="87048" name="AutoShape 5"/>
            <p:cNvCxnSpPr>
              <a:cxnSpLocks noChangeShapeType="1"/>
              <a:stCxn id="87067" idx="2"/>
              <a:endCxn id="87082" idx="4"/>
            </p:cNvCxnSpPr>
            <p:nvPr/>
          </p:nvCxnSpPr>
          <p:spPr bwMode="auto">
            <a:xfrm rot="10800000">
              <a:off x="764" y="2874"/>
              <a:ext cx="435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7049" name="Oval 6"/>
            <p:cNvSpPr>
              <a:spLocks noChangeArrowheads="1"/>
            </p:cNvSpPr>
            <p:nvPr/>
          </p:nvSpPr>
          <p:spPr bwMode="auto">
            <a:xfrm>
              <a:off x="2006" y="216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0" name="Oval 7"/>
            <p:cNvSpPr>
              <a:spLocks noChangeArrowheads="1"/>
            </p:cNvSpPr>
            <p:nvPr/>
          </p:nvSpPr>
          <p:spPr bwMode="auto">
            <a:xfrm>
              <a:off x="2013" y="321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7051" name="AutoShape 8"/>
            <p:cNvCxnSpPr>
              <a:cxnSpLocks noChangeShapeType="1"/>
              <a:stCxn id="87085" idx="0"/>
              <a:endCxn id="87056" idx="2"/>
            </p:cNvCxnSpPr>
            <p:nvPr/>
          </p:nvCxnSpPr>
          <p:spPr bwMode="auto">
            <a:xfrm rot="-5400000">
              <a:off x="719" y="2242"/>
              <a:ext cx="316" cy="22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7052" name="AutoShape 9"/>
            <p:cNvCxnSpPr>
              <a:cxnSpLocks noChangeShapeType="1"/>
              <a:stCxn id="87049" idx="4"/>
              <a:endCxn id="87065" idx="0"/>
            </p:cNvCxnSpPr>
            <p:nvPr/>
          </p:nvCxnSpPr>
          <p:spPr bwMode="auto">
            <a:xfrm>
              <a:off x="2048" y="2242"/>
              <a:ext cx="7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7053" name="Group 10"/>
            <p:cNvGrpSpPr>
              <a:grpSpLocks/>
            </p:cNvGrpSpPr>
            <p:nvPr/>
          </p:nvGrpSpPr>
          <p:grpSpPr bwMode="auto">
            <a:xfrm>
              <a:off x="318" y="2375"/>
              <a:ext cx="612" cy="634"/>
              <a:chOff x="113" y="2426"/>
              <a:chExt cx="612" cy="634"/>
            </a:xfrm>
          </p:grpSpPr>
          <p:sp>
            <p:nvSpPr>
              <p:cNvPr id="87081" name="Text Box 11"/>
              <p:cNvSpPr txBox="1">
                <a:spLocks noChangeArrowheads="1"/>
              </p:cNvSpPr>
              <p:nvPr/>
            </p:nvSpPr>
            <p:spPr bwMode="auto">
              <a:xfrm>
                <a:off x="113" y="2426"/>
                <a:ext cx="200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i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87082" name="Oval 12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83" name="Text Box 13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7084" name="Text Box 14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7085" name="Text Box 15"/>
              <p:cNvSpPr txBox="1">
                <a:spLocks noChangeArrowheads="1"/>
              </p:cNvSpPr>
              <p:nvPr/>
            </p:nvSpPr>
            <p:spPr bwMode="auto">
              <a:xfrm>
                <a:off x="500" y="2565"/>
                <a:ext cx="116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  <a:p>
                <a:endParaRPr lang="en-US"/>
              </a:p>
            </p:txBody>
          </p:sp>
          <p:sp>
            <p:nvSpPr>
              <p:cNvPr id="87086" name="Text Box 16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cxnSp>
          <p:nvCxnSpPr>
            <p:cNvPr id="87054" name="AutoShape 17"/>
            <p:cNvCxnSpPr>
              <a:cxnSpLocks noChangeShapeType="1"/>
              <a:stCxn id="87049" idx="6"/>
              <a:endCxn id="87074" idx="0"/>
            </p:cNvCxnSpPr>
            <p:nvPr/>
          </p:nvCxnSpPr>
          <p:spPr bwMode="auto">
            <a:xfrm>
              <a:off x="2089" y="2204"/>
              <a:ext cx="619" cy="4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7055" name="AutoShape 18"/>
            <p:cNvCxnSpPr>
              <a:cxnSpLocks noChangeShapeType="1"/>
              <a:stCxn id="87050" idx="6"/>
              <a:endCxn id="87076" idx="1"/>
            </p:cNvCxnSpPr>
            <p:nvPr/>
          </p:nvCxnSpPr>
          <p:spPr bwMode="auto">
            <a:xfrm flipV="1">
              <a:off x="2096" y="2842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7056" name="Oval 19"/>
            <p:cNvSpPr>
              <a:spLocks noChangeArrowheads="1"/>
            </p:cNvSpPr>
            <p:nvPr/>
          </p:nvSpPr>
          <p:spPr bwMode="auto">
            <a:xfrm>
              <a:off x="990" y="215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7" name="Oval 20"/>
            <p:cNvSpPr>
              <a:spLocks noChangeArrowheads="1"/>
            </p:cNvSpPr>
            <p:nvPr/>
          </p:nvSpPr>
          <p:spPr bwMode="auto">
            <a:xfrm>
              <a:off x="1326" y="216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7058" name="AutoShape 21"/>
            <p:cNvCxnSpPr>
              <a:cxnSpLocks noChangeShapeType="1"/>
              <a:stCxn id="87049" idx="2"/>
              <a:endCxn id="87057" idx="6"/>
            </p:cNvCxnSpPr>
            <p:nvPr/>
          </p:nvCxnSpPr>
          <p:spPr bwMode="auto">
            <a:xfrm flipH="1">
              <a:off x="1409" y="2204"/>
              <a:ext cx="597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7059" name="Arc 22"/>
            <p:cNvSpPr>
              <a:spLocks/>
            </p:cNvSpPr>
            <p:nvPr/>
          </p:nvSpPr>
          <p:spPr bwMode="auto">
            <a:xfrm>
              <a:off x="1056" y="2041"/>
              <a:ext cx="157" cy="314"/>
            </a:xfrm>
            <a:custGeom>
              <a:avLst/>
              <a:gdLst>
                <a:gd name="T0" fmla="*/ 0 w 21600"/>
                <a:gd name="T1" fmla="*/ 0 h 33363"/>
                <a:gd name="T2" fmla="*/ 0 w 21600"/>
                <a:gd name="T3" fmla="*/ 0 h 33363"/>
                <a:gd name="T4" fmla="*/ 0 w 21600"/>
                <a:gd name="T5" fmla="*/ 0 h 3336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3"/>
                <a:gd name="T11" fmla="*/ 21600 w 21600"/>
                <a:gd name="T12" fmla="*/ 33363 h 33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3" fill="none" extrusionOk="0">
                  <a:moveTo>
                    <a:pt x="13711" y="-1"/>
                  </a:moveTo>
                  <a:cubicBezTo>
                    <a:pt x="18705" y="4102"/>
                    <a:pt x="21600" y="10226"/>
                    <a:pt x="21600" y="16690"/>
                  </a:cubicBezTo>
                  <a:cubicBezTo>
                    <a:pt x="21600" y="23144"/>
                    <a:pt x="18713" y="29259"/>
                    <a:pt x="13732" y="33363"/>
                  </a:cubicBezTo>
                </a:path>
                <a:path w="21600" h="33363" stroke="0" extrusionOk="0">
                  <a:moveTo>
                    <a:pt x="13711" y="-1"/>
                  </a:moveTo>
                  <a:cubicBezTo>
                    <a:pt x="18705" y="4102"/>
                    <a:pt x="21600" y="10226"/>
                    <a:pt x="21600" y="16690"/>
                  </a:cubicBezTo>
                  <a:cubicBezTo>
                    <a:pt x="21600" y="23144"/>
                    <a:pt x="18713" y="29259"/>
                    <a:pt x="13732" y="33363"/>
                  </a:cubicBezTo>
                  <a:lnTo>
                    <a:pt x="0" y="1669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60" name="Text Box 23"/>
            <p:cNvSpPr txBox="1">
              <a:spLocks noChangeArrowheads="1"/>
            </p:cNvSpPr>
            <p:nvPr/>
          </p:nvSpPr>
          <p:spPr bwMode="auto">
            <a:xfrm>
              <a:off x="800" y="2188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 = 0</a:t>
              </a:r>
            </a:p>
          </p:txBody>
        </p:sp>
        <p:grpSp>
          <p:nvGrpSpPr>
            <p:cNvPr id="87061" name="Group 24"/>
            <p:cNvGrpSpPr>
              <a:grpSpLocks/>
            </p:cNvGrpSpPr>
            <p:nvPr/>
          </p:nvGrpSpPr>
          <p:grpSpPr bwMode="auto">
            <a:xfrm>
              <a:off x="2660" y="2626"/>
              <a:ext cx="111" cy="216"/>
              <a:chOff x="1670" y="2765"/>
              <a:chExt cx="111" cy="216"/>
            </a:xfrm>
          </p:grpSpPr>
          <p:sp>
            <p:nvSpPr>
              <p:cNvPr id="87074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75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76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77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78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79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80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062" name="Text Box 32"/>
            <p:cNvSpPr txBox="1">
              <a:spLocks noChangeArrowheads="1"/>
            </p:cNvSpPr>
            <p:nvPr/>
          </p:nvSpPr>
          <p:spPr bwMode="auto">
            <a:xfrm>
              <a:off x="2788" y="2602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</a:p>
          </p:txBody>
        </p:sp>
        <p:sp>
          <p:nvSpPr>
            <p:cNvPr id="87063" name="Line 33"/>
            <p:cNvSpPr>
              <a:spLocks noChangeShapeType="1"/>
            </p:cNvSpPr>
            <p:nvPr/>
          </p:nvSpPr>
          <p:spPr bwMode="auto">
            <a:xfrm flipV="1">
              <a:off x="763" y="2619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64" name="Oval 34"/>
            <p:cNvSpPr>
              <a:spLocks noChangeArrowheads="1"/>
            </p:cNvSpPr>
            <p:nvPr/>
          </p:nvSpPr>
          <p:spPr bwMode="auto">
            <a:xfrm>
              <a:off x="1200" y="241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65" name="Freeform 35"/>
            <p:cNvSpPr>
              <a:spLocks/>
            </p:cNvSpPr>
            <p:nvPr/>
          </p:nvSpPr>
          <p:spPr bwMode="auto">
            <a:xfrm>
              <a:off x="2006" y="2546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7066" name="AutoShape 36"/>
            <p:cNvCxnSpPr>
              <a:cxnSpLocks noChangeShapeType="1"/>
              <a:stCxn id="87050" idx="0"/>
              <a:endCxn id="87065" idx="19"/>
            </p:cNvCxnSpPr>
            <p:nvPr/>
          </p:nvCxnSpPr>
          <p:spPr bwMode="auto">
            <a:xfrm flipH="1" flipV="1">
              <a:off x="2054" y="2834"/>
              <a:ext cx="1" cy="37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7067" name="Oval 37"/>
            <p:cNvSpPr>
              <a:spLocks noChangeArrowheads="1"/>
            </p:cNvSpPr>
            <p:nvPr/>
          </p:nvSpPr>
          <p:spPr bwMode="auto">
            <a:xfrm>
              <a:off x="1199" y="321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7068" name="AutoShape 38"/>
            <p:cNvCxnSpPr>
              <a:cxnSpLocks noChangeShapeType="1"/>
              <a:stCxn id="87067" idx="6"/>
              <a:endCxn id="87050" idx="2"/>
            </p:cNvCxnSpPr>
            <p:nvPr/>
          </p:nvCxnSpPr>
          <p:spPr bwMode="auto">
            <a:xfrm>
              <a:off x="1282" y="3252"/>
              <a:ext cx="73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7069" name="AutoShape 39"/>
            <p:cNvCxnSpPr>
              <a:cxnSpLocks noChangeShapeType="1"/>
              <a:stCxn id="87067" idx="0"/>
              <a:endCxn id="87064" idx="4"/>
            </p:cNvCxnSpPr>
            <p:nvPr/>
          </p:nvCxnSpPr>
          <p:spPr bwMode="auto">
            <a:xfrm flipV="1">
              <a:off x="1241" y="2496"/>
              <a:ext cx="1" cy="71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7070" name="AutoShape 40"/>
            <p:cNvCxnSpPr>
              <a:cxnSpLocks noChangeShapeType="1"/>
              <a:stCxn id="87057" idx="2"/>
              <a:endCxn id="87056" idx="6"/>
            </p:cNvCxnSpPr>
            <p:nvPr/>
          </p:nvCxnSpPr>
          <p:spPr bwMode="auto">
            <a:xfrm flipH="1" flipV="1">
              <a:off x="1073" y="2198"/>
              <a:ext cx="253" cy="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7071" name="Text Box 41"/>
            <p:cNvSpPr txBox="1">
              <a:spLocks noChangeArrowheads="1"/>
            </p:cNvSpPr>
            <p:nvPr/>
          </p:nvSpPr>
          <p:spPr bwMode="auto">
            <a:xfrm>
              <a:off x="2106" y="2564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sp>
          <p:nvSpPr>
            <p:cNvPr id="87072" name="Line 42"/>
            <p:cNvSpPr>
              <a:spLocks noChangeShapeType="1"/>
            </p:cNvSpPr>
            <p:nvPr/>
          </p:nvSpPr>
          <p:spPr bwMode="auto">
            <a:xfrm>
              <a:off x="1920" y="2496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73" name="Text Box 43"/>
            <p:cNvSpPr txBox="1">
              <a:spLocks noChangeArrowheads="1"/>
            </p:cNvSpPr>
            <p:nvPr/>
          </p:nvSpPr>
          <p:spPr bwMode="auto">
            <a:xfrm>
              <a:off x="1680" y="2505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L</a:t>
              </a:r>
            </a:p>
          </p:txBody>
        </p:sp>
      </p:grp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80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880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FC312C9-86AB-4E0B-883F-B38B2FB3111F}" type="slidenum">
              <a:rPr lang="en-US" smtClean="0"/>
              <a:pPr lvl="1"/>
              <a:t>52</a:t>
            </a:fld>
            <a:endParaRPr lang="en-US" smtClean="0"/>
          </a:p>
        </p:txBody>
      </p:sp>
      <p:sp>
        <p:nvSpPr>
          <p:cNvPr id="880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8"/>
            </a:pPr>
            <a:r>
              <a:rPr lang="en-US" sz="2800" smtClean="0"/>
              <a:t>find the initial and final current conditions at the inductor</a:t>
            </a:r>
          </a:p>
          <a:p>
            <a:pPr marL="990600" lvl="1" indent="-533400"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10mA</a:t>
            </a:r>
          </a:p>
        </p:txBody>
      </p:sp>
      <p:grpSp>
        <p:nvGrpSpPr>
          <p:cNvPr id="88070" name="Group 4"/>
          <p:cNvGrpSpPr>
            <a:grpSpLocks/>
          </p:cNvGrpSpPr>
          <p:nvPr/>
        </p:nvGrpSpPr>
        <p:grpSpPr bwMode="auto">
          <a:xfrm>
            <a:off x="228600" y="3352800"/>
            <a:ext cx="4270375" cy="1982788"/>
            <a:chOff x="318" y="2041"/>
            <a:chExt cx="2690" cy="1249"/>
          </a:xfrm>
        </p:grpSpPr>
        <p:cxnSp>
          <p:nvCxnSpPr>
            <p:cNvPr id="88091" name="AutoShape 5"/>
            <p:cNvCxnSpPr>
              <a:cxnSpLocks noChangeShapeType="1"/>
              <a:stCxn id="88110" idx="2"/>
              <a:endCxn id="88125" idx="4"/>
            </p:cNvCxnSpPr>
            <p:nvPr/>
          </p:nvCxnSpPr>
          <p:spPr bwMode="auto">
            <a:xfrm rot="10800000">
              <a:off x="764" y="2874"/>
              <a:ext cx="435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8092" name="Oval 6"/>
            <p:cNvSpPr>
              <a:spLocks noChangeArrowheads="1"/>
            </p:cNvSpPr>
            <p:nvPr/>
          </p:nvSpPr>
          <p:spPr bwMode="auto">
            <a:xfrm>
              <a:off x="2006" y="216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3" name="Oval 7"/>
            <p:cNvSpPr>
              <a:spLocks noChangeArrowheads="1"/>
            </p:cNvSpPr>
            <p:nvPr/>
          </p:nvSpPr>
          <p:spPr bwMode="auto">
            <a:xfrm>
              <a:off x="2013" y="321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8094" name="AutoShape 8"/>
            <p:cNvCxnSpPr>
              <a:cxnSpLocks noChangeShapeType="1"/>
              <a:stCxn id="88128" idx="0"/>
              <a:endCxn id="88099" idx="2"/>
            </p:cNvCxnSpPr>
            <p:nvPr/>
          </p:nvCxnSpPr>
          <p:spPr bwMode="auto">
            <a:xfrm rot="-5400000">
              <a:off x="719" y="2242"/>
              <a:ext cx="316" cy="22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8095" name="AutoShape 9"/>
            <p:cNvCxnSpPr>
              <a:cxnSpLocks noChangeShapeType="1"/>
              <a:stCxn id="88092" idx="4"/>
              <a:endCxn id="88108" idx="0"/>
            </p:cNvCxnSpPr>
            <p:nvPr/>
          </p:nvCxnSpPr>
          <p:spPr bwMode="auto">
            <a:xfrm>
              <a:off x="2048" y="2242"/>
              <a:ext cx="7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8096" name="Group 10"/>
            <p:cNvGrpSpPr>
              <a:grpSpLocks/>
            </p:cNvGrpSpPr>
            <p:nvPr/>
          </p:nvGrpSpPr>
          <p:grpSpPr bwMode="auto">
            <a:xfrm>
              <a:off x="318" y="2375"/>
              <a:ext cx="612" cy="634"/>
              <a:chOff x="113" y="2426"/>
              <a:chExt cx="612" cy="634"/>
            </a:xfrm>
          </p:grpSpPr>
          <p:sp>
            <p:nvSpPr>
              <p:cNvPr id="88124" name="Text Box 11"/>
              <p:cNvSpPr txBox="1">
                <a:spLocks noChangeArrowheads="1"/>
              </p:cNvSpPr>
              <p:nvPr/>
            </p:nvSpPr>
            <p:spPr bwMode="auto">
              <a:xfrm>
                <a:off x="113" y="2426"/>
                <a:ext cx="200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i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88125" name="Oval 12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26" name="Text Box 13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8127" name="Text Box 14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8128" name="Text Box 15"/>
              <p:cNvSpPr txBox="1">
                <a:spLocks noChangeArrowheads="1"/>
              </p:cNvSpPr>
              <p:nvPr/>
            </p:nvSpPr>
            <p:spPr bwMode="auto">
              <a:xfrm>
                <a:off x="500" y="2565"/>
                <a:ext cx="116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  <a:p>
                <a:endParaRPr lang="en-US"/>
              </a:p>
            </p:txBody>
          </p:sp>
          <p:sp>
            <p:nvSpPr>
              <p:cNvPr id="88129" name="Text Box 16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cxnSp>
          <p:nvCxnSpPr>
            <p:cNvPr id="88097" name="AutoShape 17"/>
            <p:cNvCxnSpPr>
              <a:cxnSpLocks noChangeShapeType="1"/>
              <a:stCxn id="88092" idx="6"/>
              <a:endCxn id="88117" idx="0"/>
            </p:cNvCxnSpPr>
            <p:nvPr/>
          </p:nvCxnSpPr>
          <p:spPr bwMode="auto">
            <a:xfrm>
              <a:off x="2089" y="2204"/>
              <a:ext cx="619" cy="4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8098" name="AutoShape 18"/>
            <p:cNvCxnSpPr>
              <a:cxnSpLocks noChangeShapeType="1"/>
              <a:stCxn id="88093" idx="6"/>
              <a:endCxn id="88119" idx="1"/>
            </p:cNvCxnSpPr>
            <p:nvPr/>
          </p:nvCxnSpPr>
          <p:spPr bwMode="auto">
            <a:xfrm flipV="1">
              <a:off x="2096" y="2842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8099" name="Oval 19"/>
            <p:cNvSpPr>
              <a:spLocks noChangeArrowheads="1"/>
            </p:cNvSpPr>
            <p:nvPr/>
          </p:nvSpPr>
          <p:spPr bwMode="auto">
            <a:xfrm>
              <a:off x="990" y="215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00" name="Oval 20"/>
            <p:cNvSpPr>
              <a:spLocks noChangeArrowheads="1"/>
            </p:cNvSpPr>
            <p:nvPr/>
          </p:nvSpPr>
          <p:spPr bwMode="auto">
            <a:xfrm>
              <a:off x="1326" y="216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8101" name="AutoShape 21"/>
            <p:cNvCxnSpPr>
              <a:cxnSpLocks noChangeShapeType="1"/>
              <a:stCxn id="88092" idx="2"/>
              <a:endCxn id="88100" idx="6"/>
            </p:cNvCxnSpPr>
            <p:nvPr/>
          </p:nvCxnSpPr>
          <p:spPr bwMode="auto">
            <a:xfrm flipH="1">
              <a:off x="1409" y="2204"/>
              <a:ext cx="597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8102" name="Arc 22"/>
            <p:cNvSpPr>
              <a:spLocks/>
            </p:cNvSpPr>
            <p:nvPr/>
          </p:nvSpPr>
          <p:spPr bwMode="auto">
            <a:xfrm>
              <a:off x="1056" y="2041"/>
              <a:ext cx="157" cy="314"/>
            </a:xfrm>
            <a:custGeom>
              <a:avLst/>
              <a:gdLst>
                <a:gd name="T0" fmla="*/ 0 w 21600"/>
                <a:gd name="T1" fmla="*/ 0 h 33363"/>
                <a:gd name="T2" fmla="*/ 0 w 21600"/>
                <a:gd name="T3" fmla="*/ 0 h 33363"/>
                <a:gd name="T4" fmla="*/ 0 w 21600"/>
                <a:gd name="T5" fmla="*/ 0 h 3336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3"/>
                <a:gd name="T11" fmla="*/ 21600 w 21600"/>
                <a:gd name="T12" fmla="*/ 33363 h 33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3" fill="none" extrusionOk="0">
                  <a:moveTo>
                    <a:pt x="13711" y="-1"/>
                  </a:moveTo>
                  <a:cubicBezTo>
                    <a:pt x="18705" y="4102"/>
                    <a:pt x="21600" y="10226"/>
                    <a:pt x="21600" y="16690"/>
                  </a:cubicBezTo>
                  <a:cubicBezTo>
                    <a:pt x="21600" y="23144"/>
                    <a:pt x="18713" y="29259"/>
                    <a:pt x="13732" y="33363"/>
                  </a:cubicBezTo>
                </a:path>
                <a:path w="21600" h="33363" stroke="0" extrusionOk="0">
                  <a:moveTo>
                    <a:pt x="13711" y="-1"/>
                  </a:moveTo>
                  <a:cubicBezTo>
                    <a:pt x="18705" y="4102"/>
                    <a:pt x="21600" y="10226"/>
                    <a:pt x="21600" y="16690"/>
                  </a:cubicBezTo>
                  <a:cubicBezTo>
                    <a:pt x="21600" y="23144"/>
                    <a:pt x="18713" y="29259"/>
                    <a:pt x="13732" y="33363"/>
                  </a:cubicBezTo>
                  <a:lnTo>
                    <a:pt x="0" y="1669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03" name="Text Box 23"/>
            <p:cNvSpPr txBox="1">
              <a:spLocks noChangeArrowheads="1"/>
            </p:cNvSpPr>
            <p:nvPr/>
          </p:nvSpPr>
          <p:spPr bwMode="auto">
            <a:xfrm>
              <a:off x="800" y="2188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 = 0</a:t>
              </a:r>
            </a:p>
          </p:txBody>
        </p:sp>
        <p:grpSp>
          <p:nvGrpSpPr>
            <p:cNvPr id="88104" name="Group 24"/>
            <p:cNvGrpSpPr>
              <a:grpSpLocks/>
            </p:cNvGrpSpPr>
            <p:nvPr/>
          </p:nvGrpSpPr>
          <p:grpSpPr bwMode="auto">
            <a:xfrm>
              <a:off x="2660" y="2626"/>
              <a:ext cx="111" cy="216"/>
              <a:chOff x="1670" y="2765"/>
              <a:chExt cx="111" cy="216"/>
            </a:xfrm>
          </p:grpSpPr>
          <p:sp>
            <p:nvSpPr>
              <p:cNvPr id="88117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18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19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20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21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22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23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8105" name="Text Box 32"/>
            <p:cNvSpPr txBox="1">
              <a:spLocks noChangeArrowheads="1"/>
            </p:cNvSpPr>
            <p:nvPr/>
          </p:nvSpPr>
          <p:spPr bwMode="auto">
            <a:xfrm>
              <a:off x="2788" y="2602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</a:p>
          </p:txBody>
        </p:sp>
        <p:sp>
          <p:nvSpPr>
            <p:cNvPr id="88106" name="Line 33"/>
            <p:cNvSpPr>
              <a:spLocks noChangeShapeType="1"/>
            </p:cNvSpPr>
            <p:nvPr/>
          </p:nvSpPr>
          <p:spPr bwMode="auto">
            <a:xfrm flipV="1">
              <a:off x="763" y="2619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107" name="Oval 34"/>
            <p:cNvSpPr>
              <a:spLocks noChangeArrowheads="1"/>
            </p:cNvSpPr>
            <p:nvPr/>
          </p:nvSpPr>
          <p:spPr bwMode="auto">
            <a:xfrm>
              <a:off x="1200" y="241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08" name="Freeform 35"/>
            <p:cNvSpPr>
              <a:spLocks/>
            </p:cNvSpPr>
            <p:nvPr/>
          </p:nvSpPr>
          <p:spPr bwMode="auto">
            <a:xfrm>
              <a:off x="2006" y="2546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8109" name="AutoShape 36"/>
            <p:cNvCxnSpPr>
              <a:cxnSpLocks noChangeShapeType="1"/>
              <a:stCxn id="88093" idx="0"/>
              <a:endCxn id="88108" idx="19"/>
            </p:cNvCxnSpPr>
            <p:nvPr/>
          </p:nvCxnSpPr>
          <p:spPr bwMode="auto">
            <a:xfrm flipH="1" flipV="1">
              <a:off x="2054" y="2834"/>
              <a:ext cx="1" cy="37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8110" name="Oval 37"/>
            <p:cNvSpPr>
              <a:spLocks noChangeArrowheads="1"/>
            </p:cNvSpPr>
            <p:nvPr/>
          </p:nvSpPr>
          <p:spPr bwMode="auto">
            <a:xfrm>
              <a:off x="1199" y="321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8111" name="AutoShape 38"/>
            <p:cNvCxnSpPr>
              <a:cxnSpLocks noChangeShapeType="1"/>
              <a:stCxn id="88110" idx="6"/>
              <a:endCxn id="88093" idx="2"/>
            </p:cNvCxnSpPr>
            <p:nvPr/>
          </p:nvCxnSpPr>
          <p:spPr bwMode="auto">
            <a:xfrm>
              <a:off x="1282" y="3252"/>
              <a:ext cx="73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8112" name="AutoShape 39"/>
            <p:cNvCxnSpPr>
              <a:cxnSpLocks noChangeShapeType="1"/>
              <a:stCxn id="88110" idx="0"/>
              <a:endCxn id="88107" idx="4"/>
            </p:cNvCxnSpPr>
            <p:nvPr/>
          </p:nvCxnSpPr>
          <p:spPr bwMode="auto">
            <a:xfrm flipV="1">
              <a:off x="1241" y="2496"/>
              <a:ext cx="1" cy="71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8113" name="AutoShape 40"/>
            <p:cNvCxnSpPr>
              <a:cxnSpLocks noChangeShapeType="1"/>
              <a:stCxn id="88100" idx="2"/>
              <a:endCxn id="88099" idx="6"/>
            </p:cNvCxnSpPr>
            <p:nvPr/>
          </p:nvCxnSpPr>
          <p:spPr bwMode="auto">
            <a:xfrm flipH="1" flipV="1">
              <a:off x="1073" y="2198"/>
              <a:ext cx="253" cy="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8114" name="Text Box 41"/>
            <p:cNvSpPr txBox="1">
              <a:spLocks noChangeArrowheads="1"/>
            </p:cNvSpPr>
            <p:nvPr/>
          </p:nvSpPr>
          <p:spPr bwMode="auto">
            <a:xfrm>
              <a:off x="2106" y="2564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sp>
          <p:nvSpPr>
            <p:cNvPr id="88115" name="Line 42"/>
            <p:cNvSpPr>
              <a:spLocks noChangeShapeType="1"/>
            </p:cNvSpPr>
            <p:nvPr/>
          </p:nvSpPr>
          <p:spPr bwMode="auto">
            <a:xfrm>
              <a:off x="1920" y="2496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116" name="Text Box 43"/>
            <p:cNvSpPr txBox="1">
              <a:spLocks noChangeArrowheads="1"/>
            </p:cNvSpPr>
            <p:nvPr/>
          </p:nvSpPr>
          <p:spPr bwMode="auto">
            <a:xfrm>
              <a:off x="1680" y="2505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L</a:t>
              </a:r>
            </a:p>
          </p:txBody>
        </p:sp>
      </p:grpSp>
      <p:sp>
        <p:nvSpPr>
          <p:cNvPr id="88071" name="Text Box 44"/>
          <p:cNvSpPr txBox="1">
            <a:spLocks noChangeArrowheads="1"/>
          </p:cNvSpPr>
          <p:nvPr/>
        </p:nvSpPr>
        <p:spPr bwMode="auto">
          <a:xfrm>
            <a:off x="4632325" y="2324100"/>
            <a:ext cx="4130675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/>
              <a:t>Initial conditions – assume the current across the inductor is in steady-state.</a:t>
            </a:r>
          </a:p>
        </p:txBody>
      </p:sp>
      <p:grpSp>
        <p:nvGrpSpPr>
          <p:cNvPr id="88072" name="Group 45"/>
          <p:cNvGrpSpPr>
            <a:grpSpLocks/>
          </p:cNvGrpSpPr>
          <p:nvPr/>
        </p:nvGrpSpPr>
        <p:grpSpPr bwMode="auto">
          <a:xfrm>
            <a:off x="5661025" y="3581400"/>
            <a:ext cx="2568575" cy="1785938"/>
            <a:chOff x="3566" y="2341"/>
            <a:chExt cx="1618" cy="1125"/>
          </a:xfrm>
        </p:grpSpPr>
        <p:cxnSp>
          <p:nvCxnSpPr>
            <p:cNvPr id="88076" name="AutoShape 46"/>
            <p:cNvCxnSpPr>
              <a:cxnSpLocks noChangeShapeType="1"/>
              <a:stCxn id="88078" idx="2"/>
              <a:endCxn id="88086" idx="4"/>
            </p:cNvCxnSpPr>
            <p:nvPr/>
          </p:nvCxnSpPr>
          <p:spPr bwMode="auto">
            <a:xfrm rot="10800000">
              <a:off x="4012" y="3050"/>
              <a:ext cx="1089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8077" name="Oval 47"/>
            <p:cNvSpPr>
              <a:spLocks noChangeArrowheads="1"/>
            </p:cNvSpPr>
            <p:nvPr/>
          </p:nvSpPr>
          <p:spPr bwMode="auto">
            <a:xfrm>
              <a:off x="5094" y="234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8" name="Oval 48"/>
            <p:cNvSpPr>
              <a:spLocks noChangeArrowheads="1"/>
            </p:cNvSpPr>
            <p:nvPr/>
          </p:nvSpPr>
          <p:spPr bwMode="auto">
            <a:xfrm>
              <a:off x="5101" y="338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8079" name="AutoShape 49"/>
            <p:cNvCxnSpPr>
              <a:cxnSpLocks noChangeShapeType="1"/>
              <a:stCxn id="88089" idx="0"/>
              <a:endCxn id="88077" idx="2"/>
            </p:cNvCxnSpPr>
            <p:nvPr/>
          </p:nvCxnSpPr>
          <p:spPr bwMode="auto">
            <a:xfrm rot="-5400000">
              <a:off x="4398" y="1993"/>
              <a:ext cx="310" cy="10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8080" name="AutoShape 50"/>
            <p:cNvCxnSpPr>
              <a:cxnSpLocks noChangeShapeType="1"/>
              <a:stCxn id="88077" idx="4"/>
              <a:endCxn id="88078" idx="0"/>
            </p:cNvCxnSpPr>
            <p:nvPr/>
          </p:nvCxnSpPr>
          <p:spPr bwMode="auto">
            <a:xfrm>
              <a:off x="5136" y="2418"/>
              <a:ext cx="7" cy="97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8081" name="Group 51"/>
            <p:cNvGrpSpPr>
              <a:grpSpLocks/>
            </p:cNvGrpSpPr>
            <p:nvPr/>
          </p:nvGrpSpPr>
          <p:grpSpPr bwMode="auto">
            <a:xfrm>
              <a:off x="3566" y="2551"/>
              <a:ext cx="612" cy="634"/>
              <a:chOff x="113" y="2426"/>
              <a:chExt cx="612" cy="634"/>
            </a:xfrm>
          </p:grpSpPr>
          <p:sp>
            <p:nvSpPr>
              <p:cNvPr id="88085" name="Text Box 52"/>
              <p:cNvSpPr txBox="1">
                <a:spLocks noChangeArrowheads="1"/>
              </p:cNvSpPr>
              <p:nvPr/>
            </p:nvSpPr>
            <p:spPr bwMode="auto">
              <a:xfrm>
                <a:off x="113" y="2426"/>
                <a:ext cx="200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i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88086" name="Oval 53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87" name="Text Box 54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8088" name="Text Box 55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8089" name="Text Box 56"/>
              <p:cNvSpPr txBox="1">
                <a:spLocks noChangeArrowheads="1"/>
              </p:cNvSpPr>
              <p:nvPr/>
            </p:nvSpPr>
            <p:spPr bwMode="auto">
              <a:xfrm>
                <a:off x="500" y="2565"/>
                <a:ext cx="116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  <a:p>
                <a:endParaRPr lang="en-US"/>
              </a:p>
            </p:txBody>
          </p:sp>
          <p:sp>
            <p:nvSpPr>
              <p:cNvPr id="88090" name="Text Box 57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8082" name="Line 58"/>
            <p:cNvSpPr>
              <a:spLocks noChangeShapeType="1"/>
            </p:cNvSpPr>
            <p:nvPr/>
          </p:nvSpPr>
          <p:spPr bwMode="auto">
            <a:xfrm flipV="1">
              <a:off x="4011" y="2795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83" name="Line 59"/>
            <p:cNvSpPr>
              <a:spLocks noChangeShapeType="1"/>
            </p:cNvSpPr>
            <p:nvPr/>
          </p:nvSpPr>
          <p:spPr bwMode="auto">
            <a:xfrm>
              <a:off x="5008" y="2672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84" name="Text Box 60"/>
            <p:cNvSpPr txBox="1">
              <a:spLocks noChangeArrowheads="1"/>
            </p:cNvSpPr>
            <p:nvPr/>
          </p:nvSpPr>
          <p:spPr bwMode="auto">
            <a:xfrm>
              <a:off x="4768" y="2681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L</a:t>
              </a:r>
            </a:p>
          </p:txBody>
        </p:sp>
      </p:grpSp>
      <p:sp>
        <p:nvSpPr>
          <p:cNvPr id="88073" name="Text Box 61"/>
          <p:cNvSpPr txBox="1">
            <a:spLocks noChangeArrowheads="1"/>
          </p:cNvSpPr>
          <p:nvPr/>
        </p:nvSpPr>
        <p:spPr bwMode="auto">
          <a:xfrm>
            <a:off x="2849563" y="5518150"/>
            <a:ext cx="4719637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in DC steady state inductors act like </a:t>
            </a:r>
            <a:r>
              <a:rPr lang="en-US" b="1"/>
              <a:t>short circuits</a:t>
            </a:r>
            <a:r>
              <a:rPr lang="en-US"/>
              <a:t>, thus no current flows through </a:t>
            </a:r>
            <a:r>
              <a:rPr lang="en-US" b="1"/>
              <a:t>R</a:t>
            </a:r>
          </a:p>
        </p:txBody>
      </p:sp>
      <p:sp>
        <p:nvSpPr>
          <p:cNvPr id="88074" name="AutoShape 62"/>
          <p:cNvSpPr>
            <a:spLocks noChangeArrowheads="1"/>
          </p:cNvSpPr>
          <p:nvPr/>
        </p:nvSpPr>
        <p:spPr bwMode="auto">
          <a:xfrm>
            <a:off x="4800600" y="4183063"/>
            <a:ext cx="784225" cy="436562"/>
          </a:xfrm>
          <a:prstGeom prst="rightArrow">
            <a:avLst>
              <a:gd name="adj1" fmla="val 50000"/>
              <a:gd name="adj2" fmla="val 44909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75" name="Rectangle 6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600" smtClean="0"/>
              <a:t>DC Transient Response – DC Steady-State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DD30C8B-98DC-481B-97F9-E265123A6F62}" type="slidenum">
              <a:rPr lang="en-US" smtClean="0"/>
              <a:pPr lvl="1"/>
              <a:t>53</a:t>
            </a:fld>
            <a:endParaRPr lang="en-US" smtClean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8"/>
            </a:pPr>
            <a:r>
              <a:rPr lang="en-US" sz="2800" smtClean="0"/>
              <a:t>find the initial and final current conditions at the inductor</a:t>
            </a:r>
          </a:p>
          <a:p>
            <a:pPr marL="990600" lvl="1" indent="-533400"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10mA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4343400" y="2324100"/>
            <a:ext cx="44196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/>
              <a:t>Initial conditions – assume the current across the inductor is in steady-state.</a:t>
            </a:r>
          </a:p>
        </p:txBody>
      </p:sp>
      <p:graphicFrame>
        <p:nvGraphicFramePr>
          <p:cNvPr id="28674" name="Object 5"/>
          <p:cNvGraphicFramePr>
            <a:graphicFrameLocks noChangeAspect="1"/>
          </p:cNvGraphicFramePr>
          <p:nvPr/>
        </p:nvGraphicFramePr>
        <p:xfrm>
          <a:off x="5867400" y="4051300"/>
          <a:ext cx="1981200" cy="949325"/>
        </p:xfrm>
        <a:graphic>
          <a:graphicData uri="http://schemas.openxmlformats.org/presentationml/2006/ole">
            <p:oleObj spid="_x0000_s28674" name="Equation" r:id="rId3" imgW="901440" imgH="431640" progId="Equation.3">
              <p:embed/>
            </p:oleObj>
          </a:graphicData>
        </a:graphic>
      </p:graphicFrame>
      <p:grpSp>
        <p:nvGrpSpPr>
          <p:cNvPr id="28680" name="Group 6"/>
          <p:cNvGrpSpPr>
            <a:grpSpLocks/>
          </p:cNvGrpSpPr>
          <p:nvPr/>
        </p:nvGrpSpPr>
        <p:grpSpPr bwMode="auto">
          <a:xfrm>
            <a:off x="1295400" y="3379788"/>
            <a:ext cx="2568575" cy="1785937"/>
            <a:chOff x="3566" y="2341"/>
            <a:chExt cx="1618" cy="1125"/>
          </a:xfrm>
        </p:grpSpPr>
        <p:cxnSp>
          <p:nvCxnSpPr>
            <p:cNvPr id="28682" name="AutoShape 7"/>
            <p:cNvCxnSpPr>
              <a:cxnSpLocks noChangeShapeType="1"/>
              <a:stCxn id="28684" idx="2"/>
              <a:endCxn id="28692" idx="4"/>
            </p:cNvCxnSpPr>
            <p:nvPr/>
          </p:nvCxnSpPr>
          <p:spPr bwMode="auto">
            <a:xfrm rot="10800000">
              <a:off x="4012" y="3050"/>
              <a:ext cx="1089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8683" name="Oval 8"/>
            <p:cNvSpPr>
              <a:spLocks noChangeArrowheads="1"/>
            </p:cNvSpPr>
            <p:nvPr/>
          </p:nvSpPr>
          <p:spPr bwMode="auto">
            <a:xfrm>
              <a:off x="5094" y="234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4" name="Oval 9"/>
            <p:cNvSpPr>
              <a:spLocks noChangeArrowheads="1"/>
            </p:cNvSpPr>
            <p:nvPr/>
          </p:nvSpPr>
          <p:spPr bwMode="auto">
            <a:xfrm>
              <a:off x="5101" y="338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685" name="AutoShape 10"/>
            <p:cNvCxnSpPr>
              <a:cxnSpLocks noChangeShapeType="1"/>
              <a:stCxn id="28695" idx="0"/>
              <a:endCxn id="28683" idx="2"/>
            </p:cNvCxnSpPr>
            <p:nvPr/>
          </p:nvCxnSpPr>
          <p:spPr bwMode="auto">
            <a:xfrm rot="-5400000">
              <a:off x="4398" y="1993"/>
              <a:ext cx="310" cy="10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8686" name="AutoShape 11"/>
            <p:cNvCxnSpPr>
              <a:cxnSpLocks noChangeShapeType="1"/>
              <a:stCxn id="28683" idx="4"/>
              <a:endCxn id="28684" idx="0"/>
            </p:cNvCxnSpPr>
            <p:nvPr/>
          </p:nvCxnSpPr>
          <p:spPr bwMode="auto">
            <a:xfrm>
              <a:off x="5136" y="2418"/>
              <a:ext cx="7" cy="97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8687" name="Group 12"/>
            <p:cNvGrpSpPr>
              <a:grpSpLocks/>
            </p:cNvGrpSpPr>
            <p:nvPr/>
          </p:nvGrpSpPr>
          <p:grpSpPr bwMode="auto">
            <a:xfrm>
              <a:off x="3566" y="2551"/>
              <a:ext cx="612" cy="634"/>
              <a:chOff x="113" y="2426"/>
              <a:chExt cx="612" cy="634"/>
            </a:xfrm>
          </p:grpSpPr>
          <p:sp>
            <p:nvSpPr>
              <p:cNvPr id="28691" name="Text Box 13"/>
              <p:cNvSpPr txBox="1">
                <a:spLocks noChangeArrowheads="1"/>
              </p:cNvSpPr>
              <p:nvPr/>
            </p:nvSpPr>
            <p:spPr bwMode="auto">
              <a:xfrm>
                <a:off x="113" y="2426"/>
                <a:ext cx="200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i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28692" name="Oval 14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3" name="Text Box 15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694" name="Text Box 16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695" name="Text Box 17"/>
              <p:cNvSpPr txBox="1">
                <a:spLocks noChangeArrowheads="1"/>
              </p:cNvSpPr>
              <p:nvPr/>
            </p:nvSpPr>
            <p:spPr bwMode="auto">
              <a:xfrm>
                <a:off x="500" y="2565"/>
                <a:ext cx="116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  <a:p>
                <a:endParaRPr lang="en-US"/>
              </a:p>
            </p:txBody>
          </p:sp>
          <p:sp>
            <p:nvSpPr>
              <p:cNvPr id="28696" name="Text Box 18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8688" name="Line 19"/>
            <p:cNvSpPr>
              <a:spLocks noChangeShapeType="1"/>
            </p:cNvSpPr>
            <p:nvPr/>
          </p:nvSpPr>
          <p:spPr bwMode="auto">
            <a:xfrm flipV="1">
              <a:off x="4011" y="2795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Line 20"/>
            <p:cNvSpPr>
              <a:spLocks noChangeShapeType="1"/>
            </p:cNvSpPr>
            <p:nvPr/>
          </p:nvSpPr>
          <p:spPr bwMode="auto">
            <a:xfrm>
              <a:off x="5008" y="2672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0" name="Text Box 21"/>
            <p:cNvSpPr txBox="1">
              <a:spLocks noChangeArrowheads="1"/>
            </p:cNvSpPr>
            <p:nvPr/>
          </p:nvSpPr>
          <p:spPr bwMode="auto">
            <a:xfrm>
              <a:off x="4768" y="2681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L</a:t>
              </a:r>
            </a:p>
          </p:txBody>
        </p:sp>
      </p:grpSp>
      <p:sp>
        <p:nvSpPr>
          <p:cNvPr id="28681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600" smtClean="0"/>
              <a:t>DC Transient Response – DC Steady-State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90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890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D200AE6-8149-4918-83D4-6FB35115501F}" type="slidenum">
              <a:rPr lang="en-US" smtClean="0"/>
              <a:pPr lvl="1"/>
              <a:t>54</a:t>
            </a:fld>
            <a:endParaRPr lang="en-US" smtClean="0"/>
          </a:p>
        </p:txBody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8"/>
            </a:pPr>
            <a:r>
              <a:rPr lang="en-US" sz="2800" smtClean="0"/>
              <a:t>find the initial and final current conditions at the inductor</a:t>
            </a:r>
          </a:p>
          <a:p>
            <a:pPr marL="990600" lvl="1" indent="-533400"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10mA</a:t>
            </a:r>
          </a:p>
        </p:txBody>
      </p:sp>
      <p:grpSp>
        <p:nvGrpSpPr>
          <p:cNvPr id="89094" name="Group 4"/>
          <p:cNvGrpSpPr>
            <a:grpSpLocks/>
          </p:cNvGrpSpPr>
          <p:nvPr/>
        </p:nvGrpSpPr>
        <p:grpSpPr bwMode="auto">
          <a:xfrm>
            <a:off x="228600" y="3352800"/>
            <a:ext cx="4270375" cy="1982788"/>
            <a:chOff x="144" y="2112"/>
            <a:chExt cx="2690" cy="1249"/>
          </a:xfrm>
        </p:grpSpPr>
        <p:cxnSp>
          <p:nvCxnSpPr>
            <p:cNvPr id="89119" name="AutoShape 5"/>
            <p:cNvCxnSpPr>
              <a:cxnSpLocks noChangeShapeType="1"/>
              <a:stCxn id="89138" idx="2"/>
              <a:endCxn id="89153" idx="4"/>
            </p:cNvCxnSpPr>
            <p:nvPr/>
          </p:nvCxnSpPr>
          <p:spPr bwMode="auto">
            <a:xfrm rot="10800000">
              <a:off x="590" y="2945"/>
              <a:ext cx="435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9120" name="Oval 6"/>
            <p:cNvSpPr>
              <a:spLocks noChangeArrowheads="1"/>
            </p:cNvSpPr>
            <p:nvPr/>
          </p:nvSpPr>
          <p:spPr bwMode="auto">
            <a:xfrm>
              <a:off x="1832" y="2236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1" name="Oval 7"/>
            <p:cNvSpPr>
              <a:spLocks noChangeArrowheads="1"/>
            </p:cNvSpPr>
            <p:nvPr/>
          </p:nvSpPr>
          <p:spPr bwMode="auto">
            <a:xfrm>
              <a:off x="1839" y="328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9122" name="AutoShape 8"/>
            <p:cNvCxnSpPr>
              <a:cxnSpLocks noChangeShapeType="1"/>
              <a:stCxn id="89156" idx="0"/>
              <a:endCxn id="89127" idx="2"/>
            </p:cNvCxnSpPr>
            <p:nvPr/>
          </p:nvCxnSpPr>
          <p:spPr bwMode="auto">
            <a:xfrm rot="-5400000">
              <a:off x="545" y="2313"/>
              <a:ext cx="316" cy="22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9123" name="AutoShape 9"/>
            <p:cNvCxnSpPr>
              <a:cxnSpLocks noChangeShapeType="1"/>
              <a:stCxn id="89120" idx="4"/>
              <a:endCxn id="89136" idx="0"/>
            </p:cNvCxnSpPr>
            <p:nvPr/>
          </p:nvCxnSpPr>
          <p:spPr bwMode="auto">
            <a:xfrm>
              <a:off x="1874" y="2313"/>
              <a:ext cx="7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9124" name="Group 10"/>
            <p:cNvGrpSpPr>
              <a:grpSpLocks/>
            </p:cNvGrpSpPr>
            <p:nvPr/>
          </p:nvGrpSpPr>
          <p:grpSpPr bwMode="auto">
            <a:xfrm>
              <a:off x="144" y="2446"/>
              <a:ext cx="612" cy="634"/>
              <a:chOff x="113" y="2426"/>
              <a:chExt cx="612" cy="634"/>
            </a:xfrm>
          </p:grpSpPr>
          <p:sp>
            <p:nvSpPr>
              <p:cNvPr id="89152" name="Text Box 11"/>
              <p:cNvSpPr txBox="1">
                <a:spLocks noChangeArrowheads="1"/>
              </p:cNvSpPr>
              <p:nvPr/>
            </p:nvSpPr>
            <p:spPr bwMode="auto">
              <a:xfrm>
                <a:off x="113" y="2426"/>
                <a:ext cx="200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i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89153" name="Oval 12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154" name="Text Box 13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9155" name="Text Box 14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9156" name="Text Box 15"/>
              <p:cNvSpPr txBox="1">
                <a:spLocks noChangeArrowheads="1"/>
              </p:cNvSpPr>
              <p:nvPr/>
            </p:nvSpPr>
            <p:spPr bwMode="auto">
              <a:xfrm>
                <a:off x="500" y="2565"/>
                <a:ext cx="116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  <a:p>
                <a:endParaRPr lang="en-US"/>
              </a:p>
            </p:txBody>
          </p:sp>
          <p:sp>
            <p:nvSpPr>
              <p:cNvPr id="89157" name="Text Box 16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cxnSp>
          <p:nvCxnSpPr>
            <p:cNvPr id="89125" name="AutoShape 17"/>
            <p:cNvCxnSpPr>
              <a:cxnSpLocks noChangeShapeType="1"/>
              <a:stCxn id="89120" idx="6"/>
              <a:endCxn id="89145" idx="0"/>
            </p:cNvCxnSpPr>
            <p:nvPr/>
          </p:nvCxnSpPr>
          <p:spPr bwMode="auto">
            <a:xfrm>
              <a:off x="1915" y="2275"/>
              <a:ext cx="619" cy="4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9126" name="AutoShape 18"/>
            <p:cNvCxnSpPr>
              <a:cxnSpLocks noChangeShapeType="1"/>
              <a:stCxn id="89121" idx="6"/>
              <a:endCxn id="89147" idx="1"/>
            </p:cNvCxnSpPr>
            <p:nvPr/>
          </p:nvCxnSpPr>
          <p:spPr bwMode="auto">
            <a:xfrm flipV="1">
              <a:off x="1922" y="2913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9127" name="Oval 19"/>
            <p:cNvSpPr>
              <a:spLocks noChangeArrowheads="1"/>
            </p:cNvSpPr>
            <p:nvPr/>
          </p:nvSpPr>
          <p:spPr bwMode="auto">
            <a:xfrm>
              <a:off x="816" y="223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8" name="Oval 20"/>
            <p:cNvSpPr>
              <a:spLocks noChangeArrowheads="1"/>
            </p:cNvSpPr>
            <p:nvPr/>
          </p:nvSpPr>
          <p:spPr bwMode="auto">
            <a:xfrm>
              <a:off x="1152" y="223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9129" name="AutoShape 21"/>
            <p:cNvCxnSpPr>
              <a:cxnSpLocks noChangeShapeType="1"/>
              <a:stCxn id="89120" idx="2"/>
              <a:endCxn id="89128" idx="6"/>
            </p:cNvCxnSpPr>
            <p:nvPr/>
          </p:nvCxnSpPr>
          <p:spPr bwMode="auto">
            <a:xfrm flipH="1">
              <a:off x="1235" y="2275"/>
              <a:ext cx="597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9130" name="Arc 22"/>
            <p:cNvSpPr>
              <a:spLocks/>
            </p:cNvSpPr>
            <p:nvPr/>
          </p:nvSpPr>
          <p:spPr bwMode="auto">
            <a:xfrm>
              <a:off x="882" y="2112"/>
              <a:ext cx="157" cy="314"/>
            </a:xfrm>
            <a:custGeom>
              <a:avLst/>
              <a:gdLst>
                <a:gd name="T0" fmla="*/ 0 w 21600"/>
                <a:gd name="T1" fmla="*/ 0 h 33363"/>
                <a:gd name="T2" fmla="*/ 0 w 21600"/>
                <a:gd name="T3" fmla="*/ 0 h 33363"/>
                <a:gd name="T4" fmla="*/ 0 w 21600"/>
                <a:gd name="T5" fmla="*/ 0 h 3336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3"/>
                <a:gd name="T11" fmla="*/ 21600 w 21600"/>
                <a:gd name="T12" fmla="*/ 33363 h 33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3" fill="none" extrusionOk="0">
                  <a:moveTo>
                    <a:pt x="13711" y="-1"/>
                  </a:moveTo>
                  <a:cubicBezTo>
                    <a:pt x="18705" y="4102"/>
                    <a:pt x="21600" y="10226"/>
                    <a:pt x="21600" y="16690"/>
                  </a:cubicBezTo>
                  <a:cubicBezTo>
                    <a:pt x="21600" y="23144"/>
                    <a:pt x="18713" y="29259"/>
                    <a:pt x="13732" y="33363"/>
                  </a:cubicBezTo>
                </a:path>
                <a:path w="21600" h="33363" stroke="0" extrusionOk="0">
                  <a:moveTo>
                    <a:pt x="13711" y="-1"/>
                  </a:moveTo>
                  <a:cubicBezTo>
                    <a:pt x="18705" y="4102"/>
                    <a:pt x="21600" y="10226"/>
                    <a:pt x="21600" y="16690"/>
                  </a:cubicBezTo>
                  <a:cubicBezTo>
                    <a:pt x="21600" y="23144"/>
                    <a:pt x="18713" y="29259"/>
                    <a:pt x="13732" y="33363"/>
                  </a:cubicBezTo>
                  <a:lnTo>
                    <a:pt x="0" y="1669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31" name="Text Box 23"/>
            <p:cNvSpPr txBox="1">
              <a:spLocks noChangeArrowheads="1"/>
            </p:cNvSpPr>
            <p:nvPr/>
          </p:nvSpPr>
          <p:spPr bwMode="auto">
            <a:xfrm>
              <a:off x="626" y="2259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 = 0</a:t>
              </a:r>
            </a:p>
          </p:txBody>
        </p:sp>
        <p:grpSp>
          <p:nvGrpSpPr>
            <p:cNvPr id="89132" name="Group 24"/>
            <p:cNvGrpSpPr>
              <a:grpSpLocks/>
            </p:cNvGrpSpPr>
            <p:nvPr/>
          </p:nvGrpSpPr>
          <p:grpSpPr bwMode="auto">
            <a:xfrm>
              <a:off x="2486" y="2697"/>
              <a:ext cx="111" cy="216"/>
              <a:chOff x="1670" y="2765"/>
              <a:chExt cx="111" cy="216"/>
            </a:xfrm>
          </p:grpSpPr>
          <p:sp>
            <p:nvSpPr>
              <p:cNvPr id="89145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46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47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48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49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50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51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9133" name="Text Box 32"/>
            <p:cNvSpPr txBox="1">
              <a:spLocks noChangeArrowheads="1"/>
            </p:cNvSpPr>
            <p:nvPr/>
          </p:nvSpPr>
          <p:spPr bwMode="auto">
            <a:xfrm>
              <a:off x="2614" y="2673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</a:p>
          </p:txBody>
        </p:sp>
        <p:sp>
          <p:nvSpPr>
            <p:cNvPr id="89134" name="Line 33"/>
            <p:cNvSpPr>
              <a:spLocks noChangeShapeType="1"/>
            </p:cNvSpPr>
            <p:nvPr/>
          </p:nvSpPr>
          <p:spPr bwMode="auto">
            <a:xfrm flipV="1">
              <a:off x="589" y="2690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35" name="Oval 34"/>
            <p:cNvSpPr>
              <a:spLocks noChangeArrowheads="1"/>
            </p:cNvSpPr>
            <p:nvPr/>
          </p:nvSpPr>
          <p:spPr bwMode="auto">
            <a:xfrm>
              <a:off x="1026" y="249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36" name="Freeform 35"/>
            <p:cNvSpPr>
              <a:spLocks/>
            </p:cNvSpPr>
            <p:nvPr/>
          </p:nvSpPr>
          <p:spPr bwMode="auto">
            <a:xfrm>
              <a:off x="1832" y="2617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9137" name="AutoShape 36"/>
            <p:cNvCxnSpPr>
              <a:cxnSpLocks noChangeShapeType="1"/>
              <a:stCxn id="89121" idx="0"/>
              <a:endCxn id="89136" idx="19"/>
            </p:cNvCxnSpPr>
            <p:nvPr/>
          </p:nvCxnSpPr>
          <p:spPr bwMode="auto">
            <a:xfrm flipH="1" flipV="1">
              <a:off x="1880" y="2905"/>
              <a:ext cx="1" cy="37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9138" name="Oval 37"/>
            <p:cNvSpPr>
              <a:spLocks noChangeArrowheads="1"/>
            </p:cNvSpPr>
            <p:nvPr/>
          </p:nvSpPr>
          <p:spPr bwMode="auto">
            <a:xfrm>
              <a:off x="1025" y="328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9139" name="AutoShape 38"/>
            <p:cNvCxnSpPr>
              <a:cxnSpLocks noChangeShapeType="1"/>
              <a:stCxn id="89138" idx="6"/>
              <a:endCxn id="89121" idx="2"/>
            </p:cNvCxnSpPr>
            <p:nvPr/>
          </p:nvCxnSpPr>
          <p:spPr bwMode="auto">
            <a:xfrm>
              <a:off x="1108" y="3323"/>
              <a:ext cx="73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9140" name="AutoShape 39"/>
            <p:cNvCxnSpPr>
              <a:cxnSpLocks noChangeShapeType="1"/>
              <a:stCxn id="89138" idx="0"/>
              <a:endCxn id="89135" idx="4"/>
            </p:cNvCxnSpPr>
            <p:nvPr/>
          </p:nvCxnSpPr>
          <p:spPr bwMode="auto">
            <a:xfrm flipV="1">
              <a:off x="1067" y="2567"/>
              <a:ext cx="1" cy="71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9141" name="AutoShape 40"/>
            <p:cNvCxnSpPr>
              <a:cxnSpLocks noChangeShapeType="1"/>
              <a:stCxn id="89135" idx="1"/>
              <a:endCxn id="89127" idx="6"/>
            </p:cNvCxnSpPr>
            <p:nvPr/>
          </p:nvCxnSpPr>
          <p:spPr bwMode="auto">
            <a:xfrm flipH="1" flipV="1">
              <a:off x="899" y="2269"/>
              <a:ext cx="139" cy="23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9142" name="Text Box 41"/>
            <p:cNvSpPr txBox="1">
              <a:spLocks noChangeArrowheads="1"/>
            </p:cNvSpPr>
            <p:nvPr/>
          </p:nvSpPr>
          <p:spPr bwMode="auto">
            <a:xfrm>
              <a:off x="1932" y="2635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sp>
          <p:nvSpPr>
            <p:cNvPr id="89143" name="Line 42"/>
            <p:cNvSpPr>
              <a:spLocks noChangeShapeType="1"/>
            </p:cNvSpPr>
            <p:nvPr/>
          </p:nvSpPr>
          <p:spPr bwMode="auto">
            <a:xfrm>
              <a:off x="1746" y="2567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44" name="Text Box 43"/>
            <p:cNvSpPr txBox="1">
              <a:spLocks noChangeArrowheads="1"/>
            </p:cNvSpPr>
            <p:nvPr/>
          </p:nvSpPr>
          <p:spPr bwMode="auto">
            <a:xfrm>
              <a:off x="1506" y="2576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L</a:t>
              </a:r>
            </a:p>
          </p:txBody>
        </p:sp>
      </p:grpSp>
      <p:sp>
        <p:nvSpPr>
          <p:cNvPr id="89095" name="Text Box 44"/>
          <p:cNvSpPr txBox="1">
            <a:spLocks noChangeArrowheads="1"/>
          </p:cNvSpPr>
          <p:nvPr/>
        </p:nvSpPr>
        <p:spPr bwMode="auto">
          <a:xfrm>
            <a:off x="4343400" y="2324100"/>
            <a:ext cx="4419600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/>
              <a:t>Initial conditions – assume the current across the inductor is in steady-state.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Throw the switch</a:t>
            </a:r>
          </a:p>
        </p:txBody>
      </p:sp>
      <p:sp>
        <p:nvSpPr>
          <p:cNvPr id="89096" name="Text Box 45"/>
          <p:cNvSpPr txBox="1">
            <a:spLocks noChangeArrowheads="1"/>
          </p:cNvSpPr>
          <p:nvPr/>
        </p:nvSpPr>
        <p:spPr bwMode="auto">
          <a:xfrm>
            <a:off x="2743200" y="5716588"/>
            <a:ext cx="5151438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inductor current cannot change instantaneously</a:t>
            </a:r>
            <a:endParaRPr lang="en-US" b="1"/>
          </a:p>
        </p:txBody>
      </p:sp>
      <p:grpSp>
        <p:nvGrpSpPr>
          <p:cNvPr id="89097" name="Group 46"/>
          <p:cNvGrpSpPr>
            <a:grpSpLocks/>
          </p:cNvGrpSpPr>
          <p:nvPr/>
        </p:nvGrpSpPr>
        <p:grpSpPr bwMode="auto">
          <a:xfrm>
            <a:off x="5892800" y="3627438"/>
            <a:ext cx="2108200" cy="1785937"/>
            <a:chOff x="4292" y="2285"/>
            <a:chExt cx="1328" cy="1125"/>
          </a:xfrm>
        </p:grpSpPr>
        <p:sp>
          <p:nvSpPr>
            <p:cNvPr id="89100" name="Oval 47"/>
            <p:cNvSpPr>
              <a:spLocks noChangeArrowheads="1"/>
            </p:cNvSpPr>
            <p:nvPr/>
          </p:nvSpPr>
          <p:spPr bwMode="auto">
            <a:xfrm>
              <a:off x="4618" y="228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01" name="Oval 48"/>
            <p:cNvSpPr>
              <a:spLocks noChangeArrowheads="1"/>
            </p:cNvSpPr>
            <p:nvPr/>
          </p:nvSpPr>
          <p:spPr bwMode="auto">
            <a:xfrm>
              <a:off x="4625" y="333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9102" name="AutoShape 49"/>
            <p:cNvCxnSpPr>
              <a:cxnSpLocks noChangeShapeType="1"/>
              <a:stCxn id="89100" idx="4"/>
              <a:endCxn id="89107" idx="0"/>
            </p:cNvCxnSpPr>
            <p:nvPr/>
          </p:nvCxnSpPr>
          <p:spPr bwMode="auto">
            <a:xfrm>
              <a:off x="4660" y="2362"/>
              <a:ext cx="7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9103" name="AutoShape 50"/>
            <p:cNvCxnSpPr>
              <a:cxnSpLocks noChangeShapeType="1"/>
              <a:stCxn id="89100" idx="6"/>
              <a:endCxn id="89112" idx="0"/>
            </p:cNvCxnSpPr>
            <p:nvPr/>
          </p:nvCxnSpPr>
          <p:spPr bwMode="auto">
            <a:xfrm>
              <a:off x="4701" y="2324"/>
              <a:ext cx="619" cy="4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9104" name="AutoShape 51"/>
            <p:cNvCxnSpPr>
              <a:cxnSpLocks noChangeShapeType="1"/>
              <a:stCxn id="89101" idx="6"/>
              <a:endCxn id="89114" idx="1"/>
            </p:cNvCxnSpPr>
            <p:nvPr/>
          </p:nvCxnSpPr>
          <p:spPr bwMode="auto">
            <a:xfrm flipV="1">
              <a:off x="4708" y="2962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9105" name="Group 52"/>
            <p:cNvGrpSpPr>
              <a:grpSpLocks/>
            </p:cNvGrpSpPr>
            <p:nvPr/>
          </p:nvGrpSpPr>
          <p:grpSpPr bwMode="auto">
            <a:xfrm>
              <a:off x="5272" y="2746"/>
              <a:ext cx="111" cy="216"/>
              <a:chOff x="1670" y="2765"/>
              <a:chExt cx="111" cy="216"/>
            </a:xfrm>
          </p:grpSpPr>
          <p:sp>
            <p:nvSpPr>
              <p:cNvPr id="89112" name="Line 53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13" name="Line 54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14" name="Line 55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15" name="Line 56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16" name="Line 57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17" name="Line 58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18" name="Line 59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9106" name="Text Box 60"/>
            <p:cNvSpPr txBox="1">
              <a:spLocks noChangeArrowheads="1"/>
            </p:cNvSpPr>
            <p:nvPr/>
          </p:nvSpPr>
          <p:spPr bwMode="auto">
            <a:xfrm>
              <a:off x="5400" y="2722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</a:p>
          </p:txBody>
        </p:sp>
        <p:sp>
          <p:nvSpPr>
            <p:cNvPr id="89107" name="Freeform 61"/>
            <p:cNvSpPr>
              <a:spLocks/>
            </p:cNvSpPr>
            <p:nvPr/>
          </p:nvSpPr>
          <p:spPr bwMode="auto">
            <a:xfrm>
              <a:off x="4618" y="2666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9108" name="AutoShape 62"/>
            <p:cNvCxnSpPr>
              <a:cxnSpLocks noChangeShapeType="1"/>
              <a:stCxn id="89101" idx="0"/>
              <a:endCxn id="89107" idx="19"/>
            </p:cNvCxnSpPr>
            <p:nvPr/>
          </p:nvCxnSpPr>
          <p:spPr bwMode="auto">
            <a:xfrm flipH="1" flipV="1">
              <a:off x="4666" y="2954"/>
              <a:ext cx="1" cy="37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9109" name="Text Box 63"/>
            <p:cNvSpPr txBox="1">
              <a:spLocks noChangeArrowheads="1"/>
            </p:cNvSpPr>
            <p:nvPr/>
          </p:nvSpPr>
          <p:spPr bwMode="auto">
            <a:xfrm>
              <a:off x="4718" y="2684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sp>
          <p:nvSpPr>
            <p:cNvPr id="89110" name="Line 64"/>
            <p:cNvSpPr>
              <a:spLocks noChangeShapeType="1"/>
            </p:cNvSpPr>
            <p:nvPr/>
          </p:nvSpPr>
          <p:spPr bwMode="auto">
            <a:xfrm>
              <a:off x="4532" y="2616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11" name="Text Box 65"/>
            <p:cNvSpPr txBox="1">
              <a:spLocks noChangeArrowheads="1"/>
            </p:cNvSpPr>
            <p:nvPr/>
          </p:nvSpPr>
          <p:spPr bwMode="auto">
            <a:xfrm>
              <a:off x="4292" y="2625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L</a:t>
              </a:r>
            </a:p>
          </p:txBody>
        </p:sp>
      </p:grpSp>
      <p:sp>
        <p:nvSpPr>
          <p:cNvPr id="89098" name="AutoShape 66"/>
          <p:cNvSpPr>
            <a:spLocks noChangeArrowheads="1"/>
          </p:cNvSpPr>
          <p:nvPr/>
        </p:nvSpPr>
        <p:spPr bwMode="auto">
          <a:xfrm>
            <a:off x="4854575" y="4183063"/>
            <a:ext cx="784225" cy="436562"/>
          </a:xfrm>
          <a:prstGeom prst="rightArrow">
            <a:avLst>
              <a:gd name="adj1" fmla="val 50000"/>
              <a:gd name="adj2" fmla="val 44909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9" name="Rectangle 6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600" smtClean="0"/>
              <a:t>DC Transient Response – DC Steady-State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970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2970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4344B40-D098-440C-9FB4-AA5EC289A9AF}" type="slidenum">
              <a:rPr lang="en-US" smtClean="0"/>
              <a:pPr lvl="1"/>
              <a:t>55</a:t>
            </a:fld>
            <a:endParaRPr lang="en-US" smtClean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2573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8"/>
            </a:pPr>
            <a:r>
              <a:rPr lang="en-US" sz="2800" smtClean="0"/>
              <a:t>find the initial and final current conditions at the inductor</a:t>
            </a:r>
          </a:p>
          <a:p>
            <a:pPr marL="914400" lvl="1" indent="-457200"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10mA</a:t>
            </a:r>
          </a:p>
        </p:txBody>
      </p:sp>
      <p:grpSp>
        <p:nvGrpSpPr>
          <p:cNvPr id="29703" name="Group 4"/>
          <p:cNvGrpSpPr>
            <a:grpSpLocks/>
          </p:cNvGrpSpPr>
          <p:nvPr/>
        </p:nvGrpSpPr>
        <p:grpSpPr bwMode="auto">
          <a:xfrm>
            <a:off x="0" y="3352800"/>
            <a:ext cx="4270375" cy="1982788"/>
            <a:chOff x="144" y="2112"/>
            <a:chExt cx="2690" cy="1249"/>
          </a:xfrm>
        </p:grpSpPr>
        <p:cxnSp>
          <p:nvCxnSpPr>
            <p:cNvPr id="29729" name="AutoShape 5"/>
            <p:cNvCxnSpPr>
              <a:cxnSpLocks noChangeShapeType="1"/>
              <a:stCxn id="29748" idx="2"/>
              <a:endCxn id="29763" idx="4"/>
            </p:cNvCxnSpPr>
            <p:nvPr/>
          </p:nvCxnSpPr>
          <p:spPr bwMode="auto">
            <a:xfrm rot="10800000">
              <a:off x="590" y="2945"/>
              <a:ext cx="435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9730" name="Oval 6"/>
            <p:cNvSpPr>
              <a:spLocks noChangeArrowheads="1"/>
            </p:cNvSpPr>
            <p:nvPr/>
          </p:nvSpPr>
          <p:spPr bwMode="auto">
            <a:xfrm>
              <a:off x="1832" y="2236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1" name="Oval 7"/>
            <p:cNvSpPr>
              <a:spLocks noChangeArrowheads="1"/>
            </p:cNvSpPr>
            <p:nvPr/>
          </p:nvSpPr>
          <p:spPr bwMode="auto">
            <a:xfrm>
              <a:off x="1839" y="328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9732" name="AutoShape 8"/>
            <p:cNvCxnSpPr>
              <a:cxnSpLocks noChangeShapeType="1"/>
              <a:stCxn id="29766" idx="0"/>
              <a:endCxn id="29737" idx="2"/>
            </p:cNvCxnSpPr>
            <p:nvPr/>
          </p:nvCxnSpPr>
          <p:spPr bwMode="auto">
            <a:xfrm rot="-5400000">
              <a:off x="545" y="2313"/>
              <a:ext cx="316" cy="22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9733" name="AutoShape 9"/>
            <p:cNvCxnSpPr>
              <a:cxnSpLocks noChangeShapeType="1"/>
              <a:stCxn id="29730" idx="4"/>
              <a:endCxn id="29746" idx="0"/>
            </p:cNvCxnSpPr>
            <p:nvPr/>
          </p:nvCxnSpPr>
          <p:spPr bwMode="auto">
            <a:xfrm>
              <a:off x="1874" y="2313"/>
              <a:ext cx="7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9734" name="Group 10"/>
            <p:cNvGrpSpPr>
              <a:grpSpLocks/>
            </p:cNvGrpSpPr>
            <p:nvPr/>
          </p:nvGrpSpPr>
          <p:grpSpPr bwMode="auto">
            <a:xfrm>
              <a:off x="144" y="2446"/>
              <a:ext cx="612" cy="634"/>
              <a:chOff x="113" y="2426"/>
              <a:chExt cx="612" cy="634"/>
            </a:xfrm>
          </p:grpSpPr>
          <p:sp>
            <p:nvSpPr>
              <p:cNvPr id="29762" name="Text Box 11"/>
              <p:cNvSpPr txBox="1">
                <a:spLocks noChangeArrowheads="1"/>
              </p:cNvSpPr>
              <p:nvPr/>
            </p:nvSpPr>
            <p:spPr bwMode="auto">
              <a:xfrm>
                <a:off x="113" y="2426"/>
                <a:ext cx="200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i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29763" name="Oval 12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64" name="Text Box 13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65" name="Text Box 14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766" name="Text Box 15"/>
              <p:cNvSpPr txBox="1">
                <a:spLocks noChangeArrowheads="1"/>
              </p:cNvSpPr>
              <p:nvPr/>
            </p:nvSpPr>
            <p:spPr bwMode="auto">
              <a:xfrm>
                <a:off x="500" y="2565"/>
                <a:ext cx="116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  <a:p>
                <a:endParaRPr lang="en-US"/>
              </a:p>
            </p:txBody>
          </p:sp>
          <p:sp>
            <p:nvSpPr>
              <p:cNvPr id="29767" name="Text Box 16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cxnSp>
          <p:nvCxnSpPr>
            <p:cNvPr id="29735" name="AutoShape 17"/>
            <p:cNvCxnSpPr>
              <a:cxnSpLocks noChangeShapeType="1"/>
              <a:stCxn id="29730" idx="6"/>
              <a:endCxn id="29755" idx="0"/>
            </p:cNvCxnSpPr>
            <p:nvPr/>
          </p:nvCxnSpPr>
          <p:spPr bwMode="auto">
            <a:xfrm>
              <a:off x="1915" y="2275"/>
              <a:ext cx="619" cy="4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9736" name="AutoShape 18"/>
            <p:cNvCxnSpPr>
              <a:cxnSpLocks noChangeShapeType="1"/>
              <a:stCxn id="29731" idx="6"/>
              <a:endCxn id="29757" idx="1"/>
            </p:cNvCxnSpPr>
            <p:nvPr/>
          </p:nvCxnSpPr>
          <p:spPr bwMode="auto">
            <a:xfrm flipV="1">
              <a:off x="1922" y="2913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9737" name="Oval 19"/>
            <p:cNvSpPr>
              <a:spLocks noChangeArrowheads="1"/>
            </p:cNvSpPr>
            <p:nvPr/>
          </p:nvSpPr>
          <p:spPr bwMode="auto">
            <a:xfrm>
              <a:off x="816" y="223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8" name="Oval 20"/>
            <p:cNvSpPr>
              <a:spLocks noChangeArrowheads="1"/>
            </p:cNvSpPr>
            <p:nvPr/>
          </p:nvSpPr>
          <p:spPr bwMode="auto">
            <a:xfrm>
              <a:off x="1152" y="223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9739" name="AutoShape 21"/>
            <p:cNvCxnSpPr>
              <a:cxnSpLocks noChangeShapeType="1"/>
              <a:stCxn id="29730" idx="2"/>
              <a:endCxn id="29738" idx="6"/>
            </p:cNvCxnSpPr>
            <p:nvPr/>
          </p:nvCxnSpPr>
          <p:spPr bwMode="auto">
            <a:xfrm flipH="1">
              <a:off x="1235" y="2275"/>
              <a:ext cx="597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9740" name="Arc 22"/>
            <p:cNvSpPr>
              <a:spLocks/>
            </p:cNvSpPr>
            <p:nvPr/>
          </p:nvSpPr>
          <p:spPr bwMode="auto">
            <a:xfrm>
              <a:off x="882" y="2112"/>
              <a:ext cx="157" cy="314"/>
            </a:xfrm>
            <a:custGeom>
              <a:avLst/>
              <a:gdLst>
                <a:gd name="T0" fmla="*/ 0 w 21600"/>
                <a:gd name="T1" fmla="*/ 0 h 33363"/>
                <a:gd name="T2" fmla="*/ 0 w 21600"/>
                <a:gd name="T3" fmla="*/ 0 h 33363"/>
                <a:gd name="T4" fmla="*/ 0 w 21600"/>
                <a:gd name="T5" fmla="*/ 0 h 3336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3"/>
                <a:gd name="T11" fmla="*/ 21600 w 21600"/>
                <a:gd name="T12" fmla="*/ 33363 h 33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3" fill="none" extrusionOk="0">
                  <a:moveTo>
                    <a:pt x="13711" y="-1"/>
                  </a:moveTo>
                  <a:cubicBezTo>
                    <a:pt x="18705" y="4102"/>
                    <a:pt x="21600" y="10226"/>
                    <a:pt x="21600" y="16690"/>
                  </a:cubicBezTo>
                  <a:cubicBezTo>
                    <a:pt x="21600" y="23144"/>
                    <a:pt x="18713" y="29259"/>
                    <a:pt x="13732" y="33363"/>
                  </a:cubicBezTo>
                </a:path>
                <a:path w="21600" h="33363" stroke="0" extrusionOk="0">
                  <a:moveTo>
                    <a:pt x="13711" y="-1"/>
                  </a:moveTo>
                  <a:cubicBezTo>
                    <a:pt x="18705" y="4102"/>
                    <a:pt x="21600" y="10226"/>
                    <a:pt x="21600" y="16690"/>
                  </a:cubicBezTo>
                  <a:cubicBezTo>
                    <a:pt x="21600" y="23144"/>
                    <a:pt x="18713" y="29259"/>
                    <a:pt x="13732" y="33363"/>
                  </a:cubicBezTo>
                  <a:lnTo>
                    <a:pt x="0" y="1669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1" name="Text Box 23"/>
            <p:cNvSpPr txBox="1">
              <a:spLocks noChangeArrowheads="1"/>
            </p:cNvSpPr>
            <p:nvPr/>
          </p:nvSpPr>
          <p:spPr bwMode="auto">
            <a:xfrm>
              <a:off x="626" y="2259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 = 0</a:t>
              </a:r>
            </a:p>
          </p:txBody>
        </p:sp>
        <p:grpSp>
          <p:nvGrpSpPr>
            <p:cNvPr id="29742" name="Group 24"/>
            <p:cNvGrpSpPr>
              <a:grpSpLocks/>
            </p:cNvGrpSpPr>
            <p:nvPr/>
          </p:nvGrpSpPr>
          <p:grpSpPr bwMode="auto">
            <a:xfrm>
              <a:off x="2486" y="2697"/>
              <a:ext cx="111" cy="216"/>
              <a:chOff x="1670" y="2765"/>
              <a:chExt cx="111" cy="216"/>
            </a:xfrm>
          </p:grpSpPr>
          <p:sp>
            <p:nvSpPr>
              <p:cNvPr id="29755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56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57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58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59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60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61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743" name="Text Box 32"/>
            <p:cNvSpPr txBox="1">
              <a:spLocks noChangeArrowheads="1"/>
            </p:cNvSpPr>
            <p:nvPr/>
          </p:nvSpPr>
          <p:spPr bwMode="auto">
            <a:xfrm>
              <a:off x="2614" y="2673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</a:p>
          </p:txBody>
        </p:sp>
        <p:sp>
          <p:nvSpPr>
            <p:cNvPr id="29744" name="Line 33"/>
            <p:cNvSpPr>
              <a:spLocks noChangeShapeType="1"/>
            </p:cNvSpPr>
            <p:nvPr/>
          </p:nvSpPr>
          <p:spPr bwMode="auto">
            <a:xfrm flipV="1">
              <a:off x="589" y="2690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5" name="Oval 34"/>
            <p:cNvSpPr>
              <a:spLocks noChangeArrowheads="1"/>
            </p:cNvSpPr>
            <p:nvPr/>
          </p:nvSpPr>
          <p:spPr bwMode="auto">
            <a:xfrm>
              <a:off x="1026" y="249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6" name="Freeform 35"/>
            <p:cNvSpPr>
              <a:spLocks/>
            </p:cNvSpPr>
            <p:nvPr/>
          </p:nvSpPr>
          <p:spPr bwMode="auto">
            <a:xfrm>
              <a:off x="1832" y="2617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29747" name="AutoShape 36"/>
            <p:cNvCxnSpPr>
              <a:cxnSpLocks noChangeShapeType="1"/>
              <a:stCxn id="29731" idx="0"/>
              <a:endCxn id="29746" idx="19"/>
            </p:cNvCxnSpPr>
            <p:nvPr/>
          </p:nvCxnSpPr>
          <p:spPr bwMode="auto">
            <a:xfrm flipH="1" flipV="1">
              <a:off x="1880" y="2905"/>
              <a:ext cx="1" cy="37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9748" name="Oval 37"/>
            <p:cNvSpPr>
              <a:spLocks noChangeArrowheads="1"/>
            </p:cNvSpPr>
            <p:nvPr/>
          </p:nvSpPr>
          <p:spPr bwMode="auto">
            <a:xfrm>
              <a:off x="1025" y="328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9749" name="AutoShape 38"/>
            <p:cNvCxnSpPr>
              <a:cxnSpLocks noChangeShapeType="1"/>
              <a:stCxn id="29748" idx="6"/>
              <a:endCxn id="29731" idx="2"/>
            </p:cNvCxnSpPr>
            <p:nvPr/>
          </p:nvCxnSpPr>
          <p:spPr bwMode="auto">
            <a:xfrm>
              <a:off x="1108" y="3323"/>
              <a:ext cx="73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9750" name="AutoShape 39"/>
            <p:cNvCxnSpPr>
              <a:cxnSpLocks noChangeShapeType="1"/>
              <a:stCxn id="29748" idx="0"/>
              <a:endCxn id="29745" idx="4"/>
            </p:cNvCxnSpPr>
            <p:nvPr/>
          </p:nvCxnSpPr>
          <p:spPr bwMode="auto">
            <a:xfrm flipV="1">
              <a:off x="1067" y="2567"/>
              <a:ext cx="1" cy="71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9751" name="AutoShape 40"/>
            <p:cNvCxnSpPr>
              <a:cxnSpLocks noChangeShapeType="1"/>
              <a:stCxn id="29745" idx="1"/>
              <a:endCxn id="29737" idx="6"/>
            </p:cNvCxnSpPr>
            <p:nvPr/>
          </p:nvCxnSpPr>
          <p:spPr bwMode="auto">
            <a:xfrm flipH="1" flipV="1">
              <a:off x="899" y="2269"/>
              <a:ext cx="139" cy="23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9752" name="Text Box 41"/>
            <p:cNvSpPr txBox="1">
              <a:spLocks noChangeArrowheads="1"/>
            </p:cNvSpPr>
            <p:nvPr/>
          </p:nvSpPr>
          <p:spPr bwMode="auto">
            <a:xfrm>
              <a:off x="1932" y="2635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sp>
          <p:nvSpPr>
            <p:cNvPr id="29753" name="Line 42"/>
            <p:cNvSpPr>
              <a:spLocks noChangeShapeType="1"/>
            </p:cNvSpPr>
            <p:nvPr/>
          </p:nvSpPr>
          <p:spPr bwMode="auto">
            <a:xfrm>
              <a:off x="1746" y="2567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4" name="Text Box 43"/>
            <p:cNvSpPr txBox="1">
              <a:spLocks noChangeArrowheads="1"/>
            </p:cNvSpPr>
            <p:nvPr/>
          </p:nvSpPr>
          <p:spPr bwMode="auto">
            <a:xfrm>
              <a:off x="1506" y="2576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L</a:t>
              </a:r>
            </a:p>
          </p:txBody>
        </p:sp>
      </p:grpSp>
      <p:sp>
        <p:nvSpPr>
          <p:cNvPr id="29704" name="Text Box 44"/>
          <p:cNvSpPr txBox="1">
            <a:spLocks noChangeArrowheads="1"/>
          </p:cNvSpPr>
          <p:nvPr/>
        </p:nvSpPr>
        <p:spPr bwMode="auto">
          <a:xfrm>
            <a:off x="4267200" y="2324100"/>
            <a:ext cx="4495800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/>
              <a:t>Initial conditions – assume the current across the inductor is in steady-state.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Throw the switch</a:t>
            </a:r>
          </a:p>
        </p:txBody>
      </p:sp>
      <p:sp>
        <p:nvSpPr>
          <p:cNvPr id="29705" name="Text Box 45"/>
          <p:cNvSpPr txBox="1">
            <a:spLocks noChangeArrowheads="1"/>
          </p:cNvSpPr>
          <p:nvPr/>
        </p:nvSpPr>
        <p:spPr bwMode="auto">
          <a:xfrm>
            <a:off x="1752600" y="5716588"/>
            <a:ext cx="5151438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inductor current cannot change instantaneously</a:t>
            </a:r>
            <a:endParaRPr lang="en-US" b="1"/>
          </a:p>
        </p:txBody>
      </p:sp>
      <p:grpSp>
        <p:nvGrpSpPr>
          <p:cNvPr id="29706" name="Group 46"/>
          <p:cNvGrpSpPr>
            <a:grpSpLocks/>
          </p:cNvGrpSpPr>
          <p:nvPr/>
        </p:nvGrpSpPr>
        <p:grpSpPr bwMode="auto">
          <a:xfrm>
            <a:off x="5029200" y="3627438"/>
            <a:ext cx="2108200" cy="1785937"/>
            <a:chOff x="3712" y="2285"/>
            <a:chExt cx="1328" cy="1125"/>
          </a:xfrm>
        </p:grpSpPr>
        <p:sp>
          <p:nvSpPr>
            <p:cNvPr id="29710" name="Oval 47"/>
            <p:cNvSpPr>
              <a:spLocks noChangeArrowheads="1"/>
            </p:cNvSpPr>
            <p:nvPr/>
          </p:nvSpPr>
          <p:spPr bwMode="auto">
            <a:xfrm>
              <a:off x="4038" y="228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1" name="Oval 48"/>
            <p:cNvSpPr>
              <a:spLocks noChangeArrowheads="1"/>
            </p:cNvSpPr>
            <p:nvPr/>
          </p:nvSpPr>
          <p:spPr bwMode="auto">
            <a:xfrm>
              <a:off x="4045" y="333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9712" name="AutoShape 49"/>
            <p:cNvCxnSpPr>
              <a:cxnSpLocks noChangeShapeType="1"/>
              <a:stCxn id="29710" idx="4"/>
              <a:endCxn id="29717" idx="0"/>
            </p:cNvCxnSpPr>
            <p:nvPr/>
          </p:nvCxnSpPr>
          <p:spPr bwMode="auto">
            <a:xfrm>
              <a:off x="4080" y="2362"/>
              <a:ext cx="7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9713" name="AutoShape 50"/>
            <p:cNvCxnSpPr>
              <a:cxnSpLocks noChangeShapeType="1"/>
              <a:stCxn id="29710" idx="6"/>
              <a:endCxn id="29722" idx="0"/>
            </p:cNvCxnSpPr>
            <p:nvPr/>
          </p:nvCxnSpPr>
          <p:spPr bwMode="auto">
            <a:xfrm>
              <a:off x="4121" y="2324"/>
              <a:ext cx="619" cy="4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9714" name="AutoShape 51"/>
            <p:cNvCxnSpPr>
              <a:cxnSpLocks noChangeShapeType="1"/>
              <a:stCxn id="29711" idx="6"/>
              <a:endCxn id="29724" idx="1"/>
            </p:cNvCxnSpPr>
            <p:nvPr/>
          </p:nvCxnSpPr>
          <p:spPr bwMode="auto">
            <a:xfrm flipV="1">
              <a:off x="4128" y="2962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9715" name="Group 52"/>
            <p:cNvGrpSpPr>
              <a:grpSpLocks/>
            </p:cNvGrpSpPr>
            <p:nvPr/>
          </p:nvGrpSpPr>
          <p:grpSpPr bwMode="auto">
            <a:xfrm>
              <a:off x="4692" y="2746"/>
              <a:ext cx="111" cy="216"/>
              <a:chOff x="1670" y="2765"/>
              <a:chExt cx="111" cy="216"/>
            </a:xfrm>
          </p:grpSpPr>
          <p:sp>
            <p:nvSpPr>
              <p:cNvPr id="29722" name="Line 53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3" name="Line 54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4" name="Line 55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5" name="Line 56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6" name="Line 57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7" name="Line 58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8" name="Line 59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716" name="Text Box 60"/>
            <p:cNvSpPr txBox="1">
              <a:spLocks noChangeArrowheads="1"/>
            </p:cNvSpPr>
            <p:nvPr/>
          </p:nvSpPr>
          <p:spPr bwMode="auto">
            <a:xfrm>
              <a:off x="4820" y="2544"/>
              <a:ext cx="22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  <a:p>
              <a:r>
                <a:rPr lang="en-US" b="1"/>
                <a:t>R</a:t>
              </a:r>
            </a:p>
            <a:p>
              <a:r>
                <a:rPr lang="en-US" b="1"/>
                <a:t>+</a:t>
              </a:r>
            </a:p>
          </p:txBody>
        </p:sp>
        <p:sp>
          <p:nvSpPr>
            <p:cNvPr id="29717" name="Freeform 61"/>
            <p:cNvSpPr>
              <a:spLocks/>
            </p:cNvSpPr>
            <p:nvPr/>
          </p:nvSpPr>
          <p:spPr bwMode="auto">
            <a:xfrm>
              <a:off x="4038" y="2666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29718" name="AutoShape 62"/>
            <p:cNvCxnSpPr>
              <a:cxnSpLocks noChangeShapeType="1"/>
              <a:stCxn id="29711" idx="0"/>
              <a:endCxn id="29717" idx="19"/>
            </p:cNvCxnSpPr>
            <p:nvPr/>
          </p:nvCxnSpPr>
          <p:spPr bwMode="auto">
            <a:xfrm flipH="1" flipV="1">
              <a:off x="4086" y="2954"/>
              <a:ext cx="1" cy="37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9719" name="Text Box 63"/>
            <p:cNvSpPr txBox="1">
              <a:spLocks noChangeArrowheads="1"/>
            </p:cNvSpPr>
            <p:nvPr/>
          </p:nvSpPr>
          <p:spPr bwMode="auto">
            <a:xfrm>
              <a:off x="4138" y="2684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sp>
          <p:nvSpPr>
            <p:cNvPr id="29720" name="Line 64"/>
            <p:cNvSpPr>
              <a:spLocks noChangeShapeType="1"/>
            </p:cNvSpPr>
            <p:nvPr/>
          </p:nvSpPr>
          <p:spPr bwMode="auto">
            <a:xfrm>
              <a:off x="3952" y="2616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1" name="Text Box 65"/>
            <p:cNvSpPr txBox="1">
              <a:spLocks noChangeArrowheads="1"/>
            </p:cNvSpPr>
            <p:nvPr/>
          </p:nvSpPr>
          <p:spPr bwMode="auto">
            <a:xfrm>
              <a:off x="3712" y="2625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L</a:t>
              </a:r>
            </a:p>
          </p:txBody>
        </p:sp>
      </p:grpSp>
      <p:sp>
        <p:nvSpPr>
          <p:cNvPr id="29707" name="AutoShape 66"/>
          <p:cNvSpPr>
            <a:spLocks noChangeArrowheads="1"/>
          </p:cNvSpPr>
          <p:nvPr/>
        </p:nvSpPr>
        <p:spPr bwMode="auto">
          <a:xfrm>
            <a:off x="4267200" y="4183063"/>
            <a:ext cx="784225" cy="436562"/>
          </a:xfrm>
          <a:prstGeom prst="rightArrow">
            <a:avLst>
              <a:gd name="adj1" fmla="val 50000"/>
              <a:gd name="adj2" fmla="val 44909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Text Box 67"/>
          <p:cNvSpPr txBox="1">
            <a:spLocks noChangeArrowheads="1"/>
          </p:cNvSpPr>
          <p:nvPr/>
        </p:nvSpPr>
        <p:spPr bwMode="auto">
          <a:xfrm>
            <a:off x="7175500" y="5259388"/>
            <a:ext cx="1816100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NB</a:t>
            </a:r>
            <a:r>
              <a:rPr lang="en-US"/>
              <a:t>: polarity of </a:t>
            </a:r>
            <a:r>
              <a:rPr lang="en-US" b="1"/>
              <a:t>R</a:t>
            </a:r>
          </a:p>
        </p:txBody>
      </p:sp>
      <p:graphicFrame>
        <p:nvGraphicFramePr>
          <p:cNvPr id="29698" name="Object 68"/>
          <p:cNvGraphicFramePr>
            <a:graphicFrameLocks noChangeAspect="1"/>
          </p:cNvGraphicFramePr>
          <p:nvPr>
            <p:ph sz="half" idx="2"/>
          </p:nvPr>
        </p:nvGraphicFramePr>
        <p:xfrm>
          <a:off x="7213600" y="3960813"/>
          <a:ext cx="1854200" cy="863600"/>
        </p:xfrm>
        <a:graphic>
          <a:graphicData uri="http://schemas.openxmlformats.org/presentationml/2006/ole">
            <p:oleObj spid="_x0000_s29698" name="Equation" r:id="rId3" imgW="927000" imgH="431640" progId="Equation.3">
              <p:embed/>
            </p:oleObj>
          </a:graphicData>
        </a:graphic>
      </p:graphicFrame>
      <p:sp>
        <p:nvSpPr>
          <p:cNvPr id="29709" name="Rectangle 7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600" smtClean="0"/>
              <a:t>DC Transient Response – DC Steady-State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072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3072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6424871-65EF-44BC-BBDF-E74C6C2C639F}" type="slidenum">
              <a:rPr lang="en-US" smtClean="0"/>
              <a:pPr lvl="1"/>
              <a:t>56</a:t>
            </a:fld>
            <a:endParaRPr lang="en-US" smtClean="0"/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4097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8"/>
            </a:pPr>
            <a:r>
              <a:rPr lang="en-US" sz="2800" smtClean="0"/>
              <a:t>find the initial and final current conditions at the inductor</a:t>
            </a:r>
          </a:p>
          <a:p>
            <a:pPr marL="914400" lvl="1" indent="-457200"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10mA</a:t>
            </a:r>
          </a:p>
        </p:txBody>
      </p:sp>
      <p:cxnSp>
        <p:nvCxnSpPr>
          <p:cNvPr id="30727" name="AutoShape 4"/>
          <p:cNvCxnSpPr>
            <a:cxnSpLocks noChangeShapeType="1"/>
            <a:stCxn id="30745" idx="2"/>
            <a:endCxn id="30766" idx="4"/>
          </p:cNvCxnSpPr>
          <p:nvPr/>
        </p:nvCxnSpPr>
        <p:spPr bwMode="auto">
          <a:xfrm rot="10800000">
            <a:off x="936625" y="4675188"/>
            <a:ext cx="690563" cy="6000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30728" name="Oval 5"/>
          <p:cNvSpPr>
            <a:spLocks noChangeArrowheads="1"/>
          </p:cNvSpPr>
          <p:nvPr/>
        </p:nvSpPr>
        <p:spPr bwMode="auto">
          <a:xfrm>
            <a:off x="2908300" y="35496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Oval 6"/>
          <p:cNvSpPr>
            <a:spLocks noChangeArrowheads="1"/>
          </p:cNvSpPr>
          <p:nvPr/>
        </p:nvSpPr>
        <p:spPr bwMode="auto">
          <a:xfrm>
            <a:off x="2919413" y="52133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30" name="AutoShape 7"/>
          <p:cNvCxnSpPr>
            <a:cxnSpLocks noChangeShapeType="1"/>
            <a:stCxn id="30769" idx="0"/>
            <a:endCxn id="30735" idx="2"/>
          </p:cNvCxnSpPr>
          <p:nvPr/>
        </p:nvCxnSpPr>
        <p:spPr bwMode="auto">
          <a:xfrm rot="-5400000">
            <a:off x="864394" y="3672682"/>
            <a:ext cx="501650" cy="3603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0731" name="AutoShape 8"/>
          <p:cNvCxnSpPr>
            <a:cxnSpLocks noChangeShapeType="1"/>
            <a:stCxn id="30728" idx="4"/>
            <a:endCxn id="30754" idx="0"/>
          </p:cNvCxnSpPr>
          <p:nvPr/>
        </p:nvCxnSpPr>
        <p:spPr bwMode="auto">
          <a:xfrm>
            <a:off x="2974975" y="3671888"/>
            <a:ext cx="0" cy="4492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0732" name="Group 9"/>
          <p:cNvGrpSpPr>
            <a:grpSpLocks/>
          </p:cNvGrpSpPr>
          <p:nvPr/>
        </p:nvGrpSpPr>
        <p:grpSpPr bwMode="auto">
          <a:xfrm>
            <a:off x="228600" y="3883025"/>
            <a:ext cx="971550" cy="1006475"/>
            <a:chOff x="113" y="2426"/>
            <a:chExt cx="612" cy="634"/>
          </a:xfrm>
        </p:grpSpPr>
        <p:sp>
          <p:nvSpPr>
            <p:cNvPr id="30765" name="Text Box 10"/>
            <p:cNvSpPr txBox="1">
              <a:spLocks noChangeArrowheads="1"/>
            </p:cNvSpPr>
            <p:nvPr/>
          </p:nvSpPr>
          <p:spPr bwMode="auto">
            <a:xfrm>
              <a:off x="113" y="2426"/>
              <a:ext cx="200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i</a:t>
              </a:r>
              <a:r>
                <a:rPr lang="en-US" sz="2000" b="1" baseline="-25000"/>
                <a:t>s</a:t>
              </a:r>
            </a:p>
            <a:p>
              <a:endParaRPr lang="en-US" sz="2000"/>
            </a:p>
          </p:txBody>
        </p:sp>
        <p:sp>
          <p:nvSpPr>
            <p:cNvPr id="30766" name="Oval 11"/>
            <p:cNvSpPr>
              <a:spLocks noChangeArrowheads="1"/>
            </p:cNvSpPr>
            <p:nvPr/>
          </p:nvSpPr>
          <p:spPr bwMode="auto">
            <a:xfrm>
              <a:off x="393" y="261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7" name="Text Box 12"/>
            <p:cNvSpPr txBox="1">
              <a:spLocks noChangeArrowheads="1"/>
            </p:cNvSpPr>
            <p:nvPr/>
          </p:nvSpPr>
          <p:spPr bwMode="auto">
            <a:xfrm>
              <a:off x="502" y="259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768" name="Text Box 13"/>
            <p:cNvSpPr txBox="1">
              <a:spLocks noChangeArrowheads="1"/>
            </p:cNvSpPr>
            <p:nvPr/>
          </p:nvSpPr>
          <p:spPr bwMode="auto">
            <a:xfrm>
              <a:off x="499" y="265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769" name="Text Box 14"/>
            <p:cNvSpPr txBox="1">
              <a:spLocks noChangeArrowheads="1"/>
            </p:cNvSpPr>
            <p:nvPr/>
          </p:nvSpPr>
          <p:spPr bwMode="auto">
            <a:xfrm>
              <a:off x="500" y="2565"/>
              <a:ext cx="116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endParaRPr lang="en-US"/>
            </a:p>
          </p:txBody>
        </p:sp>
        <p:sp>
          <p:nvSpPr>
            <p:cNvPr id="30770" name="Text Box 15"/>
            <p:cNvSpPr txBox="1">
              <a:spLocks noChangeArrowheads="1"/>
            </p:cNvSpPr>
            <p:nvPr/>
          </p:nvSpPr>
          <p:spPr bwMode="auto">
            <a:xfrm>
              <a:off x="503" y="265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cxnSp>
        <p:nvCxnSpPr>
          <p:cNvPr id="30733" name="AutoShape 16"/>
          <p:cNvCxnSpPr>
            <a:cxnSpLocks noChangeShapeType="1"/>
            <a:stCxn id="30728" idx="6"/>
            <a:endCxn id="30758" idx="0"/>
          </p:cNvCxnSpPr>
          <p:nvPr/>
        </p:nvCxnSpPr>
        <p:spPr bwMode="auto">
          <a:xfrm>
            <a:off x="3040063" y="3611563"/>
            <a:ext cx="982662" cy="6699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0734" name="AutoShape 17"/>
          <p:cNvCxnSpPr>
            <a:cxnSpLocks noChangeShapeType="1"/>
            <a:stCxn id="30729" idx="6"/>
            <a:endCxn id="30760" idx="1"/>
          </p:cNvCxnSpPr>
          <p:nvPr/>
        </p:nvCxnSpPr>
        <p:spPr bwMode="auto">
          <a:xfrm flipV="1">
            <a:off x="3051175" y="4624388"/>
            <a:ext cx="985838" cy="650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30735" name="Oval 18"/>
          <p:cNvSpPr>
            <a:spLocks noChangeArrowheads="1"/>
          </p:cNvSpPr>
          <p:nvPr/>
        </p:nvSpPr>
        <p:spPr bwMode="auto">
          <a:xfrm>
            <a:off x="1295400" y="354012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Oval 19"/>
          <p:cNvSpPr>
            <a:spLocks noChangeArrowheads="1"/>
          </p:cNvSpPr>
          <p:nvPr/>
        </p:nvSpPr>
        <p:spPr bwMode="auto">
          <a:xfrm>
            <a:off x="1828800" y="35544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37" name="AutoShape 20"/>
          <p:cNvCxnSpPr>
            <a:cxnSpLocks noChangeShapeType="1"/>
            <a:stCxn id="30728" idx="2"/>
            <a:endCxn id="30736" idx="6"/>
          </p:cNvCxnSpPr>
          <p:nvPr/>
        </p:nvCxnSpPr>
        <p:spPr bwMode="auto">
          <a:xfrm flipH="1">
            <a:off x="1960563" y="3611563"/>
            <a:ext cx="947737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0738" name="Arc 21"/>
          <p:cNvSpPr>
            <a:spLocks/>
          </p:cNvSpPr>
          <p:nvPr/>
        </p:nvSpPr>
        <p:spPr bwMode="auto">
          <a:xfrm>
            <a:off x="1400175" y="3352800"/>
            <a:ext cx="249238" cy="498475"/>
          </a:xfrm>
          <a:custGeom>
            <a:avLst/>
            <a:gdLst>
              <a:gd name="T0" fmla="*/ 243058010 w 21600"/>
              <a:gd name="T1" fmla="*/ 0 h 33363"/>
              <a:gd name="T2" fmla="*/ 243431313 w 21600"/>
              <a:gd name="T3" fmla="*/ 1662561964 h 33363"/>
              <a:gd name="T4" fmla="*/ 0 w 21600"/>
              <a:gd name="T5" fmla="*/ 831702675 h 33363"/>
              <a:gd name="T6" fmla="*/ 0 60000 65536"/>
              <a:gd name="T7" fmla="*/ 0 60000 65536"/>
              <a:gd name="T8" fmla="*/ 0 60000 65536"/>
              <a:gd name="T9" fmla="*/ 0 w 21600"/>
              <a:gd name="T10" fmla="*/ 0 h 33363"/>
              <a:gd name="T11" fmla="*/ 21600 w 21600"/>
              <a:gd name="T12" fmla="*/ 33363 h 33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3" fill="none" extrusionOk="0">
                <a:moveTo>
                  <a:pt x="13711" y="-1"/>
                </a:moveTo>
                <a:cubicBezTo>
                  <a:pt x="18705" y="4102"/>
                  <a:pt x="21600" y="10226"/>
                  <a:pt x="21600" y="16690"/>
                </a:cubicBezTo>
                <a:cubicBezTo>
                  <a:pt x="21600" y="23144"/>
                  <a:pt x="18713" y="29259"/>
                  <a:pt x="13732" y="33363"/>
                </a:cubicBezTo>
              </a:path>
              <a:path w="21600" h="33363" stroke="0" extrusionOk="0">
                <a:moveTo>
                  <a:pt x="13711" y="-1"/>
                </a:moveTo>
                <a:cubicBezTo>
                  <a:pt x="18705" y="4102"/>
                  <a:pt x="21600" y="10226"/>
                  <a:pt x="21600" y="16690"/>
                </a:cubicBezTo>
                <a:cubicBezTo>
                  <a:pt x="21600" y="23144"/>
                  <a:pt x="18713" y="29259"/>
                  <a:pt x="13732" y="33363"/>
                </a:cubicBezTo>
                <a:lnTo>
                  <a:pt x="0" y="1669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Text Box 22"/>
          <p:cNvSpPr txBox="1">
            <a:spLocks noChangeArrowheads="1"/>
          </p:cNvSpPr>
          <p:nvPr/>
        </p:nvSpPr>
        <p:spPr bwMode="auto">
          <a:xfrm>
            <a:off x="993775" y="3586163"/>
            <a:ext cx="5588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t = 0</a:t>
            </a:r>
          </a:p>
        </p:txBody>
      </p:sp>
      <p:grpSp>
        <p:nvGrpSpPr>
          <p:cNvPr id="30740" name="Group 23"/>
          <p:cNvGrpSpPr>
            <a:grpSpLocks/>
          </p:cNvGrpSpPr>
          <p:nvPr/>
        </p:nvGrpSpPr>
        <p:grpSpPr bwMode="auto">
          <a:xfrm>
            <a:off x="3946525" y="4281488"/>
            <a:ext cx="176213" cy="342900"/>
            <a:chOff x="1670" y="2765"/>
            <a:chExt cx="111" cy="216"/>
          </a:xfrm>
        </p:grpSpPr>
        <p:sp>
          <p:nvSpPr>
            <p:cNvPr id="30758" name="Line 24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Line 25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0" name="Line 26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Line 27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2" name="Line 28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Line 29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4" name="Line 30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41" name="Text Box 31"/>
          <p:cNvSpPr txBox="1">
            <a:spLocks noChangeArrowheads="1"/>
          </p:cNvSpPr>
          <p:nvPr/>
        </p:nvSpPr>
        <p:spPr bwMode="auto">
          <a:xfrm>
            <a:off x="4149725" y="4243388"/>
            <a:ext cx="3492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R</a:t>
            </a:r>
          </a:p>
        </p:txBody>
      </p:sp>
      <p:sp>
        <p:nvSpPr>
          <p:cNvPr id="30742" name="Line 32"/>
          <p:cNvSpPr>
            <a:spLocks noChangeShapeType="1"/>
          </p:cNvSpPr>
          <p:nvPr/>
        </p:nvSpPr>
        <p:spPr bwMode="auto">
          <a:xfrm flipV="1">
            <a:off x="935038" y="4270375"/>
            <a:ext cx="0" cy="315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743" name="Oval 33"/>
          <p:cNvSpPr>
            <a:spLocks noChangeArrowheads="1"/>
          </p:cNvSpPr>
          <p:nvPr/>
        </p:nvSpPr>
        <p:spPr bwMode="auto">
          <a:xfrm>
            <a:off x="1628775" y="395287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44" name="AutoShape 34"/>
          <p:cNvCxnSpPr>
            <a:cxnSpLocks noChangeShapeType="1"/>
            <a:stCxn id="30729" idx="0"/>
            <a:endCxn id="30755" idx="4"/>
          </p:cNvCxnSpPr>
          <p:nvPr/>
        </p:nvCxnSpPr>
        <p:spPr bwMode="auto">
          <a:xfrm flipH="1" flipV="1">
            <a:off x="2974975" y="4684713"/>
            <a:ext cx="11113" cy="5286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0745" name="Oval 35"/>
          <p:cNvSpPr>
            <a:spLocks noChangeArrowheads="1"/>
          </p:cNvSpPr>
          <p:nvPr/>
        </p:nvSpPr>
        <p:spPr bwMode="auto">
          <a:xfrm>
            <a:off x="1627188" y="52133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46" name="AutoShape 36"/>
          <p:cNvCxnSpPr>
            <a:cxnSpLocks noChangeShapeType="1"/>
            <a:stCxn id="30745" idx="6"/>
            <a:endCxn id="30729" idx="2"/>
          </p:cNvCxnSpPr>
          <p:nvPr/>
        </p:nvCxnSpPr>
        <p:spPr bwMode="auto">
          <a:xfrm>
            <a:off x="1758950" y="5275263"/>
            <a:ext cx="116046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0747" name="AutoShape 37"/>
          <p:cNvCxnSpPr>
            <a:cxnSpLocks noChangeShapeType="1"/>
            <a:stCxn id="30745" idx="0"/>
            <a:endCxn id="30743" idx="4"/>
          </p:cNvCxnSpPr>
          <p:nvPr/>
        </p:nvCxnSpPr>
        <p:spPr bwMode="auto">
          <a:xfrm flipV="1">
            <a:off x="1693863" y="4075113"/>
            <a:ext cx="1587" cy="11382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0748" name="AutoShape 38"/>
          <p:cNvCxnSpPr>
            <a:cxnSpLocks noChangeShapeType="1"/>
            <a:stCxn id="30743" idx="1"/>
            <a:endCxn id="30735" idx="6"/>
          </p:cNvCxnSpPr>
          <p:nvPr/>
        </p:nvCxnSpPr>
        <p:spPr bwMode="auto">
          <a:xfrm flipH="1" flipV="1">
            <a:off x="1427163" y="3602038"/>
            <a:ext cx="220662" cy="3683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0749" name="Text Box 39"/>
          <p:cNvSpPr txBox="1">
            <a:spLocks noChangeArrowheads="1"/>
          </p:cNvSpPr>
          <p:nvPr/>
        </p:nvSpPr>
        <p:spPr bwMode="auto">
          <a:xfrm>
            <a:off x="3067050" y="4183063"/>
            <a:ext cx="3365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L</a:t>
            </a:r>
          </a:p>
        </p:txBody>
      </p:sp>
      <p:sp>
        <p:nvSpPr>
          <p:cNvPr id="30750" name="Line 40"/>
          <p:cNvSpPr>
            <a:spLocks noChangeShapeType="1"/>
          </p:cNvSpPr>
          <p:nvPr/>
        </p:nvSpPr>
        <p:spPr bwMode="auto">
          <a:xfrm>
            <a:off x="2771775" y="407511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751" name="Text Box 41"/>
          <p:cNvSpPr txBox="1">
            <a:spLocks noChangeArrowheads="1"/>
          </p:cNvSpPr>
          <p:nvPr/>
        </p:nvSpPr>
        <p:spPr bwMode="auto">
          <a:xfrm>
            <a:off x="2390775" y="4089400"/>
            <a:ext cx="341313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L</a:t>
            </a:r>
          </a:p>
        </p:txBody>
      </p:sp>
      <p:sp>
        <p:nvSpPr>
          <p:cNvPr id="30752" name="Text Box 42"/>
          <p:cNvSpPr txBox="1">
            <a:spLocks noChangeArrowheads="1"/>
          </p:cNvSpPr>
          <p:nvPr/>
        </p:nvSpPr>
        <p:spPr bwMode="auto">
          <a:xfrm>
            <a:off x="4498975" y="2324100"/>
            <a:ext cx="4264025" cy="1203325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/>
              <a:t>Initial conditions – assume the current across the inductor is in steady-state.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Throw the switch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Final conditions </a:t>
            </a:r>
          </a:p>
        </p:txBody>
      </p:sp>
      <p:sp>
        <p:nvSpPr>
          <p:cNvPr id="30753" name="Text Box 43"/>
          <p:cNvSpPr txBox="1">
            <a:spLocks noChangeArrowheads="1"/>
          </p:cNvSpPr>
          <p:nvPr/>
        </p:nvSpPr>
        <p:spPr bwMode="auto">
          <a:xfrm>
            <a:off x="2390775" y="5707063"/>
            <a:ext cx="5456238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in DC steady state inductors act like </a:t>
            </a:r>
            <a:r>
              <a:rPr lang="en-US" b="1"/>
              <a:t>short circuits</a:t>
            </a:r>
          </a:p>
        </p:txBody>
      </p:sp>
      <p:sp>
        <p:nvSpPr>
          <p:cNvPr id="30754" name="Oval 44"/>
          <p:cNvSpPr>
            <a:spLocks noChangeArrowheads="1"/>
          </p:cNvSpPr>
          <p:nvPr/>
        </p:nvSpPr>
        <p:spPr bwMode="auto">
          <a:xfrm>
            <a:off x="2908300" y="412115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5" name="Oval 45"/>
          <p:cNvSpPr>
            <a:spLocks noChangeArrowheads="1"/>
          </p:cNvSpPr>
          <p:nvPr/>
        </p:nvSpPr>
        <p:spPr bwMode="auto">
          <a:xfrm>
            <a:off x="2908300" y="456247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56" name="AutoShape 46"/>
          <p:cNvCxnSpPr>
            <a:cxnSpLocks noChangeShapeType="1"/>
            <a:stCxn id="30755" idx="0"/>
            <a:endCxn id="30754" idx="4"/>
          </p:cNvCxnSpPr>
          <p:nvPr/>
        </p:nvCxnSpPr>
        <p:spPr bwMode="auto">
          <a:xfrm flipV="1">
            <a:off x="2974975" y="4243388"/>
            <a:ext cx="0" cy="3190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aphicFrame>
        <p:nvGraphicFramePr>
          <p:cNvPr id="30722" name="Object 47"/>
          <p:cNvGraphicFramePr>
            <a:graphicFrameLocks noChangeAspect="1"/>
          </p:cNvGraphicFramePr>
          <p:nvPr>
            <p:ph sz="half" idx="2"/>
          </p:nvPr>
        </p:nvGraphicFramePr>
        <p:xfrm>
          <a:off x="5181600" y="4183063"/>
          <a:ext cx="2133600" cy="661987"/>
        </p:xfrm>
        <a:graphic>
          <a:graphicData uri="http://schemas.openxmlformats.org/presentationml/2006/ole">
            <p:oleObj spid="_x0000_s30722" name="Equation" r:id="rId3" imgW="698400" imgH="215640" progId="Equation.3">
              <p:embed/>
            </p:oleObj>
          </a:graphicData>
        </a:graphic>
      </p:graphicFrame>
      <p:sp>
        <p:nvSpPr>
          <p:cNvPr id="30757" name="Rectangle 4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600" smtClean="0"/>
              <a:t>DC Transient Response – DC Steady-State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01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901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E81DE13-E613-46EF-8B65-BDD02A1536FF}" type="slidenum">
              <a:rPr lang="en-US" smtClean="0"/>
              <a:pPr lvl="1"/>
              <a:t>57</a:t>
            </a:fld>
            <a:endParaRPr lang="en-US" smtClean="0"/>
          </a:p>
        </p:txBody>
      </p:sp>
      <p:sp>
        <p:nvSpPr>
          <p:cNvPr id="901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 Transient Response</a:t>
            </a:r>
          </a:p>
        </p:txBody>
      </p:sp>
      <p:sp>
        <p:nvSpPr>
          <p:cNvPr id="901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49149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u="sng" smtClean="0"/>
              <a:t>Solving 1</a:t>
            </a:r>
            <a:r>
              <a:rPr lang="en-US" sz="2400" b="1" u="sng" baseline="30000" smtClean="0"/>
              <a:t>st</a:t>
            </a:r>
            <a:r>
              <a:rPr lang="en-US" sz="2400" b="1" u="sng" smtClean="0"/>
              <a:t> order transient response</a:t>
            </a:r>
            <a:r>
              <a:rPr lang="en-US" sz="2400" smtClean="0"/>
              <a:t>: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/>
              <a:t>Solve the </a:t>
            </a:r>
            <a:r>
              <a:rPr lang="en-US" sz="2000" b="1" smtClean="0"/>
              <a:t>DC steady-state</a:t>
            </a:r>
            <a:r>
              <a:rPr lang="en-US" sz="2000" smtClean="0"/>
              <a:t> circuit: 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/>
              <a:t>Initial condition</a:t>
            </a:r>
            <a:r>
              <a:rPr lang="en-US" sz="1800" b="1" smtClean="0"/>
              <a:t> x(0</a:t>
            </a:r>
            <a:r>
              <a:rPr lang="en-US" sz="1800" b="1" baseline="30000" smtClean="0"/>
              <a:t>–</a:t>
            </a:r>
            <a:r>
              <a:rPr lang="en-US" sz="1800" b="1" smtClean="0"/>
              <a:t>)</a:t>
            </a:r>
            <a:r>
              <a:rPr lang="en-US" sz="1800" smtClean="0"/>
              <a:t>: before switching (on/off)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/>
              <a:t>Final condition</a:t>
            </a:r>
            <a:r>
              <a:rPr lang="en-US" sz="1800" b="1" smtClean="0"/>
              <a:t> x(</a:t>
            </a:r>
            <a:r>
              <a:rPr lang="en-US" sz="1800" b="1" smtClean="0">
                <a:cs typeface="Times New Roman" pitchFamily="18" charset="0"/>
              </a:rPr>
              <a:t>∞</a:t>
            </a:r>
            <a:r>
              <a:rPr lang="en-US" sz="1800" b="1" smtClean="0"/>
              <a:t>)</a:t>
            </a:r>
            <a:r>
              <a:rPr lang="en-US" sz="1800" smtClean="0"/>
              <a:t>: After any transients have died out (t </a:t>
            </a:r>
            <a:r>
              <a:rPr lang="en-US" sz="1800" smtClean="0">
                <a:cs typeface="Times New Roman" pitchFamily="18" charset="0"/>
              </a:rPr>
              <a:t>→ ∞)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>
                <a:cs typeface="Times New Roman" pitchFamily="18" charset="0"/>
              </a:rPr>
              <a:t>Identify </a:t>
            </a:r>
            <a:r>
              <a:rPr lang="en-US" sz="2000" b="1" smtClean="0"/>
              <a:t>x(0</a:t>
            </a:r>
            <a:r>
              <a:rPr lang="en-US" sz="2000" b="1" baseline="30000" smtClean="0"/>
              <a:t>+</a:t>
            </a:r>
            <a:r>
              <a:rPr lang="en-US" sz="2000" b="1" smtClean="0"/>
              <a:t>):</a:t>
            </a:r>
            <a:r>
              <a:rPr lang="en-US" sz="2000" smtClean="0">
                <a:cs typeface="Times New Roman" pitchFamily="18" charset="0"/>
              </a:rPr>
              <a:t> the circuit </a:t>
            </a:r>
            <a:r>
              <a:rPr lang="en-US" sz="2000" b="1" smtClean="0">
                <a:cs typeface="Times New Roman" pitchFamily="18" charset="0"/>
              </a:rPr>
              <a:t>initial conditions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>
                <a:cs typeface="Times New Roman" pitchFamily="18" charset="0"/>
              </a:rPr>
              <a:t>Capacitors: </a:t>
            </a:r>
            <a:r>
              <a:rPr lang="en-US" sz="1800" b="1" smtClean="0">
                <a:cs typeface="Times New Roman" pitchFamily="18" charset="0"/>
              </a:rPr>
              <a:t>v</a:t>
            </a:r>
            <a:r>
              <a:rPr lang="en-US" sz="1800" b="1" baseline="-25000" smtClean="0">
                <a:cs typeface="Times New Roman" pitchFamily="18" charset="0"/>
              </a:rPr>
              <a:t>C</a:t>
            </a:r>
            <a:r>
              <a:rPr lang="en-US" sz="1800" b="1" smtClean="0">
                <a:cs typeface="Times New Roman" pitchFamily="18" charset="0"/>
              </a:rPr>
              <a:t>(0</a:t>
            </a:r>
            <a:r>
              <a:rPr lang="en-US" sz="1800" b="1" baseline="30000" smtClean="0">
                <a:cs typeface="Times New Roman" pitchFamily="18" charset="0"/>
              </a:rPr>
              <a:t>+</a:t>
            </a:r>
            <a:r>
              <a:rPr lang="en-US" sz="1800" b="1" smtClean="0">
                <a:cs typeface="Times New Roman" pitchFamily="18" charset="0"/>
              </a:rPr>
              <a:t>)</a:t>
            </a:r>
            <a:r>
              <a:rPr lang="en-US" sz="1800" smtClean="0">
                <a:cs typeface="Times New Roman" pitchFamily="18" charset="0"/>
              </a:rPr>
              <a:t> = </a:t>
            </a:r>
            <a:r>
              <a:rPr lang="en-US" sz="1800" b="1" smtClean="0">
                <a:cs typeface="Times New Roman" pitchFamily="18" charset="0"/>
              </a:rPr>
              <a:t>v</a:t>
            </a:r>
            <a:r>
              <a:rPr lang="en-US" sz="1800" b="1" baseline="-25000" smtClean="0">
                <a:cs typeface="Times New Roman" pitchFamily="18" charset="0"/>
              </a:rPr>
              <a:t>C</a:t>
            </a:r>
            <a:r>
              <a:rPr lang="en-US" sz="1800" b="1" smtClean="0">
                <a:cs typeface="Times New Roman" pitchFamily="18" charset="0"/>
              </a:rPr>
              <a:t>(0</a:t>
            </a:r>
            <a:r>
              <a:rPr lang="en-US" sz="1800" b="1" baseline="30000" smtClean="0">
                <a:cs typeface="Times New Roman" pitchFamily="18" charset="0"/>
              </a:rPr>
              <a:t>–</a:t>
            </a:r>
            <a:r>
              <a:rPr lang="en-US" sz="1800" b="1" smtClean="0">
                <a:cs typeface="Times New Roman" pitchFamily="18" charset="0"/>
              </a:rPr>
              <a:t>)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>
                <a:cs typeface="Times New Roman" pitchFamily="18" charset="0"/>
              </a:rPr>
              <a:t>Inductors: </a:t>
            </a:r>
            <a:r>
              <a:rPr lang="en-US" sz="1800" b="1" i="1" smtClean="0">
                <a:cs typeface="Times New Roman" pitchFamily="18" charset="0"/>
              </a:rPr>
              <a:t>i</a:t>
            </a:r>
            <a:r>
              <a:rPr lang="en-US" sz="1800" b="1" baseline="-25000" smtClean="0">
                <a:cs typeface="Times New Roman" pitchFamily="18" charset="0"/>
              </a:rPr>
              <a:t>L</a:t>
            </a:r>
            <a:r>
              <a:rPr lang="en-US" sz="1800" b="1" smtClean="0">
                <a:cs typeface="Times New Roman" pitchFamily="18" charset="0"/>
              </a:rPr>
              <a:t>(0</a:t>
            </a:r>
            <a:r>
              <a:rPr lang="en-US" sz="1800" b="1" baseline="30000" smtClean="0">
                <a:cs typeface="Times New Roman" pitchFamily="18" charset="0"/>
              </a:rPr>
              <a:t>+</a:t>
            </a:r>
            <a:r>
              <a:rPr lang="en-US" sz="1800" b="1" smtClean="0">
                <a:cs typeface="Times New Roman" pitchFamily="18" charset="0"/>
              </a:rPr>
              <a:t>)</a:t>
            </a:r>
            <a:r>
              <a:rPr lang="en-US" sz="1800" smtClean="0">
                <a:cs typeface="Times New Roman" pitchFamily="18" charset="0"/>
              </a:rPr>
              <a:t> = </a:t>
            </a:r>
            <a:r>
              <a:rPr lang="en-US" sz="1800" b="1" i="1" smtClean="0">
                <a:cs typeface="Times New Roman" pitchFamily="18" charset="0"/>
              </a:rPr>
              <a:t>i</a:t>
            </a:r>
            <a:r>
              <a:rPr lang="en-US" sz="1800" b="1" baseline="-25000" smtClean="0">
                <a:cs typeface="Times New Roman" pitchFamily="18" charset="0"/>
              </a:rPr>
              <a:t>L</a:t>
            </a:r>
            <a:r>
              <a:rPr lang="en-US" sz="1800" b="1" smtClean="0">
                <a:cs typeface="Times New Roman" pitchFamily="18" charset="0"/>
              </a:rPr>
              <a:t>(0</a:t>
            </a:r>
            <a:r>
              <a:rPr lang="en-US" sz="1800" b="1" baseline="30000" smtClean="0">
                <a:cs typeface="Times New Roman" pitchFamily="18" charset="0"/>
              </a:rPr>
              <a:t>–</a:t>
            </a:r>
            <a:r>
              <a:rPr lang="en-US" sz="1800" b="1" smtClean="0">
                <a:cs typeface="Times New Roman" pitchFamily="18" charset="0"/>
              </a:rPr>
              <a:t>)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>
                <a:cs typeface="Times New Roman" pitchFamily="18" charset="0"/>
              </a:rPr>
              <a:t>Write </a:t>
            </a:r>
            <a:r>
              <a:rPr lang="en-US" sz="2000" b="1" smtClean="0">
                <a:cs typeface="Times New Roman" pitchFamily="18" charset="0"/>
              </a:rPr>
              <a:t>a differential equation</a:t>
            </a:r>
            <a:r>
              <a:rPr lang="en-US" sz="2000" smtClean="0">
                <a:cs typeface="Times New Roman" pitchFamily="18" charset="0"/>
              </a:rPr>
              <a:t> for the circuit at time </a:t>
            </a:r>
            <a:r>
              <a:rPr lang="en-US" sz="2000" smtClean="0"/>
              <a:t>t = 0</a:t>
            </a:r>
            <a:r>
              <a:rPr lang="en-US" sz="2000" baseline="30000" smtClean="0"/>
              <a:t>+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>
                <a:cs typeface="Times New Roman" pitchFamily="18" charset="0"/>
              </a:rPr>
              <a:t>Reduce the circuit to its </a:t>
            </a:r>
            <a:r>
              <a:rPr lang="en-US" sz="1800" b="1" smtClean="0">
                <a:cs typeface="Times New Roman" pitchFamily="18" charset="0"/>
              </a:rPr>
              <a:t>Thévenin or Norton equivalent</a:t>
            </a:r>
          </a:p>
          <a:p>
            <a:pPr marL="1752600" lvl="3" indent="-3810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600" smtClean="0">
                <a:cs typeface="Times New Roman" pitchFamily="18" charset="0"/>
              </a:rPr>
              <a:t>The energy storage element (capacitor or inductor) is the load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/>
              <a:t>The differential equation will be either in terms of </a:t>
            </a:r>
            <a:r>
              <a:rPr lang="en-US" sz="1800" b="1" smtClean="0">
                <a:cs typeface="Times New Roman" pitchFamily="18" charset="0"/>
              </a:rPr>
              <a:t>v</a:t>
            </a:r>
            <a:r>
              <a:rPr lang="en-US" sz="1800" b="1" baseline="-25000" smtClean="0">
                <a:cs typeface="Times New Roman" pitchFamily="18" charset="0"/>
              </a:rPr>
              <a:t>C</a:t>
            </a:r>
            <a:r>
              <a:rPr lang="en-US" sz="1800" b="1" smtClean="0">
                <a:cs typeface="Times New Roman" pitchFamily="18" charset="0"/>
              </a:rPr>
              <a:t>(t) </a:t>
            </a:r>
            <a:r>
              <a:rPr lang="en-US" sz="1800" smtClean="0">
                <a:cs typeface="Times New Roman" pitchFamily="18" charset="0"/>
              </a:rPr>
              <a:t>or </a:t>
            </a:r>
            <a:r>
              <a:rPr lang="en-US" sz="1800" b="1" i="1" smtClean="0">
                <a:cs typeface="Times New Roman" pitchFamily="18" charset="0"/>
              </a:rPr>
              <a:t>i</a:t>
            </a:r>
            <a:r>
              <a:rPr lang="en-US" sz="1800" b="1" baseline="-25000" smtClean="0">
                <a:cs typeface="Times New Roman" pitchFamily="18" charset="0"/>
              </a:rPr>
              <a:t>L</a:t>
            </a:r>
            <a:r>
              <a:rPr lang="en-US" sz="1800" b="1" smtClean="0">
                <a:cs typeface="Times New Roman" pitchFamily="18" charset="0"/>
              </a:rPr>
              <a:t>(t)</a:t>
            </a:r>
            <a:r>
              <a:rPr lang="en-US" sz="1800" smtClean="0">
                <a:cs typeface="Times New Roman" pitchFamily="18" charset="0"/>
              </a:rPr>
              <a:t> 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>
                <a:cs typeface="Times New Roman" pitchFamily="18" charset="0"/>
              </a:rPr>
              <a:t>Reduce this equation to standard form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>
                <a:cs typeface="Times New Roman" pitchFamily="18" charset="0"/>
              </a:rPr>
              <a:t>Solve for the </a:t>
            </a:r>
            <a:r>
              <a:rPr lang="en-US" sz="2000" b="1" smtClean="0">
                <a:cs typeface="Times New Roman" pitchFamily="18" charset="0"/>
              </a:rPr>
              <a:t>time constant</a:t>
            </a:r>
            <a:r>
              <a:rPr lang="en-US" sz="2000" smtClean="0">
                <a:cs typeface="Times New Roman" pitchFamily="18" charset="0"/>
              </a:rPr>
              <a:t> 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>
                <a:cs typeface="Times New Roman" pitchFamily="18" charset="0"/>
              </a:rPr>
              <a:t>Capacitive circuits: </a:t>
            </a:r>
            <a:r>
              <a:rPr lang="el-GR" sz="1800" b="1" smtClean="0">
                <a:cs typeface="Times New Roman" pitchFamily="18" charset="0"/>
              </a:rPr>
              <a:t>τ</a:t>
            </a:r>
            <a:r>
              <a:rPr lang="en-US" sz="1800" b="1" smtClean="0">
                <a:cs typeface="Times New Roman" pitchFamily="18" charset="0"/>
              </a:rPr>
              <a:t> = R</a:t>
            </a:r>
            <a:r>
              <a:rPr lang="en-US" sz="1800" b="1" baseline="-25000" smtClean="0">
                <a:cs typeface="Times New Roman" pitchFamily="18" charset="0"/>
              </a:rPr>
              <a:t>T</a:t>
            </a:r>
            <a:r>
              <a:rPr lang="en-US" sz="1800" b="1" smtClean="0">
                <a:cs typeface="Times New Roman" pitchFamily="18" charset="0"/>
              </a:rPr>
              <a:t>C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>
                <a:cs typeface="Times New Roman" pitchFamily="18" charset="0"/>
              </a:rPr>
              <a:t>Inductive circuits: </a:t>
            </a:r>
            <a:r>
              <a:rPr lang="el-GR" sz="1800" b="1" smtClean="0">
                <a:cs typeface="Times New Roman" pitchFamily="18" charset="0"/>
              </a:rPr>
              <a:t>τ</a:t>
            </a:r>
            <a:r>
              <a:rPr lang="en-US" sz="1800" b="1" smtClean="0">
                <a:cs typeface="Times New Roman" pitchFamily="18" charset="0"/>
              </a:rPr>
              <a:t> = L/R</a:t>
            </a:r>
            <a:r>
              <a:rPr lang="en-US" sz="1800" b="1" baseline="-25000" smtClean="0">
                <a:cs typeface="Times New Roman" pitchFamily="18" charset="0"/>
              </a:rPr>
              <a:t>T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>
                <a:cs typeface="Times New Roman" pitchFamily="18" charset="0"/>
              </a:rPr>
              <a:t>Write the </a:t>
            </a:r>
            <a:r>
              <a:rPr lang="en-US" sz="2000" b="1" smtClean="0">
                <a:cs typeface="Times New Roman" pitchFamily="18" charset="0"/>
              </a:rPr>
              <a:t>complete response</a:t>
            </a:r>
            <a:r>
              <a:rPr lang="en-US" sz="2000" smtClean="0">
                <a:cs typeface="Times New Roman" pitchFamily="18" charset="0"/>
              </a:rPr>
              <a:t> in the form: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b="1" smtClean="0">
                <a:cs typeface="Times New Roman" pitchFamily="18" charset="0"/>
              </a:rPr>
              <a:t>x(t) = x(∞) + [x(0) - x(∞)]e</a:t>
            </a:r>
            <a:r>
              <a:rPr lang="en-US" sz="1800" b="1" baseline="30000" smtClean="0">
                <a:cs typeface="Times New Roman" pitchFamily="18" charset="0"/>
              </a:rPr>
              <a:t>-t/</a:t>
            </a:r>
            <a:r>
              <a:rPr lang="el-GR" sz="1800" b="1" baseline="30000" smtClean="0">
                <a:cs typeface="Times New Roman" pitchFamily="18" charset="0"/>
              </a:rPr>
              <a:t>τ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113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9114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A2AD0B9-CA9A-4A4A-A943-3065DC712D95}" type="slidenum">
              <a:rPr lang="en-US" smtClean="0"/>
              <a:pPr lvl="1"/>
              <a:t>58</a:t>
            </a:fld>
            <a:endParaRPr lang="en-US" smtClean="0"/>
          </a:p>
        </p:txBody>
      </p:sp>
      <p:sp>
        <p:nvSpPr>
          <p:cNvPr id="911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 Transient Response</a:t>
            </a:r>
          </a:p>
        </p:txBody>
      </p:sp>
      <p:sp>
        <p:nvSpPr>
          <p:cNvPr id="911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9"/>
            </a:pPr>
            <a:r>
              <a:rPr lang="en-US" sz="2400" smtClean="0"/>
              <a:t>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marL="914400" lvl="1" indent="-457200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</a:t>
            </a:r>
            <a:r>
              <a:rPr lang="en-US" sz="2000" b="1" smtClean="0">
                <a:cs typeface="Times New Roman" pitchFamily="18" charset="0"/>
              </a:rPr>
              <a:t> v</a:t>
            </a:r>
            <a:r>
              <a:rPr lang="en-US" sz="2000" b="1" baseline="-25000" smtClean="0">
                <a:cs typeface="Times New Roman" pitchFamily="18" charset="0"/>
              </a:rPr>
              <a:t>C</a:t>
            </a:r>
            <a:r>
              <a:rPr lang="en-US" sz="2000" b="1" smtClean="0">
                <a:cs typeface="Times New Roman" pitchFamily="18" charset="0"/>
              </a:rPr>
              <a:t>(0</a:t>
            </a:r>
            <a:r>
              <a:rPr lang="en-US" sz="2000" b="1" baseline="30000" smtClean="0">
                <a:cs typeface="Times New Roman" pitchFamily="18" charset="0"/>
              </a:rPr>
              <a:t>–</a:t>
            </a:r>
            <a:r>
              <a:rPr lang="en-US" sz="2000" b="1" smtClean="0">
                <a:cs typeface="Times New Roman" pitchFamily="18" charset="0"/>
              </a:rPr>
              <a:t>) </a:t>
            </a:r>
            <a:r>
              <a:rPr lang="en-US" sz="2000" smtClean="0">
                <a:cs typeface="Times New Roman" pitchFamily="18" charset="0"/>
              </a:rPr>
              <a:t>= 5V,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smtClean="0">
                <a:cs typeface="Times New Roman" pitchFamily="18" charset="0"/>
              </a:rPr>
              <a:t> = 1000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470uF</a:t>
            </a:r>
          </a:p>
        </p:txBody>
      </p:sp>
      <p:grpSp>
        <p:nvGrpSpPr>
          <p:cNvPr id="91143" name="Group 4"/>
          <p:cNvGrpSpPr>
            <a:grpSpLocks/>
          </p:cNvGrpSpPr>
          <p:nvPr/>
        </p:nvGrpSpPr>
        <p:grpSpPr bwMode="auto">
          <a:xfrm>
            <a:off x="96838" y="2752725"/>
            <a:ext cx="3914775" cy="1668463"/>
            <a:chOff x="61" y="1734"/>
            <a:chExt cx="2466" cy="1051"/>
          </a:xfrm>
        </p:grpSpPr>
        <p:sp>
          <p:nvSpPr>
            <p:cNvPr id="91144" name="Text Box 5"/>
            <p:cNvSpPr txBox="1">
              <a:spLocks noChangeArrowheads="1"/>
            </p:cNvSpPr>
            <p:nvPr/>
          </p:nvSpPr>
          <p:spPr bwMode="auto">
            <a:xfrm>
              <a:off x="1393" y="1734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</a:p>
          </p:txBody>
        </p:sp>
        <p:grpSp>
          <p:nvGrpSpPr>
            <p:cNvPr id="91145" name="Group 6"/>
            <p:cNvGrpSpPr>
              <a:grpSpLocks/>
            </p:cNvGrpSpPr>
            <p:nvPr/>
          </p:nvGrpSpPr>
          <p:grpSpPr bwMode="auto">
            <a:xfrm>
              <a:off x="61" y="1860"/>
              <a:ext cx="2079" cy="925"/>
              <a:chOff x="61" y="1860"/>
              <a:chExt cx="2079" cy="925"/>
            </a:xfrm>
          </p:grpSpPr>
          <p:cxnSp>
            <p:nvCxnSpPr>
              <p:cNvPr id="91147" name="AutoShape 7"/>
              <p:cNvCxnSpPr>
                <a:cxnSpLocks noChangeShapeType="1"/>
                <a:stCxn id="91168" idx="1"/>
                <a:endCxn id="91163" idx="4"/>
              </p:cNvCxnSpPr>
              <p:nvPr/>
            </p:nvCxnSpPr>
            <p:spPr bwMode="auto">
              <a:xfrm rot="5400000">
                <a:off x="1199" y="1803"/>
                <a:ext cx="124" cy="1471"/>
              </a:xfrm>
              <a:prstGeom prst="bentConnector3">
                <a:avLst>
                  <a:gd name="adj1" fmla="val 32419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91148" name="Group 8"/>
              <p:cNvGrpSpPr>
                <a:grpSpLocks/>
              </p:cNvGrpSpPr>
              <p:nvPr/>
            </p:nvGrpSpPr>
            <p:grpSpPr bwMode="auto">
              <a:xfrm rot="5400000" flipH="1" flipV="1">
                <a:off x="1467" y="1882"/>
                <a:ext cx="112" cy="287"/>
                <a:chOff x="3450" y="2313"/>
                <a:chExt cx="111" cy="216"/>
              </a:xfrm>
            </p:grpSpPr>
            <p:sp>
              <p:nvSpPr>
                <p:cNvPr id="91170" name="Line 9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71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72" name="Line 11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73" name="Line 12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7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75" name="Line 14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76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91149" name="AutoShape 16"/>
              <p:cNvCxnSpPr>
                <a:cxnSpLocks noChangeShapeType="1"/>
                <a:stCxn id="91169" idx="1"/>
                <a:endCxn id="91172" idx="1"/>
              </p:cNvCxnSpPr>
              <p:nvPr/>
            </p:nvCxnSpPr>
            <p:spPr bwMode="auto">
              <a:xfrm rot="5400000" flipH="1">
                <a:off x="1653" y="2037"/>
                <a:ext cx="355" cy="330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91150" name="AutoShape 17"/>
              <p:cNvCxnSpPr>
                <a:cxnSpLocks noChangeShapeType="1"/>
                <a:stCxn id="91166" idx="0"/>
                <a:endCxn id="91154" idx="2"/>
              </p:cNvCxnSpPr>
              <p:nvPr/>
            </p:nvCxnSpPr>
            <p:spPr bwMode="auto">
              <a:xfrm rot="-5400000">
                <a:off x="531" y="2021"/>
                <a:ext cx="214" cy="226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91151" name="Group 18"/>
              <p:cNvGrpSpPr>
                <a:grpSpLocks/>
              </p:cNvGrpSpPr>
              <p:nvPr/>
            </p:nvGrpSpPr>
            <p:grpSpPr bwMode="auto">
              <a:xfrm>
                <a:off x="1852" y="2379"/>
                <a:ext cx="288" cy="97"/>
                <a:chOff x="2291" y="2742"/>
                <a:chExt cx="288" cy="97"/>
              </a:xfrm>
            </p:grpSpPr>
            <p:sp>
              <p:nvSpPr>
                <p:cNvPr id="91168" name="Freeform 19"/>
                <p:cNvSpPr>
                  <a:spLocks/>
                </p:cNvSpPr>
                <p:nvPr/>
              </p:nvSpPr>
              <p:spPr bwMode="auto">
                <a:xfrm flipV="1">
                  <a:off x="2291" y="2838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169" name="Freeform 20"/>
                <p:cNvSpPr>
                  <a:spLocks/>
                </p:cNvSpPr>
                <p:nvPr/>
              </p:nvSpPr>
              <p:spPr bwMode="auto">
                <a:xfrm>
                  <a:off x="2291" y="2742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1152" name="Text Box 21"/>
              <p:cNvSpPr txBox="1">
                <a:spLocks noChangeArrowheads="1"/>
              </p:cNvSpPr>
              <p:nvPr/>
            </p:nvSpPr>
            <p:spPr bwMode="auto">
              <a:xfrm>
                <a:off x="1632" y="2304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C</a:t>
                </a:r>
              </a:p>
            </p:txBody>
          </p:sp>
          <p:grpSp>
            <p:nvGrpSpPr>
              <p:cNvPr id="91153" name="Group 22"/>
              <p:cNvGrpSpPr>
                <a:grpSpLocks/>
              </p:cNvGrpSpPr>
              <p:nvPr/>
            </p:nvGrpSpPr>
            <p:grpSpPr bwMode="auto">
              <a:xfrm>
                <a:off x="61" y="2102"/>
                <a:ext cx="630" cy="634"/>
                <a:chOff x="95" y="2426"/>
                <a:chExt cx="630" cy="634"/>
              </a:xfrm>
            </p:grpSpPr>
            <p:sp>
              <p:nvSpPr>
                <p:cNvPr id="91162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5" y="2426"/>
                  <a:ext cx="236" cy="63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2000" b="1" i="1"/>
                </a:p>
                <a:p>
                  <a:r>
                    <a:rPr lang="en-US" sz="2000" b="1"/>
                    <a:t>v</a:t>
                  </a:r>
                  <a:r>
                    <a:rPr lang="en-US" sz="2000" b="1" baseline="-25000"/>
                    <a:t>s</a:t>
                  </a:r>
                </a:p>
                <a:p>
                  <a:endParaRPr lang="en-US" sz="2000"/>
                </a:p>
              </p:txBody>
            </p:sp>
            <p:sp>
              <p:nvSpPr>
                <p:cNvPr id="91163" name="Oval 24"/>
                <p:cNvSpPr>
                  <a:spLocks noChangeArrowheads="1"/>
                </p:cNvSpPr>
                <p:nvPr/>
              </p:nvSpPr>
              <p:spPr bwMode="auto">
                <a:xfrm>
                  <a:off x="393" y="2615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164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502" y="2597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1165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99" y="2659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1166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60" y="2565"/>
                  <a:ext cx="197" cy="40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+</a:t>
                  </a:r>
                </a:p>
                <a:p>
                  <a:r>
                    <a:rPr lang="en-US"/>
                    <a:t>–</a:t>
                  </a:r>
                </a:p>
              </p:txBody>
            </p:sp>
            <p:sp>
              <p:nvSpPr>
                <p:cNvPr id="91167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503" y="2652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91154" name="Oval 29"/>
              <p:cNvSpPr>
                <a:spLocks noChangeArrowheads="1"/>
              </p:cNvSpPr>
              <p:nvPr/>
            </p:nvSpPr>
            <p:spPr bwMode="auto">
              <a:xfrm>
                <a:off x="751" y="1988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155" name="Oval 30"/>
              <p:cNvSpPr>
                <a:spLocks noChangeArrowheads="1"/>
              </p:cNvSpPr>
              <p:nvPr/>
            </p:nvSpPr>
            <p:spPr bwMode="auto">
              <a:xfrm>
                <a:off x="1087" y="1997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91156" name="AutoShape 31"/>
              <p:cNvCxnSpPr>
                <a:cxnSpLocks noChangeShapeType="1"/>
                <a:stCxn id="91170" idx="0"/>
                <a:endCxn id="91155" idx="6"/>
              </p:cNvCxnSpPr>
              <p:nvPr/>
            </p:nvCxnSpPr>
            <p:spPr bwMode="auto">
              <a:xfrm flipH="1">
                <a:off x="1170" y="2034"/>
                <a:ext cx="209" cy="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91157" name="Line 32"/>
              <p:cNvSpPr>
                <a:spLocks noChangeShapeType="1"/>
              </p:cNvSpPr>
              <p:nvPr/>
            </p:nvSpPr>
            <p:spPr bwMode="auto">
              <a:xfrm flipV="1">
                <a:off x="834" y="1860"/>
                <a:ext cx="253" cy="1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58" name="Arc 33"/>
              <p:cNvSpPr>
                <a:spLocks/>
              </p:cNvSpPr>
              <p:nvPr/>
            </p:nvSpPr>
            <p:spPr bwMode="auto">
              <a:xfrm>
                <a:off x="882" y="1897"/>
                <a:ext cx="157" cy="20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159" name="Text Box 34"/>
              <p:cNvSpPr txBox="1">
                <a:spLocks noChangeArrowheads="1"/>
              </p:cNvSpPr>
              <p:nvPr/>
            </p:nvSpPr>
            <p:spPr bwMode="auto">
              <a:xfrm>
                <a:off x="682" y="2025"/>
                <a:ext cx="352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t = 0</a:t>
                </a:r>
              </a:p>
            </p:txBody>
          </p:sp>
          <p:sp>
            <p:nvSpPr>
              <p:cNvPr id="91160" name="Arc 35"/>
              <p:cNvSpPr>
                <a:spLocks/>
              </p:cNvSpPr>
              <p:nvPr/>
            </p:nvSpPr>
            <p:spPr bwMode="auto">
              <a:xfrm>
                <a:off x="742" y="2229"/>
                <a:ext cx="910" cy="556"/>
              </a:xfrm>
              <a:custGeom>
                <a:avLst/>
                <a:gdLst>
                  <a:gd name="T0" fmla="*/ 0 w 43200"/>
                  <a:gd name="T1" fmla="*/ 0 h 41772"/>
                  <a:gd name="T2" fmla="*/ 0 w 43200"/>
                  <a:gd name="T3" fmla="*/ 0 h 41772"/>
                  <a:gd name="T4" fmla="*/ 0 w 43200"/>
                  <a:gd name="T5" fmla="*/ 0 h 41772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1772"/>
                  <a:gd name="T11" fmla="*/ 43200 w 43200"/>
                  <a:gd name="T12" fmla="*/ 41772 h 417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1772" fill="none" extrusionOk="0">
                    <a:moveTo>
                      <a:pt x="29323" y="-1"/>
                    </a:moveTo>
                    <a:cubicBezTo>
                      <a:pt x="37680" y="3199"/>
                      <a:pt x="43200" y="11222"/>
                      <a:pt x="43200" y="20172"/>
                    </a:cubicBezTo>
                    <a:cubicBezTo>
                      <a:pt x="43200" y="32101"/>
                      <a:pt x="33529" y="41772"/>
                      <a:pt x="21600" y="41772"/>
                    </a:cubicBezTo>
                    <a:cubicBezTo>
                      <a:pt x="9670" y="41772"/>
                      <a:pt x="0" y="32101"/>
                      <a:pt x="0" y="20172"/>
                    </a:cubicBezTo>
                    <a:cubicBezTo>
                      <a:pt x="-1" y="13096"/>
                      <a:pt x="3464" y="6470"/>
                      <a:pt x="9275" y="2433"/>
                    </a:cubicBezTo>
                  </a:path>
                  <a:path w="43200" h="41772" stroke="0" extrusionOk="0">
                    <a:moveTo>
                      <a:pt x="29323" y="-1"/>
                    </a:moveTo>
                    <a:cubicBezTo>
                      <a:pt x="37680" y="3199"/>
                      <a:pt x="43200" y="11222"/>
                      <a:pt x="43200" y="20172"/>
                    </a:cubicBezTo>
                    <a:cubicBezTo>
                      <a:pt x="43200" y="32101"/>
                      <a:pt x="33529" y="41772"/>
                      <a:pt x="21600" y="41772"/>
                    </a:cubicBezTo>
                    <a:cubicBezTo>
                      <a:pt x="9670" y="41772"/>
                      <a:pt x="0" y="32101"/>
                      <a:pt x="0" y="20172"/>
                    </a:cubicBezTo>
                    <a:cubicBezTo>
                      <a:pt x="-1" y="13096"/>
                      <a:pt x="3464" y="6470"/>
                      <a:pt x="9275" y="2433"/>
                    </a:cubicBezTo>
                    <a:lnTo>
                      <a:pt x="21600" y="20172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161" name="Text Box 36"/>
              <p:cNvSpPr txBox="1">
                <a:spLocks noChangeArrowheads="1"/>
              </p:cNvSpPr>
              <p:nvPr/>
            </p:nvSpPr>
            <p:spPr bwMode="auto">
              <a:xfrm>
                <a:off x="1044" y="2457"/>
                <a:ext cx="30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 i="1"/>
                  <a:t>i</a:t>
                </a:r>
                <a:r>
                  <a:rPr lang="en-US" b="1"/>
                  <a:t>(t)</a:t>
                </a:r>
              </a:p>
            </p:txBody>
          </p:sp>
        </p:grpSp>
        <p:sp>
          <p:nvSpPr>
            <p:cNvPr id="91146" name="Text Box 37"/>
            <p:cNvSpPr txBox="1">
              <a:spLocks noChangeArrowheads="1"/>
            </p:cNvSpPr>
            <p:nvPr/>
          </p:nvSpPr>
          <p:spPr bwMode="auto">
            <a:xfrm>
              <a:off x="2126" y="2112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C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</p:grp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174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3175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24A3405-D5A3-49A5-89C5-D44045F5E38E}" type="slidenum">
              <a:rPr lang="en-US" smtClean="0"/>
              <a:pPr lvl="1"/>
              <a:t>59</a:t>
            </a:fld>
            <a:endParaRPr lang="en-US" smtClean="0"/>
          </a:p>
        </p:txBody>
      </p:sp>
      <p:sp>
        <p:nvSpPr>
          <p:cNvPr id="317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9"/>
            </a:pPr>
            <a:r>
              <a:rPr lang="en-US" sz="2400" smtClean="0"/>
              <a:t>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marL="914400" lvl="1" indent="-457200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</a:t>
            </a:r>
            <a:r>
              <a:rPr lang="en-US" sz="2000" b="1" smtClean="0">
                <a:cs typeface="Times New Roman" pitchFamily="18" charset="0"/>
              </a:rPr>
              <a:t> v</a:t>
            </a:r>
            <a:r>
              <a:rPr lang="en-US" sz="2000" b="1" baseline="-25000" smtClean="0">
                <a:cs typeface="Times New Roman" pitchFamily="18" charset="0"/>
              </a:rPr>
              <a:t>C</a:t>
            </a:r>
            <a:r>
              <a:rPr lang="en-US" sz="2000" b="1" smtClean="0">
                <a:cs typeface="Times New Roman" pitchFamily="18" charset="0"/>
              </a:rPr>
              <a:t>(0</a:t>
            </a:r>
            <a:r>
              <a:rPr lang="en-US" sz="2000" b="1" baseline="30000" smtClean="0">
                <a:cs typeface="Times New Roman" pitchFamily="18" charset="0"/>
              </a:rPr>
              <a:t>–</a:t>
            </a:r>
            <a:r>
              <a:rPr lang="en-US" sz="2000" b="1" smtClean="0">
                <a:cs typeface="Times New Roman" pitchFamily="18" charset="0"/>
              </a:rPr>
              <a:t>) </a:t>
            </a:r>
            <a:r>
              <a:rPr lang="en-US" sz="2000" smtClean="0">
                <a:cs typeface="Times New Roman" pitchFamily="18" charset="0"/>
              </a:rPr>
              <a:t>= 5V,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smtClean="0">
                <a:cs typeface="Times New Roman" pitchFamily="18" charset="0"/>
              </a:rPr>
              <a:t> = 1000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470uF</a:t>
            </a:r>
          </a:p>
        </p:txBody>
      </p:sp>
      <p:graphicFrame>
        <p:nvGraphicFramePr>
          <p:cNvPr id="3174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181600" y="4876800"/>
          <a:ext cx="1819275" cy="922338"/>
        </p:xfrm>
        <a:graphic>
          <a:graphicData uri="http://schemas.openxmlformats.org/presentationml/2006/ole">
            <p:oleObj spid="_x0000_s31746" name="Equation" r:id="rId3" imgW="799920" imgH="406080" progId="Equation.3">
              <p:embed/>
            </p:oleObj>
          </a:graphicData>
        </a:graphic>
      </p:graphicFrame>
      <p:grpSp>
        <p:nvGrpSpPr>
          <p:cNvPr id="31752" name="Group 5"/>
          <p:cNvGrpSpPr>
            <a:grpSpLocks/>
          </p:cNvGrpSpPr>
          <p:nvPr/>
        </p:nvGrpSpPr>
        <p:grpSpPr bwMode="auto">
          <a:xfrm>
            <a:off x="96838" y="2752725"/>
            <a:ext cx="3914775" cy="1668463"/>
            <a:chOff x="61" y="1734"/>
            <a:chExt cx="2466" cy="1051"/>
          </a:xfrm>
        </p:grpSpPr>
        <p:sp>
          <p:nvSpPr>
            <p:cNvPr id="31756" name="Text Box 6"/>
            <p:cNvSpPr txBox="1">
              <a:spLocks noChangeArrowheads="1"/>
            </p:cNvSpPr>
            <p:nvPr/>
          </p:nvSpPr>
          <p:spPr bwMode="auto">
            <a:xfrm>
              <a:off x="1393" y="1734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</a:p>
          </p:txBody>
        </p:sp>
        <p:grpSp>
          <p:nvGrpSpPr>
            <p:cNvPr id="31757" name="Group 7"/>
            <p:cNvGrpSpPr>
              <a:grpSpLocks/>
            </p:cNvGrpSpPr>
            <p:nvPr/>
          </p:nvGrpSpPr>
          <p:grpSpPr bwMode="auto">
            <a:xfrm>
              <a:off x="61" y="1860"/>
              <a:ext cx="2079" cy="925"/>
              <a:chOff x="61" y="1860"/>
              <a:chExt cx="2079" cy="925"/>
            </a:xfrm>
          </p:grpSpPr>
          <p:cxnSp>
            <p:nvCxnSpPr>
              <p:cNvPr id="31759" name="AutoShape 8"/>
              <p:cNvCxnSpPr>
                <a:cxnSpLocks noChangeShapeType="1"/>
                <a:stCxn id="31780" idx="1"/>
                <a:endCxn id="31775" idx="4"/>
              </p:cNvCxnSpPr>
              <p:nvPr/>
            </p:nvCxnSpPr>
            <p:spPr bwMode="auto">
              <a:xfrm rot="5400000">
                <a:off x="1199" y="1803"/>
                <a:ext cx="124" cy="1471"/>
              </a:xfrm>
              <a:prstGeom prst="bentConnector3">
                <a:avLst>
                  <a:gd name="adj1" fmla="val 32419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31760" name="Group 9"/>
              <p:cNvGrpSpPr>
                <a:grpSpLocks/>
              </p:cNvGrpSpPr>
              <p:nvPr/>
            </p:nvGrpSpPr>
            <p:grpSpPr bwMode="auto">
              <a:xfrm rot="5400000" flipH="1" flipV="1">
                <a:off x="1467" y="1882"/>
                <a:ext cx="112" cy="287"/>
                <a:chOff x="3450" y="2313"/>
                <a:chExt cx="111" cy="216"/>
              </a:xfrm>
            </p:grpSpPr>
            <p:sp>
              <p:nvSpPr>
                <p:cNvPr id="31782" name="Line 10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3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4" name="Line 12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5" name="Line 13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6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7" name="Line 15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8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31761" name="AutoShape 17"/>
              <p:cNvCxnSpPr>
                <a:cxnSpLocks noChangeShapeType="1"/>
                <a:stCxn id="31781" idx="1"/>
                <a:endCxn id="31784" idx="1"/>
              </p:cNvCxnSpPr>
              <p:nvPr/>
            </p:nvCxnSpPr>
            <p:spPr bwMode="auto">
              <a:xfrm rot="5400000" flipH="1">
                <a:off x="1653" y="2037"/>
                <a:ext cx="355" cy="330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31762" name="AutoShape 18"/>
              <p:cNvCxnSpPr>
                <a:cxnSpLocks noChangeShapeType="1"/>
                <a:stCxn id="31778" idx="0"/>
                <a:endCxn id="31766" idx="2"/>
              </p:cNvCxnSpPr>
              <p:nvPr/>
            </p:nvCxnSpPr>
            <p:spPr bwMode="auto">
              <a:xfrm rot="-5400000">
                <a:off x="531" y="2021"/>
                <a:ext cx="214" cy="226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31763" name="Group 19"/>
              <p:cNvGrpSpPr>
                <a:grpSpLocks/>
              </p:cNvGrpSpPr>
              <p:nvPr/>
            </p:nvGrpSpPr>
            <p:grpSpPr bwMode="auto">
              <a:xfrm>
                <a:off x="1852" y="2379"/>
                <a:ext cx="288" cy="97"/>
                <a:chOff x="2291" y="2742"/>
                <a:chExt cx="288" cy="97"/>
              </a:xfrm>
            </p:grpSpPr>
            <p:sp>
              <p:nvSpPr>
                <p:cNvPr id="31780" name="Freeform 20"/>
                <p:cNvSpPr>
                  <a:spLocks/>
                </p:cNvSpPr>
                <p:nvPr/>
              </p:nvSpPr>
              <p:spPr bwMode="auto">
                <a:xfrm flipV="1">
                  <a:off x="2291" y="2838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1" name="Freeform 21"/>
                <p:cNvSpPr>
                  <a:spLocks/>
                </p:cNvSpPr>
                <p:nvPr/>
              </p:nvSpPr>
              <p:spPr bwMode="auto">
                <a:xfrm>
                  <a:off x="2291" y="2742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764" name="Text Box 22"/>
              <p:cNvSpPr txBox="1">
                <a:spLocks noChangeArrowheads="1"/>
              </p:cNvSpPr>
              <p:nvPr/>
            </p:nvSpPr>
            <p:spPr bwMode="auto">
              <a:xfrm>
                <a:off x="1632" y="2304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C</a:t>
                </a:r>
              </a:p>
            </p:txBody>
          </p:sp>
          <p:grpSp>
            <p:nvGrpSpPr>
              <p:cNvPr id="31765" name="Group 23"/>
              <p:cNvGrpSpPr>
                <a:grpSpLocks/>
              </p:cNvGrpSpPr>
              <p:nvPr/>
            </p:nvGrpSpPr>
            <p:grpSpPr bwMode="auto">
              <a:xfrm>
                <a:off x="61" y="2102"/>
                <a:ext cx="630" cy="634"/>
                <a:chOff x="95" y="2426"/>
                <a:chExt cx="630" cy="634"/>
              </a:xfrm>
            </p:grpSpPr>
            <p:sp>
              <p:nvSpPr>
                <p:cNvPr id="3177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95" y="2426"/>
                  <a:ext cx="236" cy="63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2000" b="1" i="1"/>
                </a:p>
                <a:p>
                  <a:r>
                    <a:rPr lang="en-US" sz="2000" b="1"/>
                    <a:t>v</a:t>
                  </a:r>
                  <a:r>
                    <a:rPr lang="en-US" sz="2000" b="1" baseline="-25000"/>
                    <a:t>s</a:t>
                  </a:r>
                </a:p>
                <a:p>
                  <a:endParaRPr lang="en-US" sz="2000"/>
                </a:p>
              </p:txBody>
            </p:sp>
            <p:sp>
              <p:nvSpPr>
                <p:cNvPr id="31775" name="Oval 25"/>
                <p:cNvSpPr>
                  <a:spLocks noChangeArrowheads="1"/>
                </p:cNvSpPr>
                <p:nvPr/>
              </p:nvSpPr>
              <p:spPr bwMode="auto">
                <a:xfrm>
                  <a:off x="393" y="2615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76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502" y="2597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177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99" y="2659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1778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460" y="2565"/>
                  <a:ext cx="197" cy="40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+</a:t>
                  </a:r>
                </a:p>
                <a:p>
                  <a:r>
                    <a:rPr lang="en-US"/>
                    <a:t>–</a:t>
                  </a:r>
                </a:p>
              </p:txBody>
            </p:sp>
            <p:sp>
              <p:nvSpPr>
                <p:cNvPr id="31779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503" y="2652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1766" name="Oval 30"/>
              <p:cNvSpPr>
                <a:spLocks noChangeArrowheads="1"/>
              </p:cNvSpPr>
              <p:nvPr/>
            </p:nvSpPr>
            <p:spPr bwMode="auto">
              <a:xfrm>
                <a:off x="751" y="1988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67" name="Oval 31"/>
              <p:cNvSpPr>
                <a:spLocks noChangeArrowheads="1"/>
              </p:cNvSpPr>
              <p:nvPr/>
            </p:nvSpPr>
            <p:spPr bwMode="auto">
              <a:xfrm>
                <a:off x="1087" y="1997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31768" name="AutoShape 32"/>
              <p:cNvCxnSpPr>
                <a:cxnSpLocks noChangeShapeType="1"/>
                <a:stCxn id="31782" idx="0"/>
                <a:endCxn id="31767" idx="6"/>
              </p:cNvCxnSpPr>
              <p:nvPr/>
            </p:nvCxnSpPr>
            <p:spPr bwMode="auto">
              <a:xfrm flipH="1">
                <a:off x="1170" y="2034"/>
                <a:ext cx="209" cy="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31769" name="Line 33"/>
              <p:cNvSpPr>
                <a:spLocks noChangeShapeType="1"/>
              </p:cNvSpPr>
              <p:nvPr/>
            </p:nvSpPr>
            <p:spPr bwMode="auto">
              <a:xfrm flipV="1">
                <a:off x="834" y="1860"/>
                <a:ext cx="253" cy="1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0" name="Arc 34"/>
              <p:cNvSpPr>
                <a:spLocks/>
              </p:cNvSpPr>
              <p:nvPr/>
            </p:nvSpPr>
            <p:spPr bwMode="auto">
              <a:xfrm>
                <a:off x="882" y="1897"/>
                <a:ext cx="157" cy="20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1" name="Text Box 35"/>
              <p:cNvSpPr txBox="1">
                <a:spLocks noChangeArrowheads="1"/>
              </p:cNvSpPr>
              <p:nvPr/>
            </p:nvSpPr>
            <p:spPr bwMode="auto">
              <a:xfrm>
                <a:off x="682" y="2025"/>
                <a:ext cx="352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t = 0</a:t>
                </a:r>
              </a:p>
            </p:txBody>
          </p:sp>
          <p:sp>
            <p:nvSpPr>
              <p:cNvPr id="31772" name="Arc 36"/>
              <p:cNvSpPr>
                <a:spLocks/>
              </p:cNvSpPr>
              <p:nvPr/>
            </p:nvSpPr>
            <p:spPr bwMode="auto">
              <a:xfrm>
                <a:off x="742" y="2229"/>
                <a:ext cx="910" cy="556"/>
              </a:xfrm>
              <a:custGeom>
                <a:avLst/>
                <a:gdLst>
                  <a:gd name="T0" fmla="*/ 0 w 43200"/>
                  <a:gd name="T1" fmla="*/ 0 h 41772"/>
                  <a:gd name="T2" fmla="*/ 0 w 43200"/>
                  <a:gd name="T3" fmla="*/ 0 h 41772"/>
                  <a:gd name="T4" fmla="*/ 0 w 43200"/>
                  <a:gd name="T5" fmla="*/ 0 h 41772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1772"/>
                  <a:gd name="T11" fmla="*/ 43200 w 43200"/>
                  <a:gd name="T12" fmla="*/ 41772 h 417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1772" fill="none" extrusionOk="0">
                    <a:moveTo>
                      <a:pt x="29323" y="-1"/>
                    </a:moveTo>
                    <a:cubicBezTo>
                      <a:pt x="37680" y="3199"/>
                      <a:pt x="43200" y="11222"/>
                      <a:pt x="43200" y="20172"/>
                    </a:cubicBezTo>
                    <a:cubicBezTo>
                      <a:pt x="43200" y="32101"/>
                      <a:pt x="33529" y="41772"/>
                      <a:pt x="21600" y="41772"/>
                    </a:cubicBezTo>
                    <a:cubicBezTo>
                      <a:pt x="9670" y="41772"/>
                      <a:pt x="0" y="32101"/>
                      <a:pt x="0" y="20172"/>
                    </a:cubicBezTo>
                    <a:cubicBezTo>
                      <a:pt x="-1" y="13096"/>
                      <a:pt x="3464" y="6470"/>
                      <a:pt x="9275" y="2433"/>
                    </a:cubicBezTo>
                  </a:path>
                  <a:path w="43200" h="41772" stroke="0" extrusionOk="0">
                    <a:moveTo>
                      <a:pt x="29323" y="-1"/>
                    </a:moveTo>
                    <a:cubicBezTo>
                      <a:pt x="37680" y="3199"/>
                      <a:pt x="43200" y="11222"/>
                      <a:pt x="43200" y="20172"/>
                    </a:cubicBezTo>
                    <a:cubicBezTo>
                      <a:pt x="43200" y="32101"/>
                      <a:pt x="33529" y="41772"/>
                      <a:pt x="21600" y="41772"/>
                    </a:cubicBezTo>
                    <a:cubicBezTo>
                      <a:pt x="9670" y="41772"/>
                      <a:pt x="0" y="32101"/>
                      <a:pt x="0" y="20172"/>
                    </a:cubicBezTo>
                    <a:cubicBezTo>
                      <a:pt x="-1" y="13096"/>
                      <a:pt x="3464" y="6470"/>
                      <a:pt x="9275" y="2433"/>
                    </a:cubicBezTo>
                    <a:lnTo>
                      <a:pt x="21600" y="20172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3" name="Text Box 37"/>
              <p:cNvSpPr txBox="1">
                <a:spLocks noChangeArrowheads="1"/>
              </p:cNvSpPr>
              <p:nvPr/>
            </p:nvSpPr>
            <p:spPr bwMode="auto">
              <a:xfrm>
                <a:off x="1044" y="2457"/>
                <a:ext cx="30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 i="1"/>
                  <a:t>i</a:t>
                </a:r>
                <a:r>
                  <a:rPr lang="en-US" b="1"/>
                  <a:t>(t)</a:t>
                </a:r>
              </a:p>
            </p:txBody>
          </p:sp>
        </p:grpSp>
        <p:sp>
          <p:nvSpPr>
            <p:cNvPr id="31758" name="Text Box 38"/>
            <p:cNvSpPr txBox="1">
              <a:spLocks noChangeArrowheads="1"/>
            </p:cNvSpPr>
            <p:nvPr/>
          </p:nvSpPr>
          <p:spPr bwMode="auto">
            <a:xfrm>
              <a:off x="2126" y="2112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C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</p:grpSp>
      <p:sp>
        <p:nvSpPr>
          <p:cNvPr id="31753" name="Text Box 39"/>
          <p:cNvSpPr txBox="1">
            <a:spLocks noChangeArrowheads="1"/>
          </p:cNvSpPr>
          <p:nvPr/>
        </p:nvSpPr>
        <p:spPr bwMode="auto">
          <a:xfrm>
            <a:off x="4191000" y="2546350"/>
            <a:ext cx="4435475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/>
              <a:t>DC steady-state</a:t>
            </a:r>
          </a:p>
          <a:p>
            <a:pPr marL="914400" lvl="1" indent="-457200" algn="l">
              <a:buFontTx/>
              <a:buAutoNum type="alphaLcParenR"/>
            </a:pPr>
            <a:r>
              <a:rPr lang="en-US"/>
              <a:t>Initial condition: </a:t>
            </a:r>
            <a:r>
              <a:rPr lang="en-US" b="1"/>
              <a:t>v</a:t>
            </a:r>
            <a:r>
              <a:rPr lang="en-US" b="1" baseline="-25000"/>
              <a:t>C</a:t>
            </a:r>
            <a:r>
              <a:rPr lang="en-US" b="1"/>
              <a:t>(0)</a:t>
            </a:r>
          </a:p>
          <a:p>
            <a:pPr marL="914400" lvl="1" indent="-457200" algn="l">
              <a:buFontTx/>
              <a:buAutoNum type="alphaLcParenR"/>
            </a:pPr>
            <a:r>
              <a:rPr lang="en-US"/>
              <a:t>Final condition: </a:t>
            </a:r>
            <a:r>
              <a:rPr lang="en-US" sz="1600" b="1"/>
              <a:t>v</a:t>
            </a:r>
            <a:r>
              <a:rPr lang="en-US" sz="1600" b="1" baseline="-25000"/>
              <a:t>C</a:t>
            </a:r>
            <a:r>
              <a:rPr lang="en-US" sz="1600" b="1"/>
              <a:t>(</a:t>
            </a:r>
            <a:r>
              <a:rPr lang="en-US" sz="1600" b="1">
                <a:cs typeface="Times New Roman" pitchFamily="18" charset="0"/>
              </a:rPr>
              <a:t>∞</a:t>
            </a:r>
            <a:r>
              <a:rPr lang="en-US" sz="1600" b="1"/>
              <a:t>)</a:t>
            </a:r>
            <a:endParaRPr lang="en-US"/>
          </a:p>
        </p:txBody>
      </p:sp>
      <p:graphicFrame>
        <p:nvGraphicFramePr>
          <p:cNvPr id="31747" name="Object 40"/>
          <p:cNvGraphicFramePr>
            <a:graphicFrameLocks noChangeAspect="1"/>
          </p:cNvGraphicFramePr>
          <p:nvPr>
            <p:ph sz="quarter" idx="3"/>
          </p:nvPr>
        </p:nvGraphicFramePr>
        <p:xfrm>
          <a:off x="4876800" y="3854450"/>
          <a:ext cx="2625725" cy="436563"/>
        </p:xfrm>
        <a:graphic>
          <a:graphicData uri="http://schemas.openxmlformats.org/presentationml/2006/ole">
            <p:oleObj spid="_x0000_s31747" name="Equation" r:id="rId4" imgW="1447560" imgH="241200" progId="Equation.3">
              <p:embed/>
            </p:oleObj>
          </a:graphicData>
        </a:graphic>
      </p:graphicFrame>
      <p:sp>
        <p:nvSpPr>
          <p:cNvPr id="31754" name="Text Box 41"/>
          <p:cNvSpPr txBox="1">
            <a:spLocks noChangeArrowheads="1"/>
          </p:cNvSpPr>
          <p:nvPr/>
        </p:nvSpPr>
        <p:spPr bwMode="auto">
          <a:xfrm>
            <a:off x="941388" y="5091113"/>
            <a:ext cx="3163887" cy="593725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600" b="1"/>
              <a:t>NB</a:t>
            </a:r>
            <a:r>
              <a:rPr lang="en-US" sz="1600"/>
              <a:t>: as t </a:t>
            </a:r>
            <a:r>
              <a:rPr lang="en-US" sz="1600">
                <a:cs typeface="Times New Roman" pitchFamily="18" charset="0"/>
              </a:rPr>
              <a:t>→ ∞ the capacitor acts like an open circuit thus </a:t>
            </a:r>
            <a:r>
              <a:rPr lang="en-US" sz="1600" b="1">
                <a:cs typeface="Times New Roman" pitchFamily="18" charset="0"/>
              </a:rPr>
              <a:t>v</a:t>
            </a:r>
            <a:r>
              <a:rPr lang="en-US" sz="1600" b="1" baseline="-25000">
                <a:cs typeface="Times New Roman" pitchFamily="18" charset="0"/>
              </a:rPr>
              <a:t>C</a:t>
            </a:r>
            <a:r>
              <a:rPr lang="en-US" sz="1600" b="1">
                <a:cs typeface="Times New Roman" pitchFamily="18" charset="0"/>
              </a:rPr>
              <a:t>(</a:t>
            </a:r>
            <a:r>
              <a:rPr lang="en-US" sz="1600" b="1"/>
              <a:t>∞)</a:t>
            </a:r>
            <a:r>
              <a:rPr lang="en-US" sz="1600"/>
              <a:t> = </a:t>
            </a:r>
            <a:r>
              <a:rPr lang="en-US" sz="1600" b="1"/>
              <a:t>v</a:t>
            </a:r>
            <a:r>
              <a:rPr lang="en-US" sz="1600" b="1" baseline="-25000"/>
              <a:t>S</a:t>
            </a:r>
          </a:p>
        </p:txBody>
      </p:sp>
      <p:sp>
        <p:nvSpPr>
          <p:cNvPr id="31755" name="Rectangle 4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DC Transient Response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033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1034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4BF78D4-FB86-4E77-A256-C00DE4BBB90A}" type="slidenum">
              <a:rPr lang="en-US" smtClean="0"/>
              <a:pPr lvl="1"/>
              <a:t>6</a:t>
            </a:fld>
            <a:endParaRPr lang="en-US" smtClean="0"/>
          </a:p>
        </p:txBody>
      </p:sp>
      <p:sp>
        <p:nvSpPr>
          <p:cNvPr id="1035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smtClean="0"/>
              <a:t>Capacitors &amp; Inductors</a:t>
            </a:r>
          </a:p>
        </p:txBody>
      </p:sp>
      <p:graphicFrame>
        <p:nvGraphicFramePr>
          <p:cNvPr id="999427" name="Group 3"/>
          <p:cNvGraphicFramePr>
            <a:graphicFrameLocks noGrp="1"/>
          </p:cNvGraphicFramePr>
          <p:nvPr>
            <p:ph sz="quarter" idx="1"/>
          </p:nvPr>
        </p:nvGraphicFramePr>
        <p:xfrm>
          <a:off x="406400" y="1333500"/>
          <a:ext cx="8356600" cy="4457700"/>
        </p:xfrm>
        <a:graphic>
          <a:graphicData uri="http://schemas.openxmlformats.org/drawingml/2006/table">
            <a:tbl>
              <a:tblPr/>
              <a:tblGrid>
                <a:gridCol w="1651000"/>
                <a:gridCol w="3429000"/>
                <a:gridCol w="3276600"/>
              </a:tblGrid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Inductors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Capacitors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057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Passive sign convention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Voltage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Current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Power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6" name="Object 33"/>
          <p:cNvGraphicFramePr>
            <a:graphicFrameLocks noChangeAspect="1"/>
          </p:cNvGraphicFramePr>
          <p:nvPr>
            <p:ph sz="quarter" idx="2"/>
          </p:nvPr>
        </p:nvGraphicFramePr>
        <p:xfrm>
          <a:off x="2146300" y="3962400"/>
          <a:ext cx="3230563" cy="820738"/>
        </p:xfrm>
        <a:graphic>
          <a:graphicData uri="http://schemas.openxmlformats.org/presentationml/2006/ole">
            <p:oleObj spid="_x0000_s1026" name="Equation" r:id="rId3" imgW="1549080" imgH="393480" progId="Equation.3">
              <p:embed/>
            </p:oleObj>
          </a:graphicData>
        </a:graphic>
      </p:graphicFrame>
      <p:graphicFrame>
        <p:nvGraphicFramePr>
          <p:cNvPr id="1027" name="Object 34"/>
          <p:cNvGraphicFramePr>
            <a:graphicFrameLocks noChangeAspect="1"/>
          </p:cNvGraphicFramePr>
          <p:nvPr>
            <p:ph sz="quarter" idx="3"/>
          </p:nvPr>
        </p:nvGraphicFramePr>
        <p:xfrm>
          <a:off x="2897188" y="3048000"/>
          <a:ext cx="1619250" cy="760413"/>
        </p:xfrm>
        <a:graphic>
          <a:graphicData uri="http://schemas.openxmlformats.org/presentationml/2006/ole">
            <p:oleObj spid="_x0000_s1027" name="Equation" r:id="rId4" imgW="838080" imgH="393480" progId="Equation.3">
              <p:embed/>
            </p:oleObj>
          </a:graphicData>
        </a:graphic>
      </p:graphicFrame>
      <p:grpSp>
        <p:nvGrpSpPr>
          <p:cNvPr id="1064" name="Group 35"/>
          <p:cNvGrpSpPr>
            <a:grpSpLocks/>
          </p:cNvGrpSpPr>
          <p:nvPr/>
        </p:nvGrpSpPr>
        <p:grpSpPr bwMode="auto">
          <a:xfrm>
            <a:off x="3048000" y="2095500"/>
            <a:ext cx="1352550" cy="801688"/>
            <a:chOff x="2340" y="1166"/>
            <a:chExt cx="852" cy="505"/>
          </a:xfrm>
        </p:grpSpPr>
        <p:grpSp>
          <p:nvGrpSpPr>
            <p:cNvPr id="1076" name="Group 36"/>
            <p:cNvGrpSpPr>
              <a:grpSpLocks/>
            </p:cNvGrpSpPr>
            <p:nvPr/>
          </p:nvGrpSpPr>
          <p:grpSpPr bwMode="auto">
            <a:xfrm>
              <a:off x="2341" y="1166"/>
              <a:ext cx="851" cy="316"/>
              <a:chOff x="3504" y="2951"/>
              <a:chExt cx="851" cy="316"/>
            </a:xfrm>
          </p:grpSpPr>
          <p:sp>
            <p:nvSpPr>
              <p:cNvPr id="1079" name="Freeform 37"/>
              <p:cNvSpPr>
                <a:spLocks/>
              </p:cNvSpPr>
              <p:nvPr/>
            </p:nvSpPr>
            <p:spPr bwMode="auto">
              <a:xfrm rot="5400000">
                <a:off x="3888" y="3075"/>
                <a:ext cx="96" cy="288"/>
              </a:xfrm>
              <a:custGeom>
                <a:avLst/>
                <a:gdLst>
                  <a:gd name="T0" fmla="*/ 2 w 528"/>
                  <a:gd name="T1" fmla="*/ 0 h 936"/>
                  <a:gd name="T2" fmla="*/ 1 w 528"/>
                  <a:gd name="T3" fmla="*/ 1 h 936"/>
                  <a:gd name="T4" fmla="*/ 0 w 528"/>
                  <a:gd name="T5" fmla="*/ 3 h 936"/>
                  <a:gd name="T6" fmla="*/ 1 w 528"/>
                  <a:gd name="T7" fmla="*/ 6 h 936"/>
                  <a:gd name="T8" fmla="*/ 3 w 528"/>
                  <a:gd name="T9" fmla="*/ 7 h 936"/>
                  <a:gd name="T10" fmla="*/ 3 w 528"/>
                  <a:gd name="T11" fmla="*/ 4 h 936"/>
                  <a:gd name="T12" fmla="*/ 1 w 528"/>
                  <a:gd name="T13" fmla="*/ 7 h 936"/>
                  <a:gd name="T14" fmla="*/ 0 w 528"/>
                  <a:gd name="T15" fmla="*/ 10 h 936"/>
                  <a:gd name="T16" fmla="*/ 1 w 528"/>
                  <a:gd name="T17" fmla="*/ 12 h 936"/>
                  <a:gd name="T18" fmla="*/ 3 w 528"/>
                  <a:gd name="T19" fmla="*/ 15 h 936"/>
                  <a:gd name="T20" fmla="*/ 3 w 528"/>
                  <a:gd name="T21" fmla="*/ 12 h 936"/>
                  <a:gd name="T22" fmla="*/ 1 w 528"/>
                  <a:gd name="T23" fmla="*/ 15 h 936"/>
                  <a:gd name="T24" fmla="*/ 0 w 528"/>
                  <a:gd name="T25" fmla="*/ 17 h 936"/>
                  <a:gd name="T26" fmla="*/ 1 w 528"/>
                  <a:gd name="T27" fmla="*/ 19 h 936"/>
                  <a:gd name="T28" fmla="*/ 3 w 528"/>
                  <a:gd name="T29" fmla="*/ 22 h 936"/>
                  <a:gd name="T30" fmla="*/ 3 w 528"/>
                  <a:gd name="T31" fmla="*/ 19 h 936"/>
                  <a:gd name="T32" fmla="*/ 1 w 528"/>
                  <a:gd name="T33" fmla="*/ 22 h 936"/>
                  <a:gd name="T34" fmla="*/ 0 w 528"/>
                  <a:gd name="T35" fmla="*/ 24 h 936"/>
                  <a:gd name="T36" fmla="*/ 1 w 528"/>
                  <a:gd name="T37" fmla="*/ 26 h 936"/>
                  <a:gd name="T38" fmla="*/ 2 w 528"/>
                  <a:gd name="T39" fmla="*/ 27 h 9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528"/>
                  <a:gd name="T61" fmla="*/ 0 h 936"/>
                  <a:gd name="T62" fmla="*/ 528 w 528"/>
                  <a:gd name="T63" fmla="*/ 936 h 9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528" h="936">
                    <a:moveTo>
                      <a:pt x="267" y="0"/>
                    </a:moveTo>
                    <a:cubicBezTo>
                      <a:pt x="239" y="7"/>
                      <a:pt x="138" y="23"/>
                      <a:pt x="93" y="42"/>
                    </a:cubicBezTo>
                    <a:cubicBezTo>
                      <a:pt x="48" y="61"/>
                      <a:pt x="0" y="90"/>
                      <a:pt x="0" y="114"/>
                    </a:cubicBezTo>
                    <a:cubicBezTo>
                      <a:pt x="0" y="138"/>
                      <a:pt x="16" y="162"/>
                      <a:pt x="93" y="186"/>
                    </a:cubicBezTo>
                    <a:cubicBezTo>
                      <a:pt x="171" y="210"/>
                      <a:pt x="404" y="264"/>
                      <a:pt x="466" y="258"/>
                    </a:cubicBezTo>
                    <a:cubicBezTo>
                      <a:pt x="528" y="252"/>
                      <a:pt x="528" y="150"/>
                      <a:pt x="466" y="150"/>
                    </a:cubicBezTo>
                    <a:cubicBezTo>
                      <a:pt x="404" y="150"/>
                      <a:pt x="171" y="228"/>
                      <a:pt x="93" y="258"/>
                    </a:cubicBezTo>
                    <a:cubicBezTo>
                      <a:pt x="16" y="288"/>
                      <a:pt x="0" y="306"/>
                      <a:pt x="0" y="330"/>
                    </a:cubicBezTo>
                    <a:cubicBezTo>
                      <a:pt x="0" y="354"/>
                      <a:pt x="16" y="372"/>
                      <a:pt x="93" y="402"/>
                    </a:cubicBezTo>
                    <a:cubicBezTo>
                      <a:pt x="171" y="432"/>
                      <a:pt x="404" y="510"/>
                      <a:pt x="466" y="510"/>
                    </a:cubicBezTo>
                    <a:cubicBezTo>
                      <a:pt x="528" y="510"/>
                      <a:pt x="528" y="402"/>
                      <a:pt x="466" y="402"/>
                    </a:cubicBezTo>
                    <a:cubicBezTo>
                      <a:pt x="404" y="402"/>
                      <a:pt x="171" y="480"/>
                      <a:pt x="93" y="510"/>
                    </a:cubicBezTo>
                    <a:cubicBezTo>
                      <a:pt x="16" y="540"/>
                      <a:pt x="0" y="558"/>
                      <a:pt x="0" y="582"/>
                    </a:cubicBezTo>
                    <a:cubicBezTo>
                      <a:pt x="0" y="606"/>
                      <a:pt x="16" y="624"/>
                      <a:pt x="93" y="654"/>
                    </a:cubicBezTo>
                    <a:cubicBezTo>
                      <a:pt x="171" y="684"/>
                      <a:pt x="404" y="762"/>
                      <a:pt x="466" y="762"/>
                    </a:cubicBezTo>
                    <a:cubicBezTo>
                      <a:pt x="528" y="762"/>
                      <a:pt x="528" y="654"/>
                      <a:pt x="466" y="654"/>
                    </a:cubicBezTo>
                    <a:cubicBezTo>
                      <a:pt x="404" y="654"/>
                      <a:pt x="171" y="732"/>
                      <a:pt x="93" y="762"/>
                    </a:cubicBezTo>
                    <a:cubicBezTo>
                      <a:pt x="16" y="792"/>
                      <a:pt x="0" y="810"/>
                      <a:pt x="0" y="834"/>
                    </a:cubicBezTo>
                    <a:cubicBezTo>
                      <a:pt x="0" y="858"/>
                      <a:pt x="49" y="889"/>
                      <a:pt x="93" y="906"/>
                    </a:cubicBezTo>
                    <a:cubicBezTo>
                      <a:pt x="137" y="923"/>
                      <a:pt x="229" y="930"/>
                      <a:pt x="264" y="936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" name="Oval 38"/>
              <p:cNvSpPr>
                <a:spLocks noChangeArrowheads="1"/>
              </p:cNvSpPr>
              <p:nvPr/>
            </p:nvSpPr>
            <p:spPr bwMode="auto">
              <a:xfrm>
                <a:off x="4272" y="3177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Oval 39"/>
              <p:cNvSpPr>
                <a:spLocks noChangeArrowheads="1"/>
              </p:cNvSpPr>
              <p:nvPr/>
            </p:nvSpPr>
            <p:spPr bwMode="auto">
              <a:xfrm>
                <a:off x="3504" y="3180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1082" name="AutoShape 40"/>
              <p:cNvCxnSpPr>
                <a:cxnSpLocks noChangeShapeType="1"/>
                <a:stCxn id="1081" idx="6"/>
                <a:endCxn id="1079" idx="19"/>
              </p:cNvCxnSpPr>
              <p:nvPr/>
            </p:nvCxnSpPr>
            <p:spPr bwMode="auto">
              <a:xfrm>
                <a:off x="3587" y="3219"/>
                <a:ext cx="205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83" name="AutoShape 41"/>
              <p:cNvCxnSpPr>
                <a:cxnSpLocks noChangeShapeType="1"/>
                <a:stCxn id="1080" idx="2"/>
                <a:endCxn id="1079" idx="0"/>
              </p:cNvCxnSpPr>
              <p:nvPr/>
            </p:nvCxnSpPr>
            <p:spPr bwMode="auto">
              <a:xfrm flipH="1">
                <a:off x="4080" y="3216"/>
                <a:ext cx="192" cy="3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1084" name="Text Box 42"/>
              <p:cNvSpPr txBox="1">
                <a:spLocks noChangeArrowheads="1"/>
              </p:cNvSpPr>
              <p:nvPr/>
            </p:nvSpPr>
            <p:spPr bwMode="auto">
              <a:xfrm>
                <a:off x="3666" y="2951"/>
                <a:ext cx="54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  L   –</a:t>
                </a:r>
              </a:p>
            </p:txBody>
          </p:sp>
        </p:grpSp>
        <p:sp>
          <p:nvSpPr>
            <p:cNvPr id="1077" name="Line 43"/>
            <p:cNvSpPr>
              <a:spLocks noChangeShapeType="1"/>
            </p:cNvSpPr>
            <p:nvPr/>
          </p:nvSpPr>
          <p:spPr bwMode="auto">
            <a:xfrm>
              <a:off x="2521" y="1536"/>
              <a:ext cx="3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8" name="Text Box 44"/>
            <p:cNvSpPr txBox="1">
              <a:spLocks noChangeArrowheads="1"/>
            </p:cNvSpPr>
            <p:nvPr/>
          </p:nvSpPr>
          <p:spPr bwMode="auto">
            <a:xfrm>
              <a:off x="2340" y="1440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  <p:grpSp>
        <p:nvGrpSpPr>
          <p:cNvPr id="1065" name="Group 45"/>
          <p:cNvGrpSpPr>
            <a:grpSpLocks/>
          </p:cNvGrpSpPr>
          <p:nvPr/>
        </p:nvGrpSpPr>
        <p:grpSpPr bwMode="auto">
          <a:xfrm>
            <a:off x="6400800" y="1978025"/>
            <a:ext cx="1387475" cy="966788"/>
            <a:chOff x="2109" y="2742"/>
            <a:chExt cx="874" cy="609"/>
          </a:xfrm>
        </p:grpSpPr>
        <p:grpSp>
          <p:nvGrpSpPr>
            <p:cNvPr id="1066" name="Group 46"/>
            <p:cNvGrpSpPr>
              <a:grpSpLocks/>
            </p:cNvGrpSpPr>
            <p:nvPr/>
          </p:nvGrpSpPr>
          <p:grpSpPr bwMode="auto">
            <a:xfrm>
              <a:off x="2109" y="2742"/>
              <a:ext cx="874" cy="497"/>
              <a:chOff x="1372" y="2976"/>
              <a:chExt cx="874" cy="497"/>
            </a:xfrm>
          </p:grpSpPr>
          <p:sp>
            <p:nvSpPr>
              <p:cNvPr id="1069" name="Freeform 47"/>
              <p:cNvSpPr>
                <a:spLocks/>
              </p:cNvSpPr>
              <p:nvPr/>
            </p:nvSpPr>
            <p:spPr bwMode="auto">
              <a:xfrm rot="5400000">
                <a:off x="1641" y="332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" name="Oval 48"/>
              <p:cNvSpPr>
                <a:spLocks noChangeArrowheads="1"/>
              </p:cNvSpPr>
              <p:nvPr/>
            </p:nvSpPr>
            <p:spPr bwMode="auto">
              <a:xfrm rot="5400000">
                <a:off x="1369" y="3292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Oval 49"/>
              <p:cNvSpPr>
                <a:spLocks noChangeArrowheads="1"/>
              </p:cNvSpPr>
              <p:nvPr/>
            </p:nvSpPr>
            <p:spPr bwMode="auto">
              <a:xfrm rot="5400000">
                <a:off x="2166" y="3288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1072" name="AutoShape 50"/>
              <p:cNvCxnSpPr>
                <a:cxnSpLocks noChangeShapeType="1"/>
                <a:stCxn id="1070" idx="0"/>
                <a:endCxn id="1069" idx="1"/>
              </p:cNvCxnSpPr>
              <p:nvPr/>
            </p:nvCxnSpPr>
            <p:spPr bwMode="auto">
              <a:xfrm flipV="1">
                <a:off x="1451" y="3330"/>
                <a:ext cx="335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1073" name="Freeform 51"/>
              <p:cNvSpPr>
                <a:spLocks/>
              </p:cNvSpPr>
              <p:nvPr/>
            </p:nvSpPr>
            <p:spPr bwMode="auto">
              <a:xfrm rot="5400000">
                <a:off x="1737" y="332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1074" name="AutoShape 52"/>
              <p:cNvCxnSpPr>
                <a:cxnSpLocks noChangeShapeType="1"/>
                <a:stCxn id="1071" idx="4"/>
                <a:endCxn id="1073" idx="1"/>
              </p:cNvCxnSpPr>
              <p:nvPr/>
            </p:nvCxnSpPr>
            <p:spPr bwMode="auto">
              <a:xfrm flipH="1">
                <a:off x="1882" y="3327"/>
                <a:ext cx="289" cy="3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1075" name="Text Box 53"/>
              <p:cNvSpPr txBox="1">
                <a:spLocks noChangeArrowheads="1"/>
              </p:cNvSpPr>
              <p:nvPr/>
            </p:nvSpPr>
            <p:spPr bwMode="auto">
              <a:xfrm>
                <a:off x="1584" y="2976"/>
                <a:ext cx="44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 C –</a:t>
                </a:r>
              </a:p>
            </p:txBody>
          </p:sp>
        </p:grpSp>
        <p:sp>
          <p:nvSpPr>
            <p:cNvPr id="1067" name="Line 54"/>
            <p:cNvSpPr>
              <a:spLocks noChangeShapeType="1"/>
            </p:cNvSpPr>
            <p:nvPr/>
          </p:nvSpPr>
          <p:spPr bwMode="auto">
            <a:xfrm>
              <a:off x="2399" y="3312"/>
              <a:ext cx="3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" name="Text Box 55"/>
            <p:cNvSpPr txBox="1">
              <a:spLocks noChangeArrowheads="1"/>
            </p:cNvSpPr>
            <p:nvPr/>
          </p:nvSpPr>
          <p:spPr bwMode="auto">
            <a:xfrm>
              <a:off x="2244" y="3120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  <p:graphicFrame>
        <p:nvGraphicFramePr>
          <p:cNvPr id="1028" name="Object 56"/>
          <p:cNvGraphicFramePr>
            <a:graphicFrameLocks noChangeAspect="1"/>
          </p:cNvGraphicFramePr>
          <p:nvPr>
            <p:ph sz="quarter" idx="4"/>
          </p:nvPr>
        </p:nvGraphicFramePr>
        <p:xfrm>
          <a:off x="5638800" y="3124200"/>
          <a:ext cx="3022600" cy="742950"/>
        </p:xfrm>
        <a:graphic>
          <a:graphicData uri="http://schemas.openxmlformats.org/presentationml/2006/ole">
            <p:oleObj spid="_x0000_s1028" name="Equation" r:id="rId5" imgW="1600200" imgH="393480" progId="Equation.3">
              <p:embed/>
            </p:oleObj>
          </a:graphicData>
        </a:graphic>
      </p:graphicFrame>
      <p:graphicFrame>
        <p:nvGraphicFramePr>
          <p:cNvPr id="1029" name="Object 57"/>
          <p:cNvGraphicFramePr>
            <a:graphicFrameLocks noChangeAspect="1"/>
          </p:cNvGraphicFramePr>
          <p:nvPr/>
        </p:nvGraphicFramePr>
        <p:xfrm>
          <a:off x="6245225" y="3989388"/>
          <a:ext cx="1924050" cy="887412"/>
        </p:xfrm>
        <a:graphic>
          <a:graphicData uri="http://schemas.openxmlformats.org/presentationml/2006/ole">
            <p:oleObj spid="_x0000_s1029" name="Equation" r:id="rId6" imgW="850680" imgH="393480" progId="Equation.3">
              <p:embed/>
            </p:oleObj>
          </a:graphicData>
        </a:graphic>
      </p:graphicFrame>
      <p:graphicFrame>
        <p:nvGraphicFramePr>
          <p:cNvPr id="1030" name="Object 58"/>
          <p:cNvGraphicFramePr>
            <a:graphicFrameLocks noChangeAspect="1"/>
          </p:cNvGraphicFramePr>
          <p:nvPr/>
        </p:nvGraphicFramePr>
        <p:xfrm>
          <a:off x="2473325" y="4864100"/>
          <a:ext cx="2633663" cy="928688"/>
        </p:xfrm>
        <a:graphic>
          <a:graphicData uri="http://schemas.openxmlformats.org/presentationml/2006/ole">
            <p:oleObj spid="_x0000_s1030" name="Equation" r:id="rId7" imgW="1117440" imgH="393480" progId="Equation.3">
              <p:embed/>
            </p:oleObj>
          </a:graphicData>
        </a:graphic>
      </p:graphicFrame>
      <p:graphicFrame>
        <p:nvGraphicFramePr>
          <p:cNvPr id="1031" name="Object 59"/>
          <p:cNvGraphicFramePr>
            <a:graphicFrameLocks noChangeAspect="1"/>
          </p:cNvGraphicFramePr>
          <p:nvPr/>
        </p:nvGraphicFramePr>
        <p:xfrm>
          <a:off x="5726113" y="4864100"/>
          <a:ext cx="2784475" cy="928688"/>
        </p:xfrm>
        <a:graphic>
          <a:graphicData uri="http://schemas.openxmlformats.org/presentationml/2006/ole">
            <p:oleObj spid="_x0000_s1031" name="Equation" r:id="rId8" imgW="11808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277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3277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D8BA099-B45E-4414-B381-A109B113BEDF}" type="slidenum">
              <a:rPr lang="en-US" smtClean="0"/>
              <a:pPr lvl="1"/>
              <a:t>60</a:t>
            </a:fld>
            <a:endParaRPr lang="en-US" smtClean="0"/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9"/>
            </a:pPr>
            <a:r>
              <a:rPr lang="en-US" sz="2400" smtClean="0"/>
              <a:t>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marL="914400" lvl="1" indent="-457200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</a:t>
            </a:r>
            <a:r>
              <a:rPr lang="en-US" sz="2000" b="1" smtClean="0">
                <a:cs typeface="Times New Roman" pitchFamily="18" charset="0"/>
              </a:rPr>
              <a:t> v</a:t>
            </a:r>
            <a:r>
              <a:rPr lang="en-US" sz="2000" b="1" baseline="-25000" smtClean="0">
                <a:cs typeface="Times New Roman" pitchFamily="18" charset="0"/>
              </a:rPr>
              <a:t>C</a:t>
            </a:r>
            <a:r>
              <a:rPr lang="en-US" sz="2000" b="1" smtClean="0">
                <a:cs typeface="Times New Roman" pitchFamily="18" charset="0"/>
              </a:rPr>
              <a:t>(0</a:t>
            </a:r>
            <a:r>
              <a:rPr lang="en-US" sz="2000" b="1" baseline="30000" smtClean="0">
                <a:cs typeface="Times New Roman" pitchFamily="18" charset="0"/>
              </a:rPr>
              <a:t>–</a:t>
            </a:r>
            <a:r>
              <a:rPr lang="en-US" sz="2000" b="1" smtClean="0">
                <a:cs typeface="Times New Roman" pitchFamily="18" charset="0"/>
              </a:rPr>
              <a:t>) </a:t>
            </a:r>
            <a:r>
              <a:rPr lang="en-US" sz="2000" smtClean="0">
                <a:cs typeface="Times New Roman" pitchFamily="18" charset="0"/>
              </a:rPr>
              <a:t>= 5V,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smtClean="0">
                <a:cs typeface="Times New Roman" pitchFamily="18" charset="0"/>
              </a:rPr>
              <a:t> = 1000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470uF</a:t>
            </a:r>
          </a:p>
        </p:txBody>
      </p:sp>
      <p:grpSp>
        <p:nvGrpSpPr>
          <p:cNvPr id="32775" name="Group 4"/>
          <p:cNvGrpSpPr>
            <a:grpSpLocks/>
          </p:cNvGrpSpPr>
          <p:nvPr/>
        </p:nvGrpSpPr>
        <p:grpSpPr bwMode="auto">
          <a:xfrm>
            <a:off x="96838" y="2752725"/>
            <a:ext cx="3914775" cy="1668463"/>
            <a:chOff x="61" y="1734"/>
            <a:chExt cx="2466" cy="1051"/>
          </a:xfrm>
        </p:grpSpPr>
        <p:sp>
          <p:nvSpPr>
            <p:cNvPr id="32778" name="Text Box 5"/>
            <p:cNvSpPr txBox="1">
              <a:spLocks noChangeArrowheads="1"/>
            </p:cNvSpPr>
            <p:nvPr/>
          </p:nvSpPr>
          <p:spPr bwMode="auto">
            <a:xfrm>
              <a:off x="1393" y="1734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</a:p>
          </p:txBody>
        </p:sp>
        <p:grpSp>
          <p:nvGrpSpPr>
            <p:cNvPr id="32779" name="Group 6"/>
            <p:cNvGrpSpPr>
              <a:grpSpLocks/>
            </p:cNvGrpSpPr>
            <p:nvPr/>
          </p:nvGrpSpPr>
          <p:grpSpPr bwMode="auto">
            <a:xfrm>
              <a:off x="61" y="1860"/>
              <a:ext cx="2079" cy="925"/>
              <a:chOff x="61" y="1860"/>
              <a:chExt cx="2079" cy="925"/>
            </a:xfrm>
          </p:grpSpPr>
          <p:cxnSp>
            <p:nvCxnSpPr>
              <p:cNvPr id="32781" name="AutoShape 7"/>
              <p:cNvCxnSpPr>
                <a:cxnSpLocks noChangeShapeType="1"/>
                <a:stCxn id="32802" idx="1"/>
                <a:endCxn id="32797" idx="4"/>
              </p:cNvCxnSpPr>
              <p:nvPr/>
            </p:nvCxnSpPr>
            <p:spPr bwMode="auto">
              <a:xfrm rot="5400000">
                <a:off x="1199" y="1803"/>
                <a:ext cx="124" cy="1471"/>
              </a:xfrm>
              <a:prstGeom prst="bentConnector3">
                <a:avLst>
                  <a:gd name="adj1" fmla="val 32419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32782" name="Group 8"/>
              <p:cNvGrpSpPr>
                <a:grpSpLocks/>
              </p:cNvGrpSpPr>
              <p:nvPr/>
            </p:nvGrpSpPr>
            <p:grpSpPr bwMode="auto">
              <a:xfrm rot="5400000" flipH="1" flipV="1">
                <a:off x="1467" y="1882"/>
                <a:ext cx="112" cy="287"/>
                <a:chOff x="3450" y="2313"/>
                <a:chExt cx="111" cy="216"/>
              </a:xfrm>
            </p:grpSpPr>
            <p:sp>
              <p:nvSpPr>
                <p:cNvPr id="32804" name="Line 9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5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6" name="Line 11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7" name="Line 12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8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9" name="Line 14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10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32783" name="AutoShape 16"/>
              <p:cNvCxnSpPr>
                <a:cxnSpLocks noChangeShapeType="1"/>
                <a:stCxn id="32803" idx="1"/>
                <a:endCxn id="32806" idx="1"/>
              </p:cNvCxnSpPr>
              <p:nvPr/>
            </p:nvCxnSpPr>
            <p:spPr bwMode="auto">
              <a:xfrm rot="5400000" flipH="1">
                <a:off x="1653" y="2037"/>
                <a:ext cx="355" cy="330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32784" name="AutoShape 17"/>
              <p:cNvCxnSpPr>
                <a:cxnSpLocks noChangeShapeType="1"/>
                <a:stCxn id="32800" idx="0"/>
                <a:endCxn id="32788" idx="2"/>
              </p:cNvCxnSpPr>
              <p:nvPr/>
            </p:nvCxnSpPr>
            <p:spPr bwMode="auto">
              <a:xfrm rot="-5400000">
                <a:off x="531" y="2021"/>
                <a:ext cx="214" cy="226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32785" name="Group 18"/>
              <p:cNvGrpSpPr>
                <a:grpSpLocks/>
              </p:cNvGrpSpPr>
              <p:nvPr/>
            </p:nvGrpSpPr>
            <p:grpSpPr bwMode="auto">
              <a:xfrm>
                <a:off x="1852" y="2379"/>
                <a:ext cx="288" cy="97"/>
                <a:chOff x="2291" y="2742"/>
                <a:chExt cx="288" cy="97"/>
              </a:xfrm>
            </p:grpSpPr>
            <p:sp>
              <p:nvSpPr>
                <p:cNvPr id="32802" name="Freeform 19"/>
                <p:cNvSpPr>
                  <a:spLocks/>
                </p:cNvSpPr>
                <p:nvPr/>
              </p:nvSpPr>
              <p:spPr bwMode="auto">
                <a:xfrm flipV="1">
                  <a:off x="2291" y="2838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3" name="Freeform 20"/>
                <p:cNvSpPr>
                  <a:spLocks/>
                </p:cNvSpPr>
                <p:nvPr/>
              </p:nvSpPr>
              <p:spPr bwMode="auto">
                <a:xfrm>
                  <a:off x="2291" y="2742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786" name="Text Box 21"/>
              <p:cNvSpPr txBox="1">
                <a:spLocks noChangeArrowheads="1"/>
              </p:cNvSpPr>
              <p:nvPr/>
            </p:nvSpPr>
            <p:spPr bwMode="auto">
              <a:xfrm>
                <a:off x="1632" y="2304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C</a:t>
                </a:r>
              </a:p>
            </p:txBody>
          </p:sp>
          <p:grpSp>
            <p:nvGrpSpPr>
              <p:cNvPr id="32787" name="Group 22"/>
              <p:cNvGrpSpPr>
                <a:grpSpLocks/>
              </p:cNvGrpSpPr>
              <p:nvPr/>
            </p:nvGrpSpPr>
            <p:grpSpPr bwMode="auto">
              <a:xfrm>
                <a:off x="61" y="2102"/>
                <a:ext cx="630" cy="634"/>
                <a:chOff x="95" y="2426"/>
                <a:chExt cx="630" cy="634"/>
              </a:xfrm>
            </p:grpSpPr>
            <p:sp>
              <p:nvSpPr>
                <p:cNvPr id="32796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5" y="2426"/>
                  <a:ext cx="236" cy="63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2000" b="1" i="1"/>
                </a:p>
                <a:p>
                  <a:r>
                    <a:rPr lang="en-US" sz="2000" b="1"/>
                    <a:t>v</a:t>
                  </a:r>
                  <a:r>
                    <a:rPr lang="en-US" sz="2000" b="1" baseline="-25000"/>
                    <a:t>s</a:t>
                  </a:r>
                </a:p>
                <a:p>
                  <a:endParaRPr lang="en-US" sz="2000"/>
                </a:p>
              </p:txBody>
            </p:sp>
            <p:sp>
              <p:nvSpPr>
                <p:cNvPr id="32797" name="Oval 24"/>
                <p:cNvSpPr>
                  <a:spLocks noChangeArrowheads="1"/>
                </p:cNvSpPr>
                <p:nvPr/>
              </p:nvSpPr>
              <p:spPr bwMode="auto">
                <a:xfrm>
                  <a:off x="393" y="2615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798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502" y="2597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279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99" y="2659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280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60" y="2565"/>
                  <a:ext cx="197" cy="40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+</a:t>
                  </a:r>
                </a:p>
                <a:p>
                  <a:r>
                    <a:rPr lang="en-US"/>
                    <a:t>–</a:t>
                  </a:r>
                </a:p>
              </p:txBody>
            </p:sp>
            <p:sp>
              <p:nvSpPr>
                <p:cNvPr id="32801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503" y="2652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2788" name="Oval 29"/>
              <p:cNvSpPr>
                <a:spLocks noChangeArrowheads="1"/>
              </p:cNvSpPr>
              <p:nvPr/>
            </p:nvSpPr>
            <p:spPr bwMode="auto">
              <a:xfrm>
                <a:off x="751" y="1988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89" name="Oval 30"/>
              <p:cNvSpPr>
                <a:spLocks noChangeArrowheads="1"/>
              </p:cNvSpPr>
              <p:nvPr/>
            </p:nvSpPr>
            <p:spPr bwMode="auto">
              <a:xfrm>
                <a:off x="1087" y="1997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32790" name="AutoShape 31"/>
              <p:cNvCxnSpPr>
                <a:cxnSpLocks noChangeShapeType="1"/>
                <a:stCxn id="32804" idx="0"/>
                <a:endCxn id="32789" idx="6"/>
              </p:cNvCxnSpPr>
              <p:nvPr/>
            </p:nvCxnSpPr>
            <p:spPr bwMode="auto">
              <a:xfrm flipH="1">
                <a:off x="1170" y="2034"/>
                <a:ext cx="209" cy="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32791" name="Line 32"/>
              <p:cNvSpPr>
                <a:spLocks noChangeShapeType="1"/>
              </p:cNvSpPr>
              <p:nvPr/>
            </p:nvSpPr>
            <p:spPr bwMode="auto">
              <a:xfrm flipV="1">
                <a:off x="834" y="1860"/>
                <a:ext cx="253" cy="1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2" name="Arc 33"/>
              <p:cNvSpPr>
                <a:spLocks/>
              </p:cNvSpPr>
              <p:nvPr/>
            </p:nvSpPr>
            <p:spPr bwMode="auto">
              <a:xfrm>
                <a:off x="882" y="1897"/>
                <a:ext cx="157" cy="20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93" name="Text Box 34"/>
              <p:cNvSpPr txBox="1">
                <a:spLocks noChangeArrowheads="1"/>
              </p:cNvSpPr>
              <p:nvPr/>
            </p:nvSpPr>
            <p:spPr bwMode="auto">
              <a:xfrm>
                <a:off x="682" y="2025"/>
                <a:ext cx="352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t = 0</a:t>
                </a:r>
              </a:p>
            </p:txBody>
          </p:sp>
          <p:sp>
            <p:nvSpPr>
              <p:cNvPr id="32794" name="Arc 35"/>
              <p:cNvSpPr>
                <a:spLocks/>
              </p:cNvSpPr>
              <p:nvPr/>
            </p:nvSpPr>
            <p:spPr bwMode="auto">
              <a:xfrm>
                <a:off x="742" y="2229"/>
                <a:ext cx="910" cy="556"/>
              </a:xfrm>
              <a:custGeom>
                <a:avLst/>
                <a:gdLst>
                  <a:gd name="T0" fmla="*/ 0 w 43200"/>
                  <a:gd name="T1" fmla="*/ 0 h 41772"/>
                  <a:gd name="T2" fmla="*/ 0 w 43200"/>
                  <a:gd name="T3" fmla="*/ 0 h 41772"/>
                  <a:gd name="T4" fmla="*/ 0 w 43200"/>
                  <a:gd name="T5" fmla="*/ 0 h 41772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1772"/>
                  <a:gd name="T11" fmla="*/ 43200 w 43200"/>
                  <a:gd name="T12" fmla="*/ 41772 h 417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1772" fill="none" extrusionOk="0">
                    <a:moveTo>
                      <a:pt x="29323" y="-1"/>
                    </a:moveTo>
                    <a:cubicBezTo>
                      <a:pt x="37680" y="3199"/>
                      <a:pt x="43200" y="11222"/>
                      <a:pt x="43200" y="20172"/>
                    </a:cubicBezTo>
                    <a:cubicBezTo>
                      <a:pt x="43200" y="32101"/>
                      <a:pt x="33529" y="41772"/>
                      <a:pt x="21600" y="41772"/>
                    </a:cubicBezTo>
                    <a:cubicBezTo>
                      <a:pt x="9670" y="41772"/>
                      <a:pt x="0" y="32101"/>
                      <a:pt x="0" y="20172"/>
                    </a:cubicBezTo>
                    <a:cubicBezTo>
                      <a:pt x="-1" y="13096"/>
                      <a:pt x="3464" y="6470"/>
                      <a:pt x="9275" y="2433"/>
                    </a:cubicBezTo>
                  </a:path>
                  <a:path w="43200" h="41772" stroke="0" extrusionOk="0">
                    <a:moveTo>
                      <a:pt x="29323" y="-1"/>
                    </a:moveTo>
                    <a:cubicBezTo>
                      <a:pt x="37680" y="3199"/>
                      <a:pt x="43200" y="11222"/>
                      <a:pt x="43200" y="20172"/>
                    </a:cubicBezTo>
                    <a:cubicBezTo>
                      <a:pt x="43200" y="32101"/>
                      <a:pt x="33529" y="41772"/>
                      <a:pt x="21600" y="41772"/>
                    </a:cubicBezTo>
                    <a:cubicBezTo>
                      <a:pt x="9670" y="41772"/>
                      <a:pt x="0" y="32101"/>
                      <a:pt x="0" y="20172"/>
                    </a:cubicBezTo>
                    <a:cubicBezTo>
                      <a:pt x="-1" y="13096"/>
                      <a:pt x="3464" y="6470"/>
                      <a:pt x="9275" y="2433"/>
                    </a:cubicBezTo>
                    <a:lnTo>
                      <a:pt x="21600" y="20172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95" name="Text Box 36"/>
              <p:cNvSpPr txBox="1">
                <a:spLocks noChangeArrowheads="1"/>
              </p:cNvSpPr>
              <p:nvPr/>
            </p:nvSpPr>
            <p:spPr bwMode="auto">
              <a:xfrm>
                <a:off x="1044" y="2457"/>
                <a:ext cx="30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 i="1"/>
                  <a:t>i</a:t>
                </a:r>
                <a:r>
                  <a:rPr lang="en-US" b="1"/>
                  <a:t>(t)</a:t>
                </a:r>
              </a:p>
            </p:txBody>
          </p:sp>
        </p:grpSp>
        <p:sp>
          <p:nvSpPr>
            <p:cNvPr id="32780" name="Text Box 37"/>
            <p:cNvSpPr txBox="1">
              <a:spLocks noChangeArrowheads="1"/>
            </p:cNvSpPr>
            <p:nvPr/>
          </p:nvSpPr>
          <p:spPr bwMode="auto">
            <a:xfrm>
              <a:off x="2126" y="2112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C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</p:grpSp>
      <p:sp>
        <p:nvSpPr>
          <p:cNvPr id="32776" name="Text Box 38"/>
          <p:cNvSpPr txBox="1">
            <a:spLocks noChangeArrowheads="1"/>
          </p:cNvSpPr>
          <p:nvPr/>
        </p:nvSpPr>
        <p:spPr bwMode="auto">
          <a:xfrm>
            <a:off x="4191000" y="2546350"/>
            <a:ext cx="4435475" cy="37941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2"/>
            </a:pPr>
            <a:r>
              <a:rPr lang="en-US"/>
              <a:t>Circuit initial conditions: </a:t>
            </a:r>
            <a:r>
              <a:rPr lang="en-US" b="1"/>
              <a:t>v</a:t>
            </a:r>
            <a:r>
              <a:rPr lang="en-US" b="1" baseline="-25000"/>
              <a:t>C</a:t>
            </a:r>
            <a:r>
              <a:rPr lang="en-US" b="1"/>
              <a:t>(0</a:t>
            </a:r>
            <a:r>
              <a:rPr lang="en-US" b="1" baseline="30000"/>
              <a:t>+</a:t>
            </a:r>
            <a:r>
              <a:rPr lang="en-US" b="1"/>
              <a:t>)</a:t>
            </a:r>
          </a:p>
        </p:txBody>
      </p:sp>
      <p:graphicFrame>
        <p:nvGraphicFramePr>
          <p:cNvPr id="32770" name="Object 39"/>
          <p:cNvGraphicFramePr>
            <a:graphicFrameLocks noChangeAspect="1"/>
          </p:cNvGraphicFramePr>
          <p:nvPr>
            <p:ph sz="quarter" idx="3"/>
          </p:nvPr>
        </p:nvGraphicFramePr>
        <p:xfrm>
          <a:off x="5173663" y="3352800"/>
          <a:ext cx="2522537" cy="1085850"/>
        </p:xfrm>
        <a:graphic>
          <a:graphicData uri="http://schemas.openxmlformats.org/presentationml/2006/ole">
            <p:oleObj spid="_x0000_s32770" name="Equation" r:id="rId3" imgW="1002960" imgH="431640" progId="Equation.3">
              <p:embed/>
            </p:oleObj>
          </a:graphicData>
        </a:graphic>
      </p:graphicFrame>
      <p:sp>
        <p:nvSpPr>
          <p:cNvPr id="32777" name="Rectangle 4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DC Transient Response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379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3379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FE38E9F-7D69-4B27-8734-57E46ACEC958}" type="slidenum">
              <a:rPr lang="en-US" smtClean="0"/>
              <a:pPr lvl="1"/>
              <a:t>61</a:t>
            </a:fld>
            <a:endParaRPr lang="en-US" smtClean="0"/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9"/>
            </a:pPr>
            <a:r>
              <a:rPr lang="en-US" sz="2400" smtClean="0"/>
              <a:t>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marL="914400" lvl="1" indent="-457200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</a:t>
            </a:r>
            <a:r>
              <a:rPr lang="en-US" sz="2000" b="1" smtClean="0">
                <a:cs typeface="Times New Roman" pitchFamily="18" charset="0"/>
              </a:rPr>
              <a:t> v</a:t>
            </a:r>
            <a:r>
              <a:rPr lang="en-US" sz="2000" b="1" baseline="-25000" smtClean="0">
                <a:cs typeface="Times New Roman" pitchFamily="18" charset="0"/>
              </a:rPr>
              <a:t>C</a:t>
            </a:r>
            <a:r>
              <a:rPr lang="en-US" sz="2000" b="1" smtClean="0">
                <a:cs typeface="Times New Roman" pitchFamily="18" charset="0"/>
              </a:rPr>
              <a:t>(0</a:t>
            </a:r>
            <a:r>
              <a:rPr lang="en-US" sz="2000" b="1" baseline="30000" smtClean="0">
                <a:cs typeface="Times New Roman" pitchFamily="18" charset="0"/>
              </a:rPr>
              <a:t>–</a:t>
            </a:r>
            <a:r>
              <a:rPr lang="en-US" sz="2000" b="1" smtClean="0">
                <a:cs typeface="Times New Roman" pitchFamily="18" charset="0"/>
              </a:rPr>
              <a:t>) </a:t>
            </a:r>
            <a:r>
              <a:rPr lang="en-US" sz="2000" smtClean="0">
                <a:cs typeface="Times New Roman" pitchFamily="18" charset="0"/>
              </a:rPr>
              <a:t>= 5V,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smtClean="0">
                <a:cs typeface="Times New Roman" pitchFamily="18" charset="0"/>
              </a:rPr>
              <a:t> = 1000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470uF</a:t>
            </a:r>
          </a:p>
        </p:txBody>
      </p:sp>
      <p:grpSp>
        <p:nvGrpSpPr>
          <p:cNvPr id="33799" name="Group 4"/>
          <p:cNvGrpSpPr>
            <a:grpSpLocks/>
          </p:cNvGrpSpPr>
          <p:nvPr/>
        </p:nvGrpSpPr>
        <p:grpSpPr bwMode="auto">
          <a:xfrm>
            <a:off x="96838" y="2752725"/>
            <a:ext cx="3914775" cy="1668463"/>
            <a:chOff x="61" y="1734"/>
            <a:chExt cx="2466" cy="1051"/>
          </a:xfrm>
        </p:grpSpPr>
        <p:sp>
          <p:nvSpPr>
            <p:cNvPr id="33802" name="Text Box 5"/>
            <p:cNvSpPr txBox="1">
              <a:spLocks noChangeArrowheads="1"/>
            </p:cNvSpPr>
            <p:nvPr/>
          </p:nvSpPr>
          <p:spPr bwMode="auto">
            <a:xfrm>
              <a:off x="1393" y="1734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</a:p>
          </p:txBody>
        </p:sp>
        <p:cxnSp>
          <p:nvCxnSpPr>
            <p:cNvPr id="33803" name="AutoShape 6"/>
            <p:cNvCxnSpPr>
              <a:cxnSpLocks noChangeShapeType="1"/>
              <a:stCxn id="33824" idx="1"/>
              <a:endCxn id="33819" idx="4"/>
            </p:cNvCxnSpPr>
            <p:nvPr/>
          </p:nvCxnSpPr>
          <p:spPr bwMode="auto">
            <a:xfrm rot="5400000">
              <a:off x="1199" y="1803"/>
              <a:ext cx="124" cy="1471"/>
            </a:xfrm>
            <a:prstGeom prst="bentConnector3">
              <a:avLst>
                <a:gd name="adj1" fmla="val 32419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3804" name="Group 7"/>
            <p:cNvGrpSpPr>
              <a:grpSpLocks/>
            </p:cNvGrpSpPr>
            <p:nvPr/>
          </p:nvGrpSpPr>
          <p:grpSpPr bwMode="auto">
            <a:xfrm rot="5400000" flipH="1" flipV="1">
              <a:off x="1467" y="1882"/>
              <a:ext cx="112" cy="287"/>
              <a:chOff x="3450" y="2313"/>
              <a:chExt cx="111" cy="216"/>
            </a:xfrm>
          </p:grpSpPr>
          <p:sp>
            <p:nvSpPr>
              <p:cNvPr id="33826" name="Line 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7" name="Line 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8" name="Line 1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9" name="Line 1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30" name="Line 1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31" name="Line 1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32" name="Line 1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3805" name="AutoShape 15"/>
            <p:cNvCxnSpPr>
              <a:cxnSpLocks noChangeShapeType="1"/>
              <a:stCxn id="33825" idx="1"/>
              <a:endCxn id="33828" idx="1"/>
            </p:cNvCxnSpPr>
            <p:nvPr/>
          </p:nvCxnSpPr>
          <p:spPr bwMode="auto">
            <a:xfrm rot="5400000" flipH="1">
              <a:off x="1653" y="2037"/>
              <a:ext cx="355" cy="33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3806" name="AutoShape 16"/>
            <p:cNvCxnSpPr>
              <a:cxnSpLocks noChangeShapeType="1"/>
              <a:stCxn id="33822" idx="0"/>
              <a:endCxn id="33810" idx="2"/>
            </p:cNvCxnSpPr>
            <p:nvPr/>
          </p:nvCxnSpPr>
          <p:spPr bwMode="auto">
            <a:xfrm rot="-5400000">
              <a:off x="531" y="2021"/>
              <a:ext cx="214" cy="2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3807" name="Group 17"/>
            <p:cNvGrpSpPr>
              <a:grpSpLocks/>
            </p:cNvGrpSpPr>
            <p:nvPr/>
          </p:nvGrpSpPr>
          <p:grpSpPr bwMode="auto">
            <a:xfrm>
              <a:off x="1852" y="2379"/>
              <a:ext cx="288" cy="97"/>
              <a:chOff x="2291" y="2742"/>
              <a:chExt cx="288" cy="97"/>
            </a:xfrm>
          </p:grpSpPr>
          <p:sp>
            <p:nvSpPr>
              <p:cNvPr id="33824" name="Freeform 18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5" name="Freeform 19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08" name="Text Box 20"/>
            <p:cNvSpPr txBox="1">
              <a:spLocks noChangeArrowheads="1"/>
            </p:cNvSpPr>
            <p:nvPr/>
          </p:nvSpPr>
          <p:spPr bwMode="auto">
            <a:xfrm>
              <a:off x="1632" y="2304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grpSp>
          <p:nvGrpSpPr>
            <p:cNvPr id="33809" name="Group 21"/>
            <p:cNvGrpSpPr>
              <a:grpSpLocks/>
            </p:cNvGrpSpPr>
            <p:nvPr/>
          </p:nvGrpSpPr>
          <p:grpSpPr bwMode="auto">
            <a:xfrm>
              <a:off x="61" y="2102"/>
              <a:ext cx="630" cy="634"/>
              <a:chOff x="95" y="2426"/>
              <a:chExt cx="630" cy="634"/>
            </a:xfrm>
          </p:grpSpPr>
          <p:sp>
            <p:nvSpPr>
              <p:cNvPr id="33818" name="Text Box 22"/>
              <p:cNvSpPr txBox="1">
                <a:spLocks noChangeArrowheads="1"/>
              </p:cNvSpPr>
              <p:nvPr/>
            </p:nvSpPr>
            <p:spPr bwMode="auto">
              <a:xfrm>
                <a:off x="95" y="2426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33819" name="Oval 23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20" name="Text Box 24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821" name="Text Box 25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822" name="Text Box 26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33823" name="Text Box 27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3810" name="Oval 28"/>
            <p:cNvSpPr>
              <a:spLocks noChangeArrowheads="1"/>
            </p:cNvSpPr>
            <p:nvPr/>
          </p:nvSpPr>
          <p:spPr bwMode="auto">
            <a:xfrm>
              <a:off x="751" y="198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1" name="Oval 29"/>
            <p:cNvSpPr>
              <a:spLocks noChangeArrowheads="1"/>
            </p:cNvSpPr>
            <p:nvPr/>
          </p:nvSpPr>
          <p:spPr bwMode="auto">
            <a:xfrm>
              <a:off x="1087" y="199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3812" name="AutoShape 30"/>
            <p:cNvCxnSpPr>
              <a:cxnSpLocks noChangeShapeType="1"/>
              <a:stCxn id="33826" idx="0"/>
              <a:endCxn id="33811" idx="6"/>
            </p:cNvCxnSpPr>
            <p:nvPr/>
          </p:nvCxnSpPr>
          <p:spPr bwMode="auto">
            <a:xfrm flipH="1">
              <a:off x="1170" y="2034"/>
              <a:ext cx="20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3813" name="Line 31"/>
            <p:cNvSpPr>
              <a:spLocks noChangeShapeType="1"/>
            </p:cNvSpPr>
            <p:nvPr/>
          </p:nvSpPr>
          <p:spPr bwMode="auto">
            <a:xfrm>
              <a:off x="834" y="2024"/>
              <a:ext cx="253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4" name="Text Box 32"/>
            <p:cNvSpPr txBox="1">
              <a:spLocks noChangeArrowheads="1"/>
            </p:cNvSpPr>
            <p:nvPr/>
          </p:nvSpPr>
          <p:spPr bwMode="auto">
            <a:xfrm>
              <a:off x="682" y="2025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 = 0</a:t>
              </a:r>
            </a:p>
          </p:txBody>
        </p:sp>
        <p:sp>
          <p:nvSpPr>
            <p:cNvPr id="33815" name="Arc 33"/>
            <p:cNvSpPr>
              <a:spLocks/>
            </p:cNvSpPr>
            <p:nvPr/>
          </p:nvSpPr>
          <p:spPr bwMode="auto">
            <a:xfrm>
              <a:off x="742" y="2229"/>
              <a:ext cx="910" cy="556"/>
            </a:xfrm>
            <a:custGeom>
              <a:avLst/>
              <a:gdLst>
                <a:gd name="T0" fmla="*/ 0 w 43200"/>
                <a:gd name="T1" fmla="*/ 0 h 41772"/>
                <a:gd name="T2" fmla="*/ 0 w 43200"/>
                <a:gd name="T3" fmla="*/ 0 h 41772"/>
                <a:gd name="T4" fmla="*/ 0 w 43200"/>
                <a:gd name="T5" fmla="*/ 0 h 41772"/>
                <a:gd name="T6" fmla="*/ 0 60000 65536"/>
                <a:gd name="T7" fmla="*/ 0 60000 65536"/>
                <a:gd name="T8" fmla="*/ 0 60000 65536"/>
                <a:gd name="T9" fmla="*/ 0 w 43200"/>
                <a:gd name="T10" fmla="*/ 0 h 41772"/>
                <a:gd name="T11" fmla="*/ 43200 w 43200"/>
                <a:gd name="T12" fmla="*/ 41772 h 417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1772" fill="none" extrusionOk="0">
                  <a:moveTo>
                    <a:pt x="29323" y="-1"/>
                  </a:moveTo>
                  <a:cubicBezTo>
                    <a:pt x="37680" y="3199"/>
                    <a:pt x="43200" y="11222"/>
                    <a:pt x="43200" y="20172"/>
                  </a:cubicBezTo>
                  <a:cubicBezTo>
                    <a:pt x="43200" y="32101"/>
                    <a:pt x="33529" y="41772"/>
                    <a:pt x="21600" y="41772"/>
                  </a:cubicBezTo>
                  <a:cubicBezTo>
                    <a:pt x="9670" y="41772"/>
                    <a:pt x="0" y="32101"/>
                    <a:pt x="0" y="20172"/>
                  </a:cubicBezTo>
                  <a:cubicBezTo>
                    <a:pt x="-1" y="13096"/>
                    <a:pt x="3464" y="6470"/>
                    <a:pt x="9275" y="2433"/>
                  </a:cubicBezTo>
                </a:path>
                <a:path w="43200" h="41772" stroke="0" extrusionOk="0">
                  <a:moveTo>
                    <a:pt x="29323" y="-1"/>
                  </a:moveTo>
                  <a:cubicBezTo>
                    <a:pt x="37680" y="3199"/>
                    <a:pt x="43200" y="11222"/>
                    <a:pt x="43200" y="20172"/>
                  </a:cubicBezTo>
                  <a:cubicBezTo>
                    <a:pt x="43200" y="32101"/>
                    <a:pt x="33529" y="41772"/>
                    <a:pt x="21600" y="41772"/>
                  </a:cubicBezTo>
                  <a:cubicBezTo>
                    <a:pt x="9670" y="41772"/>
                    <a:pt x="0" y="32101"/>
                    <a:pt x="0" y="20172"/>
                  </a:cubicBezTo>
                  <a:cubicBezTo>
                    <a:pt x="-1" y="13096"/>
                    <a:pt x="3464" y="6470"/>
                    <a:pt x="9275" y="2433"/>
                  </a:cubicBezTo>
                  <a:lnTo>
                    <a:pt x="21600" y="20172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6" name="Text Box 34"/>
            <p:cNvSpPr txBox="1">
              <a:spLocks noChangeArrowheads="1"/>
            </p:cNvSpPr>
            <p:nvPr/>
          </p:nvSpPr>
          <p:spPr bwMode="auto">
            <a:xfrm>
              <a:off x="1044" y="2457"/>
              <a:ext cx="30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/>
                <a:t>(t)</a:t>
              </a:r>
            </a:p>
          </p:txBody>
        </p:sp>
        <p:sp>
          <p:nvSpPr>
            <p:cNvPr id="33817" name="Text Box 35"/>
            <p:cNvSpPr txBox="1">
              <a:spLocks noChangeArrowheads="1"/>
            </p:cNvSpPr>
            <p:nvPr/>
          </p:nvSpPr>
          <p:spPr bwMode="auto">
            <a:xfrm>
              <a:off x="2126" y="2112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C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</p:grpSp>
      <p:sp>
        <p:nvSpPr>
          <p:cNvPr id="33800" name="Text Box 36"/>
          <p:cNvSpPr txBox="1">
            <a:spLocks noChangeArrowheads="1"/>
          </p:cNvSpPr>
          <p:nvPr/>
        </p:nvSpPr>
        <p:spPr bwMode="auto">
          <a:xfrm>
            <a:off x="4191000" y="2546350"/>
            <a:ext cx="4435475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3"/>
            </a:pPr>
            <a:r>
              <a:rPr lang="en-US"/>
              <a:t>Write differential equation (already in Th</a:t>
            </a:r>
            <a:r>
              <a:rPr lang="en-US">
                <a:cs typeface="Times New Roman" pitchFamily="18" charset="0"/>
              </a:rPr>
              <a:t>évenin equivalent) at t = 0</a:t>
            </a:r>
          </a:p>
        </p:txBody>
      </p:sp>
      <p:graphicFrame>
        <p:nvGraphicFramePr>
          <p:cNvPr id="33794" name="Object 37"/>
          <p:cNvGraphicFramePr>
            <a:graphicFrameLocks noChangeAspect="1"/>
          </p:cNvGraphicFramePr>
          <p:nvPr>
            <p:ph sz="quarter" idx="3"/>
          </p:nvPr>
        </p:nvGraphicFramePr>
        <p:xfrm>
          <a:off x="4800600" y="3557588"/>
          <a:ext cx="3313113" cy="2439987"/>
        </p:xfrm>
        <a:graphic>
          <a:graphicData uri="http://schemas.openxmlformats.org/presentationml/2006/ole">
            <p:oleObj spid="_x0000_s33794" name="Equation" r:id="rId3" imgW="1447560" imgH="1066680" progId="Equation.3">
              <p:embed/>
            </p:oleObj>
          </a:graphicData>
        </a:graphic>
      </p:graphicFrame>
      <p:sp>
        <p:nvSpPr>
          <p:cNvPr id="33801" name="Rectangle 3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DC Transient Response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482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3482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1AC2DC7-A6E1-42EE-9BBA-4BD6A9EBDA6F}" type="slidenum">
              <a:rPr lang="en-US" smtClean="0"/>
              <a:pPr lvl="1"/>
              <a:t>62</a:t>
            </a:fld>
            <a:endParaRPr lang="en-US" smtClean="0"/>
          </a:p>
        </p:txBody>
      </p:sp>
      <p:sp>
        <p:nvSpPr>
          <p:cNvPr id="348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9"/>
            </a:pPr>
            <a:r>
              <a:rPr lang="en-US" sz="2400" smtClean="0"/>
              <a:t>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marL="914400" lvl="1" indent="-457200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</a:t>
            </a:r>
            <a:r>
              <a:rPr lang="en-US" sz="2000" b="1" smtClean="0">
                <a:cs typeface="Times New Roman" pitchFamily="18" charset="0"/>
              </a:rPr>
              <a:t> v</a:t>
            </a:r>
            <a:r>
              <a:rPr lang="en-US" sz="2000" b="1" baseline="-25000" smtClean="0">
                <a:cs typeface="Times New Roman" pitchFamily="18" charset="0"/>
              </a:rPr>
              <a:t>C</a:t>
            </a:r>
            <a:r>
              <a:rPr lang="en-US" sz="2000" b="1" smtClean="0">
                <a:cs typeface="Times New Roman" pitchFamily="18" charset="0"/>
              </a:rPr>
              <a:t>(0</a:t>
            </a:r>
            <a:r>
              <a:rPr lang="en-US" sz="2000" b="1" baseline="30000" smtClean="0">
                <a:cs typeface="Times New Roman" pitchFamily="18" charset="0"/>
              </a:rPr>
              <a:t>–</a:t>
            </a:r>
            <a:r>
              <a:rPr lang="en-US" sz="2000" b="1" smtClean="0">
                <a:cs typeface="Times New Roman" pitchFamily="18" charset="0"/>
              </a:rPr>
              <a:t>) </a:t>
            </a:r>
            <a:r>
              <a:rPr lang="en-US" sz="2000" smtClean="0">
                <a:cs typeface="Times New Roman" pitchFamily="18" charset="0"/>
              </a:rPr>
              <a:t>= 5V,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smtClean="0">
                <a:cs typeface="Times New Roman" pitchFamily="18" charset="0"/>
              </a:rPr>
              <a:t> = 1000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470uF</a:t>
            </a: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4876800" y="3425825"/>
          <a:ext cx="2743200" cy="1295400"/>
        </p:xfrm>
        <a:graphic>
          <a:graphicData uri="http://schemas.openxmlformats.org/presentationml/2006/ole">
            <p:oleObj spid="_x0000_s34818" name="Equation" r:id="rId3" imgW="1371600" imgH="647640" progId="Equation.3">
              <p:embed/>
            </p:oleObj>
          </a:graphicData>
        </a:graphic>
      </p:graphicFrame>
      <p:grpSp>
        <p:nvGrpSpPr>
          <p:cNvPr id="34825" name="Group 5"/>
          <p:cNvGrpSpPr>
            <a:grpSpLocks/>
          </p:cNvGrpSpPr>
          <p:nvPr/>
        </p:nvGrpSpPr>
        <p:grpSpPr bwMode="auto">
          <a:xfrm>
            <a:off x="96838" y="2752725"/>
            <a:ext cx="3914775" cy="1668463"/>
            <a:chOff x="61" y="1734"/>
            <a:chExt cx="2466" cy="1051"/>
          </a:xfrm>
        </p:grpSpPr>
        <p:sp>
          <p:nvSpPr>
            <p:cNvPr id="34828" name="Text Box 6"/>
            <p:cNvSpPr txBox="1">
              <a:spLocks noChangeArrowheads="1"/>
            </p:cNvSpPr>
            <p:nvPr/>
          </p:nvSpPr>
          <p:spPr bwMode="auto">
            <a:xfrm>
              <a:off x="1393" y="1734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</a:p>
          </p:txBody>
        </p:sp>
        <p:cxnSp>
          <p:nvCxnSpPr>
            <p:cNvPr id="34829" name="AutoShape 7"/>
            <p:cNvCxnSpPr>
              <a:cxnSpLocks noChangeShapeType="1"/>
              <a:stCxn id="34850" idx="1"/>
              <a:endCxn id="34845" idx="4"/>
            </p:cNvCxnSpPr>
            <p:nvPr/>
          </p:nvCxnSpPr>
          <p:spPr bwMode="auto">
            <a:xfrm rot="5400000">
              <a:off x="1199" y="1803"/>
              <a:ext cx="124" cy="1471"/>
            </a:xfrm>
            <a:prstGeom prst="bentConnector3">
              <a:avLst>
                <a:gd name="adj1" fmla="val 32419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4830" name="Group 8"/>
            <p:cNvGrpSpPr>
              <a:grpSpLocks/>
            </p:cNvGrpSpPr>
            <p:nvPr/>
          </p:nvGrpSpPr>
          <p:grpSpPr bwMode="auto">
            <a:xfrm rot="5400000" flipH="1" flipV="1">
              <a:off x="1467" y="1882"/>
              <a:ext cx="112" cy="287"/>
              <a:chOff x="3450" y="2313"/>
              <a:chExt cx="111" cy="216"/>
            </a:xfrm>
          </p:grpSpPr>
          <p:sp>
            <p:nvSpPr>
              <p:cNvPr id="34852" name="Line 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53" name="Line 1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54" name="Line 1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55" name="Line 1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56" name="Line 1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57" name="Line 1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58" name="Line 1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4831" name="AutoShape 16"/>
            <p:cNvCxnSpPr>
              <a:cxnSpLocks noChangeShapeType="1"/>
              <a:stCxn id="34851" idx="1"/>
              <a:endCxn id="34854" idx="1"/>
            </p:cNvCxnSpPr>
            <p:nvPr/>
          </p:nvCxnSpPr>
          <p:spPr bwMode="auto">
            <a:xfrm rot="5400000" flipH="1">
              <a:off x="1653" y="2037"/>
              <a:ext cx="355" cy="33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4832" name="AutoShape 17"/>
            <p:cNvCxnSpPr>
              <a:cxnSpLocks noChangeShapeType="1"/>
              <a:stCxn id="34848" idx="0"/>
              <a:endCxn id="34836" idx="2"/>
            </p:cNvCxnSpPr>
            <p:nvPr/>
          </p:nvCxnSpPr>
          <p:spPr bwMode="auto">
            <a:xfrm rot="-5400000">
              <a:off x="531" y="2021"/>
              <a:ext cx="214" cy="2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4833" name="Group 18"/>
            <p:cNvGrpSpPr>
              <a:grpSpLocks/>
            </p:cNvGrpSpPr>
            <p:nvPr/>
          </p:nvGrpSpPr>
          <p:grpSpPr bwMode="auto">
            <a:xfrm>
              <a:off x="1852" y="2379"/>
              <a:ext cx="288" cy="97"/>
              <a:chOff x="2291" y="2742"/>
              <a:chExt cx="288" cy="97"/>
            </a:xfrm>
          </p:grpSpPr>
          <p:sp>
            <p:nvSpPr>
              <p:cNvPr id="34850" name="Freeform 19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51" name="Freeform 20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34" name="Text Box 21"/>
            <p:cNvSpPr txBox="1">
              <a:spLocks noChangeArrowheads="1"/>
            </p:cNvSpPr>
            <p:nvPr/>
          </p:nvSpPr>
          <p:spPr bwMode="auto">
            <a:xfrm>
              <a:off x="1632" y="2304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grpSp>
          <p:nvGrpSpPr>
            <p:cNvPr id="34835" name="Group 22"/>
            <p:cNvGrpSpPr>
              <a:grpSpLocks/>
            </p:cNvGrpSpPr>
            <p:nvPr/>
          </p:nvGrpSpPr>
          <p:grpSpPr bwMode="auto">
            <a:xfrm>
              <a:off x="61" y="2102"/>
              <a:ext cx="630" cy="634"/>
              <a:chOff x="95" y="2426"/>
              <a:chExt cx="630" cy="634"/>
            </a:xfrm>
          </p:grpSpPr>
          <p:sp>
            <p:nvSpPr>
              <p:cNvPr id="34844" name="Text Box 23"/>
              <p:cNvSpPr txBox="1">
                <a:spLocks noChangeArrowheads="1"/>
              </p:cNvSpPr>
              <p:nvPr/>
            </p:nvSpPr>
            <p:spPr bwMode="auto">
              <a:xfrm>
                <a:off x="95" y="2426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34845" name="Oval 24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6" name="Text Box 25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47" name="Text Box 26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48" name="Text Box 27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34849" name="Text Box 28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4836" name="Oval 29"/>
            <p:cNvSpPr>
              <a:spLocks noChangeArrowheads="1"/>
            </p:cNvSpPr>
            <p:nvPr/>
          </p:nvSpPr>
          <p:spPr bwMode="auto">
            <a:xfrm>
              <a:off x="751" y="198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7" name="Oval 30"/>
            <p:cNvSpPr>
              <a:spLocks noChangeArrowheads="1"/>
            </p:cNvSpPr>
            <p:nvPr/>
          </p:nvSpPr>
          <p:spPr bwMode="auto">
            <a:xfrm>
              <a:off x="1087" y="199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4838" name="AutoShape 31"/>
            <p:cNvCxnSpPr>
              <a:cxnSpLocks noChangeShapeType="1"/>
              <a:stCxn id="34852" idx="0"/>
              <a:endCxn id="34837" idx="6"/>
            </p:cNvCxnSpPr>
            <p:nvPr/>
          </p:nvCxnSpPr>
          <p:spPr bwMode="auto">
            <a:xfrm flipH="1">
              <a:off x="1170" y="2034"/>
              <a:ext cx="20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4839" name="Line 32"/>
            <p:cNvSpPr>
              <a:spLocks noChangeShapeType="1"/>
            </p:cNvSpPr>
            <p:nvPr/>
          </p:nvSpPr>
          <p:spPr bwMode="auto">
            <a:xfrm>
              <a:off x="834" y="2024"/>
              <a:ext cx="253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0" name="Text Box 33"/>
            <p:cNvSpPr txBox="1">
              <a:spLocks noChangeArrowheads="1"/>
            </p:cNvSpPr>
            <p:nvPr/>
          </p:nvSpPr>
          <p:spPr bwMode="auto">
            <a:xfrm>
              <a:off x="682" y="2025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 = 0</a:t>
              </a:r>
            </a:p>
          </p:txBody>
        </p:sp>
        <p:sp>
          <p:nvSpPr>
            <p:cNvPr id="34841" name="Arc 34"/>
            <p:cNvSpPr>
              <a:spLocks/>
            </p:cNvSpPr>
            <p:nvPr/>
          </p:nvSpPr>
          <p:spPr bwMode="auto">
            <a:xfrm>
              <a:off x="742" y="2229"/>
              <a:ext cx="910" cy="556"/>
            </a:xfrm>
            <a:custGeom>
              <a:avLst/>
              <a:gdLst>
                <a:gd name="T0" fmla="*/ 0 w 43200"/>
                <a:gd name="T1" fmla="*/ 0 h 41772"/>
                <a:gd name="T2" fmla="*/ 0 w 43200"/>
                <a:gd name="T3" fmla="*/ 0 h 41772"/>
                <a:gd name="T4" fmla="*/ 0 w 43200"/>
                <a:gd name="T5" fmla="*/ 0 h 41772"/>
                <a:gd name="T6" fmla="*/ 0 60000 65536"/>
                <a:gd name="T7" fmla="*/ 0 60000 65536"/>
                <a:gd name="T8" fmla="*/ 0 60000 65536"/>
                <a:gd name="T9" fmla="*/ 0 w 43200"/>
                <a:gd name="T10" fmla="*/ 0 h 41772"/>
                <a:gd name="T11" fmla="*/ 43200 w 43200"/>
                <a:gd name="T12" fmla="*/ 41772 h 417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1772" fill="none" extrusionOk="0">
                  <a:moveTo>
                    <a:pt x="29323" y="-1"/>
                  </a:moveTo>
                  <a:cubicBezTo>
                    <a:pt x="37680" y="3199"/>
                    <a:pt x="43200" y="11222"/>
                    <a:pt x="43200" y="20172"/>
                  </a:cubicBezTo>
                  <a:cubicBezTo>
                    <a:pt x="43200" y="32101"/>
                    <a:pt x="33529" y="41772"/>
                    <a:pt x="21600" y="41772"/>
                  </a:cubicBezTo>
                  <a:cubicBezTo>
                    <a:pt x="9670" y="41772"/>
                    <a:pt x="0" y="32101"/>
                    <a:pt x="0" y="20172"/>
                  </a:cubicBezTo>
                  <a:cubicBezTo>
                    <a:pt x="-1" y="13096"/>
                    <a:pt x="3464" y="6470"/>
                    <a:pt x="9275" y="2433"/>
                  </a:cubicBezTo>
                </a:path>
                <a:path w="43200" h="41772" stroke="0" extrusionOk="0">
                  <a:moveTo>
                    <a:pt x="29323" y="-1"/>
                  </a:moveTo>
                  <a:cubicBezTo>
                    <a:pt x="37680" y="3199"/>
                    <a:pt x="43200" y="11222"/>
                    <a:pt x="43200" y="20172"/>
                  </a:cubicBezTo>
                  <a:cubicBezTo>
                    <a:pt x="43200" y="32101"/>
                    <a:pt x="33529" y="41772"/>
                    <a:pt x="21600" y="41772"/>
                  </a:cubicBezTo>
                  <a:cubicBezTo>
                    <a:pt x="9670" y="41772"/>
                    <a:pt x="0" y="32101"/>
                    <a:pt x="0" y="20172"/>
                  </a:cubicBezTo>
                  <a:cubicBezTo>
                    <a:pt x="-1" y="13096"/>
                    <a:pt x="3464" y="6470"/>
                    <a:pt x="9275" y="2433"/>
                  </a:cubicBezTo>
                  <a:lnTo>
                    <a:pt x="21600" y="20172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2" name="Text Box 35"/>
            <p:cNvSpPr txBox="1">
              <a:spLocks noChangeArrowheads="1"/>
            </p:cNvSpPr>
            <p:nvPr/>
          </p:nvSpPr>
          <p:spPr bwMode="auto">
            <a:xfrm>
              <a:off x="1044" y="2457"/>
              <a:ext cx="30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/>
                <a:t>(t)</a:t>
              </a:r>
            </a:p>
          </p:txBody>
        </p:sp>
        <p:sp>
          <p:nvSpPr>
            <p:cNvPr id="34843" name="Text Box 36"/>
            <p:cNvSpPr txBox="1">
              <a:spLocks noChangeArrowheads="1"/>
            </p:cNvSpPr>
            <p:nvPr/>
          </p:nvSpPr>
          <p:spPr bwMode="auto">
            <a:xfrm>
              <a:off x="2126" y="2112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C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</p:grpSp>
      <p:sp>
        <p:nvSpPr>
          <p:cNvPr id="34826" name="Text Box 37"/>
          <p:cNvSpPr txBox="1">
            <a:spLocks noChangeArrowheads="1"/>
          </p:cNvSpPr>
          <p:nvPr/>
        </p:nvSpPr>
        <p:spPr bwMode="auto">
          <a:xfrm>
            <a:off x="4191000" y="2546350"/>
            <a:ext cx="4435475" cy="37941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4"/>
            </a:pPr>
            <a:r>
              <a:rPr lang="en-US"/>
              <a:t>Find the time constant </a:t>
            </a:r>
            <a:r>
              <a:rPr lang="el-GR" b="1">
                <a:cs typeface="Times New Roman" pitchFamily="18" charset="0"/>
              </a:rPr>
              <a:t>τ</a:t>
            </a:r>
          </a:p>
        </p:txBody>
      </p:sp>
      <p:graphicFrame>
        <p:nvGraphicFramePr>
          <p:cNvPr id="34819" name="Object 38"/>
          <p:cNvGraphicFramePr>
            <a:graphicFrameLocks noChangeAspect="1"/>
          </p:cNvGraphicFramePr>
          <p:nvPr>
            <p:ph sz="quarter" idx="2"/>
          </p:nvPr>
        </p:nvGraphicFramePr>
        <p:xfrm>
          <a:off x="4876800" y="5105400"/>
          <a:ext cx="974725" cy="515938"/>
        </p:xfrm>
        <a:graphic>
          <a:graphicData uri="http://schemas.openxmlformats.org/presentationml/2006/ole">
            <p:oleObj spid="_x0000_s34819" name="Equation" r:id="rId4" imgW="431640" imgH="228600" progId="Equation.3">
              <p:embed/>
            </p:oleObj>
          </a:graphicData>
        </a:graphic>
      </p:graphicFrame>
      <p:graphicFrame>
        <p:nvGraphicFramePr>
          <p:cNvPr id="34820" name="Object 39"/>
          <p:cNvGraphicFramePr>
            <a:graphicFrameLocks noChangeAspect="1"/>
          </p:cNvGraphicFramePr>
          <p:nvPr/>
        </p:nvGraphicFramePr>
        <p:xfrm>
          <a:off x="6496050" y="5105400"/>
          <a:ext cx="971550" cy="887413"/>
        </p:xfrm>
        <a:graphic>
          <a:graphicData uri="http://schemas.openxmlformats.org/presentationml/2006/ole">
            <p:oleObj spid="_x0000_s34820" name="Equation" r:id="rId5" imgW="444240" imgH="406080" progId="Equation.3">
              <p:embed/>
            </p:oleObj>
          </a:graphicData>
        </a:graphic>
      </p:graphicFrame>
      <p:sp>
        <p:nvSpPr>
          <p:cNvPr id="34827" name="Rectangle 4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DC Transient Response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584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3584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AAE35D4-9692-4E9A-9677-E0EDEACEA54C}" type="slidenum">
              <a:rPr lang="en-US" smtClean="0"/>
              <a:pPr lvl="1"/>
              <a:t>63</a:t>
            </a:fld>
            <a:endParaRPr lang="en-US" smtClean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9"/>
            </a:pPr>
            <a:r>
              <a:rPr lang="en-US" sz="2400" smtClean="0"/>
              <a:t>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marL="914400" lvl="1" indent="-457200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</a:t>
            </a:r>
            <a:r>
              <a:rPr lang="en-US" sz="2000" b="1" smtClean="0">
                <a:cs typeface="Times New Roman" pitchFamily="18" charset="0"/>
              </a:rPr>
              <a:t> v</a:t>
            </a:r>
            <a:r>
              <a:rPr lang="en-US" sz="2000" b="1" baseline="-25000" smtClean="0">
                <a:cs typeface="Times New Roman" pitchFamily="18" charset="0"/>
              </a:rPr>
              <a:t>C</a:t>
            </a:r>
            <a:r>
              <a:rPr lang="en-US" sz="2000" b="1" smtClean="0">
                <a:cs typeface="Times New Roman" pitchFamily="18" charset="0"/>
              </a:rPr>
              <a:t>(0</a:t>
            </a:r>
            <a:r>
              <a:rPr lang="en-US" sz="2000" b="1" baseline="30000" smtClean="0">
                <a:cs typeface="Times New Roman" pitchFamily="18" charset="0"/>
              </a:rPr>
              <a:t>–</a:t>
            </a:r>
            <a:r>
              <a:rPr lang="en-US" sz="2000" b="1" smtClean="0">
                <a:cs typeface="Times New Roman" pitchFamily="18" charset="0"/>
              </a:rPr>
              <a:t>) </a:t>
            </a:r>
            <a:r>
              <a:rPr lang="en-US" sz="2000" smtClean="0">
                <a:cs typeface="Times New Roman" pitchFamily="18" charset="0"/>
              </a:rPr>
              <a:t>= 5V,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smtClean="0">
                <a:cs typeface="Times New Roman" pitchFamily="18" charset="0"/>
              </a:rPr>
              <a:t> = 1000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470uF</a:t>
            </a:r>
          </a:p>
        </p:txBody>
      </p:sp>
      <p:grpSp>
        <p:nvGrpSpPr>
          <p:cNvPr id="35847" name="Group 4"/>
          <p:cNvGrpSpPr>
            <a:grpSpLocks/>
          </p:cNvGrpSpPr>
          <p:nvPr/>
        </p:nvGrpSpPr>
        <p:grpSpPr bwMode="auto">
          <a:xfrm>
            <a:off x="96838" y="2752725"/>
            <a:ext cx="3914775" cy="1668463"/>
            <a:chOff x="61" y="1734"/>
            <a:chExt cx="2466" cy="1051"/>
          </a:xfrm>
        </p:grpSpPr>
        <p:sp>
          <p:nvSpPr>
            <p:cNvPr id="35850" name="Text Box 5"/>
            <p:cNvSpPr txBox="1">
              <a:spLocks noChangeArrowheads="1"/>
            </p:cNvSpPr>
            <p:nvPr/>
          </p:nvSpPr>
          <p:spPr bwMode="auto">
            <a:xfrm>
              <a:off x="1393" y="1734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</a:p>
          </p:txBody>
        </p:sp>
        <p:cxnSp>
          <p:nvCxnSpPr>
            <p:cNvPr id="35851" name="AutoShape 6"/>
            <p:cNvCxnSpPr>
              <a:cxnSpLocks noChangeShapeType="1"/>
              <a:stCxn id="35872" idx="1"/>
              <a:endCxn id="35867" idx="4"/>
            </p:cNvCxnSpPr>
            <p:nvPr/>
          </p:nvCxnSpPr>
          <p:spPr bwMode="auto">
            <a:xfrm rot="5400000">
              <a:off x="1199" y="1803"/>
              <a:ext cx="124" cy="1471"/>
            </a:xfrm>
            <a:prstGeom prst="bentConnector3">
              <a:avLst>
                <a:gd name="adj1" fmla="val 32419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5852" name="Group 7"/>
            <p:cNvGrpSpPr>
              <a:grpSpLocks/>
            </p:cNvGrpSpPr>
            <p:nvPr/>
          </p:nvGrpSpPr>
          <p:grpSpPr bwMode="auto">
            <a:xfrm rot="5400000" flipH="1" flipV="1">
              <a:off x="1467" y="1882"/>
              <a:ext cx="112" cy="287"/>
              <a:chOff x="3450" y="2313"/>
              <a:chExt cx="111" cy="216"/>
            </a:xfrm>
          </p:grpSpPr>
          <p:sp>
            <p:nvSpPr>
              <p:cNvPr id="35874" name="Line 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5" name="Line 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6" name="Line 1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7" name="Line 1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8" name="Line 1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9" name="Line 1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0" name="Line 1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5853" name="AutoShape 15"/>
            <p:cNvCxnSpPr>
              <a:cxnSpLocks noChangeShapeType="1"/>
              <a:stCxn id="35873" idx="1"/>
              <a:endCxn id="35876" idx="1"/>
            </p:cNvCxnSpPr>
            <p:nvPr/>
          </p:nvCxnSpPr>
          <p:spPr bwMode="auto">
            <a:xfrm rot="5400000" flipH="1">
              <a:off x="1653" y="2037"/>
              <a:ext cx="355" cy="33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5854" name="AutoShape 16"/>
            <p:cNvCxnSpPr>
              <a:cxnSpLocks noChangeShapeType="1"/>
              <a:stCxn id="35870" idx="0"/>
              <a:endCxn id="35858" idx="2"/>
            </p:cNvCxnSpPr>
            <p:nvPr/>
          </p:nvCxnSpPr>
          <p:spPr bwMode="auto">
            <a:xfrm rot="-5400000">
              <a:off x="531" y="2021"/>
              <a:ext cx="214" cy="2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5855" name="Group 17"/>
            <p:cNvGrpSpPr>
              <a:grpSpLocks/>
            </p:cNvGrpSpPr>
            <p:nvPr/>
          </p:nvGrpSpPr>
          <p:grpSpPr bwMode="auto">
            <a:xfrm>
              <a:off x="1852" y="2379"/>
              <a:ext cx="288" cy="97"/>
              <a:chOff x="2291" y="2742"/>
              <a:chExt cx="288" cy="97"/>
            </a:xfrm>
          </p:grpSpPr>
          <p:sp>
            <p:nvSpPr>
              <p:cNvPr id="35872" name="Freeform 18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3" name="Freeform 19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856" name="Text Box 20"/>
            <p:cNvSpPr txBox="1">
              <a:spLocks noChangeArrowheads="1"/>
            </p:cNvSpPr>
            <p:nvPr/>
          </p:nvSpPr>
          <p:spPr bwMode="auto">
            <a:xfrm>
              <a:off x="1632" y="2304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grpSp>
          <p:nvGrpSpPr>
            <p:cNvPr id="35857" name="Group 21"/>
            <p:cNvGrpSpPr>
              <a:grpSpLocks/>
            </p:cNvGrpSpPr>
            <p:nvPr/>
          </p:nvGrpSpPr>
          <p:grpSpPr bwMode="auto">
            <a:xfrm>
              <a:off x="61" y="2102"/>
              <a:ext cx="630" cy="634"/>
              <a:chOff x="95" y="2426"/>
              <a:chExt cx="630" cy="634"/>
            </a:xfrm>
          </p:grpSpPr>
          <p:sp>
            <p:nvSpPr>
              <p:cNvPr id="35866" name="Text Box 22"/>
              <p:cNvSpPr txBox="1">
                <a:spLocks noChangeArrowheads="1"/>
              </p:cNvSpPr>
              <p:nvPr/>
            </p:nvSpPr>
            <p:spPr bwMode="auto">
              <a:xfrm>
                <a:off x="95" y="2426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35867" name="Oval 23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68" name="Text Box 24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5869" name="Text Box 25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5870" name="Text Box 26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35871" name="Text Box 27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5858" name="Oval 28"/>
            <p:cNvSpPr>
              <a:spLocks noChangeArrowheads="1"/>
            </p:cNvSpPr>
            <p:nvPr/>
          </p:nvSpPr>
          <p:spPr bwMode="auto">
            <a:xfrm>
              <a:off x="751" y="198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9" name="Oval 29"/>
            <p:cNvSpPr>
              <a:spLocks noChangeArrowheads="1"/>
            </p:cNvSpPr>
            <p:nvPr/>
          </p:nvSpPr>
          <p:spPr bwMode="auto">
            <a:xfrm>
              <a:off x="1087" y="199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5860" name="AutoShape 30"/>
            <p:cNvCxnSpPr>
              <a:cxnSpLocks noChangeShapeType="1"/>
              <a:stCxn id="35874" idx="0"/>
              <a:endCxn id="35859" idx="6"/>
            </p:cNvCxnSpPr>
            <p:nvPr/>
          </p:nvCxnSpPr>
          <p:spPr bwMode="auto">
            <a:xfrm flipH="1">
              <a:off x="1170" y="2034"/>
              <a:ext cx="20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5861" name="Line 31"/>
            <p:cNvSpPr>
              <a:spLocks noChangeShapeType="1"/>
            </p:cNvSpPr>
            <p:nvPr/>
          </p:nvSpPr>
          <p:spPr bwMode="auto">
            <a:xfrm>
              <a:off x="834" y="2024"/>
              <a:ext cx="253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2" name="Text Box 32"/>
            <p:cNvSpPr txBox="1">
              <a:spLocks noChangeArrowheads="1"/>
            </p:cNvSpPr>
            <p:nvPr/>
          </p:nvSpPr>
          <p:spPr bwMode="auto">
            <a:xfrm>
              <a:off x="682" y="2025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 = 0</a:t>
              </a:r>
            </a:p>
          </p:txBody>
        </p:sp>
        <p:sp>
          <p:nvSpPr>
            <p:cNvPr id="35863" name="Arc 33"/>
            <p:cNvSpPr>
              <a:spLocks/>
            </p:cNvSpPr>
            <p:nvPr/>
          </p:nvSpPr>
          <p:spPr bwMode="auto">
            <a:xfrm>
              <a:off x="742" y="2229"/>
              <a:ext cx="910" cy="556"/>
            </a:xfrm>
            <a:custGeom>
              <a:avLst/>
              <a:gdLst>
                <a:gd name="T0" fmla="*/ 0 w 43200"/>
                <a:gd name="T1" fmla="*/ 0 h 41772"/>
                <a:gd name="T2" fmla="*/ 0 w 43200"/>
                <a:gd name="T3" fmla="*/ 0 h 41772"/>
                <a:gd name="T4" fmla="*/ 0 w 43200"/>
                <a:gd name="T5" fmla="*/ 0 h 41772"/>
                <a:gd name="T6" fmla="*/ 0 60000 65536"/>
                <a:gd name="T7" fmla="*/ 0 60000 65536"/>
                <a:gd name="T8" fmla="*/ 0 60000 65536"/>
                <a:gd name="T9" fmla="*/ 0 w 43200"/>
                <a:gd name="T10" fmla="*/ 0 h 41772"/>
                <a:gd name="T11" fmla="*/ 43200 w 43200"/>
                <a:gd name="T12" fmla="*/ 41772 h 417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1772" fill="none" extrusionOk="0">
                  <a:moveTo>
                    <a:pt x="29323" y="-1"/>
                  </a:moveTo>
                  <a:cubicBezTo>
                    <a:pt x="37680" y="3199"/>
                    <a:pt x="43200" y="11222"/>
                    <a:pt x="43200" y="20172"/>
                  </a:cubicBezTo>
                  <a:cubicBezTo>
                    <a:pt x="43200" y="32101"/>
                    <a:pt x="33529" y="41772"/>
                    <a:pt x="21600" y="41772"/>
                  </a:cubicBezTo>
                  <a:cubicBezTo>
                    <a:pt x="9670" y="41772"/>
                    <a:pt x="0" y="32101"/>
                    <a:pt x="0" y="20172"/>
                  </a:cubicBezTo>
                  <a:cubicBezTo>
                    <a:pt x="-1" y="13096"/>
                    <a:pt x="3464" y="6470"/>
                    <a:pt x="9275" y="2433"/>
                  </a:cubicBezTo>
                </a:path>
                <a:path w="43200" h="41772" stroke="0" extrusionOk="0">
                  <a:moveTo>
                    <a:pt x="29323" y="-1"/>
                  </a:moveTo>
                  <a:cubicBezTo>
                    <a:pt x="37680" y="3199"/>
                    <a:pt x="43200" y="11222"/>
                    <a:pt x="43200" y="20172"/>
                  </a:cubicBezTo>
                  <a:cubicBezTo>
                    <a:pt x="43200" y="32101"/>
                    <a:pt x="33529" y="41772"/>
                    <a:pt x="21600" y="41772"/>
                  </a:cubicBezTo>
                  <a:cubicBezTo>
                    <a:pt x="9670" y="41772"/>
                    <a:pt x="0" y="32101"/>
                    <a:pt x="0" y="20172"/>
                  </a:cubicBezTo>
                  <a:cubicBezTo>
                    <a:pt x="-1" y="13096"/>
                    <a:pt x="3464" y="6470"/>
                    <a:pt x="9275" y="2433"/>
                  </a:cubicBezTo>
                  <a:lnTo>
                    <a:pt x="21600" y="20172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4" name="Text Box 34"/>
            <p:cNvSpPr txBox="1">
              <a:spLocks noChangeArrowheads="1"/>
            </p:cNvSpPr>
            <p:nvPr/>
          </p:nvSpPr>
          <p:spPr bwMode="auto">
            <a:xfrm>
              <a:off x="1044" y="2457"/>
              <a:ext cx="30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/>
                <a:t>(t)</a:t>
              </a:r>
            </a:p>
          </p:txBody>
        </p:sp>
        <p:sp>
          <p:nvSpPr>
            <p:cNvPr id="35865" name="Text Box 35"/>
            <p:cNvSpPr txBox="1">
              <a:spLocks noChangeArrowheads="1"/>
            </p:cNvSpPr>
            <p:nvPr/>
          </p:nvSpPr>
          <p:spPr bwMode="auto">
            <a:xfrm>
              <a:off x="2126" y="2112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C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</p:grpSp>
      <p:sp>
        <p:nvSpPr>
          <p:cNvPr id="35848" name="Text Box 36"/>
          <p:cNvSpPr txBox="1">
            <a:spLocks noChangeArrowheads="1"/>
          </p:cNvSpPr>
          <p:nvPr/>
        </p:nvSpPr>
        <p:spPr bwMode="auto">
          <a:xfrm>
            <a:off x="4191000" y="2546350"/>
            <a:ext cx="4435475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>
                <a:cs typeface="Times New Roman" pitchFamily="18" charset="0"/>
              </a:rPr>
              <a:t>Write the complete response</a:t>
            </a:r>
          </a:p>
          <a:p>
            <a:pPr marL="457200" indent="-457200" algn="l"/>
            <a:r>
              <a:rPr lang="en-US" sz="1600" b="1">
                <a:solidFill>
                  <a:schemeClr val="bg2"/>
                </a:solidFill>
              </a:rPr>
              <a:t>	</a:t>
            </a:r>
            <a:r>
              <a:rPr lang="en-US" b="1"/>
              <a:t>x(t) = x(∞) + [x(0) - x(∞)]e</a:t>
            </a:r>
            <a:r>
              <a:rPr lang="en-US" b="1" baseline="30000"/>
              <a:t>-t/</a:t>
            </a:r>
            <a:r>
              <a:rPr lang="el-GR" b="1" baseline="30000"/>
              <a:t>τ</a:t>
            </a:r>
            <a:endParaRPr lang="el-GR" sz="2000" baseline="30000">
              <a:cs typeface="Times New Roman" pitchFamily="18" charset="0"/>
            </a:endParaRPr>
          </a:p>
        </p:txBody>
      </p:sp>
      <p:graphicFrame>
        <p:nvGraphicFramePr>
          <p:cNvPr id="35842" name="Object 37"/>
          <p:cNvGraphicFramePr>
            <a:graphicFrameLocks noChangeAspect="1"/>
          </p:cNvGraphicFramePr>
          <p:nvPr/>
        </p:nvGraphicFramePr>
        <p:xfrm>
          <a:off x="3883025" y="4240213"/>
          <a:ext cx="4879975" cy="1585912"/>
        </p:xfrm>
        <a:graphic>
          <a:graphicData uri="http://schemas.openxmlformats.org/presentationml/2006/ole">
            <p:oleObj spid="_x0000_s35842" name="Equation" r:id="rId3" imgW="2145960" imgH="698400" progId="Equation.3">
              <p:embed/>
            </p:oleObj>
          </a:graphicData>
        </a:graphic>
      </p:graphicFrame>
      <p:sp>
        <p:nvSpPr>
          <p:cNvPr id="35849" name="Rectangle 3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DC Transient Response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687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3687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836325D-E1D0-4707-8FA8-A1407A6AC990}" type="slidenum">
              <a:rPr lang="en-US" smtClean="0"/>
              <a:pPr lvl="1"/>
              <a:t>64</a:t>
            </a:fld>
            <a:endParaRPr lang="en-US" smtClean="0"/>
          </a:p>
        </p:txBody>
      </p:sp>
      <p:sp>
        <p:nvSpPr>
          <p:cNvPr id="368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Frequency Response</a:t>
            </a:r>
          </a:p>
        </p:txBody>
      </p:sp>
      <p:sp>
        <p:nvSpPr>
          <p:cNvPr id="368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16383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Frequency Response H(j</a:t>
            </a:r>
            <a:r>
              <a:rPr lang="el-GR" sz="2800" b="1" u="sng" smtClean="0">
                <a:cs typeface="Times New Roman" pitchFamily="18" charset="0"/>
              </a:rPr>
              <a:t>ω</a:t>
            </a:r>
            <a:r>
              <a:rPr lang="en-US" sz="2800" b="1" u="sng" smtClean="0">
                <a:cs typeface="Times New Roman" pitchFamily="18" charset="0"/>
              </a:rPr>
              <a:t>)</a:t>
            </a:r>
            <a:r>
              <a:rPr lang="en-US" sz="2800" b="1" smtClean="0">
                <a:cs typeface="Times New Roman" pitchFamily="18" charset="0"/>
              </a:rPr>
              <a:t>:</a:t>
            </a:r>
            <a:r>
              <a:rPr lang="en-US" sz="2800" smtClean="0">
                <a:cs typeface="Times New Roman" pitchFamily="18" charset="0"/>
              </a:rPr>
              <a:t> a measure of how the voltage/current/impedance of a load responds to the voltage/current of a source</a:t>
            </a:r>
            <a:endParaRPr lang="el-GR" sz="2800" smtClean="0">
              <a:cs typeface="Times New Roman" pitchFamily="18" charset="0"/>
            </a:endParaRPr>
          </a:p>
        </p:txBody>
      </p:sp>
      <p:graphicFrame>
        <p:nvGraphicFramePr>
          <p:cNvPr id="3686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828800" y="3581400"/>
          <a:ext cx="2439988" cy="901700"/>
        </p:xfrm>
        <a:graphic>
          <a:graphicData uri="http://schemas.openxmlformats.org/presentationml/2006/ole">
            <p:oleObj spid="_x0000_s36866" name="Equation" r:id="rId3" imgW="1168200" imgH="431640" progId="Equation.3">
              <p:embed/>
            </p:oleObj>
          </a:graphicData>
        </a:graphic>
      </p:graphicFrame>
      <p:graphicFrame>
        <p:nvGraphicFramePr>
          <p:cNvPr id="3686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573588" y="3581400"/>
          <a:ext cx="2387600" cy="901700"/>
        </p:xfrm>
        <a:graphic>
          <a:graphicData uri="http://schemas.openxmlformats.org/presentationml/2006/ole">
            <p:oleObj spid="_x0000_s36867" name="Equation" r:id="rId4" imgW="1143000" imgH="431640" progId="Equation.3">
              <p:embed/>
            </p:oleObj>
          </a:graphicData>
        </a:graphic>
      </p:graphicFrame>
      <p:graphicFrame>
        <p:nvGraphicFramePr>
          <p:cNvPr id="36868" name="Object 6"/>
          <p:cNvGraphicFramePr>
            <a:graphicFrameLocks noChangeAspect="1"/>
          </p:cNvGraphicFramePr>
          <p:nvPr/>
        </p:nvGraphicFramePr>
        <p:xfrm>
          <a:off x="3327400" y="4800600"/>
          <a:ext cx="2439988" cy="901700"/>
        </p:xfrm>
        <a:graphic>
          <a:graphicData uri="http://schemas.openxmlformats.org/presentationml/2006/ole">
            <p:oleObj spid="_x0000_s36868" name="Equation" r:id="rId5" imgW="11682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21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921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B52533E-1D29-4F68-AD9B-72C482BF660C}" type="slidenum">
              <a:rPr lang="en-US" smtClean="0"/>
              <a:pPr lvl="1"/>
              <a:t>65</a:t>
            </a:fld>
            <a:endParaRPr lang="en-US" smtClean="0"/>
          </a:p>
        </p:txBody>
      </p:sp>
      <p:sp>
        <p:nvSpPr>
          <p:cNvPr id="921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Frequency Response</a:t>
            </a:r>
          </a:p>
        </p:txBody>
      </p:sp>
      <p:sp>
        <p:nvSpPr>
          <p:cNvPr id="921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9525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0"/>
            </a:pPr>
            <a:r>
              <a:rPr lang="en-US" sz="2800" smtClean="0"/>
              <a:t>compute the frequency response </a:t>
            </a:r>
            <a:r>
              <a:rPr lang="en-US" sz="2800" b="1" smtClean="0"/>
              <a:t>H</a:t>
            </a:r>
            <a:r>
              <a:rPr lang="en-US" sz="2800" b="1" baseline="-25000" smtClean="0"/>
              <a:t>V</a:t>
            </a:r>
            <a:r>
              <a:rPr lang="en-US" sz="2800" b="1" smtClean="0"/>
              <a:t>(j</a:t>
            </a:r>
            <a:r>
              <a:rPr lang="el-GR" sz="2800" b="1" smtClean="0">
                <a:cs typeface="Times New Roman" pitchFamily="18" charset="0"/>
              </a:rPr>
              <a:t>ω</a:t>
            </a:r>
            <a:r>
              <a:rPr lang="en-US" sz="2800" b="1" smtClean="0">
                <a:cs typeface="Times New Roman" pitchFamily="18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smtClean="0">
                <a:cs typeface="Times New Roman" pitchFamily="18" charset="0"/>
              </a:rPr>
              <a:t>	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1</a:t>
            </a:r>
            <a:r>
              <a:rPr lang="en-US" sz="2400" smtClean="0">
                <a:cs typeface="Times New Roman" pitchFamily="18" charset="0"/>
              </a:rPr>
              <a:t> = 1k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L</a:t>
            </a:r>
            <a:r>
              <a:rPr lang="en-US" sz="2400" smtClean="0">
                <a:cs typeface="Times New Roman" pitchFamily="18" charset="0"/>
              </a:rPr>
              <a:t> = 10k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C </a:t>
            </a:r>
            <a:r>
              <a:rPr lang="en-US" sz="2400" smtClean="0">
                <a:cs typeface="Times New Roman" pitchFamily="18" charset="0"/>
              </a:rPr>
              <a:t>= 10uF</a:t>
            </a:r>
            <a:endParaRPr lang="el-GR" sz="2400" smtClean="0">
              <a:cs typeface="Times New Roman" pitchFamily="18" charset="0"/>
            </a:endParaRPr>
          </a:p>
        </p:txBody>
      </p:sp>
      <p:grpSp>
        <p:nvGrpSpPr>
          <p:cNvPr id="92167" name="Group 4"/>
          <p:cNvGrpSpPr>
            <a:grpSpLocks/>
          </p:cNvGrpSpPr>
          <p:nvPr/>
        </p:nvGrpSpPr>
        <p:grpSpPr bwMode="auto">
          <a:xfrm>
            <a:off x="119063" y="2514600"/>
            <a:ext cx="3843337" cy="2533650"/>
            <a:chOff x="-17" y="1734"/>
            <a:chExt cx="2421" cy="1596"/>
          </a:xfrm>
        </p:grpSpPr>
        <p:cxnSp>
          <p:nvCxnSpPr>
            <p:cNvPr id="92168" name="AutoShape 5"/>
            <p:cNvCxnSpPr>
              <a:cxnSpLocks noChangeShapeType="1"/>
              <a:stCxn id="92174" idx="2"/>
              <a:endCxn id="92198" idx="4"/>
            </p:cNvCxnSpPr>
            <p:nvPr/>
          </p:nvCxnSpPr>
          <p:spPr bwMode="auto">
            <a:xfrm rot="10800000">
              <a:off x="525" y="2703"/>
              <a:ext cx="852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92169" name="Group 6"/>
            <p:cNvGrpSpPr>
              <a:grpSpLocks/>
            </p:cNvGrpSpPr>
            <p:nvPr/>
          </p:nvGrpSpPr>
          <p:grpSpPr bwMode="auto">
            <a:xfrm rot="5400000" flipH="1" flipV="1">
              <a:off x="904" y="1882"/>
              <a:ext cx="112" cy="287"/>
              <a:chOff x="3450" y="2313"/>
              <a:chExt cx="111" cy="216"/>
            </a:xfrm>
          </p:grpSpPr>
          <p:sp>
            <p:nvSpPr>
              <p:cNvPr id="92208" name="Line 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09" name="Line 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10" name="Line 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11" name="Line 1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12" name="Line 1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13" name="Line 1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14" name="Line 1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2170" name="AutoShape 14"/>
            <p:cNvCxnSpPr>
              <a:cxnSpLocks noChangeShapeType="1"/>
              <a:stCxn id="92173" idx="2"/>
              <a:endCxn id="92210" idx="1"/>
            </p:cNvCxnSpPr>
            <p:nvPr/>
          </p:nvCxnSpPr>
          <p:spPr bwMode="auto">
            <a:xfrm flipH="1" flipV="1">
              <a:off x="1103" y="2024"/>
              <a:ext cx="26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2171" name="Group 15"/>
            <p:cNvGrpSpPr>
              <a:grpSpLocks/>
            </p:cNvGrpSpPr>
            <p:nvPr/>
          </p:nvGrpSpPr>
          <p:grpSpPr bwMode="auto">
            <a:xfrm>
              <a:off x="1274" y="3234"/>
              <a:ext cx="288" cy="96"/>
              <a:chOff x="1392" y="3552"/>
              <a:chExt cx="288" cy="96"/>
            </a:xfrm>
          </p:grpSpPr>
          <p:sp>
            <p:nvSpPr>
              <p:cNvPr id="92205" name="Line 16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06" name="Line 17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07" name="Line 18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172" name="Line 19"/>
            <p:cNvSpPr>
              <a:spLocks noChangeShapeType="1"/>
            </p:cNvSpPr>
            <p:nvPr/>
          </p:nvSpPr>
          <p:spPr bwMode="auto">
            <a:xfrm flipV="1">
              <a:off x="1421" y="3081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73" name="Oval 20"/>
            <p:cNvSpPr>
              <a:spLocks noChangeArrowheads="1"/>
            </p:cNvSpPr>
            <p:nvPr/>
          </p:nvSpPr>
          <p:spPr bwMode="auto">
            <a:xfrm>
              <a:off x="1370" y="1986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74" name="Oval 21"/>
            <p:cNvSpPr>
              <a:spLocks noChangeArrowheads="1"/>
            </p:cNvSpPr>
            <p:nvPr/>
          </p:nvSpPr>
          <p:spPr bwMode="auto">
            <a:xfrm>
              <a:off x="1377" y="304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75" name="Text Box 22"/>
            <p:cNvSpPr txBox="1">
              <a:spLocks noChangeArrowheads="1"/>
            </p:cNvSpPr>
            <p:nvPr/>
          </p:nvSpPr>
          <p:spPr bwMode="auto">
            <a:xfrm>
              <a:off x="816" y="1734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1</a:t>
              </a:r>
              <a:endParaRPr lang="en-US" b="1"/>
            </a:p>
          </p:txBody>
        </p:sp>
        <p:cxnSp>
          <p:nvCxnSpPr>
            <p:cNvPr id="92176" name="AutoShape 23"/>
            <p:cNvCxnSpPr>
              <a:cxnSpLocks noChangeShapeType="1"/>
              <a:stCxn id="92204" idx="1"/>
              <a:endCxn id="92173" idx="4"/>
            </p:cNvCxnSpPr>
            <p:nvPr/>
          </p:nvCxnSpPr>
          <p:spPr bwMode="auto">
            <a:xfrm flipH="1" flipV="1">
              <a:off x="1412" y="2063"/>
              <a:ext cx="8" cy="4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2177" name="Group 24"/>
            <p:cNvGrpSpPr>
              <a:grpSpLocks/>
            </p:cNvGrpSpPr>
            <p:nvPr/>
          </p:nvGrpSpPr>
          <p:grpSpPr bwMode="auto">
            <a:xfrm>
              <a:off x="1276" y="2475"/>
              <a:ext cx="288" cy="97"/>
              <a:chOff x="2291" y="2742"/>
              <a:chExt cx="288" cy="97"/>
            </a:xfrm>
          </p:grpSpPr>
          <p:sp>
            <p:nvSpPr>
              <p:cNvPr id="92203" name="Freeform 25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04" name="Freeform 26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178" name="Text Box 27"/>
            <p:cNvSpPr txBox="1">
              <a:spLocks noChangeArrowheads="1"/>
            </p:cNvSpPr>
            <p:nvPr/>
          </p:nvSpPr>
          <p:spPr bwMode="auto">
            <a:xfrm>
              <a:off x="1056" y="2400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grpSp>
          <p:nvGrpSpPr>
            <p:cNvPr id="92179" name="Group 28"/>
            <p:cNvGrpSpPr>
              <a:grpSpLocks/>
            </p:cNvGrpSpPr>
            <p:nvPr/>
          </p:nvGrpSpPr>
          <p:grpSpPr bwMode="auto">
            <a:xfrm>
              <a:off x="-17" y="2204"/>
              <a:ext cx="708" cy="634"/>
              <a:chOff x="17" y="2426"/>
              <a:chExt cx="708" cy="634"/>
            </a:xfrm>
          </p:grpSpPr>
          <p:sp>
            <p:nvSpPr>
              <p:cNvPr id="92197" name="Text Box 29"/>
              <p:cNvSpPr txBox="1">
                <a:spLocks noChangeArrowheads="1"/>
              </p:cNvSpPr>
              <p:nvPr/>
            </p:nvSpPr>
            <p:spPr bwMode="auto">
              <a:xfrm>
                <a:off x="17" y="2426"/>
                <a:ext cx="395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(t)</a:t>
                </a:r>
                <a:endParaRPr lang="en-US" sz="2000" b="1" baseline="-25000"/>
              </a:p>
              <a:p>
                <a:endParaRPr lang="en-US" sz="2000"/>
              </a:p>
            </p:txBody>
          </p:sp>
          <p:sp>
            <p:nvSpPr>
              <p:cNvPr id="92198" name="Oval 30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9" name="Text Box 31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200" name="Text Box 32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201" name="Text Box 33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92202" name="Text Box 34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cxnSp>
          <p:nvCxnSpPr>
            <p:cNvPr id="92180" name="AutoShape 35"/>
            <p:cNvCxnSpPr>
              <a:cxnSpLocks noChangeShapeType="1"/>
              <a:stCxn id="92186" idx="6"/>
              <a:endCxn id="92190" idx="0"/>
            </p:cNvCxnSpPr>
            <p:nvPr/>
          </p:nvCxnSpPr>
          <p:spPr bwMode="auto">
            <a:xfrm>
              <a:off x="1907" y="2026"/>
              <a:ext cx="165" cy="42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2181" name="AutoShape 36"/>
            <p:cNvCxnSpPr>
              <a:cxnSpLocks noChangeShapeType="1"/>
              <a:stCxn id="92187" idx="6"/>
              <a:endCxn id="92192" idx="1"/>
            </p:cNvCxnSpPr>
            <p:nvPr/>
          </p:nvCxnSpPr>
          <p:spPr bwMode="auto">
            <a:xfrm flipV="1">
              <a:off x="1920" y="2671"/>
              <a:ext cx="16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2182" name="AutoShape 37"/>
            <p:cNvCxnSpPr>
              <a:cxnSpLocks noChangeShapeType="1"/>
              <a:stCxn id="92208" idx="0"/>
              <a:endCxn id="92201" idx="0"/>
            </p:cNvCxnSpPr>
            <p:nvPr/>
          </p:nvCxnSpPr>
          <p:spPr bwMode="auto">
            <a:xfrm rot="10800000" flipV="1">
              <a:off x="525" y="2034"/>
              <a:ext cx="291" cy="3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2183" name="AutoShape 38"/>
            <p:cNvCxnSpPr>
              <a:cxnSpLocks noChangeShapeType="1"/>
              <a:stCxn id="92174" idx="0"/>
              <a:endCxn id="92203" idx="1"/>
            </p:cNvCxnSpPr>
            <p:nvPr/>
          </p:nvCxnSpPr>
          <p:spPr bwMode="auto">
            <a:xfrm flipV="1">
              <a:off x="1419" y="2573"/>
              <a:ext cx="1" cy="46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2184" name="Group 39"/>
            <p:cNvGrpSpPr>
              <a:grpSpLocks/>
            </p:cNvGrpSpPr>
            <p:nvPr/>
          </p:nvGrpSpPr>
          <p:grpSpPr bwMode="auto">
            <a:xfrm>
              <a:off x="2024" y="2455"/>
              <a:ext cx="111" cy="216"/>
              <a:chOff x="1670" y="2765"/>
              <a:chExt cx="111" cy="216"/>
            </a:xfrm>
          </p:grpSpPr>
          <p:sp>
            <p:nvSpPr>
              <p:cNvPr id="92190" name="Line 40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91" name="Line 41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92" name="Line 42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93" name="Line 43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94" name="Line 44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95" name="Line 45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96" name="Line 46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185" name="Text Box 47"/>
            <p:cNvSpPr txBox="1">
              <a:spLocks noChangeArrowheads="1"/>
            </p:cNvSpPr>
            <p:nvPr/>
          </p:nvSpPr>
          <p:spPr bwMode="auto">
            <a:xfrm>
              <a:off x="2120" y="2256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L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92186" name="Oval 48"/>
            <p:cNvSpPr>
              <a:spLocks noChangeArrowheads="1"/>
            </p:cNvSpPr>
            <p:nvPr/>
          </p:nvSpPr>
          <p:spPr bwMode="auto">
            <a:xfrm>
              <a:off x="1824" y="198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87" name="Oval 49"/>
            <p:cNvSpPr>
              <a:spLocks noChangeArrowheads="1"/>
            </p:cNvSpPr>
            <p:nvPr/>
          </p:nvSpPr>
          <p:spPr bwMode="auto">
            <a:xfrm>
              <a:off x="1837" y="304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188" name="AutoShape 50"/>
            <p:cNvCxnSpPr>
              <a:cxnSpLocks noChangeShapeType="1"/>
              <a:stCxn id="92174" idx="6"/>
              <a:endCxn id="92187" idx="2"/>
            </p:cNvCxnSpPr>
            <p:nvPr/>
          </p:nvCxnSpPr>
          <p:spPr bwMode="auto">
            <a:xfrm>
              <a:off x="1460" y="3081"/>
              <a:ext cx="37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189" name="AutoShape 51"/>
            <p:cNvCxnSpPr>
              <a:cxnSpLocks noChangeShapeType="1"/>
              <a:stCxn id="92173" idx="6"/>
              <a:endCxn id="92186" idx="2"/>
            </p:cNvCxnSpPr>
            <p:nvPr/>
          </p:nvCxnSpPr>
          <p:spPr bwMode="auto">
            <a:xfrm>
              <a:off x="1453" y="2025"/>
              <a:ext cx="37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31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931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0CBFF5A-796F-48B6-9771-289658F5240F}" type="slidenum">
              <a:rPr lang="en-US" smtClean="0"/>
              <a:pPr lvl="1"/>
              <a:t>66</a:t>
            </a:fld>
            <a:endParaRPr lang="en-US" smtClean="0"/>
          </a:p>
        </p:txBody>
      </p:sp>
      <p:sp>
        <p:nvSpPr>
          <p:cNvPr id="931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Frequency Response</a:t>
            </a:r>
          </a:p>
        </p:txBody>
      </p:sp>
      <p:sp>
        <p:nvSpPr>
          <p:cNvPr id="931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9525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0"/>
            </a:pPr>
            <a:r>
              <a:rPr lang="en-US" sz="2800" smtClean="0"/>
              <a:t>compute the frequency response </a:t>
            </a:r>
            <a:r>
              <a:rPr lang="en-US" sz="2800" b="1" smtClean="0"/>
              <a:t>H</a:t>
            </a:r>
            <a:r>
              <a:rPr lang="en-US" sz="2800" b="1" baseline="-25000" smtClean="0"/>
              <a:t>V</a:t>
            </a:r>
            <a:r>
              <a:rPr lang="en-US" sz="2800" b="1" smtClean="0"/>
              <a:t>(j</a:t>
            </a:r>
            <a:r>
              <a:rPr lang="el-GR" sz="2800" b="1" smtClean="0">
                <a:cs typeface="Times New Roman" pitchFamily="18" charset="0"/>
              </a:rPr>
              <a:t>ω</a:t>
            </a:r>
            <a:r>
              <a:rPr lang="en-US" sz="2800" b="1" smtClean="0">
                <a:cs typeface="Times New Roman" pitchFamily="18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smtClean="0">
                <a:cs typeface="Times New Roman" pitchFamily="18" charset="0"/>
              </a:rPr>
              <a:t>	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1</a:t>
            </a:r>
            <a:r>
              <a:rPr lang="en-US" sz="2400" smtClean="0">
                <a:cs typeface="Times New Roman" pitchFamily="18" charset="0"/>
              </a:rPr>
              <a:t> = 1k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L</a:t>
            </a:r>
            <a:r>
              <a:rPr lang="en-US" sz="2400" smtClean="0">
                <a:cs typeface="Times New Roman" pitchFamily="18" charset="0"/>
              </a:rPr>
              <a:t> = 10k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C </a:t>
            </a:r>
            <a:r>
              <a:rPr lang="en-US" sz="2400" smtClean="0">
                <a:cs typeface="Times New Roman" pitchFamily="18" charset="0"/>
              </a:rPr>
              <a:t>= 10uF</a:t>
            </a:r>
            <a:endParaRPr lang="el-GR" sz="2400" smtClean="0">
              <a:cs typeface="Times New Roman" pitchFamily="18" charset="0"/>
            </a:endParaRPr>
          </a:p>
        </p:txBody>
      </p:sp>
      <p:grpSp>
        <p:nvGrpSpPr>
          <p:cNvPr id="93191" name="Group 4"/>
          <p:cNvGrpSpPr>
            <a:grpSpLocks/>
          </p:cNvGrpSpPr>
          <p:nvPr/>
        </p:nvGrpSpPr>
        <p:grpSpPr bwMode="auto">
          <a:xfrm>
            <a:off x="119063" y="2514600"/>
            <a:ext cx="3843337" cy="2533650"/>
            <a:chOff x="-17" y="1734"/>
            <a:chExt cx="2421" cy="1596"/>
          </a:xfrm>
        </p:grpSpPr>
        <p:cxnSp>
          <p:nvCxnSpPr>
            <p:cNvPr id="93195" name="AutoShape 5"/>
            <p:cNvCxnSpPr>
              <a:cxnSpLocks noChangeShapeType="1"/>
              <a:stCxn id="93201" idx="2"/>
              <a:endCxn id="93225" idx="4"/>
            </p:cNvCxnSpPr>
            <p:nvPr/>
          </p:nvCxnSpPr>
          <p:spPr bwMode="auto">
            <a:xfrm rot="10800000">
              <a:off x="525" y="2703"/>
              <a:ext cx="852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93196" name="Group 6"/>
            <p:cNvGrpSpPr>
              <a:grpSpLocks/>
            </p:cNvGrpSpPr>
            <p:nvPr/>
          </p:nvGrpSpPr>
          <p:grpSpPr bwMode="auto">
            <a:xfrm rot="5400000" flipH="1" flipV="1">
              <a:off x="904" y="1882"/>
              <a:ext cx="112" cy="287"/>
              <a:chOff x="3450" y="2313"/>
              <a:chExt cx="111" cy="216"/>
            </a:xfrm>
          </p:grpSpPr>
          <p:sp>
            <p:nvSpPr>
              <p:cNvPr id="93235" name="Line 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36" name="Line 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37" name="Line 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38" name="Line 1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39" name="Line 1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40" name="Line 1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41" name="Line 1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3197" name="AutoShape 14"/>
            <p:cNvCxnSpPr>
              <a:cxnSpLocks noChangeShapeType="1"/>
              <a:stCxn id="93200" idx="2"/>
              <a:endCxn id="93237" idx="1"/>
            </p:cNvCxnSpPr>
            <p:nvPr/>
          </p:nvCxnSpPr>
          <p:spPr bwMode="auto">
            <a:xfrm flipH="1" flipV="1">
              <a:off x="1103" y="2024"/>
              <a:ext cx="26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3198" name="Group 15"/>
            <p:cNvGrpSpPr>
              <a:grpSpLocks/>
            </p:cNvGrpSpPr>
            <p:nvPr/>
          </p:nvGrpSpPr>
          <p:grpSpPr bwMode="auto">
            <a:xfrm>
              <a:off x="1274" y="3234"/>
              <a:ext cx="288" cy="96"/>
              <a:chOff x="1392" y="3552"/>
              <a:chExt cx="288" cy="96"/>
            </a:xfrm>
          </p:grpSpPr>
          <p:sp>
            <p:nvSpPr>
              <p:cNvPr id="93232" name="Line 16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33" name="Line 17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34" name="Line 18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3199" name="Line 19"/>
            <p:cNvSpPr>
              <a:spLocks noChangeShapeType="1"/>
            </p:cNvSpPr>
            <p:nvPr/>
          </p:nvSpPr>
          <p:spPr bwMode="auto">
            <a:xfrm flipV="1">
              <a:off x="1421" y="3081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00" name="Oval 20"/>
            <p:cNvSpPr>
              <a:spLocks noChangeArrowheads="1"/>
            </p:cNvSpPr>
            <p:nvPr/>
          </p:nvSpPr>
          <p:spPr bwMode="auto">
            <a:xfrm>
              <a:off x="1370" y="1986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1" name="Oval 21"/>
            <p:cNvSpPr>
              <a:spLocks noChangeArrowheads="1"/>
            </p:cNvSpPr>
            <p:nvPr/>
          </p:nvSpPr>
          <p:spPr bwMode="auto">
            <a:xfrm>
              <a:off x="1377" y="304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2" name="Text Box 22"/>
            <p:cNvSpPr txBox="1">
              <a:spLocks noChangeArrowheads="1"/>
            </p:cNvSpPr>
            <p:nvPr/>
          </p:nvSpPr>
          <p:spPr bwMode="auto">
            <a:xfrm>
              <a:off x="816" y="1734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1</a:t>
              </a:r>
              <a:endParaRPr lang="en-US" b="1"/>
            </a:p>
          </p:txBody>
        </p:sp>
        <p:cxnSp>
          <p:nvCxnSpPr>
            <p:cNvPr id="93203" name="AutoShape 23"/>
            <p:cNvCxnSpPr>
              <a:cxnSpLocks noChangeShapeType="1"/>
              <a:stCxn id="93231" idx="1"/>
              <a:endCxn id="93200" idx="4"/>
            </p:cNvCxnSpPr>
            <p:nvPr/>
          </p:nvCxnSpPr>
          <p:spPr bwMode="auto">
            <a:xfrm flipH="1" flipV="1">
              <a:off x="1412" y="2063"/>
              <a:ext cx="8" cy="4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3204" name="Group 24"/>
            <p:cNvGrpSpPr>
              <a:grpSpLocks/>
            </p:cNvGrpSpPr>
            <p:nvPr/>
          </p:nvGrpSpPr>
          <p:grpSpPr bwMode="auto">
            <a:xfrm>
              <a:off x="1276" y="2475"/>
              <a:ext cx="288" cy="97"/>
              <a:chOff x="2291" y="2742"/>
              <a:chExt cx="288" cy="97"/>
            </a:xfrm>
          </p:grpSpPr>
          <p:sp>
            <p:nvSpPr>
              <p:cNvPr id="93230" name="Freeform 25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31" name="Freeform 26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3205" name="Text Box 27"/>
            <p:cNvSpPr txBox="1">
              <a:spLocks noChangeArrowheads="1"/>
            </p:cNvSpPr>
            <p:nvPr/>
          </p:nvSpPr>
          <p:spPr bwMode="auto">
            <a:xfrm>
              <a:off x="1056" y="2400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grpSp>
          <p:nvGrpSpPr>
            <p:cNvPr id="93206" name="Group 28"/>
            <p:cNvGrpSpPr>
              <a:grpSpLocks/>
            </p:cNvGrpSpPr>
            <p:nvPr/>
          </p:nvGrpSpPr>
          <p:grpSpPr bwMode="auto">
            <a:xfrm>
              <a:off x="-17" y="2204"/>
              <a:ext cx="708" cy="634"/>
              <a:chOff x="17" y="2426"/>
              <a:chExt cx="708" cy="634"/>
            </a:xfrm>
          </p:grpSpPr>
          <p:sp>
            <p:nvSpPr>
              <p:cNvPr id="93224" name="Text Box 29"/>
              <p:cNvSpPr txBox="1">
                <a:spLocks noChangeArrowheads="1"/>
              </p:cNvSpPr>
              <p:nvPr/>
            </p:nvSpPr>
            <p:spPr bwMode="auto">
              <a:xfrm>
                <a:off x="17" y="2426"/>
                <a:ext cx="395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(t)</a:t>
                </a:r>
                <a:endParaRPr lang="en-US" sz="2000" b="1" baseline="-25000"/>
              </a:p>
              <a:p>
                <a:endParaRPr lang="en-US" sz="2000"/>
              </a:p>
            </p:txBody>
          </p:sp>
          <p:sp>
            <p:nvSpPr>
              <p:cNvPr id="93225" name="Oval 30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26" name="Text Box 31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3227" name="Text Box 32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3228" name="Text Box 33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93229" name="Text Box 34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cxnSp>
          <p:nvCxnSpPr>
            <p:cNvPr id="93207" name="AutoShape 35"/>
            <p:cNvCxnSpPr>
              <a:cxnSpLocks noChangeShapeType="1"/>
              <a:stCxn id="93213" idx="6"/>
              <a:endCxn id="93217" idx="0"/>
            </p:cNvCxnSpPr>
            <p:nvPr/>
          </p:nvCxnSpPr>
          <p:spPr bwMode="auto">
            <a:xfrm>
              <a:off x="1907" y="2026"/>
              <a:ext cx="165" cy="42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3208" name="AutoShape 36"/>
            <p:cNvCxnSpPr>
              <a:cxnSpLocks noChangeShapeType="1"/>
              <a:stCxn id="93214" idx="6"/>
              <a:endCxn id="93219" idx="1"/>
            </p:cNvCxnSpPr>
            <p:nvPr/>
          </p:nvCxnSpPr>
          <p:spPr bwMode="auto">
            <a:xfrm flipV="1">
              <a:off x="1920" y="2671"/>
              <a:ext cx="16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3209" name="AutoShape 37"/>
            <p:cNvCxnSpPr>
              <a:cxnSpLocks noChangeShapeType="1"/>
              <a:stCxn id="93235" idx="0"/>
              <a:endCxn id="93228" idx="0"/>
            </p:cNvCxnSpPr>
            <p:nvPr/>
          </p:nvCxnSpPr>
          <p:spPr bwMode="auto">
            <a:xfrm rot="10800000" flipV="1">
              <a:off x="525" y="2034"/>
              <a:ext cx="291" cy="3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3210" name="AutoShape 38"/>
            <p:cNvCxnSpPr>
              <a:cxnSpLocks noChangeShapeType="1"/>
              <a:stCxn id="93201" idx="0"/>
              <a:endCxn id="93230" idx="1"/>
            </p:cNvCxnSpPr>
            <p:nvPr/>
          </p:nvCxnSpPr>
          <p:spPr bwMode="auto">
            <a:xfrm flipV="1">
              <a:off x="1419" y="2573"/>
              <a:ext cx="1" cy="46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3211" name="Group 39"/>
            <p:cNvGrpSpPr>
              <a:grpSpLocks/>
            </p:cNvGrpSpPr>
            <p:nvPr/>
          </p:nvGrpSpPr>
          <p:grpSpPr bwMode="auto">
            <a:xfrm>
              <a:off x="2024" y="2455"/>
              <a:ext cx="111" cy="216"/>
              <a:chOff x="1670" y="2765"/>
              <a:chExt cx="111" cy="216"/>
            </a:xfrm>
          </p:grpSpPr>
          <p:sp>
            <p:nvSpPr>
              <p:cNvPr id="93217" name="Line 40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18" name="Line 41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19" name="Line 42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20" name="Line 43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21" name="Line 44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22" name="Line 45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23" name="Line 46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3212" name="Text Box 47"/>
            <p:cNvSpPr txBox="1">
              <a:spLocks noChangeArrowheads="1"/>
            </p:cNvSpPr>
            <p:nvPr/>
          </p:nvSpPr>
          <p:spPr bwMode="auto">
            <a:xfrm>
              <a:off x="2120" y="2256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L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93213" name="Oval 48"/>
            <p:cNvSpPr>
              <a:spLocks noChangeArrowheads="1"/>
            </p:cNvSpPr>
            <p:nvPr/>
          </p:nvSpPr>
          <p:spPr bwMode="auto">
            <a:xfrm>
              <a:off x="1824" y="198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4" name="Oval 49"/>
            <p:cNvSpPr>
              <a:spLocks noChangeArrowheads="1"/>
            </p:cNvSpPr>
            <p:nvPr/>
          </p:nvSpPr>
          <p:spPr bwMode="auto">
            <a:xfrm>
              <a:off x="1837" y="304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3215" name="AutoShape 50"/>
            <p:cNvCxnSpPr>
              <a:cxnSpLocks noChangeShapeType="1"/>
              <a:stCxn id="93201" idx="6"/>
              <a:endCxn id="93214" idx="2"/>
            </p:cNvCxnSpPr>
            <p:nvPr/>
          </p:nvCxnSpPr>
          <p:spPr bwMode="auto">
            <a:xfrm>
              <a:off x="1460" y="3081"/>
              <a:ext cx="37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3216" name="AutoShape 51"/>
            <p:cNvCxnSpPr>
              <a:cxnSpLocks noChangeShapeType="1"/>
              <a:stCxn id="93200" idx="6"/>
              <a:endCxn id="93213" idx="2"/>
            </p:cNvCxnSpPr>
            <p:nvPr/>
          </p:nvCxnSpPr>
          <p:spPr bwMode="auto">
            <a:xfrm>
              <a:off x="1453" y="2025"/>
              <a:ext cx="37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sp>
        <p:nvSpPr>
          <p:cNvPr id="93192" name="Text Box 52"/>
          <p:cNvSpPr txBox="1">
            <a:spLocks noChangeArrowheads="1"/>
          </p:cNvSpPr>
          <p:nvPr/>
        </p:nvSpPr>
        <p:spPr bwMode="auto">
          <a:xfrm>
            <a:off x="4800600" y="2563813"/>
            <a:ext cx="4191000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Note frequencies of AC sources</a:t>
            </a:r>
          </a:p>
        </p:txBody>
      </p:sp>
      <p:sp>
        <p:nvSpPr>
          <p:cNvPr id="93193" name="Line 53"/>
          <p:cNvSpPr>
            <a:spLocks noChangeShapeType="1"/>
          </p:cNvSpPr>
          <p:nvPr/>
        </p:nvSpPr>
        <p:spPr bwMode="auto">
          <a:xfrm flipH="1">
            <a:off x="1243013" y="3519488"/>
            <a:ext cx="3557587" cy="225425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3194" name="Text Box 54"/>
          <p:cNvSpPr txBox="1">
            <a:spLocks noChangeArrowheads="1"/>
          </p:cNvSpPr>
          <p:nvPr/>
        </p:nvSpPr>
        <p:spPr bwMode="auto">
          <a:xfrm>
            <a:off x="4860925" y="3365500"/>
            <a:ext cx="3521075" cy="928688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Only one AC source so frequency response </a:t>
            </a:r>
            <a:r>
              <a:rPr lang="en-US" b="1">
                <a:solidFill>
                  <a:schemeClr val="bg2"/>
                </a:solidFill>
              </a:rPr>
              <a:t>H</a:t>
            </a:r>
            <a:r>
              <a:rPr lang="en-US" b="1" baseline="-25000">
                <a:solidFill>
                  <a:schemeClr val="bg2"/>
                </a:solidFill>
              </a:rPr>
              <a:t>V</a:t>
            </a:r>
            <a:r>
              <a:rPr lang="en-US" b="1">
                <a:solidFill>
                  <a:schemeClr val="bg2"/>
                </a:solidFill>
              </a:rPr>
              <a:t>(j</a:t>
            </a:r>
            <a:r>
              <a:rPr lang="el-GR" b="1">
                <a:solidFill>
                  <a:schemeClr val="bg2"/>
                </a:solidFill>
              </a:rPr>
              <a:t>ω</a:t>
            </a:r>
            <a:r>
              <a:rPr lang="en-US" b="1">
                <a:solidFill>
                  <a:schemeClr val="bg2"/>
                </a:solidFill>
              </a:rPr>
              <a:t>)</a:t>
            </a:r>
            <a:r>
              <a:rPr lang="en-US"/>
              <a:t> will be the function of a single frequency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42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942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102FE43-4459-46D5-9096-13DA6A702901}" type="slidenum">
              <a:rPr lang="en-US" smtClean="0"/>
              <a:pPr lvl="1"/>
              <a:t>67</a:t>
            </a:fld>
            <a:endParaRPr lang="en-US" smtClean="0"/>
          </a:p>
        </p:txBody>
      </p:sp>
      <p:sp>
        <p:nvSpPr>
          <p:cNvPr id="942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Frequency Response</a:t>
            </a:r>
          </a:p>
        </p:txBody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9525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0"/>
            </a:pPr>
            <a:r>
              <a:rPr lang="en-US" sz="2800" smtClean="0"/>
              <a:t>compute the frequency response </a:t>
            </a:r>
            <a:r>
              <a:rPr lang="en-US" sz="2800" b="1" smtClean="0"/>
              <a:t>H</a:t>
            </a:r>
            <a:r>
              <a:rPr lang="en-US" sz="2800" b="1" baseline="-25000" smtClean="0"/>
              <a:t>V</a:t>
            </a:r>
            <a:r>
              <a:rPr lang="en-US" sz="2800" b="1" smtClean="0"/>
              <a:t>(j</a:t>
            </a:r>
            <a:r>
              <a:rPr lang="el-GR" sz="2800" b="1" smtClean="0">
                <a:cs typeface="Times New Roman" pitchFamily="18" charset="0"/>
              </a:rPr>
              <a:t>ω</a:t>
            </a:r>
            <a:r>
              <a:rPr lang="en-US" sz="2800" b="1" smtClean="0">
                <a:cs typeface="Times New Roman" pitchFamily="18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smtClean="0">
                <a:cs typeface="Times New Roman" pitchFamily="18" charset="0"/>
              </a:rPr>
              <a:t>	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1</a:t>
            </a:r>
            <a:r>
              <a:rPr lang="en-US" sz="2400" smtClean="0">
                <a:cs typeface="Times New Roman" pitchFamily="18" charset="0"/>
              </a:rPr>
              <a:t> = 1k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L</a:t>
            </a:r>
            <a:r>
              <a:rPr lang="en-US" sz="2400" smtClean="0">
                <a:cs typeface="Times New Roman" pitchFamily="18" charset="0"/>
              </a:rPr>
              <a:t> = 10k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C </a:t>
            </a:r>
            <a:r>
              <a:rPr lang="en-US" sz="2400" smtClean="0">
                <a:cs typeface="Times New Roman" pitchFamily="18" charset="0"/>
              </a:rPr>
              <a:t>= 10uF</a:t>
            </a:r>
            <a:endParaRPr lang="el-GR" sz="2400" smtClean="0">
              <a:cs typeface="Times New Roman" pitchFamily="18" charset="0"/>
            </a:endParaRPr>
          </a:p>
        </p:txBody>
      </p:sp>
      <p:grpSp>
        <p:nvGrpSpPr>
          <p:cNvPr id="94215" name="Group 4"/>
          <p:cNvGrpSpPr>
            <a:grpSpLocks/>
          </p:cNvGrpSpPr>
          <p:nvPr/>
        </p:nvGrpSpPr>
        <p:grpSpPr bwMode="auto">
          <a:xfrm>
            <a:off x="228600" y="3181350"/>
            <a:ext cx="3843338" cy="2533650"/>
            <a:chOff x="-17" y="1734"/>
            <a:chExt cx="2421" cy="1596"/>
          </a:xfrm>
        </p:grpSpPr>
        <p:cxnSp>
          <p:nvCxnSpPr>
            <p:cNvPr id="94249" name="AutoShape 5"/>
            <p:cNvCxnSpPr>
              <a:cxnSpLocks noChangeShapeType="1"/>
              <a:stCxn id="94255" idx="2"/>
              <a:endCxn id="94279" idx="4"/>
            </p:cNvCxnSpPr>
            <p:nvPr/>
          </p:nvCxnSpPr>
          <p:spPr bwMode="auto">
            <a:xfrm rot="10800000">
              <a:off x="525" y="2703"/>
              <a:ext cx="852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94250" name="Group 6"/>
            <p:cNvGrpSpPr>
              <a:grpSpLocks/>
            </p:cNvGrpSpPr>
            <p:nvPr/>
          </p:nvGrpSpPr>
          <p:grpSpPr bwMode="auto">
            <a:xfrm rot="5400000" flipH="1" flipV="1">
              <a:off x="904" y="1882"/>
              <a:ext cx="112" cy="287"/>
              <a:chOff x="3450" y="2313"/>
              <a:chExt cx="111" cy="216"/>
            </a:xfrm>
          </p:grpSpPr>
          <p:sp>
            <p:nvSpPr>
              <p:cNvPr id="94289" name="Line 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90" name="Line 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91" name="Line 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92" name="Line 1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93" name="Line 1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94" name="Line 1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95" name="Line 1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4251" name="AutoShape 14"/>
            <p:cNvCxnSpPr>
              <a:cxnSpLocks noChangeShapeType="1"/>
              <a:stCxn id="94254" idx="2"/>
              <a:endCxn id="94291" idx="1"/>
            </p:cNvCxnSpPr>
            <p:nvPr/>
          </p:nvCxnSpPr>
          <p:spPr bwMode="auto">
            <a:xfrm flipH="1" flipV="1">
              <a:off x="1103" y="2024"/>
              <a:ext cx="26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4252" name="Group 15"/>
            <p:cNvGrpSpPr>
              <a:grpSpLocks/>
            </p:cNvGrpSpPr>
            <p:nvPr/>
          </p:nvGrpSpPr>
          <p:grpSpPr bwMode="auto">
            <a:xfrm>
              <a:off x="1274" y="3234"/>
              <a:ext cx="288" cy="96"/>
              <a:chOff x="1392" y="3552"/>
              <a:chExt cx="288" cy="96"/>
            </a:xfrm>
          </p:grpSpPr>
          <p:sp>
            <p:nvSpPr>
              <p:cNvPr id="94286" name="Line 16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87" name="Line 17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88" name="Line 18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4253" name="Line 19"/>
            <p:cNvSpPr>
              <a:spLocks noChangeShapeType="1"/>
            </p:cNvSpPr>
            <p:nvPr/>
          </p:nvSpPr>
          <p:spPr bwMode="auto">
            <a:xfrm flipV="1">
              <a:off x="1421" y="3081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54" name="Oval 20"/>
            <p:cNvSpPr>
              <a:spLocks noChangeArrowheads="1"/>
            </p:cNvSpPr>
            <p:nvPr/>
          </p:nvSpPr>
          <p:spPr bwMode="auto">
            <a:xfrm>
              <a:off x="1370" y="1986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55" name="Oval 21"/>
            <p:cNvSpPr>
              <a:spLocks noChangeArrowheads="1"/>
            </p:cNvSpPr>
            <p:nvPr/>
          </p:nvSpPr>
          <p:spPr bwMode="auto">
            <a:xfrm>
              <a:off x="1377" y="304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56" name="Text Box 22"/>
            <p:cNvSpPr txBox="1">
              <a:spLocks noChangeArrowheads="1"/>
            </p:cNvSpPr>
            <p:nvPr/>
          </p:nvSpPr>
          <p:spPr bwMode="auto">
            <a:xfrm>
              <a:off x="816" y="1734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1</a:t>
              </a:r>
              <a:endParaRPr lang="en-US" b="1"/>
            </a:p>
          </p:txBody>
        </p:sp>
        <p:cxnSp>
          <p:nvCxnSpPr>
            <p:cNvPr id="94257" name="AutoShape 23"/>
            <p:cNvCxnSpPr>
              <a:cxnSpLocks noChangeShapeType="1"/>
              <a:stCxn id="94285" idx="1"/>
              <a:endCxn id="94254" idx="4"/>
            </p:cNvCxnSpPr>
            <p:nvPr/>
          </p:nvCxnSpPr>
          <p:spPr bwMode="auto">
            <a:xfrm flipH="1" flipV="1">
              <a:off x="1412" y="2063"/>
              <a:ext cx="8" cy="4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4258" name="Group 24"/>
            <p:cNvGrpSpPr>
              <a:grpSpLocks/>
            </p:cNvGrpSpPr>
            <p:nvPr/>
          </p:nvGrpSpPr>
          <p:grpSpPr bwMode="auto">
            <a:xfrm>
              <a:off x="1276" y="2475"/>
              <a:ext cx="288" cy="97"/>
              <a:chOff x="2291" y="2742"/>
              <a:chExt cx="288" cy="97"/>
            </a:xfrm>
          </p:grpSpPr>
          <p:sp>
            <p:nvSpPr>
              <p:cNvPr id="94284" name="Freeform 25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85" name="Freeform 26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4259" name="Text Box 27"/>
            <p:cNvSpPr txBox="1">
              <a:spLocks noChangeArrowheads="1"/>
            </p:cNvSpPr>
            <p:nvPr/>
          </p:nvSpPr>
          <p:spPr bwMode="auto">
            <a:xfrm>
              <a:off x="1056" y="2400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grpSp>
          <p:nvGrpSpPr>
            <p:cNvPr id="94260" name="Group 28"/>
            <p:cNvGrpSpPr>
              <a:grpSpLocks/>
            </p:cNvGrpSpPr>
            <p:nvPr/>
          </p:nvGrpSpPr>
          <p:grpSpPr bwMode="auto">
            <a:xfrm>
              <a:off x="-17" y="2204"/>
              <a:ext cx="708" cy="634"/>
              <a:chOff x="17" y="2426"/>
              <a:chExt cx="708" cy="634"/>
            </a:xfrm>
          </p:grpSpPr>
          <p:sp>
            <p:nvSpPr>
              <p:cNvPr id="94278" name="Text Box 29"/>
              <p:cNvSpPr txBox="1">
                <a:spLocks noChangeArrowheads="1"/>
              </p:cNvSpPr>
              <p:nvPr/>
            </p:nvSpPr>
            <p:spPr bwMode="auto">
              <a:xfrm>
                <a:off x="17" y="2426"/>
                <a:ext cx="395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r>
                  <a:rPr lang="en-US" sz="2000" b="1"/>
                  <a:t>(t)</a:t>
                </a:r>
                <a:endParaRPr lang="en-US" sz="2000" b="1" baseline="-25000"/>
              </a:p>
              <a:p>
                <a:endParaRPr lang="en-US" sz="2000"/>
              </a:p>
            </p:txBody>
          </p:sp>
          <p:sp>
            <p:nvSpPr>
              <p:cNvPr id="94279" name="Oval 30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80" name="Text Box 31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4281" name="Text Box 32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4282" name="Text Box 33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94283" name="Text Box 34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cxnSp>
          <p:nvCxnSpPr>
            <p:cNvPr id="94261" name="AutoShape 35"/>
            <p:cNvCxnSpPr>
              <a:cxnSpLocks noChangeShapeType="1"/>
              <a:stCxn id="94267" idx="6"/>
              <a:endCxn id="94271" idx="0"/>
            </p:cNvCxnSpPr>
            <p:nvPr/>
          </p:nvCxnSpPr>
          <p:spPr bwMode="auto">
            <a:xfrm>
              <a:off x="1907" y="2026"/>
              <a:ext cx="165" cy="42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4262" name="AutoShape 36"/>
            <p:cNvCxnSpPr>
              <a:cxnSpLocks noChangeShapeType="1"/>
              <a:stCxn id="94268" idx="6"/>
              <a:endCxn id="94273" idx="1"/>
            </p:cNvCxnSpPr>
            <p:nvPr/>
          </p:nvCxnSpPr>
          <p:spPr bwMode="auto">
            <a:xfrm flipV="1">
              <a:off x="1920" y="2671"/>
              <a:ext cx="16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4263" name="AutoShape 37"/>
            <p:cNvCxnSpPr>
              <a:cxnSpLocks noChangeShapeType="1"/>
              <a:stCxn id="94289" idx="0"/>
              <a:endCxn id="94282" idx="0"/>
            </p:cNvCxnSpPr>
            <p:nvPr/>
          </p:nvCxnSpPr>
          <p:spPr bwMode="auto">
            <a:xfrm rot="10800000" flipV="1">
              <a:off x="525" y="2034"/>
              <a:ext cx="291" cy="3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4264" name="AutoShape 38"/>
            <p:cNvCxnSpPr>
              <a:cxnSpLocks noChangeShapeType="1"/>
              <a:stCxn id="94255" idx="0"/>
              <a:endCxn id="94284" idx="1"/>
            </p:cNvCxnSpPr>
            <p:nvPr/>
          </p:nvCxnSpPr>
          <p:spPr bwMode="auto">
            <a:xfrm flipV="1">
              <a:off x="1419" y="2573"/>
              <a:ext cx="1" cy="46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4265" name="Group 39"/>
            <p:cNvGrpSpPr>
              <a:grpSpLocks/>
            </p:cNvGrpSpPr>
            <p:nvPr/>
          </p:nvGrpSpPr>
          <p:grpSpPr bwMode="auto">
            <a:xfrm>
              <a:off x="2024" y="2455"/>
              <a:ext cx="111" cy="216"/>
              <a:chOff x="1670" y="2765"/>
              <a:chExt cx="111" cy="216"/>
            </a:xfrm>
          </p:grpSpPr>
          <p:sp>
            <p:nvSpPr>
              <p:cNvPr id="94271" name="Line 40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72" name="Line 41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73" name="Line 42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74" name="Line 43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75" name="Line 44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76" name="Line 45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77" name="Line 46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4266" name="Text Box 47"/>
            <p:cNvSpPr txBox="1">
              <a:spLocks noChangeArrowheads="1"/>
            </p:cNvSpPr>
            <p:nvPr/>
          </p:nvSpPr>
          <p:spPr bwMode="auto">
            <a:xfrm>
              <a:off x="2120" y="2256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L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94267" name="Oval 48"/>
            <p:cNvSpPr>
              <a:spLocks noChangeArrowheads="1"/>
            </p:cNvSpPr>
            <p:nvPr/>
          </p:nvSpPr>
          <p:spPr bwMode="auto">
            <a:xfrm>
              <a:off x="1824" y="198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68" name="Oval 49"/>
            <p:cNvSpPr>
              <a:spLocks noChangeArrowheads="1"/>
            </p:cNvSpPr>
            <p:nvPr/>
          </p:nvSpPr>
          <p:spPr bwMode="auto">
            <a:xfrm>
              <a:off x="1837" y="304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4269" name="AutoShape 50"/>
            <p:cNvCxnSpPr>
              <a:cxnSpLocks noChangeShapeType="1"/>
              <a:stCxn id="94255" idx="6"/>
              <a:endCxn id="94268" idx="2"/>
            </p:cNvCxnSpPr>
            <p:nvPr/>
          </p:nvCxnSpPr>
          <p:spPr bwMode="auto">
            <a:xfrm>
              <a:off x="1460" y="3081"/>
              <a:ext cx="37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4270" name="AutoShape 51"/>
            <p:cNvCxnSpPr>
              <a:cxnSpLocks noChangeShapeType="1"/>
              <a:stCxn id="94254" idx="6"/>
              <a:endCxn id="94267" idx="2"/>
            </p:cNvCxnSpPr>
            <p:nvPr/>
          </p:nvCxnSpPr>
          <p:spPr bwMode="auto">
            <a:xfrm>
              <a:off x="1453" y="2025"/>
              <a:ext cx="37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sp>
        <p:nvSpPr>
          <p:cNvPr id="94216" name="Text Box 52"/>
          <p:cNvSpPr txBox="1">
            <a:spLocks noChangeArrowheads="1"/>
          </p:cNvSpPr>
          <p:nvPr/>
        </p:nvSpPr>
        <p:spPr bwMode="auto">
          <a:xfrm>
            <a:off x="4800600" y="2362200"/>
            <a:ext cx="41910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Note frequencies of AC sources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Convert to phasor domain</a:t>
            </a:r>
          </a:p>
        </p:txBody>
      </p:sp>
      <p:sp>
        <p:nvSpPr>
          <p:cNvPr id="94217" name="AutoShape 53"/>
          <p:cNvSpPr>
            <a:spLocks noChangeArrowheads="1"/>
          </p:cNvSpPr>
          <p:nvPr/>
        </p:nvSpPr>
        <p:spPr bwMode="auto">
          <a:xfrm>
            <a:off x="4071938" y="3797300"/>
            <a:ext cx="762000" cy="430213"/>
          </a:xfrm>
          <a:prstGeom prst="rightArrow">
            <a:avLst>
              <a:gd name="adj1" fmla="val 50000"/>
              <a:gd name="adj2" fmla="val 44280"/>
            </a:avLst>
          </a:prstGeom>
          <a:solidFill>
            <a:srgbClr val="800000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4218" name="Group 54"/>
          <p:cNvGrpSpPr>
            <a:grpSpLocks/>
          </p:cNvGrpSpPr>
          <p:nvPr/>
        </p:nvGrpSpPr>
        <p:grpSpPr bwMode="auto">
          <a:xfrm>
            <a:off x="4724400" y="3048000"/>
            <a:ext cx="4325938" cy="2792413"/>
            <a:chOff x="144" y="1728"/>
            <a:chExt cx="2725" cy="1759"/>
          </a:xfrm>
        </p:grpSpPr>
        <p:sp>
          <p:nvSpPr>
            <p:cNvPr id="94219" name="Text Box 55"/>
            <p:cNvSpPr txBox="1">
              <a:spLocks noChangeArrowheads="1"/>
            </p:cNvSpPr>
            <p:nvPr/>
          </p:nvSpPr>
          <p:spPr bwMode="auto">
            <a:xfrm>
              <a:off x="726" y="1728"/>
              <a:ext cx="60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1</a:t>
              </a:r>
              <a:r>
                <a:rPr lang="en-US" b="1"/>
                <a:t> = R</a:t>
              </a:r>
              <a:r>
                <a:rPr lang="en-US" b="1" baseline="-25000"/>
                <a:t>1</a:t>
              </a:r>
            </a:p>
          </p:txBody>
        </p:sp>
        <p:cxnSp>
          <p:nvCxnSpPr>
            <p:cNvPr id="94220" name="AutoShape 56"/>
            <p:cNvCxnSpPr>
              <a:cxnSpLocks noChangeShapeType="1"/>
              <a:stCxn id="94225" idx="2"/>
              <a:endCxn id="94232" idx="4"/>
            </p:cNvCxnSpPr>
            <p:nvPr/>
          </p:nvCxnSpPr>
          <p:spPr bwMode="auto">
            <a:xfrm rot="10800000">
              <a:off x="588" y="2803"/>
              <a:ext cx="761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4221" name="AutoShape 57"/>
            <p:cNvCxnSpPr>
              <a:cxnSpLocks noChangeShapeType="1"/>
              <a:stCxn id="94224" idx="2"/>
              <a:endCxn id="94239" idx="3"/>
            </p:cNvCxnSpPr>
            <p:nvPr/>
          </p:nvCxnSpPr>
          <p:spPr bwMode="auto">
            <a:xfrm flipH="1">
              <a:off x="1196" y="2067"/>
              <a:ext cx="14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4222" name="Group 58"/>
            <p:cNvGrpSpPr>
              <a:grpSpLocks/>
            </p:cNvGrpSpPr>
            <p:nvPr/>
          </p:nvGrpSpPr>
          <p:grpSpPr bwMode="auto">
            <a:xfrm>
              <a:off x="1246" y="3391"/>
              <a:ext cx="288" cy="96"/>
              <a:chOff x="1392" y="3552"/>
              <a:chExt cx="288" cy="96"/>
            </a:xfrm>
          </p:grpSpPr>
          <p:sp>
            <p:nvSpPr>
              <p:cNvPr id="94246" name="Line 59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47" name="Line 60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48" name="Line 61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4223" name="Line 62"/>
            <p:cNvSpPr>
              <a:spLocks noChangeShapeType="1"/>
            </p:cNvSpPr>
            <p:nvPr/>
          </p:nvSpPr>
          <p:spPr bwMode="auto">
            <a:xfrm flipV="1">
              <a:off x="1393" y="323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24" name="Oval 63"/>
            <p:cNvSpPr>
              <a:spLocks noChangeArrowheads="1"/>
            </p:cNvSpPr>
            <p:nvPr/>
          </p:nvSpPr>
          <p:spPr bwMode="auto">
            <a:xfrm>
              <a:off x="1342" y="202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25" name="Oval 64"/>
            <p:cNvSpPr>
              <a:spLocks noChangeArrowheads="1"/>
            </p:cNvSpPr>
            <p:nvPr/>
          </p:nvSpPr>
          <p:spPr bwMode="auto">
            <a:xfrm>
              <a:off x="1349" y="319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26" name="Text Box 65"/>
            <p:cNvSpPr txBox="1">
              <a:spLocks noChangeArrowheads="1"/>
            </p:cNvSpPr>
            <p:nvPr/>
          </p:nvSpPr>
          <p:spPr bwMode="auto">
            <a:xfrm>
              <a:off x="2274" y="2345"/>
              <a:ext cx="595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Z</a:t>
              </a:r>
              <a:r>
                <a:rPr lang="en-US" b="1" baseline="-25000"/>
                <a:t>LD</a:t>
              </a:r>
              <a:r>
                <a:rPr lang="en-US" b="1"/>
                <a:t>=R</a:t>
              </a:r>
              <a:r>
                <a:rPr lang="en-US" b="1" baseline="-25000"/>
                <a:t>L</a:t>
              </a:r>
            </a:p>
            <a:p>
              <a:endParaRPr lang="en-US" b="1"/>
            </a:p>
          </p:txBody>
        </p:sp>
        <p:cxnSp>
          <p:nvCxnSpPr>
            <p:cNvPr id="94227" name="AutoShape 66"/>
            <p:cNvCxnSpPr>
              <a:cxnSpLocks noChangeShapeType="1"/>
              <a:stCxn id="94235" idx="0"/>
              <a:endCxn id="94239" idx="1"/>
            </p:cNvCxnSpPr>
            <p:nvPr/>
          </p:nvCxnSpPr>
          <p:spPr bwMode="auto">
            <a:xfrm rot="-5400000">
              <a:off x="550" y="2105"/>
              <a:ext cx="376" cy="29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4228" name="AutoShape 67"/>
            <p:cNvCxnSpPr>
              <a:cxnSpLocks noChangeShapeType="1"/>
              <a:stCxn id="94225" idx="0"/>
              <a:endCxn id="94240" idx="1"/>
            </p:cNvCxnSpPr>
            <p:nvPr/>
          </p:nvCxnSpPr>
          <p:spPr bwMode="auto">
            <a:xfrm flipH="1" flipV="1">
              <a:off x="1385" y="2814"/>
              <a:ext cx="6" cy="38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4229" name="AutoShape 68"/>
            <p:cNvCxnSpPr>
              <a:cxnSpLocks noChangeShapeType="1"/>
              <a:stCxn id="94224" idx="4"/>
              <a:endCxn id="94240" idx="3"/>
            </p:cNvCxnSpPr>
            <p:nvPr/>
          </p:nvCxnSpPr>
          <p:spPr bwMode="auto">
            <a:xfrm>
              <a:off x="1384" y="2105"/>
              <a:ext cx="1" cy="4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4230" name="Text Box 69"/>
            <p:cNvSpPr txBox="1">
              <a:spLocks noChangeArrowheads="1"/>
            </p:cNvSpPr>
            <p:nvPr/>
          </p:nvSpPr>
          <p:spPr bwMode="auto">
            <a:xfrm>
              <a:off x="1381" y="2095"/>
              <a:ext cx="732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Z</a:t>
              </a:r>
              <a:r>
                <a:rPr lang="en-US" b="1" baseline="-25000"/>
                <a:t>C</a:t>
              </a:r>
              <a:r>
                <a:rPr lang="en-US" b="1"/>
                <a:t>=1/j</a:t>
              </a:r>
              <a:r>
                <a:rPr lang="el-GR" b="1">
                  <a:cs typeface="Times New Roman" pitchFamily="18" charset="0"/>
                </a:rPr>
                <a:t>ω</a:t>
              </a:r>
              <a:r>
                <a:rPr lang="en-US" b="1"/>
                <a:t>C</a:t>
              </a:r>
            </a:p>
            <a:p>
              <a:endParaRPr lang="en-US" b="1"/>
            </a:p>
          </p:txBody>
        </p:sp>
        <p:sp>
          <p:nvSpPr>
            <p:cNvPr id="94231" name="Text Box 70"/>
            <p:cNvSpPr txBox="1">
              <a:spLocks noChangeArrowheads="1"/>
            </p:cNvSpPr>
            <p:nvPr/>
          </p:nvSpPr>
          <p:spPr bwMode="auto">
            <a:xfrm>
              <a:off x="144" y="2277"/>
              <a:ext cx="272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 baseline="30000"/>
            </a:p>
            <a:p>
              <a:endParaRPr lang="en-US" sz="2000"/>
            </a:p>
          </p:txBody>
        </p:sp>
        <p:sp>
          <p:nvSpPr>
            <p:cNvPr id="94232" name="Oval 71"/>
            <p:cNvSpPr>
              <a:spLocks noChangeArrowheads="1"/>
            </p:cNvSpPr>
            <p:nvPr/>
          </p:nvSpPr>
          <p:spPr bwMode="auto">
            <a:xfrm>
              <a:off x="422" y="2493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33" name="Text Box 72"/>
            <p:cNvSpPr txBox="1">
              <a:spLocks noChangeArrowheads="1"/>
            </p:cNvSpPr>
            <p:nvPr/>
          </p:nvSpPr>
          <p:spPr bwMode="auto">
            <a:xfrm>
              <a:off x="531" y="2475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4234" name="Text Box 73"/>
            <p:cNvSpPr txBox="1">
              <a:spLocks noChangeArrowheads="1"/>
            </p:cNvSpPr>
            <p:nvPr/>
          </p:nvSpPr>
          <p:spPr bwMode="auto">
            <a:xfrm>
              <a:off x="528" y="253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4235" name="Text Box 74"/>
            <p:cNvSpPr txBox="1">
              <a:spLocks noChangeArrowheads="1"/>
            </p:cNvSpPr>
            <p:nvPr/>
          </p:nvSpPr>
          <p:spPr bwMode="auto">
            <a:xfrm>
              <a:off x="489" y="2443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94236" name="Text Box 75"/>
            <p:cNvSpPr txBox="1">
              <a:spLocks noChangeArrowheads="1"/>
            </p:cNvSpPr>
            <p:nvPr/>
          </p:nvSpPr>
          <p:spPr bwMode="auto">
            <a:xfrm>
              <a:off x="493" y="2530"/>
              <a:ext cx="19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~</a:t>
              </a:r>
            </a:p>
          </p:txBody>
        </p:sp>
        <p:cxnSp>
          <p:nvCxnSpPr>
            <p:cNvPr id="94237" name="AutoShape 76"/>
            <p:cNvCxnSpPr>
              <a:cxnSpLocks noChangeShapeType="1"/>
              <a:stCxn id="94242" idx="6"/>
              <a:endCxn id="94241" idx="3"/>
            </p:cNvCxnSpPr>
            <p:nvPr/>
          </p:nvCxnSpPr>
          <p:spPr bwMode="auto">
            <a:xfrm>
              <a:off x="2051" y="2066"/>
              <a:ext cx="156" cy="44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4238" name="AutoShape 77"/>
            <p:cNvCxnSpPr>
              <a:cxnSpLocks noChangeShapeType="1"/>
              <a:stCxn id="94244" idx="6"/>
              <a:endCxn id="94241" idx="1"/>
            </p:cNvCxnSpPr>
            <p:nvPr/>
          </p:nvCxnSpPr>
          <p:spPr bwMode="auto">
            <a:xfrm flipV="1">
              <a:off x="2064" y="2823"/>
              <a:ext cx="143" cy="41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4239" name="Rectangle 78"/>
            <p:cNvSpPr>
              <a:spLocks noChangeArrowheads="1"/>
            </p:cNvSpPr>
            <p:nvPr/>
          </p:nvSpPr>
          <p:spPr bwMode="auto">
            <a:xfrm>
              <a:off x="887" y="1971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40" name="Rectangle 79"/>
            <p:cNvSpPr>
              <a:spLocks noChangeArrowheads="1"/>
            </p:cNvSpPr>
            <p:nvPr/>
          </p:nvSpPr>
          <p:spPr bwMode="auto">
            <a:xfrm rot="-5400000">
              <a:off x="1229" y="2563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41" name="Rectangle 80"/>
            <p:cNvSpPr>
              <a:spLocks noChangeArrowheads="1"/>
            </p:cNvSpPr>
            <p:nvPr/>
          </p:nvSpPr>
          <p:spPr bwMode="auto">
            <a:xfrm rot="-5400000">
              <a:off x="2051" y="2572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42" name="Oval 81"/>
            <p:cNvSpPr>
              <a:spLocks noChangeArrowheads="1"/>
            </p:cNvSpPr>
            <p:nvPr/>
          </p:nvSpPr>
          <p:spPr bwMode="auto">
            <a:xfrm>
              <a:off x="1968" y="202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4243" name="AutoShape 82"/>
            <p:cNvCxnSpPr>
              <a:cxnSpLocks noChangeShapeType="1"/>
              <a:stCxn id="94242" idx="2"/>
              <a:endCxn id="94224" idx="6"/>
            </p:cNvCxnSpPr>
            <p:nvPr/>
          </p:nvCxnSpPr>
          <p:spPr bwMode="auto">
            <a:xfrm flipH="1">
              <a:off x="1425" y="2066"/>
              <a:ext cx="54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4244" name="Oval 83"/>
            <p:cNvSpPr>
              <a:spLocks noChangeArrowheads="1"/>
            </p:cNvSpPr>
            <p:nvPr/>
          </p:nvSpPr>
          <p:spPr bwMode="auto">
            <a:xfrm>
              <a:off x="1981" y="319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4245" name="AutoShape 84"/>
            <p:cNvCxnSpPr>
              <a:cxnSpLocks noChangeShapeType="1"/>
              <a:stCxn id="94244" idx="2"/>
              <a:endCxn id="94225" idx="6"/>
            </p:cNvCxnSpPr>
            <p:nvPr/>
          </p:nvCxnSpPr>
          <p:spPr bwMode="auto">
            <a:xfrm flipH="1">
              <a:off x="1432" y="3238"/>
              <a:ext cx="54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789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3789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5A4076C-87A6-4698-A93A-79AAB82ABF2A}" type="slidenum">
              <a:rPr lang="en-US" smtClean="0"/>
              <a:pPr lvl="1"/>
              <a:t>68</a:t>
            </a:fld>
            <a:endParaRPr lang="en-US" smtClean="0"/>
          </a:p>
        </p:txBody>
      </p:sp>
      <p:sp>
        <p:nvSpPr>
          <p:cNvPr id="378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Frequency Response</a:t>
            </a:r>
          </a:p>
        </p:txBody>
      </p:sp>
      <p:sp>
        <p:nvSpPr>
          <p:cNvPr id="378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10287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0"/>
            </a:pPr>
            <a:r>
              <a:rPr lang="en-US" sz="2800" smtClean="0"/>
              <a:t>compute the frequency response </a:t>
            </a:r>
            <a:r>
              <a:rPr lang="en-US" sz="2800" b="1" smtClean="0"/>
              <a:t>H</a:t>
            </a:r>
            <a:r>
              <a:rPr lang="en-US" sz="2800" b="1" baseline="-25000" smtClean="0"/>
              <a:t>V</a:t>
            </a:r>
            <a:r>
              <a:rPr lang="en-US" sz="2800" b="1" smtClean="0"/>
              <a:t>(j</a:t>
            </a:r>
            <a:r>
              <a:rPr lang="el-GR" sz="2800" b="1" smtClean="0">
                <a:cs typeface="Times New Roman" pitchFamily="18" charset="0"/>
              </a:rPr>
              <a:t>ω</a:t>
            </a:r>
            <a:r>
              <a:rPr lang="en-US" sz="2800" b="1" smtClean="0">
                <a:cs typeface="Times New Roman" pitchFamily="18" charset="0"/>
              </a:rPr>
              <a:t>)</a:t>
            </a:r>
          </a:p>
          <a:p>
            <a:pPr marL="533400" indent="-5334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smtClean="0">
                <a:cs typeface="Times New Roman" pitchFamily="18" charset="0"/>
              </a:rPr>
              <a:t>	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1</a:t>
            </a:r>
            <a:r>
              <a:rPr lang="en-US" sz="2400" smtClean="0">
                <a:cs typeface="Times New Roman" pitchFamily="18" charset="0"/>
              </a:rPr>
              <a:t> = 1k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L</a:t>
            </a:r>
            <a:r>
              <a:rPr lang="en-US" sz="2400" smtClean="0">
                <a:cs typeface="Times New Roman" pitchFamily="18" charset="0"/>
              </a:rPr>
              <a:t> = 10k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C </a:t>
            </a:r>
            <a:r>
              <a:rPr lang="en-US" sz="2400" smtClean="0">
                <a:cs typeface="Times New Roman" pitchFamily="18" charset="0"/>
              </a:rPr>
              <a:t>= 10uF</a:t>
            </a:r>
            <a:endParaRPr lang="el-GR" sz="2400" smtClean="0">
              <a:cs typeface="Times New Roman" pitchFamily="18" charset="0"/>
            </a:endParaRPr>
          </a:p>
        </p:txBody>
      </p:sp>
      <p:sp>
        <p:nvSpPr>
          <p:cNvPr id="37896" name="Text Box 4"/>
          <p:cNvSpPr txBox="1">
            <a:spLocks noChangeArrowheads="1"/>
          </p:cNvSpPr>
          <p:nvPr/>
        </p:nvSpPr>
        <p:spPr bwMode="auto">
          <a:xfrm>
            <a:off x="4419600" y="2362200"/>
            <a:ext cx="4572000" cy="1203325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Note frequencies of AC sources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Convert to phasor domain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Solve using network analysis</a:t>
            </a:r>
          </a:p>
          <a:p>
            <a:pPr marL="914400" lvl="1" indent="-457200" algn="l">
              <a:buFontTx/>
              <a:buChar char="•"/>
            </a:pPr>
            <a:r>
              <a:rPr lang="en-US">
                <a:cs typeface="Times New Roman" pitchFamily="18" charset="0"/>
              </a:rPr>
              <a:t>Thévenin equivalent</a:t>
            </a:r>
          </a:p>
        </p:txBody>
      </p:sp>
      <p:sp>
        <p:nvSpPr>
          <p:cNvPr id="37897" name="Text Box 5"/>
          <p:cNvSpPr txBox="1">
            <a:spLocks noChangeArrowheads="1"/>
          </p:cNvSpPr>
          <p:nvPr/>
        </p:nvSpPr>
        <p:spPr bwMode="auto">
          <a:xfrm>
            <a:off x="1152525" y="2743200"/>
            <a:ext cx="9556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Z</a:t>
            </a:r>
            <a:r>
              <a:rPr lang="en-US" b="1" baseline="-25000"/>
              <a:t>1</a:t>
            </a:r>
            <a:r>
              <a:rPr lang="en-US" b="1"/>
              <a:t> = R</a:t>
            </a:r>
            <a:r>
              <a:rPr lang="en-US" b="1" baseline="-25000"/>
              <a:t>1</a:t>
            </a:r>
          </a:p>
        </p:txBody>
      </p:sp>
      <p:cxnSp>
        <p:nvCxnSpPr>
          <p:cNvPr id="37898" name="AutoShape 6"/>
          <p:cNvCxnSpPr>
            <a:cxnSpLocks noChangeShapeType="1"/>
            <a:stCxn id="37901" idx="2"/>
            <a:endCxn id="37907" idx="3"/>
          </p:cNvCxnSpPr>
          <p:nvPr/>
        </p:nvCxnSpPr>
        <p:spPr bwMode="auto">
          <a:xfrm flipH="1">
            <a:off x="1898650" y="3281363"/>
            <a:ext cx="231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7899" name="Group 7"/>
          <p:cNvGrpSpPr>
            <a:grpSpLocks/>
          </p:cNvGrpSpPr>
          <p:nvPr/>
        </p:nvGrpSpPr>
        <p:grpSpPr bwMode="auto">
          <a:xfrm>
            <a:off x="1978025" y="5383213"/>
            <a:ext cx="457200" cy="152400"/>
            <a:chOff x="1392" y="3552"/>
            <a:chExt cx="288" cy="96"/>
          </a:xfrm>
        </p:grpSpPr>
        <p:sp>
          <p:nvSpPr>
            <p:cNvPr id="37913" name="Line 8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4" name="Line 9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5" name="Line 10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00" name="Line 11"/>
          <p:cNvSpPr>
            <a:spLocks noChangeShapeType="1"/>
          </p:cNvSpPr>
          <p:nvPr/>
        </p:nvSpPr>
        <p:spPr bwMode="auto">
          <a:xfrm flipV="1">
            <a:off x="2211388" y="5140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01" name="Oval 12"/>
          <p:cNvSpPr>
            <a:spLocks noChangeArrowheads="1"/>
          </p:cNvSpPr>
          <p:nvPr/>
        </p:nvSpPr>
        <p:spPr bwMode="auto">
          <a:xfrm>
            <a:off x="2130425" y="32194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Oval 13"/>
          <p:cNvSpPr>
            <a:spLocks noChangeArrowheads="1"/>
          </p:cNvSpPr>
          <p:nvPr/>
        </p:nvSpPr>
        <p:spPr bwMode="auto">
          <a:xfrm>
            <a:off x="2141538" y="507841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03" name="AutoShape 14"/>
          <p:cNvCxnSpPr>
            <a:cxnSpLocks noChangeShapeType="1"/>
            <a:stCxn id="37902" idx="2"/>
            <a:endCxn id="37907" idx="1"/>
          </p:cNvCxnSpPr>
          <p:nvPr/>
        </p:nvCxnSpPr>
        <p:spPr bwMode="auto">
          <a:xfrm rot="10800000">
            <a:off x="1408113" y="3281363"/>
            <a:ext cx="733425" cy="1858962"/>
          </a:xfrm>
          <a:prstGeom prst="bentConnector3">
            <a:avLst>
              <a:gd name="adj1" fmla="val 131167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7904" name="AutoShape 15"/>
          <p:cNvCxnSpPr>
            <a:cxnSpLocks noChangeShapeType="1"/>
            <a:stCxn id="37902" idx="0"/>
            <a:endCxn id="37908" idx="1"/>
          </p:cNvCxnSpPr>
          <p:nvPr/>
        </p:nvCxnSpPr>
        <p:spPr bwMode="auto">
          <a:xfrm flipH="1" flipV="1">
            <a:off x="2198688" y="4467225"/>
            <a:ext cx="9525" cy="6111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05" name="AutoShape 16"/>
          <p:cNvCxnSpPr>
            <a:cxnSpLocks noChangeShapeType="1"/>
            <a:stCxn id="37901" idx="4"/>
            <a:endCxn id="37908" idx="3"/>
          </p:cNvCxnSpPr>
          <p:nvPr/>
        </p:nvCxnSpPr>
        <p:spPr bwMode="auto">
          <a:xfrm>
            <a:off x="2197100" y="3341688"/>
            <a:ext cx="1588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7906" name="Text Box 17"/>
          <p:cNvSpPr txBox="1">
            <a:spLocks noChangeArrowheads="1"/>
          </p:cNvSpPr>
          <p:nvPr/>
        </p:nvSpPr>
        <p:spPr bwMode="auto">
          <a:xfrm>
            <a:off x="2192338" y="3325813"/>
            <a:ext cx="11620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Z</a:t>
            </a:r>
            <a:r>
              <a:rPr lang="en-US" b="1" baseline="-25000"/>
              <a:t>C</a:t>
            </a:r>
            <a:r>
              <a:rPr lang="en-US" b="1"/>
              <a:t>=1/j</a:t>
            </a:r>
            <a:r>
              <a:rPr lang="el-GR" b="1">
                <a:cs typeface="Times New Roman" pitchFamily="18" charset="0"/>
              </a:rPr>
              <a:t>ω</a:t>
            </a:r>
            <a:r>
              <a:rPr lang="en-US" b="1"/>
              <a:t>C</a:t>
            </a:r>
          </a:p>
          <a:p>
            <a:endParaRPr lang="en-US" b="1"/>
          </a:p>
        </p:txBody>
      </p:sp>
      <p:sp>
        <p:nvSpPr>
          <p:cNvPr id="37907" name="Rectangle 18"/>
          <p:cNvSpPr>
            <a:spLocks noChangeArrowheads="1"/>
          </p:cNvSpPr>
          <p:nvPr/>
        </p:nvSpPr>
        <p:spPr bwMode="auto">
          <a:xfrm>
            <a:off x="1408113" y="3128963"/>
            <a:ext cx="490537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8" name="Rectangle 19"/>
          <p:cNvSpPr>
            <a:spLocks noChangeArrowheads="1"/>
          </p:cNvSpPr>
          <p:nvPr/>
        </p:nvSpPr>
        <p:spPr bwMode="auto">
          <a:xfrm rot="-5400000">
            <a:off x="1951831" y="4067969"/>
            <a:ext cx="490538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9" name="Oval 20"/>
          <p:cNvSpPr>
            <a:spLocks noChangeArrowheads="1"/>
          </p:cNvSpPr>
          <p:nvPr/>
        </p:nvSpPr>
        <p:spPr bwMode="auto">
          <a:xfrm>
            <a:off x="3124200" y="32178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10" name="AutoShape 21"/>
          <p:cNvCxnSpPr>
            <a:cxnSpLocks noChangeShapeType="1"/>
            <a:stCxn id="37909" idx="2"/>
            <a:endCxn id="37901" idx="6"/>
          </p:cNvCxnSpPr>
          <p:nvPr/>
        </p:nvCxnSpPr>
        <p:spPr bwMode="auto">
          <a:xfrm flipH="1">
            <a:off x="2262188" y="3279775"/>
            <a:ext cx="862012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7911" name="Oval 22"/>
          <p:cNvSpPr>
            <a:spLocks noChangeArrowheads="1"/>
          </p:cNvSpPr>
          <p:nvPr/>
        </p:nvSpPr>
        <p:spPr bwMode="auto">
          <a:xfrm>
            <a:off x="3144838" y="507841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12" name="AutoShape 23"/>
          <p:cNvCxnSpPr>
            <a:cxnSpLocks noChangeShapeType="1"/>
            <a:stCxn id="37911" idx="2"/>
            <a:endCxn id="37902" idx="6"/>
          </p:cNvCxnSpPr>
          <p:nvPr/>
        </p:nvCxnSpPr>
        <p:spPr bwMode="auto">
          <a:xfrm flipH="1">
            <a:off x="2273300" y="5140325"/>
            <a:ext cx="8715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aphicFrame>
        <p:nvGraphicFramePr>
          <p:cNvPr id="37890" name="Object 24"/>
          <p:cNvGraphicFramePr>
            <a:graphicFrameLocks noChangeAspect="1"/>
          </p:cNvGraphicFramePr>
          <p:nvPr>
            <p:ph sz="half" idx="2"/>
          </p:nvPr>
        </p:nvGraphicFramePr>
        <p:xfrm>
          <a:off x="4884738" y="4241800"/>
          <a:ext cx="2116137" cy="614363"/>
        </p:xfrm>
        <a:graphic>
          <a:graphicData uri="http://schemas.openxmlformats.org/presentationml/2006/ole">
            <p:oleObj spid="_x0000_s37890" name="Equation" r:id="rId3" imgW="7873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891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3891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AF550A9-35FC-4B74-8B4A-C146EC105C3D}" type="slidenum">
              <a:rPr lang="en-US" smtClean="0"/>
              <a:pPr lvl="1"/>
              <a:t>69</a:t>
            </a:fld>
            <a:endParaRPr lang="en-US" smtClean="0"/>
          </a:p>
        </p:txBody>
      </p:sp>
      <p:sp>
        <p:nvSpPr>
          <p:cNvPr id="389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Frequency Response</a:t>
            </a:r>
          </a:p>
        </p:txBody>
      </p:sp>
      <p:sp>
        <p:nvSpPr>
          <p:cNvPr id="389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0"/>
            </a:pPr>
            <a:r>
              <a:rPr lang="en-US" sz="2800" smtClean="0"/>
              <a:t>compute the frequency response </a:t>
            </a:r>
            <a:r>
              <a:rPr lang="en-US" sz="2800" b="1" smtClean="0"/>
              <a:t>H</a:t>
            </a:r>
            <a:r>
              <a:rPr lang="en-US" sz="2800" b="1" baseline="-25000" smtClean="0"/>
              <a:t>V</a:t>
            </a:r>
            <a:r>
              <a:rPr lang="en-US" sz="2800" b="1" smtClean="0"/>
              <a:t>(j</a:t>
            </a:r>
            <a:r>
              <a:rPr lang="el-GR" sz="2800" b="1" smtClean="0">
                <a:cs typeface="Times New Roman" pitchFamily="18" charset="0"/>
              </a:rPr>
              <a:t>ω</a:t>
            </a:r>
            <a:r>
              <a:rPr lang="en-US" sz="2800" b="1" smtClean="0">
                <a:cs typeface="Times New Roman" pitchFamily="18" charset="0"/>
              </a:rPr>
              <a:t>)</a:t>
            </a:r>
          </a:p>
          <a:p>
            <a:pPr marL="533400" indent="-5334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smtClean="0">
                <a:cs typeface="Times New Roman" pitchFamily="18" charset="0"/>
              </a:rPr>
              <a:t>	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1</a:t>
            </a:r>
            <a:r>
              <a:rPr lang="en-US" sz="2400" smtClean="0">
                <a:cs typeface="Times New Roman" pitchFamily="18" charset="0"/>
              </a:rPr>
              <a:t> = 1k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L</a:t>
            </a:r>
            <a:r>
              <a:rPr lang="en-US" sz="2400" smtClean="0">
                <a:cs typeface="Times New Roman" pitchFamily="18" charset="0"/>
              </a:rPr>
              <a:t> = 10k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C </a:t>
            </a:r>
            <a:r>
              <a:rPr lang="en-US" sz="2400" smtClean="0">
                <a:cs typeface="Times New Roman" pitchFamily="18" charset="0"/>
              </a:rPr>
              <a:t>= 10uF</a:t>
            </a:r>
            <a:endParaRPr lang="el-GR" sz="2400" smtClean="0">
              <a:cs typeface="Times New Roman" pitchFamily="18" charset="0"/>
            </a:endParaRPr>
          </a:p>
        </p:txBody>
      </p:sp>
      <p:graphicFrame>
        <p:nvGraphicFramePr>
          <p:cNvPr id="3891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041900" y="4165600"/>
          <a:ext cx="3187700" cy="866775"/>
        </p:xfrm>
        <a:graphic>
          <a:graphicData uri="http://schemas.openxmlformats.org/presentationml/2006/ole">
            <p:oleObj spid="_x0000_s38914" name="Equation" r:id="rId3" imgW="1587240" imgH="431640" progId="Equation.3">
              <p:embed/>
            </p:oleObj>
          </a:graphicData>
        </a:graphic>
      </p:graphicFrame>
      <p:sp>
        <p:nvSpPr>
          <p:cNvPr id="38921" name="Text Box 5"/>
          <p:cNvSpPr txBox="1">
            <a:spLocks noChangeArrowheads="1"/>
          </p:cNvSpPr>
          <p:nvPr/>
        </p:nvSpPr>
        <p:spPr bwMode="auto">
          <a:xfrm>
            <a:off x="4419600" y="2362200"/>
            <a:ext cx="4572000" cy="1203325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Note frequencies of AC sources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Convert to phasor domain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Solve using network analysis</a:t>
            </a:r>
          </a:p>
          <a:p>
            <a:pPr marL="914400" lvl="1" indent="-457200" algn="l">
              <a:buFontTx/>
              <a:buChar char="•"/>
            </a:pPr>
            <a:r>
              <a:rPr lang="en-US">
                <a:cs typeface="Times New Roman" pitchFamily="18" charset="0"/>
              </a:rPr>
              <a:t>Thévenin equivalent</a:t>
            </a:r>
          </a:p>
        </p:txBody>
      </p:sp>
      <p:sp>
        <p:nvSpPr>
          <p:cNvPr id="38922" name="Text Box 6"/>
          <p:cNvSpPr txBox="1">
            <a:spLocks noChangeArrowheads="1"/>
          </p:cNvSpPr>
          <p:nvPr/>
        </p:nvSpPr>
        <p:spPr bwMode="auto">
          <a:xfrm>
            <a:off x="1304925" y="2667000"/>
            <a:ext cx="9556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Z</a:t>
            </a:r>
            <a:r>
              <a:rPr lang="en-US" b="1" baseline="-25000"/>
              <a:t>1</a:t>
            </a:r>
            <a:r>
              <a:rPr lang="en-US" b="1"/>
              <a:t> = R</a:t>
            </a:r>
            <a:r>
              <a:rPr lang="en-US" b="1" baseline="-25000"/>
              <a:t>1</a:t>
            </a:r>
          </a:p>
        </p:txBody>
      </p:sp>
      <p:cxnSp>
        <p:nvCxnSpPr>
          <p:cNvPr id="38923" name="AutoShape 7"/>
          <p:cNvCxnSpPr>
            <a:cxnSpLocks noChangeShapeType="1"/>
            <a:stCxn id="38928" idx="2"/>
            <a:endCxn id="38935" idx="4"/>
          </p:cNvCxnSpPr>
          <p:nvPr/>
        </p:nvCxnSpPr>
        <p:spPr bwMode="auto">
          <a:xfrm rot="10800000">
            <a:off x="1085850" y="4373563"/>
            <a:ext cx="1208088" cy="6905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8924" name="AutoShape 8"/>
          <p:cNvCxnSpPr>
            <a:cxnSpLocks noChangeShapeType="1"/>
            <a:stCxn id="38927" idx="2"/>
            <a:endCxn id="38940" idx="3"/>
          </p:cNvCxnSpPr>
          <p:nvPr/>
        </p:nvCxnSpPr>
        <p:spPr bwMode="auto">
          <a:xfrm flipH="1">
            <a:off x="2051050" y="3205163"/>
            <a:ext cx="231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8925" name="Group 9"/>
          <p:cNvGrpSpPr>
            <a:grpSpLocks/>
          </p:cNvGrpSpPr>
          <p:nvPr/>
        </p:nvGrpSpPr>
        <p:grpSpPr bwMode="auto">
          <a:xfrm>
            <a:off x="2130425" y="5307013"/>
            <a:ext cx="457200" cy="152400"/>
            <a:chOff x="1392" y="3552"/>
            <a:chExt cx="288" cy="96"/>
          </a:xfrm>
        </p:grpSpPr>
        <p:sp>
          <p:nvSpPr>
            <p:cNvPr id="38946" name="Line 10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47" name="Line 11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48" name="Line 12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26" name="Line 13"/>
          <p:cNvSpPr>
            <a:spLocks noChangeShapeType="1"/>
          </p:cNvSpPr>
          <p:nvPr/>
        </p:nvSpPr>
        <p:spPr bwMode="auto">
          <a:xfrm flipV="1">
            <a:off x="2363788" y="50641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927" name="Oval 14"/>
          <p:cNvSpPr>
            <a:spLocks noChangeArrowheads="1"/>
          </p:cNvSpPr>
          <p:nvPr/>
        </p:nvSpPr>
        <p:spPr bwMode="auto">
          <a:xfrm>
            <a:off x="2282825" y="31432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Oval 15"/>
          <p:cNvSpPr>
            <a:spLocks noChangeArrowheads="1"/>
          </p:cNvSpPr>
          <p:nvPr/>
        </p:nvSpPr>
        <p:spPr bwMode="auto">
          <a:xfrm>
            <a:off x="2293938" y="500221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Text Box 16"/>
          <p:cNvSpPr txBox="1">
            <a:spLocks noChangeArrowheads="1"/>
          </p:cNvSpPr>
          <p:nvPr/>
        </p:nvSpPr>
        <p:spPr bwMode="auto">
          <a:xfrm>
            <a:off x="3479800" y="3646488"/>
            <a:ext cx="4508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V</a:t>
            </a:r>
            <a:r>
              <a:rPr lang="en-US" b="1" baseline="-25000"/>
              <a:t>T</a:t>
            </a:r>
          </a:p>
          <a:p>
            <a:r>
              <a:rPr lang="en-US" b="1"/>
              <a:t>–</a:t>
            </a:r>
          </a:p>
        </p:txBody>
      </p:sp>
      <p:cxnSp>
        <p:nvCxnSpPr>
          <p:cNvPr id="38930" name="AutoShape 17"/>
          <p:cNvCxnSpPr>
            <a:cxnSpLocks noChangeShapeType="1"/>
            <a:stCxn id="38938" idx="0"/>
            <a:endCxn id="38940" idx="1"/>
          </p:cNvCxnSpPr>
          <p:nvPr/>
        </p:nvCxnSpPr>
        <p:spPr bwMode="auto">
          <a:xfrm rot="-5400000">
            <a:off x="1024732" y="3266281"/>
            <a:ext cx="596900" cy="4746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8931" name="AutoShape 18"/>
          <p:cNvCxnSpPr>
            <a:cxnSpLocks noChangeShapeType="1"/>
            <a:stCxn id="38928" idx="0"/>
            <a:endCxn id="38941" idx="1"/>
          </p:cNvCxnSpPr>
          <p:nvPr/>
        </p:nvCxnSpPr>
        <p:spPr bwMode="auto">
          <a:xfrm flipH="1" flipV="1">
            <a:off x="2351088" y="4391025"/>
            <a:ext cx="9525" cy="6111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8932" name="AutoShape 19"/>
          <p:cNvCxnSpPr>
            <a:cxnSpLocks noChangeShapeType="1"/>
            <a:stCxn id="38927" idx="4"/>
            <a:endCxn id="38941" idx="3"/>
          </p:cNvCxnSpPr>
          <p:nvPr/>
        </p:nvCxnSpPr>
        <p:spPr bwMode="auto">
          <a:xfrm>
            <a:off x="2349500" y="3265488"/>
            <a:ext cx="1588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8933" name="Text Box 20"/>
          <p:cNvSpPr txBox="1">
            <a:spLocks noChangeArrowheads="1"/>
          </p:cNvSpPr>
          <p:nvPr/>
        </p:nvSpPr>
        <p:spPr bwMode="auto">
          <a:xfrm>
            <a:off x="2344738" y="3249613"/>
            <a:ext cx="11620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Z</a:t>
            </a:r>
            <a:r>
              <a:rPr lang="en-US" b="1" baseline="-25000"/>
              <a:t>C</a:t>
            </a:r>
            <a:r>
              <a:rPr lang="en-US" b="1"/>
              <a:t>=1/j</a:t>
            </a:r>
            <a:r>
              <a:rPr lang="el-GR" b="1">
                <a:cs typeface="Times New Roman" pitchFamily="18" charset="0"/>
              </a:rPr>
              <a:t>ω</a:t>
            </a:r>
            <a:r>
              <a:rPr lang="en-US" b="1"/>
              <a:t>C</a:t>
            </a:r>
          </a:p>
          <a:p>
            <a:endParaRPr lang="en-US" b="1"/>
          </a:p>
        </p:txBody>
      </p:sp>
      <p:sp>
        <p:nvSpPr>
          <p:cNvPr id="38934" name="Text Box 21"/>
          <p:cNvSpPr txBox="1">
            <a:spLocks noChangeArrowheads="1"/>
          </p:cNvSpPr>
          <p:nvPr/>
        </p:nvSpPr>
        <p:spPr bwMode="auto">
          <a:xfrm>
            <a:off x="381000" y="3538538"/>
            <a:ext cx="43180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2000" b="1" i="1"/>
          </a:p>
          <a:p>
            <a:r>
              <a:rPr lang="en-US" sz="2000" b="1"/>
              <a:t>V</a:t>
            </a:r>
            <a:r>
              <a:rPr lang="en-US" sz="2000" b="1" baseline="-25000"/>
              <a:t>s</a:t>
            </a:r>
            <a:endParaRPr lang="en-US" sz="2000" b="1" baseline="30000"/>
          </a:p>
          <a:p>
            <a:endParaRPr lang="en-US" sz="2000"/>
          </a:p>
        </p:txBody>
      </p:sp>
      <p:sp>
        <p:nvSpPr>
          <p:cNvPr id="38935" name="Oval 22"/>
          <p:cNvSpPr>
            <a:spLocks noChangeArrowheads="1"/>
          </p:cNvSpPr>
          <p:nvPr/>
        </p:nvSpPr>
        <p:spPr bwMode="auto">
          <a:xfrm>
            <a:off x="822325" y="3881438"/>
            <a:ext cx="527050" cy="4921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6" name="Text Box 23"/>
          <p:cNvSpPr txBox="1">
            <a:spLocks noChangeArrowheads="1"/>
          </p:cNvSpPr>
          <p:nvPr/>
        </p:nvSpPr>
        <p:spPr bwMode="auto">
          <a:xfrm>
            <a:off x="995363" y="3852863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8937" name="Text Box 24"/>
          <p:cNvSpPr txBox="1">
            <a:spLocks noChangeArrowheads="1"/>
          </p:cNvSpPr>
          <p:nvPr/>
        </p:nvSpPr>
        <p:spPr bwMode="auto">
          <a:xfrm>
            <a:off x="990600" y="3951288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8938" name="Text Box 25"/>
          <p:cNvSpPr txBox="1">
            <a:spLocks noChangeArrowheads="1"/>
          </p:cNvSpPr>
          <p:nvPr/>
        </p:nvSpPr>
        <p:spPr bwMode="auto">
          <a:xfrm>
            <a:off x="928688" y="3802063"/>
            <a:ext cx="312737" cy="6413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–</a:t>
            </a:r>
          </a:p>
        </p:txBody>
      </p:sp>
      <p:sp>
        <p:nvSpPr>
          <p:cNvPr id="38939" name="Text Box 26"/>
          <p:cNvSpPr txBox="1">
            <a:spLocks noChangeArrowheads="1"/>
          </p:cNvSpPr>
          <p:nvPr/>
        </p:nvSpPr>
        <p:spPr bwMode="auto">
          <a:xfrm>
            <a:off x="935038" y="3940175"/>
            <a:ext cx="3079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~</a:t>
            </a:r>
          </a:p>
        </p:txBody>
      </p:sp>
      <p:sp>
        <p:nvSpPr>
          <p:cNvPr id="38940" name="Rectangle 27"/>
          <p:cNvSpPr>
            <a:spLocks noChangeArrowheads="1"/>
          </p:cNvSpPr>
          <p:nvPr/>
        </p:nvSpPr>
        <p:spPr bwMode="auto">
          <a:xfrm>
            <a:off x="1560513" y="3052763"/>
            <a:ext cx="490537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1" name="Rectangle 28"/>
          <p:cNvSpPr>
            <a:spLocks noChangeArrowheads="1"/>
          </p:cNvSpPr>
          <p:nvPr/>
        </p:nvSpPr>
        <p:spPr bwMode="auto">
          <a:xfrm rot="-5400000">
            <a:off x="2104231" y="3991769"/>
            <a:ext cx="490538" cy="3048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2" name="Oval 29"/>
          <p:cNvSpPr>
            <a:spLocks noChangeArrowheads="1"/>
          </p:cNvSpPr>
          <p:nvPr/>
        </p:nvSpPr>
        <p:spPr bwMode="auto">
          <a:xfrm>
            <a:off x="3276600" y="31416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43" name="AutoShape 30"/>
          <p:cNvCxnSpPr>
            <a:cxnSpLocks noChangeShapeType="1"/>
            <a:stCxn id="38942" idx="2"/>
            <a:endCxn id="38927" idx="6"/>
          </p:cNvCxnSpPr>
          <p:nvPr/>
        </p:nvCxnSpPr>
        <p:spPr bwMode="auto">
          <a:xfrm flipH="1">
            <a:off x="2414588" y="3203575"/>
            <a:ext cx="862012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8944" name="Oval 31"/>
          <p:cNvSpPr>
            <a:spLocks noChangeArrowheads="1"/>
          </p:cNvSpPr>
          <p:nvPr/>
        </p:nvSpPr>
        <p:spPr bwMode="auto">
          <a:xfrm>
            <a:off x="3297238" y="500221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45" name="AutoShape 32"/>
          <p:cNvCxnSpPr>
            <a:cxnSpLocks noChangeShapeType="1"/>
            <a:stCxn id="38944" idx="2"/>
            <a:endCxn id="38928" idx="6"/>
          </p:cNvCxnSpPr>
          <p:nvPr/>
        </p:nvCxnSpPr>
        <p:spPr bwMode="auto">
          <a:xfrm flipH="1">
            <a:off x="2425700" y="5064125"/>
            <a:ext cx="8715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aphicFrame>
        <p:nvGraphicFramePr>
          <p:cNvPr id="38915" name="Object 33"/>
          <p:cNvGraphicFramePr>
            <a:graphicFrameLocks noChangeAspect="1"/>
          </p:cNvGraphicFramePr>
          <p:nvPr>
            <p:ph sz="quarter" idx="3"/>
          </p:nvPr>
        </p:nvGraphicFramePr>
        <p:xfrm>
          <a:off x="5334000" y="5292725"/>
          <a:ext cx="1990725" cy="577850"/>
        </p:xfrm>
        <a:graphic>
          <a:graphicData uri="http://schemas.openxmlformats.org/presentationml/2006/ole">
            <p:oleObj spid="_x0000_s38915" name="Equation" r:id="rId4" imgW="7873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053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2054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03FE02E-CE5B-4091-99FD-2EEF34678AC3}" type="slidenum">
              <a:rPr lang="en-US" smtClean="0"/>
              <a:pPr lvl="1"/>
              <a:t>7</a:t>
            </a:fld>
            <a:endParaRPr lang="en-US" smtClean="0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smtClean="0"/>
              <a:t>Capacitors &amp; Inductors</a:t>
            </a:r>
          </a:p>
        </p:txBody>
      </p:sp>
      <p:graphicFrame>
        <p:nvGraphicFramePr>
          <p:cNvPr id="1000451" name="Group 3"/>
          <p:cNvGraphicFramePr>
            <a:graphicFrameLocks noGrp="1"/>
          </p:cNvGraphicFramePr>
          <p:nvPr>
            <p:ph sz="quarter" idx="1"/>
          </p:nvPr>
        </p:nvGraphicFramePr>
        <p:xfrm>
          <a:off x="406400" y="1333500"/>
          <a:ext cx="8356600" cy="4457700"/>
        </p:xfrm>
        <a:graphic>
          <a:graphicData uri="http://schemas.openxmlformats.org/drawingml/2006/table">
            <a:tbl>
              <a:tblPr/>
              <a:tblGrid>
                <a:gridCol w="3022600"/>
                <a:gridCol w="2667000"/>
                <a:gridCol w="2667000"/>
              </a:tblGrid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Inductors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Capacitors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057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Energy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An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instantaneous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change is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not permitted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in: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Voltage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Will permit an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instantaneous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change in: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Voltage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With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DC source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element acts as a: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Short Circuit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Open Circuit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" name="Object 33"/>
          <p:cNvGraphicFramePr>
            <a:graphicFrameLocks noChangeAspect="1"/>
          </p:cNvGraphicFramePr>
          <p:nvPr/>
        </p:nvGraphicFramePr>
        <p:xfrm>
          <a:off x="3730625" y="1990725"/>
          <a:ext cx="2365375" cy="928688"/>
        </p:xfrm>
        <a:graphic>
          <a:graphicData uri="http://schemas.openxmlformats.org/presentationml/2006/ole">
            <p:oleObj spid="_x0000_s2050" name="Equation" r:id="rId3" imgW="1002960" imgH="393480" progId="Equation.3">
              <p:embed/>
            </p:oleObj>
          </a:graphicData>
        </a:graphic>
      </p:graphicFrame>
      <p:graphicFrame>
        <p:nvGraphicFramePr>
          <p:cNvPr id="2051" name="Object 34"/>
          <p:cNvGraphicFramePr>
            <a:graphicFrameLocks noChangeAspect="1"/>
          </p:cNvGraphicFramePr>
          <p:nvPr/>
        </p:nvGraphicFramePr>
        <p:xfrm>
          <a:off x="6230938" y="1990725"/>
          <a:ext cx="2455862" cy="928688"/>
        </p:xfrm>
        <a:graphic>
          <a:graphicData uri="http://schemas.openxmlformats.org/presentationml/2006/ole">
            <p:oleObj spid="_x0000_s2051" name="Equation" r:id="rId4" imgW="10411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994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3994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0BEAB7E-2925-450B-B6A0-AFD04973944A}" type="slidenum">
              <a:rPr lang="en-US" smtClean="0"/>
              <a:pPr lvl="1"/>
              <a:t>70</a:t>
            </a:fld>
            <a:endParaRPr lang="en-US" smtClean="0"/>
          </a:p>
        </p:txBody>
      </p:sp>
      <p:sp>
        <p:nvSpPr>
          <p:cNvPr id="399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Frequency Response</a:t>
            </a:r>
          </a:p>
        </p:txBody>
      </p:sp>
      <p:sp>
        <p:nvSpPr>
          <p:cNvPr id="399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0"/>
            </a:pPr>
            <a:r>
              <a:rPr lang="en-US" sz="2800" smtClean="0"/>
              <a:t>compute the frequency response </a:t>
            </a:r>
            <a:r>
              <a:rPr lang="en-US" sz="2800" b="1" smtClean="0"/>
              <a:t>H</a:t>
            </a:r>
            <a:r>
              <a:rPr lang="en-US" sz="2800" b="1" baseline="-25000" smtClean="0"/>
              <a:t>V</a:t>
            </a:r>
            <a:r>
              <a:rPr lang="en-US" sz="2800" b="1" smtClean="0"/>
              <a:t>(j</a:t>
            </a:r>
            <a:r>
              <a:rPr lang="el-GR" sz="2800" b="1" smtClean="0">
                <a:cs typeface="Times New Roman" pitchFamily="18" charset="0"/>
              </a:rPr>
              <a:t>ω</a:t>
            </a:r>
            <a:r>
              <a:rPr lang="en-US" sz="2800" b="1" smtClean="0">
                <a:cs typeface="Times New Roman" pitchFamily="18" charset="0"/>
              </a:rPr>
              <a:t>)</a:t>
            </a:r>
          </a:p>
          <a:p>
            <a:pPr marL="533400" indent="-5334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smtClean="0">
                <a:cs typeface="Times New Roman" pitchFamily="18" charset="0"/>
              </a:rPr>
              <a:t>	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1</a:t>
            </a:r>
            <a:r>
              <a:rPr lang="en-US" sz="2400" smtClean="0">
                <a:cs typeface="Times New Roman" pitchFamily="18" charset="0"/>
              </a:rPr>
              <a:t> = 1k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L</a:t>
            </a:r>
            <a:r>
              <a:rPr lang="en-US" sz="2400" smtClean="0">
                <a:cs typeface="Times New Roman" pitchFamily="18" charset="0"/>
              </a:rPr>
              <a:t> = 10k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C </a:t>
            </a:r>
            <a:r>
              <a:rPr lang="en-US" sz="2400" smtClean="0">
                <a:cs typeface="Times New Roman" pitchFamily="18" charset="0"/>
              </a:rPr>
              <a:t>= 10uF</a:t>
            </a:r>
            <a:endParaRPr lang="el-GR" sz="2400" smtClean="0">
              <a:cs typeface="Times New Roman" pitchFamily="18" charset="0"/>
            </a:endParaRPr>
          </a:p>
        </p:txBody>
      </p:sp>
      <p:graphicFrame>
        <p:nvGraphicFramePr>
          <p:cNvPr id="3993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42875" y="5461000"/>
          <a:ext cx="2959100" cy="804863"/>
        </p:xfrm>
        <a:graphic>
          <a:graphicData uri="http://schemas.openxmlformats.org/presentationml/2006/ole">
            <p:oleObj spid="_x0000_s39938" name="Equation" r:id="rId3" imgW="1587240" imgH="431640" progId="Equation.3">
              <p:embed/>
            </p:oleObj>
          </a:graphicData>
        </a:graphic>
      </p:graphicFrame>
      <p:sp>
        <p:nvSpPr>
          <p:cNvPr id="39946" name="Text Box 5"/>
          <p:cNvSpPr txBox="1">
            <a:spLocks noChangeArrowheads="1"/>
          </p:cNvSpPr>
          <p:nvPr/>
        </p:nvSpPr>
        <p:spPr bwMode="auto">
          <a:xfrm>
            <a:off x="4419600" y="2362200"/>
            <a:ext cx="4572000" cy="147796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Note frequencies of AC sources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Convert to phasor domain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Solve using network analysis</a:t>
            </a:r>
          </a:p>
          <a:p>
            <a:pPr marL="914400" lvl="1" indent="-457200" algn="l">
              <a:buFontTx/>
              <a:buChar char="•"/>
            </a:pPr>
            <a:r>
              <a:rPr lang="en-US">
                <a:cs typeface="Times New Roman" pitchFamily="18" charset="0"/>
              </a:rPr>
              <a:t>Thévenin equivalent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Find an expression for the load voltage</a:t>
            </a:r>
          </a:p>
        </p:txBody>
      </p:sp>
      <p:graphicFrame>
        <p:nvGraphicFramePr>
          <p:cNvPr id="39939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138113" y="4897438"/>
          <a:ext cx="1803400" cy="523875"/>
        </p:xfrm>
        <a:graphic>
          <a:graphicData uri="http://schemas.openxmlformats.org/presentationml/2006/ole">
            <p:oleObj spid="_x0000_s39939" name="Equation" r:id="rId4" imgW="787320" imgH="228600" progId="Equation.3">
              <p:embed/>
            </p:oleObj>
          </a:graphicData>
        </a:graphic>
      </p:graphicFrame>
      <p:grpSp>
        <p:nvGrpSpPr>
          <p:cNvPr id="39947" name="Group 7"/>
          <p:cNvGrpSpPr>
            <a:grpSpLocks/>
          </p:cNvGrpSpPr>
          <p:nvPr/>
        </p:nvGrpSpPr>
        <p:grpSpPr bwMode="auto">
          <a:xfrm>
            <a:off x="269875" y="2465388"/>
            <a:ext cx="3311525" cy="2792412"/>
            <a:chOff x="45" y="1709"/>
            <a:chExt cx="2086" cy="1759"/>
          </a:xfrm>
        </p:grpSpPr>
        <p:sp>
          <p:nvSpPr>
            <p:cNvPr id="39948" name="Text Box 8"/>
            <p:cNvSpPr txBox="1">
              <a:spLocks noChangeArrowheads="1"/>
            </p:cNvSpPr>
            <p:nvPr/>
          </p:nvSpPr>
          <p:spPr bwMode="auto">
            <a:xfrm>
              <a:off x="786" y="1709"/>
              <a:ext cx="3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T</a:t>
              </a:r>
            </a:p>
          </p:txBody>
        </p:sp>
        <p:cxnSp>
          <p:nvCxnSpPr>
            <p:cNvPr id="39949" name="AutoShape 9"/>
            <p:cNvCxnSpPr>
              <a:cxnSpLocks noChangeShapeType="1"/>
              <a:stCxn id="39966" idx="2"/>
              <a:endCxn id="39956" idx="4"/>
            </p:cNvCxnSpPr>
            <p:nvPr/>
          </p:nvCxnSpPr>
          <p:spPr bwMode="auto">
            <a:xfrm rot="10800000">
              <a:off x="503" y="2784"/>
              <a:ext cx="1005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9950" name="AutoShape 10"/>
            <p:cNvCxnSpPr>
              <a:cxnSpLocks noChangeShapeType="1"/>
              <a:stCxn id="39965" idx="2"/>
              <a:endCxn id="39963" idx="3"/>
            </p:cNvCxnSpPr>
            <p:nvPr/>
          </p:nvCxnSpPr>
          <p:spPr bwMode="auto">
            <a:xfrm flipH="1">
              <a:off x="1111" y="2047"/>
              <a:ext cx="38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9951" name="Group 11"/>
            <p:cNvGrpSpPr>
              <a:grpSpLocks/>
            </p:cNvGrpSpPr>
            <p:nvPr/>
          </p:nvGrpSpPr>
          <p:grpSpPr bwMode="auto">
            <a:xfrm>
              <a:off x="1161" y="3372"/>
              <a:ext cx="288" cy="96"/>
              <a:chOff x="1392" y="3552"/>
              <a:chExt cx="288" cy="96"/>
            </a:xfrm>
          </p:grpSpPr>
          <p:sp>
            <p:nvSpPr>
              <p:cNvPr id="39968" name="Line 12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9" name="Line 13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0" name="Line 14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952" name="Line 15"/>
            <p:cNvSpPr>
              <a:spLocks noChangeShapeType="1"/>
            </p:cNvSpPr>
            <p:nvPr/>
          </p:nvSpPr>
          <p:spPr bwMode="auto">
            <a:xfrm flipV="1">
              <a:off x="1308" y="321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3" name="Text Box 16"/>
            <p:cNvSpPr txBox="1">
              <a:spLocks noChangeArrowheads="1"/>
            </p:cNvSpPr>
            <p:nvPr/>
          </p:nvSpPr>
          <p:spPr bwMode="auto">
            <a:xfrm>
              <a:off x="1786" y="2326"/>
              <a:ext cx="345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Z</a:t>
              </a:r>
              <a:r>
                <a:rPr lang="en-US" b="1" baseline="-25000"/>
                <a:t>LD</a:t>
              </a:r>
            </a:p>
            <a:p>
              <a:endParaRPr lang="en-US" b="1"/>
            </a:p>
          </p:txBody>
        </p:sp>
        <p:cxnSp>
          <p:nvCxnSpPr>
            <p:cNvPr id="39954" name="AutoShape 17"/>
            <p:cNvCxnSpPr>
              <a:cxnSpLocks noChangeShapeType="1"/>
              <a:stCxn id="39959" idx="0"/>
              <a:endCxn id="39963" idx="1"/>
            </p:cNvCxnSpPr>
            <p:nvPr/>
          </p:nvCxnSpPr>
          <p:spPr bwMode="auto">
            <a:xfrm rot="-5400000">
              <a:off x="465" y="2086"/>
              <a:ext cx="376" cy="29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9955" name="Text Box 18"/>
            <p:cNvSpPr txBox="1">
              <a:spLocks noChangeArrowheads="1"/>
            </p:cNvSpPr>
            <p:nvPr/>
          </p:nvSpPr>
          <p:spPr bwMode="auto">
            <a:xfrm>
              <a:off x="45" y="2258"/>
              <a:ext cx="301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T</a:t>
              </a:r>
              <a:endParaRPr lang="en-US" sz="2000" b="1" baseline="30000"/>
            </a:p>
            <a:p>
              <a:endParaRPr lang="en-US" sz="2000"/>
            </a:p>
          </p:txBody>
        </p:sp>
        <p:sp>
          <p:nvSpPr>
            <p:cNvPr id="39956" name="Oval 19"/>
            <p:cNvSpPr>
              <a:spLocks noChangeArrowheads="1"/>
            </p:cNvSpPr>
            <p:nvPr/>
          </p:nvSpPr>
          <p:spPr bwMode="auto">
            <a:xfrm>
              <a:off x="337" y="2474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7" name="Text Box 20"/>
            <p:cNvSpPr txBox="1">
              <a:spLocks noChangeArrowheads="1"/>
            </p:cNvSpPr>
            <p:nvPr/>
          </p:nvSpPr>
          <p:spPr bwMode="auto">
            <a:xfrm>
              <a:off x="446" y="2456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9958" name="Text Box 21"/>
            <p:cNvSpPr txBox="1">
              <a:spLocks noChangeArrowheads="1"/>
            </p:cNvSpPr>
            <p:nvPr/>
          </p:nvSpPr>
          <p:spPr bwMode="auto">
            <a:xfrm>
              <a:off x="443" y="2518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9959" name="Text Box 22"/>
            <p:cNvSpPr txBox="1">
              <a:spLocks noChangeArrowheads="1"/>
            </p:cNvSpPr>
            <p:nvPr/>
          </p:nvSpPr>
          <p:spPr bwMode="auto">
            <a:xfrm>
              <a:off x="404" y="242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39960" name="Text Box 23"/>
            <p:cNvSpPr txBox="1">
              <a:spLocks noChangeArrowheads="1"/>
            </p:cNvSpPr>
            <p:nvPr/>
          </p:nvSpPr>
          <p:spPr bwMode="auto">
            <a:xfrm>
              <a:off x="408" y="2511"/>
              <a:ext cx="19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~</a:t>
              </a:r>
            </a:p>
          </p:txBody>
        </p:sp>
        <p:cxnSp>
          <p:nvCxnSpPr>
            <p:cNvPr id="39961" name="AutoShape 24"/>
            <p:cNvCxnSpPr>
              <a:cxnSpLocks noChangeShapeType="1"/>
              <a:stCxn id="39965" idx="6"/>
              <a:endCxn id="39964" idx="3"/>
            </p:cNvCxnSpPr>
            <p:nvPr/>
          </p:nvCxnSpPr>
          <p:spPr bwMode="auto">
            <a:xfrm>
              <a:off x="1578" y="2047"/>
              <a:ext cx="156" cy="44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9962" name="AutoShape 25"/>
            <p:cNvCxnSpPr>
              <a:cxnSpLocks noChangeShapeType="1"/>
              <a:stCxn id="39966" idx="6"/>
              <a:endCxn id="39964" idx="1"/>
            </p:cNvCxnSpPr>
            <p:nvPr/>
          </p:nvCxnSpPr>
          <p:spPr bwMode="auto">
            <a:xfrm flipV="1">
              <a:off x="1591" y="2804"/>
              <a:ext cx="143" cy="41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9963" name="Rectangle 26"/>
            <p:cNvSpPr>
              <a:spLocks noChangeArrowheads="1"/>
            </p:cNvSpPr>
            <p:nvPr/>
          </p:nvSpPr>
          <p:spPr bwMode="auto">
            <a:xfrm>
              <a:off x="802" y="1952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4" name="Rectangle 27"/>
            <p:cNvSpPr>
              <a:spLocks noChangeArrowheads="1"/>
            </p:cNvSpPr>
            <p:nvPr/>
          </p:nvSpPr>
          <p:spPr bwMode="auto">
            <a:xfrm rot="-5400000">
              <a:off x="1578" y="2553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5" name="Oval 28"/>
            <p:cNvSpPr>
              <a:spLocks noChangeArrowheads="1"/>
            </p:cNvSpPr>
            <p:nvPr/>
          </p:nvSpPr>
          <p:spPr bwMode="auto">
            <a:xfrm>
              <a:off x="1495" y="200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6" name="Oval 29"/>
            <p:cNvSpPr>
              <a:spLocks noChangeArrowheads="1"/>
            </p:cNvSpPr>
            <p:nvPr/>
          </p:nvSpPr>
          <p:spPr bwMode="auto">
            <a:xfrm>
              <a:off x="1508" y="318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7" name="Text Box 30"/>
            <p:cNvSpPr txBox="1">
              <a:spLocks noChangeArrowheads="1"/>
            </p:cNvSpPr>
            <p:nvPr/>
          </p:nvSpPr>
          <p:spPr bwMode="auto">
            <a:xfrm>
              <a:off x="1344" y="2304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L</a:t>
              </a:r>
            </a:p>
            <a:p>
              <a:r>
                <a:rPr lang="en-US" b="1"/>
                <a:t>–</a:t>
              </a:r>
            </a:p>
          </p:txBody>
        </p:sp>
      </p:grpSp>
      <p:graphicFrame>
        <p:nvGraphicFramePr>
          <p:cNvPr id="39940" name="Object 31"/>
          <p:cNvGraphicFramePr>
            <a:graphicFrameLocks noChangeAspect="1"/>
          </p:cNvGraphicFramePr>
          <p:nvPr/>
        </p:nvGraphicFramePr>
        <p:xfrm>
          <a:off x="3733800" y="3990975"/>
          <a:ext cx="5257800" cy="1860550"/>
        </p:xfrm>
        <a:graphic>
          <a:graphicData uri="http://schemas.openxmlformats.org/presentationml/2006/ole">
            <p:oleObj spid="_x0000_s39940" name="Equation" r:id="rId5" imgW="265428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096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4096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A47B0B7-E58F-40B4-8EE1-BEB3AA885DAD}" type="slidenum">
              <a:rPr lang="en-US" smtClean="0"/>
              <a:pPr lvl="1"/>
              <a:t>71</a:t>
            </a:fld>
            <a:endParaRPr lang="en-US" smtClean="0"/>
          </a:p>
        </p:txBody>
      </p:sp>
      <p:sp>
        <p:nvSpPr>
          <p:cNvPr id="409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Frequency Response</a:t>
            </a:r>
          </a:p>
        </p:txBody>
      </p:sp>
      <p:sp>
        <p:nvSpPr>
          <p:cNvPr id="409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0"/>
            </a:pPr>
            <a:r>
              <a:rPr lang="en-US" sz="2800" smtClean="0"/>
              <a:t>compute the frequency response </a:t>
            </a:r>
            <a:r>
              <a:rPr lang="en-US" sz="2800" b="1" smtClean="0"/>
              <a:t>H</a:t>
            </a:r>
            <a:r>
              <a:rPr lang="en-US" sz="2800" b="1" baseline="-25000" smtClean="0"/>
              <a:t>V</a:t>
            </a:r>
            <a:r>
              <a:rPr lang="en-US" sz="2800" b="1" smtClean="0"/>
              <a:t>(j</a:t>
            </a:r>
            <a:r>
              <a:rPr lang="el-GR" sz="2800" b="1" smtClean="0">
                <a:cs typeface="Times New Roman" pitchFamily="18" charset="0"/>
              </a:rPr>
              <a:t>ω</a:t>
            </a:r>
            <a:r>
              <a:rPr lang="en-US" sz="2800" b="1" smtClean="0">
                <a:cs typeface="Times New Roman" pitchFamily="18" charset="0"/>
              </a:rPr>
              <a:t>)</a:t>
            </a:r>
          </a:p>
          <a:p>
            <a:pPr marL="533400" indent="-5334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smtClean="0">
                <a:cs typeface="Times New Roman" pitchFamily="18" charset="0"/>
              </a:rPr>
              <a:t>	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1</a:t>
            </a:r>
            <a:r>
              <a:rPr lang="en-US" sz="2400" smtClean="0">
                <a:cs typeface="Times New Roman" pitchFamily="18" charset="0"/>
              </a:rPr>
              <a:t> = 1k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L</a:t>
            </a:r>
            <a:r>
              <a:rPr lang="en-US" sz="2400" smtClean="0">
                <a:cs typeface="Times New Roman" pitchFamily="18" charset="0"/>
              </a:rPr>
              <a:t> = 10k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C </a:t>
            </a:r>
            <a:r>
              <a:rPr lang="en-US" sz="2400" smtClean="0">
                <a:cs typeface="Times New Roman" pitchFamily="18" charset="0"/>
              </a:rPr>
              <a:t>= 10uF</a:t>
            </a:r>
            <a:endParaRPr lang="el-GR" sz="2400" smtClean="0">
              <a:cs typeface="Times New Roman" pitchFamily="18" charset="0"/>
            </a:endParaRPr>
          </a:p>
        </p:txBody>
      </p:sp>
      <p:sp>
        <p:nvSpPr>
          <p:cNvPr id="40968" name="Text Box 4"/>
          <p:cNvSpPr txBox="1">
            <a:spLocks noChangeArrowheads="1"/>
          </p:cNvSpPr>
          <p:nvPr/>
        </p:nvSpPr>
        <p:spPr bwMode="auto">
          <a:xfrm>
            <a:off x="4419600" y="2362200"/>
            <a:ext cx="4156075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>
                <a:cs typeface="Times New Roman" pitchFamily="18" charset="0"/>
              </a:rPr>
              <a:t>Find an expression for the frequency response</a:t>
            </a:r>
          </a:p>
        </p:txBody>
      </p:sp>
      <p:grpSp>
        <p:nvGrpSpPr>
          <p:cNvPr id="40969" name="Group 5"/>
          <p:cNvGrpSpPr>
            <a:grpSpLocks/>
          </p:cNvGrpSpPr>
          <p:nvPr/>
        </p:nvGrpSpPr>
        <p:grpSpPr bwMode="auto">
          <a:xfrm>
            <a:off x="269875" y="2465388"/>
            <a:ext cx="3311525" cy="2792412"/>
            <a:chOff x="45" y="1709"/>
            <a:chExt cx="2086" cy="1759"/>
          </a:xfrm>
        </p:grpSpPr>
        <p:sp>
          <p:nvSpPr>
            <p:cNvPr id="40970" name="Text Box 6"/>
            <p:cNvSpPr txBox="1">
              <a:spLocks noChangeArrowheads="1"/>
            </p:cNvSpPr>
            <p:nvPr/>
          </p:nvSpPr>
          <p:spPr bwMode="auto">
            <a:xfrm>
              <a:off x="786" y="1709"/>
              <a:ext cx="3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T</a:t>
              </a:r>
            </a:p>
          </p:txBody>
        </p:sp>
        <p:cxnSp>
          <p:nvCxnSpPr>
            <p:cNvPr id="40971" name="AutoShape 7"/>
            <p:cNvCxnSpPr>
              <a:cxnSpLocks noChangeShapeType="1"/>
              <a:stCxn id="40988" idx="2"/>
              <a:endCxn id="40978" idx="4"/>
            </p:cNvCxnSpPr>
            <p:nvPr/>
          </p:nvCxnSpPr>
          <p:spPr bwMode="auto">
            <a:xfrm rot="10800000">
              <a:off x="503" y="2784"/>
              <a:ext cx="1005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0972" name="AutoShape 8"/>
            <p:cNvCxnSpPr>
              <a:cxnSpLocks noChangeShapeType="1"/>
              <a:stCxn id="40987" idx="2"/>
              <a:endCxn id="40985" idx="3"/>
            </p:cNvCxnSpPr>
            <p:nvPr/>
          </p:nvCxnSpPr>
          <p:spPr bwMode="auto">
            <a:xfrm flipH="1">
              <a:off x="1111" y="2047"/>
              <a:ext cx="38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0973" name="Group 9"/>
            <p:cNvGrpSpPr>
              <a:grpSpLocks/>
            </p:cNvGrpSpPr>
            <p:nvPr/>
          </p:nvGrpSpPr>
          <p:grpSpPr bwMode="auto">
            <a:xfrm>
              <a:off x="1161" y="3372"/>
              <a:ext cx="288" cy="96"/>
              <a:chOff x="1392" y="3552"/>
              <a:chExt cx="288" cy="96"/>
            </a:xfrm>
          </p:grpSpPr>
          <p:sp>
            <p:nvSpPr>
              <p:cNvPr id="40990" name="Line 10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1" name="Line 11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2" name="Line 12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974" name="Line 13"/>
            <p:cNvSpPr>
              <a:spLocks noChangeShapeType="1"/>
            </p:cNvSpPr>
            <p:nvPr/>
          </p:nvSpPr>
          <p:spPr bwMode="auto">
            <a:xfrm flipV="1">
              <a:off x="1308" y="321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Text Box 14"/>
            <p:cNvSpPr txBox="1">
              <a:spLocks noChangeArrowheads="1"/>
            </p:cNvSpPr>
            <p:nvPr/>
          </p:nvSpPr>
          <p:spPr bwMode="auto">
            <a:xfrm>
              <a:off x="1786" y="2326"/>
              <a:ext cx="345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Z</a:t>
              </a:r>
              <a:r>
                <a:rPr lang="en-US" b="1" baseline="-25000"/>
                <a:t>LD</a:t>
              </a:r>
            </a:p>
            <a:p>
              <a:endParaRPr lang="en-US" b="1"/>
            </a:p>
          </p:txBody>
        </p:sp>
        <p:cxnSp>
          <p:nvCxnSpPr>
            <p:cNvPr id="40976" name="AutoShape 15"/>
            <p:cNvCxnSpPr>
              <a:cxnSpLocks noChangeShapeType="1"/>
              <a:stCxn id="40981" idx="0"/>
              <a:endCxn id="40985" idx="1"/>
            </p:cNvCxnSpPr>
            <p:nvPr/>
          </p:nvCxnSpPr>
          <p:spPr bwMode="auto">
            <a:xfrm rot="-5400000">
              <a:off x="465" y="2086"/>
              <a:ext cx="376" cy="29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0977" name="Text Box 16"/>
            <p:cNvSpPr txBox="1">
              <a:spLocks noChangeArrowheads="1"/>
            </p:cNvSpPr>
            <p:nvPr/>
          </p:nvSpPr>
          <p:spPr bwMode="auto">
            <a:xfrm>
              <a:off x="45" y="2258"/>
              <a:ext cx="301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T</a:t>
              </a:r>
              <a:endParaRPr lang="en-US" sz="2000" b="1" baseline="30000"/>
            </a:p>
            <a:p>
              <a:endParaRPr lang="en-US" sz="2000"/>
            </a:p>
          </p:txBody>
        </p:sp>
        <p:sp>
          <p:nvSpPr>
            <p:cNvPr id="40978" name="Oval 17"/>
            <p:cNvSpPr>
              <a:spLocks noChangeArrowheads="1"/>
            </p:cNvSpPr>
            <p:nvPr/>
          </p:nvSpPr>
          <p:spPr bwMode="auto">
            <a:xfrm>
              <a:off x="337" y="2474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9" name="Text Box 18"/>
            <p:cNvSpPr txBox="1">
              <a:spLocks noChangeArrowheads="1"/>
            </p:cNvSpPr>
            <p:nvPr/>
          </p:nvSpPr>
          <p:spPr bwMode="auto">
            <a:xfrm>
              <a:off x="446" y="2456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0980" name="Text Box 19"/>
            <p:cNvSpPr txBox="1">
              <a:spLocks noChangeArrowheads="1"/>
            </p:cNvSpPr>
            <p:nvPr/>
          </p:nvSpPr>
          <p:spPr bwMode="auto">
            <a:xfrm>
              <a:off x="443" y="2518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0981" name="Text Box 20"/>
            <p:cNvSpPr txBox="1">
              <a:spLocks noChangeArrowheads="1"/>
            </p:cNvSpPr>
            <p:nvPr/>
          </p:nvSpPr>
          <p:spPr bwMode="auto">
            <a:xfrm>
              <a:off x="404" y="242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40982" name="Text Box 21"/>
            <p:cNvSpPr txBox="1">
              <a:spLocks noChangeArrowheads="1"/>
            </p:cNvSpPr>
            <p:nvPr/>
          </p:nvSpPr>
          <p:spPr bwMode="auto">
            <a:xfrm>
              <a:off x="408" y="2511"/>
              <a:ext cx="19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~</a:t>
              </a:r>
            </a:p>
          </p:txBody>
        </p:sp>
        <p:cxnSp>
          <p:nvCxnSpPr>
            <p:cNvPr id="40983" name="AutoShape 22"/>
            <p:cNvCxnSpPr>
              <a:cxnSpLocks noChangeShapeType="1"/>
              <a:stCxn id="40987" idx="6"/>
              <a:endCxn id="40986" idx="3"/>
            </p:cNvCxnSpPr>
            <p:nvPr/>
          </p:nvCxnSpPr>
          <p:spPr bwMode="auto">
            <a:xfrm>
              <a:off x="1578" y="2047"/>
              <a:ext cx="156" cy="44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0984" name="AutoShape 23"/>
            <p:cNvCxnSpPr>
              <a:cxnSpLocks noChangeShapeType="1"/>
              <a:stCxn id="40988" idx="6"/>
              <a:endCxn id="40986" idx="1"/>
            </p:cNvCxnSpPr>
            <p:nvPr/>
          </p:nvCxnSpPr>
          <p:spPr bwMode="auto">
            <a:xfrm flipV="1">
              <a:off x="1591" y="2804"/>
              <a:ext cx="143" cy="41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0985" name="Rectangle 24"/>
            <p:cNvSpPr>
              <a:spLocks noChangeArrowheads="1"/>
            </p:cNvSpPr>
            <p:nvPr/>
          </p:nvSpPr>
          <p:spPr bwMode="auto">
            <a:xfrm>
              <a:off x="802" y="1952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6" name="Rectangle 25"/>
            <p:cNvSpPr>
              <a:spLocks noChangeArrowheads="1"/>
            </p:cNvSpPr>
            <p:nvPr/>
          </p:nvSpPr>
          <p:spPr bwMode="auto">
            <a:xfrm rot="-5400000">
              <a:off x="1578" y="2553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7" name="Oval 26"/>
            <p:cNvSpPr>
              <a:spLocks noChangeArrowheads="1"/>
            </p:cNvSpPr>
            <p:nvPr/>
          </p:nvSpPr>
          <p:spPr bwMode="auto">
            <a:xfrm>
              <a:off x="1495" y="200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8" name="Oval 27"/>
            <p:cNvSpPr>
              <a:spLocks noChangeArrowheads="1"/>
            </p:cNvSpPr>
            <p:nvPr/>
          </p:nvSpPr>
          <p:spPr bwMode="auto">
            <a:xfrm>
              <a:off x="1508" y="318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9" name="Text Box 28"/>
            <p:cNvSpPr txBox="1">
              <a:spLocks noChangeArrowheads="1"/>
            </p:cNvSpPr>
            <p:nvPr/>
          </p:nvSpPr>
          <p:spPr bwMode="auto">
            <a:xfrm>
              <a:off x="1344" y="2304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L</a:t>
              </a:r>
            </a:p>
            <a:p>
              <a:r>
                <a:rPr lang="en-US" b="1"/>
                <a:t>–</a:t>
              </a:r>
            </a:p>
          </p:txBody>
        </p:sp>
      </p:grpSp>
      <p:graphicFrame>
        <p:nvGraphicFramePr>
          <p:cNvPr id="40962" name="Object 29"/>
          <p:cNvGraphicFramePr>
            <a:graphicFrameLocks noChangeAspect="1"/>
          </p:cNvGraphicFramePr>
          <p:nvPr/>
        </p:nvGraphicFramePr>
        <p:xfrm>
          <a:off x="4835525" y="3476625"/>
          <a:ext cx="3740150" cy="1530350"/>
        </p:xfrm>
        <a:graphic>
          <a:graphicData uri="http://schemas.openxmlformats.org/presentationml/2006/ole">
            <p:oleObj spid="_x0000_s40962" name="Equation" r:id="rId3" imgW="217152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198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4198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413118D-F057-43D1-8B1B-1875931BC945}" type="slidenum">
              <a:rPr lang="en-US" smtClean="0"/>
              <a:pPr lvl="1"/>
              <a:t>72</a:t>
            </a:fld>
            <a:endParaRPr lang="en-US" smtClean="0"/>
          </a:p>
        </p:txBody>
      </p:sp>
      <p:sp>
        <p:nvSpPr>
          <p:cNvPr id="419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Frequency Response</a:t>
            </a:r>
          </a:p>
        </p:txBody>
      </p:sp>
      <p:sp>
        <p:nvSpPr>
          <p:cNvPr id="419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0"/>
            </a:pPr>
            <a:r>
              <a:rPr lang="en-US" sz="2800" smtClean="0"/>
              <a:t>compute the frequency response </a:t>
            </a:r>
            <a:r>
              <a:rPr lang="en-US" sz="2800" b="1" smtClean="0"/>
              <a:t>H</a:t>
            </a:r>
            <a:r>
              <a:rPr lang="en-US" sz="2800" b="1" baseline="-25000" smtClean="0"/>
              <a:t>V</a:t>
            </a:r>
            <a:r>
              <a:rPr lang="en-US" sz="2800" b="1" smtClean="0"/>
              <a:t>(j</a:t>
            </a:r>
            <a:r>
              <a:rPr lang="el-GR" sz="2800" b="1" smtClean="0">
                <a:cs typeface="Times New Roman" pitchFamily="18" charset="0"/>
              </a:rPr>
              <a:t>ω</a:t>
            </a:r>
            <a:r>
              <a:rPr lang="en-US" sz="2800" b="1" smtClean="0">
                <a:cs typeface="Times New Roman" pitchFamily="18" charset="0"/>
              </a:rPr>
              <a:t>)</a:t>
            </a:r>
          </a:p>
          <a:p>
            <a:pPr marL="533400" indent="-5334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smtClean="0">
                <a:cs typeface="Times New Roman" pitchFamily="18" charset="0"/>
              </a:rPr>
              <a:t>	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1</a:t>
            </a:r>
            <a:r>
              <a:rPr lang="en-US" sz="2400" smtClean="0">
                <a:cs typeface="Times New Roman" pitchFamily="18" charset="0"/>
              </a:rPr>
              <a:t> = 1k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L</a:t>
            </a:r>
            <a:r>
              <a:rPr lang="en-US" sz="2400" smtClean="0">
                <a:cs typeface="Times New Roman" pitchFamily="18" charset="0"/>
              </a:rPr>
              <a:t> = 10k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C </a:t>
            </a:r>
            <a:r>
              <a:rPr lang="en-US" sz="2400" smtClean="0">
                <a:cs typeface="Times New Roman" pitchFamily="18" charset="0"/>
              </a:rPr>
              <a:t>= 10uF</a:t>
            </a:r>
            <a:endParaRPr lang="el-GR" sz="2400" smtClean="0">
              <a:cs typeface="Times New Roman" pitchFamily="18" charset="0"/>
            </a:endParaRPr>
          </a:p>
        </p:txBody>
      </p:sp>
      <p:sp>
        <p:nvSpPr>
          <p:cNvPr id="41992" name="Text Box 4"/>
          <p:cNvSpPr txBox="1">
            <a:spLocks noChangeArrowheads="1"/>
          </p:cNvSpPr>
          <p:nvPr/>
        </p:nvSpPr>
        <p:spPr bwMode="auto">
          <a:xfrm>
            <a:off x="4343400" y="2317750"/>
            <a:ext cx="409575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>
                <a:cs typeface="Times New Roman" pitchFamily="18" charset="0"/>
              </a:rPr>
              <a:t>Find an expression for the frequency response</a:t>
            </a:r>
          </a:p>
        </p:txBody>
      </p:sp>
      <p:grpSp>
        <p:nvGrpSpPr>
          <p:cNvPr id="41993" name="Group 5"/>
          <p:cNvGrpSpPr>
            <a:grpSpLocks/>
          </p:cNvGrpSpPr>
          <p:nvPr/>
        </p:nvGrpSpPr>
        <p:grpSpPr bwMode="auto">
          <a:xfrm>
            <a:off x="269875" y="2465388"/>
            <a:ext cx="3311525" cy="2792412"/>
            <a:chOff x="45" y="1709"/>
            <a:chExt cx="2086" cy="1759"/>
          </a:xfrm>
        </p:grpSpPr>
        <p:sp>
          <p:nvSpPr>
            <p:cNvPr id="41994" name="Text Box 6"/>
            <p:cNvSpPr txBox="1">
              <a:spLocks noChangeArrowheads="1"/>
            </p:cNvSpPr>
            <p:nvPr/>
          </p:nvSpPr>
          <p:spPr bwMode="auto">
            <a:xfrm>
              <a:off x="786" y="1709"/>
              <a:ext cx="3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T</a:t>
              </a:r>
            </a:p>
          </p:txBody>
        </p:sp>
        <p:cxnSp>
          <p:nvCxnSpPr>
            <p:cNvPr id="41995" name="AutoShape 7"/>
            <p:cNvCxnSpPr>
              <a:cxnSpLocks noChangeShapeType="1"/>
              <a:stCxn id="42012" idx="2"/>
              <a:endCxn id="42002" idx="4"/>
            </p:cNvCxnSpPr>
            <p:nvPr/>
          </p:nvCxnSpPr>
          <p:spPr bwMode="auto">
            <a:xfrm rot="10800000">
              <a:off x="503" y="2784"/>
              <a:ext cx="1005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1996" name="AutoShape 8"/>
            <p:cNvCxnSpPr>
              <a:cxnSpLocks noChangeShapeType="1"/>
              <a:stCxn id="42011" idx="2"/>
              <a:endCxn id="42009" idx="3"/>
            </p:cNvCxnSpPr>
            <p:nvPr/>
          </p:nvCxnSpPr>
          <p:spPr bwMode="auto">
            <a:xfrm flipH="1">
              <a:off x="1111" y="2047"/>
              <a:ext cx="38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1997" name="Group 9"/>
            <p:cNvGrpSpPr>
              <a:grpSpLocks/>
            </p:cNvGrpSpPr>
            <p:nvPr/>
          </p:nvGrpSpPr>
          <p:grpSpPr bwMode="auto">
            <a:xfrm>
              <a:off x="1161" y="3372"/>
              <a:ext cx="288" cy="96"/>
              <a:chOff x="1392" y="3552"/>
              <a:chExt cx="288" cy="96"/>
            </a:xfrm>
          </p:grpSpPr>
          <p:sp>
            <p:nvSpPr>
              <p:cNvPr id="42014" name="Line 10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5" name="Line 11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6" name="Line 12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998" name="Line 13"/>
            <p:cNvSpPr>
              <a:spLocks noChangeShapeType="1"/>
            </p:cNvSpPr>
            <p:nvPr/>
          </p:nvSpPr>
          <p:spPr bwMode="auto">
            <a:xfrm flipV="1">
              <a:off x="1308" y="321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99" name="Text Box 14"/>
            <p:cNvSpPr txBox="1">
              <a:spLocks noChangeArrowheads="1"/>
            </p:cNvSpPr>
            <p:nvPr/>
          </p:nvSpPr>
          <p:spPr bwMode="auto">
            <a:xfrm>
              <a:off x="1786" y="2326"/>
              <a:ext cx="345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Z</a:t>
              </a:r>
              <a:r>
                <a:rPr lang="en-US" b="1" baseline="-25000"/>
                <a:t>LD</a:t>
              </a:r>
            </a:p>
            <a:p>
              <a:endParaRPr lang="en-US" b="1"/>
            </a:p>
          </p:txBody>
        </p:sp>
        <p:cxnSp>
          <p:nvCxnSpPr>
            <p:cNvPr id="42000" name="AutoShape 15"/>
            <p:cNvCxnSpPr>
              <a:cxnSpLocks noChangeShapeType="1"/>
              <a:stCxn id="42005" idx="0"/>
              <a:endCxn id="42009" idx="1"/>
            </p:cNvCxnSpPr>
            <p:nvPr/>
          </p:nvCxnSpPr>
          <p:spPr bwMode="auto">
            <a:xfrm rot="-5400000">
              <a:off x="465" y="2086"/>
              <a:ext cx="376" cy="29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2001" name="Text Box 16"/>
            <p:cNvSpPr txBox="1">
              <a:spLocks noChangeArrowheads="1"/>
            </p:cNvSpPr>
            <p:nvPr/>
          </p:nvSpPr>
          <p:spPr bwMode="auto">
            <a:xfrm>
              <a:off x="45" y="2258"/>
              <a:ext cx="301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T</a:t>
              </a:r>
              <a:endParaRPr lang="en-US" sz="2000" b="1" baseline="30000"/>
            </a:p>
            <a:p>
              <a:endParaRPr lang="en-US" sz="2000"/>
            </a:p>
          </p:txBody>
        </p:sp>
        <p:sp>
          <p:nvSpPr>
            <p:cNvPr id="42002" name="Oval 17"/>
            <p:cNvSpPr>
              <a:spLocks noChangeArrowheads="1"/>
            </p:cNvSpPr>
            <p:nvPr/>
          </p:nvSpPr>
          <p:spPr bwMode="auto">
            <a:xfrm>
              <a:off x="337" y="2474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3" name="Text Box 18"/>
            <p:cNvSpPr txBox="1">
              <a:spLocks noChangeArrowheads="1"/>
            </p:cNvSpPr>
            <p:nvPr/>
          </p:nvSpPr>
          <p:spPr bwMode="auto">
            <a:xfrm>
              <a:off x="446" y="2456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2004" name="Text Box 19"/>
            <p:cNvSpPr txBox="1">
              <a:spLocks noChangeArrowheads="1"/>
            </p:cNvSpPr>
            <p:nvPr/>
          </p:nvSpPr>
          <p:spPr bwMode="auto">
            <a:xfrm>
              <a:off x="443" y="2518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2005" name="Text Box 20"/>
            <p:cNvSpPr txBox="1">
              <a:spLocks noChangeArrowheads="1"/>
            </p:cNvSpPr>
            <p:nvPr/>
          </p:nvSpPr>
          <p:spPr bwMode="auto">
            <a:xfrm>
              <a:off x="404" y="242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42006" name="Text Box 21"/>
            <p:cNvSpPr txBox="1">
              <a:spLocks noChangeArrowheads="1"/>
            </p:cNvSpPr>
            <p:nvPr/>
          </p:nvSpPr>
          <p:spPr bwMode="auto">
            <a:xfrm>
              <a:off x="408" y="2511"/>
              <a:ext cx="19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~</a:t>
              </a:r>
            </a:p>
          </p:txBody>
        </p:sp>
        <p:cxnSp>
          <p:nvCxnSpPr>
            <p:cNvPr id="42007" name="AutoShape 22"/>
            <p:cNvCxnSpPr>
              <a:cxnSpLocks noChangeShapeType="1"/>
              <a:stCxn id="42011" idx="6"/>
              <a:endCxn id="42010" idx="3"/>
            </p:cNvCxnSpPr>
            <p:nvPr/>
          </p:nvCxnSpPr>
          <p:spPr bwMode="auto">
            <a:xfrm>
              <a:off x="1578" y="2047"/>
              <a:ext cx="156" cy="44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2008" name="AutoShape 23"/>
            <p:cNvCxnSpPr>
              <a:cxnSpLocks noChangeShapeType="1"/>
              <a:stCxn id="42012" idx="6"/>
              <a:endCxn id="42010" idx="1"/>
            </p:cNvCxnSpPr>
            <p:nvPr/>
          </p:nvCxnSpPr>
          <p:spPr bwMode="auto">
            <a:xfrm flipV="1">
              <a:off x="1591" y="2804"/>
              <a:ext cx="143" cy="41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2009" name="Rectangle 24"/>
            <p:cNvSpPr>
              <a:spLocks noChangeArrowheads="1"/>
            </p:cNvSpPr>
            <p:nvPr/>
          </p:nvSpPr>
          <p:spPr bwMode="auto">
            <a:xfrm>
              <a:off x="802" y="1952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0" name="Rectangle 25"/>
            <p:cNvSpPr>
              <a:spLocks noChangeArrowheads="1"/>
            </p:cNvSpPr>
            <p:nvPr/>
          </p:nvSpPr>
          <p:spPr bwMode="auto">
            <a:xfrm rot="-5400000">
              <a:off x="1578" y="2553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1" name="Oval 26"/>
            <p:cNvSpPr>
              <a:spLocks noChangeArrowheads="1"/>
            </p:cNvSpPr>
            <p:nvPr/>
          </p:nvSpPr>
          <p:spPr bwMode="auto">
            <a:xfrm>
              <a:off x="1495" y="200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2" name="Oval 27"/>
            <p:cNvSpPr>
              <a:spLocks noChangeArrowheads="1"/>
            </p:cNvSpPr>
            <p:nvPr/>
          </p:nvSpPr>
          <p:spPr bwMode="auto">
            <a:xfrm>
              <a:off x="1508" y="318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3" name="Text Box 28"/>
            <p:cNvSpPr txBox="1">
              <a:spLocks noChangeArrowheads="1"/>
            </p:cNvSpPr>
            <p:nvPr/>
          </p:nvSpPr>
          <p:spPr bwMode="auto">
            <a:xfrm>
              <a:off x="1344" y="2304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L</a:t>
              </a:r>
            </a:p>
            <a:p>
              <a:r>
                <a:rPr lang="en-US" b="1"/>
                <a:t>–</a:t>
              </a:r>
            </a:p>
          </p:txBody>
        </p:sp>
      </p:grpSp>
      <p:graphicFrame>
        <p:nvGraphicFramePr>
          <p:cNvPr id="41986" name="Object 29"/>
          <p:cNvGraphicFramePr>
            <a:graphicFrameLocks noChangeAspect="1"/>
          </p:cNvGraphicFramePr>
          <p:nvPr/>
        </p:nvGraphicFramePr>
        <p:xfrm>
          <a:off x="4419600" y="3062288"/>
          <a:ext cx="4552950" cy="3233737"/>
        </p:xfrm>
        <a:graphic>
          <a:graphicData uri="http://schemas.openxmlformats.org/presentationml/2006/ole">
            <p:oleObj spid="_x0000_s41986" name="Equation" r:id="rId3" imgW="3162240" imgH="2247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301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4301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4B691B8-2F0D-4786-BC99-A26EE4FC2325}" type="slidenum">
              <a:rPr lang="en-US" smtClean="0"/>
              <a:pPr lvl="1"/>
              <a:t>73</a:t>
            </a:fld>
            <a:endParaRPr lang="en-US" smtClean="0"/>
          </a:p>
        </p:txBody>
      </p:sp>
      <p:sp>
        <p:nvSpPr>
          <p:cNvPr id="430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Frequency Response</a:t>
            </a:r>
          </a:p>
        </p:txBody>
      </p:sp>
      <p:sp>
        <p:nvSpPr>
          <p:cNvPr id="430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9525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0"/>
            </a:pPr>
            <a:r>
              <a:rPr lang="en-US" sz="2800" smtClean="0"/>
              <a:t>compute the frequency response </a:t>
            </a:r>
            <a:r>
              <a:rPr lang="en-US" sz="2800" b="1" smtClean="0"/>
              <a:t>H</a:t>
            </a:r>
            <a:r>
              <a:rPr lang="en-US" sz="2800" b="1" baseline="-25000" smtClean="0"/>
              <a:t>V</a:t>
            </a:r>
            <a:r>
              <a:rPr lang="en-US" sz="2800" b="1" smtClean="0"/>
              <a:t>(j</a:t>
            </a:r>
            <a:r>
              <a:rPr lang="el-GR" sz="2800" b="1" smtClean="0">
                <a:cs typeface="Times New Roman" pitchFamily="18" charset="0"/>
              </a:rPr>
              <a:t>ω</a:t>
            </a:r>
            <a:r>
              <a:rPr lang="en-US" sz="2800" b="1" smtClean="0">
                <a:cs typeface="Times New Roman" pitchFamily="18" charset="0"/>
              </a:rPr>
              <a:t>)</a:t>
            </a:r>
          </a:p>
          <a:p>
            <a:pPr marL="533400" indent="-5334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smtClean="0">
                <a:cs typeface="Times New Roman" pitchFamily="18" charset="0"/>
              </a:rPr>
              <a:t>	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1</a:t>
            </a:r>
            <a:r>
              <a:rPr lang="en-US" sz="2400" smtClean="0">
                <a:cs typeface="Times New Roman" pitchFamily="18" charset="0"/>
              </a:rPr>
              <a:t> = 1k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R</a:t>
            </a:r>
            <a:r>
              <a:rPr lang="en-US" sz="2400" b="1" baseline="-25000" smtClean="0">
                <a:cs typeface="Times New Roman" pitchFamily="18" charset="0"/>
              </a:rPr>
              <a:t>L</a:t>
            </a:r>
            <a:r>
              <a:rPr lang="en-US" sz="2400" smtClean="0">
                <a:cs typeface="Times New Roman" pitchFamily="18" charset="0"/>
              </a:rPr>
              <a:t> = 10k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>
                <a:cs typeface="Times New Roman" pitchFamily="18" charset="0"/>
              </a:rPr>
              <a:t>C </a:t>
            </a:r>
            <a:r>
              <a:rPr lang="en-US" sz="2400" smtClean="0">
                <a:cs typeface="Times New Roman" pitchFamily="18" charset="0"/>
              </a:rPr>
              <a:t>= 10uF</a:t>
            </a:r>
            <a:endParaRPr lang="el-GR" sz="2400" smtClean="0">
              <a:cs typeface="Times New Roman" pitchFamily="18" charset="0"/>
            </a:endParaRPr>
          </a:p>
        </p:txBody>
      </p:sp>
      <p:graphicFrame>
        <p:nvGraphicFramePr>
          <p:cNvPr id="4301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926138" y="5270500"/>
          <a:ext cx="2836862" cy="792163"/>
        </p:xfrm>
        <a:graphic>
          <a:graphicData uri="http://schemas.openxmlformats.org/presentationml/2006/ole">
            <p:oleObj spid="_x0000_s43010" name="Equation" r:id="rId3" imgW="1409400" imgH="393480" progId="Equation.3">
              <p:embed/>
            </p:oleObj>
          </a:graphicData>
        </a:graphic>
      </p:graphicFrame>
      <p:sp>
        <p:nvSpPr>
          <p:cNvPr id="43018" name="Text Box 5"/>
          <p:cNvSpPr txBox="1">
            <a:spLocks noChangeArrowheads="1"/>
          </p:cNvSpPr>
          <p:nvPr/>
        </p:nvSpPr>
        <p:spPr bwMode="auto">
          <a:xfrm>
            <a:off x="3581400" y="2424113"/>
            <a:ext cx="5410200" cy="928687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>
                <a:cs typeface="Times New Roman" pitchFamily="18" charset="0"/>
              </a:rPr>
              <a:t>Find an expression for the frequency response</a:t>
            </a:r>
          </a:p>
          <a:p>
            <a:pPr marL="914400" lvl="1" indent="-457200" algn="l">
              <a:buFontTx/>
              <a:buChar char="•"/>
            </a:pPr>
            <a:r>
              <a:rPr lang="en-US">
                <a:cs typeface="Times New Roman" pitchFamily="18" charset="0"/>
              </a:rPr>
              <a:t>Look at response for low frequencies (</a:t>
            </a:r>
            <a:r>
              <a:rPr lang="el-GR">
                <a:cs typeface="Times New Roman" pitchFamily="18" charset="0"/>
              </a:rPr>
              <a:t>ω</a:t>
            </a:r>
            <a:r>
              <a:rPr lang="en-US">
                <a:cs typeface="Times New Roman" pitchFamily="18" charset="0"/>
              </a:rPr>
              <a:t> = 10) and high frequencies (</a:t>
            </a:r>
            <a:r>
              <a:rPr lang="el-GR"/>
              <a:t>ω</a:t>
            </a:r>
            <a:r>
              <a:rPr lang="en-US"/>
              <a:t> = 10000)</a:t>
            </a:r>
            <a:endParaRPr lang="el-GR"/>
          </a:p>
        </p:txBody>
      </p:sp>
      <p:grpSp>
        <p:nvGrpSpPr>
          <p:cNvPr id="43019" name="Group 6"/>
          <p:cNvGrpSpPr>
            <a:grpSpLocks/>
          </p:cNvGrpSpPr>
          <p:nvPr/>
        </p:nvGrpSpPr>
        <p:grpSpPr bwMode="auto">
          <a:xfrm>
            <a:off x="269875" y="2465388"/>
            <a:ext cx="3311525" cy="2792412"/>
            <a:chOff x="45" y="1709"/>
            <a:chExt cx="2086" cy="1759"/>
          </a:xfrm>
        </p:grpSpPr>
        <p:sp>
          <p:nvSpPr>
            <p:cNvPr id="43022" name="Text Box 7"/>
            <p:cNvSpPr txBox="1">
              <a:spLocks noChangeArrowheads="1"/>
            </p:cNvSpPr>
            <p:nvPr/>
          </p:nvSpPr>
          <p:spPr bwMode="auto">
            <a:xfrm>
              <a:off x="786" y="1709"/>
              <a:ext cx="3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Z</a:t>
              </a:r>
              <a:r>
                <a:rPr lang="en-US" b="1" baseline="-25000"/>
                <a:t>T</a:t>
              </a:r>
            </a:p>
          </p:txBody>
        </p:sp>
        <p:cxnSp>
          <p:nvCxnSpPr>
            <p:cNvPr id="43023" name="AutoShape 8"/>
            <p:cNvCxnSpPr>
              <a:cxnSpLocks noChangeShapeType="1"/>
              <a:stCxn id="43040" idx="2"/>
              <a:endCxn id="43030" idx="4"/>
            </p:cNvCxnSpPr>
            <p:nvPr/>
          </p:nvCxnSpPr>
          <p:spPr bwMode="auto">
            <a:xfrm rot="10800000">
              <a:off x="503" y="2784"/>
              <a:ext cx="1005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3024" name="AutoShape 9"/>
            <p:cNvCxnSpPr>
              <a:cxnSpLocks noChangeShapeType="1"/>
              <a:stCxn id="43039" idx="2"/>
              <a:endCxn id="43037" idx="3"/>
            </p:cNvCxnSpPr>
            <p:nvPr/>
          </p:nvCxnSpPr>
          <p:spPr bwMode="auto">
            <a:xfrm flipH="1">
              <a:off x="1111" y="2047"/>
              <a:ext cx="38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3025" name="Group 10"/>
            <p:cNvGrpSpPr>
              <a:grpSpLocks/>
            </p:cNvGrpSpPr>
            <p:nvPr/>
          </p:nvGrpSpPr>
          <p:grpSpPr bwMode="auto">
            <a:xfrm>
              <a:off x="1161" y="3372"/>
              <a:ext cx="288" cy="96"/>
              <a:chOff x="1392" y="3552"/>
              <a:chExt cx="288" cy="96"/>
            </a:xfrm>
          </p:grpSpPr>
          <p:sp>
            <p:nvSpPr>
              <p:cNvPr id="43042" name="Line 11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3" name="Line 12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4" name="Line 13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26" name="Line 14"/>
            <p:cNvSpPr>
              <a:spLocks noChangeShapeType="1"/>
            </p:cNvSpPr>
            <p:nvPr/>
          </p:nvSpPr>
          <p:spPr bwMode="auto">
            <a:xfrm flipV="1">
              <a:off x="1308" y="321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7" name="Text Box 15"/>
            <p:cNvSpPr txBox="1">
              <a:spLocks noChangeArrowheads="1"/>
            </p:cNvSpPr>
            <p:nvPr/>
          </p:nvSpPr>
          <p:spPr bwMode="auto">
            <a:xfrm>
              <a:off x="1786" y="2326"/>
              <a:ext cx="345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Z</a:t>
              </a:r>
              <a:r>
                <a:rPr lang="en-US" b="1" baseline="-25000"/>
                <a:t>LD</a:t>
              </a:r>
            </a:p>
            <a:p>
              <a:endParaRPr lang="en-US" b="1"/>
            </a:p>
          </p:txBody>
        </p:sp>
        <p:cxnSp>
          <p:nvCxnSpPr>
            <p:cNvPr id="43028" name="AutoShape 16"/>
            <p:cNvCxnSpPr>
              <a:cxnSpLocks noChangeShapeType="1"/>
              <a:stCxn id="43033" idx="0"/>
              <a:endCxn id="43037" idx="1"/>
            </p:cNvCxnSpPr>
            <p:nvPr/>
          </p:nvCxnSpPr>
          <p:spPr bwMode="auto">
            <a:xfrm rot="-5400000">
              <a:off x="465" y="2086"/>
              <a:ext cx="376" cy="29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3029" name="Text Box 17"/>
            <p:cNvSpPr txBox="1">
              <a:spLocks noChangeArrowheads="1"/>
            </p:cNvSpPr>
            <p:nvPr/>
          </p:nvSpPr>
          <p:spPr bwMode="auto">
            <a:xfrm>
              <a:off x="45" y="2258"/>
              <a:ext cx="301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T</a:t>
              </a:r>
              <a:endParaRPr lang="en-US" sz="2000" b="1" baseline="30000"/>
            </a:p>
            <a:p>
              <a:endParaRPr lang="en-US" sz="2000"/>
            </a:p>
          </p:txBody>
        </p:sp>
        <p:sp>
          <p:nvSpPr>
            <p:cNvPr id="43030" name="Oval 18"/>
            <p:cNvSpPr>
              <a:spLocks noChangeArrowheads="1"/>
            </p:cNvSpPr>
            <p:nvPr/>
          </p:nvSpPr>
          <p:spPr bwMode="auto">
            <a:xfrm>
              <a:off x="337" y="2474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1" name="Text Box 19"/>
            <p:cNvSpPr txBox="1">
              <a:spLocks noChangeArrowheads="1"/>
            </p:cNvSpPr>
            <p:nvPr/>
          </p:nvSpPr>
          <p:spPr bwMode="auto">
            <a:xfrm>
              <a:off x="446" y="2456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3032" name="Text Box 20"/>
            <p:cNvSpPr txBox="1">
              <a:spLocks noChangeArrowheads="1"/>
            </p:cNvSpPr>
            <p:nvPr/>
          </p:nvSpPr>
          <p:spPr bwMode="auto">
            <a:xfrm>
              <a:off x="443" y="2518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3033" name="Text Box 21"/>
            <p:cNvSpPr txBox="1">
              <a:spLocks noChangeArrowheads="1"/>
            </p:cNvSpPr>
            <p:nvPr/>
          </p:nvSpPr>
          <p:spPr bwMode="auto">
            <a:xfrm>
              <a:off x="404" y="242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43034" name="Text Box 22"/>
            <p:cNvSpPr txBox="1">
              <a:spLocks noChangeArrowheads="1"/>
            </p:cNvSpPr>
            <p:nvPr/>
          </p:nvSpPr>
          <p:spPr bwMode="auto">
            <a:xfrm>
              <a:off x="408" y="2511"/>
              <a:ext cx="19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~</a:t>
              </a:r>
            </a:p>
          </p:txBody>
        </p:sp>
        <p:cxnSp>
          <p:nvCxnSpPr>
            <p:cNvPr id="43035" name="AutoShape 23"/>
            <p:cNvCxnSpPr>
              <a:cxnSpLocks noChangeShapeType="1"/>
              <a:stCxn id="43039" idx="6"/>
              <a:endCxn id="43038" idx="3"/>
            </p:cNvCxnSpPr>
            <p:nvPr/>
          </p:nvCxnSpPr>
          <p:spPr bwMode="auto">
            <a:xfrm>
              <a:off x="1578" y="2047"/>
              <a:ext cx="156" cy="44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3036" name="AutoShape 24"/>
            <p:cNvCxnSpPr>
              <a:cxnSpLocks noChangeShapeType="1"/>
              <a:stCxn id="43040" idx="6"/>
              <a:endCxn id="43038" idx="1"/>
            </p:cNvCxnSpPr>
            <p:nvPr/>
          </p:nvCxnSpPr>
          <p:spPr bwMode="auto">
            <a:xfrm flipV="1">
              <a:off x="1591" y="2804"/>
              <a:ext cx="143" cy="41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3037" name="Rectangle 25"/>
            <p:cNvSpPr>
              <a:spLocks noChangeArrowheads="1"/>
            </p:cNvSpPr>
            <p:nvPr/>
          </p:nvSpPr>
          <p:spPr bwMode="auto">
            <a:xfrm>
              <a:off x="802" y="1952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8" name="Rectangle 26"/>
            <p:cNvSpPr>
              <a:spLocks noChangeArrowheads="1"/>
            </p:cNvSpPr>
            <p:nvPr/>
          </p:nvSpPr>
          <p:spPr bwMode="auto">
            <a:xfrm rot="-5400000">
              <a:off x="1578" y="2553"/>
              <a:ext cx="309" cy="192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9" name="Oval 27"/>
            <p:cNvSpPr>
              <a:spLocks noChangeArrowheads="1"/>
            </p:cNvSpPr>
            <p:nvPr/>
          </p:nvSpPr>
          <p:spPr bwMode="auto">
            <a:xfrm>
              <a:off x="1495" y="200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0" name="Oval 28"/>
            <p:cNvSpPr>
              <a:spLocks noChangeArrowheads="1"/>
            </p:cNvSpPr>
            <p:nvPr/>
          </p:nvSpPr>
          <p:spPr bwMode="auto">
            <a:xfrm>
              <a:off x="1508" y="318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1" name="Text Box 29"/>
            <p:cNvSpPr txBox="1">
              <a:spLocks noChangeArrowheads="1"/>
            </p:cNvSpPr>
            <p:nvPr/>
          </p:nvSpPr>
          <p:spPr bwMode="auto">
            <a:xfrm>
              <a:off x="1344" y="2304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L</a:t>
              </a:r>
            </a:p>
            <a:p>
              <a:r>
                <a:rPr lang="en-US" b="1"/>
                <a:t>–</a:t>
              </a:r>
            </a:p>
          </p:txBody>
        </p:sp>
      </p:grpSp>
      <p:graphicFrame>
        <p:nvGraphicFramePr>
          <p:cNvPr id="43011" name="Object 30"/>
          <p:cNvGraphicFramePr>
            <a:graphicFrameLocks noChangeAspect="1"/>
          </p:cNvGraphicFramePr>
          <p:nvPr/>
        </p:nvGraphicFramePr>
        <p:xfrm>
          <a:off x="4038600" y="3559175"/>
          <a:ext cx="4419600" cy="801688"/>
        </p:xfrm>
        <a:graphic>
          <a:graphicData uri="http://schemas.openxmlformats.org/presentationml/2006/ole">
            <p:oleObj spid="_x0000_s43011" name="Equation" r:id="rId4" imgW="2450880" imgH="444240" progId="Equation.3">
              <p:embed/>
            </p:oleObj>
          </a:graphicData>
        </a:graphic>
      </p:graphicFrame>
      <p:graphicFrame>
        <p:nvGraphicFramePr>
          <p:cNvPr id="43012" name="Object 31"/>
          <p:cNvGraphicFramePr>
            <a:graphicFrameLocks noChangeAspect="1"/>
          </p:cNvGraphicFramePr>
          <p:nvPr>
            <p:ph sz="quarter" idx="3"/>
          </p:nvPr>
        </p:nvGraphicFramePr>
        <p:xfrm>
          <a:off x="1589088" y="5527675"/>
          <a:ext cx="3983037" cy="534988"/>
        </p:xfrm>
        <a:graphic>
          <a:graphicData uri="http://schemas.openxmlformats.org/presentationml/2006/ole">
            <p:oleObj spid="_x0000_s43012" name="Equation" r:id="rId5" imgW="1701720" imgH="228600" progId="Equation.3">
              <p:embed/>
            </p:oleObj>
          </a:graphicData>
        </a:graphic>
      </p:graphicFrame>
      <p:sp>
        <p:nvSpPr>
          <p:cNvPr id="43020" name="Text Box 32"/>
          <p:cNvSpPr txBox="1">
            <a:spLocks noChangeArrowheads="1"/>
          </p:cNvSpPr>
          <p:nvPr/>
        </p:nvSpPr>
        <p:spPr bwMode="auto">
          <a:xfrm>
            <a:off x="2994025" y="5000625"/>
            <a:ext cx="1025525" cy="4699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l-GR" sz="2400">
                <a:solidFill>
                  <a:schemeClr val="bg2"/>
                </a:solidFill>
                <a:cs typeface="Times New Roman" pitchFamily="18" charset="0"/>
              </a:rPr>
              <a:t>ω</a:t>
            </a:r>
            <a:r>
              <a:rPr lang="en-US" sz="2400">
                <a:solidFill>
                  <a:schemeClr val="bg2"/>
                </a:solidFill>
                <a:cs typeface="Times New Roman" pitchFamily="18" charset="0"/>
              </a:rPr>
              <a:t> = 10</a:t>
            </a:r>
            <a:endParaRPr lang="el-GR" sz="240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43021" name="Text Box 33"/>
          <p:cNvSpPr txBox="1">
            <a:spLocks noChangeArrowheads="1"/>
          </p:cNvSpPr>
          <p:nvPr/>
        </p:nvSpPr>
        <p:spPr bwMode="auto">
          <a:xfrm>
            <a:off x="6629400" y="4765675"/>
            <a:ext cx="1482725" cy="4699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l-GR" sz="2400">
                <a:solidFill>
                  <a:schemeClr val="bg2"/>
                </a:solidFill>
                <a:cs typeface="Times New Roman" pitchFamily="18" charset="0"/>
              </a:rPr>
              <a:t>ω</a:t>
            </a:r>
            <a:r>
              <a:rPr lang="en-US" sz="2400">
                <a:solidFill>
                  <a:schemeClr val="bg2"/>
                </a:solidFill>
                <a:cs typeface="Times New Roman" pitchFamily="18" charset="0"/>
              </a:rPr>
              <a:t> = 10000</a:t>
            </a:r>
            <a:endParaRPr lang="el-GR" sz="2400">
              <a:solidFill>
                <a:schemeClr val="bg2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403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440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26E50DA-3F6F-412C-A26C-42A2BDEB572A}" type="slidenum">
              <a:rPr lang="en-US" smtClean="0"/>
              <a:pPr lvl="1"/>
              <a:t>74</a:t>
            </a:fld>
            <a:endParaRPr lang="en-US" smtClean="0"/>
          </a:p>
        </p:txBody>
      </p:sp>
      <p:sp>
        <p:nvSpPr>
          <p:cNvPr id="44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Filters</a:t>
            </a:r>
          </a:p>
        </p:txBody>
      </p:sp>
      <p:sp>
        <p:nvSpPr>
          <p:cNvPr id="440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952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Electric circuit filter</a:t>
            </a:r>
            <a:r>
              <a:rPr lang="en-US" sz="2800" smtClean="0"/>
              <a:t>: attenuates (reduces) or eliminates signals at unwanted frequencies</a:t>
            </a:r>
          </a:p>
        </p:txBody>
      </p:sp>
      <p:grpSp>
        <p:nvGrpSpPr>
          <p:cNvPr id="44043" name="Group 4"/>
          <p:cNvGrpSpPr>
            <a:grpSpLocks/>
          </p:cNvGrpSpPr>
          <p:nvPr/>
        </p:nvGrpSpPr>
        <p:grpSpPr bwMode="auto">
          <a:xfrm>
            <a:off x="685800" y="2401888"/>
            <a:ext cx="3581400" cy="1941512"/>
            <a:chOff x="432" y="1513"/>
            <a:chExt cx="2256" cy="1223"/>
          </a:xfrm>
        </p:grpSpPr>
        <p:graphicFrame>
          <p:nvGraphicFramePr>
            <p:cNvPr id="44037" name="Object 5"/>
            <p:cNvGraphicFramePr>
              <a:graphicFrameLocks noChangeAspect="1"/>
            </p:cNvGraphicFramePr>
            <p:nvPr/>
          </p:nvGraphicFramePr>
          <p:xfrm>
            <a:off x="432" y="1513"/>
            <a:ext cx="2256" cy="1223"/>
          </p:xfrm>
          <a:graphic>
            <a:graphicData uri="http://schemas.openxmlformats.org/presentationml/2006/ole">
              <p:oleObj spid="_x0000_s44037" name="Chart" r:id="rId3" imgW="5324551" imgH="2419502" progId="Excel.Chart.8">
                <p:embed/>
              </p:oleObj>
            </a:graphicData>
          </a:graphic>
        </p:graphicFrame>
        <p:sp>
          <p:nvSpPr>
            <p:cNvPr id="44054" name="Text Box 6"/>
            <p:cNvSpPr txBox="1">
              <a:spLocks noChangeArrowheads="1"/>
            </p:cNvSpPr>
            <p:nvPr/>
          </p:nvSpPr>
          <p:spPr bwMode="auto">
            <a:xfrm>
              <a:off x="528" y="1585"/>
              <a:ext cx="684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Low-pass</a:t>
              </a:r>
            </a:p>
          </p:txBody>
        </p:sp>
      </p:grpSp>
      <p:grpSp>
        <p:nvGrpSpPr>
          <p:cNvPr id="44044" name="Group 7"/>
          <p:cNvGrpSpPr>
            <a:grpSpLocks/>
          </p:cNvGrpSpPr>
          <p:nvPr/>
        </p:nvGrpSpPr>
        <p:grpSpPr bwMode="auto">
          <a:xfrm>
            <a:off x="4508500" y="2403475"/>
            <a:ext cx="3562350" cy="1939925"/>
            <a:chOff x="2840" y="1514"/>
            <a:chExt cx="2244" cy="1222"/>
          </a:xfrm>
        </p:grpSpPr>
        <p:graphicFrame>
          <p:nvGraphicFramePr>
            <p:cNvPr id="44036" name="Object 8"/>
            <p:cNvGraphicFramePr>
              <a:graphicFrameLocks noChangeAspect="1"/>
            </p:cNvGraphicFramePr>
            <p:nvPr/>
          </p:nvGraphicFramePr>
          <p:xfrm>
            <a:off x="2840" y="1514"/>
            <a:ext cx="2244" cy="1222"/>
          </p:xfrm>
          <a:graphic>
            <a:graphicData uri="http://schemas.openxmlformats.org/presentationml/2006/ole">
              <p:oleObj spid="_x0000_s44036" name="Chart" r:id="rId4" imgW="5191163" imgH="2476424" progId="Excel.Chart.8">
                <p:embed/>
              </p:oleObj>
            </a:graphicData>
          </a:graphic>
        </p:graphicFrame>
        <p:sp>
          <p:nvSpPr>
            <p:cNvPr id="44053" name="Text Box 9"/>
            <p:cNvSpPr txBox="1">
              <a:spLocks noChangeArrowheads="1"/>
            </p:cNvSpPr>
            <p:nvPr/>
          </p:nvSpPr>
          <p:spPr bwMode="auto">
            <a:xfrm>
              <a:off x="2928" y="1632"/>
              <a:ext cx="708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High-pass</a:t>
              </a:r>
            </a:p>
          </p:txBody>
        </p:sp>
      </p:grpSp>
      <p:grpSp>
        <p:nvGrpSpPr>
          <p:cNvPr id="44045" name="Group 10"/>
          <p:cNvGrpSpPr>
            <a:grpSpLocks/>
          </p:cNvGrpSpPr>
          <p:nvPr/>
        </p:nvGrpSpPr>
        <p:grpSpPr bwMode="auto">
          <a:xfrm>
            <a:off x="685800" y="4343400"/>
            <a:ext cx="3581400" cy="1879600"/>
            <a:chOff x="432" y="2736"/>
            <a:chExt cx="2256" cy="1184"/>
          </a:xfrm>
        </p:grpSpPr>
        <p:graphicFrame>
          <p:nvGraphicFramePr>
            <p:cNvPr id="44035" name="Object 11"/>
            <p:cNvGraphicFramePr>
              <a:graphicFrameLocks noChangeAspect="1"/>
            </p:cNvGraphicFramePr>
            <p:nvPr/>
          </p:nvGraphicFramePr>
          <p:xfrm>
            <a:off x="432" y="2736"/>
            <a:ext cx="2256" cy="1184"/>
          </p:xfrm>
          <a:graphic>
            <a:graphicData uri="http://schemas.openxmlformats.org/presentationml/2006/ole">
              <p:oleObj spid="_x0000_s44035" name="Chart" r:id="rId5" imgW="5314950" imgH="1638376" progId="Excel.Chart.8">
                <p:embed/>
              </p:oleObj>
            </a:graphicData>
          </a:graphic>
        </p:graphicFrame>
        <p:sp>
          <p:nvSpPr>
            <p:cNvPr id="44052" name="Text Box 12"/>
            <p:cNvSpPr txBox="1">
              <a:spLocks noChangeArrowheads="1"/>
            </p:cNvSpPr>
            <p:nvPr/>
          </p:nvSpPr>
          <p:spPr bwMode="auto">
            <a:xfrm>
              <a:off x="528" y="2833"/>
              <a:ext cx="724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Band-pass</a:t>
              </a:r>
            </a:p>
          </p:txBody>
        </p:sp>
      </p:grpSp>
      <p:grpSp>
        <p:nvGrpSpPr>
          <p:cNvPr id="44046" name="Group 13"/>
          <p:cNvGrpSpPr>
            <a:grpSpLocks/>
          </p:cNvGrpSpPr>
          <p:nvPr/>
        </p:nvGrpSpPr>
        <p:grpSpPr bwMode="auto">
          <a:xfrm>
            <a:off x="4508500" y="4348163"/>
            <a:ext cx="3562350" cy="1874837"/>
            <a:chOff x="2840" y="2739"/>
            <a:chExt cx="2244" cy="1181"/>
          </a:xfrm>
        </p:grpSpPr>
        <p:graphicFrame>
          <p:nvGraphicFramePr>
            <p:cNvPr id="44034" name="Object 14"/>
            <p:cNvGraphicFramePr>
              <a:graphicFrameLocks noChangeAspect="1"/>
            </p:cNvGraphicFramePr>
            <p:nvPr/>
          </p:nvGraphicFramePr>
          <p:xfrm>
            <a:off x="2840" y="2739"/>
            <a:ext cx="2244" cy="1181"/>
          </p:xfrm>
          <a:graphic>
            <a:graphicData uri="http://schemas.openxmlformats.org/presentationml/2006/ole">
              <p:oleObj spid="_x0000_s44034" name="Chart" r:id="rId6" imgW="5314950" imgH="2362238" progId="Excel.Chart.8">
                <p:embed/>
              </p:oleObj>
            </a:graphicData>
          </a:graphic>
        </p:graphicFrame>
        <p:sp>
          <p:nvSpPr>
            <p:cNvPr id="44051" name="Text Box 15"/>
            <p:cNvSpPr txBox="1">
              <a:spLocks noChangeArrowheads="1"/>
            </p:cNvSpPr>
            <p:nvPr/>
          </p:nvSpPr>
          <p:spPr bwMode="auto">
            <a:xfrm>
              <a:off x="2932" y="2833"/>
              <a:ext cx="716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Band-stop</a:t>
              </a:r>
            </a:p>
          </p:txBody>
        </p:sp>
      </p:grpSp>
      <p:sp>
        <p:nvSpPr>
          <p:cNvPr id="44047" name="Text Box 16"/>
          <p:cNvSpPr txBox="1">
            <a:spLocks noChangeArrowheads="1"/>
          </p:cNvSpPr>
          <p:nvPr/>
        </p:nvSpPr>
        <p:spPr bwMode="auto">
          <a:xfrm>
            <a:off x="3611563" y="3900488"/>
            <a:ext cx="35083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l-GR" b="1">
                <a:solidFill>
                  <a:schemeClr val="bg2"/>
                </a:solidFill>
                <a:cs typeface="Times New Roman" pitchFamily="18" charset="0"/>
              </a:rPr>
              <a:t>ω</a:t>
            </a:r>
          </a:p>
        </p:txBody>
      </p:sp>
      <p:sp>
        <p:nvSpPr>
          <p:cNvPr id="44048" name="Text Box 17"/>
          <p:cNvSpPr txBox="1">
            <a:spLocks noChangeArrowheads="1"/>
          </p:cNvSpPr>
          <p:nvPr/>
        </p:nvSpPr>
        <p:spPr bwMode="auto">
          <a:xfrm>
            <a:off x="7315200" y="3900488"/>
            <a:ext cx="350838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l-GR" b="1">
                <a:solidFill>
                  <a:schemeClr val="bg2"/>
                </a:solidFill>
                <a:cs typeface="Times New Roman" pitchFamily="18" charset="0"/>
              </a:rPr>
              <a:t>ω</a:t>
            </a:r>
          </a:p>
        </p:txBody>
      </p:sp>
      <p:sp>
        <p:nvSpPr>
          <p:cNvPr id="44049" name="Text Box 18"/>
          <p:cNvSpPr txBox="1">
            <a:spLocks noChangeArrowheads="1"/>
          </p:cNvSpPr>
          <p:nvPr/>
        </p:nvSpPr>
        <p:spPr bwMode="auto">
          <a:xfrm>
            <a:off x="3611563" y="5715000"/>
            <a:ext cx="350837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l-GR" b="1">
                <a:solidFill>
                  <a:schemeClr val="bg2"/>
                </a:solidFill>
                <a:cs typeface="Times New Roman" pitchFamily="18" charset="0"/>
              </a:rPr>
              <a:t>ω</a:t>
            </a:r>
          </a:p>
        </p:txBody>
      </p:sp>
      <p:sp>
        <p:nvSpPr>
          <p:cNvPr id="44050" name="Text Box 19"/>
          <p:cNvSpPr txBox="1">
            <a:spLocks noChangeArrowheads="1"/>
          </p:cNvSpPr>
          <p:nvPr/>
        </p:nvSpPr>
        <p:spPr bwMode="auto">
          <a:xfrm>
            <a:off x="7315200" y="5805488"/>
            <a:ext cx="350838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l-GR" b="1">
                <a:solidFill>
                  <a:schemeClr val="bg2"/>
                </a:solidFill>
                <a:cs typeface="Times New Roman" pitchFamily="18" charset="0"/>
              </a:rPr>
              <a:t>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506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450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9B40B23-7DF6-4533-8E1B-5FE6BF6FFE0D}" type="slidenum">
              <a:rPr lang="en-US" smtClean="0"/>
              <a:pPr lvl="1"/>
              <a:t>75</a:t>
            </a:fld>
            <a:endParaRPr lang="en-US" smtClean="0"/>
          </a:p>
        </p:txBody>
      </p:sp>
      <p:sp>
        <p:nvSpPr>
          <p:cNvPr id="450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Filters – Resonant Frequency</a:t>
            </a:r>
          </a:p>
        </p:txBody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Resonant Frequency (</a:t>
            </a:r>
            <a:r>
              <a:rPr lang="el-GR" sz="2800" b="1" u="sng" smtClean="0">
                <a:cs typeface="Times New Roman" pitchFamily="18" charset="0"/>
              </a:rPr>
              <a:t>ω</a:t>
            </a:r>
            <a:r>
              <a:rPr lang="en-US" sz="2800" b="1" u="sng" baseline="-25000" smtClean="0">
                <a:cs typeface="Times New Roman" pitchFamily="18" charset="0"/>
              </a:rPr>
              <a:t>n</a:t>
            </a:r>
            <a:r>
              <a:rPr lang="en-US" sz="2800" b="1" u="sng" smtClean="0">
                <a:cs typeface="Times New Roman" pitchFamily="18" charset="0"/>
              </a:rPr>
              <a:t>)</a:t>
            </a:r>
            <a:r>
              <a:rPr lang="en-US" sz="2800" smtClean="0">
                <a:cs typeface="Times New Roman" pitchFamily="18" charset="0"/>
              </a:rPr>
              <a:t>: the frequency at which capacitive impedance and inductive impedance are equal and opposite (in 2</a:t>
            </a:r>
            <a:r>
              <a:rPr lang="en-US" sz="2800" baseline="30000" smtClean="0">
                <a:cs typeface="Times New Roman" pitchFamily="18" charset="0"/>
              </a:rPr>
              <a:t>nd</a:t>
            </a:r>
            <a:r>
              <a:rPr lang="en-US" sz="2800" smtClean="0">
                <a:cs typeface="Times New Roman" pitchFamily="18" charset="0"/>
              </a:rPr>
              <a:t> order filters)</a:t>
            </a:r>
            <a:endParaRPr lang="el-GR" sz="2800" smtClean="0">
              <a:cs typeface="Times New Roman" pitchFamily="18" charset="0"/>
            </a:endParaRPr>
          </a:p>
        </p:txBody>
      </p:sp>
      <p:graphicFrame>
        <p:nvGraphicFramePr>
          <p:cNvPr id="45058" name="Object 4"/>
          <p:cNvGraphicFramePr>
            <a:graphicFrameLocks noChangeAspect="1"/>
          </p:cNvGraphicFramePr>
          <p:nvPr/>
        </p:nvGraphicFramePr>
        <p:xfrm>
          <a:off x="3581400" y="2895600"/>
          <a:ext cx="1933575" cy="1143000"/>
        </p:xfrm>
        <a:graphic>
          <a:graphicData uri="http://schemas.openxmlformats.org/presentationml/2006/ole">
            <p:oleObj spid="_x0000_s45058" name="Equation" r:id="rId3" imgW="711000" imgH="419040" progId="Equation.3">
              <p:embed/>
            </p:oleObj>
          </a:graphicData>
        </a:graphic>
      </p:graphicFrame>
      <p:grpSp>
        <p:nvGrpSpPr>
          <p:cNvPr id="45064" name="Group 5"/>
          <p:cNvGrpSpPr>
            <a:grpSpLocks/>
          </p:cNvGrpSpPr>
          <p:nvPr/>
        </p:nvGrpSpPr>
        <p:grpSpPr bwMode="auto">
          <a:xfrm>
            <a:off x="685800" y="4368800"/>
            <a:ext cx="2867025" cy="1803400"/>
            <a:chOff x="432" y="2752"/>
            <a:chExt cx="1806" cy="1136"/>
          </a:xfrm>
        </p:grpSpPr>
        <p:sp>
          <p:nvSpPr>
            <p:cNvPr id="45095" name="Rectangle 6"/>
            <p:cNvSpPr>
              <a:spLocks noChangeArrowheads="1"/>
            </p:cNvSpPr>
            <p:nvPr/>
          </p:nvSpPr>
          <p:spPr bwMode="auto">
            <a:xfrm>
              <a:off x="432" y="2781"/>
              <a:ext cx="1806" cy="1107"/>
            </a:xfrm>
            <a:prstGeom prst="rect">
              <a:avLst/>
            </a:prstGeom>
            <a:solidFill>
              <a:srgbClr val="003300">
                <a:alpha val="2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096" name="AutoShape 7"/>
            <p:cNvCxnSpPr>
              <a:cxnSpLocks noChangeShapeType="1"/>
              <a:stCxn id="45098" idx="2"/>
              <a:endCxn id="45109" idx="6"/>
            </p:cNvCxnSpPr>
            <p:nvPr/>
          </p:nvCxnSpPr>
          <p:spPr bwMode="auto">
            <a:xfrm rot="10800000">
              <a:off x="707" y="3744"/>
              <a:ext cx="81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5097" name="Oval 8"/>
            <p:cNvSpPr>
              <a:spLocks noChangeArrowheads="1"/>
            </p:cNvSpPr>
            <p:nvPr/>
          </p:nvSpPr>
          <p:spPr bwMode="auto">
            <a:xfrm>
              <a:off x="1524" y="298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8" name="Oval 9"/>
            <p:cNvSpPr>
              <a:spLocks noChangeArrowheads="1"/>
            </p:cNvSpPr>
            <p:nvPr/>
          </p:nvSpPr>
          <p:spPr bwMode="auto">
            <a:xfrm>
              <a:off x="1523" y="370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099" name="AutoShape 10"/>
            <p:cNvCxnSpPr>
              <a:cxnSpLocks noChangeShapeType="1"/>
              <a:stCxn id="45116" idx="1"/>
              <a:endCxn id="45097" idx="4"/>
            </p:cNvCxnSpPr>
            <p:nvPr/>
          </p:nvCxnSpPr>
          <p:spPr bwMode="auto">
            <a:xfrm flipV="1">
              <a:off x="1566" y="3062"/>
              <a:ext cx="0" cy="2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5100" name="Group 11"/>
            <p:cNvGrpSpPr>
              <a:grpSpLocks/>
            </p:cNvGrpSpPr>
            <p:nvPr/>
          </p:nvGrpSpPr>
          <p:grpSpPr bwMode="auto">
            <a:xfrm>
              <a:off x="1422" y="3342"/>
              <a:ext cx="288" cy="97"/>
              <a:chOff x="2291" y="2742"/>
              <a:chExt cx="288" cy="97"/>
            </a:xfrm>
          </p:grpSpPr>
          <p:sp>
            <p:nvSpPr>
              <p:cNvPr id="45115" name="Freeform 12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6" name="Freeform 13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101" name="Text Box 14"/>
            <p:cNvSpPr txBox="1">
              <a:spLocks noChangeArrowheads="1"/>
            </p:cNvSpPr>
            <p:nvPr/>
          </p:nvSpPr>
          <p:spPr bwMode="auto">
            <a:xfrm>
              <a:off x="1202" y="3267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cxnSp>
          <p:nvCxnSpPr>
            <p:cNvPr id="45102" name="AutoShape 15"/>
            <p:cNvCxnSpPr>
              <a:cxnSpLocks noChangeShapeType="1"/>
              <a:endCxn id="45108" idx="6"/>
            </p:cNvCxnSpPr>
            <p:nvPr/>
          </p:nvCxnSpPr>
          <p:spPr bwMode="auto">
            <a:xfrm flipH="1" flipV="1">
              <a:off x="707" y="3031"/>
              <a:ext cx="31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103" name="AutoShape 16"/>
            <p:cNvCxnSpPr>
              <a:cxnSpLocks noChangeShapeType="1"/>
              <a:stCxn id="45098" idx="0"/>
              <a:endCxn id="45115" idx="1"/>
            </p:cNvCxnSpPr>
            <p:nvPr/>
          </p:nvCxnSpPr>
          <p:spPr bwMode="auto">
            <a:xfrm flipV="1">
              <a:off x="1565" y="3440"/>
              <a:ext cx="1" cy="26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5104" name="Oval 17"/>
            <p:cNvSpPr>
              <a:spLocks noChangeArrowheads="1"/>
            </p:cNvSpPr>
            <p:nvPr/>
          </p:nvSpPr>
          <p:spPr bwMode="auto">
            <a:xfrm>
              <a:off x="1970" y="298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5" name="Oval 18"/>
            <p:cNvSpPr>
              <a:spLocks noChangeArrowheads="1"/>
            </p:cNvSpPr>
            <p:nvPr/>
          </p:nvSpPr>
          <p:spPr bwMode="auto">
            <a:xfrm>
              <a:off x="1983" y="370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106" name="AutoShape 19"/>
            <p:cNvCxnSpPr>
              <a:cxnSpLocks noChangeShapeType="1"/>
              <a:stCxn id="45098" idx="6"/>
              <a:endCxn id="45105" idx="2"/>
            </p:cNvCxnSpPr>
            <p:nvPr/>
          </p:nvCxnSpPr>
          <p:spPr bwMode="auto">
            <a:xfrm>
              <a:off x="1606" y="3744"/>
              <a:ext cx="37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107" name="AutoShape 20"/>
            <p:cNvCxnSpPr>
              <a:cxnSpLocks noChangeShapeType="1"/>
              <a:stCxn id="45097" idx="6"/>
              <a:endCxn id="45104" idx="2"/>
            </p:cNvCxnSpPr>
            <p:nvPr/>
          </p:nvCxnSpPr>
          <p:spPr bwMode="auto">
            <a:xfrm>
              <a:off x="1607" y="3024"/>
              <a:ext cx="36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5108" name="Oval 21"/>
            <p:cNvSpPr>
              <a:spLocks noChangeArrowheads="1"/>
            </p:cNvSpPr>
            <p:nvPr/>
          </p:nvSpPr>
          <p:spPr bwMode="auto">
            <a:xfrm>
              <a:off x="624" y="299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9" name="Oval 22"/>
            <p:cNvSpPr>
              <a:spLocks noChangeArrowheads="1"/>
            </p:cNvSpPr>
            <p:nvPr/>
          </p:nvSpPr>
          <p:spPr bwMode="auto">
            <a:xfrm>
              <a:off x="624" y="370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0" name="Text Box 23"/>
            <p:cNvSpPr txBox="1">
              <a:spLocks noChangeArrowheads="1"/>
            </p:cNvSpPr>
            <p:nvPr/>
          </p:nvSpPr>
          <p:spPr bwMode="auto">
            <a:xfrm>
              <a:off x="528" y="3099"/>
              <a:ext cx="359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i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5111" name="Text Box 24"/>
            <p:cNvSpPr txBox="1">
              <a:spLocks noChangeArrowheads="1"/>
            </p:cNvSpPr>
            <p:nvPr/>
          </p:nvSpPr>
          <p:spPr bwMode="auto">
            <a:xfrm>
              <a:off x="1792" y="3099"/>
              <a:ext cx="38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o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5112" name="Freeform 25"/>
            <p:cNvSpPr>
              <a:spLocks/>
            </p:cNvSpPr>
            <p:nvPr/>
          </p:nvSpPr>
          <p:spPr bwMode="auto">
            <a:xfrm rot="5400000">
              <a:off x="1116" y="2880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45113" name="AutoShape 26"/>
            <p:cNvCxnSpPr>
              <a:cxnSpLocks noChangeShapeType="1"/>
              <a:stCxn id="45097" idx="2"/>
              <a:endCxn id="45112" idx="0"/>
            </p:cNvCxnSpPr>
            <p:nvPr/>
          </p:nvCxnSpPr>
          <p:spPr bwMode="auto">
            <a:xfrm flipH="1">
              <a:off x="1308" y="3024"/>
              <a:ext cx="21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5114" name="Text Box 27"/>
            <p:cNvSpPr txBox="1">
              <a:spLocks noChangeArrowheads="1"/>
            </p:cNvSpPr>
            <p:nvPr/>
          </p:nvSpPr>
          <p:spPr bwMode="auto">
            <a:xfrm>
              <a:off x="1008" y="2752"/>
              <a:ext cx="24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L</a:t>
              </a:r>
            </a:p>
          </p:txBody>
        </p:sp>
      </p:grpSp>
      <p:grpSp>
        <p:nvGrpSpPr>
          <p:cNvPr id="45065" name="Group 28"/>
          <p:cNvGrpSpPr>
            <a:grpSpLocks/>
          </p:cNvGrpSpPr>
          <p:nvPr/>
        </p:nvGrpSpPr>
        <p:grpSpPr bwMode="auto">
          <a:xfrm>
            <a:off x="5591175" y="4419600"/>
            <a:ext cx="2867025" cy="1757363"/>
            <a:chOff x="3346" y="2824"/>
            <a:chExt cx="1806" cy="1107"/>
          </a:xfrm>
        </p:grpSpPr>
        <p:sp>
          <p:nvSpPr>
            <p:cNvPr id="45068" name="Rectangle 29"/>
            <p:cNvSpPr>
              <a:spLocks noChangeArrowheads="1"/>
            </p:cNvSpPr>
            <p:nvPr/>
          </p:nvSpPr>
          <p:spPr bwMode="auto">
            <a:xfrm>
              <a:off x="3346" y="2824"/>
              <a:ext cx="1806" cy="1107"/>
            </a:xfrm>
            <a:prstGeom prst="rect">
              <a:avLst/>
            </a:prstGeom>
            <a:solidFill>
              <a:srgbClr val="003300">
                <a:alpha val="2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069" name="AutoShape 30"/>
            <p:cNvCxnSpPr>
              <a:cxnSpLocks noChangeShapeType="1"/>
              <a:stCxn id="45071" idx="2"/>
              <a:endCxn id="45088" idx="6"/>
            </p:cNvCxnSpPr>
            <p:nvPr/>
          </p:nvCxnSpPr>
          <p:spPr bwMode="auto">
            <a:xfrm flipH="1">
              <a:off x="4080" y="3787"/>
              <a:ext cx="357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5070" name="Oval 31"/>
            <p:cNvSpPr>
              <a:spLocks noChangeArrowheads="1"/>
            </p:cNvSpPr>
            <p:nvPr/>
          </p:nvSpPr>
          <p:spPr bwMode="auto">
            <a:xfrm>
              <a:off x="4438" y="302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1" name="Oval 32"/>
            <p:cNvSpPr>
              <a:spLocks noChangeArrowheads="1"/>
            </p:cNvSpPr>
            <p:nvPr/>
          </p:nvSpPr>
          <p:spPr bwMode="auto">
            <a:xfrm>
              <a:off x="4437" y="374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072" name="AutoShape 33"/>
            <p:cNvCxnSpPr>
              <a:cxnSpLocks noChangeShapeType="1"/>
              <a:stCxn id="45094" idx="1"/>
              <a:endCxn id="45070" idx="4"/>
            </p:cNvCxnSpPr>
            <p:nvPr/>
          </p:nvCxnSpPr>
          <p:spPr bwMode="auto">
            <a:xfrm flipV="1">
              <a:off x="4480" y="3105"/>
              <a:ext cx="0" cy="2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5073" name="Group 34"/>
            <p:cNvGrpSpPr>
              <a:grpSpLocks/>
            </p:cNvGrpSpPr>
            <p:nvPr/>
          </p:nvGrpSpPr>
          <p:grpSpPr bwMode="auto">
            <a:xfrm>
              <a:off x="4336" y="3385"/>
              <a:ext cx="288" cy="97"/>
              <a:chOff x="2291" y="2742"/>
              <a:chExt cx="288" cy="97"/>
            </a:xfrm>
          </p:grpSpPr>
          <p:sp>
            <p:nvSpPr>
              <p:cNvPr id="45093" name="Freeform 35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94" name="Freeform 36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074" name="Text Box 37"/>
            <p:cNvSpPr txBox="1">
              <a:spLocks noChangeArrowheads="1"/>
            </p:cNvSpPr>
            <p:nvPr/>
          </p:nvSpPr>
          <p:spPr bwMode="auto">
            <a:xfrm>
              <a:off x="4116" y="3310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cxnSp>
          <p:nvCxnSpPr>
            <p:cNvPr id="45075" name="AutoShape 38"/>
            <p:cNvCxnSpPr>
              <a:cxnSpLocks noChangeShapeType="1"/>
              <a:stCxn id="45087" idx="2"/>
              <a:endCxn id="45081" idx="6"/>
            </p:cNvCxnSpPr>
            <p:nvPr/>
          </p:nvCxnSpPr>
          <p:spPr bwMode="auto">
            <a:xfrm flipH="1" flipV="1">
              <a:off x="3621" y="3067"/>
              <a:ext cx="37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076" name="AutoShape 39"/>
            <p:cNvCxnSpPr>
              <a:cxnSpLocks noChangeShapeType="1"/>
              <a:stCxn id="45071" idx="0"/>
              <a:endCxn id="45093" idx="1"/>
            </p:cNvCxnSpPr>
            <p:nvPr/>
          </p:nvCxnSpPr>
          <p:spPr bwMode="auto">
            <a:xfrm flipV="1">
              <a:off x="4479" y="3483"/>
              <a:ext cx="1" cy="26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5077" name="Oval 40"/>
            <p:cNvSpPr>
              <a:spLocks noChangeArrowheads="1"/>
            </p:cNvSpPr>
            <p:nvPr/>
          </p:nvSpPr>
          <p:spPr bwMode="auto">
            <a:xfrm>
              <a:off x="4884" y="302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8" name="Oval 41"/>
            <p:cNvSpPr>
              <a:spLocks noChangeArrowheads="1"/>
            </p:cNvSpPr>
            <p:nvPr/>
          </p:nvSpPr>
          <p:spPr bwMode="auto">
            <a:xfrm>
              <a:off x="4897" y="374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079" name="AutoShape 42"/>
            <p:cNvCxnSpPr>
              <a:cxnSpLocks noChangeShapeType="1"/>
              <a:stCxn id="45071" idx="6"/>
              <a:endCxn id="45078" idx="2"/>
            </p:cNvCxnSpPr>
            <p:nvPr/>
          </p:nvCxnSpPr>
          <p:spPr bwMode="auto">
            <a:xfrm>
              <a:off x="4520" y="3787"/>
              <a:ext cx="37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080" name="AutoShape 43"/>
            <p:cNvCxnSpPr>
              <a:cxnSpLocks noChangeShapeType="1"/>
              <a:stCxn id="45070" idx="6"/>
              <a:endCxn id="45077" idx="2"/>
            </p:cNvCxnSpPr>
            <p:nvPr/>
          </p:nvCxnSpPr>
          <p:spPr bwMode="auto">
            <a:xfrm>
              <a:off x="4521" y="3067"/>
              <a:ext cx="36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5081" name="Oval 44"/>
            <p:cNvSpPr>
              <a:spLocks noChangeArrowheads="1"/>
            </p:cNvSpPr>
            <p:nvPr/>
          </p:nvSpPr>
          <p:spPr bwMode="auto">
            <a:xfrm>
              <a:off x="3538" y="302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2" name="Oval 45"/>
            <p:cNvSpPr>
              <a:spLocks noChangeArrowheads="1"/>
            </p:cNvSpPr>
            <p:nvPr/>
          </p:nvSpPr>
          <p:spPr bwMode="auto">
            <a:xfrm>
              <a:off x="3538" y="374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3" name="Text Box 46"/>
            <p:cNvSpPr txBox="1">
              <a:spLocks noChangeArrowheads="1"/>
            </p:cNvSpPr>
            <p:nvPr/>
          </p:nvSpPr>
          <p:spPr bwMode="auto">
            <a:xfrm>
              <a:off x="3442" y="3142"/>
              <a:ext cx="359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i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5084" name="Text Box 47"/>
            <p:cNvSpPr txBox="1">
              <a:spLocks noChangeArrowheads="1"/>
            </p:cNvSpPr>
            <p:nvPr/>
          </p:nvSpPr>
          <p:spPr bwMode="auto">
            <a:xfrm>
              <a:off x="4706" y="3142"/>
              <a:ext cx="38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o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  <p:cxnSp>
          <p:nvCxnSpPr>
            <p:cNvPr id="45085" name="AutoShape 48"/>
            <p:cNvCxnSpPr>
              <a:cxnSpLocks noChangeShapeType="1"/>
              <a:stCxn id="45070" idx="2"/>
              <a:endCxn id="45087" idx="6"/>
            </p:cNvCxnSpPr>
            <p:nvPr/>
          </p:nvCxnSpPr>
          <p:spPr bwMode="auto">
            <a:xfrm flipH="1">
              <a:off x="4078" y="3067"/>
              <a:ext cx="36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5086" name="Freeform 49"/>
            <p:cNvSpPr>
              <a:spLocks/>
            </p:cNvSpPr>
            <p:nvPr/>
          </p:nvSpPr>
          <p:spPr bwMode="auto">
            <a:xfrm>
              <a:off x="3991" y="3264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7" name="Oval 50"/>
            <p:cNvSpPr>
              <a:spLocks noChangeArrowheads="1"/>
            </p:cNvSpPr>
            <p:nvPr/>
          </p:nvSpPr>
          <p:spPr bwMode="auto">
            <a:xfrm>
              <a:off x="3995" y="302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8" name="Oval 51"/>
            <p:cNvSpPr>
              <a:spLocks noChangeArrowheads="1"/>
            </p:cNvSpPr>
            <p:nvPr/>
          </p:nvSpPr>
          <p:spPr bwMode="auto">
            <a:xfrm>
              <a:off x="3997" y="375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9" name="Text Box 52"/>
            <p:cNvSpPr txBox="1">
              <a:spLocks noChangeArrowheads="1"/>
            </p:cNvSpPr>
            <p:nvPr/>
          </p:nvSpPr>
          <p:spPr bwMode="auto">
            <a:xfrm>
              <a:off x="3792" y="3321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cxnSp>
          <p:nvCxnSpPr>
            <p:cNvPr id="45090" name="AutoShape 53"/>
            <p:cNvCxnSpPr>
              <a:cxnSpLocks noChangeShapeType="1"/>
              <a:stCxn id="45088" idx="0"/>
              <a:endCxn id="45086" idx="19"/>
            </p:cNvCxnSpPr>
            <p:nvPr/>
          </p:nvCxnSpPr>
          <p:spPr bwMode="auto">
            <a:xfrm flipV="1">
              <a:off x="4039" y="3552"/>
              <a:ext cx="0" cy="19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091" name="AutoShape 54"/>
            <p:cNvCxnSpPr>
              <a:cxnSpLocks noChangeShapeType="1"/>
              <a:stCxn id="45087" idx="4"/>
              <a:endCxn id="45086" idx="0"/>
            </p:cNvCxnSpPr>
            <p:nvPr/>
          </p:nvCxnSpPr>
          <p:spPr bwMode="auto">
            <a:xfrm>
              <a:off x="4037" y="3106"/>
              <a:ext cx="3" cy="15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092" name="AutoShape 55"/>
            <p:cNvCxnSpPr>
              <a:cxnSpLocks noChangeShapeType="1"/>
              <a:stCxn id="45082" idx="6"/>
              <a:endCxn id="45088" idx="2"/>
            </p:cNvCxnSpPr>
            <p:nvPr/>
          </p:nvCxnSpPr>
          <p:spPr bwMode="auto">
            <a:xfrm>
              <a:off x="3621" y="3787"/>
              <a:ext cx="376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sp>
        <p:nvSpPr>
          <p:cNvPr id="45066" name="Text Box 56"/>
          <p:cNvSpPr txBox="1">
            <a:spLocks noChangeArrowheads="1"/>
          </p:cNvSpPr>
          <p:nvPr/>
        </p:nvSpPr>
        <p:spPr bwMode="auto">
          <a:xfrm>
            <a:off x="1066800" y="3989388"/>
            <a:ext cx="2127250" cy="37941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Impedances in </a:t>
            </a:r>
            <a:r>
              <a:rPr lang="en-US" b="1"/>
              <a:t>series</a:t>
            </a:r>
          </a:p>
        </p:txBody>
      </p:sp>
      <p:sp>
        <p:nvSpPr>
          <p:cNvPr id="45067" name="Text Box 57"/>
          <p:cNvSpPr txBox="1">
            <a:spLocks noChangeArrowheads="1"/>
          </p:cNvSpPr>
          <p:nvPr/>
        </p:nvSpPr>
        <p:spPr bwMode="auto">
          <a:xfrm>
            <a:off x="5867400" y="3989388"/>
            <a:ext cx="2330450" cy="37941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Impedances in </a:t>
            </a:r>
            <a:r>
              <a:rPr lang="en-US" b="1"/>
              <a:t>parallel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608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4608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23A51FA-E03E-4188-927D-0BED85CD4E57}" type="slidenum">
              <a:rPr lang="en-US" smtClean="0"/>
              <a:pPr lvl="1"/>
              <a:t>76</a:t>
            </a:fld>
            <a:endParaRPr lang="en-US" smtClean="0"/>
          </a:p>
        </p:txBody>
      </p:sp>
      <p:sp>
        <p:nvSpPr>
          <p:cNvPr id="46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Filters – Resonant Frequency</a:t>
            </a:r>
          </a:p>
        </p:txBody>
      </p:sp>
      <p:sp>
        <p:nvSpPr>
          <p:cNvPr id="460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Resonant Frequency (</a:t>
            </a:r>
            <a:r>
              <a:rPr lang="el-GR" sz="2800" b="1" u="sng" smtClean="0">
                <a:cs typeface="Times New Roman" pitchFamily="18" charset="0"/>
              </a:rPr>
              <a:t>ω</a:t>
            </a:r>
            <a:r>
              <a:rPr lang="en-US" sz="2800" b="1" u="sng" baseline="-25000" smtClean="0">
                <a:cs typeface="Times New Roman" pitchFamily="18" charset="0"/>
              </a:rPr>
              <a:t>n</a:t>
            </a:r>
            <a:r>
              <a:rPr lang="en-US" sz="2800" b="1" u="sng" smtClean="0">
                <a:cs typeface="Times New Roman" pitchFamily="18" charset="0"/>
              </a:rPr>
              <a:t>)</a:t>
            </a:r>
            <a:r>
              <a:rPr lang="en-US" sz="2800" smtClean="0">
                <a:cs typeface="Times New Roman" pitchFamily="18" charset="0"/>
              </a:rPr>
              <a:t>: the frequency at which capacitive impedance and inductive impedance are equal and opposite (in 2</a:t>
            </a:r>
            <a:r>
              <a:rPr lang="en-US" sz="2800" baseline="30000" smtClean="0">
                <a:cs typeface="Times New Roman" pitchFamily="18" charset="0"/>
              </a:rPr>
              <a:t>nd</a:t>
            </a:r>
            <a:r>
              <a:rPr lang="en-US" sz="2800" smtClean="0">
                <a:cs typeface="Times New Roman" pitchFamily="18" charset="0"/>
              </a:rPr>
              <a:t> order filters)</a:t>
            </a:r>
            <a:endParaRPr lang="el-GR" sz="2800" smtClean="0">
              <a:cs typeface="Times New Roman" pitchFamily="18" charset="0"/>
            </a:endParaRPr>
          </a:p>
        </p:txBody>
      </p:sp>
      <p:graphicFrame>
        <p:nvGraphicFramePr>
          <p:cNvPr id="4608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179513" y="5605463"/>
          <a:ext cx="1731962" cy="566737"/>
        </p:xfrm>
        <a:graphic>
          <a:graphicData uri="http://schemas.openxmlformats.org/presentationml/2006/ole">
            <p:oleObj spid="_x0000_s46082" name="Equation" r:id="rId3" imgW="698400" imgH="228600" progId="Equation.3">
              <p:embed/>
            </p:oleObj>
          </a:graphicData>
        </a:graphic>
      </p:graphicFrame>
      <p:graphicFrame>
        <p:nvGraphicFramePr>
          <p:cNvPr id="46083" name="Object 5"/>
          <p:cNvGraphicFramePr>
            <a:graphicFrameLocks noChangeAspect="1"/>
          </p:cNvGraphicFramePr>
          <p:nvPr/>
        </p:nvGraphicFramePr>
        <p:xfrm>
          <a:off x="5003800" y="3622675"/>
          <a:ext cx="1447800" cy="796925"/>
        </p:xfrm>
        <a:graphic>
          <a:graphicData uri="http://schemas.openxmlformats.org/presentationml/2006/ole">
            <p:oleObj spid="_x0000_s46083" name="Equation" r:id="rId4" imgW="787320" imgH="431640" progId="Equation.3">
              <p:embed/>
            </p:oleObj>
          </a:graphicData>
        </a:graphic>
      </p:graphicFrame>
      <p:sp>
        <p:nvSpPr>
          <p:cNvPr id="46091" name="Rectangle 6"/>
          <p:cNvSpPr>
            <a:spLocks noChangeArrowheads="1"/>
          </p:cNvSpPr>
          <p:nvPr/>
        </p:nvSpPr>
        <p:spPr bwMode="auto">
          <a:xfrm>
            <a:off x="228600" y="3505200"/>
            <a:ext cx="3536950" cy="1997075"/>
          </a:xfrm>
          <a:prstGeom prst="rect">
            <a:avLst/>
          </a:prstGeom>
          <a:solidFill>
            <a:srgbClr val="0033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092" name="AutoShape 7"/>
          <p:cNvCxnSpPr>
            <a:cxnSpLocks noChangeShapeType="1"/>
            <a:stCxn id="46094" idx="2"/>
            <a:endCxn id="46103" idx="6"/>
          </p:cNvCxnSpPr>
          <p:nvPr/>
        </p:nvCxnSpPr>
        <p:spPr bwMode="auto">
          <a:xfrm rot="10800000">
            <a:off x="620713" y="5160963"/>
            <a:ext cx="11953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46093" name="Oval 8"/>
          <p:cNvSpPr>
            <a:spLocks noChangeArrowheads="1"/>
          </p:cNvSpPr>
          <p:nvPr/>
        </p:nvSpPr>
        <p:spPr bwMode="auto">
          <a:xfrm>
            <a:off x="1817688" y="39560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Oval 9"/>
          <p:cNvSpPr>
            <a:spLocks noChangeArrowheads="1"/>
          </p:cNvSpPr>
          <p:nvPr/>
        </p:nvSpPr>
        <p:spPr bwMode="auto">
          <a:xfrm>
            <a:off x="1816100" y="50990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095" name="AutoShape 10"/>
          <p:cNvCxnSpPr>
            <a:cxnSpLocks noChangeShapeType="1"/>
            <a:stCxn id="46107" idx="0"/>
            <a:endCxn id="46093" idx="4"/>
          </p:cNvCxnSpPr>
          <p:nvPr/>
        </p:nvCxnSpPr>
        <p:spPr bwMode="auto">
          <a:xfrm flipV="1">
            <a:off x="1882775" y="4078288"/>
            <a:ext cx="1588" cy="1793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6096" name="AutoShape 11"/>
          <p:cNvCxnSpPr>
            <a:cxnSpLocks noChangeShapeType="1"/>
            <a:stCxn id="46093" idx="2"/>
            <a:endCxn id="46102" idx="6"/>
          </p:cNvCxnSpPr>
          <p:nvPr/>
        </p:nvCxnSpPr>
        <p:spPr bwMode="auto">
          <a:xfrm flipH="1" flipV="1">
            <a:off x="620713" y="4016375"/>
            <a:ext cx="11969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6097" name="AutoShape 12"/>
          <p:cNvCxnSpPr>
            <a:cxnSpLocks noChangeShapeType="1"/>
            <a:stCxn id="46094" idx="0"/>
            <a:endCxn id="46108" idx="4"/>
          </p:cNvCxnSpPr>
          <p:nvPr/>
        </p:nvCxnSpPr>
        <p:spPr bwMode="auto">
          <a:xfrm flipV="1">
            <a:off x="1882775" y="4808538"/>
            <a:ext cx="1588" cy="2905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46098" name="Oval 13"/>
          <p:cNvSpPr>
            <a:spLocks noChangeArrowheads="1"/>
          </p:cNvSpPr>
          <p:nvPr/>
        </p:nvSpPr>
        <p:spPr bwMode="auto">
          <a:xfrm>
            <a:off x="3335338" y="3957638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Oval 14"/>
          <p:cNvSpPr>
            <a:spLocks noChangeArrowheads="1"/>
          </p:cNvSpPr>
          <p:nvPr/>
        </p:nvSpPr>
        <p:spPr bwMode="auto">
          <a:xfrm>
            <a:off x="3355975" y="509905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100" name="AutoShape 15"/>
          <p:cNvCxnSpPr>
            <a:cxnSpLocks noChangeShapeType="1"/>
            <a:stCxn id="46094" idx="6"/>
            <a:endCxn id="46099" idx="2"/>
          </p:cNvCxnSpPr>
          <p:nvPr/>
        </p:nvCxnSpPr>
        <p:spPr bwMode="auto">
          <a:xfrm>
            <a:off x="1947863" y="5160963"/>
            <a:ext cx="14081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6101" name="AutoShape 16"/>
          <p:cNvCxnSpPr>
            <a:cxnSpLocks noChangeShapeType="1"/>
            <a:stCxn id="46093" idx="6"/>
            <a:endCxn id="46098" idx="2"/>
          </p:cNvCxnSpPr>
          <p:nvPr/>
        </p:nvCxnSpPr>
        <p:spPr bwMode="auto">
          <a:xfrm>
            <a:off x="1949450" y="4017963"/>
            <a:ext cx="138588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46102" name="Oval 17"/>
          <p:cNvSpPr>
            <a:spLocks noChangeArrowheads="1"/>
          </p:cNvSpPr>
          <p:nvPr/>
        </p:nvSpPr>
        <p:spPr bwMode="auto">
          <a:xfrm>
            <a:off x="488950" y="39544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Oval 18"/>
          <p:cNvSpPr>
            <a:spLocks noChangeArrowheads="1"/>
          </p:cNvSpPr>
          <p:nvPr/>
        </p:nvSpPr>
        <p:spPr bwMode="auto">
          <a:xfrm>
            <a:off x="488950" y="509905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Text Box 19"/>
          <p:cNvSpPr txBox="1">
            <a:spLocks noChangeArrowheads="1"/>
          </p:cNvSpPr>
          <p:nvPr/>
        </p:nvSpPr>
        <p:spPr bwMode="auto">
          <a:xfrm>
            <a:off x="228600" y="4137025"/>
            <a:ext cx="78740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V</a:t>
            </a:r>
            <a:r>
              <a:rPr lang="en-US" b="1" baseline="-25000"/>
              <a:t>i</a:t>
            </a:r>
            <a:r>
              <a:rPr lang="en-US" b="1"/>
              <a:t>(j</a:t>
            </a:r>
            <a:r>
              <a:rPr lang="el-GR" b="1">
                <a:cs typeface="Times New Roman" pitchFamily="18" charset="0"/>
              </a:rPr>
              <a:t>ω</a:t>
            </a:r>
            <a:r>
              <a:rPr lang="en-US" b="1"/>
              <a:t>)</a:t>
            </a:r>
          </a:p>
          <a:p>
            <a:r>
              <a:rPr lang="en-US" b="1"/>
              <a:t>–</a:t>
            </a:r>
          </a:p>
        </p:txBody>
      </p:sp>
      <p:sp>
        <p:nvSpPr>
          <p:cNvPr id="46105" name="Text Box 20"/>
          <p:cNvSpPr txBox="1">
            <a:spLocks noChangeArrowheads="1"/>
          </p:cNvSpPr>
          <p:nvPr/>
        </p:nvSpPr>
        <p:spPr bwMode="auto">
          <a:xfrm>
            <a:off x="2944813" y="4137025"/>
            <a:ext cx="820737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V</a:t>
            </a:r>
            <a:r>
              <a:rPr lang="en-US" b="1" baseline="-25000"/>
              <a:t>o</a:t>
            </a:r>
            <a:r>
              <a:rPr lang="en-US" b="1"/>
              <a:t>(j</a:t>
            </a:r>
            <a:r>
              <a:rPr lang="el-GR" b="1"/>
              <a:t>ω</a:t>
            </a:r>
            <a:r>
              <a:rPr lang="en-US" b="1"/>
              <a:t>)</a:t>
            </a:r>
          </a:p>
          <a:p>
            <a:r>
              <a:rPr lang="en-US" b="1"/>
              <a:t>–</a:t>
            </a:r>
          </a:p>
        </p:txBody>
      </p:sp>
      <p:sp>
        <p:nvSpPr>
          <p:cNvPr id="46106" name="Text Box 21"/>
          <p:cNvSpPr txBox="1">
            <a:spLocks noChangeArrowheads="1"/>
          </p:cNvSpPr>
          <p:nvPr/>
        </p:nvSpPr>
        <p:spPr bwMode="auto">
          <a:xfrm>
            <a:off x="1828800" y="4319588"/>
            <a:ext cx="858838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Z</a:t>
            </a:r>
            <a:r>
              <a:rPr lang="en-US" b="1" baseline="-25000"/>
              <a:t>EQ</a:t>
            </a:r>
            <a:r>
              <a:rPr lang="en-US" b="1"/>
              <a:t>=0</a:t>
            </a:r>
            <a:endParaRPr lang="el-GR" b="1" baseline="-25000">
              <a:cs typeface="Times New Roman" pitchFamily="18" charset="0"/>
            </a:endParaRPr>
          </a:p>
        </p:txBody>
      </p:sp>
      <p:graphicFrame>
        <p:nvGraphicFramePr>
          <p:cNvPr id="46084" name="Object 22"/>
          <p:cNvGraphicFramePr>
            <a:graphicFrameLocks noChangeAspect="1"/>
          </p:cNvGraphicFramePr>
          <p:nvPr/>
        </p:nvGraphicFramePr>
        <p:xfrm>
          <a:off x="6629400" y="3616325"/>
          <a:ext cx="1676400" cy="803275"/>
        </p:xfrm>
        <a:graphic>
          <a:graphicData uri="http://schemas.openxmlformats.org/presentationml/2006/ole">
            <p:oleObj spid="_x0000_s46084" name="Equation" r:id="rId5" imgW="901440" imgH="431640" progId="Equation.3">
              <p:embed/>
            </p:oleObj>
          </a:graphicData>
        </a:graphic>
      </p:graphicFrame>
      <p:graphicFrame>
        <p:nvGraphicFramePr>
          <p:cNvPr id="46085" name="Object 23"/>
          <p:cNvGraphicFramePr>
            <a:graphicFrameLocks noChangeAspect="1"/>
          </p:cNvGraphicFramePr>
          <p:nvPr>
            <p:ph sz="quarter" idx="3"/>
          </p:nvPr>
        </p:nvGraphicFramePr>
        <p:xfrm>
          <a:off x="5918200" y="4649788"/>
          <a:ext cx="1587500" cy="760412"/>
        </p:xfrm>
        <a:graphic>
          <a:graphicData uri="http://schemas.openxmlformats.org/presentationml/2006/ole">
            <p:oleObj spid="_x0000_s46085" name="Equation" r:id="rId6" imgW="901440" imgH="431640" progId="Equation.3">
              <p:embed/>
            </p:oleObj>
          </a:graphicData>
        </a:graphic>
      </p:graphicFrame>
      <p:sp>
        <p:nvSpPr>
          <p:cNvPr id="46107" name="Oval 24"/>
          <p:cNvSpPr>
            <a:spLocks noChangeArrowheads="1"/>
          </p:cNvSpPr>
          <p:nvPr/>
        </p:nvSpPr>
        <p:spPr bwMode="auto">
          <a:xfrm>
            <a:off x="1816100" y="425767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8" name="Oval 25"/>
          <p:cNvSpPr>
            <a:spLocks noChangeArrowheads="1"/>
          </p:cNvSpPr>
          <p:nvPr/>
        </p:nvSpPr>
        <p:spPr bwMode="auto">
          <a:xfrm>
            <a:off x="1817688" y="4686300"/>
            <a:ext cx="131762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109" name="AutoShape 26"/>
          <p:cNvCxnSpPr>
            <a:cxnSpLocks noChangeShapeType="1"/>
            <a:stCxn id="46107" idx="4"/>
            <a:endCxn id="46108" idx="0"/>
          </p:cNvCxnSpPr>
          <p:nvPr/>
        </p:nvCxnSpPr>
        <p:spPr bwMode="auto">
          <a:xfrm>
            <a:off x="1882775" y="4379913"/>
            <a:ext cx="1588" cy="3063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46110" name="Text Box 27"/>
          <p:cNvSpPr txBox="1">
            <a:spLocks noChangeArrowheads="1"/>
          </p:cNvSpPr>
          <p:nvPr/>
        </p:nvSpPr>
        <p:spPr bwMode="auto">
          <a:xfrm>
            <a:off x="838200" y="2954338"/>
            <a:ext cx="2336800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Impedances in </a:t>
            </a:r>
            <a:r>
              <a:rPr lang="en-US" sz="2000" b="1"/>
              <a:t>series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711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4711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5EEB363-A9C7-42B6-BABB-811BA4607A84}" type="slidenum">
              <a:rPr lang="en-US" smtClean="0"/>
              <a:pPr lvl="1"/>
              <a:t>77</a:t>
            </a:fld>
            <a:endParaRPr lang="en-US" smtClean="0"/>
          </a:p>
        </p:txBody>
      </p:sp>
      <p:sp>
        <p:nvSpPr>
          <p:cNvPr id="471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Filters – Resonant Frequency</a:t>
            </a:r>
          </a:p>
        </p:txBody>
      </p:sp>
      <p:sp>
        <p:nvSpPr>
          <p:cNvPr id="471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Resonant Frequency (</a:t>
            </a:r>
            <a:r>
              <a:rPr lang="el-GR" sz="2800" b="1" u="sng" smtClean="0">
                <a:cs typeface="Times New Roman" pitchFamily="18" charset="0"/>
              </a:rPr>
              <a:t>ω</a:t>
            </a:r>
            <a:r>
              <a:rPr lang="en-US" sz="2800" b="1" u="sng" baseline="-25000" smtClean="0">
                <a:cs typeface="Times New Roman" pitchFamily="18" charset="0"/>
              </a:rPr>
              <a:t>n</a:t>
            </a:r>
            <a:r>
              <a:rPr lang="en-US" sz="2800" b="1" u="sng" smtClean="0">
                <a:cs typeface="Times New Roman" pitchFamily="18" charset="0"/>
              </a:rPr>
              <a:t>)</a:t>
            </a:r>
            <a:r>
              <a:rPr lang="en-US" sz="2800" smtClean="0">
                <a:cs typeface="Times New Roman" pitchFamily="18" charset="0"/>
              </a:rPr>
              <a:t>: the frequency at which capacitive impedance and inductive impedance are equal and opposite (in 2</a:t>
            </a:r>
            <a:r>
              <a:rPr lang="en-US" sz="2800" baseline="30000" smtClean="0">
                <a:cs typeface="Times New Roman" pitchFamily="18" charset="0"/>
              </a:rPr>
              <a:t>nd</a:t>
            </a:r>
            <a:r>
              <a:rPr lang="en-US" sz="2800" smtClean="0">
                <a:cs typeface="Times New Roman" pitchFamily="18" charset="0"/>
              </a:rPr>
              <a:t> order filters)</a:t>
            </a:r>
            <a:endParaRPr lang="el-GR" sz="2800" smtClean="0">
              <a:cs typeface="Times New Roman" pitchFamily="18" charset="0"/>
            </a:endParaRPr>
          </a:p>
        </p:txBody>
      </p:sp>
      <p:graphicFrame>
        <p:nvGraphicFramePr>
          <p:cNvPr id="4710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757238" y="5605463"/>
          <a:ext cx="2578100" cy="566737"/>
        </p:xfrm>
        <a:graphic>
          <a:graphicData uri="http://schemas.openxmlformats.org/presentationml/2006/ole">
            <p:oleObj spid="_x0000_s47106" name="Equation" r:id="rId3" imgW="1041120" imgH="228600" progId="Equation.3">
              <p:embed/>
            </p:oleObj>
          </a:graphicData>
        </a:graphic>
      </p:graphicFrame>
      <p:graphicFrame>
        <p:nvGraphicFramePr>
          <p:cNvPr id="47107" name="Object 5"/>
          <p:cNvGraphicFramePr>
            <a:graphicFrameLocks noChangeAspect="1"/>
          </p:cNvGraphicFramePr>
          <p:nvPr/>
        </p:nvGraphicFramePr>
        <p:xfrm>
          <a:off x="4724400" y="3103563"/>
          <a:ext cx="1447800" cy="796925"/>
        </p:xfrm>
        <a:graphic>
          <a:graphicData uri="http://schemas.openxmlformats.org/presentationml/2006/ole">
            <p:oleObj spid="_x0000_s47107" name="Equation" r:id="rId4" imgW="787320" imgH="431640" progId="Equation.3">
              <p:embed/>
            </p:oleObj>
          </a:graphicData>
        </a:graphic>
      </p:graphicFrame>
      <p:sp>
        <p:nvSpPr>
          <p:cNvPr id="47115" name="Rectangle 6"/>
          <p:cNvSpPr>
            <a:spLocks noChangeArrowheads="1"/>
          </p:cNvSpPr>
          <p:nvPr/>
        </p:nvSpPr>
        <p:spPr bwMode="auto">
          <a:xfrm>
            <a:off x="228600" y="3505200"/>
            <a:ext cx="3536950" cy="1997075"/>
          </a:xfrm>
          <a:prstGeom prst="rect">
            <a:avLst/>
          </a:prstGeom>
          <a:solidFill>
            <a:srgbClr val="0033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7116" name="AutoShape 7"/>
          <p:cNvCxnSpPr>
            <a:cxnSpLocks noChangeShapeType="1"/>
            <a:stCxn id="47118" idx="2"/>
            <a:endCxn id="47127" idx="6"/>
          </p:cNvCxnSpPr>
          <p:nvPr/>
        </p:nvCxnSpPr>
        <p:spPr bwMode="auto">
          <a:xfrm rot="10800000">
            <a:off x="620713" y="5160963"/>
            <a:ext cx="11953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47117" name="Oval 8"/>
          <p:cNvSpPr>
            <a:spLocks noChangeArrowheads="1"/>
          </p:cNvSpPr>
          <p:nvPr/>
        </p:nvSpPr>
        <p:spPr bwMode="auto">
          <a:xfrm>
            <a:off x="1817688" y="39560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Oval 9"/>
          <p:cNvSpPr>
            <a:spLocks noChangeArrowheads="1"/>
          </p:cNvSpPr>
          <p:nvPr/>
        </p:nvSpPr>
        <p:spPr bwMode="auto">
          <a:xfrm>
            <a:off x="1816100" y="50990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7119" name="AutoShape 10"/>
          <p:cNvCxnSpPr>
            <a:cxnSpLocks noChangeShapeType="1"/>
            <a:stCxn id="47131" idx="0"/>
            <a:endCxn id="47117" idx="4"/>
          </p:cNvCxnSpPr>
          <p:nvPr/>
        </p:nvCxnSpPr>
        <p:spPr bwMode="auto">
          <a:xfrm flipV="1">
            <a:off x="1882775" y="4078288"/>
            <a:ext cx="1588" cy="1793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7120" name="AutoShape 11"/>
          <p:cNvCxnSpPr>
            <a:cxnSpLocks noChangeShapeType="1"/>
            <a:stCxn id="47117" idx="2"/>
            <a:endCxn id="47126" idx="6"/>
          </p:cNvCxnSpPr>
          <p:nvPr/>
        </p:nvCxnSpPr>
        <p:spPr bwMode="auto">
          <a:xfrm flipH="1" flipV="1">
            <a:off x="620713" y="4016375"/>
            <a:ext cx="11969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7121" name="AutoShape 12"/>
          <p:cNvCxnSpPr>
            <a:cxnSpLocks noChangeShapeType="1"/>
            <a:stCxn id="47118" idx="0"/>
            <a:endCxn id="47132" idx="4"/>
          </p:cNvCxnSpPr>
          <p:nvPr/>
        </p:nvCxnSpPr>
        <p:spPr bwMode="auto">
          <a:xfrm flipV="1">
            <a:off x="1882775" y="4953000"/>
            <a:ext cx="1588" cy="1460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47122" name="Oval 13"/>
          <p:cNvSpPr>
            <a:spLocks noChangeArrowheads="1"/>
          </p:cNvSpPr>
          <p:nvPr/>
        </p:nvSpPr>
        <p:spPr bwMode="auto">
          <a:xfrm>
            <a:off x="3335338" y="3957638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Oval 14"/>
          <p:cNvSpPr>
            <a:spLocks noChangeArrowheads="1"/>
          </p:cNvSpPr>
          <p:nvPr/>
        </p:nvSpPr>
        <p:spPr bwMode="auto">
          <a:xfrm>
            <a:off x="3355975" y="509905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7124" name="AutoShape 15"/>
          <p:cNvCxnSpPr>
            <a:cxnSpLocks noChangeShapeType="1"/>
            <a:stCxn id="47118" idx="6"/>
            <a:endCxn id="47123" idx="2"/>
          </p:cNvCxnSpPr>
          <p:nvPr/>
        </p:nvCxnSpPr>
        <p:spPr bwMode="auto">
          <a:xfrm>
            <a:off x="1947863" y="5160963"/>
            <a:ext cx="14081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7125" name="AutoShape 16"/>
          <p:cNvCxnSpPr>
            <a:cxnSpLocks noChangeShapeType="1"/>
            <a:stCxn id="47117" idx="6"/>
            <a:endCxn id="47122" idx="2"/>
          </p:cNvCxnSpPr>
          <p:nvPr/>
        </p:nvCxnSpPr>
        <p:spPr bwMode="auto">
          <a:xfrm>
            <a:off x="1949450" y="4017963"/>
            <a:ext cx="138588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47126" name="Oval 17"/>
          <p:cNvSpPr>
            <a:spLocks noChangeArrowheads="1"/>
          </p:cNvSpPr>
          <p:nvPr/>
        </p:nvSpPr>
        <p:spPr bwMode="auto">
          <a:xfrm>
            <a:off x="488950" y="39544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Oval 18"/>
          <p:cNvSpPr>
            <a:spLocks noChangeArrowheads="1"/>
          </p:cNvSpPr>
          <p:nvPr/>
        </p:nvSpPr>
        <p:spPr bwMode="auto">
          <a:xfrm>
            <a:off x="488950" y="509905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Text Box 19"/>
          <p:cNvSpPr txBox="1">
            <a:spLocks noChangeArrowheads="1"/>
          </p:cNvSpPr>
          <p:nvPr/>
        </p:nvSpPr>
        <p:spPr bwMode="auto">
          <a:xfrm>
            <a:off x="228600" y="4137025"/>
            <a:ext cx="78740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V</a:t>
            </a:r>
            <a:r>
              <a:rPr lang="en-US" b="1" baseline="-25000"/>
              <a:t>i</a:t>
            </a:r>
            <a:r>
              <a:rPr lang="en-US" b="1"/>
              <a:t>(j</a:t>
            </a:r>
            <a:r>
              <a:rPr lang="el-GR" b="1">
                <a:cs typeface="Times New Roman" pitchFamily="18" charset="0"/>
              </a:rPr>
              <a:t>ω</a:t>
            </a:r>
            <a:r>
              <a:rPr lang="en-US" b="1"/>
              <a:t>)</a:t>
            </a:r>
          </a:p>
          <a:p>
            <a:r>
              <a:rPr lang="en-US" b="1"/>
              <a:t>–</a:t>
            </a:r>
          </a:p>
        </p:txBody>
      </p:sp>
      <p:sp>
        <p:nvSpPr>
          <p:cNvPr id="47129" name="Text Box 20"/>
          <p:cNvSpPr txBox="1">
            <a:spLocks noChangeArrowheads="1"/>
          </p:cNvSpPr>
          <p:nvPr/>
        </p:nvSpPr>
        <p:spPr bwMode="auto">
          <a:xfrm>
            <a:off x="2944813" y="4137025"/>
            <a:ext cx="820737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V</a:t>
            </a:r>
            <a:r>
              <a:rPr lang="en-US" b="1" baseline="-25000"/>
              <a:t>o</a:t>
            </a:r>
            <a:r>
              <a:rPr lang="en-US" b="1"/>
              <a:t>(j</a:t>
            </a:r>
            <a:r>
              <a:rPr lang="el-GR" b="1"/>
              <a:t>ω</a:t>
            </a:r>
            <a:r>
              <a:rPr lang="en-US" b="1"/>
              <a:t>)</a:t>
            </a:r>
          </a:p>
          <a:p>
            <a:r>
              <a:rPr lang="en-US" b="1"/>
              <a:t>–</a:t>
            </a:r>
          </a:p>
        </p:txBody>
      </p:sp>
      <p:sp>
        <p:nvSpPr>
          <p:cNvPr id="47130" name="Text Box 21"/>
          <p:cNvSpPr txBox="1">
            <a:spLocks noChangeArrowheads="1"/>
          </p:cNvSpPr>
          <p:nvPr/>
        </p:nvSpPr>
        <p:spPr bwMode="auto">
          <a:xfrm>
            <a:off x="1804988" y="4357688"/>
            <a:ext cx="9080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Z</a:t>
            </a:r>
            <a:r>
              <a:rPr lang="en-US" b="1" baseline="-25000"/>
              <a:t>EQ</a:t>
            </a:r>
            <a:r>
              <a:rPr lang="en-US" b="1"/>
              <a:t>=</a:t>
            </a:r>
            <a:r>
              <a:rPr lang="en-US" b="1">
                <a:cs typeface="Times New Roman" pitchFamily="18" charset="0"/>
              </a:rPr>
              <a:t>∞</a:t>
            </a:r>
            <a:endParaRPr lang="en-US" b="1" baseline="-25000">
              <a:cs typeface="Times New Roman" pitchFamily="18" charset="0"/>
            </a:endParaRPr>
          </a:p>
        </p:txBody>
      </p:sp>
      <p:graphicFrame>
        <p:nvGraphicFramePr>
          <p:cNvPr id="47108" name="Object 22"/>
          <p:cNvGraphicFramePr>
            <a:graphicFrameLocks noChangeAspect="1"/>
          </p:cNvGraphicFramePr>
          <p:nvPr/>
        </p:nvGraphicFramePr>
        <p:xfrm>
          <a:off x="6430963" y="3103563"/>
          <a:ext cx="1676400" cy="803275"/>
        </p:xfrm>
        <a:graphic>
          <a:graphicData uri="http://schemas.openxmlformats.org/presentationml/2006/ole">
            <p:oleObj spid="_x0000_s47108" name="Equation" r:id="rId5" imgW="901440" imgH="431640" progId="Equation.3">
              <p:embed/>
            </p:oleObj>
          </a:graphicData>
        </a:graphic>
      </p:graphicFrame>
      <p:graphicFrame>
        <p:nvGraphicFramePr>
          <p:cNvPr id="47109" name="Object 23"/>
          <p:cNvGraphicFramePr>
            <a:graphicFrameLocks noChangeAspect="1"/>
          </p:cNvGraphicFramePr>
          <p:nvPr>
            <p:ph sz="quarter" idx="3"/>
          </p:nvPr>
        </p:nvGraphicFramePr>
        <p:xfrm>
          <a:off x="5868988" y="4129088"/>
          <a:ext cx="1509712" cy="2043112"/>
        </p:xfrm>
        <a:graphic>
          <a:graphicData uri="http://schemas.openxmlformats.org/presentationml/2006/ole">
            <p:oleObj spid="_x0000_s47109" name="Equation" r:id="rId6" imgW="939600" imgH="1269720" progId="Equation.3">
              <p:embed/>
            </p:oleObj>
          </a:graphicData>
        </a:graphic>
      </p:graphicFrame>
      <p:sp>
        <p:nvSpPr>
          <p:cNvPr id="47131" name="Oval 24"/>
          <p:cNvSpPr>
            <a:spLocks noChangeArrowheads="1"/>
          </p:cNvSpPr>
          <p:nvPr/>
        </p:nvSpPr>
        <p:spPr bwMode="auto">
          <a:xfrm>
            <a:off x="1816100" y="425767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2" name="Oval 25"/>
          <p:cNvSpPr>
            <a:spLocks noChangeArrowheads="1"/>
          </p:cNvSpPr>
          <p:nvPr/>
        </p:nvSpPr>
        <p:spPr bwMode="auto">
          <a:xfrm>
            <a:off x="1817688" y="483076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3" name="Text Box 26"/>
          <p:cNvSpPr txBox="1">
            <a:spLocks noChangeArrowheads="1"/>
          </p:cNvSpPr>
          <p:nvPr/>
        </p:nvSpPr>
        <p:spPr bwMode="auto">
          <a:xfrm>
            <a:off x="984250" y="2978150"/>
            <a:ext cx="2330450" cy="3794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Impedances in </a:t>
            </a:r>
            <a:r>
              <a:rPr lang="en-US" b="1"/>
              <a:t>parallel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81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4813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029CF3B-4B11-4799-AD49-F53674D9B398}" type="slidenum">
              <a:rPr lang="en-US" smtClean="0"/>
              <a:pPr lvl="1"/>
              <a:t>78</a:t>
            </a:fld>
            <a:endParaRPr lang="en-US" smtClean="0"/>
          </a:p>
        </p:txBody>
      </p:sp>
      <p:sp>
        <p:nvSpPr>
          <p:cNvPr id="48136" name="Rectangle 2"/>
          <p:cNvSpPr>
            <a:spLocks noChangeArrowheads="1"/>
          </p:cNvSpPr>
          <p:nvPr/>
        </p:nvSpPr>
        <p:spPr bwMode="auto">
          <a:xfrm>
            <a:off x="5410200" y="4467225"/>
            <a:ext cx="3352800" cy="1781175"/>
          </a:xfrm>
          <a:prstGeom prst="rect">
            <a:avLst/>
          </a:prstGeom>
          <a:solidFill>
            <a:srgbClr val="0033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Rectangle 3"/>
          <p:cNvSpPr>
            <a:spLocks noChangeArrowheads="1"/>
          </p:cNvSpPr>
          <p:nvPr/>
        </p:nvSpPr>
        <p:spPr bwMode="auto">
          <a:xfrm>
            <a:off x="5410200" y="2409825"/>
            <a:ext cx="3352800" cy="1781175"/>
          </a:xfrm>
          <a:prstGeom prst="rect">
            <a:avLst/>
          </a:prstGeom>
          <a:solidFill>
            <a:srgbClr val="0033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Filters – Low-Pass Filters</a:t>
            </a:r>
          </a:p>
        </p:txBody>
      </p:sp>
      <p:sp>
        <p:nvSpPr>
          <p:cNvPr id="4813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899400" cy="8763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Low-pass Filters</a:t>
            </a:r>
            <a:r>
              <a:rPr lang="en-US" sz="2800" smtClean="0"/>
              <a:t>: only allow signals under the </a:t>
            </a:r>
            <a:r>
              <a:rPr lang="en-US" sz="2800" b="1" smtClean="0"/>
              <a:t>cutoff frequency</a:t>
            </a:r>
            <a:r>
              <a:rPr lang="en-US" sz="2800" smtClean="0"/>
              <a:t> (</a:t>
            </a:r>
            <a:r>
              <a:rPr lang="el-GR" sz="2800" b="1" smtClean="0">
                <a:cs typeface="Times New Roman" pitchFamily="18" charset="0"/>
              </a:rPr>
              <a:t>ω</a:t>
            </a:r>
            <a:r>
              <a:rPr lang="en-US" sz="2800" b="1" baseline="-25000" smtClean="0">
                <a:cs typeface="Times New Roman" pitchFamily="18" charset="0"/>
              </a:rPr>
              <a:t>0</a:t>
            </a:r>
            <a:r>
              <a:rPr lang="en-US" sz="2800" smtClean="0">
                <a:cs typeface="Times New Roman" pitchFamily="18" charset="0"/>
              </a:rPr>
              <a:t>) </a:t>
            </a:r>
            <a:r>
              <a:rPr lang="en-US" sz="2800" smtClean="0"/>
              <a:t>to pass</a:t>
            </a:r>
          </a:p>
        </p:txBody>
      </p:sp>
      <p:graphicFrame>
        <p:nvGraphicFramePr>
          <p:cNvPr id="48130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3505200" y="5032375"/>
          <a:ext cx="1439863" cy="341313"/>
        </p:xfrm>
        <a:graphic>
          <a:graphicData uri="http://schemas.openxmlformats.org/presentationml/2006/ole">
            <p:oleObj spid="_x0000_s48130" name="Equation" r:id="rId3" imgW="965160" imgH="228600" progId="Equation.3">
              <p:embed/>
            </p:oleObj>
          </a:graphicData>
        </a:graphic>
      </p:graphicFrame>
      <p:grpSp>
        <p:nvGrpSpPr>
          <p:cNvPr id="48140" name="Group 7"/>
          <p:cNvGrpSpPr>
            <a:grpSpLocks/>
          </p:cNvGrpSpPr>
          <p:nvPr/>
        </p:nvGrpSpPr>
        <p:grpSpPr bwMode="auto">
          <a:xfrm>
            <a:off x="928688" y="2409825"/>
            <a:ext cx="3581400" cy="1941513"/>
            <a:chOff x="432" y="1513"/>
            <a:chExt cx="2256" cy="1223"/>
          </a:xfrm>
        </p:grpSpPr>
        <p:grpSp>
          <p:nvGrpSpPr>
            <p:cNvPr id="48207" name="Group 8"/>
            <p:cNvGrpSpPr>
              <a:grpSpLocks/>
            </p:cNvGrpSpPr>
            <p:nvPr/>
          </p:nvGrpSpPr>
          <p:grpSpPr bwMode="auto">
            <a:xfrm>
              <a:off x="432" y="1513"/>
              <a:ext cx="2256" cy="1223"/>
              <a:chOff x="432" y="1513"/>
              <a:chExt cx="2256" cy="1223"/>
            </a:xfrm>
          </p:grpSpPr>
          <p:graphicFrame>
            <p:nvGraphicFramePr>
              <p:cNvPr id="48132" name="Object 9"/>
              <p:cNvGraphicFramePr>
                <a:graphicFrameLocks noChangeAspect="1"/>
              </p:cNvGraphicFramePr>
              <p:nvPr/>
            </p:nvGraphicFramePr>
            <p:xfrm>
              <a:off x="432" y="1513"/>
              <a:ext cx="2256" cy="1223"/>
            </p:xfrm>
            <a:graphic>
              <a:graphicData uri="http://schemas.openxmlformats.org/presentationml/2006/ole">
                <p:oleObj spid="_x0000_s48132" name="Chart" r:id="rId4" imgW="5324551" imgH="2419502" progId="Excel.Chart.8">
                  <p:embed/>
                </p:oleObj>
              </a:graphicData>
            </a:graphic>
          </p:graphicFrame>
          <p:sp>
            <p:nvSpPr>
              <p:cNvPr id="48220" name="Text Box 10"/>
              <p:cNvSpPr txBox="1">
                <a:spLocks noChangeArrowheads="1"/>
              </p:cNvSpPr>
              <p:nvPr/>
            </p:nvSpPr>
            <p:spPr bwMode="auto">
              <a:xfrm>
                <a:off x="528" y="1585"/>
                <a:ext cx="684" cy="239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/>
                  <a:t>Low-pass</a:t>
                </a:r>
              </a:p>
            </p:txBody>
          </p:sp>
        </p:grpSp>
        <p:grpSp>
          <p:nvGrpSpPr>
            <p:cNvPr id="48208" name="Group 11"/>
            <p:cNvGrpSpPr>
              <a:grpSpLocks/>
            </p:cNvGrpSpPr>
            <p:nvPr/>
          </p:nvGrpSpPr>
          <p:grpSpPr bwMode="auto">
            <a:xfrm>
              <a:off x="682" y="2448"/>
              <a:ext cx="269" cy="263"/>
              <a:chOff x="682" y="2448"/>
              <a:chExt cx="269" cy="263"/>
            </a:xfrm>
          </p:grpSpPr>
          <p:sp>
            <p:nvSpPr>
              <p:cNvPr id="48218" name="Line 12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19" name="Text Box 13"/>
              <p:cNvSpPr txBox="1">
                <a:spLocks noChangeArrowheads="1"/>
              </p:cNvSpPr>
              <p:nvPr/>
            </p:nvSpPr>
            <p:spPr bwMode="auto">
              <a:xfrm>
                <a:off x="682" y="2480"/>
                <a:ext cx="26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1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  <p:grpSp>
          <p:nvGrpSpPr>
            <p:cNvPr id="48209" name="Group 14"/>
            <p:cNvGrpSpPr>
              <a:grpSpLocks/>
            </p:cNvGrpSpPr>
            <p:nvPr/>
          </p:nvGrpSpPr>
          <p:grpSpPr bwMode="auto">
            <a:xfrm>
              <a:off x="883" y="2444"/>
              <a:ext cx="269" cy="263"/>
              <a:chOff x="682" y="2448"/>
              <a:chExt cx="269" cy="263"/>
            </a:xfrm>
          </p:grpSpPr>
          <p:sp>
            <p:nvSpPr>
              <p:cNvPr id="48216" name="Line 15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17" name="Text Box 16"/>
              <p:cNvSpPr txBox="1">
                <a:spLocks noChangeArrowheads="1"/>
              </p:cNvSpPr>
              <p:nvPr/>
            </p:nvSpPr>
            <p:spPr bwMode="auto">
              <a:xfrm>
                <a:off x="682" y="2480"/>
                <a:ext cx="26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0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  <p:grpSp>
          <p:nvGrpSpPr>
            <p:cNvPr id="48210" name="Group 17"/>
            <p:cNvGrpSpPr>
              <a:grpSpLocks/>
            </p:cNvGrpSpPr>
            <p:nvPr/>
          </p:nvGrpSpPr>
          <p:grpSpPr bwMode="auto">
            <a:xfrm>
              <a:off x="1488" y="2448"/>
              <a:ext cx="269" cy="263"/>
              <a:chOff x="682" y="2448"/>
              <a:chExt cx="269" cy="263"/>
            </a:xfrm>
          </p:grpSpPr>
          <p:sp>
            <p:nvSpPr>
              <p:cNvPr id="48214" name="Line 18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15" name="Text Box 19"/>
              <p:cNvSpPr txBox="1">
                <a:spLocks noChangeArrowheads="1"/>
              </p:cNvSpPr>
              <p:nvPr/>
            </p:nvSpPr>
            <p:spPr bwMode="auto">
              <a:xfrm>
                <a:off x="682" y="2480"/>
                <a:ext cx="26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2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  <p:grpSp>
          <p:nvGrpSpPr>
            <p:cNvPr id="48211" name="Group 20"/>
            <p:cNvGrpSpPr>
              <a:grpSpLocks/>
            </p:cNvGrpSpPr>
            <p:nvPr/>
          </p:nvGrpSpPr>
          <p:grpSpPr bwMode="auto">
            <a:xfrm>
              <a:off x="2208" y="2448"/>
              <a:ext cx="269" cy="263"/>
              <a:chOff x="682" y="2448"/>
              <a:chExt cx="269" cy="263"/>
            </a:xfrm>
          </p:grpSpPr>
          <p:sp>
            <p:nvSpPr>
              <p:cNvPr id="48212" name="Line 21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13" name="Text Box 22"/>
              <p:cNvSpPr txBox="1">
                <a:spLocks noChangeArrowheads="1"/>
              </p:cNvSpPr>
              <p:nvPr/>
            </p:nvSpPr>
            <p:spPr bwMode="auto">
              <a:xfrm>
                <a:off x="682" y="2480"/>
                <a:ext cx="26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3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</p:grpSp>
      <p:graphicFrame>
        <p:nvGraphicFramePr>
          <p:cNvPr id="48131" name="Object 23"/>
          <p:cNvGraphicFramePr>
            <a:graphicFrameLocks noChangeAspect="1"/>
          </p:cNvGraphicFramePr>
          <p:nvPr>
            <p:ph sz="quarter" idx="3"/>
          </p:nvPr>
        </p:nvGraphicFramePr>
        <p:xfrm>
          <a:off x="304800" y="4745038"/>
          <a:ext cx="1447800" cy="990600"/>
        </p:xfrm>
        <a:graphic>
          <a:graphicData uri="http://schemas.openxmlformats.org/presentationml/2006/ole">
            <p:oleObj spid="_x0000_s48131" name="Equation" r:id="rId5" imgW="1002960" imgH="685800" progId="Equation.3">
              <p:embed/>
            </p:oleObj>
          </a:graphicData>
        </a:graphic>
      </p:graphicFrame>
      <p:sp>
        <p:nvSpPr>
          <p:cNvPr id="48141" name="Text Box 24"/>
          <p:cNvSpPr txBox="1">
            <a:spLocks noChangeArrowheads="1"/>
          </p:cNvSpPr>
          <p:nvPr/>
        </p:nvSpPr>
        <p:spPr bwMode="auto">
          <a:xfrm>
            <a:off x="2209800" y="4803775"/>
            <a:ext cx="974725" cy="835025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endParaRPr lang="en-US" sz="1400">
              <a:solidFill>
                <a:schemeClr val="bg2"/>
              </a:solidFill>
            </a:endParaRPr>
          </a:p>
          <a:p>
            <a:r>
              <a:rPr lang="en-US" sz="2000">
                <a:solidFill>
                  <a:schemeClr val="bg2"/>
                </a:solidFill>
              </a:rPr>
              <a:t>H</a:t>
            </a:r>
            <a:r>
              <a:rPr lang="en-US" sz="2000" baseline="-25000">
                <a:solidFill>
                  <a:schemeClr val="bg2"/>
                </a:solidFill>
              </a:rPr>
              <a:t>L</a:t>
            </a:r>
            <a:r>
              <a:rPr lang="en-US" sz="2000">
                <a:solidFill>
                  <a:schemeClr val="bg2"/>
                </a:solidFill>
              </a:rPr>
              <a:t>(j</a:t>
            </a:r>
            <a:r>
              <a:rPr lang="el-GR" sz="2000">
                <a:solidFill>
                  <a:schemeClr val="bg2"/>
                </a:solidFill>
                <a:cs typeface="Times New Roman" pitchFamily="18" charset="0"/>
              </a:rPr>
              <a:t>ω</a:t>
            </a:r>
            <a:r>
              <a:rPr lang="en-US" sz="2000">
                <a:solidFill>
                  <a:schemeClr val="bg2"/>
                </a:solidFill>
                <a:cs typeface="Times New Roman" pitchFamily="18" charset="0"/>
              </a:rPr>
              <a:t>)</a:t>
            </a:r>
          </a:p>
          <a:p>
            <a:endParaRPr lang="el-GR" sz="140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48142" name="Line 25"/>
          <p:cNvSpPr>
            <a:spLocks noChangeShapeType="1"/>
          </p:cNvSpPr>
          <p:nvPr/>
        </p:nvSpPr>
        <p:spPr bwMode="auto">
          <a:xfrm>
            <a:off x="1828800" y="5192713"/>
            <a:ext cx="3810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8143" name="Line 26"/>
          <p:cNvSpPr>
            <a:spLocks noChangeShapeType="1"/>
          </p:cNvSpPr>
          <p:nvPr/>
        </p:nvSpPr>
        <p:spPr bwMode="auto">
          <a:xfrm>
            <a:off x="3200400" y="5192713"/>
            <a:ext cx="277813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48144" name="Group 27"/>
          <p:cNvGrpSpPr>
            <a:grpSpLocks/>
          </p:cNvGrpSpPr>
          <p:nvPr/>
        </p:nvGrpSpPr>
        <p:grpSpPr bwMode="auto">
          <a:xfrm>
            <a:off x="5867400" y="2378075"/>
            <a:ext cx="2509838" cy="1665288"/>
            <a:chOff x="664" y="1580"/>
            <a:chExt cx="1581" cy="1049"/>
          </a:xfrm>
        </p:grpSpPr>
        <p:cxnSp>
          <p:nvCxnSpPr>
            <p:cNvPr id="48179" name="AutoShape 28"/>
            <p:cNvCxnSpPr>
              <a:cxnSpLocks noChangeShapeType="1"/>
              <a:stCxn id="48183" idx="2"/>
              <a:endCxn id="48195" idx="6"/>
            </p:cNvCxnSpPr>
            <p:nvPr/>
          </p:nvCxnSpPr>
          <p:spPr bwMode="auto">
            <a:xfrm rot="10800000">
              <a:off x="843" y="2591"/>
              <a:ext cx="753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8180" name="Group 29"/>
            <p:cNvGrpSpPr>
              <a:grpSpLocks/>
            </p:cNvGrpSpPr>
            <p:nvPr/>
          </p:nvGrpSpPr>
          <p:grpSpPr bwMode="auto">
            <a:xfrm rot="5400000" flipH="1" flipV="1">
              <a:off x="1123" y="1728"/>
              <a:ext cx="112" cy="287"/>
              <a:chOff x="3450" y="2313"/>
              <a:chExt cx="111" cy="216"/>
            </a:xfrm>
          </p:grpSpPr>
          <p:sp>
            <p:nvSpPr>
              <p:cNvPr id="48200" name="Line 3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01" name="Line 3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02" name="Line 3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03" name="Line 3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04" name="Line 3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05" name="Line 3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06" name="Line 3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8181" name="AutoShape 37"/>
            <p:cNvCxnSpPr>
              <a:cxnSpLocks noChangeShapeType="1"/>
              <a:stCxn id="48182" idx="2"/>
              <a:endCxn id="48202" idx="1"/>
            </p:cNvCxnSpPr>
            <p:nvPr/>
          </p:nvCxnSpPr>
          <p:spPr bwMode="auto">
            <a:xfrm flipH="1" flipV="1">
              <a:off x="1322" y="1870"/>
              <a:ext cx="27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8182" name="Oval 38"/>
            <p:cNvSpPr>
              <a:spLocks noChangeArrowheads="1"/>
            </p:cNvSpPr>
            <p:nvPr/>
          </p:nvSpPr>
          <p:spPr bwMode="auto">
            <a:xfrm>
              <a:off x="1597" y="183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3" name="Oval 39"/>
            <p:cNvSpPr>
              <a:spLocks noChangeArrowheads="1"/>
            </p:cNvSpPr>
            <p:nvPr/>
          </p:nvSpPr>
          <p:spPr bwMode="auto">
            <a:xfrm>
              <a:off x="1596" y="255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4" name="Text Box 40"/>
            <p:cNvSpPr txBox="1">
              <a:spLocks noChangeArrowheads="1"/>
            </p:cNvSpPr>
            <p:nvPr/>
          </p:nvSpPr>
          <p:spPr bwMode="auto">
            <a:xfrm>
              <a:off x="1059" y="1580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</a:p>
          </p:txBody>
        </p:sp>
        <p:cxnSp>
          <p:nvCxnSpPr>
            <p:cNvPr id="48185" name="AutoShape 41"/>
            <p:cNvCxnSpPr>
              <a:cxnSpLocks noChangeShapeType="1"/>
              <a:stCxn id="48199" idx="1"/>
              <a:endCxn id="48182" idx="4"/>
            </p:cNvCxnSpPr>
            <p:nvPr/>
          </p:nvCxnSpPr>
          <p:spPr bwMode="auto">
            <a:xfrm flipV="1">
              <a:off x="1639" y="1909"/>
              <a:ext cx="0" cy="2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8186" name="Group 42"/>
            <p:cNvGrpSpPr>
              <a:grpSpLocks/>
            </p:cNvGrpSpPr>
            <p:nvPr/>
          </p:nvGrpSpPr>
          <p:grpSpPr bwMode="auto">
            <a:xfrm>
              <a:off x="1495" y="2189"/>
              <a:ext cx="288" cy="97"/>
              <a:chOff x="2291" y="2742"/>
              <a:chExt cx="288" cy="97"/>
            </a:xfrm>
          </p:grpSpPr>
          <p:sp>
            <p:nvSpPr>
              <p:cNvPr id="48198" name="Freeform 43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9" name="Freeform 44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8187" name="Text Box 45"/>
            <p:cNvSpPr txBox="1">
              <a:spLocks noChangeArrowheads="1"/>
            </p:cNvSpPr>
            <p:nvPr/>
          </p:nvSpPr>
          <p:spPr bwMode="auto">
            <a:xfrm>
              <a:off x="1275" y="2114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cxnSp>
          <p:nvCxnSpPr>
            <p:cNvPr id="48188" name="AutoShape 46"/>
            <p:cNvCxnSpPr>
              <a:cxnSpLocks noChangeShapeType="1"/>
              <a:stCxn id="48200" idx="0"/>
              <a:endCxn id="48194" idx="6"/>
            </p:cNvCxnSpPr>
            <p:nvPr/>
          </p:nvCxnSpPr>
          <p:spPr bwMode="auto">
            <a:xfrm flipH="1" flipV="1">
              <a:off x="843" y="1878"/>
              <a:ext cx="19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8189" name="AutoShape 47"/>
            <p:cNvCxnSpPr>
              <a:cxnSpLocks noChangeShapeType="1"/>
              <a:stCxn id="48183" idx="0"/>
              <a:endCxn id="48198" idx="1"/>
            </p:cNvCxnSpPr>
            <p:nvPr/>
          </p:nvCxnSpPr>
          <p:spPr bwMode="auto">
            <a:xfrm flipV="1">
              <a:off x="1638" y="2287"/>
              <a:ext cx="1" cy="26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8190" name="Oval 48"/>
            <p:cNvSpPr>
              <a:spLocks noChangeArrowheads="1"/>
            </p:cNvSpPr>
            <p:nvPr/>
          </p:nvSpPr>
          <p:spPr bwMode="auto">
            <a:xfrm>
              <a:off x="2043" y="1833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1" name="Oval 49"/>
            <p:cNvSpPr>
              <a:spLocks noChangeArrowheads="1"/>
            </p:cNvSpPr>
            <p:nvPr/>
          </p:nvSpPr>
          <p:spPr bwMode="auto">
            <a:xfrm>
              <a:off x="2056" y="255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8192" name="AutoShape 50"/>
            <p:cNvCxnSpPr>
              <a:cxnSpLocks noChangeShapeType="1"/>
              <a:stCxn id="48183" idx="6"/>
              <a:endCxn id="48191" idx="2"/>
            </p:cNvCxnSpPr>
            <p:nvPr/>
          </p:nvCxnSpPr>
          <p:spPr bwMode="auto">
            <a:xfrm>
              <a:off x="1679" y="2591"/>
              <a:ext cx="37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8193" name="AutoShape 51"/>
            <p:cNvCxnSpPr>
              <a:cxnSpLocks noChangeShapeType="1"/>
              <a:stCxn id="48182" idx="6"/>
              <a:endCxn id="48190" idx="2"/>
            </p:cNvCxnSpPr>
            <p:nvPr/>
          </p:nvCxnSpPr>
          <p:spPr bwMode="auto">
            <a:xfrm>
              <a:off x="1680" y="1871"/>
              <a:ext cx="36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8194" name="Oval 52"/>
            <p:cNvSpPr>
              <a:spLocks noChangeArrowheads="1"/>
            </p:cNvSpPr>
            <p:nvPr/>
          </p:nvSpPr>
          <p:spPr bwMode="auto">
            <a:xfrm>
              <a:off x="760" y="183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5" name="Oval 53"/>
            <p:cNvSpPr>
              <a:spLocks noChangeArrowheads="1"/>
            </p:cNvSpPr>
            <p:nvPr/>
          </p:nvSpPr>
          <p:spPr bwMode="auto">
            <a:xfrm>
              <a:off x="760" y="255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6" name="Text Box 54"/>
            <p:cNvSpPr txBox="1">
              <a:spLocks noChangeArrowheads="1"/>
            </p:cNvSpPr>
            <p:nvPr/>
          </p:nvSpPr>
          <p:spPr bwMode="auto">
            <a:xfrm>
              <a:off x="664" y="1946"/>
              <a:ext cx="359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i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8197" name="Text Box 55"/>
            <p:cNvSpPr txBox="1">
              <a:spLocks noChangeArrowheads="1"/>
            </p:cNvSpPr>
            <p:nvPr/>
          </p:nvSpPr>
          <p:spPr bwMode="auto">
            <a:xfrm>
              <a:off x="1865" y="1946"/>
              <a:ext cx="38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o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</p:grpSp>
      <p:grpSp>
        <p:nvGrpSpPr>
          <p:cNvPr id="48145" name="Group 56"/>
          <p:cNvGrpSpPr>
            <a:grpSpLocks/>
          </p:cNvGrpSpPr>
          <p:nvPr/>
        </p:nvGrpSpPr>
        <p:grpSpPr bwMode="auto">
          <a:xfrm>
            <a:off x="5461000" y="4506913"/>
            <a:ext cx="3302000" cy="1665287"/>
            <a:chOff x="3200" y="1589"/>
            <a:chExt cx="2080" cy="1049"/>
          </a:xfrm>
        </p:grpSpPr>
        <p:cxnSp>
          <p:nvCxnSpPr>
            <p:cNvPr id="48148" name="AutoShape 57"/>
            <p:cNvCxnSpPr>
              <a:cxnSpLocks noChangeShapeType="1"/>
              <a:stCxn id="48152" idx="2"/>
              <a:endCxn id="48164" idx="6"/>
            </p:cNvCxnSpPr>
            <p:nvPr/>
          </p:nvCxnSpPr>
          <p:spPr bwMode="auto">
            <a:xfrm rot="10800000">
              <a:off x="3379" y="2600"/>
              <a:ext cx="125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8149" name="Group 58"/>
            <p:cNvGrpSpPr>
              <a:grpSpLocks/>
            </p:cNvGrpSpPr>
            <p:nvPr/>
          </p:nvGrpSpPr>
          <p:grpSpPr bwMode="auto">
            <a:xfrm rot="5400000" flipH="1" flipV="1">
              <a:off x="3659" y="1737"/>
              <a:ext cx="112" cy="287"/>
              <a:chOff x="3450" y="2313"/>
              <a:chExt cx="111" cy="216"/>
            </a:xfrm>
          </p:grpSpPr>
          <p:sp>
            <p:nvSpPr>
              <p:cNvPr id="48172" name="Line 5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3" name="Line 6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4" name="Line 6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5" name="Line 6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6" name="Line 6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7" name="Line 6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8" name="Line 6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8150" name="AutoShape 66"/>
            <p:cNvCxnSpPr>
              <a:cxnSpLocks noChangeShapeType="1"/>
              <a:stCxn id="48167" idx="19"/>
              <a:endCxn id="48174" idx="1"/>
            </p:cNvCxnSpPr>
            <p:nvPr/>
          </p:nvCxnSpPr>
          <p:spPr bwMode="auto">
            <a:xfrm flipH="1" flipV="1">
              <a:off x="3859" y="1879"/>
              <a:ext cx="26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8151" name="Oval 67"/>
            <p:cNvSpPr>
              <a:spLocks noChangeArrowheads="1"/>
            </p:cNvSpPr>
            <p:nvPr/>
          </p:nvSpPr>
          <p:spPr bwMode="auto">
            <a:xfrm>
              <a:off x="4632" y="184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2" name="Oval 68"/>
            <p:cNvSpPr>
              <a:spLocks noChangeArrowheads="1"/>
            </p:cNvSpPr>
            <p:nvPr/>
          </p:nvSpPr>
          <p:spPr bwMode="auto">
            <a:xfrm>
              <a:off x="4631" y="25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3" name="Text Box 69"/>
            <p:cNvSpPr txBox="1">
              <a:spLocks noChangeArrowheads="1"/>
            </p:cNvSpPr>
            <p:nvPr/>
          </p:nvSpPr>
          <p:spPr bwMode="auto">
            <a:xfrm>
              <a:off x="3595" y="1589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</a:p>
          </p:txBody>
        </p:sp>
        <p:cxnSp>
          <p:nvCxnSpPr>
            <p:cNvPr id="48154" name="AutoShape 70"/>
            <p:cNvCxnSpPr>
              <a:cxnSpLocks noChangeShapeType="1"/>
              <a:stCxn id="48171" idx="1"/>
              <a:endCxn id="48151" idx="4"/>
            </p:cNvCxnSpPr>
            <p:nvPr/>
          </p:nvCxnSpPr>
          <p:spPr bwMode="auto">
            <a:xfrm flipV="1">
              <a:off x="4674" y="1918"/>
              <a:ext cx="0" cy="2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8155" name="Group 71"/>
            <p:cNvGrpSpPr>
              <a:grpSpLocks/>
            </p:cNvGrpSpPr>
            <p:nvPr/>
          </p:nvGrpSpPr>
          <p:grpSpPr bwMode="auto">
            <a:xfrm>
              <a:off x="4530" y="2198"/>
              <a:ext cx="288" cy="97"/>
              <a:chOff x="2291" y="2742"/>
              <a:chExt cx="288" cy="97"/>
            </a:xfrm>
          </p:grpSpPr>
          <p:sp>
            <p:nvSpPr>
              <p:cNvPr id="48170" name="Freeform 72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1" name="Freeform 73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8156" name="Text Box 74"/>
            <p:cNvSpPr txBox="1">
              <a:spLocks noChangeArrowheads="1"/>
            </p:cNvSpPr>
            <p:nvPr/>
          </p:nvSpPr>
          <p:spPr bwMode="auto">
            <a:xfrm>
              <a:off x="4310" y="2123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cxnSp>
          <p:nvCxnSpPr>
            <p:cNvPr id="48157" name="AutoShape 75"/>
            <p:cNvCxnSpPr>
              <a:cxnSpLocks noChangeShapeType="1"/>
              <a:stCxn id="48172" idx="0"/>
              <a:endCxn id="48163" idx="6"/>
            </p:cNvCxnSpPr>
            <p:nvPr/>
          </p:nvCxnSpPr>
          <p:spPr bwMode="auto">
            <a:xfrm flipH="1" flipV="1">
              <a:off x="3379" y="1887"/>
              <a:ext cx="19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8158" name="AutoShape 76"/>
            <p:cNvCxnSpPr>
              <a:cxnSpLocks noChangeShapeType="1"/>
              <a:stCxn id="48152" idx="0"/>
              <a:endCxn id="48170" idx="1"/>
            </p:cNvCxnSpPr>
            <p:nvPr/>
          </p:nvCxnSpPr>
          <p:spPr bwMode="auto">
            <a:xfrm flipV="1">
              <a:off x="4673" y="2296"/>
              <a:ext cx="1" cy="26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8159" name="Oval 77"/>
            <p:cNvSpPr>
              <a:spLocks noChangeArrowheads="1"/>
            </p:cNvSpPr>
            <p:nvPr/>
          </p:nvSpPr>
          <p:spPr bwMode="auto">
            <a:xfrm>
              <a:off x="5078" y="184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0" name="Oval 78"/>
            <p:cNvSpPr>
              <a:spLocks noChangeArrowheads="1"/>
            </p:cNvSpPr>
            <p:nvPr/>
          </p:nvSpPr>
          <p:spPr bwMode="auto">
            <a:xfrm>
              <a:off x="5091" y="256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8161" name="AutoShape 79"/>
            <p:cNvCxnSpPr>
              <a:cxnSpLocks noChangeShapeType="1"/>
              <a:stCxn id="48152" idx="6"/>
              <a:endCxn id="48160" idx="2"/>
            </p:cNvCxnSpPr>
            <p:nvPr/>
          </p:nvCxnSpPr>
          <p:spPr bwMode="auto">
            <a:xfrm>
              <a:off x="4714" y="2600"/>
              <a:ext cx="37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8162" name="AutoShape 80"/>
            <p:cNvCxnSpPr>
              <a:cxnSpLocks noChangeShapeType="1"/>
              <a:stCxn id="48151" idx="6"/>
              <a:endCxn id="48159" idx="2"/>
            </p:cNvCxnSpPr>
            <p:nvPr/>
          </p:nvCxnSpPr>
          <p:spPr bwMode="auto">
            <a:xfrm>
              <a:off x="4715" y="1880"/>
              <a:ext cx="36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8163" name="Oval 81"/>
            <p:cNvSpPr>
              <a:spLocks noChangeArrowheads="1"/>
            </p:cNvSpPr>
            <p:nvPr/>
          </p:nvSpPr>
          <p:spPr bwMode="auto">
            <a:xfrm>
              <a:off x="3296" y="184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4" name="Oval 82"/>
            <p:cNvSpPr>
              <a:spLocks noChangeArrowheads="1"/>
            </p:cNvSpPr>
            <p:nvPr/>
          </p:nvSpPr>
          <p:spPr bwMode="auto">
            <a:xfrm>
              <a:off x="3296" y="256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5" name="Text Box 83"/>
            <p:cNvSpPr txBox="1">
              <a:spLocks noChangeArrowheads="1"/>
            </p:cNvSpPr>
            <p:nvPr/>
          </p:nvSpPr>
          <p:spPr bwMode="auto">
            <a:xfrm>
              <a:off x="3200" y="1955"/>
              <a:ext cx="359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i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8166" name="Text Box 84"/>
            <p:cNvSpPr txBox="1">
              <a:spLocks noChangeArrowheads="1"/>
            </p:cNvSpPr>
            <p:nvPr/>
          </p:nvSpPr>
          <p:spPr bwMode="auto">
            <a:xfrm>
              <a:off x="4900" y="1955"/>
              <a:ext cx="38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o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8167" name="Freeform 85"/>
            <p:cNvSpPr>
              <a:spLocks/>
            </p:cNvSpPr>
            <p:nvPr/>
          </p:nvSpPr>
          <p:spPr bwMode="auto">
            <a:xfrm rot="5400000">
              <a:off x="4224" y="1736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48168" name="AutoShape 86"/>
            <p:cNvCxnSpPr>
              <a:cxnSpLocks noChangeShapeType="1"/>
              <a:stCxn id="48151" idx="2"/>
              <a:endCxn id="48167" idx="0"/>
            </p:cNvCxnSpPr>
            <p:nvPr/>
          </p:nvCxnSpPr>
          <p:spPr bwMode="auto">
            <a:xfrm flipH="1">
              <a:off x="4416" y="1880"/>
              <a:ext cx="21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8169" name="Text Box 87"/>
            <p:cNvSpPr txBox="1">
              <a:spLocks noChangeArrowheads="1"/>
            </p:cNvSpPr>
            <p:nvPr/>
          </p:nvSpPr>
          <p:spPr bwMode="auto">
            <a:xfrm>
              <a:off x="4116" y="1608"/>
              <a:ext cx="24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L</a:t>
              </a:r>
            </a:p>
          </p:txBody>
        </p:sp>
      </p:grpSp>
      <p:sp>
        <p:nvSpPr>
          <p:cNvPr id="48146" name="Text Box 88"/>
          <p:cNvSpPr txBox="1">
            <a:spLocks noChangeArrowheads="1"/>
          </p:cNvSpPr>
          <p:nvPr/>
        </p:nvSpPr>
        <p:spPr bwMode="auto">
          <a:xfrm>
            <a:off x="7607300" y="2295525"/>
            <a:ext cx="1003300" cy="3794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 Order</a:t>
            </a:r>
          </a:p>
        </p:txBody>
      </p:sp>
      <p:sp>
        <p:nvSpPr>
          <p:cNvPr id="48147" name="Text Box 89"/>
          <p:cNvSpPr txBox="1">
            <a:spLocks noChangeArrowheads="1"/>
          </p:cNvSpPr>
          <p:nvPr/>
        </p:nvSpPr>
        <p:spPr bwMode="auto">
          <a:xfrm>
            <a:off x="7564438" y="4343400"/>
            <a:ext cx="1054100" cy="3794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  <a:r>
              <a:rPr lang="en-US" baseline="30000"/>
              <a:t>nd</a:t>
            </a:r>
            <a:r>
              <a:rPr lang="en-US"/>
              <a:t> Order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915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4915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5084D70-59DB-437F-B4D6-ABD2ED58B19C}" type="slidenum">
              <a:rPr lang="en-US" smtClean="0"/>
              <a:pPr lvl="1"/>
              <a:t>79</a:t>
            </a:fld>
            <a:endParaRPr lang="en-US" smtClean="0"/>
          </a:p>
        </p:txBody>
      </p:sp>
      <p:sp>
        <p:nvSpPr>
          <p:cNvPr id="49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Filters – High-Pass Filters</a:t>
            </a:r>
          </a:p>
        </p:txBody>
      </p:sp>
      <p:sp>
        <p:nvSpPr>
          <p:cNvPr id="491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899400" cy="8763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High-pass Filters</a:t>
            </a:r>
            <a:r>
              <a:rPr lang="en-US" sz="2800" smtClean="0"/>
              <a:t>: only allow signals above the </a:t>
            </a:r>
            <a:r>
              <a:rPr lang="en-US" sz="2800" b="1" smtClean="0"/>
              <a:t>cutoff frequency</a:t>
            </a:r>
            <a:r>
              <a:rPr lang="en-US" sz="2800" smtClean="0"/>
              <a:t> (</a:t>
            </a:r>
            <a:r>
              <a:rPr lang="el-GR" sz="2800" b="1" smtClean="0">
                <a:cs typeface="Times New Roman" pitchFamily="18" charset="0"/>
              </a:rPr>
              <a:t>ω</a:t>
            </a:r>
            <a:r>
              <a:rPr lang="en-US" sz="2800" b="1" baseline="-25000" smtClean="0">
                <a:cs typeface="Times New Roman" pitchFamily="18" charset="0"/>
              </a:rPr>
              <a:t>0</a:t>
            </a:r>
            <a:r>
              <a:rPr lang="en-US" sz="2800" smtClean="0">
                <a:cs typeface="Times New Roman" pitchFamily="18" charset="0"/>
              </a:rPr>
              <a:t>) </a:t>
            </a:r>
            <a:r>
              <a:rPr lang="en-US" sz="2800" smtClean="0"/>
              <a:t>to pass</a:t>
            </a:r>
          </a:p>
        </p:txBody>
      </p:sp>
      <p:graphicFrame>
        <p:nvGraphicFramePr>
          <p:cNvPr id="4915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505200" y="5033963"/>
          <a:ext cx="1600200" cy="374650"/>
        </p:xfrm>
        <a:graphic>
          <a:graphicData uri="http://schemas.openxmlformats.org/presentationml/2006/ole">
            <p:oleObj spid="_x0000_s49154" name="Equation" r:id="rId3" imgW="977760" imgH="228600" progId="Equation.3">
              <p:embed/>
            </p:oleObj>
          </a:graphicData>
        </a:graphic>
      </p:graphicFrame>
      <p:graphicFrame>
        <p:nvGraphicFramePr>
          <p:cNvPr id="49155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04800" y="4745038"/>
          <a:ext cx="1447800" cy="990600"/>
        </p:xfrm>
        <a:graphic>
          <a:graphicData uri="http://schemas.openxmlformats.org/presentationml/2006/ole">
            <p:oleObj spid="_x0000_s49155" name="Equation" r:id="rId4" imgW="1002960" imgH="685800" progId="Equation.3">
              <p:embed/>
            </p:oleObj>
          </a:graphicData>
        </a:graphic>
      </p:graphicFrame>
      <p:sp>
        <p:nvSpPr>
          <p:cNvPr id="49162" name="Text Box 6"/>
          <p:cNvSpPr txBox="1">
            <a:spLocks noChangeArrowheads="1"/>
          </p:cNvSpPr>
          <p:nvPr/>
        </p:nvSpPr>
        <p:spPr bwMode="auto">
          <a:xfrm>
            <a:off x="2209800" y="4803775"/>
            <a:ext cx="974725" cy="835025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endParaRPr lang="en-US" sz="1400">
              <a:solidFill>
                <a:schemeClr val="bg2"/>
              </a:solidFill>
            </a:endParaRPr>
          </a:p>
          <a:p>
            <a:r>
              <a:rPr lang="en-US" sz="2000">
                <a:solidFill>
                  <a:schemeClr val="bg2"/>
                </a:solidFill>
              </a:rPr>
              <a:t>H</a:t>
            </a:r>
            <a:r>
              <a:rPr lang="en-US" sz="2000" baseline="-25000">
                <a:solidFill>
                  <a:schemeClr val="bg2"/>
                </a:solidFill>
              </a:rPr>
              <a:t>H</a:t>
            </a:r>
            <a:r>
              <a:rPr lang="en-US" sz="2000">
                <a:solidFill>
                  <a:schemeClr val="bg2"/>
                </a:solidFill>
              </a:rPr>
              <a:t>(j</a:t>
            </a:r>
            <a:r>
              <a:rPr lang="el-GR" sz="2000">
                <a:solidFill>
                  <a:schemeClr val="bg2"/>
                </a:solidFill>
                <a:cs typeface="Times New Roman" pitchFamily="18" charset="0"/>
              </a:rPr>
              <a:t>ω</a:t>
            </a:r>
            <a:r>
              <a:rPr lang="en-US" sz="2000">
                <a:solidFill>
                  <a:schemeClr val="bg2"/>
                </a:solidFill>
                <a:cs typeface="Times New Roman" pitchFamily="18" charset="0"/>
              </a:rPr>
              <a:t>)</a:t>
            </a:r>
          </a:p>
          <a:p>
            <a:endParaRPr lang="el-GR" sz="140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49163" name="Line 7"/>
          <p:cNvSpPr>
            <a:spLocks noChangeShapeType="1"/>
          </p:cNvSpPr>
          <p:nvPr/>
        </p:nvSpPr>
        <p:spPr bwMode="auto">
          <a:xfrm>
            <a:off x="1828800" y="5192713"/>
            <a:ext cx="3810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9164" name="Line 8"/>
          <p:cNvSpPr>
            <a:spLocks noChangeShapeType="1"/>
          </p:cNvSpPr>
          <p:nvPr/>
        </p:nvSpPr>
        <p:spPr bwMode="auto">
          <a:xfrm>
            <a:off x="3200400" y="5192713"/>
            <a:ext cx="277813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49165" name="Group 9"/>
          <p:cNvGrpSpPr>
            <a:grpSpLocks/>
          </p:cNvGrpSpPr>
          <p:nvPr/>
        </p:nvGrpSpPr>
        <p:grpSpPr bwMode="auto">
          <a:xfrm>
            <a:off x="457200" y="2286000"/>
            <a:ext cx="3562350" cy="1939925"/>
            <a:chOff x="519" y="1267"/>
            <a:chExt cx="2244" cy="1222"/>
          </a:xfrm>
        </p:grpSpPr>
        <p:grpSp>
          <p:nvGrpSpPr>
            <p:cNvPr id="49231" name="Group 10"/>
            <p:cNvGrpSpPr>
              <a:grpSpLocks/>
            </p:cNvGrpSpPr>
            <p:nvPr/>
          </p:nvGrpSpPr>
          <p:grpSpPr bwMode="auto">
            <a:xfrm>
              <a:off x="519" y="1267"/>
              <a:ext cx="2244" cy="1222"/>
              <a:chOff x="2840" y="1514"/>
              <a:chExt cx="2244" cy="1222"/>
            </a:xfrm>
          </p:grpSpPr>
          <p:graphicFrame>
            <p:nvGraphicFramePr>
              <p:cNvPr id="49156" name="Object 11"/>
              <p:cNvGraphicFramePr>
                <a:graphicFrameLocks noChangeAspect="1"/>
              </p:cNvGraphicFramePr>
              <p:nvPr/>
            </p:nvGraphicFramePr>
            <p:xfrm>
              <a:off x="2840" y="1514"/>
              <a:ext cx="2244" cy="1222"/>
            </p:xfrm>
            <a:graphic>
              <a:graphicData uri="http://schemas.openxmlformats.org/presentationml/2006/ole">
                <p:oleObj spid="_x0000_s49156" name="Chart" r:id="rId5" imgW="5191163" imgH="2476424" progId="Excel.Chart.8">
                  <p:embed/>
                </p:oleObj>
              </a:graphicData>
            </a:graphic>
          </p:graphicFrame>
          <p:sp>
            <p:nvSpPr>
              <p:cNvPr id="49244" name="Text Box 12"/>
              <p:cNvSpPr txBox="1">
                <a:spLocks noChangeArrowheads="1"/>
              </p:cNvSpPr>
              <p:nvPr/>
            </p:nvSpPr>
            <p:spPr bwMode="auto">
              <a:xfrm>
                <a:off x="2928" y="1632"/>
                <a:ext cx="708" cy="239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/>
                  <a:t>High-pass</a:t>
                </a:r>
              </a:p>
            </p:txBody>
          </p:sp>
        </p:grpSp>
        <p:grpSp>
          <p:nvGrpSpPr>
            <p:cNvPr id="49232" name="Group 13"/>
            <p:cNvGrpSpPr>
              <a:grpSpLocks/>
            </p:cNvGrpSpPr>
            <p:nvPr/>
          </p:nvGrpSpPr>
          <p:grpSpPr bwMode="auto">
            <a:xfrm>
              <a:off x="797" y="2208"/>
              <a:ext cx="269" cy="263"/>
              <a:chOff x="682" y="2448"/>
              <a:chExt cx="269" cy="263"/>
            </a:xfrm>
          </p:grpSpPr>
          <p:sp>
            <p:nvSpPr>
              <p:cNvPr id="49242" name="Line 14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43" name="Text Box 15"/>
              <p:cNvSpPr txBox="1">
                <a:spLocks noChangeArrowheads="1"/>
              </p:cNvSpPr>
              <p:nvPr/>
            </p:nvSpPr>
            <p:spPr bwMode="auto">
              <a:xfrm>
                <a:off x="682" y="2480"/>
                <a:ext cx="26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1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  <p:grpSp>
          <p:nvGrpSpPr>
            <p:cNvPr id="49233" name="Group 16"/>
            <p:cNvGrpSpPr>
              <a:grpSpLocks/>
            </p:cNvGrpSpPr>
            <p:nvPr/>
          </p:nvGrpSpPr>
          <p:grpSpPr bwMode="auto">
            <a:xfrm>
              <a:off x="2160" y="2211"/>
              <a:ext cx="269" cy="263"/>
              <a:chOff x="682" y="2448"/>
              <a:chExt cx="269" cy="263"/>
            </a:xfrm>
          </p:grpSpPr>
          <p:sp>
            <p:nvSpPr>
              <p:cNvPr id="49240" name="Line 17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41" name="Text Box 18"/>
              <p:cNvSpPr txBox="1">
                <a:spLocks noChangeArrowheads="1"/>
              </p:cNvSpPr>
              <p:nvPr/>
            </p:nvSpPr>
            <p:spPr bwMode="auto">
              <a:xfrm>
                <a:off x="682" y="2480"/>
                <a:ext cx="26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0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  <p:grpSp>
          <p:nvGrpSpPr>
            <p:cNvPr id="49234" name="Group 19"/>
            <p:cNvGrpSpPr>
              <a:grpSpLocks/>
            </p:cNvGrpSpPr>
            <p:nvPr/>
          </p:nvGrpSpPr>
          <p:grpSpPr bwMode="auto">
            <a:xfrm>
              <a:off x="1603" y="2208"/>
              <a:ext cx="269" cy="263"/>
              <a:chOff x="682" y="2448"/>
              <a:chExt cx="269" cy="263"/>
            </a:xfrm>
          </p:grpSpPr>
          <p:sp>
            <p:nvSpPr>
              <p:cNvPr id="49238" name="Line 20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39" name="Text Box 21"/>
              <p:cNvSpPr txBox="1">
                <a:spLocks noChangeArrowheads="1"/>
              </p:cNvSpPr>
              <p:nvPr/>
            </p:nvSpPr>
            <p:spPr bwMode="auto">
              <a:xfrm>
                <a:off x="682" y="2480"/>
                <a:ext cx="26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2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  <p:grpSp>
          <p:nvGrpSpPr>
            <p:cNvPr id="49235" name="Group 22"/>
            <p:cNvGrpSpPr>
              <a:grpSpLocks/>
            </p:cNvGrpSpPr>
            <p:nvPr/>
          </p:nvGrpSpPr>
          <p:grpSpPr bwMode="auto">
            <a:xfrm>
              <a:off x="2352" y="2208"/>
              <a:ext cx="269" cy="263"/>
              <a:chOff x="682" y="2448"/>
              <a:chExt cx="269" cy="263"/>
            </a:xfrm>
          </p:grpSpPr>
          <p:sp>
            <p:nvSpPr>
              <p:cNvPr id="49236" name="Line 23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37" name="Text Box 24"/>
              <p:cNvSpPr txBox="1">
                <a:spLocks noChangeArrowheads="1"/>
              </p:cNvSpPr>
              <p:nvPr/>
            </p:nvSpPr>
            <p:spPr bwMode="auto">
              <a:xfrm>
                <a:off x="682" y="2480"/>
                <a:ext cx="26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3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</p:grpSp>
      <p:grpSp>
        <p:nvGrpSpPr>
          <p:cNvPr id="49166" name="Group 25"/>
          <p:cNvGrpSpPr>
            <a:grpSpLocks/>
          </p:cNvGrpSpPr>
          <p:nvPr/>
        </p:nvGrpSpPr>
        <p:grpSpPr bwMode="auto">
          <a:xfrm>
            <a:off x="5410200" y="2295525"/>
            <a:ext cx="3352800" cy="1895475"/>
            <a:chOff x="3408" y="1446"/>
            <a:chExt cx="2112" cy="1194"/>
          </a:xfrm>
        </p:grpSpPr>
        <p:sp>
          <p:nvSpPr>
            <p:cNvPr id="49201" name="Rectangle 26"/>
            <p:cNvSpPr>
              <a:spLocks noChangeArrowheads="1"/>
            </p:cNvSpPr>
            <p:nvPr/>
          </p:nvSpPr>
          <p:spPr bwMode="auto">
            <a:xfrm>
              <a:off x="3408" y="1518"/>
              <a:ext cx="2112" cy="1122"/>
            </a:xfrm>
            <a:prstGeom prst="rect">
              <a:avLst/>
            </a:prstGeom>
            <a:solidFill>
              <a:srgbClr val="003300">
                <a:alpha val="2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9202" name="AutoShape 27"/>
            <p:cNvCxnSpPr>
              <a:cxnSpLocks noChangeShapeType="1"/>
              <a:stCxn id="49218" idx="2"/>
              <a:endCxn id="49209" idx="6"/>
            </p:cNvCxnSpPr>
            <p:nvPr/>
          </p:nvCxnSpPr>
          <p:spPr bwMode="auto">
            <a:xfrm flipH="1" flipV="1">
              <a:off x="3875" y="2502"/>
              <a:ext cx="733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9203" name="AutoShape 28"/>
            <p:cNvCxnSpPr>
              <a:cxnSpLocks noChangeShapeType="1"/>
              <a:stCxn id="49222" idx="1"/>
              <a:endCxn id="49208" idx="6"/>
            </p:cNvCxnSpPr>
            <p:nvPr/>
          </p:nvCxnSpPr>
          <p:spPr bwMode="auto">
            <a:xfrm flipH="1">
              <a:off x="3875" y="1795"/>
              <a:ext cx="348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9204" name="Oval 29"/>
            <p:cNvSpPr>
              <a:spLocks noChangeArrowheads="1"/>
            </p:cNvSpPr>
            <p:nvPr/>
          </p:nvSpPr>
          <p:spPr bwMode="auto">
            <a:xfrm>
              <a:off x="5075" y="175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5" name="Oval 30"/>
            <p:cNvSpPr>
              <a:spLocks noChangeArrowheads="1"/>
            </p:cNvSpPr>
            <p:nvPr/>
          </p:nvSpPr>
          <p:spPr bwMode="auto">
            <a:xfrm>
              <a:off x="5088" y="2463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9206" name="AutoShape 31"/>
            <p:cNvCxnSpPr>
              <a:cxnSpLocks noChangeShapeType="1"/>
              <a:stCxn id="49218" idx="6"/>
              <a:endCxn id="49205" idx="2"/>
            </p:cNvCxnSpPr>
            <p:nvPr/>
          </p:nvCxnSpPr>
          <p:spPr bwMode="auto">
            <a:xfrm flipV="1">
              <a:off x="4691" y="2502"/>
              <a:ext cx="397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9207" name="AutoShape 32"/>
            <p:cNvCxnSpPr>
              <a:cxnSpLocks noChangeShapeType="1"/>
              <a:stCxn id="49217" idx="6"/>
              <a:endCxn id="49204" idx="2"/>
            </p:cNvCxnSpPr>
            <p:nvPr/>
          </p:nvCxnSpPr>
          <p:spPr bwMode="auto">
            <a:xfrm>
              <a:off x="4680" y="1796"/>
              <a:ext cx="39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9208" name="Oval 33"/>
            <p:cNvSpPr>
              <a:spLocks noChangeArrowheads="1"/>
            </p:cNvSpPr>
            <p:nvPr/>
          </p:nvSpPr>
          <p:spPr bwMode="auto">
            <a:xfrm>
              <a:off x="3792" y="175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9" name="Oval 34"/>
            <p:cNvSpPr>
              <a:spLocks noChangeArrowheads="1"/>
            </p:cNvSpPr>
            <p:nvPr/>
          </p:nvSpPr>
          <p:spPr bwMode="auto">
            <a:xfrm>
              <a:off x="3792" y="2463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10" name="Text Box 35"/>
            <p:cNvSpPr txBox="1">
              <a:spLocks noChangeArrowheads="1"/>
            </p:cNvSpPr>
            <p:nvPr/>
          </p:nvSpPr>
          <p:spPr bwMode="auto">
            <a:xfrm>
              <a:off x="3696" y="1864"/>
              <a:ext cx="359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i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9211" name="Text Box 36"/>
            <p:cNvSpPr txBox="1">
              <a:spLocks noChangeArrowheads="1"/>
            </p:cNvSpPr>
            <p:nvPr/>
          </p:nvSpPr>
          <p:spPr bwMode="auto">
            <a:xfrm>
              <a:off x="4897" y="1864"/>
              <a:ext cx="38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o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9212" name="Text Box 37"/>
            <p:cNvSpPr txBox="1">
              <a:spLocks noChangeArrowheads="1"/>
            </p:cNvSpPr>
            <p:nvPr/>
          </p:nvSpPr>
          <p:spPr bwMode="auto">
            <a:xfrm>
              <a:off x="4792" y="1446"/>
              <a:ext cx="632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  <a:r>
                <a:rPr lang="en-US" baseline="30000"/>
                <a:t>st</a:t>
              </a:r>
              <a:r>
                <a:rPr lang="en-US"/>
                <a:t> Order</a:t>
              </a:r>
            </a:p>
          </p:txBody>
        </p:sp>
        <p:sp>
          <p:nvSpPr>
            <p:cNvPr id="49213" name="Text Box 38"/>
            <p:cNvSpPr txBox="1">
              <a:spLocks noChangeArrowheads="1"/>
            </p:cNvSpPr>
            <p:nvPr/>
          </p:nvSpPr>
          <p:spPr bwMode="auto">
            <a:xfrm>
              <a:off x="4640" y="2025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</a:p>
          </p:txBody>
        </p:sp>
        <p:cxnSp>
          <p:nvCxnSpPr>
            <p:cNvPr id="49214" name="AutoShape 39"/>
            <p:cNvCxnSpPr>
              <a:cxnSpLocks noChangeShapeType="1"/>
              <a:stCxn id="49217" idx="4"/>
              <a:endCxn id="49224" idx="0"/>
            </p:cNvCxnSpPr>
            <p:nvPr/>
          </p:nvCxnSpPr>
          <p:spPr bwMode="auto">
            <a:xfrm>
              <a:off x="4639" y="1834"/>
              <a:ext cx="2" cy="23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9215" name="AutoShape 40"/>
            <p:cNvCxnSpPr>
              <a:cxnSpLocks noChangeShapeType="1"/>
              <a:stCxn id="49218" idx="0"/>
              <a:endCxn id="49226" idx="1"/>
            </p:cNvCxnSpPr>
            <p:nvPr/>
          </p:nvCxnSpPr>
          <p:spPr bwMode="auto">
            <a:xfrm flipV="1">
              <a:off x="4650" y="2280"/>
              <a:ext cx="0" cy="1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9216" name="Group 41"/>
            <p:cNvGrpSpPr>
              <a:grpSpLocks/>
            </p:cNvGrpSpPr>
            <p:nvPr/>
          </p:nvGrpSpPr>
          <p:grpSpPr bwMode="auto">
            <a:xfrm>
              <a:off x="4593" y="2064"/>
              <a:ext cx="111" cy="216"/>
              <a:chOff x="1670" y="2765"/>
              <a:chExt cx="111" cy="216"/>
            </a:xfrm>
          </p:grpSpPr>
          <p:sp>
            <p:nvSpPr>
              <p:cNvPr id="49224" name="Line 42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25" name="Line 43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26" name="Line 44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27" name="Line 45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28" name="Line 46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29" name="Line 47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30" name="Line 48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217" name="Oval 49"/>
            <p:cNvSpPr>
              <a:spLocks noChangeArrowheads="1"/>
            </p:cNvSpPr>
            <p:nvPr/>
          </p:nvSpPr>
          <p:spPr bwMode="auto">
            <a:xfrm>
              <a:off x="4597" y="175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18" name="Oval 50"/>
            <p:cNvSpPr>
              <a:spLocks noChangeArrowheads="1"/>
            </p:cNvSpPr>
            <p:nvPr/>
          </p:nvSpPr>
          <p:spPr bwMode="auto">
            <a:xfrm>
              <a:off x="4608" y="246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9219" name="Group 51"/>
            <p:cNvGrpSpPr>
              <a:grpSpLocks/>
            </p:cNvGrpSpPr>
            <p:nvPr/>
          </p:nvGrpSpPr>
          <p:grpSpPr bwMode="auto">
            <a:xfrm>
              <a:off x="4223" y="1650"/>
              <a:ext cx="97" cy="288"/>
              <a:chOff x="4088" y="1546"/>
              <a:chExt cx="97" cy="288"/>
            </a:xfrm>
          </p:grpSpPr>
          <p:sp>
            <p:nvSpPr>
              <p:cNvPr id="49222" name="Freeform 52"/>
              <p:cNvSpPr>
                <a:spLocks/>
              </p:cNvSpPr>
              <p:nvPr/>
            </p:nvSpPr>
            <p:spPr bwMode="auto">
              <a:xfrm rot="16200000" flipH="1">
                <a:off x="3945" y="1689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23" name="Freeform 53"/>
              <p:cNvSpPr>
                <a:spLocks/>
              </p:cNvSpPr>
              <p:nvPr/>
            </p:nvSpPr>
            <p:spPr bwMode="auto">
              <a:xfrm rot="5400000">
                <a:off x="4041" y="1689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220" name="Text Box 54"/>
            <p:cNvSpPr txBox="1">
              <a:spLocks noChangeArrowheads="1"/>
            </p:cNvSpPr>
            <p:nvPr/>
          </p:nvSpPr>
          <p:spPr bwMode="auto">
            <a:xfrm>
              <a:off x="4148" y="1929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cxnSp>
          <p:nvCxnSpPr>
            <p:cNvPr id="49221" name="AutoShape 55"/>
            <p:cNvCxnSpPr>
              <a:cxnSpLocks noChangeShapeType="1"/>
              <a:stCxn id="49217" idx="2"/>
              <a:endCxn id="49223" idx="1"/>
            </p:cNvCxnSpPr>
            <p:nvPr/>
          </p:nvCxnSpPr>
          <p:spPr bwMode="auto">
            <a:xfrm flipH="1" flipV="1">
              <a:off x="4321" y="1795"/>
              <a:ext cx="276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grpSp>
        <p:nvGrpSpPr>
          <p:cNvPr id="49167" name="Group 56"/>
          <p:cNvGrpSpPr>
            <a:grpSpLocks/>
          </p:cNvGrpSpPr>
          <p:nvPr/>
        </p:nvGrpSpPr>
        <p:grpSpPr bwMode="auto">
          <a:xfrm>
            <a:off x="5410200" y="4343400"/>
            <a:ext cx="3352800" cy="1905000"/>
            <a:chOff x="3408" y="2736"/>
            <a:chExt cx="2112" cy="1200"/>
          </a:xfrm>
        </p:grpSpPr>
        <p:sp>
          <p:nvSpPr>
            <p:cNvPr id="49168" name="Rectangle 57"/>
            <p:cNvSpPr>
              <a:spLocks noChangeArrowheads="1"/>
            </p:cNvSpPr>
            <p:nvPr/>
          </p:nvSpPr>
          <p:spPr bwMode="auto">
            <a:xfrm>
              <a:off x="3408" y="2814"/>
              <a:ext cx="2112" cy="1122"/>
            </a:xfrm>
            <a:prstGeom prst="rect">
              <a:avLst/>
            </a:prstGeom>
            <a:solidFill>
              <a:srgbClr val="003300">
                <a:alpha val="2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9169" name="AutoShape 58"/>
            <p:cNvCxnSpPr>
              <a:cxnSpLocks noChangeShapeType="1"/>
              <a:stCxn id="49173" idx="2"/>
              <a:endCxn id="49183" idx="6"/>
            </p:cNvCxnSpPr>
            <p:nvPr/>
          </p:nvCxnSpPr>
          <p:spPr bwMode="auto">
            <a:xfrm rot="10800000">
              <a:off x="3619" y="3850"/>
              <a:ext cx="125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9170" name="Group 59"/>
            <p:cNvGrpSpPr>
              <a:grpSpLocks/>
            </p:cNvGrpSpPr>
            <p:nvPr/>
          </p:nvGrpSpPr>
          <p:grpSpPr bwMode="auto">
            <a:xfrm rot="5400000" flipH="1" flipV="1">
              <a:off x="4505" y="2987"/>
              <a:ext cx="112" cy="287"/>
              <a:chOff x="3450" y="2313"/>
              <a:chExt cx="111" cy="216"/>
            </a:xfrm>
          </p:grpSpPr>
          <p:sp>
            <p:nvSpPr>
              <p:cNvPr id="49194" name="Line 6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5" name="Line 6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6" name="Line 6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7" name="Line 6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8" name="Line 6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9" name="Line 6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00" name="Line 6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9171" name="AutoShape 67"/>
            <p:cNvCxnSpPr>
              <a:cxnSpLocks noChangeShapeType="1"/>
              <a:stCxn id="49172" idx="2"/>
              <a:endCxn id="49196" idx="1"/>
            </p:cNvCxnSpPr>
            <p:nvPr/>
          </p:nvCxnSpPr>
          <p:spPr bwMode="auto">
            <a:xfrm flipH="1" flipV="1">
              <a:off x="4705" y="3129"/>
              <a:ext cx="16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9172" name="Oval 68"/>
            <p:cNvSpPr>
              <a:spLocks noChangeArrowheads="1"/>
            </p:cNvSpPr>
            <p:nvPr/>
          </p:nvSpPr>
          <p:spPr bwMode="auto">
            <a:xfrm>
              <a:off x="4872" y="309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3" name="Oval 69"/>
            <p:cNvSpPr>
              <a:spLocks noChangeArrowheads="1"/>
            </p:cNvSpPr>
            <p:nvPr/>
          </p:nvSpPr>
          <p:spPr bwMode="auto">
            <a:xfrm>
              <a:off x="4871" y="381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4" name="Text Box 70"/>
            <p:cNvSpPr txBox="1">
              <a:spLocks noChangeArrowheads="1"/>
            </p:cNvSpPr>
            <p:nvPr/>
          </p:nvSpPr>
          <p:spPr bwMode="auto">
            <a:xfrm>
              <a:off x="4441" y="2839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</a:p>
          </p:txBody>
        </p:sp>
        <p:cxnSp>
          <p:nvCxnSpPr>
            <p:cNvPr id="49175" name="AutoShape 71"/>
            <p:cNvCxnSpPr>
              <a:cxnSpLocks noChangeShapeType="1"/>
              <a:stCxn id="49190" idx="0"/>
              <a:endCxn id="49172" idx="4"/>
            </p:cNvCxnSpPr>
            <p:nvPr/>
          </p:nvCxnSpPr>
          <p:spPr bwMode="auto">
            <a:xfrm flipH="1" flipV="1">
              <a:off x="4914" y="3168"/>
              <a:ext cx="3" cy="16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9176" name="AutoShape 72"/>
            <p:cNvCxnSpPr>
              <a:cxnSpLocks noChangeShapeType="1"/>
              <a:stCxn id="49194" idx="0"/>
              <a:endCxn id="49193" idx="1"/>
            </p:cNvCxnSpPr>
            <p:nvPr/>
          </p:nvCxnSpPr>
          <p:spPr bwMode="auto">
            <a:xfrm flipH="1" flipV="1">
              <a:off x="4101" y="3137"/>
              <a:ext cx="31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9177" name="AutoShape 73"/>
            <p:cNvCxnSpPr>
              <a:cxnSpLocks noChangeShapeType="1"/>
              <a:stCxn id="49173" idx="0"/>
              <a:endCxn id="49190" idx="19"/>
            </p:cNvCxnSpPr>
            <p:nvPr/>
          </p:nvCxnSpPr>
          <p:spPr bwMode="auto">
            <a:xfrm flipV="1">
              <a:off x="4913" y="3618"/>
              <a:ext cx="3" cy="19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9178" name="Oval 74"/>
            <p:cNvSpPr>
              <a:spLocks noChangeArrowheads="1"/>
            </p:cNvSpPr>
            <p:nvPr/>
          </p:nvSpPr>
          <p:spPr bwMode="auto">
            <a:xfrm>
              <a:off x="5318" y="309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9" name="Oval 75"/>
            <p:cNvSpPr>
              <a:spLocks noChangeArrowheads="1"/>
            </p:cNvSpPr>
            <p:nvPr/>
          </p:nvSpPr>
          <p:spPr bwMode="auto">
            <a:xfrm>
              <a:off x="5331" y="381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9180" name="AutoShape 76"/>
            <p:cNvCxnSpPr>
              <a:cxnSpLocks noChangeShapeType="1"/>
              <a:stCxn id="49173" idx="6"/>
              <a:endCxn id="49179" idx="2"/>
            </p:cNvCxnSpPr>
            <p:nvPr/>
          </p:nvCxnSpPr>
          <p:spPr bwMode="auto">
            <a:xfrm>
              <a:off x="4954" y="3850"/>
              <a:ext cx="37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9181" name="AutoShape 77"/>
            <p:cNvCxnSpPr>
              <a:cxnSpLocks noChangeShapeType="1"/>
              <a:stCxn id="49172" idx="6"/>
              <a:endCxn id="49178" idx="2"/>
            </p:cNvCxnSpPr>
            <p:nvPr/>
          </p:nvCxnSpPr>
          <p:spPr bwMode="auto">
            <a:xfrm>
              <a:off x="4955" y="3130"/>
              <a:ext cx="36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9182" name="Oval 78"/>
            <p:cNvSpPr>
              <a:spLocks noChangeArrowheads="1"/>
            </p:cNvSpPr>
            <p:nvPr/>
          </p:nvSpPr>
          <p:spPr bwMode="auto">
            <a:xfrm>
              <a:off x="3536" y="309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3" name="Oval 79"/>
            <p:cNvSpPr>
              <a:spLocks noChangeArrowheads="1"/>
            </p:cNvSpPr>
            <p:nvPr/>
          </p:nvSpPr>
          <p:spPr bwMode="auto">
            <a:xfrm>
              <a:off x="3536" y="381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4" name="Text Box 80"/>
            <p:cNvSpPr txBox="1">
              <a:spLocks noChangeArrowheads="1"/>
            </p:cNvSpPr>
            <p:nvPr/>
          </p:nvSpPr>
          <p:spPr bwMode="auto">
            <a:xfrm>
              <a:off x="3440" y="3205"/>
              <a:ext cx="359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i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9185" name="Text Box 81"/>
            <p:cNvSpPr txBox="1">
              <a:spLocks noChangeArrowheads="1"/>
            </p:cNvSpPr>
            <p:nvPr/>
          </p:nvSpPr>
          <p:spPr bwMode="auto">
            <a:xfrm>
              <a:off x="5140" y="3205"/>
              <a:ext cx="38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o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9186" name="Text Box 82"/>
            <p:cNvSpPr txBox="1">
              <a:spLocks noChangeArrowheads="1"/>
            </p:cNvSpPr>
            <p:nvPr/>
          </p:nvSpPr>
          <p:spPr bwMode="auto">
            <a:xfrm>
              <a:off x="4765" y="2736"/>
              <a:ext cx="664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  <a:r>
                <a:rPr lang="en-US" baseline="30000"/>
                <a:t>nd</a:t>
              </a:r>
              <a:r>
                <a:rPr lang="en-US"/>
                <a:t> Order</a:t>
              </a:r>
            </a:p>
          </p:txBody>
        </p:sp>
        <p:grpSp>
          <p:nvGrpSpPr>
            <p:cNvPr id="49187" name="Group 83"/>
            <p:cNvGrpSpPr>
              <a:grpSpLocks/>
            </p:cNvGrpSpPr>
            <p:nvPr/>
          </p:nvGrpSpPr>
          <p:grpSpPr bwMode="auto">
            <a:xfrm>
              <a:off x="4003" y="2992"/>
              <a:ext cx="97" cy="288"/>
              <a:chOff x="4088" y="1546"/>
              <a:chExt cx="97" cy="288"/>
            </a:xfrm>
          </p:grpSpPr>
          <p:sp>
            <p:nvSpPr>
              <p:cNvPr id="49192" name="Freeform 84"/>
              <p:cNvSpPr>
                <a:spLocks/>
              </p:cNvSpPr>
              <p:nvPr/>
            </p:nvSpPr>
            <p:spPr bwMode="auto">
              <a:xfrm rot="16200000" flipH="1">
                <a:off x="3945" y="1689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3" name="Freeform 85"/>
              <p:cNvSpPr>
                <a:spLocks/>
              </p:cNvSpPr>
              <p:nvPr/>
            </p:nvSpPr>
            <p:spPr bwMode="auto">
              <a:xfrm rot="5400000">
                <a:off x="4041" y="1689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188" name="Text Box 86"/>
            <p:cNvSpPr txBox="1">
              <a:spLocks noChangeArrowheads="1"/>
            </p:cNvSpPr>
            <p:nvPr/>
          </p:nvSpPr>
          <p:spPr bwMode="auto">
            <a:xfrm>
              <a:off x="3928" y="3271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cxnSp>
          <p:nvCxnSpPr>
            <p:cNvPr id="49189" name="AutoShape 87"/>
            <p:cNvCxnSpPr>
              <a:cxnSpLocks noChangeShapeType="1"/>
              <a:stCxn id="49182" idx="6"/>
              <a:endCxn id="49192" idx="1"/>
            </p:cNvCxnSpPr>
            <p:nvPr/>
          </p:nvCxnSpPr>
          <p:spPr bwMode="auto">
            <a:xfrm>
              <a:off x="3619" y="3137"/>
              <a:ext cx="38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9190" name="Freeform 88"/>
            <p:cNvSpPr>
              <a:spLocks/>
            </p:cNvSpPr>
            <p:nvPr/>
          </p:nvSpPr>
          <p:spPr bwMode="auto">
            <a:xfrm>
              <a:off x="4868" y="3330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1" name="Text Box 89"/>
            <p:cNvSpPr txBox="1">
              <a:spLocks noChangeArrowheads="1"/>
            </p:cNvSpPr>
            <p:nvPr/>
          </p:nvSpPr>
          <p:spPr bwMode="auto">
            <a:xfrm>
              <a:off x="4669" y="3321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86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2058F5D-687B-4BA3-9FFA-2CAB0E123EBB}" type="slidenum">
              <a:rPr lang="en-US" smtClean="0"/>
              <a:pPr lvl="1"/>
              <a:t>8</a:t>
            </a:fld>
            <a:endParaRPr 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Capacitors &amp; Inductors</a:t>
            </a:r>
          </a:p>
        </p:txBody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What is the difference between the voltage and current  behaviour of capacitors and inductors?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01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5018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CBBE926-98E5-406C-B463-0AA33DC808AF}" type="slidenum">
              <a:rPr lang="en-US" smtClean="0"/>
              <a:pPr lvl="1"/>
              <a:t>80</a:t>
            </a:fld>
            <a:endParaRPr lang="en-US" smtClean="0"/>
          </a:p>
        </p:txBody>
      </p:sp>
      <p:sp>
        <p:nvSpPr>
          <p:cNvPr id="501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Filters – Band-Pass Filters</a:t>
            </a:r>
          </a:p>
        </p:txBody>
      </p:sp>
      <p:sp>
        <p:nvSpPr>
          <p:cNvPr id="501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899400" cy="8763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Band-pass Filters</a:t>
            </a:r>
            <a:r>
              <a:rPr lang="en-US" sz="2800" smtClean="0"/>
              <a:t>: only allow signals between the </a:t>
            </a:r>
            <a:r>
              <a:rPr lang="en-US" sz="2800" b="1" smtClean="0"/>
              <a:t>passband</a:t>
            </a:r>
            <a:r>
              <a:rPr lang="en-US" sz="2800" smtClean="0"/>
              <a:t> (</a:t>
            </a:r>
            <a:r>
              <a:rPr lang="el-GR" sz="2800" b="1" smtClean="0">
                <a:cs typeface="Times New Roman" pitchFamily="18" charset="0"/>
              </a:rPr>
              <a:t>ω</a:t>
            </a:r>
            <a:r>
              <a:rPr lang="en-US" sz="2800" b="1" baseline="-25000" smtClean="0">
                <a:cs typeface="Times New Roman" pitchFamily="18" charset="0"/>
              </a:rPr>
              <a:t>a  </a:t>
            </a:r>
            <a:r>
              <a:rPr lang="en-US" sz="2800" smtClean="0">
                <a:cs typeface="Times New Roman" pitchFamily="18" charset="0"/>
              </a:rPr>
              <a:t>to</a:t>
            </a:r>
            <a:r>
              <a:rPr lang="en-US" sz="2800" b="1" smtClean="0">
                <a:cs typeface="Times New Roman" pitchFamily="18" charset="0"/>
              </a:rPr>
              <a:t> </a:t>
            </a:r>
            <a:r>
              <a:rPr lang="el-GR" sz="2800" b="1" smtClean="0">
                <a:cs typeface="Times New Roman" pitchFamily="18" charset="0"/>
              </a:rPr>
              <a:t>ω</a:t>
            </a:r>
            <a:r>
              <a:rPr lang="en-US" sz="2800" b="1" baseline="-25000" smtClean="0">
                <a:cs typeface="Times New Roman" pitchFamily="18" charset="0"/>
              </a:rPr>
              <a:t>b</a:t>
            </a:r>
            <a:r>
              <a:rPr lang="en-US" sz="2800" smtClean="0">
                <a:cs typeface="Times New Roman" pitchFamily="18" charset="0"/>
              </a:rPr>
              <a:t>) </a:t>
            </a:r>
            <a:r>
              <a:rPr lang="en-US" sz="2800" smtClean="0"/>
              <a:t>to pass</a:t>
            </a:r>
          </a:p>
        </p:txBody>
      </p:sp>
      <p:graphicFrame>
        <p:nvGraphicFramePr>
          <p:cNvPr id="5017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334000" y="5227638"/>
          <a:ext cx="1600200" cy="369887"/>
        </p:xfrm>
        <a:graphic>
          <a:graphicData uri="http://schemas.openxmlformats.org/presentationml/2006/ole">
            <p:oleObj spid="_x0000_s50178" name="Equation" r:id="rId3" imgW="990360" imgH="228600" progId="Equation.3">
              <p:embed/>
            </p:oleObj>
          </a:graphicData>
        </a:graphic>
      </p:graphicFrame>
      <p:graphicFrame>
        <p:nvGraphicFramePr>
          <p:cNvPr id="50179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2133600" y="4935538"/>
          <a:ext cx="1447800" cy="990600"/>
        </p:xfrm>
        <a:graphic>
          <a:graphicData uri="http://schemas.openxmlformats.org/presentationml/2006/ole">
            <p:oleObj spid="_x0000_s50179" name="Equation" r:id="rId4" imgW="1002960" imgH="685800" progId="Equation.3">
              <p:embed/>
            </p:oleObj>
          </a:graphicData>
        </a:graphic>
      </p:graphicFrame>
      <p:sp>
        <p:nvSpPr>
          <p:cNvPr id="50186" name="Text Box 6"/>
          <p:cNvSpPr txBox="1">
            <a:spLocks noChangeArrowheads="1"/>
          </p:cNvSpPr>
          <p:nvPr/>
        </p:nvSpPr>
        <p:spPr bwMode="auto">
          <a:xfrm>
            <a:off x="4038600" y="4994275"/>
            <a:ext cx="974725" cy="835025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endParaRPr lang="en-US" sz="1400">
              <a:solidFill>
                <a:schemeClr val="bg2"/>
              </a:solidFill>
            </a:endParaRPr>
          </a:p>
          <a:p>
            <a:r>
              <a:rPr lang="en-US" sz="2000">
                <a:solidFill>
                  <a:schemeClr val="bg2"/>
                </a:solidFill>
              </a:rPr>
              <a:t>H</a:t>
            </a:r>
            <a:r>
              <a:rPr lang="en-US" sz="2000" baseline="-25000">
                <a:solidFill>
                  <a:schemeClr val="bg2"/>
                </a:solidFill>
              </a:rPr>
              <a:t>B</a:t>
            </a:r>
            <a:r>
              <a:rPr lang="en-US" sz="2000">
                <a:solidFill>
                  <a:schemeClr val="bg2"/>
                </a:solidFill>
              </a:rPr>
              <a:t>(j</a:t>
            </a:r>
            <a:r>
              <a:rPr lang="el-GR" sz="2000">
                <a:solidFill>
                  <a:schemeClr val="bg2"/>
                </a:solidFill>
                <a:cs typeface="Times New Roman" pitchFamily="18" charset="0"/>
              </a:rPr>
              <a:t>ω</a:t>
            </a:r>
            <a:r>
              <a:rPr lang="en-US" sz="2000">
                <a:solidFill>
                  <a:schemeClr val="bg2"/>
                </a:solidFill>
                <a:cs typeface="Times New Roman" pitchFamily="18" charset="0"/>
              </a:rPr>
              <a:t>)</a:t>
            </a:r>
          </a:p>
          <a:p>
            <a:endParaRPr lang="el-GR" sz="140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50187" name="Line 7"/>
          <p:cNvSpPr>
            <a:spLocks noChangeShapeType="1"/>
          </p:cNvSpPr>
          <p:nvPr/>
        </p:nvSpPr>
        <p:spPr bwMode="auto">
          <a:xfrm>
            <a:off x="3657600" y="5383213"/>
            <a:ext cx="3810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0188" name="Line 8"/>
          <p:cNvSpPr>
            <a:spLocks noChangeShapeType="1"/>
          </p:cNvSpPr>
          <p:nvPr/>
        </p:nvSpPr>
        <p:spPr bwMode="auto">
          <a:xfrm>
            <a:off x="5029200" y="5383213"/>
            <a:ext cx="277813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50189" name="Group 9"/>
          <p:cNvGrpSpPr>
            <a:grpSpLocks/>
          </p:cNvGrpSpPr>
          <p:nvPr/>
        </p:nvGrpSpPr>
        <p:grpSpPr bwMode="auto">
          <a:xfrm>
            <a:off x="533400" y="2590800"/>
            <a:ext cx="3581400" cy="1879600"/>
            <a:chOff x="340" y="1568"/>
            <a:chExt cx="2256" cy="1184"/>
          </a:xfrm>
        </p:grpSpPr>
        <p:grpSp>
          <p:nvGrpSpPr>
            <p:cNvPr id="50224" name="Group 10"/>
            <p:cNvGrpSpPr>
              <a:grpSpLocks/>
            </p:cNvGrpSpPr>
            <p:nvPr/>
          </p:nvGrpSpPr>
          <p:grpSpPr bwMode="auto">
            <a:xfrm>
              <a:off x="340" y="1568"/>
              <a:ext cx="2256" cy="1184"/>
              <a:chOff x="432" y="2736"/>
              <a:chExt cx="2256" cy="1184"/>
            </a:xfrm>
          </p:grpSpPr>
          <p:graphicFrame>
            <p:nvGraphicFramePr>
              <p:cNvPr id="50180" name="Object 11"/>
              <p:cNvGraphicFramePr>
                <a:graphicFrameLocks noChangeAspect="1"/>
              </p:cNvGraphicFramePr>
              <p:nvPr/>
            </p:nvGraphicFramePr>
            <p:xfrm>
              <a:off x="432" y="2736"/>
              <a:ext cx="2256" cy="1184"/>
            </p:xfrm>
            <a:graphic>
              <a:graphicData uri="http://schemas.openxmlformats.org/presentationml/2006/ole">
                <p:oleObj spid="_x0000_s50180" name="Chart" r:id="rId5" imgW="5314950" imgH="1638376" progId="Excel.Chart.8">
                  <p:embed/>
                </p:oleObj>
              </a:graphicData>
            </a:graphic>
          </p:graphicFrame>
          <p:sp>
            <p:nvSpPr>
              <p:cNvPr id="50240" name="Text Box 12"/>
              <p:cNvSpPr txBox="1">
                <a:spLocks noChangeArrowheads="1"/>
              </p:cNvSpPr>
              <p:nvPr/>
            </p:nvSpPr>
            <p:spPr bwMode="auto">
              <a:xfrm>
                <a:off x="528" y="2833"/>
                <a:ext cx="724" cy="239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/>
                  <a:t>Band-pass</a:t>
                </a:r>
              </a:p>
            </p:txBody>
          </p:sp>
        </p:grpSp>
        <p:grpSp>
          <p:nvGrpSpPr>
            <p:cNvPr id="50225" name="Group 13"/>
            <p:cNvGrpSpPr>
              <a:grpSpLocks/>
            </p:cNvGrpSpPr>
            <p:nvPr/>
          </p:nvGrpSpPr>
          <p:grpSpPr bwMode="auto">
            <a:xfrm>
              <a:off x="576" y="2374"/>
              <a:ext cx="269" cy="263"/>
              <a:chOff x="682" y="2448"/>
              <a:chExt cx="269" cy="263"/>
            </a:xfrm>
          </p:grpSpPr>
          <p:sp>
            <p:nvSpPr>
              <p:cNvPr id="50238" name="Line 14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9" name="Text Box 15"/>
              <p:cNvSpPr txBox="1">
                <a:spLocks noChangeArrowheads="1"/>
              </p:cNvSpPr>
              <p:nvPr/>
            </p:nvSpPr>
            <p:spPr bwMode="auto">
              <a:xfrm>
                <a:off x="682" y="2480"/>
                <a:ext cx="26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1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  <p:grpSp>
          <p:nvGrpSpPr>
            <p:cNvPr id="50226" name="Group 16"/>
            <p:cNvGrpSpPr>
              <a:grpSpLocks/>
            </p:cNvGrpSpPr>
            <p:nvPr/>
          </p:nvGrpSpPr>
          <p:grpSpPr bwMode="auto">
            <a:xfrm>
              <a:off x="1158" y="2377"/>
              <a:ext cx="269" cy="263"/>
              <a:chOff x="682" y="2448"/>
              <a:chExt cx="269" cy="263"/>
            </a:xfrm>
          </p:grpSpPr>
          <p:sp>
            <p:nvSpPr>
              <p:cNvPr id="50236" name="Line 17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7" name="Text Box 18"/>
              <p:cNvSpPr txBox="1">
                <a:spLocks noChangeArrowheads="1"/>
              </p:cNvSpPr>
              <p:nvPr/>
            </p:nvSpPr>
            <p:spPr bwMode="auto">
              <a:xfrm>
                <a:off x="682" y="2480"/>
                <a:ext cx="26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a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  <p:grpSp>
          <p:nvGrpSpPr>
            <p:cNvPr id="50227" name="Group 19"/>
            <p:cNvGrpSpPr>
              <a:grpSpLocks/>
            </p:cNvGrpSpPr>
            <p:nvPr/>
          </p:nvGrpSpPr>
          <p:grpSpPr bwMode="auto">
            <a:xfrm>
              <a:off x="1376" y="2380"/>
              <a:ext cx="269" cy="263"/>
              <a:chOff x="682" y="2448"/>
              <a:chExt cx="269" cy="263"/>
            </a:xfrm>
          </p:grpSpPr>
          <p:sp>
            <p:nvSpPr>
              <p:cNvPr id="50234" name="Line 20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5" name="Text Box 21"/>
              <p:cNvSpPr txBox="1">
                <a:spLocks noChangeArrowheads="1"/>
              </p:cNvSpPr>
              <p:nvPr/>
            </p:nvSpPr>
            <p:spPr bwMode="auto">
              <a:xfrm>
                <a:off x="682" y="2480"/>
                <a:ext cx="26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2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  <p:grpSp>
          <p:nvGrpSpPr>
            <p:cNvPr id="50228" name="Group 22"/>
            <p:cNvGrpSpPr>
              <a:grpSpLocks/>
            </p:cNvGrpSpPr>
            <p:nvPr/>
          </p:nvGrpSpPr>
          <p:grpSpPr bwMode="auto">
            <a:xfrm>
              <a:off x="2131" y="2374"/>
              <a:ext cx="269" cy="263"/>
              <a:chOff x="682" y="2448"/>
              <a:chExt cx="269" cy="263"/>
            </a:xfrm>
          </p:grpSpPr>
          <p:sp>
            <p:nvSpPr>
              <p:cNvPr id="50232" name="Line 23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3" name="Text Box 24"/>
              <p:cNvSpPr txBox="1">
                <a:spLocks noChangeArrowheads="1"/>
              </p:cNvSpPr>
              <p:nvPr/>
            </p:nvSpPr>
            <p:spPr bwMode="auto">
              <a:xfrm>
                <a:off x="682" y="2480"/>
                <a:ext cx="26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3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  <p:grpSp>
          <p:nvGrpSpPr>
            <p:cNvPr id="50229" name="Group 25"/>
            <p:cNvGrpSpPr>
              <a:grpSpLocks/>
            </p:cNvGrpSpPr>
            <p:nvPr/>
          </p:nvGrpSpPr>
          <p:grpSpPr bwMode="auto">
            <a:xfrm>
              <a:off x="1570" y="2383"/>
              <a:ext cx="274" cy="263"/>
              <a:chOff x="680" y="2448"/>
              <a:chExt cx="274" cy="263"/>
            </a:xfrm>
          </p:grpSpPr>
          <p:sp>
            <p:nvSpPr>
              <p:cNvPr id="50230" name="Line 26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1" name="Text Box 27"/>
              <p:cNvSpPr txBox="1">
                <a:spLocks noChangeArrowheads="1"/>
              </p:cNvSpPr>
              <p:nvPr/>
            </p:nvSpPr>
            <p:spPr bwMode="auto">
              <a:xfrm>
                <a:off x="680" y="2480"/>
                <a:ext cx="27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b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</p:grpSp>
      <p:grpSp>
        <p:nvGrpSpPr>
          <p:cNvPr id="50190" name="Group 28"/>
          <p:cNvGrpSpPr>
            <a:grpSpLocks/>
          </p:cNvGrpSpPr>
          <p:nvPr/>
        </p:nvGrpSpPr>
        <p:grpSpPr bwMode="auto">
          <a:xfrm>
            <a:off x="4724400" y="2466975"/>
            <a:ext cx="3673475" cy="1895475"/>
            <a:chOff x="2976" y="1554"/>
            <a:chExt cx="2314" cy="1194"/>
          </a:xfrm>
        </p:grpSpPr>
        <p:sp>
          <p:nvSpPr>
            <p:cNvPr id="50191" name="Rectangle 29"/>
            <p:cNvSpPr>
              <a:spLocks noChangeArrowheads="1"/>
            </p:cNvSpPr>
            <p:nvPr/>
          </p:nvSpPr>
          <p:spPr bwMode="auto">
            <a:xfrm>
              <a:off x="2976" y="1626"/>
              <a:ext cx="2314" cy="1122"/>
            </a:xfrm>
            <a:prstGeom prst="rect">
              <a:avLst/>
            </a:prstGeom>
            <a:solidFill>
              <a:srgbClr val="003300">
                <a:alpha val="2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0192" name="AutoShape 30"/>
            <p:cNvCxnSpPr>
              <a:cxnSpLocks noChangeShapeType="1"/>
              <a:stCxn id="50208" idx="2"/>
              <a:endCxn id="50199" idx="6"/>
            </p:cNvCxnSpPr>
            <p:nvPr/>
          </p:nvCxnSpPr>
          <p:spPr bwMode="auto">
            <a:xfrm flipH="1" flipV="1">
              <a:off x="3299" y="2610"/>
              <a:ext cx="1079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0193" name="AutoShape 31"/>
            <p:cNvCxnSpPr>
              <a:cxnSpLocks noChangeShapeType="1"/>
              <a:stCxn id="50215" idx="1"/>
              <a:endCxn id="50198" idx="6"/>
            </p:cNvCxnSpPr>
            <p:nvPr/>
          </p:nvCxnSpPr>
          <p:spPr bwMode="auto">
            <a:xfrm flipH="1">
              <a:off x="3299" y="1903"/>
              <a:ext cx="348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0194" name="Oval 32"/>
            <p:cNvSpPr>
              <a:spLocks noChangeArrowheads="1"/>
            </p:cNvSpPr>
            <p:nvPr/>
          </p:nvSpPr>
          <p:spPr bwMode="auto">
            <a:xfrm>
              <a:off x="4845" y="186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5" name="Oval 33"/>
            <p:cNvSpPr>
              <a:spLocks noChangeArrowheads="1"/>
            </p:cNvSpPr>
            <p:nvPr/>
          </p:nvSpPr>
          <p:spPr bwMode="auto">
            <a:xfrm>
              <a:off x="4858" y="257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0196" name="AutoShape 34"/>
            <p:cNvCxnSpPr>
              <a:cxnSpLocks noChangeShapeType="1"/>
              <a:stCxn id="50208" idx="6"/>
              <a:endCxn id="50195" idx="2"/>
            </p:cNvCxnSpPr>
            <p:nvPr/>
          </p:nvCxnSpPr>
          <p:spPr bwMode="auto">
            <a:xfrm flipV="1">
              <a:off x="4461" y="2610"/>
              <a:ext cx="397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0197" name="AutoShape 35"/>
            <p:cNvCxnSpPr>
              <a:cxnSpLocks noChangeShapeType="1"/>
              <a:stCxn id="50207" idx="6"/>
              <a:endCxn id="50194" idx="2"/>
            </p:cNvCxnSpPr>
            <p:nvPr/>
          </p:nvCxnSpPr>
          <p:spPr bwMode="auto">
            <a:xfrm>
              <a:off x="4450" y="1904"/>
              <a:ext cx="39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0198" name="Oval 36"/>
            <p:cNvSpPr>
              <a:spLocks noChangeArrowheads="1"/>
            </p:cNvSpPr>
            <p:nvPr/>
          </p:nvSpPr>
          <p:spPr bwMode="auto">
            <a:xfrm>
              <a:off x="3216" y="186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9" name="Oval 37"/>
            <p:cNvSpPr>
              <a:spLocks noChangeArrowheads="1"/>
            </p:cNvSpPr>
            <p:nvPr/>
          </p:nvSpPr>
          <p:spPr bwMode="auto">
            <a:xfrm>
              <a:off x="3216" y="257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0" name="Text Box 38"/>
            <p:cNvSpPr txBox="1">
              <a:spLocks noChangeArrowheads="1"/>
            </p:cNvSpPr>
            <p:nvPr/>
          </p:nvSpPr>
          <p:spPr bwMode="auto">
            <a:xfrm>
              <a:off x="3120" y="1972"/>
              <a:ext cx="359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i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50201" name="Text Box 39"/>
            <p:cNvSpPr txBox="1">
              <a:spLocks noChangeArrowheads="1"/>
            </p:cNvSpPr>
            <p:nvPr/>
          </p:nvSpPr>
          <p:spPr bwMode="auto">
            <a:xfrm>
              <a:off x="4667" y="1972"/>
              <a:ext cx="38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o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50202" name="Text Box 40"/>
            <p:cNvSpPr txBox="1">
              <a:spLocks noChangeArrowheads="1"/>
            </p:cNvSpPr>
            <p:nvPr/>
          </p:nvSpPr>
          <p:spPr bwMode="auto">
            <a:xfrm>
              <a:off x="4545" y="1554"/>
              <a:ext cx="664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  <a:r>
                <a:rPr lang="en-US" baseline="30000"/>
                <a:t>nd</a:t>
              </a:r>
              <a:r>
                <a:rPr lang="en-US"/>
                <a:t> Order</a:t>
              </a:r>
            </a:p>
          </p:txBody>
        </p:sp>
        <p:sp>
          <p:nvSpPr>
            <p:cNvPr id="50203" name="Text Box 41"/>
            <p:cNvSpPr txBox="1">
              <a:spLocks noChangeArrowheads="1"/>
            </p:cNvSpPr>
            <p:nvPr/>
          </p:nvSpPr>
          <p:spPr bwMode="auto">
            <a:xfrm>
              <a:off x="4410" y="2133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</a:p>
          </p:txBody>
        </p:sp>
        <p:cxnSp>
          <p:nvCxnSpPr>
            <p:cNvPr id="50204" name="AutoShape 42"/>
            <p:cNvCxnSpPr>
              <a:cxnSpLocks noChangeShapeType="1"/>
              <a:stCxn id="50207" idx="4"/>
              <a:endCxn id="50217" idx="0"/>
            </p:cNvCxnSpPr>
            <p:nvPr/>
          </p:nvCxnSpPr>
          <p:spPr bwMode="auto">
            <a:xfrm>
              <a:off x="4409" y="1942"/>
              <a:ext cx="2" cy="23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0205" name="AutoShape 43"/>
            <p:cNvCxnSpPr>
              <a:cxnSpLocks noChangeShapeType="1"/>
              <a:stCxn id="50208" idx="0"/>
              <a:endCxn id="50219" idx="1"/>
            </p:cNvCxnSpPr>
            <p:nvPr/>
          </p:nvCxnSpPr>
          <p:spPr bwMode="auto">
            <a:xfrm flipV="1">
              <a:off x="4420" y="2388"/>
              <a:ext cx="0" cy="1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0206" name="Group 44"/>
            <p:cNvGrpSpPr>
              <a:grpSpLocks/>
            </p:cNvGrpSpPr>
            <p:nvPr/>
          </p:nvGrpSpPr>
          <p:grpSpPr bwMode="auto">
            <a:xfrm>
              <a:off x="4363" y="2172"/>
              <a:ext cx="111" cy="216"/>
              <a:chOff x="1670" y="2765"/>
              <a:chExt cx="111" cy="216"/>
            </a:xfrm>
          </p:grpSpPr>
          <p:sp>
            <p:nvSpPr>
              <p:cNvPr id="50217" name="Line 4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8" name="Line 4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9" name="Line 4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20" name="Line 4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21" name="Line 4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22" name="Line 5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23" name="Line 5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207" name="Oval 52"/>
            <p:cNvSpPr>
              <a:spLocks noChangeArrowheads="1"/>
            </p:cNvSpPr>
            <p:nvPr/>
          </p:nvSpPr>
          <p:spPr bwMode="auto">
            <a:xfrm>
              <a:off x="4367" y="186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8" name="Oval 53"/>
            <p:cNvSpPr>
              <a:spLocks noChangeArrowheads="1"/>
            </p:cNvSpPr>
            <p:nvPr/>
          </p:nvSpPr>
          <p:spPr bwMode="auto">
            <a:xfrm>
              <a:off x="4378" y="25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0209" name="Group 54"/>
            <p:cNvGrpSpPr>
              <a:grpSpLocks/>
            </p:cNvGrpSpPr>
            <p:nvPr/>
          </p:nvGrpSpPr>
          <p:grpSpPr bwMode="auto">
            <a:xfrm>
              <a:off x="3647" y="1758"/>
              <a:ext cx="97" cy="288"/>
              <a:chOff x="4088" y="1546"/>
              <a:chExt cx="97" cy="288"/>
            </a:xfrm>
          </p:grpSpPr>
          <p:sp>
            <p:nvSpPr>
              <p:cNvPr id="50215" name="Freeform 55"/>
              <p:cNvSpPr>
                <a:spLocks/>
              </p:cNvSpPr>
              <p:nvPr/>
            </p:nvSpPr>
            <p:spPr bwMode="auto">
              <a:xfrm rot="16200000" flipH="1">
                <a:off x="3945" y="1689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6" name="Freeform 56"/>
              <p:cNvSpPr>
                <a:spLocks/>
              </p:cNvSpPr>
              <p:nvPr/>
            </p:nvSpPr>
            <p:spPr bwMode="auto">
              <a:xfrm rot="5400000">
                <a:off x="4041" y="1689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210" name="Text Box 57"/>
            <p:cNvSpPr txBox="1">
              <a:spLocks noChangeArrowheads="1"/>
            </p:cNvSpPr>
            <p:nvPr/>
          </p:nvSpPr>
          <p:spPr bwMode="auto">
            <a:xfrm>
              <a:off x="3572" y="2037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cxnSp>
          <p:nvCxnSpPr>
            <p:cNvPr id="50211" name="AutoShape 58"/>
            <p:cNvCxnSpPr>
              <a:cxnSpLocks noChangeShapeType="1"/>
              <a:stCxn id="50207" idx="2"/>
              <a:endCxn id="50212" idx="0"/>
            </p:cNvCxnSpPr>
            <p:nvPr/>
          </p:nvCxnSpPr>
          <p:spPr bwMode="auto">
            <a:xfrm flipH="1" flipV="1">
              <a:off x="4224" y="1902"/>
              <a:ext cx="14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0212" name="Freeform 59"/>
            <p:cNvSpPr>
              <a:spLocks/>
            </p:cNvSpPr>
            <p:nvPr/>
          </p:nvSpPr>
          <p:spPr bwMode="auto">
            <a:xfrm rot="5400000">
              <a:off x="4032" y="1758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13" name="Text Box 60"/>
            <p:cNvSpPr txBox="1">
              <a:spLocks noChangeArrowheads="1"/>
            </p:cNvSpPr>
            <p:nvPr/>
          </p:nvSpPr>
          <p:spPr bwMode="auto">
            <a:xfrm>
              <a:off x="3977" y="1929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cxnSp>
          <p:nvCxnSpPr>
            <p:cNvPr id="50214" name="AutoShape 61"/>
            <p:cNvCxnSpPr>
              <a:cxnSpLocks noChangeShapeType="1"/>
              <a:stCxn id="50216" idx="1"/>
              <a:endCxn id="50212" idx="19"/>
            </p:cNvCxnSpPr>
            <p:nvPr/>
          </p:nvCxnSpPr>
          <p:spPr bwMode="auto">
            <a:xfrm flipV="1">
              <a:off x="3745" y="1902"/>
              <a:ext cx="19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120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5120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01D93AC-0156-48E4-9C9D-C5F285FEBF99}" type="slidenum">
              <a:rPr lang="en-US" smtClean="0"/>
              <a:pPr lvl="1"/>
              <a:t>81</a:t>
            </a:fld>
            <a:endParaRPr lang="en-US" smtClean="0"/>
          </a:p>
        </p:txBody>
      </p:sp>
      <p:sp>
        <p:nvSpPr>
          <p:cNvPr id="512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Filters – Band-Stop Filters</a:t>
            </a:r>
          </a:p>
        </p:txBody>
      </p:sp>
      <p:sp>
        <p:nvSpPr>
          <p:cNvPr id="512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899400" cy="8763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Band-stop Filters</a:t>
            </a:r>
            <a:r>
              <a:rPr lang="en-US" sz="2800" smtClean="0"/>
              <a:t>: allow signals except those between the </a:t>
            </a:r>
            <a:r>
              <a:rPr lang="en-US" sz="2800" b="1" smtClean="0"/>
              <a:t>stopband</a:t>
            </a:r>
            <a:r>
              <a:rPr lang="en-US" sz="2800" smtClean="0"/>
              <a:t> (</a:t>
            </a:r>
            <a:r>
              <a:rPr lang="el-GR" sz="2800" b="1" smtClean="0">
                <a:cs typeface="Times New Roman" pitchFamily="18" charset="0"/>
              </a:rPr>
              <a:t>ω</a:t>
            </a:r>
            <a:r>
              <a:rPr lang="en-US" sz="2800" b="1" baseline="-25000" smtClean="0">
                <a:cs typeface="Times New Roman" pitchFamily="18" charset="0"/>
              </a:rPr>
              <a:t>a  </a:t>
            </a:r>
            <a:r>
              <a:rPr lang="en-US" sz="2800" smtClean="0">
                <a:cs typeface="Times New Roman" pitchFamily="18" charset="0"/>
              </a:rPr>
              <a:t>to</a:t>
            </a:r>
            <a:r>
              <a:rPr lang="en-US" sz="2800" b="1" smtClean="0">
                <a:cs typeface="Times New Roman" pitchFamily="18" charset="0"/>
              </a:rPr>
              <a:t> </a:t>
            </a:r>
            <a:r>
              <a:rPr lang="el-GR" sz="2800" b="1" smtClean="0">
                <a:cs typeface="Times New Roman" pitchFamily="18" charset="0"/>
              </a:rPr>
              <a:t>ω</a:t>
            </a:r>
            <a:r>
              <a:rPr lang="en-US" sz="2800" b="1" baseline="-25000" smtClean="0">
                <a:cs typeface="Times New Roman" pitchFamily="18" charset="0"/>
              </a:rPr>
              <a:t>b</a:t>
            </a:r>
            <a:r>
              <a:rPr lang="en-US" sz="2800" smtClean="0">
                <a:cs typeface="Times New Roman" pitchFamily="18" charset="0"/>
              </a:rPr>
              <a:t>) </a:t>
            </a:r>
            <a:r>
              <a:rPr lang="en-US" sz="2800" smtClean="0"/>
              <a:t>to pass</a:t>
            </a:r>
          </a:p>
        </p:txBody>
      </p:sp>
      <p:graphicFrame>
        <p:nvGraphicFramePr>
          <p:cNvPr id="5120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522913" y="5094288"/>
          <a:ext cx="1541462" cy="693737"/>
        </p:xfrm>
        <a:graphic>
          <a:graphicData uri="http://schemas.openxmlformats.org/presentationml/2006/ole">
            <p:oleObj spid="_x0000_s51202" name="Equation" r:id="rId3" imgW="1015920" imgH="457200" progId="Equation.3">
              <p:embed/>
            </p:oleObj>
          </a:graphicData>
        </a:graphic>
      </p:graphicFrame>
      <p:graphicFrame>
        <p:nvGraphicFramePr>
          <p:cNvPr id="51203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2133600" y="4935538"/>
          <a:ext cx="1447800" cy="990600"/>
        </p:xfrm>
        <a:graphic>
          <a:graphicData uri="http://schemas.openxmlformats.org/presentationml/2006/ole">
            <p:oleObj spid="_x0000_s51203" name="Equation" r:id="rId4" imgW="1002960" imgH="685800" progId="Equation.3">
              <p:embed/>
            </p:oleObj>
          </a:graphicData>
        </a:graphic>
      </p:graphicFrame>
      <p:sp>
        <p:nvSpPr>
          <p:cNvPr id="51210" name="Text Box 6"/>
          <p:cNvSpPr txBox="1">
            <a:spLocks noChangeArrowheads="1"/>
          </p:cNvSpPr>
          <p:nvPr/>
        </p:nvSpPr>
        <p:spPr bwMode="auto">
          <a:xfrm>
            <a:off x="4038600" y="4994275"/>
            <a:ext cx="974725" cy="835025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endParaRPr lang="en-US" sz="1400">
              <a:solidFill>
                <a:schemeClr val="bg2"/>
              </a:solidFill>
            </a:endParaRPr>
          </a:p>
          <a:p>
            <a:r>
              <a:rPr lang="en-US" sz="2000">
                <a:solidFill>
                  <a:schemeClr val="bg2"/>
                </a:solidFill>
              </a:rPr>
              <a:t>H</a:t>
            </a:r>
            <a:r>
              <a:rPr lang="en-US" sz="2000" baseline="-25000">
                <a:solidFill>
                  <a:schemeClr val="bg2"/>
                </a:solidFill>
              </a:rPr>
              <a:t>N</a:t>
            </a:r>
            <a:r>
              <a:rPr lang="en-US" sz="2000">
                <a:solidFill>
                  <a:schemeClr val="bg2"/>
                </a:solidFill>
              </a:rPr>
              <a:t>(j</a:t>
            </a:r>
            <a:r>
              <a:rPr lang="el-GR" sz="2000">
                <a:solidFill>
                  <a:schemeClr val="bg2"/>
                </a:solidFill>
                <a:cs typeface="Times New Roman" pitchFamily="18" charset="0"/>
              </a:rPr>
              <a:t>ω</a:t>
            </a:r>
            <a:r>
              <a:rPr lang="en-US" sz="2000">
                <a:solidFill>
                  <a:schemeClr val="bg2"/>
                </a:solidFill>
                <a:cs typeface="Times New Roman" pitchFamily="18" charset="0"/>
              </a:rPr>
              <a:t>)</a:t>
            </a:r>
          </a:p>
          <a:p>
            <a:endParaRPr lang="el-GR" sz="140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51211" name="Line 7"/>
          <p:cNvSpPr>
            <a:spLocks noChangeShapeType="1"/>
          </p:cNvSpPr>
          <p:nvPr/>
        </p:nvSpPr>
        <p:spPr bwMode="auto">
          <a:xfrm>
            <a:off x="3657600" y="5383213"/>
            <a:ext cx="3810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212" name="Line 8"/>
          <p:cNvSpPr>
            <a:spLocks noChangeShapeType="1"/>
          </p:cNvSpPr>
          <p:nvPr/>
        </p:nvSpPr>
        <p:spPr bwMode="auto">
          <a:xfrm>
            <a:off x="5029200" y="5383213"/>
            <a:ext cx="277813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51213" name="Group 9"/>
          <p:cNvGrpSpPr>
            <a:grpSpLocks/>
          </p:cNvGrpSpPr>
          <p:nvPr/>
        </p:nvGrpSpPr>
        <p:grpSpPr bwMode="auto">
          <a:xfrm>
            <a:off x="4724400" y="2466975"/>
            <a:ext cx="3673475" cy="1895475"/>
            <a:chOff x="2976" y="1554"/>
            <a:chExt cx="2314" cy="1194"/>
          </a:xfrm>
        </p:grpSpPr>
        <p:sp>
          <p:nvSpPr>
            <p:cNvPr id="51232" name="Rectangle 10"/>
            <p:cNvSpPr>
              <a:spLocks noChangeArrowheads="1"/>
            </p:cNvSpPr>
            <p:nvPr/>
          </p:nvSpPr>
          <p:spPr bwMode="auto">
            <a:xfrm>
              <a:off x="2976" y="1626"/>
              <a:ext cx="2314" cy="1122"/>
            </a:xfrm>
            <a:prstGeom prst="rect">
              <a:avLst/>
            </a:prstGeom>
            <a:solidFill>
              <a:srgbClr val="003300">
                <a:alpha val="2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1233" name="AutoShape 11"/>
            <p:cNvCxnSpPr>
              <a:cxnSpLocks noChangeShapeType="1"/>
              <a:stCxn id="51248" idx="2"/>
              <a:endCxn id="51239" idx="6"/>
            </p:cNvCxnSpPr>
            <p:nvPr/>
          </p:nvCxnSpPr>
          <p:spPr bwMode="auto">
            <a:xfrm flipH="1" flipV="1">
              <a:off x="3299" y="2610"/>
              <a:ext cx="1079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1234" name="Oval 12"/>
            <p:cNvSpPr>
              <a:spLocks noChangeArrowheads="1"/>
            </p:cNvSpPr>
            <p:nvPr/>
          </p:nvSpPr>
          <p:spPr bwMode="auto">
            <a:xfrm>
              <a:off x="4845" y="186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5" name="Oval 13"/>
            <p:cNvSpPr>
              <a:spLocks noChangeArrowheads="1"/>
            </p:cNvSpPr>
            <p:nvPr/>
          </p:nvSpPr>
          <p:spPr bwMode="auto">
            <a:xfrm>
              <a:off x="4858" y="257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1236" name="AutoShape 14"/>
            <p:cNvCxnSpPr>
              <a:cxnSpLocks noChangeShapeType="1"/>
              <a:stCxn id="51248" idx="6"/>
              <a:endCxn id="51235" idx="2"/>
            </p:cNvCxnSpPr>
            <p:nvPr/>
          </p:nvCxnSpPr>
          <p:spPr bwMode="auto">
            <a:xfrm flipV="1">
              <a:off x="4461" y="2610"/>
              <a:ext cx="397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1237" name="AutoShape 15"/>
            <p:cNvCxnSpPr>
              <a:cxnSpLocks noChangeShapeType="1"/>
              <a:stCxn id="51247" idx="6"/>
              <a:endCxn id="51234" idx="2"/>
            </p:cNvCxnSpPr>
            <p:nvPr/>
          </p:nvCxnSpPr>
          <p:spPr bwMode="auto">
            <a:xfrm>
              <a:off x="4450" y="1904"/>
              <a:ext cx="39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1238" name="Oval 16"/>
            <p:cNvSpPr>
              <a:spLocks noChangeArrowheads="1"/>
            </p:cNvSpPr>
            <p:nvPr/>
          </p:nvSpPr>
          <p:spPr bwMode="auto">
            <a:xfrm>
              <a:off x="3216" y="186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9" name="Oval 17"/>
            <p:cNvSpPr>
              <a:spLocks noChangeArrowheads="1"/>
            </p:cNvSpPr>
            <p:nvPr/>
          </p:nvSpPr>
          <p:spPr bwMode="auto">
            <a:xfrm>
              <a:off x="3216" y="257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40" name="Text Box 18"/>
            <p:cNvSpPr txBox="1">
              <a:spLocks noChangeArrowheads="1"/>
            </p:cNvSpPr>
            <p:nvPr/>
          </p:nvSpPr>
          <p:spPr bwMode="auto">
            <a:xfrm>
              <a:off x="3120" y="1972"/>
              <a:ext cx="359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i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51241" name="Text Box 19"/>
            <p:cNvSpPr txBox="1">
              <a:spLocks noChangeArrowheads="1"/>
            </p:cNvSpPr>
            <p:nvPr/>
          </p:nvSpPr>
          <p:spPr bwMode="auto">
            <a:xfrm>
              <a:off x="4667" y="1972"/>
              <a:ext cx="38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o</a:t>
              </a:r>
              <a:r>
                <a:rPr lang="en-US" b="1"/>
                <a:t>(t)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51242" name="Text Box 20"/>
            <p:cNvSpPr txBox="1">
              <a:spLocks noChangeArrowheads="1"/>
            </p:cNvSpPr>
            <p:nvPr/>
          </p:nvSpPr>
          <p:spPr bwMode="auto">
            <a:xfrm>
              <a:off x="4545" y="1554"/>
              <a:ext cx="664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  <a:r>
                <a:rPr lang="en-US" baseline="30000"/>
                <a:t>nd</a:t>
              </a:r>
              <a:r>
                <a:rPr lang="en-US"/>
                <a:t> Order</a:t>
              </a:r>
            </a:p>
          </p:txBody>
        </p:sp>
        <p:sp>
          <p:nvSpPr>
            <p:cNvPr id="51243" name="Text Box 21"/>
            <p:cNvSpPr txBox="1">
              <a:spLocks noChangeArrowheads="1"/>
            </p:cNvSpPr>
            <p:nvPr/>
          </p:nvSpPr>
          <p:spPr bwMode="auto">
            <a:xfrm>
              <a:off x="4410" y="2133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</a:p>
          </p:txBody>
        </p:sp>
        <p:cxnSp>
          <p:nvCxnSpPr>
            <p:cNvPr id="51244" name="AutoShape 22"/>
            <p:cNvCxnSpPr>
              <a:cxnSpLocks noChangeShapeType="1"/>
              <a:stCxn id="51247" idx="4"/>
              <a:endCxn id="51263" idx="0"/>
            </p:cNvCxnSpPr>
            <p:nvPr/>
          </p:nvCxnSpPr>
          <p:spPr bwMode="auto">
            <a:xfrm>
              <a:off x="4409" y="1942"/>
              <a:ext cx="2" cy="23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1245" name="AutoShape 23"/>
            <p:cNvCxnSpPr>
              <a:cxnSpLocks noChangeShapeType="1"/>
              <a:stCxn id="51248" idx="0"/>
              <a:endCxn id="51265" idx="1"/>
            </p:cNvCxnSpPr>
            <p:nvPr/>
          </p:nvCxnSpPr>
          <p:spPr bwMode="auto">
            <a:xfrm flipV="1">
              <a:off x="4420" y="2388"/>
              <a:ext cx="0" cy="1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1246" name="Group 24"/>
            <p:cNvGrpSpPr>
              <a:grpSpLocks/>
            </p:cNvGrpSpPr>
            <p:nvPr/>
          </p:nvGrpSpPr>
          <p:grpSpPr bwMode="auto">
            <a:xfrm>
              <a:off x="4363" y="2172"/>
              <a:ext cx="111" cy="216"/>
              <a:chOff x="1670" y="2765"/>
              <a:chExt cx="111" cy="216"/>
            </a:xfrm>
          </p:grpSpPr>
          <p:sp>
            <p:nvSpPr>
              <p:cNvPr id="51263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4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5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6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7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8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9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47" name="Oval 32"/>
            <p:cNvSpPr>
              <a:spLocks noChangeArrowheads="1"/>
            </p:cNvSpPr>
            <p:nvPr/>
          </p:nvSpPr>
          <p:spPr bwMode="auto">
            <a:xfrm>
              <a:off x="4367" y="186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48" name="Oval 33"/>
            <p:cNvSpPr>
              <a:spLocks noChangeArrowheads="1"/>
            </p:cNvSpPr>
            <p:nvPr/>
          </p:nvSpPr>
          <p:spPr bwMode="auto">
            <a:xfrm>
              <a:off x="4378" y="25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1249" name="Group 34"/>
            <p:cNvGrpSpPr>
              <a:grpSpLocks/>
            </p:cNvGrpSpPr>
            <p:nvPr/>
          </p:nvGrpSpPr>
          <p:grpSpPr bwMode="auto">
            <a:xfrm>
              <a:off x="3887" y="1980"/>
              <a:ext cx="97" cy="288"/>
              <a:chOff x="4088" y="1546"/>
              <a:chExt cx="97" cy="288"/>
            </a:xfrm>
          </p:grpSpPr>
          <p:sp>
            <p:nvSpPr>
              <p:cNvPr id="51261" name="Freeform 35"/>
              <p:cNvSpPr>
                <a:spLocks/>
              </p:cNvSpPr>
              <p:nvPr/>
            </p:nvSpPr>
            <p:spPr bwMode="auto">
              <a:xfrm rot="16200000" flipH="1">
                <a:off x="3945" y="1689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2" name="Freeform 36"/>
              <p:cNvSpPr>
                <a:spLocks/>
              </p:cNvSpPr>
              <p:nvPr/>
            </p:nvSpPr>
            <p:spPr bwMode="auto">
              <a:xfrm rot="5400000">
                <a:off x="4041" y="1689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50" name="Text Box 37"/>
            <p:cNvSpPr txBox="1">
              <a:spLocks noChangeArrowheads="1"/>
            </p:cNvSpPr>
            <p:nvPr/>
          </p:nvSpPr>
          <p:spPr bwMode="auto">
            <a:xfrm>
              <a:off x="3812" y="2259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</a:p>
          </p:txBody>
        </p:sp>
        <p:sp>
          <p:nvSpPr>
            <p:cNvPr id="51251" name="Freeform 38"/>
            <p:cNvSpPr>
              <a:spLocks/>
            </p:cNvSpPr>
            <p:nvPr/>
          </p:nvSpPr>
          <p:spPr bwMode="auto">
            <a:xfrm rot="5400000">
              <a:off x="3888" y="1578"/>
              <a:ext cx="96" cy="288"/>
            </a:xfrm>
            <a:custGeom>
              <a:avLst/>
              <a:gdLst>
                <a:gd name="T0" fmla="*/ 2 w 528"/>
                <a:gd name="T1" fmla="*/ 0 h 936"/>
                <a:gd name="T2" fmla="*/ 1 w 528"/>
                <a:gd name="T3" fmla="*/ 1 h 936"/>
                <a:gd name="T4" fmla="*/ 0 w 528"/>
                <a:gd name="T5" fmla="*/ 3 h 936"/>
                <a:gd name="T6" fmla="*/ 1 w 528"/>
                <a:gd name="T7" fmla="*/ 6 h 936"/>
                <a:gd name="T8" fmla="*/ 3 w 528"/>
                <a:gd name="T9" fmla="*/ 7 h 936"/>
                <a:gd name="T10" fmla="*/ 3 w 528"/>
                <a:gd name="T11" fmla="*/ 4 h 936"/>
                <a:gd name="T12" fmla="*/ 1 w 528"/>
                <a:gd name="T13" fmla="*/ 7 h 936"/>
                <a:gd name="T14" fmla="*/ 0 w 528"/>
                <a:gd name="T15" fmla="*/ 10 h 936"/>
                <a:gd name="T16" fmla="*/ 1 w 528"/>
                <a:gd name="T17" fmla="*/ 12 h 936"/>
                <a:gd name="T18" fmla="*/ 3 w 528"/>
                <a:gd name="T19" fmla="*/ 15 h 936"/>
                <a:gd name="T20" fmla="*/ 3 w 528"/>
                <a:gd name="T21" fmla="*/ 12 h 936"/>
                <a:gd name="T22" fmla="*/ 1 w 528"/>
                <a:gd name="T23" fmla="*/ 15 h 936"/>
                <a:gd name="T24" fmla="*/ 0 w 528"/>
                <a:gd name="T25" fmla="*/ 17 h 936"/>
                <a:gd name="T26" fmla="*/ 1 w 528"/>
                <a:gd name="T27" fmla="*/ 19 h 936"/>
                <a:gd name="T28" fmla="*/ 3 w 528"/>
                <a:gd name="T29" fmla="*/ 22 h 936"/>
                <a:gd name="T30" fmla="*/ 3 w 528"/>
                <a:gd name="T31" fmla="*/ 19 h 936"/>
                <a:gd name="T32" fmla="*/ 1 w 528"/>
                <a:gd name="T33" fmla="*/ 22 h 936"/>
                <a:gd name="T34" fmla="*/ 0 w 528"/>
                <a:gd name="T35" fmla="*/ 24 h 936"/>
                <a:gd name="T36" fmla="*/ 1 w 528"/>
                <a:gd name="T37" fmla="*/ 26 h 936"/>
                <a:gd name="T38" fmla="*/ 2 w 528"/>
                <a:gd name="T39" fmla="*/ 27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52" name="Text Box 39"/>
            <p:cNvSpPr txBox="1">
              <a:spLocks noChangeArrowheads="1"/>
            </p:cNvSpPr>
            <p:nvPr/>
          </p:nvSpPr>
          <p:spPr bwMode="auto">
            <a:xfrm>
              <a:off x="3833" y="1749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</a:p>
          </p:txBody>
        </p:sp>
        <p:sp>
          <p:nvSpPr>
            <p:cNvPr id="51253" name="Oval 40"/>
            <p:cNvSpPr>
              <a:spLocks noChangeArrowheads="1"/>
            </p:cNvSpPr>
            <p:nvPr/>
          </p:nvSpPr>
          <p:spPr bwMode="auto">
            <a:xfrm>
              <a:off x="4176" y="1866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4" name="Oval 41"/>
            <p:cNvSpPr>
              <a:spLocks noChangeArrowheads="1"/>
            </p:cNvSpPr>
            <p:nvPr/>
          </p:nvSpPr>
          <p:spPr bwMode="auto">
            <a:xfrm>
              <a:off x="3600" y="1866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1255" name="AutoShape 42"/>
            <p:cNvCxnSpPr>
              <a:cxnSpLocks noChangeShapeType="1"/>
              <a:stCxn id="51261" idx="1"/>
              <a:endCxn id="51254" idx="4"/>
            </p:cNvCxnSpPr>
            <p:nvPr/>
          </p:nvCxnSpPr>
          <p:spPr bwMode="auto">
            <a:xfrm rot="10800000">
              <a:off x="3642" y="1943"/>
              <a:ext cx="245" cy="18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1256" name="AutoShape 43"/>
            <p:cNvCxnSpPr>
              <a:cxnSpLocks noChangeShapeType="1"/>
              <a:stCxn id="51251" idx="19"/>
              <a:endCxn id="51254" idx="0"/>
            </p:cNvCxnSpPr>
            <p:nvPr/>
          </p:nvCxnSpPr>
          <p:spPr bwMode="auto">
            <a:xfrm rot="10800000" flipV="1">
              <a:off x="3642" y="1722"/>
              <a:ext cx="150" cy="14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1257" name="AutoShape 44"/>
            <p:cNvCxnSpPr>
              <a:cxnSpLocks noChangeShapeType="1"/>
              <a:stCxn id="51251" idx="0"/>
              <a:endCxn id="51253" idx="0"/>
            </p:cNvCxnSpPr>
            <p:nvPr/>
          </p:nvCxnSpPr>
          <p:spPr bwMode="auto">
            <a:xfrm>
              <a:off x="4080" y="1722"/>
              <a:ext cx="138" cy="14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1258" name="AutoShape 45"/>
            <p:cNvCxnSpPr>
              <a:cxnSpLocks noChangeShapeType="1"/>
              <a:stCxn id="51262" idx="1"/>
              <a:endCxn id="51253" idx="4"/>
            </p:cNvCxnSpPr>
            <p:nvPr/>
          </p:nvCxnSpPr>
          <p:spPr bwMode="auto">
            <a:xfrm flipV="1">
              <a:off x="3985" y="1943"/>
              <a:ext cx="233" cy="18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1259" name="AutoShape 46"/>
            <p:cNvCxnSpPr>
              <a:cxnSpLocks noChangeShapeType="1"/>
              <a:stCxn id="51254" idx="2"/>
              <a:endCxn id="51238" idx="6"/>
            </p:cNvCxnSpPr>
            <p:nvPr/>
          </p:nvCxnSpPr>
          <p:spPr bwMode="auto">
            <a:xfrm flipH="1" flipV="1">
              <a:off x="3299" y="1904"/>
              <a:ext cx="30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1260" name="AutoShape 47"/>
            <p:cNvCxnSpPr>
              <a:cxnSpLocks noChangeShapeType="1"/>
              <a:stCxn id="51253" idx="6"/>
              <a:endCxn id="51247" idx="2"/>
            </p:cNvCxnSpPr>
            <p:nvPr/>
          </p:nvCxnSpPr>
          <p:spPr bwMode="auto">
            <a:xfrm flipV="1">
              <a:off x="4259" y="1904"/>
              <a:ext cx="108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grpSp>
        <p:nvGrpSpPr>
          <p:cNvPr id="51214" name="Group 48"/>
          <p:cNvGrpSpPr>
            <a:grpSpLocks/>
          </p:cNvGrpSpPr>
          <p:nvPr/>
        </p:nvGrpSpPr>
        <p:grpSpPr bwMode="auto">
          <a:xfrm>
            <a:off x="406400" y="2544763"/>
            <a:ext cx="3562350" cy="1874837"/>
            <a:chOff x="256" y="1626"/>
            <a:chExt cx="2244" cy="1181"/>
          </a:xfrm>
        </p:grpSpPr>
        <p:grpSp>
          <p:nvGrpSpPr>
            <p:cNvPr id="51215" name="Group 49"/>
            <p:cNvGrpSpPr>
              <a:grpSpLocks/>
            </p:cNvGrpSpPr>
            <p:nvPr/>
          </p:nvGrpSpPr>
          <p:grpSpPr bwMode="auto">
            <a:xfrm>
              <a:off x="256" y="1626"/>
              <a:ext cx="2244" cy="1181"/>
              <a:chOff x="2840" y="2739"/>
              <a:chExt cx="2244" cy="1181"/>
            </a:xfrm>
          </p:grpSpPr>
          <p:graphicFrame>
            <p:nvGraphicFramePr>
              <p:cNvPr id="51204" name="Object 50"/>
              <p:cNvGraphicFramePr>
                <a:graphicFrameLocks noChangeAspect="1"/>
              </p:cNvGraphicFramePr>
              <p:nvPr/>
            </p:nvGraphicFramePr>
            <p:xfrm>
              <a:off x="2840" y="2739"/>
              <a:ext cx="2244" cy="1181"/>
            </p:xfrm>
            <a:graphic>
              <a:graphicData uri="http://schemas.openxmlformats.org/presentationml/2006/ole">
                <p:oleObj spid="_x0000_s51204" name="Chart" r:id="rId5" imgW="5314950" imgH="2362238" progId="Excel.Chart.8">
                  <p:embed/>
                </p:oleObj>
              </a:graphicData>
            </a:graphic>
          </p:graphicFrame>
          <p:sp>
            <p:nvSpPr>
              <p:cNvPr id="51231" name="Text Box 51"/>
              <p:cNvSpPr txBox="1">
                <a:spLocks noChangeArrowheads="1"/>
              </p:cNvSpPr>
              <p:nvPr/>
            </p:nvSpPr>
            <p:spPr bwMode="auto">
              <a:xfrm>
                <a:off x="2932" y="2833"/>
                <a:ext cx="716" cy="239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/>
                  <a:t>Band-stop</a:t>
                </a:r>
              </a:p>
            </p:txBody>
          </p:sp>
        </p:grpSp>
        <p:grpSp>
          <p:nvGrpSpPr>
            <p:cNvPr id="51216" name="Group 52"/>
            <p:cNvGrpSpPr>
              <a:grpSpLocks/>
            </p:cNvGrpSpPr>
            <p:nvPr/>
          </p:nvGrpSpPr>
          <p:grpSpPr bwMode="auto">
            <a:xfrm>
              <a:off x="501" y="2512"/>
              <a:ext cx="269" cy="263"/>
              <a:chOff x="682" y="2448"/>
              <a:chExt cx="269" cy="263"/>
            </a:xfrm>
          </p:grpSpPr>
          <p:sp>
            <p:nvSpPr>
              <p:cNvPr id="51229" name="Line 53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30" name="Text Box 54"/>
              <p:cNvSpPr txBox="1">
                <a:spLocks noChangeArrowheads="1"/>
              </p:cNvSpPr>
              <p:nvPr/>
            </p:nvSpPr>
            <p:spPr bwMode="auto">
              <a:xfrm>
                <a:off x="682" y="2480"/>
                <a:ext cx="26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1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  <p:grpSp>
          <p:nvGrpSpPr>
            <p:cNvPr id="51217" name="Group 55"/>
            <p:cNvGrpSpPr>
              <a:grpSpLocks/>
            </p:cNvGrpSpPr>
            <p:nvPr/>
          </p:nvGrpSpPr>
          <p:grpSpPr bwMode="auto">
            <a:xfrm>
              <a:off x="1083" y="2515"/>
              <a:ext cx="269" cy="263"/>
              <a:chOff x="682" y="2448"/>
              <a:chExt cx="269" cy="263"/>
            </a:xfrm>
          </p:grpSpPr>
          <p:sp>
            <p:nvSpPr>
              <p:cNvPr id="51227" name="Line 56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28" name="Text Box 57"/>
              <p:cNvSpPr txBox="1">
                <a:spLocks noChangeArrowheads="1"/>
              </p:cNvSpPr>
              <p:nvPr/>
            </p:nvSpPr>
            <p:spPr bwMode="auto">
              <a:xfrm>
                <a:off x="682" y="2480"/>
                <a:ext cx="26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a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  <p:grpSp>
          <p:nvGrpSpPr>
            <p:cNvPr id="51218" name="Group 58"/>
            <p:cNvGrpSpPr>
              <a:grpSpLocks/>
            </p:cNvGrpSpPr>
            <p:nvPr/>
          </p:nvGrpSpPr>
          <p:grpSpPr bwMode="auto">
            <a:xfrm>
              <a:off x="1301" y="2518"/>
              <a:ext cx="269" cy="263"/>
              <a:chOff x="682" y="2448"/>
              <a:chExt cx="269" cy="263"/>
            </a:xfrm>
          </p:grpSpPr>
          <p:sp>
            <p:nvSpPr>
              <p:cNvPr id="51225" name="Line 59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26" name="Text Box 60"/>
              <p:cNvSpPr txBox="1">
                <a:spLocks noChangeArrowheads="1"/>
              </p:cNvSpPr>
              <p:nvPr/>
            </p:nvSpPr>
            <p:spPr bwMode="auto">
              <a:xfrm>
                <a:off x="682" y="2480"/>
                <a:ext cx="26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2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  <p:grpSp>
          <p:nvGrpSpPr>
            <p:cNvPr id="51219" name="Group 61"/>
            <p:cNvGrpSpPr>
              <a:grpSpLocks/>
            </p:cNvGrpSpPr>
            <p:nvPr/>
          </p:nvGrpSpPr>
          <p:grpSpPr bwMode="auto">
            <a:xfrm>
              <a:off x="2056" y="2512"/>
              <a:ext cx="269" cy="263"/>
              <a:chOff x="682" y="2448"/>
              <a:chExt cx="269" cy="263"/>
            </a:xfrm>
          </p:grpSpPr>
          <p:sp>
            <p:nvSpPr>
              <p:cNvPr id="51223" name="Line 62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24" name="Text Box 63"/>
              <p:cNvSpPr txBox="1">
                <a:spLocks noChangeArrowheads="1"/>
              </p:cNvSpPr>
              <p:nvPr/>
            </p:nvSpPr>
            <p:spPr bwMode="auto">
              <a:xfrm>
                <a:off x="682" y="2480"/>
                <a:ext cx="26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3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  <p:grpSp>
          <p:nvGrpSpPr>
            <p:cNvPr id="51220" name="Group 64"/>
            <p:cNvGrpSpPr>
              <a:grpSpLocks/>
            </p:cNvGrpSpPr>
            <p:nvPr/>
          </p:nvGrpSpPr>
          <p:grpSpPr bwMode="auto">
            <a:xfrm>
              <a:off x="1495" y="2521"/>
              <a:ext cx="274" cy="263"/>
              <a:chOff x="680" y="2448"/>
              <a:chExt cx="274" cy="263"/>
            </a:xfrm>
          </p:grpSpPr>
          <p:sp>
            <p:nvSpPr>
              <p:cNvPr id="51221" name="Line 65"/>
              <p:cNvSpPr>
                <a:spLocks noChangeShapeType="1"/>
              </p:cNvSpPr>
              <p:nvPr/>
            </p:nvSpPr>
            <p:spPr bwMode="auto">
              <a:xfrm>
                <a:off x="816" y="24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22" name="Text Box 66"/>
              <p:cNvSpPr txBox="1">
                <a:spLocks noChangeArrowheads="1"/>
              </p:cNvSpPr>
              <p:nvPr/>
            </p:nvSpPr>
            <p:spPr bwMode="auto">
              <a:xfrm>
                <a:off x="680" y="2480"/>
                <a:ext cx="27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1">
                    <a:solidFill>
                      <a:schemeClr val="bg2"/>
                    </a:solidFill>
                    <a:cs typeface="Times New Roman" pitchFamily="18" charset="0"/>
                  </a:rPr>
                  <a:t>ω</a:t>
                </a:r>
                <a:r>
                  <a:rPr lang="en-US" b="1" baseline="-25000">
                    <a:solidFill>
                      <a:schemeClr val="bg2"/>
                    </a:solidFill>
                    <a:cs typeface="Times New Roman" pitchFamily="18" charset="0"/>
                  </a:rPr>
                  <a:t>b</a:t>
                </a:r>
                <a:endParaRPr lang="el-GR" b="1" baseline="-25000">
                  <a:solidFill>
                    <a:schemeClr val="bg2"/>
                  </a:solidFill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222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5222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01FFE40-2D27-4B8B-94D1-095A96014C2C}" type="slidenum">
              <a:rPr lang="en-US" smtClean="0"/>
              <a:pPr lvl="1"/>
              <a:t>82</a:t>
            </a:fld>
            <a:endParaRPr lang="en-US" smtClean="0"/>
          </a:p>
        </p:txBody>
      </p:sp>
      <p:sp>
        <p:nvSpPr>
          <p:cNvPr id="522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Op-Amps – Open-Loop Mode</a:t>
            </a:r>
          </a:p>
        </p:txBody>
      </p:sp>
      <p:sp>
        <p:nvSpPr>
          <p:cNvPr id="522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975600" cy="7239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u="sng" smtClean="0"/>
              <a:t>Open-Loop Model</a:t>
            </a:r>
            <a:r>
              <a:rPr lang="en-US" sz="2000" smtClean="0"/>
              <a:t>: an ideal op-amp acts like a </a:t>
            </a:r>
            <a:r>
              <a:rPr lang="en-US" sz="2000" b="1" smtClean="0"/>
              <a:t>difference amplifier</a:t>
            </a:r>
            <a:r>
              <a:rPr lang="en-US" sz="2000" smtClean="0"/>
              <a:t> (a device that amplifies the difference between two input voltages)</a:t>
            </a:r>
          </a:p>
        </p:txBody>
      </p:sp>
      <p:grpSp>
        <p:nvGrpSpPr>
          <p:cNvPr id="52232" name="Group 4"/>
          <p:cNvGrpSpPr>
            <a:grpSpLocks/>
          </p:cNvGrpSpPr>
          <p:nvPr/>
        </p:nvGrpSpPr>
        <p:grpSpPr bwMode="auto">
          <a:xfrm>
            <a:off x="381000" y="2362200"/>
            <a:ext cx="3425825" cy="2362200"/>
            <a:chOff x="640" y="1661"/>
            <a:chExt cx="2158" cy="1488"/>
          </a:xfrm>
        </p:grpSpPr>
        <p:grpSp>
          <p:nvGrpSpPr>
            <p:cNvPr id="52287" name="Group 5"/>
            <p:cNvGrpSpPr>
              <a:grpSpLocks/>
            </p:cNvGrpSpPr>
            <p:nvPr/>
          </p:nvGrpSpPr>
          <p:grpSpPr bwMode="auto">
            <a:xfrm>
              <a:off x="1326" y="1742"/>
              <a:ext cx="1400" cy="768"/>
              <a:chOff x="1326" y="1742"/>
              <a:chExt cx="1400" cy="768"/>
            </a:xfrm>
          </p:grpSpPr>
          <p:sp>
            <p:nvSpPr>
              <p:cNvPr id="52305" name="AutoShape 6"/>
              <p:cNvSpPr>
                <a:spLocks noChangeArrowheads="1"/>
              </p:cNvSpPr>
              <p:nvPr/>
            </p:nvSpPr>
            <p:spPr bwMode="auto">
              <a:xfrm rot="5400000" flipH="1">
                <a:off x="1650" y="1790"/>
                <a:ext cx="768" cy="672"/>
              </a:xfrm>
              <a:prstGeom prst="triangle">
                <a:avLst>
                  <a:gd name="adj" fmla="val 50000"/>
                </a:avLst>
              </a:prstGeom>
              <a:solidFill>
                <a:srgbClr val="8495A9">
                  <a:alpha val="50195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06" name="Text Box 7"/>
              <p:cNvSpPr txBox="1">
                <a:spLocks noChangeArrowheads="1"/>
              </p:cNvSpPr>
              <p:nvPr/>
            </p:nvSpPr>
            <p:spPr bwMode="auto">
              <a:xfrm>
                <a:off x="1706" y="1829"/>
                <a:ext cx="18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–</a:t>
                </a:r>
              </a:p>
            </p:txBody>
          </p:sp>
          <p:sp>
            <p:nvSpPr>
              <p:cNvPr id="52307" name="Text Box 8"/>
              <p:cNvSpPr txBox="1">
                <a:spLocks noChangeArrowheads="1"/>
              </p:cNvSpPr>
              <p:nvPr/>
            </p:nvSpPr>
            <p:spPr bwMode="auto">
              <a:xfrm>
                <a:off x="1694" y="2202"/>
                <a:ext cx="18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+</a:t>
                </a:r>
              </a:p>
            </p:txBody>
          </p:sp>
          <p:sp>
            <p:nvSpPr>
              <p:cNvPr id="52308" name="Line 9"/>
              <p:cNvSpPr>
                <a:spLocks noChangeShapeType="1"/>
              </p:cNvSpPr>
              <p:nvPr/>
            </p:nvSpPr>
            <p:spPr bwMode="auto">
              <a:xfrm flipH="1">
                <a:off x="1410" y="2318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09" name="Oval 10"/>
              <p:cNvSpPr>
                <a:spLocks noChangeArrowheads="1"/>
              </p:cNvSpPr>
              <p:nvPr/>
            </p:nvSpPr>
            <p:spPr bwMode="auto">
              <a:xfrm>
                <a:off x="1332" y="227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10" name="Oval 11"/>
              <p:cNvSpPr>
                <a:spLocks noChangeArrowheads="1"/>
              </p:cNvSpPr>
              <p:nvPr/>
            </p:nvSpPr>
            <p:spPr bwMode="auto">
              <a:xfrm>
                <a:off x="1326" y="1913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11" name="Line 12"/>
              <p:cNvSpPr>
                <a:spLocks noChangeShapeType="1"/>
              </p:cNvSpPr>
              <p:nvPr/>
            </p:nvSpPr>
            <p:spPr bwMode="auto">
              <a:xfrm flipH="1">
                <a:off x="1410" y="19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12" name="Line 13"/>
              <p:cNvSpPr>
                <a:spLocks noChangeShapeType="1"/>
              </p:cNvSpPr>
              <p:nvPr/>
            </p:nvSpPr>
            <p:spPr bwMode="auto">
              <a:xfrm flipH="1">
                <a:off x="2363" y="2126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13" name="Oval 14"/>
              <p:cNvSpPr>
                <a:spLocks noChangeArrowheads="1"/>
              </p:cNvSpPr>
              <p:nvPr/>
            </p:nvSpPr>
            <p:spPr bwMode="auto">
              <a:xfrm>
                <a:off x="2643" y="2087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2288" name="Oval 15"/>
            <p:cNvSpPr>
              <a:spLocks noChangeArrowheads="1"/>
            </p:cNvSpPr>
            <p:nvPr/>
          </p:nvSpPr>
          <p:spPr bwMode="auto">
            <a:xfrm>
              <a:off x="2640" y="307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9" name="Oval 16"/>
            <p:cNvSpPr>
              <a:spLocks noChangeArrowheads="1"/>
            </p:cNvSpPr>
            <p:nvPr/>
          </p:nvSpPr>
          <p:spPr bwMode="auto">
            <a:xfrm>
              <a:off x="701" y="307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2290" name="AutoShape 17"/>
            <p:cNvCxnSpPr>
              <a:cxnSpLocks noChangeShapeType="1"/>
              <a:stCxn id="52288" idx="2"/>
              <a:endCxn id="52289" idx="6"/>
            </p:cNvCxnSpPr>
            <p:nvPr/>
          </p:nvCxnSpPr>
          <p:spPr bwMode="auto">
            <a:xfrm flipH="1">
              <a:off x="784" y="3111"/>
              <a:ext cx="185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2291" name="Oval 18"/>
            <p:cNvSpPr>
              <a:spLocks noChangeArrowheads="1"/>
            </p:cNvSpPr>
            <p:nvPr/>
          </p:nvSpPr>
          <p:spPr bwMode="auto">
            <a:xfrm>
              <a:off x="701" y="191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2292" name="AutoShape 19"/>
            <p:cNvCxnSpPr>
              <a:cxnSpLocks noChangeShapeType="1"/>
              <a:stCxn id="52310" idx="2"/>
              <a:endCxn id="52291" idx="6"/>
            </p:cNvCxnSpPr>
            <p:nvPr/>
          </p:nvCxnSpPr>
          <p:spPr bwMode="auto">
            <a:xfrm flipH="1">
              <a:off x="784" y="1952"/>
              <a:ext cx="54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2293" name="Oval 20"/>
            <p:cNvSpPr>
              <a:spLocks noChangeArrowheads="1"/>
            </p:cNvSpPr>
            <p:nvPr/>
          </p:nvSpPr>
          <p:spPr bwMode="auto">
            <a:xfrm>
              <a:off x="992" y="227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2294" name="AutoShape 21"/>
            <p:cNvCxnSpPr>
              <a:cxnSpLocks noChangeShapeType="1"/>
              <a:stCxn id="52309" idx="2"/>
              <a:endCxn id="52293" idx="6"/>
            </p:cNvCxnSpPr>
            <p:nvPr/>
          </p:nvCxnSpPr>
          <p:spPr bwMode="auto">
            <a:xfrm flipH="1">
              <a:off x="1075" y="2318"/>
              <a:ext cx="25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2295" name="Text Box 22"/>
            <p:cNvSpPr txBox="1">
              <a:spLocks noChangeArrowheads="1"/>
            </p:cNvSpPr>
            <p:nvPr/>
          </p:nvSpPr>
          <p:spPr bwMode="auto">
            <a:xfrm>
              <a:off x="922" y="2304"/>
              <a:ext cx="230" cy="82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  <a:p>
              <a:endParaRPr lang="en-US" sz="1600"/>
            </a:p>
            <a:p>
              <a:r>
                <a:rPr lang="en-US" sz="1600" b="1"/>
                <a:t>v</a:t>
              </a:r>
              <a:r>
                <a:rPr lang="en-US" sz="1600" b="1" baseline="30000"/>
                <a:t>+</a:t>
              </a:r>
            </a:p>
            <a:p>
              <a:endParaRPr lang="en-US" sz="1600"/>
            </a:p>
            <a:p>
              <a:r>
                <a:rPr lang="en-US" sz="1600"/>
                <a:t>–</a:t>
              </a:r>
            </a:p>
          </p:txBody>
        </p:sp>
        <p:sp>
          <p:nvSpPr>
            <p:cNvPr id="52296" name="Text Box 23"/>
            <p:cNvSpPr txBox="1">
              <a:spLocks noChangeArrowheads="1"/>
            </p:cNvSpPr>
            <p:nvPr/>
          </p:nvSpPr>
          <p:spPr bwMode="auto">
            <a:xfrm>
              <a:off x="640" y="1998"/>
              <a:ext cx="224" cy="10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  <a:p>
              <a:endParaRPr lang="en-US" sz="1600"/>
            </a:p>
            <a:p>
              <a:endParaRPr lang="en-US" sz="1600"/>
            </a:p>
            <a:p>
              <a:r>
                <a:rPr lang="en-US" sz="1600" b="1"/>
                <a:t>v</a:t>
              </a:r>
              <a:r>
                <a:rPr lang="en-US" sz="1600" b="1" baseline="30000"/>
                <a:t>–</a:t>
              </a:r>
            </a:p>
            <a:p>
              <a:endParaRPr lang="en-US" sz="1600" b="1" baseline="-25000"/>
            </a:p>
            <a:p>
              <a:endParaRPr lang="en-US" sz="1600"/>
            </a:p>
            <a:p>
              <a:r>
                <a:rPr lang="en-US" sz="1600"/>
                <a:t>–</a:t>
              </a:r>
            </a:p>
          </p:txBody>
        </p:sp>
        <p:sp>
          <p:nvSpPr>
            <p:cNvPr id="52297" name="Text Box 24"/>
            <p:cNvSpPr txBox="1">
              <a:spLocks noChangeArrowheads="1"/>
            </p:cNvSpPr>
            <p:nvPr/>
          </p:nvSpPr>
          <p:spPr bwMode="auto">
            <a:xfrm>
              <a:off x="2574" y="2208"/>
              <a:ext cx="224" cy="82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  <a:p>
              <a:endParaRPr lang="en-US" sz="1600"/>
            </a:p>
            <a:p>
              <a:r>
                <a:rPr lang="en-US" sz="1600" b="1"/>
                <a:t>v</a:t>
              </a:r>
              <a:r>
                <a:rPr lang="en-US" sz="1600" b="1" baseline="-25000"/>
                <a:t>o</a:t>
              </a:r>
            </a:p>
            <a:p>
              <a:endParaRPr lang="en-US" sz="1600"/>
            </a:p>
            <a:p>
              <a:r>
                <a:rPr lang="en-US" sz="1600"/>
                <a:t>–</a:t>
              </a:r>
            </a:p>
          </p:txBody>
        </p:sp>
        <p:sp>
          <p:nvSpPr>
            <p:cNvPr id="52298" name="Text Box 25"/>
            <p:cNvSpPr txBox="1">
              <a:spLocks noChangeArrowheads="1"/>
            </p:cNvSpPr>
            <p:nvPr/>
          </p:nvSpPr>
          <p:spPr bwMode="auto">
            <a:xfrm>
              <a:off x="2444" y="1914"/>
              <a:ext cx="19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 b="1" i="1"/>
                <a:t>i</a:t>
              </a:r>
              <a:r>
                <a:rPr lang="en-US" sz="1600" b="1" baseline="-25000"/>
                <a:t>o</a:t>
              </a:r>
            </a:p>
          </p:txBody>
        </p:sp>
        <p:sp>
          <p:nvSpPr>
            <p:cNvPr id="52299" name="Line 26"/>
            <p:cNvSpPr>
              <a:spLocks noChangeShapeType="1"/>
            </p:cNvSpPr>
            <p:nvPr/>
          </p:nvSpPr>
          <p:spPr bwMode="auto">
            <a:xfrm flipH="1">
              <a:off x="2370" y="2164"/>
              <a:ext cx="2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0" name="Line 27"/>
            <p:cNvSpPr>
              <a:spLocks noChangeShapeType="1"/>
            </p:cNvSpPr>
            <p:nvPr/>
          </p:nvSpPr>
          <p:spPr bwMode="auto">
            <a:xfrm flipV="1">
              <a:off x="1344" y="2414"/>
              <a:ext cx="28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1" name="Text Box 28"/>
            <p:cNvSpPr txBox="1">
              <a:spLocks noChangeArrowheads="1"/>
            </p:cNvSpPr>
            <p:nvPr/>
          </p:nvSpPr>
          <p:spPr bwMode="auto">
            <a:xfrm>
              <a:off x="1340" y="2381"/>
              <a:ext cx="19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 b="1" i="1"/>
                <a:t>i</a:t>
              </a:r>
              <a:r>
                <a:rPr lang="en-US" sz="1600" b="1" baseline="-25000"/>
                <a:t>2</a:t>
              </a:r>
            </a:p>
          </p:txBody>
        </p:sp>
        <p:sp>
          <p:nvSpPr>
            <p:cNvPr id="52302" name="Text Box 29"/>
            <p:cNvSpPr txBox="1">
              <a:spLocks noChangeArrowheads="1"/>
            </p:cNvSpPr>
            <p:nvPr/>
          </p:nvSpPr>
          <p:spPr bwMode="auto">
            <a:xfrm>
              <a:off x="1344" y="1661"/>
              <a:ext cx="19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 b="1" i="1"/>
                <a:t>i</a:t>
              </a:r>
              <a:r>
                <a:rPr lang="en-US" sz="1600" b="1" baseline="-25000"/>
                <a:t>1</a:t>
              </a:r>
            </a:p>
          </p:txBody>
        </p:sp>
        <p:sp>
          <p:nvSpPr>
            <p:cNvPr id="52303" name="Line 30"/>
            <p:cNvSpPr>
              <a:spLocks noChangeShapeType="1"/>
            </p:cNvSpPr>
            <p:nvPr/>
          </p:nvSpPr>
          <p:spPr bwMode="auto">
            <a:xfrm flipV="1">
              <a:off x="1344" y="1872"/>
              <a:ext cx="28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4" name="Text Box 31"/>
            <p:cNvSpPr txBox="1">
              <a:spLocks noChangeArrowheads="1"/>
            </p:cNvSpPr>
            <p:nvPr/>
          </p:nvSpPr>
          <p:spPr bwMode="auto">
            <a:xfrm>
              <a:off x="1152" y="1892"/>
              <a:ext cx="232" cy="48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–</a:t>
              </a:r>
              <a:endParaRPr lang="en-US" sz="1400"/>
            </a:p>
            <a:p>
              <a:r>
                <a:rPr lang="en-US" sz="1400" b="1"/>
                <a:t>v</a:t>
              </a:r>
              <a:r>
                <a:rPr lang="en-US" sz="1400" b="1" baseline="-25000"/>
                <a:t>in</a:t>
              </a:r>
              <a:endParaRPr lang="en-US" sz="1400"/>
            </a:p>
            <a:p>
              <a:r>
                <a:rPr lang="en-US" sz="1400"/>
                <a:t>+</a:t>
              </a:r>
            </a:p>
          </p:txBody>
        </p:sp>
      </p:grpSp>
      <p:grpSp>
        <p:nvGrpSpPr>
          <p:cNvPr id="52233" name="Group 32"/>
          <p:cNvGrpSpPr>
            <a:grpSpLocks/>
          </p:cNvGrpSpPr>
          <p:nvPr/>
        </p:nvGrpSpPr>
        <p:grpSpPr bwMode="auto">
          <a:xfrm>
            <a:off x="8382000" y="4978400"/>
            <a:ext cx="457200" cy="342900"/>
            <a:chOff x="1235" y="3264"/>
            <a:chExt cx="288" cy="216"/>
          </a:xfrm>
        </p:grpSpPr>
        <p:grpSp>
          <p:nvGrpSpPr>
            <p:cNvPr id="52282" name="Group 33"/>
            <p:cNvGrpSpPr>
              <a:grpSpLocks/>
            </p:cNvGrpSpPr>
            <p:nvPr/>
          </p:nvGrpSpPr>
          <p:grpSpPr bwMode="auto">
            <a:xfrm>
              <a:off x="1235" y="3383"/>
              <a:ext cx="288" cy="97"/>
              <a:chOff x="1235" y="3383"/>
              <a:chExt cx="288" cy="97"/>
            </a:xfrm>
          </p:grpSpPr>
          <p:sp>
            <p:nvSpPr>
              <p:cNvPr id="52284" name="Freeform 34"/>
              <p:cNvSpPr>
                <a:spLocks/>
              </p:cNvSpPr>
              <p:nvPr/>
            </p:nvSpPr>
            <p:spPr bwMode="auto">
              <a:xfrm>
                <a:off x="1235" y="3383"/>
                <a:ext cx="288" cy="1"/>
              </a:xfrm>
              <a:custGeom>
                <a:avLst/>
                <a:gdLst>
                  <a:gd name="T0" fmla="*/ 0 w 288"/>
                  <a:gd name="T1" fmla="*/ 1 h 1"/>
                  <a:gd name="T2" fmla="*/ 152 w 288"/>
                  <a:gd name="T3" fmla="*/ 0 h 1"/>
                  <a:gd name="T4" fmla="*/ 288 w 288"/>
                  <a:gd name="T5" fmla="*/ 1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1"/>
                    </a:moveTo>
                    <a:lnTo>
                      <a:pt x="152" y="0"/>
                    </a:lnTo>
                    <a:lnTo>
                      <a:pt x="288" y="1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5" name="Line 35"/>
              <p:cNvSpPr>
                <a:spLocks noChangeShapeType="1"/>
              </p:cNvSpPr>
              <p:nvPr/>
            </p:nvSpPr>
            <p:spPr bwMode="auto">
              <a:xfrm>
                <a:off x="1277" y="3432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6" name="Line 36"/>
              <p:cNvSpPr>
                <a:spLocks noChangeShapeType="1"/>
              </p:cNvSpPr>
              <p:nvPr/>
            </p:nvSpPr>
            <p:spPr bwMode="auto">
              <a:xfrm>
                <a:off x="1325" y="3480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2283" name="AutoShape 37"/>
            <p:cNvCxnSpPr>
              <a:cxnSpLocks noChangeShapeType="1"/>
              <a:stCxn id="52284" idx="1"/>
            </p:cNvCxnSpPr>
            <p:nvPr/>
          </p:nvCxnSpPr>
          <p:spPr bwMode="auto">
            <a:xfrm flipH="1" flipV="1">
              <a:off x="1384" y="3264"/>
              <a:ext cx="3" cy="11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sp>
        <p:nvSpPr>
          <p:cNvPr id="52234" name="AutoShape 38"/>
          <p:cNvSpPr>
            <a:spLocks noChangeArrowheads="1"/>
          </p:cNvSpPr>
          <p:nvPr/>
        </p:nvSpPr>
        <p:spPr bwMode="auto">
          <a:xfrm rot="5400000" flipH="1">
            <a:off x="5743575" y="2417763"/>
            <a:ext cx="2579688" cy="2297112"/>
          </a:xfrm>
          <a:prstGeom prst="triangle">
            <a:avLst>
              <a:gd name="adj" fmla="val 50000"/>
            </a:avLst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Text Box 39"/>
          <p:cNvSpPr txBox="1">
            <a:spLocks noChangeArrowheads="1"/>
          </p:cNvSpPr>
          <p:nvPr/>
        </p:nvSpPr>
        <p:spPr bwMode="auto">
          <a:xfrm>
            <a:off x="5897563" y="2590800"/>
            <a:ext cx="28575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–</a:t>
            </a:r>
          </a:p>
        </p:txBody>
      </p:sp>
      <p:sp>
        <p:nvSpPr>
          <p:cNvPr id="52236" name="Text Box 40"/>
          <p:cNvSpPr txBox="1">
            <a:spLocks noChangeArrowheads="1"/>
          </p:cNvSpPr>
          <p:nvPr/>
        </p:nvSpPr>
        <p:spPr bwMode="auto">
          <a:xfrm>
            <a:off x="5878513" y="4038600"/>
            <a:ext cx="29845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+</a:t>
            </a:r>
          </a:p>
        </p:txBody>
      </p:sp>
      <p:sp>
        <p:nvSpPr>
          <p:cNvPr id="52237" name="Oval 41"/>
          <p:cNvSpPr>
            <a:spLocks noChangeArrowheads="1"/>
          </p:cNvSpPr>
          <p:nvPr/>
        </p:nvSpPr>
        <p:spPr bwMode="auto">
          <a:xfrm>
            <a:off x="5362575" y="25765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2238" name="AutoShape 42"/>
          <p:cNvCxnSpPr>
            <a:cxnSpLocks noChangeShapeType="1"/>
            <a:stCxn id="52237" idx="6"/>
            <a:endCxn id="52275" idx="0"/>
          </p:cNvCxnSpPr>
          <p:nvPr/>
        </p:nvCxnSpPr>
        <p:spPr bwMode="auto">
          <a:xfrm>
            <a:off x="5494338" y="2638425"/>
            <a:ext cx="665162" cy="7159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52239" name="Group 43"/>
          <p:cNvGrpSpPr>
            <a:grpSpLocks/>
          </p:cNvGrpSpPr>
          <p:nvPr/>
        </p:nvGrpSpPr>
        <p:grpSpPr bwMode="auto">
          <a:xfrm>
            <a:off x="6083300" y="3354388"/>
            <a:ext cx="176213" cy="342900"/>
            <a:chOff x="2009" y="2933"/>
            <a:chExt cx="111" cy="216"/>
          </a:xfrm>
        </p:grpSpPr>
        <p:sp>
          <p:nvSpPr>
            <p:cNvPr id="52275" name="Line 44"/>
            <p:cNvSpPr>
              <a:spLocks noChangeShapeType="1"/>
            </p:cNvSpPr>
            <p:nvPr/>
          </p:nvSpPr>
          <p:spPr bwMode="auto">
            <a:xfrm>
              <a:off x="2057" y="293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76" name="Line 45"/>
            <p:cNvSpPr>
              <a:spLocks noChangeShapeType="1"/>
            </p:cNvSpPr>
            <p:nvPr/>
          </p:nvSpPr>
          <p:spPr bwMode="auto">
            <a:xfrm flipH="1">
              <a:off x="2009" y="295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77" name="Line 46"/>
            <p:cNvSpPr>
              <a:spLocks noChangeShapeType="1"/>
            </p:cNvSpPr>
            <p:nvPr/>
          </p:nvSpPr>
          <p:spPr bwMode="auto">
            <a:xfrm>
              <a:off x="2009" y="312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78" name="Line 47"/>
            <p:cNvSpPr>
              <a:spLocks noChangeShapeType="1"/>
            </p:cNvSpPr>
            <p:nvPr/>
          </p:nvSpPr>
          <p:spPr bwMode="auto">
            <a:xfrm>
              <a:off x="2012" y="297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79" name="Line 48"/>
            <p:cNvSpPr>
              <a:spLocks noChangeShapeType="1"/>
            </p:cNvSpPr>
            <p:nvPr/>
          </p:nvSpPr>
          <p:spPr bwMode="auto">
            <a:xfrm flipH="1">
              <a:off x="2012" y="302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0" name="Line 49"/>
            <p:cNvSpPr>
              <a:spLocks noChangeShapeType="1"/>
            </p:cNvSpPr>
            <p:nvPr/>
          </p:nvSpPr>
          <p:spPr bwMode="auto">
            <a:xfrm>
              <a:off x="2012" y="304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1" name="Line 50"/>
            <p:cNvSpPr>
              <a:spLocks noChangeShapeType="1"/>
            </p:cNvSpPr>
            <p:nvPr/>
          </p:nvSpPr>
          <p:spPr bwMode="auto">
            <a:xfrm flipH="1">
              <a:off x="2012" y="309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40" name="Oval 51"/>
          <p:cNvSpPr>
            <a:spLocks noChangeArrowheads="1"/>
          </p:cNvSpPr>
          <p:nvPr/>
        </p:nvSpPr>
        <p:spPr bwMode="auto">
          <a:xfrm>
            <a:off x="5362575" y="43291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2241" name="AutoShape 52"/>
          <p:cNvCxnSpPr>
            <a:cxnSpLocks noChangeShapeType="1"/>
            <a:stCxn id="52240" idx="6"/>
            <a:endCxn id="52277" idx="1"/>
          </p:cNvCxnSpPr>
          <p:nvPr/>
        </p:nvCxnSpPr>
        <p:spPr bwMode="auto">
          <a:xfrm flipV="1">
            <a:off x="5494338" y="3697288"/>
            <a:ext cx="679450" cy="69373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52242" name="Group 53"/>
          <p:cNvGrpSpPr>
            <a:grpSpLocks/>
          </p:cNvGrpSpPr>
          <p:nvPr/>
        </p:nvGrpSpPr>
        <p:grpSpPr bwMode="auto">
          <a:xfrm>
            <a:off x="6575425" y="3641725"/>
            <a:ext cx="449263" cy="450850"/>
            <a:chOff x="4172" y="2548"/>
            <a:chExt cx="283" cy="284"/>
          </a:xfrm>
        </p:grpSpPr>
        <p:sp>
          <p:nvSpPr>
            <p:cNvPr id="52273" name="AutoShape 54"/>
            <p:cNvSpPr>
              <a:spLocks noChangeArrowheads="1"/>
            </p:cNvSpPr>
            <p:nvPr/>
          </p:nvSpPr>
          <p:spPr bwMode="auto">
            <a:xfrm>
              <a:off x="4172" y="2548"/>
              <a:ext cx="283" cy="284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4" name="Text Box 55"/>
            <p:cNvSpPr txBox="1">
              <a:spLocks noChangeArrowheads="1"/>
            </p:cNvSpPr>
            <p:nvPr/>
          </p:nvSpPr>
          <p:spPr bwMode="auto">
            <a:xfrm>
              <a:off x="4229" y="2558"/>
              <a:ext cx="170" cy="269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/>
                <a:t>+</a:t>
              </a:r>
            </a:p>
            <a:p>
              <a:r>
                <a:rPr lang="en-US" sz="1000"/>
                <a:t>–</a:t>
              </a:r>
            </a:p>
          </p:txBody>
        </p:sp>
      </p:grpSp>
      <p:sp>
        <p:nvSpPr>
          <p:cNvPr id="52243" name="Oval 56"/>
          <p:cNvSpPr>
            <a:spLocks noChangeArrowheads="1"/>
          </p:cNvSpPr>
          <p:nvPr/>
        </p:nvSpPr>
        <p:spPr bwMode="auto">
          <a:xfrm>
            <a:off x="8583613" y="3506788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244" name="Group 57"/>
          <p:cNvGrpSpPr>
            <a:grpSpLocks/>
          </p:cNvGrpSpPr>
          <p:nvPr/>
        </p:nvGrpSpPr>
        <p:grpSpPr bwMode="auto">
          <a:xfrm rot="5400000" flipH="1" flipV="1">
            <a:off x="7244557" y="3340893"/>
            <a:ext cx="177800" cy="455613"/>
            <a:chOff x="3450" y="2313"/>
            <a:chExt cx="111" cy="216"/>
          </a:xfrm>
        </p:grpSpPr>
        <p:sp>
          <p:nvSpPr>
            <p:cNvPr id="52266" name="Line 58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67" name="Line 59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68" name="Line 60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69" name="Line 61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70" name="Line 62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71" name="Line 63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72" name="Line 64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52245" name="AutoShape 65"/>
          <p:cNvCxnSpPr>
            <a:cxnSpLocks noChangeShapeType="1"/>
            <a:stCxn id="52274" idx="0"/>
            <a:endCxn id="52266" idx="0"/>
          </p:cNvCxnSpPr>
          <p:nvPr/>
        </p:nvCxnSpPr>
        <p:spPr bwMode="auto">
          <a:xfrm rot="-5400000">
            <a:off x="6915150" y="3465513"/>
            <a:ext cx="77787" cy="30638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52246" name="AutoShape 66"/>
          <p:cNvCxnSpPr>
            <a:cxnSpLocks noChangeShapeType="1"/>
            <a:stCxn id="52243" idx="2"/>
            <a:endCxn id="52268" idx="1"/>
          </p:cNvCxnSpPr>
          <p:nvPr/>
        </p:nvCxnSpPr>
        <p:spPr bwMode="auto">
          <a:xfrm flipH="1" flipV="1">
            <a:off x="7562850" y="3563938"/>
            <a:ext cx="1020763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52247" name="Text Box 67"/>
          <p:cNvSpPr txBox="1">
            <a:spLocks noChangeArrowheads="1"/>
          </p:cNvSpPr>
          <p:nvPr/>
        </p:nvSpPr>
        <p:spPr bwMode="auto">
          <a:xfrm>
            <a:off x="7045325" y="3141663"/>
            <a:ext cx="523875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R</a:t>
            </a:r>
            <a:r>
              <a:rPr lang="en-US" sz="1600" b="1" baseline="-25000"/>
              <a:t>out</a:t>
            </a:r>
            <a:endParaRPr lang="en-US" sz="1600" b="1"/>
          </a:p>
        </p:txBody>
      </p:sp>
      <p:grpSp>
        <p:nvGrpSpPr>
          <p:cNvPr id="52248" name="Group 68"/>
          <p:cNvGrpSpPr>
            <a:grpSpLocks/>
          </p:cNvGrpSpPr>
          <p:nvPr/>
        </p:nvGrpSpPr>
        <p:grpSpPr bwMode="auto">
          <a:xfrm>
            <a:off x="6686550" y="4081463"/>
            <a:ext cx="228600" cy="188912"/>
            <a:chOff x="1235" y="3264"/>
            <a:chExt cx="288" cy="216"/>
          </a:xfrm>
        </p:grpSpPr>
        <p:grpSp>
          <p:nvGrpSpPr>
            <p:cNvPr id="52261" name="Group 69"/>
            <p:cNvGrpSpPr>
              <a:grpSpLocks/>
            </p:cNvGrpSpPr>
            <p:nvPr/>
          </p:nvGrpSpPr>
          <p:grpSpPr bwMode="auto">
            <a:xfrm>
              <a:off x="1235" y="3383"/>
              <a:ext cx="288" cy="97"/>
              <a:chOff x="1235" y="3383"/>
              <a:chExt cx="288" cy="97"/>
            </a:xfrm>
          </p:grpSpPr>
          <p:sp>
            <p:nvSpPr>
              <p:cNvPr id="52263" name="Freeform 70"/>
              <p:cNvSpPr>
                <a:spLocks/>
              </p:cNvSpPr>
              <p:nvPr/>
            </p:nvSpPr>
            <p:spPr bwMode="auto">
              <a:xfrm>
                <a:off x="1235" y="3383"/>
                <a:ext cx="288" cy="1"/>
              </a:xfrm>
              <a:custGeom>
                <a:avLst/>
                <a:gdLst>
                  <a:gd name="T0" fmla="*/ 0 w 288"/>
                  <a:gd name="T1" fmla="*/ 1 h 1"/>
                  <a:gd name="T2" fmla="*/ 152 w 288"/>
                  <a:gd name="T3" fmla="*/ 0 h 1"/>
                  <a:gd name="T4" fmla="*/ 288 w 288"/>
                  <a:gd name="T5" fmla="*/ 1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1"/>
                    </a:moveTo>
                    <a:lnTo>
                      <a:pt x="152" y="0"/>
                    </a:lnTo>
                    <a:lnTo>
                      <a:pt x="288" y="1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64" name="Line 71"/>
              <p:cNvSpPr>
                <a:spLocks noChangeShapeType="1"/>
              </p:cNvSpPr>
              <p:nvPr/>
            </p:nvSpPr>
            <p:spPr bwMode="auto">
              <a:xfrm>
                <a:off x="1277" y="3432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65" name="Line 72"/>
              <p:cNvSpPr>
                <a:spLocks noChangeShapeType="1"/>
              </p:cNvSpPr>
              <p:nvPr/>
            </p:nvSpPr>
            <p:spPr bwMode="auto">
              <a:xfrm>
                <a:off x="1325" y="3480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2262" name="AutoShape 73"/>
            <p:cNvCxnSpPr>
              <a:cxnSpLocks noChangeShapeType="1"/>
              <a:stCxn id="52263" idx="1"/>
            </p:cNvCxnSpPr>
            <p:nvPr/>
          </p:nvCxnSpPr>
          <p:spPr bwMode="auto">
            <a:xfrm flipH="1" flipV="1">
              <a:off x="1384" y="3264"/>
              <a:ext cx="3" cy="11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sp>
        <p:nvSpPr>
          <p:cNvPr id="52249" name="Text Box 74"/>
          <p:cNvSpPr txBox="1">
            <a:spLocks noChangeArrowheads="1"/>
          </p:cNvSpPr>
          <p:nvPr/>
        </p:nvSpPr>
        <p:spPr bwMode="auto">
          <a:xfrm>
            <a:off x="6257925" y="3103563"/>
            <a:ext cx="446088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R</a:t>
            </a:r>
            <a:r>
              <a:rPr lang="en-US" sz="1600" b="1" baseline="-25000"/>
              <a:t>in</a:t>
            </a:r>
            <a:endParaRPr lang="en-US" sz="1600" b="1"/>
          </a:p>
        </p:txBody>
      </p:sp>
      <p:sp>
        <p:nvSpPr>
          <p:cNvPr id="52250" name="Line 75"/>
          <p:cNvSpPr>
            <a:spLocks noChangeShapeType="1"/>
          </p:cNvSpPr>
          <p:nvPr/>
        </p:nvSpPr>
        <p:spPr bwMode="auto">
          <a:xfrm flipV="1">
            <a:off x="5362575" y="2476500"/>
            <a:ext cx="452438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2251" name="Text Box 76"/>
          <p:cNvSpPr txBox="1">
            <a:spLocks noChangeArrowheads="1"/>
          </p:cNvSpPr>
          <p:nvPr/>
        </p:nvSpPr>
        <p:spPr bwMode="auto">
          <a:xfrm>
            <a:off x="5408613" y="2133600"/>
            <a:ext cx="31115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1</a:t>
            </a:r>
          </a:p>
        </p:txBody>
      </p:sp>
      <p:sp>
        <p:nvSpPr>
          <p:cNvPr id="52252" name="Text Box 77"/>
          <p:cNvSpPr txBox="1">
            <a:spLocks noChangeArrowheads="1"/>
          </p:cNvSpPr>
          <p:nvPr/>
        </p:nvSpPr>
        <p:spPr bwMode="auto">
          <a:xfrm>
            <a:off x="6122988" y="3810000"/>
            <a:ext cx="7493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A</a:t>
            </a:r>
            <a:r>
              <a:rPr lang="en-US" sz="1600" b="1" baseline="-25000"/>
              <a:t>OL</a:t>
            </a:r>
            <a:r>
              <a:rPr lang="en-US" sz="1600" b="1"/>
              <a:t>v</a:t>
            </a:r>
            <a:r>
              <a:rPr lang="en-US" sz="1600" b="1" baseline="-25000"/>
              <a:t>in</a:t>
            </a:r>
            <a:endParaRPr lang="en-US" sz="1600" b="1"/>
          </a:p>
        </p:txBody>
      </p:sp>
      <p:sp>
        <p:nvSpPr>
          <p:cNvPr id="52253" name="Text Box 78"/>
          <p:cNvSpPr txBox="1">
            <a:spLocks noChangeArrowheads="1"/>
          </p:cNvSpPr>
          <p:nvPr/>
        </p:nvSpPr>
        <p:spPr bwMode="auto">
          <a:xfrm>
            <a:off x="8455025" y="3552825"/>
            <a:ext cx="355600" cy="13144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+</a:t>
            </a:r>
          </a:p>
          <a:p>
            <a:endParaRPr lang="en-US" sz="1600"/>
          </a:p>
          <a:p>
            <a:r>
              <a:rPr lang="en-US" sz="1600" b="1"/>
              <a:t>v</a:t>
            </a:r>
            <a:r>
              <a:rPr lang="en-US" sz="1600" b="1" baseline="-25000"/>
              <a:t>o</a:t>
            </a:r>
          </a:p>
          <a:p>
            <a:endParaRPr lang="en-US" sz="1600"/>
          </a:p>
          <a:p>
            <a:r>
              <a:rPr lang="en-US" sz="1600"/>
              <a:t>–</a:t>
            </a:r>
          </a:p>
        </p:txBody>
      </p:sp>
      <p:sp>
        <p:nvSpPr>
          <p:cNvPr id="52254" name="Oval 79"/>
          <p:cNvSpPr>
            <a:spLocks noChangeArrowheads="1"/>
          </p:cNvSpPr>
          <p:nvPr/>
        </p:nvSpPr>
        <p:spPr bwMode="auto">
          <a:xfrm>
            <a:off x="8545513" y="485616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55" name="Text Box 80"/>
          <p:cNvSpPr txBox="1">
            <a:spLocks noChangeArrowheads="1"/>
          </p:cNvSpPr>
          <p:nvPr/>
        </p:nvSpPr>
        <p:spPr bwMode="auto">
          <a:xfrm>
            <a:off x="5365750" y="2876550"/>
            <a:ext cx="401638" cy="13144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–</a:t>
            </a:r>
          </a:p>
          <a:p>
            <a:endParaRPr lang="en-US" sz="1600"/>
          </a:p>
          <a:p>
            <a:r>
              <a:rPr lang="en-US" sz="1600" b="1"/>
              <a:t>v</a:t>
            </a:r>
            <a:r>
              <a:rPr lang="en-US" sz="1600" b="1" baseline="-25000"/>
              <a:t>in</a:t>
            </a:r>
          </a:p>
          <a:p>
            <a:endParaRPr lang="en-US" sz="1600"/>
          </a:p>
          <a:p>
            <a:r>
              <a:rPr lang="en-US" sz="1600"/>
              <a:t>+</a:t>
            </a:r>
          </a:p>
        </p:txBody>
      </p:sp>
      <p:sp>
        <p:nvSpPr>
          <p:cNvPr id="52256" name="Text Box 81"/>
          <p:cNvSpPr txBox="1">
            <a:spLocks noChangeArrowheads="1"/>
          </p:cNvSpPr>
          <p:nvPr/>
        </p:nvSpPr>
        <p:spPr bwMode="auto">
          <a:xfrm>
            <a:off x="5057775" y="2438400"/>
            <a:ext cx="3556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30000"/>
              <a:t>–</a:t>
            </a:r>
          </a:p>
        </p:txBody>
      </p:sp>
      <p:sp>
        <p:nvSpPr>
          <p:cNvPr id="52257" name="Text Box 82"/>
          <p:cNvSpPr txBox="1">
            <a:spLocks noChangeArrowheads="1"/>
          </p:cNvSpPr>
          <p:nvPr/>
        </p:nvSpPr>
        <p:spPr bwMode="auto">
          <a:xfrm>
            <a:off x="5057775" y="4191000"/>
            <a:ext cx="365125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30000"/>
              <a:t>+</a:t>
            </a:r>
          </a:p>
        </p:txBody>
      </p:sp>
      <p:sp>
        <p:nvSpPr>
          <p:cNvPr id="52258" name="AutoShape 83"/>
          <p:cNvSpPr>
            <a:spLocks noChangeArrowheads="1"/>
          </p:cNvSpPr>
          <p:nvPr/>
        </p:nvSpPr>
        <p:spPr bwMode="auto">
          <a:xfrm>
            <a:off x="4191000" y="3505200"/>
            <a:ext cx="685800" cy="444500"/>
          </a:xfrm>
          <a:prstGeom prst="rightArrow">
            <a:avLst>
              <a:gd name="adj1" fmla="val 50000"/>
              <a:gd name="adj2" fmla="val 38571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59" name="Text Box 84"/>
          <p:cNvSpPr txBox="1">
            <a:spLocks noChangeArrowheads="1"/>
          </p:cNvSpPr>
          <p:nvPr/>
        </p:nvSpPr>
        <p:spPr bwMode="auto">
          <a:xfrm>
            <a:off x="304800" y="4953000"/>
            <a:ext cx="7772400" cy="3492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600" b="1"/>
              <a:t>NB</a:t>
            </a:r>
            <a:r>
              <a:rPr lang="en-US" sz="1600"/>
              <a:t>: op-amps have near-infinite input resistance (</a:t>
            </a:r>
            <a:r>
              <a:rPr lang="en-US" sz="1600" b="1"/>
              <a:t>R</a:t>
            </a:r>
            <a:r>
              <a:rPr lang="en-US" sz="1600" b="1" baseline="-25000"/>
              <a:t>in</a:t>
            </a:r>
            <a:r>
              <a:rPr lang="en-US" sz="1600"/>
              <a:t>) and very small output resistance (</a:t>
            </a:r>
            <a:r>
              <a:rPr lang="en-US" sz="1600" b="1"/>
              <a:t>R</a:t>
            </a:r>
            <a:r>
              <a:rPr lang="en-US" sz="1600" b="1" baseline="-25000"/>
              <a:t>out</a:t>
            </a:r>
            <a:r>
              <a:rPr lang="en-US" sz="1600"/>
              <a:t>)</a:t>
            </a:r>
          </a:p>
        </p:txBody>
      </p:sp>
      <p:graphicFrame>
        <p:nvGraphicFramePr>
          <p:cNvPr id="52226" name="Object 85"/>
          <p:cNvGraphicFramePr>
            <a:graphicFrameLocks noChangeAspect="1"/>
          </p:cNvGraphicFramePr>
          <p:nvPr>
            <p:ph sz="half" idx="2"/>
          </p:nvPr>
        </p:nvGraphicFramePr>
        <p:xfrm>
          <a:off x="3630613" y="5400675"/>
          <a:ext cx="1827212" cy="817563"/>
        </p:xfrm>
        <a:graphic>
          <a:graphicData uri="http://schemas.openxmlformats.org/presentationml/2006/ole">
            <p:oleObj spid="_x0000_s52226" name="Equation" r:id="rId3" imgW="1079280" imgH="482400" progId="Equation.3">
              <p:embed/>
            </p:oleObj>
          </a:graphicData>
        </a:graphic>
      </p:graphicFrame>
      <p:sp>
        <p:nvSpPr>
          <p:cNvPr id="52260" name="Text Box 86"/>
          <p:cNvSpPr txBox="1">
            <a:spLocks noChangeArrowheads="1"/>
          </p:cNvSpPr>
          <p:nvPr/>
        </p:nvSpPr>
        <p:spPr bwMode="auto">
          <a:xfrm>
            <a:off x="5781675" y="5624513"/>
            <a:ext cx="2625725" cy="3492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1600" b="1"/>
              <a:t>A</a:t>
            </a:r>
            <a:r>
              <a:rPr lang="en-US" sz="1600" b="1" baseline="-25000"/>
              <a:t>OL</a:t>
            </a:r>
            <a:r>
              <a:rPr lang="en-US" sz="1600"/>
              <a:t> – open-loop voltage gain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325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5325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EE92E9C-5BEC-4AE3-8B74-3A17603BF110}" type="slidenum">
              <a:rPr lang="en-US" smtClean="0"/>
              <a:pPr lvl="1"/>
              <a:t>83</a:t>
            </a:fld>
            <a:endParaRPr lang="en-US" smtClean="0"/>
          </a:p>
        </p:txBody>
      </p:sp>
      <p:sp>
        <p:nvSpPr>
          <p:cNvPr id="532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Op-Amps – Closed-Loop Mode</a:t>
            </a:r>
          </a:p>
        </p:txBody>
      </p:sp>
      <p:graphicFrame>
        <p:nvGraphicFramePr>
          <p:cNvPr id="1077251" name="Group 3"/>
          <p:cNvGraphicFramePr>
            <a:graphicFrameLocks noGrp="1"/>
          </p:cNvGraphicFramePr>
          <p:nvPr>
            <p:ph sz="half" idx="1"/>
          </p:nvPr>
        </p:nvGraphicFramePr>
        <p:xfrm>
          <a:off x="406400" y="1333500"/>
          <a:ext cx="8356600" cy="4648200"/>
        </p:xfrm>
        <a:graphic>
          <a:graphicData uri="http://schemas.openxmlformats.org/drawingml/2006/table">
            <a:tbl>
              <a:tblPr/>
              <a:tblGrid>
                <a:gridCol w="1574800"/>
                <a:gridCol w="3735388"/>
                <a:gridCol w="3046412"/>
              </a:tblGrid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Circuit Diagram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7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Inverting Amplifier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7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Summing Amplifier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250" name="Object 25"/>
          <p:cNvGraphicFramePr>
            <a:graphicFrameLocks noChangeAspect="1"/>
          </p:cNvGraphicFramePr>
          <p:nvPr>
            <p:ph sz="quarter" idx="2"/>
          </p:nvPr>
        </p:nvGraphicFramePr>
        <p:xfrm>
          <a:off x="6096000" y="3810000"/>
          <a:ext cx="2209800" cy="1984375"/>
        </p:xfrm>
        <a:graphic>
          <a:graphicData uri="http://schemas.openxmlformats.org/presentationml/2006/ole">
            <p:oleObj spid="_x0000_s53250" name="Equation" r:id="rId3" imgW="990360" imgH="888840" progId="Equation.3">
              <p:embed/>
            </p:oleObj>
          </a:graphicData>
        </a:graphic>
      </p:graphicFrame>
      <p:grpSp>
        <p:nvGrpSpPr>
          <p:cNvPr id="53276" name="Group 26"/>
          <p:cNvGrpSpPr>
            <a:grpSpLocks/>
          </p:cNvGrpSpPr>
          <p:nvPr/>
        </p:nvGrpSpPr>
        <p:grpSpPr bwMode="auto">
          <a:xfrm>
            <a:off x="2919413" y="2238375"/>
            <a:ext cx="1792287" cy="1420813"/>
            <a:chOff x="4488" y="2935"/>
            <a:chExt cx="1129" cy="895"/>
          </a:xfrm>
        </p:grpSpPr>
        <p:sp>
          <p:nvSpPr>
            <p:cNvPr id="53375" name="AutoShape 27"/>
            <p:cNvSpPr>
              <a:spLocks noChangeArrowheads="1"/>
            </p:cNvSpPr>
            <p:nvPr/>
          </p:nvSpPr>
          <p:spPr bwMode="auto">
            <a:xfrm rot="5400000" flipH="1">
              <a:off x="5014" y="3153"/>
              <a:ext cx="388" cy="322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76" name="Text Box 28"/>
            <p:cNvSpPr txBox="1">
              <a:spLocks noChangeArrowheads="1"/>
            </p:cNvSpPr>
            <p:nvPr/>
          </p:nvSpPr>
          <p:spPr bwMode="auto">
            <a:xfrm>
              <a:off x="5020" y="3116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–</a:t>
              </a:r>
            </a:p>
          </p:txBody>
        </p:sp>
        <p:sp>
          <p:nvSpPr>
            <p:cNvPr id="53377" name="Text Box 29"/>
            <p:cNvSpPr txBox="1">
              <a:spLocks noChangeArrowheads="1"/>
            </p:cNvSpPr>
            <p:nvPr/>
          </p:nvSpPr>
          <p:spPr bwMode="auto">
            <a:xfrm>
              <a:off x="5004" y="3304"/>
              <a:ext cx="18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</p:txBody>
        </p:sp>
        <p:sp>
          <p:nvSpPr>
            <p:cNvPr id="53378" name="Line 30"/>
            <p:cNvSpPr>
              <a:spLocks noChangeShapeType="1"/>
            </p:cNvSpPr>
            <p:nvPr/>
          </p:nvSpPr>
          <p:spPr bwMode="auto">
            <a:xfrm flipH="1">
              <a:off x="4908" y="3411"/>
              <a:ext cx="1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79" name="Oval 31"/>
            <p:cNvSpPr>
              <a:spLocks noChangeArrowheads="1"/>
            </p:cNvSpPr>
            <p:nvPr/>
          </p:nvSpPr>
          <p:spPr bwMode="auto">
            <a:xfrm>
              <a:off x="4871" y="3391"/>
              <a:ext cx="40" cy="39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80" name="Oval 32"/>
            <p:cNvSpPr>
              <a:spLocks noChangeArrowheads="1"/>
            </p:cNvSpPr>
            <p:nvPr/>
          </p:nvSpPr>
          <p:spPr bwMode="auto">
            <a:xfrm>
              <a:off x="4868" y="3206"/>
              <a:ext cx="40" cy="39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81" name="Line 33"/>
            <p:cNvSpPr>
              <a:spLocks noChangeShapeType="1"/>
            </p:cNvSpPr>
            <p:nvPr/>
          </p:nvSpPr>
          <p:spPr bwMode="auto">
            <a:xfrm flipH="1">
              <a:off x="4908" y="3226"/>
              <a:ext cx="1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82" name="Line 34"/>
            <p:cNvSpPr>
              <a:spLocks noChangeShapeType="1"/>
            </p:cNvSpPr>
            <p:nvPr/>
          </p:nvSpPr>
          <p:spPr bwMode="auto">
            <a:xfrm flipH="1">
              <a:off x="5366" y="3314"/>
              <a:ext cx="1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83" name="Oval 35"/>
            <p:cNvSpPr>
              <a:spLocks noChangeArrowheads="1"/>
            </p:cNvSpPr>
            <p:nvPr/>
          </p:nvSpPr>
          <p:spPr bwMode="auto">
            <a:xfrm>
              <a:off x="5500" y="3294"/>
              <a:ext cx="40" cy="39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84" name="Oval 36"/>
            <p:cNvSpPr>
              <a:spLocks noChangeArrowheads="1"/>
            </p:cNvSpPr>
            <p:nvPr/>
          </p:nvSpPr>
          <p:spPr bwMode="auto">
            <a:xfrm>
              <a:off x="5498" y="3791"/>
              <a:ext cx="40" cy="39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85" name="Oval 37"/>
            <p:cNvSpPr>
              <a:spLocks noChangeArrowheads="1"/>
            </p:cNvSpPr>
            <p:nvPr/>
          </p:nvSpPr>
          <p:spPr bwMode="auto">
            <a:xfrm>
              <a:off x="4783" y="3791"/>
              <a:ext cx="40" cy="39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3386" name="AutoShape 38"/>
            <p:cNvCxnSpPr>
              <a:cxnSpLocks noChangeShapeType="1"/>
              <a:stCxn id="53384" idx="2"/>
              <a:endCxn id="53385" idx="6"/>
            </p:cNvCxnSpPr>
            <p:nvPr/>
          </p:nvCxnSpPr>
          <p:spPr bwMode="auto">
            <a:xfrm flipH="1">
              <a:off x="4823" y="3811"/>
              <a:ext cx="675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3387" name="AutoShape 39"/>
            <p:cNvCxnSpPr>
              <a:cxnSpLocks noChangeShapeType="1"/>
              <a:stCxn id="53379" idx="2"/>
              <a:endCxn id="53385" idx="0"/>
            </p:cNvCxnSpPr>
            <p:nvPr/>
          </p:nvCxnSpPr>
          <p:spPr bwMode="auto">
            <a:xfrm rot="10800000" flipV="1">
              <a:off x="4803" y="3411"/>
              <a:ext cx="68" cy="38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3388" name="Text Box 40"/>
            <p:cNvSpPr txBox="1">
              <a:spLocks noChangeArrowheads="1"/>
            </p:cNvSpPr>
            <p:nvPr/>
          </p:nvSpPr>
          <p:spPr bwMode="auto">
            <a:xfrm>
              <a:off x="5393" y="3299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  <a:p>
              <a:r>
                <a:rPr lang="en-US" sz="1600" b="1"/>
                <a:t>v</a:t>
              </a:r>
              <a:r>
                <a:rPr lang="en-US" sz="1600" b="1" baseline="-25000"/>
                <a:t>o</a:t>
              </a:r>
              <a:endParaRPr lang="en-US" sz="1600"/>
            </a:p>
            <a:p>
              <a:r>
                <a:rPr lang="en-US" sz="1600"/>
                <a:t>–</a:t>
              </a:r>
            </a:p>
          </p:txBody>
        </p:sp>
        <p:grpSp>
          <p:nvGrpSpPr>
            <p:cNvPr id="53389" name="Group 41"/>
            <p:cNvGrpSpPr>
              <a:grpSpLocks/>
            </p:cNvGrpSpPr>
            <p:nvPr/>
          </p:nvGrpSpPr>
          <p:grpSpPr bwMode="auto">
            <a:xfrm rot="5400000" flipH="1" flipV="1">
              <a:off x="5190" y="2895"/>
              <a:ext cx="57" cy="137"/>
              <a:chOff x="3450" y="2313"/>
              <a:chExt cx="111" cy="216"/>
            </a:xfrm>
          </p:grpSpPr>
          <p:sp>
            <p:nvSpPr>
              <p:cNvPr id="53408" name="Line 4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09" name="Line 4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10" name="Line 4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11" name="Line 4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12" name="Line 4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13" name="Line 4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14" name="Line 4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3390" name="AutoShape 49"/>
            <p:cNvCxnSpPr>
              <a:cxnSpLocks noChangeShapeType="1"/>
              <a:stCxn id="53380" idx="0"/>
              <a:endCxn id="53408" idx="0"/>
            </p:cNvCxnSpPr>
            <p:nvPr/>
          </p:nvCxnSpPr>
          <p:spPr bwMode="auto">
            <a:xfrm rot="-5400000">
              <a:off x="4900" y="2956"/>
              <a:ext cx="238" cy="26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3391" name="AutoShape 50"/>
            <p:cNvCxnSpPr>
              <a:cxnSpLocks noChangeShapeType="1"/>
              <a:stCxn id="53383" idx="0"/>
              <a:endCxn id="53410" idx="1"/>
            </p:cNvCxnSpPr>
            <p:nvPr/>
          </p:nvCxnSpPr>
          <p:spPr bwMode="auto">
            <a:xfrm rot="5400000" flipH="1">
              <a:off x="5239" y="3014"/>
              <a:ext cx="329" cy="23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53392" name="Group 51"/>
            <p:cNvGrpSpPr>
              <a:grpSpLocks/>
            </p:cNvGrpSpPr>
            <p:nvPr/>
          </p:nvGrpSpPr>
          <p:grpSpPr bwMode="auto">
            <a:xfrm rot="5400000" flipH="1" flipV="1">
              <a:off x="4688" y="3157"/>
              <a:ext cx="56" cy="138"/>
              <a:chOff x="3450" y="2313"/>
              <a:chExt cx="111" cy="216"/>
            </a:xfrm>
          </p:grpSpPr>
          <p:sp>
            <p:nvSpPr>
              <p:cNvPr id="53401" name="Line 5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02" name="Line 5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03" name="Line 5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04" name="Line 5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05" name="Line 5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06" name="Line 5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07" name="Line 5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3393" name="AutoShape 59"/>
            <p:cNvCxnSpPr>
              <a:cxnSpLocks noChangeShapeType="1"/>
              <a:stCxn id="53396" idx="0"/>
              <a:endCxn id="53401" idx="0"/>
            </p:cNvCxnSpPr>
            <p:nvPr/>
          </p:nvCxnSpPr>
          <p:spPr bwMode="auto">
            <a:xfrm rot="-5400000">
              <a:off x="4515" y="3281"/>
              <a:ext cx="181" cy="8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3394" name="AutoShape 60"/>
            <p:cNvCxnSpPr>
              <a:cxnSpLocks noChangeShapeType="1"/>
              <a:stCxn id="53380" idx="2"/>
              <a:endCxn id="53403" idx="1"/>
            </p:cNvCxnSpPr>
            <p:nvPr/>
          </p:nvCxnSpPr>
          <p:spPr bwMode="auto">
            <a:xfrm flipH="1">
              <a:off x="4785" y="3226"/>
              <a:ext cx="8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3395" name="Oval 61"/>
            <p:cNvSpPr>
              <a:spLocks noChangeArrowheads="1"/>
            </p:cNvSpPr>
            <p:nvPr/>
          </p:nvSpPr>
          <p:spPr bwMode="auto">
            <a:xfrm>
              <a:off x="4488" y="3436"/>
              <a:ext cx="159" cy="1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96" name="Text Box 62"/>
            <p:cNvSpPr txBox="1">
              <a:spLocks noChangeArrowheads="1"/>
            </p:cNvSpPr>
            <p:nvPr/>
          </p:nvSpPr>
          <p:spPr bwMode="auto">
            <a:xfrm>
              <a:off x="4489" y="3412"/>
              <a:ext cx="1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800"/>
                <a:t>+</a:t>
              </a:r>
            </a:p>
            <a:p>
              <a:r>
                <a:rPr lang="en-US" sz="800"/>
                <a:t>–</a:t>
              </a:r>
            </a:p>
          </p:txBody>
        </p:sp>
        <p:cxnSp>
          <p:nvCxnSpPr>
            <p:cNvPr id="53397" name="AutoShape 63"/>
            <p:cNvCxnSpPr>
              <a:cxnSpLocks noChangeShapeType="1"/>
              <a:stCxn id="53385" idx="2"/>
              <a:endCxn id="53396" idx="2"/>
            </p:cNvCxnSpPr>
            <p:nvPr/>
          </p:nvCxnSpPr>
          <p:spPr bwMode="auto">
            <a:xfrm rot="10800000">
              <a:off x="4565" y="3624"/>
              <a:ext cx="218" cy="18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3398" name="Text Box 64"/>
            <p:cNvSpPr txBox="1">
              <a:spLocks noChangeArrowheads="1"/>
            </p:cNvSpPr>
            <p:nvPr/>
          </p:nvSpPr>
          <p:spPr bwMode="auto">
            <a:xfrm>
              <a:off x="4601" y="3387"/>
              <a:ext cx="200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S</a:t>
              </a:r>
            </a:p>
          </p:txBody>
        </p:sp>
        <p:sp>
          <p:nvSpPr>
            <p:cNvPr id="53399" name="Text Box 65"/>
            <p:cNvSpPr txBox="1">
              <a:spLocks noChangeArrowheads="1"/>
            </p:cNvSpPr>
            <p:nvPr/>
          </p:nvSpPr>
          <p:spPr bwMode="auto">
            <a:xfrm>
              <a:off x="4610" y="3051"/>
              <a:ext cx="22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S</a:t>
              </a:r>
            </a:p>
          </p:txBody>
        </p:sp>
        <p:sp>
          <p:nvSpPr>
            <p:cNvPr id="53400" name="Text Box 66"/>
            <p:cNvSpPr txBox="1">
              <a:spLocks noChangeArrowheads="1"/>
            </p:cNvSpPr>
            <p:nvPr/>
          </p:nvSpPr>
          <p:spPr bwMode="auto">
            <a:xfrm>
              <a:off x="5137" y="2955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</p:grpSp>
      <p:graphicFrame>
        <p:nvGraphicFramePr>
          <p:cNvPr id="53251" name="Object 67"/>
          <p:cNvGraphicFramePr>
            <a:graphicFrameLocks noChangeAspect="1"/>
          </p:cNvGraphicFramePr>
          <p:nvPr>
            <p:ph sz="quarter" idx="3"/>
          </p:nvPr>
        </p:nvGraphicFramePr>
        <p:xfrm>
          <a:off x="6324600" y="2233613"/>
          <a:ext cx="1671638" cy="1423987"/>
        </p:xfrm>
        <a:graphic>
          <a:graphicData uri="http://schemas.openxmlformats.org/presentationml/2006/ole">
            <p:oleObj spid="_x0000_s53251" name="Equation" r:id="rId4" imgW="774360" imgH="660240" progId="Equation.3">
              <p:embed/>
            </p:oleObj>
          </a:graphicData>
        </a:graphic>
      </p:graphicFrame>
      <p:grpSp>
        <p:nvGrpSpPr>
          <p:cNvPr id="53277" name="Group 68"/>
          <p:cNvGrpSpPr>
            <a:grpSpLocks/>
          </p:cNvGrpSpPr>
          <p:nvPr/>
        </p:nvGrpSpPr>
        <p:grpSpPr bwMode="auto">
          <a:xfrm>
            <a:off x="2667000" y="3810000"/>
            <a:ext cx="2146300" cy="2065338"/>
            <a:chOff x="3250" y="1191"/>
            <a:chExt cx="1352" cy="1301"/>
          </a:xfrm>
        </p:grpSpPr>
        <p:sp>
          <p:nvSpPr>
            <p:cNvPr id="53278" name="AutoShape 69"/>
            <p:cNvSpPr>
              <a:spLocks noChangeArrowheads="1"/>
            </p:cNvSpPr>
            <p:nvPr/>
          </p:nvSpPr>
          <p:spPr bwMode="auto">
            <a:xfrm rot="5400000" flipH="1">
              <a:off x="3957" y="1358"/>
              <a:ext cx="419" cy="342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9" name="Text Box 70"/>
            <p:cNvSpPr txBox="1">
              <a:spLocks noChangeArrowheads="1"/>
            </p:cNvSpPr>
            <p:nvPr/>
          </p:nvSpPr>
          <p:spPr bwMode="auto">
            <a:xfrm>
              <a:off x="3964" y="1326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–</a:t>
              </a:r>
            </a:p>
          </p:txBody>
        </p:sp>
        <p:sp>
          <p:nvSpPr>
            <p:cNvPr id="53280" name="Text Box 71"/>
            <p:cNvSpPr txBox="1">
              <a:spLocks noChangeArrowheads="1"/>
            </p:cNvSpPr>
            <p:nvPr/>
          </p:nvSpPr>
          <p:spPr bwMode="auto">
            <a:xfrm>
              <a:off x="3948" y="1522"/>
              <a:ext cx="18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</p:txBody>
        </p:sp>
        <p:sp>
          <p:nvSpPr>
            <p:cNvPr id="53281" name="Line 72"/>
            <p:cNvSpPr>
              <a:spLocks noChangeShapeType="1"/>
            </p:cNvSpPr>
            <p:nvPr/>
          </p:nvSpPr>
          <p:spPr bwMode="auto">
            <a:xfrm flipH="1">
              <a:off x="3850" y="1633"/>
              <a:ext cx="1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82" name="Oval 73"/>
            <p:cNvSpPr>
              <a:spLocks noChangeArrowheads="1"/>
            </p:cNvSpPr>
            <p:nvPr/>
          </p:nvSpPr>
          <p:spPr bwMode="auto">
            <a:xfrm>
              <a:off x="3810" y="1612"/>
              <a:ext cx="42" cy="4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3" name="Oval 74"/>
            <p:cNvSpPr>
              <a:spLocks noChangeArrowheads="1"/>
            </p:cNvSpPr>
            <p:nvPr/>
          </p:nvSpPr>
          <p:spPr bwMode="auto">
            <a:xfrm>
              <a:off x="3807" y="1412"/>
              <a:ext cx="42" cy="4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4" name="Line 75"/>
            <p:cNvSpPr>
              <a:spLocks noChangeShapeType="1"/>
            </p:cNvSpPr>
            <p:nvPr/>
          </p:nvSpPr>
          <p:spPr bwMode="auto">
            <a:xfrm flipH="1">
              <a:off x="3850" y="1434"/>
              <a:ext cx="1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85" name="Line 76"/>
            <p:cNvSpPr>
              <a:spLocks noChangeShapeType="1"/>
            </p:cNvSpPr>
            <p:nvPr/>
          </p:nvSpPr>
          <p:spPr bwMode="auto">
            <a:xfrm flipH="1">
              <a:off x="4334" y="1528"/>
              <a:ext cx="1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86" name="Oval 77"/>
            <p:cNvSpPr>
              <a:spLocks noChangeArrowheads="1"/>
            </p:cNvSpPr>
            <p:nvPr/>
          </p:nvSpPr>
          <p:spPr bwMode="auto">
            <a:xfrm>
              <a:off x="4477" y="1507"/>
              <a:ext cx="42" cy="4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7" name="Oval 78"/>
            <p:cNvSpPr>
              <a:spLocks noChangeArrowheads="1"/>
            </p:cNvSpPr>
            <p:nvPr/>
          </p:nvSpPr>
          <p:spPr bwMode="auto">
            <a:xfrm>
              <a:off x="4475" y="2044"/>
              <a:ext cx="42" cy="4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8" name="Oval 79"/>
            <p:cNvSpPr>
              <a:spLocks noChangeArrowheads="1"/>
            </p:cNvSpPr>
            <p:nvPr/>
          </p:nvSpPr>
          <p:spPr bwMode="auto">
            <a:xfrm>
              <a:off x="3753" y="2044"/>
              <a:ext cx="42" cy="4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3289" name="AutoShape 80"/>
            <p:cNvCxnSpPr>
              <a:cxnSpLocks noChangeShapeType="1"/>
              <a:stCxn id="53287" idx="2"/>
              <a:endCxn id="53288" idx="6"/>
            </p:cNvCxnSpPr>
            <p:nvPr/>
          </p:nvCxnSpPr>
          <p:spPr bwMode="auto">
            <a:xfrm flipH="1">
              <a:off x="3795" y="2065"/>
              <a:ext cx="68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3290" name="AutoShape 81"/>
            <p:cNvCxnSpPr>
              <a:cxnSpLocks noChangeShapeType="1"/>
              <a:stCxn id="53282" idx="2"/>
              <a:endCxn id="53288" idx="0"/>
            </p:cNvCxnSpPr>
            <p:nvPr/>
          </p:nvCxnSpPr>
          <p:spPr bwMode="auto">
            <a:xfrm rot="10800000" flipV="1">
              <a:off x="3774" y="1633"/>
              <a:ext cx="36" cy="41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3291" name="Text Box 82"/>
            <p:cNvSpPr txBox="1">
              <a:spLocks noChangeArrowheads="1"/>
            </p:cNvSpPr>
            <p:nvPr/>
          </p:nvSpPr>
          <p:spPr bwMode="auto">
            <a:xfrm>
              <a:off x="4378" y="152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  <a:p>
              <a:r>
                <a:rPr lang="en-US" sz="1600" b="1"/>
                <a:t>v</a:t>
              </a:r>
              <a:r>
                <a:rPr lang="en-US" sz="1600" b="1" baseline="-25000"/>
                <a:t>o</a:t>
              </a:r>
              <a:endParaRPr lang="en-US" sz="1600"/>
            </a:p>
            <a:p>
              <a:r>
                <a:rPr lang="en-US" sz="1600"/>
                <a:t>–</a:t>
              </a:r>
            </a:p>
          </p:txBody>
        </p:sp>
        <p:grpSp>
          <p:nvGrpSpPr>
            <p:cNvPr id="53292" name="Group 83"/>
            <p:cNvGrpSpPr>
              <a:grpSpLocks/>
            </p:cNvGrpSpPr>
            <p:nvPr/>
          </p:nvGrpSpPr>
          <p:grpSpPr bwMode="auto">
            <a:xfrm rot="5400000" flipH="1" flipV="1">
              <a:off x="4147" y="1149"/>
              <a:ext cx="61" cy="146"/>
              <a:chOff x="3450" y="2313"/>
              <a:chExt cx="111" cy="216"/>
            </a:xfrm>
          </p:grpSpPr>
          <p:sp>
            <p:nvSpPr>
              <p:cNvPr id="53368" name="Line 8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69" name="Line 8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70" name="Line 8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71" name="Line 8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72" name="Line 8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73" name="Line 8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74" name="Line 9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3293" name="AutoShape 91"/>
            <p:cNvCxnSpPr>
              <a:cxnSpLocks noChangeShapeType="1"/>
              <a:stCxn id="53283" idx="0"/>
              <a:endCxn id="53368" idx="0"/>
            </p:cNvCxnSpPr>
            <p:nvPr/>
          </p:nvCxnSpPr>
          <p:spPr bwMode="auto">
            <a:xfrm rot="-5400000">
              <a:off x="3874" y="1180"/>
              <a:ext cx="186" cy="2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3294" name="AutoShape 92"/>
            <p:cNvCxnSpPr>
              <a:cxnSpLocks noChangeShapeType="1"/>
              <a:stCxn id="53286" idx="0"/>
              <a:endCxn id="53370" idx="1"/>
            </p:cNvCxnSpPr>
            <p:nvPr/>
          </p:nvCxnSpPr>
          <p:spPr bwMode="auto">
            <a:xfrm rot="5400000" flipH="1">
              <a:off x="4232" y="1241"/>
              <a:ext cx="286" cy="24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53295" name="Group 93"/>
            <p:cNvGrpSpPr>
              <a:grpSpLocks/>
            </p:cNvGrpSpPr>
            <p:nvPr/>
          </p:nvGrpSpPr>
          <p:grpSpPr bwMode="auto">
            <a:xfrm rot="5400000" flipH="1" flipV="1">
              <a:off x="3493" y="1361"/>
              <a:ext cx="61" cy="146"/>
              <a:chOff x="3450" y="2313"/>
              <a:chExt cx="111" cy="216"/>
            </a:xfrm>
          </p:grpSpPr>
          <p:sp>
            <p:nvSpPr>
              <p:cNvPr id="53361" name="Line 9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62" name="Line 9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63" name="Line 9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64" name="Line 9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65" name="Line 9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66" name="Line 9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67" name="Line 10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3296" name="AutoShape 101"/>
            <p:cNvCxnSpPr>
              <a:cxnSpLocks noChangeShapeType="1"/>
              <a:stCxn id="53299" idx="0"/>
              <a:endCxn id="53361" idx="0"/>
            </p:cNvCxnSpPr>
            <p:nvPr/>
          </p:nvCxnSpPr>
          <p:spPr bwMode="auto">
            <a:xfrm rot="-5400000">
              <a:off x="3379" y="1392"/>
              <a:ext cx="26" cy="12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3297" name="AutoShape 102"/>
            <p:cNvCxnSpPr>
              <a:cxnSpLocks noChangeShapeType="1"/>
              <a:stCxn id="53300" idx="2"/>
              <a:endCxn id="53363" idx="1"/>
            </p:cNvCxnSpPr>
            <p:nvPr/>
          </p:nvCxnSpPr>
          <p:spPr bwMode="auto">
            <a:xfrm flipH="1" flipV="1">
              <a:off x="3598" y="1433"/>
              <a:ext cx="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3298" name="Oval 103"/>
            <p:cNvSpPr>
              <a:spLocks noChangeArrowheads="1"/>
            </p:cNvSpPr>
            <p:nvPr/>
          </p:nvSpPr>
          <p:spPr bwMode="auto">
            <a:xfrm>
              <a:off x="3250" y="1475"/>
              <a:ext cx="169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9" name="Text Box 104"/>
            <p:cNvSpPr txBox="1">
              <a:spLocks noChangeArrowheads="1"/>
            </p:cNvSpPr>
            <p:nvPr/>
          </p:nvSpPr>
          <p:spPr bwMode="auto">
            <a:xfrm>
              <a:off x="3256" y="1465"/>
              <a:ext cx="1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800"/>
                <a:t>+</a:t>
              </a:r>
            </a:p>
            <a:p>
              <a:r>
                <a:rPr lang="en-US" sz="800"/>
                <a:t>–</a:t>
              </a:r>
            </a:p>
          </p:txBody>
        </p:sp>
        <p:sp>
          <p:nvSpPr>
            <p:cNvPr id="53300" name="Oval 105"/>
            <p:cNvSpPr>
              <a:spLocks noChangeArrowheads="1"/>
            </p:cNvSpPr>
            <p:nvPr/>
          </p:nvSpPr>
          <p:spPr bwMode="auto">
            <a:xfrm>
              <a:off x="3677" y="1412"/>
              <a:ext cx="43" cy="4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3301" name="AutoShape 106"/>
            <p:cNvCxnSpPr>
              <a:cxnSpLocks noChangeShapeType="1"/>
              <a:stCxn id="53300" idx="6"/>
              <a:endCxn id="53283" idx="2"/>
            </p:cNvCxnSpPr>
            <p:nvPr/>
          </p:nvCxnSpPr>
          <p:spPr bwMode="auto">
            <a:xfrm>
              <a:off x="3720" y="1433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3302" name="Group 107"/>
            <p:cNvGrpSpPr>
              <a:grpSpLocks/>
            </p:cNvGrpSpPr>
            <p:nvPr/>
          </p:nvGrpSpPr>
          <p:grpSpPr bwMode="auto">
            <a:xfrm>
              <a:off x="3275" y="1644"/>
              <a:ext cx="122" cy="103"/>
              <a:chOff x="1235" y="3264"/>
              <a:chExt cx="288" cy="216"/>
            </a:xfrm>
          </p:grpSpPr>
          <p:grpSp>
            <p:nvGrpSpPr>
              <p:cNvPr id="53356" name="Group 108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53358" name="Freeform 109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59" name="Line 110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60" name="Line 111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53357" name="AutoShape 112"/>
              <p:cNvCxnSpPr>
                <a:cxnSpLocks noChangeShapeType="1"/>
                <a:stCxn id="53358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grpSp>
          <p:nvGrpSpPr>
            <p:cNvPr id="53303" name="Group 113"/>
            <p:cNvGrpSpPr>
              <a:grpSpLocks/>
            </p:cNvGrpSpPr>
            <p:nvPr/>
          </p:nvGrpSpPr>
          <p:grpSpPr bwMode="auto">
            <a:xfrm rot="5400000" flipH="1" flipV="1">
              <a:off x="3493" y="1715"/>
              <a:ext cx="61" cy="146"/>
              <a:chOff x="3450" y="2313"/>
              <a:chExt cx="111" cy="216"/>
            </a:xfrm>
          </p:grpSpPr>
          <p:sp>
            <p:nvSpPr>
              <p:cNvPr id="53349" name="Line 11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50" name="Line 11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51" name="Line 11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52" name="Line 11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53" name="Line 11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54" name="Line 11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55" name="Line 12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3304" name="AutoShape 121"/>
            <p:cNvCxnSpPr>
              <a:cxnSpLocks noChangeShapeType="1"/>
              <a:stCxn id="53307" idx="0"/>
              <a:endCxn id="53349" idx="0"/>
            </p:cNvCxnSpPr>
            <p:nvPr/>
          </p:nvCxnSpPr>
          <p:spPr bwMode="auto">
            <a:xfrm rot="-5400000">
              <a:off x="3379" y="1746"/>
              <a:ext cx="26" cy="12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3305" name="AutoShape 122"/>
            <p:cNvCxnSpPr>
              <a:cxnSpLocks noChangeShapeType="1"/>
              <a:stCxn id="53308" idx="2"/>
              <a:endCxn id="53351" idx="1"/>
            </p:cNvCxnSpPr>
            <p:nvPr/>
          </p:nvCxnSpPr>
          <p:spPr bwMode="auto">
            <a:xfrm flipH="1" flipV="1">
              <a:off x="3597" y="1787"/>
              <a:ext cx="8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3306" name="Oval 123"/>
            <p:cNvSpPr>
              <a:spLocks noChangeArrowheads="1"/>
            </p:cNvSpPr>
            <p:nvPr/>
          </p:nvSpPr>
          <p:spPr bwMode="auto">
            <a:xfrm>
              <a:off x="3250" y="1829"/>
              <a:ext cx="169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7" name="Text Box 124"/>
            <p:cNvSpPr txBox="1">
              <a:spLocks noChangeArrowheads="1"/>
            </p:cNvSpPr>
            <p:nvPr/>
          </p:nvSpPr>
          <p:spPr bwMode="auto">
            <a:xfrm>
              <a:off x="3256" y="1819"/>
              <a:ext cx="1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800"/>
                <a:t>+</a:t>
              </a:r>
            </a:p>
            <a:p>
              <a:r>
                <a:rPr lang="en-US" sz="800"/>
                <a:t>–</a:t>
              </a:r>
            </a:p>
          </p:txBody>
        </p:sp>
        <p:sp>
          <p:nvSpPr>
            <p:cNvPr id="53308" name="Oval 125"/>
            <p:cNvSpPr>
              <a:spLocks noChangeArrowheads="1"/>
            </p:cNvSpPr>
            <p:nvPr/>
          </p:nvSpPr>
          <p:spPr bwMode="auto">
            <a:xfrm>
              <a:off x="3677" y="1766"/>
              <a:ext cx="43" cy="4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309" name="Group 126"/>
            <p:cNvGrpSpPr>
              <a:grpSpLocks/>
            </p:cNvGrpSpPr>
            <p:nvPr/>
          </p:nvGrpSpPr>
          <p:grpSpPr bwMode="auto">
            <a:xfrm>
              <a:off x="3275" y="1998"/>
              <a:ext cx="122" cy="103"/>
              <a:chOff x="1235" y="3264"/>
              <a:chExt cx="288" cy="216"/>
            </a:xfrm>
          </p:grpSpPr>
          <p:grpSp>
            <p:nvGrpSpPr>
              <p:cNvPr id="53344" name="Group 127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53346" name="Freeform 128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47" name="Line 129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48" name="Line 130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53345" name="AutoShape 131"/>
              <p:cNvCxnSpPr>
                <a:cxnSpLocks noChangeShapeType="1"/>
                <a:stCxn id="53346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grpSp>
          <p:nvGrpSpPr>
            <p:cNvPr id="53310" name="Group 132"/>
            <p:cNvGrpSpPr>
              <a:grpSpLocks/>
            </p:cNvGrpSpPr>
            <p:nvPr/>
          </p:nvGrpSpPr>
          <p:grpSpPr bwMode="auto">
            <a:xfrm rot="5400000" flipH="1" flipV="1">
              <a:off x="3496" y="2107"/>
              <a:ext cx="61" cy="146"/>
              <a:chOff x="3450" y="2313"/>
              <a:chExt cx="111" cy="216"/>
            </a:xfrm>
          </p:grpSpPr>
          <p:sp>
            <p:nvSpPr>
              <p:cNvPr id="53337" name="Line 13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38" name="Line 13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39" name="Line 13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40" name="Line 13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41" name="Line 13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42" name="Line 13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43" name="Line 13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3311" name="AutoShape 140"/>
            <p:cNvCxnSpPr>
              <a:cxnSpLocks noChangeShapeType="1"/>
              <a:stCxn id="53314" idx="0"/>
              <a:endCxn id="53337" idx="0"/>
            </p:cNvCxnSpPr>
            <p:nvPr/>
          </p:nvCxnSpPr>
          <p:spPr bwMode="auto">
            <a:xfrm rot="-5400000">
              <a:off x="3382" y="2138"/>
              <a:ext cx="26" cy="11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3312" name="AutoShape 141"/>
            <p:cNvCxnSpPr>
              <a:cxnSpLocks noChangeShapeType="1"/>
              <a:stCxn id="53315" idx="2"/>
              <a:endCxn id="53339" idx="1"/>
            </p:cNvCxnSpPr>
            <p:nvPr/>
          </p:nvCxnSpPr>
          <p:spPr bwMode="auto">
            <a:xfrm flipH="1" flipV="1">
              <a:off x="3600" y="2178"/>
              <a:ext cx="8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3313" name="Oval 142"/>
            <p:cNvSpPr>
              <a:spLocks noChangeArrowheads="1"/>
            </p:cNvSpPr>
            <p:nvPr/>
          </p:nvSpPr>
          <p:spPr bwMode="auto">
            <a:xfrm>
              <a:off x="3253" y="2221"/>
              <a:ext cx="169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4" name="Text Box 143"/>
            <p:cNvSpPr txBox="1">
              <a:spLocks noChangeArrowheads="1"/>
            </p:cNvSpPr>
            <p:nvPr/>
          </p:nvSpPr>
          <p:spPr bwMode="auto">
            <a:xfrm>
              <a:off x="3259" y="2211"/>
              <a:ext cx="1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800"/>
                <a:t>+</a:t>
              </a:r>
            </a:p>
            <a:p>
              <a:r>
                <a:rPr lang="en-US" sz="800"/>
                <a:t>–</a:t>
              </a:r>
            </a:p>
          </p:txBody>
        </p:sp>
        <p:sp>
          <p:nvSpPr>
            <p:cNvPr id="53315" name="Oval 144"/>
            <p:cNvSpPr>
              <a:spLocks noChangeArrowheads="1"/>
            </p:cNvSpPr>
            <p:nvPr/>
          </p:nvSpPr>
          <p:spPr bwMode="auto">
            <a:xfrm>
              <a:off x="3680" y="2157"/>
              <a:ext cx="42" cy="4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316" name="Group 145"/>
            <p:cNvGrpSpPr>
              <a:grpSpLocks/>
            </p:cNvGrpSpPr>
            <p:nvPr/>
          </p:nvGrpSpPr>
          <p:grpSpPr bwMode="auto">
            <a:xfrm>
              <a:off x="3277" y="2390"/>
              <a:ext cx="122" cy="102"/>
              <a:chOff x="1235" y="3264"/>
              <a:chExt cx="288" cy="216"/>
            </a:xfrm>
          </p:grpSpPr>
          <p:grpSp>
            <p:nvGrpSpPr>
              <p:cNvPr id="53332" name="Group 146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53334" name="Freeform 147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35" name="Line 148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36" name="Line 149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53333" name="AutoShape 150"/>
              <p:cNvCxnSpPr>
                <a:cxnSpLocks noChangeShapeType="1"/>
                <a:stCxn id="53334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cxnSp>
          <p:nvCxnSpPr>
            <p:cNvPr id="53317" name="AutoShape 151"/>
            <p:cNvCxnSpPr>
              <a:cxnSpLocks noChangeShapeType="1"/>
              <a:stCxn id="53300" idx="4"/>
              <a:endCxn id="53308" idx="0"/>
            </p:cNvCxnSpPr>
            <p:nvPr/>
          </p:nvCxnSpPr>
          <p:spPr bwMode="auto">
            <a:xfrm>
              <a:off x="3699" y="1454"/>
              <a:ext cx="0" cy="3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3318" name="AutoShape 152"/>
            <p:cNvCxnSpPr>
              <a:cxnSpLocks noChangeShapeType="1"/>
              <a:stCxn id="53308" idx="4"/>
              <a:endCxn id="53315" idx="0"/>
            </p:cNvCxnSpPr>
            <p:nvPr/>
          </p:nvCxnSpPr>
          <p:spPr bwMode="auto">
            <a:xfrm>
              <a:off x="3699" y="1808"/>
              <a:ext cx="2" cy="34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53319" name="Group 153"/>
            <p:cNvGrpSpPr>
              <a:grpSpLocks/>
            </p:cNvGrpSpPr>
            <p:nvPr/>
          </p:nvGrpSpPr>
          <p:grpSpPr bwMode="auto">
            <a:xfrm>
              <a:off x="4044" y="2059"/>
              <a:ext cx="122" cy="102"/>
              <a:chOff x="1235" y="3264"/>
              <a:chExt cx="288" cy="216"/>
            </a:xfrm>
          </p:grpSpPr>
          <p:grpSp>
            <p:nvGrpSpPr>
              <p:cNvPr id="53327" name="Group 154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53329" name="Freeform 155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30" name="Line 156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31" name="Line 157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53328" name="AutoShape 158"/>
              <p:cNvCxnSpPr>
                <a:cxnSpLocks noChangeShapeType="1"/>
                <a:stCxn id="53329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53320" name="Text Box 159"/>
            <p:cNvSpPr txBox="1">
              <a:spLocks noChangeArrowheads="1"/>
            </p:cNvSpPr>
            <p:nvPr/>
          </p:nvSpPr>
          <p:spPr bwMode="auto">
            <a:xfrm>
              <a:off x="3428" y="1984"/>
              <a:ext cx="25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Sn</a:t>
              </a:r>
            </a:p>
          </p:txBody>
        </p:sp>
        <p:sp>
          <p:nvSpPr>
            <p:cNvPr id="53321" name="Text Box 160"/>
            <p:cNvSpPr txBox="1">
              <a:spLocks noChangeArrowheads="1"/>
            </p:cNvSpPr>
            <p:nvPr/>
          </p:nvSpPr>
          <p:spPr bwMode="auto">
            <a:xfrm>
              <a:off x="3410" y="1584"/>
              <a:ext cx="253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S2</a:t>
              </a:r>
            </a:p>
          </p:txBody>
        </p:sp>
        <p:sp>
          <p:nvSpPr>
            <p:cNvPr id="53322" name="Text Box 161"/>
            <p:cNvSpPr txBox="1">
              <a:spLocks noChangeArrowheads="1"/>
            </p:cNvSpPr>
            <p:nvPr/>
          </p:nvSpPr>
          <p:spPr bwMode="auto">
            <a:xfrm>
              <a:off x="3410" y="1248"/>
              <a:ext cx="253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S1</a:t>
              </a:r>
            </a:p>
          </p:txBody>
        </p:sp>
        <p:sp>
          <p:nvSpPr>
            <p:cNvPr id="53323" name="Text Box 162"/>
            <p:cNvSpPr txBox="1">
              <a:spLocks noChangeArrowheads="1"/>
            </p:cNvSpPr>
            <p:nvPr/>
          </p:nvSpPr>
          <p:spPr bwMode="auto">
            <a:xfrm>
              <a:off x="3412" y="2208"/>
              <a:ext cx="236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Sn</a:t>
              </a:r>
            </a:p>
          </p:txBody>
        </p:sp>
        <p:sp>
          <p:nvSpPr>
            <p:cNvPr id="53324" name="Text Box 163"/>
            <p:cNvSpPr txBox="1">
              <a:spLocks noChangeArrowheads="1"/>
            </p:cNvSpPr>
            <p:nvPr/>
          </p:nvSpPr>
          <p:spPr bwMode="auto">
            <a:xfrm>
              <a:off x="3414" y="1795"/>
              <a:ext cx="232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S2</a:t>
              </a:r>
            </a:p>
          </p:txBody>
        </p:sp>
        <p:sp>
          <p:nvSpPr>
            <p:cNvPr id="53325" name="Text Box 164"/>
            <p:cNvSpPr txBox="1">
              <a:spLocks noChangeArrowheads="1"/>
            </p:cNvSpPr>
            <p:nvPr/>
          </p:nvSpPr>
          <p:spPr bwMode="auto">
            <a:xfrm>
              <a:off x="3414" y="1440"/>
              <a:ext cx="232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S1</a:t>
              </a:r>
            </a:p>
          </p:txBody>
        </p:sp>
        <p:sp>
          <p:nvSpPr>
            <p:cNvPr id="53326" name="Text Box 165"/>
            <p:cNvSpPr txBox="1">
              <a:spLocks noChangeArrowheads="1"/>
            </p:cNvSpPr>
            <p:nvPr/>
          </p:nvSpPr>
          <p:spPr bwMode="auto">
            <a:xfrm>
              <a:off x="4128" y="1227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</p:grp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427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5427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D59709E-42C9-4DC8-A770-54134581E2D5}" type="slidenum">
              <a:rPr lang="en-US" smtClean="0"/>
              <a:pPr lvl="1"/>
              <a:t>84</a:t>
            </a:fld>
            <a:endParaRPr lang="en-US" smtClean="0"/>
          </a:p>
        </p:txBody>
      </p:sp>
      <p:sp>
        <p:nvSpPr>
          <p:cNvPr id="542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Op-Amps – Closed-Loop Mode</a:t>
            </a:r>
          </a:p>
        </p:txBody>
      </p:sp>
      <p:graphicFrame>
        <p:nvGraphicFramePr>
          <p:cNvPr id="1078275" name="Group 3"/>
          <p:cNvGraphicFramePr>
            <a:graphicFrameLocks noGrp="1"/>
          </p:cNvGraphicFramePr>
          <p:nvPr>
            <p:ph sz="half" idx="1"/>
          </p:nvPr>
        </p:nvGraphicFramePr>
        <p:xfrm>
          <a:off x="406400" y="1333500"/>
          <a:ext cx="8356600" cy="4708526"/>
        </p:xfrm>
        <a:graphic>
          <a:graphicData uri="http://schemas.openxmlformats.org/drawingml/2006/table">
            <a:tbl>
              <a:tblPr/>
              <a:tblGrid>
                <a:gridCol w="1574800"/>
                <a:gridCol w="3735388"/>
                <a:gridCol w="3046412"/>
              </a:tblGrid>
              <a:tr h="798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Circuit Diagram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754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Noninverting Amplifier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5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Voltage Follower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4274" name="Object 25"/>
          <p:cNvGraphicFramePr>
            <a:graphicFrameLocks noChangeAspect="1"/>
          </p:cNvGraphicFramePr>
          <p:nvPr>
            <p:ph sz="quarter" idx="2"/>
          </p:nvPr>
        </p:nvGraphicFramePr>
        <p:xfrm>
          <a:off x="6142038" y="4200525"/>
          <a:ext cx="1879600" cy="1327150"/>
        </p:xfrm>
        <a:graphic>
          <a:graphicData uri="http://schemas.openxmlformats.org/presentationml/2006/ole">
            <p:oleObj spid="_x0000_s54274" name="Equation" r:id="rId3" imgW="647640" imgH="457200" progId="Equation.3">
              <p:embed/>
            </p:oleObj>
          </a:graphicData>
        </a:graphic>
      </p:graphicFrame>
      <p:graphicFrame>
        <p:nvGraphicFramePr>
          <p:cNvPr id="54275" name="Object 26"/>
          <p:cNvGraphicFramePr>
            <a:graphicFrameLocks noChangeAspect="1"/>
          </p:cNvGraphicFramePr>
          <p:nvPr>
            <p:ph sz="quarter" idx="3"/>
          </p:nvPr>
        </p:nvGraphicFramePr>
        <p:xfrm>
          <a:off x="6142038" y="2235200"/>
          <a:ext cx="2163762" cy="1574800"/>
        </p:xfrm>
        <a:graphic>
          <a:graphicData uri="http://schemas.openxmlformats.org/presentationml/2006/ole">
            <p:oleObj spid="_x0000_s54275" name="Equation" r:id="rId4" imgW="977760" imgH="711000" progId="Equation.3">
              <p:embed/>
            </p:oleObj>
          </a:graphicData>
        </a:graphic>
      </p:graphicFrame>
      <p:grpSp>
        <p:nvGrpSpPr>
          <p:cNvPr id="54300" name="Group 27"/>
          <p:cNvGrpSpPr>
            <a:grpSpLocks/>
          </p:cNvGrpSpPr>
          <p:nvPr/>
        </p:nvGrpSpPr>
        <p:grpSpPr bwMode="auto">
          <a:xfrm>
            <a:off x="2905125" y="2212975"/>
            <a:ext cx="1792288" cy="1487488"/>
            <a:chOff x="3271" y="1079"/>
            <a:chExt cx="1129" cy="937"/>
          </a:xfrm>
        </p:grpSpPr>
        <p:sp>
          <p:nvSpPr>
            <p:cNvPr id="54324" name="AutoShape 28"/>
            <p:cNvSpPr>
              <a:spLocks noChangeArrowheads="1"/>
            </p:cNvSpPr>
            <p:nvPr/>
          </p:nvSpPr>
          <p:spPr bwMode="auto">
            <a:xfrm rot="5400000" flipH="1">
              <a:off x="3812" y="1281"/>
              <a:ext cx="374" cy="326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5" name="Text Box 29"/>
            <p:cNvSpPr txBox="1">
              <a:spLocks noChangeArrowheads="1"/>
            </p:cNvSpPr>
            <p:nvPr/>
          </p:nvSpPr>
          <p:spPr bwMode="auto">
            <a:xfrm>
              <a:off x="3809" y="1243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–</a:t>
              </a:r>
            </a:p>
          </p:txBody>
        </p:sp>
        <p:sp>
          <p:nvSpPr>
            <p:cNvPr id="54326" name="Text Box 30"/>
            <p:cNvSpPr txBox="1">
              <a:spLocks noChangeArrowheads="1"/>
            </p:cNvSpPr>
            <p:nvPr/>
          </p:nvSpPr>
          <p:spPr bwMode="auto">
            <a:xfrm>
              <a:off x="3801" y="1426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</p:txBody>
        </p:sp>
        <p:sp>
          <p:nvSpPr>
            <p:cNvPr id="54327" name="Line 31"/>
            <p:cNvSpPr>
              <a:spLocks noChangeShapeType="1"/>
            </p:cNvSpPr>
            <p:nvPr/>
          </p:nvSpPr>
          <p:spPr bwMode="auto">
            <a:xfrm flipH="1">
              <a:off x="3697" y="1538"/>
              <a:ext cx="1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28" name="Oval 32"/>
            <p:cNvSpPr>
              <a:spLocks noChangeArrowheads="1"/>
            </p:cNvSpPr>
            <p:nvPr/>
          </p:nvSpPr>
          <p:spPr bwMode="auto">
            <a:xfrm>
              <a:off x="3659" y="1519"/>
              <a:ext cx="40" cy="3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9" name="Oval 33"/>
            <p:cNvSpPr>
              <a:spLocks noChangeArrowheads="1"/>
            </p:cNvSpPr>
            <p:nvPr/>
          </p:nvSpPr>
          <p:spPr bwMode="auto">
            <a:xfrm>
              <a:off x="3656" y="1340"/>
              <a:ext cx="40" cy="3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0" name="Line 34"/>
            <p:cNvSpPr>
              <a:spLocks noChangeShapeType="1"/>
            </p:cNvSpPr>
            <p:nvPr/>
          </p:nvSpPr>
          <p:spPr bwMode="auto">
            <a:xfrm flipH="1">
              <a:off x="3697" y="1359"/>
              <a:ext cx="1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31" name="Line 35"/>
            <p:cNvSpPr>
              <a:spLocks noChangeShapeType="1"/>
            </p:cNvSpPr>
            <p:nvPr/>
          </p:nvSpPr>
          <p:spPr bwMode="auto">
            <a:xfrm flipH="1">
              <a:off x="4158" y="1444"/>
              <a:ext cx="1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32" name="Oval 36"/>
            <p:cNvSpPr>
              <a:spLocks noChangeArrowheads="1"/>
            </p:cNvSpPr>
            <p:nvPr/>
          </p:nvSpPr>
          <p:spPr bwMode="auto">
            <a:xfrm>
              <a:off x="4294" y="1425"/>
              <a:ext cx="40" cy="3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3" name="Oval 37"/>
            <p:cNvSpPr>
              <a:spLocks noChangeArrowheads="1"/>
            </p:cNvSpPr>
            <p:nvPr/>
          </p:nvSpPr>
          <p:spPr bwMode="auto">
            <a:xfrm>
              <a:off x="4292" y="1905"/>
              <a:ext cx="40" cy="3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4" name="Text Box 38"/>
            <p:cNvSpPr txBox="1">
              <a:spLocks noChangeArrowheads="1"/>
            </p:cNvSpPr>
            <p:nvPr/>
          </p:nvSpPr>
          <p:spPr bwMode="auto">
            <a:xfrm>
              <a:off x="4176" y="1440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  <a:p>
              <a:r>
                <a:rPr lang="en-US" sz="1600" b="1"/>
                <a:t>v</a:t>
              </a:r>
              <a:r>
                <a:rPr lang="en-US" sz="1600" b="1" baseline="-25000"/>
                <a:t>o</a:t>
              </a:r>
              <a:endParaRPr lang="en-US" sz="1600"/>
            </a:p>
            <a:p>
              <a:r>
                <a:rPr lang="en-US" sz="1600"/>
                <a:t>–</a:t>
              </a:r>
            </a:p>
          </p:txBody>
        </p:sp>
        <p:grpSp>
          <p:nvGrpSpPr>
            <p:cNvPr id="54335" name="Group 39"/>
            <p:cNvGrpSpPr>
              <a:grpSpLocks/>
            </p:cNvGrpSpPr>
            <p:nvPr/>
          </p:nvGrpSpPr>
          <p:grpSpPr bwMode="auto">
            <a:xfrm rot="5400000" flipH="1" flipV="1">
              <a:off x="3982" y="1037"/>
              <a:ext cx="55" cy="139"/>
              <a:chOff x="3450" y="2313"/>
              <a:chExt cx="111" cy="216"/>
            </a:xfrm>
          </p:grpSpPr>
          <p:sp>
            <p:nvSpPr>
              <p:cNvPr id="54377" name="Line 4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78" name="Line 4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79" name="Line 4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80" name="Line 4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81" name="Line 4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82" name="Line 4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83" name="Line 4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4336" name="AutoShape 47"/>
            <p:cNvCxnSpPr>
              <a:cxnSpLocks noChangeShapeType="1"/>
              <a:stCxn id="54329" idx="0"/>
              <a:endCxn id="54377" idx="0"/>
            </p:cNvCxnSpPr>
            <p:nvPr/>
          </p:nvCxnSpPr>
          <p:spPr bwMode="auto">
            <a:xfrm rot="-5400000">
              <a:off x="3694" y="1092"/>
              <a:ext cx="230" cy="26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4337" name="AutoShape 48"/>
            <p:cNvCxnSpPr>
              <a:cxnSpLocks noChangeShapeType="1"/>
              <a:stCxn id="54332" idx="0"/>
              <a:endCxn id="54379" idx="1"/>
            </p:cNvCxnSpPr>
            <p:nvPr/>
          </p:nvCxnSpPr>
          <p:spPr bwMode="auto">
            <a:xfrm rot="5400000" flipH="1">
              <a:off x="4037" y="1148"/>
              <a:ext cx="319" cy="2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54338" name="Group 49"/>
            <p:cNvGrpSpPr>
              <a:grpSpLocks/>
            </p:cNvGrpSpPr>
            <p:nvPr/>
          </p:nvGrpSpPr>
          <p:grpSpPr bwMode="auto">
            <a:xfrm rot="5400000" flipH="1" flipV="1">
              <a:off x="3475" y="1470"/>
              <a:ext cx="54" cy="139"/>
              <a:chOff x="3450" y="2313"/>
              <a:chExt cx="111" cy="216"/>
            </a:xfrm>
          </p:grpSpPr>
          <p:sp>
            <p:nvSpPr>
              <p:cNvPr id="54370" name="Line 5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71" name="Line 5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72" name="Line 5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73" name="Line 5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74" name="Line 5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75" name="Line 5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76" name="Line 5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4339" name="AutoShape 57"/>
            <p:cNvCxnSpPr>
              <a:cxnSpLocks noChangeShapeType="1"/>
              <a:stCxn id="54342" idx="0"/>
              <a:endCxn id="54370" idx="0"/>
            </p:cNvCxnSpPr>
            <p:nvPr/>
          </p:nvCxnSpPr>
          <p:spPr bwMode="auto">
            <a:xfrm rot="-5400000">
              <a:off x="3351" y="1543"/>
              <a:ext cx="81" cy="8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4340" name="AutoShape 58"/>
            <p:cNvCxnSpPr>
              <a:cxnSpLocks noChangeShapeType="1"/>
              <a:stCxn id="54328" idx="2"/>
              <a:endCxn id="54372" idx="1"/>
            </p:cNvCxnSpPr>
            <p:nvPr/>
          </p:nvCxnSpPr>
          <p:spPr bwMode="auto">
            <a:xfrm flipH="1">
              <a:off x="3571" y="1538"/>
              <a:ext cx="8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4341" name="Oval 59"/>
            <p:cNvSpPr>
              <a:spLocks noChangeArrowheads="1"/>
            </p:cNvSpPr>
            <p:nvPr/>
          </p:nvSpPr>
          <p:spPr bwMode="auto">
            <a:xfrm>
              <a:off x="3271" y="1649"/>
              <a:ext cx="161" cy="1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2" name="Text Box 60"/>
            <p:cNvSpPr txBox="1">
              <a:spLocks noChangeArrowheads="1"/>
            </p:cNvSpPr>
            <p:nvPr/>
          </p:nvSpPr>
          <p:spPr bwMode="auto">
            <a:xfrm>
              <a:off x="3273" y="1626"/>
              <a:ext cx="1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800"/>
                <a:t>+</a:t>
              </a:r>
            </a:p>
            <a:p>
              <a:r>
                <a:rPr lang="en-US" sz="800"/>
                <a:t>–</a:t>
              </a:r>
            </a:p>
          </p:txBody>
        </p:sp>
        <p:cxnSp>
          <p:nvCxnSpPr>
            <p:cNvPr id="54343" name="AutoShape 61"/>
            <p:cNvCxnSpPr>
              <a:cxnSpLocks noChangeShapeType="1"/>
              <a:stCxn id="54333" idx="2"/>
              <a:endCxn id="54342" idx="2"/>
            </p:cNvCxnSpPr>
            <p:nvPr/>
          </p:nvCxnSpPr>
          <p:spPr bwMode="auto">
            <a:xfrm rot="10800000">
              <a:off x="3349" y="1838"/>
              <a:ext cx="943" cy="8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54344" name="Group 62"/>
            <p:cNvGrpSpPr>
              <a:grpSpLocks/>
            </p:cNvGrpSpPr>
            <p:nvPr/>
          </p:nvGrpSpPr>
          <p:grpSpPr bwMode="auto">
            <a:xfrm rot="5400000" flipH="1" flipV="1">
              <a:off x="3465" y="1296"/>
              <a:ext cx="54" cy="139"/>
              <a:chOff x="3450" y="2313"/>
              <a:chExt cx="111" cy="216"/>
            </a:xfrm>
          </p:grpSpPr>
          <p:sp>
            <p:nvSpPr>
              <p:cNvPr id="54363" name="Line 6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64" name="Line 6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65" name="Line 6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66" name="Line 6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67" name="Line 6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68" name="Line 6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69" name="Line 6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4345" name="AutoShape 70"/>
            <p:cNvCxnSpPr>
              <a:cxnSpLocks noChangeShapeType="1"/>
              <a:endCxn id="54363" idx="0"/>
            </p:cNvCxnSpPr>
            <p:nvPr/>
          </p:nvCxnSpPr>
          <p:spPr bwMode="auto">
            <a:xfrm>
              <a:off x="3343" y="1371"/>
              <a:ext cx="8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4346" name="AutoShape 71"/>
            <p:cNvCxnSpPr>
              <a:cxnSpLocks noChangeShapeType="1"/>
              <a:endCxn id="54365" idx="1"/>
            </p:cNvCxnSpPr>
            <p:nvPr/>
          </p:nvCxnSpPr>
          <p:spPr bwMode="auto">
            <a:xfrm flipH="1">
              <a:off x="3561" y="1365"/>
              <a:ext cx="8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4347" name="Group 72"/>
            <p:cNvGrpSpPr>
              <a:grpSpLocks/>
            </p:cNvGrpSpPr>
            <p:nvPr/>
          </p:nvGrpSpPr>
          <p:grpSpPr bwMode="auto">
            <a:xfrm>
              <a:off x="3282" y="1370"/>
              <a:ext cx="117" cy="92"/>
              <a:chOff x="1235" y="3264"/>
              <a:chExt cx="288" cy="216"/>
            </a:xfrm>
          </p:grpSpPr>
          <p:grpSp>
            <p:nvGrpSpPr>
              <p:cNvPr id="54358" name="Group 73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54360" name="Freeform 74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61" name="Line 75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62" name="Line 76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54359" name="AutoShape 77"/>
              <p:cNvCxnSpPr>
                <a:cxnSpLocks noChangeShapeType="1"/>
                <a:stCxn id="54360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grpSp>
          <p:nvGrpSpPr>
            <p:cNvPr id="54348" name="Group 78"/>
            <p:cNvGrpSpPr>
              <a:grpSpLocks/>
            </p:cNvGrpSpPr>
            <p:nvPr/>
          </p:nvGrpSpPr>
          <p:grpSpPr bwMode="auto">
            <a:xfrm>
              <a:off x="3737" y="1924"/>
              <a:ext cx="117" cy="92"/>
              <a:chOff x="1235" y="3264"/>
              <a:chExt cx="288" cy="216"/>
            </a:xfrm>
          </p:grpSpPr>
          <p:grpSp>
            <p:nvGrpSpPr>
              <p:cNvPr id="54353" name="Group 79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54355" name="Freeform 80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56" name="Line 81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57" name="Line 82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54354" name="AutoShape 83"/>
              <p:cNvCxnSpPr>
                <a:cxnSpLocks noChangeShapeType="1"/>
                <a:stCxn id="54355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54349" name="Text Box 84"/>
            <p:cNvSpPr txBox="1">
              <a:spLocks noChangeArrowheads="1"/>
            </p:cNvSpPr>
            <p:nvPr/>
          </p:nvSpPr>
          <p:spPr bwMode="auto">
            <a:xfrm>
              <a:off x="3463" y="1550"/>
              <a:ext cx="185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endParaRPr lang="en-US" sz="1200" b="1" baseline="-25000"/>
            </a:p>
          </p:txBody>
        </p:sp>
        <p:sp>
          <p:nvSpPr>
            <p:cNvPr id="54350" name="Text Box 85"/>
            <p:cNvSpPr txBox="1">
              <a:spLocks noChangeArrowheads="1"/>
            </p:cNvSpPr>
            <p:nvPr/>
          </p:nvSpPr>
          <p:spPr bwMode="auto">
            <a:xfrm>
              <a:off x="3408" y="1187"/>
              <a:ext cx="22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S</a:t>
              </a:r>
            </a:p>
          </p:txBody>
        </p:sp>
        <p:sp>
          <p:nvSpPr>
            <p:cNvPr id="54351" name="Text Box 86"/>
            <p:cNvSpPr txBox="1">
              <a:spLocks noChangeArrowheads="1"/>
            </p:cNvSpPr>
            <p:nvPr/>
          </p:nvSpPr>
          <p:spPr bwMode="auto">
            <a:xfrm>
              <a:off x="3938" y="1112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sp>
          <p:nvSpPr>
            <p:cNvPr id="54352" name="Text Box 87"/>
            <p:cNvSpPr txBox="1">
              <a:spLocks noChangeArrowheads="1"/>
            </p:cNvSpPr>
            <p:nvPr/>
          </p:nvSpPr>
          <p:spPr bwMode="auto">
            <a:xfrm>
              <a:off x="3429" y="1654"/>
              <a:ext cx="200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S</a:t>
              </a:r>
            </a:p>
          </p:txBody>
        </p:sp>
      </p:grpSp>
      <p:grpSp>
        <p:nvGrpSpPr>
          <p:cNvPr id="54301" name="Group 88"/>
          <p:cNvGrpSpPr>
            <a:grpSpLocks/>
          </p:cNvGrpSpPr>
          <p:nvPr/>
        </p:nvGrpSpPr>
        <p:grpSpPr bwMode="auto">
          <a:xfrm>
            <a:off x="3079750" y="4375150"/>
            <a:ext cx="1512888" cy="1228725"/>
            <a:chOff x="3381" y="1216"/>
            <a:chExt cx="953" cy="774"/>
          </a:xfrm>
        </p:grpSpPr>
        <p:sp>
          <p:nvSpPr>
            <p:cNvPr id="54302" name="AutoShape 89"/>
            <p:cNvSpPr>
              <a:spLocks noChangeArrowheads="1"/>
            </p:cNvSpPr>
            <p:nvPr/>
          </p:nvSpPr>
          <p:spPr bwMode="auto">
            <a:xfrm rot="5400000" flipH="1">
              <a:off x="3732" y="1247"/>
              <a:ext cx="380" cy="327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3" name="Text Box 90"/>
            <p:cNvSpPr txBox="1">
              <a:spLocks noChangeArrowheads="1"/>
            </p:cNvSpPr>
            <p:nvPr/>
          </p:nvSpPr>
          <p:spPr bwMode="auto">
            <a:xfrm>
              <a:off x="3731" y="1216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–</a:t>
              </a:r>
            </a:p>
          </p:txBody>
        </p:sp>
        <p:sp>
          <p:nvSpPr>
            <p:cNvPr id="54304" name="Text Box 91"/>
            <p:cNvSpPr txBox="1">
              <a:spLocks noChangeArrowheads="1"/>
            </p:cNvSpPr>
            <p:nvPr/>
          </p:nvSpPr>
          <p:spPr bwMode="auto">
            <a:xfrm>
              <a:off x="3715" y="1400"/>
              <a:ext cx="188" cy="21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</p:txBody>
        </p:sp>
        <p:sp>
          <p:nvSpPr>
            <p:cNvPr id="54305" name="Line 92"/>
            <p:cNvSpPr>
              <a:spLocks noChangeShapeType="1"/>
            </p:cNvSpPr>
            <p:nvPr/>
          </p:nvSpPr>
          <p:spPr bwMode="auto">
            <a:xfrm flipH="1">
              <a:off x="3618" y="1506"/>
              <a:ext cx="1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6" name="Oval 93"/>
            <p:cNvSpPr>
              <a:spLocks noChangeArrowheads="1"/>
            </p:cNvSpPr>
            <p:nvPr/>
          </p:nvSpPr>
          <p:spPr bwMode="auto">
            <a:xfrm>
              <a:off x="3580" y="1486"/>
              <a:ext cx="40" cy="39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7" name="Oval 94"/>
            <p:cNvSpPr>
              <a:spLocks noChangeArrowheads="1"/>
            </p:cNvSpPr>
            <p:nvPr/>
          </p:nvSpPr>
          <p:spPr bwMode="auto">
            <a:xfrm>
              <a:off x="3577" y="1306"/>
              <a:ext cx="40" cy="3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8" name="Line 95"/>
            <p:cNvSpPr>
              <a:spLocks noChangeShapeType="1"/>
            </p:cNvSpPr>
            <p:nvPr/>
          </p:nvSpPr>
          <p:spPr bwMode="auto">
            <a:xfrm flipH="1">
              <a:off x="3618" y="1325"/>
              <a:ext cx="1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9" name="Line 96"/>
            <p:cNvSpPr>
              <a:spLocks noChangeShapeType="1"/>
            </p:cNvSpPr>
            <p:nvPr/>
          </p:nvSpPr>
          <p:spPr bwMode="auto">
            <a:xfrm flipH="1">
              <a:off x="4081" y="1411"/>
              <a:ext cx="14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0" name="Oval 97"/>
            <p:cNvSpPr>
              <a:spLocks noChangeArrowheads="1"/>
            </p:cNvSpPr>
            <p:nvPr/>
          </p:nvSpPr>
          <p:spPr bwMode="auto">
            <a:xfrm>
              <a:off x="4218" y="1392"/>
              <a:ext cx="40" cy="3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1" name="Oval 98"/>
            <p:cNvSpPr>
              <a:spLocks noChangeArrowheads="1"/>
            </p:cNvSpPr>
            <p:nvPr/>
          </p:nvSpPr>
          <p:spPr bwMode="auto">
            <a:xfrm>
              <a:off x="4216" y="1878"/>
              <a:ext cx="41" cy="3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2" name="Text Box 99"/>
            <p:cNvSpPr txBox="1">
              <a:spLocks noChangeArrowheads="1"/>
            </p:cNvSpPr>
            <p:nvPr/>
          </p:nvSpPr>
          <p:spPr bwMode="auto">
            <a:xfrm>
              <a:off x="4110" y="1384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  <a:p>
              <a:r>
                <a:rPr lang="en-US" sz="1600" b="1"/>
                <a:t>v</a:t>
              </a:r>
              <a:r>
                <a:rPr lang="en-US" sz="1600" b="1" baseline="-25000"/>
                <a:t>o</a:t>
              </a:r>
              <a:endParaRPr lang="en-US" sz="1600"/>
            </a:p>
            <a:p>
              <a:r>
                <a:rPr lang="en-US" sz="1600"/>
                <a:t>–</a:t>
              </a:r>
            </a:p>
          </p:txBody>
        </p:sp>
        <p:cxnSp>
          <p:nvCxnSpPr>
            <p:cNvPr id="54313" name="AutoShape 100"/>
            <p:cNvCxnSpPr>
              <a:cxnSpLocks noChangeShapeType="1"/>
              <a:stCxn id="54310" idx="0"/>
              <a:endCxn id="54307" idx="0"/>
            </p:cNvCxnSpPr>
            <p:nvPr/>
          </p:nvCxnSpPr>
          <p:spPr bwMode="auto">
            <a:xfrm rot="5400000" flipH="1">
              <a:off x="3875" y="1028"/>
              <a:ext cx="86" cy="641"/>
            </a:xfrm>
            <a:prstGeom prst="bentConnector3">
              <a:avLst>
                <a:gd name="adj1" fmla="val 26744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4314" name="AutoShape 101"/>
            <p:cNvCxnSpPr>
              <a:cxnSpLocks noChangeShapeType="1"/>
              <a:stCxn id="54316" idx="0"/>
              <a:endCxn id="54306" idx="2"/>
            </p:cNvCxnSpPr>
            <p:nvPr/>
          </p:nvCxnSpPr>
          <p:spPr bwMode="auto">
            <a:xfrm rot="-5400000">
              <a:off x="3474" y="1490"/>
              <a:ext cx="89" cy="1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4315" name="Oval 102"/>
            <p:cNvSpPr>
              <a:spLocks noChangeArrowheads="1"/>
            </p:cNvSpPr>
            <p:nvPr/>
          </p:nvSpPr>
          <p:spPr bwMode="auto">
            <a:xfrm>
              <a:off x="3381" y="1619"/>
              <a:ext cx="161" cy="15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6" name="Text Box 103"/>
            <p:cNvSpPr txBox="1">
              <a:spLocks noChangeArrowheads="1"/>
            </p:cNvSpPr>
            <p:nvPr/>
          </p:nvSpPr>
          <p:spPr bwMode="auto">
            <a:xfrm>
              <a:off x="3382" y="1595"/>
              <a:ext cx="1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800"/>
                <a:t>+</a:t>
              </a:r>
            </a:p>
            <a:p>
              <a:r>
                <a:rPr lang="en-US" sz="800"/>
                <a:t>–</a:t>
              </a:r>
            </a:p>
          </p:txBody>
        </p:sp>
        <p:cxnSp>
          <p:nvCxnSpPr>
            <p:cNvPr id="54317" name="AutoShape 104"/>
            <p:cNvCxnSpPr>
              <a:cxnSpLocks noChangeShapeType="1"/>
              <a:stCxn id="54311" idx="2"/>
              <a:endCxn id="54316" idx="2"/>
            </p:cNvCxnSpPr>
            <p:nvPr/>
          </p:nvCxnSpPr>
          <p:spPr bwMode="auto">
            <a:xfrm rot="10800000">
              <a:off x="3458" y="1807"/>
              <a:ext cx="758" cy="9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54318" name="Group 105"/>
            <p:cNvGrpSpPr>
              <a:grpSpLocks/>
            </p:cNvGrpSpPr>
            <p:nvPr/>
          </p:nvGrpSpPr>
          <p:grpSpPr bwMode="auto">
            <a:xfrm>
              <a:off x="3659" y="1897"/>
              <a:ext cx="117" cy="93"/>
              <a:chOff x="1235" y="3264"/>
              <a:chExt cx="288" cy="216"/>
            </a:xfrm>
          </p:grpSpPr>
          <p:grpSp>
            <p:nvGrpSpPr>
              <p:cNvPr id="54319" name="Group 106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54321" name="Freeform 107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22" name="Line 108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23" name="Line 109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54320" name="AutoShape 110"/>
              <p:cNvCxnSpPr>
                <a:cxnSpLocks noChangeShapeType="1"/>
                <a:stCxn id="54321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</p:grp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530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5530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04C1F26-F675-4C4A-BAD8-965D75CF85B2}" type="slidenum">
              <a:rPr lang="en-US" smtClean="0"/>
              <a:pPr lvl="1"/>
              <a:t>85</a:t>
            </a:fld>
            <a:endParaRPr lang="en-US" smtClean="0"/>
          </a:p>
        </p:txBody>
      </p:sp>
      <p:sp>
        <p:nvSpPr>
          <p:cNvPr id="553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Op-Amps – Closed-Loop Mode</a:t>
            </a:r>
          </a:p>
        </p:txBody>
      </p:sp>
      <p:graphicFrame>
        <p:nvGraphicFramePr>
          <p:cNvPr id="1079299" name="Group 3"/>
          <p:cNvGraphicFramePr>
            <a:graphicFrameLocks noGrp="1"/>
          </p:cNvGraphicFramePr>
          <p:nvPr>
            <p:ph sz="half" idx="1"/>
          </p:nvPr>
        </p:nvGraphicFramePr>
        <p:xfrm>
          <a:off x="406400" y="1333500"/>
          <a:ext cx="8356600" cy="2921000"/>
        </p:xfrm>
        <a:graphic>
          <a:graphicData uri="http://schemas.openxmlformats.org/drawingml/2006/table">
            <a:tbl>
              <a:tblPr/>
              <a:tblGrid>
                <a:gridCol w="1574800"/>
                <a:gridCol w="3735388"/>
                <a:gridCol w="3046412"/>
              </a:tblGrid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Circuit Diagram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20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Differential Amplifier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5298" name="Object 21"/>
          <p:cNvGraphicFramePr>
            <a:graphicFrameLocks noChangeAspect="1"/>
          </p:cNvGraphicFramePr>
          <p:nvPr>
            <p:ph sz="quarter" idx="3"/>
          </p:nvPr>
        </p:nvGraphicFramePr>
        <p:xfrm>
          <a:off x="5791200" y="2552700"/>
          <a:ext cx="2895600" cy="1106488"/>
        </p:xfrm>
        <a:graphic>
          <a:graphicData uri="http://schemas.openxmlformats.org/presentationml/2006/ole">
            <p:oleObj spid="_x0000_s55298" name="Equation" r:id="rId3" imgW="1130040" imgH="431640" progId="Equation.3">
              <p:embed/>
            </p:oleObj>
          </a:graphicData>
        </a:graphic>
      </p:graphicFrame>
      <p:grpSp>
        <p:nvGrpSpPr>
          <p:cNvPr id="55319" name="Group 22"/>
          <p:cNvGrpSpPr>
            <a:grpSpLocks/>
          </p:cNvGrpSpPr>
          <p:nvPr/>
        </p:nvGrpSpPr>
        <p:grpSpPr bwMode="auto">
          <a:xfrm>
            <a:off x="2638425" y="2314575"/>
            <a:ext cx="2135188" cy="1547813"/>
            <a:chOff x="723" y="973"/>
            <a:chExt cx="1345" cy="975"/>
          </a:xfrm>
        </p:grpSpPr>
        <p:sp>
          <p:nvSpPr>
            <p:cNvPr id="55320" name="AutoShape 23"/>
            <p:cNvSpPr>
              <a:spLocks noChangeArrowheads="1"/>
            </p:cNvSpPr>
            <p:nvPr/>
          </p:nvSpPr>
          <p:spPr bwMode="auto">
            <a:xfrm rot="5400000" flipH="1">
              <a:off x="1481" y="1234"/>
              <a:ext cx="367" cy="30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1" name="Text Box 24"/>
            <p:cNvSpPr txBox="1">
              <a:spLocks noChangeArrowheads="1"/>
            </p:cNvSpPr>
            <p:nvPr/>
          </p:nvSpPr>
          <p:spPr bwMode="auto">
            <a:xfrm>
              <a:off x="1474" y="1198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–</a:t>
              </a:r>
            </a:p>
          </p:txBody>
        </p:sp>
        <p:sp>
          <p:nvSpPr>
            <p:cNvPr id="55322" name="Text Box 25"/>
            <p:cNvSpPr txBox="1">
              <a:spLocks noChangeArrowheads="1"/>
            </p:cNvSpPr>
            <p:nvPr/>
          </p:nvSpPr>
          <p:spPr bwMode="auto">
            <a:xfrm>
              <a:off x="1474" y="1363"/>
              <a:ext cx="18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</p:txBody>
        </p:sp>
        <p:sp>
          <p:nvSpPr>
            <p:cNvPr id="55323" name="Line 26"/>
            <p:cNvSpPr>
              <a:spLocks noChangeShapeType="1"/>
            </p:cNvSpPr>
            <p:nvPr/>
          </p:nvSpPr>
          <p:spPr bwMode="auto">
            <a:xfrm flipH="1">
              <a:off x="1379" y="1479"/>
              <a:ext cx="1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24" name="Oval 27"/>
            <p:cNvSpPr>
              <a:spLocks noChangeArrowheads="1"/>
            </p:cNvSpPr>
            <p:nvPr/>
          </p:nvSpPr>
          <p:spPr bwMode="auto">
            <a:xfrm>
              <a:off x="1343" y="1461"/>
              <a:ext cx="38" cy="3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5" name="Oval 28"/>
            <p:cNvSpPr>
              <a:spLocks noChangeArrowheads="1"/>
            </p:cNvSpPr>
            <p:nvPr/>
          </p:nvSpPr>
          <p:spPr bwMode="auto">
            <a:xfrm>
              <a:off x="1340" y="1286"/>
              <a:ext cx="38" cy="3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6" name="Line 29"/>
            <p:cNvSpPr>
              <a:spLocks noChangeShapeType="1"/>
            </p:cNvSpPr>
            <p:nvPr/>
          </p:nvSpPr>
          <p:spPr bwMode="auto">
            <a:xfrm flipH="1">
              <a:off x="1379" y="1304"/>
              <a:ext cx="1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27" name="Line 30"/>
            <p:cNvSpPr>
              <a:spLocks noChangeShapeType="1"/>
            </p:cNvSpPr>
            <p:nvPr/>
          </p:nvSpPr>
          <p:spPr bwMode="auto">
            <a:xfrm flipH="1">
              <a:off x="1816" y="1388"/>
              <a:ext cx="1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28" name="Oval 31"/>
            <p:cNvSpPr>
              <a:spLocks noChangeArrowheads="1"/>
            </p:cNvSpPr>
            <p:nvPr/>
          </p:nvSpPr>
          <p:spPr bwMode="auto">
            <a:xfrm>
              <a:off x="1945" y="1369"/>
              <a:ext cx="38" cy="3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9" name="Oval 32"/>
            <p:cNvSpPr>
              <a:spLocks noChangeArrowheads="1"/>
            </p:cNvSpPr>
            <p:nvPr/>
          </p:nvSpPr>
          <p:spPr bwMode="auto">
            <a:xfrm>
              <a:off x="1943" y="1840"/>
              <a:ext cx="38" cy="3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0" name="Text Box 33"/>
            <p:cNvSpPr txBox="1">
              <a:spLocks noChangeArrowheads="1"/>
            </p:cNvSpPr>
            <p:nvPr/>
          </p:nvSpPr>
          <p:spPr bwMode="auto">
            <a:xfrm>
              <a:off x="1844" y="135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  <a:p>
              <a:r>
                <a:rPr lang="en-US" sz="1600" b="1"/>
                <a:t>v</a:t>
              </a:r>
              <a:r>
                <a:rPr lang="en-US" sz="1600" b="1" baseline="-25000"/>
                <a:t>o</a:t>
              </a:r>
              <a:endParaRPr lang="en-US" sz="1600"/>
            </a:p>
            <a:p>
              <a:r>
                <a:rPr lang="en-US" sz="1600"/>
                <a:t>–</a:t>
              </a:r>
            </a:p>
          </p:txBody>
        </p:sp>
        <p:grpSp>
          <p:nvGrpSpPr>
            <p:cNvPr id="55331" name="Group 34"/>
            <p:cNvGrpSpPr>
              <a:grpSpLocks/>
            </p:cNvGrpSpPr>
            <p:nvPr/>
          </p:nvGrpSpPr>
          <p:grpSpPr bwMode="auto">
            <a:xfrm rot="5400000" flipH="1" flipV="1">
              <a:off x="1648" y="990"/>
              <a:ext cx="54" cy="132"/>
              <a:chOff x="3450" y="2313"/>
              <a:chExt cx="111" cy="216"/>
            </a:xfrm>
          </p:grpSpPr>
          <p:sp>
            <p:nvSpPr>
              <p:cNvPr id="55387" name="Line 3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88" name="Line 3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89" name="Line 3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90" name="Line 3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91" name="Line 3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92" name="Line 4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93" name="Line 4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5332" name="Text Box 42"/>
            <p:cNvSpPr txBox="1">
              <a:spLocks noChangeArrowheads="1"/>
            </p:cNvSpPr>
            <p:nvPr/>
          </p:nvSpPr>
          <p:spPr bwMode="auto">
            <a:xfrm>
              <a:off x="1610" y="973"/>
              <a:ext cx="116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 baseline="-25000"/>
            </a:p>
          </p:txBody>
        </p:sp>
        <p:cxnSp>
          <p:nvCxnSpPr>
            <p:cNvPr id="55333" name="AutoShape 43"/>
            <p:cNvCxnSpPr>
              <a:cxnSpLocks noChangeShapeType="1"/>
              <a:stCxn id="55325" idx="0"/>
              <a:endCxn id="55387" idx="0"/>
            </p:cNvCxnSpPr>
            <p:nvPr/>
          </p:nvCxnSpPr>
          <p:spPr bwMode="auto">
            <a:xfrm rot="-5400000">
              <a:off x="1372" y="1049"/>
              <a:ext cx="224" cy="25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5334" name="AutoShape 44"/>
            <p:cNvCxnSpPr>
              <a:cxnSpLocks noChangeShapeType="1"/>
              <a:stCxn id="55328" idx="0"/>
              <a:endCxn id="55389" idx="1"/>
            </p:cNvCxnSpPr>
            <p:nvPr/>
          </p:nvCxnSpPr>
          <p:spPr bwMode="auto">
            <a:xfrm rot="5400000" flipH="1">
              <a:off x="1695" y="1101"/>
              <a:ext cx="313" cy="22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55335" name="Group 45"/>
            <p:cNvGrpSpPr>
              <a:grpSpLocks/>
            </p:cNvGrpSpPr>
            <p:nvPr/>
          </p:nvGrpSpPr>
          <p:grpSpPr bwMode="auto">
            <a:xfrm rot="5400000" flipH="1" flipV="1">
              <a:off x="1167" y="1416"/>
              <a:ext cx="53" cy="132"/>
              <a:chOff x="3450" y="2313"/>
              <a:chExt cx="111" cy="216"/>
            </a:xfrm>
          </p:grpSpPr>
          <p:sp>
            <p:nvSpPr>
              <p:cNvPr id="55380" name="Line 4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81" name="Line 4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82" name="Line 4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83" name="Line 4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84" name="Line 5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85" name="Line 5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86" name="Line 5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5336" name="AutoShape 53"/>
            <p:cNvCxnSpPr>
              <a:cxnSpLocks noChangeShapeType="1"/>
              <a:stCxn id="55339" idx="0"/>
              <a:endCxn id="55380" idx="0"/>
            </p:cNvCxnSpPr>
            <p:nvPr/>
          </p:nvCxnSpPr>
          <p:spPr bwMode="auto">
            <a:xfrm rot="-5400000">
              <a:off x="1058" y="1478"/>
              <a:ext cx="61" cy="7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5337" name="AutoShape 54"/>
            <p:cNvCxnSpPr>
              <a:cxnSpLocks noChangeShapeType="1"/>
              <a:stCxn id="55324" idx="2"/>
              <a:endCxn id="55382" idx="1"/>
            </p:cNvCxnSpPr>
            <p:nvPr/>
          </p:nvCxnSpPr>
          <p:spPr bwMode="auto">
            <a:xfrm flipH="1">
              <a:off x="1260" y="1479"/>
              <a:ext cx="83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5338" name="Oval 55"/>
            <p:cNvSpPr>
              <a:spLocks noChangeArrowheads="1"/>
            </p:cNvSpPr>
            <p:nvPr/>
          </p:nvSpPr>
          <p:spPr bwMode="auto">
            <a:xfrm>
              <a:off x="976" y="1589"/>
              <a:ext cx="152" cy="1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9" name="Text Box 56"/>
            <p:cNvSpPr txBox="1">
              <a:spLocks noChangeArrowheads="1"/>
            </p:cNvSpPr>
            <p:nvPr/>
          </p:nvSpPr>
          <p:spPr bwMode="auto">
            <a:xfrm>
              <a:off x="971" y="1547"/>
              <a:ext cx="157" cy="23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900"/>
                <a:t>+</a:t>
              </a:r>
            </a:p>
            <a:p>
              <a:r>
                <a:rPr lang="en-US" sz="900"/>
                <a:t>–</a:t>
              </a:r>
            </a:p>
          </p:txBody>
        </p:sp>
        <p:cxnSp>
          <p:nvCxnSpPr>
            <p:cNvPr id="55340" name="AutoShape 57"/>
            <p:cNvCxnSpPr>
              <a:cxnSpLocks noChangeShapeType="1"/>
              <a:stCxn id="55345" idx="0"/>
              <a:endCxn id="55339" idx="2"/>
            </p:cNvCxnSpPr>
            <p:nvPr/>
          </p:nvCxnSpPr>
          <p:spPr bwMode="auto">
            <a:xfrm flipH="1" flipV="1">
              <a:off x="1050" y="1777"/>
              <a:ext cx="1" cy="6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5341" name="Group 58"/>
            <p:cNvGrpSpPr>
              <a:grpSpLocks/>
            </p:cNvGrpSpPr>
            <p:nvPr/>
          </p:nvGrpSpPr>
          <p:grpSpPr bwMode="auto">
            <a:xfrm rot="5400000" flipH="1" flipV="1">
              <a:off x="1158" y="1245"/>
              <a:ext cx="54" cy="131"/>
              <a:chOff x="3450" y="2313"/>
              <a:chExt cx="111" cy="216"/>
            </a:xfrm>
          </p:grpSpPr>
          <p:sp>
            <p:nvSpPr>
              <p:cNvPr id="55373" name="Line 5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74" name="Line 6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75" name="Line 6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76" name="Line 6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77" name="Line 6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78" name="Line 6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79" name="Line 6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5342" name="AutoShape 66"/>
            <p:cNvCxnSpPr>
              <a:cxnSpLocks noChangeShapeType="1"/>
              <a:stCxn id="55348" idx="0"/>
              <a:endCxn id="55373" idx="0"/>
            </p:cNvCxnSpPr>
            <p:nvPr/>
          </p:nvCxnSpPr>
          <p:spPr bwMode="auto">
            <a:xfrm rot="-5400000">
              <a:off x="927" y="1195"/>
              <a:ext cx="70" cy="31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5343" name="AutoShape 67"/>
            <p:cNvCxnSpPr>
              <a:cxnSpLocks noChangeShapeType="1"/>
              <a:endCxn id="55375" idx="1"/>
            </p:cNvCxnSpPr>
            <p:nvPr/>
          </p:nvCxnSpPr>
          <p:spPr bwMode="auto">
            <a:xfrm flipH="1">
              <a:off x="1249" y="1310"/>
              <a:ext cx="8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5344" name="Group 68"/>
            <p:cNvGrpSpPr>
              <a:grpSpLocks/>
            </p:cNvGrpSpPr>
            <p:nvPr/>
          </p:nvGrpSpPr>
          <p:grpSpPr bwMode="auto">
            <a:xfrm>
              <a:off x="1418" y="1858"/>
              <a:ext cx="110" cy="90"/>
              <a:chOff x="1235" y="3264"/>
              <a:chExt cx="288" cy="216"/>
            </a:xfrm>
          </p:grpSpPr>
          <p:grpSp>
            <p:nvGrpSpPr>
              <p:cNvPr id="55368" name="Group 69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55370" name="Freeform 70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71" name="Line 71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72" name="Line 72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55369" name="AutoShape 73"/>
              <p:cNvCxnSpPr>
                <a:cxnSpLocks noChangeShapeType="1"/>
                <a:stCxn id="55370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55345" name="Oval 74"/>
            <p:cNvSpPr>
              <a:spLocks noChangeArrowheads="1"/>
            </p:cNvSpPr>
            <p:nvPr/>
          </p:nvSpPr>
          <p:spPr bwMode="auto">
            <a:xfrm>
              <a:off x="1032" y="1840"/>
              <a:ext cx="38" cy="3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46" name="AutoShape 75"/>
            <p:cNvCxnSpPr>
              <a:cxnSpLocks noChangeShapeType="1"/>
              <a:stCxn id="55352" idx="6"/>
              <a:endCxn id="55329" idx="2"/>
            </p:cNvCxnSpPr>
            <p:nvPr/>
          </p:nvCxnSpPr>
          <p:spPr bwMode="auto">
            <a:xfrm>
              <a:off x="1386" y="1858"/>
              <a:ext cx="55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5347" name="Oval 76"/>
            <p:cNvSpPr>
              <a:spLocks noChangeArrowheads="1"/>
            </p:cNvSpPr>
            <p:nvPr/>
          </p:nvSpPr>
          <p:spPr bwMode="auto">
            <a:xfrm>
              <a:off x="723" y="1415"/>
              <a:ext cx="153" cy="1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8" name="Text Box 77"/>
            <p:cNvSpPr txBox="1">
              <a:spLocks noChangeArrowheads="1"/>
            </p:cNvSpPr>
            <p:nvPr/>
          </p:nvSpPr>
          <p:spPr bwMode="auto">
            <a:xfrm>
              <a:off x="729" y="1387"/>
              <a:ext cx="1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800"/>
                <a:t>+</a:t>
              </a:r>
            </a:p>
            <a:p>
              <a:r>
                <a:rPr lang="en-US" sz="800"/>
                <a:t>–</a:t>
              </a:r>
            </a:p>
          </p:txBody>
        </p:sp>
        <p:cxnSp>
          <p:nvCxnSpPr>
            <p:cNvPr id="55349" name="AutoShape 78"/>
            <p:cNvCxnSpPr>
              <a:cxnSpLocks noChangeShapeType="1"/>
              <a:stCxn id="55348" idx="2"/>
              <a:endCxn id="55345" idx="2"/>
            </p:cNvCxnSpPr>
            <p:nvPr/>
          </p:nvCxnSpPr>
          <p:spPr bwMode="auto">
            <a:xfrm rot="16200000" flipH="1">
              <a:off x="789" y="1615"/>
              <a:ext cx="260" cy="22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55350" name="Group 79"/>
            <p:cNvGrpSpPr>
              <a:grpSpLocks/>
            </p:cNvGrpSpPr>
            <p:nvPr/>
          </p:nvGrpSpPr>
          <p:grpSpPr bwMode="auto">
            <a:xfrm>
              <a:off x="1341" y="1634"/>
              <a:ext cx="51" cy="103"/>
              <a:chOff x="2009" y="2933"/>
              <a:chExt cx="111" cy="216"/>
            </a:xfrm>
          </p:grpSpPr>
          <p:sp>
            <p:nvSpPr>
              <p:cNvPr id="55361" name="Line 80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62" name="Line 81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63" name="Line 82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64" name="Line 83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65" name="Line 84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66" name="Line 85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67" name="Line 86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5351" name="AutoShape 87"/>
            <p:cNvCxnSpPr>
              <a:cxnSpLocks noChangeShapeType="1"/>
              <a:stCxn id="55361" idx="0"/>
              <a:endCxn id="55324" idx="4"/>
            </p:cNvCxnSpPr>
            <p:nvPr/>
          </p:nvCxnSpPr>
          <p:spPr bwMode="auto">
            <a:xfrm flipH="1" flipV="1">
              <a:off x="1362" y="1497"/>
              <a:ext cx="1" cy="13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5352" name="Oval 88"/>
            <p:cNvSpPr>
              <a:spLocks noChangeArrowheads="1"/>
            </p:cNvSpPr>
            <p:nvPr/>
          </p:nvSpPr>
          <p:spPr bwMode="auto">
            <a:xfrm>
              <a:off x="1348" y="1840"/>
              <a:ext cx="38" cy="3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53" name="AutoShape 89"/>
            <p:cNvCxnSpPr>
              <a:cxnSpLocks noChangeShapeType="1"/>
              <a:stCxn id="55363" idx="1"/>
              <a:endCxn id="55352" idx="0"/>
            </p:cNvCxnSpPr>
            <p:nvPr/>
          </p:nvCxnSpPr>
          <p:spPr bwMode="auto">
            <a:xfrm>
              <a:off x="1367" y="1737"/>
              <a:ext cx="0" cy="10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5354" name="AutoShape 90"/>
            <p:cNvCxnSpPr>
              <a:cxnSpLocks noChangeShapeType="1"/>
              <a:stCxn id="55352" idx="2"/>
              <a:endCxn id="55345" idx="6"/>
            </p:cNvCxnSpPr>
            <p:nvPr/>
          </p:nvCxnSpPr>
          <p:spPr bwMode="auto">
            <a:xfrm flipH="1">
              <a:off x="1070" y="1858"/>
              <a:ext cx="27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5355" name="Text Box 91"/>
            <p:cNvSpPr txBox="1">
              <a:spLocks noChangeArrowheads="1"/>
            </p:cNvSpPr>
            <p:nvPr/>
          </p:nvSpPr>
          <p:spPr bwMode="auto">
            <a:xfrm>
              <a:off x="1053" y="1123"/>
              <a:ext cx="22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S</a:t>
              </a:r>
            </a:p>
          </p:txBody>
        </p:sp>
        <p:sp>
          <p:nvSpPr>
            <p:cNvPr id="55356" name="Text Box 92"/>
            <p:cNvSpPr txBox="1">
              <a:spLocks noChangeArrowheads="1"/>
            </p:cNvSpPr>
            <p:nvPr/>
          </p:nvSpPr>
          <p:spPr bwMode="auto">
            <a:xfrm>
              <a:off x="1082" y="1307"/>
              <a:ext cx="22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S</a:t>
              </a:r>
            </a:p>
          </p:txBody>
        </p:sp>
        <p:sp>
          <p:nvSpPr>
            <p:cNvPr id="55357" name="Text Box 93"/>
            <p:cNvSpPr txBox="1">
              <a:spLocks noChangeArrowheads="1"/>
            </p:cNvSpPr>
            <p:nvPr/>
          </p:nvSpPr>
          <p:spPr bwMode="auto">
            <a:xfrm>
              <a:off x="1580" y="1062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sp>
          <p:nvSpPr>
            <p:cNvPr id="55358" name="Text Box 94"/>
            <p:cNvSpPr txBox="1">
              <a:spLocks noChangeArrowheads="1"/>
            </p:cNvSpPr>
            <p:nvPr/>
          </p:nvSpPr>
          <p:spPr bwMode="auto">
            <a:xfrm>
              <a:off x="1356" y="1606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sp>
          <p:nvSpPr>
            <p:cNvPr id="55359" name="Text Box 95"/>
            <p:cNvSpPr txBox="1">
              <a:spLocks noChangeArrowheads="1"/>
            </p:cNvSpPr>
            <p:nvPr/>
          </p:nvSpPr>
          <p:spPr bwMode="auto">
            <a:xfrm>
              <a:off x="842" y="1350"/>
              <a:ext cx="196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55360" name="Text Box 96"/>
            <p:cNvSpPr txBox="1">
              <a:spLocks noChangeArrowheads="1"/>
            </p:cNvSpPr>
            <p:nvPr/>
          </p:nvSpPr>
          <p:spPr bwMode="auto">
            <a:xfrm>
              <a:off x="1090" y="1563"/>
              <a:ext cx="196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2</a:t>
              </a:r>
            </a:p>
          </p:txBody>
        </p:sp>
      </p:grp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632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5632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DEEED1E-021F-4285-9BB3-5242637B4884}" type="slidenum">
              <a:rPr lang="en-US" smtClean="0"/>
              <a:pPr lvl="1"/>
              <a:t>86</a:t>
            </a:fld>
            <a:endParaRPr lang="en-US" smtClean="0"/>
          </a:p>
        </p:txBody>
      </p:sp>
      <p:sp>
        <p:nvSpPr>
          <p:cNvPr id="563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Op-Amps – Closed-Loop Mode</a:t>
            </a:r>
          </a:p>
        </p:txBody>
      </p:sp>
      <p:graphicFrame>
        <p:nvGraphicFramePr>
          <p:cNvPr id="1080323" name="Group 3"/>
          <p:cNvGraphicFramePr>
            <a:graphicFrameLocks noGrp="1"/>
          </p:cNvGraphicFramePr>
          <p:nvPr>
            <p:ph sz="half" idx="1"/>
          </p:nvPr>
        </p:nvGraphicFramePr>
        <p:xfrm>
          <a:off x="406400" y="1333500"/>
          <a:ext cx="8356600" cy="4876800"/>
        </p:xfrm>
        <a:graphic>
          <a:graphicData uri="http://schemas.openxmlformats.org/drawingml/2006/table">
            <a:tbl>
              <a:tblPr/>
              <a:tblGrid>
                <a:gridCol w="1651000"/>
                <a:gridCol w="3659188"/>
                <a:gridCol w="3046412"/>
              </a:tblGrid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Circuit Diagram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0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Ideal Integrator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7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Ideal Differentiator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6322" name="Object 25"/>
          <p:cNvGraphicFramePr>
            <a:graphicFrameLocks noChangeAspect="1"/>
          </p:cNvGraphicFramePr>
          <p:nvPr>
            <p:ph sz="quarter" idx="2"/>
          </p:nvPr>
        </p:nvGraphicFramePr>
        <p:xfrm>
          <a:off x="6096000" y="4429125"/>
          <a:ext cx="2209800" cy="744538"/>
        </p:xfrm>
        <a:graphic>
          <a:graphicData uri="http://schemas.openxmlformats.org/presentationml/2006/ole">
            <p:oleObj spid="_x0000_s56322" name="Equation" r:id="rId3" imgW="1168200" imgH="393480" progId="Equation.3">
              <p:embed/>
            </p:oleObj>
          </a:graphicData>
        </a:graphic>
      </p:graphicFrame>
      <p:graphicFrame>
        <p:nvGraphicFramePr>
          <p:cNvPr id="56323" name="Object 26"/>
          <p:cNvGraphicFramePr>
            <a:graphicFrameLocks noChangeAspect="1"/>
          </p:cNvGraphicFramePr>
          <p:nvPr>
            <p:ph sz="quarter" idx="3"/>
          </p:nvPr>
        </p:nvGraphicFramePr>
        <p:xfrm>
          <a:off x="5943600" y="2438400"/>
          <a:ext cx="2667000" cy="768350"/>
        </p:xfrm>
        <a:graphic>
          <a:graphicData uri="http://schemas.openxmlformats.org/presentationml/2006/ole">
            <p:oleObj spid="_x0000_s56323" name="Equation" r:id="rId4" imgW="1498320" imgH="431640" progId="Equation.3">
              <p:embed/>
            </p:oleObj>
          </a:graphicData>
        </a:graphic>
      </p:graphicFrame>
      <p:grpSp>
        <p:nvGrpSpPr>
          <p:cNvPr id="56348" name="Group 27"/>
          <p:cNvGrpSpPr>
            <a:grpSpLocks/>
          </p:cNvGrpSpPr>
          <p:nvPr/>
        </p:nvGrpSpPr>
        <p:grpSpPr bwMode="auto">
          <a:xfrm>
            <a:off x="2728913" y="4102100"/>
            <a:ext cx="1965325" cy="1657350"/>
            <a:chOff x="3058" y="1791"/>
            <a:chExt cx="1238" cy="1044"/>
          </a:xfrm>
        </p:grpSpPr>
        <p:sp>
          <p:nvSpPr>
            <p:cNvPr id="56386" name="AutoShape 28"/>
            <p:cNvSpPr>
              <a:spLocks noChangeArrowheads="1"/>
            </p:cNvSpPr>
            <p:nvPr/>
          </p:nvSpPr>
          <p:spPr bwMode="auto">
            <a:xfrm rot="5400000" flipH="1">
              <a:off x="3593" y="2102"/>
              <a:ext cx="425" cy="335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87" name="Text Box 29"/>
            <p:cNvSpPr txBox="1">
              <a:spLocks noChangeArrowheads="1"/>
            </p:cNvSpPr>
            <p:nvPr/>
          </p:nvSpPr>
          <p:spPr bwMode="auto">
            <a:xfrm>
              <a:off x="3603" y="205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–</a:t>
              </a:r>
            </a:p>
          </p:txBody>
        </p:sp>
        <p:sp>
          <p:nvSpPr>
            <p:cNvPr id="56388" name="Text Box 30"/>
            <p:cNvSpPr txBox="1">
              <a:spLocks noChangeArrowheads="1"/>
            </p:cNvSpPr>
            <p:nvPr/>
          </p:nvSpPr>
          <p:spPr bwMode="auto">
            <a:xfrm>
              <a:off x="3601" y="2264"/>
              <a:ext cx="18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</p:txBody>
        </p:sp>
        <p:sp>
          <p:nvSpPr>
            <p:cNvPr id="56389" name="Line 31"/>
            <p:cNvSpPr>
              <a:spLocks noChangeShapeType="1"/>
            </p:cNvSpPr>
            <p:nvPr/>
          </p:nvSpPr>
          <p:spPr bwMode="auto">
            <a:xfrm flipH="1">
              <a:off x="3495" y="2376"/>
              <a:ext cx="1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90" name="Oval 32"/>
            <p:cNvSpPr>
              <a:spLocks noChangeArrowheads="1"/>
            </p:cNvSpPr>
            <p:nvPr/>
          </p:nvSpPr>
          <p:spPr bwMode="auto">
            <a:xfrm>
              <a:off x="3456" y="2354"/>
              <a:ext cx="41" cy="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91" name="Oval 33"/>
            <p:cNvSpPr>
              <a:spLocks noChangeArrowheads="1"/>
            </p:cNvSpPr>
            <p:nvPr/>
          </p:nvSpPr>
          <p:spPr bwMode="auto">
            <a:xfrm>
              <a:off x="3453" y="2152"/>
              <a:ext cx="41" cy="4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92" name="Line 34"/>
            <p:cNvSpPr>
              <a:spLocks noChangeShapeType="1"/>
            </p:cNvSpPr>
            <p:nvPr/>
          </p:nvSpPr>
          <p:spPr bwMode="auto">
            <a:xfrm flipH="1">
              <a:off x="3495" y="2173"/>
              <a:ext cx="1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93" name="Line 35"/>
            <p:cNvSpPr>
              <a:spLocks noChangeShapeType="1"/>
            </p:cNvSpPr>
            <p:nvPr/>
          </p:nvSpPr>
          <p:spPr bwMode="auto">
            <a:xfrm flipH="1">
              <a:off x="3969" y="2269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94" name="Oval 36"/>
            <p:cNvSpPr>
              <a:spLocks noChangeArrowheads="1"/>
            </p:cNvSpPr>
            <p:nvPr/>
          </p:nvSpPr>
          <p:spPr bwMode="auto">
            <a:xfrm>
              <a:off x="4109" y="2248"/>
              <a:ext cx="41" cy="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95" name="Oval 37"/>
            <p:cNvSpPr>
              <a:spLocks noChangeArrowheads="1"/>
            </p:cNvSpPr>
            <p:nvPr/>
          </p:nvSpPr>
          <p:spPr bwMode="auto">
            <a:xfrm>
              <a:off x="4107" y="2793"/>
              <a:ext cx="42" cy="4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96" name="Oval 38"/>
            <p:cNvSpPr>
              <a:spLocks noChangeArrowheads="1"/>
            </p:cNvSpPr>
            <p:nvPr/>
          </p:nvSpPr>
          <p:spPr bwMode="auto">
            <a:xfrm>
              <a:off x="3364" y="2793"/>
              <a:ext cx="42" cy="4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6397" name="AutoShape 39"/>
            <p:cNvCxnSpPr>
              <a:cxnSpLocks noChangeShapeType="1"/>
              <a:stCxn id="56395" idx="2"/>
              <a:endCxn id="56396" idx="6"/>
            </p:cNvCxnSpPr>
            <p:nvPr/>
          </p:nvCxnSpPr>
          <p:spPr bwMode="auto">
            <a:xfrm flipH="1">
              <a:off x="3406" y="2814"/>
              <a:ext cx="70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6398" name="AutoShape 40"/>
            <p:cNvCxnSpPr>
              <a:cxnSpLocks noChangeShapeType="1"/>
              <a:stCxn id="56390" idx="2"/>
              <a:endCxn id="56396" idx="0"/>
            </p:cNvCxnSpPr>
            <p:nvPr/>
          </p:nvCxnSpPr>
          <p:spPr bwMode="auto">
            <a:xfrm rot="10800000" flipV="1">
              <a:off x="3385" y="2376"/>
              <a:ext cx="71" cy="41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6399" name="Text Box 41"/>
            <p:cNvSpPr txBox="1">
              <a:spLocks noChangeArrowheads="1"/>
            </p:cNvSpPr>
            <p:nvPr/>
          </p:nvSpPr>
          <p:spPr bwMode="auto">
            <a:xfrm>
              <a:off x="3943" y="2256"/>
              <a:ext cx="353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  <a:p>
              <a:r>
                <a:rPr lang="en-US" sz="1600" b="1"/>
                <a:t>v</a:t>
              </a:r>
              <a:r>
                <a:rPr lang="en-US" sz="1600" b="1" baseline="-25000"/>
                <a:t>o</a:t>
              </a:r>
              <a:r>
                <a:rPr lang="en-US" sz="1600" b="1"/>
                <a:t>(t)</a:t>
              </a:r>
              <a:endParaRPr lang="en-US" sz="1600"/>
            </a:p>
            <a:p>
              <a:r>
                <a:rPr lang="en-US" sz="1600"/>
                <a:t>–</a:t>
              </a:r>
            </a:p>
          </p:txBody>
        </p:sp>
        <p:cxnSp>
          <p:nvCxnSpPr>
            <p:cNvPr id="56400" name="AutoShape 42"/>
            <p:cNvCxnSpPr>
              <a:cxnSpLocks noChangeShapeType="1"/>
              <a:stCxn id="56391" idx="0"/>
              <a:endCxn id="56414" idx="0"/>
            </p:cNvCxnSpPr>
            <p:nvPr/>
          </p:nvCxnSpPr>
          <p:spPr bwMode="auto">
            <a:xfrm rot="-5400000">
              <a:off x="3451" y="1850"/>
              <a:ext cx="325" cy="28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6401" name="AutoShape 43"/>
            <p:cNvCxnSpPr>
              <a:cxnSpLocks noChangeShapeType="1"/>
              <a:stCxn id="56394" idx="0"/>
              <a:endCxn id="56416" idx="1"/>
            </p:cNvCxnSpPr>
            <p:nvPr/>
          </p:nvCxnSpPr>
          <p:spPr bwMode="auto">
            <a:xfrm rot="5400000" flipH="1">
              <a:off x="3799" y="1918"/>
              <a:ext cx="427" cy="23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56402" name="Group 44"/>
            <p:cNvGrpSpPr>
              <a:grpSpLocks/>
            </p:cNvGrpSpPr>
            <p:nvPr/>
          </p:nvGrpSpPr>
          <p:grpSpPr bwMode="auto">
            <a:xfrm rot="5400000" flipH="1" flipV="1">
              <a:off x="3793" y="1750"/>
              <a:ext cx="62" cy="143"/>
              <a:chOff x="3450" y="2313"/>
              <a:chExt cx="111" cy="216"/>
            </a:xfrm>
          </p:grpSpPr>
          <p:sp>
            <p:nvSpPr>
              <p:cNvPr id="56414" name="Line 4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15" name="Line 4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16" name="Line 4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17" name="Line 4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18" name="Line 4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19" name="Line 5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0" name="Line 5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6403" name="AutoShape 52"/>
            <p:cNvCxnSpPr>
              <a:cxnSpLocks noChangeShapeType="1"/>
              <a:stCxn id="56406" idx="0"/>
              <a:endCxn id="56412" idx="1"/>
            </p:cNvCxnSpPr>
            <p:nvPr/>
          </p:nvCxnSpPr>
          <p:spPr bwMode="auto">
            <a:xfrm rot="-5400000">
              <a:off x="3108" y="2209"/>
              <a:ext cx="206" cy="13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6404" name="AutoShape 53"/>
            <p:cNvCxnSpPr>
              <a:cxnSpLocks noChangeShapeType="1"/>
              <a:stCxn id="56391" idx="2"/>
              <a:endCxn id="56413" idx="1"/>
            </p:cNvCxnSpPr>
            <p:nvPr/>
          </p:nvCxnSpPr>
          <p:spPr bwMode="auto">
            <a:xfrm flipH="1">
              <a:off x="3327" y="2173"/>
              <a:ext cx="126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6405" name="Oval 54"/>
            <p:cNvSpPr>
              <a:spLocks noChangeArrowheads="1"/>
            </p:cNvSpPr>
            <p:nvPr/>
          </p:nvSpPr>
          <p:spPr bwMode="auto">
            <a:xfrm>
              <a:off x="3058" y="2404"/>
              <a:ext cx="165" cy="171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406" name="Text Box 55"/>
            <p:cNvSpPr txBox="1">
              <a:spLocks noChangeArrowheads="1"/>
            </p:cNvSpPr>
            <p:nvPr/>
          </p:nvSpPr>
          <p:spPr bwMode="auto">
            <a:xfrm>
              <a:off x="3067" y="2380"/>
              <a:ext cx="1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800"/>
                <a:t>+</a:t>
              </a:r>
            </a:p>
            <a:p>
              <a:r>
                <a:rPr lang="en-US" sz="800"/>
                <a:t>–</a:t>
              </a:r>
            </a:p>
          </p:txBody>
        </p:sp>
        <p:cxnSp>
          <p:nvCxnSpPr>
            <p:cNvPr id="56407" name="AutoShape 56"/>
            <p:cNvCxnSpPr>
              <a:cxnSpLocks noChangeShapeType="1"/>
              <a:stCxn id="56396" idx="2"/>
              <a:endCxn id="56406" idx="2"/>
            </p:cNvCxnSpPr>
            <p:nvPr/>
          </p:nvCxnSpPr>
          <p:spPr bwMode="auto">
            <a:xfrm rot="10800000">
              <a:off x="3143" y="2592"/>
              <a:ext cx="221" cy="2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56408" name="Group 57"/>
            <p:cNvGrpSpPr>
              <a:grpSpLocks/>
            </p:cNvGrpSpPr>
            <p:nvPr/>
          </p:nvGrpSpPr>
          <p:grpSpPr bwMode="auto">
            <a:xfrm>
              <a:off x="3279" y="2094"/>
              <a:ext cx="48" cy="160"/>
              <a:chOff x="4684" y="2559"/>
              <a:chExt cx="97" cy="288"/>
            </a:xfrm>
          </p:grpSpPr>
          <p:sp>
            <p:nvSpPr>
              <p:cNvPr id="56412" name="Freeform 58"/>
              <p:cNvSpPr>
                <a:spLocks/>
              </p:cNvSpPr>
              <p:nvPr/>
            </p:nvSpPr>
            <p:spPr bwMode="auto">
              <a:xfrm rot="16200000" flipH="1">
                <a:off x="4541" y="270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13" name="Freeform 59"/>
              <p:cNvSpPr>
                <a:spLocks/>
              </p:cNvSpPr>
              <p:nvPr/>
            </p:nvSpPr>
            <p:spPr bwMode="auto">
              <a:xfrm rot="5400000">
                <a:off x="4637" y="270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409" name="Text Box 60"/>
            <p:cNvSpPr txBox="1">
              <a:spLocks noChangeArrowheads="1"/>
            </p:cNvSpPr>
            <p:nvPr/>
          </p:nvSpPr>
          <p:spPr bwMode="auto">
            <a:xfrm>
              <a:off x="3170" y="2323"/>
              <a:ext cx="200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S</a:t>
              </a:r>
            </a:p>
          </p:txBody>
        </p:sp>
        <p:sp>
          <p:nvSpPr>
            <p:cNvPr id="56410" name="Text Box 61"/>
            <p:cNvSpPr txBox="1">
              <a:spLocks noChangeArrowheads="1"/>
            </p:cNvSpPr>
            <p:nvPr/>
          </p:nvSpPr>
          <p:spPr bwMode="auto">
            <a:xfrm>
              <a:off x="3235" y="1929"/>
              <a:ext cx="22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C</a:t>
              </a:r>
              <a:r>
                <a:rPr lang="en-US" sz="1200" b="1" baseline="-25000"/>
                <a:t>S</a:t>
              </a:r>
            </a:p>
          </p:txBody>
        </p:sp>
        <p:sp>
          <p:nvSpPr>
            <p:cNvPr id="56411" name="Text Box 62"/>
            <p:cNvSpPr txBox="1">
              <a:spLocks noChangeArrowheads="1"/>
            </p:cNvSpPr>
            <p:nvPr/>
          </p:nvSpPr>
          <p:spPr bwMode="auto">
            <a:xfrm>
              <a:off x="3718" y="1824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</p:grpSp>
      <p:grpSp>
        <p:nvGrpSpPr>
          <p:cNvPr id="56349" name="Group 63"/>
          <p:cNvGrpSpPr>
            <a:grpSpLocks/>
          </p:cNvGrpSpPr>
          <p:nvPr/>
        </p:nvGrpSpPr>
        <p:grpSpPr bwMode="auto">
          <a:xfrm>
            <a:off x="2728913" y="2170113"/>
            <a:ext cx="1987550" cy="1590675"/>
            <a:chOff x="3181" y="1801"/>
            <a:chExt cx="1252" cy="1002"/>
          </a:xfrm>
        </p:grpSpPr>
        <p:grpSp>
          <p:nvGrpSpPr>
            <p:cNvPr id="56350" name="Group 64"/>
            <p:cNvGrpSpPr>
              <a:grpSpLocks/>
            </p:cNvGrpSpPr>
            <p:nvPr/>
          </p:nvGrpSpPr>
          <p:grpSpPr bwMode="auto">
            <a:xfrm>
              <a:off x="3181" y="1801"/>
              <a:ext cx="1252" cy="1002"/>
              <a:chOff x="3181" y="1801"/>
              <a:chExt cx="1252" cy="1002"/>
            </a:xfrm>
          </p:grpSpPr>
          <p:sp>
            <p:nvSpPr>
              <p:cNvPr id="56354" name="AutoShape 65"/>
              <p:cNvSpPr>
                <a:spLocks noChangeArrowheads="1"/>
              </p:cNvSpPr>
              <p:nvPr/>
            </p:nvSpPr>
            <p:spPr bwMode="auto">
              <a:xfrm rot="5400000" flipH="1">
                <a:off x="3743" y="2098"/>
                <a:ext cx="402" cy="342"/>
              </a:xfrm>
              <a:prstGeom prst="triangle">
                <a:avLst>
                  <a:gd name="adj" fmla="val 50000"/>
                </a:avLst>
              </a:prstGeom>
              <a:solidFill>
                <a:srgbClr val="8495A9">
                  <a:alpha val="50195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55" name="Text Box 66"/>
              <p:cNvSpPr txBox="1">
                <a:spLocks noChangeArrowheads="1"/>
              </p:cNvSpPr>
              <p:nvPr/>
            </p:nvSpPr>
            <p:spPr bwMode="auto">
              <a:xfrm>
                <a:off x="3739" y="2058"/>
                <a:ext cx="18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–</a:t>
                </a:r>
              </a:p>
            </p:txBody>
          </p:sp>
          <p:sp>
            <p:nvSpPr>
              <p:cNvPr id="56356" name="Text Box 67"/>
              <p:cNvSpPr txBox="1">
                <a:spLocks noChangeArrowheads="1"/>
              </p:cNvSpPr>
              <p:nvPr/>
            </p:nvSpPr>
            <p:spPr bwMode="auto">
              <a:xfrm>
                <a:off x="3736" y="2256"/>
                <a:ext cx="188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+</a:t>
                </a:r>
              </a:p>
            </p:txBody>
          </p:sp>
          <p:sp>
            <p:nvSpPr>
              <p:cNvPr id="56357" name="Line 68"/>
              <p:cNvSpPr>
                <a:spLocks noChangeShapeType="1"/>
              </p:cNvSpPr>
              <p:nvPr/>
            </p:nvSpPr>
            <p:spPr bwMode="auto">
              <a:xfrm flipH="1">
                <a:off x="3627" y="2369"/>
                <a:ext cx="14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58" name="Oval 69"/>
              <p:cNvSpPr>
                <a:spLocks noChangeArrowheads="1"/>
              </p:cNvSpPr>
              <p:nvPr/>
            </p:nvSpPr>
            <p:spPr bwMode="auto">
              <a:xfrm>
                <a:off x="3587" y="2349"/>
                <a:ext cx="42" cy="4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59" name="Oval 70"/>
              <p:cNvSpPr>
                <a:spLocks noChangeArrowheads="1"/>
              </p:cNvSpPr>
              <p:nvPr/>
            </p:nvSpPr>
            <p:spPr bwMode="auto">
              <a:xfrm>
                <a:off x="3584" y="2157"/>
                <a:ext cx="42" cy="41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60" name="Line 71"/>
              <p:cNvSpPr>
                <a:spLocks noChangeShapeType="1"/>
              </p:cNvSpPr>
              <p:nvPr/>
            </p:nvSpPr>
            <p:spPr bwMode="auto">
              <a:xfrm flipH="1">
                <a:off x="3627" y="2178"/>
                <a:ext cx="14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61" name="Line 72"/>
              <p:cNvSpPr>
                <a:spLocks noChangeShapeType="1"/>
              </p:cNvSpPr>
              <p:nvPr/>
            </p:nvSpPr>
            <p:spPr bwMode="auto">
              <a:xfrm flipH="1">
                <a:off x="4111" y="2269"/>
                <a:ext cx="14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62" name="Oval 73"/>
              <p:cNvSpPr>
                <a:spLocks noChangeArrowheads="1"/>
              </p:cNvSpPr>
              <p:nvPr/>
            </p:nvSpPr>
            <p:spPr bwMode="auto">
              <a:xfrm>
                <a:off x="4254" y="2248"/>
                <a:ext cx="42" cy="41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63" name="Oval 74"/>
              <p:cNvSpPr>
                <a:spLocks noChangeArrowheads="1"/>
              </p:cNvSpPr>
              <p:nvPr/>
            </p:nvSpPr>
            <p:spPr bwMode="auto">
              <a:xfrm>
                <a:off x="4252" y="2763"/>
                <a:ext cx="42" cy="4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64" name="Oval 75"/>
              <p:cNvSpPr>
                <a:spLocks noChangeArrowheads="1"/>
              </p:cNvSpPr>
              <p:nvPr/>
            </p:nvSpPr>
            <p:spPr bwMode="auto">
              <a:xfrm>
                <a:off x="3494" y="2763"/>
                <a:ext cx="42" cy="40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56365" name="AutoShape 76"/>
              <p:cNvCxnSpPr>
                <a:cxnSpLocks noChangeShapeType="1"/>
                <a:stCxn id="56363" idx="2"/>
                <a:endCxn id="56364" idx="6"/>
              </p:cNvCxnSpPr>
              <p:nvPr/>
            </p:nvCxnSpPr>
            <p:spPr bwMode="auto">
              <a:xfrm flipH="1">
                <a:off x="3536" y="2783"/>
                <a:ext cx="716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56366" name="AutoShape 77"/>
              <p:cNvCxnSpPr>
                <a:cxnSpLocks noChangeShapeType="1"/>
                <a:stCxn id="56358" idx="2"/>
                <a:endCxn id="56364" idx="0"/>
              </p:cNvCxnSpPr>
              <p:nvPr/>
            </p:nvCxnSpPr>
            <p:spPr bwMode="auto">
              <a:xfrm rot="10800000" flipV="1">
                <a:off x="3515" y="2369"/>
                <a:ext cx="72" cy="394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sp>
            <p:nvSpPr>
              <p:cNvPr id="56367" name="Text Box 78"/>
              <p:cNvSpPr txBox="1">
                <a:spLocks noChangeArrowheads="1"/>
              </p:cNvSpPr>
              <p:nvPr/>
            </p:nvSpPr>
            <p:spPr bwMode="auto">
              <a:xfrm>
                <a:off x="4080" y="2264"/>
                <a:ext cx="353" cy="52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+</a:t>
                </a:r>
              </a:p>
              <a:p>
                <a:r>
                  <a:rPr lang="en-US" sz="1600" b="1"/>
                  <a:t>v</a:t>
                </a:r>
                <a:r>
                  <a:rPr lang="en-US" sz="1600" b="1" baseline="-25000"/>
                  <a:t>o</a:t>
                </a:r>
                <a:r>
                  <a:rPr lang="en-US" sz="1600" b="1"/>
                  <a:t>(t)</a:t>
                </a:r>
                <a:endParaRPr lang="en-US" sz="1600"/>
              </a:p>
              <a:p>
                <a:r>
                  <a:rPr lang="en-US" sz="1600"/>
                  <a:t>–</a:t>
                </a:r>
              </a:p>
            </p:txBody>
          </p:sp>
          <p:cxnSp>
            <p:nvCxnSpPr>
              <p:cNvPr id="56368" name="AutoShape 79"/>
              <p:cNvCxnSpPr>
                <a:cxnSpLocks noChangeShapeType="1"/>
                <a:stCxn id="56359" idx="0"/>
                <a:endCxn id="56377" idx="1"/>
              </p:cNvCxnSpPr>
              <p:nvPr/>
            </p:nvCxnSpPr>
            <p:spPr bwMode="auto">
              <a:xfrm rot="-5400000">
                <a:off x="3632" y="1850"/>
                <a:ext cx="280" cy="333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56369" name="AutoShape 80"/>
              <p:cNvCxnSpPr>
                <a:cxnSpLocks noChangeShapeType="1"/>
                <a:stCxn id="56362" idx="0"/>
                <a:endCxn id="56378" idx="1"/>
              </p:cNvCxnSpPr>
              <p:nvPr/>
            </p:nvCxnSpPr>
            <p:spPr bwMode="auto">
              <a:xfrm rot="5400000" flipH="1">
                <a:off x="3946" y="1919"/>
                <a:ext cx="371" cy="287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56370" name="Group 81"/>
              <p:cNvGrpSpPr>
                <a:grpSpLocks/>
              </p:cNvGrpSpPr>
              <p:nvPr/>
            </p:nvGrpSpPr>
            <p:grpSpPr bwMode="auto">
              <a:xfrm rot="5400000" flipH="1" flipV="1">
                <a:off x="3394" y="2105"/>
                <a:ext cx="58" cy="146"/>
                <a:chOff x="3450" y="2313"/>
                <a:chExt cx="111" cy="216"/>
              </a:xfrm>
            </p:grpSpPr>
            <p:sp>
              <p:nvSpPr>
                <p:cNvPr id="56379" name="Line 82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80" name="Line 83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81" name="Line 84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82" name="Line 85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83" name="Line 86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84" name="Line 87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85" name="Line 88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56371" name="AutoShape 89"/>
              <p:cNvCxnSpPr>
                <a:cxnSpLocks noChangeShapeType="1"/>
                <a:stCxn id="56374" idx="0"/>
                <a:endCxn id="56379" idx="0"/>
              </p:cNvCxnSpPr>
              <p:nvPr/>
            </p:nvCxnSpPr>
            <p:spPr bwMode="auto">
              <a:xfrm rot="-5400000">
                <a:off x="3216" y="2236"/>
                <a:ext cx="187" cy="81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56372" name="AutoShape 90"/>
              <p:cNvCxnSpPr>
                <a:cxnSpLocks noChangeShapeType="1"/>
                <a:stCxn id="56359" idx="2"/>
                <a:endCxn id="56381" idx="1"/>
              </p:cNvCxnSpPr>
              <p:nvPr/>
            </p:nvCxnSpPr>
            <p:spPr bwMode="auto">
              <a:xfrm flipH="1" flipV="1">
                <a:off x="3495" y="2177"/>
                <a:ext cx="89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56373" name="Oval 91"/>
              <p:cNvSpPr>
                <a:spLocks noChangeArrowheads="1"/>
              </p:cNvSpPr>
              <p:nvPr/>
            </p:nvSpPr>
            <p:spPr bwMode="auto">
              <a:xfrm>
                <a:off x="3181" y="2396"/>
                <a:ext cx="168" cy="16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74" name="Text Box 92"/>
              <p:cNvSpPr txBox="1">
                <a:spLocks noChangeArrowheads="1"/>
              </p:cNvSpPr>
              <p:nvPr/>
            </p:nvSpPr>
            <p:spPr bwMode="auto">
              <a:xfrm>
                <a:off x="3193" y="2370"/>
                <a:ext cx="152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800"/>
                  <a:t>+</a:t>
                </a:r>
              </a:p>
              <a:p>
                <a:r>
                  <a:rPr lang="en-US" sz="800"/>
                  <a:t>–</a:t>
                </a:r>
              </a:p>
            </p:txBody>
          </p:sp>
          <p:cxnSp>
            <p:nvCxnSpPr>
              <p:cNvPr id="56375" name="AutoShape 93"/>
              <p:cNvCxnSpPr>
                <a:cxnSpLocks noChangeShapeType="1"/>
                <a:stCxn id="56364" idx="2"/>
                <a:endCxn id="56374" idx="2"/>
              </p:cNvCxnSpPr>
              <p:nvPr/>
            </p:nvCxnSpPr>
            <p:spPr bwMode="auto">
              <a:xfrm rot="10800000">
                <a:off x="3269" y="2582"/>
                <a:ext cx="225" cy="201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56376" name="Group 94"/>
              <p:cNvGrpSpPr>
                <a:grpSpLocks/>
              </p:cNvGrpSpPr>
              <p:nvPr/>
            </p:nvGrpSpPr>
            <p:grpSpPr bwMode="auto">
              <a:xfrm>
                <a:off x="3938" y="1801"/>
                <a:ext cx="49" cy="150"/>
                <a:chOff x="4684" y="2559"/>
                <a:chExt cx="97" cy="288"/>
              </a:xfrm>
            </p:grpSpPr>
            <p:sp>
              <p:nvSpPr>
                <p:cNvPr id="56377" name="Freeform 95"/>
                <p:cNvSpPr>
                  <a:spLocks/>
                </p:cNvSpPr>
                <p:nvPr/>
              </p:nvSpPr>
              <p:spPr bwMode="auto">
                <a:xfrm rot="16200000" flipH="1">
                  <a:off x="4541" y="2702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78" name="Freeform 96"/>
                <p:cNvSpPr>
                  <a:spLocks/>
                </p:cNvSpPr>
                <p:nvPr/>
              </p:nvSpPr>
              <p:spPr bwMode="auto">
                <a:xfrm rot="5400000">
                  <a:off x="4637" y="2702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56351" name="Text Box 97"/>
            <p:cNvSpPr txBox="1">
              <a:spLocks noChangeArrowheads="1"/>
            </p:cNvSpPr>
            <p:nvPr/>
          </p:nvSpPr>
          <p:spPr bwMode="auto">
            <a:xfrm>
              <a:off x="3296" y="2331"/>
              <a:ext cx="200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S</a:t>
              </a:r>
            </a:p>
          </p:txBody>
        </p:sp>
        <p:sp>
          <p:nvSpPr>
            <p:cNvPr id="56352" name="Text Box 98"/>
            <p:cNvSpPr txBox="1">
              <a:spLocks noChangeArrowheads="1"/>
            </p:cNvSpPr>
            <p:nvPr/>
          </p:nvSpPr>
          <p:spPr bwMode="auto">
            <a:xfrm>
              <a:off x="3297" y="1984"/>
              <a:ext cx="22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S</a:t>
              </a:r>
            </a:p>
          </p:txBody>
        </p:sp>
        <p:sp>
          <p:nvSpPr>
            <p:cNvPr id="56353" name="Text Box 99"/>
            <p:cNvSpPr txBox="1">
              <a:spLocks noChangeArrowheads="1"/>
            </p:cNvSpPr>
            <p:nvPr/>
          </p:nvSpPr>
          <p:spPr bwMode="auto">
            <a:xfrm>
              <a:off x="3937" y="1907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C</a:t>
              </a:r>
              <a:r>
                <a:rPr lang="en-US" sz="1200" b="1" baseline="-25000"/>
                <a:t>F</a:t>
              </a:r>
            </a:p>
          </p:txBody>
        </p:sp>
      </p:grp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523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9523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160132D-643E-4DED-9BF7-352FB31FD1FD}" type="slidenum">
              <a:rPr lang="en-US" smtClean="0"/>
              <a:pPr lvl="1"/>
              <a:t>87</a:t>
            </a:fld>
            <a:endParaRPr lang="en-US" smtClean="0"/>
          </a:p>
        </p:txBody>
      </p:sp>
      <p:sp>
        <p:nvSpPr>
          <p:cNvPr id="952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Op-Amps </a:t>
            </a:r>
          </a:p>
        </p:txBody>
      </p:sp>
      <p:sp>
        <p:nvSpPr>
          <p:cNvPr id="952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952500"/>
          </a:xfrm>
          <a:noFill/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1"/>
            </a:pPr>
            <a:r>
              <a:rPr lang="en-US" sz="2800" smtClean="0"/>
              <a:t>find an expression for the gain</a:t>
            </a:r>
          </a:p>
          <a:p>
            <a:pPr marL="533400" indent="-5334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smtClean="0"/>
              <a:t>	</a:t>
            </a:r>
            <a:r>
              <a:rPr lang="en-US" sz="2400" b="1" smtClean="0"/>
              <a:t>C</a:t>
            </a:r>
            <a:r>
              <a:rPr lang="en-US" sz="2400" b="1" baseline="-25000" smtClean="0"/>
              <a:t>F</a:t>
            </a:r>
            <a:r>
              <a:rPr lang="en-US" sz="2400" smtClean="0"/>
              <a:t> = 1/6 F,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smtClean="0"/>
              <a:t> = 3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smtClean="0"/>
              <a:t> = 2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/>
              <a:t>C</a:t>
            </a:r>
            <a:r>
              <a:rPr lang="en-US" sz="2400" b="1" baseline="-25000" smtClean="0"/>
              <a:t>S</a:t>
            </a:r>
            <a:r>
              <a:rPr lang="en-US" sz="2400" smtClean="0"/>
              <a:t> = 1/6 F</a:t>
            </a:r>
            <a:endParaRPr lang="el-GR" sz="2400" smtClean="0"/>
          </a:p>
        </p:txBody>
      </p:sp>
      <p:grpSp>
        <p:nvGrpSpPr>
          <p:cNvPr id="95239" name="Group 4"/>
          <p:cNvGrpSpPr>
            <a:grpSpLocks/>
          </p:cNvGrpSpPr>
          <p:nvPr/>
        </p:nvGrpSpPr>
        <p:grpSpPr bwMode="auto">
          <a:xfrm>
            <a:off x="76200" y="2374900"/>
            <a:ext cx="4867275" cy="2882900"/>
            <a:chOff x="617" y="1521"/>
            <a:chExt cx="3066" cy="1816"/>
          </a:xfrm>
        </p:grpSpPr>
        <p:sp>
          <p:nvSpPr>
            <p:cNvPr id="95240" name="AutoShape 5"/>
            <p:cNvSpPr>
              <a:spLocks noChangeArrowheads="1"/>
            </p:cNvSpPr>
            <p:nvPr/>
          </p:nvSpPr>
          <p:spPr bwMode="auto">
            <a:xfrm rot="5400000" flipH="1">
              <a:off x="2738" y="2217"/>
              <a:ext cx="768" cy="672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1" name="Text Box 6"/>
            <p:cNvSpPr txBox="1">
              <a:spLocks noChangeArrowheads="1"/>
            </p:cNvSpPr>
            <p:nvPr/>
          </p:nvSpPr>
          <p:spPr bwMode="auto">
            <a:xfrm>
              <a:off x="2790" y="2256"/>
              <a:ext cx="18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+</a:t>
              </a:r>
            </a:p>
          </p:txBody>
        </p:sp>
        <p:sp>
          <p:nvSpPr>
            <p:cNvPr id="95242" name="Text Box 7"/>
            <p:cNvSpPr txBox="1">
              <a:spLocks noChangeArrowheads="1"/>
            </p:cNvSpPr>
            <p:nvPr/>
          </p:nvSpPr>
          <p:spPr bwMode="auto">
            <a:xfrm>
              <a:off x="2782" y="2614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95243" name="Line 8"/>
            <p:cNvSpPr>
              <a:spLocks noChangeShapeType="1"/>
            </p:cNvSpPr>
            <p:nvPr/>
          </p:nvSpPr>
          <p:spPr bwMode="auto">
            <a:xfrm flipH="1">
              <a:off x="2498" y="2745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44" name="Oval 9"/>
            <p:cNvSpPr>
              <a:spLocks noChangeArrowheads="1"/>
            </p:cNvSpPr>
            <p:nvPr/>
          </p:nvSpPr>
          <p:spPr bwMode="auto">
            <a:xfrm>
              <a:off x="2420" y="270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5" name="Line 10"/>
            <p:cNvSpPr>
              <a:spLocks noChangeShapeType="1"/>
            </p:cNvSpPr>
            <p:nvPr/>
          </p:nvSpPr>
          <p:spPr bwMode="auto">
            <a:xfrm flipH="1">
              <a:off x="2171" y="2379"/>
              <a:ext cx="6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46" name="Line 11"/>
            <p:cNvSpPr>
              <a:spLocks noChangeShapeType="1"/>
            </p:cNvSpPr>
            <p:nvPr/>
          </p:nvSpPr>
          <p:spPr bwMode="auto">
            <a:xfrm flipH="1">
              <a:off x="3451" y="2552"/>
              <a:ext cx="14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47" name="Oval 12"/>
            <p:cNvSpPr>
              <a:spLocks noChangeArrowheads="1"/>
            </p:cNvSpPr>
            <p:nvPr/>
          </p:nvSpPr>
          <p:spPr bwMode="auto">
            <a:xfrm>
              <a:off x="3600" y="251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8" name="Oval 13"/>
            <p:cNvSpPr>
              <a:spLocks noChangeArrowheads="1"/>
            </p:cNvSpPr>
            <p:nvPr/>
          </p:nvSpPr>
          <p:spPr bwMode="auto">
            <a:xfrm>
              <a:off x="2166" y="307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9" name="Text Box 14"/>
            <p:cNvSpPr txBox="1">
              <a:spLocks noChangeArrowheads="1"/>
            </p:cNvSpPr>
            <p:nvPr/>
          </p:nvSpPr>
          <p:spPr bwMode="auto">
            <a:xfrm>
              <a:off x="3312" y="2256"/>
              <a:ext cx="353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o</a:t>
              </a:r>
              <a:r>
                <a:rPr lang="en-US" sz="1600" b="1"/>
                <a:t>(t)</a:t>
              </a:r>
              <a:endParaRPr lang="en-US" sz="1600"/>
            </a:p>
          </p:txBody>
        </p:sp>
        <p:sp>
          <p:nvSpPr>
            <p:cNvPr id="95250" name="Text Box 15"/>
            <p:cNvSpPr txBox="1">
              <a:spLocks noChangeArrowheads="1"/>
            </p:cNvSpPr>
            <p:nvPr/>
          </p:nvSpPr>
          <p:spPr bwMode="auto">
            <a:xfrm>
              <a:off x="2498" y="2418"/>
              <a:ext cx="225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 b="1" i="1"/>
                <a:t>i</a:t>
              </a:r>
              <a:r>
                <a:rPr lang="en-US" sz="1600" b="1" baseline="-25000"/>
                <a:t>in</a:t>
              </a:r>
            </a:p>
          </p:txBody>
        </p:sp>
        <p:sp>
          <p:nvSpPr>
            <p:cNvPr id="95251" name="Line 16"/>
            <p:cNvSpPr>
              <a:spLocks noChangeShapeType="1"/>
            </p:cNvSpPr>
            <p:nvPr/>
          </p:nvSpPr>
          <p:spPr bwMode="auto">
            <a:xfrm flipV="1">
              <a:off x="2503" y="2465"/>
              <a:ext cx="2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52" name="Text Box 17"/>
            <p:cNvSpPr txBox="1">
              <a:spLocks noChangeArrowheads="1"/>
            </p:cNvSpPr>
            <p:nvPr/>
          </p:nvSpPr>
          <p:spPr bwMode="auto">
            <a:xfrm>
              <a:off x="2353" y="1521"/>
              <a:ext cx="27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  <a:r>
                <a:rPr lang="en-US" b="1" baseline="-25000"/>
                <a:t>F</a:t>
              </a:r>
            </a:p>
          </p:txBody>
        </p:sp>
        <p:cxnSp>
          <p:nvCxnSpPr>
            <p:cNvPr id="95253" name="AutoShape 18"/>
            <p:cNvCxnSpPr>
              <a:cxnSpLocks noChangeShapeType="1"/>
              <a:stCxn id="95247" idx="0"/>
              <a:endCxn id="95299" idx="1"/>
            </p:cNvCxnSpPr>
            <p:nvPr/>
          </p:nvCxnSpPr>
          <p:spPr bwMode="auto">
            <a:xfrm rot="5400000" flipH="1">
              <a:off x="2641" y="1513"/>
              <a:ext cx="713" cy="128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95254" name="Group 19"/>
            <p:cNvGrpSpPr>
              <a:grpSpLocks/>
            </p:cNvGrpSpPr>
            <p:nvPr/>
          </p:nvGrpSpPr>
          <p:grpSpPr bwMode="auto">
            <a:xfrm rot="5400000" flipH="1" flipV="1">
              <a:off x="1721" y="2235"/>
              <a:ext cx="112" cy="287"/>
              <a:chOff x="3450" y="2313"/>
              <a:chExt cx="111" cy="216"/>
            </a:xfrm>
          </p:grpSpPr>
          <p:sp>
            <p:nvSpPr>
              <p:cNvPr id="95300" name="Line 2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01" name="Line 2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02" name="Line 2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03" name="Line 2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04" name="Line 2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05" name="Line 2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06" name="Line 2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5255" name="Text Box 27"/>
            <p:cNvSpPr txBox="1">
              <a:spLocks noChangeArrowheads="1"/>
            </p:cNvSpPr>
            <p:nvPr/>
          </p:nvSpPr>
          <p:spPr bwMode="auto">
            <a:xfrm>
              <a:off x="1626" y="2107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</p:txBody>
        </p:sp>
        <p:cxnSp>
          <p:nvCxnSpPr>
            <p:cNvPr id="95256" name="AutoShape 28"/>
            <p:cNvCxnSpPr>
              <a:cxnSpLocks noChangeShapeType="1"/>
              <a:stCxn id="95275" idx="6"/>
              <a:endCxn id="95300" idx="0"/>
            </p:cNvCxnSpPr>
            <p:nvPr/>
          </p:nvCxnSpPr>
          <p:spPr bwMode="auto">
            <a:xfrm flipV="1">
              <a:off x="1488" y="2387"/>
              <a:ext cx="145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5257" name="AutoShape 29"/>
            <p:cNvCxnSpPr>
              <a:cxnSpLocks noChangeShapeType="1"/>
              <a:stCxn id="95268" idx="2"/>
              <a:endCxn id="95302" idx="1"/>
            </p:cNvCxnSpPr>
            <p:nvPr/>
          </p:nvCxnSpPr>
          <p:spPr bwMode="auto">
            <a:xfrm flipH="1" flipV="1">
              <a:off x="1920" y="2377"/>
              <a:ext cx="25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5258" name="Text Box 30"/>
            <p:cNvSpPr txBox="1">
              <a:spLocks noChangeArrowheads="1"/>
            </p:cNvSpPr>
            <p:nvPr/>
          </p:nvSpPr>
          <p:spPr bwMode="auto">
            <a:xfrm>
              <a:off x="2556" y="2150"/>
              <a:ext cx="23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30000"/>
                <a:t>+</a:t>
              </a:r>
            </a:p>
          </p:txBody>
        </p:sp>
        <p:sp>
          <p:nvSpPr>
            <p:cNvPr id="95259" name="Text Box 31"/>
            <p:cNvSpPr txBox="1">
              <a:spLocks noChangeArrowheads="1"/>
            </p:cNvSpPr>
            <p:nvPr/>
          </p:nvSpPr>
          <p:spPr bwMode="auto">
            <a:xfrm>
              <a:off x="2558" y="2745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30000"/>
                <a:t>–</a:t>
              </a:r>
            </a:p>
          </p:txBody>
        </p:sp>
        <p:sp>
          <p:nvSpPr>
            <p:cNvPr id="95260" name="Line 32"/>
            <p:cNvSpPr>
              <a:spLocks noChangeShapeType="1"/>
            </p:cNvSpPr>
            <p:nvPr/>
          </p:nvSpPr>
          <p:spPr bwMode="auto">
            <a:xfrm flipH="1">
              <a:off x="2115" y="2020"/>
              <a:ext cx="2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61" name="Text Box 33"/>
            <p:cNvSpPr txBox="1">
              <a:spLocks noChangeArrowheads="1"/>
            </p:cNvSpPr>
            <p:nvPr/>
          </p:nvSpPr>
          <p:spPr bwMode="auto">
            <a:xfrm>
              <a:off x="2161" y="1992"/>
              <a:ext cx="335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 b="1" i="1"/>
                <a:t>i</a:t>
              </a:r>
              <a:r>
                <a:rPr lang="en-US" sz="1600" b="1" baseline="-25000"/>
                <a:t>F</a:t>
              </a:r>
              <a:r>
                <a:rPr lang="en-US" sz="1600" b="1"/>
                <a:t>(t)</a:t>
              </a:r>
              <a:endParaRPr lang="en-US" sz="1600" b="1" baseline="-25000"/>
            </a:p>
          </p:txBody>
        </p:sp>
        <p:sp>
          <p:nvSpPr>
            <p:cNvPr id="95262" name="Line 34"/>
            <p:cNvSpPr>
              <a:spLocks noChangeShapeType="1"/>
            </p:cNvSpPr>
            <p:nvPr/>
          </p:nvSpPr>
          <p:spPr bwMode="auto">
            <a:xfrm>
              <a:off x="1633" y="2514"/>
              <a:ext cx="2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63" name="Text Box 35"/>
            <p:cNvSpPr txBox="1">
              <a:spLocks noChangeArrowheads="1"/>
            </p:cNvSpPr>
            <p:nvPr/>
          </p:nvSpPr>
          <p:spPr bwMode="auto">
            <a:xfrm>
              <a:off x="1545" y="2496"/>
              <a:ext cx="325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 b="1" i="1"/>
                <a:t>i</a:t>
              </a:r>
              <a:r>
                <a:rPr lang="en-US" sz="1600" b="1" baseline="-25000"/>
                <a:t>2</a:t>
              </a:r>
              <a:r>
                <a:rPr lang="en-US" sz="1600" b="1"/>
                <a:t>(t)</a:t>
              </a:r>
              <a:endParaRPr lang="en-US" sz="1600" b="1" baseline="-25000"/>
            </a:p>
          </p:txBody>
        </p:sp>
        <p:grpSp>
          <p:nvGrpSpPr>
            <p:cNvPr id="95264" name="Group 36"/>
            <p:cNvGrpSpPr>
              <a:grpSpLocks/>
            </p:cNvGrpSpPr>
            <p:nvPr/>
          </p:nvGrpSpPr>
          <p:grpSpPr bwMode="auto">
            <a:xfrm>
              <a:off x="2255" y="1656"/>
              <a:ext cx="97" cy="288"/>
              <a:chOff x="4684" y="2559"/>
              <a:chExt cx="97" cy="288"/>
            </a:xfrm>
          </p:grpSpPr>
          <p:sp>
            <p:nvSpPr>
              <p:cNvPr id="95298" name="Freeform 37"/>
              <p:cNvSpPr>
                <a:spLocks/>
              </p:cNvSpPr>
              <p:nvPr/>
            </p:nvSpPr>
            <p:spPr bwMode="auto">
              <a:xfrm rot="16200000" flipH="1">
                <a:off x="4541" y="270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99" name="Freeform 38"/>
              <p:cNvSpPr>
                <a:spLocks/>
              </p:cNvSpPr>
              <p:nvPr/>
            </p:nvSpPr>
            <p:spPr bwMode="auto">
              <a:xfrm rot="5400000">
                <a:off x="4637" y="270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5265" name="Group 39"/>
            <p:cNvGrpSpPr>
              <a:grpSpLocks/>
            </p:cNvGrpSpPr>
            <p:nvPr/>
          </p:nvGrpSpPr>
          <p:grpSpPr bwMode="auto">
            <a:xfrm>
              <a:off x="2064" y="2831"/>
              <a:ext cx="288" cy="97"/>
              <a:chOff x="4780" y="2616"/>
              <a:chExt cx="288" cy="97"/>
            </a:xfrm>
          </p:grpSpPr>
          <p:sp>
            <p:nvSpPr>
              <p:cNvPr id="95296" name="Freeform 40"/>
              <p:cNvSpPr>
                <a:spLocks/>
              </p:cNvSpPr>
              <p:nvPr/>
            </p:nvSpPr>
            <p:spPr bwMode="auto">
              <a:xfrm flipV="1">
                <a:off x="4780" y="271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97" name="Freeform 41"/>
              <p:cNvSpPr>
                <a:spLocks/>
              </p:cNvSpPr>
              <p:nvPr/>
            </p:nvSpPr>
            <p:spPr bwMode="auto">
              <a:xfrm>
                <a:off x="4780" y="2616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5266" name="AutoShape 42"/>
            <p:cNvCxnSpPr>
              <a:cxnSpLocks noChangeShapeType="1"/>
              <a:stCxn id="95248" idx="0"/>
              <a:endCxn id="95296" idx="1"/>
            </p:cNvCxnSpPr>
            <p:nvPr/>
          </p:nvCxnSpPr>
          <p:spPr bwMode="auto">
            <a:xfrm flipV="1">
              <a:off x="2208" y="2929"/>
              <a:ext cx="0" cy="14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5267" name="AutoShape 43"/>
            <p:cNvCxnSpPr>
              <a:cxnSpLocks noChangeShapeType="1"/>
              <a:stCxn id="95244" idx="4"/>
              <a:endCxn id="95247" idx="4"/>
            </p:cNvCxnSpPr>
            <p:nvPr/>
          </p:nvCxnSpPr>
          <p:spPr bwMode="auto">
            <a:xfrm rot="5400000" flipH="1" flipV="1">
              <a:off x="2956" y="2097"/>
              <a:ext cx="192" cy="1180"/>
            </a:xfrm>
            <a:prstGeom prst="bentConnector3">
              <a:avLst>
                <a:gd name="adj1" fmla="val -161981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5268" name="Oval 44"/>
            <p:cNvSpPr>
              <a:spLocks noChangeArrowheads="1"/>
            </p:cNvSpPr>
            <p:nvPr/>
          </p:nvSpPr>
          <p:spPr bwMode="auto">
            <a:xfrm>
              <a:off x="2173" y="234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5269" name="Group 45"/>
            <p:cNvGrpSpPr>
              <a:grpSpLocks/>
            </p:cNvGrpSpPr>
            <p:nvPr/>
          </p:nvGrpSpPr>
          <p:grpSpPr bwMode="auto">
            <a:xfrm rot="5400000" flipH="1" flipV="1">
              <a:off x="1119" y="2248"/>
              <a:ext cx="112" cy="287"/>
              <a:chOff x="3450" y="2313"/>
              <a:chExt cx="111" cy="216"/>
            </a:xfrm>
          </p:grpSpPr>
          <p:sp>
            <p:nvSpPr>
              <p:cNvPr id="95289" name="Line 4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90" name="Line 4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91" name="Line 4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92" name="Line 4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93" name="Line 5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94" name="Line 5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95" name="Line 5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5270" name="Text Box 53"/>
            <p:cNvSpPr txBox="1">
              <a:spLocks noChangeArrowheads="1"/>
            </p:cNvSpPr>
            <p:nvPr/>
          </p:nvSpPr>
          <p:spPr bwMode="auto">
            <a:xfrm>
              <a:off x="1015" y="2114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</p:txBody>
        </p:sp>
        <p:cxnSp>
          <p:nvCxnSpPr>
            <p:cNvPr id="95271" name="AutoShape 54"/>
            <p:cNvCxnSpPr>
              <a:cxnSpLocks noChangeShapeType="1"/>
              <a:stCxn id="95279" idx="6"/>
              <a:endCxn id="95289" idx="0"/>
            </p:cNvCxnSpPr>
            <p:nvPr/>
          </p:nvCxnSpPr>
          <p:spPr bwMode="auto">
            <a:xfrm>
              <a:off x="872" y="2397"/>
              <a:ext cx="159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5272" name="AutoShape 55"/>
            <p:cNvCxnSpPr>
              <a:cxnSpLocks noChangeShapeType="1"/>
              <a:stCxn id="95275" idx="2"/>
              <a:endCxn id="95291" idx="1"/>
            </p:cNvCxnSpPr>
            <p:nvPr/>
          </p:nvCxnSpPr>
          <p:spPr bwMode="auto">
            <a:xfrm flipH="1" flipV="1">
              <a:off x="1318" y="2390"/>
              <a:ext cx="8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5273" name="Line 56"/>
            <p:cNvSpPr>
              <a:spLocks noChangeShapeType="1"/>
            </p:cNvSpPr>
            <p:nvPr/>
          </p:nvSpPr>
          <p:spPr bwMode="auto">
            <a:xfrm>
              <a:off x="1078" y="2510"/>
              <a:ext cx="2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74" name="Text Box 57"/>
            <p:cNvSpPr txBox="1">
              <a:spLocks noChangeArrowheads="1"/>
            </p:cNvSpPr>
            <p:nvPr/>
          </p:nvSpPr>
          <p:spPr bwMode="auto">
            <a:xfrm>
              <a:off x="990" y="2496"/>
              <a:ext cx="325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 b="1" i="1"/>
                <a:t>i</a:t>
              </a:r>
              <a:r>
                <a:rPr lang="en-US" sz="1600" b="1" baseline="-25000"/>
                <a:t>1</a:t>
              </a:r>
              <a:r>
                <a:rPr lang="en-US" sz="1600" b="1"/>
                <a:t>(t)</a:t>
              </a:r>
              <a:endParaRPr lang="en-US" sz="1600" b="1" baseline="-25000"/>
            </a:p>
          </p:txBody>
        </p:sp>
        <p:sp>
          <p:nvSpPr>
            <p:cNvPr id="95275" name="Oval 58"/>
            <p:cNvSpPr>
              <a:spLocks noChangeArrowheads="1"/>
            </p:cNvSpPr>
            <p:nvPr/>
          </p:nvSpPr>
          <p:spPr bwMode="auto">
            <a:xfrm>
              <a:off x="1405" y="235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5276" name="AutoShape 59"/>
            <p:cNvCxnSpPr>
              <a:cxnSpLocks noChangeShapeType="1"/>
              <a:stCxn id="95268" idx="4"/>
              <a:endCxn id="95297" idx="1"/>
            </p:cNvCxnSpPr>
            <p:nvPr/>
          </p:nvCxnSpPr>
          <p:spPr bwMode="auto">
            <a:xfrm flipH="1">
              <a:off x="2208" y="2417"/>
              <a:ext cx="7" cy="41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5277" name="AutoShape 60"/>
            <p:cNvCxnSpPr>
              <a:cxnSpLocks noChangeShapeType="1"/>
              <a:stCxn id="95275" idx="0"/>
              <a:endCxn id="95298" idx="1"/>
            </p:cNvCxnSpPr>
            <p:nvPr/>
          </p:nvCxnSpPr>
          <p:spPr bwMode="auto">
            <a:xfrm rot="-5400000">
              <a:off x="1575" y="1673"/>
              <a:ext cx="551" cy="80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95278" name="Group 61"/>
            <p:cNvGrpSpPr>
              <a:grpSpLocks/>
            </p:cNvGrpSpPr>
            <p:nvPr/>
          </p:nvGrpSpPr>
          <p:grpSpPr bwMode="auto">
            <a:xfrm>
              <a:off x="2082" y="3149"/>
              <a:ext cx="240" cy="188"/>
              <a:chOff x="1235" y="3264"/>
              <a:chExt cx="288" cy="216"/>
            </a:xfrm>
          </p:grpSpPr>
          <p:grpSp>
            <p:nvGrpSpPr>
              <p:cNvPr id="95284" name="Group 62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95286" name="Freeform 63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287" name="Line 64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288" name="Line 65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95285" name="AutoShape 66"/>
              <p:cNvCxnSpPr>
                <a:cxnSpLocks noChangeShapeType="1"/>
                <a:stCxn id="95286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95279" name="Oval 67"/>
            <p:cNvSpPr>
              <a:spLocks noChangeArrowheads="1"/>
            </p:cNvSpPr>
            <p:nvPr/>
          </p:nvSpPr>
          <p:spPr bwMode="auto">
            <a:xfrm>
              <a:off x="789" y="235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0" name="Text Box 68"/>
            <p:cNvSpPr txBox="1">
              <a:spLocks noChangeArrowheads="1"/>
            </p:cNvSpPr>
            <p:nvPr/>
          </p:nvSpPr>
          <p:spPr bwMode="auto">
            <a:xfrm>
              <a:off x="1884" y="2552"/>
              <a:ext cx="273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  <a:r>
                <a:rPr lang="en-US" b="1" baseline="-25000"/>
                <a:t>S</a:t>
              </a:r>
            </a:p>
          </p:txBody>
        </p:sp>
        <p:sp>
          <p:nvSpPr>
            <p:cNvPr id="95281" name="Text Box 69"/>
            <p:cNvSpPr txBox="1">
              <a:spLocks noChangeArrowheads="1"/>
            </p:cNvSpPr>
            <p:nvPr/>
          </p:nvSpPr>
          <p:spPr bwMode="auto">
            <a:xfrm>
              <a:off x="1662" y="2784"/>
              <a:ext cx="33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 b="1" i="1"/>
                <a:t>i</a:t>
              </a:r>
              <a:r>
                <a:rPr lang="en-US" sz="1600" b="1" baseline="-25000"/>
                <a:t>S</a:t>
              </a:r>
              <a:r>
                <a:rPr lang="en-US" sz="1600" b="1"/>
                <a:t>(t)</a:t>
              </a:r>
              <a:endParaRPr lang="en-US" sz="1600" b="1" baseline="-25000"/>
            </a:p>
          </p:txBody>
        </p:sp>
        <p:sp>
          <p:nvSpPr>
            <p:cNvPr id="95282" name="Line 70"/>
            <p:cNvSpPr>
              <a:spLocks noChangeShapeType="1"/>
            </p:cNvSpPr>
            <p:nvPr/>
          </p:nvSpPr>
          <p:spPr bwMode="auto">
            <a:xfrm>
              <a:off x="1998" y="2784"/>
              <a:ext cx="0" cy="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83" name="Text Box 71"/>
            <p:cNvSpPr txBox="1">
              <a:spLocks noChangeArrowheads="1"/>
            </p:cNvSpPr>
            <p:nvPr/>
          </p:nvSpPr>
          <p:spPr bwMode="auto">
            <a:xfrm>
              <a:off x="617" y="2098"/>
              <a:ext cx="343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v</a:t>
              </a:r>
              <a:r>
                <a:rPr lang="en-US" sz="1600" b="1" baseline="-25000"/>
                <a:t>s</a:t>
              </a:r>
              <a:r>
                <a:rPr lang="en-US" sz="1600" b="1"/>
                <a:t>(t)</a:t>
              </a:r>
              <a:endParaRPr lang="en-US" sz="1600"/>
            </a:p>
          </p:txBody>
        </p:sp>
      </p:grp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734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5734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F771EA4-9004-4CA7-8A96-B5C34F418A3C}" type="slidenum">
              <a:rPr lang="en-US" smtClean="0"/>
              <a:pPr lvl="1"/>
              <a:t>88</a:t>
            </a:fld>
            <a:endParaRPr lang="en-US" smtClean="0"/>
          </a:p>
        </p:txBody>
      </p:sp>
      <p:sp>
        <p:nvSpPr>
          <p:cNvPr id="57350" name="Oval 2"/>
          <p:cNvSpPr>
            <a:spLocks noChangeArrowheads="1"/>
          </p:cNvSpPr>
          <p:nvPr/>
        </p:nvSpPr>
        <p:spPr bwMode="auto">
          <a:xfrm>
            <a:off x="2343150" y="3559175"/>
            <a:ext cx="381000" cy="336550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Op-Amps </a:t>
            </a:r>
          </a:p>
        </p:txBody>
      </p:sp>
      <p:sp>
        <p:nvSpPr>
          <p:cNvPr id="573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952500"/>
          </a:xfrm>
          <a:noFill/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1"/>
            </a:pPr>
            <a:r>
              <a:rPr lang="en-US" sz="2800" smtClean="0"/>
              <a:t>find an expression for the gain</a:t>
            </a:r>
          </a:p>
          <a:p>
            <a:pPr marL="533400" indent="-5334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smtClean="0"/>
              <a:t>	</a:t>
            </a:r>
            <a:r>
              <a:rPr lang="en-US" sz="2400" b="1" smtClean="0"/>
              <a:t>C</a:t>
            </a:r>
            <a:r>
              <a:rPr lang="en-US" sz="2400" b="1" baseline="-25000" smtClean="0"/>
              <a:t>F</a:t>
            </a:r>
            <a:r>
              <a:rPr lang="en-US" sz="2400" smtClean="0"/>
              <a:t> = 1/6 F,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smtClean="0"/>
              <a:t> = 3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smtClean="0"/>
              <a:t> = 2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/>
              <a:t>C</a:t>
            </a:r>
            <a:r>
              <a:rPr lang="en-US" sz="2400" b="1" baseline="-25000" smtClean="0"/>
              <a:t>S</a:t>
            </a:r>
            <a:r>
              <a:rPr lang="en-US" sz="2400" smtClean="0"/>
              <a:t> = 1/6 F</a:t>
            </a:r>
            <a:endParaRPr lang="el-GR" sz="2400" smtClean="0"/>
          </a:p>
        </p:txBody>
      </p:sp>
      <p:sp>
        <p:nvSpPr>
          <p:cNvPr id="57353" name="AutoShape 5"/>
          <p:cNvSpPr>
            <a:spLocks noChangeArrowheads="1"/>
          </p:cNvSpPr>
          <p:nvPr/>
        </p:nvSpPr>
        <p:spPr bwMode="auto">
          <a:xfrm rot="5400000" flipH="1">
            <a:off x="3367088" y="3479800"/>
            <a:ext cx="1219200" cy="1066800"/>
          </a:xfrm>
          <a:prstGeom prst="triangle">
            <a:avLst>
              <a:gd name="adj" fmla="val 50000"/>
            </a:avLst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Text Box 6"/>
          <p:cNvSpPr txBox="1">
            <a:spLocks noChangeArrowheads="1"/>
          </p:cNvSpPr>
          <p:nvPr/>
        </p:nvSpPr>
        <p:spPr bwMode="auto">
          <a:xfrm>
            <a:off x="3449638" y="3541713"/>
            <a:ext cx="29845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+</a:t>
            </a:r>
          </a:p>
        </p:txBody>
      </p:sp>
      <p:sp>
        <p:nvSpPr>
          <p:cNvPr id="57355" name="Text Box 7"/>
          <p:cNvSpPr txBox="1">
            <a:spLocks noChangeArrowheads="1"/>
          </p:cNvSpPr>
          <p:nvPr/>
        </p:nvSpPr>
        <p:spPr bwMode="auto">
          <a:xfrm>
            <a:off x="3436938" y="4110038"/>
            <a:ext cx="298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–</a:t>
            </a:r>
          </a:p>
        </p:txBody>
      </p:sp>
      <p:sp>
        <p:nvSpPr>
          <p:cNvPr id="57356" name="Line 8"/>
          <p:cNvSpPr>
            <a:spLocks noChangeShapeType="1"/>
          </p:cNvSpPr>
          <p:nvPr/>
        </p:nvSpPr>
        <p:spPr bwMode="auto">
          <a:xfrm flipH="1">
            <a:off x="2986088" y="431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7357" name="Oval 9"/>
          <p:cNvSpPr>
            <a:spLocks noChangeArrowheads="1"/>
          </p:cNvSpPr>
          <p:nvPr/>
        </p:nvSpPr>
        <p:spPr bwMode="auto">
          <a:xfrm>
            <a:off x="2862263" y="4256088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0"/>
          <p:cNvSpPr>
            <a:spLocks noChangeShapeType="1"/>
          </p:cNvSpPr>
          <p:nvPr/>
        </p:nvSpPr>
        <p:spPr bwMode="auto">
          <a:xfrm flipH="1">
            <a:off x="2466975" y="3736975"/>
            <a:ext cx="976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7359" name="Line 11"/>
          <p:cNvSpPr>
            <a:spLocks noChangeShapeType="1"/>
          </p:cNvSpPr>
          <p:nvPr/>
        </p:nvSpPr>
        <p:spPr bwMode="auto">
          <a:xfrm flipH="1">
            <a:off x="4498975" y="4011613"/>
            <a:ext cx="236538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7360" name="Oval 12"/>
          <p:cNvSpPr>
            <a:spLocks noChangeArrowheads="1"/>
          </p:cNvSpPr>
          <p:nvPr/>
        </p:nvSpPr>
        <p:spPr bwMode="auto">
          <a:xfrm>
            <a:off x="4735513" y="3951288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Oval 13"/>
          <p:cNvSpPr>
            <a:spLocks noChangeArrowheads="1"/>
          </p:cNvSpPr>
          <p:nvPr/>
        </p:nvSpPr>
        <p:spPr bwMode="auto">
          <a:xfrm>
            <a:off x="2459038" y="483711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Text Box 14"/>
          <p:cNvSpPr txBox="1">
            <a:spLocks noChangeArrowheads="1"/>
          </p:cNvSpPr>
          <p:nvPr/>
        </p:nvSpPr>
        <p:spPr bwMode="auto">
          <a:xfrm>
            <a:off x="4097338" y="3505200"/>
            <a:ext cx="77946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-25000"/>
              <a:t>o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sp>
        <p:nvSpPr>
          <p:cNvPr id="57363" name="Text Box 15"/>
          <p:cNvSpPr txBox="1">
            <a:spLocks noChangeArrowheads="1"/>
          </p:cNvSpPr>
          <p:nvPr/>
        </p:nvSpPr>
        <p:spPr bwMode="auto">
          <a:xfrm>
            <a:off x="2974975" y="3798888"/>
            <a:ext cx="379413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in</a:t>
            </a:r>
          </a:p>
        </p:txBody>
      </p:sp>
      <p:sp>
        <p:nvSpPr>
          <p:cNvPr id="57364" name="Line 16"/>
          <p:cNvSpPr>
            <a:spLocks noChangeShapeType="1"/>
          </p:cNvSpPr>
          <p:nvPr/>
        </p:nvSpPr>
        <p:spPr bwMode="auto">
          <a:xfrm flipV="1">
            <a:off x="2994025" y="3873500"/>
            <a:ext cx="339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7365" name="Text Box 17"/>
          <p:cNvSpPr txBox="1">
            <a:spLocks noChangeArrowheads="1"/>
          </p:cNvSpPr>
          <p:nvPr/>
        </p:nvSpPr>
        <p:spPr bwMode="auto">
          <a:xfrm>
            <a:off x="2695575" y="2365375"/>
            <a:ext cx="123983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F</a:t>
            </a:r>
            <a:r>
              <a:rPr lang="en-US" b="1"/>
              <a:t>=1/j</a:t>
            </a:r>
            <a:r>
              <a:rPr lang="el-GR" b="1"/>
              <a:t>ω</a:t>
            </a:r>
            <a:r>
              <a:rPr lang="en-US" b="1"/>
              <a:t>C</a:t>
            </a:r>
            <a:r>
              <a:rPr lang="en-US" b="1" baseline="-25000"/>
              <a:t>F</a:t>
            </a:r>
          </a:p>
        </p:txBody>
      </p:sp>
      <p:cxnSp>
        <p:nvCxnSpPr>
          <p:cNvPr id="57366" name="AutoShape 18"/>
          <p:cNvCxnSpPr>
            <a:cxnSpLocks noChangeShapeType="1"/>
            <a:stCxn id="57360" idx="0"/>
            <a:endCxn id="57419" idx="1"/>
          </p:cNvCxnSpPr>
          <p:nvPr/>
        </p:nvCxnSpPr>
        <p:spPr bwMode="auto">
          <a:xfrm rot="5400000" flipH="1">
            <a:off x="3213100" y="2362200"/>
            <a:ext cx="1131888" cy="204628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57367" name="Group 19"/>
          <p:cNvGrpSpPr>
            <a:grpSpLocks/>
          </p:cNvGrpSpPr>
          <p:nvPr/>
        </p:nvGrpSpPr>
        <p:grpSpPr bwMode="auto">
          <a:xfrm rot="5400000" flipH="1" flipV="1">
            <a:off x="1751807" y="3509168"/>
            <a:ext cx="177800" cy="455613"/>
            <a:chOff x="3450" y="2313"/>
            <a:chExt cx="111" cy="216"/>
          </a:xfrm>
        </p:grpSpPr>
        <p:sp>
          <p:nvSpPr>
            <p:cNvPr id="57420" name="Line 20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1" name="Line 21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2" name="Line 22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3" name="Line 23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4" name="Line 24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5" name="Line 25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6" name="Line 26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368" name="Text Box 27"/>
          <p:cNvSpPr txBox="1">
            <a:spLocks noChangeArrowheads="1"/>
          </p:cNvSpPr>
          <p:nvPr/>
        </p:nvSpPr>
        <p:spPr bwMode="auto">
          <a:xfrm>
            <a:off x="1608138" y="3305175"/>
            <a:ext cx="4127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2</a:t>
            </a:r>
          </a:p>
        </p:txBody>
      </p:sp>
      <p:cxnSp>
        <p:nvCxnSpPr>
          <p:cNvPr id="57369" name="AutoShape 28"/>
          <p:cNvCxnSpPr>
            <a:cxnSpLocks noChangeShapeType="1"/>
            <a:stCxn id="57388" idx="6"/>
            <a:endCxn id="57420" idx="0"/>
          </p:cNvCxnSpPr>
          <p:nvPr/>
        </p:nvCxnSpPr>
        <p:spPr bwMode="auto">
          <a:xfrm flipV="1">
            <a:off x="1382713" y="3749675"/>
            <a:ext cx="230187" cy="6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7370" name="AutoShape 29"/>
          <p:cNvCxnSpPr>
            <a:cxnSpLocks noChangeShapeType="1"/>
            <a:stCxn id="57381" idx="2"/>
            <a:endCxn id="57422" idx="1"/>
          </p:cNvCxnSpPr>
          <p:nvPr/>
        </p:nvCxnSpPr>
        <p:spPr bwMode="auto">
          <a:xfrm flipH="1" flipV="1">
            <a:off x="2068513" y="3733800"/>
            <a:ext cx="401637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57371" name="Text Box 30"/>
          <p:cNvSpPr txBox="1">
            <a:spLocks noChangeArrowheads="1"/>
          </p:cNvSpPr>
          <p:nvPr/>
        </p:nvSpPr>
        <p:spPr bwMode="auto">
          <a:xfrm>
            <a:off x="3078163" y="3373438"/>
            <a:ext cx="365125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30000"/>
              <a:t>+</a:t>
            </a:r>
          </a:p>
        </p:txBody>
      </p:sp>
      <p:sp>
        <p:nvSpPr>
          <p:cNvPr id="57372" name="Text Box 31"/>
          <p:cNvSpPr txBox="1">
            <a:spLocks noChangeArrowheads="1"/>
          </p:cNvSpPr>
          <p:nvPr/>
        </p:nvSpPr>
        <p:spPr bwMode="auto">
          <a:xfrm>
            <a:off x="3081338" y="4318000"/>
            <a:ext cx="3556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30000"/>
              <a:t>–</a:t>
            </a:r>
          </a:p>
        </p:txBody>
      </p:sp>
      <p:sp>
        <p:nvSpPr>
          <p:cNvPr id="57373" name="Line 32"/>
          <p:cNvSpPr>
            <a:spLocks noChangeShapeType="1"/>
          </p:cNvSpPr>
          <p:nvPr/>
        </p:nvSpPr>
        <p:spPr bwMode="auto">
          <a:xfrm flipH="1">
            <a:off x="2378075" y="3167063"/>
            <a:ext cx="473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7374" name="Text Box 33"/>
          <p:cNvSpPr txBox="1">
            <a:spLocks noChangeArrowheads="1"/>
          </p:cNvSpPr>
          <p:nvPr/>
        </p:nvSpPr>
        <p:spPr bwMode="auto">
          <a:xfrm>
            <a:off x="2395538" y="3124200"/>
            <a:ext cx="72866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F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sp>
        <p:nvSpPr>
          <p:cNvPr id="57375" name="Line 34"/>
          <p:cNvSpPr>
            <a:spLocks noChangeShapeType="1"/>
          </p:cNvSpPr>
          <p:nvPr/>
        </p:nvSpPr>
        <p:spPr bwMode="auto">
          <a:xfrm>
            <a:off x="1612900" y="3951288"/>
            <a:ext cx="404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7376" name="Text Box 35"/>
          <p:cNvSpPr txBox="1">
            <a:spLocks noChangeArrowheads="1"/>
          </p:cNvSpPr>
          <p:nvPr/>
        </p:nvSpPr>
        <p:spPr bwMode="auto">
          <a:xfrm>
            <a:off x="1374775" y="3898900"/>
            <a:ext cx="71278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2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grpSp>
        <p:nvGrpSpPr>
          <p:cNvPr id="57377" name="Group 36"/>
          <p:cNvGrpSpPr>
            <a:grpSpLocks/>
          </p:cNvGrpSpPr>
          <p:nvPr/>
        </p:nvGrpSpPr>
        <p:grpSpPr bwMode="auto">
          <a:xfrm>
            <a:off x="2600325" y="2589213"/>
            <a:ext cx="153988" cy="457200"/>
            <a:chOff x="4684" y="2559"/>
            <a:chExt cx="97" cy="288"/>
          </a:xfrm>
        </p:grpSpPr>
        <p:sp>
          <p:nvSpPr>
            <p:cNvPr id="57418" name="Freeform 37"/>
            <p:cNvSpPr>
              <a:spLocks/>
            </p:cNvSpPr>
            <p:nvPr/>
          </p:nvSpPr>
          <p:spPr bwMode="auto">
            <a:xfrm rot="16200000" flipH="1">
              <a:off x="4541" y="2702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9" name="Freeform 38"/>
            <p:cNvSpPr>
              <a:spLocks/>
            </p:cNvSpPr>
            <p:nvPr/>
          </p:nvSpPr>
          <p:spPr bwMode="auto">
            <a:xfrm rot="5400000">
              <a:off x="4637" y="2702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378" name="Group 39"/>
          <p:cNvGrpSpPr>
            <a:grpSpLocks/>
          </p:cNvGrpSpPr>
          <p:nvPr/>
        </p:nvGrpSpPr>
        <p:grpSpPr bwMode="auto">
          <a:xfrm>
            <a:off x="2297113" y="4454525"/>
            <a:ext cx="457200" cy="153988"/>
            <a:chOff x="4780" y="2616"/>
            <a:chExt cx="288" cy="97"/>
          </a:xfrm>
        </p:grpSpPr>
        <p:sp>
          <p:nvSpPr>
            <p:cNvPr id="57416" name="Freeform 40"/>
            <p:cNvSpPr>
              <a:spLocks/>
            </p:cNvSpPr>
            <p:nvPr/>
          </p:nvSpPr>
          <p:spPr bwMode="auto">
            <a:xfrm flipV="1">
              <a:off x="4780" y="2712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7" name="Freeform 41"/>
            <p:cNvSpPr>
              <a:spLocks/>
            </p:cNvSpPr>
            <p:nvPr/>
          </p:nvSpPr>
          <p:spPr bwMode="auto">
            <a:xfrm>
              <a:off x="4780" y="2616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57379" name="AutoShape 42"/>
          <p:cNvCxnSpPr>
            <a:cxnSpLocks noChangeShapeType="1"/>
            <a:stCxn id="57361" idx="0"/>
            <a:endCxn id="57416" idx="1"/>
          </p:cNvCxnSpPr>
          <p:nvPr/>
        </p:nvCxnSpPr>
        <p:spPr bwMode="auto">
          <a:xfrm flipV="1">
            <a:off x="2525713" y="4610100"/>
            <a:ext cx="0" cy="2270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7380" name="AutoShape 43"/>
          <p:cNvCxnSpPr>
            <a:cxnSpLocks noChangeShapeType="1"/>
            <a:stCxn id="57357" idx="4"/>
            <a:endCxn id="57360" idx="4"/>
          </p:cNvCxnSpPr>
          <p:nvPr/>
        </p:nvCxnSpPr>
        <p:spPr bwMode="auto">
          <a:xfrm rot="5400000" flipH="1" flipV="1">
            <a:off x="3713163" y="3289300"/>
            <a:ext cx="304800" cy="1873250"/>
          </a:xfrm>
          <a:prstGeom prst="bentConnector3">
            <a:avLst>
              <a:gd name="adj1" fmla="val -161981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57381" name="Oval 44"/>
          <p:cNvSpPr>
            <a:spLocks noChangeArrowheads="1"/>
          </p:cNvSpPr>
          <p:nvPr/>
        </p:nvSpPr>
        <p:spPr bwMode="auto">
          <a:xfrm>
            <a:off x="2470150" y="36750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7382" name="Group 45"/>
          <p:cNvGrpSpPr>
            <a:grpSpLocks/>
          </p:cNvGrpSpPr>
          <p:nvPr/>
        </p:nvGrpSpPr>
        <p:grpSpPr bwMode="auto">
          <a:xfrm rot="5400000" flipH="1" flipV="1">
            <a:off x="673894" y="3529807"/>
            <a:ext cx="177800" cy="455612"/>
            <a:chOff x="3450" y="2313"/>
            <a:chExt cx="111" cy="216"/>
          </a:xfrm>
        </p:grpSpPr>
        <p:sp>
          <p:nvSpPr>
            <p:cNvPr id="57409" name="Line 46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0" name="Line 47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1" name="Line 48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2" name="Line 49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3" name="Line 50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4" name="Line 51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5" name="Line 52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383" name="Text Box 53"/>
          <p:cNvSpPr txBox="1">
            <a:spLocks noChangeArrowheads="1"/>
          </p:cNvSpPr>
          <p:nvPr/>
        </p:nvSpPr>
        <p:spPr bwMode="auto">
          <a:xfrm>
            <a:off x="638175" y="3290888"/>
            <a:ext cx="4127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1</a:t>
            </a:r>
          </a:p>
        </p:txBody>
      </p:sp>
      <p:cxnSp>
        <p:nvCxnSpPr>
          <p:cNvPr id="57384" name="AutoShape 54"/>
          <p:cNvCxnSpPr>
            <a:cxnSpLocks noChangeShapeType="1"/>
            <a:stCxn id="57392" idx="6"/>
            <a:endCxn id="57409" idx="0"/>
          </p:cNvCxnSpPr>
          <p:nvPr/>
        </p:nvCxnSpPr>
        <p:spPr bwMode="auto">
          <a:xfrm>
            <a:off x="404813" y="3765550"/>
            <a:ext cx="130175" cy="47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7385" name="AutoShape 55"/>
          <p:cNvCxnSpPr>
            <a:cxnSpLocks noChangeShapeType="1"/>
            <a:stCxn id="57388" idx="2"/>
            <a:endCxn id="57411" idx="1"/>
          </p:cNvCxnSpPr>
          <p:nvPr/>
        </p:nvCxnSpPr>
        <p:spPr bwMode="auto">
          <a:xfrm flipH="1" flipV="1">
            <a:off x="990600" y="3754438"/>
            <a:ext cx="2603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57386" name="Line 56"/>
          <p:cNvSpPr>
            <a:spLocks noChangeShapeType="1"/>
          </p:cNvSpPr>
          <p:nvPr/>
        </p:nvSpPr>
        <p:spPr bwMode="auto">
          <a:xfrm>
            <a:off x="731838" y="3944938"/>
            <a:ext cx="4048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7387" name="Text Box 57"/>
          <p:cNvSpPr txBox="1">
            <a:spLocks noChangeArrowheads="1"/>
          </p:cNvSpPr>
          <p:nvPr/>
        </p:nvSpPr>
        <p:spPr bwMode="auto">
          <a:xfrm>
            <a:off x="381000" y="3886200"/>
            <a:ext cx="687388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1</a:t>
            </a:r>
            <a:r>
              <a:rPr lang="en-US" sz="1600" b="1"/>
              <a:t>(j</a:t>
            </a:r>
            <a:r>
              <a:rPr lang="el-GR" sz="1600" b="1">
                <a:cs typeface="Times New Roman" pitchFamily="18" charset="0"/>
              </a:rPr>
              <a:t>ω</a:t>
            </a:r>
            <a:r>
              <a:rPr lang="en-US" sz="1600" b="1"/>
              <a:t>)</a:t>
            </a:r>
            <a:endParaRPr lang="en-US" sz="1600" b="1" baseline="-25000"/>
          </a:p>
        </p:txBody>
      </p:sp>
      <p:sp>
        <p:nvSpPr>
          <p:cNvPr id="57388" name="Oval 58"/>
          <p:cNvSpPr>
            <a:spLocks noChangeArrowheads="1"/>
          </p:cNvSpPr>
          <p:nvPr/>
        </p:nvSpPr>
        <p:spPr bwMode="auto">
          <a:xfrm>
            <a:off x="1250950" y="369411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389" name="AutoShape 59"/>
          <p:cNvCxnSpPr>
            <a:cxnSpLocks noChangeShapeType="1"/>
            <a:stCxn id="57381" idx="4"/>
            <a:endCxn id="57417" idx="1"/>
          </p:cNvCxnSpPr>
          <p:nvPr/>
        </p:nvCxnSpPr>
        <p:spPr bwMode="auto">
          <a:xfrm flipH="1">
            <a:off x="2525713" y="3797300"/>
            <a:ext cx="11112" cy="6572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7390" name="AutoShape 60"/>
          <p:cNvCxnSpPr>
            <a:cxnSpLocks noChangeShapeType="1"/>
            <a:stCxn id="57388" idx="0"/>
            <a:endCxn id="57418" idx="1"/>
          </p:cNvCxnSpPr>
          <p:nvPr/>
        </p:nvCxnSpPr>
        <p:spPr bwMode="auto">
          <a:xfrm rot="-5400000">
            <a:off x="1521618" y="2615407"/>
            <a:ext cx="874713" cy="12827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57391" name="Group 61"/>
          <p:cNvGrpSpPr>
            <a:grpSpLocks/>
          </p:cNvGrpSpPr>
          <p:nvPr/>
        </p:nvGrpSpPr>
        <p:grpSpPr bwMode="auto">
          <a:xfrm>
            <a:off x="2325688" y="4959350"/>
            <a:ext cx="381000" cy="298450"/>
            <a:chOff x="1235" y="3264"/>
            <a:chExt cx="288" cy="216"/>
          </a:xfrm>
        </p:grpSpPr>
        <p:grpSp>
          <p:nvGrpSpPr>
            <p:cNvPr id="57404" name="Group 62"/>
            <p:cNvGrpSpPr>
              <a:grpSpLocks/>
            </p:cNvGrpSpPr>
            <p:nvPr/>
          </p:nvGrpSpPr>
          <p:grpSpPr bwMode="auto">
            <a:xfrm>
              <a:off x="1235" y="3383"/>
              <a:ext cx="288" cy="97"/>
              <a:chOff x="1235" y="3383"/>
              <a:chExt cx="288" cy="97"/>
            </a:xfrm>
          </p:grpSpPr>
          <p:sp>
            <p:nvSpPr>
              <p:cNvPr id="57406" name="Freeform 63"/>
              <p:cNvSpPr>
                <a:spLocks/>
              </p:cNvSpPr>
              <p:nvPr/>
            </p:nvSpPr>
            <p:spPr bwMode="auto">
              <a:xfrm>
                <a:off x="1235" y="3383"/>
                <a:ext cx="288" cy="1"/>
              </a:xfrm>
              <a:custGeom>
                <a:avLst/>
                <a:gdLst>
                  <a:gd name="T0" fmla="*/ 0 w 288"/>
                  <a:gd name="T1" fmla="*/ 1 h 1"/>
                  <a:gd name="T2" fmla="*/ 152 w 288"/>
                  <a:gd name="T3" fmla="*/ 0 h 1"/>
                  <a:gd name="T4" fmla="*/ 288 w 288"/>
                  <a:gd name="T5" fmla="*/ 1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1"/>
                    </a:moveTo>
                    <a:lnTo>
                      <a:pt x="152" y="0"/>
                    </a:lnTo>
                    <a:lnTo>
                      <a:pt x="288" y="1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07" name="Line 64"/>
              <p:cNvSpPr>
                <a:spLocks noChangeShapeType="1"/>
              </p:cNvSpPr>
              <p:nvPr/>
            </p:nvSpPr>
            <p:spPr bwMode="auto">
              <a:xfrm>
                <a:off x="1277" y="3432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08" name="Line 65"/>
              <p:cNvSpPr>
                <a:spLocks noChangeShapeType="1"/>
              </p:cNvSpPr>
              <p:nvPr/>
            </p:nvSpPr>
            <p:spPr bwMode="auto">
              <a:xfrm>
                <a:off x="1325" y="3480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7405" name="AutoShape 66"/>
            <p:cNvCxnSpPr>
              <a:cxnSpLocks noChangeShapeType="1"/>
              <a:stCxn id="57406" idx="1"/>
            </p:cNvCxnSpPr>
            <p:nvPr/>
          </p:nvCxnSpPr>
          <p:spPr bwMode="auto">
            <a:xfrm flipH="1" flipV="1">
              <a:off x="1384" y="3264"/>
              <a:ext cx="3" cy="11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sp>
        <p:nvSpPr>
          <p:cNvPr id="57392" name="Oval 67"/>
          <p:cNvSpPr>
            <a:spLocks noChangeArrowheads="1"/>
          </p:cNvSpPr>
          <p:nvPr/>
        </p:nvSpPr>
        <p:spPr bwMode="auto">
          <a:xfrm>
            <a:off x="273050" y="37036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3" name="Text Box 68"/>
          <p:cNvSpPr txBox="1">
            <a:spLocks noChangeArrowheads="1"/>
          </p:cNvSpPr>
          <p:nvPr/>
        </p:nvSpPr>
        <p:spPr bwMode="auto">
          <a:xfrm>
            <a:off x="2017713" y="4011613"/>
            <a:ext cx="42068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S</a:t>
            </a:r>
          </a:p>
        </p:txBody>
      </p:sp>
      <p:sp>
        <p:nvSpPr>
          <p:cNvPr id="57394" name="Text Box 69"/>
          <p:cNvSpPr txBox="1">
            <a:spLocks noChangeArrowheads="1"/>
          </p:cNvSpPr>
          <p:nvPr/>
        </p:nvSpPr>
        <p:spPr bwMode="auto">
          <a:xfrm>
            <a:off x="1489075" y="4357688"/>
            <a:ext cx="720725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S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sp>
        <p:nvSpPr>
          <p:cNvPr id="57395" name="Line 70"/>
          <p:cNvSpPr>
            <a:spLocks noChangeShapeType="1"/>
          </p:cNvSpPr>
          <p:nvPr/>
        </p:nvSpPr>
        <p:spPr bwMode="auto">
          <a:xfrm>
            <a:off x="2192338" y="4379913"/>
            <a:ext cx="0" cy="336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7396" name="Text Box 71"/>
          <p:cNvSpPr txBox="1">
            <a:spLocks noChangeArrowheads="1"/>
          </p:cNvSpPr>
          <p:nvPr/>
        </p:nvSpPr>
        <p:spPr bwMode="auto">
          <a:xfrm>
            <a:off x="-1588" y="3267075"/>
            <a:ext cx="76358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-25000"/>
              <a:t>s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sp>
        <p:nvSpPr>
          <p:cNvPr id="57397" name="Oval 72"/>
          <p:cNvSpPr>
            <a:spLocks noChangeArrowheads="1"/>
          </p:cNvSpPr>
          <p:nvPr/>
        </p:nvSpPr>
        <p:spPr bwMode="auto">
          <a:xfrm>
            <a:off x="1133475" y="3581400"/>
            <a:ext cx="381000" cy="336550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8" name="Text Box 73"/>
          <p:cNvSpPr txBox="1">
            <a:spLocks noChangeArrowheads="1"/>
          </p:cNvSpPr>
          <p:nvPr/>
        </p:nvSpPr>
        <p:spPr bwMode="auto">
          <a:xfrm>
            <a:off x="193675" y="4570413"/>
            <a:ext cx="876300" cy="3794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Node a</a:t>
            </a:r>
          </a:p>
        </p:txBody>
      </p:sp>
      <p:sp>
        <p:nvSpPr>
          <p:cNvPr id="57399" name="Text Box 74"/>
          <p:cNvSpPr txBox="1">
            <a:spLocks noChangeArrowheads="1"/>
          </p:cNvSpPr>
          <p:nvPr/>
        </p:nvSpPr>
        <p:spPr bwMode="auto">
          <a:xfrm>
            <a:off x="1409700" y="2909888"/>
            <a:ext cx="889000" cy="3794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Node b</a:t>
            </a:r>
          </a:p>
        </p:txBody>
      </p:sp>
      <p:cxnSp>
        <p:nvCxnSpPr>
          <p:cNvPr id="57400" name="AutoShape 75"/>
          <p:cNvCxnSpPr>
            <a:cxnSpLocks noChangeShapeType="1"/>
            <a:stCxn id="57398" idx="0"/>
            <a:endCxn id="57397" idx="4"/>
          </p:cNvCxnSpPr>
          <p:nvPr/>
        </p:nvCxnSpPr>
        <p:spPr bwMode="auto">
          <a:xfrm flipV="1">
            <a:off x="631825" y="3917950"/>
            <a:ext cx="692150" cy="6524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57401" name="AutoShape 76"/>
          <p:cNvCxnSpPr>
            <a:cxnSpLocks noChangeShapeType="1"/>
            <a:stCxn id="57399" idx="2"/>
            <a:endCxn id="57350" idx="1"/>
          </p:cNvCxnSpPr>
          <p:nvPr/>
        </p:nvCxnSpPr>
        <p:spPr bwMode="auto">
          <a:xfrm>
            <a:off x="1854200" y="3289300"/>
            <a:ext cx="544513" cy="3190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graphicFrame>
        <p:nvGraphicFramePr>
          <p:cNvPr id="57346" name="Object 77"/>
          <p:cNvGraphicFramePr>
            <a:graphicFrameLocks noChangeAspect="1"/>
          </p:cNvGraphicFramePr>
          <p:nvPr>
            <p:ph sz="half" idx="2"/>
          </p:nvPr>
        </p:nvGraphicFramePr>
        <p:xfrm>
          <a:off x="4953000" y="3352800"/>
          <a:ext cx="4048125" cy="2724150"/>
        </p:xfrm>
        <a:graphic>
          <a:graphicData uri="http://schemas.openxmlformats.org/presentationml/2006/ole">
            <p:oleObj spid="_x0000_s57346" name="Equation" r:id="rId3" imgW="2717640" imgH="1828800" progId="Equation.3">
              <p:embed/>
            </p:oleObj>
          </a:graphicData>
        </a:graphic>
      </p:graphicFrame>
      <p:sp>
        <p:nvSpPr>
          <p:cNvPr id="57402" name="Text Box 78"/>
          <p:cNvSpPr txBox="1">
            <a:spLocks noChangeArrowheads="1"/>
          </p:cNvSpPr>
          <p:nvPr/>
        </p:nvSpPr>
        <p:spPr bwMode="auto">
          <a:xfrm>
            <a:off x="5075238" y="2541588"/>
            <a:ext cx="3378200" cy="6540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/>
              <a:t>Transfer to frequency domain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Apply KCL at nodes </a:t>
            </a:r>
            <a:r>
              <a:rPr lang="en-US" b="1"/>
              <a:t>a</a:t>
            </a:r>
            <a:r>
              <a:rPr lang="en-US"/>
              <a:t> and </a:t>
            </a:r>
            <a:r>
              <a:rPr lang="en-US" b="1"/>
              <a:t>b</a:t>
            </a:r>
          </a:p>
        </p:txBody>
      </p:sp>
      <p:sp>
        <p:nvSpPr>
          <p:cNvPr id="57403" name="Text Box 79"/>
          <p:cNvSpPr txBox="1">
            <a:spLocks noChangeArrowheads="1"/>
          </p:cNvSpPr>
          <p:nvPr/>
        </p:nvSpPr>
        <p:spPr bwMode="auto">
          <a:xfrm>
            <a:off x="773113" y="5486400"/>
            <a:ext cx="3590925" cy="5318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800" b="1"/>
              <a:t>NB</a:t>
            </a:r>
            <a:r>
              <a:rPr lang="en-US" sz="2800"/>
              <a:t>: </a:t>
            </a:r>
            <a:r>
              <a:rPr lang="en-US" sz="2800" b="1"/>
              <a:t>v</a:t>
            </a:r>
            <a:r>
              <a:rPr lang="en-US" sz="2800" b="1" baseline="-25000"/>
              <a:t>+</a:t>
            </a:r>
            <a:r>
              <a:rPr lang="en-US" sz="2800"/>
              <a:t> = </a:t>
            </a:r>
            <a:r>
              <a:rPr lang="en-US" sz="2800" b="1"/>
              <a:t>v</a:t>
            </a:r>
            <a:r>
              <a:rPr lang="en-US" sz="2800" b="1" baseline="30000"/>
              <a:t>–</a:t>
            </a:r>
            <a:r>
              <a:rPr lang="en-US" sz="2800"/>
              <a:t> and </a:t>
            </a:r>
            <a:r>
              <a:rPr lang="en-US" sz="2800" b="1" i="1"/>
              <a:t>I</a:t>
            </a:r>
            <a:r>
              <a:rPr lang="en-US" sz="2800" b="1" i="1" baseline="-25000"/>
              <a:t>in</a:t>
            </a:r>
            <a:r>
              <a:rPr lang="en-US" sz="2800"/>
              <a:t> = 0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837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5837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9B71339-7417-416E-928D-A25E0B0ADC61}" type="slidenum">
              <a:rPr lang="en-US" smtClean="0"/>
              <a:pPr lvl="1"/>
              <a:t>89</a:t>
            </a:fld>
            <a:endParaRPr lang="en-US" smtClean="0"/>
          </a:p>
        </p:txBody>
      </p:sp>
      <p:sp>
        <p:nvSpPr>
          <p:cNvPr id="58374" name="Oval 2"/>
          <p:cNvSpPr>
            <a:spLocks noChangeArrowheads="1"/>
          </p:cNvSpPr>
          <p:nvPr/>
        </p:nvSpPr>
        <p:spPr bwMode="auto">
          <a:xfrm>
            <a:off x="2343150" y="3559175"/>
            <a:ext cx="381000" cy="336550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Op-Amps </a:t>
            </a:r>
          </a:p>
        </p:txBody>
      </p:sp>
      <p:sp>
        <p:nvSpPr>
          <p:cNvPr id="583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952500"/>
          </a:xfrm>
          <a:noFill/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1"/>
            </a:pPr>
            <a:r>
              <a:rPr lang="en-US" sz="2800" smtClean="0"/>
              <a:t>find an expression for the gain</a:t>
            </a:r>
          </a:p>
          <a:p>
            <a:pPr marL="533400" indent="-5334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smtClean="0"/>
              <a:t>	</a:t>
            </a:r>
            <a:r>
              <a:rPr lang="en-US" sz="2400" b="1" smtClean="0"/>
              <a:t>C</a:t>
            </a:r>
            <a:r>
              <a:rPr lang="en-US" sz="2400" b="1" baseline="-25000" smtClean="0"/>
              <a:t>F</a:t>
            </a:r>
            <a:r>
              <a:rPr lang="en-US" sz="2400" smtClean="0"/>
              <a:t> = 1/6 F,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smtClean="0"/>
              <a:t> = 3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smtClean="0"/>
              <a:t> = 2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/>
              <a:t>C</a:t>
            </a:r>
            <a:r>
              <a:rPr lang="en-US" sz="2400" b="1" baseline="-25000" smtClean="0"/>
              <a:t>S</a:t>
            </a:r>
            <a:r>
              <a:rPr lang="en-US" sz="2400" smtClean="0"/>
              <a:t> = 1/6 F</a:t>
            </a:r>
            <a:endParaRPr lang="el-GR" sz="2400" smtClean="0"/>
          </a:p>
        </p:txBody>
      </p:sp>
      <p:sp>
        <p:nvSpPr>
          <p:cNvPr id="58377" name="AutoShape 5"/>
          <p:cNvSpPr>
            <a:spLocks noChangeArrowheads="1"/>
          </p:cNvSpPr>
          <p:nvPr/>
        </p:nvSpPr>
        <p:spPr bwMode="auto">
          <a:xfrm rot="5400000" flipH="1">
            <a:off x="3367088" y="3479800"/>
            <a:ext cx="1219200" cy="1066800"/>
          </a:xfrm>
          <a:prstGeom prst="triangle">
            <a:avLst>
              <a:gd name="adj" fmla="val 50000"/>
            </a:avLst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Text Box 6"/>
          <p:cNvSpPr txBox="1">
            <a:spLocks noChangeArrowheads="1"/>
          </p:cNvSpPr>
          <p:nvPr/>
        </p:nvSpPr>
        <p:spPr bwMode="auto">
          <a:xfrm>
            <a:off x="3449638" y="3541713"/>
            <a:ext cx="29845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+</a:t>
            </a:r>
          </a:p>
        </p:txBody>
      </p:sp>
      <p:sp>
        <p:nvSpPr>
          <p:cNvPr id="58379" name="Text Box 7"/>
          <p:cNvSpPr txBox="1">
            <a:spLocks noChangeArrowheads="1"/>
          </p:cNvSpPr>
          <p:nvPr/>
        </p:nvSpPr>
        <p:spPr bwMode="auto">
          <a:xfrm>
            <a:off x="3436938" y="4110038"/>
            <a:ext cx="298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–</a:t>
            </a:r>
          </a:p>
        </p:txBody>
      </p:sp>
      <p:sp>
        <p:nvSpPr>
          <p:cNvPr id="58380" name="Line 8"/>
          <p:cNvSpPr>
            <a:spLocks noChangeShapeType="1"/>
          </p:cNvSpPr>
          <p:nvPr/>
        </p:nvSpPr>
        <p:spPr bwMode="auto">
          <a:xfrm flipH="1">
            <a:off x="2986088" y="431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8381" name="Oval 9"/>
          <p:cNvSpPr>
            <a:spLocks noChangeArrowheads="1"/>
          </p:cNvSpPr>
          <p:nvPr/>
        </p:nvSpPr>
        <p:spPr bwMode="auto">
          <a:xfrm>
            <a:off x="2862263" y="4256088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0"/>
          <p:cNvSpPr>
            <a:spLocks noChangeShapeType="1"/>
          </p:cNvSpPr>
          <p:nvPr/>
        </p:nvSpPr>
        <p:spPr bwMode="auto">
          <a:xfrm flipH="1">
            <a:off x="2466975" y="3736975"/>
            <a:ext cx="976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8383" name="Line 11"/>
          <p:cNvSpPr>
            <a:spLocks noChangeShapeType="1"/>
          </p:cNvSpPr>
          <p:nvPr/>
        </p:nvSpPr>
        <p:spPr bwMode="auto">
          <a:xfrm flipH="1">
            <a:off x="4498975" y="4011613"/>
            <a:ext cx="236538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8384" name="Oval 12"/>
          <p:cNvSpPr>
            <a:spLocks noChangeArrowheads="1"/>
          </p:cNvSpPr>
          <p:nvPr/>
        </p:nvSpPr>
        <p:spPr bwMode="auto">
          <a:xfrm>
            <a:off x="4735513" y="3951288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Oval 13"/>
          <p:cNvSpPr>
            <a:spLocks noChangeArrowheads="1"/>
          </p:cNvSpPr>
          <p:nvPr/>
        </p:nvSpPr>
        <p:spPr bwMode="auto">
          <a:xfrm>
            <a:off x="2459038" y="483711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Text Box 14"/>
          <p:cNvSpPr txBox="1">
            <a:spLocks noChangeArrowheads="1"/>
          </p:cNvSpPr>
          <p:nvPr/>
        </p:nvSpPr>
        <p:spPr bwMode="auto">
          <a:xfrm>
            <a:off x="4097338" y="3505200"/>
            <a:ext cx="77946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-25000"/>
              <a:t>o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sp>
        <p:nvSpPr>
          <p:cNvPr id="58387" name="Text Box 15"/>
          <p:cNvSpPr txBox="1">
            <a:spLocks noChangeArrowheads="1"/>
          </p:cNvSpPr>
          <p:nvPr/>
        </p:nvSpPr>
        <p:spPr bwMode="auto">
          <a:xfrm>
            <a:off x="2974975" y="3798888"/>
            <a:ext cx="379413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in</a:t>
            </a:r>
          </a:p>
        </p:txBody>
      </p:sp>
      <p:sp>
        <p:nvSpPr>
          <p:cNvPr id="58388" name="Line 16"/>
          <p:cNvSpPr>
            <a:spLocks noChangeShapeType="1"/>
          </p:cNvSpPr>
          <p:nvPr/>
        </p:nvSpPr>
        <p:spPr bwMode="auto">
          <a:xfrm flipV="1">
            <a:off x="2994025" y="3873500"/>
            <a:ext cx="339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8389" name="Text Box 17"/>
          <p:cNvSpPr txBox="1">
            <a:spLocks noChangeArrowheads="1"/>
          </p:cNvSpPr>
          <p:nvPr/>
        </p:nvSpPr>
        <p:spPr bwMode="auto">
          <a:xfrm>
            <a:off x="2695575" y="2365375"/>
            <a:ext cx="123983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F</a:t>
            </a:r>
            <a:r>
              <a:rPr lang="en-US" b="1"/>
              <a:t>=1/j</a:t>
            </a:r>
            <a:r>
              <a:rPr lang="el-GR" b="1"/>
              <a:t>ω</a:t>
            </a:r>
            <a:r>
              <a:rPr lang="en-US" b="1"/>
              <a:t>C</a:t>
            </a:r>
            <a:r>
              <a:rPr lang="en-US" b="1" baseline="-25000"/>
              <a:t>F</a:t>
            </a:r>
          </a:p>
        </p:txBody>
      </p:sp>
      <p:cxnSp>
        <p:nvCxnSpPr>
          <p:cNvPr id="58390" name="AutoShape 18"/>
          <p:cNvCxnSpPr>
            <a:cxnSpLocks noChangeShapeType="1"/>
            <a:stCxn id="58384" idx="0"/>
            <a:endCxn id="58442" idx="1"/>
          </p:cNvCxnSpPr>
          <p:nvPr/>
        </p:nvCxnSpPr>
        <p:spPr bwMode="auto">
          <a:xfrm rot="5400000" flipH="1">
            <a:off x="3213100" y="2362200"/>
            <a:ext cx="1131888" cy="204628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58391" name="Group 19"/>
          <p:cNvGrpSpPr>
            <a:grpSpLocks/>
          </p:cNvGrpSpPr>
          <p:nvPr/>
        </p:nvGrpSpPr>
        <p:grpSpPr bwMode="auto">
          <a:xfrm rot="5400000" flipH="1" flipV="1">
            <a:off x="1751807" y="3509168"/>
            <a:ext cx="177800" cy="455613"/>
            <a:chOff x="3450" y="2313"/>
            <a:chExt cx="111" cy="216"/>
          </a:xfrm>
        </p:grpSpPr>
        <p:sp>
          <p:nvSpPr>
            <p:cNvPr id="58443" name="Line 20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44" name="Line 21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45" name="Line 22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46" name="Line 23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47" name="Line 24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48" name="Line 25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49" name="Line 26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392" name="Text Box 27"/>
          <p:cNvSpPr txBox="1">
            <a:spLocks noChangeArrowheads="1"/>
          </p:cNvSpPr>
          <p:nvPr/>
        </p:nvSpPr>
        <p:spPr bwMode="auto">
          <a:xfrm>
            <a:off x="1608138" y="3305175"/>
            <a:ext cx="4127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2</a:t>
            </a:r>
          </a:p>
        </p:txBody>
      </p:sp>
      <p:cxnSp>
        <p:nvCxnSpPr>
          <p:cNvPr id="58393" name="AutoShape 28"/>
          <p:cNvCxnSpPr>
            <a:cxnSpLocks noChangeShapeType="1"/>
            <a:stCxn id="58412" idx="6"/>
            <a:endCxn id="58443" idx="0"/>
          </p:cNvCxnSpPr>
          <p:nvPr/>
        </p:nvCxnSpPr>
        <p:spPr bwMode="auto">
          <a:xfrm flipV="1">
            <a:off x="1382713" y="3749675"/>
            <a:ext cx="230187" cy="6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8394" name="AutoShape 29"/>
          <p:cNvCxnSpPr>
            <a:cxnSpLocks noChangeShapeType="1"/>
            <a:stCxn id="58405" idx="2"/>
            <a:endCxn id="58445" idx="1"/>
          </p:cNvCxnSpPr>
          <p:nvPr/>
        </p:nvCxnSpPr>
        <p:spPr bwMode="auto">
          <a:xfrm flipH="1" flipV="1">
            <a:off x="2068513" y="3733800"/>
            <a:ext cx="401637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58395" name="Text Box 30"/>
          <p:cNvSpPr txBox="1">
            <a:spLocks noChangeArrowheads="1"/>
          </p:cNvSpPr>
          <p:nvPr/>
        </p:nvSpPr>
        <p:spPr bwMode="auto">
          <a:xfrm>
            <a:off x="3078163" y="3373438"/>
            <a:ext cx="365125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30000"/>
              <a:t>+</a:t>
            </a:r>
          </a:p>
        </p:txBody>
      </p:sp>
      <p:sp>
        <p:nvSpPr>
          <p:cNvPr id="58396" name="Text Box 31"/>
          <p:cNvSpPr txBox="1">
            <a:spLocks noChangeArrowheads="1"/>
          </p:cNvSpPr>
          <p:nvPr/>
        </p:nvSpPr>
        <p:spPr bwMode="auto">
          <a:xfrm>
            <a:off x="3081338" y="4318000"/>
            <a:ext cx="3556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30000"/>
              <a:t>–</a:t>
            </a:r>
          </a:p>
        </p:txBody>
      </p:sp>
      <p:sp>
        <p:nvSpPr>
          <p:cNvPr id="58397" name="Line 32"/>
          <p:cNvSpPr>
            <a:spLocks noChangeShapeType="1"/>
          </p:cNvSpPr>
          <p:nvPr/>
        </p:nvSpPr>
        <p:spPr bwMode="auto">
          <a:xfrm flipH="1">
            <a:off x="2378075" y="3167063"/>
            <a:ext cx="473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8398" name="Text Box 33"/>
          <p:cNvSpPr txBox="1">
            <a:spLocks noChangeArrowheads="1"/>
          </p:cNvSpPr>
          <p:nvPr/>
        </p:nvSpPr>
        <p:spPr bwMode="auto">
          <a:xfrm>
            <a:off x="2395538" y="3124200"/>
            <a:ext cx="72866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F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sp>
        <p:nvSpPr>
          <p:cNvPr id="58399" name="Line 34"/>
          <p:cNvSpPr>
            <a:spLocks noChangeShapeType="1"/>
          </p:cNvSpPr>
          <p:nvPr/>
        </p:nvSpPr>
        <p:spPr bwMode="auto">
          <a:xfrm>
            <a:off x="1612900" y="3951288"/>
            <a:ext cx="404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8400" name="Text Box 35"/>
          <p:cNvSpPr txBox="1">
            <a:spLocks noChangeArrowheads="1"/>
          </p:cNvSpPr>
          <p:nvPr/>
        </p:nvSpPr>
        <p:spPr bwMode="auto">
          <a:xfrm>
            <a:off x="1374775" y="3898900"/>
            <a:ext cx="71278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2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grpSp>
        <p:nvGrpSpPr>
          <p:cNvPr id="58401" name="Group 36"/>
          <p:cNvGrpSpPr>
            <a:grpSpLocks/>
          </p:cNvGrpSpPr>
          <p:nvPr/>
        </p:nvGrpSpPr>
        <p:grpSpPr bwMode="auto">
          <a:xfrm>
            <a:off x="2600325" y="2589213"/>
            <a:ext cx="153988" cy="457200"/>
            <a:chOff x="4684" y="2559"/>
            <a:chExt cx="97" cy="288"/>
          </a:xfrm>
        </p:grpSpPr>
        <p:sp>
          <p:nvSpPr>
            <p:cNvPr id="58441" name="Freeform 37"/>
            <p:cNvSpPr>
              <a:spLocks/>
            </p:cNvSpPr>
            <p:nvPr/>
          </p:nvSpPr>
          <p:spPr bwMode="auto">
            <a:xfrm rot="16200000" flipH="1">
              <a:off x="4541" y="2702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42" name="Freeform 38"/>
            <p:cNvSpPr>
              <a:spLocks/>
            </p:cNvSpPr>
            <p:nvPr/>
          </p:nvSpPr>
          <p:spPr bwMode="auto">
            <a:xfrm rot="5400000">
              <a:off x="4637" y="2702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8402" name="Group 39"/>
          <p:cNvGrpSpPr>
            <a:grpSpLocks/>
          </p:cNvGrpSpPr>
          <p:nvPr/>
        </p:nvGrpSpPr>
        <p:grpSpPr bwMode="auto">
          <a:xfrm>
            <a:off x="2297113" y="4454525"/>
            <a:ext cx="457200" cy="153988"/>
            <a:chOff x="4780" y="2616"/>
            <a:chExt cx="288" cy="97"/>
          </a:xfrm>
        </p:grpSpPr>
        <p:sp>
          <p:nvSpPr>
            <p:cNvPr id="58439" name="Freeform 40"/>
            <p:cNvSpPr>
              <a:spLocks/>
            </p:cNvSpPr>
            <p:nvPr/>
          </p:nvSpPr>
          <p:spPr bwMode="auto">
            <a:xfrm flipV="1">
              <a:off x="4780" y="2712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40" name="Freeform 41"/>
            <p:cNvSpPr>
              <a:spLocks/>
            </p:cNvSpPr>
            <p:nvPr/>
          </p:nvSpPr>
          <p:spPr bwMode="auto">
            <a:xfrm>
              <a:off x="4780" y="2616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58403" name="AutoShape 42"/>
          <p:cNvCxnSpPr>
            <a:cxnSpLocks noChangeShapeType="1"/>
            <a:stCxn id="58385" idx="0"/>
            <a:endCxn id="58439" idx="1"/>
          </p:cNvCxnSpPr>
          <p:nvPr/>
        </p:nvCxnSpPr>
        <p:spPr bwMode="auto">
          <a:xfrm flipV="1">
            <a:off x="2525713" y="4610100"/>
            <a:ext cx="0" cy="2270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8404" name="AutoShape 43"/>
          <p:cNvCxnSpPr>
            <a:cxnSpLocks noChangeShapeType="1"/>
            <a:stCxn id="58381" idx="4"/>
            <a:endCxn id="58384" idx="4"/>
          </p:cNvCxnSpPr>
          <p:nvPr/>
        </p:nvCxnSpPr>
        <p:spPr bwMode="auto">
          <a:xfrm rot="5400000" flipH="1" flipV="1">
            <a:off x="3713163" y="3289300"/>
            <a:ext cx="304800" cy="1873250"/>
          </a:xfrm>
          <a:prstGeom prst="bentConnector3">
            <a:avLst>
              <a:gd name="adj1" fmla="val -161981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58405" name="Oval 44"/>
          <p:cNvSpPr>
            <a:spLocks noChangeArrowheads="1"/>
          </p:cNvSpPr>
          <p:nvPr/>
        </p:nvSpPr>
        <p:spPr bwMode="auto">
          <a:xfrm>
            <a:off x="2470150" y="36750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8406" name="Group 45"/>
          <p:cNvGrpSpPr>
            <a:grpSpLocks/>
          </p:cNvGrpSpPr>
          <p:nvPr/>
        </p:nvGrpSpPr>
        <p:grpSpPr bwMode="auto">
          <a:xfrm rot="5400000" flipH="1" flipV="1">
            <a:off x="673894" y="3529807"/>
            <a:ext cx="177800" cy="455612"/>
            <a:chOff x="3450" y="2313"/>
            <a:chExt cx="111" cy="216"/>
          </a:xfrm>
        </p:grpSpPr>
        <p:sp>
          <p:nvSpPr>
            <p:cNvPr id="58432" name="Line 46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33" name="Line 47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34" name="Line 48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35" name="Line 49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36" name="Line 50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37" name="Line 51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38" name="Line 52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407" name="Text Box 53"/>
          <p:cNvSpPr txBox="1">
            <a:spLocks noChangeArrowheads="1"/>
          </p:cNvSpPr>
          <p:nvPr/>
        </p:nvSpPr>
        <p:spPr bwMode="auto">
          <a:xfrm>
            <a:off x="638175" y="3290888"/>
            <a:ext cx="4127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1</a:t>
            </a:r>
          </a:p>
        </p:txBody>
      </p:sp>
      <p:cxnSp>
        <p:nvCxnSpPr>
          <p:cNvPr id="58408" name="AutoShape 54"/>
          <p:cNvCxnSpPr>
            <a:cxnSpLocks noChangeShapeType="1"/>
            <a:stCxn id="58416" idx="6"/>
            <a:endCxn id="58432" idx="0"/>
          </p:cNvCxnSpPr>
          <p:nvPr/>
        </p:nvCxnSpPr>
        <p:spPr bwMode="auto">
          <a:xfrm>
            <a:off x="404813" y="3765550"/>
            <a:ext cx="130175" cy="47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8409" name="AutoShape 55"/>
          <p:cNvCxnSpPr>
            <a:cxnSpLocks noChangeShapeType="1"/>
            <a:stCxn id="58412" idx="2"/>
            <a:endCxn id="58434" idx="1"/>
          </p:cNvCxnSpPr>
          <p:nvPr/>
        </p:nvCxnSpPr>
        <p:spPr bwMode="auto">
          <a:xfrm flipH="1" flipV="1">
            <a:off x="990600" y="3754438"/>
            <a:ext cx="2603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58410" name="Line 56"/>
          <p:cNvSpPr>
            <a:spLocks noChangeShapeType="1"/>
          </p:cNvSpPr>
          <p:nvPr/>
        </p:nvSpPr>
        <p:spPr bwMode="auto">
          <a:xfrm>
            <a:off x="731838" y="3944938"/>
            <a:ext cx="4048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8411" name="Text Box 57"/>
          <p:cNvSpPr txBox="1">
            <a:spLocks noChangeArrowheads="1"/>
          </p:cNvSpPr>
          <p:nvPr/>
        </p:nvSpPr>
        <p:spPr bwMode="auto">
          <a:xfrm>
            <a:off x="381000" y="3886200"/>
            <a:ext cx="687388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1</a:t>
            </a:r>
            <a:r>
              <a:rPr lang="en-US" sz="1600" b="1"/>
              <a:t>(j</a:t>
            </a:r>
            <a:r>
              <a:rPr lang="el-GR" sz="1600" b="1">
                <a:cs typeface="Times New Roman" pitchFamily="18" charset="0"/>
              </a:rPr>
              <a:t>ω</a:t>
            </a:r>
            <a:r>
              <a:rPr lang="en-US" sz="1600" b="1"/>
              <a:t>)</a:t>
            </a:r>
            <a:endParaRPr lang="en-US" sz="1600" b="1" baseline="-25000"/>
          </a:p>
        </p:txBody>
      </p:sp>
      <p:sp>
        <p:nvSpPr>
          <p:cNvPr id="58412" name="Oval 58"/>
          <p:cNvSpPr>
            <a:spLocks noChangeArrowheads="1"/>
          </p:cNvSpPr>
          <p:nvPr/>
        </p:nvSpPr>
        <p:spPr bwMode="auto">
          <a:xfrm>
            <a:off x="1250950" y="369411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8413" name="AutoShape 59"/>
          <p:cNvCxnSpPr>
            <a:cxnSpLocks noChangeShapeType="1"/>
            <a:stCxn id="58405" idx="4"/>
            <a:endCxn id="58440" idx="1"/>
          </p:cNvCxnSpPr>
          <p:nvPr/>
        </p:nvCxnSpPr>
        <p:spPr bwMode="auto">
          <a:xfrm flipH="1">
            <a:off x="2525713" y="3797300"/>
            <a:ext cx="11112" cy="6572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8414" name="AutoShape 60"/>
          <p:cNvCxnSpPr>
            <a:cxnSpLocks noChangeShapeType="1"/>
            <a:stCxn id="58412" idx="0"/>
            <a:endCxn id="58441" idx="1"/>
          </p:cNvCxnSpPr>
          <p:nvPr/>
        </p:nvCxnSpPr>
        <p:spPr bwMode="auto">
          <a:xfrm rot="-5400000">
            <a:off x="1521618" y="2615407"/>
            <a:ext cx="874713" cy="12827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58415" name="Group 61"/>
          <p:cNvGrpSpPr>
            <a:grpSpLocks/>
          </p:cNvGrpSpPr>
          <p:nvPr/>
        </p:nvGrpSpPr>
        <p:grpSpPr bwMode="auto">
          <a:xfrm>
            <a:off x="2325688" y="4959350"/>
            <a:ext cx="381000" cy="298450"/>
            <a:chOff x="1235" y="3264"/>
            <a:chExt cx="288" cy="216"/>
          </a:xfrm>
        </p:grpSpPr>
        <p:grpSp>
          <p:nvGrpSpPr>
            <p:cNvPr id="58427" name="Group 62"/>
            <p:cNvGrpSpPr>
              <a:grpSpLocks/>
            </p:cNvGrpSpPr>
            <p:nvPr/>
          </p:nvGrpSpPr>
          <p:grpSpPr bwMode="auto">
            <a:xfrm>
              <a:off x="1235" y="3383"/>
              <a:ext cx="288" cy="97"/>
              <a:chOff x="1235" y="3383"/>
              <a:chExt cx="288" cy="97"/>
            </a:xfrm>
          </p:grpSpPr>
          <p:sp>
            <p:nvSpPr>
              <p:cNvPr id="58429" name="Freeform 63"/>
              <p:cNvSpPr>
                <a:spLocks/>
              </p:cNvSpPr>
              <p:nvPr/>
            </p:nvSpPr>
            <p:spPr bwMode="auto">
              <a:xfrm>
                <a:off x="1235" y="3383"/>
                <a:ext cx="288" cy="1"/>
              </a:xfrm>
              <a:custGeom>
                <a:avLst/>
                <a:gdLst>
                  <a:gd name="T0" fmla="*/ 0 w 288"/>
                  <a:gd name="T1" fmla="*/ 1 h 1"/>
                  <a:gd name="T2" fmla="*/ 152 w 288"/>
                  <a:gd name="T3" fmla="*/ 0 h 1"/>
                  <a:gd name="T4" fmla="*/ 288 w 288"/>
                  <a:gd name="T5" fmla="*/ 1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1"/>
                    </a:moveTo>
                    <a:lnTo>
                      <a:pt x="152" y="0"/>
                    </a:lnTo>
                    <a:lnTo>
                      <a:pt x="288" y="1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30" name="Line 64"/>
              <p:cNvSpPr>
                <a:spLocks noChangeShapeType="1"/>
              </p:cNvSpPr>
              <p:nvPr/>
            </p:nvSpPr>
            <p:spPr bwMode="auto">
              <a:xfrm>
                <a:off x="1277" y="3432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31" name="Line 65"/>
              <p:cNvSpPr>
                <a:spLocks noChangeShapeType="1"/>
              </p:cNvSpPr>
              <p:nvPr/>
            </p:nvSpPr>
            <p:spPr bwMode="auto">
              <a:xfrm>
                <a:off x="1325" y="3480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8428" name="AutoShape 66"/>
            <p:cNvCxnSpPr>
              <a:cxnSpLocks noChangeShapeType="1"/>
              <a:stCxn id="58429" idx="1"/>
            </p:cNvCxnSpPr>
            <p:nvPr/>
          </p:nvCxnSpPr>
          <p:spPr bwMode="auto">
            <a:xfrm flipH="1" flipV="1">
              <a:off x="1384" y="3264"/>
              <a:ext cx="3" cy="11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sp>
        <p:nvSpPr>
          <p:cNvPr id="58416" name="Oval 67"/>
          <p:cNvSpPr>
            <a:spLocks noChangeArrowheads="1"/>
          </p:cNvSpPr>
          <p:nvPr/>
        </p:nvSpPr>
        <p:spPr bwMode="auto">
          <a:xfrm>
            <a:off x="273050" y="37036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17" name="Text Box 68"/>
          <p:cNvSpPr txBox="1">
            <a:spLocks noChangeArrowheads="1"/>
          </p:cNvSpPr>
          <p:nvPr/>
        </p:nvSpPr>
        <p:spPr bwMode="auto">
          <a:xfrm>
            <a:off x="2017713" y="4011613"/>
            <a:ext cx="42068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S</a:t>
            </a:r>
          </a:p>
        </p:txBody>
      </p:sp>
      <p:sp>
        <p:nvSpPr>
          <p:cNvPr id="58418" name="Text Box 69"/>
          <p:cNvSpPr txBox="1">
            <a:spLocks noChangeArrowheads="1"/>
          </p:cNvSpPr>
          <p:nvPr/>
        </p:nvSpPr>
        <p:spPr bwMode="auto">
          <a:xfrm>
            <a:off x="1489075" y="4357688"/>
            <a:ext cx="720725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S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sp>
        <p:nvSpPr>
          <p:cNvPr id="58419" name="Line 70"/>
          <p:cNvSpPr>
            <a:spLocks noChangeShapeType="1"/>
          </p:cNvSpPr>
          <p:nvPr/>
        </p:nvSpPr>
        <p:spPr bwMode="auto">
          <a:xfrm>
            <a:off x="2192338" y="4379913"/>
            <a:ext cx="0" cy="336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8420" name="Text Box 71"/>
          <p:cNvSpPr txBox="1">
            <a:spLocks noChangeArrowheads="1"/>
          </p:cNvSpPr>
          <p:nvPr/>
        </p:nvSpPr>
        <p:spPr bwMode="auto">
          <a:xfrm>
            <a:off x="-1588" y="3267075"/>
            <a:ext cx="76358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-25000"/>
              <a:t>s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sp>
        <p:nvSpPr>
          <p:cNvPr id="58421" name="Oval 72"/>
          <p:cNvSpPr>
            <a:spLocks noChangeArrowheads="1"/>
          </p:cNvSpPr>
          <p:nvPr/>
        </p:nvSpPr>
        <p:spPr bwMode="auto">
          <a:xfrm>
            <a:off x="1133475" y="3581400"/>
            <a:ext cx="381000" cy="336550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22" name="Text Box 73"/>
          <p:cNvSpPr txBox="1">
            <a:spLocks noChangeArrowheads="1"/>
          </p:cNvSpPr>
          <p:nvPr/>
        </p:nvSpPr>
        <p:spPr bwMode="auto">
          <a:xfrm>
            <a:off x="193675" y="4570413"/>
            <a:ext cx="876300" cy="3794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Node a</a:t>
            </a:r>
          </a:p>
        </p:txBody>
      </p:sp>
      <p:sp>
        <p:nvSpPr>
          <p:cNvPr id="58423" name="Text Box 74"/>
          <p:cNvSpPr txBox="1">
            <a:spLocks noChangeArrowheads="1"/>
          </p:cNvSpPr>
          <p:nvPr/>
        </p:nvSpPr>
        <p:spPr bwMode="auto">
          <a:xfrm>
            <a:off x="1409700" y="2909888"/>
            <a:ext cx="889000" cy="3794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Node b</a:t>
            </a:r>
          </a:p>
        </p:txBody>
      </p:sp>
      <p:cxnSp>
        <p:nvCxnSpPr>
          <p:cNvPr id="58424" name="AutoShape 75"/>
          <p:cNvCxnSpPr>
            <a:cxnSpLocks noChangeShapeType="1"/>
            <a:stCxn id="58422" idx="0"/>
            <a:endCxn id="58421" idx="4"/>
          </p:cNvCxnSpPr>
          <p:nvPr/>
        </p:nvCxnSpPr>
        <p:spPr bwMode="auto">
          <a:xfrm flipV="1">
            <a:off x="631825" y="3917950"/>
            <a:ext cx="692150" cy="6524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58425" name="AutoShape 76"/>
          <p:cNvCxnSpPr>
            <a:cxnSpLocks noChangeShapeType="1"/>
            <a:stCxn id="58423" idx="2"/>
            <a:endCxn id="58374" idx="1"/>
          </p:cNvCxnSpPr>
          <p:nvPr/>
        </p:nvCxnSpPr>
        <p:spPr bwMode="auto">
          <a:xfrm>
            <a:off x="1854200" y="3289300"/>
            <a:ext cx="544513" cy="3190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graphicFrame>
        <p:nvGraphicFramePr>
          <p:cNvPr id="58370" name="Object 77"/>
          <p:cNvGraphicFramePr>
            <a:graphicFrameLocks noChangeAspect="1"/>
          </p:cNvGraphicFramePr>
          <p:nvPr>
            <p:ph sz="half" idx="2"/>
          </p:nvPr>
        </p:nvGraphicFramePr>
        <p:xfrm>
          <a:off x="5410200" y="3290888"/>
          <a:ext cx="2709863" cy="2957512"/>
        </p:xfrm>
        <a:graphic>
          <a:graphicData uri="http://schemas.openxmlformats.org/presentationml/2006/ole">
            <p:oleObj spid="_x0000_s58370" name="Equation" r:id="rId3" imgW="1676160" imgH="1828800" progId="Equation.3">
              <p:embed/>
            </p:oleObj>
          </a:graphicData>
        </a:graphic>
      </p:graphicFrame>
      <p:sp>
        <p:nvSpPr>
          <p:cNvPr id="58426" name="Text Box 78"/>
          <p:cNvSpPr txBox="1">
            <a:spLocks noChangeArrowheads="1"/>
          </p:cNvSpPr>
          <p:nvPr/>
        </p:nvSpPr>
        <p:spPr bwMode="auto">
          <a:xfrm>
            <a:off x="5075238" y="2541588"/>
            <a:ext cx="3378200" cy="6540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/>
              <a:t>Transfer to frequency domain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Apply KCL at nodes </a:t>
            </a:r>
            <a:r>
              <a:rPr lang="en-US" b="1"/>
              <a:t>a</a:t>
            </a:r>
            <a:r>
              <a:rPr lang="en-US"/>
              <a:t> and </a:t>
            </a:r>
            <a:r>
              <a:rPr lang="en-US" b="1"/>
              <a:t>b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07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307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1790C0C-CDC1-46DE-97E1-27BF5083B97D}" type="slidenum">
              <a:rPr lang="en-US" smtClean="0"/>
              <a:pPr lvl="1"/>
              <a:t>9</a:t>
            </a:fld>
            <a:endParaRPr lang="en-US" smtClean="0"/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Capacitors &amp; Inductors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228600" y="2286000"/>
          <a:ext cx="4325938" cy="2789238"/>
        </p:xfrm>
        <a:graphic>
          <a:graphicData uri="http://schemas.openxmlformats.org/presentationml/2006/ole">
            <p:oleObj spid="_x0000_s3074" name="Chart" r:id="rId3" imgW="6305588" imgH="4067137" progId="Excel.Chart.8">
              <p:embed/>
            </p:oleObj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4646613" y="2286000"/>
          <a:ext cx="4359275" cy="2789238"/>
        </p:xfrm>
        <a:graphic>
          <a:graphicData uri="http://schemas.openxmlformats.org/presentationml/2006/ole">
            <p:oleObj spid="_x0000_s3075" name="Chart" r:id="rId4" imgW="6400914" imgH="4228986" progId="Excel.Chart.8">
              <p:embed/>
            </p:oleObj>
          </a:graphicData>
        </a:graphic>
      </p:graphicFrame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457200" y="5106988"/>
            <a:ext cx="3829050" cy="11096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Capacitor voltage </a:t>
            </a:r>
            <a:r>
              <a:rPr lang="en-US" sz="2400" b="1"/>
              <a:t>v</a:t>
            </a:r>
            <a:r>
              <a:rPr lang="en-US" sz="2400" b="1" baseline="-25000"/>
              <a:t>C</a:t>
            </a:r>
            <a:r>
              <a:rPr lang="en-US" sz="2400" b="1"/>
              <a:t>(t)</a:t>
            </a:r>
          </a:p>
          <a:p>
            <a:r>
              <a:rPr lang="en-US" sz="2400"/>
              <a:t>Inductor current </a:t>
            </a:r>
            <a:r>
              <a:rPr lang="en-US" sz="2400" b="1" i="1"/>
              <a:t>i</a:t>
            </a:r>
            <a:r>
              <a:rPr lang="en-US" sz="2400" b="1" baseline="-25000"/>
              <a:t>L</a:t>
            </a:r>
            <a:r>
              <a:rPr lang="en-US" sz="2400" b="1"/>
              <a:t>(t)</a:t>
            </a:r>
          </a:p>
          <a:p>
            <a:r>
              <a:rPr lang="en-US" b="1"/>
              <a:t>NB</a:t>
            </a:r>
            <a:r>
              <a:rPr lang="en-US"/>
              <a:t>: neither can change instantaneously</a:t>
            </a:r>
          </a:p>
        </p:txBody>
      </p:sp>
      <p:sp>
        <p:nvSpPr>
          <p:cNvPr id="3081" name="Text Box 7"/>
          <p:cNvSpPr txBox="1">
            <a:spLocks noChangeArrowheads="1"/>
          </p:cNvSpPr>
          <p:nvPr/>
        </p:nvSpPr>
        <p:spPr bwMode="auto">
          <a:xfrm>
            <a:off x="5048250" y="5075238"/>
            <a:ext cx="3600450" cy="11096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Capacitor current </a:t>
            </a:r>
            <a:r>
              <a:rPr lang="en-US" sz="2400" b="1" i="1"/>
              <a:t>i</a:t>
            </a:r>
            <a:r>
              <a:rPr lang="en-US" sz="2400" b="1" baseline="-25000"/>
              <a:t>C</a:t>
            </a:r>
            <a:r>
              <a:rPr lang="en-US" sz="2400" b="1"/>
              <a:t>(t)</a:t>
            </a:r>
          </a:p>
          <a:p>
            <a:r>
              <a:rPr lang="en-US" sz="2400"/>
              <a:t>Inductor voltage </a:t>
            </a:r>
            <a:r>
              <a:rPr lang="en-US" sz="2400" b="1"/>
              <a:t>v</a:t>
            </a:r>
            <a:r>
              <a:rPr lang="en-US" sz="2400" b="1" baseline="-25000"/>
              <a:t>L</a:t>
            </a:r>
            <a:r>
              <a:rPr lang="en-US" sz="2400" b="1"/>
              <a:t>(t)</a:t>
            </a:r>
          </a:p>
          <a:p>
            <a:r>
              <a:rPr lang="en-US" b="1"/>
              <a:t>NB</a:t>
            </a:r>
            <a:r>
              <a:rPr lang="en-US"/>
              <a:t>: both can change instantaneously</a:t>
            </a:r>
          </a:p>
        </p:txBody>
      </p:sp>
      <p:sp>
        <p:nvSpPr>
          <p:cNvPr id="3082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409700"/>
          </a:xfrm>
          <a:noFill/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What is the difference between the voltage and current  behaviour of capacitors and inductors?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939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5939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AD24B65-184F-493A-9765-F912948CA8B5}" type="slidenum">
              <a:rPr lang="en-US" smtClean="0"/>
              <a:pPr lvl="1"/>
              <a:t>90</a:t>
            </a:fld>
            <a:endParaRPr lang="en-US" smtClean="0"/>
          </a:p>
        </p:txBody>
      </p:sp>
      <p:sp>
        <p:nvSpPr>
          <p:cNvPr id="594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Op-Amps </a:t>
            </a:r>
          </a:p>
        </p:txBody>
      </p:sp>
      <p:sp>
        <p:nvSpPr>
          <p:cNvPr id="594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9100" y="1333500"/>
            <a:ext cx="8034338" cy="1031875"/>
          </a:xfrm>
          <a:noFill/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11"/>
            </a:pPr>
            <a:r>
              <a:rPr lang="en-US" sz="2800" smtClean="0"/>
              <a:t>find an expression for the gain</a:t>
            </a:r>
          </a:p>
          <a:p>
            <a:pPr marL="533400" indent="-533400">
              <a:buFont typeface="Monotype Sorts" pitchFamily="2" charset="2"/>
              <a:buNone/>
            </a:pPr>
            <a:r>
              <a:rPr lang="en-US" sz="2800" smtClean="0"/>
              <a:t>	</a:t>
            </a:r>
            <a:r>
              <a:rPr lang="en-US" sz="2400" b="1" smtClean="0"/>
              <a:t>C</a:t>
            </a:r>
            <a:r>
              <a:rPr lang="en-US" sz="2400" b="1" baseline="-25000" smtClean="0"/>
              <a:t>F</a:t>
            </a:r>
            <a:r>
              <a:rPr lang="en-US" sz="2400" smtClean="0"/>
              <a:t> = 1/6 F,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smtClean="0"/>
              <a:t> = 3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smtClean="0"/>
              <a:t> = 2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/>
              <a:t>C</a:t>
            </a:r>
            <a:r>
              <a:rPr lang="en-US" sz="2400" b="1" baseline="-25000" smtClean="0"/>
              <a:t>S</a:t>
            </a:r>
            <a:r>
              <a:rPr lang="en-US" sz="2400" smtClean="0"/>
              <a:t> = 1/6 F</a:t>
            </a:r>
            <a:endParaRPr lang="el-GR" sz="2400" smtClean="0"/>
          </a:p>
        </p:txBody>
      </p:sp>
      <p:graphicFrame>
        <p:nvGraphicFramePr>
          <p:cNvPr id="5939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181600" y="4167188"/>
          <a:ext cx="2590800" cy="481012"/>
        </p:xfrm>
        <a:graphic>
          <a:graphicData uri="http://schemas.openxmlformats.org/presentationml/2006/ole">
            <p:oleObj spid="_x0000_s59394" name="Equation" r:id="rId3" imgW="1231560" imgH="228600" progId="Equation.3">
              <p:embed/>
            </p:oleObj>
          </a:graphicData>
        </a:graphic>
      </p:graphicFrame>
      <p:sp>
        <p:nvSpPr>
          <p:cNvPr id="59402" name="AutoShape 5"/>
          <p:cNvSpPr>
            <a:spLocks noChangeArrowheads="1"/>
          </p:cNvSpPr>
          <p:nvPr/>
        </p:nvSpPr>
        <p:spPr bwMode="auto">
          <a:xfrm rot="5400000" flipH="1">
            <a:off x="3367088" y="3479800"/>
            <a:ext cx="1219200" cy="1066800"/>
          </a:xfrm>
          <a:prstGeom prst="triangle">
            <a:avLst>
              <a:gd name="adj" fmla="val 50000"/>
            </a:avLst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Text Box 6"/>
          <p:cNvSpPr txBox="1">
            <a:spLocks noChangeArrowheads="1"/>
          </p:cNvSpPr>
          <p:nvPr/>
        </p:nvSpPr>
        <p:spPr bwMode="auto">
          <a:xfrm>
            <a:off x="3449638" y="3541713"/>
            <a:ext cx="29845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+</a:t>
            </a:r>
          </a:p>
        </p:txBody>
      </p:sp>
      <p:sp>
        <p:nvSpPr>
          <p:cNvPr id="59404" name="Text Box 7"/>
          <p:cNvSpPr txBox="1">
            <a:spLocks noChangeArrowheads="1"/>
          </p:cNvSpPr>
          <p:nvPr/>
        </p:nvSpPr>
        <p:spPr bwMode="auto">
          <a:xfrm>
            <a:off x="3436938" y="4110038"/>
            <a:ext cx="298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–</a:t>
            </a:r>
          </a:p>
        </p:txBody>
      </p:sp>
      <p:sp>
        <p:nvSpPr>
          <p:cNvPr id="59405" name="Line 8"/>
          <p:cNvSpPr>
            <a:spLocks noChangeShapeType="1"/>
          </p:cNvSpPr>
          <p:nvPr/>
        </p:nvSpPr>
        <p:spPr bwMode="auto">
          <a:xfrm flipH="1">
            <a:off x="2986088" y="431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9406" name="Oval 9"/>
          <p:cNvSpPr>
            <a:spLocks noChangeArrowheads="1"/>
          </p:cNvSpPr>
          <p:nvPr/>
        </p:nvSpPr>
        <p:spPr bwMode="auto">
          <a:xfrm>
            <a:off x="2862263" y="4256088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7" name="Line 10"/>
          <p:cNvSpPr>
            <a:spLocks noChangeShapeType="1"/>
          </p:cNvSpPr>
          <p:nvPr/>
        </p:nvSpPr>
        <p:spPr bwMode="auto">
          <a:xfrm flipH="1">
            <a:off x="2466975" y="3736975"/>
            <a:ext cx="976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9408" name="Line 11"/>
          <p:cNvSpPr>
            <a:spLocks noChangeShapeType="1"/>
          </p:cNvSpPr>
          <p:nvPr/>
        </p:nvSpPr>
        <p:spPr bwMode="auto">
          <a:xfrm flipH="1">
            <a:off x="4498975" y="4011613"/>
            <a:ext cx="236538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9409" name="Oval 12"/>
          <p:cNvSpPr>
            <a:spLocks noChangeArrowheads="1"/>
          </p:cNvSpPr>
          <p:nvPr/>
        </p:nvSpPr>
        <p:spPr bwMode="auto">
          <a:xfrm>
            <a:off x="4735513" y="3951288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0" name="Oval 13"/>
          <p:cNvSpPr>
            <a:spLocks noChangeArrowheads="1"/>
          </p:cNvSpPr>
          <p:nvPr/>
        </p:nvSpPr>
        <p:spPr bwMode="auto">
          <a:xfrm>
            <a:off x="2459038" y="483711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1" name="Text Box 14"/>
          <p:cNvSpPr txBox="1">
            <a:spLocks noChangeArrowheads="1"/>
          </p:cNvSpPr>
          <p:nvPr/>
        </p:nvSpPr>
        <p:spPr bwMode="auto">
          <a:xfrm>
            <a:off x="4097338" y="3505200"/>
            <a:ext cx="77946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-25000"/>
              <a:t>o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sp>
        <p:nvSpPr>
          <p:cNvPr id="59412" name="Text Box 15"/>
          <p:cNvSpPr txBox="1">
            <a:spLocks noChangeArrowheads="1"/>
          </p:cNvSpPr>
          <p:nvPr/>
        </p:nvSpPr>
        <p:spPr bwMode="auto">
          <a:xfrm>
            <a:off x="2974975" y="3798888"/>
            <a:ext cx="379413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in</a:t>
            </a:r>
          </a:p>
        </p:txBody>
      </p:sp>
      <p:sp>
        <p:nvSpPr>
          <p:cNvPr id="59413" name="Line 16"/>
          <p:cNvSpPr>
            <a:spLocks noChangeShapeType="1"/>
          </p:cNvSpPr>
          <p:nvPr/>
        </p:nvSpPr>
        <p:spPr bwMode="auto">
          <a:xfrm flipV="1">
            <a:off x="2994025" y="3873500"/>
            <a:ext cx="339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9414" name="Text Box 17"/>
          <p:cNvSpPr txBox="1">
            <a:spLocks noChangeArrowheads="1"/>
          </p:cNvSpPr>
          <p:nvPr/>
        </p:nvSpPr>
        <p:spPr bwMode="auto">
          <a:xfrm>
            <a:off x="2695575" y="2365375"/>
            <a:ext cx="123983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F</a:t>
            </a:r>
            <a:r>
              <a:rPr lang="en-US" b="1"/>
              <a:t>=1/j</a:t>
            </a:r>
            <a:r>
              <a:rPr lang="el-GR" b="1"/>
              <a:t>ω</a:t>
            </a:r>
            <a:r>
              <a:rPr lang="en-US" b="1"/>
              <a:t>C</a:t>
            </a:r>
            <a:r>
              <a:rPr lang="en-US" b="1" baseline="-25000"/>
              <a:t>F</a:t>
            </a:r>
          </a:p>
        </p:txBody>
      </p:sp>
      <p:cxnSp>
        <p:nvCxnSpPr>
          <p:cNvPr id="59415" name="AutoShape 18"/>
          <p:cNvCxnSpPr>
            <a:cxnSpLocks noChangeShapeType="1"/>
            <a:stCxn id="59409" idx="0"/>
            <a:endCxn id="59463" idx="1"/>
          </p:cNvCxnSpPr>
          <p:nvPr/>
        </p:nvCxnSpPr>
        <p:spPr bwMode="auto">
          <a:xfrm rot="5400000" flipH="1">
            <a:off x="3213100" y="2362200"/>
            <a:ext cx="1131888" cy="204628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59416" name="Group 19"/>
          <p:cNvGrpSpPr>
            <a:grpSpLocks/>
          </p:cNvGrpSpPr>
          <p:nvPr/>
        </p:nvGrpSpPr>
        <p:grpSpPr bwMode="auto">
          <a:xfrm rot="5400000" flipH="1" flipV="1">
            <a:off x="1751807" y="3509168"/>
            <a:ext cx="177800" cy="455613"/>
            <a:chOff x="3450" y="2313"/>
            <a:chExt cx="111" cy="216"/>
          </a:xfrm>
        </p:grpSpPr>
        <p:sp>
          <p:nvSpPr>
            <p:cNvPr id="59464" name="Line 20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65" name="Line 21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66" name="Line 22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67" name="Line 23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68" name="Line 24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69" name="Line 25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70" name="Line 26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417" name="Text Box 27"/>
          <p:cNvSpPr txBox="1">
            <a:spLocks noChangeArrowheads="1"/>
          </p:cNvSpPr>
          <p:nvPr/>
        </p:nvSpPr>
        <p:spPr bwMode="auto">
          <a:xfrm>
            <a:off x="1608138" y="3305175"/>
            <a:ext cx="4127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2</a:t>
            </a:r>
          </a:p>
        </p:txBody>
      </p:sp>
      <p:cxnSp>
        <p:nvCxnSpPr>
          <p:cNvPr id="59418" name="AutoShape 28"/>
          <p:cNvCxnSpPr>
            <a:cxnSpLocks noChangeShapeType="1"/>
            <a:stCxn id="59437" idx="6"/>
            <a:endCxn id="59464" idx="0"/>
          </p:cNvCxnSpPr>
          <p:nvPr/>
        </p:nvCxnSpPr>
        <p:spPr bwMode="auto">
          <a:xfrm flipV="1">
            <a:off x="1382713" y="3749675"/>
            <a:ext cx="230187" cy="6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9419" name="AutoShape 29"/>
          <p:cNvCxnSpPr>
            <a:cxnSpLocks noChangeShapeType="1"/>
            <a:stCxn id="59430" idx="2"/>
            <a:endCxn id="59466" idx="1"/>
          </p:cNvCxnSpPr>
          <p:nvPr/>
        </p:nvCxnSpPr>
        <p:spPr bwMode="auto">
          <a:xfrm flipH="1" flipV="1">
            <a:off x="2068513" y="3733800"/>
            <a:ext cx="401637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59420" name="Text Box 30"/>
          <p:cNvSpPr txBox="1">
            <a:spLocks noChangeArrowheads="1"/>
          </p:cNvSpPr>
          <p:nvPr/>
        </p:nvSpPr>
        <p:spPr bwMode="auto">
          <a:xfrm>
            <a:off x="3078163" y="3373438"/>
            <a:ext cx="365125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30000"/>
              <a:t>+</a:t>
            </a:r>
          </a:p>
        </p:txBody>
      </p:sp>
      <p:sp>
        <p:nvSpPr>
          <p:cNvPr id="59421" name="Text Box 31"/>
          <p:cNvSpPr txBox="1">
            <a:spLocks noChangeArrowheads="1"/>
          </p:cNvSpPr>
          <p:nvPr/>
        </p:nvSpPr>
        <p:spPr bwMode="auto">
          <a:xfrm>
            <a:off x="3081338" y="4318000"/>
            <a:ext cx="3556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30000"/>
              <a:t>–</a:t>
            </a:r>
          </a:p>
        </p:txBody>
      </p:sp>
      <p:sp>
        <p:nvSpPr>
          <p:cNvPr id="59422" name="Line 32"/>
          <p:cNvSpPr>
            <a:spLocks noChangeShapeType="1"/>
          </p:cNvSpPr>
          <p:nvPr/>
        </p:nvSpPr>
        <p:spPr bwMode="auto">
          <a:xfrm flipH="1">
            <a:off x="2378075" y="3167063"/>
            <a:ext cx="473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9423" name="Text Box 33"/>
          <p:cNvSpPr txBox="1">
            <a:spLocks noChangeArrowheads="1"/>
          </p:cNvSpPr>
          <p:nvPr/>
        </p:nvSpPr>
        <p:spPr bwMode="auto">
          <a:xfrm>
            <a:off x="2395538" y="3124200"/>
            <a:ext cx="72866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F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sp>
        <p:nvSpPr>
          <p:cNvPr id="59424" name="Line 34"/>
          <p:cNvSpPr>
            <a:spLocks noChangeShapeType="1"/>
          </p:cNvSpPr>
          <p:nvPr/>
        </p:nvSpPr>
        <p:spPr bwMode="auto">
          <a:xfrm>
            <a:off x="1612900" y="3951288"/>
            <a:ext cx="404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9425" name="Text Box 35"/>
          <p:cNvSpPr txBox="1">
            <a:spLocks noChangeArrowheads="1"/>
          </p:cNvSpPr>
          <p:nvPr/>
        </p:nvSpPr>
        <p:spPr bwMode="auto">
          <a:xfrm>
            <a:off x="1374775" y="3898900"/>
            <a:ext cx="71278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2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grpSp>
        <p:nvGrpSpPr>
          <p:cNvPr id="59426" name="Group 36"/>
          <p:cNvGrpSpPr>
            <a:grpSpLocks/>
          </p:cNvGrpSpPr>
          <p:nvPr/>
        </p:nvGrpSpPr>
        <p:grpSpPr bwMode="auto">
          <a:xfrm>
            <a:off x="2600325" y="2589213"/>
            <a:ext cx="153988" cy="457200"/>
            <a:chOff x="4684" y="2559"/>
            <a:chExt cx="97" cy="288"/>
          </a:xfrm>
        </p:grpSpPr>
        <p:sp>
          <p:nvSpPr>
            <p:cNvPr id="59462" name="Freeform 37"/>
            <p:cNvSpPr>
              <a:spLocks/>
            </p:cNvSpPr>
            <p:nvPr/>
          </p:nvSpPr>
          <p:spPr bwMode="auto">
            <a:xfrm rot="16200000" flipH="1">
              <a:off x="4541" y="2702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63" name="Freeform 38"/>
            <p:cNvSpPr>
              <a:spLocks/>
            </p:cNvSpPr>
            <p:nvPr/>
          </p:nvSpPr>
          <p:spPr bwMode="auto">
            <a:xfrm rot="5400000">
              <a:off x="4637" y="2702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427" name="Group 39"/>
          <p:cNvGrpSpPr>
            <a:grpSpLocks/>
          </p:cNvGrpSpPr>
          <p:nvPr/>
        </p:nvGrpSpPr>
        <p:grpSpPr bwMode="auto">
          <a:xfrm>
            <a:off x="2297113" y="4454525"/>
            <a:ext cx="457200" cy="153988"/>
            <a:chOff x="4780" y="2616"/>
            <a:chExt cx="288" cy="97"/>
          </a:xfrm>
        </p:grpSpPr>
        <p:sp>
          <p:nvSpPr>
            <p:cNvPr id="59460" name="Freeform 40"/>
            <p:cNvSpPr>
              <a:spLocks/>
            </p:cNvSpPr>
            <p:nvPr/>
          </p:nvSpPr>
          <p:spPr bwMode="auto">
            <a:xfrm flipV="1">
              <a:off x="4780" y="2712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61" name="Freeform 41"/>
            <p:cNvSpPr>
              <a:spLocks/>
            </p:cNvSpPr>
            <p:nvPr/>
          </p:nvSpPr>
          <p:spPr bwMode="auto">
            <a:xfrm>
              <a:off x="4780" y="2616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59428" name="AutoShape 42"/>
          <p:cNvCxnSpPr>
            <a:cxnSpLocks noChangeShapeType="1"/>
            <a:stCxn id="59410" idx="0"/>
            <a:endCxn id="59460" idx="1"/>
          </p:cNvCxnSpPr>
          <p:nvPr/>
        </p:nvCxnSpPr>
        <p:spPr bwMode="auto">
          <a:xfrm flipV="1">
            <a:off x="2525713" y="4610100"/>
            <a:ext cx="0" cy="2270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9429" name="AutoShape 43"/>
          <p:cNvCxnSpPr>
            <a:cxnSpLocks noChangeShapeType="1"/>
            <a:stCxn id="59406" idx="4"/>
            <a:endCxn id="59409" idx="4"/>
          </p:cNvCxnSpPr>
          <p:nvPr/>
        </p:nvCxnSpPr>
        <p:spPr bwMode="auto">
          <a:xfrm rot="5400000" flipH="1" flipV="1">
            <a:off x="3713163" y="3289300"/>
            <a:ext cx="304800" cy="1873250"/>
          </a:xfrm>
          <a:prstGeom prst="bentConnector3">
            <a:avLst>
              <a:gd name="adj1" fmla="val -161981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59430" name="Oval 44"/>
          <p:cNvSpPr>
            <a:spLocks noChangeArrowheads="1"/>
          </p:cNvSpPr>
          <p:nvPr/>
        </p:nvSpPr>
        <p:spPr bwMode="auto">
          <a:xfrm>
            <a:off x="2470150" y="36750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9431" name="Group 45"/>
          <p:cNvGrpSpPr>
            <a:grpSpLocks/>
          </p:cNvGrpSpPr>
          <p:nvPr/>
        </p:nvGrpSpPr>
        <p:grpSpPr bwMode="auto">
          <a:xfrm rot="5400000" flipH="1" flipV="1">
            <a:off x="673894" y="3529807"/>
            <a:ext cx="177800" cy="455612"/>
            <a:chOff x="3450" y="2313"/>
            <a:chExt cx="111" cy="216"/>
          </a:xfrm>
        </p:grpSpPr>
        <p:sp>
          <p:nvSpPr>
            <p:cNvPr id="59453" name="Line 46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54" name="Line 47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55" name="Line 48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56" name="Line 49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57" name="Line 50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58" name="Line 51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59" name="Line 52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432" name="Text Box 53"/>
          <p:cNvSpPr txBox="1">
            <a:spLocks noChangeArrowheads="1"/>
          </p:cNvSpPr>
          <p:nvPr/>
        </p:nvSpPr>
        <p:spPr bwMode="auto">
          <a:xfrm>
            <a:off x="638175" y="3290888"/>
            <a:ext cx="4127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1</a:t>
            </a:r>
          </a:p>
        </p:txBody>
      </p:sp>
      <p:cxnSp>
        <p:nvCxnSpPr>
          <p:cNvPr id="59433" name="AutoShape 54"/>
          <p:cNvCxnSpPr>
            <a:cxnSpLocks noChangeShapeType="1"/>
            <a:stCxn id="59441" idx="6"/>
            <a:endCxn id="59453" idx="0"/>
          </p:cNvCxnSpPr>
          <p:nvPr/>
        </p:nvCxnSpPr>
        <p:spPr bwMode="auto">
          <a:xfrm>
            <a:off x="404813" y="3765550"/>
            <a:ext cx="130175" cy="47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9434" name="AutoShape 55"/>
          <p:cNvCxnSpPr>
            <a:cxnSpLocks noChangeShapeType="1"/>
            <a:stCxn id="59437" idx="2"/>
            <a:endCxn id="59455" idx="1"/>
          </p:cNvCxnSpPr>
          <p:nvPr/>
        </p:nvCxnSpPr>
        <p:spPr bwMode="auto">
          <a:xfrm flipH="1" flipV="1">
            <a:off x="990600" y="3754438"/>
            <a:ext cx="2603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59435" name="Line 56"/>
          <p:cNvSpPr>
            <a:spLocks noChangeShapeType="1"/>
          </p:cNvSpPr>
          <p:nvPr/>
        </p:nvSpPr>
        <p:spPr bwMode="auto">
          <a:xfrm>
            <a:off x="731838" y="3944938"/>
            <a:ext cx="4048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9436" name="Text Box 57"/>
          <p:cNvSpPr txBox="1">
            <a:spLocks noChangeArrowheads="1"/>
          </p:cNvSpPr>
          <p:nvPr/>
        </p:nvSpPr>
        <p:spPr bwMode="auto">
          <a:xfrm>
            <a:off x="381000" y="3886200"/>
            <a:ext cx="687388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1</a:t>
            </a:r>
            <a:r>
              <a:rPr lang="en-US" sz="1600" b="1"/>
              <a:t>(j</a:t>
            </a:r>
            <a:r>
              <a:rPr lang="el-GR" sz="1600" b="1">
                <a:cs typeface="Times New Roman" pitchFamily="18" charset="0"/>
              </a:rPr>
              <a:t>ω</a:t>
            </a:r>
            <a:r>
              <a:rPr lang="en-US" sz="1600" b="1"/>
              <a:t>)</a:t>
            </a:r>
            <a:endParaRPr lang="en-US" sz="1600" b="1" baseline="-25000"/>
          </a:p>
        </p:txBody>
      </p:sp>
      <p:sp>
        <p:nvSpPr>
          <p:cNvPr id="59437" name="Oval 58"/>
          <p:cNvSpPr>
            <a:spLocks noChangeArrowheads="1"/>
          </p:cNvSpPr>
          <p:nvPr/>
        </p:nvSpPr>
        <p:spPr bwMode="auto">
          <a:xfrm>
            <a:off x="1250950" y="369411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9438" name="AutoShape 59"/>
          <p:cNvCxnSpPr>
            <a:cxnSpLocks noChangeShapeType="1"/>
            <a:stCxn id="59430" idx="4"/>
            <a:endCxn id="59461" idx="1"/>
          </p:cNvCxnSpPr>
          <p:nvPr/>
        </p:nvCxnSpPr>
        <p:spPr bwMode="auto">
          <a:xfrm flipH="1">
            <a:off x="2525713" y="3797300"/>
            <a:ext cx="11112" cy="6572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9439" name="AutoShape 60"/>
          <p:cNvCxnSpPr>
            <a:cxnSpLocks noChangeShapeType="1"/>
            <a:stCxn id="59437" idx="0"/>
            <a:endCxn id="59462" idx="1"/>
          </p:cNvCxnSpPr>
          <p:nvPr/>
        </p:nvCxnSpPr>
        <p:spPr bwMode="auto">
          <a:xfrm rot="-5400000">
            <a:off x="1521618" y="2615407"/>
            <a:ext cx="874713" cy="12827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59440" name="Group 61"/>
          <p:cNvGrpSpPr>
            <a:grpSpLocks/>
          </p:cNvGrpSpPr>
          <p:nvPr/>
        </p:nvGrpSpPr>
        <p:grpSpPr bwMode="auto">
          <a:xfrm>
            <a:off x="2325688" y="4959350"/>
            <a:ext cx="381000" cy="298450"/>
            <a:chOff x="1235" y="3264"/>
            <a:chExt cx="288" cy="216"/>
          </a:xfrm>
        </p:grpSpPr>
        <p:grpSp>
          <p:nvGrpSpPr>
            <p:cNvPr id="59448" name="Group 62"/>
            <p:cNvGrpSpPr>
              <a:grpSpLocks/>
            </p:cNvGrpSpPr>
            <p:nvPr/>
          </p:nvGrpSpPr>
          <p:grpSpPr bwMode="auto">
            <a:xfrm>
              <a:off x="1235" y="3383"/>
              <a:ext cx="288" cy="97"/>
              <a:chOff x="1235" y="3383"/>
              <a:chExt cx="288" cy="97"/>
            </a:xfrm>
          </p:grpSpPr>
          <p:sp>
            <p:nvSpPr>
              <p:cNvPr id="59450" name="Freeform 63"/>
              <p:cNvSpPr>
                <a:spLocks/>
              </p:cNvSpPr>
              <p:nvPr/>
            </p:nvSpPr>
            <p:spPr bwMode="auto">
              <a:xfrm>
                <a:off x="1235" y="3383"/>
                <a:ext cx="288" cy="1"/>
              </a:xfrm>
              <a:custGeom>
                <a:avLst/>
                <a:gdLst>
                  <a:gd name="T0" fmla="*/ 0 w 288"/>
                  <a:gd name="T1" fmla="*/ 1 h 1"/>
                  <a:gd name="T2" fmla="*/ 152 w 288"/>
                  <a:gd name="T3" fmla="*/ 0 h 1"/>
                  <a:gd name="T4" fmla="*/ 288 w 288"/>
                  <a:gd name="T5" fmla="*/ 1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1"/>
                    </a:moveTo>
                    <a:lnTo>
                      <a:pt x="152" y="0"/>
                    </a:lnTo>
                    <a:lnTo>
                      <a:pt x="288" y="1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1" name="Line 64"/>
              <p:cNvSpPr>
                <a:spLocks noChangeShapeType="1"/>
              </p:cNvSpPr>
              <p:nvPr/>
            </p:nvSpPr>
            <p:spPr bwMode="auto">
              <a:xfrm>
                <a:off x="1277" y="3432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2" name="Line 65"/>
              <p:cNvSpPr>
                <a:spLocks noChangeShapeType="1"/>
              </p:cNvSpPr>
              <p:nvPr/>
            </p:nvSpPr>
            <p:spPr bwMode="auto">
              <a:xfrm>
                <a:off x="1325" y="3480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9449" name="AutoShape 66"/>
            <p:cNvCxnSpPr>
              <a:cxnSpLocks noChangeShapeType="1"/>
              <a:stCxn id="59450" idx="1"/>
            </p:cNvCxnSpPr>
            <p:nvPr/>
          </p:nvCxnSpPr>
          <p:spPr bwMode="auto">
            <a:xfrm flipH="1" flipV="1">
              <a:off x="1384" y="3264"/>
              <a:ext cx="3" cy="11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sp>
        <p:nvSpPr>
          <p:cNvPr id="59441" name="Oval 67"/>
          <p:cNvSpPr>
            <a:spLocks noChangeArrowheads="1"/>
          </p:cNvSpPr>
          <p:nvPr/>
        </p:nvSpPr>
        <p:spPr bwMode="auto">
          <a:xfrm>
            <a:off x="273050" y="37036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42" name="Text Box 68"/>
          <p:cNvSpPr txBox="1">
            <a:spLocks noChangeArrowheads="1"/>
          </p:cNvSpPr>
          <p:nvPr/>
        </p:nvSpPr>
        <p:spPr bwMode="auto">
          <a:xfrm>
            <a:off x="2017713" y="4011613"/>
            <a:ext cx="42068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S</a:t>
            </a:r>
          </a:p>
        </p:txBody>
      </p:sp>
      <p:sp>
        <p:nvSpPr>
          <p:cNvPr id="59443" name="Text Box 69"/>
          <p:cNvSpPr txBox="1">
            <a:spLocks noChangeArrowheads="1"/>
          </p:cNvSpPr>
          <p:nvPr/>
        </p:nvSpPr>
        <p:spPr bwMode="auto">
          <a:xfrm>
            <a:off x="1489075" y="4357688"/>
            <a:ext cx="720725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S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sp>
        <p:nvSpPr>
          <p:cNvPr id="59444" name="Line 70"/>
          <p:cNvSpPr>
            <a:spLocks noChangeShapeType="1"/>
          </p:cNvSpPr>
          <p:nvPr/>
        </p:nvSpPr>
        <p:spPr bwMode="auto">
          <a:xfrm>
            <a:off x="2192338" y="4379913"/>
            <a:ext cx="0" cy="336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9445" name="Text Box 71"/>
          <p:cNvSpPr txBox="1">
            <a:spLocks noChangeArrowheads="1"/>
          </p:cNvSpPr>
          <p:nvPr/>
        </p:nvSpPr>
        <p:spPr bwMode="auto">
          <a:xfrm>
            <a:off x="-1588" y="3267075"/>
            <a:ext cx="76358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-25000"/>
              <a:t>s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sp>
        <p:nvSpPr>
          <p:cNvPr id="59446" name="Text Box 72"/>
          <p:cNvSpPr txBox="1">
            <a:spLocks noChangeArrowheads="1"/>
          </p:cNvSpPr>
          <p:nvPr/>
        </p:nvSpPr>
        <p:spPr bwMode="auto">
          <a:xfrm>
            <a:off x="5075238" y="2541588"/>
            <a:ext cx="3378200" cy="928687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/>
              <a:t>Transfer to frequency domain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Apply KCL at nodes </a:t>
            </a:r>
            <a:r>
              <a:rPr lang="en-US" b="1"/>
              <a:t>a</a:t>
            </a:r>
            <a:r>
              <a:rPr lang="en-US"/>
              <a:t> and </a:t>
            </a:r>
            <a:r>
              <a:rPr lang="en-US" b="1"/>
              <a:t>b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Express </a:t>
            </a:r>
            <a:r>
              <a:rPr lang="en-US" b="1"/>
              <a:t>V</a:t>
            </a:r>
            <a:r>
              <a:rPr lang="en-US" b="1" baseline="-25000"/>
              <a:t>o</a:t>
            </a:r>
            <a:r>
              <a:rPr lang="en-US"/>
              <a:t> in terms of </a:t>
            </a:r>
            <a:r>
              <a:rPr lang="en-US" b="1"/>
              <a:t>V</a:t>
            </a:r>
            <a:r>
              <a:rPr lang="en-US" b="1" baseline="-25000"/>
              <a:t>s</a:t>
            </a:r>
          </a:p>
        </p:txBody>
      </p:sp>
      <p:graphicFrame>
        <p:nvGraphicFramePr>
          <p:cNvPr id="59395" name="Object 73"/>
          <p:cNvGraphicFramePr>
            <a:graphicFrameLocks noChangeAspect="1"/>
          </p:cNvGraphicFramePr>
          <p:nvPr>
            <p:ph sz="quarter" idx="3"/>
          </p:nvPr>
        </p:nvGraphicFramePr>
        <p:xfrm>
          <a:off x="5181600" y="3657600"/>
          <a:ext cx="3581400" cy="457200"/>
        </p:xfrm>
        <a:graphic>
          <a:graphicData uri="http://schemas.openxmlformats.org/presentationml/2006/ole">
            <p:oleObj spid="_x0000_s59395" name="Equation" r:id="rId4" imgW="1790640" imgH="228600" progId="Equation.3">
              <p:embed/>
            </p:oleObj>
          </a:graphicData>
        </a:graphic>
      </p:graphicFrame>
      <p:graphicFrame>
        <p:nvGraphicFramePr>
          <p:cNvPr id="59396" name="Object 74"/>
          <p:cNvGraphicFramePr>
            <a:graphicFrameLocks noChangeAspect="1"/>
          </p:cNvGraphicFramePr>
          <p:nvPr/>
        </p:nvGraphicFramePr>
        <p:xfrm>
          <a:off x="5334000" y="5257800"/>
          <a:ext cx="2589213" cy="881063"/>
        </p:xfrm>
        <a:graphic>
          <a:graphicData uri="http://schemas.openxmlformats.org/presentationml/2006/ole">
            <p:oleObj spid="_x0000_s59396" name="Equation" r:id="rId5" imgW="1231560" imgH="419040" progId="Equation.3">
              <p:embed/>
            </p:oleObj>
          </a:graphicData>
        </a:graphic>
      </p:graphicFrame>
      <p:sp>
        <p:nvSpPr>
          <p:cNvPr id="59447" name="AutoShape 75"/>
          <p:cNvSpPr>
            <a:spLocks noChangeArrowheads="1"/>
          </p:cNvSpPr>
          <p:nvPr/>
        </p:nvSpPr>
        <p:spPr bwMode="auto">
          <a:xfrm>
            <a:off x="6477000" y="4837113"/>
            <a:ext cx="228600" cy="354012"/>
          </a:xfrm>
          <a:prstGeom prst="downArrow">
            <a:avLst>
              <a:gd name="adj1" fmla="val 50000"/>
              <a:gd name="adj2" fmla="val 38715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042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#20 – Exam 2 Review</a:t>
            </a:r>
          </a:p>
        </p:txBody>
      </p:sp>
      <p:sp>
        <p:nvSpPr>
          <p:cNvPr id="6042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4014B83-028C-4320-AC57-FD0EE4B65319}" type="slidenum">
              <a:rPr lang="en-US" smtClean="0"/>
              <a:pPr lvl="1"/>
              <a:t>91</a:t>
            </a:fld>
            <a:endParaRPr lang="en-US" smtClean="0"/>
          </a:p>
        </p:txBody>
      </p:sp>
      <p:sp>
        <p:nvSpPr>
          <p:cNvPr id="604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Op-Amps </a:t>
            </a:r>
          </a:p>
        </p:txBody>
      </p:sp>
      <p:sp>
        <p:nvSpPr>
          <p:cNvPr id="604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9100" y="1333500"/>
            <a:ext cx="8034338" cy="1031875"/>
          </a:xfrm>
          <a:noFill/>
        </p:spPr>
        <p:txBody>
          <a:bodyPr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 startAt="11"/>
            </a:pPr>
            <a:r>
              <a:rPr lang="en-US" sz="2800" smtClean="0"/>
              <a:t>find an expression for the gain</a:t>
            </a:r>
          </a:p>
          <a:p>
            <a:pPr marL="533400" indent="-533400">
              <a:buFont typeface="Monotype Sorts" pitchFamily="2" charset="2"/>
              <a:buNone/>
            </a:pPr>
            <a:r>
              <a:rPr lang="en-US" sz="2800" smtClean="0"/>
              <a:t>	</a:t>
            </a:r>
            <a:r>
              <a:rPr lang="en-US" sz="2400" b="1" smtClean="0"/>
              <a:t>C</a:t>
            </a:r>
            <a:r>
              <a:rPr lang="en-US" sz="2400" b="1" baseline="-25000" smtClean="0"/>
              <a:t>F</a:t>
            </a:r>
            <a:r>
              <a:rPr lang="en-US" sz="2400" smtClean="0"/>
              <a:t> = 1/6 F,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smtClean="0"/>
              <a:t> = 3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smtClean="0"/>
              <a:t> = 2</a:t>
            </a:r>
            <a:r>
              <a:rPr lang="el-GR" sz="2400" smtClean="0">
                <a:cs typeface="Times New Roman" pitchFamily="18" charset="0"/>
              </a:rPr>
              <a:t>Ω</a:t>
            </a:r>
            <a:r>
              <a:rPr lang="en-US" sz="2400" smtClean="0">
                <a:cs typeface="Times New Roman" pitchFamily="18" charset="0"/>
              </a:rPr>
              <a:t>, </a:t>
            </a:r>
            <a:r>
              <a:rPr lang="en-US" sz="2400" b="1" smtClean="0"/>
              <a:t>C</a:t>
            </a:r>
            <a:r>
              <a:rPr lang="en-US" sz="2400" b="1" baseline="-25000" smtClean="0"/>
              <a:t>S</a:t>
            </a:r>
            <a:r>
              <a:rPr lang="en-US" sz="2400" smtClean="0"/>
              <a:t> = 1/6 F</a:t>
            </a:r>
            <a:endParaRPr lang="el-GR" sz="2400" smtClean="0"/>
          </a:p>
        </p:txBody>
      </p:sp>
      <p:sp>
        <p:nvSpPr>
          <p:cNvPr id="60424" name="AutoShape 4"/>
          <p:cNvSpPr>
            <a:spLocks noChangeArrowheads="1"/>
          </p:cNvSpPr>
          <p:nvPr/>
        </p:nvSpPr>
        <p:spPr bwMode="auto">
          <a:xfrm rot="5400000" flipH="1">
            <a:off x="3367088" y="3479800"/>
            <a:ext cx="1219200" cy="1066800"/>
          </a:xfrm>
          <a:prstGeom prst="triangle">
            <a:avLst>
              <a:gd name="adj" fmla="val 50000"/>
            </a:avLst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5" name="Text Box 5"/>
          <p:cNvSpPr txBox="1">
            <a:spLocks noChangeArrowheads="1"/>
          </p:cNvSpPr>
          <p:nvPr/>
        </p:nvSpPr>
        <p:spPr bwMode="auto">
          <a:xfrm>
            <a:off x="3449638" y="3541713"/>
            <a:ext cx="29845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+</a:t>
            </a:r>
          </a:p>
        </p:txBody>
      </p:sp>
      <p:sp>
        <p:nvSpPr>
          <p:cNvPr id="60426" name="Text Box 6"/>
          <p:cNvSpPr txBox="1">
            <a:spLocks noChangeArrowheads="1"/>
          </p:cNvSpPr>
          <p:nvPr/>
        </p:nvSpPr>
        <p:spPr bwMode="auto">
          <a:xfrm>
            <a:off x="3436938" y="4110038"/>
            <a:ext cx="298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–</a:t>
            </a:r>
          </a:p>
        </p:txBody>
      </p:sp>
      <p:sp>
        <p:nvSpPr>
          <p:cNvPr id="60427" name="Line 7"/>
          <p:cNvSpPr>
            <a:spLocks noChangeShapeType="1"/>
          </p:cNvSpPr>
          <p:nvPr/>
        </p:nvSpPr>
        <p:spPr bwMode="auto">
          <a:xfrm flipH="1">
            <a:off x="2986088" y="431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0428" name="Oval 8"/>
          <p:cNvSpPr>
            <a:spLocks noChangeArrowheads="1"/>
          </p:cNvSpPr>
          <p:nvPr/>
        </p:nvSpPr>
        <p:spPr bwMode="auto">
          <a:xfrm>
            <a:off x="2862263" y="4256088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9" name="Line 9"/>
          <p:cNvSpPr>
            <a:spLocks noChangeShapeType="1"/>
          </p:cNvSpPr>
          <p:nvPr/>
        </p:nvSpPr>
        <p:spPr bwMode="auto">
          <a:xfrm flipH="1">
            <a:off x="2466975" y="3736975"/>
            <a:ext cx="976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0430" name="Line 10"/>
          <p:cNvSpPr>
            <a:spLocks noChangeShapeType="1"/>
          </p:cNvSpPr>
          <p:nvPr/>
        </p:nvSpPr>
        <p:spPr bwMode="auto">
          <a:xfrm flipH="1">
            <a:off x="4498975" y="4011613"/>
            <a:ext cx="236538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0431" name="Oval 11"/>
          <p:cNvSpPr>
            <a:spLocks noChangeArrowheads="1"/>
          </p:cNvSpPr>
          <p:nvPr/>
        </p:nvSpPr>
        <p:spPr bwMode="auto">
          <a:xfrm>
            <a:off x="4735513" y="3951288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32" name="Oval 12"/>
          <p:cNvSpPr>
            <a:spLocks noChangeArrowheads="1"/>
          </p:cNvSpPr>
          <p:nvPr/>
        </p:nvSpPr>
        <p:spPr bwMode="auto">
          <a:xfrm>
            <a:off x="2459038" y="483711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33" name="Text Box 13"/>
          <p:cNvSpPr txBox="1">
            <a:spLocks noChangeArrowheads="1"/>
          </p:cNvSpPr>
          <p:nvPr/>
        </p:nvSpPr>
        <p:spPr bwMode="auto">
          <a:xfrm>
            <a:off x="4097338" y="3505200"/>
            <a:ext cx="77946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-25000"/>
              <a:t>o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sp>
        <p:nvSpPr>
          <p:cNvPr id="60434" name="Text Box 14"/>
          <p:cNvSpPr txBox="1">
            <a:spLocks noChangeArrowheads="1"/>
          </p:cNvSpPr>
          <p:nvPr/>
        </p:nvSpPr>
        <p:spPr bwMode="auto">
          <a:xfrm>
            <a:off x="2974975" y="3798888"/>
            <a:ext cx="379413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in</a:t>
            </a:r>
          </a:p>
        </p:txBody>
      </p:sp>
      <p:sp>
        <p:nvSpPr>
          <p:cNvPr id="60435" name="Line 15"/>
          <p:cNvSpPr>
            <a:spLocks noChangeShapeType="1"/>
          </p:cNvSpPr>
          <p:nvPr/>
        </p:nvSpPr>
        <p:spPr bwMode="auto">
          <a:xfrm flipV="1">
            <a:off x="2994025" y="3873500"/>
            <a:ext cx="339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0436" name="Text Box 16"/>
          <p:cNvSpPr txBox="1">
            <a:spLocks noChangeArrowheads="1"/>
          </p:cNvSpPr>
          <p:nvPr/>
        </p:nvSpPr>
        <p:spPr bwMode="auto">
          <a:xfrm>
            <a:off x="2695575" y="2365375"/>
            <a:ext cx="123983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F</a:t>
            </a:r>
            <a:r>
              <a:rPr lang="en-US" b="1"/>
              <a:t>=1/j</a:t>
            </a:r>
            <a:r>
              <a:rPr lang="el-GR" b="1"/>
              <a:t>ω</a:t>
            </a:r>
            <a:r>
              <a:rPr lang="en-US" b="1"/>
              <a:t>C</a:t>
            </a:r>
            <a:r>
              <a:rPr lang="en-US" b="1" baseline="-25000"/>
              <a:t>F</a:t>
            </a:r>
          </a:p>
        </p:txBody>
      </p:sp>
      <p:cxnSp>
        <p:nvCxnSpPr>
          <p:cNvPr id="60437" name="AutoShape 17"/>
          <p:cNvCxnSpPr>
            <a:cxnSpLocks noChangeShapeType="1"/>
            <a:stCxn id="60431" idx="0"/>
            <a:endCxn id="60484" idx="1"/>
          </p:cNvCxnSpPr>
          <p:nvPr/>
        </p:nvCxnSpPr>
        <p:spPr bwMode="auto">
          <a:xfrm rot="5400000" flipH="1">
            <a:off x="3213100" y="2362200"/>
            <a:ext cx="1131888" cy="204628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60438" name="Group 18"/>
          <p:cNvGrpSpPr>
            <a:grpSpLocks/>
          </p:cNvGrpSpPr>
          <p:nvPr/>
        </p:nvGrpSpPr>
        <p:grpSpPr bwMode="auto">
          <a:xfrm rot="5400000" flipH="1" flipV="1">
            <a:off x="1751807" y="3509168"/>
            <a:ext cx="177800" cy="455613"/>
            <a:chOff x="3450" y="2313"/>
            <a:chExt cx="111" cy="216"/>
          </a:xfrm>
        </p:grpSpPr>
        <p:sp>
          <p:nvSpPr>
            <p:cNvPr id="60485" name="Line 19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86" name="Line 20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87" name="Line 21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88" name="Line 22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89" name="Line 23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90" name="Line 24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91" name="Line 25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439" name="Text Box 26"/>
          <p:cNvSpPr txBox="1">
            <a:spLocks noChangeArrowheads="1"/>
          </p:cNvSpPr>
          <p:nvPr/>
        </p:nvSpPr>
        <p:spPr bwMode="auto">
          <a:xfrm>
            <a:off x="1608138" y="3305175"/>
            <a:ext cx="4127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2</a:t>
            </a:r>
          </a:p>
        </p:txBody>
      </p:sp>
      <p:cxnSp>
        <p:nvCxnSpPr>
          <p:cNvPr id="60440" name="AutoShape 27"/>
          <p:cNvCxnSpPr>
            <a:cxnSpLocks noChangeShapeType="1"/>
            <a:stCxn id="60459" idx="6"/>
            <a:endCxn id="60485" idx="0"/>
          </p:cNvCxnSpPr>
          <p:nvPr/>
        </p:nvCxnSpPr>
        <p:spPr bwMode="auto">
          <a:xfrm flipV="1">
            <a:off x="1382713" y="3749675"/>
            <a:ext cx="230187" cy="6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60441" name="AutoShape 28"/>
          <p:cNvCxnSpPr>
            <a:cxnSpLocks noChangeShapeType="1"/>
            <a:stCxn id="60452" idx="2"/>
            <a:endCxn id="60487" idx="1"/>
          </p:cNvCxnSpPr>
          <p:nvPr/>
        </p:nvCxnSpPr>
        <p:spPr bwMode="auto">
          <a:xfrm flipH="1" flipV="1">
            <a:off x="2068513" y="3733800"/>
            <a:ext cx="401637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60442" name="Text Box 29"/>
          <p:cNvSpPr txBox="1">
            <a:spLocks noChangeArrowheads="1"/>
          </p:cNvSpPr>
          <p:nvPr/>
        </p:nvSpPr>
        <p:spPr bwMode="auto">
          <a:xfrm>
            <a:off x="3078163" y="3373438"/>
            <a:ext cx="365125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30000"/>
              <a:t>+</a:t>
            </a:r>
          </a:p>
        </p:txBody>
      </p:sp>
      <p:sp>
        <p:nvSpPr>
          <p:cNvPr id="60443" name="Text Box 30"/>
          <p:cNvSpPr txBox="1">
            <a:spLocks noChangeArrowheads="1"/>
          </p:cNvSpPr>
          <p:nvPr/>
        </p:nvSpPr>
        <p:spPr bwMode="auto">
          <a:xfrm>
            <a:off x="3081338" y="4318000"/>
            <a:ext cx="3556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30000"/>
              <a:t>–</a:t>
            </a:r>
          </a:p>
        </p:txBody>
      </p:sp>
      <p:sp>
        <p:nvSpPr>
          <p:cNvPr id="60444" name="Line 31"/>
          <p:cNvSpPr>
            <a:spLocks noChangeShapeType="1"/>
          </p:cNvSpPr>
          <p:nvPr/>
        </p:nvSpPr>
        <p:spPr bwMode="auto">
          <a:xfrm flipH="1">
            <a:off x="2378075" y="3167063"/>
            <a:ext cx="473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0445" name="Text Box 32"/>
          <p:cNvSpPr txBox="1">
            <a:spLocks noChangeArrowheads="1"/>
          </p:cNvSpPr>
          <p:nvPr/>
        </p:nvSpPr>
        <p:spPr bwMode="auto">
          <a:xfrm>
            <a:off x="2395538" y="3124200"/>
            <a:ext cx="72866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F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sp>
        <p:nvSpPr>
          <p:cNvPr id="60446" name="Line 33"/>
          <p:cNvSpPr>
            <a:spLocks noChangeShapeType="1"/>
          </p:cNvSpPr>
          <p:nvPr/>
        </p:nvSpPr>
        <p:spPr bwMode="auto">
          <a:xfrm>
            <a:off x="1612900" y="3951288"/>
            <a:ext cx="404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0447" name="Text Box 34"/>
          <p:cNvSpPr txBox="1">
            <a:spLocks noChangeArrowheads="1"/>
          </p:cNvSpPr>
          <p:nvPr/>
        </p:nvSpPr>
        <p:spPr bwMode="auto">
          <a:xfrm>
            <a:off x="1374775" y="3898900"/>
            <a:ext cx="71278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2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grpSp>
        <p:nvGrpSpPr>
          <p:cNvPr id="60448" name="Group 35"/>
          <p:cNvGrpSpPr>
            <a:grpSpLocks/>
          </p:cNvGrpSpPr>
          <p:nvPr/>
        </p:nvGrpSpPr>
        <p:grpSpPr bwMode="auto">
          <a:xfrm>
            <a:off x="2600325" y="2589213"/>
            <a:ext cx="153988" cy="457200"/>
            <a:chOff x="4684" y="2559"/>
            <a:chExt cx="97" cy="288"/>
          </a:xfrm>
        </p:grpSpPr>
        <p:sp>
          <p:nvSpPr>
            <p:cNvPr id="60483" name="Freeform 36"/>
            <p:cNvSpPr>
              <a:spLocks/>
            </p:cNvSpPr>
            <p:nvPr/>
          </p:nvSpPr>
          <p:spPr bwMode="auto">
            <a:xfrm rot="16200000" flipH="1">
              <a:off x="4541" y="2702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84" name="Freeform 37"/>
            <p:cNvSpPr>
              <a:spLocks/>
            </p:cNvSpPr>
            <p:nvPr/>
          </p:nvSpPr>
          <p:spPr bwMode="auto">
            <a:xfrm rot="5400000">
              <a:off x="4637" y="2702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449" name="Group 38"/>
          <p:cNvGrpSpPr>
            <a:grpSpLocks/>
          </p:cNvGrpSpPr>
          <p:nvPr/>
        </p:nvGrpSpPr>
        <p:grpSpPr bwMode="auto">
          <a:xfrm>
            <a:off x="2297113" y="4454525"/>
            <a:ext cx="457200" cy="153988"/>
            <a:chOff x="4780" y="2616"/>
            <a:chExt cx="288" cy="97"/>
          </a:xfrm>
        </p:grpSpPr>
        <p:sp>
          <p:nvSpPr>
            <p:cNvPr id="60481" name="Freeform 39"/>
            <p:cNvSpPr>
              <a:spLocks/>
            </p:cNvSpPr>
            <p:nvPr/>
          </p:nvSpPr>
          <p:spPr bwMode="auto">
            <a:xfrm flipV="1">
              <a:off x="4780" y="2712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82" name="Freeform 40"/>
            <p:cNvSpPr>
              <a:spLocks/>
            </p:cNvSpPr>
            <p:nvPr/>
          </p:nvSpPr>
          <p:spPr bwMode="auto">
            <a:xfrm>
              <a:off x="4780" y="2616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0450" name="AutoShape 41"/>
          <p:cNvCxnSpPr>
            <a:cxnSpLocks noChangeShapeType="1"/>
            <a:stCxn id="60432" idx="0"/>
            <a:endCxn id="60481" idx="1"/>
          </p:cNvCxnSpPr>
          <p:nvPr/>
        </p:nvCxnSpPr>
        <p:spPr bwMode="auto">
          <a:xfrm flipV="1">
            <a:off x="2525713" y="4610100"/>
            <a:ext cx="0" cy="2270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60451" name="AutoShape 42"/>
          <p:cNvCxnSpPr>
            <a:cxnSpLocks noChangeShapeType="1"/>
            <a:stCxn id="60428" idx="4"/>
            <a:endCxn id="60431" idx="4"/>
          </p:cNvCxnSpPr>
          <p:nvPr/>
        </p:nvCxnSpPr>
        <p:spPr bwMode="auto">
          <a:xfrm rot="5400000" flipH="1" flipV="1">
            <a:off x="3713163" y="3289300"/>
            <a:ext cx="304800" cy="1873250"/>
          </a:xfrm>
          <a:prstGeom prst="bentConnector3">
            <a:avLst>
              <a:gd name="adj1" fmla="val -161981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60452" name="Oval 43"/>
          <p:cNvSpPr>
            <a:spLocks noChangeArrowheads="1"/>
          </p:cNvSpPr>
          <p:nvPr/>
        </p:nvSpPr>
        <p:spPr bwMode="auto">
          <a:xfrm>
            <a:off x="2470150" y="36750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0453" name="Group 44"/>
          <p:cNvGrpSpPr>
            <a:grpSpLocks/>
          </p:cNvGrpSpPr>
          <p:nvPr/>
        </p:nvGrpSpPr>
        <p:grpSpPr bwMode="auto">
          <a:xfrm rot="5400000" flipH="1" flipV="1">
            <a:off x="673894" y="3529807"/>
            <a:ext cx="177800" cy="455612"/>
            <a:chOff x="3450" y="2313"/>
            <a:chExt cx="111" cy="216"/>
          </a:xfrm>
        </p:grpSpPr>
        <p:sp>
          <p:nvSpPr>
            <p:cNvPr id="60474" name="Line 45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75" name="Line 46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76" name="Line 47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77" name="Line 48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78" name="Line 49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79" name="Line 50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80" name="Line 51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454" name="Text Box 52"/>
          <p:cNvSpPr txBox="1">
            <a:spLocks noChangeArrowheads="1"/>
          </p:cNvSpPr>
          <p:nvPr/>
        </p:nvSpPr>
        <p:spPr bwMode="auto">
          <a:xfrm>
            <a:off x="638175" y="3290888"/>
            <a:ext cx="4127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1</a:t>
            </a:r>
          </a:p>
        </p:txBody>
      </p:sp>
      <p:cxnSp>
        <p:nvCxnSpPr>
          <p:cNvPr id="60455" name="AutoShape 53"/>
          <p:cNvCxnSpPr>
            <a:cxnSpLocks noChangeShapeType="1"/>
            <a:stCxn id="60463" idx="6"/>
            <a:endCxn id="60474" idx="0"/>
          </p:cNvCxnSpPr>
          <p:nvPr/>
        </p:nvCxnSpPr>
        <p:spPr bwMode="auto">
          <a:xfrm>
            <a:off x="404813" y="3765550"/>
            <a:ext cx="130175" cy="47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60456" name="AutoShape 54"/>
          <p:cNvCxnSpPr>
            <a:cxnSpLocks noChangeShapeType="1"/>
            <a:stCxn id="60459" idx="2"/>
            <a:endCxn id="60476" idx="1"/>
          </p:cNvCxnSpPr>
          <p:nvPr/>
        </p:nvCxnSpPr>
        <p:spPr bwMode="auto">
          <a:xfrm flipH="1" flipV="1">
            <a:off x="990600" y="3754438"/>
            <a:ext cx="2603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60457" name="Line 55"/>
          <p:cNvSpPr>
            <a:spLocks noChangeShapeType="1"/>
          </p:cNvSpPr>
          <p:nvPr/>
        </p:nvSpPr>
        <p:spPr bwMode="auto">
          <a:xfrm>
            <a:off x="731838" y="3944938"/>
            <a:ext cx="4048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0458" name="Text Box 56"/>
          <p:cNvSpPr txBox="1">
            <a:spLocks noChangeArrowheads="1"/>
          </p:cNvSpPr>
          <p:nvPr/>
        </p:nvSpPr>
        <p:spPr bwMode="auto">
          <a:xfrm>
            <a:off x="381000" y="3886200"/>
            <a:ext cx="687388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1</a:t>
            </a:r>
            <a:r>
              <a:rPr lang="en-US" sz="1600" b="1"/>
              <a:t>(j</a:t>
            </a:r>
            <a:r>
              <a:rPr lang="el-GR" sz="1600" b="1">
                <a:cs typeface="Times New Roman" pitchFamily="18" charset="0"/>
              </a:rPr>
              <a:t>ω</a:t>
            </a:r>
            <a:r>
              <a:rPr lang="en-US" sz="1600" b="1"/>
              <a:t>)</a:t>
            </a:r>
            <a:endParaRPr lang="en-US" sz="1600" b="1" baseline="-25000"/>
          </a:p>
        </p:txBody>
      </p:sp>
      <p:sp>
        <p:nvSpPr>
          <p:cNvPr id="60459" name="Oval 57"/>
          <p:cNvSpPr>
            <a:spLocks noChangeArrowheads="1"/>
          </p:cNvSpPr>
          <p:nvPr/>
        </p:nvSpPr>
        <p:spPr bwMode="auto">
          <a:xfrm>
            <a:off x="1250950" y="369411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0460" name="AutoShape 58"/>
          <p:cNvCxnSpPr>
            <a:cxnSpLocks noChangeShapeType="1"/>
            <a:stCxn id="60452" idx="4"/>
            <a:endCxn id="60482" idx="1"/>
          </p:cNvCxnSpPr>
          <p:nvPr/>
        </p:nvCxnSpPr>
        <p:spPr bwMode="auto">
          <a:xfrm flipH="1">
            <a:off x="2525713" y="3797300"/>
            <a:ext cx="11112" cy="6572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60461" name="AutoShape 59"/>
          <p:cNvCxnSpPr>
            <a:cxnSpLocks noChangeShapeType="1"/>
            <a:stCxn id="60459" idx="0"/>
            <a:endCxn id="60483" idx="1"/>
          </p:cNvCxnSpPr>
          <p:nvPr/>
        </p:nvCxnSpPr>
        <p:spPr bwMode="auto">
          <a:xfrm rot="-5400000">
            <a:off x="1521618" y="2615407"/>
            <a:ext cx="874713" cy="12827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60462" name="Group 60"/>
          <p:cNvGrpSpPr>
            <a:grpSpLocks/>
          </p:cNvGrpSpPr>
          <p:nvPr/>
        </p:nvGrpSpPr>
        <p:grpSpPr bwMode="auto">
          <a:xfrm>
            <a:off x="2325688" y="4959350"/>
            <a:ext cx="381000" cy="298450"/>
            <a:chOff x="1235" y="3264"/>
            <a:chExt cx="288" cy="216"/>
          </a:xfrm>
        </p:grpSpPr>
        <p:grpSp>
          <p:nvGrpSpPr>
            <p:cNvPr id="60469" name="Group 61"/>
            <p:cNvGrpSpPr>
              <a:grpSpLocks/>
            </p:cNvGrpSpPr>
            <p:nvPr/>
          </p:nvGrpSpPr>
          <p:grpSpPr bwMode="auto">
            <a:xfrm>
              <a:off x="1235" y="3383"/>
              <a:ext cx="288" cy="97"/>
              <a:chOff x="1235" y="3383"/>
              <a:chExt cx="288" cy="97"/>
            </a:xfrm>
          </p:grpSpPr>
          <p:sp>
            <p:nvSpPr>
              <p:cNvPr id="60471" name="Freeform 62"/>
              <p:cNvSpPr>
                <a:spLocks/>
              </p:cNvSpPr>
              <p:nvPr/>
            </p:nvSpPr>
            <p:spPr bwMode="auto">
              <a:xfrm>
                <a:off x="1235" y="3383"/>
                <a:ext cx="288" cy="1"/>
              </a:xfrm>
              <a:custGeom>
                <a:avLst/>
                <a:gdLst>
                  <a:gd name="T0" fmla="*/ 0 w 288"/>
                  <a:gd name="T1" fmla="*/ 1 h 1"/>
                  <a:gd name="T2" fmla="*/ 152 w 288"/>
                  <a:gd name="T3" fmla="*/ 0 h 1"/>
                  <a:gd name="T4" fmla="*/ 288 w 288"/>
                  <a:gd name="T5" fmla="*/ 1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1"/>
                    </a:moveTo>
                    <a:lnTo>
                      <a:pt x="152" y="0"/>
                    </a:lnTo>
                    <a:lnTo>
                      <a:pt x="288" y="1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72" name="Line 63"/>
              <p:cNvSpPr>
                <a:spLocks noChangeShapeType="1"/>
              </p:cNvSpPr>
              <p:nvPr/>
            </p:nvSpPr>
            <p:spPr bwMode="auto">
              <a:xfrm>
                <a:off x="1277" y="3432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73" name="Line 64"/>
              <p:cNvSpPr>
                <a:spLocks noChangeShapeType="1"/>
              </p:cNvSpPr>
              <p:nvPr/>
            </p:nvSpPr>
            <p:spPr bwMode="auto">
              <a:xfrm>
                <a:off x="1325" y="3480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60470" name="AutoShape 65"/>
            <p:cNvCxnSpPr>
              <a:cxnSpLocks noChangeShapeType="1"/>
              <a:stCxn id="60471" idx="1"/>
            </p:cNvCxnSpPr>
            <p:nvPr/>
          </p:nvCxnSpPr>
          <p:spPr bwMode="auto">
            <a:xfrm flipH="1" flipV="1">
              <a:off x="1384" y="3264"/>
              <a:ext cx="3" cy="11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sp>
        <p:nvSpPr>
          <p:cNvPr id="60463" name="Oval 66"/>
          <p:cNvSpPr>
            <a:spLocks noChangeArrowheads="1"/>
          </p:cNvSpPr>
          <p:nvPr/>
        </p:nvSpPr>
        <p:spPr bwMode="auto">
          <a:xfrm>
            <a:off x="273050" y="37036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64" name="Text Box 67"/>
          <p:cNvSpPr txBox="1">
            <a:spLocks noChangeArrowheads="1"/>
          </p:cNvSpPr>
          <p:nvPr/>
        </p:nvSpPr>
        <p:spPr bwMode="auto">
          <a:xfrm>
            <a:off x="2017713" y="4011613"/>
            <a:ext cx="42068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Z</a:t>
            </a:r>
            <a:r>
              <a:rPr lang="en-US" b="1" baseline="-25000"/>
              <a:t>S</a:t>
            </a:r>
          </a:p>
        </p:txBody>
      </p:sp>
      <p:sp>
        <p:nvSpPr>
          <p:cNvPr id="60465" name="Text Box 68"/>
          <p:cNvSpPr txBox="1">
            <a:spLocks noChangeArrowheads="1"/>
          </p:cNvSpPr>
          <p:nvPr/>
        </p:nvSpPr>
        <p:spPr bwMode="auto">
          <a:xfrm>
            <a:off x="1489075" y="4357688"/>
            <a:ext cx="720725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 i="1"/>
              <a:t>I</a:t>
            </a:r>
            <a:r>
              <a:rPr lang="en-US" sz="1600" b="1" baseline="-25000"/>
              <a:t>S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sp>
        <p:nvSpPr>
          <p:cNvPr id="60466" name="Line 69"/>
          <p:cNvSpPr>
            <a:spLocks noChangeShapeType="1"/>
          </p:cNvSpPr>
          <p:nvPr/>
        </p:nvSpPr>
        <p:spPr bwMode="auto">
          <a:xfrm>
            <a:off x="2192338" y="4379913"/>
            <a:ext cx="0" cy="336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0467" name="Text Box 70"/>
          <p:cNvSpPr txBox="1">
            <a:spLocks noChangeArrowheads="1"/>
          </p:cNvSpPr>
          <p:nvPr/>
        </p:nvSpPr>
        <p:spPr bwMode="auto">
          <a:xfrm>
            <a:off x="-1588" y="3267075"/>
            <a:ext cx="76358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  <a:r>
              <a:rPr lang="en-US" sz="1600" b="1" baseline="-25000"/>
              <a:t>s</a:t>
            </a:r>
            <a:r>
              <a:rPr lang="en-US" sz="1600" b="1"/>
              <a:t>(</a:t>
            </a:r>
            <a:r>
              <a:rPr lang="en-US" b="1"/>
              <a:t>j</a:t>
            </a:r>
            <a:r>
              <a:rPr lang="el-GR" b="1"/>
              <a:t>ω</a:t>
            </a:r>
            <a:r>
              <a:rPr lang="en-US" sz="1600" b="1"/>
              <a:t>)</a:t>
            </a:r>
          </a:p>
        </p:txBody>
      </p:sp>
      <p:sp>
        <p:nvSpPr>
          <p:cNvPr id="60468" name="Text Box 71"/>
          <p:cNvSpPr txBox="1">
            <a:spLocks noChangeArrowheads="1"/>
          </p:cNvSpPr>
          <p:nvPr/>
        </p:nvSpPr>
        <p:spPr bwMode="auto">
          <a:xfrm>
            <a:off x="5075238" y="2541588"/>
            <a:ext cx="3378200" cy="1203325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/>
              <a:t>Transfer to frequency domain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Apply KCL at nodes </a:t>
            </a:r>
            <a:r>
              <a:rPr lang="en-US" b="1"/>
              <a:t>a</a:t>
            </a:r>
            <a:r>
              <a:rPr lang="en-US"/>
              <a:t> and </a:t>
            </a:r>
            <a:r>
              <a:rPr lang="en-US" b="1"/>
              <a:t>b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Express </a:t>
            </a:r>
            <a:r>
              <a:rPr lang="en-US" b="1"/>
              <a:t>V</a:t>
            </a:r>
            <a:r>
              <a:rPr lang="en-US" b="1" baseline="-25000"/>
              <a:t>o</a:t>
            </a:r>
            <a:r>
              <a:rPr lang="en-US"/>
              <a:t> in terms of </a:t>
            </a:r>
            <a:r>
              <a:rPr lang="en-US" b="1"/>
              <a:t>V</a:t>
            </a:r>
            <a:r>
              <a:rPr lang="en-US" b="1" baseline="-25000"/>
              <a:t>S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Find the gain (</a:t>
            </a:r>
            <a:r>
              <a:rPr lang="en-US" b="1"/>
              <a:t>V</a:t>
            </a:r>
            <a:r>
              <a:rPr lang="en-US" b="1" baseline="-25000"/>
              <a:t>o</a:t>
            </a:r>
            <a:r>
              <a:rPr lang="en-US"/>
              <a:t>/</a:t>
            </a:r>
            <a:r>
              <a:rPr lang="en-US" b="1"/>
              <a:t>V</a:t>
            </a:r>
            <a:r>
              <a:rPr lang="en-US" b="1" baseline="-25000"/>
              <a:t>S</a:t>
            </a:r>
            <a:r>
              <a:rPr lang="en-US"/>
              <a:t>)</a:t>
            </a:r>
          </a:p>
        </p:txBody>
      </p:sp>
      <p:graphicFrame>
        <p:nvGraphicFramePr>
          <p:cNvPr id="60418" name="Object 72"/>
          <p:cNvGraphicFramePr>
            <a:graphicFrameLocks noChangeAspect="1"/>
          </p:cNvGraphicFramePr>
          <p:nvPr/>
        </p:nvGraphicFramePr>
        <p:xfrm>
          <a:off x="5075238" y="4357688"/>
          <a:ext cx="3535362" cy="1203325"/>
        </p:xfrm>
        <a:graphic>
          <a:graphicData uri="http://schemas.openxmlformats.org/presentationml/2006/ole">
            <p:oleObj spid="_x0000_s60418" name="Equation" r:id="rId3" imgW="1269720" imgH="43164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S124">
  <a:themeElements>
    <a:clrScheme name="CS124 2">
      <a:dk1>
        <a:srgbClr val="000066"/>
      </a:dk1>
      <a:lt1>
        <a:srgbClr val="CCECFF"/>
      </a:lt1>
      <a:dk2>
        <a:srgbClr val="000080"/>
      </a:dk2>
      <a:lt2>
        <a:srgbClr val="000000"/>
      </a:lt2>
      <a:accent1>
        <a:srgbClr val="9999FF"/>
      </a:accent1>
      <a:accent2>
        <a:srgbClr val="CC00FF"/>
      </a:accent2>
      <a:accent3>
        <a:srgbClr val="E2F4FF"/>
      </a:accent3>
      <a:accent4>
        <a:srgbClr val="000056"/>
      </a:accent4>
      <a:accent5>
        <a:srgbClr val="CAC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CS12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S124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124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45824</TotalTime>
  <Pages>10</Pages>
  <Words>5371</Words>
  <Application>Microsoft PowerPoint 4.0</Application>
  <PresentationFormat>On-screen Show (4:3)</PresentationFormat>
  <Paragraphs>1792</Paragraphs>
  <Slides>91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91</vt:i4>
      </vt:variant>
    </vt:vector>
  </HeadingPairs>
  <TitlesOfParts>
    <vt:vector size="97" baseType="lpstr">
      <vt:lpstr>Times New Roman</vt:lpstr>
      <vt:lpstr>Arial</vt:lpstr>
      <vt:lpstr>Monotype Sorts</vt:lpstr>
      <vt:lpstr>CS124</vt:lpstr>
      <vt:lpstr>Microsoft Equation 3.0</vt:lpstr>
      <vt:lpstr>Microsoft Office Excel Chart</vt:lpstr>
      <vt:lpstr>Slide 1</vt:lpstr>
      <vt:lpstr>Ask</vt:lpstr>
      <vt:lpstr>Lecture 20 – Exam 2 Review</vt:lpstr>
      <vt:lpstr>Exam 2</vt:lpstr>
      <vt:lpstr>Exam 2 Review…Overview</vt:lpstr>
      <vt:lpstr>Capacitors &amp; Inductors</vt:lpstr>
      <vt:lpstr>Capacitors &amp; Inductors</vt:lpstr>
      <vt:lpstr>Capacitors &amp; Inductors</vt:lpstr>
      <vt:lpstr>Capacitors &amp; Inductors</vt:lpstr>
      <vt:lpstr>Capacitors &amp; Inductors</vt:lpstr>
      <vt:lpstr>Capacitors &amp; Inductors</vt:lpstr>
      <vt:lpstr>Capacitors &amp; Inductors</vt:lpstr>
      <vt:lpstr>Capacitors &amp; Inductors</vt:lpstr>
      <vt:lpstr>Capacitors &amp; Inductors</vt:lpstr>
      <vt:lpstr>Measuring Signal Strength</vt:lpstr>
      <vt:lpstr>Measuring Signal Strength</vt:lpstr>
      <vt:lpstr>Measuring Signal Strength</vt:lpstr>
      <vt:lpstr>Phasors</vt:lpstr>
      <vt:lpstr>Phasors</vt:lpstr>
      <vt:lpstr>Phasors</vt:lpstr>
      <vt:lpstr>Phasors</vt:lpstr>
      <vt:lpstr>Phasors</vt:lpstr>
      <vt:lpstr>Phasors</vt:lpstr>
      <vt:lpstr>Phasors</vt:lpstr>
      <vt:lpstr>Impedance</vt:lpstr>
      <vt:lpstr>Impedance</vt:lpstr>
      <vt:lpstr>Impedance</vt:lpstr>
      <vt:lpstr>Impedance</vt:lpstr>
      <vt:lpstr>Impedance</vt:lpstr>
      <vt:lpstr>AC RLC Circuits</vt:lpstr>
      <vt:lpstr>AC RLC Circuits</vt:lpstr>
      <vt:lpstr>AC RLC Circuits</vt:lpstr>
      <vt:lpstr>AC RLC Circuits</vt:lpstr>
      <vt:lpstr>AC RLC Circuits</vt:lpstr>
      <vt:lpstr>AC RLC Circuits</vt:lpstr>
      <vt:lpstr>AC RLC Circuits</vt:lpstr>
      <vt:lpstr>AC RLC Circuits</vt:lpstr>
      <vt:lpstr>AC Equivalent Circuits</vt:lpstr>
      <vt:lpstr>AC Equivalent Circuits</vt:lpstr>
      <vt:lpstr>AC Equivalent Circuits</vt:lpstr>
      <vt:lpstr>AC Equivalent Circuits</vt:lpstr>
      <vt:lpstr>AC Equivalent Circuits</vt:lpstr>
      <vt:lpstr>AC Equivalent Circuits</vt:lpstr>
      <vt:lpstr>AC Equivalent Circuits</vt:lpstr>
      <vt:lpstr>AC Equivalent Circuits</vt:lpstr>
      <vt:lpstr>AC Equivalent Circuits</vt:lpstr>
      <vt:lpstr>AC Equivalent Circuits</vt:lpstr>
      <vt:lpstr>DC Transient Response</vt:lpstr>
      <vt:lpstr>DC Transient Response – DC Steady-State</vt:lpstr>
      <vt:lpstr>DC Transient Response – DC Steady-State</vt:lpstr>
      <vt:lpstr>DC Transient Response – DC Steady-State</vt:lpstr>
      <vt:lpstr>DC Transient Response – DC Steady-State</vt:lpstr>
      <vt:lpstr>DC Transient Response – DC Steady-State</vt:lpstr>
      <vt:lpstr>DC Transient Response – DC Steady-State</vt:lpstr>
      <vt:lpstr>DC Transient Response – DC Steady-State</vt:lpstr>
      <vt:lpstr>DC Transient Response – DC Steady-State</vt:lpstr>
      <vt:lpstr>DC Transient Response</vt:lpstr>
      <vt:lpstr>DC Transient Response</vt:lpstr>
      <vt:lpstr>DC Transient Response</vt:lpstr>
      <vt:lpstr>DC Transient Response</vt:lpstr>
      <vt:lpstr>DC Transient Response</vt:lpstr>
      <vt:lpstr>DC Transient Response</vt:lpstr>
      <vt:lpstr>DC Transient Response</vt:lpstr>
      <vt:lpstr>Frequency Response</vt:lpstr>
      <vt:lpstr>Frequency Response</vt:lpstr>
      <vt:lpstr>Frequency Response</vt:lpstr>
      <vt:lpstr>Frequency Response</vt:lpstr>
      <vt:lpstr>Frequency Response</vt:lpstr>
      <vt:lpstr>Frequency Response</vt:lpstr>
      <vt:lpstr>Frequency Response</vt:lpstr>
      <vt:lpstr>Frequency Response</vt:lpstr>
      <vt:lpstr>Frequency Response</vt:lpstr>
      <vt:lpstr>Frequency Response</vt:lpstr>
      <vt:lpstr>Basic Filters</vt:lpstr>
      <vt:lpstr>Basic Filters – Resonant Frequency</vt:lpstr>
      <vt:lpstr>Basic Filters – Resonant Frequency</vt:lpstr>
      <vt:lpstr>Basic Filters – Resonant Frequency</vt:lpstr>
      <vt:lpstr>Basic Filters – Low-Pass Filters</vt:lpstr>
      <vt:lpstr>Basic Filters – High-Pass Filters</vt:lpstr>
      <vt:lpstr>Basic Filters – Band-Pass Filters</vt:lpstr>
      <vt:lpstr>Basic Filters – Band-Stop Filters</vt:lpstr>
      <vt:lpstr>Op-Amps – Open-Loop Mode</vt:lpstr>
      <vt:lpstr>Op-Amps – Closed-Loop Mode</vt:lpstr>
      <vt:lpstr>Op-Amps – Closed-Loop Mode</vt:lpstr>
      <vt:lpstr>Op-Amps – Closed-Loop Mode</vt:lpstr>
      <vt:lpstr>Op-Amps – Closed-Loop Mode</vt:lpstr>
      <vt:lpstr>Op-Amps </vt:lpstr>
      <vt:lpstr>Op-Amps </vt:lpstr>
      <vt:lpstr>Op-Amps </vt:lpstr>
      <vt:lpstr>Op-Amps </vt:lpstr>
      <vt:lpstr>Op-Amps </vt:lpstr>
    </vt:vector>
  </TitlesOfParts>
  <Company>BYU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#20 - Exam 2 Review</dc:title>
  <dc:subject>ECEN 301</dc:subject>
  <dc:creator>Nathaniel Rollins</dc:creator>
  <cp:keywords/>
  <dc:description/>
  <cp:lastModifiedBy>nathan</cp:lastModifiedBy>
  <cp:revision>731</cp:revision>
  <cp:lastPrinted>2001-01-08T22:32:48Z</cp:lastPrinted>
  <dcterms:created xsi:type="dcterms:W3CDTF">1996-12-30T23:48:02Z</dcterms:created>
  <dcterms:modified xsi:type="dcterms:W3CDTF">2008-08-25T21:42:36Z</dcterms:modified>
</cp:coreProperties>
</file>